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11" r:id="rId2"/>
    <p:sldMasterId id="2147483723" r:id="rId3"/>
  </p:sldMasterIdLst>
  <p:notesMasterIdLst>
    <p:notesMasterId r:id="rId40"/>
  </p:notesMasterIdLst>
  <p:sldIdLst>
    <p:sldId id="256" r:id="rId4"/>
    <p:sldId id="310" r:id="rId5"/>
    <p:sldId id="257" r:id="rId6"/>
    <p:sldId id="311" r:id="rId7"/>
    <p:sldId id="291" r:id="rId8"/>
    <p:sldId id="258" r:id="rId9"/>
    <p:sldId id="259" r:id="rId10"/>
    <p:sldId id="275" r:id="rId11"/>
    <p:sldId id="276" r:id="rId12"/>
    <p:sldId id="277" r:id="rId13"/>
    <p:sldId id="306" r:id="rId14"/>
    <p:sldId id="307" r:id="rId15"/>
    <p:sldId id="279" r:id="rId16"/>
    <p:sldId id="280" r:id="rId17"/>
    <p:sldId id="281" r:id="rId18"/>
    <p:sldId id="268" r:id="rId19"/>
    <p:sldId id="293" r:id="rId20"/>
    <p:sldId id="294" r:id="rId21"/>
    <p:sldId id="308" r:id="rId22"/>
    <p:sldId id="309" r:id="rId23"/>
    <p:sldId id="295" r:id="rId24"/>
    <p:sldId id="296" r:id="rId25"/>
    <p:sldId id="297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82" r:id="rId35"/>
    <p:sldId id="298" r:id="rId36"/>
    <p:sldId id="300" r:id="rId37"/>
    <p:sldId id="301" r:id="rId38"/>
    <p:sldId id="303" r:id="rId3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00FF"/>
    <a:srgbClr val="49DCF9"/>
    <a:srgbClr val="0589A3"/>
    <a:srgbClr val="0097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635" autoAdjust="0"/>
    <p:restoredTop sz="89247" autoAdjust="0"/>
  </p:normalViewPr>
  <p:slideViewPr>
    <p:cSldViewPr>
      <p:cViewPr varScale="1">
        <p:scale>
          <a:sx n="65" d="100"/>
          <a:sy n="65" d="100"/>
        </p:scale>
        <p:origin x="-19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B8886D-5861-4E97-9894-F5F23B946181}" type="doc">
      <dgm:prSet loTypeId="urn:microsoft.com/office/officeart/2005/8/layout/orgChart1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8F3F9992-3F05-4B92-AD84-F58301FC04C2}">
      <dgm:prSet phldrT="[نص]" custT="1"/>
      <dgm:spPr>
        <a:solidFill>
          <a:srgbClr val="0589A3"/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1"/>
          <a:r>
            <a:rPr lang="ar-SA" sz="2400" b="1" cap="all" spc="0" smtClean="0">
              <a:ln w="9000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معامل التفرطح</a:t>
          </a:r>
          <a:endParaRPr lang="ar-SA" sz="2400" b="1" cap="all" spc="0" dirty="0">
            <a:ln w="9000" cmpd="sng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425B5CFD-0608-4DE2-8CEF-E60714F506CA}" type="parTrans" cxnId="{99D9F090-4AE1-4B60-BAD3-0AFD1F141C36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1"/>
          <a:endParaRPr lang="ar-SA" b="1" cap="all" spc="0">
            <a:ln w="9000" cmpd="sng">
              <a:solidFill>
                <a:schemeClr val="bg1"/>
              </a:solidFill>
              <a:prstDash val="solid"/>
            </a:ln>
            <a:solidFill>
              <a:schemeClr val="accent3">
                <a:lumMod val="60000"/>
                <a:lumOff val="40000"/>
              </a:schemeClr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4D565932-F85B-473C-932F-A902A3734186}" type="sibTrans" cxnId="{99D9F090-4AE1-4B60-BAD3-0AFD1F141C36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1"/>
          <a:endParaRPr lang="ar-SA" b="1" cap="all" spc="0">
            <a:ln w="9000" cmpd="sng">
              <a:solidFill>
                <a:schemeClr val="bg1"/>
              </a:solidFill>
              <a:prstDash val="solid"/>
            </a:ln>
            <a:solidFill>
              <a:schemeClr val="accent3">
                <a:lumMod val="60000"/>
                <a:lumOff val="40000"/>
              </a:schemeClr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F87030DB-66E4-421C-A89E-0B7722D1CF0F}">
      <dgm:prSet phldrT="[نص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1"/>
          <a:r>
            <a:rPr lang="ar-SA" b="1" cap="all" spc="0" smtClean="0">
              <a:ln w="9000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أقل من </a:t>
          </a:r>
          <a:r>
            <a:rPr lang="en-US" b="1" cap="all" spc="0" smtClean="0">
              <a:ln w="9000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3</a:t>
          </a:r>
        </a:p>
        <a:p>
          <a:pPr rtl="1"/>
          <a:r>
            <a:rPr lang="ar-SA" b="1" cap="all" spc="0" smtClean="0">
              <a:ln w="9000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منحنى التوزيع مفرطح</a:t>
          </a:r>
          <a:endParaRPr lang="ar-SA" b="1" cap="all" spc="0" dirty="0">
            <a:ln w="9000" cmpd="sng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627B4A1A-6F08-4811-BE45-E444B57C39CD}" type="parTrans" cxnId="{4590C868-E7BC-4CAB-811D-179F708FE114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1"/>
          <a:endParaRPr lang="ar-SA" b="1" cap="all" spc="0">
            <a:ln w="9000" cmpd="sng">
              <a:solidFill>
                <a:schemeClr val="bg1"/>
              </a:solidFill>
              <a:prstDash val="solid"/>
            </a:ln>
            <a:solidFill>
              <a:schemeClr val="accent3">
                <a:lumMod val="60000"/>
                <a:lumOff val="40000"/>
              </a:schemeClr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8D4A2CDC-ADCB-4D54-8A08-1C6F82CFB12C}" type="sibTrans" cxnId="{4590C868-E7BC-4CAB-811D-179F708FE114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1"/>
          <a:endParaRPr lang="ar-SA" b="1" cap="all" spc="0">
            <a:ln w="9000" cmpd="sng">
              <a:solidFill>
                <a:schemeClr val="bg1"/>
              </a:solidFill>
              <a:prstDash val="solid"/>
            </a:ln>
            <a:solidFill>
              <a:schemeClr val="accent3">
                <a:lumMod val="60000"/>
                <a:lumOff val="40000"/>
              </a:schemeClr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4C1EAF36-EFD8-41F8-A18F-6CEF740E3E71}">
      <dgm:prSet phldrT="[نص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1"/>
          <a:r>
            <a:rPr lang="ar-SA" b="1" cap="all" spc="0" smtClean="0">
              <a:ln w="9000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يساوى </a:t>
          </a:r>
          <a:r>
            <a:rPr lang="en-US" b="1" cap="all" spc="0" smtClean="0">
              <a:ln w="9000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3</a:t>
          </a:r>
        </a:p>
        <a:p>
          <a:pPr rtl="1"/>
          <a:r>
            <a:rPr lang="ar-SA" b="1" cap="all" spc="0" smtClean="0">
              <a:ln w="9000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منحنى التوزيع معتدل</a:t>
          </a:r>
          <a:endParaRPr lang="ar-SA" b="1" cap="all" spc="0" dirty="0">
            <a:ln w="9000" cmpd="sng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02724835-7B34-47CC-95FA-4059C6C1CE76}" type="parTrans" cxnId="{651E55BA-325F-4AC0-A8EF-46CC8AFE7207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1"/>
          <a:endParaRPr lang="ar-SA" b="1" cap="all" spc="0">
            <a:ln w="9000" cmpd="sng">
              <a:solidFill>
                <a:schemeClr val="bg1"/>
              </a:solidFill>
              <a:prstDash val="solid"/>
            </a:ln>
            <a:solidFill>
              <a:schemeClr val="accent3">
                <a:lumMod val="60000"/>
                <a:lumOff val="40000"/>
              </a:schemeClr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443C3509-9695-419D-A9F1-DCE6F45256D9}" type="sibTrans" cxnId="{651E55BA-325F-4AC0-A8EF-46CC8AFE7207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1"/>
          <a:endParaRPr lang="ar-SA" b="1" cap="all" spc="0">
            <a:ln w="9000" cmpd="sng">
              <a:solidFill>
                <a:schemeClr val="bg1"/>
              </a:solidFill>
              <a:prstDash val="solid"/>
            </a:ln>
            <a:solidFill>
              <a:schemeClr val="accent3">
                <a:lumMod val="60000"/>
                <a:lumOff val="40000"/>
              </a:schemeClr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E3D1DCBE-A4EB-4E4D-B3C8-475BD9B6A7CB}">
      <dgm:prSet phldrT="[نص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1"/>
          <a:r>
            <a:rPr lang="ar-SA" b="1" cap="all" spc="0" dirty="0" err="1" smtClean="0">
              <a:ln w="9000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أكبرمن</a:t>
          </a:r>
          <a:r>
            <a:rPr lang="ar-SA" b="1" cap="all" spc="0" dirty="0" smtClean="0">
              <a:ln w="9000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b="1" cap="all" spc="0" dirty="0" smtClean="0">
              <a:ln w="9000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3</a:t>
          </a:r>
          <a:r>
            <a:rPr lang="ar-SA" b="1" cap="all" spc="0" dirty="0" smtClean="0">
              <a:ln w="9000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 </a:t>
          </a:r>
        </a:p>
        <a:p>
          <a:pPr rtl="1"/>
          <a:r>
            <a:rPr lang="ar-SA" b="1" cap="all" spc="0" dirty="0" smtClean="0">
              <a:ln w="9000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 منحنى التوزيع مدبب</a:t>
          </a:r>
          <a:endParaRPr lang="en-US" b="1" cap="all" spc="0" dirty="0">
            <a:ln w="9000" cmpd="sng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137FB8B4-73D0-4C4C-92AE-0840971AD024}" type="parTrans" cxnId="{912786CC-2621-46D4-AB20-709466F4D7F0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1"/>
          <a:endParaRPr lang="ar-SA" b="1" cap="all" spc="0">
            <a:ln w="9000" cmpd="sng">
              <a:solidFill>
                <a:schemeClr val="bg1"/>
              </a:solidFill>
              <a:prstDash val="solid"/>
            </a:ln>
            <a:solidFill>
              <a:schemeClr val="accent3">
                <a:lumMod val="60000"/>
                <a:lumOff val="40000"/>
              </a:schemeClr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08E4D8CE-71EF-44AF-8828-DBDDC843E3D1}" type="sibTrans" cxnId="{912786CC-2621-46D4-AB20-709466F4D7F0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1"/>
          <a:endParaRPr lang="ar-SA" b="1" cap="all" spc="0">
            <a:ln w="9000" cmpd="sng">
              <a:solidFill>
                <a:schemeClr val="bg1"/>
              </a:solidFill>
              <a:prstDash val="solid"/>
            </a:ln>
            <a:solidFill>
              <a:schemeClr val="accent3">
                <a:lumMod val="60000"/>
                <a:lumOff val="40000"/>
              </a:schemeClr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E695D428-09BC-4297-8340-8060676F12DD}" type="pres">
      <dgm:prSet presAssocID="{33B8886D-5861-4E97-9894-F5F23B94618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A9C26A62-0D0F-42F4-9B23-F66D9DFEF2FA}" type="pres">
      <dgm:prSet presAssocID="{8F3F9992-3F05-4B92-AD84-F58301FC04C2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228AD21-0A79-4E2A-BD0F-55EB75286943}" type="pres">
      <dgm:prSet presAssocID="{8F3F9992-3F05-4B92-AD84-F58301FC04C2}" presName="rootComposite1" presStyleCnt="0"/>
      <dgm:spPr/>
      <dgm:t>
        <a:bodyPr/>
        <a:lstStyle/>
        <a:p>
          <a:endParaRPr lang="en-US"/>
        </a:p>
      </dgm:t>
    </dgm:pt>
    <dgm:pt modelId="{15A82B4D-B747-4FD5-A5AF-8EBA47B63F8F}" type="pres">
      <dgm:prSet presAssocID="{8F3F9992-3F05-4B92-AD84-F58301FC04C2}" presName="rootText1" presStyleLbl="node0" presStyleIdx="0" presStyleCnt="1" custScaleX="141913" custScaleY="6308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A73CF8B-5063-4F3E-83D2-6DD91AD4067F}" type="pres">
      <dgm:prSet presAssocID="{8F3F9992-3F05-4B92-AD84-F58301FC04C2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98577FC2-08FA-45A5-A56B-0661BBFE9F09}" type="pres">
      <dgm:prSet presAssocID="{8F3F9992-3F05-4B92-AD84-F58301FC04C2}" presName="hierChild2" presStyleCnt="0"/>
      <dgm:spPr/>
      <dgm:t>
        <a:bodyPr/>
        <a:lstStyle/>
        <a:p>
          <a:endParaRPr lang="en-US"/>
        </a:p>
      </dgm:t>
    </dgm:pt>
    <dgm:pt modelId="{84D3C1D7-B5F9-4FB4-A750-372DC6789BA0}" type="pres">
      <dgm:prSet presAssocID="{627B4A1A-6F08-4811-BE45-E444B57C39CD}" presName="Name37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FB0119B0-9097-4FD6-9E8A-D7D279E2BE4F}" type="pres">
      <dgm:prSet presAssocID="{F87030DB-66E4-421C-A89E-0B7722D1CF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836A3D5-BF02-4F2C-AF33-BDEB6ECD816E}" type="pres">
      <dgm:prSet presAssocID="{F87030DB-66E4-421C-A89E-0B7722D1CF0F}" presName="rootComposite" presStyleCnt="0"/>
      <dgm:spPr/>
      <dgm:t>
        <a:bodyPr/>
        <a:lstStyle/>
        <a:p>
          <a:endParaRPr lang="en-US"/>
        </a:p>
      </dgm:t>
    </dgm:pt>
    <dgm:pt modelId="{1936E79B-276F-4FE7-8C1C-142504BBF81B}" type="pres">
      <dgm:prSet presAssocID="{F87030DB-66E4-421C-A89E-0B7722D1CF0F}" presName="rootText" presStyleLbl="node2" presStyleIdx="0" presStyleCnt="3" custLinFactNeighborX="814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4793E67-3E19-42CE-A73A-28A627795B68}" type="pres">
      <dgm:prSet presAssocID="{F87030DB-66E4-421C-A89E-0B7722D1CF0F}" presName="rootConnector" presStyleLbl="node2" presStyleIdx="0" presStyleCnt="3"/>
      <dgm:spPr/>
      <dgm:t>
        <a:bodyPr/>
        <a:lstStyle/>
        <a:p>
          <a:pPr rtl="1"/>
          <a:endParaRPr lang="ar-SA"/>
        </a:p>
      </dgm:t>
    </dgm:pt>
    <dgm:pt modelId="{FC99F1C6-B5EC-44E0-91CB-F3E8368C7910}" type="pres">
      <dgm:prSet presAssocID="{F87030DB-66E4-421C-A89E-0B7722D1CF0F}" presName="hierChild4" presStyleCnt="0"/>
      <dgm:spPr/>
      <dgm:t>
        <a:bodyPr/>
        <a:lstStyle/>
        <a:p>
          <a:endParaRPr lang="en-US"/>
        </a:p>
      </dgm:t>
    </dgm:pt>
    <dgm:pt modelId="{82519FAE-8163-42CF-90B9-6184B728BE8F}" type="pres">
      <dgm:prSet presAssocID="{F87030DB-66E4-421C-A89E-0B7722D1CF0F}" presName="hierChild5" presStyleCnt="0"/>
      <dgm:spPr/>
      <dgm:t>
        <a:bodyPr/>
        <a:lstStyle/>
        <a:p>
          <a:endParaRPr lang="en-US"/>
        </a:p>
      </dgm:t>
    </dgm:pt>
    <dgm:pt modelId="{38B8BED8-EAB8-4695-B9F7-4EDB26637567}" type="pres">
      <dgm:prSet presAssocID="{02724835-7B34-47CC-95FA-4059C6C1CE76}" presName="Name37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B682E62E-8505-4A70-BCA1-8A2A45345A0D}" type="pres">
      <dgm:prSet presAssocID="{4C1EAF36-EFD8-41F8-A18F-6CEF740E3E7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C4DA58F-4254-4A74-B0DD-2AB83EBAF5B3}" type="pres">
      <dgm:prSet presAssocID="{4C1EAF36-EFD8-41F8-A18F-6CEF740E3E71}" presName="rootComposite" presStyleCnt="0"/>
      <dgm:spPr/>
      <dgm:t>
        <a:bodyPr/>
        <a:lstStyle/>
        <a:p>
          <a:endParaRPr lang="en-US"/>
        </a:p>
      </dgm:t>
    </dgm:pt>
    <dgm:pt modelId="{6AC3725B-DAA7-4720-9CBD-725059C4B3CD}" type="pres">
      <dgm:prSet presAssocID="{4C1EAF36-EFD8-41F8-A18F-6CEF740E3E7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82B7B25-7F7D-4DFA-ADB4-ECD420D3AD27}" type="pres">
      <dgm:prSet presAssocID="{4C1EAF36-EFD8-41F8-A18F-6CEF740E3E71}" presName="rootConnector" presStyleLbl="node2" presStyleIdx="1" presStyleCnt="3"/>
      <dgm:spPr/>
      <dgm:t>
        <a:bodyPr/>
        <a:lstStyle/>
        <a:p>
          <a:pPr rtl="1"/>
          <a:endParaRPr lang="ar-SA"/>
        </a:p>
      </dgm:t>
    </dgm:pt>
    <dgm:pt modelId="{D55A22A3-5D1B-43C8-ABEB-1CA737CB7463}" type="pres">
      <dgm:prSet presAssocID="{4C1EAF36-EFD8-41F8-A18F-6CEF740E3E71}" presName="hierChild4" presStyleCnt="0"/>
      <dgm:spPr/>
      <dgm:t>
        <a:bodyPr/>
        <a:lstStyle/>
        <a:p>
          <a:endParaRPr lang="en-US"/>
        </a:p>
      </dgm:t>
    </dgm:pt>
    <dgm:pt modelId="{81E4AD2B-632B-4766-8330-C13FAD1FE9DD}" type="pres">
      <dgm:prSet presAssocID="{4C1EAF36-EFD8-41F8-A18F-6CEF740E3E71}" presName="hierChild5" presStyleCnt="0"/>
      <dgm:spPr/>
      <dgm:t>
        <a:bodyPr/>
        <a:lstStyle/>
        <a:p>
          <a:endParaRPr lang="en-US"/>
        </a:p>
      </dgm:t>
    </dgm:pt>
    <dgm:pt modelId="{CA04EAEF-F76B-4453-B770-983094ABD67A}" type="pres">
      <dgm:prSet presAssocID="{137FB8B4-73D0-4C4C-92AE-0840971AD024}" presName="Name37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3BD05CE1-BB45-44C9-97FC-189B1FB23B72}" type="pres">
      <dgm:prSet presAssocID="{E3D1DCBE-A4EB-4E4D-B3C8-475BD9B6A7C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368327F-87A4-4EF1-BDBE-B99BC292E6C5}" type="pres">
      <dgm:prSet presAssocID="{E3D1DCBE-A4EB-4E4D-B3C8-475BD9B6A7CB}" presName="rootComposite" presStyleCnt="0"/>
      <dgm:spPr/>
      <dgm:t>
        <a:bodyPr/>
        <a:lstStyle/>
        <a:p>
          <a:endParaRPr lang="en-US"/>
        </a:p>
      </dgm:t>
    </dgm:pt>
    <dgm:pt modelId="{E5F14D21-9B11-4A88-A346-104924D5C770}" type="pres">
      <dgm:prSet presAssocID="{E3D1DCBE-A4EB-4E4D-B3C8-475BD9B6A7C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C4F1901-FF51-4F05-9A67-669F9A874FC9}" type="pres">
      <dgm:prSet presAssocID="{E3D1DCBE-A4EB-4E4D-B3C8-475BD9B6A7CB}" presName="rootConnector" presStyleLbl="node2" presStyleIdx="2" presStyleCnt="3"/>
      <dgm:spPr/>
      <dgm:t>
        <a:bodyPr/>
        <a:lstStyle/>
        <a:p>
          <a:pPr rtl="1"/>
          <a:endParaRPr lang="ar-SA"/>
        </a:p>
      </dgm:t>
    </dgm:pt>
    <dgm:pt modelId="{9D475A90-2E2A-48C6-B939-BEF0336742E7}" type="pres">
      <dgm:prSet presAssocID="{E3D1DCBE-A4EB-4E4D-B3C8-475BD9B6A7CB}" presName="hierChild4" presStyleCnt="0"/>
      <dgm:spPr/>
      <dgm:t>
        <a:bodyPr/>
        <a:lstStyle/>
        <a:p>
          <a:endParaRPr lang="en-US"/>
        </a:p>
      </dgm:t>
    </dgm:pt>
    <dgm:pt modelId="{B51E298C-B960-4985-95EA-FF8C04140125}" type="pres">
      <dgm:prSet presAssocID="{E3D1DCBE-A4EB-4E4D-B3C8-475BD9B6A7CB}" presName="hierChild5" presStyleCnt="0"/>
      <dgm:spPr/>
      <dgm:t>
        <a:bodyPr/>
        <a:lstStyle/>
        <a:p>
          <a:endParaRPr lang="en-US"/>
        </a:p>
      </dgm:t>
    </dgm:pt>
    <dgm:pt modelId="{849B55CE-8F76-44BE-AAD2-2BFCC7CE1804}" type="pres">
      <dgm:prSet presAssocID="{8F3F9992-3F05-4B92-AD84-F58301FC04C2}" presName="hierChild3" presStyleCnt="0"/>
      <dgm:spPr/>
      <dgm:t>
        <a:bodyPr/>
        <a:lstStyle/>
        <a:p>
          <a:endParaRPr lang="en-US"/>
        </a:p>
      </dgm:t>
    </dgm:pt>
  </dgm:ptLst>
  <dgm:cxnLst>
    <dgm:cxn modelId="{99D9F090-4AE1-4B60-BAD3-0AFD1F141C36}" srcId="{33B8886D-5861-4E97-9894-F5F23B946181}" destId="{8F3F9992-3F05-4B92-AD84-F58301FC04C2}" srcOrd="0" destOrd="0" parTransId="{425B5CFD-0608-4DE2-8CEF-E60714F506CA}" sibTransId="{4D565932-F85B-473C-932F-A902A3734186}"/>
    <dgm:cxn modelId="{92E40E68-4C9B-4D93-A455-D95F4381527E}" type="presOf" srcId="{8F3F9992-3F05-4B92-AD84-F58301FC04C2}" destId="{15A82B4D-B747-4FD5-A5AF-8EBA47B63F8F}" srcOrd="0" destOrd="0" presId="urn:microsoft.com/office/officeart/2005/8/layout/orgChart1"/>
    <dgm:cxn modelId="{A275E169-032E-4C6F-9A44-146A6766333D}" type="presOf" srcId="{02724835-7B34-47CC-95FA-4059C6C1CE76}" destId="{38B8BED8-EAB8-4695-B9F7-4EDB26637567}" srcOrd="0" destOrd="0" presId="urn:microsoft.com/office/officeart/2005/8/layout/orgChart1"/>
    <dgm:cxn modelId="{F614FFFC-6026-4086-A23B-4AC550104223}" type="presOf" srcId="{E3D1DCBE-A4EB-4E4D-B3C8-475BD9B6A7CB}" destId="{E5F14D21-9B11-4A88-A346-104924D5C770}" srcOrd="0" destOrd="0" presId="urn:microsoft.com/office/officeart/2005/8/layout/orgChart1"/>
    <dgm:cxn modelId="{08A579FC-DAC3-4023-BD58-C56326CEB299}" type="presOf" srcId="{E3D1DCBE-A4EB-4E4D-B3C8-475BD9B6A7CB}" destId="{0C4F1901-FF51-4F05-9A67-669F9A874FC9}" srcOrd="1" destOrd="0" presId="urn:microsoft.com/office/officeart/2005/8/layout/orgChart1"/>
    <dgm:cxn modelId="{912786CC-2621-46D4-AB20-709466F4D7F0}" srcId="{8F3F9992-3F05-4B92-AD84-F58301FC04C2}" destId="{E3D1DCBE-A4EB-4E4D-B3C8-475BD9B6A7CB}" srcOrd="2" destOrd="0" parTransId="{137FB8B4-73D0-4C4C-92AE-0840971AD024}" sibTransId="{08E4D8CE-71EF-44AF-8828-DBDDC843E3D1}"/>
    <dgm:cxn modelId="{D1AC19FF-1AB5-4E02-B83F-4CE68F2C9BD0}" type="presOf" srcId="{4C1EAF36-EFD8-41F8-A18F-6CEF740E3E71}" destId="{682B7B25-7F7D-4DFA-ADB4-ECD420D3AD27}" srcOrd="1" destOrd="0" presId="urn:microsoft.com/office/officeart/2005/8/layout/orgChart1"/>
    <dgm:cxn modelId="{0099B5FB-BD3B-4D4E-BFFA-5AF3F83EFA55}" type="presOf" srcId="{627B4A1A-6F08-4811-BE45-E444B57C39CD}" destId="{84D3C1D7-B5F9-4FB4-A750-372DC6789BA0}" srcOrd="0" destOrd="0" presId="urn:microsoft.com/office/officeart/2005/8/layout/orgChart1"/>
    <dgm:cxn modelId="{2BDC7AB2-C3E2-4D20-82D4-AC0985B611C7}" type="presOf" srcId="{8F3F9992-3F05-4B92-AD84-F58301FC04C2}" destId="{4A73CF8B-5063-4F3E-83D2-6DD91AD4067F}" srcOrd="1" destOrd="0" presId="urn:microsoft.com/office/officeart/2005/8/layout/orgChart1"/>
    <dgm:cxn modelId="{4590C868-E7BC-4CAB-811D-179F708FE114}" srcId="{8F3F9992-3F05-4B92-AD84-F58301FC04C2}" destId="{F87030DB-66E4-421C-A89E-0B7722D1CF0F}" srcOrd="0" destOrd="0" parTransId="{627B4A1A-6F08-4811-BE45-E444B57C39CD}" sibTransId="{8D4A2CDC-ADCB-4D54-8A08-1C6F82CFB12C}"/>
    <dgm:cxn modelId="{1639D7B8-A09F-41DD-A1C1-A54E0CCB3D95}" type="presOf" srcId="{F87030DB-66E4-421C-A89E-0B7722D1CF0F}" destId="{1936E79B-276F-4FE7-8C1C-142504BBF81B}" srcOrd="0" destOrd="0" presId="urn:microsoft.com/office/officeart/2005/8/layout/orgChart1"/>
    <dgm:cxn modelId="{E1C5DE7F-59BD-49A1-8CC7-1241371DF91E}" type="presOf" srcId="{137FB8B4-73D0-4C4C-92AE-0840971AD024}" destId="{CA04EAEF-F76B-4453-B770-983094ABD67A}" srcOrd="0" destOrd="0" presId="urn:microsoft.com/office/officeart/2005/8/layout/orgChart1"/>
    <dgm:cxn modelId="{F3E00B75-3EA0-417A-A00A-3AB6AAE213DB}" type="presOf" srcId="{33B8886D-5861-4E97-9894-F5F23B946181}" destId="{E695D428-09BC-4297-8340-8060676F12DD}" srcOrd="0" destOrd="0" presId="urn:microsoft.com/office/officeart/2005/8/layout/orgChart1"/>
    <dgm:cxn modelId="{2A16BE8D-7189-4FC6-B0F9-ECD98638B21E}" type="presOf" srcId="{F87030DB-66E4-421C-A89E-0B7722D1CF0F}" destId="{F4793E67-3E19-42CE-A73A-28A627795B68}" srcOrd="1" destOrd="0" presId="urn:microsoft.com/office/officeart/2005/8/layout/orgChart1"/>
    <dgm:cxn modelId="{651E55BA-325F-4AC0-A8EF-46CC8AFE7207}" srcId="{8F3F9992-3F05-4B92-AD84-F58301FC04C2}" destId="{4C1EAF36-EFD8-41F8-A18F-6CEF740E3E71}" srcOrd="1" destOrd="0" parTransId="{02724835-7B34-47CC-95FA-4059C6C1CE76}" sibTransId="{443C3509-9695-419D-A9F1-DCE6F45256D9}"/>
    <dgm:cxn modelId="{92B23C2D-CED1-44ED-A405-84F2F81C8679}" type="presOf" srcId="{4C1EAF36-EFD8-41F8-A18F-6CEF740E3E71}" destId="{6AC3725B-DAA7-4720-9CBD-725059C4B3CD}" srcOrd="0" destOrd="0" presId="urn:microsoft.com/office/officeart/2005/8/layout/orgChart1"/>
    <dgm:cxn modelId="{8F9A1C62-F9C3-4907-9497-0B60FE7FA0D3}" type="presParOf" srcId="{E695D428-09BC-4297-8340-8060676F12DD}" destId="{A9C26A62-0D0F-42F4-9B23-F66D9DFEF2FA}" srcOrd="0" destOrd="0" presId="urn:microsoft.com/office/officeart/2005/8/layout/orgChart1"/>
    <dgm:cxn modelId="{989B17BB-C34A-479D-9922-6592596C3526}" type="presParOf" srcId="{A9C26A62-0D0F-42F4-9B23-F66D9DFEF2FA}" destId="{7228AD21-0A79-4E2A-BD0F-55EB75286943}" srcOrd="0" destOrd="0" presId="urn:microsoft.com/office/officeart/2005/8/layout/orgChart1"/>
    <dgm:cxn modelId="{FB214E08-0A1F-4B95-92A8-4325F0B79728}" type="presParOf" srcId="{7228AD21-0A79-4E2A-BD0F-55EB75286943}" destId="{15A82B4D-B747-4FD5-A5AF-8EBA47B63F8F}" srcOrd="0" destOrd="0" presId="urn:microsoft.com/office/officeart/2005/8/layout/orgChart1"/>
    <dgm:cxn modelId="{04E66078-A82A-4CEF-ABED-9E9119AA6BFE}" type="presParOf" srcId="{7228AD21-0A79-4E2A-BD0F-55EB75286943}" destId="{4A73CF8B-5063-4F3E-83D2-6DD91AD4067F}" srcOrd="1" destOrd="0" presId="urn:microsoft.com/office/officeart/2005/8/layout/orgChart1"/>
    <dgm:cxn modelId="{1572907D-A405-44E3-9C7B-30C03667F824}" type="presParOf" srcId="{A9C26A62-0D0F-42F4-9B23-F66D9DFEF2FA}" destId="{98577FC2-08FA-45A5-A56B-0661BBFE9F09}" srcOrd="1" destOrd="0" presId="urn:microsoft.com/office/officeart/2005/8/layout/orgChart1"/>
    <dgm:cxn modelId="{235668C4-CC98-44BB-919A-396939FB318C}" type="presParOf" srcId="{98577FC2-08FA-45A5-A56B-0661BBFE9F09}" destId="{84D3C1D7-B5F9-4FB4-A750-372DC6789BA0}" srcOrd="0" destOrd="0" presId="urn:microsoft.com/office/officeart/2005/8/layout/orgChart1"/>
    <dgm:cxn modelId="{432305B5-440A-4AE6-9B8C-5326029D4E65}" type="presParOf" srcId="{98577FC2-08FA-45A5-A56B-0661BBFE9F09}" destId="{FB0119B0-9097-4FD6-9E8A-D7D279E2BE4F}" srcOrd="1" destOrd="0" presId="urn:microsoft.com/office/officeart/2005/8/layout/orgChart1"/>
    <dgm:cxn modelId="{C7C44600-CC19-4BA4-B248-4F25CDE3FD7A}" type="presParOf" srcId="{FB0119B0-9097-4FD6-9E8A-D7D279E2BE4F}" destId="{8836A3D5-BF02-4F2C-AF33-BDEB6ECD816E}" srcOrd="0" destOrd="0" presId="urn:microsoft.com/office/officeart/2005/8/layout/orgChart1"/>
    <dgm:cxn modelId="{3C5339B2-499E-46BB-A619-C91F19805ABE}" type="presParOf" srcId="{8836A3D5-BF02-4F2C-AF33-BDEB6ECD816E}" destId="{1936E79B-276F-4FE7-8C1C-142504BBF81B}" srcOrd="0" destOrd="0" presId="urn:microsoft.com/office/officeart/2005/8/layout/orgChart1"/>
    <dgm:cxn modelId="{13C536BA-3D2C-4D4E-B9DE-9A9C0A2DA55B}" type="presParOf" srcId="{8836A3D5-BF02-4F2C-AF33-BDEB6ECD816E}" destId="{F4793E67-3E19-42CE-A73A-28A627795B68}" srcOrd="1" destOrd="0" presId="urn:microsoft.com/office/officeart/2005/8/layout/orgChart1"/>
    <dgm:cxn modelId="{655B06D2-4953-4E59-9E9F-7D9F813B14AD}" type="presParOf" srcId="{FB0119B0-9097-4FD6-9E8A-D7D279E2BE4F}" destId="{FC99F1C6-B5EC-44E0-91CB-F3E8368C7910}" srcOrd="1" destOrd="0" presId="urn:microsoft.com/office/officeart/2005/8/layout/orgChart1"/>
    <dgm:cxn modelId="{A5384BD2-5EB9-4618-8DAF-49FD235E2ACF}" type="presParOf" srcId="{FB0119B0-9097-4FD6-9E8A-D7D279E2BE4F}" destId="{82519FAE-8163-42CF-90B9-6184B728BE8F}" srcOrd="2" destOrd="0" presId="urn:microsoft.com/office/officeart/2005/8/layout/orgChart1"/>
    <dgm:cxn modelId="{578A9CEF-186C-4461-BE2C-A054874004D9}" type="presParOf" srcId="{98577FC2-08FA-45A5-A56B-0661BBFE9F09}" destId="{38B8BED8-EAB8-4695-B9F7-4EDB26637567}" srcOrd="2" destOrd="0" presId="urn:microsoft.com/office/officeart/2005/8/layout/orgChart1"/>
    <dgm:cxn modelId="{B8158544-4505-4578-9810-2D64F8836933}" type="presParOf" srcId="{98577FC2-08FA-45A5-A56B-0661BBFE9F09}" destId="{B682E62E-8505-4A70-BCA1-8A2A45345A0D}" srcOrd="3" destOrd="0" presId="urn:microsoft.com/office/officeart/2005/8/layout/orgChart1"/>
    <dgm:cxn modelId="{5D14A40A-7188-4AAF-8A9D-EBCA3830B990}" type="presParOf" srcId="{B682E62E-8505-4A70-BCA1-8A2A45345A0D}" destId="{DC4DA58F-4254-4A74-B0DD-2AB83EBAF5B3}" srcOrd="0" destOrd="0" presId="urn:microsoft.com/office/officeart/2005/8/layout/orgChart1"/>
    <dgm:cxn modelId="{9FC1EB21-10B5-4194-A499-A6F52197481E}" type="presParOf" srcId="{DC4DA58F-4254-4A74-B0DD-2AB83EBAF5B3}" destId="{6AC3725B-DAA7-4720-9CBD-725059C4B3CD}" srcOrd="0" destOrd="0" presId="urn:microsoft.com/office/officeart/2005/8/layout/orgChart1"/>
    <dgm:cxn modelId="{558419E9-8B5F-4C15-8440-AE93C491EB7A}" type="presParOf" srcId="{DC4DA58F-4254-4A74-B0DD-2AB83EBAF5B3}" destId="{682B7B25-7F7D-4DFA-ADB4-ECD420D3AD27}" srcOrd="1" destOrd="0" presId="urn:microsoft.com/office/officeart/2005/8/layout/orgChart1"/>
    <dgm:cxn modelId="{C777B1B9-34CD-4E24-8260-F6F139570069}" type="presParOf" srcId="{B682E62E-8505-4A70-BCA1-8A2A45345A0D}" destId="{D55A22A3-5D1B-43C8-ABEB-1CA737CB7463}" srcOrd="1" destOrd="0" presId="urn:microsoft.com/office/officeart/2005/8/layout/orgChart1"/>
    <dgm:cxn modelId="{13327A60-CD3B-4FEA-8A77-9F9692845EFF}" type="presParOf" srcId="{B682E62E-8505-4A70-BCA1-8A2A45345A0D}" destId="{81E4AD2B-632B-4766-8330-C13FAD1FE9DD}" srcOrd="2" destOrd="0" presId="urn:microsoft.com/office/officeart/2005/8/layout/orgChart1"/>
    <dgm:cxn modelId="{CDC67BA6-CECB-4CAC-9506-5C8ED0BF7B62}" type="presParOf" srcId="{98577FC2-08FA-45A5-A56B-0661BBFE9F09}" destId="{CA04EAEF-F76B-4453-B770-983094ABD67A}" srcOrd="4" destOrd="0" presId="urn:microsoft.com/office/officeart/2005/8/layout/orgChart1"/>
    <dgm:cxn modelId="{21127324-C091-4314-83DF-CB868EA10121}" type="presParOf" srcId="{98577FC2-08FA-45A5-A56B-0661BBFE9F09}" destId="{3BD05CE1-BB45-44C9-97FC-189B1FB23B72}" srcOrd="5" destOrd="0" presId="urn:microsoft.com/office/officeart/2005/8/layout/orgChart1"/>
    <dgm:cxn modelId="{090E9072-89CE-4E7F-A160-C5AD7DC6F946}" type="presParOf" srcId="{3BD05CE1-BB45-44C9-97FC-189B1FB23B72}" destId="{5368327F-87A4-4EF1-BDBE-B99BC292E6C5}" srcOrd="0" destOrd="0" presId="urn:microsoft.com/office/officeart/2005/8/layout/orgChart1"/>
    <dgm:cxn modelId="{897C9B7D-2B24-431F-9926-F43C96100812}" type="presParOf" srcId="{5368327F-87A4-4EF1-BDBE-B99BC292E6C5}" destId="{E5F14D21-9B11-4A88-A346-104924D5C770}" srcOrd="0" destOrd="0" presId="urn:microsoft.com/office/officeart/2005/8/layout/orgChart1"/>
    <dgm:cxn modelId="{0D09D861-2E71-4960-A2BD-8D5B2E3FCA4B}" type="presParOf" srcId="{5368327F-87A4-4EF1-BDBE-B99BC292E6C5}" destId="{0C4F1901-FF51-4F05-9A67-669F9A874FC9}" srcOrd="1" destOrd="0" presId="urn:microsoft.com/office/officeart/2005/8/layout/orgChart1"/>
    <dgm:cxn modelId="{FF132833-E8FF-4EEA-A4E4-D78597E8DC92}" type="presParOf" srcId="{3BD05CE1-BB45-44C9-97FC-189B1FB23B72}" destId="{9D475A90-2E2A-48C6-B939-BEF0336742E7}" srcOrd="1" destOrd="0" presId="urn:microsoft.com/office/officeart/2005/8/layout/orgChart1"/>
    <dgm:cxn modelId="{B677E2FE-EB6B-4E77-8886-A89A04E7AAA1}" type="presParOf" srcId="{3BD05CE1-BB45-44C9-97FC-189B1FB23B72}" destId="{B51E298C-B960-4985-95EA-FF8C04140125}" srcOrd="2" destOrd="0" presId="urn:microsoft.com/office/officeart/2005/8/layout/orgChart1"/>
    <dgm:cxn modelId="{75977487-202B-40B4-A976-337D84A96160}" type="presParOf" srcId="{A9C26A62-0D0F-42F4-9B23-F66D9DFEF2FA}" destId="{849B55CE-8F76-44BE-AAD2-2BFCC7CE1804}" srcOrd="2" destOrd="0" presId="urn:microsoft.com/office/officeart/2005/8/layout/orgChar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04EAEF-F76B-4453-B770-983094ABD67A}">
      <dsp:nvSpPr>
        <dsp:cNvPr id="0" name=""/>
        <dsp:cNvSpPr/>
      </dsp:nvSpPr>
      <dsp:spPr>
        <a:xfrm>
          <a:off x="4212468" y="1732623"/>
          <a:ext cx="2980351" cy="517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625"/>
              </a:lnTo>
              <a:lnTo>
                <a:pt x="2980351" y="258625"/>
              </a:lnTo>
              <a:lnTo>
                <a:pt x="2980351" y="51725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B8BED8-EAB8-4695-B9F7-4EDB26637567}">
      <dsp:nvSpPr>
        <dsp:cNvPr id="0" name=""/>
        <dsp:cNvSpPr/>
      </dsp:nvSpPr>
      <dsp:spPr>
        <a:xfrm>
          <a:off x="4166748" y="1732623"/>
          <a:ext cx="91440" cy="5172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725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3C1D7-B5F9-4FB4-A750-372DC6789BA0}">
      <dsp:nvSpPr>
        <dsp:cNvPr id="0" name=""/>
        <dsp:cNvSpPr/>
      </dsp:nvSpPr>
      <dsp:spPr>
        <a:xfrm>
          <a:off x="1432735" y="1732623"/>
          <a:ext cx="2779732" cy="517251"/>
        </a:xfrm>
        <a:custGeom>
          <a:avLst/>
          <a:gdLst/>
          <a:ahLst/>
          <a:cxnLst/>
          <a:rect l="0" t="0" r="0" b="0"/>
          <a:pathLst>
            <a:path>
              <a:moveTo>
                <a:pt x="2779732" y="0"/>
              </a:moveTo>
              <a:lnTo>
                <a:pt x="2779732" y="258625"/>
              </a:lnTo>
              <a:lnTo>
                <a:pt x="0" y="258625"/>
              </a:lnTo>
              <a:lnTo>
                <a:pt x="0" y="51725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A82B4D-B747-4FD5-A5AF-8EBA47B63F8F}">
      <dsp:nvSpPr>
        <dsp:cNvPr id="0" name=""/>
        <dsp:cNvSpPr/>
      </dsp:nvSpPr>
      <dsp:spPr>
        <a:xfrm>
          <a:off x="2464737" y="955687"/>
          <a:ext cx="3495460" cy="776935"/>
        </a:xfrm>
        <a:prstGeom prst="rect">
          <a:avLst/>
        </a:prstGeom>
        <a:solidFill>
          <a:srgbClr val="0589A3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cap="all" spc="0" smtClean="0">
              <a:ln w="9000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معامل التفرطح</a:t>
          </a:r>
          <a:endParaRPr lang="ar-SA" sz="2400" b="1" kern="1200" cap="all" spc="0" dirty="0">
            <a:ln w="9000" cmpd="sng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464737" y="955687"/>
        <a:ext cx="3495460" cy="776935"/>
      </dsp:txXfrm>
    </dsp:sp>
    <dsp:sp modelId="{1936E79B-276F-4FE7-8C1C-142504BBF81B}">
      <dsp:nvSpPr>
        <dsp:cNvPr id="0" name=""/>
        <dsp:cNvSpPr/>
      </dsp:nvSpPr>
      <dsp:spPr>
        <a:xfrm>
          <a:off x="201185" y="2249874"/>
          <a:ext cx="2463100" cy="1231550"/>
        </a:xfrm>
        <a:prstGeom prst="rect">
          <a:avLst/>
        </a:prstGeom>
        <a:gradFill rotWithShape="1">
          <a:gsLst>
            <a:gs pos="0">
              <a:schemeClr val="accent2">
                <a:shade val="15000"/>
                <a:satMod val="180000"/>
              </a:schemeClr>
            </a:gs>
            <a:gs pos="50000">
              <a:schemeClr val="accent2">
                <a:shade val="45000"/>
                <a:satMod val="170000"/>
              </a:schemeClr>
            </a:gs>
            <a:gs pos="70000">
              <a:schemeClr val="accent2">
                <a:tint val="99000"/>
                <a:shade val="65000"/>
                <a:satMod val="155000"/>
              </a:schemeClr>
            </a:gs>
            <a:gs pos="100000">
              <a:schemeClr val="accent2">
                <a:tint val="1000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contourW="6350">
          <a:bevelT w="29210" h="12700"/>
          <a:contourClr>
            <a:schemeClr val="accent2">
              <a:satMod val="3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600" b="1" kern="1200" cap="all" spc="0" smtClean="0">
              <a:ln w="9000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أقل من </a:t>
          </a:r>
          <a:r>
            <a:rPr lang="en-US" sz="2600" b="1" kern="1200" cap="all" spc="0" smtClean="0">
              <a:ln w="9000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3</a:t>
          </a:r>
        </a:p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600" b="1" kern="1200" cap="all" spc="0" smtClean="0">
              <a:ln w="9000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منحنى التوزيع مفرطح</a:t>
          </a:r>
          <a:endParaRPr lang="ar-SA" sz="2600" b="1" kern="1200" cap="all" spc="0" dirty="0">
            <a:ln w="9000" cmpd="sng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01185" y="2249874"/>
        <a:ext cx="2463100" cy="1231550"/>
      </dsp:txXfrm>
    </dsp:sp>
    <dsp:sp modelId="{6AC3725B-DAA7-4720-9CBD-725059C4B3CD}">
      <dsp:nvSpPr>
        <dsp:cNvPr id="0" name=""/>
        <dsp:cNvSpPr/>
      </dsp:nvSpPr>
      <dsp:spPr>
        <a:xfrm>
          <a:off x="2980917" y="2249874"/>
          <a:ext cx="2463100" cy="1231550"/>
        </a:xfrm>
        <a:prstGeom prst="rect">
          <a:avLst/>
        </a:prstGeom>
        <a:gradFill rotWithShape="1">
          <a:gsLst>
            <a:gs pos="0">
              <a:schemeClr val="accent2">
                <a:shade val="15000"/>
                <a:satMod val="180000"/>
              </a:schemeClr>
            </a:gs>
            <a:gs pos="50000">
              <a:schemeClr val="accent2">
                <a:shade val="45000"/>
                <a:satMod val="170000"/>
              </a:schemeClr>
            </a:gs>
            <a:gs pos="70000">
              <a:schemeClr val="accent2">
                <a:tint val="99000"/>
                <a:shade val="65000"/>
                <a:satMod val="155000"/>
              </a:schemeClr>
            </a:gs>
            <a:gs pos="100000">
              <a:schemeClr val="accent2">
                <a:tint val="1000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contourW="6350">
          <a:bevelT w="29210" h="12700"/>
          <a:contourClr>
            <a:schemeClr val="accent2">
              <a:satMod val="3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600" b="1" kern="1200" cap="all" spc="0" smtClean="0">
              <a:ln w="9000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يساوى </a:t>
          </a:r>
          <a:r>
            <a:rPr lang="en-US" sz="2600" b="1" kern="1200" cap="all" spc="0" smtClean="0">
              <a:ln w="9000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3</a:t>
          </a:r>
        </a:p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600" b="1" kern="1200" cap="all" spc="0" smtClean="0">
              <a:ln w="9000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منحنى التوزيع معتدل</a:t>
          </a:r>
          <a:endParaRPr lang="ar-SA" sz="2600" b="1" kern="1200" cap="all" spc="0" dirty="0">
            <a:ln w="9000" cmpd="sng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980917" y="2249874"/>
        <a:ext cx="2463100" cy="1231550"/>
      </dsp:txXfrm>
    </dsp:sp>
    <dsp:sp modelId="{E5F14D21-9B11-4A88-A346-104924D5C770}">
      <dsp:nvSpPr>
        <dsp:cNvPr id="0" name=""/>
        <dsp:cNvSpPr/>
      </dsp:nvSpPr>
      <dsp:spPr>
        <a:xfrm>
          <a:off x="5961269" y="2249874"/>
          <a:ext cx="2463100" cy="1231550"/>
        </a:xfrm>
        <a:prstGeom prst="rect">
          <a:avLst/>
        </a:prstGeom>
        <a:gradFill rotWithShape="1">
          <a:gsLst>
            <a:gs pos="0">
              <a:schemeClr val="accent2">
                <a:shade val="15000"/>
                <a:satMod val="180000"/>
              </a:schemeClr>
            </a:gs>
            <a:gs pos="50000">
              <a:schemeClr val="accent2">
                <a:shade val="45000"/>
                <a:satMod val="170000"/>
              </a:schemeClr>
            </a:gs>
            <a:gs pos="70000">
              <a:schemeClr val="accent2">
                <a:tint val="99000"/>
                <a:shade val="65000"/>
                <a:satMod val="155000"/>
              </a:schemeClr>
            </a:gs>
            <a:gs pos="100000">
              <a:schemeClr val="accent2">
                <a:tint val="1000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contourW="6350">
          <a:bevelT w="29210" h="12700"/>
          <a:contourClr>
            <a:schemeClr val="accent2">
              <a:satMod val="3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600" b="1" kern="1200" cap="all" spc="0" dirty="0" err="1" smtClean="0">
              <a:ln w="9000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أكبرمن</a:t>
          </a:r>
          <a:r>
            <a:rPr lang="ar-SA" sz="2600" b="1" kern="1200" cap="all" spc="0" dirty="0" smtClean="0">
              <a:ln w="9000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b="1" kern="1200" cap="all" spc="0" dirty="0" smtClean="0">
              <a:ln w="9000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3</a:t>
          </a:r>
          <a:r>
            <a:rPr lang="ar-SA" sz="2600" b="1" kern="1200" cap="all" spc="0" dirty="0" smtClean="0">
              <a:ln w="9000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600" b="1" kern="1200" cap="all" spc="0" dirty="0" smtClean="0">
              <a:ln w="9000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 منحنى التوزيع مدبب</a:t>
          </a:r>
          <a:endParaRPr lang="en-US" sz="2600" b="1" kern="1200" cap="all" spc="0" dirty="0">
            <a:ln w="9000" cmpd="sng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961269" y="2249874"/>
        <a:ext cx="2463100" cy="1231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9C799-5AF9-44C7-8B5C-2031ED364915}" type="datetimeFigureOut">
              <a:rPr lang="fr-FR" smtClean="0"/>
              <a:pPr/>
              <a:t>05/05/2019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80BA9-C524-4932-9CDD-2CB9CC4DA2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49582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40BB48-0109-42EE-A69B-404E503E525E}" type="slidenum">
              <a:rPr lang="en-US">
                <a:latin typeface="Arial" charset="0"/>
                <a:cs typeface="Arial" charset="0"/>
              </a:rPr>
              <a:pPr/>
              <a:t>8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ar-SA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663ECC-AA65-400E-973F-BD8BC1F0F18A}" type="slidenum">
              <a:rPr lang="ar-SA" smtClean="0"/>
              <a:pPr/>
              <a:t>20</a:t>
            </a:fld>
            <a:endParaRPr lang="ar-S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DF532C-53D4-4C31-B771-B5B7B796DB01}" type="slidenum">
              <a:rPr lang="en-US" smtClean="0">
                <a:latin typeface="Arial" charset="0"/>
                <a:cs typeface="Arial" charset="0"/>
              </a:rPr>
              <a:pPr/>
              <a:t>21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481B58-9341-4928-ADE7-D45D5FCF8F82}" type="slidenum">
              <a:rPr lang="en-US" smtClean="0">
                <a:latin typeface="Arial" charset="0"/>
                <a:cs typeface="Arial" charset="0"/>
              </a:rPr>
              <a:pPr/>
              <a:t>23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E68049-5FD8-494C-AADA-A9CCE7236C85}" type="slidenum">
              <a:rPr lang="en-US">
                <a:latin typeface="Arial" charset="0"/>
                <a:cs typeface="Arial" charset="0"/>
              </a:rPr>
              <a:pPr/>
              <a:t>32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EEF894-6D72-4A90-B9B9-D65034B20978}" type="slidenum">
              <a:rPr lang="en-US">
                <a:latin typeface="Arial" charset="0"/>
                <a:cs typeface="Arial" charset="0"/>
              </a:rPr>
              <a:pPr/>
              <a:t>9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A6B4DC-32DE-451E-98C9-0825810160AB}" type="slidenum">
              <a:rPr lang="en-US">
                <a:latin typeface="Arial" charset="0"/>
                <a:cs typeface="Arial" charset="0"/>
              </a:rPr>
              <a:pPr/>
              <a:t>10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907D2-01EB-4BCE-89B3-8E3E6EBC1C9B}" type="slidenum">
              <a:rPr lang="en-US">
                <a:latin typeface="Arial" charset="0"/>
                <a:cs typeface="Arial" charset="0"/>
              </a:rPr>
              <a:pPr/>
              <a:t>13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0CCBA6-91BD-4275-8B11-50FEC9678051}" type="slidenum">
              <a:rPr lang="en-US">
                <a:latin typeface="Arial" charset="0"/>
                <a:cs typeface="Arial" charset="0"/>
              </a:rPr>
              <a:pPr/>
              <a:t>14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A0DC40-A063-425F-8CB2-E3348CBEA166}" type="slidenum">
              <a:rPr lang="en-US">
                <a:latin typeface="Arial" charset="0"/>
                <a:cs typeface="Arial" charset="0"/>
              </a:rPr>
              <a:pPr/>
              <a:t>15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D61085-73E3-48E7-BEF9-F83CAF381C93}" type="slidenum">
              <a:rPr lang="en-US" smtClean="0">
                <a:latin typeface="Arial" charset="0"/>
                <a:cs typeface="Arial" charset="0"/>
              </a:rPr>
              <a:pPr/>
              <a:t>17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BC1BDB-4249-4902-9623-5BDDF398067C}" type="slidenum">
              <a:rPr lang="en-US" smtClean="0">
                <a:latin typeface="Arial" charset="0"/>
                <a:cs typeface="Arial" charset="0"/>
              </a:rPr>
              <a:pPr/>
              <a:t>18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ar-SA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C89004-2993-4A81-9B28-767327786D33}" type="slidenum">
              <a:rPr lang="ar-SA" smtClean="0"/>
              <a:pPr/>
              <a:t>19</a:t>
            </a:fld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iagonales"/>
          <p:cNvGrpSpPr/>
          <p:nvPr/>
        </p:nvGrpSpPr>
        <p:grpSpPr>
          <a:xfrm>
            <a:off x="5638801" y="4145282"/>
            <a:ext cx="3515503" cy="2731407"/>
            <a:chOff x="5638800" y="3108960"/>
            <a:chExt cx="3515503" cy="2048555"/>
          </a:xfrm>
        </p:grpSpPr>
        <p:cxnSp>
          <p:nvCxnSpPr>
            <p:cNvPr id="14" name="Connecteur droit 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Connecteur droit 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" name="lignes inférieures"/>
          <p:cNvGrpSpPr/>
          <p:nvPr/>
        </p:nvGrpSpPr>
        <p:grpSpPr>
          <a:xfrm>
            <a:off x="-6689" y="6057150"/>
            <a:ext cx="4125119" cy="820207"/>
            <a:chOff x="-6689" y="4553748"/>
            <a:chExt cx="4125119" cy="615155"/>
          </a:xfrm>
        </p:grpSpPr>
        <p:sp>
          <p:nvSpPr>
            <p:cNvPr id="9" name="Forme libre 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dirty="0"/>
            </a:p>
          </p:txBody>
        </p:sp>
        <p:sp>
          <p:nvSpPr>
            <p:cNvPr id="10" name="Forme libre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dirty="0"/>
            </a:p>
          </p:txBody>
        </p:sp>
        <p:sp>
          <p:nvSpPr>
            <p:cNvPr id="11" name="Forme libre 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dirty="0"/>
            </a:p>
          </p:txBody>
        </p:sp>
      </p:grpSp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1219200" y="584201"/>
            <a:ext cx="6553200" cy="2000251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19200" y="2616200"/>
            <a:ext cx="6553200" cy="1752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22" name="Espace réservé de la date 2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BE"/>
          </a:p>
        </p:txBody>
      </p:sp>
      <p:sp>
        <p:nvSpPr>
          <p:cNvPr id="24" name="Espace réservé du numéro de diapositive 2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fr-FR" smtClean="0"/>
              <a:t>Cliquez pour 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6629400" y="584200"/>
            <a:ext cx="2057400" cy="5588000"/>
          </a:xfrm>
        </p:spPr>
        <p:txBody>
          <a:bodyPr vert="eaVert" rtlCol="0"/>
          <a:lstStyle/>
          <a:p>
            <a:pPr rtl="0"/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>
          <a:xfrm>
            <a:off x="914400" y="584200"/>
            <a:ext cx="5562600" cy="55880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fr-FR" smtClean="0"/>
              <a:t>Cliquez pour 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01859-7193-4B9D-AF43-89458AB29D8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fr-FR" smtClean="0"/>
              <a:t>Cliquez pour 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diagonales"/>
          <p:cNvGrpSpPr/>
          <p:nvPr/>
        </p:nvGrpSpPr>
        <p:grpSpPr>
          <a:xfrm>
            <a:off x="5638801" y="4145282"/>
            <a:ext cx="3515503" cy="2731407"/>
            <a:chOff x="5638800" y="3108960"/>
            <a:chExt cx="3515503" cy="2048555"/>
          </a:xfrm>
        </p:grpSpPr>
        <p:cxnSp>
          <p:nvCxnSpPr>
            <p:cNvPr id="12" name="Connecteur droit 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Connecteur droit 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219200" y="2209802"/>
            <a:ext cx="6705600" cy="2764335"/>
          </a:xfrm>
        </p:spPr>
        <p:txBody>
          <a:bodyPr rtlCol="0" anchor="b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19200" y="4951267"/>
            <a:ext cx="5303520" cy="1220933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1" y="1706880"/>
            <a:ext cx="3810000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fr-FR" smtClean="0"/>
              <a:t>Cliquez pour 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 3"/>
          <p:cNvSpPr>
            <a:spLocks noGrp="1"/>
          </p:cNvSpPr>
          <p:nvPr>
            <p:ph sz="half" idx="2"/>
          </p:nvPr>
        </p:nvSpPr>
        <p:spPr>
          <a:xfrm>
            <a:off x="4876801" y="1706880"/>
            <a:ext cx="3810000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fr-FR" smtClean="0"/>
              <a:t>Cliquez pour 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BE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701800"/>
            <a:ext cx="3813048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14401" y="2717800"/>
            <a:ext cx="3810000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fr-FR" smtClean="0"/>
              <a:t>Cliquez pour 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 4"/>
          <p:cNvSpPr>
            <a:spLocks noGrp="1"/>
          </p:cNvSpPr>
          <p:nvPr>
            <p:ph type="body" sz="quarter" idx="3"/>
          </p:nvPr>
        </p:nvSpPr>
        <p:spPr>
          <a:xfrm>
            <a:off x="4873752" y="1701800"/>
            <a:ext cx="3813048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876801" y="2717800"/>
            <a:ext cx="3810000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 baseline="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fr-FR" smtClean="0"/>
              <a:t>Cliquez pour 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BE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701800"/>
            <a:ext cx="3048000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914400" y="4241800"/>
            <a:ext cx="3048000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14800" y="584200"/>
            <a:ext cx="4572000" cy="558800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fr-FR" smtClean="0"/>
              <a:t>Cliquez pour 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BE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914400" y="1701800"/>
            <a:ext cx="3048000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914400" y="4241800"/>
            <a:ext cx="3048000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d’image 2" descr="Espace réservé vide pour ajouter une image. Cliquez sur l’espace réservé et sélectionnez l’image à ajouter."/>
          <p:cNvSpPr>
            <a:spLocks noGrp="1"/>
          </p:cNvSpPr>
          <p:nvPr>
            <p:ph type="pic" idx="1"/>
          </p:nvPr>
        </p:nvSpPr>
        <p:spPr>
          <a:xfrm>
            <a:off x="4114800" y="584200"/>
            <a:ext cx="4572000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BE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gnes de gauche"/>
          <p:cNvGrpSpPr/>
          <p:nvPr/>
        </p:nvGrpSpPr>
        <p:grpSpPr>
          <a:xfrm>
            <a:off x="-11905" y="-3174"/>
            <a:ext cx="615155" cy="5229225"/>
            <a:chOff x="-11906" y="-2381"/>
            <a:chExt cx="615155" cy="3921919"/>
          </a:xfrm>
        </p:grpSpPr>
        <p:sp>
          <p:nvSpPr>
            <p:cNvPr id="10" name="Forme libre 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11" name="Forme libre 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14" name="Forme libre 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</p:grpSp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914401" y="274637"/>
            <a:ext cx="7772400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914401" y="1701797"/>
            <a:ext cx="7772400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fr-FR" dirty="0" smtClean="0"/>
              <a:t>Modifiez les styles du texte du masque</a:t>
            </a:r>
          </a:p>
          <a:p>
            <a:pPr lvl="1" rtl="0"/>
            <a:r>
              <a:rPr lang="fr-FR" dirty="0" smtClean="0"/>
              <a:t>Deuxième niveau</a:t>
            </a:r>
          </a:p>
          <a:p>
            <a:pPr lvl="2" rtl="0"/>
            <a:r>
              <a:rPr lang="fr-FR" dirty="0" smtClean="0"/>
              <a:t>Troisième niveau</a:t>
            </a:r>
          </a:p>
          <a:p>
            <a:pPr lvl="3" rtl="0"/>
            <a:r>
              <a:rPr lang="fr-FR" dirty="0" smtClean="0"/>
              <a:t>Quatrième niveau</a:t>
            </a:r>
          </a:p>
          <a:p>
            <a:pPr lvl="4" rtl="0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914400" y="6356353"/>
            <a:ext cx="16764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90800" y="6356353"/>
            <a:ext cx="39624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924801" y="6356353"/>
            <a:ext cx="7620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63040" y="1638490"/>
            <a:ext cx="7680960" cy="638382"/>
          </a:xfrm>
        </p:spPr>
        <p:txBody>
          <a:bodyPr>
            <a:normAutofit/>
          </a:bodyPr>
          <a:lstStyle/>
          <a:p>
            <a:pPr algn="r" rtl="1"/>
            <a:r>
              <a:rPr lang="ar-DZ" sz="28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الجزء 01 الاحصاء الوصفي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3" name="Titre 2"/>
          <p:cNvSpPr txBox="1">
            <a:spLocks/>
          </p:cNvSpPr>
          <p:nvPr/>
        </p:nvSpPr>
        <p:spPr>
          <a:xfrm>
            <a:off x="827584" y="2655212"/>
            <a:ext cx="8280920" cy="4857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lvl="0" algn="r" rtl="1">
              <a:defRPr/>
            </a:pPr>
            <a:r>
              <a:rPr kumimoji="0" lang="ar-D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DCF9"/>
                </a:solidFill>
                <a:effectLst/>
                <a:uLnTx/>
                <a:uFillTx/>
                <a:latin typeface="Calibri" pitchFamily="34" charset="0"/>
                <a:ea typeface="+mj-ea"/>
                <a:cs typeface="Simplified Arabic"/>
              </a:rPr>
              <a:t>أولا: مقاييس النزعة المركزي</a:t>
            </a:r>
            <a:r>
              <a:rPr lang="ar-DZ" sz="2800" b="1" dirty="0" smtClean="0">
                <a:solidFill>
                  <a:srgbClr val="49DCF9"/>
                </a:solidFill>
                <a:latin typeface="Calibri" pitchFamily="34" charset="0"/>
                <a:ea typeface="+mj-ea"/>
                <a:cs typeface="Simplified Arabic"/>
              </a:rPr>
              <a:t>ة</a:t>
            </a:r>
            <a:r>
              <a:rPr lang="fr-FR" sz="2800" b="1" dirty="0" smtClean="0">
                <a:solidFill>
                  <a:srgbClr val="49DCF9"/>
                </a:solidFill>
                <a:latin typeface="Calibri" pitchFamily="34" charset="0"/>
                <a:ea typeface="+mj-ea"/>
                <a:cs typeface="Simplified Arabic"/>
              </a:rPr>
              <a:t> (Tendance</a:t>
            </a:r>
            <a:r>
              <a:rPr lang="en-US" sz="2800" b="1" dirty="0" smtClean="0">
                <a:solidFill>
                  <a:srgbClr val="49DCF9"/>
                </a:solidFill>
                <a:latin typeface="Calibri" pitchFamily="34" charset="0"/>
                <a:ea typeface="+mj-ea"/>
                <a:cs typeface="Simplified Arabic"/>
              </a:rPr>
              <a:t> </a:t>
            </a:r>
            <a:r>
              <a:rPr lang="fr-FR" sz="2800" b="1" dirty="0" smtClean="0">
                <a:solidFill>
                  <a:srgbClr val="49DCF9"/>
                </a:solidFill>
                <a:latin typeface="Calibri" pitchFamily="34" charset="0"/>
                <a:ea typeface="+mj-ea"/>
                <a:cs typeface="Simplified Arabic"/>
              </a:rPr>
              <a:t>Centrale )</a:t>
            </a:r>
          </a:p>
        </p:txBody>
      </p:sp>
      <p:sp>
        <p:nvSpPr>
          <p:cNvPr id="4" name="Titre 2"/>
          <p:cNvSpPr txBox="1">
            <a:spLocks/>
          </p:cNvSpPr>
          <p:nvPr/>
        </p:nvSpPr>
        <p:spPr>
          <a:xfrm>
            <a:off x="1403648" y="3519308"/>
            <a:ext cx="7680960" cy="4857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algn="r" rtl="1"/>
            <a:r>
              <a:rPr lang="ar-DZ" sz="2800" b="1" dirty="0" smtClean="0">
                <a:solidFill>
                  <a:srgbClr val="49DCF9"/>
                </a:solidFill>
                <a:latin typeface="Calibri" pitchFamily="34" charset="0"/>
                <a:ea typeface="+mj-ea"/>
                <a:cs typeface="Simplified Arabic"/>
              </a:rPr>
              <a:t>ثانيا: مقاييس التشتت</a:t>
            </a:r>
            <a:r>
              <a:rPr lang="fr-FR" sz="2800" b="1" dirty="0" smtClean="0">
                <a:solidFill>
                  <a:srgbClr val="49DCF9"/>
                </a:solidFill>
                <a:latin typeface="Calibri" pitchFamily="34" charset="0"/>
                <a:ea typeface="+mj-ea"/>
                <a:cs typeface="Simplified Arabic"/>
              </a:rPr>
              <a:t>(Dispersion) </a:t>
            </a:r>
          </a:p>
        </p:txBody>
      </p:sp>
      <p:sp>
        <p:nvSpPr>
          <p:cNvPr id="5" name="Titre 2"/>
          <p:cNvSpPr txBox="1">
            <a:spLocks/>
          </p:cNvSpPr>
          <p:nvPr/>
        </p:nvSpPr>
        <p:spPr>
          <a:xfrm>
            <a:off x="0" y="5103484"/>
            <a:ext cx="9108504" cy="4857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DCF9"/>
                </a:solidFill>
                <a:effectLst/>
                <a:uLnTx/>
                <a:uFillTx/>
                <a:latin typeface="Calibri" pitchFamily="34" charset="0"/>
                <a:ea typeface="+mj-ea"/>
                <a:cs typeface="Simplified Arabic"/>
              </a:rPr>
              <a:t>رابعا: حساب مقاييس النزعة المركزية ومقاييس التشتت في برنامج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DCF9"/>
                </a:solidFill>
                <a:effectLst/>
                <a:uLnTx/>
                <a:uFillTx/>
                <a:latin typeface="Calibri" pitchFamily="34" charset="0"/>
                <a:ea typeface="+mj-ea"/>
                <a:cs typeface="Simplified Arabic"/>
              </a:rPr>
              <a:t>SPSS</a:t>
            </a:r>
            <a:r>
              <a:rPr kumimoji="0" lang="ar-D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DCF9"/>
                </a:solidFill>
                <a:effectLst/>
                <a:uLnTx/>
                <a:uFillTx/>
                <a:latin typeface="Calibri" pitchFamily="34" charset="0"/>
                <a:ea typeface="+mj-ea"/>
                <a:cs typeface="Simplified Arabic"/>
              </a:rPr>
              <a:t> 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rgbClr val="49DCF9"/>
              </a:solidFill>
              <a:effectLst/>
              <a:uLnTx/>
              <a:uFillTx/>
              <a:latin typeface="Calibri" pitchFamily="34" charset="0"/>
              <a:ea typeface="+mj-ea"/>
              <a:cs typeface="Simplified Arabic"/>
            </a:endParaRPr>
          </a:p>
        </p:txBody>
      </p:sp>
      <p:sp>
        <p:nvSpPr>
          <p:cNvPr id="6" name="Titre 2"/>
          <p:cNvSpPr txBox="1">
            <a:spLocks/>
          </p:cNvSpPr>
          <p:nvPr/>
        </p:nvSpPr>
        <p:spPr>
          <a:xfrm>
            <a:off x="1463040" y="4383404"/>
            <a:ext cx="7680960" cy="4857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algn="r" rtl="1"/>
            <a:r>
              <a:rPr lang="ar-DZ" sz="2800" b="1" dirty="0" smtClean="0">
                <a:solidFill>
                  <a:srgbClr val="49DCF9"/>
                </a:solidFill>
                <a:latin typeface="Calibri" pitchFamily="34" charset="0"/>
                <a:cs typeface="Simplified Arabic"/>
              </a:rPr>
              <a:t>ثالثا</a:t>
            </a:r>
            <a:r>
              <a:rPr lang="ar-DZ" sz="2800" b="1" dirty="0" smtClean="0">
                <a:solidFill>
                  <a:srgbClr val="49DCF9"/>
                </a:solidFill>
                <a:latin typeface="Calibri" pitchFamily="34" charset="0"/>
                <a:ea typeface="+mj-ea"/>
                <a:cs typeface="Simplified Arabic"/>
              </a:rPr>
              <a:t>: شكل التوزيع</a:t>
            </a:r>
            <a:r>
              <a:rPr lang="fr-FR" sz="2800" b="1" dirty="0" smtClean="0">
                <a:solidFill>
                  <a:srgbClr val="49DCF9"/>
                </a:solidFill>
                <a:latin typeface="Calibri" pitchFamily="34" charset="0"/>
                <a:ea typeface="+mj-ea"/>
                <a:cs typeface="Simplified Arabic"/>
              </a:rPr>
              <a:t>(Distribution )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552" y="260648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DZ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المحاضرة </a:t>
            </a:r>
            <a:r>
              <a:rPr lang="ar-DZ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04 </a:t>
            </a:r>
            <a:r>
              <a:rPr lang="ar-DZ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استخدام برنامج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SPSS </a:t>
            </a:r>
            <a:r>
              <a:rPr lang="ar-DZ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في عمليات العرض والتحليل الإحصائي </a:t>
            </a:r>
            <a:endParaRPr lang="fr-FR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6588148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7772400" cy="805904"/>
          </a:xfrm>
        </p:spPr>
        <p:txBody>
          <a:bodyPr>
            <a:normAutofit/>
          </a:bodyPr>
          <a:lstStyle/>
          <a:p>
            <a:pPr algn="ctr" rtl="1" eaLnBrk="1" hangingPunct="1"/>
            <a:r>
              <a:rPr lang="ar-JO" sz="2800" b="1" dirty="0" smtClean="0">
                <a:solidFill>
                  <a:srgbClr val="FFFF00"/>
                </a:solidFill>
              </a:rPr>
              <a:t>الوسيط </a:t>
            </a:r>
            <a:r>
              <a:rPr lang="en-US" sz="2800" b="1" dirty="0" smtClean="0">
                <a:solidFill>
                  <a:srgbClr val="FFFF00"/>
                </a:solidFill>
              </a:rPr>
              <a:t>La </a:t>
            </a:r>
            <a:r>
              <a:rPr lang="fr-FR" sz="2800" b="1" dirty="0" smtClean="0">
                <a:solidFill>
                  <a:srgbClr val="FFFF00"/>
                </a:solidFill>
              </a:rPr>
              <a:t>Médiane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600200"/>
            <a:ext cx="8568952" cy="45307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rtl="1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Médian</a:t>
            </a:r>
            <a:r>
              <a:rPr lang="fr-FR" sz="30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000" b="1" dirty="0" smtClean="0">
                <a:latin typeface="Times New Roman" pitchFamily="18" charset="0"/>
                <a:cs typeface="Times New Roman" pitchFamily="18" charset="0"/>
              </a:rPr>
              <a:t> :هو القيمة التي تقع في منتصف البيانات بعد ترتيبها تصاعديا أو تنازليا</a:t>
            </a:r>
            <a:endParaRPr lang="fr-FR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None/>
            </a:pPr>
            <a:endParaRPr lang="ar-SA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212400" algn="r" rtl="1">
              <a:spcBef>
                <a:spcPts val="600"/>
              </a:spcBef>
            </a:pPr>
            <a:r>
              <a:rPr lang="ar-JO" sz="3000" dirty="0" smtClean="0">
                <a:latin typeface="Times New Roman" pitchFamily="18" charset="0"/>
                <a:cs typeface="Times New Roman" pitchFamily="18" charset="0"/>
              </a:rPr>
              <a:t>إذا كان عدد البيانات </a:t>
            </a:r>
            <a:r>
              <a:rPr lang="ar-DZ" sz="3000" dirty="0" smtClean="0">
                <a:latin typeface="Times New Roman" pitchFamily="18" charset="0"/>
                <a:cs typeface="Times New Roman" pitchFamily="18" charset="0"/>
              </a:rPr>
              <a:t>فردي </a:t>
            </a:r>
            <a:r>
              <a:rPr lang="ar-JO" sz="3000" dirty="0" smtClean="0">
                <a:latin typeface="Times New Roman" pitchFamily="18" charset="0"/>
                <a:cs typeface="Times New Roman" pitchFamily="18" charset="0"/>
              </a:rPr>
              <a:t>، فإن الوسيط </a:t>
            </a:r>
            <a:r>
              <a:rPr lang="ar-SA" sz="3000" dirty="0" smtClean="0">
                <a:latin typeface="Times New Roman" pitchFamily="18" charset="0"/>
                <a:cs typeface="Times New Roman" pitchFamily="18" charset="0"/>
              </a:rPr>
              <a:t>بعد الترتيب </a:t>
            </a:r>
            <a:r>
              <a:rPr lang="ar-JO" sz="3000" dirty="0" smtClean="0">
                <a:latin typeface="Times New Roman" pitchFamily="18" charset="0"/>
                <a:cs typeface="Times New Roman" pitchFamily="18" charset="0"/>
              </a:rPr>
              <a:t>يحسب عن طريق إيجاد </a:t>
            </a:r>
            <a:r>
              <a:rPr lang="ar-DZ" sz="3000" dirty="0" smtClean="0">
                <a:latin typeface="Times New Roman" pitchFamily="18" charset="0"/>
                <a:cs typeface="Times New Roman" pitchFamily="18" charset="0"/>
              </a:rPr>
              <a:t>القيمة</a:t>
            </a:r>
            <a:r>
              <a:rPr lang="ar-JO" sz="3000" dirty="0" smtClean="0">
                <a:latin typeface="Times New Roman" pitchFamily="18" charset="0"/>
                <a:cs typeface="Times New Roman" pitchFamily="18" charset="0"/>
              </a:rPr>
              <a:t> ذات الترتيب</a:t>
            </a: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(n+1)/2 </a:t>
            </a:r>
            <a:endParaRPr lang="ar-DZ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spcBef>
                <a:spcPts val="600"/>
              </a:spcBef>
              <a:buFontTx/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				 </a:t>
            </a:r>
            <a:endParaRPr lang="ar-JO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spcBef>
                <a:spcPts val="600"/>
              </a:spcBef>
            </a:pPr>
            <a:r>
              <a:rPr lang="ar-JO" sz="3000" dirty="0" smtClean="0">
                <a:latin typeface="Times New Roman" pitchFamily="18" charset="0"/>
                <a:cs typeface="Times New Roman" pitchFamily="18" charset="0"/>
              </a:rPr>
              <a:t>إذا كان عدد البيانات زوجي، فإن الوسيط</a:t>
            </a:r>
            <a:r>
              <a:rPr lang="ar-SA" sz="3000" dirty="0" smtClean="0">
                <a:latin typeface="Times New Roman" pitchFamily="18" charset="0"/>
                <a:cs typeface="Times New Roman" pitchFamily="18" charset="0"/>
              </a:rPr>
              <a:t> بعد الترتيب</a:t>
            </a:r>
            <a:r>
              <a:rPr lang="ar-JO" sz="3000" dirty="0" smtClean="0">
                <a:latin typeface="Times New Roman" pitchFamily="18" charset="0"/>
                <a:cs typeface="Times New Roman" pitchFamily="18" charset="0"/>
              </a:rPr>
              <a:t> يحسب عن طريق إيجاد </a:t>
            </a:r>
            <a:r>
              <a:rPr lang="ar-DZ" sz="3000" dirty="0" smtClean="0">
                <a:latin typeface="Times New Roman" pitchFamily="18" charset="0"/>
                <a:cs typeface="Times New Roman" pitchFamily="18" charset="0"/>
              </a:rPr>
              <a:t>الوسط الحسابي للقيمتين </a:t>
            </a:r>
            <a:r>
              <a:rPr lang="ar-JO" sz="3000" dirty="0" smtClean="0">
                <a:latin typeface="Times New Roman" pitchFamily="18" charset="0"/>
                <a:cs typeface="Times New Roman" pitchFamily="18" charset="0"/>
              </a:rPr>
              <a:t>ذاتي الترتيب</a:t>
            </a: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(n/2) </a:t>
            </a:r>
            <a:r>
              <a:rPr lang="ar-DZ" sz="3000" dirty="0" smtClean="0">
                <a:latin typeface="Times New Roman" pitchFamily="18" charset="0"/>
                <a:cs typeface="Times New Roman" pitchFamily="18" charset="0"/>
              </a:rPr>
              <a:t> و</a:t>
            </a: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((n/2)+1) </a:t>
            </a:r>
            <a:endParaRPr lang="ar-DZ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03850"/>
          </a:xfrm>
        </p:spPr>
        <p:txBody>
          <a:bodyPr>
            <a:normAutofit/>
          </a:bodyPr>
          <a:lstStyle/>
          <a:p>
            <a:pPr algn="r" rtl="1" eaLnBrk="1" hangingPunct="1"/>
            <a:endParaRPr lang="ar-S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buNone/>
            </a:pPr>
            <a:r>
              <a:rPr lang="ar-S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مثال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ar-S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أوجد الوسيط للدرجات </a:t>
            </a:r>
            <a:r>
              <a:rPr lang="ar-SA" sz="2800" b="1" dirty="0" err="1" smtClean="0">
                <a:latin typeface="Times New Roman" pitchFamily="18" charset="0"/>
                <a:cs typeface="Times New Roman" pitchFamily="18" charset="0"/>
              </a:rPr>
              <a:t>التالية :</a:t>
            </a:r>
            <a:endParaRPr lang="ar-S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buNone/>
            </a:pP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90، 40، </a:t>
            </a:r>
            <a:r>
              <a:rPr lang="ar-SA" sz="2800" b="1" dirty="0" err="1" smtClean="0">
                <a:latin typeface="Times New Roman" pitchFamily="18" charset="0"/>
                <a:cs typeface="Times New Roman" pitchFamily="18" charset="0"/>
              </a:rPr>
              <a:t>65 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، 50، 70</a:t>
            </a:r>
          </a:p>
          <a:p>
            <a:pPr algn="r" rtl="1" eaLnBrk="1" hangingPunct="1">
              <a:buNone/>
            </a:pPr>
            <a:r>
              <a:rPr lang="ar-SA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الحل </a:t>
            </a:r>
            <a:r>
              <a:rPr lang="ar-S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ترتيب الدرجات تصاعدياً أو تنازلياً </a:t>
            </a:r>
          </a:p>
          <a:p>
            <a:pPr algn="r" rtl="1" eaLnBrk="1" hangingPunct="1">
              <a:buNone/>
            </a:pPr>
            <a:r>
              <a:rPr lang="ar-SA" sz="2800" b="1" dirty="0" err="1" smtClean="0"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، </a:t>
            </a:r>
            <a:r>
              <a:rPr lang="ar-SA" sz="2800" b="1" dirty="0" err="1" smtClean="0"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، </a:t>
            </a:r>
            <a:r>
              <a:rPr lang="ar-SA" sz="28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ar-SA" sz="2800" b="1" dirty="0" err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، </a:t>
            </a:r>
            <a:r>
              <a:rPr lang="ar-SA" sz="2800" b="1" dirty="0" err="1" smtClean="0">
                <a:latin typeface="Times New Roman" pitchFamily="18" charset="0"/>
                <a:cs typeface="Times New Roman" pitchFamily="18" charset="0"/>
              </a:rPr>
              <a:t>70 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، 90 أو </a:t>
            </a:r>
          </a:p>
          <a:p>
            <a:pPr algn="r" rtl="1" eaLnBrk="1" hangingPunct="1">
              <a:buNone/>
            </a:pPr>
            <a:r>
              <a:rPr lang="ar-SA" sz="2800" b="1" dirty="0" err="1" smtClean="0">
                <a:latin typeface="Times New Roman" pitchFamily="18" charset="0"/>
                <a:cs typeface="Times New Roman" pitchFamily="18" charset="0"/>
              </a:rPr>
              <a:t>90 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، </a:t>
            </a:r>
            <a:r>
              <a:rPr lang="ar-SA" sz="2800" b="1" dirty="0" err="1" smtClean="0">
                <a:latin typeface="Times New Roman" pitchFamily="18" charset="0"/>
                <a:cs typeface="Times New Roman" pitchFamily="18" charset="0"/>
              </a:rPr>
              <a:t>70 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، </a:t>
            </a:r>
            <a:r>
              <a:rPr lang="ar-SA" sz="28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ar-SA" sz="2800" b="1" dirty="0" err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، </a:t>
            </a:r>
            <a:r>
              <a:rPr lang="ar-SA" sz="2800" b="1" dirty="0" err="1" smtClean="0"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، 40  إذن </a:t>
            </a:r>
            <a:r>
              <a:rPr lang="ar-SA" sz="2800" b="1" dirty="0" err="1" smtClean="0">
                <a:latin typeface="Times New Roman" pitchFamily="18" charset="0"/>
                <a:cs typeface="Times New Roman" pitchFamily="18" charset="0"/>
              </a:rPr>
              <a:t>الوسيط 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ar-SA" sz="2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endParaRPr lang="ar-S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buNone/>
            </a:pP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وهذا يصلح عندما يكون عدد الدرجات </a:t>
            </a:r>
            <a:r>
              <a:rPr lang="ar-SA" sz="2800" b="1" dirty="0" err="1" smtClean="0">
                <a:latin typeface="Times New Roman" pitchFamily="18" charset="0"/>
                <a:cs typeface="Times New Roman" pitchFamily="18" charset="0"/>
              </a:rPr>
              <a:t>فرديا 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، حيث يمكن استخدام القانون التالي للوسيط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(n+1)/2=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2"/>
            <a:ext cx="8229600" cy="5400575"/>
          </a:xfrm>
        </p:spPr>
        <p:txBody>
          <a:bodyPr>
            <a:noAutofit/>
          </a:bodyPr>
          <a:lstStyle/>
          <a:p>
            <a:pPr algn="r" rtl="1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ar-SA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مثال</a:t>
            </a:r>
            <a:r>
              <a:rPr lang="fr-FR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ar-SA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ar-SA" sz="2600" b="1" dirty="0" smtClean="0">
                <a:latin typeface="Times New Roman" pitchFamily="18" charset="0"/>
                <a:cs typeface="Times New Roman" pitchFamily="18" charset="0"/>
              </a:rPr>
              <a:t>احسب الوسيط للدرجات </a:t>
            </a:r>
            <a:r>
              <a:rPr lang="ar-SA" sz="2600" b="1" dirty="0" err="1" smtClean="0">
                <a:latin typeface="Times New Roman" pitchFamily="18" charset="0"/>
                <a:cs typeface="Times New Roman" pitchFamily="18" charset="0"/>
              </a:rPr>
              <a:t>التالية :</a:t>
            </a:r>
            <a:r>
              <a:rPr lang="ar-SA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 rtl="1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ar-SA" sz="2600" b="1" dirty="0" err="1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ar-SA" sz="2600" b="1" dirty="0" smtClean="0">
                <a:latin typeface="Times New Roman" pitchFamily="18" charset="0"/>
                <a:cs typeface="Times New Roman" pitchFamily="18" charset="0"/>
              </a:rPr>
              <a:t>، </a:t>
            </a:r>
            <a:r>
              <a:rPr lang="ar-SA" sz="2600" b="1" dirty="0" err="1" smtClean="0">
                <a:latin typeface="Times New Roman" pitchFamily="18" charset="0"/>
                <a:cs typeface="Times New Roman" pitchFamily="18" charset="0"/>
              </a:rPr>
              <a:t>90 </a:t>
            </a:r>
            <a:r>
              <a:rPr lang="ar-SA" sz="2600" b="1" dirty="0" smtClean="0">
                <a:latin typeface="Times New Roman" pitchFamily="18" charset="0"/>
                <a:cs typeface="Times New Roman" pitchFamily="18" charset="0"/>
              </a:rPr>
              <a:t>، </a:t>
            </a:r>
            <a:r>
              <a:rPr lang="ar-SA" sz="2600" b="1" dirty="0" err="1" smtClean="0">
                <a:latin typeface="Times New Roman" pitchFamily="18" charset="0"/>
                <a:cs typeface="Times New Roman" pitchFamily="18" charset="0"/>
              </a:rPr>
              <a:t>70 </a:t>
            </a:r>
            <a:r>
              <a:rPr lang="ar-SA" sz="2600" b="1" dirty="0" smtClean="0">
                <a:latin typeface="Times New Roman" pitchFamily="18" charset="0"/>
                <a:cs typeface="Times New Roman" pitchFamily="18" charset="0"/>
              </a:rPr>
              <a:t>، </a:t>
            </a:r>
            <a:r>
              <a:rPr lang="ar-SA" sz="2600" b="1" dirty="0" err="1" smtClean="0">
                <a:latin typeface="Times New Roman" pitchFamily="18" charset="0"/>
                <a:cs typeface="Times New Roman" pitchFamily="18" charset="0"/>
              </a:rPr>
              <a:t>65 </a:t>
            </a:r>
            <a:r>
              <a:rPr lang="ar-SA" sz="2600" b="1" dirty="0" smtClean="0">
                <a:latin typeface="Times New Roman" pitchFamily="18" charset="0"/>
                <a:cs typeface="Times New Roman" pitchFamily="18" charset="0"/>
              </a:rPr>
              <a:t>، </a:t>
            </a:r>
            <a:r>
              <a:rPr lang="ar-SA" sz="2600" b="1" dirty="0" err="1" smtClean="0"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ar-SA" sz="2600" b="1" dirty="0" smtClean="0">
                <a:latin typeface="Times New Roman" pitchFamily="18" charset="0"/>
                <a:cs typeface="Times New Roman" pitchFamily="18" charset="0"/>
              </a:rPr>
              <a:t>، 40 </a:t>
            </a:r>
          </a:p>
          <a:p>
            <a:pPr algn="r" rtl="1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ar-SA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الحل :</a:t>
            </a:r>
            <a:r>
              <a:rPr lang="ar-SA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 rtl="1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ar-SA" sz="2600" b="1" dirty="0" smtClean="0">
                <a:latin typeface="Times New Roman" pitchFamily="18" charset="0"/>
                <a:cs typeface="Times New Roman" pitchFamily="18" charset="0"/>
              </a:rPr>
              <a:t>ترتيب </a:t>
            </a:r>
            <a:r>
              <a:rPr lang="ar-SA" sz="2600" b="1" dirty="0" err="1" smtClean="0">
                <a:latin typeface="Times New Roman" pitchFamily="18" charset="0"/>
                <a:cs typeface="Times New Roman" pitchFamily="18" charset="0"/>
              </a:rPr>
              <a:t>الدرجات </a:t>
            </a:r>
            <a:r>
              <a:rPr lang="ar-SA" sz="2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ar-SA" sz="2600" b="1" dirty="0" err="1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ar-SA" sz="2600" b="1" dirty="0" smtClean="0">
                <a:latin typeface="Times New Roman" pitchFamily="18" charset="0"/>
                <a:cs typeface="Times New Roman" pitchFamily="18" charset="0"/>
              </a:rPr>
              <a:t>، </a:t>
            </a:r>
            <a:r>
              <a:rPr lang="ar-SA" sz="2600" b="1" dirty="0" err="1" smtClean="0"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ar-SA" sz="2600" b="1" dirty="0" smtClean="0">
                <a:latin typeface="Times New Roman" pitchFamily="18" charset="0"/>
                <a:cs typeface="Times New Roman" pitchFamily="18" charset="0"/>
              </a:rPr>
              <a:t>، </a:t>
            </a:r>
            <a:r>
              <a:rPr lang="ar-SA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ar-SA" sz="2600" b="1" dirty="0" err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600" b="1" dirty="0" smtClean="0">
                <a:latin typeface="Times New Roman" pitchFamily="18" charset="0"/>
                <a:cs typeface="Times New Roman" pitchFamily="18" charset="0"/>
              </a:rPr>
              <a:t>، </a:t>
            </a:r>
            <a:r>
              <a:rPr lang="ar-SA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ar-SA" sz="2600" b="1" dirty="0" err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600" b="1" dirty="0" smtClean="0">
                <a:latin typeface="Times New Roman" pitchFamily="18" charset="0"/>
                <a:cs typeface="Times New Roman" pitchFamily="18" charset="0"/>
              </a:rPr>
              <a:t>، </a:t>
            </a:r>
            <a:r>
              <a:rPr lang="ar-SA" sz="2600" b="1" dirty="0" err="1" smtClean="0">
                <a:latin typeface="Times New Roman" pitchFamily="18" charset="0"/>
                <a:cs typeface="Times New Roman" pitchFamily="18" charset="0"/>
              </a:rPr>
              <a:t>70 </a:t>
            </a:r>
            <a:r>
              <a:rPr lang="ar-SA" sz="2600" b="1" dirty="0" smtClean="0">
                <a:latin typeface="Times New Roman" pitchFamily="18" charset="0"/>
                <a:cs typeface="Times New Roman" pitchFamily="18" charset="0"/>
              </a:rPr>
              <a:t>، 90 </a:t>
            </a:r>
          </a:p>
          <a:p>
            <a:pPr algn="r" rtl="1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ar-SA" sz="2600" b="1" dirty="0" smtClean="0">
                <a:latin typeface="Times New Roman" pitchFamily="18" charset="0"/>
                <a:cs typeface="Times New Roman" pitchFamily="18" charset="0"/>
              </a:rPr>
              <a:t>ترتيب الوسيط الأول</a:t>
            </a:r>
            <a:endParaRPr lang="fr-FR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600" b="1" dirty="0" smtClean="0">
                <a:latin typeface="Times New Roman" pitchFamily="18" charset="0"/>
                <a:cs typeface="Times New Roman" pitchFamily="18" charset="0"/>
              </a:rPr>
              <a:t>n/2=6/2=3                                </a:t>
            </a: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ar-DZ" sz="2600" b="1" dirty="0" smtClean="0">
                <a:latin typeface="Times New Roman" pitchFamily="18" charset="0"/>
                <a:cs typeface="Times New Roman" pitchFamily="18" charset="0"/>
              </a:rPr>
              <a:t>القيمة الاولى هي:</a:t>
            </a:r>
            <a:r>
              <a:rPr lang="fr-FR" sz="2600" b="1" dirty="0" smtClean="0">
                <a:latin typeface="Times New Roman" pitchFamily="18" charset="0"/>
                <a:cs typeface="Times New Roman" pitchFamily="18" charset="0"/>
              </a:rPr>
              <a:t>65</a:t>
            </a:r>
          </a:p>
          <a:p>
            <a:pPr algn="r" rtl="1" eaLnBrk="1" hangingPunct="1">
              <a:lnSpc>
                <a:spcPct val="100000"/>
              </a:lnSpc>
              <a:spcBef>
                <a:spcPts val="0"/>
              </a:spcBef>
              <a:buNone/>
            </a:pPr>
            <a:endParaRPr lang="ar-SA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ar-SA" sz="2600" b="1" dirty="0" smtClean="0">
                <a:latin typeface="Times New Roman" pitchFamily="18" charset="0"/>
                <a:cs typeface="Times New Roman" pitchFamily="18" charset="0"/>
              </a:rPr>
              <a:t>وترتيب الوسيط الثانى</a:t>
            </a:r>
            <a:endParaRPr lang="fr-FR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600" b="1" dirty="0" smtClean="0">
                <a:latin typeface="Times New Roman" pitchFamily="18" charset="0"/>
                <a:cs typeface="Times New Roman" pitchFamily="18" charset="0"/>
              </a:rPr>
              <a:t>(n/2)+1=4</a:t>
            </a:r>
            <a:endParaRPr lang="ar-DZ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ar-DZ" sz="2600" b="1" dirty="0" smtClean="0">
                <a:latin typeface="Times New Roman" pitchFamily="18" charset="0"/>
                <a:cs typeface="Times New Roman" pitchFamily="18" charset="0"/>
              </a:rPr>
              <a:t>القيمة الثانية هي:</a:t>
            </a:r>
            <a:r>
              <a:rPr lang="fr-FR" sz="2600" b="1" dirty="0" smtClean="0">
                <a:latin typeface="Times New Roman" pitchFamily="18" charset="0"/>
                <a:cs typeface="Times New Roman" pitchFamily="18" charset="0"/>
              </a:rPr>
              <a:t>55</a:t>
            </a:r>
            <a:endParaRPr lang="ar-SA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ar-SA" sz="2600" b="1" dirty="0" err="1" smtClean="0">
                <a:latin typeface="Times New Roman" pitchFamily="18" charset="0"/>
                <a:cs typeface="Times New Roman" pitchFamily="18" charset="0"/>
              </a:rPr>
              <a:t>الوسيط = (55+65 ) </a:t>
            </a:r>
            <a:r>
              <a:rPr lang="ar-SA" sz="2600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ar-SA" sz="2600" b="1" dirty="0" err="1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ar-SA" sz="2600" b="1" dirty="0" smtClean="0">
                <a:latin typeface="Times New Roman" pitchFamily="18" charset="0"/>
                <a:cs typeface="Times New Roman" pitchFamily="18" charset="0"/>
              </a:rPr>
              <a:t>= 2/120= </a:t>
            </a:r>
            <a:r>
              <a:rPr lang="ar-SA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ar-EG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755" name="Group 3"/>
          <p:cNvGraphicFramePr>
            <a:graphicFrameLocks noGrp="1"/>
          </p:cNvGraphicFramePr>
          <p:nvPr>
            <p:ph idx="1"/>
          </p:nvPr>
        </p:nvGraphicFramePr>
        <p:xfrm>
          <a:off x="875184" y="665976"/>
          <a:ext cx="1968624" cy="36271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76300"/>
                <a:gridCol w="1092324"/>
              </a:tblGrid>
              <a:tr h="4699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العمر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الوزن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2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76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"/>
            <a:ext cx="9144000" cy="6324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r" rtl="1" eaLnBrk="1" hangingPunct="1">
              <a:lnSpc>
                <a:spcPct val="90000"/>
              </a:lnSpc>
            </a:pPr>
            <a:r>
              <a:rPr lang="ar-JO" sz="3200" dirty="0" smtClean="0">
                <a:latin typeface="Times New Roman" pitchFamily="18" charset="0"/>
                <a:cs typeface="Times New Roman" pitchFamily="18" charset="0"/>
              </a:rPr>
              <a:t>ما هو الوسيط لبيانات </a:t>
            </a:r>
            <a:r>
              <a:rPr lang="ar-JO" sz="3200" dirty="0" err="1" smtClean="0">
                <a:latin typeface="Times New Roman" pitchFamily="18" charset="0"/>
                <a:cs typeface="Times New Roman" pitchFamily="18" charset="0"/>
              </a:rPr>
              <a:t>الوزن؟</a:t>
            </a:r>
            <a:endParaRPr lang="ar-JO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r>
              <a:rPr lang="ar-JO" sz="3200" dirty="0" smtClean="0">
                <a:latin typeface="Times New Roman" pitchFamily="18" charset="0"/>
                <a:cs typeface="Times New Roman" pitchFamily="18" charset="0"/>
              </a:rPr>
              <a:t>الحل: نرتب البيانات أولا لتصبح</a:t>
            </a: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r>
              <a:rPr lang="ar-JO" sz="3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40, 45, 50, 50, 55, 60</a:t>
            </a:r>
            <a:endParaRPr lang="ar-JO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r>
              <a:rPr lang="ar-JO" sz="3200" dirty="0" smtClean="0">
                <a:latin typeface="Times New Roman" pitchFamily="18" charset="0"/>
                <a:cs typeface="Times New Roman" pitchFamily="18" charset="0"/>
              </a:rPr>
              <a:t>لاحظ أن عدد البيانات هو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ar-JO" sz="3200" dirty="0" smtClean="0">
                <a:latin typeface="Times New Roman" pitchFamily="18" charset="0"/>
                <a:cs typeface="Times New Roman" pitchFamily="18" charset="0"/>
              </a:rPr>
              <a:t> أي رقم زوجي وبالتالي</a:t>
            </a: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r>
              <a:rPr lang="ar-JO" sz="3200" dirty="0" smtClean="0">
                <a:latin typeface="Times New Roman" pitchFamily="18" charset="0"/>
                <a:cs typeface="Times New Roman" pitchFamily="18" charset="0"/>
              </a:rPr>
              <a:t>الوسيط هو الوسط الحسابي للرقمين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50, 50</a:t>
            </a: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r>
              <a:rPr lang="ar-JO" sz="3200" dirty="0" err="1" smtClean="0">
                <a:latin typeface="Times New Roman" pitchFamily="18" charset="0"/>
                <a:cs typeface="Times New Roman" pitchFamily="18" charset="0"/>
              </a:rPr>
              <a:t>الوسيط =</a:t>
            </a:r>
            <a:r>
              <a:rPr lang="ar-JO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(50+50)/2</a:t>
            </a:r>
            <a:r>
              <a:rPr lang="ar-JO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JO" sz="3200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ar-JO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50</a:t>
            </a: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ar-JO" sz="3200" dirty="0" smtClean="0">
                <a:latin typeface="Times New Roman" pitchFamily="18" charset="0"/>
                <a:cs typeface="Times New Roman" pitchFamily="18" charset="0"/>
              </a:rPr>
              <a:t>ما هو الوسيط لبيانات </a:t>
            </a:r>
            <a:r>
              <a:rPr lang="ar-JO" sz="3200" dirty="0" err="1" smtClean="0">
                <a:latin typeface="Times New Roman" pitchFamily="18" charset="0"/>
                <a:cs typeface="Times New Roman" pitchFamily="18" charset="0"/>
              </a:rPr>
              <a:t>العمر؟</a:t>
            </a:r>
            <a:endParaRPr lang="ar-JO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r>
              <a:rPr lang="ar-JO" sz="3200" dirty="0" smtClean="0">
                <a:latin typeface="Times New Roman" pitchFamily="18" charset="0"/>
                <a:cs typeface="Times New Roman" pitchFamily="18" charset="0"/>
              </a:rPr>
              <a:t>الحل: نرتب البيانات أولا </a:t>
            </a:r>
            <a:r>
              <a:rPr lang="ar-JO" sz="3200" dirty="0" err="1" smtClean="0">
                <a:latin typeface="Times New Roman" pitchFamily="18" charset="0"/>
                <a:cs typeface="Times New Roman" pitchFamily="18" charset="0"/>
              </a:rPr>
              <a:t>لتصبح:</a:t>
            </a:r>
            <a:endParaRPr lang="ar-JO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r>
              <a:rPr lang="ar-JO" sz="3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15, 15, 21, 22, 23, 24</a:t>
            </a:r>
            <a:endParaRPr lang="ar-JO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r>
              <a:rPr lang="ar-JO" sz="3200" dirty="0" err="1" smtClean="0">
                <a:latin typeface="Times New Roman" pitchFamily="18" charset="0"/>
                <a:cs typeface="Times New Roman" pitchFamily="18" charset="0"/>
              </a:rPr>
              <a:t>الوسيط =</a:t>
            </a:r>
            <a:r>
              <a:rPr lang="ar-JO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(21+22)/2</a:t>
            </a:r>
            <a:r>
              <a:rPr lang="ar-JO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JO" sz="3200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ar-JO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21.5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 eaLnBrk="1" hangingPunct="1"/>
            <a:r>
              <a:rPr lang="ar-JO" sz="2800" b="1" dirty="0" smtClean="0">
                <a:solidFill>
                  <a:srgbClr val="FFFF00"/>
                </a:solidFill>
              </a:rPr>
              <a:t>المنوال </a:t>
            </a:r>
            <a:r>
              <a:rPr lang="en-US" sz="2800" b="1" dirty="0" smtClean="0">
                <a:solidFill>
                  <a:srgbClr val="FFFF00"/>
                </a:solidFill>
              </a:rPr>
              <a:t>Mode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81128"/>
          </a:xfrm>
          <a:prstGeom prst="rect">
            <a:avLst/>
          </a:prstGeom>
        </p:spPr>
        <p:txBody>
          <a:bodyPr/>
          <a:lstStyle/>
          <a:p>
            <a:pPr algn="r" rtl="1"/>
            <a:r>
              <a:rPr lang="ar-JO" sz="3200" dirty="0" smtClean="0">
                <a:latin typeface="Times New Roman" pitchFamily="18" charset="0"/>
                <a:cs typeface="Times New Roman" pitchFamily="18" charset="0"/>
              </a:rPr>
              <a:t>المنوال</a:t>
            </a:r>
            <a:r>
              <a:rPr lang="ar-DZ" sz="3200" dirty="0" smtClean="0">
                <a:latin typeface="Times New Roman" pitchFamily="18" charset="0"/>
                <a:cs typeface="Times New Roman" pitchFamily="18" charset="0"/>
              </a:rPr>
              <a:t> هو القيمة الاكثر </a:t>
            </a:r>
            <a:r>
              <a:rPr lang="ar-DZ" sz="3200" dirty="0" err="1" smtClean="0">
                <a:latin typeface="Times New Roman" pitchFamily="18" charset="0"/>
                <a:cs typeface="Times New Roman" pitchFamily="18" charset="0"/>
              </a:rPr>
              <a:t>شيوعا </a:t>
            </a:r>
            <a:r>
              <a:rPr lang="ar-DZ" sz="3200" dirty="0" smtClean="0">
                <a:latin typeface="Times New Roman" pitchFamily="18" charset="0"/>
                <a:cs typeface="Times New Roman" pitchFamily="18" charset="0"/>
              </a:rPr>
              <a:t>( أكثر تكرارا)من اي قيمة اخرى في المجموعة</a:t>
            </a:r>
            <a:endParaRPr lang="ar-JO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/>
            <a:r>
              <a:rPr lang="ar-JO" sz="3200" dirty="0" smtClean="0">
                <a:latin typeface="Times New Roman" pitchFamily="18" charset="0"/>
                <a:cs typeface="Times New Roman" pitchFamily="18" charset="0"/>
              </a:rPr>
              <a:t>يمكن أن يكون هناك أكثر من منوال </a:t>
            </a:r>
            <a:r>
              <a:rPr lang="ar-DZ" sz="3200" dirty="0" smtClean="0">
                <a:latin typeface="Times New Roman" pitchFamily="18" charset="0"/>
                <a:cs typeface="Times New Roman" pitchFamily="18" charset="0"/>
              </a:rPr>
              <a:t>للقيم</a:t>
            </a:r>
            <a:r>
              <a:rPr lang="ar-JO" sz="3200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ar-JO" sz="3200" dirty="0" smtClean="0">
                <a:latin typeface="Times New Roman" pitchFamily="18" charset="0"/>
                <a:cs typeface="Times New Roman" pitchFamily="18" charset="0"/>
              </a:rPr>
              <a:t> وعادة نأخذ القيمة الأقل.</a:t>
            </a:r>
          </a:p>
          <a:p>
            <a:pPr algn="r" rtl="1" eaLnBrk="1" hangingPunct="1">
              <a:buNone/>
            </a:pPr>
            <a:r>
              <a:rPr lang="ar-JO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مثال:</a:t>
            </a:r>
            <a:r>
              <a:rPr lang="ar-JO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1, 3, 6, 3, 3, 6, 1, 10, 3</a:t>
            </a:r>
          </a:p>
          <a:p>
            <a:pPr algn="r" rtl="1" eaLnBrk="1" hangingPunct="1">
              <a:buFontTx/>
              <a:buNone/>
            </a:pPr>
            <a:r>
              <a:rPr lang="ar-JO" sz="3200" dirty="0" smtClean="0">
                <a:latin typeface="Times New Roman" pitchFamily="18" charset="0"/>
                <a:cs typeface="Times New Roman" pitchFamily="18" charset="0"/>
              </a:rPr>
              <a:t>المنوال لهذه القيم هو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JO" sz="3200" dirty="0" smtClean="0">
                <a:latin typeface="Times New Roman" pitchFamily="18" charset="0"/>
                <a:cs typeface="Times New Roman" pitchFamily="18" charset="0"/>
              </a:rPr>
              <a:t> لأنها القيمة الأكثر تكرارا.</a:t>
            </a:r>
          </a:p>
          <a:p>
            <a:pPr algn="r" rtl="1" eaLnBrk="1" hangingPunct="1">
              <a:buNone/>
            </a:pPr>
            <a:r>
              <a:rPr lang="ar-JO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مثال:</a:t>
            </a:r>
            <a:r>
              <a:rPr lang="ar-JO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23, 25, 21, 44, 21, 23</a:t>
            </a:r>
            <a:endParaRPr lang="ar-JO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buFontTx/>
              <a:buNone/>
            </a:pPr>
            <a:r>
              <a:rPr lang="ar-JO" sz="3200" dirty="0" smtClean="0">
                <a:latin typeface="Times New Roman" pitchFamily="18" charset="0"/>
                <a:cs typeface="Times New Roman" pitchFamily="18" charset="0"/>
              </a:rPr>
              <a:t>المنوال الأول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ar-JO" sz="3200" dirty="0" smtClean="0">
                <a:latin typeface="Times New Roman" pitchFamily="18" charset="0"/>
                <a:cs typeface="Times New Roman" pitchFamily="18" charset="0"/>
              </a:rPr>
              <a:t> والمنوال الثاني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23</a:t>
            </a:r>
            <a:endParaRPr lang="ar-DZ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851" name="Group 3"/>
          <p:cNvGraphicFramePr>
            <a:graphicFrameLocks noGrp="1"/>
          </p:cNvGraphicFramePr>
          <p:nvPr>
            <p:ph idx="1"/>
          </p:nvPr>
        </p:nvGraphicFramePr>
        <p:xfrm>
          <a:off x="934616" y="435848"/>
          <a:ext cx="1981200" cy="41452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90600"/>
                <a:gridCol w="990600"/>
              </a:tblGrid>
              <a:tr h="3841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العمر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الوزن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2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96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609600"/>
            <a:ext cx="8229600" cy="5521325"/>
          </a:xfrm>
          <a:prstGeom prst="rect">
            <a:avLst/>
          </a:prstGeom>
        </p:spPr>
        <p:txBody>
          <a:bodyPr/>
          <a:lstStyle/>
          <a:p>
            <a:pPr algn="r" rtl="1" eaLnBrk="1" hangingPunct="1"/>
            <a:r>
              <a:rPr lang="ar-JO" sz="3200" dirty="0" smtClean="0">
                <a:latin typeface="Times New Roman" pitchFamily="18" charset="0"/>
                <a:cs typeface="Times New Roman" pitchFamily="18" charset="0"/>
              </a:rPr>
              <a:t>ما هو المنوال لمتغير </a:t>
            </a:r>
            <a:r>
              <a:rPr lang="ar-JO" sz="3200" dirty="0" err="1" smtClean="0">
                <a:latin typeface="Times New Roman" pitchFamily="18" charset="0"/>
                <a:cs typeface="Times New Roman" pitchFamily="18" charset="0"/>
              </a:rPr>
              <a:t>الوزن؟</a:t>
            </a:r>
            <a:endParaRPr lang="ar-JO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buFontTx/>
              <a:buNone/>
            </a:pPr>
            <a:r>
              <a:rPr lang="ar-JO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الحل:</a:t>
            </a:r>
            <a:r>
              <a:rPr lang="ar-JO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ar-JO" sz="3200" dirty="0" smtClean="0">
                <a:latin typeface="Times New Roman" pitchFamily="18" charset="0"/>
                <a:cs typeface="Times New Roman" pitchFamily="18" charset="0"/>
              </a:rPr>
              <a:t> لأنها الأكثر تكرارا</a:t>
            </a:r>
          </a:p>
          <a:p>
            <a:pPr algn="r" rtl="1" eaLnBrk="1" hangingPunct="1">
              <a:buFontTx/>
              <a:buNone/>
            </a:pPr>
            <a:endParaRPr lang="ar-JO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/>
            <a:r>
              <a:rPr lang="ar-JO" sz="3200" dirty="0" smtClean="0">
                <a:latin typeface="Times New Roman" pitchFamily="18" charset="0"/>
                <a:cs typeface="Times New Roman" pitchFamily="18" charset="0"/>
              </a:rPr>
              <a:t>ما هو المنوال لعمود </a:t>
            </a:r>
            <a:r>
              <a:rPr lang="ar-JO" sz="3200" dirty="0" err="1" smtClean="0">
                <a:latin typeface="Times New Roman" pitchFamily="18" charset="0"/>
                <a:cs typeface="Times New Roman" pitchFamily="18" charset="0"/>
              </a:rPr>
              <a:t>العمر؟</a:t>
            </a:r>
            <a:endParaRPr lang="ar-JO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buFontTx/>
              <a:buNone/>
            </a:pPr>
            <a:r>
              <a:rPr lang="ar-JO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الحل: </a:t>
            </a:r>
            <a:r>
              <a:rPr lang="ar-JO" sz="3200" dirty="0" smtClean="0">
                <a:latin typeface="Times New Roman" pitchFamily="18" charset="0"/>
                <a:cs typeface="Times New Roman" pitchFamily="18" charset="0"/>
              </a:rPr>
              <a:t>المنوال الأول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ar-JO" sz="3200" dirty="0" smtClean="0">
                <a:latin typeface="Times New Roman" pitchFamily="18" charset="0"/>
                <a:cs typeface="Times New Roman" pitchFamily="18" charset="0"/>
              </a:rPr>
              <a:t> والمنوال الثاني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71600" y="692696"/>
            <a:ext cx="7680960" cy="1066800"/>
          </a:xfrm>
        </p:spPr>
        <p:txBody>
          <a:bodyPr>
            <a:normAutofit fontScale="90000"/>
          </a:bodyPr>
          <a:lstStyle/>
          <a:p>
            <a:pPr algn="ctr" rtl="1"/>
            <a:r>
              <a:rPr lang="ar-DZ" b="1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ثانيا: </a:t>
            </a:r>
            <a:r>
              <a:rPr lang="ar-DZ" b="1" dirty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مقايس </a:t>
            </a:r>
            <a:r>
              <a:rPr lang="ar-DZ" b="1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التشتت</a:t>
            </a:r>
            <a:r>
              <a:rPr lang="fr-FR" b="1" dirty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fr-FR" b="1" dirty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</a:b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11560" y="4221088"/>
            <a:ext cx="8532440" cy="1512168"/>
          </a:xfrm>
        </p:spPr>
        <p:txBody>
          <a:bodyPr>
            <a:noAutofit/>
          </a:bodyPr>
          <a:lstStyle/>
          <a:p>
            <a:pPr marL="0" indent="0" algn="just" rtl="1">
              <a:lnSpc>
                <a:spcPct val="100000"/>
              </a:lnSpc>
              <a:spcBef>
                <a:spcPts val="0"/>
              </a:spcBef>
              <a:buNone/>
            </a:pPr>
            <a:r>
              <a:rPr lang="ar-DZ" sz="2600" dirty="0" smtClean="0">
                <a:latin typeface="Simplified Arabic" pitchFamily="18" charset="-78"/>
                <a:cs typeface="Simplified Arabic" pitchFamily="18" charset="-78"/>
              </a:rPr>
              <a:t>اذن، تقيس مقاييس التشتت الفروقات بين البيانات، كبيرة كانت او صغيرة اي مدى تباعد قيم اي توزيع عن بعضها البعض، او متوسط تباعد القيم  عن وسطها الحسابي،</a:t>
            </a:r>
            <a:r>
              <a:rPr lang="fr-FR" sz="2600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DZ" sz="2600" dirty="0" smtClean="0">
                <a:latin typeface="Simplified Arabic" pitchFamily="18" charset="-78"/>
                <a:cs typeface="Simplified Arabic" pitchFamily="18" charset="-78"/>
              </a:rPr>
              <a:t>فهي تعطي فكرة عن مدى تجانس او تباين هذه القيم.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700808"/>
            <a:ext cx="8532440" cy="2260848"/>
          </a:xfrm>
          <a:prstGeom prst="rect">
            <a:avLst/>
          </a:prstGeom>
        </p:spPr>
        <p:txBody>
          <a:bodyPr vert="horz" lIns="121899" tIns="60949" rIns="121899" bIns="60949" rtlCol="0">
            <a:normAutofit fontScale="92500"/>
          </a:bodyPr>
          <a:lstStyle/>
          <a:p>
            <a:pPr marL="0" marR="0" lvl="0" indent="0" algn="just" defTabSz="1218987" rtl="1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ar-SA" sz="2600" dirty="0" smtClean="0">
                <a:latin typeface="Simplified Arabic" pitchFamily="18" charset="-78"/>
                <a:cs typeface="Simplified Arabic" pitchFamily="18" charset="-78"/>
              </a:rPr>
              <a:t>تعتبر مقاييس التشتت للبيانات ذات أهمية بالغة في وصف البيانات حيث أن مقاييس النزعة المركزية المتضمنة الوسط </a:t>
            </a:r>
            <a:r>
              <a:rPr lang="ar-SA" sz="2600" dirty="0" err="1" smtClean="0">
                <a:latin typeface="Simplified Arabic" pitchFamily="18" charset="-78"/>
                <a:cs typeface="Simplified Arabic" pitchFamily="18" charset="-78"/>
              </a:rPr>
              <a:t>الحسابي </a:t>
            </a:r>
            <a:r>
              <a:rPr lang="ar-SA" sz="2600" dirty="0" smtClean="0">
                <a:latin typeface="Simplified Arabic" pitchFamily="18" charset="-78"/>
                <a:cs typeface="Simplified Arabic" pitchFamily="18" charset="-78"/>
              </a:rPr>
              <a:t>، </a:t>
            </a:r>
            <a:r>
              <a:rPr lang="ar-SA" sz="2600" dirty="0" err="1" smtClean="0">
                <a:latin typeface="Simplified Arabic" pitchFamily="18" charset="-78"/>
                <a:cs typeface="Simplified Arabic" pitchFamily="18" charset="-78"/>
              </a:rPr>
              <a:t>والوسيط </a:t>
            </a:r>
            <a:r>
              <a:rPr lang="ar-SA" sz="2600" dirty="0" smtClean="0">
                <a:latin typeface="Simplified Arabic" pitchFamily="18" charset="-78"/>
                <a:cs typeface="Simplified Arabic" pitchFamily="18" charset="-78"/>
              </a:rPr>
              <a:t>، والمنوال لا تعطينا الصورة الكاملة </a:t>
            </a:r>
            <a:r>
              <a:rPr lang="ar-SA" sz="2600" dirty="0" err="1" smtClean="0">
                <a:latin typeface="Simplified Arabic" pitchFamily="18" charset="-78"/>
                <a:cs typeface="Simplified Arabic" pitchFamily="18" charset="-78"/>
              </a:rPr>
              <a:t>والحقيقية</a:t>
            </a:r>
            <a:r>
              <a:rPr lang="ar-SA" sz="2600" dirty="0" smtClean="0">
                <a:latin typeface="Simplified Arabic" pitchFamily="18" charset="-78"/>
                <a:cs typeface="Simplified Arabic" pitchFamily="18" charset="-78"/>
              </a:rPr>
              <a:t> في توزيع </a:t>
            </a:r>
            <a:r>
              <a:rPr lang="ar-SA" sz="2600" dirty="0" err="1" smtClean="0">
                <a:latin typeface="Simplified Arabic" pitchFamily="18" charset="-78"/>
                <a:cs typeface="Simplified Arabic" pitchFamily="18" charset="-78"/>
              </a:rPr>
              <a:t>البيانات </a:t>
            </a:r>
            <a:r>
              <a:rPr lang="ar-SA" sz="2600" dirty="0" smtClean="0">
                <a:latin typeface="Simplified Arabic" pitchFamily="18" charset="-78"/>
                <a:cs typeface="Simplified Arabic" pitchFamily="18" charset="-78"/>
              </a:rPr>
              <a:t>، فقد يكون لدينا مجموعتين من البيانات لديها نفس قيمة الوسط الحسابي ولكنها مختلفة تماما من حيث التشتت </a:t>
            </a:r>
            <a:r>
              <a:rPr lang="ar-SA" sz="2600" dirty="0" err="1" smtClean="0">
                <a:latin typeface="Simplified Arabic" pitchFamily="18" charset="-78"/>
                <a:cs typeface="Simplified Arabic" pitchFamily="18" charset="-78"/>
              </a:rPr>
              <a:t>والإنتشار</a:t>
            </a:r>
            <a:r>
              <a:rPr lang="ar-SA" sz="2600" dirty="0" smtClean="0">
                <a:latin typeface="Simplified Arabic" pitchFamily="18" charset="-78"/>
                <a:cs typeface="Simplified Arabic" pitchFamily="18" charset="-78"/>
              </a:rPr>
              <a:t> أو مدى التقارب والتباعد للبيانات من مقاييس النزعة المركزية الخاصة </a:t>
            </a:r>
            <a:r>
              <a:rPr lang="ar-SA" sz="2600" dirty="0" err="1" smtClean="0">
                <a:latin typeface="Simplified Arabic" pitchFamily="18" charset="-78"/>
                <a:cs typeface="Simplified Arabic" pitchFamily="18" charset="-78"/>
              </a:rPr>
              <a:t>به</a:t>
            </a:r>
            <a:r>
              <a:rPr kumimoji="0" lang="ar-SA" sz="2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plified Arabic" pitchFamily="18" charset="-78"/>
                <a:cs typeface="Simplified Arabic" pitchFamily="18" charset="-78"/>
              </a:rPr>
              <a:t>ا</a:t>
            </a:r>
            <a:r>
              <a:rPr kumimoji="0" lang="ar-SA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plified Arabic" pitchFamily="18" charset="-78"/>
                <a:cs typeface="Simplified Arabic" pitchFamily="18" charset="-78"/>
              </a:rPr>
              <a:t> 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8582232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50554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fr-FR" sz="2800" b="1" dirty="0" smtClean="0">
                <a:solidFill>
                  <a:srgbClr val="00B0F0"/>
                </a:solidFill>
              </a:rPr>
              <a:t> Etendu </a:t>
            </a:r>
            <a:r>
              <a:rPr lang="ar-JO" sz="2800" b="1" dirty="0" smtClean="0">
                <a:solidFill>
                  <a:srgbClr val="00B0F0"/>
                </a:solidFill>
              </a:rPr>
              <a:t>المدى</a:t>
            </a:r>
            <a:r>
              <a:rPr lang="fr-FR" sz="2800" b="1" dirty="0" smtClean="0">
                <a:solidFill>
                  <a:srgbClr val="00B0F0"/>
                </a:solidFill>
              </a:rPr>
              <a:t> </a:t>
            </a:r>
            <a:endParaRPr lang="en-US" sz="2800" b="1" dirty="0" smtClean="0">
              <a:solidFill>
                <a:srgbClr val="00B0F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1720" y="620688"/>
            <a:ext cx="7092280" cy="6048672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20000"/>
              </a:lnSpc>
              <a:spcBef>
                <a:spcPts val="0"/>
              </a:spcBef>
              <a:buNone/>
            </a:pPr>
            <a:r>
              <a:rPr lang="ar-SA" sz="2100" b="1" dirty="0" smtClean="0">
                <a:latin typeface="Times New Roman" pitchFamily="18" charset="0"/>
                <a:cs typeface="Times New Roman" pitchFamily="18" charset="0"/>
              </a:rPr>
              <a:t>يعتبر من أسهل مقاييس التشتت للبيانات ويمكن تعريفه على أنه الفرق بين أعلى وأصغر قيمة في </a:t>
            </a:r>
            <a:r>
              <a:rPr lang="ar-SA" sz="2100" b="1" dirty="0" err="1" smtClean="0">
                <a:latin typeface="Times New Roman" pitchFamily="18" charset="0"/>
                <a:cs typeface="Times New Roman" pitchFamily="18" charset="0"/>
              </a:rPr>
              <a:t>البيانات </a:t>
            </a:r>
            <a:r>
              <a:rPr lang="ar-SA" sz="2100" b="1" dirty="0" smtClean="0">
                <a:latin typeface="Times New Roman" pitchFamily="18" charset="0"/>
                <a:cs typeface="Times New Roman" pitchFamily="18" charset="0"/>
              </a:rPr>
              <a:t>، فإذا كان المدى الخاص بالبيانات صغير يدل على تجانسها وتقاربها من بعضها لبعض وإذا كان عكس ذلك فهو يدل على تشتتها وتباعدها عن بعضها لبعض</a:t>
            </a:r>
            <a:r>
              <a:rPr lang="ar-DZ" sz="2100" b="1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ar-DZ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 rtl="1">
              <a:lnSpc>
                <a:spcPct val="120000"/>
              </a:lnSpc>
              <a:spcBef>
                <a:spcPts val="0"/>
              </a:spcBef>
              <a:buNone/>
            </a:pPr>
            <a:endParaRPr lang="fr-FR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spcBef>
                <a:spcPts val="600"/>
              </a:spcBef>
              <a:buNone/>
            </a:pPr>
            <a:r>
              <a:rPr lang="ar-JO" sz="2100" dirty="0" err="1" smtClean="0">
                <a:latin typeface="Times New Roman" pitchFamily="18" charset="0"/>
                <a:cs typeface="Times New Roman" pitchFamily="18" charset="0"/>
              </a:rPr>
              <a:t>المدى </a:t>
            </a:r>
            <a:r>
              <a:rPr lang="ar-JO" sz="2100" dirty="0" smtClean="0">
                <a:latin typeface="Times New Roman" pitchFamily="18" charset="0"/>
                <a:cs typeface="Times New Roman" pitchFamily="18" charset="0"/>
              </a:rPr>
              <a:t>= أكبر </a:t>
            </a:r>
            <a:r>
              <a:rPr lang="ar-DZ" sz="2100" dirty="0" smtClean="0">
                <a:latin typeface="Times New Roman" pitchFamily="18" charset="0"/>
                <a:cs typeface="Times New Roman" pitchFamily="18" charset="0"/>
              </a:rPr>
              <a:t>قيمة</a:t>
            </a:r>
            <a:r>
              <a:rPr lang="ar-JO" sz="2100" dirty="0" smtClean="0">
                <a:latin typeface="Times New Roman" pitchFamily="18" charset="0"/>
                <a:cs typeface="Times New Roman" pitchFamily="18" charset="0"/>
              </a:rPr>
              <a:t>– أصغر </a:t>
            </a:r>
            <a:r>
              <a:rPr lang="ar-DZ" sz="2100" dirty="0" smtClean="0">
                <a:latin typeface="Times New Roman" pitchFamily="18" charset="0"/>
                <a:cs typeface="Times New Roman" pitchFamily="18" charset="0"/>
              </a:rPr>
              <a:t>قيمة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ar-DZ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E=X</a:t>
            </a:r>
            <a:r>
              <a:rPr lang="fr-FR" sz="2100" b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fr-FR" sz="2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-X</a:t>
            </a:r>
            <a:r>
              <a:rPr lang="fr-FR" sz="2100" b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endParaRPr lang="fr-FR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ar-JO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مثال: </a:t>
            </a:r>
            <a:r>
              <a:rPr lang="ar-JO" sz="2100" dirty="0" smtClean="0">
                <a:latin typeface="Times New Roman" pitchFamily="18" charset="0"/>
                <a:cs typeface="Times New Roman" pitchFamily="18" charset="0"/>
              </a:rPr>
              <a:t>احسب المدى لبيانات العمر </a:t>
            </a:r>
            <a:r>
              <a:rPr lang="ar-JO" sz="2100" dirty="0" err="1" smtClean="0">
                <a:latin typeface="Times New Roman" pitchFamily="18" charset="0"/>
                <a:cs typeface="Times New Roman" pitchFamily="18" charset="0"/>
              </a:rPr>
              <a:t>والوزن؟</a:t>
            </a:r>
            <a:endParaRPr lang="ar-JO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ar-JO" sz="2100" dirty="0" smtClean="0">
                <a:latin typeface="Times New Roman" pitchFamily="18" charset="0"/>
                <a:cs typeface="Times New Roman" pitchFamily="18" charset="0"/>
              </a:rPr>
              <a:t>المدى لمتغير الوزن: </a:t>
            </a:r>
            <a:r>
              <a:rPr lang="ar-JO" sz="2100" dirty="0" err="1" smtClean="0"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ar-JO" sz="21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ar-JO" sz="2100" dirty="0" err="1" smtClean="0"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ar-JO" sz="2100" dirty="0" smtClean="0">
                <a:latin typeface="Times New Roman" pitchFamily="18" charset="0"/>
                <a:cs typeface="Times New Roman" pitchFamily="18" charset="0"/>
              </a:rPr>
              <a:t>= 20</a:t>
            </a:r>
          </a:p>
          <a:p>
            <a:pPr algn="r" rtl="1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ar-JO" sz="2100" dirty="0" smtClean="0">
                <a:latin typeface="Times New Roman" pitchFamily="18" charset="0"/>
                <a:cs typeface="Times New Roman" pitchFamily="18" charset="0"/>
              </a:rPr>
              <a:t>المدى لمتغير العمر: </a:t>
            </a:r>
            <a:r>
              <a:rPr lang="ar-JO" sz="2100" dirty="0" err="1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ar-JO" sz="21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ar-JO" sz="2100" dirty="0" err="1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ar-JO" sz="2100" dirty="0" smtClean="0">
                <a:latin typeface="Times New Roman" pitchFamily="18" charset="0"/>
                <a:cs typeface="Times New Roman" pitchFamily="18" charset="0"/>
              </a:rPr>
              <a:t>= 9</a:t>
            </a:r>
          </a:p>
          <a:p>
            <a:pPr algn="r" rtl="1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ar-JO" sz="2100" dirty="0" smtClean="0">
                <a:latin typeface="Times New Roman" pitchFamily="18" charset="0"/>
                <a:cs typeface="Times New Roman" pitchFamily="18" charset="0"/>
              </a:rPr>
              <a:t>هذا يعني أن بيانات الوزن أكثر تشتت من بيانات العمر</a:t>
            </a:r>
          </a:p>
          <a:p>
            <a:pPr algn="r" rtl="1"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ar-DZ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مثال:</a:t>
            </a:r>
            <a:r>
              <a:rPr lang="ar-JO" sz="2100" dirty="0" smtClean="0">
                <a:latin typeface="Times New Roman" pitchFamily="18" charset="0"/>
                <a:cs typeface="Times New Roman" pitchFamily="18" charset="0"/>
              </a:rPr>
              <a:t>علامات طلاب </a:t>
            </a:r>
            <a:r>
              <a:rPr lang="ar-JO" sz="2100" dirty="0" err="1" smtClean="0">
                <a:latin typeface="Times New Roman" pitchFamily="18" charset="0"/>
                <a:cs typeface="Times New Roman" pitchFamily="18" charset="0"/>
              </a:rPr>
              <a:t>الصف </a:t>
            </a:r>
            <a:r>
              <a:rPr lang="ar-JO" sz="21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ar-JO" sz="2100" dirty="0" err="1" smtClean="0">
                <a:latin typeface="Times New Roman" pitchFamily="18" charset="0"/>
                <a:cs typeface="Times New Roman" pitchFamily="18" charset="0"/>
              </a:rPr>
              <a:t>أ ):</a:t>
            </a:r>
            <a:r>
              <a:rPr lang="ar-JO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12, 15, 17, 20, 10</a:t>
            </a:r>
          </a:p>
          <a:p>
            <a:pPr algn="r" rtl="1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ar-JO" sz="2100" dirty="0" smtClean="0">
                <a:latin typeface="Times New Roman" pitchFamily="18" charset="0"/>
                <a:cs typeface="Times New Roman" pitchFamily="18" charset="0"/>
              </a:rPr>
              <a:t>   علامات طلاب </a:t>
            </a:r>
            <a:r>
              <a:rPr lang="ar-JO" sz="2100" dirty="0" err="1" smtClean="0">
                <a:latin typeface="Times New Roman" pitchFamily="18" charset="0"/>
                <a:cs typeface="Times New Roman" pitchFamily="18" charset="0"/>
              </a:rPr>
              <a:t>الصف </a:t>
            </a:r>
            <a:r>
              <a:rPr lang="ar-JO" sz="2100" dirty="0" smtClean="0">
                <a:latin typeface="Times New Roman" pitchFamily="18" charset="0"/>
                <a:cs typeface="Times New Roman" pitchFamily="18" charset="0"/>
              </a:rPr>
              <a:t>(ب</a:t>
            </a:r>
            <a:r>
              <a:rPr lang="ar-JO" sz="2100" dirty="0" err="1" smtClean="0"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ar-JO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17, 6, 11, 23, 19</a:t>
            </a:r>
          </a:p>
          <a:p>
            <a:pPr algn="r" rtl="1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ar-JO" sz="2100" dirty="0" smtClean="0">
                <a:latin typeface="Times New Roman" pitchFamily="18" charset="0"/>
                <a:cs typeface="Times New Roman" pitchFamily="18" charset="0"/>
              </a:rPr>
              <a:t>من خلال المدى لعلامات الصفين، أي البيانات أكثر </a:t>
            </a:r>
            <a:r>
              <a:rPr lang="ar-JO" sz="2100" dirty="0" err="1" smtClean="0">
                <a:latin typeface="Times New Roman" pitchFamily="18" charset="0"/>
                <a:cs typeface="Times New Roman" pitchFamily="18" charset="0"/>
              </a:rPr>
              <a:t>تشتت؟</a:t>
            </a:r>
            <a:endParaRPr lang="ar-JO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ar-JO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الحل: </a:t>
            </a:r>
            <a:r>
              <a:rPr lang="ar-JO" sz="2100" dirty="0" smtClean="0">
                <a:latin typeface="Times New Roman" pitchFamily="18" charset="0"/>
                <a:cs typeface="Times New Roman" pitchFamily="18" charset="0"/>
              </a:rPr>
              <a:t>المدى </a:t>
            </a:r>
            <a:r>
              <a:rPr lang="ar-JO" sz="2100" dirty="0" err="1" smtClean="0">
                <a:latin typeface="Times New Roman" pitchFamily="18" charset="0"/>
                <a:cs typeface="Times New Roman" pitchFamily="18" charset="0"/>
              </a:rPr>
              <a:t>للصف </a:t>
            </a:r>
            <a:r>
              <a:rPr lang="ar-JO" sz="21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ar-JO" sz="2100" dirty="0" err="1" smtClean="0">
                <a:latin typeface="Times New Roman" pitchFamily="18" charset="0"/>
                <a:cs typeface="Times New Roman" pitchFamily="18" charset="0"/>
              </a:rPr>
              <a:t>أ </a:t>
            </a:r>
            <a:r>
              <a:rPr lang="ar-JO" sz="2100" dirty="0" smtClean="0">
                <a:latin typeface="Times New Roman" pitchFamily="18" charset="0"/>
                <a:cs typeface="Times New Roman" pitchFamily="18" charset="0"/>
              </a:rPr>
              <a:t>) هو: </a:t>
            </a:r>
            <a:r>
              <a:rPr lang="ar-JO" sz="2100" dirty="0" err="1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ar-JO" sz="21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ar-JO" sz="2100" dirty="0" err="1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ar-JO" sz="2100" dirty="0" smtClean="0">
                <a:latin typeface="Times New Roman" pitchFamily="18" charset="0"/>
                <a:cs typeface="Times New Roman" pitchFamily="18" charset="0"/>
              </a:rPr>
              <a:t>= 10</a:t>
            </a:r>
          </a:p>
          <a:p>
            <a:pPr algn="r" rtl="1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ar-JO" sz="2100" dirty="0" smtClean="0">
                <a:latin typeface="Times New Roman" pitchFamily="18" charset="0"/>
                <a:cs typeface="Times New Roman" pitchFamily="18" charset="0"/>
              </a:rPr>
              <a:t>	    المدى </a:t>
            </a:r>
            <a:r>
              <a:rPr lang="ar-JO" sz="2100" dirty="0" err="1" smtClean="0">
                <a:latin typeface="Times New Roman" pitchFamily="18" charset="0"/>
                <a:cs typeface="Times New Roman" pitchFamily="18" charset="0"/>
              </a:rPr>
              <a:t>للصف </a:t>
            </a:r>
            <a:r>
              <a:rPr lang="ar-JO" sz="2100" dirty="0" smtClean="0">
                <a:latin typeface="Times New Roman" pitchFamily="18" charset="0"/>
                <a:cs typeface="Times New Roman" pitchFamily="18" charset="0"/>
              </a:rPr>
              <a:t>(ب) هو: </a:t>
            </a:r>
            <a:r>
              <a:rPr lang="ar-JO" sz="2100" dirty="0" err="1" smtClean="0"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ar-JO" sz="21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ar-JO" sz="2100" dirty="0" err="1" smtClean="0">
                <a:latin typeface="Times New Roman" pitchFamily="18" charset="0"/>
                <a:cs typeface="Times New Roman" pitchFamily="18" charset="0"/>
              </a:rPr>
              <a:t>6  </a:t>
            </a:r>
            <a:r>
              <a:rPr lang="ar-JO" sz="2100" dirty="0" smtClean="0">
                <a:latin typeface="Times New Roman" pitchFamily="18" charset="0"/>
                <a:cs typeface="Times New Roman" pitchFamily="18" charset="0"/>
              </a:rPr>
              <a:t>= 17</a:t>
            </a:r>
          </a:p>
          <a:p>
            <a:pPr algn="r" rtl="1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ar-JO" sz="2100" dirty="0" smtClean="0">
                <a:latin typeface="Times New Roman" pitchFamily="18" charset="0"/>
                <a:cs typeface="Times New Roman" pitchFamily="18" charset="0"/>
              </a:rPr>
              <a:t>أي أن علامات </a:t>
            </a:r>
            <a:r>
              <a:rPr lang="ar-JO" sz="2100" dirty="0" err="1" smtClean="0">
                <a:latin typeface="Times New Roman" pitchFamily="18" charset="0"/>
                <a:cs typeface="Times New Roman" pitchFamily="18" charset="0"/>
              </a:rPr>
              <a:t>الصف </a:t>
            </a:r>
            <a:r>
              <a:rPr lang="ar-JO" sz="2100" dirty="0" smtClean="0">
                <a:latin typeface="Times New Roman" pitchFamily="18" charset="0"/>
                <a:cs typeface="Times New Roman" pitchFamily="18" charset="0"/>
              </a:rPr>
              <a:t>(ب) أكثر تشتتا من بيانات </a:t>
            </a:r>
            <a:r>
              <a:rPr lang="ar-JO" sz="2100" dirty="0" err="1" smtClean="0">
                <a:latin typeface="Times New Roman" pitchFamily="18" charset="0"/>
                <a:cs typeface="Times New Roman" pitchFamily="18" charset="0"/>
              </a:rPr>
              <a:t>الصف </a:t>
            </a:r>
            <a:r>
              <a:rPr lang="ar-JO" sz="21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ar-JO" sz="2100" dirty="0" err="1" smtClean="0">
                <a:latin typeface="Times New Roman" pitchFamily="18" charset="0"/>
                <a:cs typeface="Times New Roman" pitchFamily="18" charset="0"/>
              </a:rPr>
              <a:t>أ )</a:t>
            </a:r>
            <a:endParaRPr lang="ar-JO" sz="21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8116" name="Group 4"/>
          <p:cNvGraphicFramePr>
            <a:graphicFrameLocks noGrp="1"/>
          </p:cNvGraphicFramePr>
          <p:nvPr>
            <p:ph sz="half" idx="2"/>
          </p:nvPr>
        </p:nvGraphicFramePr>
        <p:xfrm>
          <a:off x="683568" y="764704"/>
          <a:ext cx="1485528" cy="35814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42764"/>
                <a:gridCol w="742764"/>
              </a:tblGrid>
              <a:tr h="4476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العمر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الوزن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01859-7193-4B9D-AF43-89458AB29D8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832" y="876672"/>
            <a:ext cx="3605402" cy="680120"/>
          </a:xfrm>
        </p:spPr>
        <p:txBody>
          <a:bodyPr>
            <a:normAutofit/>
          </a:bodyPr>
          <a:lstStyle/>
          <a:p>
            <a:pPr algn="l" rtl="1" eaLnBrk="1" hangingPunct="1"/>
            <a:r>
              <a:rPr lang="ar-JO" sz="2800" b="1" dirty="0" smtClean="0">
                <a:solidFill>
                  <a:srgbClr val="00B0F0"/>
                </a:solidFill>
              </a:rPr>
              <a:t>التباين </a:t>
            </a:r>
            <a:r>
              <a:rPr lang="en-US" sz="2800" b="1" dirty="0" smtClean="0">
                <a:solidFill>
                  <a:srgbClr val="00B0F0"/>
                </a:solidFill>
              </a:rPr>
              <a:t>Variance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683568" y="2052137"/>
            <a:ext cx="84604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DZ" sz="32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DZ" sz="3200" b="1" dirty="0" smtClean="0">
                <a:latin typeface="Simplified Arabic" pitchFamily="18" charset="-78"/>
                <a:cs typeface="Simplified Arabic" pitchFamily="18" charset="-78"/>
              </a:rPr>
              <a:t>هو مجموع مربع انحراف كل القيم عن المتوسط الحسابي</a:t>
            </a:r>
            <a:endParaRPr lang="en-US" sz="32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18</a:t>
            </a:fld>
            <a:endParaRPr lang="fr-BE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99592" y="3055144"/>
            <a:ext cx="7772400" cy="58988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marL="0" marR="0" lvl="0" indent="0" algn="ctr" defTabSz="1218987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الانحراف المعياري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Ecart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-type</a:t>
            </a:r>
          </a:p>
        </p:txBody>
      </p:sp>
      <p:sp>
        <p:nvSpPr>
          <p:cNvPr id="7" name="Rectangle 6"/>
          <p:cNvSpPr/>
          <p:nvPr/>
        </p:nvSpPr>
        <p:spPr>
          <a:xfrm>
            <a:off x="4845212" y="3889270"/>
            <a:ext cx="3687228" cy="547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90000"/>
              </a:lnSpc>
            </a:pPr>
            <a:r>
              <a:rPr lang="ar-JO" sz="3200" b="1" dirty="0" smtClean="0">
                <a:latin typeface="Simplified Arabic" pitchFamily="18" charset="-78"/>
                <a:cs typeface="Simplified Arabic" pitchFamily="18" charset="-78"/>
              </a:rPr>
              <a:t>هو الجذر التربيعي للتباين.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AutoShape 4"/>
          <p:cNvSpPr>
            <a:spLocks noChangeArrowheads="1"/>
          </p:cNvSpPr>
          <p:nvPr/>
        </p:nvSpPr>
        <p:spPr bwMode="auto">
          <a:xfrm>
            <a:off x="214313" y="1000125"/>
            <a:ext cx="8534400" cy="550068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r" rtl="1"/>
            <a:endParaRPr lang="ar-SA" sz="2800">
              <a:latin typeface="Times New Roman" pitchFamily="18" charset="0"/>
              <a:cs typeface="Times New Roman" pitchFamily="18" charset="0"/>
            </a:endParaRPr>
          </a:p>
          <a:p>
            <a:pPr algn="r" rtl="1"/>
            <a:endParaRPr lang="ar-SA" sz="2800"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ar-SA" sz="2800"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algn="r" rtl="1"/>
            <a:endParaRPr lang="ar-SA" sz="2800">
              <a:latin typeface="Times New Roman" pitchFamily="18" charset="0"/>
              <a:cs typeface="Times New Roman" pitchFamily="18" charset="0"/>
            </a:endParaRPr>
          </a:p>
          <a:p>
            <a:pPr algn="r" rtl="1"/>
            <a:endParaRPr lang="ar-SA" sz="2800">
              <a:latin typeface="Times New Roman" pitchFamily="18" charset="0"/>
              <a:cs typeface="Times New Roman" pitchFamily="18" charset="0"/>
            </a:endParaRPr>
          </a:p>
          <a:p>
            <a:pPr algn="r" rtl="1"/>
            <a:endParaRPr lang="ar-SA" sz="2800">
              <a:latin typeface="Times New Roman" pitchFamily="18" charset="0"/>
              <a:cs typeface="Times New Roman" pitchFamily="18" charset="0"/>
            </a:endParaRPr>
          </a:p>
          <a:p>
            <a:pPr algn="r" rtl="1"/>
            <a:endParaRPr lang="ar-SA" sz="2800">
              <a:latin typeface="Times New Roman" pitchFamily="18" charset="0"/>
              <a:cs typeface="Times New Roman" pitchFamily="18" charset="0"/>
            </a:endParaRPr>
          </a:p>
          <a:p>
            <a:pPr algn="r" rtl="1"/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ct val="20000"/>
              </a:spcBef>
            </a:pPr>
            <a:endParaRPr lang="ar-SA" sz="320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ct val="20000"/>
              </a:spcBef>
            </a:pP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ct val="20000"/>
              </a:spcBef>
            </a:pP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2" name="Rectangle 23"/>
          <p:cNvSpPr>
            <a:spLocks noChangeArrowheads="1"/>
          </p:cNvSpPr>
          <p:nvPr/>
        </p:nvSpPr>
        <p:spPr bwMode="auto">
          <a:xfrm>
            <a:off x="1857375" y="1124744"/>
            <a:ext cx="6337300" cy="5000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rtl="1"/>
            <a:r>
              <a:rPr lang="ar-SA" sz="2800" b="1" dirty="0">
                <a:latin typeface="Times New Roman" pitchFamily="18" charset="0"/>
                <a:cs typeface="Times New Roman" pitchFamily="18" charset="0"/>
              </a:rPr>
              <a:t>طرق 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حساب</a:t>
            </a:r>
            <a:r>
              <a:rPr lang="ar-SA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ajalla UI"/>
                <a:cs typeface="Times New Roman" pitchFamily="18" charset="0"/>
              </a:rPr>
              <a:t> 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التباين والانحراف المعياري </a:t>
            </a:r>
            <a:endParaRPr lang="ar-SA" sz="2800" b="1" dirty="0">
              <a:latin typeface="Times New Roman" pitchFamily="18" charset="0"/>
              <a:cs typeface="Times New Roman" pitchFamily="18" charset="0"/>
            </a:endParaRPr>
          </a:p>
          <a:p>
            <a:pPr algn="ctr" rtl="1"/>
            <a:endParaRPr lang="ar-SA" sz="2800" b="1" dirty="0">
              <a:latin typeface="Times New Roman" pitchFamily="18" charset="0"/>
              <a:cs typeface="Times New Roman" pitchFamily="18" charset="0"/>
            </a:endParaRPr>
          </a:p>
          <a:p>
            <a:pPr algn="r" rtl="1"/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3" name="Rectangle 2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4" name="Rectangle 4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5" name="Rectangle 6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6" name="Rectangle 8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7" name="Rectangle 10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8" name="Rectangle 12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9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149080"/>
            <a:ext cx="25622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2563" y="5468938"/>
            <a:ext cx="13716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323850" y="2276475"/>
            <a:ext cx="85693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SA" sz="2800" dirty="0">
                <a:latin typeface="Times New Roman" pitchFamily="18" charset="0"/>
                <a:cs typeface="Times New Roman" pitchFamily="18" charset="0"/>
              </a:rPr>
              <a:t>إذا كانت                 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تمثل     </a:t>
            </a:r>
            <a:r>
              <a:rPr lang="ar-SA" sz="2800" dirty="0">
                <a:latin typeface="Times New Roman" pitchFamily="18" charset="0"/>
                <a:cs typeface="Times New Roman" pitchFamily="18" charset="0"/>
              </a:rPr>
              <a:t>من بيانات </a:t>
            </a:r>
            <a:r>
              <a:rPr lang="ar-SA" sz="2800" dirty="0" err="1">
                <a:latin typeface="Times New Roman" pitchFamily="18" charset="0"/>
                <a:cs typeface="Times New Roman" pitchFamily="18" charset="0"/>
              </a:rPr>
              <a:t>المجتمع </a:t>
            </a:r>
            <a:r>
              <a:rPr lang="ar-SA" sz="2800" dirty="0">
                <a:latin typeface="Times New Roman" pitchFamily="18" charset="0"/>
                <a:cs typeface="Times New Roman" pitchFamily="18" charset="0"/>
              </a:rPr>
              <a:t>، بمتوسط </a:t>
            </a:r>
            <a:r>
              <a:rPr lang="ar-SA" sz="2800" dirty="0" err="1">
                <a:latin typeface="Times New Roman" pitchFamily="18" charset="0"/>
                <a:cs typeface="Times New Roman" pitchFamily="18" charset="0"/>
              </a:rPr>
              <a:t>حسابي (  ) </a:t>
            </a:r>
            <a:r>
              <a:rPr lang="ar-SA" sz="2800" dirty="0">
                <a:latin typeface="Times New Roman" pitchFamily="18" charset="0"/>
                <a:cs typeface="Times New Roman" pitchFamily="18" charset="0"/>
              </a:rPr>
              <a:t>، وكانت هذه المشاهدات تعبر عن جميع بيانات المجتمع تحت </a:t>
            </a:r>
            <a:r>
              <a:rPr lang="ar-SA" sz="2800" dirty="0" err="1">
                <a:latin typeface="Times New Roman" pitchFamily="18" charset="0"/>
                <a:cs typeface="Times New Roman" pitchFamily="18" charset="0"/>
              </a:rPr>
              <a:t>الدراسة </a:t>
            </a:r>
            <a:r>
              <a:rPr lang="ar-SA" sz="2800" dirty="0">
                <a:latin typeface="Times New Roman" pitchFamily="18" charset="0"/>
                <a:cs typeface="Times New Roman" pitchFamily="18" charset="0"/>
              </a:rPr>
              <a:t>، فإن التباين والانحراف المعياري لهذا المجتمع يحسبان عن طريق الصيغتين التاليتين على </a:t>
            </a:r>
            <a:r>
              <a:rPr lang="ar-SA" sz="2800" dirty="0" err="1">
                <a:latin typeface="Times New Roman" pitchFamily="18" charset="0"/>
                <a:cs typeface="Times New Roman" pitchFamily="18" charset="0"/>
              </a:rPr>
              <a:t>التوالي 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194" name="Object 20"/>
          <p:cNvGraphicFramePr>
            <a:graphicFrameLocks noChangeAspect="1"/>
          </p:cNvGraphicFramePr>
          <p:nvPr/>
        </p:nvGraphicFramePr>
        <p:xfrm>
          <a:off x="6372200" y="2276475"/>
          <a:ext cx="1479575" cy="523875"/>
        </p:xfrm>
        <a:graphic>
          <a:graphicData uri="http://schemas.openxmlformats.org/presentationml/2006/ole">
            <p:oleObj spid="_x0000_s1026" name="Equation" r:id="rId6" imgW="723600" imgH="228600" progId="">
              <p:embed/>
            </p:oleObj>
          </a:graphicData>
        </a:graphic>
      </p:graphicFrame>
      <p:graphicFrame>
        <p:nvGraphicFramePr>
          <p:cNvPr id="8195" name="Object 21"/>
          <p:cNvGraphicFramePr>
            <a:graphicFrameLocks noChangeAspect="1"/>
          </p:cNvGraphicFramePr>
          <p:nvPr/>
        </p:nvGraphicFramePr>
        <p:xfrm>
          <a:off x="5435774" y="2349500"/>
          <a:ext cx="360362" cy="447675"/>
        </p:xfrm>
        <a:graphic>
          <a:graphicData uri="http://schemas.openxmlformats.org/presentationml/2006/ole">
            <p:oleObj spid="_x0000_s1027" name="Equation" r:id="rId7" imgW="177480" imgH="177480" progId="">
              <p:embed/>
            </p:oleObj>
          </a:graphicData>
        </a:graphic>
      </p:graphicFrame>
      <p:graphicFrame>
        <p:nvGraphicFramePr>
          <p:cNvPr id="8196" name="Object 22"/>
          <p:cNvGraphicFramePr>
            <a:graphicFrameLocks noChangeAspect="1"/>
          </p:cNvGraphicFramePr>
          <p:nvPr/>
        </p:nvGraphicFramePr>
        <p:xfrm>
          <a:off x="898699" y="2349500"/>
          <a:ext cx="288925" cy="442913"/>
        </p:xfrm>
        <a:graphic>
          <a:graphicData uri="http://schemas.openxmlformats.org/presentationml/2006/ole">
            <p:oleObj spid="_x0000_s1028" name="Equation" r:id="rId8" imgW="152280" imgH="164880" progId="">
              <p:embed/>
            </p:oleObj>
          </a:graphicData>
        </a:graphic>
      </p:graphicFrame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19</a:t>
            </a:fld>
            <a:endParaRPr lang="fr-BE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551577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endParaRPr lang="fr-FR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fr-FR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DZ" sz="3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مقدمـــــة </a:t>
            </a:r>
          </a:p>
          <a:p>
            <a:pPr algn="ctr" rtl="1"/>
            <a:endParaRPr lang="ar-DZ" sz="30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r>
              <a:rPr lang="ar-DZ" sz="2600" b="1" dirty="0" smtClean="0">
                <a:latin typeface="Times New Roman" pitchFamily="18" charset="0"/>
                <a:cs typeface="Times New Roman" pitchFamily="18" charset="0"/>
              </a:rPr>
              <a:t>إن عمليات العرض والتحليل الإحصائي لا تحتاج جهودا كبيرة أو معلومات أكثر في علم الإحصاء حيث يمكن لأي</a:t>
            </a:r>
            <a:r>
              <a:rPr lang="fr-FR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sz="2600" b="1" dirty="0" smtClean="0">
                <a:latin typeface="Times New Roman" pitchFamily="18" charset="0"/>
                <a:cs typeface="Times New Roman" pitchFamily="18" charset="0"/>
              </a:rPr>
              <a:t>مستخدم مهما كانت خلفيته الإحصائية استدعاء الأوامر وتنفيذها </a:t>
            </a:r>
            <a:r>
              <a:rPr lang="ar-DZ" sz="2600" b="1" dirty="0" err="1" smtClean="0">
                <a:latin typeface="Times New Roman" pitchFamily="18" charset="0"/>
                <a:cs typeface="Times New Roman" pitchFamily="18" charset="0"/>
              </a:rPr>
              <a:t>بسهولة .</a:t>
            </a:r>
            <a:r>
              <a:rPr lang="ar-DZ" sz="2600" b="1" dirty="0" smtClean="0">
                <a:latin typeface="Times New Roman" pitchFamily="18" charset="0"/>
                <a:cs typeface="Times New Roman" pitchFamily="18" charset="0"/>
              </a:rPr>
              <a:t> فبعد جمع البيانات وإدخالها في البرنامج</a:t>
            </a:r>
            <a:r>
              <a:rPr lang="fr-FR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sz="2600" b="1" dirty="0" smtClean="0">
                <a:latin typeface="Times New Roman" pitchFamily="18" charset="0"/>
                <a:cs typeface="Times New Roman" pitchFamily="18" charset="0"/>
              </a:rPr>
              <a:t>ننتقل بعد ذلك إلى تنظيم البيانات ووصفها وتحليلها بطريقة تجعلها مفهومة أكثر</a:t>
            </a:r>
            <a:r>
              <a:rPr lang="fr-FR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sz="2600" b="1" dirty="0" err="1" smtClean="0">
                <a:latin typeface="Times New Roman" pitchFamily="18" charset="0"/>
                <a:cs typeface="Times New Roman" pitchFamily="18" charset="0"/>
              </a:rPr>
              <a:t>للمستخدم </a:t>
            </a:r>
            <a:r>
              <a:rPr lang="ar-DZ" sz="2600" b="1" dirty="0" smtClean="0">
                <a:latin typeface="Times New Roman" pitchFamily="18" charset="0"/>
                <a:cs typeface="Times New Roman" pitchFamily="18" charset="0"/>
              </a:rPr>
              <a:t>، يتم ذلك باستخدام فرعا</a:t>
            </a:r>
            <a:r>
              <a:rPr lang="fr-FR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sz="2600" b="1" dirty="0" smtClean="0">
                <a:latin typeface="Times New Roman" pitchFamily="18" charset="0"/>
                <a:cs typeface="Times New Roman" pitchFamily="18" charset="0"/>
              </a:rPr>
              <a:t>علم الإحصاء </a:t>
            </a:r>
            <a:r>
              <a:rPr lang="ar-DZ" sz="2600" b="1" dirty="0" err="1" smtClean="0">
                <a:latin typeface="Times New Roman" pitchFamily="18" charset="0"/>
                <a:cs typeface="Times New Roman" pitchFamily="18" charset="0"/>
              </a:rPr>
              <a:t>الحديث </a:t>
            </a:r>
            <a:r>
              <a:rPr lang="ar-DZ" sz="2600" b="1" dirty="0" smtClean="0">
                <a:latin typeface="Times New Roman" pitchFamily="18" charset="0"/>
                <a:cs typeface="Times New Roman" pitchFamily="18" charset="0"/>
              </a:rPr>
              <a:t>( الإحصاء الوصفي و الإحصاء </a:t>
            </a:r>
            <a:r>
              <a:rPr lang="ar-DZ" sz="2600" b="1" dirty="0" err="1" smtClean="0">
                <a:latin typeface="Times New Roman" pitchFamily="18" charset="0"/>
                <a:cs typeface="Times New Roman" pitchFamily="18" charset="0"/>
              </a:rPr>
              <a:t>الاستدلالي </a:t>
            </a:r>
            <a:r>
              <a:rPr lang="ar-DZ" sz="2600" b="1" dirty="0" smtClean="0">
                <a:latin typeface="Times New Roman" pitchFamily="18" charset="0"/>
                <a:cs typeface="Times New Roman" pitchFamily="18" charset="0"/>
              </a:rPr>
              <a:t>) وهما ضروريان لاتخاذ القرار.</a:t>
            </a:r>
            <a:r>
              <a:rPr lang="fr-FR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sz="2600" b="1" dirty="0" smtClean="0">
                <a:latin typeface="Times New Roman" pitchFamily="18" charset="0"/>
                <a:cs typeface="Times New Roman" pitchFamily="18" charset="0"/>
              </a:rPr>
              <a:t>وفيما يلي يتم استخدام الفرع الأول من علم الإحصاء</a:t>
            </a:r>
            <a:r>
              <a:rPr lang="fr-FR" sz="26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ar-DZ" sz="2600" b="1" dirty="0" smtClean="0">
                <a:latin typeface="Times New Roman" pitchFamily="18" charset="0"/>
                <a:cs typeface="Times New Roman" pitchFamily="18" charset="0"/>
              </a:rPr>
              <a:t> الإحصاء الوصفي  لتنظيم ووصف البيانات.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AutoShape 4"/>
          <p:cNvSpPr>
            <a:spLocks noChangeArrowheads="1"/>
          </p:cNvSpPr>
          <p:nvPr/>
        </p:nvSpPr>
        <p:spPr bwMode="auto">
          <a:xfrm>
            <a:off x="214313" y="1000125"/>
            <a:ext cx="8534400" cy="550068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r" rtl="1"/>
            <a:endParaRPr lang="ar-SA" sz="2800">
              <a:latin typeface="Times New Roman" pitchFamily="18" charset="0"/>
              <a:cs typeface="Times New Roman" pitchFamily="18" charset="0"/>
            </a:endParaRPr>
          </a:p>
          <a:p>
            <a:pPr algn="r" rtl="1"/>
            <a:endParaRPr lang="ar-SA" sz="2800"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ar-SA" sz="2800"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algn="r" rtl="1"/>
            <a:endParaRPr lang="ar-SA" sz="2800">
              <a:latin typeface="Times New Roman" pitchFamily="18" charset="0"/>
              <a:cs typeface="Times New Roman" pitchFamily="18" charset="0"/>
            </a:endParaRPr>
          </a:p>
          <a:p>
            <a:pPr algn="r" rtl="1"/>
            <a:endParaRPr lang="ar-SA" sz="2800">
              <a:latin typeface="Times New Roman" pitchFamily="18" charset="0"/>
              <a:cs typeface="Times New Roman" pitchFamily="18" charset="0"/>
            </a:endParaRPr>
          </a:p>
          <a:p>
            <a:pPr algn="r" rtl="1"/>
            <a:endParaRPr lang="ar-SA" sz="2800">
              <a:latin typeface="Times New Roman" pitchFamily="18" charset="0"/>
              <a:cs typeface="Times New Roman" pitchFamily="18" charset="0"/>
            </a:endParaRPr>
          </a:p>
          <a:p>
            <a:pPr algn="r" rtl="1"/>
            <a:endParaRPr lang="ar-SA" sz="2800">
              <a:latin typeface="Times New Roman" pitchFamily="18" charset="0"/>
              <a:cs typeface="Times New Roman" pitchFamily="18" charset="0"/>
            </a:endParaRPr>
          </a:p>
          <a:p>
            <a:pPr algn="r" rtl="1"/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ct val="20000"/>
              </a:spcBef>
            </a:pPr>
            <a:endParaRPr lang="ar-SA" sz="320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ct val="20000"/>
              </a:spcBef>
            </a:pP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ct val="20000"/>
              </a:spcBef>
            </a:pP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7" name="Rectangle 2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8" name="Rectangle 4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9" name="Rectangle 6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0" name="Rectangle 8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1" name="Rectangle 10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2" name="Rectangle 12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3775" y="3644900"/>
            <a:ext cx="20764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4652963"/>
            <a:ext cx="11144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323850" y="1989138"/>
            <a:ext cx="85693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SA" sz="2800" dirty="0">
                <a:latin typeface="Times New Roman" pitchFamily="18" charset="0"/>
                <a:cs typeface="Times New Roman" pitchFamily="18" charset="0"/>
              </a:rPr>
              <a:t>إذا كانت                 تمثل     من بيانات </a:t>
            </a:r>
            <a:r>
              <a:rPr lang="ar-SA" sz="2800" dirty="0" err="1">
                <a:latin typeface="Times New Roman" pitchFamily="18" charset="0"/>
                <a:cs typeface="Times New Roman" pitchFamily="18" charset="0"/>
              </a:rPr>
              <a:t>العينة </a:t>
            </a:r>
            <a:r>
              <a:rPr lang="ar-SA" sz="2800" dirty="0">
                <a:latin typeface="Times New Roman" pitchFamily="18" charset="0"/>
                <a:cs typeface="Times New Roman" pitchFamily="18" charset="0"/>
              </a:rPr>
              <a:t>، بمتوسط </a:t>
            </a:r>
            <a:r>
              <a:rPr lang="ar-SA" sz="2800" dirty="0" err="1">
                <a:latin typeface="Times New Roman" pitchFamily="18" charset="0"/>
                <a:cs typeface="Times New Roman" pitchFamily="18" charset="0"/>
              </a:rPr>
              <a:t>حسابي (  ) </a:t>
            </a:r>
            <a:r>
              <a:rPr lang="ar-SA" sz="2800" dirty="0">
                <a:latin typeface="Times New Roman" pitchFamily="18" charset="0"/>
                <a:cs typeface="Times New Roman" pitchFamily="18" charset="0"/>
              </a:rPr>
              <a:t>، وكانت هذه المشاهدات تعبر عن عينة مأخوذة من مجتمع </a:t>
            </a:r>
            <a:r>
              <a:rPr lang="ar-SA" sz="2800" dirty="0" err="1">
                <a:latin typeface="Times New Roman" pitchFamily="18" charset="0"/>
                <a:cs typeface="Times New Roman" pitchFamily="18" charset="0"/>
              </a:rPr>
              <a:t>الدراسة </a:t>
            </a:r>
            <a:r>
              <a:rPr lang="ar-SA" sz="2800" dirty="0">
                <a:latin typeface="Times New Roman" pitchFamily="18" charset="0"/>
                <a:cs typeface="Times New Roman" pitchFamily="18" charset="0"/>
              </a:rPr>
              <a:t>، فإن التباين والانحراف المعياري لهذه العينة يحسبان عن طريق الصيغتين التاليتين على </a:t>
            </a:r>
            <a:r>
              <a:rPr lang="ar-SA" sz="2800" dirty="0" err="1">
                <a:latin typeface="Times New Roman" pitchFamily="18" charset="0"/>
                <a:cs typeface="Times New Roman" pitchFamily="18" charset="0"/>
              </a:rPr>
              <a:t>التوالي 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18" name="Object 21"/>
          <p:cNvGraphicFramePr>
            <a:graphicFrameLocks noChangeAspect="1"/>
          </p:cNvGraphicFramePr>
          <p:nvPr/>
        </p:nvGraphicFramePr>
        <p:xfrm>
          <a:off x="6372200" y="1968500"/>
          <a:ext cx="1438300" cy="523875"/>
        </p:xfrm>
        <a:graphic>
          <a:graphicData uri="http://schemas.openxmlformats.org/presentationml/2006/ole">
            <p:oleObj spid="_x0000_s2050" name="Equation" r:id="rId6" imgW="685800" imgH="228600" progId="">
              <p:embed/>
            </p:oleObj>
          </a:graphicData>
        </a:graphic>
      </p:graphicFrame>
      <p:graphicFrame>
        <p:nvGraphicFramePr>
          <p:cNvPr id="9219" name="Object 22"/>
          <p:cNvGraphicFramePr>
            <a:graphicFrameLocks noChangeAspect="1"/>
          </p:cNvGraphicFramePr>
          <p:nvPr/>
        </p:nvGraphicFramePr>
        <p:xfrm>
          <a:off x="5538961" y="2108200"/>
          <a:ext cx="257175" cy="350838"/>
        </p:xfrm>
        <a:graphic>
          <a:graphicData uri="http://schemas.openxmlformats.org/presentationml/2006/ole">
            <p:oleObj spid="_x0000_s2051" name="Equation" r:id="rId7" imgW="126720" imgH="139680" progId="">
              <p:embed/>
            </p:oleObj>
          </a:graphicData>
        </a:graphic>
      </p:graphicFrame>
      <p:graphicFrame>
        <p:nvGraphicFramePr>
          <p:cNvPr id="9220" name="Object 23"/>
          <p:cNvGraphicFramePr>
            <a:graphicFrameLocks noChangeAspect="1"/>
          </p:cNvGraphicFramePr>
          <p:nvPr/>
        </p:nvGraphicFramePr>
        <p:xfrm>
          <a:off x="1212131" y="2060575"/>
          <a:ext cx="263525" cy="442913"/>
        </p:xfrm>
        <a:graphic>
          <a:graphicData uri="http://schemas.openxmlformats.org/presentationml/2006/ole">
            <p:oleObj spid="_x0000_s2052" name="Equation" r:id="rId8" imgW="139680" imgH="164880" progId="">
              <p:embed/>
            </p:oleObj>
          </a:graphicData>
        </a:graphic>
      </p:graphicFrame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20</a:t>
            </a:fld>
            <a:endParaRPr lang="fr-BE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1857375" y="1124744"/>
            <a:ext cx="6337300" cy="5000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rtl="1"/>
            <a:r>
              <a:rPr lang="ar-SA" sz="2800" b="1" dirty="0">
                <a:latin typeface="Times New Roman" pitchFamily="18" charset="0"/>
                <a:cs typeface="Times New Roman" pitchFamily="18" charset="0"/>
              </a:rPr>
              <a:t>طرق 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حساب</a:t>
            </a:r>
            <a:r>
              <a:rPr lang="ar-SA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ajalla UI"/>
                <a:cs typeface="Times New Roman" pitchFamily="18" charset="0"/>
              </a:rPr>
              <a:t> 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التباين والانحراف المعياري </a:t>
            </a:r>
            <a:endParaRPr lang="ar-SA" sz="2800" b="1" dirty="0">
              <a:latin typeface="Times New Roman" pitchFamily="18" charset="0"/>
              <a:cs typeface="Times New Roman" pitchFamily="18" charset="0"/>
            </a:endParaRPr>
          </a:p>
          <a:p>
            <a:pPr algn="ctr" rtl="1"/>
            <a:endParaRPr lang="ar-SA" sz="2800" b="1" dirty="0">
              <a:latin typeface="Times New Roman" pitchFamily="18" charset="0"/>
              <a:cs typeface="Times New Roman" pitchFamily="18" charset="0"/>
            </a:endParaRPr>
          </a:p>
          <a:p>
            <a:pPr algn="r" rtl="1"/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r" eaLnBrk="1" hangingPunct="1"/>
            <a:r>
              <a:rPr lang="ar-JO" dirty="0" smtClean="0">
                <a:solidFill>
                  <a:srgbClr val="00B0F0"/>
                </a:solidFill>
              </a:rPr>
              <a:t>مثال</a:t>
            </a:r>
            <a:endParaRPr lang="en-US" dirty="0" smtClean="0">
              <a:solidFill>
                <a:srgbClr val="00B0F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052736"/>
            <a:ext cx="8697144" cy="5400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r" rtl="1" eaLnBrk="1" hangingPunct="1">
              <a:lnSpc>
                <a:spcPct val="120000"/>
              </a:lnSpc>
              <a:spcBef>
                <a:spcPts val="0"/>
              </a:spcBef>
            </a:pPr>
            <a:r>
              <a:rPr lang="ar-JO" sz="2400" dirty="0" smtClean="0">
                <a:latin typeface="Times New Roman" pitchFamily="18" charset="0"/>
                <a:cs typeface="Times New Roman" pitchFamily="18" charset="0"/>
              </a:rPr>
              <a:t>المجموعة </a:t>
            </a:r>
            <a:r>
              <a:rPr lang="ar-JO" sz="2400" dirty="0" err="1" smtClean="0">
                <a:latin typeface="Times New Roman" pitchFamily="18" charset="0"/>
                <a:cs typeface="Times New Roman" pitchFamily="18" charset="0"/>
              </a:rPr>
              <a:t>أ </a:t>
            </a:r>
            <a:r>
              <a:rPr lang="ar-JO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ar-JO" sz="2400" dirty="0" err="1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ar-JO" sz="2400" dirty="0" smtClean="0">
                <a:latin typeface="Times New Roman" pitchFamily="18" charset="0"/>
                <a:cs typeface="Times New Roman" pitchFamily="18" charset="0"/>
              </a:rPr>
              <a:t>,22, 25, </a:t>
            </a:r>
            <a:r>
              <a:rPr lang="ar-JO" sz="2400" dirty="0" err="1" smtClean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ar-JO" sz="2400" dirty="0" smtClean="0">
                <a:latin typeface="Times New Roman" pitchFamily="18" charset="0"/>
                <a:cs typeface="Times New Roman" pitchFamily="18" charset="0"/>
              </a:rPr>
              <a:t>, 22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120000"/>
              </a:lnSpc>
              <a:spcBef>
                <a:spcPts val="0"/>
              </a:spcBef>
            </a:pPr>
            <a:r>
              <a:rPr lang="ar-JO" sz="2400" dirty="0" smtClean="0">
                <a:latin typeface="Times New Roman" pitchFamily="18" charset="0"/>
                <a:cs typeface="Times New Roman" pitchFamily="18" charset="0"/>
              </a:rPr>
              <a:t>المجموعة ب: 18, 20, 22, 25, 25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ar-D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ar-JO" sz="2400" dirty="0" smtClean="0">
                <a:latin typeface="Times New Roman" pitchFamily="18" charset="0"/>
                <a:cs typeface="Times New Roman" pitchFamily="18" charset="0"/>
              </a:rPr>
              <a:t>احسب التباين لكل </a:t>
            </a:r>
            <a:r>
              <a:rPr lang="ar-JO" sz="2400" dirty="0" err="1" smtClean="0">
                <a:latin typeface="Times New Roman" pitchFamily="18" charset="0"/>
                <a:cs typeface="Times New Roman" pitchFamily="18" charset="0"/>
              </a:rPr>
              <a:t>مجموعة؟</a:t>
            </a:r>
            <a:endParaRPr lang="ar-JO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ar-D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ar-JO" sz="2400" dirty="0" smtClean="0">
                <a:latin typeface="Times New Roman" pitchFamily="18" charset="0"/>
                <a:cs typeface="Times New Roman" pitchFamily="18" charset="0"/>
              </a:rPr>
              <a:t>التباين للمجموعة </a:t>
            </a:r>
            <a:r>
              <a:rPr lang="ar-JO" sz="2400" dirty="0" err="1" smtClean="0">
                <a:latin typeface="Times New Roman" pitchFamily="18" charset="0"/>
                <a:cs typeface="Times New Roman" pitchFamily="18" charset="0"/>
              </a:rPr>
              <a:t>أ :</a:t>
            </a:r>
            <a:r>
              <a:rPr lang="ar-JO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 rtl="1"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ar-JO" sz="2400" dirty="0" smtClean="0">
                <a:latin typeface="Times New Roman" pitchFamily="18" charset="0"/>
                <a:cs typeface="Times New Roman" pitchFamily="18" charset="0"/>
              </a:rPr>
              <a:t>الوسط الحسابي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ar-JO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(22+21+25+22+20)/5 =22</a:t>
            </a:r>
          </a:p>
          <a:p>
            <a:pPr algn="r" rtl="1"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ar-JO" sz="2400" dirty="0" smtClean="0">
                <a:latin typeface="Times New Roman" pitchFamily="18" charset="0"/>
                <a:cs typeface="Times New Roman" pitchFamily="18" charset="0"/>
              </a:rPr>
              <a:t>مربع </a:t>
            </a:r>
            <a:r>
              <a:rPr lang="ar-JO" sz="2400" dirty="0" err="1" smtClean="0">
                <a:latin typeface="Times New Roman" pitchFamily="18" charset="0"/>
                <a:cs typeface="Times New Roman" pitchFamily="18" charset="0"/>
              </a:rPr>
              <a:t>الفروقات</a:t>
            </a:r>
            <a:r>
              <a:rPr lang="ar-JO" sz="2400" dirty="0" smtClean="0">
                <a:latin typeface="Times New Roman" pitchFamily="18" charset="0"/>
                <a:cs typeface="Times New Roman" pitchFamily="18" charset="0"/>
              </a:rPr>
              <a:t> عن الوسط الحسابي</a:t>
            </a:r>
          </a:p>
          <a:p>
            <a:pPr rtl="1"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(22-22)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+(21-22)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(25-22)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(22-22)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+(20-22)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                                          0     +        1         +      9        +      0     +      4   = 14</a:t>
            </a:r>
          </a:p>
          <a:p>
            <a:pPr algn="r" rtl="1"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ar-JO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ar-JO" sz="2400" dirty="0" err="1" smtClean="0">
                <a:latin typeface="Times New Roman" pitchFamily="18" charset="0"/>
                <a:cs typeface="Times New Roman" pitchFamily="18" charset="0"/>
              </a:rPr>
              <a:t>التباين :</a:t>
            </a:r>
            <a:endParaRPr lang="ar-JO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baseline="5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ar-JO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4/4 = 3.5</a:t>
            </a:r>
          </a:p>
          <a:p>
            <a:pPr algn="r" rtl="1"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ar-JO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21</a:t>
            </a:fld>
            <a:endParaRPr lang="fr-B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0648"/>
            <a:ext cx="8435975" cy="594995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r" rtl="1" eaLnBrk="1" hangingPunct="1">
              <a:lnSpc>
                <a:spcPct val="90000"/>
              </a:lnSpc>
              <a:buFontTx/>
              <a:buNone/>
            </a:pPr>
            <a:r>
              <a:rPr lang="ar-JO" sz="2800" dirty="0" smtClean="0">
                <a:latin typeface="Times New Roman" pitchFamily="18" charset="0"/>
                <a:cs typeface="Times New Roman" pitchFamily="18" charset="0"/>
              </a:rPr>
              <a:t>التباين للمجموعة </a:t>
            </a:r>
            <a:r>
              <a:rPr lang="ar-JO" sz="2800" dirty="0" err="1" smtClean="0">
                <a:latin typeface="Times New Roman" pitchFamily="18" charset="0"/>
                <a:cs typeface="Times New Roman" pitchFamily="18" charset="0"/>
              </a:rPr>
              <a:t>ب :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r>
              <a:rPr lang="ar-JO" sz="2800" dirty="0" smtClean="0">
                <a:latin typeface="Times New Roman" pitchFamily="18" charset="0"/>
                <a:cs typeface="Times New Roman" pitchFamily="18" charset="0"/>
              </a:rPr>
              <a:t>     الوسط الحسابي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=(25+25+22+20+18)/5  = 22</a:t>
            </a: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r>
              <a:rPr lang="ar-JO" sz="2800" dirty="0" smtClean="0">
                <a:latin typeface="Times New Roman" pitchFamily="18" charset="0"/>
                <a:cs typeface="Times New Roman" pitchFamily="18" charset="0"/>
              </a:rPr>
              <a:t>مربع </a:t>
            </a:r>
            <a:r>
              <a:rPr lang="ar-JO" sz="2800" dirty="0" err="1" smtClean="0">
                <a:latin typeface="Times New Roman" pitchFamily="18" charset="0"/>
                <a:cs typeface="Times New Roman" pitchFamily="18" charset="0"/>
              </a:rPr>
              <a:t>الفروقات</a:t>
            </a:r>
            <a:r>
              <a:rPr lang="ar-JO" sz="2800" dirty="0" smtClean="0">
                <a:latin typeface="Times New Roman" pitchFamily="18" charset="0"/>
                <a:cs typeface="Times New Roman" pitchFamily="18" charset="0"/>
              </a:rPr>
              <a:t> عن الوسط الحسابي</a:t>
            </a:r>
          </a:p>
          <a:p>
            <a:pPr rtl="1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(25-22)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+(25-22)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(22-22)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(20-22)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+(18-22)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9      +      9      +      0     +      4     +    16  = 38  </a:t>
            </a: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r>
              <a:rPr lang="ar-JO" sz="2800" dirty="0" err="1" smtClean="0">
                <a:latin typeface="Times New Roman" pitchFamily="18" charset="0"/>
                <a:cs typeface="Times New Roman" pitchFamily="18" charset="0"/>
              </a:rPr>
              <a:t>التباين :</a:t>
            </a:r>
            <a:endParaRPr lang="ar-JO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u="sng" baseline="5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38/4 = 9.5</a:t>
            </a:r>
            <a:endParaRPr lang="ar-DZ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endParaRPr lang="ar-JO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1" eaLnBrk="1" hangingPunct="1">
              <a:lnSpc>
                <a:spcPct val="90000"/>
              </a:lnSpc>
              <a:buFontTx/>
              <a:buNone/>
            </a:pPr>
            <a:r>
              <a:rPr lang="ar-JO" sz="2800" dirty="0" smtClean="0">
                <a:solidFill>
                  <a:srgbClr val="49DCF9"/>
                </a:solidFill>
                <a:latin typeface="Times New Roman" pitchFamily="18" charset="0"/>
                <a:cs typeface="Times New Roman" pitchFamily="18" charset="0"/>
              </a:rPr>
              <a:t>بناءً على ذلك فإن تشتت المجموعة ب اكثر من تشتت المجموعة أ, اي ان البيانات في المجموعة ب بعيدة اكثر عن الوسط الحسابي منها في المجموعة أ</a:t>
            </a:r>
            <a:endParaRPr lang="en-US" sz="2800" dirty="0" smtClean="0">
              <a:solidFill>
                <a:srgbClr val="49DCF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22</a:t>
            </a:fld>
            <a:endParaRPr lang="fr-B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49250" y="764704"/>
            <a:ext cx="8686800" cy="4997450"/>
          </a:xfrm>
          <a:prstGeom prst="rect">
            <a:avLst/>
          </a:prstGeom>
        </p:spPr>
        <p:txBody>
          <a:bodyPr/>
          <a:lstStyle/>
          <a:p>
            <a:pPr algn="r" rtl="1" eaLnBrk="1" hangingPunct="1">
              <a:lnSpc>
                <a:spcPct val="90000"/>
              </a:lnSpc>
            </a:pPr>
            <a:r>
              <a:rPr lang="ar-JO" sz="2700" dirty="0" smtClean="0">
                <a:cs typeface="Times New Roman" pitchFamily="18" charset="0"/>
              </a:rPr>
              <a:t>ما هو الانحراف المعياري </a:t>
            </a:r>
            <a:r>
              <a:rPr lang="ar-JO" sz="2700" dirty="0" err="1" smtClean="0">
                <a:cs typeface="Times New Roman" pitchFamily="18" charset="0"/>
              </a:rPr>
              <a:t>لــ:</a:t>
            </a:r>
            <a:r>
              <a:rPr lang="ar-JO" sz="2700" dirty="0" smtClean="0">
                <a:cs typeface="Times New Roman" pitchFamily="18" charset="0"/>
              </a:rPr>
              <a:t> </a:t>
            </a:r>
            <a:r>
              <a:rPr lang="en-US" sz="2700" dirty="0" smtClean="0">
                <a:cs typeface="Times New Roman" pitchFamily="18" charset="0"/>
              </a:rPr>
              <a:t>3, 4, 6, 2, 5</a:t>
            </a:r>
            <a:r>
              <a:rPr lang="ar-JO" sz="2700" dirty="0" err="1" smtClean="0">
                <a:cs typeface="Times New Roman" pitchFamily="18" charset="0"/>
              </a:rPr>
              <a:t>؟</a:t>
            </a:r>
            <a:endParaRPr lang="ar-JO" sz="2700" dirty="0" smtClean="0">
              <a:cs typeface="Times New Roman" pitchFamily="18" charset="0"/>
            </a:endParaRP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r>
              <a:rPr lang="ar-JO" sz="2700" dirty="0" smtClean="0">
                <a:cs typeface="Times New Roman" pitchFamily="18" charset="0"/>
              </a:rPr>
              <a:t>الحل: نحسب التباين أولا</a:t>
            </a: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r>
              <a:rPr lang="ar-JO" sz="2700" dirty="0" smtClean="0">
                <a:cs typeface="Times New Roman" pitchFamily="18" charset="0"/>
              </a:rPr>
              <a:t>الوسط الحسابي </a:t>
            </a:r>
            <a:r>
              <a:rPr lang="fr-FR" sz="2700" dirty="0" smtClean="0">
                <a:cs typeface="Times New Roman" pitchFamily="18" charset="0"/>
              </a:rPr>
              <a:t>4</a:t>
            </a:r>
            <a:r>
              <a:rPr lang="ar-JO" sz="2700" dirty="0" err="1" smtClean="0">
                <a:cs typeface="Times New Roman" pitchFamily="18" charset="0"/>
              </a:rPr>
              <a:t>=</a:t>
            </a:r>
            <a:r>
              <a:rPr lang="en-US" sz="2700" dirty="0" smtClean="0">
                <a:cs typeface="Times New Roman" pitchFamily="18" charset="0"/>
              </a:rPr>
              <a:t>(3+4+6+2+5)/5</a:t>
            </a: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r>
              <a:rPr lang="en-US" sz="2700" dirty="0" smtClean="0">
                <a:cs typeface="Times New Roman" pitchFamily="18" charset="0"/>
              </a:rPr>
              <a:t>S</a:t>
            </a:r>
            <a:r>
              <a:rPr lang="en-US" sz="2700" b="1" baseline="30000" dirty="0" smtClean="0">
                <a:cs typeface="Times New Roman" pitchFamily="18" charset="0"/>
              </a:rPr>
              <a:t>2</a:t>
            </a:r>
            <a:r>
              <a:rPr lang="en-US" sz="2700" dirty="0" smtClean="0">
                <a:cs typeface="Times New Roman" pitchFamily="18" charset="0"/>
              </a:rPr>
              <a:t> = (3-4)</a:t>
            </a:r>
            <a:r>
              <a:rPr lang="en-US" sz="2700" b="1" baseline="30000" dirty="0" smtClean="0">
                <a:cs typeface="Times New Roman" pitchFamily="18" charset="0"/>
              </a:rPr>
              <a:t>2</a:t>
            </a:r>
            <a:r>
              <a:rPr lang="en-US" sz="2700" dirty="0" smtClean="0">
                <a:cs typeface="Times New Roman" pitchFamily="18" charset="0"/>
              </a:rPr>
              <a:t>+ (4-4)</a:t>
            </a:r>
            <a:r>
              <a:rPr lang="en-US" sz="2700" b="1" baseline="30000" dirty="0" smtClean="0">
                <a:cs typeface="Times New Roman" pitchFamily="18" charset="0"/>
              </a:rPr>
              <a:t>2</a:t>
            </a:r>
            <a:r>
              <a:rPr lang="en-US" sz="2700" dirty="0" smtClean="0">
                <a:cs typeface="Times New Roman" pitchFamily="18" charset="0"/>
              </a:rPr>
              <a:t>+(6-4)</a:t>
            </a:r>
            <a:r>
              <a:rPr lang="en-US" sz="2700" b="1" baseline="30000" dirty="0" smtClean="0">
                <a:cs typeface="Times New Roman" pitchFamily="18" charset="0"/>
              </a:rPr>
              <a:t>2</a:t>
            </a:r>
            <a:r>
              <a:rPr lang="en-US" sz="2700" dirty="0" smtClean="0">
                <a:cs typeface="Times New Roman" pitchFamily="18" charset="0"/>
              </a:rPr>
              <a:t>+ (2-4)</a:t>
            </a:r>
            <a:r>
              <a:rPr lang="en-US" sz="2700" b="1" baseline="30000" dirty="0" smtClean="0">
                <a:cs typeface="Times New Roman" pitchFamily="18" charset="0"/>
              </a:rPr>
              <a:t>2</a:t>
            </a:r>
            <a:r>
              <a:rPr lang="en-US" sz="2700" dirty="0" smtClean="0">
                <a:cs typeface="Times New Roman" pitchFamily="18" charset="0"/>
              </a:rPr>
              <a:t>+(5-4)</a:t>
            </a:r>
            <a:r>
              <a:rPr lang="en-US" sz="2700" b="1" baseline="30000" dirty="0" smtClean="0">
                <a:cs typeface="Times New Roman" pitchFamily="18" charset="0"/>
              </a:rPr>
              <a:t>2</a:t>
            </a:r>
            <a:endParaRPr lang="en-US" sz="2700" dirty="0" smtClean="0">
              <a:cs typeface="Times New Roman" pitchFamily="18" charset="0"/>
            </a:endParaRP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r>
              <a:rPr lang="en-US" sz="2700" dirty="0" smtClean="0">
                <a:cs typeface="Times New Roman" pitchFamily="18" charset="0"/>
              </a:rPr>
              <a:t>S</a:t>
            </a:r>
            <a:r>
              <a:rPr lang="en-US" sz="2700" b="1" baseline="30000" dirty="0" smtClean="0">
                <a:cs typeface="Times New Roman" pitchFamily="18" charset="0"/>
              </a:rPr>
              <a:t>2</a:t>
            </a:r>
            <a:r>
              <a:rPr lang="en-US" sz="2700" dirty="0" smtClean="0">
                <a:cs typeface="Times New Roman" pitchFamily="18" charset="0"/>
              </a:rPr>
              <a:t> = (1+0+4+4+1) / 4= 10/4 = 2.5</a:t>
            </a: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r>
              <a:rPr lang="en-US" sz="2700" dirty="0" smtClean="0">
                <a:cs typeface="Times New Roman" pitchFamily="18" charset="0"/>
              </a:rPr>
              <a:t>S = 1.58</a:t>
            </a:r>
            <a:endParaRPr lang="en-US" sz="2700" b="1" baseline="30000" dirty="0" smtClean="0"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23</a:t>
            </a:fld>
            <a:endParaRPr lang="fr-B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27584" y="116632"/>
            <a:ext cx="8316416" cy="6597352"/>
          </a:xfrm>
        </p:spPr>
        <p:txBody>
          <a:bodyPr>
            <a:normAutofit fontScale="92500" lnSpcReduction="10000"/>
          </a:bodyPr>
          <a:lstStyle/>
          <a:p>
            <a:pPr algn="ctr" rtl="1"/>
            <a:endParaRPr lang="fr-FR" sz="2600" b="1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ctr" rtl="1">
              <a:spcAft>
                <a:spcPts val="1200"/>
              </a:spcAft>
              <a:buNone/>
            </a:pPr>
            <a:r>
              <a:rPr lang="ar-SA" sz="2800" b="1" dirty="0" smtClean="0">
                <a:solidFill>
                  <a:srgbClr val="FF0000"/>
                </a:solidFill>
              </a:rPr>
              <a:t>شكل التوزيع  </a:t>
            </a:r>
            <a:r>
              <a:rPr lang="en-US" sz="2800" b="1" dirty="0" smtClean="0">
                <a:solidFill>
                  <a:srgbClr val="FF0000"/>
                </a:solidFill>
              </a:rPr>
              <a:t>Distribution</a:t>
            </a:r>
            <a:endParaRPr lang="ar-DZ" sz="2600" b="1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457200" indent="-457200" algn="ctr" rtl="1">
              <a:buNone/>
            </a:pPr>
            <a:r>
              <a:rPr lang="ar-DZ" sz="2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معامل الالتواء </a:t>
            </a:r>
            <a:r>
              <a:rPr lang="fr-FR" sz="2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  (</a:t>
            </a:r>
            <a:r>
              <a:rPr lang="fr-FR" sz="2600" b="1" dirty="0" smtClean="0"/>
              <a:t>coefficient d’asymétrie)</a:t>
            </a:r>
            <a:endParaRPr lang="fr-FR" sz="26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457200" indent="-457200" algn="ctr" rtl="1">
              <a:buNone/>
            </a:pPr>
            <a:r>
              <a:rPr lang="en-US" sz="2600" b="1" dirty="0" smtClean="0"/>
              <a:t>Skew </a:t>
            </a:r>
            <a:r>
              <a:rPr lang="en-US" sz="2600" b="1" dirty="0" err="1" smtClean="0"/>
              <a:t>ness</a:t>
            </a:r>
            <a:r>
              <a:rPr lang="fr-FR" sz="2600" dirty="0" smtClean="0"/>
              <a:t> en anglais</a:t>
            </a:r>
            <a:endParaRPr lang="ar-DZ" sz="2600" dirty="0" smtClean="0"/>
          </a:p>
          <a:p>
            <a:pPr marL="457200" indent="-457200" algn="ctr" rtl="1">
              <a:buNone/>
            </a:pPr>
            <a:endParaRPr lang="fr-FR" sz="26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0" indent="0" algn="just" rtl="1">
              <a:lnSpc>
                <a:spcPct val="110000"/>
              </a:lnSpc>
              <a:spcBef>
                <a:spcPts val="0"/>
              </a:spcBef>
              <a:buNone/>
            </a:pPr>
            <a:r>
              <a:rPr lang="ar-SA" sz="2600" dirty="0" smtClean="0">
                <a:latin typeface="Simplified Arabic" pitchFamily="18" charset="-78"/>
                <a:cs typeface="Simplified Arabic" pitchFamily="18" charset="-78"/>
              </a:rPr>
              <a:t>يقصد بالالتواء</a:t>
            </a:r>
            <a:r>
              <a:rPr lang="ar-DZ" sz="2600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2600" dirty="0" smtClean="0">
                <a:latin typeface="Simplified Arabic" pitchFamily="18" charset="-78"/>
                <a:cs typeface="Simplified Arabic" pitchFamily="18" charset="-78"/>
              </a:rPr>
              <a:t>عدم </a:t>
            </a:r>
            <a:r>
              <a:rPr lang="ar-SA" sz="2600" dirty="0">
                <a:latin typeface="Simplified Arabic" pitchFamily="18" charset="-78"/>
                <a:cs typeface="Simplified Arabic" pitchFamily="18" charset="-78"/>
              </a:rPr>
              <a:t>تماثل منحنى التوزيع التكراري حول نقطة المركز المتوسط µ. </a:t>
            </a:r>
            <a:endParaRPr lang="en-US" sz="2600" dirty="0">
              <a:latin typeface="Simplified Arabic" pitchFamily="18" charset="-78"/>
              <a:cs typeface="Simplified Arabic" pitchFamily="18" charset="-78"/>
            </a:endParaRPr>
          </a:p>
          <a:p>
            <a:pPr marL="0" indent="0" algn="just" rtl="1">
              <a:lnSpc>
                <a:spcPct val="110000"/>
              </a:lnSpc>
              <a:spcBef>
                <a:spcPts val="0"/>
              </a:spcBef>
              <a:buNone/>
            </a:pPr>
            <a:r>
              <a:rPr lang="ar-SA" sz="2600" dirty="0">
                <a:latin typeface="Simplified Arabic" pitchFamily="18" charset="-78"/>
                <a:cs typeface="Simplified Arabic" pitchFamily="18" charset="-78"/>
              </a:rPr>
              <a:t>فيكون </a:t>
            </a:r>
            <a:r>
              <a:rPr lang="ar-SA" sz="2600" dirty="0" smtClean="0">
                <a:latin typeface="Simplified Arabic" pitchFamily="18" charset="-78"/>
                <a:cs typeface="Simplified Arabic" pitchFamily="18" charset="-78"/>
              </a:rPr>
              <a:t>منحنى </a:t>
            </a:r>
            <a:r>
              <a:rPr lang="ar-SA" sz="2600" dirty="0">
                <a:latin typeface="Simplified Arabic" pitchFamily="18" charset="-78"/>
                <a:cs typeface="Simplified Arabic" pitchFamily="18" charset="-78"/>
              </a:rPr>
              <a:t>التوزيع التكراري متماثلا حول نقطة المركز (المتوسط) إذا أسقطنا عمود من قمة المنحنى التكراري وقسمه إلى قسمين متطابقين ، أما عكس ذلك فيكون التوزيع غير متماثل أي  ملتو إما إلى جهة اليمين أو إلى جهة اليسار.</a:t>
            </a:r>
            <a:endParaRPr lang="en-US" sz="2600" dirty="0">
              <a:latin typeface="Simplified Arabic" pitchFamily="18" charset="-78"/>
              <a:cs typeface="Simplified Arabic" pitchFamily="18" charset="-78"/>
            </a:endParaRPr>
          </a:p>
          <a:p>
            <a:pPr lvl="0" algn="just" rtl="1">
              <a:buNone/>
            </a:pPr>
            <a:r>
              <a:rPr lang="ar-SA" sz="2600" b="1" dirty="0">
                <a:solidFill>
                  <a:srgbClr val="FFC000"/>
                </a:solidFill>
                <a:latin typeface="Simplified Arabic" pitchFamily="18" charset="-78"/>
                <a:cs typeface="Simplified Arabic" pitchFamily="18" charset="-78"/>
              </a:rPr>
              <a:t>المنحنى التكراري لأي توزيع يأخذ أحد الأشكال الآتية</a:t>
            </a:r>
            <a:r>
              <a:rPr lang="ar-SA" sz="2600" b="1" dirty="0" smtClean="0">
                <a:solidFill>
                  <a:srgbClr val="FFC000"/>
                </a:solidFill>
                <a:latin typeface="Simplified Arabic" pitchFamily="18" charset="-78"/>
                <a:cs typeface="Simplified Arabic" pitchFamily="18" charset="-78"/>
              </a:rPr>
              <a:t>:</a:t>
            </a:r>
            <a:endParaRPr lang="ar-SA" sz="2600" b="1" u="sng" dirty="0">
              <a:solidFill>
                <a:srgbClr val="FFC0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0" algn="just" rtl="1">
              <a:buNone/>
            </a:pPr>
            <a:r>
              <a:rPr lang="ar-SA" sz="2600" b="1" u="sng" dirty="0">
                <a:solidFill>
                  <a:srgbClr val="00A7E2"/>
                </a:solidFill>
                <a:latin typeface="Simplified Arabic" pitchFamily="18" charset="-78"/>
                <a:cs typeface="Simplified Arabic" pitchFamily="18" charset="-78"/>
              </a:rPr>
              <a:t>المنحنى </a:t>
            </a:r>
            <a:r>
              <a:rPr lang="ar-SA" sz="2600" b="1" u="sng" dirty="0" smtClean="0">
                <a:solidFill>
                  <a:srgbClr val="00A7E2"/>
                </a:solidFill>
                <a:latin typeface="Simplified Arabic" pitchFamily="18" charset="-78"/>
                <a:cs typeface="Simplified Arabic" pitchFamily="18" charset="-78"/>
              </a:rPr>
              <a:t>المتماثل</a:t>
            </a:r>
            <a:endParaRPr lang="en-US" sz="2600" b="1" dirty="0">
              <a:solidFill>
                <a:srgbClr val="00A7E2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0" algn="just" rtl="1">
              <a:buNone/>
            </a:pPr>
            <a:r>
              <a:rPr lang="ar-SA" sz="2600" b="1" dirty="0">
                <a:latin typeface="Simplified Arabic" pitchFamily="18" charset="-78"/>
                <a:cs typeface="Simplified Arabic" pitchFamily="18" charset="-78"/>
              </a:rPr>
              <a:t>هو  المنحنى الذي  إذا  قسمناه إلى نصفين أنطبق هذان النصفان على بعضهما البعض تماما </a:t>
            </a:r>
            <a:endParaRPr lang="ar-DZ" sz="26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ctr" rtl="1">
              <a:buNone/>
            </a:pPr>
            <a:r>
              <a:rPr lang="ar-SA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المنحنى المتماثل  ( الوسط الحسابي = الوسيط = المنوال  ) </a:t>
            </a:r>
            <a:endParaRPr lang="en-US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rtl="1"/>
            <a:endParaRPr lang="en-US" sz="2600" dirty="0">
              <a:latin typeface="Simplified Arabic" pitchFamily="18" charset="-78"/>
              <a:cs typeface="Simplified Arabic" pitchFamily="18" charset="-78"/>
            </a:endParaRPr>
          </a:p>
          <a:p>
            <a:pPr algn="r" rtl="1"/>
            <a:endParaRPr lang="fr-FR" sz="2600" b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7708187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6" descr="ch08"/>
          <p:cNvPicPr>
            <a:picLocks noGrp="1"/>
          </p:cNvPicPr>
          <p:nvPr>
            <p:ph idx="1"/>
          </p:nvPr>
        </p:nvPicPr>
        <p:blipFill>
          <a:blip r:embed="rId2" cstate="print">
            <a:lum contrast="4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41735" y="1701800"/>
            <a:ext cx="7517729" cy="4462463"/>
          </a:xfrm>
          <a:prstGeom prst="rect">
            <a:avLst/>
          </a:prstGeom>
          <a:ln/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7348886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5"/>
          <p:cNvSpPr txBox="1">
            <a:spLocks noGrp="1"/>
          </p:cNvSpPr>
          <p:nvPr>
            <p:ph idx="1"/>
          </p:nvPr>
        </p:nvSpPr>
        <p:spPr>
          <a:xfrm>
            <a:off x="1475656" y="279805"/>
            <a:ext cx="7668344" cy="766360"/>
          </a:xfrm>
          <a:prstGeom prst="rect">
            <a:avLst/>
          </a:prstGeom>
          <a:noFill/>
        </p:spPr>
        <p:txBody>
          <a:bodyPr wrap="square" lIns="91436" tIns="45718" rIns="91436" bIns="45718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SA" sz="2400" b="1" dirty="0" smtClean="0">
                <a:latin typeface="Simplified Arabic" pitchFamily="18" charset="-78"/>
                <a:cs typeface="Simplified Arabic" pitchFamily="18" charset="-78"/>
              </a:rPr>
              <a:t>إذا كانت التكرارات تتركز عند أصغر القيم يصبح المنحنى ملتويا التواء موجب جهة اليمين كما يظهر في الشكل التالي:</a:t>
            </a:r>
            <a:endParaRPr lang="fr-FR" sz="2400" b="1" dirty="0"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5" name="صورة 6" descr="ch08"/>
          <p:cNvPicPr/>
          <p:nvPr/>
        </p:nvPicPr>
        <p:blipFill>
          <a:blip r:embed="rId2" cstate="print">
            <a:lum contrast="45000"/>
          </a:blip>
          <a:srcRect/>
          <a:stretch>
            <a:fillRect/>
          </a:stretch>
        </p:blipFill>
        <p:spPr bwMode="auto">
          <a:xfrm>
            <a:off x="755576" y="1268760"/>
            <a:ext cx="8100392" cy="4248472"/>
          </a:xfrm>
          <a:prstGeom prst="rect">
            <a:avLst/>
          </a:prstGeom>
          <a:ln/>
        </p:spPr>
      </p:pic>
      <p:sp>
        <p:nvSpPr>
          <p:cNvPr id="6" name="Rectangle 5"/>
          <p:cNvSpPr/>
          <p:nvPr/>
        </p:nvSpPr>
        <p:spPr>
          <a:xfrm>
            <a:off x="251520" y="5805264"/>
            <a:ext cx="867645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DZ" sz="2300" b="1" dirty="0" smtClean="0">
                <a:solidFill>
                  <a:srgbClr val="0097CC"/>
                </a:solidFill>
                <a:latin typeface="Simplified Arabic" pitchFamily="18" charset="-78"/>
                <a:cs typeface="Simplified Arabic" pitchFamily="18" charset="-78"/>
              </a:rPr>
              <a:t>ا</a:t>
            </a:r>
            <a:r>
              <a:rPr lang="ar-SA" sz="2300" b="1" dirty="0" err="1" smtClean="0">
                <a:solidFill>
                  <a:srgbClr val="0097CC"/>
                </a:solidFill>
                <a:latin typeface="Simplified Arabic" pitchFamily="18" charset="-78"/>
                <a:cs typeface="Simplified Arabic" pitchFamily="18" charset="-78"/>
              </a:rPr>
              <a:t>لتوزيع </a:t>
            </a:r>
            <a:r>
              <a:rPr lang="ar-SA" sz="2300" b="1" dirty="0" smtClean="0">
                <a:solidFill>
                  <a:srgbClr val="0097CC"/>
                </a:solidFill>
                <a:latin typeface="Simplified Arabic" pitchFamily="18" charset="-78"/>
                <a:cs typeface="Simplified Arabic" pitchFamily="18" charset="-78"/>
              </a:rPr>
              <a:t>(المنحنى) ملتوي التواء موجب جهة </a:t>
            </a:r>
            <a:r>
              <a:rPr lang="ar-SA" sz="2300" b="1" dirty="0" err="1" smtClean="0">
                <a:solidFill>
                  <a:srgbClr val="0097CC"/>
                </a:solidFill>
                <a:latin typeface="Simplified Arabic" pitchFamily="18" charset="-78"/>
                <a:cs typeface="Simplified Arabic" pitchFamily="18" charset="-78"/>
              </a:rPr>
              <a:t>اليمين </a:t>
            </a:r>
            <a:r>
              <a:rPr lang="ar-SA" sz="2300" b="1" dirty="0" smtClean="0">
                <a:solidFill>
                  <a:srgbClr val="0097CC"/>
                </a:solidFill>
                <a:latin typeface="Simplified Arabic" pitchFamily="18" charset="-78"/>
                <a:cs typeface="Simplified Arabic" pitchFamily="18" charset="-78"/>
              </a:rPr>
              <a:t>(الوسط الحسابي&gt; الوسيط</a:t>
            </a:r>
            <a:r>
              <a:rPr lang="en-US" sz="2300" b="1" dirty="0" smtClean="0">
                <a:solidFill>
                  <a:srgbClr val="0097CC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2300" b="1" dirty="0" err="1" smtClean="0">
                <a:solidFill>
                  <a:srgbClr val="0097CC"/>
                </a:solidFill>
                <a:latin typeface="Simplified Arabic" pitchFamily="18" charset="-78"/>
                <a:cs typeface="Simplified Arabic" pitchFamily="18" charset="-78"/>
              </a:rPr>
              <a:t>&gt;</a:t>
            </a:r>
            <a:r>
              <a:rPr lang="en-US" sz="2300" b="1" dirty="0" smtClean="0">
                <a:solidFill>
                  <a:srgbClr val="0097CC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2300" b="1" dirty="0" err="1" smtClean="0">
                <a:solidFill>
                  <a:srgbClr val="0097CC"/>
                </a:solidFill>
                <a:latin typeface="Simplified Arabic" pitchFamily="18" charset="-78"/>
                <a:cs typeface="Simplified Arabic" pitchFamily="18" charset="-78"/>
              </a:rPr>
              <a:t>المنوال )</a:t>
            </a:r>
            <a:r>
              <a:rPr lang="ar-SA" sz="2300" b="1" dirty="0" smtClean="0">
                <a:solidFill>
                  <a:srgbClr val="0097CC"/>
                </a:solidFill>
                <a:latin typeface="Simplified Arabic" pitchFamily="18" charset="-78"/>
                <a:cs typeface="Simplified Arabic" pitchFamily="18" charset="-78"/>
              </a:rPr>
              <a:t>  </a:t>
            </a:r>
            <a:endParaRPr lang="en-US" sz="2300" dirty="0" smtClean="0">
              <a:solidFill>
                <a:srgbClr val="0097CC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47539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188640"/>
            <a:ext cx="8748464" cy="6480720"/>
          </a:xfrm>
        </p:spPr>
        <p:txBody>
          <a:bodyPr>
            <a:normAutofit lnSpcReduction="10000"/>
          </a:bodyPr>
          <a:lstStyle/>
          <a:p>
            <a:pPr lvl="0" algn="r" rtl="1">
              <a:buNone/>
            </a:pPr>
            <a:r>
              <a:rPr lang="ar-SA" sz="2800" b="1" dirty="0" smtClean="0">
                <a:latin typeface="Simplified Arabic" pitchFamily="18" charset="-78"/>
                <a:cs typeface="Simplified Arabic" pitchFamily="18" charset="-78"/>
              </a:rPr>
              <a:t>أما </a:t>
            </a:r>
            <a:r>
              <a:rPr lang="ar-SA" sz="2800" b="1" dirty="0">
                <a:latin typeface="Simplified Arabic" pitchFamily="18" charset="-78"/>
                <a:cs typeface="Simplified Arabic" pitchFamily="18" charset="-78"/>
              </a:rPr>
              <a:t>في حالة تركز التكرارات عند أكبر القيم فيكون المنحنى في تلك الحالة ملتوي التواء  سالب جهة اليسار يظهر من الشكل التالي: </a:t>
            </a:r>
            <a:endParaRPr lang="en-US" sz="2800" dirty="0">
              <a:latin typeface="Simplified Arabic" pitchFamily="18" charset="-78"/>
              <a:cs typeface="Simplified Arabic" pitchFamily="18" charset="-78"/>
            </a:endParaRPr>
          </a:p>
          <a:p>
            <a:pPr algn="r"/>
            <a:endParaRPr lang="en-US" sz="28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r"/>
            <a:endParaRPr lang="en-US" sz="28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r"/>
            <a:endParaRPr lang="en-US" sz="28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r"/>
            <a:endParaRPr lang="en-US" sz="28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r"/>
            <a:endParaRPr lang="en-US" sz="28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r"/>
            <a:endParaRPr lang="en-US" sz="28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r"/>
            <a:endParaRPr lang="en-US" sz="28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r"/>
            <a:endParaRPr lang="en-US" sz="28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r"/>
            <a:endParaRPr lang="en-US" sz="28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ctr">
              <a:buNone/>
            </a:pPr>
            <a:r>
              <a:rPr lang="ar-SA" sz="2800" b="1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التوزيع </a:t>
            </a:r>
            <a:r>
              <a:rPr lang="ar-SA" sz="2800" b="1" dirty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ملتوي جهة اليسار (الوسط الحسابي &lt;الوسيط&lt; المنوال  ) </a:t>
            </a:r>
            <a:endParaRPr lang="en-US" sz="2800" dirty="0">
              <a:solidFill>
                <a:srgbClr val="00B0F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r"/>
            <a:endParaRPr lang="fr-FR" sz="2800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مربع نص 5"/>
          <p:cNvSpPr txBox="1"/>
          <p:nvPr/>
        </p:nvSpPr>
        <p:spPr>
          <a:xfrm>
            <a:off x="0" y="1582342"/>
            <a:ext cx="9252519" cy="3416316"/>
          </a:xfrm>
          <a:prstGeom prst="rect">
            <a:avLst/>
          </a:prstGeom>
          <a:noFill/>
        </p:spPr>
        <p:txBody>
          <a:bodyPr wrap="square" lIns="91436" tIns="45718" rIns="91436" bIns="45718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endParaRPr lang="ar-SA" b="1" dirty="0" smtClean="0"/>
          </a:p>
          <a:p>
            <a:pPr algn="just" rtl="1"/>
            <a:endParaRPr lang="ar-SA" b="1" dirty="0" smtClean="0"/>
          </a:p>
          <a:p>
            <a:pPr algn="just" rtl="1"/>
            <a:endParaRPr lang="ar-SA" b="1" dirty="0" smtClean="0"/>
          </a:p>
          <a:p>
            <a:pPr algn="just" rtl="1"/>
            <a:endParaRPr lang="ar-SA" b="1" dirty="0" smtClean="0"/>
          </a:p>
          <a:p>
            <a:pPr algn="just" rtl="1"/>
            <a:endParaRPr lang="ar-SA" b="1" dirty="0" smtClean="0"/>
          </a:p>
          <a:p>
            <a:pPr algn="just" rtl="1"/>
            <a:endParaRPr lang="ar-SA" b="1" dirty="0" smtClean="0"/>
          </a:p>
          <a:p>
            <a:pPr algn="just" rtl="1"/>
            <a:endParaRPr lang="ar-SA" b="1" dirty="0" smtClean="0"/>
          </a:p>
          <a:p>
            <a:pPr algn="just" rtl="1"/>
            <a:endParaRPr lang="ar-SA" b="1" dirty="0" smtClean="0"/>
          </a:p>
          <a:p>
            <a:pPr algn="just" rtl="1"/>
            <a:endParaRPr lang="ar-SA" b="1" dirty="0" smtClean="0"/>
          </a:p>
          <a:p>
            <a:pPr algn="just" rtl="1"/>
            <a:endParaRPr lang="ar-SA" b="1" dirty="0" smtClean="0"/>
          </a:p>
          <a:p>
            <a:pPr algn="ctr" rtl="1"/>
            <a:endParaRPr lang="ar-DZ" b="1" dirty="0" smtClean="0">
              <a:solidFill>
                <a:srgbClr val="C00000"/>
              </a:solidFill>
            </a:endParaRPr>
          </a:p>
          <a:p>
            <a:pPr algn="ctr" rtl="1"/>
            <a:endParaRPr lang="ar-DZ" b="1" dirty="0">
              <a:solidFill>
                <a:srgbClr val="C00000"/>
              </a:solidFill>
            </a:endParaRPr>
          </a:p>
        </p:txBody>
      </p:sp>
      <p:pic>
        <p:nvPicPr>
          <p:cNvPr id="5" name="صورة 6" descr="ch08"/>
          <p:cNvPicPr/>
          <p:nvPr/>
        </p:nvPicPr>
        <p:blipFill>
          <a:blip r:embed="rId2" cstate="print">
            <a:lum contrast="45000"/>
          </a:blip>
          <a:srcRect/>
          <a:stretch>
            <a:fillRect/>
          </a:stretch>
        </p:blipFill>
        <p:spPr bwMode="auto">
          <a:xfrm>
            <a:off x="827584" y="1268760"/>
            <a:ext cx="8136904" cy="4509120"/>
          </a:xfrm>
          <a:prstGeom prst="rect">
            <a:avLst/>
          </a:prstGeom>
          <a:ln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0163653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1066800"/>
          </a:xfrm>
        </p:spPr>
        <p:txBody>
          <a:bodyPr>
            <a:normAutofit/>
          </a:bodyPr>
          <a:lstStyle/>
          <a:p>
            <a:pPr marL="571500" indent="-571500" algn="ctr" rtl="1"/>
            <a:r>
              <a:rPr lang="ar-D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معامل التفلطح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coefficient d’aplatissement )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Kurtosis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en anglais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99592" y="1844824"/>
            <a:ext cx="8244408" cy="1872208"/>
          </a:xfrm>
        </p:spPr>
        <p:txBody>
          <a:bodyPr>
            <a:normAutofit lnSpcReduction="10000"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800" b="1" dirty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يقصد </a:t>
            </a:r>
            <a:r>
              <a:rPr lang="ar-SA" sz="2800" b="1" dirty="0" err="1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بالتفرطح</a:t>
            </a:r>
            <a:r>
              <a:rPr lang="ar-SA" sz="2800" b="1" dirty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</a:t>
            </a:r>
            <a:r>
              <a:rPr lang="ar-DZ" sz="2800" b="1" dirty="0" smtClean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او التفلطح </a:t>
            </a:r>
            <a:r>
              <a:rPr lang="ar-SA" sz="2800" b="1" dirty="0" smtClean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مقدار </a:t>
            </a:r>
            <a:r>
              <a:rPr lang="ar-SA" sz="2800" b="1" dirty="0" err="1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التدبب</a:t>
            </a:r>
            <a:r>
              <a:rPr lang="ar-SA" sz="2800" b="1" dirty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( الانخفاض أو الارتفاع ) في قمة المنحنى مقارنة بقمة منحنى التوزيع الطبيعي :</a:t>
            </a:r>
            <a:endParaRPr lang="en-US" sz="2800" b="1" dirty="0">
              <a:latin typeface="Simplified Arabic" pitchFamily="18" charset="-78"/>
              <a:cs typeface="Simplified Arabic" pitchFamily="18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2800" b="1" dirty="0" smtClean="0">
              <a:latin typeface="Simplified Arabic" pitchFamily="18" charset="-78"/>
              <a:ea typeface="Calibri" pitchFamily="34" charset="0"/>
              <a:cs typeface="Simplified Arabic" pitchFamily="18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ar-SA" sz="2800" b="1" dirty="0" smtClean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وتكون </a:t>
            </a:r>
            <a:r>
              <a:rPr lang="ar-SA" sz="2800" b="1" dirty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قيمة معامل </a:t>
            </a:r>
            <a:r>
              <a:rPr lang="ar-SA" sz="2800" b="1" dirty="0" err="1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التفرطح</a:t>
            </a:r>
            <a:r>
              <a:rPr lang="ar-SA" sz="2800" b="1" dirty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تساوى </a:t>
            </a:r>
            <a:r>
              <a:rPr lang="en-US" sz="2800" b="1" dirty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3</a:t>
            </a:r>
            <a:r>
              <a:rPr lang="ar-SA" sz="2800" b="1" dirty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في حالة التوزيع الطبيعي المعتدل.</a:t>
            </a:r>
          </a:p>
          <a:p>
            <a:endParaRPr lang="fr-FR" sz="2800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وسيلة شرح مع سهم إلى اليسار 7"/>
          <p:cNvSpPr/>
          <p:nvPr/>
        </p:nvSpPr>
        <p:spPr>
          <a:xfrm>
            <a:off x="899592" y="4001616"/>
            <a:ext cx="8013104" cy="1371600"/>
          </a:xfrm>
          <a:prstGeom prst="leftArrowCallout">
            <a:avLst>
              <a:gd name="adj1" fmla="val 25000"/>
              <a:gd name="adj2" fmla="val 20556"/>
              <a:gd name="adj3" fmla="val 25000"/>
              <a:gd name="adj4" fmla="val 6497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b="1" dirty="0" smtClean="0">
                <a:solidFill>
                  <a:schemeClr val="bg1"/>
                </a:solidFill>
                <a:latin typeface="Cambria Math" pitchFamily="18" charset="0"/>
              </a:rPr>
              <a:t>شكل يوضح أشكال</a:t>
            </a: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b="1" dirty="0" smtClean="0">
                <a:solidFill>
                  <a:schemeClr val="bg1"/>
                </a:solidFill>
                <a:latin typeface="Cambria Math" pitchFamily="18" charset="0"/>
              </a:rPr>
              <a:t>المختلفة </a:t>
            </a: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b="1" dirty="0" smtClean="0">
                <a:solidFill>
                  <a:schemeClr val="bg1"/>
                </a:solidFill>
                <a:latin typeface="Cambria Math" pitchFamily="18" charset="0"/>
              </a:rPr>
              <a:t>للمنحنيات</a:t>
            </a:r>
            <a:endParaRPr lang="ar-SA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362359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5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/>
          </a:blip>
          <a:srcRect/>
          <a:stretch>
            <a:fillRect/>
          </a:stretch>
        </p:blipFill>
        <p:spPr bwMode="auto">
          <a:xfrm>
            <a:off x="899592" y="1052736"/>
            <a:ext cx="7776863" cy="4824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9107847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67524" y="1340768"/>
            <a:ext cx="8061332" cy="5256584"/>
          </a:xfrm>
        </p:spPr>
        <p:txBody>
          <a:bodyPr>
            <a:normAutofit/>
          </a:bodyPr>
          <a:lstStyle/>
          <a:p>
            <a:pPr algn="r" rtl="1"/>
            <a:r>
              <a:rPr lang="ar-DZ" sz="2400" dirty="0" smtClean="0">
                <a:latin typeface="Simplified Arabic" pitchFamily="18" charset="-78"/>
                <a:cs typeface="Simplified Arabic" pitchFamily="18" charset="-78"/>
              </a:rPr>
              <a:t>ينقسم الاحصاء الى نوعين: </a:t>
            </a:r>
            <a:endParaRPr lang="fr-FR" sz="2400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2843808" y="1844824"/>
            <a:ext cx="6264696" cy="141845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dirty="0" smtClean="0">
                <a:latin typeface="Simplified Arabic" pitchFamily="18" charset="-78"/>
                <a:cs typeface="Simplified Arabic" pitchFamily="18" charset="-78"/>
              </a:rPr>
              <a:t>الاحصاء الوصفي: والذي يهتم بجمع وتنظيم البيانات في جداول ورسومات بيانية و كذا تلخيصها </a:t>
            </a:r>
            <a:endParaRPr lang="fr-FR" sz="2400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043608" y="3645024"/>
            <a:ext cx="6624736" cy="16561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dirty="0" smtClean="0">
                <a:latin typeface="Simplified Arabic" pitchFamily="18" charset="-78"/>
                <a:cs typeface="Simplified Arabic" pitchFamily="18" charset="-78"/>
              </a:rPr>
              <a:t>الاحصاء الاستدلالي: والذي يهتم باتخاذ القرارات بالرفض او القبول للفرضيات الاحصائية ومن ثم تعميم النتائج على مجتمع الدراسة</a:t>
            </a:r>
            <a:endParaRPr lang="fr-FR" sz="2400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87901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DZ" sz="24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الغرض من تناولها في هذا المقياس هو التعرف على كيفية حسابها باستخدام الاعلام الالي من خلال برنامج </a:t>
            </a:r>
            <a:r>
              <a:rPr lang="fr-FR" sz="24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SPSS</a:t>
            </a:r>
            <a:r>
              <a:rPr lang="ar-DZ" sz="2400" b="1" dirty="0" err="1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  <a:endParaRPr lang="fr-FR" sz="2400" b="1" dirty="0">
              <a:solidFill>
                <a:srgbClr val="FF00FF"/>
              </a:solidFill>
            </a:endParaRPr>
          </a:p>
        </p:txBody>
      </p:sp>
      <p:pic>
        <p:nvPicPr>
          <p:cNvPr id="7" name="صورة 0" descr="statistikkur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260" y="1391667"/>
            <a:ext cx="1786508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167252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09243125"/>
              </p:ext>
            </p:extLst>
          </p:nvPr>
        </p:nvGraphicFramePr>
        <p:xfrm>
          <a:off x="611560" y="1196752"/>
          <a:ext cx="8424936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9699080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11560" y="980728"/>
            <a:ext cx="8424936" cy="4824536"/>
          </a:xfrm>
        </p:spPr>
        <p:txBody>
          <a:bodyPr>
            <a:noAutofit/>
          </a:bodyPr>
          <a:lstStyle/>
          <a:p>
            <a:pPr marL="0" indent="0" algn="just" rtl="1">
              <a:lnSpc>
                <a:spcPct val="220000"/>
              </a:lnSpc>
              <a:spcBef>
                <a:spcPts val="2400"/>
              </a:spcBef>
              <a:buNone/>
            </a:pPr>
            <a:r>
              <a:rPr lang="ar-DZ" sz="2600" b="1" dirty="0" smtClean="0">
                <a:latin typeface="Simplified Arabic" pitchFamily="18" charset="-78"/>
                <a:cs typeface="Simplified Arabic" pitchFamily="18" charset="-78"/>
              </a:rPr>
              <a:t>يكون التوزيع معتدلا اذا كان معامل الالتواء يساوي 0 او قريب منه ويكون في نفس الوقت معامل التفلطح يساوي 3 او قريب منه ، اي ان المنحنى المعتدل يتميز بخاصية التماثل حول المتوسط  و ارتفاع محدود يساوي 3 ، فهذان المعياران (الالتواء=0 و التفلطح=3) اساسيان للحكم على اعتدالية التوزيع.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543678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1216" y="62136"/>
            <a:ext cx="8507288" cy="990600"/>
          </a:xfrm>
        </p:spPr>
        <p:txBody>
          <a:bodyPr>
            <a:noAutofit/>
          </a:bodyPr>
          <a:lstStyle/>
          <a:p>
            <a:pPr algn="ctr" rtl="1"/>
            <a:r>
              <a:rPr lang="ar-JO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عرض مقاييس النزعة المركزية</a:t>
            </a:r>
            <a:r>
              <a:rPr lang="ar-DZ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ومقاييس التشتت و التوزيع باستخدام برنامج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SPSS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080120"/>
            <a:ext cx="9144000" cy="59492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609600" indent="-609600" algn="r" rtl="1"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AutoNum type="arabicPeriod"/>
            </a:pPr>
            <a:r>
              <a:rPr lang="ar-JO" sz="2300" b="1" dirty="0" smtClean="0">
                <a:latin typeface="Times New Roman" pitchFamily="18" charset="0"/>
                <a:cs typeface="Times New Roman" pitchFamily="18" charset="0"/>
              </a:rPr>
              <a:t>من قائمة </a:t>
            </a:r>
            <a:r>
              <a:rPr lang="fr-FR" sz="2300" b="1" dirty="0" smtClean="0">
                <a:latin typeface="Times New Roman" pitchFamily="18" charset="0"/>
                <a:cs typeface="Times New Roman" pitchFamily="18" charset="0"/>
              </a:rPr>
              <a:t>Analyse</a:t>
            </a:r>
            <a:r>
              <a:rPr lang="ar-JO" sz="2300" b="1" dirty="0" smtClean="0">
                <a:latin typeface="Times New Roman" pitchFamily="18" charset="0"/>
                <a:cs typeface="Times New Roman" pitchFamily="18" charset="0"/>
              </a:rPr>
              <a:t> اختر الأمر </a:t>
            </a:r>
            <a:r>
              <a:rPr lang="fr-FR" sz="23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altLang="fr-FR" sz="2300" b="1" dirty="0" smtClean="0">
                <a:latin typeface="Times New Roman" pitchFamily="18" charset="0"/>
                <a:cs typeface="Times New Roman" pitchFamily="18" charset="0"/>
              </a:rPr>
              <a:t>tatistiques Descriptives-</a:t>
            </a:r>
            <a:endParaRPr lang="en-US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r" rtl="1"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AutoNum type="arabicPeriod"/>
            </a:pPr>
            <a:r>
              <a:rPr lang="ar-JO" sz="2300" b="1" dirty="0" smtClean="0">
                <a:latin typeface="Times New Roman" pitchFamily="18" charset="0"/>
                <a:cs typeface="Times New Roman" pitchFamily="18" charset="0"/>
              </a:rPr>
              <a:t>اختر الأمر </a:t>
            </a:r>
            <a:r>
              <a:rPr lang="fr-FR" sz="2300" b="1" dirty="0" smtClean="0"/>
              <a:t>E</a:t>
            </a:r>
            <a:r>
              <a:rPr lang="fr-FR" altLang="fr-FR" sz="2300" b="1" dirty="0" smtClean="0"/>
              <a:t>ffectifs-</a:t>
            </a:r>
            <a:endParaRPr lang="ar-JO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r" rtl="1" eaLnBrk="1" hangingPunct="1"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AutoNum type="arabicPeriod"/>
            </a:pPr>
            <a:r>
              <a:rPr lang="ar-JO" sz="2300" b="1" dirty="0" smtClean="0">
                <a:latin typeface="Times New Roman" pitchFamily="18" charset="0"/>
                <a:cs typeface="Times New Roman" pitchFamily="18" charset="0"/>
              </a:rPr>
              <a:t>من الشكل الظاهر، حدد المتغير</a:t>
            </a:r>
          </a:p>
          <a:p>
            <a:pPr marL="609600" indent="-609600" algn="r" rtl="1" eaLnBrk="1" hangingPunct="1"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AutoNum type="arabicPeriod"/>
            </a:pPr>
            <a:r>
              <a:rPr lang="ar-JO" sz="2300" b="1" dirty="0" err="1" smtClean="0">
                <a:latin typeface="Times New Roman" pitchFamily="18" charset="0"/>
                <a:cs typeface="Times New Roman" pitchFamily="18" charset="0"/>
              </a:rPr>
              <a:t>إضغط</a:t>
            </a:r>
            <a:r>
              <a:rPr lang="ar-JO" sz="2300" b="1" dirty="0" smtClean="0">
                <a:latin typeface="Times New Roman" pitchFamily="18" charset="0"/>
                <a:cs typeface="Times New Roman" pitchFamily="18" charset="0"/>
              </a:rPr>
              <a:t> الزر </a:t>
            </a:r>
            <a:r>
              <a:rPr lang="en-US" sz="2300" b="1" u="sng" dirty="0" err="1" smtClean="0">
                <a:latin typeface="Times New Roman" pitchFamily="18" charset="0"/>
                <a:cs typeface="Times New Roman" pitchFamily="18" charset="0"/>
              </a:rPr>
              <a:t>Statisti</a:t>
            </a:r>
            <a:r>
              <a:rPr lang="fr-FR" sz="2300" b="1" u="sng" dirty="0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300" b="1" u="sng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ar-JO" sz="23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r" rtl="1" eaLnBrk="1" hangingPunct="1"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AutoNum type="arabicPeriod"/>
            </a:pPr>
            <a:r>
              <a:rPr lang="ar-JO" sz="2300" b="1" dirty="0" smtClean="0">
                <a:latin typeface="Times New Roman" pitchFamily="18" charset="0"/>
                <a:cs typeface="Times New Roman" pitchFamily="18" charset="0"/>
              </a:rPr>
              <a:t>من الشكل الظاهر، حدد المقاييس المطلوبة</a:t>
            </a:r>
            <a:r>
              <a:rPr lang="ar-DZ" sz="2300" b="1" dirty="0" smtClean="0">
                <a:latin typeface="Times New Roman" pitchFamily="18" charset="0"/>
                <a:cs typeface="Times New Roman" pitchFamily="18" charset="0"/>
              </a:rPr>
              <a:t> من:</a:t>
            </a:r>
            <a:endParaRPr lang="fr-FR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fr-FR" altLang="fr-FR" sz="2300" b="1" dirty="0" smtClean="0"/>
              <a:t>            --&gt;Tendance centrale --&gt;(Moyenne, mode, médiane)</a:t>
            </a:r>
            <a:endParaRPr lang="ar-DZ" altLang="fr-FR" sz="2300" b="1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fr-FR" altLang="fr-FR" sz="2300" b="1" dirty="0" smtClean="0"/>
              <a:t>            --&gt;Dispersion --&gt;(variance, </a:t>
            </a:r>
            <a:r>
              <a:rPr lang="fr-FR" altLang="fr-FR" sz="2300" b="1" dirty="0" err="1" smtClean="0"/>
              <a:t>ecart</a:t>
            </a:r>
            <a:r>
              <a:rPr lang="fr-FR" altLang="fr-FR" sz="2300" b="1" dirty="0" smtClean="0"/>
              <a:t>-type, étendue, max, min 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fr-FR" altLang="fr-FR" sz="2300" b="1" dirty="0" smtClean="0"/>
              <a:t>            --&gt;Distribution --&gt;(</a:t>
            </a:r>
            <a:r>
              <a:rPr lang="fr-FR" altLang="fr-FR" sz="2300" b="1" dirty="0" err="1" smtClean="0"/>
              <a:t>skew</a:t>
            </a:r>
            <a:r>
              <a:rPr lang="fr-FR" altLang="fr-FR" sz="2300" b="1" dirty="0" smtClean="0"/>
              <a:t> </a:t>
            </a:r>
            <a:r>
              <a:rPr lang="fr-FR" altLang="fr-FR" sz="2300" b="1" dirty="0" err="1" smtClean="0"/>
              <a:t>ness</a:t>
            </a:r>
            <a:r>
              <a:rPr lang="fr-FR" altLang="fr-FR" sz="2300" b="1" dirty="0" smtClean="0"/>
              <a:t>, </a:t>
            </a:r>
            <a:r>
              <a:rPr lang="fr-FR" altLang="fr-FR" sz="2300" b="1" dirty="0" err="1" smtClean="0"/>
              <a:t>kurtosis</a:t>
            </a:r>
            <a:r>
              <a:rPr lang="fr-FR" altLang="fr-FR" sz="2300" b="1" dirty="0" smtClean="0"/>
              <a:t> 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fr-FR" altLang="fr-FR" sz="2300" b="1" dirty="0" smtClean="0"/>
              <a:t>            --&gt;poursuivre</a:t>
            </a:r>
            <a:endParaRPr lang="fr-FR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r" rtl="1">
              <a:buClr>
                <a:schemeClr val="accent3">
                  <a:lumMod val="60000"/>
                  <a:lumOff val="40000"/>
                </a:schemeClr>
              </a:buClr>
              <a:buFont typeface="+mj-lt"/>
              <a:buAutoNum type="arabicPeriod" startAt="6"/>
            </a:pPr>
            <a:r>
              <a:rPr lang="ar-JO" sz="2300" b="1" u="sng" dirty="0" smtClean="0">
                <a:latin typeface="Times New Roman" pitchFamily="18" charset="0"/>
                <a:cs typeface="Times New Roman" pitchFamily="18" charset="0"/>
              </a:rPr>
              <a:t>يمكن ارفاق رسم بياني مع الجدول الظاهر وذلك باختيار الزر </a:t>
            </a:r>
            <a:r>
              <a:rPr lang="fr-FR" sz="23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300" b="1" dirty="0" smtClean="0"/>
              <a:t>D</a:t>
            </a:r>
            <a:r>
              <a:rPr lang="fr-FR" altLang="fr-FR" sz="2300" b="1" dirty="0" smtClean="0"/>
              <a:t>iagrammes </a:t>
            </a:r>
            <a:r>
              <a:rPr lang="ar-JO" sz="2300" b="1" u="sng" dirty="0" smtClean="0">
                <a:latin typeface="Times New Roman" pitchFamily="18" charset="0"/>
                <a:cs typeface="Times New Roman" pitchFamily="18" charset="0"/>
              </a:rPr>
              <a:t>وتحديد الرسم</a:t>
            </a:r>
            <a:endParaRPr lang="fr-FR" sz="23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fr-FR" altLang="fr-FR" sz="2300" b="1" dirty="0" smtClean="0"/>
              <a:t> --&gt;diagrammes --&gt; histogrammes --&gt; poursuivre --&gt;ok.</a:t>
            </a:r>
          </a:p>
          <a:p>
            <a:pPr>
              <a:lnSpc>
                <a:spcPct val="80000"/>
              </a:lnSpc>
              <a:defRPr/>
            </a:pPr>
            <a:r>
              <a:rPr lang="fr-FR" altLang="fr-FR" sz="2300" b="1" dirty="0" smtClean="0"/>
              <a:t> </a:t>
            </a:r>
            <a:endParaRPr lang="ar-JO" sz="23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r" rtl="1" eaLnBrk="1" hangingPunct="1"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AutoNum type="arabicPeriod" startAt="6"/>
            </a:pPr>
            <a:endParaRPr lang="fr-FR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r" rtl="1" eaLnBrk="1" hangingPunct="1"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AutoNum type="arabicPeriod" startAt="6"/>
            </a:pPr>
            <a:endParaRPr lang="ar-DZ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r" rtl="1" eaLnBrk="1" hangingPunct="1">
              <a:buClr>
                <a:schemeClr val="accent3">
                  <a:lumMod val="60000"/>
                  <a:lumOff val="40000"/>
                </a:schemeClr>
              </a:buClr>
            </a:pPr>
            <a:endParaRPr lang="en-US" sz="23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32</a:t>
            </a:fld>
            <a:endParaRPr lang="fr-B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r="44139" b="57062"/>
          <a:stretch>
            <a:fillRect/>
          </a:stretch>
        </p:blipFill>
        <p:spPr bwMode="auto">
          <a:xfrm>
            <a:off x="0" y="620688"/>
            <a:ext cx="4860032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4727" t="21282" r="47474" b="39000"/>
          <a:stretch>
            <a:fillRect/>
          </a:stretch>
        </p:blipFill>
        <p:spPr bwMode="auto">
          <a:xfrm>
            <a:off x="4860032" y="1484784"/>
            <a:ext cx="403244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33</a:t>
            </a:fld>
            <a:endParaRPr lang="fr-B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1947" t="13407" r="44695" b="31469"/>
          <a:stretch>
            <a:fillRect/>
          </a:stretch>
        </p:blipFill>
        <p:spPr bwMode="auto">
          <a:xfrm>
            <a:off x="179512" y="332656"/>
            <a:ext cx="504056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9730" t="21282" r="53032" b="39344"/>
          <a:stretch>
            <a:fillRect/>
          </a:stretch>
        </p:blipFill>
        <p:spPr bwMode="auto">
          <a:xfrm>
            <a:off x="5076056" y="836712"/>
            <a:ext cx="406794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34</a:t>
            </a:fld>
            <a:endParaRPr lang="fr-B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 l="26400" t="20297" r="29412" b="11782"/>
          <a:stretch>
            <a:fillRect/>
          </a:stretch>
        </p:blipFill>
        <p:spPr bwMode="auto">
          <a:xfrm>
            <a:off x="0" y="908720"/>
            <a:ext cx="687625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8068" t="16360" r="36356" b="50172"/>
          <a:stretch>
            <a:fillRect/>
          </a:stretch>
        </p:blipFill>
        <p:spPr bwMode="auto">
          <a:xfrm>
            <a:off x="3851920" y="2708920"/>
            <a:ext cx="504056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35</a:t>
            </a:fld>
            <a:endParaRPr lang="fr-B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28700"/>
            <a:ext cx="7560840" cy="520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36</a:t>
            </a:fld>
            <a:endParaRPr lang="fr-B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764704"/>
            <a:ext cx="81724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sz="2600" b="1" dirty="0" smtClean="0">
                <a:latin typeface="Times New Roman" pitchFamily="18" charset="0"/>
                <a:cs typeface="Times New Roman" pitchFamily="18" charset="0"/>
              </a:rPr>
              <a:t>الإحصاء </a:t>
            </a:r>
            <a:r>
              <a:rPr lang="ar-DZ" sz="2600" b="1" dirty="0" err="1" smtClean="0">
                <a:latin typeface="Times New Roman" pitchFamily="18" charset="0"/>
                <a:cs typeface="Times New Roman" pitchFamily="18" charset="0"/>
              </a:rPr>
              <a:t>الوصفي </a:t>
            </a:r>
            <a:r>
              <a:rPr lang="ar-DZ" sz="2800" dirty="0" smtClean="0">
                <a:latin typeface="Simplified Arabic" pitchFamily="18" charset="-78"/>
                <a:cs typeface="Simplified Arabic" pitchFamily="18" charset="-78"/>
              </a:rPr>
              <a:t>: </a:t>
            </a:r>
            <a:r>
              <a:rPr lang="ar-DZ" sz="2800" dirty="0" smtClean="0">
                <a:latin typeface="Simplified Arabic" pitchFamily="18" charset="-78"/>
                <a:cs typeface="Simplified Arabic" pitchFamily="18" charset="-78"/>
              </a:rPr>
              <a:t>والذي يهتم بجمع وتنظيم البيانات في جداول ورسومات بيانية و كذا </a:t>
            </a:r>
            <a:r>
              <a:rPr lang="ar-DZ" sz="2800" dirty="0" err="1" smtClean="0">
                <a:latin typeface="Simplified Arabic" pitchFamily="18" charset="-78"/>
                <a:cs typeface="Simplified Arabic" pitchFamily="18" charset="-78"/>
              </a:rPr>
              <a:t>تلخيصها</a:t>
            </a:r>
            <a:r>
              <a:rPr lang="ar-DZ" sz="2600" b="1" dirty="0" err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sz="2600" b="1" dirty="0" smtClean="0">
                <a:latin typeface="Times New Roman" pitchFamily="18" charset="0"/>
                <a:cs typeface="Times New Roman" pitchFamily="18" charset="0"/>
              </a:rPr>
              <a:t>، ويتم عرض البيانات بالطرق </a:t>
            </a:r>
            <a:r>
              <a:rPr lang="ar-DZ" sz="2600" b="1" dirty="0" err="1" smtClean="0">
                <a:latin typeface="Times New Roman" pitchFamily="18" charset="0"/>
                <a:cs typeface="Times New Roman" pitchFamily="18" charset="0"/>
              </a:rPr>
              <a:t>التالية :</a:t>
            </a:r>
            <a:endParaRPr lang="fr-FR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/>
            <a:endParaRPr lang="ar-DZ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lnSpc>
                <a:spcPct val="200000"/>
              </a:lnSpc>
              <a:buClr>
                <a:srgbClr val="FF00FF"/>
              </a:buClr>
              <a:buFont typeface="Wingdings" pitchFamily="2" charset="2"/>
              <a:buChar char="q"/>
            </a:pPr>
            <a:r>
              <a:rPr lang="ar-DZ" sz="2600" b="1" dirty="0" smtClean="0">
                <a:latin typeface="Times New Roman" pitchFamily="18" charset="0"/>
                <a:cs typeface="Times New Roman" pitchFamily="18" charset="0"/>
              </a:rPr>
              <a:t>جدولة البيانات</a:t>
            </a:r>
            <a:endParaRPr lang="fr-FR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lnSpc>
                <a:spcPct val="200000"/>
              </a:lnSpc>
              <a:buClr>
                <a:srgbClr val="FF00FF"/>
              </a:buClr>
              <a:buFont typeface="Wingdings" pitchFamily="2" charset="2"/>
              <a:buChar char="q"/>
            </a:pPr>
            <a:r>
              <a:rPr lang="ar-DZ" sz="2600" b="1" dirty="0" smtClean="0">
                <a:latin typeface="Times New Roman" pitchFamily="18" charset="0"/>
                <a:cs typeface="Times New Roman" pitchFamily="18" charset="0"/>
              </a:rPr>
              <a:t>تمثيل البيانات بيانيًا</a:t>
            </a:r>
          </a:p>
          <a:p>
            <a:pPr algn="r" rtl="1">
              <a:lnSpc>
                <a:spcPct val="200000"/>
              </a:lnSpc>
              <a:buClr>
                <a:srgbClr val="FF00FF"/>
              </a:buClr>
              <a:buFont typeface="Wingdings" pitchFamily="2" charset="2"/>
              <a:buChar char="q"/>
            </a:pPr>
            <a:r>
              <a:rPr lang="ar-DZ" sz="2600" b="1" dirty="0" smtClean="0">
                <a:latin typeface="Times New Roman" pitchFamily="18" charset="0"/>
                <a:cs typeface="Times New Roman" pitchFamily="18" charset="0"/>
              </a:rPr>
              <a:t>حساب المقاييس الإحصائية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89754" y="319871"/>
            <a:ext cx="844674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abic Transparent" pitchFamily="34" charset="0"/>
                <a:cs typeface="Arabic Transparent" pitchFamily="34" charset="0"/>
              </a:rPr>
              <a:t>المقاييس الإحصائية المراد إيجادها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abic Transparent" pitchFamily="34" charset="0"/>
                <a:cs typeface="Arabic Transparent" pitchFamily="34" charset="0"/>
              </a:rPr>
              <a:t>باستخدام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abic Transparent" pitchFamily="34" charset="0"/>
                <a:cs typeface="Arabic Transparent" pitchFamily="34" charset="0"/>
              </a:rPr>
              <a:t>SPSS</a:t>
            </a:r>
            <a:r>
              <a:rPr lang="ar-SA" sz="2800" b="1" dirty="0" smtClean="0">
                <a:solidFill>
                  <a:srgbClr val="FFFF00"/>
                </a:solidFill>
                <a:latin typeface="Arabic Transparent" pitchFamily="34" charset="0"/>
                <a:cs typeface="Arabic Transparent" pitchFamily="34" charset="0"/>
              </a:rPr>
              <a:t> هي</a:t>
            </a:r>
            <a:r>
              <a:rPr lang="ar-DZ" sz="2800" b="1" dirty="0" smtClean="0">
                <a:solidFill>
                  <a:srgbClr val="FFFF00"/>
                </a:solidFill>
                <a:latin typeface="Arabic Transparent" pitchFamily="34" charset="0"/>
                <a:cs typeface="Arabic Transparent" pitchFamily="34" charset="0"/>
              </a:rPr>
              <a:t> </a:t>
            </a:r>
            <a:r>
              <a:rPr lang="ar-DZ" sz="2800" b="1" dirty="0" err="1" smtClean="0">
                <a:solidFill>
                  <a:srgbClr val="FFFF00"/>
                </a:solidFill>
                <a:latin typeface="Arabic Transparent" pitchFamily="34" charset="0"/>
                <a:cs typeface="Arabic Transparent" pitchFamily="34" charset="0"/>
              </a:rPr>
              <a:t>:</a:t>
            </a:r>
            <a:endParaRPr lang="ar-DZ" sz="2800" b="1" dirty="0" smtClean="0">
              <a:solidFill>
                <a:srgbClr val="FFFF00"/>
              </a:solidFill>
              <a:latin typeface="Arabic Transparent" pitchFamily="34" charset="0"/>
              <a:cs typeface="Arabic Transparent" pitchFamily="34" charset="0"/>
            </a:endParaRPr>
          </a:p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effectLst/>
                <a:latin typeface="Arabic Transparent" pitchFamily="34" charset="0"/>
                <a:cs typeface="Arabic Transparent" pitchFamily="34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abic Transparent" pitchFamily="34" charset="0"/>
              <a:cs typeface="Arabic Transparent" pitchFamily="34" charset="0"/>
            </a:endParaRPr>
          </a:p>
          <a:p>
            <a:pPr marL="457200" marR="0" lvl="0" indent="-457200" algn="justLow" defTabSz="914400" rtl="1" eaLnBrk="0" fontAlgn="base" latinLnBrk="0" hangingPunct="0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AutoNum type="arabicPeriod"/>
              <a:tabLst>
                <a:tab pos="457200" algn="l"/>
              </a:tabLst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abic Transparent" pitchFamily="34" charset="0"/>
                <a:ea typeface="Times New Roman" pitchFamily="18" charset="0"/>
                <a:cs typeface="Arabic Transparent" pitchFamily="34" charset="0"/>
              </a:rPr>
              <a:t>مقاييس النزعة المركزية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abic Transparent" pitchFamily="34" charset="0"/>
                <a:ea typeface="Times New Roman" pitchFamily="18" charset="0"/>
                <a:cs typeface="Arabic Transparent" pitchFamily="34" charset="0"/>
              </a:rPr>
              <a:t>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abic Transparent" pitchFamily="34" charset="0"/>
                <a:ea typeface="Times New Roman" pitchFamily="18" charset="0"/>
                <a:cs typeface="Arabic Transparent" pitchFamily="34" charset="0"/>
              </a:rPr>
              <a:t>Tendance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Arabic Transparent" pitchFamily="34" charset="0"/>
                <a:ea typeface="Times New Roman" pitchFamily="18" charset="0"/>
                <a:cs typeface="Arabic Transparent" pitchFamily="34" charset="0"/>
              </a:rPr>
              <a:t>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Arabic Transparent" pitchFamily="34" charset="0"/>
                <a:ea typeface="Times New Roman" pitchFamily="18" charset="0"/>
                <a:cs typeface="Arabic Transparent" pitchFamily="34" charset="0"/>
              </a:rPr>
              <a:t>Centrale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abic Transparent" pitchFamily="34" charset="0"/>
                <a:ea typeface="Times New Roman" pitchFamily="18" charset="0"/>
                <a:cs typeface="Arabic Transparent" pitchFamily="34" charset="0"/>
              </a:rPr>
              <a:t>)</a:t>
            </a: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effectLst/>
                <a:latin typeface="Arabic Transparent" pitchFamily="34" charset="0"/>
                <a:ea typeface="Times New Roman" pitchFamily="18" charset="0"/>
                <a:cs typeface="Arabic Transparent" pitchFamily="34" charset="0"/>
              </a:rPr>
              <a:t>الوسط الحسابي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Arabic Transparent" pitchFamily="34" charset="0"/>
                <a:ea typeface="Times New Roman" pitchFamily="18" charset="0"/>
                <a:cs typeface="Arabic Transparent" pitchFamily="34" charset="0"/>
              </a:rPr>
              <a:t>Moyenne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effectLst/>
                <a:latin typeface="Arabic Transparent" pitchFamily="34" charset="0"/>
                <a:ea typeface="Times New Roman" pitchFamily="18" charset="0"/>
                <a:cs typeface="Arabic Transparent" pitchFamily="34" charset="0"/>
              </a:rPr>
              <a:t>مجموع القيم على عددها.</a:t>
            </a:r>
            <a:endParaRPr kumimoji="0" lang="fr-FR" sz="2000" b="0" i="0" u="none" strike="noStrike" cap="none" normalizeH="0" baseline="0" dirty="0" smtClean="0">
              <a:ln>
                <a:noFill/>
              </a:ln>
              <a:effectLst/>
              <a:latin typeface="Arabic Transparent" pitchFamily="34" charset="0"/>
              <a:cs typeface="Arabic Transparent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effectLst/>
                <a:latin typeface="Arabic Transparent" pitchFamily="34" charset="0"/>
                <a:ea typeface="Times New Roman" pitchFamily="18" charset="0"/>
                <a:cs typeface="Arabic Transparent" pitchFamily="34" charset="0"/>
              </a:rPr>
              <a:t>الوسيط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Arabic Transparent" pitchFamily="34" charset="0"/>
                <a:ea typeface="Times New Roman" pitchFamily="18" charset="0"/>
                <a:cs typeface="Arabic Transparent" pitchFamily="34" charset="0"/>
              </a:rPr>
              <a:t>Mediane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effectLst/>
                <a:latin typeface="Arabic Transparent" pitchFamily="34" charset="0"/>
                <a:ea typeface="Times New Roman" pitchFamily="18" charset="0"/>
                <a:cs typeface="Arabic Transparent" pitchFamily="34" charset="0"/>
              </a:rPr>
              <a:t> القيمة التي يقل عنها 50% من مفردات العينة.</a:t>
            </a:r>
            <a:endParaRPr kumimoji="0" lang="fr-FR" sz="2000" b="0" i="0" u="none" strike="noStrike" cap="none" normalizeH="0" baseline="0" dirty="0" smtClean="0">
              <a:ln>
                <a:noFill/>
              </a:ln>
              <a:effectLst/>
              <a:latin typeface="Arabic Transparent" pitchFamily="34" charset="0"/>
              <a:cs typeface="Arabic Transparent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effectLst/>
                <a:latin typeface="Arabic Transparent" pitchFamily="34" charset="0"/>
                <a:ea typeface="Times New Roman" pitchFamily="18" charset="0"/>
                <a:cs typeface="Arabic Transparent" pitchFamily="34" charset="0"/>
              </a:rPr>
              <a:t>المنوال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abic Transparent" pitchFamily="34" charset="0"/>
                <a:ea typeface="Times New Roman" pitchFamily="18" charset="0"/>
                <a:cs typeface="Arabic Transparent" pitchFamily="34" charset="0"/>
              </a:rPr>
              <a:t>Mode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effectLst/>
                <a:latin typeface="Arabic Transparent" pitchFamily="34" charset="0"/>
                <a:ea typeface="Times New Roman" pitchFamily="18" charset="0"/>
                <a:cs typeface="Arabic Transparent" pitchFamily="34" charset="0"/>
              </a:rPr>
              <a:t> القيمة الأكثر تكرارا.</a:t>
            </a:r>
            <a:endParaRPr kumimoji="0" lang="fr-FR" sz="2000" b="0" i="0" u="none" strike="noStrike" cap="none" normalizeH="0" baseline="0" dirty="0" smtClean="0">
              <a:ln>
                <a:noFill/>
              </a:ln>
              <a:effectLst/>
              <a:latin typeface="Arabic Transparent" pitchFamily="34" charset="0"/>
              <a:cs typeface="Arabic Transparent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Arabic Transparent" pitchFamily="34" charset="0"/>
                <a:ea typeface="Times New Roman" pitchFamily="18" charset="0"/>
                <a:cs typeface="Arabic Transparent" pitchFamily="34" charset="0"/>
              </a:rPr>
              <a:t>2.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abic Transparent" pitchFamily="34" charset="0"/>
                <a:ea typeface="Times New Roman" pitchFamily="18" charset="0"/>
                <a:cs typeface="Arabic Transparent" pitchFamily="34" charset="0"/>
              </a:rPr>
              <a:t> مقاييس التشتت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abic Transparent" pitchFamily="34" charset="0"/>
                <a:ea typeface="Times New Roman" pitchFamily="18" charset="0"/>
                <a:cs typeface="Arabic Transparent" pitchFamily="34" charset="0"/>
              </a:rPr>
              <a:t>Dispersion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abic Transparent" pitchFamily="34" charset="0"/>
              <a:cs typeface="Arabic Transparent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effectLst/>
                <a:latin typeface="Arabic Transparent" pitchFamily="34" charset="0"/>
                <a:ea typeface="Times New Roman" pitchFamily="18" charset="0"/>
                <a:cs typeface="Arabic Transparent" pitchFamily="34" charset="0"/>
              </a:rPr>
              <a:t>الانحراف المعياري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Arabic Transparent" pitchFamily="34" charset="0"/>
                <a:ea typeface="Times New Roman" pitchFamily="18" charset="0"/>
                <a:cs typeface="Arabic Transparent" pitchFamily="34" charset="0"/>
              </a:rPr>
              <a:t>Ecart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abic Transparent" pitchFamily="34" charset="0"/>
                <a:ea typeface="Times New Roman" pitchFamily="18" charset="0"/>
                <a:cs typeface="Arabic Transparent" pitchFamily="34" charset="0"/>
              </a:rPr>
              <a:t>-type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effectLst/>
                <a:latin typeface="Arabic Transparent" pitchFamily="34" charset="0"/>
                <a:ea typeface="Times New Roman" pitchFamily="18" charset="0"/>
                <a:cs typeface="Arabic Transparent" pitchFamily="34" charset="0"/>
              </a:rPr>
              <a:t>مقدار تشتت القيم عن وسطها الحسابي مقاسا بوحدات المتغير نفسها.</a:t>
            </a:r>
            <a:endParaRPr kumimoji="0" lang="fr-FR" sz="2000" b="0" i="0" u="none" strike="noStrike" cap="none" normalizeH="0" baseline="0" dirty="0" smtClean="0">
              <a:ln>
                <a:noFill/>
              </a:ln>
              <a:effectLst/>
              <a:latin typeface="Arabic Transparent" pitchFamily="34" charset="0"/>
              <a:cs typeface="Arabic Transparent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effectLst/>
                <a:latin typeface="Arabic Transparent" pitchFamily="34" charset="0"/>
                <a:ea typeface="Times New Roman" pitchFamily="18" charset="0"/>
                <a:cs typeface="Arabic Transparent" pitchFamily="34" charset="0"/>
              </a:rPr>
              <a:t>التباين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abic Transparent" pitchFamily="34" charset="0"/>
                <a:ea typeface="Times New Roman" pitchFamily="18" charset="0"/>
                <a:cs typeface="Arabic Transparent" pitchFamily="34" charset="0"/>
              </a:rPr>
              <a:t>Variance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effectLst/>
                <a:latin typeface="Arabic Transparent" pitchFamily="34" charset="0"/>
                <a:ea typeface="Times New Roman" pitchFamily="18" charset="0"/>
                <a:cs typeface="Arabic Transparent" pitchFamily="34" charset="0"/>
              </a:rPr>
              <a:t> مربع الانحراف المعياري</a:t>
            </a:r>
            <a:endParaRPr kumimoji="0" lang="fr-FR" sz="2000" b="0" i="0" u="none" strike="noStrike" cap="none" normalizeH="0" baseline="0" dirty="0" smtClean="0">
              <a:ln>
                <a:noFill/>
              </a:ln>
              <a:effectLst/>
              <a:latin typeface="Arabic Transparent" pitchFamily="34" charset="0"/>
              <a:cs typeface="Arabic Transparent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effectLst/>
                <a:latin typeface="Arabic Transparent" pitchFamily="34" charset="0"/>
                <a:ea typeface="Times New Roman" pitchFamily="18" charset="0"/>
                <a:cs typeface="Arabic Transparent" pitchFamily="34" charset="0"/>
              </a:rPr>
              <a:t>المدى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Arabic Transparent" pitchFamily="34" charset="0"/>
                <a:ea typeface="Times New Roman" pitchFamily="18" charset="0"/>
                <a:cs typeface="Arabic Transparent" pitchFamily="34" charset="0"/>
              </a:rPr>
              <a:t>Etendu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effectLst/>
                <a:latin typeface="Arabic Transparent" pitchFamily="34" charset="0"/>
                <a:ea typeface="Times New Roman" pitchFamily="18" charset="0"/>
                <a:cs typeface="Arabic Transparent" pitchFamily="34" charset="0"/>
              </a:rPr>
              <a:t>الفرق بين اكبر قيمة واصغر قيمة.</a:t>
            </a:r>
            <a:endParaRPr kumimoji="0" lang="fr-FR" sz="2000" b="0" i="0" u="none" strike="noStrike" cap="none" normalizeH="0" baseline="0" dirty="0" smtClean="0">
              <a:ln>
                <a:noFill/>
              </a:ln>
              <a:effectLst/>
              <a:latin typeface="Arabic Transparent" pitchFamily="34" charset="0"/>
              <a:cs typeface="Arabic Transparent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effectLst/>
                <a:latin typeface="Arabic Transparent" pitchFamily="34" charset="0"/>
                <a:ea typeface="Times New Roman" pitchFamily="18" charset="0"/>
                <a:cs typeface="Arabic Transparent" pitchFamily="34" charset="0"/>
              </a:rPr>
              <a:t>اقل قيمة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abic Transparent" pitchFamily="34" charset="0"/>
                <a:ea typeface="Times New Roman" pitchFamily="18" charset="0"/>
                <a:cs typeface="Arabic Transparent" pitchFamily="34" charset="0"/>
              </a:rPr>
              <a:t>Minimum</a:t>
            </a:r>
            <a:endParaRPr kumimoji="0" lang="fr-FR" sz="2000" b="0" i="0" u="none" strike="noStrike" cap="none" normalizeH="0" baseline="0" dirty="0" smtClean="0">
              <a:ln>
                <a:noFill/>
              </a:ln>
              <a:effectLst/>
              <a:latin typeface="Arabic Transparent" pitchFamily="34" charset="0"/>
              <a:cs typeface="Arabic Transparent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effectLst/>
                <a:latin typeface="Arabic Transparent" pitchFamily="34" charset="0"/>
                <a:ea typeface="Times New Roman" pitchFamily="18" charset="0"/>
                <a:cs typeface="Arabic Transparent" pitchFamily="34" charset="0"/>
              </a:rPr>
              <a:t>اكبر قيمة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abic Transparent" pitchFamily="34" charset="0"/>
                <a:ea typeface="Times New Roman" pitchFamily="18" charset="0"/>
                <a:cs typeface="Arabic Transparent" pitchFamily="34" charset="0"/>
              </a:rPr>
              <a:t>Maximum </a:t>
            </a:r>
            <a:endParaRPr kumimoji="0" lang="fr-FR" sz="2000" b="0" i="0" u="none" strike="noStrike" cap="none" normalizeH="0" baseline="0" dirty="0" smtClean="0">
              <a:ln>
                <a:noFill/>
              </a:ln>
              <a:effectLst/>
              <a:latin typeface="Arabic Transparent" pitchFamily="34" charset="0"/>
              <a:cs typeface="Arabic Transparent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effectLst/>
                <a:latin typeface="Arabic Transparent" pitchFamily="34" charset="0"/>
                <a:ea typeface="Times New Roman" pitchFamily="18" charset="0"/>
                <a:cs typeface="Arabic Transparent" pitchFamily="34" charset="0"/>
              </a:rPr>
              <a:t>الخطأ المعياري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Arabic Transparent" pitchFamily="34" charset="0"/>
                <a:ea typeface="Times New Roman" pitchFamily="18" charset="0"/>
                <a:cs typeface="Arabic Transparent" pitchFamily="34" charset="0"/>
              </a:rPr>
              <a:t>S.E.mean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abic Transparent" pitchFamily="34" charset="0"/>
                <a:ea typeface="Times New Roman" pitchFamily="18" charset="0"/>
                <a:cs typeface="Arabic Transparent" pitchFamily="34" charset="0"/>
              </a:rPr>
              <a:t>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effectLst/>
                <a:latin typeface="Arabic Transparent" pitchFamily="34" charset="0"/>
                <a:ea typeface="Times New Roman" pitchFamily="18" charset="0"/>
                <a:cs typeface="Arabic Transparent" pitchFamily="34" charset="0"/>
              </a:rPr>
              <a:t>مقدار الخطأ الموجود في الوسط الحسابي وهو دلالة على دقة الوسط الحسابي كتقدير لوسط المجتمع.</a:t>
            </a:r>
            <a:endParaRPr kumimoji="0" lang="ar-DZ" sz="2000" b="0" i="0" u="none" strike="noStrike" cap="none" normalizeH="0" baseline="0" dirty="0" smtClean="0">
              <a:ln>
                <a:noFill/>
              </a:ln>
              <a:effectLst/>
              <a:latin typeface="Arabic Transparent" pitchFamily="34" charset="0"/>
              <a:ea typeface="Times New Roman" pitchFamily="18" charset="0"/>
              <a:cs typeface="Arabic Transparent" pitchFamily="34" charset="0"/>
            </a:endParaRPr>
          </a:p>
          <a:p>
            <a:pPr algn="r" rtl="1">
              <a:spcBef>
                <a:spcPts val="1200"/>
              </a:spcBef>
              <a:spcAft>
                <a:spcPts val="1200"/>
              </a:spcAft>
            </a:pPr>
            <a:r>
              <a:rPr lang="fr-FR" sz="2000" b="1" dirty="0" smtClean="0">
                <a:solidFill>
                  <a:srgbClr val="00B0F0"/>
                </a:solidFill>
                <a:latin typeface="Arabic Transparent" pitchFamily="34" charset="0"/>
                <a:ea typeface="Times New Roman" pitchFamily="18" charset="0"/>
                <a:cs typeface="Arabic Transparent" pitchFamily="34" charset="0"/>
              </a:rPr>
              <a:t>3</a:t>
            </a:r>
            <a:r>
              <a:rPr lang="ar-SA" sz="2000" b="1" dirty="0" smtClean="0">
                <a:solidFill>
                  <a:srgbClr val="00B0F0"/>
                </a:solidFill>
                <a:latin typeface="Arabic Transparent" pitchFamily="34" charset="0"/>
                <a:ea typeface="Times New Roman" pitchFamily="18" charset="0"/>
                <a:cs typeface="Arabic Transparent" pitchFamily="34" charset="0"/>
              </a:rPr>
              <a:t>.شكل التوزيع  </a:t>
            </a:r>
            <a:r>
              <a:rPr lang="en-US" sz="2000" b="1" dirty="0" smtClean="0">
                <a:solidFill>
                  <a:srgbClr val="00B0F0"/>
                </a:solidFill>
                <a:latin typeface="Arabic Transparent" pitchFamily="34" charset="0"/>
                <a:ea typeface="Times New Roman" pitchFamily="18" charset="0"/>
                <a:cs typeface="Arabic Transparent" pitchFamily="34" charset="0"/>
              </a:rPr>
              <a:t>Distribution</a:t>
            </a:r>
            <a:endParaRPr lang="fr-FR" sz="2000" b="1" dirty="0" smtClean="0">
              <a:solidFill>
                <a:srgbClr val="00B0F0"/>
              </a:solidFill>
              <a:latin typeface="Arabic Transparent" pitchFamily="34" charset="0"/>
              <a:ea typeface="Times New Roman" pitchFamily="18" charset="0"/>
              <a:cs typeface="Arabic Transparent" pitchFamily="34" charset="0"/>
            </a:endParaRPr>
          </a:p>
          <a:p>
            <a:pPr lvl="0" algn="r" rtl="1"/>
            <a:r>
              <a:rPr lang="ar-SA" sz="2000" b="1" dirty="0" smtClean="0">
                <a:latin typeface="Arabic Transparent" pitchFamily="34" charset="0"/>
                <a:ea typeface="Times New Roman" pitchFamily="18" charset="0"/>
                <a:cs typeface="Arabic Transparent" pitchFamily="34" charset="0"/>
              </a:rPr>
              <a:t>الالتواء </a:t>
            </a:r>
            <a:r>
              <a:rPr lang="en-US" sz="2000" b="1" dirty="0" smtClean="0">
                <a:latin typeface="Arabic Transparent" pitchFamily="34" charset="0"/>
                <a:ea typeface="Times New Roman" pitchFamily="18" charset="0"/>
                <a:cs typeface="Arabic Transparent" pitchFamily="34" charset="0"/>
              </a:rPr>
              <a:t>Skew </a:t>
            </a:r>
            <a:r>
              <a:rPr lang="en-US" sz="2000" b="1" dirty="0" err="1" smtClean="0">
                <a:latin typeface="Arabic Transparent" pitchFamily="34" charset="0"/>
                <a:ea typeface="Times New Roman" pitchFamily="18" charset="0"/>
                <a:cs typeface="Arabic Transparent" pitchFamily="34" charset="0"/>
              </a:rPr>
              <a:t>ness</a:t>
            </a:r>
            <a:endParaRPr lang="fr-FR" sz="2000" b="1" dirty="0" smtClean="0">
              <a:latin typeface="Arabic Transparent" pitchFamily="34" charset="0"/>
              <a:ea typeface="Times New Roman" pitchFamily="18" charset="0"/>
              <a:cs typeface="Arabic Transparent" pitchFamily="34" charset="0"/>
            </a:endParaRPr>
          </a:p>
          <a:p>
            <a:pPr lvl="0" algn="r" rtl="1"/>
            <a:r>
              <a:rPr lang="ar-SA" sz="2000" b="1" dirty="0" smtClean="0">
                <a:latin typeface="Arabic Transparent" pitchFamily="34" charset="0"/>
                <a:ea typeface="Times New Roman" pitchFamily="18" charset="0"/>
                <a:cs typeface="Arabic Transparent" pitchFamily="34" charset="0"/>
              </a:rPr>
              <a:t>التفلطح او </a:t>
            </a:r>
            <a:r>
              <a:rPr lang="ar-SA" sz="2000" b="1" dirty="0" err="1" smtClean="0">
                <a:latin typeface="Arabic Transparent" pitchFamily="34" charset="0"/>
                <a:ea typeface="Times New Roman" pitchFamily="18" charset="0"/>
                <a:cs typeface="Arabic Transparent" pitchFamily="34" charset="0"/>
              </a:rPr>
              <a:t>التفرطح</a:t>
            </a:r>
            <a:r>
              <a:rPr lang="ar-SA" sz="2000" b="1" dirty="0" smtClean="0">
                <a:latin typeface="Arabic Transparent" pitchFamily="34" charset="0"/>
                <a:ea typeface="Times New Roman" pitchFamily="18" charset="0"/>
                <a:cs typeface="Arabic Transparent" pitchFamily="34" charset="0"/>
              </a:rPr>
              <a:t> </a:t>
            </a:r>
            <a:r>
              <a:rPr lang="en-US" sz="2000" b="1" dirty="0" smtClean="0">
                <a:latin typeface="Arabic Transparent" pitchFamily="34" charset="0"/>
                <a:ea typeface="Times New Roman" pitchFamily="18" charset="0"/>
                <a:cs typeface="Arabic Transparent" pitchFamily="34" charset="0"/>
              </a:rPr>
              <a:t>Kurtosis</a:t>
            </a:r>
            <a:endParaRPr lang="fr-FR" sz="2000" b="1" dirty="0" smtClean="0">
              <a:latin typeface="Arabic Transparent" pitchFamily="34" charset="0"/>
              <a:ea typeface="Times New Roman" pitchFamily="18" charset="0"/>
              <a:cs typeface="Arabic Transparent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ar-SA" sz="2000" b="0" i="0" u="none" strike="noStrike" cap="none" normalizeH="0" baseline="0" dirty="0" smtClean="0">
              <a:ln>
                <a:noFill/>
              </a:ln>
              <a:effectLst/>
              <a:latin typeface="Arabic Transparent" pitchFamily="34" charset="0"/>
              <a:cs typeface="Arabic Transparent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39512" y="764704"/>
            <a:ext cx="7680960" cy="530696"/>
          </a:xfrm>
        </p:spPr>
        <p:txBody>
          <a:bodyPr>
            <a:normAutofit/>
          </a:bodyPr>
          <a:lstStyle/>
          <a:p>
            <a:pPr algn="ctr"/>
            <a:r>
              <a:rPr lang="ar-DZ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اولا: مقاييس النزعة المركزية</a:t>
            </a:r>
            <a:endParaRPr lang="fr-FR" sz="2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27584" y="2016968"/>
            <a:ext cx="8208912" cy="3068216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100000"/>
              </a:lnSpc>
              <a:spcBef>
                <a:spcPts val="0"/>
              </a:spcBef>
              <a:buNone/>
            </a:pPr>
            <a:r>
              <a:rPr lang="ar-DZ" sz="3200" b="1" dirty="0" smtClean="0">
                <a:latin typeface="Simplified Arabic" pitchFamily="18" charset="-78"/>
                <a:cs typeface="Simplified Arabic" pitchFamily="18" charset="-78"/>
              </a:rPr>
              <a:t>هي مقاييس احصائية تستخدم لوصف مجموعة من البيانات عن طريق تقدير قيمة تمثل هذه البيانات وتعبر عنها بصفة عامة ، وهي مقاييس عددية تستخدم لقياس موضع تركز او تجمع البيانات، فقيم المتغير عادة ما تتركز عند نقطة متوسطة ، هذا التركز هو ما نطلق عليه </a:t>
            </a:r>
            <a:r>
              <a:rPr lang="ar-DZ" sz="3200" b="1" u="sng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النزعة المركزية </a:t>
            </a:r>
            <a:r>
              <a:rPr lang="ar-DZ" sz="3200" b="1" dirty="0" smtClean="0">
                <a:latin typeface="Simplified Arabic" pitchFamily="18" charset="-78"/>
                <a:cs typeface="Simplified Arabic" pitchFamily="18" charset="-78"/>
              </a:rPr>
              <a:t>اي اتجاه البيانات لاتخاذ قيمة متوسطة.</a:t>
            </a:r>
            <a:endParaRPr lang="ar-DZ" sz="3200" b="1" dirty="0">
              <a:latin typeface="Simplified Arabic" pitchFamily="18" charset="-78"/>
              <a:cs typeface="Simplified Arabic" pitchFamily="18" charset="-78"/>
            </a:endParaRPr>
          </a:p>
          <a:p>
            <a:pPr marL="0" indent="0" algn="r" rtl="1">
              <a:lnSpc>
                <a:spcPct val="100000"/>
              </a:lnSpc>
              <a:spcBef>
                <a:spcPts val="0"/>
              </a:spcBef>
            </a:pPr>
            <a:endParaRPr lang="ar-DZ" sz="32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1895230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139952" y="0"/>
            <a:ext cx="4829538" cy="1066800"/>
          </a:xfrm>
        </p:spPr>
        <p:txBody>
          <a:bodyPr>
            <a:normAutofit/>
          </a:bodyPr>
          <a:lstStyle/>
          <a:p>
            <a:pPr algn="r"/>
            <a:r>
              <a:rPr lang="ar-DZ" sz="2800" dirty="0" smtClean="0">
                <a:latin typeface="Times New Roman" pitchFamily="18" charset="0"/>
                <a:cs typeface="Times New Roman" pitchFamily="18" charset="0"/>
              </a:rPr>
              <a:t>و من اهم هذه </a:t>
            </a:r>
            <a:r>
              <a:rPr lang="ar-DZ" sz="2800" dirty="0" err="1" smtClean="0">
                <a:latin typeface="Times New Roman" pitchFamily="18" charset="0"/>
                <a:cs typeface="Times New Roman" pitchFamily="18" charset="0"/>
              </a:rPr>
              <a:t>المقاييس :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800" dirty="0" smtClean="0">
                <a:latin typeface="Times New Roman" pitchFamily="18" charset="0"/>
                <a:cs typeface="Times New Roman" pitchFamily="18" charset="0"/>
              </a:rPr>
            </a:b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11560" y="1463040"/>
            <a:ext cx="8424936" cy="5782384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  <a:buClr>
                <a:srgbClr val="00B0F0"/>
              </a:buClr>
              <a:buNone/>
            </a:pPr>
            <a:r>
              <a:rPr lang="ar-DZ" sz="2000" b="1" dirty="0" smtClean="0">
                <a:latin typeface="Simplified Arabic" pitchFamily="18" charset="-78"/>
                <a:cs typeface="Simplified Arabic" pitchFamily="18" charset="-78"/>
              </a:rPr>
              <a:t>و </a:t>
            </a:r>
            <a:r>
              <a:rPr lang="ar-DZ" sz="2000" b="1" dirty="0">
                <a:latin typeface="Simplified Arabic" pitchFamily="18" charset="-78"/>
                <a:cs typeface="Simplified Arabic" pitchFamily="18" charset="-78"/>
              </a:rPr>
              <a:t>يسمى أيضاً المتوسط الحسابي و من أسمائه أيضاً المعدل، هو عبارة عن مجموع مفردات مجتمع أو عينة مقسوما على عددها</a:t>
            </a:r>
            <a:r>
              <a:rPr lang="ar-DZ" sz="20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r" rtl="1">
              <a:lnSpc>
                <a:spcPct val="150000"/>
              </a:lnSpc>
              <a:buClr>
                <a:srgbClr val="FF5050"/>
              </a:buClr>
              <a:buFont typeface="Wingdings" pitchFamily="2" charset="2"/>
              <a:buChar char="§"/>
            </a:pPr>
            <a:r>
              <a:rPr lang="ar-DZ" sz="2000" b="1" dirty="0" smtClean="0">
                <a:latin typeface="Simplified Arabic" pitchFamily="18" charset="-78"/>
                <a:cs typeface="Simplified Arabic" pitchFamily="18" charset="-78"/>
              </a:rPr>
              <a:t>من بين خصائص الوسط الحسابي ما يلي:</a:t>
            </a:r>
          </a:p>
          <a:p>
            <a:pPr marL="285750" indent="-285750" algn="r" rtl="1">
              <a:lnSpc>
                <a:spcPct val="150000"/>
              </a:lnSpc>
              <a:buClr>
                <a:srgbClr val="FF5050"/>
              </a:buClr>
              <a:buFont typeface="Wingdings" pitchFamily="2" charset="2"/>
              <a:buChar char="§"/>
            </a:pPr>
            <a:r>
              <a:rPr lang="ar-DZ" sz="2000" b="1" dirty="0" smtClean="0">
                <a:latin typeface="Simplified Arabic" pitchFamily="18" charset="-78"/>
                <a:cs typeface="Simplified Arabic" pitchFamily="18" charset="-78"/>
              </a:rPr>
              <a:t>قيمة </a:t>
            </a:r>
            <a:r>
              <a:rPr lang="ar-DZ" sz="2000" b="1" dirty="0">
                <a:latin typeface="Simplified Arabic" pitchFamily="18" charset="-78"/>
                <a:cs typeface="Simplified Arabic" pitchFamily="18" charset="-78"/>
              </a:rPr>
              <a:t>متوسط الحساب تكون محصورة بشكل دائم بين أكبر قيمة، وأصغر قيمة في العينة. </a:t>
            </a:r>
            <a:endParaRPr lang="ar-DZ" sz="20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marL="285750" indent="-285750" algn="r" rtl="1">
              <a:lnSpc>
                <a:spcPct val="150000"/>
              </a:lnSpc>
              <a:buClr>
                <a:srgbClr val="FF5050"/>
              </a:buClr>
              <a:buFont typeface="Wingdings" pitchFamily="2" charset="2"/>
              <a:buChar char="§"/>
            </a:pPr>
            <a:r>
              <a:rPr lang="ar-DZ" sz="2000" b="1" dirty="0" smtClean="0">
                <a:latin typeface="Simplified Arabic" pitchFamily="18" charset="-78"/>
                <a:cs typeface="Simplified Arabic" pitchFamily="18" charset="-78"/>
              </a:rPr>
              <a:t>قيمة </a:t>
            </a:r>
            <a:r>
              <a:rPr lang="ar-DZ" sz="2000" b="1" dirty="0">
                <a:latin typeface="Simplified Arabic" pitchFamily="18" charset="-78"/>
                <a:cs typeface="Simplified Arabic" pitchFamily="18" charset="-78"/>
              </a:rPr>
              <a:t>المتوسط الحسابي، عبارة عن معلومة إحصائيّة حساسة جداً، حيث تتأثر بوجود أيّ </a:t>
            </a:r>
            <a:r>
              <a:rPr lang="ar-DZ" sz="2000" b="1" dirty="0" smtClean="0">
                <a:latin typeface="Simplified Arabic" pitchFamily="18" charset="-78"/>
                <a:cs typeface="Simplified Arabic" pitchFamily="18" charset="-78"/>
              </a:rPr>
              <a:t> قيم شاذة </a:t>
            </a:r>
            <a:r>
              <a:rPr lang="ar-DZ" sz="2000" b="1" dirty="0">
                <a:latin typeface="Simplified Arabic" pitchFamily="18" charset="-78"/>
                <a:cs typeface="Simplified Arabic" pitchFamily="18" charset="-78"/>
              </a:rPr>
              <a:t>عن المجموعة، وكلما كانت هذه </a:t>
            </a:r>
            <a:r>
              <a:rPr lang="ar-DZ" sz="2000" b="1" dirty="0" smtClean="0">
                <a:latin typeface="Simplified Arabic" pitchFamily="18" charset="-78"/>
                <a:cs typeface="Simplified Arabic" pitchFamily="18" charset="-78"/>
              </a:rPr>
              <a:t>القيمة الشاذة </a:t>
            </a:r>
            <a:r>
              <a:rPr lang="ar-DZ" sz="2000" b="1" dirty="0">
                <a:latin typeface="Simplified Arabic" pitchFamily="18" charset="-78"/>
                <a:cs typeface="Simplified Arabic" pitchFamily="18" charset="-78"/>
              </a:rPr>
              <a:t>بعيدة عن </a:t>
            </a:r>
            <a:r>
              <a:rPr lang="ar-DZ" sz="2000" b="1" dirty="0" smtClean="0">
                <a:latin typeface="Simplified Arabic" pitchFamily="18" charset="-78"/>
                <a:cs typeface="Simplified Arabic" pitchFamily="18" charset="-78"/>
              </a:rPr>
              <a:t>قيم المجموعة </a:t>
            </a:r>
            <a:r>
              <a:rPr lang="ar-DZ" sz="2000" b="1" dirty="0">
                <a:latin typeface="Simplified Arabic" pitchFamily="18" charset="-78"/>
                <a:cs typeface="Simplified Arabic" pitchFamily="18" charset="-78"/>
              </a:rPr>
              <a:t>كان التأثير </a:t>
            </a:r>
            <a:r>
              <a:rPr lang="ar-DZ" sz="2000" b="1" dirty="0" err="1">
                <a:latin typeface="Simplified Arabic" pitchFamily="18" charset="-78"/>
                <a:cs typeface="Simplified Arabic" pitchFamily="18" charset="-78"/>
              </a:rPr>
              <a:t>أكبر.</a:t>
            </a:r>
            <a:r>
              <a:rPr lang="ar-DZ" sz="2000" b="1" dirty="0">
                <a:latin typeface="Simplified Arabic" pitchFamily="18" charset="-78"/>
                <a:cs typeface="Simplified Arabic" pitchFamily="18" charset="-78"/>
              </a:rPr>
              <a:t> </a:t>
            </a:r>
            <a:endParaRPr lang="ar-DZ" sz="20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r" rtl="1">
              <a:buClr>
                <a:srgbClr val="FF5050"/>
              </a:buClr>
              <a:buFont typeface="Wingdings" pitchFamily="2" charset="2"/>
              <a:buChar char="§"/>
            </a:pPr>
            <a:r>
              <a:rPr lang="ar-DZ" sz="2000" b="1" dirty="0" smtClean="0">
                <a:latin typeface="Simplified Arabic" pitchFamily="18" charset="-78"/>
                <a:cs typeface="Simplified Arabic" pitchFamily="18" charset="-78"/>
              </a:rPr>
              <a:t>و يمكن حسابه كما </a:t>
            </a:r>
            <a:r>
              <a:rPr lang="ar-DZ" sz="2000" b="1" dirty="0" err="1" smtClean="0">
                <a:latin typeface="Simplified Arabic" pitchFamily="18" charset="-78"/>
                <a:cs typeface="Simplified Arabic" pitchFamily="18" charset="-78"/>
              </a:rPr>
              <a:t>يلي:</a:t>
            </a:r>
            <a:endParaRPr lang="ar-DZ" sz="20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r" rtl="1">
              <a:buClr>
                <a:srgbClr val="FF5050"/>
              </a:buClr>
              <a:buFont typeface="Wingdings" pitchFamily="2" charset="2"/>
              <a:buChar char="§"/>
            </a:pPr>
            <a:r>
              <a:rPr lang="ar-DZ" sz="2000" b="1" dirty="0" smtClean="0">
                <a:latin typeface="Simplified Arabic" pitchFamily="18" charset="-78"/>
                <a:cs typeface="Simplified Arabic" pitchFamily="18" charset="-78"/>
              </a:rPr>
              <a:t> في حالة: سلسلة عددية:  مجموع </a:t>
            </a:r>
            <a:r>
              <a:rPr lang="en-US" sz="2000" b="1" dirty="0" smtClean="0">
                <a:latin typeface="Simplified Arabic" pitchFamily="18" charset="-78"/>
                <a:cs typeface="Simplified Arabic" pitchFamily="18" charset="-78"/>
              </a:rPr>
              <a:t>X</a:t>
            </a:r>
            <a:r>
              <a:rPr lang="en-US" sz="2000" b="1" baseline="-25000" dirty="0" smtClean="0">
                <a:latin typeface="Simplified Arabic" pitchFamily="18" charset="-78"/>
                <a:cs typeface="Simplified Arabic" pitchFamily="18" charset="-78"/>
              </a:rPr>
              <a:t>i</a:t>
            </a:r>
            <a:r>
              <a:rPr lang="ar-DZ" sz="2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DZ" sz="2000" b="1" dirty="0" err="1" smtClean="0">
                <a:latin typeface="Simplified Arabic" pitchFamily="18" charset="-78"/>
                <a:cs typeface="Simplified Arabic" pitchFamily="18" charset="-78"/>
              </a:rPr>
              <a:t>/</a:t>
            </a:r>
            <a:r>
              <a:rPr lang="ar-DZ" sz="2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sz="2000" b="1" dirty="0" smtClean="0">
                <a:latin typeface="Simplified Arabic" pitchFamily="18" charset="-78"/>
                <a:cs typeface="Simplified Arabic" pitchFamily="18" charset="-78"/>
              </a:rPr>
              <a:t>N </a:t>
            </a:r>
            <a:r>
              <a:rPr lang="ar-DZ" sz="2000" b="1" dirty="0" smtClean="0">
                <a:latin typeface="Simplified Arabic" pitchFamily="18" charset="-78"/>
                <a:cs typeface="Simplified Arabic" pitchFamily="18" charset="-78"/>
              </a:rPr>
              <a:t>   حيث </a:t>
            </a:r>
            <a:r>
              <a:rPr lang="en-US" sz="2000" b="1" dirty="0" smtClean="0">
                <a:latin typeface="Simplified Arabic" pitchFamily="18" charset="-78"/>
                <a:cs typeface="Simplified Arabic" pitchFamily="18" charset="-78"/>
              </a:rPr>
              <a:t>N</a:t>
            </a:r>
            <a:r>
              <a:rPr lang="fr-FR" sz="2000" b="1" dirty="0" smtClean="0">
                <a:latin typeface="Simplified Arabic" pitchFamily="18" charset="-78"/>
                <a:cs typeface="Simplified Arabic" pitchFamily="18" charset="-78"/>
              </a:rPr>
              <a:t>&lt;30  </a:t>
            </a:r>
            <a:endParaRPr lang="ar-DZ" sz="20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r" rtl="1">
              <a:buClr>
                <a:srgbClr val="FF5050"/>
              </a:buClr>
              <a:buFont typeface="Wingdings" pitchFamily="2" charset="2"/>
              <a:buChar char="§"/>
            </a:pPr>
            <a:r>
              <a:rPr lang="ar-DZ" sz="2000" b="1" dirty="0" smtClean="0">
                <a:latin typeface="Simplified Arabic" pitchFamily="18" charset="-78"/>
                <a:cs typeface="Simplified Arabic" pitchFamily="18" charset="-78"/>
              </a:rPr>
              <a:t>في حالة توزيعات تكرارية: مجموع</a:t>
            </a:r>
            <a:r>
              <a:rPr lang="ar-DZ" sz="2000" b="1" dirty="0" err="1" smtClean="0"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ar-DZ" sz="2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sz="2000" b="1" dirty="0" smtClean="0">
                <a:latin typeface="Simplified Arabic" pitchFamily="18" charset="-78"/>
                <a:cs typeface="Simplified Arabic" pitchFamily="18" charset="-78"/>
              </a:rPr>
              <a:t>X</a:t>
            </a:r>
            <a:r>
              <a:rPr lang="en-US" sz="2000" b="1" baseline="-25000" dirty="0" smtClean="0">
                <a:latin typeface="Simplified Arabic" pitchFamily="18" charset="-78"/>
                <a:cs typeface="Simplified Arabic" pitchFamily="18" charset="-78"/>
              </a:rPr>
              <a:t>I</a:t>
            </a:r>
            <a:r>
              <a:rPr lang="en-US" sz="2000" b="1" dirty="0" smtClean="0">
                <a:latin typeface="Simplified Arabic" pitchFamily="18" charset="-78"/>
                <a:cs typeface="Simplified Arabic" pitchFamily="18" charset="-78"/>
              </a:rPr>
              <a:t>F</a:t>
            </a:r>
            <a:r>
              <a:rPr lang="en-US" sz="2000" b="1" baseline="-25000" dirty="0" smtClean="0">
                <a:latin typeface="Simplified Arabic" pitchFamily="18" charset="-78"/>
                <a:cs typeface="Simplified Arabic" pitchFamily="18" charset="-78"/>
              </a:rPr>
              <a:t>I</a:t>
            </a:r>
            <a:r>
              <a:rPr lang="ar-DZ" sz="2000" b="1" dirty="0" err="1" smtClean="0">
                <a:latin typeface="Simplified Arabic" pitchFamily="18" charset="-78"/>
                <a:cs typeface="Simplified Arabic" pitchFamily="18" charset="-78"/>
              </a:rPr>
              <a:t>) /</a:t>
            </a:r>
            <a:r>
              <a:rPr lang="ar-DZ" sz="2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sz="2000" b="1" dirty="0" smtClean="0">
                <a:latin typeface="Simplified Arabic" pitchFamily="18" charset="-78"/>
                <a:cs typeface="Simplified Arabic" pitchFamily="18" charset="-78"/>
              </a:rPr>
              <a:t>N </a:t>
            </a:r>
            <a:r>
              <a:rPr lang="ar-DZ" sz="2000" b="1" dirty="0" smtClean="0">
                <a:latin typeface="Simplified Arabic" pitchFamily="18" charset="-78"/>
                <a:cs typeface="Simplified Arabic" pitchFamily="18" charset="-78"/>
              </a:rPr>
              <a:t>  حيث </a:t>
            </a:r>
            <a:r>
              <a:rPr lang="en-US" sz="2000" b="1" dirty="0" smtClean="0">
                <a:latin typeface="Simplified Arabic" pitchFamily="18" charset="-78"/>
                <a:cs typeface="Simplified Arabic" pitchFamily="18" charset="-78"/>
              </a:rPr>
              <a:t>N</a:t>
            </a:r>
            <a:r>
              <a:rPr lang="fr-FR" sz="2000" b="1" dirty="0" smtClean="0">
                <a:latin typeface="Simplified Arabic" pitchFamily="18" charset="-78"/>
                <a:cs typeface="Simplified Arabic" pitchFamily="18" charset="-78"/>
              </a:rPr>
              <a:t>&gt;30 </a:t>
            </a:r>
            <a:r>
              <a:rPr lang="ar-DZ" sz="2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</a:p>
          <a:p>
            <a:pPr marL="285750" indent="-285750" algn="r" rtl="1">
              <a:lnSpc>
                <a:spcPct val="150000"/>
              </a:lnSpc>
              <a:buClr>
                <a:srgbClr val="00B0F0"/>
              </a:buClr>
              <a:buFont typeface="Courier New" pitchFamily="49" charset="0"/>
              <a:buChar char="o"/>
            </a:pPr>
            <a:endParaRPr lang="ar-DZ" sz="20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63040" y="260648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rPr>
              <a:t>الوسط الحسابي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rPr>
              <a:t>La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rPr>
              <a:t>Moyenne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Tunga" pitchFamily="2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999207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686800" cy="50292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rtl="1" eaLnBrk="1" hangingPunct="1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	</a:t>
            </a:r>
          </a:p>
          <a:p>
            <a:pPr algn="r" rtl="1" eaLnBrk="1" hangingPunct="1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ar-JO" sz="2800" dirty="0" smtClean="0">
                <a:latin typeface="Times New Roman" pitchFamily="18" charset="0"/>
                <a:cs typeface="Times New Roman" pitchFamily="18" charset="0"/>
              </a:rPr>
              <a:t>: هو الرمز الدال على الوسط الحسابي</a:t>
            </a:r>
          </a:p>
          <a:p>
            <a:pPr algn="r" rtl="1" eaLnBrk="1" hangingPunct="1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ar-JO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JO" sz="2800" dirty="0" smtClean="0">
                <a:latin typeface="Times New Roman" pitchFamily="18" charset="0"/>
                <a:cs typeface="Times New Roman" pitchFamily="18" charset="0"/>
              </a:rPr>
              <a:t>: تمثل </a:t>
            </a:r>
            <a:r>
              <a:rPr lang="ar-DZ" sz="2800" dirty="0" smtClean="0">
                <a:latin typeface="Times New Roman" pitchFamily="18" charset="0"/>
                <a:cs typeface="Times New Roman" pitchFamily="18" charset="0"/>
              </a:rPr>
              <a:t>ال</a:t>
            </a:r>
            <a:r>
              <a:rPr lang="ar-JO" sz="2800" dirty="0" smtClean="0">
                <a:latin typeface="Times New Roman" pitchFamily="18" charset="0"/>
                <a:cs typeface="Times New Roman" pitchFamily="18" charset="0"/>
              </a:rPr>
              <a:t>قيمة الأولى</a:t>
            </a:r>
          </a:p>
          <a:p>
            <a:pPr algn="r" rtl="1" eaLnBrk="1" hangingPunct="1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ar-JO" sz="2800" dirty="0" smtClean="0">
                <a:latin typeface="Times New Roman" pitchFamily="18" charset="0"/>
                <a:cs typeface="Times New Roman" pitchFamily="18" charset="0"/>
              </a:rPr>
              <a:t>: تمثل عدد </a:t>
            </a:r>
            <a:r>
              <a:rPr lang="ar-DZ" sz="2800" dirty="0" smtClean="0">
                <a:latin typeface="Times New Roman" pitchFamily="18" charset="0"/>
                <a:cs typeface="Times New Roman" pitchFamily="18" charset="0"/>
              </a:rPr>
              <a:t>القيم</a:t>
            </a:r>
            <a:endParaRPr lang="ar-JO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buNone/>
            </a:pPr>
            <a:r>
              <a:rPr lang="ar-JO" sz="2800" dirty="0" smtClean="0">
                <a:latin typeface="Times New Roman" pitchFamily="18" charset="0"/>
                <a:cs typeface="Times New Roman" pitchFamily="18" charset="0"/>
              </a:rPr>
              <a:t>أي أن الوسط الحسابي هو مجموع </a:t>
            </a:r>
            <a:r>
              <a:rPr lang="ar-DZ" sz="2800" dirty="0" smtClean="0">
                <a:latin typeface="Times New Roman" pitchFamily="18" charset="0"/>
                <a:cs typeface="Times New Roman" pitchFamily="18" charset="0"/>
              </a:rPr>
              <a:t>القيم </a:t>
            </a:r>
            <a:r>
              <a:rPr lang="ar-JO" sz="2800" dirty="0" smtClean="0">
                <a:latin typeface="Times New Roman" pitchFamily="18" charset="0"/>
                <a:cs typeface="Times New Roman" pitchFamily="18" charset="0"/>
              </a:rPr>
              <a:t>مقسوم على عددها.</a:t>
            </a:r>
          </a:p>
          <a:p>
            <a:pPr algn="r" rtl="1" eaLnBrk="1" hangingPunct="1">
              <a:buNone/>
            </a:pPr>
            <a:r>
              <a:rPr lang="ar-JO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مثال</a:t>
            </a:r>
            <a:r>
              <a:rPr lang="ar-DZ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ar-JO" sz="2800" dirty="0" smtClean="0">
                <a:latin typeface="Times New Roman" pitchFamily="18" charset="0"/>
                <a:cs typeface="Times New Roman" pitchFamily="18" charset="0"/>
              </a:rPr>
              <a:t> ما هو الوسط الحسابي للبيانات </a:t>
            </a:r>
            <a:r>
              <a:rPr lang="ar-JO" sz="2800" dirty="0" err="1" smtClean="0">
                <a:latin typeface="Times New Roman" pitchFamily="18" charset="0"/>
                <a:cs typeface="Times New Roman" pitchFamily="18" charset="0"/>
              </a:rPr>
              <a:t>التالية:</a:t>
            </a:r>
            <a:r>
              <a:rPr lang="ar-JO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10,30,25,15</a:t>
            </a:r>
            <a:r>
              <a:rPr lang="ar-JO" sz="2800" dirty="0" err="1" smtClean="0">
                <a:latin typeface="Times New Roman" pitchFamily="18" charset="0"/>
                <a:cs typeface="Times New Roman" pitchFamily="18" charset="0"/>
              </a:rPr>
              <a:t>؟</a:t>
            </a:r>
            <a:endParaRPr lang="ar-JO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None/>
            </a:pPr>
            <a:r>
              <a:rPr lang="ar-JO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الحل:</a:t>
            </a:r>
            <a:r>
              <a:rPr lang="ar-JO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JO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ar-JO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ar-JO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10+30+25+15)/4</a:t>
            </a:r>
            <a:r>
              <a:rPr lang="ar-JO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buFontTx/>
              <a:buNone/>
            </a:pPr>
            <a:r>
              <a:rPr lang="ar-JO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ar-JO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8576684" y="2276872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64704"/>
            <a:ext cx="3926954" cy="14401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611" name="Group 3"/>
          <p:cNvGraphicFramePr>
            <a:graphicFrameLocks noGrp="1"/>
          </p:cNvGraphicFramePr>
          <p:nvPr>
            <p:ph idx="1"/>
          </p:nvPr>
        </p:nvGraphicFramePr>
        <p:xfrm>
          <a:off x="683568" y="579864"/>
          <a:ext cx="2286000" cy="41452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43000"/>
                <a:gridCol w="1143000"/>
              </a:tblGrid>
              <a:tr h="3841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العمر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الوزن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2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45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92175"/>
            <a:ext cx="8915400" cy="5489153"/>
          </a:xfrm>
          <a:prstGeom prst="rect">
            <a:avLst/>
          </a:prstGeom>
        </p:spPr>
        <p:txBody>
          <a:bodyPr/>
          <a:lstStyle/>
          <a:p>
            <a:pPr algn="r" rt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ar-JO" sz="2800" dirty="0" smtClean="0">
                <a:cs typeface="Times New Roman" pitchFamily="18" charset="0"/>
              </a:rPr>
              <a:t>احسب الوسط الحسابي لمتغير </a:t>
            </a:r>
            <a:r>
              <a:rPr lang="ar-JO" sz="2800" dirty="0" err="1" smtClean="0">
                <a:cs typeface="Times New Roman" pitchFamily="18" charset="0"/>
              </a:rPr>
              <a:t>الوزن؟</a:t>
            </a:r>
            <a:endParaRPr lang="ar-JO" sz="2800" dirty="0" smtClean="0">
              <a:cs typeface="Times New Roman" pitchFamily="18" charset="0"/>
            </a:endParaRPr>
          </a:p>
          <a:p>
            <a:pPr algn="r" rtl="1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ar-JO" sz="2800" dirty="0" err="1" smtClean="0">
                <a:cs typeface="Times New Roman" pitchFamily="18" charset="0"/>
              </a:rPr>
              <a:t>الحل:</a:t>
            </a:r>
            <a:r>
              <a:rPr lang="ar-JO" sz="2800" dirty="0" smtClean="0">
                <a:cs typeface="Times New Roman" pitchFamily="18" charset="0"/>
              </a:rPr>
              <a:t> </a:t>
            </a:r>
            <a:r>
              <a:rPr lang="fr-FR" sz="2800" dirty="0" smtClean="0">
                <a:cs typeface="Times New Roman" pitchFamily="18" charset="0"/>
              </a:rPr>
              <a:t>(</a:t>
            </a:r>
            <a:r>
              <a:rPr lang="en-US" sz="2800" dirty="0" smtClean="0">
                <a:cs typeface="Times New Roman" pitchFamily="18" charset="0"/>
              </a:rPr>
              <a:t>60+50+55+40+50+45+50)</a:t>
            </a:r>
            <a:r>
              <a:rPr lang="fr-FR" sz="2800" dirty="0" smtClean="0">
                <a:cs typeface="Times New Roman" pitchFamily="18" charset="0"/>
              </a:rPr>
              <a:t>/7</a:t>
            </a:r>
            <a:r>
              <a:rPr lang="ar-JO" sz="2800" dirty="0" smtClean="0">
                <a:cs typeface="Times New Roman" pitchFamily="18" charset="0"/>
              </a:rPr>
              <a:t> </a:t>
            </a:r>
            <a:r>
              <a:rPr lang="ar-JO" sz="2800" dirty="0" err="1" smtClean="0">
                <a:cs typeface="Times New Roman" pitchFamily="18" charset="0"/>
              </a:rPr>
              <a:t>=</a:t>
            </a:r>
            <a:r>
              <a:rPr lang="ar-JO" sz="2800" dirty="0" smtClean="0">
                <a:cs typeface="Times New Roman" pitchFamily="18" charset="0"/>
              </a:rPr>
              <a:t>  </a:t>
            </a:r>
            <a:r>
              <a:rPr lang="en-US" sz="2800" dirty="0" smtClean="0">
                <a:cs typeface="Times New Roman" pitchFamily="18" charset="0"/>
              </a:rPr>
              <a:t>50</a:t>
            </a:r>
          </a:p>
          <a:p>
            <a:pPr algn="r" rtl="1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sz="2800" dirty="0" smtClean="0">
                <a:cs typeface="Times New Roman" pitchFamily="18" charset="0"/>
              </a:rPr>
              <a:t>		</a:t>
            </a:r>
          </a:p>
          <a:p>
            <a:pPr algn="r" rt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ar-JO" sz="2800" dirty="0" err="1" smtClean="0">
                <a:cs typeface="Times New Roman" pitchFamily="18" charset="0"/>
              </a:rPr>
              <a:t>إحسب</a:t>
            </a:r>
            <a:r>
              <a:rPr lang="ar-JO" sz="2800" dirty="0" smtClean="0">
                <a:cs typeface="Times New Roman" pitchFamily="18" charset="0"/>
              </a:rPr>
              <a:t> الوسط الحسابي لعمود </a:t>
            </a:r>
            <a:r>
              <a:rPr lang="ar-JO" sz="2800" dirty="0" err="1" smtClean="0">
                <a:cs typeface="Times New Roman" pitchFamily="18" charset="0"/>
              </a:rPr>
              <a:t>العمر؟</a:t>
            </a:r>
            <a:endParaRPr lang="ar-JO" sz="2800" dirty="0" smtClean="0">
              <a:cs typeface="Times New Roman" pitchFamily="18" charset="0"/>
            </a:endParaRPr>
          </a:p>
          <a:p>
            <a:pPr algn="r" rtl="1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ar-JO" sz="2800" dirty="0" err="1" smtClean="0">
                <a:cs typeface="Times New Roman" pitchFamily="18" charset="0"/>
              </a:rPr>
              <a:t>الحل:</a:t>
            </a:r>
            <a:r>
              <a:rPr lang="ar-JO" sz="2800" dirty="0" smtClean="0">
                <a:cs typeface="Times New Roman" pitchFamily="18" charset="0"/>
              </a:rPr>
              <a:t> </a:t>
            </a:r>
            <a:r>
              <a:rPr lang="fr-FR" sz="2800" dirty="0" smtClean="0">
                <a:cs typeface="Times New Roman" pitchFamily="18" charset="0"/>
              </a:rPr>
              <a:t>(</a:t>
            </a:r>
            <a:r>
              <a:rPr lang="en-US" sz="2800" dirty="0" smtClean="0">
                <a:cs typeface="Times New Roman" pitchFamily="18" charset="0"/>
              </a:rPr>
              <a:t>21+23+24+15+22+15+20)/7</a:t>
            </a:r>
            <a:r>
              <a:rPr lang="ar-JO" sz="2800" dirty="0" smtClean="0">
                <a:cs typeface="Times New Roman" pitchFamily="18" charset="0"/>
              </a:rPr>
              <a:t> </a:t>
            </a:r>
            <a:r>
              <a:rPr lang="ar-JO" sz="2800" dirty="0" err="1" smtClean="0">
                <a:cs typeface="Times New Roman" pitchFamily="18" charset="0"/>
              </a:rPr>
              <a:t>=</a:t>
            </a:r>
            <a:r>
              <a:rPr lang="ar-JO" sz="2800" dirty="0" smtClean="0">
                <a:cs typeface="Times New Roman" pitchFamily="18" charset="0"/>
              </a:rPr>
              <a:t> </a:t>
            </a:r>
            <a:r>
              <a:rPr lang="en-US" sz="2800" dirty="0" smtClean="0">
                <a:cs typeface="Times New Roman" pitchFamily="18" charset="0"/>
              </a:rPr>
              <a:t>20</a:t>
            </a:r>
            <a:endParaRPr lang="ar-JO" sz="2800" dirty="0" smtClean="0">
              <a:cs typeface="Times New Roman" pitchFamily="18" charset="0"/>
            </a:endParaRPr>
          </a:p>
          <a:p>
            <a:pPr algn="r" rtl="1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ar-JO" sz="2800" dirty="0" smtClean="0">
                <a:cs typeface="Times New Roman" pitchFamily="18" charset="0"/>
              </a:rPr>
              <a:t>			</a:t>
            </a:r>
            <a:endParaRPr lang="en-US" sz="2800" dirty="0" smtClean="0">
              <a:cs typeface="Times New Roman" pitchFamily="18" charset="0"/>
            </a:endParaRPr>
          </a:p>
          <a:p>
            <a:pPr algn="r" rt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ar-JO" sz="2800" dirty="0" err="1" smtClean="0">
                <a:cs typeface="Times New Roman" pitchFamily="18" charset="0"/>
              </a:rPr>
              <a:t>إحسب</a:t>
            </a:r>
            <a:r>
              <a:rPr lang="ar-JO" sz="2800" dirty="0" smtClean="0">
                <a:cs typeface="Times New Roman" pitchFamily="18" charset="0"/>
              </a:rPr>
              <a:t> الوسط الحسابي للبيانات </a:t>
            </a:r>
            <a:r>
              <a:rPr lang="ar-JO" sz="2800" dirty="0" err="1" smtClean="0">
                <a:cs typeface="Times New Roman" pitchFamily="18" charset="0"/>
              </a:rPr>
              <a:t>التالية:</a:t>
            </a:r>
            <a:endParaRPr lang="ar-JO" sz="2800" dirty="0" smtClean="0">
              <a:cs typeface="Times New Roman" pitchFamily="18" charset="0"/>
            </a:endParaRPr>
          </a:p>
          <a:p>
            <a:pPr algn="r" rtl="1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sz="2800" dirty="0" smtClean="0">
                <a:cs typeface="Times New Roman" pitchFamily="18" charset="0"/>
              </a:rPr>
              <a:t>			5,7,23,15,50</a:t>
            </a:r>
          </a:p>
          <a:p>
            <a:pPr algn="r" rtl="1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ar-JO" sz="2800" dirty="0" err="1" smtClean="0">
                <a:cs typeface="Times New Roman" pitchFamily="18" charset="0"/>
              </a:rPr>
              <a:t>الحل:</a:t>
            </a:r>
            <a:r>
              <a:rPr lang="ar-JO" sz="2800" dirty="0" smtClean="0">
                <a:cs typeface="Times New Roman" pitchFamily="18" charset="0"/>
              </a:rPr>
              <a:t> </a:t>
            </a:r>
            <a:r>
              <a:rPr lang="en-US" sz="2800" dirty="0" smtClean="0">
                <a:cs typeface="Times New Roman" pitchFamily="18" charset="0"/>
              </a:rPr>
              <a:t>(5+7+23+15+50)/5</a:t>
            </a:r>
            <a:r>
              <a:rPr lang="ar-JO" sz="2800" dirty="0" smtClean="0">
                <a:cs typeface="Times New Roman" pitchFamily="18" charset="0"/>
              </a:rPr>
              <a:t> </a:t>
            </a:r>
            <a:r>
              <a:rPr lang="ar-JO" sz="2800" dirty="0" err="1" smtClean="0">
                <a:cs typeface="Times New Roman" pitchFamily="18" charset="0"/>
              </a:rPr>
              <a:t>=</a:t>
            </a:r>
            <a:r>
              <a:rPr lang="ar-JO" sz="2800" dirty="0" smtClean="0">
                <a:cs typeface="Times New Roman" pitchFamily="18" charset="0"/>
              </a:rPr>
              <a:t> </a:t>
            </a:r>
            <a:r>
              <a:rPr lang="en-US" sz="2800" dirty="0" smtClean="0">
                <a:cs typeface="Times New Roman" pitchFamily="18" charset="0"/>
              </a:rPr>
              <a:t>20</a:t>
            </a:r>
          </a:p>
          <a:p>
            <a:pPr algn="r" rt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ar-JO" sz="2800" dirty="0" smtClean="0">
                <a:cs typeface="Times New Roman" pitchFamily="18" charset="0"/>
              </a:rPr>
              <a:t>إذا كان مجموع رواتب </a:t>
            </a:r>
            <a:r>
              <a:rPr lang="en-US" sz="2800" dirty="0" smtClean="0">
                <a:cs typeface="Times New Roman" pitchFamily="18" charset="0"/>
              </a:rPr>
              <a:t>10</a:t>
            </a:r>
            <a:r>
              <a:rPr lang="ar-JO" sz="2800" dirty="0" smtClean="0">
                <a:cs typeface="Times New Roman" pitchFamily="18" charset="0"/>
              </a:rPr>
              <a:t> موظفين هو </a:t>
            </a:r>
            <a:r>
              <a:rPr lang="en-US" sz="2800" dirty="0" smtClean="0">
                <a:cs typeface="Times New Roman" pitchFamily="18" charset="0"/>
              </a:rPr>
              <a:t>4500</a:t>
            </a:r>
            <a:r>
              <a:rPr lang="ar-JO" sz="2800" dirty="0" smtClean="0">
                <a:cs typeface="Times New Roman" pitchFamily="18" charset="0"/>
              </a:rPr>
              <a:t>، فما هو معدل </a:t>
            </a:r>
            <a:r>
              <a:rPr lang="ar-JO" sz="2800" dirty="0" err="1" smtClean="0">
                <a:cs typeface="Times New Roman" pitchFamily="18" charset="0"/>
              </a:rPr>
              <a:t>رواتبهم؟</a:t>
            </a:r>
            <a:endParaRPr lang="ar-JO" sz="2800" dirty="0" smtClean="0">
              <a:cs typeface="Times New Roman" pitchFamily="18" charset="0"/>
            </a:endParaRPr>
          </a:p>
          <a:p>
            <a:pPr algn="r" rtl="1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ar-JO" sz="2800" dirty="0" err="1" smtClean="0">
                <a:cs typeface="Times New Roman" pitchFamily="18" charset="0"/>
              </a:rPr>
              <a:t>الحل:</a:t>
            </a:r>
            <a:r>
              <a:rPr lang="ar-JO" sz="2800" dirty="0" smtClean="0">
                <a:cs typeface="Times New Roman" pitchFamily="18" charset="0"/>
              </a:rPr>
              <a:t> </a:t>
            </a:r>
            <a:r>
              <a:rPr lang="en-US" sz="2800" dirty="0" smtClean="0">
                <a:cs typeface="Times New Roman" pitchFamily="18" charset="0"/>
              </a:rPr>
              <a:t>4500/10</a:t>
            </a:r>
            <a:r>
              <a:rPr lang="ar-JO" sz="2800" dirty="0" smtClean="0">
                <a:cs typeface="Times New Roman" pitchFamily="18" charset="0"/>
              </a:rPr>
              <a:t> </a:t>
            </a:r>
            <a:r>
              <a:rPr lang="ar-JO" sz="2800" dirty="0" err="1" smtClean="0">
                <a:cs typeface="Times New Roman" pitchFamily="18" charset="0"/>
              </a:rPr>
              <a:t>=</a:t>
            </a:r>
            <a:r>
              <a:rPr lang="ar-JO" sz="2800" dirty="0" smtClean="0">
                <a:cs typeface="Times New Roman" pitchFamily="18" charset="0"/>
              </a:rPr>
              <a:t> </a:t>
            </a:r>
            <a:r>
              <a:rPr lang="en-US" sz="2800" dirty="0" smtClean="0">
                <a:cs typeface="Times New Roman" pitchFamily="18" charset="0"/>
              </a:rPr>
              <a:t>450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1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_9533257_TF02787990_TF02787990.potx" id="{ABCB071B-19A3-44BE-B302-F4BBE7E3E2D5}" vid="{F4600F28-01B2-4FC5-9857-5FFF9F08051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1685</TotalTime>
  <Words>1891</Words>
  <Application>Microsoft Office PowerPoint</Application>
  <PresentationFormat>Affichage à l'écran (4:3)</PresentationFormat>
  <Paragraphs>363</Paragraphs>
  <Slides>36</Slides>
  <Notes>13</Notes>
  <HiddenSlides>0</HiddenSlides>
  <MMClips>0</MMClips>
  <ScaleCrop>false</ScaleCrop>
  <HeadingPairs>
    <vt:vector size="6" baseType="variant"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0" baseType="lpstr">
      <vt:lpstr>Thème1</vt:lpstr>
      <vt:lpstr>Thème Office</vt:lpstr>
      <vt:lpstr>1_Thème Office</vt:lpstr>
      <vt:lpstr>Equation</vt:lpstr>
      <vt:lpstr>الجزء 01 الاحصاء الوصفي</vt:lpstr>
      <vt:lpstr>Diapositive 2</vt:lpstr>
      <vt:lpstr>Diapositive 3</vt:lpstr>
      <vt:lpstr>Diapositive 4</vt:lpstr>
      <vt:lpstr>Diapositive 5</vt:lpstr>
      <vt:lpstr>اولا: مقاييس النزعة المركزية</vt:lpstr>
      <vt:lpstr>و من اهم هذه المقاييس : </vt:lpstr>
      <vt:lpstr>Diapositive 8</vt:lpstr>
      <vt:lpstr>Diapositive 9</vt:lpstr>
      <vt:lpstr>الوسيط La Médiane </vt:lpstr>
      <vt:lpstr>Diapositive 11</vt:lpstr>
      <vt:lpstr>Diapositive 12</vt:lpstr>
      <vt:lpstr>Diapositive 13</vt:lpstr>
      <vt:lpstr>المنوال Mode</vt:lpstr>
      <vt:lpstr>Diapositive 15</vt:lpstr>
      <vt:lpstr>ثانيا: مقايس التشتت </vt:lpstr>
      <vt:lpstr> Etendu المدى </vt:lpstr>
      <vt:lpstr>التباين Variance</vt:lpstr>
      <vt:lpstr>Diapositive 19</vt:lpstr>
      <vt:lpstr>Diapositive 20</vt:lpstr>
      <vt:lpstr>مثال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معامل التفلطح (coefficient d’aplatissement )   Kurtosis en anglais </vt:lpstr>
      <vt:lpstr>Diapositive 29</vt:lpstr>
      <vt:lpstr>Diapositive 30</vt:lpstr>
      <vt:lpstr>Diapositive 31</vt:lpstr>
      <vt:lpstr>عرض مقاييس النزعة المركزية ومقاييس التشتت و التوزيع باستخدام برنامج SPSS</vt:lpstr>
      <vt:lpstr>Diapositive 33</vt:lpstr>
      <vt:lpstr>Diapositive 34</vt:lpstr>
      <vt:lpstr>Diapositive 35</vt:lpstr>
      <vt:lpstr>Diapositive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المحاضرة 1: مفاهيم اساسية</dc:title>
  <dc:creator>aa</dc:creator>
  <cp:lastModifiedBy>ADMIN</cp:lastModifiedBy>
  <cp:revision>91</cp:revision>
  <dcterms:created xsi:type="dcterms:W3CDTF">2018-02-04T21:26:55Z</dcterms:created>
  <dcterms:modified xsi:type="dcterms:W3CDTF">2019-05-05T18:43:33Z</dcterms:modified>
</cp:coreProperties>
</file>