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833D-A637-4540-BC3A-B0CD8F364206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E17DB-036D-4B17-858B-58AFF8AB83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25/12/2020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2368" y="260648"/>
            <a:ext cx="59099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UNIVERSITE DE BISKRA</a:t>
            </a:r>
          </a:p>
          <a:p>
            <a:pPr algn="ctr"/>
            <a:r>
              <a:rPr lang="fr-FR" sz="2400" dirty="0" smtClean="0"/>
              <a:t>Faculté des Sciences et de la Technologie</a:t>
            </a:r>
          </a:p>
          <a:p>
            <a:pPr algn="ctr"/>
            <a:r>
              <a:rPr lang="fr-FR" sz="2400" dirty="0" smtClean="0"/>
              <a:t>Département de génie Mécanique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4437112"/>
            <a:ext cx="219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Préparer par:</a:t>
            </a:r>
          </a:p>
          <a:p>
            <a:r>
              <a:rPr lang="fr-FR" dirty="0" smtClean="0"/>
              <a:t>M. ATHMANI Moussa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442791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Groupe: 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ième</a:t>
            </a:r>
            <a:r>
              <a:rPr lang="fr-FR" dirty="0" smtClean="0"/>
              <a:t> Licence Métallurgie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619672" y="2636912"/>
            <a:ext cx="6401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Normalisation en Métallurgie</a:t>
            </a:r>
          </a:p>
        </p:txBody>
      </p:sp>
    </p:spTree>
    <p:extLst>
      <p:ext uri="{BB962C8B-B14F-4D97-AF65-F5344CB8AC3E}">
        <p14:creationId xmlns:p14="http://schemas.microsoft.com/office/powerpoint/2010/main" val="34519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260648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L'ORGANISATION INTERNATIONALE DE </a:t>
            </a:r>
            <a:r>
              <a:rPr lang="fr-FR" dirty="0" smtClean="0">
                <a:solidFill>
                  <a:srgbClr val="FF0000"/>
                </a:solidFill>
              </a:rPr>
              <a:t>NORMALISATION</a:t>
            </a:r>
          </a:p>
          <a:p>
            <a:pPr algn="ctr"/>
            <a:r>
              <a:rPr lang="fr-FR" dirty="0" smtClean="0"/>
              <a:t>INTERNATIONAL </a:t>
            </a:r>
            <a:r>
              <a:rPr lang="fr-FR" dirty="0"/>
              <a:t>ORGANIZATION FOR </a:t>
            </a:r>
            <a:r>
              <a:rPr lang="fr-FR" dirty="0" smtClean="0"/>
              <a:t>STANDARDIZATION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43808" y="956457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rgbClr val="0000FF"/>
                </a:solidFill>
              </a:rPr>
              <a:t>المنظمة العالمية للتقييس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06084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dirty="0" smtClean="0">
                <a:solidFill>
                  <a:srgbClr val="FF0000"/>
                </a:solidFill>
              </a:rPr>
              <a:t>ISO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        </a:t>
            </a:r>
            <a:r>
              <a:rPr lang="fr-FR" dirty="0"/>
              <a:t>dérivé du grec </a:t>
            </a:r>
            <a:r>
              <a:rPr lang="fr-FR" sz="2400" dirty="0" smtClean="0"/>
              <a:t>ISOS</a:t>
            </a:r>
            <a:r>
              <a:rPr lang="fr-FR" dirty="0" smtClean="0"/>
              <a:t>, </a:t>
            </a:r>
            <a:r>
              <a:rPr lang="fr-FR" dirty="0"/>
              <a:t>signifiant « égal ». </a:t>
            </a:r>
            <a:r>
              <a:rPr lang="ar-SA" dirty="0" smtClean="0"/>
              <a:t>متساوي</a:t>
            </a:r>
            <a:endParaRPr lang="fr-FR" dirty="0" smtClean="0"/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Quel que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soit le pays, quelle que soit la langue, la forme abrégée du nom de l’organisation est par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conséquent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toujours ISO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64998" y="4725144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</a:rPr>
              <a:t>ISO </a:t>
            </a:r>
            <a:r>
              <a:rPr lang="fr-FR" dirty="0" smtClean="0"/>
              <a:t>         </a:t>
            </a:r>
            <a:r>
              <a:rPr lang="fr-FR" dirty="0">
                <a:solidFill>
                  <a:srgbClr val="00B050"/>
                </a:solidFill>
              </a:rPr>
              <a:t>composé de  représentants </a:t>
            </a:r>
            <a:r>
              <a:rPr lang="fr-FR" dirty="0" smtClean="0">
                <a:solidFill>
                  <a:srgbClr val="00B050"/>
                </a:solidFill>
              </a:rPr>
              <a:t>d'organisations nationales </a:t>
            </a:r>
            <a:r>
              <a:rPr lang="fr-FR" dirty="0">
                <a:solidFill>
                  <a:srgbClr val="00B050"/>
                </a:solidFill>
              </a:rPr>
              <a:t>de normalisation de 158 pays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99592" y="5966849"/>
            <a:ext cx="25118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ISO créer en 1947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065031" y="5659722"/>
            <a:ext cx="4752528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00FF"/>
                </a:solidFill>
              </a:rPr>
              <a:t>but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produire des </a:t>
            </a:r>
            <a:r>
              <a:rPr lang="fr-FR" dirty="0"/>
              <a:t>normes internationales dans les domaines industriels et </a:t>
            </a:r>
            <a:r>
              <a:rPr lang="fr-FR" dirty="0" smtClean="0"/>
              <a:t>commerciaux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857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7904" y="116632"/>
            <a:ext cx="1615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HISTORIQUE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795117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FF0000"/>
                </a:solidFill>
              </a:rPr>
              <a:t>En </a:t>
            </a:r>
            <a:r>
              <a:rPr lang="fr-FR" dirty="0" smtClean="0">
                <a:solidFill>
                  <a:srgbClr val="FF0000"/>
                </a:solidFill>
              </a:rPr>
              <a:t>1912</a:t>
            </a:r>
          </a:p>
          <a:p>
            <a:pPr>
              <a:lnSpc>
                <a:spcPct val="150000"/>
              </a:lnSpc>
            </a:pPr>
            <a:r>
              <a:rPr lang="fr-FR" u="sng" dirty="0" smtClean="0"/>
              <a:t>l’American </a:t>
            </a:r>
            <a:r>
              <a:rPr lang="fr-FR" u="sng" dirty="0"/>
              <a:t>Institute of </a:t>
            </a:r>
            <a:r>
              <a:rPr lang="fr-FR" u="sng" dirty="0" err="1"/>
              <a:t>Electrical</a:t>
            </a:r>
            <a:r>
              <a:rPr lang="fr-FR" u="sng" dirty="0"/>
              <a:t> </a:t>
            </a:r>
            <a:r>
              <a:rPr lang="fr-FR" u="sng" dirty="0" err="1"/>
              <a:t>Engineer</a:t>
            </a:r>
            <a:r>
              <a:rPr lang="fr-FR" u="sng" dirty="0"/>
              <a:t>  </a:t>
            </a:r>
            <a:r>
              <a:rPr lang="fr-FR" dirty="0"/>
              <a:t>(aujourd'hui </a:t>
            </a:r>
            <a:r>
              <a:rPr lang="fr-FR" u="sng" dirty="0"/>
              <a:t>l'IEEE  -  Institute of </a:t>
            </a:r>
            <a:r>
              <a:rPr lang="fr-FR" u="sng" dirty="0" err="1"/>
              <a:t>Electrical</a:t>
            </a:r>
            <a:r>
              <a:rPr lang="fr-FR" u="sng" dirty="0"/>
              <a:t> and </a:t>
            </a:r>
            <a:r>
              <a:rPr lang="fr-FR" u="sng" dirty="0" smtClean="0"/>
              <a:t>Electronics </a:t>
            </a:r>
            <a:r>
              <a:rPr lang="fr-FR" u="sng" dirty="0" err="1"/>
              <a:t>Engineers</a:t>
            </a:r>
            <a:r>
              <a:rPr lang="fr-FR" dirty="0"/>
              <a:t>) </a:t>
            </a:r>
            <a:r>
              <a:rPr lang="fr-FR" dirty="0">
                <a:solidFill>
                  <a:srgbClr val="FF0000"/>
                </a:solidFill>
                <a:latin typeface="Castellar" panose="020A0402060406010301" pitchFamily="18" charset="0"/>
              </a:rPr>
              <a:t>invita</a:t>
            </a:r>
            <a:r>
              <a:rPr lang="fr-FR" dirty="0"/>
              <a:t> les autres instituts </a:t>
            </a:r>
            <a:r>
              <a:rPr lang="fr-FR" dirty="0" smtClean="0"/>
              <a:t>professionnels: </a:t>
            </a:r>
            <a:r>
              <a:rPr lang="fr-FR" dirty="0" smtClean="0">
                <a:solidFill>
                  <a:srgbClr val="0000FF"/>
                </a:solidFill>
              </a:rPr>
              <a:t>American </a:t>
            </a:r>
            <a:r>
              <a:rPr lang="fr-FR" dirty="0">
                <a:solidFill>
                  <a:srgbClr val="0000FF"/>
                </a:solidFill>
              </a:rPr>
              <a:t>Society of </a:t>
            </a:r>
            <a:r>
              <a:rPr lang="fr-FR" dirty="0" err="1">
                <a:solidFill>
                  <a:srgbClr val="0000FF"/>
                </a:solidFill>
              </a:rPr>
              <a:t>Mechanical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Engineers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l'ASME</a:t>
            </a:r>
            <a:r>
              <a:rPr lang="fr-FR" dirty="0"/>
              <a:t>, 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American Society of Civil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Engineers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l'ASCE</a:t>
            </a:r>
            <a:r>
              <a:rPr lang="fr-FR" dirty="0"/>
              <a:t>,  </a:t>
            </a:r>
            <a:r>
              <a:rPr lang="fr-FR" dirty="0">
                <a:solidFill>
                  <a:srgbClr val="00B050"/>
                </a:solidFill>
              </a:rPr>
              <a:t>American Institute of Mining and </a:t>
            </a:r>
            <a:r>
              <a:rPr lang="fr-FR" dirty="0" err="1" smtClean="0">
                <a:solidFill>
                  <a:srgbClr val="00B050"/>
                </a:solidFill>
              </a:rPr>
              <a:t>Metallurgical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Engineers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l'AIMME</a:t>
            </a:r>
            <a:r>
              <a:rPr lang="fr-FR" dirty="0"/>
              <a:t>,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American Society for </a:t>
            </a:r>
            <a:r>
              <a:rPr lang="fr-FR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Testing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Materials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l'ASTM</a:t>
            </a:r>
            <a:r>
              <a:rPr lang="fr-FR" dirty="0" smtClean="0"/>
              <a:t>  </a:t>
            </a:r>
            <a:r>
              <a:rPr lang="fr-FR" dirty="0"/>
              <a:t>à se réunir afin </a:t>
            </a:r>
            <a:r>
              <a:rPr lang="fr-FR" dirty="0" smtClean="0"/>
              <a:t>d'établir </a:t>
            </a:r>
            <a:r>
              <a:rPr lang="fr-FR" dirty="0"/>
              <a:t>une organisation nationale apte à définir des standards industriels communs.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1218" y="4365104"/>
            <a:ext cx="814126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1918</a:t>
            </a:r>
          </a:p>
          <a:p>
            <a:pPr algn="just">
              <a:lnSpc>
                <a:spcPct val="150000"/>
              </a:lnSpc>
            </a:pPr>
            <a:r>
              <a:rPr lang="fr-FR" i="1" u="sng" dirty="0" smtClean="0"/>
              <a:t>l’American </a:t>
            </a:r>
            <a:r>
              <a:rPr lang="fr-FR" i="1" u="sng" dirty="0"/>
              <a:t>Engineering Standards </a:t>
            </a:r>
            <a:r>
              <a:rPr lang="fr-FR" i="1" u="sng" dirty="0" err="1"/>
              <a:t>Committee</a:t>
            </a:r>
            <a:r>
              <a:rPr lang="fr-FR" dirty="0"/>
              <a:t>, l'AESC  était </a:t>
            </a:r>
            <a:r>
              <a:rPr lang="fr-FR" dirty="0" smtClean="0"/>
              <a:t>créée</a:t>
            </a:r>
            <a:r>
              <a:rPr lang="fr-FR" dirty="0"/>
              <a:t>, en tant que coordinateur national américain du processus de standardisation</a:t>
            </a:r>
          </a:p>
        </p:txBody>
      </p:sp>
    </p:spTree>
    <p:extLst>
      <p:ext uri="{BB962C8B-B14F-4D97-AF65-F5344CB8AC3E}">
        <p14:creationId xmlns:p14="http://schemas.microsoft.com/office/powerpoint/2010/main" val="2516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62" y="548680"/>
            <a:ext cx="8784976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La première norme </a:t>
            </a:r>
            <a:r>
              <a:rPr lang="fr-FR" dirty="0" smtClean="0"/>
              <a:t> américaine </a:t>
            </a:r>
            <a:r>
              <a:rPr lang="fr-FR" dirty="0"/>
              <a:t>en matière de sécurité (</a:t>
            </a:r>
            <a:r>
              <a:rPr lang="fr-FR" dirty="0">
                <a:solidFill>
                  <a:srgbClr val="FF0000"/>
                </a:solidFill>
              </a:rPr>
              <a:t>American Standard </a:t>
            </a:r>
            <a:r>
              <a:rPr lang="fr-FR" dirty="0" err="1">
                <a:solidFill>
                  <a:srgbClr val="FF0000"/>
                </a:solidFill>
              </a:rPr>
              <a:t>Safety</a:t>
            </a:r>
            <a:r>
              <a:rPr lang="fr-FR" dirty="0">
                <a:solidFill>
                  <a:srgbClr val="FF0000"/>
                </a:solidFill>
              </a:rPr>
              <a:t> Code</a:t>
            </a:r>
            <a:r>
              <a:rPr lang="fr-FR" dirty="0"/>
              <a:t>) fut approuvée en 1921 et visait </a:t>
            </a:r>
            <a:r>
              <a:rPr lang="fr-FR" dirty="0" smtClean="0"/>
              <a:t> la </a:t>
            </a:r>
            <a:r>
              <a:rPr lang="fr-FR" dirty="0"/>
              <a:t>protection des yeux et têtes des travailleurs industriels.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8234" y="234888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En 1928</a:t>
            </a:r>
            <a:r>
              <a:rPr lang="fr-FR" dirty="0"/>
              <a:t>, 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l'AESC prit le nom d'ASA :  American Standards Association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815" y="3068960"/>
            <a:ext cx="868713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1926</a:t>
            </a:r>
            <a:r>
              <a:rPr lang="fr-FR" dirty="0"/>
              <a:t>     </a:t>
            </a:r>
            <a:r>
              <a:rPr lang="fr-FR" i="1" dirty="0"/>
              <a:t>Au niveau international</a:t>
            </a:r>
          </a:p>
          <a:p>
            <a:pPr algn="just">
              <a:lnSpc>
                <a:spcPct val="150000"/>
              </a:lnSpc>
            </a:pPr>
            <a:r>
              <a:rPr lang="fr-FR" i="1" dirty="0" smtClean="0">
                <a:solidFill>
                  <a:srgbClr val="0000FF"/>
                </a:solidFill>
              </a:rPr>
              <a:t>Création </a:t>
            </a:r>
            <a:r>
              <a:rPr lang="fr-FR" i="1" dirty="0">
                <a:solidFill>
                  <a:srgbClr val="0000FF"/>
                </a:solidFill>
              </a:rPr>
              <a:t>de  l’International Standards </a:t>
            </a:r>
            <a:r>
              <a:rPr lang="fr-FR" i="1" dirty="0" smtClean="0">
                <a:solidFill>
                  <a:srgbClr val="0000FF"/>
                </a:solidFill>
              </a:rPr>
              <a:t> Association </a:t>
            </a:r>
            <a:r>
              <a:rPr lang="fr-FR" i="1" dirty="0">
                <a:solidFill>
                  <a:srgbClr val="0000FF"/>
                </a:solidFill>
              </a:rPr>
              <a:t>l'ISA.</a:t>
            </a:r>
            <a:r>
              <a:rPr lang="fr-FR" dirty="0"/>
              <a:t>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Une </a:t>
            </a:r>
            <a:r>
              <a:rPr lang="fr-FR" dirty="0">
                <a:solidFill>
                  <a:srgbClr val="FF0000"/>
                </a:solidFill>
              </a:rPr>
              <a:t>fédération</a:t>
            </a:r>
            <a:r>
              <a:rPr lang="fr-FR" dirty="0"/>
              <a:t> rassemblant les instituts  de normalisation </a:t>
            </a:r>
            <a:r>
              <a:rPr lang="fr-FR" dirty="0">
                <a:solidFill>
                  <a:srgbClr val="FF0000"/>
                </a:solidFill>
              </a:rPr>
              <a:t>non </a:t>
            </a:r>
            <a:r>
              <a:rPr lang="fr-FR" dirty="0" smtClean="0">
                <a:solidFill>
                  <a:srgbClr val="FF0000"/>
                </a:solidFill>
              </a:rPr>
              <a:t> gouvernementaux </a:t>
            </a:r>
            <a:r>
              <a:rPr lang="fr-FR" dirty="0"/>
              <a:t>d'une quinzaine de pays, pour l'essentiel  européens, avec la participation de </a:t>
            </a:r>
            <a:r>
              <a:rPr lang="fr-FR" dirty="0" smtClean="0"/>
              <a:t> l'AESC </a:t>
            </a:r>
            <a:r>
              <a:rPr lang="fr-FR" dirty="0"/>
              <a:t>pour les États-Unis et celle du Japon. </a:t>
            </a:r>
          </a:p>
        </p:txBody>
      </p:sp>
    </p:spTree>
    <p:extLst>
      <p:ext uri="{BB962C8B-B14F-4D97-AF65-F5344CB8AC3E}">
        <p14:creationId xmlns:p14="http://schemas.microsoft.com/office/powerpoint/2010/main" val="2516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657" y="292494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En 1946</a:t>
            </a:r>
            <a:r>
              <a:rPr lang="fr-FR" dirty="0"/>
              <a:t>,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juste après la  fin de la Seconde Guerre mondiale, l'ASA et l'AFNOR, la BSI  britannique,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participèrent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à Londres avec les instituts de normalisation de 22 autres pays à  la création de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l'Organisation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Internationale de Normalisation (ISO).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Officiellement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créée le 23 février 1947</a:t>
            </a:r>
          </a:p>
        </p:txBody>
      </p:sp>
      <p:sp>
        <p:nvSpPr>
          <p:cNvPr id="3" name="Rectangle 2"/>
          <p:cNvSpPr/>
          <p:nvPr/>
        </p:nvSpPr>
        <p:spPr>
          <a:xfrm>
            <a:off x="311455" y="18448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L'Association Française de </a:t>
            </a:r>
            <a:r>
              <a:rPr lang="fr-FR" dirty="0" smtClean="0">
                <a:solidFill>
                  <a:srgbClr val="FF0000"/>
                </a:solidFill>
              </a:rPr>
              <a:t> Normalisation</a:t>
            </a:r>
            <a:r>
              <a:rPr lang="fr-FR" dirty="0">
                <a:solidFill>
                  <a:srgbClr val="FF0000"/>
                </a:solidFill>
              </a:rPr>
              <a:t>, l'AFNOR, créée en 1926,</a:t>
            </a:r>
          </a:p>
        </p:txBody>
      </p:sp>
    </p:spTree>
    <p:extLst>
      <p:ext uri="{BB962C8B-B14F-4D97-AF65-F5344CB8AC3E}">
        <p14:creationId xmlns:p14="http://schemas.microsoft.com/office/powerpoint/2010/main" val="2516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188640"/>
            <a:ext cx="3068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STRUCTURATION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solidFill>
                  <a:srgbClr val="0000FF"/>
                </a:solidFill>
              </a:rPr>
              <a:t>L'ISO comporte </a:t>
            </a:r>
            <a:r>
              <a:rPr lang="fr-FR" dirty="0" smtClean="0">
                <a:solidFill>
                  <a:srgbClr val="0000FF"/>
                </a:solidFill>
              </a:rPr>
              <a:t>158 membres 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Il y a trois différentes catégories 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membres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/>
              <a:t>•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le comité membre de l'ISO : l'organisme national « le plus représentatif de la </a:t>
            </a: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normalisation dans son pays ». Ce sont les seuls membres de l'ISO qui ont le droit de vote </a:t>
            </a:r>
          </a:p>
          <a:p>
            <a:pPr>
              <a:lnSpc>
                <a:spcPct val="200000"/>
              </a:lnSpc>
            </a:pPr>
            <a:r>
              <a:rPr lang="fr-FR" dirty="0"/>
              <a:t>•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 membre correspondant pour les pays qui n'ont pas encore d'organisme national </a:t>
            </a: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représentatif ;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fr-FR" dirty="0"/>
              <a:t>• le membre abonné pour les pays dont l'économie est limitée. </a:t>
            </a:r>
          </a:p>
        </p:txBody>
      </p:sp>
    </p:spTree>
    <p:extLst>
      <p:ext uri="{BB962C8B-B14F-4D97-AF65-F5344CB8AC3E}">
        <p14:creationId xmlns:p14="http://schemas.microsoft.com/office/powerpoint/2010/main" val="2516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4624"/>
            <a:ext cx="8280920" cy="166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dirty="0"/>
              <a:t>Pour les pays francophones, les membres sont : l'AFNOR pour la France (Comité membre), </a:t>
            </a:r>
            <a:r>
              <a:rPr lang="fr-FR" dirty="0" smtClean="0"/>
              <a:t>l'IBN </a:t>
            </a:r>
            <a:r>
              <a:rPr lang="fr-FR" dirty="0"/>
              <a:t>(Belgique) (Comité membre), le SNV (Suisse) (Comité membre), le </a:t>
            </a:r>
            <a:r>
              <a:rPr lang="fr-FR" dirty="0" smtClean="0"/>
              <a:t>CCN </a:t>
            </a:r>
            <a:r>
              <a:rPr lang="fr-FR" dirty="0"/>
              <a:t>(Canada) </a:t>
            </a:r>
            <a:r>
              <a:rPr lang="fr-FR" dirty="0" smtClean="0"/>
              <a:t> (</a:t>
            </a:r>
            <a:r>
              <a:rPr lang="fr-FR" dirty="0"/>
              <a:t>Comité membre),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060848"/>
            <a:ext cx="3100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Comités techniques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842" y="2924944"/>
            <a:ext cx="3935110" cy="222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dirty="0"/>
              <a:t>L'ISO est divisé en environ 200 comités techniques (TC), chacun chargé d'un </a:t>
            </a:r>
            <a:r>
              <a:rPr lang="fr-FR" dirty="0" smtClean="0"/>
              <a:t>domaine particulier</a:t>
            </a:r>
            <a:r>
              <a:rPr lang="fr-FR" dirty="0"/>
              <a:t>. Voici la liste des comités actifs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4395" y="2522513"/>
            <a:ext cx="45939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00FF"/>
                </a:solidFill>
              </a:rPr>
              <a:t>•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FF"/>
                </a:solidFill>
              </a:rPr>
              <a:t>Filetages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Roulements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Tuyauteries </a:t>
            </a:r>
            <a:r>
              <a:rPr lang="fr-FR" sz="1600" dirty="0">
                <a:solidFill>
                  <a:srgbClr val="0000FF"/>
                </a:solidFill>
              </a:rPr>
              <a:t>en métaux ferreux et </a:t>
            </a:r>
            <a:r>
              <a:rPr lang="fr-FR" sz="1600" dirty="0" smtClean="0">
                <a:solidFill>
                  <a:srgbClr val="0000FF"/>
                </a:solidFill>
              </a:rPr>
              <a:t>     raccords métalliques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Acier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Zinc </a:t>
            </a:r>
            <a:r>
              <a:rPr lang="fr-FR" sz="1600" dirty="0">
                <a:solidFill>
                  <a:srgbClr val="0000FF"/>
                </a:solidFill>
              </a:rPr>
              <a:t>et alliages de </a:t>
            </a:r>
            <a:r>
              <a:rPr lang="fr-FR" sz="1600" dirty="0" smtClean="0">
                <a:solidFill>
                  <a:srgbClr val="0000FF"/>
                </a:solidFill>
              </a:rPr>
              <a:t>zinc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Fontes </a:t>
            </a:r>
            <a:r>
              <a:rPr lang="fr-FR" sz="1600" dirty="0">
                <a:solidFill>
                  <a:srgbClr val="0000FF"/>
                </a:solidFill>
              </a:rPr>
              <a:t>moulées et fontes brutes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Cuivre </a:t>
            </a:r>
            <a:r>
              <a:rPr lang="fr-FR" sz="1600" dirty="0">
                <a:solidFill>
                  <a:srgbClr val="0000FF"/>
                </a:solidFill>
              </a:rPr>
              <a:t>et alliages de </a:t>
            </a:r>
            <a:r>
              <a:rPr lang="fr-FR" sz="1600" dirty="0" smtClean="0">
                <a:solidFill>
                  <a:srgbClr val="0000FF"/>
                </a:solidFill>
              </a:rPr>
              <a:t>cuivre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FF"/>
                </a:solidFill>
              </a:rPr>
              <a:t>Matériaux réfractaires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Soudage et techniques </a:t>
            </a:r>
            <a:r>
              <a:rPr lang="fr-FR" sz="1600" dirty="0" smtClean="0">
                <a:solidFill>
                  <a:srgbClr val="0000FF"/>
                </a:solidFill>
              </a:rPr>
              <a:t>connexes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Bouteilles à </a:t>
            </a:r>
            <a:r>
              <a:rPr lang="fr-FR" sz="1600" dirty="0" smtClean="0">
                <a:solidFill>
                  <a:srgbClr val="0000FF"/>
                </a:solidFill>
              </a:rPr>
              <a:t>gaz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FF"/>
                </a:solidFill>
              </a:rPr>
              <a:t>Plastiques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Métaux légers et leurs </a:t>
            </a:r>
            <a:r>
              <a:rPr lang="fr-FR" sz="1600" dirty="0" smtClean="0">
                <a:solidFill>
                  <a:srgbClr val="0000FF"/>
                </a:solidFill>
              </a:rPr>
              <a:t>alliages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Revêtements métalliques et autres revêtements inorganiques</a:t>
            </a:r>
          </a:p>
        </p:txBody>
      </p:sp>
    </p:spTree>
    <p:extLst>
      <p:ext uri="{BB962C8B-B14F-4D97-AF65-F5344CB8AC3E}">
        <p14:creationId xmlns:p14="http://schemas.microsoft.com/office/powerpoint/2010/main" val="361711358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3777</TotalTime>
  <Words>538</Words>
  <Application>Microsoft Office PowerPoint</Application>
  <PresentationFormat>Affichage à l'écran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athmani moussa</dc:creator>
  <cp:lastModifiedBy>athmani moussa</cp:lastModifiedBy>
  <cp:revision>31</cp:revision>
  <dcterms:created xsi:type="dcterms:W3CDTF">2020-12-04T06:34:38Z</dcterms:created>
  <dcterms:modified xsi:type="dcterms:W3CDTF">2020-12-25T21:07:24Z</dcterms:modified>
</cp:coreProperties>
</file>