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  <p:sldId id="266" r:id="rId5"/>
    <p:sldId id="261" r:id="rId6"/>
    <p:sldId id="262" r:id="rId7"/>
    <p:sldId id="263" r:id="rId8"/>
    <p:sldId id="264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5" name="Content Placeholder 4" descr="Logo mémoire.jpg"/>
          <p:cNvPicPr>
            <a:picLocks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2506345" y="556895"/>
            <a:ext cx="1159510" cy="15957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Box 3"/>
          <p:cNvSpPr txBox="1"/>
          <p:nvPr/>
        </p:nvSpPr>
        <p:spPr>
          <a:xfrm>
            <a:off x="3874770" y="953770"/>
            <a:ext cx="7766050" cy="15684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Mohamed Kheider University of Biskra</a:t>
            </a:r>
            <a:br>
              <a:rPr lang="en-US" sz="2400" b="1" dirty="0">
                <a:solidFill>
                  <a:srgbClr val="002060"/>
                </a:solidFill>
                <a:effectLst/>
                <a:sym typeface="+mn-ea"/>
              </a:rPr>
            </a:b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Faculty of Economic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s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, Commerc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e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 and Management Sciences</a:t>
            </a:r>
            <a:br>
              <a:rPr lang="en-US" sz="2400" b="1" dirty="0">
                <a:solidFill>
                  <a:srgbClr val="002060"/>
                </a:solidFill>
                <a:effectLst/>
                <a:sym typeface="+mn-ea"/>
              </a:rPr>
            </a:b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Department of Commercial Sciences</a:t>
            </a:r>
            <a:br>
              <a:rPr lang="en-US" sz="2400" b="1" dirty="0">
                <a:solidFill>
                  <a:srgbClr val="002060"/>
                </a:solidFill>
                <a:effectLst/>
                <a:sym typeface="+mn-ea"/>
              </a:rPr>
            </a:br>
            <a:endParaRPr lang="en-US" sz="2400"/>
          </a:p>
        </p:txBody>
      </p:sp>
      <p:sp>
        <p:nvSpPr>
          <p:cNvPr id="6" name="Text Box 5"/>
          <p:cNvSpPr txBox="1"/>
          <p:nvPr/>
        </p:nvSpPr>
        <p:spPr>
          <a:xfrm>
            <a:off x="701040" y="3180080"/>
            <a:ext cx="11847830" cy="1614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en-US" sz="2400" b="1" u="sng" dirty="0">
                <a:solidFill>
                  <a:srgbClr val="002060"/>
                </a:solidFill>
                <a:effectLst/>
                <a:sym typeface="+mn-ea"/>
              </a:rPr>
              <a:t>Subject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: English Language   </a:t>
            </a:r>
            <a:r>
              <a:rPr lang="ar-DZ" altLang="en-US" sz="2400" b="1" dirty="0">
                <a:solidFill>
                  <a:srgbClr val="002060"/>
                </a:solidFill>
                <a:effectLst/>
                <a:sym typeface="+mn-ea"/>
              </a:rPr>
              <a:t>   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                                                        </a:t>
            </a:r>
            <a:r>
              <a:rPr lang="en-US" sz="2400" b="1" u="sng" dirty="0">
                <a:solidFill>
                  <a:srgbClr val="002060"/>
                </a:solidFill>
                <a:effectLst/>
                <a:sym typeface="+mn-ea"/>
              </a:rPr>
              <a:t>Teacher: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 Mekhloufi Rania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 </a:t>
            </a:r>
            <a:r>
              <a:rPr lang="fr-FR" sz="2400" b="1" u="sng" dirty="0">
                <a:solidFill>
                  <a:srgbClr val="002060"/>
                </a:solidFill>
                <a:effectLst/>
                <a:sym typeface="+mn-ea"/>
              </a:rPr>
              <a:t>Grade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: 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3</a:t>
            </a:r>
            <a:r>
              <a:rPr lang="fr-FR" altLang="en-US" sz="2400" b="1" baseline="30000" dirty="0">
                <a:solidFill>
                  <a:srgbClr val="002060"/>
                </a:solidFill>
                <a:effectLst/>
                <a:sym typeface="+mn-ea"/>
              </a:rPr>
              <a:t>rd</a:t>
            </a:r>
            <a:r>
              <a:rPr lang="en-US" sz="2400" b="1" baseline="30000" dirty="0">
                <a:solidFill>
                  <a:srgbClr val="002060"/>
                </a:solidFill>
                <a:effectLst/>
                <a:sym typeface="+mn-ea"/>
              </a:rPr>
              <a:t> 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Year LMD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 International</a:t>
            </a:r>
            <a:r>
              <a:rPr lang="en-US" sz="2400" b="1" dirty="0">
                <a:solidFill>
                  <a:srgbClr val="002060"/>
                </a:solidFill>
                <a:effectLst/>
                <a:sym typeface="+mn-ea"/>
              </a:rPr>
              <a:t> Commerc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e                            </a:t>
            </a:r>
            <a:r>
              <a:rPr lang="fr-FR" altLang="en-US" sz="2400" b="1" u="sng" dirty="0">
                <a:solidFill>
                  <a:srgbClr val="002060"/>
                </a:solidFill>
                <a:effectLst/>
                <a:sym typeface="+mn-ea"/>
              </a:rPr>
              <a:t>Group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: (1,2,3)        </a:t>
            </a:r>
            <a:r>
              <a:rPr lang="fr-FR" altLang="en-US" b="1" dirty="0">
                <a:solidFill>
                  <a:srgbClr val="002060"/>
                </a:solidFill>
                <a:effectLst/>
                <a:sym typeface="+mn-ea"/>
              </a:rPr>
              <a:t>                                      </a:t>
            </a:r>
            <a:endParaRPr lang="en-US" b="1" dirty="0">
              <a:solidFill>
                <a:srgbClr val="00206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5207000" y="4952365"/>
            <a:ext cx="1778635" cy="7988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800" b="1" dirty="0">
                <a:solidFill>
                  <a:srgbClr val="002060"/>
                </a:solidFill>
                <a:effectLst/>
                <a:sym typeface="+mn-ea"/>
              </a:rPr>
              <a:t>2020/2021</a:t>
            </a:r>
            <a:br>
              <a:rPr lang="en-US" b="1" dirty="0">
                <a:solidFill>
                  <a:srgbClr val="002060"/>
                </a:solidFill>
                <a:effectLst/>
                <a:sym typeface="+mn-ea"/>
              </a:rPr>
            </a:b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944745" y="1717040"/>
            <a:ext cx="230187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3600" b="1" u="sng"/>
              <a:t>LECTURE 4:</a:t>
            </a:r>
            <a:endParaRPr lang="fr-FR" altLang="en-US" sz="3600" b="1" u="sng"/>
          </a:p>
        </p:txBody>
      </p:sp>
      <p:sp>
        <p:nvSpPr>
          <p:cNvPr id="5" name="Text Box 4"/>
          <p:cNvSpPr txBox="1"/>
          <p:nvPr/>
        </p:nvSpPr>
        <p:spPr>
          <a:xfrm>
            <a:off x="1843088" y="2452370"/>
            <a:ext cx="850455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3600" b="1" u="sng"/>
              <a:t> </a:t>
            </a:r>
            <a:r>
              <a:rPr lang="en-US" sz="6000" b="1" u="sng"/>
              <a:t>English Complex Sentence</a:t>
            </a:r>
            <a:endParaRPr lang="en-US" sz="6000" b="1" u="sng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" name="Oval 5"/>
          <p:cNvSpPr/>
          <p:nvPr/>
        </p:nvSpPr>
        <p:spPr>
          <a:xfrm>
            <a:off x="4308475" y="0"/>
            <a:ext cx="3448050" cy="1581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sz="2000" b="1"/>
              <a:t>Complex Sentence</a:t>
            </a:r>
            <a:endParaRPr lang="fr-FR" altLang="en-US" sz="2000" b="1"/>
          </a:p>
        </p:txBody>
      </p:sp>
      <p:sp>
        <p:nvSpPr>
          <p:cNvPr id="23" name="Text Box 22"/>
          <p:cNvSpPr txBox="1"/>
          <p:nvPr/>
        </p:nvSpPr>
        <p:spPr>
          <a:xfrm>
            <a:off x="212090" y="1720850"/>
            <a:ext cx="117246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000"/>
              <a:t>The complex sentence</a:t>
            </a:r>
            <a:r>
              <a:rPr lang="fr-FR" altLang="en-US" sz="2000"/>
              <a:t> is a group of words that</a:t>
            </a:r>
            <a:r>
              <a:rPr lang="en-US" sz="2000"/>
              <a:t> contains</a:t>
            </a:r>
            <a:r>
              <a:rPr lang="fr-FR" altLang="en-US" sz="2000"/>
              <a:t> at least</a:t>
            </a:r>
            <a:r>
              <a:rPr lang="en-US" sz="2000"/>
              <a:t> a</a:t>
            </a:r>
            <a:r>
              <a:rPr lang="fr-FR" altLang="en-US" sz="2000"/>
              <a:t>n  </a:t>
            </a:r>
            <a:r>
              <a:rPr lang="fr-FR" altLang="en-US" sz="2000">
                <a:solidFill>
                  <a:schemeClr val="tx1"/>
                </a:solidFill>
              </a:rPr>
              <a:t>in</a:t>
            </a:r>
            <a:r>
              <a:rPr lang="en-US" sz="2000">
                <a:solidFill>
                  <a:schemeClr val="tx1"/>
                </a:solidFill>
              </a:rPr>
              <a:t>dependent clause</a:t>
            </a:r>
            <a:r>
              <a:rPr lang="en-US" sz="2000"/>
              <a:t> an</a:t>
            </a:r>
            <a:r>
              <a:rPr lang="fr-FR" altLang="en-US" sz="2000"/>
              <a:t>d a </a:t>
            </a:r>
            <a:r>
              <a:rPr lang="en-US" sz="2000"/>
              <a:t>dependent clause.</a:t>
            </a:r>
            <a:endParaRPr lang="en-US" sz="2000"/>
          </a:p>
        </p:txBody>
      </p:sp>
      <p:sp>
        <p:nvSpPr>
          <p:cNvPr id="24" name="Text Box 23"/>
          <p:cNvSpPr txBox="1"/>
          <p:nvPr/>
        </p:nvSpPr>
        <p:spPr>
          <a:xfrm>
            <a:off x="1777365" y="5612130"/>
            <a:ext cx="99479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fr-FR" altLang="en-US" sz="2000"/>
              <a:t>A dependent clause starts with a subordinate conjunctin or  a relative pronoun. It has  a full subject, verb and object but does not state a complete thought. </a:t>
            </a:r>
            <a:endParaRPr lang="fr-FR" altLang="en-US" sz="2000" b="1"/>
          </a:p>
        </p:txBody>
      </p:sp>
      <p:sp>
        <p:nvSpPr>
          <p:cNvPr id="4" name="Text Box 3"/>
          <p:cNvSpPr txBox="1"/>
          <p:nvPr/>
        </p:nvSpPr>
        <p:spPr>
          <a:xfrm>
            <a:off x="2540000" y="1983740"/>
            <a:ext cx="69850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3200"/>
              <a:t>(</a:t>
            </a:r>
            <a:r>
              <a:rPr lang="fr-FR" altLang="en-US" sz="3200">
                <a:solidFill>
                  <a:schemeClr val="tx1"/>
                </a:solidFill>
              </a:rPr>
              <a:t>independent clause + dependent clause</a:t>
            </a:r>
            <a:r>
              <a:rPr lang="fr-FR" altLang="en-US" sz="3200"/>
              <a:t>)</a:t>
            </a:r>
            <a:endParaRPr lang="fr-FR" altLang="en-US" sz="3200"/>
          </a:p>
        </p:txBody>
      </p:sp>
      <p:sp>
        <p:nvSpPr>
          <p:cNvPr id="9" name="Text Box 8"/>
          <p:cNvSpPr txBox="1"/>
          <p:nvPr/>
        </p:nvSpPr>
        <p:spPr>
          <a:xfrm>
            <a:off x="6381115" y="2708275"/>
            <a:ext cx="54425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fr-FR" altLang="en-US" sz="2400"/>
              <a:t>                                                                                         </a:t>
            </a:r>
            <a:r>
              <a:rPr lang="fr-FR" altLang="en-US" sz="2400">
                <a:solidFill>
                  <a:srgbClr val="FFFF00"/>
                </a:solidFill>
              </a:rPr>
              <a:t>«</a:t>
            </a:r>
            <a:r>
              <a:rPr lang="fr-FR" altLang="en-US" sz="2400"/>
              <a:t>you might be tired tomorrow</a:t>
            </a:r>
            <a:r>
              <a:rPr lang="fr-FR" altLang="en-US" sz="2400">
                <a:solidFill>
                  <a:srgbClr val="FFFF00"/>
                </a:solidFill>
              </a:rPr>
              <a:t>» </a:t>
            </a:r>
            <a:endParaRPr lang="fr-FR" altLang="en-US" sz="2400">
              <a:solidFill>
                <a:srgbClr val="FFFF00"/>
              </a:solidFill>
            </a:endParaRPr>
          </a:p>
          <a:p>
            <a:endParaRPr lang="fr-FR" altLang="en-US" sz="2400">
              <a:solidFill>
                <a:srgbClr val="FFFF00"/>
              </a:solidFill>
            </a:endParaRPr>
          </a:p>
          <a:p>
            <a:endParaRPr lang="fr-FR" altLang="en-US" sz="2400">
              <a:solidFill>
                <a:srgbClr val="FFFF00"/>
              </a:solidFill>
            </a:endParaRPr>
          </a:p>
          <a:p>
            <a:r>
              <a:rPr lang="fr-FR" altLang="en-US" sz="2000">
                <a:sym typeface="+mn-ea"/>
              </a:rPr>
              <a:t>        </a:t>
            </a:r>
            <a:r>
              <a:rPr lang="fr-FR" altLang="en-US" sz="2400">
                <a:solidFill>
                  <a:schemeClr val="accent4"/>
                </a:solidFill>
                <a:sym typeface="+mn-ea"/>
              </a:rPr>
              <a:t>«</a:t>
            </a:r>
            <a:r>
              <a:rPr lang="fr-FR" altLang="en-US" sz="2400">
                <a:solidFill>
                  <a:schemeClr val="tx1"/>
                </a:solidFill>
                <a:sym typeface="+mn-ea"/>
              </a:rPr>
              <a:t>i</a:t>
            </a:r>
            <a:r>
              <a:rPr lang="fr-FR" altLang="en-US" sz="2400">
                <a:sym typeface="+mn-ea"/>
              </a:rPr>
              <a:t>f you stay up too late.</a:t>
            </a:r>
            <a:r>
              <a:rPr lang="fr-FR" altLang="en-US" sz="2400">
                <a:solidFill>
                  <a:schemeClr val="accent4"/>
                </a:solidFill>
                <a:sym typeface="+mn-ea"/>
              </a:rPr>
              <a:t>»                                                                        </a:t>
            </a:r>
            <a:endParaRPr lang="fr-FR" altLang="en-US" sz="2400">
              <a:solidFill>
                <a:schemeClr val="accent4"/>
              </a:solidFill>
              <a:sym typeface="+mn-ea"/>
            </a:endParaRPr>
          </a:p>
          <a:p>
            <a:endParaRPr lang="fr-FR" altLang="en-US" sz="2400">
              <a:solidFill>
                <a:srgbClr val="FFFF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082790" y="4631055"/>
            <a:ext cx="2736850" cy="152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13195" y="3469005"/>
            <a:ext cx="387731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 Box 12"/>
          <p:cNvSpPr txBox="1"/>
          <p:nvPr/>
        </p:nvSpPr>
        <p:spPr>
          <a:xfrm>
            <a:off x="7520305" y="4646295"/>
            <a:ext cx="18624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b="1">
                <a:solidFill>
                  <a:srgbClr val="FFC000"/>
                </a:solidFill>
              </a:rPr>
              <a:t>dependent clause</a:t>
            </a:r>
            <a:endParaRPr lang="fr-FR" altLang="en-US" b="1">
              <a:solidFill>
                <a:srgbClr val="FFC000"/>
              </a:solidFill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7520940" y="3469005"/>
            <a:ext cx="20040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>
                <a:solidFill>
                  <a:srgbClr val="FFFF00"/>
                </a:solidFill>
              </a:rPr>
              <a:t>independent clause</a:t>
            </a:r>
            <a:endParaRPr lang="fr-FR" altLang="en-US">
              <a:solidFill>
                <a:srgbClr val="FFFF0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5400000" flipV="1">
            <a:off x="8142605" y="5144135"/>
            <a:ext cx="619125" cy="316865"/>
          </a:xfrm>
          <a:prstGeom prst="bentConnector3">
            <a:avLst>
              <a:gd name="adj1" fmla="val 50051"/>
            </a:avLst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54635" y="3377565"/>
            <a:ext cx="5699125" cy="797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fr-FR" altLang="en-US">
              <a:sym typeface="+mn-ea"/>
            </a:endParaRPr>
          </a:p>
          <a:p>
            <a:pPr algn="ctr"/>
            <a:r>
              <a:rPr lang="fr-FR" altLang="en-US" sz="2000" b="1">
                <a:solidFill>
                  <a:schemeClr val="tx1"/>
                </a:solidFill>
                <a:sym typeface="+mn-ea"/>
              </a:rPr>
              <a:t>EXAMPLE: </a:t>
            </a:r>
            <a:endParaRPr lang="fr-FR" altLang="en-US" sz="2000" b="1">
              <a:sym typeface="+mn-ea"/>
            </a:endParaRPr>
          </a:p>
          <a:p>
            <a:pPr algn="ctr"/>
            <a:r>
              <a:rPr lang="fr-FR" altLang="en-US" sz="2000" b="1">
                <a:sym typeface="+mn-ea"/>
              </a:rPr>
              <a:t>You might be tired tomorrow if you stay up too late.</a:t>
            </a:r>
            <a:endParaRPr lang="fr-FR" altLang="en-US" sz="2000" b="1">
              <a:solidFill>
                <a:srgbClr val="FFFF00"/>
              </a:solidFill>
            </a:endParaRPr>
          </a:p>
          <a:p>
            <a:pPr algn="ctr"/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animBg="1"/>
      <p:bldP spid="23" grpId="0"/>
      <p:bldP spid="23" grpId="1"/>
      <p:bldP spid="4" grpId="0"/>
      <p:bldP spid="4" grpId="1"/>
      <p:bldP spid="17" grpId="0" animBg="1"/>
      <p:bldP spid="17" grpId="1" animBg="1"/>
      <p:bldP spid="9" grpId="0"/>
      <p:bldP spid="9" grpId="1"/>
      <p:bldP spid="14" grpId="0"/>
      <p:bldP spid="14" grpId="1"/>
      <p:bldP spid="13" grpId="0"/>
      <p:bldP spid="13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7" name="Rectangles 6"/>
          <p:cNvSpPr/>
          <p:nvPr/>
        </p:nvSpPr>
        <p:spPr>
          <a:xfrm>
            <a:off x="1624965" y="2178685"/>
            <a:ext cx="2306320" cy="495935"/>
          </a:xfrm>
          <a:prstGeom prst="rec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b="1"/>
              <a:t>Subordinate clause</a:t>
            </a:r>
            <a:endParaRPr lang="fr-FR" altLang="en-US" b="1"/>
          </a:p>
        </p:txBody>
      </p:sp>
      <p:sp>
        <p:nvSpPr>
          <p:cNvPr id="8" name="Rectangles 7"/>
          <p:cNvSpPr/>
          <p:nvPr/>
        </p:nvSpPr>
        <p:spPr>
          <a:xfrm>
            <a:off x="8216265" y="2178685"/>
            <a:ext cx="2153920" cy="494665"/>
          </a:xfrm>
          <a:prstGeom prst="rec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sz="2000" b="1"/>
              <a:t>Relative clause</a:t>
            </a:r>
            <a:endParaRPr lang="fr-FR" altLang="en-US" sz="2000" b="1"/>
          </a:p>
        </p:txBody>
      </p:sp>
      <p:sp>
        <p:nvSpPr>
          <p:cNvPr id="9" name="Rectangles 8"/>
          <p:cNvSpPr/>
          <p:nvPr/>
        </p:nvSpPr>
        <p:spPr>
          <a:xfrm>
            <a:off x="152400" y="3856990"/>
            <a:ext cx="2001520" cy="66929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sz="2000" b="1"/>
              <a:t>Cause -effect relationship</a:t>
            </a:r>
            <a:endParaRPr lang="fr-FR" altLang="en-US" sz="2000" b="1"/>
          </a:p>
        </p:txBody>
      </p:sp>
      <p:sp>
        <p:nvSpPr>
          <p:cNvPr id="10" name="Rectangles 9"/>
          <p:cNvSpPr/>
          <p:nvPr/>
        </p:nvSpPr>
        <p:spPr>
          <a:xfrm>
            <a:off x="3359150" y="3857625"/>
            <a:ext cx="2153920" cy="668655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sz="2000" b="1"/>
              <a:t>Transition of time and place</a:t>
            </a:r>
            <a:endParaRPr lang="fr-FR" altLang="en-US" sz="2000" b="1"/>
          </a:p>
        </p:txBody>
      </p:sp>
      <p:sp>
        <p:nvSpPr>
          <p:cNvPr id="11" name="Text Box 10"/>
          <p:cNvSpPr txBox="1"/>
          <p:nvPr/>
        </p:nvSpPr>
        <p:spPr>
          <a:xfrm>
            <a:off x="153035" y="4551045"/>
            <a:ext cx="184785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fr-FR" altLang="en-US" b="1">
                <a:solidFill>
                  <a:srgbClr val="FFFF00"/>
                </a:solidFill>
              </a:rPr>
              <a:t>as/ since, therefore/hence/</a:t>
            </a:r>
            <a:endParaRPr lang="fr-FR" altLang="en-US" b="1">
              <a:solidFill>
                <a:srgbClr val="FFFF00"/>
              </a:solidFill>
            </a:endParaRPr>
          </a:p>
          <a:p>
            <a:r>
              <a:rPr lang="fr-FR" altLang="en-US" b="1">
                <a:solidFill>
                  <a:srgbClr val="FFFF00"/>
                </a:solidFill>
                <a:sym typeface="+mn-ea"/>
              </a:rPr>
              <a:t>so that</a:t>
            </a:r>
            <a:r>
              <a:rPr lang="fr-FR" altLang="en-US" b="1">
                <a:solidFill>
                  <a:srgbClr val="FFFF00"/>
                </a:solidFill>
              </a:rPr>
              <a:t> </a:t>
            </a:r>
            <a:endParaRPr lang="fr-FR" altLang="en-US" b="1">
              <a:solidFill>
                <a:srgbClr val="FFFF00"/>
              </a:solidFill>
            </a:endParaRPr>
          </a:p>
          <a:p>
            <a:r>
              <a:rPr lang="fr-FR" altLang="en-US" b="1">
                <a:solidFill>
                  <a:srgbClr val="FFFF00"/>
                </a:solidFill>
              </a:rPr>
              <a:t>as soon as though/ although due to/ because</a:t>
            </a:r>
            <a:endParaRPr lang="fr-FR" altLang="en-US" b="1">
              <a:solidFill>
                <a:srgbClr val="FFFF00"/>
              </a:solidFill>
            </a:endParaRPr>
          </a:p>
          <a:p>
            <a:r>
              <a:rPr lang="fr-FR" altLang="en-US" b="1">
                <a:solidFill>
                  <a:srgbClr val="FFFF00"/>
                </a:solidFill>
              </a:rPr>
              <a:t> if/ unless</a:t>
            </a:r>
            <a:endParaRPr lang="fr-FR" altLang="en-US" b="1">
              <a:solidFill>
                <a:srgbClr val="FFFF00"/>
              </a:solidFill>
            </a:endParaRPr>
          </a:p>
          <a:p>
            <a:endParaRPr lang="fr-FR" altLang="en-US" b="1">
              <a:solidFill>
                <a:srgbClr val="FFFF00"/>
              </a:solidFill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4985385" y="4820285"/>
            <a:ext cx="960755" cy="561340"/>
          </a:xfrm>
          <a:prstGeom prst="rect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sz="2000" b="1"/>
              <a:t>Place</a:t>
            </a:r>
            <a:endParaRPr lang="fr-FR" altLang="en-US" sz="2000" b="1"/>
          </a:p>
        </p:txBody>
      </p:sp>
      <p:sp>
        <p:nvSpPr>
          <p:cNvPr id="13" name="Rectangles 12"/>
          <p:cNvSpPr/>
          <p:nvPr/>
        </p:nvSpPr>
        <p:spPr>
          <a:xfrm>
            <a:off x="2955925" y="4820285"/>
            <a:ext cx="975360" cy="561340"/>
          </a:xfrm>
          <a:prstGeom prst="rect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sz="2000" b="1"/>
              <a:t>Time</a:t>
            </a:r>
            <a:endParaRPr lang="fr-FR" altLang="en-US" sz="2000" b="1"/>
          </a:p>
        </p:txBody>
      </p:sp>
      <p:sp>
        <p:nvSpPr>
          <p:cNvPr id="14" name="Text Box 13"/>
          <p:cNvSpPr txBox="1"/>
          <p:nvPr/>
        </p:nvSpPr>
        <p:spPr>
          <a:xfrm>
            <a:off x="8489950" y="3453765"/>
            <a:ext cx="160655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fr-FR" altLang="en-US" b="1">
                <a:solidFill>
                  <a:srgbClr val="FFFF00"/>
                </a:solidFill>
              </a:rPr>
              <a:t>Who</a:t>
            </a:r>
            <a:endParaRPr lang="fr-FR" altLang="en-US" b="1">
              <a:solidFill>
                <a:srgbClr val="FFFF00"/>
              </a:solidFill>
            </a:endParaRPr>
          </a:p>
          <a:p>
            <a:pPr algn="ctr"/>
            <a:r>
              <a:rPr lang="fr-FR" altLang="en-US" b="1">
                <a:solidFill>
                  <a:srgbClr val="FFFF00"/>
                </a:solidFill>
              </a:rPr>
              <a:t>Which</a:t>
            </a:r>
            <a:endParaRPr lang="fr-FR" altLang="en-US" b="1">
              <a:solidFill>
                <a:srgbClr val="FFFF00"/>
              </a:solidFill>
            </a:endParaRPr>
          </a:p>
          <a:p>
            <a:pPr algn="ctr"/>
            <a:r>
              <a:rPr lang="fr-FR" altLang="en-US" b="1">
                <a:solidFill>
                  <a:srgbClr val="FFFF00"/>
                </a:solidFill>
              </a:rPr>
              <a:t>That</a:t>
            </a:r>
            <a:endParaRPr lang="fr-FR" altLang="en-US" b="1">
              <a:solidFill>
                <a:srgbClr val="FFFF00"/>
              </a:solidFill>
            </a:endParaRPr>
          </a:p>
          <a:p>
            <a:pPr algn="ctr"/>
            <a:r>
              <a:rPr lang="fr-FR" altLang="en-US" b="1">
                <a:solidFill>
                  <a:srgbClr val="FFFF00"/>
                </a:solidFill>
              </a:rPr>
              <a:t>Where</a:t>
            </a:r>
            <a:endParaRPr lang="fr-FR" altLang="en-US" b="1">
              <a:solidFill>
                <a:srgbClr val="FFFF00"/>
              </a:solidFill>
            </a:endParaRPr>
          </a:p>
          <a:p>
            <a:pPr algn="ctr"/>
            <a:r>
              <a:rPr lang="fr-FR" altLang="en-US" b="1">
                <a:solidFill>
                  <a:srgbClr val="FFFF00"/>
                </a:solidFill>
                <a:sym typeface="+mn-ea"/>
              </a:rPr>
              <a:t>Whose</a:t>
            </a:r>
            <a:endParaRPr lang="fr-FR" altLang="en-US" b="1">
              <a:solidFill>
                <a:srgbClr val="FFFF00"/>
              </a:solidFill>
            </a:endParaRPr>
          </a:p>
          <a:p>
            <a:pPr algn="ctr"/>
            <a:endParaRPr lang="fr-FR" altLang="en-US" b="1">
              <a:solidFill>
                <a:srgbClr val="FFFF00"/>
              </a:solidFill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2762885" y="5381625"/>
            <a:ext cx="1387475" cy="1476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fr-FR" altLang="en-US" b="1">
                <a:solidFill>
                  <a:srgbClr val="FFFF00"/>
                </a:solidFill>
              </a:rPr>
              <a:t>When/ </a:t>
            </a:r>
            <a:r>
              <a:rPr lang="fr-FR" altLang="en-US" b="1">
                <a:solidFill>
                  <a:srgbClr val="FFFF00"/>
                </a:solidFill>
                <a:sym typeface="+mn-ea"/>
              </a:rPr>
              <a:t>Once</a:t>
            </a:r>
            <a:endParaRPr lang="fr-FR" altLang="en-US" b="1">
              <a:solidFill>
                <a:srgbClr val="FFFF00"/>
              </a:solidFill>
            </a:endParaRPr>
          </a:p>
          <a:p>
            <a:pPr algn="l"/>
            <a:r>
              <a:rPr lang="fr-FR" altLang="en-US" b="1">
                <a:solidFill>
                  <a:srgbClr val="FFFF00"/>
                </a:solidFill>
              </a:rPr>
              <a:t>Whenever</a:t>
            </a:r>
            <a:endParaRPr lang="fr-FR" altLang="en-US" b="1">
              <a:solidFill>
                <a:srgbClr val="FFFF00"/>
              </a:solidFill>
            </a:endParaRPr>
          </a:p>
          <a:p>
            <a:pPr algn="l"/>
            <a:r>
              <a:rPr lang="fr-FR" altLang="en-US" b="1">
                <a:solidFill>
                  <a:srgbClr val="FFFF00"/>
                </a:solidFill>
              </a:rPr>
              <a:t>While</a:t>
            </a:r>
            <a:endParaRPr lang="fr-FR" altLang="en-US" b="1">
              <a:solidFill>
                <a:srgbClr val="FFFF00"/>
              </a:solidFill>
            </a:endParaRPr>
          </a:p>
          <a:p>
            <a:pPr algn="l"/>
            <a:r>
              <a:rPr lang="fr-FR" altLang="en-US" b="1">
                <a:solidFill>
                  <a:srgbClr val="FFFF00"/>
                </a:solidFill>
              </a:rPr>
              <a:t>After</a:t>
            </a:r>
            <a:endParaRPr lang="fr-FR" altLang="en-US" b="1">
              <a:solidFill>
                <a:srgbClr val="FFFF00"/>
              </a:solidFill>
            </a:endParaRPr>
          </a:p>
          <a:p>
            <a:pPr algn="l"/>
            <a:r>
              <a:rPr lang="fr-FR" altLang="en-US" b="1">
                <a:solidFill>
                  <a:srgbClr val="FFFF00"/>
                </a:solidFill>
              </a:rPr>
              <a:t>Before</a:t>
            </a:r>
            <a:endParaRPr lang="fr-FR" altLang="en-US" b="1">
              <a:solidFill>
                <a:srgbClr val="FFFF00"/>
              </a:solidFill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4914265" y="5381625"/>
            <a:ext cx="112077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b="1">
                <a:solidFill>
                  <a:srgbClr val="FFFF00"/>
                </a:solidFill>
              </a:rPr>
              <a:t>Where </a:t>
            </a:r>
            <a:endParaRPr lang="fr-FR" altLang="en-US" b="1">
              <a:solidFill>
                <a:srgbClr val="FFFF00"/>
              </a:solidFill>
            </a:endParaRPr>
          </a:p>
          <a:p>
            <a:r>
              <a:rPr lang="fr-FR" altLang="en-US" b="1">
                <a:solidFill>
                  <a:srgbClr val="FFFF00"/>
                </a:solidFill>
              </a:rPr>
              <a:t>Wherever</a:t>
            </a:r>
            <a:endParaRPr lang="fr-FR" altLang="en-US" b="1">
              <a:solidFill>
                <a:srgbClr val="FFFF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423920" y="4526280"/>
            <a:ext cx="1012190" cy="20891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</p:cNvCxnSpPr>
          <p:nvPr/>
        </p:nvCxnSpPr>
        <p:spPr>
          <a:xfrm>
            <a:off x="4436110" y="4526280"/>
            <a:ext cx="1086485" cy="20891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Box 25"/>
          <p:cNvSpPr txBox="1"/>
          <p:nvPr/>
        </p:nvSpPr>
        <p:spPr>
          <a:xfrm>
            <a:off x="153035" y="2943860"/>
            <a:ext cx="55918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fr-FR" altLang="en-US" b="1" u="sng">
                <a:solidFill>
                  <a:srgbClr val="FFFF00"/>
                </a:solidFill>
                <a:sym typeface="+mn-ea"/>
              </a:rPr>
              <a:t>subordinate</a:t>
            </a:r>
            <a:r>
              <a:rPr lang="fr-FR" altLang="en-US" u="sng">
                <a:solidFill>
                  <a:srgbClr val="FFFF00"/>
                </a:solidFill>
                <a:sym typeface="+mn-ea"/>
              </a:rPr>
              <a:t> clause</a:t>
            </a:r>
            <a:r>
              <a:rPr lang="fr-FR" altLang="en-US">
                <a:sym typeface="+mn-ea"/>
              </a:rPr>
              <a:t> begins with </a:t>
            </a:r>
            <a:r>
              <a:rPr lang="fr-FR" altLang="en-US" b="1" u="sng">
                <a:solidFill>
                  <a:srgbClr val="FFFF00"/>
                </a:solidFill>
                <a:sym typeface="+mn-ea"/>
              </a:rPr>
              <a:t>subordinate conjunctions</a:t>
            </a:r>
            <a:r>
              <a:rPr lang="fr-FR" altLang="en-US">
                <a:sym typeface="+mn-ea"/>
              </a:rPr>
              <a:t>:</a:t>
            </a:r>
            <a:endParaRPr lang="fr-FR" altLang="en-US">
              <a:sym typeface="+mn-ea"/>
            </a:endParaRPr>
          </a:p>
        </p:txBody>
      </p:sp>
      <p:sp>
        <p:nvSpPr>
          <p:cNvPr id="27" name="Text Box 26"/>
          <p:cNvSpPr txBox="1"/>
          <p:nvPr/>
        </p:nvSpPr>
        <p:spPr>
          <a:xfrm>
            <a:off x="6858635" y="2943860"/>
            <a:ext cx="444690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fr-FR" altLang="en-US" b="1" u="sng">
                <a:solidFill>
                  <a:srgbClr val="FFFF00"/>
                </a:solidFill>
                <a:sym typeface="+mn-ea"/>
              </a:rPr>
              <a:t>relative clause</a:t>
            </a:r>
            <a:r>
              <a:rPr lang="fr-FR" altLang="en-US">
                <a:sym typeface="+mn-ea"/>
              </a:rPr>
              <a:t> begins with </a:t>
            </a:r>
            <a:r>
              <a:rPr lang="fr-FR" altLang="en-US" b="1" u="sng">
                <a:solidFill>
                  <a:srgbClr val="FFFF00"/>
                </a:solidFill>
                <a:sym typeface="+mn-ea"/>
              </a:rPr>
              <a:t>relative pronouns</a:t>
            </a:r>
            <a:r>
              <a:rPr lang="fr-FR" altLang="en-US">
                <a:sym typeface="+mn-ea"/>
              </a:rPr>
              <a:t>:</a:t>
            </a:r>
            <a:endParaRPr lang="fr-FR" altLang="en-US"/>
          </a:p>
          <a:p>
            <a:endParaRPr lang="en-US"/>
          </a:p>
        </p:txBody>
      </p:sp>
      <p:cxnSp>
        <p:nvCxnSpPr>
          <p:cNvPr id="29" name="Straight Arrow Connector 28"/>
          <p:cNvCxnSpPr>
            <a:stCxn id="26" idx="2"/>
          </p:cNvCxnSpPr>
          <p:nvPr/>
        </p:nvCxnSpPr>
        <p:spPr>
          <a:xfrm flipH="1">
            <a:off x="1200150" y="3312160"/>
            <a:ext cx="1748790" cy="5194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</p:cNvCxnSpPr>
          <p:nvPr/>
        </p:nvCxnSpPr>
        <p:spPr>
          <a:xfrm>
            <a:off x="2948940" y="3312160"/>
            <a:ext cx="1559560" cy="5194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7" idx="3"/>
          </p:cNvCxnSpPr>
          <p:nvPr/>
        </p:nvCxnSpPr>
        <p:spPr>
          <a:xfrm flipH="1">
            <a:off x="3931285" y="1250950"/>
            <a:ext cx="1786890" cy="117602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1"/>
          </p:cNvCxnSpPr>
          <p:nvPr/>
        </p:nvCxnSpPr>
        <p:spPr>
          <a:xfrm>
            <a:off x="6306820" y="1220470"/>
            <a:ext cx="1909445" cy="120586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 Box 1"/>
          <p:cNvSpPr txBox="1"/>
          <p:nvPr/>
        </p:nvSpPr>
        <p:spPr>
          <a:xfrm>
            <a:off x="4435793" y="760095"/>
            <a:ext cx="355536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fr-FR" altLang="en-US" sz="2400" b="1">
                <a:sym typeface="+mn-ea"/>
              </a:rPr>
              <a:t>Dependent clause can be :</a:t>
            </a:r>
            <a:r>
              <a:rPr lang="fr-FR" altLang="en-US" b="1">
                <a:sym typeface="+mn-ea"/>
              </a:rPr>
              <a:t> 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300355" y="0"/>
            <a:ext cx="115906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fr-FR" altLang="en-US">
                <a:sym typeface="+mn-ea"/>
              </a:rPr>
              <a:t>A dependent clause starts with a subordinate conjunctin or  a relative pronoun. It has  a full subject, verb and object but does not state a complete thought.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7" grpId="1" animBg="1"/>
      <p:bldP spid="26" grpId="0"/>
      <p:bldP spid="26" grpId="1"/>
      <p:bldP spid="9" grpId="0" animBg="1"/>
      <p:bldP spid="9" grpId="1" animBg="1"/>
      <p:bldP spid="11" grpId="0"/>
      <p:bldP spid="11" grpId="1"/>
      <p:bldP spid="10" grpId="0" animBg="1"/>
      <p:bldP spid="10" grpId="1" animBg="1"/>
      <p:bldP spid="13" grpId="0" animBg="1"/>
      <p:bldP spid="13" grpId="1" animBg="1"/>
      <p:bldP spid="15" grpId="0"/>
      <p:bldP spid="15" grpId="1"/>
      <p:bldP spid="12" grpId="0" animBg="1"/>
      <p:bldP spid="12" grpId="1" animBg="1"/>
      <p:bldP spid="16" grpId="0"/>
      <p:bldP spid="16" grpId="1"/>
      <p:bldP spid="8" grpId="0" animBg="1"/>
      <p:bldP spid="8" grpId="1" animBg="1"/>
      <p:bldP spid="27" grpId="0"/>
      <p:bldP spid="27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364490" y="1062355"/>
            <a:ext cx="11094085" cy="5231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Wingdings" panose="05000000000000000000" charset="0"/>
              <a:buChar char="v"/>
            </a:pPr>
            <a:r>
              <a:rPr lang="fr-FR" altLang="en-US" sz="2400" b="1" u="sng"/>
              <a:t>Cause-effect Relationship:</a:t>
            </a:r>
            <a:endParaRPr lang="en-US" sz="2400" b="1" u="sng"/>
          </a:p>
          <a:p>
            <a:pPr algn="l"/>
            <a:r>
              <a:rPr lang="en-US" sz="2000" u="sng"/>
              <a:t>Examples</a:t>
            </a:r>
            <a:r>
              <a:rPr lang="en-US" sz="2000"/>
              <a:t>:</a:t>
            </a:r>
            <a:endParaRPr lang="en-US" sz="2000"/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 sz="2000"/>
              <a:t>1/ </a:t>
            </a:r>
            <a:r>
              <a:rPr lang="en-US" sz="2000"/>
              <a:t>Many nations employ trade barriers to restrict free trade </a:t>
            </a:r>
            <a:r>
              <a:rPr lang="en-US" sz="2000" b="1" u="sng">
                <a:solidFill>
                  <a:schemeClr val="tx1"/>
                </a:solidFill>
              </a:rPr>
              <a:t>because some companies and workers are hurt by this type of trade.</a:t>
            </a:r>
            <a:endParaRPr lang="en-US" sz="2000" b="1" u="sng">
              <a:solidFill>
                <a:schemeClr val="tx1"/>
              </a:solidFill>
            </a:endParaRPr>
          </a:p>
          <a:p>
            <a:pPr algn="l"/>
            <a:endParaRPr lang="en-US" sz="2000" b="1" u="sng">
              <a:solidFill>
                <a:schemeClr val="tx1"/>
              </a:solidFill>
            </a:endParaRPr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 sz="2000"/>
              <a:t>2/ </a:t>
            </a:r>
            <a:r>
              <a:rPr lang="en-US" sz="2000" b="1" u="sng">
                <a:solidFill>
                  <a:schemeClr val="tx1"/>
                </a:solidFill>
              </a:rPr>
              <a:t>Though/ although trading with different countries would realise mutual benefits,</a:t>
            </a:r>
            <a:r>
              <a:rPr lang="en-US" sz="2000"/>
              <a:t> many nations employ trade barriers to restrict free trade</a:t>
            </a:r>
            <a:r>
              <a:rPr lang="en-US"/>
              <a:t>.</a:t>
            </a:r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 sz="2000"/>
              <a:t>3/ </a:t>
            </a:r>
            <a:r>
              <a:rPr lang="en-US" sz="2000"/>
              <a:t>Individuals and nations have a comparative advantage in the production of goods or services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b="1" u="sng">
                <a:solidFill>
                  <a:schemeClr val="tx1"/>
                </a:solidFill>
              </a:rPr>
              <a:t>if they can produce a product at a lower opportunity cost than other individuals or nations.</a:t>
            </a:r>
            <a:endParaRPr lang="en-US" sz="2000" b="1" u="sng">
              <a:solidFill>
                <a:schemeClr val="tx1"/>
              </a:solidFill>
            </a:endParaRPr>
          </a:p>
          <a:p>
            <a:pPr algn="l"/>
            <a:endParaRPr lang="en-US" sz="2000" b="1" u="sng">
              <a:solidFill>
                <a:schemeClr val="tx1"/>
              </a:solidFill>
            </a:endParaRPr>
          </a:p>
          <a:p>
            <a:pPr algn="l"/>
            <a:endParaRPr lang="en-US"/>
          </a:p>
          <a:p>
            <a:pPr algn="l"/>
            <a:r>
              <a:rPr lang="en-US"/>
              <a:t></a:t>
            </a:r>
            <a:r>
              <a:rPr lang="fr-FR" altLang="en-US" sz="2000"/>
              <a:t>4/ </a:t>
            </a:r>
            <a:r>
              <a:rPr lang="en-US" sz="2000" b="1" u="sng">
                <a:solidFill>
                  <a:schemeClr val="tx1"/>
                </a:solidFill>
              </a:rPr>
              <a:t>As we focus on fresh organic produce,</a:t>
            </a:r>
            <a:r>
              <a:rPr lang="en-US" sz="2000"/>
              <a:t> we have separate distribution channels for central and southern Europe.</a:t>
            </a:r>
            <a:endParaRPr lang="en-US" sz="2000"/>
          </a:p>
        </p:txBody>
      </p:sp>
      <p:sp>
        <p:nvSpPr>
          <p:cNvPr id="5" name="Text Box 4"/>
          <p:cNvSpPr txBox="1"/>
          <p:nvPr/>
        </p:nvSpPr>
        <p:spPr>
          <a:xfrm>
            <a:off x="364490" y="433705"/>
            <a:ext cx="363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514350" indent="-514350">
              <a:buFont typeface="+mj-lt"/>
              <a:buAutoNum type="romanUcPeriod"/>
            </a:pPr>
            <a:r>
              <a:rPr lang="fr-FR" altLang="en-US" sz="2400" b="1" u="sng">
                <a:solidFill>
                  <a:schemeClr val="tx1"/>
                </a:solidFill>
              </a:rPr>
              <a:t>SUBORDINATE CLAUSE:</a:t>
            </a:r>
            <a:endParaRPr lang="fr-FR" altLang="en-US" sz="2400" b="1" u="sng">
              <a:solidFill>
                <a:schemeClr val="tx1"/>
              </a:solidFill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232275" y="480060"/>
            <a:ext cx="628904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fr-FR" altLang="en-US" sz="2000" b="1" u="sng">
                <a:solidFill>
                  <a:schemeClr val="tx1"/>
                </a:solidFill>
                <a:sym typeface="+mn-ea"/>
              </a:rPr>
              <a:t>subordinating</a:t>
            </a:r>
            <a:r>
              <a:rPr lang="fr-FR" altLang="en-US" sz="2000">
                <a:solidFill>
                  <a:schemeClr val="tx1"/>
                </a:solidFill>
                <a:sym typeface="+mn-ea"/>
              </a:rPr>
              <a:t> clause begins with </a:t>
            </a:r>
            <a:r>
              <a:rPr lang="fr-FR" altLang="en-US" sz="2000" b="1" u="sng">
                <a:solidFill>
                  <a:schemeClr val="tx1"/>
                </a:solidFill>
                <a:sym typeface="+mn-ea"/>
              </a:rPr>
              <a:t>subordinate conjunction</a:t>
            </a:r>
            <a:r>
              <a:rPr lang="fr-FR" altLang="en-US" sz="2000">
                <a:sym typeface="+mn-ea"/>
              </a:rPr>
              <a:t>:</a:t>
            </a:r>
            <a:endParaRPr lang="en-US" sz="200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381635" y="978535"/>
            <a:ext cx="11224260" cy="33534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 algn="l">
              <a:buFont typeface="Wingdings" panose="05000000000000000000" charset="0"/>
              <a:buChar char="v"/>
            </a:pPr>
            <a:r>
              <a:rPr lang="fr-FR" altLang="en-US" sz="2400" b="1" u="sng"/>
              <a:t>T</a:t>
            </a:r>
            <a:r>
              <a:rPr lang="en-US" sz="2400" b="1" u="sng"/>
              <a:t>ansition of time or place</a:t>
            </a:r>
            <a:r>
              <a:rPr lang="fr-FR" altLang="en-US" sz="2400" b="1" u="sng"/>
              <a:t>:</a:t>
            </a:r>
            <a:r>
              <a:rPr lang="en-US" sz="2400" b="1"/>
              <a:t> </a:t>
            </a:r>
            <a:endParaRPr lang="en-US" sz="2400" b="1"/>
          </a:p>
          <a:p>
            <a:pPr algn="l"/>
            <a:endParaRPr lang="en-US"/>
          </a:p>
          <a:p>
            <a:pPr algn="l"/>
            <a:r>
              <a:rPr lang="en-US"/>
              <a:t>Examples: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</a:t>
            </a:r>
            <a:r>
              <a:rPr lang="fr-FR" altLang="en-US"/>
              <a:t>1/ </a:t>
            </a:r>
            <a:r>
              <a:rPr lang="en-US" sz="2000" b="1" u="sng"/>
              <a:t>When imports are restricted by public policies</a:t>
            </a:r>
            <a:r>
              <a:rPr lang="en-US"/>
              <a:t>, profits in exporting firms decrease.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</a:t>
            </a:r>
            <a:r>
              <a:rPr lang="fr-FR" altLang="en-US"/>
              <a:t>2/O</a:t>
            </a:r>
            <a:r>
              <a:rPr lang="en-US"/>
              <a:t>ther countries will not react </a:t>
            </a:r>
            <a:r>
              <a:rPr lang="en-US" sz="2000" b="1" u="sng"/>
              <a:t>once a nation establishes trade barriers.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</a:t>
            </a:r>
            <a:r>
              <a:rPr lang="fr-FR" altLang="en-US"/>
              <a:t>3/ </a:t>
            </a:r>
            <a:r>
              <a:rPr lang="en-US" sz="2000" b="1" u="sng"/>
              <a:t>Whenever transaction costs decrease</a:t>
            </a:r>
            <a:r>
              <a:rPr lang="en-US"/>
              <a:t>, trade increases.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/>
              <a:t>4/ O</a:t>
            </a:r>
            <a:r>
              <a:rPr lang="en-US"/>
              <a:t>nly 25 of our business comes from retail placements </a:t>
            </a:r>
            <a:r>
              <a:rPr lang="en-US" sz="2000" b="1" u="sng"/>
              <a:t>while the other 75 comes through online sales.</a:t>
            </a:r>
            <a:endParaRPr lang="en-US" sz="2000" b="1" u="sng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508635" y="1059180"/>
            <a:ext cx="11174730" cy="42157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buFont typeface="+mj-lt"/>
              <a:buNone/>
            </a:pPr>
            <a:r>
              <a:rPr lang="fr-FR" altLang="en-US" sz="2400" b="1" u="sng">
                <a:sym typeface="+mn-ea"/>
              </a:rPr>
              <a:t>II.   </a:t>
            </a:r>
            <a:r>
              <a:rPr lang="en-US" sz="2400" b="1" u="sng">
                <a:sym typeface="+mn-ea"/>
              </a:rPr>
              <a:t>R</a:t>
            </a:r>
            <a:r>
              <a:rPr lang="fr-FR" altLang="en-US" sz="2400" b="1" u="sng">
                <a:sym typeface="+mn-ea"/>
              </a:rPr>
              <a:t>ELATIVE CLAUSE</a:t>
            </a:r>
            <a:r>
              <a:rPr lang="en-US" sz="2400" b="1" u="sng">
                <a:sym typeface="+mn-ea"/>
              </a:rPr>
              <a:t>:</a:t>
            </a:r>
            <a:r>
              <a:rPr lang="fr-FR" altLang="en-US" sz="2400" b="1">
                <a:sym typeface="+mn-ea"/>
              </a:rPr>
              <a:t>  </a:t>
            </a:r>
            <a:r>
              <a:rPr lang="fr-FR" altLang="en-US" sz="2400">
                <a:sym typeface="+mn-ea"/>
              </a:rPr>
              <a:t> </a:t>
            </a:r>
            <a:r>
              <a:rPr lang="fr-FR" altLang="en-US" sz="2400" b="1" u="sng">
                <a:solidFill>
                  <a:schemeClr val="tx1"/>
                </a:solidFill>
                <a:sym typeface="+mn-ea"/>
              </a:rPr>
              <a:t>relative clause</a:t>
            </a:r>
            <a:r>
              <a:rPr lang="fr-FR" altLang="en-US" sz="2400">
                <a:sym typeface="+mn-ea"/>
              </a:rPr>
              <a:t> begins with </a:t>
            </a:r>
            <a:r>
              <a:rPr lang="fr-FR" altLang="en-US" sz="2400" b="1" u="sng">
                <a:solidFill>
                  <a:schemeClr val="tx1"/>
                </a:solidFill>
                <a:sym typeface="+mn-ea"/>
              </a:rPr>
              <a:t>relative pronouns</a:t>
            </a:r>
            <a:endParaRPr lang="en-US" sz="2400" b="1" u="sng"/>
          </a:p>
          <a:p>
            <a:pPr indent="0" algn="l">
              <a:buFont typeface="+mj-lt"/>
              <a:buNone/>
            </a:pPr>
            <a:endParaRPr lang="en-US"/>
          </a:p>
          <a:p>
            <a:pPr algn="l"/>
            <a:r>
              <a:rPr lang="en-US"/>
              <a:t>Examples: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/>
              <a:t>1/ </a:t>
            </a:r>
            <a:r>
              <a:rPr lang="en-US"/>
              <a:t>A widow is a woman </a:t>
            </a:r>
            <a:r>
              <a:rPr lang="en-US" sz="2000" b="1" u="sng"/>
              <a:t>whose husband is dead</a:t>
            </a:r>
            <a:r>
              <a:rPr lang="en-US" sz="2000" u="sng"/>
              <a:t>.</a:t>
            </a:r>
            <a:endParaRPr lang="en-US" sz="2000" u="sng"/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/>
              <a:t>2/ </a:t>
            </a:r>
            <a:r>
              <a:rPr lang="en-US"/>
              <a:t>Children </a:t>
            </a:r>
            <a:r>
              <a:rPr lang="en-US" sz="2000" b="1" u="sng"/>
              <a:t>who are under twelve</a:t>
            </a:r>
            <a:r>
              <a:rPr lang="en-US"/>
              <a:t> must be accompanied with their parents.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</a:t>
            </a:r>
            <a:r>
              <a:rPr lang="fr-FR" altLang="en-US"/>
              <a:t>3/ </a:t>
            </a:r>
            <a:r>
              <a:rPr lang="en-US"/>
              <a:t>Transaction costs </a:t>
            </a:r>
            <a:r>
              <a:rPr lang="en-US" sz="2000" b="1" u="sng"/>
              <a:t>which are associated with the purchase of a good or service</a:t>
            </a:r>
            <a:r>
              <a:rPr lang="en-US"/>
              <a:t> have increased.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</a:t>
            </a:r>
            <a:r>
              <a:rPr lang="fr-FR" altLang="en-US"/>
              <a:t>4/ </a:t>
            </a:r>
            <a:r>
              <a:rPr lang="en-US"/>
              <a:t>Barriers </a:t>
            </a:r>
            <a:r>
              <a:rPr lang="en-US" sz="2000" b="1" u="sng"/>
              <a:t>that reduce the flow of trade</a:t>
            </a:r>
            <a:r>
              <a:rPr lang="en-US"/>
              <a:t> slow down the overall creation of wealth.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</a:t>
            </a:r>
            <a:r>
              <a:rPr lang="fr-FR" altLang="en-US"/>
              <a:t>5/ </a:t>
            </a:r>
            <a:r>
              <a:rPr lang="en-US"/>
              <a:t>The place </a:t>
            </a:r>
            <a:r>
              <a:rPr lang="en-US" sz="2000" b="1" u="sng"/>
              <a:t>where buyers and sellers trade and make deals without the government intervention</a:t>
            </a:r>
            <a:r>
              <a:rPr lang="en-US"/>
              <a:t> is called the free market.</a:t>
            </a:r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796790" y="330200"/>
            <a:ext cx="272224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3600" b="1" u="sng"/>
              <a:t>Home work 2</a:t>
            </a:r>
            <a:endParaRPr lang="fr-FR" altLang="en-US" sz="3600" b="1" u="sng"/>
          </a:p>
        </p:txBody>
      </p:sp>
      <p:sp>
        <p:nvSpPr>
          <p:cNvPr id="5" name="Text Box 4"/>
          <p:cNvSpPr txBox="1"/>
          <p:nvPr/>
        </p:nvSpPr>
        <p:spPr>
          <a:xfrm>
            <a:off x="330835" y="884555"/>
            <a:ext cx="11530330" cy="61544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fr-FR" altLang="en-US" sz="2000"/>
              <a:t>In lecture 3, we spotlighted a number of  main English vocabulary used in the domain of  International trade. </a:t>
            </a:r>
            <a:endParaRPr lang="fr-FR" altLang="en-US" sz="2000"/>
          </a:p>
          <a:p>
            <a:r>
              <a:rPr lang="fr-FR" altLang="en-US" sz="2400" b="1" u="sng"/>
              <a:t>Task: </a:t>
            </a:r>
            <a:r>
              <a:rPr lang="fr-FR" altLang="en-US" sz="2400" b="1"/>
              <a:t> </a:t>
            </a:r>
            <a:endParaRPr lang="fr-FR" altLang="en-US" sz="2400" b="1"/>
          </a:p>
          <a:p>
            <a:r>
              <a:rPr lang="fr-FR" altLang="en-US" sz="2000"/>
              <a:t>Choose </a:t>
            </a:r>
            <a:r>
              <a:rPr lang="fr-FR" altLang="en-US" sz="2000" b="1"/>
              <a:t>five vocabulary  words from lecture 3</a:t>
            </a:r>
            <a:r>
              <a:rPr lang="fr-FR" altLang="en-US" sz="2000"/>
              <a:t> and try to </a:t>
            </a:r>
            <a:r>
              <a:rPr lang="fr-FR" altLang="en-US" sz="2000" b="1"/>
              <a:t>use them to generate sentences of your own</a:t>
            </a:r>
            <a:r>
              <a:rPr lang="fr-FR" altLang="en-US" sz="2000"/>
              <a:t> following  the subsequent  </a:t>
            </a:r>
            <a:r>
              <a:rPr lang="fr-FR" altLang="en-US" sz="2000" b="1"/>
              <a:t>conditions</a:t>
            </a:r>
            <a:r>
              <a:rPr lang="fr-FR" altLang="en-US" sz="2000"/>
              <a:t>:</a:t>
            </a:r>
            <a:endParaRPr lang="fr-FR" altLang="en-US" sz="2000"/>
          </a:p>
          <a:p>
            <a:endParaRPr lang="fr-FR" altLang="en-US" sz="200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fr-FR" altLang="en-US" sz="2000" b="1"/>
              <a:t>one (1) simple sentence</a:t>
            </a:r>
            <a:endParaRPr lang="fr-FR" altLang="en-US" sz="2000" b="1"/>
          </a:p>
          <a:p>
            <a:pPr indent="0">
              <a:buFont typeface="Wingdings" panose="05000000000000000000" charset="0"/>
              <a:buNone/>
            </a:pPr>
            <a:endParaRPr lang="fr-FR" altLang="en-US" sz="200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fr-FR" altLang="en-US" sz="2000" b="1"/>
              <a:t>f</a:t>
            </a:r>
            <a:r>
              <a:rPr lang="fr-FR" altLang="en-US" sz="2000" b="1"/>
              <a:t>our (4) complex sentences</a:t>
            </a:r>
            <a:r>
              <a:rPr lang="fr-FR" altLang="en-US" sz="2000"/>
              <a:t> - </a:t>
            </a:r>
            <a:r>
              <a:rPr lang="fr-FR" altLang="en-US" sz="2000" b="1"/>
              <a:t>o</a:t>
            </a:r>
            <a:r>
              <a:rPr lang="fr-FR" altLang="en-US" sz="2000" b="1"/>
              <a:t>ne with a cause and effect relationship clause.</a:t>
            </a:r>
            <a:endParaRPr lang="fr-FR" altLang="en-US" sz="2000" b="1"/>
          </a:p>
          <a:p>
            <a:pPr marL="285750" indent="-285750">
              <a:buFont typeface="Wingdings" panose="05000000000000000000" charset="0"/>
              <a:buChar char="Ø"/>
            </a:pPr>
            <a:endParaRPr lang="fr-FR" altLang="en-US" sz="2000" b="1"/>
          </a:p>
          <a:p>
            <a:pPr indent="0">
              <a:buFont typeface="Wingdings" panose="05000000000000000000" charset="0"/>
              <a:buNone/>
            </a:pPr>
            <a:r>
              <a:rPr lang="fr-FR" altLang="en-US" sz="2000"/>
              <a:t>                                                       - </a:t>
            </a:r>
            <a:r>
              <a:rPr lang="fr-FR" altLang="en-US" sz="2000" b="1"/>
              <a:t>one with  a time transition clause.</a:t>
            </a:r>
            <a:endParaRPr lang="fr-FR" altLang="en-US" sz="2000" b="1"/>
          </a:p>
          <a:p>
            <a:pPr indent="0">
              <a:buFont typeface="Wingdings" panose="05000000000000000000" charset="0"/>
              <a:buNone/>
            </a:pPr>
            <a:endParaRPr lang="fr-FR" altLang="en-US" sz="2000"/>
          </a:p>
          <a:p>
            <a:pPr indent="0">
              <a:buFont typeface="Wingdings" panose="05000000000000000000" charset="0"/>
              <a:buNone/>
            </a:pPr>
            <a:r>
              <a:rPr lang="fr-FR" altLang="en-US" sz="2000"/>
              <a:t>                                                       - </a:t>
            </a:r>
            <a:r>
              <a:rPr lang="fr-FR" altLang="en-US" sz="2000" b="1"/>
              <a:t>one with a place transition clause.</a:t>
            </a:r>
            <a:endParaRPr lang="fr-FR" altLang="en-US" sz="2000" b="1"/>
          </a:p>
          <a:p>
            <a:pPr indent="0">
              <a:buFont typeface="Wingdings" panose="05000000000000000000" charset="0"/>
              <a:buNone/>
            </a:pPr>
            <a:endParaRPr lang="fr-FR" altLang="en-US" sz="2000"/>
          </a:p>
          <a:p>
            <a:pPr indent="0">
              <a:buFont typeface="Wingdings" panose="05000000000000000000" charset="0"/>
              <a:buNone/>
            </a:pPr>
            <a:r>
              <a:rPr lang="fr-FR" altLang="en-US" sz="2000"/>
              <a:t>                                                       - </a:t>
            </a:r>
            <a:r>
              <a:rPr lang="fr-FR" altLang="en-US" sz="2000" b="1"/>
              <a:t>one with a relative clause.</a:t>
            </a:r>
            <a:endParaRPr lang="fr-FR" altLang="en-US" sz="2000" b="1"/>
          </a:p>
          <a:p>
            <a:pPr indent="0">
              <a:buFont typeface="Wingdings" panose="05000000000000000000" charset="0"/>
              <a:buNone/>
            </a:pPr>
            <a:endParaRPr lang="fr-FR" altLang="en-US" sz="2000" b="1"/>
          </a:p>
          <a:p>
            <a:pPr marL="285750" indent="-285750">
              <a:buFont typeface="Wingdings" panose="05000000000000000000" charset="0"/>
              <a:buChar char="Ø"/>
            </a:pPr>
            <a:r>
              <a:rPr lang="fr-FR" altLang="en-US"/>
              <a:t>Write </a:t>
            </a:r>
            <a:r>
              <a:rPr lang="fr-FR" altLang="en-US" b="1"/>
              <a:t>meaningfull sntences, </a:t>
            </a:r>
            <a:r>
              <a:rPr lang="fr-FR" altLang="en-US" b="1">
                <a:sym typeface="+mn-ea"/>
              </a:rPr>
              <a:t>Do not rewrite  sentences which I gave you</a:t>
            </a:r>
            <a:r>
              <a:rPr lang="fr-FR" altLang="en-US"/>
              <a:t> and </a:t>
            </a:r>
            <a:r>
              <a:rPr lang="fr-FR" altLang="en-US" b="1"/>
              <a:t>Do not copy eachothers’ sentences</a:t>
            </a:r>
            <a:r>
              <a:rPr lang="fr-FR" altLang="en-US"/>
              <a:t>.</a:t>
            </a:r>
            <a:endParaRPr lang="fr-FR" altLang="en-US"/>
          </a:p>
          <a:p>
            <a:pPr marL="285750" indent="-285750">
              <a:buFont typeface="Wingdings" panose="05000000000000000000" charset="0"/>
              <a:buChar char="Ø"/>
            </a:pPr>
            <a:endParaRPr lang="fr-FR" altLang="en-US"/>
          </a:p>
          <a:p>
            <a:pPr marL="285750" indent="-285750">
              <a:buFont typeface="Wingdings" panose="05000000000000000000" charset="0"/>
              <a:buChar char="Ø"/>
            </a:pPr>
            <a:r>
              <a:rPr lang="fr-FR" altLang="en-US"/>
              <a:t>This home work  </a:t>
            </a:r>
            <a:r>
              <a:rPr lang="fr-FR" altLang="en-US" b="1"/>
              <a:t>must be submitted to me next session </a:t>
            </a:r>
            <a:r>
              <a:rPr lang="fr-FR" altLang="en-US"/>
              <a:t>(during the test session) in a </a:t>
            </a:r>
            <a:r>
              <a:rPr lang="fr-FR" altLang="en-US" b="1"/>
              <a:t>written form</a:t>
            </a:r>
            <a:r>
              <a:rPr lang="fr-FR" altLang="en-US"/>
              <a:t> </a:t>
            </a:r>
            <a:r>
              <a:rPr lang="fr-FR" altLang="en-US" b="1"/>
              <a:t>NOT via the email.</a:t>
            </a:r>
            <a:r>
              <a:rPr lang="fr-FR" altLang="en-US"/>
              <a:t>  </a:t>
            </a:r>
            <a:endParaRPr lang="fr-FR" altLang="en-US"/>
          </a:p>
          <a:p>
            <a:r>
              <a:rPr lang="fr-FR" altLang="en-US"/>
              <a:t> </a:t>
            </a:r>
            <a:endParaRPr lang="fr-FR" altLang="en-US"/>
          </a:p>
          <a:p>
            <a:endParaRPr lang="fr-FR" altLang="en-US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331335" y="3257550"/>
            <a:ext cx="715962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3600" b="1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THANK YOU FOR YOUR ATTENTION...</a:t>
            </a:r>
            <a:endParaRPr lang="fr-FR" altLang="en-US" sz="3600" b="1" i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4034</Words>
  <Application>WPS Presentation</Application>
  <PresentationFormat>Widescreen</PresentationFormat>
  <Paragraphs>144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R-inf</cp:lastModifiedBy>
  <cp:revision>2</cp:revision>
  <dcterms:created xsi:type="dcterms:W3CDTF">2021-02-12T14:48:00Z</dcterms:created>
  <dcterms:modified xsi:type="dcterms:W3CDTF">2021-02-13T22:42:09Z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