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sldIdLst>
    <p:sldId id="256" r:id="rId2"/>
    <p:sldId id="284" r:id="rId3"/>
    <p:sldId id="323" r:id="rId4"/>
    <p:sldId id="340" r:id="rId5"/>
    <p:sldId id="367" r:id="rId6"/>
    <p:sldId id="327" r:id="rId7"/>
    <p:sldId id="295" r:id="rId8"/>
    <p:sldId id="328" r:id="rId9"/>
    <p:sldId id="332" r:id="rId10"/>
    <p:sldId id="352" r:id="rId11"/>
    <p:sldId id="354" r:id="rId12"/>
    <p:sldId id="347" r:id="rId13"/>
    <p:sldId id="350" r:id="rId14"/>
    <p:sldId id="364" r:id="rId15"/>
    <p:sldId id="333" r:id="rId16"/>
    <p:sldId id="337" r:id="rId17"/>
    <p:sldId id="331" r:id="rId18"/>
    <p:sldId id="362" r:id="rId19"/>
    <p:sldId id="363" r:id="rId20"/>
    <p:sldId id="339" r:id="rId21"/>
    <p:sldId id="341" r:id="rId22"/>
    <p:sldId id="343" r:id="rId23"/>
    <p:sldId id="346" r:id="rId24"/>
    <p:sldId id="342" r:id="rId25"/>
    <p:sldId id="345" r:id="rId26"/>
    <p:sldId id="355" r:id="rId27"/>
    <p:sldId id="357" r:id="rId28"/>
    <p:sldId id="365" r:id="rId29"/>
    <p:sldId id="359" r:id="rId30"/>
    <p:sldId id="358" r:id="rId31"/>
    <p:sldId id="366" r:id="rId32"/>
    <p:sldId id="369" r:id="rId33"/>
    <p:sldId id="370" r:id="rId34"/>
    <p:sldId id="37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09" autoAdjust="0"/>
    <p:restoredTop sz="94660"/>
  </p:normalViewPr>
  <p:slideViewPr>
    <p:cSldViewPr snapToGrid="0">
      <p:cViewPr varScale="1">
        <p:scale>
          <a:sx n="32" d="100"/>
          <a:sy n="32" d="100"/>
        </p:scale>
        <p:origin x="3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470096-1937-44E0-B00B-7BEAEC5F2CE6}" type="doc">
      <dgm:prSet loTypeId="urn:microsoft.com/office/officeart/2005/8/layout/vList6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FR"/>
        </a:p>
      </dgm:t>
    </dgm:pt>
    <dgm:pt modelId="{EDFEEA47-4267-4F82-9345-BF987742CB26}">
      <dgm:prSet phldrT="[Texte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r-FR" sz="2800" b="1" dirty="0" smtClean="0">
              <a:solidFill>
                <a:schemeClr val="tx1"/>
              </a:solidFill>
            </a:rPr>
            <a:t>Validation </a:t>
          </a:r>
          <a:r>
            <a:rPr lang="fr-FR" sz="2800" b="1" dirty="0" err="1" smtClean="0">
              <a:solidFill>
                <a:schemeClr val="tx1"/>
              </a:solidFill>
            </a:rPr>
            <a:t>ot</a:t>
          </a:r>
          <a:r>
            <a:rPr lang="fr-FR" sz="2800" b="1" dirty="0" smtClean="0">
              <a:solidFill>
                <a:schemeClr val="tx1"/>
              </a:solidFill>
            </a:rPr>
            <a:t> the questionnaire</a:t>
          </a:r>
          <a:endParaRPr lang="fr-FR" sz="2800" b="1" dirty="0">
            <a:solidFill>
              <a:schemeClr val="tx1"/>
            </a:solidFill>
          </a:endParaRPr>
        </a:p>
      </dgm:t>
    </dgm:pt>
    <dgm:pt modelId="{756553C9-A7D7-41DA-9DC4-57EAF4586142}" type="parTrans" cxnId="{09351AE1-3374-41AA-8C45-764180404870}">
      <dgm:prSet/>
      <dgm:spPr/>
      <dgm:t>
        <a:bodyPr/>
        <a:lstStyle/>
        <a:p>
          <a:endParaRPr lang="fr-FR"/>
        </a:p>
      </dgm:t>
    </dgm:pt>
    <dgm:pt modelId="{2304696A-A0EF-48F2-A7BD-78CCE7E978B6}" type="sibTrans" cxnId="{09351AE1-3374-41AA-8C45-764180404870}">
      <dgm:prSet/>
      <dgm:spPr/>
      <dgm:t>
        <a:bodyPr/>
        <a:lstStyle/>
        <a:p>
          <a:endParaRPr lang="fr-FR"/>
        </a:p>
      </dgm:t>
    </dgm:pt>
    <dgm:pt modelId="{6E2477E3-D2C0-4246-B176-00B1DAE4ACE2}">
      <dgm:prSet phldrT="[Texte]" custT="1"/>
      <dgm:spPr/>
      <dgm:t>
        <a:bodyPr/>
        <a:lstStyle/>
        <a:p>
          <a:r>
            <a:rPr lang="fr-FR" sz="2000" dirty="0" smtClean="0"/>
            <a:t>to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make</a:t>
          </a:r>
          <a:r>
            <a:rPr lang="fr-FR" sz="2000" baseline="0" dirty="0" smtClean="0"/>
            <a:t> sure the questionnaire </a:t>
          </a:r>
          <a:r>
            <a:rPr lang="fr-FR" sz="2000" baseline="0" dirty="0" err="1" smtClean="0"/>
            <a:t>measures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thaT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it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measures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what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it</a:t>
          </a:r>
          <a:r>
            <a:rPr lang="fr-FR" sz="2000" baseline="0" dirty="0" smtClean="0"/>
            <a:t> </a:t>
          </a:r>
          <a:r>
            <a:rPr lang="fr-FR" sz="2000" baseline="0" dirty="0" err="1" smtClean="0"/>
            <a:t>aims</a:t>
          </a:r>
          <a:r>
            <a:rPr lang="fr-FR" sz="2000" baseline="0" dirty="0" smtClean="0"/>
            <a:t> to </a:t>
          </a:r>
          <a:r>
            <a:rPr lang="fr-FR" sz="2000" baseline="0" dirty="0" err="1" smtClean="0"/>
            <a:t>measure</a:t>
          </a:r>
          <a:endParaRPr lang="fr-FR" sz="2000" dirty="0"/>
        </a:p>
      </dgm:t>
    </dgm:pt>
    <dgm:pt modelId="{61306DAA-B8EF-4F72-BF33-311CE47F4216}" type="parTrans" cxnId="{12EAABA9-186C-46A8-BBFA-21DA2778A559}">
      <dgm:prSet/>
      <dgm:spPr/>
      <dgm:t>
        <a:bodyPr/>
        <a:lstStyle/>
        <a:p>
          <a:endParaRPr lang="fr-FR"/>
        </a:p>
      </dgm:t>
    </dgm:pt>
    <dgm:pt modelId="{7A30998B-D204-44E2-8A7E-3DC1404CC5F6}" type="sibTrans" cxnId="{12EAABA9-186C-46A8-BBFA-21DA2778A559}">
      <dgm:prSet/>
      <dgm:spPr/>
      <dgm:t>
        <a:bodyPr/>
        <a:lstStyle/>
        <a:p>
          <a:endParaRPr lang="fr-FR"/>
        </a:p>
      </dgm:t>
    </dgm:pt>
    <dgm:pt modelId="{174B04E2-45C8-4BE4-8375-053B060C38E8}">
      <dgm:prSet phldrT="[Texte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r-FR" sz="2800" b="1" dirty="0" err="1" smtClean="0">
              <a:solidFill>
                <a:schemeClr val="tx1"/>
              </a:solidFill>
            </a:rPr>
            <a:t>Piloting</a:t>
          </a:r>
          <a:r>
            <a:rPr lang="fr-FR" sz="2800" b="1" dirty="0" smtClean="0">
              <a:solidFill>
                <a:schemeClr val="tx1"/>
              </a:solidFill>
            </a:rPr>
            <a:t> of the questionnaire</a:t>
          </a:r>
          <a:endParaRPr lang="fr-FR" sz="2800" b="1" dirty="0">
            <a:solidFill>
              <a:schemeClr val="tx1"/>
            </a:solidFill>
          </a:endParaRPr>
        </a:p>
      </dgm:t>
    </dgm:pt>
    <dgm:pt modelId="{AA809798-D920-4985-8EBD-D079AB10B5F8}" type="parTrans" cxnId="{C563A2AB-2DC9-4F83-AD4D-140565CCD93D}">
      <dgm:prSet/>
      <dgm:spPr/>
      <dgm:t>
        <a:bodyPr/>
        <a:lstStyle/>
        <a:p>
          <a:endParaRPr lang="fr-FR"/>
        </a:p>
      </dgm:t>
    </dgm:pt>
    <dgm:pt modelId="{D0B6E1AF-EA88-4527-898A-5BF793CF6BB2}" type="sibTrans" cxnId="{C563A2AB-2DC9-4F83-AD4D-140565CCD93D}">
      <dgm:prSet/>
      <dgm:spPr/>
      <dgm:t>
        <a:bodyPr/>
        <a:lstStyle/>
        <a:p>
          <a:endParaRPr lang="fr-FR"/>
        </a:p>
      </dgm:t>
    </dgm:pt>
    <dgm:pt modelId="{3571738F-E298-48B1-8E22-8A9B161A37EF}">
      <dgm:prSet phldrT="[Texte]" custT="1"/>
      <dgm:spPr/>
      <dgm:t>
        <a:bodyPr/>
        <a:lstStyle/>
        <a:p>
          <a:r>
            <a:rPr lang="fr-FR" sz="2000" dirty="0" smtClean="0"/>
            <a:t>The questionnaire </a:t>
          </a:r>
          <a:r>
            <a:rPr lang="fr-FR" sz="2000" dirty="0" err="1" smtClean="0"/>
            <a:t>should</a:t>
          </a:r>
          <a:r>
            <a:rPr lang="fr-FR" sz="2000" dirty="0" smtClean="0"/>
            <a:t> </a:t>
          </a:r>
          <a:r>
            <a:rPr lang="fr-FR" sz="2000" dirty="0" err="1" smtClean="0"/>
            <a:t>be</a:t>
          </a:r>
          <a:r>
            <a:rPr lang="fr-FR" sz="2000" dirty="0" smtClean="0"/>
            <a:t> </a:t>
          </a:r>
          <a:r>
            <a:rPr lang="fr-FR" sz="2000" dirty="0" err="1" smtClean="0"/>
            <a:t>administered</a:t>
          </a:r>
          <a:r>
            <a:rPr lang="fr-FR" sz="2000" dirty="0" smtClean="0"/>
            <a:t> to a  </a:t>
          </a:r>
          <a:r>
            <a:rPr lang="fr-FR" sz="2000" dirty="0" err="1" smtClean="0"/>
            <a:t>small</a:t>
          </a:r>
          <a:r>
            <a:rPr lang="fr-FR" sz="2000" dirty="0" smtClean="0"/>
            <a:t> </a:t>
          </a:r>
          <a:r>
            <a:rPr lang="fr-FR" sz="2000" dirty="0" err="1" smtClean="0"/>
            <a:t>number</a:t>
          </a:r>
          <a:r>
            <a:rPr lang="fr-FR" sz="2000" dirty="0" smtClean="0"/>
            <a:t> </a:t>
          </a:r>
          <a:r>
            <a:rPr lang="fr-FR" sz="2000" dirty="0" err="1" smtClean="0"/>
            <a:t>from</a:t>
          </a:r>
          <a:r>
            <a:rPr lang="fr-FR" sz="2000" dirty="0" smtClean="0"/>
            <a:t> the population to check </a:t>
          </a:r>
          <a:r>
            <a:rPr lang="fr-FR" sz="2000" dirty="0" err="1" smtClean="0"/>
            <a:t>its</a:t>
          </a:r>
          <a:r>
            <a:rPr lang="fr-FR" sz="2000" dirty="0" smtClean="0"/>
            <a:t> </a:t>
          </a:r>
          <a:r>
            <a:rPr lang="fr-FR" sz="2000" dirty="0" err="1" smtClean="0"/>
            <a:t>feasibility</a:t>
          </a:r>
          <a:endParaRPr lang="fr-FR" sz="2000" dirty="0"/>
        </a:p>
      </dgm:t>
    </dgm:pt>
    <dgm:pt modelId="{BA17556E-2736-4C04-A1DB-C4BC32D54BE0}" type="parTrans" cxnId="{8CF88A82-4961-4E8F-AD77-C41375CE8A9B}">
      <dgm:prSet/>
      <dgm:spPr/>
      <dgm:t>
        <a:bodyPr/>
        <a:lstStyle/>
        <a:p>
          <a:endParaRPr lang="fr-FR"/>
        </a:p>
      </dgm:t>
    </dgm:pt>
    <dgm:pt modelId="{DF7187D2-1951-42BC-90E7-E420A916D402}" type="sibTrans" cxnId="{8CF88A82-4961-4E8F-AD77-C41375CE8A9B}">
      <dgm:prSet/>
      <dgm:spPr/>
      <dgm:t>
        <a:bodyPr/>
        <a:lstStyle/>
        <a:p>
          <a:endParaRPr lang="fr-FR"/>
        </a:p>
      </dgm:t>
    </dgm:pt>
    <dgm:pt modelId="{7F9769B2-19CE-4E2D-BCF8-066FA64E6DAE}" type="pres">
      <dgm:prSet presAssocID="{11470096-1937-44E0-B00B-7BEAEC5F2CE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0850900E-43D7-4F3B-824E-57C41BA3C4CB}" type="pres">
      <dgm:prSet presAssocID="{EDFEEA47-4267-4F82-9345-BF987742CB26}" presName="linNode" presStyleCnt="0"/>
      <dgm:spPr/>
    </dgm:pt>
    <dgm:pt modelId="{F120676F-6D63-4A66-992B-DE372DA4B83E}" type="pres">
      <dgm:prSet presAssocID="{EDFEEA47-4267-4F82-9345-BF987742CB26}" presName="parentShp" presStyleLbl="node1" presStyleIdx="0" presStyleCnt="2" custScaleX="98654" custScaleY="655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D6B9961-6FBB-46E9-A604-8FA8CEB6346E}" type="pres">
      <dgm:prSet presAssocID="{EDFEEA47-4267-4F82-9345-BF987742CB26}" presName="childShp" presStyleLbl="bgAccFollowNode1" presStyleIdx="0" presStyleCnt="2" custScaleY="8972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870963-0666-4686-B5A1-D634527BE66A}" type="pres">
      <dgm:prSet presAssocID="{2304696A-A0EF-48F2-A7BD-78CCE7E978B6}" presName="spacing" presStyleCnt="0"/>
      <dgm:spPr/>
    </dgm:pt>
    <dgm:pt modelId="{4B1E64EB-A9A7-43C9-A5FF-EE6F8ADE8BCA}" type="pres">
      <dgm:prSet presAssocID="{174B04E2-45C8-4BE4-8375-053B060C38E8}" presName="linNode" presStyleCnt="0"/>
      <dgm:spPr/>
    </dgm:pt>
    <dgm:pt modelId="{98BFCD04-7F72-4D05-B4B6-3C16051B6901}" type="pres">
      <dgm:prSet presAssocID="{174B04E2-45C8-4BE4-8375-053B060C38E8}" presName="parentShp" presStyleLbl="node1" presStyleIdx="1" presStyleCnt="2" custScaleY="62515" custLinFactNeighborY="75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2A62A6-7967-495F-B77E-2F16AD5E545F}" type="pres">
      <dgm:prSet presAssocID="{174B04E2-45C8-4BE4-8375-053B060C38E8}" presName="childShp" presStyleLbl="bgAccFollowNode1" presStyleIdx="1" presStyleCnt="2" custScaleY="821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CF88A82-4961-4E8F-AD77-C41375CE8A9B}" srcId="{174B04E2-45C8-4BE4-8375-053B060C38E8}" destId="{3571738F-E298-48B1-8E22-8A9B161A37EF}" srcOrd="0" destOrd="0" parTransId="{BA17556E-2736-4C04-A1DB-C4BC32D54BE0}" sibTransId="{DF7187D2-1951-42BC-90E7-E420A916D402}"/>
    <dgm:cxn modelId="{C563A2AB-2DC9-4F83-AD4D-140565CCD93D}" srcId="{11470096-1937-44E0-B00B-7BEAEC5F2CE6}" destId="{174B04E2-45C8-4BE4-8375-053B060C38E8}" srcOrd="1" destOrd="0" parTransId="{AA809798-D920-4985-8EBD-D079AB10B5F8}" sibTransId="{D0B6E1AF-EA88-4527-898A-5BF793CF6BB2}"/>
    <dgm:cxn modelId="{09351AE1-3374-41AA-8C45-764180404870}" srcId="{11470096-1937-44E0-B00B-7BEAEC5F2CE6}" destId="{EDFEEA47-4267-4F82-9345-BF987742CB26}" srcOrd="0" destOrd="0" parTransId="{756553C9-A7D7-41DA-9DC4-57EAF4586142}" sibTransId="{2304696A-A0EF-48F2-A7BD-78CCE7E978B6}"/>
    <dgm:cxn modelId="{310BBCD7-7963-4E0D-ABE3-B4F2BD55A080}" type="presOf" srcId="{EDFEEA47-4267-4F82-9345-BF987742CB26}" destId="{F120676F-6D63-4A66-992B-DE372DA4B83E}" srcOrd="0" destOrd="0" presId="urn:microsoft.com/office/officeart/2005/8/layout/vList6"/>
    <dgm:cxn modelId="{CD728FB8-8615-41AC-9F7D-EF43C17B04C9}" type="presOf" srcId="{174B04E2-45C8-4BE4-8375-053B060C38E8}" destId="{98BFCD04-7F72-4D05-B4B6-3C16051B6901}" srcOrd="0" destOrd="0" presId="urn:microsoft.com/office/officeart/2005/8/layout/vList6"/>
    <dgm:cxn modelId="{12EAABA9-186C-46A8-BBFA-21DA2778A559}" srcId="{EDFEEA47-4267-4F82-9345-BF987742CB26}" destId="{6E2477E3-D2C0-4246-B176-00B1DAE4ACE2}" srcOrd="0" destOrd="0" parTransId="{61306DAA-B8EF-4F72-BF33-311CE47F4216}" sibTransId="{7A30998B-D204-44E2-8A7E-3DC1404CC5F6}"/>
    <dgm:cxn modelId="{17C340DE-A78E-49F6-9497-ECC77237007E}" type="presOf" srcId="{6E2477E3-D2C0-4246-B176-00B1DAE4ACE2}" destId="{9D6B9961-6FBB-46E9-A604-8FA8CEB6346E}" srcOrd="0" destOrd="0" presId="urn:microsoft.com/office/officeart/2005/8/layout/vList6"/>
    <dgm:cxn modelId="{9F33E2EE-F460-4F1D-AC7E-E2B612F1C562}" type="presOf" srcId="{3571738F-E298-48B1-8E22-8A9B161A37EF}" destId="{C22A62A6-7967-495F-B77E-2F16AD5E545F}" srcOrd="0" destOrd="0" presId="urn:microsoft.com/office/officeart/2005/8/layout/vList6"/>
    <dgm:cxn modelId="{3CC21E0D-2951-4F3E-A88C-5F486A4A0ABF}" type="presOf" srcId="{11470096-1937-44E0-B00B-7BEAEC5F2CE6}" destId="{7F9769B2-19CE-4E2D-BCF8-066FA64E6DAE}" srcOrd="0" destOrd="0" presId="urn:microsoft.com/office/officeart/2005/8/layout/vList6"/>
    <dgm:cxn modelId="{517A65CF-4104-42A4-B1A6-F23B169B3A92}" type="presParOf" srcId="{7F9769B2-19CE-4E2D-BCF8-066FA64E6DAE}" destId="{0850900E-43D7-4F3B-824E-57C41BA3C4CB}" srcOrd="0" destOrd="0" presId="urn:microsoft.com/office/officeart/2005/8/layout/vList6"/>
    <dgm:cxn modelId="{2ECA6F8B-58FA-4E62-AA47-70082ECE6E3C}" type="presParOf" srcId="{0850900E-43D7-4F3B-824E-57C41BA3C4CB}" destId="{F120676F-6D63-4A66-992B-DE372DA4B83E}" srcOrd="0" destOrd="0" presId="urn:microsoft.com/office/officeart/2005/8/layout/vList6"/>
    <dgm:cxn modelId="{B82F70F1-3839-4AC8-BD1A-B08ADF28B448}" type="presParOf" srcId="{0850900E-43D7-4F3B-824E-57C41BA3C4CB}" destId="{9D6B9961-6FBB-46E9-A604-8FA8CEB6346E}" srcOrd="1" destOrd="0" presId="urn:microsoft.com/office/officeart/2005/8/layout/vList6"/>
    <dgm:cxn modelId="{196FB63E-7F69-4D40-8FC0-6D1B470CB2BE}" type="presParOf" srcId="{7F9769B2-19CE-4E2D-BCF8-066FA64E6DAE}" destId="{CF870963-0666-4686-B5A1-D634527BE66A}" srcOrd="1" destOrd="0" presId="urn:microsoft.com/office/officeart/2005/8/layout/vList6"/>
    <dgm:cxn modelId="{BC19FE2D-E20A-4E68-A618-92B637876293}" type="presParOf" srcId="{7F9769B2-19CE-4E2D-BCF8-066FA64E6DAE}" destId="{4B1E64EB-A9A7-43C9-A5FF-EE6F8ADE8BCA}" srcOrd="2" destOrd="0" presId="urn:microsoft.com/office/officeart/2005/8/layout/vList6"/>
    <dgm:cxn modelId="{A3EB8D48-ED6D-48FC-A124-2B8ADF6178D5}" type="presParOf" srcId="{4B1E64EB-A9A7-43C9-A5FF-EE6F8ADE8BCA}" destId="{98BFCD04-7F72-4D05-B4B6-3C16051B6901}" srcOrd="0" destOrd="0" presId="urn:microsoft.com/office/officeart/2005/8/layout/vList6"/>
    <dgm:cxn modelId="{B7A9DE2A-F627-4C21-BF0C-B16174BD0BF3}" type="presParOf" srcId="{4B1E64EB-A9A7-43C9-A5FF-EE6F8ADE8BCA}" destId="{C22A62A6-7967-495F-B77E-2F16AD5E545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04FE45-9C5E-4215-9A90-D5B0FA840713}" type="doc">
      <dgm:prSet loTypeId="urn:microsoft.com/office/officeart/2005/8/layout/vList6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11970500-6BFD-4420-901A-37550B901642}">
      <dgm:prSet phldrT="[Texte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r-FR" sz="2400" b="1" dirty="0" smtClean="0">
              <a:solidFill>
                <a:schemeClr val="tx1"/>
              </a:solidFill>
            </a:rPr>
            <a:t>Face </a:t>
          </a:r>
          <a:r>
            <a:rPr lang="fr-FR" sz="2400" b="1" dirty="0" err="1" smtClean="0">
              <a:solidFill>
                <a:schemeClr val="tx1"/>
              </a:solidFill>
            </a:rPr>
            <a:t>validity</a:t>
          </a:r>
          <a:endParaRPr lang="fr-FR" sz="2400" b="1" dirty="0">
            <a:solidFill>
              <a:schemeClr val="tx1"/>
            </a:solidFill>
          </a:endParaRPr>
        </a:p>
      </dgm:t>
    </dgm:pt>
    <dgm:pt modelId="{E6EDF147-F307-430D-BD41-56335A469423}" type="parTrans" cxnId="{E97C1402-94DA-4088-B4A6-114D9E809A8C}">
      <dgm:prSet/>
      <dgm:spPr/>
      <dgm:t>
        <a:bodyPr/>
        <a:lstStyle/>
        <a:p>
          <a:endParaRPr lang="fr-FR"/>
        </a:p>
      </dgm:t>
    </dgm:pt>
    <dgm:pt modelId="{C2287023-D21E-4445-9B9F-3C39C13521FC}" type="sibTrans" cxnId="{E97C1402-94DA-4088-B4A6-114D9E809A8C}">
      <dgm:prSet/>
      <dgm:spPr/>
      <dgm:t>
        <a:bodyPr/>
        <a:lstStyle/>
        <a:p>
          <a:endParaRPr lang="fr-FR"/>
        </a:p>
      </dgm:t>
    </dgm:pt>
    <dgm:pt modelId="{64165EAE-3D2B-4903-A741-1E38CE2AE631}">
      <dgm:prSet phldrT="[Texte]" custT="1"/>
      <dgm:spPr/>
      <dgm:t>
        <a:bodyPr/>
        <a:lstStyle/>
        <a:p>
          <a:r>
            <a:rPr lang="fr-FR" sz="1800" dirty="0" smtClean="0"/>
            <a:t>This </a:t>
          </a:r>
          <a:r>
            <a:rPr lang="fr-FR" sz="1800" dirty="0" err="1" smtClean="0"/>
            <a:t>can</a:t>
          </a:r>
          <a:r>
            <a:rPr lang="fr-FR" sz="1800" dirty="0" smtClean="0"/>
            <a:t> </a:t>
          </a:r>
          <a:r>
            <a:rPr lang="fr-FR" sz="1800" dirty="0" err="1" smtClean="0"/>
            <a:t>be</a:t>
          </a:r>
          <a:r>
            <a:rPr lang="fr-FR" sz="1800" dirty="0" smtClean="0"/>
            <a:t> </a:t>
          </a:r>
          <a:r>
            <a:rPr lang="fr-FR" sz="1800" dirty="0" err="1" smtClean="0"/>
            <a:t>checked</a:t>
          </a:r>
          <a:r>
            <a:rPr lang="fr-FR" sz="1800" dirty="0" smtClean="0"/>
            <a:t> by experts </a:t>
          </a:r>
          <a:r>
            <a:rPr lang="fr-FR" sz="1800" dirty="0" err="1" smtClean="0"/>
            <a:t>who</a:t>
          </a:r>
          <a:r>
            <a:rPr lang="fr-FR" sz="1800" dirty="0" smtClean="0"/>
            <a:t> </a:t>
          </a:r>
          <a:r>
            <a:rPr lang="fr-FR" sz="1800" dirty="0" err="1" smtClean="0"/>
            <a:t>evaluate</a:t>
          </a:r>
          <a:r>
            <a:rPr lang="fr-FR" sz="1800" dirty="0" smtClean="0"/>
            <a:t> </a:t>
          </a:r>
          <a:r>
            <a:rPr lang="fr-FR" sz="1800" dirty="0" err="1" smtClean="0"/>
            <a:t>whether</a:t>
          </a:r>
          <a:r>
            <a:rPr lang="fr-FR" sz="1800" dirty="0" smtClean="0"/>
            <a:t> the questionnaire </a:t>
          </a:r>
          <a:r>
            <a:rPr lang="fr-FR" sz="1800" dirty="0" err="1" smtClean="0"/>
            <a:t>effectively</a:t>
          </a:r>
          <a:r>
            <a:rPr lang="fr-FR" sz="1800" dirty="0" smtClean="0"/>
            <a:t> capture the </a:t>
          </a:r>
          <a:r>
            <a:rPr lang="fr-FR" sz="1800" dirty="0" err="1" smtClean="0"/>
            <a:t>topic</a:t>
          </a:r>
          <a:r>
            <a:rPr lang="fr-FR" sz="1800" dirty="0" smtClean="0"/>
            <a:t> </a:t>
          </a:r>
          <a:r>
            <a:rPr lang="fr-FR" sz="1800" dirty="0" err="1" smtClean="0"/>
            <a:t>under</a:t>
          </a:r>
          <a:r>
            <a:rPr lang="fr-FR" sz="1800" dirty="0" smtClean="0"/>
            <a:t> investigation</a:t>
          </a:r>
          <a:endParaRPr lang="fr-FR" sz="1800" dirty="0"/>
        </a:p>
      </dgm:t>
    </dgm:pt>
    <dgm:pt modelId="{690D799D-A3E9-48E4-9CD9-1A2E7598901E}" type="parTrans" cxnId="{85741D67-89F9-4E28-BFE2-A20EEADA67A1}">
      <dgm:prSet/>
      <dgm:spPr/>
      <dgm:t>
        <a:bodyPr/>
        <a:lstStyle/>
        <a:p>
          <a:endParaRPr lang="fr-FR"/>
        </a:p>
      </dgm:t>
    </dgm:pt>
    <dgm:pt modelId="{8F0912C9-5D46-4313-B118-5A0200949810}" type="sibTrans" cxnId="{85741D67-89F9-4E28-BFE2-A20EEADA67A1}">
      <dgm:prSet/>
      <dgm:spPr/>
      <dgm:t>
        <a:bodyPr/>
        <a:lstStyle/>
        <a:p>
          <a:endParaRPr lang="fr-FR"/>
        </a:p>
      </dgm:t>
    </dgm:pt>
    <dgm:pt modelId="{1524932A-2885-4012-A52D-CFBAAC440288}">
      <dgm:prSet phldrT="[Texte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r-FR" sz="2400" b="1" dirty="0" err="1" smtClean="0">
              <a:solidFill>
                <a:schemeClr val="tx1"/>
              </a:solidFill>
            </a:rPr>
            <a:t>Internal</a:t>
          </a:r>
          <a:r>
            <a:rPr lang="fr-FR" sz="2400" b="1" dirty="0" smtClean="0">
              <a:solidFill>
                <a:schemeClr val="tx1"/>
              </a:solidFill>
            </a:rPr>
            <a:t> </a:t>
          </a:r>
          <a:r>
            <a:rPr lang="fr-FR" sz="2400" b="1" dirty="0" err="1" smtClean="0">
              <a:solidFill>
                <a:schemeClr val="tx1"/>
              </a:solidFill>
            </a:rPr>
            <a:t>consistency</a:t>
          </a:r>
          <a:endParaRPr lang="fr-FR" sz="2400" b="1" dirty="0">
            <a:solidFill>
              <a:schemeClr val="tx1"/>
            </a:solidFill>
          </a:endParaRPr>
        </a:p>
      </dgm:t>
    </dgm:pt>
    <dgm:pt modelId="{56DC6EF7-65A8-4A72-9527-9CCB2621D2EC}" type="parTrans" cxnId="{A7CEEA1A-894F-4983-9B3C-8F7F98BE6A43}">
      <dgm:prSet/>
      <dgm:spPr/>
      <dgm:t>
        <a:bodyPr/>
        <a:lstStyle/>
        <a:p>
          <a:endParaRPr lang="fr-FR"/>
        </a:p>
      </dgm:t>
    </dgm:pt>
    <dgm:pt modelId="{00D2B88E-2E8C-4FDB-A7E2-E8206BDA3782}" type="sibTrans" cxnId="{A7CEEA1A-894F-4983-9B3C-8F7F98BE6A43}">
      <dgm:prSet/>
      <dgm:spPr/>
      <dgm:t>
        <a:bodyPr/>
        <a:lstStyle/>
        <a:p>
          <a:endParaRPr lang="fr-FR"/>
        </a:p>
      </dgm:t>
    </dgm:pt>
    <dgm:pt modelId="{DE18C59E-FAF0-41A4-AE79-D9E0A086077A}">
      <dgm:prSet phldrT="[Texte]" custT="1"/>
      <dgm:spPr/>
      <dgm:t>
        <a:bodyPr/>
        <a:lstStyle/>
        <a:p>
          <a:r>
            <a:rPr lang="fr-FR" sz="1800" dirty="0" smtClean="0"/>
            <a:t>This </a:t>
          </a:r>
          <a:r>
            <a:rPr lang="fr-FR" sz="1800" dirty="0" err="1" smtClean="0"/>
            <a:t>can</a:t>
          </a:r>
          <a:r>
            <a:rPr lang="fr-FR" sz="1800" dirty="0" smtClean="0"/>
            <a:t> </a:t>
          </a:r>
          <a:r>
            <a:rPr lang="fr-FR" sz="1800" dirty="0" err="1" smtClean="0"/>
            <a:t>be</a:t>
          </a:r>
          <a:r>
            <a:rPr lang="fr-FR" sz="1800" dirty="0" smtClean="0"/>
            <a:t> </a:t>
          </a:r>
          <a:r>
            <a:rPr lang="fr-FR" sz="1800" dirty="0" err="1" smtClean="0"/>
            <a:t>checked</a:t>
          </a:r>
          <a:r>
            <a:rPr lang="fr-FR" sz="1800" dirty="0" smtClean="0"/>
            <a:t> </a:t>
          </a:r>
          <a:r>
            <a:rPr lang="fr-FR" sz="1800" dirty="0" err="1" smtClean="0"/>
            <a:t>through</a:t>
          </a:r>
          <a:r>
            <a:rPr lang="fr-FR" sz="1800" dirty="0" smtClean="0"/>
            <a:t> a standard test </a:t>
          </a:r>
          <a:r>
            <a:rPr lang="fr-FR" sz="1800" dirty="0" err="1" smtClean="0"/>
            <a:t>called</a:t>
          </a:r>
          <a:r>
            <a:rPr lang="fr-FR" sz="1800" dirty="0" smtClean="0"/>
            <a:t> </a:t>
          </a:r>
          <a:r>
            <a:rPr lang="fr-FR" sz="1800" dirty="0" err="1" smtClean="0"/>
            <a:t>Conbrach’s</a:t>
          </a:r>
          <a:r>
            <a:rPr lang="fr-FR" sz="1800" dirty="0" smtClean="0"/>
            <a:t> Alpha (CA) </a:t>
          </a:r>
          <a:r>
            <a:rPr lang="fr-FR" sz="1800" dirty="0" err="1" smtClean="0"/>
            <a:t>which</a:t>
          </a:r>
          <a:r>
            <a:rPr lang="fr-FR" sz="1800" dirty="0" smtClean="0"/>
            <a:t> ranges </a:t>
          </a:r>
          <a:r>
            <a:rPr lang="fr-FR" sz="1800" dirty="0" err="1" smtClean="0"/>
            <a:t>from</a:t>
          </a:r>
          <a:r>
            <a:rPr lang="fr-FR" sz="1800" dirty="0" smtClean="0"/>
            <a:t> 0 to 1.0.</a:t>
          </a:r>
          <a:endParaRPr lang="fr-FR" sz="1800" dirty="0"/>
        </a:p>
      </dgm:t>
    </dgm:pt>
    <dgm:pt modelId="{B5CEE5C6-9EF2-4103-B0C3-002CAF3CD287}" type="parTrans" cxnId="{41D09F2D-2486-46F6-A31E-66BF8FE9FFE7}">
      <dgm:prSet/>
      <dgm:spPr/>
      <dgm:t>
        <a:bodyPr/>
        <a:lstStyle/>
        <a:p>
          <a:endParaRPr lang="fr-FR"/>
        </a:p>
      </dgm:t>
    </dgm:pt>
    <dgm:pt modelId="{72BDD385-5F78-4657-B25A-E05AEBB7590C}" type="sibTrans" cxnId="{41D09F2D-2486-46F6-A31E-66BF8FE9FFE7}">
      <dgm:prSet/>
      <dgm:spPr/>
      <dgm:t>
        <a:bodyPr/>
        <a:lstStyle/>
        <a:p>
          <a:endParaRPr lang="fr-FR"/>
        </a:p>
      </dgm:t>
    </dgm:pt>
    <dgm:pt modelId="{15CCB176-025D-41C8-9320-99C33DA47C86}">
      <dgm:prSet phldrT="[Texte]" custT="1"/>
      <dgm:spPr/>
      <dgm:t>
        <a:bodyPr/>
        <a:lstStyle/>
        <a:p>
          <a:r>
            <a:rPr lang="fr-FR" sz="1800" dirty="0" smtClean="0"/>
            <a:t>The values </a:t>
          </a:r>
          <a:r>
            <a:rPr lang="fr-FR" sz="1800" dirty="0" err="1" smtClean="0"/>
            <a:t>should</a:t>
          </a:r>
          <a:r>
            <a:rPr lang="fr-FR" sz="1800" dirty="0" smtClean="0"/>
            <a:t> </a:t>
          </a:r>
          <a:r>
            <a:rPr lang="fr-FR" sz="1800" dirty="0" err="1" smtClean="0"/>
            <a:t>be</a:t>
          </a:r>
          <a:r>
            <a:rPr lang="fr-FR" sz="1800" dirty="0" smtClean="0"/>
            <a:t> </a:t>
          </a:r>
          <a:r>
            <a:rPr lang="fr-FR" sz="1800" dirty="0" err="1" smtClean="0"/>
            <a:t>at</a:t>
          </a:r>
          <a:r>
            <a:rPr lang="fr-FR" sz="1800" dirty="0" smtClean="0"/>
            <a:t> least 0.70 or </a:t>
          </a:r>
          <a:r>
            <a:rPr lang="fr-FR" sz="1800" dirty="0" err="1" smtClean="0"/>
            <a:t>higher</a:t>
          </a:r>
          <a:r>
            <a:rPr lang="fr-FR" sz="1800" dirty="0" smtClean="0"/>
            <a:t>.</a:t>
          </a:r>
          <a:endParaRPr lang="fr-FR" sz="1800" dirty="0"/>
        </a:p>
      </dgm:t>
    </dgm:pt>
    <dgm:pt modelId="{E14AB70D-8E9E-4762-961D-6264C25C34A6}" type="parTrans" cxnId="{1BA03999-5CBF-4FFA-B0F7-DE4DF82EFBA4}">
      <dgm:prSet/>
      <dgm:spPr/>
      <dgm:t>
        <a:bodyPr/>
        <a:lstStyle/>
        <a:p>
          <a:endParaRPr lang="fr-FR"/>
        </a:p>
      </dgm:t>
    </dgm:pt>
    <dgm:pt modelId="{C7C458E5-28E5-4921-A7A8-B446F957CBA0}" type="sibTrans" cxnId="{1BA03999-5CBF-4FFA-B0F7-DE4DF82EFBA4}">
      <dgm:prSet/>
      <dgm:spPr/>
      <dgm:t>
        <a:bodyPr/>
        <a:lstStyle/>
        <a:p>
          <a:endParaRPr lang="fr-FR"/>
        </a:p>
      </dgm:t>
    </dgm:pt>
    <dgm:pt modelId="{99821B7A-FCD1-4AF7-8F96-6846CCCCAA96}" type="pres">
      <dgm:prSet presAssocID="{9E04FE45-9C5E-4215-9A90-D5B0FA84071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F957E6A3-325C-4B3A-A74D-DB51564625F5}" type="pres">
      <dgm:prSet presAssocID="{11970500-6BFD-4420-901A-37550B901642}" presName="linNode" presStyleCnt="0"/>
      <dgm:spPr/>
    </dgm:pt>
    <dgm:pt modelId="{D04C3F5B-FC40-4293-BF1C-C0F49D8E3779}" type="pres">
      <dgm:prSet presAssocID="{11970500-6BFD-4420-901A-37550B901642}" presName="parentShp" presStyleLbl="node1" presStyleIdx="0" presStyleCnt="2" custScaleX="8268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99B832-F9DD-4D66-8DFD-DA9D43EED7C5}" type="pres">
      <dgm:prSet presAssocID="{11970500-6BFD-4420-901A-37550B90164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BD640E-A04E-4406-949A-2A065A18E432}" type="pres">
      <dgm:prSet presAssocID="{C2287023-D21E-4445-9B9F-3C39C13521FC}" presName="spacing" presStyleCnt="0"/>
      <dgm:spPr/>
    </dgm:pt>
    <dgm:pt modelId="{0CFA655B-3AB5-4B45-A8C3-D7BEDB96A265}" type="pres">
      <dgm:prSet presAssocID="{1524932A-2885-4012-A52D-CFBAAC440288}" presName="linNode" presStyleCnt="0"/>
      <dgm:spPr/>
    </dgm:pt>
    <dgm:pt modelId="{16B91174-F3FC-4DE7-9A16-2AEF7EA09E28}" type="pres">
      <dgm:prSet presAssocID="{1524932A-2885-4012-A52D-CFBAAC440288}" presName="parentShp" presStyleLbl="node1" presStyleIdx="1" presStyleCnt="2" custScaleX="8663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85FF7AF-F81A-49A1-A835-E3F533E5A44D}" type="pres">
      <dgm:prSet presAssocID="{1524932A-2885-4012-A52D-CFBAAC44028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DFA8188-AAD2-4498-80AC-1D6BAF5F6F7F}" type="presOf" srcId="{64165EAE-3D2B-4903-A741-1E38CE2AE631}" destId="{A999B832-F9DD-4D66-8DFD-DA9D43EED7C5}" srcOrd="0" destOrd="0" presId="urn:microsoft.com/office/officeart/2005/8/layout/vList6"/>
    <dgm:cxn modelId="{9F128302-E55A-4F6C-A942-FFCEB4CC9849}" type="presOf" srcId="{11970500-6BFD-4420-901A-37550B901642}" destId="{D04C3F5B-FC40-4293-BF1C-C0F49D8E3779}" srcOrd="0" destOrd="0" presId="urn:microsoft.com/office/officeart/2005/8/layout/vList6"/>
    <dgm:cxn modelId="{85741D67-89F9-4E28-BFE2-A20EEADA67A1}" srcId="{11970500-6BFD-4420-901A-37550B901642}" destId="{64165EAE-3D2B-4903-A741-1E38CE2AE631}" srcOrd="0" destOrd="0" parTransId="{690D799D-A3E9-48E4-9CD9-1A2E7598901E}" sibTransId="{8F0912C9-5D46-4313-B118-5A0200949810}"/>
    <dgm:cxn modelId="{E97C1402-94DA-4088-B4A6-114D9E809A8C}" srcId="{9E04FE45-9C5E-4215-9A90-D5B0FA840713}" destId="{11970500-6BFD-4420-901A-37550B901642}" srcOrd="0" destOrd="0" parTransId="{E6EDF147-F307-430D-BD41-56335A469423}" sibTransId="{C2287023-D21E-4445-9B9F-3C39C13521FC}"/>
    <dgm:cxn modelId="{4F655FB5-2782-4F48-90DD-B50254583C59}" type="presOf" srcId="{15CCB176-025D-41C8-9320-99C33DA47C86}" destId="{C85FF7AF-F81A-49A1-A835-E3F533E5A44D}" srcOrd="0" destOrd="1" presId="urn:microsoft.com/office/officeart/2005/8/layout/vList6"/>
    <dgm:cxn modelId="{1BA03999-5CBF-4FFA-B0F7-DE4DF82EFBA4}" srcId="{1524932A-2885-4012-A52D-CFBAAC440288}" destId="{15CCB176-025D-41C8-9320-99C33DA47C86}" srcOrd="1" destOrd="0" parTransId="{E14AB70D-8E9E-4762-961D-6264C25C34A6}" sibTransId="{C7C458E5-28E5-4921-A7A8-B446F957CBA0}"/>
    <dgm:cxn modelId="{A7CEEA1A-894F-4983-9B3C-8F7F98BE6A43}" srcId="{9E04FE45-9C5E-4215-9A90-D5B0FA840713}" destId="{1524932A-2885-4012-A52D-CFBAAC440288}" srcOrd="1" destOrd="0" parTransId="{56DC6EF7-65A8-4A72-9527-9CCB2621D2EC}" sibTransId="{00D2B88E-2E8C-4FDB-A7E2-E8206BDA3782}"/>
    <dgm:cxn modelId="{4EB89C6C-815E-40AF-A526-09177A4E9951}" type="presOf" srcId="{DE18C59E-FAF0-41A4-AE79-D9E0A086077A}" destId="{C85FF7AF-F81A-49A1-A835-E3F533E5A44D}" srcOrd="0" destOrd="0" presId="urn:microsoft.com/office/officeart/2005/8/layout/vList6"/>
    <dgm:cxn modelId="{41D09F2D-2486-46F6-A31E-66BF8FE9FFE7}" srcId="{1524932A-2885-4012-A52D-CFBAAC440288}" destId="{DE18C59E-FAF0-41A4-AE79-D9E0A086077A}" srcOrd="0" destOrd="0" parTransId="{B5CEE5C6-9EF2-4103-B0C3-002CAF3CD287}" sibTransId="{72BDD385-5F78-4657-B25A-E05AEBB7590C}"/>
    <dgm:cxn modelId="{98961D1B-7178-4471-92F9-ACAF64FF9F0F}" type="presOf" srcId="{1524932A-2885-4012-A52D-CFBAAC440288}" destId="{16B91174-F3FC-4DE7-9A16-2AEF7EA09E28}" srcOrd="0" destOrd="0" presId="urn:microsoft.com/office/officeart/2005/8/layout/vList6"/>
    <dgm:cxn modelId="{2CDD78B4-306D-4143-8293-D1014AA6B282}" type="presOf" srcId="{9E04FE45-9C5E-4215-9A90-D5B0FA840713}" destId="{99821B7A-FCD1-4AF7-8F96-6846CCCCAA96}" srcOrd="0" destOrd="0" presId="urn:microsoft.com/office/officeart/2005/8/layout/vList6"/>
    <dgm:cxn modelId="{2FDD9C95-17B9-4799-971D-23FB892CC617}" type="presParOf" srcId="{99821B7A-FCD1-4AF7-8F96-6846CCCCAA96}" destId="{F957E6A3-325C-4B3A-A74D-DB51564625F5}" srcOrd="0" destOrd="0" presId="urn:microsoft.com/office/officeart/2005/8/layout/vList6"/>
    <dgm:cxn modelId="{115FD8CF-07C1-4AF7-A703-518AE3069FDC}" type="presParOf" srcId="{F957E6A3-325C-4B3A-A74D-DB51564625F5}" destId="{D04C3F5B-FC40-4293-BF1C-C0F49D8E3779}" srcOrd="0" destOrd="0" presId="urn:microsoft.com/office/officeart/2005/8/layout/vList6"/>
    <dgm:cxn modelId="{39E5187D-71E4-4124-BB05-77261C79DB51}" type="presParOf" srcId="{F957E6A3-325C-4B3A-A74D-DB51564625F5}" destId="{A999B832-F9DD-4D66-8DFD-DA9D43EED7C5}" srcOrd="1" destOrd="0" presId="urn:microsoft.com/office/officeart/2005/8/layout/vList6"/>
    <dgm:cxn modelId="{8E04BE57-B06F-42A5-9FC9-5970A11E8C7C}" type="presParOf" srcId="{99821B7A-FCD1-4AF7-8F96-6846CCCCAA96}" destId="{8ABD640E-A04E-4406-949A-2A065A18E432}" srcOrd="1" destOrd="0" presId="urn:microsoft.com/office/officeart/2005/8/layout/vList6"/>
    <dgm:cxn modelId="{FB50C55F-D523-44C5-A2CD-9E6924C0C86B}" type="presParOf" srcId="{99821B7A-FCD1-4AF7-8F96-6846CCCCAA96}" destId="{0CFA655B-3AB5-4B45-A8C3-D7BEDB96A265}" srcOrd="2" destOrd="0" presId="urn:microsoft.com/office/officeart/2005/8/layout/vList6"/>
    <dgm:cxn modelId="{B5E4E0EE-0F59-4626-B6B3-CD22612A2C4E}" type="presParOf" srcId="{0CFA655B-3AB5-4B45-A8C3-D7BEDB96A265}" destId="{16B91174-F3FC-4DE7-9A16-2AEF7EA09E28}" srcOrd="0" destOrd="0" presId="urn:microsoft.com/office/officeart/2005/8/layout/vList6"/>
    <dgm:cxn modelId="{01B37194-76C0-4AD1-92C7-A20805AF790E}" type="presParOf" srcId="{0CFA655B-3AB5-4B45-A8C3-D7BEDB96A265}" destId="{C85FF7AF-F81A-49A1-A835-E3F533E5A44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B9961-6FBB-46E9-A604-8FA8CEB6346E}">
      <dsp:nvSpPr>
        <dsp:cNvPr id="0" name=""/>
        <dsp:cNvSpPr/>
      </dsp:nvSpPr>
      <dsp:spPr>
        <a:xfrm>
          <a:off x="3229319" y="69"/>
          <a:ext cx="4876800" cy="18379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to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make</a:t>
          </a:r>
          <a:r>
            <a:rPr lang="fr-FR" sz="2000" kern="1200" baseline="0" dirty="0" smtClean="0"/>
            <a:t> sure the questionnaire </a:t>
          </a:r>
          <a:r>
            <a:rPr lang="fr-FR" sz="2000" kern="1200" baseline="0" dirty="0" err="1" smtClean="0"/>
            <a:t>measures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thaT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it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measures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what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it</a:t>
          </a:r>
          <a:r>
            <a:rPr lang="fr-FR" sz="2000" kern="1200" baseline="0" dirty="0" smtClean="0"/>
            <a:t> </a:t>
          </a:r>
          <a:r>
            <a:rPr lang="fr-FR" sz="2000" kern="1200" baseline="0" dirty="0" err="1" smtClean="0"/>
            <a:t>aims</a:t>
          </a:r>
          <a:r>
            <a:rPr lang="fr-FR" sz="2000" kern="1200" baseline="0" dirty="0" smtClean="0"/>
            <a:t> to </a:t>
          </a:r>
          <a:r>
            <a:rPr lang="fr-FR" sz="2000" kern="1200" baseline="0" dirty="0" err="1" smtClean="0"/>
            <a:t>measure</a:t>
          </a:r>
          <a:endParaRPr lang="fr-FR" sz="2000" kern="1200" dirty="0"/>
        </a:p>
      </dsp:txBody>
      <dsp:txXfrm>
        <a:off x="3229319" y="229817"/>
        <a:ext cx="4187555" cy="1378490"/>
      </dsp:txXfrm>
    </dsp:sp>
    <dsp:sp modelId="{F120676F-6D63-4A66-992B-DE372DA4B83E}">
      <dsp:nvSpPr>
        <dsp:cNvPr id="0" name=""/>
        <dsp:cNvSpPr/>
      </dsp:nvSpPr>
      <dsp:spPr>
        <a:xfrm>
          <a:off x="21880" y="247631"/>
          <a:ext cx="3207438" cy="1342862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chemeClr val="tx1"/>
              </a:solidFill>
            </a:rPr>
            <a:t>Validation </a:t>
          </a:r>
          <a:r>
            <a:rPr lang="fr-FR" sz="2800" b="1" kern="1200" dirty="0" err="1" smtClean="0">
              <a:solidFill>
                <a:schemeClr val="tx1"/>
              </a:solidFill>
            </a:rPr>
            <a:t>ot</a:t>
          </a:r>
          <a:r>
            <a:rPr lang="fr-FR" sz="2800" b="1" kern="1200" dirty="0" smtClean="0">
              <a:solidFill>
                <a:schemeClr val="tx1"/>
              </a:solidFill>
            </a:rPr>
            <a:t> the questionnaire</a:t>
          </a:r>
          <a:endParaRPr lang="fr-FR" sz="2800" b="1" kern="1200" dirty="0">
            <a:solidFill>
              <a:schemeClr val="tx1"/>
            </a:solidFill>
          </a:endParaRPr>
        </a:p>
      </dsp:txBody>
      <dsp:txXfrm>
        <a:off x="87433" y="313184"/>
        <a:ext cx="3076332" cy="1211756"/>
      </dsp:txXfrm>
    </dsp:sp>
    <dsp:sp modelId="{C22A62A6-7967-495F-B77E-2F16AD5E545F}">
      <dsp:nvSpPr>
        <dsp:cNvPr id="0" name=""/>
        <dsp:cNvSpPr/>
      </dsp:nvSpPr>
      <dsp:spPr>
        <a:xfrm>
          <a:off x="3251199" y="2042898"/>
          <a:ext cx="4876800" cy="16827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The questionnaire </a:t>
          </a:r>
          <a:r>
            <a:rPr lang="fr-FR" sz="2000" kern="1200" dirty="0" err="1" smtClean="0"/>
            <a:t>should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be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administered</a:t>
          </a:r>
          <a:r>
            <a:rPr lang="fr-FR" sz="2000" kern="1200" dirty="0" smtClean="0"/>
            <a:t> to a  </a:t>
          </a:r>
          <a:r>
            <a:rPr lang="fr-FR" sz="2000" kern="1200" dirty="0" err="1" smtClean="0"/>
            <a:t>small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number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from</a:t>
          </a:r>
          <a:r>
            <a:rPr lang="fr-FR" sz="2000" kern="1200" dirty="0" smtClean="0"/>
            <a:t> the population to check </a:t>
          </a:r>
          <a:r>
            <a:rPr lang="fr-FR" sz="2000" kern="1200" dirty="0" err="1" smtClean="0"/>
            <a:t>its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feasibility</a:t>
          </a:r>
          <a:endParaRPr lang="fr-FR" sz="2000" kern="1200" dirty="0"/>
        </a:p>
      </dsp:txBody>
      <dsp:txXfrm>
        <a:off x="3251199" y="2253243"/>
        <a:ext cx="4245766" cy="1262067"/>
      </dsp:txXfrm>
    </dsp:sp>
    <dsp:sp modelId="{98BFCD04-7F72-4D05-B4B6-3C16051B6901}">
      <dsp:nvSpPr>
        <dsp:cNvPr id="0" name=""/>
        <dsp:cNvSpPr/>
      </dsp:nvSpPr>
      <dsp:spPr>
        <a:xfrm>
          <a:off x="0" y="2259457"/>
          <a:ext cx="3251200" cy="128057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err="1" smtClean="0">
              <a:solidFill>
                <a:schemeClr val="tx1"/>
              </a:solidFill>
            </a:rPr>
            <a:t>Piloting</a:t>
          </a:r>
          <a:r>
            <a:rPr lang="fr-FR" sz="2800" b="1" kern="1200" dirty="0" smtClean="0">
              <a:solidFill>
                <a:schemeClr val="tx1"/>
              </a:solidFill>
            </a:rPr>
            <a:t> of the questionnaire</a:t>
          </a:r>
          <a:endParaRPr lang="fr-FR" sz="2800" b="1" kern="1200" dirty="0">
            <a:solidFill>
              <a:schemeClr val="tx1"/>
            </a:solidFill>
          </a:endParaRPr>
        </a:p>
      </dsp:txBody>
      <dsp:txXfrm>
        <a:off x="62512" y="2321969"/>
        <a:ext cx="3126176" cy="1155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9B832-F9DD-4D66-8DFD-DA9D43EED7C5}">
      <dsp:nvSpPr>
        <dsp:cNvPr id="0" name=""/>
        <dsp:cNvSpPr/>
      </dsp:nvSpPr>
      <dsp:spPr>
        <a:xfrm>
          <a:off x="3257419" y="461"/>
          <a:ext cx="5349240" cy="17987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This </a:t>
          </a:r>
          <a:r>
            <a:rPr lang="fr-FR" sz="1800" kern="1200" dirty="0" err="1" smtClean="0"/>
            <a:t>can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be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checked</a:t>
          </a:r>
          <a:r>
            <a:rPr lang="fr-FR" sz="1800" kern="1200" dirty="0" smtClean="0"/>
            <a:t> by experts </a:t>
          </a:r>
          <a:r>
            <a:rPr lang="fr-FR" sz="1800" kern="1200" dirty="0" err="1" smtClean="0"/>
            <a:t>who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evaluate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whether</a:t>
          </a:r>
          <a:r>
            <a:rPr lang="fr-FR" sz="1800" kern="1200" dirty="0" smtClean="0"/>
            <a:t> the questionnaire </a:t>
          </a:r>
          <a:r>
            <a:rPr lang="fr-FR" sz="1800" kern="1200" dirty="0" err="1" smtClean="0"/>
            <a:t>effectively</a:t>
          </a:r>
          <a:r>
            <a:rPr lang="fr-FR" sz="1800" kern="1200" dirty="0" smtClean="0"/>
            <a:t> capture the </a:t>
          </a:r>
          <a:r>
            <a:rPr lang="fr-FR" sz="1800" kern="1200" dirty="0" err="1" smtClean="0"/>
            <a:t>topic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under</a:t>
          </a:r>
          <a:r>
            <a:rPr lang="fr-FR" sz="1800" kern="1200" dirty="0" smtClean="0"/>
            <a:t> investigation</a:t>
          </a:r>
          <a:endParaRPr lang="fr-FR" sz="1800" kern="1200" dirty="0"/>
        </a:p>
      </dsp:txBody>
      <dsp:txXfrm>
        <a:off x="3257419" y="225302"/>
        <a:ext cx="4674717" cy="1349045"/>
      </dsp:txXfrm>
    </dsp:sp>
    <dsp:sp modelId="{D04C3F5B-FC40-4293-BF1C-C0F49D8E3779}">
      <dsp:nvSpPr>
        <dsp:cNvPr id="0" name=""/>
        <dsp:cNvSpPr/>
      </dsp:nvSpPr>
      <dsp:spPr>
        <a:xfrm>
          <a:off x="308740" y="461"/>
          <a:ext cx="2948679" cy="179872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>
              <a:solidFill>
                <a:schemeClr val="tx1"/>
              </a:solidFill>
            </a:rPr>
            <a:t>Face </a:t>
          </a:r>
          <a:r>
            <a:rPr lang="fr-FR" sz="2400" b="1" kern="1200" dirty="0" err="1" smtClean="0">
              <a:solidFill>
                <a:schemeClr val="tx1"/>
              </a:solidFill>
            </a:rPr>
            <a:t>validity</a:t>
          </a:r>
          <a:endParaRPr lang="fr-FR" sz="2400" b="1" kern="1200" dirty="0">
            <a:solidFill>
              <a:schemeClr val="tx1"/>
            </a:solidFill>
          </a:endParaRPr>
        </a:p>
      </dsp:txBody>
      <dsp:txXfrm>
        <a:off x="396547" y="88268"/>
        <a:ext cx="2773065" cy="1623113"/>
      </dsp:txXfrm>
    </dsp:sp>
    <dsp:sp modelId="{C85FF7AF-F81A-49A1-A835-E3F533E5A44D}">
      <dsp:nvSpPr>
        <dsp:cNvPr id="0" name=""/>
        <dsp:cNvSpPr/>
      </dsp:nvSpPr>
      <dsp:spPr>
        <a:xfrm>
          <a:off x="3327762" y="1979061"/>
          <a:ext cx="5349240" cy="17987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This </a:t>
          </a:r>
          <a:r>
            <a:rPr lang="fr-FR" sz="1800" kern="1200" dirty="0" err="1" smtClean="0"/>
            <a:t>can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be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checked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through</a:t>
          </a:r>
          <a:r>
            <a:rPr lang="fr-FR" sz="1800" kern="1200" dirty="0" smtClean="0"/>
            <a:t> a standard test </a:t>
          </a:r>
          <a:r>
            <a:rPr lang="fr-FR" sz="1800" kern="1200" dirty="0" err="1" smtClean="0"/>
            <a:t>called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Conbrach’s</a:t>
          </a:r>
          <a:r>
            <a:rPr lang="fr-FR" sz="1800" kern="1200" dirty="0" smtClean="0"/>
            <a:t> Alpha (CA) </a:t>
          </a:r>
          <a:r>
            <a:rPr lang="fr-FR" sz="1800" kern="1200" dirty="0" err="1" smtClean="0"/>
            <a:t>which</a:t>
          </a:r>
          <a:r>
            <a:rPr lang="fr-FR" sz="1800" kern="1200" dirty="0" smtClean="0"/>
            <a:t> ranges </a:t>
          </a:r>
          <a:r>
            <a:rPr lang="fr-FR" sz="1800" kern="1200" dirty="0" err="1" smtClean="0"/>
            <a:t>from</a:t>
          </a:r>
          <a:r>
            <a:rPr lang="fr-FR" sz="1800" kern="1200" dirty="0" smtClean="0"/>
            <a:t> 0 to 1.0.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The values </a:t>
          </a:r>
          <a:r>
            <a:rPr lang="fr-FR" sz="1800" kern="1200" dirty="0" err="1" smtClean="0"/>
            <a:t>should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be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at</a:t>
          </a:r>
          <a:r>
            <a:rPr lang="fr-FR" sz="1800" kern="1200" dirty="0" smtClean="0"/>
            <a:t> least 0.70 or </a:t>
          </a:r>
          <a:r>
            <a:rPr lang="fr-FR" sz="1800" kern="1200" dirty="0" err="1" smtClean="0"/>
            <a:t>higher</a:t>
          </a:r>
          <a:r>
            <a:rPr lang="fr-FR" sz="1800" kern="1200" dirty="0" smtClean="0"/>
            <a:t>.</a:t>
          </a:r>
          <a:endParaRPr lang="fr-FR" sz="1800" kern="1200" dirty="0"/>
        </a:p>
      </dsp:txBody>
      <dsp:txXfrm>
        <a:off x="3327762" y="2203902"/>
        <a:ext cx="4674717" cy="1349045"/>
      </dsp:txXfrm>
    </dsp:sp>
    <dsp:sp modelId="{16B91174-F3FC-4DE7-9A16-2AEF7EA09E28}">
      <dsp:nvSpPr>
        <dsp:cNvPr id="0" name=""/>
        <dsp:cNvSpPr/>
      </dsp:nvSpPr>
      <dsp:spPr>
        <a:xfrm>
          <a:off x="238397" y="1979061"/>
          <a:ext cx="3089364" cy="179872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err="1" smtClean="0">
              <a:solidFill>
                <a:schemeClr val="tx1"/>
              </a:solidFill>
            </a:rPr>
            <a:t>Internal</a:t>
          </a:r>
          <a:r>
            <a:rPr lang="fr-FR" sz="2400" b="1" kern="1200" dirty="0" smtClean="0">
              <a:solidFill>
                <a:schemeClr val="tx1"/>
              </a:solidFill>
            </a:rPr>
            <a:t> </a:t>
          </a:r>
          <a:r>
            <a:rPr lang="fr-FR" sz="2400" b="1" kern="1200" dirty="0" err="1" smtClean="0">
              <a:solidFill>
                <a:schemeClr val="tx1"/>
              </a:solidFill>
            </a:rPr>
            <a:t>consistency</a:t>
          </a:r>
          <a:endParaRPr lang="fr-FR" sz="2400" b="1" kern="1200" dirty="0">
            <a:solidFill>
              <a:schemeClr val="tx1"/>
            </a:solidFill>
          </a:endParaRPr>
        </a:p>
      </dsp:txBody>
      <dsp:txXfrm>
        <a:off x="326204" y="2066868"/>
        <a:ext cx="2913750" cy="1623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9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3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188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8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00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18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2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8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6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9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3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0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6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3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topic/Likert-Scal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3" y="436097"/>
            <a:ext cx="8915399" cy="179651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 dirty="0" smtClean="0"/>
              <a:t/>
            </a:r>
            <a:br>
              <a:rPr lang="fr-FR" sz="4400" b="1" dirty="0" smtClean="0"/>
            </a:br>
            <a:r>
              <a:rPr lang="fr-FR" sz="4400" b="1" dirty="0"/>
              <a:t/>
            </a:r>
            <a:br>
              <a:rPr lang="fr-FR" sz="4400" b="1" dirty="0"/>
            </a:br>
            <a:r>
              <a:rPr lang="fr-FR" sz="4400" b="1" dirty="0" smtClean="0"/>
              <a:t/>
            </a:r>
            <a:br>
              <a:rPr lang="fr-FR" sz="4400" b="1" dirty="0" smtClean="0"/>
            </a:br>
            <a:r>
              <a:rPr lang="fr-FR" sz="4400" b="1" dirty="0" smtClean="0"/>
              <a:t>Questionnaires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70782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                </a:t>
            </a:r>
          </a:p>
          <a:p>
            <a:endParaRPr lang="fr-FR" dirty="0"/>
          </a:p>
          <a:p>
            <a:r>
              <a:rPr lang="fr-FR" dirty="0" smtClean="0"/>
              <a:t>                                                                                       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                                       Pr. Saliha </a:t>
            </a:r>
            <a:r>
              <a:rPr lang="fr-FR" sz="3200" b="1" dirty="0" err="1" smtClean="0"/>
              <a:t>Chelli</a:t>
            </a:r>
            <a:endParaRPr lang="fr-FR" sz="3200" b="1" dirty="0"/>
          </a:p>
        </p:txBody>
      </p:sp>
      <p:pic>
        <p:nvPicPr>
          <p:cNvPr id="4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6" y="0"/>
            <a:ext cx="14398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s Questionnaire | Vecteurs, photos et PSD gratu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52" y="2437926"/>
            <a:ext cx="5345723" cy="27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3</a:t>
            </a:r>
            <a:r>
              <a:rPr lang="en-GB" sz="2400" b="1" dirty="0" smtClean="0">
                <a:solidFill>
                  <a:schemeClr val="accent1"/>
                </a:solidFill>
              </a:rPr>
              <a:t>. Semantic </a:t>
            </a:r>
            <a:r>
              <a:rPr lang="en-GB" sz="2400" b="1" dirty="0">
                <a:solidFill>
                  <a:schemeClr val="accent1"/>
                </a:solidFill>
              </a:rPr>
              <a:t>differential scales</a:t>
            </a:r>
            <a:r>
              <a:rPr lang="en-GB" sz="2400" dirty="0"/>
              <a:t>: in this technique, respondents are asked to by marking with a tick or an ‘X’ between two </a:t>
            </a:r>
            <a:r>
              <a:rPr lang="en-GB" sz="2400" dirty="0" err="1"/>
              <a:t>bipolate</a:t>
            </a:r>
            <a:r>
              <a:rPr lang="en-GB" sz="2400" dirty="0"/>
              <a:t> adjectives at the extreme</a:t>
            </a:r>
            <a:endParaRPr lang="fr-FR" sz="24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89" y="2133600"/>
            <a:ext cx="7638757" cy="4534486"/>
          </a:xfrm>
        </p:spPr>
      </p:pic>
    </p:spTree>
    <p:extLst>
      <p:ext uri="{BB962C8B-B14F-4D97-AF65-F5344CB8AC3E}">
        <p14:creationId xmlns:p14="http://schemas.microsoft.com/office/powerpoint/2010/main" val="39560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01926" y="694642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sz="2400" b="1" dirty="0" smtClean="0">
                <a:solidFill>
                  <a:schemeClr val="accent1"/>
                </a:solidFill>
              </a:rPr>
              <a:t>For </a:t>
            </a:r>
            <a:r>
              <a:rPr lang="fr-FR" sz="2400" b="1" dirty="0" err="1" smtClean="0">
                <a:solidFill>
                  <a:schemeClr val="accent1"/>
                </a:solidFill>
              </a:rPr>
              <a:t>each</a:t>
            </a:r>
            <a:r>
              <a:rPr lang="fr-FR" sz="2400" b="1" dirty="0" smtClean="0">
                <a:solidFill>
                  <a:schemeClr val="accent1"/>
                </a:solidFill>
              </a:rPr>
              <a:t> pair of adjective, place a cross </a:t>
            </a:r>
            <a:r>
              <a:rPr lang="fr-FR" sz="2400" b="1" dirty="0" err="1" smtClean="0">
                <a:solidFill>
                  <a:schemeClr val="accent1"/>
                </a:solidFill>
              </a:rPr>
              <a:t>between</a:t>
            </a:r>
            <a:r>
              <a:rPr lang="fr-FR" sz="2400" b="1" dirty="0" smtClean="0">
                <a:solidFill>
                  <a:schemeClr val="accent1"/>
                </a:solidFill>
              </a:rPr>
              <a:t> to express the </a:t>
            </a:r>
            <a:r>
              <a:rPr lang="fr-FR" sz="2400" b="1" dirty="0" err="1" smtClean="0">
                <a:solidFill>
                  <a:schemeClr val="accent1"/>
                </a:solidFill>
              </a:rPr>
              <a:t>extent</a:t>
            </a:r>
            <a:r>
              <a:rPr lang="fr-FR" sz="2400" b="1" dirty="0" smtClean="0">
                <a:solidFill>
                  <a:schemeClr val="accent1"/>
                </a:solidFill>
              </a:rPr>
              <a:t> to </a:t>
            </a:r>
            <a:r>
              <a:rPr lang="fr-FR" sz="2400" b="1" dirty="0" err="1" smtClean="0">
                <a:solidFill>
                  <a:schemeClr val="accent1"/>
                </a:solidFill>
              </a:rPr>
              <a:t>which</a:t>
            </a:r>
            <a:r>
              <a:rPr lang="fr-FR" sz="2400" b="1" dirty="0" smtClean="0">
                <a:solidFill>
                  <a:schemeClr val="accent1"/>
                </a:solidFill>
              </a:rPr>
              <a:t> the adjective </a:t>
            </a:r>
            <a:r>
              <a:rPr lang="fr-FR" sz="2400" b="1" dirty="0" err="1" smtClean="0">
                <a:solidFill>
                  <a:schemeClr val="accent1"/>
                </a:solidFill>
              </a:rPr>
              <a:t>descibes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someone</a:t>
            </a:r>
            <a:r>
              <a:rPr lang="fr-FR" sz="2400" b="1" dirty="0" smtClean="0">
                <a:solidFill>
                  <a:schemeClr val="accent1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5452" y="2455005"/>
            <a:ext cx="6171028" cy="2385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fr-FR" dirty="0"/>
              <a:t>Clean   </a:t>
            </a:r>
            <a:r>
              <a:rPr lang="fr-FR" dirty="0" smtClean="0"/>
              <a:t>     </a:t>
            </a:r>
            <a:r>
              <a:rPr lang="fr-FR" dirty="0"/>
              <a:t>:       :        :        :        :   </a:t>
            </a:r>
            <a:r>
              <a:rPr lang="fr-FR" dirty="0" smtClean="0"/>
              <a:t>  </a:t>
            </a:r>
            <a:r>
              <a:rPr lang="fr-FR" dirty="0" err="1" smtClean="0"/>
              <a:t>dirty</a:t>
            </a:r>
            <a:endParaRPr lang="fr-FR" dirty="0"/>
          </a:p>
          <a:p>
            <a:pPr>
              <a:defRPr/>
            </a:pPr>
            <a:r>
              <a:rPr lang="fr-FR" dirty="0" err="1"/>
              <a:t>Honest</a:t>
            </a:r>
            <a:r>
              <a:rPr lang="fr-FR" dirty="0"/>
              <a:t>  </a:t>
            </a:r>
            <a:r>
              <a:rPr lang="fr-FR" dirty="0" smtClean="0"/>
              <a:t>     :       :       </a:t>
            </a:r>
            <a:r>
              <a:rPr lang="fr-FR" dirty="0"/>
              <a:t>:       </a:t>
            </a:r>
            <a:r>
              <a:rPr lang="fr-FR" dirty="0" smtClean="0"/>
              <a:t>  </a:t>
            </a:r>
            <a:r>
              <a:rPr lang="fr-FR" dirty="0"/>
              <a:t>:        :    </a:t>
            </a:r>
            <a:r>
              <a:rPr lang="fr-FR" dirty="0" smtClean="0"/>
              <a:t>  </a:t>
            </a:r>
            <a:r>
              <a:rPr lang="fr-FR" dirty="0" err="1" smtClean="0"/>
              <a:t>dishonest</a:t>
            </a:r>
            <a:r>
              <a:rPr lang="fr-FR" dirty="0" smtClean="0"/>
              <a:t>                                     </a:t>
            </a:r>
            <a:endParaRPr lang="fr-FR" dirty="0"/>
          </a:p>
          <a:p>
            <a:pPr>
              <a:defRPr/>
            </a:pPr>
            <a:r>
              <a:rPr lang="fr-FR" dirty="0" err="1"/>
              <a:t>Kind</a:t>
            </a:r>
            <a:r>
              <a:rPr lang="fr-FR" dirty="0"/>
              <a:t>       </a:t>
            </a:r>
            <a:r>
              <a:rPr lang="fr-FR" dirty="0" smtClean="0"/>
              <a:t>     :       </a:t>
            </a:r>
            <a:r>
              <a:rPr lang="fr-FR" dirty="0"/>
              <a:t>:       :         :       :      cruel</a:t>
            </a:r>
          </a:p>
          <a:p>
            <a:pPr>
              <a:defRPr/>
            </a:pPr>
            <a:r>
              <a:rPr lang="fr-FR" dirty="0" err="1"/>
              <a:t>Fair</a:t>
            </a:r>
            <a:r>
              <a:rPr lang="fr-FR" dirty="0"/>
              <a:t>       </a:t>
            </a:r>
            <a:r>
              <a:rPr lang="fr-FR" dirty="0" smtClean="0"/>
              <a:t>      :       </a:t>
            </a:r>
            <a:r>
              <a:rPr lang="fr-FR" dirty="0"/>
              <a:t>:       :          :       :   </a:t>
            </a:r>
            <a:r>
              <a:rPr lang="fr-FR" dirty="0" smtClean="0"/>
              <a:t>   </a:t>
            </a:r>
            <a:r>
              <a:rPr lang="fr-FR" dirty="0" err="1" smtClean="0"/>
              <a:t>biassed</a:t>
            </a:r>
            <a:endParaRPr lang="fr-FR" dirty="0"/>
          </a:p>
          <a:p>
            <a:pPr>
              <a:defRPr/>
            </a:pPr>
            <a:r>
              <a:rPr lang="fr-FR" dirty="0" err="1"/>
              <a:t>Strong</a:t>
            </a:r>
            <a:r>
              <a:rPr lang="fr-FR" dirty="0"/>
              <a:t>    </a:t>
            </a:r>
            <a:r>
              <a:rPr lang="fr-FR" dirty="0" smtClean="0"/>
              <a:t>    :       </a:t>
            </a:r>
            <a:r>
              <a:rPr lang="fr-FR" dirty="0"/>
              <a:t>:       :          :       </a:t>
            </a:r>
            <a:r>
              <a:rPr lang="fr-FR" dirty="0" smtClean="0"/>
              <a:t>:      </a:t>
            </a:r>
            <a:r>
              <a:rPr lang="fr-FR" dirty="0" err="1" smtClean="0"/>
              <a:t>weak</a:t>
            </a:r>
            <a:endParaRPr lang="fr-FR" dirty="0"/>
          </a:p>
          <a:p>
            <a:pPr>
              <a:defRPr/>
            </a:pPr>
            <a:r>
              <a:rPr lang="fr-FR" dirty="0" err="1" smtClean="0"/>
              <a:t>Energetic</a:t>
            </a:r>
            <a:r>
              <a:rPr lang="fr-FR" dirty="0" smtClean="0"/>
              <a:t>  </a:t>
            </a:r>
            <a:r>
              <a:rPr lang="fr-FR" dirty="0"/>
              <a:t>:     </a:t>
            </a:r>
            <a:r>
              <a:rPr lang="fr-FR" dirty="0" smtClean="0"/>
              <a:t>   </a:t>
            </a:r>
            <a:r>
              <a:rPr lang="fr-FR" dirty="0"/>
              <a:t>:       :         :       </a:t>
            </a:r>
            <a:r>
              <a:rPr lang="fr-FR" dirty="0" smtClean="0"/>
              <a:t>:      </a:t>
            </a:r>
            <a:r>
              <a:rPr lang="fr-FR" dirty="0" err="1" smtClean="0"/>
              <a:t>lazy</a:t>
            </a:r>
            <a:endParaRPr lang="fr-FR" dirty="0"/>
          </a:p>
          <a:p>
            <a:pPr>
              <a:defRPr/>
            </a:pPr>
            <a:r>
              <a:rPr lang="fr-FR" dirty="0" err="1"/>
              <a:t>Reliable</a:t>
            </a:r>
            <a:r>
              <a:rPr lang="fr-FR" dirty="0"/>
              <a:t>    </a:t>
            </a:r>
            <a:r>
              <a:rPr lang="fr-FR" dirty="0" smtClean="0"/>
              <a:t> :       :       </a:t>
            </a:r>
            <a:r>
              <a:rPr lang="fr-FR" dirty="0"/>
              <a:t>:          :       </a:t>
            </a:r>
            <a:r>
              <a:rPr lang="fr-FR" dirty="0" smtClean="0"/>
              <a:t>:     </a:t>
            </a:r>
            <a:r>
              <a:rPr lang="fr-FR" dirty="0" err="1" smtClean="0"/>
              <a:t>unreliable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73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en-GB" b="1" dirty="0"/>
              <a:t>4</a:t>
            </a:r>
            <a:r>
              <a:rPr lang="en-GB" b="1" dirty="0" smtClean="0"/>
              <a:t>.Likert </a:t>
            </a:r>
            <a:r>
              <a:rPr lang="en-GB" b="1" dirty="0"/>
              <a:t>scales</a:t>
            </a:r>
            <a:r>
              <a:rPr lang="en-GB" dirty="0"/>
              <a:t>: the most famous type of closed ended items is the ‘</a:t>
            </a:r>
            <a:r>
              <a:rPr lang="en-GB" dirty="0" err="1"/>
              <a:t>Likert</a:t>
            </a:r>
            <a:r>
              <a:rPr lang="en-GB" dirty="0"/>
              <a:t> scale which consists of a characteristics and the respondents are asked to indicate the extent to which they agree or disagree with it by ticking or circling. For example</a:t>
            </a:r>
            <a:r>
              <a:rPr lang="en-GB" dirty="0" smtClean="0"/>
              <a:t>:</a:t>
            </a:r>
          </a:p>
          <a:p>
            <a:pPr marL="0" indent="0">
              <a:buNone/>
              <a:defRPr/>
            </a:pPr>
            <a:r>
              <a:rPr lang="en-US" dirty="0"/>
              <a:t>A </a:t>
            </a:r>
            <a:r>
              <a:rPr lang="en-US" dirty="0" err="1"/>
              <a:t>Likert</a:t>
            </a:r>
            <a:r>
              <a:rPr lang="en-US" dirty="0"/>
              <a:t> scale was developed in 1932 by </a:t>
            </a:r>
            <a:r>
              <a:rPr lang="en-US" dirty="0" err="1">
                <a:hlinkClick r:id="rId2"/>
              </a:rPr>
              <a:t>Rensis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Likert</a:t>
            </a:r>
            <a:r>
              <a:rPr lang="en-US" dirty="0"/>
              <a:t>, a psychologist, to better understand the feelings of respondents given a balanced set of </a:t>
            </a:r>
            <a:r>
              <a:rPr lang="en-US" dirty="0" smtClean="0"/>
              <a:t>choices.</a:t>
            </a:r>
          </a:p>
          <a:p>
            <a:pPr marL="0" indent="0">
              <a:buNone/>
              <a:defRPr/>
            </a:pPr>
            <a:r>
              <a:rPr lang="en-US" dirty="0" smtClean="0"/>
              <a:t>It allows </a:t>
            </a:r>
            <a:r>
              <a:rPr lang="en-US" dirty="0"/>
              <a:t>researchers to gain insights on perceptions, behaviors, feelings and more by asking respondents to self-report their reactions based on how they feel using the </a:t>
            </a:r>
            <a:r>
              <a:rPr lang="en-US" dirty="0" err="1"/>
              <a:t>Likert</a:t>
            </a:r>
            <a:r>
              <a:rPr lang="en-US" dirty="0"/>
              <a:t> scale. </a:t>
            </a:r>
            <a:endParaRPr lang="en-GB" dirty="0"/>
          </a:p>
          <a:p>
            <a:pPr>
              <a:buNone/>
              <a:defRPr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9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027650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3076" name="Picture 4" descr="What is a Likert Scale Survey Question &amp;amp; How to Use I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24110"/>
            <a:ext cx="5333999" cy="49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624110"/>
            <a:ext cx="3869372" cy="49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09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1814290"/>
          </a:xfrm>
        </p:spPr>
        <p:txBody>
          <a:bodyPr>
            <a:normAutofit/>
          </a:bodyPr>
          <a:lstStyle/>
          <a:p>
            <a:pPr>
              <a:defRPr/>
            </a:pP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4" name="Picture 4" descr="Ranking-ques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33" y="2788920"/>
            <a:ext cx="9130347" cy="33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7733" y="624110"/>
            <a:ext cx="9130347" cy="19819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fr-FR" sz="2400" b="1" dirty="0" smtClean="0">
              <a:solidFill>
                <a:schemeClr val="accent1"/>
              </a:solidFill>
            </a:endParaRPr>
          </a:p>
          <a:p>
            <a:pPr>
              <a:defRPr/>
            </a:pPr>
            <a:endParaRPr lang="fr-FR" sz="2400" b="1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fr-FR" sz="2400" b="1" dirty="0" smtClean="0">
                <a:solidFill>
                  <a:schemeClr val="accent1"/>
                </a:solidFill>
              </a:rPr>
              <a:t>5.Rank </a:t>
            </a:r>
            <a:r>
              <a:rPr lang="fr-FR" sz="2400" b="1" dirty="0" err="1" smtClean="0">
                <a:solidFill>
                  <a:schemeClr val="accent1"/>
                </a:solidFill>
              </a:rPr>
              <a:t>order</a:t>
            </a:r>
            <a:r>
              <a:rPr lang="fr-FR" sz="2400" b="1" dirty="0" smtClean="0">
                <a:solidFill>
                  <a:schemeClr val="accent1"/>
                </a:solidFill>
              </a:rPr>
              <a:t> items</a:t>
            </a:r>
          </a:p>
          <a:p>
            <a:pPr>
              <a:defRPr/>
            </a:pPr>
            <a:r>
              <a:rPr lang="en-GB" b="1" dirty="0" smtClean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chemeClr val="tx1"/>
                </a:solidFill>
              </a:rPr>
              <a:t>rank order question is akin to the multiple choice question, but it asks respondents to identify priorities. </a:t>
            </a:r>
          </a:p>
          <a:p>
            <a:pPr>
              <a:defRPr/>
            </a:pPr>
            <a:r>
              <a:rPr lang="en-GB" b="1" dirty="0">
                <a:solidFill>
                  <a:schemeClr val="tx1"/>
                </a:solidFill>
              </a:rPr>
              <a:t>For example: please indicate your priorities by placing numbers in the boxes to indicate your  views, 1= the highest priority;        2= the second highest priority and so on (see the examples in Cohen et.al., 2007:325)</a:t>
            </a:r>
            <a:endParaRPr lang="fr-FR" b="1" dirty="0">
              <a:solidFill>
                <a:schemeClr val="tx1"/>
              </a:solidFill>
            </a:endParaRPr>
          </a:p>
          <a:p>
            <a:endParaRPr lang="fr-FR" b="1" dirty="0" smtClean="0">
              <a:solidFill>
                <a:schemeClr val="accent1"/>
              </a:solidFill>
            </a:endParaRPr>
          </a:p>
          <a:p>
            <a:endParaRPr lang="fr-FR" b="1" dirty="0" smtClean="0">
              <a:solidFill>
                <a:schemeClr val="accent1"/>
              </a:solidFill>
            </a:endParaRPr>
          </a:p>
          <a:p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323557"/>
            <a:ext cx="8911687" cy="184286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561833" y="323557"/>
            <a:ext cx="8200708" cy="18428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 smtClean="0">
              <a:solidFill>
                <a:schemeClr val="accent1"/>
              </a:solidFill>
            </a:endParaRPr>
          </a:p>
          <a:p>
            <a:pPr algn="ctr"/>
            <a:endParaRPr lang="en-GB" sz="2400" b="1" dirty="0">
              <a:solidFill>
                <a:schemeClr val="accent1"/>
              </a:solidFill>
            </a:endParaRPr>
          </a:p>
          <a:p>
            <a:r>
              <a:rPr lang="en-GB" sz="2400" b="1" dirty="0" smtClean="0">
                <a:solidFill>
                  <a:schemeClr val="accent1"/>
                </a:solidFill>
              </a:rPr>
              <a:t>6. Rating </a:t>
            </a:r>
            <a:r>
              <a:rPr lang="en-GB" sz="2400" b="1" dirty="0">
                <a:solidFill>
                  <a:schemeClr val="accent1"/>
                </a:solidFill>
              </a:rPr>
              <a:t>scales</a:t>
            </a:r>
            <a:r>
              <a:rPr lang="en-GB" sz="2400" dirty="0">
                <a:solidFill>
                  <a:schemeClr val="accent1"/>
                </a:solidFill>
              </a:rPr>
              <a:t>: </a:t>
            </a:r>
            <a:r>
              <a:rPr lang="en-GB" b="1" dirty="0" smtClean="0">
                <a:solidFill>
                  <a:schemeClr val="tx1"/>
                </a:solidFill>
              </a:rPr>
              <a:t>They </a:t>
            </a:r>
            <a:r>
              <a:rPr lang="en-GB" b="1" dirty="0">
                <a:solidFill>
                  <a:schemeClr val="tx1"/>
                </a:solidFill>
              </a:rPr>
              <a:t>provide a range of responses to a </a:t>
            </a:r>
            <a:r>
              <a:rPr lang="en-GB" b="1" dirty="0" smtClean="0">
                <a:solidFill>
                  <a:schemeClr val="tx1"/>
                </a:solidFill>
              </a:rPr>
              <a:t>given question or statement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Numerical </a:t>
            </a:r>
            <a:r>
              <a:rPr lang="en-GB" b="1" dirty="0">
                <a:solidFill>
                  <a:schemeClr val="accent1"/>
                </a:solidFill>
              </a:rPr>
              <a:t>scales </a:t>
            </a:r>
            <a:r>
              <a:rPr lang="en-GB" b="1" dirty="0">
                <a:solidFill>
                  <a:schemeClr val="tx1"/>
                </a:solidFill>
              </a:rPr>
              <a:t>give so many marks out of so many, that is assigning one of several numbers (which corresponds to a series of ordered categories</a:t>
            </a:r>
            <a:r>
              <a:rPr lang="en-GB" b="1" dirty="0" smtClean="0">
                <a:solidFill>
                  <a:schemeClr val="tx1"/>
                </a:solidFill>
              </a:rPr>
              <a:t>). 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fr-FR" b="1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362200"/>
            <a:ext cx="8200708" cy="4008120"/>
          </a:xfrm>
        </p:spPr>
      </p:pic>
    </p:spTree>
    <p:extLst>
      <p:ext uri="{BB962C8B-B14F-4D97-AF65-F5344CB8AC3E}">
        <p14:creationId xmlns:p14="http://schemas.microsoft.com/office/powerpoint/2010/main" val="14908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362200" y="624110"/>
            <a:ext cx="9265920" cy="1631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accent1"/>
                </a:solidFill>
              </a:rPr>
              <a:t>Open-ended questions</a:t>
            </a:r>
            <a:r>
              <a:rPr lang="en-GB" dirty="0"/>
              <a:t>: </a:t>
            </a:r>
            <a:r>
              <a:rPr lang="en-GB" dirty="0">
                <a:solidFill>
                  <a:schemeClr val="tx1"/>
                </a:solidFill>
              </a:rPr>
              <a:t>open-ended questions include items where the actual question is not followed by response options. </a:t>
            </a: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This kind of questions works well if they are not completely open but contain certain guidance.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2895600"/>
            <a:ext cx="7208520" cy="3459480"/>
          </a:xfrm>
        </p:spPr>
      </p:pic>
    </p:spTree>
    <p:extLst>
      <p:ext uri="{BB962C8B-B14F-4D97-AF65-F5344CB8AC3E}">
        <p14:creationId xmlns:p14="http://schemas.microsoft.com/office/powerpoint/2010/main" val="10883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260961"/>
          </a:xfrm>
        </p:spPr>
        <p:txBody>
          <a:bodyPr>
            <a:no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Rules</a:t>
            </a:r>
            <a:r>
              <a:rPr lang="fr-FR" sz="2800" b="1" dirty="0">
                <a:solidFill>
                  <a:schemeClr val="accent1"/>
                </a:solidFill>
              </a:rPr>
              <a:t> about item </a:t>
            </a:r>
            <a:r>
              <a:rPr lang="fr-FR" sz="2800" b="1" dirty="0" err="1" smtClean="0">
                <a:solidFill>
                  <a:schemeClr val="accent1"/>
                </a:solidFill>
              </a:rPr>
              <a:t>wording</a:t>
            </a:r>
            <a:r>
              <a:rPr lang="fr-FR" sz="2800" b="1" dirty="0">
                <a:solidFill>
                  <a:schemeClr val="accent1"/>
                </a:solidFill>
              </a:rPr>
              <a:t/>
            </a:r>
            <a:br>
              <a:rPr lang="fr-FR" sz="2800" b="1" dirty="0">
                <a:solidFill>
                  <a:schemeClr val="accent1"/>
                </a:solidFill>
              </a:rPr>
            </a:br>
            <a:r>
              <a:rPr lang="fr-FR" sz="2800" b="1" dirty="0" smtClean="0">
                <a:solidFill>
                  <a:schemeClr val="accent1"/>
                </a:solidFill>
              </a:rPr>
              <a:t/>
            </a:r>
            <a:br>
              <a:rPr lang="fr-FR" sz="2800" b="1" dirty="0" smtClean="0">
                <a:solidFill>
                  <a:schemeClr val="accent1"/>
                </a:solidFill>
              </a:rPr>
            </a:br>
            <a:r>
              <a:rPr lang="fr-FR" sz="1800" b="1" dirty="0">
                <a:solidFill>
                  <a:schemeClr val="tx1"/>
                </a:solidFill>
              </a:rPr>
              <a:t>T</a:t>
            </a:r>
            <a:r>
              <a:rPr lang="fr-FR" sz="1800" b="1" dirty="0" smtClean="0">
                <a:solidFill>
                  <a:schemeClr val="tx1"/>
                </a:solidFill>
              </a:rPr>
              <a:t>he format of </a:t>
            </a:r>
            <a:r>
              <a:rPr lang="fr-FR" sz="1800" b="1" dirty="0" err="1" smtClean="0">
                <a:solidFill>
                  <a:schemeClr val="tx1"/>
                </a:solidFill>
              </a:rPr>
              <a:t>your</a:t>
            </a:r>
            <a:r>
              <a:rPr lang="fr-FR" sz="1800" b="1" dirty="0" smtClean="0">
                <a:solidFill>
                  <a:schemeClr val="tx1"/>
                </a:solidFill>
              </a:rPr>
              <a:t> questions </a:t>
            </a:r>
            <a:r>
              <a:rPr lang="fr-FR" sz="1800" b="1" dirty="0" err="1" smtClean="0">
                <a:solidFill>
                  <a:schemeClr val="tx1"/>
                </a:solidFill>
              </a:rPr>
              <a:t>will</a:t>
            </a:r>
            <a:r>
              <a:rPr lang="fr-FR" sz="1800" b="1" dirty="0" smtClean="0">
                <a:solidFill>
                  <a:schemeClr val="tx1"/>
                </a:solidFill>
              </a:rPr>
              <a:t> affect the </a:t>
            </a:r>
            <a:r>
              <a:rPr lang="fr-FR" sz="1800" b="1" dirty="0" err="1" smtClean="0">
                <a:solidFill>
                  <a:schemeClr val="tx1"/>
                </a:solidFill>
              </a:rPr>
              <a:t>anwers</a:t>
            </a:r>
            <a:r>
              <a:rPr lang="fr-FR" sz="1800" b="1" dirty="0" smtClean="0">
                <a:solidFill>
                  <a:schemeClr val="tx1"/>
                </a:solidFill>
              </a:rPr>
              <a:t>; </a:t>
            </a:r>
            <a:r>
              <a:rPr lang="fr-FR" sz="1800" b="1" dirty="0" err="1" smtClean="0">
                <a:solidFill>
                  <a:schemeClr val="tx1"/>
                </a:solidFill>
              </a:rPr>
              <a:t>keep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them</a:t>
            </a:r>
            <a:r>
              <a:rPr lang="fr-FR" sz="1800" b="1" dirty="0" smtClean="0">
                <a:solidFill>
                  <a:schemeClr val="tx1"/>
                </a:solidFill>
              </a:rPr>
              <a:t> short and </a:t>
            </a:r>
            <a:r>
              <a:rPr lang="fr-FR" sz="1800" b="1" dirty="0" err="1" smtClean="0">
                <a:solidFill>
                  <a:schemeClr val="tx1"/>
                </a:solidFill>
              </a:rPr>
              <a:t>understandable</a:t>
            </a:r>
            <a:r>
              <a:rPr lang="fr-FR" sz="1800" b="1" dirty="0" smtClean="0">
                <a:solidFill>
                  <a:schemeClr val="tx1"/>
                </a:solidFill>
              </a:rPr>
              <a:t>.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endParaRPr lang="fr-FR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Use short and simple </a:t>
            </a:r>
            <a:r>
              <a:rPr lang="fr-FR" b="1" dirty="0" smtClean="0">
                <a:solidFill>
                  <a:schemeClr val="tx1"/>
                </a:solidFill>
              </a:rPr>
              <a:t>items</a:t>
            </a:r>
            <a:endParaRPr lang="fr-FR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Use simple </a:t>
            </a:r>
            <a:r>
              <a:rPr lang="fr-FR" b="1" dirty="0" err="1">
                <a:solidFill>
                  <a:schemeClr val="tx1"/>
                </a:solidFill>
              </a:rPr>
              <a:t>language</a:t>
            </a:r>
            <a:endParaRPr lang="fr-FR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b="1" dirty="0" err="1">
                <a:solidFill>
                  <a:schemeClr val="tx1"/>
                </a:solidFill>
              </a:rPr>
              <a:t>Avoid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ambiguous</a:t>
            </a:r>
            <a:r>
              <a:rPr lang="fr-FR" b="1" dirty="0">
                <a:solidFill>
                  <a:schemeClr val="tx1"/>
                </a:solidFill>
              </a:rPr>
              <a:t> and </a:t>
            </a:r>
            <a:r>
              <a:rPr lang="fr-FR" b="1" dirty="0" err="1">
                <a:solidFill>
                  <a:schemeClr val="tx1"/>
                </a:solidFill>
              </a:rPr>
              <a:t>loaded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words</a:t>
            </a:r>
            <a:r>
              <a:rPr lang="fr-FR" b="1" dirty="0">
                <a:solidFill>
                  <a:schemeClr val="tx1"/>
                </a:solidFill>
              </a:rPr>
              <a:t> and sentences.</a:t>
            </a:r>
          </a:p>
          <a:p>
            <a:pPr>
              <a:defRPr/>
            </a:pPr>
            <a:r>
              <a:rPr lang="fr-FR" b="1" dirty="0" err="1">
                <a:solidFill>
                  <a:schemeClr val="tx1"/>
                </a:solidFill>
              </a:rPr>
              <a:t>Avoid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negative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smtClean="0">
                <a:solidFill>
                  <a:schemeClr val="tx1"/>
                </a:solidFill>
              </a:rPr>
              <a:t>constructions</a:t>
            </a:r>
          </a:p>
          <a:p>
            <a:pPr>
              <a:defRPr/>
            </a:pPr>
            <a:r>
              <a:rPr lang="fr-FR" b="1" dirty="0" err="1">
                <a:solidFill>
                  <a:schemeClr val="tx1"/>
                </a:solidFill>
              </a:rPr>
              <a:t>Avoid</a:t>
            </a:r>
            <a:r>
              <a:rPr lang="fr-FR" b="1" dirty="0">
                <a:solidFill>
                  <a:schemeClr val="tx1"/>
                </a:solidFill>
              </a:rPr>
              <a:t> double-</a:t>
            </a:r>
            <a:r>
              <a:rPr lang="fr-FR" b="1" dirty="0" err="1">
                <a:solidFill>
                  <a:schemeClr val="tx1"/>
                </a:solidFill>
              </a:rPr>
              <a:t>barreled</a:t>
            </a:r>
            <a:r>
              <a:rPr lang="fr-FR" b="1" dirty="0">
                <a:solidFill>
                  <a:schemeClr val="tx1"/>
                </a:solidFill>
              </a:rPr>
              <a:t> questions</a:t>
            </a:r>
          </a:p>
          <a:p>
            <a:pPr>
              <a:defRPr/>
            </a:pPr>
            <a:r>
              <a:rPr lang="fr-FR" b="1" dirty="0" err="1">
                <a:solidFill>
                  <a:schemeClr val="tx1"/>
                </a:solidFill>
              </a:rPr>
              <a:t>Avoid</a:t>
            </a:r>
            <a:r>
              <a:rPr lang="fr-FR" b="1" dirty="0">
                <a:solidFill>
                  <a:schemeClr val="tx1"/>
                </a:solidFill>
              </a:rPr>
              <a:t> items </a:t>
            </a:r>
            <a:r>
              <a:rPr lang="fr-FR" b="1" dirty="0" err="1">
                <a:solidFill>
                  <a:schemeClr val="tx1"/>
                </a:solidFill>
              </a:rPr>
              <a:t>that</a:t>
            </a:r>
            <a:r>
              <a:rPr lang="fr-FR" b="1" dirty="0">
                <a:solidFill>
                  <a:schemeClr val="tx1"/>
                </a:solidFill>
              </a:rPr>
              <a:t> are </a:t>
            </a:r>
            <a:r>
              <a:rPr lang="fr-FR" b="1" dirty="0" err="1">
                <a:solidFill>
                  <a:schemeClr val="tx1"/>
                </a:solidFill>
              </a:rPr>
              <a:t>likely</a:t>
            </a:r>
            <a:r>
              <a:rPr lang="fr-FR" b="1" dirty="0">
                <a:solidFill>
                  <a:schemeClr val="tx1"/>
                </a:solidFill>
              </a:rPr>
              <a:t> to </a:t>
            </a:r>
            <a:r>
              <a:rPr lang="fr-FR" b="1" dirty="0" err="1">
                <a:solidFill>
                  <a:schemeClr val="tx1"/>
                </a:solidFill>
              </a:rPr>
              <a:t>be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answered</a:t>
            </a:r>
            <a:r>
              <a:rPr lang="fr-FR" b="1" dirty="0">
                <a:solidFill>
                  <a:schemeClr val="tx1"/>
                </a:solidFill>
              </a:rPr>
              <a:t> in the </a:t>
            </a:r>
            <a:r>
              <a:rPr lang="fr-FR" b="1" dirty="0" err="1">
                <a:solidFill>
                  <a:schemeClr val="tx1"/>
                </a:solidFill>
              </a:rPr>
              <a:t>same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way</a:t>
            </a:r>
            <a:r>
              <a:rPr lang="fr-FR" b="1" dirty="0">
                <a:solidFill>
                  <a:schemeClr val="tx1"/>
                </a:solidFill>
              </a:rPr>
              <a:t> by </a:t>
            </a:r>
            <a:r>
              <a:rPr lang="fr-FR" b="1" dirty="0" err="1" smtClean="0">
                <a:solidFill>
                  <a:schemeClr val="tx1"/>
                </a:solidFill>
              </a:rPr>
              <a:t>eveybody</a:t>
            </a:r>
            <a:r>
              <a:rPr lang="fr-FR" b="1" dirty="0" smtClean="0">
                <a:solidFill>
                  <a:schemeClr val="tx1"/>
                </a:solidFill>
              </a:rPr>
              <a:t>.</a:t>
            </a:r>
            <a:endParaRPr lang="fr-FR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In a rating </a:t>
            </a:r>
            <a:r>
              <a:rPr lang="fr-FR" b="1" dirty="0" err="1">
                <a:solidFill>
                  <a:schemeClr val="tx1"/>
                </a:solidFill>
              </a:rPr>
              <a:t>scale</a:t>
            </a:r>
            <a:r>
              <a:rPr lang="fr-FR" b="1" dirty="0">
                <a:solidFill>
                  <a:schemeClr val="tx1"/>
                </a:solidFill>
              </a:rPr>
              <a:t>, </a:t>
            </a:r>
            <a:r>
              <a:rPr lang="fr-FR" b="1" dirty="0" err="1">
                <a:solidFill>
                  <a:schemeClr val="tx1"/>
                </a:solidFill>
              </a:rPr>
              <a:t>better</a:t>
            </a:r>
            <a:r>
              <a:rPr lang="fr-FR" b="1" dirty="0">
                <a:solidFill>
                  <a:schemeClr val="tx1"/>
                </a:solidFill>
              </a:rPr>
              <a:t> to </a:t>
            </a:r>
            <a:r>
              <a:rPr lang="fr-FR" b="1" dirty="0" err="1">
                <a:solidFill>
                  <a:schemeClr val="tx1"/>
                </a:solidFill>
              </a:rPr>
              <a:t>include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both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positively</a:t>
            </a:r>
            <a:r>
              <a:rPr lang="fr-FR" b="1" dirty="0">
                <a:solidFill>
                  <a:schemeClr val="tx1"/>
                </a:solidFill>
              </a:rPr>
              <a:t> and </a:t>
            </a:r>
            <a:r>
              <a:rPr lang="fr-FR" b="1" dirty="0" err="1">
                <a:solidFill>
                  <a:schemeClr val="tx1"/>
                </a:solidFill>
              </a:rPr>
              <a:t>negatively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word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smtClean="0">
                <a:solidFill>
                  <a:schemeClr val="tx1"/>
                </a:solidFill>
              </a:rPr>
              <a:t>items</a:t>
            </a:r>
          </a:p>
          <a:p>
            <a:pPr marL="0" indent="0">
              <a:buNone/>
              <a:defRPr/>
            </a:pP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smtClean="0">
                <a:solidFill>
                  <a:schemeClr val="tx1"/>
                </a:solidFill>
              </a:rPr>
              <a:t>                                                                                                  (</a:t>
            </a:r>
            <a:r>
              <a:rPr lang="en-GB" b="1" dirty="0" err="1">
                <a:solidFill>
                  <a:schemeClr val="tx1"/>
                </a:solidFill>
              </a:rPr>
              <a:t>DÖrnyei</a:t>
            </a:r>
            <a:r>
              <a:rPr lang="en-GB" b="1" dirty="0" smtClean="0">
                <a:solidFill>
                  <a:schemeClr val="tx1"/>
                </a:solidFill>
              </a:rPr>
              <a:t>, 2003)</a:t>
            </a:r>
          </a:p>
          <a:p>
            <a:pPr>
              <a:defRPr/>
            </a:pPr>
            <a:r>
              <a:rPr lang="en-GB" b="1" dirty="0" smtClean="0">
                <a:solidFill>
                  <a:schemeClr val="tx1"/>
                </a:solidFill>
              </a:rPr>
              <a:t>Avoid jargon ( words not usually used)  </a:t>
            </a:r>
          </a:p>
          <a:p>
            <a:pPr>
              <a:defRPr/>
            </a:pPr>
            <a:r>
              <a:rPr lang="en-GB" b="1" dirty="0" smtClean="0">
                <a:solidFill>
                  <a:schemeClr val="tx1"/>
                </a:solidFill>
              </a:rPr>
              <a:t>Avoid leading questions  ( containing judgment)</a:t>
            </a:r>
          </a:p>
          <a:p>
            <a:pPr>
              <a:defRPr/>
            </a:pPr>
            <a:r>
              <a:rPr lang="en-GB" b="1" dirty="0" smtClean="0">
                <a:solidFill>
                  <a:schemeClr val="tx1"/>
                </a:solidFill>
              </a:rPr>
              <a:t>Avoid double negatives</a:t>
            </a:r>
          </a:p>
          <a:p>
            <a:pPr>
              <a:defRPr/>
            </a:pPr>
            <a:endParaRPr lang="fr-FR" b="1" dirty="0">
              <a:solidFill>
                <a:schemeClr val="tx1"/>
              </a:solidFill>
            </a:endParaRPr>
          </a:p>
          <a:p>
            <a:pPr>
              <a:defRPr/>
            </a:pPr>
            <a:endParaRPr lang="fr-FR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2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19924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fr-FR" b="1" dirty="0" smtClean="0">
                <a:solidFill>
                  <a:schemeClr val="tx1"/>
                </a:solidFill>
              </a:rPr>
              <a:t>The question type and </a:t>
            </a:r>
            <a:r>
              <a:rPr lang="fr-FR" b="1" dirty="0" err="1" smtClean="0">
                <a:solidFill>
                  <a:schemeClr val="tx1"/>
                </a:solidFill>
              </a:rPr>
              <a:t>also</a:t>
            </a:r>
            <a:r>
              <a:rPr lang="fr-FR" b="1" dirty="0" smtClean="0">
                <a:solidFill>
                  <a:schemeClr val="tx1"/>
                </a:solidFill>
              </a:rPr>
              <a:t> the </a:t>
            </a:r>
            <a:r>
              <a:rPr lang="fr-FR" b="1" dirty="0" err="1" smtClean="0">
                <a:solidFill>
                  <a:schemeClr val="tx1"/>
                </a:solidFill>
              </a:rPr>
              <a:t>lay</a:t>
            </a:r>
            <a:r>
              <a:rPr lang="fr-FR" b="1" dirty="0" smtClean="0">
                <a:solidFill>
                  <a:schemeClr val="tx1"/>
                </a:solidFill>
              </a:rPr>
              <a:t> out of the questions </a:t>
            </a:r>
            <a:r>
              <a:rPr lang="fr-FR" b="1" dirty="0" err="1" smtClean="0">
                <a:solidFill>
                  <a:schemeClr val="tx1"/>
                </a:solidFill>
              </a:rPr>
              <a:t>is</a:t>
            </a:r>
            <a:r>
              <a:rPr lang="fr-FR" b="1" dirty="0" smtClean="0">
                <a:solidFill>
                  <a:schemeClr val="tx1"/>
                </a:solidFill>
              </a:rPr>
              <a:t> of a </a:t>
            </a:r>
            <a:r>
              <a:rPr lang="fr-FR" b="1" dirty="0" err="1" smtClean="0">
                <a:solidFill>
                  <a:schemeClr val="tx1"/>
                </a:solidFill>
              </a:rPr>
              <a:t>great</a:t>
            </a:r>
            <a:r>
              <a:rPr lang="fr-FR" b="1" dirty="0" smtClean="0">
                <a:solidFill>
                  <a:schemeClr val="tx1"/>
                </a:solidFill>
              </a:rPr>
              <a:t> importance.</a:t>
            </a:r>
            <a:endParaRPr lang="fr-FR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61925"/>
            <a:ext cx="23241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Learning objectives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   In </a:t>
            </a:r>
            <a:r>
              <a:rPr lang="en-GB" dirty="0"/>
              <a:t>this lecture, students will </a:t>
            </a:r>
            <a:r>
              <a:rPr lang="en-GB" dirty="0" smtClean="0"/>
              <a:t>be introduced to:</a:t>
            </a:r>
            <a:endParaRPr lang="fr-FR" dirty="0"/>
          </a:p>
          <a:p>
            <a:pPr lvl="0"/>
            <a:r>
              <a:rPr lang="en-GB" dirty="0" smtClean="0"/>
              <a:t> the types of questionnaires</a:t>
            </a:r>
            <a:endParaRPr lang="fr-FR" dirty="0"/>
          </a:p>
          <a:p>
            <a:pPr lvl="0"/>
            <a:r>
              <a:rPr lang="en-GB" dirty="0" smtClean="0"/>
              <a:t>  the types of questions that can be used in a questionnaire close-ended and open-ended) </a:t>
            </a:r>
          </a:p>
          <a:p>
            <a:pPr lvl="0"/>
            <a:r>
              <a:rPr lang="en-GB" dirty="0" smtClean="0"/>
              <a:t> the format of a questionnaire</a:t>
            </a:r>
          </a:p>
          <a:p>
            <a:pPr lvl="0"/>
            <a:r>
              <a:rPr lang="en-GB" dirty="0" smtClean="0"/>
              <a:t>The lay out of a questionnaire</a:t>
            </a:r>
          </a:p>
          <a:p>
            <a:pPr lvl="0"/>
            <a:r>
              <a:rPr lang="en-GB" dirty="0"/>
              <a:t>t</a:t>
            </a:r>
            <a:r>
              <a:rPr lang="en-GB" dirty="0" smtClean="0"/>
              <a:t>he types of questions to be avoided</a:t>
            </a:r>
          </a:p>
          <a:p>
            <a:pPr lvl="0"/>
            <a:r>
              <a:rPr lang="en-GB" dirty="0" smtClean="0"/>
              <a:t> how to validate and pilot  the questionnaire </a:t>
            </a:r>
          </a:p>
          <a:p>
            <a:pPr lvl="0"/>
            <a:r>
              <a:rPr lang="en-GB" dirty="0" smtClean="0"/>
              <a:t>Strength and weaknesses of the questionnaire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5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063395" cy="6408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The main parts of a questionnaire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3640" y="2057400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453640" y="5040644"/>
            <a:ext cx="8791355" cy="12363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tx1"/>
                </a:solidFill>
              </a:rPr>
              <a:t>Specific instructions</a:t>
            </a:r>
            <a:r>
              <a:rPr lang="en-GB" dirty="0"/>
              <a:t>:  these explain and demonstrate how respondents should go about answering the questions.</a:t>
            </a:r>
            <a:endParaRPr lang="fr-FR" dirty="0"/>
          </a:p>
        </p:txBody>
      </p:sp>
      <p:sp>
        <p:nvSpPr>
          <p:cNvPr id="8" name="Organigramme : Alternative 7"/>
          <p:cNvSpPr/>
          <p:nvPr/>
        </p:nvSpPr>
        <p:spPr>
          <a:xfrm>
            <a:off x="2592925" y="3611880"/>
            <a:ext cx="8608475" cy="1207008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defRPr/>
            </a:pPr>
            <a:r>
              <a:rPr lang="en-GB" sz="2400" b="1" dirty="0">
                <a:solidFill>
                  <a:schemeClr val="tx1"/>
                </a:solidFill>
              </a:rPr>
              <a:t>General introduction</a:t>
            </a:r>
            <a:r>
              <a:rPr lang="en-GB" dirty="0">
                <a:solidFill>
                  <a:schemeClr val="accent1"/>
                </a:solidFill>
              </a:rPr>
              <a:t>: </a:t>
            </a:r>
            <a:r>
              <a:rPr lang="en-GB" dirty="0"/>
              <a:t>‘the opening greeting’ usually describes the purpose of the study. The important functions of this section involve emphasizing that there are no right or wrong answers and saying ‘thank you</a:t>
            </a:r>
            <a:r>
              <a:rPr lang="fr-FR" dirty="0"/>
              <a:t> </a:t>
            </a:r>
          </a:p>
        </p:txBody>
      </p:sp>
      <p:sp>
        <p:nvSpPr>
          <p:cNvPr id="9" name="Organigramme : Alternative 8"/>
          <p:cNvSpPr/>
          <p:nvPr/>
        </p:nvSpPr>
        <p:spPr>
          <a:xfrm>
            <a:off x="2453640" y="2164080"/>
            <a:ext cx="8641080" cy="1226044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defRPr/>
            </a:pPr>
            <a:r>
              <a:rPr lang="fr-FR" sz="2400" b="1" dirty="0" err="1">
                <a:solidFill>
                  <a:schemeClr val="tx1"/>
                </a:solidFill>
              </a:rPr>
              <a:t>Title</a:t>
            </a:r>
            <a:r>
              <a:rPr lang="fr-FR" b="1" dirty="0">
                <a:solidFill>
                  <a:schemeClr val="tx1"/>
                </a:solidFill>
              </a:rPr>
              <a:t>:</a:t>
            </a:r>
            <a:r>
              <a:rPr lang="fr-FR" b="1" dirty="0">
                <a:solidFill>
                  <a:schemeClr val="bg1"/>
                </a:solidFill>
              </a:rPr>
              <a:t>  </a:t>
            </a:r>
            <a:r>
              <a:rPr lang="en-GB" dirty="0"/>
              <a:t>like any other piece of writing, a questionnaire should have a title to identify the domain of the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24098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Questionnaire items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Organigramme : Alternative 3"/>
          <p:cNvSpPr/>
          <p:nvPr/>
        </p:nvSpPr>
        <p:spPr>
          <a:xfrm>
            <a:off x="2475915" y="1505244"/>
            <a:ext cx="8736036" cy="188507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b="1" dirty="0">
                <a:solidFill>
                  <a:schemeClr val="tx1"/>
                </a:solidFill>
              </a:rPr>
              <a:t>Questionnaire items</a:t>
            </a:r>
            <a:r>
              <a:rPr lang="en-GB" b="1" dirty="0"/>
              <a:t>: </a:t>
            </a:r>
            <a:r>
              <a:rPr lang="en-GB" dirty="0">
                <a:solidFill>
                  <a:schemeClr val="tx1"/>
                </a:solidFill>
              </a:rPr>
              <a:t>These constitute the main body of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the questionnaire. They need to be very clearly separated from the instructions. This is where different typefaces and font styles are useful.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Organigramme : Alternative 4"/>
          <p:cNvSpPr/>
          <p:nvPr/>
        </p:nvSpPr>
        <p:spPr>
          <a:xfrm>
            <a:off x="2589213" y="3618913"/>
            <a:ext cx="8805618" cy="1459523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b="1" dirty="0">
                <a:solidFill>
                  <a:schemeClr val="tx1"/>
                </a:solidFill>
              </a:rPr>
              <a:t>Additional information</a:t>
            </a:r>
            <a:r>
              <a:rPr lang="en-GB" dirty="0"/>
              <a:t>: </a:t>
            </a:r>
            <a:r>
              <a:rPr lang="en-GB" dirty="0">
                <a:solidFill>
                  <a:schemeClr val="tx1"/>
                </a:solidFill>
              </a:rPr>
              <a:t>at the end of the questionnaire, we may add information such as contact name.</a:t>
            </a:r>
            <a:endParaRPr lang="en-GB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b="1" dirty="0">
                <a:solidFill>
                  <a:schemeClr val="tx1"/>
                </a:solidFill>
              </a:rPr>
              <a:t>Final ‘thank you.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Grouping</a:t>
            </a:r>
            <a:r>
              <a:rPr lang="fr-FR" sz="2800" b="1" dirty="0">
                <a:solidFill>
                  <a:schemeClr val="accent1"/>
                </a:solidFill>
              </a:rPr>
              <a:t> and </a:t>
            </a:r>
            <a:r>
              <a:rPr lang="fr-FR" sz="2800" b="1" dirty="0" err="1">
                <a:solidFill>
                  <a:schemeClr val="accent1"/>
                </a:solidFill>
              </a:rPr>
              <a:t>ordering</a:t>
            </a:r>
            <a:r>
              <a:rPr lang="fr-FR" sz="2800" b="1" dirty="0">
                <a:solidFill>
                  <a:schemeClr val="accent1"/>
                </a:solidFill>
              </a:rPr>
              <a:t> items</a:t>
            </a:r>
          </a:p>
        </p:txBody>
      </p:sp>
      <p:sp>
        <p:nvSpPr>
          <p:cNvPr id="4" name="Organigramme : Alternative 3"/>
          <p:cNvSpPr/>
          <p:nvPr/>
        </p:nvSpPr>
        <p:spPr>
          <a:xfrm>
            <a:off x="2569259" y="1905000"/>
            <a:ext cx="8721212" cy="138332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tx1"/>
                </a:solidFill>
              </a:rPr>
              <a:t>Item </a:t>
            </a:r>
            <a:r>
              <a:rPr lang="fr-FR" b="1" dirty="0" err="1">
                <a:solidFill>
                  <a:schemeClr val="tx1"/>
                </a:solidFill>
              </a:rPr>
              <a:t>sequence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is</a:t>
            </a:r>
            <a:r>
              <a:rPr lang="fr-FR" b="1" dirty="0">
                <a:solidFill>
                  <a:schemeClr val="tx1"/>
                </a:solidFill>
              </a:rPr>
              <a:t> a </a:t>
            </a:r>
            <a:r>
              <a:rPr lang="fr-FR" b="1" dirty="0" err="1">
                <a:solidFill>
                  <a:schemeClr val="tx1"/>
                </a:solidFill>
              </a:rPr>
              <a:t>very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significant</a:t>
            </a:r>
            <a:r>
              <a:rPr lang="fr-FR" b="1" dirty="0">
                <a:solidFill>
                  <a:schemeClr val="tx1"/>
                </a:solidFill>
              </a:rPr>
              <a:t> factor.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The items </a:t>
            </a:r>
            <a:r>
              <a:rPr lang="fr-FR" dirty="0" err="1">
                <a:solidFill>
                  <a:schemeClr val="tx1"/>
                </a:solidFill>
              </a:rPr>
              <a:t>should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seem</a:t>
            </a:r>
            <a:r>
              <a:rPr lang="fr-FR" dirty="0">
                <a:solidFill>
                  <a:schemeClr val="tx1"/>
                </a:solidFill>
              </a:rPr>
              <a:t> as </a:t>
            </a:r>
            <a:r>
              <a:rPr lang="fr-FR" b="1" dirty="0">
                <a:solidFill>
                  <a:schemeClr val="tx1"/>
                </a:solidFill>
              </a:rPr>
              <a:t>a </a:t>
            </a:r>
            <a:r>
              <a:rPr lang="fr-FR" b="1" dirty="0" err="1">
                <a:solidFill>
                  <a:schemeClr val="tx1"/>
                </a:solidFill>
              </a:rPr>
              <a:t>series</a:t>
            </a:r>
            <a:r>
              <a:rPr lang="fr-FR" b="1" dirty="0">
                <a:solidFill>
                  <a:schemeClr val="tx1"/>
                </a:solidFill>
              </a:rPr>
              <a:t> of </a:t>
            </a:r>
            <a:r>
              <a:rPr lang="fr-FR" b="1" dirty="0" err="1">
                <a:solidFill>
                  <a:schemeClr val="tx1"/>
                </a:solidFill>
              </a:rPr>
              <a:t>logically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organized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sequences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>
                <a:solidFill>
                  <a:schemeClr val="tx1"/>
                </a:solidFill>
              </a:rPr>
              <a:t>hence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>
                <a:solidFill>
                  <a:schemeClr val="tx1"/>
                </a:solidFill>
              </a:rPr>
              <a:t>we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need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follow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some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organizing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principles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Organigramme : Alternative 4"/>
          <p:cNvSpPr/>
          <p:nvPr/>
        </p:nvSpPr>
        <p:spPr>
          <a:xfrm>
            <a:off x="2460259" y="3714317"/>
            <a:ext cx="8721212" cy="138332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The item format</a:t>
            </a:r>
            <a:r>
              <a:rPr lang="fr-FR" dirty="0">
                <a:solidFill>
                  <a:schemeClr val="tx1"/>
                </a:solidFill>
              </a:rPr>
              <a:t>: items of  the </a:t>
            </a:r>
            <a:r>
              <a:rPr lang="fr-FR" dirty="0" err="1">
                <a:solidFill>
                  <a:schemeClr val="tx1"/>
                </a:solidFill>
              </a:rPr>
              <a:t>same</a:t>
            </a:r>
            <a:r>
              <a:rPr lang="fr-FR" dirty="0">
                <a:solidFill>
                  <a:schemeClr val="tx1"/>
                </a:solidFill>
              </a:rPr>
              <a:t> type </a:t>
            </a:r>
            <a:r>
              <a:rPr lang="fr-FR" dirty="0" err="1">
                <a:solidFill>
                  <a:schemeClr val="tx1"/>
                </a:solidFill>
              </a:rPr>
              <a:t>need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be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clustered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together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into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well-marked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sub</a:t>
            </a:r>
            <a:r>
              <a:rPr lang="fr-FR" b="1" dirty="0">
                <a:solidFill>
                  <a:schemeClr val="tx1"/>
                </a:solidFill>
              </a:rPr>
              <a:t>-sections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>
                <a:solidFill>
                  <a:schemeClr val="tx1"/>
                </a:solidFill>
              </a:rPr>
              <a:t>seperated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each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other</a:t>
            </a:r>
            <a:r>
              <a:rPr lang="fr-FR" dirty="0">
                <a:solidFill>
                  <a:schemeClr val="tx1"/>
                </a:solidFill>
              </a:rPr>
              <a:t> by a </a:t>
            </a:r>
            <a:r>
              <a:rPr lang="fr-FR" b="1" dirty="0" err="1">
                <a:solidFill>
                  <a:schemeClr val="tx1"/>
                </a:solidFill>
              </a:rPr>
              <a:t>clear</a:t>
            </a:r>
            <a:r>
              <a:rPr lang="fr-FR" b="1" dirty="0">
                <a:solidFill>
                  <a:schemeClr val="tx1"/>
                </a:solidFill>
              </a:rPr>
              <a:t> instruction to </a:t>
            </a:r>
            <a:r>
              <a:rPr lang="fr-FR" b="1" dirty="0" err="1">
                <a:solidFill>
                  <a:schemeClr val="tx1"/>
                </a:solidFill>
              </a:rPr>
              <a:t>highlight</a:t>
            </a:r>
            <a:r>
              <a:rPr lang="fr-FR" b="1" dirty="0">
                <a:solidFill>
                  <a:schemeClr val="tx1"/>
                </a:solidFill>
              </a:rPr>
              <a:t> the fo</a:t>
            </a:r>
            <a:r>
              <a:rPr lang="fr-FR" dirty="0">
                <a:solidFill>
                  <a:schemeClr val="tx1"/>
                </a:solidFill>
              </a:rPr>
              <a:t>rmat change for the </a:t>
            </a:r>
            <a:r>
              <a:rPr lang="fr-FR" dirty="0" err="1">
                <a:solidFill>
                  <a:schemeClr val="tx1"/>
                </a:solidFill>
              </a:rPr>
              <a:t>respondent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684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Follow</a:t>
            </a:r>
            <a:r>
              <a:rPr lang="fr-FR" sz="2800" b="1" dirty="0" smtClean="0">
                <a:solidFill>
                  <a:schemeClr val="accent1"/>
                </a:solidFill>
              </a:rPr>
              <a:t> up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89212" y="2133601"/>
            <a:ext cx="8915400" cy="300110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The initial part of the questionnaire</a:t>
            </a:r>
            <a:r>
              <a:rPr lang="fr-FR" dirty="0">
                <a:solidFill>
                  <a:schemeClr val="tx1"/>
                </a:solidFill>
              </a:rPr>
              <a:t>, as </a:t>
            </a:r>
            <a:r>
              <a:rPr lang="fr-FR" dirty="0" err="1">
                <a:solidFill>
                  <a:schemeClr val="tx1"/>
                </a:solidFill>
              </a:rPr>
              <a:t>any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other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piece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>
                <a:solidFill>
                  <a:schemeClr val="tx1"/>
                </a:solidFill>
              </a:rPr>
              <a:t>writing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very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imporatnt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as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sets the </a:t>
            </a:r>
            <a:r>
              <a:rPr lang="fr-FR" dirty="0" err="1">
                <a:solidFill>
                  <a:schemeClr val="tx1"/>
                </a:solidFill>
              </a:rPr>
              <a:t>tone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The first </a:t>
            </a:r>
            <a:r>
              <a:rPr lang="fr-FR" b="1" dirty="0" err="1">
                <a:solidFill>
                  <a:schemeClr val="tx1"/>
                </a:solidFill>
              </a:rPr>
              <a:t>opening</a:t>
            </a:r>
            <a:r>
              <a:rPr lang="fr-FR" b="1" dirty="0">
                <a:solidFill>
                  <a:schemeClr val="tx1"/>
                </a:solidFill>
              </a:rPr>
              <a:t> questions </a:t>
            </a:r>
            <a:r>
              <a:rPr lang="fr-FR" dirty="0" err="1">
                <a:solidFill>
                  <a:schemeClr val="tx1"/>
                </a:solidFill>
              </a:rPr>
              <a:t>need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be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easy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 err="1" smtClean="0">
                <a:solidFill>
                  <a:schemeClr val="tx1"/>
                </a:solidFill>
              </a:rPr>
              <a:t>intersting</a:t>
            </a:r>
            <a:r>
              <a:rPr lang="fr-FR" dirty="0" smtClean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fr-FR" b="1" dirty="0" err="1">
                <a:solidFill>
                  <a:schemeClr val="tx1"/>
                </a:solidFill>
              </a:rPr>
              <a:t>Factual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smtClean="0">
                <a:solidFill>
                  <a:schemeClr val="tx1"/>
                </a:solidFill>
              </a:rPr>
              <a:t>questions </a:t>
            </a:r>
            <a:r>
              <a:rPr lang="fr-FR" dirty="0">
                <a:solidFill>
                  <a:schemeClr val="tx1"/>
                </a:solidFill>
              </a:rPr>
              <a:t>come </a:t>
            </a:r>
            <a:r>
              <a:rPr lang="fr-FR" dirty="0" err="1">
                <a:solidFill>
                  <a:schemeClr val="tx1"/>
                </a:solidFill>
              </a:rPr>
              <a:t>next</a:t>
            </a:r>
            <a:endParaRPr lang="fr-F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Real open questions </a:t>
            </a:r>
            <a:r>
              <a:rPr lang="fr-FR" b="1" dirty="0" err="1">
                <a:solidFill>
                  <a:schemeClr val="tx1"/>
                </a:solidFill>
              </a:rPr>
              <a:t>that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require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substantial</a:t>
            </a:r>
            <a:r>
              <a:rPr lang="fr-FR" b="1" dirty="0">
                <a:solidFill>
                  <a:schemeClr val="tx1"/>
                </a:solidFill>
              </a:rPr>
              <a:t> and </a:t>
            </a:r>
            <a:r>
              <a:rPr lang="fr-FR" b="1" dirty="0" err="1">
                <a:solidFill>
                  <a:schemeClr val="tx1"/>
                </a:solidFill>
              </a:rPr>
              <a:t>creative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writing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at</a:t>
            </a:r>
            <a:r>
              <a:rPr lang="fr-FR" b="1" dirty="0">
                <a:solidFill>
                  <a:schemeClr val="tx1"/>
                </a:solidFill>
              </a:rPr>
              <a:t> the end</a:t>
            </a:r>
            <a:endParaRPr lang="fr-FR" b="1" dirty="0" smtClean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 </a:t>
            </a:r>
            <a:r>
              <a:rPr lang="fr-FR" sz="2800" b="1" dirty="0">
                <a:solidFill>
                  <a:schemeClr val="accent1"/>
                </a:solidFill>
              </a:rPr>
              <a:t>L</a:t>
            </a:r>
            <a:r>
              <a:rPr lang="fr-FR" sz="2800" b="1" dirty="0" smtClean="0">
                <a:solidFill>
                  <a:schemeClr val="accent1"/>
                </a:solidFill>
              </a:rPr>
              <a:t>ay out and </a:t>
            </a:r>
            <a:r>
              <a:rPr lang="fr-FR" sz="2800" b="1" dirty="0" err="1" smtClean="0">
                <a:solidFill>
                  <a:schemeClr val="accent1"/>
                </a:solidFill>
              </a:rPr>
              <a:t>length</a:t>
            </a:r>
            <a:r>
              <a:rPr lang="fr-FR" sz="2800" b="1" dirty="0" smtClean="0">
                <a:solidFill>
                  <a:schemeClr val="accent1"/>
                </a:solidFill>
              </a:rPr>
              <a:t> of the questionnaire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Organigramme : Alternative 3"/>
          <p:cNvSpPr/>
          <p:nvPr/>
        </p:nvSpPr>
        <p:spPr>
          <a:xfrm>
            <a:off x="2363372" y="1378635"/>
            <a:ext cx="8918917" cy="524724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 dirty="0" smtClean="0">
              <a:solidFill>
                <a:schemeClr val="tx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Layout</a:t>
            </a:r>
            <a:r>
              <a:rPr lang="en-GB" b="1" dirty="0">
                <a:solidFill>
                  <a:schemeClr val="tx1"/>
                </a:solidFill>
              </a:rPr>
              <a:t>: </a:t>
            </a:r>
            <a:r>
              <a:rPr lang="en-GB" dirty="0">
                <a:solidFill>
                  <a:schemeClr val="tx1"/>
                </a:solidFill>
              </a:rPr>
              <a:t>It is an important aspect. Three points in particular are worth bearing in </a:t>
            </a:r>
            <a:r>
              <a:rPr lang="en-GB" dirty="0" smtClean="0">
                <a:solidFill>
                  <a:schemeClr val="tx1"/>
                </a:solidFill>
              </a:rPr>
              <a:t>mind.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AutoNum type="arabicPeriod"/>
              <a:defRPr/>
            </a:pPr>
            <a:r>
              <a:rPr lang="en-GB" b="1" dirty="0" smtClean="0">
                <a:solidFill>
                  <a:schemeClr val="tx1"/>
                </a:solidFill>
              </a:rPr>
              <a:t>Booklet format</a:t>
            </a:r>
          </a:p>
          <a:p>
            <a:pPr>
              <a:lnSpc>
                <a:spcPct val="80000"/>
              </a:lnSpc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GB" b="1" dirty="0">
                <a:solidFill>
                  <a:schemeClr val="tx1"/>
                </a:solidFill>
              </a:rPr>
              <a:t>2. Appropriate density: </a:t>
            </a:r>
            <a:r>
              <a:rPr lang="en-GB" dirty="0">
                <a:solidFill>
                  <a:schemeClr val="tx1"/>
                </a:solidFill>
              </a:rPr>
              <a:t>it refers to how much we put on a </a:t>
            </a:r>
            <a:r>
              <a:rPr lang="en-GB" dirty="0" smtClean="0">
                <a:solidFill>
                  <a:schemeClr val="tx1"/>
                </a:solidFill>
              </a:rPr>
              <a:t>page</a:t>
            </a:r>
          </a:p>
          <a:p>
            <a:pPr>
              <a:lnSpc>
                <a:spcPct val="80000"/>
              </a:lnSpc>
              <a:buNone/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GB" b="1" dirty="0">
                <a:solidFill>
                  <a:schemeClr val="tx1"/>
                </a:solidFill>
              </a:rPr>
              <a:t>3. Items sequence: </a:t>
            </a:r>
            <a:r>
              <a:rPr lang="en-GB" dirty="0">
                <a:solidFill>
                  <a:schemeClr val="tx1"/>
                </a:solidFill>
              </a:rPr>
              <a:t>we need to decide on the </a:t>
            </a:r>
            <a:r>
              <a:rPr lang="en-GB" b="1" dirty="0">
                <a:solidFill>
                  <a:schemeClr val="tx1"/>
                </a:solidFill>
              </a:rPr>
              <a:t>order</a:t>
            </a:r>
            <a:r>
              <a:rPr lang="en-GB" dirty="0">
                <a:solidFill>
                  <a:schemeClr val="tx1"/>
                </a:solidFill>
              </a:rPr>
              <a:t> of items.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GB" dirty="0" smtClean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chemeClr val="accent1"/>
                </a:solidFill>
              </a:rPr>
              <a:t>opening questions need to be </a:t>
            </a:r>
            <a:r>
              <a:rPr lang="en-GB" b="1" u="sng" dirty="0">
                <a:solidFill>
                  <a:schemeClr val="accent1"/>
                </a:solidFill>
              </a:rPr>
              <a:t>interesting</a:t>
            </a:r>
            <a:r>
              <a:rPr lang="en-GB" u="sng" dirty="0">
                <a:solidFill>
                  <a:schemeClr val="tx1"/>
                </a:solidFill>
              </a:rPr>
              <a:t>,</a:t>
            </a:r>
            <a:r>
              <a:rPr lang="en-GB" dirty="0">
                <a:solidFill>
                  <a:schemeClr val="tx1"/>
                </a:solidFill>
              </a:rPr>
              <a:t> relatively </a:t>
            </a:r>
            <a:r>
              <a:rPr lang="en-GB" b="1" u="sng" dirty="0">
                <a:solidFill>
                  <a:schemeClr val="accent1"/>
                </a:solidFill>
              </a:rPr>
              <a:t>simple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and at the </a:t>
            </a:r>
            <a:r>
              <a:rPr lang="en-GB" dirty="0" smtClean="0">
                <a:solidFill>
                  <a:schemeClr val="tx1"/>
                </a:solidFill>
              </a:rPr>
              <a:t>   same </a:t>
            </a:r>
            <a:r>
              <a:rPr lang="en-GB" dirty="0">
                <a:solidFill>
                  <a:schemeClr val="tx1"/>
                </a:solidFill>
              </a:rPr>
              <a:t>time </a:t>
            </a:r>
            <a:r>
              <a:rPr lang="en-GB" b="1" dirty="0">
                <a:solidFill>
                  <a:schemeClr val="accent1"/>
                </a:solidFill>
              </a:rPr>
              <a:t>focusing on i</a:t>
            </a:r>
            <a:r>
              <a:rPr lang="en-GB" b="1" u="sng" dirty="0">
                <a:solidFill>
                  <a:schemeClr val="accent1"/>
                </a:solidFill>
              </a:rPr>
              <a:t>mportant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u="sng" dirty="0">
                <a:solidFill>
                  <a:schemeClr val="accent1"/>
                </a:solidFill>
              </a:rPr>
              <a:t>aspects</a:t>
            </a:r>
            <a:r>
              <a:rPr lang="en-GB" dirty="0">
                <a:solidFill>
                  <a:schemeClr val="tx1"/>
                </a:solidFill>
              </a:rPr>
              <a:t>.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GB" b="1" dirty="0" smtClean="0">
                <a:solidFill>
                  <a:schemeClr val="accent1"/>
                </a:solidFill>
              </a:rPr>
              <a:t>Using </a:t>
            </a:r>
            <a:r>
              <a:rPr lang="en-GB" b="1" u="sng" dirty="0">
                <a:solidFill>
                  <a:schemeClr val="accent1"/>
                </a:solidFill>
              </a:rPr>
              <a:t>closed-ended at beginning</a:t>
            </a:r>
            <a:r>
              <a:rPr lang="en-GB" b="1" dirty="0">
                <a:solidFill>
                  <a:schemeClr val="accent1"/>
                </a:solidFill>
              </a:rPr>
              <a:t> and </a:t>
            </a:r>
            <a:r>
              <a:rPr lang="en-GB" b="1" u="sng" dirty="0">
                <a:solidFill>
                  <a:schemeClr val="accent1"/>
                </a:solidFill>
              </a:rPr>
              <a:t>open-ended at</a:t>
            </a:r>
            <a:r>
              <a:rPr lang="en-GB" b="1" dirty="0">
                <a:solidFill>
                  <a:schemeClr val="accent1"/>
                </a:solidFill>
              </a:rPr>
              <a:t> the end. </a:t>
            </a:r>
          </a:p>
          <a:p>
            <a:pPr>
              <a:lnSpc>
                <a:spcPct val="80000"/>
              </a:lnSpc>
              <a:defRPr/>
            </a:pPr>
            <a:r>
              <a:rPr lang="en-GB" dirty="0">
                <a:solidFill>
                  <a:schemeClr val="tx1"/>
                </a:solidFill>
              </a:rPr>
              <a:t>Mixing up the scales creates a sense of variety and prevents respondents from repeating previous </a:t>
            </a:r>
            <a:r>
              <a:rPr lang="en-GB" dirty="0" smtClean="0">
                <a:solidFill>
                  <a:schemeClr val="tx1"/>
                </a:solidFill>
              </a:rPr>
              <a:t>answers.</a:t>
            </a:r>
          </a:p>
          <a:p>
            <a:pPr>
              <a:lnSpc>
                <a:spcPct val="80000"/>
              </a:lnSpc>
              <a:defRPr/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b="1" dirty="0" err="1" smtClean="0">
                <a:solidFill>
                  <a:schemeClr val="tx1"/>
                </a:solidFill>
              </a:rPr>
              <a:t>Length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en-GB" dirty="0">
                <a:solidFill>
                  <a:schemeClr val="tx1"/>
                </a:solidFill>
              </a:rPr>
              <a:t>Most researcher agree that anything that is more than 4-6 pages long and requires over half an hour to complete may be considered too much.</a:t>
            </a:r>
            <a:endParaRPr lang="fr-FR" dirty="0">
              <a:solidFill>
                <a:schemeClr val="tx1"/>
              </a:solidFill>
            </a:endParaRPr>
          </a:p>
          <a:p>
            <a:pPr>
              <a:defRPr/>
            </a:pP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 smtClean="0">
                <a:solidFill>
                  <a:schemeClr val="accent1"/>
                </a:solidFill>
              </a:rPr>
              <a:t>Before</a:t>
            </a:r>
            <a:r>
              <a:rPr lang="fr-FR" sz="2400" b="1" dirty="0" smtClean="0">
                <a:solidFill>
                  <a:schemeClr val="accent1"/>
                </a:solidFill>
              </a:rPr>
              <a:t> the administration of the questionnaire, the </a:t>
            </a:r>
            <a:r>
              <a:rPr lang="fr-FR" sz="2400" b="1" dirty="0" err="1" smtClean="0">
                <a:solidFill>
                  <a:schemeClr val="accent1"/>
                </a:solidFill>
              </a:rPr>
              <a:t>following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steps</a:t>
            </a:r>
            <a:r>
              <a:rPr lang="fr-FR" sz="2400" b="1" dirty="0" smtClean="0">
                <a:solidFill>
                  <a:schemeClr val="accent1"/>
                </a:solidFill>
              </a:rPr>
              <a:t> are </a:t>
            </a:r>
            <a:r>
              <a:rPr lang="fr-FR" sz="2400" b="1" dirty="0" err="1" smtClean="0">
                <a:solidFill>
                  <a:schemeClr val="accent1"/>
                </a:solidFill>
              </a:rPr>
              <a:t>compulsory</a:t>
            </a:r>
            <a:r>
              <a:rPr lang="fr-FR" sz="2400" b="1" dirty="0" smtClean="0">
                <a:solidFill>
                  <a:schemeClr val="accent1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1661678318"/>
              </p:ext>
            </p:extLst>
          </p:nvPr>
        </p:nvGraphicFramePr>
        <p:xfrm>
          <a:off x="2017932" y="1704405"/>
          <a:ext cx="8128000" cy="372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0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To </a:t>
            </a:r>
            <a:r>
              <a:rPr lang="fr-FR" sz="2400" b="1" dirty="0" err="1" smtClean="0">
                <a:solidFill>
                  <a:schemeClr val="accent1"/>
                </a:solidFill>
              </a:rPr>
              <a:t>validate</a:t>
            </a:r>
            <a:r>
              <a:rPr lang="fr-FR" sz="2400" b="1" dirty="0" smtClean="0">
                <a:solidFill>
                  <a:schemeClr val="accent1"/>
                </a:solidFill>
              </a:rPr>
              <a:t> the questionnaire, the </a:t>
            </a:r>
            <a:r>
              <a:rPr lang="fr-FR" sz="2400" b="1" dirty="0" err="1" smtClean="0">
                <a:solidFill>
                  <a:schemeClr val="accent1"/>
                </a:solidFill>
              </a:rPr>
              <a:t>following</a:t>
            </a:r>
            <a:r>
              <a:rPr lang="fr-FR" sz="2400" b="1" dirty="0" smtClean="0">
                <a:solidFill>
                  <a:schemeClr val="accent1"/>
                </a:solidFill>
              </a:rPr>
              <a:t>  questions are </a:t>
            </a:r>
            <a:r>
              <a:rPr lang="fr-FR" sz="2400" b="1" dirty="0" err="1" smtClean="0">
                <a:solidFill>
                  <a:schemeClr val="accent1"/>
                </a:solidFill>
              </a:rPr>
              <a:t>addressed</a:t>
            </a:r>
            <a:r>
              <a:rPr lang="fr-FR" sz="2400" b="1" dirty="0" smtClean="0">
                <a:solidFill>
                  <a:schemeClr val="accent1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Organigramme : Alternative 3"/>
          <p:cNvSpPr/>
          <p:nvPr/>
        </p:nvSpPr>
        <p:spPr>
          <a:xfrm>
            <a:off x="2589212" y="1905001"/>
            <a:ext cx="8144437" cy="262479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None/>
              <a:defRPr/>
            </a:pPr>
            <a:endParaRPr lang="fr-FR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Is the </a:t>
            </a:r>
            <a:r>
              <a:rPr lang="fr-FR" dirty="0" err="1">
                <a:solidFill>
                  <a:schemeClr val="tx1"/>
                </a:solidFill>
              </a:rPr>
              <a:t>questionaire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measuring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what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intended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measure</a:t>
            </a:r>
            <a:r>
              <a:rPr lang="fr-FR" dirty="0">
                <a:solidFill>
                  <a:schemeClr val="tx1"/>
                </a:solidFill>
              </a:rPr>
              <a:t>?</a:t>
            </a:r>
          </a:p>
          <a:p>
            <a:pPr>
              <a:defRPr/>
            </a:pPr>
            <a:r>
              <a:rPr lang="fr-FR" dirty="0" err="1">
                <a:solidFill>
                  <a:schemeClr val="tx1"/>
                </a:solidFill>
              </a:rPr>
              <a:t>Does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represent</a:t>
            </a:r>
            <a:r>
              <a:rPr lang="fr-FR" dirty="0">
                <a:solidFill>
                  <a:schemeClr val="tx1"/>
                </a:solidFill>
              </a:rPr>
              <a:t> the content?</a:t>
            </a: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Is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appropriate</a:t>
            </a:r>
            <a:r>
              <a:rPr lang="fr-FR" dirty="0">
                <a:solidFill>
                  <a:schemeClr val="tx1"/>
                </a:solidFill>
              </a:rPr>
              <a:t> for the </a:t>
            </a:r>
            <a:r>
              <a:rPr lang="fr-FR" dirty="0" err="1">
                <a:solidFill>
                  <a:schemeClr val="tx1"/>
                </a:solidFill>
              </a:rPr>
              <a:t>sample</a:t>
            </a:r>
            <a:r>
              <a:rPr lang="fr-FR" dirty="0">
                <a:solidFill>
                  <a:schemeClr val="tx1"/>
                </a:solidFill>
              </a:rPr>
              <a:t>/ population?</a:t>
            </a: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Is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comprehensive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enough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collect</a:t>
            </a:r>
            <a:r>
              <a:rPr lang="fr-FR" dirty="0">
                <a:solidFill>
                  <a:schemeClr val="tx1"/>
                </a:solidFill>
              </a:rPr>
              <a:t> all the information 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Is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comprehensive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enough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collect</a:t>
            </a:r>
            <a:r>
              <a:rPr lang="fr-FR" dirty="0">
                <a:solidFill>
                  <a:schemeClr val="tx1"/>
                </a:solidFill>
              </a:rPr>
              <a:t> all the information </a:t>
            </a:r>
            <a:r>
              <a:rPr lang="fr-FR" dirty="0" err="1">
                <a:solidFill>
                  <a:schemeClr val="tx1"/>
                </a:solidFill>
              </a:rPr>
              <a:t>needeed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address</a:t>
            </a:r>
            <a:r>
              <a:rPr lang="fr-FR" dirty="0">
                <a:solidFill>
                  <a:schemeClr val="tx1"/>
                </a:solidFill>
              </a:rPr>
              <a:t> the </a:t>
            </a:r>
            <a:r>
              <a:rPr lang="fr-FR" dirty="0" err="1">
                <a:solidFill>
                  <a:schemeClr val="tx1"/>
                </a:solidFill>
              </a:rPr>
              <a:t>purpose</a:t>
            </a:r>
            <a:r>
              <a:rPr lang="fr-FR" dirty="0">
                <a:solidFill>
                  <a:schemeClr val="tx1"/>
                </a:solidFill>
              </a:rPr>
              <a:t> of the </a:t>
            </a:r>
            <a:r>
              <a:rPr lang="fr-FR" dirty="0" err="1">
                <a:solidFill>
                  <a:schemeClr val="tx1"/>
                </a:solidFill>
              </a:rPr>
              <a:t>study</a:t>
            </a:r>
            <a:r>
              <a:rPr lang="fr-FR" dirty="0">
                <a:solidFill>
                  <a:schemeClr val="tx1"/>
                </a:solidFill>
              </a:rPr>
              <a:t>?</a:t>
            </a:r>
          </a:p>
          <a:p>
            <a:pPr>
              <a:defRPr/>
            </a:pPr>
            <a:r>
              <a:rPr lang="fr-FR" dirty="0" err="1">
                <a:solidFill>
                  <a:schemeClr val="tx1"/>
                </a:solidFill>
              </a:rPr>
              <a:t>Does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r>
              <a:rPr lang="fr-FR" dirty="0">
                <a:solidFill>
                  <a:schemeClr val="tx1"/>
                </a:solidFill>
              </a:rPr>
              <a:t> look </a:t>
            </a:r>
            <a:r>
              <a:rPr lang="fr-FR" dirty="0" err="1">
                <a:solidFill>
                  <a:schemeClr val="tx1"/>
                </a:solidFill>
              </a:rPr>
              <a:t>like</a:t>
            </a:r>
            <a:r>
              <a:rPr lang="fr-FR" dirty="0">
                <a:solidFill>
                  <a:schemeClr val="tx1"/>
                </a:solidFill>
              </a:rPr>
              <a:t> a questionnaire?</a:t>
            </a:r>
          </a:p>
          <a:p>
            <a:pPr>
              <a:defRPr/>
            </a:pP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How </a:t>
            </a:r>
            <a:r>
              <a:rPr lang="fr-FR" sz="2800" b="1" dirty="0" err="1" smtClean="0">
                <a:solidFill>
                  <a:schemeClr val="accent1"/>
                </a:solidFill>
              </a:rPr>
              <a:t>can</a:t>
            </a:r>
            <a:r>
              <a:rPr lang="fr-FR" sz="2800" b="1" dirty="0" smtClean="0">
                <a:solidFill>
                  <a:schemeClr val="accent1"/>
                </a:solidFill>
              </a:rPr>
              <a:t> the questionnaire </a:t>
            </a:r>
            <a:r>
              <a:rPr lang="fr-FR" sz="2800" b="1" dirty="0" err="1" smtClean="0">
                <a:solidFill>
                  <a:schemeClr val="accent1"/>
                </a:solidFill>
              </a:rPr>
              <a:t>be</a:t>
            </a:r>
            <a:r>
              <a:rPr lang="fr-FR" sz="2800" b="1" dirty="0" smtClean="0">
                <a:solidFill>
                  <a:schemeClr val="accent1"/>
                </a:solidFill>
              </a:rPr>
              <a:t> </a:t>
            </a:r>
            <a:r>
              <a:rPr lang="fr-FR" sz="2800" b="1" dirty="0" err="1" smtClean="0">
                <a:solidFill>
                  <a:schemeClr val="accent1"/>
                </a:solidFill>
              </a:rPr>
              <a:t>validated</a:t>
            </a:r>
            <a:r>
              <a:rPr lang="fr-FR" sz="2800" b="1" dirty="0" smtClean="0">
                <a:solidFill>
                  <a:schemeClr val="accent1"/>
                </a:solidFill>
              </a:rPr>
              <a:t>?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476986"/>
              </p:ext>
            </p:extLst>
          </p:nvPr>
        </p:nvGraphicFramePr>
        <p:xfrm>
          <a:off x="2589212" y="2091397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55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Ways</a:t>
            </a:r>
            <a:r>
              <a:rPr lang="fr-FR" sz="2800" b="1" dirty="0" smtClean="0">
                <a:solidFill>
                  <a:schemeClr val="accent1"/>
                </a:solidFill>
              </a:rPr>
              <a:t> of </a:t>
            </a:r>
            <a:r>
              <a:rPr lang="fr-FR" sz="2800" b="1" dirty="0" err="1" smtClean="0">
                <a:solidFill>
                  <a:schemeClr val="accent1"/>
                </a:solidFill>
              </a:rPr>
              <a:t>administering</a:t>
            </a:r>
            <a:r>
              <a:rPr lang="fr-FR" sz="2800" b="1" dirty="0" smtClean="0">
                <a:solidFill>
                  <a:schemeClr val="accent1"/>
                </a:solidFill>
              </a:rPr>
              <a:t> the questionnaire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Selt</a:t>
            </a:r>
            <a:r>
              <a:rPr lang="fr-FR" dirty="0" smtClean="0"/>
              <a:t>- </a:t>
            </a:r>
            <a:r>
              <a:rPr lang="fr-FR" dirty="0" err="1" smtClean="0"/>
              <a:t>administered</a:t>
            </a:r>
            <a:endParaRPr lang="fr-FR" dirty="0" smtClean="0"/>
          </a:p>
          <a:p>
            <a:r>
              <a:rPr lang="fr-FR" dirty="0" smtClean="0"/>
              <a:t>By mail</a:t>
            </a:r>
          </a:p>
          <a:p>
            <a:r>
              <a:rPr lang="fr-FR" dirty="0" smtClean="0"/>
              <a:t>One-to one </a:t>
            </a:r>
            <a:r>
              <a:rPr lang="fr-FR" dirty="0" err="1" smtClean="0"/>
              <a:t>administartion</a:t>
            </a:r>
            <a:endParaRPr lang="fr-FR" dirty="0" smtClean="0"/>
          </a:p>
          <a:p>
            <a:r>
              <a:rPr lang="fr-FR" dirty="0" smtClean="0"/>
              <a:t>Group administration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57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Strength</a:t>
            </a:r>
            <a:r>
              <a:rPr lang="fr-FR" sz="2800" b="1" dirty="0" smtClean="0">
                <a:solidFill>
                  <a:schemeClr val="accent1"/>
                </a:solidFill>
              </a:rPr>
              <a:t> and </a:t>
            </a:r>
            <a:r>
              <a:rPr lang="fr-FR" sz="2800" b="1" dirty="0" err="1" smtClean="0">
                <a:solidFill>
                  <a:schemeClr val="accent1"/>
                </a:solidFill>
              </a:rPr>
              <a:t>weaknesses</a:t>
            </a:r>
            <a:r>
              <a:rPr lang="fr-FR" sz="2800" b="1" dirty="0" smtClean="0">
                <a:solidFill>
                  <a:schemeClr val="accent1"/>
                </a:solidFill>
              </a:rPr>
              <a:t> of questionnaires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2000" b="1" dirty="0" err="1" smtClean="0">
                <a:solidFill>
                  <a:schemeClr val="accent1"/>
                </a:solidFill>
              </a:rPr>
              <a:t>Strenghts</a:t>
            </a:r>
            <a:endParaRPr lang="fr-FR" sz="2000" b="1" dirty="0" smtClean="0">
              <a:solidFill>
                <a:schemeClr val="accent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Collect</a:t>
            </a:r>
            <a:r>
              <a:rPr lang="fr-FR" b="1" dirty="0" smtClean="0">
                <a:solidFill>
                  <a:schemeClr val="tx1"/>
                </a:solidFill>
              </a:rPr>
              <a:t> large </a:t>
            </a:r>
            <a:r>
              <a:rPr lang="fr-FR" b="1" dirty="0" err="1" smtClean="0">
                <a:solidFill>
                  <a:schemeClr val="tx1"/>
                </a:solidFill>
              </a:rPr>
              <a:t>amounts</a:t>
            </a:r>
            <a:r>
              <a:rPr lang="fr-FR" b="1" dirty="0" smtClean="0">
                <a:solidFill>
                  <a:schemeClr val="tx1"/>
                </a:solidFill>
              </a:rPr>
              <a:t> of data about </a:t>
            </a:r>
            <a:r>
              <a:rPr lang="fr-FR" b="1" dirty="0" err="1" smtClean="0">
                <a:solidFill>
                  <a:schemeClr val="tx1"/>
                </a:solidFill>
              </a:rPr>
              <a:t>people’s</a:t>
            </a:r>
            <a:r>
              <a:rPr lang="fr-FR" b="1" dirty="0" smtClean="0">
                <a:solidFill>
                  <a:schemeClr val="tx1"/>
                </a:solidFill>
              </a:rPr>
              <a:t> attitudes and perceptions.</a:t>
            </a:r>
          </a:p>
          <a:p>
            <a:r>
              <a:rPr lang="fr-FR" b="1" dirty="0" err="1" smtClean="0">
                <a:solidFill>
                  <a:schemeClr val="tx1"/>
                </a:solidFill>
              </a:rPr>
              <a:t>Supply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standardized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answers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practical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Economical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Easier</a:t>
            </a:r>
            <a:r>
              <a:rPr lang="fr-FR" b="1" dirty="0" smtClean="0">
                <a:solidFill>
                  <a:schemeClr val="tx1"/>
                </a:solidFill>
              </a:rPr>
              <a:t> to </a:t>
            </a:r>
            <a:r>
              <a:rPr lang="fr-FR" b="1" dirty="0" err="1" smtClean="0">
                <a:solidFill>
                  <a:schemeClr val="tx1"/>
                </a:solidFill>
              </a:rPr>
              <a:t>be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administer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Easy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analysis</a:t>
            </a:r>
            <a:r>
              <a:rPr lang="fr-FR" b="1" dirty="0" smtClean="0">
                <a:solidFill>
                  <a:schemeClr val="tx1"/>
                </a:solidFill>
              </a:rPr>
              <a:t> and </a:t>
            </a:r>
            <a:r>
              <a:rPr lang="fr-FR" b="1" dirty="0" err="1" smtClean="0">
                <a:solidFill>
                  <a:schemeClr val="tx1"/>
                </a:solidFill>
              </a:rPr>
              <a:t>visualization</a:t>
            </a:r>
            <a:r>
              <a:rPr lang="fr-FR" b="1" dirty="0" smtClean="0">
                <a:solidFill>
                  <a:schemeClr val="tx1"/>
                </a:solidFill>
              </a:rPr>
              <a:t>…</a:t>
            </a:r>
            <a:endParaRPr lang="fr-FR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b="1" dirty="0" err="1" smtClean="0">
                <a:solidFill>
                  <a:schemeClr val="accent1"/>
                </a:solidFill>
              </a:rPr>
              <a:t>Weaknesses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People </a:t>
            </a:r>
            <a:r>
              <a:rPr lang="fr-FR" b="1" dirty="0" err="1" smtClean="0">
                <a:solidFill>
                  <a:schemeClr val="tx1"/>
                </a:solidFill>
              </a:rPr>
              <a:t>may</a:t>
            </a:r>
            <a:r>
              <a:rPr lang="fr-FR" b="1" dirty="0" smtClean="0">
                <a:solidFill>
                  <a:schemeClr val="tx1"/>
                </a:solidFill>
              </a:rPr>
              <a:t> not tell the </a:t>
            </a:r>
            <a:r>
              <a:rPr lang="fr-FR" b="1" dirty="0" err="1" smtClean="0">
                <a:solidFill>
                  <a:schemeClr val="tx1"/>
                </a:solidFill>
              </a:rPr>
              <a:t>truth</a:t>
            </a:r>
            <a:r>
              <a:rPr lang="fr-FR" b="1" dirty="0" smtClean="0">
                <a:solidFill>
                  <a:schemeClr val="tx1"/>
                </a:solidFill>
              </a:rPr>
              <a:t>/ the </a:t>
            </a:r>
            <a:r>
              <a:rPr lang="fr-FR" b="1" dirty="0" err="1" smtClean="0">
                <a:solidFill>
                  <a:schemeClr val="tx1"/>
                </a:solidFill>
              </a:rPr>
              <a:t>researcher</a:t>
            </a:r>
            <a:r>
              <a:rPr lang="fr-FR" b="1" dirty="0" smtClean="0">
                <a:solidFill>
                  <a:schemeClr val="tx1"/>
                </a:solidFill>
              </a:rPr>
              <a:t> has no </a:t>
            </a:r>
            <a:r>
              <a:rPr lang="fr-FR" b="1" dirty="0" err="1" smtClean="0">
                <a:solidFill>
                  <a:schemeClr val="tx1"/>
                </a:solidFill>
              </a:rPr>
              <a:t>opportunity</a:t>
            </a:r>
            <a:r>
              <a:rPr lang="fr-FR" b="1" dirty="0" smtClean="0">
                <a:solidFill>
                  <a:schemeClr val="tx1"/>
                </a:solidFill>
              </a:rPr>
              <a:t> to check the </a:t>
            </a:r>
            <a:r>
              <a:rPr lang="fr-FR" b="1" dirty="0" err="1" smtClean="0">
                <a:solidFill>
                  <a:schemeClr val="tx1"/>
                </a:solidFill>
              </a:rPr>
              <a:t>truthfulness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Limited </a:t>
            </a:r>
            <a:r>
              <a:rPr lang="fr-FR" b="1" dirty="0" err="1" smtClean="0">
                <a:solidFill>
                  <a:schemeClr val="tx1"/>
                </a:solidFill>
              </a:rPr>
              <a:t>responses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Poor </a:t>
            </a:r>
            <a:r>
              <a:rPr lang="fr-FR" b="1" dirty="0" err="1" smtClean="0">
                <a:solidFill>
                  <a:schemeClr val="tx1"/>
                </a:solidFill>
              </a:rPr>
              <a:t>response</a:t>
            </a:r>
            <a:r>
              <a:rPr lang="fr-FR" b="1" dirty="0" smtClean="0">
                <a:solidFill>
                  <a:schemeClr val="tx1"/>
                </a:solidFill>
              </a:rPr>
              <a:t> rate</a:t>
            </a:r>
          </a:p>
          <a:p>
            <a:r>
              <a:rPr lang="fr-FR" b="1" dirty="0" err="1" smtClean="0">
                <a:solidFill>
                  <a:schemeClr val="tx1"/>
                </a:solidFill>
              </a:rPr>
              <a:t>Poorly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completed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answers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Unreliability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err="1" smtClean="0">
                <a:solidFill>
                  <a:schemeClr val="tx1"/>
                </a:solidFill>
              </a:rPr>
              <a:t>Illegibility</a:t>
            </a:r>
            <a:r>
              <a:rPr lang="fr-FR" b="1" dirty="0" smtClean="0">
                <a:solidFill>
                  <a:schemeClr val="tx1"/>
                </a:solidFill>
              </a:rPr>
              <a:t> …</a:t>
            </a:r>
          </a:p>
          <a:p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759655"/>
            <a:ext cx="8915400" cy="5151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rganigramme : Processus 1"/>
          <p:cNvSpPr/>
          <p:nvPr/>
        </p:nvSpPr>
        <p:spPr>
          <a:xfrm>
            <a:off x="1927273" y="1983544"/>
            <a:ext cx="9819249" cy="284167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the most common methods of data collection in second language (L2) research is to use 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questionnaires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various kinds.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popularity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questionnaires is due to the fact that they are easy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construct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extremely versatile, and uniquely capable of gathering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alarge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of information quickly in a form that is readily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processable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Dornyei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2003).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field of questionnaire design is very vast. This course provides an introduction to its key </a:t>
            </a: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elements.</a:t>
            </a:r>
            <a:endParaRPr lang="fr-F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3508"/>
          </a:xfrm>
        </p:spPr>
        <p:txBody>
          <a:bodyPr>
            <a:normAutofit fontScale="90000"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References</a:t>
            </a:r>
            <a:r>
              <a:rPr lang="fr-FR" sz="2800" b="1" dirty="0" smtClean="0">
                <a:solidFill>
                  <a:schemeClr val="accent1"/>
                </a:solidFill>
              </a:rPr>
              <a:t/>
            </a:r>
            <a:br>
              <a:rPr lang="fr-FR" sz="2800" b="1" dirty="0" smtClean="0">
                <a:solidFill>
                  <a:schemeClr val="accent1"/>
                </a:solidFill>
              </a:rPr>
            </a:br>
            <a:r>
              <a:rPr lang="fr-FR" sz="2800" b="1" dirty="0">
                <a:solidFill>
                  <a:schemeClr val="accent1"/>
                </a:solidFill>
              </a:rPr>
              <a:t/>
            </a:r>
            <a:br>
              <a:rPr lang="fr-FR" sz="2800" b="1" dirty="0">
                <a:solidFill>
                  <a:schemeClr val="accent1"/>
                </a:solidFill>
              </a:rPr>
            </a:b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617786"/>
            <a:ext cx="8915400" cy="2743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err="1" smtClean="0"/>
              <a:t>Descombe</a:t>
            </a:r>
            <a:r>
              <a:rPr lang="en-GB" dirty="0" smtClean="0"/>
              <a:t>, M. ( 2003). The good research guide for small-scale social research projects, 2</a:t>
            </a:r>
            <a:r>
              <a:rPr lang="en-GB" baseline="30000" dirty="0" smtClean="0"/>
              <a:t>nd</a:t>
            </a:r>
            <a:r>
              <a:rPr lang="en-GB" dirty="0" smtClean="0"/>
              <a:t> </a:t>
            </a:r>
            <a:r>
              <a:rPr lang="en-GB" dirty="0" err="1" smtClean="0"/>
              <a:t>edn</a:t>
            </a:r>
            <a:r>
              <a:rPr lang="en-GB" dirty="0" smtClean="0"/>
              <a:t>. Maidenhead: Open University.</a:t>
            </a:r>
          </a:p>
          <a:p>
            <a:pPr>
              <a:defRPr/>
            </a:pPr>
            <a:r>
              <a:rPr lang="en-GB" dirty="0" smtClean="0"/>
              <a:t>Cohen</a:t>
            </a:r>
            <a:r>
              <a:rPr lang="en-GB" dirty="0"/>
              <a:t>, L, </a:t>
            </a:r>
            <a:r>
              <a:rPr lang="en-GB" dirty="0" err="1"/>
              <a:t>Manion</a:t>
            </a:r>
            <a:r>
              <a:rPr lang="en-GB" dirty="0"/>
              <a:t>, L &amp; Morison, K. ( 2007). Research methods in education. New York: </a:t>
            </a:r>
            <a:r>
              <a:rPr lang="en-GB" dirty="0" err="1"/>
              <a:t>Routledge</a:t>
            </a:r>
            <a:r>
              <a:rPr lang="en-GB" dirty="0"/>
              <a:t>.</a:t>
            </a:r>
            <a:endParaRPr lang="fr-FR" dirty="0"/>
          </a:p>
          <a:p>
            <a:pPr>
              <a:defRPr/>
            </a:pPr>
            <a:r>
              <a:rPr lang="en-GB" dirty="0" err="1"/>
              <a:t>DÖrnyei</a:t>
            </a:r>
            <a:r>
              <a:rPr lang="en-GB" dirty="0"/>
              <a:t>, Z. (2003). Questionnaires in second language research: Construction, administration and processing. London: </a:t>
            </a:r>
            <a:r>
              <a:rPr lang="en-GB" dirty="0" err="1"/>
              <a:t>Lawrance</a:t>
            </a:r>
            <a:r>
              <a:rPr lang="en-GB" dirty="0"/>
              <a:t> </a:t>
            </a:r>
            <a:r>
              <a:rPr lang="en-GB" dirty="0" err="1"/>
              <a:t>Erlbaun</a:t>
            </a:r>
            <a:r>
              <a:rPr lang="en-GB" dirty="0"/>
              <a:t> Associate Publishers.</a:t>
            </a:r>
            <a:endParaRPr lang="fr-FR" dirty="0"/>
          </a:p>
          <a:p>
            <a:pPr>
              <a:defRPr/>
            </a:pPr>
            <a:r>
              <a:rPr lang="en-GB" dirty="0" err="1"/>
              <a:t>DÖrnyei</a:t>
            </a:r>
            <a:r>
              <a:rPr lang="en-GB" dirty="0"/>
              <a:t>, Z. (2007). Research methods in applied linguistics: Quantitative, qualitative &amp;mixed methodologies. Oxford: Oxford University Press.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29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Appendices </a:t>
            </a:r>
            <a:br>
              <a:rPr lang="fr-FR" b="1" dirty="0" smtClean="0">
                <a:solidFill>
                  <a:schemeClr val="accent1"/>
                </a:solidFill>
              </a:rPr>
            </a:br>
            <a:r>
              <a:rPr lang="fr-FR" b="1" dirty="0" smtClean="0">
                <a:solidFill>
                  <a:schemeClr val="accent1"/>
                </a:solidFill>
              </a:rPr>
              <a:t>Checklist for planning a questionnaire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064" y="1905000"/>
            <a:ext cx="5728768" cy="43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2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Checklist for the production of a questionnaire (</a:t>
            </a:r>
            <a:r>
              <a:rPr lang="fr-FR" sz="2800" b="1" dirty="0" err="1" smtClean="0">
                <a:solidFill>
                  <a:schemeClr val="accent1"/>
                </a:solidFill>
              </a:rPr>
              <a:t>Descombe</a:t>
            </a:r>
            <a:r>
              <a:rPr lang="fr-FR" sz="2800" b="1" dirty="0" smtClean="0">
                <a:solidFill>
                  <a:schemeClr val="accent1"/>
                </a:solidFill>
              </a:rPr>
              <a:t> 2003)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464" y="1588167"/>
            <a:ext cx="5991726" cy="48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</a:t>
            </a:r>
            <a:r>
              <a:rPr lang="fr-FR" dirty="0" smtClean="0"/>
              <a:t>uestions </a:t>
            </a:r>
            <a:r>
              <a:rPr lang="fr-FR" dirty="0" err="1" smtClean="0"/>
              <a:t>examples</a:t>
            </a:r>
            <a:r>
              <a:rPr lang="fr-FR" dirty="0" smtClean="0"/>
              <a:t> ( </a:t>
            </a:r>
            <a:r>
              <a:rPr lang="fr-FR" dirty="0" err="1" smtClean="0"/>
              <a:t>Descombe</a:t>
            </a:r>
            <a:r>
              <a:rPr lang="fr-FR" dirty="0" smtClean="0"/>
              <a:t>, 2003)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811" y="1264555"/>
            <a:ext cx="4427621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621" y="360947"/>
            <a:ext cx="6208295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accent1"/>
                </a:solidFill>
              </a:rPr>
              <a:t>Definition</a:t>
            </a:r>
            <a:r>
              <a:rPr lang="fr-FR" sz="2800" b="1" dirty="0" smtClean="0">
                <a:solidFill>
                  <a:schemeClr val="accent1"/>
                </a:solidFill>
              </a:rPr>
              <a:t> 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>
                <a:solidFill>
                  <a:schemeClr val="tx1"/>
                </a:solidFill>
              </a:rPr>
              <a:t>Questionnaires are any written instruments that present </a:t>
            </a:r>
            <a:r>
              <a:rPr lang="en-US" sz="2400" dirty="0" smtClean="0">
                <a:solidFill>
                  <a:schemeClr val="tx1"/>
                </a:solidFill>
              </a:rPr>
              <a:t>respondents with </a:t>
            </a:r>
            <a:r>
              <a:rPr lang="en-US" sz="2400" dirty="0">
                <a:solidFill>
                  <a:schemeClr val="tx1"/>
                </a:solidFill>
              </a:rPr>
              <a:t>a series of questions or statements to which they </a:t>
            </a:r>
            <a:r>
              <a:rPr lang="en-US" sz="2400" dirty="0" smtClean="0">
                <a:solidFill>
                  <a:schemeClr val="tx1"/>
                </a:solidFill>
              </a:rPr>
              <a:t>are to </a:t>
            </a:r>
            <a:r>
              <a:rPr lang="en-US" sz="2400" dirty="0">
                <a:solidFill>
                  <a:schemeClr val="tx1"/>
                </a:solidFill>
              </a:rPr>
              <a:t>react either by writing out their answers or selecting </a:t>
            </a:r>
            <a:r>
              <a:rPr lang="en-US" sz="2400" dirty="0" smtClean="0">
                <a:solidFill>
                  <a:schemeClr val="tx1"/>
                </a:solidFill>
              </a:rPr>
              <a:t>from </a:t>
            </a:r>
            <a:r>
              <a:rPr lang="fr-FR" sz="2400" dirty="0" err="1" smtClean="0">
                <a:solidFill>
                  <a:schemeClr val="tx1"/>
                </a:solidFill>
              </a:rPr>
              <a:t>among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existing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answers</a:t>
            </a:r>
            <a:r>
              <a:rPr lang="fr-FR" sz="2400" dirty="0">
                <a:solidFill>
                  <a:schemeClr val="tx1"/>
                </a:solidFill>
              </a:rPr>
              <a:t>. "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questionnaires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are often referred to under different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'batteries</a:t>
            </a:r>
            <a:r>
              <a:rPr lang="en-US" sz="2400" b="1" dirty="0">
                <a:solidFill>
                  <a:schemeClr val="tx1"/>
                </a:solidFill>
              </a:rPr>
              <a:t>, ' 'checklists, ' 'scales, ' 'surveys, ' 'schedules, ' 'studies, </a:t>
            </a:r>
            <a:r>
              <a:rPr lang="en-US" sz="2400" b="1" dirty="0" smtClean="0">
                <a:solidFill>
                  <a:schemeClr val="tx1"/>
                </a:solidFill>
              </a:rPr>
              <a:t>'profiles</a:t>
            </a:r>
            <a:r>
              <a:rPr lang="en-US" sz="2400" b="1" dirty="0">
                <a:solidFill>
                  <a:schemeClr val="tx1"/>
                </a:solidFill>
              </a:rPr>
              <a:t>, ' 'indexes/indicators, ' or even simply 'sheets' (Aiken, 1997).</a:t>
            </a:r>
            <a:endParaRPr lang="fr-F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295423"/>
            <a:ext cx="8201465" cy="65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Types of questions to </a:t>
            </a:r>
            <a:r>
              <a:rPr lang="fr-FR" sz="2000" b="1" dirty="0" err="1" smtClean="0">
                <a:solidFill>
                  <a:schemeClr val="accent1"/>
                </a:solidFill>
              </a:rPr>
              <a:t>be</a:t>
            </a:r>
            <a:r>
              <a:rPr lang="fr-FR" sz="2000" b="1" dirty="0" smtClean="0">
                <a:solidFill>
                  <a:schemeClr val="accent1"/>
                </a:solidFill>
              </a:rPr>
              <a:t> </a:t>
            </a:r>
            <a:r>
              <a:rPr lang="fr-FR" sz="2000" b="1" dirty="0" err="1" smtClean="0">
                <a:solidFill>
                  <a:schemeClr val="accent1"/>
                </a:solidFill>
              </a:rPr>
              <a:t>yielded</a:t>
            </a:r>
            <a:r>
              <a:rPr lang="fr-FR" sz="2000" b="1" dirty="0" smtClean="0">
                <a:solidFill>
                  <a:schemeClr val="accent1"/>
                </a:solidFill>
              </a:rPr>
              <a:t> by questionnaires</a:t>
            </a:r>
            <a:r>
              <a:rPr lang="fr-FR" sz="2000" b="1" dirty="0">
                <a:solidFill>
                  <a:schemeClr val="accent1"/>
                </a:solidFill>
              </a:rPr>
              <a:t> 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620125" y="2133600"/>
            <a:ext cx="4186991" cy="11019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b="1" dirty="0" smtClean="0">
                <a:solidFill>
                  <a:schemeClr val="tx1"/>
                </a:solidFill>
              </a:rPr>
              <a:t>Types of questions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8462" y="4809237"/>
            <a:ext cx="2861663" cy="13435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Factual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algn="ctr"/>
            <a:r>
              <a:rPr lang="fr-FR" dirty="0">
                <a:solidFill>
                  <a:schemeClr val="tx1"/>
                </a:solidFill>
              </a:rPr>
              <a:t>(</a:t>
            </a:r>
            <a:r>
              <a:rPr lang="fr-FR" dirty="0" err="1" smtClean="0">
                <a:solidFill>
                  <a:schemeClr val="tx1"/>
                </a:solidFill>
              </a:rPr>
              <a:t>age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r>
              <a:rPr lang="fr-FR" dirty="0" err="1" smtClean="0">
                <a:solidFill>
                  <a:schemeClr val="tx1"/>
                </a:solidFill>
              </a:rPr>
              <a:t>gender</a:t>
            </a:r>
            <a:r>
              <a:rPr lang="fr-FR" dirty="0" smtClean="0">
                <a:solidFill>
                  <a:schemeClr val="tx1"/>
                </a:solidFill>
              </a:rPr>
              <a:t>, race, marital </a:t>
            </a:r>
            <a:r>
              <a:rPr lang="fr-FR" dirty="0" err="1" smtClean="0">
                <a:solidFill>
                  <a:schemeClr val="tx1"/>
                </a:solidFill>
              </a:rPr>
              <a:t>status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r>
              <a:rPr lang="fr-FR" dirty="0" err="1" smtClean="0">
                <a:solidFill>
                  <a:schemeClr val="tx1"/>
                </a:solidFill>
              </a:rPr>
              <a:t>socio-economic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status</a:t>
            </a:r>
            <a:r>
              <a:rPr lang="fr-FR" dirty="0" smtClean="0">
                <a:solidFill>
                  <a:schemeClr val="tx1"/>
                </a:solidFill>
              </a:rPr>
              <a:t>..)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7930" y="4882569"/>
            <a:ext cx="2841674" cy="13435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Behavioural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(actions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err="1">
                <a:solidFill>
                  <a:schemeClr val="tx1"/>
                </a:solidFill>
              </a:rPr>
              <a:t>lifestyles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dirty="0" smtClean="0">
                <a:solidFill>
                  <a:schemeClr val="tx1"/>
                </a:solidFill>
              </a:rPr>
              <a:t>habits, </a:t>
            </a:r>
            <a:r>
              <a:rPr lang="fr-FR" dirty="0" err="1" smtClean="0">
                <a:solidFill>
                  <a:schemeClr val="tx1"/>
                </a:solidFill>
              </a:rPr>
              <a:t>personal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history</a:t>
            </a:r>
            <a:r>
              <a:rPr lang="fr-FR" dirty="0" smtClean="0">
                <a:solidFill>
                  <a:schemeClr val="tx1"/>
                </a:solidFill>
              </a:rPr>
              <a:t>…)</a:t>
            </a:r>
          </a:p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477410" y="4859615"/>
            <a:ext cx="2358191" cy="1242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Attitudinal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(questions </a:t>
            </a:r>
            <a:r>
              <a:rPr lang="fr-FR" dirty="0" err="1" smtClean="0">
                <a:solidFill>
                  <a:schemeClr val="tx1"/>
                </a:solidFill>
              </a:rPr>
              <a:t>showing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different</a:t>
            </a:r>
            <a:r>
              <a:rPr lang="fr-FR" dirty="0" smtClean="0">
                <a:solidFill>
                  <a:schemeClr val="tx1"/>
                </a:solidFill>
              </a:rPr>
              <a:t> attitudes</a:t>
            </a:r>
            <a:r>
              <a:rPr lang="fr-FR" dirty="0" smtClean="0"/>
              <a:t>)</a:t>
            </a:r>
            <a:r>
              <a:rPr lang="fr-FR" dirty="0"/>
              <a:t> </a:t>
            </a:r>
          </a:p>
        </p:txBody>
      </p:sp>
      <p:cxnSp>
        <p:nvCxnSpPr>
          <p:cNvPr id="9" name="Connecteur droit avec flèche 8"/>
          <p:cNvCxnSpPr>
            <a:stCxn id="4" idx="2"/>
          </p:cNvCxnSpPr>
          <p:nvPr/>
        </p:nvCxnSpPr>
        <p:spPr>
          <a:xfrm flipH="1">
            <a:off x="3601143" y="3235569"/>
            <a:ext cx="3112478" cy="1543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4" idx="2"/>
          </p:cNvCxnSpPr>
          <p:nvPr/>
        </p:nvCxnSpPr>
        <p:spPr>
          <a:xfrm>
            <a:off x="6713621" y="3235569"/>
            <a:ext cx="335146" cy="1647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4" idx="2"/>
          </p:cNvCxnSpPr>
          <p:nvPr/>
        </p:nvCxnSpPr>
        <p:spPr>
          <a:xfrm>
            <a:off x="6713621" y="3235569"/>
            <a:ext cx="3942885" cy="157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589212" y="409074"/>
            <a:ext cx="9153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Types of questionnaires </a:t>
            </a:r>
          </a:p>
          <a:p>
            <a:r>
              <a:rPr lang="en-GB" dirty="0"/>
              <a:t>The researcher can select several types of questionnaires, from highly structures to unstructured. They are often referred to as</a:t>
            </a:r>
            <a:r>
              <a:rPr lang="fr-FR" b="1" dirty="0" smtClean="0">
                <a:solidFill>
                  <a:schemeClr val="accent1"/>
                </a:solidFill>
              </a:rPr>
              <a:t>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b="1" dirty="0"/>
              <a:t>Closed-ended questionnaires (structured)</a:t>
            </a:r>
            <a:r>
              <a:rPr lang="en-GB" dirty="0"/>
              <a:t>. This type of questionnaire is used to generate statistics in quantitative research and can be scanned straight forward into computer for ease of </a:t>
            </a:r>
            <a:r>
              <a:rPr lang="en-GB" dirty="0" smtClean="0"/>
              <a:t>analysis.</a:t>
            </a:r>
            <a:endParaRPr lang="en-GB" dirty="0"/>
          </a:p>
          <a:p>
            <a:r>
              <a:rPr lang="en-GB" b="1" dirty="0"/>
              <a:t>Open-ended questionnaires (unstructured)</a:t>
            </a:r>
            <a:r>
              <a:rPr lang="en-GB" dirty="0"/>
              <a:t>. This type is used in qualitative research. The questionnaire does not contain boxes to tick but instead leaves a blank section to write in an answer. . As there are no standard answers to these questions, data analysis is more complex.</a:t>
            </a:r>
            <a:endParaRPr lang="fr-FR" dirty="0"/>
          </a:p>
          <a:p>
            <a:r>
              <a:rPr lang="en-GB" b="1" dirty="0"/>
              <a:t>Combination of closed-ended and open-ended questionnaires (semi-structured)</a:t>
            </a:r>
            <a:r>
              <a:rPr lang="en-GB" dirty="0"/>
              <a:t>. Many questionnaires begin with closed questions, with boxes to tick or scales to rank, and end with open questions for more detail response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2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0045" y="342756"/>
            <a:ext cx="8911687" cy="1134352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                               </a:t>
            </a:r>
            <a:r>
              <a:rPr lang="fr-FR" sz="2400" b="1" dirty="0" smtClean="0">
                <a:solidFill>
                  <a:schemeClr val="accent1"/>
                </a:solidFill>
              </a:rPr>
              <a:t>Type of questions</a:t>
            </a:r>
            <a:br>
              <a:rPr lang="fr-FR" sz="2400" b="1" dirty="0" smtClean="0">
                <a:solidFill>
                  <a:schemeClr val="accent1"/>
                </a:solidFill>
              </a:rPr>
            </a:b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smtClean="0">
                <a:solidFill>
                  <a:schemeClr val="accent1"/>
                </a:solidFill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</a:rPr>
            </a:br>
            <a:r>
              <a:rPr lang="fr-FR" sz="2400" b="1" dirty="0" smtClean="0">
                <a:solidFill>
                  <a:schemeClr val="accent1"/>
                </a:solidFill>
              </a:rPr>
              <a:t>I. close-</a:t>
            </a:r>
            <a:r>
              <a:rPr lang="fr-FR" sz="2400" b="1" dirty="0" err="1" smtClean="0">
                <a:solidFill>
                  <a:schemeClr val="accent1"/>
                </a:solidFill>
              </a:rPr>
              <a:t>ended</a:t>
            </a:r>
            <a:r>
              <a:rPr lang="fr-FR" sz="2400" b="1" dirty="0" smtClean="0">
                <a:solidFill>
                  <a:schemeClr val="accent1"/>
                </a:solidFill>
              </a:rPr>
              <a:t> questions</a:t>
            </a:r>
            <a:br>
              <a:rPr lang="fr-FR" sz="2400" b="1" dirty="0" smtClean="0">
                <a:solidFill>
                  <a:schemeClr val="accent1"/>
                </a:solidFill>
              </a:rPr>
            </a:br>
            <a:r>
              <a:rPr lang="fr-FR" sz="2400" b="1" dirty="0" smtClean="0">
                <a:solidFill>
                  <a:schemeClr val="accent1"/>
                </a:solidFill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</a:rPr>
            </a:br>
            <a:r>
              <a:rPr lang="fr-FR" sz="2000" dirty="0">
                <a:solidFill>
                  <a:schemeClr val="tx1"/>
                </a:solidFill>
              </a:rPr>
              <a:t>C</a:t>
            </a:r>
            <a:r>
              <a:rPr lang="fr-FR" sz="2000" dirty="0" smtClean="0">
                <a:solidFill>
                  <a:schemeClr val="tx1"/>
                </a:solidFill>
              </a:rPr>
              <a:t>lose-</a:t>
            </a:r>
            <a:r>
              <a:rPr lang="fr-FR" sz="2000" dirty="0" err="1" smtClean="0">
                <a:solidFill>
                  <a:schemeClr val="tx1"/>
                </a:solidFill>
              </a:rPr>
              <a:t>ended</a:t>
            </a:r>
            <a:r>
              <a:rPr lang="fr-FR" sz="2000" dirty="0" smtClean="0">
                <a:solidFill>
                  <a:schemeClr val="tx1"/>
                </a:solidFill>
              </a:rPr>
              <a:t> questions  </a:t>
            </a:r>
            <a:r>
              <a:rPr lang="fr-FR" sz="2000" dirty="0" err="1" smtClean="0">
                <a:solidFill>
                  <a:schemeClr val="tx1"/>
                </a:solidFill>
              </a:rPr>
              <a:t>require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pre-defined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answers</a:t>
            </a:r>
            <a:r>
              <a:rPr lang="fr-FR" sz="2000" dirty="0" smtClean="0">
                <a:solidFill>
                  <a:schemeClr val="tx1"/>
                </a:solidFill>
              </a:rPr>
              <a:t> or a </a:t>
            </a:r>
            <a:r>
              <a:rPr lang="fr-FR" sz="2000" dirty="0" err="1" smtClean="0">
                <a:solidFill>
                  <a:schemeClr val="tx1"/>
                </a:solidFill>
              </a:rPr>
              <a:t>choice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from</a:t>
            </a:r>
            <a:r>
              <a:rPr lang="fr-FR" sz="2000" dirty="0" smtClean="0">
                <a:solidFill>
                  <a:schemeClr val="tx1"/>
                </a:solidFill>
              </a:rPr>
              <a:t> options. 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" name="Titre 1"/>
          <p:cNvSpPr>
            <a:spLocks noGrp="1"/>
          </p:cNvSpPr>
          <p:nvPr>
            <p:ph idx="1"/>
          </p:nvPr>
        </p:nvSpPr>
        <p:spPr>
          <a:xfrm>
            <a:off x="2589212" y="3005797"/>
            <a:ext cx="8915400" cy="2438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7500"/>
          </a:bodyPr>
          <a:lstStyle/>
          <a:p>
            <a:r>
              <a:rPr lang="fr-FR" sz="2700" b="1" dirty="0">
                <a:solidFill>
                  <a:schemeClr val="accent1"/>
                </a:solidFill>
              </a:rPr>
              <a:t>1</a:t>
            </a:r>
            <a:r>
              <a:rPr lang="fr-FR" sz="2700" b="1" dirty="0" smtClean="0">
                <a:solidFill>
                  <a:schemeClr val="accent1"/>
                </a:solidFill>
              </a:rPr>
              <a:t>. </a:t>
            </a:r>
            <a:r>
              <a:rPr lang="fr-FR" sz="2200" b="1" dirty="0" err="1" smtClean="0">
                <a:solidFill>
                  <a:schemeClr val="accent1"/>
                </a:solidFill>
              </a:rPr>
              <a:t>Dichotomous</a:t>
            </a:r>
            <a:r>
              <a:rPr lang="fr-FR" sz="2200" b="1" dirty="0" smtClean="0">
                <a:solidFill>
                  <a:schemeClr val="accent1"/>
                </a:solidFill>
              </a:rPr>
              <a:t> questions: </a:t>
            </a:r>
            <a:r>
              <a:rPr lang="fr-FR" sz="2200" b="1" dirty="0" err="1" smtClean="0">
                <a:solidFill>
                  <a:schemeClr val="accent1"/>
                </a:solidFill>
              </a:rPr>
              <a:t>Yes</a:t>
            </a:r>
            <a:r>
              <a:rPr lang="fr-FR" sz="2200" b="1" dirty="0" smtClean="0">
                <a:solidFill>
                  <a:schemeClr val="accent1"/>
                </a:solidFill>
              </a:rPr>
              <a:t>/no, </a:t>
            </a:r>
            <a:r>
              <a:rPr lang="fr-FR" sz="2200" b="1" dirty="0" err="1" smtClean="0">
                <a:solidFill>
                  <a:schemeClr val="accent1"/>
                </a:solidFill>
              </a:rPr>
              <a:t>true</a:t>
            </a:r>
            <a:r>
              <a:rPr lang="fr-FR" sz="2200" b="1" dirty="0" smtClean="0">
                <a:solidFill>
                  <a:schemeClr val="accent1"/>
                </a:solidFill>
              </a:rPr>
              <a:t>/false</a:t>
            </a:r>
            <a:br>
              <a:rPr lang="fr-FR" sz="2200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D</a:t>
            </a:r>
            <a:r>
              <a:rPr lang="en-US" sz="1800" b="1" dirty="0" smtClean="0">
                <a:solidFill>
                  <a:schemeClr val="tx1"/>
                </a:solidFill>
              </a:rPr>
              <a:t>ichotomous questions </a:t>
            </a:r>
            <a:r>
              <a:rPr lang="en-US" b="1" dirty="0" smtClean="0">
                <a:solidFill>
                  <a:schemeClr val="tx1"/>
                </a:solidFill>
              </a:rPr>
              <a:t>are</a:t>
            </a:r>
            <a:r>
              <a:rPr lang="en-US" sz="1800" b="1" dirty="0">
                <a:solidFill>
                  <a:schemeClr val="tx1"/>
                </a:solidFill>
              </a:rPr>
              <a:t> a type of survey </a:t>
            </a:r>
            <a:r>
              <a:rPr lang="en-US" b="1" dirty="0" smtClean="0">
                <a:solidFill>
                  <a:schemeClr val="tx1"/>
                </a:solidFill>
              </a:rPr>
              <a:t>questions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that provides two options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GB" sz="1800" b="1" dirty="0" smtClean="0">
                <a:solidFill>
                  <a:schemeClr val="tx1"/>
                </a:solidFill>
              </a:rPr>
              <a:t>while </a:t>
            </a:r>
            <a:r>
              <a:rPr lang="en-GB" sz="1800" b="1" dirty="0">
                <a:solidFill>
                  <a:schemeClr val="tx1"/>
                </a:solidFill>
              </a:rPr>
              <a:t>generally it is true that the more response options an item contains, the more accurate evaluation it can yield. There might be cases when only a polarized </a:t>
            </a:r>
            <a:r>
              <a:rPr lang="en-GB" sz="1800" b="1" dirty="0" smtClean="0">
                <a:solidFill>
                  <a:schemeClr val="tx1"/>
                </a:solidFill>
              </a:rPr>
              <a:t>yes-no or true-</a:t>
            </a:r>
            <a:r>
              <a:rPr lang="en-GB" sz="1800" b="1" dirty="0" err="1" smtClean="0">
                <a:solidFill>
                  <a:schemeClr val="tx1"/>
                </a:solidFill>
              </a:rPr>
              <a:t>falso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decision can be </a:t>
            </a:r>
            <a:r>
              <a:rPr lang="en-GB" sz="1800" b="1" dirty="0" smtClean="0">
                <a:solidFill>
                  <a:schemeClr val="tx1"/>
                </a:solidFill>
              </a:rPr>
              <a:t>reliable.</a:t>
            </a:r>
            <a:r>
              <a:rPr lang="fr-FR" sz="1800" dirty="0" smtClean="0">
                <a:solidFill>
                  <a:schemeClr val="tx1"/>
                </a:solidFill>
              </a:rPr>
              <a:t/>
            </a:r>
            <a:br>
              <a:rPr lang="fr-FR" sz="1800" dirty="0" smtClean="0">
                <a:solidFill>
                  <a:schemeClr val="tx1"/>
                </a:solidFill>
              </a:rPr>
            </a:b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8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29891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2589212" y="624110"/>
            <a:ext cx="8300694" cy="100349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b="1" dirty="0">
                <a:solidFill>
                  <a:schemeClr val="accent1"/>
                </a:solidFill>
              </a:rPr>
              <a:t>2</a:t>
            </a:r>
            <a:r>
              <a:rPr lang="en-GB" sz="2000" b="1" dirty="0" smtClean="0">
                <a:solidFill>
                  <a:schemeClr val="accent1"/>
                </a:solidFill>
              </a:rPr>
              <a:t>. Multiple choice</a:t>
            </a:r>
            <a:r>
              <a:rPr lang="en-GB" b="1" dirty="0" smtClean="0">
                <a:solidFill>
                  <a:schemeClr val="tx1"/>
                </a:solidFill>
              </a:rPr>
              <a:t>: It is familiar because of its popularity</a:t>
            </a:r>
            <a:r>
              <a:rPr lang="en-GB" b="1" dirty="0" smtClean="0"/>
              <a:t>.</a:t>
            </a:r>
            <a:endParaRPr lang="fr-FR" b="1" dirty="0"/>
          </a:p>
        </p:txBody>
      </p:sp>
      <p:pic>
        <p:nvPicPr>
          <p:cNvPr id="5" name="Picture 3" descr="C:\Users\ACER\Desktop\multiple-choice-all-above-options-test-quiz-uncertainty-gues-words-touch-screen-wall-man-selecting-option-47965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540" y="1781284"/>
            <a:ext cx="7230037" cy="371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8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2160</TotalTime>
  <Words>1610</Words>
  <Application>Microsoft Office PowerPoint</Application>
  <PresentationFormat>Grand écran</PresentationFormat>
  <Paragraphs>158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Wingdings</vt:lpstr>
      <vt:lpstr>Wingdings 3</vt:lpstr>
      <vt:lpstr>Brin</vt:lpstr>
      <vt:lpstr>   Questionnaires</vt:lpstr>
      <vt:lpstr>Learning objectives</vt:lpstr>
      <vt:lpstr>Présentation PowerPoint</vt:lpstr>
      <vt:lpstr>Definition </vt:lpstr>
      <vt:lpstr>Présentation PowerPoint</vt:lpstr>
      <vt:lpstr>Types of questions to be yielded by questionnaires </vt:lpstr>
      <vt:lpstr>Présentation PowerPoint</vt:lpstr>
      <vt:lpstr>                               Type of questions   I. close-ended questions  Close-ended questions  require pre-defined answers or a choice from options. </vt:lpstr>
      <vt:lpstr>Présentation PowerPoint</vt:lpstr>
      <vt:lpstr>3. Semantic differential scales: in this technique, respondents are asked to by marking with a tick or an ‘X’ between two bipolate adjectives at the extreme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Rules about item wording  The format of your questions will affect the anwers; keep them short and understandable.</vt:lpstr>
      <vt:lpstr>Présentation PowerPoint</vt:lpstr>
      <vt:lpstr>The main parts of a questionnaire</vt:lpstr>
      <vt:lpstr>Questionnaire items</vt:lpstr>
      <vt:lpstr>Grouping and ordering items</vt:lpstr>
      <vt:lpstr>Follow up</vt:lpstr>
      <vt:lpstr> Lay out and length of the questionnaire</vt:lpstr>
      <vt:lpstr>Before the administration of the questionnaire, the following steps are compulsory.</vt:lpstr>
      <vt:lpstr>To validate the questionnaire, the following  questions are addressed.</vt:lpstr>
      <vt:lpstr>How can the questionnaire be validated?</vt:lpstr>
      <vt:lpstr>Ways of administering the questionnaire</vt:lpstr>
      <vt:lpstr>Strength and weaknesses of questionnaires</vt:lpstr>
      <vt:lpstr>References  </vt:lpstr>
      <vt:lpstr>Appendices  Checklist for planning a questionnaire</vt:lpstr>
      <vt:lpstr>Checklist for the production of a questionnaire (Descombe 2003)</vt:lpstr>
      <vt:lpstr>Questions examples ( Descombe, 2003)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on research  Writing a Research Proposal</dc:title>
  <dc:creator>EL RAID</dc:creator>
  <cp:lastModifiedBy>EL RAID</cp:lastModifiedBy>
  <cp:revision>190</cp:revision>
  <dcterms:created xsi:type="dcterms:W3CDTF">2021-10-02T14:34:08Z</dcterms:created>
  <dcterms:modified xsi:type="dcterms:W3CDTF">2021-11-14T15:22:00Z</dcterms:modified>
</cp:coreProperties>
</file>