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3" r:id="rId2"/>
    <p:sldId id="298" r:id="rId3"/>
    <p:sldId id="294" r:id="rId4"/>
    <p:sldId id="295" r:id="rId5"/>
    <p:sldId id="308" r:id="rId6"/>
    <p:sldId id="296" r:id="rId7"/>
    <p:sldId id="297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-126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8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77F8E-1D4E-47BC-8635-059656B9E31C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F07E3-C7D2-47C7-91D0-DA4ED9419B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77568D-9EF5-4B6C-9BC9-27817B70EE62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5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458200" cy="3352800"/>
          </a:xfrm>
        </p:spPr>
        <p:txBody>
          <a:bodyPr>
            <a:noAutofit/>
          </a:bodyPr>
          <a:lstStyle/>
          <a:p>
            <a:pPr algn="ctr" rtl="1">
              <a:spcBef>
                <a:spcPts val="0"/>
              </a:spcBef>
            </a:pPr>
            <a:r>
              <a:rPr lang="ar-DZ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الجمهــورية الجزائــرية الديمقــراطية الشعبيـــة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République Algérienne Démocratique et Populaire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ar-DZ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وزارة التعليــم العــالي </a:t>
            </a:r>
            <a:r>
              <a:rPr lang="ar-DZ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DZ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البحــث العلمـي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Ministère de l’Enseignement Supérieur et de la Recherche Scientifique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ar-DZ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جــامعة محــمد </a:t>
            </a:r>
            <a:r>
              <a:rPr lang="ar-DZ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خيضــر</a:t>
            </a:r>
            <a:r>
              <a:rPr lang="ar-DZ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بسكرة –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ar-DZ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كــلية العلــوم الاقتصــادية </a:t>
            </a:r>
            <a:r>
              <a:rPr lang="ar-DZ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DZ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التجــارية </a:t>
            </a:r>
            <a:r>
              <a:rPr lang="ar-DZ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DZ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علــوم التسييــر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ar-DZ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قسم العلوم التجارية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DZ" sz="18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سنة ثانية مالية وتجارة دولية</a:t>
            </a:r>
          </a:p>
          <a:p>
            <a:pPr algn="ctr" rtl="1">
              <a:spcBef>
                <a:spcPts val="0"/>
              </a:spcBef>
            </a:pPr>
            <a:r>
              <a:rPr lang="ar-DZ" sz="28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مقياس: إمداد ونقل دولي</a:t>
            </a:r>
          </a:p>
          <a:p>
            <a:pPr algn="ctr" rtl="1" fontAlgn="ctr"/>
            <a:r>
              <a:rPr lang="ar-D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الموسم الجامعي: 2020/</a:t>
            </a: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ar-D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381000"/>
            <a:ext cx="989398" cy="1143000"/>
            <a:chOff x="4041" y="5842"/>
            <a:chExt cx="1056" cy="1375"/>
          </a:xfrm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4041" y="5842"/>
              <a:ext cx="1056" cy="137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33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DZ" dirty="0"/>
            </a:p>
          </p:txBody>
        </p:sp>
        <p:pic>
          <p:nvPicPr>
            <p:cNvPr id="7" name="Picture 3" descr="SigleUNI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23" t="1465" r="1811"/>
            <a:stretch>
              <a:fillRect/>
            </a:stretch>
          </p:blipFill>
          <p:spPr bwMode="auto">
            <a:xfrm>
              <a:off x="4193" y="6073"/>
              <a:ext cx="742" cy="9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190" y="5978"/>
              <a:ext cx="733" cy="746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1">
                <a:buNone/>
              </a:pPr>
              <a:r>
                <a:rPr lang="ar-DZ" sz="3600" kern="10" spc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F_Aseer"/>
                </a:rPr>
                <a:t>جامعــــــة محمد خيضــــــــــــر</a:t>
              </a:r>
              <a:endParaRPr lang="ar-DZ" sz="3600" kern="10" spc="0" dirty="0">
                <a:ln>
                  <a:noFill/>
                </a:ln>
                <a:solidFill>
                  <a:srgbClr val="000080"/>
                </a:solidFill>
                <a:effectLst/>
                <a:latin typeface="AF_Aseer"/>
              </a:endParaRPr>
            </a:p>
          </p:txBody>
        </p:sp>
        <p:sp>
          <p:nvSpPr>
            <p:cNvPr id="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316" y="7018"/>
              <a:ext cx="490" cy="123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DZ" sz="3600" kern="10" spc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F_Aseer"/>
                </a:rPr>
                <a:t>بــســكــــــــــــرة</a:t>
              </a:r>
              <a:endParaRPr lang="ar-DZ" sz="3600" kern="10" spc="0" dirty="0">
                <a:ln>
                  <a:noFill/>
                </a:ln>
                <a:solidFill>
                  <a:srgbClr val="000080"/>
                </a:solidFill>
                <a:effectLst/>
                <a:latin typeface="AF_Aseer"/>
              </a:endParaRPr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7620000" y="381000"/>
            <a:ext cx="989398" cy="1143000"/>
            <a:chOff x="4041" y="5842"/>
            <a:chExt cx="1056" cy="1375"/>
          </a:xfrm>
        </p:grpSpPr>
        <p:sp>
          <p:nvSpPr>
            <p:cNvPr id="11" name="Oval 2"/>
            <p:cNvSpPr>
              <a:spLocks noChangeArrowheads="1"/>
            </p:cNvSpPr>
            <p:nvPr/>
          </p:nvSpPr>
          <p:spPr bwMode="auto">
            <a:xfrm>
              <a:off x="4041" y="5842"/>
              <a:ext cx="1056" cy="137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33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DZ" dirty="0"/>
            </a:p>
          </p:txBody>
        </p:sp>
        <p:pic>
          <p:nvPicPr>
            <p:cNvPr id="12" name="Picture 3" descr="SigleUNI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23" t="1465" r="1811"/>
            <a:stretch>
              <a:fillRect/>
            </a:stretch>
          </p:blipFill>
          <p:spPr bwMode="auto">
            <a:xfrm>
              <a:off x="4193" y="6073"/>
              <a:ext cx="742" cy="9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190" y="5978"/>
              <a:ext cx="733" cy="746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1">
                <a:buNone/>
              </a:pPr>
              <a:r>
                <a:rPr lang="ar-DZ" sz="3600" kern="10" spc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F_Aseer"/>
                </a:rPr>
                <a:t>جامعــــــة محمد خيضــــــــــــر</a:t>
              </a:r>
              <a:endParaRPr lang="ar-DZ" sz="3600" kern="10" spc="0" dirty="0">
                <a:ln>
                  <a:noFill/>
                </a:ln>
                <a:solidFill>
                  <a:srgbClr val="000080"/>
                </a:solidFill>
                <a:effectLst/>
                <a:latin typeface="AF_Aseer"/>
              </a:endParaRPr>
            </a:p>
          </p:txBody>
        </p:sp>
        <p:sp>
          <p:nvSpPr>
            <p:cNvPr id="1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316" y="7018"/>
              <a:ext cx="490" cy="123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DZ" sz="3600" kern="10" spc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F_Aseer"/>
                </a:rPr>
                <a:t>بــســكــــــــــــرة</a:t>
              </a:r>
              <a:endParaRPr lang="ar-DZ" sz="3600" kern="10" spc="0" dirty="0">
                <a:ln>
                  <a:noFill/>
                </a:ln>
                <a:solidFill>
                  <a:srgbClr val="000080"/>
                </a:solidFill>
                <a:effectLst/>
                <a:latin typeface="AF_Aseer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57200" y="4440805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ctr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ar-DZ" sz="2400" b="1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أعمال موجهة:</a:t>
            </a:r>
            <a:endParaRPr lang="ar-DZ" sz="2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lvl="0" algn="ctr" rtl="1" font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ar-DZ" sz="44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دراسة حالة عملية لسند شحن</a:t>
            </a:r>
            <a:endParaRPr lang="fr-FR" sz="4400" b="1" dirty="0" smtClean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  <a:p>
            <a:pPr lvl="0" algn="ctr" rtl="1" font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ar-DZ" sz="3600" b="1" dirty="0" smtClean="0">
                <a:solidFill>
                  <a:srgbClr val="FF0000"/>
                </a:solidFill>
              </a:rPr>
              <a:t>(</a:t>
            </a:r>
            <a:r>
              <a:rPr lang="fr-FR" sz="3600" b="1" dirty="0" smtClean="0">
                <a:solidFill>
                  <a:srgbClr val="FF0000"/>
                </a:solidFill>
              </a:rPr>
              <a:t>L</a:t>
            </a:r>
            <a:r>
              <a:rPr lang="ar-DZ" sz="3600" b="1" dirty="0" smtClean="0">
                <a:solidFill>
                  <a:srgbClr val="FF0000"/>
                </a:solidFill>
              </a:rPr>
              <a:t>/</a:t>
            </a:r>
            <a:r>
              <a:rPr lang="fr-FR" sz="3600" b="1" dirty="0" smtClean="0">
                <a:solidFill>
                  <a:srgbClr val="FF0000"/>
                </a:solidFill>
              </a:rPr>
              <a:t>B</a:t>
            </a:r>
            <a:r>
              <a:rPr lang="ar-DZ" sz="3600" b="1" dirty="0" smtClean="0">
                <a:solidFill>
                  <a:srgbClr val="FF0000"/>
                </a:solidFill>
              </a:rPr>
              <a:t>:</a:t>
            </a:r>
            <a:r>
              <a:rPr lang="fr-FR" sz="3600" b="1" dirty="0" smtClean="0">
                <a:solidFill>
                  <a:srgbClr val="FF0000"/>
                </a:solidFill>
              </a:rPr>
              <a:t>Bill of </a:t>
            </a:r>
            <a:r>
              <a:rPr lang="fr-FR" sz="3600" b="1" dirty="0" err="1" smtClean="0">
                <a:solidFill>
                  <a:srgbClr val="FF0000"/>
                </a:solidFill>
              </a:rPr>
              <a:t>lading</a:t>
            </a:r>
            <a:r>
              <a:rPr lang="ar-DZ" sz="3600" b="1" dirty="0" smtClean="0">
                <a:solidFill>
                  <a:srgbClr val="FF0000"/>
                </a:solidFill>
              </a:rPr>
              <a:t>) </a:t>
            </a:r>
            <a:r>
              <a:rPr lang="fr-FR" sz="3600" b="1" dirty="0" smtClean="0">
                <a:solidFill>
                  <a:srgbClr val="FF0000"/>
                </a:solidFill>
              </a:rPr>
              <a:t>Le connaissement</a:t>
            </a:r>
            <a:r>
              <a:rPr lang="ar-DZ" sz="36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endParaRPr lang="fr-FR" sz="3600" b="1" dirty="0" smtClean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04800" y="420231"/>
            <a:ext cx="8534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 كمية ونوع التغليف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Quantity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Packages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(كرتون)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ZOUNT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 وصف البضاعة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Discription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goods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الشاحن قام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بتجيمع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وتحميل وعد: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حاوية 20 قدم واحدة، صرح أنها تحتوي: 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سند شحن مشروط)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نوع  20 زوج أبواب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    250 زوج من الأبواب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سلمت للربان </a:t>
            </a:r>
            <a:r>
              <a:rPr lang="ar-DZ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(سند شحن مشحون)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Freight collect Shipper’s load and count: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×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'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container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said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contain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Patern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 pairs of doors,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250 pairs of doors.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81000" y="420231"/>
            <a:ext cx="8382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21. قياس الحجم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Measurement(M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21.0000 CBM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م</a:t>
            </a:r>
            <a:r>
              <a:rPr kumimoji="0" lang="ar-DZ" sz="28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الوزن الإجمالي (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Gross Weight(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kgs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kgs</a:t>
            </a:r>
            <a:r>
              <a:rPr kumimoji="0" lang="ar-DZ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9900000 = 9.9 طن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22. العدد الإجمالي للعبوات والحاويات: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حاوية واحدة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Total Number or Packages : One container only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23. القيمة المصرحة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Declared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value</a:t>
            </a:r>
            <a:r>
              <a:rPr kumimoji="0" lang="ar-DZ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غير موجود.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4953000"/>
            <a:ext cx="8534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24. غير واضح: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ختم: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Green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Peninsula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agencies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SND. BHD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طابع ضريبي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HASIL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مجلس الإيرادات الداخلية في ماليزيا.</a:t>
            </a:r>
            <a:endParaRPr kumimoji="0" lang="ar-DZ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81000" y="228600"/>
            <a:ext cx="8382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25. رقم بطاقة اعتماد الحاوية: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وفق اتفاقية سلامة الحاويات(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Container Safety Convention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CSC container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EISU 09100000 1779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The Container CSC Plate Explained | B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228600"/>
            <a:ext cx="89154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26. نوع الخدمة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Service type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FCL/FCL 0/0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حاولة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مشحونة بالكامل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fr-FR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Full Container </a:t>
            </a:r>
            <a:r>
              <a:rPr kumimoji="0" lang="fr-FR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Load</a:t>
            </a:r>
            <a:r>
              <a:rPr kumimoji="0" lang="ar-DZ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</a:t>
            </a:r>
            <a:r>
              <a:rPr kumimoji="0" lang="fr-FR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Full Container </a:t>
            </a:r>
            <a:r>
              <a:rPr kumimoji="0" lang="fr-FR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Load</a:t>
            </a:r>
            <a:endParaRPr kumimoji="0" lang="fr-FR" sz="2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حاوية بها بضائع موجهة بالكامل من مصدر واحد، إلى إلى مستورد واحد بالكامل، عكس حاوية يتم شحنة ببضائع لعدة مصرين في بلد ما، ومتجهة لعدة مستوردين في بلد آخر.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FCLの流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2895600"/>
            <a:ext cx="7686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81000" y="228600"/>
            <a:ext cx="8458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أقل من حاوية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مشحونة: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Container 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Load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LCL/LCL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يتم تجميع عدة بضائع من عدة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مصدين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في ميناء، لإرسالها بحرا إلى عدة مستورين في بلد آخر.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 descr="ASIA-PACIFIC LCL - Departure schedules - Seafri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8915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52400" y="399395"/>
            <a:ext cx="8763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عدد سندات الشحن الأصلية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Number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original Bill of Lading B/L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ثلاثة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Three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مكان وتاريخ إصدار سند الشحن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Place of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emission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date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Kuala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LumPur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jan. 19, 199..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دفع مسبق لـ .. ( جزء مدفوع من أجرة النقل البحري)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prepaid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لا يوجد.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30. تجميع  لـ ....... ( جزء متبقي من أجرة النقل البحري) 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collect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لا يوجد.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31. معدل سعر الصرف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Exchange rate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غير موجود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معدل سعر الصرف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Exchange rate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غير موجود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04800" y="838200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merchant is liable for any difference in any U.K inland charges as per our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tarif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due to change of inland destination which my be requested by the merchant.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24384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التاجر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مسؤول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عن أي فرق في أي رسوم داخلية في المملكة المتحدة وفقًا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لتعريفتنا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بسبب تغيير الوجهة الداخلية التي يطلبها التاجر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381000"/>
            <a:ext cx="235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مسؤوليات الناقل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8600" y="3429000"/>
            <a:ext cx="861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ختم وتوقيع الوكيل البحري: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 agent of the master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9063" algn="l"/>
              </a:tabLst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Green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Peninsula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agencies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SND. BHD.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كالات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شبه الجزيرة الخضراء)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52400" y="505974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Green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Peninsula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agencies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SND. BHD</a:t>
            </a:r>
            <a:r>
              <a:rPr kumimoji="0" lang="ar-D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وكالات شبه الجزيرة الخضراء: </a:t>
            </a:r>
            <a:r>
              <a:rPr kumimoji="0" lang="ar-DZ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هي شركة مقرها في ماليزيا، ومقرها الرئيسي في شاه علم. تعمل الشركة في مجال إدارة الشركات والمؤسسات. تأسست الشركة في 07 يوليو 1989، من الشركات التابعة لها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Evergreen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Marine Corp. (Malaysia)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Sdn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Bhd.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شركة نقل بحري)</a:t>
            </a:r>
            <a:endParaRPr kumimoji="0" lang="ar-SA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تطبيق: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يعطى سند الشحن التالي في الوثيقة المرفقة،</a:t>
            </a:r>
            <a:r>
              <a:rPr kumimoji="0" lang="ar-DZ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والمطلوب تحديد البيانات التي يحتويها ونوعه.</a:t>
            </a:r>
            <a:endParaRPr kumimoji="0" lang="ar-DZ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0"/>
          <a:ext cx="5943600" cy="6858000"/>
        </p:xfrm>
        <a:graphic>
          <a:graphicData uri="http://schemas.openxmlformats.org/presentationml/2006/ole">
            <p:oleObj spid="_x0000_s1026" name="Acrobat Document" r:id="rId3" imgW="5667037" imgH="8019948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04800" y="0"/>
            <a:ext cx="84582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763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0" algn="l"/>
              </a:tabLst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الناقل: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Evergreen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marine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corp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lvl="0" indent="-514350"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ar-DZ" sz="2800" b="1" dirty="0" smtClean="0">
                <a:solidFill>
                  <a:schemeClr val="bg1"/>
                </a:solidFill>
              </a:rPr>
              <a:t>شركة تايوانية لنقل الحاويات والشحن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الشاحن </a:t>
            </a: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Sipper</a:t>
            </a: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الاسم: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Tradeelinks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Ressources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Sdn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Bhd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العنوان:</a:t>
            </a:r>
          </a:p>
          <a:p>
            <a:pPr marL="0" marR="0" lvl="0" indent="0" algn="justLow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Feti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Surat 70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Pejabat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Pos,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Sungai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Besi, 5700 Kuala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LumPur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المرسل إليه </a:t>
            </a: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consignee</a:t>
            </a: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the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order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لأمر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يعنى أن سند الشحن من نوع سند لأمر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الاسم: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لأمر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MNO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company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العنوان: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House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Breeds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Place,Hanstings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Est Sussex, TN 34 3DG, United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Kingdoom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ar-DZ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(لمملكة المتحدة) 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vergreen Marine | manifestD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68008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04800" y="457200"/>
            <a:ext cx="8458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طرف الإخطار </a:t>
            </a: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Notify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Party</a:t>
            </a: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الاسم: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ABCD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Company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(مخفي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العنوان: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3, Simpson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street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Blyth, Northumberland, NE 24 1AX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الرمز الكودي: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SQE 650056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04800" y="3276600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rtl="1" fontAlgn="base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عادةً ما يتم إرسال إشعار بوصول الشحنة إلى </a:t>
            </a:r>
            <a:r>
              <a:rPr lang="ar-SA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طرف الإخطار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الذي يظهر عنوانه في مستند الشحن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4432518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عادةً ما يكون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حد البنوك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المسمى في مستندات الشحن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ar-DZ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هو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الطرف الذي يجب إرسال إشعار الوصول إليه.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5599093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الطرف المخطر هو أي طرف يتم إبلاغه بمعلومات الشحن من قبل الناقل عند وصول البضائع إلى وجهتها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04800" y="718840"/>
            <a:ext cx="84582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الرقم التسلسلي لسند الشحن:</a:t>
            </a: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Document N° SW 00118013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النسخة الأصلية الأولى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First original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الرقم المرجعي للتصدير: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Export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refernces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45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الرقم المرجعي  لوكيل العبور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Forwarding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Agent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refernces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غير موجود.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نقطة وبلد المنشأ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Point and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contry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origin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غير موجود.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تكملة اسم وعنوان طرف الإخطار: 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غير موجود ( ذكر سابقا في 4).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خانة خاصة بمرجع التاجر تعليمات التصدير: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غير موجود.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غير ظاهر.</a:t>
            </a:r>
            <a:endParaRPr kumimoji="0" lang="ar-DZ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04800" y="596205"/>
            <a:ext cx="8458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الناقل الأولي للبضاعة إلى الميناء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carriage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Bonita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ACE 18A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 مكان وتاريخ الاستلام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Place of receipt/ date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Klang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ماليزيا)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 اسم ورقم السفينة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Ocean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Vessel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non, n°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Level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0284 RW- 064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 ميناء الشحن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 of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loading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Klang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 ميناء التفريغ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 of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discharge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Felixstowe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المملكة المتحدة)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 مكان السليم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Place of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delivry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Felixstowe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المملكة المتحدة)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52400" y="1524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 رقم الحاوية/ ختم الحاوية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Container n°/ and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Seal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n°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EISU 323430 0/ 20’/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167046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4" name="Picture 2" descr="Shipping Container Cargo Worthy CSC Surveys - Shipped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16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1098</TotalTime>
  <Words>935</Words>
  <Application>Microsoft Office PowerPoint</Application>
  <PresentationFormat>Affichage à l'écran 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Apex</vt:lpstr>
      <vt:lpstr>Acrobat 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Admin</cp:lastModifiedBy>
  <cp:revision>101</cp:revision>
  <dcterms:created xsi:type="dcterms:W3CDTF">2019-10-26T14:36:40Z</dcterms:created>
  <dcterms:modified xsi:type="dcterms:W3CDTF">2021-01-15T11:21:00Z</dcterms:modified>
</cp:coreProperties>
</file>