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14" r:id="rId2"/>
    <p:sldId id="284" r:id="rId3"/>
    <p:sldId id="386" r:id="rId4"/>
    <p:sldId id="416" r:id="rId5"/>
    <p:sldId id="415" r:id="rId6"/>
    <p:sldId id="388" r:id="rId7"/>
    <p:sldId id="417" r:id="rId8"/>
    <p:sldId id="418" r:id="rId9"/>
    <p:sldId id="419" r:id="rId10"/>
    <p:sldId id="420" r:id="rId11"/>
    <p:sldId id="421" r:id="rId12"/>
    <p:sldId id="422" r:id="rId13"/>
    <p:sldId id="423" r:id="rId14"/>
    <p:sldId id="424" r:id="rId15"/>
    <p:sldId id="426" r:id="rId16"/>
    <p:sldId id="425" r:id="rId17"/>
    <p:sldId id="403" r:id="rId18"/>
    <p:sldId id="334" r:id="rId19"/>
  </p:sldIdLst>
  <p:sldSz cx="12190413"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60" d="100"/>
          <a:sy n="60" d="100"/>
        </p:scale>
        <p:origin x="-1068" y="-3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a:t>Click to edit Master title style</a:t>
            </a:r>
            <a:endParaRPr lang="nl-BE"/>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7/12/2020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7/12/2020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7/12/2020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2"/>
          <p:cNvSpPr>
            <a:spLocks noGrp="1"/>
          </p:cNvSpPr>
          <p:nvPr>
            <p:ph type="body"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858D0E-5903-408F-8044-BE00B07A59BF}" type="datetimeFigureOut">
              <a:rPr lang="fr-FR" smtClean="0"/>
              <a:pPr/>
              <a:t>07/12/2020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488120-FEF8-4EE3-9DAE-E2D9F664746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7/12/2020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a:pPr/>
              <a:t>7/12/2020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a:pPr/>
              <a:t>7/12/2020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a:pPr/>
              <a:t>7/12/2020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a:pPr/>
              <a:t>7/12/2020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a:pPr/>
              <a:t>7/12/2020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pPr/>
              <a:t>7/12/2020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pPr/>
              <a:t>7/12/2020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2000" b="-6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a:pPr/>
              <a:t>7/12/2020</a:t>
            </a:fld>
            <a:endParaRPr lang="nl-BE"/>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a:pPr/>
              <a:t>‹N°›</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0" y="0"/>
            <a:ext cx="12190413" cy="6858000"/>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428604"/>
            <a:ext cx="11715832" cy="607223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spcBef>
                <a:spcPts val="0"/>
              </a:spcBef>
              <a:buNone/>
            </a:pPr>
            <a:r>
              <a:rPr lang="ar-SA" sz="3600" b="1" dirty="0" smtClean="0">
                <a:latin typeface="Simplified Arabic" pitchFamily="18" charset="-78"/>
                <a:cs typeface="Simplified Arabic" pitchFamily="18" charset="-78"/>
              </a:rPr>
              <a:t>2- في عهد </a:t>
            </a:r>
            <a:r>
              <a:rPr lang="ar-SA" sz="3600" b="1" dirty="0" err="1" smtClean="0">
                <a:latin typeface="Simplified Arabic" pitchFamily="18" charset="-78"/>
                <a:cs typeface="Simplified Arabic" pitchFamily="18" charset="-78"/>
              </a:rPr>
              <a:t>الأغالبة</a:t>
            </a:r>
            <a:r>
              <a:rPr lang="ar-SA" sz="3600" dirty="0" smtClean="0">
                <a:latin typeface="Simplified Arabic" pitchFamily="18" charset="-78"/>
                <a:cs typeface="Simplified Arabic" pitchFamily="18" charset="-78"/>
              </a:rPr>
              <a:t>:</a:t>
            </a:r>
            <a:r>
              <a:rPr lang="ar-SA" sz="3600" b="1" dirty="0" smtClean="0">
                <a:latin typeface="Simplified Arabic" pitchFamily="18" charset="-78"/>
                <a:cs typeface="Simplified Arabic" pitchFamily="18" charset="-78"/>
              </a:rPr>
              <a:t> 174/227هـ - 800/909م:</a:t>
            </a:r>
            <a:endParaRPr lang="fr-FR" sz="3600" dirty="0" smtClean="0">
              <a:latin typeface="Simplified Arabic" pitchFamily="18" charset="-78"/>
              <a:cs typeface="Simplified Arabic" pitchFamily="18" charset="-78"/>
            </a:endParaRPr>
          </a:p>
          <a:p>
            <a:pPr marL="0" indent="457200" algn="just" rtl="1">
              <a:spcBef>
                <a:spcPts val="0"/>
              </a:spcBef>
              <a:buNone/>
            </a:pPr>
            <a:endParaRPr lang="ar-DZ" sz="1200" dirty="0" smtClean="0">
              <a:latin typeface="Simplified Arabic" pitchFamily="18" charset="-78"/>
              <a:cs typeface="Simplified Arabic" pitchFamily="18" charset="-78"/>
            </a:endParaRPr>
          </a:p>
          <a:p>
            <a:pPr marL="0" indent="457200" algn="just" rtl="1">
              <a:spcBef>
                <a:spcPts val="0"/>
              </a:spcBef>
              <a:buNone/>
            </a:pPr>
            <a:r>
              <a:rPr lang="ar-SA" sz="3600" dirty="0" smtClean="0">
                <a:latin typeface="Simplified Arabic" pitchFamily="18" charset="-78"/>
                <a:cs typeface="Simplified Arabic" pitchFamily="18" charset="-78"/>
              </a:rPr>
              <a:t>بينما كانت الحضارة في </a:t>
            </a:r>
            <a:r>
              <a:rPr lang="ar-SA" sz="3600" dirty="0" err="1" smtClean="0">
                <a:latin typeface="Simplified Arabic" pitchFamily="18" charset="-78"/>
                <a:cs typeface="Simplified Arabic" pitchFamily="18" charset="-78"/>
              </a:rPr>
              <a:t>تيهرت</a:t>
            </a:r>
            <a:r>
              <a:rPr lang="ar-SA" sz="3600" dirty="0" smtClean="0">
                <a:latin typeface="Simplified Arabic" pitchFamily="18" charset="-78"/>
                <a:cs typeface="Simplified Arabic" pitchFamily="18" charset="-78"/>
              </a:rPr>
              <a:t> مزدهرة، كانت منطقة </a:t>
            </a:r>
            <a:r>
              <a:rPr lang="ar-SA" sz="3600" dirty="0" err="1" smtClean="0">
                <a:latin typeface="Simplified Arabic" pitchFamily="18" charset="-78"/>
                <a:cs typeface="Simplified Arabic" pitchFamily="18" charset="-78"/>
              </a:rPr>
              <a:t>الزاب</a:t>
            </a:r>
            <a:r>
              <a:rPr lang="ar-SA" sz="3600" dirty="0" smtClean="0">
                <a:latin typeface="Simplified Arabic" pitchFamily="18" charset="-78"/>
                <a:cs typeface="Simplified Arabic" pitchFamily="18" charset="-78"/>
              </a:rPr>
              <a:t> تزهوا بطرق العلم والأدب، ولقد نشأت في هذه الدول الدروس العلمية والدينية بالمساجد في كل المدن والقرى، وكان الأمراء من بني الأغلب </a:t>
            </a:r>
            <a:r>
              <a:rPr lang="ar-SA" sz="3600" dirty="0" err="1" smtClean="0">
                <a:latin typeface="Simplified Arabic" pitchFamily="18" charset="-78"/>
                <a:cs typeface="Simplified Arabic" pitchFamily="18" charset="-78"/>
              </a:rPr>
              <a:t>بتطوان</a:t>
            </a:r>
            <a:r>
              <a:rPr lang="ar-SA" sz="3600" dirty="0" smtClean="0">
                <a:latin typeface="Simplified Arabic" pitchFamily="18" charset="-78"/>
                <a:cs typeface="Simplified Arabic" pitchFamily="18" charset="-78"/>
              </a:rPr>
              <a:t> المتعلمين منهم يساعدون المدرسين في نشر العلم، وكان الكثير من رجال الجند العرب ومن البربر يحرصون بلاد المسلمين. ويصدون الغارات عنها ويعلمون صبيان المسلمين في أيام السلم والأمن وهم رواد الإسلام والعروبة الذين يسمون </a:t>
            </a:r>
            <a:r>
              <a:rPr lang="ar-SA" sz="3600" dirty="0" err="1" smtClean="0">
                <a:latin typeface="Simplified Arabic" pitchFamily="18" charset="-78"/>
                <a:cs typeface="Simplified Arabic" pitchFamily="18" charset="-78"/>
              </a:rPr>
              <a:t>بـ</a:t>
            </a:r>
            <a:r>
              <a:rPr lang="ar-SA" sz="3600" dirty="0" smtClean="0">
                <a:latin typeface="Simplified Arabic" pitchFamily="18" charset="-78"/>
                <a:cs typeface="Simplified Arabic" pitchFamily="18" charset="-78"/>
              </a:rPr>
              <a:t> </a:t>
            </a:r>
            <a:r>
              <a:rPr lang="ar-SA" sz="3600" b="1" dirty="0" smtClean="0">
                <a:latin typeface="Simplified Arabic" pitchFamily="18" charset="-78"/>
                <a:cs typeface="Simplified Arabic" pitchFamily="18" charset="-78"/>
              </a:rPr>
              <a:t>المرابطين</a:t>
            </a:r>
            <a:r>
              <a:rPr lang="ar-SA" sz="3600" dirty="0" smtClean="0">
                <a:latin typeface="Simplified Arabic" pitchFamily="18" charset="-78"/>
                <a:cs typeface="Simplified Arabic" pitchFamily="18" charset="-78"/>
              </a:rPr>
              <a:t>، وقد كانت دار الحكمة بالقيروان تمثل مدرسة عليا من أرقى مدارس العصر، تدرس فيها العلوم على اختلافها من نقل وعقل، ومنها كانت تخرج النخب في تلك البلاد، وكانت الكثير من مدن </a:t>
            </a:r>
            <a:r>
              <a:rPr lang="ar-SA" sz="3600" dirty="0" err="1" smtClean="0">
                <a:latin typeface="Simplified Arabic" pitchFamily="18" charset="-78"/>
                <a:cs typeface="Simplified Arabic" pitchFamily="18" charset="-78"/>
              </a:rPr>
              <a:t>الزاب</a:t>
            </a:r>
            <a:r>
              <a:rPr lang="ar-SA" sz="3600" dirty="0" smtClean="0">
                <a:latin typeface="Simplified Arabic" pitchFamily="18" charset="-78"/>
                <a:cs typeface="Simplified Arabic" pitchFamily="18" charset="-78"/>
              </a:rPr>
              <a:t> مثل </a:t>
            </a:r>
            <a:r>
              <a:rPr lang="ar-SA" sz="3600" dirty="0" err="1" smtClean="0">
                <a:latin typeface="Simplified Arabic" pitchFamily="18" charset="-78"/>
                <a:cs typeface="Simplified Arabic" pitchFamily="18" charset="-78"/>
              </a:rPr>
              <a:t>طبنة</a:t>
            </a:r>
            <a:r>
              <a:rPr lang="ar-SA" sz="3600" dirty="0" smtClean="0">
                <a:latin typeface="Simplified Arabic" pitchFamily="18" charset="-78"/>
                <a:cs typeface="Simplified Arabic" pitchFamily="18" charset="-78"/>
              </a:rPr>
              <a:t> وبسكرة قد أصبحت دور علم وأدب وتثقيف.</a:t>
            </a:r>
            <a:endParaRPr lang="fr-FR" sz="3600" dirty="0" smtClean="0">
              <a:latin typeface="Simplified Arabic" pitchFamily="18" charset="-78"/>
              <a:cs typeface="Simplified Arabic" pitchFamily="18" charset="-78"/>
            </a:endParaRPr>
          </a:p>
          <a:p>
            <a:pPr marL="0" indent="0" algn="just" rtl="1">
              <a:spcBef>
                <a:spcPts val="0"/>
              </a:spcBef>
              <a:buNone/>
            </a:pPr>
            <a:endParaRPr lang="fr-FR" sz="3500" dirty="0" smtClean="0">
              <a:latin typeface="Simplified Arabic" pitchFamily="18" charset="-78"/>
              <a:cs typeface="Simplified Arabic" pitchFamily="18" charset="-78"/>
            </a:endParaRPr>
          </a:p>
        </p:txBody>
      </p:sp>
    </p:spTree>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428604"/>
            <a:ext cx="11715832" cy="607223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spcBef>
                <a:spcPts val="0"/>
              </a:spcBef>
              <a:buNone/>
            </a:pPr>
            <a:r>
              <a:rPr lang="ar-SA" sz="3600" b="1" dirty="0" smtClean="0">
                <a:latin typeface="Simplified Arabic" pitchFamily="18" charset="-78"/>
                <a:cs typeface="Simplified Arabic" pitchFamily="18" charset="-78"/>
              </a:rPr>
              <a:t>3- في عهد الفاطميين:</a:t>
            </a:r>
            <a:endParaRPr lang="fr-FR" sz="3600" dirty="0" smtClean="0">
              <a:latin typeface="Simplified Arabic" pitchFamily="18" charset="-78"/>
              <a:cs typeface="Simplified Arabic" pitchFamily="18" charset="-78"/>
            </a:endParaRPr>
          </a:p>
          <a:p>
            <a:pPr marL="0" indent="457200" algn="just" rtl="1">
              <a:spcBef>
                <a:spcPts val="0"/>
              </a:spcBef>
              <a:buNone/>
            </a:pPr>
            <a:endParaRPr lang="ar-DZ" sz="1600" dirty="0" smtClean="0">
              <a:latin typeface="Simplified Arabic" pitchFamily="18" charset="-78"/>
              <a:cs typeface="Simplified Arabic" pitchFamily="18" charset="-78"/>
            </a:endParaRPr>
          </a:p>
          <a:p>
            <a:pPr marL="0" indent="457200" algn="just" rtl="1">
              <a:spcBef>
                <a:spcPts val="0"/>
              </a:spcBef>
              <a:buNone/>
            </a:pPr>
            <a:r>
              <a:rPr lang="ar-SA" sz="3600" dirty="0" smtClean="0">
                <a:latin typeface="Simplified Arabic" pitchFamily="18" charset="-78"/>
                <a:cs typeface="Simplified Arabic" pitchFamily="18" charset="-78"/>
              </a:rPr>
              <a:t>ظهرت دولة الفاطميين عقب انهيار دولة </a:t>
            </a:r>
            <a:r>
              <a:rPr lang="ar-SA" sz="3600" dirty="0" err="1" smtClean="0">
                <a:latin typeface="Simplified Arabic" pitchFamily="18" charset="-78"/>
                <a:cs typeface="Simplified Arabic" pitchFamily="18" charset="-78"/>
              </a:rPr>
              <a:t>الأغالبة</a:t>
            </a:r>
            <a:r>
              <a:rPr lang="ar-SA" sz="3600" dirty="0" smtClean="0">
                <a:latin typeface="Simplified Arabic" pitchFamily="18" charset="-78"/>
                <a:cs typeface="Simplified Arabic" pitchFamily="18" charset="-78"/>
              </a:rPr>
              <a:t> حوالي909هـ حيث ظهر " </a:t>
            </a:r>
            <a:r>
              <a:rPr lang="ar-SA" sz="3600" b="1" dirty="0" smtClean="0">
                <a:latin typeface="Simplified Arabic" pitchFamily="18" charset="-78"/>
                <a:cs typeface="Simplified Arabic" pitchFamily="18" charset="-78"/>
              </a:rPr>
              <a:t>عبيد الله الشيعي </a:t>
            </a:r>
            <a:r>
              <a:rPr lang="ar-SA" sz="3600" dirty="0" smtClean="0">
                <a:latin typeface="Simplified Arabic" pitchFamily="18" charset="-78"/>
                <a:cs typeface="Simplified Arabic" pitchFamily="18" charset="-78"/>
              </a:rPr>
              <a:t>" بأرض </a:t>
            </a:r>
            <a:r>
              <a:rPr lang="ar-SA" sz="3600" b="1" dirty="0" err="1" smtClean="0">
                <a:latin typeface="Simplified Arabic" pitchFamily="18" charset="-78"/>
                <a:cs typeface="Simplified Arabic" pitchFamily="18" charset="-78"/>
              </a:rPr>
              <a:t>فرجيوة</a:t>
            </a:r>
            <a:r>
              <a:rPr lang="ar-SA" sz="3600" b="1" dirty="0" smtClean="0">
                <a:latin typeface="Simplified Arabic" pitchFamily="18" charset="-78"/>
                <a:cs typeface="Simplified Arabic" pitchFamily="18" charset="-78"/>
              </a:rPr>
              <a:t> </a:t>
            </a:r>
            <a:r>
              <a:rPr lang="ar-SA" sz="3600" dirty="0" smtClean="0">
                <a:latin typeface="Simplified Arabic" pitchFamily="18" charset="-78"/>
                <a:cs typeface="Simplified Arabic" pitchFamily="18" charset="-78"/>
              </a:rPr>
              <a:t>في بلاد كتامة وقد كان يدعو الناس إلى التشيع، وقد سميّت الدولة</a:t>
            </a:r>
            <a:r>
              <a:rPr lang="ar-SA" sz="3600" b="1" dirty="0" smtClean="0">
                <a:latin typeface="Simplified Arabic" pitchFamily="18" charset="-78"/>
                <a:cs typeface="Simplified Arabic" pitchFamily="18" charset="-78"/>
              </a:rPr>
              <a:t> </a:t>
            </a:r>
            <a:r>
              <a:rPr lang="ar-SA" sz="3600" dirty="0" smtClean="0">
                <a:latin typeface="Simplified Arabic" pitchFamily="18" charset="-78"/>
                <a:cs typeface="Simplified Arabic" pitchFamily="18" charset="-78"/>
              </a:rPr>
              <a:t>باسمه </a:t>
            </a:r>
            <a:r>
              <a:rPr lang="ar-SA" sz="3600" dirty="0" err="1" smtClean="0">
                <a:latin typeface="Simplified Arabic" pitchFamily="18" charset="-78"/>
                <a:cs typeface="Simplified Arabic" pitchFamily="18" charset="-78"/>
              </a:rPr>
              <a:t>ا</a:t>
            </a:r>
            <a:r>
              <a:rPr lang="ar-SA" sz="3600" b="1" dirty="0" err="1" smtClean="0">
                <a:latin typeface="Simplified Arabic" pitchFamily="18" charset="-78"/>
                <a:cs typeface="Simplified Arabic" pitchFamily="18" charset="-78"/>
              </a:rPr>
              <a:t>لعبيدية</a:t>
            </a:r>
            <a:r>
              <a:rPr lang="ar-SA" sz="3600" dirty="0" smtClean="0">
                <a:latin typeface="Simplified Arabic" pitchFamily="18" charset="-78"/>
                <a:cs typeface="Simplified Arabic" pitchFamily="18" charset="-78"/>
              </a:rPr>
              <a:t>، وما أن انتقل حكمها إلى تونس ثم مصر حتى نسبت إلى آل البيت وسمية</a:t>
            </a:r>
            <a:r>
              <a:rPr lang="ar-SA" sz="3600" b="1" dirty="0" smtClean="0">
                <a:latin typeface="Simplified Arabic" pitchFamily="18" charset="-78"/>
                <a:cs typeface="Simplified Arabic" pitchFamily="18" charset="-78"/>
              </a:rPr>
              <a:t> بالدولة الفاطمية</a:t>
            </a:r>
            <a:r>
              <a:rPr lang="ar-SA" sz="3600" dirty="0" smtClean="0">
                <a:latin typeface="Simplified Arabic" pitchFamily="18" charset="-78"/>
                <a:cs typeface="Simplified Arabic" pitchFamily="18" charset="-78"/>
              </a:rPr>
              <a:t>.</a:t>
            </a:r>
            <a:endParaRPr lang="fr-FR" sz="3600" dirty="0" smtClean="0">
              <a:latin typeface="Simplified Arabic" pitchFamily="18" charset="-78"/>
              <a:cs typeface="Simplified Arabic" pitchFamily="18" charset="-78"/>
            </a:endParaRPr>
          </a:p>
          <a:p>
            <a:pPr marL="0" indent="457200" algn="just" rtl="1">
              <a:spcBef>
                <a:spcPts val="0"/>
              </a:spcBef>
              <a:buNone/>
            </a:pPr>
            <a:r>
              <a:rPr lang="ar-SA" sz="3600" dirty="0" smtClean="0">
                <a:latin typeface="Simplified Arabic" pitchFamily="18" charset="-78"/>
                <a:cs typeface="Simplified Arabic" pitchFamily="18" charset="-78"/>
              </a:rPr>
              <a:t>والمعروف أن هذه الدولة لم تدم طويلا لكي؛ ينبسط سلطانها وتنتشر حضارتها بالمنطقة، إلا أنها وصلت إلى أعلى مراتب الحضارة؛ لدرجة أنها كانت تنافس دولة العباسيين بالمشرق</a:t>
            </a:r>
            <a:r>
              <a:rPr lang="ar-SA" sz="3600" b="1" dirty="0" smtClean="0">
                <a:latin typeface="Simplified Arabic" pitchFamily="18" charset="-78"/>
                <a:cs typeface="Simplified Arabic" pitchFamily="18" charset="-78"/>
              </a:rPr>
              <a:t> </a:t>
            </a:r>
            <a:r>
              <a:rPr lang="ar-SA" sz="3600" dirty="0" smtClean="0">
                <a:latin typeface="Simplified Arabic" pitchFamily="18" charset="-78"/>
                <a:cs typeface="Simplified Arabic" pitchFamily="18" charset="-78"/>
              </a:rPr>
              <a:t>والأمويين بالمغرب، وعلى رأي المؤرخ " </a:t>
            </a:r>
            <a:r>
              <a:rPr lang="ar-SA" sz="3600" b="1" dirty="0" smtClean="0">
                <a:latin typeface="Simplified Arabic" pitchFamily="18" charset="-78"/>
                <a:cs typeface="Simplified Arabic" pitchFamily="18" charset="-78"/>
              </a:rPr>
              <a:t>عبد الرحمان </a:t>
            </a:r>
            <a:r>
              <a:rPr lang="ar-SA" sz="3600" b="1" dirty="0" err="1" smtClean="0">
                <a:latin typeface="Simplified Arabic" pitchFamily="18" charset="-78"/>
                <a:cs typeface="Simplified Arabic" pitchFamily="18" charset="-78"/>
              </a:rPr>
              <a:t>الجيلالي</a:t>
            </a:r>
            <a:r>
              <a:rPr lang="ar-SA" sz="3600" b="1" dirty="0" smtClean="0">
                <a:latin typeface="Simplified Arabic" pitchFamily="18" charset="-78"/>
                <a:cs typeface="Simplified Arabic" pitchFamily="18" charset="-78"/>
              </a:rPr>
              <a:t> </a:t>
            </a:r>
            <a:r>
              <a:rPr lang="ar-SA" sz="3600" dirty="0" smtClean="0">
                <a:latin typeface="Simplified Arabic" pitchFamily="18" charset="-78"/>
                <a:cs typeface="Simplified Arabic" pitchFamily="18" charset="-78"/>
              </a:rPr>
              <a:t>" بأن الدول </a:t>
            </a:r>
            <a:r>
              <a:rPr lang="ar-SA" sz="3600" b="1" dirty="0" err="1" smtClean="0">
                <a:latin typeface="Simplified Arabic" pitchFamily="18" charset="-78"/>
                <a:cs typeface="Simplified Arabic" pitchFamily="18" charset="-78"/>
              </a:rPr>
              <a:t>العبيدية</a:t>
            </a:r>
            <a:r>
              <a:rPr lang="ar-SA" sz="3600" dirty="0" smtClean="0">
                <a:latin typeface="Simplified Arabic" pitchFamily="18" charset="-78"/>
                <a:cs typeface="Simplified Arabic" pitchFamily="18" charset="-78"/>
              </a:rPr>
              <a:t> نشرت الثقافة الإسلامية وخدمت العلوم بشتى الألسن (اللغات) على غرار ما كان موجودا عند</a:t>
            </a:r>
            <a:r>
              <a:rPr lang="ar-SA" sz="3600" b="1" dirty="0" smtClean="0">
                <a:latin typeface="Simplified Arabic" pitchFamily="18" charset="-78"/>
                <a:cs typeface="Simplified Arabic" pitchFamily="18" charset="-78"/>
              </a:rPr>
              <a:t> </a:t>
            </a:r>
            <a:r>
              <a:rPr lang="ar-SA" sz="3600" dirty="0" err="1" smtClean="0">
                <a:latin typeface="Simplified Arabic" pitchFamily="18" charset="-78"/>
                <a:cs typeface="Simplified Arabic" pitchFamily="18" charset="-78"/>
              </a:rPr>
              <a:t>الرستميين</a:t>
            </a:r>
            <a:r>
              <a:rPr lang="ar-SA" sz="3600" dirty="0" smtClean="0">
                <a:latin typeface="Simplified Arabic" pitchFamily="18" charset="-78"/>
                <a:cs typeface="Simplified Arabic" pitchFamily="18" charset="-78"/>
              </a:rPr>
              <a:t>. ومن أشهر المدن التي عمروها آنذاك: مهدية، </a:t>
            </a:r>
            <a:r>
              <a:rPr lang="ar-SA" sz="3600" dirty="0" err="1" smtClean="0">
                <a:latin typeface="Simplified Arabic" pitchFamily="18" charset="-78"/>
                <a:cs typeface="Simplified Arabic" pitchFamily="18" charset="-78"/>
              </a:rPr>
              <a:t>تيهرت</a:t>
            </a:r>
            <a:r>
              <a:rPr lang="ar-SA" sz="3600" dirty="0" smtClean="0">
                <a:latin typeface="Simplified Arabic" pitchFamily="18" charset="-78"/>
                <a:cs typeface="Simplified Arabic" pitchFamily="18" charset="-78"/>
              </a:rPr>
              <a:t>، وهرن والمسيلة.</a:t>
            </a:r>
            <a:endParaRPr lang="fr-FR" sz="3600" dirty="0" smtClean="0">
              <a:latin typeface="Simplified Arabic" pitchFamily="18" charset="-78"/>
              <a:cs typeface="Simplified Arabic" pitchFamily="18" charset="-78"/>
            </a:endParaRPr>
          </a:p>
          <a:p>
            <a:pPr marL="0" indent="0" algn="just" rtl="1">
              <a:spcBef>
                <a:spcPts val="0"/>
              </a:spcBef>
              <a:buNone/>
            </a:pPr>
            <a:endParaRPr lang="fr-FR" sz="3500" dirty="0" smtClean="0">
              <a:latin typeface="Simplified Arabic" pitchFamily="18" charset="-78"/>
              <a:cs typeface="Simplified Arabic" pitchFamily="18" charset="-78"/>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428604"/>
            <a:ext cx="11715832" cy="607223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spcBef>
                <a:spcPts val="0"/>
              </a:spcBef>
              <a:buNone/>
            </a:pPr>
            <a:r>
              <a:rPr lang="ar-SA" sz="3600" b="1" dirty="0" smtClean="0">
                <a:latin typeface="Simplified Arabic" pitchFamily="18" charset="-78"/>
                <a:cs typeface="Simplified Arabic" pitchFamily="18" charset="-78"/>
              </a:rPr>
              <a:t>4- في عهد </a:t>
            </a:r>
            <a:r>
              <a:rPr lang="ar-SA" sz="3600" b="1" dirty="0" err="1" smtClean="0">
                <a:latin typeface="Simplified Arabic" pitchFamily="18" charset="-78"/>
                <a:cs typeface="Simplified Arabic" pitchFamily="18" charset="-78"/>
              </a:rPr>
              <a:t>الحماديين</a:t>
            </a:r>
            <a:r>
              <a:rPr lang="ar-SA" sz="3600" b="1" dirty="0" smtClean="0">
                <a:latin typeface="Simplified Arabic" pitchFamily="18" charset="-78"/>
                <a:cs typeface="Simplified Arabic" pitchFamily="18" charset="-78"/>
              </a:rPr>
              <a:t>: حكمت الجزائر 405/547هـ - 1014/1152م: </a:t>
            </a:r>
            <a:endParaRPr lang="fr-FR" sz="3600" dirty="0" smtClean="0">
              <a:latin typeface="Simplified Arabic" pitchFamily="18" charset="-78"/>
              <a:cs typeface="Simplified Arabic" pitchFamily="18" charset="-78"/>
            </a:endParaRPr>
          </a:p>
          <a:p>
            <a:pPr marL="0" indent="457200" algn="just" rtl="1">
              <a:spcBef>
                <a:spcPts val="0"/>
              </a:spcBef>
              <a:buNone/>
            </a:pPr>
            <a:endParaRPr lang="ar-DZ" sz="2400" dirty="0" smtClean="0">
              <a:latin typeface="Simplified Arabic" pitchFamily="18" charset="-78"/>
              <a:cs typeface="Simplified Arabic" pitchFamily="18" charset="-78"/>
            </a:endParaRPr>
          </a:p>
          <a:p>
            <a:pPr marL="0" indent="457200" algn="just" rtl="1">
              <a:spcBef>
                <a:spcPts val="0"/>
              </a:spcBef>
              <a:buNone/>
            </a:pPr>
            <a:r>
              <a:rPr lang="ar-SA" sz="3600" dirty="0" smtClean="0">
                <a:latin typeface="Simplified Arabic" pitchFamily="18" charset="-78"/>
                <a:cs typeface="Simplified Arabic" pitchFamily="18" charset="-78"/>
              </a:rPr>
              <a:t>شكلت (الدولة </a:t>
            </a:r>
            <a:r>
              <a:rPr lang="ar-SA" sz="3600" dirty="0" err="1" smtClean="0">
                <a:latin typeface="Simplified Arabic" pitchFamily="18" charset="-78"/>
                <a:cs typeface="Simplified Arabic" pitchFamily="18" charset="-78"/>
              </a:rPr>
              <a:t>الحمدية</a:t>
            </a:r>
            <a:r>
              <a:rPr lang="ar-SA" sz="3600" dirty="0" smtClean="0">
                <a:latin typeface="Simplified Arabic" pitchFamily="18" charset="-78"/>
                <a:cs typeface="Simplified Arabic" pitchFamily="18" charset="-78"/>
              </a:rPr>
              <a:t>) أول دولة بربرية بالمغرب الأوسط، وكانت مستقلة تماما على مركز الخلافة العباسية ببغداد (</a:t>
            </a:r>
            <a:r>
              <a:rPr lang="ar-SA" sz="3600" b="1" dirty="0" smtClean="0">
                <a:latin typeface="Simplified Arabic" pitchFamily="18" charset="-78"/>
                <a:cs typeface="Simplified Arabic" pitchFamily="18" charset="-78"/>
              </a:rPr>
              <a:t>حماد ابن زيري- </a:t>
            </a:r>
            <a:r>
              <a:rPr lang="ar-SA" sz="3600" b="1" dirty="0" err="1" smtClean="0">
                <a:latin typeface="Simplified Arabic" pitchFamily="18" charset="-78"/>
                <a:cs typeface="Simplified Arabic" pitchFamily="18" charset="-78"/>
              </a:rPr>
              <a:t>الصنهاجي</a:t>
            </a:r>
            <a:r>
              <a:rPr lang="ar-SA" sz="3600" b="1" dirty="0" smtClean="0">
                <a:latin typeface="Simplified Arabic" pitchFamily="18" charset="-78"/>
                <a:cs typeface="Simplified Arabic" pitchFamily="18" charset="-78"/>
              </a:rPr>
              <a:t>: </a:t>
            </a:r>
            <a:r>
              <a:rPr lang="ar-SA" sz="3600" dirty="0" err="1" smtClean="0">
                <a:latin typeface="Simplified Arabic" pitchFamily="18" charset="-78"/>
                <a:cs typeface="Simplified Arabic" pitchFamily="18" charset="-78"/>
              </a:rPr>
              <a:t>فاس</a:t>
            </a:r>
            <a:r>
              <a:rPr lang="ar-SA" sz="3600" dirty="0" smtClean="0">
                <a:latin typeface="Simplified Arabic" pitchFamily="18" charset="-78"/>
                <a:cs typeface="Simplified Arabic" pitchFamily="18" charset="-78"/>
              </a:rPr>
              <a:t> </a:t>
            </a:r>
            <a:r>
              <a:rPr lang="fr-FR" sz="3600" dirty="0" smtClean="0">
                <a:latin typeface="Simplified Arabic" pitchFamily="18" charset="-78"/>
                <a:cs typeface="Simplified Arabic" pitchFamily="18" charset="-78"/>
                <a:sym typeface="Wingdings"/>
              </a:rPr>
              <a:t></a:t>
            </a:r>
            <a:r>
              <a:rPr lang="fr-FR" sz="3600" dirty="0" smtClean="0">
                <a:latin typeface="Simplified Arabic" pitchFamily="18" charset="-78"/>
                <a:cs typeface="Simplified Arabic" pitchFamily="18" charset="-78"/>
              </a:rPr>
              <a:t> </a:t>
            </a:r>
            <a:r>
              <a:rPr lang="ar-SA" sz="3600" dirty="0" smtClean="0">
                <a:latin typeface="Simplified Arabic" pitchFamily="18" charset="-78"/>
                <a:cs typeface="Simplified Arabic" pitchFamily="18" charset="-78"/>
              </a:rPr>
              <a:t>وتلمسان).</a:t>
            </a:r>
            <a:endParaRPr lang="fr-FR" sz="3600" dirty="0" smtClean="0">
              <a:latin typeface="Simplified Arabic" pitchFamily="18" charset="-78"/>
              <a:cs typeface="Simplified Arabic" pitchFamily="18" charset="-78"/>
            </a:endParaRPr>
          </a:p>
          <a:p>
            <a:pPr marL="0" indent="457200" algn="just" rtl="1">
              <a:spcBef>
                <a:spcPts val="0"/>
              </a:spcBef>
              <a:buNone/>
            </a:pPr>
            <a:r>
              <a:rPr lang="ar-SA" sz="3600" dirty="0" smtClean="0">
                <a:latin typeface="Simplified Arabic" pitchFamily="18" charset="-78"/>
                <a:cs typeface="Simplified Arabic" pitchFamily="18" charset="-78"/>
              </a:rPr>
              <a:t>عرفت الدولة تنظيما محكما وازدهرت </a:t>
            </a:r>
            <a:r>
              <a:rPr lang="ar-SA" sz="3600" dirty="0" err="1" smtClean="0">
                <a:latin typeface="Simplified Arabic" pitchFamily="18" charset="-78"/>
                <a:cs typeface="Simplified Arabic" pitchFamily="18" charset="-78"/>
              </a:rPr>
              <a:t>بها</a:t>
            </a:r>
            <a:r>
              <a:rPr lang="ar-SA" sz="3600" dirty="0" smtClean="0">
                <a:latin typeface="Simplified Arabic" pitchFamily="18" charset="-78"/>
                <a:cs typeface="Simplified Arabic" pitchFamily="18" charset="-78"/>
              </a:rPr>
              <a:t> الفنون والفلاحة والتجارة والصنائع والعلوم، فأنشأت حضارة راقية كانت القلعة بالمسيلة عاصمتها الأولى </a:t>
            </a:r>
            <a:r>
              <a:rPr lang="ar-SA" sz="3600" dirty="0" err="1" smtClean="0">
                <a:latin typeface="Simplified Arabic" pitchFamily="18" charset="-78"/>
                <a:cs typeface="Simplified Arabic" pitchFamily="18" charset="-78"/>
              </a:rPr>
              <a:t>وبجاية</a:t>
            </a:r>
            <a:r>
              <a:rPr lang="ar-SA" sz="3600" dirty="0" smtClean="0">
                <a:latin typeface="Simplified Arabic" pitchFamily="18" charset="-78"/>
                <a:cs typeface="Simplified Arabic" pitchFamily="18" charset="-78"/>
              </a:rPr>
              <a:t> عاصمتها الثانية وهما منارات للعلم والثقافة والصناعة لم يظهر لها نظير بباقي وطن البربر.حيث لم يخلوا مسجد ولا جامع في عهد الدولة </a:t>
            </a:r>
            <a:r>
              <a:rPr lang="ar-SA" sz="3600" dirty="0" err="1" smtClean="0">
                <a:latin typeface="Simplified Arabic" pitchFamily="18" charset="-78"/>
                <a:cs typeface="Simplified Arabic" pitchFamily="18" charset="-78"/>
              </a:rPr>
              <a:t>الحمادية</a:t>
            </a:r>
            <a:r>
              <a:rPr lang="ar-SA" sz="3600" dirty="0" smtClean="0">
                <a:latin typeface="Simplified Arabic" pitchFamily="18" charset="-78"/>
                <a:cs typeface="Simplified Arabic" pitchFamily="18" charset="-78"/>
              </a:rPr>
              <a:t> ولا مدينة ولا حارة إلا واحتضنت الكتاتيب والمؤذنين والمدرسين، كما انتشر التعليم بكل درجاته ومراحله وقد كان عامّا ومجانيًا ومفتوح للجميع.</a:t>
            </a:r>
            <a:endParaRPr lang="fr-FR" sz="3600" dirty="0" smtClean="0">
              <a:latin typeface="Simplified Arabic" pitchFamily="18" charset="-78"/>
              <a:cs typeface="Simplified Arabic" pitchFamily="18" charset="-78"/>
            </a:endParaRPr>
          </a:p>
          <a:p>
            <a:pPr marL="0" indent="0" algn="just" rtl="1">
              <a:spcBef>
                <a:spcPts val="0"/>
              </a:spcBef>
              <a:buNone/>
            </a:pPr>
            <a:endParaRPr lang="fr-FR" sz="3500" dirty="0" smtClean="0">
              <a:latin typeface="Simplified Arabic" pitchFamily="18" charset="-78"/>
              <a:cs typeface="Simplified Arabic" pitchFamily="18" charset="-78"/>
            </a:endParaRPr>
          </a:p>
        </p:txBody>
      </p:sp>
    </p:spTree>
  </p:cSld>
  <p:clrMapOvr>
    <a:masterClrMapping/>
  </p:clrMapOvr>
  <p:transition spd="slow">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428604"/>
            <a:ext cx="11715832" cy="607223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spcBef>
                <a:spcPts val="0"/>
              </a:spcBef>
              <a:buNone/>
            </a:pPr>
            <a:r>
              <a:rPr lang="ar-DZ" sz="3600" b="1" dirty="0" smtClean="0">
                <a:latin typeface="Simplified Arabic" pitchFamily="18" charset="-78"/>
                <a:cs typeface="Simplified Arabic" pitchFamily="18" charset="-78"/>
              </a:rPr>
              <a:t>5- </a:t>
            </a:r>
            <a:r>
              <a:rPr lang="ar-SA" sz="3600" b="1" dirty="0" smtClean="0">
                <a:latin typeface="Simplified Arabic" pitchFamily="18" charset="-78"/>
                <a:cs typeface="Simplified Arabic" pitchFamily="18" charset="-78"/>
              </a:rPr>
              <a:t>في عهد المرابطين: 452/741هـ - 1060/1146م: </a:t>
            </a:r>
            <a:endParaRPr lang="fr-FR" sz="3600" dirty="0" smtClean="0">
              <a:latin typeface="Simplified Arabic" pitchFamily="18" charset="-78"/>
              <a:cs typeface="Simplified Arabic" pitchFamily="18" charset="-78"/>
            </a:endParaRPr>
          </a:p>
          <a:p>
            <a:pPr marL="0" indent="0" algn="just" rtl="1">
              <a:spcBef>
                <a:spcPts val="0"/>
              </a:spcBef>
              <a:buNone/>
            </a:pPr>
            <a:endParaRPr lang="ar-DZ" sz="2400" dirty="0" smtClean="0">
              <a:latin typeface="Simplified Arabic" pitchFamily="18" charset="-78"/>
              <a:cs typeface="Simplified Arabic" pitchFamily="18" charset="-78"/>
            </a:endParaRPr>
          </a:p>
          <a:p>
            <a:pPr marL="0" indent="457200" algn="just" rtl="1">
              <a:spcBef>
                <a:spcPts val="0"/>
              </a:spcBef>
              <a:buNone/>
            </a:pPr>
            <a:r>
              <a:rPr lang="ar-SA" sz="3600" dirty="0" smtClean="0">
                <a:latin typeface="Simplified Arabic" pitchFamily="18" charset="-78"/>
                <a:cs typeface="Simplified Arabic" pitchFamily="18" charset="-78"/>
              </a:rPr>
              <a:t>ظهرت دولة المرابطين في ظروف حرجة وفي عصر فتن؛ إذ استخدم </a:t>
            </a:r>
            <a:r>
              <a:rPr lang="ar-SA" sz="3600" dirty="0" err="1" smtClean="0">
                <a:latin typeface="Simplified Arabic" pitchFamily="18" charset="-78"/>
                <a:cs typeface="Simplified Arabic" pitchFamily="18" charset="-78"/>
              </a:rPr>
              <a:t>بها</a:t>
            </a:r>
            <a:r>
              <a:rPr lang="ar-SA" sz="3600" dirty="0" smtClean="0">
                <a:latin typeface="Simplified Arabic" pitchFamily="18" charset="-78"/>
                <a:cs typeface="Simplified Arabic" pitchFamily="18" charset="-78"/>
              </a:rPr>
              <a:t> الناس والعلماء في الأندلس والمغرب لمواجهة عنف وزندقة وتحرشات </a:t>
            </a:r>
            <a:r>
              <a:rPr lang="ar-SA" sz="3600" dirty="0" err="1" smtClean="0">
                <a:latin typeface="Simplified Arabic" pitchFamily="18" charset="-78"/>
                <a:cs typeface="Simplified Arabic" pitchFamily="18" charset="-78"/>
              </a:rPr>
              <a:t>الإسبان</a:t>
            </a:r>
            <a:r>
              <a:rPr lang="ar-SA" sz="3600" dirty="0" smtClean="0">
                <a:latin typeface="Simplified Arabic" pitchFamily="18" charset="-78"/>
                <a:cs typeface="Simplified Arabic" pitchFamily="18" charset="-78"/>
              </a:rPr>
              <a:t> والمسيحيين، وشكلت مراكش عاصمة الدولة ابتداء من سنة 454هـ. دام حكمهم بالجزائر 65 سنة عملوا خلالها على بعث الحياة الثقافية والتربية والاهتمام بالعلوم، كما اهتمت بلم الشمل ومواجهة الأخطار المحدقة اتجاه الأمة الإسلامية، إذ يرجع (الرباط) كمؤسسة دينية وتربوية وعسكرية إلى المرابطين الذين اهتموا فيها بالعبادة ونشر العلم والدفاع عن الحمى والمساهمة في نشر الوعيّ التربوي والثقافي وتعليم الناس ونسخ الكتب.</a:t>
            </a:r>
            <a:endParaRPr lang="fr-FR" sz="3600" dirty="0" smtClean="0">
              <a:latin typeface="Simplified Arabic" pitchFamily="18" charset="-78"/>
              <a:cs typeface="Simplified Arabic" pitchFamily="18" charset="-78"/>
            </a:endParaRPr>
          </a:p>
          <a:p>
            <a:pPr marL="0" indent="0" algn="just" rtl="1">
              <a:spcBef>
                <a:spcPts val="0"/>
              </a:spcBef>
              <a:buNone/>
            </a:pPr>
            <a:endParaRPr lang="fr-FR" sz="3500" dirty="0" smtClean="0">
              <a:latin typeface="Simplified Arabic" pitchFamily="18" charset="-78"/>
              <a:cs typeface="Simplified Arabic" pitchFamily="18" charset="-78"/>
            </a:endParaRP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642918"/>
            <a:ext cx="11715832" cy="5572164"/>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spcBef>
                <a:spcPts val="0"/>
              </a:spcBef>
              <a:buNone/>
            </a:pPr>
            <a:r>
              <a:rPr lang="ar-SA" sz="3600" b="1" dirty="0" smtClean="0">
                <a:latin typeface="Simplified Arabic" pitchFamily="18" charset="-78"/>
                <a:cs typeface="Simplified Arabic" pitchFamily="18" charset="-78"/>
              </a:rPr>
              <a:t>6- في عهد الموحدين: 524/668هـ - 1130/1269م:</a:t>
            </a:r>
            <a:endParaRPr lang="fr-FR" sz="3600" dirty="0" smtClean="0">
              <a:latin typeface="Simplified Arabic" pitchFamily="18" charset="-78"/>
              <a:cs typeface="Simplified Arabic" pitchFamily="18" charset="-78"/>
            </a:endParaRPr>
          </a:p>
          <a:p>
            <a:pPr marL="0" indent="457200" algn="just" rtl="1">
              <a:spcBef>
                <a:spcPts val="0"/>
              </a:spcBef>
              <a:buNone/>
            </a:pPr>
            <a:endParaRPr lang="ar-DZ" sz="2000" dirty="0" smtClean="0">
              <a:latin typeface="Simplified Arabic" pitchFamily="18" charset="-78"/>
              <a:cs typeface="Simplified Arabic" pitchFamily="18" charset="-78"/>
            </a:endParaRPr>
          </a:p>
          <a:p>
            <a:pPr marL="0" indent="457200" algn="just" rtl="1">
              <a:spcBef>
                <a:spcPts val="0"/>
              </a:spcBef>
              <a:buNone/>
            </a:pPr>
            <a:r>
              <a:rPr lang="ar-SA" sz="3600" dirty="0" smtClean="0">
                <a:latin typeface="Simplified Arabic" pitchFamily="18" charset="-78"/>
                <a:cs typeface="Simplified Arabic" pitchFamily="18" charset="-78"/>
              </a:rPr>
              <a:t>يعود الفضل في تأسيس دولة الموحدين إلى الفقيه " </a:t>
            </a:r>
            <a:r>
              <a:rPr lang="ar-SA" sz="3600" b="1" dirty="0" smtClean="0">
                <a:latin typeface="Simplified Arabic" pitchFamily="18" charset="-78"/>
                <a:cs typeface="Simplified Arabic" pitchFamily="18" charset="-78"/>
              </a:rPr>
              <a:t>محمد ابن </a:t>
            </a:r>
            <a:r>
              <a:rPr lang="ar-SA" sz="3600" b="1" dirty="0" err="1" smtClean="0">
                <a:latin typeface="Simplified Arabic" pitchFamily="18" charset="-78"/>
                <a:cs typeface="Simplified Arabic" pitchFamily="18" charset="-78"/>
              </a:rPr>
              <a:t>تومرت</a:t>
            </a:r>
            <a:r>
              <a:rPr lang="ar-SA" sz="3600" b="1" dirty="0" smtClean="0">
                <a:latin typeface="Simplified Arabic" pitchFamily="18" charset="-78"/>
                <a:cs typeface="Simplified Arabic" pitchFamily="18" charset="-78"/>
              </a:rPr>
              <a:t> </a:t>
            </a:r>
            <a:r>
              <a:rPr lang="ar-SA" sz="3600" dirty="0" smtClean="0">
                <a:latin typeface="Simplified Arabic" pitchFamily="18" charset="-78"/>
                <a:cs typeface="Simplified Arabic" pitchFamily="18" charset="-78"/>
              </a:rPr>
              <a:t>" والذي يعود نسبه إلى </a:t>
            </a:r>
            <a:r>
              <a:rPr lang="ar-SA" sz="3600" dirty="0" err="1" smtClean="0">
                <a:latin typeface="Simplified Arabic" pitchFamily="18" charset="-78"/>
                <a:cs typeface="Simplified Arabic" pitchFamily="18" charset="-78"/>
              </a:rPr>
              <a:t>المصامدة</a:t>
            </a:r>
            <a:r>
              <a:rPr lang="ar-SA" sz="3600" dirty="0" smtClean="0">
                <a:latin typeface="Simplified Arabic" pitchFamily="18" charset="-78"/>
                <a:cs typeface="Simplified Arabic" pitchFamily="18" charset="-78"/>
              </a:rPr>
              <a:t> بجبال الأطلس المغربية، ذهب طالبا للعلم في المشرق، عاد إلى الجزائر مزودا بفكر إصلاحي وكان يُدرس في المساجد ويعظ الناس وينهى عن المنكر، اتجه إلى مراكش وواجه فيها المرابطين ودعا الناس إلى مبايعته سنة 515هـ ومنها انطلق لإقامة دولة الموحدين، وبعد وفاته تولى تلميذه " </a:t>
            </a:r>
            <a:r>
              <a:rPr lang="ar-SA" sz="3600" b="1" dirty="0" smtClean="0">
                <a:latin typeface="Simplified Arabic" pitchFamily="18" charset="-78"/>
                <a:cs typeface="Simplified Arabic" pitchFamily="18" charset="-78"/>
              </a:rPr>
              <a:t>عبد المؤمن بن علي</a:t>
            </a:r>
            <a:r>
              <a:rPr lang="ar-SA" sz="3600" dirty="0" smtClean="0">
                <a:latin typeface="Simplified Arabic" pitchFamily="18" charset="-78"/>
                <a:cs typeface="Simplified Arabic" pitchFamily="18" charset="-78"/>
              </a:rPr>
              <a:t>" تأسيس الدولة وقد كان فقيها وعسكريا وقائد أو ملكا عادلاً محبا للعلم والعلماء وتمكن من بناء دولة امتدت من شمال إفريقيا إلى جنوب أوروبا.</a:t>
            </a:r>
            <a:endParaRPr lang="fr-FR" sz="3600" dirty="0" smtClean="0">
              <a:latin typeface="Simplified Arabic" pitchFamily="18" charset="-78"/>
              <a:cs typeface="Simplified Arabic" pitchFamily="18" charset="-78"/>
            </a:endParaRP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1000108"/>
            <a:ext cx="11715832" cy="4572032"/>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457200" algn="just" rtl="1">
              <a:spcBef>
                <a:spcPts val="0"/>
              </a:spcBef>
              <a:buNone/>
            </a:pPr>
            <a:r>
              <a:rPr lang="ar-SA" sz="3600" dirty="0" smtClean="0">
                <a:latin typeface="Simplified Arabic" pitchFamily="18" charset="-78"/>
                <a:cs typeface="Simplified Arabic" pitchFamily="18" charset="-78"/>
              </a:rPr>
              <a:t>برز في عهد الموحدين مذهب " </a:t>
            </a:r>
            <a:r>
              <a:rPr lang="ar-SA" sz="3600" b="1" dirty="0" smtClean="0">
                <a:latin typeface="Simplified Arabic" pitchFamily="18" charset="-78"/>
                <a:cs typeface="Simplified Arabic" pitchFamily="18" charset="-78"/>
              </a:rPr>
              <a:t>ابن حزم </a:t>
            </a:r>
            <a:r>
              <a:rPr lang="ar-SA" sz="3600" b="1" dirty="0" err="1" smtClean="0">
                <a:latin typeface="Simplified Arabic" pitchFamily="18" charset="-78"/>
                <a:cs typeface="Simplified Arabic" pitchFamily="18" charset="-78"/>
              </a:rPr>
              <a:t>الطاهري</a:t>
            </a:r>
            <a:r>
              <a:rPr lang="ar-SA" sz="3600" b="1" dirty="0" smtClean="0">
                <a:latin typeface="Simplified Arabic" pitchFamily="18" charset="-78"/>
                <a:cs typeface="Simplified Arabic" pitchFamily="18" charset="-78"/>
              </a:rPr>
              <a:t> </a:t>
            </a:r>
            <a:r>
              <a:rPr lang="ar-SA" sz="3600" dirty="0" smtClean="0">
                <a:latin typeface="Simplified Arabic" pitchFamily="18" charset="-78"/>
                <a:cs typeface="Simplified Arabic" pitchFamily="18" charset="-78"/>
              </a:rPr>
              <a:t>" ذا التصوف، ومن أشهر مشايخه الشاعر والفقيه أبي مدين الغوث المعروف </a:t>
            </a:r>
            <a:r>
              <a:rPr lang="ar-SA" sz="3600" b="1" dirty="0" smtClean="0">
                <a:latin typeface="Simplified Arabic" pitchFamily="18" charset="-78"/>
                <a:cs typeface="Simplified Arabic" pitchFamily="18" charset="-78"/>
              </a:rPr>
              <a:t>بسيدي بومدين، </a:t>
            </a:r>
            <a:r>
              <a:rPr lang="ar-SA" sz="3600" dirty="0" smtClean="0">
                <a:latin typeface="Simplified Arabic" pitchFamily="18" charset="-78"/>
                <a:cs typeface="Simplified Arabic" pitchFamily="18" charset="-78"/>
              </a:rPr>
              <a:t>ساد في عهدهم نشاط ثقافي كبير امتاز بالتواصل بين الأندلس والمغرب العربي، فاهتم الناس بالعلوم الشرعية واللغويات والآداب والتاريخ والجغرافيا والفلسفة وعلم الكلام والمنطق. وكانت بجاية وتلمسان ومراكش من أبرز عواصمها العلمية التي ازدهرت بالعلم والعلماء والمؤلفات في شتى المعارف العقلية </a:t>
            </a:r>
            <a:r>
              <a:rPr lang="ar-SA" sz="3600" dirty="0" err="1" smtClean="0">
                <a:latin typeface="Simplified Arabic" pitchFamily="18" charset="-78"/>
                <a:cs typeface="Simplified Arabic" pitchFamily="18" charset="-78"/>
              </a:rPr>
              <a:t>والنقلية</a:t>
            </a:r>
            <a:r>
              <a:rPr lang="ar-SA" sz="3600" dirty="0" smtClean="0">
                <a:latin typeface="Simplified Arabic" pitchFamily="18" charset="-78"/>
                <a:cs typeface="Simplified Arabic" pitchFamily="18" charset="-78"/>
              </a:rPr>
              <a:t>.</a:t>
            </a:r>
            <a:endParaRPr lang="fr-FR" sz="3600" dirty="0" smtClean="0">
              <a:latin typeface="Simplified Arabic" pitchFamily="18" charset="-78"/>
              <a:cs typeface="Simplified Arabic" pitchFamily="18" charset="-78"/>
            </a:endParaRPr>
          </a:p>
          <a:p>
            <a:pPr marL="0" indent="0" algn="just" rtl="1">
              <a:spcBef>
                <a:spcPts val="0"/>
              </a:spcBef>
              <a:buNone/>
            </a:pPr>
            <a:endParaRPr lang="fr-FR" sz="3500" dirty="0" smtClean="0">
              <a:latin typeface="Simplified Arabic" pitchFamily="18" charset="-78"/>
              <a:cs typeface="Simplified Arabic" pitchFamily="18" charset="-78"/>
            </a:endParaRPr>
          </a:p>
        </p:txBody>
      </p:sp>
    </p:spTree>
  </p:cSld>
  <p:clrMapOvr>
    <a:masterClrMapping/>
  </p:clrMapOvr>
  <p:transition spd="slow">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500042"/>
            <a:ext cx="11715832" cy="535785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spcBef>
                <a:spcPts val="0"/>
              </a:spcBef>
              <a:buNone/>
            </a:pPr>
            <a:r>
              <a:rPr lang="ar-SA" sz="3600" b="1" dirty="0" smtClean="0">
                <a:latin typeface="Simplified Arabic" pitchFamily="18" charset="-78"/>
                <a:cs typeface="Simplified Arabic" pitchFamily="18" charset="-78"/>
              </a:rPr>
              <a:t>7- في عهد </a:t>
            </a:r>
            <a:r>
              <a:rPr lang="ar-SA" sz="3600" b="1" dirty="0" err="1" smtClean="0">
                <a:latin typeface="Simplified Arabic" pitchFamily="18" charset="-78"/>
                <a:cs typeface="Simplified Arabic" pitchFamily="18" charset="-78"/>
              </a:rPr>
              <a:t>الزيانيين</a:t>
            </a:r>
            <a:r>
              <a:rPr lang="ar-SA" sz="3600" b="1" dirty="0" smtClean="0">
                <a:latin typeface="Simplified Arabic" pitchFamily="18" charset="-78"/>
                <a:cs typeface="Simplified Arabic" pitchFamily="18" charset="-78"/>
              </a:rPr>
              <a:t>: 633/627هـ - 1245/1545م: </a:t>
            </a:r>
            <a:endParaRPr lang="fr-FR" sz="3600" dirty="0" smtClean="0">
              <a:latin typeface="Simplified Arabic" pitchFamily="18" charset="-78"/>
              <a:cs typeface="Simplified Arabic" pitchFamily="18" charset="-78"/>
            </a:endParaRPr>
          </a:p>
          <a:p>
            <a:pPr marL="0" indent="0" algn="just" rtl="1">
              <a:spcBef>
                <a:spcPts val="0"/>
              </a:spcBef>
              <a:buNone/>
            </a:pPr>
            <a:endParaRPr lang="ar-DZ" sz="2400" dirty="0" smtClean="0">
              <a:latin typeface="Simplified Arabic" pitchFamily="18" charset="-78"/>
              <a:cs typeface="Simplified Arabic" pitchFamily="18" charset="-78"/>
            </a:endParaRPr>
          </a:p>
          <a:p>
            <a:pPr marL="0" indent="457200" algn="just" rtl="1">
              <a:spcBef>
                <a:spcPts val="0"/>
              </a:spcBef>
              <a:buNone/>
            </a:pPr>
            <a:r>
              <a:rPr lang="ar-SA" sz="3600" dirty="0" smtClean="0">
                <a:latin typeface="Simplified Arabic" pitchFamily="18" charset="-78"/>
                <a:cs typeface="Simplified Arabic" pitchFamily="18" charset="-78"/>
              </a:rPr>
              <a:t>الدولة </a:t>
            </a:r>
            <a:r>
              <a:rPr lang="ar-SA" sz="3600" dirty="0" err="1" smtClean="0">
                <a:latin typeface="Simplified Arabic" pitchFamily="18" charset="-78"/>
                <a:cs typeface="Simplified Arabic" pitchFamily="18" charset="-78"/>
              </a:rPr>
              <a:t>الزيانية</a:t>
            </a:r>
            <a:r>
              <a:rPr lang="ar-SA" sz="3600" dirty="0" smtClean="0">
                <a:latin typeface="Simplified Arabic" pitchFamily="18" charset="-78"/>
                <a:cs typeface="Simplified Arabic" pitchFamily="18" charset="-78"/>
              </a:rPr>
              <a:t> نسبة إلى " </a:t>
            </a:r>
            <a:r>
              <a:rPr lang="ar-SA" sz="3600" b="1" dirty="0" smtClean="0">
                <a:latin typeface="Simplified Arabic" pitchFamily="18" charset="-78"/>
                <a:cs typeface="Simplified Arabic" pitchFamily="18" charset="-78"/>
              </a:rPr>
              <a:t>زيان ابن ثابت بن محمد </a:t>
            </a:r>
            <a:r>
              <a:rPr lang="ar-SA" sz="3600" dirty="0" smtClean="0">
                <a:latin typeface="Simplified Arabic" pitchFamily="18" charset="-78"/>
                <a:cs typeface="Simplified Arabic" pitchFamily="18" charset="-78"/>
              </a:rPr>
              <a:t>" الذي يعود نسبه إلى بني عبد الوادي، تأسست في 627هـ؛ يذكر العلماء بأن </a:t>
            </a:r>
            <a:r>
              <a:rPr lang="ar-SA" sz="3600" dirty="0" err="1" smtClean="0">
                <a:latin typeface="Simplified Arabic" pitchFamily="18" charset="-78"/>
                <a:cs typeface="Simplified Arabic" pitchFamily="18" charset="-78"/>
              </a:rPr>
              <a:t>الزيانيين</a:t>
            </a:r>
            <a:r>
              <a:rPr lang="ar-SA" sz="3600" dirty="0" smtClean="0">
                <a:latin typeface="Simplified Arabic" pitchFamily="18" charset="-78"/>
                <a:cs typeface="Simplified Arabic" pitchFamily="18" charset="-78"/>
              </a:rPr>
              <a:t> بنو ملكهم ونسبهم في مدينة تلمسان، بحيث انتشرت الثقافة والعلوم في المغرب الأوسط بناءًا على ما تمت وراثته من ثقافة وحضارة عن </a:t>
            </a:r>
            <a:r>
              <a:rPr lang="ar-SA" sz="3600" dirty="0" err="1" smtClean="0">
                <a:latin typeface="Simplified Arabic" pitchFamily="18" charset="-78"/>
                <a:cs typeface="Simplified Arabic" pitchFamily="18" charset="-78"/>
              </a:rPr>
              <a:t>الحماديين</a:t>
            </a:r>
            <a:r>
              <a:rPr lang="ar-SA" sz="3600" dirty="0" smtClean="0">
                <a:latin typeface="Simplified Arabic" pitchFamily="18" charset="-78"/>
                <a:cs typeface="Simplified Arabic" pitchFamily="18" charset="-78"/>
              </a:rPr>
              <a:t> والموحدين، فانتقل بذلك مركز الحضارة من بجاية إلى عاصمتهم تلمسا، والتي ازدهرت فيها الفنون والصناعة والأدب والعلوم وقصدها العلماء وأصبحت منارة علمية </a:t>
            </a:r>
            <a:r>
              <a:rPr lang="ar-SA" sz="3600" dirty="0" err="1" smtClean="0">
                <a:latin typeface="Simplified Arabic" pitchFamily="18" charset="-78"/>
                <a:cs typeface="Simplified Arabic" pitchFamily="18" charset="-78"/>
              </a:rPr>
              <a:t>تظاهي</a:t>
            </a:r>
            <a:r>
              <a:rPr lang="ar-SA" sz="3600" dirty="0" smtClean="0">
                <a:latin typeface="Simplified Arabic" pitchFamily="18" charset="-78"/>
                <a:cs typeface="Simplified Arabic" pitchFamily="18" charset="-78"/>
              </a:rPr>
              <a:t> قرطبة وبغداد في سمعتها.</a:t>
            </a:r>
            <a:endParaRPr lang="fr-FR" sz="3600" dirty="0" smtClean="0">
              <a:latin typeface="Simplified Arabic" pitchFamily="18" charset="-78"/>
              <a:cs typeface="Simplified Arabic" pitchFamily="18" charset="-78"/>
            </a:endParaRPr>
          </a:p>
          <a:p>
            <a:pPr marL="0" indent="0" algn="just" rtl="1">
              <a:spcBef>
                <a:spcPts val="0"/>
              </a:spcBef>
              <a:buNone/>
            </a:pPr>
            <a:endParaRPr lang="fr-FR" sz="3500" dirty="0" smtClean="0">
              <a:latin typeface="Simplified Arabic" pitchFamily="18" charset="-78"/>
              <a:cs typeface="Simplified Arabic" pitchFamily="18" charset="-78"/>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4481" y="214314"/>
            <a:ext cx="10858576" cy="857232"/>
          </a:xfrm>
          <a:solidFill>
            <a:schemeClr val="bg1">
              <a:lumMod val="75000"/>
            </a:schemeClr>
          </a:solidFill>
        </p:spPr>
        <p:txBody>
          <a:bodyPr/>
          <a:lstStyle/>
          <a:p>
            <a:pPr rtl="1"/>
            <a:r>
              <a:rPr lang="ar-DZ" b="1" dirty="0" smtClean="0"/>
              <a:t>المراجع المستعملة</a:t>
            </a:r>
            <a:r>
              <a:rPr lang="ar-SA" b="1" dirty="0" smtClean="0"/>
              <a:t>:</a:t>
            </a:r>
            <a:endParaRPr lang="fr-FR" dirty="0"/>
          </a:p>
        </p:txBody>
      </p:sp>
      <p:sp>
        <p:nvSpPr>
          <p:cNvPr id="3" name="Espace réservé du texte 2"/>
          <p:cNvSpPr>
            <a:spLocks noGrp="1"/>
          </p:cNvSpPr>
          <p:nvPr>
            <p:ph type="body" idx="1"/>
          </p:nvPr>
        </p:nvSpPr>
        <p:spPr>
          <a:xfrm>
            <a:off x="5023636" y="1457462"/>
            <a:ext cx="6215106" cy="3828926"/>
          </a:xfrm>
        </p:spPr>
        <p:txBody>
          <a:bodyPr>
            <a:noAutofit/>
          </a:bodyPr>
          <a:lstStyle/>
          <a:p>
            <a:pPr marL="457200" indent="-457200" algn="just" rtl="1">
              <a:spcBef>
                <a:spcPts val="0"/>
              </a:spcBef>
              <a:buFont typeface="+mj-lt"/>
              <a:buAutoNum type="arabicPeriod"/>
            </a:pPr>
            <a:r>
              <a:rPr lang="ar-SA" sz="2800" dirty="0" smtClean="0">
                <a:latin typeface="Simplified Arabic" pitchFamily="18" charset="-78"/>
                <a:cs typeface="Simplified Arabic" pitchFamily="18" charset="-78"/>
              </a:rPr>
              <a:t>علي </a:t>
            </a:r>
            <a:r>
              <a:rPr lang="ar-SA" sz="2800" dirty="0" err="1" smtClean="0">
                <a:latin typeface="Simplified Arabic" pitchFamily="18" charset="-78"/>
                <a:cs typeface="Simplified Arabic" pitchFamily="18" charset="-78"/>
              </a:rPr>
              <a:t>دينونة</a:t>
            </a:r>
            <a:r>
              <a:rPr lang="ar-SA" sz="2800"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المنظومة التربوية في الجزائر بين الأصالة والاستئصال</a:t>
            </a:r>
            <a:r>
              <a:rPr lang="ar-SA" sz="2800" dirty="0" smtClean="0">
                <a:latin typeface="Simplified Arabic" pitchFamily="18" charset="-78"/>
                <a:cs typeface="Simplified Arabic" pitchFamily="18" charset="-78"/>
              </a:rPr>
              <a:t>، منشورات توريد، الجزائر</a:t>
            </a:r>
            <a:r>
              <a:rPr lang="ar-SA" sz="2800" b="1" dirty="0" smtClean="0">
                <a:latin typeface="Simplified Arabic" pitchFamily="18" charset="-78"/>
                <a:cs typeface="Simplified Arabic" pitchFamily="18" charset="-78"/>
              </a:rPr>
              <a:t>، </a:t>
            </a:r>
            <a:r>
              <a:rPr lang="ar-SA" sz="2800" dirty="0" smtClean="0">
                <a:latin typeface="Simplified Arabic" pitchFamily="18" charset="-78"/>
                <a:cs typeface="Simplified Arabic" pitchFamily="18" charset="-78"/>
              </a:rPr>
              <a:t>2006</a:t>
            </a:r>
            <a:r>
              <a:rPr lang="ar-SA" sz="2800" b="1" dirty="0" smtClean="0">
                <a:latin typeface="Simplified Arabic" pitchFamily="18" charset="-78"/>
                <a:cs typeface="Simplified Arabic" pitchFamily="18" charset="-78"/>
              </a:rPr>
              <a:t>.</a:t>
            </a:r>
            <a:endParaRPr lang="ar-DZ" sz="2800" b="1" dirty="0" smtClean="0">
              <a:latin typeface="Simplified Arabic" pitchFamily="18" charset="-78"/>
              <a:cs typeface="Simplified Arabic" pitchFamily="18" charset="-78"/>
            </a:endParaRPr>
          </a:p>
          <a:p>
            <a:pPr marL="457200" indent="-457200" algn="just" rtl="1">
              <a:spcBef>
                <a:spcPts val="0"/>
              </a:spcBef>
              <a:buFont typeface="+mj-lt"/>
              <a:buAutoNum type="arabicPeriod"/>
            </a:pPr>
            <a:r>
              <a:rPr lang="ar-SA" sz="2800" dirty="0" smtClean="0">
                <a:latin typeface="Simplified Arabic" pitchFamily="18" charset="-78"/>
                <a:cs typeface="Simplified Arabic" pitchFamily="18" charset="-78"/>
              </a:rPr>
              <a:t>أحمد توفيق </a:t>
            </a:r>
            <a:r>
              <a:rPr lang="ar-SA" sz="2800" b="1" dirty="0" smtClean="0">
                <a:latin typeface="Simplified Arabic" pitchFamily="18" charset="-78"/>
                <a:cs typeface="Simplified Arabic" pitchFamily="18" charset="-78"/>
              </a:rPr>
              <a:t>المدني، هذه الجزائر</a:t>
            </a:r>
            <a:r>
              <a:rPr lang="ar-SA" sz="2800" dirty="0" smtClean="0">
                <a:latin typeface="Simplified Arabic" pitchFamily="18" charset="-78"/>
                <a:cs typeface="Simplified Arabic" pitchFamily="18" charset="-78"/>
              </a:rPr>
              <a:t>، دار النهضة المصرية، </a:t>
            </a:r>
            <a:endParaRPr lang="ar-DZ" sz="2800" dirty="0" smtClean="0">
              <a:latin typeface="Simplified Arabic" pitchFamily="18" charset="-78"/>
              <a:cs typeface="Simplified Arabic" pitchFamily="18" charset="-78"/>
            </a:endParaRPr>
          </a:p>
          <a:p>
            <a:pPr marL="457200" indent="-457200" algn="just" rtl="1">
              <a:spcBef>
                <a:spcPts val="0"/>
              </a:spcBef>
              <a:buFont typeface="+mj-lt"/>
              <a:buAutoNum type="arabicPeriod"/>
            </a:pPr>
            <a:r>
              <a:rPr lang="ar-SA" sz="2800" dirty="0" smtClean="0">
                <a:latin typeface="Simplified Arabic" pitchFamily="18" charset="-78"/>
                <a:cs typeface="Simplified Arabic" pitchFamily="18" charset="-78"/>
              </a:rPr>
              <a:t>عمار </a:t>
            </a:r>
            <a:r>
              <a:rPr lang="ar-SA" sz="2800" dirty="0" err="1" smtClean="0">
                <a:latin typeface="Simplified Arabic" pitchFamily="18" charset="-78"/>
                <a:cs typeface="Simplified Arabic" pitchFamily="18" charset="-78"/>
              </a:rPr>
              <a:t>عمور</a:t>
            </a:r>
            <a:r>
              <a:rPr lang="ar-SA" sz="2800" dirty="0" smtClean="0">
                <a:latin typeface="Simplified Arabic" pitchFamily="18" charset="-78"/>
                <a:cs typeface="Simplified Arabic" pitchFamily="18" charset="-78"/>
              </a:rPr>
              <a:t>، الجزائر بوابة التاريخ.</a:t>
            </a:r>
            <a:endParaRPr lang="fr-FR" sz="2800" dirty="0" smtClean="0">
              <a:latin typeface="Simplified Arabic" pitchFamily="18" charset="-78"/>
              <a:cs typeface="Simplified Arabic" pitchFamily="18" charset="-78"/>
            </a:endParaRPr>
          </a:p>
          <a:p>
            <a:pPr marL="457200" indent="-457200" algn="just" rtl="1">
              <a:spcBef>
                <a:spcPts val="0"/>
              </a:spcBef>
              <a:buNone/>
            </a:pPr>
            <a:endParaRPr lang="fr-FR" sz="2500" dirty="0">
              <a:latin typeface="Simplified Arabic" pitchFamily="18" charset="-78"/>
              <a:cs typeface="Simplified Arabic" pitchFamily="18" charset="-78"/>
            </a:endParaRPr>
          </a:p>
        </p:txBody>
      </p:sp>
      <p:pic>
        <p:nvPicPr>
          <p:cNvPr id="4" name="Picture 2" descr="C:\Users\a'\Downloads\Pre-let-meeting.jpg"/>
          <p:cNvPicPr>
            <a:picLocks noChangeAspect="1" noChangeArrowheads="1"/>
          </p:cNvPicPr>
          <p:nvPr/>
        </p:nvPicPr>
        <p:blipFill>
          <a:blip r:embed="rId2"/>
          <a:stretch>
            <a:fillRect/>
          </a:stretch>
        </p:blipFill>
        <p:spPr bwMode="auto">
          <a:xfrm>
            <a:off x="285752" y="1500174"/>
            <a:ext cx="4452132" cy="4929222"/>
          </a:xfrm>
          <a:prstGeom prst="rect">
            <a:avLst/>
          </a:prstGeom>
          <a:noFill/>
          <a:ln>
            <a:noFill/>
          </a:ln>
        </p:spPr>
      </p:pic>
    </p:spTree>
  </p:cSld>
  <p:clrMapOvr>
    <a:masterClrMapping/>
  </p:clrMapOvr>
  <p:transition spd="slow">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Downloads\filemanager.jpg"/>
          <p:cNvPicPr>
            <a:picLocks noGrp="1" noChangeAspect="1" noChangeArrowheads="1"/>
          </p:cNvPicPr>
          <p:nvPr>
            <p:ph idx="1"/>
          </p:nvPr>
        </p:nvPicPr>
        <p:blipFill>
          <a:blip r:embed="rId2"/>
          <a:stretch>
            <a:fillRect/>
          </a:stretch>
        </p:blipFill>
        <p:spPr bwMode="auto">
          <a:xfrm>
            <a:off x="0" y="1"/>
            <a:ext cx="12190413" cy="68580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ownloads\images (2).jpg"/>
          <p:cNvPicPr>
            <a:picLocks noChangeAspect="1" noChangeArrowheads="1"/>
          </p:cNvPicPr>
          <p:nvPr/>
        </p:nvPicPr>
        <p:blipFill>
          <a:blip r:embed="rId2">
            <a:lum bright="-10000" contrast="10000"/>
          </a:blip>
          <a:stretch>
            <a:fillRect/>
          </a:stretch>
        </p:blipFill>
        <p:spPr bwMode="auto">
          <a:xfrm>
            <a:off x="-1523898" y="0"/>
            <a:ext cx="13714311" cy="6858000"/>
          </a:xfrm>
          <a:prstGeom prst="rect">
            <a:avLst/>
          </a:prstGeom>
          <a:noFill/>
        </p:spPr>
      </p:pic>
      <p:sp>
        <p:nvSpPr>
          <p:cNvPr id="5123" name="Titre 1"/>
          <p:cNvSpPr txBox="1">
            <a:spLocks/>
          </p:cNvSpPr>
          <p:nvPr/>
        </p:nvSpPr>
        <p:spPr bwMode="auto">
          <a:xfrm>
            <a:off x="-23172" y="642918"/>
            <a:ext cx="10904724" cy="1643074"/>
          </a:xfrm>
          <a:prstGeom prst="rect">
            <a:avLst/>
          </a:prstGeom>
          <a:noFill/>
          <a:ln w="9525">
            <a:noFill/>
            <a:miter lim="800000"/>
            <a:headEnd/>
            <a:tailEnd/>
          </a:ln>
        </p:spPr>
        <p:txBody>
          <a:bodyPr lIns="91435" tIns="45718" rIns="91435" bIns="45718" anchor="b"/>
          <a:lstStyle/>
          <a:p>
            <a:pPr algn="ctr" rtl="1"/>
            <a:r>
              <a:rPr lang="ar-DZ" sz="3200" b="1" dirty="0" smtClean="0">
                <a:latin typeface="Traditional Arabic" pitchFamily="18" charset="-78"/>
                <a:cs typeface="Traditional Arabic" pitchFamily="18" charset="-78"/>
              </a:rPr>
              <a:t>جامعة محمد </a:t>
            </a:r>
            <a:r>
              <a:rPr lang="ar-DZ" sz="3200" b="1" dirty="0" err="1" smtClean="0">
                <a:latin typeface="Traditional Arabic" pitchFamily="18" charset="-78"/>
                <a:cs typeface="Traditional Arabic" pitchFamily="18" charset="-78"/>
              </a:rPr>
              <a:t>خيضر</a:t>
            </a:r>
            <a:r>
              <a:rPr lang="ar-DZ" sz="3200" b="1" dirty="0" smtClean="0">
                <a:latin typeface="Traditional Arabic" pitchFamily="18" charset="-78"/>
                <a:cs typeface="Traditional Arabic" pitchFamily="18" charset="-78"/>
              </a:rPr>
              <a:t>- بسكرة</a:t>
            </a:r>
            <a:endParaRPr lang="fr-FR" sz="3200" b="1" dirty="0" smtClean="0">
              <a:latin typeface="Traditional Arabic" pitchFamily="18" charset="-78"/>
              <a:cs typeface="Traditional Arabic" pitchFamily="18" charset="-78"/>
            </a:endParaRPr>
          </a:p>
          <a:p>
            <a:pPr algn="ctr" rtl="1"/>
            <a:r>
              <a:rPr lang="ar-DZ" sz="3200" b="1" dirty="0" smtClean="0">
                <a:latin typeface="Traditional Arabic" pitchFamily="18" charset="-78"/>
                <a:cs typeface="Traditional Arabic" pitchFamily="18" charset="-78"/>
              </a:rPr>
              <a:t>كلية العلوم الإنسانية والاجتماعية</a:t>
            </a:r>
            <a:endParaRPr lang="fr-FR" sz="3200" b="1" dirty="0" smtClean="0">
              <a:latin typeface="Traditional Arabic" pitchFamily="18" charset="-78"/>
              <a:cs typeface="Traditional Arabic" pitchFamily="18" charset="-78"/>
            </a:endParaRPr>
          </a:p>
          <a:p>
            <a:pPr algn="ctr" rtl="1"/>
            <a:r>
              <a:rPr lang="ar-DZ" sz="3200" b="1" dirty="0" smtClean="0">
                <a:latin typeface="Traditional Arabic" pitchFamily="18" charset="-78"/>
                <a:cs typeface="Traditional Arabic" pitchFamily="18" charset="-78"/>
              </a:rPr>
              <a:t>قسم العلوم الاجتماعية</a:t>
            </a:r>
            <a:endParaRPr lang="fr-FR" sz="3200" b="1" dirty="0" smtClean="0">
              <a:latin typeface="Traditional Arabic" pitchFamily="18" charset="-78"/>
              <a:cs typeface="Traditional Arabic" pitchFamily="18" charset="-78"/>
            </a:endParaRPr>
          </a:p>
        </p:txBody>
      </p:sp>
      <p:sp>
        <p:nvSpPr>
          <p:cNvPr id="7" name="Rectangle 3"/>
          <p:cNvSpPr txBox="1">
            <a:spLocks/>
          </p:cNvSpPr>
          <p:nvPr/>
        </p:nvSpPr>
        <p:spPr>
          <a:xfrm>
            <a:off x="0" y="2928934"/>
            <a:ext cx="11714226" cy="785818"/>
          </a:xfrm>
          <a:prstGeom prst="rect">
            <a:avLst/>
          </a:prstGeom>
          <a:effectLst/>
        </p:spPr>
        <p:txBody>
          <a:bodyPr lIns="91435" tIns="45718" rIns="91435" bIns="45718" anchor="b"/>
          <a:lstStyle/>
          <a:p>
            <a:pPr algn="ctr" defTabSz="457175" rtl="1">
              <a:defRPr/>
            </a:pPr>
            <a:endParaRPr lang="ar-DZ" sz="4800" b="1" cap="all" dirty="0" smtClean="0">
              <a:ln w="3175" cmpd="sng">
                <a:noFill/>
              </a:ln>
              <a:cs typeface="Al-Kharashi 52" pitchFamily="2" charset="-78"/>
            </a:endParaRPr>
          </a:p>
        </p:txBody>
      </p:sp>
      <p:sp>
        <p:nvSpPr>
          <p:cNvPr id="10" name="Titre 1"/>
          <p:cNvSpPr txBox="1">
            <a:spLocks/>
          </p:cNvSpPr>
          <p:nvPr/>
        </p:nvSpPr>
        <p:spPr bwMode="auto">
          <a:xfrm>
            <a:off x="-619966" y="2285992"/>
            <a:ext cx="11738219" cy="1071570"/>
          </a:xfrm>
          <a:prstGeom prst="rect">
            <a:avLst/>
          </a:prstGeom>
          <a:noFill/>
          <a:ln w="9525">
            <a:noFill/>
            <a:miter lim="800000"/>
            <a:headEnd/>
            <a:tailEnd/>
          </a:ln>
        </p:spPr>
        <p:txBody>
          <a:bodyPr lIns="91435" tIns="45718" rIns="91435" bIns="45718" anchor="b"/>
          <a:lstStyle/>
          <a:p>
            <a:pPr algn="ctr" defTabSz="455613" rtl="1">
              <a:defRPr/>
            </a:pPr>
            <a:r>
              <a:rPr lang="ar-SA" sz="6600" dirty="0" smtClean="0">
                <a:ln>
                  <a:solidFill>
                    <a:srgbClr val="FF0000"/>
                  </a:solidFill>
                </a:ln>
                <a:cs typeface="Al-Kharashi 52" pitchFamily="2" charset="-78"/>
              </a:rPr>
              <a:t>محاضرات مقياس: التربية والتكوين في الجزائر</a:t>
            </a:r>
            <a:endParaRPr lang="fr-FR" sz="6600" dirty="0" smtClean="0">
              <a:ln>
                <a:solidFill>
                  <a:srgbClr val="FF0000"/>
                </a:solidFill>
              </a:ln>
              <a:cs typeface="Al-Kharashi 52" pitchFamily="2" charset="-78"/>
            </a:endParaRPr>
          </a:p>
        </p:txBody>
      </p:sp>
      <p:sp>
        <p:nvSpPr>
          <p:cNvPr id="14" name="Rectangle 3"/>
          <p:cNvSpPr txBox="1">
            <a:spLocks/>
          </p:cNvSpPr>
          <p:nvPr/>
        </p:nvSpPr>
        <p:spPr>
          <a:xfrm>
            <a:off x="95196" y="4429132"/>
            <a:ext cx="11714226" cy="785818"/>
          </a:xfrm>
          <a:prstGeom prst="rect">
            <a:avLst/>
          </a:prstGeom>
          <a:effectLst/>
        </p:spPr>
        <p:txBody>
          <a:bodyPr lIns="91435" tIns="45718" rIns="91435" bIns="45718" anchor="b"/>
          <a:lstStyle/>
          <a:p>
            <a:pPr algn="ctr" defTabSz="457175" rtl="1">
              <a:defRPr/>
            </a:pPr>
            <a:endParaRPr lang="ar-DZ" sz="4800" b="1" cap="all" dirty="0" smtClean="0">
              <a:ln w="3175" cmpd="sng">
                <a:noFill/>
              </a:ln>
              <a:cs typeface="Al-Kharashi 52" pitchFamily="2" charset="-78"/>
            </a:endParaRPr>
          </a:p>
        </p:txBody>
      </p:sp>
      <p:sp>
        <p:nvSpPr>
          <p:cNvPr id="16" name="Rectangle 3"/>
          <p:cNvSpPr txBox="1">
            <a:spLocks/>
          </p:cNvSpPr>
          <p:nvPr/>
        </p:nvSpPr>
        <p:spPr>
          <a:xfrm>
            <a:off x="-477090" y="3643314"/>
            <a:ext cx="11809657" cy="2571768"/>
          </a:xfrm>
          <a:prstGeom prst="rect">
            <a:avLst/>
          </a:prstGeom>
          <a:effectLst/>
        </p:spPr>
        <p:txBody>
          <a:bodyPr lIns="91435" tIns="45718" rIns="91435" bIns="45718" anchor="b"/>
          <a:lstStyle/>
          <a:p>
            <a:pPr algn="ctr" defTabSz="457175" rtl="1">
              <a:lnSpc>
                <a:spcPct val="150000"/>
              </a:lnSpc>
              <a:defRPr/>
            </a:pPr>
            <a:r>
              <a:rPr lang="ar-DZ" altLang="fr-FR" sz="4400" b="1" dirty="0" smtClean="0">
                <a:effectLst>
                  <a:outerShdw blurRad="38100" dist="38100" dir="2700000" algn="tl">
                    <a:srgbClr val="000000">
                      <a:alpha val="43137"/>
                    </a:srgbClr>
                  </a:outerShdw>
                </a:effectLst>
                <a:latin typeface="Traditional Arabic" pitchFamily="18" charset="-78"/>
                <a:cs typeface="Traditional Arabic" pitchFamily="18" charset="-78"/>
              </a:rPr>
              <a:t>السنة الثانية </a:t>
            </a:r>
            <a:r>
              <a:rPr lang="ar-DZ" altLang="fr-FR" sz="4400" b="1" dirty="0" err="1" smtClean="0">
                <a:effectLst>
                  <a:outerShdw blurRad="38100" dist="38100" dir="2700000" algn="tl">
                    <a:srgbClr val="000000">
                      <a:alpha val="43137"/>
                    </a:srgbClr>
                  </a:outerShdw>
                </a:effectLst>
                <a:latin typeface="Traditional Arabic" pitchFamily="18" charset="-78"/>
                <a:cs typeface="Traditional Arabic" pitchFamily="18" charset="-78"/>
              </a:rPr>
              <a:t>ماستر</a:t>
            </a:r>
            <a:r>
              <a:rPr lang="ar-DZ" altLang="fr-FR" sz="4400" b="1" dirty="0" smtClean="0">
                <a:effectLst>
                  <a:outerShdw blurRad="38100" dist="38100" dir="2700000" algn="tl">
                    <a:srgbClr val="000000">
                      <a:alpha val="43137"/>
                    </a:srgbClr>
                  </a:outerShdw>
                </a:effectLst>
                <a:latin typeface="Traditional Arabic" pitchFamily="18" charset="-78"/>
                <a:cs typeface="Traditional Arabic" pitchFamily="18" charset="-78"/>
              </a:rPr>
              <a:t> علم اجتماع التربية</a:t>
            </a:r>
          </a:p>
          <a:p>
            <a:pPr algn="ctr" defTabSz="457175" rtl="1">
              <a:lnSpc>
                <a:spcPct val="150000"/>
              </a:lnSpc>
              <a:defRPr/>
            </a:pPr>
            <a:r>
              <a:rPr lang="ar-DZ" sz="4400" dirty="0" smtClean="0">
                <a:ln>
                  <a:solidFill>
                    <a:srgbClr val="FF0000"/>
                  </a:solidFill>
                </a:ln>
                <a:cs typeface="Al-Kharashi 52" pitchFamily="2" charset="-78"/>
              </a:rPr>
              <a:t>إعداد الدكتورة حسني </a:t>
            </a:r>
            <a:r>
              <a:rPr lang="ar-DZ" sz="4400" dirty="0" err="1" smtClean="0">
                <a:ln>
                  <a:solidFill>
                    <a:srgbClr val="FF0000"/>
                  </a:solidFill>
                </a:ln>
                <a:cs typeface="Al-Kharashi 52" pitchFamily="2" charset="-78"/>
              </a:rPr>
              <a:t>هنيّة</a:t>
            </a:r>
            <a:endParaRPr lang="ar-DZ" sz="4400" dirty="0" smtClean="0">
              <a:ln>
                <a:solidFill>
                  <a:srgbClr val="FF0000"/>
                </a:solidFill>
              </a:ln>
              <a:cs typeface="Al-Kharashi 52" pitchFamily="2" charset="-78"/>
            </a:endParaRPr>
          </a:p>
          <a:p>
            <a:pPr algn="ctr" defTabSz="457175" rtl="1">
              <a:lnSpc>
                <a:spcPct val="150000"/>
              </a:lnSpc>
              <a:defRPr/>
            </a:pPr>
            <a:r>
              <a:rPr lang="ar-DZ" altLang="fr-FR" sz="4000" b="1" dirty="0" smtClean="0">
                <a:effectLst>
                  <a:outerShdw blurRad="38100" dist="38100" dir="2700000" algn="tl">
                    <a:srgbClr val="000000">
                      <a:alpha val="43137"/>
                    </a:srgbClr>
                  </a:outerShdw>
                </a:effectLst>
                <a:latin typeface="Traditional Arabic" pitchFamily="18" charset="-78"/>
                <a:cs typeface="Traditional Arabic" pitchFamily="18" charset="-78"/>
              </a:rPr>
              <a:t>السنة الجامعية: 2020-2021</a:t>
            </a:r>
          </a:p>
        </p:txBody>
      </p:sp>
    </p:spTree>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21" y="214290"/>
            <a:ext cx="10971372" cy="1143008"/>
          </a:xfr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a:noAutofit/>
          </a:bodyPr>
          <a:lstStyle/>
          <a:p>
            <a:pPr algn="ctr" rtl="1"/>
            <a:r>
              <a:rPr lang="ar-DZ" sz="6600" b="1" dirty="0" smtClean="0">
                <a:solidFill>
                  <a:schemeClr val="tx1"/>
                </a:solidFill>
                <a:effectLst>
                  <a:reflection blurRad="12700" stA="48000" endA="300" endPos="55000" dir="5400000" sy="-90000" algn="bl" rotWithShape="0"/>
                </a:effectLst>
                <a:latin typeface="Times New Roman" pitchFamily="18" charset="0"/>
                <a:cs typeface="Traditional Arabic" pitchFamily="18" charset="-78"/>
              </a:rPr>
              <a:t>الأهداف التعليمة للمقياس:</a:t>
            </a:r>
          </a:p>
        </p:txBody>
      </p:sp>
      <p:sp>
        <p:nvSpPr>
          <p:cNvPr id="3" name="Espace réservé du contenu 2"/>
          <p:cNvSpPr>
            <a:spLocks noGrp="1"/>
          </p:cNvSpPr>
          <p:nvPr>
            <p:ph idx="1"/>
          </p:nvPr>
        </p:nvSpPr>
        <p:spPr>
          <a:xfrm>
            <a:off x="237290" y="1668700"/>
            <a:ext cx="11381699" cy="617292"/>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lvl="0" algn="just" rtl="1">
              <a:buFont typeface="Wingdings" pitchFamily="2" charset="2"/>
              <a:buChar char="§"/>
            </a:pPr>
            <a:r>
              <a:rPr lang="ar-SA" dirty="0" smtClean="0"/>
              <a:t>التعريف بمراحل التطور التاريخي للنظام التربوي في الجزائر.</a:t>
            </a:r>
            <a:endParaRPr lang="fr-FR" dirty="0" smtClean="0"/>
          </a:p>
          <a:p>
            <a:pPr algn="just" rtl="1">
              <a:buFont typeface="Wingdings" pitchFamily="2" charset="2"/>
              <a:buChar char="§"/>
            </a:pPr>
            <a:endParaRPr lang="fr-FR" b="1" dirty="0">
              <a:solidFill>
                <a:schemeClr val="tx1"/>
              </a:solidFill>
              <a:latin typeface="Simplified Arabic" pitchFamily="18" charset="-78"/>
              <a:cs typeface="Simplified Arabic" pitchFamily="18" charset="-78"/>
            </a:endParaRPr>
          </a:p>
        </p:txBody>
      </p:sp>
      <p:sp>
        <p:nvSpPr>
          <p:cNvPr id="5" name="Espace réservé du contenu 2"/>
          <p:cNvSpPr txBox="1">
            <a:spLocks/>
          </p:cNvSpPr>
          <p:nvPr/>
        </p:nvSpPr>
        <p:spPr>
          <a:xfrm>
            <a:off x="380166" y="2428868"/>
            <a:ext cx="11214241"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SA" sz="3200" dirty="0" smtClean="0"/>
              <a:t>التعرف على خصائص وطبيعة التعليم في كل مرحلة</a:t>
            </a:r>
            <a:r>
              <a:rPr kumimoji="0" lang="ar-SA" sz="3200" b="0" i="0" u="none" strike="noStrike" kern="1200" cap="none" spc="0" normalizeH="0" baseline="0" noProof="0" dirty="0" smtClean="0">
                <a:ln>
                  <a:noFill/>
                </a:ln>
                <a:solidFill>
                  <a:schemeClr val="dk1"/>
                </a:solidFill>
                <a:effectLst/>
                <a:uLnTx/>
                <a:uFillTx/>
                <a:latin typeface="+mn-lt"/>
                <a:ea typeface="+mn-ea"/>
                <a:cs typeface="+mn-cs"/>
              </a:rPr>
              <a:t>.</a:t>
            </a:r>
            <a:endParaRPr kumimoji="0" lang="fr-FR"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sp>
        <p:nvSpPr>
          <p:cNvPr id="6" name="Espace réservé du contenu 2"/>
          <p:cNvSpPr txBox="1">
            <a:spLocks/>
          </p:cNvSpPr>
          <p:nvPr/>
        </p:nvSpPr>
        <p:spPr>
          <a:xfrm>
            <a:off x="94414" y="3286124"/>
            <a:ext cx="11499993"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SA" sz="3200" dirty="0" smtClean="0"/>
              <a:t>التركيز على المراحل المعاصرة من تاريخ التعليم في الجزائر</a:t>
            </a:r>
            <a:r>
              <a:rPr kumimoji="0" lang="ar-SA" sz="3200" b="0" i="0" u="none" strike="noStrike" kern="1200" cap="none" spc="0" normalizeH="0" baseline="0" noProof="0" dirty="0" smtClean="0">
                <a:ln>
                  <a:noFill/>
                </a:ln>
                <a:solidFill>
                  <a:schemeClr val="dk1"/>
                </a:solidFill>
                <a:effectLst/>
                <a:uLnTx/>
                <a:uFillTx/>
                <a:latin typeface="+mn-lt"/>
                <a:ea typeface="+mn-ea"/>
                <a:cs typeface="+mn-cs"/>
              </a:rPr>
              <a:t>.</a:t>
            </a:r>
            <a:endParaRPr kumimoji="0" lang="fr-FR"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sp>
        <p:nvSpPr>
          <p:cNvPr id="7" name="Espace réservé du contenu 2"/>
          <p:cNvSpPr txBox="1">
            <a:spLocks/>
          </p:cNvSpPr>
          <p:nvPr/>
        </p:nvSpPr>
        <p:spPr>
          <a:xfrm>
            <a:off x="737356" y="4026154"/>
            <a:ext cx="10857051"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SA" sz="3200" dirty="0" smtClean="0"/>
              <a:t>الربط بين المراحل التاريخية للتعليم والجانب الاجتماعي لكل مرحلة</a:t>
            </a:r>
            <a:r>
              <a:rPr kumimoji="0" lang="ar-SA" sz="3200" b="0" i="0" u="none" strike="noStrike" kern="1200" cap="none" spc="0" normalizeH="0" baseline="0" noProof="0" dirty="0" smtClean="0">
                <a:ln>
                  <a:noFill/>
                </a:ln>
                <a:solidFill>
                  <a:schemeClr val="dk1"/>
                </a:solidFill>
                <a:effectLst/>
                <a:uLnTx/>
                <a:uFillTx/>
                <a:latin typeface="+mn-lt"/>
                <a:ea typeface="+mn-ea"/>
                <a:cs typeface="+mn-cs"/>
              </a:rPr>
              <a:t>.</a:t>
            </a:r>
            <a:endParaRPr kumimoji="0" lang="fr-FR"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sp>
        <p:nvSpPr>
          <p:cNvPr id="8" name="Espace réservé du contenu 2"/>
          <p:cNvSpPr txBox="1">
            <a:spLocks/>
          </p:cNvSpPr>
          <p:nvPr/>
        </p:nvSpPr>
        <p:spPr>
          <a:xfrm>
            <a:off x="667443" y="4786322"/>
            <a:ext cx="10999927"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SA" sz="3200" dirty="0" smtClean="0"/>
              <a:t>توضيح العلاقة بين السياسة التربوية لكل مرحلة من مراحل التعليم والخصائص</a:t>
            </a:r>
            <a:r>
              <a:rPr kumimoji="0" lang="ar-SA" sz="3200" b="0" i="0" u="none" strike="noStrike" kern="1200" cap="none" spc="0" normalizeH="0" baseline="0" noProof="0" dirty="0" smtClean="0">
                <a:ln>
                  <a:noFill/>
                </a:ln>
                <a:solidFill>
                  <a:schemeClr val="dk1"/>
                </a:solidFill>
                <a:effectLst/>
                <a:uLnTx/>
                <a:uFillTx/>
                <a:latin typeface="+mn-lt"/>
                <a:ea typeface="+mn-ea"/>
                <a:cs typeface="+mn-cs"/>
              </a:rPr>
              <a:t>.</a:t>
            </a:r>
            <a:endParaRPr kumimoji="0" lang="fr-FR"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sp>
        <p:nvSpPr>
          <p:cNvPr id="9" name="Espace réservé du contenu 2"/>
          <p:cNvSpPr txBox="1">
            <a:spLocks/>
          </p:cNvSpPr>
          <p:nvPr/>
        </p:nvSpPr>
        <p:spPr>
          <a:xfrm>
            <a:off x="237290" y="5643578"/>
            <a:ext cx="11428555"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SA" sz="3200" dirty="0" smtClean="0"/>
              <a:t>الاجتماعية والثقافية للمجتمع الجزائري</a:t>
            </a:r>
            <a:r>
              <a:rPr kumimoji="0" lang="ar-SA" sz="3200" b="0" i="0" u="none" strike="noStrike" kern="1200" cap="none" spc="0" normalizeH="0" baseline="0" noProof="0" dirty="0" smtClean="0">
                <a:ln>
                  <a:noFill/>
                </a:ln>
                <a:solidFill>
                  <a:schemeClr val="dk1"/>
                </a:solidFill>
                <a:effectLst/>
                <a:uLnTx/>
                <a:uFillTx/>
                <a:latin typeface="+mn-lt"/>
                <a:ea typeface="+mn-ea"/>
                <a:cs typeface="+mn-cs"/>
              </a:rPr>
              <a:t>.</a:t>
            </a:r>
            <a:endParaRPr kumimoji="0" lang="fr-FR"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21" y="71414"/>
            <a:ext cx="10971372" cy="1143008"/>
          </a:xfr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a:noAutofit/>
          </a:bodyPr>
          <a:lstStyle/>
          <a:p>
            <a:pPr algn="ctr" rtl="1"/>
            <a:r>
              <a:rPr lang="ar-DZ" sz="6600" b="1" dirty="0" smtClean="0">
                <a:solidFill>
                  <a:schemeClr val="tx1"/>
                </a:solidFill>
                <a:effectLst>
                  <a:reflection blurRad="12700" stA="48000" endA="300" endPos="55000" dir="5400000" sy="-90000" algn="bl" rotWithShape="0"/>
                </a:effectLst>
                <a:latin typeface="Times New Roman" pitchFamily="18" charset="0"/>
                <a:cs typeface="Traditional Arabic" pitchFamily="18" charset="-78"/>
              </a:rPr>
              <a:t>برنامج المقياس:</a:t>
            </a:r>
          </a:p>
        </p:txBody>
      </p:sp>
      <p:sp>
        <p:nvSpPr>
          <p:cNvPr id="3" name="Espace réservé du contenu 2"/>
          <p:cNvSpPr>
            <a:spLocks noGrp="1"/>
          </p:cNvSpPr>
          <p:nvPr>
            <p:ph idx="1"/>
          </p:nvPr>
        </p:nvSpPr>
        <p:spPr>
          <a:xfrm>
            <a:off x="237290" y="1500174"/>
            <a:ext cx="11381699" cy="617292"/>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just" rtl="1">
              <a:buNone/>
            </a:pPr>
            <a:r>
              <a:rPr lang="ar-SA" b="1" dirty="0" smtClean="0"/>
              <a:t>أولا: </a:t>
            </a:r>
            <a:r>
              <a:rPr lang="ar-SA" dirty="0" smtClean="0"/>
              <a:t>التربية والتعليم في الجزائر أثناء عصر الازدهار</a:t>
            </a:r>
            <a:endParaRPr lang="fr-FR" dirty="0" smtClean="0"/>
          </a:p>
        </p:txBody>
      </p:sp>
      <p:sp>
        <p:nvSpPr>
          <p:cNvPr id="5" name="Espace réservé du contenu 2"/>
          <p:cNvSpPr txBox="1">
            <a:spLocks/>
          </p:cNvSpPr>
          <p:nvPr/>
        </p:nvSpPr>
        <p:spPr>
          <a:xfrm>
            <a:off x="451604" y="4000504"/>
            <a:ext cx="11214241"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indent="-342900" algn="just" rtl="1">
              <a:spcBef>
                <a:spcPct val="20000"/>
              </a:spcBef>
            </a:pPr>
            <a:r>
              <a:rPr lang="ar-SA" sz="3200" b="1" dirty="0" smtClean="0"/>
              <a:t>ثانيا: </a:t>
            </a:r>
            <a:r>
              <a:rPr lang="ar-SA" sz="3200" dirty="0" smtClean="0"/>
              <a:t>التربية والتعليم في الجزائر في عهد الدولة العثمانية</a:t>
            </a:r>
            <a:endParaRPr kumimoji="0" lang="fr-FR"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sp>
        <p:nvSpPr>
          <p:cNvPr id="6" name="Espace réservé du contenu 2"/>
          <p:cNvSpPr txBox="1">
            <a:spLocks/>
          </p:cNvSpPr>
          <p:nvPr/>
        </p:nvSpPr>
        <p:spPr>
          <a:xfrm>
            <a:off x="165852" y="4929198"/>
            <a:ext cx="11499993"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pPr>
            <a:r>
              <a:rPr lang="ar-SA" sz="3200" b="1" dirty="0" smtClean="0"/>
              <a:t>ثالثا: </a:t>
            </a:r>
            <a:r>
              <a:rPr lang="ar-SA" sz="3200" dirty="0" smtClean="0"/>
              <a:t>وضعية التعليم في الجزائر في عهد الاستعمار</a:t>
            </a: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sp>
        <p:nvSpPr>
          <p:cNvPr id="7" name="Espace réservé du contenu 2"/>
          <p:cNvSpPr txBox="1">
            <a:spLocks/>
          </p:cNvSpPr>
          <p:nvPr/>
        </p:nvSpPr>
        <p:spPr>
          <a:xfrm>
            <a:off x="881757" y="5715016"/>
            <a:ext cx="10857051"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r" rtl="1"/>
            <a:r>
              <a:rPr lang="ar-SA" sz="3200" b="1" dirty="0" smtClean="0"/>
              <a:t>رابعا: </a:t>
            </a:r>
            <a:r>
              <a:rPr lang="ar-SA" sz="3200" dirty="0" smtClean="0"/>
              <a:t>التعليم في الجزائر غادة الاستقلال</a:t>
            </a:r>
            <a:endParaRPr lang="fr-FR" sz="3200" dirty="0" smtClean="0"/>
          </a:p>
        </p:txBody>
      </p:sp>
      <p:sp>
        <p:nvSpPr>
          <p:cNvPr id="10" name="Espace réservé du contenu 2"/>
          <p:cNvSpPr txBox="1">
            <a:spLocks/>
          </p:cNvSpPr>
          <p:nvPr/>
        </p:nvSpPr>
        <p:spPr>
          <a:xfrm>
            <a:off x="3167773" y="2285992"/>
            <a:ext cx="7856655"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r" rtl="1"/>
            <a:r>
              <a:rPr lang="ar-DZ" sz="3200" dirty="0" smtClean="0"/>
              <a:t>1. </a:t>
            </a:r>
            <a:r>
              <a:rPr lang="ar-SA" sz="3200" dirty="0" smtClean="0"/>
              <a:t>التعليم في المرحلة الاستعمارية الأولى</a:t>
            </a:r>
            <a:endParaRPr lang="fr-FR" sz="3200" dirty="0" smtClean="0"/>
          </a:p>
        </p:txBody>
      </p:sp>
      <p:sp>
        <p:nvSpPr>
          <p:cNvPr id="11" name="Espace réservé du contenu 2"/>
          <p:cNvSpPr txBox="1">
            <a:spLocks/>
          </p:cNvSpPr>
          <p:nvPr/>
        </p:nvSpPr>
        <p:spPr>
          <a:xfrm>
            <a:off x="3237686" y="3071810"/>
            <a:ext cx="7856655"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r" rtl="1"/>
            <a:r>
              <a:rPr lang="ar-DZ" sz="3200" dirty="0" smtClean="0"/>
              <a:t>2. </a:t>
            </a:r>
            <a:r>
              <a:rPr lang="ar-SA" sz="3200" dirty="0" smtClean="0"/>
              <a:t>التعليم والحركة الإصلاحية (جمعية العلماء المسلمين) </a:t>
            </a:r>
            <a:endParaRPr lang="fr-FR" sz="3200" dirty="0" smtClean="0"/>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pic>
        <p:nvPicPr>
          <p:cNvPr id="12" name="Picture 2" descr="C:\Users\a'\Downloads\580.jpg"/>
          <p:cNvPicPr>
            <a:picLocks noChangeAspect="1" noChangeArrowheads="1"/>
          </p:cNvPicPr>
          <p:nvPr/>
        </p:nvPicPr>
        <p:blipFill>
          <a:blip r:embed="rId2"/>
          <a:stretch>
            <a:fillRect/>
          </a:stretch>
        </p:blipFill>
        <p:spPr bwMode="auto">
          <a:xfrm>
            <a:off x="165852" y="1285861"/>
            <a:ext cx="3621218" cy="5143535"/>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308860" y="571480"/>
            <a:ext cx="7713779"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ctr" rtl="1"/>
            <a:r>
              <a:rPr lang="ar-SA" sz="3200" b="1" dirty="0" smtClean="0"/>
              <a:t>خامسا: </a:t>
            </a:r>
            <a:r>
              <a:rPr lang="ar-SA" sz="3200" dirty="0" smtClean="0"/>
              <a:t>الإصلاحات التربوية في الجزائر</a:t>
            </a:r>
            <a:endParaRPr lang="fr-FR" sz="3200" dirty="0" smtClean="0"/>
          </a:p>
        </p:txBody>
      </p:sp>
      <p:sp>
        <p:nvSpPr>
          <p:cNvPr id="9" name="Espace réservé du contenu 2"/>
          <p:cNvSpPr txBox="1">
            <a:spLocks/>
          </p:cNvSpPr>
          <p:nvPr/>
        </p:nvSpPr>
        <p:spPr>
          <a:xfrm>
            <a:off x="523042" y="1500174"/>
            <a:ext cx="7762241"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r" rtl="1"/>
            <a:r>
              <a:rPr lang="ar-DZ" sz="3200" dirty="0" smtClean="0"/>
              <a:t>1. </a:t>
            </a:r>
            <a:r>
              <a:rPr lang="ar-SA" sz="3200" dirty="0" smtClean="0"/>
              <a:t>أمرية</a:t>
            </a:r>
            <a:r>
              <a:rPr lang="fr-FR" sz="3200" dirty="0" smtClean="0"/>
              <a:t> 16 </a:t>
            </a:r>
            <a:r>
              <a:rPr lang="ar-SA" sz="3200" dirty="0" smtClean="0"/>
              <a:t>أفريل</a:t>
            </a:r>
            <a:r>
              <a:rPr lang="fr-FR" sz="3200" dirty="0" smtClean="0"/>
              <a:t> 1976 </a:t>
            </a:r>
            <a:r>
              <a:rPr lang="ar-SA" sz="3200" dirty="0" smtClean="0"/>
              <a:t>والتعليم الأساسي في الجزائر.</a:t>
            </a:r>
            <a:endParaRPr lang="fr-FR" sz="3200" dirty="0" smtClean="0"/>
          </a:p>
          <a:p>
            <a:pPr marL="342900" marR="0" lvl="0" indent="-342900" algn="r" defTabSz="914400" rtl="1" eaLnBrk="1" fontAlgn="auto" latinLnBrk="0" hangingPunct="1">
              <a:lnSpc>
                <a:spcPct val="100000"/>
              </a:lnSpc>
              <a:spcBef>
                <a:spcPct val="20000"/>
              </a:spcBef>
              <a:spcAft>
                <a:spcPts val="0"/>
              </a:spcAft>
              <a:buClrTx/>
              <a:buSzTx/>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sp>
        <p:nvSpPr>
          <p:cNvPr id="13" name="Espace réservé du contenu 2"/>
          <p:cNvSpPr txBox="1">
            <a:spLocks/>
          </p:cNvSpPr>
          <p:nvPr/>
        </p:nvSpPr>
        <p:spPr>
          <a:xfrm>
            <a:off x="1404799" y="2214554"/>
            <a:ext cx="6762109"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r" rtl="1"/>
            <a:r>
              <a:rPr lang="ar-DZ" sz="3200" dirty="0" smtClean="0"/>
              <a:t>2. </a:t>
            </a:r>
            <a:r>
              <a:rPr lang="ar-SA" sz="3200" dirty="0" smtClean="0"/>
              <a:t>المجلس الأعلى للتربية.</a:t>
            </a:r>
            <a:endParaRPr lang="fr-FR" sz="3200" dirty="0" smtClean="0"/>
          </a:p>
          <a:p>
            <a:pPr marL="342900" marR="0" lvl="0" indent="-342900" algn="r" defTabSz="914400" rtl="1" eaLnBrk="1" fontAlgn="auto" latinLnBrk="0" hangingPunct="1">
              <a:lnSpc>
                <a:spcPct val="100000"/>
              </a:lnSpc>
              <a:spcBef>
                <a:spcPct val="20000"/>
              </a:spcBef>
              <a:spcAft>
                <a:spcPts val="0"/>
              </a:spcAft>
              <a:buClrTx/>
              <a:buSzTx/>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sp>
        <p:nvSpPr>
          <p:cNvPr id="14" name="Espace réservé du contenu 2"/>
          <p:cNvSpPr txBox="1">
            <a:spLocks/>
          </p:cNvSpPr>
          <p:nvPr/>
        </p:nvSpPr>
        <p:spPr>
          <a:xfrm>
            <a:off x="380166" y="3000372"/>
            <a:ext cx="7690803"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r" rtl="1"/>
            <a:r>
              <a:rPr lang="ar-DZ" sz="3200" dirty="0" smtClean="0"/>
              <a:t>3. </a:t>
            </a:r>
            <a:r>
              <a:rPr lang="ar-SA" sz="3200" dirty="0" smtClean="0"/>
              <a:t>القانون التوجيهي للتربية الوطنية (الإصلاح والتجديد). </a:t>
            </a:r>
            <a:endParaRPr lang="fr-FR" sz="3200" dirty="0" smtClean="0"/>
          </a:p>
          <a:p>
            <a:pPr marL="342900" marR="0" lvl="0" indent="-342900" algn="r" defTabSz="914400" rtl="1" eaLnBrk="1" fontAlgn="auto" latinLnBrk="0" hangingPunct="1">
              <a:lnSpc>
                <a:spcPct val="100000"/>
              </a:lnSpc>
              <a:spcBef>
                <a:spcPct val="20000"/>
              </a:spcBef>
              <a:spcAft>
                <a:spcPts val="0"/>
              </a:spcAft>
              <a:buClrTx/>
              <a:buSzTx/>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sp>
        <p:nvSpPr>
          <p:cNvPr id="15" name="Espace réservé du contenu 2"/>
          <p:cNvSpPr txBox="1">
            <a:spLocks/>
          </p:cNvSpPr>
          <p:nvPr/>
        </p:nvSpPr>
        <p:spPr>
          <a:xfrm>
            <a:off x="2523306" y="3857628"/>
            <a:ext cx="5547663"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r" rtl="1"/>
            <a:r>
              <a:rPr lang="ar-DZ" sz="3200" dirty="0" smtClean="0"/>
              <a:t>4. </a:t>
            </a:r>
            <a:r>
              <a:rPr lang="ar-SA" sz="3200" dirty="0" smtClean="0"/>
              <a:t>إصلاح التعليم الجامعي </a:t>
            </a:r>
            <a:r>
              <a:rPr lang="fr-FR" sz="3200" dirty="0" smtClean="0"/>
              <a:t>LMD</a:t>
            </a:r>
            <a:r>
              <a:rPr lang="ar-SA" sz="3200" dirty="0" smtClean="0"/>
              <a:t>. </a:t>
            </a:r>
            <a:endParaRPr lang="fr-FR" sz="3200" dirty="0" smtClean="0"/>
          </a:p>
          <a:p>
            <a:pPr marL="342900" marR="0" lvl="0" indent="-342900" algn="r" defTabSz="914400" rtl="1" eaLnBrk="1" fontAlgn="auto" latinLnBrk="0" hangingPunct="1">
              <a:lnSpc>
                <a:spcPct val="100000"/>
              </a:lnSpc>
              <a:spcBef>
                <a:spcPct val="20000"/>
              </a:spcBef>
              <a:spcAft>
                <a:spcPts val="0"/>
              </a:spcAft>
              <a:buClrTx/>
              <a:buSzTx/>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sp>
        <p:nvSpPr>
          <p:cNvPr id="16" name="Espace réservé du contenu 2"/>
          <p:cNvSpPr txBox="1">
            <a:spLocks/>
          </p:cNvSpPr>
          <p:nvPr/>
        </p:nvSpPr>
        <p:spPr>
          <a:xfrm>
            <a:off x="737356" y="4643446"/>
            <a:ext cx="7333613"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r" rtl="1"/>
            <a:r>
              <a:rPr lang="ar-DZ" sz="3200" dirty="0" smtClean="0"/>
              <a:t>5. </a:t>
            </a:r>
            <a:r>
              <a:rPr lang="ar-SA" sz="3200" dirty="0" smtClean="0"/>
              <a:t>الإصلاح التربوي والتغير الاجتماعي في الجزائر.</a:t>
            </a:r>
            <a:endParaRPr lang="fr-FR" sz="3200" dirty="0" smtClean="0"/>
          </a:p>
          <a:p>
            <a:pPr marL="342900" marR="0" lvl="0" indent="-342900" algn="r" defTabSz="914400" rtl="1" eaLnBrk="1" fontAlgn="auto" latinLnBrk="0" hangingPunct="1">
              <a:lnSpc>
                <a:spcPct val="100000"/>
              </a:lnSpc>
              <a:spcBef>
                <a:spcPct val="20000"/>
              </a:spcBef>
              <a:spcAft>
                <a:spcPts val="0"/>
              </a:spcAft>
              <a:buClrTx/>
              <a:buSzTx/>
              <a:tabLst/>
              <a:defRPr/>
            </a:pPr>
            <a:endParaRPr kumimoji="0" lang="fr-FR" sz="3200" b="1" i="0" u="none" strike="noStrike" kern="1200" cap="none" spc="0" normalizeH="0" baseline="0" noProof="0" dirty="0">
              <a:ln>
                <a:noFill/>
              </a:ln>
              <a:solidFill>
                <a:schemeClr val="tx1"/>
              </a:solidFill>
              <a:effectLst/>
              <a:uLnTx/>
              <a:uFillTx/>
              <a:latin typeface="Simplified Arabic" pitchFamily="18" charset="-78"/>
              <a:ea typeface="+mn-ea"/>
              <a:cs typeface="Simplified Arabic" pitchFamily="18" charset="-78"/>
            </a:endParaRPr>
          </a:p>
        </p:txBody>
      </p:sp>
      <p:pic>
        <p:nvPicPr>
          <p:cNvPr id="17" name="Picture 2" descr="306764_513790645306139_80541800_n"/>
          <p:cNvPicPr>
            <a:picLocks noChangeAspect="1" noChangeArrowheads="1"/>
          </p:cNvPicPr>
          <p:nvPr/>
        </p:nvPicPr>
        <p:blipFill>
          <a:blip r:embed="rId2"/>
          <a:srcRect l="61719" t="11560" r="3216" b="13439"/>
          <a:stretch>
            <a:fillRect/>
          </a:stretch>
        </p:blipFill>
        <p:spPr bwMode="auto">
          <a:xfrm>
            <a:off x="8666974" y="1285860"/>
            <a:ext cx="3286148" cy="4429156"/>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21" y="142876"/>
            <a:ext cx="10971372" cy="1571612"/>
          </a:xfr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a:noAutofit/>
          </a:bodyPr>
          <a:lstStyle/>
          <a:p>
            <a:pPr rtl="1"/>
            <a:r>
              <a:rPr lang="ar-SA" sz="4800" b="1" dirty="0" smtClean="0"/>
              <a:t>محاضرة 01: التربية والتعليم أثناء عصر الازدهار</a:t>
            </a:r>
            <a:r>
              <a:rPr lang="fr-FR" sz="4800" dirty="0" smtClean="0"/>
              <a:t/>
            </a:r>
            <a:br>
              <a:rPr lang="fr-FR" sz="4800" dirty="0" smtClean="0"/>
            </a:br>
            <a:r>
              <a:rPr lang="ar-SA" sz="4800" b="1" dirty="0" smtClean="0">
                <a:solidFill>
                  <a:srgbClr val="FF0000"/>
                </a:solidFill>
              </a:rPr>
              <a:t>مدخل تاريخي لتربية والتعليم في الجزائر</a:t>
            </a:r>
            <a:endParaRPr lang="fr-FR" sz="4800" dirty="0">
              <a:solidFill>
                <a:srgbClr val="FF0000"/>
              </a:solidFill>
            </a:endParaRPr>
          </a:p>
        </p:txBody>
      </p:sp>
      <p:sp>
        <p:nvSpPr>
          <p:cNvPr id="3" name="Espace réservé du contenu 2"/>
          <p:cNvSpPr>
            <a:spLocks noGrp="1"/>
          </p:cNvSpPr>
          <p:nvPr>
            <p:ph idx="1"/>
          </p:nvPr>
        </p:nvSpPr>
        <p:spPr>
          <a:xfrm>
            <a:off x="237290" y="1857364"/>
            <a:ext cx="11715832" cy="4714908"/>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457200" algn="just" rtl="1">
              <a:spcBef>
                <a:spcPts val="0"/>
              </a:spcBef>
              <a:buNone/>
            </a:pPr>
            <a:r>
              <a:rPr lang="ar-DZ" sz="3600" dirty="0" smtClean="0">
                <a:latin typeface="Simplified Arabic" pitchFamily="18" charset="-78"/>
                <a:cs typeface="Simplified Arabic" pitchFamily="18" charset="-78"/>
              </a:rPr>
              <a:t>      </a:t>
            </a:r>
            <a:r>
              <a:rPr lang="ar-SA" sz="3600" dirty="0" smtClean="0">
                <a:latin typeface="Simplified Arabic" pitchFamily="18" charset="-78"/>
                <a:cs typeface="Simplified Arabic" pitchFamily="18" charset="-78"/>
              </a:rPr>
              <a:t>دخل الإسلام الجزائر ودخل معه سلطان العلم والمعرفة، فالحضارة التي زالت من قبضة الفرس والروم قد آلت إلى المسلمين وأصبحت مقاليدها بين أيديهم، وقد أخذت في الانتشار في ربوع العالم.</a:t>
            </a:r>
            <a:endParaRPr lang="ar-DZ" sz="3600" dirty="0" smtClean="0">
              <a:latin typeface="Simplified Arabic" pitchFamily="18" charset="-78"/>
              <a:cs typeface="Simplified Arabic" pitchFamily="18" charset="-78"/>
            </a:endParaRPr>
          </a:p>
          <a:p>
            <a:pPr marL="0" indent="457200" algn="just" rtl="1">
              <a:spcBef>
                <a:spcPts val="0"/>
              </a:spcBef>
              <a:buNone/>
            </a:pPr>
            <a:r>
              <a:rPr lang="ar-DZ" sz="3600" dirty="0" smtClean="0">
                <a:latin typeface="Simplified Arabic" pitchFamily="18" charset="-78"/>
                <a:cs typeface="Simplified Arabic" pitchFamily="18" charset="-78"/>
              </a:rPr>
              <a:t>     </a:t>
            </a:r>
            <a:r>
              <a:rPr lang="ar-SA" sz="3600" dirty="0" smtClean="0">
                <a:latin typeface="Simplified Arabic" pitchFamily="18" charset="-78"/>
                <a:cs typeface="Simplified Arabic" pitchFamily="18" charset="-78"/>
              </a:rPr>
              <a:t>وبتوسع الفتح الإسلامي فقد ورد عن الأستاذ " </a:t>
            </a:r>
            <a:r>
              <a:rPr lang="ar-SA" sz="3600" b="1" dirty="0" smtClean="0">
                <a:latin typeface="Simplified Arabic" pitchFamily="18" charset="-78"/>
                <a:cs typeface="Simplified Arabic" pitchFamily="18" charset="-78"/>
              </a:rPr>
              <a:t>أحمد توفيق المدني</a:t>
            </a:r>
            <a:r>
              <a:rPr lang="ar-SA" sz="3600" dirty="0" smtClean="0">
                <a:latin typeface="Simplified Arabic" pitchFamily="18" charset="-78"/>
                <a:cs typeface="Simplified Arabic" pitchFamily="18" charset="-78"/>
              </a:rPr>
              <a:t> " قوله: " جاء المسلمون لهذه البلاد يريدون إخراجها من الظلمات إلى النور، وكان البربر فيها لا يزالون رغم تقادم العهد بطبيعتهم المتشددة فلما انتهت الوقائع الأولى التي وقعت بين العرب والبربر، وهي تصادم طبقي بين قوتين؛ رأى البربر أنهم يقفون أمام نوع جديد من الفتح الروحي كان أساسه كتاب الله والإسلام عامة ".</a:t>
            </a:r>
            <a:endParaRPr lang="fr-FR" sz="3600" dirty="0" smtClean="0">
              <a:latin typeface="Simplified Arabic" pitchFamily="18" charset="-78"/>
              <a:cs typeface="Simplified Arabic" pitchFamily="18" charset="-78"/>
            </a:endParaRP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285728"/>
            <a:ext cx="11715832" cy="6286544"/>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457200" algn="just" rtl="1">
              <a:spcBef>
                <a:spcPts val="0"/>
              </a:spcBef>
              <a:buNone/>
            </a:pPr>
            <a:r>
              <a:rPr lang="ar-SA" sz="3600" dirty="0" smtClean="0">
                <a:latin typeface="Simplified Arabic" pitchFamily="18" charset="-78"/>
                <a:cs typeface="Simplified Arabic" pitchFamily="18" charset="-78"/>
              </a:rPr>
              <a:t>لقد تبدلت أحوال البربر بعد الفتح الإسلامي برغم شدتهم التي عُرفوا </a:t>
            </a:r>
            <a:r>
              <a:rPr lang="ar-SA" sz="3600" dirty="0" err="1" smtClean="0">
                <a:latin typeface="Simplified Arabic" pitchFamily="18" charset="-78"/>
                <a:cs typeface="Simplified Arabic" pitchFamily="18" charset="-78"/>
              </a:rPr>
              <a:t>بها</a:t>
            </a:r>
            <a:r>
              <a:rPr lang="ar-SA" sz="3600" dirty="0" smtClean="0">
                <a:latin typeface="Simplified Arabic" pitchFamily="18" charset="-78"/>
                <a:cs typeface="Simplified Arabic" pitchFamily="18" charset="-78"/>
              </a:rPr>
              <a:t>؛ تفاعلوا مع الإسلام، وتأثروا بقيمه ومبادئه، حيث تفقهُ في الدين واللغة العربية ومعظم العلوم، وأرسل إليهم " عمر بن عبد العزيز" عشرة من أكابر الفقهاء لتعليمهم أصول الديانة الإسلامية، وتثقيفهم بالثقافة العربية الإسلامية، وهذا ما يدل على الاهتمام بالعلم والمعرفة. حيث اكتسبت بلاد الجزائر بفضل الإسلام المقومات الأساسية لبناء مراكز الثقافة العربية الإسلامية منذ صدر الإسلام، كما أخذت تلك المراكز تنتشر ويعلو شأنها سريعا في شتى أرجائها.</a:t>
            </a:r>
            <a:endParaRPr lang="ar-DZ" sz="3600" dirty="0" smtClean="0">
              <a:latin typeface="Simplified Arabic" pitchFamily="18" charset="-78"/>
              <a:cs typeface="Simplified Arabic" pitchFamily="18" charset="-78"/>
            </a:endParaRPr>
          </a:p>
          <a:p>
            <a:pPr marL="0" indent="457200" algn="just" rtl="1">
              <a:spcBef>
                <a:spcPts val="0"/>
              </a:spcBef>
              <a:buNone/>
            </a:pPr>
            <a:r>
              <a:rPr lang="ar-SA" sz="3600" dirty="0" smtClean="0">
                <a:latin typeface="Simplified Arabic" pitchFamily="18" charset="-78"/>
                <a:cs typeface="Simplified Arabic" pitchFamily="18" charset="-78"/>
              </a:rPr>
              <a:t>وقد شهد الغرب الأدنى مركزًا هامًا هو القيروان والمغرب الأقصى مركزًا واحدًا كذلك هو </a:t>
            </a:r>
            <a:r>
              <a:rPr lang="ar-SA" sz="3600" dirty="0" err="1" smtClean="0">
                <a:latin typeface="Simplified Arabic" pitchFamily="18" charset="-78"/>
                <a:cs typeface="Simplified Arabic" pitchFamily="18" charset="-78"/>
              </a:rPr>
              <a:t>فاس</a:t>
            </a:r>
            <a:r>
              <a:rPr lang="ar-SA" sz="3600" dirty="0" smtClean="0">
                <a:latin typeface="Simplified Arabic" pitchFamily="18" charset="-78"/>
                <a:cs typeface="Simplified Arabic" pitchFamily="18" charset="-78"/>
              </a:rPr>
              <a:t>، على حين تلألأت أرض الجزائر بمراكز عديدة ساهمت في حمل مشعل الثقافة العربية ببلاد الجزائر؛ ومن أشهر هذه المراكز العلمية التي ظهرت في ربوع الجزائر نذكر:</a:t>
            </a:r>
            <a:endParaRPr lang="fr-FR" sz="3600" dirty="0" smtClean="0">
              <a:latin typeface="Simplified Arabic" pitchFamily="18" charset="-78"/>
              <a:cs typeface="Simplified Arabic" pitchFamily="18" charset="-78"/>
            </a:endParaRPr>
          </a:p>
          <a:p>
            <a:pPr marL="0" indent="457200" algn="just" rtl="1">
              <a:spcBef>
                <a:spcPts val="0"/>
              </a:spcBef>
              <a:buNone/>
            </a:pPr>
            <a:endParaRPr lang="fr-FR" sz="3600" dirty="0" smtClean="0">
              <a:latin typeface="Simplified Arabic" pitchFamily="18" charset="-78"/>
              <a:cs typeface="Simplified Arabic" pitchFamily="18" charset="-78"/>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285728"/>
            <a:ext cx="11715832" cy="6286544"/>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3311525" lvl="1" indent="-442913" algn="just" rtl="1">
              <a:buFont typeface="Wingdings" pitchFamily="2" charset="2"/>
              <a:buChar char="§"/>
            </a:pPr>
            <a:r>
              <a:rPr lang="ar-SA" sz="3200" dirty="0" smtClean="0">
                <a:latin typeface="Simplified Arabic" pitchFamily="18" charset="-78"/>
                <a:cs typeface="Simplified Arabic" pitchFamily="18" charset="-78"/>
              </a:rPr>
              <a:t>مركزي القلعة </a:t>
            </a:r>
            <a:r>
              <a:rPr lang="ar-SA" sz="3200" dirty="0" err="1" smtClean="0">
                <a:latin typeface="Simplified Arabic" pitchFamily="18" charset="-78"/>
                <a:cs typeface="Simplified Arabic" pitchFamily="18" charset="-78"/>
              </a:rPr>
              <a:t>ببجاية</a:t>
            </a:r>
            <a:r>
              <a:rPr lang="ar-SA" sz="3200" dirty="0" smtClean="0">
                <a:latin typeface="Simplified Arabic" pitchFamily="18" charset="-78"/>
                <a:cs typeface="Simplified Arabic" pitchFamily="18" charset="-78"/>
              </a:rPr>
              <a:t> في عهد بني حماد.</a:t>
            </a:r>
            <a:endParaRPr lang="fr-FR" sz="3200" dirty="0" smtClean="0">
              <a:latin typeface="Simplified Arabic" pitchFamily="18" charset="-78"/>
              <a:cs typeface="Simplified Arabic" pitchFamily="18" charset="-78"/>
            </a:endParaRPr>
          </a:p>
          <a:p>
            <a:pPr marL="3311525" lvl="1" indent="-442913" algn="just" rtl="1">
              <a:buFont typeface="Wingdings" pitchFamily="2" charset="2"/>
              <a:buChar char="§"/>
            </a:pPr>
            <a:r>
              <a:rPr lang="ar-SA" sz="3200" dirty="0" smtClean="0">
                <a:latin typeface="Simplified Arabic" pitchFamily="18" charset="-78"/>
                <a:cs typeface="Simplified Arabic" pitchFamily="18" charset="-78"/>
              </a:rPr>
              <a:t>مركز </a:t>
            </a:r>
            <a:r>
              <a:rPr lang="ar-SA" sz="3200" dirty="0" err="1" smtClean="0">
                <a:latin typeface="Simplified Arabic" pitchFamily="18" charset="-78"/>
                <a:cs typeface="Simplified Arabic" pitchFamily="18" charset="-78"/>
              </a:rPr>
              <a:t>تيهرت</a:t>
            </a:r>
            <a:r>
              <a:rPr lang="ar-SA" sz="3200" dirty="0" smtClean="0">
                <a:latin typeface="Simplified Arabic" pitchFamily="18" charset="-78"/>
                <a:cs typeface="Simplified Arabic" pitchFamily="18" charset="-78"/>
              </a:rPr>
              <a:t> في عهد بني </a:t>
            </a:r>
            <a:r>
              <a:rPr lang="ar-SA" sz="3200" dirty="0" err="1" smtClean="0">
                <a:latin typeface="Simplified Arabic" pitchFamily="18" charset="-78"/>
                <a:cs typeface="Simplified Arabic" pitchFamily="18" charset="-78"/>
              </a:rPr>
              <a:t>رستم</a:t>
            </a:r>
            <a:r>
              <a:rPr lang="ar-SA" sz="3200" dirty="0" smtClean="0">
                <a:latin typeface="Simplified Arabic" pitchFamily="18" charset="-78"/>
                <a:cs typeface="Simplified Arabic" pitchFamily="18" charset="-78"/>
              </a:rPr>
              <a:t>.</a:t>
            </a:r>
            <a:endParaRPr lang="fr-FR" sz="3200" dirty="0" smtClean="0">
              <a:latin typeface="Simplified Arabic" pitchFamily="18" charset="-78"/>
              <a:cs typeface="Simplified Arabic" pitchFamily="18" charset="-78"/>
            </a:endParaRPr>
          </a:p>
          <a:p>
            <a:pPr marL="3311525" lvl="1" indent="-442913" algn="just" rtl="1">
              <a:buFont typeface="Wingdings" pitchFamily="2" charset="2"/>
              <a:buChar char="§"/>
            </a:pPr>
            <a:r>
              <a:rPr lang="ar-SA" sz="3200" dirty="0" smtClean="0">
                <a:latin typeface="Simplified Arabic" pitchFamily="18" charset="-78"/>
                <a:cs typeface="Simplified Arabic" pitchFamily="18" charset="-78"/>
              </a:rPr>
              <a:t>مركز المسيلة في عهد السلطة الفاطمية.</a:t>
            </a:r>
            <a:endParaRPr lang="fr-FR" sz="3200" dirty="0" smtClean="0">
              <a:latin typeface="Simplified Arabic" pitchFamily="18" charset="-78"/>
              <a:cs typeface="Simplified Arabic" pitchFamily="18" charset="-78"/>
            </a:endParaRPr>
          </a:p>
          <a:p>
            <a:pPr marL="3311525" lvl="1" indent="-442913" algn="just" rtl="1">
              <a:buFont typeface="Wingdings" pitchFamily="2" charset="2"/>
              <a:buChar char="§"/>
            </a:pPr>
            <a:r>
              <a:rPr lang="ar-SA" sz="3200" dirty="0" smtClean="0">
                <a:latin typeface="Simplified Arabic" pitchFamily="18" charset="-78"/>
                <a:cs typeface="Simplified Arabic" pitchFamily="18" charset="-78"/>
              </a:rPr>
              <a:t>مركز الجزائر في عهد الموحدين والعثمانيين.</a:t>
            </a:r>
            <a:endParaRPr lang="ar-DZ" sz="3200" dirty="0" smtClean="0">
              <a:latin typeface="Simplified Arabic" pitchFamily="18" charset="-78"/>
              <a:cs typeface="Simplified Arabic" pitchFamily="18" charset="-78"/>
            </a:endParaRPr>
          </a:p>
          <a:p>
            <a:pPr marL="0" lvl="0" indent="457200" algn="just" rtl="1">
              <a:spcBef>
                <a:spcPts val="0"/>
              </a:spcBef>
              <a:buNone/>
            </a:pPr>
            <a:r>
              <a:rPr lang="ar-SA" dirty="0" smtClean="0">
                <a:latin typeface="Simplified Arabic" pitchFamily="18" charset="-78"/>
                <a:cs typeface="Simplified Arabic" pitchFamily="18" charset="-78"/>
              </a:rPr>
              <a:t>وهناك مدن أخرى كثيرة اشتملت على مراكز علمية نفيسة ذات أهمية، عبر فترات وعهود مختلفة، ومنها </a:t>
            </a:r>
            <a:r>
              <a:rPr lang="ar-SA" dirty="0" err="1" smtClean="0">
                <a:latin typeface="Simplified Arabic" pitchFamily="18" charset="-78"/>
                <a:cs typeface="Simplified Arabic" pitchFamily="18" charset="-78"/>
              </a:rPr>
              <a:t>مازونة</a:t>
            </a:r>
            <a:r>
              <a:rPr lang="ar-SA" dirty="0" smtClean="0">
                <a:latin typeface="Simplified Arabic" pitchFamily="18" charset="-78"/>
                <a:cs typeface="Simplified Arabic" pitchFamily="18" charset="-78"/>
              </a:rPr>
              <a:t> </a:t>
            </a:r>
            <a:r>
              <a:rPr lang="ar-SA" dirty="0" err="1" smtClean="0">
                <a:latin typeface="Simplified Arabic" pitchFamily="18" charset="-78"/>
                <a:cs typeface="Simplified Arabic" pitchFamily="18" charset="-78"/>
              </a:rPr>
              <a:t>ومسكيانة</a:t>
            </a:r>
            <a:r>
              <a:rPr lang="ar-SA" dirty="0" smtClean="0">
                <a:latin typeface="Simplified Arabic" pitchFamily="18" charset="-78"/>
                <a:cs typeface="Simplified Arabic" pitchFamily="18" charset="-78"/>
              </a:rPr>
              <a:t> </a:t>
            </a:r>
            <a:r>
              <a:rPr lang="ar-SA" dirty="0" err="1" smtClean="0">
                <a:latin typeface="Simplified Arabic" pitchFamily="18" charset="-78"/>
                <a:cs typeface="Simplified Arabic" pitchFamily="18" charset="-78"/>
              </a:rPr>
              <a:t>وورتلان</a:t>
            </a:r>
            <a:r>
              <a:rPr lang="ar-SA" dirty="0" smtClean="0">
                <a:latin typeface="Simplified Arabic" pitchFamily="18" charset="-78"/>
                <a:cs typeface="Simplified Arabic" pitchFamily="18" charset="-78"/>
              </a:rPr>
              <a:t> وتنس وسكرة؛ وغيرها من المدن التي عُرفت بنشر العلم ووفرة العلماء حيث أصبحت هذه المدن منارة في مرحلة البحث العلمي ونشره بين الشعوب آنذاك.</a:t>
            </a:r>
            <a:endParaRPr lang="ar-DZ" dirty="0" smtClean="0">
              <a:latin typeface="Simplified Arabic" pitchFamily="18" charset="-78"/>
              <a:cs typeface="Simplified Arabic" pitchFamily="18" charset="-78"/>
            </a:endParaRPr>
          </a:p>
          <a:p>
            <a:pPr marL="0" lvl="0" indent="457200" algn="just" rtl="1">
              <a:spcBef>
                <a:spcPts val="0"/>
              </a:spcBef>
              <a:buNone/>
            </a:pPr>
            <a:r>
              <a:rPr lang="ar-SA" dirty="0" smtClean="0">
                <a:latin typeface="Simplified Arabic" pitchFamily="18" charset="-78"/>
                <a:cs typeface="Simplified Arabic" pitchFamily="18" charset="-78"/>
              </a:rPr>
              <a:t>وهذا ما سوف نقف عليه من خلال دراستنا لأحوال المنظومة التربوية في الجزائر إبان عصر الازدهار الذي حددنا مدته التاريخية من عهد الفتح الإسلامي إلى عشية النجدة العثمانية التي تولى قيادتها خير الدين </a:t>
            </a:r>
            <a:r>
              <a:rPr lang="ar-SA" dirty="0" err="1" smtClean="0">
                <a:latin typeface="Simplified Arabic" pitchFamily="18" charset="-78"/>
                <a:cs typeface="Simplified Arabic" pitchFamily="18" charset="-78"/>
              </a:rPr>
              <a:t>وعروج</a:t>
            </a:r>
            <a:r>
              <a:rPr lang="ar-SA" dirty="0" smtClean="0">
                <a:latin typeface="Simplified Arabic" pitchFamily="18" charset="-78"/>
                <a:cs typeface="Simplified Arabic" pitchFamily="18" charset="-78"/>
              </a:rPr>
              <a:t> سنة</a:t>
            </a:r>
            <a:r>
              <a:rPr lang="fr-FR" dirty="0" smtClean="0">
                <a:latin typeface="Simplified Arabic" pitchFamily="18" charset="-78"/>
                <a:cs typeface="Simplified Arabic" pitchFamily="18" charset="-78"/>
              </a:rPr>
              <a:t> 1516 </a:t>
            </a:r>
            <a:r>
              <a:rPr lang="ar-SA" dirty="0" smtClean="0">
                <a:latin typeface="Simplified Arabic" pitchFamily="18" charset="-78"/>
                <a:cs typeface="Simplified Arabic" pitchFamily="18" charset="-78"/>
              </a:rPr>
              <a:t>م، وهذا بالنسبة للمرحلة </a:t>
            </a:r>
            <a:r>
              <a:rPr lang="ar-SA" dirty="0" err="1" smtClean="0">
                <a:latin typeface="Simplified Arabic" pitchFamily="18" charset="-78"/>
                <a:cs typeface="Simplified Arabic" pitchFamily="18" charset="-78"/>
              </a:rPr>
              <a:t>الاولى</a:t>
            </a:r>
            <a:r>
              <a:rPr lang="ar-SA" dirty="0" smtClean="0">
                <a:latin typeface="Simplified Arabic" pitchFamily="18" charset="-78"/>
                <a:cs typeface="Simplified Arabic" pitchFamily="18" charset="-78"/>
              </a:rPr>
              <a:t> من مراحل التعليم في الجزائر.</a:t>
            </a:r>
            <a:endParaRPr lang="fr-FR" dirty="0" smtClean="0">
              <a:latin typeface="Simplified Arabic" pitchFamily="18" charset="-78"/>
              <a:cs typeface="Simplified Arabic" pitchFamily="18" charset="-78"/>
            </a:endParaRPr>
          </a:p>
          <a:p>
            <a:pPr marL="0" indent="0" algn="just" rtl="1">
              <a:spcBef>
                <a:spcPts val="0"/>
              </a:spcBef>
              <a:buNone/>
            </a:pPr>
            <a:endParaRPr lang="fr-FR" dirty="0" smtClean="0">
              <a:latin typeface="Simplified Arabic" pitchFamily="18" charset="-78"/>
              <a:cs typeface="Simplified Arabic" pitchFamily="18" charset="-78"/>
            </a:endParaRPr>
          </a:p>
          <a:p>
            <a:pPr marL="0" indent="0" algn="just" rtl="1">
              <a:spcBef>
                <a:spcPts val="0"/>
              </a:spcBef>
              <a:buNone/>
            </a:pPr>
            <a:endParaRPr lang="fr-FR" dirty="0" smtClean="0">
              <a:latin typeface="Simplified Arabic" pitchFamily="18" charset="-78"/>
              <a:cs typeface="Simplified Arabic" pitchFamily="18" charset="-78"/>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7290" y="428604"/>
            <a:ext cx="11715832" cy="607223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just" rtl="1">
              <a:buNone/>
            </a:pPr>
            <a:r>
              <a:rPr lang="ar-SA" sz="3500" dirty="0" smtClean="0">
                <a:latin typeface="Simplified Arabic" pitchFamily="18" charset="-78"/>
                <a:cs typeface="Simplified Arabic" pitchFamily="18" charset="-78"/>
              </a:rPr>
              <a:t>1- </a:t>
            </a:r>
            <a:r>
              <a:rPr lang="ar-SA" sz="3500" b="1" dirty="0" smtClean="0">
                <a:latin typeface="Simplified Arabic" pitchFamily="18" charset="-78"/>
                <a:cs typeface="Simplified Arabic" pitchFamily="18" charset="-78"/>
              </a:rPr>
              <a:t>في عهد </a:t>
            </a:r>
            <a:r>
              <a:rPr lang="ar-SA" sz="3500" b="1" dirty="0" err="1" smtClean="0">
                <a:latin typeface="Simplified Arabic" pitchFamily="18" charset="-78"/>
                <a:cs typeface="Simplified Arabic" pitchFamily="18" charset="-78"/>
              </a:rPr>
              <a:t>الرستميين</a:t>
            </a:r>
            <a:r>
              <a:rPr lang="ar-SA" sz="3500" b="1" dirty="0" smtClean="0">
                <a:latin typeface="Simplified Arabic" pitchFamily="18" charset="-78"/>
                <a:cs typeface="Simplified Arabic" pitchFamily="18" charset="-78"/>
              </a:rPr>
              <a:t>: 160/260هـ - 761/908م:</a:t>
            </a:r>
            <a:endParaRPr lang="fr-FR" sz="3500" dirty="0" smtClean="0">
              <a:latin typeface="Simplified Arabic" pitchFamily="18" charset="-78"/>
              <a:cs typeface="Simplified Arabic" pitchFamily="18" charset="-78"/>
            </a:endParaRPr>
          </a:p>
          <a:p>
            <a:pPr marL="0" indent="457200" algn="just" rtl="1">
              <a:spcBef>
                <a:spcPts val="0"/>
              </a:spcBef>
              <a:buNone/>
            </a:pPr>
            <a:endParaRPr lang="ar-DZ" sz="2000" dirty="0" smtClean="0">
              <a:latin typeface="Simplified Arabic" pitchFamily="18" charset="-78"/>
              <a:cs typeface="Simplified Arabic" pitchFamily="18" charset="-78"/>
            </a:endParaRPr>
          </a:p>
          <a:p>
            <a:pPr marL="0" indent="457200" algn="just" rtl="1">
              <a:spcBef>
                <a:spcPts val="0"/>
              </a:spcBef>
              <a:buNone/>
            </a:pPr>
            <a:r>
              <a:rPr lang="ar-SA" sz="3500" dirty="0" smtClean="0">
                <a:latin typeface="Simplified Arabic" pitchFamily="18" charset="-78"/>
                <a:cs typeface="Simplified Arabic" pitchFamily="18" charset="-78"/>
              </a:rPr>
              <a:t>إذا كان نشر العلوم والمعارف من أسمى الغايات فإن الدولة </a:t>
            </a:r>
            <a:r>
              <a:rPr lang="ar-SA" sz="3500" dirty="0" err="1" smtClean="0">
                <a:latin typeface="Simplified Arabic" pitchFamily="18" charset="-78"/>
                <a:cs typeface="Simplified Arabic" pitchFamily="18" charset="-78"/>
              </a:rPr>
              <a:t>الرستمية</a:t>
            </a:r>
            <a:r>
              <a:rPr lang="ar-SA" sz="3500" dirty="0" smtClean="0">
                <a:latin typeface="Simplified Arabic" pitchFamily="18" charset="-78"/>
                <a:cs typeface="Simplified Arabic" pitchFamily="18" charset="-78"/>
              </a:rPr>
              <a:t> قد هيأت لها السبل التي تؤدي إلى تحصيلها، فقد نبغ في هذا العصر الكثير من العلماء وذاع صيتهم مما يمدنا بالدليل القاطع على وجود المؤسسات التربوية واهتمام السلطة </a:t>
            </a:r>
            <a:r>
              <a:rPr lang="ar-SA" sz="3500" dirty="0" err="1" smtClean="0">
                <a:latin typeface="Simplified Arabic" pitchFamily="18" charset="-78"/>
                <a:cs typeface="Simplified Arabic" pitchFamily="18" charset="-78"/>
              </a:rPr>
              <a:t>بها</a:t>
            </a:r>
            <a:r>
              <a:rPr lang="ar-SA" sz="3500" dirty="0" smtClean="0">
                <a:latin typeface="Simplified Arabic" pitchFamily="18" charset="-78"/>
                <a:cs typeface="Simplified Arabic" pitchFamily="18" charset="-78"/>
              </a:rPr>
              <a:t>.</a:t>
            </a:r>
            <a:endParaRPr lang="ar-DZ" sz="3500" dirty="0" smtClean="0">
              <a:latin typeface="Simplified Arabic" pitchFamily="18" charset="-78"/>
              <a:cs typeface="Simplified Arabic" pitchFamily="18" charset="-78"/>
            </a:endParaRPr>
          </a:p>
          <a:p>
            <a:pPr marL="0" indent="457200" algn="just" rtl="1">
              <a:spcBef>
                <a:spcPts val="0"/>
              </a:spcBef>
              <a:buNone/>
            </a:pPr>
            <a:r>
              <a:rPr lang="ar-SA" sz="3500" dirty="0" smtClean="0">
                <a:latin typeface="Simplified Arabic" pitchFamily="18" charset="-78"/>
                <a:cs typeface="Simplified Arabic" pitchFamily="18" charset="-78"/>
              </a:rPr>
              <a:t>حيث ومنذ تأسيسها سنة 160هـ إلى غاية سقوطها على أيدي الفاطميين سنة 296هـ تواصل اهتمامها بعوامل الفكر والحضارة، وبلغ المجتمع خلالها أوج القمم من النبوغ الحضاري بسبب ما انتشر من العلوم والمعارف ورجال الفكر والعلماء في كل المجالات، امتاز </a:t>
            </a:r>
            <a:r>
              <a:rPr lang="ar-SA" sz="3500" dirty="0" err="1" smtClean="0">
                <a:latin typeface="Simplified Arabic" pitchFamily="18" charset="-78"/>
                <a:cs typeface="Simplified Arabic" pitchFamily="18" charset="-78"/>
              </a:rPr>
              <a:t>الرستميون</a:t>
            </a:r>
            <a:r>
              <a:rPr lang="ar-SA" sz="3500" dirty="0" smtClean="0">
                <a:latin typeface="Simplified Arabic" pitchFamily="18" charset="-78"/>
                <a:cs typeface="Simplified Arabic" pitchFamily="18" charset="-78"/>
              </a:rPr>
              <a:t> بدعمهم للحركة الفكرية والعلمية، والاهتمام باللغات الأجنبية إلى جانب العربية </a:t>
            </a:r>
            <a:r>
              <a:rPr lang="ar-SA" sz="3500" dirty="0" err="1" smtClean="0">
                <a:latin typeface="Simplified Arabic" pitchFamily="18" charset="-78"/>
                <a:cs typeface="Simplified Arabic" pitchFamily="18" charset="-78"/>
              </a:rPr>
              <a:t>والأمازيغية</a:t>
            </a:r>
            <a:r>
              <a:rPr lang="ar-SA" sz="3500" dirty="0" smtClean="0">
                <a:latin typeface="Simplified Arabic" pitchFamily="18" charset="-78"/>
                <a:cs typeface="Simplified Arabic" pitchFamily="18" charset="-78"/>
              </a:rPr>
              <a:t>.</a:t>
            </a:r>
            <a:endParaRPr lang="ar-DZ" sz="3500" dirty="0" smtClean="0">
              <a:latin typeface="Simplified Arabic" pitchFamily="18" charset="-78"/>
              <a:cs typeface="Simplified Arabic" pitchFamily="18" charset="-78"/>
            </a:endParaRPr>
          </a:p>
          <a:p>
            <a:pPr marL="0" indent="457200" algn="just" rtl="1">
              <a:spcBef>
                <a:spcPts val="0"/>
              </a:spcBef>
              <a:buNone/>
            </a:pPr>
            <a:r>
              <a:rPr lang="ar-SA" sz="3500" dirty="0" smtClean="0">
                <a:latin typeface="Simplified Arabic" pitchFamily="18" charset="-78"/>
                <a:cs typeface="Simplified Arabic" pitchFamily="18" charset="-78"/>
              </a:rPr>
              <a:t>وهذا يدل على وجود منظومة تربوية محكمة المنهج والتسيير يعود لها الفضل في هذا النمو الحضاري.</a:t>
            </a:r>
            <a:endParaRPr lang="fr-FR" sz="3500" dirty="0" smtClean="0">
              <a:latin typeface="Simplified Arabic" pitchFamily="18" charset="-78"/>
              <a:cs typeface="Simplified Arabic" pitchFamily="18" charset="-78"/>
            </a:endParaRPr>
          </a:p>
          <a:p>
            <a:pPr marL="0" indent="457200" algn="just" rtl="1">
              <a:spcBef>
                <a:spcPts val="0"/>
              </a:spcBef>
              <a:buNone/>
            </a:pPr>
            <a:endParaRPr lang="fr-FR" sz="3500" dirty="0" smtClean="0">
              <a:latin typeface="Simplified Arabic" pitchFamily="18" charset="-78"/>
              <a:cs typeface="Simplified Arabic" pitchFamily="18" charset="-78"/>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2107</TotalTime>
  <Words>1458</Words>
  <Application>Microsoft Office PowerPoint</Application>
  <PresentationFormat>Personnalisé</PresentationFormat>
  <Paragraphs>68</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Office Theme</vt:lpstr>
      <vt:lpstr>Diapositive 1</vt:lpstr>
      <vt:lpstr>Diapositive 2</vt:lpstr>
      <vt:lpstr>الأهداف التعليمة للمقياس:</vt:lpstr>
      <vt:lpstr>برنامج المقياس:</vt:lpstr>
      <vt:lpstr>Diapositive 5</vt:lpstr>
      <vt:lpstr>محاضرة 01: التربية والتعليم أثناء عصر الازدهار مدخل تاريخي لتربية والتعليم في الجزائر</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المراجع المستعملة:</vt:lpstr>
      <vt:lpstr>Diapositive 18</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Admin</cp:lastModifiedBy>
  <cp:revision>249</cp:revision>
  <dcterms:created xsi:type="dcterms:W3CDTF">2019-10-06T17:17:35Z</dcterms:created>
  <dcterms:modified xsi:type="dcterms:W3CDTF">2020-12-07T08:39:50Z</dcterms:modified>
</cp:coreProperties>
</file>