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3" r:id="rId3"/>
    <p:sldId id="264" r:id="rId4"/>
    <p:sldId id="265" r:id="rId5"/>
    <p:sldId id="266"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F833D-A637-4540-BC3A-B0CD8F364206}" type="datetimeFigureOut">
              <a:rPr lang="fr-FR" smtClean="0"/>
              <a:t>03/01/2022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E17DB-036D-4B17-858B-58AFF8AB8357}" type="slidenum">
              <a:rPr lang="fr-FR" smtClean="0"/>
              <a:t>‹N°›</a:t>
            </a:fld>
            <a:endParaRPr lang="fr-FR"/>
          </a:p>
        </p:txBody>
      </p:sp>
    </p:spTree>
    <p:extLst>
      <p:ext uri="{BB962C8B-B14F-4D97-AF65-F5344CB8AC3E}">
        <p14:creationId xmlns:p14="http://schemas.microsoft.com/office/powerpoint/2010/main" val="397015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B3E17DB-036D-4B17-858B-58AFF8AB8357}" type="slidenum">
              <a:rPr lang="fr-FR" smtClean="0"/>
              <a:t>1</a:t>
            </a:fld>
            <a:endParaRPr lang="fr-FR"/>
          </a:p>
        </p:txBody>
      </p:sp>
    </p:spTree>
    <p:extLst>
      <p:ext uri="{BB962C8B-B14F-4D97-AF65-F5344CB8AC3E}">
        <p14:creationId xmlns:p14="http://schemas.microsoft.com/office/powerpoint/2010/main" val="190528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03/01/2022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03/01/2022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03/01/2022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03/01/2022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03/01/2022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03/01/2022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03/01/2022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03/01/2022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03/01/2022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03/01/2022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03/01/2022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03/01/2022</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42368" y="260648"/>
            <a:ext cx="5909952" cy="1200329"/>
          </a:xfrm>
          <a:prstGeom prst="rect">
            <a:avLst/>
          </a:prstGeom>
          <a:noFill/>
        </p:spPr>
        <p:txBody>
          <a:bodyPr wrap="none" rtlCol="0">
            <a:spAutoFit/>
          </a:bodyPr>
          <a:lstStyle/>
          <a:p>
            <a:pPr algn="ctr"/>
            <a:r>
              <a:rPr lang="fr-FR" sz="2400" dirty="0" smtClean="0"/>
              <a:t>UNIVERSITE DE BISKRA</a:t>
            </a:r>
          </a:p>
          <a:p>
            <a:pPr algn="ctr"/>
            <a:r>
              <a:rPr lang="fr-FR" sz="2400" dirty="0" smtClean="0"/>
              <a:t>Faculté des Sciences et de la Technologie</a:t>
            </a:r>
          </a:p>
          <a:p>
            <a:pPr algn="ctr"/>
            <a:r>
              <a:rPr lang="fr-FR" sz="2400" dirty="0" smtClean="0"/>
              <a:t>Département de génie Mécanique</a:t>
            </a:r>
            <a:endParaRPr lang="fr-FR" sz="2400" dirty="0"/>
          </a:p>
        </p:txBody>
      </p:sp>
      <p:sp>
        <p:nvSpPr>
          <p:cNvPr id="6" name="ZoneTexte 5"/>
          <p:cNvSpPr txBox="1"/>
          <p:nvPr/>
        </p:nvSpPr>
        <p:spPr>
          <a:xfrm>
            <a:off x="827584" y="4437112"/>
            <a:ext cx="2190087" cy="646331"/>
          </a:xfrm>
          <a:prstGeom prst="rect">
            <a:avLst/>
          </a:prstGeom>
          <a:noFill/>
        </p:spPr>
        <p:txBody>
          <a:bodyPr wrap="none" rtlCol="0">
            <a:spAutoFit/>
          </a:bodyPr>
          <a:lstStyle/>
          <a:p>
            <a:r>
              <a:rPr lang="fr-FR" dirty="0" smtClean="0"/>
              <a:t>Préparer par:</a:t>
            </a:r>
          </a:p>
          <a:p>
            <a:r>
              <a:rPr lang="fr-FR" dirty="0" smtClean="0"/>
              <a:t>M. ATHMANI Moussa</a:t>
            </a:r>
            <a:endParaRPr lang="fr-FR" dirty="0"/>
          </a:p>
        </p:txBody>
      </p:sp>
      <p:sp>
        <p:nvSpPr>
          <p:cNvPr id="7" name="ZoneTexte 6"/>
          <p:cNvSpPr txBox="1"/>
          <p:nvPr/>
        </p:nvSpPr>
        <p:spPr>
          <a:xfrm>
            <a:off x="5508104" y="4427910"/>
            <a:ext cx="2828018" cy="646331"/>
          </a:xfrm>
          <a:prstGeom prst="rect">
            <a:avLst/>
          </a:prstGeom>
          <a:noFill/>
        </p:spPr>
        <p:txBody>
          <a:bodyPr wrap="none" rtlCol="0">
            <a:spAutoFit/>
          </a:bodyPr>
          <a:lstStyle/>
          <a:p>
            <a:r>
              <a:rPr lang="fr-FR" dirty="0" smtClean="0"/>
              <a:t>Groupe: </a:t>
            </a:r>
          </a:p>
          <a:p>
            <a:r>
              <a:rPr lang="fr-FR" dirty="0" smtClean="0"/>
              <a:t>3</a:t>
            </a:r>
            <a:r>
              <a:rPr lang="fr-FR" baseline="30000" dirty="0" smtClean="0"/>
              <a:t>ième</a:t>
            </a:r>
            <a:r>
              <a:rPr lang="fr-FR" dirty="0" smtClean="0"/>
              <a:t> Licence Métallurgie</a:t>
            </a:r>
            <a:endParaRPr lang="fr-FR" dirty="0"/>
          </a:p>
        </p:txBody>
      </p:sp>
      <p:sp>
        <p:nvSpPr>
          <p:cNvPr id="8" name="Rectangle 7"/>
          <p:cNvSpPr/>
          <p:nvPr/>
        </p:nvSpPr>
        <p:spPr>
          <a:xfrm>
            <a:off x="1619672" y="2636912"/>
            <a:ext cx="6401111" cy="646331"/>
          </a:xfrm>
          <a:prstGeom prst="rect">
            <a:avLst/>
          </a:prstGeom>
          <a:noFill/>
        </p:spPr>
        <p:txBody>
          <a:bodyPr wrap="none" lIns="91440" tIns="45720" rIns="91440" bIns="45720">
            <a:spAutoFit/>
          </a:bodyPr>
          <a:lstStyle/>
          <a:p>
            <a:r>
              <a:rPr lang="fr-FR" sz="3600" b="1" dirty="0">
                <a:solidFill>
                  <a:srgbClr val="FF0000"/>
                </a:solidFill>
              </a:rPr>
              <a:t>Normalisation en Métallurgie</a:t>
            </a:r>
          </a:p>
        </p:txBody>
      </p:sp>
    </p:spTree>
    <p:extLst>
      <p:ext uri="{BB962C8B-B14F-4D97-AF65-F5344CB8AC3E}">
        <p14:creationId xmlns:p14="http://schemas.microsoft.com/office/powerpoint/2010/main" val="34519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6301" y="1346958"/>
            <a:ext cx="8136904" cy="3365473"/>
          </a:xfrm>
          <a:prstGeom prst="rect">
            <a:avLst/>
          </a:prstGeom>
        </p:spPr>
        <p:txBody>
          <a:bodyPr wrap="square">
            <a:spAutoFit/>
          </a:bodyPr>
          <a:lstStyle/>
          <a:p>
            <a:pPr algn="just">
              <a:lnSpc>
                <a:spcPct val="150000"/>
              </a:lnSpc>
            </a:pPr>
            <a:r>
              <a:rPr lang="fr-FR" dirty="0"/>
              <a:t>L’Association française de normalisation </a:t>
            </a:r>
            <a:r>
              <a:rPr lang="fr-FR" dirty="0" smtClean="0"/>
              <a:t>(AFNOR) </a:t>
            </a:r>
            <a:r>
              <a:rPr lang="fr-FR" dirty="0"/>
              <a:t>est l'organisation française qui représente la France auprès de l'Organisation internationale de normalisation (ISO</a:t>
            </a:r>
            <a:r>
              <a:rPr lang="fr-FR" dirty="0" smtClean="0"/>
              <a:t>) </a:t>
            </a:r>
            <a:r>
              <a:rPr lang="fr-FR" dirty="0"/>
              <a:t>et du Comité européen de normalisation (CEN</a:t>
            </a:r>
            <a:r>
              <a:rPr lang="fr-FR" dirty="0" smtClean="0"/>
              <a:t>). </a:t>
            </a:r>
            <a:r>
              <a:rPr lang="fr-FR" dirty="0"/>
              <a:t>Depuis le 1er janvier 2014, à la suite du </a:t>
            </a:r>
            <a:r>
              <a:rPr lang="fr-FR" dirty="0" smtClean="0"/>
              <a:t>rapprochement </a:t>
            </a:r>
            <a:r>
              <a:rPr lang="fr-FR" dirty="0"/>
              <a:t>de l'Afnor et de l'Union technique de l’électricité (UTE), elle est aussi membre du Comité européen de normalisation en électronique et en électrotechnique (CENELEC) au niveau européen, et de la Commission électrotechnique internationale (CEI) au niveau international</a:t>
            </a:r>
          </a:p>
        </p:txBody>
      </p:sp>
      <p:sp>
        <p:nvSpPr>
          <p:cNvPr id="4" name="ZoneTexte 3"/>
          <p:cNvSpPr txBox="1"/>
          <p:nvPr/>
        </p:nvSpPr>
        <p:spPr>
          <a:xfrm>
            <a:off x="3923928" y="457508"/>
            <a:ext cx="1800200" cy="523220"/>
          </a:xfrm>
          <a:prstGeom prst="rect">
            <a:avLst/>
          </a:prstGeom>
          <a:noFill/>
        </p:spPr>
        <p:txBody>
          <a:bodyPr wrap="square" rtlCol="0">
            <a:spAutoFit/>
          </a:bodyPr>
          <a:lstStyle/>
          <a:p>
            <a:r>
              <a:rPr lang="fr-FR" sz="2800" b="1" dirty="0" smtClean="0">
                <a:solidFill>
                  <a:srgbClr val="FF0000"/>
                </a:solidFill>
              </a:rPr>
              <a:t>AFNOR</a:t>
            </a:r>
            <a:endParaRPr lang="fr-FR" sz="2800" b="1" dirty="0">
              <a:solidFill>
                <a:srgbClr val="FF0000"/>
              </a:solidFill>
            </a:endParaRPr>
          </a:p>
        </p:txBody>
      </p:sp>
    </p:spTree>
    <p:extLst>
      <p:ext uri="{BB962C8B-B14F-4D97-AF65-F5344CB8AC3E}">
        <p14:creationId xmlns:p14="http://schemas.microsoft.com/office/powerpoint/2010/main" val="2568575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10345"/>
            <a:ext cx="7560840" cy="4524315"/>
          </a:xfrm>
          <a:prstGeom prst="rect">
            <a:avLst/>
          </a:prstGeom>
        </p:spPr>
        <p:txBody>
          <a:bodyPr wrap="square">
            <a:spAutoFit/>
          </a:bodyPr>
          <a:lstStyle/>
          <a:p>
            <a:pPr>
              <a:lnSpc>
                <a:spcPct val="200000"/>
              </a:lnSpc>
            </a:pPr>
            <a:r>
              <a:rPr lang="fr-FR" dirty="0" smtClean="0"/>
              <a:t>La </a:t>
            </a:r>
            <a:r>
              <a:rPr lang="fr-FR" dirty="0"/>
              <a:t>branche normalisation de l'AFNOR se charge :</a:t>
            </a:r>
          </a:p>
          <a:p>
            <a:pPr marL="285750" indent="-285750">
              <a:lnSpc>
                <a:spcPct val="200000"/>
              </a:lnSpc>
              <a:buFont typeface="Wingdings" panose="05000000000000000000" pitchFamily="2" charset="2"/>
              <a:buChar char="q"/>
            </a:pPr>
            <a:r>
              <a:rPr lang="fr-FR" dirty="0" smtClean="0">
                <a:solidFill>
                  <a:srgbClr val="C00000"/>
                </a:solidFill>
              </a:rPr>
              <a:t>d'animer </a:t>
            </a:r>
            <a:r>
              <a:rPr lang="fr-FR" dirty="0">
                <a:solidFill>
                  <a:srgbClr val="C00000"/>
                </a:solidFill>
              </a:rPr>
              <a:t>et coordonner l'élaboration des normes </a:t>
            </a:r>
            <a:r>
              <a:rPr lang="fr-FR" dirty="0" smtClean="0">
                <a:solidFill>
                  <a:srgbClr val="C00000"/>
                </a:solidFill>
              </a:rPr>
              <a:t>;</a:t>
            </a:r>
          </a:p>
          <a:p>
            <a:pPr marL="285750" indent="-285750">
              <a:lnSpc>
                <a:spcPct val="200000"/>
              </a:lnSpc>
              <a:buFont typeface="Wingdings" panose="05000000000000000000" pitchFamily="2" charset="2"/>
              <a:buChar char="q"/>
            </a:pPr>
            <a:r>
              <a:rPr lang="fr-FR" dirty="0" smtClean="0">
                <a:solidFill>
                  <a:schemeClr val="accent3">
                    <a:lumMod val="50000"/>
                  </a:schemeClr>
                </a:solidFill>
              </a:rPr>
              <a:t>de </a:t>
            </a:r>
            <a:r>
              <a:rPr lang="fr-FR" dirty="0">
                <a:solidFill>
                  <a:schemeClr val="accent3">
                    <a:lumMod val="50000"/>
                  </a:schemeClr>
                </a:solidFill>
              </a:rPr>
              <a:t>représenter et défendre les intérêts dans toutes les instances de normalisation </a:t>
            </a:r>
            <a:r>
              <a:rPr lang="fr-FR" dirty="0" smtClean="0">
                <a:solidFill>
                  <a:schemeClr val="accent3">
                    <a:lumMod val="50000"/>
                  </a:schemeClr>
                </a:solidFill>
              </a:rPr>
              <a:t>;</a:t>
            </a:r>
          </a:p>
          <a:p>
            <a:pPr marL="285750" indent="-285750">
              <a:lnSpc>
                <a:spcPct val="200000"/>
              </a:lnSpc>
              <a:buFont typeface="Wingdings" panose="05000000000000000000" pitchFamily="2" charset="2"/>
              <a:buChar char="q"/>
            </a:pPr>
            <a:r>
              <a:rPr lang="fr-FR" dirty="0" smtClean="0">
                <a:solidFill>
                  <a:schemeClr val="tx1">
                    <a:lumMod val="50000"/>
                    <a:lumOff val="50000"/>
                  </a:schemeClr>
                </a:solidFill>
              </a:rPr>
              <a:t>d'homologuer </a:t>
            </a:r>
            <a:r>
              <a:rPr lang="fr-FR" dirty="0">
                <a:solidFill>
                  <a:schemeClr val="tx1">
                    <a:lumMod val="50000"/>
                    <a:lumOff val="50000"/>
                  </a:schemeClr>
                </a:solidFill>
              </a:rPr>
              <a:t>les normes </a:t>
            </a:r>
            <a:r>
              <a:rPr lang="fr-FR" dirty="0" smtClean="0">
                <a:solidFill>
                  <a:schemeClr val="tx1">
                    <a:lumMod val="50000"/>
                    <a:lumOff val="50000"/>
                  </a:schemeClr>
                </a:solidFill>
              </a:rPr>
              <a:t>;</a:t>
            </a:r>
          </a:p>
          <a:p>
            <a:pPr marL="285750" indent="-285750">
              <a:lnSpc>
                <a:spcPct val="200000"/>
              </a:lnSpc>
              <a:buFont typeface="Wingdings" panose="05000000000000000000" pitchFamily="2" charset="2"/>
              <a:buChar char="q"/>
            </a:pPr>
            <a:r>
              <a:rPr lang="fr-FR" dirty="0" smtClean="0">
                <a:solidFill>
                  <a:srgbClr val="0000FF"/>
                </a:solidFill>
              </a:rPr>
              <a:t>de </a:t>
            </a:r>
            <a:r>
              <a:rPr lang="fr-FR" dirty="0">
                <a:solidFill>
                  <a:srgbClr val="0000FF"/>
                </a:solidFill>
              </a:rPr>
              <a:t>promouvoir et faciliter l'utilisation des normes </a:t>
            </a:r>
            <a:r>
              <a:rPr lang="fr-FR" dirty="0" smtClean="0">
                <a:solidFill>
                  <a:srgbClr val="0000FF"/>
                </a:solidFill>
              </a:rPr>
              <a:t>;</a:t>
            </a:r>
          </a:p>
          <a:p>
            <a:pPr marL="285750" indent="-285750">
              <a:lnSpc>
                <a:spcPct val="200000"/>
              </a:lnSpc>
              <a:buFont typeface="Wingdings" panose="05000000000000000000" pitchFamily="2" charset="2"/>
              <a:buChar char="q"/>
            </a:pPr>
            <a:r>
              <a:rPr lang="fr-FR" dirty="0" smtClean="0">
                <a:solidFill>
                  <a:srgbClr val="FF0000"/>
                </a:solidFill>
              </a:rPr>
              <a:t>de </a:t>
            </a:r>
            <a:r>
              <a:rPr lang="fr-FR" dirty="0">
                <a:solidFill>
                  <a:srgbClr val="FF0000"/>
                </a:solidFill>
              </a:rPr>
              <a:t>développer la certification des produits et services avec la marque NF</a:t>
            </a:r>
          </a:p>
        </p:txBody>
      </p:sp>
      <p:sp>
        <p:nvSpPr>
          <p:cNvPr id="3" name="Rectangle 2"/>
          <p:cNvSpPr/>
          <p:nvPr/>
        </p:nvSpPr>
        <p:spPr>
          <a:xfrm>
            <a:off x="755576" y="548680"/>
            <a:ext cx="1946367" cy="461665"/>
          </a:xfrm>
          <a:prstGeom prst="rect">
            <a:avLst/>
          </a:prstGeom>
        </p:spPr>
        <p:txBody>
          <a:bodyPr wrap="none">
            <a:spAutoFit/>
          </a:bodyPr>
          <a:lstStyle/>
          <a:p>
            <a:r>
              <a:rPr lang="fr-FR" sz="2400" b="1" dirty="0">
                <a:solidFill>
                  <a:srgbClr val="0000FF"/>
                </a:solidFill>
              </a:rPr>
              <a:t>Ses missions</a:t>
            </a:r>
          </a:p>
        </p:txBody>
      </p:sp>
    </p:spTree>
    <p:extLst>
      <p:ext uri="{BB962C8B-B14F-4D97-AF65-F5344CB8AC3E}">
        <p14:creationId xmlns:p14="http://schemas.microsoft.com/office/powerpoint/2010/main" val="4086389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2348880"/>
            <a:ext cx="8064896" cy="1754326"/>
          </a:xfrm>
          <a:prstGeom prst="rect">
            <a:avLst/>
          </a:prstGeom>
        </p:spPr>
        <p:txBody>
          <a:bodyPr wrap="square">
            <a:spAutoFit/>
          </a:bodyPr>
          <a:lstStyle/>
          <a:p>
            <a:pPr algn="just">
              <a:lnSpc>
                <a:spcPct val="150000"/>
              </a:lnSpc>
            </a:pPr>
            <a:r>
              <a:rPr lang="fr-FR" dirty="0"/>
              <a:t>Le </a:t>
            </a:r>
            <a:r>
              <a:rPr lang="fr-FR" b="1" dirty="0">
                <a:solidFill>
                  <a:srgbClr val="FF0000"/>
                </a:solidFill>
              </a:rPr>
              <a:t>DIN</a:t>
            </a:r>
            <a:r>
              <a:rPr lang="fr-FR" dirty="0"/>
              <a:t>, l'Institut allemand de normalisation, est un </a:t>
            </a:r>
            <a:r>
              <a:rPr lang="fr-FR" dirty="0">
                <a:solidFill>
                  <a:srgbClr val="FF0000"/>
                </a:solidFill>
              </a:rPr>
              <a:t>organisme privé </a:t>
            </a:r>
            <a:r>
              <a:rPr lang="fr-FR" dirty="0"/>
              <a:t>ayant le statut d'association </a:t>
            </a:r>
            <a:r>
              <a:rPr lang="fr-FR" dirty="0">
                <a:solidFill>
                  <a:srgbClr val="0000FF"/>
                </a:solidFill>
              </a:rPr>
              <a:t>sans but lucratif</a:t>
            </a:r>
            <a:r>
              <a:rPr lang="fr-FR" dirty="0"/>
              <a:t>. Ses membres sont issus de l'industrie, des associations, des autorités publiques, du commerce, des organisations professionnelles et des organisations de recherche.</a:t>
            </a:r>
          </a:p>
        </p:txBody>
      </p:sp>
      <p:sp>
        <p:nvSpPr>
          <p:cNvPr id="4" name="Rectangle 3"/>
          <p:cNvSpPr/>
          <p:nvPr/>
        </p:nvSpPr>
        <p:spPr>
          <a:xfrm>
            <a:off x="1043608" y="4217020"/>
            <a:ext cx="7128792" cy="2308324"/>
          </a:xfrm>
          <a:prstGeom prst="rect">
            <a:avLst/>
          </a:prstGeom>
        </p:spPr>
        <p:txBody>
          <a:bodyPr wrap="square">
            <a:spAutoFit/>
          </a:bodyPr>
          <a:lstStyle/>
          <a:p>
            <a:pPr algn="just">
              <a:lnSpc>
                <a:spcPct val="150000"/>
              </a:lnSpc>
            </a:pPr>
            <a:r>
              <a:rPr lang="fr-FR" sz="2400" b="1" dirty="0">
                <a:solidFill>
                  <a:schemeClr val="accent5">
                    <a:lumMod val="75000"/>
                  </a:schemeClr>
                </a:solidFill>
              </a:rPr>
              <a:t>le DIN est l'organisme national de normalisation agréé qui représente les intérêts allemands au sein des organisations internationales et européennes de normalisation.</a:t>
            </a:r>
          </a:p>
        </p:txBody>
      </p:sp>
      <p:sp>
        <p:nvSpPr>
          <p:cNvPr id="5" name="Rectangle 4"/>
          <p:cNvSpPr/>
          <p:nvPr/>
        </p:nvSpPr>
        <p:spPr>
          <a:xfrm>
            <a:off x="179512" y="1268760"/>
            <a:ext cx="8568952" cy="923330"/>
          </a:xfrm>
          <a:prstGeom prst="rect">
            <a:avLst/>
          </a:prstGeom>
        </p:spPr>
        <p:txBody>
          <a:bodyPr wrap="square">
            <a:spAutoFit/>
          </a:bodyPr>
          <a:lstStyle/>
          <a:p>
            <a:pPr algn="just">
              <a:lnSpc>
                <a:spcPct val="150000"/>
              </a:lnSpc>
            </a:pPr>
            <a:r>
              <a:rPr lang="fr-FR" dirty="0"/>
              <a:t>Le DIN, institut allemand pour la standardisation a été crée en </a:t>
            </a:r>
            <a:r>
              <a:rPr lang="fr-FR" dirty="0">
                <a:solidFill>
                  <a:srgbClr val="FF0000"/>
                </a:solidFill>
              </a:rPr>
              <a:t>1917</a:t>
            </a:r>
            <a:r>
              <a:rPr lang="fr-FR" dirty="0"/>
              <a:t> et son siège social est situé à </a:t>
            </a:r>
            <a:r>
              <a:rPr lang="fr-FR" dirty="0">
                <a:solidFill>
                  <a:srgbClr val="FF0000"/>
                </a:solidFill>
              </a:rPr>
              <a:t>Berlin</a:t>
            </a:r>
            <a:r>
              <a:rPr lang="fr-FR" dirty="0"/>
              <a:t>.</a:t>
            </a:r>
          </a:p>
        </p:txBody>
      </p:sp>
      <p:sp>
        <p:nvSpPr>
          <p:cNvPr id="6" name="Rectangle 5"/>
          <p:cNvSpPr/>
          <p:nvPr/>
        </p:nvSpPr>
        <p:spPr>
          <a:xfrm>
            <a:off x="1547664" y="287070"/>
            <a:ext cx="6348213" cy="52322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de-DE" sz="2800" b="1" dirty="0"/>
              <a:t>DIN : Deutsches Institut für Normung</a:t>
            </a:r>
          </a:p>
        </p:txBody>
      </p:sp>
    </p:spTree>
    <p:extLst>
      <p:ext uri="{BB962C8B-B14F-4D97-AF65-F5344CB8AC3E}">
        <p14:creationId xmlns:p14="http://schemas.microsoft.com/office/powerpoint/2010/main" val="4086389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4345"/>
            <a:ext cx="8712968" cy="4385816"/>
          </a:xfrm>
          <a:prstGeom prst="rect">
            <a:avLst/>
          </a:prstGeom>
        </p:spPr>
        <p:txBody>
          <a:bodyPr wrap="square">
            <a:spAutoFit/>
          </a:bodyPr>
          <a:lstStyle/>
          <a:p>
            <a:pPr algn="just">
              <a:lnSpc>
                <a:spcPct val="150000"/>
              </a:lnSpc>
            </a:pPr>
            <a:r>
              <a:rPr lang="fr-FR" sz="2400" dirty="0">
                <a:solidFill>
                  <a:srgbClr val="FF0000"/>
                </a:solidFill>
              </a:rPr>
              <a:t>Tâches et objectifs du DIN:</a:t>
            </a:r>
          </a:p>
          <a:p>
            <a:pPr marL="285750" indent="-285750" algn="just">
              <a:lnSpc>
                <a:spcPct val="150000"/>
              </a:lnSpc>
              <a:buFont typeface="Arial" panose="020B0604020202020204" pitchFamily="34" charset="0"/>
              <a:buChar char="•"/>
            </a:pPr>
            <a:r>
              <a:rPr lang="fr-FR" dirty="0"/>
              <a:t>Garantir la participation de toutes les parties prenantes indépendamment de leur position économique et de leurs compétences linguistiques</a:t>
            </a:r>
          </a:p>
          <a:p>
            <a:pPr marL="285750" indent="-285750" algn="just">
              <a:lnSpc>
                <a:spcPct val="150000"/>
              </a:lnSpc>
              <a:buFont typeface="Arial" panose="020B0604020202020204" pitchFamily="34" charset="0"/>
              <a:buChar char="•"/>
            </a:pPr>
            <a:r>
              <a:rPr lang="fr-FR" dirty="0"/>
              <a:t>Promouvoir la libre circulation des biens par une participation active à la normalisation internationale et européenne</a:t>
            </a:r>
          </a:p>
          <a:p>
            <a:pPr marL="285750" indent="-285750" algn="just">
              <a:lnSpc>
                <a:spcPct val="150000"/>
              </a:lnSpc>
              <a:buFont typeface="Arial" panose="020B0604020202020204" pitchFamily="34" charset="0"/>
              <a:buChar char="•"/>
            </a:pPr>
            <a:r>
              <a:rPr lang="fr-FR" dirty="0" smtClean="0"/>
              <a:t>Adopter </a:t>
            </a:r>
            <a:r>
              <a:rPr lang="fr-FR" dirty="0"/>
              <a:t>des normes européennes et internationales et </a:t>
            </a:r>
            <a:r>
              <a:rPr lang="fr-FR" dirty="0" smtClean="0"/>
              <a:t>au </a:t>
            </a:r>
            <a:r>
              <a:rPr lang="fr-FR" dirty="0"/>
              <a:t>niveau national</a:t>
            </a:r>
          </a:p>
          <a:p>
            <a:pPr marL="285750" indent="-285750" algn="just">
              <a:lnSpc>
                <a:spcPct val="150000"/>
              </a:lnSpc>
              <a:buFont typeface="Arial" panose="020B0604020202020204" pitchFamily="34" charset="0"/>
              <a:buChar char="•"/>
            </a:pPr>
            <a:r>
              <a:rPr lang="fr-FR" dirty="0"/>
              <a:t>Maintenir l'uniformité et la cohérence de la collection de </a:t>
            </a:r>
            <a:r>
              <a:rPr lang="fr-FR" dirty="0" smtClean="0"/>
              <a:t>normes.</a:t>
            </a:r>
            <a:endParaRPr lang="fr-FR" dirty="0"/>
          </a:p>
          <a:p>
            <a:pPr marL="285750" indent="-285750" algn="just">
              <a:lnSpc>
                <a:spcPct val="150000"/>
              </a:lnSpc>
              <a:buFont typeface="Arial" panose="020B0604020202020204" pitchFamily="34" charset="0"/>
              <a:buChar char="•"/>
            </a:pPr>
            <a:r>
              <a:rPr lang="fr-FR" dirty="0"/>
              <a:t>Faciliter les travaux des experts en procédant à l'amélioration continue de l'infrastructure électronique de pointe utilisée pour l'élaboration des normes</a:t>
            </a:r>
          </a:p>
          <a:p>
            <a:pPr marL="285750" indent="-285750" algn="just">
              <a:lnSpc>
                <a:spcPct val="150000"/>
              </a:lnSpc>
              <a:buFont typeface="Arial" panose="020B0604020202020204" pitchFamily="34" charset="0"/>
              <a:buChar char="•"/>
            </a:pPr>
            <a:r>
              <a:rPr lang="fr-FR" dirty="0"/>
              <a:t>Éviter les travaux redondants.</a:t>
            </a:r>
          </a:p>
        </p:txBody>
      </p:sp>
    </p:spTree>
    <p:extLst>
      <p:ext uri="{BB962C8B-B14F-4D97-AF65-F5344CB8AC3E}">
        <p14:creationId xmlns:p14="http://schemas.microsoft.com/office/powerpoint/2010/main" val="408638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3965</TotalTime>
  <Words>355</Words>
  <Application>Microsoft Office PowerPoint</Application>
  <PresentationFormat>Affichage à l'écran (4:3)</PresentationFormat>
  <Paragraphs>29</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Sillage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athmani moussa</dc:creator>
  <cp:lastModifiedBy>athmani moussa</cp:lastModifiedBy>
  <cp:revision>50</cp:revision>
  <dcterms:created xsi:type="dcterms:W3CDTF">2020-12-04T06:34:38Z</dcterms:created>
  <dcterms:modified xsi:type="dcterms:W3CDTF">2022-01-03T19:28:10Z</dcterms:modified>
</cp:coreProperties>
</file>