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0" r:id="rId2"/>
    <p:sldId id="261" r:id="rId3"/>
    <p:sldId id="262" r:id="rId4"/>
    <p:sldId id="256" r:id="rId5"/>
    <p:sldId id="257" r:id="rId6"/>
    <p:sldId id="258" r:id="rId7"/>
  </p:sldIdLst>
  <p:sldSz cx="9144000" cy="6858000" type="screen4x3"/>
  <p:notesSz cx="91440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1" d="100"/>
          <a:sy n="71" d="100"/>
        </p:scale>
        <p:origin x="-1356"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C9821078-8A4D-4CEB-A344-6F462EE61759}" type="datetimeFigureOut">
              <a:rPr lang="fr-FR" smtClean="0"/>
              <a:pPr/>
              <a:t>23/05/2021</a:t>
            </a:fld>
            <a:endParaRPr lang="fr-FR"/>
          </a:p>
        </p:txBody>
      </p:sp>
      <p:sp>
        <p:nvSpPr>
          <p:cNvPr id="4" name="Espace réservé de l'image des diapositives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E8443F76-2B58-41EB-A973-C0FA7215D81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23/05/2021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23/05/2021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23/05/2021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23/05/2021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23/05/2021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23/05/2021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23/05/2021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23/05/2021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23/05/2021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23/05/2021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23/05/2021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23/05/2021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images (7).jpg"/>
          <p:cNvPicPr>
            <a:picLocks noChangeAspect="1"/>
          </p:cNvPicPr>
          <p:nvPr/>
        </p:nvPicPr>
        <p:blipFill>
          <a:blip r:embed="rId2"/>
          <a:stretch>
            <a:fillRect/>
          </a:stretch>
        </p:blipFill>
        <p:spPr>
          <a:xfrm>
            <a:off x="0" y="0"/>
            <a:ext cx="9144000" cy="6858000"/>
          </a:xfrm>
          <a:prstGeom prst="rect">
            <a:avLst/>
          </a:prstGeom>
          <a:ln>
            <a:noFill/>
          </a:ln>
          <a:effectLst>
            <a:softEdge rad="112500"/>
          </a:effectLst>
        </p:spPr>
      </p:pic>
      <p:pic>
        <p:nvPicPr>
          <p:cNvPr id="7" name="Image 6" descr="images (2).jpg"/>
          <p:cNvPicPr>
            <a:picLocks noChangeAspect="1"/>
          </p:cNvPicPr>
          <p:nvPr/>
        </p:nvPicPr>
        <p:blipFill>
          <a:blip r:embed="rId3"/>
          <a:stretch>
            <a:fillRect/>
          </a:stretch>
        </p:blipFill>
        <p:spPr>
          <a:xfrm>
            <a:off x="3000364" y="0"/>
            <a:ext cx="4095755" cy="163830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1" name="Organigramme : Terminateur 10"/>
          <p:cNvSpPr/>
          <p:nvPr/>
        </p:nvSpPr>
        <p:spPr>
          <a:xfrm>
            <a:off x="5286380" y="2428868"/>
            <a:ext cx="3143272" cy="1285884"/>
          </a:xfrm>
          <a:prstGeom prst="flowChartTerminator">
            <a:avLst/>
          </a:prstGeom>
        </p:spPr>
        <p:style>
          <a:lnRef idx="0">
            <a:schemeClr val="accent5"/>
          </a:lnRef>
          <a:fillRef idx="3">
            <a:schemeClr val="accent5"/>
          </a:fillRef>
          <a:effectRef idx="3">
            <a:schemeClr val="accent5"/>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r>
              <a:rPr lang="ar-DZ"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cs typeface="Simplified Arabic" pitchFamily="18" charset="-78"/>
              </a:rPr>
              <a:t>تحت </a:t>
            </a:r>
            <a:r>
              <a:rPr lang="ar-DZ" sz="2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cs typeface="Simplified Arabic" pitchFamily="18" charset="-78"/>
              </a:rPr>
              <a:t>اشراف</a:t>
            </a:r>
            <a:r>
              <a:rPr lang="ar-DZ"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cs typeface="Simplified Arabic" pitchFamily="18" charset="-78"/>
              </a:rPr>
              <a:t> </a:t>
            </a:r>
            <a:r>
              <a:rPr lang="ar-DZ" sz="2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cs typeface="Simplified Arabic" pitchFamily="18" charset="-78"/>
              </a:rPr>
              <a:t>الاستاذة</a:t>
            </a:r>
            <a:r>
              <a:rPr lang="ar-DZ"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cs typeface="Simplified Arabic" pitchFamily="18" charset="-78"/>
              </a:rPr>
              <a:t> : بن عيسى ليلى </a:t>
            </a:r>
            <a:endParaRPr lang="fr-FR"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cs typeface="Simplified Arabic" pitchFamily="18" charset="-78"/>
            </a:endParaRPr>
          </a:p>
        </p:txBody>
      </p:sp>
      <p:sp>
        <p:nvSpPr>
          <p:cNvPr id="12" name="Parchemin horizontal 11"/>
          <p:cNvSpPr/>
          <p:nvPr/>
        </p:nvSpPr>
        <p:spPr>
          <a:xfrm>
            <a:off x="428596" y="928670"/>
            <a:ext cx="2428892" cy="4643470"/>
          </a:xfrm>
          <a:prstGeom prst="horizontalScroll">
            <a:avLst/>
          </a:prstGeom>
        </p:spPr>
        <p:style>
          <a:lnRef idx="0">
            <a:schemeClr val="accent5"/>
          </a:lnRef>
          <a:fillRef idx="3">
            <a:schemeClr val="accent5"/>
          </a:fillRef>
          <a:effectRef idx="3">
            <a:schemeClr val="accent5"/>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endParaRPr lang="ar-DZ"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cs typeface="Simplified Arabic" pitchFamily="18" charset="-78"/>
            </a:endParaRPr>
          </a:p>
          <a:p>
            <a:pPr algn="ctr" rtl="1"/>
            <a:r>
              <a:rPr lang="ar-DZ"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cs typeface="Simplified Arabic" pitchFamily="18" charset="-78"/>
              </a:rPr>
              <a:t>من </a:t>
            </a:r>
            <a:r>
              <a:rPr lang="ar-DZ" sz="20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cs typeface="Simplified Arabic" pitchFamily="18" charset="-78"/>
              </a:rPr>
              <a:t>اعداد</a:t>
            </a:r>
            <a:r>
              <a:rPr lang="ar-DZ"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cs typeface="Simplified Arabic" pitchFamily="18" charset="-78"/>
              </a:rPr>
              <a:t> الطالبة :</a:t>
            </a:r>
          </a:p>
          <a:p>
            <a:pPr algn="ctr" rtl="1"/>
            <a:endParaRPr lang="ar-DZ"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cs typeface="Simplified Arabic" pitchFamily="18" charset="-78"/>
            </a:endParaRPr>
          </a:p>
          <a:p>
            <a:pPr algn="ctr" rtl="1">
              <a:buFont typeface="Wingdings" pitchFamily="2" charset="2"/>
              <a:buChar char="v"/>
            </a:pPr>
            <a:r>
              <a:rPr lang="ar-DZ"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منصوري </a:t>
            </a:r>
            <a:r>
              <a:rPr lang="ar-DZ"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احلام</a:t>
            </a:r>
            <a:endParaRPr lang="ar-DZ"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rtl="1">
              <a:buFont typeface="Wingdings" pitchFamily="2" charset="2"/>
              <a:buChar char="v"/>
            </a:pPr>
            <a:r>
              <a:rPr lang="ar-DZ"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مغزي</a:t>
            </a:r>
            <a:r>
              <a:rPr lang="ar-DZ"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ar-DZ"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بخوش</a:t>
            </a:r>
            <a:r>
              <a:rPr lang="ar-DZ"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سارة</a:t>
            </a:r>
            <a:endParaRPr lang="fr-F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Étoile à 6 branches 12"/>
          <p:cNvSpPr/>
          <p:nvPr/>
        </p:nvSpPr>
        <p:spPr>
          <a:xfrm>
            <a:off x="2857488" y="5357826"/>
            <a:ext cx="3214710" cy="1357298"/>
          </a:xfrm>
          <a:prstGeom prst="star6">
            <a:avLst/>
          </a:prstGeom>
          <a:ln w="57150">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ar-DZ"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2021/2022</a:t>
            </a:r>
            <a:endParaRPr lang="fr-F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téléchargement (7).jpg"/>
          <p:cNvPicPr>
            <a:picLocks noChangeAspect="1"/>
          </p:cNvPicPr>
          <p:nvPr/>
        </p:nvPicPr>
        <p:blipFill>
          <a:blip r:embed="rId2">
            <a:lum/>
          </a:blip>
          <a:stretch>
            <a:fillRect/>
          </a:stretch>
        </p:blipFill>
        <p:spPr>
          <a:xfrm>
            <a:off x="0" y="0"/>
            <a:ext cx="9144000" cy="6858000"/>
          </a:xfrm>
          <a:prstGeom prst="rect">
            <a:avLst/>
          </a:prstGeom>
          <a:ln>
            <a:noFill/>
          </a:ln>
          <a:effectLst>
            <a:softEdge rad="112500"/>
          </a:effectLst>
        </p:spPr>
      </p:pic>
      <p:sp>
        <p:nvSpPr>
          <p:cNvPr id="5" name="Parchemin horizontal 4"/>
          <p:cNvSpPr/>
          <p:nvPr/>
        </p:nvSpPr>
        <p:spPr>
          <a:xfrm>
            <a:off x="928662" y="-24"/>
            <a:ext cx="7143800" cy="7143800"/>
          </a:xfrm>
          <a:prstGeom prst="horizontalScroll">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latin typeface="Simplified Arabic" pitchFamily="18" charset="-78"/>
              <a:cs typeface="Simplified Arabic" pitchFamily="18" charset="-78"/>
            </a:endParaRPr>
          </a:p>
        </p:txBody>
      </p:sp>
      <p:sp>
        <p:nvSpPr>
          <p:cNvPr id="6" name="ZoneTexte 5"/>
          <p:cNvSpPr txBox="1"/>
          <p:nvPr/>
        </p:nvSpPr>
        <p:spPr>
          <a:xfrm>
            <a:off x="2428860" y="1142984"/>
            <a:ext cx="4572032" cy="5262979"/>
          </a:xfrm>
          <a:prstGeom prst="rect">
            <a:avLst/>
          </a:prstGeom>
          <a:noFill/>
        </p:spPr>
        <p:txBody>
          <a:bodyPr wrap="square" rtlCol="0">
            <a:spAutoFit/>
          </a:bodyPr>
          <a:lstStyle/>
          <a:p>
            <a:pPr algn="ctr" rtl="1"/>
            <a:r>
              <a:rPr lang="ar-DZ"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cs typeface="Simplified Arabic" pitchFamily="18" charset="-78"/>
              </a:rPr>
              <a:t>خطة البحث </a:t>
            </a:r>
          </a:p>
          <a:p>
            <a:pPr algn="ctr" rtl="1">
              <a:buFont typeface="Wingdings" pitchFamily="2" charset="2"/>
              <a:buChar char="q"/>
            </a:pPr>
            <a:r>
              <a:rPr lang="ar-DZ"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cs typeface="Simplified Arabic" pitchFamily="18" charset="-78"/>
              </a:rPr>
              <a:t>المقدمة </a:t>
            </a:r>
          </a:p>
          <a:p>
            <a:pPr algn="ctr" rtl="1"/>
            <a:r>
              <a:rPr lang="ar-DZ"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cs typeface="Simplified Arabic" pitchFamily="18" charset="-78"/>
              </a:rPr>
              <a:t>المبحث </a:t>
            </a:r>
            <a:r>
              <a:rPr lang="ar-DZ"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cs typeface="Simplified Arabic" pitchFamily="18" charset="-78"/>
              </a:rPr>
              <a:t>الاول</a:t>
            </a:r>
            <a:r>
              <a:rPr lang="ar-DZ"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cs typeface="Simplified Arabic" pitchFamily="18" charset="-78"/>
              </a:rPr>
              <a:t> </a:t>
            </a:r>
          </a:p>
          <a:p>
            <a:pPr algn="r" rtl="1">
              <a:buFont typeface="Wingdings" pitchFamily="2" charset="2"/>
              <a:buChar char="q"/>
            </a:pPr>
            <a:r>
              <a:rPr lang="ar-DZ"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cs typeface="Simplified Arabic" pitchFamily="18" charset="-78"/>
              </a:rPr>
              <a:t>المطلب الأول: تطور التسويق </a:t>
            </a:r>
          </a:p>
          <a:p>
            <a:pPr algn="r" rtl="1">
              <a:buFont typeface="Wingdings" pitchFamily="2" charset="2"/>
              <a:buChar char="q"/>
            </a:pPr>
            <a:r>
              <a:rPr lang="ar-DZ"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cs typeface="Simplified Arabic" pitchFamily="18" charset="-78"/>
              </a:rPr>
              <a:t>المطلب الثاني : تعريف التسويق الالكتروني </a:t>
            </a:r>
          </a:p>
          <a:p>
            <a:pPr algn="r" rtl="1">
              <a:buFont typeface="Wingdings" pitchFamily="2" charset="2"/>
              <a:buChar char="q"/>
            </a:pPr>
            <a:r>
              <a:rPr lang="ar-DZ"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cs typeface="Simplified Arabic" pitchFamily="18" charset="-78"/>
              </a:rPr>
              <a:t>المطلب الثالث: أدواته ومراحله </a:t>
            </a:r>
          </a:p>
          <a:p>
            <a:pPr algn="r" rtl="1">
              <a:buFont typeface="Wingdings" pitchFamily="2" charset="2"/>
              <a:buChar char="q"/>
            </a:pPr>
            <a:r>
              <a:rPr lang="ar-DZ"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cs typeface="Simplified Arabic" pitchFamily="18" charset="-78"/>
              </a:rPr>
              <a:t>المطلب الرابع مجلات تطبيق التسويق الالكتروني </a:t>
            </a:r>
          </a:p>
          <a:p>
            <a:pPr algn="ctr" rtl="1"/>
            <a:r>
              <a:rPr lang="ar-DZ"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cs typeface="Simplified Arabic" pitchFamily="18" charset="-78"/>
              </a:rPr>
              <a:t>المبحث الثاني </a:t>
            </a:r>
          </a:p>
          <a:p>
            <a:pPr algn="ctr" rtl="1">
              <a:buFont typeface="Wingdings" pitchFamily="2" charset="2"/>
              <a:buChar char="q"/>
            </a:pPr>
            <a:r>
              <a:rPr lang="ar-DZ"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cs typeface="Simplified Arabic" pitchFamily="18" charset="-78"/>
              </a:rPr>
              <a:t>المطلب الأول الموقع الالكتروني ومتطلباته</a:t>
            </a:r>
          </a:p>
          <a:p>
            <a:pPr algn="ctr" rtl="1">
              <a:buFont typeface="Wingdings" pitchFamily="2" charset="2"/>
              <a:buChar char="q"/>
            </a:pPr>
            <a:r>
              <a:rPr lang="ar-DZ"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cs typeface="Simplified Arabic" pitchFamily="18" charset="-78"/>
              </a:rPr>
              <a:t>المطلب الثاني استراتجيات الموقع الالكتروني</a:t>
            </a:r>
          </a:p>
          <a:p>
            <a:pPr algn="ctr" rtl="1">
              <a:buFont typeface="Wingdings" pitchFamily="2" charset="2"/>
              <a:buChar char="q"/>
            </a:pPr>
            <a:r>
              <a:rPr lang="ar-DZ"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cs typeface="Simplified Arabic" pitchFamily="18" charset="-78"/>
              </a:rPr>
              <a:t>خاتمة</a:t>
            </a:r>
            <a:endParaRPr lang="fr-FR"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cs typeface="Simplified Arabic" pitchFamily="18" charset="-78"/>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images (6).jpg"/>
          <p:cNvPicPr>
            <a:picLocks noChangeAspect="1"/>
          </p:cNvPicPr>
          <p:nvPr/>
        </p:nvPicPr>
        <p:blipFill>
          <a:blip r:embed="rId2"/>
          <a:stretch>
            <a:fillRect/>
          </a:stretch>
        </p:blipFill>
        <p:spPr>
          <a:xfrm>
            <a:off x="0" y="0"/>
            <a:ext cx="9144000" cy="6858000"/>
          </a:xfrm>
          <a:prstGeom prst="rect">
            <a:avLst/>
          </a:prstGeom>
          <a:ln>
            <a:noFill/>
          </a:ln>
          <a:effectLst>
            <a:softEdge rad="112500"/>
          </a:effectLst>
        </p:spPr>
      </p:pic>
      <p:sp>
        <p:nvSpPr>
          <p:cNvPr id="5" name="Nuage 4"/>
          <p:cNvSpPr/>
          <p:nvPr/>
        </p:nvSpPr>
        <p:spPr>
          <a:xfrm>
            <a:off x="6000760" y="-24"/>
            <a:ext cx="2643206" cy="1285884"/>
          </a:xfrm>
          <a:prstGeom prst="cloud">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DZ" dirty="0" smtClean="0"/>
              <a:t>التسويق التقليدي :</a:t>
            </a:r>
            <a:endParaRPr lang="fr-FR" dirty="0"/>
          </a:p>
        </p:txBody>
      </p:sp>
      <p:grpSp>
        <p:nvGrpSpPr>
          <p:cNvPr id="9" name="Groupe 8"/>
          <p:cNvGrpSpPr/>
          <p:nvPr/>
        </p:nvGrpSpPr>
        <p:grpSpPr>
          <a:xfrm>
            <a:off x="4357686" y="1357298"/>
            <a:ext cx="4572000" cy="1928826"/>
            <a:chOff x="4357686" y="2214554"/>
            <a:chExt cx="4572000" cy="2143140"/>
          </a:xfrm>
        </p:grpSpPr>
        <p:sp>
          <p:nvSpPr>
            <p:cNvPr id="6" name="Rectangle 5"/>
            <p:cNvSpPr/>
            <p:nvPr/>
          </p:nvSpPr>
          <p:spPr>
            <a:xfrm>
              <a:off x="4586051" y="2317616"/>
              <a:ext cx="4272197" cy="1754326"/>
            </a:xfrm>
            <a:prstGeom prst="rect">
              <a:avLst/>
            </a:prstGeom>
          </p:spPr>
          <p:txBody>
            <a:bodyPr wrap="square">
              <a:spAutoFit/>
            </a:bodyPr>
            <a:lstStyle/>
            <a:p>
              <a:pPr algn="r" rtl="1"/>
              <a:r>
                <a:rPr lang="ar-DZ" b="1" dirty="0" smtClean="0">
                  <a:latin typeface="Simplified Arabic" pitchFamily="18" charset="-78"/>
                  <a:cs typeface="Simplified Arabic" pitchFamily="18" charset="-78"/>
                </a:rPr>
                <a:t>التسويق التقليدي فيتم عبر الطرق التقليدية من عرض المنتج للبيع في المحلات ومنافذ بيع الشركات المختلفة، وقد تقتصر الدعاية له عبر التليفزيون أو الإعلانات المطبوعة عبر الصحف والمجلات وكذلك الراديو، أو حتى عبر التواصل المباشر بين ممثل الشركة والمستهلك.</a:t>
              </a:r>
              <a:endParaRPr lang="fr-FR" dirty="0">
                <a:latin typeface="Simplified Arabic" pitchFamily="18" charset="-78"/>
                <a:cs typeface="Simplified Arabic" pitchFamily="18" charset="-78"/>
              </a:endParaRPr>
            </a:p>
          </p:txBody>
        </p:sp>
        <p:sp>
          <p:nvSpPr>
            <p:cNvPr id="7" name="Arrondir un rectangle avec un coin diagonal 6"/>
            <p:cNvSpPr/>
            <p:nvPr/>
          </p:nvSpPr>
          <p:spPr>
            <a:xfrm>
              <a:off x="4357686" y="2214554"/>
              <a:ext cx="4572000" cy="2143140"/>
            </a:xfrm>
            <a:prstGeom prst="round2DiagRect">
              <a:avLst/>
            </a:prstGeom>
            <a:noFill/>
            <a:ln w="571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Simplified Arabic" pitchFamily="18" charset="-78"/>
                <a:cs typeface="Simplified Arabic" pitchFamily="18" charset="-78"/>
              </a:endParaRPr>
            </a:p>
          </p:txBody>
        </p:sp>
      </p:grpSp>
      <p:sp>
        <p:nvSpPr>
          <p:cNvPr id="11" name="Nuage 10"/>
          <p:cNvSpPr/>
          <p:nvPr/>
        </p:nvSpPr>
        <p:spPr>
          <a:xfrm>
            <a:off x="1285852" y="214290"/>
            <a:ext cx="2643206" cy="1285884"/>
          </a:xfrm>
          <a:prstGeom prst="cloud">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dirty="0" smtClean="0"/>
              <a:t>التسويق الالكتروني:</a:t>
            </a:r>
            <a:endParaRPr lang="fr-FR" dirty="0"/>
          </a:p>
        </p:txBody>
      </p:sp>
      <p:sp>
        <p:nvSpPr>
          <p:cNvPr id="12" name="Arrondir un rectangle avec un coin diagonal 11"/>
          <p:cNvSpPr/>
          <p:nvPr/>
        </p:nvSpPr>
        <p:spPr>
          <a:xfrm>
            <a:off x="142876" y="1643050"/>
            <a:ext cx="4071934" cy="1328023"/>
          </a:xfrm>
          <a:prstGeom prst="round2Diag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r" rtl="1"/>
            <a:r>
              <a:rPr lang="ar-DZ" dirty="0" smtClean="0">
                <a:latin typeface="Simplified Arabic" pitchFamily="18" charset="-78"/>
                <a:cs typeface="Simplified Arabic" pitchFamily="18" charset="-78"/>
              </a:rPr>
              <a:t>منذ الانتشار الواسع للإنترنت في العالم بدأت أصوات العاملين في مجال التسويق الالكتروني تتعالى </a:t>
            </a:r>
          </a:p>
          <a:p>
            <a:pPr algn="r" rtl="1"/>
            <a:endParaRPr lang="ar-DZ" dirty="0" smtClean="0">
              <a:latin typeface="Simplified Arabic" pitchFamily="18" charset="-78"/>
              <a:cs typeface="Simplified Arabic" pitchFamily="18" charset="-78"/>
            </a:endParaRPr>
          </a:p>
          <a:p>
            <a:pPr algn="r" rtl="1"/>
            <a:endParaRPr lang="fr-FR" dirty="0">
              <a:latin typeface="Simplified Arabic" pitchFamily="18" charset="-78"/>
              <a:cs typeface="Simplified Arabic" pitchFamily="18" charset="-78"/>
            </a:endParaRPr>
          </a:p>
        </p:txBody>
      </p:sp>
      <p:sp>
        <p:nvSpPr>
          <p:cNvPr id="13" name="Arrondir un rectangle avec un coin diagonal 12"/>
          <p:cNvSpPr/>
          <p:nvPr/>
        </p:nvSpPr>
        <p:spPr>
          <a:xfrm>
            <a:off x="357158" y="4857760"/>
            <a:ext cx="4572000" cy="1940957"/>
          </a:xfrm>
          <a:prstGeom prst="round2DiagRect">
            <a:avLst/>
          </a:prstGeom>
        </p:spPr>
        <p:style>
          <a:lnRef idx="2">
            <a:schemeClr val="accent2"/>
          </a:lnRef>
          <a:fillRef idx="1">
            <a:schemeClr val="lt1"/>
          </a:fillRef>
          <a:effectRef idx="0">
            <a:schemeClr val="accent2"/>
          </a:effectRef>
          <a:fontRef idx="minor">
            <a:schemeClr val="dk1"/>
          </a:fontRef>
        </p:style>
        <p:txBody>
          <a:bodyPr>
            <a:spAutoFit/>
          </a:bodyPr>
          <a:lstStyle/>
          <a:p>
            <a:pPr algn="r" rtl="1"/>
            <a:r>
              <a:rPr lang="ar-DZ" b="1" dirty="0" smtClean="0">
                <a:latin typeface="Simplified Arabic" pitchFamily="18" charset="-78"/>
                <a:cs typeface="Simplified Arabic" pitchFamily="18" charset="-78"/>
              </a:rPr>
              <a:t>ويقصد </a:t>
            </a:r>
            <a:r>
              <a:rPr lang="ar-DZ" b="1" dirty="0" err="1" smtClean="0">
                <a:latin typeface="Simplified Arabic" pitchFamily="18" charset="-78"/>
                <a:cs typeface="Simplified Arabic" pitchFamily="18" charset="-78"/>
              </a:rPr>
              <a:t>به</a:t>
            </a:r>
            <a:r>
              <a:rPr lang="ar-DZ" b="1" dirty="0" smtClean="0">
                <a:latin typeface="Simplified Arabic" pitchFamily="18" charset="-78"/>
                <a:cs typeface="Simplified Arabic" pitchFamily="18" charset="-78"/>
              </a:rPr>
              <a:t> عملية الترويج أو البيع والشراء عبر الوسائل المعتمدة على الإنترنت، وتتعدد قنوات التسويق الإلكتروني ومن أبرزها الترويج عبر مواقع التواصل الاجتماعي المختلفة (فيسبوك – </a:t>
            </a:r>
            <a:r>
              <a:rPr lang="ar-DZ" b="1" dirty="0" err="1" smtClean="0">
                <a:latin typeface="Simplified Arabic" pitchFamily="18" charset="-78"/>
                <a:cs typeface="Simplified Arabic" pitchFamily="18" charset="-78"/>
              </a:rPr>
              <a:t>تويتر</a:t>
            </a:r>
            <a:r>
              <a:rPr lang="ar-DZ" b="1" dirty="0" smtClean="0">
                <a:latin typeface="Simplified Arabic" pitchFamily="18" charset="-78"/>
                <a:cs typeface="Simplified Arabic" pitchFamily="18" charset="-78"/>
              </a:rPr>
              <a:t> – </a:t>
            </a:r>
            <a:r>
              <a:rPr lang="ar-DZ" b="1" dirty="0" err="1" smtClean="0">
                <a:latin typeface="Simplified Arabic" pitchFamily="18" charset="-78"/>
                <a:cs typeface="Simplified Arabic" pitchFamily="18" charset="-78"/>
              </a:rPr>
              <a:t>انستغرام</a:t>
            </a:r>
            <a:r>
              <a:rPr lang="ar-DZ" b="1" dirty="0" smtClean="0">
                <a:latin typeface="Simplified Arabic" pitchFamily="18" charset="-78"/>
                <a:cs typeface="Simplified Arabic" pitchFamily="18" charset="-78"/>
              </a:rPr>
              <a:t>)  ، ومحركات البحث والمتاجر الإلكترونية والبريد الإلكتروني والهواتف الذكية والمواقع والتطبيقات المختلفة.</a:t>
            </a:r>
            <a:endParaRPr lang="fr-FR" dirty="0">
              <a:latin typeface="Simplified Arabic" pitchFamily="18" charset="-78"/>
              <a:cs typeface="Simplified Arabic" pitchFamily="18" charset="-78"/>
            </a:endParaRPr>
          </a:p>
        </p:txBody>
      </p:sp>
      <p:pic>
        <p:nvPicPr>
          <p:cNvPr id="14" name="Image 13" descr="téléchargement (10).jpg"/>
          <p:cNvPicPr>
            <a:picLocks noChangeAspect="1"/>
          </p:cNvPicPr>
          <p:nvPr/>
        </p:nvPicPr>
        <p:blipFill>
          <a:blip r:embed="rId3"/>
          <a:stretch>
            <a:fillRect/>
          </a:stretch>
        </p:blipFill>
        <p:spPr>
          <a:xfrm>
            <a:off x="4071934" y="3357562"/>
            <a:ext cx="2447856" cy="1428760"/>
          </a:xfrm>
          <a:prstGeom prst="rect">
            <a:avLst/>
          </a:prstGeom>
        </p:spPr>
      </p:pic>
      <p:pic>
        <p:nvPicPr>
          <p:cNvPr id="15" name="Image 14" descr="téléchargement (12).jpg"/>
          <p:cNvPicPr>
            <a:picLocks noChangeAspect="1"/>
          </p:cNvPicPr>
          <p:nvPr/>
        </p:nvPicPr>
        <p:blipFill>
          <a:blip r:embed="rId4"/>
          <a:stretch>
            <a:fillRect/>
          </a:stretch>
        </p:blipFill>
        <p:spPr>
          <a:xfrm>
            <a:off x="428596" y="3071810"/>
            <a:ext cx="2643206" cy="1571636"/>
          </a:xfrm>
          <a:prstGeom prst="rect">
            <a:avLst/>
          </a:prstGeom>
        </p:spPr>
      </p:pic>
      <p:pic>
        <p:nvPicPr>
          <p:cNvPr id="16" name="Image 15" descr="téléchargement (9).jpg"/>
          <p:cNvPicPr>
            <a:picLocks noChangeAspect="1"/>
          </p:cNvPicPr>
          <p:nvPr/>
        </p:nvPicPr>
        <p:blipFill>
          <a:blip r:embed="rId5"/>
          <a:stretch>
            <a:fillRect/>
          </a:stretch>
        </p:blipFill>
        <p:spPr>
          <a:xfrm>
            <a:off x="6758017" y="4324372"/>
            <a:ext cx="2028825" cy="22479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8" name="Image 17" descr="751012720.png"/>
          <p:cNvPicPr>
            <a:picLocks noChangeAspect="1"/>
          </p:cNvPicPr>
          <p:nvPr/>
        </p:nvPicPr>
        <p:blipFill>
          <a:blip r:embed="rId6" cstate="print"/>
          <a:srcRect l="48276" r="6896" b="5554"/>
          <a:stretch>
            <a:fillRect/>
          </a:stretch>
        </p:blipFill>
        <p:spPr>
          <a:xfrm>
            <a:off x="285720" y="214290"/>
            <a:ext cx="928694" cy="121444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9" name="Image 18" descr="751012720.png"/>
          <p:cNvPicPr>
            <a:picLocks noChangeAspect="1"/>
          </p:cNvPicPr>
          <p:nvPr/>
        </p:nvPicPr>
        <p:blipFill>
          <a:blip r:embed="rId7" cstate="print"/>
          <a:srcRect l="2343" t="929" r="50000" b="8364"/>
          <a:stretch>
            <a:fillRect/>
          </a:stretch>
        </p:blipFill>
        <p:spPr>
          <a:xfrm>
            <a:off x="4929190" y="214290"/>
            <a:ext cx="1071570" cy="107157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images (3).jpg"/>
          <p:cNvPicPr>
            <a:picLocks noChangeAspect="1"/>
          </p:cNvPicPr>
          <p:nvPr/>
        </p:nvPicPr>
        <p:blipFill>
          <a:blip r:embed="rId2">
            <a:lum contrast="10000"/>
          </a:blip>
          <a:stretch>
            <a:fillRect/>
          </a:stretch>
        </p:blipFill>
        <p:spPr>
          <a:xfrm>
            <a:off x="0" y="-142900"/>
            <a:ext cx="9144000" cy="7000900"/>
          </a:xfrm>
          <a:prstGeom prst="rect">
            <a:avLst/>
          </a:prstGeom>
          <a:ln>
            <a:noFill/>
          </a:ln>
          <a:effectLst>
            <a:softEdge rad="112500"/>
          </a:effectLst>
        </p:spPr>
      </p:pic>
      <p:sp>
        <p:nvSpPr>
          <p:cNvPr id="6" name="ZoneTexte 5"/>
          <p:cNvSpPr txBox="1"/>
          <p:nvPr/>
        </p:nvSpPr>
        <p:spPr>
          <a:xfrm>
            <a:off x="142844" y="571480"/>
            <a:ext cx="4071966"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r" rtl="1"/>
            <a:r>
              <a:rPr lang="ar-DZ" sz="1600" b="1" dirty="0" smtClean="0">
                <a:latin typeface="Simplified Arabic" pitchFamily="18" charset="-78"/>
                <a:cs typeface="Simplified Arabic" pitchFamily="18" charset="-78"/>
              </a:rPr>
              <a:t>التسويق هو عبارة عن عملية تهتم بتحديد رغبة العميل والعمل على تلبية هذه الرغبة. </a:t>
            </a:r>
          </a:p>
          <a:p>
            <a:pPr algn="r" rtl="1"/>
            <a:r>
              <a:rPr lang="fr-FR" sz="1600" b="1" dirty="0" smtClean="0">
                <a:latin typeface="Simplified Arabic" pitchFamily="18" charset="-78"/>
                <a:cs typeface="Simplified Arabic" pitchFamily="18" charset="-78"/>
              </a:rPr>
              <a:t>*</a:t>
            </a:r>
            <a:r>
              <a:rPr lang="ar-DZ" sz="1600" b="1" dirty="0" smtClean="0">
                <a:latin typeface="Simplified Arabic" pitchFamily="18" charset="-78"/>
                <a:cs typeface="Simplified Arabic" pitchFamily="18" charset="-78"/>
              </a:rPr>
              <a:t>ومن خلال تعريف التسويق نتطرق </a:t>
            </a:r>
            <a:r>
              <a:rPr lang="ar-DZ" sz="1600" b="1" dirty="0" err="1" smtClean="0">
                <a:latin typeface="Simplified Arabic" pitchFamily="18" charset="-78"/>
                <a:cs typeface="Simplified Arabic" pitchFamily="18" charset="-78"/>
              </a:rPr>
              <a:t>الى</a:t>
            </a:r>
            <a:r>
              <a:rPr lang="ar-DZ" sz="1600" b="1" dirty="0" smtClean="0">
                <a:latin typeface="Simplified Arabic" pitchFamily="18" charset="-78"/>
                <a:cs typeface="Simplified Arabic" pitchFamily="18" charset="-78"/>
              </a:rPr>
              <a:t> نوع من </a:t>
            </a:r>
            <a:r>
              <a:rPr lang="ar-DZ" sz="1600" b="1" dirty="0" err="1" smtClean="0">
                <a:latin typeface="Simplified Arabic" pitchFamily="18" charset="-78"/>
                <a:cs typeface="Simplified Arabic" pitchFamily="18" charset="-78"/>
              </a:rPr>
              <a:t>انواعه</a:t>
            </a:r>
            <a:r>
              <a:rPr lang="ar-DZ" sz="1600" b="1" dirty="0" smtClean="0">
                <a:latin typeface="Simplified Arabic" pitchFamily="18" charset="-78"/>
                <a:cs typeface="Simplified Arabic" pitchFamily="18" charset="-78"/>
              </a:rPr>
              <a:t> وهو التسويق الالكتروني </a:t>
            </a:r>
            <a:endParaRPr lang="fr-FR" sz="1600" b="1" dirty="0">
              <a:latin typeface="Simplified Arabic" pitchFamily="18" charset="-78"/>
              <a:cs typeface="Simplified Arabic" pitchFamily="18" charset="-78"/>
            </a:endParaRPr>
          </a:p>
        </p:txBody>
      </p:sp>
      <p:sp>
        <p:nvSpPr>
          <p:cNvPr id="7" name="Organigramme : Terminateur 6"/>
          <p:cNvSpPr/>
          <p:nvPr/>
        </p:nvSpPr>
        <p:spPr>
          <a:xfrm>
            <a:off x="1071538" y="71414"/>
            <a:ext cx="2428892" cy="428628"/>
          </a:xfrm>
          <a:prstGeom prst="flowChartTerminator">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dirty="0" smtClean="0"/>
              <a:t>تعريف التسويق </a:t>
            </a:r>
            <a:endParaRPr lang="fr-FR" dirty="0"/>
          </a:p>
        </p:txBody>
      </p:sp>
      <p:cxnSp>
        <p:nvCxnSpPr>
          <p:cNvPr id="10" name="Connecteur en angle 9"/>
          <p:cNvCxnSpPr/>
          <p:nvPr/>
        </p:nvCxnSpPr>
        <p:spPr>
          <a:xfrm>
            <a:off x="4214810" y="1071546"/>
            <a:ext cx="1357322" cy="571504"/>
          </a:xfrm>
          <a:prstGeom prst="bentConnector3">
            <a:avLst>
              <a:gd name="adj1" fmla="val 50000"/>
            </a:avLst>
          </a:prstGeom>
          <a:ln w="57150">
            <a:tailEnd type="arrow"/>
          </a:ln>
        </p:spPr>
        <p:style>
          <a:lnRef idx="3">
            <a:schemeClr val="dk1"/>
          </a:lnRef>
          <a:fillRef idx="0">
            <a:schemeClr val="dk1"/>
          </a:fillRef>
          <a:effectRef idx="2">
            <a:schemeClr val="dk1"/>
          </a:effectRef>
          <a:fontRef idx="minor">
            <a:schemeClr val="tx1"/>
          </a:fontRef>
        </p:style>
      </p:cxnSp>
      <p:sp>
        <p:nvSpPr>
          <p:cNvPr id="11" name="Ellipse 10"/>
          <p:cNvSpPr/>
          <p:nvPr/>
        </p:nvSpPr>
        <p:spPr>
          <a:xfrm>
            <a:off x="5572132" y="857232"/>
            <a:ext cx="3571868" cy="207170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dirty="0" smtClean="0"/>
              <a:t>عملية استخدام والتطوير الفعال والكشف للموارد التسويقية الرقمية ،والأدوات المتاحة على الانترنت من اجل تحقيق ميزة تنافسية في سوق الأعمال الالكتروني </a:t>
            </a:r>
            <a:endParaRPr lang="fr-FR" dirty="0"/>
          </a:p>
        </p:txBody>
      </p:sp>
      <p:sp>
        <p:nvSpPr>
          <p:cNvPr id="14" name="Pensées 13"/>
          <p:cNvSpPr/>
          <p:nvPr/>
        </p:nvSpPr>
        <p:spPr>
          <a:xfrm>
            <a:off x="142876" y="1785926"/>
            <a:ext cx="3428992" cy="785818"/>
          </a:xfrm>
          <a:prstGeom prst="cloudCallout">
            <a:avLst/>
          </a:prstGeom>
        </p:spPr>
        <p:style>
          <a:lnRef idx="1">
            <a:schemeClr val="accent1"/>
          </a:lnRef>
          <a:fillRef idx="2">
            <a:schemeClr val="accent1"/>
          </a:fillRef>
          <a:effectRef idx="1">
            <a:schemeClr val="accent1"/>
          </a:effectRef>
          <a:fontRef idx="minor">
            <a:schemeClr val="dk1"/>
          </a:fontRef>
        </p:style>
        <p:txBody>
          <a:bodyPr rtlCol="0"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DZ"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مراحل وأدوات التسويق الالكتروني</a:t>
            </a:r>
            <a:endParaRPr lang="fr-F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20" name="Rectangle à coins arrondis 19"/>
          <p:cNvSpPr/>
          <p:nvPr/>
        </p:nvSpPr>
        <p:spPr>
          <a:xfrm>
            <a:off x="142844" y="2857496"/>
            <a:ext cx="6000792" cy="571504"/>
          </a:xfrm>
          <a:prstGeom prst="roundRect">
            <a:avLst/>
          </a:prstGeom>
          <a:noFill/>
          <a:ln w="38100"/>
        </p:spPr>
        <p:style>
          <a:lnRef idx="1">
            <a:schemeClr val="accent1"/>
          </a:lnRef>
          <a:fillRef idx="2">
            <a:schemeClr val="accent1"/>
          </a:fillRef>
          <a:effectRef idx="1">
            <a:schemeClr val="accent1"/>
          </a:effectRef>
          <a:fontRef idx="minor">
            <a:schemeClr val="dk1"/>
          </a:fontRef>
        </p:style>
        <p:txBody>
          <a:bodyPr rtlCol="0" anchor="ctr"/>
          <a:lstStyle/>
          <a:p>
            <a:pPr algn="ctr" rtl="1"/>
            <a:endParaRPr lang="ar-DZ" dirty="0" smtClean="0"/>
          </a:p>
          <a:p>
            <a:pPr marL="342900" indent="-342900" algn="ctr" rtl="1"/>
            <a:r>
              <a:rPr lang="ar-DZ" sz="1400" b="1" dirty="0" smtClean="0">
                <a:latin typeface="Simplified Arabic" pitchFamily="18" charset="-78"/>
                <a:cs typeface="Simplified Arabic" pitchFamily="18" charset="-78"/>
              </a:rPr>
              <a:t>1-</a:t>
            </a:r>
            <a:r>
              <a:rPr lang="ar-DZ" sz="1400" dirty="0" smtClean="0">
                <a:latin typeface="Simplified Arabic" pitchFamily="18" charset="-78"/>
                <a:cs typeface="Simplified Arabic" pitchFamily="18" charset="-78"/>
              </a:rPr>
              <a:t> مرحلة الإعداد: هي عندما يقوم البائع والمنتج في هذه المرحلة بدراسة السوق من حيث تحديد الحاجات ورغبات المستهلك</a:t>
            </a:r>
          </a:p>
          <a:p>
            <a:pPr algn="ctr" rtl="1"/>
            <a:r>
              <a:rPr lang="ar-DZ" dirty="0" smtClean="0"/>
              <a:t> </a:t>
            </a:r>
            <a:endParaRPr lang="fr-FR" dirty="0"/>
          </a:p>
        </p:txBody>
      </p:sp>
      <p:sp>
        <p:nvSpPr>
          <p:cNvPr id="26" name="Rectangle avec flèche vers le bas 25"/>
          <p:cNvSpPr/>
          <p:nvPr/>
        </p:nvSpPr>
        <p:spPr>
          <a:xfrm>
            <a:off x="3714744" y="2000240"/>
            <a:ext cx="1571636" cy="857256"/>
          </a:xfrm>
          <a:prstGeom prst="downArrowCallout">
            <a:avLst/>
          </a:prstGeom>
        </p:spPr>
        <p:style>
          <a:lnRef idx="2">
            <a:schemeClr val="accent1"/>
          </a:lnRef>
          <a:fillRef idx="1">
            <a:schemeClr val="lt1"/>
          </a:fillRef>
          <a:effectRef idx="0">
            <a:schemeClr val="accent1"/>
          </a:effectRef>
          <a:fontRef idx="minor">
            <a:schemeClr val="dk1"/>
          </a:fontRef>
        </p:style>
        <p:txBody>
          <a:bodyPr rtlCol="0"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DZ"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الفرع الأول: مراحله</a:t>
            </a:r>
            <a:endParaRPr lang="fr-F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28" name="Rectangle à coins arrondis 27"/>
          <p:cNvSpPr/>
          <p:nvPr/>
        </p:nvSpPr>
        <p:spPr>
          <a:xfrm>
            <a:off x="3214678" y="3500438"/>
            <a:ext cx="5715040" cy="7143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1600" b="1" dirty="0" smtClean="0">
                <a:solidFill>
                  <a:schemeClr val="tx1"/>
                </a:solidFill>
                <a:latin typeface="Simplified Arabic" pitchFamily="18" charset="-78"/>
                <a:cs typeface="Simplified Arabic" pitchFamily="18" charset="-78"/>
              </a:rPr>
              <a:t>2-</a:t>
            </a:r>
            <a:r>
              <a:rPr lang="ar-DZ" sz="1600" dirty="0" smtClean="0">
                <a:solidFill>
                  <a:schemeClr val="tx1"/>
                </a:solidFill>
                <a:latin typeface="Simplified Arabic" pitchFamily="18" charset="-78"/>
                <a:cs typeface="Simplified Arabic" pitchFamily="18" charset="-78"/>
              </a:rPr>
              <a:t> مرحلة الاتصال: تستخدم جميع الشركات وسائل الاتصال لتواصل مع الزبون في نفس الوقت لترويج عن منتجاتها وتتكون من عدة مراحل :  </a:t>
            </a:r>
            <a:endParaRPr lang="fr-FR" sz="1600" dirty="0">
              <a:solidFill>
                <a:schemeClr val="tx1"/>
              </a:solidFill>
              <a:latin typeface="Simplified Arabic" pitchFamily="18" charset="-78"/>
              <a:cs typeface="Simplified Arabic" pitchFamily="18" charset="-78"/>
            </a:endParaRPr>
          </a:p>
        </p:txBody>
      </p:sp>
      <p:grpSp>
        <p:nvGrpSpPr>
          <p:cNvPr id="33" name="Groupe 32"/>
          <p:cNvGrpSpPr/>
          <p:nvPr/>
        </p:nvGrpSpPr>
        <p:grpSpPr>
          <a:xfrm>
            <a:off x="6072198" y="4286256"/>
            <a:ext cx="2928958" cy="1571636"/>
            <a:chOff x="5857884" y="4786322"/>
            <a:chExt cx="2928958" cy="1571636"/>
          </a:xfrm>
        </p:grpSpPr>
        <p:sp>
          <p:nvSpPr>
            <p:cNvPr id="29" name="Accolade fermante 28"/>
            <p:cNvSpPr/>
            <p:nvPr/>
          </p:nvSpPr>
          <p:spPr>
            <a:xfrm>
              <a:off x="8429652" y="4786322"/>
              <a:ext cx="357190" cy="1571636"/>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fr-FR"/>
            </a:p>
          </p:txBody>
        </p:sp>
        <p:sp>
          <p:nvSpPr>
            <p:cNvPr id="30" name="ZoneTexte 29"/>
            <p:cNvSpPr txBox="1"/>
            <p:nvPr/>
          </p:nvSpPr>
          <p:spPr>
            <a:xfrm>
              <a:off x="5929322" y="5000636"/>
              <a:ext cx="2714644" cy="1200329"/>
            </a:xfrm>
            <a:prstGeom prst="rect">
              <a:avLst/>
            </a:prstGeom>
            <a:noFill/>
          </p:spPr>
          <p:txBody>
            <a:bodyPr wrap="square" rtlCol="0">
              <a:spAutoFit/>
            </a:bodyPr>
            <a:lstStyle/>
            <a:p>
              <a:pPr algn="r" rtl="1">
                <a:buFont typeface="Arial" charset="0"/>
                <a:buChar char="•"/>
              </a:pPr>
              <a:r>
                <a:rPr lang="ar-DZ" dirty="0" smtClean="0">
                  <a:latin typeface="Simplified Arabic" pitchFamily="18" charset="-78"/>
                  <a:cs typeface="Simplified Arabic" pitchFamily="18" charset="-78"/>
                </a:rPr>
                <a:t>مرحلة جذب الانتباه</a:t>
              </a:r>
            </a:p>
            <a:p>
              <a:pPr algn="r" rtl="1">
                <a:buFont typeface="Arial" charset="0"/>
                <a:buChar char="•"/>
              </a:pPr>
              <a:r>
                <a:rPr lang="ar-DZ" dirty="0" smtClean="0">
                  <a:latin typeface="Simplified Arabic" pitchFamily="18" charset="-78"/>
                  <a:cs typeface="Simplified Arabic" pitchFamily="18" charset="-78"/>
                </a:rPr>
                <a:t>مرحلة توفير المعلومات الأزمة</a:t>
              </a:r>
            </a:p>
            <a:p>
              <a:pPr algn="r" rtl="1">
                <a:buFont typeface="Arial" charset="0"/>
                <a:buChar char="•"/>
              </a:pPr>
              <a:r>
                <a:rPr lang="ar-DZ" dirty="0" smtClean="0">
                  <a:latin typeface="Simplified Arabic" pitchFamily="18" charset="-78"/>
                  <a:cs typeface="Simplified Arabic" pitchFamily="18" charset="-78"/>
                </a:rPr>
                <a:t>مرحلة إثارة الرغبة </a:t>
              </a:r>
            </a:p>
            <a:p>
              <a:pPr algn="r" rtl="1">
                <a:buFont typeface="Arial" charset="0"/>
                <a:buChar char="•"/>
              </a:pPr>
              <a:r>
                <a:rPr lang="ar-DZ" dirty="0" smtClean="0">
                  <a:latin typeface="Simplified Arabic" pitchFamily="18" charset="-78"/>
                  <a:cs typeface="Simplified Arabic" pitchFamily="18" charset="-78"/>
                </a:rPr>
                <a:t>مرحلة الفعل والتعرف السلوكي </a:t>
              </a:r>
              <a:endParaRPr lang="fr-FR" dirty="0">
                <a:latin typeface="Simplified Arabic" pitchFamily="18" charset="-78"/>
                <a:cs typeface="Simplified Arabic" pitchFamily="18" charset="-78"/>
              </a:endParaRPr>
            </a:p>
          </p:txBody>
        </p:sp>
        <p:sp>
          <p:nvSpPr>
            <p:cNvPr id="32" name="Accolade ouvrante 31"/>
            <p:cNvSpPr/>
            <p:nvPr/>
          </p:nvSpPr>
          <p:spPr>
            <a:xfrm>
              <a:off x="5857884" y="4786322"/>
              <a:ext cx="285752" cy="1571636"/>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fr-FR"/>
            </a:p>
          </p:txBody>
        </p:sp>
      </p:grpSp>
      <p:sp>
        <p:nvSpPr>
          <p:cNvPr id="34" name="Rectangle à coins arrondis 33"/>
          <p:cNvSpPr/>
          <p:nvPr/>
        </p:nvSpPr>
        <p:spPr>
          <a:xfrm>
            <a:off x="142844" y="3571876"/>
            <a:ext cx="2857520" cy="642942"/>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rtl="1"/>
            <a:r>
              <a:rPr lang="ar-DZ" sz="1400" b="1" dirty="0" smtClean="0">
                <a:latin typeface="Simplified Arabic" pitchFamily="18" charset="-78"/>
                <a:cs typeface="Simplified Arabic" pitchFamily="18" charset="-78"/>
              </a:rPr>
              <a:t>3-</a:t>
            </a:r>
            <a:r>
              <a:rPr lang="ar-DZ" sz="1400" dirty="0" smtClean="0">
                <a:latin typeface="Simplified Arabic" pitchFamily="18" charset="-78"/>
                <a:cs typeface="Simplified Arabic" pitchFamily="18" charset="-78"/>
              </a:rPr>
              <a:t> مرحلة التبادل : هي مرحلة القبول والاتفاق ما بين الشركة والبائع والمستهلك </a:t>
            </a:r>
            <a:endParaRPr lang="fr-FR" sz="1400" dirty="0">
              <a:latin typeface="Simplified Arabic" pitchFamily="18" charset="-78"/>
              <a:cs typeface="Simplified Arabic" pitchFamily="18" charset="-78"/>
            </a:endParaRPr>
          </a:p>
        </p:txBody>
      </p:sp>
      <p:sp>
        <p:nvSpPr>
          <p:cNvPr id="35" name="Rectangle à coins arrondis 34"/>
          <p:cNvSpPr/>
          <p:nvPr/>
        </p:nvSpPr>
        <p:spPr>
          <a:xfrm>
            <a:off x="500034" y="4357694"/>
            <a:ext cx="4500594" cy="5715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smtClean="0">
                <a:solidFill>
                  <a:schemeClr val="tx1"/>
                </a:solidFill>
                <a:latin typeface="Simplified Arabic" pitchFamily="18" charset="-78"/>
                <a:cs typeface="Simplified Arabic" pitchFamily="18" charset="-78"/>
              </a:rPr>
              <a:t>4- مرحلة من بعد البيع : بعد عملية التنفيذ  </a:t>
            </a:r>
            <a:endParaRPr lang="fr-FR" dirty="0">
              <a:solidFill>
                <a:schemeClr val="tx1"/>
              </a:solidFill>
              <a:latin typeface="Simplified Arabic" pitchFamily="18" charset="-78"/>
              <a:cs typeface="Simplified Arabic" pitchFamily="18" charset="-78"/>
            </a:endParaRPr>
          </a:p>
        </p:txBody>
      </p:sp>
      <p:grpSp>
        <p:nvGrpSpPr>
          <p:cNvPr id="39" name="Groupe 38"/>
          <p:cNvGrpSpPr/>
          <p:nvPr/>
        </p:nvGrpSpPr>
        <p:grpSpPr>
          <a:xfrm>
            <a:off x="285720" y="5072074"/>
            <a:ext cx="4572032" cy="1661993"/>
            <a:chOff x="500034" y="5214950"/>
            <a:chExt cx="4572032" cy="1661993"/>
          </a:xfrm>
        </p:grpSpPr>
        <p:sp>
          <p:nvSpPr>
            <p:cNvPr id="36" name="Accolade fermante 35"/>
            <p:cNvSpPr/>
            <p:nvPr/>
          </p:nvSpPr>
          <p:spPr>
            <a:xfrm>
              <a:off x="4857752" y="5286388"/>
              <a:ext cx="214314" cy="1143008"/>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fr-FR"/>
            </a:p>
          </p:txBody>
        </p:sp>
        <p:sp>
          <p:nvSpPr>
            <p:cNvPr id="37" name="Accolade ouvrante 36"/>
            <p:cNvSpPr/>
            <p:nvPr/>
          </p:nvSpPr>
          <p:spPr>
            <a:xfrm>
              <a:off x="500034" y="5286388"/>
              <a:ext cx="285752" cy="1214446"/>
            </a:xfrm>
            <a:prstGeom prst="leftBrace">
              <a:avLst>
                <a:gd name="adj1" fmla="val 8333"/>
                <a:gd name="adj2" fmla="val 50784"/>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fr-FR"/>
            </a:p>
          </p:txBody>
        </p:sp>
        <p:sp>
          <p:nvSpPr>
            <p:cNvPr id="38" name="ZoneTexte 37"/>
            <p:cNvSpPr txBox="1"/>
            <p:nvPr/>
          </p:nvSpPr>
          <p:spPr>
            <a:xfrm>
              <a:off x="571472" y="5214950"/>
              <a:ext cx="4357718" cy="1661993"/>
            </a:xfrm>
            <a:prstGeom prst="rect">
              <a:avLst/>
            </a:prstGeom>
            <a:noFill/>
          </p:spPr>
          <p:txBody>
            <a:bodyPr wrap="square" rtlCol="0">
              <a:spAutoFit/>
            </a:bodyPr>
            <a:lstStyle/>
            <a:p>
              <a:pPr algn="r" rtl="1">
                <a:buFont typeface="Arial" charset="0"/>
                <a:buChar char="•"/>
              </a:pPr>
              <a:r>
                <a:rPr lang="ar-DZ" sz="1600" dirty="0" smtClean="0">
                  <a:latin typeface="Simplified Arabic" pitchFamily="18" charset="-78"/>
                  <a:cs typeface="Simplified Arabic" pitchFamily="18" charset="-78"/>
                </a:rPr>
                <a:t>إيجاد غرفة محادثة أو مجتمعات افتراضية </a:t>
              </a:r>
            </a:p>
            <a:p>
              <a:pPr algn="r" rtl="1">
                <a:buFont typeface="Arial" charset="0"/>
                <a:buChar char="•"/>
              </a:pPr>
              <a:r>
                <a:rPr lang="ar-DZ" sz="1600" dirty="0" smtClean="0">
                  <a:latin typeface="Simplified Arabic" pitchFamily="18" charset="-78"/>
                  <a:cs typeface="Simplified Arabic" pitchFamily="18" charset="-78"/>
                </a:rPr>
                <a:t>المتابعة والتواصل عن طريق الوسائل الالكترونية وتزويد المشتري بما هو جديد </a:t>
              </a:r>
            </a:p>
            <a:p>
              <a:pPr algn="r" rtl="1">
                <a:buFont typeface="Arial" charset="0"/>
                <a:buChar char="•"/>
              </a:pPr>
              <a:r>
                <a:rPr lang="ar-DZ" sz="1600" dirty="0" smtClean="0">
                  <a:latin typeface="Simplified Arabic" pitchFamily="18" charset="-78"/>
                  <a:cs typeface="Simplified Arabic" pitchFamily="18" charset="-78"/>
                </a:rPr>
                <a:t>الإجابة وتوفير قائمة الأسئلة المتكررة </a:t>
              </a:r>
            </a:p>
            <a:p>
              <a:pPr algn="r" rtl="1">
                <a:buFont typeface="Arial" charset="0"/>
                <a:buChar char="•"/>
              </a:pPr>
              <a:r>
                <a:rPr lang="ar-DZ" sz="1600" dirty="0" smtClean="0">
                  <a:latin typeface="Simplified Arabic" pitchFamily="18" charset="-78"/>
                  <a:cs typeface="Simplified Arabic" pitchFamily="18" charset="-78"/>
                </a:rPr>
                <a:t>خدمات إسناد ودعم وتحديث إضافية </a:t>
              </a:r>
            </a:p>
            <a:p>
              <a:pPr algn="r" rtl="1">
                <a:buFont typeface="Arial" charset="0"/>
                <a:buChar char="•"/>
              </a:pPr>
              <a:endParaRPr lang="fr-FR" dirty="0"/>
            </a:p>
          </p:txBody>
        </p:sp>
      </p:grpSp>
      <p:sp>
        <p:nvSpPr>
          <p:cNvPr id="23" name="Organigramme : Terminateur 22"/>
          <p:cNvSpPr/>
          <p:nvPr/>
        </p:nvSpPr>
        <p:spPr>
          <a:xfrm>
            <a:off x="6215074" y="285728"/>
            <a:ext cx="2428892" cy="428628"/>
          </a:xfrm>
          <a:prstGeom prst="flowChartTerminator">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dirty="0" smtClean="0"/>
              <a:t>تعريف التسويق الالكتروني</a:t>
            </a:r>
            <a:endParaRPr lang="fr-FR"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téléchargement.jpg"/>
          <p:cNvPicPr>
            <a:picLocks noChangeAspect="1"/>
          </p:cNvPicPr>
          <p:nvPr/>
        </p:nvPicPr>
        <p:blipFill>
          <a:blip r:embed="rId2"/>
          <a:stretch>
            <a:fillRect/>
          </a:stretch>
        </p:blipFill>
        <p:spPr>
          <a:xfrm>
            <a:off x="0" y="0"/>
            <a:ext cx="9144000" cy="6858000"/>
          </a:xfrm>
          <a:prstGeom prst="rect">
            <a:avLst/>
          </a:prstGeom>
          <a:ln>
            <a:noFill/>
          </a:ln>
          <a:effectLst>
            <a:softEdge rad="112500"/>
          </a:effectLst>
        </p:spPr>
      </p:pic>
      <p:sp>
        <p:nvSpPr>
          <p:cNvPr id="3" name="Rectangle avec flèche vers le bas 2"/>
          <p:cNvSpPr/>
          <p:nvPr/>
        </p:nvSpPr>
        <p:spPr>
          <a:xfrm>
            <a:off x="7072330" y="285728"/>
            <a:ext cx="1571636" cy="857256"/>
          </a:xfrm>
          <a:prstGeom prst="downArrowCallout">
            <a:avLst/>
          </a:prstGeom>
        </p:spPr>
        <p:style>
          <a:lnRef idx="2">
            <a:schemeClr val="accent1"/>
          </a:lnRef>
          <a:fillRef idx="1">
            <a:schemeClr val="lt1"/>
          </a:fillRef>
          <a:effectRef idx="0">
            <a:schemeClr val="accent1"/>
          </a:effectRef>
          <a:fontRef idx="minor">
            <a:schemeClr val="dk1"/>
          </a:fontRef>
        </p:style>
        <p:txBody>
          <a:bodyPr rtlCol="0"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DZ"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الفرع الأول: </a:t>
            </a:r>
            <a:r>
              <a:rPr lang="ar-DZ"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ادواته</a:t>
            </a:r>
            <a:endParaRPr lang="fr-F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Parchemin horizontal 3"/>
          <p:cNvSpPr/>
          <p:nvPr/>
        </p:nvSpPr>
        <p:spPr>
          <a:xfrm>
            <a:off x="6429388" y="1000108"/>
            <a:ext cx="2571768" cy="3571900"/>
          </a:xfrm>
          <a:prstGeom prst="horizontalScroll">
            <a:avLst/>
          </a:prstGeom>
        </p:spPr>
        <p:style>
          <a:lnRef idx="2">
            <a:schemeClr val="accent5"/>
          </a:lnRef>
          <a:fillRef idx="1">
            <a:schemeClr val="lt1"/>
          </a:fillRef>
          <a:effectRef idx="0">
            <a:schemeClr val="accent5"/>
          </a:effectRef>
          <a:fontRef idx="minor">
            <a:schemeClr val="dk1"/>
          </a:fontRef>
        </p:style>
        <p:txBody>
          <a:bodyPr rtlCol="0" anchor="ctr"/>
          <a:lstStyle/>
          <a:p>
            <a:pPr algn="r" rtl="1">
              <a:buFont typeface="Wingdings" pitchFamily="2" charset="2"/>
              <a:buChar char="Ø"/>
            </a:pPr>
            <a:r>
              <a:rPr lang="ar-DZ" sz="1600" dirty="0" smtClean="0">
                <a:latin typeface="Simplified Arabic" pitchFamily="18" charset="-78"/>
                <a:cs typeface="Simplified Arabic" pitchFamily="18" charset="-78"/>
              </a:rPr>
              <a:t>الإحصائية والتحليل.</a:t>
            </a:r>
          </a:p>
          <a:p>
            <a:pPr algn="r" rtl="1">
              <a:buFont typeface="Wingdings" pitchFamily="2" charset="2"/>
              <a:buChar char="Ø"/>
            </a:pPr>
            <a:r>
              <a:rPr lang="ar-DZ" sz="1600" dirty="0" smtClean="0">
                <a:latin typeface="Simplified Arabic" pitchFamily="18" charset="-78"/>
                <a:cs typeface="Simplified Arabic" pitchFamily="18" charset="-78"/>
              </a:rPr>
              <a:t> الكلمات المفتاحية.</a:t>
            </a:r>
          </a:p>
          <a:p>
            <a:pPr algn="r" rtl="1">
              <a:buFont typeface="Wingdings" pitchFamily="2" charset="2"/>
              <a:buChar char="Ø"/>
            </a:pPr>
            <a:r>
              <a:rPr lang="ar-DZ" sz="1600" dirty="0" smtClean="0">
                <a:latin typeface="Simplified Arabic" pitchFamily="18" charset="-78"/>
                <a:cs typeface="Simplified Arabic" pitchFamily="18" charset="-78"/>
              </a:rPr>
              <a:t>البريد الإلكتروني.</a:t>
            </a:r>
          </a:p>
          <a:p>
            <a:pPr algn="r" rtl="1">
              <a:buFont typeface="Wingdings" pitchFamily="2" charset="2"/>
              <a:buChar char="Ø"/>
            </a:pPr>
            <a:r>
              <a:rPr lang="ar-DZ" sz="1600" dirty="0" smtClean="0">
                <a:latin typeface="Simplified Arabic" pitchFamily="18" charset="-78"/>
                <a:cs typeface="Simplified Arabic" pitchFamily="18" charset="-78"/>
              </a:rPr>
              <a:t>اختيار الروابط الغير النشطة .</a:t>
            </a:r>
          </a:p>
          <a:p>
            <a:pPr algn="r" rtl="1">
              <a:buFont typeface="Wingdings" pitchFamily="2" charset="2"/>
              <a:buChar char="Ø"/>
            </a:pPr>
            <a:r>
              <a:rPr lang="ar-DZ" sz="1600" dirty="0" smtClean="0">
                <a:latin typeface="Simplified Arabic" pitchFamily="18" charset="-78"/>
                <a:cs typeface="Simplified Arabic" pitchFamily="18" charset="-78"/>
              </a:rPr>
              <a:t>بيانات النطاق والروابط الخارجية </a:t>
            </a:r>
          </a:p>
          <a:p>
            <a:pPr algn="r" rtl="1">
              <a:buFont typeface="Wingdings" pitchFamily="2" charset="2"/>
              <a:buChar char="Ø"/>
            </a:pPr>
            <a:r>
              <a:rPr lang="ar-DZ" sz="1600" dirty="0" smtClean="0">
                <a:latin typeface="Simplified Arabic" pitchFamily="18" charset="-78"/>
                <a:cs typeface="Simplified Arabic" pitchFamily="18" charset="-78"/>
              </a:rPr>
              <a:t>خدمة تقصير الروابط. </a:t>
            </a:r>
          </a:p>
          <a:p>
            <a:pPr algn="r" rtl="1">
              <a:buFont typeface="Wingdings" pitchFamily="2" charset="2"/>
              <a:buChar char="Ø"/>
            </a:pPr>
            <a:r>
              <a:rPr lang="ar-DZ" sz="1600" dirty="0" smtClean="0">
                <a:latin typeface="Simplified Arabic" pitchFamily="18" charset="-78"/>
                <a:cs typeface="Simplified Arabic" pitchFamily="18" charset="-78"/>
              </a:rPr>
              <a:t>خدمات التصميم.</a:t>
            </a:r>
          </a:p>
          <a:p>
            <a:pPr algn="r" rtl="1"/>
            <a:endParaRPr lang="fr-FR" dirty="0"/>
          </a:p>
        </p:txBody>
      </p:sp>
      <p:sp>
        <p:nvSpPr>
          <p:cNvPr id="5" name="Rectangle 4"/>
          <p:cNvSpPr/>
          <p:nvPr/>
        </p:nvSpPr>
        <p:spPr>
          <a:xfrm>
            <a:off x="428596" y="71414"/>
            <a:ext cx="4143404" cy="1000132"/>
          </a:xfrm>
          <a:prstGeom prst="wedgeRectCallou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ar-D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مجلات تطبيق التسويق الالكتروني</a:t>
            </a:r>
            <a:endParaRPr lang="fr-F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pSp>
        <p:nvGrpSpPr>
          <p:cNvPr id="17" name="Groupe 16"/>
          <p:cNvGrpSpPr/>
          <p:nvPr/>
        </p:nvGrpSpPr>
        <p:grpSpPr>
          <a:xfrm>
            <a:off x="357158" y="1208707"/>
            <a:ext cx="5286412" cy="791533"/>
            <a:chOff x="357158" y="1208707"/>
            <a:chExt cx="5286412" cy="791533"/>
          </a:xfrm>
        </p:grpSpPr>
        <p:sp>
          <p:nvSpPr>
            <p:cNvPr id="6" name="Organigramme : Terminateur 5"/>
            <p:cNvSpPr/>
            <p:nvPr/>
          </p:nvSpPr>
          <p:spPr>
            <a:xfrm>
              <a:off x="357158" y="1214422"/>
              <a:ext cx="5286412" cy="785818"/>
            </a:xfrm>
            <a:prstGeom prst="flowChartTerminator">
              <a:avLst/>
            </a:prstGeom>
          </p:spPr>
          <p:style>
            <a:lnRef idx="2">
              <a:schemeClr val="accent6"/>
            </a:lnRef>
            <a:fillRef idx="1">
              <a:schemeClr val="lt1"/>
            </a:fillRef>
            <a:effectRef idx="0">
              <a:schemeClr val="accent6"/>
            </a:effectRef>
            <a:fontRef idx="minor">
              <a:schemeClr val="dk1"/>
            </a:fontRef>
          </p:style>
          <p:txBody>
            <a:bodyPr rtlCol="0" anchor="ctr"/>
            <a:lstStyle/>
            <a:p>
              <a:pPr algn="r" rtl="1">
                <a:buFont typeface="Wingdings" pitchFamily="2" charset="2"/>
                <a:buChar char="v"/>
              </a:pPr>
              <a:r>
                <a:rPr lang="ar-DZ" sz="1400" dirty="0" smtClean="0">
                  <a:latin typeface="Simplified Arabic" pitchFamily="18" charset="-78"/>
                  <a:cs typeface="Simplified Arabic" pitchFamily="18" charset="-78"/>
                </a:rPr>
                <a:t>التسويق عبر مواقع التواصل الاجتماعي </a:t>
              </a:r>
              <a:endParaRPr lang="fr-FR" sz="1400" dirty="0">
                <a:latin typeface="Simplified Arabic" pitchFamily="18" charset="-78"/>
                <a:cs typeface="Simplified Arabic" pitchFamily="18" charset="-78"/>
              </a:endParaRPr>
            </a:p>
          </p:txBody>
        </p:sp>
        <p:pic>
          <p:nvPicPr>
            <p:cNvPr id="8" name="Image 7" descr="téléchargement (1).jpg"/>
            <p:cNvPicPr>
              <a:picLocks noChangeAspect="1"/>
            </p:cNvPicPr>
            <p:nvPr/>
          </p:nvPicPr>
          <p:blipFill>
            <a:blip r:embed="rId3"/>
            <a:stretch>
              <a:fillRect/>
            </a:stretch>
          </p:blipFill>
          <p:spPr>
            <a:xfrm>
              <a:off x="928662" y="1208707"/>
              <a:ext cx="1285884" cy="72009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grpSp>
      <p:grpSp>
        <p:nvGrpSpPr>
          <p:cNvPr id="16" name="Groupe 15"/>
          <p:cNvGrpSpPr/>
          <p:nvPr/>
        </p:nvGrpSpPr>
        <p:grpSpPr>
          <a:xfrm>
            <a:off x="142844" y="2071678"/>
            <a:ext cx="5500726" cy="928694"/>
            <a:chOff x="357158" y="2143116"/>
            <a:chExt cx="5500726" cy="928694"/>
          </a:xfrm>
        </p:grpSpPr>
        <p:sp>
          <p:nvSpPr>
            <p:cNvPr id="9" name="Organigramme : Terminateur 8"/>
            <p:cNvSpPr/>
            <p:nvPr/>
          </p:nvSpPr>
          <p:spPr>
            <a:xfrm>
              <a:off x="357158" y="2143116"/>
              <a:ext cx="5500726" cy="928694"/>
            </a:xfrm>
            <a:prstGeom prst="flowChartTerminator">
              <a:avLst/>
            </a:prstGeom>
          </p:spPr>
          <p:style>
            <a:lnRef idx="2">
              <a:schemeClr val="accent6"/>
            </a:lnRef>
            <a:fillRef idx="1">
              <a:schemeClr val="lt1"/>
            </a:fillRef>
            <a:effectRef idx="0">
              <a:schemeClr val="accent6"/>
            </a:effectRef>
            <a:fontRef idx="minor">
              <a:schemeClr val="dk1"/>
            </a:fontRef>
          </p:style>
          <p:txBody>
            <a:bodyPr rtlCol="0" anchor="ctr"/>
            <a:lstStyle/>
            <a:p>
              <a:pPr algn="r" rtl="1">
                <a:buFont typeface="Wingdings" pitchFamily="2" charset="2"/>
                <a:buChar char="v"/>
              </a:pPr>
              <a:r>
                <a:rPr lang="ar-DZ" sz="1400" dirty="0" smtClean="0">
                  <a:latin typeface="Simplified Arabic" pitchFamily="18" charset="-78"/>
                  <a:cs typeface="Simplified Arabic" pitchFamily="18" charset="-78"/>
                </a:rPr>
                <a:t>التسويق بالمحتوى هو نهج استراتيجي لإنشاء ونشر </a:t>
              </a:r>
            </a:p>
            <a:p>
              <a:pPr algn="r" rtl="1"/>
              <a:r>
                <a:rPr lang="ar-DZ" sz="1400" dirty="0" smtClean="0">
                  <a:latin typeface="Simplified Arabic" pitchFamily="18" charset="-78"/>
                  <a:cs typeface="Simplified Arabic" pitchFamily="18" charset="-78"/>
                </a:rPr>
                <a:t>محتوى لجذب جمهور </a:t>
              </a:r>
              <a:endParaRPr lang="fr-FR" sz="1400" dirty="0">
                <a:latin typeface="Simplified Arabic" pitchFamily="18" charset="-78"/>
                <a:cs typeface="Simplified Arabic" pitchFamily="18" charset="-78"/>
              </a:endParaRPr>
            </a:p>
          </p:txBody>
        </p:sp>
        <p:pic>
          <p:nvPicPr>
            <p:cNvPr id="10" name="Image 9" descr="téléchargement.png"/>
            <p:cNvPicPr>
              <a:picLocks noChangeAspect="1"/>
            </p:cNvPicPr>
            <p:nvPr/>
          </p:nvPicPr>
          <p:blipFill>
            <a:blip r:embed="rId4"/>
            <a:stretch>
              <a:fillRect/>
            </a:stretch>
          </p:blipFill>
          <p:spPr>
            <a:xfrm>
              <a:off x="642910" y="2214554"/>
              <a:ext cx="1571636" cy="7239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grpSp>
      <p:grpSp>
        <p:nvGrpSpPr>
          <p:cNvPr id="15" name="Groupe 14"/>
          <p:cNvGrpSpPr/>
          <p:nvPr/>
        </p:nvGrpSpPr>
        <p:grpSpPr>
          <a:xfrm>
            <a:off x="285720" y="3071810"/>
            <a:ext cx="5286412" cy="785818"/>
            <a:chOff x="500034" y="3143248"/>
            <a:chExt cx="5286412" cy="785818"/>
          </a:xfrm>
        </p:grpSpPr>
        <p:sp>
          <p:nvSpPr>
            <p:cNvPr id="11" name="Organigramme : Terminateur 10"/>
            <p:cNvSpPr/>
            <p:nvPr/>
          </p:nvSpPr>
          <p:spPr>
            <a:xfrm>
              <a:off x="500034" y="3143248"/>
              <a:ext cx="5286412" cy="785818"/>
            </a:xfrm>
            <a:prstGeom prst="flowChartTerminator">
              <a:avLst/>
            </a:prstGeom>
          </p:spPr>
          <p:style>
            <a:lnRef idx="2">
              <a:schemeClr val="accent6"/>
            </a:lnRef>
            <a:fillRef idx="1">
              <a:schemeClr val="lt1"/>
            </a:fillRef>
            <a:effectRef idx="0">
              <a:schemeClr val="accent6"/>
            </a:effectRef>
            <a:fontRef idx="minor">
              <a:schemeClr val="dk1"/>
            </a:fontRef>
          </p:style>
          <p:txBody>
            <a:bodyPr rtlCol="0" anchor="ctr"/>
            <a:lstStyle/>
            <a:p>
              <a:pPr algn="r" rtl="1">
                <a:buFont typeface="Wingdings" pitchFamily="2" charset="2"/>
                <a:buChar char="v"/>
              </a:pPr>
              <a:r>
                <a:rPr lang="ar-DZ" sz="1400" dirty="0" smtClean="0">
                  <a:latin typeface="Simplified Arabic" pitchFamily="18" charset="-78"/>
                  <a:cs typeface="Simplified Arabic" pitchFamily="18" charset="-78"/>
                </a:rPr>
                <a:t>كتابة الإعلان </a:t>
              </a:r>
            </a:p>
            <a:p>
              <a:pPr algn="r" rtl="1">
                <a:buFont typeface="Wingdings" pitchFamily="2" charset="2"/>
                <a:buChar char="v"/>
              </a:pPr>
              <a:r>
                <a:rPr lang="ar-DZ" sz="1400" dirty="0" smtClean="0">
                  <a:latin typeface="Simplified Arabic" pitchFamily="18" charset="-78"/>
                  <a:cs typeface="Simplified Arabic" pitchFamily="18" charset="-78"/>
                </a:rPr>
                <a:t>الإعلانات المدفوعة </a:t>
              </a:r>
              <a:endParaRPr lang="fr-FR" sz="1400" dirty="0">
                <a:latin typeface="Simplified Arabic" pitchFamily="18" charset="-78"/>
                <a:cs typeface="Simplified Arabic" pitchFamily="18" charset="-78"/>
              </a:endParaRPr>
            </a:p>
          </p:txBody>
        </p:sp>
        <p:pic>
          <p:nvPicPr>
            <p:cNvPr id="12" name="Image 11" descr="téléchargement (3).jpg"/>
            <p:cNvPicPr>
              <a:picLocks noChangeAspect="1"/>
            </p:cNvPicPr>
            <p:nvPr/>
          </p:nvPicPr>
          <p:blipFill>
            <a:blip r:embed="rId5"/>
            <a:stretch>
              <a:fillRect/>
            </a:stretch>
          </p:blipFill>
          <p:spPr>
            <a:xfrm>
              <a:off x="1142976" y="3143248"/>
              <a:ext cx="1332686" cy="70961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grpSp>
      <p:grpSp>
        <p:nvGrpSpPr>
          <p:cNvPr id="20" name="Groupe 19"/>
          <p:cNvGrpSpPr/>
          <p:nvPr/>
        </p:nvGrpSpPr>
        <p:grpSpPr>
          <a:xfrm>
            <a:off x="285720" y="4071942"/>
            <a:ext cx="5286412" cy="1357322"/>
            <a:chOff x="285720" y="4071942"/>
            <a:chExt cx="5286412" cy="1357322"/>
          </a:xfrm>
        </p:grpSpPr>
        <p:sp>
          <p:nvSpPr>
            <p:cNvPr id="13" name="Organigramme : Terminateur 12"/>
            <p:cNvSpPr/>
            <p:nvPr/>
          </p:nvSpPr>
          <p:spPr>
            <a:xfrm>
              <a:off x="285720" y="4071942"/>
              <a:ext cx="5286412" cy="1071570"/>
            </a:xfrm>
            <a:prstGeom prst="flowChartTerminator">
              <a:avLst/>
            </a:prstGeom>
          </p:spPr>
          <p:style>
            <a:lnRef idx="2">
              <a:schemeClr val="accent6"/>
            </a:lnRef>
            <a:fillRef idx="1">
              <a:schemeClr val="lt1"/>
            </a:fillRef>
            <a:effectRef idx="0">
              <a:schemeClr val="accent6"/>
            </a:effectRef>
            <a:fontRef idx="minor">
              <a:schemeClr val="dk1"/>
            </a:fontRef>
          </p:style>
          <p:txBody>
            <a:bodyPr rtlCol="0" anchor="ctr"/>
            <a:lstStyle/>
            <a:p>
              <a:pPr algn="r" rtl="1">
                <a:buFont typeface="Wingdings" pitchFamily="2" charset="2"/>
                <a:buChar char="v"/>
              </a:pPr>
              <a:r>
                <a:rPr lang="fr-FR" sz="1400" dirty="0" smtClean="0"/>
                <a:t> </a:t>
              </a:r>
              <a:r>
                <a:rPr lang="ar-DZ" sz="1400" dirty="0" smtClean="0"/>
                <a:t>تحسين هيئة محركات </a:t>
              </a:r>
              <a:r>
                <a:rPr lang="fr-FR" sz="1400" dirty="0" smtClean="0"/>
                <a:t>SEO</a:t>
              </a:r>
              <a:r>
                <a:rPr lang="ar-DZ" sz="1400" dirty="0" smtClean="0"/>
                <a:t> علم حديث يهتم بتحسين وتهيئة محركات البحث الغير مدفوعة مثل </a:t>
              </a:r>
              <a:r>
                <a:rPr lang="ar-DZ" sz="1400" dirty="0" err="1" smtClean="0"/>
                <a:t>ياهو</a:t>
              </a:r>
              <a:r>
                <a:rPr lang="ar-DZ" sz="1400" dirty="0" smtClean="0"/>
                <a:t>، </a:t>
              </a:r>
              <a:r>
                <a:rPr lang="ar-DZ" sz="1400" dirty="0" err="1" smtClean="0"/>
                <a:t>وجوجل</a:t>
              </a:r>
              <a:r>
                <a:rPr lang="ar-DZ" sz="1400" dirty="0" smtClean="0"/>
                <a:t>، لظهور موقعك الإلكتروني </a:t>
              </a:r>
              <a:r>
                <a:rPr lang="ar-DZ" sz="1400" dirty="0" err="1" smtClean="0"/>
                <a:t>فى</a:t>
              </a:r>
              <a:r>
                <a:rPr lang="ar-DZ" sz="1400" dirty="0" smtClean="0"/>
                <a:t> النتائج الأولى </a:t>
              </a:r>
            </a:p>
            <a:p>
              <a:pPr algn="r" rtl="1"/>
              <a:r>
                <a:rPr lang="ar-DZ" sz="1400" dirty="0" smtClean="0"/>
                <a:t>من البحث،تهدف لجذب الجمهور.</a:t>
              </a:r>
              <a:endParaRPr lang="fr-FR" sz="1400" dirty="0"/>
            </a:p>
          </p:txBody>
        </p:sp>
        <p:pic>
          <p:nvPicPr>
            <p:cNvPr id="19" name="Image 18" descr="téléchargement (5).jpg"/>
            <p:cNvPicPr>
              <a:picLocks noChangeAspect="1"/>
            </p:cNvPicPr>
            <p:nvPr/>
          </p:nvPicPr>
          <p:blipFill>
            <a:blip r:embed="rId6"/>
            <a:stretch>
              <a:fillRect/>
            </a:stretch>
          </p:blipFill>
          <p:spPr>
            <a:xfrm>
              <a:off x="428596" y="4813782"/>
              <a:ext cx="1357322" cy="61548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gr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images (5).jpg"/>
          <p:cNvPicPr>
            <a:picLocks noChangeAspect="1"/>
          </p:cNvPicPr>
          <p:nvPr/>
        </p:nvPicPr>
        <p:blipFill>
          <a:blip r:embed="rId2"/>
          <a:stretch>
            <a:fillRect/>
          </a:stretch>
        </p:blipFill>
        <p:spPr>
          <a:xfrm>
            <a:off x="0" y="0"/>
            <a:ext cx="9144000" cy="6858000"/>
          </a:xfrm>
          <a:prstGeom prst="rect">
            <a:avLst/>
          </a:prstGeom>
          <a:ln>
            <a:noFill/>
          </a:ln>
          <a:effectLst>
            <a:softEdge rad="112500"/>
          </a:effectLst>
        </p:spPr>
      </p:pic>
      <p:sp>
        <p:nvSpPr>
          <p:cNvPr id="6" name="Pensées 5"/>
          <p:cNvSpPr/>
          <p:nvPr/>
        </p:nvSpPr>
        <p:spPr>
          <a:xfrm>
            <a:off x="5643570" y="214290"/>
            <a:ext cx="3500430" cy="857256"/>
          </a:xfrm>
          <a:prstGeom prst="cloudCallou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rtl="1"/>
            <a:r>
              <a:rPr lang="ar-D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rPr>
              <a:t>  الموقع الالكتروني ومتطلباته </a:t>
            </a:r>
            <a:endParaRPr lang="fr-F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cs typeface="Simplified Arabic" pitchFamily="18" charset="-78"/>
            </a:endParaRPr>
          </a:p>
        </p:txBody>
      </p:sp>
      <p:grpSp>
        <p:nvGrpSpPr>
          <p:cNvPr id="21" name="Groupe 20"/>
          <p:cNvGrpSpPr/>
          <p:nvPr/>
        </p:nvGrpSpPr>
        <p:grpSpPr>
          <a:xfrm>
            <a:off x="5857884" y="3071810"/>
            <a:ext cx="3286116" cy="2286016"/>
            <a:chOff x="6143636" y="3071810"/>
            <a:chExt cx="2714644" cy="1928826"/>
          </a:xfrm>
        </p:grpSpPr>
        <p:sp>
          <p:nvSpPr>
            <p:cNvPr id="7" name="Rectangle 6"/>
            <p:cNvSpPr/>
            <p:nvPr/>
          </p:nvSpPr>
          <p:spPr>
            <a:xfrm>
              <a:off x="6215074" y="3286124"/>
              <a:ext cx="2428892" cy="1323439"/>
            </a:xfrm>
            <a:prstGeom prst="rect">
              <a:avLst/>
            </a:prstGeom>
          </p:spPr>
          <p:txBody>
            <a:bodyPr wrap="square">
              <a:spAutoFit/>
            </a:bodyPr>
            <a:lstStyle/>
            <a:p>
              <a:pPr lvl="0" algn="r" rtl="1" eaLnBrk="0" fontAlgn="base" hangingPunct="0">
                <a:spcBef>
                  <a:spcPct val="0"/>
                </a:spcBef>
                <a:spcAft>
                  <a:spcPct val="0"/>
                </a:spcAft>
                <a:buFontTx/>
                <a:buChar char="•"/>
              </a:pPr>
              <a:r>
                <a:rPr lang="ar-SA" sz="1600" b="1" dirty="0" smtClean="0">
                  <a:solidFill>
                    <a:srgbClr val="03103B"/>
                  </a:solidFill>
                  <a:latin typeface="Simplified Arabic" pitchFamily="18" charset="-78"/>
                  <a:ea typeface="Times New Roman" pitchFamily="18" charset="0"/>
                  <a:cs typeface="Simplified Arabic" pitchFamily="18" charset="-78"/>
                </a:rPr>
                <a:t>اختيار اسم الموقع</a:t>
              </a:r>
              <a:endParaRPr lang="fr-FR" sz="1600" dirty="0" smtClean="0">
                <a:solidFill>
                  <a:srgbClr val="03103B"/>
                </a:solidFill>
                <a:latin typeface="Simplified Arabic" pitchFamily="18" charset="-78"/>
                <a:ea typeface="Times New Roman" pitchFamily="18" charset="0"/>
                <a:cs typeface="Simplified Arabic" pitchFamily="18" charset="-78"/>
              </a:endParaRPr>
            </a:p>
            <a:p>
              <a:pPr lvl="0" algn="r" rtl="1" eaLnBrk="0" fontAlgn="base" hangingPunct="0">
                <a:spcBef>
                  <a:spcPct val="0"/>
                </a:spcBef>
                <a:spcAft>
                  <a:spcPct val="0"/>
                </a:spcAft>
                <a:buFontTx/>
                <a:buChar char="•"/>
              </a:pPr>
              <a:r>
                <a:rPr lang="ar-SA" sz="1600" b="1" dirty="0" smtClean="0">
                  <a:solidFill>
                    <a:srgbClr val="03103B"/>
                  </a:solidFill>
                  <a:latin typeface="Simplified Arabic" pitchFamily="18" charset="-78"/>
                  <a:ea typeface="Times New Roman" pitchFamily="18" charset="0"/>
                  <a:cs typeface="Simplified Arabic" pitchFamily="18" charset="-78"/>
                </a:rPr>
                <a:t>حجز استضافة للموقع</a:t>
              </a:r>
              <a:endParaRPr lang="fr-FR" sz="1600" dirty="0" smtClean="0">
                <a:solidFill>
                  <a:srgbClr val="03103B"/>
                </a:solidFill>
                <a:latin typeface="Simplified Arabic" pitchFamily="18" charset="-78"/>
                <a:ea typeface="Times New Roman" pitchFamily="18" charset="0"/>
                <a:cs typeface="Simplified Arabic" pitchFamily="18" charset="-78"/>
              </a:endParaRPr>
            </a:p>
            <a:p>
              <a:pPr lvl="0" algn="r" rtl="1" eaLnBrk="0" fontAlgn="base" hangingPunct="0">
                <a:spcBef>
                  <a:spcPct val="0"/>
                </a:spcBef>
                <a:spcAft>
                  <a:spcPct val="0"/>
                </a:spcAft>
                <a:buFontTx/>
                <a:buChar char="•"/>
              </a:pPr>
              <a:r>
                <a:rPr lang="ar-SA" sz="1600" b="1" dirty="0" smtClean="0">
                  <a:solidFill>
                    <a:srgbClr val="03103B"/>
                  </a:solidFill>
                  <a:latin typeface="Simplified Arabic" pitchFamily="18" charset="-78"/>
                  <a:ea typeface="Times New Roman" pitchFamily="18" charset="0"/>
                  <a:cs typeface="Simplified Arabic" pitchFamily="18" charset="-78"/>
                </a:rPr>
                <a:t>التعاقد مع شركة تصميم مواقع</a:t>
              </a:r>
              <a:endParaRPr lang="fr-FR" sz="1600" dirty="0" smtClean="0">
                <a:solidFill>
                  <a:srgbClr val="03103B"/>
                </a:solidFill>
                <a:latin typeface="Simplified Arabic" pitchFamily="18" charset="-78"/>
                <a:ea typeface="Times New Roman" pitchFamily="18" charset="0"/>
                <a:cs typeface="Simplified Arabic" pitchFamily="18" charset="-78"/>
              </a:endParaRPr>
            </a:p>
            <a:p>
              <a:pPr lvl="0" algn="r" rtl="1" eaLnBrk="0" fontAlgn="base" hangingPunct="0">
                <a:spcBef>
                  <a:spcPct val="0"/>
                </a:spcBef>
                <a:spcAft>
                  <a:spcPct val="0"/>
                </a:spcAft>
                <a:buFontTx/>
                <a:buChar char="•"/>
              </a:pPr>
              <a:r>
                <a:rPr lang="ar-SA" sz="1600" b="1" dirty="0" smtClean="0">
                  <a:solidFill>
                    <a:srgbClr val="03103B"/>
                  </a:solidFill>
                  <a:latin typeface="Simplified Arabic" pitchFamily="18" charset="-78"/>
                  <a:ea typeface="Times New Roman" pitchFamily="18" charset="0"/>
                  <a:cs typeface="Simplified Arabic" pitchFamily="18" charset="-78"/>
                </a:rPr>
                <a:t>التحكم </a:t>
              </a:r>
              <a:r>
                <a:rPr lang="ar-SA" sz="1600" b="1" dirty="0" err="1" smtClean="0">
                  <a:solidFill>
                    <a:srgbClr val="03103B"/>
                  </a:solidFill>
                  <a:latin typeface="Simplified Arabic" pitchFamily="18" charset="-78"/>
                  <a:ea typeface="Times New Roman" pitchFamily="18" charset="0"/>
                  <a:cs typeface="Simplified Arabic" pitchFamily="18" charset="-78"/>
                </a:rPr>
                <a:t>فى</a:t>
              </a:r>
              <a:r>
                <a:rPr lang="ar-SA" sz="1600" b="1" dirty="0" smtClean="0">
                  <a:solidFill>
                    <a:srgbClr val="03103B"/>
                  </a:solidFill>
                  <a:latin typeface="Simplified Arabic" pitchFamily="18" charset="-78"/>
                  <a:ea typeface="Times New Roman" pitchFamily="18" charset="0"/>
                  <a:cs typeface="Simplified Arabic" pitchFamily="18" charset="-78"/>
                </a:rPr>
                <a:t> الموقع</a:t>
              </a:r>
              <a:endParaRPr lang="fr-FR" sz="1600" dirty="0" smtClean="0">
                <a:solidFill>
                  <a:srgbClr val="03103B"/>
                </a:solidFill>
                <a:latin typeface="Simplified Arabic" pitchFamily="18" charset="-78"/>
                <a:ea typeface="Times New Roman" pitchFamily="18" charset="0"/>
                <a:cs typeface="Simplified Arabic" pitchFamily="18" charset="-78"/>
              </a:endParaRPr>
            </a:p>
            <a:p>
              <a:pPr lvl="0" algn="r" rtl="1" eaLnBrk="0" fontAlgn="base" hangingPunct="0">
                <a:spcBef>
                  <a:spcPct val="0"/>
                </a:spcBef>
                <a:spcAft>
                  <a:spcPct val="0"/>
                </a:spcAft>
                <a:buFontTx/>
                <a:buChar char="•"/>
              </a:pPr>
              <a:r>
                <a:rPr lang="ar-SA" sz="1600" b="1" dirty="0" smtClean="0">
                  <a:solidFill>
                    <a:srgbClr val="03103B"/>
                  </a:solidFill>
                  <a:latin typeface="Simplified Arabic" pitchFamily="18" charset="-78"/>
                  <a:ea typeface="Times New Roman" pitchFamily="18" charset="0"/>
                  <a:cs typeface="Simplified Arabic" pitchFamily="18" charset="-78"/>
                </a:rPr>
                <a:t>التسويق </a:t>
              </a:r>
              <a:r>
                <a:rPr lang="ar-SA" sz="1600" b="1" dirty="0" err="1" smtClean="0">
                  <a:solidFill>
                    <a:srgbClr val="03103B"/>
                  </a:solidFill>
                  <a:latin typeface="Simplified Arabic" pitchFamily="18" charset="-78"/>
                  <a:ea typeface="Times New Roman" pitchFamily="18" charset="0"/>
                  <a:cs typeface="Simplified Arabic" pitchFamily="18" charset="-78"/>
                </a:rPr>
                <a:t>الالكترونى</a:t>
              </a:r>
              <a:r>
                <a:rPr lang="ar-SA" sz="1600" b="1" dirty="0" smtClean="0">
                  <a:solidFill>
                    <a:srgbClr val="03103B"/>
                  </a:solidFill>
                  <a:latin typeface="Simplified Arabic" pitchFamily="18" charset="-78"/>
                  <a:ea typeface="Times New Roman" pitchFamily="18" charset="0"/>
                  <a:cs typeface="Simplified Arabic" pitchFamily="18" charset="-78"/>
                </a:rPr>
                <a:t> للموقع</a:t>
              </a:r>
              <a:endParaRPr lang="fr-FR" sz="1600" dirty="0" smtClean="0">
                <a:latin typeface="Simplified Arabic" pitchFamily="18" charset="-78"/>
                <a:cs typeface="Simplified Arabic" pitchFamily="18" charset="-78"/>
              </a:endParaRPr>
            </a:p>
          </p:txBody>
        </p:sp>
        <p:sp>
          <p:nvSpPr>
            <p:cNvPr id="8" name="Nuage 7"/>
            <p:cNvSpPr/>
            <p:nvPr/>
          </p:nvSpPr>
          <p:spPr>
            <a:xfrm>
              <a:off x="6143636" y="3071810"/>
              <a:ext cx="2714644" cy="1928826"/>
            </a:xfrm>
            <a:prstGeom prst="cloud">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9" name="Nuage 8"/>
          <p:cNvSpPr/>
          <p:nvPr/>
        </p:nvSpPr>
        <p:spPr>
          <a:xfrm>
            <a:off x="357158" y="357166"/>
            <a:ext cx="3929090" cy="1000132"/>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cs typeface="Simplified Arabic" pitchFamily="18" charset="-78"/>
              </a:rPr>
              <a:t>إستراتجية التسويق الالكتروني </a:t>
            </a:r>
            <a:endParaRPr lang="fr-FR"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cs typeface="Simplified Arabic" pitchFamily="18" charset="-78"/>
            </a:endParaRPr>
          </a:p>
        </p:txBody>
      </p:sp>
      <p:sp>
        <p:nvSpPr>
          <p:cNvPr id="10" name="Rectangle à coins arrondis 9"/>
          <p:cNvSpPr/>
          <p:nvPr/>
        </p:nvSpPr>
        <p:spPr>
          <a:xfrm>
            <a:off x="500034" y="1643050"/>
            <a:ext cx="4071966" cy="64294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dirty="0" smtClean="0"/>
              <a:t>الإستراتجية هي خطة العمل طويلة المدى تهدف </a:t>
            </a:r>
            <a:r>
              <a:rPr lang="ar-DZ" dirty="0" err="1" smtClean="0"/>
              <a:t>الى</a:t>
            </a:r>
            <a:r>
              <a:rPr lang="ar-DZ" dirty="0" smtClean="0"/>
              <a:t> تحقيق نتيجة معينة </a:t>
            </a:r>
            <a:endParaRPr lang="fr-FR" dirty="0"/>
          </a:p>
        </p:txBody>
      </p:sp>
      <p:grpSp>
        <p:nvGrpSpPr>
          <p:cNvPr id="17" name="Groupe 16"/>
          <p:cNvGrpSpPr/>
          <p:nvPr/>
        </p:nvGrpSpPr>
        <p:grpSpPr>
          <a:xfrm>
            <a:off x="-857288" y="2571744"/>
            <a:ext cx="5643602" cy="2071702"/>
            <a:chOff x="571472" y="1785926"/>
            <a:chExt cx="5643602" cy="2071702"/>
          </a:xfrm>
        </p:grpSpPr>
        <p:sp>
          <p:nvSpPr>
            <p:cNvPr id="11" name="Rectangle 10"/>
            <p:cNvSpPr/>
            <p:nvPr/>
          </p:nvSpPr>
          <p:spPr>
            <a:xfrm>
              <a:off x="571472" y="1928802"/>
              <a:ext cx="5357834" cy="1661993"/>
            </a:xfrm>
            <a:prstGeom prst="rect">
              <a:avLst/>
            </a:prstGeom>
          </p:spPr>
          <p:txBody>
            <a:bodyPr wrap="square">
              <a:spAutoFit/>
            </a:bodyPr>
            <a:lstStyle/>
            <a:p>
              <a:pPr algn="r" rtl="1"/>
              <a:r>
                <a:rPr lang="ar-DZ" dirty="0" smtClean="0"/>
                <a:t>*</a:t>
              </a:r>
              <a:r>
                <a:rPr lang="ar-DZ" sz="1600" b="1" dirty="0" smtClean="0">
                  <a:latin typeface="Simplified Arabic" pitchFamily="18" charset="-78"/>
                  <a:cs typeface="Simplified Arabic" pitchFamily="18" charset="-78"/>
                </a:rPr>
                <a:t>إنشاء موقع إلكتروني احترافي بسيط غير معقد.</a:t>
              </a:r>
            </a:p>
            <a:p>
              <a:pPr algn="r" rtl="1"/>
              <a:r>
                <a:rPr lang="ar-DZ" sz="1600" b="1" dirty="0" smtClean="0">
                  <a:latin typeface="Simplified Arabic" pitchFamily="18" charset="-78"/>
                  <a:cs typeface="Simplified Arabic" pitchFamily="18" charset="-78"/>
                </a:rPr>
                <a:t>*إنشاء فيديوهات تسويقية.</a:t>
              </a:r>
            </a:p>
            <a:p>
              <a:pPr algn="r" rtl="1"/>
              <a:r>
                <a:rPr lang="ar-DZ" sz="1600" b="1" dirty="0" smtClean="0">
                  <a:latin typeface="Simplified Arabic" pitchFamily="18" charset="-78"/>
                  <a:cs typeface="Simplified Arabic" pitchFamily="18" charset="-78"/>
                </a:rPr>
                <a:t>*إنشاء صفحات على مواقع التواصل الاجتماعي.</a:t>
              </a:r>
            </a:p>
            <a:p>
              <a:pPr algn="r" rtl="1"/>
              <a:r>
                <a:rPr lang="ar-DZ" sz="1600" b="1" dirty="0" smtClean="0">
                  <a:latin typeface="Simplified Arabic" pitchFamily="18" charset="-78"/>
                  <a:cs typeface="Simplified Arabic" pitchFamily="18" charset="-78"/>
                </a:rPr>
                <a:t>* كتابة مقالات عن المنتج أو الخدمة.</a:t>
              </a:r>
            </a:p>
            <a:p>
              <a:pPr algn="r" rtl="1"/>
              <a:r>
                <a:rPr lang="ar-DZ" sz="1600" b="1" dirty="0" smtClean="0">
                  <a:latin typeface="Simplified Arabic" pitchFamily="18" charset="-78"/>
                  <a:cs typeface="Simplified Arabic" pitchFamily="18" charset="-78"/>
                </a:rPr>
                <a:t>*عمل حملات إعلانية مدفوعة احترافية عبر الانترنت.</a:t>
              </a:r>
            </a:p>
            <a:p>
              <a:pPr algn="r" rtl="1"/>
              <a:r>
                <a:rPr lang="ar-DZ" sz="1600" b="1" dirty="0" smtClean="0">
                  <a:latin typeface="Simplified Arabic" pitchFamily="18" charset="-78"/>
                  <a:cs typeface="Simplified Arabic" pitchFamily="18" charset="-78"/>
                </a:rPr>
                <a:t>* تحديد الفئة المستهدفة من الأشخاص</a:t>
              </a:r>
              <a:endParaRPr lang="ar-DZ" sz="1600" b="1" dirty="0">
                <a:latin typeface="Simplified Arabic" pitchFamily="18" charset="-78"/>
                <a:cs typeface="Simplified Arabic" pitchFamily="18" charset="-78"/>
              </a:endParaRPr>
            </a:p>
          </p:txBody>
        </p:sp>
        <p:sp>
          <p:nvSpPr>
            <p:cNvPr id="12" name="Accolade fermante 11"/>
            <p:cNvSpPr/>
            <p:nvPr/>
          </p:nvSpPr>
          <p:spPr>
            <a:xfrm>
              <a:off x="5857884" y="1785926"/>
              <a:ext cx="357190" cy="2071702"/>
            </a:xfrm>
            <a:prstGeom prst="righ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fr-FR"/>
            </a:p>
          </p:txBody>
        </p:sp>
        <p:sp>
          <p:nvSpPr>
            <p:cNvPr id="13" name="Accolade ouvrante 12"/>
            <p:cNvSpPr/>
            <p:nvPr/>
          </p:nvSpPr>
          <p:spPr>
            <a:xfrm>
              <a:off x="1571604" y="1785926"/>
              <a:ext cx="500066" cy="1928826"/>
            </a:xfrm>
            <a:prstGeom prst="lef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fr-FR"/>
            </a:p>
          </p:txBody>
        </p:sp>
      </p:grpSp>
      <p:sp>
        <p:nvSpPr>
          <p:cNvPr id="18" name="Rectangle 17"/>
          <p:cNvSpPr/>
          <p:nvPr/>
        </p:nvSpPr>
        <p:spPr>
          <a:xfrm>
            <a:off x="2357422" y="4500570"/>
            <a:ext cx="4572000" cy="923330"/>
          </a:xfrm>
          <a:prstGeom prst="rect">
            <a:avLst/>
          </a:prstGeom>
        </p:spPr>
        <p:txBody>
          <a:bodyPr wrap="square">
            <a:spAutoFit/>
          </a:bodyPr>
          <a:lstStyle/>
          <a:p>
            <a:pPr algn="r" rtl="1"/>
            <a:r>
              <a:rPr lang="ar-DZ" dirty="0" smtClean="0"/>
              <a:t/>
            </a:r>
            <a:br>
              <a:rPr lang="ar-DZ" dirty="0" smtClean="0"/>
            </a:br>
            <a:r>
              <a:rPr lang="ar-DZ" dirty="0" smtClean="0"/>
              <a:t/>
            </a:r>
            <a:br>
              <a:rPr lang="ar-DZ" dirty="0" smtClean="0"/>
            </a:br>
            <a:endParaRPr lang="fr-FR" dirty="0"/>
          </a:p>
        </p:txBody>
      </p:sp>
      <p:sp>
        <p:nvSpPr>
          <p:cNvPr id="20" name="Arrondir un rectangle avec un coin diagonal 19"/>
          <p:cNvSpPr/>
          <p:nvPr/>
        </p:nvSpPr>
        <p:spPr>
          <a:xfrm>
            <a:off x="5929322" y="1428736"/>
            <a:ext cx="2928958" cy="1285884"/>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b="1" dirty="0" smtClean="0">
                <a:latin typeface="Simplified Arabic" pitchFamily="18" charset="-78"/>
                <a:cs typeface="Simplified Arabic" pitchFamily="18" charset="-78"/>
              </a:rPr>
              <a:t>يُعرّف الموقع الإلكتروني بأنّه مجموعة من الملفات والموارد ذات الصلة التي يُمكن الوصول إليها عبر شبكة الويب العالمية.</a:t>
            </a:r>
            <a:endParaRPr lang="fr-FR" dirty="0"/>
          </a:p>
        </p:txBody>
      </p:sp>
    </p:spTree>
  </p:cSld>
  <p:clrMapOvr>
    <a:masterClrMapping/>
  </p:clrMapOvr>
  <p:transition/>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TotalTime>
  <Words>462</Words>
  <PresentationFormat>Affichage à l'écran (4:3)</PresentationFormat>
  <Paragraphs>76</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Diapositive 1</vt:lpstr>
      <vt:lpstr>Diapositive 2</vt:lpstr>
      <vt:lpstr>Diapositive 3</vt:lpstr>
      <vt:lpstr>Diapositive 4</vt:lpstr>
      <vt:lpstr>Diapositive 5</vt:lpstr>
      <vt:lpstr>Diapositive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very soft</dc:creator>
  <cp:lastModifiedBy>USER</cp:lastModifiedBy>
  <cp:revision>41</cp:revision>
  <dcterms:created xsi:type="dcterms:W3CDTF">2021-05-22T15:50:42Z</dcterms:created>
  <dcterms:modified xsi:type="dcterms:W3CDTF">2021-05-23T09:14:35Z</dcterms:modified>
</cp:coreProperties>
</file>