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316" r:id="rId3"/>
    <p:sldId id="341" r:id="rId4"/>
    <p:sldId id="355" r:id="rId5"/>
    <p:sldId id="356" r:id="rId6"/>
    <p:sldId id="259" r:id="rId7"/>
    <p:sldId id="257" r:id="rId8"/>
    <p:sldId id="359" r:id="rId9"/>
    <p:sldId id="260" r:id="rId10"/>
    <p:sldId id="314" r:id="rId11"/>
    <p:sldId id="261" r:id="rId12"/>
    <p:sldId id="360" r:id="rId13"/>
    <p:sldId id="366" r:id="rId14"/>
    <p:sldId id="262" r:id="rId15"/>
    <p:sldId id="357" r:id="rId16"/>
    <p:sldId id="373" r:id="rId17"/>
    <p:sldId id="264" r:id="rId18"/>
    <p:sldId id="265" r:id="rId19"/>
    <p:sldId id="312" r:id="rId20"/>
    <p:sldId id="354" r:id="rId21"/>
    <p:sldId id="349" r:id="rId22"/>
    <p:sldId id="358" r:id="rId23"/>
    <p:sldId id="352" r:id="rId24"/>
    <p:sldId id="350" r:id="rId25"/>
    <p:sldId id="351" r:id="rId26"/>
    <p:sldId id="353" r:id="rId27"/>
    <p:sldId id="266" r:id="rId28"/>
    <p:sldId id="267" r:id="rId29"/>
    <p:sldId id="268" r:id="rId30"/>
    <p:sldId id="361" r:id="rId31"/>
    <p:sldId id="270" r:id="rId32"/>
    <p:sldId id="271" r:id="rId33"/>
    <p:sldId id="272" r:id="rId34"/>
    <p:sldId id="273" r:id="rId35"/>
    <p:sldId id="367" r:id="rId36"/>
    <p:sldId id="368" r:id="rId37"/>
    <p:sldId id="274" r:id="rId38"/>
    <p:sldId id="369" r:id="rId39"/>
    <p:sldId id="275" r:id="rId40"/>
    <p:sldId id="370" r:id="rId41"/>
    <p:sldId id="371" r:id="rId42"/>
    <p:sldId id="276" r:id="rId43"/>
    <p:sldId id="372" r:id="rId44"/>
    <p:sldId id="362" r:id="rId45"/>
    <p:sldId id="277" r:id="rId46"/>
    <p:sldId id="278" r:id="rId47"/>
    <p:sldId id="280" r:id="rId48"/>
    <p:sldId id="281" r:id="rId49"/>
    <p:sldId id="283" r:id="rId50"/>
    <p:sldId id="284" r:id="rId51"/>
    <p:sldId id="285" r:id="rId52"/>
    <p:sldId id="286" r:id="rId53"/>
    <p:sldId id="289" r:id="rId54"/>
    <p:sldId id="287" r:id="rId55"/>
    <p:sldId id="288" r:id="rId56"/>
    <p:sldId id="291" r:id="rId57"/>
    <p:sldId id="292" r:id="rId58"/>
    <p:sldId id="290" r:id="rId59"/>
    <p:sldId id="302" r:id="rId60"/>
    <p:sldId id="293" r:id="rId61"/>
    <p:sldId id="303" r:id="rId62"/>
    <p:sldId id="294" r:id="rId63"/>
    <p:sldId id="379" r:id="rId64"/>
    <p:sldId id="380" r:id="rId65"/>
    <p:sldId id="301" r:id="rId66"/>
    <p:sldId id="300" r:id="rId67"/>
    <p:sldId id="295" r:id="rId68"/>
    <p:sldId id="363" r:id="rId69"/>
    <p:sldId id="297" r:id="rId70"/>
    <p:sldId id="299" r:id="rId71"/>
    <p:sldId id="307" r:id="rId72"/>
    <p:sldId id="308" r:id="rId73"/>
    <p:sldId id="311" r:id="rId74"/>
    <p:sldId id="374" r:id="rId75"/>
    <p:sldId id="377" r:id="rId76"/>
    <p:sldId id="378" r:id="rId77"/>
    <p:sldId id="306" r:id="rId78"/>
    <p:sldId id="315" r:id="rId79"/>
    <p:sldId id="335" r:id="rId80"/>
    <p:sldId id="317" r:id="rId81"/>
    <p:sldId id="337" r:id="rId82"/>
    <p:sldId id="338" r:id="rId83"/>
    <p:sldId id="325" r:id="rId84"/>
    <p:sldId id="326" r:id="rId85"/>
    <p:sldId id="327" r:id="rId86"/>
    <p:sldId id="328" r:id="rId87"/>
    <p:sldId id="331" r:id="rId88"/>
    <p:sldId id="330" r:id="rId89"/>
    <p:sldId id="346" r:id="rId90"/>
    <p:sldId id="348" r:id="rId91"/>
    <p:sldId id="345" r:id="rId92"/>
    <p:sldId id="347" r:id="rId93"/>
    <p:sldId id="319" r:id="rId94"/>
    <p:sldId id="340" r:id="rId95"/>
    <p:sldId id="343" r:id="rId96"/>
    <p:sldId id="320" r:id="rId97"/>
    <p:sldId id="334" r:id="rId98"/>
    <p:sldId id="321" r:id="rId99"/>
    <p:sldId id="322" r:id="rId100"/>
    <p:sldId id="323" r:id="rId101"/>
    <p:sldId id="324" r:id="rId102"/>
    <p:sldId id="332" r:id="rId103"/>
    <p:sldId id="333" r:id="rId10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34" autoAdjust="0"/>
    <p:restoredTop sz="92652" autoAdjust="0"/>
  </p:normalViewPr>
  <p:slideViewPr>
    <p:cSldViewPr>
      <p:cViewPr>
        <p:scale>
          <a:sx n="70" d="100"/>
          <a:sy n="70" d="100"/>
        </p:scale>
        <p:origin x="-12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22C7F482-D47D-43B1-9601-0E94606122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22C7F482-D47D-43B1-9601-0E94606122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22C7F482-D47D-43B1-9601-0E946061228D}"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22C7F482-D47D-43B1-9601-0E946061228D}"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2647E206-C477-4894-B894-9FD21AB4FB15}" type="datetimeFigureOut">
              <a:rPr lang="fr-FR" smtClean="0"/>
              <a:pPr/>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22C7F482-D47D-43B1-9601-0E946061228D}"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647E206-C477-4894-B894-9FD21AB4FB15}" type="datetimeFigureOut">
              <a:rPr lang="fr-FR" smtClean="0"/>
              <a:pPr/>
              <a:t>12/02/2021</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2C7F482-D47D-43B1-9601-0E946061228D}"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fr.wikipedia.org/wiki/Malte" TargetMode="External"/><Relationship Id="rId13" Type="http://schemas.openxmlformats.org/officeDocument/2006/relationships/hyperlink" Target="https://fr.wikipedia.org/wiki/Japon" TargetMode="External"/><Relationship Id="rId18" Type="http://schemas.openxmlformats.org/officeDocument/2006/relationships/image" Target="../media/image71.gif"/><Relationship Id="rId26" Type="http://schemas.openxmlformats.org/officeDocument/2006/relationships/image" Target="../media/image75.gif"/><Relationship Id="rId3" Type="http://schemas.openxmlformats.org/officeDocument/2006/relationships/hyperlink" Target="https://fr.wikipedia.org/wiki/Panama" TargetMode="External"/><Relationship Id="rId21" Type="http://schemas.openxmlformats.org/officeDocument/2006/relationships/hyperlink" Target="https://commons.wikimedia.org/wiki/File:Flag_of_Hong_Kong.svg?uselang=fr" TargetMode="External"/><Relationship Id="rId34" Type="http://schemas.openxmlformats.org/officeDocument/2006/relationships/image" Target="../media/image79.gif"/><Relationship Id="rId7" Type="http://schemas.openxmlformats.org/officeDocument/2006/relationships/hyperlink" Target="https://fr.wikipedia.org/wiki/Singapour" TargetMode="External"/><Relationship Id="rId12" Type="http://schemas.openxmlformats.org/officeDocument/2006/relationships/hyperlink" Target="https://fr.wikipedia.org/wiki/Royaume-Uni" TargetMode="External"/><Relationship Id="rId17" Type="http://schemas.openxmlformats.org/officeDocument/2006/relationships/hyperlink" Target="https://commons.wikimedia.org/wiki/File:Flag_of_Liberia.svg?uselang=fr" TargetMode="External"/><Relationship Id="rId25" Type="http://schemas.openxmlformats.org/officeDocument/2006/relationships/hyperlink" Target="https://commons.wikimedia.org/wiki/File:Flag_of_Malta.svg?uselang=fr" TargetMode="External"/><Relationship Id="rId33" Type="http://schemas.openxmlformats.org/officeDocument/2006/relationships/hyperlink" Target="https://commons.wikimedia.org/wiki/File:Flag_of_the_United_Kingdom.svg?uselang=fr" TargetMode="External"/><Relationship Id="rId38" Type="http://schemas.openxmlformats.org/officeDocument/2006/relationships/image" Target="../media/image81.gif"/><Relationship Id="rId2" Type="http://schemas.openxmlformats.org/officeDocument/2006/relationships/hyperlink" Target="https://fr.wikipedia.org/wiki/Port_en_lourd" TargetMode="External"/><Relationship Id="rId16" Type="http://schemas.openxmlformats.org/officeDocument/2006/relationships/image" Target="../media/image70.gif"/><Relationship Id="rId20" Type="http://schemas.openxmlformats.org/officeDocument/2006/relationships/image" Target="../media/image72.gif"/><Relationship Id="rId29" Type="http://schemas.openxmlformats.org/officeDocument/2006/relationships/hyperlink" Target="https://commons.wikimedia.org/wiki/File:Flag_of_the_People's_Republic_of_China.svg?uselang=fr" TargetMode="External"/><Relationship Id="rId1" Type="http://schemas.openxmlformats.org/officeDocument/2006/relationships/slideLayout" Target="../slideLayouts/slideLayout2.xml"/><Relationship Id="rId6" Type="http://schemas.openxmlformats.org/officeDocument/2006/relationships/hyperlink" Target="https://fr.wikipedia.org/wiki/Hong_Kong" TargetMode="External"/><Relationship Id="rId11" Type="http://schemas.openxmlformats.org/officeDocument/2006/relationships/hyperlink" Target="https://fr.wikipedia.org/wiki/Gr%C3%A8ce" TargetMode="External"/><Relationship Id="rId24" Type="http://schemas.openxmlformats.org/officeDocument/2006/relationships/image" Target="../media/image74.gif"/><Relationship Id="rId32" Type="http://schemas.openxmlformats.org/officeDocument/2006/relationships/image" Target="../media/image78.gif"/><Relationship Id="rId37" Type="http://schemas.openxmlformats.org/officeDocument/2006/relationships/hyperlink" Target="https://commons.wikimedia.org/wiki/File:Flag_of_Cyprus.svg?uselang=fr" TargetMode="External"/><Relationship Id="rId5" Type="http://schemas.openxmlformats.org/officeDocument/2006/relationships/hyperlink" Target="https://fr.wikipedia.org/wiki/%C3%8Eles_Marshall" TargetMode="External"/><Relationship Id="rId15" Type="http://schemas.openxmlformats.org/officeDocument/2006/relationships/hyperlink" Target="https://commons.wikimedia.org/wiki/File:Flag_of_Panama.svg?uselang=fr" TargetMode="External"/><Relationship Id="rId23" Type="http://schemas.openxmlformats.org/officeDocument/2006/relationships/hyperlink" Target="https://commons.wikimedia.org/wiki/File:Flag_of_Singapore.svg?uselang=fr" TargetMode="External"/><Relationship Id="rId28" Type="http://schemas.openxmlformats.org/officeDocument/2006/relationships/image" Target="../media/image76.png"/><Relationship Id="rId36" Type="http://schemas.openxmlformats.org/officeDocument/2006/relationships/image" Target="../media/image80.gif"/><Relationship Id="rId10" Type="http://schemas.openxmlformats.org/officeDocument/2006/relationships/hyperlink" Target="https://fr.wikipedia.org/wiki/Chine" TargetMode="External"/><Relationship Id="rId19" Type="http://schemas.openxmlformats.org/officeDocument/2006/relationships/hyperlink" Target="https://commons.wikimedia.org/wiki/File:Flag_of_the_Marshall_Islands.svg?uselang=fr" TargetMode="External"/><Relationship Id="rId31" Type="http://schemas.openxmlformats.org/officeDocument/2006/relationships/hyperlink" Target="https://commons.wikimedia.org/wiki/File:Flag_of_Greece.svg?uselang=fr" TargetMode="External"/><Relationship Id="rId4" Type="http://schemas.openxmlformats.org/officeDocument/2006/relationships/hyperlink" Target="https://fr.wikipedia.org/wiki/Liberia" TargetMode="External"/><Relationship Id="rId9" Type="http://schemas.openxmlformats.org/officeDocument/2006/relationships/hyperlink" Target="https://fr.wikipedia.org/wiki/Bahamas" TargetMode="External"/><Relationship Id="rId14" Type="http://schemas.openxmlformats.org/officeDocument/2006/relationships/hyperlink" Target="https://fr.wikipedia.org/wiki/Chypre_(pays)" TargetMode="External"/><Relationship Id="rId22" Type="http://schemas.openxmlformats.org/officeDocument/2006/relationships/image" Target="../media/image73.gif"/><Relationship Id="rId27" Type="http://schemas.openxmlformats.org/officeDocument/2006/relationships/hyperlink" Target="https://commons.wikimedia.org/wiki/File:Bahamas_Flag.svg?uselang=fr" TargetMode="External"/><Relationship Id="rId30" Type="http://schemas.openxmlformats.org/officeDocument/2006/relationships/image" Target="../media/image77.gif"/><Relationship Id="rId35" Type="http://schemas.openxmlformats.org/officeDocument/2006/relationships/hyperlink" Target="https://commons.wikimedia.org/wiki/File:Flag_of_Japan.svg?uselang=fr"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fr.wikipedia.org/wiki/Hong_Kong" TargetMode="External"/><Relationship Id="rId13" Type="http://schemas.openxmlformats.org/officeDocument/2006/relationships/hyperlink" Target="https://fr.wikipedia.org/wiki/Bermudes" TargetMode="External"/><Relationship Id="rId3" Type="http://schemas.openxmlformats.org/officeDocument/2006/relationships/hyperlink" Target="https://fr.wikipedia.org/wiki/Gr%C3%A8ce" TargetMode="External"/><Relationship Id="rId7" Type="http://schemas.openxmlformats.org/officeDocument/2006/relationships/hyperlink" Target="https://fr.wikipedia.org/wiki/Singapour" TargetMode="External"/><Relationship Id="rId12" Type="http://schemas.openxmlformats.org/officeDocument/2006/relationships/hyperlink" Target="https://fr.wikipedia.org/wiki/Royaume-Uni" TargetMode="External"/><Relationship Id="rId2" Type="http://schemas.openxmlformats.org/officeDocument/2006/relationships/hyperlink" Target="https://fr.wikipedia.org/wiki/Port_en_lourd" TargetMode="External"/><Relationship Id="rId1" Type="http://schemas.openxmlformats.org/officeDocument/2006/relationships/slideLayout" Target="../slideLayouts/slideLayout2.xml"/><Relationship Id="rId6" Type="http://schemas.openxmlformats.org/officeDocument/2006/relationships/hyperlink" Target="https://fr.wikipedia.org/wiki/Allemagne" TargetMode="External"/><Relationship Id="rId11" Type="http://schemas.openxmlformats.org/officeDocument/2006/relationships/hyperlink" Target="https://fr.wikipedia.org/wiki/Norv%C3%A8ge" TargetMode="External"/><Relationship Id="rId5" Type="http://schemas.openxmlformats.org/officeDocument/2006/relationships/hyperlink" Target="https://fr.wikipedia.org/wiki/Chine" TargetMode="External"/><Relationship Id="rId10" Type="http://schemas.openxmlformats.org/officeDocument/2006/relationships/hyperlink" Target="https://fr.wikipedia.org/wiki/%C3%89tats-Unis" TargetMode="External"/><Relationship Id="rId4" Type="http://schemas.openxmlformats.org/officeDocument/2006/relationships/hyperlink" Target="https://fr.wikipedia.org/wiki/Japon" TargetMode="External"/><Relationship Id="rId9" Type="http://schemas.openxmlformats.org/officeDocument/2006/relationships/hyperlink" Target="https://fr.wikipedia.org/wiki/Cor%C3%A9e_du_Sud" TargetMode="External"/><Relationship Id="rId14" Type="http://schemas.openxmlformats.org/officeDocument/2006/relationships/hyperlink" Target="https://fr.wikipedia.org/wiki/Ta%C3%AFwan"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fr.wikipedia.org/wiki/CMA_CGM" TargetMode="External"/><Relationship Id="rId2" Type="http://schemas.openxmlformats.org/officeDocument/2006/relationships/hyperlink" Target="https://fr.wikipedia.org/wiki/Mediterranean_Shipping_Company"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09600"/>
            <a:ext cx="8458200" cy="3505200"/>
          </a:xfrm>
        </p:spPr>
        <p:txBody>
          <a:bodyPr>
            <a:noAutofit/>
          </a:bodyPr>
          <a:lstStyle/>
          <a:p>
            <a:pPr algn="ctr" rtl="1">
              <a:spcBef>
                <a:spcPts val="0"/>
              </a:spcBef>
            </a:pPr>
            <a:r>
              <a:rPr lang="ar-DZ" sz="1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République Algérienne Démocratique et Populaire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dirty="0" smtClean="0">
                <a:solidFill>
                  <a:schemeClr val="tx1"/>
                </a:solidFill>
                <a:latin typeface="Times New Roman" pitchFamily="18" charset="0"/>
                <a:cs typeface="Times New Roman" pitchFamily="18" charset="0"/>
              </a:rPr>
              <a:t>وزارة التعليــم العــالي </a:t>
            </a:r>
            <a:r>
              <a:rPr lang="ar-DZ" sz="1800" b="1" dirty="0" err="1" smtClean="0">
                <a:solidFill>
                  <a:schemeClr val="tx1"/>
                </a:solidFill>
                <a:latin typeface="Times New Roman" pitchFamily="18" charset="0"/>
                <a:cs typeface="Times New Roman" pitchFamily="18" charset="0"/>
              </a:rPr>
              <a:t>و</a:t>
            </a:r>
            <a:r>
              <a:rPr lang="ar-DZ" sz="1800" b="1" dirty="0" smtClean="0">
                <a:solidFill>
                  <a:schemeClr val="tx1"/>
                </a:solidFill>
                <a:latin typeface="Times New Roman" pitchFamily="18" charset="0"/>
                <a:cs typeface="Times New Roman" pitchFamily="18" charset="0"/>
              </a:rPr>
              <a:t> البحــث العلمـي</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Ministère de l’Enseignement Supérieur et de la Recherche Scientifique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جــامعة محــمد </a:t>
            </a:r>
            <a:r>
              <a:rPr lang="ar-DZ" sz="1800" b="1" i="1" dirty="0" err="1" smtClean="0">
                <a:solidFill>
                  <a:schemeClr val="tx1"/>
                </a:solidFill>
                <a:latin typeface="Times New Roman" pitchFamily="18" charset="0"/>
                <a:cs typeface="Times New Roman" pitchFamily="18" charset="0"/>
              </a:rPr>
              <a:t>خيضــر</a:t>
            </a:r>
            <a:r>
              <a:rPr lang="ar-DZ" sz="1800" b="1" i="1" dirty="0" smtClean="0">
                <a:solidFill>
                  <a:schemeClr val="tx1"/>
                </a:solidFill>
                <a:latin typeface="Times New Roman" pitchFamily="18" charset="0"/>
                <a:cs typeface="Times New Roman" pitchFamily="18" charset="0"/>
              </a:rPr>
              <a:t> – بسكرة –</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كــلية العلــوم الاقتصــادية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التجــارية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علــوم التسييــر</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قسم العلوم التجارية</a:t>
            </a:r>
            <a:endParaRPr lang="en-US" sz="1800"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rgbClr val="FF0000"/>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2020/2019</a:t>
            </a:r>
            <a:endParaRPr lang="ar-DZ" b="1" dirty="0" smtClean="0">
              <a:solidFill>
                <a:schemeClr val="tx1"/>
              </a:solidFill>
              <a:latin typeface="Times New Roman" pitchFamily="18" charset="0"/>
              <a:cs typeface="Times New Roman" pitchFamily="18" charset="0"/>
            </a:endParaRPr>
          </a:p>
        </p:txBody>
      </p:sp>
      <p:grpSp>
        <p:nvGrpSpPr>
          <p:cNvPr id="5" name="Group 1"/>
          <p:cNvGrpSpPr>
            <a:grpSpLocks/>
          </p:cNvGrpSpPr>
          <p:nvPr/>
        </p:nvGrpSpPr>
        <p:grpSpPr bwMode="auto">
          <a:xfrm>
            <a:off x="687002"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3164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270141"/>
            <a:ext cx="7696200" cy="2345257"/>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r>
              <a:rPr lang="ar-DZ" sz="2400" b="1" dirty="0" smtClean="0">
                <a:solidFill>
                  <a:prstClr val="black"/>
                </a:solidFill>
                <a:latin typeface="Adobe Arabic" pitchFamily="18" charset="-78"/>
                <a:cs typeface="Adobe Arabic" pitchFamily="18" charset="-78"/>
              </a:rPr>
              <a:t>:</a:t>
            </a:r>
            <a:endParaRPr lang="fr-FR" sz="24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البحري</a:t>
            </a:r>
            <a:endParaRPr lang="ar-DZ" sz="5400" b="1" dirty="0">
              <a:solidFill>
                <a:srgbClr val="FF0000"/>
              </a:solidFill>
              <a:latin typeface="Adobe Arabic" pitchFamily="18" charset="-78"/>
              <a:cs typeface="Adobe Arabic" pitchFamily="18" charset="-78"/>
            </a:endParaRPr>
          </a:p>
          <a:p>
            <a:pPr lvl="0" algn="ctr" rtl="1" fontAlgn="ctr">
              <a:spcBef>
                <a:spcPct val="20000"/>
              </a:spcBef>
              <a:buClr>
                <a:srgbClr val="F0A22E"/>
              </a:buClr>
              <a:buSzPct val="70000"/>
            </a:pPr>
            <a:r>
              <a:rPr lang="fr-FR" sz="4800" b="1" dirty="0" smtClean="0">
                <a:solidFill>
                  <a:srgbClr val="C00000"/>
                </a:solidFill>
                <a:latin typeface="Adobe Arabic" pitchFamily="18" charset="-78"/>
                <a:cs typeface="Adobe Arabic" pitchFamily="18" charset="-78"/>
              </a:rPr>
              <a:t>Transport maritime</a:t>
            </a:r>
            <a:endParaRPr lang="fr-FR" sz="4800" b="1" dirty="0">
              <a:solidFill>
                <a:srgbClr val="C00000"/>
              </a:solidFill>
              <a:latin typeface="Adobe Arabic" pitchFamily="18" charset="-78"/>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35163"/>
            <a:ext cx="8458200" cy="1036637"/>
          </a:xfrm>
        </p:spPr>
        <p:txBody>
          <a:bodyPr>
            <a:normAutofit/>
          </a:bodyPr>
          <a:lstStyle/>
          <a:p>
            <a:pPr marL="0" indent="0" algn="just" rtl="1">
              <a:buNone/>
            </a:pPr>
            <a:r>
              <a:rPr lang="ar-DZ" sz="2800" b="1" dirty="0" smtClean="0">
                <a:solidFill>
                  <a:schemeClr val="tx1">
                    <a:lumMod val="95000"/>
                    <a:lumOff val="5000"/>
                  </a:schemeClr>
                </a:solidFill>
                <a:latin typeface="Times New Roman" pitchFamily="18" charset="0"/>
                <a:cs typeface="Times New Roman" pitchFamily="18" charset="0"/>
              </a:rPr>
              <a:t>   </a:t>
            </a:r>
            <a:r>
              <a:rPr lang="ar-SA" sz="2800" b="1" dirty="0" smtClean="0">
                <a:solidFill>
                  <a:schemeClr val="tx1">
                    <a:lumMod val="95000"/>
                    <a:lumOff val="5000"/>
                  </a:schemeClr>
                </a:solidFill>
                <a:latin typeface="Times New Roman" pitchFamily="18" charset="0"/>
                <a:cs typeface="Times New Roman" pitchFamily="18" charset="0"/>
              </a:rPr>
              <a:t>عند استخدام </a:t>
            </a:r>
            <a:r>
              <a:rPr lang="ar-DZ" sz="2800" b="1" dirty="0" smtClean="0">
                <a:solidFill>
                  <a:schemeClr val="tx1">
                    <a:lumMod val="95000"/>
                    <a:lumOff val="5000"/>
                  </a:schemeClr>
                </a:solidFill>
                <a:latin typeface="Times New Roman" pitchFamily="18" charset="0"/>
                <a:cs typeface="Times New Roman" pitchFamily="18" charset="0"/>
              </a:rPr>
              <a:t>المرفأ </a:t>
            </a:r>
            <a:r>
              <a:rPr lang="ar-SA" sz="2800" b="1" dirty="0" smtClean="0">
                <a:solidFill>
                  <a:schemeClr val="tx1">
                    <a:lumMod val="95000"/>
                    <a:lumOff val="5000"/>
                  </a:schemeClr>
                </a:solidFill>
                <a:latin typeface="Times New Roman" pitchFamily="18" charset="0"/>
                <a:cs typeface="Times New Roman" pitchFamily="18" charset="0"/>
              </a:rPr>
              <a:t>لغرض التجارة</a:t>
            </a:r>
            <a:r>
              <a:rPr lang="ar-DZ" sz="2800" b="1" dirty="0" smtClean="0">
                <a:solidFill>
                  <a:schemeClr val="tx1">
                    <a:lumMod val="95000"/>
                    <a:lumOff val="5000"/>
                  </a:schemeClr>
                </a:solidFill>
                <a:latin typeface="Times New Roman" pitchFamily="18" charset="0"/>
                <a:cs typeface="Times New Roman" pitchFamily="18" charset="0"/>
              </a:rPr>
              <a:t>(</a:t>
            </a:r>
            <a:r>
              <a:rPr lang="ar-SA" sz="2800" b="1" dirty="0" smtClean="0">
                <a:solidFill>
                  <a:schemeClr val="tx1">
                    <a:lumMod val="95000"/>
                    <a:lumOff val="5000"/>
                  </a:schemeClr>
                </a:solidFill>
                <a:latin typeface="Times New Roman" pitchFamily="18" charset="0"/>
                <a:cs typeface="Times New Roman" pitchFamily="18" charset="0"/>
              </a:rPr>
              <a:t>تحميل وتفريغ البضائع أو الركاب أو أي شيء يولد إيرادات</a:t>
            </a:r>
            <a:r>
              <a:rPr lang="ar-DZ" sz="2800" b="1" dirty="0" smtClean="0">
                <a:solidFill>
                  <a:schemeClr val="tx1">
                    <a:lumMod val="95000"/>
                    <a:lumOff val="5000"/>
                  </a:schemeClr>
                </a:solidFill>
                <a:latin typeface="Times New Roman" pitchFamily="18" charset="0"/>
                <a:cs typeface="Times New Roman" pitchFamily="18" charset="0"/>
              </a:rPr>
              <a:t>)</a:t>
            </a:r>
            <a:r>
              <a:rPr lang="ar-SA" sz="2800" b="1" dirty="0" smtClean="0">
                <a:solidFill>
                  <a:schemeClr val="tx1">
                    <a:lumMod val="95000"/>
                    <a:lumOff val="5000"/>
                  </a:schemeClr>
                </a:solidFill>
                <a:latin typeface="Times New Roman" pitchFamily="18" charset="0"/>
                <a:cs typeface="Times New Roman" pitchFamily="18" charset="0"/>
              </a:rPr>
              <a:t>، يقال </a:t>
            </a:r>
            <a:r>
              <a:rPr lang="ar-DZ" sz="2800" b="1" dirty="0" smtClean="0">
                <a:solidFill>
                  <a:schemeClr val="tx1">
                    <a:lumMod val="95000"/>
                    <a:lumOff val="5000"/>
                  </a:schemeClr>
                </a:solidFill>
                <a:latin typeface="Times New Roman" pitchFamily="18" charset="0"/>
                <a:cs typeface="Times New Roman" pitchFamily="18" charset="0"/>
              </a:rPr>
              <a:t>أ</a:t>
            </a:r>
            <a:r>
              <a:rPr lang="ar-SA" sz="2800" b="1" dirty="0" smtClean="0">
                <a:solidFill>
                  <a:schemeClr val="tx1">
                    <a:lumMod val="95000"/>
                    <a:lumOff val="5000"/>
                  </a:schemeClr>
                </a:solidFill>
                <a:latin typeface="Times New Roman" pitchFamily="18" charset="0"/>
                <a:cs typeface="Times New Roman" pitchFamily="18" charset="0"/>
              </a:rPr>
              <a:t>ن </a:t>
            </a:r>
            <a:r>
              <a:rPr lang="ar-DZ" sz="2800" b="1" dirty="0" smtClean="0">
                <a:solidFill>
                  <a:schemeClr val="tx1">
                    <a:lumMod val="95000"/>
                    <a:lumOff val="5000"/>
                  </a:schemeClr>
                </a:solidFill>
                <a:latin typeface="Times New Roman" pitchFamily="18" charset="0"/>
                <a:cs typeface="Times New Roman" pitchFamily="18" charset="0"/>
              </a:rPr>
              <a:t>المرفأ</a:t>
            </a:r>
            <a:r>
              <a:rPr lang="ar-SA" sz="2800" b="1" dirty="0" smtClean="0">
                <a:solidFill>
                  <a:schemeClr val="tx1">
                    <a:lumMod val="95000"/>
                    <a:lumOff val="5000"/>
                  </a:schemeClr>
                </a:solidFill>
                <a:latin typeface="Times New Roman" pitchFamily="18" charset="0"/>
                <a:cs typeface="Times New Roman" pitchFamily="18" charset="0"/>
              </a:rPr>
              <a:t> </a:t>
            </a:r>
            <a:r>
              <a:rPr lang="ar-DZ" sz="2800" b="1" dirty="0" smtClean="0">
                <a:solidFill>
                  <a:schemeClr val="tx1">
                    <a:lumMod val="95000"/>
                    <a:lumOff val="5000"/>
                  </a:schemeClr>
                </a:solidFill>
                <a:latin typeface="Times New Roman" pitchFamily="18" charset="0"/>
                <a:cs typeface="Times New Roman" pitchFamily="18" charset="0"/>
              </a:rPr>
              <a:t>هو </a:t>
            </a:r>
            <a:r>
              <a:rPr lang="ar-SA" sz="2800" b="1" dirty="0" smtClean="0">
                <a:solidFill>
                  <a:schemeClr val="tx1">
                    <a:lumMod val="95000"/>
                    <a:lumOff val="5000"/>
                  </a:schemeClr>
                </a:solidFill>
                <a:latin typeface="Times New Roman" pitchFamily="18" charset="0"/>
                <a:cs typeface="Times New Roman" pitchFamily="18" charset="0"/>
              </a:rPr>
              <a:t>بمثابة ميناء</a:t>
            </a:r>
            <a:r>
              <a:rPr lang="ar-DZ" sz="2800" b="1" dirty="0" smtClean="0">
                <a:solidFill>
                  <a:schemeClr val="tx1">
                    <a:lumMod val="95000"/>
                    <a:lumOff val="5000"/>
                  </a:schemeClr>
                </a:solidFill>
                <a:latin typeface="Times New Roman" pitchFamily="18" charset="0"/>
                <a:cs typeface="Times New Roman" pitchFamily="18" charset="0"/>
              </a:rPr>
              <a:t>.</a:t>
            </a:r>
            <a:endParaRPr lang="fr-FR" sz="28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7162800" y="1091625"/>
            <a:ext cx="1608133"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ملاحظات:</a:t>
            </a:r>
            <a:r>
              <a:rPr lang="ar-SA"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
        <p:nvSpPr>
          <p:cNvPr id="5" name="Espace réservé du contenu 2"/>
          <p:cNvSpPr txBox="1">
            <a:spLocks/>
          </p:cNvSpPr>
          <p:nvPr/>
        </p:nvSpPr>
        <p:spPr>
          <a:xfrm>
            <a:off x="304800" y="3382963"/>
            <a:ext cx="8458200" cy="1417637"/>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الميناء هو مكان داخل المرفأ حيث يمكن للسفينة أن ترسو لغرض تجاري يتمثل في التعامل مع البضائع أو الركاب أو رعاية متطلبات السفينة .</a:t>
            </a:r>
            <a:endParaRPr kumimoji="0" lang="fr-FR" sz="28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76200"/>
            <a:ext cx="8686800" cy="838200"/>
          </a:xfrm>
        </p:spPr>
        <p:txBody>
          <a:bodyPr>
            <a:normAutofit/>
          </a:bodyPr>
          <a:lstStyle/>
          <a:p>
            <a:pPr algn="r" rtl="1"/>
            <a:r>
              <a:rPr lang="ar-DZ" sz="4000" b="1" dirty="0" smtClean="0">
                <a:solidFill>
                  <a:srgbClr val="FF0000"/>
                </a:solidFill>
                <a:latin typeface="Times New Roman" pitchFamily="18" charset="0"/>
                <a:cs typeface="Times New Roman" pitchFamily="18" charset="0"/>
              </a:rPr>
              <a:t>خصائص التجمعات الملاحية العالمية</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28600" y="1066800"/>
            <a:ext cx="8686800" cy="5638800"/>
          </a:xfrm>
        </p:spPr>
        <p:txBody>
          <a:bodyPr>
            <a:normAutofit fontScale="85000" lnSpcReduction="20000"/>
          </a:bodyPr>
          <a:lstStyle/>
          <a:p>
            <a:pPr marL="3175"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تماثل نوعيات السفن العاملة ضمن التجمع الملاحي؛</a:t>
            </a:r>
          </a:p>
          <a:p>
            <a:pPr marL="3175"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الأهداف التجارية لأعضاء التجمع (التوسع السوقي، الاستفادة من خبرات الأعضاء، توزيع المخاطر)؛</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إحداث التكامل بين الأعضاء، وبالتالي تحقيق ميزة تنافسية للإتحاد ككل اتجاه </a:t>
            </a:r>
            <a:r>
              <a:rPr lang="ar-DZ" b="1" dirty="0" err="1" smtClean="0">
                <a:solidFill>
                  <a:schemeClr val="tx1"/>
                </a:solidFill>
                <a:latin typeface="Times New Roman" pitchFamily="18" charset="0"/>
                <a:cs typeface="Times New Roman" pitchFamily="18" charset="0"/>
              </a:rPr>
              <a:t>الإتحادات</a:t>
            </a:r>
            <a:r>
              <a:rPr lang="ar-DZ" b="1" dirty="0" smtClean="0">
                <a:solidFill>
                  <a:schemeClr val="tx1"/>
                </a:solidFill>
                <a:latin typeface="Times New Roman" pitchFamily="18" charset="0"/>
                <a:cs typeface="Times New Roman" pitchFamily="18" charset="0"/>
              </a:rPr>
              <a:t> الأخرى؛</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يدار إما مباشرة بواسطة لجنة من الشركات الأعضاء في التجمع، أو تدار بواسطة إدارة منفصلة يمكن اعتبارها فعليا بمثابة المالك لهذا الأسطول؛</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يدار إما بلجنة من أعضاء التجمع، أو بإدارة منفصلة يمكن اعتبارها بمثابة المالك الفعلي للأسطول؛</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يسمح بتحقيق اقتصاديات الحجم في التشغيل، وبالتالي عرض خدمة النقل بأسعار تنافسية؛</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يتيح للأعضاء تلافي المنافسة فيما بينها وتنسيق  سياساتها التشغيلية في إطار التجمع؛</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يسمح لأعضائه بتطوير أساليب إدارة وتشغيل السفن المتخصصة في مرحلة كانت تعد مرحلة مبكرة نسبيا من مراحل تطور سفن الحاويات المتخصصة.</a:t>
            </a:r>
            <a:endParaRPr lang="fr-FR" b="1" dirty="0" smtClean="0">
              <a:solidFill>
                <a:schemeClr val="tx1"/>
              </a:solidFill>
              <a:latin typeface="Times New Roman" pitchFamily="18" charset="0"/>
              <a:cs typeface="Times New Roman" pitchFamily="18" charset="0"/>
            </a:endParaRPr>
          </a:p>
          <a:p>
            <a:pPr marL="3175" indent="-3175" algn="just" rtl="1">
              <a:buNone/>
            </a:pPr>
            <a:endParaRPr lang="ar-DZ" dirty="0" smtClean="0"/>
          </a:p>
          <a:p>
            <a:pPr marL="3175" indent="-3175" algn="just" rtl="1">
              <a:buNone/>
            </a:pPr>
            <a:endParaRPr lang="fr-F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686800" cy="838200"/>
          </a:xfrm>
        </p:spPr>
        <p:txBody>
          <a:bodyPr>
            <a:normAutofit/>
          </a:bodyPr>
          <a:lstStyle/>
          <a:p>
            <a:pPr algn="r" rtl="1"/>
            <a:r>
              <a:rPr lang="ar-SA" sz="4400" b="1" dirty="0" smtClean="0">
                <a:solidFill>
                  <a:srgbClr val="FF0000"/>
                </a:solidFill>
                <a:latin typeface="Times New Roman" pitchFamily="18" charset="0"/>
                <a:cs typeface="Times New Roman" pitchFamily="18" charset="0"/>
              </a:rPr>
              <a:t>التحالف</a:t>
            </a:r>
            <a:r>
              <a:rPr lang="ar-DZ" sz="4400" b="1" dirty="0" err="1" smtClean="0">
                <a:solidFill>
                  <a:srgbClr val="FF0000"/>
                </a:solidFill>
                <a:latin typeface="Times New Roman" pitchFamily="18" charset="0"/>
                <a:cs typeface="Times New Roman" pitchFamily="18" charset="0"/>
              </a:rPr>
              <a:t>ات</a:t>
            </a:r>
            <a:r>
              <a:rPr lang="ar-SA" sz="4400" b="1" dirty="0" smtClean="0">
                <a:solidFill>
                  <a:srgbClr val="FF0000"/>
                </a:solidFill>
                <a:latin typeface="Times New Roman" pitchFamily="18" charset="0"/>
                <a:cs typeface="Times New Roman" pitchFamily="18" charset="0"/>
              </a:rPr>
              <a:t> </a:t>
            </a:r>
            <a:r>
              <a:rPr lang="ar-DZ" sz="4400" b="1" dirty="0" smtClean="0">
                <a:solidFill>
                  <a:srgbClr val="FF0000"/>
                </a:solidFill>
                <a:latin typeface="Times New Roman" pitchFamily="18" charset="0"/>
                <a:cs typeface="Times New Roman" pitchFamily="18" charset="0"/>
              </a:rPr>
              <a:t>الملاحية</a:t>
            </a:r>
            <a:endParaRPr lang="fr-FR" sz="4400" dirty="0">
              <a:solidFill>
                <a:srgbClr val="FF0000"/>
              </a:solidFill>
            </a:endParaRPr>
          </a:p>
        </p:txBody>
      </p:sp>
      <p:sp>
        <p:nvSpPr>
          <p:cNvPr id="3" name="Espace réservé du contenu 2"/>
          <p:cNvSpPr>
            <a:spLocks noGrp="1"/>
          </p:cNvSpPr>
          <p:nvPr>
            <p:ph idx="1"/>
          </p:nvPr>
        </p:nvSpPr>
        <p:spPr>
          <a:xfrm>
            <a:off x="152400" y="1295400"/>
            <a:ext cx="8915400" cy="5334000"/>
          </a:xfrm>
        </p:spPr>
        <p:txBody>
          <a:bodyPr>
            <a:noAutofit/>
          </a:bodyPr>
          <a:lstStyle/>
          <a:p>
            <a:pPr marL="0" indent="0" algn="just" rtl="1">
              <a:buNone/>
            </a:pPr>
            <a:r>
              <a:rPr lang="ar-DZ" b="1" dirty="0" smtClean="0">
                <a:solidFill>
                  <a:schemeClr val="tx1"/>
                </a:solidFill>
                <a:latin typeface="Times New Roman" pitchFamily="18" charset="0"/>
                <a:cs typeface="Times New Roman" pitchFamily="18" charset="0"/>
              </a:rPr>
              <a:t>    التحالف الملاحي </a:t>
            </a:r>
            <a:r>
              <a:rPr lang="fr-FR" b="1" dirty="0" smtClean="0">
                <a:solidFill>
                  <a:schemeClr val="tx1"/>
                </a:solidFill>
                <a:latin typeface="Times New Roman" pitchFamily="18" charset="0"/>
                <a:cs typeface="Times New Roman" pitchFamily="18" charset="0"/>
              </a:rPr>
              <a:t>Alliance maritime</a:t>
            </a:r>
            <a:r>
              <a:rPr lang="ar-SA" b="1" dirty="0" smtClean="0">
                <a:solidFill>
                  <a:schemeClr val="tx1"/>
                </a:solidFill>
                <a:latin typeface="Times New Roman" pitchFamily="18" charset="0"/>
                <a:cs typeface="Times New Roman" pitchFamily="18" charset="0"/>
              </a:rPr>
              <a:t>ه</a:t>
            </a:r>
            <a:r>
              <a:rPr lang="ar-DZ" b="1" dirty="0"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 اتفاق بين </a:t>
            </a:r>
            <a:r>
              <a:rPr lang="ar-DZ" b="1" dirty="0" smtClean="0">
                <a:solidFill>
                  <a:schemeClr val="tx1"/>
                </a:solidFill>
                <a:latin typeface="Times New Roman" pitchFamily="18" charset="0"/>
                <a:cs typeface="Times New Roman" pitchFamily="18" charset="0"/>
              </a:rPr>
              <a:t>خطين ملاحيتين </a:t>
            </a:r>
            <a:r>
              <a:rPr lang="ar-SA" b="1" dirty="0" smtClean="0">
                <a:solidFill>
                  <a:schemeClr val="tx1"/>
                </a:solidFill>
                <a:latin typeface="Times New Roman" pitchFamily="18" charset="0"/>
                <a:cs typeface="Times New Roman" pitchFamily="18" charset="0"/>
              </a:rPr>
              <a:t>أو</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أكثر للاستفادة من نقاط قوة كل منهما</a:t>
            </a:r>
            <a:r>
              <a:rPr lang="ar-DZ" b="1" dirty="0" smtClean="0">
                <a:solidFill>
                  <a:schemeClr val="tx1"/>
                </a:solidFill>
                <a:latin typeface="Times New Roman" pitchFamily="18" charset="0"/>
                <a:cs typeface="Times New Roman" pitchFamily="18" charset="0"/>
              </a:rPr>
              <a:t>، من </a:t>
            </a:r>
            <a:r>
              <a:rPr lang="ar-SA" b="1" dirty="0" smtClean="0">
                <a:solidFill>
                  <a:schemeClr val="tx1"/>
                </a:solidFill>
                <a:latin typeface="Times New Roman" pitchFamily="18" charset="0"/>
                <a:cs typeface="Times New Roman" pitchFamily="18" charset="0"/>
              </a:rPr>
              <a:t>دون </a:t>
            </a:r>
            <a:r>
              <a:rPr lang="ar-DZ" b="1" dirty="0" smtClean="0">
                <a:solidFill>
                  <a:schemeClr val="tx1"/>
                </a:solidFill>
                <a:latin typeface="Times New Roman" pitchFamily="18" charset="0"/>
                <a:cs typeface="Times New Roman" pitchFamily="18" charset="0"/>
              </a:rPr>
              <a:t>إنشاء </a:t>
            </a:r>
            <a:r>
              <a:rPr lang="ar-SA" b="1" dirty="0" smtClean="0">
                <a:solidFill>
                  <a:schemeClr val="tx1"/>
                </a:solidFill>
                <a:latin typeface="Times New Roman" pitchFamily="18" charset="0"/>
                <a:cs typeface="Times New Roman" pitchFamily="18" charset="0"/>
              </a:rPr>
              <a:t>كيان قانوني، أو وكالة، أو</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علاقة شركة تابعة</a:t>
            </a:r>
            <a:r>
              <a:rPr lang="fr-FR" b="1" dirty="0" smtClean="0">
                <a:solidFill>
                  <a:schemeClr val="tx1"/>
                </a:solidFill>
                <a:latin typeface="Times New Roman" pitchFamily="18" charset="0"/>
                <a:cs typeface="Times New Roman" pitchFamily="18" charset="0"/>
              </a:rPr>
              <a:t>.</a:t>
            </a:r>
            <a:endParaRPr lang="ar-DZ" b="1" dirty="0" smtClean="0">
              <a:solidFill>
                <a:schemeClr val="tx1"/>
              </a:solidFill>
              <a:latin typeface="Times New Roman" pitchFamily="18" charset="0"/>
              <a:cs typeface="Times New Roman" pitchFamily="18" charset="0"/>
            </a:endParaRPr>
          </a:p>
          <a:p>
            <a:pPr marL="0" indent="0" algn="just" rtl="1">
              <a:buNone/>
            </a:pPr>
            <a:r>
              <a:rPr lang="ar-DZ" b="1" dirty="0" smtClean="0">
                <a:solidFill>
                  <a:schemeClr val="tx1"/>
                </a:solidFill>
                <a:latin typeface="Times New Roman" pitchFamily="18" charset="0"/>
                <a:cs typeface="Times New Roman" pitchFamily="18" charset="0"/>
              </a:rPr>
              <a:t>    كما يسمى </a:t>
            </a:r>
            <a:r>
              <a:rPr lang="ar-SA" b="1" dirty="0" smtClean="0">
                <a:solidFill>
                  <a:schemeClr val="tx1"/>
                </a:solidFill>
                <a:latin typeface="Times New Roman" pitchFamily="18" charset="0"/>
                <a:cs typeface="Times New Roman" pitchFamily="18" charset="0"/>
              </a:rPr>
              <a:t>تحالف الشحن </a:t>
            </a:r>
            <a:r>
              <a:rPr lang="ar-DZ" b="1" dirty="0"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تحالف المحيطات</a:t>
            </a:r>
            <a:r>
              <a:rPr lang="ar-DZ" b="1" dirty="0" smtClean="0">
                <a:solidFill>
                  <a:schemeClr val="tx1"/>
                </a:solidFill>
                <a:latin typeface="Times New Roman" pitchFamily="18" charset="0"/>
                <a:cs typeface="Times New Roman" pitchFamily="18" charset="0"/>
              </a:rPr>
              <a:t>، </a:t>
            </a:r>
            <a:r>
              <a:rPr lang="ar-DZ" b="1" dirty="0" err="1"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ه</a:t>
            </a:r>
            <a:r>
              <a:rPr lang="ar-DZ" b="1" dirty="0"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 مجموعة من شركات النقل البحري التي تربط القوى لإنشاء اتفاقية تعاونية لتشكيل تحالف استراتيجي يغطي طرق التجارة المختلفة من خلال التعاون بين أعضائها على المستوى العالمي.</a:t>
            </a:r>
            <a:endParaRPr lang="ar-DZ" b="1" dirty="0" smtClean="0">
              <a:solidFill>
                <a:schemeClr val="tx1"/>
              </a:solidFill>
              <a:latin typeface="Times New Roman" pitchFamily="18" charset="0"/>
              <a:cs typeface="Times New Roman" pitchFamily="18" charset="0"/>
            </a:endParaRPr>
          </a:p>
          <a:p>
            <a:pPr marL="0" indent="0" algn="just" rtl="1">
              <a:buNone/>
            </a:pPr>
            <a:r>
              <a:rPr lang="ar-DZ" b="1" dirty="0" smtClean="0">
                <a:solidFill>
                  <a:schemeClr val="tx1"/>
                </a:solidFill>
                <a:latin typeface="Times New Roman" pitchFamily="18" charset="0"/>
                <a:cs typeface="Times New Roman" pitchFamily="18" charset="0"/>
              </a:rPr>
              <a:t>بدأت التحالفات بين الشركات الملاحية بالظهور بسبب التكلفة العالية للنقل البحري، حيث تتطلب استثمارات مرتفعة، فسفينة الحاويات من الجيل الثاني يصل سعرها  إلى 50 مليون دولار.</a:t>
            </a:r>
            <a:endParaRPr lang="fr-FR"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
            <a:ext cx="8686800" cy="64770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خصائص التحالفات الملاحية:</a:t>
            </a:r>
          </a:p>
          <a:p>
            <a:pPr marL="0" indent="0" algn="just" rtl="1">
              <a:buNone/>
            </a:pPr>
            <a:r>
              <a:rPr lang="ar-DZ" b="1" dirty="0" smtClean="0">
                <a:solidFill>
                  <a:schemeClr val="tx1"/>
                </a:solidFill>
                <a:latin typeface="Times New Roman" pitchFamily="18" charset="0"/>
                <a:cs typeface="Times New Roman" pitchFamily="18" charset="0"/>
              </a:rPr>
              <a:t>تستند التحالفات البحرية إلى مبدأ اتفاقيات تقاسم المنافذ، ولتحسين نقل الحاويات، يوافق أعضاء التحالف على حجز </a:t>
            </a:r>
            <a:r>
              <a:rPr lang="ar-DZ" b="1" dirty="0" err="1" smtClean="0">
                <a:solidFill>
                  <a:schemeClr val="tx1"/>
                </a:solidFill>
                <a:latin typeface="Times New Roman" pitchFamily="18" charset="0"/>
                <a:cs typeface="Times New Roman" pitchFamily="18" charset="0"/>
              </a:rPr>
              <a:t>مقصورات</a:t>
            </a:r>
            <a:r>
              <a:rPr lang="ar-DZ" b="1" dirty="0" smtClean="0">
                <a:solidFill>
                  <a:schemeClr val="tx1"/>
                </a:solidFill>
                <a:latin typeface="Times New Roman" pitchFamily="18" charset="0"/>
                <a:cs typeface="Times New Roman" pitchFamily="18" charset="0"/>
              </a:rPr>
              <a:t> سفنهم لصالح حاويات خاصة بالأعضاء الآخرين في التحالف.</a:t>
            </a:r>
          </a:p>
          <a:p>
            <a:pPr marL="0" indent="0" algn="just" rtl="1">
              <a:buNone/>
            </a:pPr>
            <a:r>
              <a:rPr lang="ar-DZ" b="1" dirty="0" smtClean="0">
                <a:solidFill>
                  <a:schemeClr val="tx1"/>
                </a:solidFill>
                <a:latin typeface="Times New Roman" pitchFamily="18" charset="0"/>
                <a:cs typeface="Times New Roman" pitchFamily="18" charset="0"/>
              </a:rPr>
              <a:t>الهدف هو تحسين معدل ملء السفن مع التركيز على المفاوضات مع الشاحنين والموانئ.</a:t>
            </a:r>
          </a:p>
          <a:p>
            <a:pPr marL="0" indent="0" algn="just" rtl="1">
              <a:buNone/>
            </a:pPr>
            <a:r>
              <a:rPr lang="ar-DZ" b="1" dirty="0" smtClean="0">
                <a:solidFill>
                  <a:schemeClr val="tx1"/>
                </a:solidFill>
                <a:latin typeface="Times New Roman" pitchFamily="18" charset="0"/>
                <a:cs typeface="Times New Roman" pitchFamily="18" charset="0"/>
              </a:rPr>
              <a:t>يحتفظ أعضاء التحالف باستقلالهم التجاري، فلا يمكن للتحالف تحديد أسعار الشحن، وهو يسمح لمشغلي السفن بتقديم مجموعة واسعة من الوجهات، للحد من التكاليف مع ضمان ملء سفنهم. </a:t>
            </a:r>
            <a:endParaRPr lang="fr-FR" b="1" dirty="0" smtClean="0">
              <a:solidFill>
                <a:schemeClr val="tx1"/>
              </a:solidFill>
              <a:latin typeface="Times New Roman" pitchFamily="18" charset="0"/>
              <a:cs typeface="Times New Roman" pitchFamily="18" charset="0"/>
            </a:endParaRPr>
          </a:p>
          <a:p>
            <a:pPr marL="3175" indent="-3175" algn="just" rtl="1">
              <a:buNone/>
            </a:pPr>
            <a:r>
              <a:rPr lang="ar-DZ" b="1" dirty="0" smtClean="0">
                <a:solidFill>
                  <a:schemeClr val="tx1"/>
                </a:solidFill>
                <a:latin typeface="Times New Roman" pitchFamily="18" charset="0"/>
                <a:cs typeface="Times New Roman" pitchFamily="18" charset="0"/>
              </a:rPr>
              <a:t>لدى أعضاء التحالف خيار تجميع سفنهم على سلع محددة ، مما يجبر الشركات على تكييف محطاتها الطرفية مع البضائع التي تتلقاها، وبالتالي إلزامها على المدى الطويل.</a:t>
            </a:r>
            <a:endParaRPr lang="fr-FR" b="1" dirty="0">
              <a:solidFill>
                <a:schemeClr val="tx1"/>
              </a:solidFill>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sz="3600" b="1" dirty="0" smtClean="0">
                <a:solidFill>
                  <a:srgbClr val="FF0000"/>
                </a:solidFill>
                <a:latin typeface="Times New Roman" pitchFamily="18" charset="0"/>
                <a:cs typeface="Times New Roman" pitchFamily="18" charset="0"/>
              </a:rPr>
              <a:t>Shipping Alliances in 2017</a:t>
            </a:r>
            <a:r>
              <a:rPr lang="ar-DZ" sz="3600" b="1" dirty="0" smtClean="0">
                <a:solidFill>
                  <a:srgbClr val="FF0000"/>
                </a:solidFill>
                <a:latin typeface="Times New Roman" pitchFamily="18" charset="0"/>
                <a:cs typeface="Times New Roman" pitchFamily="18" charset="0"/>
              </a:rPr>
              <a:t>:</a:t>
            </a:r>
            <a:endParaRPr lang="fr-FR" sz="3600" b="1" dirty="0" smtClean="0">
              <a:solidFill>
                <a:srgbClr val="FF0000"/>
              </a:solidFill>
              <a:latin typeface="Times New Roman" pitchFamily="18" charset="0"/>
              <a:cs typeface="Times New Roman" pitchFamily="18" charset="0"/>
            </a:endParaRPr>
          </a:p>
          <a:p>
            <a:pPr marL="0" indent="0">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The Alliance: NYK, MOL, K Line, Yang Ming, </a:t>
            </a:r>
            <a:r>
              <a:rPr lang="en-US" b="1" dirty="0" err="1" smtClean="0">
                <a:solidFill>
                  <a:schemeClr val="tx1"/>
                </a:solidFill>
                <a:latin typeface="Times New Roman" pitchFamily="18" charset="0"/>
                <a:cs typeface="Times New Roman" pitchFamily="18" charset="0"/>
              </a:rPr>
              <a:t>Hapag</a:t>
            </a:r>
            <a:r>
              <a:rPr lang="en-US" b="1" dirty="0" smtClean="0">
                <a:solidFill>
                  <a:schemeClr val="tx1"/>
                </a:solidFill>
                <a:latin typeface="Times New Roman" pitchFamily="18" charset="0"/>
                <a:cs typeface="Times New Roman" pitchFamily="18" charset="0"/>
              </a:rPr>
              <a:t>-Lloyd.</a:t>
            </a:r>
            <a:endParaRPr lang="ar-DZ" b="1" dirty="0" smtClean="0">
              <a:solidFill>
                <a:schemeClr val="tx1"/>
              </a:solidFill>
              <a:latin typeface="Times New Roman" pitchFamily="18" charset="0"/>
              <a:cs typeface="Times New Roman" pitchFamily="18" charset="0"/>
            </a:endParaRPr>
          </a:p>
          <a:p>
            <a:pPr marL="0" indent="0">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Ocean Alliance: CMA CGM, Evergreen, OOCL, APL, COSCO Shipping.</a:t>
            </a:r>
            <a:endParaRPr lang="ar-DZ" b="1" dirty="0" smtClean="0">
              <a:solidFill>
                <a:schemeClr val="tx1"/>
              </a:solidFill>
              <a:latin typeface="Times New Roman" pitchFamily="18" charset="0"/>
              <a:cs typeface="Times New Roman" pitchFamily="18" charset="0"/>
            </a:endParaRPr>
          </a:p>
          <a:p>
            <a:pPr marL="0" indent="0">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2M Alliance: </a:t>
            </a:r>
            <a:r>
              <a:rPr lang="en-US" b="1" dirty="0" err="1" smtClean="0">
                <a:solidFill>
                  <a:schemeClr val="tx1"/>
                </a:solidFill>
                <a:latin typeface="Times New Roman" pitchFamily="18" charset="0"/>
                <a:cs typeface="Times New Roman" pitchFamily="18" charset="0"/>
              </a:rPr>
              <a:t>Maersk</a:t>
            </a:r>
            <a:r>
              <a:rPr lang="en-US" b="1" dirty="0" smtClean="0">
                <a:solidFill>
                  <a:schemeClr val="tx1"/>
                </a:solidFill>
                <a:latin typeface="Times New Roman" pitchFamily="18" charset="0"/>
                <a:cs typeface="Times New Roman" pitchFamily="18" charset="0"/>
              </a:rPr>
              <a:t> and MSC.</a:t>
            </a:r>
            <a:endParaRPr lang="fr-FR" b="1" dirty="0" smtClean="0">
              <a:solidFill>
                <a:schemeClr val="tx1"/>
              </a:solidFill>
              <a:latin typeface="Times New Roman" pitchFamily="18" charset="0"/>
              <a:cs typeface="Times New Roman" pitchFamily="18" charset="0"/>
            </a:endParaRP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7400" y="381000"/>
            <a:ext cx="3047629"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3. عناصر الميناء: </a:t>
            </a:r>
            <a:endParaRPr lang="fr-FR" sz="3600" dirty="0"/>
          </a:p>
        </p:txBody>
      </p:sp>
      <p:pic>
        <p:nvPicPr>
          <p:cNvPr id="6" name="Picture 3" descr="C:\Users\Admin\Downloads\عناصر الميناء.jpg"/>
          <p:cNvPicPr>
            <a:picLocks noChangeAspect="1" noChangeArrowheads="1"/>
          </p:cNvPicPr>
          <p:nvPr/>
        </p:nvPicPr>
        <p:blipFill>
          <a:blip r:embed="rId2"/>
          <a:srcRect/>
          <a:stretch>
            <a:fillRect/>
          </a:stretch>
        </p:blipFill>
        <p:spPr bwMode="auto">
          <a:xfrm>
            <a:off x="152400" y="1066800"/>
            <a:ext cx="8762999" cy="5715000"/>
          </a:xfrm>
          <a:prstGeom prst="rect">
            <a:avLst/>
          </a:prstGeom>
          <a:noFill/>
        </p:spPr>
      </p:pic>
    </p:spTree>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914400"/>
            <a:ext cx="8610600" cy="20574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أ. مدخل الميناء:</a:t>
            </a:r>
          </a:p>
          <a:p>
            <a:pPr marL="0" indent="0" algn="just" rtl="1">
              <a:buNone/>
            </a:pP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أكثر أجزاء الميناء عرض</a:t>
            </a:r>
            <a:r>
              <a:rPr lang="ar-DZ" sz="2800" b="1" dirty="0" smtClean="0">
                <a:solidFill>
                  <a:schemeClr val="tx1"/>
                </a:solidFill>
                <a:latin typeface="Times New Roman" pitchFamily="18" charset="0"/>
                <a:cs typeface="Times New Roman" pitchFamily="18" charset="0"/>
              </a:rPr>
              <a:t>ة</a:t>
            </a:r>
            <a:r>
              <a:rPr lang="fr-FR" sz="2800" b="1" dirty="0" smtClean="0">
                <a:solidFill>
                  <a:schemeClr val="tx1"/>
                </a:solidFill>
                <a:latin typeface="Times New Roman" pitchFamily="18" charset="0"/>
                <a:cs typeface="Times New Roman" pitchFamily="18" charset="0"/>
              </a:rPr>
              <a:t> للأمواج، عرض</a:t>
            </a:r>
            <a:r>
              <a:rPr lang="ar-DZ" sz="2800" b="1" dirty="0" smtClean="0">
                <a:solidFill>
                  <a:schemeClr val="tx1"/>
                </a:solidFill>
                <a:latin typeface="Times New Roman" pitchFamily="18" charset="0"/>
                <a:cs typeface="Times New Roman" pitchFamily="18" charset="0"/>
              </a:rPr>
              <a:t>ه يعتمد </a:t>
            </a:r>
            <a:r>
              <a:rPr lang="fr-FR" sz="2800" b="1" dirty="0" smtClean="0">
                <a:solidFill>
                  <a:schemeClr val="tx1"/>
                </a:solidFill>
                <a:latin typeface="Times New Roman" pitchFamily="18" charset="0"/>
                <a:cs typeface="Times New Roman" pitchFamily="18" charset="0"/>
              </a:rPr>
              <a:t>على كثافة </a:t>
            </a:r>
            <a:r>
              <a:rPr lang="ar-DZ" sz="2800" b="1" dirty="0" smtClean="0">
                <a:solidFill>
                  <a:schemeClr val="tx1"/>
                </a:solidFill>
                <a:latin typeface="Times New Roman" pitchFamily="18" charset="0"/>
                <a:cs typeface="Times New Roman" pitchFamily="18" charset="0"/>
              </a:rPr>
              <a:t>حركة </a:t>
            </a:r>
            <a:r>
              <a:rPr lang="fr-FR" sz="2800" b="1" dirty="0" smtClean="0">
                <a:solidFill>
                  <a:schemeClr val="tx1"/>
                </a:solidFill>
                <a:latin typeface="Times New Roman" pitchFamily="18" charset="0"/>
                <a:cs typeface="Times New Roman" pitchFamily="18" charset="0"/>
              </a:rPr>
              <a:t>المرور</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يجب أن يكون واس</a:t>
            </a:r>
            <a:r>
              <a:rPr lang="ar-DZ" sz="2800" b="1" dirty="0" smtClean="0">
                <a:solidFill>
                  <a:schemeClr val="tx1"/>
                </a:solidFill>
                <a:latin typeface="Times New Roman" pitchFamily="18" charset="0"/>
                <a:cs typeface="Times New Roman" pitchFamily="18" charset="0"/>
              </a:rPr>
              <a:t>عا </a:t>
            </a:r>
            <a:r>
              <a:rPr lang="fr-FR" sz="2800" b="1" dirty="0" smtClean="0">
                <a:solidFill>
                  <a:schemeClr val="tx1"/>
                </a:solidFill>
                <a:latin typeface="Times New Roman" pitchFamily="18" charset="0"/>
                <a:cs typeface="Times New Roman" pitchFamily="18" charset="0"/>
              </a:rPr>
              <a:t>كفاية لأغراض</a:t>
            </a:r>
            <a:r>
              <a:rPr lang="ar-DZ" sz="2800" b="1" dirty="0" smtClean="0">
                <a:solidFill>
                  <a:schemeClr val="tx1"/>
                </a:solidFill>
                <a:latin typeface="Times New Roman" pitchFamily="18" charset="0"/>
                <a:cs typeface="Times New Roman" pitchFamily="18" charset="0"/>
              </a:rPr>
              <a:t> الملاحة،</a:t>
            </a:r>
            <a:r>
              <a:rPr lang="fr-FR" sz="2800" b="1" dirty="0" smtClean="0">
                <a:solidFill>
                  <a:schemeClr val="tx1"/>
                </a:solidFill>
                <a:latin typeface="Times New Roman" pitchFamily="18" charset="0"/>
                <a:cs typeface="Times New Roman" pitchFamily="18" charset="0"/>
              </a:rPr>
              <a:t> ولكن هذا الاتساع يجب أ</a:t>
            </a:r>
            <a:r>
              <a:rPr lang="ar-DZ" sz="2800" b="1" dirty="0" smtClean="0">
                <a:solidFill>
                  <a:schemeClr val="tx1"/>
                </a:solidFill>
                <a:latin typeface="Times New Roman" pitchFamily="18" charset="0"/>
                <a:cs typeface="Times New Roman" pitchFamily="18" charset="0"/>
              </a:rPr>
              <a:t>لا </a:t>
            </a:r>
            <a:r>
              <a:rPr lang="fr-FR" sz="2800" b="1" dirty="0" smtClean="0">
                <a:solidFill>
                  <a:schemeClr val="tx1"/>
                </a:solidFill>
                <a:latin typeface="Times New Roman" pitchFamily="18" charset="0"/>
                <a:cs typeface="Times New Roman" pitchFamily="18" charset="0"/>
              </a:rPr>
              <a:t>يكون </a:t>
            </a:r>
            <a:r>
              <a:rPr lang="ar-DZ" sz="2800" b="1" dirty="0" smtClean="0">
                <a:solidFill>
                  <a:schemeClr val="tx1"/>
                </a:solidFill>
                <a:latin typeface="Times New Roman" pitchFamily="18" charset="0"/>
                <a:cs typeface="Times New Roman" pitchFamily="18" charset="0"/>
              </a:rPr>
              <a:t>كبيرا </a:t>
            </a:r>
            <a:r>
              <a:rPr lang="fr-FR" sz="2800" b="1" dirty="0" smtClean="0">
                <a:solidFill>
                  <a:schemeClr val="tx1"/>
                </a:solidFill>
                <a:latin typeface="Times New Roman" pitchFamily="18" charset="0"/>
                <a:cs typeface="Times New Roman" pitchFamily="18" charset="0"/>
              </a:rPr>
              <a:t>حتى يمنع ارتفاع ال</a:t>
            </a:r>
            <a:r>
              <a:rPr lang="ar-DZ" sz="2800" b="1" dirty="0" smtClean="0">
                <a:solidFill>
                  <a:schemeClr val="tx1"/>
                </a:solidFill>
                <a:latin typeface="Times New Roman" pitchFamily="18" charset="0"/>
                <a:cs typeface="Times New Roman" pitchFamily="18" charset="0"/>
              </a:rPr>
              <a:t>أ</a:t>
            </a:r>
            <a:r>
              <a:rPr lang="fr-FR" sz="2800" b="1" dirty="0" err="1" smtClean="0">
                <a:solidFill>
                  <a:schemeClr val="tx1"/>
                </a:solidFill>
                <a:latin typeface="Times New Roman" pitchFamily="18" charset="0"/>
                <a:cs typeface="Times New Roman" pitchFamily="18" charset="0"/>
              </a:rPr>
              <a:t>مو</a:t>
            </a:r>
            <a:r>
              <a:rPr lang="ar-DZ" sz="2800" b="1" dirty="0" smtClean="0">
                <a:solidFill>
                  <a:schemeClr val="tx1"/>
                </a:solidFill>
                <a:latin typeface="Times New Roman" pitchFamily="18" charset="0"/>
                <a:cs typeface="Times New Roman" pitchFamily="18" charset="0"/>
              </a:rPr>
              <a:t>ا</a:t>
            </a:r>
            <a:r>
              <a:rPr lang="fr-FR" sz="2800" b="1" dirty="0" smtClean="0">
                <a:solidFill>
                  <a:schemeClr val="tx1"/>
                </a:solidFill>
                <a:latin typeface="Times New Roman" pitchFamily="18" charset="0"/>
                <a:cs typeface="Times New Roman" pitchFamily="18" charset="0"/>
              </a:rPr>
              <a:t>ج وتلاطمه</a:t>
            </a:r>
            <a:r>
              <a:rPr lang="ar-DZ" sz="2800" b="1" dirty="0" smtClean="0">
                <a:solidFill>
                  <a:schemeClr val="tx1"/>
                </a:solidFill>
                <a:latin typeface="Times New Roman" pitchFamily="18" charset="0"/>
                <a:cs typeface="Times New Roman" pitchFamily="18" charset="0"/>
              </a:rPr>
              <a:t>ا</a:t>
            </a:r>
            <a:r>
              <a:rPr lang="fr-FR" sz="2800" b="1" dirty="0" smtClean="0">
                <a:solidFill>
                  <a:schemeClr val="tx1"/>
                </a:solidFill>
                <a:latin typeface="Times New Roman" pitchFamily="18" charset="0"/>
                <a:cs typeface="Times New Roman" pitchFamily="18" charset="0"/>
              </a:rPr>
              <a:t> داخل الميناء.</a:t>
            </a:r>
            <a:endParaRPr lang="fr-FR" sz="2000" b="1"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228600" y="3200400"/>
            <a:ext cx="8610600" cy="1600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قناة الاقتراب</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ممر خارجي وداخلي):</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الممر الملاحي المؤدي للميناء يجب أن يكون بعرض كافٍ</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وأن يعمق لتوفير ممر آمن للسفن ما بين المدخل والأرصفة داخل الميناء</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5029200"/>
            <a:ext cx="8610600" cy="15240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tab pos="280988" algn="l"/>
                <a:tab pos="398463" algn="l"/>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الحوض المحمي:</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tab pos="280988" algn="l"/>
                <a:tab pos="398463" algn="l"/>
              </a:tabLst>
              <a:defRPr/>
            </a:pP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ساحة المياه المحمية بكاسر الأمواج والساحل، ويتواجد في</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ه </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عناصر الميناء الأخرى</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منطقة تثبيت السفن والمراسي.</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ew folder (05)  الإمداد والنقل\النقل البحري\صور عناصر الميناء\harbour entrance.jpg"/>
          <p:cNvPicPr>
            <a:picLocks noChangeAspect="1" noChangeArrowheads="1"/>
          </p:cNvPicPr>
          <p:nvPr/>
        </p:nvPicPr>
        <p:blipFill>
          <a:blip r:embed="rId2"/>
          <a:srcRect/>
          <a:stretch>
            <a:fillRect/>
          </a:stretch>
        </p:blipFill>
        <p:spPr bwMode="auto">
          <a:xfrm>
            <a:off x="609600" y="1447800"/>
            <a:ext cx="7696200" cy="4648200"/>
          </a:xfrm>
          <a:prstGeom prst="rect">
            <a:avLst/>
          </a:prstGeom>
          <a:noFill/>
        </p:spPr>
      </p:pic>
      <p:sp>
        <p:nvSpPr>
          <p:cNvPr id="5" name="Rectangle 4"/>
          <p:cNvSpPr/>
          <p:nvPr/>
        </p:nvSpPr>
        <p:spPr>
          <a:xfrm>
            <a:off x="3200400" y="457200"/>
            <a:ext cx="3357586"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Harbour entrance</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33400"/>
            <a:ext cx="8534400" cy="2133600"/>
          </a:xfrm>
        </p:spPr>
        <p:txBody>
          <a:bodyPr>
            <a:normAutofit/>
          </a:bodyPr>
          <a:lstStyle/>
          <a:p>
            <a:pPr marL="0" indent="0" algn="just" rtl="1">
              <a:buNone/>
            </a:pPr>
            <a:r>
              <a:rPr lang="ar-DZ" sz="3500" b="1" dirty="0" smtClean="0">
                <a:solidFill>
                  <a:srgbClr val="FF0000"/>
                </a:solidFill>
                <a:latin typeface="Times New Roman" pitchFamily="18" charset="0"/>
                <a:cs typeface="Times New Roman" pitchFamily="18" charset="0"/>
              </a:rPr>
              <a:t>د. حوض الاستدارة: </a:t>
            </a:r>
          </a:p>
          <a:p>
            <a:pPr marL="0" indent="0" algn="just" rtl="1">
              <a:buNone/>
            </a:pPr>
            <a:r>
              <a:rPr lang="ar-DZ" sz="2800" b="1" dirty="0" smtClean="0">
                <a:solidFill>
                  <a:schemeClr val="tx1">
                    <a:lumMod val="95000"/>
                    <a:lumOff val="5000"/>
                  </a:schemeClr>
                </a:solidFill>
                <a:latin typeface="Times New Roman" pitchFamily="18" charset="0"/>
                <a:cs typeface="Times New Roman" pitchFamily="18" charset="0"/>
              </a:rPr>
              <a:t>    هو </a:t>
            </a:r>
            <a:r>
              <a:rPr lang="fr-FR" sz="2800" b="1" dirty="0" smtClean="0">
                <a:solidFill>
                  <a:schemeClr val="tx1">
                    <a:lumMod val="95000"/>
                    <a:lumOff val="5000"/>
                  </a:schemeClr>
                </a:solidFill>
                <a:latin typeface="Times New Roman" pitchFamily="18" charset="0"/>
                <a:cs typeface="Times New Roman" pitchFamily="18" charset="0"/>
              </a:rPr>
              <a:t>المساحة التي تحتاجها السف</a:t>
            </a:r>
            <a:r>
              <a:rPr lang="ar-DZ" sz="2800" b="1" dirty="0" smtClean="0">
                <a:solidFill>
                  <a:schemeClr val="tx1">
                    <a:lumMod val="95000"/>
                    <a:lumOff val="5000"/>
                  </a:schemeClr>
                </a:solidFill>
                <a:latin typeface="Times New Roman" pitchFamily="18" charset="0"/>
                <a:cs typeface="Times New Roman" pitchFamily="18" charset="0"/>
              </a:rPr>
              <a:t>ن</a:t>
            </a:r>
            <a:r>
              <a:rPr lang="fr-FR" sz="2800" b="1" dirty="0" smtClean="0">
                <a:solidFill>
                  <a:schemeClr val="tx1">
                    <a:lumMod val="95000"/>
                    <a:lumOff val="5000"/>
                  </a:schemeClr>
                </a:solidFill>
                <a:latin typeface="Times New Roman" pitchFamily="18" charset="0"/>
                <a:cs typeface="Times New Roman" pitchFamily="18" charset="0"/>
              </a:rPr>
              <a:t> </a:t>
            </a:r>
            <a:r>
              <a:rPr lang="ar-DZ" sz="2800" b="1" dirty="0" err="1" smtClean="0">
                <a:solidFill>
                  <a:schemeClr val="tx1">
                    <a:lumMod val="95000"/>
                    <a:lumOff val="5000"/>
                  </a:schemeClr>
                </a:solidFill>
                <a:latin typeface="Times New Roman" pitchFamily="18" charset="0"/>
                <a:cs typeface="Times New Roman" pitchFamily="18" charset="0"/>
              </a:rPr>
              <a:t>لل</a:t>
            </a:r>
            <a:r>
              <a:rPr lang="fr-FR" sz="2800" b="1" dirty="0" smtClean="0">
                <a:solidFill>
                  <a:schemeClr val="tx1">
                    <a:lumMod val="95000"/>
                    <a:lumOff val="5000"/>
                  </a:schemeClr>
                </a:solidFill>
                <a:latin typeface="Times New Roman" pitchFamily="18" charset="0"/>
                <a:cs typeface="Times New Roman" pitchFamily="18" charset="0"/>
              </a:rPr>
              <a:t>مناورة</a:t>
            </a:r>
            <a:r>
              <a:rPr lang="ar-DZ" sz="2800" b="1" dirty="0" smtClean="0">
                <a:solidFill>
                  <a:schemeClr val="tx1">
                    <a:lumMod val="95000"/>
                    <a:lumOff val="5000"/>
                  </a:schemeClr>
                </a:solidFill>
                <a:latin typeface="Times New Roman" pitchFamily="18" charset="0"/>
                <a:cs typeface="Times New Roman" pitchFamily="18" charset="0"/>
              </a:rPr>
              <a:t> </a:t>
            </a:r>
            <a:r>
              <a:rPr lang="fr-FR" sz="2800" b="1" dirty="0" smtClean="0">
                <a:solidFill>
                  <a:schemeClr val="tx1">
                    <a:lumMod val="95000"/>
                    <a:lumOff val="5000"/>
                  </a:schemeClr>
                </a:solidFill>
                <a:latin typeface="Times New Roman" pitchFamily="18" charset="0"/>
                <a:cs typeface="Times New Roman" pitchFamily="18" charset="0"/>
              </a:rPr>
              <a:t>عندما تدخل أو تغادر المرسى، يعتمد حجم</a:t>
            </a:r>
            <a:r>
              <a:rPr lang="ar-DZ" sz="2800" b="1" dirty="0" smtClean="0">
                <a:solidFill>
                  <a:schemeClr val="tx1">
                    <a:lumMod val="95000"/>
                    <a:lumOff val="5000"/>
                  </a:schemeClr>
                </a:solidFill>
                <a:latin typeface="Times New Roman" pitchFamily="18" charset="0"/>
                <a:cs typeface="Times New Roman" pitchFamily="18" charset="0"/>
              </a:rPr>
              <a:t>ه </a:t>
            </a:r>
            <a:r>
              <a:rPr lang="fr-FR" sz="2800" b="1" dirty="0" smtClean="0">
                <a:solidFill>
                  <a:schemeClr val="tx1">
                    <a:lumMod val="95000"/>
                    <a:lumOff val="5000"/>
                  </a:schemeClr>
                </a:solidFill>
                <a:latin typeface="Times New Roman" pitchFamily="18" charset="0"/>
                <a:cs typeface="Times New Roman" pitchFamily="18" charset="0"/>
              </a:rPr>
              <a:t>على حجم السفن التي ترتاد الميناء، </a:t>
            </a:r>
            <a:r>
              <a:rPr lang="ar-DZ" sz="2800" b="1" dirty="0" smtClean="0">
                <a:solidFill>
                  <a:schemeClr val="tx1">
                    <a:lumMod val="95000"/>
                    <a:lumOff val="5000"/>
                  </a:schemeClr>
                </a:solidFill>
                <a:latin typeface="Times New Roman" pitchFamily="18" charset="0"/>
                <a:cs typeface="Times New Roman" pitchFamily="18" charset="0"/>
              </a:rPr>
              <a:t>ي</a:t>
            </a:r>
            <a:r>
              <a:rPr lang="fr-FR" sz="2800" b="1" dirty="0" smtClean="0">
                <a:solidFill>
                  <a:schemeClr val="tx1">
                    <a:lumMod val="95000"/>
                    <a:lumOff val="5000"/>
                  </a:schemeClr>
                </a:solidFill>
                <a:latin typeface="Times New Roman" pitchFamily="18" charset="0"/>
                <a:cs typeface="Times New Roman" pitchFamily="18" charset="0"/>
              </a:rPr>
              <a:t>فضل أن يسمح للسف</a:t>
            </a:r>
            <a:r>
              <a:rPr lang="ar-DZ" sz="2800" b="1" dirty="0" smtClean="0">
                <a:solidFill>
                  <a:schemeClr val="tx1">
                    <a:lumMod val="95000"/>
                    <a:lumOff val="5000"/>
                  </a:schemeClr>
                </a:solidFill>
                <a:latin typeface="Times New Roman" pitchFamily="18" charset="0"/>
                <a:cs typeface="Times New Roman" pitchFamily="18" charset="0"/>
              </a:rPr>
              <a:t>ن</a:t>
            </a:r>
            <a:r>
              <a:rPr lang="fr-FR" sz="2800" b="1" dirty="0" smtClean="0">
                <a:solidFill>
                  <a:schemeClr val="tx1">
                    <a:lumMod val="95000"/>
                    <a:lumOff val="5000"/>
                  </a:schemeClr>
                </a:solidFill>
                <a:latin typeface="Times New Roman" pitchFamily="18" charset="0"/>
                <a:cs typeface="Times New Roman" pitchFamily="18" charset="0"/>
              </a:rPr>
              <a:t> </a:t>
            </a:r>
            <a:r>
              <a:rPr lang="ar-DZ" sz="2800" b="1" dirty="0" smtClean="0">
                <a:solidFill>
                  <a:schemeClr val="tx1">
                    <a:lumMod val="95000"/>
                    <a:lumOff val="5000"/>
                  </a:schemeClr>
                </a:solidFill>
                <a:latin typeface="Times New Roman" pitchFamily="18" charset="0"/>
                <a:cs typeface="Times New Roman" pitchFamily="18" charset="0"/>
              </a:rPr>
              <a:t>بالإستدارة </a:t>
            </a:r>
            <a:r>
              <a:rPr lang="fr-FR" sz="2800" b="1" dirty="0" smtClean="0">
                <a:solidFill>
                  <a:schemeClr val="tx1">
                    <a:lumMod val="95000"/>
                    <a:lumOff val="5000"/>
                  </a:schemeClr>
                </a:solidFill>
                <a:latin typeface="Times New Roman" pitchFamily="18" charset="0"/>
                <a:cs typeface="Times New Roman" pitchFamily="18" charset="0"/>
              </a:rPr>
              <a:t>دون تدخل مراكب المساعدة (Tugs )</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a:t>
            </a:r>
            <a:endParaRPr lang="ar-DZ" sz="2800" b="1" dirty="0" smtClean="0">
              <a:solidFill>
                <a:schemeClr val="tx1">
                  <a:lumMod val="95000"/>
                  <a:lumOff val="5000"/>
                </a:schemeClr>
              </a:solidFill>
              <a:latin typeface="Times New Roman" pitchFamily="18" charset="0"/>
              <a:cs typeface="Times New Roman" pitchFamily="18" charset="0"/>
            </a:endParaRPr>
          </a:p>
        </p:txBody>
      </p:sp>
      <p:sp>
        <p:nvSpPr>
          <p:cNvPr id="4" name="Espace réservé du contenu 2"/>
          <p:cNvSpPr txBox="1">
            <a:spLocks/>
          </p:cNvSpPr>
          <p:nvPr/>
        </p:nvSpPr>
        <p:spPr>
          <a:xfrm>
            <a:off x="228600" y="2819400"/>
            <a:ext cx="86106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5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هـ. كواسر الأمواج: </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تهدف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حماية ساحة الماء المغلقة من الأمواج والعواصف،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وبالتالي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تساعد في جلب الهدوء داخل الميناء</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تحقق الأمان وسهولة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عمل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للسفن داخل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a:t>
            </a:r>
          </a:p>
        </p:txBody>
      </p:sp>
      <p:sp>
        <p:nvSpPr>
          <p:cNvPr id="5" name="Espace réservé du contenu 2"/>
          <p:cNvSpPr txBox="1">
            <a:spLocks/>
          </p:cNvSpPr>
          <p:nvPr/>
        </p:nvSpPr>
        <p:spPr>
          <a:xfrm>
            <a:off x="228600" y="4953000"/>
            <a:ext cx="86106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5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 الأرصفة والمراسي: </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تبنى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داخل الميناء</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بشكل </a:t>
            </a:r>
            <a:r>
              <a:rPr kumimoji="0" lang="fr-FR"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مواز</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للشاطئ أو كاسر الأمواج، تسمح برسو السفن على طول الرصيف بغرض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مناول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10600" cy="1877437"/>
          </a:xfrm>
          <a:prstGeom prst="rect">
            <a:avLst/>
          </a:prstGeom>
        </p:spPr>
        <p:txBody>
          <a:bodyPr wrap="square">
            <a:spAutoFit/>
          </a:bodyPr>
          <a:lstStyle/>
          <a:p>
            <a:pPr marL="3175" indent="-3175" algn="just" rtl="1">
              <a:buNone/>
            </a:pPr>
            <a:r>
              <a:rPr lang="ar-DZ" sz="3200" b="1" dirty="0" smtClean="0">
                <a:solidFill>
                  <a:srgbClr val="FF0000"/>
                </a:solidFill>
                <a:latin typeface="Times New Roman" pitchFamily="18" charset="0"/>
                <a:cs typeface="Times New Roman" pitchFamily="18" charset="0"/>
              </a:rPr>
              <a:t>ز. محطات السفن والأرصفة الممتدة: </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a:t>
            </a:r>
            <a:r>
              <a:rPr lang="fr-FR" sz="2800" b="1" dirty="0" smtClean="0">
                <a:solidFill>
                  <a:schemeClr val="tx1">
                    <a:lumMod val="95000"/>
                    <a:lumOff val="5000"/>
                  </a:schemeClr>
                </a:solidFill>
                <a:latin typeface="Times New Roman" pitchFamily="18" charset="0"/>
                <a:cs typeface="Times New Roman" pitchFamily="18" charset="0"/>
              </a:rPr>
              <a:t>منشآت مفتوحة أو مغلقة، مزودة برصيف واسع أعلاها</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a:t>
            </a:r>
            <a:r>
              <a:rPr lang="ar-DZ" sz="2800" b="1" dirty="0" smtClean="0">
                <a:solidFill>
                  <a:schemeClr val="tx1">
                    <a:lumMod val="95000"/>
                    <a:lumOff val="5000"/>
                  </a:schemeClr>
                </a:solidFill>
                <a:latin typeface="Times New Roman" pitchFamily="18" charset="0"/>
                <a:cs typeface="Times New Roman" pitchFamily="18" charset="0"/>
              </a:rPr>
              <a:t>حتى </a:t>
            </a:r>
            <a:r>
              <a:rPr lang="ar-DZ" sz="2800" b="1" dirty="0" err="1" smtClean="0">
                <a:solidFill>
                  <a:schemeClr val="tx1">
                    <a:lumMod val="95000"/>
                    <a:lumOff val="5000"/>
                  </a:schemeClr>
                </a:solidFill>
                <a:latin typeface="Times New Roman" pitchFamily="18" charset="0"/>
                <a:cs typeface="Times New Roman" pitchFamily="18" charset="0"/>
              </a:rPr>
              <a:t>ت</a:t>
            </a:r>
            <a:r>
              <a:rPr lang="fr-FR" sz="2800" b="1" dirty="0" smtClean="0">
                <a:solidFill>
                  <a:schemeClr val="tx1">
                    <a:lumMod val="95000"/>
                    <a:lumOff val="5000"/>
                  </a:schemeClr>
                </a:solidFill>
                <a:latin typeface="Times New Roman" pitchFamily="18" charset="0"/>
                <a:cs typeface="Times New Roman" pitchFamily="18" charset="0"/>
              </a:rPr>
              <a:t>سمح للسفن بالرسو على طولها</a:t>
            </a:r>
            <a:r>
              <a:rPr lang="ar-DZ" sz="2800" b="1" dirty="0" smtClean="0">
                <a:solidFill>
                  <a:schemeClr val="tx1">
                    <a:lumMod val="95000"/>
                    <a:lumOff val="5000"/>
                  </a:schemeClr>
                </a:solidFill>
                <a:latin typeface="Times New Roman" pitchFamily="18" charset="0"/>
                <a:cs typeface="Times New Roman" pitchFamily="18" charset="0"/>
              </a:rPr>
              <a:t>، </a:t>
            </a:r>
            <a:r>
              <a:rPr lang="fr-FR" sz="2800" b="1" dirty="0" smtClean="0">
                <a:solidFill>
                  <a:schemeClr val="tx1">
                    <a:lumMod val="95000"/>
                    <a:lumOff val="5000"/>
                  </a:schemeClr>
                </a:solidFill>
                <a:latin typeface="Times New Roman" pitchFamily="18" charset="0"/>
                <a:cs typeface="Times New Roman" pitchFamily="18" charset="0"/>
              </a:rPr>
              <a:t>يتم إنشاؤها بعيداً عن الشاطئ أو عمودية عليه</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لتقليل </a:t>
            </a:r>
            <a:r>
              <a:rPr lang="ar-DZ" sz="2800" b="1" dirty="0" smtClean="0">
                <a:solidFill>
                  <a:schemeClr val="tx1">
                    <a:lumMod val="95000"/>
                    <a:lumOff val="5000"/>
                  </a:schemeClr>
                </a:solidFill>
                <a:latin typeface="Times New Roman" pitchFamily="18" charset="0"/>
                <a:cs typeface="Times New Roman" pitchFamily="18" charset="0"/>
              </a:rPr>
              <a:t>ال</a:t>
            </a:r>
            <a:r>
              <a:rPr lang="fr-FR" sz="2800" b="1" dirty="0" smtClean="0">
                <a:solidFill>
                  <a:schemeClr val="tx1">
                    <a:lumMod val="95000"/>
                    <a:lumOff val="5000"/>
                  </a:schemeClr>
                </a:solidFill>
                <a:latin typeface="Times New Roman" pitchFamily="18" charset="0"/>
                <a:cs typeface="Times New Roman" pitchFamily="18" charset="0"/>
              </a:rPr>
              <a:t>ترسب </a:t>
            </a:r>
            <a:r>
              <a:rPr lang="ar-DZ" sz="2800" b="1" dirty="0" smtClean="0">
                <a:solidFill>
                  <a:schemeClr val="tx1">
                    <a:lumMod val="95000"/>
                    <a:lumOff val="5000"/>
                  </a:schemeClr>
                </a:solidFill>
                <a:latin typeface="Times New Roman" pitchFamily="18" charset="0"/>
                <a:cs typeface="Times New Roman" pitchFamily="18" charset="0"/>
              </a:rPr>
              <a:t>و</a:t>
            </a:r>
            <a:r>
              <a:rPr lang="fr-FR" sz="2800" b="1" dirty="0" smtClean="0">
                <a:solidFill>
                  <a:schemeClr val="tx1">
                    <a:lumMod val="95000"/>
                    <a:lumOff val="5000"/>
                  </a:schemeClr>
                </a:solidFill>
                <a:latin typeface="Times New Roman" pitchFamily="18" charset="0"/>
                <a:cs typeface="Times New Roman" pitchFamily="18" charset="0"/>
              </a:rPr>
              <a:t>الحفر</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والسماح بانسياب تيارات المد والجزر.</a:t>
            </a:r>
            <a:endParaRPr lang="ar-DZ" sz="2800" b="1" dirty="0" smtClean="0">
              <a:solidFill>
                <a:schemeClr val="tx1">
                  <a:lumMod val="95000"/>
                  <a:lumOff val="5000"/>
                </a:schemeClr>
              </a:solidFill>
              <a:latin typeface="Times New Roman" pitchFamily="18" charset="0"/>
              <a:cs typeface="Times New Roman" pitchFamily="18" charset="0"/>
            </a:endParaRPr>
          </a:p>
        </p:txBody>
      </p:sp>
      <p:sp>
        <p:nvSpPr>
          <p:cNvPr id="5" name="Rectangle 4"/>
          <p:cNvSpPr/>
          <p:nvPr/>
        </p:nvSpPr>
        <p:spPr>
          <a:xfrm>
            <a:off x="228600" y="3048000"/>
            <a:ext cx="8610600" cy="1446550"/>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ك. </a:t>
            </a:r>
            <a:r>
              <a:rPr lang="fr-FR" sz="3200" b="1" dirty="0" smtClean="0">
                <a:solidFill>
                  <a:srgbClr val="FF0000"/>
                </a:solidFill>
                <a:latin typeface="Times New Roman" pitchFamily="18" charset="0"/>
                <a:cs typeface="Times New Roman" pitchFamily="18" charset="0"/>
              </a:rPr>
              <a:t>عناصر مساعدة</a:t>
            </a:r>
            <a:r>
              <a:rPr lang="ar-DZ" sz="3200" b="1" dirty="0" smtClean="0">
                <a:solidFill>
                  <a:srgbClr val="FF0000"/>
                </a:solidFill>
                <a:latin typeface="Times New Roman" pitchFamily="18" charset="0"/>
                <a:cs typeface="Times New Roman" pitchFamily="18" charset="0"/>
              </a:rPr>
              <a:t>: </a:t>
            </a:r>
          </a:p>
          <a:p>
            <a:pPr algn="just" rtl="1"/>
            <a:r>
              <a:rPr lang="ar-DZ" sz="2800" b="1" dirty="0" smtClean="0">
                <a:solidFill>
                  <a:srgbClr val="FF000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تشمل </a:t>
            </a:r>
            <a:r>
              <a:rPr lang="ar-DZ" sz="2800" b="1" dirty="0" smtClean="0">
                <a:latin typeface="Times New Roman" pitchFamily="18" charset="0"/>
                <a:cs typeface="Times New Roman" pitchFamily="18" charset="0"/>
              </a:rPr>
              <a:t>المنارات، </a:t>
            </a:r>
            <a:r>
              <a:rPr lang="fr-FR" sz="2800" b="1" dirty="0" smtClean="0">
                <a:latin typeface="Times New Roman" pitchFamily="18" charset="0"/>
                <a:cs typeface="Times New Roman" pitchFamily="18" charset="0"/>
              </a:rPr>
              <a:t>المراسي</a:t>
            </a:r>
            <a:r>
              <a:rPr lang="ar-DZ"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 الخطاطيف</a:t>
            </a:r>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العوامات (buoys )</a:t>
            </a:r>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الأضواء وأبراج الحماية من الحرائق وأية خدمات أخرى يمكن الاحتياج لها</a:t>
            </a:r>
            <a:r>
              <a:rPr lang="ar-DZ" sz="2800" b="1" dirty="0" smtClean="0">
                <a:latin typeface="Times New Roman" pitchFamily="18" charset="0"/>
                <a:cs typeface="Times New Roman" pitchFamily="18" charset="0"/>
              </a:rPr>
              <a:t>.</a:t>
            </a:r>
          </a:p>
        </p:txBody>
      </p:sp>
      <p:sp>
        <p:nvSpPr>
          <p:cNvPr id="6" name="Espace réservé du contenu 2"/>
          <p:cNvSpPr>
            <a:spLocks noGrp="1"/>
          </p:cNvSpPr>
          <p:nvPr>
            <p:ph idx="1"/>
          </p:nvPr>
        </p:nvSpPr>
        <p:spPr>
          <a:xfrm>
            <a:off x="228600" y="4800600"/>
            <a:ext cx="8610600" cy="16764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ل. ظهير الميناء(المنطقة الخلفية):</a:t>
            </a:r>
          </a:p>
          <a:p>
            <a:pPr marL="0" indent="0" algn="just" rtl="1">
              <a:buNone/>
            </a:pPr>
            <a:r>
              <a:rPr lang="ar-DZ" sz="2800" b="1" dirty="0" smtClean="0">
                <a:solidFill>
                  <a:schemeClr val="tx1"/>
                </a:solidFill>
                <a:latin typeface="Times New Roman" pitchFamily="18" charset="0"/>
                <a:cs typeface="Times New Roman" pitchFamily="18" charset="0"/>
              </a:rPr>
              <a:t>    ذات أهمية كبيرة لتطوير نشاط الميناء، حين يكون مرتبطا بعدة طرق للنقل الطرقي والسكة الحديد والمطارات والمناطق الصناعية.</a:t>
            </a:r>
          </a:p>
          <a:p>
            <a:pPr marL="0" indent="0" algn="just" rtl="1">
              <a:buNone/>
            </a:pPr>
            <a:endParaRPr lang="ar-DZ" b="1" dirty="0" smtClean="0">
              <a:solidFill>
                <a:schemeClr val="tx1"/>
              </a:solidFill>
              <a:latin typeface="Times New Roman" pitchFamily="18" charset="0"/>
              <a:cs typeface="Times New Roman" pitchFamily="18" charset="0"/>
            </a:endParaRPr>
          </a:p>
          <a:p>
            <a:pPr marL="0" indent="0" algn="just" rtl="1">
              <a:buNone/>
            </a:pPr>
            <a:endParaRPr lang="ar-DZ"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Admin\Desktop\mooring bouy.jpg"/>
          <p:cNvPicPr>
            <a:picLocks noChangeAspect="1" noChangeArrowheads="1"/>
          </p:cNvPicPr>
          <p:nvPr/>
        </p:nvPicPr>
        <p:blipFill>
          <a:blip r:embed="rId2"/>
          <a:srcRect/>
          <a:stretch>
            <a:fillRect/>
          </a:stretch>
        </p:blipFill>
        <p:spPr bwMode="auto">
          <a:xfrm>
            <a:off x="152400" y="762000"/>
            <a:ext cx="4343400" cy="3200399"/>
          </a:xfrm>
          <a:prstGeom prst="rect">
            <a:avLst/>
          </a:prstGeom>
          <a:noFill/>
        </p:spPr>
      </p:pic>
      <p:pic>
        <p:nvPicPr>
          <p:cNvPr id="122884" name="Picture 4" descr="C:\Users\Admin\Desktop\BUOYS.jpg"/>
          <p:cNvPicPr>
            <a:picLocks noChangeAspect="1" noChangeArrowheads="1"/>
          </p:cNvPicPr>
          <p:nvPr/>
        </p:nvPicPr>
        <p:blipFill>
          <a:blip r:embed="rId3"/>
          <a:srcRect/>
          <a:stretch>
            <a:fillRect/>
          </a:stretch>
        </p:blipFill>
        <p:spPr bwMode="auto">
          <a:xfrm>
            <a:off x="4648200" y="762000"/>
            <a:ext cx="4419600" cy="3200400"/>
          </a:xfrm>
          <a:prstGeom prst="rect">
            <a:avLst/>
          </a:prstGeom>
          <a:noFill/>
        </p:spPr>
      </p:pic>
      <p:pic>
        <p:nvPicPr>
          <p:cNvPr id="122885" name="Picture 5" descr="C:\Users\Admin\Desktop\BUOYS 2.jpg"/>
          <p:cNvPicPr>
            <a:picLocks noChangeAspect="1" noChangeArrowheads="1"/>
          </p:cNvPicPr>
          <p:nvPr/>
        </p:nvPicPr>
        <p:blipFill>
          <a:blip r:embed="rId4"/>
          <a:srcRect/>
          <a:stretch>
            <a:fillRect/>
          </a:stretch>
        </p:blipFill>
        <p:spPr bwMode="auto">
          <a:xfrm>
            <a:off x="1447800" y="4038600"/>
            <a:ext cx="5257800" cy="2819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685800"/>
            <a:ext cx="8610600" cy="21336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 أحواض التثبيت:</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أحواض مغلقة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أن ترسو بها السفن، ويتم التحكم بمداخلها عن طريق بوابة خاصة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ومستوى المياه داخل هذه الأحواض لا يتأثر بالتغيرات التي تحدث لمستوى المياه خارجه.</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3124200"/>
            <a:ext cx="8610600" cy="19812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ط.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الأحواض الجافة ومزالق السفن</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صيانة وإنشاء وتصليح السفن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تكون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مزود ببوابة عند المدخل يتم إغلاقها عند دخول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السفينة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داخل الحوض</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ومن ثم ضخ المياه خارجه 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بقائه جافاً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066800"/>
            <a:ext cx="8686800" cy="3429000"/>
          </a:xfrm>
        </p:spPr>
        <p:txBody>
          <a:bodyPr>
            <a:noAutofit/>
          </a:bodyPr>
          <a:lstStyle/>
          <a:p>
            <a:pPr marL="3175" indent="-3175" algn="just" rtl="1">
              <a:buNone/>
            </a:pPr>
            <a:r>
              <a:rPr lang="ar-DZ" b="1" dirty="0" smtClean="0">
                <a:solidFill>
                  <a:srgbClr val="FF0000"/>
                </a:solidFill>
                <a:latin typeface="Times New Roman" pitchFamily="18" charset="0"/>
                <a:cs typeface="Times New Roman" pitchFamily="18" charset="0"/>
              </a:rPr>
              <a:t>أ. التصنيف حسب الإنشاءات المطلوبة:</a:t>
            </a:r>
            <a:endParaRPr lang="fr-FR" b="1" dirty="0" smtClean="0">
              <a:solidFill>
                <a:srgbClr val="FF0000"/>
              </a:solidFill>
              <a:latin typeface="Times New Roman" pitchFamily="18" charset="0"/>
              <a:cs typeface="Times New Roman" pitchFamily="18" charset="0"/>
            </a:endParaRPr>
          </a:p>
          <a:p>
            <a:pPr marL="3175" indent="-3175" algn="just" rtl="1">
              <a:buClr>
                <a:srgbClr val="FF0000"/>
              </a:buClr>
              <a:buFont typeface="Wingdings" pitchFamily="2" charset="2"/>
              <a:buChar char="§"/>
            </a:pPr>
            <a:r>
              <a:rPr lang="ar-DZ" b="1" dirty="0" smtClean="0">
                <a:solidFill>
                  <a:srgbClr val="FF0000"/>
                </a:solidFill>
                <a:latin typeface="Times New Roman" pitchFamily="18" charset="0"/>
                <a:cs typeface="Times New Roman" pitchFamily="18" charset="0"/>
              </a:rPr>
              <a:t> موانئ طبيعية: </a:t>
            </a:r>
          </a:p>
          <a:p>
            <a:pPr marL="3175" indent="-3175" algn="just" rtl="1">
              <a:buNone/>
            </a:pP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لا دخل للإنسان في تكوينها، مهيأة من الطبيعة لاستقبال السفن(توافر شروط الحماية الطبيعية من الرياح والتيارات البحرية القوية): محمية بخلجان أو ألسنة يابسة ممتدة في البحر، عمق كافي لاستقبال السفن عميقة الغاطس، عدم وجود عقبات تضاريسية، لا يكلف إصلاحها نفقات باهضة ماعدا تعديلات قليلة.</a:t>
            </a:r>
            <a:endParaRPr lang="fr-FR" b="1" dirty="0" smtClean="0">
              <a:solidFill>
                <a:schemeClr val="tx1"/>
              </a:solidFill>
              <a:latin typeface="Times New Roman" pitchFamily="18" charset="0"/>
              <a:cs typeface="Times New Roman" pitchFamily="18" charset="0"/>
            </a:endParaRPr>
          </a:p>
        </p:txBody>
      </p:sp>
      <p:sp>
        <p:nvSpPr>
          <p:cNvPr id="5" name="Rectangle 4"/>
          <p:cNvSpPr/>
          <p:nvPr/>
        </p:nvSpPr>
        <p:spPr>
          <a:xfrm>
            <a:off x="6096000" y="381000"/>
            <a:ext cx="291297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4. أنواع الموانئ: </a:t>
            </a:r>
            <a:endParaRPr lang="fr-FR" sz="3600" dirty="0"/>
          </a:p>
        </p:txBody>
      </p:sp>
      <p:sp>
        <p:nvSpPr>
          <p:cNvPr id="4" name="Espace réservé du contenu 2"/>
          <p:cNvSpPr txBox="1">
            <a:spLocks/>
          </p:cNvSpPr>
          <p:nvPr/>
        </p:nvSpPr>
        <p:spPr>
          <a:xfrm>
            <a:off x="228600" y="4648200"/>
            <a:ext cx="8686800" cy="1143000"/>
          </a:xfrm>
          <a:prstGeom prst="rect">
            <a:avLst/>
          </a:prstGeom>
        </p:spPr>
        <p:txBody>
          <a:bodyPr vert="horz">
            <a:no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سان فرانسيسكو،</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نيويورك،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ريو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دي جانيرو، سيدني،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مارماجاو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الهند، خليج سالدانها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ج</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إفريقيا ..</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aldanha Bay WW.jpg"/>
          <p:cNvPicPr/>
          <p:nvPr/>
        </p:nvPicPr>
        <p:blipFill>
          <a:blip r:embed="rId2"/>
          <a:srcRect/>
          <a:stretch>
            <a:fillRect/>
          </a:stretch>
        </p:blipFill>
        <p:spPr bwMode="auto">
          <a:xfrm>
            <a:off x="685800" y="457200"/>
            <a:ext cx="7696200" cy="5486400"/>
          </a:xfrm>
          <a:prstGeom prst="rect">
            <a:avLst/>
          </a:prstGeom>
          <a:noFill/>
          <a:ln w="9525">
            <a:noFill/>
            <a:miter lim="800000"/>
            <a:headEnd/>
            <a:tailEnd/>
          </a:ln>
        </p:spPr>
      </p:pic>
      <p:sp>
        <p:nvSpPr>
          <p:cNvPr id="1025" name="Rectangle 1"/>
          <p:cNvSpPr>
            <a:spLocks noChangeArrowheads="1"/>
          </p:cNvSpPr>
          <p:nvPr/>
        </p:nvSpPr>
        <p:spPr bwMode="auto">
          <a:xfrm>
            <a:off x="152400" y="6029980"/>
            <a:ext cx="8991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Saldanha Bay, South Africa, one of the natural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harbours</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4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458200" cy="1874837"/>
          </a:xfrm>
        </p:spPr>
        <p:txBody>
          <a:bodyPr>
            <a:normAutofit/>
          </a:bodyPr>
          <a:lstStyle/>
          <a:p>
            <a:pPr marL="3175" indent="-3175" algn="just" rtl="1">
              <a:buNone/>
            </a:pP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قال</a:t>
            </a: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السير </a:t>
            </a:r>
            <a:r>
              <a:rPr lang="ar-SA" sz="2800" b="1" dirty="0" err="1" smtClean="0">
                <a:solidFill>
                  <a:schemeClr val="tx1"/>
                </a:solidFill>
                <a:latin typeface="Times New Roman" pitchFamily="18" charset="0"/>
                <a:cs typeface="Times New Roman" pitchFamily="18" charset="0"/>
              </a:rPr>
              <a:t>والتر</a:t>
            </a:r>
            <a:r>
              <a:rPr lang="ar-SA" sz="2800" b="1" dirty="0" smtClean="0">
                <a:solidFill>
                  <a:schemeClr val="tx1"/>
                </a:solidFill>
                <a:latin typeface="Times New Roman" pitchFamily="18" charset="0"/>
                <a:cs typeface="Times New Roman" pitchFamily="18" charset="0"/>
              </a:rPr>
              <a:t> رالي</a:t>
            </a:r>
            <a:r>
              <a:rPr lang="fr-FR" sz="2800" b="1" dirty="0" smtClean="0">
                <a:solidFill>
                  <a:schemeClr val="tx1"/>
                </a:solidFill>
                <a:latin typeface="Times New Roman" pitchFamily="18" charset="0"/>
                <a:cs typeface="Times New Roman" pitchFamily="18" charset="0"/>
              </a:rPr>
              <a:t>Sir Walter Raleigh </a:t>
            </a:r>
            <a:r>
              <a:rPr lang="ar-DZ" sz="2800" b="1" dirty="0" smtClean="0">
                <a:solidFill>
                  <a:schemeClr val="tx1"/>
                </a:solidFill>
                <a:latin typeface="Times New Roman" pitchFamily="18" charset="0"/>
                <a:cs typeface="Times New Roman" pitchFamily="18" charset="0"/>
              </a:rPr>
              <a:t>(1552– 1618) سنة </a:t>
            </a:r>
            <a:r>
              <a:rPr lang="ar-SA" sz="2800" b="1" dirty="0" smtClean="0">
                <a:solidFill>
                  <a:schemeClr val="tx1"/>
                </a:solidFill>
                <a:latin typeface="Times New Roman" pitchFamily="18" charset="0"/>
                <a:cs typeface="Times New Roman" pitchFamily="18" charset="0"/>
              </a:rPr>
              <a:t>1610</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إن الذي يهيمن على البحر هو الذي يهيمن على التجارة، وإن الذي يهيمن على التجارة العالمية هو الذي يهيمن على ثروة العالم، وبالتالي على العالم نفسه</a:t>
            </a:r>
            <a:r>
              <a:rPr lang="fr-FR" sz="2800" b="1" dirty="0" smtClean="0">
                <a:solidFill>
                  <a:schemeClr val="tx1"/>
                </a:solidFill>
                <a:latin typeface="Times New Roman" pitchFamily="18" charset="0"/>
                <a:cs typeface="Times New Roman" pitchFamily="18" charset="0"/>
              </a:rPr>
              <a:t>".</a:t>
            </a:r>
          </a:p>
          <a:p>
            <a:pPr algn="just" rtl="1">
              <a:buNone/>
            </a:pPr>
            <a:endParaRPr lang="fr-FR"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Natural Harbor"/>
          <p:cNvPicPr>
            <a:picLocks noChangeAspect="1" noChangeArrowheads="1"/>
          </p:cNvPicPr>
          <p:nvPr/>
        </p:nvPicPr>
        <p:blipFill>
          <a:blip r:embed="rId2"/>
          <a:srcRect/>
          <a:stretch>
            <a:fillRect/>
          </a:stretch>
        </p:blipFill>
        <p:spPr bwMode="auto">
          <a:xfrm>
            <a:off x="1371600" y="838200"/>
            <a:ext cx="5943600" cy="5257800"/>
          </a:xfrm>
          <a:prstGeom prst="rect">
            <a:avLst/>
          </a:prstGeom>
          <a:noFill/>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52400" y="1066801"/>
            <a:ext cx="8915400" cy="3200399"/>
          </a:xfrm>
        </p:spPr>
        <p:txBody>
          <a:bodyPr>
            <a:noAutofit/>
          </a:bodyPr>
          <a:lstStyle/>
          <a:p>
            <a:pPr marL="3175" indent="-3175" algn="just" rtl="1">
              <a:buClr>
                <a:srgbClr val="FF0000"/>
              </a:buClr>
              <a:buFont typeface="Wingdings" pitchFamily="2" charset="2"/>
              <a:buChar char="§"/>
            </a:pPr>
            <a:r>
              <a:rPr lang="ar-DZ" b="1" dirty="0" smtClean="0">
                <a:solidFill>
                  <a:srgbClr val="FF0000"/>
                </a:solidFill>
                <a:latin typeface="Times New Roman" pitchFamily="18" charset="0"/>
                <a:cs typeface="Times New Roman" pitchFamily="18" charset="0"/>
              </a:rPr>
              <a:t> موانئ شبه طبيعية: </a:t>
            </a:r>
          </a:p>
          <a:p>
            <a:pPr marL="3175" indent="-3175" algn="just" rtl="1">
              <a:buNone/>
            </a:pP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يتم فيها تعديل وتحسين أجزاء معينة من خلال إقامة إنشاءات اصطناعية، حتى يتحقق الأداء الوظيفي للميناء، ومن غيرها يبقى الميناء يواجه صعوبات في استقبال السفن وتقديم الخدمات لها.</a:t>
            </a:r>
          </a:p>
          <a:p>
            <a:pPr marL="3175" indent="-3175" algn="just" rtl="1">
              <a:buNone/>
            </a:pPr>
            <a:r>
              <a:rPr lang="ar-DZ" b="1" dirty="0" smtClean="0">
                <a:solidFill>
                  <a:srgbClr val="FF0000"/>
                </a:solidFill>
                <a:latin typeface="Times New Roman" pitchFamily="18" charset="0"/>
                <a:cs typeface="Times New Roman" pitchFamily="18" charset="0"/>
              </a:rPr>
              <a:t> أمثلة:</a:t>
            </a:r>
          </a:p>
          <a:p>
            <a:pPr marL="3175" indent="-3175" algn="just" rtl="1">
              <a:buNone/>
            </a:pPr>
            <a:r>
              <a:rPr lang="ar-DZ" sz="2800" b="1" dirty="0" smtClean="0">
                <a:solidFill>
                  <a:srgbClr val="FF0000"/>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Cherbourg</a:t>
            </a:r>
            <a:r>
              <a:rPr lang="ar-DZ" sz="2800" b="1" dirty="0" smtClean="0">
                <a:solidFill>
                  <a:schemeClr val="tx1"/>
                </a:solidFill>
                <a:latin typeface="Times New Roman" pitchFamily="18" charset="0"/>
                <a:cs typeface="Times New Roman" pitchFamily="18" charset="0"/>
              </a:rPr>
              <a:t>(</a:t>
            </a:r>
            <a:r>
              <a:rPr lang="fr-FR" sz="2800" b="1" dirty="0" smtClean="0">
                <a:solidFill>
                  <a:schemeClr val="tx1"/>
                </a:solidFill>
                <a:latin typeface="Times New Roman" pitchFamily="18" charset="0"/>
                <a:cs typeface="Times New Roman" pitchFamily="18" charset="0"/>
              </a:rPr>
              <a:t>France</a:t>
            </a:r>
            <a:r>
              <a:rPr lang="ar-DZ"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Tanjung</a:t>
            </a:r>
            <a:r>
              <a:rPr lang="en-US" sz="2800" b="1" dirty="0" smtClean="0">
                <a:solidFill>
                  <a:schemeClr val="tx1"/>
                </a:solidFill>
                <a:latin typeface="Times New Roman" pitchFamily="18" charset="0"/>
                <a:cs typeface="Times New Roman" pitchFamily="18" charset="0"/>
              </a:rPr>
              <a:t> Perak</a:t>
            </a:r>
            <a:r>
              <a:rPr lang="fr-FR" sz="2800" b="1" dirty="0" smtClean="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Indonesia</a:t>
            </a:r>
          </a:p>
          <a:p>
            <a:pPr marL="3175" indent="-3175" algn="just" rtl="1">
              <a:buNone/>
            </a:pPr>
            <a:endParaRPr lang="fr-FR" b="1" dirty="0" smtClean="0">
              <a:solidFill>
                <a:schemeClr val="tx1"/>
              </a:solidFill>
              <a:latin typeface="Times New Roman" pitchFamily="18" charset="0"/>
              <a:cs typeface="Times New Roman" pitchFamily="18"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i-imaging.com/wp-content/uploads/2018/08/K3_20170724_surabaya_web-800x681.png"/>
          <p:cNvPicPr>
            <a:picLocks noChangeAspect="1" noChangeArrowheads="1"/>
          </p:cNvPicPr>
          <p:nvPr/>
        </p:nvPicPr>
        <p:blipFill>
          <a:blip r:embed="rId2"/>
          <a:srcRect/>
          <a:stretch>
            <a:fillRect/>
          </a:stretch>
        </p:blipFill>
        <p:spPr bwMode="auto">
          <a:xfrm>
            <a:off x="457200" y="381000"/>
            <a:ext cx="8153400" cy="5486400"/>
          </a:xfrm>
          <a:prstGeom prst="rect">
            <a:avLst/>
          </a:prstGeom>
          <a:noFill/>
        </p:spPr>
      </p:pic>
      <p:sp>
        <p:nvSpPr>
          <p:cNvPr id="5" name="Rectangle 4"/>
          <p:cNvSpPr/>
          <p:nvPr/>
        </p:nvSpPr>
        <p:spPr>
          <a:xfrm>
            <a:off x="1752600" y="5816025"/>
            <a:ext cx="5943600" cy="584775"/>
          </a:xfrm>
          <a:prstGeom prst="rect">
            <a:avLst/>
          </a:prstGeom>
        </p:spPr>
        <p:txBody>
          <a:bodyPr wrap="square">
            <a:spAutoFit/>
          </a:bodyPr>
          <a:lstStyle/>
          <a:p>
            <a:pPr algn="ctr" fontAlgn="ctr"/>
            <a:r>
              <a:rPr lang="en-US" sz="3200" b="1" dirty="0" smtClean="0">
                <a:solidFill>
                  <a:srgbClr val="FF0000"/>
                </a:solidFill>
                <a:latin typeface="Times New Roman" pitchFamily="18" charset="0"/>
                <a:cs typeface="Times New Roman" pitchFamily="18" charset="0"/>
              </a:rPr>
              <a:t>Port of </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Cherbourg</a:t>
            </a:r>
            <a:r>
              <a:rPr lang="en-US"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France</a:t>
            </a:r>
            <a:endParaRPr lang="fr-FR" sz="24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srcRect/>
          <a:stretch>
            <a:fillRect/>
          </a:stretch>
        </p:blipFill>
        <p:spPr bwMode="auto">
          <a:xfrm>
            <a:off x="76200" y="76200"/>
            <a:ext cx="5715000" cy="3152776"/>
          </a:xfrm>
          <a:prstGeom prst="rect">
            <a:avLst/>
          </a:prstGeom>
          <a:noFill/>
        </p:spPr>
      </p:pic>
      <p:pic>
        <p:nvPicPr>
          <p:cNvPr id="107524" name="Picture 4" descr="Image result for tanjung perak harbour"/>
          <p:cNvPicPr>
            <a:picLocks noChangeAspect="1" noChangeArrowheads="1"/>
          </p:cNvPicPr>
          <p:nvPr/>
        </p:nvPicPr>
        <p:blipFill>
          <a:blip r:embed="rId3"/>
          <a:srcRect/>
          <a:stretch>
            <a:fillRect/>
          </a:stretch>
        </p:blipFill>
        <p:spPr bwMode="auto">
          <a:xfrm>
            <a:off x="76200" y="3276601"/>
            <a:ext cx="5715000" cy="3581400"/>
          </a:xfrm>
          <a:prstGeom prst="rect">
            <a:avLst/>
          </a:prstGeom>
          <a:noFill/>
        </p:spPr>
      </p:pic>
      <p:sp>
        <p:nvSpPr>
          <p:cNvPr id="8" name="Rectangle 7"/>
          <p:cNvSpPr/>
          <p:nvPr/>
        </p:nvSpPr>
        <p:spPr>
          <a:xfrm>
            <a:off x="5791200" y="2819400"/>
            <a:ext cx="3429000" cy="1384995"/>
          </a:xfrm>
          <a:prstGeom prst="rect">
            <a:avLst/>
          </a:prstGeom>
        </p:spPr>
        <p:txBody>
          <a:bodyPr wrap="square">
            <a:spAutoFit/>
          </a:bodyPr>
          <a:lstStyle/>
          <a:p>
            <a:pPr algn="ctr" fontAlgn="ctr"/>
            <a:r>
              <a:rPr lang="en-US" sz="2400" b="1" dirty="0" smtClean="0">
                <a:latin typeface="Times New Roman" pitchFamily="18" charset="0"/>
                <a:cs typeface="Times New Roman" pitchFamily="18" charset="0"/>
              </a:rPr>
              <a:t>Port of </a:t>
            </a:r>
            <a:r>
              <a:rPr lang="en-US" sz="2400" b="1" dirty="0" err="1" smtClean="0">
                <a:latin typeface="Times New Roman" pitchFamily="18" charset="0"/>
                <a:cs typeface="Times New Roman" pitchFamily="18" charset="0"/>
              </a:rPr>
              <a:t>Tanjung</a:t>
            </a:r>
            <a:r>
              <a:rPr lang="en-US" sz="2400" b="1" dirty="0" smtClean="0">
                <a:latin typeface="Times New Roman" pitchFamily="18" charset="0"/>
                <a:cs typeface="Times New Roman" pitchFamily="18" charset="0"/>
              </a:rPr>
              <a:t> Perak, Indonesia</a:t>
            </a:r>
          </a:p>
          <a:p>
            <a:r>
              <a:rPr lang="en-US" dirty="0" smtClean="0"/>
              <a:t/>
            </a:r>
            <a:br>
              <a:rPr lang="en-US" dirty="0" smtClean="0"/>
            </a:br>
            <a:endParaRPr lang="fr-FR" dirty="0"/>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686800" cy="1265237"/>
          </a:xfrm>
        </p:spPr>
        <p:txBody>
          <a:bodyPr>
            <a:normAutofit fontScale="92500" lnSpcReduction="20000"/>
          </a:bodyPr>
          <a:lstStyle/>
          <a:p>
            <a:pPr marL="0" indent="0" algn="just" rtl="1">
              <a:buClr>
                <a:srgbClr val="FF0000"/>
              </a:buClr>
              <a:buFont typeface="Wingdings" pitchFamily="2" charset="2"/>
              <a:buChar char="§"/>
            </a:pPr>
            <a:r>
              <a:rPr lang="ar-DZ"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موانئ صناعية</a:t>
            </a:r>
            <a:r>
              <a:rPr lang="ar-DZ" b="1" dirty="0" smtClean="0">
                <a:solidFill>
                  <a:srgbClr val="FF0000"/>
                </a:solidFill>
                <a:latin typeface="Times New Roman" pitchFamily="18" charset="0"/>
                <a:cs typeface="Times New Roman" pitchFamily="18" charset="0"/>
              </a:rPr>
              <a:t>:</a:t>
            </a:r>
          </a:p>
          <a:p>
            <a:pPr marL="0" indent="0" algn="just" rtl="1">
              <a:buNone/>
            </a:pP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يتم حمايتها بواسطة </a:t>
            </a:r>
            <a:r>
              <a:rPr lang="ar-DZ" sz="2800" b="1" dirty="0" smtClean="0">
                <a:solidFill>
                  <a:schemeClr val="tx1"/>
                </a:solidFill>
                <a:latin typeface="Times New Roman" pitchFamily="18" charset="0"/>
                <a:cs typeface="Times New Roman" pitchFamily="18" charset="0"/>
              </a:rPr>
              <a:t>سلسلة من </a:t>
            </a:r>
            <a:r>
              <a:rPr lang="ar-SA" sz="2800" b="1" dirty="0" smtClean="0">
                <a:solidFill>
                  <a:schemeClr val="tx1"/>
                </a:solidFill>
                <a:latin typeface="Times New Roman" pitchFamily="18" charset="0"/>
                <a:cs typeface="Times New Roman" pitchFamily="18" charset="0"/>
              </a:rPr>
              <a:t>كواسر الأمواج أو يتم إنشاؤها عن طريق الحفر</a:t>
            </a:r>
            <a:r>
              <a:rPr lang="ar-DZ" sz="2800"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304800" y="3001963"/>
            <a:ext cx="8686800" cy="1570037"/>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تشيناي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 الهند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جبل علي في الإمارات</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لونج</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بيتش</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روتردام في هولندا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Harbour, Port, Terminal, Berth, Quay, Pier, Jetty - Shipping and Freight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7588" name="AutoShape 4" descr="Harbour, Port, Terminal, Berth, Quay, Pier, Jetty - Shipping and Freight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7590" name="Picture 6" descr="Image result for Chennai, India – one of the finest artificial harbours"/>
          <p:cNvPicPr>
            <a:picLocks noChangeAspect="1" noChangeArrowheads="1"/>
          </p:cNvPicPr>
          <p:nvPr/>
        </p:nvPicPr>
        <p:blipFill>
          <a:blip r:embed="rId2"/>
          <a:srcRect/>
          <a:stretch>
            <a:fillRect/>
          </a:stretch>
        </p:blipFill>
        <p:spPr bwMode="auto">
          <a:xfrm>
            <a:off x="373040" y="1600200"/>
            <a:ext cx="8458200" cy="4876800"/>
          </a:xfrm>
          <a:prstGeom prst="rect">
            <a:avLst/>
          </a:prstGeom>
          <a:noFill/>
        </p:spPr>
      </p:pic>
      <p:sp>
        <p:nvSpPr>
          <p:cNvPr id="6" name="Rectangle 5"/>
          <p:cNvSpPr/>
          <p:nvPr/>
        </p:nvSpPr>
        <p:spPr>
          <a:xfrm>
            <a:off x="381000" y="695980"/>
            <a:ext cx="85344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Chennai, India – One of the finest artificial </a:t>
            </a:r>
            <a:r>
              <a:rPr lang="en-US" sz="2800" b="1" dirty="0" err="1" smtClean="0">
                <a:solidFill>
                  <a:srgbClr val="FF0000"/>
                </a:solidFill>
                <a:latin typeface="Times New Roman" pitchFamily="18" charset="0"/>
                <a:cs typeface="Times New Roman" pitchFamily="18" charset="0"/>
              </a:rPr>
              <a:t>harbours</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 result for jebel ali port dubai"/>
          <p:cNvPicPr>
            <a:picLocks noChangeAspect="1" noChangeArrowheads="1"/>
          </p:cNvPicPr>
          <p:nvPr/>
        </p:nvPicPr>
        <p:blipFill>
          <a:blip r:embed="rId2"/>
          <a:srcRect/>
          <a:stretch>
            <a:fillRect/>
          </a:stretch>
        </p:blipFill>
        <p:spPr bwMode="auto">
          <a:xfrm>
            <a:off x="255896" y="1524000"/>
            <a:ext cx="8610600" cy="4953000"/>
          </a:xfrm>
          <a:prstGeom prst="rect">
            <a:avLst/>
          </a:prstGeom>
          <a:noFill/>
        </p:spPr>
      </p:pic>
      <p:sp>
        <p:nvSpPr>
          <p:cNvPr id="4" name="Rectangle 3"/>
          <p:cNvSpPr/>
          <p:nvPr/>
        </p:nvSpPr>
        <p:spPr>
          <a:xfrm>
            <a:off x="3048000" y="634425"/>
            <a:ext cx="3591048" cy="584775"/>
          </a:xfrm>
          <a:prstGeom prst="rect">
            <a:avLst/>
          </a:prstGeom>
        </p:spPr>
        <p:txBody>
          <a:bodyPr wrap="none">
            <a:spAutoFit/>
          </a:bodyPr>
          <a:lstStyle/>
          <a:p>
            <a:pPr algn="ctr"/>
            <a:r>
              <a:rPr lang="fr-FR" sz="3200" b="1" dirty="0" smtClean="0">
                <a:solidFill>
                  <a:srgbClr val="FF0000"/>
                </a:solidFill>
                <a:latin typeface="Times New Roman" pitchFamily="18" charset="0"/>
                <a:cs typeface="Times New Roman" pitchFamily="18" charset="0"/>
              </a:rPr>
              <a:t>jebel ali port Dubaï</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381000"/>
            <a:ext cx="8686800" cy="6172200"/>
          </a:xfrm>
        </p:spPr>
        <p:txBody>
          <a:bodyPr>
            <a:normAutofit lnSpcReduction="10000"/>
          </a:bodyPr>
          <a:lstStyle/>
          <a:p>
            <a:pPr marL="3175" indent="-3175" algn="just" rtl="1">
              <a:buNone/>
            </a:pPr>
            <a:r>
              <a:rPr lang="ar-DZ" sz="3600" b="1" dirty="0" smtClean="0">
                <a:solidFill>
                  <a:srgbClr val="FF0000"/>
                </a:solidFill>
                <a:latin typeface="Times New Roman" pitchFamily="18" charset="0"/>
                <a:cs typeface="Times New Roman" pitchFamily="18" charset="0"/>
              </a:rPr>
              <a:t> ب. التصنيف حسب الوظيفة:</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أَهم تصنيف للموانئ لدوره المهم في تحديد خصائص الميناء ومواصفاته، التي تعكس حجمه ودوره وأَهميته.</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يساهم في تحديد وظيفة الميناء موقعه الجغرافي، طبيعة ظهيره الخلفي، مدى اتساعه وثقله السكاني والاقتصادي.</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تصنف الموانئ حسب </a:t>
            </a:r>
            <a:r>
              <a:rPr lang="ar-DZ" sz="2800" b="1" dirty="0" smtClean="0">
                <a:solidFill>
                  <a:srgbClr val="FF0000"/>
                </a:solidFill>
                <a:latin typeface="Times New Roman" pitchFamily="18" charset="0"/>
                <a:cs typeface="Times New Roman" pitchFamily="18" charset="0"/>
              </a:rPr>
              <a:t>وظيفتها</a:t>
            </a:r>
            <a:r>
              <a:rPr lang="ar-DZ" sz="2800" b="1" dirty="0" smtClean="0">
                <a:solidFill>
                  <a:schemeClr val="tx1">
                    <a:lumMod val="95000"/>
                    <a:lumOff val="5000"/>
                  </a:schemeClr>
                </a:solidFill>
                <a:latin typeface="Times New Roman" pitchFamily="18" charset="0"/>
                <a:cs typeface="Times New Roman" pitchFamily="18" charset="0"/>
              </a:rPr>
              <a:t> إلى:</a:t>
            </a:r>
          </a:p>
          <a:p>
            <a:pPr marL="3175" indent="-3175" algn="just" rtl="1">
              <a:buNone/>
            </a:pPr>
            <a:r>
              <a:rPr lang="ar-DZ" sz="2800" b="1" dirty="0" smtClean="0">
                <a:solidFill>
                  <a:srgbClr val="FF0000"/>
                </a:solidFill>
                <a:latin typeface="Times New Roman" pitchFamily="18" charset="0"/>
                <a:cs typeface="Times New Roman" pitchFamily="18" charset="0"/>
              </a:rPr>
              <a:t>- موانئ تجارية           </a:t>
            </a:r>
            <a:r>
              <a:rPr lang="ar-DZ" sz="2800" b="1" dirty="0" smtClean="0">
                <a:solidFill>
                  <a:schemeClr val="tx1">
                    <a:lumMod val="95000"/>
                    <a:lumOff val="5000"/>
                  </a:schemeClr>
                </a:solidFill>
                <a:latin typeface="Times New Roman" pitchFamily="18" charset="0"/>
                <a:cs typeface="Times New Roman" pitchFamily="18" charset="0"/>
              </a:rPr>
              <a:t>- موانئ صناعية             - موانئ حرة</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موانئ عبور             - موانئ صيد                 - موانئ لجوء</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موانئ عسكرية         - موانئ النزهة</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كما تصنف الموانئ التجارية </a:t>
            </a:r>
            <a:r>
              <a:rPr lang="ar-DZ" sz="2800" b="1" dirty="0" smtClean="0">
                <a:solidFill>
                  <a:srgbClr val="FF0000"/>
                </a:solidFill>
                <a:latin typeface="Times New Roman" pitchFamily="18" charset="0"/>
                <a:cs typeface="Times New Roman" pitchFamily="18" charset="0"/>
              </a:rPr>
              <a:t>حسب البضائع </a:t>
            </a:r>
            <a:r>
              <a:rPr lang="ar-DZ" sz="2800" b="1" dirty="0" smtClean="0">
                <a:solidFill>
                  <a:schemeClr val="tx1">
                    <a:lumMod val="95000"/>
                    <a:lumOff val="5000"/>
                  </a:schemeClr>
                </a:solidFill>
                <a:latin typeface="Times New Roman" pitchFamily="18" charset="0"/>
                <a:cs typeface="Times New Roman" pitchFamily="18" charset="0"/>
              </a:rPr>
              <a:t>إلى: </a:t>
            </a:r>
          </a:p>
          <a:p>
            <a:pPr marL="519113" indent="285750" algn="just" rtl="1">
              <a:buClr>
                <a:srgbClr val="FF0000"/>
              </a:buClr>
              <a:buFont typeface="Wingdings" pitchFamily="2" charset="2"/>
              <a:buChar char="ü"/>
              <a:tabLst>
                <a:tab pos="341313" algn="l"/>
                <a:tab pos="573088" algn="l"/>
                <a:tab pos="1023938" algn="l"/>
              </a:tabLst>
            </a:pPr>
            <a:r>
              <a:rPr lang="ar-DZ" sz="2800" b="1" dirty="0" smtClean="0">
                <a:solidFill>
                  <a:schemeClr val="tx1">
                    <a:lumMod val="95000"/>
                    <a:lumOff val="5000"/>
                  </a:schemeClr>
                </a:solidFill>
                <a:latin typeface="Times New Roman" pitchFamily="18" charset="0"/>
                <a:cs typeface="Times New Roman" pitchFamily="18" charset="0"/>
              </a:rPr>
              <a:t>موانئ نفط</a:t>
            </a:r>
          </a:p>
          <a:p>
            <a:pPr marL="519113" indent="285750" algn="just" rtl="1">
              <a:buClr>
                <a:srgbClr val="FF0000"/>
              </a:buClr>
              <a:buFont typeface="Wingdings" pitchFamily="2" charset="2"/>
              <a:buChar char="ü"/>
              <a:tabLst>
                <a:tab pos="341313" algn="l"/>
                <a:tab pos="573088" algn="l"/>
                <a:tab pos="1023938" algn="l"/>
              </a:tabLst>
            </a:pPr>
            <a:r>
              <a:rPr lang="ar-DZ" sz="2800" b="1" dirty="0" smtClean="0">
                <a:solidFill>
                  <a:schemeClr val="tx1">
                    <a:lumMod val="95000"/>
                    <a:lumOff val="5000"/>
                  </a:schemeClr>
                </a:solidFill>
                <a:latin typeface="Times New Roman" pitchFamily="18" charset="0"/>
                <a:cs typeface="Times New Roman" pitchFamily="18" charset="0"/>
              </a:rPr>
              <a:t>موانئ خامات معدنية.</a:t>
            </a:r>
          </a:p>
          <a:p>
            <a:pPr marL="519113" indent="285750" algn="just" rtl="1">
              <a:buClr>
                <a:srgbClr val="FF0000"/>
              </a:buClr>
              <a:buFont typeface="Wingdings" pitchFamily="2" charset="2"/>
              <a:buChar char="ü"/>
              <a:tabLst>
                <a:tab pos="341313" algn="l"/>
                <a:tab pos="573088" algn="l"/>
                <a:tab pos="1023938" algn="l"/>
              </a:tabLst>
            </a:pPr>
            <a:r>
              <a:rPr lang="ar-DZ" sz="2800" b="1" dirty="0" smtClean="0">
                <a:solidFill>
                  <a:schemeClr val="tx1">
                    <a:lumMod val="95000"/>
                    <a:lumOff val="5000"/>
                  </a:schemeClr>
                </a:solidFill>
                <a:latin typeface="Times New Roman" pitchFamily="18" charset="0"/>
                <a:cs typeface="Times New Roman" pitchFamily="18" charset="0"/>
              </a:rPr>
              <a:t>محطات حاويات..</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63762"/>
            <a:ext cx="8458200" cy="1874838"/>
          </a:xfrm>
        </p:spPr>
        <p:txBody>
          <a:bodyPr>
            <a:noAutofit/>
          </a:bodyPr>
          <a:lstStyle/>
          <a:p>
            <a:pPr marL="0" indent="0" algn="just" rtl="1">
              <a:buNone/>
            </a:pPr>
            <a:r>
              <a:rPr lang="ar-DZ" sz="2800" b="1" dirty="0" smtClean="0">
                <a:solidFill>
                  <a:schemeClr val="tx1">
                    <a:lumMod val="95000"/>
                    <a:lumOff val="5000"/>
                  </a:schemeClr>
                </a:solidFill>
                <a:latin typeface="Times New Roman" pitchFamily="18" charset="0"/>
                <a:cs typeface="Times New Roman" pitchFamily="18" charset="0"/>
              </a:rPr>
              <a:t>   قد تتداخل وظائف الميناء، فيشترك في أكثر من فئة فيها من أجل تنويع أنشطته الاقتصادية، كأن يخصص رصيف لكل نشاط(بضائع عامة، نفط خام، منتجات صناعية، حاصلات زراعية، بتروكيماويات، حديد صلب، ركاب...)، وبهذا يجمع بين </a:t>
            </a:r>
            <a:r>
              <a:rPr lang="ar-DZ" sz="2800" b="1" dirty="0" smtClean="0">
                <a:solidFill>
                  <a:srgbClr val="FF0000"/>
                </a:solidFill>
                <a:latin typeface="Times New Roman" pitchFamily="18" charset="0"/>
                <a:cs typeface="Times New Roman" pitchFamily="18" charset="0"/>
              </a:rPr>
              <a:t>التخصص والتكامل</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6324600" y="1447800"/>
            <a:ext cx="247375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 مهمة: </a:t>
            </a:r>
            <a:endParaRPr lang="fr-FR" sz="3600" dirty="0"/>
          </a:p>
        </p:txBody>
      </p:sp>
    </p:spTree>
  </p:cSld>
  <p:clrMapOvr>
    <a:masterClrMapping/>
  </p:clrMapOvr>
  <p:transition>
    <p:split orient="ver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514600"/>
            <a:ext cx="8686800" cy="3657600"/>
          </a:xfrm>
        </p:spPr>
        <p:txBody>
          <a:bodyPr>
            <a:normAutofit/>
          </a:bodyPr>
          <a:lstStyle/>
          <a:p>
            <a:pPr marL="339725"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تسود الدول المتخلفة(خاصة الزراعية).</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المناولة بطيئة وتقليدية( قلة الإنتاجية ). </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العمالة كثيفة ( ضعف الميكنة: استخدام معدات بدائية).</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التعامل مع البضائع العامة والبضائع الصب.</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الهياكل تنظيمية بسيطة وتدفق محدود أو معدوم للمعلومات.</a:t>
            </a:r>
            <a:endParaRPr lang="fr-FR" sz="2800" b="1" dirty="0" smtClean="0">
              <a:solidFill>
                <a:schemeClr val="tx1">
                  <a:lumMod val="95000"/>
                  <a:lumOff val="5000"/>
                </a:schemeClr>
              </a:solidFill>
              <a:latin typeface="Times New Roman" pitchFamily="18" charset="0"/>
              <a:cs typeface="Times New Roman" pitchFamily="18" charset="0"/>
            </a:endParaRPr>
          </a:p>
          <a:p>
            <a:pPr marL="339725"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عدم القيام بأنشطة القيمة المضافة(المناولة والتخزين فقط).</a:t>
            </a:r>
          </a:p>
          <a:p>
            <a:pPr marL="339725" indent="-339725" algn="just"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lumMod val="95000"/>
                    <a:lumOff val="5000"/>
                  </a:schemeClr>
                </a:solidFill>
                <a:latin typeface="Times New Roman" pitchFamily="18" charset="0"/>
                <a:cs typeface="Times New Roman" pitchFamily="18" charset="0"/>
              </a:rPr>
              <a:t>موانئ الدول المتخلفة</a:t>
            </a:r>
            <a:endParaRPr lang="fr-FR" sz="28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5791200" y="685800"/>
            <a:ext cx="290656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تطور الموانئ :</a:t>
            </a:r>
            <a:endParaRPr lang="fr-FR" sz="3600" dirty="0"/>
          </a:p>
        </p:txBody>
      </p:sp>
      <p:sp>
        <p:nvSpPr>
          <p:cNvPr id="5" name="Rectangle 4"/>
          <p:cNvSpPr/>
          <p:nvPr/>
        </p:nvSpPr>
        <p:spPr>
          <a:xfrm>
            <a:off x="3886200" y="1701225"/>
            <a:ext cx="4903907"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أ. موانئ الجيل الأول ( قبل 1960):</a:t>
            </a:r>
            <a:endParaRPr lang="ar-DZ" sz="2800" b="1" dirty="0" smtClean="0">
              <a:solidFill>
                <a:srgbClr val="FF0000"/>
              </a:solidFill>
              <a:latin typeface="Times New Roman" pitchFamily="18" charset="0"/>
              <a:cs typeface="Times New Roman" pitchFamily="18" charset="0"/>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1066800"/>
            <a:ext cx="1981200" cy="646331"/>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تمهيد:</a:t>
            </a:r>
            <a:endParaRPr lang="fr-FR" sz="3200" dirty="0">
              <a:latin typeface="Times New Roman" pitchFamily="18" charset="0"/>
              <a:cs typeface="Times New Roman" pitchFamily="18" charset="0"/>
            </a:endParaRPr>
          </a:p>
        </p:txBody>
      </p:sp>
      <p:sp>
        <p:nvSpPr>
          <p:cNvPr id="3" name="Rectangle 2"/>
          <p:cNvSpPr/>
          <p:nvPr/>
        </p:nvSpPr>
        <p:spPr>
          <a:xfrm>
            <a:off x="304800" y="2427982"/>
            <a:ext cx="8534400" cy="1077218"/>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تلعب الموانئ والأسطول التجاري البحري دورا رئيسا في تسهيل حركة البضائع وتخفيض الأسعار ودفع التطور الاقتصادي. </a:t>
            </a:r>
            <a:endParaRPr lang="fr-FR" sz="3200" dirty="0">
              <a:latin typeface="Times New Roman" pitchFamily="18" charset="0"/>
              <a:cs typeface="Times New Roman" pitchFamily="18" charset="0"/>
            </a:endParaRPr>
          </a:p>
        </p:txBody>
      </p:sp>
      <p:sp>
        <p:nvSpPr>
          <p:cNvPr id="5" name="Rectangle 4"/>
          <p:cNvSpPr/>
          <p:nvPr/>
        </p:nvSpPr>
        <p:spPr>
          <a:xfrm>
            <a:off x="304800" y="4028182"/>
            <a:ext cx="8458200" cy="1077218"/>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إن (85-90)% من حجم التجارة العالمية يتم نقله بواسطة البحر عن طريق الأسطول التجاري العالمي .</a:t>
            </a:r>
            <a:endParaRPr lang="fr-FR" sz="3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05000"/>
            <a:ext cx="8458200" cy="4648200"/>
          </a:xfrm>
        </p:spPr>
        <p:txBody>
          <a:bodyPr>
            <a:noAutofit/>
          </a:bodyPr>
          <a:lstStyle/>
          <a:p>
            <a:pPr marL="280988"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تسود الاقتصاديات الصناعية المتقدمة</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تطور البنية التحتية للموانئ.</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اقتصاديات الحجم الكبير.</a:t>
            </a: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إنتاجية مرتفعة ومرونة عالية وتكاليف منخفضة.</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تخصص البضائع (حاويات، نفط....).</a:t>
            </a: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أنشطة القيمة المضافة ( جذب الصناعة التحويلية والسيارات).</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استخدام نظم نقل متعددة الوسائط.</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تنظيم وإدارة مركزية.</a:t>
            </a:r>
          </a:p>
          <a:p>
            <a:pPr marL="280988" indent="-280988" algn="r"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a:t>
            </a:r>
            <a:r>
              <a:rPr lang="fr-FR"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Dublin (Ireland)</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Selangor (Malaysia</a:t>
            </a:r>
            <a:r>
              <a:rPr lang="fr-FR" sz="2800" dirty="0" smtClean="0"/>
              <a:t>)</a:t>
            </a:r>
            <a:endParaRPr lang="fr-FR" sz="2800" b="1" dirty="0" smtClean="0">
              <a:solidFill>
                <a:schemeClr val="tx1"/>
              </a:solidFill>
              <a:latin typeface="Times New Roman" pitchFamily="18" charset="0"/>
              <a:cs typeface="Times New Roman" pitchFamily="18" charset="0"/>
            </a:endParaRPr>
          </a:p>
          <a:p>
            <a:pPr marL="3175" lvl="0" indent="-3175" algn="just" rtl="1">
              <a:buClr>
                <a:srgbClr val="FF0000"/>
              </a:buClr>
              <a:buFont typeface="Wingdings" pitchFamily="2" charset="2"/>
              <a:buChar char="ü"/>
            </a:pPr>
            <a:endParaRPr lang="fr-FR" b="1" dirty="0" smtClean="0">
              <a:solidFill>
                <a:schemeClr val="tx1"/>
              </a:solidFill>
              <a:latin typeface="Times New Roman" pitchFamily="18" charset="0"/>
              <a:cs typeface="Times New Roman" pitchFamily="18" charset="0"/>
            </a:endParaRPr>
          </a:p>
        </p:txBody>
      </p:sp>
      <p:sp>
        <p:nvSpPr>
          <p:cNvPr id="4" name="Rectangle 3"/>
          <p:cNvSpPr/>
          <p:nvPr/>
        </p:nvSpPr>
        <p:spPr>
          <a:xfrm>
            <a:off x="3276600" y="1091625"/>
            <a:ext cx="55626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ب. موانئ الجيل الثاني (60- 80):</a:t>
            </a:r>
            <a:endParaRPr lang="fr-FR" sz="3200" dirty="0"/>
          </a:p>
        </p:txBody>
      </p:sp>
    </p:spTree>
  </p:cSld>
  <p:clrMapOvr>
    <a:masterClrMapping/>
  </p:clrMapOvr>
  <p:transition>
    <p:cover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057400"/>
            <a:ext cx="8610600" cy="4648200"/>
          </a:xfrm>
        </p:spPr>
        <p:txBody>
          <a:bodyPr>
            <a:normAutofit/>
          </a:bodyPr>
          <a:lstStyle/>
          <a:p>
            <a:pPr marL="277813"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منتشرة في اقتصاديات ما بعد التصنيع لدول متطورة اقتصاديا.</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استخدام أجهزة آلية في العمليات الجمركية والرقابية.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تكامل فعال بين الوسائط المتعددة </a:t>
            </a:r>
            <a:r>
              <a:rPr lang="en-US" sz="2800" b="1" dirty="0" smtClean="0">
                <a:solidFill>
                  <a:schemeClr val="tx1"/>
                </a:solidFill>
                <a:latin typeface="Times New Roman" pitchFamily="18" charset="0"/>
                <a:cs typeface="Times New Roman" pitchFamily="18" charset="0"/>
              </a:rPr>
              <a:t>Multimodal</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سرعة عالية ومرونة فائقة وانخفاض في التكلفة.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استخدام عمليات ومواصفات المحور المغذي </a:t>
            </a:r>
            <a:r>
              <a:rPr lang="en-US" sz="2800" b="1" dirty="0" smtClean="0">
                <a:solidFill>
                  <a:schemeClr val="tx1"/>
                </a:solidFill>
                <a:latin typeface="Times New Roman" pitchFamily="18" charset="0"/>
                <a:cs typeface="Times New Roman" pitchFamily="18" charset="0"/>
              </a:rPr>
              <a:t>Hub feeling</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تخصص في البضائع(موانئ متخصصة).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تعاظم نشاطات القيمة المضافة </a:t>
            </a:r>
            <a:r>
              <a:rPr lang="en-US" sz="2800" b="1" dirty="0" smtClean="0">
                <a:solidFill>
                  <a:schemeClr val="tx1"/>
                </a:solidFill>
                <a:latin typeface="Times New Roman" pitchFamily="18" charset="0"/>
                <a:cs typeface="Times New Roman" pitchFamily="18" charset="0"/>
              </a:rPr>
              <a:t>Activities Value Added</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المجتمعات ملتحمة بالميناء( أهمية ظهير الميناء)</a:t>
            </a:r>
          </a:p>
          <a:p>
            <a:pPr marL="277813" lvl="0" indent="-277813" algn="just" rtl="1">
              <a:buClr>
                <a:srgbClr val="FF0000"/>
              </a:buClr>
              <a:buSzPct val="80000"/>
              <a:buFont typeface="Wingdings" pitchFamily="2" charset="2"/>
              <a:buChar char="ü"/>
              <a:tabLst>
                <a:tab pos="176213" algn="l"/>
              </a:tabLst>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solidFill>
                <a:latin typeface="Times New Roman" pitchFamily="18" charset="0"/>
                <a:cs typeface="Times New Roman" pitchFamily="18" charset="0"/>
              </a:rPr>
              <a:t>طنجة، مارسيليا، </a:t>
            </a:r>
            <a:r>
              <a:rPr lang="ar-DZ" sz="2800" b="1" dirty="0" err="1" smtClean="0">
                <a:solidFill>
                  <a:schemeClr val="tx1"/>
                </a:solidFill>
                <a:latin typeface="Times New Roman" pitchFamily="18" charset="0"/>
                <a:cs typeface="Times New Roman" pitchFamily="18" charset="0"/>
              </a:rPr>
              <a:t>بيرايوس</a:t>
            </a:r>
            <a:r>
              <a:rPr lang="ar-DZ" sz="2800" b="1" dirty="0" smtClean="0">
                <a:solidFill>
                  <a:schemeClr val="tx1"/>
                </a:solidFill>
                <a:latin typeface="Times New Roman" pitchFamily="18" charset="0"/>
                <a:cs typeface="Times New Roman" pitchFamily="18" charset="0"/>
              </a:rPr>
              <a:t> (اليونان)، روما ..</a:t>
            </a:r>
          </a:p>
          <a:p>
            <a:pPr marL="277813" indent="-277813" algn="r" rtl="1">
              <a:buClr>
                <a:srgbClr val="FF0000"/>
              </a:buClr>
              <a:buSzPct val="80000"/>
              <a:buFont typeface="Wingdings" pitchFamily="2" charset="2"/>
              <a:buChar char="ü"/>
              <a:tabLst>
                <a:tab pos="176213" algn="l"/>
              </a:tabLst>
            </a:pP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4211754" y="1244025"/>
            <a:ext cx="455124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ج. موانئ الجيل الثالث(80- 90):</a:t>
            </a:r>
            <a:endParaRPr lang="fr-FR" sz="3200" dirty="0"/>
          </a:p>
        </p:txBody>
      </p:sp>
    </p:spTree>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05000"/>
            <a:ext cx="8534400" cy="4572000"/>
          </a:xfrm>
        </p:spPr>
        <p:txBody>
          <a:bodyPr>
            <a:normAutofit/>
          </a:bodyPr>
          <a:lstStyle/>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ميكنة كلية لعمليات النقل والعمليات المكملة الأخرى.</a:t>
            </a:r>
            <a:endParaRPr lang="fr-FR" sz="2800" b="1" dirty="0" smtClean="0">
              <a:solidFill>
                <a:schemeClr val="tx1"/>
              </a:solidFill>
              <a:latin typeface="Times New Roman" pitchFamily="18" charset="0"/>
              <a:cs typeface="Times New Roman" pitchFamily="18" charset="0"/>
            </a:endParaRP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نظام معلومات </a:t>
            </a:r>
            <a:r>
              <a:rPr lang="ar-DZ" sz="2800" b="1" dirty="0" err="1" smtClean="0">
                <a:solidFill>
                  <a:schemeClr val="tx1"/>
                </a:solidFill>
                <a:latin typeface="Times New Roman" pitchFamily="18" charset="0"/>
                <a:cs typeface="Times New Roman" pitchFamily="18" charset="0"/>
              </a:rPr>
              <a:t>محوسب</a:t>
            </a:r>
            <a:r>
              <a:rPr lang="ar-DZ" sz="2800" b="1" dirty="0" smtClean="0">
                <a:solidFill>
                  <a:schemeClr val="tx1"/>
                </a:solidFill>
                <a:latin typeface="Times New Roman" pitchFamily="18" charset="0"/>
                <a:cs typeface="Times New Roman" pitchFamily="18" charset="0"/>
              </a:rPr>
              <a:t> وآلي  دقيق جدا.</a:t>
            </a:r>
            <a:endParaRPr lang="fr-FR" sz="2800" b="1" dirty="0" smtClean="0">
              <a:solidFill>
                <a:schemeClr val="tx1"/>
              </a:solidFill>
              <a:latin typeface="Times New Roman" pitchFamily="18" charset="0"/>
              <a:cs typeface="Times New Roman" pitchFamily="18" charset="0"/>
            </a:endParaRP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سرعة كبيرة في التداول وانخفاض في التكاليف.</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توطين الصناعات في منطقة الميناء.</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الاهتمام بالبيئة وقضايا التلوث .</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استعمال تطبيقات التكنولوجية الحديثة في التشغيل.</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زيادة التركيز على نشاط الحاويات.</a:t>
            </a:r>
            <a:endParaRPr lang="fr-FR" sz="2800" b="1" dirty="0" smtClean="0">
              <a:solidFill>
                <a:schemeClr val="tx1"/>
              </a:solidFill>
              <a:latin typeface="Times New Roman" pitchFamily="18" charset="0"/>
              <a:cs typeface="Times New Roman" pitchFamily="18" charset="0"/>
            </a:endParaRPr>
          </a:p>
          <a:p>
            <a:pPr marL="236538" indent="-236538" algn="justLow"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solidFill>
                <a:latin typeface="Times New Roman" pitchFamily="18" charset="0"/>
                <a:cs typeface="Times New Roman" pitchFamily="18" charset="0"/>
              </a:rPr>
              <a:t>ميناء جبل علي (دبي)، روتردام، هامبورغ، شنغهاي، نيويورك، نيوجرسي،  ...</a:t>
            </a:r>
            <a:endParaRPr lang="fr-FR" sz="28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ü"/>
            </a:pPr>
            <a:endParaRPr lang="fr-FR" sz="2800" dirty="0"/>
          </a:p>
        </p:txBody>
      </p:sp>
      <p:sp>
        <p:nvSpPr>
          <p:cNvPr id="4" name="Rectangle 3"/>
          <p:cNvSpPr/>
          <p:nvPr/>
        </p:nvSpPr>
        <p:spPr>
          <a:xfrm>
            <a:off x="3200400" y="1066800"/>
            <a:ext cx="558518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د. موانئ الجيل الرابع( 19990- 2000):</a:t>
            </a:r>
            <a:endParaRPr lang="fr-FR" sz="3200" dirty="0"/>
          </a:p>
        </p:txBody>
      </p:sp>
    </p:spTree>
  </p:cSld>
  <p:clrMapOvr>
    <a:masterClrMapping/>
  </p:clrMapOvr>
  <p:transition>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534400" cy="3657600"/>
          </a:xfrm>
        </p:spPr>
        <p:txBody>
          <a:bodyPr>
            <a:normAutofit/>
          </a:bodyPr>
          <a:lstStyle/>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عمليات مؤتمتة بالكامل باستخدام الحاسوب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NTIC</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انخفاض كبير في التكاليف وارتفاع في الإنتاجية.</a:t>
            </a:r>
            <a:endParaRPr lang="fr-FR" sz="2800" b="1" dirty="0" smtClean="0">
              <a:solidFill>
                <a:schemeClr val="tx1"/>
              </a:solidFill>
              <a:latin typeface="Times New Roman" pitchFamily="18" charset="0"/>
              <a:cs typeface="Times New Roman" pitchFamily="18" charset="0"/>
            </a:endParaRP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سهولة كبيرة  في التداول ودقة في تدفق المعلومات.</a:t>
            </a: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ظهور شركات إدارة الموانئ العالمية مثل موانئ دبي.</a:t>
            </a: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ظهور إستراتيجية تكامل الموانئ المحورية </a:t>
            </a:r>
            <a:r>
              <a:rPr lang="ar-DZ" sz="2800" b="1" dirty="0" err="1" smtClean="0">
                <a:solidFill>
                  <a:schemeClr val="tx1"/>
                </a:solidFill>
                <a:latin typeface="Times New Roman" pitchFamily="18" charset="0"/>
                <a:cs typeface="Times New Roman" pitchFamily="18" charset="0"/>
              </a:rPr>
              <a:t>والرافدية</a:t>
            </a:r>
            <a:r>
              <a:rPr lang="ar-DZ" sz="2800" b="1" dirty="0" smtClean="0">
                <a:solidFill>
                  <a:schemeClr val="tx1"/>
                </a:solidFill>
                <a:latin typeface="Times New Roman" pitchFamily="18" charset="0"/>
                <a:cs typeface="Times New Roman" pitchFamily="18" charset="0"/>
              </a:rPr>
              <a:t>.</a:t>
            </a: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البضائع الرئيسية هي الحاويات.</a:t>
            </a:r>
            <a:endParaRPr lang="fr-FR" sz="2800" b="1" dirty="0" smtClean="0">
              <a:solidFill>
                <a:schemeClr val="tx1"/>
              </a:solidFill>
              <a:latin typeface="Times New Roman" pitchFamily="18" charset="0"/>
              <a:cs typeface="Times New Roman" pitchFamily="18" charset="0"/>
            </a:endParaRPr>
          </a:p>
          <a:p>
            <a:pPr algn="just"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أمثلتها: </a:t>
            </a:r>
            <a:r>
              <a:rPr lang="ar-DZ" sz="2800" b="1" dirty="0" smtClean="0">
                <a:solidFill>
                  <a:schemeClr val="tx1"/>
                </a:solidFill>
                <a:latin typeface="Times New Roman" pitchFamily="18" charset="0"/>
                <a:cs typeface="Times New Roman" pitchFamily="18" charset="0"/>
              </a:rPr>
              <a:t>ميناء سنغافورة، طوكيو، </a:t>
            </a:r>
            <a:r>
              <a:rPr lang="ar-DZ" sz="2800" b="1" dirty="0" err="1" smtClean="0">
                <a:solidFill>
                  <a:schemeClr val="tx1"/>
                </a:solidFill>
                <a:latin typeface="Times New Roman" pitchFamily="18" charset="0"/>
                <a:cs typeface="Times New Roman" pitchFamily="18" charset="0"/>
              </a:rPr>
              <a:t>بيزان</a:t>
            </a:r>
            <a:r>
              <a:rPr lang="ar-DZ" sz="2800" b="1" dirty="0" smtClean="0">
                <a:solidFill>
                  <a:schemeClr val="tx1"/>
                </a:solidFill>
                <a:latin typeface="Times New Roman" pitchFamily="18" charset="0"/>
                <a:cs typeface="Times New Roman" pitchFamily="18" charset="0"/>
              </a:rPr>
              <a:t> (كوريا </a:t>
            </a:r>
            <a:r>
              <a:rPr lang="ar-DZ" sz="2800" b="1" dirty="0" err="1" smtClean="0">
                <a:solidFill>
                  <a:schemeClr val="tx1"/>
                </a:solidFill>
                <a:latin typeface="Times New Roman" pitchFamily="18" charset="0"/>
                <a:cs typeface="Times New Roman" pitchFamily="18" charset="0"/>
              </a:rPr>
              <a:t>ج</a:t>
            </a:r>
            <a:r>
              <a:rPr lang="ar-DZ" sz="2800" b="1" dirty="0" smtClean="0">
                <a:solidFill>
                  <a:schemeClr val="tx1"/>
                </a:solidFill>
                <a:latin typeface="Times New Roman" pitchFamily="18" charset="0"/>
                <a:cs typeface="Times New Roman" pitchFamily="18" charset="0"/>
              </a:rPr>
              <a:t> )، </a:t>
            </a:r>
            <a:endParaRPr lang="fr-FR" sz="28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ü"/>
            </a:pPr>
            <a:endParaRPr lang="fr-FR" sz="2800" dirty="0">
              <a:solidFill>
                <a:schemeClr val="tx1"/>
              </a:solidFill>
            </a:endParaRPr>
          </a:p>
        </p:txBody>
      </p:sp>
      <p:sp>
        <p:nvSpPr>
          <p:cNvPr id="4" name="Rectangle 3"/>
          <p:cNvSpPr/>
          <p:nvPr/>
        </p:nvSpPr>
        <p:spPr>
          <a:xfrm>
            <a:off x="3237987" y="1091625"/>
            <a:ext cx="5601213"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هـ. موانئ الجيل الخامس( 2000- اليوم):</a:t>
            </a:r>
            <a:endParaRPr lang="fr-FR" sz="3200" dirty="0"/>
          </a:p>
        </p:txBody>
      </p:sp>
    </p:spTree>
  </p:cSld>
  <p:clrMapOvr>
    <a:masterClrMapping/>
  </p:clrMapOvr>
  <p:transition>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76400"/>
            <a:ext cx="8534400" cy="609600"/>
          </a:xfrm>
        </p:spPr>
        <p:txBody>
          <a:bodyPr/>
          <a:lstStyle/>
          <a:p>
            <a:pPr algn="just" rtl="1">
              <a:buNone/>
            </a:pPr>
            <a:r>
              <a:rPr lang="ar-DZ" b="1" dirty="0" smtClean="0">
                <a:solidFill>
                  <a:srgbClr val="FF0000"/>
                </a:solidFill>
                <a:latin typeface="Times New Roman" pitchFamily="18" charset="0"/>
                <a:cs typeface="Times New Roman" pitchFamily="18" charset="0"/>
              </a:rPr>
              <a:t>المجموعة الأولى: سفن نقل البضائع العامة الجافة</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609600" y="420469"/>
            <a:ext cx="81534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ثانيا. أنواع السفن(معيار التصميم وطريقة التشغيل):</a:t>
            </a:r>
            <a:endParaRPr lang="fr-FR" sz="3600" dirty="0"/>
          </a:p>
        </p:txBody>
      </p:sp>
      <p:sp>
        <p:nvSpPr>
          <p:cNvPr id="5" name="Espace réservé du contenu 2"/>
          <p:cNvSpPr txBox="1">
            <a:spLocks/>
          </p:cNvSpPr>
          <p:nvPr/>
        </p:nvSpPr>
        <p:spPr>
          <a:xfrm>
            <a:off x="228600" y="2590800"/>
            <a:ext cx="8534400" cy="3124200"/>
          </a:xfrm>
          <a:prstGeom prst="rect">
            <a:avLst/>
          </a:prstGeom>
        </p:spPr>
        <p:txBody>
          <a:bodyPr vert="horz">
            <a:normAutofit/>
          </a:bodyPr>
          <a:lstStyle/>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سفن البضائع العامة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2.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سفن البضائع الثقيلة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 نظام الدحرجة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 نظام الرفع</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ج. نظام الغمر</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سفن متعددة الأغراض</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general cargo shi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descr="C:\Users\Admin\Desktop\general cargo ship.jpg"/>
          <p:cNvPicPr>
            <a:picLocks noChangeAspect="1" noChangeArrowheads="1"/>
          </p:cNvPicPr>
          <p:nvPr/>
        </p:nvPicPr>
        <p:blipFill>
          <a:blip r:embed="rId2"/>
          <a:srcRect/>
          <a:stretch>
            <a:fillRect/>
          </a:stretch>
        </p:blipFill>
        <p:spPr bwMode="auto">
          <a:xfrm>
            <a:off x="76200" y="838200"/>
            <a:ext cx="4419600" cy="2743200"/>
          </a:xfrm>
          <a:prstGeom prst="rect">
            <a:avLst/>
          </a:prstGeom>
          <a:noFill/>
        </p:spPr>
      </p:pic>
      <p:sp>
        <p:nvSpPr>
          <p:cNvPr id="6" name="Rectangle 5"/>
          <p:cNvSpPr/>
          <p:nvPr/>
        </p:nvSpPr>
        <p:spPr>
          <a:xfrm>
            <a:off x="3048000" y="304800"/>
            <a:ext cx="3514104"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General cargo ship</a:t>
            </a:r>
            <a:endParaRPr lang="fr-FR" sz="3200" b="1" dirty="0">
              <a:solidFill>
                <a:srgbClr val="FF0000"/>
              </a:solidFill>
              <a:latin typeface="Times New Roman" pitchFamily="18" charset="0"/>
              <a:cs typeface="Times New Roman" pitchFamily="18" charset="0"/>
            </a:endParaRPr>
          </a:p>
        </p:txBody>
      </p:sp>
      <p:sp>
        <p:nvSpPr>
          <p:cNvPr id="2053" name="AutoShape 5" descr="Image result for general cargo shi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C:\Users\Admin\Desktop\general cargo ship2.jpg"/>
          <p:cNvPicPr>
            <a:picLocks noChangeAspect="1" noChangeArrowheads="1"/>
          </p:cNvPicPr>
          <p:nvPr/>
        </p:nvPicPr>
        <p:blipFill>
          <a:blip r:embed="rId3"/>
          <a:srcRect/>
          <a:stretch>
            <a:fillRect/>
          </a:stretch>
        </p:blipFill>
        <p:spPr bwMode="auto">
          <a:xfrm>
            <a:off x="4648200" y="838200"/>
            <a:ext cx="4419600" cy="2743200"/>
          </a:xfrm>
          <a:prstGeom prst="rect">
            <a:avLst/>
          </a:prstGeom>
          <a:noFill/>
        </p:spPr>
      </p:pic>
      <p:pic>
        <p:nvPicPr>
          <p:cNvPr id="2055" name="Picture 7" descr="C:\Users\Admin\Desktop\general cargo ship3.jpg"/>
          <p:cNvPicPr>
            <a:picLocks noChangeAspect="1" noChangeArrowheads="1"/>
          </p:cNvPicPr>
          <p:nvPr/>
        </p:nvPicPr>
        <p:blipFill>
          <a:blip r:embed="rId4"/>
          <a:srcRect/>
          <a:stretch>
            <a:fillRect/>
          </a:stretch>
        </p:blipFill>
        <p:spPr bwMode="auto">
          <a:xfrm>
            <a:off x="76200" y="3733800"/>
            <a:ext cx="4343400" cy="3048000"/>
          </a:xfrm>
          <a:prstGeom prst="rect">
            <a:avLst/>
          </a:prstGeom>
          <a:noFill/>
        </p:spPr>
      </p:pic>
      <p:pic>
        <p:nvPicPr>
          <p:cNvPr id="2056" name="Picture 8" descr="C:\Users\Admin\Desktop\depositphotos_160850362-stock-photo-logistics-and-transportation-of-general.jpg"/>
          <p:cNvPicPr>
            <a:picLocks noChangeAspect="1" noChangeArrowheads="1"/>
          </p:cNvPicPr>
          <p:nvPr/>
        </p:nvPicPr>
        <p:blipFill>
          <a:blip r:embed="rId5" cstate="print"/>
          <a:srcRect/>
          <a:stretch>
            <a:fillRect/>
          </a:stretch>
        </p:blipFill>
        <p:spPr bwMode="auto">
          <a:xfrm>
            <a:off x="4648200" y="3733800"/>
            <a:ext cx="4397992" cy="304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693640"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Roll on- Roll of ship</a:t>
            </a:r>
            <a:endParaRPr lang="fr-FR" sz="3200" dirty="0"/>
          </a:p>
        </p:txBody>
      </p:sp>
      <p:sp>
        <p:nvSpPr>
          <p:cNvPr id="117762" name="AutoShape 2" descr="Image result for roll on roll of shi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7763" name="Picture 3" descr="C:\Users\Admin\Desktop\ro-ro-car-shipping.jpg"/>
          <p:cNvPicPr>
            <a:picLocks noChangeAspect="1" noChangeArrowheads="1"/>
          </p:cNvPicPr>
          <p:nvPr/>
        </p:nvPicPr>
        <p:blipFill>
          <a:blip r:embed="rId2"/>
          <a:srcRect/>
          <a:stretch>
            <a:fillRect/>
          </a:stretch>
        </p:blipFill>
        <p:spPr bwMode="auto">
          <a:xfrm>
            <a:off x="147637" y="914400"/>
            <a:ext cx="4881563" cy="2895600"/>
          </a:xfrm>
          <a:prstGeom prst="rect">
            <a:avLst/>
          </a:prstGeom>
          <a:noFill/>
        </p:spPr>
      </p:pic>
      <p:pic>
        <p:nvPicPr>
          <p:cNvPr id="117764" name="Picture 4" descr="C:\Users\Admin\Desktop\ro-ro ship.jpg"/>
          <p:cNvPicPr>
            <a:picLocks noChangeAspect="1" noChangeArrowheads="1"/>
          </p:cNvPicPr>
          <p:nvPr/>
        </p:nvPicPr>
        <p:blipFill>
          <a:blip r:embed="rId3"/>
          <a:srcRect/>
          <a:stretch>
            <a:fillRect/>
          </a:stretch>
        </p:blipFill>
        <p:spPr bwMode="auto">
          <a:xfrm>
            <a:off x="5105401" y="1066800"/>
            <a:ext cx="3962400" cy="2690459"/>
          </a:xfrm>
          <a:prstGeom prst="rect">
            <a:avLst/>
          </a:prstGeom>
          <a:noFill/>
        </p:spPr>
      </p:pic>
      <p:pic>
        <p:nvPicPr>
          <p:cNvPr id="117766" name="Picture 6" descr="C:\Users\Admin\Desktop\images.jpg"/>
          <p:cNvPicPr>
            <a:picLocks noChangeAspect="1" noChangeArrowheads="1"/>
          </p:cNvPicPr>
          <p:nvPr/>
        </p:nvPicPr>
        <p:blipFill>
          <a:blip r:embed="rId4"/>
          <a:srcRect/>
          <a:stretch>
            <a:fillRect/>
          </a:stretch>
        </p:blipFill>
        <p:spPr bwMode="auto">
          <a:xfrm>
            <a:off x="2057400" y="3886200"/>
            <a:ext cx="5486400" cy="2971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09800"/>
            <a:ext cx="8458200" cy="3429000"/>
          </a:xfrm>
        </p:spPr>
        <p:txBody>
          <a:bodyPr>
            <a:normAutofit/>
          </a:bodyPr>
          <a:lstStyle/>
          <a:p>
            <a:pPr marL="0" indent="0" algn="just" rtl="1">
              <a:buNone/>
            </a:pPr>
            <a:r>
              <a:rPr lang="ar-DZ" sz="2800" b="1" dirty="0" smtClean="0">
                <a:solidFill>
                  <a:srgbClr val="FF0000"/>
                </a:solidFill>
                <a:latin typeface="Times New Roman" pitchFamily="18" charset="0"/>
                <a:cs typeface="Times New Roman" pitchFamily="18" charset="0"/>
              </a:rPr>
              <a:t>1. </a:t>
            </a:r>
            <a:r>
              <a:rPr lang="ar-DZ" sz="2800" b="1" dirty="0" smtClean="0">
                <a:solidFill>
                  <a:schemeClr val="tx1"/>
                </a:solidFill>
                <a:latin typeface="Times New Roman" pitchFamily="18" charset="0"/>
                <a:cs typeface="Times New Roman" pitchFamily="18" charset="0"/>
              </a:rPr>
              <a:t>ناقلات الصب الجاف العالمية طراز </a:t>
            </a:r>
            <a:r>
              <a:rPr lang="fr-FR" sz="2800" b="1" dirty="0" smtClean="0">
                <a:solidFill>
                  <a:schemeClr val="tx1"/>
                </a:solidFill>
                <a:latin typeface="Times New Roman" pitchFamily="18" charset="0"/>
                <a:cs typeface="Times New Roman" pitchFamily="18" charset="0"/>
              </a:rPr>
              <a:t>Post-</a:t>
            </a:r>
            <a:r>
              <a:rPr lang="fr-FR" sz="2800" b="1" dirty="0" err="1" smtClean="0">
                <a:solidFill>
                  <a:schemeClr val="tx1"/>
                </a:solidFill>
                <a:latin typeface="Times New Roman" pitchFamily="18" charset="0"/>
                <a:cs typeface="Times New Roman" pitchFamily="18" charset="0"/>
              </a:rPr>
              <a:t>panamax</a:t>
            </a:r>
            <a:endParaRPr lang="fr-FR" sz="2800" b="1" dirty="0" smtClean="0">
              <a:solidFill>
                <a:schemeClr val="tx1"/>
              </a:solidFill>
              <a:latin typeface="Times New Roman" pitchFamily="18" charset="0"/>
              <a:cs typeface="Times New Roman" pitchFamily="18" charset="0"/>
            </a:endParaRPr>
          </a:p>
          <a:p>
            <a:pPr marL="0" indent="0" algn="just" rtl="1">
              <a:buNone/>
            </a:pPr>
            <a:r>
              <a:rPr lang="fr-FR" sz="2800" b="1" dirty="0" smtClean="0">
                <a:solidFill>
                  <a:srgbClr val="FF0000"/>
                </a:solidFill>
                <a:latin typeface="Times New Roman" pitchFamily="18" charset="0"/>
                <a:cs typeface="Times New Roman" pitchFamily="18" charset="0"/>
              </a:rPr>
              <a:t>2</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ناقلات الصب الجاف طراز </a:t>
            </a:r>
            <a:r>
              <a:rPr lang="fr-FR" sz="2800" b="1" dirty="0" err="1" smtClean="0">
                <a:solidFill>
                  <a:schemeClr val="tx1"/>
                </a:solidFill>
                <a:latin typeface="Times New Roman" pitchFamily="18" charset="0"/>
                <a:cs typeface="Times New Roman" pitchFamily="18" charset="0"/>
              </a:rPr>
              <a:t>Panamax</a:t>
            </a:r>
            <a:endParaRPr lang="fr-FR" sz="2800" b="1" dirty="0" smtClean="0">
              <a:solidFill>
                <a:schemeClr val="tx1"/>
              </a:solidFill>
              <a:latin typeface="Times New Roman" pitchFamily="18" charset="0"/>
              <a:cs typeface="Times New Roman" pitchFamily="18" charset="0"/>
            </a:endParaRPr>
          </a:p>
          <a:p>
            <a:pPr marL="0" indent="0" algn="just" rtl="1">
              <a:buNone/>
            </a:pPr>
            <a:r>
              <a:rPr lang="fr-FR" sz="2800" b="1" dirty="0" smtClean="0">
                <a:solidFill>
                  <a:srgbClr val="FF0000"/>
                </a:solidFill>
                <a:latin typeface="Times New Roman" pitchFamily="18" charset="0"/>
                <a:cs typeface="Times New Roman" pitchFamily="18" charset="0"/>
              </a:rPr>
              <a:t>3</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ناقلات الصب الجاف طراز</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Afra</a:t>
            </a:r>
            <a:r>
              <a:rPr lang="fr-FR" sz="2800" b="1" dirty="0" smtClean="0">
                <a:solidFill>
                  <a:schemeClr val="tx1"/>
                </a:solidFill>
                <a:latin typeface="Times New Roman" pitchFamily="18" charset="0"/>
                <a:cs typeface="Times New Roman" pitchFamily="18" charset="0"/>
              </a:rPr>
              <a:t>-max</a:t>
            </a:r>
            <a:endParaRPr lang="ar-DZ"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rgbClr val="FF0000"/>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ناقلات الصب الجاف المتخصصة: ناقلات الفحم، الاسمنت، السكر، </a:t>
            </a:r>
            <a:r>
              <a:rPr lang="ar-DZ" sz="2800" b="1" dirty="0" err="1" smtClean="0">
                <a:solidFill>
                  <a:schemeClr val="tx1"/>
                </a:solidFill>
                <a:latin typeface="Times New Roman" pitchFamily="18" charset="0"/>
                <a:cs typeface="Times New Roman" pitchFamily="18" charset="0"/>
              </a:rPr>
              <a:t>المولاس</a:t>
            </a:r>
            <a:r>
              <a:rPr lang="ar-DZ" sz="2800" b="1" dirty="0" smtClean="0">
                <a:solidFill>
                  <a:schemeClr val="tx1"/>
                </a:solidFill>
                <a:latin typeface="Times New Roman" pitchFamily="18" charset="0"/>
                <a:cs typeface="Times New Roman" pitchFamily="18" charset="0"/>
              </a:rPr>
              <a:t>، </a:t>
            </a:r>
            <a:r>
              <a:rPr lang="ar-DZ" sz="2800" b="1" dirty="0" err="1" smtClean="0">
                <a:solidFill>
                  <a:schemeClr val="tx1"/>
                </a:solidFill>
                <a:latin typeface="Times New Roman" pitchFamily="18" charset="0"/>
                <a:cs typeface="Times New Roman" pitchFamily="18" charset="0"/>
              </a:rPr>
              <a:t>البوكسيت</a:t>
            </a:r>
            <a:r>
              <a:rPr lang="ar-DZ" sz="2800" b="1" dirty="0" smtClean="0">
                <a:solidFill>
                  <a:schemeClr val="tx1"/>
                </a:solidFill>
                <a:latin typeface="Times New Roman" pitchFamily="18" charset="0"/>
                <a:cs typeface="Times New Roman" pitchFamily="18" charset="0"/>
              </a:rPr>
              <a:t>، الجبس ....</a:t>
            </a:r>
            <a:endParaRPr lang="fr-FR"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rgbClr val="FF0000"/>
                </a:solidFill>
                <a:latin typeface="Times New Roman" pitchFamily="18" charset="0"/>
                <a:cs typeface="Times New Roman" pitchFamily="18" charset="0"/>
              </a:rPr>
              <a:t>5. </a:t>
            </a:r>
            <a:r>
              <a:rPr lang="ar-DZ" sz="2800" b="1" dirty="0" smtClean="0">
                <a:solidFill>
                  <a:schemeClr val="tx1"/>
                </a:solidFill>
                <a:latin typeface="Times New Roman" pitchFamily="18" charset="0"/>
                <a:cs typeface="Times New Roman" pitchFamily="18" charset="0"/>
              </a:rPr>
              <a:t>الناقلات المشتركة خامات المعادن/ النفط، ناقلات الصب الجاف/ الحاويات</a:t>
            </a:r>
            <a:r>
              <a:rPr lang="fr-FR" sz="2800" b="1" dirty="0" smtClean="0">
                <a:solidFill>
                  <a:schemeClr val="tx1"/>
                </a:solidFill>
                <a:latin typeface="Times New Roman" pitchFamily="18" charset="0"/>
                <a:cs typeface="Times New Roman" pitchFamily="18" charset="0"/>
              </a:rPr>
              <a:t>….</a:t>
            </a:r>
          </a:p>
          <a:p>
            <a:endParaRPr lang="fr-FR" dirty="0"/>
          </a:p>
        </p:txBody>
      </p:sp>
      <p:sp>
        <p:nvSpPr>
          <p:cNvPr id="4" name="Rectangle 3"/>
          <p:cNvSpPr/>
          <p:nvPr/>
        </p:nvSpPr>
        <p:spPr>
          <a:xfrm>
            <a:off x="3447865" y="1091625"/>
            <a:ext cx="5238935"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المجموعة الثانية: ناقلات الصب الجاف</a:t>
            </a:r>
            <a:endParaRPr lang="fr-FR" sz="3200" dirty="0"/>
          </a:p>
        </p:txBody>
      </p:sp>
    </p:spTree>
  </p:cSld>
  <p:clrMapOvr>
    <a:masterClrMapping/>
  </p:clrMapOvr>
  <p:transition>
    <p:whee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Users\Admin\Desktop\bulk ship.jpg"/>
          <p:cNvPicPr>
            <a:picLocks noChangeAspect="1" noChangeArrowheads="1"/>
          </p:cNvPicPr>
          <p:nvPr/>
        </p:nvPicPr>
        <p:blipFill>
          <a:blip r:embed="rId2" cstate="print"/>
          <a:srcRect/>
          <a:stretch>
            <a:fillRect/>
          </a:stretch>
        </p:blipFill>
        <p:spPr bwMode="auto">
          <a:xfrm>
            <a:off x="76200" y="1066800"/>
            <a:ext cx="4419600" cy="3048000"/>
          </a:xfrm>
          <a:prstGeom prst="rect">
            <a:avLst/>
          </a:prstGeom>
          <a:noFill/>
        </p:spPr>
      </p:pic>
      <p:sp>
        <p:nvSpPr>
          <p:cNvPr id="5" name="Rectangle 4"/>
          <p:cNvSpPr/>
          <p:nvPr/>
        </p:nvSpPr>
        <p:spPr>
          <a:xfrm>
            <a:off x="2209800" y="381000"/>
            <a:ext cx="3581400" cy="584775"/>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Dry Bulk Carriers </a:t>
            </a:r>
            <a:endParaRPr lang="en-US" sz="3200" b="1" dirty="0">
              <a:solidFill>
                <a:srgbClr val="FF0000"/>
              </a:solidFill>
              <a:latin typeface="Times New Roman" pitchFamily="18" charset="0"/>
              <a:cs typeface="Times New Roman" pitchFamily="18" charset="0"/>
            </a:endParaRPr>
          </a:p>
        </p:txBody>
      </p:sp>
      <p:pic>
        <p:nvPicPr>
          <p:cNvPr id="118788" name="Picture 4" descr="C:\Users\Admin\Desktop\bulk ship2.jpg"/>
          <p:cNvPicPr>
            <a:picLocks noChangeAspect="1" noChangeArrowheads="1"/>
          </p:cNvPicPr>
          <p:nvPr/>
        </p:nvPicPr>
        <p:blipFill>
          <a:blip r:embed="rId3"/>
          <a:srcRect/>
          <a:stretch>
            <a:fillRect/>
          </a:stretch>
        </p:blipFill>
        <p:spPr bwMode="auto">
          <a:xfrm>
            <a:off x="4648200" y="4038600"/>
            <a:ext cx="4362450" cy="26384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05000"/>
            <a:ext cx="8458200" cy="4267200"/>
          </a:xfrm>
        </p:spPr>
        <p:txBody>
          <a:bodyPr>
            <a:noAutofit/>
          </a:bodyPr>
          <a:lstStyle/>
          <a:p>
            <a:pPr marL="3175" indent="-3175" algn="just" rtl="1">
              <a:buNone/>
            </a:pPr>
            <a:r>
              <a:rPr lang="ar-DZ" b="1" dirty="0" smtClean="0">
                <a:solidFill>
                  <a:srgbClr val="FF0000"/>
                </a:solidFill>
                <a:latin typeface="Times New Roman" pitchFamily="18" charset="0"/>
                <a:cs typeface="Times New Roman" pitchFamily="18" charset="0"/>
              </a:rPr>
              <a:t>1</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ناقلات النفط</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الخام </a:t>
            </a:r>
            <a:r>
              <a:rPr lang="fr-FR" sz="2800" b="1" dirty="0" err="1" smtClean="0">
                <a:solidFill>
                  <a:schemeClr val="tx1"/>
                </a:solidFill>
                <a:latin typeface="Times New Roman" pitchFamily="18" charset="0"/>
                <a:cs typeface="Times New Roman" pitchFamily="18" charset="0"/>
              </a:rPr>
              <a:t>Crude</a:t>
            </a:r>
            <a:r>
              <a:rPr lang="fr-FR" sz="2800" b="1" dirty="0" smtClean="0">
                <a:solidFill>
                  <a:schemeClr val="tx1"/>
                </a:solidFill>
                <a:latin typeface="Times New Roman" pitchFamily="18" charset="0"/>
                <a:cs typeface="Times New Roman" pitchFamily="18" charset="0"/>
              </a:rPr>
              <a:t> </a:t>
            </a:r>
          </a:p>
          <a:p>
            <a:pPr marL="3175" indent="-3175" algn="just" rtl="1">
              <a:buNone/>
            </a:pPr>
            <a:r>
              <a:rPr lang="ar-DZ" sz="2800" b="1" dirty="0" smtClean="0">
                <a:solidFill>
                  <a:srgbClr val="FF0000"/>
                </a:solidFill>
                <a:latin typeface="Times New Roman" pitchFamily="18" charset="0"/>
                <a:cs typeface="Times New Roman" pitchFamily="18" charset="0"/>
              </a:rPr>
              <a:t>2. </a:t>
            </a:r>
            <a:r>
              <a:rPr lang="ar-DZ" sz="2800" b="1" dirty="0" smtClean="0">
                <a:solidFill>
                  <a:schemeClr val="tx1"/>
                </a:solidFill>
                <a:latin typeface="Times New Roman" pitchFamily="18" charset="0"/>
                <a:cs typeface="Times New Roman" pitchFamily="18" charset="0"/>
              </a:rPr>
              <a:t>ناقلات النفط العملاقة</a:t>
            </a:r>
            <a:r>
              <a:rPr lang="fr-FR" sz="2800" b="1" dirty="0" smtClean="0">
                <a:solidFill>
                  <a:schemeClr val="tx1"/>
                </a:solidFill>
                <a:latin typeface="Times New Roman" pitchFamily="18" charset="0"/>
                <a:cs typeface="Times New Roman" pitchFamily="18" charset="0"/>
              </a:rPr>
              <a:t> </a:t>
            </a:r>
            <a:r>
              <a:rPr lang="ar-DZ" sz="2400" b="1" dirty="0" smtClean="0">
                <a:solidFill>
                  <a:schemeClr val="tx1"/>
                </a:solidFill>
                <a:latin typeface="Times New Roman" pitchFamily="18" charset="0"/>
                <a:cs typeface="Times New Roman" pitchFamily="18" charset="0"/>
              </a:rPr>
              <a:t> </a:t>
            </a:r>
            <a:r>
              <a:rPr lang="fr-FR" sz="2400" b="1" dirty="0" err="1" smtClean="0">
                <a:solidFill>
                  <a:schemeClr val="tx1"/>
                </a:solidFill>
                <a:latin typeface="Times New Roman" pitchFamily="18" charset="0"/>
                <a:cs typeface="Times New Roman" pitchFamily="18" charset="0"/>
              </a:rPr>
              <a:t>Very</a:t>
            </a:r>
            <a:r>
              <a:rPr lang="fr-FR" sz="2400" b="1" dirty="0" smtClean="0">
                <a:solidFill>
                  <a:schemeClr val="tx1"/>
                </a:solidFill>
                <a:latin typeface="Times New Roman" pitchFamily="18" charset="0"/>
                <a:cs typeface="Times New Roman" pitchFamily="18" charset="0"/>
              </a:rPr>
              <a:t> Large </a:t>
            </a:r>
            <a:r>
              <a:rPr lang="fr-FR" sz="2400" b="1" dirty="0" err="1" smtClean="0">
                <a:solidFill>
                  <a:schemeClr val="tx1"/>
                </a:solidFill>
                <a:latin typeface="Times New Roman" pitchFamily="18" charset="0"/>
                <a:cs typeface="Times New Roman" pitchFamily="18" charset="0"/>
              </a:rPr>
              <a:t>Crude</a:t>
            </a:r>
            <a:r>
              <a:rPr lang="fr-FR" sz="2400" b="1" dirty="0" smtClean="0">
                <a:solidFill>
                  <a:schemeClr val="tx1"/>
                </a:solidFill>
                <a:latin typeface="Times New Roman" pitchFamily="18" charset="0"/>
                <a:cs typeface="Times New Roman" pitchFamily="18" charset="0"/>
              </a:rPr>
              <a:t> Carriers (</a:t>
            </a:r>
            <a:r>
              <a:rPr lang="fr-FR" sz="2400" b="1" dirty="0" smtClean="0">
                <a:solidFill>
                  <a:srgbClr val="FF0000"/>
                </a:solidFill>
                <a:latin typeface="Times New Roman" pitchFamily="18" charset="0"/>
                <a:cs typeface="Times New Roman" pitchFamily="18" charset="0"/>
              </a:rPr>
              <a:t>VLCC</a:t>
            </a:r>
            <a:r>
              <a:rPr lang="fr-FR" sz="2400" b="1" dirty="0" smtClean="0">
                <a:solidFill>
                  <a:schemeClr val="tx1"/>
                </a:solidFill>
                <a:latin typeface="Times New Roman" pitchFamily="18" charset="0"/>
                <a:cs typeface="Times New Roman" pitchFamily="18" charset="0"/>
              </a:rPr>
              <a:t>)</a:t>
            </a:r>
            <a:r>
              <a:rPr lang="fr-FR" sz="2800" dirty="0" smtClean="0"/>
              <a:t> </a:t>
            </a:r>
            <a:r>
              <a:rPr lang="ar-DZ" sz="2800" dirty="0" smtClean="0"/>
              <a:t>:</a:t>
            </a:r>
            <a:endParaRPr lang="fr-FR" sz="2800" dirty="0" smtClean="0"/>
          </a:p>
          <a:p>
            <a:pPr marL="3175" indent="-3175" algn="just" rtl="1">
              <a:buNone/>
            </a:pPr>
            <a:r>
              <a:rPr lang="ar-DZ" sz="2800" b="1" dirty="0" smtClean="0">
                <a:solidFill>
                  <a:schemeClr val="tx1"/>
                </a:solidFill>
                <a:latin typeface="Times New Roman" pitchFamily="18" charset="0"/>
                <a:cs typeface="Times New Roman" pitchFamily="18" charset="0"/>
              </a:rPr>
              <a:t>الحمولة القصوى 315 ألف طن، الطول 330 </a:t>
            </a:r>
            <a:r>
              <a:rPr lang="ar-DZ" sz="2800" b="1" dirty="0" err="1" smtClean="0">
                <a:solidFill>
                  <a:schemeClr val="tx1"/>
                </a:solidFill>
                <a:latin typeface="Times New Roman" pitchFamily="18" charset="0"/>
                <a:cs typeface="Times New Roman" pitchFamily="18" charset="0"/>
              </a:rPr>
              <a:t>م</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rgbClr val="FF0000"/>
                </a:solidFill>
                <a:latin typeface="Times New Roman" pitchFamily="18" charset="0"/>
                <a:cs typeface="Times New Roman" pitchFamily="18" charset="0"/>
              </a:rPr>
              <a:t>3. </a:t>
            </a:r>
            <a:r>
              <a:rPr lang="ar-DZ" sz="2800" b="1" dirty="0" smtClean="0">
                <a:solidFill>
                  <a:schemeClr val="tx1"/>
                </a:solidFill>
                <a:latin typeface="Times New Roman" pitchFamily="18" charset="0"/>
                <a:cs typeface="Times New Roman" pitchFamily="18" charset="0"/>
              </a:rPr>
              <a:t>ناقلات فوق العملاقة </a:t>
            </a:r>
            <a:r>
              <a:rPr lang="ar-DZ" sz="2400" b="1" dirty="0" smtClean="0">
                <a:solidFill>
                  <a:schemeClr val="tx1"/>
                </a:solidFill>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ULCC</a:t>
            </a:r>
            <a:r>
              <a:rPr lang="fr-FR" sz="2400" b="1" dirty="0" smtClean="0">
                <a:solidFill>
                  <a:schemeClr val="tx1"/>
                </a:solidFill>
                <a:latin typeface="Times New Roman" pitchFamily="18" charset="0"/>
                <a:cs typeface="Times New Roman" pitchFamily="18" charset="0"/>
              </a:rPr>
              <a:t> </a:t>
            </a:r>
            <a:r>
              <a:rPr lang="ar-DZ" sz="2400" b="1"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Ultra Large </a:t>
            </a:r>
            <a:r>
              <a:rPr lang="fr-FR" sz="2400" b="1" dirty="0" err="1" smtClean="0">
                <a:solidFill>
                  <a:schemeClr val="tx1"/>
                </a:solidFill>
                <a:latin typeface="Times New Roman" pitchFamily="18" charset="0"/>
                <a:cs typeface="Times New Roman" pitchFamily="18" charset="0"/>
              </a:rPr>
              <a:t>Crude</a:t>
            </a:r>
            <a:r>
              <a:rPr lang="fr-FR" sz="2400" b="1" dirty="0" smtClean="0">
                <a:solidFill>
                  <a:schemeClr val="tx1"/>
                </a:solidFill>
                <a:latin typeface="Times New Roman" pitchFamily="18" charset="0"/>
                <a:cs typeface="Times New Roman" pitchFamily="18" charset="0"/>
              </a:rPr>
              <a:t> Carriers</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chemeClr val="tx1"/>
                </a:solidFill>
                <a:latin typeface="Times New Roman" pitchFamily="18" charset="0"/>
                <a:cs typeface="Times New Roman" pitchFamily="18" charset="0"/>
              </a:rPr>
              <a:t>الحمولة القصوى 550 ألف طن، الطول 415م</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rgbClr val="FF0000"/>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ناقلات الغاز المسال</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rgbClr val="FF0000"/>
                </a:solidFill>
                <a:latin typeface="Times New Roman" pitchFamily="18" charset="0"/>
                <a:cs typeface="Times New Roman" pitchFamily="18" charset="0"/>
              </a:rPr>
              <a:t>5. </a:t>
            </a:r>
            <a:r>
              <a:rPr lang="ar-DZ" sz="2800" b="1" dirty="0" smtClean="0">
                <a:solidFill>
                  <a:schemeClr val="tx1"/>
                </a:solidFill>
                <a:latin typeface="Times New Roman" pitchFamily="18" charset="0"/>
                <a:cs typeface="Times New Roman" pitchFamily="18" charset="0"/>
              </a:rPr>
              <a:t>ناقلات الكيماويات</a:t>
            </a:r>
            <a:endParaRPr lang="fr-FR" sz="2800" b="1" dirty="0" smtClean="0">
              <a:solidFill>
                <a:schemeClr val="tx1"/>
              </a:solidFill>
              <a:latin typeface="Times New Roman" pitchFamily="18" charset="0"/>
              <a:cs typeface="Times New Roman" pitchFamily="18" charset="0"/>
            </a:endParaRPr>
          </a:p>
          <a:p>
            <a:pPr marL="3175" indent="-3175" algn="just" rtl="1">
              <a:buNone/>
              <a:tabLst>
                <a:tab pos="341313" algn="l"/>
              </a:tabLst>
            </a:pPr>
            <a:r>
              <a:rPr lang="ar-DZ" sz="2800" b="1" dirty="0" smtClean="0">
                <a:solidFill>
                  <a:srgbClr val="FF0000"/>
                </a:solidFill>
                <a:latin typeface="Times New Roman" pitchFamily="18" charset="0"/>
                <a:cs typeface="Times New Roman" pitchFamily="18" charset="0"/>
              </a:rPr>
              <a:t>6. </a:t>
            </a:r>
            <a:r>
              <a:rPr lang="ar-DZ" sz="2800" b="1" dirty="0" smtClean="0">
                <a:solidFill>
                  <a:schemeClr val="tx1"/>
                </a:solidFill>
                <a:latin typeface="Times New Roman" pitchFamily="18" charset="0"/>
                <a:cs typeface="Times New Roman" pitchFamily="18" charset="0"/>
              </a:rPr>
              <a:t>ناقلات نفط وبضائع عامة ثقيلة</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517653" y="1066800"/>
            <a:ext cx="5245347"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المجموعة الثالثة: ناقلات الصب السائل</a:t>
            </a:r>
            <a:endParaRPr lang="fr-FR" sz="3200" dirty="0"/>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1800" y="609600"/>
            <a:ext cx="5867400" cy="7620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1. تعريف وخصائص النقل البحري:</a:t>
            </a:r>
            <a:endParaRPr lang="fr-FR"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4343400" y="1447800"/>
            <a:ext cx="4495800" cy="762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a:t>
            </a:r>
            <a:r>
              <a:rPr kumimoji="0" lang="ar-SY"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تعريف النقل البحري</a:t>
            </a: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2362200"/>
            <a:ext cx="8534400" cy="16764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منظومة متكاملة لإدارة وإجراء نقل الأفراد والبضائع بواسطة السفن عبر البحار والمحيطات، من ميناء معين إلى ميناء آخر في الوقت المحدد وبالشروط المتفق عليها.</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Admin\Desktop\ناقلات النفط.jpg"/>
          <p:cNvPicPr>
            <a:picLocks noChangeAspect="1" noChangeArrowheads="1"/>
          </p:cNvPicPr>
          <p:nvPr/>
        </p:nvPicPr>
        <p:blipFill>
          <a:blip r:embed="rId2"/>
          <a:srcRect/>
          <a:stretch>
            <a:fillRect/>
          </a:stretch>
        </p:blipFill>
        <p:spPr bwMode="auto">
          <a:xfrm>
            <a:off x="0" y="1066800"/>
            <a:ext cx="4572000" cy="2895600"/>
          </a:xfrm>
          <a:prstGeom prst="rect">
            <a:avLst/>
          </a:prstGeom>
          <a:noFill/>
        </p:spPr>
      </p:pic>
      <p:sp>
        <p:nvSpPr>
          <p:cNvPr id="5" name="Rectangle 4"/>
          <p:cNvSpPr/>
          <p:nvPr/>
        </p:nvSpPr>
        <p:spPr>
          <a:xfrm>
            <a:off x="3200400" y="228600"/>
            <a:ext cx="3365024" cy="646331"/>
          </a:xfrm>
          <a:prstGeom prst="rect">
            <a:avLst/>
          </a:prstGeom>
        </p:spPr>
        <p:txBody>
          <a:bodyPr wrap="none">
            <a:spAutoFit/>
          </a:bodyPr>
          <a:lstStyle/>
          <a:p>
            <a:r>
              <a:rPr lang="fr-FR" sz="3600" b="1" dirty="0" err="1" smtClean="0">
                <a:solidFill>
                  <a:srgbClr val="FF0000"/>
                </a:solidFill>
                <a:latin typeface="Times New Roman" pitchFamily="18" charset="0"/>
                <a:cs typeface="Times New Roman" pitchFamily="18" charset="0"/>
              </a:rPr>
              <a:t>Crude</a:t>
            </a:r>
            <a:r>
              <a:rPr lang="fr-FR" sz="3600" b="1" dirty="0" smtClean="0">
                <a:solidFill>
                  <a:srgbClr val="FF0000"/>
                </a:solidFill>
                <a:latin typeface="Times New Roman" pitchFamily="18" charset="0"/>
                <a:cs typeface="Times New Roman" pitchFamily="18" charset="0"/>
              </a:rPr>
              <a:t> Carriers </a:t>
            </a:r>
            <a:endParaRPr lang="fr-FR" sz="3600" dirty="0">
              <a:solidFill>
                <a:srgbClr val="FF0000"/>
              </a:solidFill>
            </a:endParaRPr>
          </a:p>
        </p:txBody>
      </p:sp>
      <p:pic>
        <p:nvPicPr>
          <p:cNvPr id="119811" name="Picture 3" descr="C:\Users\Admin\Desktop\ناقلات النفط 2.jpg"/>
          <p:cNvPicPr>
            <a:picLocks noChangeAspect="1" noChangeArrowheads="1"/>
          </p:cNvPicPr>
          <p:nvPr/>
        </p:nvPicPr>
        <p:blipFill>
          <a:blip r:embed="rId3"/>
          <a:srcRect/>
          <a:stretch>
            <a:fillRect/>
          </a:stretch>
        </p:blipFill>
        <p:spPr bwMode="auto">
          <a:xfrm>
            <a:off x="4724400" y="1085850"/>
            <a:ext cx="4419600" cy="2876550"/>
          </a:xfrm>
          <a:prstGeom prst="rect">
            <a:avLst/>
          </a:prstGeom>
          <a:noFill/>
        </p:spPr>
      </p:pic>
      <p:pic>
        <p:nvPicPr>
          <p:cNvPr id="119812" name="Picture 4" descr="C:\Users\Admin\Desktop\ناقلات النفط3.jpg"/>
          <p:cNvPicPr>
            <a:picLocks noChangeAspect="1" noChangeArrowheads="1"/>
          </p:cNvPicPr>
          <p:nvPr/>
        </p:nvPicPr>
        <p:blipFill>
          <a:blip r:embed="rId4"/>
          <a:srcRect/>
          <a:stretch>
            <a:fillRect/>
          </a:stretch>
        </p:blipFill>
        <p:spPr bwMode="auto">
          <a:xfrm>
            <a:off x="2286000" y="4038601"/>
            <a:ext cx="4876800" cy="2819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29625"/>
            <a:ext cx="5120312"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Liquefied Natural Gas LNG</a:t>
            </a:r>
            <a:endParaRPr lang="fr-FR" sz="3200" b="1" dirty="0">
              <a:solidFill>
                <a:srgbClr val="FF0000"/>
              </a:solidFill>
              <a:latin typeface="Times New Roman" pitchFamily="18" charset="0"/>
              <a:cs typeface="Times New Roman" pitchFamily="18" charset="0"/>
            </a:endParaRPr>
          </a:p>
        </p:txBody>
      </p:sp>
      <p:pic>
        <p:nvPicPr>
          <p:cNvPr id="120834" name="Picture 2" descr="C:\Users\Admin\Desktop\Liquefied Natural Gas LNG.jpg"/>
          <p:cNvPicPr>
            <a:picLocks noChangeAspect="1" noChangeArrowheads="1"/>
          </p:cNvPicPr>
          <p:nvPr/>
        </p:nvPicPr>
        <p:blipFill>
          <a:blip r:embed="rId2"/>
          <a:srcRect/>
          <a:stretch>
            <a:fillRect/>
          </a:stretch>
        </p:blipFill>
        <p:spPr bwMode="auto">
          <a:xfrm>
            <a:off x="152400" y="990600"/>
            <a:ext cx="6096000" cy="2743200"/>
          </a:xfrm>
          <a:prstGeom prst="rect">
            <a:avLst/>
          </a:prstGeom>
          <a:noFill/>
        </p:spPr>
      </p:pic>
      <p:pic>
        <p:nvPicPr>
          <p:cNvPr id="120835" name="Picture 3" descr="C:\Users\Admin\Desktop\Liquefied Natural Gas LNG2.jpg"/>
          <p:cNvPicPr>
            <a:picLocks noChangeAspect="1" noChangeArrowheads="1"/>
          </p:cNvPicPr>
          <p:nvPr/>
        </p:nvPicPr>
        <p:blipFill>
          <a:blip r:embed="rId3"/>
          <a:srcRect/>
          <a:stretch>
            <a:fillRect/>
          </a:stretch>
        </p:blipFill>
        <p:spPr bwMode="auto">
          <a:xfrm>
            <a:off x="3276600" y="3733801"/>
            <a:ext cx="5638800" cy="3124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981201"/>
            <a:ext cx="8305800" cy="2133599"/>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1. السفن السياحية </a:t>
            </a:r>
            <a:r>
              <a:rPr lang="fr-FR" sz="2800" b="1" dirty="0" smtClean="0">
                <a:solidFill>
                  <a:schemeClr val="tx1"/>
                </a:solidFill>
                <a:latin typeface="Times New Roman" pitchFamily="18" charset="0"/>
                <a:cs typeface="Times New Roman" pitchFamily="18" charset="0"/>
              </a:rPr>
              <a:t>Cruise ship</a:t>
            </a:r>
          </a:p>
          <a:p>
            <a:pPr marL="0" indent="0" algn="just" rtl="1">
              <a:buNone/>
            </a:pPr>
            <a:r>
              <a:rPr lang="ar-DZ" sz="2800" b="1" dirty="0" smtClean="0">
                <a:solidFill>
                  <a:schemeClr val="tx1"/>
                </a:solidFill>
                <a:latin typeface="Times New Roman" pitchFamily="18" charset="0"/>
                <a:cs typeface="Times New Roman" pitchFamily="18" charset="0"/>
              </a:rPr>
              <a:t>2. عبارات المضايق</a:t>
            </a:r>
            <a:endParaRPr lang="fr-FR"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chemeClr val="tx1"/>
                </a:solidFill>
                <a:latin typeface="Times New Roman" pitchFamily="18" charset="0"/>
                <a:cs typeface="Times New Roman" pitchFamily="18" charset="0"/>
              </a:rPr>
              <a:t>3. عبارات ساحلية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chemeClr val="tx1"/>
                </a:solidFill>
                <a:latin typeface="Times New Roman" pitchFamily="18" charset="0"/>
                <a:cs typeface="Times New Roman" pitchFamily="18" charset="0"/>
              </a:rPr>
              <a:t>4. معديات البضائع وسفن الدحرجة</a:t>
            </a: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3962400" y="1065325"/>
            <a:ext cx="4826962"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المجموعة الرابعة: سفن الركاب</a:t>
            </a:r>
            <a:endParaRPr lang="fr-FR" sz="3600" dirty="0"/>
          </a:p>
        </p:txBody>
      </p:sp>
    </p:spTree>
  </p:cSld>
  <p:clrMapOvr>
    <a:masterClrMapping/>
  </p:clrMapOvr>
  <p:transition>
    <p:blind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457200"/>
            <a:ext cx="2180405"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Cruise ship</a:t>
            </a:r>
            <a:endParaRPr lang="fr-FR" sz="3200" dirty="0">
              <a:solidFill>
                <a:srgbClr val="FF0000"/>
              </a:solidFill>
            </a:endParaRPr>
          </a:p>
        </p:txBody>
      </p:sp>
      <p:pic>
        <p:nvPicPr>
          <p:cNvPr id="121858" name="Picture 2" descr="C:\Users\Admin\Desktop\Cruise ship.jpg"/>
          <p:cNvPicPr>
            <a:picLocks noChangeAspect="1" noChangeArrowheads="1"/>
          </p:cNvPicPr>
          <p:nvPr/>
        </p:nvPicPr>
        <p:blipFill>
          <a:blip r:embed="rId2"/>
          <a:srcRect/>
          <a:stretch>
            <a:fillRect/>
          </a:stretch>
        </p:blipFill>
        <p:spPr bwMode="auto">
          <a:xfrm>
            <a:off x="0" y="1066800"/>
            <a:ext cx="4638675" cy="2719387"/>
          </a:xfrm>
          <a:prstGeom prst="rect">
            <a:avLst/>
          </a:prstGeom>
          <a:noFill/>
        </p:spPr>
      </p:pic>
      <p:pic>
        <p:nvPicPr>
          <p:cNvPr id="121859" name="Picture 3" descr="C:\Users\Admin\Desktop\passenger ship.jpg"/>
          <p:cNvPicPr>
            <a:picLocks noChangeAspect="1" noChangeArrowheads="1"/>
          </p:cNvPicPr>
          <p:nvPr/>
        </p:nvPicPr>
        <p:blipFill>
          <a:blip r:embed="rId3" cstate="print"/>
          <a:srcRect/>
          <a:stretch>
            <a:fillRect/>
          </a:stretch>
        </p:blipFill>
        <p:spPr bwMode="auto">
          <a:xfrm>
            <a:off x="4724400" y="1066800"/>
            <a:ext cx="4343400" cy="2743200"/>
          </a:xfrm>
          <a:prstGeom prst="rect">
            <a:avLst/>
          </a:prstGeom>
          <a:noFill/>
        </p:spPr>
      </p:pic>
      <p:pic>
        <p:nvPicPr>
          <p:cNvPr id="121860" name="Picture 4" descr="C:\Users\Admin\Desktop\سفن معديات.jpg"/>
          <p:cNvPicPr>
            <a:picLocks noChangeAspect="1" noChangeArrowheads="1"/>
          </p:cNvPicPr>
          <p:nvPr/>
        </p:nvPicPr>
        <p:blipFill>
          <a:blip r:embed="rId4"/>
          <a:srcRect/>
          <a:stretch>
            <a:fillRect/>
          </a:stretch>
        </p:blipFill>
        <p:spPr bwMode="auto">
          <a:xfrm>
            <a:off x="2166938" y="3886200"/>
            <a:ext cx="5148262" cy="2895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562600" y="1981200"/>
            <a:ext cx="3200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1.سفن الحاويات</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سفن الدحرجة</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algn="r"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ناقلات السيارات</a:t>
            </a:r>
          </a:p>
          <a:p>
            <a:pPr algn="r"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ناقلات الطبالي</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الصنادل</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.السفن الثلاجة</a:t>
            </a: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سفن الحيوانات الحية</a:t>
            </a: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2819400" y="1066800"/>
            <a:ext cx="5929828" cy="584775"/>
          </a:xfrm>
          <a:prstGeom prst="rect">
            <a:avLst/>
          </a:prstGeom>
        </p:spPr>
        <p:txBody>
          <a:bodyPr wrap="none">
            <a:spAutoFit/>
          </a:bodyPr>
          <a:lstStyle/>
          <a:p>
            <a:r>
              <a:rPr lang="ar-DZ" sz="3200" b="1" dirty="0" smtClean="0">
                <a:solidFill>
                  <a:srgbClr val="FF0000"/>
                </a:solidFill>
                <a:latin typeface="Times New Roman" pitchFamily="18" charset="0"/>
                <a:ea typeface="Times New Roman" pitchFamily="18" charset="0"/>
                <a:cs typeface="Times New Roman" pitchFamily="18" charset="0"/>
              </a:rPr>
              <a:t> المجموعة الخامسة:  سفن البضائع النمطية</a:t>
            </a:r>
            <a:endParaRPr lang="fr-FR" sz="3200" dirty="0"/>
          </a:p>
        </p:txBody>
      </p:sp>
      <p:pic>
        <p:nvPicPr>
          <p:cNvPr id="68609" name="Picture 1" descr="C:\Users\Admin\Desktop\صندل نهري.jpg"/>
          <p:cNvPicPr>
            <a:picLocks noChangeAspect="1" noChangeArrowheads="1"/>
          </p:cNvPicPr>
          <p:nvPr/>
        </p:nvPicPr>
        <p:blipFill>
          <a:blip r:embed="rId2"/>
          <a:srcRect/>
          <a:stretch>
            <a:fillRect/>
          </a:stretch>
        </p:blipFill>
        <p:spPr bwMode="auto">
          <a:xfrm>
            <a:off x="685800" y="1600200"/>
            <a:ext cx="3962400" cy="2438400"/>
          </a:xfrm>
          <a:prstGeom prst="rect">
            <a:avLst/>
          </a:prstGeom>
          <a:noFill/>
        </p:spPr>
      </p:pic>
      <p:pic>
        <p:nvPicPr>
          <p:cNvPr id="68610" name="Picture 2" descr="C:\Users\Admin\Desktop\سفن المواشي.jpg"/>
          <p:cNvPicPr>
            <a:picLocks noChangeAspect="1" noChangeArrowheads="1"/>
          </p:cNvPicPr>
          <p:nvPr/>
        </p:nvPicPr>
        <p:blipFill>
          <a:blip r:embed="rId3"/>
          <a:srcRect/>
          <a:stretch>
            <a:fillRect/>
          </a:stretch>
        </p:blipFill>
        <p:spPr bwMode="auto">
          <a:xfrm>
            <a:off x="228600" y="4171950"/>
            <a:ext cx="4953000" cy="26098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76400"/>
            <a:ext cx="8458200" cy="5181600"/>
          </a:xfrm>
        </p:spPr>
        <p:txBody>
          <a:bodyPr>
            <a:noAutofit/>
          </a:bodyPr>
          <a:lstStyle/>
          <a:p>
            <a:pPr algn="just" rtl="1">
              <a:buNone/>
            </a:pPr>
            <a:r>
              <a:rPr lang="ar-DZ" sz="3000" b="1" dirty="0" smtClean="0">
                <a:solidFill>
                  <a:srgbClr val="FF0000"/>
                </a:solidFill>
                <a:latin typeface="Times New Roman" pitchFamily="18" charset="0"/>
                <a:cs typeface="Times New Roman" pitchFamily="18" charset="0"/>
              </a:rPr>
              <a:t>1. </a:t>
            </a:r>
            <a:r>
              <a:rPr lang="ar-DZ" sz="3000" b="1" dirty="0" smtClean="0">
                <a:solidFill>
                  <a:schemeClr val="tx1"/>
                </a:solidFill>
                <a:latin typeface="Times New Roman" pitchFamily="18" charset="0"/>
                <a:cs typeface="Times New Roman" pitchFamily="18" charset="0"/>
              </a:rPr>
              <a:t>القاطرات</a:t>
            </a:r>
            <a:endParaRPr lang="fr-FR" sz="30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2. </a:t>
            </a:r>
            <a:r>
              <a:rPr lang="ar-DZ" sz="2800" b="1" dirty="0" smtClean="0">
                <a:solidFill>
                  <a:schemeClr val="tx1"/>
                </a:solidFill>
                <a:latin typeface="Times New Roman" pitchFamily="18" charset="0"/>
                <a:cs typeface="Times New Roman" pitchFamily="18" charset="0"/>
              </a:rPr>
              <a:t>كاسرات الثلوج</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3. </a:t>
            </a:r>
            <a:r>
              <a:rPr lang="ar-DZ" sz="2800" b="1" dirty="0" smtClean="0">
                <a:solidFill>
                  <a:schemeClr val="tx1"/>
                </a:solidFill>
                <a:latin typeface="Times New Roman" pitchFamily="18" charset="0"/>
                <a:cs typeface="Times New Roman" pitchFamily="18" charset="0"/>
              </a:rPr>
              <a:t>الكراكات </a:t>
            </a:r>
            <a:r>
              <a:rPr lang="ar-DZ" sz="2400" b="1" dirty="0" smtClean="0">
                <a:solidFill>
                  <a:schemeClr val="tx1"/>
                </a:solidFill>
                <a:latin typeface="Times New Roman" pitchFamily="18" charset="0"/>
                <a:cs typeface="Times New Roman" pitchFamily="18" charset="0"/>
              </a:rPr>
              <a:t>(تنظيف قاع البحر وحفر القنوات الملاحية)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الأحواض العائمة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5. </a:t>
            </a:r>
            <a:r>
              <a:rPr lang="ar-DZ" sz="2800" b="1" dirty="0" smtClean="0">
                <a:solidFill>
                  <a:schemeClr val="tx1"/>
                </a:solidFill>
                <a:latin typeface="Times New Roman" pitchFamily="18" charset="0"/>
                <a:cs typeface="Times New Roman" pitchFamily="18" charset="0"/>
              </a:rPr>
              <a:t>الأوناش العائمة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6. </a:t>
            </a:r>
            <a:r>
              <a:rPr lang="ar-DZ" sz="2800" b="1" dirty="0" smtClean="0">
                <a:solidFill>
                  <a:schemeClr val="tx1"/>
                </a:solidFill>
                <a:latin typeface="Times New Roman" pitchFamily="18" charset="0"/>
                <a:cs typeface="Times New Roman" pitchFamily="18" charset="0"/>
              </a:rPr>
              <a:t>سفن مد الكابلات</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7. </a:t>
            </a:r>
            <a:r>
              <a:rPr lang="ar-DZ" sz="2800" b="1" dirty="0" smtClean="0">
                <a:solidFill>
                  <a:schemeClr val="tx1"/>
                </a:solidFill>
                <a:latin typeface="Times New Roman" pitchFamily="18" charset="0"/>
                <a:cs typeface="Times New Roman" pitchFamily="18" charset="0"/>
              </a:rPr>
              <a:t>سفن الصيد</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8. </a:t>
            </a:r>
            <a:r>
              <a:rPr lang="ar-DZ" sz="2800" b="1" dirty="0" smtClean="0">
                <a:solidFill>
                  <a:schemeClr val="tx1"/>
                </a:solidFill>
                <a:latin typeface="Times New Roman" pitchFamily="18" charset="0"/>
                <a:cs typeface="Times New Roman" pitchFamily="18" charset="0"/>
              </a:rPr>
              <a:t>سفن الأبحاث</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9. </a:t>
            </a:r>
            <a:r>
              <a:rPr lang="ar-DZ" sz="2800" b="1" dirty="0" smtClean="0">
                <a:solidFill>
                  <a:schemeClr val="tx1"/>
                </a:solidFill>
                <a:latin typeface="Times New Roman" pitchFamily="18" charset="0"/>
                <a:cs typeface="Times New Roman" pitchFamily="18" charset="0"/>
              </a:rPr>
              <a:t>سفن الإنقاذ</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chemeClr val="tx1"/>
                </a:solidFill>
                <a:latin typeface="Times New Roman" pitchFamily="18" charset="0"/>
                <a:cs typeface="Times New Roman" pitchFamily="18" charset="0"/>
              </a:rPr>
              <a:t>10. سفن النزهة</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a:t>
            </a:r>
            <a:endParaRPr lang="fr-FR" sz="2800" b="1" dirty="0" smtClean="0">
              <a:solidFill>
                <a:schemeClr val="tx1"/>
              </a:solidFill>
              <a:latin typeface="Times New Roman" pitchFamily="18" charset="0"/>
              <a:cs typeface="Times New Roman" pitchFamily="18" charset="0"/>
            </a:endParaRPr>
          </a:p>
          <a:p>
            <a:endParaRPr lang="fr-FR" sz="3000" dirty="0"/>
          </a:p>
        </p:txBody>
      </p:sp>
      <p:sp>
        <p:nvSpPr>
          <p:cNvPr id="4" name="Rectangle 3"/>
          <p:cNvSpPr/>
          <p:nvPr/>
        </p:nvSpPr>
        <p:spPr>
          <a:xfrm>
            <a:off x="4370451" y="1091625"/>
            <a:ext cx="4392549"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المجموعة السادسة سفن الخدمة</a:t>
            </a:r>
            <a:endParaRPr lang="fr-FR" sz="3200" dirty="0"/>
          </a:p>
        </p:txBody>
      </p:sp>
      <p:pic>
        <p:nvPicPr>
          <p:cNvPr id="67585" name="Picture 1" descr="C:\Users\Admin\Desktop\قاطرة بحرية.jpg"/>
          <p:cNvPicPr>
            <a:picLocks noChangeAspect="1" noChangeArrowheads="1"/>
          </p:cNvPicPr>
          <p:nvPr/>
        </p:nvPicPr>
        <p:blipFill>
          <a:blip r:embed="rId2"/>
          <a:srcRect/>
          <a:stretch>
            <a:fillRect/>
          </a:stretch>
        </p:blipFill>
        <p:spPr bwMode="auto">
          <a:xfrm>
            <a:off x="304800" y="381000"/>
            <a:ext cx="3759200" cy="2374900"/>
          </a:xfrm>
          <a:prstGeom prst="rect">
            <a:avLst/>
          </a:prstGeom>
          <a:noFill/>
        </p:spPr>
      </p:pic>
      <p:pic>
        <p:nvPicPr>
          <p:cNvPr id="67586" name="Picture 2" descr="C:\Users\Admin\Desktop\كراكات بحرية.jpg"/>
          <p:cNvPicPr>
            <a:picLocks noChangeAspect="1" noChangeArrowheads="1"/>
          </p:cNvPicPr>
          <p:nvPr/>
        </p:nvPicPr>
        <p:blipFill>
          <a:blip r:embed="rId3"/>
          <a:srcRect/>
          <a:stretch>
            <a:fillRect/>
          </a:stretch>
        </p:blipFill>
        <p:spPr bwMode="auto">
          <a:xfrm>
            <a:off x="304800" y="3333750"/>
            <a:ext cx="5715000" cy="3219450"/>
          </a:xfrm>
          <a:prstGeom prst="rect">
            <a:avLst/>
          </a:prstGeom>
          <a:noFill/>
        </p:spPr>
      </p:pic>
    </p:spTree>
  </p:cSld>
  <p:clrMapOvr>
    <a:masterClrMapping/>
  </p:clrMapOvr>
  <p:transition>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0"/>
            <a:ext cx="8534400" cy="990600"/>
          </a:xfrm>
        </p:spPr>
        <p:txBody>
          <a:bodyPr>
            <a:normAutofit/>
          </a:bodyPr>
          <a:lstStyle/>
          <a:p>
            <a:pPr marL="3175" indent="-3175" algn="just" rtl="1">
              <a:buNone/>
            </a:pPr>
            <a:r>
              <a:rPr lang="ar-DZ" sz="2800" b="1" dirty="0" smtClean="0">
                <a:solidFill>
                  <a:schemeClr val="tx1"/>
                </a:solidFill>
                <a:latin typeface="Times New Roman" pitchFamily="18" charset="0"/>
                <a:cs typeface="Times New Roman" pitchFamily="18" charset="0"/>
              </a:rPr>
              <a:t>    إن الطلب على النقل البحري يشتق من الطلب على البضائع، وبالتالي هناك علاقة طردية بين النقل البحري وحركة التجارة العالمية.</a:t>
            </a:r>
            <a:endParaRPr lang="fr-FR" sz="2800" b="1" dirty="0" smtClean="0">
              <a:solidFill>
                <a:schemeClr val="tx1"/>
              </a:solidFill>
              <a:latin typeface="Times New Roman" pitchFamily="18" charset="0"/>
              <a:cs typeface="Times New Roman" pitchFamily="18" charset="0"/>
            </a:endParaRPr>
          </a:p>
          <a:p>
            <a:pPr marL="3175" indent="-3175" algn="just" rtl="1">
              <a:buNone/>
            </a:pPr>
            <a:endParaRPr lang="fr-FR" dirty="0"/>
          </a:p>
        </p:txBody>
      </p:sp>
      <p:sp>
        <p:nvSpPr>
          <p:cNvPr id="4" name="Rectangle 3"/>
          <p:cNvSpPr/>
          <p:nvPr/>
        </p:nvSpPr>
        <p:spPr>
          <a:xfrm>
            <a:off x="6553200" y="1030069"/>
            <a:ext cx="2132315"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ثالثا. البضائع</a:t>
            </a:r>
            <a:endParaRPr lang="fr-FR" sz="3600" dirty="0"/>
          </a:p>
        </p:txBody>
      </p:sp>
      <p:sp>
        <p:nvSpPr>
          <p:cNvPr id="5" name="Espace réservé du contenu 2"/>
          <p:cNvSpPr txBox="1">
            <a:spLocks/>
          </p:cNvSpPr>
          <p:nvPr/>
        </p:nvSpPr>
        <p:spPr>
          <a:xfrm>
            <a:off x="304800" y="2895600"/>
            <a:ext cx="8458200" cy="13716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تتمثل البضائع العامة في عدة أنواع: بضائع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سائبة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بالات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Palettes</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بضائع مبردة، والشكل  المتطور هو النقل بالحاويات، أما البضائع الصب فأهمها صب جاف، سائل، وصب خاص.</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304800" y="4495800"/>
            <a:ext cx="8458200" cy="1828800"/>
          </a:xfrm>
          <a:prstGeom prst="rect">
            <a:avLst/>
          </a:prstGeom>
        </p:spPr>
        <p:txBody>
          <a:bodyPr vert="horz">
            <a:normAutofit/>
          </a:bodyPr>
          <a:lstStyle/>
          <a:p>
            <a:pPr marL="3175" lvl="0" indent="-3175"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وتنقل عادة البضائع العامة </a:t>
            </a:r>
            <a:r>
              <a:rPr lang="ar-DZ" sz="2800" b="1" dirty="0" smtClean="0">
                <a:latin typeface="Times New Roman" pitchFamily="18" charset="0"/>
                <a:cs typeface="Times New Roman" pitchFamily="18" charset="0"/>
              </a:rPr>
              <a:t>على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خطوط منتظمة</a:t>
            </a:r>
            <a:r>
              <a:rPr lang="ar-DZ" sz="2800" b="1" dirty="0" smtClean="0">
                <a:latin typeface="Times New Roman" pitchFamily="18" charset="0"/>
                <a:cs typeface="Times New Roman" pitchFamily="18" charset="0"/>
              </a:rPr>
              <a:t>(الخدمات الملاحية الخطية </a:t>
            </a:r>
            <a:r>
              <a:rPr lang="fr-FR" sz="2800" b="1" dirty="0" smtClean="0">
                <a:latin typeface="Times New Roman" pitchFamily="18" charset="0"/>
                <a:cs typeface="Times New Roman" pitchFamily="18" charset="0"/>
              </a:rPr>
              <a:t>Liner services</a:t>
            </a:r>
            <a:r>
              <a:rPr lang="ar-DZ" sz="2800" b="1" dirty="0" smtClean="0">
                <a:latin typeface="Times New Roman" pitchFamily="18" charset="0"/>
                <a:cs typeface="Times New Roman" pitchFamily="18" charset="0"/>
              </a:rPr>
              <a:t>)</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ناقلين معروفين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يقومون بالنقل لأي شاحن دون تمييز، أما البضائع الصب فتنقل بالسفن الجوالة</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Tramp shipping</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والتي تشحن نوعا واحدا من البضائع في الغالب.</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676400"/>
            <a:ext cx="8763000" cy="7620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أ. القطر البحري </a:t>
            </a:r>
            <a:r>
              <a:rPr lang="fr-FR" sz="2800" b="1" dirty="0" smtClean="0">
                <a:solidFill>
                  <a:srgbClr val="FF0000"/>
                </a:solidFill>
                <a:latin typeface="Times New Roman" pitchFamily="18" charset="0"/>
                <a:cs typeface="Times New Roman" pitchFamily="18" charset="0"/>
              </a:rPr>
              <a:t>Remorquage maritime</a:t>
            </a:r>
            <a:r>
              <a:rPr lang="ar-DZ" b="1" dirty="0" smtClean="0">
                <a:solidFill>
                  <a:srgbClr val="FF0000"/>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3124200" y="649069"/>
            <a:ext cx="5711820"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رابعا. الخدمات (اللوجستية) المينائية:</a:t>
            </a:r>
            <a:endParaRPr lang="fr-FR" sz="3600" dirty="0"/>
          </a:p>
        </p:txBody>
      </p:sp>
      <p:sp>
        <p:nvSpPr>
          <p:cNvPr id="5" name="Espace réservé du contenu 2"/>
          <p:cNvSpPr txBox="1">
            <a:spLocks/>
          </p:cNvSpPr>
          <p:nvPr/>
        </p:nvSpPr>
        <p:spPr>
          <a:xfrm>
            <a:off x="304800" y="2438400"/>
            <a:ext cx="84582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عملية تتولاها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قوارب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متخصصة أو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غ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متخصصة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(قارب قاطر)</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لسحب أو دفع أو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إزاحة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سفينة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أخرى لمساعدتها أو تحريكها من مكان إلى آخر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كجرها من مدخل الميناء وحتى بجانب الرصيف.</a:t>
            </a:r>
          </a:p>
        </p:txBody>
      </p:sp>
      <p:sp>
        <p:nvSpPr>
          <p:cNvPr id="6" name="Espace réservé du contenu 2"/>
          <p:cNvSpPr txBox="1">
            <a:spLocks/>
          </p:cNvSpPr>
          <p:nvPr/>
        </p:nvSpPr>
        <p:spPr>
          <a:xfrm>
            <a:off x="304800" y="4343400"/>
            <a:ext cx="84582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القطر ضروري للسفن الكبيرة، حيث أنها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تملك كوابح في الماء لتوقفها عند الضرورة،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تتابع سيرها من دون إمكانية التحكم الكامل بها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مما قد يسبب التصادم البحري.</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hecke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www.arab-ency.com/servers/gallery/9007-3.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600" y="228600"/>
            <a:ext cx="3895725" cy="2743200"/>
          </a:xfrm>
          <a:prstGeom prst="rect">
            <a:avLst/>
          </a:prstGeom>
          <a:noFill/>
          <a:ln>
            <a:noFill/>
          </a:ln>
        </p:spPr>
      </p:pic>
      <p:pic>
        <p:nvPicPr>
          <p:cNvPr id="1026" name="Picture 2" descr="Image result for remorquage maritime pdf"/>
          <p:cNvPicPr>
            <a:picLocks noChangeAspect="1" noChangeArrowheads="1"/>
          </p:cNvPicPr>
          <p:nvPr/>
        </p:nvPicPr>
        <p:blipFill>
          <a:blip r:embed="rId3"/>
          <a:srcRect/>
          <a:stretch>
            <a:fillRect/>
          </a:stretch>
        </p:blipFill>
        <p:spPr bwMode="auto">
          <a:xfrm>
            <a:off x="4495800" y="228600"/>
            <a:ext cx="4343400" cy="2733676"/>
          </a:xfrm>
          <a:prstGeom prst="rect">
            <a:avLst/>
          </a:prstGeom>
          <a:noFill/>
        </p:spPr>
      </p:pic>
      <p:sp>
        <p:nvSpPr>
          <p:cNvPr id="1028" name="AutoShape 4" descr="Image result for remorquage maritime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Image result for remorquage maritime pdf"/>
          <p:cNvPicPr>
            <a:picLocks noChangeAspect="1" noChangeArrowheads="1"/>
          </p:cNvPicPr>
          <p:nvPr/>
        </p:nvPicPr>
        <p:blipFill>
          <a:blip r:embed="rId4"/>
          <a:srcRect/>
          <a:stretch>
            <a:fillRect/>
          </a:stretch>
        </p:blipFill>
        <p:spPr bwMode="auto">
          <a:xfrm>
            <a:off x="152400" y="3657600"/>
            <a:ext cx="4038600" cy="2971800"/>
          </a:xfrm>
          <a:prstGeom prst="rect">
            <a:avLst/>
          </a:prstGeom>
          <a:noFill/>
        </p:spPr>
      </p:pic>
      <p:sp>
        <p:nvSpPr>
          <p:cNvPr id="1032" name="AutoShape 8" descr="Image result for remorquage maritime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4" name="Picture 10" descr="Image result for remorquage maritime pdf"/>
          <p:cNvPicPr>
            <a:picLocks noChangeAspect="1" noChangeArrowheads="1"/>
          </p:cNvPicPr>
          <p:nvPr/>
        </p:nvPicPr>
        <p:blipFill>
          <a:blip r:embed="rId5" cstate="print"/>
          <a:srcRect/>
          <a:stretch>
            <a:fillRect/>
          </a:stretch>
        </p:blipFill>
        <p:spPr bwMode="auto">
          <a:xfrm>
            <a:off x="4495800" y="3657600"/>
            <a:ext cx="4340225" cy="2895600"/>
          </a:xfrm>
          <a:prstGeom prst="rect">
            <a:avLst/>
          </a:prstGeom>
          <a:noFill/>
        </p:spPr>
      </p:pic>
    </p:spTree>
  </p:cSld>
  <p:clrMapOvr>
    <a:masterClrMapping/>
  </p:clrMapOvr>
  <p:transition>
    <p:comb/>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768475"/>
            <a:ext cx="8382000" cy="1431925"/>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هو مساعدة يقدمها بحار </a:t>
            </a:r>
            <a:r>
              <a:rPr lang="ar-DZ" sz="2800" b="1" dirty="0" smtClean="0">
                <a:solidFill>
                  <a:schemeClr val="tx1"/>
                </a:solidFill>
                <a:latin typeface="Times New Roman" pitchFamily="18" charset="0"/>
                <a:cs typeface="Times New Roman" pitchFamily="18" charset="0"/>
              </a:rPr>
              <a:t>متخصص </a:t>
            </a:r>
            <a:r>
              <a:rPr lang="ar-SA" sz="2800" b="1" dirty="0" smtClean="0">
                <a:solidFill>
                  <a:schemeClr val="tx1"/>
                </a:solidFill>
                <a:latin typeface="Times New Roman" pitchFamily="18" charset="0"/>
                <a:cs typeface="Times New Roman" pitchFamily="18" charset="0"/>
              </a:rPr>
              <a:t>لربا</a:t>
            </a:r>
            <a:r>
              <a:rPr lang="ar-DZ" sz="2800" b="1" dirty="0" smtClean="0">
                <a:solidFill>
                  <a:schemeClr val="tx1"/>
                </a:solidFill>
                <a:latin typeface="Times New Roman" pitchFamily="18" charset="0"/>
                <a:cs typeface="Times New Roman" pitchFamily="18" charset="0"/>
              </a:rPr>
              <a:t>ن</a:t>
            </a:r>
            <a:r>
              <a:rPr lang="ar-SA" sz="2800" b="1" dirty="0" smtClean="0">
                <a:solidFill>
                  <a:schemeClr val="tx1"/>
                </a:solidFill>
                <a:latin typeface="Times New Roman" pitchFamily="18" charset="0"/>
                <a:cs typeface="Times New Roman" pitchFamily="18" charset="0"/>
              </a:rPr>
              <a:t> </a:t>
            </a:r>
            <a:r>
              <a:rPr lang="ar-SA" sz="2800" b="1" dirty="0" err="1" smtClean="0">
                <a:solidFill>
                  <a:schemeClr val="tx1"/>
                </a:solidFill>
                <a:latin typeface="Times New Roman" pitchFamily="18" charset="0"/>
                <a:cs typeface="Times New Roman" pitchFamily="18" charset="0"/>
              </a:rPr>
              <a:t>الس</a:t>
            </a:r>
            <a:r>
              <a:rPr lang="ar-DZ" sz="2800" b="1" dirty="0" smtClean="0">
                <a:solidFill>
                  <a:schemeClr val="tx1"/>
                </a:solidFill>
                <a:latin typeface="Times New Roman" pitchFamily="18" charset="0"/>
                <a:cs typeface="Times New Roman" pitchFamily="18" charset="0"/>
              </a:rPr>
              <a:t>فينة</a:t>
            </a:r>
            <a:r>
              <a:rPr lang="ar-SA" sz="2800" b="1" dirty="0" smtClean="0">
                <a:solidFill>
                  <a:schemeClr val="tx1"/>
                </a:solidFill>
                <a:latin typeface="Times New Roman" pitchFamily="18" charset="0"/>
                <a:cs typeface="Times New Roman" pitchFamily="18" charset="0"/>
              </a:rPr>
              <a:t> عند دخول ميناء أو الخروج منه،</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أو </a:t>
            </a:r>
            <a:r>
              <a:rPr lang="ar-DZ" sz="2800" b="1" dirty="0" smtClean="0">
                <a:solidFill>
                  <a:schemeClr val="tx1"/>
                </a:solidFill>
                <a:latin typeface="Times New Roman" pitchFamily="18" charset="0"/>
                <a:cs typeface="Times New Roman" pitchFamily="18" charset="0"/>
              </a:rPr>
              <a:t>عند الإرساء</a:t>
            </a:r>
            <a:r>
              <a:rPr lang="ar-SA" sz="2800" b="1" dirty="0" smtClean="0">
                <a:solidFill>
                  <a:schemeClr val="tx1"/>
                </a:solidFill>
                <a:latin typeface="Times New Roman" pitchFamily="18" charset="0"/>
                <a:cs typeface="Times New Roman" pitchFamily="18" charset="0"/>
              </a:rPr>
              <a:t>، أو في بعض الممرات </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الأنهار </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القنوات</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المائية </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1600201" y="1091625"/>
            <a:ext cx="71628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ب. الإرشاد البحري </a:t>
            </a:r>
            <a:r>
              <a:rPr lang="fr-FR" sz="3200" b="1" dirty="0" smtClean="0">
                <a:solidFill>
                  <a:srgbClr val="FF0000"/>
                </a:solidFill>
                <a:latin typeface="Times New Roman" pitchFamily="18" charset="0"/>
                <a:cs typeface="Times New Roman" pitchFamily="18" charset="0"/>
              </a:rPr>
              <a:t>Pilotage maritime</a:t>
            </a:r>
            <a:r>
              <a:rPr lang="ar-DZ"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5" name="Espace réservé du contenu 2"/>
          <p:cNvSpPr txBox="1">
            <a:spLocks/>
          </p:cNvSpPr>
          <p:nvPr/>
        </p:nvSpPr>
        <p:spPr>
          <a:xfrm>
            <a:off x="381000" y="3276600"/>
            <a:ext cx="8382000" cy="16764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يستعين الربان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بالمرشد لأنه</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ملم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بالم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يناء،</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حيث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مسالك</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الحجارة المغمورة، تضاريس القاع، السفن الغارقة، وهذا حتى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تتفادى السفينة الحوادث نتيجة جهل ربانها بهذه الأمور وبطبيعة الملاحة في مدخل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الميناء</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81000" y="5105400"/>
            <a:ext cx="8382000" cy="1447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إن وجود المرشد على السفينة لا يعفي الربان من واجباته حيال سلام</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تها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وعليه مساعدة المرشد مع متابعة تصرفاته، وتبقى المسؤولية على عاتق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ربان ولو ارتكب المرشد خطأ.</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685800"/>
            <a:ext cx="8686800" cy="685800"/>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ب. خصائص النقل البحري الحديث:</a:t>
            </a:r>
            <a:endParaRPr lang="fr-FR" b="1"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304800" y="1752600"/>
            <a:ext cx="8686800" cy="30480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دولي بطبيعته؛</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وسيلة أساسية لنقل التجارة الدولية؛</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صناعة كثيفة رأس المال؛</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تداخل مجالات هندسية،</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ملاحية،</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اقتصادية وقانونية؛</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حلقة في سلسلة النقل المتكامل والمنظومة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اللوجيستية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Image result for ‫المرشد البحر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8916" name="AutoShape 4" descr="Image result for ‫المرشد البحر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8918" name="AutoShape 6" descr="Image result for ‫المرشد البحر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8920" name="Picture 8" descr="http://www.aldouman.com/upload/20160601170644.jpg"/>
          <p:cNvPicPr>
            <a:picLocks noChangeAspect="1" noChangeArrowheads="1"/>
          </p:cNvPicPr>
          <p:nvPr/>
        </p:nvPicPr>
        <p:blipFill>
          <a:blip r:embed="rId2"/>
          <a:srcRect/>
          <a:stretch>
            <a:fillRect/>
          </a:stretch>
        </p:blipFill>
        <p:spPr bwMode="auto">
          <a:xfrm>
            <a:off x="152400" y="3657600"/>
            <a:ext cx="4572000" cy="3048000"/>
          </a:xfrm>
          <a:prstGeom prst="rect">
            <a:avLst/>
          </a:prstGeom>
          <a:noFill/>
        </p:spPr>
      </p:pic>
      <p:pic>
        <p:nvPicPr>
          <p:cNvPr id="38922" name="Picture 10" descr="http://www.aldouman.com/assets/easyimage/c/ca318ce01a00ad23bc70b8ed94d59e28.jpg"/>
          <p:cNvPicPr>
            <a:picLocks noChangeAspect="1" noChangeArrowheads="1"/>
          </p:cNvPicPr>
          <p:nvPr/>
        </p:nvPicPr>
        <p:blipFill>
          <a:blip r:embed="rId3"/>
          <a:srcRect/>
          <a:stretch>
            <a:fillRect/>
          </a:stretch>
        </p:blipFill>
        <p:spPr bwMode="auto">
          <a:xfrm>
            <a:off x="4724400" y="228600"/>
            <a:ext cx="4267200" cy="6477000"/>
          </a:xfrm>
          <a:prstGeom prst="rect">
            <a:avLst/>
          </a:prstGeom>
          <a:noFill/>
        </p:spPr>
      </p:pic>
      <p:pic>
        <p:nvPicPr>
          <p:cNvPr id="38924" name="Picture 12" descr="Image result for pilotage maritime pdf"/>
          <p:cNvPicPr>
            <a:picLocks noChangeAspect="1" noChangeArrowheads="1"/>
          </p:cNvPicPr>
          <p:nvPr/>
        </p:nvPicPr>
        <p:blipFill>
          <a:blip r:embed="rId4"/>
          <a:srcRect/>
          <a:stretch>
            <a:fillRect/>
          </a:stretch>
        </p:blipFill>
        <p:spPr bwMode="auto">
          <a:xfrm>
            <a:off x="152400" y="228600"/>
            <a:ext cx="4572000" cy="3352799"/>
          </a:xfrm>
          <a:prstGeom prst="rect">
            <a:avLst/>
          </a:prstGeom>
          <a:noFill/>
        </p:spPr>
      </p:pic>
    </p:spTree>
  </p:cSld>
  <p:clrMapOvr>
    <a:masterClrMapping/>
  </p:clrMapOvr>
  <p:transition>
    <p:newsfla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458200" cy="1905000"/>
          </a:xfrm>
        </p:spPr>
        <p:txBody>
          <a:bodyPr>
            <a:noAutofit/>
          </a:bodyPr>
          <a:lstStyle/>
          <a:p>
            <a:pPr marL="3175" indent="-3175" algn="just" rtl="1">
              <a:buNone/>
            </a:pPr>
            <a:r>
              <a:rPr lang="ar-DZ" sz="2800" b="1" dirty="0" smtClean="0">
                <a:solidFill>
                  <a:schemeClr val="tx1"/>
                </a:solidFill>
                <a:latin typeface="Times New Roman" pitchFamily="18" charset="0"/>
                <a:cs typeface="Times New Roman" pitchFamily="18" charset="0"/>
              </a:rPr>
              <a:t>     هو الحفاظ على وضع ثابت ومستقر للسفينة مقابل الرصيف، وذلك باستخدام مراسي (خطافات) وحبال طويلة من أقطار مختلفة، اعتمادا على حجم السفينة، بحيث تثبت إلى الرصيف بشمعات أو حلقات، وإلى السفينة من الأمام والخلف.</a:t>
            </a:r>
            <a:endParaRPr lang="fr-FR" dirty="0"/>
          </a:p>
        </p:txBody>
      </p:sp>
      <p:sp>
        <p:nvSpPr>
          <p:cNvPr id="6" name="Rectangle 5"/>
          <p:cNvSpPr/>
          <p:nvPr/>
        </p:nvSpPr>
        <p:spPr>
          <a:xfrm>
            <a:off x="228600" y="1091625"/>
            <a:ext cx="8591557"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ج. التربيط البحري</a:t>
            </a:r>
            <a:r>
              <a:rPr lang="en-US" sz="3200" b="1" dirty="0" smtClean="0">
                <a:solidFill>
                  <a:srgbClr val="FF0000"/>
                </a:solidFill>
                <a:latin typeface="Times New Roman" pitchFamily="18" charset="0"/>
                <a:cs typeface="Times New Roman" pitchFamily="18" charset="0"/>
              </a:rPr>
              <a:t> maritime </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Amarrage</a:t>
            </a:r>
            <a:r>
              <a:rPr lang="ar-DZ"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4" name="Espace réservé du contenu 2"/>
          <p:cNvSpPr txBox="1">
            <a:spLocks/>
          </p:cNvSpPr>
          <p:nvPr/>
        </p:nvSpPr>
        <p:spPr>
          <a:xfrm>
            <a:off x="304800" y="4419600"/>
            <a:ext cx="8458200" cy="1828800"/>
          </a:xfrm>
          <a:prstGeom prst="rect">
            <a:avLst/>
          </a:prstGeom>
        </p:spPr>
        <p:txBody>
          <a:bodyPr vert="horz">
            <a:no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يتم الرباط على المرسى من بحارة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Dockers</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وعلى متن السفينة من طاقم السفينة، وذلك بإنزال حبل (قاذف الخط )، وهو حبل ثقيل مرجح ببكرة لأول مرة إلى الرصيف، وفي نهايته يرتكز على عين الحبل نفسه، وبمجرد أن يتم شد الحبل، يتم تقويته بفضل روافع على سطح السفينة.</a:t>
            </a:r>
          </a:p>
          <a:p>
            <a:pPr marL="3175" marR="0" lvl="0" indent="-3175"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plu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Image result for maritime  Amarr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988" name="Picture 4" descr="Image result for maritime  Amarrage"/>
          <p:cNvPicPr>
            <a:picLocks noChangeAspect="1" noChangeArrowheads="1"/>
          </p:cNvPicPr>
          <p:nvPr/>
        </p:nvPicPr>
        <p:blipFill>
          <a:blip r:embed="rId2"/>
          <a:srcRect/>
          <a:stretch>
            <a:fillRect/>
          </a:stretch>
        </p:blipFill>
        <p:spPr bwMode="auto">
          <a:xfrm>
            <a:off x="155575" y="76200"/>
            <a:ext cx="4645025" cy="3276601"/>
          </a:xfrm>
          <a:prstGeom prst="rect">
            <a:avLst/>
          </a:prstGeom>
          <a:noFill/>
        </p:spPr>
      </p:pic>
      <p:pic>
        <p:nvPicPr>
          <p:cNvPr id="41990" name="Picture 6" descr="Image result for maritime  Amarrage"/>
          <p:cNvPicPr>
            <a:picLocks noChangeAspect="1" noChangeArrowheads="1"/>
          </p:cNvPicPr>
          <p:nvPr/>
        </p:nvPicPr>
        <p:blipFill>
          <a:blip r:embed="rId3"/>
          <a:srcRect/>
          <a:stretch>
            <a:fillRect/>
          </a:stretch>
        </p:blipFill>
        <p:spPr bwMode="auto">
          <a:xfrm>
            <a:off x="4953000" y="4571999"/>
            <a:ext cx="4191000" cy="2057401"/>
          </a:xfrm>
          <a:prstGeom prst="rect">
            <a:avLst/>
          </a:prstGeom>
          <a:noFill/>
        </p:spPr>
      </p:pic>
      <p:pic>
        <p:nvPicPr>
          <p:cNvPr id="41992" name="Picture 8" descr="Image result for amarrage navire"/>
          <p:cNvPicPr>
            <a:picLocks noChangeAspect="1" noChangeArrowheads="1"/>
          </p:cNvPicPr>
          <p:nvPr/>
        </p:nvPicPr>
        <p:blipFill>
          <a:blip r:embed="rId4"/>
          <a:srcRect/>
          <a:stretch>
            <a:fillRect/>
          </a:stretch>
        </p:blipFill>
        <p:spPr bwMode="auto">
          <a:xfrm>
            <a:off x="4953000" y="76200"/>
            <a:ext cx="4038600" cy="3209926"/>
          </a:xfrm>
          <a:prstGeom prst="rect">
            <a:avLst/>
          </a:prstGeom>
          <a:noFill/>
        </p:spPr>
      </p:pic>
      <p:pic>
        <p:nvPicPr>
          <p:cNvPr id="41994" name="Picture 10" descr="Image result for amarrage navire"/>
          <p:cNvPicPr>
            <a:picLocks noChangeAspect="1" noChangeArrowheads="1"/>
          </p:cNvPicPr>
          <p:nvPr/>
        </p:nvPicPr>
        <p:blipFill>
          <a:blip r:embed="rId5"/>
          <a:srcRect/>
          <a:stretch>
            <a:fillRect/>
          </a:stretch>
        </p:blipFill>
        <p:spPr bwMode="auto">
          <a:xfrm>
            <a:off x="152400" y="4038600"/>
            <a:ext cx="4648200" cy="2628900"/>
          </a:xfrm>
          <a:prstGeom prst="rect">
            <a:avLst/>
          </a:prstGeom>
          <a:noFill/>
        </p:spPr>
      </p:pic>
    </p:spTree>
  </p:cSld>
  <p:clrMapOvr>
    <a:masterClrMapping/>
  </p:clrMapOvr>
  <p:transition>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981200"/>
            <a:ext cx="8686800" cy="1524000"/>
          </a:xfrm>
        </p:spPr>
        <p:txBody>
          <a:bodyPr/>
          <a:lstStyle/>
          <a:p>
            <a:pPr marL="0" indent="0" algn="just" rtl="1">
              <a:buNone/>
            </a:pPr>
            <a:r>
              <a:rPr lang="ar-DZ" sz="2800" b="1" dirty="0" smtClean="0">
                <a:solidFill>
                  <a:schemeClr val="tx1"/>
                </a:solidFill>
                <a:latin typeface="Times New Roman" pitchFamily="18" charset="0"/>
                <a:cs typeface="Times New Roman" pitchFamily="18" charset="0"/>
              </a:rPr>
              <a:t>   هو حزم وتربيط الشحنات حتى تبقى مستقرة ولا تتحرك مع حركات دحرجة وميل السفينة، وهذا من دون استخدام الحبال أو الشباك (الشد </a:t>
            </a:r>
            <a:r>
              <a:rPr lang="fr-FR" sz="2800" b="1" dirty="0" err="1" smtClean="0">
                <a:solidFill>
                  <a:schemeClr val="tx1"/>
                </a:solidFill>
                <a:latin typeface="Times New Roman" pitchFamily="18" charset="0"/>
                <a:cs typeface="Times New Roman" pitchFamily="18" charset="0"/>
              </a:rPr>
              <a:t>saississage</a:t>
            </a:r>
            <a:r>
              <a:rPr lang="ar-DZ" sz="2800" b="1" dirty="0" smtClean="0">
                <a:solidFill>
                  <a:schemeClr val="tx1"/>
                </a:solidFill>
                <a:latin typeface="Times New Roman" pitchFamily="18" charset="0"/>
                <a:cs typeface="Times New Roman" pitchFamily="18" charset="0"/>
              </a:rPr>
              <a:t>) أو الهياكل الخشبية (الإسناد  </a:t>
            </a:r>
            <a:r>
              <a:rPr lang="fr-FR" sz="2800" b="1" dirty="0" smtClean="0">
                <a:solidFill>
                  <a:schemeClr val="tx1"/>
                </a:solidFill>
                <a:latin typeface="Times New Roman" pitchFamily="18" charset="0"/>
                <a:cs typeface="Times New Roman" pitchFamily="18" charset="0"/>
              </a:rPr>
              <a:t>accorage</a:t>
            </a:r>
            <a:r>
              <a:rPr lang="ar-DZ" sz="2800" b="1" dirty="0" smtClean="0">
                <a:solidFill>
                  <a:schemeClr val="tx1"/>
                </a:solidFill>
                <a:latin typeface="Times New Roman" pitchFamily="18" charset="0"/>
                <a:cs typeface="Times New Roman" pitchFamily="18" charset="0"/>
              </a:rPr>
              <a:t>) .</a:t>
            </a:r>
            <a:endParaRPr lang="fr-FR" sz="2800" b="1" dirty="0" smtClean="0">
              <a:solidFill>
                <a:schemeClr val="tx1"/>
              </a:solidFill>
              <a:latin typeface="Times New Roman" pitchFamily="18" charset="0"/>
              <a:cs typeface="Times New Roman" pitchFamily="18" charset="0"/>
            </a:endParaRPr>
          </a:p>
          <a:p>
            <a:endParaRPr lang="fr-FR" dirty="0"/>
          </a:p>
        </p:txBody>
      </p:sp>
      <p:sp>
        <p:nvSpPr>
          <p:cNvPr id="4" name="Rectangle 3"/>
          <p:cNvSpPr/>
          <p:nvPr/>
        </p:nvSpPr>
        <p:spPr>
          <a:xfrm>
            <a:off x="2286000" y="1106269"/>
            <a:ext cx="64770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د. التستيف </a:t>
            </a:r>
            <a:r>
              <a:rPr lang="fr-FR" sz="3600" b="1" dirty="0" smtClean="0">
                <a:solidFill>
                  <a:srgbClr val="FF0000"/>
                </a:solidFill>
                <a:latin typeface="Times New Roman" pitchFamily="18" charset="0"/>
                <a:cs typeface="Times New Roman" pitchFamily="18" charset="0"/>
              </a:rPr>
              <a:t>Arrimage</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ransition>
    <p:circl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76200"/>
            <a:ext cx="5686173" cy="707886"/>
          </a:xfrm>
          <a:prstGeom prst="rect">
            <a:avLst/>
          </a:prstGeom>
        </p:spPr>
        <p:txBody>
          <a:bodyPr wrap="none">
            <a:spAutoFit/>
          </a:bodyPr>
          <a:lstStyle/>
          <a:p>
            <a:pPr algn="ctr"/>
            <a:r>
              <a:rPr lang="fr-FR" sz="4000" b="1" dirty="0" smtClean="0">
                <a:latin typeface="Times New Roman" pitchFamily="18" charset="0"/>
                <a:cs typeface="Times New Roman" pitchFamily="18" charset="0"/>
              </a:rPr>
              <a:t>Arrimage des conteneurs</a:t>
            </a:r>
            <a:endParaRPr lang="fr-FR" sz="4000" b="1" dirty="0">
              <a:latin typeface="Times New Roman" pitchFamily="18" charset="0"/>
              <a:cs typeface="Times New Roman" pitchFamily="18" charset="0"/>
            </a:endParaRPr>
          </a:p>
        </p:txBody>
      </p:sp>
      <p:sp>
        <p:nvSpPr>
          <p:cNvPr id="44034" name="AutoShape 2" descr="Image result for arrimage de contene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Image result for arrimage de contene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38" name="Picture 6" descr="Image result for arrimage de conteneurs"/>
          <p:cNvPicPr>
            <a:picLocks noChangeAspect="1" noChangeArrowheads="1"/>
          </p:cNvPicPr>
          <p:nvPr/>
        </p:nvPicPr>
        <p:blipFill>
          <a:blip r:embed="rId2"/>
          <a:srcRect/>
          <a:stretch>
            <a:fillRect/>
          </a:stretch>
        </p:blipFill>
        <p:spPr bwMode="auto">
          <a:xfrm>
            <a:off x="76200" y="838200"/>
            <a:ext cx="4800600" cy="3352800"/>
          </a:xfrm>
          <a:prstGeom prst="rect">
            <a:avLst/>
          </a:prstGeom>
          <a:noFill/>
        </p:spPr>
      </p:pic>
      <p:pic>
        <p:nvPicPr>
          <p:cNvPr id="44040" name="Picture 8" descr="Image result for arrimage de conteneurs"/>
          <p:cNvPicPr>
            <a:picLocks noChangeAspect="1" noChangeArrowheads="1"/>
          </p:cNvPicPr>
          <p:nvPr/>
        </p:nvPicPr>
        <p:blipFill>
          <a:blip r:embed="rId3"/>
          <a:srcRect/>
          <a:stretch>
            <a:fillRect/>
          </a:stretch>
        </p:blipFill>
        <p:spPr bwMode="auto">
          <a:xfrm>
            <a:off x="5029200" y="914400"/>
            <a:ext cx="3962400" cy="3314701"/>
          </a:xfrm>
          <a:prstGeom prst="rect">
            <a:avLst/>
          </a:prstGeom>
          <a:noFill/>
        </p:spPr>
      </p:pic>
      <p:sp>
        <p:nvSpPr>
          <p:cNvPr id="44042" name="AutoShape 10" descr="Image result for arrimage de contene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44" name="Picture 12" descr="Image result for arrimage de conteneurs"/>
          <p:cNvPicPr>
            <a:picLocks noChangeAspect="1" noChangeArrowheads="1"/>
          </p:cNvPicPr>
          <p:nvPr/>
        </p:nvPicPr>
        <p:blipFill>
          <a:blip r:embed="rId4"/>
          <a:srcRect/>
          <a:stretch>
            <a:fillRect/>
          </a:stretch>
        </p:blipFill>
        <p:spPr bwMode="auto">
          <a:xfrm>
            <a:off x="152400" y="4267200"/>
            <a:ext cx="2743200" cy="2514600"/>
          </a:xfrm>
          <a:prstGeom prst="rect">
            <a:avLst/>
          </a:prstGeom>
          <a:noFill/>
        </p:spPr>
      </p:pic>
      <p:pic>
        <p:nvPicPr>
          <p:cNvPr id="11" name="Image 10" descr="Image result for Lashing Rods"/>
          <p:cNvPicPr/>
          <p:nvPr/>
        </p:nvPicPr>
        <p:blipFill>
          <a:blip r:embed="rId5"/>
          <a:srcRect/>
          <a:stretch>
            <a:fillRect/>
          </a:stretch>
        </p:blipFill>
        <p:spPr bwMode="auto">
          <a:xfrm>
            <a:off x="3124200" y="4267201"/>
            <a:ext cx="2819400" cy="2514600"/>
          </a:xfrm>
          <a:prstGeom prst="rect">
            <a:avLst/>
          </a:prstGeom>
          <a:noFill/>
          <a:ln w="9525">
            <a:noFill/>
            <a:miter lim="800000"/>
            <a:headEnd/>
            <a:tailEnd/>
          </a:ln>
        </p:spPr>
      </p:pic>
      <p:pic>
        <p:nvPicPr>
          <p:cNvPr id="44046" name="Picture 14" descr="Image result for lashing rods containers"/>
          <p:cNvPicPr>
            <a:picLocks noChangeAspect="1" noChangeArrowheads="1"/>
          </p:cNvPicPr>
          <p:nvPr/>
        </p:nvPicPr>
        <p:blipFill>
          <a:blip r:embed="rId6"/>
          <a:srcRect/>
          <a:stretch>
            <a:fillRect/>
          </a:stretch>
        </p:blipFill>
        <p:spPr bwMode="auto">
          <a:xfrm>
            <a:off x="6096001" y="4343401"/>
            <a:ext cx="2895600" cy="2438400"/>
          </a:xfrm>
          <a:prstGeom prst="rect">
            <a:avLst/>
          </a:prstGeom>
          <a:noFill/>
        </p:spPr>
      </p:pic>
    </p:spTree>
  </p:cSld>
  <p:clrMapOvr>
    <a:masterClrMapping/>
  </p:clrMapOvr>
  <p:transition>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057400"/>
            <a:ext cx="8610600" cy="14478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تفريغ شحنة السفينة من البضائع على الرصيف أو سفينة أخرى)</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أو شحن عنابر السفينة </a:t>
            </a:r>
            <a:r>
              <a:rPr lang="ar-DZ" sz="2800" b="1" dirty="0" smtClean="0">
                <a:solidFill>
                  <a:schemeClr val="tx1"/>
                </a:solidFill>
                <a:latin typeface="Times New Roman" pitchFamily="18" charset="0"/>
                <a:cs typeface="Times New Roman" pitchFamily="18" charset="0"/>
              </a:rPr>
              <a:t>ب</a:t>
            </a:r>
            <a:r>
              <a:rPr lang="ar-SA" sz="2800" b="1" dirty="0" smtClean="0">
                <a:solidFill>
                  <a:schemeClr val="tx1"/>
                </a:solidFill>
                <a:latin typeface="Times New Roman" pitchFamily="18" charset="0"/>
                <a:cs typeface="Times New Roman" pitchFamily="18" charset="0"/>
              </a:rPr>
              <a:t>البضائع</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a:t>
            </a:r>
            <a:r>
              <a:rPr lang="ar-SA" sz="2800" b="1" dirty="0" err="1" smtClean="0">
                <a:solidFill>
                  <a:schemeClr val="tx1"/>
                </a:solidFill>
                <a:latin typeface="Times New Roman" pitchFamily="18" charset="0"/>
                <a:cs typeface="Times New Roman" pitchFamily="18" charset="0"/>
              </a:rPr>
              <a:t>وكذ</a:t>
            </a:r>
            <a:r>
              <a:rPr lang="ar-DZ" sz="2800" b="1" dirty="0" smtClean="0">
                <a:solidFill>
                  <a:schemeClr val="tx1"/>
                </a:solidFill>
                <a:latin typeface="Times New Roman" pitchFamily="18" charset="0"/>
                <a:cs typeface="Times New Roman" pitchFamily="18" charset="0"/>
              </a:rPr>
              <a:t>ا</a:t>
            </a:r>
            <a:r>
              <a:rPr lang="ar-SA" sz="2800" b="1" dirty="0" smtClean="0">
                <a:solidFill>
                  <a:schemeClr val="tx1"/>
                </a:solidFill>
                <a:latin typeface="Times New Roman" pitchFamily="18" charset="0"/>
                <a:cs typeface="Times New Roman" pitchFamily="18" charset="0"/>
              </a:rPr>
              <a:t> النقل إلى الساحات والمخازن</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تقوم بها شركة مرخص</a:t>
            </a:r>
            <a:r>
              <a:rPr lang="ar-DZ" sz="2800" b="1" dirty="0" smtClean="0">
                <a:solidFill>
                  <a:schemeClr val="tx1"/>
                </a:solidFill>
                <a:latin typeface="Times New Roman" pitchFamily="18" charset="0"/>
                <a:cs typeface="Times New Roman" pitchFamily="18" charset="0"/>
              </a:rPr>
              <a:t>ة</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تتوفر على </a:t>
            </a:r>
            <a:r>
              <a:rPr lang="ar-SA" sz="2800" b="1" dirty="0" smtClean="0">
                <a:solidFill>
                  <a:schemeClr val="tx1"/>
                </a:solidFill>
                <a:latin typeface="Times New Roman" pitchFamily="18" charset="0"/>
                <a:cs typeface="Times New Roman" pitchFamily="18" charset="0"/>
              </a:rPr>
              <a:t>العمالة والمعدات المناسبة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628262" y="1066800"/>
            <a:ext cx="5134739"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هـ. </a:t>
            </a:r>
            <a:r>
              <a:rPr lang="ar-SA" sz="3200" b="1" dirty="0" smtClean="0">
                <a:solidFill>
                  <a:srgbClr val="FF0000"/>
                </a:solidFill>
                <a:latin typeface="Times New Roman" pitchFamily="18" charset="0"/>
                <a:cs typeface="Times New Roman" pitchFamily="18" charset="0"/>
              </a:rPr>
              <a:t>أعمال الشحن والتفريغ</a:t>
            </a:r>
            <a:r>
              <a:rPr lang="ar-DZ" sz="3200" b="1" dirty="0" smtClean="0">
                <a:solidFill>
                  <a:srgbClr val="FF0000"/>
                </a:solidFill>
                <a:latin typeface="Times New Roman" pitchFamily="18" charset="0"/>
                <a:cs typeface="Times New Roman" pitchFamily="18" charset="0"/>
              </a:rPr>
              <a:t> (المناولة):</a:t>
            </a:r>
            <a:endParaRPr lang="fr-FR" sz="3200" dirty="0"/>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a:srcRect/>
          <a:stretch>
            <a:fillRect/>
          </a:stretch>
        </p:blipFill>
        <p:spPr bwMode="auto">
          <a:xfrm>
            <a:off x="152400" y="3810000"/>
            <a:ext cx="4495800" cy="3048000"/>
          </a:xfrm>
          <a:prstGeom prst="rect">
            <a:avLst/>
          </a:prstGeom>
          <a:noFill/>
          <a:ln w="9525">
            <a:noFill/>
            <a:miter lim="800000"/>
            <a:headEnd/>
            <a:tailEnd/>
          </a:ln>
          <a:effectLst/>
        </p:spPr>
      </p:pic>
      <p:sp>
        <p:nvSpPr>
          <p:cNvPr id="10" name="Rectangle 9"/>
          <p:cNvSpPr/>
          <p:nvPr/>
        </p:nvSpPr>
        <p:spPr>
          <a:xfrm>
            <a:off x="228600" y="3352800"/>
            <a:ext cx="4347729"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Pont roulant sur pneumatiques </a:t>
            </a:r>
            <a:endParaRPr lang="fr-FR" sz="2400" b="1" dirty="0">
              <a:solidFill>
                <a:srgbClr val="FF0000"/>
              </a:solidFill>
              <a:latin typeface="Times New Roman" pitchFamily="18" charset="0"/>
              <a:cs typeface="Times New Roman" pitchFamily="18" charset="0"/>
            </a:endParaRPr>
          </a:p>
        </p:txBody>
      </p:sp>
      <p:sp>
        <p:nvSpPr>
          <p:cNvPr id="3087" name="AutoShape 15" descr="chariot élévateur télescopique porte-conten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9" name="Picture 17" descr="chariot élévateur télescopique porte-conteneur"/>
          <p:cNvPicPr>
            <a:picLocks noChangeAspect="1" noChangeArrowheads="1"/>
          </p:cNvPicPr>
          <p:nvPr/>
        </p:nvPicPr>
        <p:blipFill>
          <a:blip r:embed="rId3"/>
          <a:srcRect/>
          <a:stretch>
            <a:fillRect/>
          </a:stretch>
        </p:blipFill>
        <p:spPr bwMode="auto">
          <a:xfrm>
            <a:off x="152400" y="457200"/>
            <a:ext cx="4495800" cy="2895600"/>
          </a:xfrm>
          <a:prstGeom prst="rect">
            <a:avLst/>
          </a:prstGeom>
          <a:noFill/>
        </p:spPr>
      </p:pic>
      <p:sp>
        <p:nvSpPr>
          <p:cNvPr id="15" name="Rectangle 14"/>
          <p:cNvSpPr/>
          <p:nvPr/>
        </p:nvSpPr>
        <p:spPr>
          <a:xfrm>
            <a:off x="685800" y="0"/>
            <a:ext cx="3294492"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chariot porte conteneur</a:t>
            </a:r>
            <a:endParaRPr lang="fr-FR" sz="2400" b="1" dirty="0">
              <a:solidFill>
                <a:srgbClr val="FF0000"/>
              </a:solidFill>
              <a:latin typeface="Times New Roman" pitchFamily="18" charset="0"/>
              <a:cs typeface="Times New Roman" pitchFamily="18" charset="0"/>
            </a:endParaRPr>
          </a:p>
        </p:txBody>
      </p:sp>
      <p:pic>
        <p:nvPicPr>
          <p:cNvPr id="3091" name="Picture 19" descr="chariot porte-conteneur plein / prise par dessus"/>
          <p:cNvPicPr>
            <a:picLocks noChangeAspect="1" noChangeArrowheads="1"/>
          </p:cNvPicPr>
          <p:nvPr/>
        </p:nvPicPr>
        <p:blipFill>
          <a:blip r:embed="rId4"/>
          <a:srcRect/>
          <a:stretch>
            <a:fillRect/>
          </a:stretch>
        </p:blipFill>
        <p:spPr bwMode="auto">
          <a:xfrm>
            <a:off x="4800600" y="457200"/>
            <a:ext cx="4229100" cy="2857500"/>
          </a:xfrm>
          <a:prstGeom prst="rect">
            <a:avLst/>
          </a:prstGeom>
          <a:noFill/>
        </p:spPr>
      </p:pic>
      <p:sp>
        <p:nvSpPr>
          <p:cNvPr id="18" name="Rectangle 17"/>
          <p:cNvSpPr/>
          <p:nvPr/>
        </p:nvSpPr>
        <p:spPr>
          <a:xfrm>
            <a:off x="4800600" y="0"/>
            <a:ext cx="4396073"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chariot porte conteneur</a:t>
            </a:r>
            <a:endParaRPr lang="fr-FR" sz="2400" b="1" dirty="0">
              <a:solidFill>
                <a:srgbClr val="FF0000"/>
              </a:solidFill>
              <a:latin typeface="Times New Roman" pitchFamily="18" charset="0"/>
              <a:cs typeface="Times New Roman" pitchFamily="18" charset="0"/>
            </a:endParaRPr>
          </a:p>
        </p:txBody>
      </p:sp>
      <p:sp>
        <p:nvSpPr>
          <p:cNvPr id="19" name="Rectangle 18"/>
          <p:cNvSpPr/>
          <p:nvPr/>
        </p:nvSpPr>
        <p:spPr>
          <a:xfrm>
            <a:off x="5257800" y="3352800"/>
            <a:ext cx="2327881"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Chariot cavalier</a:t>
            </a:r>
            <a:endParaRPr lang="fr-FR" sz="2400" b="1" dirty="0">
              <a:solidFill>
                <a:srgbClr val="FF0000"/>
              </a:solidFill>
              <a:latin typeface="Times New Roman" pitchFamily="18" charset="0"/>
              <a:cs typeface="Times New Roman" pitchFamily="18" charset="0"/>
            </a:endParaRPr>
          </a:p>
        </p:txBody>
      </p:sp>
      <p:pic>
        <p:nvPicPr>
          <p:cNvPr id="3093" name="Picture 21" descr="Fichier:Chariot-cavalier.jpg"/>
          <p:cNvPicPr>
            <a:picLocks noChangeAspect="1" noChangeArrowheads="1"/>
          </p:cNvPicPr>
          <p:nvPr/>
        </p:nvPicPr>
        <p:blipFill>
          <a:blip r:embed="rId5"/>
          <a:srcRect/>
          <a:stretch>
            <a:fillRect/>
          </a:stretch>
        </p:blipFill>
        <p:spPr bwMode="auto">
          <a:xfrm>
            <a:off x="4876800" y="3810000"/>
            <a:ext cx="4152900" cy="3048000"/>
          </a:xfrm>
          <a:prstGeom prst="rect">
            <a:avLst/>
          </a:prstGeom>
          <a:noFill/>
        </p:spPr>
      </p:pic>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fr.konecranes.ca/sites/default/files/rmg__bnsf_railway__seattle__washington_usa_low.jpg"/>
          <p:cNvPicPr>
            <a:picLocks noChangeAspect="1" noChangeArrowheads="1"/>
          </p:cNvPicPr>
          <p:nvPr/>
        </p:nvPicPr>
        <p:blipFill>
          <a:blip r:embed="rId2"/>
          <a:srcRect/>
          <a:stretch>
            <a:fillRect/>
          </a:stretch>
        </p:blipFill>
        <p:spPr bwMode="auto">
          <a:xfrm>
            <a:off x="152400" y="685800"/>
            <a:ext cx="4648200" cy="3352800"/>
          </a:xfrm>
          <a:prstGeom prst="rect">
            <a:avLst/>
          </a:prstGeom>
          <a:noFill/>
        </p:spPr>
      </p:pic>
      <p:sp>
        <p:nvSpPr>
          <p:cNvPr id="5" name="Rectangle 4"/>
          <p:cNvSpPr/>
          <p:nvPr/>
        </p:nvSpPr>
        <p:spPr>
          <a:xfrm>
            <a:off x="0" y="152400"/>
            <a:ext cx="4800600" cy="461665"/>
          </a:xfrm>
          <a:prstGeom prst="rect">
            <a:avLst/>
          </a:prstGeom>
        </p:spPr>
        <p:txBody>
          <a:bodyPr wrap="square">
            <a:spAutoFit/>
          </a:bodyPr>
          <a:lstStyle/>
          <a:p>
            <a:pPr algn="ctr"/>
            <a:r>
              <a:rPr lang="fr-FR" sz="2400" b="1" dirty="0" smtClean="0">
                <a:solidFill>
                  <a:srgbClr val="FF0000"/>
                </a:solidFill>
                <a:latin typeface="Times New Roman" pitchFamily="18" charset="0"/>
                <a:cs typeface="Times New Roman" pitchFamily="18" charset="0"/>
              </a:rPr>
              <a:t>Pont roulant sur voie ferrée</a:t>
            </a:r>
            <a:endParaRPr lang="fr-FR" sz="2400" b="1" dirty="0">
              <a:solidFill>
                <a:srgbClr val="FF0000"/>
              </a:solidFill>
              <a:latin typeface="Times New Roman" pitchFamily="18" charset="0"/>
              <a:cs typeface="Times New Roman" pitchFamily="18" charset="0"/>
            </a:endParaRPr>
          </a:p>
        </p:txBody>
      </p:sp>
      <p:sp>
        <p:nvSpPr>
          <p:cNvPr id="37892" name="AutoShape 4" descr="Image result for portique 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4" name="Picture 6" descr="Related image"/>
          <p:cNvPicPr>
            <a:picLocks noChangeAspect="1" noChangeArrowheads="1"/>
          </p:cNvPicPr>
          <p:nvPr/>
        </p:nvPicPr>
        <p:blipFill>
          <a:blip r:embed="rId3"/>
          <a:srcRect/>
          <a:stretch>
            <a:fillRect/>
          </a:stretch>
        </p:blipFill>
        <p:spPr bwMode="auto">
          <a:xfrm>
            <a:off x="4876800" y="685800"/>
            <a:ext cx="4114800" cy="3381376"/>
          </a:xfrm>
          <a:prstGeom prst="rect">
            <a:avLst/>
          </a:prstGeom>
          <a:noFill/>
        </p:spPr>
      </p:pic>
      <p:sp>
        <p:nvSpPr>
          <p:cNvPr id="8" name="Rectangle 7"/>
          <p:cNvSpPr/>
          <p:nvPr/>
        </p:nvSpPr>
        <p:spPr>
          <a:xfrm>
            <a:off x="5715000" y="228600"/>
            <a:ext cx="2149948" cy="461665"/>
          </a:xfrm>
          <a:prstGeom prst="rect">
            <a:avLst/>
          </a:prstGeom>
        </p:spPr>
        <p:txBody>
          <a:bodyPr wrap="none">
            <a:spAutoFit/>
          </a:bodyPr>
          <a:lstStyle/>
          <a:p>
            <a:r>
              <a:rPr lang="fr-FR" sz="2400" b="1" u="sng" dirty="0" smtClean="0">
                <a:solidFill>
                  <a:srgbClr val="FF0000"/>
                </a:solidFill>
                <a:latin typeface="Times New Roman" pitchFamily="18" charset="0"/>
                <a:cs typeface="Times New Roman" pitchFamily="18" charset="0"/>
              </a:rPr>
              <a:t>Grue portique</a:t>
            </a:r>
            <a:endParaRPr lang="fr-FR" sz="2400" b="1" dirty="0">
              <a:solidFill>
                <a:srgbClr val="FF0000"/>
              </a:solidFill>
              <a:latin typeface="Times New Roman" pitchFamily="18" charset="0"/>
              <a:cs typeface="Times New Roman" pitchFamily="18" charset="0"/>
            </a:endParaRPr>
          </a:p>
        </p:txBody>
      </p:sp>
      <p:pic>
        <p:nvPicPr>
          <p:cNvPr id="37896" name="Picture 8" descr="Image result for portique port"/>
          <p:cNvPicPr>
            <a:picLocks noChangeAspect="1" noChangeArrowheads="1"/>
          </p:cNvPicPr>
          <p:nvPr/>
        </p:nvPicPr>
        <p:blipFill>
          <a:blip r:embed="rId4"/>
          <a:srcRect/>
          <a:stretch>
            <a:fillRect/>
          </a:stretch>
        </p:blipFill>
        <p:spPr bwMode="auto">
          <a:xfrm>
            <a:off x="152400" y="4495800"/>
            <a:ext cx="4648200" cy="2362200"/>
          </a:xfrm>
          <a:prstGeom prst="rect">
            <a:avLst/>
          </a:prstGeom>
          <a:noFill/>
        </p:spPr>
      </p:pic>
      <p:sp>
        <p:nvSpPr>
          <p:cNvPr id="10" name="Rectangle 9"/>
          <p:cNvSpPr/>
          <p:nvPr/>
        </p:nvSpPr>
        <p:spPr>
          <a:xfrm>
            <a:off x="1371600" y="4038600"/>
            <a:ext cx="2313454"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Grues portiques</a:t>
            </a:r>
            <a:endParaRPr lang="fr-FR" sz="2400" b="1" dirty="0">
              <a:solidFill>
                <a:srgbClr val="FF0000"/>
              </a:solidFill>
              <a:latin typeface="Times New Roman" pitchFamily="18" charset="0"/>
              <a:cs typeface="Times New Roman" pitchFamily="18" charset="0"/>
            </a:endParaRPr>
          </a:p>
        </p:txBody>
      </p:sp>
      <p:pic>
        <p:nvPicPr>
          <p:cNvPr id="37898" name="Picture 10" descr="chariot élévateur télescopique porte-conteneur"/>
          <p:cNvPicPr>
            <a:picLocks noChangeAspect="1" noChangeArrowheads="1"/>
          </p:cNvPicPr>
          <p:nvPr/>
        </p:nvPicPr>
        <p:blipFill>
          <a:blip r:embed="rId5"/>
          <a:srcRect/>
          <a:stretch>
            <a:fillRect/>
          </a:stretch>
        </p:blipFill>
        <p:spPr bwMode="auto">
          <a:xfrm>
            <a:off x="4876800" y="4495800"/>
            <a:ext cx="4267200" cy="2362200"/>
          </a:xfrm>
          <a:prstGeom prst="rect">
            <a:avLst/>
          </a:prstGeom>
          <a:noFill/>
        </p:spPr>
      </p:pic>
      <p:sp>
        <p:nvSpPr>
          <p:cNvPr id="12" name="Rectangle 11"/>
          <p:cNvSpPr/>
          <p:nvPr/>
        </p:nvSpPr>
        <p:spPr>
          <a:xfrm>
            <a:off x="4876800" y="4038600"/>
            <a:ext cx="4114800" cy="400110"/>
          </a:xfrm>
          <a:prstGeom prst="rect">
            <a:avLst/>
          </a:prstGeom>
        </p:spPr>
        <p:txBody>
          <a:bodyPr wrap="square">
            <a:spAutoFit/>
          </a:bodyPr>
          <a:lstStyle/>
          <a:p>
            <a:r>
              <a:rPr lang="fr-FR" sz="2000" b="1" dirty="0" smtClean="0">
                <a:solidFill>
                  <a:srgbClr val="FF0000"/>
                </a:solidFill>
                <a:latin typeface="Times New Roman" pitchFamily="18" charset="0"/>
                <a:cs typeface="Times New Roman" pitchFamily="18" charset="0"/>
              </a:rPr>
              <a:t>Chariot élévateur porte wagon</a:t>
            </a:r>
            <a:endParaRPr lang="fr-FR" sz="2000" b="1" dirty="0">
              <a:solidFill>
                <a:srgbClr val="FF0000"/>
              </a:solidFill>
              <a:latin typeface="Times New Roman" pitchFamily="18" charset="0"/>
              <a:cs typeface="Times New Roman" pitchFamily="18" charset="0"/>
            </a:endParaRPr>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2057400"/>
          </a:xfrm>
        </p:spPr>
        <p:txBody>
          <a:bodyPr>
            <a:normAutofit/>
          </a:bodyPr>
          <a:lstStyle/>
          <a:p>
            <a:pPr marL="0" indent="0" algn="just" rtl="1">
              <a:buNone/>
            </a:pPr>
            <a:r>
              <a:rPr lang="ar-SA" b="1" dirty="0" smtClean="0">
                <a:solidFill>
                  <a:schemeClr val="tx1"/>
                </a:solidFill>
                <a:latin typeface="Times New Roman" pitchFamily="18" charset="0"/>
                <a:cs typeface="Times New Roman" pitchFamily="18" charset="0"/>
              </a:rPr>
              <a:t>هي جميع أعمال الصيانة والإصلاح الخفيفة لبدن السف</a:t>
            </a:r>
            <a:r>
              <a:rPr lang="ar-DZ" b="1" dirty="0" smtClean="0">
                <a:solidFill>
                  <a:schemeClr val="tx1"/>
                </a:solidFill>
                <a:latin typeface="Times New Roman" pitchFamily="18" charset="0"/>
                <a:cs typeface="Times New Roman" pitchFamily="18" charset="0"/>
              </a:rPr>
              <a:t>ن</a:t>
            </a:r>
            <a:r>
              <a:rPr lang="ar-SA" b="1" dirty="0" smtClean="0">
                <a:solidFill>
                  <a:schemeClr val="tx1"/>
                </a:solidFill>
                <a:latin typeface="Times New Roman" pitchFamily="18" charset="0"/>
                <a:cs typeface="Times New Roman" pitchFamily="18" charset="0"/>
              </a:rPr>
              <a:t> والأسطح والماكينات المساعدة</a:t>
            </a:r>
            <a:r>
              <a:rPr lang="ar-DZ"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 وفك وتركيب وإصلاح الأجهزة والمعدات الكهربائية التي لا تحتاج دخول السفينة الحوض، وتتم عادة بغاطس الميناء أو على أرصفة مخصصة لذلك</a:t>
            </a:r>
            <a:r>
              <a:rPr lang="ar-DZ" b="1" dirty="0" smtClean="0">
                <a:solidFill>
                  <a:schemeClr val="tx1"/>
                </a:solidFill>
                <a:latin typeface="Times New Roman" pitchFamily="18" charset="0"/>
                <a:cs typeface="Times New Roman" pitchFamily="18" charset="0"/>
              </a:rPr>
              <a:t>.</a:t>
            </a:r>
            <a:endParaRPr lang="fr-FR" b="1" dirty="0" smtClean="0">
              <a:solidFill>
                <a:schemeClr val="tx1"/>
              </a:solidFill>
              <a:latin typeface="Times New Roman" pitchFamily="18" charset="0"/>
              <a:cs typeface="Times New Roman" pitchFamily="18" charset="0"/>
            </a:endParaRPr>
          </a:p>
          <a:p>
            <a:pPr>
              <a:buNone/>
            </a:pPr>
            <a:endParaRPr lang="fr-FR" dirty="0"/>
          </a:p>
        </p:txBody>
      </p:sp>
      <p:sp>
        <p:nvSpPr>
          <p:cNvPr id="12290" name="AutoShape 2" descr="Image result for ‫أعمال صيانة وإصلاح السف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292" name="AutoShape 4" descr="Image result for ‫أعمال صيانة وإصلاح السف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4" name="Picture 6" descr="Image result for ‫أعمال صيانة وإصلاح السفن‬‎"/>
          <p:cNvPicPr>
            <a:picLocks noChangeAspect="1" noChangeArrowheads="1"/>
          </p:cNvPicPr>
          <p:nvPr/>
        </p:nvPicPr>
        <p:blipFill>
          <a:blip r:embed="rId2"/>
          <a:srcRect/>
          <a:stretch>
            <a:fillRect/>
          </a:stretch>
        </p:blipFill>
        <p:spPr bwMode="auto">
          <a:xfrm>
            <a:off x="123825" y="3200400"/>
            <a:ext cx="3914775" cy="3429000"/>
          </a:xfrm>
          <a:prstGeom prst="rect">
            <a:avLst/>
          </a:prstGeom>
          <a:noFill/>
        </p:spPr>
      </p:pic>
      <p:pic>
        <p:nvPicPr>
          <p:cNvPr id="12296" name="Picture 8" descr="Related image"/>
          <p:cNvPicPr>
            <a:picLocks noChangeAspect="1" noChangeArrowheads="1"/>
          </p:cNvPicPr>
          <p:nvPr/>
        </p:nvPicPr>
        <p:blipFill>
          <a:blip r:embed="rId3"/>
          <a:srcRect/>
          <a:stretch>
            <a:fillRect/>
          </a:stretch>
        </p:blipFill>
        <p:spPr bwMode="auto">
          <a:xfrm>
            <a:off x="4191000" y="3200400"/>
            <a:ext cx="4800600" cy="3429000"/>
          </a:xfrm>
          <a:prstGeom prst="rect">
            <a:avLst/>
          </a:prstGeom>
          <a:noFill/>
        </p:spPr>
      </p:pic>
      <p:sp>
        <p:nvSpPr>
          <p:cNvPr id="8" name="Rectangle 7"/>
          <p:cNvSpPr/>
          <p:nvPr/>
        </p:nvSpPr>
        <p:spPr>
          <a:xfrm>
            <a:off x="3880791" y="649069"/>
            <a:ext cx="4958409"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و. أعمال صيانة وإصلاح السفن:</a:t>
            </a:r>
            <a:endParaRPr lang="fr-FR" sz="3600" dirty="0"/>
          </a:p>
        </p:txBody>
      </p:sp>
    </p:spTree>
  </p:cSld>
  <p:clrMapOvr>
    <a:masterClrMapping/>
  </p:clrMapOvr>
  <p:transition>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1"/>
            <a:ext cx="8686800" cy="1219199"/>
          </a:xfrm>
        </p:spPr>
        <p:txBody>
          <a:bodyPr/>
          <a:lstStyle/>
          <a:p>
            <a:pPr marL="0" indent="0"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تشمل </a:t>
            </a:r>
            <a:r>
              <a:rPr lang="ar-DZ" b="1" dirty="0" smtClean="0">
                <a:solidFill>
                  <a:schemeClr val="tx1"/>
                </a:solidFill>
                <a:latin typeface="Times New Roman" pitchFamily="18" charset="0"/>
                <a:cs typeface="Times New Roman" pitchFamily="18" charset="0"/>
              </a:rPr>
              <a:t>تزويد </a:t>
            </a:r>
            <a:r>
              <a:rPr lang="ar-SA" b="1" dirty="0" smtClean="0">
                <a:solidFill>
                  <a:schemeClr val="tx1"/>
                </a:solidFill>
                <a:latin typeface="Times New Roman" pitchFamily="18" charset="0"/>
                <a:cs typeface="Times New Roman" pitchFamily="18" charset="0"/>
              </a:rPr>
              <a:t>السفن بالمياه والوقود والزيوت على الرصيف أو في الغاطس</a:t>
            </a:r>
            <a:r>
              <a:rPr lang="ar-DZ"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 باستخدام وسائل برية أو عائمات مرخص</a:t>
            </a:r>
            <a:r>
              <a:rPr lang="ar-DZ" b="1" dirty="0" smtClean="0">
                <a:solidFill>
                  <a:schemeClr val="tx1"/>
                </a:solidFill>
                <a:latin typeface="Times New Roman" pitchFamily="18" charset="0"/>
                <a:cs typeface="Times New Roman" pitchFamily="18" charset="0"/>
              </a:rPr>
              <a:t>ة.</a:t>
            </a:r>
            <a:endParaRPr lang="fr-FR" b="1" dirty="0" smtClean="0">
              <a:solidFill>
                <a:schemeClr val="tx1"/>
              </a:solidFill>
              <a:latin typeface="Times New Roman" pitchFamily="18" charset="0"/>
              <a:cs typeface="Times New Roman" pitchFamily="18" charset="0"/>
            </a:endParaRPr>
          </a:p>
          <a:p>
            <a:endParaRPr lang="fr-FR" dirty="0"/>
          </a:p>
        </p:txBody>
      </p:sp>
      <p:sp>
        <p:nvSpPr>
          <p:cNvPr id="1026" name="AutoShape 2" descr="Image result for ‫أعمال تموين السفن بالوقود‬‎"/>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Image result for approvisionnement des navire de carbur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Image result for approvisionnement des navire carbur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Image result for ravitaillement des navire"/>
          <p:cNvPicPr>
            <a:picLocks noChangeAspect="1" noChangeArrowheads="1"/>
          </p:cNvPicPr>
          <p:nvPr/>
        </p:nvPicPr>
        <p:blipFill>
          <a:blip r:embed="rId2"/>
          <a:srcRect/>
          <a:stretch>
            <a:fillRect/>
          </a:stretch>
        </p:blipFill>
        <p:spPr bwMode="auto">
          <a:xfrm>
            <a:off x="0" y="3200400"/>
            <a:ext cx="4876800" cy="3505200"/>
          </a:xfrm>
          <a:prstGeom prst="rect">
            <a:avLst/>
          </a:prstGeom>
          <a:noFill/>
        </p:spPr>
      </p:pic>
      <p:pic>
        <p:nvPicPr>
          <p:cNvPr id="1034" name="Picture 10" descr="Image result for approvisionnement des navire carburant"/>
          <p:cNvPicPr>
            <a:picLocks noChangeAspect="1" noChangeArrowheads="1"/>
          </p:cNvPicPr>
          <p:nvPr/>
        </p:nvPicPr>
        <p:blipFill>
          <a:blip r:embed="rId3"/>
          <a:srcRect/>
          <a:stretch>
            <a:fillRect/>
          </a:stretch>
        </p:blipFill>
        <p:spPr bwMode="auto">
          <a:xfrm>
            <a:off x="4953000" y="3200400"/>
            <a:ext cx="4191000" cy="3505200"/>
          </a:xfrm>
          <a:prstGeom prst="rect">
            <a:avLst/>
          </a:prstGeom>
          <a:noFill/>
        </p:spPr>
      </p:pic>
      <p:sp>
        <p:nvSpPr>
          <p:cNvPr id="9" name="Rectangle 8"/>
          <p:cNvSpPr/>
          <p:nvPr/>
        </p:nvSpPr>
        <p:spPr>
          <a:xfrm>
            <a:off x="5105400" y="649069"/>
            <a:ext cx="364875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ز. </a:t>
            </a:r>
            <a:r>
              <a:rPr lang="ar-SA" sz="3600" b="1" dirty="0" smtClean="0">
                <a:solidFill>
                  <a:srgbClr val="FF0000"/>
                </a:solidFill>
                <a:latin typeface="Times New Roman" pitchFamily="18" charset="0"/>
                <a:cs typeface="Times New Roman" pitchFamily="18" charset="0"/>
              </a:rPr>
              <a:t>أعمال تموين السفن</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2800" y="1143000"/>
            <a:ext cx="5562600" cy="3810000"/>
          </a:xfrm>
        </p:spPr>
        <p:txBody>
          <a:bodyPr>
            <a:normAutofit/>
          </a:bodyPr>
          <a:lstStyle/>
          <a:p>
            <a:pPr marL="0" indent="0" algn="just" rtl="1">
              <a:buClrTx/>
              <a:buSzPct val="100000"/>
              <a:buAutoNum type="arabicPeriod"/>
            </a:pPr>
            <a:r>
              <a:rPr lang="ar-DZ" sz="2800" b="1" dirty="0" smtClean="0">
                <a:solidFill>
                  <a:srgbClr val="FF0000"/>
                </a:solidFill>
                <a:latin typeface="Times New Roman" pitchFamily="18" charset="0"/>
                <a:cs typeface="Times New Roman" pitchFamily="18" charset="0"/>
              </a:rPr>
              <a:t>الموانئ </a:t>
            </a:r>
            <a:r>
              <a:rPr lang="ar-DZ" sz="2800" b="1" dirty="0" smtClean="0">
                <a:solidFill>
                  <a:schemeClr val="tx1"/>
                </a:solidFill>
                <a:latin typeface="Times New Roman" pitchFamily="18" charset="0"/>
                <a:cs typeface="Times New Roman" pitchFamily="18" charset="0"/>
              </a:rPr>
              <a:t>(البنية التحتية)</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2. السفن</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3. البضائع </a:t>
            </a:r>
            <a:r>
              <a:rPr lang="ar-DZ" sz="2800" b="1" dirty="0" smtClean="0">
                <a:solidFill>
                  <a:schemeClr val="tx1"/>
                </a:solidFill>
                <a:latin typeface="Times New Roman" pitchFamily="18" charset="0"/>
                <a:cs typeface="Times New Roman" pitchFamily="18" charset="0"/>
              </a:rPr>
              <a:t>( محل النقل البحري)</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4. الخدمات </a:t>
            </a:r>
            <a:r>
              <a:rPr lang="ar-DZ" sz="2800" b="1" dirty="0" err="1" smtClean="0">
                <a:solidFill>
                  <a:srgbClr val="FF0000"/>
                </a:solidFill>
                <a:latin typeface="Times New Roman" pitchFamily="18" charset="0"/>
                <a:cs typeface="Times New Roman" pitchFamily="18" charset="0"/>
              </a:rPr>
              <a:t>المينائية</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البنية الفوقية)</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5. شركات النقل البحري</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6. </a:t>
            </a:r>
            <a:r>
              <a:rPr lang="ar-DZ" sz="2800" b="1" dirty="0" err="1" smtClean="0">
                <a:solidFill>
                  <a:srgbClr val="FF0000"/>
                </a:solidFill>
                <a:latin typeface="Times New Roman" pitchFamily="18" charset="0"/>
                <a:cs typeface="Times New Roman" pitchFamily="18" charset="0"/>
              </a:rPr>
              <a:t>ال</a:t>
            </a:r>
            <a:r>
              <a:rPr lang="ar-DZ" sz="2800" b="1" dirty="0" err="1" smtClean="0">
                <a:solidFill>
                  <a:schemeClr val="tx1"/>
                </a:solidFill>
                <a:latin typeface="Times New Roman" pitchFamily="18" charset="0"/>
                <a:cs typeface="Times New Roman" pitchFamily="18" charset="0"/>
              </a:rPr>
              <a:t>متدخين</a:t>
            </a:r>
            <a:r>
              <a:rPr lang="ar-DZ" sz="2800" b="1" dirty="0" smtClean="0">
                <a:solidFill>
                  <a:schemeClr val="tx1"/>
                </a:solidFill>
                <a:latin typeface="Times New Roman" pitchFamily="18" charset="0"/>
                <a:cs typeface="Times New Roman" pitchFamily="18" charset="0"/>
              </a:rPr>
              <a:t> في النقل البحري( مساعدين)</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7. </a:t>
            </a:r>
            <a:r>
              <a:rPr lang="ar-DZ" sz="2800" b="1" dirty="0" smtClean="0">
                <a:solidFill>
                  <a:schemeClr val="tx1"/>
                </a:solidFill>
                <a:latin typeface="Times New Roman" pitchFamily="18" charset="0"/>
                <a:cs typeface="Times New Roman" pitchFamily="18" charset="0"/>
              </a:rPr>
              <a:t>اتفاقيات دولية للنقل البحري( هيئات دولية)</a:t>
            </a:r>
          </a:p>
          <a:p>
            <a:pPr marL="514350" indent="-514350" algn="just" rtl="1">
              <a:buClrTx/>
              <a:buSzPct val="100000"/>
              <a:buNone/>
            </a:pPr>
            <a:endParaRPr lang="ar-DZ" sz="2800" b="1" dirty="0" smtClean="0">
              <a:solidFill>
                <a:schemeClr val="tx1"/>
              </a:solidFill>
              <a:latin typeface="Times New Roman" pitchFamily="18" charset="0"/>
              <a:cs typeface="Times New Roman" pitchFamily="18" charset="0"/>
            </a:endParaRPr>
          </a:p>
          <a:p>
            <a:pPr marL="514350" indent="-514350" algn="just" rtl="1">
              <a:buClrTx/>
              <a:buSzPct val="100000"/>
              <a:buNone/>
            </a:pPr>
            <a:endParaRPr lang="ar-DZ" sz="2800" b="1" dirty="0" smtClean="0">
              <a:solidFill>
                <a:schemeClr val="tx1"/>
              </a:solidFill>
              <a:latin typeface="Times New Roman" pitchFamily="18" charset="0"/>
              <a:cs typeface="Times New Roman" pitchFamily="18" charset="0"/>
            </a:endParaRPr>
          </a:p>
          <a:p>
            <a:pPr marL="514350" indent="-514350" algn="just" rtl="1">
              <a:buAutoNum type="arabicPeriod"/>
            </a:pPr>
            <a:endParaRPr lang="fr-FR" sz="2800" dirty="0"/>
          </a:p>
        </p:txBody>
      </p:sp>
      <p:sp>
        <p:nvSpPr>
          <p:cNvPr id="5" name="Rectangle 4"/>
          <p:cNvSpPr/>
          <p:nvPr/>
        </p:nvSpPr>
        <p:spPr>
          <a:xfrm>
            <a:off x="5410200" y="457200"/>
            <a:ext cx="3570208"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ج. عناصر النقل البحري: </a:t>
            </a:r>
            <a:endParaRPr lang="fr-FR" sz="3200" dirty="0"/>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686800" cy="9906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تشمل إمداد السفينة بقطع الغيار</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البويات</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a:t>
            </a:r>
            <a:r>
              <a:rPr lang="ar-DZ" sz="2800" b="1" dirty="0" smtClean="0">
                <a:solidFill>
                  <a:schemeClr val="tx1"/>
                </a:solidFill>
                <a:latin typeface="Times New Roman" pitchFamily="18" charset="0"/>
                <a:cs typeface="Times New Roman" pitchFamily="18" charset="0"/>
              </a:rPr>
              <a:t>أ</a:t>
            </a:r>
            <a:r>
              <a:rPr lang="ar-SA" sz="2800" b="1" dirty="0" smtClean="0">
                <a:solidFill>
                  <a:schemeClr val="tx1"/>
                </a:solidFill>
                <a:latin typeface="Times New Roman" pitchFamily="18" charset="0"/>
                <a:cs typeface="Times New Roman" pitchFamily="18" charset="0"/>
              </a:rPr>
              <a:t>غذية</a:t>
            </a:r>
            <a:r>
              <a:rPr lang="ar-DZ" sz="2800" b="1" dirty="0" smtClean="0">
                <a:solidFill>
                  <a:schemeClr val="tx1"/>
                </a:solidFill>
                <a:latin typeface="Times New Roman" pitchFamily="18" charset="0"/>
                <a:cs typeface="Times New Roman" pitchFamily="18" charset="0"/>
              </a:rPr>
              <a:t>، مواد </a:t>
            </a:r>
            <a:r>
              <a:rPr lang="ar-SA" sz="2800" b="1" dirty="0" smtClean="0">
                <a:solidFill>
                  <a:schemeClr val="tx1"/>
                </a:solidFill>
                <a:latin typeface="Times New Roman" pitchFamily="18" charset="0"/>
                <a:cs typeface="Times New Roman" pitchFamily="18" charset="0"/>
              </a:rPr>
              <a:t>النظافة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معدات السلامة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وكل ما تحتاجه السفينة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ما عدا المياه والوقود والزيوت</a:t>
            </a:r>
            <a:r>
              <a:rPr lang="ar-DZ" sz="2800" b="1" dirty="0" smtClean="0">
                <a:solidFill>
                  <a:schemeClr val="tx1"/>
                </a:solidFill>
                <a:latin typeface="Times New Roman" pitchFamily="18" charset="0"/>
                <a:cs typeface="Times New Roman" pitchFamily="18" charset="0"/>
              </a:rPr>
              <a:t>.</a:t>
            </a:r>
          </a:p>
          <a:p>
            <a:pPr marL="0" indent="0" algn="just" rtl="1">
              <a:buNone/>
            </a:pPr>
            <a:endParaRPr lang="fr-FR" b="1" dirty="0" smtClean="0">
              <a:latin typeface="Times New Roman" pitchFamily="18" charset="0"/>
              <a:cs typeface="Times New Roman" pitchFamily="18" charset="0"/>
            </a:endParaRPr>
          </a:p>
          <a:p>
            <a:endParaRPr lang="fr-FR" dirty="0"/>
          </a:p>
        </p:txBody>
      </p:sp>
      <p:pic>
        <p:nvPicPr>
          <p:cNvPr id="11266" name="Picture 2" descr="Image result for ‫التوريدات البحرية‬‎"/>
          <p:cNvPicPr>
            <a:picLocks noChangeAspect="1" noChangeArrowheads="1"/>
          </p:cNvPicPr>
          <p:nvPr/>
        </p:nvPicPr>
        <p:blipFill>
          <a:blip r:embed="rId2"/>
          <a:srcRect/>
          <a:stretch>
            <a:fillRect/>
          </a:stretch>
        </p:blipFill>
        <p:spPr bwMode="auto">
          <a:xfrm>
            <a:off x="1447800" y="2667000"/>
            <a:ext cx="6353175" cy="3733800"/>
          </a:xfrm>
          <a:prstGeom prst="rect">
            <a:avLst/>
          </a:prstGeom>
          <a:noFill/>
        </p:spPr>
      </p:pic>
      <p:sp>
        <p:nvSpPr>
          <p:cNvPr id="4" name="Rectangle 3"/>
          <p:cNvSpPr/>
          <p:nvPr/>
        </p:nvSpPr>
        <p:spPr>
          <a:xfrm>
            <a:off x="5410200" y="1091625"/>
            <a:ext cx="2973891"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ح. </a:t>
            </a:r>
            <a:r>
              <a:rPr lang="ar-SA" sz="3200" b="1" dirty="0" err="1" smtClean="0">
                <a:solidFill>
                  <a:srgbClr val="FF0000"/>
                </a:solidFill>
                <a:latin typeface="Times New Roman" pitchFamily="18" charset="0"/>
                <a:cs typeface="Times New Roman" pitchFamily="18" charset="0"/>
              </a:rPr>
              <a:t>التوريدات</a:t>
            </a:r>
            <a:r>
              <a:rPr lang="ar-SA" sz="3200" b="1" dirty="0" smtClean="0">
                <a:solidFill>
                  <a:srgbClr val="FF0000"/>
                </a:solidFill>
                <a:latin typeface="Times New Roman" pitchFamily="18" charset="0"/>
                <a:cs typeface="Times New Roman" pitchFamily="18" charset="0"/>
              </a:rPr>
              <a:t> البحرية</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transition>
    <p:newsfla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828800"/>
            <a:ext cx="8382000" cy="1371600"/>
          </a:xfrm>
        </p:spPr>
        <p:txBody>
          <a:bodyPr/>
          <a:lstStyle/>
          <a:p>
            <a:pPr marL="0" indent="0" algn="just" rtl="1">
              <a:buNone/>
            </a:pPr>
            <a:r>
              <a:rPr lang="ar-SA" sz="2800" b="1" dirty="0" smtClean="0">
                <a:solidFill>
                  <a:schemeClr val="tx1"/>
                </a:solidFill>
                <a:latin typeface="Times New Roman" pitchFamily="18" charset="0"/>
                <a:cs typeface="Times New Roman" pitchFamily="18" charset="0"/>
              </a:rPr>
              <a:t>تشمل استخدام المخازن والسقائف والساحات التي تخصصها هيئات الموانئ لتخزين البضائع الواردة/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الصادرة لحساب الغير</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ولحين الإفراج عنها وخروجها من الميناء</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endParaRPr lang="fr-FR" dirty="0"/>
          </a:p>
        </p:txBody>
      </p:sp>
      <p:pic>
        <p:nvPicPr>
          <p:cNvPr id="59394" name="Picture 2" descr="Image result for ‫ساحات التخزين الميناء‬‎"/>
          <p:cNvPicPr>
            <a:picLocks noChangeAspect="1" noChangeArrowheads="1"/>
          </p:cNvPicPr>
          <p:nvPr/>
        </p:nvPicPr>
        <p:blipFill>
          <a:blip r:embed="rId2"/>
          <a:srcRect/>
          <a:stretch>
            <a:fillRect/>
          </a:stretch>
        </p:blipFill>
        <p:spPr bwMode="auto">
          <a:xfrm>
            <a:off x="76200" y="3429000"/>
            <a:ext cx="4267200" cy="3124200"/>
          </a:xfrm>
          <a:prstGeom prst="rect">
            <a:avLst/>
          </a:prstGeom>
          <a:noFill/>
        </p:spPr>
      </p:pic>
      <p:pic>
        <p:nvPicPr>
          <p:cNvPr id="59396" name="Picture 4" descr="Image result for ‫مستودعات الميناء‬‎"/>
          <p:cNvPicPr>
            <a:picLocks noChangeAspect="1" noChangeArrowheads="1"/>
          </p:cNvPicPr>
          <p:nvPr/>
        </p:nvPicPr>
        <p:blipFill>
          <a:blip r:embed="rId3"/>
          <a:srcRect/>
          <a:stretch>
            <a:fillRect/>
          </a:stretch>
        </p:blipFill>
        <p:spPr bwMode="auto">
          <a:xfrm>
            <a:off x="4495800" y="3448049"/>
            <a:ext cx="4572001" cy="3105151"/>
          </a:xfrm>
          <a:prstGeom prst="rect">
            <a:avLst/>
          </a:prstGeom>
          <a:noFill/>
        </p:spPr>
      </p:pic>
      <p:sp>
        <p:nvSpPr>
          <p:cNvPr id="6" name="Rectangle 5"/>
          <p:cNvSpPr/>
          <p:nvPr/>
        </p:nvSpPr>
        <p:spPr>
          <a:xfrm>
            <a:off x="3990166" y="1091625"/>
            <a:ext cx="471154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ط. ساحات </a:t>
            </a:r>
            <a:r>
              <a:rPr lang="ar-SA" sz="3200" b="1" dirty="0" smtClean="0">
                <a:solidFill>
                  <a:srgbClr val="FF0000"/>
                </a:solidFill>
                <a:latin typeface="Times New Roman" pitchFamily="18" charset="0"/>
                <a:cs typeface="Times New Roman" pitchFamily="18" charset="0"/>
              </a:rPr>
              <a:t>التخزين والمستودعات</a:t>
            </a:r>
            <a:r>
              <a:rPr lang="ar-DZ" sz="3200" b="1" dirty="0" smtClean="0">
                <a:solidFill>
                  <a:srgbClr val="FF0000"/>
                </a:solidFill>
                <a:latin typeface="Times New Roman" pitchFamily="18" charset="0"/>
                <a:cs typeface="Times New Roman" pitchFamily="18" charset="0"/>
              </a:rPr>
              <a:t>:</a:t>
            </a:r>
            <a:endParaRPr lang="fr-FR" sz="3200" dirty="0"/>
          </a:p>
        </p:txBody>
      </p:sp>
    </p:spTree>
  </p:cSld>
  <p:clrMapOvr>
    <a:masterClrMapping/>
  </p:clrMapOvr>
  <p:transition>
    <p:pull dir="l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676400"/>
            <a:ext cx="8382000" cy="18288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تشمل أعمال نظافة العنابر</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الدهان</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الإصلاحات البسيطة للحاويات</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تقديم خدمة العائمات للسفينة وطاقمها</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سحب النفايات والمخلفات</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السائلة أو الجافة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صيانة المنشآت البحرية العائمة والثابتة</a:t>
            </a:r>
            <a:r>
              <a:rPr lang="ar-DZ" sz="2800" b="1" dirty="0" smtClean="0">
                <a:solidFill>
                  <a:schemeClr val="tx1"/>
                </a:solidFill>
                <a:latin typeface="Times New Roman" pitchFamily="18" charset="0"/>
                <a:cs typeface="Times New Roman" pitchFamily="18" charset="0"/>
              </a:rPr>
              <a:t>، وأي </a:t>
            </a:r>
            <a:r>
              <a:rPr lang="ar-SA" sz="2800" b="1" dirty="0" smtClean="0">
                <a:solidFill>
                  <a:schemeClr val="tx1"/>
                </a:solidFill>
                <a:latin typeface="Times New Roman" pitchFamily="18" charset="0"/>
                <a:cs typeface="Times New Roman" pitchFamily="18" charset="0"/>
              </a:rPr>
              <a:t>أعمال أخرى تحددها هيئات الموانئ</a:t>
            </a:r>
            <a:r>
              <a:rPr lang="ar-DZ" sz="2800" b="1" dirty="0" smtClean="0">
                <a:solidFill>
                  <a:schemeClr val="tx1"/>
                </a:solidFill>
                <a:latin typeface="Times New Roman" pitchFamily="18" charset="0"/>
                <a:cs typeface="Times New Roman" pitchFamily="18" charset="0"/>
              </a:rPr>
              <a:t>.</a:t>
            </a:r>
          </a:p>
        </p:txBody>
      </p:sp>
      <p:sp>
        <p:nvSpPr>
          <p:cNvPr id="10242" name="AutoShape 2" descr="Résultat de recherche d'images pour &quot;‫إصلاح الحاويات‬‎&quot;"/>
          <p:cNvSpPr>
            <a:spLocks noChangeAspect="1" noChangeArrowheads="1"/>
          </p:cNvSpPr>
          <p:nvPr/>
        </p:nvSpPr>
        <p:spPr bwMode="auto">
          <a:xfrm>
            <a:off x="155575" y="-1104900"/>
            <a:ext cx="3076575" cy="23145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4" name="AutoShape 4" descr="Résultat de recherche d'images pour &quot;‫إصلاح الحاويات‬‎&quot;"/>
          <p:cNvSpPr>
            <a:spLocks noChangeAspect="1" noChangeArrowheads="1"/>
          </p:cNvSpPr>
          <p:nvPr/>
        </p:nvSpPr>
        <p:spPr bwMode="auto">
          <a:xfrm>
            <a:off x="155575" y="-1104900"/>
            <a:ext cx="3076575" cy="23145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6" name="Picture 6" descr="Image associée"/>
          <p:cNvPicPr>
            <a:picLocks noChangeAspect="1" noChangeArrowheads="1"/>
          </p:cNvPicPr>
          <p:nvPr/>
        </p:nvPicPr>
        <p:blipFill>
          <a:blip r:embed="rId2"/>
          <a:srcRect/>
          <a:stretch>
            <a:fillRect/>
          </a:stretch>
        </p:blipFill>
        <p:spPr bwMode="auto">
          <a:xfrm>
            <a:off x="76200" y="3581400"/>
            <a:ext cx="4762500" cy="3162301"/>
          </a:xfrm>
          <a:prstGeom prst="rect">
            <a:avLst/>
          </a:prstGeom>
          <a:noFill/>
        </p:spPr>
      </p:pic>
      <p:pic>
        <p:nvPicPr>
          <p:cNvPr id="10248" name="Picture 8" descr="Image associée"/>
          <p:cNvPicPr>
            <a:picLocks noChangeAspect="1" noChangeArrowheads="1"/>
          </p:cNvPicPr>
          <p:nvPr/>
        </p:nvPicPr>
        <p:blipFill>
          <a:blip r:embed="rId3"/>
          <a:srcRect/>
          <a:stretch>
            <a:fillRect/>
          </a:stretch>
        </p:blipFill>
        <p:spPr bwMode="auto">
          <a:xfrm>
            <a:off x="4953000" y="3581400"/>
            <a:ext cx="4057650" cy="3124200"/>
          </a:xfrm>
          <a:prstGeom prst="rect">
            <a:avLst/>
          </a:prstGeom>
          <a:noFill/>
        </p:spPr>
      </p:pic>
      <p:sp>
        <p:nvSpPr>
          <p:cNvPr id="8" name="Rectangle 7"/>
          <p:cNvSpPr/>
          <p:nvPr/>
        </p:nvSpPr>
        <p:spPr>
          <a:xfrm>
            <a:off x="5909824" y="1091625"/>
            <a:ext cx="283603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ي. </a:t>
            </a:r>
            <a:r>
              <a:rPr lang="ar-SA" sz="3200" b="1" dirty="0" smtClean="0">
                <a:solidFill>
                  <a:srgbClr val="FF0000"/>
                </a:solidFill>
                <a:latin typeface="Times New Roman" pitchFamily="18" charset="0"/>
                <a:cs typeface="Times New Roman" pitchFamily="18" charset="0"/>
              </a:rPr>
              <a:t>الأشغال البحرية</a:t>
            </a:r>
            <a:r>
              <a:rPr lang="ar-DZ" sz="3200" b="1" dirty="0" smtClean="0">
                <a:solidFill>
                  <a:srgbClr val="FF0000"/>
                </a:solidFill>
                <a:latin typeface="Times New Roman" pitchFamily="18" charset="0"/>
                <a:cs typeface="Times New Roman" pitchFamily="18" charset="0"/>
              </a:rPr>
              <a:t>:</a:t>
            </a:r>
            <a:endParaRPr lang="fr-FR" sz="3200" dirty="0"/>
          </a:p>
        </p:txBody>
      </p:sp>
    </p:spTree>
  </p:cSld>
  <p:clrMapOvr>
    <a:masterClrMapping/>
  </p:clrMapOvr>
  <p:transition>
    <p:pull dir="l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09600"/>
            <a:ext cx="8458200" cy="3505200"/>
          </a:xfrm>
        </p:spPr>
        <p:txBody>
          <a:bodyPr>
            <a:noAutofit/>
          </a:bodyPr>
          <a:lstStyle/>
          <a:p>
            <a:pPr algn="ctr" rtl="1">
              <a:spcBef>
                <a:spcPts val="0"/>
              </a:spcBef>
            </a:pPr>
            <a:r>
              <a:rPr lang="ar-DZ" sz="1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République Algérienne Démocratique et Populaire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dirty="0" smtClean="0">
                <a:solidFill>
                  <a:schemeClr val="tx1"/>
                </a:solidFill>
                <a:latin typeface="Times New Roman" pitchFamily="18" charset="0"/>
                <a:cs typeface="Times New Roman" pitchFamily="18" charset="0"/>
              </a:rPr>
              <a:t>وزارة التعليــم العــالي </a:t>
            </a:r>
            <a:r>
              <a:rPr lang="ar-DZ" sz="1800" b="1" dirty="0" err="1" smtClean="0">
                <a:solidFill>
                  <a:schemeClr val="tx1"/>
                </a:solidFill>
                <a:latin typeface="Times New Roman" pitchFamily="18" charset="0"/>
                <a:cs typeface="Times New Roman" pitchFamily="18" charset="0"/>
              </a:rPr>
              <a:t>و</a:t>
            </a:r>
            <a:r>
              <a:rPr lang="ar-DZ" sz="1800" b="1" dirty="0" smtClean="0">
                <a:solidFill>
                  <a:schemeClr val="tx1"/>
                </a:solidFill>
                <a:latin typeface="Times New Roman" pitchFamily="18" charset="0"/>
                <a:cs typeface="Times New Roman" pitchFamily="18" charset="0"/>
              </a:rPr>
              <a:t> البحــث العلمـي</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Ministère de l’Enseignement Supérieur et de la Recherche Scientifique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جــامعة محــمد </a:t>
            </a:r>
            <a:r>
              <a:rPr lang="ar-DZ" sz="1800" b="1" i="1" dirty="0" err="1" smtClean="0">
                <a:solidFill>
                  <a:schemeClr val="tx1"/>
                </a:solidFill>
                <a:latin typeface="Times New Roman" pitchFamily="18" charset="0"/>
                <a:cs typeface="Times New Roman" pitchFamily="18" charset="0"/>
              </a:rPr>
              <a:t>خيضــر</a:t>
            </a:r>
            <a:r>
              <a:rPr lang="ar-DZ" sz="1800" b="1" i="1" dirty="0" smtClean="0">
                <a:solidFill>
                  <a:schemeClr val="tx1"/>
                </a:solidFill>
                <a:latin typeface="Times New Roman" pitchFamily="18" charset="0"/>
                <a:cs typeface="Times New Roman" pitchFamily="18" charset="0"/>
              </a:rPr>
              <a:t> – بسكرة –</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كــلية العلــوم الاقتصــادية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التجــارية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علــوم التسييــر</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قسم العلوم التجارية</a:t>
            </a:r>
            <a:endParaRPr lang="en-US" sz="1800"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rgbClr val="FF0000"/>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2020/2019</a:t>
            </a:r>
            <a:endParaRPr lang="ar-DZ" b="1" dirty="0" smtClean="0">
              <a:solidFill>
                <a:schemeClr val="tx1"/>
              </a:solidFill>
              <a:latin typeface="Times New Roman" pitchFamily="18" charset="0"/>
              <a:cs typeface="Times New Roman" pitchFamily="18" charset="0"/>
            </a:endParaRPr>
          </a:p>
        </p:txBody>
      </p:sp>
      <p:grpSp>
        <p:nvGrpSpPr>
          <p:cNvPr id="2" name="Group 1"/>
          <p:cNvGrpSpPr>
            <a:grpSpLocks/>
          </p:cNvGrpSpPr>
          <p:nvPr/>
        </p:nvGrpSpPr>
        <p:grpSpPr bwMode="auto">
          <a:xfrm>
            <a:off x="687002"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3164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698694"/>
            <a:ext cx="7696200" cy="1397306"/>
          </a:xfrm>
          <a:prstGeom prst="rect">
            <a:avLst/>
          </a:prstGeom>
        </p:spPr>
        <p:txBody>
          <a:bodyPr wrap="square">
            <a:spAutoFit/>
          </a:bodyPr>
          <a:lstStyle/>
          <a:p>
            <a:pPr lvl="0" algn="ctr" rtl="1" fontAlgn="ctr">
              <a:spcBef>
                <a:spcPct val="20000"/>
              </a:spcBef>
              <a:buClr>
                <a:srgbClr val="F0A22E"/>
              </a:buClr>
              <a:buSzPct val="70000"/>
              <a:defRPr/>
            </a:pPr>
            <a:r>
              <a:rPr lang="ar-DZ" sz="3200" b="1" dirty="0" smtClean="0">
                <a:solidFill>
                  <a:srgbClr val="FF0000"/>
                </a:solidFill>
                <a:latin typeface="Adobe Arabic" pitchFamily="18" charset="-78"/>
                <a:cs typeface="Adobe Arabic" pitchFamily="18" charset="-78"/>
              </a:rPr>
              <a:t>أعمال موجهة في:</a:t>
            </a:r>
            <a:endParaRPr lang="fr-FR" sz="3200" b="1" dirty="0" smtClean="0">
              <a:solidFill>
                <a:srgbClr val="FF0000"/>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4400" b="1" dirty="0" smtClean="0">
                <a:solidFill>
                  <a:srgbClr val="FF0000"/>
                </a:solidFill>
                <a:latin typeface="Adobe Arabic" pitchFamily="18" charset="-78"/>
                <a:cs typeface="Adobe Arabic" pitchFamily="18" charset="-78"/>
              </a:rPr>
              <a:t>النقل البحري</a:t>
            </a:r>
            <a:r>
              <a:rPr lang="ar-DZ" sz="4400" b="1" dirty="0">
                <a:solidFill>
                  <a:srgbClr val="FF0000"/>
                </a:solidFill>
                <a:latin typeface="Adobe Arabic" pitchFamily="18" charset="-78"/>
                <a:cs typeface="Adobe Arabic" pitchFamily="18" charset="-78"/>
              </a:rPr>
              <a:t> </a:t>
            </a:r>
            <a:r>
              <a:rPr lang="fr-FR" sz="3600" b="1" dirty="0" smtClean="0">
                <a:solidFill>
                  <a:srgbClr val="FF0000"/>
                </a:solidFill>
                <a:latin typeface="Adobe Arabic" pitchFamily="18" charset="-78"/>
                <a:cs typeface="Adobe Arabic" pitchFamily="18" charset="-78"/>
              </a:rPr>
              <a:t>Transport maritime</a:t>
            </a:r>
            <a:endParaRPr lang="fr-FR" sz="3600" b="1" dirty="0">
              <a:solidFill>
                <a:srgbClr val="FF0000"/>
              </a:solidFill>
              <a:latin typeface="Adobe Arabic" pitchFamily="18" charset="-78"/>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3" y="381000"/>
            <a:ext cx="5453737"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البحث(1): المتدخلين في النقل البحري</a:t>
            </a:r>
            <a:endParaRPr lang="fr-FR" sz="2800" dirty="0"/>
          </a:p>
        </p:txBody>
      </p:sp>
      <p:sp>
        <p:nvSpPr>
          <p:cNvPr id="5" name="Rectangle 4"/>
          <p:cNvSpPr/>
          <p:nvPr/>
        </p:nvSpPr>
        <p:spPr>
          <a:xfrm>
            <a:off x="4572000" y="904220"/>
            <a:ext cx="3845925" cy="523220"/>
          </a:xfrm>
          <a:prstGeom prst="rect">
            <a:avLst/>
          </a:prstGeom>
        </p:spPr>
        <p:txBody>
          <a:bodyPr wrap="none">
            <a:spAutoFit/>
          </a:bodyPr>
          <a:lstStyle/>
          <a:p>
            <a:pPr algn="just" rtl="1">
              <a:buNone/>
            </a:pPr>
            <a:r>
              <a:rPr lang="ar-DZ" sz="2800" b="1" dirty="0" smtClean="0">
                <a:latin typeface="Times New Roman" pitchFamily="18" charset="0"/>
                <a:cs typeface="Times New Roman" pitchFamily="18" charset="0"/>
              </a:rPr>
              <a:t>أ. </a:t>
            </a:r>
            <a:r>
              <a:rPr lang="ar-DZ" sz="2800" b="1" dirty="0" smtClean="0">
                <a:latin typeface="Times New Roman" pitchFamily="18" charset="0"/>
                <a:cs typeface="Times New Roman" pitchFamily="18" charset="0"/>
              </a:rPr>
              <a:t>مجهز السفينة </a:t>
            </a:r>
            <a:r>
              <a:rPr lang="fr-FR" sz="2800" b="1" dirty="0" smtClean="0">
                <a:latin typeface="Times New Roman" pitchFamily="18" charset="0"/>
                <a:cs typeface="Times New Roman" pitchFamily="18" charset="0"/>
              </a:rPr>
              <a:t>Armateur</a:t>
            </a:r>
            <a:r>
              <a:rPr lang="ar-DZ" sz="2800" b="1" dirty="0" smtClean="0">
                <a:latin typeface="Times New Roman" pitchFamily="18" charset="0"/>
                <a:cs typeface="Times New Roman" pitchFamily="18" charset="0"/>
              </a:rPr>
              <a:t> </a:t>
            </a:r>
          </a:p>
        </p:txBody>
      </p:sp>
      <p:sp>
        <p:nvSpPr>
          <p:cNvPr id="6" name="Rectangle 5"/>
          <p:cNvSpPr/>
          <p:nvPr/>
        </p:nvSpPr>
        <p:spPr>
          <a:xfrm>
            <a:off x="3733800" y="1437620"/>
            <a:ext cx="4648200" cy="523220"/>
          </a:xfrm>
          <a:prstGeom prst="rect">
            <a:avLst/>
          </a:prstGeom>
        </p:spPr>
        <p:txBody>
          <a:bodyPr wrap="square">
            <a:spAutoFit/>
          </a:bodyPr>
          <a:lstStyle/>
          <a:p>
            <a:pPr algn="r" rtl="1"/>
            <a:r>
              <a:rPr lang="ar-DZ" sz="2800" b="1" dirty="0" smtClean="0">
                <a:latin typeface="Times New Roman" pitchFamily="18" charset="0"/>
                <a:cs typeface="Times New Roman" pitchFamily="18" charset="0"/>
              </a:rPr>
              <a:t>ب. </a:t>
            </a:r>
            <a:r>
              <a:rPr lang="ar-DZ" sz="2800" b="1" dirty="0" smtClean="0">
                <a:latin typeface="Times New Roman" pitchFamily="18" charset="0"/>
                <a:cs typeface="Times New Roman" pitchFamily="18" charset="0"/>
              </a:rPr>
              <a:t>الوكيل البحري( وكيل السفينة):</a:t>
            </a:r>
            <a:endParaRPr lang="fr-FR" sz="2800" dirty="0"/>
          </a:p>
        </p:txBody>
      </p:sp>
      <p:sp>
        <p:nvSpPr>
          <p:cNvPr id="7" name="Rectangle 6"/>
          <p:cNvSpPr/>
          <p:nvPr/>
        </p:nvSpPr>
        <p:spPr>
          <a:xfrm>
            <a:off x="4495800" y="1971020"/>
            <a:ext cx="3886200" cy="523220"/>
          </a:xfrm>
          <a:prstGeom prst="rect">
            <a:avLst/>
          </a:prstGeom>
        </p:spPr>
        <p:txBody>
          <a:bodyPr wrap="square">
            <a:spAutoFit/>
          </a:bodyPr>
          <a:lstStyle/>
          <a:p>
            <a:pPr marL="3175" indent="-3175" algn="just" rtl="1">
              <a:buNone/>
            </a:pPr>
            <a:r>
              <a:rPr lang="ar-DZ" sz="2800" b="1" dirty="0" smtClean="0">
                <a:latin typeface="Times New Roman" pitchFamily="18" charset="0"/>
                <a:cs typeface="Times New Roman" pitchFamily="18" charset="0"/>
              </a:rPr>
              <a:t>ج. </a:t>
            </a:r>
            <a:r>
              <a:rPr lang="ar-DZ" sz="2800" b="1" dirty="0" smtClean="0">
                <a:latin typeface="Times New Roman" pitchFamily="18" charset="0"/>
                <a:cs typeface="Times New Roman" pitchFamily="18" charset="0"/>
              </a:rPr>
              <a:t>وكيل الشحن والعبور</a:t>
            </a:r>
          </a:p>
        </p:txBody>
      </p:sp>
      <p:sp>
        <p:nvSpPr>
          <p:cNvPr id="8" name="Rectangle 7"/>
          <p:cNvSpPr/>
          <p:nvPr/>
        </p:nvSpPr>
        <p:spPr>
          <a:xfrm>
            <a:off x="4495800" y="2514600"/>
            <a:ext cx="3886200" cy="523220"/>
          </a:xfrm>
          <a:prstGeom prst="rect">
            <a:avLst/>
          </a:prstGeom>
        </p:spPr>
        <p:txBody>
          <a:bodyPr wrap="square">
            <a:spAutoFit/>
          </a:bodyPr>
          <a:lstStyle/>
          <a:p>
            <a:pPr marL="3175" indent="-3175" algn="just" rtl="1">
              <a:buNone/>
            </a:pPr>
            <a:r>
              <a:rPr lang="ar-DZ" sz="2800" b="1" dirty="0" smtClean="0">
                <a:latin typeface="Times New Roman" pitchFamily="18" charset="0"/>
                <a:cs typeface="Times New Roman" pitchFamily="18" charset="0"/>
              </a:rPr>
              <a:t>د. </a:t>
            </a:r>
            <a:r>
              <a:rPr lang="ar-DZ" sz="2800" b="1" dirty="0" smtClean="0">
                <a:latin typeface="Times New Roman" pitchFamily="18" charset="0"/>
                <a:cs typeface="Times New Roman" pitchFamily="18" charset="0"/>
              </a:rPr>
              <a:t>الوسيط البحري</a:t>
            </a:r>
          </a:p>
        </p:txBody>
      </p:sp>
      <p:sp>
        <p:nvSpPr>
          <p:cNvPr id="9" name="Rectangle 8"/>
          <p:cNvSpPr/>
          <p:nvPr/>
        </p:nvSpPr>
        <p:spPr>
          <a:xfrm>
            <a:off x="2405740" y="3114020"/>
            <a:ext cx="5993949"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البحث(2):  الاتفاقيات الدولية للنقل البحري</a:t>
            </a:r>
            <a:endParaRPr lang="fr-FR" sz="2800" dirty="0">
              <a:solidFill>
                <a:srgbClr val="FF0000"/>
              </a:solidFill>
            </a:endParaRPr>
          </a:p>
        </p:txBody>
      </p:sp>
      <p:sp>
        <p:nvSpPr>
          <p:cNvPr id="12" name="Rectangle 11"/>
          <p:cNvSpPr/>
          <p:nvPr/>
        </p:nvSpPr>
        <p:spPr>
          <a:xfrm>
            <a:off x="1371600" y="3571220"/>
            <a:ext cx="7045518" cy="523220"/>
          </a:xfrm>
          <a:prstGeom prst="rect">
            <a:avLst/>
          </a:prstGeom>
        </p:spPr>
        <p:txBody>
          <a:bodyPr wrap="none">
            <a:spAutoFit/>
          </a:bodyPr>
          <a:lstStyle/>
          <a:p>
            <a:pPr lvl="0" algn="just" rtl="1"/>
            <a:r>
              <a:rPr lang="ar-DZ" sz="2800" b="1" dirty="0" smtClean="0">
                <a:latin typeface="Times New Roman" pitchFamily="18" charset="0"/>
                <a:cs typeface="Times New Roman" pitchFamily="18" charset="0"/>
              </a:rPr>
              <a:t>أ</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اتفاقية بروكسل لتوحيد القواعد المتعلقة بسندات الشحن: </a:t>
            </a:r>
            <a:endParaRPr lang="ar-DZ" sz="2800" b="1" dirty="0" smtClean="0">
              <a:latin typeface="Times New Roman" pitchFamily="18" charset="0"/>
              <a:cs typeface="Times New Roman" pitchFamily="18" charset="0"/>
            </a:endParaRPr>
          </a:p>
        </p:txBody>
      </p:sp>
      <p:sp>
        <p:nvSpPr>
          <p:cNvPr id="10" name="Espace réservé du contenu 2"/>
          <p:cNvSpPr>
            <a:spLocks noGrp="1"/>
          </p:cNvSpPr>
          <p:nvPr>
            <p:ph idx="1"/>
          </p:nvPr>
        </p:nvSpPr>
        <p:spPr>
          <a:xfrm>
            <a:off x="2667000" y="4170640"/>
            <a:ext cx="5791200" cy="533400"/>
          </a:xfrm>
        </p:spPr>
        <p:txBody>
          <a:bodyPr>
            <a:normAutofit/>
          </a:bodyPr>
          <a:lstStyle/>
          <a:p>
            <a:pPr marL="0" lvl="0" indent="0" algn="just" rtl="1">
              <a:buNone/>
            </a:pPr>
            <a:r>
              <a:rPr lang="ar-DZ" sz="2800" b="1" dirty="0" smtClean="0">
                <a:solidFill>
                  <a:schemeClr val="tx1"/>
                </a:solidFill>
                <a:latin typeface="Times New Roman" pitchFamily="18" charset="0"/>
                <a:cs typeface="Times New Roman" pitchFamily="18" charset="0"/>
              </a:rPr>
              <a:t>ب. </a:t>
            </a:r>
            <a:r>
              <a:rPr lang="ar-SA" sz="2800" b="1" dirty="0" smtClean="0">
                <a:solidFill>
                  <a:schemeClr val="tx1"/>
                </a:solidFill>
                <a:latin typeface="Times New Roman" pitchFamily="18" charset="0"/>
                <a:cs typeface="Times New Roman" pitchFamily="18" charset="0"/>
              </a:rPr>
              <a:t>اتفاقية هامبورغ لنقل البضائع بحرا: </a:t>
            </a:r>
            <a:endParaRPr lang="ar-DZ" sz="2800" b="1" dirty="0" smtClean="0">
              <a:solidFill>
                <a:schemeClr val="tx1"/>
              </a:solidFill>
              <a:latin typeface="Times New Roman" pitchFamily="18" charset="0"/>
              <a:cs typeface="Times New Roman" pitchFamily="18" charset="0"/>
            </a:endParaRPr>
          </a:p>
        </p:txBody>
      </p:sp>
      <p:sp>
        <p:nvSpPr>
          <p:cNvPr id="13" name="Espace réservé du contenu 2"/>
          <p:cNvSpPr txBox="1">
            <a:spLocks/>
          </p:cNvSpPr>
          <p:nvPr/>
        </p:nvSpPr>
        <p:spPr>
          <a:xfrm>
            <a:off x="990600" y="4780240"/>
            <a:ext cx="7467600" cy="5334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ج. </a:t>
            </a:r>
            <a:r>
              <a:rPr kumimoji="0" lang="ar-SA" sz="2800" b="1" i="0" u="none" strike="noStrike" kern="1200" cap="none" spc="0" normalizeH="0" baseline="0" noProof="0" dirty="0" smtClean="0">
                <a:ln>
                  <a:noFill/>
                </a:ln>
                <a:effectLst/>
                <a:uLnTx/>
                <a:uFillTx/>
                <a:latin typeface="Times New Roman" pitchFamily="18" charset="0"/>
                <a:ea typeface="+mn-ea"/>
                <a:cs typeface="Times New Roman" pitchFamily="18" charset="0"/>
              </a:rPr>
              <a:t>اتفاقية روتردام المتعلقة بعقود النقل البحري جزئيا أو كليا: </a:t>
            </a:r>
            <a:endPar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14" name="Rectangle 13"/>
          <p:cNvSpPr/>
          <p:nvPr/>
        </p:nvSpPr>
        <p:spPr>
          <a:xfrm>
            <a:off x="3777340" y="5334000"/>
            <a:ext cx="4639412"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البحث(3):  سوق النقل البحري</a:t>
            </a:r>
            <a:endParaRPr lang="fr-FR" sz="2800" dirty="0">
              <a:solidFill>
                <a:srgbClr val="FF0000"/>
              </a:solidFill>
            </a:endParaRPr>
          </a:p>
        </p:txBody>
      </p:sp>
      <p:sp>
        <p:nvSpPr>
          <p:cNvPr id="15" name="Espace réservé du contenu 2"/>
          <p:cNvSpPr txBox="1">
            <a:spLocks/>
          </p:cNvSpPr>
          <p:nvPr/>
        </p:nvSpPr>
        <p:spPr>
          <a:xfrm>
            <a:off x="5605312" y="5791200"/>
            <a:ext cx="2743200" cy="533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ar-DZ" sz="2800" b="1" dirty="0" smtClean="0">
                <a:latin typeface="Times New Roman" pitchFamily="18" charset="0"/>
                <a:cs typeface="Times New Roman" pitchFamily="18" charset="0"/>
              </a:rPr>
              <a:t>أ</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الخطوط المنتظمة:</a:t>
            </a:r>
            <a:endPar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effectLst/>
              <a:uLnTx/>
              <a:uFillTx/>
              <a:latin typeface="+mn-lt"/>
              <a:ea typeface="+mn-ea"/>
              <a:cs typeface="+mn-cs"/>
            </a:endParaRPr>
          </a:p>
        </p:txBody>
      </p:sp>
      <p:sp>
        <p:nvSpPr>
          <p:cNvPr id="16" name="Rectangle 15"/>
          <p:cNvSpPr/>
          <p:nvPr/>
        </p:nvSpPr>
        <p:spPr>
          <a:xfrm>
            <a:off x="6162014" y="6324600"/>
            <a:ext cx="2204450" cy="523220"/>
          </a:xfrm>
          <a:prstGeom prst="rect">
            <a:avLst/>
          </a:prstGeom>
        </p:spPr>
        <p:txBody>
          <a:bodyPr wrap="none">
            <a:spAutoFit/>
          </a:bodyPr>
          <a:lstStyle/>
          <a:p>
            <a:pPr algn="r" rtl="1"/>
            <a:r>
              <a:rPr lang="ar-DZ" sz="2800" b="1" dirty="0" smtClean="0">
                <a:latin typeface="Times New Roman" pitchFamily="18" charset="0"/>
                <a:cs typeface="Times New Roman" pitchFamily="18" charset="0"/>
              </a:rPr>
              <a:t>ب. </a:t>
            </a:r>
            <a:r>
              <a:rPr lang="ar-DZ" sz="2800" b="1" dirty="0" smtClean="0">
                <a:latin typeface="Times New Roman" pitchFamily="18" charset="0"/>
                <a:cs typeface="Times New Roman" pitchFamily="18" charset="0"/>
              </a:rPr>
              <a:t>السفن الجوالة</a:t>
            </a:r>
            <a:endParaRPr lang="fr-F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295400"/>
            <a:ext cx="8458200" cy="685800"/>
          </a:xfrm>
        </p:spPr>
        <p:txBody>
          <a:bodyPr>
            <a:normAutofit/>
          </a:bodyPr>
          <a:lstStyle/>
          <a:p>
            <a:pPr algn="just" rtl="1">
              <a:buNone/>
            </a:pPr>
            <a:r>
              <a:rPr lang="ar-DZ" b="1" dirty="0" smtClean="0">
                <a:solidFill>
                  <a:srgbClr val="FF0000"/>
                </a:solidFill>
                <a:latin typeface="Times New Roman" pitchFamily="18" charset="0"/>
                <a:cs typeface="Times New Roman" pitchFamily="18" charset="0"/>
              </a:rPr>
              <a:t>أ. </a:t>
            </a:r>
            <a:r>
              <a:rPr lang="ar-DZ" b="1" dirty="0" smtClean="0">
                <a:solidFill>
                  <a:srgbClr val="FF0000"/>
                </a:solidFill>
                <a:latin typeface="Times New Roman" pitchFamily="18" charset="0"/>
                <a:cs typeface="Times New Roman" pitchFamily="18" charset="0"/>
              </a:rPr>
              <a:t>مجهز السفينة </a:t>
            </a:r>
            <a:r>
              <a:rPr lang="fr-FR" b="1" dirty="0" smtClean="0">
                <a:solidFill>
                  <a:srgbClr val="FF0000"/>
                </a:solidFill>
                <a:latin typeface="Times New Roman" pitchFamily="18" charset="0"/>
                <a:cs typeface="Times New Roman" pitchFamily="18" charset="0"/>
              </a:rPr>
              <a:t>Armateur</a:t>
            </a:r>
            <a:r>
              <a:rPr lang="ar-DZ" b="1" dirty="0" smtClean="0">
                <a:solidFill>
                  <a:srgbClr val="FF0000"/>
                </a:solidFill>
                <a:latin typeface="Times New Roman" pitchFamily="18" charset="0"/>
                <a:cs typeface="Times New Roman" pitchFamily="18" charset="0"/>
              </a:rPr>
              <a:t> </a:t>
            </a:r>
          </a:p>
        </p:txBody>
      </p:sp>
      <p:sp>
        <p:nvSpPr>
          <p:cNvPr id="4" name="Rectangle 3"/>
          <p:cNvSpPr/>
          <p:nvPr/>
        </p:nvSpPr>
        <p:spPr>
          <a:xfrm>
            <a:off x="4054918" y="381000"/>
            <a:ext cx="472917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Times New Roman" pitchFamily="18" charset="0"/>
                <a:cs typeface="Times New Roman" pitchFamily="18" charset="0"/>
              </a:rPr>
              <a:t>المتدخلين في النقل البحري:</a:t>
            </a:r>
            <a:endParaRPr lang="fr-FR" sz="3600" dirty="0"/>
          </a:p>
        </p:txBody>
      </p:sp>
      <p:sp>
        <p:nvSpPr>
          <p:cNvPr id="5" name="Espace réservé du contenu 2"/>
          <p:cNvSpPr txBox="1">
            <a:spLocks/>
          </p:cNvSpPr>
          <p:nvPr/>
        </p:nvSpPr>
        <p:spPr>
          <a:xfrm>
            <a:off x="381000" y="2286000"/>
            <a:ext cx="8458200" cy="9906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شخص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 باستغلال السفينة لحسابه في تقديم خدمات النقل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البحري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ليس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ضروري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أن يكون مالكا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لها:</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يكون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مستأجر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لها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مدة</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محددة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81000" y="5334000"/>
            <a:ext cx="8458200" cy="9906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 بإصدار سند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الشحن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استلام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وتسليم البضا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ئ</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 شحن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وتفريغ</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عند الاتفاق مع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الشاحن، مناول</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تها</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وتستيفها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داخل السفينة.</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381000" y="3810000"/>
            <a:ext cx="8458200" cy="9906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يلتزم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بجعل السفينة صالحة للإبحار من خلال توفير الطاقم، تجهيز السفينة بالعتاد والمؤن ووسائل السلامة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وكل ما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يلزم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للملاحة.</a:t>
            </a:r>
          </a:p>
        </p:txBody>
      </p:sp>
    </p:spTree>
  </p:cSld>
  <p:clrMapOvr>
    <a:masterClrMapping/>
  </p:clrMapOvr>
  <p:transition>
    <p:pull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89154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ب. </a:t>
            </a:r>
            <a:r>
              <a:rPr lang="ar-DZ" sz="3200" b="1" dirty="0" smtClean="0">
                <a:solidFill>
                  <a:srgbClr val="FF0000"/>
                </a:solidFill>
                <a:latin typeface="Times New Roman" pitchFamily="18" charset="0"/>
                <a:cs typeface="Times New Roman" pitchFamily="18" charset="0"/>
              </a:rPr>
              <a:t>الوكيل البحري( وكيل السفينة)</a:t>
            </a:r>
            <a:r>
              <a:rPr lang="fr-FR" sz="2400" b="1" dirty="0" smtClean="0">
                <a:solidFill>
                  <a:srgbClr val="FF0000"/>
                </a:solidFill>
                <a:latin typeface="Times New Roman" pitchFamily="18" charset="0"/>
                <a:cs typeface="Times New Roman" pitchFamily="18" charset="0"/>
              </a:rPr>
              <a:t>consignataire (agent maritime) </a:t>
            </a:r>
            <a:r>
              <a:rPr lang="ar-DZ" sz="3200" b="1" dirty="0" smtClean="0">
                <a:solidFill>
                  <a:srgbClr val="FF0000"/>
                </a:solidFill>
                <a:latin typeface="Times New Roman" pitchFamily="18" charset="0"/>
                <a:cs typeface="Times New Roman" pitchFamily="18" charset="0"/>
              </a:rPr>
              <a:t>:</a:t>
            </a:r>
            <a:endParaRPr lang="fr-FR" sz="3200" dirty="0"/>
          </a:p>
        </p:txBody>
      </p:sp>
      <p:sp>
        <p:nvSpPr>
          <p:cNvPr id="5" name="Espace réservé du contenu 2"/>
          <p:cNvSpPr txBox="1">
            <a:spLocks/>
          </p:cNvSpPr>
          <p:nvPr/>
        </p:nvSpPr>
        <p:spPr>
          <a:xfrm>
            <a:off x="381000" y="4114800"/>
            <a:ext cx="8382000" cy="1828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يكون الوكيل البحري وكيلاً لمجهز واحد يتولى الأعمال المتعلقة بالحاجات المعتادة الضرورية بجميع السفن التابعة للمجهز والأعمال المناسبة لتنفيذ عقود النقل على تلك السفن، كما قد يكون وكيلاً لعدة مجهزين، وهذا هو الفرض الغالب عملاً.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228600" y="2120205"/>
            <a:ext cx="8534400" cy="1384995"/>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شخص أو شركة يعينه المجهز في </a:t>
            </a:r>
            <a:r>
              <a:rPr lang="ar-DZ" sz="2800" b="1" dirty="0" smtClean="0">
                <a:latin typeface="Times New Roman" pitchFamily="18" charset="0"/>
                <a:cs typeface="Times New Roman" pitchFamily="18" charset="0"/>
              </a:rPr>
              <a:t>الميناء </a:t>
            </a:r>
            <a:r>
              <a:rPr lang="ar-SA" sz="2800" b="1" dirty="0" err="1" smtClean="0">
                <a:latin typeface="Times New Roman" pitchFamily="18" charset="0"/>
                <a:cs typeface="Times New Roman" pitchFamily="18" charset="0"/>
              </a:rPr>
              <a:t>لينوب</a:t>
            </a:r>
            <a:r>
              <a:rPr lang="ar-SA"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عنه في </a:t>
            </a:r>
            <a:r>
              <a:rPr lang="ar-DZ" sz="2800" b="1" dirty="0" smtClean="0">
                <a:latin typeface="Times New Roman" pitchFamily="18" charset="0"/>
                <a:cs typeface="Times New Roman" pitchFamily="18" charset="0"/>
              </a:rPr>
              <a:t>القيام </a:t>
            </a:r>
            <a:r>
              <a:rPr lang="ar-DZ" sz="2800" b="1" dirty="0" err="1" smtClean="0">
                <a:latin typeface="Times New Roman" pitchFamily="18" charset="0"/>
                <a:cs typeface="Times New Roman" pitchFamily="18" charset="0"/>
              </a:rPr>
              <a:t>ب</a:t>
            </a:r>
            <a:r>
              <a:rPr lang="ar-SA" sz="2800" b="1" dirty="0" smtClean="0">
                <a:latin typeface="Times New Roman" pitchFamily="18" charset="0"/>
                <a:cs typeface="Times New Roman" pitchFamily="18" charset="0"/>
              </a:rPr>
              <a:t>الأعمال </a:t>
            </a:r>
            <a:r>
              <a:rPr lang="ar-DZ" sz="2800" b="1" dirty="0" smtClean="0">
                <a:latin typeface="Times New Roman" pitchFamily="18" charset="0"/>
                <a:cs typeface="Times New Roman" pitchFamily="18" charset="0"/>
              </a:rPr>
              <a:t>وتوفير الاحتياجات </a:t>
            </a:r>
            <a:r>
              <a:rPr lang="ar-SA" sz="2800" b="1" dirty="0" smtClean="0">
                <a:latin typeface="Times New Roman" pitchFamily="18" charset="0"/>
                <a:cs typeface="Times New Roman" pitchFamily="18" charset="0"/>
              </a:rPr>
              <a:t>الضرورية للسفينة</a:t>
            </a:r>
            <a:r>
              <a:rPr lang="ar-DZ" sz="2800" b="1" dirty="0" smtClean="0">
                <a:latin typeface="Times New Roman" pitchFamily="18" charset="0"/>
                <a:cs typeface="Times New Roman" pitchFamily="18" charset="0"/>
              </a:rPr>
              <a:t> أثناء الرحلة أو الرسو بالميناء، التي لا يقوم بها الربان شخصيا.</a:t>
            </a:r>
            <a:endParaRPr lang="fr-FR" sz="2800" b="1" dirty="0">
              <a:latin typeface="Times New Roman" pitchFamily="18" charset="0"/>
              <a:cs typeface="Times New Roman" pitchFamily="18" charset="0"/>
            </a:endParaRPr>
          </a:p>
        </p:txBody>
      </p:sp>
    </p:spTree>
  </p:cSld>
  <p:clrMapOvr>
    <a:masterClrMapping/>
  </p:clrMapOvr>
  <p:transition>
    <p:pull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917448"/>
            <a:ext cx="8610600" cy="892552"/>
          </a:xfrm>
          <a:prstGeom prst="rect">
            <a:avLst/>
          </a:prstGeom>
        </p:spPr>
        <p:txBody>
          <a:bodyPr wrap="square">
            <a:spAutoFit/>
          </a:bodyPr>
          <a:lstStyle/>
          <a:p>
            <a:pPr lvl="0" algn="just" rtl="1">
              <a:buClr>
                <a:srgbClr val="FF0000"/>
              </a:buClr>
              <a:buSzPct val="80000"/>
              <a:buFont typeface="Wingdings" pitchFamily="2" charset="2"/>
              <a:buChar char="§"/>
            </a:pPr>
            <a:r>
              <a:rPr lang="ar-DZ" sz="2600" b="1" dirty="0" smtClean="0">
                <a:latin typeface="Times New Roman" pitchFamily="18" charset="0"/>
                <a:cs typeface="Times New Roman" pitchFamily="18" charset="0"/>
              </a:rPr>
              <a:t> الاتصال بالهيئات المكلفة بالتربيط البحري عند صول السفينة إلى المرسى أو الرصيف المخصص لها من طرف سلطات الميناء.</a:t>
            </a:r>
            <a:endParaRPr lang="fr-FR" sz="2600" b="1" dirty="0" smtClean="0">
              <a:latin typeface="Times New Roman" pitchFamily="18" charset="0"/>
              <a:cs typeface="Times New Roman" pitchFamily="18" charset="0"/>
            </a:endParaRPr>
          </a:p>
        </p:txBody>
      </p:sp>
      <p:sp>
        <p:nvSpPr>
          <p:cNvPr id="5" name="Rectangle 4"/>
          <p:cNvSpPr/>
          <p:nvPr/>
        </p:nvSpPr>
        <p:spPr>
          <a:xfrm>
            <a:off x="2438400" y="381000"/>
            <a:ext cx="5040162" cy="584775"/>
          </a:xfrm>
          <a:prstGeom prst="rect">
            <a:avLst/>
          </a:prstGeom>
        </p:spPr>
        <p:txBody>
          <a:bodyPr wrap="none">
            <a:spAutoFit/>
          </a:bodyPr>
          <a:lstStyle/>
          <a:p>
            <a:pPr lvl="0" algn="just" rtl="1"/>
            <a:r>
              <a:rPr lang="ar-DZ" sz="3200" b="1" dirty="0" smtClean="0">
                <a:solidFill>
                  <a:srgbClr val="FF0000"/>
                </a:solidFill>
                <a:latin typeface="Times New Roman" pitchFamily="18" charset="0"/>
                <a:cs typeface="Times New Roman" pitchFamily="18" charset="0"/>
              </a:rPr>
              <a:t>مهام الوكيل البحري </a:t>
            </a:r>
            <a:r>
              <a:rPr lang="ar-DZ" sz="3200" b="1" dirty="0" smtClean="0">
                <a:solidFill>
                  <a:srgbClr val="FF0000"/>
                </a:solidFill>
                <a:latin typeface="Times New Roman" pitchFamily="18" charset="0"/>
                <a:cs typeface="Times New Roman" pitchFamily="18" charset="0"/>
              </a:rPr>
              <a:t>(وكيل السفينة): </a:t>
            </a:r>
            <a:endParaRPr lang="ar-DZ" sz="3200" b="1" dirty="0" smtClean="0">
              <a:solidFill>
                <a:srgbClr val="FF0000"/>
              </a:solidFill>
              <a:latin typeface="Times New Roman" pitchFamily="18" charset="0"/>
              <a:cs typeface="Times New Roman" pitchFamily="18" charset="0"/>
            </a:endParaRPr>
          </a:p>
        </p:txBody>
      </p:sp>
      <p:sp>
        <p:nvSpPr>
          <p:cNvPr id="6" name="Rectangle 5"/>
          <p:cNvSpPr/>
          <p:nvPr/>
        </p:nvSpPr>
        <p:spPr>
          <a:xfrm>
            <a:off x="228600" y="3908048"/>
            <a:ext cx="8610600" cy="892552"/>
          </a:xfrm>
          <a:prstGeom prst="rect">
            <a:avLst/>
          </a:prstGeom>
        </p:spPr>
        <p:txBody>
          <a:bodyPr wrap="square">
            <a:spAutoFit/>
          </a:bodyPr>
          <a:lstStyle/>
          <a:p>
            <a:pPr lvl="0" algn="just" rtl="1">
              <a:buClr>
                <a:srgbClr val="FF0000"/>
              </a:buClr>
              <a:buSzPct val="80000"/>
              <a:buFont typeface="Wingdings" pitchFamily="2" charset="2"/>
              <a:buChar char="§"/>
            </a:pPr>
            <a:r>
              <a:rPr lang="ar-DZ" sz="2600" b="1" dirty="0" smtClean="0">
                <a:latin typeface="Times New Roman" pitchFamily="18" charset="0"/>
                <a:cs typeface="Times New Roman" pitchFamily="18" charset="0"/>
              </a:rPr>
              <a:t> التعاقد مع مقاولي المناولة(الشحن والتفريغ) في الميناء نيابة عن مجهز السفينة، لتحميل وتفريغ البضائع وتستيفها داخل وعلى السفينة وتربيطها بإحكام.</a:t>
            </a:r>
            <a:endParaRPr lang="fr-FR" sz="2600" b="1" dirty="0" smtClean="0">
              <a:latin typeface="Times New Roman" pitchFamily="18" charset="0"/>
              <a:cs typeface="Times New Roman" pitchFamily="18" charset="0"/>
            </a:endParaRPr>
          </a:p>
        </p:txBody>
      </p:sp>
      <p:sp>
        <p:nvSpPr>
          <p:cNvPr id="8" name="Espace réservé du contenu 2"/>
          <p:cNvSpPr txBox="1">
            <a:spLocks/>
          </p:cNvSpPr>
          <p:nvPr/>
        </p:nvSpPr>
        <p:spPr>
          <a:xfrm>
            <a:off x="304800" y="4800600"/>
            <a:ext cx="8534400" cy="533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تسهيل إجراءات تزويد السفينة بالمؤن والوقود والمياه وأي متطلبات أخرى.</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Espace réservé du contenu 2"/>
          <p:cNvSpPr txBox="1">
            <a:spLocks/>
          </p:cNvSpPr>
          <p:nvPr/>
        </p:nvSpPr>
        <p:spPr>
          <a:xfrm>
            <a:off x="304800" y="5410200"/>
            <a:ext cx="8534400" cy="13716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توفير الخدمات اللازمة للسفينة والطاقم، كاستقبال الطاقم وتسفيره، حجز الخدمات الطبية.</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إجراء الترتيبات اللازمة  للإصلاحات والصيانة والتنظيف الضرورية للسفينة.</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2" name="Espace réservé du contenu 2"/>
          <p:cNvSpPr>
            <a:spLocks noGrp="1"/>
          </p:cNvSpPr>
          <p:nvPr>
            <p:ph idx="1"/>
          </p:nvPr>
        </p:nvSpPr>
        <p:spPr>
          <a:xfrm>
            <a:off x="304800" y="1143000"/>
            <a:ext cx="8534400" cy="914400"/>
          </a:xfrm>
        </p:spPr>
        <p:txBody>
          <a:bodyPr>
            <a:noAutofit/>
          </a:bodyPr>
          <a:lstStyle/>
          <a:p>
            <a:pPr marL="0" lvl="0" indent="0" algn="just" rtl="1">
              <a:buClr>
                <a:srgbClr val="FF0000"/>
              </a:buClr>
              <a:buSzPct val="80000"/>
              <a:buFont typeface="Wingdings" pitchFamily="2" charset="2"/>
              <a:buChar char="§"/>
            </a:pPr>
            <a:r>
              <a:rPr lang="ar-DZ" sz="2600" b="1" dirty="0" smtClean="0">
                <a:solidFill>
                  <a:schemeClr val="tx1"/>
                </a:solidFill>
                <a:latin typeface="Times New Roman" pitchFamily="18" charset="0"/>
                <a:cs typeface="Times New Roman" pitchFamily="18" charset="0"/>
              </a:rPr>
              <a:t> تخزين البضائع بعد استلامها من الشاحنين أو وكلائهم في انتظار شحنها، أو استلامها من ربان السفينة وتخزينها في انتظار تسليمها لأصحابها.</a:t>
            </a:r>
            <a:endParaRPr lang="fr-FR" sz="2600" b="1" dirty="0" smtClean="0">
              <a:solidFill>
                <a:schemeClr val="tx1"/>
              </a:solidFill>
              <a:latin typeface="Times New Roman" pitchFamily="18" charset="0"/>
              <a:cs typeface="Times New Roman" pitchFamily="18" charset="0"/>
            </a:endParaRPr>
          </a:p>
        </p:txBody>
      </p:sp>
      <p:sp>
        <p:nvSpPr>
          <p:cNvPr id="13" name="Espace réservé du contenu 2"/>
          <p:cNvSpPr txBox="1">
            <a:spLocks/>
          </p:cNvSpPr>
          <p:nvPr/>
        </p:nvSpPr>
        <p:spPr>
          <a:xfrm>
            <a:off x="304800" y="2209800"/>
            <a:ext cx="8534400" cy="533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تحصيل قيمة النوالين المستحقة، وتحرير سندات الشحن وتسليمها للشاحنين.</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8686800" cy="584775"/>
          </a:xfrm>
          <a:prstGeom prst="rect">
            <a:avLst/>
          </a:prstGeom>
        </p:spPr>
        <p:txBody>
          <a:bodyPr wrap="square">
            <a:spAutoFit/>
          </a:bodyPr>
          <a:lstStyle/>
          <a:p>
            <a:pPr marL="3175" indent="-3175" algn="just" rtl="1">
              <a:buNone/>
            </a:pPr>
            <a:r>
              <a:rPr lang="ar-DZ" sz="3200" b="1" dirty="0" smtClean="0">
                <a:solidFill>
                  <a:srgbClr val="FF0000"/>
                </a:solidFill>
                <a:latin typeface="Times New Roman" pitchFamily="18" charset="0"/>
                <a:cs typeface="Times New Roman" pitchFamily="18" charset="0"/>
              </a:rPr>
              <a:t>ج. </a:t>
            </a:r>
            <a:r>
              <a:rPr lang="ar-DZ" sz="3200" b="1" dirty="0" smtClean="0">
                <a:solidFill>
                  <a:srgbClr val="FF0000"/>
                </a:solidFill>
                <a:latin typeface="Times New Roman" pitchFamily="18" charset="0"/>
                <a:cs typeface="Times New Roman" pitchFamily="18" charset="0"/>
              </a:rPr>
              <a:t>وكيل الشحن والعبور </a:t>
            </a:r>
            <a:r>
              <a:rPr lang="fr-FR" sz="3200" b="1" dirty="0" smtClean="0">
                <a:solidFill>
                  <a:srgbClr val="FF0000"/>
                </a:solidFill>
                <a:latin typeface="Times New Roman" pitchFamily="18" charset="0"/>
                <a:cs typeface="Times New Roman" pitchFamily="18" charset="0"/>
              </a:rPr>
              <a:t>Transitaire (</a:t>
            </a:r>
            <a:r>
              <a:rPr lang="fr-FR" sz="3200" b="1" dirty="0" err="1" smtClean="0">
                <a:solidFill>
                  <a:srgbClr val="FF0000"/>
                </a:solidFill>
                <a:latin typeface="Times New Roman" pitchFamily="18" charset="0"/>
                <a:cs typeface="Times New Roman" pitchFamily="18" charset="0"/>
              </a:rPr>
              <a:t>Forworder</a:t>
            </a:r>
            <a:r>
              <a:rPr lang="fr-FR" sz="3200" b="1" dirty="0" smtClean="0">
                <a:solidFill>
                  <a:srgbClr val="FF0000"/>
                </a:solidFill>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a:t>
            </a:r>
          </a:p>
        </p:txBody>
      </p:sp>
      <p:sp>
        <p:nvSpPr>
          <p:cNvPr id="5" name="Rectangle 4"/>
          <p:cNvSpPr/>
          <p:nvPr/>
        </p:nvSpPr>
        <p:spPr>
          <a:xfrm>
            <a:off x="304800" y="2932093"/>
            <a:ext cx="8305800" cy="954107"/>
          </a:xfrm>
          <a:prstGeom prst="rect">
            <a:avLst/>
          </a:prstGeom>
        </p:spPr>
        <p:txBody>
          <a:bodyPr wrap="square">
            <a:spAutoFit/>
          </a:bodyPr>
          <a:lstStyle/>
          <a:p>
            <a:pPr marL="3175" indent="-3175" algn="just" rtl="1">
              <a:buNone/>
            </a:pPr>
            <a:r>
              <a:rPr lang="ar-DZ" sz="2800" b="1" dirty="0" smtClean="0">
                <a:latin typeface="Times New Roman" pitchFamily="18" charset="0"/>
                <a:cs typeface="Times New Roman" pitchFamily="18" charset="0"/>
              </a:rPr>
              <a:t>لا </a:t>
            </a:r>
            <a:r>
              <a:rPr lang="ar-DZ" sz="2800" b="1" dirty="0" smtClean="0">
                <a:latin typeface="Times New Roman" pitchFamily="18" charset="0"/>
                <a:cs typeface="Times New Roman" pitchFamily="18" charset="0"/>
              </a:rPr>
              <a:t>يتجاوز مهمته الظرفية إطار ساحة الميناء أو النقطة الحدودية التي يتدخل فيها.</a:t>
            </a:r>
            <a:r>
              <a:rPr lang="fr-FR" sz="2800" b="1" dirty="0" smtClean="0">
                <a:latin typeface="Times New Roman" pitchFamily="18" charset="0"/>
                <a:cs typeface="Times New Roman" pitchFamily="18" charset="0"/>
              </a:rPr>
              <a:t> </a:t>
            </a:r>
            <a:endParaRPr lang="ar-DZ" sz="2800" b="1" dirty="0" smtClean="0">
              <a:latin typeface="Times New Roman" pitchFamily="18" charset="0"/>
              <a:cs typeface="Times New Roman" pitchFamily="18" charset="0"/>
            </a:endParaRPr>
          </a:p>
        </p:txBody>
      </p:sp>
      <p:sp>
        <p:nvSpPr>
          <p:cNvPr id="6" name="Rectangle 5"/>
          <p:cNvSpPr/>
          <p:nvPr/>
        </p:nvSpPr>
        <p:spPr>
          <a:xfrm>
            <a:off x="304800" y="1752600"/>
            <a:ext cx="83820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شخص وسيط مكلف تسلّم البضاعة من الناقل البحري وإعادة إرسالها بمعرفة ناقل آخر، بحري أو بري أو </a:t>
            </a:r>
            <a:r>
              <a:rPr lang="ar-SA" sz="2800" b="1" dirty="0" smtClean="0">
                <a:latin typeface="Times New Roman" pitchFamily="18" charset="0"/>
                <a:cs typeface="Times New Roman" pitchFamily="18" charset="0"/>
              </a:rPr>
              <a:t>جوي</a:t>
            </a:r>
            <a:r>
              <a:rPr lang="ar-DZ" sz="2800" b="1" dirty="0" smtClean="0">
                <a:solidFill>
                  <a:srgbClr val="FF0000"/>
                </a:solidFill>
                <a:latin typeface="Times New Roman" pitchFamily="18" charset="0"/>
                <a:cs typeface="Times New Roman" pitchFamily="18" charset="0"/>
              </a:rPr>
              <a:t>(أو العكس</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7" name="Rectangle 6"/>
          <p:cNvSpPr/>
          <p:nvPr/>
        </p:nvSpPr>
        <p:spPr>
          <a:xfrm>
            <a:off x="152400" y="4151293"/>
            <a:ext cx="83820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عمل </a:t>
            </a:r>
            <a:r>
              <a:rPr lang="ar-SA" sz="2800" b="1" dirty="0" smtClean="0">
                <a:latin typeface="Times New Roman" pitchFamily="18" charset="0"/>
                <a:cs typeface="Times New Roman" pitchFamily="18" charset="0"/>
              </a:rPr>
              <a:t>وكيل العبور يتم في الفترة التي تفصل بين مرحلتي رحلة واحدة </a:t>
            </a:r>
            <a:r>
              <a:rPr lang="ar-SA" sz="2800" b="1" dirty="0" smtClean="0">
                <a:latin typeface="Times New Roman" pitchFamily="18" charset="0"/>
                <a:cs typeface="Times New Roman" pitchFamily="18" charset="0"/>
              </a:rPr>
              <a:t>للبضاعة</a:t>
            </a:r>
            <a:r>
              <a:rPr lang="ar-DZ"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8" name="Rectangle 7"/>
          <p:cNvSpPr/>
          <p:nvPr/>
        </p:nvSpPr>
        <p:spPr>
          <a:xfrm>
            <a:off x="228600" y="5181600"/>
            <a:ext cx="83820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يجري </a:t>
            </a:r>
            <a:r>
              <a:rPr lang="ar-SA" sz="2800" b="1" dirty="0" smtClean="0">
                <a:latin typeface="Times New Roman" pitchFamily="18" charset="0"/>
                <a:cs typeface="Times New Roman" pitchFamily="18" charset="0"/>
              </a:rPr>
              <a:t>جميع الأعمال القانونية </a:t>
            </a:r>
            <a:r>
              <a:rPr lang="ar-SA" sz="2800" b="1" dirty="0" smtClean="0">
                <a:latin typeface="Times New Roman" pitchFamily="18" charset="0"/>
                <a:cs typeface="Times New Roman" pitchFamily="18" charset="0"/>
              </a:rPr>
              <a:t>والمادية </a:t>
            </a:r>
            <a:r>
              <a:rPr lang="ar-SA" sz="2800" b="1" dirty="0" smtClean="0">
                <a:latin typeface="Times New Roman" pitchFamily="18" charset="0"/>
                <a:cs typeface="Times New Roman" pitchFamily="18" charset="0"/>
              </a:rPr>
              <a:t>والثانوية، لحساب موكله للوصل بين مرحلتي الرحلة الواحدة للبضاعة بغية وصولها غايتها النهائية.</a:t>
            </a:r>
            <a:endParaRPr lang="fr-FR" sz="2800" b="1"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19400" y="457200"/>
            <a:ext cx="3810000" cy="609600"/>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مهام وكيل الشحن والعبور</a:t>
            </a:r>
            <a:endParaRPr lang="fr-FR" b="1" dirty="0">
              <a:solidFill>
                <a:srgbClr val="FF0000"/>
              </a:solidFill>
            </a:endParaRPr>
          </a:p>
        </p:txBody>
      </p:sp>
      <p:sp>
        <p:nvSpPr>
          <p:cNvPr id="4" name="Espace réservé du contenu 2"/>
          <p:cNvSpPr txBox="1">
            <a:spLocks/>
          </p:cNvSpPr>
          <p:nvPr/>
        </p:nvSpPr>
        <p:spPr>
          <a:xfrm>
            <a:off x="228600" y="1295400"/>
            <a:ext cx="8610600" cy="5334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استقبال وتسجيل طلبات الشاحنين واستلام البضائع منهم؛</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Espace réservé du contenu 2"/>
          <p:cNvSpPr txBox="1">
            <a:spLocks/>
          </p:cNvSpPr>
          <p:nvPr/>
        </p:nvSpPr>
        <p:spPr>
          <a:xfrm>
            <a:off x="228600" y="2057400"/>
            <a:ext cx="8610600" cy="6096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البحث عن وسائل النقل الملائمة للشاحنين:</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4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حسب </a:t>
            </a:r>
            <a:r>
              <a:rPr kumimoji="0" lang="ar-DZ"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البضاعة والآجال المطلوبة؛</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Espace réservé du contenu 2"/>
          <p:cNvSpPr txBox="1">
            <a:spLocks/>
          </p:cNvSpPr>
          <p:nvPr/>
        </p:nvSpPr>
        <p:spPr>
          <a:xfrm>
            <a:off x="228600" y="2895600"/>
            <a:ext cx="8610600" cy="5334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إعداد المستندات والقيام بالإجراءات المتعلقة بعقد النقل والجمركة؛</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Espace réservé du contenu 2"/>
          <p:cNvSpPr txBox="1">
            <a:spLocks/>
          </p:cNvSpPr>
          <p:nvPr/>
        </p:nvSpPr>
        <p:spPr>
          <a:xfrm>
            <a:off x="228600" y="3657600"/>
            <a:ext cx="8610600" cy="5334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التكفل بحراسة البضاعة الإشراف على تحميلها؛</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Espace réservé du contenu 2"/>
          <p:cNvSpPr txBox="1">
            <a:spLocks/>
          </p:cNvSpPr>
          <p:nvPr/>
        </p:nvSpPr>
        <p:spPr>
          <a:xfrm>
            <a:off x="228600" y="4419600"/>
            <a:ext cx="8610600" cy="6096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النيابة عن صاحب البضاعة في استلامها عند الوصول؛</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Espace réservé du contenu 2"/>
          <p:cNvSpPr txBox="1">
            <a:spLocks/>
          </p:cNvSpPr>
          <p:nvPr/>
        </p:nvSpPr>
        <p:spPr>
          <a:xfrm>
            <a:off x="228600" y="5181600"/>
            <a:ext cx="8610600" cy="6858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دفع أجرة النقل المستحقة عنها واستلام سند الشحن؛</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Espace réservé du contenu 2"/>
          <p:cNvSpPr txBox="1">
            <a:spLocks/>
          </p:cNvSpPr>
          <p:nvPr/>
        </p:nvSpPr>
        <p:spPr>
          <a:xfrm>
            <a:off x="228600" y="5943600"/>
            <a:ext cx="8610600" cy="6096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القيام بالتدابير اللازمة للمحافظة على حقوق صاحب البضاعة أمام الناقل. </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0" y="1524000"/>
            <a:ext cx="3048000" cy="6096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1. تعريف الميناء:</a:t>
            </a:r>
            <a:endParaRPr lang="fr-FR" sz="24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6400800" y="609600"/>
            <a:ext cx="2425664" cy="707886"/>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أولا</a:t>
            </a:r>
            <a:r>
              <a:rPr lang="ar-DZ" sz="4000" b="1" dirty="0" smtClean="0">
                <a:solidFill>
                  <a:srgbClr val="FF0000"/>
                </a:solidFill>
                <a:latin typeface="Times New Roman" pitchFamily="18" charset="0"/>
                <a:cs typeface="Times New Roman" pitchFamily="18" charset="0"/>
              </a:rPr>
              <a:t>. الموانئ:</a:t>
            </a:r>
            <a:endParaRPr lang="fr-FR" sz="4000" dirty="0"/>
          </a:p>
        </p:txBody>
      </p:sp>
      <p:sp>
        <p:nvSpPr>
          <p:cNvPr id="5" name="Espace réservé du contenu 2"/>
          <p:cNvSpPr txBox="1">
            <a:spLocks/>
          </p:cNvSpPr>
          <p:nvPr/>
        </p:nvSpPr>
        <p:spPr>
          <a:xfrm>
            <a:off x="5867400" y="2286000"/>
            <a:ext cx="2895600" cy="6096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الميناء لغـــــــــة: </a:t>
            </a:r>
          </a:p>
        </p:txBody>
      </p:sp>
      <p:sp>
        <p:nvSpPr>
          <p:cNvPr id="6" name="Espace réservé du contenu 2"/>
          <p:cNvSpPr txBox="1">
            <a:spLocks/>
          </p:cNvSpPr>
          <p:nvPr/>
        </p:nvSpPr>
        <p:spPr>
          <a:xfrm>
            <a:off x="304800" y="3200400"/>
            <a:ext cx="8458200" cy="1447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كلمة الميناء </a:t>
            </a: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Port</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في الإنجليزية مشتقة من اللاتينية القديمة </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Porta</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وتعني بوابة أو مدخل، وهذا المعنى لم يعد يقتصر على مفهوم الميناء البحري بل حتى على الميناء النهري والجوي.</a:t>
            </a:r>
            <a:endPar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transition>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35162"/>
            <a:ext cx="8534400" cy="1570038"/>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شخص يقوم بالتقريب والتوفيق بين أطراف العقود البحرية</a:t>
            </a:r>
            <a:r>
              <a:rPr lang="ar-DZ" sz="2800" b="1" dirty="0" smtClean="0">
                <a:solidFill>
                  <a:schemeClr val="tx1"/>
                </a:solidFill>
                <a:latin typeface="Times New Roman" pitchFamily="18" charset="0"/>
                <a:cs typeface="Times New Roman" pitchFamily="18" charset="0"/>
              </a:rPr>
              <a:t>،</a:t>
            </a:r>
            <a:r>
              <a:rPr lang="ar-SY" sz="2800" b="1" dirty="0" smtClean="0">
                <a:solidFill>
                  <a:schemeClr val="tx1"/>
                </a:solidFill>
                <a:latin typeface="Times New Roman" pitchFamily="18" charset="0"/>
                <a:cs typeface="Times New Roman" pitchFamily="18" charset="0"/>
              </a:rPr>
              <a:t> كأن يتوسط بين المجهّز والشاحن في عقد النقل البحري، والبائع والمشتري في عقد بيع السفينة، والمؤمِّن والمؤمَّن له في عقد التأمين البحري.</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1113632" y="1066800"/>
            <a:ext cx="764401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د. </a:t>
            </a:r>
            <a:r>
              <a:rPr lang="ar-SY" sz="3200" b="1" dirty="0" smtClean="0">
                <a:solidFill>
                  <a:srgbClr val="FF0000"/>
                </a:solidFill>
                <a:latin typeface="Times New Roman" pitchFamily="18" charset="0"/>
                <a:cs typeface="Times New Roman" pitchFamily="18" charset="0"/>
              </a:rPr>
              <a:t>الوسيط </a:t>
            </a:r>
            <a:r>
              <a:rPr lang="fr-FR" sz="3200" b="1" dirty="0" smtClean="0">
                <a:solidFill>
                  <a:srgbClr val="FF0000"/>
                </a:solidFill>
                <a:latin typeface="Times New Roman" pitchFamily="18" charset="0"/>
                <a:cs typeface="Times New Roman" pitchFamily="18" charset="0"/>
              </a:rPr>
              <a:t>)</a:t>
            </a:r>
            <a:r>
              <a:rPr lang="ar-SY" sz="3200" b="1" dirty="0" smtClean="0">
                <a:solidFill>
                  <a:srgbClr val="FF0000"/>
                </a:solidFill>
                <a:latin typeface="Times New Roman" pitchFamily="18" charset="0"/>
                <a:cs typeface="Times New Roman" pitchFamily="18" charset="0"/>
              </a:rPr>
              <a:t>السمسار</a:t>
            </a:r>
            <a:r>
              <a:rPr lang="fr-FR" sz="3200" b="1" dirty="0" smtClean="0">
                <a:solidFill>
                  <a:srgbClr val="FF0000"/>
                </a:solidFill>
                <a:latin typeface="Times New Roman" pitchFamily="18" charset="0"/>
                <a:cs typeface="Times New Roman" pitchFamily="18" charset="0"/>
              </a:rPr>
              <a:t>(</a:t>
            </a:r>
            <a:r>
              <a:rPr lang="ar-SY" sz="3200" b="1" dirty="0" smtClean="0">
                <a:solidFill>
                  <a:srgbClr val="FF0000"/>
                </a:solidFill>
                <a:latin typeface="Times New Roman" pitchFamily="18" charset="0"/>
                <a:cs typeface="Times New Roman" pitchFamily="18" charset="0"/>
              </a:rPr>
              <a:t> البحري </a:t>
            </a:r>
            <a:r>
              <a:rPr lang="fr-FR" sz="3200" b="1" dirty="0" smtClean="0">
                <a:solidFill>
                  <a:srgbClr val="FF0000"/>
                </a:solidFill>
                <a:latin typeface="Times New Roman" pitchFamily="18" charset="0"/>
                <a:cs typeface="Times New Roman" pitchFamily="18" charset="0"/>
              </a:rPr>
              <a:t>courtier maritime</a:t>
            </a:r>
            <a:r>
              <a:rPr lang="ar-SY"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
        <p:nvSpPr>
          <p:cNvPr id="5" name="Espace réservé du contenu 2"/>
          <p:cNvSpPr txBox="1">
            <a:spLocks/>
          </p:cNvSpPr>
          <p:nvPr/>
        </p:nvSpPr>
        <p:spPr>
          <a:xfrm>
            <a:off x="304800" y="3687762"/>
            <a:ext cx="8534400" cy="1874838"/>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ar-DZ" sz="2800" b="1" dirty="0" smtClean="0">
                <a:latin typeface="Times New Roman" pitchFamily="18" charset="0"/>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يكـون متخصصاً لا يقـوم إلا بأعمال الوساطة والتقريب،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لكن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يمنع أن يقوم بأعمال السمسرة شخص</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كوكيل السفينة أو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وكيل الشحن،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قادر بحكم صلاته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وعلاقاته في الميناء الذي يعمل فيه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على القيام بالوساطة والتقريب بين ذوي الشأن في العقود البحرية.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trips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133600"/>
            <a:ext cx="8534400" cy="990600"/>
          </a:xfrm>
        </p:spPr>
        <p:txBody>
          <a:bodyPr>
            <a:normAutofit/>
          </a:bodyPr>
          <a:lstStyle/>
          <a:p>
            <a:pPr marL="0" lv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تولت إعدادها اللجنة البحرية الدولية، </a:t>
            </a:r>
            <a:r>
              <a:rPr lang="ar-DZ" sz="2800" b="1" dirty="0" smtClean="0">
                <a:solidFill>
                  <a:schemeClr val="tx1"/>
                </a:solidFill>
                <a:latin typeface="Times New Roman" pitchFamily="18" charset="0"/>
                <a:cs typeface="Times New Roman" pitchFamily="18" charset="0"/>
              </a:rPr>
              <a:t>وقعت في</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1924/08/12</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دخلت حيز التطبيق في </a:t>
            </a:r>
            <a:r>
              <a:rPr lang="ar-DZ" sz="2800" b="1" dirty="0" smtClean="0">
                <a:solidFill>
                  <a:schemeClr val="tx1"/>
                </a:solidFill>
                <a:latin typeface="Times New Roman" pitchFamily="18" charset="0"/>
                <a:cs typeface="Times New Roman" pitchFamily="18" charset="0"/>
              </a:rPr>
              <a:t>1931/06/02.</a:t>
            </a:r>
            <a:endParaRPr lang="ar-DZ"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3450127" y="381000"/>
            <a:ext cx="530465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Times New Roman" pitchFamily="18" charset="0"/>
                <a:cs typeface="Times New Roman" pitchFamily="18" charset="0"/>
              </a:rPr>
              <a:t>الاتفاقيات الدولية للنقل البحري:</a:t>
            </a:r>
            <a:endParaRPr lang="fr-FR" sz="3600" dirty="0"/>
          </a:p>
        </p:txBody>
      </p:sp>
      <p:sp>
        <p:nvSpPr>
          <p:cNvPr id="5" name="Rectangle 4"/>
          <p:cNvSpPr/>
          <p:nvPr/>
        </p:nvSpPr>
        <p:spPr>
          <a:xfrm>
            <a:off x="838200" y="1295400"/>
            <a:ext cx="8028160" cy="584775"/>
          </a:xfrm>
          <a:prstGeom prst="rect">
            <a:avLst/>
          </a:prstGeom>
        </p:spPr>
        <p:txBody>
          <a:bodyPr wrap="none">
            <a:spAutoFit/>
          </a:bodyPr>
          <a:lstStyle/>
          <a:p>
            <a:pPr lvl="0" algn="just"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اتفاقية بروكسل لتوحيد القواعد المتعلقة بسندات الشحن: </a:t>
            </a:r>
            <a:endParaRPr lang="ar-DZ" sz="3200" b="1" dirty="0" smtClean="0">
              <a:solidFill>
                <a:srgbClr val="FF0000"/>
              </a:solidFill>
              <a:latin typeface="Times New Roman" pitchFamily="18" charset="0"/>
              <a:cs typeface="Times New Roman" pitchFamily="18" charset="0"/>
            </a:endParaRPr>
          </a:p>
        </p:txBody>
      </p:sp>
      <p:sp>
        <p:nvSpPr>
          <p:cNvPr id="7" name="Espace réservé du contenu 2"/>
          <p:cNvSpPr txBox="1">
            <a:spLocks/>
          </p:cNvSpPr>
          <p:nvPr/>
        </p:nvSpPr>
        <p:spPr>
          <a:xfrm>
            <a:off x="228600" y="3352800"/>
            <a:ext cx="8534400" cy="990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تسري أحكا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إلا على عقود نقل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بحري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بموجب سند شحن يتم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إبرامه في إحدى الدول المتعاقدة فقط،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 يجعل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نطاق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تطبيقها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ضيق</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9" name="Rectangle 8"/>
          <p:cNvSpPr/>
          <p:nvPr/>
        </p:nvSpPr>
        <p:spPr>
          <a:xfrm>
            <a:off x="304800" y="4572000"/>
            <a:ext cx="84582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يمكن </a:t>
            </a:r>
            <a:r>
              <a:rPr lang="ar-SA" sz="2800" b="1" dirty="0" smtClean="0">
                <a:latin typeface="Times New Roman" pitchFamily="18" charset="0"/>
                <a:cs typeface="Times New Roman" pitchFamily="18" charset="0"/>
              </a:rPr>
              <a:t>تطبيق</a:t>
            </a:r>
            <a:r>
              <a:rPr lang="ar-DZ" sz="2800" b="1" dirty="0" smtClean="0">
                <a:latin typeface="Times New Roman" pitchFamily="18" charset="0"/>
                <a:cs typeface="Times New Roman" pitchFamily="18" charset="0"/>
              </a:rPr>
              <a:t>ها </a:t>
            </a:r>
            <a:r>
              <a:rPr lang="ar-SA" sz="2800" b="1" dirty="0" smtClean="0">
                <a:latin typeface="Times New Roman" pitchFamily="18" charset="0"/>
                <a:cs typeface="Times New Roman" pitchFamily="18" charset="0"/>
              </a:rPr>
              <a:t>إذا </a:t>
            </a:r>
            <a:r>
              <a:rPr lang="ar-SA" sz="2800" b="1" dirty="0" smtClean="0">
                <a:latin typeface="Times New Roman" pitchFamily="18" charset="0"/>
                <a:cs typeface="Times New Roman" pitchFamily="18" charset="0"/>
              </a:rPr>
              <a:t>تضمن سند الشحن شرطا </a:t>
            </a:r>
            <a:r>
              <a:rPr lang="ar-SA" sz="2800" b="1" dirty="0" smtClean="0">
                <a:latin typeface="Times New Roman" pitchFamily="18" charset="0"/>
                <a:cs typeface="Times New Roman" pitchFamily="18" charset="0"/>
              </a:rPr>
              <a:t>يقضي </a:t>
            </a:r>
            <a:r>
              <a:rPr lang="ar-SA" sz="2800" b="1" dirty="0" smtClean="0">
                <a:latin typeface="Times New Roman" pitchFamily="18" charset="0"/>
                <a:cs typeface="Times New Roman" pitchFamily="18" charset="0"/>
              </a:rPr>
              <a:t>بإخضاع عقد النقل البحري للاتفاقية أو لقانون دولة تنفذ أحكام </a:t>
            </a:r>
            <a:r>
              <a:rPr lang="ar-SA" sz="2800" b="1" dirty="0" smtClean="0">
                <a:latin typeface="Times New Roman" pitchFamily="18" charset="0"/>
                <a:cs typeface="Times New Roman" pitchFamily="18" charset="0"/>
              </a:rPr>
              <a:t>الاتفاقية </a:t>
            </a:r>
            <a:r>
              <a:rPr lang="ar-SA" sz="2800" b="1" dirty="0" smtClean="0">
                <a:latin typeface="Times New Roman" pitchFamily="18" charset="0"/>
                <a:cs typeface="Times New Roman" pitchFamily="18" charset="0"/>
              </a:rPr>
              <a:t>(</a:t>
            </a:r>
            <a:r>
              <a:rPr lang="ar-SA" sz="2800" b="1" dirty="0" smtClean="0">
                <a:solidFill>
                  <a:srgbClr val="FF0000"/>
                </a:solidFill>
                <a:latin typeface="Times New Roman" pitchFamily="18" charset="0"/>
                <a:cs typeface="Times New Roman" pitchFamily="18" charset="0"/>
              </a:rPr>
              <a:t>شرط بارامونت</a:t>
            </a:r>
            <a:r>
              <a:rPr lang="ar-SA" sz="2800" b="1" dirty="0" smtClean="0">
                <a:latin typeface="Times New Roman" pitchFamily="18" charset="0"/>
                <a:cs typeface="Times New Roman" pitchFamily="18" charset="0"/>
              </a:rPr>
              <a:t>)</a:t>
            </a:r>
            <a:r>
              <a:rPr lang="ar-DZ" sz="2800" b="1" dirty="0" smtClean="0">
                <a:latin typeface="Times New Roman" pitchFamily="18" charset="0"/>
                <a:cs typeface="Times New Roman" pitchFamily="18" charset="0"/>
              </a:rPr>
              <a:t>.</a:t>
            </a:r>
            <a:endParaRPr lang="fr-FR" sz="2800" dirty="0"/>
          </a:p>
        </p:txBody>
      </p:sp>
      <p:sp>
        <p:nvSpPr>
          <p:cNvPr id="10" name="Rectangle 9"/>
          <p:cNvSpPr/>
          <p:nvPr/>
        </p:nvSpPr>
        <p:spPr>
          <a:xfrm>
            <a:off x="304800" y="5751493"/>
            <a:ext cx="8458200" cy="954107"/>
          </a:xfrm>
          <a:prstGeom prst="rect">
            <a:avLst/>
          </a:prstGeom>
        </p:spPr>
        <p:txBody>
          <a:bodyPr wrap="square">
            <a:spAutoFit/>
          </a:bodyPr>
          <a:lstStyle/>
          <a:p>
            <a:pPr lvl="0"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حددت التزامات الناقل </a:t>
            </a:r>
            <a:r>
              <a:rPr lang="ar-SA" sz="2800" b="1" dirty="0" smtClean="0">
                <a:latin typeface="Times New Roman" pitchFamily="18" charset="0"/>
                <a:cs typeface="Times New Roman" pitchFamily="18" charset="0"/>
              </a:rPr>
              <a:t>البحري</a:t>
            </a:r>
            <a:r>
              <a:rPr lang="ar-DZ" sz="2800" b="1" dirty="0" smtClean="0">
                <a:latin typeface="Times New Roman" pitchFamily="18" charset="0"/>
                <a:cs typeface="Times New Roman" pitchFamily="18" charset="0"/>
              </a:rPr>
              <a:t>، لكنها تضمنت</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17 حالة إعفاء من المسؤولية</a:t>
            </a:r>
            <a:r>
              <a:rPr lang="ar-DZ" sz="2800" b="1" dirty="0" smtClean="0">
                <a:latin typeface="Times New Roman" pitchFamily="18" charset="0"/>
                <a:cs typeface="Times New Roman" pitchFamily="18" charset="0"/>
              </a:rPr>
              <a:t> للناقل</a:t>
            </a:r>
            <a:r>
              <a:rPr lang="ar-SA" sz="2800" b="1" dirty="0" smtClean="0">
                <a:latin typeface="Times New Roman" pitchFamily="18" charset="0"/>
                <a:cs typeface="Times New Roman" pitchFamily="18" charset="0"/>
              </a:rPr>
              <a:t>، مما يبين قوة الناقل أمام </a:t>
            </a:r>
            <a:r>
              <a:rPr lang="ar-SA" sz="2800" b="1" dirty="0" smtClean="0">
                <a:latin typeface="Times New Roman" pitchFamily="18" charset="0"/>
                <a:cs typeface="Times New Roman" pitchFamily="18" charset="0"/>
              </a:rPr>
              <a:t>الشاحن</a:t>
            </a:r>
            <a:r>
              <a:rPr lang="ar-DZ" sz="2800" b="1" dirty="0" smtClean="0">
                <a:latin typeface="Times New Roman" pitchFamily="18" charset="0"/>
                <a:cs typeface="Times New Roman" pitchFamily="18" charset="0"/>
              </a:rPr>
              <a:t>.</a:t>
            </a:r>
            <a:endParaRPr lang="fr-FR" sz="2800" b="1" dirty="0" smtClean="0">
              <a:latin typeface="Times New Roman" pitchFamily="18" charset="0"/>
              <a:cs typeface="Times New Roman" pitchFamily="18" charset="0"/>
            </a:endParaRPr>
          </a:p>
        </p:txBody>
      </p:sp>
    </p:spTree>
  </p:cSld>
  <p:clrMapOvr>
    <a:masterClrMapping/>
  </p:clrMapOvr>
  <p:transition>
    <p:circl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458200" cy="685800"/>
          </a:xfrm>
        </p:spPr>
        <p:txBody>
          <a:bodyPr>
            <a:normAutofit/>
          </a:bodyPr>
          <a:lstStyle/>
          <a:p>
            <a:pPr marL="0" lvl="0" indent="0" algn="just" rtl="1">
              <a:buNone/>
            </a:pPr>
            <a:r>
              <a:rPr lang="ar-DZ" b="1" dirty="0" smtClean="0">
                <a:solidFill>
                  <a:srgbClr val="FF0000"/>
                </a:solidFill>
                <a:latin typeface="Times New Roman" pitchFamily="18" charset="0"/>
                <a:cs typeface="Times New Roman" pitchFamily="18" charset="0"/>
              </a:rPr>
              <a:t>ب. </a:t>
            </a:r>
            <a:r>
              <a:rPr lang="ar-SA" b="1" dirty="0" smtClean="0">
                <a:solidFill>
                  <a:srgbClr val="FF0000"/>
                </a:solidFill>
                <a:latin typeface="Times New Roman" pitchFamily="18" charset="0"/>
                <a:cs typeface="Times New Roman" pitchFamily="18" charset="0"/>
              </a:rPr>
              <a:t>اتفاقية هامبورغ لنقل البضائع بحرا: </a:t>
            </a:r>
            <a:endParaRPr lang="ar-DZ" b="1"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81000" y="4572000"/>
            <a:ext cx="8458200" cy="990600"/>
          </a:xfrm>
          <a:prstGeom prst="rect">
            <a:avLst/>
          </a:prstGeom>
        </p:spPr>
        <p:txBody>
          <a:bodyPr vert="horz">
            <a:normAutofit/>
          </a:bodyPr>
          <a:lstStyle/>
          <a:p>
            <a:pPr lvl="0"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جاءت بعد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شع</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 دول كثيرة أن مصالحها كدول شاحنة لا تحظى برعاية عادلة في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معاهدة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بروكسل</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حتى بعد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تعديلها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contenu 2"/>
          <p:cNvSpPr txBox="1">
            <a:spLocks/>
          </p:cNvSpPr>
          <p:nvPr/>
        </p:nvSpPr>
        <p:spPr>
          <a:xfrm>
            <a:off x="304800" y="1676400"/>
            <a:ext cx="8534400" cy="990600"/>
          </a:xfrm>
          <a:prstGeom prst="rect">
            <a:avLst/>
          </a:prstGeom>
        </p:spPr>
        <p:txBody>
          <a:bodyPr vert="horz">
            <a:normAutofit/>
          </a:bodyPr>
          <a:lstStyle/>
          <a:p>
            <a:pPr lvl="0"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صدرت عن الأمم المتحدة في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ماي</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1978</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دخلت حيز التنفيذ في أوت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1992</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تسري على كل عق</a:t>
            </a:r>
            <a:r>
              <a:rPr lang="ar-DZ" sz="2800" b="1" dirty="0"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د نقل </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لبضائع بحر</a:t>
            </a:r>
            <a:r>
              <a:rPr lang="ar-DZ" sz="2800" b="1" dirty="0" smtClean="0">
                <a:latin typeface="Times New Roman" pitchFamily="18" charset="0"/>
                <a:cs typeface="Times New Roman" pitchFamily="18" charset="0"/>
              </a:rPr>
              <a:t>ا.</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2895600"/>
            <a:ext cx="85344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تهدف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إلى إيجاد توازن بين مصالح الناقلين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والشاحنين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اتفاقية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بروكسل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(1924)</a:t>
            </a:r>
            <a:r>
              <a:rPr lang="ar-DZ" sz="2800" b="1" dirty="0" smtClean="0">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لم </a:t>
            </a:r>
            <a:r>
              <a:rPr lang="ar-DZ" sz="2800" b="1" dirty="0" smtClean="0">
                <a:latin typeface="Times New Roman" pitchFamily="18" charset="0"/>
                <a:cs typeface="Times New Roman" pitchFamily="18" charset="0"/>
              </a:rPr>
              <a:t>ت</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ستطع تقليص هيمنة الناقل في عقد النقل البحري، لذا تولت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تنظيم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العلاقة بين أطراف عقد النقل البحري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7" name="Rectangle 6"/>
          <p:cNvSpPr/>
          <p:nvPr/>
        </p:nvSpPr>
        <p:spPr>
          <a:xfrm>
            <a:off x="304800" y="5715000"/>
            <a:ext cx="8534400" cy="954107"/>
          </a:xfrm>
          <a:prstGeom prst="rect">
            <a:avLst/>
          </a:prstGeom>
        </p:spPr>
        <p:txBody>
          <a:bodyPr wrap="square">
            <a:spAutoFit/>
          </a:bodyPr>
          <a:lstStyle/>
          <a:p>
            <a:pPr algn="r" rtl="1"/>
            <a:r>
              <a:rPr lang="ar-SA" sz="2800" b="1" dirty="0" smtClean="0">
                <a:latin typeface="Times New Roman" pitchFamily="18" charset="0"/>
                <a:cs typeface="Times New Roman" pitchFamily="18" charset="0"/>
              </a:rPr>
              <a:t>معاهدة بروكسل</a:t>
            </a:r>
            <a:r>
              <a:rPr lang="ar-DZ" sz="2800" b="1" dirty="0" smtClean="0">
                <a:latin typeface="Times New Roman" pitchFamily="18" charset="0"/>
                <a:cs typeface="Times New Roman" pitchFamily="18" charset="0"/>
              </a:rPr>
              <a:t>: لا تحقق </a:t>
            </a:r>
            <a:r>
              <a:rPr lang="ar-SA" sz="2800" b="1" dirty="0" smtClean="0">
                <a:latin typeface="Times New Roman" pitchFamily="18" charset="0"/>
                <a:cs typeface="Times New Roman" pitchFamily="18" charset="0"/>
              </a:rPr>
              <a:t>توازن بين مصالح الدول الناقلة والشاحنة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غالبا</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نامية</a:t>
            </a:r>
            <a:r>
              <a:rPr lang="ar-DZ" sz="2800" b="1" dirty="0" smtClean="0">
                <a:latin typeface="Times New Roman" pitchFamily="18" charset="0"/>
                <a:cs typeface="Times New Roman" pitchFamily="18" charset="0"/>
              </a:rPr>
              <a:t> تدفع </a:t>
            </a:r>
            <a:r>
              <a:rPr lang="ar-SA" sz="2800" b="1" dirty="0" smtClean="0">
                <a:latin typeface="Times New Roman" pitchFamily="18" charset="0"/>
                <a:cs typeface="Times New Roman" pitchFamily="18" charset="0"/>
              </a:rPr>
              <a:t>مبالغ كبيرة للناقلين </a:t>
            </a:r>
            <a:r>
              <a:rPr lang="ar-SA" sz="2800" b="1" dirty="0" smtClean="0">
                <a:latin typeface="Times New Roman" pitchFamily="18" charset="0"/>
                <a:cs typeface="Times New Roman" pitchFamily="18" charset="0"/>
              </a:rPr>
              <a:t>الأجانب</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a:t>
            </a:r>
            <a:endParaRPr lang="fr-FR" sz="2800" dirty="0"/>
          </a:p>
        </p:txBody>
      </p:sp>
    </p:spTree>
  </p:cSld>
  <p:clrMapOvr>
    <a:masterClrMapping/>
  </p:clrMapOvr>
  <p:transition>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534400" cy="685800"/>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ج. </a:t>
            </a:r>
            <a:r>
              <a:rPr lang="ar-SA" b="1" dirty="0" smtClean="0">
                <a:solidFill>
                  <a:srgbClr val="FF0000"/>
                </a:solidFill>
                <a:latin typeface="Times New Roman" pitchFamily="18" charset="0"/>
                <a:cs typeface="Times New Roman" pitchFamily="18" charset="0"/>
              </a:rPr>
              <a:t>اتفاقية روتردام المتعلقة بعقود النقل البحري جزئيا أو كليا: </a:t>
            </a:r>
            <a:endParaRPr lang="ar-DZ" b="1" dirty="0" smtClean="0">
              <a:solidFill>
                <a:srgbClr val="FF0000"/>
              </a:solidFill>
              <a:latin typeface="Times New Roman" pitchFamily="18" charset="0"/>
              <a:cs typeface="Times New Roman" pitchFamily="18" charset="0"/>
            </a:endParaRPr>
          </a:p>
        </p:txBody>
      </p:sp>
      <p:sp>
        <p:nvSpPr>
          <p:cNvPr id="4" name="Rectangle 3"/>
          <p:cNvSpPr/>
          <p:nvPr/>
        </p:nvSpPr>
        <p:spPr>
          <a:xfrm>
            <a:off x="228600" y="3810000"/>
            <a:ext cx="86106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فكرت </a:t>
            </a:r>
            <a:r>
              <a:rPr lang="ar-SA" sz="2800" b="1" dirty="0" smtClean="0">
                <a:latin typeface="Times New Roman" pitchFamily="18" charset="0"/>
                <a:cs typeface="Times New Roman" pitchFamily="18" charset="0"/>
              </a:rPr>
              <a:t>اللجنة البحرية الدولية في إدخال تعديلات على معاهدة </a:t>
            </a:r>
            <a:r>
              <a:rPr lang="ar-SA" sz="2800" b="1" dirty="0" smtClean="0">
                <a:latin typeface="Times New Roman" pitchFamily="18" charset="0"/>
                <a:cs typeface="Times New Roman" pitchFamily="18" charset="0"/>
              </a:rPr>
              <a:t>بروكسل، </a:t>
            </a:r>
            <a:r>
              <a:rPr lang="ar-DZ" sz="2800" b="1" dirty="0" smtClean="0">
                <a:latin typeface="Times New Roman" pitchFamily="18" charset="0"/>
                <a:cs typeface="Times New Roman" pitchFamily="18" charset="0"/>
              </a:rPr>
              <a:t>لكنها فضلت </a:t>
            </a:r>
            <a:r>
              <a:rPr lang="ar-SA" sz="2800" b="1" dirty="0" smtClean="0">
                <a:latin typeface="Times New Roman" pitchFamily="18" charset="0"/>
                <a:cs typeface="Times New Roman" pitchFamily="18" charset="0"/>
              </a:rPr>
              <a:t>بلورة </a:t>
            </a:r>
            <a:r>
              <a:rPr lang="ar-SA" sz="2800" b="1" dirty="0" smtClean="0">
                <a:latin typeface="Times New Roman" pitchFamily="18" charset="0"/>
                <a:cs typeface="Times New Roman" pitchFamily="18" charset="0"/>
              </a:rPr>
              <a:t>اتفاقية جديدة، تحكم عقود النقل الدولي للبضائع عن طريق البحر جزئيا أو </a:t>
            </a:r>
            <a:r>
              <a:rPr lang="ar-SA" sz="2800" b="1" dirty="0" smtClean="0">
                <a:latin typeface="Times New Roman" pitchFamily="18" charset="0"/>
                <a:cs typeface="Times New Roman" pitchFamily="18" charset="0"/>
              </a:rPr>
              <a:t>كليا</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تم </a:t>
            </a:r>
            <a:r>
              <a:rPr lang="ar-SA" sz="2800" b="1" dirty="0" smtClean="0">
                <a:latin typeface="Times New Roman" pitchFamily="18" charset="0"/>
                <a:cs typeface="Times New Roman" pitchFamily="18" charset="0"/>
              </a:rPr>
              <a:t>اعتمادها في 11 ديسمبر 2008</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dirty="0"/>
          </a:p>
        </p:txBody>
      </p:sp>
      <p:sp>
        <p:nvSpPr>
          <p:cNvPr id="5" name="Espace réservé du contenu 2"/>
          <p:cNvSpPr txBox="1">
            <a:spLocks/>
          </p:cNvSpPr>
          <p:nvPr/>
        </p:nvSpPr>
        <p:spPr>
          <a:xfrm>
            <a:off x="304800" y="1066800"/>
            <a:ext cx="8534400" cy="1371600"/>
          </a:xfrm>
          <a:prstGeom prst="rect">
            <a:avLst/>
          </a:prstGeom>
        </p:spPr>
        <p:txBody>
          <a:bodyPr vert="horz">
            <a:normAutofit/>
          </a:bodyPr>
          <a:lstStyle/>
          <a:p>
            <a:pPr marL="3175" lvl="0" indent="-3175"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انقسام الدول </a:t>
            </a:r>
            <a:r>
              <a:rPr lang="ar-DZ" sz="2800" b="1" dirty="0" smtClean="0">
                <a:latin typeface="Times New Roman" pitchFamily="18" charset="0"/>
                <a:cs typeface="Times New Roman" pitchFamily="18" charset="0"/>
              </a:rPr>
              <a:t>بين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منظمة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معاهدة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بروكسل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دول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منسحبة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منها للانضمام لمعاهدة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هامبورغ،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لم يعد لقواعد النقل البحري التوحيد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القانوني</a:t>
            </a:r>
            <a:r>
              <a:rPr lang="ar-DZ" sz="2800" b="1" dirty="0" smtClean="0">
                <a:latin typeface="Times New Roman" pitchFamily="18" charset="0"/>
                <a:cs typeface="Times New Roman" pitchFamily="18" charset="0"/>
              </a:rPr>
              <a:t>، مما</a:t>
            </a:r>
            <a:r>
              <a:rPr lang="ar-DZ" sz="2800" b="1" dirty="0" smtClean="0">
                <a:latin typeface="Times New Roman" pitchFamily="18" charset="0"/>
                <a:cs typeface="Times New Roman" pitchFamily="18" charset="0"/>
              </a:rPr>
              <a:t> أدى </a:t>
            </a:r>
            <a:r>
              <a:rPr lang="ar-DZ" sz="2800" b="1" dirty="0" err="1" smtClean="0">
                <a:latin typeface="Times New Roman" pitchFamily="18" charset="0"/>
                <a:cs typeface="Times New Roman" pitchFamily="18" charset="0"/>
              </a:rPr>
              <a:t>ل</a:t>
            </a:r>
            <a:r>
              <a:rPr lang="ar-SA" sz="2800" b="1" dirty="0" smtClean="0">
                <a:latin typeface="Times New Roman" pitchFamily="18" charset="0"/>
                <a:cs typeface="Times New Roman" pitchFamily="18" charset="0"/>
              </a:rPr>
              <a:t>عدم استقرار التجارة </a:t>
            </a:r>
            <a:r>
              <a:rPr lang="ar-SA" sz="2800" b="1" dirty="0" smtClean="0">
                <a:latin typeface="Times New Roman" pitchFamily="18" charset="0"/>
                <a:cs typeface="Times New Roman" pitchFamily="18" charset="0"/>
              </a:rPr>
              <a:t>الدولية</a:t>
            </a:r>
            <a:r>
              <a:rPr lang="ar-DZ" sz="2800" b="1" dirty="0" smtClean="0">
                <a:latin typeface="Times New Roman" pitchFamily="18" charset="0"/>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304800" y="2590800"/>
            <a:ext cx="8534400" cy="990600"/>
          </a:xfrm>
          <a:prstGeom prst="rect">
            <a:avLst/>
          </a:prstGeom>
        </p:spPr>
        <p:txBody>
          <a:bodyPr vert="horz">
            <a:normAutofit/>
          </a:bodyPr>
          <a:lstStyle/>
          <a:p>
            <a:pPr marL="3175" lvl="0" indent="-3175"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تطور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الدولي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الحاويات</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استعمال تكنولوجيا الاتصال في النقل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اعتبار النقل البحري كمرحلة من النقل من الباب إلى الباب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228600" y="5396805"/>
            <a:ext cx="85344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جاءت </a:t>
            </a:r>
            <a:r>
              <a:rPr lang="ar-SA" sz="2800" b="1" dirty="0" smtClean="0">
                <a:latin typeface="Times New Roman" pitchFamily="18" charset="0"/>
                <a:cs typeface="Times New Roman" pitchFamily="18" charset="0"/>
              </a:rPr>
              <a:t>بأحكام عديدة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مسؤوليات </a:t>
            </a:r>
            <a:r>
              <a:rPr lang="ar-SA" sz="2800" b="1" dirty="0" smtClean="0">
                <a:latin typeface="Times New Roman" pitchFamily="18" charset="0"/>
                <a:cs typeface="Times New Roman" pitchFamily="18" charset="0"/>
              </a:rPr>
              <a:t>الن</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قل والشاحن على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سواء</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التنسيق </a:t>
            </a:r>
            <a:r>
              <a:rPr lang="ar-SA" sz="2800" b="1" dirty="0" smtClean="0">
                <a:latin typeface="Times New Roman" pitchFamily="18" charset="0"/>
                <a:cs typeface="Times New Roman" pitchFamily="18" charset="0"/>
              </a:rPr>
              <a:t>بينهما </a:t>
            </a:r>
            <a:r>
              <a:rPr lang="ar-DZ" sz="2800" b="1" dirty="0" smtClean="0">
                <a:latin typeface="Times New Roman" pitchFamily="18" charset="0"/>
                <a:cs typeface="Times New Roman" pitchFamily="18" charset="0"/>
              </a:rPr>
              <a:t>ك</a:t>
            </a:r>
            <a:r>
              <a:rPr lang="ar-SA" sz="2800" b="1" dirty="0" smtClean="0">
                <a:latin typeface="Times New Roman" pitchFamily="18" charset="0"/>
                <a:cs typeface="Times New Roman" pitchFamily="18" charset="0"/>
              </a:rPr>
              <a:t>طرفين </a:t>
            </a:r>
            <a:r>
              <a:rPr lang="ar-SA" sz="2800" b="1" dirty="0" smtClean="0">
                <a:latin typeface="Times New Roman" pitchFamily="18" charset="0"/>
                <a:cs typeface="Times New Roman" pitchFamily="18" charset="0"/>
              </a:rPr>
              <a:t>أساسيين في عقد النقل البحري للبضائع، </a:t>
            </a:r>
            <a:r>
              <a:rPr lang="ar-SA" sz="2800" b="1" dirty="0" smtClean="0">
                <a:latin typeface="Times New Roman" pitchFamily="18" charset="0"/>
                <a:cs typeface="Times New Roman" pitchFamily="18" charset="0"/>
              </a:rPr>
              <a:t>توسيع </a:t>
            </a:r>
            <a:r>
              <a:rPr lang="ar-SA" sz="2800" b="1" dirty="0" smtClean="0">
                <a:latin typeface="Times New Roman" pitchFamily="18" charset="0"/>
                <a:cs typeface="Times New Roman" pitchFamily="18" charset="0"/>
              </a:rPr>
              <a:t>مجال تطبيقها </a:t>
            </a:r>
            <a:r>
              <a:rPr lang="ar-SA" sz="2800" b="1" dirty="0" smtClean="0">
                <a:latin typeface="Times New Roman" pitchFamily="18" charset="0"/>
                <a:cs typeface="Times New Roman" pitchFamily="18" charset="0"/>
              </a:rPr>
              <a:t>للنقل </a:t>
            </a:r>
            <a:r>
              <a:rPr lang="ar-SA" sz="2800" b="1" dirty="0" smtClean="0">
                <a:latin typeface="Times New Roman" pitchFamily="18" charset="0"/>
                <a:cs typeface="Times New Roman" pitchFamily="18" charset="0"/>
              </a:rPr>
              <a:t>من الباب إلى الباب، </a:t>
            </a:r>
            <a:r>
              <a:rPr lang="ar-DZ" sz="2800" b="1" dirty="0" smtClean="0">
                <a:latin typeface="Times New Roman" pitchFamily="18" charset="0"/>
                <a:cs typeface="Times New Roman" pitchFamily="18" charset="0"/>
              </a:rPr>
              <a:t>تقنين سندات الشحن </a:t>
            </a:r>
            <a:r>
              <a:rPr lang="ar-SA" sz="2800" b="1" dirty="0" smtClean="0">
                <a:latin typeface="Times New Roman" pitchFamily="18" charset="0"/>
                <a:cs typeface="Times New Roman" pitchFamily="18" charset="0"/>
              </a:rPr>
              <a:t>الإلكترونية.</a:t>
            </a:r>
            <a:endParaRPr lang="fr-FR" sz="2800" dirty="0"/>
          </a:p>
        </p:txBody>
      </p:sp>
    </p:spTree>
  </p:cSld>
  <p:clrMapOvr>
    <a:masterClrMapping/>
  </p:clrMapOvr>
  <p:transition>
    <p:plus/>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447800"/>
            <a:ext cx="8458200" cy="6096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أ. سفن الخطوط المنتظمة( المؤتمرات البحرية):</a:t>
            </a:r>
            <a:endParaRPr lang="fr-FR" b="1" dirty="0" smtClean="0">
              <a:latin typeface="Times New Roman" pitchFamily="18" charset="0"/>
              <a:cs typeface="Times New Roman" pitchFamily="18" charset="0"/>
            </a:endParaRPr>
          </a:p>
          <a:p>
            <a:pPr marL="0" indent="0" algn="just" rtl="1">
              <a:buNone/>
            </a:pPr>
            <a:endParaRPr lang="fr-FR" dirty="0"/>
          </a:p>
        </p:txBody>
      </p:sp>
      <p:sp>
        <p:nvSpPr>
          <p:cNvPr id="4" name="Rectangle 3"/>
          <p:cNvSpPr/>
          <p:nvPr/>
        </p:nvSpPr>
        <p:spPr>
          <a:xfrm>
            <a:off x="4415141" y="685800"/>
            <a:ext cx="437491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Times New Roman" pitchFamily="18" charset="0"/>
                <a:cs typeface="Times New Roman" pitchFamily="18" charset="0"/>
              </a:rPr>
              <a:t>تقسيم سوق النقل البحري</a:t>
            </a:r>
            <a:endParaRPr lang="fr-FR" sz="3600" dirty="0"/>
          </a:p>
        </p:txBody>
      </p:sp>
      <p:sp>
        <p:nvSpPr>
          <p:cNvPr id="6" name="Espace réservé du contenu 2"/>
          <p:cNvSpPr txBox="1">
            <a:spLocks/>
          </p:cNvSpPr>
          <p:nvPr/>
        </p:nvSpPr>
        <p:spPr>
          <a:xfrm>
            <a:off x="304800" y="2133600"/>
            <a:ext cx="8458200" cy="1143000"/>
          </a:xfrm>
          <a:prstGeom prst="rect">
            <a:avLst/>
          </a:prstGeom>
        </p:spPr>
        <p:txBody>
          <a:bodyPr vert="horz">
            <a:normAutofit/>
          </a:bodyPr>
          <a:lstStyle/>
          <a:p>
            <a:pPr lvl="0" algn="just" rtl="1">
              <a:spcBef>
                <a:spcPct val="20000"/>
              </a:spcBef>
              <a:buClr>
                <a:schemeClr val="accent1"/>
              </a:buClr>
              <a:buSzPct val="70000"/>
              <a:defRPr/>
            </a:pP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مجموعة مشغلي سفن تخدم نفس الخط أو الطريق البحري أو منطقة جغرافية ما</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DZ" sz="3000" b="1" dirty="0" smtClean="0">
                <a:latin typeface="Times New Roman" pitchFamily="18" charset="0"/>
                <a:cs typeface="Times New Roman" pitchFamily="18" charset="0"/>
              </a:rPr>
              <a:t>بشكل </a:t>
            </a:r>
            <a:r>
              <a:rPr lang="ar-SA" sz="3000" b="1" dirty="0" err="1" smtClean="0">
                <a:latin typeface="Times New Roman" pitchFamily="18" charset="0"/>
                <a:cs typeface="Times New Roman" pitchFamily="18" charset="0"/>
              </a:rPr>
              <a:t>منتظ</a:t>
            </a:r>
            <a:r>
              <a:rPr lang="ar-DZ" sz="3000" b="1" dirty="0" smtClean="0">
                <a:latin typeface="Times New Roman" pitchFamily="18" charset="0"/>
                <a:cs typeface="Times New Roman" pitchFamily="18" charset="0"/>
              </a:rPr>
              <a:t>م (مواعيد محددة ومعلنة).</a:t>
            </a:r>
            <a:r>
              <a:rPr lang="ar-SA" sz="3000" b="1" dirty="0" smtClean="0">
                <a:latin typeface="Times New Roman" pitchFamily="18" charset="0"/>
                <a:cs typeface="Times New Roman" pitchFamily="18" charset="0"/>
              </a:rPr>
              <a:t> </a:t>
            </a:r>
            <a:endParaRPr kumimoji="0" lang="fr-FR" sz="32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contenu 2"/>
          <p:cNvSpPr txBox="1">
            <a:spLocks/>
          </p:cNvSpPr>
          <p:nvPr/>
        </p:nvSpPr>
        <p:spPr>
          <a:xfrm>
            <a:off x="304800" y="3276600"/>
            <a:ext cx="8458200" cy="1143000"/>
          </a:xfrm>
          <a:prstGeom prst="rect">
            <a:avLst/>
          </a:prstGeom>
        </p:spPr>
        <p:txBody>
          <a:bodyPr vert="horz">
            <a:normAutofit/>
          </a:bodyPr>
          <a:lstStyle/>
          <a:p>
            <a:pPr lvl="0" algn="just" rtl="1">
              <a:spcBef>
                <a:spcPct val="20000"/>
              </a:spcBef>
              <a:buClr>
                <a:schemeClr val="accent1"/>
              </a:buClr>
              <a:buSzPct val="70000"/>
              <a:defRPr/>
            </a:pP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تتفق على نوالين شحن متماثلة بموجب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اتفاقية المؤتمر</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توزع الرحلات،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مما يساعد على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تنظيم أفضل</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لخدمات المقدمة للشاحنين. </a:t>
            </a:r>
            <a:endParaRPr kumimoji="0" lang="fr-FR" sz="32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Espace réservé du contenu 2"/>
          <p:cNvSpPr txBox="1">
            <a:spLocks/>
          </p:cNvSpPr>
          <p:nvPr/>
        </p:nvSpPr>
        <p:spPr>
          <a:xfrm>
            <a:off x="304800" y="4495800"/>
            <a:ext cx="8534400" cy="1066800"/>
          </a:xfrm>
          <a:prstGeom prst="rect">
            <a:avLst/>
          </a:prstGeom>
        </p:spPr>
        <p:txBody>
          <a:bodyPr vert="horz">
            <a:normAutofit/>
          </a:bodyPr>
          <a:lstStyle/>
          <a:p>
            <a:pPr lvl="0"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يسمى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مشغلي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السفن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غير المؤتمرين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SA" sz="2800" b="1" dirty="0" smtClean="0">
                <a:solidFill>
                  <a:srgbClr val="FF0000"/>
                </a:solidFill>
                <a:latin typeface="Times New Roman" pitchFamily="18" charset="0"/>
                <a:cs typeface="Times New Roman" pitchFamily="18" charset="0"/>
              </a:rPr>
              <a:t>الغرباء</a:t>
            </a:r>
            <a:r>
              <a:rPr lang="ar-DZ"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Outsiders</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أهمه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a:t>
            </a:r>
            <a:r>
              <a:rPr kumimoji="0" lang="en-US"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evergreen</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DZ" sz="2800" b="1" dirty="0" smtClean="0">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تحتل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مكانة هامة في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تحديد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أسعار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شحن المؤتمر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Espace réservé du contenu 2"/>
          <p:cNvSpPr txBox="1">
            <a:spLocks/>
          </p:cNvSpPr>
          <p:nvPr/>
        </p:nvSpPr>
        <p:spPr>
          <a:xfrm>
            <a:off x="381000" y="5791200"/>
            <a:ext cx="83820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تسمى الشركات التي تقوم برحلات ملاحية بين الموانئ بشكل منتظم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الخطوط الملاحية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Shipping </a:t>
            </a:r>
            <a:r>
              <a:rPr kumimoji="0" lang="fr-FR"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Lines</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0" y="1066800"/>
            <a:ext cx="7620000" cy="6858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a:t>
            </a:r>
            <a:r>
              <a:rPr lang="ar-DZ" b="1" dirty="0" smtClean="0">
                <a:solidFill>
                  <a:srgbClr val="FF0000"/>
                </a:solidFill>
                <a:latin typeface="Times New Roman" pitchFamily="18" charset="0"/>
                <a:cs typeface="Times New Roman" pitchFamily="18" charset="0"/>
              </a:rPr>
              <a:t>سوق السفن الجوالة</a:t>
            </a:r>
            <a:r>
              <a:rPr lang="ar-DZ" b="1" dirty="0" smtClean="0"/>
              <a:t> </a:t>
            </a:r>
            <a:r>
              <a:rPr lang="ar-DZ" b="1" dirty="0" smtClean="0">
                <a:solidFill>
                  <a:srgbClr val="FF0000"/>
                </a:solidFill>
                <a:latin typeface="Times New Roman" pitchFamily="18" charset="0"/>
                <a:cs typeface="Times New Roman" pitchFamily="18" charset="0"/>
              </a:rPr>
              <a:t>(السفن المستأجرة) </a:t>
            </a:r>
            <a:r>
              <a:rPr lang="fr-FR" b="1" dirty="0" smtClean="0">
                <a:solidFill>
                  <a:srgbClr val="FF0000"/>
                </a:solidFill>
                <a:latin typeface="Times New Roman" pitchFamily="18" charset="0"/>
                <a:cs typeface="Times New Roman" pitchFamily="18" charset="0"/>
              </a:rPr>
              <a:t>Tramps</a:t>
            </a:r>
            <a:r>
              <a:rPr lang="ar-DZ" b="1" dirty="0" smtClean="0">
                <a:solidFill>
                  <a:srgbClr val="FF0000"/>
                </a:solidFill>
                <a:latin typeface="Times New Roman" pitchFamily="18" charset="0"/>
                <a:cs typeface="Times New Roman" pitchFamily="18" charset="0"/>
              </a:rPr>
              <a:t>:</a:t>
            </a:r>
            <a:endParaRPr lang="fr-FR" sz="2800"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304800" y="1905000"/>
            <a:ext cx="84582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تقسيم هذا السوق إلى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قسمين ثانويين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هما: </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سوق الناقلات: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ويقصد بها ناقلات البترول ومنتجاته والغازات المسالة .</a:t>
            </a:r>
            <a:endParaRPr kumimoji="0" lang="ar-DZ"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سوق حاملات الصب الجاف: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مثل البن، السكر، الحبوب، الفحم، الاسمنت ...</a:t>
            </a: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4191000"/>
            <a:ext cx="84582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ويتحدد السعر في هذا السوق وفق العرض والطلب لكل نوع من المنتجات المطلوب نقلها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28600" y="1124204"/>
          <a:ext cx="8686800" cy="5428996"/>
        </p:xfrm>
        <a:graphic>
          <a:graphicData uri="http://schemas.openxmlformats.org/drawingml/2006/table">
            <a:tbl>
              <a:tblPr/>
              <a:tblGrid>
                <a:gridCol w="4267200"/>
                <a:gridCol w="4419600"/>
              </a:tblGrid>
              <a:tr h="455639">
                <a:tc>
                  <a:txBody>
                    <a:bodyPr/>
                    <a:lstStyle/>
                    <a:p>
                      <a:pPr marL="0" marR="0" algn="ct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الجوالة </a:t>
                      </a:r>
                      <a:r>
                        <a:rPr lang="fr-FR" sz="2800" b="1" dirty="0" smtClean="0">
                          <a:latin typeface="Times New Roman" pitchFamily="18" charset="0"/>
                          <a:ea typeface="Calibri"/>
                          <a:cs typeface="Times New Roman" pitchFamily="18" charset="0"/>
                        </a:rPr>
                        <a:t>Tramps</a:t>
                      </a:r>
                      <a:endParaRPr lang="fr-FR" sz="1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الخطية </a:t>
                      </a:r>
                      <a:r>
                        <a:rPr lang="fr-FR" sz="2800" b="1" dirty="0" smtClean="0">
                          <a:latin typeface="Times New Roman" pitchFamily="18" charset="0"/>
                          <a:ea typeface="Calibri"/>
                          <a:cs typeface="Times New Roman" pitchFamily="18" charset="0"/>
                        </a:rPr>
                        <a:t>Liners</a:t>
                      </a:r>
                      <a:endParaRPr lang="fr-FR" sz="1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3357">
                <a:tc>
                  <a:txBody>
                    <a:bodyPr/>
                    <a:lstStyle/>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الإبحار يعتمد على وجود البضاعة.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مشغلوها بعقود مشارطة </a:t>
                      </a:r>
                      <a:r>
                        <a:rPr lang="ar-DZ" sz="2800" b="1" dirty="0">
                          <a:latin typeface="Times New Roman" pitchFamily="18" charset="0"/>
                          <a:ea typeface="Calibri"/>
                          <a:cs typeface="Times New Roman" pitchFamily="18" charset="0"/>
                        </a:rPr>
                        <a:t>للإيجار.</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البضائع عادة في شكل صب.</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عقد منفصل عن (عقد الإيجار).</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النوالين تتحدد </a:t>
                      </a:r>
                      <a:r>
                        <a:rPr lang="ar-DZ" sz="2800" b="1" dirty="0" smtClean="0">
                          <a:latin typeface="Times New Roman" pitchFamily="18" charset="0"/>
                          <a:ea typeface="Calibri"/>
                          <a:cs typeface="Times New Roman" pitchFamily="18" charset="0"/>
                        </a:rPr>
                        <a:t>وفق العرض </a:t>
                      </a:r>
                      <a:r>
                        <a:rPr lang="ar-DZ" sz="2800" b="1" dirty="0">
                          <a:latin typeface="Times New Roman" pitchFamily="18" charset="0"/>
                          <a:ea typeface="Calibri"/>
                          <a:cs typeface="Times New Roman" pitchFamily="18" charset="0"/>
                        </a:rPr>
                        <a:t>والطلب.</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النسب والخدمات تتحدد </a:t>
                      </a:r>
                      <a:r>
                        <a:rPr lang="ar-DZ" sz="2800" b="1" dirty="0" smtClean="0">
                          <a:latin typeface="Times New Roman" pitchFamily="18" charset="0"/>
                          <a:ea typeface="Calibri"/>
                          <a:cs typeface="Times New Roman" pitchFamily="18" charset="0"/>
                        </a:rPr>
                        <a:t>بالتفاوض.</a:t>
                      </a:r>
                      <a:endParaRPr lang="ar-DZ"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خدمات السفن في </a:t>
                      </a:r>
                      <a:r>
                        <a:rPr lang="ar-DZ" sz="2800" b="1" dirty="0">
                          <a:latin typeface="Times New Roman" pitchFamily="18" charset="0"/>
                          <a:ea typeface="Calibri"/>
                          <a:cs typeface="Times New Roman" pitchFamily="18" charset="0"/>
                        </a:rPr>
                        <a:t>أنحاء </a:t>
                      </a:r>
                      <a:r>
                        <a:rPr lang="ar-DZ" sz="2800" b="1" dirty="0" smtClean="0">
                          <a:latin typeface="Times New Roman" pitchFamily="18" charset="0"/>
                          <a:ea typeface="Calibri"/>
                          <a:cs typeface="Times New Roman" pitchFamily="18" charset="0"/>
                        </a:rPr>
                        <a:t>العالم.</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السفن  بأحجام </a:t>
                      </a:r>
                      <a:r>
                        <a:rPr lang="ar-DZ" sz="2800" b="1" dirty="0">
                          <a:latin typeface="Times New Roman" pitchFamily="18" charset="0"/>
                          <a:ea typeface="Calibri"/>
                          <a:cs typeface="Times New Roman" pitchFamily="18" charset="0"/>
                        </a:rPr>
                        <a:t>متوسطة  وبسيطة.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تنظيم </a:t>
                      </a:r>
                      <a:r>
                        <a:rPr lang="ar-DZ" sz="2800" b="1" dirty="0" smtClean="0">
                          <a:latin typeface="Times New Roman" pitchFamily="18" charset="0"/>
                          <a:ea typeface="Calibri"/>
                          <a:cs typeface="Times New Roman" pitchFamily="18" charset="0"/>
                        </a:rPr>
                        <a:t>صغير.</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البضائع </a:t>
                      </a:r>
                      <a:r>
                        <a:rPr lang="ar-DZ" sz="2800" b="1" dirty="0">
                          <a:latin typeface="Times New Roman" pitchFamily="18" charset="0"/>
                          <a:ea typeface="Calibri"/>
                          <a:cs typeface="Times New Roman" pitchFamily="18" charset="0"/>
                        </a:rPr>
                        <a:t>من </a:t>
                      </a:r>
                      <a:r>
                        <a:rPr lang="ar-DZ" sz="2800" b="1" dirty="0" smtClean="0">
                          <a:latin typeface="Times New Roman" pitchFamily="18" charset="0"/>
                          <a:ea typeface="Calibri"/>
                          <a:cs typeface="Times New Roman" pitchFamily="18" charset="0"/>
                        </a:rPr>
                        <a:t>مسؤولية</a:t>
                      </a:r>
                      <a:r>
                        <a:rPr lang="ar-DZ" sz="2800" b="1" baseline="0" dirty="0" smtClean="0">
                          <a:latin typeface="Times New Roman" pitchFamily="18" charset="0"/>
                          <a:ea typeface="Calibri"/>
                          <a:cs typeface="Times New Roman" pitchFamily="18" charset="0"/>
                        </a:rPr>
                        <a:t> </a:t>
                      </a:r>
                      <a:r>
                        <a:rPr lang="ar-DZ" sz="2800" b="1" dirty="0" smtClean="0">
                          <a:latin typeface="Times New Roman" pitchFamily="18" charset="0"/>
                          <a:ea typeface="Calibri"/>
                          <a:cs typeface="Times New Roman" pitchFamily="18" charset="0"/>
                        </a:rPr>
                        <a:t>وسيط</a:t>
                      </a:r>
                      <a:r>
                        <a:rPr lang="ar-DZ" sz="2800" b="1" baseline="0" dirty="0" smtClean="0">
                          <a:latin typeface="Times New Roman" pitchFamily="18" charset="0"/>
                          <a:ea typeface="Calibri"/>
                          <a:cs typeface="Times New Roman" pitchFamily="18" charset="0"/>
                        </a:rPr>
                        <a:t> بحري.</a:t>
                      </a:r>
                      <a:endParaRPr lang="fr-FR" sz="2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الإبحار بصفة منتظمة.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الخطية لها مشغلون شائعون.</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البضائع ذات قيمة عالية.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شكل موحد لبوليصة الشحن.</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نسب النوالين متزنة وعالية.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خدمة ذات جودة عالية.</a:t>
                      </a:r>
                      <a:endParaRPr lang="ar-DZ" sz="2800" b="1" dirty="0" smtClean="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ترددات </a:t>
                      </a:r>
                      <a:r>
                        <a:rPr lang="ar-DZ" sz="2800" b="1" dirty="0">
                          <a:latin typeface="Times New Roman" pitchFamily="18" charset="0"/>
                          <a:ea typeface="Calibri"/>
                          <a:cs typeface="Times New Roman" pitchFamily="18" charset="0"/>
                        </a:rPr>
                        <a:t>الإبحار والموانئ ثابتة.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السفن تصمم على حسب البضائع.</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تنظيم كبير على </a:t>
                      </a:r>
                      <a:r>
                        <a:rPr lang="ar-DZ" sz="2800" b="1" dirty="0" smtClean="0">
                          <a:latin typeface="Times New Roman" pitchFamily="18" charset="0"/>
                          <a:ea typeface="Calibri"/>
                          <a:cs typeface="Times New Roman" pitchFamily="18" charset="0"/>
                        </a:rPr>
                        <a:t>الميناء.</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البضائع </a:t>
                      </a:r>
                      <a:r>
                        <a:rPr lang="ar-DZ" sz="2800" b="1" dirty="0">
                          <a:latin typeface="Times New Roman" pitchFamily="18" charset="0"/>
                          <a:ea typeface="Calibri"/>
                          <a:cs typeface="Times New Roman" pitchFamily="18" charset="0"/>
                        </a:rPr>
                        <a:t>من مسؤولية الوكيل البحري</a:t>
                      </a:r>
                      <a:r>
                        <a:rPr lang="ar-DZ" sz="2800" b="1" dirty="0" smtClean="0">
                          <a:latin typeface="Times New Roman" pitchFamily="18" charset="0"/>
                          <a:ea typeface="Calibri"/>
                          <a:cs typeface="Times New Roman" pitchFamily="18" charset="0"/>
                        </a:rPr>
                        <a:t>.</a:t>
                      </a:r>
                      <a:endParaRPr lang="fr-FR" sz="2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057400" y="191869"/>
            <a:ext cx="57823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30175" algn="r"/>
                <a:tab pos="187325" algn="r"/>
              </a:tabLst>
            </a:pPr>
            <a:r>
              <a:rPr kumimoji="0" lang="ar-DZ" sz="3600" b="1" i="0" u="none" strike="noStrike" cap="none" normalizeH="0" baseline="0" dirty="0" smtClean="0">
                <a:ln>
                  <a:noFill/>
                </a:ln>
                <a:solidFill>
                  <a:srgbClr val="FF0000"/>
                </a:solidFill>
                <a:effectLst/>
                <a:latin typeface="Simplified Arabic"/>
                <a:ea typeface="Calibri" pitchFamily="34" charset="0"/>
                <a:cs typeface="Arial" pitchFamily="34" charset="0"/>
              </a:rPr>
              <a:t>مقارنة بين الخدمات الخطية والجوالة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mb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0"/>
            <a:ext cx="8763000" cy="5181600"/>
          </a:xfrm>
        </p:spPr>
        <p:txBody>
          <a:bodyPr>
            <a:noAutofit/>
          </a:bodyPr>
          <a:lstStyle/>
          <a:p>
            <a:pPr algn="just" rtl="1">
              <a:buNone/>
            </a:pPr>
            <a:r>
              <a:rPr lang="ar-DZ" sz="2800" b="1" dirty="0" smtClean="0">
                <a:solidFill>
                  <a:schemeClr val="tx1"/>
                </a:solidFill>
                <a:latin typeface="Times New Roman" pitchFamily="18" charset="0"/>
                <a:cs typeface="Times New Roman" pitchFamily="18" charset="0"/>
              </a:rPr>
              <a:t>1. محددات  الطلب والعرض في النقل البحري</a:t>
            </a:r>
          </a:p>
          <a:p>
            <a:pPr algn="just" rtl="1">
              <a:buNone/>
            </a:pPr>
            <a:r>
              <a:rPr lang="ar-DZ" sz="2800" b="1" dirty="0" smtClean="0">
                <a:solidFill>
                  <a:schemeClr val="tx1"/>
                </a:solidFill>
                <a:latin typeface="Times New Roman" pitchFamily="18" charset="0"/>
                <a:cs typeface="Times New Roman" pitchFamily="18" charset="0"/>
              </a:rPr>
              <a:t>3. تقسيم سوق النقل البحري: مؤتمرات، غرباء، صعاليك(جولة)</a:t>
            </a:r>
          </a:p>
          <a:p>
            <a:pPr algn="just" rtl="1">
              <a:buNone/>
            </a:pPr>
            <a:r>
              <a:rPr lang="ar-DZ" sz="2600" b="1" dirty="0" smtClean="0">
                <a:solidFill>
                  <a:schemeClr val="tx1"/>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الأسطول الملاحي العالمي: </a:t>
            </a: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تطور الشحن حسب نوع البضائع</a:t>
            </a: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ترتيب الدول حسب الأسطول البحري</a:t>
            </a: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ترتيب الشركات الملاحية حسب </a:t>
            </a:r>
            <a:r>
              <a:rPr lang="fr-FR" sz="2800" b="1" dirty="0" smtClean="0">
                <a:solidFill>
                  <a:schemeClr val="tx1"/>
                </a:solidFill>
                <a:latin typeface="Times New Roman" pitchFamily="18" charset="0"/>
                <a:cs typeface="Times New Roman" pitchFamily="18" charset="0"/>
              </a:rPr>
              <a:t>TUE</a:t>
            </a:r>
            <a:endParaRPr lang="ar-DZ" sz="2800" b="1" dirty="0" smtClean="0">
              <a:solidFill>
                <a:schemeClr val="tx1"/>
              </a:solidFill>
              <a:latin typeface="Times New Roman" pitchFamily="18" charset="0"/>
              <a:cs typeface="Times New Roman" pitchFamily="18" charset="0"/>
            </a:endParaRP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ترتيب الموانئ</a:t>
            </a:r>
          </a:p>
          <a:p>
            <a:pPr algn="just" rtl="1">
              <a:buNone/>
            </a:pPr>
            <a:r>
              <a:rPr lang="ar-DZ" sz="2800" b="1" dirty="0" smtClean="0">
                <a:solidFill>
                  <a:schemeClr val="tx1"/>
                </a:solidFill>
                <a:latin typeface="Times New Roman" pitchFamily="18" charset="0"/>
                <a:cs typeface="Times New Roman" pitchFamily="18" charset="0"/>
              </a:rPr>
              <a:t>6. المؤتمرات الملاحية، التجمعات الملاحية، التحالفات الملاحية</a:t>
            </a:r>
          </a:p>
          <a:p>
            <a:pPr marL="3175" indent="-3175" algn="just" rtl="1">
              <a:buNone/>
            </a:pPr>
            <a:r>
              <a:rPr lang="ar-DZ" sz="2800" b="1" dirty="0" smtClean="0">
                <a:solidFill>
                  <a:schemeClr val="tx1"/>
                </a:solidFill>
                <a:latin typeface="Times New Roman" pitchFamily="18" charset="0"/>
                <a:cs typeface="Times New Roman" pitchFamily="18" charset="0"/>
              </a:rPr>
              <a:t>7. مسارات سفن الخطوط المنتظمة (نقطة نهاية – نقطة نهاية، بندولية، متشعبة، شبكية، دائرية)</a:t>
            </a:r>
            <a:endParaRPr lang="fr-FR" sz="2800" b="1" dirty="0" smtClean="0">
              <a:solidFill>
                <a:schemeClr val="tx1"/>
              </a:solidFill>
              <a:latin typeface="Times New Roman" pitchFamily="18" charset="0"/>
              <a:cs typeface="Times New Roman" pitchFamily="18" charset="0"/>
            </a:endParaRPr>
          </a:p>
          <a:p>
            <a:pPr algn="just" rtl="1">
              <a:buNone/>
            </a:pPr>
            <a:endParaRPr lang="fr-FR" sz="2600" b="1" dirty="0">
              <a:solidFill>
                <a:schemeClr val="tx1"/>
              </a:solidFill>
              <a:latin typeface="Times New Roman" pitchFamily="18" charset="0"/>
              <a:cs typeface="Times New Roman" pitchFamily="18" charset="0"/>
            </a:endParaRPr>
          </a:p>
        </p:txBody>
      </p:sp>
      <p:sp>
        <p:nvSpPr>
          <p:cNvPr id="4" name="Rectangle 3"/>
          <p:cNvSpPr/>
          <p:nvPr/>
        </p:nvSpPr>
        <p:spPr>
          <a:xfrm>
            <a:off x="4389089" y="649069"/>
            <a:ext cx="412645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سابعا. سوق النقل البحري:</a:t>
            </a:r>
            <a:endParaRPr lang="fr-FR" sz="3600" dirty="0"/>
          </a:p>
        </p:txBody>
      </p:sp>
    </p:spTree>
  </p:cSld>
  <p:clrMapOvr>
    <a:masterClrMapping/>
  </p:clrMapOvr>
  <p:transition>
    <p:newsfla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0" y="1676400"/>
            <a:ext cx="4191000" cy="685800"/>
          </a:xfrm>
        </p:spPr>
        <p:txBody>
          <a:bodyPr>
            <a:normAutofit/>
          </a:bodyPr>
          <a:lstStyle/>
          <a:p>
            <a:pPr marL="3175" indent="-3175" algn="just" rtl="1">
              <a:buNone/>
            </a:pPr>
            <a:r>
              <a:rPr lang="ar-SA" b="1" dirty="0" smtClean="0">
                <a:solidFill>
                  <a:srgbClr val="FF0000"/>
                </a:solidFill>
                <a:latin typeface="Times New Roman" pitchFamily="18" charset="0"/>
                <a:cs typeface="Times New Roman" pitchFamily="18" charset="0"/>
              </a:rPr>
              <a:t>أ. تكلفة الخدمة البحرية: </a:t>
            </a:r>
            <a:endParaRPr lang="ar-DZ" b="1" dirty="0" smtClean="0">
              <a:solidFill>
                <a:srgbClr val="FF0000"/>
              </a:solidFill>
              <a:latin typeface="Times New Roman" pitchFamily="18" charset="0"/>
              <a:cs typeface="Times New Roman" pitchFamily="18" charset="0"/>
            </a:endParaRPr>
          </a:p>
        </p:txBody>
      </p:sp>
      <p:sp>
        <p:nvSpPr>
          <p:cNvPr id="4" name="Rectangle 3"/>
          <p:cNvSpPr/>
          <p:nvPr/>
        </p:nvSpPr>
        <p:spPr>
          <a:xfrm>
            <a:off x="2667000" y="762000"/>
            <a:ext cx="6139822"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1. محددات  الطلب على خدمات النقل البحري:</a:t>
            </a:r>
            <a:endParaRPr lang="fr-FR" sz="3200" dirty="0"/>
          </a:p>
        </p:txBody>
      </p:sp>
      <p:sp>
        <p:nvSpPr>
          <p:cNvPr id="5" name="Espace réservé du contenu 2"/>
          <p:cNvSpPr txBox="1">
            <a:spLocks/>
          </p:cNvSpPr>
          <p:nvPr/>
        </p:nvSpPr>
        <p:spPr>
          <a:xfrm>
            <a:off x="381000" y="2286000"/>
            <a:ext cx="8382000" cy="14478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تعتبر من أهم العوامل التي تؤثر على طلب نقل البضائع، لأن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تصبح جزء من سعر البضاعة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الأسواق،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مما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يؤثر على قرار النقل بنوع معين من السفن من عدمه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381000" y="4221162"/>
            <a:ext cx="8305800" cy="2179638"/>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السرعة: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يعتبر من العوامل المهمة جداً في تحديد الطلب على النقل البحري، خاصة في نقل البضائع، لأن هنالك سلع سريعة التلف تحتاج إلى السرعة في نقلها من أماكن الإنتاج إلى سوق الاستهلاك أو التخزين المناسب</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534400" cy="2027237"/>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ج. </a:t>
            </a:r>
            <a:r>
              <a:rPr lang="ar-SA" b="1" dirty="0" smtClean="0">
                <a:solidFill>
                  <a:srgbClr val="FF0000"/>
                </a:solidFill>
                <a:latin typeface="Times New Roman" pitchFamily="18" charset="0"/>
                <a:cs typeface="Times New Roman" pitchFamily="18" charset="0"/>
              </a:rPr>
              <a:t>توقيت الاستلام: </a:t>
            </a:r>
            <a:endParaRPr lang="ar-DZ" b="1" dirty="0" smtClean="0">
              <a:solidFill>
                <a:srgbClr val="FF0000"/>
              </a:solidFill>
              <a:latin typeface="Times New Roman" pitchFamily="18" charset="0"/>
              <a:cs typeface="Times New Roman" pitchFamily="18" charset="0"/>
            </a:endParaRPr>
          </a:p>
          <a:p>
            <a:pPr marL="3175" indent="-3175"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استلام </a:t>
            </a:r>
            <a:r>
              <a:rPr lang="ar-DZ" sz="2800" b="1" dirty="0" smtClean="0">
                <a:solidFill>
                  <a:schemeClr val="tx1"/>
                </a:solidFill>
                <a:latin typeface="Times New Roman" pitchFamily="18" charset="0"/>
                <a:cs typeface="Times New Roman" pitchFamily="18" charset="0"/>
              </a:rPr>
              <a:t>البضاعة </a:t>
            </a:r>
            <a:r>
              <a:rPr lang="ar-SA" sz="2800" b="1" dirty="0" smtClean="0">
                <a:solidFill>
                  <a:schemeClr val="tx1"/>
                </a:solidFill>
                <a:latin typeface="Times New Roman" pitchFamily="18" charset="0"/>
                <a:cs typeface="Times New Roman" pitchFamily="18" charset="0"/>
              </a:rPr>
              <a:t>في الوقت المناسب يساعد على تنفيذ الخط</a:t>
            </a:r>
            <a:r>
              <a:rPr lang="ar-DZ" sz="2800" b="1" dirty="0" smtClean="0">
                <a:solidFill>
                  <a:schemeClr val="tx1"/>
                </a:solidFill>
                <a:latin typeface="Times New Roman" pitchFamily="18" charset="0"/>
                <a:cs typeface="Times New Roman" pitchFamily="18" charset="0"/>
              </a:rPr>
              <a:t>ط</a:t>
            </a:r>
            <a:r>
              <a:rPr lang="ar-SA" sz="2800" b="1" dirty="0" smtClean="0">
                <a:solidFill>
                  <a:schemeClr val="tx1"/>
                </a:solidFill>
                <a:latin typeface="Times New Roman" pitchFamily="18" charset="0"/>
                <a:cs typeface="Times New Roman" pitchFamily="18" charset="0"/>
              </a:rPr>
              <a:t> و</a:t>
            </a:r>
            <a:r>
              <a:rPr lang="ar-DZ" sz="2800" b="1" dirty="0" smtClean="0">
                <a:solidFill>
                  <a:schemeClr val="tx1"/>
                </a:solidFill>
                <a:latin typeface="Times New Roman" pitchFamily="18" charset="0"/>
                <a:cs typeface="Times New Roman" pitchFamily="18" charset="0"/>
              </a:rPr>
              <a:t>ت</a:t>
            </a:r>
            <a:r>
              <a:rPr lang="ar-SA" sz="2800" b="1" dirty="0" smtClean="0">
                <a:solidFill>
                  <a:schemeClr val="tx1"/>
                </a:solidFill>
                <a:latin typeface="Times New Roman" pitchFamily="18" charset="0"/>
                <a:cs typeface="Times New Roman" pitchFamily="18" charset="0"/>
              </a:rPr>
              <a:t>حق</a:t>
            </a:r>
            <a:r>
              <a:rPr lang="ar-DZ" sz="2800" b="1" dirty="0" smtClean="0">
                <a:solidFill>
                  <a:schemeClr val="tx1"/>
                </a:solidFill>
                <a:latin typeface="Times New Roman" pitchFamily="18" charset="0"/>
                <a:cs typeface="Times New Roman" pitchFamily="18" charset="0"/>
              </a:rPr>
              <a:t>ي</a:t>
            </a:r>
            <a:r>
              <a:rPr lang="ar-SA" sz="2800" b="1" dirty="0" smtClean="0">
                <a:solidFill>
                  <a:schemeClr val="tx1"/>
                </a:solidFill>
                <a:latin typeface="Times New Roman" pitchFamily="18" charset="0"/>
                <a:cs typeface="Times New Roman" pitchFamily="18" charset="0"/>
              </a:rPr>
              <a:t>ق الأهداف، </a:t>
            </a:r>
            <a:r>
              <a:rPr lang="ar-DZ" sz="2800" b="1" dirty="0" smtClean="0">
                <a:solidFill>
                  <a:schemeClr val="tx1"/>
                </a:solidFill>
                <a:latin typeface="Times New Roman" pitchFamily="18" charset="0"/>
                <a:cs typeface="Times New Roman" pitchFamily="18" charset="0"/>
              </a:rPr>
              <a:t>لذا </a:t>
            </a:r>
            <a:r>
              <a:rPr lang="ar-SA" sz="2800" b="1" dirty="0" smtClean="0">
                <a:solidFill>
                  <a:schemeClr val="tx1"/>
                </a:solidFill>
                <a:latin typeface="Times New Roman" pitchFamily="18" charset="0"/>
                <a:cs typeface="Times New Roman" pitchFamily="18" charset="0"/>
              </a:rPr>
              <a:t>يعد من العوامل التي تحدد الطلب على الخدمة المقدمة بواسطة النقل البحري</a:t>
            </a:r>
            <a:r>
              <a:rPr lang="fr-FR" sz="2800" b="1" dirty="0" smtClean="0">
                <a:solidFill>
                  <a:schemeClr val="tx1"/>
                </a:solidFill>
                <a:latin typeface="Times New Roman" pitchFamily="18" charset="0"/>
                <a:cs typeface="Times New Roman" pitchFamily="18" charset="0"/>
              </a:rPr>
              <a:t>.</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5410200" y="1371600"/>
            <a:ext cx="3352800" cy="6858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الميناء اصطلاحا:</a:t>
            </a:r>
            <a:endParaRPr lang="fr-FR" b="1" dirty="0" smtClean="0">
              <a:solidFill>
                <a:schemeClr val="tx1">
                  <a:lumMod val="95000"/>
                  <a:lumOff val="5000"/>
                </a:schemeClr>
              </a:solidFill>
              <a:latin typeface="Times New Roman" pitchFamily="18" charset="0"/>
              <a:cs typeface="Times New Roman" pitchFamily="18" charset="0"/>
            </a:endParaRPr>
          </a:p>
        </p:txBody>
      </p:sp>
      <p:sp>
        <p:nvSpPr>
          <p:cNvPr id="5" name="Espace réservé du contenu 2"/>
          <p:cNvSpPr txBox="1">
            <a:spLocks/>
          </p:cNvSpPr>
          <p:nvPr/>
        </p:nvSpPr>
        <p:spPr>
          <a:xfrm>
            <a:off x="304800" y="2438400"/>
            <a:ext cx="8458200" cy="9144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مجموعة من الوسائل والتجهيزات المهيأة والمستغلة لضمان نقل البضائع بالسفن ومختلف أساليب النقل البري والمائي الأخرى.</a:t>
            </a:r>
          </a:p>
        </p:txBody>
      </p:sp>
      <p:sp>
        <p:nvSpPr>
          <p:cNvPr id="6" name="Espace réservé du contenu 2"/>
          <p:cNvSpPr txBox="1">
            <a:spLocks/>
          </p:cNvSpPr>
          <p:nvPr/>
        </p:nvSpPr>
        <p:spPr>
          <a:xfrm>
            <a:off x="304800" y="3810000"/>
            <a:ext cx="8458200" cy="914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مكان ساحلي يخصص من طرف السلطات الإدارية المسؤولة لخدمة العمليات التجارية البحرية.</a:t>
            </a:r>
            <a:endPar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981200"/>
            <a:ext cx="8305800" cy="2971800"/>
          </a:xfrm>
        </p:spPr>
        <p:txBody>
          <a:bodyPr>
            <a:normAutofit/>
          </a:bodyPr>
          <a:lstStyle/>
          <a:p>
            <a:pPr marL="0" indent="0" algn="just" rtl="1">
              <a:buNone/>
            </a:pPr>
            <a:r>
              <a:rPr lang="ar-SA" b="1" dirty="0" smtClean="0">
                <a:solidFill>
                  <a:srgbClr val="FF0000"/>
                </a:solidFill>
                <a:latin typeface="Times New Roman" pitchFamily="18" charset="0"/>
                <a:cs typeface="Times New Roman" pitchFamily="18" charset="0"/>
              </a:rPr>
              <a:t>أ. تكلفة الخدمة</a:t>
            </a:r>
            <a:r>
              <a:rPr lang="fr-FR"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 </a:t>
            </a:r>
            <a:endParaRPr lang="ar-DZ" b="1" dirty="0" smtClean="0">
              <a:solidFill>
                <a:srgbClr val="FF0000"/>
              </a:solidFill>
              <a:latin typeface="Times New Roman" pitchFamily="18" charset="0"/>
              <a:cs typeface="Times New Roman" pitchFamily="18" charset="0"/>
            </a:endParaRPr>
          </a:p>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ترتبط ارتباطا وثيقاً بعدد من الثوابت الإستراتيجية والبنيات الأساسية التي تقوم على استخدام وسائل النقل المختلفة من نوع إلى آخر، مما يؤدى إلى تكاليف باهظة متمثلة في إنشاء الموانئ البحرية وامتلاك السفن، وما يتعلق بهذه من مؤسسات وهيئات تقدم الخدمات الملحقة للنقل البحري</a:t>
            </a:r>
            <a:r>
              <a:rPr lang="fr-FR" sz="2800" b="1" dirty="0" smtClean="0">
                <a:solidFill>
                  <a:schemeClr val="tx1"/>
                </a:solidFill>
                <a:latin typeface="Times New Roman" pitchFamily="18" charset="0"/>
                <a:cs typeface="Times New Roman" pitchFamily="18" charset="0"/>
              </a:rPr>
              <a:t>.</a:t>
            </a:r>
          </a:p>
          <a:p>
            <a:pPr marL="3175" indent="-3175" algn="just" rtl="1">
              <a:buNone/>
            </a:pPr>
            <a:endParaRPr lang="fr-FR" dirty="0"/>
          </a:p>
        </p:txBody>
      </p:sp>
      <p:sp>
        <p:nvSpPr>
          <p:cNvPr id="4" name="Rectangle 3"/>
          <p:cNvSpPr/>
          <p:nvPr/>
        </p:nvSpPr>
        <p:spPr>
          <a:xfrm>
            <a:off x="3429000" y="1066800"/>
            <a:ext cx="505138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محددات عرض خدمات النقل البحري:</a:t>
            </a:r>
            <a:endParaRPr lang="fr-FR"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ب. التقادم</a:t>
            </a:r>
            <a:r>
              <a:rPr lang="fr-FR"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a:p>
            <a:pPr marL="0" indent="0" algn="just" rtl="1">
              <a:buNone/>
            </a:pPr>
            <a:r>
              <a:rPr lang="ar-SA" b="1" dirty="0" smtClean="0">
                <a:solidFill>
                  <a:schemeClr val="tx1"/>
                </a:solidFill>
                <a:latin typeface="Times New Roman" pitchFamily="18" charset="0"/>
                <a:cs typeface="Times New Roman" pitchFamily="18" charset="0"/>
              </a:rPr>
              <a:t> تعتمد وسائل النقل البحري على التقنية والتكنولوجيا المتطورة والمتجددة، وقد صار يتم تطوير نماذج سفن جديدة بشكل سريع، تظهر تقنيات جديدة في مجال النقل البحري، مما يمثل جودة الخدمة والأمان والسلامة المناسبة التي تدفع الجودة في عرض خدمات النقل البحري بكفاءة عالية وتحدث نقلة نوعية، مما يؤدى إلى تعظيم درجات العرض</a:t>
            </a:r>
            <a:r>
              <a:rPr lang="fr-FR" b="1" dirty="0" smtClean="0">
                <a:solidFill>
                  <a:schemeClr val="tx1"/>
                </a:solidFill>
                <a:latin typeface="Times New Roman" pitchFamily="18" charset="0"/>
                <a:cs typeface="Times New Roman" pitchFamily="18" charset="0"/>
              </a:rPr>
              <a:t>.</a:t>
            </a:r>
          </a:p>
          <a:p>
            <a:pPr algn="r" rtl="1">
              <a:buNone/>
            </a:pPr>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175" indent="-3175" algn="just" rtl="1">
              <a:buNone/>
            </a:pPr>
            <a:r>
              <a:rPr lang="ar-SA" sz="3600" b="1" dirty="0" smtClean="0">
                <a:solidFill>
                  <a:srgbClr val="FF0000"/>
                </a:solidFill>
                <a:latin typeface="Times New Roman" pitchFamily="18" charset="0"/>
                <a:cs typeface="Times New Roman" pitchFamily="18" charset="0"/>
              </a:rPr>
              <a:t>ج. توقعات إنتاج النقل</a:t>
            </a:r>
            <a:r>
              <a:rPr lang="ar-DZ" sz="3600" b="1" dirty="0" smtClean="0">
                <a:solidFill>
                  <a:srgbClr val="FF0000"/>
                </a:solidFill>
                <a:latin typeface="Times New Roman" pitchFamily="18" charset="0"/>
                <a:cs typeface="Times New Roman" pitchFamily="18" charset="0"/>
              </a:rPr>
              <a:t>: </a:t>
            </a:r>
          </a:p>
          <a:p>
            <a:pPr marL="3175" indent="-3175" algn="just" rtl="1">
              <a:buNone/>
            </a:pPr>
            <a:r>
              <a:rPr lang="ar-SA" b="1" dirty="0" smtClean="0">
                <a:solidFill>
                  <a:schemeClr val="tx1"/>
                </a:solidFill>
                <a:latin typeface="Times New Roman" pitchFamily="18" charset="0"/>
                <a:cs typeface="Times New Roman" pitchFamily="18" charset="0"/>
              </a:rPr>
              <a:t>من خلال التطور التاريخي لصناعة النقل البحري أن هذه الصناعة ما زالت محتكرة للدول المتقدمة وتقل صناعة النقل في الدول النامية، إلا أنه في السنوات الأخيرة ظهرت بعض المحاولات في هذه الدول إلا أن معظم مصانعها عبارة عن مصانع لتجميع وتركيب لوحدات وسائل النقل فقط، وبالتالي يتم التحكم في عرض خدمات النقل ووحداته بالصورة التي يقدمها المنتجون في كيفية تحديد نوعية الخدمة المطلوبة لكل قطاع</a:t>
            </a:r>
            <a:r>
              <a:rPr lang="fr-FR" b="1" dirty="0" smtClean="0">
                <a:solidFill>
                  <a:schemeClr val="tx1"/>
                </a:solidFill>
                <a:latin typeface="Times New Roman" pitchFamily="18" charset="0"/>
                <a:cs typeface="Times New Roman" pitchFamily="18" charset="0"/>
              </a:rPr>
              <a:t>.</a:t>
            </a:r>
          </a:p>
          <a:p>
            <a:endParaRPr lang="fr-F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752600"/>
            <a:ext cx="8305800" cy="15240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هي المسارات التي تسلكها السفن العاملة في نقل التجارة بين عدد من الموانئ البحرية المحددة مسبقا وفق جداول زمنية وإبحارات وترددات منتظمة على هذه الموانئ، وهي تأخذ الأشكال التالية:</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2971800" y="1066800"/>
            <a:ext cx="56388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مسارات سفن الخطوط المنتظمة</a:t>
            </a:r>
            <a:endParaRPr lang="fr-FR"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31" name="Group 35"/>
          <p:cNvGrpSpPr>
            <a:grpSpLocks/>
          </p:cNvGrpSpPr>
          <p:nvPr/>
        </p:nvGrpSpPr>
        <p:grpSpPr bwMode="auto">
          <a:xfrm>
            <a:off x="990600" y="2286000"/>
            <a:ext cx="7010400" cy="4343400"/>
            <a:chOff x="641" y="7512"/>
            <a:chExt cx="3768" cy="3664"/>
          </a:xfrm>
        </p:grpSpPr>
        <p:sp>
          <p:nvSpPr>
            <p:cNvPr id="80932" name="Zone de texte 2"/>
            <p:cNvSpPr txBox="1">
              <a:spLocks noChangeArrowheads="1"/>
            </p:cNvSpPr>
            <p:nvPr/>
          </p:nvSpPr>
          <p:spPr bwMode="auto">
            <a:xfrm>
              <a:off x="641" y="8340"/>
              <a:ext cx="2048" cy="417"/>
            </a:xfrm>
            <a:prstGeom prst="rect">
              <a:avLst/>
            </a:prstGeom>
            <a:solidFill>
              <a:schemeClr val="bg1"/>
            </a:solidFill>
            <a:ln w="25400">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مجموعة موانئ المنطقة الأولى</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33" name="Zone de texte 2"/>
            <p:cNvSpPr txBox="1">
              <a:spLocks noChangeArrowheads="1"/>
            </p:cNvSpPr>
            <p:nvPr/>
          </p:nvSpPr>
          <p:spPr bwMode="auto">
            <a:xfrm>
              <a:off x="796" y="7532"/>
              <a:ext cx="746" cy="41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4" name="Zone de texte 2"/>
            <p:cNvSpPr txBox="1">
              <a:spLocks noChangeArrowheads="1"/>
            </p:cNvSpPr>
            <p:nvPr/>
          </p:nvSpPr>
          <p:spPr bwMode="auto">
            <a:xfrm>
              <a:off x="3663" y="7512"/>
              <a:ext cx="746" cy="41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5" name="Zone de texte 2"/>
            <p:cNvSpPr txBox="1">
              <a:spLocks noChangeArrowheads="1"/>
            </p:cNvSpPr>
            <p:nvPr/>
          </p:nvSpPr>
          <p:spPr bwMode="auto">
            <a:xfrm>
              <a:off x="2182" y="9284"/>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6" name="Zone de texte 2"/>
            <p:cNvSpPr txBox="1">
              <a:spLocks noChangeArrowheads="1"/>
            </p:cNvSpPr>
            <p:nvPr/>
          </p:nvSpPr>
          <p:spPr bwMode="auto">
            <a:xfrm>
              <a:off x="751" y="9663"/>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7" name="Zone de texte 2"/>
            <p:cNvSpPr txBox="1">
              <a:spLocks noChangeArrowheads="1"/>
            </p:cNvSpPr>
            <p:nvPr/>
          </p:nvSpPr>
          <p:spPr bwMode="auto">
            <a:xfrm>
              <a:off x="2952" y="8349"/>
              <a:ext cx="746" cy="458"/>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8" name="Zone de texte 2"/>
            <p:cNvSpPr txBox="1">
              <a:spLocks noChangeArrowheads="1"/>
            </p:cNvSpPr>
            <p:nvPr/>
          </p:nvSpPr>
          <p:spPr bwMode="auto">
            <a:xfrm>
              <a:off x="2378" y="10759"/>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800" b="1"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u="none" strike="noStrike" cap="none" normalizeH="0" baseline="0" dirty="0" smtClean="0">
                <a:ln>
                  <a:noFill/>
                </a:ln>
                <a:solidFill>
                  <a:schemeClr val="tx1"/>
                </a:solidFill>
                <a:effectLst/>
                <a:latin typeface="Arial" pitchFamily="34" charset="0"/>
                <a:cs typeface="Arial" pitchFamily="34" charset="0"/>
              </a:endParaRPr>
            </a:p>
          </p:txBody>
        </p:sp>
        <p:sp>
          <p:nvSpPr>
            <p:cNvPr id="80939" name="Zone de texte 2"/>
            <p:cNvSpPr txBox="1">
              <a:spLocks noChangeArrowheads="1"/>
            </p:cNvSpPr>
            <p:nvPr/>
          </p:nvSpPr>
          <p:spPr bwMode="auto">
            <a:xfrm>
              <a:off x="744" y="10759"/>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0940" name="AutoShape 44"/>
            <p:cNvCxnSpPr>
              <a:cxnSpLocks noChangeShapeType="1"/>
            </p:cNvCxnSpPr>
            <p:nvPr/>
          </p:nvCxnSpPr>
          <p:spPr bwMode="auto">
            <a:xfrm flipV="1">
              <a:off x="1559" y="7666"/>
              <a:ext cx="2111" cy="16"/>
            </a:xfrm>
            <a:prstGeom prst="straightConnector1">
              <a:avLst/>
            </a:prstGeom>
            <a:noFill/>
            <a:ln w="38100">
              <a:solidFill>
                <a:srgbClr val="000000"/>
              </a:solidFill>
              <a:round/>
              <a:headEnd/>
              <a:tailEnd type="triangle" w="med" len="med"/>
            </a:ln>
          </p:spPr>
        </p:cxnSp>
        <p:cxnSp>
          <p:nvCxnSpPr>
            <p:cNvPr id="80941" name="AutoShape 45"/>
            <p:cNvCxnSpPr>
              <a:cxnSpLocks noChangeShapeType="1"/>
            </p:cNvCxnSpPr>
            <p:nvPr/>
          </p:nvCxnSpPr>
          <p:spPr bwMode="auto">
            <a:xfrm rot="10800000">
              <a:off x="1543" y="7793"/>
              <a:ext cx="2101" cy="1"/>
            </a:xfrm>
            <a:prstGeom prst="straightConnector1">
              <a:avLst/>
            </a:prstGeom>
            <a:noFill/>
            <a:ln w="38100">
              <a:solidFill>
                <a:srgbClr val="000000"/>
              </a:solidFill>
              <a:round/>
              <a:headEnd/>
              <a:tailEnd type="triangle" w="med" len="med"/>
            </a:ln>
          </p:spPr>
        </p:cxnSp>
        <p:cxnSp>
          <p:nvCxnSpPr>
            <p:cNvPr id="80942" name="AutoShape 46"/>
            <p:cNvCxnSpPr>
              <a:cxnSpLocks noChangeShapeType="1"/>
            </p:cNvCxnSpPr>
            <p:nvPr/>
          </p:nvCxnSpPr>
          <p:spPr bwMode="auto">
            <a:xfrm rot="5400000" flipH="1" flipV="1">
              <a:off x="808" y="10419"/>
              <a:ext cx="619" cy="1"/>
            </a:xfrm>
            <a:prstGeom prst="straightConnector1">
              <a:avLst/>
            </a:prstGeom>
            <a:noFill/>
            <a:ln w="38100">
              <a:solidFill>
                <a:srgbClr val="000000"/>
              </a:solidFill>
              <a:round/>
              <a:headEnd/>
              <a:tailEnd type="triangle" w="med" len="med"/>
            </a:ln>
          </p:spPr>
        </p:cxnSp>
        <p:cxnSp>
          <p:nvCxnSpPr>
            <p:cNvPr id="80943" name="AutoShape 47"/>
            <p:cNvCxnSpPr>
              <a:cxnSpLocks noChangeShapeType="1"/>
            </p:cNvCxnSpPr>
            <p:nvPr/>
          </p:nvCxnSpPr>
          <p:spPr bwMode="auto">
            <a:xfrm rot="5400000">
              <a:off x="956" y="10425"/>
              <a:ext cx="630" cy="15"/>
            </a:xfrm>
            <a:prstGeom prst="straightConnector1">
              <a:avLst/>
            </a:prstGeom>
            <a:noFill/>
            <a:ln w="38100">
              <a:solidFill>
                <a:srgbClr val="000000"/>
              </a:solidFill>
              <a:round/>
              <a:headEnd/>
              <a:tailEnd type="triangle" w="med" len="med"/>
            </a:ln>
          </p:spPr>
        </p:cxnSp>
        <p:cxnSp>
          <p:nvCxnSpPr>
            <p:cNvPr id="80944" name="AutoShape 48"/>
            <p:cNvCxnSpPr>
              <a:cxnSpLocks noChangeShapeType="1"/>
            </p:cNvCxnSpPr>
            <p:nvPr/>
          </p:nvCxnSpPr>
          <p:spPr bwMode="auto">
            <a:xfrm>
              <a:off x="1537" y="10923"/>
              <a:ext cx="829" cy="1"/>
            </a:xfrm>
            <a:prstGeom prst="straightConnector1">
              <a:avLst/>
            </a:prstGeom>
            <a:noFill/>
            <a:ln w="38100">
              <a:solidFill>
                <a:srgbClr val="000000"/>
              </a:solidFill>
              <a:round/>
              <a:headEnd/>
              <a:tailEnd type="triangle" w="med" len="med"/>
            </a:ln>
          </p:spPr>
        </p:cxnSp>
        <p:cxnSp>
          <p:nvCxnSpPr>
            <p:cNvPr id="80945" name="AutoShape 49"/>
            <p:cNvCxnSpPr>
              <a:cxnSpLocks noChangeShapeType="1"/>
            </p:cNvCxnSpPr>
            <p:nvPr/>
          </p:nvCxnSpPr>
          <p:spPr bwMode="auto">
            <a:xfrm rot="10800000">
              <a:off x="1521" y="11076"/>
              <a:ext cx="829" cy="1"/>
            </a:xfrm>
            <a:prstGeom prst="straightConnector1">
              <a:avLst/>
            </a:prstGeom>
            <a:noFill/>
            <a:ln w="38100">
              <a:solidFill>
                <a:srgbClr val="000000"/>
              </a:solidFill>
              <a:round/>
              <a:headEnd/>
              <a:tailEnd type="triangle" w="med" len="med"/>
            </a:ln>
          </p:spPr>
        </p:cxnSp>
        <p:cxnSp>
          <p:nvCxnSpPr>
            <p:cNvPr id="80946" name="AutoShape 50"/>
            <p:cNvCxnSpPr>
              <a:cxnSpLocks noChangeShapeType="1"/>
            </p:cNvCxnSpPr>
            <p:nvPr/>
          </p:nvCxnSpPr>
          <p:spPr bwMode="auto">
            <a:xfrm flipV="1">
              <a:off x="1534" y="9437"/>
              <a:ext cx="649" cy="358"/>
            </a:xfrm>
            <a:prstGeom prst="straightConnector1">
              <a:avLst/>
            </a:prstGeom>
            <a:noFill/>
            <a:ln w="38100">
              <a:solidFill>
                <a:srgbClr val="000000"/>
              </a:solidFill>
              <a:round/>
              <a:headEnd/>
              <a:tailEnd type="triangle" w="med" len="med"/>
            </a:ln>
          </p:spPr>
        </p:cxnSp>
        <p:cxnSp>
          <p:nvCxnSpPr>
            <p:cNvPr id="80947" name="AutoShape 51"/>
            <p:cNvCxnSpPr>
              <a:cxnSpLocks noChangeShapeType="1"/>
            </p:cNvCxnSpPr>
            <p:nvPr/>
          </p:nvCxnSpPr>
          <p:spPr bwMode="auto">
            <a:xfrm rot="10800000" flipV="1">
              <a:off x="1495" y="9590"/>
              <a:ext cx="664" cy="396"/>
            </a:xfrm>
            <a:prstGeom prst="straightConnector1">
              <a:avLst/>
            </a:prstGeom>
            <a:noFill/>
            <a:ln w="38100">
              <a:solidFill>
                <a:srgbClr val="000000"/>
              </a:solidFill>
              <a:round/>
              <a:headEnd/>
              <a:tailEnd type="triangle" w="med" len="med"/>
            </a:ln>
          </p:spPr>
        </p:cxnSp>
        <p:cxnSp>
          <p:nvCxnSpPr>
            <p:cNvPr id="80948" name="AutoShape 52"/>
            <p:cNvCxnSpPr>
              <a:cxnSpLocks noChangeShapeType="1"/>
            </p:cNvCxnSpPr>
            <p:nvPr/>
          </p:nvCxnSpPr>
          <p:spPr bwMode="auto">
            <a:xfrm rot="10800000" flipV="1">
              <a:off x="3255" y="7976"/>
              <a:ext cx="645" cy="343"/>
            </a:xfrm>
            <a:prstGeom prst="straightConnector1">
              <a:avLst/>
            </a:prstGeom>
            <a:noFill/>
            <a:ln w="38100">
              <a:solidFill>
                <a:srgbClr val="000000"/>
              </a:solidFill>
              <a:round/>
              <a:headEnd/>
              <a:tailEnd type="triangle" w="med" len="med"/>
            </a:ln>
          </p:spPr>
        </p:cxnSp>
        <p:cxnSp>
          <p:nvCxnSpPr>
            <p:cNvPr id="80949" name="AutoShape 53"/>
            <p:cNvCxnSpPr>
              <a:cxnSpLocks noChangeShapeType="1"/>
            </p:cNvCxnSpPr>
            <p:nvPr/>
          </p:nvCxnSpPr>
          <p:spPr bwMode="auto">
            <a:xfrm flipV="1">
              <a:off x="3507" y="7977"/>
              <a:ext cx="615" cy="342"/>
            </a:xfrm>
            <a:prstGeom prst="straightConnector1">
              <a:avLst/>
            </a:prstGeom>
            <a:noFill/>
            <a:ln w="38100">
              <a:solidFill>
                <a:srgbClr val="000000"/>
              </a:solidFill>
              <a:round/>
              <a:headEnd/>
              <a:tailEnd type="triangle" w="med" len="med"/>
            </a:ln>
          </p:spPr>
        </p:cxnSp>
        <p:cxnSp>
          <p:nvCxnSpPr>
            <p:cNvPr id="80950" name="AutoShape 54"/>
            <p:cNvCxnSpPr>
              <a:cxnSpLocks noChangeShapeType="1"/>
            </p:cNvCxnSpPr>
            <p:nvPr/>
          </p:nvCxnSpPr>
          <p:spPr bwMode="auto">
            <a:xfrm rot="10800000" flipV="1">
              <a:off x="2728" y="8864"/>
              <a:ext cx="660" cy="359"/>
            </a:xfrm>
            <a:prstGeom prst="straightConnector1">
              <a:avLst/>
            </a:prstGeom>
            <a:noFill/>
            <a:ln w="38100">
              <a:solidFill>
                <a:srgbClr val="000000"/>
              </a:solidFill>
              <a:round/>
              <a:headEnd/>
              <a:tailEnd type="triangle" w="med" len="med"/>
            </a:ln>
          </p:spPr>
        </p:cxnSp>
        <p:cxnSp>
          <p:nvCxnSpPr>
            <p:cNvPr id="80951" name="AutoShape 55"/>
            <p:cNvCxnSpPr>
              <a:cxnSpLocks noChangeShapeType="1"/>
            </p:cNvCxnSpPr>
            <p:nvPr/>
          </p:nvCxnSpPr>
          <p:spPr bwMode="auto">
            <a:xfrm flipV="1">
              <a:off x="2404" y="8864"/>
              <a:ext cx="746" cy="359"/>
            </a:xfrm>
            <a:prstGeom prst="straightConnector1">
              <a:avLst/>
            </a:prstGeom>
            <a:noFill/>
            <a:ln w="38100">
              <a:solidFill>
                <a:srgbClr val="000000"/>
              </a:solidFill>
              <a:round/>
              <a:headEnd/>
              <a:tailEnd type="triangle" w="med" len="med"/>
            </a:ln>
          </p:spPr>
        </p:cxnSp>
        <p:sp>
          <p:nvSpPr>
            <p:cNvPr id="80952" name="Zone de texte 2"/>
            <p:cNvSpPr txBox="1">
              <a:spLocks noChangeArrowheads="1"/>
            </p:cNvSpPr>
            <p:nvPr/>
          </p:nvSpPr>
          <p:spPr bwMode="auto">
            <a:xfrm>
              <a:off x="2060" y="10051"/>
              <a:ext cx="2077" cy="417"/>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مجموعة موانئ المنطقة الثانية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Rectangle 24"/>
          <p:cNvSpPr/>
          <p:nvPr/>
        </p:nvSpPr>
        <p:spPr>
          <a:xfrm>
            <a:off x="304800" y="304800"/>
            <a:ext cx="8382000" cy="584775"/>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أ. مسار خدمة نقطة نهاية - نقطة نهاية طرفية: </a:t>
            </a:r>
          </a:p>
        </p:txBody>
      </p:sp>
      <p:sp>
        <p:nvSpPr>
          <p:cNvPr id="26" name="Rectangle 25"/>
          <p:cNvSpPr/>
          <p:nvPr/>
        </p:nvSpPr>
        <p:spPr>
          <a:xfrm>
            <a:off x="304800" y="950893"/>
            <a:ext cx="83820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تعمل السفينة بين عدة موانئ في منطقة ما، ثم تتجه لمنطقة ثانية تعمل أيضا بين موانئها، ثم تبحر عائدة للمنطقة الأولى وهكذا.</a:t>
            </a:r>
            <a:endParaRPr lang="fr-FR" sz="2800" b="1" dirty="0" smtClean="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066800"/>
            <a:ext cx="8382000" cy="19812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مسار الخدمة البندولية: </a:t>
            </a:r>
          </a:p>
          <a:p>
            <a:pPr marL="0" indent="0" algn="just" rtl="1">
              <a:buNone/>
            </a:pPr>
            <a:r>
              <a:rPr lang="ar-DZ" sz="2800" b="1" dirty="0" smtClean="0">
                <a:solidFill>
                  <a:schemeClr val="tx1"/>
                </a:solidFill>
                <a:latin typeface="Times New Roman" pitchFamily="18" charset="0"/>
                <a:cs typeface="Times New Roman" pitchFamily="18" charset="0"/>
              </a:rPr>
              <a:t>    تقوم </a:t>
            </a:r>
            <a:r>
              <a:rPr lang="ar-DZ" sz="2800" b="1" dirty="0" smtClean="0">
                <a:solidFill>
                  <a:schemeClr val="tx1"/>
                </a:solidFill>
                <a:latin typeface="Times New Roman" pitchFamily="18" charset="0"/>
                <a:cs typeface="Times New Roman" pitchFamily="18" charset="0"/>
              </a:rPr>
              <a:t>السفينة بالخدمة على كل أو جزء من خط سيرها أو خدمتها حول العالم، حيث تقوم بالإبحار ذهابا وإيابا، بين ميناء بدء مسار الرحلة، وبين ميناء نهاية مسار الرحلة، دون خط السير الكامل.</a:t>
            </a:r>
            <a:endParaRPr lang="fr-FR" sz="2800" b="1" dirty="0" smtClean="0">
              <a:solidFill>
                <a:schemeClr val="tx1"/>
              </a:solidFill>
              <a:latin typeface="Times New Roman" pitchFamily="18" charset="0"/>
              <a:cs typeface="Times New Roman" pitchFamily="18" charset="0"/>
            </a:endParaRPr>
          </a:p>
          <a:p>
            <a:pPr>
              <a:buNone/>
            </a:pPr>
            <a:endParaRPr lang="fr-FR" dirty="0"/>
          </a:p>
        </p:txBody>
      </p:sp>
      <p:grpSp>
        <p:nvGrpSpPr>
          <p:cNvPr id="81922" name="Group 2"/>
          <p:cNvGrpSpPr>
            <a:grpSpLocks/>
          </p:cNvGrpSpPr>
          <p:nvPr/>
        </p:nvGrpSpPr>
        <p:grpSpPr bwMode="auto">
          <a:xfrm>
            <a:off x="1805497" y="3453101"/>
            <a:ext cx="4900103" cy="2871499"/>
            <a:chOff x="8396" y="7775"/>
            <a:chExt cx="2764" cy="3318"/>
          </a:xfrm>
        </p:grpSpPr>
        <p:sp>
          <p:nvSpPr>
            <p:cNvPr id="81924" name="Zone de texte 2"/>
            <p:cNvSpPr txBox="1">
              <a:spLocks noChangeArrowheads="1"/>
            </p:cNvSpPr>
            <p:nvPr/>
          </p:nvSpPr>
          <p:spPr bwMode="auto">
            <a:xfrm>
              <a:off x="10396" y="9273"/>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5" name="Zone de texte 2"/>
            <p:cNvSpPr txBox="1">
              <a:spLocks noChangeArrowheads="1"/>
            </p:cNvSpPr>
            <p:nvPr/>
          </p:nvSpPr>
          <p:spPr bwMode="auto">
            <a:xfrm>
              <a:off x="10414" y="7775"/>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6" name="Zone de texte 2"/>
            <p:cNvSpPr txBox="1">
              <a:spLocks noChangeArrowheads="1"/>
            </p:cNvSpPr>
            <p:nvPr/>
          </p:nvSpPr>
          <p:spPr bwMode="auto">
            <a:xfrm>
              <a:off x="8476" y="9951"/>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7" name="Zone de texte 2"/>
            <p:cNvSpPr txBox="1">
              <a:spLocks noChangeArrowheads="1"/>
            </p:cNvSpPr>
            <p:nvPr/>
          </p:nvSpPr>
          <p:spPr bwMode="auto">
            <a:xfrm>
              <a:off x="8396" y="8525"/>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8" name="Zone de texte 2"/>
            <p:cNvSpPr txBox="1">
              <a:spLocks noChangeArrowheads="1"/>
            </p:cNvSpPr>
            <p:nvPr/>
          </p:nvSpPr>
          <p:spPr bwMode="auto">
            <a:xfrm>
              <a:off x="10396" y="10549"/>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1929" name="AutoShape 9"/>
            <p:cNvCxnSpPr>
              <a:cxnSpLocks noChangeShapeType="1"/>
            </p:cNvCxnSpPr>
            <p:nvPr/>
          </p:nvCxnSpPr>
          <p:spPr bwMode="auto">
            <a:xfrm flipV="1">
              <a:off x="8790" y="9201"/>
              <a:ext cx="0" cy="765"/>
            </a:xfrm>
            <a:prstGeom prst="straightConnector1">
              <a:avLst/>
            </a:prstGeom>
            <a:noFill/>
            <a:ln w="76200">
              <a:solidFill>
                <a:srgbClr val="000000"/>
              </a:solidFill>
              <a:round/>
              <a:headEnd/>
              <a:tailEnd type="triangle" w="med" len="med"/>
            </a:ln>
          </p:spPr>
        </p:cxnSp>
        <p:cxnSp>
          <p:nvCxnSpPr>
            <p:cNvPr id="81930" name="AutoShape 10"/>
            <p:cNvCxnSpPr>
              <a:cxnSpLocks noChangeShapeType="1"/>
            </p:cNvCxnSpPr>
            <p:nvPr/>
          </p:nvCxnSpPr>
          <p:spPr bwMode="auto">
            <a:xfrm flipV="1">
              <a:off x="9228" y="7978"/>
              <a:ext cx="1174" cy="735"/>
            </a:xfrm>
            <a:prstGeom prst="straightConnector1">
              <a:avLst/>
            </a:prstGeom>
            <a:noFill/>
            <a:ln w="76200">
              <a:solidFill>
                <a:srgbClr val="000000"/>
              </a:solidFill>
              <a:round/>
              <a:headEnd/>
              <a:tailEnd type="triangle" w="med" len="med"/>
            </a:ln>
          </p:spPr>
        </p:cxnSp>
        <p:cxnSp>
          <p:nvCxnSpPr>
            <p:cNvPr id="81931" name="AutoShape 11"/>
            <p:cNvCxnSpPr>
              <a:cxnSpLocks noChangeShapeType="1"/>
            </p:cNvCxnSpPr>
            <p:nvPr/>
          </p:nvCxnSpPr>
          <p:spPr bwMode="auto">
            <a:xfrm>
              <a:off x="10815" y="8364"/>
              <a:ext cx="0" cy="916"/>
            </a:xfrm>
            <a:prstGeom prst="straightConnector1">
              <a:avLst/>
            </a:prstGeom>
            <a:noFill/>
            <a:ln w="76200">
              <a:solidFill>
                <a:srgbClr val="000000"/>
              </a:solidFill>
              <a:round/>
              <a:headEnd/>
              <a:tailEnd type="triangle" w="med" len="med"/>
            </a:ln>
          </p:spPr>
        </p:cxnSp>
        <p:cxnSp>
          <p:nvCxnSpPr>
            <p:cNvPr id="81932" name="AutoShape 12"/>
            <p:cNvCxnSpPr>
              <a:cxnSpLocks noChangeShapeType="1"/>
            </p:cNvCxnSpPr>
            <p:nvPr/>
          </p:nvCxnSpPr>
          <p:spPr bwMode="auto">
            <a:xfrm>
              <a:off x="10815" y="9760"/>
              <a:ext cx="0" cy="795"/>
            </a:xfrm>
            <a:prstGeom prst="straightConnector1">
              <a:avLst/>
            </a:prstGeom>
            <a:noFill/>
            <a:ln w="76200">
              <a:solidFill>
                <a:srgbClr val="000000"/>
              </a:solidFill>
              <a:round/>
              <a:headEnd/>
              <a:tailEnd type="triangle" w="med" len="med"/>
            </a:ln>
          </p:spPr>
        </p:cxnSp>
        <p:cxnSp>
          <p:nvCxnSpPr>
            <p:cNvPr id="81933" name="AutoShape 13"/>
            <p:cNvCxnSpPr>
              <a:cxnSpLocks noChangeShapeType="1"/>
            </p:cNvCxnSpPr>
            <p:nvPr/>
          </p:nvCxnSpPr>
          <p:spPr bwMode="auto">
            <a:xfrm flipH="1" flipV="1">
              <a:off x="9228" y="10213"/>
              <a:ext cx="1174" cy="555"/>
            </a:xfrm>
            <a:prstGeom prst="straightConnector1">
              <a:avLst/>
            </a:prstGeom>
            <a:noFill/>
            <a:ln w="76200">
              <a:solidFill>
                <a:srgbClr val="000000"/>
              </a:solidFill>
              <a:round/>
              <a:headEnd/>
              <a:tailEnd type="triangle" w="med" len="med"/>
            </a:ln>
          </p:spPr>
        </p:cxn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382000" cy="1981199"/>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ج. مسار الخدمة المتشعبة: </a:t>
            </a:r>
          </a:p>
          <a:p>
            <a:pPr marL="0" indent="0" algn="just" rtl="1">
              <a:buNone/>
            </a:pPr>
            <a:r>
              <a:rPr lang="ar-DZ" sz="2800" b="1" dirty="0" smtClean="0">
                <a:solidFill>
                  <a:schemeClr val="tx1"/>
                </a:solidFill>
                <a:latin typeface="Times New Roman" pitchFamily="18" charset="0"/>
                <a:cs typeface="Times New Roman" pitchFamily="18" charset="0"/>
              </a:rPr>
              <a:t>تقوم بعض شركات الملاحة لتخصيص عدد من السفن للتردد على موانئ فرعية بصفة منتظمة ومستقلة عن باقي الخطوط، مع ربط كل هذه الخطوط الفرعية بميناء رئيسي واحد لكل منطقة جغرافية</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p:txBody>
      </p:sp>
      <p:grpSp>
        <p:nvGrpSpPr>
          <p:cNvPr id="82946" name="Group 2"/>
          <p:cNvGrpSpPr>
            <a:grpSpLocks/>
          </p:cNvGrpSpPr>
          <p:nvPr/>
        </p:nvGrpSpPr>
        <p:grpSpPr bwMode="auto">
          <a:xfrm>
            <a:off x="2330491" y="3663842"/>
            <a:ext cx="3613109" cy="2660758"/>
            <a:chOff x="4958" y="7505"/>
            <a:chExt cx="2652" cy="3495"/>
          </a:xfrm>
        </p:grpSpPr>
        <p:sp>
          <p:nvSpPr>
            <p:cNvPr id="82947" name="Zone de texte 2"/>
            <p:cNvSpPr txBox="1">
              <a:spLocks noChangeArrowheads="1"/>
            </p:cNvSpPr>
            <p:nvPr/>
          </p:nvSpPr>
          <p:spPr bwMode="auto">
            <a:xfrm>
              <a:off x="6864" y="7505"/>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48" name="Zone de texte 2"/>
            <p:cNvSpPr txBox="1">
              <a:spLocks noChangeArrowheads="1"/>
            </p:cNvSpPr>
            <p:nvPr/>
          </p:nvSpPr>
          <p:spPr bwMode="auto">
            <a:xfrm>
              <a:off x="4958" y="9797"/>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49" name="Zone de texte 2"/>
            <p:cNvSpPr txBox="1">
              <a:spLocks noChangeArrowheads="1"/>
            </p:cNvSpPr>
            <p:nvPr/>
          </p:nvSpPr>
          <p:spPr bwMode="auto">
            <a:xfrm>
              <a:off x="4958" y="8315"/>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Zone de texte 2"/>
            <p:cNvSpPr txBox="1">
              <a:spLocks noChangeArrowheads="1"/>
            </p:cNvSpPr>
            <p:nvPr/>
          </p:nvSpPr>
          <p:spPr bwMode="auto">
            <a:xfrm>
              <a:off x="6864" y="10401"/>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Zone de texte 2"/>
            <p:cNvSpPr txBox="1">
              <a:spLocks noChangeArrowheads="1"/>
            </p:cNvSpPr>
            <p:nvPr/>
          </p:nvSpPr>
          <p:spPr bwMode="auto">
            <a:xfrm>
              <a:off x="6848" y="9081"/>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952" name="AutoShape 8"/>
            <p:cNvCxnSpPr>
              <a:cxnSpLocks noChangeShapeType="1"/>
            </p:cNvCxnSpPr>
            <p:nvPr/>
          </p:nvCxnSpPr>
          <p:spPr bwMode="auto">
            <a:xfrm flipV="1">
              <a:off x="5715" y="7693"/>
              <a:ext cx="1159" cy="2310"/>
            </a:xfrm>
            <a:prstGeom prst="straightConnector1">
              <a:avLst/>
            </a:prstGeom>
            <a:noFill/>
            <a:ln w="38100">
              <a:solidFill>
                <a:srgbClr val="000000"/>
              </a:solidFill>
              <a:round/>
              <a:headEnd type="triangle" w="med" len="med"/>
              <a:tailEnd type="triangle" w="med" len="med"/>
            </a:ln>
          </p:spPr>
        </p:cxnSp>
        <p:cxnSp>
          <p:nvCxnSpPr>
            <p:cNvPr id="82953" name="AutoShape 9"/>
            <p:cNvCxnSpPr>
              <a:cxnSpLocks noChangeShapeType="1"/>
            </p:cNvCxnSpPr>
            <p:nvPr/>
          </p:nvCxnSpPr>
          <p:spPr bwMode="auto">
            <a:xfrm>
              <a:off x="5707" y="8518"/>
              <a:ext cx="1167" cy="795"/>
            </a:xfrm>
            <a:prstGeom prst="straightConnector1">
              <a:avLst/>
            </a:prstGeom>
            <a:noFill/>
            <a:ln w="38100">
              <a:solidFill>
                <a:srgbClr val="000000"/>
              </a:solidFill>
              <a:round/>
              <a:headEnd type="triangle" w="med" len="med"/>
              <a:tailEnd type="triangle" w="med" len="med"/>
            </a:ln>
          </p:spPr>
        </p:cxnSp>
        <p:cxnSp>
          <p:nvCxnSpPr>
            <p:cNvPr id="82954" name="AutoShape 10"/>
            <p:cNvCxnSpPr>
              <a:cxnSpLocks noChangeShapeType="1"/>
            </p:cNvCxnSpPr>
            <p:nvPr/>
          </p:nvCxnSpPr>
          <p:spPr bwMode="auto">
            <a:xfrm>
              <a:off x="5715" y="10137"/>
              <a:ext cx="1114" cy="481"/>
            </a:xfrm>
            <a:prstGeom prst="straightConnector1">
              <a:avLst/>
            </a:prstGeom>
            <a:noFill/>
            <a:ln w="38100">
              <a:solidFill>
                <a:srgbClr val="000000"/>
              </a:solidFill>
              <a:round/>
              <a:headEnd type="triangle" w="med" len="med"/>
              <a:tailEnd type="triangle" w="med" len="med"/>
            </a:ln>
          </p:spPr>
        </p:cxn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39" name="Group 23"/>
          <p:cNvGrpSpPr>
            <a:grpSpLocks/>
          </p:cNvGrpSpPr>
          <p:nvPr/>
        </p:nvGrpSpPr>
        <p:grpSpPr bwMode="auto">
          <a:xfrm>
            <a:off x="152400" y="3124200"/>
            <a:ext cx="6096000" cy="3581400"/>
            <a:chOff x="1534" y="11740"/>
            <a:chExt cx="7256" cy="3770"/>
          </a:xfrm>
        </p:grpSpPr>
        <p:sp>
          <p:nvSpPr>
            <p:cNvPr id="86040" name="Text Box 24"/>
            <p:cNvSpPr txBox="1">
              <a:spLocks noChangeArrowheads="1"/>
            </p:cNvSpPr>
            <p:nvPr/>
          </p:nvSpPr>
          <p:spPr bwMode="auto">
            <a:xfrm>
              <a:off x="3124" y="14085"/>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1" name="Text Box 25"/>
            <p:cNvSpPr txBox="1">
              <a:spLocks noChangeArrowheads="1"/>
            </p:cNvSpPr>
            <p:nvPr/>
          </p:nvSpPr>
          <p:spPr bwMode="auto">
            <a:xfrm>
              <a:off x="5513" y="1423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2" name="Text Box 26"/>
            <p:cNvSpPr txBox="1">
              <a:spLocks noChangeArrowheads="1"/>
            </p:cNvSpPr>
            <p:nvPr/>
          </p:nvSpPr>
          <p:spPr bwMode="auto">
            <a:xfrm>
              <a:off x="4820" y="13170"/>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Text Box 27"/>
            <p:cNvSpPr txBox="1">
              <a:spLocks noChangeArrowheads="1"/>
            </p:cNvSpPr>
            <p:nvPr/>
          </p:nvSpPr>
          <p:spPr bwMode="auto">
            <a:xfrm>
              <a:off x="6499" y="12270"/>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4" name="Text Box 28"/>
            <p:cNvSpPr txBox="1">
              <a:spLocks noChangeArrowheads="1"/>
            </p:cNvSpPr>
            <p:nvPr/>
          </p:nvSpPr>
          <p:spPr bwMode="auto">
            <a:xfrm>
              <a:off x="2539" y="1501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5" name="Text Box 29"/>
            <p:cNvSpPr txBox="1">
              <a:spLocks noChangeArrowheads="1"/>
            </p:cNvSpPr>
            <p:nvPr/>
          </p:nvSpPr>
          <p:spPr bwMode="auto">
            <a:xfrm>
              <a:off x="2434" y="1317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6" name="Text Box 30"/>
            <p:cNvSpPr txBox="1">
              <a:spLocks noChangeArrowheads="1"/>
            </p:cNvSpPr>
            <p:nvPr/>
          </p:nvSpPr>
          <p:spPr bwMode="auto">
            <a:xfrm>
              <a:off x="4110" y="1210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7" name="Text Box 31"/>
            <p:cNvSpPr txBox="1">
              <a:spLocks noChangeArrowheads="1"/>
            </p:cNvSpPr>
            <p:nvPr/>
          </p:nvSpPr>
          <p:spPr bwMode="auto">
            <a:xfrm>
              <a:off x="7804" y="1296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8" name="Text Box 32"/>
            <p:cNvSpPr txBox="1">
              <a:spLocks noChangeArrowheads="1"/>
            </p:cNvSpPr>
            <p:nvPr/>
          </p:nvSpPr>
          <p:spPr bwMode="auto">
            <a:xfrm>
              <a:off x="7804" y="1174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9" name="Text Box 33"/>
            <p:cNvSpPr txBox="1">
              <a:spLocks noChangeArrowheads="1"/>
            </p:cNvSpPr>
            <p:nvPr/>
          </p:nvSpPr>
          <p:spPr bwMode="auto">
            <a:xfrm>
              <a:off x="1534" y="1408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cxnSp>
          <p:nvCxnSpPr>
            <p:cNvPr id="86050" name="AutoShape 34"/>
            <p:cNvCxnSpPr>
              <a:cxnSpLocks noChangeShapeType="1"/>
            </p:cNvCxnSpPr>
            <p:nvPr/>
          </p:nvCxnSpPr>
          <p:spPr bwMode="auto">
            <a:xfrm>
              <a:off x="2590" y="14370"/>
              <a:ext cx="560" cy="0"/>
            </a:xfrm>
            <a:prstGeom prst="straightConnector1">
              <a:avLst/>
            </a:prstGeom>
            <a:noFill/>
            <a:ln w="38100">
              <a:solidFill>
                <a:srgbClr val="000000"/>
              </a:solidFill>
              <a:round/>
              <a:headEnd type="triangle" w="med" len="med"/>
              <a:tailEnd type="triangle" w="med" len="med"/>
            </a:ln>
          </p:spPr>
        </p:cxnSp>
        <p:cxnSp>
          <p:nvCxnSpPr>
            <p:cNvPr id="86051" name="AutoShape 35"/>
            <p:cNvCxnSpPr>
              <a:cxnSpLocks noChangeShapeType="1"/>
            </p:cNvCxnSpPr>
            <p:nvPr/>
          </p:nvCxnSpPr>
          <p:spPr bwMode="auto">
            <a:xfrm>
              <a:off x="2952" y="13665"/>
              <a:ext cx="676" cy="420"/>
            </a:xfrm>
            <a:prstGeom prst="straightConnector1">
              <a:avLst/>
            </a:prstGeom>
            <a:noFill/>
            <a:ln w="38100">
              <a:solidFill>
                <a:srgbClr val="000000"/>
              </a:solidFill>
              <a:round/>
              <a:headEnd type="triangle" w="med" len="med"/>
              <a:tailEnd type="triangle" w="med" len="med"/>
            </a:ln>
          </p:spPr>
        </p:cxnSp>
        <p:cxnSp>
          <p:nvCxnSpPr>
            <p:cNvPr id="86052" name="AutoShape 36"/>
            <p:cNvCxnSpPr>
              <a:cxnSpLocks noChangeShapeType="1"/>
            </p:cNvCxnSpPr>
            <p:nvPr/>
          </p:nvCxnSpPr>
          <p:spPr bwMode="auto">
            <a:xfrm flipV="1">
              <a:off x="2952" y="14580"/>
              <a:ext cx="746" cy="435"/>
            </a:xfrm>
            <a:prstGeom prst="straightConnector1">
              <a:avLst/>
            </a:prstGeom>
            <a:noFill/>
            <a:ln w="38100">
              <a:solidFill>
                <a:srgbClr val="000000"/>
              </a:solidFill>
              <a:round/>
              <a:headEnd type="triangle" w="med" len="med"/>
              <a:tailEnd type="triangle" w="med" len="med"/>
            </a:ln>
          </p:spPr>
        </p:cxnSp>
        <p:cxnSp>
          <p:nvCxnSpPr>
            <p:cNvPr id="86053" name="AutoShape 37"/>
            <p:cNvCxnSpPr>
              <a:cxnSpLocks noChangeShapeType="1"/>
            </p:cNvCxnSpPr>
            <p:nvPr/>
          </p:nvCxnSpPr>
          <p:spPr bwMode="auto">
            <a:xfrm>
              <a:off x="4640" y="12600"/>
              <a:ext cx="640" cy="570"/>
            </a:xfrm>
            <a:prstGeom prst="straightConnector1">
              <a:avLst/>
            </a:prstGeom>
            <a:noFill/>
            <a:ln w="38100">
              <a:solidFill>
                <a:srgbClr val="000000"/>
              </a:solidFill>
              <a:round/>
              <a:headEnd type="triangle" w="med" len="med"/>
              <a:tailEnd type="triangle" w="med" len="med"/>
            </a:ln>
          </p:spPr>
        </p:cxnSp>
        <p:cxnSp>
          <p:nvCxnSpPr>
            <p:cNvPr id="86054" name="AutoShape 38"/>
            <p:cNvCxnSpPr>
              <a:cxnSpLocks noChangeShapeType="1"/>
            </p:cNvCxnSpPr>
            <p:nvPr/>
          </p:nvCxnSpPr>
          <p:spPr bwMode="auto">
            <a:xfrm>
              <a:off x="5415" y="13665"/>
              <a:ext cx="645" cy="570"/>
            </a:xfrm>
            <a:prstGeom prst="straightConnector1">
              <a:avLst/>
            </a:prstGeom>
            <a:noFill/>
            <a:ln w="38100">
              <a:solidFill>
                <a:srgbClr val="000000"/>
              </a:solidFill>
              <a:round/>
              <a:headEnd type="triangle" w="med" len="med"/>
              <a:tailEnd type="triangle" w="med" len="med"/>
            </a:ln>
          </p:spPr>
        </p:cxnSp>
        <p:cxnSp>
          <p:nvCxnSpPr>
            <p:cNvPr id="86055" name="AutoShape 39"/>
            <p:cNvCxnSpPr>
              <a:cxnSpLocks noChangeShapeType="1"/>
            </p:cNvCxnSpPr>
            <p:nvPr/>
          </p:nvCxnSpPr>
          <p:spPr bwMode="auto">
            <a:xfrm flipH="1">
              <a:off x="6975" y="11963"/>
              <a:ext cx="829" cy="307"/>
            </a:xfrm>
            <a:prstGeom prst="straightConnector1">
              <a:avLst/>
            </a:prstGeom>
            <a:noFill/>
            <a:ln w="38100">
              <a:solidFill>
                <a:srgbClr val="000000"/>
              </a:solidFill>
              <a:round/>
              <a:headEnd type="triangle" w="med" len="med"/>
              <a:tailEnd type="triangle" w="med" len="med"/>
            </a:ln>
          </p:spPr>
        </p:cxnSp>
        <p:cxnSp>
          <p:nvCxnSpPr>
            <p:cNvPr id="86056" name="AutoShape 40"/>
            <p:cNvCxnSpPr>
              <a:cxnSpLocks noChangeShapeType="1"/>
            </p:cNvCxnSpPr>
            <p:nvPr/>
          </p:nvCxnSpPr>
          <p:spPr bwMode="auto">
            <a:xfrm>
              <a:off x="6975" y="12765"/>
              <a:ext cx="829" cy="480"/>
            </a:xfrm>
            <a:prstGeom prst="straightConnector1">
              <a:avLst/>
            </a:prstGeom>
            <a:noFill/>
            <a:ln w="38100">
              <a:solidFill>
                <a:srgbClr val="000000"/>
              </a:solidFill>
              <a:round/>
              <a:headEnd type="triangle" w="med" len="med"/>
              <a:tailEnd type="triangle" w="med" len="med"/>
            </a:ln>
          </p:spPr>
        </p:cxnSp>
        <p:cxnSp>
          <p:nvCxnSpPr>
            <p:cNvPr id="86057" name="AutoShape 41"/>
            <p:cNvCxnSpPr>
              <a:cxnSpLocks noChangeShapeType="1"/>
            </p:cNvCxnSpPr>
            <p:nvPr/>
          </p:nvCxnSpPr>
          <p:spPr bwMode="auto">
            <a:xfrm flipV="1">
              <a:off x="3975" y="13560"/>
              <a:ext cx="845" cy="525"/>
            </a:xfrm>
            <a:prstGeom prst="straightConnector1">
              <a:avLst/>
            </a:prstGeom>
            <a:noFill/>
            <a:ln w="38100">
              <a:solidFill>
                <a:srgbClr val="C00000"/>
              </a:solidFill>
              <a:round/>
              <a:headEnd/>
              <a:tailEnd type="triangle" w="med" len="med"/>
            </a:ln>
          </p:spPr>
        </p:cxnSp>
        <p:cxnSp>
          <p:nvCxnSpPr>
            <p:cNvPr id="86058" name="AutoShape 42"/>
            <p:cNvCxnSpPr>
              <a:cxnSpLocks noChangeShapeType="1"/>
            </p:cNvCxnSpPr>
            <p:nvPr/>
          </p:nvCxnSpPr>
          <p:spPr bwMode="auto">
            <a:xfrm flipH="1">
              <a:off x="4110" y="13665"/>
              <a:ext cx="1080" cy="705"/>
            </a:xfrm>
            <a:prstGeom prst="straightConnector1">
              <a:avLst/>
            </a:prstGeom>
            <a:noFill/>
            <a:ln w="38100">
              <a:solidFill>
                <a:srgbClr val="C00000"/>
              </a:solidFill>
              <a:round/>
              <a:headEnd/>
              <a:tailEnd type="triangle" w="med" len="med"/>
            </a:ln>
          </p:spPr>
        </p:cxnSp>
        <p:cxnSp>
          <p:nvCxnSpPr>
            <p:cNvPr id="86059" name="AutoShape 43"/>
            <p:cNvCxnSpPr>
              <a:cxnSpLocks noChangeShapeType="1"/>
            </p:cNvCxnSpPr>
            <p:nvPr/>
          </p:nvCxnSpPr>
          <p:spPr bwMode="auto">
            <a:xfrm flipV="1">
              <a:off x="5513" y="12600"/>
              <a:ext cx="986" cy="570"/>
            </a:xfrm>
            <a:prstGeom prst="straightConnector1">
              <a:avLst/>
            </a:prstGeom>
            <a:noFill/>
            <a:ln w="38100">
              <a:solidFill>
                <a:srgbClr val="C00000"/>
              </a:solidFill>
              <a:round/>
              <a:headEnd/>
              <a:tailEnd type="triangle" w="med" len="med"/>
            </a:ln>
          </p:spPr>
        </p:cxnSp>
        <p:cxnSp>
          <p:nvCxnSpPr>
            <p:cNvPr id="86060" name="AutoShape 44"/>
            <p:cNvCxnSpPr>
              <a:cxnSpLocks noChangeShapeType="1"/>
            </p:cNvCxnSpPr>
            <p:nvPr/>
          </p:nvCxnSpPr>
          <p:spPr bwMode="auto">
            <a:xfrm flipH="1">
              <a:off x="5806" y="12765"/>
              <a:ext cx="884" cy="570"/>
            </a:xfrm>
            <a:prstGeom prst="straightConnector1">
              <a:avLst/>
            </a:prstGeom>
            <a:noFill/>
            <a:ln w="38100">
              <a:solidFill>
                <a:srgbClr val="C00000"/>
              </a:solidFill>
              <a:round/>
              <a:headEnd/>
              <a:tailEnd type="triangle" w="med" len="med"/>
            </a:ln>
          </p:spPr>
        </p:cxnSp>
      </p:grpSp>
      <p:grpSp>
        <p:nvGrpSpPr>
          <p:cNvPr id="33" name="Groupe 32"/>
          <p:cNvGrpSpPr/>
          <p:nvPr/>
        </p:nvGrpSpPr>
        <p:grpSpPr>
          <a:xfrm>
            <a:off x="6553200" y="3649640"/>
            <a:ext cx="2514600" cy="2446360"/>
            <a:chOff x="6629400" y="3505200"/>
            <a:chExt cx="2514600" cy="2446360"/>
          </a:xfrm>
        </p:grpSpPr>
        <p:sp>
          <p:nvSpPr>
            <p:cNvPr id="51" name="Text Box 30"/>
            <p:cNvSpPr txBox="1">
              <a:spLocks noChangeArrowheads="1"/>
            </p:cNvSpPr>
            <p:nvPr/>
          </p:nvSpPr>
          <p:spPr bwMode="auto">
            <a:xfrm>
              <a:off x="6629400" y="4191000"/>
              <a:ext cx="2514600" cy="457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ar-DZ" sz="2800" b="1" dirty="0" smtClean="0">
                  <a:solidFill>
                    <a:srgbClr val="FF0000"/>
                  </a:solidFill>
                  <a:latin typeface="Arial" pitchFamily="34" charset="0"/>
                  <a:cs typeface="Arial" pitchFamily="34" charset="0"/>
                </a:rPr>
                <a:t>↔</a:t>
              </a:r>
              <a:r>
                <a:rPr lang="ar-DZ" sz="2800" b="1" dirty="0" smtClean="0">
                  <a:latin typeface="Arial" pitchFamily="34" charset="0"/>
                  <a:cs typeface="Arial" pitchFamily="34" charset="0"/>
                </a:rPr>
                <a:t> </a:t>
              </a:r>
              <a:r>
                <a:rPr lang="ar-DZ" sz="2400" b="1" dirty="0" smtClean="0">
                  <a:latin typeface="Arial" pitchFamily="34" charset="0"/>
                  <a:cs typeface="Arial" pitchFamily="34" charset="0"/>
                </a:rPr>
                <a:t>مسار </a:t>
              </a:r>
              <a:r>
                <a:rPr lang="ar-DZ" sz="2400" b="1" dirty="0" smtClean="0">
                  <a:latin typeface="Arial" pitchFamily="34" charset="0"/>
                  <a:cs typeface="Arial" pitchFamily="34" charset="0"/>
                </a:rPr>
                <a:t>خدمة دائرية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30"/>
            <p:cNvSpPr txBox="1">
              <a:spLocks noChangeArrowheads="1"/>
            </p:cNvSpPr>
            <p:nvPr/>
          </p:nvSpPr>
          <p:spPr bwMode="auto">
            <a:xfrm>
              <a:off x="6629400" y="3505200"/>
              <a:ext cx="2514600" cy="457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2800" b="1" dirty="0" smtClean="0">
                  <a:latin typeface="Arial" pitchFamily="34" charset="0"/>
                  <a:cs typeface="Arial" pitchFamily="34" charset="0"/>
                </a:rPr>
                <a:t>↔ </a:t>
              </a:r>
              <a:r>
                <a:rPr lang="ar-DZ" sz="2400" b="1" dirty="0" smtClean="0">
                  <a:latin typeface="Arial" pitchFamily="34" charset="0"/>
                  <a:cs typeface="Arial" pitchFamily="34" charset="0"/>
                </a:rPr>
                <a:t>مسار </a:t>
              </a:r>
              <a:r>
                <a:rPr lang="ar-DZ" sz="2400" b="1" dirty="0" smtClean="0">
                  <a:latin typeface="Arial" pitchFamily="34" charset="0"/>
                  <a:cs typeface="Arial" pitchFamily="34" charset="0"/>
                </a:rPr>
                <a:t>خدمة رافدية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ZoneTexte 79"/>
            <p:cNvSpPr txBox="1"/>
            <p:nvPr/>
          </p:nvSpPr>
          <p:spPr>
            <a:xfrm>
              <a:off x="8610600" y="4869132"/>
              <a:ext cx="533400" cy="369332"/>
            </a:xfrm>
            <a:prstGeom prst="rect">
              <a:avLst/>
            </a:prstGeom>
            <a:solidFill>
              <a:srgbClr val="FFC000"/>
            </a:solidFill>
            <a:ln>
              <a:solidFill>
                <a:schemeClr val="tx1"/>
              </a:solidFill>
            </a:ln>
          </p:spPr>
          <p:txBody>
            <a:bodyPr wrap="square" rtlCol="0">
              <a:spAutoFit/>
            </a:bodyPr>
            <a:lstStyle/>
            <a:p>
              <a:endParaRPr lang="fr-FR" dirty="0"/>
            </a:p>
          </p:txBody>
        </p:sp>
        <p:sp>
          <p:nvSpPr>
            <p:cNvPr id="81" name="Text Box 30"/>
            <p:cNvSpPr txBox="1">
              <a:spLocks noChangeArrowheads="1"/>
            </p:cNvSpPr>
            <p:nvPr/>
          </p:nvSpPr>
          <p:spPr bwMode="auto">
            <a:xfrm>
              <a:off x="6898944" y="4876800"/>
              <a:ext cx="1627273" cy="353704"/>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ميناء محوري</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ZoneTexte 81"/>
            <p:cNvSpPr txBox="1"/>
            <p:nvPr/>
          </p:nvSpPr>
          <p:spPr>
            <a:xfrm>
              <a:off x="8610600" y="5562600"/>
              <a:ext cx="533400" cy="381000"/>
            </a:xfrm>
            <a:prstGeom prst="rect">
              <a:avLst/>
            </a:prstGeom>
            <a:solidFill>
              <a:schemeClr val="bg1"/>
            </a:solidFill>
            <a:ln>
              <a:solidFill>
                <a:schemeClr val="tx1"/>
              </a:solidFill>
            </a:ln>
          </p:spPr>
          <p:txBody>
            <a:bodyPr wrap="square" rtlCol="0">
              <a:spAutoFit/>
            </a:bodyPr>
            <a:lstStyle/>
            <a:p>
              <a:endParaRPr lang="fr-FR" dirty="0"/>
            </a:p>
          </p:txBody>
        </p:sp>
        <p:sp>
          <p:nvSpPr>
            <p:cNvPr id="83" name="Text Box 30"/>
            <p:cNvSpPr txBox="1">
              <a:spLocks noChangeArrowheads="1"/>
            </p:cNvSpPr>
            <p:nvPr/>
          </p:nvSpPr>
          <p:spPr bwMode="auto">
            <a:xfrm>
              <a:off x="6907127" y="5570560"/>
              <a:ext cx="1627273" cy="3810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ميناء رافدي</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4" name="Espace réservé du contenu 2"/>
          <p:cNvSpPr>
            <a:spLocks noGrp="1"/>
          </p:cNvSpPr>
          <p:nvPr>
            <p:ph idx="1"/>
          </p:nvPr>
        </p:nvSpPr>
        <p:spPr>
          <a:xfrm>
            <a:off x="381000" y="381000"/>
            <a:ext cx="8382000" cy="1524000"/>
          </a:xfrm>
        </p:spPr>
        <p:txBody>
          <a:bodyPr/>
          <a:lstStyle/>
          <a:p>
            <a:pPr marL="0" indent="0" algn="just" rtl="1">
              <a:buNone/>
            </a:pPr>
            <a:r>
              <a:rPr lang="ar-DZ" b="1" dirty="0" smtClean="0">
                <a:solidFill>
                  <a:srgbClr val="FF0000"/>
                </a:solidFill>
                <a:latin typeface="Times New Roman" pitchFamily="18" charset="0"/>
                <a:cs typeface="Times New Roman" pitchFamily="18" charset="0"/>
              </a:rPr>
              <a:t>د. مسار الخدمة الشبكية: </a:t>
            </a:r>
          </a:p>
          <a:p>
            <a:pPr marL="0" indent="0" algn="just" rtl="1">
              <a:buNone/>
            </a:pPr>
            <a:r>
              <a:rPr lang="ar-DZ" sz="2800" b="1" dirty="0" smtClean="0">
                <a:solidFill>
                  <a:schemeClr val="tx1"/>
                </a:solidFill>
                <a:latin typeface="Times New Roman" pitchFamily="18" charset="0"/>
                <a:cs typeface="Times New Roman" pitchFamily="18" charset="0"/>
              </a:rPr>
              <a:t>   تبحر </a:t>
            </a:r>
            <a:r>
              <a:rPr lang="ar-DZ" sz="2800" b="1" dirty="0" smtClean="0">
                <a:solidFill>
                  <a:schemeClr val="tx1"/>
                </a:solidFill>
                <a:latin typeface="Times New Roman" pitchFamily="18" charset="0"/>
                <a:cs typeface="Times New Roman" pitchFamily="18" charset="0"/>
              </a:rPr>
              <a:t>سفينة أم بنظام </a:t>
            </a:r>
            <a:r>
              <a:rPr lang="ar-DZ" sz="2800" b="1" dirty="0" smtClean="0">
                <a:solidFill>
                  <a:schemeClr val="tx1"/>
                </a:solidFill>
                <a:latin typeface="Times New Roman" pitchFamily="18" charset="0"/>
                <a:cs typeface="Times New Roman" pitchFamily="18" charset="0"/>
              </a:rPr>
              <a:t>نقطة النهاية إلى نقطة النهاية </a:t>
            </a:r>
            <a:r>
              <a:rPr lang="ar-DZ" sz="2800" b="1" dirty="0" smtClean="0">
                <a:solidFill>
                  <a:schemeClr val="tx1"/>
                </a:solidFill>
                <a:latin typeface="Times New Roman" pitchFamily="18" charset="0"/>
                <a:cs typeface="Times New Roman" pitchFamily="18" charset="0"/>
              </a:rPr>
              <a:t>الطرفية </a:t>
            </a:r>
            <a:r>
              <a:rPr lang="ar-DZ" sz="2800" b="1" dirty="0" smtClean="0">
                <a:solidFill>
                  <a:schemeClr val="tx1"/>
                </a:solidFill>
                <a:latin typeface="Times New Roman" pitchFamily="18" charset="0"/>
                <a:cs typeface="Times New Roman" pitchFamily="18" charset="0"/>
              </a:rPr>
              <a:t>أو </a:t>
            </a:r>
            <a:r>
              <a:rPr lang="ar-DZ" sz="2800" b="1" dirty="0" smtClean="0">
                <a:solidFill>
                  <a:schemeClr val="tx1"/>
                </a:solidFill>
                <a:latin typeface="Times New Roman" pitchFamily="18" charset="0"/>
                <a:cs typeface="Times New Roman" pitchFamily="18" charset="0"/>
              </a:rPr>
              <a:t>مسار </a:t>
            </a:r>
            <a:r>
              <a:rPr lang="ar-DZ" sz="2800" b="1" dirty="0" smtClean="0">
                <a:solidFill>
                  <a:schemeClr val="tx1"/>
                </a:solidFill>
                <a:latin typeface="Times New Roman" pitchFamily="18" charset="0"/>
                <a:cs typeface="Times New Roman" pitchFamily="18" charset="0"/>
              </a:rPr>
              <a:t>الخدمة حول العالم، حيث تعمل بأسلوب خدمة الحمل الرئيسي </a:t>
            </a:r>
            <a:r>
              <a:rPr lang="ar-DZ" sz="2800" b="1" dirty="0" smtClean="0">
                <a:solidFill>
                  <a:schemeClr val="tx1"/>
                </a:solidFill>
                <a:latin typeface="Times New Roman" pitchFamily="18" charset="0"/>
                <a:cs typeface="Times New Roman" pitchFamily="18" charset="0"/>
              </a:rPr>
              <a:t>والمغذيات. </a:t>
            </a:r>
            <a:endParaRPr lang="fr-FR" dirty="0"/>
          </a:p>
        </p:txBody>
      </p:sp>
      <p:sp>
        <p:nvSpPr>
          <p:cNvPr id="35" name="Espace réservé du contenu 2"/>
          <p:cNvSpPr txBox="1">
            <a:spLocks/>
          </p:cNvSpPr>
          <p:nvPr/>
        </p:nvSpPr>
        <p:spPr>
          <a:xfrm>
            <a:off x="381000" y="2057400"/>
            <a:ext cx="8382000" cy="990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هي منظومة إعادة شحن تعتمد على موانئ رافدية وميناء محوري، وسفينة أم محورية وسفن رافدية.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85800"/>
            <a:ext cx="8305800" cy="1219200"/>
          </a:xfrm>
        </p:spPr>
        <p:txBody>
          <a:bodyPr/>
          <a:lstStyle/>
          <a:p>
            <a:pPr marL="0" indent="0" algn="just" rtl="1">
              <a:buNone/>
            </a:pPr>
            <a:r>
              <a:rPr lang="ar-DZ" b="1" dirty="0" smtClean="0">
                <a:solidFill>
                  <a:srgbClr val="FF0000"/>
                </a:solidFill>
                <a:latin typeface="Times New Roman" pitchFamily="18" charset="0"/>
                <a:cs typeface="Times New Roman" pitchFamily="18" charset="0"/>
              </a:rPr>
              <a:t>هـ. مسار الخدمة الدائرية:</a:t>
            </a:r>
          </a:p>
          <a:p>
            <a:pPr marL="0" indent="0" algn="just" rtl="1">
              <a:buNone/>
            </a:pPr>
            <a:r>
              <a:rPr lang="ar-DZ" sz="2800" b="1" dirty="0" smtClean="0">
                <a:solidFill>
                  <a:schemeClr val="tx1"/>
                </a:solidFill>
                <a:latin typeface="Times New Roman" pitchFamily="18" charset="0"/>
                <a:cs typeface="Times New Roman" pitchFamily="18" charset="0"/>
              </a:rPr>
              <a:t> هي خدمة خطية دائرية تتم بين عدد من المناطق والموانئ.</a:t>
            </a:r>
            <a:r>
              <a:rPr lang="fr-FR"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grpSp>
        <p:nvGrpSpPr>
          <p:cNvPr id="83970" name="Group 2"/>
          <p:cNvGrpSpPr>
            <a:grpSpLocks/>
          </p:cNvGrpSpPr>
          <p:nvPr/>
        </p:nvGrpSpPr>
        <p:grpSpPr bwMode="auto">
          <a:xfrm>
            <a:off x="533400" y="2667000"/>
            <a:ext cx="5105400" cy="3881977"/>
            <a:chOff x="5655" y="12281"/>
            <a:chExt cx="4968" cy="4015"/>
          </a:xfrm>
        </p:grpSpPr>
        <p:sp>
          <p:nvSpPr>
            <p:cNvPr id="83971" name="Zone de texte 2"/>
            <p:cNvSpPr txBox="1">
              <a:spLocks noChangeArrowheads="1"/>
            </p:cNvSpPr>
            <p:nvPr/>
          </p:nvSpPr>
          <p:spPr bwMode="auto">
            <a:xfrm>
              <a:off x="5655" y="15785"/>
              <a:ext cx="2102" cy="5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جنوب شرق آسيا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2" name="Zone de texte 2"/>
            <p:cNvSpPr txBox="1">
              <a:spLocks noChangeArrowheads="1"/>
            </p:cNvSpPr>
            <p:nvPr/>
          </p:nvSpPr>
          <p:spPr bwMode="auto">
            <a:xfrm>
              <a:off x="6865" y="14619"/>
              <a:ext cx="2038"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الخليج العربي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3" name="Zone de texte 2"/>
            <p:cNvSpPr txBox="1">
              <a:spLocks noChangeArrowheads="1"/>
            </p:cNvSpPr>
            <p:nvPr/>
          </p:nvSpPr>
          <p:spPr bwMode="auto">
            <a:xfrm>
              <a:off x="7948" y="13455"/>
              <a:ext cx="1847"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البحر المتوسط</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4" name="Zone de texte 2"/>
            <p:cNvSpPr txBox="1">
              <a:spLocks noChangeArrowheads="1"/>
            </p:cNvSpPr>
            <p:nvPr/>
          </p:nvSpPr>
          <p:spPr bwMode="auto">
            <a:xfrm>
              <a:off x="8760" y="12281"/>
              <a:ext cx="1863"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شمال أوروبا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3975" name="AutoShape 7"/>
            <p:cNvCxnSpPr>
              <a:cxnSpLocks noChangeShapeType="1"/>
            </p:cNvCxnSpPr>
            <p:nvPr/>
          </p:nvCxnSpPr>
          <p:spPr bwMode="auto">
            <a:xfrm flipH="1">
              <a:off x="8780" y="12755"/>
              <a:ext cx="745" cy="700"/>
            </a:xfrm>
            <a:prstGeom prst="straightConnector1">
              <a:avLst/>
            </a:prstGeom>
            <a:noFill/>
            <a:ln w="38100">
              <a:solidFill>
                <a:srgbClr val="000000"/>
              </a:solidFill>
              <a:round/>
              <a:headEnd/>
              <a:tailEnd type="triangle" w="med" len="med"/>
            </a:ln>
          </p:spPr>
        </p:cxnSp>
        <p:cxnSp>
          <p:nvCxnSpPr>
            <p:cNvPr id="83976" name="AutoShape 8"/>
            <p:cNvCxnSpPr>
              <a:cxnSpLocks noChangeShapeType="1"/>
            </p:cNvCxnSpPr>
            <p:nvPr/>
          </p:nvCxnSpPr>
          <p:spPr bwMode="auto">
            <a:xfrm flipH="1">
              <a:off x="7755" y="13958"/>
              <a:ext cx="690" cy="653"/>
            </a:xfrm>
            <a:prstGeom prst="straightConnector1">
              <a:avLst/>
            </a:prstGeom>
            <a:noFill/>
            <a:ln w="38100">
              <a:solidFill>
                <a:srgbClr val="000000"/>
              </a:solidFill>
              <a:round/>
              <a:headEnd/>
              <a:tailEnd type="triangle" w="med" len="med"/>
            </a:ln>
          </p:spPr>
        </p:cxnSp>
        <p:cxnSp>
          <p:nvCxnSpPr>
            <p:cNvPr id="83977" name="AutoShape 9"/>
            <p:cNvCxnSpPr>
              <a:cxnSpLocks noChangeShapeType="1"/>
            </p:cNvCxnSpPr>
            <p:nvPr/>
          </p:nvCxnSpPr>
          <p:spPr bwMode="auto">
            <a:xfrm flipH="1">
              <a:off x="6510" y="15092"/>
              <a:ext cx="780" cy="682"/>
            </a:xfrm>
            <a:prstGeom prst="straightConnector1">
              <a:avLst/>
            </a:prstGeom>
            <a:noFill/>
            <a:ln w="38100">
              <a:solidFill>
                <a:srgbClr val="000000"/>
              </a:solidFill>
              <a:round/>
              <a:headEnd/>
              <a:tailEnd type="triangle" w="med" len="med"/>
            </a:ln>
          </p:spPr>
        </p:cxnSp>
        <p:cxnSp>
          <p:nvCxnSpPr>
            <p:cNvPr id="83978" name="AutoShape 10"/>
            <p:cNvCxnSpPr>
              <a:cxnSpLocks noChangeShapeType="1"/>
            </p:cNvCxnSpPr>
            <p:nvPr/>
          </p:nvCxnSpPr>
          <p:spPr bwMode="auto">
            <a:xfrm flipV="1">
              <a:off x="6963" y="15103"/>
              <a:ext cx="807" cy="682"/>
            </a:xfrm>
            <a:prstGeom prst="straightConnector1">
              <a:avLst/>
            </a:prstGeom>
            <a:noFill/>
            <a:ln w="38100">
              <a:solidFill>
                <a:srgbClr val="000000"/>
              </a:solidFill>
              <a:round/>
              <a:headEnd/>
              <a:tailEnd type="triangle" w="med" len="med"/>
            </a:ln>
          </p:spPr>
        </p:cxnSp>
        <p:cxnSp>
          <p:nvCxnSpPr>
            <p:cNvPr id="83979" name="AutoShape 11"/>
            <p:cNvCxnSpPr>
              <a:cxnSpLocks noChangeShapeType="1"/>
            </p:cNvCxnSpPr>
            <p:nvPr/>
          </p:nvCxnSpPr>
          <p:spPr bwMode="auto">
            <a:xfrm flipV="1">
              <a:off x="8220" y="13958"/>
              <a:ext cx="706" cy="653"/>
            </a:xfrm>
            <a:prstGeom prst="straightConnector1">
              <a:avLst/>
            </a:prstGeom>
            <a:noFill/>
            <a:ln w="38100">
              <a:solidFill>
                <a:srgbClr val="000000"/>
              </a:solidFill>
              <a:round/>
              <a:headEnd/>
              <a:tailEnd type="triangle" w="med" len="med"/>
            </a:ln>
          </p:spPr>
        </p:cxnSp>
        <p:cxnSp>
          <p:nvCxnSpPr>
            <p:cNvPr id="83980" name="AutoShape 12"/>
            <p:cNvCxnSpPr>
              <a:cxnSpLocks noChangeShapeType="1"/>
            </p:cNvCxnSpPr>
            <p:nvPr/>
          </p:nvCxnSpPr>
          <p:spPr bwMode="auto">
            <a:xfrm flipV="1">
              <a:off x="9285" y="12755"/>
              <a:ext cx="772" cy="700"/>
            </a:xfrm>
            <a:prstGeom prst="straightConnector1">
              <a:avLst/>
            </a:prstGeom>
            <a:noFill/>
            <a:ln w="38100">
              <a:solidFill>
                <a:srgbClr val="000000"/>
              </a:solidFill>
              <a:round/>
              <a:headEnd/>
              <a:tailEnd type="triangle" w="med" len="med"/>
            </a:ln>
          </p:spPr>
        </p:cxn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458200" cy="14478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هناك ما يقرب من 50000 سفينة تجارية تبحر دوليا، تسجيل هذا الأسطول تحت أكثر من 150 راية مختلفة، يديره أكثر من مليون بحار من جميع الجنسيات(466000 ضابط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721000 من أفراد الطاقم).</a:t>
            </a:r>
          </a:p>
        </p:txBody>
      </p:sp>
      <p:sp>
        <p:nvSpPr>
          <p:cNvPr id="5" name="Rectangle 4"/>
          <p:cNvSpPr/>
          <p:nvPr/>
        </p:nvSpPr>
        <p:spPr>
          <a:xfrm>
            <a:off x="4724400" y="1066800"/>
            <a:ext cx="388920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الأسطول الملاحي العالمي</a:t>
            </a:r>
            <a:endParaRPr lang="fr-FR" sz="3600" dirty="0"/>
          </a:p>
        </p:txBody>
      </p:sp>
      <p:sp>
        <p:nvSpPr>
          <p:cNvPr id="6" name="Espace réservé du contenu 2"/>
          <p:cNvSpPr txBox="1">
            <a:spLocks/>
          </p:cNvSpPr>
          <p:nvPr/>
        </p:nvSpPr>
        <p:spPr>
          <a:xfrm>
            <a:off x="304800" y="4191000"/>
            <a:ext cx="8382000" cy="1905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توفر الدول المتقدمة غالبية الضباط، لكن أعدادهم تتزايد من دول أوروبا الشرقية والشرق الأقصى، أما غالبية الطاقم فيتم تعيينهم من البلدان النامية، ولا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سيما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الشرق الأقصى، وتوفر الفلبين وحدها 20٪ من القوى العاملة البحرية في العالم.</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172200" y="1447800"/>
            <a:ext cx="2819400" cy="533400"/>
          </a:xfrm>
          <a:prstGeom prst="rect">
            <a:avLst/>
          </a:prstGeom>
        </p:spPr>
        <p:txBody>
          <a:bodyPr vert="horz">
            <a:noAutofit/>
          </a:bodyPr>
          <a:lstStyle/>
          <a:p>
            <a:pPr marL="3175" lvl="0" indent="-3175" algn="just" rtl="1">
              <a:spcBef>
                <a:spcPct val="20000"/>
              </a:spcBef>
              <a:buClr>
                <a:schemeClr val="accent1"/>
              </a:buClr>
              <a:buSzPct val="70000"/>
            </a:pPr>
            <a:r>
              <a:rPr kumimoji="0" lang="ar-DZ" sz="3200" b="1" i="0" u="none" strike="noStrike" kern="1200" cap="none" spc="0" normalizeH="0" noProof="0" dirty="0" smtClean="0">
                <a:ln>
                  <a:noFill/>
                </a:ln>
                <a:effectLst/>
                <a:uLnTx/>
                <a:uFillTx/>
                <a:latin typeface="Times New Roman" pitchFamily="18" charset="0"/>
                <a:ea typeface="+mn-ea"/>
                <a:cs typeface="Times New Roman" pitchFamily="18" charset="0"/>
              </a:rPr>
              <a:t> </a:t>
            </a:r>
            <a:r>
              <a:rPr lang="ar-DZ" sz="3200" b="1" dirty="0" smtClean="0">
                <a:solidFill>
                  <a:srgbClr val="FF0000"/>
                </a:solidFill>
                <a:latin typeface="Times New Roman" pitchFamily="18" charset="0"/>
                <a:cs typeface="Times New Roman" pitchFamily="18" charset="0"/>
              </a:rPr>
              <a:t>المرفأ </a:t>
            </a:r>
            <a:r>
              <a:rPr lang="fr-FR" sz="3200" b="1" dirty="0" smtClean="0">
                <a:solidFill>
                  <a:srgbClr val="FF0000"/>
                </a:solidFill>
                <a:latin typeface="Times New Roman" pitchFamily="18" charset="0"/>
                <a:cs typeface="Times New Roman" pitchFamily="18" charset="0"/>
              </a:rPr>
              <a:t>Harbour</a:t>
            </a:r>
            <a:r>
              <a:rPr lang="ar-DZ" sz="3200" b="1" dirty="0" smtClean="0">
                <a:solidFill>
                  <a:srgbClr val="FF0000"/>
                </a:solidFill>
                <a:latin typeface="Times New Roman" pitchFamily="18" charset="0"/>
                <a:cs typeface="Times New Roman" pitchFamily="18" charset="0"/>
              </a:rPr>
              <a:t>:</a:t>
            </a:r>
            <a:endParaRPr kumimoji="0" lang="fr-FR"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4876800"/>
            <a:ext cx="8534400" cy="1828800"/>
          </a:xfrm>
          <a:prstGeom prst="rect">
            <a:avLst/>
          </a:prstGeom>
        </p:spPr>
        <p:txBody>
          <a:bodyPr vert="horz">
            <a:no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يتألف من النطاق الذي يحتضن المرفأ، ويضم كل مستلزمات النقل من أرصفة،</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روافع،</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مستودعات،</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مخازن،</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خطوط حديدية،</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مباني </a:t>
            </a:r>
            <a:r>
              <a:rPr lang="ar-DZ" sz="2800" b="1" dirty="0" smtClean="0">
                <a:solidFill>
                  <a:schemeClr val="tx1">
                    <a:lumMod val="95000"/>
                    <a:lumOff val="5000"/>
                  </a:schemeClr>
                </a:solidFill>
                <a:latin typeface="Times New Roman" pitchFamily="18" charset="0"/>
                <a:cs typeface="Times New Roman" pitchFamily="18" charset="0"/>
              </a:rPr>
              <a:t>إ</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دارية وتشغيلية والمتابعة...</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إلخ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من متطلبات الإدارة والخدمات البحرية المرتبطة بالميناء.</a:t>
            </a:r>
            <a:endParaRPr kumimoji="0" lang="fr-FR"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4572000" y="649069"/>
            <a:ext cx="436850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2. الفرق بين الميناء والمرفأ</a:t>
            </a:r>
            <a:endParaRPr lang="fr-FR" sz="3600" dirty="0">
              <a:solidFill>
                <a:srgbClr val="FF0000"/>
              </a:solidFill>
            </a:endParaRPr>
          </a:p>
        </p:txBody>
      </p:sp>
      <p:sp>
        <p:nvSpPr>
          <p:cNvPr id="7" name="Espace réservé du contenu 2"/>
          <p:cNvSpPr txBox="1">
            <a:spLocks/>
          </p:cNvSpPr>
          <p:nvPr/>
        </p:nvSpPr>
        <p:spPr>
          <a:xfrm>
            <a:off x="304800" y="2133600"/>
            <a:ext cx="8534400" cy="1905000"/>
          </a:xfrm>
          <a:prstGeom prst="rect">
            <a:avLst/>
          </a:prstGeom>
        </p:spPr>
        <p:txBody>
          <a:bodyPr vert="horz">
            <a:noAutofit/>
          </a:bodyPr>
          <a:lstStyle/>
          <a:p>
            <a:pPr marL="3175" lvl="0" indent="-3175" algn="just" rtl="1">
              <a:spcBef>
                <a:spcPct val="20000"/>
              </a:spcBef>
              <a:buClr>
                <a:schemeClr val="accent1"/>
              </a:buClr>
              <a:buSzPct val="70000"/>
            </a:pP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مسطح بحري عميق بدرجة تؤهله لاستقبال السفن، ومحمي حماية طبيعية(في حضن الساحل)، أو حماية اصطناعية(مد لسان صناعي من الأرض صوب البحر)، وتتسم مياهه بهدوء يكفل دخول السفن ومغادرتها بأمان تام، إضافة لتجنبها الارتطام بجدار الرصيف.</a:t>
            </a:r>
            <a:endParaRPr kumimoji="0" lang="fr-FR"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8" name="Rectangle 7"/>
          <p:cNvSpPr/>
          <p:nvPr/>
        </p:nvSpPr>
        <p:spPr>
          <a:xfrm>
            <a:off x="4343400" y="4191000"/>
            <a:ext cx="4368504" cy="584775"/>
          </a:xfrm>
          <a:prstGeom prst="rect">
            <a:avLst/>
          </a:prstGeom>
        </p:spPr>
        <p:txBody>
          <a:bodyPr wrap="none">
            <a:spAutoFit/>
          </a:bodyPr>
          <a:lstStyle/>
          <a:p>
            <a:pPr marL="3175" lvl="0" indent="-3175" algn="just" rtl="1">
              <a:spcBef>
                <a:spcPct val="20000"/>
              </a:spcBef>
              <a:buClr>
                <a:schemeClr val="accent1"/>
              </a:buClr>
              <a:buSzPct val="70000"/>
              <a:defRPr/>
            </a:pPr>
            <a:r>
              <a:rPr lang="ar-DZ" sz="3200" b="1" dirty="0" smtClean="0">
                <a:solidFill>
                  <a:srgbClr val="FF0000"/>
                </a:solidFill>
                <a:latin typeface="Times New Roman" pitchFamily="18" charset="0"/>
                <a:cs typeface="Times New Roman" pitchFamily="18" charset="0"/>
              </a:rPr>
              <a:t>مفهوم الميناء أشمل من المرفأ</a:t>
            </a:r>
            <a:r>
              <a:rPr lang="ar-DZ" sz="3200" b="1" dirty="0" smtClean="0">
                <a:latin typeface="Times New Roman" pitchFamily="18" charset="0"/>
                <a:cs typeface="Times New Roman" pitchFamily="18" charset="0"/>
              </a:rPr>
              <a:t>: </a:t>
            </a: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76200" y="990600"/>
          <a:ext cx="6477000" cy="5480979"/>
        </p:xfrm>
        <a:graphic>
          <a:graphicData uri="http://schemas.openxmlformats.org/drawingml/2006/table">
            <a:tbl>
              <a:tblPr/>
              <a:tblGrid>
                <a:gridCol w="3012558"/>
                <a:gridCol w="3464442"/>
              </a:tblGrid>
              <a:tr h="139266">
                <a:tc>
                  <a:txBody>
                    <a:bodyPr/>
                    <a:lstStyle/>
                    <a:p>
                      <a:pPr algn="l"/>
                      <a:r>
                        <a:rPr lang="fr-FR" sz="2400" b="1" dirty="0">
                          <a:solidFill>
                            <a:srgbClr val="FF0000"/>
                          </a:solidFill>
                          <a:latin typeface="Times New Roman" pitchFamily="18" charset="0"/>
                          <a:cs typeface="Times New Roman" pitchFamily="18" charset="0"/>
                        </a:rPr>
                        <a:t>Les navires</a:t>
                      </a:r>
                    </a:p>
                  </a:txBody>
                  <a:tcPr marL="17593" marR="17593" marT="8797" marB="8797" anchor="ctr">
                    <a:lnL>
                      <a:noFill/>
                    </a:lnL>
                    <a:lnR>
                      <a:noFill/>
                    </a:lnR>
                    <a:lnT>
                      <a:noFill/>
                    </a:lnT>
                    <a:lnB>
                      <a:noFill/>
                    </a:lnB>
                    <a:noFill/>
                  </a:tcPr>
                </a:tc>
                <a:tc>
                  <a:txBody>
                    <a:bodyPr/>
                    <a:lstStyle/>
                    <a:p>
                      <a:pPr algn="ctr"/>
                      <a:r>
                        <a:rPr lang="fr-FR" sz="2000" b="1" dirty="0" smtClean="0">
                          <a:solidFill>
                            <a:srgbClr val="FF0000"/>
                          </a:solidFill>
                          <a:latin typeface="Times New Roman" pitchFamily="18" charset="0"/>
                          <a:cs typeface="Times New Roman" pitchFamily="18" charset="0"/>
                        </a:rPr>
                        <a:t>N° d’unités</a:t>
                      </a:r>
                      <a:r>
                        <a:rPr lang="fr-FR" sz="2000" b="1" baseline="0" dirty="0" smtClean="0">
                          <a:solidFill>
                            <a:srgbClr val="FF0000"/>
                          </a:solidFill>
                          <a:latin typeface="Times New Roman" pitchFamily="18" charset="0"/>
                          <a:cs typeface="Times New Roman" pitchFamily="18" charset="0"/>
                        </a:rPr>
                        <a:t>+ de 500 de </a:t>
                      </a:r>
                      <a:r>
                        <a:rPr lang="fr-FR" sz="1800" b="1" baseline="0" dirty="0" smtClean="0">
                          <a:solidFill>
                            <a:srgbClr val="FF0000"/>
                          </a:solidFill>
                          <a:latin typeface="Times New Roman" pitchFamily="18" charset="0"/>
                          <a:cs typeface="Times New Roman" pitchFamily="18" charset="0"/>
                        </a:rPr>
                        <a:t>UMS </a:t>
                      </a:r>
                      <a:endParaRPr lang="fr-FR" sz="2000" b="1" dirty="0">
                        <a:solidFill>
                          <a:srgbClr val="FF0000"/>
                        </a:solidFill>
                        <a:latin typeface="Times New Roman" pitchFamily="18" charset="0"/>
                        <a:cs typeface="Times New Roman" pitchFamily="18" charset="0"/>
                      </a:endParaRPr>
                    </a:p>
                  </a:txBody>
                  <a:tcPr marL="17593" marR="17593" marT="8797" marB="8797" anchor="ctr">
                    <a:lnL>
                      <a:noFill/>
                    </a:lnL>
                    <a:lnR>
                      <a:noFill/>
                    </a:lnR>
                    <a:lnT>
                      <a:noFill/>
                    </a:lnT>
                    <a:lnB>
                      <a:noFill/>
                    </a:lnB>
                    <a:noFill/>
                  </a:tcPr>
                </a:tc>
              </a:tr>
              <a:tr h="58606">
                <a:tc>
                  <a:txBody>
                    <a:bodyPr/>
                    <a:lstStyle/>
                    <a:p>
                      <a:pPr algn="l"/>
                      <a:r>
                        <a:rPr lang="fr-FR" sz="2200" b="1" dirty="0" smtClean="0">
                          <a:latin typeface="Times New Roman" pitchFamily="18" charset="0"/>
                          <a:cs typeface="Times New Roman" pitchFamily="18" charset="0"/>
                        </a:rPr>
                        <a:t>Cargos</a:t>
                      </a:r>
                      <a:endParaRPr lang="fr-FR" sz="2200" b="1" dirty="0">
                        <a:latin typeface="Times New Roman" pitchFamily="18" charset="0"/>
                        <a:cs typeface="Times New Roman" pitchFamily="18" charset="0"/>
                      </a:endParaRP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12 126</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Porte conteneurs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4 878</a:t>
                      </a:r>
                    </a:p>
                  </a:txBody>
                  <a:tcPr marL="17593" marR="17593" marT="8797" marB="8797" anchor="ctr">
                    <a:lnL>
                      <a:noFill/>
                    </a:lnL>
                    <a:lnR>
                      <a:noFill/>
                    </a:lnR>
                    <a:lnT>
                      <a:noFill/>
                    </a:lnT>
                    <a:lnB>
                      <a:noFill/>
                    </a:lnB>
                    <a:noFill/>
                  </a:tcPr>
                </a:tc>
              </a:tr>
              <a:tr h="58389">
                <a:tc>
                  <a:txBody>
                    <a:bodyPr/>
                    <a:lstStyle/>
                    <a:p>
                      <a:pPr algn="l"/>
                      <a:r>
                        <a:rPr lang="fr-FR" sz="2200" b="1" dirty="0" err="1" smtClean="0">
                          <a:latin typeface="Times New Roman" pitchFamily="18" charset="0"/>
                          <a:cs typeface="Times New Roman" pitchFamily="18" charset="0"/>
                        </a:rPr>
                        <a:t>Ro</a:t>
                      </a:r>
                      <a:r>
                        <a:rPr lang="ar-DZ" sz="2200" b="1" dirty="0" smtClean="0">
                          <a:latin typeface="Times New Roman" pitchFamily="18" charset="0"/>
                          <a:cs typeface="Times New Roman" pitchFamily="18" charset="0"/>
                        </a:rPr>
                        <a:t>/</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Ro</a:t>
                      </a:r>
                      <a:endParaRPr lang="fr-FR" sz="2200" b="1" dirty="0">
                        <a:latin typeface="Times New Roman" pitchFamily="18" charset="0"/>
                        <a:cs typeface="Times New Roman" pitchFamily="18" charset="0"/>
                      </a:endParaRP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1 422</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Vraquiers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10 039</a:t>
                      </a:r>
                    </a:p>
                  </a:txBody>
                  <a:tcPr marL="17593" marR="17593" marT="8797" marB="8797" anchor="ctr">
                    <a:lnL>
                      <a:noFill/>
                    </a:lnL>
                    <a:lnR>
                      <a:noFill/>
                    </a:lnR>
                    <a:lnT>
                      <a:noFill/>
                    </a:lnT>
                    <a:lnB>
                      <a:noFill/>
                    </a:lnB>
                    <a:noFill/>
                  </a:tcPr>
                </a:tc>
              </a:tr>
              <a:tr h="467267">
                <a:tc>
                  <a:txBody>
                    <a:bodyPr/>
                    <a:lstStyle/>
                    <a:p>
                      <a:pPr algn="l"/>
                      <a:r>
                        <a:rPr lang="fr-FR" sz="2200" b="1" dirty="0">
                          <a:latin typeface="Times New Roman" pitchFamily="18" charset="0"/>
                          <a:cs typeface="Times New Roman" pitchFamily="18" charset="0"/>
                        </a:rPr>
                        <a:t>Pétroliers </a:t>
                      </a:r>
                      <a:r>
                        <a:rPr lang="fr-FR" sz="2200" b="1" dirty="0" smtClean="0">
                          <a:latin typeface="Times New Roman" pitchFamily="18" charset="0"/>
                          <a:cs typeface="Times New Roman" pitchFamily="18" charset="0"/>
                        </a:rPr>
                        <a:t>&amp; </a:t>
                      </a:r>
                      <a:r>
                        <a:rPr lang="fr-FR" sz="2200" b="1" dirty="0">
                          <a:latin typeface="Times New Roman" pitchFamily="18" charset="0"/>
                          <a:cs typeface="Times New Roman" pitchFamily="18" charset="0"/>
                        </a:rPr>
                        <a:t>chimiquiers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10 224</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Gaziers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1 577</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Autres citernes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480</a:t>
                      </a:r>
                    </a:p>
                  </a:txBody>
                  <a:tcPr marL="17593" marR="17593" marT="8797" marB="8797" anchor="ctr">
                    <a:lnL>
                      <a:noFill/>
                    </a:lnL>
                    <a:lnR>
                      <a:noFill/>
                    </a:lnR>
                    <a:lnT>
                      <a:noFill/>
                    </a:lnT>
                    <a:lnB>
                      <a:noFill/>
                    </a:lnB>
                    <a:noFill/>
                  </a:tcPr>
                </a:tc>
              </a:tr>
              <a:tr h="75332">
                <a:tc>
                  <a:txBody>
                    <a:bodyPr/>
                    <a:lstStyle/>
                    <a:p>
                      <a:pPr algn="l"/>
                      <a:r>
                        <a:rPr lang="fr-FR" sz="2200" b="1" dirty="0">
                          <a:latin typeface="Times New Roman" pitchFamily="18" charset="0"/>
                          <a:cs typeface="Times New Roman" pitchFamily="18" charset="0"/>
                        </a:rPr>
                        <a:t>Passagers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2 895</a:t>
                      </a:r>
                    </a:p>
                  </a:txBody>
                  <a:tcPr marL="17593" marR="17593" marT="8797" marB="8797" anchor="ctr">
                    <a:lnL>
                      <a:noFill/>
                    </a:lnL>
                    <a:lnR>
                      <a:noFill/>
                    </a:lnR>
                    <a:lnT>
                      <a:noFill/>
                    </a:lnT>
                    <a:lnB>
                      <a:noFill/>
                    </a:lnB>
                    <a:noFill/>
                  </a:tcPr>
                </a:tc>
              </a:tr>
              <a:tr h="57738">
                <a:tc>
                  <a:txBody>
                    <a:bodyPr/>
                    <a:lstStyle/>
                    <a:p>
                      <a:pPr algn="l"/>
                      <a:r>
                        <a:rPr lang="fr-FR" sz="2200" b="1">
                          <a:latin typeface="Times New Roman" pitchFamily="18" charset="0"/>
                          <a:cs typeface="Times New Roman" pitchFamily="18" charset="0"/>
                        </a:rPr>
                        <a:t>Total</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43 641</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Offshore</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5 073</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Service</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2 288</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Remorqueurs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900</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Total</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8 261</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Total général</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51 902</a:t>
                      </a:r>
                    </a:p>
                  </a:txBody>
                  <a:tcPr marL="17593" marR="17593" marT="8797" marB="8797" anchor="ctr">
                    <a:lnL>
                      <a:noFill/>
                    </a:lnL>
                    <a:lnR>
                      <a:noFill/>
                    </a:lnR>
                    <a:lnT>
                      <a:noFill/>
                    </a:lnT>
                    <a:lnB>
                      <a:noFill/>
                    </a:lnB>
                    <a:noFill/>
                  </a:tcPr>
                </a:tc>
              </a:tr>
            </a:tbl>
          </a:graphicData>
        </a:graphic>
      </p:graphicFrame>
      <p:sp>
        <p:nvSpPr>
          <p:cNvPr id="7" name="Rectangle 6"/>
          <p:cNvSpPr/>
          <p:nvPr/>
        </p:nvSpPr>
        <p:spPr>
          <a:xfrm>
            <a:off x="5410200" y="4343400"/>
            <a:ext cx="3733800" cy="707886"/>
          </a:xfrm>
          <a:prstGeom prst="rect">
            <a:avLst/>
          </a:prstGeom>
        </p:spPr>
        <p:txBody>
          <a:bodyPr wrap="square">
            <a:spAutoFit/>
          </a:bodyPr>
          <a:lstStyle/>
          <a:p>
            <a:pPr rtl="1"/>
            <a:r>
              <a:rPr lang="ar-DZ" sz="2000" b="1" dirty="0" smtClean="0">
                <a:latin typeface="Times New Roman" pitchFamily="18" charset="0"/>
                <a:cs typeface="Times New Roman" pitchFamily="18" charset="0"/>
              </a:rPr>
              <a:t>نظام القياس العالمي </a:t>
            </a:r>
            <a:r>
              <a:rPr lang="fr-FR" sz="2000" b="1" dirty="0" smtClean="0">
                <a:latin typeface="Times New Roman" pitchFamily="18" charset="0"/>
                <a:cs typeface="Times New Roman" pitchFamily="18" charset="0"/>
              </a:rPr>
              <a:t>UMS</a:t>
            </a:r>
            <a:r>
              <a:rPr lang="ar-DZ" sz="2000" b="1" dirty="0" smtClean="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l"/>
            <a:r>
              <a:rPr lang="fr-FR" sz="2000" b="1" dirty="0" smtClean="0">
                <a:latin typeface="Times New Roman" pitchFamily="18" charset="0"/>
                <a:cs typeface="Times New Roman" pitchFamily="18" charset="0"/>
              </a:rPr>
              <a:t>Universel Measurement System</a:t>
            </a:r>
            <a:endParaRPr lang="ar-DZ" sz="2000" b="1" dirty="0" smtClean="0">
              <a:latin typeface="Times New Roman" pitchFamily="18" charset="0"/>
              <a:cs typeface="Times New Roman" pitchFamily="18" charset="0"/>
            </a:endParaRPr>
          </a:p>
        </p:txBody>
      </p:sp>
      <p:sp>
        <p:nvSpPr>
          <p:cNvPr id="8" name="Rectangle 7"/>
          <p:cNvSpPr/>
          <p:nvPr/>
        </p:nvSpPr>
        <p:spPr>
          <a:xfrm>
            <a:off x="6324600" y="3048000"/>
            <a:ext cx="2819400" cy="830997"/>
          </a:xfrm>
          <a:prstGeom prst="rect">
            <a:avLst/>
          </a:prstGeom>
        </p:spPr>
        <p:txBody>
          <a:bodyPr wrap="square">
            <a:spAutoFit/>
          </a:bodyPr>
          <a:lstStyle/>
          <a:p>
            <a:r>
              <a:rPr lang="fr-FR" sz="2400" b="1" dirty="0" smtClean="0">
                <a:latin typeface="Times New Roman" pitchFamily="18" charset="0"/>
                <a:cs typeface="Times New Roman" pitchFamily="18" charset="0"/>
              </a:rPr>
              <a:t>500 UMS</a:t>
            </a:r>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200 </a:t>
            </a:r>
            <a:r>
              <a:rPr lang="ar-DZ" sz="2400" b="1" dirty="0" smtClean="0">
                <a:latin typeface="Times New Roman" pitchFamily="18" charset="0"/>
                <a:cs typeface="Times New Roman" pitchFamily="18" charset="0"/>
              </a:rPr>
              <a:t>طن</a:t>
            </a:r>
            <a:endParaRPr lang="fr-FR" sz="2400" b="1"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3000 UMS </a:t>
            </a:r>
            <a:r>
              <a:rPr lang="ar-DZ" sz="2400" b="1" dirty="0" smtClean="0">
                <a:latin typeface="Times New Roman" pitchFamily="18" charset="0"/>
                <a:cs typeface="Times New Roman" pitchFamily="18" charset="0"/>
              </a:rPr>
              <a:t>=</a:t>
            </a:r>
            <a:r>
              <a:rPr lang="fr-FR" sz="2400" b="1" dirty="0" smtClean="0">
                <a:latin typeface="Times New Roman" pitchFamily="18" charset="0"/>
                <a:cs typeface="Times New Roman" pitchFamily="18" charset="0"/>
              </a:rPr>
              <a:t>1600 </a:t>
            </a:r>
            <a:r>
              <a:rPr lang="ar-DZ" sz="2400" b="1" dirty="0" smtClean="0">
                <a:latin typeface="Times New Roman" pitchFamily="18" charset="0"/>
                <a:cs typeface="Times New Roman" pitchFamily="18" charset="0"/>
              </a:rPr>
              <a:t>طن</a:t>
            </a:r>
            <a:endParaRPr lang="fr-FR" sz="2400" b="1" dirty="0">
              <a:latin typeface="Times New Roman" pitchFamily="18" charset="0"/>
              <a:cs typeface="Times New Roman" pitchFamily="18" charset="0"/>
            </a:endParaRPr>
          </a:p>
        </p:txBody>
      </p:sp>
      <p:sp>
        <p:nvSpPr>
          <p:cNvPr id="6" name="Rectangle 5"/>
          <p:cNvSpPr/>
          <p:nvPr/>
        </p:nvSpPr>
        <p:spPr>
          <a:xfrm>
            <a:off x="533400" y="228600"/>
            <a:ext cx="7396577"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توزيع الأسطول البحري العالمي حسب البضائع المنقولة</a:t>
            </a:r>
            <a:endParaRPr lang="fr-FR" sz="3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28600"/>
            <a:ext cx="8686800" cy="609599"/>
          </a:xfrm>
        </p:spPr>
        <p:txBody>
          <a:bodyPr/>
          <a:lstStyle/>
          <a:p>
            <a:pPr algn="r" rtl="1">
              <a:buNone/>
            </a:pPr>
            <a:r>
              <a:rPr lang="ar-DZ" b="1" dirty="0" smtClean="0">
                <a:solidFill>
                  <a:srgbClr val="FF0000"/>
                </a:solidFill>
                <a:latin typeface="Times New Roman" pitchFamily="18" charset="0"/>
                <a:cs typeface="Times New Roman" pitchFamily="18" charset="0"/>
              </a:rPr>
              <a:t>ترتيب الأسطول البحري حسب راية التسجيل والحمولة القصوى</a:t>
            </a:r>
            <a:endParaRPr lang="fr-FR" b="1"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152400" y="867086"/>
          <a:ext cx="8915400" cy="6260592"/>
        </p:xfrm>
        <a:graphic>
          <a:graphicData uri="http://schemas.openxmlformats.org/drawingml/2006/table">
            <a:tbl>
              <a:tblPr/>
              <a:tblGrid>
                <a:gridCol w="1066800"/>
                <a:gridCol w="3390900"/>
                <a:gridCol w="2247900"/>
                <a:gridCol w="2209800"/>
              </a:tblGrid>
              <a:tr h="0">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Rang</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Pays d'immatriculation</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15000"/>
                        </a:lnSpc>
                        <a:spcBef>
                          <a:spcPts val="0"/>
                        </a:spcBef>
                        <a:spcAft>
                          <a:spcPts val="0"/>
                        </a:spcAft>
                      </a:pPr>
                      <a:r>
                        <a:rPr lang="fr-FR" sz="2400" b="1" u="none" dirty="0">
                          <a:solidFill>
                            <a:srgbClr val="0B0080"/>
                          </a:solidFill>
                          <a:latin typeface="Times New Roman"/>
                          <a:ea typeface="Times New Roman"/>
                          <a:cs typeface="Arial"/>
                          <a:hlinkClick r:id="rId2" tooltip="Port en lourd"/>
                        </a:rPr>
                        <a:t>Port en lourd</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15000"/>
                        </a:lnSpc>
                        <a:spcBef>
                          <a:spcPts val="0"/>
                        </a:spcBef>
                        <a:spcAft>
                          <a:spcPts val="0"/>
                        </a:spcAft>
                      </a:pPr>
                      <a:r>
                        <a:rPr lang="fr-FR" sz="2400" b="1" u="none" dirty="0" smtClean="0">
                          <a:solidFill>
                            <a:srgbClr val="222222"/>
                          </a:solidFill>
                          <a:latin typeface="Times New Roman"/>
                          <a:ea typeface="Times New Roman"/>
                          <a:cs typeface="Arial"/>
                        </a:rPr>
                        <a:t>Nº </a:t>
                      </a:r>
                      <a:r>
                        <a:rPr lang="fr-FR" sz="2400" b="1" u="none" dirty="0">
                          <a:solidFill>
                            <a:srgbClr val="222222"/>
                          </a:solidFill>
                          <a:latin typeface="Times New Roman"/>
                          <a:ea typeface="Times New Roman"/>
                          <a:cs typeface="Arial"/>
                        </a:rPr>
                        <a:t>de navires</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3" tooltip="Panama"/>
                        </a:rPr>
                        <a:t>Panama</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343 397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8052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4" tooltip="Liberia"/>
                        </a:rPr>
                        <a:t>Liberia</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219 397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3296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5" tooltip="Îles Marshall"/>
                        </a:rPr>
                        <a:t>Îles Marshall</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216 616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3199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5796">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4</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6" tooltip="Hong Kong"/>
                        </a:rPr>
                        <a:t>Hong Kong</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173 318 t</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2576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5</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7" tooltip="Singapour"/>
                        </a:rPr>
                        <a:t>Singapour</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124 238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3558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6</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 </a:t>
                      </a:r>
                      <a:r>
                        <a:rPr lang="fr-FR" sz="2400" b="1" u="none">
                          <a:solidFill>
                            <a:srgbClr val="0B0080"/>
                          </a:solidFill>
                          <a:latin typeface="Times New Roman"/>
                          <a:ea typeface="Times New Roman"/>
                          <a:cs typeface="Arial"/>
                          <a:hlinkClick r:id="rId8" tooltip="Malte"/>
                        </a:rPr>
                        <a:t>Malte</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99 216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2170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8844">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9" tooltip="Bahamas"/>
                        </a:rPr>
                        <a:t>Bahamas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79 842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1440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8</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 </a:t>
                      </a:r>
                      <a:r>
                        <a:rPr lang="fr-FR" sz="2400" b="1" u="none">
                          <a:solidFill>
                            <a:srgbClr val="0B0080"/>
                          </a:solidFill>
                          <a:latin typeface="Times New Roman"/>
                          <a:ea typeface="Times New Roman"/>
                          <a:cs typeface="Arial"/>
                          <a:hlinkClick r:id="rId10" tooltip="Chine"/>
                        </a:rPr>
                        <a:t>Chine</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78 400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4287 navires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9</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 </a:t>
                      </a:r>
                      <a:r>
                        <a:rPr lang="fr-FR" sz="2400" b="1" u="none">
                          <a:solidFill>
                            <a:srgbClr val="0B0080"/>
                          </a:solidFill>
                          <a:latin typeface="Times New Roman"/>
                          <a:ea typeface="Times New Roman"/>
                          <a:cs typeface="Arial"/>
                          <a:hlinkClick r:id="rId11" tooltip="Grèce"/>
                        </a:rPr>
                        <a:t>Grèce</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74 638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1364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11892">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10</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12" tooltip="Royaume-Uni"/>
                        </a:rPr>
                        <a:t>Royaume-Uni</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40 986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1551 navires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87508">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11</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13" tooltip="Japon"/>
                        </a:rPr>
                        <a:t>Japon</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34 529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5289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0584">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12</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14" tooltip="Chypre (pays)"/>
                        </a:rPr>
                        <a:t>Chypre</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33 765 t</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1022 navires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pic>
        <p:nvPicPr>
          <p:cNvPr id="1036" name="Image 3" descr="Drapeau du Panama">
            <a:hlinkClick r:id="rId15" tooltip="&quot;Drapeau du Panama&quot;"/>
          </p:cNvPr>
          <p:cNvPicPr>
            <a:picLocks noChangeAspect="1" noChangeArrowheads="1"/>
          </p:cNvPicPr>
          <p:nvPr/>
        </p:nvPicPr>
        <p:blipFill>
          <a:blip r:embed="rId16"/>
          <a:srcRect/>
          <a:stretch>
            <a:fillRect/>
          </a:stretch>
        </p:blipFill>
        <p:spPr bwMode="auto">
          <a:xfrm>
            <a:off x="0" y="0"/>
            <a:ext cx="190500" cy="123825"/>
          </a:xfrm>
          <a:prstGeom prst="rect">
            <a:avLst/>
          </a:prstGeom>
          <a:noFill/>
        </p:spPr>
      </p:pic>
      <p:pic>
        <p:nvPicPr>
          <p:cNvPr id="1035" name="Image 4" descr="Drapeau du Libéria">
            <a:hlinkClick r:id="rId17" tooltip="&quot;Drapeau du Libéria&quot;"/>
          </p:cNvPr>
          <p:cNvPicPr>
            <a:picLocks noChangeAspect="1" noChangeArrowheads="1"/>
          </p:cNvPicPr>
          <p:nvPr/>
        </p:nvPicPr>
        <p:blipFill>
          <a:blip r:embed="rId18"/>
          <a:srcRect/>
          <a:stretch>
            <a:fillRect/>
          </a:stretch>
        </p:blipFill>
        <p:spPr bwMode="auto">
          <a:xfrm>
            <a:off x="0" y="0"/>
            <a:ext cx="190500" cy="104775"/>
          </a:xfrm>
          <a:prstGeom prst="rect">
            <a:avLst/>
          </a:prstGeom>
          <a:noFill/>
        </p:spPr>
      </p:pic>
      <p:pic>
        <p:nvPicPr>
          <p:cNvPr id="1034" name="Image 5" descr="Drapeau des Îles Marshall">
            <a:hlinkClick r:id="rId19" tooltip="&quot;Drapeau des Îles Marshall&quot;"/>
          </p:cNvPr>
          <p:cNvPicPr>
            <a:picLocks noChangeAspect="1" noChangeArrowheads="1"/>
          </p:cNvPicPr>
          <p:nvPr/>
        </p:nvPicPr>
        <p:blipFill>
          <a:blip r:embed="rId20"/>
          <a:srcRect/>
          <a:stretch>
            <a:fillRect/>
          </a:stretch>
        </p:blipFill>
        <p:spPr bwMode="auto">
          <a:xfrm>
            <a:off x="0" y="0"/>
            <a:ext cx="190500" cy="104775"/>
          </a:xfrm>
          <a:prstGeom prst="rect">
            <a:avLst/>
          </a:prstGeom>
          <a:noFill/>
        </p:spPr>
      </p:pic>
      <p:pic>
        <p:nvPicPr>
          <p:cNvPr id="1033" name="Image 6" descr="Drapeau de Hong Kong">
            <a:hlinkClick r:id="rId21" tooltip="&quot;Drapeau de Hong Kong&quot;"/>
          </p:cNvPr>
          <p:cNvPicPr>
            <a:picLocks noChangeAspect="1" noChangeArrowheads="1"/>
          </p:cNvPicPr>
          <p:nvPr/>
        </p:nvPicPr>
        <p:blipFill>
          <a:blip r:embed="rId22"/>
          <a:srcRect/>
          <a:stretch>
            <a:fillRect/>
          </a:stretch>
        </p:blipFill>
        <p:spPr bwMode="auto">
          <a:xfrm>
            <a:off x="0" y="0"/>
            <a:ext cx="190500" cy="123825"/>
          </a:xfrm>
          <a:prstGeom prst="rect">
            <a:avLst/>
          </a:prstGeom>
          <a:noFill/>
        </p:spPr>
      </p:pic>
      <p:pic>
        <p:nvPicPr>
          <p:cNvPr id="1032" name="Image 7" descr="Drapeau de Singapour">
            <a:hlinkClick r:id="rId23" tooltip="&quot;Drapeau de Singapour&quot;"/>
          </p:cNvPr>
          <p:cNvPicPr>
            <a:picLocks noChangeAspect="1" noChangeArrowheads="1"/>
          </p:cNvPicPr>
          <p:nvPr/>
        </p:nvPicPr>
        <p:blipFill>
          <a:blip r:embed="rId24"/>
          <a:srcRect/>
          <a:stretch>
            <a:fillRect/>
          </a:stretch>
        </p:blipFill>
        <p:spPr bwMode="auto">
          <a:xfrm>
            <a:off x="0" y="0"/>
            <a:ext cx="190500" cy="123825"/>
          </a:xfrm>
          <a:prstGeom prst="rect">
            <a:avLst/>
          </a:prstGeom>
          <a:noFill/>
        </p:spPr>
      </p:pic>
      <p:pic>
        <p:nvPicPr>
          <p:cNvPr id="1031" name="Image 8" descr="Drapeau de Malte">
            <a:hlinkClick r:id="rId25" tooltip="&quot;Drapeau de Malte&quot;"/>
          </p:cNvPr>
          <p:cNvPicPr>
            <a:picLocks noChangeAspect="1" noChangeArrowheads="1"/>
          </p:cNvPicPr>
          <p:nvPr/>
        </p:nvPicPr>
        <p:blipFill>
          <a:blip r:embed="rId26"/>
          <a:srcRect/>
          <a:stretch>
            <a:fillRect/>
          </a:stretch>
        </p:blipFill>
        <p:spPr bwMode="auto">
          <a:xfrm>
            <a:off x="0" y="0"/>
            <a:ext cx="190500" cy="123825"/>
          </a:xfrm>
          <a:prstGeom prst="rect">
            <a:avLst/>
          </a:prstGeom>
          <a:noFill/>
        </p:spPr>
      </p:pic>
      <p:pic>
        <p:nvPicPr>
          <p:cNvPr id="1030" name="Image 9" descr="Drapeau des Bahamas">
            <a:hlinkClick r:id="rId27" tooltip="&quot;Drapeau des Bahamas&quot;"/>
          </p:cNvPr>
          <p:cNvPicPr>
            <a:picLocks noChangeAspect="1" noChangeArrowheads="1"/>
          </p:cNvPicPr>
          <p:nvPr/>
        </p:nvPicPr>
        <p:blipFill>
          <a:blip r:embed="rId28"/>
          <a:srcRect/>
          <a:stretch>
            <a:fillRect/>
          </a:stretch>
        </p:blipFill>
        <p:spPr bwMode="auto">
          <a:xfrm>
            <a:off x="0" y="0"/>
            <a:ext cx="190500" cy="123825"/>
          </a:xfrm>
          <a:prstGeom prst="rect">
            <a:avLst/>
          </a:prstGeom>
          <a:noFill/>
        </p:spPr>
      </p:pic>
      <p:pic>
        <p:nvPicPr>
          <p:cNvPr id="1029" name="Image 10" descr="Drapeau de la République populaire de Chine">
            <a:hlinkClick r:id="rId29" tooltip="&quot;Drapeau de la République populaire de Chine&quot;"/>
          </p:cNvPr>
          <p:cNvPicPr>
            <a:picLocks noChangeAspect="1" noChangeArrowheads="1"/>
          </p:cNvPicPr>
          <p:nvPr/>
        </p:nvPicPr>
        <p:blipFill>
          <a:blip r:embed="rId30"/>
          <a:srcRect/>
          <a:stretch>
            <a:fillRect/>
          </a:stretch>
        </p:blipFill>
        <p:spPr bwMode="auto">
          <a:xfrm>
            <a:off x="0" y="0"/>
            <a:ext cx="190500" cy="123825"/>
          </a:xfrm>
          <a:prstGeom prst="rect">
            <a:avLst/>
          </a:prstGeom>
          <a:noFill/>
        </p:spPr>
      </p:pic>
      <p:pic>
        <p:nvPicPr>
          <p:cNvPr id="1028" name="Image 11" descr="Drapeau de la Grèce">
            <a:hlinkClick r:id="rId31" tooltip="&quot;Drapeau de la Grèce&quot;"/>
          </p:cNvPr>
          <p:cNvPicPr>
            <a:picLocks noChangeAspect="1" noChangeArrowheads="1"/>
          </p:cNvPicPr>
          <p:nvPr/>
        </p:nvPicPr>
        <p:blipFill>
          <a:blip r:embed="rId32"/>
          <a:srcRect/>
          <a:stretch>
            <a:fillRect/>
          </a:stretch>
        </p:blipFill>
        <p:spPr bwMode="auto">
          <a:xfrm>
            <a:off x="0" y="0"/>
            <a:ext cx="190500" cy="123825"/>
          </a:xfrm>
          <a:prstGeom prst="rect">
            <a:avLst/>
          </a:prstGeom>
          <a:noFill/>
        </p:spPr>
      </p:pic>
      <p:pic>
        <p:nvPicPr>
          <p:cNvPr id="1027" name="Image 12" descr="Drapeau : Royaume-Uni">
            <a:hlinkClick r:id="rId33" tooltip="&quot;Drapeau : Royaume-Uni&quot;"/>
          </p:cNvPr>
          <p:cNvPicPr>
            <a:picLocks noChangeAspect="1" noChangeArrowheads="1"/>
          </p:cNvPicPr>
          <p:nvPr/>
        </p:nvPicPr>
        <p:blipFill>
          <a:blip r:embed="rId34"/>
          <a:srcRect/>
          <a:stretch>
            <a:fillRect/>
          </a:stretch>
        </p:blipFill>
        <p:spPr bwMode="auto">
          <a:xfrm>
            <a:off x="0" y="0"/>
            <a:ext cx="190500" cy="95250"/>
          </a:xfrm>
          <a:prstGeom prst="rect">
            <a:avLst/>
          </a:prstGeom>
          <a:noFill/>
        </p:spPr>
      </p:pic>
      <p:pic>
        <p:nvPicPr>
          <p:cNvPr id="1026" name="Image 13" descr="Drapeau du Japon">
            <a:hlinkClick r:id="rId35" tooltip="&quot;Drapeau du Japon&quot;"/>
          </p:cNvPr>
          <p:cNvPicPr>
            <a:picLocks noChangeAspect="1" noChangeArrowheads="1"/>
          </p:cNvPicPr>
          <p:nvPr/>
        </p:nvPicPr>
        <p:blipFill>
          <a:blip r:embed="rId36"/>
          <a:srcRect/>
          <a:stretch>
            <a:fillRect/>
          </a:stretch>
        </p:blipFill>
        <p:spPr bwMode="auto">
          <a:xfrm>
            <a:off x="0" y="0"/>
            <a:ext cx="190500" cy="123825"/>
          </a:xfrm>
          <a:prstGeom prst="rect">
            <a:avLst/>
          </a:prstGeom>
          <a:noFill/>
        </p:spPr>
      </p:pic>
      <p:pic>
        <p:nvPicPr>
          <p:cNvPr id="1025" name="Image 14" descr="Drapeau de Chypre">
            <a:hlinkClick r:id="rId37" tooltip="&quot;Drapeau de Chypre&quot;"/>
          </p:cNvPr>
          <p:cNvPicPr>
            <a:picLocks noChangeAspect="1" noChangeArrowheads="1"/>
          </p:cNvPicPr>
          <p:nvPr/>
        </p:nvPicPr>
        <p:blipFill>
          <a:blip r:embed="rId38"/>
          <a:srcRect/>
          <a:stretch>
            <a:fillRect/>
          </a:stretch>
        </p:blipFill>
        <p:spPr bwMode="auto">
          <a:xfrm>
            <a:off x="0" y="0"/>
            <a:ext cx="190500" cy="12382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nvGraphicFramePr>
        <p:xfrm>
          <a:off x="228600" y="990600"/>
          <a:ext cx="8686800" cy="5547360"/>
        </p:xfrm>
        <a:graphic>
          <a:graphicData uri="http://schemas.openxmlformats.org/drawingml/2006/table">
            <a:tbl>
              <a:tblPr/>
              <a:tblGrid>
                <a:gridCol w="1706335"/>
                <a:gridCol w="4963885"/>
                <a:gridCol w="2016580"/>
              </a:tblGrid>
              <a:tr h="152400">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Rang</a:t>
                      </a:r>
                      <a:endParaRPr lang="fr-FR" sz="2800" b="1"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Pays d'origine du propriétaire</a:t>
                      </a:r>
                      <a:endParaRPr lang="fr-FR" sz="2800" b="1"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2400" b="1">
                          <a:solidFill>
                            <a:srgbClr val="0B0080"/>
                          </a:solidFill>
                          <a:latin typeface="Times New Roman"/>
                          <a:ea typeface="Times New Roman"/>
                          <a:cs typeface="Arial"/>
                          <a:hlinkClick r:id="rId2" tooltip="Port en lourd"/>
                        </a:rPr>
                        <a:t>Port en lourd</a:t>
                      </a:r>
                      <a:endParaRPr lang="fr-FR" sz="2800" b="1">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3" tooltip="Grèce"/>
                        </a:rPr>
                        <a:t>Grèce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308 837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2</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 </a:t>
                      </a:r>
                      <a:r>
                        <a:rPr lang="fr-FR" sz="2400" b="1" dirty="0">
                          <a:solidFill>
                            <a:srgbClr val="0B0080"/>
                          </a:solidFill>
                          <a:latin typeface="Times New Roman"/>
                          <a:ea typeface="Times New Roman"/>
                          <a:cs typeface="Arial"/>
                          <a:hlinkClick r:id="rId4" tooltip="Japon"/>
                        </a:rPr>
                        <a:t>Japon</a:t>
                      </a:r>
                      <a:endParaRPr lang="fr-FR" sz="2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223 856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3</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5" tooltip="Chine"/>
                        </a:rPr>
                        <a:t>Chine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165 430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4</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6" tooltip="Allemagne"/>
                        </a:rPr>
                        <a:t>Allemagne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112 028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8731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5</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7" tooltip="Singapour"/>
                        </a:rPr>
                        <a:t>Singapour</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104 414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89532">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6</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8" tooltip="Hong Kong"/>
                        </a:rPr>
                        <a:t>Hong Kong</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93 630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1754">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7</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9" tooltip="Corée du Sud"/>
                        </a:rPr>
                        <a:t>Corée du Sud</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80 977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3976">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8</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0" tooltip="États-Unis"/>
                        </a:rPr>
                        <a:t>États-Unis</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67 101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6198">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9</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1" tooltip="Norvège"/>
                        </a:rPr>
                        <a:t>Norvège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51 824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10</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2" tooltip="Royaume-Uni"/>
                        </a:rPr>
                        <a:t>Royaume-Uni</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51 151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11</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3" tooltip="Bermudes"/>
                        </a:rPr>
                        <a:t>Bermudes</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48 059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12</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 </a:t>
                      </a:r>
                      <a:r>
                        <a:rPr lang="fr-FR" sz="2400" b="1" dirty="0">
                          <a:solidFill>
                            <a:srgbClr val="0B0080"/>
                          </a:solidFill>
                          <a:latin typeface="Times New Roman"/>
                          <a:ea typeface="Times New Roman"/>
                          <a:cs typeface="Arial"/>
                          <a:hlinkClick r:id="rId14" tooltip="Taïwan"/>
                        </a:rPr>
                        <a:t>Taïwan</a:t>
                      </a:r>
                      <a:endParaRPr lang="fr-FR" sz="2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46 865 t</a:t>
                      </a:r>
                      <a:endParaRPr lang="fr-FR" sz="2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
        <p:nvSpPr>
          <p:cNvPr id="27" name="Rectangle 26"/>
          <p:cNvSpPr/>
          <p:nvPr/>
        </p:nvSpPr>
        <p:spPr>
          <a:xfrm>
            <a:off x="1447800" y="304800"/>
            <a:ext cx="6141425" cy="523220"/>
          </a:xfrm>
          <a:prstGeom prst="rect">
            <a:avLst/>
          </a:prstGeom>
        </p:spPr>
        <p:txBody>
          <a:bodyPr wrap="none">
            <a:spAutoFit/>
          </a:bodyPr>
          <a:lstStyle/>
          <a:p>
            <a:r>
              <a:rPr lang="ar-DZ" sz="2800" b="1" dirty="0" smtClean="0">
                <a:solidFill>
                  <a:srgbClr val="FF0000"/>
                </a:solidFill>
                <a:latin typeface="Times New Roman" pitchFamily="18" charset="0"/>
                <a:cs typeface="Times New Roman" pitchFamily="18" charset="0"/>
              </a:rPr>
              <a:t>ترتيب الأسطول البحري العالمي حسب الدول المالكة </a:t>
            </a:r>
            <a:endParaRPr lang="fr-FR" sz="2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066800"/>
          <a:ext cx="9144000" cy="4800600"/>
        </p:xfrm>
        <a:graphic>
          <a:graphicData uri="http://schemas.openxmlformats.org/drawingml/2006/table">
            <a:tbl>
              <a:tblPr rtl="1"/>
              <a:tblGrid>
                <a:gridCol w="465251"/>
                <a:gridCol w="3873235"/>
                <a:gridCol w="1506060"/>
                <a:gridCol w="830868"/>
                <a:gridCol w="715223"/>
                <a:gridCol w="1063938"/>
                <a:gridCol w="689425"/>
              </a:tblGrid>
              <a:tr h="800100">
                <a:tc>
                  <a:txBody>
                    <a:bodyPr/>
                    <a:lstStyle/>
                    <a:p>
                      <a:pPr marL="0" marR="0" algn="ctr" rtl="1">
                        <a:lnSpc>
                          <a:spcPct val="115000"/>
                        </a:lnSpc>
                        <a:spcBef>
                          <a:spcPts val="0"/>
                        </a:spcBef>
                        <a:spcAft>
                          <a:spcPts val="0"/>
                        </a:spcAft>
                      </a:pPr>
                      <a:r>
                        <a:rPr lang="ar-DZ" sz="1800" b="1" dirty="0">
                          <a:latin typeface="Calibri"/>
                          <a:ea typeface="Times New Roman"/>
                          <a:cs typeface="Times New Roman"/>
                        </a:rPr>
                        <a:t>رقم</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a:latin typeface="Calibri"/>
                          <a:ea typeface="Times New Roman"/>
                          <a:cs typeface="Times New Roman"/>
                        </a:rPr>
                        <a:t>اسم الشركة</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a:latin typeface="Calibri"/>
                          <a:ea typeface="Times New Roman"/>
                          <a:cs typeface="Times New Roman"/>
                        </a:rPr>
                        <a:t>المقر الاجتماعي</a:t>
                      </a:r>
                      <a:endParaRPr lang="fr-FR" sz="1200" b="1" dirty="0">
                        <a:latin typeface="Calibri"/>
                        <a:ea typeface="Calibri"/>
                        <a:cs typeface="Arial"/>
                      </a:endParaRPr>
                    </a:p>
                    <a:p>
                      <a:pPr marL="0" marR="0" algn="ctr" rtl="1">
                        <a:lnSpc>
                          <a:spcPct val="115000"/>
                        </a:lnSpc>
                        <a:spcBef>
                          <a:spcPts val="0"/>
                        </a:spcBef>
                        <a:spcAft>
                          <a:spcPts val="0"/>
                        </a:spcAft>
                      </a:pPr>
                      <a:r>
                        <a:rPr lang="ar-DZ" sz="1800" b="1" dirty="0" smtClean="0">
                          <a:latin typeface="Calibri"/>
                          <a:ea typeface="Times New Roman"/>
                          <a:cs typeface="Times New Roman"/>
                        </a:rPr>
                        <a:t>للشركة</a:t>
                      </a:r>
                      <a:r>
                        <a:rPr lang="ar-DZ" sz="1800" b="1" baseline="0" dirty="0" smtClean="0">
                          <a:latin typeface="Calibri"/>
                          <a:ea typeface="Times New Roman"/>
                          <a:cs typeface="Times New Roman"/>
                        </a:rPr>
                        <a:t> </a:t>
                      </a:r>
                      <a:r>
                        <a:rPr lang="ar-DZ" sz="1800" b="1" dirty="0" smtClean="0">
                          <a:latin typeface="Calibri"/>
                          <a:ea typeface="Times New Roman"/>
                          <a:cs typeface="Times New Roman"/>
                        </a:rPr>
                        <a:t>(الجنسية</a:t>
                      </a:r>
                      <a:r>
                        <a:rPr lang="ar-DZ" sz="1800" b="1" dirty="0">
                          <a:latin typeface="Calibri"/>
                          <a:ea typeface="Times New Roman"/>
                          <a:cs typeface="Times New Roman"/>
                        </a:rPr>
                        <a:t>)</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a:latin typeface="Calibri"/>
                          <a:ea typeface="Times New Roman"/>
                          <a:cs typeface="Times New Roman"/>
                        </a:rPr>
                        <a:t>سنة التأسيس</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a:latin typeface="Calibri"/>
                          <a:ea typeface="Times New Roman"/>
                          <a:cs typeface="Times New Roman"/>
                        </a:rPr>
                        <a:t>عدد</a:t>
                      </a:r>
                      <a:r>
                        <a:rPr lang="ar-DZ" sz="1800" b="1" baseline="30000">
                          <a:latin typeface="Calibri"/>
                          <a:ea typeface="Times New Roman"/>
                          <a:cs typeface="Times New Roman"/>
                        </a:rPr>
                        <a:t>**</a:t>
                      </a:r>
                      <a:endParaRPr lang="fr-FR" sz="1200" b="1">
                        <a:latin typeface="Calibri"/>
                        <a:ea typeface="Calibri"/>
                        <a:cs typeface="Arial"/>
                      </a:endParaRPr>
                    </a:p>
                    <a:p>
                      <a:pPr marL="0" marR="0" algn="ctr" rtl="1">
                        <a:lnSpc>
                          <a:spcPct val="115000"/>
                        </a:lnSpc>
                        <a:spcBef>
                          <a:spcPts val="0"/>
                        </a:spcBef>
                        <a:spcAft>
                          <a:spcPts val="0"/>
                        </a:spcAft>
                      </a:pPr>
                      <a:r>
                        <a:rPr lang="ar-DZ" sz="1800" b="1">
                          <a:latin typeface="Calibri"/>
                          <a:ea typeface="Times New Roman"/>
                          <a:cs typeface="Times New Roman"/>
                        </a:rPr>
                        <a:t>سفن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1800" b="1">
                          <a:latin typeface="Calibri"/>
                          <a:ea typeface="Times New Roman"/>
                          <a:cs typeface="Times New Roman"/>
                        </a:rPr>
                        <a:t>الحاويات</a:t>
                      </a:r>
                      <a:endParaRPr lang="fr-FR" sz="1200" b="1">
                        <a:latin typeface="Calibri"/>
                        <a:ea typeface="Calibri"/>
                        <a:cs typeface="Arial"/>
                      </a:endParaRPr>
                    </a:p>
                    <a:p>
                      <a:pPr marL="0" marR="0" algn="r" rtl="1">
                        <a:lnSpc>
                          <a:spcPct val="115000"/>
                        </a:lnSpc>
                        <a:spcBef>
                          <a:spcPts val="0"/>
                        </a:spcBef>
                        <a:spcAft>
                          <a:spcPts val="0"/>
                        </a:spcAft>
                      </a:pPr>
                      <a:r>
                        <a:rPr lang="fr-FR" sz="1800" b="1">
                          <a:latin typeface="Times New Roman"/>
                          <a:ea typeface="Times New Roman"/>
                          <a:cs typeface="Arial"/>
                        </a:rPr>
                        <a:t>TEU</a:t>
                      </a:r>
                      <a:r>
                        <a:rPr lang="fr-FR" sz="1800" b="1" baseline="30000">
                          <a:latin typeface="Times New Roman"/>
                          <a:ea typeface="Times New Roman"/>
                          <a:cs typeface="Arial"/>
                        </a:rPr>
                        <a:t>*</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1800" b="1">
                          <a:latin typeface="Calibri"/>
                          <a:ea typeface="Times New Roman"/>
                          <a:cs typeface="Times New Roman"/>
                        </a:rPr>
                        <a:t>حصة سوقية </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01</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1600" b="1">
                          <a:latin typeface="Times New Roman"/>
                          <a:ea typeface="Times New Roman"/>
                          <a:cs typeface="Arial"/>
                        </a:rPr>
                        <a:t>A.P. Møller-Mærsk</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الدانمارك</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1904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543</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2589905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13.4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fr-FR" sz="1600" b="1" u="none" strike="noStrike">
                          <a:solidFill>
                            <a:srgbClr val="0000FF"/>
                          </a:solidFill>
                          <a:latin typeface="Times New Roman"/>
                          <a:ea typeface="Times New Roman"/>
                          <a:cs typeface="Arial"/>
                          <a:hlinkClick r:id="rId2" tooltip="Mediterranean Shipping Company"/>
                        </a:rPr>
                        <a:t>Mediterranean Shipping Company</a:t>
                      </a:r>
                      <a:r>
                        <a:rPr lang="fr-FR" sz="1600" b="1">
                          <a:latin typeface="Times New Roman"/>
                          <a:ea typeface="Times New Roman"/>
                          <a:cs typeface="Arial"/>
                        </a:rPr>
                        <a:t>(MSC)</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إيطاليا- سويسرا</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399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2245342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12.9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03</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1600" b="1" u="none" strike="noStrike">
                          <a:solidFill>
                            <a:srgbClr val="0000FF"/>
                          </a:solidFill>
                          <a:latin typeface="Times New Roman"/>
                          <a:ea typeface="Times New Roman"/>
                          <a:cs typeface="Arial"/>
                          <a:hlinkClick r:id="rId3" tooltip="CMA CGM"/>
                        </a:rPr>
                        <a:t>CMA CGM</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فرنسا(مارسيليا)</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362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1398216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7.2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1600" b="1">
                          <a:latin typeface="Times New Roman"/>
                          <a:ea typeface="Times New Roman"/>
                          <a:cs typeface="Arial"/>
                        </a:rPr>
                        <a:t>Evergreen Line</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تايوان(الصين)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1968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149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720893</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4.4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China Ocean Shipping Company</a:t>
                      </a:r>
                      <a:r>
                        <a:rPr lang="ar-DZ" sz="1600" b="1">
                          <a:latin typeface="Calibri"/>
                          <a:ea typeface="Times New Roman"/>
                          <a:cs typeface="Times New Roman"/>
                        </a:rPr>
                        <a:t>)</a:t>
                      </a:r>
                      <a:r>
                        <a:rPr lang="en-US" sz="1600" b="1">
                          <a:latin typeface="Times New Roman"/>
                          <a:ea typeface="Times New Roman"/>
                          <a:cs typeface="Arial"/>
                        </a:rPr>
                        <a:t>COSCO</a:t>
                      </a:r>
                      <a:r>
                        <a:rPr lang="ar-DZ" sz="1600" b="1">
                          <a:latin typeface="Calibri"/>
                          <a:ea typeface="Times New Roman"/>
                          <a:cs typeface="Times New Roman"/>
                        </a:rPr>
                        <a:t>(</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بكين(الصين)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1961</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132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715266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4.5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fr-FR" sz="1600" b="1">
                          <a:latin typeface="Times New Roman"/>
                          <a:ea typeface="Times New Roman"/>
                          <a:cs typeface="Arial"/>
                        </a:rPr>
                        <a:t>Hapag-LloydComanav</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همبورغ(ألمانيا)</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126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632348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4.0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American President Lines  </a:t>
                      </a:r>
                      <a:r>
                        <a:rPr lang="ar-DZ" sz="1600" b="1">
                          <a:latin typeface="Calibri"/>
                          <a:ea typeface="Times New Roman"/>
                          <a:cs typeface="Times New Roman"/>
                        </a:rPr>
                        <a:t>)</a:t>
                      </a:r>
                      <a:r>
                        <a:rPr lang="en-US" sz="1600" b="1">
                          <a:latin typeface="Times New Roman"/>
                          <a:ea typeface="Times New Roman"/>
                          <a:cs typeface="Arial"/>
                        </a:rPr>
                        <a:t>APL</a:t>
                      </a:r>
                      <a:r>
                        <a:rPr lang="ar-DZ" sz="1600" b="1">
                          <a:latin typeface="Calibri"/>
                          <a:ea typeface="Times New Roman"/>
                          <a:cs typeface="Times New Roman"/>
                        </a:rPr>
                        <a:t>(</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سنغافورة</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15000"/>
                        </a:lnSpc>
                        <a:spcBef>
                          <a:spcPts val="0"/>
                        </a:spcBef>
                        <a:spcAft>
                          <a:spcPts val="0"/>
                        </a:spcAft>
                      </a:pPr>
                      <a:r>
                        <a:rPr lang="fr-FR" sz="1800" b="1">
                          <a:latin typeface="Times New Roman"/>
                          <a:ea typeface="Times New Roman"/>
                          <a:cs typeface="Arial"/>
                        </a:rPr>
                        <a:t>1848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142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1800" b="1">
                          <a:latin typeface="Times New Roman"/>
                          <a:ea typeface="Times New Roman"/>
                          <a:cs typeface="Arial"/>
                        </a:rPr>
                        <a:t>589924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Hanjin Shipping Company</a:t>
                      </a:r>
                      <a:r>
                        <a:rPr lang="fr-FR" sz="1600" b="1">
                          <a:latin typeface="Times New Roman"/>
                          <a:ea typeface="Times New Roman"/>
                          <a:cs typeface="Arial"/>
                        </a:rPr>
                        <a:t>(HSC)</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كوريا الجنوبية</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96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579840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China Shipping Container Lines  </a:t>
                      </a:r>
                      <a:r>
                        <a:rPr lang="ar-DZ" sz="1600" b="1">
                          <a:latin typeface="Calibri"/>
                          <a:ea typeface="Times New Roman"/>
                          <a:cs typeface="Times New Roman"/>
                        </a:rPr>
                        <a:t>)</a:t>
                      </a:r>
                      <a:r>
                        <a:rPr lang="en-US" sz="1600" b="1">
                          <a:latin typeface="Times New Roman"/>
                          <a:ea typeface="Times New Roman"/>
                          <a:cs typeface="Arial"/>
                        </a:rPr>
                        <a:t>CSCL</a:t>
                      </a:r>
                      <a:r>
                        <a:rPr lang="ar-DZ" sz="1600" b="1">
                          <a:latin typeface="Calibri"/>
                          <a:ea typeface="Times New Roman"/>
                          <a:cs typeface="Times New Roman"/>
                        </a:rPr>
                        <a:t>(</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شنغهاي(الصين)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1997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120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565567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10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dirty="0">
                          <a:latin typeface="Times New Roman"/>
                          <a:ea typeface="Times New Roman"/>
                          <a:cs typeface="Arial"/>
                        </a:rPr>
                        <a:t>Mitsui O.S.K. Lines  MOL</a:t>
                      </a:r>
                      <a:endParaRPr lang="fr-FR" sz="1200" b="1" dirty="0">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dirty="0">
                          <a:latin typeface="Calibri"/>
                          <a:ea typeface="Times New Roman"/>
                          <a:cs typeface="Times New Roman"/>
                        </a:rPr>
                        <a:t>طوكيو(اليابان)</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1886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91</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507988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dirty="0">
                          <a:latin typeface="Calibri"/>
                          <a:ea typeface="Times New Roman"/>
                          <a:cs typeface="Times New Roman"/>
                        </a:rPr>
                        <a:t>3.2</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13" name="Rectangle 1"/>
          <p:cNvSpPr>
            <a:spLocks noChangeArrowheads="1"/>
          </p:cNvSpPr>
          <p:nvPr/>
        </p:nvSpPr>
        <p:spPr bwMode="auto">
          <a:xfrm>
            <a:off x="0" y="304800"/>
            <a:ext cx="8763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ترتيب </a:t>
            </a:r>
            <a:r>
              <a:rPr lang="ar-DZ" sz="3200" b="1" dirty="0" smtClean="0">
                <a:solidFill>
                  <a:srgbClr val="FF0000"/>
                </a:solidFill>
                <a:latin typeface="Times New Roman" pitchFamily="18" charset="0"/>
                <a:ea typeface="Times New Roman" pitchFamily="18" charset="0"/>
                <a:cs typeface="Times New Roman" pitchFamily="18" charset="0"/>
              </a:rPr>
              <a:t>شركات النقل البحري للبضائع </a:t>
            </a: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الأولى عالميا (2015)</a:t>
            </a:r>
            <a:endParaRPr kumimoji="0" lang="fr-FR" sz="32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 y="1066800"/>
          <a:ext cx="9144000" cy="5123180"/>
        </p:xfrm>
        <a:graphic>
          <a:graphicData uri="http://schemas.openxmlformats.org/drawingml/2006/table">
            <a:tbl>
              <a:tblPr rtl="1"/>
              <a:tblGrid>
                <a:gridCol w="973393"/>
                <a:gridCol w="941416"/>
                <a:gridCol w="987990"/>
                <a:gridCol w="505116"/>
                <a:gridCol w="912917"/>
                <a:gridCol w="505116"/>
                <a:gridCol w="912917"/>
                <a:gridCol w="505116"/>
                <a:gridCol w="912917"/>
                <a:gridCol w="505116"/>
                <a:gridCol w="896236"/>
                <a:gridCol w="585750"/>
              </a:tblGrid>
              <a:tr h="463550">
                <a:tc>
                  <a:txBody>
                    <a:bodyPr/>
                    <a:lstStyle/>
                    <a:p>
                      <a:pPr marL="0" marR="0" algn="ctr" rtl="1">
                        <a:lnSpc>
                          <a:spcPct val="100000"/>
                        </a:lnSpc>
                        <a:spcBef>
                          <a:spcPts val="0"/>
                        </a:spcBef>
                        <a:spcAft>
                          <a:spcPts val="0"/>
                        </a:spcAft>
                      </a:pPr>
                      <a:r>
                        <a:rPr lang="ar-DZ" sz="1800" b="1" dirty="0">
                          <a:latin typeface="Calibri"/>
                          <a:ea typeface="Calibri"/>
                          <a:cs typeface="Simplified Arabic"/>
                        </a:rPr>
                        <a:t>الميناء</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البلد</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شنغهاي</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37,133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36,537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0000"/>
                        </a:lnSpc>
                        <a:spcBef>
                          <a:spcPts val="0"/>
                        </a:spcBef>
                        <a:spcAft>
                          <a:spcPts val="0"/>
                        </a:spcAft>
                      </a:pPr>
                      <a:r>
                        <a:rPr lang="fr-FR" sz="1800" b="1">
                          <a:solidFill>
                            <a:srgbClr val="222222"/>
                          </a:solidFill>
                          <a:latin typeface="Simplified Arabic"/>
                          <a:ea typeface="Calibri"/>
                          <a:cs typeface="Arial"/>
                        </a:rPr>
                        <a:t>35,286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33,617</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32,529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just" rtl="1">
                        <a:lnSpc>
                          <a:spcPct val="100000"/>
                        </a:lnSpc>
                        <a:spcBef>
                          <a:spcPts val="0"/>
                        </a:spcBef>
                        <a:spcAft>
                          <a:spcPts val="0"/>
                        </a:spcAft>
                      </a:pPr>
                      <a:r>
                        <a:rPr lang="ar-DZ" sz="1800" b="1">
                          <a:latin typeface="Calibri"/>
                          <a:ea typeface="Calibri"/>
                          <a:cs typeface="Simplified Arabic"/>
                        </a:rPr>
                        <a:t>سنغافورة</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سنغافورة</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30,903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30,922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02</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222222"/>
                          </a:solidFill>
                          <a:latin typeface="Simplified Arabic"/>
                          <a:ea typeface="Calibri"/>
                          <a:cs typeface="Arial"/>
                        </a:rPr>
                        <a:t>33,869</a:t>
                      </a:r>
                    </a:p>
                    <a:p>
                      <a:pPr marL="0" marR="0" algn="just" rtl="0">
                        <a:lnSpc>
                          <a:spcPct val="100000"/>
                        </a:lnSpc>
                        <a:spcBef>
                          <a:spcPts val="0"/>
                        </a:spcBef>
                        <a:spcAft>
                          <a:spcPts val="0"/>
                        </a:spcAft>
                      </a:pPr>
                      <a:endParaRPr lang="fr-FR" sz="1600" dirty="0">
                        <a:latin typeface="Calibri"/>
                        <a:ea typeface="Calibri"/>
                        <a:cs typeface="Arial"/>
                      </a:endParaRPr>
                    </a:p>
                  </a:txBody>
                  <a:tcPr marL="66731" marR="66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32,240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31,649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شنزن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23,979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24,204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dirty="0">
                          <a:latin typeface="Simplified Arabic"/>
                          <a:ea typeface="Calibri"/>
                          <a:cs typeface="Arial"/>
                        </a:rPr>
                        <a:t>23,798</a:t>
                      </a:r>
                      <a:endParaRPr lang="fr-FR" sz="1600" dirty="0">
                        <a:latin typeface="Calibri"/>
                        <a:ea typeface="Calibri"/>
                        <a:cs typeface="Arial"/>
                      </a:endParaRPr>
                    </a:p>
                  </a:txBody>
                  <a:tcPr marL="66731" marR="66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23,278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22,940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زوشان </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21,560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20,620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19,450</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17,351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15,670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بيزان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كوريا ج</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19,850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19,469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18,423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17,686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17,046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هونغ كونغ</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19,813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20,073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22,374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22,352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23,117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جوانغ زو</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18,857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17,624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16,160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15,309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14,743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كينغ داو</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18,010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17,510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16,624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15,520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14,503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جبل علي</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الإمارات</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14,772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15,592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14,750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13,641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13,270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تيانجن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14,490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14,090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14,050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13,010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12,300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10</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09" name="Rectangle 1"/>
          <p:cNvSpPr>
            <a:spLocks noChangeArrowheads="1"/>
          </p:cNvSpPr>
          <p:nvPr/>
        </p:nvSpPr>
        <p:spPr bwMode="auto">
          <a:xfrm>
            <a:off x="1600200" y="344269"/>
            <a:ext cx="5867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Simplified Arabic" charset="0"/>
                <a:ea typeface="Calibri" pitchFamily="34" charset="0"/>
                <a:cs typeface="Arial" pitchFamily="34" charset="0"/>
              </a:rPr>
              <a:t>ترتيب الموانئ حسب تداول الحاويات</a:t>
            </a:r>
            <a:endParaRPr kumimoji="0" lang="fr-FR"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52400" y="609600"/>
          <a:ext cx="8763000" cy="6388608"/>
        </p:xfrm>
        <a:graphic>
          <a:graphicData uri="http://schemas.openxmlformats.org/drawingml/2006/table">
            <a:tbl>
              <a:tblPr/>
              <a:tblGrid>
                <a:gridCol w="3870325"/>
                <a:gridCol w="1533525"/>
                <a:gridCol w="1533525"/>
                <a:gridCol w="1825625"/>
              </a:tblGrid>
              <a:tr h="371475">
                <a:tc>
                  <a:txBody>
                    <a:bodyPr/>
                    <a:lstStyle/>
                    <a:p>
                      <a:pPr marL="0" marR="0" algn="ctr">
                        <a:lnSpc>
                          <a:spcPct val="115000"/>
                        </a:lnSpc>
                        <a:spcBef>
                          <a:spcPts val="0"/>
                        </a:spcBef>
                        <a:spcAft>
                          <a:spcPts val="0"/>
                        </a:spcAft>
                      </a:pPr>
                      <a:r>
                        <a:rPr lang="fr-FR" sz="2000" b="1" dirty="0">
                          <a:latin typeface="Times New Roman"/>
                          <a:ea typeface="Times New Roman"/>
                          <a:cs typeface="Arial"/>
                        </a:rPr>
                        <a:t> Ports</a:t>
                      </a:r>
                      <a:endParaRPr lang="fr-FR" sz="1800" b="1" dirty="0">
                        <a:latin typeface="Calibri"/>
                        <a:ea typeface="Calibri"/>
                        <a:cs typeface="Arial"/>
                      </a:endParaRPr>
                    </a:p>
                  </a:txBody>
                  <a:tcPr marL="24384" marR="24384" marT="24384" marB="243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2015</a:t>
                      </a:r>
                      <a:endParaRPr lang="fr-FR" sz="1800" b="1" dirty="0">
                        <a:latin typeface="Calibri"/>
                        <a:ea typeface="Calibri"/>
                        <a:cs typeface="Arial"/>
                      </a:endParaRPr>
                    </a:p>
                  </a:txBody>
                  <a:tcPr marL="24384" marR="24384" marT="24384" marB="24384"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2014</a:t>
                      </a:r>
                      <a:endParaRPr lang="fr-FR" sz="1800" b="1" dirty="0">
                        <a:latin typeface="Calibri"/>
                        <a:ea typeface="Calibri"/>
                        <a:cs typeface="Arial"/>
                      </a:endParaRPr>
                    </a:p>
                  </a:txBody>
                  <a:tcPr marL="24384" marR="24384" marT="24384" marB="24384" anchor="ctr">
                    <a:lnL>
                      <a:noFill/>
                    </a:lnL>
                    <a:lnR>
                      <a:noFill/>
                    </a:lnR>
                    <a:lnT>
                      <a:noFill/>
                    </a:lnT>
                    <a:lnB>
                      <a:noFill/>
                    </a:lnB>
                    <a:solidFill>
                      <a:srgbClr val="66FFFF"/>
                    </a:solidFill>
                  </a:tcPr>
                </a:tc>
                <a:tc>
                  <a:txBody>
                    <a:bodyPr/>
                    <a:lstStyle/>
                    <a:p>
                      <a:pPr marL="0" marR="0" algn="ctr">
                        <a:lnSpc>
                          <a:spcPct val="115000"/>
                        </a:lnSpc>
                        <a:spcBef>
                          <a:spcPts val="0"/>
                        </a:spcBef>
                        <a:spcAft>
                          <a:spcPts val="0"/>
                        </a:spcAft>
                      </a:pPr>
                      <a:r>
                        <a:rPr lang="fr-FR" sz="2000" b="1" dirty="0" err="1">
                          <a:latin typeface="Times New Roman"/>
                          <a:ea typeface="Times New Roman"/>
                          <a:cs typeface="Arial"/>
                        </a:rPr>
                        <a:t>Évol</a:t>
                      </a:r>
                      <a:r>
                        <a:rPr lang="fr-FR" sz="2000" b="1" dirty="0">
                          <a:latin typeface="Times New Roman"/>
                          <a:ea typeface="Times New Roman"/>
                          <a:cs typeface="Arial"/>
                        </a:rPr>
                        <a:t>. %</a:t>
                      </a:r>
                      <a:endParaRPr lang="fr-FR" sz="1800" b="1" dirty="0">
                        <a:latin typeface="Calibri"/>
                        <a:ea typeface="Calibri"/>
                        <a:cs typeface="Arial"/>
                      </a:endParaRPr>
                    </a:p>
                  </a:txBody>
                  <a:tcPr marL="24384" marR="24384" marT="24384" marB="24384" anchor="ctr">
                    <a:lnL>
                      <a:noFill/>
                    </a:lnL>
                    <a:lnR>
                      <a:noFill/>
                    </a:lnR>
                    <a:lnT>
                      <a:noFill/>
                    </a:lnT>
                    <a:lnB>
                      <a:noFill/>
                    </a:lnB>
                    <a:solidFill>
                      <a:srgbClr val="66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1 - Ningbo / </a:t>
                      </a:r>
                      <a:r>
                        <a:rPr lang="fr-FR" sz="2000" b="1" dirty="0" err="1">
                          <a:latin typeface="Times New Roman"/>
                          <a:ea typeface="Times New Roman"/>
                          <a:cs typeface="Arial"/>
                        </a:rPr>
                        <a:t>Zhoushan</a:t>
                      </a:r>
                      <a:r>
                        <a:rPr lang="fr-FR" sz="2000" b="1" dirty="0">
                          <a:latin typeface="Times New Roman"/>
                          <a:ea typeface="Times New Roman"/>
                          <a:cs typeface="Arial"/>
                        </a:rPr>
                        <a:t> (Chine)</a:t>
                      </a:r>
                      <a:endParaRPr lang="fr-FR" sz="1800" b="1" dirty="0">
                        <a:latin typeface="Calibri"/>
                        <a:ea typeface="Calibri"/>
                        <a:cs typeface="Arial"/>
                      </a:endParaRPr>
                    </a:p>
                  </a:txBody>
                  <a:tcPr marL="24384" marR="24384" marT="24384" marB="24384"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889,0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873,0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+1,8%</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2 - </a:t>
                      </a:r>
                      <a:r>
                        <a:rPr lang="fr-FR" sz="2000" b="1" dirty="0" err="1">
                          <a:latin typeface="Times New Roman"/>
                          <a:ea typeface="Times New Roman"/>
                          <a:cs typeface="Arial"/>
                        </a:rPr>
                        <a:t>Shanghaï</a:t>
                      </a:r>
                      <a:r>
                        <a:rPr lang="fr-FR" sz="2000" b="1" dirty="0">
                          <a:latin typeface="Times New Roman"/>
                          <a:ea typeface="Times New Roman"/>
                          <a:cs typeface="Arial"/>
                        </a:rPr>
                        <a:t> (Chine)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717,4</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755,3</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a:latin typeface="Times New Roman"/>
                          <a:ea typeface="Times New Roman"/>
                          <a:cs typeface="Arial"/>
                        </a:rPr>
                        <a:t>3 - Singapour (Singapour)</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574,9</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581,3</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-1,1%</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a:latin typeface="Times New Roman"/>
                          <a:ea typeface="Times New Roman"/>
                          <a:cs typeface="Arial"/>
                        </a:rPr>
                        <a:t>4 - Tianjin (Chine)</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541,0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540,0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+0,2%</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5 - </a:t>
                      </a:r>
                      <a:r>
                        <a:rPr lang="fr-FR" sz="2000" b="1" dirty="0" err="1">
                          <a:latin typeface="Times New Roman"/>
                          <a:ea typeface="Times New Roman"/>
                          <a:cs typeface="Arial"/>
                        </a:rPr>
                        <a:t>Taicang</a:t>
                      </a:r>
                      <a:r>
                        <a:rPr lang="fr-FR" sz="2000" b="1" dirty="0">
                          <a:latin typeface="Times New Roman"/>
                          <a:ea typeface="Times New Roman"/>
                          <a:cs typeface="Arial"/>
                        </a:rPr>
                        <a:t>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540,0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480,0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+12,5%</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6 - Guangzhou (Chine)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519,9</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500,4</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+3,9%</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7 - Qingdao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500,0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480,0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+4,2%</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a:latin typeface="Times New Roman"/>
                          <a:ea typeface="Times New Roman"/>
                          <a:cs typeface="Arial"/>
                        </a:rPr>
                        <a:t>8 - Tangshan (Chine)</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490,0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500,8</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-2,2%</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9 - Rotterdam (Pays-Bas)</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466,4</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444,7</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+4,9%</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10 - Port </a:t>
                      </a:r>
                      <a:r>
                        <a:rPr lang="fr-FR" sz="2000" b="1" dirty="0" err="1">
                          <a:latin typeface="Times New Roman"/>
                          <a:ea typeface="Times New Roman"/>
                          <a:cs typeface="Arial"/>
                        </a:rPr>
                        <a:t>Hedland</a:t>
                      </a:r>
                      <a:r>
                        <a:rPr lang="fr-FR" sz="2000" b="1" dirty="0">
                          <a:latin typeface="Times New Roman"/>
                          <a:ea typeface="Times New Roman"/>
                          <a:cs typeface="Arial"/>
                        </a:rPr>
                        <a:t> (Australie)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452,9</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421,8</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+7,4%</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11 - Dalian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415,0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420,0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-1,2%</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12 - Rizhao (Chine)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361,0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353,0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+2,3%</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13 - Yingkou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338,5</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330,7</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+2,4%</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14 - Busan (Corée du Sud)</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323,7</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312,0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+3,8%</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15 - South </a:t>
                      </a:r>
                      <a:r>
                        <a:rPr lang="fr-FR" sz="2000" b="1" dirty="0" err="1">
                          <a:latin typeface="Times New Roman"/>
                          <a:ea typeface="Times New Roman"/>
                          <a:cs typeface="Arial"/>
                        </a:rPr>
                        <a:t>Louisiana</a:t>
                      </a:r>
                      <a:r>
                        <a:rPr lang="fr-FR" sz="2000" b="1" dirty="0">
                          <a:latin typeface="Times New Roman"/>
                          <a:ea typeface="Times New Roman"/>
                          <a:cs typeface="Arial"/>
                        </a:rPr>
                        <a:t> (États-Unis)</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265,6</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264,7</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+0,3%</a:t>
                      </a:r>
                      <a:endParaRPr lang="fr-FR" sz="1800" b="1" dirty="0">
                        <a:latin typeface="Calibri"/>
                        <a:ea typeface="Calibri"/>
                        <a:cs typeface="Arial"/>
                      </a:endParaRPr>
                    </a:p>
                  </a:txBody>
                  <a:tcPr marL="24384" marR="24384" marT="24384" marB="24384" anchor="ctr">
                    <a:lnL>
                      <a:noFill/>
                    </a:lnL>
                    <a:lnR>
                      <a:noFill/>
                    </a:lnR>
                    <a:lnT>
                      <a:noFill/>
                    </a:lnT>
                    <a:lnB>
                      <a:noFill/>
                    </a:lnB>
                  </a:tcPr>
                </a:tc>
              </a:tr>
            </a:tbl>
          </a:graphicData>
        </a:graphic>
      </p:graphicFrame>
      <p:sp>
        <p:nvSpPr>
          <p:cNvPr id="5" name="Rectangle 4"/>
          <p:cNvSpPr/>
          <p:nvPr/>
        </p:nvSpPr>
        <p:spPr>
          <a:xfrm>
            <a:off x="3200400" y="76200"/>
            <a:ext cx="349326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ترتيب الموانئ العالمية</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554162"/>
            <a:ext cx="8839200" cy="3246437"/>
          </a:xfrm>
        </p:spPr>
        <p:txBody>
          <a:bodyPr>
            <a:noAutofit/>
          </a:bodyPr>
          <a:lstStyle/>
          <a:p>
            <a:pPr marL="3175" indent="-3175" algn="just" rtl="1">
              <a:buNone/>
            </a:pPr>
            <a:r>
              <a:rPr lang="ar-DZ" sz="2800" b="1" dirty="0" smtClean="0">
                <a:solidFill>
                  <a:schemeClr val="tx1"/>
                </a:solidFill>
                <a:latin typeface="Times New Roman" pitchFamily="18" charset="0"/>
                <a:cs typeface="Times New Roman" pitchFamily="18" charset="0"/>
              </a:rPr>
              <a:t>    كيان يضم مجموعة من الشركات الملاحية التي تعمل في سوق معين لخدمات </a:t>
            </a:r>
            <a:r>
              <a:rPr lang="ar-DZ" sz="2800" b="1" dirty="0" smtClean="0">
                <a:solidFill>
                  <a:srgbClr val="C00000"/>
                </a:solidFill>
                <a:latin typeface="Times New Roman" pitchFamily="18" charset="0"/>
                <a:cs typeface="Times New Roman" pitchFamily="18" charset="0"/>
              </a:rPr>
              <a:t>الشحن البحري المنتظمة</a:t>
            </a:r>
            <a:r>
              <a:rPr lang="ar-DZ" sz="2800" b="1" dirty="0" smtClean="0">
                <a:solidFill>
                  <a:schemeClr val="tx1"/>
                </a:solidFill>
                <a:latin typeface="Times New Roman" pitchFamily="18" charset="0"/>
                <a:cs typeface="Times New Roman" pitchFamily="18" charset="0"/>
              </a:rPr>
              <a:t>، ويجمعهم اتفاق على التزامهم بكافة ترتيبات المؤتمر التي تقضي بالالتزام </a:t>
            </a:r>
            <a:r>
              <a:rPr lang="ar-DZ" sz="2800" b="1" dirty="0" smtClean="0">
                <a:solidFill>
                  <a:srgbClr val="C00000"/>
                </a:solidFill>
                <a:latin typeface="Times New Roman" pitchFamily="18" charset="0"/>
                <a:cs typeface="Times New Roman" pitchFamily="18" charset="0"/>
              </a:rPr>
              <a:t>بسياسة </a:t>
            </a:r>
            <a:r>
              <a:rPr lang="ar-DZ" sz="2800" b="1" dirty="0" err="1" smtClean="0">
                <a:solidFill>
                  <a:srgbClr val="C00000"/>
                </a:solidFill>
                <a:latin typeface="Times New Roman" pitchFamily="18" charset="0"/>
                <a:cs typeface="Times New Roman" pitchFamily="18" charset="0"/>
              </a:rPr>
              <a:t>تسعيرية</a:t>
            </a:r>
            <a:r>
              <a:rPr lang="ar-DZ" sz="2800" b="1" dirty="0" smtClean="0">
                <a:solidFill>
                  <a:srgbClr val="C00000"/>
                </a:solidFill>
                <a:latin typeface="Times New Roman" pitchFamily="18" charset="0"/>
                <a:cs typeface="Times New Roman" pitchFamily="18" charset="0"/>
              </a:rPr>
              <a:t> وتشغيلية موحدة</a:t>
            </a:r>
            <a:r>
              <a:rPr lang="ar-DZ" sz="2800" b="1" dirty="0" smtClean="0">
                <a:solidFill>
                  <a:schemeClr val="tx1"/>
                </a:solidFill>
                <a:latin typeface="Times New Roman" pitchFamily="18" charset="0"/>
                <a:cs typeface="Times New Roman" pitchFamily="18" charset="0"/>
              </a:rPr>
              <a:t>، تقوم على تنظيم و</a:t>
            </a:r>
            <a:r>
              <a:rPr lang="ar-DZ" sz="2800" b="1" dirty="0" smtClean="0">
                <a:solidFill>
                  <a:srgbClr val="C00000"/>
                </a:solidFill>
                <a:latin typeface="Times New Roman" pitchFamily="18" charset="0"/>
                <a:cs typeface="Times New Roman" pitchFamily="18" charset="0"/>
              </a:rPr>
              <a:t>تنسيق جداول الإبحار وتوقيتاتها </a:t>
            </a:r>
            <a:r>
              <a:rPr lang="ar-DZ" sz="2800" b="1" dirty="0" smtClean="0">
                <a:solidFill>
                  <a:schemeClr val="tx1"/>
                </a:solidFill>
                <a:latin typeface="Times New Roman" pitchFamily="18" charset="0"/>
                <a:cs typeface="Times New Roman" pitchFamily="18" charset="0"/>
              </a:rPr>
              <a:t>بين سفن الشركات الأعضاء، وفق نوالين وشروط شحن محددة، مع العمل على التسويق لسفن المؤتمر والمؤتمر على كيفية تقسيم البضائع والتكاليف والإيرادات، ووضع السياسات الحمائية لأعضاء المؤتمر في مواجهة المنافسين الخارجيين.</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1816664" y="634425"/>
            <a:ext cx="6645345"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المؤتمرات الملاحية </a:t>
            </a:r>
            <a:r>
              <a:rPr lang="fr-FR" sz="3200" b="1" dirty="0" smtClean="0">
                <a:solidFill>
                  <a:srgbClr val="FF0000"/>
                </a:solidFill>
                <a:latin typeface="Times New Roman" pitchFamily="18" charset="0"/>
                <a:cs typeface="Times New Roman" pitchFamily="18" charset="0"/>
              </a:rPr>
              <a:t>Conférence maritime</a:t>
            </a:r>
            <a:r>
              <a:rPr lang="ar-DZ"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5867400"/>
          </a:xfrm>
        </p:spPr>
        <p:txBody>
          <a:bodyPr>
            <a:normAutofit fontScale="77500" lnSpcReduction="20000"/>
          </a:bodyPr>
          <a:lstStyle/>
          <a:p>
            <a:pPr marL="0" indent="0" algn="just" rtl="1">
              <a:buNone/>
            </a:pPr>
            <a:r>
              <a:rPr lang="ar-DZ" sz="3600" b="1" dirty="0" smtClean="0">
                <a:solidFill>
                  <a:schemeClr val="tx1"/>
                </a:solidFill>
                <a:latin typeface="Times New Roman" pitchFamily="18" charset="0"/>
                <a:cs typeface="Times New Roman" pitchFamily="18" charset="0"/>
              </a:rPr>
              <a:t>تضع إدارة المؤتمر الملاحي تضع مجموعة من القواعد التي يجب أن يلتزم </a:t>
            </a:r>
            <a:r>
              <a:rPr lang="ar-DZ" sz="3600" b="1" dirty="0" err="1" smtClean="0">
                <a:solidFill>
                  <a:schemeClr val="tx1"/>
                </a:solidFill>
                <a:latin typeface="Times New Roman" pitchFamily="18" charset="0"/>
                <a:cs typeface="Times New Roman" pitchFamily="18" charset="0"/>
              </a:rPr>
              <a:t>بها</a:t>
            </a:r>
            <a:r>
              <a:rPr lang="ar-DZ" sz="3600" b="1" dirty="0" smtClean="0">
                <a:solidFill>
                  <a:schemeClr val="tx1"/>
                </a:solidFill>
                <a:latin typeface="Times New Roman" pitchFamily="18" charset="0"/>
                <a:cs typeface="Times New Roman" pitchFamily="18" charset="0"/>
              </a:rPr>
              <a:t> كافة الأعضاء، ويتعرض العضو الذي يخالف تلك القواعد إلى الجزاء، ومن تلك القواعد:</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عضو أن يحسب سعر الشحن بطرق مختلفة، مما يؤدي إلى حدوث تمييز بين الشاحنين؛</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a:t>
            </a:r>
            <a:r>
              <a:rPr lang="ar-DZ" sz="3600" b="1" dirty="0" err="1" smtClean="0">
                <a:solidFill>
                  <a:schemeClr val="tx1"/>
                </a:solidFill>
                <a:latin typeface="Times New Roman" pitchFamily="18" charset="0"/>
                <a:cs typeface="Times New Roman" pitchFamily="18" charset="0"/>
              </a:rPr>
              <a:t>عصو</a:t>
            </a:r>
            <a:r>
              <a:rPr lang="ar-DZ" sz="3600" b="1" dirty="0" smtClean="0">
                <a:solidFill>
                  <a:schemeClr val="tx1"/>
                </a:solidFill>
                <a:latin typeface="Times New Roman" pitchFamily="18" charset="0"/>
                <a:cs typeface="Times New Roman" pitchFamily="18" charset="0"/>
              </a:rPr>
              <a:t> دفع عمولات للشاحنين كنوع من أنواع الجذب؛</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لا يجوز لأي عضو تحمل مصاريف خاصة بتداول البضاعة في الميناء أو تخزينها بالمجان؛</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عضو منح مزايا مجانية لأي من الشاحنين، كتسهيلات الدفع أو خصومات أو مقابل تلفيات لم تحدث؛</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عضو محاباة أي شاحن بتقييد أي بيانات في سند الشحن غير مطابقة للواقع؛</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في </a:t>
            </a:r>
            <a:r>
              <a:rPr lang="ar-DZ" sz="3600" b="1" dirty="0" err="1" smtClean="0">
                <a:solidFill>
                  <a:schemeClr val="tx1"/>
                </a:solidFill>
                <a:latin typeface="Times New Roman" pitchFamily="18" charset="0"/>
                <a:cs typeface="Times New Roman" pitchFamily="18" charset="0"/>
              </a:rPr>
              <a:t>الوم</a:t>
            </a:r>
            <a:r>
              <a:rPr lang="ar-DZ" sz="3600" b="1" dirty="0" smtClean="0">
                <a:solidFill>
                  <a:schemeClr val="tx1"/>
                </a:solidFill>
                <a:latin typeface="Times New Roman" pitchFamily="18" charset="0"/>
                <a:cs typeface="Times New Roman" pitchFamily="18" charset="0"/>
              </a:rPr>
              <a:t> أ لم تتم الموافقة على الاحتكار ونظام الولاء </a:t>
            </a:r>
            <a:r>
              <a:rPr lang="ar-DZ" sz="3600" b="1" dirty="0" err="1" smtClean="0">
                <a:solidFill>
                  <a:schemeClr val="tx1"/>
                </a:solidFill>
                <a:latin typeface="Times New Roman" pitchFamily="18" charset="0"/>
                <a:cs typeface="Times New Roman" pitchFamily="18" charset="0"/>
              </a:rPr>
              <a:t>والنوالين</a:t>
            </a:r>
            <a:r>
              <a:rPr lang="ar-DZ" sz="3600" b="1" dirty="0" smtClean="0">
                <a:solidFill>
                  <a:schemeClr val="tx1"/>
                </a:solidFill>
                <a:latin typeface="Times New Roman" pitchFamily="18" charset="0"/>
                <a:cs typeface="Times New Roman" pitchFamily="18" charset="0"/>
              </a:rPr>
              <a:t> المرتجعة، بفعل قانون عدم الاحتكار.</a:t>
            </a:r>
            <a:endParaRPr lang="fr-FR" sz="3600" b="1" dirty="0" smtClean="0">
              <a:solidFill>
                <a:schemeClr val="tx1"/>
              </a:solidFill>
              <a:latin typeface="Times New Roman" pitchFamily="18" charset="0"/>
              <a:cs typeface="Times New Roman" pitchFamily="18" charset="0"/>
            </a:endParaRPr>
          </a:p>
          <a:p>
            <a:pPr marL="0" indent="0" algn="just" rtl="1">
              <a:buNone/>
            </a:pPr>
            <a:r>
              <a:rPr lang="en-US" b="1" dirty="0" smtClean="0">
                <a:solidFill>
                  <a:schemeClr val="tx1"/>
                </a:solidFill>
                <a:latin typeface="Times New Roman" pitchFamily="18" charset="0"/>
                <a:cs typeface="Times New Roman" pitchFamily="18" charset="0"/>
              </a:rPr>
              <a:t> </a:t>
            </a:r>
            <a:endParaRPr lang="fr-FR" b="1" dirty="0" smtClean="0">
              <a:solidFill>
                <a:schemeClr val="tx1"/>
              </a:solidFill>
              <a:latin typeface="Times New Roman" pitchFamily="18" charset="0"/>
              <a:cs typeface="Times New Roman" pitchFamily="18" charset="0"/>
            </a:endParaRPr>
          </a:p>
          <a:p>
            <a:pPr marL="0" indent="0" algn="just" rtl="1">
              <a:buNone/>
            </a:pPr>
            <a:endParaRPr lang="fr-FR" b="1" dirty="0" smtClean="0">
              <a:solidFill>
                <a:schemeClr val="tx1"/>
              </a:solidFill>
              <a:latin typeface="Times New Roman" pitchFamily="18" charset="0"/>
              <a:cs typeface="Times New Roman" pitchFamily="18" charset="0"/>
            </a:endParaRPr>
          </a:p>
        </p:txBody>
      </p:sp>
      <p:sp>
        <p:nvSpPr>
          <p:cNvPr id="4" name="Rectangle 3"/>
          <p:cNvSpPr/>
          <p:nvPr/>
        </p:nvSpPr>
        <p:spPr>
          <a:xfrm>
            <a:off x="3252414" y="381000"/>
            <a:ext cx="5586786"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قواعد السلوك في المؤتمرات البحرية</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382000" cy="3581400"/>
          </a:xfrm>
        </p:spPr>
        <p:txBody>
          <a:bodyPr>
            <a:normAutofit/>
          </a:bodyPr>
          <a:lstStyle/>
          <a:p>
            <a:pPr marL="0" indent="0" algn="just" rtl="1">
              <a:buNone/>
            </a:pP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شهدت حقبة التسعينات تآكل نسبي في قوة المؤتمرات الملاحية، بسبب دخول السوق شركات شحن ليس أعضاء في المؤتمرات، وفي نفس الوقت تتمتع بالقوة والكفاءة، إلى جانب التغيرات التنظيمية بعد تأسيس المنظمة العالمية للتجارة وتحرير تجارة الخدمات، ومنها خدمات الشحن البحري، وقد أدت التطورات السابقة مجتمعة إلى ظهور نوعين من الاتفاقيات: اتفاقيات المناقشة، ودخول شركات الشحن البحري في تنظيمات أوسع مدى مثل الاتحادات أو التجمعات العالمية والتحالفات العالمية </a:t>
            </a:r>
            <a:r>
              <a:rPr lang="fr-FR" sz="2800" b="1" dirty="0" smtClean="0">
                <a:solidFill>
                  <a:schemeClr val="tx1"/>
                </a:solidFill>
                <a:latin typeface="Times New Roman" pitchFamily="18" charset="0"/>
                <a:cs typeface="Times New Roman" pitchFamily="18" charset="0"/>
              </a:rPr>
              <a:t>Alliances</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196000" y="1066800"/>
            <a:ext cx="5256567"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التجمعات الملاحية</a:t>
            </a:r>
            <a:r>
              <a:rPr lang="fr-FR" sz="3200" b="1" dirty="0" smtClean="0">
                <a:solidFill>
                  <a:srgbClr val="FF0000"/>
                </a:solidFill>
                <a:latin typeface="Times New Roman" pitchFamily="18" charset="0"/>
                <a:cs typeface="Times New Roman" pitchFamily="18" charset="0"/>
              </a:rPr>
              <a:t> Consortiums </a:t>
            </a:r>
            <a:r>
              <a:rPr lang="ar-DZ"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76200"/>
            <a:ext cx="8686800" cy="5943600"/>
          </a:xfrm>
        </p:spPr>
        <p:txBody>
          <a:bodyPr>
            <a:normAutofit/>
          </a:bodyPr>
          <a:lstStyle/>
          <a:p>
            <a:pPr marL="3175" indent="-3175" algn="just" rtl="1">
              <a:buNone/>
            </a:pPr>
            <a:r>
              <a:rPr lang="ar-DZ" sz="2800" b="1" dirty="0" smtClean="0">
                <a:solidFill>
                  <a:schemeClr val="tx1"/>
                </a:solidFill>
                <a:latin typeface="Times New Roman" pitchFamily="18" charset="0"/>
                <a:cs typeface="Times New Roman" pitchFamily="18" charset="0"/>
              </a:rPr>
              <a:t>و</a:t>
            </a:r>
            <a:r>
              <a:rPr lang="ar-DZ" sz="2800" b="1" dirty="0" smtClean="0">
                <a:solidFill>
                  <a:srgbClr val="FF0000"/>
                </a:solidFill>
                <a:latin typeface="Times New Roman" pitchFamily="18" charset="0"/>
                <a:cs typeface="Times New Roman" pitchFamily="18" charset="0"/>
              </a:rPr>
              <a:t>التجمع الملاحي </a:t>
            </a:r>
            <a:r>
              <a:rPr lang="fr-FR" sz="2800" b="1" dirty="0" smtClean="0">
                <a:solidFill>
                  <a:srgbClr val="FF0000"/>
                </a:solidFill>
                <a:latin typeface="Times New Roman" pitchFamily="18" charset="0"/>
                <a:cs typeface="Times New Roman" pitchFamily="18" charset="0"/>
              </a:rPr>
              <a:t>Consortiums</a:t>
            </a:r>
            <a:r>
              <a:rPr lang="ar-DZ" sz="2800" b="1" dirty="0" smtClean="0">
                <a:solidFill>
                  <a:srgbClr val="FF0000"/>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هو توافق مجموعة من </a:t>
            </a:r>
            <a:r>
              <a:rPr lang="ar-DZ" sz="2800" b="1" dirty="0" smtClean="0">
                <a:solidFill>
                  <a:schemeClr val="tx1"/>
                </a:solidFill>
                <a:latin typeface="Times New Roman" pitchFamily="18" charset="0"/>
                <a:cs typeface="Times New Roman" pitchFamily="18" charset="0"/>
              </a:rPr>
              <a:t>مشغلي </a:t>
            </a:r>
            <a:r>
              <a:rPr lang="ar-SA" sz="2800" b="1" dirty="0" smtClean="0">
                <a:solidFill>
                  <a:schemeClr val="tx1"/>
                </a:solidFill>
                <a:latin typeface="Times New Roman" pitchFamily="18" charset="0"/>
                <a:cs typeface="Times New Roman" pitchFamily="18" charset="0"/>
              </a:rPr>
              <a:t>السفن على تقديم سفنهم إلى منظمة يتم تشكيلها من قبل أعضاء المجموعة </a:t>
            </a:r>
            <a:r>
              <a:rPr lang="ar-DZ" sz="2800" b="1" dirty="0" smtClean="0">
                <a:solidFill>
                  <a:schemeClr val="tx1"/>
                </a:solidFill>
                <a:latin typeface="Times New Roman" pitchFamily="18" charset="0"/>
                <a:cs typeface="Times New Roman" pitchFamily="18" charset="0"/>
              </a:rPr>
              <a:t>للمنظمة </a:t>
            </a:r>
            <a:r>
              <a:rPr lang="ar-SA" sz="2800" b="1" dirty="0" smtClean="0">
                <a:solidFill>
                  <a:schemeClr val="tx1"/>
                </a:solidFill>
                <a:latin typeface="Times New Roman" pitchFamily="18" charset="0"/>
                <a:cs typeface="Times New Roman" pitchFamily="18" charset="0"/>
              </a:rPr>
              <a:t>(</a:t>
            </a:r>
            <a:r>
              <a:rPr lang="ar-SA" sz="2800" b="1" dirty="0" err="1" smtClean="0">
                <a:solidFill>
                  <a:schemeClr val="tx1"/>
                </a:solidFill>
                <a:latin typeface="Times New Roman" pitchFamily="18" charset="0"/>
                <a:cs typeface="Times New Roman" pitchFamily="18" charset="0"/>
              </a:rPr>
              <a:t>الكونسورتيوم</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لممارسة نشاط النقل البحري، على أن يتم تقاسم الإيرادات حسب حصة كل عضو في التجمع.</a:t>
            </a:r>
          </a:p>
          <a:p>
            <a:pPr marL="3175" indent="-3175" algn="just" rtl="1">
              <a:buNone/>
            </a:pPr>
            <a:r>
              <a:rPr lang="ar-DZ" sz="2800" b="1" dirty="0" smtClean="0">
                <a:solidFill>
                  <a:schemeClr val="tx1"/>
                </a:solidFill>
                <a:latin typeface="Times New Roman" pitchFamily="18" charset="0"/>
                <a:cs typeface="Times New Roman" pitchFamily="18" charset="0"/>
              </a:rPr>
              <a:t>هو مجموعة متماثلة من السفن ذات النوع والسعة، تشارك </a:t>
            </a:r>
            <a:r>
              <a:rPr lang="ar-DZ" sz="2800" b="1" dirty="0" err="1" smtClean="0">
                <a:solidFill>
                  <a:schemeClr val="tx1"/>
                </a:solidFill>
                <a:latin typeface="Times New Roman" pitchFamily="18" charset="0"/>
                <a:cs typeface="Times New Roman" pitchFamily="18" charset="0"/>
              </a:rPr>
              <a:t>بها</a:t>
            </a:r>
            <a:r>
              <a:rPr lang="ar-DZ" sz="2800" b="1" dirty="0" smtClean="0">
                <a:solidFill>
                  <a:schemeClr val="tx1"/>
                </a:solidFill>
                <a:latin typeface="Times New Roman" pitchFamily="18" charset="0"/>
                <a:cs typeface="Times New Roman" pitchFamily="18" charset="0"/>
              </a:rPr>
              <a:t> الشركات الملاحية الأعضاء في التجمع الملاحي، بحيث تمثل هذه السفن الأسطول الخاص بذلك التجمع وتخضع لسياساته، قصد تحقيق أهداف تشغيلية وتسويقية معينة، متميزة عن تلك السياسات الخاصة بكل شركة على </a:t>
            </a:r>
            <a:r>
              <a:rPr lang="ar-DZ" sz="2800" b="1" dirty="0" err="1" smtClean="0">
                <a:solidFill>
                  <a:schemeClr val="tx1"/>
                </a:solidFill>
                <a:latin typeface="Times New Roman" pitchFamily="18" charset="0"/>
                <a:cs typeface="Times New Roman" pitchFamily="18" charset="0"/>
              </a:rPr>
              <a:t>حدى</a:t>
            </a:r>
            <a:r>
              <a:rPr lang="ar-DZ" sz="2800" b="1" dirty="0" smtClean="0">
                <a:solidFill>
                  <a:schemeClr val="tx1"/>
                </a:solidFill>
                <a:latin typeface="Times New Roman" pitchFamily="18" charset="0"/>
                <a:cs typeface="Times New Roman" pitchFamily="18" charset="0"/>
              </a:rPr>
              <a:t>.</a:t>
            </a:r>
          </a:p>
          <a:p>
            <a:pPr marL="3175" indent="-3175" algn="just" rtl="1">
              <a:buNone/>
            </a:pPr>
            <a:r>
              <a:rPr lang="ar-DZ" sz="2800" b="1" dirty="0" smtClean="0">
                <a:solidFill>
                  <a:schemeClr val="tx1"/>
                </a:solidFill>
                <a:latin typeface="Times New Roman" pitchFamily="18" charset="0"/>
                <a:cs typeface="Times New Roman" pitchFamily="18" charset="0"/>
              </a:rPr>
              <a:t>تقوم </a:t>
            </a:r>
            <a:r>
              <a:rPr lang="ar-SA" sz="2800" b="1" dirty="0" smtClean="0">
                <a:solidFill>
                  <a:schemeClr val="tx1"/>
                </a:solidFill>
                <a:latin typeface="Times New Roman" pitchFamily="18" charset="0"/>
                <a:cs typeface="Times New Roman" pitchFamily="18" charset="0"/>
              </a:rPr>
              <a:t>الكيانات المشاركة في </a:t>
            </a:r>
            <a:r>
              <a:rPr lang="ar-DZ" sz="2800" b="1" dirty="0" smtClean="0">
                <a:solidFill>
                  <a:schemeClr val="tx1"/>
                </a:solidFill>
                <a:latin typeface="Times New Roman" pitchFamily="18" charset="0"/>
                <a:cs typeface="Times New Roman" pitchFamily="18" charset="0"/>
              </a:rPr>
              <a:t>التجمع الملاحي </a:t>
            </a:r>
            <a:r>
              <a:rPr lang="ar-SA" sz="2800" b="1" dirty="0" smtClean="0">
                <a:solidFill>
                  <a:schemeClr val="tx1"/>
                </a:solidFill>
                <a:latin typeface="Times New Roman" pitchFamily="18" charset="0"/>
                <a:cs typeface="Times New Roman" pitchFamily="18" charset="0"/>
              </a:rPr>
              <a:t>بتجميع الموارد</a:t>
            </a:r>
            <a:r>
              <a:rPr lang="ar-DZ" sz="2800" b="1" dirty="0" smtClean="0">
                <a:solidFill>
                  <a:schemeClr val="tx1"/>
                </a:solidFill>
                <a:latin typeface="Times New Roman" pitchFamily="18" charset="0"/>
                <a:cs typeface="Times New Roman" pitchFamily="18" charset="0"/>
              </a:rPr>
              <a:t> لممارسة نشاط الشحن البحري</a:t>
            </a:r>
            <a:r>
              <a:rPr lang="ar-SA" sz="2800" b="1" dirty="0" smtClean="0">
                <a:solidFill>
                  <a:schemeClr val="tx1"/>
                </a:solidFill>
                <a:latin typeface="Times New Roman" pitchFamily="18" charset="0"/>
                <a:cs typeface="Times New Roman" pitchFamily="18" charset="0"/>
              </a:rPr>
              <a:t>، ولكنها</a:t>
            </a:r>
            <a:r>
              <a:rPr lang="ar-DZ" sz="2800" b="1" dirty="0" smtClean="0">
                <a:solidFill>
                  <a:schemeClr val="tx1"/>
                </a:solidFill>
                <a:latin typeface="Times New Roman" pitchFamily="18" charset="0"/>
                <a:cs typeface="Times New Roman" pitchFamily="18" charset="0"/>
              </a:rPr>
              <a:t> تبقى </a:t>
            </a:r>
            <a:r>
              <a:rPr lang="ar-SA" sz="2800" b="1" dirty="0" err="1" smtClean="0">
                <a:solidFill>
                  <a:schemeClr val="tx1"/>
                </a:solidFill>
                <a:latin typeface="Times New Roman" pitchFamily="18" charset="0"/>
                <a:cs typeface="Times New Roman" pitchFamily="18" charset="0"/>
              </a:rPr>
              <a:t>مسؤولة</a:t>
            </a:r>
            <a:r>
              <a:rPr lang="ar-SA" sz="2800" b="1" dirty="0" smtClean="0">
                <a:solidFill>
                  <a:schemeClr val="tx1"/>
                </a:solidFill>
                <a:latin typeface="Times New Roman" pitchFamily="18" charset="0"/>
                <a:cs typeface="Times New Roman" pitchFamily="18" charset="0"/>
              </a:rPr>
              <a:t> فقط </a:t>
            </a:r>
            <a:r>
              <a:rPr lang="ar-DZ" sz="2800" b="1" dirty="0" smtClean="0">
                <a:solidFill>
                  <a:schemeClr val="tx1"/>
                </a:solidFill>
                <a:latin typeface="Times New Roman" pitchFamily="18" charset="0"/>
                <a:cs typeface="Times New Roman" pitchFamily="18" charset="0"/>
              </a:rPr>
              <a:t>نحو التجمع عن </a:t>
            </a:r>
            <a:r>
              <a:rPr lang="ar-SA" sz="2800" b="1" dirty="0" smtClean="0">
                <a:solidFill>
                  <a:schemeClr val="tx1"/>
                </a:solidFill>
                <a:latin typeface="Times New Roman" pitchFamily="18" charset="0"/>
                <a:cs typeface="Times New Roman" pitchFamily="18" charset="0"/>
              </a:rPr>
              <a:t>الالتزامات المنصوص عليها في اتفاقية </a:t>
            </a:r>
            <a:r>
              <a:rPr lang="ar-DZ" sz="2800" b="1" dirty="0" smtClean="0">
                <a:solidFill>
                  <a:schemeClr val="tx1"/>
                </a:solidFill>
                <a:latin typeface="Times New Roman" pitchFamily="18" charset="0"/>
                <a:cs typeface="Times New Roman" pitchFamily="18" charset="0"/>
              </a:rPr>
              <a:t>التجمع، </a:t>
            </a:r>
            <a:r>
              <a:rPr lang="ar-SA" sz="2800" b="1" dirty="0" smtClean="0">
                <a:solidFill>
                  <a:schemeClr val="tx1"/>
                </a:solidFill>
                <a:latin typeface="Times New Roman" pitchFamily="18" charset="0"/>
                <a:cs typeface="Times New Roman" pitchFamily="18" charset="0"/>
              </a:rPr>
              <a:t>ولذلك</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يظل كل كيان تحت </a:t>
            </a:r>
            <a:r>
              <a:rPr lang="ar-DZ" sz="2800" b="1" dirty="0" smtClean="0">
                <a:solidFill>
                  <a:schemeClr val="tx1"/>
                </a:solidFill>
                <a:latin typeface="Times New Roman" pitchFamily="18" charset="0"/>
                <a:cs typeface="Times New Roman" pitchFamily="18" charset="0"/>
              </a:rPr>
              <a:t>التجمع </a:t>
            </a:r>
            <a:r>
              <a:rPr lang="ar-SA" sz="2800" b="1" dirty="0" smtClean="0">
                <a:solidFill>
                  <a:schemeClr val="tx1"/>
                </a:solidFill>
                <a:latin typeface="Times New Roman" pitchFamily="18" charset="0"/>
                <a:cs typeface="Times New Roman" pitchFamily="18" charset="0"/>
              </a:rPr>
              <a:t>مستقلاً فيما يتعلق بعملياته التجارية العادية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وليس له أي رأي حول عمليات عضو آخر لا علاقة لها </a:t>
            </a:r>
            <a:r>
              <a:rPr lang="ar-DZ" sz="2800" b="1" dirty="0" smtClean="0">
                <a:solidFill>
                  <a:schemeClr val="tx1"/>
                </a:solidFill>
                <a:latin typeface="Times New Roman" pitchFamily="18" charset="0"/>
                <a:cs typeface="Times New Roman" pitchFamily="18" charset="0"/>
              </a:rPr>
              <a:t>بالتجمع</a:t>
            </a:r>
            <a:r>
              <a:rPr lang="ar-SA"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3175" indent="-3175" algn="just" rtl="1">
              <a:buNone/>
            </a:pPr>
            <a:endParaRPr lang="fr-FR" sz="2800" b="1" dirty="0" smtClean="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2871</TotalTime>
  <Words>6139</Words>
  <Application>Microsoft Office PowerPoint</Application>
  <PresentationFormat>Affichage à l'écran (4:3)</PresentationFormat>
  <Paragraphs>874</Paragraphs>
  <Slides>103</Slides>
  <Notes>0</Notes>
  <HiddenSlides>0</HiddenSlides>
  <MMClips>0</MMClips>
  <ScaleCrop>false</ScaleCrop>
  <HeadingPairs>
    <vt:vector size="4" baseType="variant">
      <vt:variant>
        <vt:lpstr>Thème</vt:lpstr>
      </vt:variant>
      <vt:variant>
        <vt:i4>1</vt:i4>
      </vt:variant>
      <vt:variant>
        <vt:lpstr>Titres des diapositives</vt:lpstr>
      </vt:variant>
      <vt:variant>
        <vt:i4>103</vt:i4>
      </vt:variant>
    </vt:vector>
  </HeadingPairs>
  <TitlesOfParts>
    <vt:vector size="104" baseType="lpstr">
      <vt:lpstr>Promenade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خصائص التجمعات الملاحية العالمية</vt:lpstr>
      <vt:lpstr>التحالفات الملاحية</vt:lpstr>
      <vt:lpstr>Diapositive 102</vt:lpstr>
      <vt:lpstr>Diapositive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325</cp:revision>
  <dcterms:created xsi:type="dcterms:W3CDTF">2019-11-14T14:12:27Z</dcterms:created>
  <dcterms:modified xsi:type="dcterms:W3CDTF">2021-02-12T13:06:20Z</dcterms:modified>
</cp:coreProperties>
</file>