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8" r:id="rId3"/>
    <p:sldId id="269" r:id="rId4"/>
    <p:sldId id="270" r:id="rId5"/>
    <p:sldId id="271" r:id="rId6"/>
    <p:sldId id="272" r:id="rId7"/>
    <p:sldId id="274" r:id="rId8"/>
    <p:sldId id="275" r:id="rId9"/>
    <p:sldId id="278" r:id="rId10"/>
    <p:sldId id="276" r:id="rId11"/>
    <p:sldId id="27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F833D-A637-4540-BC3A-B0CD8F364206}" type="datetimeFigureOut">
              <a:rPr lang="fr-FR" smtClean="0"/>
              <a:t>07/02/2021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E17DB-036D-4B17-858B-58AFF8AB8357}" type="slidenum">
              <a:rPr lang="fr-FR" smtClean="0"/>
              <a:t>‹N°›</a:t>
            </a:fld>
            <a:endParaRPr lang="fr-FR"/>
          </a:p>
        </p:txBody>
      </p:sp>
    </p:spTree>
    <p:extLst>
      <p:ext uri="{BB962C8B-B14F-4D97-AF65-F5344CB8AC3E}">
        <p14:creationId xmlns:p14="http://schemas.microsoft.com/office/powerpoint/2010/main" val="397015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B3E17DB-036D-4B17-858B-58AFF8AB8357}" type="slidenum">
              <a:rPr lang="fr-FR" smtClean="0"/>
              <a:t>1</a:t>
            </a:fld>
            <a:endParaRPr lang="fr-FR"/>
          </a:p>
        </p:txBody>
      </p:sp>
    </p:spTree>
    <p:extLst>
      <p:ext uri="{BB962C8B-B14F-4D97-AF65-F5344CB8AC3E}">
        <p14:creationId xmlns:p14="http://schemas.microsoft.com/office/powerpoint/2010/main" val="190528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07/02/2021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07/02/2021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07/02/2021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07/02/2021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07/02/2021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07/02/2021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07/02/2021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07/02/2021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07/02/2021</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07/02/2021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07/02/2021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07/02/2021</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ipo.int/patents/fr/faq_patents.html#accordion__collapse__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spto.gov/web/patents/classification/" TargetMode="External"/><Relationship Id="rId2" Type="http://schemas.openxmlformats.org/officeDocument/2006/relationships/hyperlink" Target="http://www.wipo.int/classifications/ipc/fr/" TargetMode="External"/><Relationship Id="rId1" Type="http://schemas.openxmlformats.org/officeDocument/2006/relationships/slideLayout" Target="../slideLayouts/slideLayout2.xml"/><Relationship Id="rId4" Type="http://schemas.openxmlformats.org/officeDocument/2006/relationships/hyperlink" Target="https://worldwide.espacenet.com/classification?locale=fr_EP#!/CP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42368" y="260648"/>
            <a:ext cx="5909952" cy="1200329"/>
          </a:xfrm>
          <a:prstGeom prst="rect">
            <a:avLst/>
          </a:prstGeom>
          <a:noFill/>
        </p:spPr>
        <p:txBody>
          <a:bodyPr wrap="none" rtlCol="0">
            <a:spAutoFit/>
          </a:bodyPr>
          <a:lstStyle/>
          <a:p>
            <a:pPr algn="ctr"/>
            <a:r>
              <a:rPr lang="fr-FR" sz="2400" dirty="0" smtClean="0"/>
              <a:t>UNIVERSITE DE BISKRA</a:t>
            </a:r>
          </a:p>
          <a:p>
            <a:pPr algn="ctr"/>
            <a:r>
              <a:rPr lang="fr-FR" sz="2400" dirty="0" smtClean="0"/>
              <a:t>Faculté des Sciences et de la Technologie</a:t>
            </a:r>
          </a:p>
          <a:p>
            <a:pPr algn="ctr"/>
            <a:r>
              <a:rPr lang="fr-FR" sz="2400" dirty="0" smtClean="0"/>
              <a:t>Département de génie Mécanique</a:t>
            </a:r>
            <a:endParaRPr lang="fr-FR" sz="2400" dirty="0"/>
          </a:p>
        </p:txBody>
      </p:sp>
      <p:sp>
        <p:nvSpPr>
          <p:cNvPr id="6" name="ZoneTexte 5"/>
          <p:cNvSpPr txBox="1"/>
          <p:nvPr/>
        </p:nvSpPr>
        <p:spPr>
          <a:xfrm>
            <a:off x="827584" y="4437112"/>
            <a:ext cx="2190087" cy="646331"/>
          </a:xfrm>
          <a:prstGeom prst="rect">
            <a:avLst/>
          </a:prstGeom>
          <a:noFill/>
        </p:spPr>
        <p:txBody>
          <a:bodyPr wrap="none" rtlCol="0">
            <a:spAutoFit/>
          </a:bodyPr>
          <a:lstStyle/>
          <a:p>
            <a:r>
              <a:rPr lang="fr-FR" dirty="0" smtClean="0"/>
              <a:t>Préparer par:</a:t>
            </a:r>
          </a:p>
          <a:p>
            <a:r>
              <a:rPr lang="fr-FR" dirty="0" smtClean="0"/>
              <a:t>M. ATHMANI Moussa</a:t>
            </a:r>
            <a:endParaRPr lang="fr-FR" dirty="0"/>
          </a:p>
        </p:txBody>
      </p:sp>
      <p:sp>
        <p:nvSpPr>
          <p:cNvPr id="7" name="ZoneTexte 6"/>
          <p:cNvSpPr txBox="1"/>
          <p:nvPr/>
        </p:nvSpPr>
        <p:spPr>
          <a:xfrm>
            <a:off x="5508104" y="4427910"/>
            <a:ext cx="2828018" cy="646331"/>
          </a:xfrm>
          <a:prstGeom prst="rect">
            <a:avLst/>
          </a:prstGeom>
          <a:noFill/>
        </p:spPr>
        <p:txBody>
          <a:bodyPr wrap="none" rtlCol="0">
            <a:spAutoFit/>
          </a:bodyPr>
          <a:lstStyle/>
          <a:p>
            <a:r>
              <a:rPr lang="fr-FR" dirty="0" smtClean="0"/>
              <a:t>Groupe: </a:t>
            </a:r>
          </a:p>
          <a:p>
            <a:r>
              <a:rPr lang="fr-FR" dirty="0" smtClean="0"/>
              <a:t>3</a:t>
            </a:r>
            <a:r>
              <a:rPr lang="fr-FR" baseline="30000" dirty="0" smtClean="0"/>
              <a:t>ième</a:t>
            </a:r>
            <a:r>
              <a:rPr lang="fr-FR" dirty="0" smtClean="0"/>
              <a:t> Licence Métallurgie</a:t>
            </a:r>
            <a:endParaRPr lang="fr-FR" dirty="0"/>
          </a:p>
        </p:txBody>
      </p:sp>
      <p:sp>
        <p:nvSpPr>
          <p:cNvPr id="8" name="Rectangle 7"/>
          <p:cNvSpPr/>
          <p:nvPr/>
        </p:nvSpPr>
        <p:spPr>
          <a:xfrm>
            <a:off x="1619672" y="2636912"/>
            <a:ext cx="6401111" cy="646331"/>
          </a:xfrm>
          <a:prstGeom prst="rect">
            <a:avLst/>
          </a:prstGeom>
          <a:noFill/>
        </p:spPr>
        <p:txBody>
          <a:bodyPr wrap="none" lIns="91440" tIns="45720" rIns="91440" bIns="45720">
            <a:spAutoFit/>
          </a:bodyPr>
          <a:lstStyle/>
          <a:p>
            <a:r>
              <a:rPr lang="fr-FR" sz="3600" b="1" dirty="0">
                <a:solidFill>
                  <a:srgbClr val="FF0000"/>
                </a:solidFill>
              </a:rPr>
              <a:t>Normalisation en Métallurgie</a:t>
            </a:r>
          </a:p>
        </p:txBody>
      </p:sp>
    </p:spTree>
    <p:extLst>
      <p:ext uri="{BB962C8B-B14F-4D97-AF65-F5344CB8AC3E}">
        <p14:creationId xmlns:p14="http://schemas.microsoft.com/office/powerpoint/2010/main" val="3451944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23170" y="116632"/>
            <a:ext cx="7249230" cy="5184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481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55576" y="1412776"/>
            <a:ext cx="7632848"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481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3081293" cy="400110"/>
          </a:xfrm>
          <a:prstGeom prst="rect">
            <a:avLst/>
          </a:prstGeom>
        </p:spPr>
        <p:txBody>
          <a:bodyPr wrap="none">
            <a:spAutoFit/>
          </a:bodyPr>
          <a:lstStyle/>
          <a:p>
            <a:r>
              <a:rPr lang="fr-FR" sz="2000" b="1" dirty="0">
                <a:solidFill>
                  <a:srgbClr val="FF0000"/>
                </a:solidFill>
                <a:hlinkClick r:id="rId2"/>
              </a:rPr>
              <a:t>Qu’est ce qu’un brevet?</a:t>
            </a:r>
            <a:endParaRPr lang="fr-FR" sz="2000" b="1" dirty="0">
              <a:solidFill>
                <a:srgbClr val="FF0000"/>
              </a:solidFill>
            </a:endParaRPr>
          </a:p>
        </p:txBody>
      </p:sp>
      <p:sp>
        <p:nvSpPr>
          <p:cNvPr id="3" name="Rectangle 2"/>
          <p:cNvSpPr/>
          <p:nvPr/>
        </p:nvSpPr>
        <p:spPr>
          <a:xfrm>
            <a:off x="358902" y="1196752"/>
            <a:ext cx="7776864" cy="369332"/>
          </a:xfrm>
          <a:prstGeom prst="rect">
            <a:avLst/>
          </a:prstGeom>
        </p:spPr>
        <p:txBody>
          <a:bodyPr wrap="square">
            <a:spAutoFit/>
          </a:bodyPr>
          <a:lstStyle/>
          <a:p>
            <a:pPr marL="285750" indent="-285750">
              <a:buFont typeface="Wingdings" panose="05000000000000000000" pitchFamily="2" charset="2"/>
              <a:buChar char="ü"/>
            </a:pPr>
            <a:r>
              <a:rPr lang="fr-FR" dirty="0"/>
              <a:t>Un brevet est un </a:t>
            </a:r>
            <a:r>
              <a:rPr lang="fr-FR" dirty="0">
                <a:solidFill>
                  <a:srgbClr val="FF0000"/>
                </a:solidFill>
              </a:rPr>
              <a:t>droit exclusif </a:t>
            </a:r>
            <a:r>
              <a:rPr lang="fr-FR" dirty="0"/>
              <a:t>accordé sur une </a:t>
            </a:r>
            <a:r>
              <a:rPr lang="fr-FR" dirty="0">
                <a:solidFill>
                  <a:srgbClr val="FF0000"/>
                </a:solidFill>
              </a:rPr>
              <a:t>invention</a:t>
            </a:r>
            <a:r>
              <a:rPr lang="fr-FR" dirty="0"/>
              <a:t>.</a:t>
            </a:r>
          </a:p>
        </p:txBody>
      </p:sp>
      <p:sp>
        <p:nvSpPr>
          <p:cNvPr id="4" name="Rectangle 3"/>
          <p:cNvSpPr/>
          <p:nvPr/>
        </p:nvSpPr>
        <p:spPr>
          <a:xfrm>
            <a:off x="611560" y="1769560"/>
            <a:ext cx="8280920" cy="1338828"/>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fr-FR" dirty="0"/>
              <a:t>un brevet est un </a:t>
            </a:r>
            <a:r>
              <a:rPr lang="fr-FR" dirty="0">
                <a:solidFill>
                  <a:srgbClr val="FF0000"/>
                </a:solidFill>
              </a:rPr>
              <a:t>droit exclusif </a:t>
            </a:r>
            <a:r>
              <a:rPr lang="fr-FR" dirty="0"/>
              <a:t>sur un </a:t>
            </a:r>
            <a:r>
              <a:rPr lang="fr-FR" dirty="0">
                <a:solidFill>
                  <a:srgbClr val="FF0000"/>
                </a:solidFill>
              </a:rPr>
              <a:t>produit</a:t>
            </a:r>
            <a:r>
              <a:rPr lang="fr-FR" dirty="0"/>
              <a:t> ou un </a:t>
            </a:r>
            <a:r>
              <a:rPr lang="fr-FR" dirty="0">
                <a:solidFill>
                  <a:srgbClr val="FF0000"/>
                </a:solidFill>
              </a:rPr>
              <a:t>procédé</a:t>
            </a:r>
            <a:r>
              <a:rPr lang="fr-FR" dirty="0"/>
              <a:t> qui constitue en général une </a:t>
            </a:r>
            <a:r>
              <a:rPr lang="fr-FR" dirty="0">
                <a:solidFill>
                  <a:srgbClr val="FF0000"/>
                </a:solidFill>
              </a:rPr>
              <a:t>nouvelle façon </a:t>
            </a:r>
            <a:r>
              <a:rPr lang="fr-FR" dirty="0"/>
              <a:t>de </a:t>
            </a:r>
            <a:r>
              <a:rPr lang="fr-FR" dirty="0">
                <a:solidFill>
                  <a:srgbClr val="0000FF"/>
                </a:solidFill>
              </a:rPr>
              <a:t>faire quelque chose</a:t>
            </a:r>
            <a:r>
              <a:rPr lang="fr-FR" dirty="0"/>
              <a:t> ou </a:t>
            </a:r>
            <a:r>
              <a:rPr lang="fr-FR" dirty="0">
                <a:solidFill>
                  <a:srgbClr val="0000FF"/>
                </a:solidFill>
              </a:rPr>
              <a:t>apporte une nouvelle solution </a:t>
            </a:r>
            <a:r>
              <a:rPr lang="fr-FR" dirty="0"/>
              <a:t>technique à un problème.</a:t>
            </a:r>
          </a:p>
        </p:txBody>
      </p:sp>
      <p:sp>
        <p:nvSpPr>
          <p:cNvPr id="5" name="Rectangle 4"/>
          <p:cNvSpPr/>
          <p:nvPr/>
        </p:nvSpPr>
        <p:spPr>
          <a:xfrm>
            <a:off x="971600" y="3501008"/>
            <a:ext cx="7272808"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200000"/>
              </a:lnSpc>
            </a:pPr>
            <a:r>
              <a:rPr lang="fr-FR" b="1" dirty="0">
                <a:solidFill>
                  <a:srgbClr val="0000FF"/>
                </a:solidFill>
              </a:rPr>
              <a:t>Pour obtenir un brevet, il faut </a:t>
            </a:r>
            <a:r>
              <a:rPr lang="fr-FR" b="1" dirty="0">
                <a:solidFill>
                  <a:srgbClr val="FF0000"/>
                </a:solidFill>
              </a:rPr>
              <a:t>divulguer</a:t>
            </a:r>
            <a:r>
              <a:rPr lang="fr-FR" b="1" dirty="0">
                <a:solidFill>
                  <a:srgbClr val="0000FF"/>
                </a:solidFill>
              </a:rPr>
              <a:t> au </a:t>
            </a:r>
            <a:r>
              <a:rPr lang="fr-FR" b="1" dirty="0">
                <a:solidFill>
                  <a:srgbClr val="FF0000"/>
                </a:solidFill>
              </a:rPr>
              <a:t>public</a:t>
            </a:r>
            <a:r>
              <a:rPr lang="fr-FR" b="1" dirty="0">
                <a:solidFill>
                  <a:srgbClr val="0000FF"/>
                </a:solidFill>
              </a:rPr>
              <a:t> les </a:t>
            </a:r>
            <a:r>
              <a:rPr lang="fr-FR" b="1" dirty="0">
                <a:solidFill>
                  <a:srgbClr val="FF0000"/>
                </a:solidFill>
              </a:rPr>
              <a:t>informations techniques</a:t>
            </a:r>
            <a:r>
              <a:rPr lang="fr-FR" b="1" dirty="0">
                <a:solidFill>
                  <a:srgbClr val="0000FF"/>
                </a:solidFill>
              </a:rPr>
              <a:t> concernant l’invention dans une </a:t>
            </a:r>
            <a:r>
              <a:rPr lang="fr-FR" b="1" dirty="0">
                <a:solidFill>
                  <a:srgbClr val="FF0000"/>
                </a:solidFill>
              </a:rPr>
              <a:t>demande de brevet</a:t>
            </a:r>
            <a:r>
              <a:rPr lang="fr-FR" b="1" dirty="0">
                <a:solidFill>
                  <a:srgbClr val="0000FF"/>
                </a:solidFill>
              </a:rPr>
              <a:t>.</a:t>
            </a:r>
          </a:p>
        </p:txBody>
      </p:sp>
      <p:sp>
        <p:nvSpPr>
          <p:cNvPr id="6" name="Rectangle 5"/>
          <p:cNvSpPr/>
          <p:nvPr/>
        </p:nvSpPr>
        <p:spPr>
          <a:xfrm>
            <a:off x="3476829" y="4869160"/>
            <a:ext cx="5487659" cy="1754326"/>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just">
              <a:lnSpc>
                <a:spcPct val="150000"/>
              </a:lnSpc>
            </a:pPr>
            <a:r>
              <a:rPr lang="fr-FR" dirty="0"/>
              <a:t>Les brevets </a:t>
            </a:r>
            <a:r>
              <a:rPr lang="fr-FR" b="1" dirty="0">
                <a:solidFill>
                  <a:srgbClr val="FF0000"/>
                </a:solidFill>
              </a:rPr>
              <a:t>visent</a:t>
            </a:r>
            <a:r>
              <a:rPr lang="fr-FR" dirty="0"/>
              <a:t> à </a:t>
            </a:r>
            <a:r>
              <a:rPr lang="fr-FR" dirty="0">
                <a:solidFill>
                  <a:srgbClr val="0000FF"/>
                </a:solidFill>
              </a:rPr>
              <a:t>encourager et à protéger </a:t>
            </a:r>
            <a:r>
              <a:rPr lang="fr-FR" dirty="0"/>
              <a:t>les </a:t>
            </a:r>
            <a:r>
              <a:rPr lang="fr-FR" b="1" dirty="0">
                <a:solidFill>
                  <a:schemeClr val="tx1"/>
                </a:solidFill>
              </a:rPr>
              <a:t>particuliers</a:t>
            </a:r>
            <a:r>
              <a:rPr lang="fr-FR" dirty="0">
                <a:solidFill>
                  <a:schemeClr val="tx1"/>
                </a:solidFill>
              </a:rPr>
              <a:t> </a:t>
            </a:r>
            <a:r>
              <a:rPr lang="fr-FR" dirty="0"/>
              <a:t>en permettant la </a:t>
            </a:r>
            <a:r>
              <a:rPr lang="fr-FR" u="sng" dirty="0"/>
              <a:t>reconnaissance</a:t>
            </a:r>
            <a:r>
              <a:rPr lang="fr-FR" dirty="0"/>
              <a:t> de leur </a:t>
            </a:r>
            <a:r>
              <a:rPr lang="fr-FR" u="sng" dirty="0"/>
              <a:t>créativité</a:t>
            </a:r>
            <a:r>
              <a:rPr lang="fr-FR" dirty="0"/>
              <a:t> et en leur </a:t>
            </a:r>
            <a:r>
              <a:rPr lang="fr-FR" u="sng" dirty="0"/>
              <a:t>assurant</a:t>
            </a:r>
            <a:r>
              <a:rPr lang="fr-FR" dirty="0"/>
              <a:t> une </a:t>
            </a:r>
            <a:r>
              <a:rPr lang="fr-FR" u="sng" dirty="0"/>
              <a:t>récompense</a:t>
            </a:r>
            <a:r>
              <a:rPr lang="fr-FR" dirty="0"/>
              <a:t> </a:t>
            </a:r>
            <a:r>
              <a:rPr lang="fr-FR" u="sng" dirty="0"/>
              <a:t>matérielle</a:t>
            </a:r>
            <a:r>
              <a:rPr lang="fr-FR" dirty="0"/>
              <a:t> pour leurs </a:t>
            </a:r>
            <a:r>
              <a:rPr lang="fr-FR" dirty="0">
                <a:effectLst>
                  <a:outerShdw blurRad="38100" dist="38100" dir="2700000" algn="tl">
                    <a:srgbClr val="000000">
                      <a:alpha val="43137"/>
                    </a:srgbClr>
                  </a:outerShdw>
                </a:effectLst>
              </a:rPr>
              <a:t>inventions</a:t>
            </a:r>
            <a:r>
              <a:rPr lang="fr-FR" dirty="0"/>
              <a:t>.</a:t>
            </a:r>
          </a:p>
        </p:txBody>
      </p:sp>
    </p:spTree>
    <p:extLst>
      <p:ext uri="{BB962C8B-B14F-4D97-AF65-F5344CB8AC3E}">
        <p14:creationId xmlns:p14="http://schemas.microsoft.com/office/powerpoint/2010/main" val="4086389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640960" cy="2862322"/>
          </a:xfrm>
          <a:prstGeom prst="rect">
            <a:avLst/>
          </a:prstGeom>
        </p:spPr>
        <p:txBody>
          <a:bodyPr wrap="square">
            <a:spAutoFit/>
          </a:bodyPr>
          <a:lstStyle/>
          <a:p>
            <a:pPr algn="just">
              <a:lnSpc>
                <a:spcPct val="200000"/>
              </a:lnSpc>
            </a:pPr>
            <a:r>
              <a:rPr lang="fr-FR" dirty="0">
                <a:solidFill>
                  <a:srgbClr val="0000FF"/>
                </a:solidFill>
              </a:rPr>
              <a:t>Le titulaire du brevet </a:t>
            </a:r>
            <a:r>
              <a:rPr lang="fr-FR" dirty="0"/>
              <a:t>peut </a:t>
            </a:r>
            <a:r>
              <a:rPr lang="fr-FR" dirty="0">
                <a:solidFill>
                  <a:schemeClr val="accent6">
                    <a:lumMod val="75000"/>
                  </a:schemeClr>
                </a:solidFill>
              </a:rPr>
              <a:t>autoriser</a:t>
            </a:r>
            <a:r>
              <a:rPr lang="fr-FR" dirty="0"/>
              <a:t> des </a:t>
            </a:r>
            <a:r>
              <a:rPr lang="fr-FR" dirty="0">
                <a:solidFill>
                  <a:srgbClr val="0000FF"/>
                </a:solidFill>
              </a:rPr>
              <a:t>tiers</a:t>
            </a:r>
            <a:r>
              <a:rPr lang="fr-FR" dirty="0"/>
              <a:t> à </a:t>
            </a:r>
            <a:r>
              <a:rPr lang="fr-FR" dirty="0">
                <a:solidFill>
                  <a:srgbClr val="FF0000"/>
                </a:solidFill>
              </a:rPr>
              <a:t>exploiter l’invention à des conditions convenues</a:t>
            </a:r>
            <a:r>
              <a:rPr lang="fr-FR" dirty="0"/>
              <a:t> d’un </a:t>
            </a:r>
            <a:r>
              <a:rPr lang="fr-FR" dirty="0">
                <a:solidFill>
                  <a:srgbClr val="FF0000"/>
                </a:solidFill>
              </a:rPr>
              <a:t>commun accord</a:t>
            </a:r>
            <a:r>
              <a:rPr lang="fr-FR" dirty="0"/>
              <a:t> ou leur </a:t>
            </a:r>
            <a:r>
              <a:rPr lang="fr-FR" u="sng" dirty="0">
                <a:solidFill>
                  <a:schemeClr val="accent3">
                    <a:lumMod val="50000"/>
                  </a:schemeClr>
                </a:solidFill>
              </a:rPr>
              <a:t>concéder une licence</a:t>
            </a:r>
            <a:r>
              <a:rPr lang="fr-FR" dirty="0"/>
              <a:t> à cet effet. </a:t>
            </a:r>
            <a:endParaRPr lang="fr-FR" dirty="0" smtClean="0"/>
          </a:p>
          <a:p>
            <a:pPr algn="just">
              <a:lnSpc>
                <a:spcPct val="200000"/>
              </a:lnSpc>
            </a:pPr>
            <a:r>
              <a:rPr lang="fr-FR" dirty="0" smtClean="0"/>
              <a:t>Il </a:t>
            </a:r>
            <a:r>
              <a:rPr lang="fr-FR" dirty="0"/>
              <a:t>peut aussi </a:t>
            </a:r>
            <a:r>
              <a:rPr lang="fr-FR" dirty="0">
                <a:solidFill>
                  <a:srgbClr val="FF0000"/>
                </a:solidFill>
              </a:rPr>
              <a:t>vendre son droit </a:t>
            </a:r>
            <a:r>
              <a:rPr lang="fr-FR" dirty="0"/>
              <a:t>sur l’invention à un tiers, qui devient alors le </a:t>
            </a:r>
            <a:r>
              <a:rPr lang="fr-FR" dirty="0">
                <a:solidFill>
                  <a:srgbClr val="FF0000"/>
                </a:solidFill>
              </a:rPr>
              <a:t>nouveau titulaire du brevet</a:t>
            </a:r>
            <a:r>
              <a:rPr lang="fr-FR" dirty="0"/>
              <a:t>.</a:t>
            </a:r>
          </a:p>
        </p:txBody>
      </p:sp>
      <p:sp>
        <p:nvSpPr>
          <p:cNvPr id="4" name="Rectangle 3"/>
          <p:cNvSpPr/>
          <p:nvPr/>
        </p:nvSpPr>
        <p:spPr>
          <a:xfrm>
            <a:off x="1979712" y="3789040"/>
            <a:ext cx="5040560" cy="216982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just">
              <a:lnSpc>
                <a:spcPct val="150000"/>
              </a:lnSpc>
            </a:pPr>
            <a:r>
              <a:rPr lang="fr-FR" b="1" dirty="0">
                <a:solidFill>
                  <a:schemeClr val="tx1"/>
                </a:solidFill>
              </a:rPr>
              <a:t>À l’expiration du brevet, la protection prend fin et l’invention tombe dans le domaine public, c’est à dire qu’elle peut être librement exploitée par des tiers sans porter atteinte au brevet.</a:t>
            </a:r>
          </a:p>
        </p:txBody>
      </p:sp>
    </p:spTree>
    <p:extLst>
      <p:ext uri="{BB962C8B-B14F-4D97-AF65-F5344CB8AC3E}">
        <p14:creationId xmlns:p14="http://schemas.microsoft.com/office/powerpoint/2010/main" val="1652964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24936" cy="216982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fr-FR" dirty="0"/>
              <a:t>Le titulaire d’un brevet </a:t>
            </a:r>
            <a:r>
              <a:rPr lang="fr-FR" dirty="0">
                <a:solidFill>
                  <a:srgbClr val="FF0000"/>
                </a:solidFill>
              </a:rPr>
              <a:t>a le droit de décider</a:t>
            </a:r>
            <a:r>
              <a:rPr lang="fr-FR" dirty="0"/>
              <a:t> qui </a:t>
            </a:r>
            <a:r>
              <a:rPr lang="fr-FR" dirty="0">
                <a:solidFill>
                  <a:srgbClr val="0000FF"/>
                </a:solidFill>
              </a:rPr>
              <a:t>peut</a:t>
            </a:r>
            <a:r>
              <a:rPr lang="fr-FR" dirty="0"/>
              <a:t>, et qui </a:t>
            </a:r>
            <a:r>
              <a:rPr lang="fr-FR" dirty="0">
                <a:solidFill>
                  <a:srgbClr val="0000FF"/>
                </a:solidFill>
              </a:rPr>
              <a:t>ne peut pas</a:t>
            </a:r>
            <a:r>
              <a:rPr lang="fr-FR" dirty="0"/>
              <a:t>, </a:t>
            </a:r>
            <a:r>
              <a:rPr lang="fr-FR" dirty="0">
                <a:solidFill>
                  <a:srgbClr val="FF0000"/>
                </a:solidFill>
              </a:rPr>
              <a:t>utiliser</a:t>
            </a:r>
            <a:r>
              <a:rPr lang="fr-FR" dirty="0"/>
              <a:t> l’invention brevetée pendant la durée de la </a:t>
            </a:r>
            <a:r>
              <a:rPr lang="fr-FR" dirty="0">
                <a:solidFill>
                  <a:srgbClr val="FF0000"/>
                </a:solidFill>
              </a:rPr>
              <a:t>protection</a:t>
            </a:r>
            <a:r>
              <a:rPr lang="fr-FR" dirty="0"/>
              <a:t>. En d’autres termes, </a:t>
            </a:r>
            <a:r>
              <a:rPr lang="fr-FR" dirty="0">
                <a:solidFill>
                  <a:schemeClr val="accent6">
                    <a:lumMod val="75000"/>
                  </a:schemeClr>
                </a:solidFill>
              </a:rPr>
              <a:t>la protection par brevet signifie que l’invention ne peut être réalisée</a:t>
            </a:r>
            <a:r>
              <a:rPr lang="fr-FR" dirty="0"/>
              <a:t>, </a:t>
            </a:r>
            <a:r>
              <a:rPr lang="fr-FR" dirty="0">
                <a:solidFill>
                  <a:srgbClr val="0000FF"/>
                </a:solidFill>
              </a:rPr>
              <a:t>utilisée</a:t>
            </a:r>
            <a:r>
              <a:rPr lang="fr-FR" dirty="0"/>
              <a:t>, </a:t>
            </a:r>
            <a:r>
              <a:rPr lang="fr-FR" dirty="0">
                <a:solidFill>
                  <a:schemeClr val="accent3">
                    <a:lumMod val="50000"/>
                  </a:schemeClr>
                </a:solidFill>
              </a:rPr>
              <a:t>distribuée</a:t>
            </a:r>
            <a:r>
              <a:rPr lang="fr-FR" dirty="0"/>
              <a:t> ou </a:t>
            </a:r>
            <a:r>
              <a:rPr lang="fr-FR" dirty="0">
                <a:solidFill>
                  <a:srgbClr val="C00000"/>
                </a:solidFill>
              </a:rPr>
              <a:t>vendue</a:t>
            </a:r>
            <a:r>
              <a:rPr lang="fr-FR" dirty="0"/>
              <a:t> à des fins commerciales </a:t>
            </a:r>
            <a:r>
              <a:rPr lang="fr-FR" dirty="0">
                <a:solidFill>
                  <a:schemeClr val="accent1"/>
                </a:solidFill>
              </a:rPr>
              <a:t>par des tiers</a:t>
            </a:r>
            <a:r>
              <a:rPr lang="fr-FR" dirty="0"/>
              <a:t> </a:t>
            </a:r>
            <a:r>
              <a:rPr lang="fr-FR" dirty="0">
                <a:solidFill>
                  <a:srgbClr val="FF0000"/>
                </a:solidFill>
              </a:rPr>
              <a:t>sans le consentement du titulaire du brevet.</a:t>
            </a:r>
          </a:p>
        </p:txBody>
      </p:sp>
      <p:sp>
        <p:nvSpPr>
          <p:cNvPr id="3" name="Rectangle 2"/>
          <p:cNvSpPr/>
          <p:nvPr/>
        </p:nvSpPr>
        <p:spPr>
          <a:xfrm>
            <a:off x="251520" y="2667684"/>
            <a:ext cx="8856984" cy="3416320"/>
          </a:xfrm>
          <a:prstGeom prst="rect">
            <a:avLst/>
          </a:prstGeom>
        </p:spPr>
        <p:txBody>
          <a:bodyPr wrap="square">
            <a:spAutoFit/>
          </a:bodyPr>
          <a:lstStyle/>
          <a:p>
            <a:pPr algn="just">
              <a:lnSpc>
                <a:spcPct val="150000"/>
              </a:lnSpc>
            </a:pPr>
            <a:r>
              <a:rPr lang="fr-FR" sz="1600" b="1" dirty="0"/>
              <a:t>Pour être brevetable, une invention doit répondre à trois critères : </a:t>
            </a:r>
          </a:p>
          <a:p>
            <a:pPr algn="just">
              <a:lnSpc>
                <a:spcPct val="150000"/>
              </a:lnSpc>
            </a:pPr>
            <a:r>
              <a:rPr lang="fr-FR" sz="1600" b="1" dirty="0">
                <a:solidFill>
                  <a:srgbClr val="FF0000"/>
                </a:solidFill>
              </a:rPr>
              <a:t>l'invention doit être </a:t>
            </a:r>
            <a:r>
              <a:rPr lang="fr-FR" sz="1600" b="1" i="1" dirty="0">
                <a:solidFill>
                  <a:srgbClr val="FF0000"/>
                </a:solidFill>
              </a:rPr>
              <a:t>nouvelle</a:t>
            </a:r>
            <a:r>
              <a:rPr lang="fr-FR" sz="1600" b="1" dirty="0"/>
              <a:t>, c'est-à-dire que rien d'identique n'a jamais été accessible à la connaissance du </a:t>
            </a:r>
            <a:r>
              <a:rPr lang="fr-FR" sz="1600" b="1" dirty="0" smtClean="0"/>
              <a:t>public. </a:t>
            </a:r>
            <a:r>
              <a:rPr lang="fr-FR" sz="1600" b="1" dirty="0"/>
              <a:t>Elle ne doit pas non plus correspondre au contenu d'un brevet qui aurait été déposé mais non encore publié ;</a:t>
            </a:r>
          </a:p>
          <a:p>
            <a:pPr algn="just">
              <a:lnSpc>
                <a:spcPct val="150000"/>
              </a:lnSpc>
            </a:pPr>
            <a:r>
              <a:rPr lang="fr-FR" sz="1600" b="1" dirty="0">
                <a:solidFill>
                  <a:srgbClr val="FF0000"/>
                </a:solidFill>
              </a:rPr>
              <a:t>l'invention doit impliquer une </a:t>
            </a:r>
            <a:r>
              <a:rPr lang="fr-FR" sz="1600" b="1" i="1" dirty="0">
                <a:solidFill>
                  <a:srgbClr val="FF0000"/>
                </a:solidFill>
              </a:rPr>
              <a:t>activité inventive</a:t>
            </a:r>
            <a:r>
              <a:rPr lang="fr-FR" sz="1600" b="1" dirty="0"/>
              <a:t>, c'est-à-dire qu'elle ne peut pas découler de manière évidente de l'état de la </a:t>
            </a:r>
            <a:r>
              <a:rPr lang="fr-FR" sz="1600" b="1" dirty="0" smtClean="0"/>
              <a:t>technique, </a:t>
            </a:r>
            <a:r>
              <a:rPr lang="fr-FR" sz="1600" b="1" dirty="0"/>
              <a:t>pour un homme du métier ;</a:t>
            </a:r>
          </a:p>
          <a:p>
            <a:pPr algn="just">
              <a:lnSpc>
                <a:spcPct val="150000"/>
              </a:lnSpc>
            </a:pPr>
            <a:r>
              <a:rPr lang="fr-FR" sz="1600" b="1" dirty="0">
                <a:solidFill>
                  <a:srgbClr val="FF0000"/>
                </a:solidFill>
              </a:rPr>
              <a:t>l'invention doit être susceptible d'une application industrielle</a:t>
            </a:r>
            <a:r>
              <a:rPr lang="fr-FR" sz="1600" b="1" dirty="0"/>
              <a:t>, c'est-à-dire qu'elle peut être utilisée ou fabriquée dans tout genre </a:t>
            </a:r>
            <a:r>
              <a:rPr lang="fr-FR" sz="1600" b="1" dirty="0" smtClean="0"/>
              <a:t>d'industrie. </a:t>
            </a:r>
            <a:r>
              <a:rPr lang="fr-FR" sz="1600" b="1" dirty="0"/>
              <a:t>Ce critère diffère en fonction des pays.</a:t>
            </a:r>
          </a:p>
        </p:txBody>
      </p:sp>
    </p:spTree>
    <p:extLst>
      <p:ext uri="{BB962C8B-B14F-4D97-AF65-F5344CB8AC3E}">
        <p14:creationId xmlns:p14="http://schemas.microsoft.com/office/powerpoint/2010/main" val="1652964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712968" cy="923330"/>
          </a:xfrm>
          <a:prstGeom prst="rect">
            <a:avLst/>
          </a:prstGeom>
        </p:spPr>
        <p:txBody>
          <a:bodyPr wrap="square">
            <a:spAutoFit/>
          </a:bodyPr>
          <a:lstStyle/>
          <a:p>
            <a:pPr algn="just">
              <a:lnSpc>
                <a:spcPct val="150000"/>
              </a:lnSpc>
            </a:pPr>
            <a:r>
              <a:rPr lang="fr-FR" dirty="0">
                <a:solidFill>
                  <a:srgbClr val="FF0000"/>
                </a:solidFill>
              </a:rPr>
              <a:t>La protection </a:t>
            </a:r>
            <a:r>
              <a:rPr lang="fr-FR" dirty="0"/>
              <a:t>est conférée pour une </a:t>
            </a:r>
            <a:r>
              <a:rPr lang="fr-FR" dirty="0">
                <a:solidFill>
                  <a:srgbClr val="FF0000"/>
                </a:solidFill>
              </a:rPr>
              <a:t>durée limitée</a:t>
            </a:r>
            <a:r>
              <a:rPr lang="fr-FR" dirty="0"/>
              <a:t>, en général </a:t>
            </a:r>
            <a:r>
              <a:rPr lang="fr-FR" dirty="0">
                <a:solidFill>
                  <a:srgbClr val="FF0000"/>
                </a:solidFill>
              </a:rPr>
              <a:t>20 ans à compter de la date de dépôt de la demande</a:t>
            </a:r>
            <a:r>
              <a:rPr lang="fr-FR" dirty="0"/>
              <a:t>.</a:t>
            </a:r>
          </a:p>
        </p:txBody>
      </p:sp>
      <p:sp>
        <p:nvSpPr>
          <p:cNvPr id="3" name="Rectangle 2"/>
          <p:cNvSpPr/>
          <p:nvPr/>
        </p:nvSpPr>
        <p:spPr>
          <a:xfrm>
            <a:off x="1043608" y="2276872"/>
            <a:ext cx="6768752" cy="2308324"/>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pPr>
              <a:lnSpc>
                <a:spcPct val="200000"/>
              </a:lnSpc>
            </a:pPr>
            <a:r>
              <a:rPr lang="fr-FR" dirty="0"/>
              <a:t>Un brevet est un droit </a:t>
            </a:r>
            <a:r>
              <a:rPr lang="fr-FR" u="sng" dirty="0"/>
              <a:t>territorial</a:t>
            </a:r>
            <a:r>
              <a:rPr lang="fr-FR" dirty="0"/>
              <a:t>. En règle générale, les droits exclusifs ne </a:t>
            </a:r>
            <a:r>
              <a:rPr lang="fr-FR" u="sng" dirty="0"/>
              <a:t>sont applicables que dans la région </a:t>
            </a:r>
            <a:r>
              <a:rPr lang="fr-FR" dirty="0"/>
              <a:t>ou le pays dans lequel une demande a été déposée et un brevet octroyé, conformément à la législation de cette région ou de ce pays.</a:t>
            </a:r>
          </a:p>
        </p:txBody>
      </p:sp>
    </p:spTree>
    <p:extLst>
      <p:ext uri="{BB962C8B-B14F-4D97-AF65-F5344CB8AC3E}">
        <p14:creationId xmlns:p14="http://schemas.microsoft.com/office/powerpoint/2010/main" val="1652964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687" y="123916"/>
            <a:ext cx="8856984" cy="5493812"/>
          </a:xfrm>
          <a:prstGeom prst="rect">
            <a:avLst/>
          </a:prstGeom>
        </p:spPr>
        <p:txBody>
          <a:bodyPr wrap="square">
            <a:spAutoFit/>
          </a:bodyPr>
          <a:lstStyle/>
          <a:p>
            <a:pPr algn="just">
              <a:lnSpc>
                <a:spcPct val="150000"/>
              </a:lnSpc>
            </a:pPr>
            <a:r>
              <a:rPr lang="fr-FR" dirty="0"/>
              <a:t>Pour faciliter la recherche, </a:t>
            </a:r>
            <a:r>
              <a:rPr lang="fr-FR" dirty="0" smtClean="0"/>
              <a:t>les brevets sont </a:t>
            </a:r>
            <a:r>
              <a:rPr lang="fr-FR" dirty="0"/>
              <a:t>classé selon un système de classification défini. Un système de classification est un système de codes qui regroupe les inventions selon la domaine technique.</a:t>
            </a:r>
          </a:p>
          <a:p>
            <a:pPr algn="just">
              <a:lnSpc>
                <a:spcPct val="150000"/>
              </a:lnSpc>
            </a:pPr>
            <a:r>
              <a:rPr lang="fr-FR" dirty="0">
                <a:hlinkClick r:id="rId2"/>
              </a:rPr>
              <a:t>Classification internationale des brevets (CIB</a:t>
            </a:r>
            <a:r>
              <a:rPr lang="fr-FR" dirty="0" smtClean="0">
                <a:hlinkClick r:id="rId2"/>
              </a:rPr>
              <a:t>)</a:t>
            </a:r>
            <a:r>
              <a:rPr lang="fr-FR" dirty="0" smtClean="0"/>
              <a:t> de </a:t>
            </a:r>
            <a:r>
              <a:rPr lang="fr-FR" dirty="0"/>
              <a:t>1971, est un système hiérarchique de symboles indépendants de la langue pour le classement des brevets et des modèles d’utilité selon les différents domaines technologiques auxquels ils appartiennent.</a:t>
            </a:r>
          </a:p>
          <a:p>
            <a:pPr algn="just">
              <a:lnSpc>
                <a:spcPct val="150000"/>
              </a:lnSpc>
            </a:pPr>
            <a:r>
              <a:rPr lang="fr-FR" dirty="0">
                <a:hlinkClick r:id="rId3"/>
              </a:rPr>
              <a:t>US Patent Classification System (USPC)</a:t>
            </a:r>
            <a:r>
              <a:rPr lang="fr-FR" dirty="0"/>
              <a:t> L'USPC est un système pour l'organisation de tous les documents de brevets américains et plusieurs autres documents techniques basés sur une matière commune. Le système contient 450 classes et 150 000 sous-classes.</a:t>
            </a:r>
          </a:p>
          <a:p>
            <a:pPr algn="just">
              <a:lnSpc>
                <a:spcPct val="150000"/>
              </a:lnSpc>
            </a:pPr>
            <a:r>
              <a:rPr lang="fr-FR" dirty="0">
                <a:hlinkClick r:id="rId4"/>
              </a:rPr>
              <a:t>Classification coopérative des brevets (CPC)</a:t>
            </a:r>
            <a:r>
              <a:rPr lang="fr-FR" dirty="0"/>
              <a:t> La Classification coopérative des brevets (CPC) est une extension de la Classification internationale de brevets (CIB</a:t>
            </a:r>
            <a:r>
              <a:rPr lang="fr-FR" dirty="0" smtClean="0"/>
              <a:t>)</a:t>
            </a:r>
            <a:endParaRPr lang="fr-FR" dirty="0"/>
          </a:p>
        </p:txBody>
      </p:sp>
    </p:spTree>
    <p:extLst>
      <p:ext uri="{BB962C8B-B14F-4D97-AF65-F5344CB8AC3E}">
        <p14:creationId xmlns:p14="http://schemas.microsoft.com/office/powerpoint/2010/main" val="1652964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273962"/>
          </a:xfrm>
          <a:prstGeom prst="rect">
            <a:avLst/>
          </a:prstGeom>
        </p:spPr>
        <p:txBody>
          <a:bodyPr wrap="square">
            <a:spAutoFit/>
          </a:bodyPr>
          <a:lstStyle/>
          <a:p>
            <a:pPr algn="just">
              <a:lnSpc>
                <a:spcPct val="150000"/>
              </a:lnSpc>
            </a:pPr>
            <a:r>
              <a:rPr lang="fr-FR" dirty="0"/>
              <a:t>Actuellement, il n’existe pas de “</a:t>
            </a:r>
            <a:r>
              <a:rPr lang="fr-FR" dirty="0">
                <a:solidFill>
                  <a:srgbClr val="0000FF"/>
                </a:solidFill>
              </a:rPr>
              <a:t>brevet mondial</a:t>
            </a:r>
            <a:r>
              <a:rPr lang="fr-FR" dirty="0"/>
              <a:t>” ou de “</a:t>
            </a:r>
            <a:r>
              <a:rPr lang="fr-FR" dirty="0">
                <a:solidFill>
                  <a:srgbClr val="0000FF"/>
                </a:solidFill>
              </a:rPr>
              <a:t>brevet international</a:t>
            </a:r>
            <a:r>
              <a:rPr lang="fr-FR" dirty="0"/>
              <a:t>” ayant une portée </a:t>
            </a:r>
            <a:r>
              <a:rPr lang="fr-FR" dirty="0">
                <a:solidFill>
                  <a:srgbClr val="0000FF"/>
                </a:solidFill>
              </a:rPr>
              <a:t>universelle</a:t>
            </a:r>
            <a:r>
              <a:rPr lang="fr-FR" dirty="0"/>
              <a:t>. Un brevet </a:t>
            </a:r>
            <a:r>
              <a:rPr lang="fr-FR" dirty="0">
                <a:solidFill>
                  <a:srgbClr val="FF0000"/>
                </a:solidFill>
              </a:rPr>
              <a:t>confère</a:t>
            </a:r>
            <a:r>
              <a:rPr lang="fr-FR" dirty="0"/>
              <a:t> un droit </a:t>
            </a:r>
            <a:r>
              <a:rPr lang="fr-FR" dirty="0">
                <a:solidFill>
                  <a:srgbClr val="FF0000"/>
                </a:solidFill>
              </a:rPr>
              <a:t>territorial</a:t>
            </a:r>
            <a:r>
              <a:rPr lang="fr-FR" dirty="0"/>
              <a:t>. En règle générale, une demande de brevet doit être </a:t>
            </a:r>
            <a:r>
              <a:rPr lang="fr-FR" dirty="0">
                <a:solidFill>
                  <a:srgbClr val="FF0000"/>
                </a:solidFill>
              </a:rPr>
              <a:t>déposée</a:t>
            </a:r>
            <a:r>
              <a:rPr lang="fr-FR" dirty="0"/>
              <a:t>, et un brevet </a:t>
            </a:r>
            <a:r>
              <a:rPr lang="fr-FR" dirty="0">
                <a:solidFill>
                  <a:srgbClr val="FF0000"/>
                </a:solidFill>
              </a:rPr>
              <a:t>délivré</a:t>
            </a:r>
            <a:r>
              <a:rPr lang="fr-FR" dirty="0"/>
              <a:t> et </a:t>
            </a:r>
            <a:r>
              <a:rPr lang="fr-FR" dirty="0">
                <a:solidFill>
                  <a:srgbClr val="FF0000"/>
                </a:solidFill>
              </a:rPr>
              <a:t>appliqué</a:t>
            </a:r>
            <a:r>
              <a:rPr lang="fr-FR" dirty="0"/>
              <a:t>, dans </a:t>
            </a:r>
            <a:r>
              <a:rPr lang="fr-FR" dirty="0">
                <a:solidFill>
                  <a:schemeClr val="accent5">
                    <a:lumMod val="50000"/>
                  </a:schemeClr>
                </a:solidFill>
              </a:rPr>
              <a:t>chaque pays où vous cherchez à obtenir une protection par brevet pour votre invention</a:t>
            </a:r>
            <a:r>
              <a:rPr lang="fr-FR" dirty="0"/>
              <a:t>, conformément à la </a:t>
            </a:r>
            <a:r>
              <a:rPr lang="fr-FR" u="sng" dirty="0">
                <a:solidFill>
                  <a:schemeClr val="accent6">
                    <a:lumMod val="75000"/>
                  </a:schemeClr>
                </a:solidFill>
              </a:rPr>
              <a:t>législation du pays en question</a:t>
            </a:r>
            <a:r>
              <a:rPr lang="fr-FR" dirty="0"/>
              <a:t>. Par conséquent, l’une des façons </a:t>
            </a:r>
            <a:r>
              <a:rPr lang="fr-FR" dirty="0">
                <a:solidFill>
                  <a:schemeClr val="bg2">
                    <a:lumMod val="25000"/>
                  </a:schemeClr>
                </a:solidFill>
              </a:rPr>
              <a:t>d’obtenir des brevets pour plusieurs pays</a:t>
            </a:r>
            <a:r>
              <a:rPr lang="fr-FR" dirty="0"/>
              <a:t> est de </a:t>
            </a:r>
            <a:r>
              <a:rPr lang="fr-FR" i="1" dirty="0"/>
              <a:t>déposer une </a:t>
            </a:r>
            <a:r>
              <a:rPr lang="fr-FR" i="1" dirty="0">
                <a:solidFill>
                  <a:srgbClr val="0000FF"/>
                </a:solidFill>
              </a:rPr>
              <a:t>demande de brevet nationale auprès de chaque office national des brevets </a:t>
            </a:r>
            <a:r>
              <a:rPr lang="fr-FR" i="1" dirty="0" smtClean="0">
                <a:solidFill>
                  <a:srgbClr val="0000FF"/>
                </a:solidFill>
              </a:rPr>
              <a:t>concerné</a:t>
            </a:r>
            <a:r>
              <a:rPr lang="fr-FR" dirty="0" smtClean="0"/>
              <a:t>. Dans </a:t>
            </a:r>
            <a:r>
              <a:rPr lang="fr-FR" dirty="0"/>
              <a:t>certaines régions, les offices de brevets </a:t>
            </a:r>
            <a:r>
              <a:rPr lang="fr-FR" dirty="0">
                <a:solidFill>
                  <a:srgbClr val="FF0000"/>
                </a:solidFill>
              </a:rPr>
              <a:t>régionaux</a:t>
            </a:r>
            <a:r>
              <a:rPr lang="fr-FR" dirty="0"/>
              <a:t>, par exemple the </a:t>
            </a:r>
            <a:r>
              <a:rPr lang="fr-FR" dirty="0">
                <a:solidFill>
                  <a:schemeClr val="accent6">
                    <a:lumMod val="75000"/>
                  </a:schemeClr>
                </a:solidFill>
              </a:rPr>
              <a:t>l’Office européen des brevets (OEB) et l’Organisation régionale africaine de la propriété intellectuelle (ARIPO)</a:t>
            </a:r>
            <a:r>
              <a:rPr lang="fr-FR" dirty="0"/>
              <a:t>, </a:t>
            </a:r>
            <a:r>
              <a:rPr lang="fr-FR" dirty="0">
                <a:solidFill>
                  <a:srgbClr val="FF0000"/>
                </a:solidFill>
              </a:rPr>
              <a:t>acceptent</a:t>
            </a:r>
            <a:r>
              <a:rPr lang="fr-FR" dirty="0"/>
              <a:t> les demandes de brevet </a:t>
            </a:r>
            <a:r>
              <a:rPr lang="fr-FR" dirty="0">
                <a:solidFill>
                  <a:srgbClr val="FF0000"/>
                </a:solidFill>
              </a:rPr>
              <a:t>régionales</a:t>
            </a:r>
            <a:r>
              <a:rPr lang="fr-FR" dirty="0"/>
              <a:t>, ou </a:t>
            </a:r>
            <a:r>
              <a:rPr lang="fr-FR" dirty="0">
                <a:solidFill>
                  <a:srgbClr val="0000FF"/>
                </a:solidFill>
              </a:rPr>
              <a:t>délivrent</a:t>
            </a:r>
            <a:r>
              <a:rPr lang="fr-FR" dirty="0"/>
              <a:t> des brevets. Ceux ci ont </a:t>
            </a:r>
            <a:r>
              <a:rPr lang="fr-FR" dirty="0">
                <a:solidFill>
                  <a:srgbClr val="FF0000"/>
                </a:solidFill>
              </a:rPr>
              <a:t>le même effet que les demandes déposées ou que les brevets délivrés dans les États membres de cette région</a:t>
            </a:r>
            <a:r>
              <a:rPr lang="fr-FR" dirty="0"/>
              <a:t>. Ainsi, </a:t>
            </a:r>
            <a:r>
              <a:rPr lang="fr-FR" i="1" dirty="0"/>
              <a:t>dans certaines régions, il est possible d’obtenir un brevet régional délivré par un office régional des brevets</a:t>
            </a:r>
            <a:r>
              <a:rPr lang="fr-FR" dirty="0"/>
              <a:t>, et qui est valide dans la totalité ou dans certains de ses États membres.</a:t>
            </a:r>
          </a:p>
        </p:txBody>
      </p:sp>
    </p:spTree>
    <p:extLst>
      <p:ext uri="{BB962C8B-B14F-4D97-AF65-F5344CB8AC3E}">
        <p14:creationId xmlns:p14="http://schemas.microsoft.com/office/powerpoint/2010/main" val="1652964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60648"/>
            <a:ext cx="7398568" cy="369332"/>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fr-FR" dirty="0"/>
              <a:t>D</a:t>
            </a:r>
            <a:r>
              <a:rPr lang="fr-FR" dirty="0" smtClean="0"/>
              <a:t>émarches à </a:t>
            </a:r>
            <a:r>
              <a:rPr lang="fr-FR" dirty="0"/>
              <a:t>accomplir en vue d’obtenir une protection par brevet?</a:t>
            </a:r>
          </a:p>
        </p:txBody>
      </p:sp>
      <p:sp>
        <p:nvSpPr>
          <p:cNvPr id="3" name="Rectangle 2"/>
          <p:cNvSpPr/>
          <p:nvPr/>
        </p:nvSpPr>
        <p:spPr>
          <a:xfrm>
            <a:off x="251520" y="1268760"/>
            <a:ext cx="6768752" cy="369332"/>
          </a:xfrm>
          <a:prstGeom prst="rect">
            <a:avLst/>
          </a:prstGeom>
        </p:spPr>
        <p:txBody>
          <a:bodyPr wrap="square">
            <a:spAutoFit/>
          </a:bodyPr>
          <a:lstStyle/>
          <a:p>
            <a:r>
              <a:rPr lang="fr-FR" dirty="0"/>
              <a:t>pour obtenir un brevet </a:t>
            </a:r>
            <a:r>
              <a:rPr lang="fr-FR" dirty="0" smtClean="0"/>
              <a:t>il faut déposer </a:t>
            </a:r>
            <a:r>
              <a:rPr lang="fr-FR" dirty="0"/>
              <a:t>une demande de brevet.</a:t>
            </a:r>
          </a:p>
        </p:txBody>
      </p:sp>
      <p:sp>
        <p:nvSpPr>
          <p:cNvPr id="4" name="Rectangle 3"/>
          <p:cNvSpPr/>
          <p:nvPr/>
        </p:nvSpPr>
        <p:spPr>
          <a:xfrm>
            <a:off x="5364088" y="1772816"/>
            <a:ext cx="3475310" cy="369332"/>
          </a:xfrm>
          <a:prstGeom prst="rect">
            <a:avLst/>
          </a:prstGeom>
        </p:spPr>
        <p:txBody>
          <a:bodyPr wrap="none">
            <a:spAutoFit/>
          </a:bodyPr>
          <a:lstStyle/>
          <a:p>
            <a:r>
              <a:rPr lang="fr-FR" dirty="0"/>
              <a:t>formulaire spécifique à remplir.</a:t>
            </a:r>
          </a:p>
        </p:txBody>
      </p:sp>
      <p:sp>
        <p:nvSpPr>
          <p:cNvPr id="5" name="Rectangle 4"/>
          <p:cNvSpPr/>
          <p:nvPr/>
        </p:nvSpPr>
        <p:spPr>
          <a:xfrm>
            <a:off x="272868" y="2420888"/>
            <a:ext cx="5742384" cy="369332"/>
          </a:xfrm>
          <a:prstGeom prst="rect">
            <a:avLst/>
          </a:prstGeom>
        </p:spPr>
        <p:txBody>
          <a:bodyPr wrap="square">
            <a:spAutoFit/>
          </a:bodyPr>
          <a:lstStyle/>
          <a:p>
            <a:r>
              <a:rPr lang="fr-FR" dirty="0"/>
              <a:t>La demande de brevet doit généralement contenir</a:t>
            </a:r>
          </a:p>
        </p:txBody>
      </p:sp>
      <p:sp>
        <p:nvSpPr>
          <p:cNvPr id="6" name="Rectangle 5"/>
          <p:cNvSpPr/>
          <p:nvPr/>
        </p:nvSpPr>
        <p:spPr>
          <a:xfrm>
            <a:off x="1043608" y="2996952"/>
            <a:ext cx="7894004" cy="1338828"/>
          </a:xfrm>
          <a:prstGeom prst="rect">
            <a:avLst/>
          </a:prstGeom>
        </p:spPr>
        <p:txBody>
          <a:bodyPr wrap="square">
            <a:spAutoFit/>
          </a:bodyPr>
          <a:lstStyle/>
          <a:p>
            <a:pPr marL="285750" indent="-285750">
              <a:lnSpc>
                <a:spcPct val="150000"/>
              </a:lnSpc>
              <a:buFont typeface="Wingdings" panose="05000000000000000000" pitchFamily="2" charset="2"/>
              <a:buChar char="q"/>
            </a:pPr>
            <a:r>
              <a:rPr lang="fr-FR" dirty="0"/>
              <a:t>le titre de l’invention, </a:t>
            </a:r>
            <a:endParaRPr lang="fr-FR" dirty="0" smtClean="0"/>
          </a:p>
          <a:p>
            <a:pPr marL="285750" indent="-285750">
              <a:lnSpc>
                <a:spcPct val="150000"/>
              </a:lnSpc>
              <a:buFont typeface="Wingdings" panose="05000000000000000000" pitchFamily="2" charset="2"/>
              <a:buChar char="q"/>
            </a:pPr>
            <a:r>
              <a:rPr lang="fr-FR" dirty="0" smtClean="0"/>
              <a:t>l’indication </a:t>
            </a:r>
            <a:r>
              <a:rPr lang="fr-FR" dirty="0"/>
              <a:t>du domaine technique dont celle ci relève; </a:t>
            </a:r>
            <a:endParaRPr lang="fr-FR" dirty="0" smtClean="0"/>
          </a:p>
          <a:p>
            <a:pPr marL="285750" indent="-285750">
              <a:lnSpc>
                <a:spcPct val="150000"/>
              </a:lnSpc>
              <a:buFont typeface="Wingdings" panose="05000000000000000000" pitchFamily="2" charset="2"/>
              <a:buChar char="q"/>
            </a:pPr>
            <a:r>
              <a:rPr lang="fr-FR" dirty="0" smtClean="0"/>
              <a:t>une </a:t>
            </a:r>
            <a:r>
              <a:rPr lang="fr-FR" dirty="0"/>
              <a:t>description détaillée de l’invention (dessins, plans ou graphiques, </a:t>
            </a:r>
          </a:p>
        </p:txBody>
      </p:sp>
    </p:spTree>
    <p:extLst>
      <p:ext uri="{BB962C8B-B14F-4D97-AF65-F5344CB8AC3E}">
        <p14:creationId xmlns:p14="http://schemas.microsoft.com/office/powerpoint/2010/main" val="3524481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6912768" cy="369332"/>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fr-FR" b="1" dirty="0"/>
              <a:t>l‘Institut National Algérien de la Propriété Industrielle (INAPI)</a:t>
            </a:r>
          </a:p>
        </p:txBody>
      </p:sp>
      <p:sp>
        <p:nvSpPr>
          <p:cNvPr id="3" name="Rectangle 2"/>
          <p:cNvSpPr/>
          <p:nvPr/>
        </p:nvSpPr>
        <p:spPr>
          <a:xfrm>
            <a:off x="251520" y="997316"/>
            <a:ext cx="8784976" cy="2169825"/>
          </a:xfrm>
          <a:prstGeom prst="rect">
            <a:avLst/>
          </a:prstGeom>
        </p:spPr>
        <p:txBody>
          <a:bodyPr wrap="square">
            <a:spAutoFit/>
          </a:bodyPr>
          <a:lstStyle/>
          <a:p>
            <a:pPr algn="just">
              <a:lnSpc>
                <a:spcPct val="150000"/>
              </a:lnSpc>
            </a:pPr>
            <a:r>
              <a:rPr lang="fr-FR" dirty="0"/>
              <a:t>Placé sous la </a:t>
            </a:r>
            <a:r>
              <a:rPr lang="fr-FR" dirty="0">
                <a:solidFill>
                  <a:srgbClr val="0000FF"/>
                </a:solidFill>
              </a:rPr>
              <a:t>tutelle du Ministère de l’Industrie et des Mines</a:t>
            </a:r>
            <a:r>
              <a:rPr lang="fr-FR" dirty="0"/>
              <a:t>, l‘Institut National Algérien de la Propriété Industrielle (INAPI) </a:t>
            </a:r>
            <a:r>
              <a:rPr lang="fr-FR" dirty="0">
                <a:solidFill>
                  <a:srgbClr val="0000FF"/>
                </a:solidFill>
              </a:rPr>
              <a:t>a été érigé en établissement public à caractère industriel et commercial (EPIC) </a:t>
            </a:r>
            <a:r>
              <a:rPr lang="fr-FR" dirty="0"/>
              <a:t>par Décret Exécutif n° 98-69 du 21 Février 1998 dans le cadre de la restructuration de l’INAPI mère (Institut Algérien de Normalisation et de Propriété Industriel). </a:t>
            </a:r>
          </a:p>
        </p:txBody>
      </p:sp>
      <p:sp>
        <p:nvSpPr>
          <p:cNvPr id="4" name="Rectangle 3"/>
          <p:cNvSpPr/>
          <p:nvPr/>
        </p:nvSpPr>
        <p:spPr>
          <a:xfrm>
            <a:off x="107504" y="3284984"/>
            <a:ext cx="8928992" cy="3139321"/>
          </a:xfrm>
          <a:prstGeom prst="rect">
            <a:avLst/>
          </a:prstGeom>
        </p:spPr>
        <p:txBody>
          <a:bodyPr wrap="square">
            <a:spAutoFit/>
          </a:bodyPr>
          <a:lstStyle/>
          <a:p>
            <a:pPr algn="just"/>
            <a:r>
              <a:rPr lang="fr-FR" dirty="0"/>
              <a:t>'INAPI est tenue de réaliser deux  missions </a:t>
            </a:r>
            <a:r>
              <a:rPr lang="fr-FR" dirty="0" smtClean="0"/>
              <a:t>principales</a:t>
            </a:r>
            <a:r>
              <a:rPr lang="fr-FR" dirty="0"/>
              <a:t>:</a:t>
            </a:r>
          </a:p>
          <a:p>
            <a:pPr algn="just"/>
            <a:r>
              <a:rPr lang="fr-FR" dirty="0" smtClean="0"/>
              <a:t>- Missions </a:t>
            </a:r>
            <a:r>
              <a:rPr lang="fr-FR" dirty="0"/>
              <a:t>au profit de l’état (service public): mettre en </a:t>
            </a:r>
            <a:r>
              <a:rPr lang="fr-FR" dirty="0" err="1"/>
              <a:t>oeuvre</a:t>
            </a:r>
            <a:r>
              <a:rPr lang="fr-FR" dirty="0"/>
              <a:t> la politique nationale de propriété industrielle.</a:t>
            </a:r>
          </a:p>
          <a:p>
            <a:pPr algn="just"/>
            <a:r>
              <a:rPr lang="fr-FR" dirty="0" smtClean="0"/>
              <a:t>- Missions </a:t>
            </a:r>
            <a:r>
              <a:rPr lang="fr-FR" dirty="0"/>
              <a:t>en faveur des opérateurs économiques et chercheurs dont :</a:t>
            </a:r>
          </a:p>
          <a:p>
            <a:pPr algn="just"/>
            <a:r>
              <a:rPr lang="fr-FR" dirty="0"/>
              <a:t>l’examen, l’enregistrement et la protection des droits moraux (marques, dessins, modèles et appellations d’origines et Brevets d’invention);</a:t>
            </a:r>
          </a:p>
          <a:p>
            <a:pPr marL="285750" indent="-285750" algn="just">
              <a:buFont typeface="Wingdings" panose="05000000000000000000" pitchFamily="2" charset="2"/>
              <a:buChar char="Ø"/>
            </a:pPr>
            <a:r>
              <a:rPr lang="fr-FR" dirty="0" smtClean="0"/>
              <a:t>Faciliter </a:t>
            </a:r>
            <a:r>
              <a:rPr lang="fr-FR" dirty="0"/>
              <a:t>l’accès aux informations techniques et mettre à la disposition du public toute documentation et information en rapport avec son domaine de compétence;</a:t>
            </a:r>
          </a:p>
          <a:p>
            <a:pPr marL="285750" indent="-285750" algn="just">
              <a:buFont typeface="Wingdings" panose="05000000000000000000" pitchFamily="2" charset="2"/>
              <a:buChar char="Ø"/>
            </a:pPr>
            <a:r>
              <a:rPr lang="fr-FR" dirty="0" smtClean="0"/>
              <a:t>Promouvoir</a:t>
            </a:r>
            <a:r>
              <a:rPr lang="fr-FR" dirty="0"/>
              <a:t>, développer et renforcer la capacité inventive et innovatrice par des mesures d’incitation matérielles et morales.</a:t>
            </a:r>
          </a:p>
        </p:txBody>
      </p:sp>
    </p:spTree>
    <p:extLst>
      <p:ext uri="{BB962C8B-B14F-4D97-AF65-F5344CB8AC3E}">
        <p14:creationId xmlns:p14="http://schemas.microsoft.com/office/powerpoint/2010/main" val="363233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5075</TotalTime>
  <Words>812</Words>
  <Application>Microsoft Office PowerPoint</Application>
  <PresentationFormat>Affichage à l'écran (4:3)</PresentationFormat>
  <Paragraphs>44</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athmani moussa</dc:creator>
  <cp:lastModifiedBy>athmani moussa</cp:lastModifiedBy>
  <cp:revision>63</cp:revision>
  <dcterms:created xsi:type="dcterms:W3CDTF">2020-12-04T06:34:38Z</dcterms:created>
  <dcterms:modified xsi:type="dcterms:W3CDTF">2021-02-07T19:35:58Z</dcterms:modified>
</cp:coreProperties>
</file>