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100" d="100"/>
          <a:sy n="100" d="100"/>
        </p:scale>
        <p:origin x="-946" y="283"/>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44C432-00DA-4F9E-9514-D3FB1BCC27FF}" type="datetimeFigureOut">
              <a:rPr lang="fr-FR" smtClean="0"/>
              <a:pPr/>
              <a:t>23/12/2020</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E7B8C16-BC2F-4311-A2F2-40E49AFA203D}"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FE7B8C16-BC2F-4311-A2F2-40E49AFA203D}" type="slidenum">
              <a:rPr lang="fr-FR" smtClean="0"/>
              <a:pPr/>
              <a:t>4</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FE7B8C16-BC2F-4311-A2F2-40E49AFA203D}" type="slidenum">
              <a:rPr lang="fr-FR" smtClean="0"/>
              <a:pPr/>
              <a:t>19</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FBB3D4A6-478A-4052-895A-85706613735B}" type="datetimeFigureOut">
              <a:rPr lang="fr-FR" smtClean="0"/>
              <a:pPr/>
              <a:t>23/12/2020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3916727-0B97-40D7-8096-78091E1574E3}"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BB3D4A6-478A-4052-895A-85706613735B}" type="datetimeFigureOut">
              <a:rPr lang="fr-FR" smtClean="0"/>
              <a:pPr/>
              <a:t>23/12/2020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3916727-0B97-40D7-8096-78091E1574E3}"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BB3D4A6-478A-4052-895A-85706613735B}" type="datetimeFigureOut">
              <a:rPr lang="fr-FR" smtClean="0"/>
              <a:pPr/>
              <a:t>23/12/2020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3916727-0B97-40D7-8096-78091E1574E3}"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BB3D4A6-478A-4052-895A-85706613735B}" type="datetimeFigureOut">
              <a:rPr lang="fr-FR" smtClean="0"/>
              <a:pPr/>
              <a:t>23/12/2020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3916727-0B97-40D7-8096-78091E1574E3}"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FBB3D4A6-478A-4052-895A-85706613735B}" type="datetimeFigureOut">
              <a:rPr lang="fr-FR" smtClean="0"/>
              <a:pPr/>
              <a:t>23/12/2020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3916727-0B97-40D7-8096-78091E1574E3}"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FBB3D4A6-478A-4052-895A-85706613735B}" type="datetimeFigureOut">
              <a:rPr lang="fr-FR" smtClean="0"/>
              <a:pPr/>
              <a:t>23/12/2020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3916727-0B97-40D7-8096-78091E1574E3}"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FBB3D4A6-478A-4052-895A-85706613735B}" type="datetimeFigureOut">
              <a:rPr lang="fr-FR" smtClean="0"/>
              <a:pPr/>
              <a:t>23/12/2020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43916727-0B97-40D7-8096-78091E1574E3}"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FBB3D4A6-478A-4052-895A-85706613735B}" type="datetimeFigureOut">
              <a:rPr lang="fr-FR" smtClean="0"/>
              <a:pPr/>
              <a:t>23/12/2020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43916727-0B97-40D7-8096-78091E1574E3}"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BB3D4A6-478A-4052-895A-85706613735B}" type="datetimeFigureOut">
              <a:rPr lang="fr-FR" smtClean="0"/>
              <a:pPr/>
              <a:t>23/12/2020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43916727-0B97-40D7-8096-78091E1574E3}"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FBB3D4A6-478A-4052-895A-85706613735B}" type="datetimeFigureOut">
              <a:rPr lang="fr-FR" smtClean="0"/>
              <a:pPr/>
              <a:t>23/12/2020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3916727-0B97-40D7-8096-78091E1574E3}"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FBB3D4A6-478A-4052-895A-85706613735B}" type="datetimeFigureOut">
              <a:rPr lang="fr-FR" smtClean="0"/>
              <a:pPr/>
              <a:t>23/12/2020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3916727-0B97-40D7-8096-78091E1574E3}"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B3D4A6-478A-4052-895A-85706613735B}" type="datetimeFigureOut">
              <a:rPr lang="fr-FR" smtClean="0"/>
              <a:pPr/>
              <a:t>23/12/2020</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916727-0B97-40D7-8096-78091E1574E3}"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2772091" y="0"/>
            <a:ext cx="2135456"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800" b="1" i="0" u="sng"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Introduction</a:t>
            </a:r>
            <a:endParaRPr kumimoji="0" lang="fr-FR"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0" name="Rectangle 6"/>
          <p:cNvSpPr>
            <a:spLocks noChangeArrowheads="1"/>
          </p:cNvSpPr>
          <p:nvPr/>
        </p:nvSpPr>
        <p:spPr bwMode="auto">
          <a:xfrm>
            <a:off x="214314" y="785794"/>
            <a:ext cx="8572528"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Les microorganismes ont en commun d’être </a:t>
            </a:r>
            <a:r>
              <a:rPr kumimoji="0" lang="fr-FR" b="0" i="0" u="sng"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microscopiques</a:t>
            </a:r>
            <a:r>
              <a:rPr kumimoji="0" lang="fr-FR"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ceci </a:t>
            </a:r>
            <a:r>
              <a:rPr kumimoji="0" lang="fr-FR"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quelle que soit leur position systématique</a:t>
            </a:r>
            <a:r>
              <a:rPr kumimoji="0" lang="fr-FR"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Procaryotes (Bactéries, Cyanobactéries), Eucaryotes (micro-algues, Champignons, Protozoaires).  Les virus, organismes acellulaires à la limite du monde vivant en sont exclus.  Les micro-organismes interviennent dans tous les écosystèmes en tant que producteurs, consommateurs (prédateurs, parasites), décomposeurs ; ils participent activement à la minéralisation de la matière organique et sont de ce fait des acteurs indispensables des </a:t>
            </a:r>
            <a:r>
              <a:rPr kumimoji="0" lang="fr-FR" b="0" i="0" u="sng"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cycles</a:t>
            </a:r>
            <a:r>
              <a:rPr kumimoji="0" lang="fr-FR"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fr-FR" b="0" i="0" u="sng"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biogéochimiques</a:t>
            </a:r>
            <a:r>
              <a:rPr kumimoji="0" lang="fr-FR"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du carbone et de l’azote).  Les Procaryotes diffèrent des Eucaryotes non seulement par des caractères d'ordre ultra-structural, mais aussi par une plus grande variété de types trophiques.</a:t>
            </a:r>
            <a:endParaRPr kumimoji="0" lang="fr-FR"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fr-FR"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3" name="Rectangle 12"/>
          <p:cNvSpPr/>
          <p:nvPr/>
        </p:nvSpPr>
        <p:spPr>
          <a:xfrm>
            <a:off x="142844" y="3357562"/>
            <a:ext cx="8786874" cy="3139321"/>
          </a:xfrm>
          <a:prstGeom prst="rect">
            <a:avLst/>
          </a:prstGeom>
        </p:spPr>
        <p:txBody>
          <a:bodyPr wrap="square">
            <a:spAutoFit/>
          </a:bodyPr>
          <a:lstStyle/>
          <a:p>
            <a:pPr algn="just"/>
            <a:r>
              <a:rPr lang="fr-FR" dirty="0" smtClean="0">
                <a:latin typeface="Times New Roman" pitchFamily="18" charset="0"/>
                <a:cs typeface="Times New Roman" pitchFamily="18" charset="0"/>
              </a:rPr>
              <a:t>	Tout </a:t>
            </a:r>
            <a:r>
              <a:rPr lang="fr-FR" dirty="0">
                <a:latin typeface="Times New Roman" pitchFamily="18" charset="0"/>
                <a:cs typeface="Times New Roman" pitchFamily="18" charset="0"/>
              </a:rPr>
              <a:t>être vivant doit pour survivre fabriquer sa propre matière organique (croissance, reproduction, renouvellements cellulaire et tissulaire) et doit prélever dans son milieu du </a:t>
            </a:r>
            <a:r>
              <a:rPr lang="fr-FR" i="1" dirty="0">
                <a:latin typeface="Times New Roman" pitchFamily="18" charset="0"/>
                <a:cs typeface="Times New Roman" pitchFamily="18" charset="0"/>
              </a:rPr>
              <a:t>carbone</a:t>
            </a:r>
            <a:r>
              <a:rPr lang="fr-FR" dirty="0">
                <a:latin typeface="Times New Roman" pitchFamily="18" charset="0"/>
                <a:cs typeface="Times New Roman" pitchFamily="18" charset="0"/>
              </a:rPr>
              <a:t> (MO = matière carbonée du type CH</a:t>
            </a:r>
            <a:r>
              <a:rPr lang="fr-FR" baseline="-25000" dirty="0">
                <a:latin typeface="Times New Roman" pitchFamily="18" charset="0"/>
                <a:cs typeface="Times New Roman" pitchFamily="18" charset="0"/>
              </a:rPr>
              <a:t>2</a:t>
            </a:r>
            <a:r>
              <a:rPr lang="fr-FR" dirty="0">
                <a:latin typeface="Times New Roman" pitchFamily="18" charset="0"/>
                <a:cs typeface="Times New Roman" pitchFamily="18" charset="0"/>
              </a:rPr>
              <a:t>O dans le cas d’un « hydrate de C » tel que le </a:t>
            </a:r>
            <a:r>
              <a:rPr lang="fr-FR" dirty="0" err="1">
                <a:latin typeface="Times New Roman" pitchFamily="18" charset="0"/>
                <a:cs typeface="Times New Roman" pitchFamily="18" charset="0"/>
              </a:rPr>
              <a:t>Glc</a:t>
            </a:r>
            <a:r>
              <a:rPr lang="fr-FR" dirty="0">
                <a:latin typeface="Times New Roman" pitchFamily="18" charset="0"/>
                <a:cs typeface="Times New Roman" pitchFamily="18" charset="0"/>
              </a:rPr>
              <a:t>), du </a:t>
            </a:r>
            <a:r>
              <a:rPr lang="fr-FR" i="1" dirty="0">
                <a:latin typeface="Times New Roman" pitchFamily="18" charset="0"/>
                <a:cs typeface="Times New Roman" pitchFamily="18" charset="0"/>
              </a:rPr>
              <a:t>pouvoir réducteur</a:t>
            </a:r>
            <a:r>
              <a:rPr lang="fr-FR" dirty="0">
                <a:latin typeface="Times New Roman" pitchFamily="18" charset="0"/>
                <a:cs typeface="Times New Roman" pitchFamily="18" charset="0"/>
              </a:rPr>
              <a:t> (sources de H</a:t>
            </a:r>
            <a:r>
              <a:rPr lang="fr-FR" baseline="30000" dirty="0">
                <a:latin typeface="Times New Roman" pitchFamily="18" charset="0"/>
                <a:cs typeface="Times New Roman" pitchFamily="18" charset="0"/>
              </a:rPr>
              <a:t>+</a:t>
            </a:r>
            <a:r>
              <a:rPr lang="fr-FR" dirty="0">
                <a:latin typeface="Times New Roman" pitchFamily="18" charset="0"/>
                <a:cs typeface="Times New Roman" pitchFamily="18" charset="0"/>
              </a:rPr>
              <a:t> et d’électrons pour réduire le C : H</a:t>
            </a:r>
            <a:r>
              <a:rPr lang="fr-FR" baseline="-25000" dirty="0">
                <a:latin typeface="Times New Roman" pitchFamily="18" charset="0"/>
                <a:cs typeface="Times New Roman" pitchFamily="18" charset="0"/>
              </a:rPr>
              <a:t>2</a:t>
            </a:r>
            <a:r>
              <a:rPr lang="fr-FR" dirty="0">
                <a:latin typeface="Times New Roman" pitchFamily="18" charset="0"/>
                <a:cs typeface="Times New Roman" pitchFamily="18" charset="0"/>
              </a:rPr>
              <a:t>O, H</a:t>
            </a:r>
            <a:r>
              <a:rPr lang="fr-FR" baseline="-25000" dirty="0">
                <a:latin typeface="Times New Roman" pitchFamily="18" charset="0"/>
                <a:cs typeface="Times New Roman" pitchFamily="18" charset="0"/>
              </a:rPr>
              <a:t>2</a:t>
            </a:r>
            <a:r>
              <a:rPr lang="fr-FR" dirty="0">
                <a:latin typeface="Times New Roman" pitchFamily="18" charset="0"/>
                <a:cs typeface="Times New Roman" pitchFamily="18" charset="0"/>
              </a:rPr>
              <a:t>S), de l’</a:t>
            </a:r>
            <a:r>
              <a:rPr lang="fr-FR" i="1" dirty="0">
                <a:latin typeface="Times New Roman" pitchFamily="18" charset="0"/>
                <a:cs typeface="Times New Roman" pitchFamily="18" charset="0"/>
              </a:rPr>
              <a:t>énergie</a:t>
            </a:r>
            <a:r>
              <a:rPr lang="fr-FR" dirty="0">
                <a:latin typeface="Times New Roman" pitchFamily="18" charset="0"/>
                <a:cs typeface="Times New Roman" pitchFamily="18" charset="0"/>
              </a:rPr>
              <a:t> nécessaire à la réduction du C.  Les types trophiques représentent les différentes modalités de prélèvement dans l'environnement du carbone, du pouvoir réducteur et de l’énergie.  Cette variété de l'utilisation des ressources locales est en relation avec la possibilité de nombreuses espèces de se développer dans des conditions extrêmes de T, pH ou dans des milieux que les Eucaryotes ne peuvent pas exploiter (eaux interstitielles, eaux des fonds marins au contact des fumeurs, eaux </a:t>
            </a:r>
            <a:r>
              <a:rPr lang="fr-FR" dirty="0" err="1">
                <a:latin typeface="Times New Roman" pitchFamily="18" charset="0"/>
                <a:cs typeface="Times New Roman" pitchFamily="18" charset="0"/>
              </a:rPr>
              <a:t>sursalées</a:t>
            </a:r>
            <a:r>
              <a:rPr lang="fr-FR" dirty="0">
                <a:latin typeface="Times New Roman" pitchFamily="18" charset="0"/>
                <a:cs typeface="Times New Roman" pitchFamily="18" charset="0"/>
              </a:rPr>
              <a:t>…).  Le schéma général des réactions d’</a:t>
            </a:r>
            <a:r>
              <a:rPr lang="fr-FR" dirty="0" err="1">
                <a:latin typeface="Times New Roman" pitchFamily="18" charset="0"/>
                <a:cs typeface="Times New Roman" pitchFamily="18" charset="0"/>
              </a:rPr>
              <a:t>oxydo-réduction</a:t>
            </a:r>
            <a:r>
              <a:rPr lang="fr-FR" dirty="0">
                <a:latin typeface="Times New Roman" pitchFamily="18" charset="0"/>
                <a:cs typeface="Times New Roman" pitchFamily="18" charset="0"/>
              </a:rPr>
              <a:t> dans le monde vivant est le suivant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602" name="Group 2"/>
          <p:cNvGrpSpPr>
            <a:grpSpLocks/>
          </p:cNvGrpSpPr>
          <p:nvPr/>
        </p:nvGrpSpPr>
        <p:grpSpPr bwMode="auto">
          <a:xfrm>
            <a:off x="539750" y="347650"/>
            <a:ext cx="1531920" cy="1295400"/>
            <a:chOff x="850" y="2997"/>
            <a:chExt cx="1652" cy="2040"/>
          </a:xfrm>
        </p:grpSpPr>
        <p:sp>
          <p:nvSpPr>
            <p:cNvPr id="25603" name="AutoShape 223"/>
            <p:cNvSpPr>
              <a:spLocks noChangeArrowheads="1"/>
            </p:cNvSpPr>
            <p:nvPr/>
          </p:nvSpPr>
          <p:spPr bwMode="auto">
            <a:xfrm>
              <a:off x="1762" y="2997"/>
              <a:ext cx="360" cy="2040"/>
            </a:xfrm>
            <a:prstGeom prst="curvedLeftArrow">
              <a:avLst>
                <a:gd name="adj1" fmla="val 113333"/>
                <a:gd name="adj2" fmla="val 226667"/>
                <a:gd name="adj3" fmla="val 33333"/>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25604" name="AutoShape 224"/>
            <p:cNvSpPr>
              <a:spLocks noChangeArrowheads="1"/>
            </p:cNvSpPr>
            <p:nvPr/>
          </p:nvSpPr>
          <p:spPr bwMode="auto">
            <a:xfrm>
              <a:off x="2122" y="2997"/>
              <a:ext cx="380" cy="2040"/>
            </a:xfrm>
            <a:prstGeom prst="curvedRightArrow">
              <a:avLst>
                <a:gd name="adj1" fmla="val 107368"/>
                <a:gd name="adj2" fmla="val 214737"/>
                <a:gd name="adj3" fmla="val 33333"/>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25605" name="Text Box 228"/>
            <p:cNvSpPr txBox="1">
              <a:spLocks noChangeArrowheads="1"/>
            </p:cNvSpPr>
            <p:nvPr/>
          </p:nvSpPr>
          <p:spPr bwMode="auto">
            <a:xfrm>
              <a:off x="850" y="3681"/>
              <a:ext cx="741" cy="57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1100" b="0" i="0" u="none" strike="noStrike" cap="none" normalizeH="0" baseline="0" smtClean="0">
                  <a:ln>
                    <a:noFill/>
                  </a:ln>
                  <a:solidFill>
                    <a:schemeClr val="tx1"/>
                  </a:solidFill>
                  <a:effectLst/>
                  <a:latin typeface="Calibri" pitchFamily="34" charset="0"/>
                  <a:ea typeface="Arial" pitchFamily="34" charset="0"/>
                  <a:cs typeface="Calibri" pitchFamily="34" charset="0"/>
                </a:rPr>
                <a:t>hυ</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25606" name="Line 229"/>
            <p:cNvSpPr>
              <a:spLocks noChangeShapeType="1"/>
            </p:cNvSpPr>
            <p:nvPr/>
          </p:nvSpPr>
          <p:spPr bwMode="auto">
            <a:xfrm flipH="1">
              <a:off x="2104" y="4251"/>
              <a:ext cx="18" cy="695"/>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fr-FR"/>
            </a:p>
          </p:txBody>
        </p:sp>
        <p:sp>
          <p:nvSpPr>
            <p:cNvPr id="25607" name="Freeform 290"/>
            <p:cNvSpPr>
              <a:spLocks/>
            </p:cNvSpPr>
            <p:nvPr/>
          </p:nvSpPr>
          <p:spPr bwMode="auto">
            <a:xfrm rot="187885">
              <a:off x="1305" y="3851"/>
              <a:ext cx="684" cy="136"/>
            </a:xfrm>
            <a:custGeom>
              <a:avLst/>
              <a:gdLst>
                <a:gd name="T0" fmla="*/ 0 w 600"/>
                <a:gd name="T1" fmla="*/ 74023 h 140"/>
                <a:gd name="T2" fmla="*/ 86868 w 600"/>
                <a:gd name="T3" fmla="*/ 0 h 140"/>
                <a:gd name="T4" fmla="*/ 173736 w 600"/>
                <a:gd name="T5" fmla="*/ 74023 h 140"/>
                <a:gd name="T6" fmla="*/ 260604 w 600"/>
                <a:gd name="T7" fmla="*/ 0 h 140"/>
                <a:gd name="T8" fmla="*/ 347472 w 600"/>
                <a:gd name="T9" fmla="*/ 74023 h 140"/>
                <a:gd name="T10" fmla="*/ 434340 w 600"/>
                <a:gd name="T11" fmla="*/ 74023 h 14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0" h="140">
                  <a:moveTo>
                    <a:pt x="0" y="120"/>
                  </a:moveTo>
                  <a:cubicBezTo>
                    <a:pt x="40" y="60"/>
                    <a:pt x="80" y="0"/>
                    <a:pt x="120" y="0"/>
                  </a:cubicBezTo>
                  <a:cubicBezTo>
                    <a:pt x="160" y="0"/>
                    <a:pt x="200" y="120"/>
                    <a:pt x="240" y="120"/>
                  </a:cubicBezTo>
                  <a:cubicBezTo>
                    <a:pt x="280" y="120"/>
                    <a:pt x="320" y="0"/>
                    <a:pt x="360" y="0"/>
                  </a:cubicBezTo>
                  <a:cubicBezTo>
                    <a:pt x="400" y="0"/>
                    <a:pt x="440" y="100"/>
                    <a:pt x="480" y="120"/>
                  </a:cubicBezTo>
                  <a:cubicBezTo>
                    <a:pt x="520" y="140"/>
                    <a:pt x="580" y="120"/>
                    <a:pt x="600" y="120"/>
                  </a:cubicBezTo>
                </a:path>
              </a:pathLst>
            </a:custGeom>
            <a:noFill/>
            <a:ln w="9525">
              <a:solidFill>
                <a:srgbClr val="000000"/>
              </a:solidFill>
              <a:round/>
              <a:headEnd/>
              <a:tailEnd type="stealth" w="sm" len="med"/>
            </a:ln>
          </p:spPr>
          <p:txBody>
            <a:bodyPr vert="horz" wrap="square" lIns="91440" tIns="45720" rIns="91440" bIns="45720" numCol="1" anchor="t" anchorCtr="0" compatLnSpc="1">
              <a:prstTxWarp prst="textNoShape">
                <a:avLst/>
              </a:prstTxWarp>
            </a:bodyPr>
            <a:lstStyle/>
            <a:p>
              <a:endParaRPr lang="fr-FR"/>
            </a:p>
          </p:txBody>
        </p:sp>
      </p:grpSp>
      <p:sp>
        <p:nvSpPr>
          <p:cNvPr id="25608" name="Rectangle 8"/>
          <p:cNvSpPr>
            <a:spLocks noChangeArrowheads="1"/>
          </p:cNvSpPr>
          <p:nvPr/>
        </p:nvSpPr>
        <p:spPr bwMode="auto">
          <a:xfrm>
            <a:off x="785786" y="71130"/>
            <a:ext cx="4214842" cy="21852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CO</a:t>
            </a:r>
            <a:r>
              <a:rPr kumimoji="0" lang="fr-FR" sz="1200" b="0" i="0" u="none" strike="noStrike" cap="none" normalizeH="0" baseline="-30000" dirty="0" smtClean="0">
                <a:ln>
                  <a:noFill/>
                </a:ln>
                <a:solidFill>
                  <a:schemeClr val="tx1"/>
                </a:solidFill>
                <a:effectLst/>
                <a:latin typeface="Times New Roman" pitchFamily="18" charset="0"/>
                <a:ea typeface="Times New Roman" pitchFamily="18" charset="0"/>
                <a:cs typeface="Times New Roman" pitchFamily="18" charset="0"/>
              </a:rPr>
              <a:t>2                       </a:t>
            </a:r>
            <a:r>
              <a:rPr kumimoji="0" lang="fr-FR"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H</a:t>
            </a:r>
            <a:r>
              <a:rPr kumimoji="0" lang="fr-FR" sz="1200" b="0" i="0" u="none" strike="noStrike" cap="none" normalizeH="0" baseline="-30000" dirty="0" smtClean="0">
                <a:ln>
                  <a:noFill/>
                </a:ln>
                <a:solidFill>
                  <a:schemeClr val="tx1"/>
                </a:solidFill>
                <a:effectLst/>
                <a:latin typeface="Times New Roman" pitchFamily="18" charset="0"/>
                <a:ea typeface="Times New Roman" pitchFamily="18" charset="0"/>
                <a:cs typeface="Times New Roman" pitchFamily="18" charset="0"/>
              </a:rPr>
              <a:t>2</a:t>
            </a:r>
            <a:r>
              <a:rPr kumimoji="0" lang="fr-FR"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O</a:t>
            </a:r>
            <a:endParaRPr kumimoji="0" lang="fr-FR"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couplage réduction du CO</a:t>
            </a:r>
            <a:r>
              <a:rPr kumimoji="0" lang="fr-FR" sz="1400" b="0" i="0" u="none" strike="noStrike" cap="none" normalizeH="0" baseline="-30000" dirty="0" smtClean="0">
                <a:ln>
                  <a:noFill/>
                </a:ln>
                <a:solidFill>
                  <a:schemeClr val="tx1"/>
                </a:solidFill>
                <a:effectLst/>
                <a:latin typeface="Times New Roman" pitchFamily="18" charset="0"/>
                <a:ea typeface="Times New Roman" pitchFamily="18" charset="0"/>
                <a:cs typeface="Times New Roman" pitchFamily="18" charset="0"/>
              </a:rPr>
              <a:t>2</a:t>
            </a:r>
            <a:r>
              <a:rPr kumimoji="0" lang="fr-FR"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fr-FR"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oxydation de H</a:t>
            </a:r>
            <a:r>
              <a:rPr kumimoji="0" lang="fr-FR" sz="1400" b="0" i="0" u="none" strike="noStrike" cap="none" normalizeH="0" baseline="-30000" dirty="0" smtClean="0">
                <a:ln>
                  <a:noFill/>
                </a:ln>
                <a:solidFill>
                  <a:schemeClr val="tx1"/>
                </a:solidFill>
                <a:effectLst/>
                <a:latin typeface="Times New Roman" pitchFamily="18" charset="0"/>
                <a:ea typeface="Times New Roman" pitchFamily="18" charset="0"/>
                <a:cs typeface="Times New Roman" pitchFamily="18" charset="0"/>
              </a:rPr>
              <a:t>2</a:t>
            </a:r>
            <a:r>
              <a:rPr kumimoji="0" lang="fr-FR"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O</a:t>
            </a:r>
            <a:endParaRPr kumimoji="0" lang="fr-FR"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Low" defTabSz="914400" rtl="0" eaLnBrk="0" fontAlgn="base" latinLnBrk="0" hangingPunct="0">
              <a:lnSpc>
                <a:spcPct val="100000"/>
              </a:lnSpc>
              <a:spcBef>
                <a:spcPct val="0"/>
              </a:spcBef>
              <a:spcAft>
                <a:spcPct val="0"/>
              </a:spcAft>
              <a:buClrTx/>
              <a:buSzTx/>
              <a:buFontTx/>
              <a:buNone/>
              <a:tabLst/>
            </a:pPr>
            <a:endParaRPr kumimoji="0" lang="fr-FR"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justLow" defTabSz="914400" rtl="0" eaLnBrk="0" fontAlgn="base" latinLnBrk="0" hangingPunct="0">
              <a:lnSpc>
                <a:spcPct val="100000"/>
              </a:lnSpc>
              <a:spcBef>
                <a:spcPct val="0"/>
              </a:spcBef>
              <a:spcAft>
                <a:spcPct val="0"/>
              </a:spcAft>
              <a:buClrTx/>
              <a:buSzTx/>
              <a:buFontTx/>
              <a:buNone/>
              <a:tabLst/>
            </a:pPr>
            <a:endParaRPr kumimoji="0" lang="fr-FR"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justLow" defTabSz="914400" rtl="0" eaLnBrk="0" fontAlgn="base" latinLnBrk="0" hangingPunct="0">
              <a:lnSpc>
                <a:spcPct val="100000"/>
              </a:lnSpc>
              <a:spcBef>
                <a:spcPct val="0"/>
              </a:spcBef>
              <a:spcAft>
                <a:spcPct val="0"/>
              </a:spcAft>
              <a:buClrTx/>
              <a:buSzTx/>
              <a:buFontTx/>
              <a:buNone/>
              <a:tabLst/>
            </a:pPr>
            <a:endParaRPr lang="fr-FR" sz="1200" dirty="0" smtClean="0">
              <a:latin typeface="Times New Roman" pitchFamily="18" charset="0"/>
              <a:ea typeface="Times New Roman" pitchFamily="18" charset="0"/>
              <a:cs typeface="Times New Roman" pitchFamily="18" charset="0"/>
            </a:endParaRPr>
          </a:p>
          <a:p>
            <a:pPr marL="0" marR="0" lvl="0" indent="0" algn="justLow" defTabSz="914400" rtl="0" eaLnBrk="0" fontAlgn="base" latinLnBrk="0" hangingPunct="0">
              <a:lnSpc>
                <a:spcPct val="100000"/>
              </a:lnSpc>
              <a:spcBef>
                <a:spcPct val="0"/>
              </a:spcBef>
              <a:spcAft>
                <a:spcPct val="0"/>
              </a:spcAft>
              <a:buClrTx/>
              <a:buSzTx/>
              <a:buFontTx/>
              <a:buNone/>
              <a:tabLst/>
            </a:pPr>
            <a:endParaRPr kumimoji="0" lang="fr-FR"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justLow" defTabSz="914400" rtl="0" eaLnBrk="0" fontAlgn="base" latinLnBrk="0" hangingPunct="0">
              <a:lnSpc>
                <a:spcPct val="100000"/>
              </a:lnSpc>
              <a:spcBef>
                <a:spcPct val="0"/>
              </a:spcBef>
              <a:spcAft>
                <a:spcPct val="0"/>
              </a:spcAft>
              <a:buClrTx/>
              <a:buSzTx/>
              <a:buFontTx/>
              <a:buNone/>
              <a:tabLst/>
            </a:pPr>
            <a:endParaRPr lang="fr-FR" sz="1200" dirty="0" smtClean="0">
              <a:latin typeface="Times New Roman" pitchFamily="18" charset="0"/>
              <a:ea typeface="Times New Roman" pitchFamily="18" charset="0"/>
              <a:cs typeface="Times New Roman" pitchFamily="18"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fr-FR"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(CH</a:t>
            </a:r>
            <a:r>
              <a:rPr kumimoji="0" lang="fr-FR" sz="1200" b="0" i="0" u="none" strike="noStrike" cap="none" normalizeH="0" baseline="-30000" dirty="0" smtClean="0">
                <a:ln>
                  <a:noFill/>
                </a:ln>
                <a:solidFill>
                  <a:schemeClr val="tx1"/>
                </a:solidFill>
                <a:effectLst/>
                <a:latin typeface="Times New Roman" pitchFamily="18" charset="0"/>
                <a:ea typeface="Times New Roman" pitchFamily="18" charset="0"/>
                <a:cs typeface="Times New Roman" pitchFamily="18" charset="0"/>
              </a:rPr>
              <a:t>2</a:t>
            </a:r>
            <a:r>
              <a:rPr kumimoji="0" lang="fr-FR"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O)               O</a:t>
            </a:r>
            <a:r>
              <a:rPr kumimoji="0" lang="fr-FR" sz="1200" b="0" i="0" u="none" strike="noStrike" cap="none" normalizeH="0" baseline="-30000" dirty="0" smtClean="0">
                <a:ln>
                  <a:noFill/>
                </a:ln>
                <a:solidFill>
                  <a:schemeClr val="tx1"/>
                </a:solidFill>
                <a:effectLst/>
                <a:latin typeface="Times New Roman" pitchFamily="18" charset="0"/>
                <a:ea typeface="Times New Roman" pitchFamily="18" charset="0"/>
                <a:cs typeface="Times New Roman" pitchFamily="18" charset="0"/>
              </a:rPr>
              <a:t>2</a:t>
            </a:r>
            <a:endParaRPr kumimoji="0" lang="fr-FR"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fr-FR"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MO</a:t>
            </a:r>
            <a:endParaRPr kumimoji="0" lang="fr-FR"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fr-FR"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fr-FR" sz="120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fr-FR"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E</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Rectangle 11"/>
          <p:cNvSpPr/>
          <p:nvPr/>
        </p:nvSpPr>
        <p:spPr>
          <a:xfrm>
            <a:off x="428596" y="4577372"/>
            <a:ext cx="8429684" cy="1323439"/>
          </a:xfrm>
          <a:prstGeom prst="rect">
            <a:avLst/>
          </a:prstGeom>
        </p:spPr>
        <p:txBody>
          <a:bodyPr wrap="square">
            <a:spAutoFit/>
          </a:bodyPr>
          <a:lstStyle/>
          <a:p>
            <a:pPr algn="just">
              <a:buFont typeface="Wingdings" pitchFamily="2" charset="2"/>
              <a:buChar char="Ø"/>
            </a:pPr>
            <a:r>
              <a:rPr lang="fr-FR" sz="2000" b="1" dirty="0" smtClean="0">
                <a:solidFill>
                  <a:srgbClr val="FF0000"/>
                </a:solidFill>
                <a:latin typeface="Times New Roman" pitchFamily="18" charset="0"/>
                <a:cs typeface="Times New Roman" pitchFamily="18" charset="0"/>
              </a:rPr>
              <a:t> Les « algues » planctoniques unicellulaires:</a:t>
            </a:r>
            <a:r>
              <a:rPr lang="fr-FR" sz="2000" dirty="0" smtClean="0">
                <a:solidFill>
                  <a:srgbClr val="FF0000"/>
                </a:solidFill>
                <a:latin typeface="Times New Roman" pitchFamily="18" charset="0"/>
                <a:cs typeface="Times New Roman" pitchFamily="18" charset="0"/>
              </a:rPr>
              <a:t> </a:t>
            </a:r>
            <a:r>
              <a:rPr lang="fr-FR" sz="2000" dirty="0" smtClean="0">
                <a:latin typeface="Times New Roman" pitchFamily="18" charset="0"/>
                <a:cs typeface="Times New Roman" pitchFamily="18" charset="0"/>
              </a:rPr>
              <a:t>de la zone </a:t>
            </a:r>
            <a:r>
              <a:rPr lang="fr-FR" sz="2000" dirty="0" err="1" smtClean="0">
                <a:latin typeface="Times New Roman" pitchFamily="18" charset="0"/>
                <a:cs typeface="Times New Roman" pitchFamily="18" charset="0"/>
              </a:rPr>
              <a:t>photique</a:t>
            </a:r>
            <a:r>
              <a:rPr lang="fr-FR" sz="2000" dirty="0" smtClean="0">
                <a:latin typeface="Times New Roman" pitchFamily="18" charset="0"/>
                <a:cs typeface="Times New Roman" pitchFamily="18" charset="0"/>
              </a:rPr>
              <a:t> pratiquent la photosynthèse en C</a:t>
            </a:r>
            <a:r>
              <a:rPr lang="fr-FR" sz="2000" baseline="-25000" dirty="0" smtClean="0">
                <a:latin typeface="Times New Roman" pitchFamily="18" charset="0"/>
                <a:cs typeface="Times New Roman" pitchFamily="18" charset="0"/>
              </a:rPr>
              <a:t>3</a:t>
            </a:r>
            <a:r>
              <a:rPr lang="fr-FR" sz="2000" dirty="0" smtClean="0">
                <a:latin typeface="Times New Roman" pitchFamily="18" charset="0"/>
                <a:cs typeface="Times New Roman" pitchFamily="18" charset="0"/>
              </a:rPr>
              <a:t> à l’instar des </a:t>
            </a:r>
            <a:r>
              <a:rPr lang="fr-FR" sz="2000" dirty="0" err="1" smtClean="0">
                <a:latin typeface="Times New Roman" pitchFamily="18" charset="0"/>
                <a:cs typeface="Times New Roman" pitchFamily="18" charset="0"/>
              </a:rPr>
              <a:t>Embryophytes</a:t>
            </a:r>
            <a:r>
              <a:rPr lang="fr-FR" sz="2000" dirty="0" smtClean="0">
                <a:latin typeface="Times New Roman" pitchFamily="18" charset="0"/>
                <a:cs typeface="Times New Roman" pitchFamily="18" charset="0"/>
              </a:rPr>
              <a:t>.  Parmi les organismes </a:t>
            </a:r>
            <a:r>
              <a:rPr lang="fr-FR" sz="2000" dirty="0" err="1" smtClean="0">
                <a:latin typeface="Times New Roman" pitchFamily="18" charset="0"/>
                <a:cs typeface="Times New Roman" pitchFamily="18" charset="0"/>
              </a:rPr>
              <a:t>phytoplanctoniques</a:t>
            </a:r>
            <a:r>
              <a:rPr lang="fr-FR" sz="2000" dirty="0" smtClean="0">
                <a:latin typeface="Times New Roman" pitchFamily="18" charset="0"/>
                <a:cs typeface="Times New Roman" pitchFamily="18" charset="0"/>
              </a:rPr>
              <a:t> les plus représentés et ayant la plus forte productivité, on peut citer :</a:t>
            </a:r>
          </a:p>
        </p:txBody>
      </p:sp>
      <p:pic>
        <p:nvPicPr>
          <p:cNvPr id="25609" name="Picture 9"/>
          <p:cNvPicPr>
            <a:picLocks noChangeAspect="1" noChangeArrowheads="1"/>
          </p:cNvPicPr>
          <p:nvPr/>
        </p:nvPicPr>
        <p:blipFill>
          <a:blip r:embed="rId2"/>
          <a:srcRect/>
          <a:stretch>
            <a:fillRect/>
          </a:stretch>
        </p:blipFill>
        <p:spPr bwMode="auto">
          <a:xfrm>
            <a:off x="4786314" y="285728"/>
            <a:ext cx="3324225" cy="1885950"/>
          </a:xfrm>
          <a:prstGeom prst="rect">
            <a:avLst/>
          </a:prstGeom>
          <a:noFill/>
          <a:ln w="9525">
            <a:noFill/>
            <a:miter lim="800000"/>
            <a:headEnd/>
            <a:tailEnd/>
          </a:ln>
          <a:effectLst/>
        </p:spPr>
      </p:pic>
      <p:pic>
        <p:nvPicPr>
          <p:cNvPr id="25610" name="Picture 10"/>
          <p:cNvPicPr>
            <a:picLocks noChangeAspect="1" noChangeArrowheads="1"/>
          </p:cNvPicPr>
          <p:nvPr/>
        </p:nvPicPr>
        <p:blipFill>
          <a:blip r:embed="rId3"/>
          <a:srcRect/>
          <a:stretch>
            <a:fillRect/>
          </a:stretch>
        </p:blipFill>
        <p:spPr bwMode="auto">
          <a:xfrm>
            <a:off x="4857752" y="2285992"/>
            <a:ext cx="3267075" cy="18859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2876" y="71414"/>
            <a:ext cx="8929718" cy="4401205"/>
          </a:xfrm>
          <a:prstGeom prst="rect">
            <a:avLst/>
          </a:prstGeom>
        </p:spPr>
        <p:txBody>
          <a:bodyPr wrap="square">
            <a:spAutoFit/>
          </a:bodyPr>
          <a:lstStyle/>
          <a:p>
            <a:pPr algn="just">
              <a:buFontTx/>
              <a:buChar char="-"/>
            </a:pPr>
            <a:r>
              <a:rPr lang="fr-FR" sz="2000" dirty="0" smtClean="0">
                <a:latin typeface="Times New Roman" pitchFamily="18" charset="0"/>
                <a:cs typeface="Times New Roman" pitchFamily="18" charset="0"/>
              </a:rPr>
              <a:t> </a:t>
            </a:r>
            <a:r>
              <a:rPr lang="fr-FR" sz="2000" b="1" dirty="0" smtClean="0">
                <a:solidFill>
                  <a:srgbClr val="0070C0"/>
                </a:solidFill>
                <a:latin typeface="Times New Roman" pitchFamily="18" charset="0"/>
                <a:cs typeface="Times New Roman" pitchFamily="18" charset="0"/>
              </a:rPr>
              <a:t>Les </a:t>
            </a:r>
            <a:r>
              <a:rPr lang="fr-FR" sz="2000" b="1" u="sng" dirty="0" err="1" smtClean="0">
                <a:solidFill>
                  <a:srgbClr val="0070C0"/>
                </a:solidFill>
                <a:latin typeface="Times New Roman" pitchFamily="18" charset="0"/>
                <a:cs typeface="Times New Roman" pitchFamily="18" charset="0"/>
              </a:rPr>
              <a:t>Haptophytes</a:t>
            </a:r>
            <a:r>
              <a:rPr lang="fr-FR" sz="2000" b="1" dirty="0" smtClean="0">
                <a:solidFill>
                  <a:srgbClr val="0070C0"/>
                </a:solidFill>
                <a:latin typeface="Times New Roman" pitchFamily="18" charset="0"/>
                <a:cs typeface="Times New Roman" pitchFamily="18" charset="0"/>
              </a:rPr>
              <a:t> </a:t>
            </a:r>
            <a:r>
              <a:rPr lang="fr-FR" sz="2000" dirty="0" smtClean="0">
                <a:latin typeface="Times New Roman" pitchFamily="18" charset="0"/>
                <a:cs typeface="Times New Roman" pitchFamily="18" charset="0"/>
              </a:rPr>
              <a:t>(</a:t>
            </a:r>
            <a:r>
              <a:rPr lang="fr-FR" sz="2000" dirty="0" err="1" smtClean="0">
                <a:latin typeface="Times New Roman" pitchFamily="18" charset="0"/>
                <a:cs typeface="Times New Roman" pitchFamily="18" charset="0"/>
              </a:rPr>
              <a:t>Coccolithophorales</a:t>
            </a:r>
            <a:r>
              <a:rPr lang="fr-FR" sz="2000" dirty="0" smtClean="0">
                <a:latin typeface="Times New Roman" pitchFamily="18" charset="0"/>
                <a:cs typeface="Times New Roman" pitchFamily="18" charset="0"/>
              </a:rPr>
              <a:t>, « algues » de la Lignée brune) : « algues » unicellulaires de 0,01 mm de diamètre (30.10</a:t>
            </a:r>
            <a:r>
              <a:rPr lang="fr-FR" sz="2000" baseline="30000" dirty="0" smtClean="0">
                <a:latin typeface="Times New Roman" pitchFamily="18" charset="0"/>
                <a:cs typeface="Times New Roman" pitchFamily="18" charset="0"/>
              </a:rPr>
              <a:t>6</a:t>
            </a:r>
            <a:r>
              <a:rPr lang="fr-FR" sz="2000" dirty="0" smtClean="0">
                <a:latin typeface="Times New Roman" pitchFamily="18" charset="0"/>
                <a:cs typeface="Times New Roman" pitchFamily="18" charset="0"/>
              </a:rPr>
              <a:t> </a:t>
            </a:r>
            <a:r>
              <a:rPr lang="fr-FR" sz="2000" dirty="0" err="1" smtClean="0">
                <a:latin typeface="Times New Roman" pitchFamily="18" charset="0"/>
                <a:cs typeface="Times New Roman" pitchFamily="18" charset="0"/>
              </a:rPr>
              <a:t>cellules.L</a:t>
            </a:r>
            <a:r>
              <a:rPr lang="fr-FR" sz="2000" baseline="30000" dirty="0" smtClean="0">
                <a:latin typeface="Times New Roman" pitchFamily="18" charset="0"/>
                <a:cs typeface="Times New Roman" pitchFamily="18" charset="0"/>
              </a:rPr>
              <a:t>-1</a:t>
            </a:r>
            <a:r>
              <a:rPr lang="fr-FR" sz="2000" dirty="0" smtClean="0">
                <a:latin typeface="Times New Roman" pitchFamily="18" charset="0"/>
                <a:cs typeface="Times New Roman" pitchFamily="18" charset="0"/>
              </a:rPr>
              <a:t> à l’embouchure du Sénégal).  Les cellules sont recouvertes d’une assise gélatineuse couverte de petites pièces cellulosiques qui servent de support à des disques calcaires, les </a:t>
            </a:r>
            <a:r>
              <a:rPr lang="fr-FR" sz="2000" u="sng" dirty="0" err="1" smtClean="0">
                <a:latin typeface="Times New Roman" pitchFamily="18" charset="0"/>
                <a:cs typeface="Times New Roman" pitchFamily="18" charset="0"/>
              </a:rPr>
              <a:t>coccolithes</a:t>
            </a:r>
            <a:r>
              <a:rPr lang="fr-FR" sz="2000" dirty="0" smtClean="0">
                <a:latin typeface="Times New Roman" pitchFamily="18" charset="0"/>
                <a:cs typeface="Times New Roman" pitchFamily="18" charset="0"/>
              </a:rPr>
              <a:t> (</a:t>
            </a:r>
            <a:r>
              <a:rPr lang="fr-FR" sz="2000" dirty="0" smtClean="0">
                <a:latin typeface="Times New Roman" pitchFamily="18" charset="0"/>
                <a:cs typeface="Times New Roman" pitchFamily="18" charset="0"/>
                <a:sym typeface="Symbol"/>
              </a:rPr>
              <a:t></a:t>
            </a:r>
            <a:r>
              <a:rPr lang="fr-FR" sz="2000" dirty="0" smtClean="0">
                <a:latin typeface="Times New Roman" pitchFamily="18" charset="0"/>
                <a:cs typeface="Times New Roman" pitchFamily="18" charset="0"/>
              </a:rPr>
              <a:t> 2,5 à 3 µm, épaisseur 0,4 µm), dont l’ensemble constitue la </a:t>
            </a:r>
            <a:r>
              <a:rPr lang="fr-FR" sz="2000" u="sng" dirty="0" err="1" smtClean="0">
                <a:latin typeface="Times New Roman" pitchFamily="18" charset="0"/>
                <a:cs typeface="Times New Roman" pitchFamily="18" charset="0"/>
              </a:rPr>
              <a:t>coccosphère</a:t>
            </a:r>
            <a:r>
              <a:rPr lang="fr-FR" sz="2000" dirty="0" smtClean="0">
                <a:latin typeface="Times New Roman" pitchFamily="18" charset="0"/>
                <a:cs typeface="Times New Roman" pitchFamily="18" charset="0"/>
              </a:rPr>
              <a:t> (après la mort des cellules, les </a:t>
            </a:r>
            <a:r>
              <a:rPr lang="fr-FR" sz="2000" dirty="0" err="1" smtClean="0">
                <a:latin typeface="Times New Roman" pitchFamily="18" charset="0"/>
                <a:cs typeface="Times New Roman" pitchFamily="18" charset="0"/>
              </a:rPr>
              <a:t>coccolithes</a:t>
            </a:r>
            <a:r>
              <a:rPr lang="fr-FR" sz="2000" dirty="0" smtClean="0">
                <a:latin typeface="Times New Roman" pitchFamily="18" charset="0"/>
                <a:cs typeface="Times New Roman" pitchFamily="18" charset="0"/>
              </a:rPr>
              <a:t> ont tendance à se séparer ; leur sédimentation dans un bassin </a:t>
            </a:r>
            <a:r>
              <a:rPr lang="fr-FR" sz="2000" dirty="0" err="1" smtClean="0">
                <a:latin typeface="Times New Roman" pitchFamily="18" charset="0"/>
                <a:cs typeface="Times New Roman" pitchFamily="18" charset="0"/>
              </a:rPr>
              <a:t>subsident</a:t>
            </a:r>
            <a:r>
              <a:rPr lang="fr-FR" sz="2000" dirty="0" smtClean="0">
                <a:latin typeface="Times New Roman" pitchFamily="18" charset="0"/>
                <a:cs typeface="Times New Roman" pitchFamily="18" charset="0"/>
              </a:rPr>
              <a:t> tel que la mer de la craie du Crétacé supérieur peut conduire à des dépôts de </a:t>
            </a:r>
            <a:r>
              <a:rPr lang="fr-FR" sz="2000" u="sng" dirty="0" smtClean="0">
                <a:latin typeface="Times New Roman" pitchFamily="18" charset="0"/>
                <a:cs typeface="Times New Roman" pitchFamily="18" charset="0"/>
              </a:rPr>
              <a:t>craie</a:t>
            </a:r>
            <a:r>
              <a:rPr lang="fr-FR" sz="2000" dirty="0" smtClean="0">
                <a:latin typeface="Times New Roman" pitchFamily="18" charset="0"/>
                <a:cs typeface="Times New Roman" pitchFamily="18" charset="0"/>
              </a:rPr>
              <a:t> d’une puissance supérieure à 100 m. </a:t>
            </a:r>
          </a:p>
          <a:p>
            <a:pPr algn="just"/>
            <a:r>
              <a:rPr lang="fr-FR" sz="2000" dirty="0" smtClean="0">
                <a:latin typeface="Times New Roman" pitchFamily="18" charset="0"/>
                <a:cs typeface="Times New Roman" pitchFamily="18" charset="0"/>
              </a:rPr>
              <a:t>	De part et d’autre du noyau sont situés 2 plastes </a:t>
            </a:r>
            <a:r>
              <a:rPr lang="fr-FR" sz="2000" i="1" dirty="0" smtClean="0">
                <a:latin typeface="Times New Roman" pitchFamily="18" charset="0"/>
                <a:cs typeface="Times New Roman" pitchFamily="18" charset="0"/>
              </a:rPr>
              <a:t>bruns</a:t>
            </a:r>
            <a:r>
              <a:rPr lang="fr-FR" sz="2000" dirty="0" smtClean="0">
                <a:latin typeface="Times New Roman" pitchFamily="18" charset="0"/>
                <a:cs typeface="Times New Roman" pitchFamily="18" charset="0"/>
              </a:rPr>
              <a:t> à </a:t>
            </a:r>
            <a:r>
              <a:rPr lang="fr-FR" sz="2000" i="1" dirty="0" smtClean="0">
                <a:latin typeface="Times New Roman" pitchFamily="18" charset="0"/>
                <a:cs typeface="Times New Roman" pitchFamily="18" charset="0"/>
              </a:rPr>
              <a:t>jaune</a:t>
            </a:r>
            <a:r>
              <a:rPr lang="fr-FR" sz="2000" dirty="0" smtClean="0">
                <a:latin typeface="Times New Roman" pitchFamily="18" charset="0"/>
                <a:cs typeface="Times New Roman" pitchFamily="18" charset="0"/>
              </a:rPr>
              <a:t> </a:t>
            </a:r>
            <a:r>
              <a:rPr lang="fr-FR" sz="2000" i="1" dirty="0" smtClean="0">
                <a:latin typeface="Times New Roman" pitchFamily="18" charset="0"/>
                <a:cs typeface="Times New Roman" pitchFamily="18" charset="0"/>
              </a:rPr>
              <a:t>doré</a:t>
            </a:r>
            <a:r>
              <a:rPr lang="fr-FR" sz="2000" dirty="0" smtClean="0">
                <a:latin typeface="Times New Roman" pitchFamily="18" charset="0"/>
                <a:cs typeface="Times New Roman" pitchFamily="18" charset="0"/>
              </a:rPr>
              <a:t> (</a:t>
            </a:r>
            <a:r>
              <a:rPr lang="fr-FR" sz="2000" dirty="0" err="1" smtClean="0">
                <a:latin typeface="Times New Roman" pitchFamily="18" charset="0"/>
                <a:cs typeface="Times New Roman" pitchFamily="18" charset="0"/>
              </a:rPr>
              <a:t>Chl</a:t>
            </a:r>
            <a:r>
              <a:rPr lang="fr-FR" sz="2000" dirty="0" smtClean="0">
                <a:latin typeface="Times New Roman" pitchFamily="18" charset="0"/>
                <a:cs typeface="Times New Roman" pitchFamily="18" charset="0"/>
              </a:rPr>
              <a:t> a et b, </a:t>
            </a:r>
            <a:r>
              <a:rPr lang="fr-FR" sz="2000" dirty="0" smtClean="0">
                <a:latin typeface="Times New Roman" pitchFamily="18" charset="0"/>
                <a:cs typeface="Times New Roman" pitchFamily="18" charset="0"/>
                <a:sym typeface="Symbol"/>
              </a:rPr>
              <a:t></a:t>
            </a:r>
            <a:r>
              <a:rPr lang="fr-FR" sz="2000" dirty="0" smtClean="0">
                <a:latin typeface="Times New Roman" pitchFamily="18" charset="0"/>
                <a:cs typeface="Times New Roman" pitchFamily="18" charset="0"/>
              </a:rPr>
              <a:t>-carotène, xanthophylles : </a:t>
            </a:r>
            <a:r>
              <a:rPr lang="fr-FR" sz="2000" dirty="0" err="1" smtClean="0">
                <a:latin typeface="Times New Roman" pitchFamily="18" charset="0"/>
                <a:cs typeface="Times New Roman" pitchFamily="18" charset="0"/>
              </a:rPr>
              <a:t>fucoxanthine</a:t>
            </a:r>
            <a:r>
              <a:rPr lang="fr-FR" sz="2000" dirty="0" smtClean="0">
                <a:latin typeface="Times New Roman" pitchFamily="18" charset="0"/>
                <a:cs typeface="Times New Roman" pitchFamily="18" charset="0"/>
              </a:rPr>
              <a:t>, </a:t>
            </a:r>
            <a:r>
              <a:rPr lang="fr-FR" sz="2000" dirty="0" err="1" smtClean="0">
                <a:latin typeface="Times New Roman" pitchFamily="18" charset="0"/>
                <a:cs typeface="Times New Roman" pitchFamily="18" charset="0"/>
              </a:rPr>
              <a:t>diadinoxanthine</a:t>
            </a:r>
            <a:r>
              <a:rPr lang="fr-FR" sz="2000" dirty="0" smtClean="0">
                <a:latin typeface="Times New Roman" pitchFamily="18" charset="0"/>
                <a:cs typeface="Times New Roman" pitchFamily="18" charset="0"/>
              </a:rPr>
              <a:t> et lutéine) à grand </a:t>
            </a:r>
            <a:r>
              <a:rPr lang="fr-FR" sz="2000" dirty="0" err="1" smtClean="0">
                <a:latin typeface="Times New Roman" pitchFamily="18" charset="0"/>
                <a:cs typeface="Times New Roman" pitchFamily="18" charset="0"/>
              </a:rPr>
              <a:t>pyrénoïde</a:t>
            </a:r>
            <a:r>
              <a:rPr lang="fr-FR" sz="2000" dirty="0" smtClean="0">
                <a:latin typeface="Times New Roman" pitchFamily="18" charset="0"/>
                <a:cs typeface="Times New Roman" pitchFamily="18" charset="0"/>
              </a:rPr>
              <a:t> ; les réserves sont de </a:t>
            </a:r>
            <a:r>
              <a:rPr lang="fr-FR" sz="2000" u="sng" dirty="0" err="1" smtClean="0">
                <a:latin typeface="Times New Roman" pitchFamily="18" charset="0"/>
                <a:cs typeface="Times New Roman" pitchFamily="18" charset="0"/>
              </a:rPr>
              <a:t>chrysolaminarine</a:t>
            </a:r>
            <a:r>
              <a:rPr lang="fr-FR" sz="2000" dirty="0" smtClean="0">
                <a:latin typeface="Times New Roman" pitchFamily="18" charset="0"/>
                <a:cs typeface="Times New Roman" pitchFamily="18" charset="0"/>
              </a:rPr>
              <a:t> (polyholoside proche de la </a:t>
            </a:r>
            <a:r>
              <a:rPr lang="fr-FR" sz="2000" dirty="0" err="1" smtClean="0">
                <a:latin typeface="Times New Roman" pitchFamily="18" charset="0"/>
                <a:cs typeface="Times New Roman" pitchFamily="18" charset="0"/>
              </a:rPr>
              <a:t>laminarine</a:t>
            </a:r>
            <a:r>
              <a:rPr lang="fr-FR" sz="2000" dirty="0" smtClean="0">
                <a:latin typeface="Times New Roman" pitchFamily="18" charset="0"/>
                <a:cs typeface="Times New Roman" pitchFamily="18" charset="0"/>
              </a:rPr>
              <a:t> des Algues brunes).</a:t>
            </a:r>
          </a:p>
          <a:p>
            <a:pPr algn="just"/>
            <a:endParaRPr lang="fr-FR" sz="2000" dirty="0" smtClean="0">
              <a:latin typeface="Times New Roman" pitchFamily="18" charset="0"/>
              <a:cs typeface="Times New Roman" pitchFamily="18" charset="0"/>
            </a:endParaRPr>
          </a:p>
          <a:p>
            <a:pPr algn="just"/>
            <a:r>
              <a:rPr lang="fr-FR" sz="2000" dirty="0" smtClean="0">
                <a:latin typeface="Times New Roman" pitchFamily="18" charset="0"/>
                <a:cs typeface="Times New Roman" pitchFamily="18" charset="0"/>
              </a:rPr>
              <a:t> </a:t>
            </a:r>
            <a:endParaRPr lang="fr-FR" sz="2000" dirty="0">
              <a:latin typeface="Times New Roman" pitchFamily="18" charset="0"/>
              <a:cs typeface="Times New Roman" pitchFamily="18" charset="0"/>
            </a:endParaRPr>
          </a:p>
        </p:txBody>
      </p:sp>
      <p:pic>
        <p:nvPicPr>
          <p:cNvPr id="27650" name="Picture 2" descr="Coccolithus pelagicus.jpg"/>
          <p:cNvPicPr>
            <a:picLocks noChangeAspect="1" noChangeArrowheads="1"/>
          </p:cNvPicPr>
          <p:nvPr/>
        </p:nvPicPr>
        <p:blipFill>
          <a:blip r:embed="rId2"/>
          <a:srcRect/>
          <a:stretch>
            <a:fillRect/>
          </a:stretch>
        </p:blipFill>
        <p:spPr bwMode="auto">
          <a:xfrm>
            <a:off x="285720" y="3929066"/>
            <a:ext cx="3214710" cy="2714644"/>
          </a:xfrm>
          <a:prstGeom prst="rect">
            <a:avLst/>
          </a:prstGeom>
          <a:noFill/>
        </p:spPr>
      </p:pic>
      <p:pic>
        <p:nvPicPr>
          <p:cNvPr id="27652" name="Picture 4" descr="Biology of Haptophytes: Complicated Cellular Processes Driving the Global  Carbon Cycle - ScienceDirect"/>
          <p:cNvPicPr>
            <a:picLocks noChangeAspect="1" noChangeArrowheads="1"/>
          </p:cNvPicPr>
          <p:nvPr/>
        </p:nvPicPr>
        <p:blipFill>
          <a:blip r:embed="rId3"/>
          <a:srcRect/>
          <a:stretch>
            <a:fillRect/>
          </a:stretch>
        </p:blipFill>
        <p:spPr bwMode="auto">
          <a:xfrm>
            <a:off x="3929058" y="3571876"/>
            <a:ext cx="4362450" cy="3071834"/>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85688" y="500042"/>
            <a:ext cx="8858312" cy="2554545"/>
          </a:xfrm>
          <a:prstGeom prst="rect">
            <a:avLst/>
          </a:prstGeom>
        </p:spPr>
        <p:txBody>
          <a:bodyPr wrap="square">
            <a:spAutoFit/>
          </a:bodyPr>
          <a:lstStyle/>
          <a:p>
            <a:pPr algn="just"/>
            <a:r>
              <a:rPr lang="fr-FR" sz="2000" b="1" dirty="0" smtClean="0">
                <a:solidFill>
                  <a:srgbClr val="0070C0"/>
                </a:solidFill>
                <a:latin typeface="Times New Roman" pitchFamily="18" charset="0"/>
                <a:cs typeface="Times New Roman" pitchFamily="18" charset="0"/>
              </a:rPr>
              <a:t>- Les </a:t>
            </a:r>
            <a:r>
              <a:rPr lang="fr-FR" sz="2000" b="1" u="sng" dirty="0" err="1" smtClean="0">
                <a:solidFill>
                  <a:srgbClr val="0070C0"/>
                </a:solidFill>
                <a:latin typeface="Times New Roman" pitchFamily="18" charset="0"/>
                <a:cs typeface="Times New Roman" pitchFamily="18" charset="0"/>
              </a:rPr>
              <a:t>Dinophytes</a:t>
            </a:r>
            <a:r>
              <a:rPr lang="fr-FR" sz="2000" b="1" dirty="0" smtClean="0">
                <a:solidFill>
                  <a:srgbClr val="0070C0"/>
                </a:solidFill>
                <a:latin typeface="Times New Roman" pitchFamily="18" charset="0"/>
                <a:cs typeface="Times New Roman" pitchFamily="18" charset="0"/>
              </a:rPr>
              <a:t> </a:t>
            </a:r>
            <a:r>
              <a:rPr lang="fr-FR" sz="2000" dirty="0" smtClean="0">
                <a:latin typeface="Times New Roman" pitchFamily="18" charset="0"/>
                <a:cs typeface="Times New Roman" pitchFamily="18" charset="0"/>
              </a:rPr>
              <a:t>(Péridiniens, </a:t>
            </a:r>
            <a:r>
              <a:rPr lang="fr-FR" sz="2000" dirty="0" err="1" smtClean="0">
                <a:latin typeface="Times New Roman" pitchFamily="18" charset="0"/>
                <a:cs typeface="Times New Roman" pitchFamily="18" charset="0"/>
              </a:rPr>
              <a:t>Alvéobiontes</a:t>
            </a:r>
            <a:r>
              <a:rPr lang="fr-FR" sz="2000" dirty="0" smtClean="0">
                <a:latin typeface="Times New Roman" pitchFamily="18" charset="0"/>
                <a:cs typeface="Times New Roman" pitchFamily="18" charset="0"/>
              </a:rPr>
              <a:t> proches de Ciliés) : « algues » unicellulaires à thèque </a:t>
            </a:r>
            <a:r>
              <a:rPr lang="fr-FR" sz="2000" i="1" dirty="0" smtClean="0">
                <a:latin typeface="Times New Roman" pitchFamily="18" charset="0"/>
                <a:cs typeface="Times New Roman" pitchFamily="18" charset="0"/>
              </a:rPr>
              <a:t>cellulosique</a:t>
            </a:r>
            <a:r>
              <a:rPr lang="fr-FR" sz="2000" dirty="0" smtClean="0">
                <a:latin typeface="Times New Roman" pitchFamily="18" charset="0"/>
                <a:cs typeface="Times New Roman" pitchFamily="18" charset="0"/>
              </a:rPr>
              <a:t> creusée d’un sillon transversal dans lequel s’engage un flagelle antérieur rubané (à 1 série de </a:t>
            </a:r>
            <a:r>
              <a:rPr lang="fr-FR" sz="2000" u="sng" dirty="0" err="1" smtClean="0">
                <a:latin typeface="Times New Roman" pitchFamily="18" charset="0"/>
                <a:cs typeface="Times New Roman" pitchFamily="18" charset="0"/>
              </a:rPr>
              <a:t>mastigonèmes</a:t>
            </a:r>
            <a:r>
              <a:rPr lang="fr-FR" sz="2000" dirty="0" smtClean="0">
                <a:latin typeface="Times New Roman" pitchFamily="18" charset="0"/>
                <a:cs typeface="Times New Roman" pitchFamily="18" charset="0"/>
              </a:rPr>
              <a:t> de 2 µm) et d’un sillon longitudinal avec un flagelle postérieur simple (à 2 séries de </a:t>
            </a:r>
            <a:r>
              <a:rPr lang="fr-FR" sz="2000" dirty="0" err="1" smtClean="0">
                <a:latin typeface="Times New Roman" pitchFamily="18" charset="0"/>
                <a:cs typeface="Times New Roman" pitchFamily="18" charset="0"/>
              </a:rPr>
              <a:t>mastigonèmes</a:t>
            </a:r>
            <a:r>
              <a:rPr lang="fr-FR" sz="2000" dirty="0" smtClean="0">
                <a:latin typeface="Times New Roman" pitchFamily="18" charset="0"/>
                <a:cs typeface="Times New Roman" pitchFamily="18" charset="0"/>
              </a:rPr>
              <a:t> de 0,5 µm).  Le noyau central, volumineux contient des chromosomes enchevêtrés et visibles (</a:t>
            </a:r>
            <a:r>
              <a:rPr lang="fr-FR" sz="2000" u="sng" dirty="0" err="1" smtClean="0">
                <a:latin typeface="Times New Roman" pitchFamily="18" charset="0"/>
                <a:cs typeface="Times New Roman" pitchFamily="18" charset="0"/>
              </a:rPr>
              <a:t>dinocaryon</a:t>
            </a:r>
            <a:r>
              <a:rPr lang="fr-FR" sz="2000" dirty="0" smtClean="0">
                <a:latin typeface="Times New Roman" pitchFamily="18" charset="0"/>
                <a:cs typeface="Times New Roman" pitchFamily="18" charset="0"/>
              </a:rPr>
              <a:t>).  De nombreux plastes </a:t>
            </a:r>
            <a:r>
              <a:rPr lang="fr-FR" sz="2000" i="1" dirty="0" smtClean="0">
                <a:latin typeface="Times New Roman" pitchFamily="18" charset="0"/>
                <a:cs typeface="Times New Roman" pitchFamily="18" charset="0"/>
              </a:rPr>
              <a:t>verts</a:t>
            </a:r>
            <a:r>
              <a:rPr lang="fr-FR" sz="2000" dirty="0" smtClean="0">
                <a:latin typeface="Times New Roman" pitchFamily="18" charset="0"/>
                <a:cs typeface="Times New Roman" pitchFamily="18" charset="0"/>
              </a:rPr>
              <a:t>, </a:t>
            </a:r>
            <a:r>
              <a:rPr lang="fr-FR" sz="2000" i="1" dirty="0" smtClean="0">
                <a:latin typeface="Times New Roman" pitchFamily="18" charset="0"/>
                <a:cs typeface="Times New Roman" pitchFamily="18" charset="0"/>
              </a:rPr>
              <a:t>bruns</a:t>
            </a:r>
            <a:r>
              <a:rPr lang="fr-FR" sz="2000" dirty="0" smtClean="0">
                <a:latin typeface="Times New Roman" pitchFamily="18" charset="0"/>
                <a:cs typeface="Times New Roman" pitchFamily="18" charset="0"/>
              </a:rPr>
              <a:t> ou </a:t>
            </a:r>
            <a:r>
              <a:rPr lang="fr-FR" sz="2000" i="1" dirty="0" smtClean="0">
                <a:latin typeface="Times New Roman" pitchFamily="18" charset="0"/>
                <a:cs typeface="Times New Roman" pitchFamily="18" charset="0"/>
              </a:rPr>
              <a:t>jaunes</a:t>
            </a:r>
            <a:r>
              <a:rPr lang="fr-FR" sz="2000" dirty="0" smtClean="0">
                <a:latin typeface="Times New Roman" pitchFamily="18" charset="0"/>
                <a:cs typeface="Times New Roman" pitchFamily="18" charset="0"/>
              </a:rPr>
              <a:t> (</a:t>
            </a:r>
            <a:r>
              <a:rPr lang="fr-FR" sz="2000" dirty="0" err="1" smtClean="0">
                <a:latin typeface="Times New Roman" pitchFamily="18" charset="0"/>
                <a:cs typeface="Times New Roman" pitchFamily="18" charset="0"/>
              </a:rPr>
              <a:t>Chl</a:t>
            </a:r>
            <a:r>
              <a:rPr lang="fr-FR" sz="2000" dirty="0" smtClean="0">
                <a:latin typeface="Times New Roman" pitchFamily="18" charset="0"/>
                <a:cs typeface="Times New Roman" pitchFamily="18" charset="0"/>
              </a:rPr>
              <a:t> a et c, </a:t>
            </a:r>
            <a:r>
              <a:rPr lang="fr-FR" sz="2000" dirty="0" smtClean="0">
                <a:latin typeface="Times New Roman" pitchFamily="18" charset="0"/>
                <a:cs typeface="Times New Roman" pitchFamily="18" charset="0"/>
                <a:sym typeface="Symbol"/>
              </a:rPr>
              <a:t></a:t>
            </a:r>
            <a:r>
              <a:rPr lang="fr-FR" sz="2000" dirty="0" smtClean="0">
                <a:latin typeface="Times New Roman" pitchFamily="18" charset="0"/>
                <a:cs typeface="Times New Roman" pitchFamily="18" charset="0"/>
              </a:rPr>
              <a:t>-carotène, xanthophylles : </a:t>
            </a:r>
            <a:r>
              <a:rPr lang="fr-FR" sz="2000" dirty="0" err="1" smtClean="0">
                <a:latin typeface="Times New Roman" pitchFamily="18" charset="0"/>
                <a:cs typeface="Times New Roman" pitchFamily="18" charset="0"/>
              </a:rPr>
              <a:t>dinoxanthine</a:t>
            </a:r>
            <a:r>
              <a:rPr lang="fr-FR" sz="2000" dirty="0" smtClean="0">
                <a:latin typeface="Times New Roman" pitchFamily="18" charset="0"/>
                <a:cs typeface="Times New Roman" pitchFamily="18" charset="0"/>
              </a:rPr>
              <a:t>, </a:t>
            </a:r>
            <a:r>
              <a:rPr lang="fr-FR" sz="2000" dirty="0" err="1" smtClean="0">
                <a:latin typeface="Times New Roman" pitchFamily="18" charset="0"/>
                <a:cs typeface="Times New Roman" pitchFamily="18" charset="0"/>
              </a:rPr>
              <a:t>diadinoxanthine</a:t>
            </a:r>
            <a:r>
              <a:rPr lang="fr-FR" sz="2000" dirty="0" smtClean="0">
                <a:latin typeface="Times New Roman" pitchFamily="18" charset="0"/>
                <a:cs typeface="Times New Roman" pitchFamily="18" charset="0"/>
              </a:rPr>
              <a:t> et </a:t>
            </a:r>
            <a:r>
              <a:rPr lang="fr-FR" sz="2000" dirty="0" err="1" smtClean="0">
                <a:latin typeface="Times New Roman" pitchFamily="18" charset="0"/>
                <a:cs typeface="Times New Roman" pitchFamily="18" charset="0"/>
              </a:rPr>
              <a:t>péridinine</a:t>
            </a:r>
            <a:r>
              <a:rPr lang="fr-FR" sz="2000" dirty="0" smtClean="0">
                <a:latin typeface="Times New Roman" pitchFamily="18" charset="0"/>
                <a:cs typeface="Times New Roman" pitchFamily="18" charset="0"/>
              </a:rPr>
              <a:t>) entourent le noyau. </a:t>
            </a:r>
            <a:endParaRPr lang="fr-FR" sz="2000" dirty="0">
              <a:latin typeface="Times New Roman" pitchFamily="18" charset="0"/>
              <a:cs typeface="Times New Roman" pitchFamily="18" charset="0"/>
            </a:endParaRPr>
          </a:p>
        </p:txBody>
      </p:sp>
      <p:pic>
        <p:nvPicPr>
          <p:cNvPr id="26627" name="Picture 3" descr="Dinophyte: définition et explications"/>
          <p:cNvPicPr>
            <a:picLocks noChangeAspect="1" noChangeArrowheads="1"/>
          </p:cNvPicPr>
          <p:nvPr/>
        </p:nvPicPr>
        <p:blipFill>
          <a:blip r:embed="rId2"/>
          <a:srcRect/>
          <a:stretch>
            <a:fillRect/>
          </a:stretch>
        </p:blipFill>
        <p:spPr bwMode="auto">
          <a:xfrm>
            <a:off x="785786" y="3343294"/>
            <a:ext cx="3500462" cy="2943226"/>
          </a:xfrm>
          <a:prstGeom prst="rect">
            <a:avLst/>
          </a:prstGeom>
          <a:noFill/>
        </p:spPr>
      </p:pic>
      <p:pic>
        <p:nvPicPr>
          <p:cNvPr id="26629" name="Picture 5" descr="Dinophyta — Wikipédia"/>
          <p:cNvPicPr>
            <a:picLocks noChangeAspect="1" noChangeArrowheads="1"/>
          </p:cNvPicPr>
          <p:nvPr/>
        </p:nvPicPr>
        <p:blipFill>
          <a:blip r:embed="rId3"/>
          <a:srcRect/>
          <a:stretch>
            <a:fillRect/>
          </a:stretch>
        </p:blipFill>
        <p:spPr bwMode="auto">
          <a:xfrm>
            <a:off x="4678381" y="3524274"/>
            <a:ext cx="4037023" cy="2690808"/>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2844" y="71414"/>
            <a:ext cx="8858312" cy="1631216"/>
          </a:xfrm>
          <a:prstGeom prst="rect">
            <a:avLst/>
          </a:prstGeom>
        </p:spPr>
        <p:txBody>
          <a:bodyPr wrap="square">
            <a:spAutoFit/>
          </a:bodyPr>
          <a:lstStyle/>
          <a:p>
            <a:pPr algn="just"/>
            <a:r>
              <a:rPr lang="fr-FR" sz="2000" dirty="0" smtClean="0">
                <a:latin typeface="Times New Roman" pitchFamily="18" charset="0"/>
                <a:cs typeface="Times New Roman" pitchFamily="18" charset="0"/>
              </a:rPr>
              <a:t>- </a:t>
            </a:r>
            <a:r>
              <a:rPr lang="fr-FR" sz="2000" b="1" dirty="0" smtClean="0">
                <a:solidFill>
                  <a:srgbClr val="0070C0"/>
                </a:solidFill>
                <a:latin typeface="Times New Roman" pitchFamily="18" charset="0"/>
                <a:cs typeface="Times New Roman" pitchFamily="18" charset="0"/>
              </a:rPr>
              <a:t>Les </a:t>
            </a:r>
            <a:r>
              <a:rPr lang="fr-FR" sz="2000" b="1" u="sng" dirty="0" smtClean="0">
                <a:solidFill>
                  <a:srgbClr val="0070C0"/>
                </a:solidFill>
                <a:latin typeface="Times New Roman" pitchFamily="18" charset="0"/>
                <a:cs typeface="Times New Roman" pitchFamily="18" charset="0"/>
              </a:rPr>
              <a:t>Bacillariophycées</a:t>
            </a:r>
            <a:r>
              <a:rPr lang="fr-FR" sz="2000" b="1" dirty="0" smtClean="0">
                <a:solidFill>
                  <a:srgbClr val="0070C0"/>
                </a:solidFill>
                <a:latin typeface="Times New Roman" pitchFamily="18" charset="0"/>
                <a:cs typeface="Times New Roman" pitchFamily="18" charset="0"/>
              </a:rPr>
              <a:t> </a:t>
            </a:r>
            <a:r>
              <a:rPr lang="fr-FR" sz="2000" dirty="0" smtClean="0">
                <a:latin typeface="Times New Roman" pitchFamily="18" charset="0"/>
                <a:cs typeface="Times New Roman" pitchFamily="18" charset="0"/>
              </a:rPr>
              <a:t>(Diatomées, « algues » de la Lignée brune) représentent 90 % du plancton marin : Algues unicellulaires à coque </a:t>
            </a:r>
            <a:r>
              <a:rPr lang="fr-FR" sz="2000" i="1" dirty="0" smtClean="0">
                <a:latin typeface="Times New Roman" pitchFamily="18" charset="0"/>
                <a:cs typeface="Times New Roman" pitchFamily="18" charset="0"/>
              </a:rPr>
              <a:t>siliceuse</a:t>
            </a:r>
            <a:r>
              <a:rPr lang="fr-FR" sz="2000" dirty="0" smtClean="0">
                <a:latin typeface="Times New Roman" pitchFamily="18" charset="0"/>
                <a:cs typeface="Times New Roman" pitchFamily="18" charset="0"/>
              </a:rPr>
              <a:t>, le </a:t>
            </a:r>
            <a:r>
              <a:rPr lang="fr-FR" sz="2000" u="sng" dirty="0" err="1" smtClean="0">
                <a:latin typeface="Times New Roman" pitchFamily="18" charset="0"/>
                <a:cs typeface="Times New Roman" pitchFamily="18" charset="0"/>
              </a:rPr>
              <a:t>frustule</a:t>
            </a:r>
            <a:r>
              <a:rPr lang="fr-FR" sz="2000" dirty="0" smtClean="0">
                <a:latin typeface="Times New Roman" pitchFamily="18" charset="0"/>
                <a:cs typeface="Times New Roman" pitchFamily="18" charset="0"/>
              </a:rPr>
              <a:t>, constitué de 2 </a:t>
            </a:r>
            <a:r>
              <a:rPr lang="fr-FR" sz="2000" u="sng" dirty="0" smtClean="0">
                <a:latin typeface="Times New Roman" pitchFamily="18" charset="0"/>
                <a:cs typeface="Times New Roman" pitchFamily="18" charset="0"/>
              </a:rPr>
              <a:t>valves</a:t>
            </a:r>
            <a:r>
              <a:rPr lang="fr-FR" sz="2000" dirty="0" smtClean="0">
                <a:latin typeface="Times New Roman" pitchFamily="18" charset="0"/>
                <a:cs typeface="Times New Roman" pitchFamily="18" charset="0"/>
              </a:rPr>
              <a:t> ou </a:t>
            </a:r>
            <a:r>
              <a:rPr lang="fr-FR" sz="2000" u="sng" dirty="0" smtClean="0">
                <a:latin typeface="Times New Roman" pitchFamily="18" charset="0"/>
                <a:cs typeface="Times New Roman" pitchFamily="18" charset="0"/>
              </a:rPr>
              <a:t>plaques</a:t>
            </a:r>
            <a:r>
              <a:rPr lang="fr-FR" sz="2000" dirty="0" smtClean="0">
                <a:latin typeface="Times New Roman" pitchFamily="18" charset="0"/>
                <a:cs typeface="Times New Roman" pitchFamily="18" charset="0"/>
              </a:rPr>
              <a:t>, la supérieure étant disposée sur l’inférieure à la manière d’un couvercle (la sédimentation des tests dans un bassin peut conduire à des dépôts de </a:t>
            </a:r>
            <a:r>
              <a:rPr lang="fr-FR" sz="2000" u="sng" dirty="0" smtClean="0">
                <a:latin typeface="Times New Roman" pitchFamily="18" charset="0"/>
                <a:cs typeface="Times New Roman" pitchFamily="18" charset="0"/>
              </a:rPr>
              <a:t>diatomite</a:t>
            </a:r>
            <a:r>
              <a:rPr lang="fr-FR" sz="2000" dirty="0" smtClean="0">
                <a:latin typeface="Times New Roman" pitchFamily="18" charset="0"/>
                <a:cs typeface="Times New Roman" pitchFamily="18" charset="0"/>
              </a:rPr>
              <a:t> d’une puissance de plusieurs dizaines de m). </a:t>
            </a:r>
            <a:endParaRPr lang="fr-FR" sz="2000" dirty="0">
              <a:latin typeface="Times New Roman" pitchFamily="18" charset="0"/>
              <a:cs typeface="Times New Roman" pitchFamily="18" charset="0"/>
            </a:endParaRPr>
          </a:p>
        </p:txBody>
      </p:sp>
      <p:sp>
        <p:nvSpPr>
          <p:cNvPr id="5" name="Rectangle 1"/>
          <p:cNvSpPr>
            <a:spLocks noChangeArrowheads="1"/>
          </p:cNvSpPr>
          <p:nvPr/>
        </p:nvSpPr>
        <p:spPr bwMode="auto">
          <a:xfrm>
            <a:off x="142876" y="1643050"/>
            <a:ext cx="8858280"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Autour du noyau central se trouvent de nombreux plastes </a:t>
            </a:r>
            <a:r>
              <a:rPr kumimoji="0" lang="fr-FR" sz="20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bruns</a:t>
            </a:r>
            <a:r>
              <a:rPr kumimoji="0" lang="fr-FR"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fr-FR"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Chl</a:t>
            </a:r>
            <a:r>
              <a:rPr kumimoji="0" lang="fr-FR"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 et c, </a:t>
            </a:r>
            <a:r>
              <a:rPr kumimoji="0" lang="fr-FR"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sym typeface="Symbol" pitchFamily="18" charset="2"/>
              </a:rPr>
              <a:t></a:t>
            </a:r>
            <a:r>
              <a:rPr kumimoji="0" lang="fr-FR"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-carotène, xanthophylles : </a:t>
            </a:r>
            <a:r>
              <a:rPr kumimoji="0" lang="fr-FR"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fucoxanthine</a:t>
            </a:r>
            <a:r>
              <a:rPr kumimoji="0" lang="fr-FR"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fr-FR"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diadinoxanthine</a:t>
            </a:r>
            <a:r>
              <a:rPr kumimoji="0" lang="fr-FR"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fr-FR"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diatoxanthine</a:t>
            </a:r>
            <a:r>
              <a:rPr kumimoji="0" lang="fr-FR"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entre lesquels se disposent des gouttelettes lipidiques.</a:t>
            </a:r>
            <a:r>
              <a:rPr kumimoji="0" lang="fr-FR"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sym typeface="Symbol" pitchFamily="18" charset="2"/>
              </a:rPr>
              <a:t>  Les Diatomées pourraient à elles seules être à l’origine de gisements de pétrole : elles peuvent stocker dans leur cytoplasme des gouttelettes d’huile pouvant représenter jusqu’à 50 % du volume cellulaire.</a:t>
            </a:r>
            <a:endParaRPr kumimoji="0" lang="fr-FR" sz="2000" b="0" i="0" u="none" strike="noStrike" cap="none" normalizeH="0" baseline="0" dirty="0" smtClean="0">
              <a:ln>
                <a:noFill/>
              </a:ln>
              <a:solidFill>
                <a:schemeClr val="tx1"/>
              </a:solidFill>
              <a:effectLst/>
              <a:latin typeface="Times New Roman" pitchFamily="18" charset="0"/>
              <a:cs typeface="Times New Roman" pitchFamily="18" charset="0"/>
              <a:sym typeface="Symbol" pitchFamily="18" charset="2"/>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fr-FR"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sym typeface="Symbol" pitchFamily="18" charset="2"/>
            </a:endParaRPr>
          </a:p>
        </p:txBody>
      </p:sp>
      <p:pic>
        <p:nvPicPr>
          <p:cNvPr id="28674" name="Picture 2" descr="Diatomées"/>
          <p:cNvPicPr>
            <a:picLocks noChangeAspect="1" noChangeArrowheads="1"/>
          </p:cNvPicPr>
          <p:nvPr/>
        </p:nvPicPr>
        <p:blipFill>
          <a:blip r:embed="rId2"/>
          <a:srcRect/>
          <a:stretch>
            <a:fillRect/>
          </a:stretch>
        </p:blipFill>
        <p:spPr bwMode="auto">
          <a:xfrm>
            <a:off x="595308" y="3714752"/>
            <a:ext cx="3333750" cy="2857520"/>
          </a:xfrm>
          <a:prstGeom prst="rect">
            <a:avLst/>
          </a:prstGeom>
          <a:noFill/>
        </p:spPr>
      </p:pic>
      <p:pic>
        <p:nvPicPr>
          <p:cNvPr id="28676" name="Picture 4" descr="Phytoplancton - diatomées"/>
          <p:cNvPicPr>
            <a:picLocks noChangeAspect="1" noChangeArrowheads="1"/>
          </p:cNvPicPr>
          <p:nvPr/>
        </p:nvPicPr>
        <p:blipFill>
          <a:blip r:embed="rId3"/>
          <a:srcRect/>
          <a:stretch>
            <a:fillRect/>
          </a:stretch>
        </p:blipFill>
        <p:spPr bwMode="auto">
          <a:xfrm>
            <a:off x="4500562" y="3643314"/>
            <a:ext cx="4090982" cy="2928958"/>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582594"/>
          </a:xfrm>
        </p:spPr>
        <p:txBody>
          <a:bodyPr>
            <a:noAutofit/>
          </a:bodyPr>
          <a:lstStyle/>
          <a:p>
            <a:r>
              <a:rPr lang="fr-FR" sz="2400" b="1" dirty="0" smtClean="0">
                <a:solidFill>
                  <a:srgbClr val="C00000"/>
                </a:solidFill>
                <a:latin typeface="Times New Roman" pitchFamily="18" charset="0"/>
                <a:cs typeface="Times New Roman" pitchFamily="18" charset="0"/>
              </a:rPr>
              <a:t>1 - 2 - Les </a:t>
            </a:r>
            <a:r>
              <a:rPr lang="fr-FR" sz="2400" b="1" dirty="0" err="1" smtClean="0">
                <a:solidFill>
                  <a:srgbClr val="C00000"/>
                </a:solidFill>
                <a:latin typeface="Times New Roman" pitchFamily="18" charset="0"/>
                <a:cs typeface="Times New Roman" pitchFamily="18" charset="0"/>
              </a:rPr>
              <a:t>chimiolithotrophes</a:t>
            </a:r>
            <a:r>
              <a:rPr lang="fr-FR" sz="2400" dirty="0" smtClean="0">
                <a:solidFill>
                  <a:srgbClr val="C00000"/>
                </a:solidFill>
                <a:latin typeface="Times New Roman" pitchFamily="18" charset="0"/>
                <a:cs typeface="Times New Roman" pitchFamily="18" charset="0"/>
              </a:rPr>
              <a:t/>
            </a:r>
            <a:br>
              <a:rPr lang="fr-FR" sz="2400" dirty="0" smtClean="0">
                <a:solidFill>
                  <a:srgbClr val="C00000"/>
                </a:solidFill>
                <a:latin typeface="Times New Roman" pitchFamily="18" charset="0"/>
                <a:cs typeface="Times New Roman" pitchFamily="18" charset="0"/>
              </a:rPr>
            </a:br>
            <a:endParaRPr lang="fr-FR" sz="2400" dirty="0">
              <a:solidFill>
                <a:srgbClr val="C00000"/>
              </a:solidFill>
              <a:latin typeface="Times New Roman" pitchFamily="18" charset="0"/>
              <a:cs typeface="Times New Roman" pitchFamily="18" charset="0"/>
            </a:endParaRPr>
          </a:p>
        </p:txBody>
      </p:sp>
      <p:sp>
        <p:nvSpPr>
          <p:cNvPr id="29697" name="Rectangle 1"/>
          <p:cNvSpPr>
            <a:spLocks noChangeArrowheads="1"/>
          </p:cNvSpPr>
          <p:nvPr/>
        </p:nvSpPr>
        <p:spPr bwMode="auto">
          <a:xfrm>
            <a:off x="714348" y="714356"/>
            <a:ext cx="7929618" cy="550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fr-FR" sz="2200" dirty="0" smtClean="0">
                <a:latin typeface="Times New Roman" pitchFamily="18" charset="0"/>
                <a:ea typeface="Times New Roman" pitchFamily="18" charset="0"/>
                <a:cs typeface="Times New Roman" pitchFamily="18" charset="0"/>
              </a:rPr>
              <a:t>	</a:t>
            </a:r>
            <a:r>
              <a:rPr kumimoji="0" lang="fr-FR" sz="2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Les Bactéries </a:t>
            </a:r>
            <a:r>
              <a:rPr kumimoji="0" lang="fr-FR" sz="2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chimiolithotrophes</a:t>
            </a:r>
            <a:r>
              <a:rPr kumimoji="0" lang="fr-FR" sz="2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tirent leur énergie de l’oxydation de composés minéraux, utilisent le CO</a:t>
            </a:r>
            <a:r>
              <a:rPr kumimoji="0" lang="fr-FR" sz="2200" b="0" i="0" u="none" strike="noStrike" cap="none" normalizeH="0" baseline="-30000" dirty="0" smtClean="0">
                <a:ln>
                  <a:noFill/>
                </a:ln>
                <a:solidFill>
                  <a:schemeClr val="tx1"/>
                </a:solidFill>
                <a:effectLst/>
                <a:latin typeface="Times New Roman" pitchFamily="18" charset="0"/>
                <a:ea typeface="Times New Roman" pitchFamily="18" charset="0"/>
                <a:cs typeface="Times New Roman" pitchFamily="18" charset="0"/>
              </a:rPr>
              <a:t>2</a:t>
            </a:r>
            <a:r>
              <a:rPr kumimoji="0" lang="fr-FR" sz="2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comme source de C, des composés minéraux variés comme source de pouvoir réducteur, H</a:t>
            </a:r>
            <a:r>
              <a:rPr kumimoji="0" lang="fr-FR" sz="2200" b="0" i="0" u="none" strike="noStrike" cap="none" normalizeH="0" baseline="30000" dirty="0" smtClean="0">
                <a:ln>
                  <a:noFill/>
                </a:ln>
                <a:solidFill>
                  <a:schemeClr val="tx1"/>
                </a:solidFill>
                <a:effectLst/>
                <a:latin typeface="Times New Roman" pitchFamily="18" charset="0"/>
                <a:ea typeface="Times New Roman" pitchFamily="18" charset="0"/>
                <a:cs typeface="Times New Roman" pitchFamily="18" charset="0"/>
              </a:rPr>
              <a:t>+</a:t>
            </a:r>
            <a:r>
              <a:rPr kumimoji="0" lang="fr-FR" sz="2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et d’électrons (substrat à oxyder = </a:t>
            </a:r>
            <a:r>
              <a:rPr kumimoji="0" lang="fr-FR" sz="22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carburant</a:t>
            </a:r>
            <a:r>
              <a:rPr kumimoji="0" lang="fr-FR" sz="2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des accepteurs d’électrons variés (accepteur à réduire = </a:t>
            </a:r>
            <a:r>
              <a:rPr kumimoji="0" lang="fr-FR" sz="22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comburant</a:t>
            </a:r>
            <a:r>
              <a:rPr kumimoji="0" lang="fr-FR" sz="2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Le pouvoir réducteur des ions inorganiques étant trop faible pour être utilisé pour la réduction du CO</a:t>
            </a:r>
            <a:r>
              <a:rPr kumimoji="0" lang="fr-FR" sz="2200" b="0" i="0" u="none" strike="noStrike" cap="none" normalizeH="0" baseline="-30000" dirty="0" smtClean="0">
                <a:ln>
                  <a:noFill/>
                </a:ln>
                <a:solidFill>
                  <a:schemeClr val="tx1"/>
                </a:solidFill>
                <a:effectLst/>
                <a:latin typeface="Times New Roman" pitchFamily="18" charset="0"/>
                <a:ea typeface="Times New Roman" pitchFamily="18" charset="0"/>
                <a:cs typeface="Times New Roman" pitchFamily="18" charset="0"/>
              </a:rPr>
              <a:t>2</a:t>
            </a:r>
            <a:r>
              <a:rPr kumimoji="0" lang="fr-FR" sz="2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toutes ces Bactéries possèdent des enzymes membranaires telle que la NADH-déshydrogénase : le flux des électrons cédés par les ions inorganiques provoque le pompage de H</a:t>
            </a:r>
            <a:r>
              <a:rPr kumimoji="0" lang="fr-FR" sz="2200" b="0" i="0" u="none" strike="noStrike" cap="none" normalizeH="0" baseline="30000" dirty="0" smtClean="0">
                <a:ln>
                  <a:noFill/>
                </a:ln>
                <a:solidFill>
                  <a:schemeClr val="tx1"/>
                </a:solidFill>
                <a:effectLst/>
                <a:latin typeface="Times New Roman" pitchFamily="18" charset="0"/>
                <a:ea typeface="Times New Roman" pitchFamily="18" charset="0"/>
                <a:cs typeface="Times New Roman" pitchFamily="18" charset="0"/>
              </a:rPr>
              <a:t>+</a:t>
            </a:r>
            <a:r>
              <a:rPr kumimoji="0" lang="fr-FR" sz="2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hors de la cellule (création d’une force protomotrice) ; leur retour dans la cellule active à la fois l’ATP-</a:t>
            </a:r>
            <a:r>
              <a:rPr kumimoji="0" lang="fr-FR" sz="2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synthase</a:t>
            </a:r>
            <a:r>
              <a:rPr kumimoji="0" lang="fr-FR" sz="2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et la NADH-</a:t>
            </a:r>
            <a:r>
              <a:rPr kumimoji="0" lang="fr-FR" sz="2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DHase</a:t>
            </a:r>
            <a:r>
              <a:rPr kumimoji="0" lang="fr-FR" sz="2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(réduction de NAD</a:t>
            </a:r>
            <a:r>
              <a:rPr kumimoji="0" lang="fr-FR" sz="2200" b="0" i="0" u="none" strike="noStrike" cap="none" normalizeH="0" baseline="30000" dirty="0" smtClean="0">
                <a:ln>
                  <a:noFill/>
                </a:ln>
                <a:solidFill>
                  <a:schemeClr val="tx1"/>
                </a:solidFill>
                <a:effectLst/>
                <a:latin typeface="Times New Roman" pitchFamily="18" charset="0"/>
                <a:ea typeface="Times New Roman" pitchFamily="18" charset="0"/>
                <a:cs typeface="Times New Roman" pitchFamily="18" charset="0"/>
              </a:rPr>
              <a:t>+</a:t>
            </a:r>
            <a:r>
              <a:rPr kumimoji="0" lang="fr-FR" sz="2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ou NADP</a:t>
            </a:r>
            <a:r>
              <a:rPr kumimoji="0" lang="fr-FR" sz="2200" b="0" i="0" u="none" strike="noStrike" cap="none" normalizeH="0" baseline="30000" dirty="0" smtClean="0">
                <a:ln>
                  <a:noFill/>
                </a:ln>
                <a:solidFill>
                  <a:schemeClr val="tx1"/>
                </a:solidFill>
                <a:effectLst/>
                <a:latin typeface="Times New Roman" pitchFamily="18" charset="0"/>
                <a:ea typeface="Times New Roman" pitchFamily="18" charset="0"/>
                <a:cs typeface="Times New Roman" pitchFamily="18" charset="0"/>
              </a:rPr>
              <a:t>+</a:t>
            </a:r>
            <a:r>
              <a:rPr kumimoji="0" lang="fr-FR" sz="2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grâce aux électrons issus du flux inverse activé par le gradient de H</a:t>
            </a:r>
            <a:r>
              <a:rPr kumimoji="0" lang="fr-FR" sz="2200" b="0" i="0" u="none" strike="noStrike" cap="none" normalizeH="0" baseline="30000" dirty="0" smtClean="0">
                <a:ln>
                  <a:noFill/>
                </a:ln>
                <a:solidFill>
                  <a:schemeClr val="tx1"/>
                </a:solidFill>
                <a:effectLst/>
                <a:latin typeface="Times New Roman" pitchFamily="18" charset="0"/>
                <a:ea typeface="Times New Roman" pitchFamily="18" charset="0"/>
                <a:cs typeface="Times New Roman" pitchFamily="18" charset="0"/>
              </a:rPr>
              <a:t>+</a:t>
            </a:r>
            <a:r>
              <a:rPr kumimoji="0" lang="fr-FR" sz="2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L’accepteur final est le plus souvent le O</a:t>
            </a:r>
            <a:r>
              <a:rPr kumimoji="0" lang="fr-FR" sz="2200" b="0" i="0" u="none" strike="noStrike" cap="none" normalizeH="0" baseline="-30000" dirty="0" smtClean="0">
                <a:ln>
                  <a:noFill/>
                </a:ln>
                <a:solidFill>
                  <a:schemeClr val="tx1"/>
                </a:solidFill>
                <a:effectLst/>
                <a:latin typeface="Times New Roman" pitchFamily="18" charset="0"/>
                <a:ea typeface="Times New Roman" pitchFamily="18" charset="0"/>
                <a:cs typeface="Times New Roman" pitchFamily="18" charset="0"/>
              </a:rPr>
              <a:t>2</a:t>
            </a:r>
            <a:r>
              <a:rPr kumimoji="0" lang="fr-FR" sz="2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(espèces aérobies) mais aussi les NO</a:t>
            </a:r>
            <a:r>
              <a:rPr kumimoji="0" lang="fr-FR" sz="2200" b="0" i="0" u="none" strike="noStrike" cap="none" normalizeH="0" baseline="-30000" dirty="0" smtClean="0">
                <a:ln>
                  <a:noFill/>
                </a:ln>
                <a:solidFill>
                  <a:schemeClr val="tx1"/>
                </a:solidFill>
                <a:effectLst/>
                <a:latin typeface="Times New Roman" pitchFamily="18" charset="0"/>
                <a:ea typeface="Times New Roman" pitchFamily="18" charset="0"/>
                <a:cs typeface="Times New Roman" pitchFamily="18" charset="0"/>
              </a:rPr>
              <a:t>3</a:t>
            </a:r>
            <a:r>
              <a:rPr kumimoji="0" lang="fr-FR" sz="2200" b="0" i="0" u="none" strike="noStrike" cap="none" normalizeH="0" baseline="30000" dirty="0" smtClean="0">
                <a:ln>
                  <a:noFill/>
                </a:ln>
                <a:solidFill>
                  <a:schemeClr val="tx1"/>
                </a:solidFill>
                <a:effectLst/>
                <a:latin typeface="Times New Roman" pitchFamily="18" charset="0"/>
                <a:ea typeface="Times New Roman" pitchFamily="18" charset="0"/>
                <a:cs typeface="Times New Roman" pitchFamily="18" charset="0"/>
              </a:rPr>
              <a:t>-</a:t>
            </a:r>
            <a:r>
              <a:rPr kumimoji="0" lang="fr-FR" sz="2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dans le cas d’espèces anaérobies (</a:t>
            </a:r>
            <a:r>
              <a:rPr kumimoji="0" lang="fr-FR" sz="2200" b="0"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Thiobacillus</a:t>
            </a:r>
            <a:r>
              <a:rPr kumimoji="0" lang="fr-FR" sz="2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fr-FR" sz="2200" b="0"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denitrificans</a:t>
            </a:r>
            <a:r>
              <a:rPr kumimoji="0" lang="fr-FR" sz="2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fr-FR" sz="2200" b="0"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Pseudomonas</a:t>
            </a:r>
            <a:r>
              <a:rPr kumimoji="0" lang="fr-FR" sz="2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on parle de « </a:t>
            </a:r>
            <a:r>
              <a:rPr kumimoji="0" lang="fr-FR" sz="22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respiration</a:t>
            </a:r>
            <a:r>
              <a:rPr kumimoji="0" lang="fr-FR" sz="2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fr-FR" sz="22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nitrate</a:t>
            </a:r>
            <a:r>
              <a:rPr lang="fr-FR" sz="2200" dirty="0" smtClean="0">
                <a:latin typeface="Times New Roman" pitchFamily="18" charset="0"/>
                <a:cs typeface="Times New Roman" pitchFamily="18" charset="0"/>
              </a:rPr>
              <a:t> » </a:t>
            </a:r>
            <a:r>
              <a:rPr kumimoji="0" lang="fr-FR" sz="22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r>
              <a:rPr kumimoji="0" lang="fr-FR" sz="2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fr-FR" sz="2200" b="0" i="0" u="none" strike="noStrike" cap="none" normalizeH="0" baseline="0" dirty="0" smtClean="0">
                <a:ln>
                  <a:noFill/>
                </a:ln>
                <a:solidFill>
                  <a:schemeClr val="tx1"/>
                </a:solidFill>
                <a:effectLst/>
                <a:latin typeface="Times New Roman" pitchFamily="18" charset="0"/>
                <a:cs typeface="Times New Roman" pitchFamily="18" charset="0"/>
              </a:rPr>
              <a:t>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285720" y="142852"/>
            <a:ext cx="8429684" cy="646331"/>
          </a:xfrm>
          <a:prstGeom prst="rect">
            <a:avLst/>
          </a:prstGeom>
        </p:spPr>
        <p:txBody>
          <a:bodyPr wrap="square">
            <a:spAutoFit/>
          </a:bodyPr>
          <a:lstStyle/>
          <a:p>
            <a:pPr>
              <a:buFont typeface="Wingdings" pitchFamily="2" charset="2"/>
              <a:buChar char="Ø"/>
            </a:pPr>
            <a:r>
              <a:rPr lang="fr-FR" dirty="0" smtClean="0">
                <a:latin typeface="Times New Roman" pitchFamily="18" charset="0"/>
                <a:cs typeface="Times New Roman" pitchFamily="18" charset="0"/>
              </a:rPr>
              <a:t> </a:t>
            </a:r>
            <a:r>
              <a:rPr lang="fr-FR" b="1" dirty="0" smtClean="0">
                <a:solidFill>
                  <a:srgbClr val="FF0000"/>
                </a:solidFill>
                <a:latin typeface="Times New Roman" pitchFamily="18" charset="0"/>
                <a:cs typeface="Times New Roman" pitchFamily="18" charset="0"/>
              </a:rPr>
              <a:t>Les </a:t>
            </a:r>
            <a:r>
              <a:rPr lang="fr-FR" b="1" dirty="0" smtClean="0">
                <a:solidFill>
                  <a:srgbClr val="FF0000"/>
                </a:solidFill>
                <a:latin typeface="Times New Roman" pitchFamily="18" charset="0"/>
                <a:cs typeface="Times New Roman" pitchFamily="18" charset="0"/>
              </a:rPr>
              <a:t>Bactéries nitrifiantes</a:t>
            </a:r>
            <a:r>
              <a:rPr lang="fr-FR" dirty="0" smtClean="0">
                <a:latin typeface="Times New Roman" pitchFamily="18" charset="0"/>
                <a:cs typeface="Times New Roman" pitchFamily="18" charset="0"/>
              </a:rPr>
              <a:t> </a:t>
            </a:r>
            <a:r>
              <a:rPr lang="fr-FR" dirty="0" smtClean="0">
                <a:latin typeface="Times New Roman" pitchFamily="18" charset="0"/>
                <a:cs typeface="Times New Roman" pitchFamily="18" charset="0"/>
              </a:rPr>
              <a:t>: utilisent </a:t>
            </a:r>
            <a:r>
              <a:rPr lang="fr-FR" dirty="0" smtClean="0">
                <a:latin typeface="Times New Roman" pitchFamily="18" charset="0"/>
                <a:cs typeface="Times New Roman" pitchFamily="18" charset="0"/>
              </a:rPr>
              <a:t>différents composés </a:t>
            </a:r>
            <a:r>
              <a:rPr lang="fr-FR" i="1" dirty="0" smtClean="0">
                <a:latin typeface="Times New Roman" pitchFamily="18" charset="0"/>
                <a:cs typeface="Times New Roman" pitchFamily="18" charset="0"/>
              </a:rPr>
              <a:t>azotés </a:t>
            </a:r>
            <a:r>
              <a:rPr lang="fr-FR" dirty="0" smtClean="0">
                <a:latin typeface="Times New Roman" pitchFamily="18" charset="0"/>
                <a:cs typeface="Times New Roman" pitchFamily="18" charset="0"/>
              </a:rPr>
              <a:t>; elles participent à la minéralisation des protéines qui se réalise par étapes dans le sol </a:t>
            </a:r>
            <a:r>
              <a:rPr lang="fr-FR" dirty="0" smtClean="0">
                <a:latin typeface="Times New Roman" pitchFamily="18" charset="0"/>
                <a:cs typeface="Times New Roman" pitchFamily="18" charset="0"/>
              </a:rPr>
              <a:t>.</a:t>
            </a:r>
            <a:endParaRPr lang="fr-FR" dirty="0">
              <a:latin typeface="Times New Roman" pitchFamily="18" charset="0"/>
              <a:cs typeface="Times New Roman" pitchFamily="18" charset="0"/>
            </a:endParaRPr>
          </a:p>
        </p:txBody>
      </p:sp>
      <p:sp>
        <p:nvSpPr>
          <p:cNvPr id="2062" name="Rectangle 14"/>
          <p:cNvSpPr>
            <a:spLocks noChangeArrowheads="1"/>
          </p:cNvSpPr>
          <p:nvPr/>
        </p:nvSpPr>
        <p:spPr bwMode="auto">
          <a:xfrm>
            <a:off x="214314" y="785794"/>
            <a:ext cx="8786842"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La </a:t>
            </a:r>
            <a:r>
              <a:rPr kumimoji="0" lang="en-GB" b="1" i="0" u="sng"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nitrification</a:t>
            </a:r>
            <a:r>
              <a:rPr kumimoji="0" lang="en-GB"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NH</a:t>
            </a:r>
            <a:r>
              <a:rPr kumimoji="0" lang="en-GB" b="0" i="0" u="none" strike="noStrike" cap="none" normalizeH="0" baseline="-30000" dirty="0" smtClean="0">
                <a:ln>
                  <a:noFill/>
                </a:ln>
                <a:solidFill>
                  <a:schemeClr val="tx1"/>
                </a:solidFill>
                <a:effectLst/>
                <a:latin typeface="Times New Roman" pitchFamily="18" charset="0"/>
                <a:ea typeface="Times New Roman" pitchFamily="18" charset="0"/>
                <a:cs typeface="Times New Roman" pitchFamily="18" charset="0"/>
              </a:rPr>
              <a:t>4</a:t>
            </a:r>
            <a:r>
              <a:rPr kumimoji="0" lang="en-GB" b="0" i="0" u="none" strike="noStrike" cap="none" normalizeH="0" baseline="30000" dirty="0" smtClean="0">
                <a:ln>
                  <a:noFill/>
                </a:ln>
                <a:solidFill>
                  <a:schemeClr val="tx1"/>
                </a:solidFill>
                <a:effectLst/>
                <a:latin typeface="Times New Roman" pitchFamily="18" charset="0"/>
                <a:ea typeface="Times New Roman" pitchFamily="18" charset="0"/>
                <a:cs typeface="Times New Roman" pitchFamily="18" charset="0"/>
              </a:rPr>
              <a:t>+</a:t>
            </a:r>
            <a:r>
              <a:rPr kumimoji="0" lang="en-GB"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fr-FR"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sym typeface="Symbol" pitchFamily="18" charset="2"/>
              </a:rPr>
              <a:t></a:t>
            </a:r>
            <a:r>
              <a:rPr kumimoji="0" lang="en-GB"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NO</a:t>
            </a:r>
            <a:r>
              <a:rPr kumimoji="0" lang="en-GB" b="0" i="0" u="none" strike="noStrike" cap="none" normalizeH="0" baseline="-30000" dirty="0" smtClean="0">
                <a:ln>
                  <a:noFill/>
                </a:ln>
                <a:solidFill>
                  <a:schemeClr val="tx1"/>
                </a:solidFill>
                <a:effectLst/>
                <a:latin typeface="Times New Roman" pitchFamily="18" charset="0"/>
                <a:ea typeface="Times New Roman" pitchFamily="18" charset="0"/>
                <a:cs typeface="Times New Roman" pitchFamily="18" charset="0"/>
                <a:sym typeface="Symbol" pitchFamily="18" charset="2"/>
              </a:rPr>
              <a:t>2</a:t>
            </a:r>
            <a:r>
              <a:rPr kumimoji="0" lang="en-GB" b="0" i="0" u="none" strike="noStrike" cap="none" normalizeH="0" baseline="30000" dirty="0" smtClean="0">
                <a:ln>
                  <a:noFill/>
                </a:ln>
                <a:solidFill>
                  <a:schemeClr val="tx1"/>
                </a:solidFill>
                <a:effectLst/>
                <a:latin typeface="Times New Roman" pitchFamily="18" charset="0"/>
                <a:ea typeface="Times New Roman" pitchFamily="18" charset="0"/>
                <a:cs typeface="Times New Roman" pitchFamily="18" charset="0"/>
                <a:sym typeface="Symbol" pitchFamily="18" charset="2"/>
              </a:rPr>
              <a:t>-</a:t>
            </a:r>
            <a:r>
              <a:rPr kumimoji="0" lang="en-GB"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sym typeface="Symbol" pitchFamily="18" charset="2"/>
              </a:rPr>
              <a:t>  </a:t>
            </a:r>
            <a:r>
              <a:rPr kumimoji="0" lang="fr-FR"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sym typeface="Symbol" pitchFamily="18" charset="2"/>
              </a:rPr>
              <a:t></a:t>
            </a:r>
            <a:r>
              <a:rPr kumimoji="0" lang="en-GB"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NO</a:t>
            </a:r>
            <a:r>
              <a:rPr kumimoji="0" lang="en-GB" b="0" i="0" u="none" strike="noStrike" cap="none" normalizeH="0" baseline="-30000" dirty="0" smtClean="0">
                <a:ln>
                  <a:noFill/>
                </a:ln>
                <a:solidFill>
                  <a:schemeClr val="tx1"/>
                </a:solidFill>
                <a:effectLst/>
                <a:latin typeface="Times New Roman" pitchFamily="18" charset="0"/>
                <a:ea typeface="Times New Roman" pitchFamily="18" charset="0"/>
                <a:cs typeface="Times New Roman" pitchFamily="18" charset="0"/>
                <a:sym typeface="Symbol" pitchFamily="18" charset="2"/>
              </a:rPr>
              <a:t>3</a:t>
            </a:r>
            <a:r>
              <a:rPr kumimoji="0" lang="en-GB" b="0" i="0" u="none" strike="noStrike" cap="none" normalizeH="0" baseline="30000" dirty="0" smtClean="0">
                <a:ln>
                  <a:noFill/>
                </a:ln>
                <a:solidFill>
                  <a:schemeClr val="tx1"/>
                </a:solidFill>
                <a:effectLst/>
                <a:latin typeface="Times New Roman" pitchFamily="18" charset="0"/>
                <a:ea typeface="Times New Roman" pitchFamily="18" charset="0"/>
                <a:cs typeface="Times New Roman" pitchFamily="18" charset="0"/>
                <a:sym typeface="Symbol" pitchFamily="18" charset="2"/>
              </a:rPr>
              <a:t>-</a:t>
            </a:r>
            <a:r>
              <a:rPr kumimoji="0" lang="en-GB"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sym typeface="Symbol" pitchFamily="18" charset="2"/>
              </a:rPr>
              <a:t>.  </a:t>
            </a:r>
            <a:r>
              <a:rPr kumimoji="0" lang="fr-FR"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sym typeface="Symbol" pitchFamily="18" charset="2"/>
              </a:rPr>
              <a:t>Les Bactéries nitrifiantes sont des </a:t>
            </a:r>
            <a:r>
              <a:rPr kumimoji="0" lang="fr-FR"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sym typeface="Symbol" pitchFamily="18" charset="2"/>
              </a:rPr>
              <a:t>aérobies strictes</a:t>
            </a:r>
            <a:r>
              <a:rPr kumimoji="0" lang="fr-FR"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sym typeface="Symbol" pitchFamily="18" charset="2"/>
              </a:rPr>
              <a:t> (le dioxygène leur est indispensable ; elles pratiquent une </a:t>
            </a:r>
            <a:r>
              <a:rPr kumimoji="0" lang="fr-FR"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sym typeface="Symbol" pitchFamily="18" charset="2"/>
              </a:rPr>
              <a:t>phosphorylation oxydative aérobie</a:t>
            </a:r>
            <a:r>
              <a:rPr kumimoji="0" lang="fr-FR"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sym typeface="Symbol" pitchFamily="18" charset="2"/>
              </a:rPr>
              <a:t>) ; il en existe 2 types qui interviennent séquentiellement dans l’utilisation des composés azotés du sol :</a:t>
            </a:r>
            <a:endParaRPr kumimoji="0" lang="fr-FR" b="0" i="0" u="none" strike="noStrike" cap="none" normalizeH="0" baseline="0" dirty="0" smtClean="0">
              <a:ln>
                <a:noFill/>
              </a:ln>
              <a:solidFill>
                <a:schemeClr val="tx1"/>
              </a:solidFill>
              <a:effectLst/>
              <a:latin typeface="Times New Roman" pitchFamily="18" charset="0"/>
              <a:cs typeface="Times New Roman" pitchFamily="18" charset="0"/>
              <a:sym typeface="Symbol" pitchFamily="18" charset="2"/>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sym typeface="Symbol" pitchFamily="18" charset="2"/>
            </a:endParaRPr>
          </a:p>
        </p:txBody>
      </p:sp>
      <p:sp>
        <p:nvSpPr>
          <p:cNvPr id="2064" name="AutoShape 530"/>
          <p:cNvSpPr>
            <a:spLocks/>
          </p:cNvSpPr>
          <p:nvPr/>
        </p:nvSpPr>
        <p:spPr bwMode="auto">
          <a:xfrm>
            <a:off x="284134" y="5000636"/>
            <a:ext cx="144462" cy="434975"/>
          </a:xfrm>
          <a:prstGeom prst="leftBrace">
            <a:avLst>
              <a:gd name="adj1" fmla="val 25092"/>
              <a:gd name="adj2" fmla="val 50000"/>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063" name="AutoShape 531"/>
          <p:cNvSpPr>
            <a:spLocks/>
          </p:cNvSpPr>
          <p:nvPr/>
        </p:nvSpPr>
        <p:spPr bwMode="auto">
          <a:xfrm>
            <a:off x="428596" y="3136901"/>
            <a:ext cx="144462" cy="434975"/>
          </a:xfrm>
          <a:prstGeom prst="leftBrace">
            <a:avLst>
              <a:gd name="adj1" fmla="val 25092"/>
              <a:gd name="adj2" fmla="val 50000"/>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065" name="Rectangle 17"/>
          <p:cNvSpPr>
            <a:spLocks noChangeArrowheads="1"/>
          </p:cNvSpPr>
          <p:nvPr/>
        </p:nvSpPr>
        <p:spPr bwMode="auto">
          <a:xfrm>
            <a:off x="357158" y="1928802"/>
            <a:ext cx="8786842" cy="31393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buFont typeface="Wingdings" pitchFamily="2" charset="2"/>
              <a:buChar char="ü"/>
            </a:pPr>
            <a:r>
              <a:rPr kumimoji="0" lang="fr-FR"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La </a:t>
            </a:r>
            <a:r>
              <a:rPr kumimoji="0" lang="fr-FR" b="0" i="0" u="sng"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nitrosation</a:t>
            </a:r>
            <a:r>
              <a:rPr kumimoji="0" lang="fr-FR"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est la 1</a:t>
            </a:r>
            <a:r>
              <a:rPr kumimoji="0" lang="fr-FR" b="0" i="0" u="none" strike="noStrike" cap="none" normalizeH="0" baseline="30000" dirty="0" smtClean="0">
                <a:ln>
                  <a:noFill/>
                </a:ln>
                <a:solidFill>
                  <a:schemeClr val="tx1"/>
                </a:solidFill>
                <a:effectLst/>
                <a:latin typeface="Times New Roman" pitchFamily="18" charset="0"/>
                <a:ea typeface="Times New Roman" pitchFamily="18" charset="0"/>
                <a:cs typeface="Times New Roman" pitchFamily="18" charset="0"/>
              </a:rPr>
              <a:t>ère</a:t>
            </a:r>
            <a:r>
              <a:rPr kumimoji="0" lang="fr-FR"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étape de la nitrification ; elle est réalisée par des Bactéries </a:t>
            </a:r>
            <a:r>
              <a:rPr kumimoji="0" lang="fr-FR" b="0" i="0" u="sng"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nitreuses</a:t>
            </a:r>
            <a:r>
              <a:rPr kumimoji="0" lang="fr-FR"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fr-FR"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Nitrosomonas</a:t>
            </a:r>
            <a:r>
              <a:rPr kumimoji="0" lang="fr-FR"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en milieu aérien, </a:t>
            </a:r>
            <a:r>
              <a:rPr kumimoji="0" lang="fr-FR" b="0"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Nitrocystis</a:t>
            </a:r>
            <a:r>
              <a:rPr kumimoji="0" lang="fr-FR"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en milieu océanique) et mène à la production de </a:t>
            </a:r>
            <a:r>
              <a:rPr kumimoji="0" lang="fr-FR" b="0" i="0" u="sng"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nitrites</a:t>
            </a:r>
            <a:r>
              <a:rPr kumimoji="0" lang="fr-FR"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NO</a:t>
            </a:r>
            <a:r>
              <a:rPr kumimoji="0" lang="fr-FR" b="0" i="0" u="none" strike="noStrike" cap="none" normalizeH="0" baseline="-30000" dirty="0" smtClean="0">
                <a:ln>
                  <a:noFill/>
                </a:ln>
                <a:solidFill>
                  <a:schemeClr val="tx1"/>
                </a:solidFill>
                <a:effectLst/>
                <a:latin typeface="Times New Roman" pitchFamily="18" charset="0"/>
                <a:ea typeface="Times New Roman" pitchFamily="18" charset="0"/>
                <a:cs typeface="Times New Roman" pitchFamily="18" charset="0"/>
              </a:rPr>
              <a:t>2</a:t>
            </a:r>
            <a:r>
              <a:rPr kumimoji="0" lang="fr-FR" b="0" i="0" u="none" strike="noStrike" cap="none" normalizeH="0" baseline="30000" dirty="0" smtClean="0">
                <a:ln>
                  <a:noFill/>
                </a:ln>
                <a:solidFill>
                  <a:schemeClr val="tx1"/>
                </a:solidFill>
                <a:effectLst/>
                <a:latin typeface="Times New Roman" pitchFamily="18" charset="0"/>
                <a:ea typeface="Times New Roman" pitchFamily="18" charset="0"/>
                <a:cs typeface="Times New Roman" pitchFamily="18" charset="0"/>
              </a:rPr>
              <a:t>-</a:t>
            </a:r>
            <a:r>
              <a:rPr kumimoji="0" lang="fr-FR"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(azote </a:t>
            </a:r>
            <a:r>
              <a:rPr kumimoji="0" lang="fr-FR" b="0" i="0" u="sng"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nitreux</a:t>
            </a:r>
            <a:r>
              <a:rPr kumimoji="0" lang="fr-FR"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lang="fr-FR" dirty="0" smtClean="0">
                <a:latin typeface="Times New Roman" pitchFamily="18" charset="0"/>
                <a:cs typeface="Times New Roman" pitchFamily="18" charset="0"/>
              </a:rPr>
              <a:t> </a:t>
            </a:r>
          </a:p>
          <a:p>
            <a:r>
              <a:rPr lang="en-US" dirty="0" smtClean="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NH</a:t>
            </a:r>
            <a:r>
              <a:rPr lang="en-US" baseline="-25000" dirty="0" smtClean="0">
                <a:latin typeface="Times New Roman" pitchFamily="18" charset="0"/>
                <a:cs typeface="Times New Roman" pitchFamily="18" charset="0"/>
              </a:rPr>
              <a:t>4</a:t>
            </a:r>
            <a:r>
              <a:rPr lang="en-US" baseline="30000"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 + 2 H</a:t>
            </a:r>
            <a:r>
              <a:rPr lang="en-US" baseline="-25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O </a:t>
            </a:r>
            <a:r>
              <a:rPr lang="en-GB" dirty="0" smtClean="0">
                <a:latin typeface="Times New Roman" pitchFamily="18" charset="0"/>
                <a:cs typeface="Times New Roman" pitchFamily="18" charset="0"/>
                <a:sym typeface="Symbol"/>
              </a:rPr>
              <a:t></a:t>
            </a:r>
            <a:r>
              <a:rPr lang="en-US" dirty="0" smtClean="0">
                <a:latin typeface="Times New Roman" pitchFamily="18" charset="0"/>
                <a:cs typeface="Times New Roman" pitchFamily="18" charset="0"/>
              </a:rPr>
              <a:t> NO</a:t>
            </a:r>
            <a:r>
              <a:rPr lang="en-US" baseline="-25000" dirty="0" smtClean="0">
                <a:latin typeface="Times New Roman" pitchFamily="18" charset="0"/>
                <a:cs typeface="Times New Roman" pitchFamily="18" charset="0"/>
              </a:rPr>
              <a:t>2</a:t>
            </a:r>
            <a:r>
              <a:rPr lang="en-US" baseline="30000"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 + 8 H</a:t>
            </a:r>
            <a:r>
              <a:rPr lang="en-US" baseline="30000"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 + 6 é</a:t>
            </a:r>
            <a:endParaRPr lang="fr-FR"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    ½ O</a:t>
            </a:r>
            <a:r>
              <a:rPr lang="en-US" baseline="-25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 + 2 H</a:t>
            </a:r>
            <a:r>
              <a:rPr lang="en-US" baseline="30000"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 + 2 é</a:t>
            </a:r>
            <a:r>
              <a:rPr lang="en-GB" dirty="0" smtClean="0">
                <a:latin typeface="Times New Roman" pitchFamily="18" charset="0"/>
                <a:cs typeface="Times New Roman" pitchFamily="18" charset="0"/>
                <a:sym typeface="Symbol"/>
              </a:rPr>
              <a:t></a:t>
            </a:r>
            <a:r>
              <a:rPr lang="en-US"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H</a:t>
            </a:r>
            <a:r>
              <a:rPr lang="en-US" baseline="-25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O</a:t>
            </a:r>
            <a:endParaRPr lang="fr-FR" dirty="0" smtClean="0">
              <a:latin typeface="Times New Roman" pitchFamily="18" charset="0"/>
              <a:cs typeface="Times New Roman" pitchFamily="18" charset="0"/>
            </a:endParaRPr>
          </a:p>
          <a:p>
            <a:r>
              <a:rPr lang="en-US" dirty="0" err="1" smtClean="0">
                <a:latin typeface="Times New Roman" pitchFamily="18" charset="0"/>
                <a:cs typeface="Times New Roman" pitchFamily="18" charset="0"/>
              </a:rPr>
              <a:t>bilan</a:t>
            </a:r>
            <a:r>
              <a:rPr lang="en-US" dirty="0" smtClean="0">
                <a:latin typeface="Times New Roman" pitchFamily="18" charset="0"/>
                <a:cs typeface="Times New Roman" pitchFamily="18" charset="0"/>
              </a:rPr>
              <a:t> :</a:t>
            </a:r>
            <a:endParaRPr lang="fr-FR"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 NH</a:t>
            </a:r>
            <a:r>
              <a:rPr lang="en-US" baseline="-25000" dirty="0" smtClean="0">
                <a:latin typeface="Times New Roman" pitchFamily="18" charset="0"/>
                <a:cs typeface="Times New Roman" pitchFamily="18" charset="0"/>
              </a:rPr>
              <a:t>4</a:t>
            </a:r>
            <a:r>
              <a:rPr lang="en-US" baseline="30000"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 + 3/2  O</a:t>
            </a:r>
            <a:r>
              <a:rPr lang="en-US" baseline="-25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 </a:t>
            </a:r>
            <a:r>
              <a:rPr lang="fr-FR" dirty="0" smtClean="0">
                <a:latin typeface="Times New Roman" pitchFamily="18" charset="0"/>
                <a:cs typeface="Times New Roman" pitchFamily="18" charset="0"/>
                <a:sym typeface="Symbol"/>
              </a:rPr>
              <a:t></a:t>
            </a:r>
            <a:r>
              <a:rPr lang="en-US" dirty="0" smtClean="0">
                <a:latin typeface="Times New Roman" pitchFamily="18" charset="0"/>
                <a:cs typeface="Times New Roman" pitchFamily="18" charset="0"/>
              </a:rPr>
              <a:t> NO</a:t>
            </a:r>
            <a:r>
              <a:rPr lang="en-US" baseline="-25000" dirty="0" smtClean="0">
                <a:latin typeface="Times New Roman" pitchFamily="18" charset="0"/>
                <a:cs typeface="Times New Roman" pitchFamily="18" charset="0"/>
              </a:rPr>
              <a:t>2</a:t>
            </a:r>
            <a:r>
              <a:rPr lang="en-US" baseline="30000"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 + H</a:t>
            </a:r>
            <a:r>
              <a:rPr lang="en-US" baseline="-25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O + 2 H</a:t>
            </a:r>
            <a:r>
              <a:rPr lang="en-US" baseline="30000" dirty="0" smtClean="0">
                <a:latin typeface="Times New Roman" pitchFamily="18" charset="0"/>
                <a:cs typeface="Times New Roman" pitchFamily="18" charset="0"/>
              </a:rPr>
              <a:t>+</a:t>
            </a:r>
            <a:endParaRPr lang="fr-FR" dirty="0" smtClean="0">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22" name="Rectangle 21"/>
          <p:cNvSpPr/>
          <p:nvPr/>
        </p:nvSpPr>
        <p:spPr>
          <a:xfrm>
            <a:off x="357158" y="4286257"/>
            <a:ext cx="8786842" cy="2308324"/>
          </a:xfrm>
          <a:prstGeom prst="rect">
            <a:avLst/>
          </a:prstGeom>
        </p:spPr>
        <p:txBody>
          <a:bodyPr wrap="square">
            <a:spAutoFit/>
          </a:bodyPr>
          <a:lstStyle/>
          <a:p>
            <a:r>
              <a:rPr lang="fr-FR" dirty="0" smtClean="0">
                <a:latin typeface="Times New Roman" pitchFamily="18" charset="0"/>
                <a:cs typeface="Times New Roman" pitchFamily="18" charset="0"/>
              </a:rPr>
              <a:t>La </a:t>
            </a:r>
            <a:r>
              <a:rPr lang="fr-FR" u="sng" dirty="0" smtClean="0">
                <a:latin typeface="Times New Roman" pitchFamily="18" charset="0"/>
                <a:cs typeface="Times New Roman" pitchFamily="18" charset="0"/>
              </a:rPr>
              <a:t>nitratation</a:t>
            </a:r>
            <a:r>
              <a:rPr lang="fr-FR" dirty="0" smtClean="0">
                <a:latin typeface="Times New Roman" pitchFamily="18" charset="0"/>
                <a:cs typeface="Times New Roman" pitchFamily="18" charset="0"/>
              </a:rPr>
              <a:t> est la 2</a:t>
            </a:r>
            <a:r>
              <a:rPr lang="fr-FR" baseline="30000" dirty="0" smtClean="0">
                <a:latin typeface="Times New Roman" pitchFamily="18" charset="0"/>
                <a:cs typeface="Times New Roman" pitchFamily="18" charset="0"/>
              </a:rPr>
              <a:t>ème</a:t>
            </a:r>
            <a:r>
              <a:rPr lang="fr-FR" dirty="0" smtClean="0">
                <a:latin typeface="Times New Roman" pitchFamily="18" charset="0"/>
                <a:cs typeface="Times New Roman" pitchFamily="18" charset="0"/>
              </a:rPr>
              <a:t> étape de la nitrification ; elle est réalisée par des Bactéries </a:t>
            </a:r>
            <a:r>
              <a:rPr lang="fr-FR" u="sng" dirty="0" smtClean="0">
                <a:latin typeface="Times New Roman" pitchFamily="18" charset="0"/>
                <a:cs typeface="Times New Roman" pitchFamily="18" charset="0"/>
              </a:rPr>
              <a:t>nitriques</a:t>
            </a:r>
            <a:r>
              <a:rPr lang="fr-FR" dirty="0" smtClean="0">
                <a:latin typeface="Times New Roman" pitchFamily="18" charset="0"/>
                <a:cs typeface="Times New Roman" pitchFamily="18" charset="0"/>
              </a:rPr>
              <a:t> (</a:t>
            </a:r>
            <a:r>
              <a:rPr lang="fr-FR" i="1" dirty="0" smtClean="0">
                <a:latin typeface="Times New Roman" pitchFamily="18" charset="0"/>
                <a:cs typeface="Times New Roman" pitchFamily="18" charset="0"/>
              </a:rPr>
              <a:t>Nitrobacter</a:t>
            </a:r>
            <a:r>
              <a:rPr lang="fr-FR" dirty="0" smtClean="0">
                <a:latin typeface="Times New Roman" pitchFamily="18" charset="0"/>
                <a:cs typeface="Times New Roman" pitchFamily="18" charset="0"/>
              </a:rPr>
              <a:t>) et mène à la production de </a:t>
            </a:r>
            <a:r>
              <a:rPr lang="fr-FR" u="sng" dirty="0" smtClean="0">
                <a:latin typeface="Times New Roman" pitchFamily="18" charset="0"/>
                <a:cs typeface="Times New Roman" pitchFamily="18" charset="0"/>
              </a:rPr>
              <a:t>nitrates</a:t>
            </a:r>
            <a:r>
              <a:rPr lang="fr-FR" dirty="0" smtClean="0">
                <a:latin typeface="Times New Roman" pitchFamily="18" charset="0"/>
                <a:cs typeface="Times New Roman" pitchFamily="18" charset="0"/>
              </a:rPr>
              <a:t> NO</a:t>
            </a:r>
            <a:r>
              <a:rPr lang="fr-FR" baseline="-25000" dirty="0" smtClean="0">
                <a:latin typeface="Times New Roman" pitchFamily="18" charset="0"/>
                <a:cs typeface="Times New Roman" pitchFamily="18" charset="0"/>
              </a:rPr>
              <a:t>3</a:t>
            </a:r>
            <a:r>
              <a:rPr lang="fr-FR" baseline="30000" dirty="0" smtClean="0">
                <a:latin typeface="Times New Roman" pitchFamily="18" charset="0"/>
                <a:cs typeface="Times New Roman" pitchFamily="18" charset="0"/>
              </a:rPr>
              <a:t>-</a:t>
            </a:r>
            <a:r>
              <a:rPr lang="fr-FR" dirty="0" smtClean="0">
                <a:latin typeface="Times New Roman" pitchFamily="18" charset="0"/>
                <a:cs typeface="Times New Roman" pitchFamily="18" charset="0"/>
              </a:rPr>
              <a:t> (azote </a:t>
            </a:r>
            <a:r>
              <a:rPr lang="fr-FR" u="sng" dirty="0" smtClean="0">
                <a:latin typeface="Times New Roman" pitchFamily="18" charset="0"/>
                <a:cs typeface="Times New Roman" pitchFamily="18" charset="0"/>
              </a:rPr>
              <a:t>nitrique</a:t>
            </a:r>
            <a:r>
              <a:rPr lang="fr-FR" dirty="0" smtClean="0">
                <a:latin typeface="Times New Roman" pitchFamily="18" charset="0"/>
                <a:cs typeface="Times New Roman" pitchFamily="18" charset="0"/>
              </a:rPr>
              <a:t>) </a:t>
            </a:r>
            <a:r>
              <a:rPr lang="fr-FR"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 NO</a:t>
            </a:r>
            <a:r>
              <a:rPr lang="en-US" baseline="-25000" dirty="0" smtClean="0">
                <a:latin typeface="Times New Roman" pitchFamily="18" charset="0"/>
                <a:cs typeface="Times New Roman" pitchFamily="18" charset="0"/>
              </a:rPr>
              <a:t>2</a:t>
            </a:r>
            <a:r>
              <a:rPr lang="en-US" baseline="30000"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 + H</a:t>
            </a:r>
            <a:r>
              <a:rPr lang="en-US" baseline="-25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O </a:t>
            </a:r>
            <a:r>
              <a:rPr lang="en-GB" dirty="0" smtClean="0">
                <a:latin typeface="Times New Roman" pitchFamily="18" charset="0"/>
                <a:cs typeface="Times New Roman" pitchFamily="18" charset="0"/>
                <a:sym typeface="Symbol"/>
              </a:rPr>
              <a:t></a:t>
            </a:r>
            <a:r>
              <a:rPr lang="en-US" dirty="0" smtClean="0">
                <a:latin typeface="Times New Roman" pitchFamily="18" charset="0"/>
                <a:cs typeface="Times New Roman" pitchFamily="18" charset="0"/>
              </a:rPr>
              <a:t> NO</a:t>
            </a:r>
            <a:r>
              <a:rPr lang="en-US" baseline="-25000" dirty="0" smtClean="0">
                <a:latin typeface="Times New Roman" pitchFamily="18" charset="0"/>
                <a:cs typeface="Times New Roman" pitchFamily="18" charset="0"/>
              </a:rPr>
              <a:t>3</a:t>
            </a:r>
            <a:r>
              <a:rPr lang="en-US" baseline="30000"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 NO</a:t>
            </a:r>
            <a:r>
              <a:rPr lang="en-US" baseline="-25000" dirty="0" smtClean="0">
                <a:latin typeface="Times New Roman" pitchFamily="18" charset="0"/>
                <a:cs typeface="Times New Roman" pitchFamily="18" charset="0"/>
              </a:rPr>
              <a:t>2</a:t>
            </a:r>
            <a:r>
              <a:rPr lang="en-US" baseline="30000"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 + H</a:t>
            </a:r>
            <a:r>
              <a:rPr lang="en-US" baseline="-25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O </a:t>
            </a:r>
            <a:r>
              <a:rPr lang="en-GB" dirty="0" smtClean="0">
                <a:latin typeface="Times New Roman" pitchFamily="18" charset="0"/>
                <a:cs typeface="Times New Roman" pitchFamily="18" charset="0"/>
                <a:sym typeface="Symbol"/>
              </a:rPr>
              <a:t></a:t>
            </a:r>
            <a:r>
              <a:rPr lang="en-US" dirty="0" smtClean="0">
                <a:latin typeface="Times New Roman" pitchFamily="18" charset="0"/>
                <a:cs typeface="Times New Roman" pitchFamily="18" charset="0"/>
              </a:rPr>
              <a:t> NO</a:t>
            </a:r>
            <a:r>
              <a:rPr lang="en-US" baseline="-25000" dirty="0" smtClean="0">
                <a:latin typeface="Times New Roman" pitchFamily="18" charset="0"/>
                <a:cs typeface="Times New Roman" pitchFamily="18" charset="0"/>
              </a:rPr>
              <a:t>3</a:t>
            </a:r>
            <a:r>
              <a:rPr lang="en-US" baseline="30000"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 + 2 H</a:t>
            </a:r>
            <a:r>
              <a:rPr lang="en-US" baseline="30000"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 + 2 é</a:t>
            </a:r>
            <a:endParaRPr lang="fr-FR"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    ½ O</a:t>
            </a:r>
            <a:r>
              <a:rPr lang="en-US" baseline="-25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 + 2 H</a:t>
            </a:r>
            <a:r>
              <a:rPr lang="en-US" baseline="30000"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 + 2 é</a:t>
            </a:r>
            <a:r>
              <a:rPr lang="en-GB" dirty="0" smtClean="0">
                <a:latin typeface="Times New Roman" pitchFamily="18" charset="0"/>
                <a:cs typeface="Times New Roman" pitchFamily="18" charset="0"/>
                <a:sym typeface="Symbol"/>
              </a:rPr>
              <a:t></a:t>
            </a:r>
            <a:r>
              <a:rPr lang="en-US" dirty="0" smtClean="0">
                <a:latin typeface="Times New Roman" pitchFamily="18" charset="0"/>
                <a:cs typeface="Times New Roman" pitchFamily="18" charset="0"/>
              </a:rPr>
              <a:t> H</a:t>
            </a:r>
            <a:r>
              <a:rPr lang="en-US" baseline="-25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O</a:t>
            </a:r>
            <a:endParaRPr lang="fr-FR" dirty="0" smtClean="0">
              <a:latin typeface="Times New Roman" pitchFamily="18" charset="0"/>
              <a:cs typeface="Times New Roman" pitchFamily="18" charset="0"/>
            </a:endParaRPr>
          </a:p>
          <a:p>
            <a:r>
              <a:rPr lang="fr-FR" dirty="0" smtClean="0">
                <a:latin typeface="Times New Roman" pitchFamily="18" charset="0"/>
                <a:cs typeface="Times New Roman" pitchFamily="18" charset="0"/>
              </a:rPr>
              <a:t>bilan</a:t>
            </a:r>
            <a:r>
              <a:rPr lang="fr-FR" dirty="0" smtClean="0">
                <a:latin typeface="Times New Roman" pitchFamily="18" charset="0"/>
                <a:cs typeface="Times New Roman" pitchFamily="18" charset="0"/>
              </a:rPr>
              <a:t> :</a:t>
            </a:r>
          </a:p>
          <a:p>
            <a:r>
              <a:rPr lang="fr-FR" dirty="0" smtClean="0">
                <a:latin typeface="Times New Roman" pitchFamily="18" charset="0"/>
                <a:cs typeface="Times New Roman" pitchFamily="18" charset="0"/>
              </a:rPr>
              <a:t>NO</a:t>
            </a:r>
            <a:r>
              <a:rPr lang="fr-FR" baseline="-25000" dirty="0" smtClean="0">
                <a:latin typeface="Times New Roman" pitchFamily="18" charset="0"/>
                <a:cs typeface="Times New Roman" pitchFamily="18" charset="0"/>
              </a:rPr>
              <a:t>2</a:t>
            </a:r>
            <a:r>
              <a:rPr lang="fr-FR" baseline="30000" dirty="0" smtClean="0">
                <a:latin typeface="Times New Roman" pitchFamily="18" charset="0"/>
                <a:cs typeface="Times New Roman" pitchFamily="18" charset="0"/>
              </a:rPr>
              <a:t>-</a:t>
            </a:r>
            <a:r>
              <a:rPr lang="fr-FR" dirty="0" smtClean="0">
                <a:latin typeface="Times New Roman" pitchFamily="18" charset="0"/>
                <a:cs typeface="Times New Roman" pitchFamily="18" charset="0"/>
              </a:rPr>
              <a:t> + 1/2 O</a:t>
            </a:r>
            <a:r>
              <a:rPr lang="fr-FR" baseline="-25000" dirty="0" smtClean="0">
                <a:latin typeface="Times New Roman" pitchFamily="18" charset="0"/>
                <a:cs typeface="Times New Roman" pitchFamily="18" charset="0"/>
              </a:rPr>
              <a:t>2</a:t>
            </a:r>
            <a:r>
              <a:rPr lang="fr-FR" dirty="0" smtClean="0">
                <a:latin typeface="Times New Roman" pitchFamily="18" charset="0"/>
                <a:cs typeface="Times New Roman" pitchFamily="18" charset="0"/>
              </a:rPr>
              <a:t> </a:t>
            </a:r>
            <a:r>
              <a:rPr lang="fr-FR" dirty="0" smtClean="0">
                <a:latin typeface="Times New Roman" pitchFamily="18" charset="0"/>
                <a:cs typeface="Times New Roman" pitchFamily="18" charset="0"/>
                <a:sym typeface="Symbol"/>
              </a:rPr>
              <a:t></a:t>
            </a:r>
            <a:r>
              <a:rPr lang="fr-FR" dirty="0" smtClean="0">
                <a:latin typeface="Times New Roman" pitchFamily="18" charset="0"/>
                <a:cs typeface="Times New Roman" pitchFamily="18" charset="0"/>
              </a:rPr>
              <a:t> NO</a:t>
            </a:r>
            <a:r>
              <a:rPr lang="fr-FR" baseline="-25000" dirty="0" smtClean="0">
                <a:latin typeface="Times New Roman" pitchFamily="18" charset="0"/>
                <a:cs typeface="Times New Roman" pitchFamily="18" charset="0"/>
              </a:rPr>
              <a:t>3</a:t>
            </a:r>
            <a:r>
              <a:rPr lang="fr-FR" baseline="30000" dirty="0" smtClean="0">
                <a:latin typeface="Times New Roman" pitchFamily="18" charset="0"/>
                <a:cs typeface="Times New Roman" pitchFamily="18" charset="0"/>
              </a:rPr>
              <a:t>-</a:t>
            </a:r>
            <a:endParaRPr lang="fr-FR" dirty="0" smtClean="0">
              <a:latin typeface="Times New Roman" pitchFamily="18" charset="0"/>
              <a:cs typeface="Times New Roman" pitchFamily="18" charset="0"/>
            </a:endParaRPr>
          </a:p>
          <a:p>
            <a:r>
              <a:rPr lang="fr-FR" dirty="0" smtClean="0">
                <a:latin typeface="Times New Roman" pitchFamily="18" charset="0"/>
                <a:cs typeface="Times New Roman" pitchFamily="18" charset="0"/>
              </a:rPr>
              <a:t> </a:t>
            </a:r>
            <a:endParaRPr lang="fr-FR" dirty="0" smtClean="0">
              <a:latin typeface="Times New Roman" pitchFamily="18" charset="0"/>
              <a:cs typeface="Times New Roman" pitchFamily="18" charset="0"/>
            </a:endParaRPr>
          </a:p>
          <a:p>
            <a:endParaRPr lang="fr-FR"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2844" y="71414"/>
            <a:ext cx="8358246" cy="646331"/>
          </a:xfrm>
          <a:prstGeom prst="rect">
            <a:avLst/>
          </a:prstGeom>
        </p:spPr>
        <p:txBody>
          <a:bodyPr wrap="square">
            <a:spAutoFit/>
          </a:bodyPr>
          <a:lstStyle/>
          <a:p>
            <a:pPr>
              <a:buFont typeface="Wingdings" pitchFamily="2" charset="2"/>
              <a:buChar char="Ø"/>
            </a:pPr>
            <a:r>
              <a:rPr lang="ar-SA" b="1" dirty="0" smtClean="0">
                <a:solidFill>
                  <a:srgbClr val="FF0000"/>
                </a:solidFill>
                <a:latin typeface="Times New Roman" pitchFamily="18" charset="0"/>
                <a:cs typeface="Times New Roman" pitchFamily="18" charset="0"/>
              </a:rPr>
              <a:t> </a:t>
            </a:r>
            <a:r>
              <a:rPr lang="fr-FR" b="1" dirty="0" smtClean="0">
                <a:solidFill>
                  <a:srgbClr val="FF0000"/>
                </a:solidFill>
                <a:latin typeface="Times New Roman" pitchFamily="18" charset="0"/>
                <a:cs typeface="Times New Roman" pitchFamily="18" charset="0"/>
              </a:rPr>
              <a:t>Les </a:t>
            </a:r>
            <a:r>
              <a:rPr lang="fr-FR" b="1" dirty="0" err="1" smtClean="0">
                <a:solidFill>
                  <a:srgbClr val="FF0000"/>
                </a:solidFill>
                <a:latin typeface="Times New Roman" pitchFamily="18" charset="0"/>
                <a:cs typeface="Times New Roman" pitchFamily="18" charset="0"/>
              </a:rPr>
              <a:t>Sulfobactéries</a:t>
            </a:r>
            <a:r>
              <a:rPr lang="fr-FR" dirty="0" smtClean="0">
                <a:latin typeface="Times New Roman" pitchFamily="18" charset="0"/>
                <a:cs typeface="Times New Roman" pitchFamily="18" charset="0"/>
              </a:rPr>
              <a:t>, libres ou symbiotiques, utilisent les composés </a:t>
            </a:r>
            <a:r>
              <a:rPr lang="fr-FR" i="1" dirty="0" smtClean="0">
                <a:latin typeface="Times New Roman" pitchFamily="18" charset="0"/>
                <a:cs typeface="Times New Roman" pitchFamily="18" charset="0"/>
              </a:rPr>
              <a:t>soufrés</a:t>
            </a:r>
            <a:r>
              <a:rPr lang="fr-FR" dirty="0" smtClean="0">
                <a:latin typeface="Times New Roman" pitchFamily="18" charset="0"/>
                <a:cs typeface="Times New Roman" pitchFamily="18" charset="0"/>
              </a:rPr>
              <a:t> et produisent des </a:t>
            </a:r>
            <a:r>
              <a:rPr lang="fr-FR" i="1" dirty="0" smtClean="0">
                <a:latin typeface="Times New Roman" pitchFamily="18" charset="0"/>
                <a:cs typeface="Times New Roman" pitchFamily="18" charset="0"/>
              </a:rPr>
              <a:t>sulfates</a:t>
            </a:r>
            <a:r>
              <a:rPr lang="fr-FR" dirty="0" smtClean="0">
                <a:latin typeface="Times New Roman" pitchFamily="18" charset="0"/>
                <a:cs typeface="Times New Roman" pitchFamily="18" charset="0"/>
              </a:rPr>
              <a:t> (Bactéries </a:t>
            </a:r>
            <a:r>
              <a:rPr lang="fr-FR" u="sng" dirty="0" err="1" smtClean="0">
                <a:latin typeface="Times New Roman" pitchFamily="18" charset="0"/>
                <a:cs typeface="Times New Roman" pitchFamily="18" charset="0"/>
              </a:rPr>
              <a:t>sulfo</a:t>
            </a:r>
            <a:r>
              <a:rPr lang="fr-FR" dirty="0" smtClean="0">
                <a:latin typeface="Times New Roman" pitchFamily="18" charset="0"/>
                <a:cs typeface="Times New Roman" pitchFamily="18" charset="0"/>
              </a:rPr>
              <a:t>-</a:t>
            </a:r>
            <a:r>
              <a:rPr lang="fr-FR" u="sng" dirty="0" smtClean="0">
                <a:latin typeface="Times New Roman" pitchFamily="18" charset="0"/>
                <a:cs typeface="Times New Roman" pitchFamily="18" charset="0"/>
              </a:rPr>
              <a:t>oxydantes</a:t>
            </a:r>
            <a:r>
              <a:rPr lang="fr-FR" dirty="0" smtClean="0">
                <a:latin typeface="Times New Roman" pitchFamily="18" charset="0"/>
                <a:cs typeface="Times New Roman" pitchFamily="18" charset="0"/>
              </a:rPr>
              <a:t> ou </a:t>
            </a:r>
            <a:r>
              <a:rPr lang="fr-FR" u="sng" dirty="0" err="1" smtClean="0">
                <a:latin typeface="Times New Roman" pitchFamily="18" charset="0"/>
                <a:cs typeface="Times New Roman" pitchFamily="18" charset="0"/>
              </a:rPr>
              <a:t>sulfobactéries</a:t>
            </a:r>
            <a:r>
              <a:rPr lang="fr-FR" dirty="0" smtClean="0">
                <a:latin typeface="Times New Roman" pitchFamily="18" charset="0"/>
                <a:cs typeface="Times New Roman" pitchFamily="18" charset="0"/>
              </a:rPr>
              <a:t>) </a:t>
            </a:r>
            <a:endParaRPr lang="fr-FR" dirty="0">
              <a:latin typeface="Times New Roman" pitchFamily="18" charset="0"/>
              <a:cs typeface="Times New Roman" pitchFamily="18" charset="0"/>
            </a:endParaRPr>
          </a:p>
        </p:txBody>
      </p:sp>
      <p:sp>
        <p:nvSpPr>
          <p:cNvPr id="31756" name="AutoShape 266"/>
          <p:cNvSpPr>
            <a:spLocks noChangeArrowheads="1"/>
          </p:cNvSpPr>
          <p:nvPr/>
        </p:nvSpPr>
        <p:spPr bwMode="auto">
          <a:xfrm>
            <a:off x="1200128" y="1500174"/>
            <a:ext cx="228600" cy="1303338"/>
          </a:xfrm>
          <a:prstGeom prst="curvedLeftArrow">
            <a:avLst>
              <a:gd name="adj1" fmla="val 114028"/>
              <a:gd name="adj2" fmla="val 228056"/>
              <a:gd name="adj3" fmla="val 33333"/>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31757" name="AutoShape 267"/>
          <p:cNvSpPr>
            <a:spLocks noChangeArrowheads="1"/>
          </p:cNvSpPr>
          <p:nvPr/>
        </p:nvSpPr>
        <p:spPr bwMode="auto">
          <a:xfrm>
            <a:off x="1414442" y="1482720"/>
            <a:ext cx="228600" cy="1303338"/>
          </a:xfrm>
          <a:prstGeom prst="curvedRightArrow">
            <a:avLst>
              <a:gd name="adj1" fmla="val 114028"/>
              <a:gd name="adj2" fmla="val 228056"/>
              <a:gd name="adj3" fmla="val 33333"/>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31755" name="Line 286"/>
          <p:cNvSpPr>
            <a:spLocks noChangeShapeType="1"/>
          </p:cNvSpPr>
          <p:nvPr/>
        </p:nvSpPr>
        <p:spPr bwMode="auto">
          <a:xfrm>
            <a:off x="1428726" y="1812918"/>
            <a:ext cx="45719" cy="97314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fr-FR"/>
          </a:p>
        </p:txBody>
      </p:sp>
      <p:sp>
        <p:nvSpPr>
          <p:cNvPr id="31758" name="Rectangle 1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31759" name="Rectangle 15"/>
          <p:cNvSpPr>
            <a:spLocks noChangeArrowheads="1"/>
          </p:cNvSpPr>
          <p:nvPr/>
        </p:nvSpPr>
        <p:spPr bwMode="auto">
          <a:xfrm>
            <a:off x="214314" y="677930"/>
            <a:ext cx="6643702"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Ø"/>
              <a:tabLst/>
            </a:pPr>
            <a:r>
              <a:rPr kumimoji="0" lang="fr-FR"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fr-FR"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Les </a:t>
            </a:r>
            <a:r>
              <a:rPr kumimoji="0" lang="fr-FR" b="1"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Sidérobactéries</a:t>
            </a:r>
            <a:r>
              <a:rPr kumimoji="0" lang="fr-FR"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fr-FR"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utilisent les composés </a:t>
            </a:r>
            <a:r>
              <a:rPr kumimoji="0" lang="fr-FR"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ferreux</a:t>
            </a:r>
            <a:r>
              <a:rPr kumimoji="0" lang="fr-FR"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fr-FR"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Fe</a:t>
            </a:r>
            <a:r>
              <a:rPr kumimoji="0" lang="fr-FR" b="0" i="0" u="none" strike="noStrike" cap="none" normalizeH="0" baseline="-30000" dirty="0" err="1" smtClean="0">
                <a:ln>
                  <a:noFill/>
                </a:ln>
                <a:solidFill>
                  <a:schemeClr val="tx1"/>
                </a:solidFill>
                <a:effectLst/>
                <a:latin typeface="Times New Roman" pitchFamily="18" charset="0"/>
                <a:ea typeface="Times New Roman" pitchFamily="18" charset="0"/>
                <a:cs typeface="Times New Roman" pitchFamily="18" charset="0"/>
              </a:rPr>
              <a:t>II</a:t>
            </a:r>
            <a:r>
              <a:rPr kumimoji="0" lang="fr-FR"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(Fe</a:t>
            </a:r>
            <a:r>
              <a:rPr kumimoji="0" lang="fr-FR" b="0" i="0" u="none" strike="noStrike" cap="none" normalizeH="0" baseline="30000" dirty="0" smtClean="0">
                <a:ln>
                  <a:noFill/>
                </a:ln>
                <a:solidFill>
                  <a:schemeClr val="tx1"/>
                </a:solidFill>
                <a:effectLst/>
                <a:latin typeface="Times New Roman" pitchFamily="18" charset="0"/>
                <a:ea typeface="Times New Roman" pitchFamily="18" charset="0"/>
                <a:cs typeface="Times New Roman" pitchFamily="18" charset="0"/>
              </a:rPr>
              <a:t>2+</a:t>
            </a:r>
            <a:r>
              <a:rPr kumimoji="0" lang="fr-FR"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fr-FR"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CO</a:t>
            </a:r>
            <a:r>
              <a:rPr kumimoji="0" lang="en-US" b="0" i="0" u="none" strike="noStrike" cap="none" normalizeH="0" baseline="-30000" dirty="0" smtClean="0">
                <a:ln>
                  <a:noFill/>
                </a:ln>
                <a:solidFill>
                  <a:schemeClr val="tx1"/>
                </a:solidFill>
                <a:effectLst/>
                <a:latin typeface="Times New Roman" pitchFamily="18" charset="0"/>
                <a:ea typeface="Times New Roman" pitchFamily="18" charset="0"/>
                <a:cs typeface="Times New Roman" pitchFamily="18" charset="0"/>
              </a:rPr>
              <a:t>2</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Fe</a:t>
            </a:r>
            <a:r>
              <a:rPr kumimoji="0" lang="en-US" b="0" i="0" u="none" strike="noStrike" cap="none" normalizeH="0" baseline="-30000" dirty="0" err="1" smtClean="0">
                <a:ln>
                  <a:noFill/>
                </a:ln>
                <a:solidFill>
                  <a:schemeClr val="tx1"/>
                </a:solidFill>
                <a:effectLst/>
                <a:latin typeface="Times New Roman" pitchFamily="18" charset="0"/>
                <a:ea typeface="Times New Roman" pitchFamily="18" charset="0"/>
                <a:cs typeface="Times New Roman" pitchFamily="18" charset="0"/>
              </a:rPr>
              <a:t>II</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(Fe</a:t>
            </a:r>
            <a:r>
              <a:rPr kumimoji="0" lang="en-US" b="0" i="0" u="none" strike="noStrike" cap="none" normalizeH="0" baseline="30000" dirty="0" smtClean="0">
                <a:ln>
                  <a:noFill/>
                </a:ln>
                <a:solidFill>
                  <a:schemeClr val="tx1"/>
                </a:solidFill>
                <a:effectLst/>
                <a:latin typeface="Times New Roman" pitchFamily="18" charset="0"/>
                <a:ea typeface="Times New Roman" pitchFamily="18" charset="0"/>
                <a:cs typeface="Times New Roman" pitchFamily="18" charset="0"/>
              </a:rPr>
              <a:t>2+</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ferreux</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fr-FR"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GB"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(+ 2 H</a:t>
            </a:r>
            <a:r>
              <a:rPr kumimoji="0" lang="en-GB" b="0" i="0" u="none" strike="noStrike" cap="none" normalizeH="0" baseline="30000" dirty="0" smtClean="0">
                <a:ln>
                  <a:noFill/>
                </a:ln>
                <a:solidFill>
                  <a:schemeClr val="tx1"/>
                </a:solidFill>
                <a:effectLst/>
                <a:latin typeface="Times New Roman" pitchFamily="18" charset="0"/>
                <a:ea typeface="Times New Roman" pitchFamily="18" charset="0"/>
                <a:cs typeface="Times New Roman" pitchFamily="18" charset="0"/>
              </a:rPr>
              <a:t>+</a:t>
            </a:r>
            <a:r>
              <a:rPr kumimoji="0" lang="en-GB"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½ O</a:t>
            </a:r>
            <a:r>
              <a:rPr kumimoji="0" lang="en-GB" b="0" i="0" u="none" strike="noStrike" cap="none" normalizeH="0" baseline="-30000" dirty="0" smtClean="0">
                <a:ln>
                  <a:noFill/>
                </a:ln>
                <a:solidFill>
                  <a:schemeClr val="tx1"/>
                </a:solidFill>
                <a:effectLst/>
                <a:latin typeface="Times New Roman" pitchFamily="18" charset="0"/>
                <a:ea typeface="Times New Roman" pitchFamily="18" charset="0"/>
                <a:cs typeface="Times New Roman" pitchFamily="18" charset="0"/>
              </a:rPr>
              <a:t>2</a:t>
            </a:r>
            <a:r>
              <a:rPr kumimoji="0" lang="en-GB"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fr-FR"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GB" b="0"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Spaerotilus</a:t>
            </a:r>
            <a:endParaRPr kumimoji="0" lang="fr-FR"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31760" name="Rectangle 16"/>
          <p:cNvSpPr>
            <a:spLocks noChangeArrowheads="1"/>
          </p:cNvSpPr>
          <p:nvPr/>
        </p:nvSpPr>
        <p:spPr bwMode="auto">
          <a:xfrm>
            <a:off x="252146" y="2143116"/>
            <a:ext cx="3605474" cy="120032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GB" b="0"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Leptothrix</a:t>
            </a:r>
            <a:endParaRPr kumimoji="0" lang="fr-FR"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(CH</a:t>
            </a:r>
            <a:r>
              <a:rPr kumimoji="0" lang="en-GB" b="0" i="0" u="none" strike="noStrike" cap="none" normalizeH="0" baseline="-30000" dirty="0" smtClean="0">
                <a:ln>
                  <a:noFill/>
                </a:ln>
                <a:solidFill>
                  <a:schemeClr val="tx1"/>
                </a:solidFill>
                <a:effectLst/>
                <a:latin typeface="Times New Roman" pitchFamily="18" charset="0"/>
                <a:ea typeface="Times New Roman" pitchFamily="18" charset="0"/>
                <a:cs typeface="Times New Roman" pitchFamily="18" charset="0"/>
              </a:rPr>
              <a:t>2</a:t>
            </a:r>
            <a:r>
              <a:rPr kumimoji="0" lang="en-GB"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O)               </a:t>
            </a:r>
            <a:r>
              <a:rPr kumimoji="0" lang="en-GB"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Fe</a:t>
            </a:r>
            <a:r>
              <a:rPr kumimoji="0" lang="en-GB" b="0" i="0" u="none" strike="noStrike" cap="none" normalizeH="0" baseline="-30000" dirty="0" err="1" smtClean="0">
                <a:ln>
                  <a:noFill/>
                </a:ln>
                <a:solidFill>
                  <a:schemeClr val="tx1"/>
                </a:solidFill>
                <a:effectLst/>
                <a:latin typeface="Times New Roman" pitchFamily="18" charset="0"/>
                <a:ea typeface="Times New Roman" pitchFamily="18" charset="0"/>
                <a:cs typeface="Times New Roman" pitchFamily="18" charset="0"/>
              </a:rPr>
              <a:t>III</a:t>
            </a:r>
            <a:r>
              <a:rPr kumimoji="0" lang="en-GB"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(Fe</a:t>
            </a:r>
            <a:r>
              <a:rPr kumimoji="0" lang="en-GB" b="0" i="0" u="none" strike="noStrike" cap="none" normalizeH="0" baseline="30000" dirty="0" smtClean="0">
                <a:ln>
                  <a:noFill/>
                </a:ln>
                <a:solidFill>
                  <a:schemeClr val="tx1"/>
                </a:solidFill>
                <a:effectLst/>
                <a:latin typeface="Times New Roman" pitchFamily="18" charset="0"/>
                <a:ea typeface="Times New Roman" pitchFamily="18" charset="0"/>
                <a:cs typeface="Times New Roman" pitchFamily="18" charset="0"/>
              </a:rPr>
              <a:t>3+</a:t>
            </a:r>
            <a:r>
              <a:rPr kumimoji="0" lang="en-GB"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GB"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ferrique</a:t>
            </a:r>
            <a:r>
              <a:rPr kumimoji="0" lang="en-GB"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fr-FR"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MO                   (+ H</a:t>
            </a:r>
            <a:r>
              <a:rPr kumimoji="0" lang="en-GB" b="0" i="0" u="none" strike="noStrike" cap="none" normalizeH="0" baseline="-30000" dirty="0" smtClean="0">
                <a:ln>
                  <a:noFill/>
                </a:ln>
                <a:solidFill>
                  <a:schemeClr val="tx1"/>
                </a:solidFill>
                <a:effectLst/>
                <a:latin typeface="Times New Roman" pitchFamily="18" charset="0"/>
                <a:ea typeface="Times New Roman" pitchFamily="18" charset="0"/>
                <a:cs typeface="Times New Roman" pitchFamily="18" charset="0"/>
              </a:rPr>
              <a:t>2</a:t>
            </a:r>
            <a:r>
              <a:rPr kumimoji="0" lang="en-GB"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O)</a:t>
            </a:r>
            <a:endParaRPr kumimoji="0" lang="fr-FR"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E</a:t>
            </a:r>
            <a:endParaRPr kumimoji="0" lang="en-GB"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31763" name="AutoShape 269"/>
          <p:cNvSpPr>
            <a:spLocks noChangeArrowheads="1"/>
          </p:cNvSpPr>
          <p:nvPr/>
        </p:nvSpPr>
        <p:spPr bwMode="auto">
          <a:xfrm>
            <a:off x="1785918" y="4500570"/>
            <a:ext cx="228600" cy="1303337"/>
          </a:xfrm>
          <a:prstGeom prst="curvedLeftArrow">
            <a:avLst>
              <a:gd name="adj1" fmla="val 114028"/>
              <a:gd name="adj2" fmla="val 228055"/>
              <a:gd name="adj3" fmla="val 33333"/>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31762" name="AutoShape 270"/>
          <p:cNvSpPr>
            <a:spLocks noChangeArrowheads="1"/>
          </p:cNvSpPr>
          <p:nvPr/>
        </p:nvSpPr>
        <p:spPr bwMode="auto">
          <a:xfrm>
            <a:off x="2000232" y="4500570"/>
            <a:ext cx="228600" cy="1303337"/>
          </a:xfrm>
          <a:prstGeom prst="curvedRightArrow">
            <a:avLst>
              <a:gd name="adj1" fmla="val 114028"/>
              <a:gd name="adj2" fmla="val 228055"/>
              <a:gd name="adj3" fmla="val 33333"/>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31761" name="Line 289"/>
          <p:cNvSpPr>
            <a:spLocks noChangeShapeType="1"/>
          </p:cNvSpPr>
          <p:nvPr/>
        </p:nvSpPr>
        <p:spPr bwMode="auto">
          <a:xfrm>
            <a:off x="2000231" y="4714884"/>
            <a:ext cx="45719" cy="107157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fr-FR"/>
          </a:p>
        </p:txBody>
      </p:sp>
      <p:sp>
        <p:nvSpPr>
          <p:cNvPr id="31764" name="Rectangle 20"/>
          <p:cNvSpPr>
            <a:spLocks noChangeArrowheads="1"/>
          </p:cNvSpPr>
          <p:nvPr/>
        </p:nvSpPr>
        <p:spPr bwMode="auto">
          <a:xfrm>
            <a:off x="214314" y="3571876"/>
            <a:ext cx="742952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Ø"/>
              <a:tabLst/>
            </a:pPr>
            <a:r>
              <a:rPr kumimoji="0" lang="fr-FR"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Les </a:t>
            </a:r>
            <a:r>
              <a:rPr kumimoji="0" lang="fr-FR" b="1" i="1"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Hydrogenomonas</a:t>
            </a:r>
            <a:r>
              <a:rPr lang="fr-FR" b="1" i="1" dirty="0" smtClean="0">
                <a:solidFill>
                  <a:srgbClr val="FF0000"/>
                </a:solidFill>
                <a:latin typeface="Times New Roman" pitchFamily="18" charset="0"/>
                <a:ea typeface="Times New Roman" pitchFamily="18" charset="0"/>
                <a:cs typeface="Times New Roman" pitchFamily="18" charset="0"/>
              </a:rPr>
              <a:t>:</a:t>
            </a:r>
            <a:r>
              <a:rPr kumimoji="0" lang="fr-FR"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utilisent le </a:t>
            </a:r>
            <a:r>
              <a:rPr kumimoji="0" lang="fr-FR"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dihydrogène</a:t>
            </a:r>
            <a:r>
              <a:rPr kumimoji="0" lang="fr-FR"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atmosphérique :</a:t>
            </a:r>
            <a:endParaRPr kumimoji="0" lang="fr-FR"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31765" name="Rectangle 21"/>
          <p:cNvSpPr>
            <a:spLocks noChangeArrowheads="1"/>
          </p:cNvSpPr>
          <p:nvPr/>
        </p:nvSpPr>
        <p:spPr bwMode="auto">
          <a:xfrm>
            <a:off x="785786" y="3429000"/>
            <a:ext cx="2443298" cy="147732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Times New Roman" pitchFamily="18" charset="0"/>
                <a:cs typeface="Times New Roman" pitchFamily="18" charset="0"/>
              </a:rPr>
              <a:t/>
            </a:r>
            <a:br>
              <a:rPr kumimoji="0" lang="fr-FR" b="0" i="0" u="none" strike="noStrike" cap="none" normalizeH="0" baseline="0" dirty="0" smtClean="0">
                <a:ln>
                  <a:noFill/>
                </a:ln>
                <a:solidFill>
                  <a:schemeClr val="tx1"/>
                </a:solidFill>
                <a:effectLst/>
                <a:latin typeface="Times New Roman" pitchFamily="18" charset="0"/>
                <a:cs typeface="Times New Roman" pitchFamily="18" charset="0"/>
              </a:rPr>
            </a:br>
            <a:endParaRPr kumimoji="0" lang="fr-FR"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GB"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CO</a:t>
            </a:r>
            <a:r>
              <a:rPr kumimoji="0" lang="en-GB" b="0" i="0" u="none" strike="noStrike" cap="none" normalizeH="0" baseline="-30000" dirty="0" smtClean="0">
                <a:ln>
                  <a:noFill/>
                </a:ln>
                <a:solidFill>
                  <a:schemeClr val="tx1"/>
                </a:solidFill>
                <a:effectLst/>
                <a:latin typeface="Times New Roman" pitchFamily="18" charset="0"/>
                <a:ea typeface="Times New Roman" pitchFamily="18" charset="0"/>
                <a:cs typeface="Times New Roman" pitchFamily="18" charset="0"/>
              </a:rPr>
              <a:t>2                       </a:t>
            </a:r>
            <a:r>
              <a:rPr kumimoji="0" lang="en-GB"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H</a:t>
            </a:r>
            <a:r>
              <a:rPr kumimoji="0" lang="en-GB" b="0" i="0" u="none" strike="noStrike" cap="none" normalizeH="0" baseline="-30000" dirty="0" smtClean="0">
                <a:ln>
                  <a:noFill/>
                </a:ln>
                <a:solidFill>
                  <a:schemeClr val="tx1"/>
                </a:solidFill>
                <a:effectLst/>
                <a:latin typeface="Times New Roman" pitchFamily="18" charset="0"/>
                <a:ea typeface="Times New Roman" pitchFamily="18" charset="0"/>
                <a:cs typeface="Times New Roman" pitchFamily="18" charset="0"/>
              </a:rPr>
              <a:t>2</a:t>
            </a:r>
            <a:endParaRPr kumimoji="0" lang="fr-FR"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(+ 2 O</a:t>
            </a:r>
            <a:r>
              <a:rPr kumimoji="0" lang="en-US" b="0" i="0" u="none" strike="noStrike" cap="none" normalizeH="0" baseline="-30000" dirty="0" smtClean="0">
                <a:ln>
                  <a:noFill/>
                </a:ln>
                <a:solidFill>
                  <a:schemeClr val="tx1"/>
                </a:solidFill>
                <a:effectLst/>
                <a:latin typeface="Times New Roman" pitchFamily="18" charset="0"/>
                <a:ea typeface="Times New Roman" pitchFamily="18" charset="0"/>
                <a:cs typeface="Times New Roman" pitchFamily="18" charset="0"/>
              </a:rPr>
              <a:t>2</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fr-FR"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31766" name="Rectangle 22"/>
          <p:cNvSpPr>
            <a:spLocks noChangeArrowheads="1"/>
          </p:cNvSpPr>
          <p:nvPr/>
        </p:nvSpPr>
        <p:spPr bwMode="auto">
          <a:xfrm>
            <a:off x="785786" y="4786322"/>
            <a:ext cx="6357950"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Times New Roman" pitchFamily="18" charset="0"/>
                <a:cs typeface="Times New Roman" pitchFamily="18" charset="0"/>
              </a:rPr>
              <a:t/>
            </a:r>
            <a:br>
              <a:rPr kumimoji="0" lang="fr-FR" b="0" i="0" u="none" strike="noStrike" cap="none" normalizeH="0" baseline="0" dirty="0" smtClean="0">
                <a:ln>
                  <a:noFill/>
                </a:ln>
                <a:solidFill>
                  <a:schemeClr val="tx1"/>
                </a:solidFill>
                <a:effectLst/>
                <a:latin typeface="Times New Roman" pitchFamily="18" charset="0"/>
                <a:cs typeface="Times New Roman" pitchFamily="18" charset="0"/>
              </a:rPr>
            </a:br>
            <a:endParaRPr kumimoji="0" lang="fr-FR"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(CH</a:t>
            </a:r>
            <a:r>
              <a:rPr kumimoji="0" lang="en-GB" b="0" i="0" u="none" strike="noStrike" cap="none" normalizeH="0" baseline="-30000" dirty="0" smtClean="0">
                <a:ln>
                  <a:noFill/>
                </a:ln>
                <a:solidFill>
                  <a:schemeClr val="tx1"/>
                </a:solidFill>
                <a:effectLst/>
                <a:latin typeface="Times New Roman" pitchFamily="18" charset="0"/>
                <a:ea typeface="Times New Roman" pitchFamily="18" charset="0"/>
                <a:cs typeface="Times New Roman" pitchFamily="18" charset="0"/>
              </a:rPr>
              <a:t>2</a:t>
            </a:r>
            <a:r>
              <a:rPr kumimoji="0" lang="en-GB"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O)              4 H</a:t>
            </a:r>
            <a:r>
              <a:rPr kumimoji="0" lang="en-GB" b="0" i="0" u="none" strike="noStrike" cap="none" normalizeH="0" baseline="-30000" dirty="0" smtClean="0">
                <a:ln>
                  <a:noFill/>
                </a:ln>
                <a:solidFill>
                  <a:schemeClr val="tx1"/>
                </a:solidFill>
                <a:effectLst/>
                <a:latin typeface="Times New Roman" pitchFamily="18" charset="0"/>
                <a:ea typeface="Times New Roman" pitchFamily="18" charset="0"/>
                <a:cs typeface="Times New Roman" pitchFamily="18" charset="0"/>
              </a:rPr>
              <a:t>2</a:t>
            </a:r>
            <a:r>
              <a:rPr kumimoji="0" lang="en-GB"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O</a:t>
            </a:r>
            <a:endParaRPr kumimoji="0" lang="fr-FR" b="0" i="0" u="none" strike="noStrike" cap="none" normalizeH="0" baseline="0" dirty="0" smtClean="0">
              <a:ln>
                <a:noFill/>
              </a:ln>
              <a:solidFill>
                <a:schemeClr val="tx1"/>
              </a:solidFill>
              <a:effectLst/>
              <a:latin typeface="Times New Roman" pitchFamily="18" charset="0"/>
              <a:cs typeface="Times New Roman" pitchFamily="18" charset="0"/>
            </a:endParaRPr>
          </a:p>
          <a:p>
            <a:pPr lvl="0" eaLnBrk="0" fontAlgn="base" hangingPunct="0">
              <a:spcBef>
                <a:spcPct val="0"/>
              </a:spcBef>
              <a:spcAft>
                <a:spcPct val="0"/>
              </a:spcAft>
            </a:pPr>
            <a:r>
              <a:rPr kumimoji="0" lang="en-GB"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MO           </a:t>
            </a:r>
          </a:p>
          <a:p>
            <a:pPr lvl="0" eaLnBrk="0" fontAlgn="base" hangingPunct="0">
              <a:spcBef>
                <a:spcPct val="0"/>
              </a:spcBef>
              <a:spcAft>
                <a:spcPct val="0"/>
              </a:spcAft>
            </a:pPr>
            <a:r>
              <a:rPr lang="en-GB" dirty="0" smtClean="0">
                <a:latin typeface="Times New Roman" pitchFamily="18" charset="0"/>
                <a:cs typeface="Times New Roman" pitchFamily="18" charset="0"/>
              </a:rPr>
              <a:t> </a:t>
            </a:r>
            <a:r>
              <a:rPr lang="en-GB" dirty="0" smtClean="0">
                <a:latin typeface="Times New Roman" pitchFamily="18" charset="0"/>
                <a:cs typeface="Times New Roman" pitchFamily="18" charset="0"/>
              </a:rPr>
              <a:t>                   E</a:t>
            </a:r>
            <a:endParaRPr kumimoji="0" lang="en-GB"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AutoShape 272"/>
          <p:cNvSpPr>
            <a:spLocks noChangeArrowheads="1"/>
          </p:cNvSpPr>
          <p:nvPr/>
        </p:nvSpPr>
        <p:spPr bwMode="auto">
          <a:xfrm>
            <a:off x="3557582" y="2411414"/>
            <a:ext cx="228600" cy="1303338"/>
          </a:xfrm>
          <a:prstGeom prst="curvedLeftArrow">
            <a:avLst>
              <a:gd name="adj1" fmla="val 114028"/>
              <a:gd name="adj2" fmla="val 228056"/>
              <a:gd name="adj3" fmla="val 33333"/>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32769" name="AutoShape 273"/>
          <p:cNvSpPr>
            <a:spLocks noChangeArrowheads="1"/>
          </p:cNvSpPr>
          <p:nvPr/>
        </p:nvSpPr>
        <p:spPr bwMode="auto">
          <a:xfrm>
            <a:off x="3771896" y="2422527"/>
            <a:ext cx="228600" cy="1292225"/>
          </a:xfrm>
          <a:prstGeom prst="curvedRightArrow">
            <a:avLst>
              <a:gd name="adj1" fmla="val 113056"/>
              <a:gd name="adj2" fmla="val 226111"/>
              <a:gd name="adj3" fmla="val 33333"/>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32771" name="Rectangle 3"/>
          <p:cNvSpPr>
            <a:spLocks noChangeArrowheads="1"/>
          </p:cNvSpPr>
          <p:nvPr/>
        </p:nvSpPr>
        <p:spPr bwMode="auto">
          <a:xfrm>
            <a:off x="142844" y="106426"/>
            <a:ext cx="8715436" cy="2031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Ø"/>
              <a:tabLst/>
            </a:pPr>
            <a:r>
              <a:rPr kumimoji="0" lang="fr-FR"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Les </a:t>
            </a:r>
            <a:r>
              <a:rPr kumimoji="0" lang="fr-FR"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Archées</a:t>
            </a:r>
            <a:r>
              <a:rPr kumimoji="0" lang="fr-FR"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fr-FR"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méthanogènes:</a:t>
            </a:r>
            <a:r>
              <a:rPr kumimoji="0" lang="fr-FR"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vivent dans les eaux stagnantes riches en matière organique en putréfaction (production du gaz des marais), les stations d’épuration, la panse du bétail, les oasis des grands fonds océaniques...  Ces cellules (</a:t>
            </a:r>
            <a:r>
              <a:rPr kumimoji="0" lang="fr-FR" b="0"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Methanobacterium</a:t>
            </a:r>
            <a:r>
              <a:rPr kumimoji="0" lang="fr-FR"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fr-FR" b="0"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Methanogenium</a:t>
            </a:r>
            <a:r>
              <a:rPr kumimoji="0" lang="fr-FR"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utilisent de du H</a:t>
            </a:r>
            <a:r>
              <a:rPr kumimoji="0" lang="fr-FR" b="0" i="0" u="none" strike="noStrike" cap="none" normalizeH="0" baseline="-30000" dirty="0" smtClean="0">
                <a:ln>
                  <a:noFill/>
                </a:ln>
                <a:solidFill>
                  <a:schemeClr val="tx1"/>
                </a:solidFill>
                <a:effectLst/>
                <a:latin typeface="Times New Roman" pitchFamily="18" charset="0"/>
                <a:ea typeface="Times New Roman" pitchFamily="18" charset="0"/>
                <a:cs typeface="Times New Roman" pitchFamily="18" charset="0"/>
              </a:rPr>
              <a:t>2</a:t>
            </a:r>
            <a:r>
              <a:rPr kumimoji="0" lang="fr-FR"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du CO</a:t>
            </a:r>
            <a:r>
              <a:rPr kumimoji="0" lang="fr-FR" b="0" i="0" u="none" strike="noStrike" cap="none" normalizeH="0" baseline="-30000" dirty="0" smtClean="0">
                <a:ln>
                  <a:noFill/>
                </a:ln>
                <a:solidFill>
                  <a:schemeClr val="tx1"/>
                </a:solidFill>
                <a:effectLst/>
                <a:latin typeface="Times New Roman" pitchFamily="18" charset="0"/>
                <a:ea typeface="Times New Roman" pitchFamily="18" charset="0"/>
                <a:cs typeface="Times New Roman" pitchFamily="18" charset="0"/>
              </a:rPr>
              <a:t>2</a:t>
            </a:r>
            <a:r>
              <a:rPr kumimoji="0" lang="fr-FR"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ou de l’acétate produits par d’autres bactéries anaérobies avec lesquelles elles vivent en association et qui leur fournissent en continue les produits initiaux ; le produit final de leur métabolisme est le méthane, CH</a:t>
            </a:r>
            <a:r>
              <a:rPr kumimoji="0" lang="fr-FR" b="0" i="0" u="none" strike="noStrike" cap="none" normalizeH="0" baseline="-30000" dirty="0" smtClean="0">
                <a:ln>
                  <a:noFill/>
                </a:ln>
                <a:solidFill>
                  <a:schemeClr val="tx1"/>
                </a:solidFill>
                <a:effectLst/>
                <a:latin typeface="Times New Roman" pitchFamily="18" charset="0"/>
                <a:ea typeface="Times New Roman" pitchFamily="18" charset="0"/>
                <a:cs typeface="Times New Roman" pitchFamily="18" charset="0"/>
              </a:rPr>
              <a:t>4</a:t>
            </a:r>
            <a:r>
              <a:rPr kumimoji="0" lang="fr-FR"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fr-FR"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32772" name="Rectangle 4"/>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32774" name="Rectangle 6"/>
          <p:cNvSpPr>
            <a:spLocks noChangeArrowheads="1"/>
          </p:cNvSpPr>
          <p:nvPr/>
        </p:nvSpPr>
        <p:spPr bwMode="auto">
          <a:xfrm>
            <a:off x="2902252" y="2143116"/>
            <a:ext cx="3384260" cy="92333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CO</a:t>
            </a:r>
            <a:r>
              <a:rPr kumimoji="0" lang="en-GB" b="0" i="0" u="none" strike="noStrike" cap="none" normalizeH="0" baseline="-30000" dirty="0" smtClean="0">
                <a:ln>
                  <a:noFill/>
                </a:ln>
                <a:solidFill>
                  <a:schemeClr val="tx1"/>
                </a:solidFill>
                <a:effectLst/>
                <a:latin typeface="Times New Roman" pitchFamily="18" charset="0"/>
                <a:ea typeface="Times New Roman" pitchFamily="18" charset="0"/>
                <a:cs typeface="Times New Roman" pitchFamily="18" charset="0"/>
              </a:rPr>
              <a:t>2</a:t>
            </a:r>
            <a:r>
              <a:rPr kumimoji="0" lang="en-GB"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H</a:t>
            </a:r>
            <a:r>
              <a:rPr kumimoji="0" lang="en-GB" b="0" i="0" u="none" strike="noStrike" cap="none" normalizeH="0" baseline="-30000" dirty="0" smtClean="0">
                <a:ln>
                  <a:noFill/>
                </a:ln>
                <a:solidFill>
                  <a:schemeClr val="tx1"/>
                </a:solidFill>
                <a:effectLst/>
                <a:latin typeface="Times New Roman" pitchFamily="18" charset="0"/>
                <a:ea typeface="Times New Roman" pitchFamily="18" charset="0"/>
                <a:cs typeface="Times New Roman" pitchFamily="18" charset="0"/>
              </a:rPr>
              <a:t>2</a:t>
            </a:r>
            <a:endParaRPr kumimoji="0" lang="fr-FR"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GB" b="0"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Methanobacterium</a:t>
            </a:r>
            <a:endParaRPr kumimoji="0" lang="fr-FR"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32776" name="Rectangle 8"/>
          <p:cNvSpPr>
            <a:spLocks noChangeArrowheads="1"/>
          </p:cNvSpPr>
          <p:nvPr/>
        </p:nvSpPr>
        <p:spPr bwMode="auto">
          <a:xfrm>
            <a:off x="2571736" y="3291488"/>
            <a:ext cx="2165978" cy="92333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GB"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(CH</a:t>
            </a:r>
            <a:r>
              <a:rPr kumimoji="0" lang="en-GB" b="0" i="0" u="none" strike="noStrike" cap="none" normalizeH="0" baseline="-30000" dirty="0" smtClean="0">
                <a:ln>
                  <a:noFill/>
                </a:ln>
                <a:solidFill>
                  <a:schemeClr val="tx1"/>
                </a:solidFill>
                <a:effectLst/>
                <a:latin typeface="Times New Roman" pitchFamily="18" charset="0"/>
                <a:ea typeface="Times New Roman" pitchFamily="18" charset="0"/>
                <a:cs typeface="Times New Roman" pitchFamily="18" charset="0"/>
              </a:rPr>
              <a:t>2</a:t>
            </a:r>
            <a:r>
              <a:rPr kumimoji="0" lang="en-GB"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O)               CH</a:t>
            </a:r>
            <a:r>
              <a:rPr kumimoji="0" lang="en-GB" b="0" i="0" u="none" strike="noStrike" cap="none" normalizeH="0" baseline="-30000" dirty="0" smtClean="0">
                <a:ln>
                  <a:noFill/>
                </a:ln>
                <a:solidFill>
                  <a:schemeClr val="tx1"/>
                </a:solidFill>
                <a:effectLst/>
                <a:latin typeface="Times New Roman" pitchFamily="18" charset="0"/>
                <a:ea typeface="Times New Roman" pitchFamily="18" charset="0"/>
                <a:cs typeface="Times New Roman" pitchFamily="18" charset="0"/>
              </a:rPr>
              <a:t>4</a:t>
            </a:r>
            <a:endParaRPr kumimoji="0" lang="fr-FR"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GB"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MO</a:t>
            </a:r>
            <a:endParaRPr kumimoji="0" lang="fr-FR"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GB"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E</a:t>
            </a:r>
            <a:endParaRPr kumimoji="0" lang="en-GB"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32777" name="Line 271"/>
          <p:cNvSpPr>
            <a:spLocks noChangeShapeType="1"/>
          </p:cNvSpPr>
          <p:nvPr/>
        </p:nvSpPr>
        <p:spPr bwMode="auto">
          <a:xfrm>
            <a:off x="3786182" y="3262314"/>
            <a:ext cx="0" cy="38100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fr-FR"/>
          </a:p>
        </p:txBody>
      </p:sp>
      <p:sp>
        <p:nvSpPr>
          <p:cNvPr id="32778" name="Rectangle 10"/>
          <p:cNvSpPr>
            <a:spLocks noChangeArrowheads="1"/>
          </p:cNvSpPr>
          <p:nvPr/>
        </p:nvSpPr>
        <p:spPr bwMode="auto">
          <a:xfrm>
            <a:off x="71438" y="4354305"/>
            <a:ext cx="8858280"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Ces réactions ne produisent que de l’ATP et du pouvoir réducteur, pas de MO car le méthane est libéré sous forme gazeuse!  La synthèse de MO nécessite comme source de C une autre molécule de CO</a:t>
            </a:r>
            <a:r>
              <a:rPr kumimoji="0" lang="fr-FR" sz="2000" b="0" i="0" u="none" strike="noStrike" cap="none" normalizeH="0" baseline="-30000" dirty="0" smtClean="0">
                <a:ln>
                  <a:noFill/>
                </a:ln>
                <a:solidFill>
                  <a:schemeClr val="tx1"/>
                </a:solidFill>
                <a:effectLst/>
                <a:latin typeface="Times New Roman" pitchFamily="18" charset="0"/>
                <a:ea typeface="Times New Roman" pitchFamily="18" charset="0"/>
                <a:cs typeface="Times New Roman" pitchFamily="18" charset="0"/>
              </a:rPr>
              <a:t>2</a:t>
            </a:r>
            <a:r>
              <a:rPr kumimoji="0" lang="fr-FR"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transformé en acétate par une voie complexe qui leur est propre et qui fait intervenir 2 coenzymes particuliers.</a:t>
            </a: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ChangeArrowheads="1"/>
          </p:cNvSpPr>
          <p:nvPr/>
        </p:nvSpPr>
        <p:spPr bwMode="auto">
          <a:xfrm>
            <a:off x="71438" y="77908"/>
            <a:ext cx="8929718"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1" i="0" u="sng"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2 - Les microorganismes hétérotrophes</a:t>
            </a:r>
            <a:endParaRPr kumimoji="0" lang="fr-FR"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fr-FR"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Les espèces hétérotrophes nécessitent la présence de matière organique préexistante dans leur milieu, soit comme source de H</a:t>
            </a:r>
            <a:r>
              <a:rPr kumimoji="0" lang="fr-FR" sz="2000" b="0" i="0" u="none" strike="noStrike" cap="none" normalizeH="0" baseline="30000" dirty="0" smtClean="0">
                <a:ln>
                  <a:noFill/>
                </a:ln>
                <a:solidFill>
                  <a:schemeClr val="tx1"/>
                </a:solidFill>
                <a:effectLst/>
                <a:latin typeface="Times New Roman" pitchFamily="18" charset="0"/>
                <a:ea typeface="Times New Roman" pitchFamily="18" charset="0"/>
                <a:cs typeface="Times New Roman" pitchFamily="18" charset="0"/>
              </a:rPr>
              <a:t>+</a:t>
            </a:r>
            <a:r>
              <a:rPr kumimoji="0" lang="fr-FR"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et d’électrons, soit comme source à la fois d’énergie et de pouvoir réducteur.</a:t>
            </a:r>
            <a:endParaRPr kumimoji="0" lang="fr-FR"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33794" name="Rectangle 2"/>
          <p:cNvSpPr>
            <a:spLocks noChangeArrowheads="1"/>
          </p:cNvSpPr>
          <p:nvPr/>
        </p:nvSpPr>
        <p:spPr bwMode="auto">
          <a:xfrm>
            <a:off x="142876" y="1393440"/>
            <a:ext cx="8858280"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smtClean="0">
                <a:ln>
                  <a:noFill/>
                </a:ln>
                <a:solidFill>
                  <a:srgbClr val="0070C0"/>
                </a:solidFill>
                <a:effectLst/>
                <a:latin typeface="Times New Roman" pitchFamily="18" charset="0"/>
                <a:ea typeface="Times New Roman" pitchFamily="18" charset="0"/>
                <a:cs typeface="Times New Roman" pitchFamily="18" charset="0"/>
              </a:rPr>
              <a:t>2 - 1 - Les </a:t>
            </a:r>
            <a:r>
              <a:rPr kumimoji="0" lang="fr-FR" sz="2000" b="1" i="0" u="none" strike="noStrike" cap="none" normalizeH="0" baseline="0" dirty="0" err="1" smtClean="0">
                <a:ln>
                  <a:noFill/>
                </a:ln>
                <a:solidFill>
                  <a:srgbClr val="0070C0"/>
                </a:solidFill>
                <a:effectLst/>
                <a:latin typeface="Times New Roman" pitchFamily="18" charset="0"/>
                <a:ea typeface="Times New Roman" pitchFamily="18" charset="0"/>
                <a:cs typeface="Times New Roman" pitchFamily="18" charset="0"/>
              </a:rPr>
              <a:t>photoorganotrophes</a:t>
            </a:r>
            <a:endParaRPr kumimoji="0" lang="fr-FR" sz="2000" b="0" i="0" u="none" strike="noStrike" cap="none" normalizeH="0" baseline="0" dirty="0" smtClean="0">
              <a:ln>
                <a:noFill/>
              </a:ln>
              <a:solidFill>
                <a:srgbClr val="0070C0"/>
              </a:solidFill>
              <a:effectLst/>
              <a:latin typeface="Times New Roman" pitchFamily="18" charset="0"/>
              <a:cs typeface="Times New Roman" pitchFamily="18"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fr-FR"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Il n’y a pas d’organismes strictement </a:t>
            </a:r>
            <a:r>
              <a:rPr kumimoji="0" lang="fr-FR"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photoorganotrophes</a:t>
            </a:r>
            <a:r>
              <a:rPr kumimoji="0" lang="fr-FR"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ce métabolisme est toujours pratiqué de manière transitoire par des organismes d’un autre type trophique lors d’exigences fortes.  Les cellules </a:t>
            </a:r>
            <a:r>
              <a:rPr kumimoji="0" lang="fr-FR"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photoorganotrophes</a:t>
            </a:r>
            <a:r>
              <a:rPr kumimoji="0" lang="fr-FR"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utilisent l’énergie rayonnante  d’origine solaire comme source d’énergie, le CO</a:t>
            </a:r>
            <a:r>
              <a:rPr kumimoji="0" lang="fr-FR" sz="2000" b="0" i="0" u="none" strike="noStrike" cap="none" normalizeH="0" baseline="-30000" dirty="0" smtClean="0">
                <a:ln>
                  <a:noFill/>
                </a:ln>
                <a:solidFill>
                  <a:schemeClr val="tx1"/>
                </a:solidFill>
                <a:effectLst/>
                <a:latin typeface="Times New Roman" pitchFamily="18" charset="0"/>
                <a:ea typeface="Times New Roman" pitchFamily="18" charset="0"/>
                <a:cs typeface="Times New Roman" pitchFamily="18" charset="0"/>
              </a:rPr>
              <a:t>2</a:t>
            </a:r>
            <a:r>
              <a:rPr kumimoji="0" lang="fr-FR"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comme source de C et un composé organique (alcool, acide...) préexistant comme source de H</a:t>
            </a:r>
            <a:r>
              <a:rPr kumimoji="0" lang="fr-FR" sz="2000" b="0" i="0" u="none" strike="noStrike" cap="none" normalizeH="0" baseline="30000" dirty="0" smtClean="0">
                <a:ln>
                  <a:noFill/>
                </a:ln>
                <a:solidFill>
                  <a:schemeClr val="tx1"/>
                </a:solidFill>
                <a:effectLst/>
                <a:latin typeface="Times New Roman" pitchFamily="18" charset="0"/>
                <a:ea typeface="Times New Roman" pitchFamily="18" charset="0"/>
                <a:cs typeface="Times New Roman" pitchFamily="18" charset="0"/>
              </a:rPr>
              <a:t>+</a:t>
            </a:r>
            <a:r>
              <a:rPr kumimoji="0" lang="fr-FR"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et d’électrons :</a:t>
            </a:r>
            <a:endParaRPr kumimoji="0" lang="fr-FR"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33799" name="AutoShape 293"/>
          <p:cNvSpPr>
            <a:spLocks noChangeArrowheads="1"/>
          </p:cNvSpPr>
          <p:nvPr/>
        </p:nvSpPr>
        <p:spPr bwMode="auto">
          <a:xfrm>
            <a:off x="3640132" y="3571876"/>
            <a:ext cx="217488" cy="1292225"/>
          </a:xfrm>
          <a:prstGeom prst="curvedLeftArrow">
            <a:avLst>
              <a:gd name="adj1" fmla="val 118832"/>
              <a:gd name="adj2" fmla="val 237664"/>
              <a:gd name="adj3" fmla="val 33333"/>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33798" name="AutoShape 294"/>
          <p:cNvSpPr>
            <a:spLocks noChangeArrowheads="1"/>
          </p:cNvSpPr>
          <p:nvPr/>
        </p:nvSpPr>
        <p:spPr bwMode="auto">
          <a:xfrm>
            <a:off x="3843359" y="3579802"/>
            <a:ext cx="228575" cy="1277958"/>
          </a:xfrm>
          <a:prstGeom prst="curvedRightArrow">
            <a:avLst>
              <a:gd name="adj1" fmla="val 113056"/>
              <a:gd name="adj2" fmla="val 226111"/>
              <a:gd name="adj3" fmla="val 33333"/>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33797" name="Line 297"/>
          <p:cNvSpPr>
            <a:spLocks noChangeShapeType="1"/>
          </p:cNvSpPr>
          <p:nvPr/>
        </p:nvSpPr>
        <p:spPr bwMode="auto">
          <a:xfrm flipV="1">
            <a:off x="3857620" y="4143380"/>
            <a:ext cx="0" cy="652463"/>
          </a:xfrm>
          <a:prstGeom prst="line">
            <a:avLst/>
          </a:prstGeom>
          <a:noFill/>
          <a:ln w="9525">
            <a:solidFill>
              <a:srgbClr val="000000"/>
            </a:solidFill>
            <a:round/>
            <a:headEnd type="triangle" w="med" len="med"/>
            <a:tailEnd/>
          </a:ln>
        </p:spPr>
        <p:txBody>
          <a:bodyPr vert="horz" wrap="square" lIns="91440" tIns="45720" rIns="91440" bIns="45720" numCol="1" anchor="t" anchorCtr="0" compatLnSpc="1">
            <a:prstTxWarp prst="textNoShape">
              <a:avLst/>
            </a:prstTxWarp>
          </a:bodyPr>
          <a:lstStyle/>
          <a:p>
            <a:endParaRPr lang="fr-FR"/>
          </a:p>
        </p:txBody>
      </p:sp>
      <p:sp>
        <p:nvSpPr>
          <p:cNvPr id="33796" name="Text Box 300"/>
          <p:cNvSpPr txBox="1">
            <a:spLocks noChangeArrowheads="1"/>
          </p:cNvSpPr>
          <p:nvPr/>
        </p:nvSpPr>
        <p:spPr bwMode="auto">
          <a:xfrm>
            <a:off x="2959091" y="3929066"/>
            <a:ext cx="398463" cy="3619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hυ</a:t>
            </a:r>
            <a:endParaRPr kumimoji="0" lang="fr-FR" sz="1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33795" name="Freeform 301"/>
          <p:cNvSpPr>
            <a:spLocks/>
          </p:cNvSpPr>
          <p:nvPr/>
        </p:nvSpPr>
        <p:spPr bwMode="auto">
          <a:xfrm rot="187885">
            <a:off x="3301600" y="4044537"/>
            <a:ext cx="482600" cy="85725"/>
          </a:xfrm>
          <a:custGeom>
            <a:avLst/>
            <a:gdLst>
              <a:gd name="T0" fmla="*/ 0 w 600"/>
              <a:gd name="T1" fmla="*/ 74023 h 140"/>
              <a:gd name="T2" fmla="*/ 96393 w 600"/>
              <a:gd name="T3" fmla="*/ 0 h 140"/>
              <a:gd name="T4" fmla="*/ 192786 w 600"/>
              <a:gd name="T5" fmla="*/ 74023 h 140"/>
              <a:gd name="T6" fmla="*/ 289179 w 600"/>
              <a:gd name="T7" fmla="*/ 0 h 140"/>
              <a:gd name="T8" fmla="*/ 385572 w 600"/>
              <a:gd name="T9" fmla="*/ 74023 h 140"/>
              <a:gd name="T10" fmla="*/ 481965 w 600"/>
              <a:gd name="T11" fmla="*/ 74023 h 14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0" h="140">
                <a:moveTo>
                  <a:pt x="0" y="120"/>
                </a:moveTo>
                <a:cubicBezTo>
                  <a:pt x="40" y="60"/>
                  <a:pt x="80" y="0"/>
                  <a:pt x="120" y="0"/>
                </a:cubicBezTo>
                <a:cubicBezTo>
                  <a:pt x="160" y="0"/>
                  <a:pt x="200" y="120"/>
                  <a:pt x="240" y="120"/>
                </a:cubicBezTo>
                <a:cubicBezTo>
                  <a:pt x="280" y="120"/>
                  <a:pt x="320" y="0"/>
                  <a:pt x="360" y="0"/>
                </a:cubicBezTo>
                <a:cubicBezTo>
                  <a:pt x="400" y="0"/>
                  <a:pt x="440" y="100"/>
                  <a:pt x="480" y="120"/>
                </a:cubicBezTo>
                <a:cubicBezTo>
                  <a:pt x="520" y="140"/>
                  <a:pt x="580" y="120"/>
                  <a:pt x="600" y="120"/>
                </a:cubicBezTo>
              </a:path>
            </a:pathLst>
          </a:custGeom>
          <a:noFill/>
          <a:ln w="9525">
            <a:solidFill>
              <a:srgbClr val="000000"/>
            </a:solidFill>
            <a:round/>
            <a:headEnd/>
            <a:tailEnd type="stealth" w="sm" len="med"/>
          </a:ln>
        </p:spPr>
        <p:txBody>
          <a:bodyPr vert="horz" wrap="square" lIns="91440" tIns="45720" rIns="91440" bIns="45720" numCol="1" anchor="t" anchorCtr="0" compatLnSpc="1">
            <a:prstTxWarp prst="textNoShape">
              <a:avLst/>
            </a:prstTxWarp>
          </a:bodyPr>
          <a:lstStyle/>
          <a:p>
            <a:endParaRPr lang="fr-FR"/>
          </a:p>
        </p:txBody>
      </p:sp>
      <p:sp>
        <p:nvSpPr>
          <p:cNvPr id="33800"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33801" name="Rectangle 9"/>
          <p:cNvSpPr>
            <a:spLocks noChangeArrowheads="1"/>
          </p:cNvSpPr>
          <p:nvPr/>
        </p:nvSpPr>
        <p:spPr bwMode="auto">
          <a:xfrm>
            <a:off x="2643174" y="2786058"/>
            <a:ext cx="5115503" cy="120032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Times New Roman" pitchFamily="18" charset="0"/>
                <a:cs typeface="Times New Roman" pitchFamily="18" charset="0"/>
              </a:rPr>
              <a:t/>
            </a:r>
            <a:br>
              <a:rPr kumimoji="0" lang="fr-FR" b="0" i="0" u="none" strike="noStrike" cap="none" normalizeH="0" baseline="0" dirty="0" smtClean="0">
                <a:ln>
                  <a:noFill/>
                </a:ln>
                <a:solidFill>
                  <a:schemeClr val="tx1"/>
                </a:solidFill>
                <a:effectLst/>
                <a:latin typeface="Times New Roman" pitchFamily="18" charset="0"/>
                <a:cs typeface="Times New Roman" pitchFamily="18" charset="0"/>
              </a:rPr>
            </a:br>
            <a:endParaRPr kumimoji="0" lang="fr-FR"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CO</a:t>
            </a:r>
            <a:r>
              <a:rPr kumimoji="0" lang="fr-FR" b="0" i="0" u="none" strike="noStrike" cap="none" normalizeH="0" baseline="-30000" dirty="0" smtClean="0">
                <a:ln>
                  <a:noFill/>
                </a:ln>
                <a:solidFill>
                  <a:schemeClr val="tx1"/>
                </a:solidFill>
                <a:effectLst/>
                <a:latin typeface="Times New Roman" pitchFamily="18" charset="0"/>
                <a:ea typeface="Times New Roman" pitchFamily="18" charset="0"/>
                <a:cs typeface="Times New Roman" pitchFamily="18" charset="0"/>
              </a:rPr>
              <a:t>2                        </a:t>
            </a:r>
            <a:r>
              <a:rPr kumimoji="0" lang="fr-FR"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CH</a:t>
            </a:r>
            <a:r>
              <a:rPr kumimoji="0" lang="fr-FR" b="0" i="0" u="none" strike="noStrike" cap="none" normalizeH="0" baseline="-30000" dirty="0" smtClean="0">
                <a:ln>
                  <a:noFill/>
                </a:ln>
                <a:solidFill>
                  <a:schemeClr val="tx1"/>
                </a:solidFill>
                <a:effectLst/>
                <a:latin typeface="Times New Roman" pitchFamily="18" charset="0"/>
                <a:ea typeface="Times New Roman" pitchFamily="18" charset="0"/>
                <a:cs typeface="Times New Roman" pitchFamily="18" charset="0"/>
              </a:rPr>
              <a:t>3</a:t>
            </a:r>
            <a:r>
              <a:rPr kumimoji="0" lang="fr-FR"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COOH (acide acétique, par ex.)</a:t>
            </a:r>
            <a:endParaRPr kumimoji="0" lang="fr-FR"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33803" name="Rectangle 11"/>
          <p:cNvSpPr>
            <a:spLocks noChangeArrowheads="1"/>
          </p:cNvSpPr>
          <p:nvPr/>
        </p:nvSpPr>
        <p:spPr bwMode="auto">
          <a:xfrm>
            <a:off x="2643174" y="3929066"/>
            <a:ext cx="4756430" cy="175432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Times New Roman" pitchFamily="18" charset="0"/>
                <a:cs typeface="Times New Roman" pitchFamily="18" charset="0"/>
              </a:rPr>
              <a:t/>
            </a:r>
            <a:br>
              <a:rPr kumimoji="0" lang="fr-FR" b="0" i="0" u="none" strike="noStrike" cap="none" normalizeH="0" baseline="0" dirty="0" smtClean="0">
                <a:ln>
                  <a:noFill/>
                </a:ln>
                <a:solidFill>
                  <a:schemeClr val="tx1"/>
                </a:solidFill>
                <a:effectLst/>
                <a:latin typeface="Times New Roman" pitchFamily="18" charset="0"/>
                <a:cs typeface="Times New Roman" pitchFamily="18" charset="0"/>
              </a:rPr>
            </a:br>
            <a:endParaRPr kumimoji="0" lang="fr-FR"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(CH</a:t>
            </a:r>
            <a:r>
              <a:rPr kumimoji="0" lang="fr-FR" b="0" i="0" u="none" strike="noStrike" cap="none" normalizeH="0" baseline="-30000" dirty="0" smtClean="0">
                <a:ln>
                  <a:noFill/>
                </a:ln>
                <a:solidFill>
                  <a:schemeClr val="tx1"/>
                </a:solidFill>
                <a:effectLst/>
                <a:latin typeface="Times New Roman" pitchFamily="18" charset="0"/>
                <a:ea typeface="Times New Roman" pitchFamily="18" charset="0"/>
                <a:cs typeface="Times New Roman" pitchFamily="18" charset="0"/>
              </a:rPr>
              <a:t>2</a:t>
            </a:r>
            <a:r>
              <a:rPr kumimoji="0" lang="fr-FR"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O)               CO</a:t>
            </a:r>
            <a:r>
              <a:rPr kumimoji="0" lang="fr-FR" b="0" i="0" u="none" strike="noStrike" cap="none" normalizeH="0" baseline="-30000" dirty="0" smtClean="0">
                <a:ln>
                  <a:noFill/>
                </a:ln>
                <a:solidFill>
                  <a:schemeClr val="tx1"/>
                </a:solidFill>
                <a:effectLst/>
                <a:latin typeface="Times New Roman" pitchFamily="18" charset="0"/>
                <a:ea typeface="Times New Roman" pitchFamily="18" charset="0"/>
                <a:cs typeface="Times New Roman" pitchFamily="18" charset="0"/>
              </a:rPr>
              <a:t>2</a:t>
            </a:r>
            <a:endParaRPr kumimoji="0" lang="fr-FR"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MO                 (le CO</a:t>
            </a:r>
            <a:r>
              <a:rPr kumimoji="0" lang="fr-FR" b="0" i="0" u="none" strike="noStrike" cap="none" normalizeH="0" baseline="-30000" dirty="0" smtClean="0">
                <a:ln>
                  <a:noFill/>
                </a:ln>
                <a:solidFill>
                  <a:schemeClr val="tx1"/>
                </a:solidFill>
                <a:effectLst/>
                <a:latin typeface="Times New Roman" pitchFamily="18" charset="0"/>
                <a:ea typeface="Times New Roman" pitchFamily="18" charset="0"/>
                <a:cs typeface="Times New Roman" pitchFamily="18" charset="0"/>
              </a:rPr>
              <a:t>2</a:t>
            </a:r>
            <a:r>
              <a:rPr kumimoji="0" lang="fr-FR"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rejeté n’est pas d’origine</a:t>
            </a:r>
            <a:endParaRPr kumimoji="0" lang="fr-FR"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E       respiratoire car le O</a:t>
            </a:r>
            <a:r>
              <a:rPr kumimoji="0" lang="fr-FR" b="0" i="0" u="none" strike="noStrike" cap="none" normalizeH="0" baseline="-30000" dirty="0" smtClean="0">
                <a:ln>
                  <a:noFill/>
                </a:ln>
                <a:solidFill>
                  <a:schemeClr val="tx1"/>
                </a:solidFill>
                <a:effectLst/>
                <a:latin typeface="Times New Roman" pitchFamily="18" charset="0"/>
                <a:ea typeface="Times New Roman" pitchFamily="18" charset="0"/>
                <a:cs typeface="Times New Roman" pitchFamily="18" charset="0"/>
              </a:rPr>
              <a:t>2</a:t>
            </a:r>
            <a:r>
              <a:rPr kumimoji="0" lang="fr-FR"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est inerte)</a:t>
            </a:r>
            <a:endParaRPr kumimoji="0" lang="fr-FR"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4" name="Rectangle 13"/>
          <p:cNvSpPr/>
          <p:nvPr/>
        </p:nvSpPr>
        <p:spPr>
          <a:xfrm>
            <a:off x="214282" y="5568751"/>
            <a:ext cx="8786842" cy="646331"/>
          </a:xfrm>
          <a:prstGeom prst="rect">
            <a:avLst/>
          </a:prstGeom>
        </p:spPr>
        <p:txBody>
          <a:bodyPr wrap="square">
            <a:spAutoFit/>
          </a:bodyPr>
          <a:lstStyle/>
          <a:p>
            <a:r>
              <a:rPr lang="fr-FR" dirty="0" smtClean="0">
                <a:latin typeface="Times New Roman" pitchFamily="18" charset="0"/>
                <a:cs typeface="Times New Roman" pitchFamily="18" charset="0"/>
              </a:rPr>
              <a:t>C’est le cas d’une Bactérie pourpre non </a:t>
            </a:r>
            <a:r>
              <a:rPr lang="fr-FR" dirty="0" err="1" smtClean="0">
                <a:latin typeface="Times New Roman" pitchFamily="18" charset="0"/>
                <a:cs typeface="Times New Roman" pitchFamily="18" charset="0"/>
              </a:rPr>
              <a:t>sulfuraire</a:t>
            </a:r>
            <a:r>
              <a:rPr lang="fr-FR" dirty="0" smtClean="0">
                <a:latin typeface="Times New Roman" pitchFamily="18" charset="0"/>
                <a:cs typeface="Times New Roman" pitchFamily="18" charset="0"/>
              </a:rPr>
              <a:t>, </a:t>
            </a:r>
            <a:r>
              <a:rPr lang="fr-FR" i="1" dirty="0" err="1" smtClean="0">
                <a:latin typeface="Times New Roman" pitchFamily="18" charset="0"/>
                <a:cs typeface="Times New Roman" pitchFamily="18" charset="0"/>
              </a:rPr>
              <a:t>Rhodopseudomonas</a:t>
            </a:r>
            <a:r>
              <a:rPr lang="fr-FR" dirty="0" smtClean="0">
                <a:latin typeface="Times New Roman" pitchFamily="18" charset="0"/>
                <a:cs typeface="Times New Roman" pitchFamily="18" charset="0"/>
              </a:rPr>
              <a:t> </a:t>
            </a:r>
            <a:r>
              <a:rPr lang="fr-FR" i="1" dirty="0" err="1" smtClean="0">
                <a:latin typeface="Times New Roman" pitchFamily="18" charset="0"/>
                <a:cs typeface="Times New Roman" pitchFamily="18" charset="0"/>
              </a:rPr>
              <a:t>viridis</a:t>
            </a:r>
            <a:r>
              <a:rPr lang="fr-FR" dirty="0" smtClean="0">
                <a:latin typeface="Times New Roman" pitchFamily="18" charset="0"/>
                <a:cs typeface="Times New Roman" pitchFamily="18" charset="0"/>
              </a:rPr>
              <a:t>, dont le </a:t>
            </a:r>
            <a:r>
              <a:rPr lang="fr-FR" u="sng" dirty="0" smtClean="0">
                <a:latin typeface="Times New Roman" pitchFamily="18" charset="0"/>
                <a:cs typeface="Times New Roman" pitchFamily="18" charset="0"/>
              </a:rPr>
              <a:t>centre</a:t>
            </a:r>
            <a:r>
              <a:rPr lang="fr-FR" dirty="0" smtClean="0">
                <a:latin typeface="Times New Roman" pitchFamily="18" charset="0"/>
                <a:cs typeface="Times New Roman" pitchFamily="18" charset="0"/>
              </a:rPr>
              <a:t> </a:t>
            </a:r>
            <a:r>
              <a:rPr lang="fr-FR" u="sng" dirty="0" smtClean="0">
                <a:latin typeface="Times New Roman" pitchFamily="18" charset="0"/>
                <a:cs typeface="Times New Roman" pitchFamily="18" charset="0"/>
              </a:rPr>
              <a:t>réactionnel</a:t>
            </a:r>
            <a:r>
              <a:rPr lang="fr-FR" dirty="0" smtClean="0">
                <a:latin typeface="Times New Roman" pitchFamily="18" charset="0"/>
                <a:cs typeface="Times New Roman" pitchFamily="18" charset="0"/>
              </a:rPr>
              <a:t>  </a:t>
            </a:r>
            <a:r>
              <a:rPr lang="fr-FR" u="sng" dirty="0" smtClean="0">
                <a:latin typeface="Times New Roman" pitchFamily="18" charset="0"/>
                <a:cs typeface="Times New Roman" pitchFamily="18" charset="0"/>
              </a:rPr>
              <a:t>photosynthétique</a:t>
            </a:r>
            <a:r>
              <a:rPr lang="fr-FR" dirty="0" smtClean="0">
                <a:latin typeface="Times New Roman" pitchFamily="18" charset="0"/>
                <a:cs typeface="Times New Roman" pitchFamily="18" charset="0"/>
              </a:rPr>
              <a:t> </a:t>
            </a:r>
            <a:r>
              <a:rPr lang="fr-FR" u="sng" dirty="0" smtClean="0">
                <a:latin typeface="Times New Roman" pitchFamily="18" charset="0"/>
                <a:cs typeface="Times New Roman" pitchFamily="18" charset="0"/>
              </a:rPr>
              <a:t>bactérien</a:t>
            </a:r>
            <a:r>
              <a:rPr lang="fr-FR" dirty="0" smtClean="0">
                <a:latin typeface="Times New Roman" pitchFamily="18" charset="0"/>
                <a:cs typeface="Times New Roman" pitchFamily="18" charset="0"/>
              </a:rPr>
              <a:t> (PRC)</a:t>
            </a:r>
            <a:endParaRPr lang="fr-FR"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ChangeArrowheads="1"/>
          </p:cNvSpPr>
          <p:nvPr/>
        </p:nvSpPr>
        <p:spPr bwMode="auto">
          <a:xfrm>
            <a:off x="142844" y="187747"/>
            <a:ext cx="885828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smtClean="0">
                <a:ln>
                  <a:noFill/>
                </a:ln>
                <a:solidFill>
                  <a:srgbClr val="0070C0"/>
                </a:solidFill>
                <a:effectLst/>
                <a:latin typeface="Times New Roman" pitchFamily="18" charset="0"/>
                <a:ea typeface="Times New Roman" pitchFamily="18" charset="0"/>
                <a:cs typeface="Times New Roman" pitchFamily="18" charset="0"/>
              </a:rPr>
              <a:t>2 - 2 - Les </a:t>
            </a:r>
            <a:r>
              <a:rPr kumimoji="0" lang="fr-FR" sz="2000" b="1" i="0" u="none" strike="noStrike" cap="none" normalizeH="0" baseline="0" dirty="0" err="1" smtClean="0">
                <a:ln>
                  <a:noFill/>
                </a:ln>
                <a:solidFill>
                  <a:srgbClr val="0070C0"/>
                </a:solidFill>
                <a:effectLst/>
                <a:latin typeface="Times New Roman" pitchFamily="18" charset="0"/>
                <a:ea typeface="Times New Roman" pitchFamily="18" charset="0"/>
                <a:cs typeface="Times New Roman" pitchFamily="18" charset="0"/>
              </a:rPr>
              <a:t>chimioorganotrophes</a:t>
            </a:r>
            <a:endParaRPr kumimoji="0" lang="fr-FR" sz="2000" b="0" i="0" u="none" strike="noStrike" cap="none" normalizeH="0" baseline="0" dirty="0" smtClean="0">
              <a:ln>
                <a:noFill/>
              </a:ln>
              <a:solidFill>
                <a:srgbClr val="0070C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Les cellules </a:t>
            </a:r>
            <a:r>
              <a:rPr kumimoji="0" lang="fr-FR"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chimioorganotrophes</a:t>
            </a:r>
            <a:r>
              <a:rPr kumimoji="0" lang="fr-FR"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utilisent la matière organique préexistante à la fois comme source d’énergie, de C et de pouvoir réducteur.  Les Bactéries de ce type sont les plus nombreuses et diffèrent par leurs rapports avec le </a:t>
            </a:r>
            <a:r>
              <a:rPr kumimoji="0" lang="fr-FR"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dioygène</a:t>
            </a:r>
            <a:r>
              <a:rPr kumimoji="0" lang="fr-FR"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et par l’origine de la matière organique qu’elles utilisent.</a:t>
            </a:r>
            <a:endParaRPr kumimoji="0" lang="fr-FR"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34818" name="Rectangle 2"/>
          <p:cNvSpPr>
            <a:spLocks noChangeArrowheads="1"/>
          </p:cNvSpPr>
          <p:nvPr/>
        </p:nvSpPr>
        <p:spPr bwMode="auto">
          <a:xfrm>
            <a:off x="142876" y="1857364"/>
            <a:ext cx="8929718" cy="2031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ü"/>
              <a:tabLst/>
            </a:pPr>
            <a:r>
              <a:rPr kumimoji="0" lang="fr-FR"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fr-FR" b="1" i="0" u="none" strike="noStrike" cap="none" normalizeH="0" baseline="0" dirty="0" smtClean="0">
                <a:ln>
                  <a:noFill/>
                </a:ln>
                <a:solidFill>
                  <a:schemeClr val="accent6">
                    <a:lumMod val="75000"/>
                  </a:schemeClr>
                </a:solidFill>
                <a:effectLst/>
                <a:latin typeface="Times New Roman" pitchFamily="18" charset="0"/>
                <a:ea typeface="Times New Roman" pitchFamily="18" charset="0"/>
                <a:cs typeface="Times New Roman" pitchFamily="18" charset="0"/>
              </a:rPr>
              <a:t>Les Bactéries </a:t>
            </a:r>
            <a:r>
              <a:rPr kumimoji="0" lang="fr-FR" b="1" i="1" u="none" strike="noStrike" cap="none" normalizeH="0" baseline="0" dirty="0" smtClean="0">
                <a:ln>
                  <a:noFill/>
                </a:ln>
                <a:solidFill>
                  <a:schemeClr val="accent6">
                    <a:lumMod val="75000"/>
                  </a:schemeClr>
                </a:solidFill>
                <a:effectLst/>
                <a:latin typeface="Times New Roman" pitchFamily="18" charset="0"/>
                <a:ea typeface="Times New Roman" pitchFamily="18" charset="0"/>
                <a:cs typeface="Times New Roman" pitchFamily="18" charset="0"/>
              </a:rPr>
              <a:t>aérobies</a:t>
            </a:r>
            <a:r>
              <a:rPr kumimoji="0" lang="fr-FR" b="1" i="0" u="none" strike="noStrike" cap="none" normalizeH="0" baseline="0" dirty="0" smtClean="0">
                <a:ln>
                  <a:noFill/>
                </a:ln>
                <a:solidFill>
                  <a:schemeClr val="accent6">
                    <a:lumMod val="75000"/>
                  </a:schemeClr>
                </a:solidFill>
                <a:effectLst/>
                <a:latin typeface="Times New Roman" pitchFamily="18" charset="0"/>
                <a:ea typeface="Times New Roman" pitchFamily="18" charset="0"/>
                <a:cs typeface="Times New Roman" pitchFamily="18" charset="0"/>
              </a:rPr>
              <a:t> </a:t>
            </a:r>
            <a:r>
              <a:rPr kumimoji="0" lang="fr-FR" b="1" i="1" u="none" strike="noStrike" cap="none" normalizeH="0" baseline="0" dirty="0" smtClean="0">
                <a:ln>
                  <a:noFill/>
                </a:ln>
                <a:solidFill>
                  <a:schemeClr val="accent6">
                    <a:lumMod val="75000"/>
                  </a:schemeClr>
                </a:solidFill>
                <a:effectLst/>
                <a:latin typeface="Times New Roman" pitchFamily="18" charset="0"/>
                <a:ea typeface="Times New Roman" pitchFamily="18" charset="0"/>
                <a:cs typeface="Times New Roman" pitchFamily="18" charset="0"/>
              </a:rPr>
              <a:t>strictes</a:t>
            </a:r>
            <a:r>
              <a:rPr kumimoji="0" lang="fr-FR"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fr-FR"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Escherichia</a:t>
            </a:r>
            <a:r>
              <a:rPr kumimoji="0" lang="fr-FR"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fr-FR"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coli</a:t>
            </a:r>
            <a:r>
              <a:rPr kumimoji="0" lang="fr-FR"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fr-FR" b="0"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Proteus</a:t>
            </a:r>
            <a:r>
              <a:rPr kumimoji="0" lang="fr-FR"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fr-FR" b="0"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vulgaris</a:t>
            </a:r>
            <a:r>
              <a:rPr kumimoji="0" lang="fr-FR"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ont besoin de l’O2 qui joue le rôle d’accepteur final des H</a:t>
            </a:r>
            <a:r>
              <a:rPr kumimoji="0" lang="fr-FR" b="0" i="0" u="none" strike="noStrike" cap="none" normalizeH="0" baseline="30000" dirty="0" smtClean="0">
                <a:ln>
                  <a:noFill/>
                </a:ln>
                <a:solidFill>
                  <a:schemeClr val="tx1"/>
                </a:solidFill>
                <a:effectLst/>
                <a:latin typeface="Times New Roman" pitchFamily="18" charset="0"/>
                <a:ea typeface="Times New Roman" pitchFamily="18" charset="0"/>
                <a:cs typeface="Times New Roman" pitchFamily="18" charset="0"/>
              </a:rPr>
              <a:t>+</a:t>
            </a:r>
            <a:r>
              <a:rPr kumimoji="0" lang="fr-FR"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et des électrons (production d’eau).  Elles pratiquent la </a:t>
            </a:r>
            <a:r>
              <a:rPr kumimoji="0" lang="fr-FR"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respiration aérobie</a:t>
            </a:r>
            <a:r>
              <a:rPr kumimoji="0" lang="fr-FR"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fr-FR"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idem</a:t>
            </a:r>
            <a:r>
              <a:rPr kumimoji="0" lang="fr-FR"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cellules </a:t>
            </a:r>
            <a:r>
              <a:rPr kumimoji="0" lang="fr-FR"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eucaryotiques</a:t>
            </a:r>
            <a:r>
              <a:rPr kumimoji="0" lang="fr-FR"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glycolyse </a:t>
            </a:r>
            <a:r>
              <a:rPr kumimoji="0" lang="fr-FR"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sym typeface="Symbol" pitchFamily="18" charset="2"/>
              </a:rPr>
              <a:t></a:t>
            </a:r>
            <a:r>
              <a:rPr kumimoji="0" lang="fr-FR"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décarboxylation oxydative </a:t>
            </a:r>
            <a:r>
              <a:rPr kumimoji="0" lang="fr-FR"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sym typeface="Symbol" pitchFamily="18" charset="2"/>
              </a:rPr>
              <a:t></a:t>
            </a:r>
            <a:r>
              <a:rPr kumimoji="0" lang="fr-FR"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cycle de Krebs = cycle de l’acide citrique </a:t>
            </a:r>
            <a:r>
              <a:rPr kumimoji="0" lang="fr-FR"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sym typeface="Symbol" pitchFamily="18" charset="2"/>
              </a:rPr>
              <a:t></a:t>
            </a:r>
            <a:r>
              <a:rPr kumimoji="0" lang="fr-FR"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chaîne de transport des électrons) ; les électrons arrachés aux substrats organiques sont pris en charge par des transporteurs d’électrons (NAD</a:t>
            </a:r>
            <a:r>
              <a:rPr kumimoji="0" lang="fr-FR" b="0" i="0" u="none" strike="noStrike" cap="none" normalizeH="0" baseline="30000" dirty="0" smtClean="0">
                <a:ln>
                  <a:noFill/>
                </a:ln>
                <a:solidFill>
                  <a:schemeClr val="tx1"/>
                </a:solidFill>
                <a:effectLst/>
                <a:latin typeface="Times New Roman" pitchFamily="18" charset="0"/>
                <a:ea typeface="Times New Roman" pitchFamily="18" charset="0"/>
                <a:cs typeface="Times New Roman" pitchFamily="18" charset="0"/>
                <a:sym typeface="Symbol" pitchFamily="18" charset="2"/>
              </a:rPr>
              <a:t>+</a:t>
            </a:r>
            <a:r>
              <a:rPr kumimoji="0" lang="fr-FR"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sym typeface="Symbol" pitchFamily="18" charset="2"/>
              </a:rPr>
              <a:t>, FAD) qui assurent l'alimentation des pompes à protons :</a:t>
            </a:r>
            <a:endParaRPr kumimoji="0" lang="fr-FR" b="0" i="0" u="none" strike="noStrike" cap="none" normalizeH="0" baseline="0" dirty="0" smtClean="0">
              <a:ln>
                <a:noFill/>
              </a:ln>
              <a:solidFill>
                <a:schemeClr val="tx1"/>
              </a:solidFill>
              <a:effectLst/>
              <a:latin typeface="Times New Roman" pitchFamily="18" charset="0"/>
              <a:cs typeface="Times New Roman" pitchFamily="18" charset="0"/>
              <a:sym typeface="Symbol" pitchFamily="18" charset="2"/>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sym typeface="Symbol" pitchFamily="18" charset="2"/>
            </a:endParaRPr>
          </a:p>
        </p:txBody>
      </p:sp>
      <p:sp>
        <p:nvSpPr>
          <p:cNvPr id="34821" name="AutoShape 381"/>
          <p:cNvSpPr>
            <a:spLocks noChangeArrowheads="1"/>
          </p:cNvSpPr>
          <p:nvPr/>
        </p:nvSpPr>
        <p:spPr bwMode="auto">
          <a:xfrm>
            <a:off x="2643174" y="3857628"/>
            <a:ext cx="217487" cy="1292225"/>
          </a:xfrm>
          <a:prstGeom prst="curvedLeftArrow">
            <a:avLst>
              <a:gd name="adj1" fmla="val 118832"/>
              <a:gd name="adj2" fmla="val 237665"/>
              <a:gd name="adj3" fmla="val 33333"/>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34822" name="AutoShape 382"/>
          <p:cNvSpPr>
            <a:spLocks noChangeArrowheads="1"/>
          </p:cNvSpPr>
          <p:nvPr/>
        </p:nvSpPr>
        <p:spPr bwMode="auto">
          <a:xfrm flipH="1">
            <a:off x="2889240" y="3851287"/>
            <a:ext cx="254000" cy="1292225"/>
          </a:xfrm>
          <a:prstGeom prst="curvedLeftArrow">
            <a:avLst>
              <a:gd name="adj1" fmla="val 101750"/>
              <a:gd name="adj2" fmla="val 203500"/>
              <a:gd name="adj3" fmla="val 33333"/>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34819" name="Line 385"/>
          <p:cNvSpPr>
            <a:spLocks noChangeShapeType="1"/>
          </p:cNvSpPr>
          <p:nvPr/>
        </p:nvSpPr>
        <p:spPr bwMode="auto">
          <a:xfrm>
            <a:off x="2857488" y="4640275"/>
            <a:ext cx="0" cy="574675"/>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fr-FR"/>
          </a:p>
        </p:txBody>
      </p:sp>
      <p:sp>
        <p:nvSpPr>
          <p:cNvPr id="34820" name="Line 388"/>
          <p:cNvSpPr>
            <a:spLocks noChangeShapeType="1"/>
          </p:cNvSpPr>
          <p:nvPr/>
        </p:nvSpPr>
        <p:spPr bwMode="auto">
          <a:xfrm>
            <a:off x="3525836" y="4214818"/>
            <a:ext cx="831850" cy="290513"/>
          </a:xfrm>
          <a:prstGeom prst="line">
            <a:avLst/>
          </a:prstGeom>
          <a:noFill/>
          <a:ln w="9525">
            <a:solidFill>
              <a:srgbClr val="000000"/>
            </a:solidFill>
            <a:round/>
            <a:headEnd/>
            <a:tailEnd type="arrow" w="med" len="med"/>
          </a:ln>
        </p:spPr>
        <p:txBody>
          <a:bodyPr vert="horz" wrap="square" lIns="91440" tIns="45720" rIns="91440" bIns="45720" numCol="1" anchor="t" anchorCtr="0" compatLnSpc="1">
            <a:prstTxWarp prst="textNoShape">
              <a:avLst/>
            </a:prstTxWarp>
          </a:bodyPr>
          <a:lstStyle/>
          <a:p>
            <a:endParaRPr lang="fr-FR"/>
          </a:p>
        </p:txBody>
      </p:sp>
      <p:sp>
        <p:nvSpPr>
          <p:cNvPr id="3482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34824" name="Rectangle 8"/>
          <p:cNvSpPr>
            <a:spLocks noChangeArrowheads="1"/>
          </p:cNvSpPr>
          <p:nvPr/>
        </p:nvSpPr>
        <p:spPr bwMode="auto">
          <a:xfrm>
            <a:off x="1679582" y="3571876"/>
            <a:ext cx="4403770" cy="203132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(CH</a:t>
            </a:r>
            <a:r>
              <a:rPr kumimoji="0" lang="fr-FR" b="0" i="0" u="none" strike="noStrike" cap="none" normalizeH="0" baseline="-30000" dirty="0" smtClean="0">
                <a:ln>
                  <a:noFill/>
                </a:ln>
                <a:solidFill>
                  <a:schemeClr val="tx1"/>
                </a:solidFill>
                <a:effectLst/>
                <a:latin typeface="Times New Roman" pitchFamily="18" charset="0"/>
                <a:ea typeface="Times New Roman" pitchFamily="18" charset="0"/>
                <a:cs typeface="Times New Roman" pitchFamily="18" charset="0"/>
              </a:rPr>
              <a:t>2</a:t>
            </a:r>
            <a:r>
              <a:rPr kumimoji="0" lang="fr-FR"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O)               O</a:t>
            </a:r>
            <a:r>
              <a:rPr kumimoji="0" lang="fr-FR" b="0" i="0" u="none" strike="noStrike" cap="none" normalizeH="0" baseline="-30000" dirty="0" smtClean="0">
                <a:ln>
                  <a:noFill/>
                </a:ln>
                <a:solidFill>
                  <a:schemeClr val="tx1"/>
                </a:solidFill>
                <a:effectLst/>
                <a:latin typeface="Times New Roman" pitchFamily="18" charset="0"/>
                <a:ea typeface="Times New Roman" pitchFamily="18" charset="0"/>
                <a:cs typeface="Times New Roman" pitchFamily="18" charset="0"/>
              </a:rPr>
              <a:t>2</a:t>
            </a:r>
            <a:endParaRPr kumimoji="0" lang="fr-FR" b="0" i="0" u="none" strike="noStrike" cap="none" normalizeH="0" baseline="0" dirty="0" smtClean="0">
              <a:ln>
                <a:noFill/>
              </a:ln>
              <a:solidFill>
                <a:schemeClr val="tx1"/>
              </a:solidFill>
              <a:effectLst/>
              <a:latin typeface="Times New Roman" pitchFamily="18" charset="0"/>
              <a:cs typeface="Times New Roman" pitchFamily="18" charset="0"/>
            </a:endParaRPr>
          </a:p>
          <a:p>
            <a:pPr lvl="0" eaLnBrk="0" fontAlgn="base" hangingPunct="0">
              <a:spcBef>
                <a:spcPct val="0"/>
              </a:spcBef>
              <a:spcAft>
                <a:spcPct val="0"/>
              </a:spcAft>
            </a:pPr>
            <a:r>
              <a:rPr kumimoji="0" lang="fr-FR"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fr-FR"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Escherichia</a:t>
            </a:r>
            <a:r>
              <a:rPr kumimoji="0" lang="fr-FR"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fr-FR"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coli </a:t>
            </a:r>
          </a:p>
          <a:p>
            <a:pPr lvl="0" eaLnBrk="0" fontAlgn="base" hangingPunct="0">
              <a:spcBef>
                <a:spcPct val="0"/>
              </a:spcBef>
              <a:spcAft>
                <a:spcPct val="0"/>
              </a:spcAft>
            </a:pPr>
            <a:endParaRPr lang="fr-FR" i="1" dirty="0" smtClean="0">
              <a:latin typeface="Times New Roman" pitchFamily="18" charset="0"/>
              <a:ea typeface="Times New Roman" pitchFamily="18" charset="0"/>
              <a:cs typeface="Times New Roman" pitchFamily="18" charset="0"/>
            </a:endParaRPr>
          </a:p>
          <a:p>
            <a:pPr lvl="0" eaLnBrk="0" fontAlgn="base" hangingPunct="0">
              <a:spcBef>
                <a:spcPct val="0"/>
              </a:spcBef>
              <a:spcAft>
                <a:spcPct val="0"/>
              </a:spcAft>
            </a:pPr>
            <a:r>
              <a:rPr lang="fr-FR" i="1" dirty="0" smtClean="0">
                <a:latin typeface="Times New Roman" pitchFamily="18" charset="0"/>
                <a:ea typeface="Times New Roman" pitchFamily="18" charset="0"/>
                <a:cs typeface="Times New Roman" pitchFamily="18" charset="0"/>
              </a:rPr>
              <a:t>                                               </a:t>
            </a:r>
            <a:r>
              <a:rPr lang="fr-FR" dirty="0" smtClean="0">
                <a:latin typeface="Times New Roman" pitchFamily="18" charset="0"/>
                <a:ea typeface="Times New Roman" pitchFamily="18" charset="0"/>
                <a:cs typeface="Times New Roman" pitchFamily="18" charset="0"/>
              </a:rPr>
              <a:t>CO</a:t>
            </a:r>
            <a:r>
              <a:rPr lang="fr-FR" baseline="-30000" dirty="0" smtClean="0">
                <a:latin typeface="Times New Roman" pitchFamily="18" charset="0"/>
                <a:ea typeface="Times New Roman" pitchFamily="18" charset="0"/>
                <a:cs typeface="Times New Roman" pitchFamily="18" charset="0"/>
              </a:rPr>
              <a:t>2</a:t>
            </a:r>
            <a:r>
              <a:rPr lang="fr-FR" dirty="0" smtClean="0">
                <a:latin typeface="Times New Roman" pitchFamily="18" charset="0"/>
                <a:ea typeface="Times New Roman" pitchFamily="18" charset="0"/>
                <a:cs typeface="Times New Roman" pitchFamily="18" charset="0"/>
              </a:rPr>
              <a:t> </a:t>
            </a:r>
            <a:r>
              <a:rPr lang="fr-FR" dirty="0" smtClean="0">
                <a:latin typeface="Times New Roman" pitchFamily="18" charset="0"/>
                <a:ea typeface="Times New Roman" pitchFamily="18" charset="0"/>
                <a:cs typeface="Times New Roman" pitchFamily="18" charset="0"/>
              </a:rPr>
              <a:t>respiratoire</a:t>
            </a:r>
            <a:endParaRPr kumimoji="0" lang="fr-FR"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fr-FR" i="1" dirty="0" smtClean="0">
                <a:latin typeface="Times New Roman" pitchFamily="18" charset="0"/>
                <a:cs typeface="Times New Roman" pitchFamily="18" charset="0"/>
              </a:rPr>
              <a:t> </a:t>
            </a:r>
            <a:r>
              <a:rPr lang="fr-FR" i="1" dirty="0" smtClean="0">
                <a:latin typeface="Times New Roman" pitchFamily="18" charset="0"/>
                <a:cs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b="0" i="1" u="none" strike="noStrike" cap="none" normalizeH="0" baseline="0" dirty="0" smtClean="0">
                <a:ln>
                  <a:noFill/>
                </a:ln>
                <a:solidFill>
                  <a:schemeClr val="tx1"/>
                </a:solidFill>
                <a:effectLst/>
                <a:latin typeface="Times New Roman" pitchFamily="18" charset="0"/>
                <a:cs typeface="Times New Roman" pitchFamily="18" charset="0"/>
              </a:rPr>
              <a:t> </a:t>
            </a:r>
            <a:r>
              <a:rPr kumimoji="0" lang="fr-FR" b="0" i="1" u="none" strike="noStrike" cap="none" normalizeH="0" baseline="0" dirty="0" smtClean="0">
                <a:ln>
                  <a:noFill/>
                </a:ln>
                <a:solidFill>
                  <a:schemeClr val="tx1"/>
                </a:solidFill>
                <a:effectLst/>
                <a:latin typeface="Times New Roman" pitchFamily="18" charset="0"/>
                <a:cs typeface="Times New Roman" pitchFamily="18" charset="0"/>
              </a:rPr>
              <a:t>                                             </a:t>
            </a:r>
            <a:endParaRPr kumimoji="0" lang="fr-FR"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34825" name="Rectangle 9"/>
          <p:cNvSpPr>
            <a:spLocks noChangeArrowheads="1"/>
          </p:cNvSpPr>
          <p:nvPr/>
        </p:nvSpPr>
        <p:spPr bwMode="auto">
          <a:xfrm>
            <a:off x="1754573" y="4572008"/>
            <a:ext cx="3266663" cy="120032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fr-FR" b="0"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Proteus</a:t>
            </a:r>
            <a:r>
              <a:rPr kumimoji="0" lang="fr-FR"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fr-FR" b="0"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vulgaris</a:t>
            </a:r>
            <a:endParaRPr kumimoji="0" lang="fr-FR"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(CH</a:t>
            </a:r>
            <a:r>
              <a:rPr kumimoji="0" lang="fr-FR" b="0" i="0" u="none" strike="noStrike" cap="none" normalizeH="0" baseline="-30000" dirty="0" smtClean="0">
                <a:ln>
                  <a:noFill/>
                </a:ln>
                <a:solidFill>
                  <a:schemeClr val="tx1"/>
                </a:solidFill>
                <a:effectLst/>
                <a:latin typeface="Times New Roman" pitchFamily="18" charset="0"/>
                <a:ea typeface="Times New Roman" pitchFamily="18" charset="0"/>
                <a:cs typeface="Times New Roman" pitchFamily="18" charset="0"/>
              </a:rPr>
              <a:t>2</a:t>
            </a:r>
            <a:r>
              <a:rPr kumimoji="0" lang="fr-FR"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O)               H</a:t>
            </a:r>
            <a:r>
              <a:rPr kumimoji="0" lang="fr-FR" b="0" i="0" u="none" strike="noStrike" cap="none" normalizeH="0" baseline="-30000" dirty="0" smtClean="0">
                <a:ln>
                  <a:noFill/>
                </a:ln>
                <a:solidFill>
                  <a:schemeClr val="tx1"/>
                </a:solidFill>
                <a:effectLst/>
                <a:latin typeface="Times New Roman" pitchFamily="18" charset="0"/>
                <a:ea typeface="Times New Roman" pitchFamily="18" charset="0"/>
                <a:cs typeface="Times New Roman" pitchFamily="18" charset="0"/>
              </a:rPr>
              <a:t>2</a:t>
            </a:r>
            <a:r>
              <a:rPr kumimoji="0" lang="fr-FR"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O</a:t>
            </a:r>
            <a:endParaRPr kumimoji="0" lang="fr-FR"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MO</a:t>
            </a:r>
            <a:endParaRPr kumimoji="0" lang="fr-FR"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E</a:t>
            </a:r>
            <a:endParaRPr kumimoji="0" lang="fr-FR"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203195" y="285728"/>
            <a:ext cx="8369333" cy="2287590"/>
          </a:xfrm>
          <a:prstGeom prst="rect">
            <a:avLst/>
          </a:prstGeom>
          <a:noFill/>
          <a:ln w="9525">
            <a:noFill/>
            <a:miter lim="800000"/>
            <a:headEnd/>
            <a:tailEnd/>
          </a:ln>
          <a:effectLst/>
        </p:spPr>
      </p:pic>
      <p:sp>
        <p:nvSpPr>
          <p:cNvPr id="4099" name="Rectangle 3"/>
          <p:cNvSpPr>
            <a:spLocks noChangeArrowheads="1"/>
          </p:cNvSpPr>
          <p:nvPr/>
        </p:nvSpPr>
        <p:spPr bwMode="auto">
          <a:xfrm>
            <a:off x="71406" y="2500306"/>
            <a:ext cx="8929718" cy="2031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Du point de vue de leur prélèvement de l’énergie dans le milieu, les êtres vivants diffèrent par :</a:t>
            </a:r>
            <a:endParaRPr kumimoji="0" lang="fr-FR"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la </a:t>
            </a:r>
            <a:r>
              <a:rPr kumimoji="0" lang="fr-FR"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source d’énergie</a:t>
            </a:r>
            <a:r>
              <a:rPr kumimoji="0" lang="fr-FR"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captage de l’E rayonnante (E solaire) dans le cas de </a:t>
            </a:r>
            <a:r>
              <a:rPr kumimoji="0" lang="fr-FR"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phototrophes</a:t>
            </a:r>
            <a:r>
              <a:rPr kumimoji="0" lang="fr-FR"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ou interception de l’E chimique (oxydation de composés réduits) dans le cas des </a:t>
            </a:r>
            <a:r>
              <a:rPr kumimoji="0" lang="fr-FR" b="0"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chimiotrophes</a:t>
            </a:r>
            <a:r>
              <a:rPr kumimoji="0" lang="fr-FR"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fr-FR"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fr-FR"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la </a:t>
            </a:r>
            <a:r>
              <a:rPr kumimoji="0" lang="fr-FR"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source de carbone</a:t>
            </a:r>
            <a:r>
              <a:rPr kumimoji="0" lang="fr-FR"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minérale (CO</a:t>
            </a:r>
            <a:r>
              <a:rPr kumimoji="0" lang="fr-FR" b="0" i="0" u="none" strike="noStrike" cap="none" normalizeH="0" baseline="-30000" dirty="0" smtClean="0">
                <a:ln>
                  <a:noFill/>
                </a:ln>
                <a:solidFill>
                  <a:schemeClr val="tx1"/>
                </a:solidFill>
                <a:effectLst/>
                <a:latin typeface="Times New Roman" pitchFamily="18" charset="0"/>
                <a:ea typeface="Times New Roman" pitchFamily="18" charset="0"/>
                <a:cs typeface="Times New Roman" pitchFamily="18" charset="0"/>
              </a:rPr>
              <a:t>2</a:t>
            </a:r>
            <a:r>
              <a:rPr kumimoji="0" lang="fr-FR"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atmosphérique) ou organique (MO préexistante) ; on distingue les organismes capables de produire leur propre MO et ceux qui en sont incapables et exploitent la MO préexistante ; on définit ainsi les </a:t>
            </a:r>
            <a:r>
              <a:rPr kumimoji="0" lang="fr-FR"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autotrophes</a:t>
            </a:r>
            <a:r>
              <a:rPr kumimoji="0" lang="fr-FR"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et les </a:t>
            </a:r>
            <a:r>
              <a:rPr kumimoji="0" lang="fr-FR"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hétérotrophes</a:t>
            </a:r>
            <a:r>
              <a:rPr kumimoji="0" lang="fr-FR"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pour le C ;</a:t>
            </a:r>
            <a:endParaRPr kumimoji="0" lang="fr-FR"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fr-FR"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4100" name="Line 92"/>
          <p:cNvSpPr>
            <a:spLocks noChangeShapeType="1"/>
          </p:cNvSpPr>
          <p:nvPr/>
        </p:nvSpPr>
        <p:spPr bwMode="auto">
          <a:xfrm>
            <a:off x="2857488" y="5929330"/>
            <a:ext cx="1012825" cy="0"/>
          </a:xfrm>
          <a:prstGeom prst="line">
            <a:avLst/>
          </a:prstGeom>
          <a:noFill/>
          <a:ln w="9525">
            <a:solidFill>
              <a:srgbClr val="000000"/>
            </a:solidFill>
            <a:round/>
            <a:headEnd type="arrow" w="med" len="sm"/>
            <a:tailEnd type="none" w="med" len="sm"/>
          </a:ln>
        </p:spPr>
        <p:txBody>
          <a:bodyPr vert="horz" wrap="square" lIns="91440" tIns="45720" rIns="91440" bIns="45720" numCol="1" anchor="t" anchorCtr="0" compatLnSpc="1">
            <a:prstTxWarp prst="textNoShape">
              <a:avLst/>
            </a:prstTxWarp>
          </a:bodyPr>
          <a:lstStyle/>
          <a:p>
            <a:endParaRPr lang="fr-FR"/>
          </a:p>
        </p:txBody>
      </p:sp>
      <p:sp>
        <p:nvSpPr>
          <p:cNvPr id="4101" name="Line 93"/>
          <p:cNvSpPr>
            <a:spLocks noChangeShapeType="1"/>
          </p:cNvSpPr>
          <p:nvPr/>
        </p:nvSpPr>
        <p:spPr bwMode="auto">
          <a:xfrm>
            <a:off x="2857488" y="5786454"/>
            <a:ext cx="1012825" cy="0"/>
          </a:xfrm>
          <a:prstGeom prst="line">
            <a:avLst/>
          </a:prstGeom>
          <a:noFill/>
          <a:ln w="9525">
            <a:solidFill>
              <a:srgbClr val="000000"/>
            </a:solidFill>
            <a:round/>
            <a:headEnd type="none" w="med" len="sm"/>
            <a:tailEnd type="arrow" w="med" len="sm"/>
          </a:ln>
        </p:spPr>
        <p:txBody>
          <a:bodyPr vert="horz" wrap="square" lIns="91440" tIns="45720" rIns="91440" bIns="45720" numCol="1" anchor="t" anchorCtr="0" compatLnSpc="1">
            <a:prstTxWarp prst="textNoShape">
              <a:avLst/>
            </a:prstTxWarp>
          </a:bodyPr>
          <a:lstStyle/>
          <a:p>
            <a:endParaRPr lang="fr-FR"/>
          </a:p>
        </p:txBody>
      </p:sp>
      <p:sp>
        <p:nvSpPr>
          <p:cNvPr id="4102" name="Rectangle 6"/>
          <p:cNvSpPr>
            <a:spLocks noChangeArrowheads="1"/>
          </p:cNvSpPr>
          <p:nvPr/>
        </p:nvSpPr>
        <p:spPr bwMode="auto">
          <a:xfrm>
            <a:off x="285752" y="4363058"/>
            <a:ext cx="8429652"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la </a:t>
            </a:r>
            <a:r>
              <a:rPr kumimoji="0" lang="fr-FR"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source de pouvoir réducteur</a:t>
            </a:r>
            <a:r>
              <a:rPr kumimoji="0" lang="fr-FR"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minérale (H</a:t>
            </a:r>
            <a:r>
              <a:rPr kumimoji="0" lang="fr-FR" b="0" i="0" u="none" strike="noStrike" cap="none" normalizeH="0" baseline="-30000" dirty="0" smtClean="0">
                <a:ln>
                  <a:noFill/>
                </a:ln>
                <a:solidFill>
                  <a:schemeClr val="tx1"/>
                </a:solidFill>
                <a:effectLst/>
                <a:latin typeface="Times New Roman" pitchFamily="18" charset="0"/>
                <a:ea typeface="Times New Roman" pitchFamily="18" charset="0"/>
                <a:cs typeface="Times New Roman" pitchFamily="18" charset="0"/>
              </a:rPr>
              <a:t>2</a:t>
            </a:r>
            <a:r>
              <a:rPr kumimoji="0" lang="fr-FR"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O, H</a:t>
            </a:r>
            <a:r>
              <a:rPr kumimoji="0" lang="fr-FR" b="0" i="0" u="none" strike="noStrike" cap="none" normalizeH="0" baseline="-30000" dirty="0" smtClean="0">
                <a:ln>
                  <a:noFill/>
                </a:ln>
                <a:solidFill>
                  <a:schemeClr val="tx1"/>
                </a:solidFill>
                <a:effectLst/>
                <a:latin typeface="Times New Roman" pitchFamily="18" charset="0"/>
                <a:ea typeface="Times New Roman" pitchFamily="18" charset="0"/>
                <a:cs typeface="Times New Roman" pitchFamily="18" charset="0"/>
              </a:rPr>
              <a:t>2</a:t>
            </a:r>
            <a:r>
              <a:rPr kumimoji="0" lang="fr-FR"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S…) ou organique (MO préexistante).</a:t>
            </a:r>
            <a:endParaRPr kumimoji="0" lang="fr-FR"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Une </a:t>
            </a:r>
            <a:r>
              <a:rPr kumimoji="0" lang="fr-FR" b="0" i="0" u="sng"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réduction</a:t>
            </a:r>
            <a:r>
              <a:rPr kumimoji="0" lang="fr-FR"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est un </a:t>
            </a:r>
            <a:r>
              <a:rPr kumimoji="0" lang="fr-FR"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gain d’électrons</a:t>
            </a:r>
            <a:r>
              <a:rPr kumimoji="0" lang="fr-FR"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une </a:t>
            </a:r>
            <a:r>
              <a:rPr kumimoji="0" lang="fr-FR" b="0" i="0" u="sng"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oxydation</a:t>
            </a:r>
            <a:r>
              <a:rPr kumimoji="0" lang="fr-FR"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est une</a:t>
            </a:r>
            <a:r>
              <a:rPr kumimoji="0" lang="fr-FR"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perte d’électrons</a:t>
            </a:r>
            <a:r>
              <a:rPr kumimoji="0" lang="fr-FR"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fr-FR"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fr-FR"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4103" name="Rectangle 7"/>
          <p:cNvSpPr>
            <a:spLocks noChangeArrowheads="1"/>
          </p:cNvSpPr>
          <p:nvPr/>
        </p:nvSpPr>
        <p:spPr bwMode="auto">
          <a:xfrm>
            <a:off x="728722" y="5357826"/>
            <a:ext cx="7415178"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fr-FR"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forme réduite        </a:t>
            </a:r>
            <a:r>
              <a:rPr kumimoji="0" lang="fr-FR"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oxydation</a:t>
            </a:r>
            <a:r>
              <a:rPr kumimoji="0" lang="fr-FR"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forme oxydée    +   électron</a:t>
            </a:r>
            <a:endParaRPr kumimoji="0" lang="fr-FR"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agent réducteur      </a:t>
            </a:r>
            <a:endParaRPr kumimoji="0" lang="ar-SA"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ar-SA" dirty="0">
                <a:latin typeface="Times New Roman" pitchFamily="18" charset="0"/>
                <a:ea typeface="Times New Roman" pitchFamily="18" charset="0"/>
                <a:cs typeface="Times New Roman" pitchFamily="18" charset="0"/>
              </a:rPr>
              <a:t> </a:t>
            </a:r>
            <a:r>
              <a:rPr lang="ar-SA" dirty="0" smtClean="0">
                <a:latin typeface="Times New Roman" pitchFamily="18" charset="0"/>
                <a:ea typeface="Times New Roman" pitchFamily="18" charset="0"/>
                <a:cs typeface="Times New Roman" pitchFamily="18" charset="0"/>
              </a:rPr>
              <a:t>                                    </a:t>
            </a:r>
            <a:r>
              <a:rPr kumimoji="0" lang="fr-FR"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réduction</a:t>
            </a:r>
            <a:r>
              <a:rPr kumimoji="0" lang="fr-FR"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agent oxydant</a:t>
            </a:r>
            <a:endParaRPr kumimoji="0" lang="fr-FR"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(Donneur d’électron)                              (Accepteur d’électrons)</a:t>
            </a:r>
            <a:endParaRPr kumimoji="0" lang="fr-FR"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ChangeArrowheads="1"/>
          </p:cNvSpPr>
          <p:nvPr/>
        </p:nvSpPr>
        <p:spPr bwMode="auto">
          <a:xfrm>
            <a:off x="71438" y="148216"/>
            <a:ext cx="8858280"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 typeface="Wingdings" pitchFamily="2" charset="2"/>
              <a:buChar char="ü"/>
              <a:tabLst/>
            </a:pPr>
            <a:r>
              <a:rPr kumimoji="0" lang="fr-FR"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fr-FR" b="1" i="0" u="none" strike="noStrike" cap="none" normalizeH="0" baseline="0" dirty="0" smtClean="0">
                <a:ln>
                  <a:noFill/>
                </a:ln>
                <a:solidFill>
                  <a:schemeClr val="accent6">
                    <a:lumMod val="75000"/>
                  </a:schemeClr>
                </a:solidFill>
                <a:effectLst/>
                <a:latin typeface="Times New Roman" pitchFamily="18" charset="0"/>
                <a:ea typeface="Times New Roman" pitchFamily="18" charset="0"/>
                <a:cs typeface="Times New Roman" pitchFamily="18" charset="0"/>
              </a:rPr>
              <a:t>Les Bactéries </a:t>
            </a:r>
            <a:r>
              <a:rPr kumimoji="0" lang="fr-FR" b="1" i="1" u="none" strike="noStrike" cap="none" normalizeH="0" baseline="0" dirty="0" smtClean="0">
                <a:ln>
                  <a:noFill/>
                </a:ln>
                <a:solidFill>
                  <a:schemeClr val="accent6">
                    <a:lumMod val="75000"/>
                  </a:schemeClr>
                </a:solidFill>
                <a:effectLst/>
                <a:latin typeface="Times New Roman" pitchFamily="18" charset="0"/>
                <a:ea typeface="Times New Roman" pitchFamily="18" charset="0"/>
                <a:cs typeface="Times New Roman" pitchFamily="18" charset="0"/>
              </a:rPr>
              <a:t>anaérobies</a:t>
            </a:r>
            <a:r>
              <a:rPr kumimoji="0" lang="fr-FR" b="1" i="0" u="none" strike="noStrike" cap="none" normalizeH="0" baseline="0" dirty="0" smtClean="0">
                <a:ln>
                  <a:noFill/>
                </a:ln>
                <a:solidFill>
                  <a:schemeClr val="accent6">
                    <a:lumMod val="75000"/>
                  </a:schemeClr>
                </a:solidFill>
                <a:effectLst/>
                <a:latin typeface="Times New Roman" pitchFamily="18" charset="0"/>
                <a:ea typeface="Times New Roman" pitchFamily="18" charset="0"/>
                <a:cs typeface="Times New Roman" pitchFamily="18" charset="0"/>
              </a:rPr>
              <a:t> </a:t>
            </a:r>
            <a:r>
              <a:rPr kumimoji="0" lang="fr-FR" b="1" i="1" u="none" strike="noStrike" cap="none" normalizeH="0" baseline="0" dirty="0" smtClean="0">
                <a:ln>
                  <a:noFill/>
                </a:ln>
                <a:solidFill>
                  <a:schemeClr val="accent6">
                    <a:lumMod val="75000"/>
                  </a:schemeClr>
                </a:solidFill>
                <a:effectLst/>
                <a:latin typeface="Times New Roman" pitchFamily="18" charset="0"/>
                <a:ea typeface="Times New Roman" pitchFamily="18" charset="0"/>
                <a:cs typeface="Times New Roman" pitchFamily="18" charset="0"/>
              </a:rPr>
              <a:t>strictes</a:t>
            </a:r>
            <a:r>
              <a:rPr kumimoji="0" lang="fr-FR" b="1" i="0" u="none" strike="noStrike" cap="none" normalizeH="0" baseline="0" dirty="0" smtClean="0">
                <a:ln>
                  <a:noFill/>
                </a:ln>
                <a:solidFill>
                  <a:schemeClr val="accent6">
                    <a:lumMod val="75000"/>
                  </a:schemeClr>
                </a:solidFill>
                <a:effectLst/>
                <a:latin typeface="Times New Roman" pitchFamily="18" charset="0"/>
                <a:ea typeface="Times New Roman" pitchFamily="18" charset="0"/>
                <a:cs typeface="Times New Roman" pitchFamily="18" charset="0"/>
              </a:rPr>
              <a:t> </a:t>
            </a:r>
            <a:r>
              <a:rPr kumimoji="0" lang="fr-FR"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n’ont pas besoin de l’O2 qui leur est toxique.  Elles pratiquent la </a:t>
            </a:r>
            <a:r>
              <a:rPr kumimoji="0" lang="fr-FR"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fermentation anaérobie</a:t>
            </a:r>
            <a:r>
              <a:rPr kumimoji="0" lang="fr-FR"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fermentation alcoolique, lactique, butyrique (</a:t>
            </a:r>
            <a:r>
              <a:rPr kumimoji="0" lang="fr-FR" b="0"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Clostridium</a:t>
            </a:r>
            <a:r>
              <a:rPr kumimoji="0" lang="fr-FR"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fr-FR"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propionique</a:t>
            </a:r>
            <a:r>
              <a:rPr kumimoji="0" lang="fr-FR"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fr-FR" b="0" i="0" u="none" strike="noStrike" cap="none" normalizeH="0" baseline="0" dirty="0" smtClean="0">
              <a:ln>
                <a:noFill/>
              </a:ln>
              <a:solidFill>
                <a:schemeClr val="tx1"/>
              </a:solidFill>
              <a:effectLst/>
              <a:latin typeface="Arial" pitchFamily="34" charset="0"/>
              <a:cs typeface="Arial" pitchFamily="34" charset="0"/>
            </a:endParaRPr>
          </a:p>
        </p:txBody>
      </p:sp>
      <p:sp>
        <p:nvSpPr>
          <p:cNvPr id="35843" name="AutoShape 389"/>
          <p:cNvSpPr>
            <a:spLocks noChangeArrowheads="1"/>
          </p:cNvSpPr>
          <p:nvPr/>
        </p:nvSpPr>
        <p:spPr bwMode="auto">
          <a:xfrm>
            <a:off x="3140067" y="1422395"/>
            <a:ext cx="217487" cy="1292225"/>
          </a:xfrm>
          <a:prstGeom prst="curvedLeftArrow">
            <a:avLst>
              <a:gd name="adj1" fmla="val 118832"/>
              <a:gd name="adj2" fmla="val 237665"/>
              <a:gd name="adj3" fmla="val 33333"/>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35844" name="AutoShape 390"/>
          <p:cNvSpPr>
            <a:spLocks noChangeArrowheads="1"/>
          </p:cNvSpPr>
          <p:nvPr/>
        </p:nvSpPr>
        <p:spPr bwMode="auto">
          <a:xfrm flipH="1">
            <a:off x="3357554" y="1422395"/>
            <a:ext cx="254000" cy="1292225"/>
          </a:xfrm>
          <a:prstGeom prst="curvedLeftArrow">
            <a:avLst>
              <a:gd name="adj1" fmla="val 101750"/>
              <a:gd name="adj2" fmla="val 203500"/>
              <a:gd name="adj3" fmla="val 33333"/>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35842" name="Line 391"/>
          <p:cNvSpPr>
            <a:spLocks noChangeShapeType="1"/>
          </p:cNvSpPr>
          <p:nvPr/>
        </p:nvSpPr>
        <p:spPr bwMode="auto">
          <a:xfrm>
            <a:off x="3357554" y="2139945"/>
            <a:ext cx="0" cy="574675"/>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fr-FR"/>
          </a:p>
        </p:txBody>
      </p:sp>
      <p:sp>
        <p:nvSpPr>
          <p:cNvPr id="35845"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35846" name="Rectangle 6"/>
          <p:cNvSpPr>
            <a:spLocks noChangeArrowheads="1"/>
          </p:cNvSpPr>
          <p:nvPr/>
        </p:nvSpPr>
        <p:spPr bwMode="auto">
          <a:xfrm>
            <a:off x="2055938" y="1142984"/>
            <a:ext cx="3730508"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(CH</a:t>
            </a:r>
            <a:r>
              <a:rPr kumimoji="0" lang="fr-FR" b="0" i="0" u="none" strike="noStrike" cap="none" normalizeH="0" baseline="-30000" dirty="0" smtClean="0">
                <a:ln>
                  <a:noFill/>
                </a:ln>
                <a:solidFill>
                  <a:schemeClr val="tx1"/>
                </a:solidFill>
                <a:effectLst/>
                <a:latin typeface="Times New Roman" pitchFamily="18" charset="0"/>
                <a:ea typeface="Times New Roman" pitchFamily="18" charset="0"/>
                <a:cs typeface="Times New Roman" pitchFamily="18" charset="0"/>
              </a:rPr>
              <a:t>2</a:t>
            </a:r>
            <a:r>
              <a:rPr kumimoji="0" lang="fr-FR"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O)               B (métabolite oxydé)</a:t>
            </a:r>
            <a:endParaRPr kumimoji="0" lang="fr-FR"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35847" name="Rectangle 7"/>
          <p:cNvSpPr>
            <a:spLocks noChangeArrowheads="1"/>
          </p:cNvSpPr>
          <p:nvPr/>
        </p:nvSpPr>
        <p:spPr bwMode="auto">
          <a:xfrm>
            <a:off x="2214546" y="2071678"/>
            <a:ext cx="3948517" cy="147732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fr-FR"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(CH</a:t>
            </a:r>
            <a:r>
              <a:rPr kumimoji="0" lang="fr-FR" b="0" i="0" u="none" strike="noStrike" cap="none" normalizeH="0" baseline="-30000" dirty="0" smtClean="0">
                <a:ln>
                  <a:noFill/>
                </a:ln>
                <a:solidFill>
                  <a:schemeClr val="tx1"/>
                </a:solidFill>
                <a:effectLst/>
                <a:latin typeface="Times New Roman" pitchFamily="18" charset="0"/>
                <a:ea typeface="Times New Roman" pitchFamily="18" charset="0"/>
                <a:cs typeface="Times New Roman" pitchFamily="18" charset="0"/>
              </a:rPr>
              <a:t>2</a:t>
            </a:r>
            <a:r>
              <a:rPr kumimoji="0" lang="fr-FR"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O)               BH</a:t>
            </a:r>
            <a:r>
              <a:rPr kumimoji="0" lang="fr-FR" b="0" i="0" u="none" strike="noStrike" cap="none" normalizeH="0" baseline="-30000" dirty="0" smtClean="0">
                <a:ln>
                  <a:noFill/>
                </a:ln>
                <a:solidFill>
                  <a:schemeClr val="tx1"/>
                </a:solidFill>
                <a:effectLst/>
                <a:latin typeface="Times New Roman" pitchFamily="18" charset="0"/>
                <a:ea typeface="Times New Roman" pitchFamily="18" charset="0"/>
                <a:cs typeface="Times New Roman" pitchFamily="18" charset="0"/>
              </a:rPr>
              <a:t>2</a:t>
            </a:r>
            <a:r>
              <a:rPr kumimoji="0" lang="fr-FR"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(métabolite réduit)</a:t>
            </a:r>
            <a:endParaRPr kumimoji="0" lang="fr-FR"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MO</a:t>
            </a:r>
            <a:endParaRPr kumimoji="0" lang="fr-FR"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E</a:t>
            </a:r>
            <a:endParaRPr kumimoji="0" lang="fr-FR"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35848" name="Rectangle 8"/>
          <p:cNvSpPr>
            <a:spLocks noChangeArrowheads="1"/>
          </p:cNvSpPr>
          <p:nvPr/>
        </p:nvSpPr>
        <p:spPr bwMode="auto">
          <a:xfrm>
            <a:off x="71438" y="3211297"/>
            <a:ext cx="8929718"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 typeface="Wingdings" pitchFamily="2" charset="2"/>
              <a:buChar char="ü"/>
              <a:tabLst/>
            </a:pPr>
            <a:r>
              <a:rPr kumimoji="0" lang="fr-FR"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fr-FR" b="1" i="0" u="none" strike="noStrike" cap="none" normalizeH="0" baseline="0" dirty="0" smtClean="0">
                <a:ln>
                  <a:noFill/>
                </a:ln>
                <a:solidFill>
                  <a:schemeClr val="accent6">
                    <a:lumMod val="75000"/>
                  </a:schemeClr>
                </a:solidFill>
                <a:effectLst/>
                <a:latin typeface="Times New Roman" pitchFamily="18" charset="0"/>
                <a:ea typeface="Times New Roman" pitchFamily="18" charset="0"/>
                <a:cs typeface="Times New Roman" pitchFamily="18" charset="0"/>
              </a:rPr>
              <a:t>Les Bactéries </a:t>
            </a:r>
            <a:r>
              <a:rPr kumimoji="0" lang="fr-FR" b="1" i="1" u="none" strike="noStrike" cap="none" normalizeH="0" baseline="0" dirty="0" smtClean="0">
                <a:ln>
                  <a:noFill/>
                </a:ln>
                <a:solidFill>
                  <a:schemeClr val="accent6">
                    <a:lumMod val="75000"/>
                  </a:schemeClr>
                </a:solidFill>
                <a:effectLst/>
                <a:latin typeface="Times New Roman" pitchFamily="18" charset="0"/>
                <a:ea typeface="Times New Roman" pitchFamily="18" charset="0"/>
                <a:cs typeface="Times New Roman" pitchFamily="18" charset="0"/>
              </a:rPr>
              <a:t>anaérobies</a:t>
            </a:r>
            <a:r>
              <a:rPr kumimoji="0" lang="fr-FR" b="1" i="0" u="none" strike="noStrike" cap="none" normalizeH="0" baseline="0" dirty="0" smtClean="0">
                <a:ln>
                  <a:noFill/>
                </a:ln>
                <a:solidFill>
                  <a:schemeClr val="accent6">
                    <a:lumMod val="75000"/>
                  </a:schemeClr>
                </a:solidFill>
                <a:effectLst/>
                <a:latin typeface="Times New Roman" pitchFamily="18" charset="0"/>
                <a:ea typeface="Times New Roman" pitchFamily="18" charset="0"/>
                <a:cs typeface="Times New Roman" pitchFamily="18" charset="0"/>
              </a:rPr>
              <a:t> </a:t>
            </a:r>
            <a:r>
              <a:rPr kumimoji="0" lang="fr-FR" b="1" i="1" u="none" strike="noStrike" cap="none" normalizeH="0" baseline="0" dirty="0" smtClean="0">
                <a:ln>
                  <a:noFill/>
                </a:ln>
                <a:solidFill>
                  <a:schemeClr val="accent6">
                    <a:lumMod val="75000"/>
                  </a:schemeClr>
                </a:solidFill>
                <a:effectLst/>
                <a:latin typeface="Times New Roman" pitchFamily="18" charset="0"/>
                <a:ea typeface="Times New Roman" pitchFamily="18" charset="0"/>
                <a:cs typeface="Times New Roman" pitchFamily="18" charset="0"/>
              </a:rPr>
              <a:t>facultatives</a:t>
            </a:r>
            <a:r>
              <a:rPr kumimoji="0" lang="fr-FR" b="1" i="0" u="none" strike="noStrike" cap="none" normalizeH="0" baseline="0" dirty="0" smtClean="0">
                <a:ln>
                  <a:noFill/>
                </a:ln>
                <a:solidFill>
                  <a:schemeClr val="accent6">
                    <a:lumMod val="75000"/>
                  </a:schemeClr>
                </a:solidFill>
                <a:effectLst/>
                <a:latin typeface="Times New Roman" pitchFamily="18" charset="0"/>
                <a:ea typeface="Times New Roman" pitchFamily="18" charset="0"/>
                <a:cs typeface="Times New Roman" pitchFamily="18" charset="0"/>
              </a:rPr>
              <a:t> </a:t>
            </a:r>
            <a:r>
              <a:rPr kumimoji="0" lang="fr-FR"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pratiquent la respiration quand elles sont placées en aérobiose, la fermentation quand elles sont placées en anaérobiose (</a:t>
            </a:r>
            <a:r>
              <a:rPr kumimoji="0" lang="fr-FR" b="0"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Pseudomonas</a:t>
            </a:r>
            <a:r>
              <a:rPr kumimoji="0" lang="fr-FR"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fr-FR" b="0" i="0" u="none" strike="noStrike" cap="none" normalizeH="0" baseline="0" dirty="0" smtClean="0">
              <a:ln>
                <a:noFill/>
              </a:ln>
              <a:solidFill>
                <a:schemeClr val="tx1"/>
              </a:solidFill>
              <a:effectLst/>
              <a:latin typeface="Arial" pitchFamily="34" charset="0"/>
              <a:cs typeface="Arial" pitchFamily="34" charset="0"/>
            </a:endParaRPr>
          </a:p>
        </p:txBody>
      </p:sp>
      <p:sp>
        <p:nvSpPr>
          <p:cNvPr id="35849" name="Rectangle 9"/>
          <p:cNvSpPr>
            <a:spLocks noChangeArrowheads="1"/>
          </p:cNvSpPr>
          <p:nvPr/>
        </p:nvSpPr>
        <p:spPr bwMode="auto">
          <a:xfrm>
            <a:off x="214314" y="3786190"/>
            <a:ext cx="8858280"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L’origine de la matière organique utilisée par les </a:t>
            </a:r>
            <a:r>
              <a:rPr kumimoji="0" lang="fr-FR"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chimioorganotrophes</a:t>
            </a:r>
            <a:r>
              <a:rPr kumimoji="0" lang="fr-FR"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est très variée :</a:t>
            </a:r>
            <a:endParaRPr kumimoji="0" lang="fr-FR"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Les Bactéries </a:t>
            </a:r>
            <a:r>
              <a:rPr kumimoji="0" lang="fr-FR"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saprophytes</a:t>
            </a:r>
            <a:r>
              <a:rPr kumimoji="0" lang="fr-FR"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utilisent la matière organique inerte ou morte.  Les Bactéries peuplent les débris d’origine végétale ou animale tombés sur le sol (communautés bactériennes de la litière) ou le fond des eaux, les eaux polluées (utilisation de Bactéries comme agents dépolluants, même vis-à-vis des hydrocarbures : </a:t>
            </a:r>
            <a:r>
              <a:rPr kumimoji="0" lang="fr-FR" b="0"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Pseudomonas</a:t>
            </a:r>
            <a:r>
              <a:rPr kumimoji="0" lang="fr-FR"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fr-FR" b="0"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Flavobacterium</a:t>
            </a:r>
            <a:r>
              <a:rPr kumimoji="0" lang="fr-FR"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fr-FR" b="0"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Mycobacterium</a:t>
            </a:r>
            <a:r>
              <a:rPr kumimoji="0" lang="fr-FR"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les aliments (utilisation des Bactéries comme agents de fabrication d’aliments fermentés : pain, vin, bière, fromages, yaourts…), les produits industriels (papiers, cuirs...), le tube digestif de nombreuses espèces animales (microflore bactérienne du tube digestif de l’Homme : </a:t>
            </a:r>
            <a:r>
              <a:rPr kumimoji="0" lang="fr-FR"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Escherichia</a:t>
            </a:r>
            <a:r>
              <a:rPr kumimoji="0" lang="fr-FR"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fr-FR"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coli</a:t>
            </a:r>
            <a:r>
              <a:rPr lang="fr-FR" dirty="0" smtClean="0">
                <a:latin typeface="Times New Roman" pitchFamily="18" charset="0"/>
                <a:ea typeface="Times New Roman" pitchFamily="18" charset="0"/>
                <a:cs typeface="Times New Roman" pitchFamily="18" charset="0"/>
              </a:rPr>
              <a:t>.</a:t>
            </a:r>
            <a:endParaRPr kumimoji="0" lang="fr-FR"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au 4"/>
          <p:cNvGraphicFramePr>
            <a:graphicFrameLocks noGrp="1"/>
          </p:cNvGraphicFramePr>
          <p:nvPr/>
        </p:nvGraphicFramePr>
        <p:xfrm>
          <a:off x="357158" y="214290"/>
          <a:ext cx="8358246" cy="6116642"/>
        </p:xfrm>
        <a:graphic>
          <a:graphicData uri="http://schemas.openxmlformats.org/drawingml/2006/table">
            <a:tbl>
              <a:tblPr/>
              <a:tblGrid>
                <a:gridCol w="1339166"/>
                <a:gridCol w="923563"/>
                <a:gridCol w="877385"/>
                <a:gridCol w="2585977"/>
                <a:gridCol w="2632155"/>
              </a:tblGrid>
              <a:tr h="413848">
                <a:tc>
                  <a:txBody>
                    <a:bodyPr/>
                    <a:lstStyle/>
                    <a:p>
                      <a:pPr algn="ctr">
                        <a:spcAft>
                          <a:spcPts val="0"/>
                        </a:spcAft>
                      </a:pPr>
                      <a:r>
                        <a:rPr lang="fr-FR" sz="1400" b="1" i="1">
                          <a:latin typeface="Times New Roman"/>
                          <a:ea typeface="Times New Roman"/>
                          <a:cs typeface="Arial"/>
                        </a:rPr>
                        <a:t>type trophique</a:t>
                      </a:r>
                      <a:endParaRPr lang="fr-FR" sz="1400">
                        <a:latin typeface="Times New Roman"/>
                        <a:ea typeface="Times New Roman"/>
                        <a:cs typeface="Arial"/>
                      </a:endParaRPr>
                    </a:p>
                  </a:txBody>
                  <a:tcPr marL="34061" marR="34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400" b="1" i="1">
                          <a:latin typeface="Times New Roman"/>
                          <a:ea typeface="Times New Roman"/>
                          <a:cs typeface="Arial"/>
                        </a:rPr>
                        <a:t>source d’énergie</a:t>
                      </a:r>
                      <a:endParaRPr lang="fr-FR" sz="1400">
                        <a:latin typeface="Times New Roman"/>
                        <a:ea typeface="Times New Roman"/>
                        <a:cs typeface="Arial"/>
                      </a:endParaRPr>
                    </a:p>
                  </a:txBody>
                  <a:tcPr marL="34061" marR="34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400" b="1" i="1">
                          <a:latin typeface="Times New Roman"/>
                          <a:ea typeface="Times New Roman"/>
                          <a:cs typeface="Arial"/>
                        </a:rPr>
                        <a:t>source de carbone</a:t>
                      </a:r>
                      <a:endParaRPr lang="fr-FR" sz="1400">
                        <a:latin typeface="Times New Roman"/>
                        <a:ea typeface="Times New Roman"/>
                        <a:cs typeface="Arial"/>
                      </a:endParaRPr>
                    </a:p>
                  </a:txBody>
                  <a:tcPr marL="34061" marR="34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400" b="1" i="1">
                          <a:latin typeface="Times New Roman"/>
                          <a:ea typeface="Times New Roman"/>
                          <a:cs typeface="Arial"/>
                        </a:rPr>
                        <a:t>source de pouvoir réducteur</a:t>
                      </a:r>
                      <a:endParaRPr lang="fr-FR" sz="1400">
                        <a:latin typeface="Times New Roman"/>
                        <a:ea typeface="Times New Roman"/>
                        <a:cs typeface="Arial"/>
                      </a:endParaRPr>
                    </a:p>
                  </a:txBody>
                  <a:tcPr marL="34061" marR="34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400" b="1" i="1">
                          <a:latin typeface="Times New Roman"/>
                          <a:ea typeface="Times New Roman"/>
                          <a:cs typeface="Arial"/>
                        </a:rPr>
                        <a:t>déchets métaboliques</a:t>
                      </a:r>
                      <a:endParaRPr lang="fr-FR" sz="1400">
                        <a:latin typeface="Times New Roman"/>
                        <a:ea typeface="Times New Roman"/>
                        <a:cs typeface="Arial"/>
                      </a:endParaRPr>
                    </a:p>
                  </a:txBody>
                  <a:tcPr marL="34061" marR="34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62314">
                <a:tc>
                  <a:txBody>
                    <a:bodyPr/>
                    <a:lstStyle/>
                    <a:p>
                      <a:pPr algn="ctr">
                        <a:spcAft>
                          <a:spcPts val="0"/>
                        </a:spcAft>
                      </a:pPr>
                      <a:endParaRPr lang="fr-FR" sz="1400">
                        <a:latin typeface="Times New Roman"/>
                        <a:ea typeface="Times New Roman"/>
                        <a:cs typeface="Arial"/>
                      </a:endParaRPr>
                    </a:p>
                    <a:p>
                      <a:pPr algn="ctr">
                        <a:spcAft>
                          <a:spcPts val="0"/>
                        </a:spcAft>
                      </a:pPr>
                      <a:r>
                        <a:rPr lang="fr-FR" sz="1400" b="1">
                          <a:latin typeface="Times New Roman"/>
                          <a:ea typeface="Times New Roman"/>
                          <a:cs typeface="Arial"/>
                        </a:rPr>
                        <a:t>Photo-</a:t>
                      </a:r>
                      <a:endParaRPr lang="fr-FR" sz="1400">
                        <a:latin typeface="Times New Roman"/>
                        <a:ea typeface="Times New Roman"/>
                        <a:cs typeface="Arial"/>
                      </a:endParaRPr>
                    </a:p>
                    <a:p>
                      <a:pPr algn="ctr">
                        <a:spcAft>
                          <a:spcPts val="0"/>
                        </a:spcAft>
                      </a:pPr>
                      <a:r>
                        <a:rPr lang="fr-FR" sz="1400" b="1">
                          <a:latin typeface="Times New Roman"/>
                          <a:ea typeface="Times New Roman"/>
                          <a:cs typeface="Arial"/>
                        </a:rPr>
                        <a:t>lithotrophes</a:t>
                      </a:r>
                      <a:endParaRPr lang="fr-FR" sz="1400">
                        <a:latin typeface="Times New Roman"/>
                        <a:ea typeface="Times New Roman"/>
                        <a:cs typeface="Arial"/>
                      </a:endParaRPr>
                    </a:p>
                  </a:txBody>
                  <a:tcPr marL="34061" marR="34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1400">
                        <a:latin typeface="Times New Roman"/>
                        <a:ea typeface="Times New Roman"/>
                        <a:cs typeface="Arial"/>
                      </a:endParaRPr>
                    </a:p>
                    <a:p>
                      <a:pPr algn="ctr">
                        <a:spcAft>
                          <a:spcPts val="0"/>
                        </a:spcAft>
                      </a:pPr>
                      <a:r>
                        <a:rPr lang="fr-FR" sz="1400">
                          <a:latin typeface="Times New Roman"/>
                          <a:ea typeface="Times New Roman"/>
                          <a:cs typeface="Arial"/>
                        </a:rPr>
                        <a:t>lumière</a:t>
                      </a:r>
                    </a:p>
                  </a:txBody>
                  <a:tcPr marL="34061" marR="34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1400">
                        <a:latin typeface="Times New Roman"/>
                        <a:ea typeface="Times New Roman"/>
                        <a:cs typeface="Arial"/>
                      </a:endParaRPr>
                    </a:p>
                    <a:p>
                      <a:pPr algn="ctr">
                        <a:spcAft>
                          <a:spcPts val="0"/>
                        </a:spcAft>
                      </a:pPr>
                      <a:r>
                        <a:rPr lang="fr-FR" sz="1400">
                          <a:latin typeface="Times New Roman"/>
                          <a:ea typeface="Times New Roman"/>
                          <a:cs typeface="Arial"/>
                        </a:rPr>
                        <a:t>CO</a:t>
                      </a:r>
                      <a:r>
                        <a:rPr lang="fr-FR" sz="1400" baseline="-25000">
                          <a:latin typeface="Times New Roman"/>
                          <a:ea typeface="Times New Roman"/>
                          <a:cs typeface="Arial"/>
                        </a:rPr>
                        <a:t>2</a:t>
                      </a:r>
                      <a:endParaRPr lang="fr-FR" sz="1400">
                        <a:latin typeface="Times New Roman"/>
                        <a:ea typeface="Times New Roman"/>
                        <a:cs typeface="Arial"/>
                      </a:endParaRPr>
                    </a:p>
                  </a:txBody>
                  <a:tcPr marL="34061" marR="34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400">
                          <a:latin typeface="Times New Roman"/>
                          <a:ea typeface="Times New Roman"/>
                          <a:cs typeface="Arial"/>
                        </a:rPr>
                        <a:t>Composés minéraux réduits :</a:t>
                      </a:r>
                    </a:p>
                    <a:p>
                      <a:pPr algn="ctr">
                        <a:spcAft>
                          <a:spcPts val="0"/>
                        </a:spcAft>
                      </a:pPr>
                      <a:r>
                        <a:rPr lang="fr-FR" sz="1400">
                          <a:latin typeface="Times New Roman"/>
                          <a:ea typeface="Times New Roman"/>
                          <a:cs typeface="Arial"/>
                        </a:rPr>
                        <a:t>H</a:t>
                      </a:r>
                      <a:r>
                        <a:rPr lang="fr-FR" sz="1400" baseline="-25000">
                          <a:latin typeface="Times New Roman"/>
                          <a:ea typeface="Times New Roman"/>
                          <a:cs typeface="Arial"/>
                        </a:rPr>
                        <a:t>2</a:t>
                      </a:r>
                      <a:r>
                        <a:rPr lang="fr-FR" sz="1400">
                          <a:latin typeface="Times New Roman"/>
                          <a:ea typeface="Times New Roman"/>
                          <a:cs typeface="Arial"/>
                        </a:rPr>
                        <a:t>S, H</a:t>
                      </a:r>
                      <a:r>
                        <a:rPr lang="fr-FR" sz="1400" baseline="-25000">
                          <a:latin typeface="Times New Roman"/>
                          <a:ea typeface="Times New Roman"/>
                          <a:cs typeface="Arial"/>
                        </a:rPr>
                        <a:t>2</a:t>
                      </a:r>
                      <a:r>
                        <a:rPr lang="fr-FR" sz="1400">
                          <a:latin typeface="Times New Roman"/>
                          <a:ea typeface="Times New Roman"/>
                          <a:cs typeface="Arial"/>
                        </a:rPr>
                        <a:t>... </a:t>
                      </a:r>
                    </a:p>
                    <a:p>
                      <a:pPr>
                        <a:spcAft>
                          <a:spcPts val="0"/>
                        </a:spcAft>
                      </a:pPr>
                      <a:r>
                        <a:rPr lang="fr-FR" sz="1400">
                          <a:latin typeface="Times New Roman"/>
                          <a:ea typeface="Times New Roman"/>
                          <a:cs typeface="Arial"/>
                        </a:rPr>
                        <a:t>(Eubactéries photosynthétiques</a:t>
                      </a:r>
                    </a:p>
                    <a:p>
                      <a:pPr>
                        <a:spcAft>
                          <a:spcPts val="0"/>
                        </a:spcAft>
                      </a:pPr>
                      <a:r>
                        <a:rPr lang="fr-FR" sz="1400">
                          <a:latin typeface="Times New Roman"/>
                          <a:ea typeface="Times New Roman"/>
                          <a:cs typeface="Arial"/>
                        </a:rPr>
                        <a:t>vertes et pourpres sulfuraires ou non, Archéobactéries halophiles non sulfuraires)</a:t>
                      </a:r>
                    </a:p>
                    <a:p>
                      <a:pPr algn="ctr">
                        <a:spcAft>
                          <a:spcPts val="0"/>
                        </a:spcAft>
                      </a:pPr>
                      <a:r>
                        <a:rPr lang="fr-FR" sz="1400">
                          <a:latin typeface="Times New Roman"/>
                          <a:ea typeface="Times New Roman"/>
                          <a:cs typeface="Arial"/>
                        </a:rPr>
                        <a:t>H</a:t>
                      </a:r>
                      <a:r>
                        <a:rPr lang="fr-FR" sz="1400" baseline="-25000">
                          <a:latin typeface="Times New Roman"/>
                          <a:ea typeface="Times New Roman"/>
                          <a:cs typeface="Arial"/>
                        </a:rPr>
                        <a:t>2</a:t>
                      </a:r>
                      <a:r>
                        <a:rPr lang="fr-FR" sz="1400">
                          <a:latin typeface="Times New Roman"/>
                          <a:ea typeface="Times New Roman"/>
                          <a:cs typeface="Arial"/>
                        </a:rPr>
                        <a:t>O</a:t>
                      </a:r>
                    </a:p>
                    <a:p>
                      <a:pPr algn="ctr">
                        <a:spcAft>
                          <a:spcPts val="0"/>
                        </a:spcAft>
                      </a:pPr>
                      <a:r>
                        <a:rPr lang="fr-FR" sz="1400">
                          <a:latin typeface="Times New Roman"/>
                          <a:ea typeface="Times New Roman"/>
                          <a:cs typeface="Arial"/>
                        </a:rPr>
                        <a:t> (Cyanobactéries,</a:t>
                      </a:r>
                    </a:p>
                    <a:p>
                      <a:pPr algn="ctr">
                        <a:spcAft>
                          <a:spcPts val="0"/>
                        </a:spcAft>
                      </a:pPr>
                      <a:r>
                        <a:rPr lang="fr-FR" sz="1400">
                          <a:latin typeface="Times New Roman"/>
                          <a:ea typeface="Times New Roman"/>
                          <a:cs typeface="Arial"/>
                        </a:rPr>
                        <a:t>Eucaryotes photosynthétiques)</a:t>
                      </a:r>
                    </a:p>
                  </a:txBody>
                  <a:tcPr marL="34061" marR="34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400">
                          <a:latin typeface="Times New Roman"/>
                          <a:ea typeface="Times New Roman"/>
                          <a:cs typeface="Arial"/>
                        </a:rPr>
                        <a:t>SO</a:t>
                      </a:r>
                      <a:r>
                        <a:rPr lang="fr-FR" sz="1400" baseline="-25000">
                          <a:latin typeface="Times New Roman"/>
                          <a:ea typeface="Times New Roman"/>
                          <a:cs typeface="Arial"/>
                        </a:rPr>
                        <a:t>4</a:t>
                      </a:r>
                      <a:r>
                        <a:rPr lang="fr-FR" sz="1400" baseline="30000">
                          <a:latin typeface="Times New Roman"/>
                          <a:ea typeface="Times New Roman"/>
                          <a:cs typeface="Arial"/>
                        </a:rPr>
                        <a:t>2-</a:t>
                      </a:r>
                      <a:r>
                        <a:rPr lang="fr-FR" sz="1400">
                          <a:latin typeface="Times New Roman"/>
                          <a:ea typeface="Times New Roman"/>
                          <a:cs typeface="Arial"/>
                        </a:rPr>
                        <a:t>, H</a:t>
                      </a:r>
                      <a:r>
                        <a:rPr lang="fr-FR" sz="1400" baseline="-25000">
                          <a:latin typeface="Times New Roman"/>
                          <a:ea typeface="Times New Roman"/>
                          <a:cs typeface="Arial"/>
                        </a:rPr>
                        <a:t>2</a:t>
                      </a:r>
                      <a:r>
                        <a:rPr lang="fr-FR" sz="1400">
                          <a:latin typeface="Times New Roman"/>
                          <a:ea typeface="Times New Roman"/>
                          <a:cs typeface="Arial"/>
                        </a:rPr>
                        <a:t>O...</a:t>
                      </a:r>
                    </a:p>
                    <a:p>
                      <a:pPr algn="ctr">
                        <a:spcAft>
                          <a:spcPts val="0"/>
                        </a:spcAft>
                      </a:pPr>
                      <a:r>
                        <a:rPr lang="fr-FR" sz="1400">
                          <a:latin typeface="Times New Roman"/>
                          <a:ea typeface="Times New Roman"/>
                          <a:cs typeface="Arial"/>
                        </a:rPr>
                        <a:t> (Eubactéries photosynthétiques vertes et pourpres sulfuraires ou non, Archéobactéries halophiles non sulfuraires)</a:t>
                      </a:r>
                    </a:p>
                    <a:p>
                      <a:pPr algn="ctr">
                        <a:spcAft>
                          <a:spcPts val="0"/>
                        </a:spcAft>
                      </a:pPr>
                      <a:r>
                        <a:rPr lang="fr-FR" sz="1400">
                          <a:latin typeface="Times New Roman"/>
                          <a:ea typeface="Times New Roman"/>
                          <a:cs typeface="Arial"/>
                        </a:rPr>
                        <a:t>O</a:t>
                      </a:r>
                      <a:r>
                        <a:rPr lang="fr-FR" sz="1400" baseline="-25000">
                          <a:latin typeface="Times New Roman"/>
                          <a:ea typeface="Times New Roman"/>
                          <a:cs typeface="Arial"/>
                        </a:rPr>
                        <a:t>2 </a:t>
                      </a:r>
                      <a:endParaRPr lang="fr-FR" sz="1400">
                        <a:latin typeface="Times New Roman"/>
                        <a:ea typeface="Times New Roman"/>
                        <a:cs typeface="Arial"/>
                      </a:endParaRPr>
                    </a:p>
                    <a:p>
                      <a:pPr algn="ctr">
                        <a:spcAft>
                          <a:spcPts val="0"/>
                        </a:spcAft>
                      </a:pPr>
                      <a:r>
                        <a:rPr lang="fr-FR" sz="1400">
                          <a:latin typeface="Times New Roman"/>
                          <a:ea typeface="Times New Roman"/>
                          <a:cs typeface="Arial"/>
                        </a:rPr>
                        <a:t>(Cyanobactéries,</a:t>
                      </a:r>
                    </a:p>
                    <a:p>
                      <a:pPr algn="ctr">
                        <a:spcAft>
                          <a:spcPts val="0"/>
                        </a:spcAft>
                      </a:pPr>
                      <a:r>
                        <a:rPr lang="fr-FR" sz="1400">
                          <a:latin typeface="Times New Roman"/>
                          <a:ea typeface="Times New Roman"/>
                          <a:cs typeface="Arial"/>
                        </a:rPr>
                        <a:t>Eucaryotes photosynthétiques)</a:t>
                      </a:r>
                    </a:p>
                  </a:txBody>
                  <a:tcPr marL="34061" marR="34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0772">
                <a:tc>
                  <a:txBody>
                    <a:bodyPr/>
                    <a:lstStyle/>
                    <a:p>
                      <a:pPr algn="ctr">
                        <a:spcAft>
                          <a:spcPts val="0"/>
                        </a:spcAft>
                      </a:pPr>
                      <a:endParaRPr lang="fr-FR" sz="1400">
                        <a:latin typeface="Times New Roman"/>
                        <a:ea typeface="Times New Roman"/>
                        <a:cs typeface="Arial"/>
                      </a:endParaRPr>
                    </a:p>
                    <a:p>
                      <a:pPr algn="ctr">
                        <a:spcAft>
                          <a:spcPts val="0"/>
                        </a:spcAft>
                      </a:pPr>
                      <a:r>
                        <a:rPr lang="fr-FR" sz="1400" b="1">
                          <a:latin typeface="Times New Roman"/>
                          <a:ea typeface="Times New Roman"/>
                          <a:cs typeface="Arial"/>
                        </a:rPr>
                        <a:t>Photo-organotrophes</a:t>
                      </a:r>
                      <a:endParaRPr lang="fr-FR" sz="1400">
                        <a:latin typeface="Times New Roman"/>
                        <a:ea typeface="Times New Roman"/>
                        <a:cs typeface="Arial"/>
                      </a:endParaRPr>
                    </a:p>
                  </a:txBody>
                  <a:tcPr marL="34061" marR="34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1400">
                        <a:latin typeface="Times New Roman"/>
                        <a:ea typeface="Times New Roman"/>
                        <a:cs typeface="Arial"/>
                      </a:endParaRPr>
                    </a:p>
                    <a:p>
                      <a:pPr algn="ctr">
                        <a:spcAft>
                          <a:spcPts val="0"/>
                        </a:spcAft>
                      </a:pPr>
                      <a:r>
                        <a:rPr lang="fr-FR" sz="1400">
                          <a:latin typeface="Times New Roman"/>
                          <a:ea typeface="Times New Roman"/>
                          <a:cs typeface="Arial"/>
                        </a:rPr>
                        <a:t>lumière</a:t>
                      </a:r>
                    </a:p>
                  </a:txBody>
                  <a:tcPr marL="34061" marR="34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1400">
                        <a:latin typeface="Times New Roman"/>
                        <a:ea typeface="Times New Roman"/>
                        <a:cs typeface="Arial"/>
                      </a:endParaRPr>
                    </a:p>
                    <a:p>
                      <a:pPr algn="ctr">
                        <a:spcAft>
                          <a:spcPts val="0"/>
                        </a:spcAft>
                      </a:pPr>
                      <a:r>
                        <a:rPr lang="fr-FR" sz="1400">
                          <a:latin typeface="Times New Roman"/>
                          <a:ea typeface="Times New Roman"/>
                          <a:cs typeface="Arial"/>
                        </a:rPr>
                        <a:t>CO</a:t>
                      </a:r>
                      <a:r>
                        <a:rPr lang="fr-FR" sz="1400" baseline="-25000">
                          <a:latin typeface="Times New Roman"/>
                          <a:ea typeface="Times New Roman"/>
                          <a:cs typeface="Arial"/>
                        </a:rPr>
                        <a:t>2</a:t>
                      </a:r>
                      <a:endParaRPr lang="fr-FR" sz="1400">
                        <a:latin typeface="Times New Roman"/>
                        <a:ea typeface="Times New Roman"/>
                        <a:cs typeface="Arial"/>
                      </a:endParaRPr>
                    </a:p>
                  </a:txBody>
                  <a:tcPr marL="34061" marR="34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GB" sz="1400">
                        <a:latin typeface="Times New Roman"/>
                        <a:ea typeface="Times New Roman"/>
                        <a:cs typeface="Arial"/>
                      </a:endParaRPr>
                    </a:p>
                    <a:p>
                      <a:pPr algn="ctr">
                        <a:spcAft>
                          <a:spcPts val="0"/>
                        </a:spcAft>
                      </a:pPr>
                      <a:r>
                        <a:rPr lang="en-GB" sz="1400">
                          <a:latin typeface="Times New Roman"/>
                          <a:ea typeface="Times New Roman"/>
                          <a:cs typeface="Arial"/>
                        </a:rPr>
                        <a:t>MO</a:t>
                      </a:r>
                      <a:endParaRPr lang="fr-FR" sz="1400">
                        <a:latin typeface="Times New Roman"/>
                        <a:ea typeface="Times New Roman"/>
                        <a:cs typeface="Arial"/>
                      </a:endParaRPr>
                    </a:p>
                    <a:p>
                      <a:pPr algn="ctr">
                        <a:spcAft>
                          <a:spcPts val="0"/>
                        </a:spcAft>
                      </a:pPr>
                      <a:r>
                        <a:rPr lang="en-GB" sz="1400">
                          <a:latin typeface="Times New Roman"/>
                          <a:ea typeface="Times New Roman"/>
                          <a:cs typeface="Arial"/>
                        </a:rPr>
                        <a:t>(alcool, acide...)</a:t>
                      </a:r>
                      <a:endParaRPr lang="fr-FR" sz="1400">
                        <a:latin typeface="Times New Roman"/>
                        <a:ea typeface="Times New Roman"/>
                        <a:cs typeface="Arial"/>
                      </a:endParaRPr>
                    </a:p>
                  </a:txBody>
                  <a:tcPr marL="34061" marR="34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1400">
                        <a:latin typeface="Times New Roman"/>
                        <a:ea typeface="Times New Roman"/>
                        <a:cs typeface="Arial"/>
                      </a:endParaRPr>
                    </a:p>
                    <a:p>
                      <a:pPr algn="ctr">
                        <a:spcAft>
                          <a:spcPts val="0"/>
                        </a:spcAft>
                      </a:pPr>
                      <a:r>
                        <a:rPr lang="fr-FR" sz="1400">
                          <a:latin typeface="Times New Roman"/>
                          <a:ea typeface="Times New Roman"/>
                          <a:cs typeface="Arial"/>
                        </a:rPr>
                        <a:t>CO</a:t>
                      </a:r>
                      <a:r>
                        <a:rPr lang="fr-FR" sz="1400" baseline="-25000">
                          <a:latin typeface="Times New Roman"/>
                          <a:ea typeface="Times New Roman"/>
                          <a:cs typeface="Arial"/>
                        </a:rPr>
                        <a:t>2</a:t>
                      </a:r>
                      <a:r>
                        <a:rPr lang="fr-FR" sz="1400">
                          <a:latin typeface="Times New Roman"/>
                          <a:ea typeface="Times New Roman"/>
                          <a:cs typeface="Arial"/>
                        </a:rPr>
                        <a:t> d’origine non respiratoire </a:t>
                      </a:r>
                    </a:p>
                  </a:txBody>
                  <a:tcPr marL="34061" marR="34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76162">
                <a:tc>
                  <a:txBody>
                    <a:bodyPr/>
                    <a:lstStyle/>
                    <a:p>
                      <a:pPr algn="ctr">
                        <a:spcAft>
                          <a:spcPts val="0"/>
                        </a:spcAft>
                      </a:pPr>
                      <a:endParaRPr lang="fr-FR" sz="1400">
                        <a:latin typeface="Times New Roman"/>
                        <a:ea typeface="Times New Roman"/>
                        <a:cs typeface="Arial"/>
                      </a:endParaRPr>
                    </a:p>
                    <a:p>
                      <a:pPr algn="ctr">
                        <a:spcAft>
                          <a:spcPts val="0"/>
                        </a:spcAft>
                      </a:pPr>
                      <a:r>
                        <a:rPr lang="en-GB" sz="1400" b="1">
                          <a:latin typeface="Times New Roman"/>
                          <a:ea typeface="Times New Roman"/>
                          <a:cs typeface="Arial"/>
                        </a:rPr>
                        <a:t>Chimio-</a:t>
                      </a:r>
                      <a:endParaRPr lang="fr-FR" sz="1400">
                        <a:latin typeface="Times New Roman"/>
                        <a:ea typeface="Times New Roman"/>
                        <a:cs typeface="Arial"/>
                      </a:endParaRPr>
                    </a:p>
                    <a:p>
                      <a:pPr algn="ctr">
                        <a:spcAft>
                          <a:spcPts val="0"/>
                        </a:spcAft>
                      </a:pPr>
                      <a:r>
                        <a:rPr lang="en-GB" sz="1400" b="1">
                          <a:latin typeface="Times New Roman"/>
                          <a:ea typeface="Times New Roman"/>
                          <a:cs typeface="Arial"/>
                        </a:rPr>
                        <a:t>lithotrophes</a:t>
                      </a:r>
                      <a:endParaRPr lang="fr-FR" sz="1400">
                        <a:latin typeface="Times New Roman"/>
                        <a:ea typeface="Times New Roman"/>
                        <a:cs typeface="Arial"/>
                      </a:endParaRPr>
                    </a:p>
                  </a:txBody>
                  <a:tcPr marL="34061" marR="34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GB" sz="1400">
                        <a:latin typeface="Times New Roman"/>
                        <a:ea typeface="Times New Roman"/>
                        <a:cs typeface="Arial"/>
                      </a:endParaRPr>
                    </a:p>
                    <a:p>
                      <a:pPr algn="ctr">
                        <a:spcAft>
                          <a:spcPts val="0"/>
                        </a:spcAft>
                      </a:pPr>
                      <a:r>
                        <a:rPr lang="en-GB" sz="1400">
                          <a:latin typeface="Times New Roman"/>
                          <a:ea typeface="Times New Roman"/>
                          <a:cs typeface="Arial"/>
                        </a:rPr>
                        <a:t>oxydation </a:t>
                      </a:r>
                      <a:endParaRPr lang="fr-FR" sz="1400">
                        <a:latin typeface="Times New Roman"/>
                        <a:ea typeface="Times New Roman"/>
                        <a:cs typeface="Arial"/>
                      </a:endParaRPr>
                    </a:p>
                  </a:txBody>
                  <a:tcPr marL="34061" marR="34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GB" sz="1400">
                        <a:latin typeface="Times New Roman"/>
                        <a:ea typeface="Times New Roman"/>
                        <a:cs typeface="Arial"/>
                      </a:endParaRPr>
                    </a:p>
                    <a:p>
                      <a:pPr algn="ctr">
                        <a:spcAft>
                          <a:spcPts val="0"/>
                        </a:spcAft>
                      </a:pPr>
                      <a:r>
                        <a:rPr lang="en-GB" sz="1400">
                          <a:latin typeface="Times New Roman"/>
                          <a:ea typeface="Times New Roman"/>
                          <a:cs typeface="Arial"/>
                        </a:rPr>
                        <a:t>CO</a:t>
                      </a:r>
                      <a:r>
                        <a:rPr lang="en-GB" sz="1400" baseline="-25000">
                          <a:latin typeface="Times New Roman"/>
                          <a:ea typeface="Times New Roman"/>
                          <a:cs typeface="Arial"/>
                        </a:rPr>
                        <a:t>2</a:t>
                      </a:r>
                      <a:endParaRPr lang="fr-FR" sz="1400">
                        <a:latin typeface="Times New Roman"/>
                        <a:ea typeface="Times New Roman"/>
                        <a:cs typeface="Arial"/>
                      </a:endParaRPr>
                    </a:p>
                  </a:txBody>
                  <a:tcPr marL="34061" marR="34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400">
                          <a:latin typeface="Times New Roman"/>
                          <a:ea typeface="Times New Roman"/>
                          <a:cs typeface="Arial"/>
                        </a:rPr>
                        <a:t>composés minéraux réduits :</a:t>
                      </a:r>
                      <a:r>
                        <a:rPr lang="fr-FR" sz="1400" baseline="-25000">
                          <a:latin typeface="Times New Roman"/>
                          <a:ea typeface="Times New Roman"/>
                          <a:cs typeface="Arial"/>
                        </a:rPr>
                        <a:t> </a:t>
                      </a:r>
                      <a:r>
                        <a:rPr lang="fr-FR" sz="1400">
                          <a:latin typeface="Times New Roman"/>
                          <a:ea typeface="Times New Roman"/>
                          <a:cs typeface="Arial"/>
                        </a:rPr>
                        <a:t>NH</a:t>
                      </a:r>
                      <a:r>
                        <a:rPr lang="fr-FR" sz="1400" baseline="-25000">
                          <a:latin typeface="Times New Roman"/>
                          <a:ea typeface="Times New Roman"/>
                          <a:cs typeface="Arial"/>
                        </a:rPr>
                        <a:t>4</a:t>
                      </a:r>
                      <a:r>
                        <a:rPr lang="fr-FR" sz="1400" baseline="30000">
                          <a:latin typeface="Times New Roman"/>
                          <a:ea typeface="Times New Roman"/>
                          <a:cs typeface="Arial"/>
                        </a:rPr>
                        <a:t>+</a:t>
                      </a:r>
                      <a:r>
                        <a:rPr lang="fr-FR" sz="1400">
                          <a:latin typeface="Times New Roman"/>
                          <a:ea typeface="Times New Roman"/>
                          <a:cs typeface="Arial"/>
                        </a:rPr>
                        <a:t>, NO</a:t>
                      </a:r>
                      <a:r>
                        <a:rPr lang="fr-FR" sz="1400" baseline="-25000">
                          <a:latin typeface="Times New Roman"/>
                          <a:ea typeface="Times New Roman"/>
                          <a:cs typeface="Arial"/>
                        </a:rPr>
                        <a:t>2</a:t>
                      </a:r>
                      <a:r>
                        <a:rPr lang="fr-FR" sz="1400" baseline="30000">
                          <a:latin typeface="Times New Roman"/>
                          <a:ea typeface="Times New Roman"/>
                          <a:cs typeface="Arial"/>
                        </a:rPr>
                        <a:t>-</a:t>
                      </a:r>
                      <a:r>
                        <a:rPr lang="fr-FR" sz="1400">
                          <a:latin typeface="Times New Roman"/>
                          <a:ea typeface="Times New Roman"/>
                          <a:cs typeface="Arial"/>
                        </a:rPr>
                        <a:t>  </a:t>
                      </a:r>
                    </a:p>
                    <a:p>
                      <a:pPr algn="ctr">
                        <a:spcAft>
                          <a:spcPts val="0"/>
                        </a:spcAft>
                      </a:pPr>
                      <a:r>
                        <a:rPr lang="fr-FR" sz="1400">
                          <a:latin typeface="Times New Roman"/>
                          <a:ea typeface="Times New Roman"/>
                          <a:cs typeface="Arial"/>
                        </a:rPr>
                        <a:t>(Bactéries nitrifiantes)</a:t>
                      </a:r>
                    </a:p>
                    <a:p>
                      <a:pPr algn="ctr">
                        <a:spcAft>
                          <a:spcPts val="0"/>
                        </a:spcAft>
                      </a:pPr>
                      <a:r>
                        <a:rPr lang="fr-FR" sz="1400">
                          <a:latin typeface="Times New Roman"/>
                          <a:ea typeface="Times New Roman"/>
                          <a:cs typeface="Arial"/>
                        </a:rPr>
                        <a:t>H</a:t>
                      </a:r>
                      <a:r>
                        <a:rPr lang="fr-FR" sz="1400" baseline="-25000">
                          <a:latin typeface="Times New Roman"/>
                          <a:ea typeface="Times New Roman"/>
                          <a:cs typeface="Arial"/>
                        </a:rPr>
                        <a:t>2</a:t>
                      </a:r>
                      <a:r>
                        <a:rPr lang="fr-FR" sz="1400">
                          <a:latin typeface="Times New Roman"/>
                          <a:ea typeface="Times New Roman"/>
                          <a:cs typeface="Arial"/>
                        </a:rPr>
                        <a:t>S, S, RS </a:t>
                      </a:r>
                    </a:p>
                    <a:p>
                      <a:pPr algn="ctr">
                        <a:spcAft>
                          <a:spcPts val="0"/>
                        </a:spcAft>
                      </a:pPr>
                      <a:r>
                        <a:rPr lang="fr-FR" sz="1400">
                          <a:latin typeface="Times New Roman"/>
                          <a:ea typeface="Times New Roman"/>
                          <a:cs typeface="Arial"/>
                        </a:rPr>
                        <a:t>(Sulfobactéries)</a:t>
                      </a:r>
                    </a:p>
                    <a:p>
                      <a:pPr algn="ctr">
                        <a:spcAft>
                          <a:spcPts val="0"/>
                        </a:spcAft>
                      </a:pPr>
                      <a:r>
                        <a:rPr lang="fr-FR" sz="1400">
                          <a:latin typeface="Times New Roman"/>
                          <a:ea typeface="Times New Roman"/>
                          <a:cs typeface="Arial"/>
                        </a:rPr>
                        <a:t>RS (Archéobactéries thermo-acidophiles)</a:t>
                      </a:r>
                    </a:p>
                    <a:p>
                      <a:pPr algn="ctr">
                        <a:spcAft>
                          <a:spcPts val="0"/>
                        </a:spcAft>
                      </a:pPr>
                      <a:r>
                        <a:rPr lang="fr-FR" sz="1400">
                          <a:latin typeface="Times New Roman"/>
                          <a:ea typeface="Times New Roman"/>
                          <a:cs typeface="Arial"/>
                        </a:rPr>
                        <a:t>Fe</a:t>
                      </a:r>
                      <a:r>
                        <a:rPr lang="fr-FR" sz="1400" baseline="-25000">
                          <a:latin typeface="Times New Roman"/>
                          <a:ea typeface="Times New Roman"/>
                          <a:cs typeface="Arial"/>
                        </a:rPr>
                        <a:t>III</a:t>
                      </a:r>
                      <a:r>
                        <a:rPr lang="fr-FR" sz="1400">
                          <a:latin typeface="Times New Roman"/>
                          <a:ea typeface="Times New Roman"/>
                          <a:cs typeface="Arial"/>
                        </a:rPr>
                        <a:t> (Sidérobactéries)</a:t>
                      </a:r>
                    </a:p>
                    <a:p>
                      <a:pPr algn="ctr">
                        <a:spcAft>
                          <a:spcPts val="0"/>
                        </a:spcAft>
                      </a:pPr>
                      <a:r>
                        <a:rPr lang="fr-FR" sz="1400">
                          <a:latin typeface="Times New Roman"/>
                          <a:ea typeface="Times New Roman"/>
                          <a:cs typeface="Arial"/>
                        </a:rPr>
                        <a:t>H</a:t>
                      </a:r>
                      <a:r>
                        <a:rPr lang="fr-FR" sz="1400" baseline="-25000">
                          <a:latin typeface="Times New Roman"/>
                          <a:ea typeface="Times New Roman"/>
                          <a:cs typeface="Arial"/>
                        </a:rPr>
                        <a:t>2</a:t>
                      </a:r>
                      <a:r>
                        <a:rPr lang="fr-FR" sz="1400">
                          <a:latin typeface="Times New Roman"/>
                          <a:ea typeface="Times New Roman"/>
                          <a:cs typeface="Arial"/>
                        </a:rPr>
                        <a:t> (</a:t>
                      </a:r>
                      <a:r>
                        <a:rPr lang="fr-FR" sz="1400" i="1">
                          <a:latin typeface="Times New Roman"/>
                          <a:ea typeface="Times New Roman"/>
                          <a:cs typeface="Arial"/>
                        </a:rPr>
                        <a:t>Hydrogenomonas</a:t>
                      </a:r>
                      <a:r>
                        <a:rPr lang="fr-FR" sz="1400">
                          <a:latin typeface="Times New Roman"/>
                          <a:ea typeface="Times New Roman"/>
                          <a:cs typeface="Arial"/>
                        </a:rPr>
                        <a:t>,</a:t>
                      </a:r>
                    </a:p>
                    <a:p>
                      <a:pPr algn="ctr">
                        <a:spcAft>
                          <a:spcPts val="0"/>
                        </a:spcAft>
                      </a:pPr>
                      <a:r>
                        <a:rPr lang="fr-FR" sz="1400">
                          <a:latin typeface="Times New Roman"/>
                          <a:ea typeface="Times New Roman"/>
                          <a:cs typeface="Arial"/>
                        </a:rPr>
                        <a:t>Archéobactéries méthanogènes)</a:t>
                      </a:r>
                    </a:p>
                  </a:txBody>
                  <a:tcPr marL="34061" marR="34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a:latin typeface="Times New Roman"/>
                          <a:ea typeface="Times New Roman"/>
                          <a:cs typeface="Arial"/>
                        </a:rPr>
                        <a:t>NO</a:t>
                      </a:r>
                      <a:r>
                        <a:rPr lang="en-GB" sz="1400" baseline="-25000">
                          <a:latin typeface="Times New Roman"/>
                          <a:ea typeface="Times New Roman"/>
                          <a:cs typeface="Arial"/>
                        </a:rPr>
                        <a:t>2</a:t>
                      </a:r>
                      <a:r>
                        <a:rPr lang="en-GB" sz="1400" baseline="30000">
                          <a:latin typeface="Times New Roman"/>
                          <a:ea typeface="Times New Roman"/>
                          <a:cs typeface="Arial"/>
                        </a:rPr>
                        <a:t>-</a:t>
                      </a:r>
                      <a:r>
                        <a:rPr lang="en-GB" sz="1400">
                          <a:latin typeface="Times New Roman"/>
                          <a:ea typeface="Times New Roman"/>
                          <a:cs typeface="Arial"/>
                        </a:rPr>
                        <a:t>, NO</a:t>
                      </a:r>
                      <a:r>
                        <a:rPr lang="en-GB" sz="1400" baseline="-25000">
                          <a:latin typeface="Times New Roman"/>
                          <a:ea typeface="Times New Roman"/>
                          <a:cs typeface="Arial"/>
                        </a:rPr>
                        <a:t>3</a:t>
                      </a:r>
                      <a:r>
                        <a:rPr lang="en-GB" sz="1400" baseline="30000">
                          <a:latin typeface="Times New Roman"/>
                          <a:ea typeface="Times New Roman"/>
                          <a:cs typeface="Arial"/>
                        </a:rPr>
                        <a:t>-</a:t>
                      </a:r>
                      <a:endParaRPr lang="fr-FR" sz="1400">
                        <a:latin typeface="Times New Roman"/>
                        <a:ea typeface="Times New Roman"/>
                        <a:cs typeface="Arial"/>
                      </a:endParaRPr>
                    </a:p>
                    <a:p>
                      <a:pPr algn="ctr">
                        <a:spcAft>
                          <a:spcPts val="0"/>
                        </a:spcAft>
                      </a:pPr>
                      <a:r>
                        <a:rPr lang="en-GB" sz="1400">
                          <a:latin typeface="Times New Roman"/>
                          <a:ea typeface="Times New Roman"/>
                          <a:cs typeface="Arial"/>
                        </a:rPr>
                        <a:t>(Bactéries nitrifiantes)</a:t>
                      </a:r>
                      <a:endParaRPr lang="fr-FR" sz="1400">
                        <a:latin typeface="Times New Roman"/>
                        <a:ea typeface="Times New Roman"/>
                        <a:cs typeface="Arial"/>
                      </a:endParaRPr>
                    </a:p>
                    <a:p>
                      <a:pPr algn="ctr">
                        <a:spcAft>
                          <a:spcPts val="0"/>
                        </a:spcAft>
                      </a:pPr>
                      <a:r>
                        <a:rPr lang="en-GB" sz="1400">
                          <a:latin typeface="Times New Roman"/>
                          <a:ea typeface="Times New Roman"/>
                          <a:cs typeface="Arial"/>
                        </a:rPr>
                        <a:t>S + H</a:t>
                      </a:r>
                      <a:r>
                        <a:rPr lang="en-GB" sz="1400" baseline="-25000">
                          <a:latin typeface="Times New Roman"/>
                          <a:ea typeface="Times New Roman"/>
                          <a:cs typeface="Arial"/>
                        </a:rPr>
                        <a:t>2</a:t>
                      </a:r>
                      <a:r>
                        <a:rPr lang="en-GB" sz="1400">
                          <a:latin typeface="Times New Roman"/>
                          <a:ea typeface="Times New Roman"/>
                          <a:cs typeface="Arial"/>
                        </a:rPr>
                        <a:t>O, H</a:t>
                      </a:r>
                      <a:r>
                        <a:rPr lang="en-GB" sz="1400" baseline="-25000">
                          <a:latin typeface="Times New Roman"/>
                          <a:ea typeface="Times New Roman"/>
                          <a:cs typeface="Arial"/>
                        </a:rPr>
                        <a:t>2</a:t>
                      </a:r>
                      <a:r>
                        <a:rPr lang="en-GB" sz="1400">
                          <a:latin typeface="Times New Roman"/>
                          <a:ea typeface="Times New Roman"/>
                          <a:cs typeface="Arial"/>
                        </a:rPr>
                        <a:t>SO</a:t>
                      </a:r>
                      <a:r>
                        <a:rPr lang="en-GB" sz="1400" baseline="-25000">
                          <a:latin typeface="Times New Roman"/>
                          <a:ea typeface="Times New Roman"/>
                          <a:cs typeface="Arial"/>
                        </a:rPr>
                        <a:t>4</a:t>
                      </a:r>
                      <a:r>
                        <a:rPr lang="en-GB" sz="1400">
                          <a:latin typeface="Times New Roman"/>
                          <a:ea typeface="Times New Roman"/>
                          <a:cs typeface="Arial"/>
                        </a:rPr>
                        <a:t>, SO</a:t>
                      </a:r>
                      <a:r>
                        <a:rPr lang="en-GB" sz="1400" baseline="-25000">
                          <a:latin typeface="Times New Roman"/>
                          <a:ea typeface="Times New Roman"/>
                          <a:cs typeface="Arial"/>
                        </a:rPr>
                        <a:t>4</a:t>
                      </a:r>
                      <a:r>
                        <a:rPr lang="en-GB" sz="1400" baseline="30000">
                          <a:latin typeface="Times New Roman"/>
                          <a:ea typeface="Times New Roman"/>
                          <a:cs typeface="Arial"/>
                        </a:rPr>
                        <a:t>2-</a:t>
                      </a:r>
                      <a:endParaRPr lang="fr-FR" sz="1400">
                        <a:latin typeface="Times New Roman"/>
                        <a:ea typeface="Times New Roman"/>
                        <a:cs typeface="Arial"/>
                      </a:endParaRPr>
                    </a:p>
                    <a:p>
                      <a:pPr algn="ctr">
                        <a:spcAft>
                          <a:spcPts val="0"/>
                        </a:spcAft>
                      </a:pPr>
                      <a:r>
                        <a:rPr lang="en-GB" sz="1400">
                          <a:latin typeface="Times New Roman"/>
                          <a:ea typeface="Times New Roman"/>
                          <a:cs typeface="Arial"/>
                        </a:rPr>
                        <a:t>(Sulfobactéries)</a:t>
                      </a:r>
                      <a:endParaRPr lang="fr-FR" sz="1400">
                        <a:latin typeface="Times New Roman"/>
                        <a:ea typeface="Times New Roman"/>
                        <a:cs typeface="Arial"/>
                      </a:endParaRPr>
                    </a:p>
                    <a:p>
                      <a:pPr algn="ctr">
                        <a:spcAft>
                          <a:spcPts val="0"/>
                        </a:spcAft>
                      </a:pPr>
                      <a:r>
                        <a:rPr lang="en-GB" sz="1400">
                          <a:latin typeface="Times New Roman"/>
                          <a:ea typeface="Times New Roman"/>
                          <a:cs typeface="Arial"/>
                        </a:rPr>
                        <a:t>SO</a:t>
                      </a:r>
                      <a:r>
                        <a:rPr lang="en-GB" sz="1400" baseline="-25000">
                          <a:latin typeface="Times New Roman"/>
                          <a:ea typeface="Times New Roman"/>
                          <a:cs typeface="Arial"/>
                        </a:rPr>
                        <a:t>4</a:t>
                      </a:r>
                      <a:r>
                        <a:rPr lang="en-GB" sz="1400" baseline="30000">
                          <a:latin typeface="Times New Roman"/>
                          <a:ea typeface="Times New Roman"/>
                          <a:cs typeface="Arial"/>
                        </a:rPr>
                        <a:t>2-</a:t>
                      </a:r>
                      <a:r>
                        <a:rPr lang="en-GB" sz="1400">
                          <a:latin typeface="Times New Roman"/>
                          <a:ea typeface="Times New Roman"/>
                          <a:cs typeface="Arial"/>
                        </a:rPr>
                        <a:t> (Archéobactéries thermo-acidophiles)</a:t>
                      </a:r>
                      <a:endParaRPr lang="fr-FR" sz="1400">
                        <a:latin typeface="Times New Roman"/>
                        <a:ea typeface="Times New Roman"/>
                        <a:cs typeface="Arial"/>
                      </a:endParaRPr>
                    </a:p>
                    <a:p>
                      <a:pPr algn="ctr">
                        <a:spcAft>
                          <a:spcPts val="0"/>
                        </a:spcAft>
                      </a:pPr>
                      <a:r>
                        <a:rPr lang="fr-FR" sz="1400">
                          <a:latin typeface="Times New Roman"/>
                          <a:ea typeface="Times New Roman"/>
                          <a:cs typeface="Arial"/>
                        </a:rPr>
                        <a:t>Fe</a:t>
                      </a:r>
                      <a:r>
                        <a:rPr lang="fr-FR" sz="1400" baseline="-25000">
                          <a:latin typeface="Times New Roman"/>
                          <a:ea typeface="Times New Roman"/>
                          <a:cs typeface="Arial"/>
                        </a:rPr>
                        <a:t>III</a:t>
                      </a:r>
                      <a:r>
                        <a:rPr lang="fr-FR" sz="1400">
                          <a:latin typeface="Times New Roman"/>
                          <a:ea typeface="Times New Roman"/>
                          <a:cs typeface="Arial"/>
                        </a:rPr>
                        <a:t> (Sidérobactéries)</a:t>
                      </a:r>
                    </a:p>
                    <a:p>
                      <a:pPr algn="ctr">
                        <a:spcAft>
                          <a:spcPts val="0"/>
                        </a:spcAft>
                      </a:pPr>
                      <a:r>
                        <a:rPr lang="fr-FR" sz="1400">
                          <a:latin typeface="Times New Roman"/>
                          <a:ea typeface="Times New Roman"/>
                          <a:cs typeface="Arial"/>
                        </a:rPr>
                        <a:t>H</a:t>
                      </a:r>
                      <a:r>
                        <a:rPr lang="fr-FR" sz="1400" baseline="-25000">
                          <a:latin typeface="Times New Roman"/>
                          <a:ea typeface="Times New Roman"/>
                          <a:cs typeface="Arial"/>
                        </a:rPr>
                        <a:t>2</a:t>
                      </a:r>
                      <a:r>
                        <a:rPr lang="fr-FR" sz="1400">
                          <a:latin typeface="Times New Roman"/>
                          <a:ea typeface="Times New Roman"/>
                          <a:cs typeface="Arial"/>
                        </a:rPr>
                        <a:t>O (</a:t>
                      </a:r>
                      <a:r>
                        <a:rPr lang="fr-FR" sz="1400" i="1">
                          <a:latin typeface="Times New Roman"/>
                          <a:ea typeface="Times New Roman"/>
                          <a:cs typeface="Arial"/>
                        </a:rPr>
                        <a:t>Hydrogenomonas</a:t>
                      </a:r>
                      <a:r>
                        <a:rPr lang="fr-FR" sz="1400">
                          <a:latin typeface="Times New Roman"/>
                          <a:ea typeface="Times New Roman"/>
                          <a:cs typeface="Arial"/>
                        </a:rPr>
                        <a:t> )</a:t>
                      </a:r>
                    </a:p>
                    <a:p>
                      <a:pPr algn="ctr">
                        <a:spcAft>
                          <a:spcPts val="0"/>
                        </a:spcAft>
                      </a:pPr>
                      <a:r>
                        <a:rPr lang="fr-FR" sz="1400">
                          <a:latin typeface="Times New Roman"/>
                          <a:ea typeface="Times New Roman"/>
                          <a:cs typeface="Arial"/>
                        </a:rPr>
                        <a:t>CH</a:t>
                      </a:r>
                      <a:r>
                        <a:rPr lang="fr-FR" sz="1400" baseline="-25000">
                          <a:latin typeface="Times New Roman"/>
                          <a:ea typeface="Times New Roman"/>
                          <a:cs typeface="Arial"/>
                        </a:rPr>
                        <a:t>4</a:t>
                      </a:r>
                      <a:r>
                        <a:rPr lang="fr-FR" sz="1400">
                          <a:latin typeface="Times New Roman"/>
                          <a:ea typeface="Times New Roman"/>
                          <a:cs typeface="Arial"/>
                        </a:rPr>
                        <a:t> (Archéobactéries méthanogènes)</a:t>
                      </a:r>
                    </a:p>
                  </a:txBody>
                  <a:tcPr marL="34061" marR="34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27695">
                <a:tc>
                  <a:txBody>
                    <a:bodyPr/>
                    <a:lstStyle/>
                    <a:p>
                      <a:pPr algn="ctr">
                        <a:spcAft>
                          <a:spcPts val="0"/>
                        </a:spcAft>
                      </a:pPr>
                      <a:endParaRPr lang="fr-FR" sz="1400">
                        <a:latin typeface="Times New Roman"/>
                        <a:ea typeface="Times New Roman"/>
                        <a:cs typeface="Arial"/>
                      </a:endParaRPr>
                    </a:p>
                    <a:p>
                      <a:pPr algn="ctr">
                        <a:spcAft>
                          <a:spcPts val="0"/>
                        </a:spcAft>
                      </a:pPr>
                      <a:r>
                        <a:rPr lang="fr-FR" sz="1400" b="1">
                          <a:latin typeface="Times New Roman"/>
                          <a:ea typeface="Times New Roman"/>
                          <a:cs typeface="Arial"/>
                        </a:rPr>
                        <a:t>Chimio-organotrophes</a:t>
                      </a:r>
                      <a:endParaRPr lang="fr-FR" sz="1400">
                        <a:latin typeface="Times New Roman"/>
                        <a:ea typeface="Times New Roman"/>
                        <a:cs typeface="Arial"/>
                      </a:endParaRPr>
                    </a:p>
                  </a:txBody>
                  <a:tcPr marL="34061" marR="34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1400">
                        <a:latin typeface="Times New Roman"/>
                        <a:ea typeface="Times New Roman"/>
                        <a:cs typeface="Arial"/>
                      </a:endParaRPr>
                    </a:p>
                    <a:p>
                      <a:pPr algn="ctr">
                        <a:spcAft>
                          <a:spcPts val="0"/>
                        </a:spcAft>
                      </a:pPr>
                      <a:r>
                        <a:rPr lang="fr-FR" sz="1400">
                          <a:latin typeface="Times New Roman"/>
                          <a:ea typeface="Times New Roman"/>
                          <a:cs typeface="Arial"/>
                        </a:rPr>
                        <a:t>oxydation</a:t>
                      </a:r>
                    </a:p>
                  </a:txBody>
                  <a:tcPr marL="34061" marR="34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1400">
                        <a:latin typeface="Times New Roman"/>
                        <a:ea typeface="Times New Roman"/>
                        <a:cs typeface="Arial"/>
                      </a:endParaRPr>
                    </a:p>
                    <a:p>
                      <a:pPr algn="ctr">
                        <a:spcAft>
                          <a:spcPts val="0"/>
                        </a:spcAft>
                      </a:pPr>
                      <a:r>
                        <a:rPr lang="fr-FR" sz="1400">
                          <a:latin typeface="Times New Roman"/>
                          <a:ea typeface="Times New Roman"/>
                          <a:cs typeface="Arial"/>
                        </a:rPr>
                        <a:t>MO</a:t>
                      </a:r>
                    </a:p>
                  </a:txBody>
                  <a:tcPr marL="34061" marR="34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400" dirty="0">
                          <a:latin typeface="Times New Roman"/>
                          <a:ea typeface="Times New Roman"/>
                          <a:cs typeface="Arial"/>
                        </a:rPr>
                        <a:t>MO</a:t>
                      </a:r>
                    </a:p>
                    <a:p>
                      <a:pPr algn="ctr">
                        <a:spcAft>
                          <a:spcPts val="0"/>
                        </a:spcAft>
                      </a:pPr>
                      <a:r>
                        <a:rPr lang="fr-FR" sz="1400" dirty="0">
                          <a:latin typeface="Times New Roman"/>
                          <a:ea typeface="Times New Roman"/>
                          <a:cs typeface="Arial"/>
                        </a:rPr>
                        <a:t>(Procaryotes et Eucaryotes saprophytes, parasites symbiotiques et prédateurs)</a:t>
                      </a:r>
                    </a:p>
                  </a:txBody>
                  <a:tcPr marL="34061" marR="34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400" dirty="0">
                          <a:latin typeface="Times New Roman"/>
                          <a:ea typeface="Times New Roman"/>
                          <a:cs typeface="Arial"/>
                        </a:rPr>
                        <a:t>CO</a:t>
                      </a:r>
                      <a:r>
                        <a:rPr lang="fr-FR" sz="1400" baseline="-25000" dirty="0">
                          <a:latin typeface="Times New Roman"/>
                          <a:ea typeface="Times New Roman"/>
                          <a:cs typeface="Arial"/>
                        </a:rPr>
                        <a:t>2</a:t>
                      </a:r>
                      <a:r>
                        <a:rPr lang="fr-FR" sz="1400" dirty="0">
                          <a:latin typeface="Times New Roman"/>
                          <a:ea typeface="Times New Roman"/>
                          <a:cs typeface="Arial"/>
                        </a:rPr>
                        <a:t> (respiration aérobie)</a:t>
                      </a:r>
                    </a:p>
                    <a:p>
                      <a:pPr algn="ctr">
                        <a:spcAft>
                          <a:spcPts val="0"/>
                        </a:spcAft>
                      </a:pPr>
                      <a:r>
                        <a:rPr lang="fr-FR" sz="1400" dirty="0">
                          <a:latin typeface="Times New Roman"/>
                          <a:ea typeface="Times New Roman"/>
                          <a:cs typeface="Arial"/>
                        </a:rPr>
                        <a:t>NO</a:t>
                      </a:r>
                      <a:r>
                        <a:rPr lang="fr-FR" sz="1400" baseline="-25000" dirty="0">
                          <a:latin typeface="Times New Roman"/>
                          <a:ea typeface="Times New Roman"/>
                          <a:cs typeface="Arial"/>
                        </a:rPr>
                        <a:t>3</a:t>
                      </a:r>
                      <a:r>
                        <a:rPr lang="fr-FR" sz="1400" baseline="30000" dirty="0">
                          <a:latin typeface="Times New Roman"/>
                          <a:ea typeface="Times New Roman"/>
                          <a:cs typeface="Arial"/>
                        </a:rPr>
                        <a:t>-</a:t>
                      </a:r>
                      <a:r>
                        <a:rPr lang="fr-FR" sz="1400" dirty="0">
                          <a:latin typeface="Times New Roman"/>
                          <a:ea typeface="Times New Roman"/>
                          <a:cs typeface="Arial"/>
                        </a:rPr>
                        <a:t> (respiration nitrate, anaérobie)</a:t>
                      </a:r>
                    </a:p>
                  </a:txBody>
                  <a:tcPr marL="34061" marR="34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789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ChangeArrowheads="1"/>
          </p:cNvSpPr>
          <p:nvPr/>
        </p:nvSpPr>
        <p:spPr bwMode="auto">
          <a:xfrm>
            <a:off x="142876" y="71415"/>
            <a:ext cx="8929718" cy="683264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1" i="0" u="sng"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Conclusion</a:t>
            </a:r>
            <a:endParaRPr kumimoji="0" lang="fr-FR" sz="24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Les types trophiques des microorganismes, et en particulier des Procaryotes, sont beaucoup plus variés que ceux des Eucaryotes qui ne comprennent que des </a:t>
            </a:r>
            <a:r>
              <a:rPr kumimoji="0" lang="fr-FR"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photolithotrophes</a:t>
            </a:r>
            <a:r>
              <a:rPr kumimoji="0" lang="fr-FR"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algues, </a:t>
            </a:r>
            <a:r>
              <a:rPr kumimoji="0" lang="fr-FR"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Embryophytes</a:t>
            </a:r>
            <a:r>
              <a:rPr kumimoji="0" lang="fr-FR"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et des </a:t>
            </a:r>
            <a:r>
              <a:rPr kumimoji="0" lang="fr-FR"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chimioorganotrophes</a:t>
            </a:r>
            <a:r>
              <a:rPr kumimoji="0" lang="fr-FR"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(Champignons, animaux).  Malgré la simplicité relative de leur structure, leur équipement enzymatique d’une grande richesse leur permet d’occuper des niches écologiques désertées par les Eucaryotes.  Le flux d’énergie qui traverse les êtres vivants nécessite de la part de ces derniers :</a:t>
            </a:r>
            <a:endParaRPr kumimoji="0" lang="fr-FR" b="0" i="0" u="none" strike="noStrike" cap="none" normalizeH="0" baseline="0" dirty="0" smtClean="0">
              <a:ln>
                <a:noFill/>
              </a:ln>
              <a:solidFill>
                <a:schemeClr val="tx1"/>
              </a:solidFill>
              <a:effectLst/>
              <a:latin typeface="Times New Roman" pitchFamily="18" charset="0"/>
              <a:cs typeface="Times New Roman" pitchFamily="18" charset="0"/>
            </a:endParaRPr>
          </a:p>
          <a:p>
            <a:pPr algn="just"/>
            <a:r>
              <a:rPr kumimoji="0" lang="fr-FR"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la </a:t>
            </a:r>
            <a:r>
              <a:rPr kumimoji="0" lang="fr-FR"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collecte</a:t>
            </a:r>
            <a:r>
              <a:rPr kumimoji="0" lang="fr-FR"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et la </a:t>
            </a:r>
            <a:r>
              <a:rPr kumimoji="0" lang="fr-FR"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conversion de l’énergie initiale</a:t>
            </a:r>
            <a:r>
              <a:rPr kumimoji="0" lang="fr-FR"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prélevée sous une forme dite de haute E, c’est-à-dire utilisable par les êtres vivants et susceptible d’être convertie d’une forme en une autre (captage de l’E rayonnante et photophosphorylations ou interception de l’E chimique et phosphorylations oxydatives) ;</a:t>
            </a:r>
            <a:r>
              <a:rPr lang="fr-FR" dirty="0" smtClean="0">
                <a:latin typeface="Times New Roman" pitchFamily="18" charset="0"/>
                <a:cs typeface="Times New Roman" pitchFamily="18" charset="0"/>
              </a:rPr>
              <a:t>  </a:t>
            </a:r>
          </a:p>
          <a:p>
            <a:pPr algn="just"/>
            <a:r>
              <a:rPr lang="fr-FR" dirty="0" smtClean="0">
                <a:latin typeface="Times New Roman" pitchFamily="18" charset="0"/>
                <a:cs typeface="Times New Roman" pitchFamily="18" charset="0"/>
              </a:rPr>
              <a:t>- le </a:t>
            </a:r>
            <a:r>
              <a:rPr lang="fr-FR" i="1" dirty="0" smtClean="0">
                <a:latin typeface="Times New Roman" pitchFamily="18" charset="0"/>
                <a:cs typeface="Times New Roman" pitchFamily="18" charset="0"/>
              </a:rPr>
              <a:t>stockage</a:t>
            </a:r>
            <a:r>
              <a:rPr lang="fr-FR" dirty="0" smtClean="0">
                <a:latin typeface="Times New Roman" pitchFamily="18" charset="0"/>
                <a:cs typeface="Times New Roman" pitchFamily="18" charset="0"/>
              </a:rPr>
              <a:t> de l’E initiale lors de la </a:t>
            </a:r>
            <a:r>
              <a:rPr lang="fr-FR" i="1" dirty="0" smtClean="0">
                <a:latin typeface="Times New Roman" pitchFamily="18" charset="0"/>
                <a:cs typeface="Times New Roman" pitchFamily="18" charset="0"/>
              </a:rPr>
              <a:t>synthèse de MO</a:t>
            </a:r>
            <a:r>
              <a:rPr lang="fr-FR" dirty="0" smtClean="0">
                <a:latin typeface="Times New Roman" pitchFamily="18" charset="0"/>
                <a:cs typeface="Times New Roman" pitchFamily="18" charset="0"/>
              </a:rPr>
              <a:t> (incorporation du CO</a:t>
            </a:r>
            <a:r>
              <a:rPr lang="fr-FR" baseline="-25000" dirty="0" smtClean="0">
                <a:latin typeface="Times New Roman" pitchFamily="18" charset="0"/>
                <a:cs typeface="Times New Roman" pitchFamily="18" charset="0"/>
              </a:rPr>
              <a:t>2</a:t>
            </a:r>
            <a:r>
              <a:rPr lang="fr-FR" dirty="0" smtClean="0">
                <a:latin typeface="Times New Roman" pitchFamily="18" charset="0"/>
                <a:cs typeface="Times New Roman" pitchFamily="18" charset="0"/>
              </a:rPr>
              <a:t> et synthèse du </a:t>
            </a:r>
            <a:r>
              <a:rPr lang="fr-FR" dirty="0" err="1" smtClean="0">
                <a:latin typeface="Times New Roman" pitchFamily="18" charset="0"/>
                <a:cs typeface="Times New Roman" pitchFamily="18" charset="0"/>
              </a:rPr>
              <a:t>Glc</a:t>
            </a:r>
            <a:r>
              <a:rPr lang="fr-FR" dirty="0" smtClean="0">
                <a:latin typeface="Times New Roman" pitchFamily="18" charset="0"/>
                <a:cs typeface="Times New Roman" pitchFamily="18" charset="0"/>
              </a:rPr>
              <a:t>, incorporation du N</a:t>
            </a:r>
            <a:r>
              <a:rPr lang="fr-FR" baseline="-25000" dirty="0" smtClean="0">
                <a:latin typeface="Times New Roman" pitchFamily="18" charset="0"/>
                <a:cs typeface="Times New Roman" pitchFamily="18" charset="0"/>
              </a:rPr>
              <a:t>2</a:t>
            </a:r>
            <a:r>
              <a:rPr lang="fr-FR" dirty="0" smtClean="0">
                <a:latin typeface="Times New Roman" pitchFamily="18" charset="0"/>
                <a:cs typeface="Times New Roman" pitchFamily="18" charset="0"/>
              </a:rPr>
              <a:t> et </a:t>
            </a:r>
            <a:r>
              <a:rPr lang="fr-FR" dirty="0" err="1" smtClean="0">
                <a:latin typeface="Times New Roman" pitchFamily="18" charset="0"/>
                <a:cs typeface="Times New Roman" pitchFamily="18" charset="0"/>
              </a:rPr>
              <a:t>diazotrophie</a:t>
            </a:r>
            <a:r>
              <a:rPr lang="fr-FR" dirty="0" smtClean="0">
                <a:latin typeface="Times New Roman" pitchFamily="18" charset="0"/>
                <a:cs typeface="Times New Roman" pitchFamily="18" charset="0"/>
              </a:rPr>
              <a:t>) </a:t>
            </a:r>
            <a:r>
              <a:rPr lang="fr-FR" dirty="0" smtClean="0">
                <a:latin typeface="Times New Roman" pitchFamily="18" charset="0"/>
                <a:cs typeface="Times New Roman" pitchFamily="18" charset="0"/>
              </a:rPr>
              <a:t>;</a:t>
            </a:r>
            <a:endParaRPr lang="fr-FR" dirty="0" smtClean="0">
              <a:latin typeface="Times New Roman" pitchFamily="18" charset="0"/>
              <a:cs typeface="Times New Roman" pitchFamily="18" charset="0"/>
            </a:endParaRPr>
          </a:p>
          <a:p>
            <a:pPr algn="just">
              <a:buFontTx/>
              <a:buChar char="-"/>
            </a:pPr>
            <a:r>
              <a:rPr lang="fr-FR" dirty="0" smtClean="0">
                <a:latin typeface="Times New Roman" pitchFamily="18" charset="0"/>
                <a:cs typeface="Times New Roman" pitchFamily="18" charset="0"/>
              </a:rPr>
              <a:t> l’</a:t>
            </a:r>
            <a:r>
              <a:rPr lang="fr-FR" i="1" dirty="0" smtClean="0">
                <a:latin typeface="Times New Roman" pitchFamily="18" charset="0"/>
                <a:cs typeface="Times New Roman" pitchFamily="18" charset="0"/>
              </a:rPr>
              <a:t>utilisation</a:t>
            </a:r>
            <a:r>
              <a:rPr lang="fr-FR" dirty="0" smtClean="0">
                <a:latin typeface="Times New Roman" pitchFamily="18" charset="0"/>
                <a:cs typeface="Times New Roman" pitchFamily="18" charset="0"/>
              </a:rPr>
              <a:t> </a:t>
            </a:r>
            <a:r>
              <a:rPr lang="fr-FR" i="1" dirty="0" smtClean="0">
                <a:latin typeface="Times New Roman" pitchFamily="18" charset="0"/>
                <a:cs typeface="Times New Roman" pitchFamily="18" charset="0"/>
              </a:rPr>
              <a:t>des réserves d’E</a:t>
            </a:r>
            <a:r>
              <a:rPr lang="fr-FR" dirty="0" smtClean="0">
                <a:latin typeface="Times New Roman" pitchFamily="18" charset="0"/>
                <a:cs typeface="Times New Roman" pitchFamily="18" charset="0"/>
              </a:rPr>
              <a:t> pour la </a:t>
            </a:r>
            <a:r>
              <a:rPr lang="fr-FR" i="1" dirty="0" smtClean="0">
                <a:latin typeface="Times New Roman" pitchFamily="18" charset="0"/>
                <a:cs typeface="Times New Roman" pitchFamily="18" charset="0"/>
              </a:rPr>
              <a:t>réalisation des différents travaux cellulaires</a:t>
            </a:r>
            <a:r>
              <a:rPr lang="fr-FR" dirty="0" smtClean="0">
                <a:latin typeface="Times New Roman" pitchFamily="18" charset="0"/>
                <a:cs typeface="Times New Roman" pitchFamily="18" charset="0"/>
              </a:rPr>
              <a:t> (chimique, mécanique, osmotique…) et libération d’une forme d’E sous forme de chaleur, dite de basse E (rendue inutilisable pour les êtres vivants</a:t>
            </a:r>
            <a:r>
              <a:rPr lang="fr-FR" dirty="0" smtClean="0">
                <a:latin typeface="Times New Roman" pitchFamily="18" charset="0"/>
                <a:cs typeface="Times New Roman" pitchFamily="18" charset="0"/>
              </a:rPr>
              <a:t>.</a:t>
            </a:r>
          </a:p>
          <a:p>
            <a:pPr algn="just"/>
            <a:r>
              <a:rPr lang="fr-FR" dirty="0" smtClean="0">
                <a:latin typeface="Times New Roman" pitchFamily="18" charset="0"/>
                <a:cs typeface="Times New Roman" pitchFamily="18" charset="0"/>
              </a:rPr>
              <a:t>De nombreuses Bactéries sont incapables de synthétiser les facteurs de croissance qui leur sont nécessaires ; elles sont dites </a:t>
            </a:r>
            <a:r>
              <a:rPr lang="fr-FR" u="sng" dirty="0" smtClean="0">
                <a:latin typeface="Times New Roman" pitchFamily="18" charset="0"/>
                <a:cs typeface="Times New Roman" pitchFamily="18" charset="0"/>
              </a:rPr>
              <a:t>auxotrophes</a:t>
            </a:r>
            <a:r>
              <a:rPr lang="fr-FR" dirty="0" smtClean="0">
                <a:latin typeface="Times New Roman" pitchFamily="18" charset="0"/>
                <a:cs typeface="Times New Roman" pitchFamily="18" charset="0"/>
              </a:rPr>
              <a:t> (quelques Bactéries chlorophylliennes : </a:t>
            </a:r>
            <a:r>
              <a:rPr lang="fr-FR" i="1" dirty="0" err="1" smtClean="0">
                <a:latin typeface="Times New Roman" pitchFamily="18" charset="0"/>
                <a:cs typeface="Times New Roman" pitchFamily="18" charset="0"/>
              </a:rPr>
              <a:t>Rhodospirillum</a:t>
            </a:r>
            <a:r>
              <a:rPr lang="fr-FR" dirty="0" smtClean="0">
                <a:latin typeface="Times New Roman" pitchFamily="18" charset="0"/>
                <a:cs typeface="Times New Roman" pitchFamily="18" charset="0"/>
              </a:rPr>
              <a:t>, de nombreuses Bactéries </a:t>
            </a:r>
            <a:r>
              <a:rPr lang="fr-FR" dirty="0" err="1" smtClean="0">
                <a:latin typeface="Times New Roman" pitchFamily="18" charset="0"/>
                <a:cs typeface="Times New Roman" pitchFamily="18" charset="0"/>
              </a:rPr>
              <a:t>chimioorganotrophes</a:t>
            </a:r>
            <a:r>
              <a:rPr lang="fr-FR" dirty="0" smtClean="0">
                <a:latin typeface="Times New Roman" pitchFamily="18" charset="0"/>
                <a:cs typeface="Times New Roman" pitchFamily="18" charset="0"/>
              </a:rPr>
              <a:t>).  Les Bactéries capables de synthétiser leurs facteurs de croissance sont dites </a:t>
            </a:r>
            <a:r>
              <a:rPr lang="fr-FR" u="sng" dirty="0" err="1" smtClean="0">
                <a:latin typeface="Times New Roman" pitchFamily="18" charset="0"/>
                <a:cs typeface="Times New Roman" pitchFamily="18" charset="0"/>
              </a:rPr>
              <a:t>prototrophes</a:t>
            </a:r>
            <a:r>
              <a:rPr lang="fr-FR" dirty="0" smtClean="0">
                <a:latin typeface="Times New Roman" pitchFamily="18" charset="0"/>
                <a:cs typeface="Times New Roman" pitchFamily="18" charset="0"/>
              </a:rPr>
              <a:t>.</a:t>
            </a:r>
          </a:p>
          <a:p>
            <a:pPr algn="just"/>
            <a:endParaRPr lang="fr-FR" dirty="0" smtClean="0">
              <a:latin typeface="Times New Roman" pitchFamily="18" charset="0"/>
              <a:cs typeface="Times New Roman" pitchFamily="18" charset="0"/>
            </a:endParaRPr>
          </a:p>
          <a:p>
            <a:pPr algn="just"/>
            <a:r>
              <a:rPr lang="fr-FR" dirty="0" smtClean="0">
                <a:latin typeface="Times New Roman" pitchFamily="18" charset="0"/>
                <a:cs typeface="Times New Roman" pitchFamily="18" charset="0"/>
              </a:rPr>
              <a:t> </a:t>
            </a:r>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fr-FR"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fr-FR"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ChangeArrowheads="1"/>
          </p:cNvSpPr>
          <p:nvPr/>
        </p:nvSpPr>
        <p:spPr bwMode="auto">
          <a:xfrm>
            <a:off x="142876" y="77908"/>
            <a:ext cx="8858280" cy="123110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1" i="0" u="sng"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1 - Les microorganismes autotrophes</a:t>
            </a:r>
            <a:endParaRPr kumimoji="0" lang="fr-FR"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Les espèces autotrophes pour le carbone (C) peuvent se développer dans un environnement (ou un milieu de culture) purement minéral ; elles sont capables de synthétiser tous les composants organiques des cellules uniquement à partir de substrats minéraux.</a:t>
            </a:r>
            <a:endParaRPr kumimoji="0" lang="fr-FR"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5362" name="Rectangle 2"/>
          <p:cNvSpPr>
            <a:spLocks noChangeArrowheads="1"/>
          </p:cNvSpPr>
          <p:nvPr/>
        </p:nvSpPr>
        <p:spPr bwMode="auto">
          <a:xfrm>
            <a:off x="142876" y="1301107"/>
            <a:ext cx="8786842"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b="1" i="0" u="none" strike="noStrike" cap="none" normalizeH="0" baseline="0" dirty="0" smtClean="0">
                <a:ln>
                  <a:noFill/>
                </a:ln>
                <a:solidFill>
                  <a:schemeClr val="tx2"/>
                </a:solidFill>
                <a:effectLst/>
                <a:latin typeface="Times New Roman" pitchFamily="18" charset="0"/>
                <a:ea typeface="Times New Roman" pitchFamily="18" charset="0"/>
                <a:cs typeface="Times New Roman" pitchFamily="18" charset="0"/>
              </a:rPr>
              <a:t>1 - 1 - Les </a:t>
            </a:r>
            <a:r>
              <a:rPr kumimoji="0" lang="fr-FR" b="1" i="0" u="none" strike="noStrike" cap="none" normalizeH="0" baseline="0" dirty="0" err="1" smtClean="0">
                <a:ln>
                  <a:noFill/>
                </a:ln>
                <a:solidFill>
                  <a:schemeClr val="tx2"/>
                </a:solidFill>
                <a:effectLst/>
                <a:latin typeface="Times New Roman" pitchFamily="18" charset="0"/>
                <a:ea typeface="Times New Roman" pitchFamily="18" charset="0"/>
                <a:cs typeface="Times New Roman" pitchFamily="18" charset="0"/>
              </a:rPr>
              <a:t>photolithotrophes</a:t>
            </a:r>
            <a:endParaRPr kumimoji="0" lang="fr-FR" b="0" i="0" u="none" strike="noStrike" cap="none" normalizeH="0" baseline="0" dirty="0" smtClean="0">
              <a:ln>
                <a:noFill/>
              </a:ln>
              <a:solidFill>
                <a:schemeClr val="tx2"/>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2"/>
                </a:solidFill>
                <a:effectLst/>
                <a:latin typeface="Times New Roman" pitchFamily="18" charset="0"/>
                <a:ea typeface="Times New Roman" pitchFamily="18" charset="0"/>
                <a:cs typeface="Times New Roman" pitchFamily="18" charset="0"/>
              </a:rPr>
              <a:t>	</a:t>
            </a:r>
            <a:r>
              <a:rPr kumimoji="0" lang="fr-FR"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Les cellules </a:t>
            </a:r>
            <a:r>
              <a:rPr kumimoji="0" lang="fr-FR"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photolithotrophes</a:t>
            </a:r>
            <a:r>
              <a:rPr kumimoji="0" lang="fr-FR"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utilisent l'énergie rayonnante d'origine solaire comme source d'énergie, le CO</a:t>
            </a:r>
            <a:r>
              <a:rPr kumimoji="0" lang="fr-FR" b="0" i="0" u="none" strike="noStrike" cap="none" normalizeH="0" baseline="-30000" dirty="0" smtClean="0">
                <a:ln>
                  <a:noFill/>
                </a:ln>
                <a:solidFill>
                  <a:schemeClr val="tx1"/>
                </a:solidFill>
                <a:effectLst/>
                <a:latin typeface="Times New Roman" pitchFamily="18" charset="0"/>
                <a:ea typeface="Times New Roman" pitchFamily="18" charset="0"/>
                <a:cs typeface="Times New Roman" pitchFamily="18" charset="0"/>
              </a:rPr>
              <a:t>2</a:t>
            </a:r>
            <a:r>
              <a:rPr kumimoji="0" lang="fr-FR"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atmosphérique comme source de C et un composé minéral comme source de H</a:t>
            </a:r>
            <a:r>
              <a:rPr kumimoji="0" lang="fr-FR" b="0" i="0" u="none" strike="noStrike" cap="none" normalizeH="0" baseline="30000" dirty="0" smtClean="0">
                <a:ln>
                  <a:noFill/>
                </a:ln>
                <a:solidFill>
                  <a:schemeClr val="tx1"/>
                </a:solidFill>
                <a:effectLst/>
                <a:latin typeface="Times New Roman" pitchFamily="18" charset="0"/>
                <a:ea typeface="Times New Roman" pitchFamily="18" charset="0"/>
                <a:cs typeface="Times New Roman" pitchFamily="18" charset="0"/>
              </a:rPr>
              <a:t>+</a:t>
            </a:r>
            <a:r>
              <a:rPr kumimoji="0" lang="fr-FR"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et d’électrons.</a:t>
            </a:r>
            <a:endParaRPr kumimoji="0" lang="fr-FR"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fr-FR"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5" name="Rectangle 4"/>
          <p:cNvSpPr/>
          <p:nvPr/>
        </p:nvSpPr>
        <p:spPr>
          <a:xfrm>
            <a:off x="71406" y="2451738"/>
            <a:ext cx="8929718" cy="1477328"/>
          </a:xfrm>
          <a:prstGeom prst="rect">
            <a:avLst/>
          </a:prstGeom>
        </p:spPr>
        <p:txBody>
          <a:bodyPr wrap="square">
            <a:spAutoFit/>
          </a:bodyPr>
          <a:lstStyle/>
          <a:p>
            <a:pPr algn="just" hangingPunct="0">
              <a:buFont typeface="Wingdings" pitchFamily="2" charset="2"/>
              <a:buChar char="Ø"/>
            </a:pPr>
            <a:r>
              <a:rPr lang="fr-FR" b="1" dirty="0" smtClean="0">
                <a:solidFill>
                  <a:srgbClr val="FF0000"/>
                </a:solidFill>
                <a:latin typeface="Times New Roman" pitchFamily="18" charset="0"/>
                <a:cs typeface="Times New Roman" pitchFamily="18" charset="0"/>
              </a:rPr>
              <a:t>Les Archées halophiles</a:t>
            </a:r>
            <a:r>
              <a:rPr lang="fr-FR" b="1" dirty="0" smtClean="0">
                <a:latin typeface="Times New Roman" pitchFamily="18" charset="0"/>
                <a:cs typeface="Times New Roman" pitchFamily="18" charset="0"/>
              </a:rPr>
              <a:t>: </a:t>
            </a:r>
            <a:r>
              <a:rPr lang="fr-FR" dirty="0" smtClean="0">
                <a:latin typeface="Times New Roman" pitchFamily="18" charset="0"/>
                <a:cs typeface="Times New Roman" pitchFamily="18" charset="0"/>
              </a:rPr>
              <a:t>extrêmes possèdent un système simple localisé dans la membrane plasmique et dont le pigment membranaire est la </a:t>
            </a:r>
            <a:r>
              <a:rPr lang="fr-FR" u="sng" dirty="0" err="1" smtClean="0">
                <a:latin typeface="Times New Roman" pitchFamily="18" charset="0"/>
                <a:cs typeface="Times New Roman" pitchFamily="18" charset="0"/>
              </a:rPr>
              <a:t>bactériorhodopsine</a:t>
            </a:r>
            <a:r>
              <a:rPr lang="fr-FR" dirty="0" smtClean="0">
                <a:latin typeface="Times New Roman" pitchFamily="18" charset="0"/>
                <a:cs typeface="Times New Roman" pitchFamily="18" charset="0"/>
              </a:rPr>
              <a:t>, qui confère une couleur rouge aux milieux </a:t>
            </a:r>
            <a:r>
              <a:rPr lang="fr-FR" dirty="0" err="1" smtClean="0">
                <a:latin typeface="Times New Roman" pitchFamily="18" charset="0"/>
                <a:cs typeface="Times New Roman" pitchFamily="18" charset="0"/>
              </a:rPr>
              <a:t>sursalés</a:t>
            </a:r>
            <a:r>
              <a:rPr lang="fr-FR" dirty="0" smtClean="0">
                <a:latin typeface="Times New Roman" pitchFamily="18" charset="0"/>
                <a:cs typeface="Times New Roman" pitchFamily="18" charset="0"/>
              </a:rPr>
              <a:t> dans lesquels elles prolifèrent : marais salants, lacs </a:t>
            </a:r>
            <a:r>
              <a:rPr lang="fr-FR" dirty="0" err="1" smtClean="0">
                <a:latin typeface="Times New Roman" pitchFamily="18" charset="0"/>
                <a:cs typeface="Times New Roman" pitchFamily="18" charset="0"/>
              </a:rPr>
              <a:t>sursalés</a:t>
            </a:r>
            <a:r>
              <a:rPr lang="fr-FR" dirty="0" smtClean="0">
                <a:latin typeface="Times New Roman" pitchFamily="18" charset="0"/>
                <a:cs typeface="Times New Roman" pitchFamily="18" charset="0"/>
              </a:rPr>
              <a:t> (Mer Morte).  Ce sont des Bactéries pourpres non </a:t>
            </a:r>
            <a:r>
              <a:rPr lang="fr-FR" dirty="0" err="1" smtClean="0">
                <a:latin typeface="Times New Roman" pitchFamily="18" charset="0"/>
                <a:cs typeface="Times New Roman" pitchFamily="18" charset="0"/>
              </a:rPr>
              <a:t>sulfuraires</a:t>
            </a:r>
            <a:r>
              <a:rPr lang="fr-FR" dirty="0" smtClean="0">
                <a:latin typeface="Times New Roman" pitchFamily="18" charset="0"/>
                <a:cs typeface="Times New Roman" pitchFamily="18" charset="0"/>
              </a:rPr>
              <a:t> sans chlorophylle. = Archéobactéries = Archaebactéries.</a:t>
            </a:r>
            <a:endParaRPr lang="fr-FR"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srcRect/>
          <a:stretch>
            <a:fillRect/>
          </a:stretch>
        </p:blipFill>
        <p:spPr bwMode="auto">
          <a:xfrm>
            <a:off x="4643438" y="3643314"/>
            <a:ext cx="4219586" cy="2971800"/>
          </a:xfrm>
          <a:prstGeom prst="rect">
            <a:avLst/>
          </a:prstGeom>
          <a:noFill/>
          <a:ln w="9525">
            <a:noFill/>
            <a:miter lim="800000"/>
            <a:headEnd/>
            <a:tailEnd/>
          </a:ln>
          <a:effectLst/>
        </p:spPr>
      </p:pic>
      <p:pic>
        <p:nvPicPr>
          <p:cNvPr id="1028" name="Picture 4" descr="https://upload.wikimedia.org/wikipedia/commons/a/a1/Halobacteria.jpg"/>
          <p:cNvPicPr>
            <a:picLocks noChangeAspect="1" noChangeArrowheads="1"/>
          </p:cNvPicPr>
          <p:nvPr/>
        </p:nvPicPr>
        <p:blipFill>
          <a:blip r:embed="rId3"/>
          <a:srcRect/>
          <a:stretch>
            <a:fillRect/>
          </a:stretch>
        </p:blipFill>
        <p:spPr bwMode="auto">
          <a:xfrm>
            <a:off x="1285852" y="3967183"/>
            <a:ext cx="2952752" cy="2390775"/>
          </a:xfrm>
          <a:prstGeom prst="rect">
            <a:avLst/>
          </a:prstGeom>
          <a:noFill/>
        </p:spPr>
      </p:pic>
      <p:sp>
        <p:nvSpPr>
          <p:cNvPr id="8" name="Rectangle 7"/>
          <p:cNvSpPr/>
          <p:nvPr/>
        </p:nvSpPr>
        <p:spPr>
          <a:xfrm>
            <a:off x="857224" y="6357958"/>
            <a:ext cx="3685072" cy="369332"/>
          </a:xfrm>
          <a:prstGeom prst="rect">
            <a:avLst/>
          </a:prstGeom>
        </p:spPr>
        <p:txBody>
          <a:bodyPr wrap="square">
            <a:spAutoFit/>
          </a:bodyPr>
          <a:lstStyle/>
          <a:p>
            <a:r>
              <a:rPr lang="fr-FR" dirty="0" smtClean="0">
                <a:latin typeface="Times New Roman" pitchFamily="18" charset="0"/>
                <a:cs typeface="Times New Roman" pitchFamily="18" charset="0"/>
              </a:rPr>
              <a:t>Les </a:t>
            </a:r>
            <a:r>
              <a:rPr lang="fr-FR" b="1" i="1" dirty="0" err="1" smtClean="0">
                <a:latin typeface="Times New Roman" pitchFamily="18" charset="0"/>
                <a:cs typeface="Times New Roman" pitchFamily="18" charset="0"/>
              </a:rPr>
              <a:t>Halobacteria</a:t>
            </a:r>
            <a:r>
              <a:rPr lang="fr-FR" dirty="0" smtClean="0">
                <a:latin typeface="Times New Roman" pitchFamily="18" charset="0"/>
                <a:cs typeface="Times New Roman" pitchFamily="18" charset="0"/>
              </a:rPr>
              <a:t>, ou </a:t>
            </a:r>
            <a:r>
              <a:rPr lang="fr-FR" b="1" dirty="0" err="1" smtClean="0">
                <a:latin typeface="Times New Roman" pitchFamily="18" charset="0"/>
                <a:cs typeface="Times New Roman" pitchFamily="18" charset="0"/>
              </a:rPr>
              <a:t>halobactéries</a:t>
            </a:r>
            <a:endParaRPr lang="fr-FR"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5720" y="142852"/>
            <a:ext cx="8572560" cy="2862322"/>
          </a:xfrm>
          <a:prstGeom prst="rect">
            <a:avLst/>
          </a:prstGeom>
        </p:spPr>
        <p:txBody>
          <a:bodyPr wrap="square">
            <a:spAutoFit/>
          </a:bodyPr>
          <a:lstStyle/>
          <a:p>
            <a:pPr>
              <a:buFont typeface="Wingdings" pitchFamily="2" charset="2"/>
              <a:buChar char="Ø"/>
            </a:pPr>
            <a:r>
              <a:rPr lang="fr-FR" b="1" dirty="0" smtClean="0">
                <a:solidFill>
                  <a:srgbClr val="C00000"/>
                </a:solidFill>
                <a:latin typeface="Times New Roman" pitchFamily="18" charset="0"/>
                <a:cs typeface="Times New Roman" pitchFamily="18" charset="0"/>
              </a:rPr>
              <a:t> </a:t>
            </a:r>
            <a:r>
              <a:rPr lang="fr-FR" b="1" dirty="0" smtClean="0">
                <a:solidFill>
                  <a:srgbClr val="FF0000"/>
                </a:solidFill>
                <a:latin typeface="Times New Roman" pitchFamily="18" charset="0"/>
                <a:cs typeface="Times New Roman" pitchFamily="18" charset="0"/>
              </a:rPr>
              <a:t>Les bactéries vertes (</a:t>
            </a:r>
            <a:r>
              <a:rPr lang="fr-FR" b="1" i="1" dirty="0" err="1" smtClean="0">
                <a:solidFill>
                  <a:srgbClr val="FF0000"/>
                </a:solidFill>
                <a:latin typeface="Times New Roman" pitchFamily="18" charset="0"/>
                <a:cs typeface="Times New Roman" pitchFamily="18" charset="0"/>
              </a:rPr>
              <a:t>Chlorobactéries</a:t>
            </a:r>
            <a:r>
              <a:rPr lang="fr-FR" b="1" i="1" dirty="0" smtClean="0">
                <a:solidFill>
                  <a:srgbClr val="FF0000"/>
                </a:solidFill>
                <a:latin typeface="Times New Roman" pitchFamily="18" charset="0"/>
                <a:cs typeface="Times New Roman" pitchFamily="18" charset="0"/>
              </a:rPr>
              <a:t>)</a:t>
            </a:r>
          </a:p>
          <a:p>
            <a:pPr>
              <a:buFont typeface="Wingdings" pitchFamily="2" charset="2"/>
              <a:buChar char="Ø"/>
            </a:pPr>
            <a:endParaRPr lang="fr-FR" b="1" i="1" dirty="0" smtClean="0">
              <a:solidFill>
                <a:srgbClr val="C00000"/>
              </a:solidFill>
              <a:latin typeface="Times New Roman" pitchFamily="18" charset="0"/>
              <a:cs typeface="Times New Roman" pitchFamily="18" charset="0"/>
            </a:endParaRPr>
          </a:p>
          <a:p>
            <a:pPr>
              <a:buFont typeface="Arial" pitchFamily="34" charset="0"/>
              <a:buChar char="•"/>
            </a:pPr>
            <a:r>
              <a:rPr lang="fr-FR" dirty="0" smtClean="0">
                <a:latin typeface="Times New Roman" pitchFamily="18" charset="0"/>
                <a:cs typeface="Times New Roman" pitchFamily="18" charset="0"/>
              </a:rPr>
              <a:t> Sont des procaryotes à Gram négatif qu’ont </a:t>
            </a:r>
            <a:r>
              <a:rPr lang="fr-FR" dirty="0" err="1" smtClean="0">
                <a:latin typeface="Times New Roman" pitchFamily="18" charset="0"/>
                <a:cs typeface="Times New Roman" pitchFamily="18" charset="0"/>
              </a:rPr>
              <a:t>rouve</a:t>
            </a:r>
            <a:r>
              <a:rPr lang="fr-FR" dirty="0" smtClean="0">
                <a:latin typeface="Times New Roman" pitchFamily="18" charset="0"/>
                <a:cs typeface="Times New Roman" pitchFamily="18" charset="0"/>
              </a:rPr>
              <a:t> dans les eaux saumâtres et polluées.</a:t>
            </a:r>
          </a:p>
          <a:p>
            <a:endParaRPr lang="fr-FR" dirty="0" smtClean="0">
              <a:latin typeface="Times New Roman" pitchFamily="18" charset="0"/>
              <a:cs typeface="Times New Roman" pitchFamily="18" charset="0"/>
            </a:endParaRPr>
          </a:p>
          <a:p>
            <a:pPr>
              <a:buFont typeface="Arial" pitchFamily="34" charset="0"/>
              <a:buChar char="•"/>
            </a:pPr>
            <a:r>
              <a:rPr lang="fr-FR" dirty="0" smtClean="0">
                <a:latin typeface="Times New Roman" pitchFamily="18" charset="0"/>
                <a:cs typeface="Times New Roman" pitchFamily="18" charset="0"/>
              </a:rPr>
              <a:t> Ce sont des anaérobies strictes possédant les bactériochlorophylles </a:t>
            </a:r>
            <a:r>
              <a:rPr lang="fr-FR" dirty="0" err="1" smtClean="0">
                <a:latin typeface="Times New Roman" pitchFamily="18" charset="0"/>
                <a:cs typeface="Times New Roman" pitchFamily="18" charset="0"/>
              </a:rPr>
              <a:t>a,c,d</a:t>
            </a:r>
            <a:r>
              <a:rPr lang="fr-FR" dirty="0" smtClean="0">
                <a:latin typeface="Times New Roman" pitchFamily="18" charset="0"/>
                <a:cs typeface="Times New Roman" pitchFamily="18" charset="0"/>
              </a:rPr>
              <a:t> et e qui donnent leur couleur verte aux cellules.  .</a:t>
            </a:r>
          </a:p>
          <a:p>
            <a:pPr>
              <a:buFont typeface="Arial" pitchFamily="34" charset="0"/>
              <a:buChar char="•"/>
            </a:pPr>
            <a:r>
              <a:rPr lang="fr-FR" dirty="0" smtClean="0">
                <a:latin typeface="Times New Roman" pitchFamily="18" charset="0"/>
                <a:cs typeface="Times New Roman" pitchFamily="18" charset="0"/>
              </a:rPr>
              <a:t> Les molécules de chlorophylles sont localisées dans la membrane de vésicules du cytoplasme périphérique, les </a:t>
            </a:r>
            <a:r>
              <a:rPr lang="fr-FR" u="sng" dirty="0" err="1" smtClean="0">
                <a:latin typeface="Times New Roman" pitchFamily="18" charset="0"/>
                <a:cs typeface="Times New Roman" pitchFamily="18" charset="0"/>
              </a:rPr>
              <a:t>chlorosomes</a:t>
            </a:r>
            <a:r>
              <a:rPr lang="fr-FR" dirty="0" smtClean="0">
                <a:latin typeface="Times New Roman" pitchFamily="18" charset="0"/>
                <a:cs typeface="Times New Roman" pitchFamily="18" charset="0"/>
              </a:rPr>
              <a:t> (Le siège de la photosynthèse est le </a:t>
            </a:r>
            <a:r>
              <a:rPr lang="fr-FR" dirty="0" err="1" smtClean="0">
                <a:latin typeface="Times New Roman" pitchFamily="18" charset="0"/>
                <a:cs typeface="Times New Roman" pitchFamily="18" charset="0"/>
              </a:rPr>
              <a:t>chlorosome</a:t>
            </a:r>
            <a:r>
              <a:rPr lang="fr-FR" dirty="0" smtClean="0">
                <a:latin typeface="Times New Roman" pitchFamily="18" charset="0"/>
                <a:cs typeface="Times New Roman" pitchFamily="18" charset="0"/>
              </a:rPr>
              <a:t>).</a:t>
            </a:r>
          </a:p>
          <a:p>
            <a:endParaRPr lang="fr-FR" dirty="0" smtClean="0">
              <a:latin typeface="Times New Roman" pitchFamily="18" charset="0"/>
              <a:cs typeface="Times New Roman" pitchFamily="18" charset="0"/>
            </a:endParaRPr>
          </a:p>
          <a:p>
            <a:pPr>
              <a:buFont typeface="Arial" pitchFamily="34" charset="0"/>
              <a:buChar char="•"/>
            </a:pPr>
            <a:r>
              <a:rPr lang="fr-FR" dirty="0" smtClean="0">
                <a:latin typeface="Times New Roman" pitchFamily="18" charset="0"/>
                <a:cs typeface="Times New Roman" pitchFamily="18" charset="0"/>
              </a:rPr>
              <a:t> On distingues deux grands groupes de bactéries vertes:</a:t>
            </a:r>
          </a:p>
        </p:txBody>
      </p:sp>
      <p:sp>
        <p:nvSpPr>
          <p:cNvPr id="5" name="Rectangle 4"/>
          <p:cNvSpPr/>
          <p:nvPr/>
        </p:nvSpPr>
        <p:spPr>
          <a:xfrm>
            <a:off x="285720" y="3004323"/>
            <a:ext cx="8572560" cy="3139321"/>
          </a:xfrm>
          <a:prstGeom prst="rect">
            <a:avLst/>
          </a:prstGeom>
        </p:spPr>
        <p:txBody>
          <a:bodyPr wrap="square">
            <a:spAutoFit/>
          </a:bodyPr>
          <a:lstStyle/>
          <a:p>
            <a:r>
              <a:rPr lang="fr-FR" b="1" dirty="0" smtClean="0">
                <a:solidFill>
                  <a:srgbClr val="7030A0"/>
                </a:solidFill>
                <a:latin typeface="Times New Roman" pitchFamily="18" charset="0"/>
                <a:cs typeface="Times New Roman" pitchFamily="18" charset="0"/>
              </a:rPr>
              <a:t>1-Bactéries vertes sulfureuses (</a:t>
            </a:r>
            <a:r>
              <a:rPr lang="fr-FR" b="1" i="1" dirty="0" err="1" smtClean="0">
                <a:solidFill>
                  <a:srgbClr val="7030A0"/>
                </a:solidFill>
                <a:latin typeface="Times New Roman" pitchFamily="18" charset="0"/>
                <a:cs typeface="Times New Roman" pitchFamily="18" charset="0"/>
              </a:rPr>
              <a:t>Chlorobiaceae</a:t>
            </a:r>
            <a:r>
              <a:rPr lang="fr-FR" b="1" i="1" dirty="0" smtClean="0">
                <a:solidFill>
                  <a:srgbClr val="7030A0"/>
                </a:solidFill>
                <a:latin typeface="Times New Roman" pitchFamily="18" charset="0"/>
                <a:cs typeface="Times New Roman" pitchFamily="18" charset="0"/>
              </a:rPr>
              <a:t>)</a:t>
            </a:r>
          </a:p>
          <a:p>
            <a:pPr>
              <a:buFont typeface="Courier New" pitchFamily="49" charset="0"/>
              <a:buChar char="o"/>
            </a:pPr>
            <a:r>
              <a:rPr lang="fr-FR" dirty="0" smtClean="0">
                <a:latin typeface="Times New Roman" pitchFamily="18" charset="0"/>
                <a:cs typeface="Times New Roman" pitchFamily="18" charset="0"/>
              </a:rPr>
              <a:t> Anaérobies, </a:t>
            </a:r>
            <a:r>
              <a:rPr lang="fr-FR" dirty="0" err="1" smtClean="0">
                <a:latin typeface="Times New Roman" pitchFamily="18" charset="0"/>
                <a:cs typeface="Times New Roman" pitchFamily="18" charset="0"/>
              </a:rPr>
              <a:t>photoautotrophes</a:t>
            </a:r>
            <a:r>
              <a:rPr lang="fr-FR" dirty="0" smtClean="0">
                <a:latin typeface="Times New Roman" pitchFamily="18" charset="0"/>
                <a:cs typeface="Times New Roman" pitchFamily="18" charset="0"/>
              </a:rPr>
              <a:t> strictes possédant le PSI</a:t>
            </a:r>
          </a:p>
          <a:p>
            <a:pPr>
              <a:buFont typeface="Courier New" pitchFamily="49" charset="0"/>
              <a:buChar char="o"/>
            </a:pPr>
            <a:r>
              <a:rPr lang="fr-FR" dirty="0" smtClean="0">
                <a:latin typeface="Times New Roman" pitchFamily="18" charset="0"/>
                <a:cs typeface="Times New Roman" pitchFamily="18" charset="0"/>
              </a:rPr>
              <a:t> Sont généralement Gram négatif, unicellulaires, de forme sphérique, bâtonnet ou spirale</a:t>
            </a:r>
          </a:p>
          <a:p>
            <a:pPr>
              <a:buFont typeface="Courier New" pitchFamily="49" charset="0"/>
              <a:buChar char="o"/>
            </a:pPr>
            <a:r>
              <a:rPr lang="fr-FR" dirty="0" smtClean="0">
                <a:latin typeface="Times New Roman" pitchFamily="18" charset="0"/>
                <a:cs typeface="Times New Roman" pitchFamily="18" charset="0"/>
              </a:rPr>
              <a:t> Le sulfure est le donneur d’électrons couramment utilisé, mais peuvent utiliser le H2</a:t>
            </a:r>
          </a:p>
          <a:p>
            <a:pPr>
              <a:buFont typeface="Courier New" pitchFamily="49" charset="0"/>
              <a:buChar char="o"/>
            </a:pPr>
            <a:r>
              <a:rPr lang="fr-FR" dirty="0" smtClean="0">
                <a:latin typeface="Times New Roman" pitchFamily="18" charset="0"/>
                <a:cs typeface="Times New Roman" pitchFamily="18" charset="0"/>
              </a:rPr>
              <a:t> Généralement immobiles à l’exception de l’espèce </a:t>
            </a:r>
            <a:r>
              <a:rPr lang="fr-FR" i="1" dirty="0" err="1" smtClean="0">
                <a:solidFill>
                  <a:srgbClr val="00B050"/>
                </a:solidFill>
                <a:latin typeface="Times New Roman" pitchFamily="18" charset="0"/>
                <a:cs typeface="Times New Roman" pitchFamily="18" charset="0"/>
              </a:rPr>
              <a:t>Chloroherpeton</a:t>
            </a:r>
            <a:r>
              <a:rPr lang="fr-FR" i="1" dirty="0" smtClean="0">
                <a:solidFill>
                  <a:srgbClr val="00B050"/>
                </a:solidFill>
                <a:latin typeface="Times New Roman" pitchFamily="18" charset="0"/>
                <a:cs typeface="Times New Roman" pitchFamily="18" charset="0"/>
              </a:rPr>
              <a:t> </a:t>
            </a:r>
            <a:r>
              <a:rPr lang="fr-FR" i="1" dirty="0" err="1" smtClean="0">
                <a:solidFill>
                  <a:srgbClr val="00B050"/>
                </a:solidFill>
                <a:latin typeface="Times New Roman" pitchFamily="18" charset="0"/>
                <a:cs typeface="Times New Roman" pitchFamily="18" charset="0"/>
              </a:rPr>
              <a:t>thalassium</a:t>
            </a:r>
            <a:r>
              <a:rPr lang="fr-FR" i="1" dirty="0" smtClean="0">
                <a:solidFill>
                  <a:srgbClr val="00B050"/>
                </a:solidFill>
                <a:latin typeface="Times New Roman" pitchFamily="18" charset="0"/>
                <a:cs typeface="Times New Roman" pitchFamily="18" charset="0"/>
              </a:rPr>
              <a:t> </a:t>
            </a:r>
            <a:r>
              <a:rPr lang="fr-FR" i="1" dirty="0" smtClean="0">
                <a:latin typeface="Times New Roman" pitchFamily="18" charset="0"/>
                <a:cs typeface="Times New Roman" pitchFamily="18" charset="0"/>
              </a:rPr>
              <a:t>(glissement)</a:t>
            </a:r>
          </a:p>
          <a:p>
            <a:pPr>
              <a:buFont typeface="Courier New" pitchFamily="49" charset="0"/>
              <a:buChar char="o"/>
            </a:pPr>
            <a:r>
              <a:rPr lang="fr-FR" dirty="0" smtClean="0">
                <a:latin typeface="Times New Roman" pitchFamily="18" charset="0"/>
                <a:cs typeface="Times New Roman" pitchFamily="18" charset="0"/>
              </a:rPr>
              <a:t> Elles </a:t>
            </a:r>
            <a:r>
              <a:rPr lang="fr-FR" dirty="0" err="1" smtClean="0">
                <a:latin typeface="Times New Roman" pitchFamily="18" charset="0"/>
                <a:cs typeface="Times New Roman" pitchFamily="18" charset="0"/>
              </a:rPr>
              <a:t>comprennentl</a:t>
            </a:r>
            <a:r>
              <a:rPr lang="fr-FR" dirty="0" smtClean="0">
                <a:latin typeface="Times New Roman" pitchFamily="18" charset="0"/>
                <a:cs typeface="Times New Roman" pitchFamily="18" charset="0"/>
              </a:rPr>
              <a:t> es genres:</a:t>
            </a:r>
          </a:p>
          <a:p>
            <a:pPr>
              <a:buFont typeface="Wingdings" pitchFamily="2" charset="2"/>
              <a:buChar char="ü"/>
            </a:pPr>
            <a:r>
              <a:rPr lang="fr-FR" i="1" dirty="0" smtClean="0">
                <a:solidFill>
                  <a:srgbClr val="00B050"/>
                </a:solidFill>
                <a:latin typeface="Times New Roman" pitchFamily="18" charset="0"/>
                <a:cs typeface="Times New Roman" pitchFamily="18" charset="0"/>
              </a:rPr>
              <a:t> </a:t>
            </a:r>
            <a:r>
              <a:rPr lang="fr-FR" i="1" dirty="0" err="1" smtClean="0">
                <a:solidFill>
                  <a:srgbClr val="00B050"/>
                </a:solidFill>
                <a:latin typeface="Times New Roman" pitchFamily="18" charset="0"/>
                <a:cs typeface="Times New Roman" pitchFamily="18" charset="0"/>
              </a:rPr>
              <a:t>Peledictyon</a:t>
            </a:r>
            <a:endParaRPr lang="fr-FR" i="1" dirty="0" smtClean="0">
              <a:solidFill>
                <a:srgbClr val="00B050"/>
              </a:solidFill>
              <a:latin typeface="Times New Roman" pitchFamily="18" charset="0"/>
              <a:cs typeface="Times New Roman" pitchFamily="18" charset="0"/>
            </a:endParaRPr>
          </a:p>
          <a:p>
            <a:pPr>
              <a:buFont typeface="Wingdings" pitchFamily="2" charset="2"/>
              <a:buChar char="ü"/>
            </a:pPr>
            <a:r>
              <a:rPr lang="fr-FR" i="1" dirty="0" err="1" smtClean="0">
                <a:solidFill>
                  <a:srgbClr val="00B050"/>
                </a:solidFill>
                <a:latin typeface="Times New Roman" pitchFamily="18" charset="0"/>
                <a:cs typeface="Times New Roman" pitchFamily="18" charset="0"/>
              </a:rPr>
              <a:t>Ancalochloris</a:t>
            </a:r>
            <a:endParaRPr lang="fr-FR" i="1" dirty="0" smtClean="0">
              <a:solidFill>
                <a:srgbClr val="00B050"/>
              </a:solidFill>
              <a:latin typeface="Times New Roman" pitchFamily="18" charset="0"/>
              <a:cs typeface="Times New Roman" pitchFamily="18" charset="0"/>
            </a:endParaRPr>
          </a:p>
          <a:p>
            <a:pPr>
              <a:buFont typeface="Wingdings" pitchFamily="2" charset="2"/>
              <a:buChar char="ü"/>
            </a:pPr>
            <a:r>
              <a:rPr lang="fr-FR" i="1" dirty="0" err="1" smtClean="0">
                <a:solidFill>
                  <a:srgbClr val="00B050"/>
                </a:solidFill>
                <a:latin typeface="Times New Roman" pitchFamily="18" charset="0"/>
                <a:cs typeface="Times New Roman" pitchFamily="18" charset="0"/>
              </a:rPr>
              <a:t>Chloroherpeton</a:t>
            </a:r>
            <a:endParaRPr lang="fr-FR" i="1" dirty="0" smtClean="0">
              <a:solidFill>
                <a:srgbClr val="00B050"/>
              </a:solidFill>
              <a:latin typeface="Times New Roman" pitchFamily="18" charset="0"/>
              <a:cs typeface="Times New Roman" pitchFamily="18" charset="0"/>
            </a:endParaRPr>
          </a:p>
          <a:p>
            <a:pPr>
              <a:buFont typeface="Wingdings" pitchFamily="2" charset="2"/>
              <a:buChar char="ü"/>
            </a:pPr>
            <a:r>
              <a:rPr lang="fr-FR" i="1" dirty="0" smtClean="0">
                <a:solidFill>
                  <a:srgbClr val="00B050"/>
                </a:solidFill>
                <a:latin typeface="Times New Roman" pitchFamily="18" charset="0"/>
                <a:cs typeface="Times New Roman" pitchFamily="18" charset="0"/>
              </a:rPr>
              <a:t>Prosthecochloris……</a:t>
            </a:r>
          </a:p>
        </p:txBody>
      </p:sp>
      <p:pic>
        <p:nvPicPr>
          <p:cNvPr id="16386" name="Picture 2"/>
          <p:cNvPicPr>
            <a:picLocks noChangeAspect="1" noChangeArrowheads="1"/>
          </p:cNvPicPr>
          <p:nvPr/>
        </p:nvPicPr>
        <p:blipFill>
          <a:blip r:embed="rId3"/>
          <a:srcRect/>
          <a:stretch>
            <a:fillRect/>
          </a:stretch>
        </p:blipFill>
        <p:spPr bwMode="auto">
          <a:xfrm>
            <a:off x="4143372" y="4857760"/>
            <a:ext cx="4643470" cy="1785950"/>
          </a:xfrm>
          <a:prstGeom prst="rect">
            <a:avLst/>
          </a:prstGeom>
          <a:noFill/>
          <a:ln w="9525">
            <a:noFill/>
            <a:miter lim="800000"/>
            <a:headEnd/>
            <a:tailEnd/>
          </a:ln>
          <a:effectLst/>
        </p:spPr>
      </p:pic>
      <p:cxnSp>
        <p:nvCxnSpPr>
          <p:cNvPr id="10" name="Connecteur droit avec flèche 9"/>
          <p:cNvCxnSpPr/>
          <p:nvPr/>
        </p:nvCxnSpPr>
        <p:spPr>
          <a:xfrm rot="10800000" flipV="1">
            <a:off x="6286512" y="4429132"/>
            <a:ext cx="571504" cy="42862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2844" y="285728"/>
            <a:ext cx="8286808" cy="707886"/>
          </a:xfrm>
          <a:prstGeom prst="rect">
            <a:avLst/>
          </a:prstGeom>
        </p:spPr>
        <p:txBody>
          <a:bodyPr wrap="square">
            <a:spAutoFit/>
          </a:bodyPr>
          <a:lstStyle/>
          <a:p>
            <a:pPr>
              <a:buFont typeface="Wingdings" pitchFamily="2" charset="2"/>
              <a:buChar char="Ø"/>
            </a:pPr>
            <a:r>
              <a:rPr lang="fr-FR" sz="2000" dirty="0" smtClean="0">
                <a:latin typeface="Times New Roman" pitchFamily="18" charset="0"/>
                <a:cs typeface="Times New Roman" pitchFamily="18" charset="0"/>
              </a:rPr>
              <a:t> L’espèce la plus étudiée est </a:t>
            </a:r>
            <a:r>
              <a:rPr lang="fr-FR" sz="2000" i="1" dirty="0" err="1" smtClean="0">
                <a:solidFill>
                  <a:srgbClr val="00B050"/>
                </a:solidFill>
                <a:latin typeface="Times New Roman" pitchFamily="18" charset="0"/>
                <a:cs typeface="Times New Roman" pitchFamily="18" charset="0"/>
              </a:rPr>
              <a:t>Chlorobium</a:t>
            </a:r>
            <a:r>
              <a:rPr lang="fr-FR" sz="2000" i="1" dirty="0" smtClean="0">
                <a:solidFill>
                  <a:srgbClr val="00B050"/>
                </a:solidFill>
                <a:latin typeface="Times New Roman" pitchFamily="18" charset="0"/>
                <a:cs typeface="Times New Roman" pitchFamily="18" charset="0"/>
              </a:rPr>
              <a:t> </a:t>
            </a:r>
            <a:r>
              <a:rPr lang="fr-FR" sz="2000" i="1" dirty="0" err="1" smtClean="0">
                <a:solidFill>
                  <a:srgbClr val="00B050"/>
                </a:solidFill>
                <a:latin typeface="Times New Roman" pitchFamily="18" charset="0"/>
                <a:cs typeface="Times New Roman" pitchFamily="18" charset="0"/>
              </a:rPr>
              <a:t>tepidu</a:t>
            </a:r>
            <a:r>
              <a:rPr lang="fr-FR" sz="2000" i="1" dirty="0" err="1" smtClean="0">
                <a:latin typeface="Times New Roman" pitchFamily="18" charset="0"/>
                <a:cs typeface="Times New Roman" pitchFamily="18" charset="0"/>
              </a:rPr>
              <a:t>m</a:t>
            </a:r>
            <a:r>
              <a:rPr lang="fr-FR" sz="2000" i="1" dirty="0" smtClean="0">
                <a:latin typeface="Times New Roman" pitchFamily="18" charset="0"/>
                <a:cs typeface="Times New Roman" pitchFamily="18" charset="0"/>
              </a:rPr>
              <a:t> </a:t>
            </a:r>
            <a:r>
              <a:rPr lang="fr-FR" sz="2000" dirty="0" smtClean="0">
                <a:latin typeface="Times New Roman" pitchFamily="18" charset="0"/>
                <a:cs typeface="Times New Roman" pitchFamily="18" charset="0"/>
              </a:rPr>
              <a:t>dont on a pu séquencer 10 génomes</a:t>
            </a:r>
            <a:endParaRPr lang="fr-FR" sz="2000" dirty="0">
              <a:latin typeface="Times New Roman" pitchFamily="18" charset="0"/>
              <a:cs typeface="Times New Roman" pitchFamily="18" charset="0"/>
            </a:endParaRPr>
          </a:p>
        </p:txBody>
      </p:sp>
      <p:pic>
        <p:nvPicPr>
          <p:cNvPr id="17410" name="Picture 2"/>
          <p:cNvPicPr>
            <a:picLocks noChangeAspect="1" noChangeArrowheads="1"/>
          </p:cNvPicPr>
          <p:nvPr/>
        </p:nvPicPr>
        <p:blipFill>
          <a:blip r:embed="rId2"/>
          <a:srcRect/>
          <a:stretch>
            <a:fillRect/>
          </a:stretch>
        </p:blipFill>
        <p:spPr bwMode="auto">
          <a:xfrm>
            <a:off x="2952750" y="1214422"/>
            <a:ext cx="3476638" cy="3286148"/>
          </a:xfrm>
          <a:prstGeom prst="rect">
            <a:avLst/>
          </a:prstGeom>
          <a:noFill/>
          <a:ln w="9525">
            <a:noFill/>
            <a:miter lim="800000"/>
            <a:headEnd/>
            <a:tailEnd/>
          </a:ln>
          <a:effectLst/>
        </p:spPr>
      </p:pic>
      <p:sp>
        <p:nvSpPr>
          <p:cNvPr id="6" name="Rectangle 5"/>
          <p:cNvSpPr/>
          <p:nvPr/>
        </p:nvSpPr>
        <p:spPr>
          <a:xfrm>
            <a:off x="428596" y="4729001"/>
            <a:ext cx="8143932" cy="1323439"/>
          </a:xfrm>
          <a:prstGeom prst="rect">
            <a:avLst/>
          </a:prstGeom>
        </p:spPr>
        <p:txBody>
          <a:bodyPr wrap="square">
            <a:spAutoFit/>
          </a:bodyPr>
          <a:lstStyle/>
          <a:p>
            <a:pPr algn="just">
              <a:buFont typeface="Wingdings" pitchFamily="2" charset="2"/>
              <a:buChar char="Ø"/>
            </a:pPr>
            <a:r>
              <a:rPr lang="fr-FR" sz="2000" dirty="0" smtClean="0">
                <a:latin typeface="Times New Roman" pitchFamily="18" charset="0"/>
                <a:cs typeface="Times New Roman" pitchFamily="18" charset="0"/>
              </a:rPr>
              <a:t>Une bactérie verte sulfureuse a été découverte près de fumeurs noirs de  côte mexicaine, sous la surface de l’océan pacifique à 2500m de fond. A cette profondeur aucune lumière solaire ne peut y parvenir: elle a été appelée GSB1 (Green </a:t>
            </a:r>
            <a:r>
              <a:rPr lang="fr-FR" sz="2000" dirty="0" err="1" smtClean="0">
                <a:latin typeface="Times New Roman" pitchFamily="18" charset="0"/>
                <a:cs typeface="Times New Roman" pitchFamily="18" charset="0"/>
              </a:rPr>
              <a:t>Sulfurous</a:t>
            </a:r>
            <a:r>
              <a:rPr lang="fr-FR" sz="2000" dirty="0" smtClean="0">
                <a:latin typeface="Times New Roman" pitchFamily="18" charset="0"/>
                <a:cs typeface="Times New Roman" pitchFamily="18" charset="0"/>
              </a:rPr>
              <a:t> Bacteria1).</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5720" y="214290"/>
            <a:ext cx="8715436" cy="4708981"/>
          </a:xfrm>
          <a:prstGeom prst="rect">
            <a:avLst/>
          </a:prstGeom>
        </p:spPr>
        <p:txBody>
          <a:bodyPr wrap="square">
            <a:spAutoFit/>
          </a:bodyPr>
          <a:lstStyle/>
          <a:p>
            <a:r>
              <a:rPr lang="fr-FR" sz="2000" b="1" dirty="0" smtClean="0">
                <a:solidFill>
                  <a:srgbClr val="7030A0"/>
                </a:solidFill>
                <a:latin typeface="Times New Roman" pitchFamily="18" charset="0"/>
                <a:cs typeface="Times New Roman" pitchFamily="18" charset="0"/>
              </a:rPr>
              <a:t>2-Bactéries vertes non sulfureuse (</a:t>
            </a:r>
            <a:r>
              <a:rPr lang="fr-FR" sz="2000" b="1" i="1" dirty="0" err="1" smtClean="0">
                <a:solidFill>
                  <a:srgbClr val="7030A0"/>
                </a:solidFill>
                <a:latin typeface="Times New Roman" pitchFamily="18" charset="0"/>
                <a:cs typeface="Times New Roman" pitchFamily="18" charset="0"/>
              </a:rPr>
              <a:t>Chloroflexaceae</a:t>
            </a:r>
            <a:r>
              <a:rPr lang="fr-FR" sz="2000" b="1" i="1" dirty="0" smtClean="0">
                <a:solidFill>
                  <a:srgbClr val="7030A0"/>
                </a:solidFill>
                <a:latin typeface="Times New Roman" pitchFamily="18" charset="0"/>
                <a:cs typeface="Times New Roman" pitchFamily="18" charset="0"/>
              </a:rPr>
              <a:t>)</a:t>
            </a:r>
          </a:p>
          <a:p>
            <a:pPr>
              <a:buFont typeface="Wingdings" pitchFamily="2" charset="2"/>
              <a:buChar char="v"/>
            </a:pPr>
            <a:r>
              <a:rPr lang="fr-FR" sz="2000" dirty="0" smtClean="0">
                <a:latin typeface="Times New Roman" pitchFamily="18" charset="0"/>
                <a:cs typeface="Times New Roman" pitchFamily="18" charset="0"/>
              </a:rPr>
              <a:t> Utilisent des composés organiques réduits comme donneurs d’électrons et possèdent le PSII.</a:t>
            </a:r>
          </a:p>
          <a:p>
            <a:pPr>
              <a:buFont typeface="Wingdings" pitchFamily="2" charset="2"/>
              <a:buChar char="v"/>
            </a:pPr>
            <a:r>
              <a:rPr lang="fr-FR" sz="2000" dirty="0" smtClean="0">
                <a:latin typeface="Times New Roman" pitchFamily="18" charset="0"/>
                <a:cs typeface="Times New Roman" pitchFamily="18" charset="0"/>
              </a:rPr>
              <a:t>Généralement pluricellulaires et filamenteuses.</a:t>
            </a:r>
          </a:p>
          <a:p>
            <a:pPr>
              <a:buFont typeface="Wingdings" pitchFamily="2" charset="2"/>
              <a:buChar char="v"/>
            </a:pPr>
            <a:r>
              <a:rPr lang="fr-FR" sz="2000" dirty="0" smtClean="0">
                <a:latin typeface="Times New Roman" pitchFamily="18" charset="0"/>
                <a:cs typeface="Times New Roman" pitchFamily="18" charset="0"/>
              </a:rPr>
              <a:t> Mobile par reptation.</a:t>
            </a:r>
          </a:p>
          <a:p>
            <a:pPr>
              <a:buFont typeface="Wingdings" pitchFamily="2" charset="2"/>
              <a:buChar char="v"/>
            </a:pPr>
            <a:r>
              <a:rPr lang="fr-FR" sz="2000" dirty="0" smtClean="0">
                <a:latin typeface="Times New Roman" pitchFamily="18" charset="0"/>
                <a:cs typeface="Times New Roman" pitchFamily="18" charset="0"/>
              </a:rPr>
              <a:t>Photo-</a:t>
            </a:r>
            <a:r>
              <a:rPr lang="fr-FR" sz="2000" dirty="0" err="1" smtClean="0">
                <a:latin typeface="Times New Roman" pitchFamily="18" charset="0"/>
                <a:cs typeface="Times New Roman" pitchFamily="18" charset="0"/>
              </a:rPr>
              <a:t>organo</a:t>
            </a:r>
            <a:r>
              <a:rPr lang="fr-FR" sz="2000" dirty="0" smtClean="0">
                <a:latin typeface="Times New Roman" pitchFamily="18" charset="0"/>
                <a:cs typeface="Times New Roman" pitchFamily="18" charset="0"/>
              </a:rPr>
              <a:t>-hétérotrophes en milieu aquatique.</a:t>
            </a:r>
          </a:p>
          <a:p>
            <a:pPr>
              <a:buFont typeface="Wingdings" pitchFamily="2" charset="2"/>
              <a:buChar char="v"/>
            </a:pPr>
            <a:r>
              <a:rPr lang="fr-FR" sz="2000" dirty="0" smtClean="0">
                <a:latin typeface="Times New Roman" pitchFamily="18" charset="0"/>
                <a:cs typeface="Times New Roman" pitchFamily="18" charset="0"/>
              </a:rPr>
              <a:t>Beaucoup sont thermophiles. Le seul genre et espèce bien connue est </a:t>
            </a:r>
            <a:r>
              <a:rPr lang="fr-FR" sz="2000" i="1" dirty="0" err="1" smtClean="0">
                <a:latin typeface="Times New Roman" pitchFamily="18" charset="0"/>
                <a:cs typeface="Times New Roman" pitchFamily="18" charset="0"/>
              </a:rPr>
              <a:t>Chloroflexus</a:t>
            </a:r>
            <a:r>
              <a:rPr lang="fr-FR" sz="2000" i="1" dirty="0" smtClean="0">
                <a:latin typeface="Times New Roman" pitchFamily="18" charset="0"/>
                <a:cs typeface="Times New Roman" pitchFamily="18" charset="0"/>
              </a:rPr>
              <a:t> </a:t>
            </a:r>
            <a:r>
              <a:rPr lang="fr-FR" sz="2000" i="1" dirty="0" err="1" smtClean="0">
                <a:latin typeface="Times New Roman" pitchFamily="18" charset="0"/>
                <a:cs typeface="Times New Roman" pitchFamily="18" charset="0"/>
              </a:rPr>
              <a:t>aurantiacus</a:t>
            </a:r>
            <a:r>
              <a:rPr lang="fr-FR" sz="2000" i="1" dirty="0" smtClean="0">
                <a:latin typeface="Times New Roman" pitchFamily="18" charset="0"/>
                <a:cs typeface="Times New Roman" pitchFamily="18" charset="0"/>
              </a:rPr>
              <a:t> qui est thermophile avec un optimum de croissance à 55°C.</a:t>
            </a:r>
          </a:p>
          <a:p>
            <a:pPr>
              <a:buFont typeface="Wingdings" pitchFamily="2" charset="2"/>
              <a:buChar char="v"/>
            </a:pPr>
            <a:endParaRPr lang="fr-FR" sz="2000" i="1" dirty="0" smtClean="0">
              <a:latin typeface="Times New Roman" pitchFamily="18" charset="0"/>
              <a:cs typeface="Times New Roman" pitchFamily="18" charset="0"/>
            </a:endParaRPr>
          </a:p>
          <a:p>
            <a:pPr>
              <a:buFont typeface="Wingdings" pitchFamily="2" charset="2"/>
              <a:buChar char="v"/>
            </a:pPr>
            <a:r>
              <a:rPr lang="fr-FR" sz="2000" dirty="0" smtClean="0">
                <a:latin typeface="Times New Roman" pitchFamily="18" charset="0"/>
                <a:cs typeface="Times New Roman" pitchFamily="18" charset="0"/>
              </a:rPr>
              <a:t>Elles comprennent les genres:</a:t>
            </a:r>
          </a:p>
          <a:p>
            <a:pPr>
              <a:buFont typeface="Wingdings" pitchFamily="2" charset="2"/>
              <a:buChar char="ü"/>
            </a:pPr>
            <a:r>
              <a:rPr lang="fr-FR" sz="2000" i="1" dirty="0" err="1" smtClean="0">
                <a:solidFill>
                  <a:srgbClr val="00B050"/>
                </a:solidFill>
                <a:latin typeface="Times New Roman" pitchFamily="18" charset="0"/>
                <a:cs typeface="Times New Roman" pitchFamily="18" charset="0"/>
              </a:rPr>
              <a:t>Chloroflexus</a:t>
            </a:r>
            <a:endParaRPr lang="fr-FR" sz="2000" i="1" dirty="0" smtClean="0">
              <a:solidFill>
                <a:srgbClr val="00B050"/>
              </a:solidFill>
              <a:latin typeface="Times New Roman" pitchFamily="18" charset="0"/>
              <a:cs typeface="Times New Roman" pitchFamily="18" charset="0"/>
            </a:endParaRPr>
          </a:p>
          <a:p>
            <a:pPr>
              <a:buFont typeface="Wingdings" pitchFamily="2" charset="2"/>
              <a:buChar char="ü"/>
            </a:pPr>
            <a:r>
              <a:rPr lang="fr-FR" sz="2000" i="1" dirty="0" err="1" smtClean="0">
                <a:solidFill>
                  <a:srgbClr val="00B050"/>
                </a:solidFill>
                <a:latin typeface="Times New Roman" pitchFamily="18" charset="0"/>
                <a:cs typeface="Times New Roman" pitchFamily="18" charset="0"/>
              </a:rPr>
              <a:t>Chloroneura</a:t>
            </a:r>
            <a:endParaRPr lang="fr-FR" sz="2000" i="1" dirty="0" smtClean="0">
              <a:solidFill>
                <a:srgbClr val="00B050"/>
              </a:solidFill>
              <a:latin typeface="Times New Roman" pitchFamily="18" charset="0"/>
              <a:cs typeface="Times New Roman" pitchFamily="18" charset="0"/>
            </a:endParaRPr>
          </a:p>
          <a:p>
            <a:pPr>
              <a:buFont typeface="Wingdings" pitchFamily="2" charset="2"/>
              <a:buChar char="ü"/>
            </a:pPr>
            <a:r>
              <a:rPr lang="fr-FR" sz="2000" i="1" dirty="0" err="1" smtClean="0">
                <a:solidFill>
                  <a:srgbClr val="00B050"/>
                </a:solidFill>
                <a:latin typeface="Times New Roman" pitchFamily="18" charset="0"/>
                <a:cs typeface="Times New Roman" pitchFamily="18" charset="0"/>
              </a:rPr>
              <a:t>Heliothrix</a:t>
            </a:r>
            <a:endParaRPr lang="fr-FR" sz="2000" i="1" dirty="0" smtClean="0">
              <a:solidFill>
                <a:srgbClr val="00B050"/>
              </a:solidFill>
              <a:latin typeface="Times New Roman" pitchFamily="18" charset="0"/>
              <a:cs typeface="Times New Roman" pitchFamily="18" charset="0"/>
            </a:endParaRPr>
          </a:p>
          <a:p>
            <a:pPr>
              <a:buFont typeface="Wingdings" pitchFamily="2" charset="2"/>
              <a:buChar char="ü"/>
            </a:pPr>
            <a:r>
              <a:rPr lang="fr-FR" sz="2000" i="1" dirty="0" err="1" smtClean="0">
                <a:solidFill>
                  <a:srgbClr val="00B050"/>
                </a:solidFill>
                <a:latin typeface="Times New Roman" pitchFamily="18" charset="0"/>
                <a:cs typeface="Times New Roman" pitchFamily="18" charset="0"/>
              </a:rPr>
              <a:t>Reseiflexus</a:t>
            </a:r>
            <a:r>
              <a:rPr lang="fr-FR" sz="2000" i="1" dirty="0" smtClean="0">
                <a:solidFill>
                  <a:srgbClr val="00B050"/>
                </a:solidFill>
                <a:latin typeface="Times New Roman" pitchFamily="18" charset="0"/>
                <a:cs typeface="Times New Roman" pitchFamily="18" charset="0"/>
              </a:rPr>
              <a:t>…..</a:t>
            </a:r>
          </a:p>
        </p:txBody>
      </p:sp>
      <p:sp>
        <p:nvSpPr>
          <p:cNvPr id="5" name="Rectangle 4"/>
          <p:cNvSpPr/>
          <p:nvPr/>
        </p:nvSpPr>
        <p:spPr>
          <a:xfrm>
            <a:off x="285720" y="5034519"/>
            <a:ext cx="7715304" cy="1323439"/>
          </a:xfrm>
          <a:prstGeom prst="rect">
            <a:avLst/>
          </a:prstGeom>
        </p:spPr>
        <p:txBody>
          <a:bodyPr wrap="square">
            <a:spAutoFit/>
          </a:bodyPr>
          <a:lstStyle/>
          <a:p>
            <a:pPr>
              <a:buFont typeface="Wingdings" pitchFamily="2" charset="2"/>
              <a:buChar char="Ø"/>
            </a:pPr>
            <a:r>
              <a:rPr lang="fr-FR" sz="2000" dirty="0" smtClean="0">
                <a:latin typeface="Times New Roman" pitchFamily="18" charset="0"/>
                <a:cs typeface="Times New Roman" pitchFamily="18" charset="0"/>
              </a:rPr>
              <a:t> Contient six classes et sept ordres. </a:t>
            </a:r>
          </a:p>
          <a:p>
            <a:pPr>
              <a:buFont typeface="Wingdings" pitchFamily="2" charset="2"/>
              <a:buChar char="Ø"/>
            </a:pPr>
            <a:r>
              <a:rPr lang="fr-FR" sz="2000" dirty="0" smtClean="0">
                <a:latin typeface="Times New Roman" pitchFamily="18" charset="0"/>
                <a:cs typeface="Times New Roman" pitchFamily="18" charset="0"/>
              </a:rPr>
              <a:t> Certaines sont photosynthétiques tandis que d’autres ne le sont pas.</a:t>
            </a:r>
          </a:p>
          <a:p>
            <a:pPr>
              <a:buFont typeface="Wingdings" pitchFamily="2" charset="2"/>
              <a:buChar char="§"/>
            </a:pPr>
            <a:r>
              <a:rPr lang="fr-FR" sz="2000" dirty="0" smtClean="0">
                <a:latin typeface="Times New Roman" pitchFamily="18" charset="0"/>
                <a:cs typeface="Times New Roman" pitchFamily="18" charset="0"/>
              </a:rPr>
              <a:t> i.e., genre </a:t>
            </a:r>
            <a:r>
              <a:rPr lang="fr-FR" sz="2000" i="1" dirty="0" err="1" smtClean="0">
                <a:latin typeface="Times New Roman" pitchFamily="18" charset="0"/>
                <a:cs typeface="Times New Roman" pitchFamily="18" charset="0"/>
              </a:rPr>
              <a:t>Chloroflexus</a:t>
            </a:r>
            <a:r>
              <a:rPr lang="fr-FR" sz="2000" i="1" dirty="0" smtClean="0">
                <a:latin typeface="Times New Roman" pitchFamily="18" charset="0"/>
                <a:cs typeface="Times New Roman" pitchFamily="18" charset="0"/>
              </a:rPr>
              <a:t> – </a:t>
            </a:r>
            <a:r>
              <a:rPr lang="fr-FR" sz="2000" dirty="0" smtClean="0">
                <a:latin typeface="Times New Roman" pitchFamily="18" charset="0"/>
                <a:cs typeface="Times New Roman" pitchFamily="18" charset="0"/>
              </a:rPr>
              <a:t>photosynthétique.</a:t>
            </a:r>
          </a:p>
          <a:p>
            <a:pPr>
              <a:buFont typeface="Wingdings" pitchFamily="2" charset="2"/>
              <a:buChar char="§"/>
            </a:pPr>
            <a:r>
              <a:rPr lang="fr-FR" sz="2000" dirty="0" smtClean="0">
                <a:latin typeface="Times New Roman" pitchFamily="18" charset="0"/>
                <a:cs typeface="Times New Roman" pitchFamily="18" charset="0"/>
              </a:rPr>
              <a:t> i.e., genre </a:t>
            </a:r>
            <a:r>
              <a:rPr lang="fr-FR" sz="2000" i="1" dirty="0" err="1" smtClean="0">
                <a:latin typeface="Times New Roman" pitchFamily="18" charset="0"/>
                <a:cs typeface="Times New Roman" pitchFamily="18" charset="0"/>
              </a:rPr>
              <a:t>Herpetosiphon</a:t>
            </a:r>
            <a:r>
              <a:rPr lang="fr-FR" sz="2000" i="1" dirty="0" smtClean="0">
                <a:latin typeface="Times New Roman" pitchFamily="18" charset="0"/>
                <a:cs typeface="Times New Roman" pitchFamily="18" charset="0"/>
              </a:rPr>
              <a:t> </a:t>
            </a:r>
            <a:r>
              <a:rPr lang="fr-FR" sz="2000" dirty="0" smtClean="0">
                <a:latin typeface="Times New Roman" pitchFamily="18" charset="0"/>
                <a:cs typeface="Times New Roman" pitchFamily="18" charset="0"/>
              </a:rPr>
              <a:t>– non photosynthétique.</a:t>
            </a:r>
            <a:endParaRPr lang="fr-FR"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0"/>
            <a:ext cx="892007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Ø"/>
              <a:tabLst/>
            </a:pPr>
            <a:r>
              <a:rPr kumimoji="0" lang="ar-SA"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fr-FR"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Les Bactéries photosynthétiques pourpres </a:t>
            </a:r>
            <a:r>
              <a:rPr lang="fr-FR" b="1" dirty="0" smtClean="0">
                <a:solidFill>
                  <a:srgbClr val="FF0000"/>
                </a:solidFill>
                <a:latin typeface="Times New Roman" pitchFamily="18" charset="0"/>
                <a:ea typeface="Times New Roman" pitchFamily="18" charset="0"/>
                <a:cs typeface="Times New Roman" pitchFamily="18" charset="0"/>
              </a:rPr>
              <a:t>: </a:t>
            </a:r>
            <a:r>
              <a:rPr kumimoji="0" lang="fr-FR"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vivent dans les eaux ou les boues sulfureuses </a:t>
            </a:r>
            <a:endParaRPr kumimoji="0" lang="fr-FR"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5" name="Rectangle 4"/>
          <p:cNvSpPr/>
          <p:nvPr/>
        </p:nvSpPr>
        <p:spPr>
          <a:xfrm>
            <a:off x="285720" y="500042"/>
            <a:ext cx="8286808" cy="1477328"/>
          </a:xfrm>
          <a:prstGeom prst="rect">
            <a:avLst/>
          </a:prstGeom>
        </p:spPr>
        <p:txBody>
          <a:bodyPr wrap="square">
            <a:spAutoFit/>
          </a:bodyPr>
          <a:lstStyle/>
          <a:p>
            <a:r>
              <a:rPr lang="fr-FR" dirty="0" smtClean="0">
                <a:latin typeface="Times New Roman" pitchFamily="18" charset="0"/>
                <a:cs typeface="Times New Roman" pitchFamily="18" charset="0"/>
              </a:rPr>
              <a:t>Sont des procaryotes dont l’habitat est typiquement aquatique et anaérobie</a:t>
            </a:r>
          </a:p>
          <a:p>
            <a:pPr>
              <a:buFont typeface="Arial" pitchFamily="34" charset="0"/>
              <a:buChar char="•"/>
            </a:pPr>
            <a:r>
              <a:rPr lang="fr-FR" dirty="0" smtClean="0">
                <a:latin typeface="Times New Roman" pitchFamily="18" charset="0"/>
                <a:cs typeface="Times New Roman" pitchFamily="18" charset="0"/>
              </a:rPr>
              <a:t> Elles peuvent être </a:t>
            </a:r>
            <a:r>
              <a:rPr lang="fr-FR" dirty="0" err="1" smtClean="0">
                <a:latin typeface="Times New Roman" pitchFamily="18" charset="0"/>
                <a:cs typeface="Times New Roman" pitchFamily="18" charset="0"/>
              </a:rPr>
              <a:t>photolithotrophes</a:t>
            </a:r>
            <a:endParaRPr lang="fr-FR" dirty="0" smtClean="0">
              <a:latin typeface="Times New Roman" pitchFamily="18" charset="0"/>
              <a:cs typeface="Times New Roman" pitchFamily="18" charset="0"/>
            </a:endParaRPr>
          </a:p>
          <a:p>
            <a:r>
              <a:rPr lang="fr-FR" dirty="0" smtClean="0">
                <a:latin typeface="Times New Roman" pitchFamily="18" charset="0"/>
                <a:cs typeface="Times New Roman" pitchFamily="18" charset="0"/>
              </a:rPr>
              <a:t> L’appareil </a:t>
            </a:r>
            <a:r>
              <a:rPr lang="fr-FR" dirty="0" err="1" smtClean="0">
                <a:latin typeface="Times New Roman" pitchFamily="18" charset="0"/>
                <a:cs typeface="Times New Roman" pitchFamily="18" charset="0"/>
              </a:rPr>
              <a:t>photosynthétiqueest</a:t>
            </a:r>
            <a:r>
              <a:rPr lang="fr-FR" dirty="0" smtClean="0">
                <a:latin typeface="Times New Roman" pitchFamily="18" charset="0"/>
                <a:cs typeface="Times New Roman" pitchFamily="18" charset="0"/>
              </a:rPr>
              <a:t> localisé dans des invaginations de la membrane cytoplasmique.</a:t>
            </a:r>
          </a:p>
          <a:p>
            <a:endParaRPr lang="fr-FR" dirty="0" smtClean="0">
              <a:latin typeface="Times New Roman" pitchFamily="18" charset="0"/>
              <a:cs typeface="Times New Roman" pitchFamily="18" charset="0"/>
            </a:endParaRPr>
          </a:p>
        </p:txBody>
      </p:sp>
      <p:sp>
        <p:nvSpPr>
          <p:cNvPr id="6" name="Rectangle 5"/>
          <p:cNvSpPr/>
          <p:nvPr/>
        </p:nvSpPr>
        <p:spPr>
          <a:xfrm>
            <a:off x="357158" y="1714488"/>
            <a:ext cx="4214842" cy="2246769"/>
          </a:xfrm>
          <a:prstGeom prst="rect">
            <a:avLst/>
          </a:prstGeom>
        </p:spPr>
        <p:txBody>
          <a:bodyPr wrap="square">
            <a:spAutoFit/>
          </a:bodyPr>
          <a:lstStyle/>
          <a:p>
            <a:pPr>
              <a:buFont typeface="Arial" pitchFamily="34" charset="0"/>
              <a:buChar char="•"/>
            </a:pPr>
            <a:r>
              <a:rPr lang="fr-FR" sz="2000" dirty="0" smtClean="0">
                <a:latin typeface="Times New Roman" pitchFamily="18" charset="0"/>
                <a:cs typeface="Times New Roman" pitchFamily="18" charset="0"/>
              </a:rPr>
              <a:t> Elles possèdent un seul photosystème: le PSII</a:t>
            </a:r>
          </a:p>
          <a:p>
            <a:pPr>
              <a:buFont typeface="Arial" pitchFamily="34" charset="0"/>
              <a:buChar char="•"/>
            </a:pPr>
            <a:r>
              <a:rPr lang="fr-FR" sz="2000" dirty="0" smtClean="0">
                <a:latin typeface="Times New Roman" pitchFamily="18" charset="0"/>
                <a:cs typeface="Times New Roman" pitchFamily="18" charset="0"/>
              </a:rPr>
              <a:t> Ces bactéries possèdent les bactériochlorophylles a ou b ainsi que des caroténoïdes: </a:t>
            </a:r>
            <a:r>
              <a:rPr lang="fr-FR" sz="2000" dirty="0" err="1" smtClean="0">
                <a:latin typeface="Times New Roman" pitchFamily="18" charset="0"/>
                <a:cs typeface="Times New Roman" pitchFamily="18" charset="0"/>
              </a:rPr>
              <a:t>spirilloxanthine</a:t>
            </a:r>
            <a:r>
              <a:rPr lang="fr-FR" sz="2000" dirty="0" smtClean="0">
                <a:latin typeface="Times New Roman" pitchFamily="18" charset="0"/>
                <a:cs typeface="Times New Roman" pitchFamily="18" charset="0"/>
              </a:rPr>
              <a:t>, </a:t>
            </a:r>
            <a:r>
              <a:rPr lang="fr-FR" sz="2000" dirty="0" err="1" smtClean="0">
                <a:latin typeface="Times New Roman" pitchFamily="18" charset="0"/>
                <a:cs typeface="Times New Roman" pitchFamily="18" charset="0"/>
              </a:rPr>
              <a:t>lycopène</a:t>
            </a:r>
            <a:r>
              <a:rPr lang="fr-FR" sz="2000" dirty="0" smtClean="0">
                <a:latin typeface="Times New Roman" pitchFamily="18" charset="0"/>
                <a:cs typeface="Times New Roman" pitchFamily="18" charset="0"/>
              </a:rPr>
              <a:t>, carotène, l’</a:t>
            </a:r>
            <a:r>
              <a:rPr lang="fr-FR" sz="2000" dirty="0" err="1" smtClean="0">
                <a:latin typeface="Times New Roman" pitchFamily="18" charset="0"/>
                <a:cs typeface="Times New Roman" pitchFamily="18" charset="0"/>
              </a:rPr>
              <a:t>okénone</a:t>
            </a:r>
            <a:r>
              <a:rPr lang="fr-FR" sz="2000" dirty="0" smtClean="0">
                <a:latin typeface="Times New Roman" pitchFamily="18" charset="0"/>
                <a:cs typeface="Times New Roman" pitchFamily="18" charset="0"/>
              </a:rPr>
              <a:t> ou leurs dérivés.</a:t>
            </a:r>
          </a:p>
        </p:txBody>
      </p:sp>
      <p:sp>
        <p:nvSpPr>
          <p:cNvPr id="7" name="Rectangle 6"/>
          <p:cNvSpPr/>
          <p:nvPr/>
        </p:nvSpPr>
        <p:spPr>
          <a:xfrm>
            <a:off x="428596" y="4175004"/>
            <a:ext cx="4500594" cy="1631216"/>
          </a:xfrm>
          <a:prstGeom prst="rect">
            <a:avLst/>
          </a:prstGeom>
        </p:spPr>
        <p:txBody>
          <a:bodyPr wrap="square">
            <a:spAutoFit/>
          </a:bodyPr>
          <a:lstStyle/>
          <a:p>
            <a:pPr>
              <a:buFont typeface="Arial" pitchFamily="34" charset="0"/>
              <a:buChar char="•"/>
            </a:pPr>
            <a:r>
              <a:rPr lang="fr-FR" sz="2000" dirty="0" smtClean="0">
                <a:latin typeface="Times New Roman" pitchFamily="18" charset="0"/>
                <a:cs typeface="Times New Roman" pitchFamily="18" charset="0"/>
              </a:rPr>
              <a:t> Ces pigments permettent une absorption dans des zones profondes, ce qui leur permet de </a:t>
            </a:r>
          </a:p>
          <a:p>
            <a:r>
              <a:rPr lang="fr-FR" sz="2000" dirty="0" smtClean="0">
                <a:latin typeface="Times New Roman" pitchFamily="18" charset="0"/>
                <a:cs typeface="Times New Roman" pitchFamily="18" charset="0"/>
              </a:rPr>
              <a:t>Vivre à des profondeurs plus grandes que celles des algues et des cyanobactéries</a:t>
            </a:r>
          </a:p>
        </p:txBody>
      </p:sp>
      <p:pic>
        <p:nvPicPr>
          <p:cNvPr id="1026" name="Picture 2"/>
          <p:cNvPicPr>
            <a:picLocks noChangeAspect="1" noChangeArrowheads="1"/>
          </p:cNvPicPr>
          <p:nvPr/>
        </p:nvPicPr>
        <p:blipFill>
          <a:blip r:embed="rId2"/>
          <a:srcRect/>
          <a:stretch>
            <a:fillRect/>
          </a:stretch>
        </p:blipFill>
        <p:spPr bwMode="auto">
          <a:xfrm>
            <a:off x="5072066" y="1500175"/>
            <a:ext cx="3695696" cy="2500330"/>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5000628" y="4143380"/>
            <a:ext cx="3571900" cy="235745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85786" y="314246"/>
            <a:ext cx="5929354" cy="400110"/>
          </a:xfrm>
          <a:prstGeom prst="rect">
            <a:avLst/>
          </a:prstGeom>
        </p:spPr>
        <p:txBody>
          <a:bodyPr wrap="square">
            <a:spAutoFit/>
          </a:bodyPr>
          <a:lstStyle/>
          <a:p>
            <a:r>
              <a:rPr lang="fr-FR" sz="2000" b="1" dirty="0" smtClean="0">
                <a:solidFill>
                  <a:srgbClr val="7030A0"/>
                </a:solidFill>
                <a:latin typeface="Times New Roman" pitchFamily="18" charset="0"/>
                <a:cs typeface="Times New Roman" pitchFamily="18" charset="0"/>
              </a:rPr>
              <a:t>1-Bactéries pourpres sulfureuses (</a:t>
            </a:r>
            <a:r>
              <a:rPr lang="fr-FR" sz="2000" b="1" i="1" dirty="0" err="1" smtClean="0">
                <a:solidFill>
                  <a:srgbClr val="7030A0"/>
                </a:solidFill>
                <a:latin typeface="Times New Roman" pitchFamily="18" charset="0"/>
                <a:cs typeface="Times New Roman" pitchFamily="18" charset="0"/>
              </a:rPr>
              <a:t>Chromatiaceae</a:t>
            </a:r>
            <a:r>
              <a:rPr lang="fr-FR" sz="2000" b="1" i="1" dirty="0" smtClean="0">
                <a:solidFill>
                  <a:srgbClr val="7030A0"/>
                </a:solidFill>
                <a:latin typeface="Times New Roman" pitchFamily="18" charset="0"/>
                <a:cs typeface="Times New Roman" pitchFamily="18" charset="0"/>
              </a:rPr>
              <a:t>)</a:t>
            </a:r>
            <a:endParaRPr lang="fr-FR" sz="2000" dirty="0">
              <a:solidFill>
                <a:srgbClr val="7030A0"/>
              </a:solidFill>
              <a:latin typeface="Times New Roman" pitchFamily="18" charset="0"/>
              <a:cs typeface="Times New Roman" pitchFamily="18" charset="0"/>
            </a:endParaRPr>
          </a:p>
        </p:txBody>
      </p:sp>
      <p:sp>
        <p:nvSpPr>
          <p:cNvPr id="5" name="Rectangle 4"/>
          <p:cNvSpPr/>
          <p:nvPr/>
        </p:nvSpPr>
        <p:spPr>
          <a:xfrm>
            <a:off x="357158" y="857232"/>
            <a:ext cx="7286676" cy="1015663"/>
          </a:xfrm>
          <a:prstGeom prst="rect">
            <a:avLst/>
          </a:prstGeom>
        </p:spPr>
        <p:txBody>
          <a:bodyPr wrap="square">
            <a:spAutoFit/>
          </a:bodyPr>
          <a:lstStyle/>
          <a:p>
            <a:r>
              <a:rPr lang="fr-FR" sz="2000" dirty="0" smtClean="0">
                <a:latin typeface="Times New Roman" pitchFamily="18" charset="0"/>
                <a:cs typeface="Times New Roman" pitchFamily="18" charset="0"/>
              </a:rPr>
              <a:t>Appelées aussi bactérie </a:t>
            </a:r>
            <a:r>
              <a:rPr lang="fr-FR" sz="2000" dirty="0" err="1" smtClean="0">
                <a:latin typeface="Times New Roman" pitchFamily="18" charset="0"/>
                <a:cs typeface="Times New Roman" pitchFamily="18" charset="0"/>
              </a:rPr>
              <a:t>ssulfo</a:t>
            </a:r>
            <a:r>
              <a:rPr lang="fr-FR" sz="2000" dirty="0" smtClean="0">
                <a:latin typeface="Times New Roman" pitchFamily="18" charset="0"/>
                <a:cs typeface="Times New Roman" pitchFamily="18" charset="0"/>
              </a:rPr>
              <a:t>-réductrices, Gram négatif</a:t>
            </a:r>
          </a:p>
          <a:p>
            <a:pPr>
              <a:buFont typeface="Wingdings" pitchFamily="2" charset="2"/>
              <a:buChar char="§"/>
            </a:pPr>
            <a:r>
              <a:rPr lang="fr-FR" sz="2000" dirty="0" smtClean="0">
                <a:latin typeface="Times New Roman" pitchFamily="18" charset="0"/>
                <a:cs typeface="Times New Roman" pitchFamily="18" charset="0"/>
              </a:rPr>
              <a:t> Ce sont des gamma-</a:t>
            </a:r>
            <a:r>
              <a:rPr lang="fr-FR" sz="2000" dirty="0" err="1" smtClean="0">
                <a:latin typeface="Times New Roman" pitchFamily="18" charset="0"/>
                <a:cs typeface="Times New Roman" pitchFamily="18" charset="0"/>
              </a:rPr>
              <a:t>protéobactéries</a:t>
            </a:r>
            <a:r>
              <a:rPr lang="fr-FR" sz="2000" dirty="0" smtClean="0">
                <a:latin typeface="Times New Roman" pitchFamily="18" charset="0"/>
                <a:cs typeface="Times New Roman" pitchFamily="18" charset="0"/>
              </a:rPr>
              <a:t> qui sont strictement anaérobies, </a:t>
            </a:r>
            <a:r>
              <a:rPr lang="fr-FR" sz="2000" dirty="0" err="1" smtClean="0">
                <a:latin typeface="Times New Roman" pitchFamily="18" charset="0"/>
                <a:cs typeface="Times New Roman" pitchFamily="18" charset="0"/>
              </a:rPr>
              <a:t>photoautotrophes</a:t>
            </a:r>
            <a:r>
              <a:rPr lang="fr-FR" sz="2000" dirty="0" smtClean="0">
                <a:latin typeface="Times New Roman" pitchFamily="18" charset="0"/>
                <a:cs typeface="Times New Roman" pitchFamily="18" charset="0"/>
              </a:rPr>
              <a:t> et vivent dans des zones lacustres riches en sulfures</a:t>
            </a:r>
          </a:p>
        </p:txBody>
      </p:sp>
      <p:sp>
        <p:nvSpPr>
          <p:cNvPr id="6" name="Rectangle 5"/>
          <p:cNvSpPr/>
          <p:nvPr/>
        </p:nvSpPr>
        <p:spPr>
          <a:xfrm>
            <a:off x="428596" y="1857364"/>
            <a:ext cx="8143932" cy="1323439"/>
          </a:xfrm>
          <a:prstGeom prst="rect">
            <a:avLst/>
          </a:prstGeom>
        </p:spPr>
        <p:txBody>
          <a:bodyPr wrap="square">
            <a:spAutoFit/>
          </a:bodyPr>
          <a:lstStyle/>
          <a:p>
            <a:pPr>
              <a:buFont typeface="Wingdings" pitchFamily="2" charset="2"/>
              <a:buChar char="§"/>
            </a:pPr>
            <a:r>
              <a:rPr lang="fr-FR" sz="2000" dirty="0" smtClean="0">
                <a:latin typeface="Times New Roman" pitchFamily="18" charset="0"/>
                <a:cs typeface="Times New Roman" pitchFamily="18" charset="0"/>
              </a:rPr>
              <a:t> Leur source d’électrons est le H2S, S, H2,…..</a:t>
            </a:r>
          </a:p>
          <a:p>
            <a:pPr>
              <a:buFont typeface="Wingdings" pitchFamily="2" charset="2"/>
              <a:buChar char="§"/>
            </a:pPr>
            <a:r>
              <a:rPr lang="fr-FR" sz="2000" dirty="0" smtClean="0">
                <a:latin typeface="Times New Roman" pitchFamily="18" charset="0"/>
                <a:cs typeface="Times New Roman" pitchFamily="18" charset="0"/>
              </a:rPr>
              <a:t> Certains sont halophiles et/ou </a:t>
            </a:r>
            <a:r>
              <a:rPr lang="fr-FR" sz="2000" dirty="0" err="1" smtClean="0">
                <a:latin typeface="Times New Roman" pitchFamily="18" charset="0"/>
                <a:cs typeface="Times New Roman" pitchFamily="18" charset="0"/>
              </a:rPr>
              <a:t>alcalophiles</a:t>
            </a:r>
            <a:endParaRPr lang="fr-FR" sz="2000" dirty="0" smtClean="0">
              <a:latin typeface="Times New Roman" pitchFamily="18" charset="0"/>
              <a:cs typeface="Times New Roman" pitchFamily="18" charset="0"/>
            </a:endParaRPr>
          </a:p>
          <a:p>
            <a:pPr>
              <a:buFont typeface="Wingdings" pitchFamily="2" charset="2"/>
              <a:buChar char="§"/>
            </a:pPr>
            <a:r>
              <a:rPr lang="fr-FR" sz="2000" dirty="0" smtClean="0">
                <a:latin typeface="Times New Roman" pitchFamily="18" charset="0"/>
                <a:cs typeface="Times New Roman" pitchFamily="18" charset="0"/>
              </a:rPr>
              <a:t> Leur mobilité est assurée par flagelle polaire ou encore par cils </a:t>
            </a:r>
            <a:r>
              <a:rPr lang="fr-FR" sz="2000" dirty="0" err="1" smtClean="0">
                <a:latin typeface="Times New Roman" pitchFamily="18" charset="0"/>
                <a:cs typeface="Times New Roman" pitchFamily="18" charset="0"/>
              </a:rPr>
              <a:t>péritriches</a:t>
            </a:r>
            <a:endParaRPr lang="fr-FR" sz="2000" dirty="0" smtClean="0">
              <a:latin typeface="Times New Roman" pitchFamily="18" charset="0"/>
              <a:cs typeface="Times New Roman" pitchFamily="18" charset="0"/>
            </a:endParaRPr>
          </a:p>
          <a:p>
            <a:pPr>
              <a:buFont typeface="Wingdings" pitchFamily="2" charset="2"/>
              <a:buChar char="§"/>
            </a:pPr>
            <a:r>
              <a:rPr lang="fr-FR" sz="2000" dirty="0" smtClean="0">
                <a:latin typeface="Times New Roman" pitchFamily="18" charset="0"/>
                <a:cs typeface="Times New Roman" pitchFamily="18" charset="0"/>
              </a:rPr>
              <a:t> Les genres les plus communs sont:</a:t>
            </a:r>
          </a:p>
        </p:txBody>
      </p:sp>
      <p:pic>
        <p:nvPicPr>
          <p:cNvPr id="23554" name="Picture 2"/>
          <p:cNvPicPr>
            <a:picLocks noChangeAspect="1" noChangeArrowheads="1"/>
          </p:cNvPicPr>
          <p:nvPr/>
        </p:nvPicPr>
        <p:blipFill>
          <a:blip r:embed="rId2"/>
          <a:srcRect/>
          <a:stretch>
            <a:fillRect/>
          </a:stretch>
        </p:blipFill>
        <p:spPr bwMode="auto">
          <a:xfrm>
            <a:off x="785786" y="4143380"/>
            <a:ext cx="2095500" cy="2276475"/>
          </a:xfrm>
          <a:prstGeom prst="rect">
            <a:avLst/>
          </a:prstGeom>
          <a:noFill/>
          <a:ln w="9525">
            <a:noFill/>
            <a:miter lim="800000"/>
            <a:headEnd/>
            <a:tailEnd/>
          </a:ln>
          <a:effectLst/>
        </p:spPr>
      </p:pic>
      <p:pic>
        <p:nvPicPr>
          <p:cNvPr id="23555" name="Picture 3"/>
          <p:cNvPicPr>
            <a:picLocks noChangeAspect="1" noChangeArrowheads="1"/>
          </p:cNvPicPr>
          <p:nvPr/>
        </p:nvPicPr>
        <p:blipFill>
          <a:blip r:embed="rId3"/>
          <a:srcRect/>
          <a:stretch>
            <a:fillRect/>
          </a:stretch>
        </p:blipFill>
        <p:spPr bwMode="auto">
          <a:xfrm>
            <a:off x="3143240" y="4214818"/>
            <a:ext cx="2252665" cy="2143140"/>
          </a:xfrm>
          <a:prstGeom prst="rect">
            <a:avLst/>
          </a:prstGeom>
          <a:noFill/>
          <a:ln w="9525">
            <a:noFill/>
            <a:miter lim="800000"/>
            <a:headEnd/>
            <a:tailEnd/>
          </a:ln>
          <a:effectLst/>
        </p:spPr>
      </p:pic>
      <p:pic>
        <p:nvPicPr>
          <p:cNvPr id="23556" name="Picture 4"/>
          <p:cNvPicPr>
            <a:picLocks noChangeAspect="1" noChangeArrowheads="1"/>
          </p:cNvPicPr>
          <p:nvPr/>
        </p:nvPicPr>
        <p:blipFill>
          <a:blip r:embed="rId4"/>
          <a:srcRect/>
          <a:stretch>
            <a:fillRect/>
          </a:stretch>
        </p:blipFill>
        <p:spPr bwMode="auto">
          <a:xfrm>
            <a:off x="5715008" y="4214818"/>
            <a:ext cx="2428875" cy="2143140"/>
          </a:xfrm>
          <a:prstGeom prst="rect">
            <a:avLst/>
          </a:prstGeom>
          <a:noFill/>
          <a:ln w="9525">
            <a:noFill/>
            <a:miter lim="800000"/>
            <a:headEnd/>
            <a:tailEnd/>
          </a:ln>
          <a:effectLst/>
        </p:spPr>
      </p:pic>
      <p:sp>
        <p:nvSpPr>
          <p:cNvPr id="10" name="Rectangle 9"/>
          <p:cNvSpPr/>
          <p:nvPr/>
        </p:nvSpPr>
        <p:spPr>
          <a:xfrm>
            <a:off x="928662" y="3500438"/>
            <a:ext cx="7643866" cy="369332"/>
          </a:xfrm>
          <a:prstGeom prst="rect">
            <a:avLst/>
          </a:prstGeom>
        </p:spPr>
        <p:txBody>
          <a:bodyPr wrap="square">
            <a:spAutoFit/>
          </a:bodyPr>
          <a:lstStyle/>
          <a:p>
            <a:r>
              <a:rPr lang="fr-FR" b="1" i="1" dirty="0" err="1" smtClean="0">
                <a:solidFill>
                  <a:srgbClr val="C00000"/>
                </a:solidFill>
              </a:rPr>
              <a:t>Chromatium</a:t>
            </a:r>
            <a:r>
              <a:rPr lang="fr-FR" b="1" i="1" dirty="0" smtClean="0">
                <a:solidFill>
                  <a:srgbClr val="C00000"/>
                </a:solidFill>
              </a:rPr>
              <a:t>                          </a:t>
            </a:r>
            <a:r>
              <a:rPr lang="fr-FR" b="1" i="1" dirty="0" err="1" smtClean="0">
                <a:solidFill>
                  <a:srgbClr val="C00000"/>
                </a:solidFill>
              </a:rPr>
              <a:t>Thiocapsa</a:t>
            </a:r>
            <a:r>
              <a:rPr lang="fr-FR" b="1" i="1" dirty="0" smtClean="0">
                <a:solidFill>
                  <a:srgbClr val="C00000"/>
                </a:solidFill>
              </a:rPr>
              <a:t>                                 </a:t>
            </a:r>
            <a:r>
              <a:rPr lang="fr-FR" b="1" i="1" dirty="0" err="1" smtClean="0">
                <a:solidFill>
                  <a:srgbClr val="C00000"/>
                </a:solidFill>
              </a:rPr>
              <a:t>Thiospirillum</a:t>
            </a:r>
            <a:endParaRPr lang="fr-FR" dirty="0">
              <a:solidFill>
                <a:srgbClr val="C0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85786" y="0"/>
            <a:ext cx="6572296" cy="400110"/>
          </a:xfrm>
          <a:prstGeom prst="rect">
            <a:avLst/>
          </a:prstGeom>
        </p:spPr>
        <p:txBody>
          <a:bodyPr wrap="square">
            <a:spAutoFit/>
          </a:bodyPr>
          <a:lstStyle/>
          <a:p>
            <a:r>
              <a:rPr lang="fr-FR" sz="2000" b="1" dirty="0" smtClean="0">
                <a:solidFill>
                  <a:srgbClr val="7030A0"/>
                </a:solidFill>
                <a:latin typeface="Times New Roman" pitchFamily="18" charset="0"/>
                <a:cs typeface="Times New Roman" pitchFamily="18" charset="0"/>
              </a:rPr>
              <a:t>2- Bactéries pourpres non sulfureuses (</a:t>
            </a:r>
            <a:r>
              <a:rPr lang="fr-FR" sz="2000" b="1" i="1" dirty="0" err="1" smtClean="0">
                <a:solidFill>
                  <a:srgbClr val="7030A0"/>
                </a:solidFill>
                <a:latin typeface="Times New Roman" pitchFamily="18" charset="0"/>
                <a:cs typeface="Times New Roman" pitchFamily="18" charset="0"/>
              </a:rPr>
              <a:t>Rhodospirillaceae</a:t>
            </a:r>
            <a:r>
              <a:rPr lang="fr-FR" sz="2000" b="1" i="1" dirty="0" smtClean="0">
                <a:solidFill>
                  <a:srgbClr val="7030A0"/>
                </a:solidFill>
                <a:latin typeface="Times New Roman" pitchFamily="18" charset="0"/>
                <a:cs typeface="Times New Roman" pitchFamily="18" charset="0"/>
              </a:rPr>
              <a:t>)</a:t>
            </a:r>
            <a:endParaRPr lang="fr-FR" sz="2000" dirty="0">
              <a:solidFill>
                <a:srgbClr val="7030A0"/>
              </a:solidFill>
              <a:latin typeface="Times New Roman" pitchFamily="18" charset="0"/>
              <a:cs typeface="Times New Roman" pitchFamily="18" charset="0"/>
            </a:endParaRPr>
          </a:p>
        </p:txBody>
      </p:sp>
      <p:sp>
        <p:nvSpPr>
          <p:cNvPr id="5" name="Rectangle 4"/>
          <p:cNvSpPr/>
          <p:nvPr/>
        </p:nvSpPr>
        <p:spPr>
          <a:xfrm>
            <a:off x="214282" y="380036"/>
            <a:ext cx="8286808" cy="1477328"/>
          </a:xfrm>
          <a:prstGeom prst="rect">
            <a:avLst/>
          </a:prstGeom>
        </p:spPr>
        <p:txBody>
          <a:bodyPr wrap="square">
            <a:spAutoFit/>
          </a:bodyPr>
          <a:lstStyle/>
          <a:p>
            <a:pPr>
              <a:buFont typeface="Wingdings" pitchFamily="2" charset="2"/>
              <a:buChar char="§"/>
            </a:pPr>
            <a:r>
              <a:rPr lang="fr-FR" dirty="0" smtClean="0">
                <a:latin typeface="Times New Roman" pitchFamily="18" charset="0"/>
                <a:cs typeface="Times New Roman" pitchFamily="18" charset="0"/>
              </a:rPr>
              <a:t> Ce sont des bactéries Gram négatif</a:t>
            </a:r>
          </a:p>
          <a:p>
            <a:pPr>
              <a:buFont typeface="Wingdings" pitchFamily="2" charset="2"/>
              <a:buChar char="§"/>
            </a:pPr>
            <a:r>
              <a:rPr lang="fr-FR" dirty="0" smtClean="0">
                <a:latin typeface="Times New Roman" pitchFamily="18" charset="0"/>
                <a:cs typeface="Times New Roman" pitchFamily="18" charset="0"/>
              </a:rPr>
              <a:t> </a:t>
            </a:r>
            <a:r>
              <a:rPr lang="fr-FR" dirty="0" err="1" smtClean="0">
                <a:latin typeface="Times New Roman" pitchFamily="18" charset="0"/>
                <a:cs typeface="Times New Roman" pitchFamily="18" charset="0"/>
              </a:rPr>
              <a:t>photohétérotrophes</a:t>
            </a:r>
            <a:r>
              <a:rPr lang="fr-FR" dirty="0" smtClean="0">
                <a:latin typeface="Times New Roman" pitchFamily="18" charset="0"/>
                <a:cs typeface="Times New Roman" pitchFamily="18" charset="0"/>
              </a:rPr>
              <a:t>,  anaérobies utilisant comme donneur d’électrons  le H2S,  H2 ou encore des composés organiques réduits.   </a:t>
            </a:r>
          </a:p>
          <a:p>
            <a:pPr>
              <a:buFont typeface="Wingdings" pitchFamily="2" charset="2"/>
              <a:buChar char="§"/>
            </a:pPr>
            <a:r>
              <a:rPr lang="fr-FR" dirty="0" smtClean="0">
                <a:latin typeface="Times New Roman" pitchFamily="18" charset="0"/>
                <a:cs typeface="Times New Roman" pitchFamily="18" charset="0"/>
              </a:rPr>
              <a:t> Elles appartiennent aux alpha-</a:t>
            </a:r>
            <a:r>
              <a:rPr lang="fr-FR" dirty="0" err="1" smtClean="0">
                <a:latin typeface="Times New Roman" pitchFamily="18" charset="0"/>
                <a:cs typeface="Times New Roman" pitchFamily="18" charset="0"/>
              </a:rPr>
              <a:t>protéobactéries</a:t>
            </a:r>
            <a:endParaRPr lang="fr-FR" dirty="0" smtClean="0">
              <a:latin typeface="Times New Roman" pitchFamily="18" charset="0"/>
              <a:cs typeface="Times New Roman" pitchFamily="18" charset="0"/>
            </a:endParaRPr>
          </a:p>
          <a:p>
            <a:pPr>
              <a:buFont typeface="Wingdings" pitchFamily="2" charset="2"/>
              <a:buChar char="§"/>
            </a:pPr>
            <a:r>
              <a:rPr lang="fr-FR" dirty="0" smtClean="0">
                <a:latin typeface="Times New Roman" pitchFamily="18" charset="0"/>
                <a:cs typeface="Times New Roman" pitchFamily="18" charset="0"/>
              </a:rPr>
              <a:t> Les plus connues sont :</a:t>
            </a:r>
          </a:p>
        </p:txBody>
      </p:sp>
      <p:pic>
        <p:nvPicPr>
          <p:cNvPr id="24578" name="Picture 2"/>
          <p:cNvPicPr>
            <a:picLocks noChangeAspect="1" noChangeArrowheads="1"/>
          </p:cNvPicPr>
          <p:nvPr/>
        </p:nvPicPr>
        <p:blipFill>
          <a:blip r:embed="rId2"/>
          <a:srcRect/>
          <a:stretch>
            <a:fillRect/>
          </a:stretch>
        </p:blipFill>
        <p:spPr bwMode="auto">
          <a:xfrm>
            <a:off x="571472" y="2214554"/>
            <a:ext cx="2381250" cy="1600200"/>
          </a:xfrm>
          <a:prstGeom prst="rect">
            <a:avLst/>
          </a:prstGeom>
          <a:noFill/>
          <a:ln w="9525">
            <a:noFill/>
            <a:miter lim="800000"/>
            <a:headEnd/>
            <a:tailEnd/>
          </a:ln>
          <a:effectLst/>
        </p:spPr>
      </p:pic>
      <p:pic>
        <p:nvPicPr>
          <p:cNvPr id="24579" name="Picture 3"/>
          <p:cNvPicPr>
            <a:picLocks noChangeAspect="1" noChangeArrowheads="1"/>
          </p:cNvPicPr>
          <p:nvPr/>
        </p:nvPicPr>
        <p:blipFill>
          <a:blip r:embed="rId3"/>
          <a:srcRect/>
          <a:stretch>
            <a:fillRect/>
          </a:stretch>
        </p:blipFill>
        <p:spPr bwMode="auto">
          <a:xfrm>
            <a:off x="3286116" y="2214554"/>
            <a:ext cx="2000264" cy="1714512"/>
          </a:xfrm>
          <a:prstGeom prst="rect">
            <a:avLst/>
          </a:prstGeom>
          <a:noFill/>
          <a:ln w="9525">
            <a:noFill/>
            <a:miter lim="800000"/>
            <a:headEnd/>
            <a:tailEnd/>
          </a:ln>
          <a:effectLst/>
        </p:spPr>
      </p:pic>
      <p:pic>
        <p:nvPicPr>
          <p:cNvPr id="24580" name="Picture 4"/>
          <p:cNvPicPr>
            <a:picLocks noChangeAspect="1" noChangeArrowheads="1"/>
          </p:cNvPicPr>
          <p:nvPr/>
        </p:nvPicPr>
        <p:blipFill>
          <a:blip r:embed="rId4"/>
          <a:srcRect/>
          <a:stretch>
            <a:fillRect/>
          </a:stretch>
        </p:blipFill>
        <p:spPr bwMode="auto">
          <a:xfrm>
            <a:off x="5715008" y="2214554"/>
            <a:ext cx="2819400" cy="1762126"/>
          </a:xfrm>
          <a:prstGeom prst="rect">
            <a:avLst/>
          </a:prstGeom>
          <a:noFill/>
          <a:ln w="9525">
            <a:noFill/>
            <a:miter lim="800000"/>
            <a:headEnd/>
            <a:tailEnd/>
          </a:ln>
          <a:effectLst/>
        </p:spPr>
      </p:pic>
      <p:sp>
        <p:nvSpPr>
          <p:cNvPr id="9" name="Rectangle 8"/>
          <p:cNvSpPr/>
          <p:nvPr/>
        </p:nvSpPr>
        <p:spPr>
          <a:xfrm>
            <a:off x="642910" y="1857364"/>
            <a:ext cx="8143932" cy="369332"/>
          </a:xfrm>
          <a:prstGeom prst="rect">
            <a:avLst/>
          </a:prstGeom>
        </p:spPr>
        <p:txBody>
          <a:bodyPr wrap="square">
            <a:spAutoFit/>
          </a:bodyPr>
          <a:lstStyle/>
          <a:p>
            <a:r>
              <a:rPr lang="fr-FR" i="1" dirty="0" err="1" smtClean="0">
                <a:latin typeface="Times New Roman" pitchFamily="18" charset="0"/>
                <a:cs typeface="Times New Roman" pitchFamily="18" charset="0"/>
              </a:rPr>
              <a:t>Rhodospirillum</a:t>
            </a:r>
            <a:r>
              <a:rPr lang="fr-FR" i="1" dirty="0" smtClean="0">
                <a:latin typeface="Times New Roman" pitchFamily="18" charset="0"/>
                <a:cs typeface="Times New Roman" pitchFamily="18" charset="0"/>
              </a:rPr>
              <a:t>                    </a:t>
            </a:r>
            <a:r>
              <a:rPr lang="fr-FR" i="1" dirty="0" err="1" smtClean="0">
                <a:latin typeface="Times New Roman" pitchFamily="18" charset="0"/>
                <a:cs typeface="Times New Roman" pitchFamily="18" charset="0"/>
              </a:rPr>
              <a:t>Rhodopseudomonas</a:t>
            </a:r>
            <a:r>
              <a:rPr lang="fr-FR" i="1" dirty="0" smtClean="0">
                <a:latin typeface="Times New Roman" pitchFamily="18" charset="0"/>
                <a:cs typeface="Times New Roman" pitchFamily="18" charset="0"/>
              </a:rPr>
              <a:t>                   </a:t>
            </a:r>
            <a:r>
              <a:rPr lang="fr-FR" i="1" dirty="0" err="1" smtClean="0">
                <a:latin typeface="Times New Roman" pitchFamily="18" charset="0"/>
                <a:cs typeface="Times New Roman" pitchFamily="18" charset="0"/>
              </a:rPr>
              <a:t>Rhodomicrobium</a:t>
            </a:r>
            <a:endParaRPr lang="fr-FR" dirty="0">
              <a:latin typeface="Times New Roman" pitchFamily="18" charset="0"/>
              <a:cs typeface="Times New Roman" pitchFamily="18" charset="0"/>
            </a:endParaRPr>
          </a:p>
        </p:txBody>
      </p:sp>
      <p:sp>
        <p:nvSpPr>
          <p:cNvPr id="24581" name="Rectangle 5"/>
          <p:cNvSpPr>
            <a:spLocks noChangeArrowheads="1"/>
          </p:cNvSpPr>
          <p:nvPr/>
        </p:nvSpPr>
        <p:spPr bwMode="auto">
          <a:xfrm>
            <a:off x="214314" y="4071942"/>
            <a:ext cx="8215338" cy="2031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 typeface="Wingdings" pitchFamily="2" charset="2"/>
              <a:buChar char="Ø"/>
              <a:tabLst/>
            </a:pPr>
            <a:r>
              <a:rPr kumimoji="0" lang="fr-FR"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Les Cyanobactéries:</a:t>
            </a:r>
            <a:r>
              <a:rPr kumimoji="0" lang="fr-FR"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vivent dans les eaux douces ou marines.  Elles contiennent des saccules ou </a:t>
            </a:r>
            <a:r>
              <a:rPr kumimoji="0" lang="fr-FR" b="0" i="0" u="sng"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thylakoïdes</a:t>
            </a:r>
            <a:r>
              <a:rPr kumimoji="0" lang="fr-FR"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dont la membrane renferme 2 photosystèmes, PS I (analogue au PS unique des Bactéries photosynthétiques vertes) et PS II (analogue au PS unique des Bactéries photosynthétiques pourpres).  Elles pratiquent une photosynthèse </a:t>
            </a:r>
            <a:r>
              <a:rPr kumimoji="0" lang="fr-FR"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oxygénique</a:t>
            </a:r>
            <a:r>
              <a:rPr kumimoji="0" lang="fr-FR"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c’est-à-dire qu’elles produisent et libèrent dans le milieu du O</a:t>
            </a:r>
            <a:r>
              <a:rPr kumimoji="0" lang="fr-FR" b="0" i="0" u="none" strike="noStrike" cap="none" normalizeH="0" baseline="-30000" dirty="0" smtClean="0">
                <a:ln>
                  <a:noFill/>
                </a:ln>
                <a:solidFill>
                  <a:schemeClr val="tx1"/>
                </a:solidFill>
                <a:effectLst/>
                <a:latin typeface="Times New Roman" pitchFamily="18" charset="0"/>
                <a:ea typeface="Times New Roman" pitchFamily="18" charset="0"/>
                <a:cs typeface="Times New Roman" pitchFamily="18" charset="0"/>
              </a:rPr>
              <a:t>2</a:t>
            </a:r>
            <a:r>
              <a:rPr kumimoji="0" lang="fr-FR"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produit secondaire de leur métabolisme.  L’équation générale de la photosynthèse est la même qu’en ce qui concerne les végétaux chlorophylliens (« algues », </a:t>
            </a:r>
            <a:r>
              <a:rPr kumimoji="0" lang="fr-FR"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Embryophytes</a:t>
            </a:r>
            <a:r>
              <a:rPr kumimoji="0" lang="fr-FR"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fr-FR"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2805</TotalTime>
  <Words>1405</Words>
  <Application>Microsoft Office PowerPoint</Application>
  <PresentationFormat>Affichage à l'écran (4:3)</PresentationFormat>
  <Paragraphs>250</Paragraphs>
  <Slides>22</Slides>
  <Notes>2</Notes>
  <HiddenSlides>0</HiddenSlides>
  <MMClips>0</MMClips>
  <ScaleCrop>false</ScaleCrop>
  <HeadingPairs>
    <vt:vector size="4" baseType="variant">
      <vt:variant>
        <vt:lpstr>Thème</vt:lpstr>
      </vt:variant>
      <vt:variant>
        <vt:i4>1</vt:i4>
      </vt:variant>
      <vt:variant>
        <vt:lpstr>Titres des diapositives</vt:lpstr>
      </vt:variant>
      <vt:variant>
        <vt:i4>22</vt:i4>
      </vt:variant>
    </vt:vector>
  </HeadingPairs>
  <TitlesOfParts>
    <vt:vector size="23" baseType="lpstr">
      <vt:lpstr>Thème Office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1 - 2 - Les chimiolithotrophes </vt:lpstr>
      <vt:lpstr>Diapositive 15</vt:lpstr>
      <vt:lpstr>Diapositive 16</vt:lpstr>
      <vt:lpstr>Diapositive 17</vt:lpstr>
      <vt:lpstr>Diapositive 18</vt:lpstr>
      <vt:lpstr>Diapositive 19</vt:lpstr>
      <vt:lpstr>Diapositive 20</vt:lpstr>
      <vt:lpstr>Diapositive 21</vt:lpstr>
      <vt:lpstr>Diapositive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dell</dc:creator>
  <cp:lastModifiedBy>dell</cp:lastModifiedBy>
  <cp:revision>128</cp:revision>
  <dcterms:created xsi:type="dcterms:W3CDTF">2020-12-20T07:34:31Z</dcterms:created>
  <dcterms:modified xsi:type="dcterms:W3CDTF">2020-12-23T23:36:01Z</dcterms:modified>
</cp:coreProperties>
</file>