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3" r:id="rId5"/>
    <p:sldId id="257" r:id="rId6"/>
    <p:sldId id="260" r:id="rId7"/>
    <p:sldId id="265" r:id="rId8"/>
    <p:sldId id="264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6B9"/>
    <a:srgbClr val="EF1791"/>
    <a:srgbClr val="FC0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B32B2"/>
            </a:gs>
            <a:gs pos="100000">
              <a:srgbClr val="401A5D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 mémoire.jpg"/>
          <p:cNvPicPr>
            <a:picLocks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2810510" y="212090"/>
            <a:ext cx="796925" cy="1038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 Box 3"/>
          <p:cNvSpPr txBox="1"/>
          <p:nvPr/>
        </p:nvSpPr>
        <p:spPr>
          <a:xfrm>
            <a:off x="3705225" y="212090"/>
            <a:ext cx="5868670" cy="11988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Mohamed Kheider University of Biskra</a:t>
            </a:r>
            <a:br>
              <a:rPr lang="en-US" b="1" dirty="0">
                <a:solidFill>
                  <a:schemeClr val="tx1"/>
                </a:solidFill>
                <a:effectLst/>
                <a:sym typeface="+mn-ea"/>
              </a:rPr>
            </a:b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Faculty of Economic</a:t>
            </a:r>
            <a:r>
              <a:rPr lang="fr-FR" altLang="en-US" b="1" dirty="0">
                <a:solidFill>
                  <a:schemeClr val="tx1"/>
                </a:solidFill>
                <a:effectLst/>
                <a:sym typeface="+mn-ea"/>
              </a:rPr>
              <a:t>s</a:t>
            </a: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, Commerc</a:t>
            </a:r>
            <a:r>
              <a:rPr lang="fr-FR" altLang="en-US" b="1" dirty="0">
                <a:solidFill>
                  <a:schemeClr val="tx1"/>
                </a:solidFill>
                <a:effectLst/>
                <a:sym typeface="+mn-ea"/>
              </a:rPr>
              <a:t>e</a:t>
            </a: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 and Management Sciences</a:t>
            </a:r>
            <a:br>
              <a:rPr lang="en-US" b="1" dirty="0">
                <a:solidFill>
                  <a:schemeClr val="tx1"/>
                </a:solidFill>
                <a:effectLst/>
                <a:sym typeface="+mn-ea"/>
              </a:rPr>
            </a:b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Department of Commercial Sciences</a:t>
            </a:r>
            <a:br>
              <a:rPr lang="en-US" b="1" dirty="0">
                <a:solidFill>
                  <a:schemeClr val="tx1"/>
                </a:solidFill>
                <a:effectLst/>
                <a:sym typeface="+mn-ea"/>
              </a:rPr>
            </a:br>
            <a:endParaRPr lang="en-US" b="1" dirty="0">
              <a:solidFill>
                <a:schemeClr val="tx1"/>
              </a:solidFill>
              <a:effectLst/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045845" y="1410970"/>
            <a:ext cx="10100945" cy="1060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</a:pPr>
            <a:r>
              <a:rPr lang="en-US" b="1" u="sng" dirty="0">
                <a:solidFill>
                  <a:schemeClr val="tx1"/>
                </a:solidFill>
                <a:effectLst/>
                <a:sym typeface="+mn-ea"/>
              </a:rPr>
              <a:t>Subject</a:t>
            </a: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: English Language   </a:t>
            </a:r>
            <a:r>
              <a:rPr lang="ar-DZ" altLang="en-US" b="1" dirty="0">
                <a:solidFill>
                  <a:schemeClr val="tx1"/>
                </a:solidFill>
                <a:effectLst/>
                <a:sym typeface="+mn-ea"/>
              </a:rPr>
              <a:t>   </a:t>
            </a: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                                                        </a:t>
            </a:r>
            <a:r>
              <a:rPr lang="fr-FR" altLang="en-US" b="1" dirty="0">
                <a:solidFill>
                  <a:schemeClr val="tx1"/>
                </a:solidFill>
                <a:effectLst/>
                <a:sym typeface="+mn-ea"/>
              </a:rPr>
              <a:t>                      </a:t>
            </a:r>
            <a:r>
              <a:rPr lang="en-US" b="1" u="sng" dirty="0">
                <a:solidFill>
                  <a:schemeClr val="tx1"/>
                </a:solidFill>
                <a:effectLst/>
                <a:sym typeface="+mn-ea"/>
              </a:rPr>
              <a:t>Teacher:</a:t>
            </a: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 Mekhloufi Rania</a:t>
            </a:r>
            <a:r>
              <a:rPr lang="fr-FR" altLang="en-US" b="1" dirty="0">
                <a:solidFill>
                  <a:schemeClr val="tx1"/>
                </a:solidFill>
                <a:effectLst/>
                <a:sym typeface="+mn-ea"/>
              </a:rPr>
              <a:t> </a:t>
            </a:r>
            <a:endParaRPr lang="fr-FR" altLang="en-US" b="1" dirty="0">
              <a:solidFill>
                <a:schemeClr val="tx1"/>
              </a:solidFill>
              <a:effectLst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fr-FR" b="1" u="sng" dirty="0">
                <a:solidFill>
                  <a:schemeClr val="tx1"/>
                </a:solidFill>
                <a:effectLst/>
                <a:sym typeface="+mn-ea"/>
              </a:rPr>
              <a:t>Grade</a:t>
            </a: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: </a:t>
            </a:r>
            <a:r>
              <a:rPr lang="fr-FR" altLang="en-US" b="1" dirty="0">
                <a:solidFill>
                  <a:schemeClr val="tx1"/>
                </a:solidFill>
                <a:effectLst/>
                <a:sym typeface="+mn-ea"/>
              </a:rPr>
              <a:t>3</a:t>
            </a:r>
            <a:r>
              <a:rPr lang="fr-FR" altLang="en-US" b="1" baseline="30000" dirty="0">
                <a:solidFill>
                  <a:schemeClr val="tx1"/>
                </a:solidFill>
                <a:effectLst/>
                <a:sym typeface="+mn-ea"/>
              </a:rPr>
              <a:t>rd</a:t>
            </a:r>
            <a:r>
              <a:rPr lang="en-US" b="1" baseline="30000" dirty="0">
                <a:solidFill>
                  <a:schemeClr val="tx1"/>
                </a:solidFill>
                <a:effectLst/>
                <a:sym typeface="+mn-ea"/>
              </a:rPr>
              <a:t> </a:t>
            </a: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Year LMD</a:t>
            </a:r>
            <a:r>
              <a:rPr lang="fr-FR" altLang="en-US" b="1" dirty="0">
                <a:solidFill>
                  <a:schemeClr val="tx1"/>
                </a:solidFill>
                <a:effectLst/>
                <a:sym typeface="+mn-ea"/>
              </a:rPr>
              <a:t> International</a:t>
            </a:r>
            <a:r>
              <a:rPr lang="en-US" b="1" dirty="0">
                <a:solidFill>
                  <a:schemeClr val="tx1"/>
                </a:solidFill>
                <a:effectLst/>
                <a:sym typeface="+mn-ea"/>
              </a:rPr>
              <a:t> Commerc</a:t>
            </a:r>
            <a:r>
              <a:rPr lang="fr-FR" altLang="en-US" b="1" dirty="0">
                <a:solidFill>
                  <a:schemeClr val="tx1"/>
                </a:solidFill>
                <a:effectLst/>
                <a:sym typeface="+mn-ea"/>
              </a:rPr>
              <a:t>e </a:t>
            </a:r>
            <a:r>
              <a:rPr lang="en-US" b="1" dirty="0">
                <a:effectLst/>
                <a:sym typeface="+mn-ea"/>
              </a:rPr>
              <a:t>2020/202</a:t>
            </a:r>
            <a:r>
              <a:rPr lang="fr-FR" altLang="en-US" b="1" dirty="0">
                <a:effectLst/>
                <a:sym typeface="+mn-ea"/>
              </a:rPr>
              <a:t>                               </a:t>
            </a:r>
            <a:r>
              <a:rPr lang="fr-FR" altLang="en-US" b="1" u="sng" dirty="0">
                <a:solidFill>
                  <a:schemeClr val="tx1"/>
                </a:solidFill>
                <a:effectLst/>
                <a:sym typeface="+mn-ea"/>
              </a:rPr>
              <a:t>Group</a:t>
            </a:r>
            <a:r>
              <a:rPr lang="fr-FR" altLang="en-US" b="1" dirty="0">
                <a:solidFill>
                  <a:schemeClr val="tx1"/>
                </a:solidFill>
                <a:effectLst/>
                <a:sym typeface="+mn-ea"/>
              </a:rPr>
              <a:t>: (1,2,3)               </a:t>
            </a:r>
            <a:r>
              <a:rPr lang="fr-FR" altLang="en-US" sz="2400" b="1" dirty="0">
                <a:solidFill>
                  <a:schemeClr val="tx1"/>
                </a:solidFill>
                <a:effectLst/>
                <a:sym typeface="+mn-ea"/>
              </a:rPr>
              <a:t>                               </a:t>
            </a:r>
            <a:endParaRPr lang="en-US" sz="2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361565" y="3382645"/>
            <a:ext cx="6870065" cy="1938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fr-FR" altLang="en-US" sz="6000" b="1" u="sng"/>
              <a:t>LESSON 3</a:t>
            </a:r>
            <a:r>
              <a:rPr lang="fr-FR" altLang="en-US" sz="6000" b="1"/>
              <a:t>:</a:t>
            </a:r>
            <a:endParaRPr lang="fr-FR" altLang="en-US" sz="6000" b="1"/>
          </a:p>
          <a:p>
            <a:pPr algn="ctr"/>
            <a:r>
              <a:rPr lang="fr-FR" altLang="en-US" sz="6000" b="1"/>
              <a:t>Simple Present Tense</a:t>
            </a:r>
            <a:endParaRPr lang="fr-FR" altLang="en-US" sz="6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B32B2"/>
            </a:gs>
            <a:gs pos="100000">
              <a:srgbClr val="401A5D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550545" y="822325"/>
            <a:ext cx="11427460" cy="63392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Font typeface="Wingdings" panose="05000000000000000000" charset="0"/>
              <a:buChar char="v"/>
            </a:pPr>
            <a:r>
              <a:rPr lang="en-US"/>
              <a:t>The PRESENT TENSE uses the verb's base form</a:t>
            </a:r>
            <a:r>
              <a:rPr lang="fr-FR" altLang="en-US"/>
              <a:t>: verb stem</a:t>
            </a:r>
            <a:r>
              <a:rPr lang="en-US"/>
              <a:t> (write, work</a:t>
            </a:r>
            <a:r>
              <a:rPr lang="fr-FR" altLang="en-US"/>
              <a:t>....</a:t>
            </a:r>
            <a:r>
              <a:rPr lang="en-US"/>
              <a:t>), </a:t>
            </a:r>
            <a:r>
              <a:rPr lang="fr-FR" altLang="en-US"/>
              <a:t>except</a:t>
            </a:r>
            <a:r>
              <a:rPr lang="en-US"/>
              <a:t>, for third-person singular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 subjects</a:t>
            </a:r>
            <a:r>
              <a:rPr lang="fr-FR" altLang="en-US"/>
              <a:t>. In which we use </a:t>
            </a:r>
            <a:r>
              <a:rPr lang="en-US"/>
              <a:t>the base form</a:t>
            </a:r>
            <a:r>
              <a:rPr lang="fr-FR" altLang="en-US"/>
              <a:t> of the verb</a:t>
            </a:r>
            <a:r>
              <a:rPr lang="en-US"/>
              <a:t> plus an -</a:t>
            </a:r>
            <a:r>
              <a:rPr lang="en-US">
                <a:solidFill>
                  <a:srgbClr val="FC0674"/>
                </a:solidFill>
              </a:rPr>
              <a:t>s</a:t>
            </a:r>
            <a:r>
              <a:rPr lang="en-US"/>
              <a:t> ending (</a:t>
            </a:r>
            <a:r>
              <a:rPr lang="en-US">
                <a:solidFill>
                  <a:srgbClr val="FC0674"/>
                </a:solidFill>
              </a:rPr>
              <a:t>he</a:t>
            </a:r>
            <a:r>
              <a:rPr lang="en-US"/>
              <a:t> write</a:t>
            </a:r>
            <a:r>
              <a:rPr lang="en-US">
                <a:solidFill>
                  <a:srgbClr val="FC0674"/>
                </a:solidFill>
              </a:rPr>
              <a:t>s</a:t>
            </a:r>
            <a:r>
              <a:rPr lang="en-US"/>
              <a:t>, </a:t>
            </a:r>
            <a:r>
              <a:rPr lang="en-US">
                <a:solidFill>
                  <a:srgbClr val="FC0674"/>
                </a:solidFill>
              </a:rPr>
              <a:t>she</a:t>
            </a:r>
            <a:r>
              <a:rPr lang="en-US"/>
              <a:t> work</a:t>
            </a:r>
            <a:r>
              <a:rPr lang="en-US">
                <a:solidFill>
                  <a:srgbClr val="FC0674"/>
                </a:solidFill>
              </a:rPr>
              <a:t>s</a:t>
            </a:r>
            <a:r>
              <a:rPr lang="en-US"/>
              <a:t>).</a:t>
            </a:r>
            <a:endParaRPr lang="en-US"/>
          </a:p>
          <a:p>
            <a:pPr algn="l"/>
            <a:endParaRPr lang="en-US"/>
          </a:p>
          <a:p>
            <a:pPr marL="285750" indent="-285750" algn="l">
              <a:buFont typeface="Wingdings" panose="05000000000000000000" charset="0"/>
              <a:buChar char="v"/>
            </a:pPr>
            <a:r>
              <a:rPr lang="en-US"/>
              <a:t>In the simple present tense, negative forms and question forms are made using the auxiliary verb “</a:t>
            </a:r>
            <a:r>
              <a:rPr lang="en-US">
                <a:solidFill>
                  <a:srgbClr val="FC0674"/>
                </a:solidFill>
              </a:rPr>
              <a:t>do</a:t>
            </a:r>
            <a:r>
              <a:rPr lang="en-US"/>
              <a:t>”.</a:t>
            </a:r>
            <a:r>
              <a:rPr lang="en-US" sz="2000"/>
              <a:t> </a:t>
            </a:r>
            <a:endParaRPr lang="en-US" sz="2000"/>
          </a:p>
          <a:p>
            <a:pPr algn="l"/>
            <a:endParaRPr lang="en-US" sz="2000"/>
          </a:p>
          <a:p>
            <a:pPr algn="l"/>
            <a:r>
              <a:rPr lang="fr-FR" altLang="en-US" sz="2000" b="1">
                <a:solidFill>
                  <a:schemeClr val="tx1"/>
                </a:solidFill>
              </a:rPr>
              <a:t>Negative form:</a:t>
            </a:r>
            <a:endParaRPr lang="fr-FR" altLang="en-US" sz="2000" b="1">
              <a:solidFill>
                <a:srgbClr val="7030A0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Negatives in the simple present are formed by adding </a:t>
            </a:r>
            <a:r>
              <a:rPr lang="fr-FR" altLang="en-US" b="1">
                <a:solidFill>
                  <a:srgbClr val="EF1791"/>
                </a:solidFill>
              </a:rPr>
              <a:t>do not, </a:t>
            </a:r>
            <a:r>
              <a:rPr lang="fr-FR" altLang="en-US">
                <a:solidFill>
                  <a:schemeClr val="tx1"/>
                </a:solidFill>
              </a:rPr>
              <a:t> and </a:t>
            </a:r>
            <a:r>
              <a:rPr lang="fr-FR" altLang="en-US">
                <a:sym typeface="+mn-ea"/>
              </a:rPr>
              <a:t>with </a:t>
            </a:r>
            <a:r>
              <a:rPr lang="en-US">
                <a:sym typeface="+mn-ea"/>
              </a:rPr>
              <a:t>third-person singular</a:t>
            </a:r>
            <a:r>
              <a:rPr lang="fr-FR" altLang="en-US">
                <a:sym typeface="+mn-ea"/>
              </a:rPr>
              <a:t> </a:t>
            </a:r>
            <a:r>
              <a:rPr lang="en-US">
                <a:sym typeface="+mn-ea"/>
              </a:rPr>
              <a:t>subjects</a:t>
            </a:r>
            <a:r>
              <a:rPr lang="fr-FR" altLang="en-US">
                <a:sym typeface="+mn-ea"/>
              </a:rPr>
              <a:t> we use </a:t>
            </a:r>
            <a:r>
              <a:rPr lang="fr-FR" altLang="en-US">
                <a:solidFill>
                  <a:schemeClr val="tx1"/>
                </a:solidFill>
              </a:rPr>
              <a:t> </a:t>
            </a:r>
            <a:r>
              <a:rPr lang="fr-FR" altLang="en-US" b="1">
                <a:solidFill>
                  <a:srgbClr val="EF1791"/>
                </a:solidFill>
              </a:rPr>
              <a:t>does not</a:t>
            </a:r>
            <a:r>
              <a:rPr lang="fr-FR" altLang="en-US">
                <a:solidFill>
                  <a:schemeClr val="tx1"/>
                </a:solidFill>
              </a:rPr>
              <a:t> before the simple form of the verb (verb stem):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endParaRPr lang="fr-FR" altLang="en-US">
              <a:solidFill>
                <a:schemeClr val="tx1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Auxiliary	Subject	Example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Do	I	I do not sing.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Do	you	you do not sing.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Does	he	he d</a:t>
            </a:r>
            <a:r>
              <a:rPr lang="fr-FR" altLang="en-US">
                <a:sym typeface="+mn-ea"/>
              </a:rPr>
              <a:t>oes not</a:t>
            </a:r>
            <a:r>
              <a:rPr lang="fr-FR" altLang="en-US">
                <a:solidFill>
                  <a:schemeClr val="tx1"/>
                </a:solidFill>
              </a:rPr>
              <a:t> sing.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Does	she	she d</a:t>
            </a:r>
            <a:r>
              <a:rPr lang="fr-FR" altLang="en-US">
                <a:sym typeface="+mn-ea"/>
              </a:rPr>
              <a:t>oes not</a:t>
            </a:r>
            <a:r>
              <a:rPr lang="fr-FR" altLang="en-US">
                <a:solidFill>
                  <a:schemeClr val="tx1"/>
                </a:solidFill>
              </a:rPr>
              <a:t> sing.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Does	it	it does not sing.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Do	we	we do not sing.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Do	they         they do not sing.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endParaRPr lang="fr-FR" altLang="en-US">
              <a:solidFill>
                <a:schemeClr val="tx1"/>
              </a:solidFill>
            </a:endParaRPr>
          </a:p>
          <a:p>
            <a:pPr algn="l"/>
            <a:r>
              <a:rPr lang="fr-FR" altLang="en-US">
                <a:solidFill>
                  <a:schemeClr val="tx1"/>
                </a:solidFill>
              </a:rPr>
              <a:t>In other words, only third person singular subjects (he, she and it) have doesn't — the rest have don't.</a:t>
            </a:r>
            <a:endParaRPr lang="fr-FR" altLang="en-US">
              <a:solidFill>
                <a:schemeClr val="tx1"/>
              </a:solidFill>
            </a:endParaRPr>
          </a:p>
          <a:p>
            <a:pPr algn="l"/>
            <a:endParaRPr lang="en-US" sz="2000"/>
          </a:p>
          <a:p>
            <a:pPr algn="l"/>
            <a:endParaRPr lang="en-US" sz="2000"/>
          </a:p>
        </p:txBody>
      </p:sp>
      <p:sp>
        <p:nvSpPr>
          <p:cNvPr id="5" name="Text Box 4"/>
          <p:cNvSpPr txBox="1"/>
          <p:nvPr/>
        </p:nvSpPr>
        <p:spPr>
          <a:xfrm>
            <a:off x="1066800" y="361950"/>
            <a:ext cx="45008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fr-FR" altLang="en-US" sz="2400" b="1">
                <a:solidFill>
                  <a:srgbClr val="FC0674"/>
                </a:solidFill>
              </a:rPr>
              <a:t>1/ The Form of Simple Present:</a:t>
            </a:r>
            <a:endParaRPr lang="fr-FR" altLang="en-US" sz="2400" b="1">
              <a:solidFill>
                <a:srgbClr val="FC067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B32B2"/>
            </a:gs>
            <a:gs pos="100000">
              <a:srgbClr val="401A5D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525780" y="916940"/>
            <a:ext cx="1094422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b="1"/>
              <a:t>Forming a yes/no question</a:t>
            </a:r>
            <a:r>
              <a:rPr lang="fr-FR" altLang="en-US" b="1"/>
              <a:t>:</a:t>
            </a:r>
            <a:endParaRPr lang="en-US"/>
          </a:p>
          <a:p>
            <a:r>
              <a:rPr lang="en-US"/>
              <a:t>Yes/no questions are also created using the auxiliary do. This time, the auxiliary is placed before the subject. Here are the rules:</a:t>
            </a:r>
            <a:endParaRPr lang="en-US"/>
          </a:p>
          <a:p>
            <a:endParaRPr lang="en-US"/>
          </a:p>
          <a:p>
            <a:r>
              <a:rPr lang="en-US"/>
              <a:t>Auxiliary</a:t>
            </a:r>
            <a:r>
              <a:rPr lang="fr-FR" altLang="en-US"/>
              <a:t>   </a:t>
            </a:r>
            <a:r>
              <a:rPr lang="en-US"/>
              <a:t>	Subject	Example</a:t>
            </a:r>
            <a:endParaRPr lang="en-US"/>
          </a:p>
          <a:p>
            <a:r>
              <a:rPr lang="en-US"/>
              <a:t>Do	</a:t>
            </a:r>
            <a:r>
              <a:rPr lang="fr-FR" altLang="en-US"/>
              <a:t>                       </a:t>
            </a:r>
            <a:r>
              <a:rPr lang="en-US"/>
              <a:t>I	Do I sing?</a:t>
            </a:r>
            <a:endParaRPr lang="en-US"/>
          </a:p>
          <a:p>
            <a:r>
              <a:rPr lang="en-US"/>
              <a:t>Do	</a:t>
            </a:r>
            <a:r>
              <a:rPr lang="fr-FR" altLang="en-US"/>
              <a:t>                   </a:t>
            </a:r>
            <a:r>
              <a:rPr lang="en-US"/>
              <a:t>you	Do you sing?</a:t>
            </a:r>
            <a:endParaRPr lang="en-US"/>
          </a:p>
          <a:p>
            <a:r>
              <a:rPr lang="en-US"/>
              <a:t>Does	</a:t>
            </a:r>
            <a:r>
              <a:rPr lang="fr-FR" altLang="en-US"/>
              <a:t>                     </a:t>
            </a:r>
            <a:r>
              <a:rPr lang="en-US"/>
              <a:t>he	Does he sing?</a:t>
            </a:r>
            <a:endParaRPr lang="en-US"/>
          </a:p>
          <a:p>
            <a:r>
              <a:rPr lang="en-US"/>
              <a:t>Does	</a:t>
            </a:r>
            <a:r>
              <a:rPr lang="fr-FR" altLang="en-US"/>
              <a:t>                    </a:t>
            </a:r>
            <a:r>
              <a:rPr lang="en-US"/>
              <a:t>she	Does she sing?</a:t>
            </a:r>
            <a:endParaRPr lang="en-US"/>
          </a:p>
          <a:p>
            <a:r>
              <a:rPr lang="en-US"/>
              <a:t>Does	</a:t>
            </a:r>
            <a:r>
              <a:rPr lang="fr-FR" altLang="en-US"/>
              <a:t>                      </a:t>
            </a:r>
            <a:r>
              <a:rPr lang="en-US"/>
              <a:t>it	Does it sing?</a:t>
            </a:r>
            <a:endParaRPr lang="en-US"/>
          </a:p>
          <a:p>
            <a:r>
              <a:rPr lang="en-US"/>
              <a:t>Do	</a:t>
            </a:r>
            <a:r>
              <a:rPr lang="fr-FR" altLang="en-US"/>
              <a:t>                     </a:t>
            </a:r>
            <a:r>
              <a:rPr lang="en-US"/>
              <a:t>we	Do we sing?</a:t>
            </a:r>
            <a:endParaRPr lang="en-US"/>
          </a:p>
          <a:p>
            <a:r>
              <a:rPr lang="en-US"/>
              <a:t>Do	they	Do they sing?</a:t>
            </a: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525780" y="4331970"/>
            <a:ext cx="1113980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b="1"/>
              <a:t>Forming a WH- question</a:t>
            </a:r>
            <a:r>
              <a:rPr lang="fr-FR" altLang="en-US" b="1"/>
              <a:t>:</a:t>
            </a:r>
            <a:endParaRPr lang="en-US" b="1"/>
          </a:p>
          <a:p>
            <a:r>
              <a:rPr lang="en-US"/>
              <a:t>WH- questions (using words such as “what”, “when”, and “where”) are also created by putting the auxiliary do before the subject. Then, you add the WH- word at the beginning. Here are some examples:</a:t>
            </a:r>
            <a:endParaRPr lang="en-US"/>
          </a:p>
          <a:p>
            <a:endParaRPr lang="en-US"/>
          </a:p>
          <a:p>
            <a:r>
              <a:rPr lang="en-US" u="sng"/>
              <a:t>Statement</a:t>
            </a:r>
            <a:r>
              <a:rPr lang="fr-FR" altLang="en-US" u="sng"/>
              <a:t>:</a:t>
            </a:r>
            <a:r>
              <a:rPr lang="en-US"/>
              <a:t>	</a:t>
            </a:r>
            <a:r>
              <a:rPr lang="fr-FR" altLang="en-US"/>
              <a:t>       </a:t>
            </a:r>
            <a:r>
              <a:rPr lang="en-US" u="sng"/>
              <a:t>Yes/no question</a:t>
            </a:r>
            <a:r>
              <a:rPr lang="fr-FR" altLang="en-US" u="sng"/>
              <a:t>:</a:t>
            </a:r>
            <a:r>
              <a:rPr lang="en-US"/>
              <a:t>	</a:t>
            </a:r>
            <a:r>
              <a:rPr lang="fr-FR" altLang="en-US"/>
              <a:t>                                      </a:t>
            </a:r>
            <a:r>
              <a:rPr lang="en-US" u="sng"/>
              <a:t>WH- question</a:t>
            </a:r>
            <a:r>
              <a:rPr lang="fr-FR" altLang="en-US" u="sng"/>
              <a:t>:</a:t>
            </a:r>
            <a:endParaRPr lang="en-US"/>
          </a:p>
          <a:p>
            <a:r>
              <a:rPr lang="fr-FR" altLang="en-US"/>
              <a:t>   </a:t>
            </a:r>
            <a:r>
              <a:rPr lang="en-US"/>
              <a:t>I sing	</a:t>
            </a:r>
            <a:r>
              <a:rPr lang="fr-FR" altLang="en-US"/>
              <a:t>                             </a:t>
            </a:r>
            <a:r>
              <a:rPr lang="en-US"/>
              <a:t>Do I sing?	</a:t>
            </a:r>
            <a:r>
              <a:rPr lang="fr-FR" altLang="en-US"/>
              <a:t>                                                       </a:t>
            </a:r>
            <a:r>
              <a:rPr lang="en-US"/>
              <a:t>What do I sing?</a:t>
            </a:r>
            <a:endParaRPr lang="en-US"/>
          </a:p>
          <a:p>
            <a:r>
              <a:rPr lang="en-US"/>
              <a:t>You fight.</a:t>
            </a:r>
            <a:r>
              <a:rPr lang="fr-FR" altLang="en-US"/>
              <a:t>  </a:t>
            </a:r>
            <a:r>
              <a:rPr lang="en-US"/>
              <a:t>	</a:t>
            </a:r>
            <a:r>
              <a:rPr lang="fr-FR" altLang="en-US"/>
              <a:t>        </a:t>
            </a:r>
            <a:r>
              <a:rPr lang="en-US"/>
              <a:t>Do you fight?	</a:t>
            </a:r>
            <a:r>
              <a:rPr lang="fr-FR" altLang="en-US"/>
              <a:t>                                                     </a:t>
            </a:r>
            <a:r>
              <a:rPr lang="en-US"/>
              <a:t>Why do you fight?</a:t>
            </a:r>
            <a:endParaRPr lang="en-US"/>
          </a:p>
          <a:p>
            <a:r>
              <a:rPr lang="fr-FR" altLang="en-US"/>
              <a:t> </a:t>
            </a:r>
            <a:r>
              <a:rPr lang="en-US"/>
              <a:t>He lives	</a:t>
            </a:r>
            <a:r>
              <a:rPr lang="fr-FR" altLang="en-US"/>
              <a:t>                          </a:t>
            </a:r>
            <a:r>
              <a:rPr lang="en-US"/>
              <a:t>Does he live?	</a:t>
            </a:r>
            <a:r>
              <a:rPr lang="fr-FR" altLang="en-US"/>
              <a:t>                                                   </a:t>
            </a:r>
            <a:r>
              <a:rPr lang="en-US"/>
              <a:t>Where does he live?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525780" y="448310"/>
            <a:ext cx="165290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b="1">
                <a:solidFill>
                  <a:schemeClr val="tx1"/>
                </a:solidFill>
              </a:rPr>
              <a:t>Question Form:</a:t>
            </a:r>
            <a:endParaRPr lang="fr-FR" alt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B32B2"/>
            </a:gs>
            <a:gs pos="100000">
              <a:srgbClr val="401A5D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722630" y="800735"/>
            <a:ext cx="10475595" cy="532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en-US" sz="2000" b="1">
              <a:solidFill>
                <a:srgbClr val="7030A0"/>
              </a:solidFill>
            </a:endParaRPr>
          </a:p>
          <a:p>
            <a:endParaRPr lang="en-US" sz="2000" b="1">
              <a:solidFill>
                <a:srgbClr val="7030A0"/>
              </a:solidFill>
            </a:endParaRPr>
          </a:p>
          <a:p>
            <a:endParaRPr lang="en-US" sz="2000" b="1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</a:rPr>
              <a:t>Permanent situations</a:t>
            </a:r>
            <a:r>
              <a:rPr lang="fr-FR" altLang="en-US" sz="2000" b="1">
                <a:solidFill>
                  <a:schemeClr val="tx1"/>
                </a:solidFill>
              </a:rPr>
              <a:t> and general truths</a:t>
            </a:r>
            <a:endParaRPr lang="en-US" sz="2000" b="1">
              <a:solidFill>
                <a:schemeClr val="tx1"/>
              </a:solidFill>
            </a:endParaRPr>
          </a:p>
          <a:p>
            <a:r>
              <a:rPr lang="en-US" sz="2000"/>
              <a:t>The present simple is for actions and situations that are generally or permanently true:</a:t>
            </a:r>
            <a:endParaRPr lang="en-US" sz="2000"/>
          </a:p>
          <a:p>
            <a:endParaRPr lang="en-US" sz="2000"/>
          </a:p>
          <a:p>
            <a:r>
              <a:rPr lang="en-US" sz="2000"/>
              <a:t>IBM is one o f the largest computer companies in the world; it manufactures mainframes and</a:t>
            </a:r>
            <a:endParaRPr lang="en-US" sz="2000"/>
          </a:p>
          <a:p>
            <a:r>
              <a:rPr lang="en-US" sz="2000"/>
              <a:t>PCs, and sells its products all over the world.</a:t>
            </a:r>
            <a:endParaRPr lang="en-US" sz="2000"/>
          </a:p>
          <a:p>
            <a:endParaRPr lang="en-US" sz="2000" b="1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</a:rPr>
              <a:t>Routines</a:t>
            </a:r>
            <a:r>
              <a:rPr lang="fr-FR" altLang="en-US" sz="2000" b="1">
                <a:solidFill>
                  <a:schemeClr val="tx1"/>
                </a:solidFill>
              </a:rPr>
              <a:t>/Habits</a:t>
            </a:r>
            <a:r>
              <a:rPr lang="en-US" sz="2000" b="1">
                <a:solidFill>
                  <a:schemeClr val="tx1"/>
                </a:solidFill>
              </a:rPr>
              <a:t> and frequency</a:t>
            </a:r>
            <a:endParaRPr lang="en-US" sz="2000" b="1">
              <a:solidFill>
                <a:schemeClr val="tx1"/>
              </a:solidFill>
            </a:endParaRPr>
          </a:p>
          <a:p>
            <a:r>
              <a:rPr lang="en-US" sz="2000"/>
              <a:t>We use the present simple to talk about routines and things we do regularly:</a:t>
            </a:r>
            <a:endParaRPr lang="en-US" sz="2000"/>
          </a:p>
          <a:p>
            <a:endParaRPr lang="en-US" sz="2000"/>
          </a:p>
          <a:p>
            <a:r>
              <a:rPr lang="en-US" sz="2000"/>
              <a:t>I usually get to the showroom at about 8.00 and I have a quick look at my emails. </a:t>
            </a:r>
            <a:endParaRPr lang="en-US" sz="2000"/>
          </a:p>
          <a:p>
            <a:endParaRPr lang="en-US" sz="2000"/>
          </a:p>
          <a:p>
            <a:r>
              <a:rPr lang="en-US" sz="2000"/>
              <a:t>The sales reps</a:t>
            </a:r>
            <a:r>
              <a:rPr lang="fr-FR" altLang="en-US" sz="2000"/>
              <a:t> </a:t>
            </a:r>
            <a:r>
              <a:rPr lang="en-US" sz="2000"/>
              <a:t>arrive at about 8.15 and we open at 8.30.</a:t>
            </a:r>
            <a:endParaRPr lang="en-US" sz="2000"/>
          </a:p>
          <a:p>
            <a:endParaRPr lang="en-US" sz="2000"/>
          </a:p>
          <a:p>
            <a:endParaRPr lang="en-US" sz="2000"/>
          </a:p>
        </p:txBody>
      </p:sp>
      <p:sp>
        <p:nvSpPr>
          <p:cNvPr id="6" name="Text Box 5"/>
          <p:cNvSpPr txBox="1"/>
          <p:nvPr/>
        </p:nvSpPr>
        <p:spPr>
          <a:xfrm>
            <a:off x="829310" y="961390"/>
            <a:ext cx="329501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2000" b="1">
                <a:solidFill>
                  <a:srgbClr val="FC0674"/>
                </a:solidFill>
              </a:rPr>
              <a:t>2/ The Use of Simple Present:</a:t>
            </a:r>
            <a:endParaRPr lang="fr-FR" altLang="en-US" sz="2000" b="1">
              <a:solidFill>
                <a:srgbClr val="FC0674"/>
              </a:solidFill>
            </a:endParaRPr>
          </a:p>
        </p:txBody>
      </p:sp>
      <p:pic>
        <p:nvPicPr>
          <p:cNvPr id="5" name="Content Placeholder 4" descr="161774755663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28715" y="439420"/>
            <a:ext cx="4969510" cy="14427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B32B2"/>
            </a:gs>
            <a:gs pos="100000">
              <a:srgbClr val="401A5D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783590" y="521970"/>
            <a:ext cx="979995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  <a:sym typeface="+mn-ea"/>
              </a:rPr>
              <a:t>Facts</a:t>
            </a:r>
            <a:r>
              <a:rPr lang="fr-FR" altLang="en-US" sz="2000" b="1">
                <a:solidFill>
                  <a:schemeClr val="tx1"/>
                </a:solidFill>
                <a:sym typeface="+mn-ea"/>
              </a:rPr>
              <a:t>:</a:t>
            </a:r>
            <a:endParaRPr lang="fr-FR" altLang="en-US" sz="2000" b="1">
              <a:solidFill>
                <a:schemeClr val="tx1"/>
              </a:solidFill>
              <a:sym typeface="+mn-ea"/>
            </a:endParaRPr>
          </a:p>
          <a:p>
            <a:pPr algn="l"/>
            <a:endParaRPr lang="en-US" sz="2000" b="1">
              <a:solidFill>
                <a:srgbClr val="7030A0"/>
              </a:solidFill>
            </a:endParaRPr>
          </a:p>
          <a:p>
            <a:pPr algn="l"/>
            <a:r>
              <a:rPr lang="en-US" sz="2000">
                <a:sym typeface="+mn-ea"/>
              </a:rPr>
              <a:t>We use the present simple to talk about scientific or other facts:</a:t>
            </a:r>
            <a:endParaRPr lang="en-US" sz="2000">
              <a:sym typeface="+mn-ea"/>
            </a:endParaRPr>
          </a:p>
          <a:p>
            <a:pPr algn="l"/>
            <a:endParaRPr lang="en-US" sz="2000">
              <a:sym typeface="+mn-ea"/>
            </a:endParaRPr>
          </a:p>
          <a:p>
            <a:pPr algn="l"/>
            <a:r>
              <a:rPr lang="fr-FR" altLang="en-US" sz="2000">
                <a:sym typeface="+mn-ea"/>
              </a:rPr>
              <a:t>there are 24 hours a day</a:t>
            </a:r>
            <a:endParaRPr lang="en-US" sz="2000">
              <a:sym typeface="+mn-ea"/>
            </a:endParaRPr>
          </a:p>
          <a:p>
            <a:pPr algn="l"/>
            <a:endParaRPr lang="en-US" sz="2000"/>
          </a:p>
          <a:p>
            <a:pPr algn="l"/>
            <a:r>
              <a:rPr lang="en-US" sz="2000">
                <a:sym typeface="+mn-ea"/>
              </a:rPr>
              <a:t>Superconductors are materials that conduct electricity and do not create electrical resistance.</a:t>
            </a:r>
            <a:endParaRPr lang="en-US" sz="2000"/>
          </a:p>
          <a:p>
            <a:pPr algn="l"/>
            <a:endParaRPr lang="en-US" sz="2000"/>
          </a:p>
          <a:p>
            <a:pPr algn="l"/>
            <a:endParaRPr lang="fr-FR" altLang="en-US" sz="2000" b="1">
              <a:solidFill>
                <a:srgbClr val="7030A0"/>
              </a:solidFill>
              <a:sym typeface="+mn-ea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altLang="en-US" sz="2000" b="1">
                <a:solidFill>
                  <a:schemeClr val="tx1"/>
                </a:solidFill>
                <a:sym typeface="+mn-ea"/>
              </a:rPr>
              <a:t>A future p</a:t>
            </a:r>
            <a:r>
              <a:rPr lang="en-US" sz="2000" b="1">
                <a:solidFill>
                  <a:schemeClr val="tx1"/>
                </a:solidFill>
                <a:sym typeface="+mn-ea"/>
              </a:rPr>
              <a:t>rogramme</a:t>
            </a:r>
            <a:r>
              <a:rPr lang="fr-FR" altLang="en-US" sz="2000" b="1">
                <a:solidFill>
                  <a:schemeClr val="tx1"/>
                </a:solidFill>
                <a:sym typeface="+mn-ea"/>
              </a:rPr>
              <a:t>d event:</a:t>
            </a:r>
            <a:endParaRPr lang="fr-FR" altLang="en-US" sz="2000" b="1">
              <a:solidFill>
                <a:schemeClr val="tx1"/>
              </a:solidFill>
              <a:sym typeface="+mn-ea"/>
            </a:endParaRPr>
          </a:p>
          <a:p>
            <a:pPr algn="l"/>
            <a:endParaRPr lang="en-US" sz="2000"/>
          </a:p>
          <a:p>
            <a:pPr algn="l"/>
            <a:r>
              <a:rPr lang="en-US" sz="2000">
                <a:sym typeface="+mn-ea"/>
              </a:rPr>
              <a:t>We use the present simple to talk about programmes and timetables. When we use the </a:t>
            </a:r>
            <a:endParaRPr lang="en-US" sz="2000"/>
          </a:p>
          <a:p>
            <a:pPr algn="l"/>
            <a:r>
              <a:rPr lang="en-US" sz="2000">
                <a:sym typeface="+mn-ea"/>
              </a:rPr>
              <a:t>present simple like this, it can refer to the future:</a:t>
            </a:r>
            <a:endParaRPr lang="en-US" sz="2000">
              <a:sym typeface="+mn-ea"/>
            </a:endParaRPr>
          </a:p>
          <a:p>
            <a:pPr algn="l"/>
            <a:endParaRPr lang="en-US" sz="2000"/>
          </a:p>
          <a:p>
            <a:pPr algn="l"/>
            <a:r>
              <a:rPr lang="en-US" sz="2000">
                <a:sym typeface="+mn-ea"/>
              </a:rPr>
              <a:t>The fast train to London leaves at 7.39 and gets in to Paddington at 8.45. Then you catch the</a:t>
            </a:r>
            <a:endParaRPr lang="en-US" sz="2000"/>
          </a:p>
          <a:p>
            <a:pPr algn="l"/>
            <a:r>
              <a:rPr lang="en-US" sz="2000">
                <a:sym typeface="+mn-ea"/>
              </a:rPr>
              <a:t>Heathrow Express to the airport - it goes every fifteen minutes.</a:t>
            </a:r>
            <a:endParaRPr 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B32B2"/>
            </a:gs>
            <a:gs pos="100000">
              <a:srgbClr val="401A5D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3925570" y="342265"/>
            <a:ext cx="40601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2000" b="1">
                <a:solidFill>
                  <a:srgbClr val="EC06B9"/>
                </a:solidFill>
              </a:rPr>
              <a:t>3/ Time Indicators of  Simple Present</a:t>
            </a:r>
            <a:endParaRPr lang="fr-FR" altLang="en-US" sz="2000" b="1">
              <a:solidFill>
                <a:srgbClr val="EC06B9"/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138045" y="1082675"/>
            <a:ext cx="298640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2000" b="1"/>
              <a:t>usually,</a:t>
            </a:r>
            <a:endParaRPr lang="en-US" sz="2000" b="1"/>
          </a:p>
          <a:p>
            <a:pPr algn="l"/>
            <a:endParaRPr lang="en-US" sz="2000" b="1"/>
          </a:p>
          <a:p>
            <a:pPr algn="l"/>
            <a:r>
              <a:rPr lang="en-US" sz="2000" b="1"/>
              <a:t>always, </a:t>
            </a:r>
            <a:endParaRPr lang="en-US" sz="2000" b="1"/>
          </a:p>
          <a:p>
            <a:pPr algn="l"/>
            <a:endParaRPr lang="en-US" sz="2000" b="1"/>
          </a:p>
          <a:p>
            <a:pPr algn="l"/>
            <a:r>
              <a:rPr lang="en-US" sz="2000" b="1"/>
              <a:t>frequently,</a:t>
            </a:r>
            <a:endParaRPr lang="en-US" sz="2000" b="1"/>
          </a:p>
          <a:p>
            <a:pPr algn="l"/>
            <a:endParaRPr lang="en-US" sz="2000" b="1"/>
          </a:p>
          <a:p>
            <a:pPr algn="l"/>
            <a:r>
              <a:rPr lang="en-US" sz="2000" b="1"/>
              <a:t>seldom,</a:t>
            </a:r>
            <a:endParaRPr lang="en-US" sz="2000" b="1"/>
          </a:p>
          <a:p>
            <a:pPr algn="l"/>
            <a:r>
              <a:rPr lang="en-US" sz="2000" b="1"/>
              <a:t> </a:t>
            </a:r>
            <a:endParaRPr lang="en-US" sz="2000" b="1"/>
          </a:p>
          <a:p>
            <a:pPr algn="l"/>
            <a:r>
              <a:rPr lang="en-US" sz="2000" b="1"/>
              <a:t>never, </a:t>
            </a:r>
            <a:endParaRPr lang="en-US" sz="2000" b="1"/>
          </a:p>
          <a:p>
            <a:pPr algn="l"/>
            <a:endParaRPr lang="en-US" sz="2000" b="1"/>
          </a:p>
          <a:p>
            <a:pPr algn="l"/>
            <a:r>
              <a:rPr lang="en-US" sz="2000" b="1"/>
              <a:t>two times a week,</a:t>
            </a:r>
            <a:endParaRPr lang="en-US" sz="2000" b="1"/>
          </a:p>
          <a:p>
            <a:pPr algn="l"/>
            <a:endParaRPr lang="en-US" sz="2000" b="1"/>
          </a:p>
          <a:p>
            <a:pPr algn="l"/>
            <a:r>
              <a:rPr lang="en-US" sz="2000" b="1"/>
              <a:t> every other day</a:t>
            </a:r>
            <a:r>
              <a:rPr lang="fr-FR" altLang="en-US" sz="2000" b="1"/>
              <a:t>,</a:t>
            </a:r>
            <a:endParaRPr lang="fr-FR" altLang="en-US" sz="2000" b="1"/>
          </a:p>
          <a:p>
            <a:pPr algn="l"/>
            <a:r>
              <a:rPr lang="fr-FR" altLang="en-US" sz="2000" b="1"/>
              <a:t> </a:t>
            </a:r>
            <a:endParaRPr lang="fr-FR" altLang="en-US" sz="2000" b="1"/>
          </a:p>
        </p:txBody>
      </p:sp>
      <p:sp>
        <p:nvSpPr>
          <p:cNvPr id="6" name="Text Box 5"/>
          <p:cNvSpPr txBox="1"/>
          <p:nvPr/>
        </p:nvSpPr>
        <p:spPr>
          <a:xfrm>
            <a:off x="7755255" y="1082675"/>
            <a:ext cx="1651635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fr-FR" altLang="en-US" sz="2000" b="1">
                <a:sym typeface="+mn-ea"/>
              </a:rPr>
              <a:t>sometimes,</a:t>
            </a:r>
            <a:endParaRPr lang="fr-FR" altLang="en-US" sz="2000" b="1">
              <a:sym typeface="+mn-ea"/>
            </a:endParaRPr>
          </a:p>
          <a:p>
            <a:pPr algn="l"/>
            <a:r>
              <a:rPr lang="fr-FR" altLang="en-US" sz="2000" b="1">
                <a:sym typeface="+mn-ea"/>
              </a:rPr>
              <a:t> </a:t>
            </a:r>
            <a:endParaRPr lang="fr-FR" altLang="en-US" sz="2000" b="1"/>
          </a:p>
          <a:p>
            <a:pPr algn="l"/>
            <a:r>
              <a:rPr lang="fr-FR" altLang="en-US" sz="2000" b="1">
                <a:sym typeface="+mn-ea"/>
              </a:rPr>
              <a:t>whenever, </a:t>
            </a:r>
            <a:endParaRPr lang="fr-FR" altLang="en-US" sz="2000" b="1">
              <a:sym typeface="+mn-ea"/>
            </a:endParaRPr>
          </a:p>
          <a:p>
            <a:pPr algn="l"/>
            <a:endParaRPr lang="fr-FR" altLang="en-US" sz="2000" b="1"/>
          </a:p>
          <a:p>
            <a:pPr algn="l"/>
            <a:r>
              <a:rPr lang="fr-FR" altLang="en-US" sz="2000" b="1">
                <a:sym typeface="+mn-ea"/>
              </a:rPr>
              <a:t>often, </a:t>
            </a:r>
            <a:endParaRPr lang="fr-FR" altLang="en-US" sz="2000" b="1">
              <a:sym typeface="+mn-ea"/>
            </a:endParaRPr>
          </a:p>
          <a:p>
            <a:pPr algn="l"/>
            <a:endParaRPr lang="fr-FR" altLang="en-US" sz="2000" b="1"/>
          </a:p>
          <a:p>
            <a:pPr algn="l"/>
            <a:r>
              <a:rPr lang="fr-FR" altLang="en-US" sz="2000" b="1">
                <a:sym typeface="+mn-ea"/>
              </a:rPr>
              <a:t>rarely, </a:t>
            </a:r>
            <a:endParaRPr lang="fr-FR" altLang="en-US" sz="2000" b="1">
              <a:sym typeface="+mn-ea"/>
            </a:endParaRPr>
          </a:p>
          <a:p>
            <a:pPr algn="l"/>
            <a:endParaRPr lang="fr-FR" altLang="en-US" sz="2000" b="1"/>
          </a:p>
          <a:p>
            <a:pPr algn="l"/>
            <a:r>
              <a:rPr lang="fr-FR" altLang="en-US" sz="2000" b="1">
                <a:sym typeface="+mn-ea"/>
              </a:rPr>
              <a:t>everyday,</a:t>
            </a:r>
            <a:endParaRPr lang="fr-FR" altLang="en-US" sz="2000" b="1">
              <a:sym typeface="+mn-ea"/>
            </a:endParaRPr>
          </a:p>
          <a:p>
            <a:pPr algn="l"/>
            <a:endParaRPr lang="fr-FR" altLang="en-US" sz="2000" b="1"/>
          </a:p>
          <a:p>
            <a:pPr algn="l"/>
            <a:r>
              <a:rPr lang="fr-FR" altLang="en-US" sz="2000" b="1">
                <a:sym typeface="+mn-ea"/>
              </a:rPr>
              <a:t>occasionally</a:t>
            </a: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B32B2"/>
            </a:gs>
            <a:gs pos="100000">
              <a:srgbClr val="401A5D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912995" y="146685"/>
            <a:ext cx="15208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3200" b="1"/>
              <a:t>Practice</a:t>
            </a:r>
            <a:endParaRPr lang="fr-FR" altLang="en-US" sz="3200" b="1"/>
          </a:p>
        </p:txBody>
      </p:sp>
      <p:sp>
        <p:nvSpPr>
          <p:cNvPr id="2" name="Text Box 1"/>
          <p:cNvSpPr txBox="1"/>
          <p:nvPr/>
        </p:nvSpPr>
        <p:spPr>
          <a:xfrm>
            <a:off x="722630" y="730250"/>
            <a:ext cx="10746740" cy="5354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en-US"/>
          </a:p>
          <a:p>
            <a:r>
              <a:rPr lang="en-US" sz="2400" b="1"/>
              <a:t>2.1 Complete the sentences using the following verbs:</a:t>
            </a:r>
            <a:endParaRPr lang="en-US"/>
          </a:p>
          <a:p>
            <a:r>
              <a:rPr lang="en-US"/>
              <a:t>cause(s)</a:t>
            </a:r>
            <a:r>
              <a:rPr lang="fr-FR" altLang="en-US"/>
              <a:t> /</a:t>
            </a:r>
            <a:r>
              <a:rPr lang="en-US"/>
              <a:t> close(s)</a:t>
            </a:r>
            <a:r>
              <a:rPr lang="fr-FR" altLang="en-US"/>
              <a:t> /</a:t>
            </a:r>
            <a:r>
              <a:rPr lang="en-US"/>
              <a:t> connect(s)</a:t>
            </a:r>
            <a:r>
              <a:rPr lang="fr-FR" altLang="en-US"/>
              <a:t> /</a:t>
            </a:r>
            <a:r>
              <a:rPr lang="en-US"/>
              <a:t> go(es)</a:t>
            </a:r>
            <a:r>
              <a:rPr lang="fr-FR" altLang="en-US"/>
              <a:t> /</a:t>
            </a:r>
            <a:r>
              <a:rPr lang="en-US"/>
              <a:t> live(s)</a:t>
            </a:r>
            <a:r>
              <a:rPr lang="fr-FR" altLang="en-US"/>
              <a:t> /</a:t>
            </a:r>
            <a:r>
              <a:rPr lang="en-US"/>
              <a:t> speak(s)</a:t>
            </a:r>
            <a:r>
              <a:rPr lang="fr-FR" altLang="en-US"/>
              <a:t> /</a:t>
            </a:r>
            <a:r>
              <a:rPr lang="en-US"/>
              <a:t> take(s)</a:t>
            </a:r>
            <a:endParaRPr lang="en-US"/>
          </a:p>
          <a:p>
            <a:endParaRPr lang="en-US"/>
          </a:p>
          <a:p>
            <a:r>
              <a:rPr lang="en-US"/>
              <a:t>1 Tanya </a:t>
            </a:r>
            <a:r>
              <a:rPr lang="en-US" b="1"/>
              <a:t>speaks </a:t>
            </a:r>
            <a:r>
              <a:rPr lang="en-US"/>
              <a:t>German very well.</a:t>
            </a:r>
            <a:endParaRPr lang="en-US"/>
          </a:p>
          <a:p>
            <a:endParaRPr lang="en-US"/>
          </a:p>
          <a:p>
            <a:r>
              <a:rPr lang="en-US"/>
              <a:t>2 Ben and Jack</a:t>
            </a:r>
            <a:r>
              <a:rPr lang="fr-FR" altLang="en-US"/>
              <a:t>............................................</a:t>
            </a:r>
            <a:r>
              <a:rPr lang="en-US"/>
              <a:t>to the same school.</a:t>
            </a:r>
            <a:endParaRPr lang="en-US"/>
          </a:p>
          <a:p>
            <a:endParaRPr lang="en-US"/>
          </a:p>
          <a:p>
            <a:r>
              <a:rPr lang="en-US"/>
              <a:t>3 Bad driving</a:t>
            </a:r>
            <a:r>
              <a:rPr lang="fr-FR" altLang="en-US"/>
              <a:t>.................................................</a:t>
            </a:r>
            <a:r>
              <a:rPr lang="fr-FR" altLang="en-US" sz="2400" b="1">
                <a:solidFill>
                  <a:srgbClr val="FFFF00"/>
                </a:solidFill>
              </a:rPr>
              <a:t> </a:t>
            </a:r>
            <a:r>
              <a:rPr lang="en-US"/>
              <a:t>many accidents.</a:t>
            </a:r>
            <a:endParaRPr lang="en-US"/>
          </a:p>
          <a:p>
            <a:endParaRPr lang="en-US"/>
          </a:p>
          <a:p>
            <a:r>
              <a:rPr lang="en-US"/>
              <a:t>4 The museum</a:t>
            </a:r>
            <a:r>
              <a:rPr lang="fr-FR" altLang="en-US"/>
              <a:t>................................................. </a:t>
            </a:r>
            <a:r>
              <a:rPr lang="en-US"/>
              <a:t>at 4 o’clock on Sundays.</a:t>
            </a:r>
            <a:endParaRPr lang="en-US"/>
          </a:p>
          <a:p>
            <a:endParaRPr lang="en-US"/>
          </a:p>
          <a:p>
            <a:r>
              <a:rPr lang="en-US"/>
              <a:t>5 My parents</a:t>
            </a:r>
            <a:r>
              <a:rPr lang="fr-FR" altLang="en-US"/>
              <a:t> ..................................................</a:t>
            </a:r>
            <a:r>
              <a:rPr lang="en-US"/>
              <a:t> in a very small flat.</a:t>
            </a:r>
            <a:endParaRPr lang="en-US"/>
          </a:p>
          <a:p>
            <a:endParaRPr lang="en-US"/>
          </a:p>
          <a:p>
            <a:r>
              <a:rPr lang="en-US"/>
              <a:t>6 The Olympic Games</a:t>
            </a:r>
            <a:r>
              <a:rPr lang="fr-FR" altLang="en-US"/>
              <a:t> ......................................</a:t>
            </a:r>
            <a:r>
              <a:rPr lang="en-US"/>
              <a:t> place every four years.</a:t>
            </a:r>
            <a:endParaRPr lang="en-US"/>
          </a:p>
          <a:p>
            <a:endParaRPr lang="en-US"/>
          </a:p>
          <a:p>
            <a:r>
              <a:rPr lang="en-US"/>
              <a:t>7 The Panama Canal </a:t>
            </a:r>
            <a:r>
              <a:rPr lang="fr-FR" altLang="en-US"/>
              <a:t>..........................................</a:t>
            </a:r>
            <a:r>
              <a:rPr lang="fr-FR" altLang="en-US" sz="2400" b="1">
                <a:solidFill>
                  <a:srgbClr val="FFFF00"/>
                </a:solidFill>
              </a:rPr>
              <a:t> </a:t>
            </a:r>
            <a:r>
              <a:rPr lang="en-US"/>
              <a:t>the Atlantic and Pacific oceans.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B32B2"/>
            </a:gs>
            <a:gs pos="100000">
              <a:srgbClr val="401A5D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565910" y="805180"/>
            <a:ext cx="9867900" cy="4799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b="1">
                <a:sym typeface="+mn-ea"/>
              </a:rPr>
              <a:t>2.2 Put the verb into the correct form.</a:t>
            </a:r>
            <a:endParaRPr lang="en-US" b="1">
              <a:sym typeface="+mn-ea"/>
            </a:endParaRPr>
          </a:p>
          <a:p>
            <a:endParaRPr lang="en-US" b="1"/>
          </a:p>
          <a:p>
            <a:r>
              <a:rPr lang="en-US">
                <a:sym typeface="+mn-ea"/>
              </a:rPr>
              <a:t>1 Julia </a:t>
            </a:r>
            <a:r>
              <a:rPr lang="en-US" b="1">
                <a:sym typeface="+mn-ea"/>
              </a:rPr>
              <a:t>doesn’t drink (not / drink)</a:t>
            </a:r>
            <a:r>
              <a:rPr lang="en-US">
                <a:sym typeface="+mn-ea"/>
              </a:rPr>
              <a:t> tea very often.</a:t>
            </a:r>
            <a:endParaRPr lang="en-US">
              <a:sym typeface="+mn-ea"/>
            </a:endParaRPr>
          </a:p>
          <a:p>
            <a:endParaRPr lang="en-US"/>
          </a:p>
          <a:p>
            <a:r>
              <a:rPr lang="en-US">
                <a:sym typeface="+mn-ea"/>
              </a:rPr>
              <a:t>2 What time (the banks / close) here?</a:t>
            </a:r>
            <a:endParaRPr lang="en-US">
              <a:sym typeface="+mn-ea"/>
            </a:endParaRPr>
          </a:p>
          <a:p>
            <a:endParaRPr lang="en-US"/>
          </a:p>
          <a:p>
            <a:r>
              <a:rPr lang="en-US">
                <a:sym typeface="+mn-ea"/>
              </a:rPr>
              <a:t>3 I have a car, but I </a:t>
            </a:r>
            <a:r>
              <a:rPr lang="fr-FR" altLang="en-US">
                <a:sym typeface="+mn-ea"/>
              </a:rPr>
              <a:t>.................................................</a:t>
            </a:r>
            <a:r>
              <a:rPr lang="en-US">
                <a:sym typeface="+mn-ea"/>
              </a:rPr>
              <a:t>(not / use) it much.</a:t>
            </a:r>
            <a:endParaRPr lang="en-US">
              <a:sym typeface="+mn-ea"/>
            </a:endParaRPr>
          </a:p>
          <a:p>
            <a:endParaRPr lang="en-US"/>
          </a:p>
          <a:p>
            <a:r>
              <a:rPr lang="en-US">
                <a:sym typeface="+mn-ea"/>
              </a:rPr>
              <a:t>4 Where</a:t>
            </a:r>
            <a:r>
              <a:rPr lang="fr-FR" altLang="en-US">
                <a:sym typeface="+mn-ea"/>
              </a:rPr>
              <a:t>............................................................</a:t>
            </a:r>
            <a:r>
              <a:rPr lang="en-US">
                <a:sym typeface="+mn-ea"/>
              </a:rPr>
              <a:t> (Maria / come) from? Is she Spanish?</a:t>
            </a:r>
            <a:endParaRPr lang="en-US">
              <a:sym typeface="+mn-ea"/>
            </a:endParaRPr>
          </a:p>
          <a:p>
            <a:endParaRPr lang="en-US"/>
          </a:p>
          <a:p>
            <a:r>
              <a:rPr lang="en-US">
                <a:sym typeface="+mn-ea"/>
              </a:rPr>
              <a:t>5 ‘What</a:t>
            </a:r>
            <a:r>
              <a:rPr lang="fr-FR" altLang="en-US">
                <a:sym typeface="+mn-ea"/>
              </a:rPr>
              <a:t>..........................................</a:t>
            </a:r>
            <a:r>
              <a:rPr lang="en-US">
                <a:sym typeface="+mn-ea"/>
              </a:rPr>
              <a:t> (you / do)?’ ‘I’m an electrician.’</a:t>
            </a:r>
            <a:endParaRPr lang="en-US">
              <a:sym typeface="+mn-ea"/>
            </a:endParaRPr>
          </a:p>
          <a:p>
            <a:endParaRPr lang="en-US"/>
          </a:p>
          <a:p>
            <a:r>
              <a:rPr lang="en-US">
                <a:sym typeface="+mn-ea"/>
              </a:rPr>
              <a:t>6 Look at this sentence. What</a:t>
            </a:r>
            <a:r>
              <a:rPr lang="fr-FR" altLang="en-US">
                <a:sym typeface="+mn-ea"/>
              </a:rPr>
              <a:t>...................................................</a:t>
            </a:r>
            <a:r>
              <a:rPr lang="en-US">
                <a:sym typeface="+mn-ea"/>
              </a:rPr>
              <a:t> (this word / mean)?</a:t>
            </a:r>
            <a:endParaRPr lang="en-US">
              <a:sym typeface="+mn-ea"/>
            </a:endParaRPr>
          </a:p>
          <a:p>
            <a:endParaRPr lang="en-US"/>
          </a:p>
          <a:p>
            <a:r>
              <a:rPr lang="en-US">
                <a:sym typeface="+mn-ea"/>
              </a:rPr>
              <a:t>7 David isn’t very fit. He</a:t>
            </a:r>
            <a:r>
              <a:rPr lang="fr-FR" altLang="en-US">
                <a:sym typeface="+mn-ea"/>
              </a:rPr>
              <a:t>..............................................</a:t>
            </a:r>
            <a:r>
              <a:rPr lang="en-US">
                <a:sym typeface="+mn-ea"/>
              </a:rPr>
              <a:t> (not / do) any sport.</a:t>
            </a:r>
            <a:endParaRPr lang="en-US">
              <a:sym typeface="+mn-ea"/>
            </a:endParaRPr>
          </a:p>
          <a:p>
            <a:endParaRPr lang="en-US"/>
          </a:p>
          <a:p>
            <a:r>
              <a:rPr lang="en-US">
                <a:sym typeface="+mn-ea"/>
              </a:rPr>
              <a:t>8 It </a:t>
            </a:r>
            <a:r>
              <a:rPr lang="fr-FR" altLang="en-US">
                <a:sym typeface="+mn-ea"/>
              </a:rPr>
              <a:t>....................</a:t>
            </a:r>
            <a:r>
              <a:rPr lang="en-US">
                <a:sym typeface="+mn-ea"/>
              </a:rPr>
              <a:t>(take) me an hour to get to work in the morning. How long </a:t>
            </a:r>
            <a:r>
              <a:rPr lang="fr-FR" altLang="en-US">
                <a:sym typeface="+mn-ea"/>
              </a:rPr>
              <a:t>.......................</a:t>
            </a:r>
            <a:r>
              <a:rPr lang="en-US">
                <a:sym typeface="+mn-ea"/>
              </a:rPr>
              <a:t>(it / take) you?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4969</Words>
  <Application>WPS Presentation</Application>
  <PresentationFormat>Widescreen</PresentationFormat>
  <Paragraphs>157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Wingdings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mekhloufirania95</cp:lastModifiedBy>
  <cp:revision>5</cp:revision>
  <dcterms:created xsi:type="dcterms:W3CDTF">2021-04-06T13:02:00Z</dcterms:created>
  <dcterms:modified xsi:type="dcterms:W3CDTF">2021-04-14T10:12:55Z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1033-11.2.0.10101</vt:lpwstr>
  </property>
</Properties>
</file>