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4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38" autoAdjust="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le rect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grpSp>
        <p:nvGrpSpPr>
          <p:cNvPr id="2" name="Groupe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orme libr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orme libr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orme libr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necteur droit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C6850FF-9A48-46D3-8D2E-0ECFD390D31D}" type="datetimeFigureOut">
              <a:rPr lang="fr-FR" smtClean="0"/>
              <a:pPr/>
              <a:t>30/01/2021</a:t>
            </a:fld>
            <a:endParaRPr lang="fr-FR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650008B-4E28-46DD-90AD-58B3289134C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6850FF-9A48-46D3-8D2E-0ECFD390D31D}" type="datetimeFigureOut">
              <a:rPr lang="fr-FR" smtClean="0"/>
              <a:pPr/>
              <a:t>30/01/2021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50008B-4E28-46DD-90AD-58B3289134C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6850FF-9A48-46D3-8D2E-0ECFD390D31D}" type="datetimeFigureOut">
              <a:rPr lang="fr-FR" smtClean="0"/>
              <a:pPr/>
              <a:t>30/01/2021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50008B-4E28-46DD-90AD-58B3289134C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6850FF-9A48-46D3-8D2E-0ECFD390D31D}" type="datetimeFigureOut">
              <a:rPr lang="fr-FR" smtClean="0"/>
              <a:pPr/>
              <a:t>30/01/2021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50008B-4E28-46DD-90AD-58B3289134C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6850FF-9A48-46D3-8D2E-0ECFD390D31D}" type="datetimeFigureOut">
              <a:rPr lang="fr-FR" smtClean="0"/>
              <a:pPr/>
              <a:t>30/01/2021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50008B-4E28-46DD-90AD-58B3289134C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6850FF-9A48-46D3-8D2E-0ECFD390D31D}" type="datetimeFigureOut">
              <a:rPr lang="fr-FR" smtClean="0"/>
              <a:pPr/>
              <a:t>30/01/2021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50008B-4E28-46DD-90AD-58B3289134C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6850FF-9A48-46D3-8D2E-0ECFD390D31D}" type="datetimeFigureOut">
              <a:rPr lang="fr-FR" smtClean="0"/>
              <a:pPr/>
              <a:t>30/01/2021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50008B-4E28-46DD-90AD-58B3289134C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6850FF-9A48-46D3-8D2E-0ECFD390D31D}" type="datetimeFigureOut">
              <a:rPr lang="fr-FR" smtClean="0"/>
              <a:pPr/>
              <a:t>30/01/2021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50008B-4E28-46DD-90AD-58B3289134C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6850FF-9A48-46D3-8D2E-0ECFD390D31D}" type="datetimeFigureOut">
              <a:rPr lang="fr-FR" smtClean="0"/>
              <a:pPr/>
              <a:t>30/01/2021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50008B-4E28-46DD-90AD-58B3289134C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2C6850FF-9A48-46D3-8D2E-0ECFD390D31D}" type="datetimeFigureOut">
              <a:rPr lang="fr-FR" smtClean="0"/>
              <a:pPr/>
              <a:t>30/01/2021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50008B-4E28-46DD-90AD-58B3289134C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C6850FF-9A48-46D3-8D2E-0ECFD390D31D}" type="datetimeFigureOut">
              <a:rPr lang="fr-FR" smtClean="0"/>
              <a:pPr/>
              <a:t>30/01/2021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650008B-4E28-46DD-90AD-58B3289134C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orme libre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iangle rect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Connecteur droit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e libre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orme libre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angle rect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necteur droit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C6850FF-9A48-46D3-8D2E-0ECFD390D31D}" type="datetimeFigureOut">
              <a:rPr lang="fr-FR" smtClean="0"/>
              <a:pPr/>
              <a:t>30/01/2021</a:t>
            </a:fld>
            <a:endParaRPr lang="fr-FR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650008B-4E28-46DD-90AD-58B3289134C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576" y="836712"/>
            <a:ext cx="7772400" cy="2592288"/>
          </a:xfrm>
        </p:spPr>
        <p:txBody>
          <a:bodyPr>
            <a:noAutofit/>
          </a:bodyPr>
          <a:lstStyle/>
          <a:p>
            <a:pPr algn="ctr"/>
            <a:r>
              <a:rPr lang="fr-FR" sz="4400" dirty="0" smtClean="0">
                <a:latin typeface="Copperplate Gothic Bold" pitchFamily="34" charset="0"/>
              </a:rPr>
              <a:t>DIMENSIONNEMENT D’UN SYSTÈME PV </a:t>
            </a:r>
            <a:br>
              <a:rPr lang="fr-FR" sz="4400" dirty="0" smtClean="0">
                <a:latin typeface="Copperplate Gothic Bold" pitchFamily="34" charset="0"/>
              </a:rPr>
            </a:br>
            <a:r>
              <a:rPr lang="fr-FR" sz="4400" dirty="0" smtClean="0">
                <a:latin typeface="Copperplate Gothic Bold" pitchFamily="34" charset="0"/>
              </a:rPr>
              <a:t>(20MWc)</a:t>
            </a:r>
            <a:br>
              <a:rPr lang="fr-FR" sz="4400" dirty="0" smtClean="0">
                <a:latin typeface="Copperplate Gothic Bold" pitchFamily="34" charset="0"/>
              </a:rPr>
            </a:br>
            <a:r>
              <a:rPr lang="fr-FR" sz="4400" dirty="0" smtClean="0">
                <a:latin typeface="Copperplate Gothic Bold" pitchFamily="34" charset="0"/>
              </a:rPr>
              <a:t>CONNECTE AU RESEAU DU BISKRA</a:t>
            </a:r>
            <a:endParaRPr lang="fr-FR" sz="4400" dirty="0">
              <a:latin typeface="Copperplate Gothic Bold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67544" y="3861048"/>
            <a:ext cx="7772400" cy="1310303"/>
          </a:xfrm>
        </p:spPr>
        <p:txBody>
          <a:bodyPr/>
          <a:lstStyle/>
          <a:p>
            <a:pPr algn="l">
              <a:buFont typeface="Arial" charset="0"/>
              <a:buChar char="•"/>
            </a:pPr>
            <a:r>
              <a:rPr lang="fr-FR" dirty="0" smtClean="0"/>
              <a:t>  </a:t>
            </a:r>
            <a:r>
              <a:rPr lang="fr-FR" dirty="0" smtClean="0">
                <a:latin typeface="Copperplate Gothic Bold" pitchFamily="34" charset="0"/>
              </a:rPr>
              <a:t>OUAZAA ABDELMOUMEN</a:t>
            </a:r>
          </a:p>
          <a:p>
            <a:pPr algn="l">
              <a:buFont typeface="Arial" charset="0"/>
              <a:buChar char="•"/>
            </a:pPr>
            <a:r>
              <a:rPr lang="fr-FR" dirty="0" smtClean="0">
                <a:latin typeface="Copperplate Gothic Bold" pitchFamily="34" charset="0"/>
              </a:rPr>
              <a:t>  BASSOUT ACHRAF ABDELADHIM</a:t>
            </a:r>
            <a:endParaRPr lang="fr-FR" dirty="0">
              <a:latin typeface="Copperplate Gothic Bold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563888" y="6309320"/>
            <a:ext cx="2376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chemeClr val="bg1"/>
                </a:solidFill>
                <a:latin typeface="Copperplate Gothic Bold" pitchFamily="34" charset="0"/>
              </a:rPr>
              <a:t>2020/2021</a:t>
            </a:r>
            <a:endParaRPr lang="fr-FR" sz="2000" dirty="0">
              <a:solidFill>
                <a:schemeClr val="bg1"/>
              </a:solidFill>
              <a:latin typeface="Copperplate Gothic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251520" y="0"/>
            <a:ext cx="8373616" cy="4525963"/>
          </a:xfrm>
        </p:spPr>
        <p:txBody>
          <a:bodyPr/>
          <a:lstStyle/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fr-FR" sz="2400" b="1" dirty="0" smtClean="0">
                <a:latin typeface="Copperplate Gothic Bold" pitchFamily="34" charset="0"/>
              </a:rPr>
              <a:t>onduleur photovoltaïque :</a:t>
            </a:r>
            <a:endParaRPr lang="fr-FR" sz="3200" dirty="0" smtClean="0">
              <a:latin typeface="Copperplate Gothic Bold" pitchFamily="34" charset="0"/>
            </a:endParaRPr>
          </a:p>
          <a:p>
            <a:pPr>
              <a:buNone/>
            </a:pPr>
            <a:endParaRPr lang="fr-FR" dirty="0"/>
          </a:p>
        </p:txBody>
      </p:sp>
      <p:pic>
        <p:nvPicPr>
          <p:cNvPr id="4" name="Imag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9144000" cy="6453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95536" y="2204864"/>
            <a:ext cx="8229600" cy="4525963"/>
          </a:xfrm>
        </p:spPr>
        <p:txBody>
          <a:bodyPr/>
          <a:lstStyle/>
          <a:p>
            <a:pPr lvl="0"/>
            <a:r>
              <a:rPr lang="fr-FR" dirty="0" smtClean="0">
                <a:latin typeface="Calibri" pitchFamily="34" charset="0"/>
                <a:cs typeface="Calibri" pitchFamily="34" charset="0"/>
              </a:rPr>
              <a:t>20 sous-champs 1MW.</a:t>
            </a:r>
          </a:p>
          <a:p>
            <a:pPr lvl="0"/>
            <a:r>
              <a:rPr lang="fr-FR" dirty="0" smtClean="0">
                <a:latin typeface="Calibri" pitchFamily="34" charset="0"/>
                <a:cs typeface="Calibri" pitchFamily="34" charset="0"/>
              </a:rPr>
              <a:t>40 onduleurs photovoltaïques.</a:t>
            </a:r>
          </a:p>
          <a:p>
            <a:pPr lvl="0"/>
            <a:r>
              <a:rPr lang="fr-FR" dirty="0" smtClean="0">
                <a:latin typeface="Calibri" pitchFamily="34" charset="0"/>
                <a:cs typeface="Calibri" pitchFamily="34" charset="0"/>
              </a:rPr>
              <a:t>20 transformateurs à sec 1250KVA/630KVA/630KVA.</a:t>
            </a:r>
          </a:p>
          <a:p>
            <a:pPr lvl="0"/>
            <a:r>
              <a:rPr lang="fr-FR" dirty="0" smtClean="0">
                <a:latin typeface="Calibri" pitchFamily="34" charset="0"/>
                <a:cs typeface="Calibri" pitchFamily="34" charset="0"/>
              </a:rPr>
              <a:t>80200 modules 250 </a:t>
            </a:r>
            <a:r>
              <a:rPr lang="fr-FR" dirty="0" err="1" smtClean="0">
                <a:latin typeface="Calibri" pitchFamily="34" charset="0"/>
                <a:cs typeface="Calibri" pitchFamily="34" charset="0"/>
              </a:rPr>
              <a:t>Wp</a:t>
            </a:r>
            <a:r>
              <a:rPr lang="fr-FR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fr-FR" dirty="0" smtClean="0">
                <a:latin typeface="Copperplate Gothic Bold" pitchFamily="34" charset="0"/>
              </a:rPr>
              <a:t>description de la centrale photovoltaïque :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C:\Users\pc\Desktop\projet de fin d'etude dimensionemment\biskra\simulation sys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525963"/>
          </a:xfrm>
        </p:spPr>
        <p:txBody>
          <a:bodyPr/>
          <a:lstStyle/>
          <a:p>
            <a:r>
              <a:rPr lang="fr-FR" sz="2400" dirty="0" smtClean="0">
                <a:latin typeface="Calibri" pitchFamily="34" charset="0"/>
                <a:cs typeface="Calibri" pitchFamily="34" charset="0"/>
              </a:rPr>
              <a:t>l’espacement optimal entre chaque </a:t>
            </a:r>
            <a:r>
              <a:rPr lang="fr-FR" sz="2400" dirty="0" err="1" smtClean="0">
                <a:latin typeface="Calibri" pitchFamily="34" charset="0"/>
                <a:cs typeface="Calibri" pitchFamily="34" charset="0"/>
              </a:rPr>
              <a:t>rangèe</a:t>
            </a:r>
            <a:r>
              <a:rPr lang="fr-FR" sz="2400" dirty="0" smtClean="0">
                <a:latin typeface="Calibri" pitchFamily="34" charset="0"/>
                <a:cs typeface="Calibri" pitchFamily="34" charset="0"/>
              </a:rPr>
              <a:t> de modules a </a:t>
            </a:r>
            <a:r>
              <a:rPr lang="fr-FR" sz="2400" dirty="0" err="1" smtClean="0">
                <a:latin typeface="Calibri" pitchFamily="34" charset="0"/>
                <a:cs typeface="Calibri" pitchFamily="34" charset="0"/>
              </a:rPr>
              <a:t>ètè</a:t>
            </a:r>
            <a:r>
              <a:rPr lang="fr-FR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FR" sz="2400" dirty="0" err="1" smtClean="0">
                <a:latin typeface="Calibri" pitchFamily="34" charset="0"/>
                <a:cs typeface="Calibri" pitchFamily="34" charset="0"/>
              </a:rPr>
              <a:t>dèterminè</a:t>
            </a:r>
            <a:r>
              <a:rPr lang="fr-FR" sz="2400" dirty="0" smtClean="0">
                <a:latin typeface="Calibri" pitchFamily="34" charset="0"/>
                <a:cs typeface="Calibri" pitchFamily="34" charset="0"/>
              </a:rPr>
              <a:t> avec l’aide du logiciel </a:t>
            </a:r>
            <a:r>
              <a:rPr lang="fr-FR" sz="2400" dirty="0" err="1" smtClean="0">
                <a:latin typeface="Calibri" pitchFamily="34" charset="0"/>
                <a:cs typeface="Calibri" pitchFamily="34" charset="0"/>
              </a:rPr>
              <a:t>PVsyst</a:t>
            </a:r>
            <a:r>
              <a:rPr lang="fr-FR" sz="2400" dirty="0" smtClean="0">
                <a:latin typeface="Calibri" pitchFamily="34" charset="0"/>
                <a:cs typeface="Calibri" pitchFamily="34" charset="0"/>
              </a:rPr>
              <a:t>.  Ce logiciel inclus des algorithmes qui prennent en compte la course du soleil chaque jour de l’</a:t>
            </a:r>
            <a:r>
              <a:rPr lang="fr-FR" sz="2400" dirty="0" err="1" smtClean="0">
                <a:latin typeface="Calibri" pitchFamily="34" charset="0"/>
                <a:cs typeface="Calibri" pitchFamily="34" charset="0"/>
              </a:rPr>
              <a:t>annèe</a:t>
            </a:r>
            <a:r>
              <a:rPr lang="fr-FR" sz="2400" dirty="0" smtClean="0">
                <a:latin typeface="Calibri" pitchFamily="34" charset="0"/>
                <a:cs typeface="Calibri" pitchFamily="34" charset="0"/>
              </a:rPr>
              <a:t> et cela quelque soit la localisation du site que le </a:t>
            </a:r>
            <a:r>
              <a:rPr lang="fr-FR" sz="2400" dirty="0" err="1" smtClean="0">
                <a:latin typeface="Calibri" pitchFamily="34" charset="0"/>
                <a:cs typeface="Calibri" pitchFamily="34" charset="0"/>
              </a:rPr>
              <a:t>schèma</a:t>
            </a:r>
            <a:r>
              <a:rPr lang="fr-FR" sz="2400" dirty="0" smtClean="0">
                <a:latin typeface="Calibri" pitchFamily="34" charset="0"/>
                <a:cs typeface="Calibri" pitchFamily="34" charset="0"/>
              </a:rPr>
              <a:t> d’</a:t>
            </a:r>
            <a:r>
              <a:rPr lang="fr-FR" sz="2400" dirty="0" err="1" smtClean="0">
                <a:latin typeface="Calibri" pitchFamily="34" charset="0"/>
                <a:cs typeface="Calibri" pitchFamily="34" charset="0"/>
              </a:rPr>
              <a:t>amplantation</a:t>
            </a:r>
            <a:r>
              <a:rPr lang="fr-FR" sz="2400" dirty="0" smtClean="0">
                <a:latin typeface="Calibri" pitchFamily="34" charset="0"/>
                <a:cs typeface="Calibri" pitchFamily="34" charset="0"/>
              </a:rPr>
              <a:t> de la centrale.</a:t>
            </a:r>
          </a:p>
          <a:p>
            <a:pPr>
              <a:buNone/>
            </a:pPr>
            <a:r>
              <a:rPr lang="fr-FR" sz="2400" dirty="0" smtClean="0">
                <a:latin typeface="Calibri" pitchFamily="34" charset="0"/>
                <a:cs typeface="Calibri" pitchFamily="34" charset="0"/>
              </a:rPr>
              <a:t>En appliquant un espacement de 8.7m , d’après la simulation </a:t>
            </a:r>
            <a:r>
              <a:rPr lang="fr-FR" sz="2400" dirty="0" err="1" smtClean="0">
                <a:latin typeface="Calibri" pitchFamily="34" charset="0"/>
                <a:cs typeface="Calibri" pitchFamily="34" charset="0"/>
              </a:rPr>
              <a:t>effectuès</a:t>
            </a:r>
            <a:r>
              <a:rPr lang="fr-FR" sz="2400" dirty="0" smtClean="0">
                <a:latin typeface="Calibri" pitchFamily="34" charset="0"/>
                <a:cs typeface="Calibri" pitchFamily="34" charset="0"/>
              </a:rPr>
              <a:t> par le logiciel PVSYST</a:t>
            </a:r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06090"/>
          </a:xfrm>
        </p:spPr>
        <p:txBody>
          <a:bodyPr>
            <a:noAutofit/>
          </a:bodyPr>
          <a:lstStyle/>
          <a:p>
            <a:pPr lvl="2" algn="l" rtl="0">
              <a:spcBef>
                <a:spcPct val="0"/>
              </a:spcBef>
            </a:pPr>
            <a:r>
              <a:rPr lang="fr-FR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pperplate Gothic Bold" pitchFamily="34" charset="0"/>
              </a:rPr>
              <a:t>determination</a:t>
            </a:r>
            <a:r>
              <a:rPr lang="fr-F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pperplate Gothic Bold" pitchFamily="34" charset="0"/>
              </a:rPr>
              <a:t> de l’espacement entre les </a:t>
            </a:r>
            <a:r>
              <a:rPr lang="fr-F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pperplate Gothic Bold" pitchFamily="34" charset="0"/>
              </a:rPr>
              <a:t>ranges </a:t>
            </a:r>
            <a:r>
              <a:rPr lang="fr-F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pperplate Gothic Bold" pitchFamily="34" charset="0"/>
              </a:rPr>
              <a:t>de </a:t>
            </a:r>
            <a:r>
              <a:rPr lang="fr-FR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pperplate Gothic Bold" pitchFamily="34" charset="0"/>
              </a:rPr>
              <a:t>strigns</a:t>
            </a:r>
            <a:r>
              <a:rPr lang="fr-F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pperplate Gothic Bold" pitchFamily="34" charset="0"/>
              </a:rPr>
              <a:t> :</a:t>
            </a:r>
            <a:r>
              <a:rPr lang="fr-F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opperplate Gothic Bold" pitchFamily="34" charset="0"/>
              </a:rPr>
              <a:t/>
            </a:r>
            <a:br>
              <a:rPr lang="fr-F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opperplate Gothic Bold" pitchFamily="34" charset="0"/>
              </a:rPr>
            </a:br>
            <a:endParaRPr lang="fr-FR" sz="2400" dirty="0">
              <a:solidFill>
                <a:schemeClr val="tx1">
                  <a:lumMod val="65000"/>
                  <a:lumOff val="35000"/>
                </a:schemeClr>
              </a:solidFill>
              <a:latin typeface="Copperplate Gothic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818651"/>
          </a:xfrm>
        </p:spPr>
        <p:txBody>
          <a:bodyPr/>
          <a:lstStyle/>
          <a:p>
            <a:r>
              <a:rPr lang="fr-FR" sz="2000" dirty="0" smtClean="0">
                <a:latin typeface="Calibri" pitchFamily="34" charset="0"/>
                <a:cs typeface="Calibri" pitchFamily="34" charset="0"/>
              </a:rPr>
              <a:t>à 9 :00 heure du matin : </a:t>
            </a:r>
          </a:p>
          <a:p>
            <a:pPr>
              <a:buNone/>
            </a:pPr>
            <a:endParaRPr lang="fr-FR" dirty="0"/>
          </a:p>
        </p:txBody>
      </p:sp>
      <p:pic>
        <p:nvPicPr>
          <p:cNvPr id="4" name="Image 3" descr="9AM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48680"/>
            <a:ext cx="9144000" cy="6309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251520" y="116632"/>
            <a:ext cx="8229600" cy="4525963"/>
          </a:xfrm>
        </p:spPr>
        <p:txBody>
          <a:bodyPr/>
          <a:lstStyle/>
          <a:p>
            <a:r>
              <a:rPr lang="fr-FR" sz="2000" dirty="0" smtClean="0">
                <a:latin typeface="Calibri" pitchFamily="34" charset="0"/>
                <a:cs typeface="Calibri" pitchFamily="34" charset="0"/>
              </a:rPr>
              <a:t>A 15 :30 heure : </a:t>
            </a:r>
          </a:p>
          <a:p>
            <a:pPr>
              <a:buNone/>
            </a:pPr>
            <a:endParaRPr lang="fr-FR" dirty="0"/>
          </a:p>
        </p:txBody>
      </p:sp>
      <p:pic>
        <p:nvPicPr>
          <p:cNvPr id="4" name="Image 3" descr="1530PM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48680"/>
            <a:ext cx="9144000" cy="6309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>
            <a:normAutofit/>
          </a:bodyPr>
          <a:lstStyle/>
          <a:p>
            <a:r>
              <a:rPr lang="fr-FR" sz="2400" dirty="0" smtClean="0">
                <a:latin typeface="Calibri" pitchFamily="34" charset="0"/>
                <a:cs typeface="Calibri" pitchFamily="34" charset="0"/>
              </a:rPr>
              <a:t>Ce projet sera équipé des modules photovoltaïques de 250Wc, la puissance d’un sous-champs 1MW est 1002.5kWp . Il y a 21 modules pour une chaine et 190 chaines au total , soit 4010 modules . Chaque sous-champs est équipé de 02 onduleurs ,  chaque boite générale équipée dans l’un de ces deux onduleurs regroupe 95 chaines de modules , à cet effet , 12 boites de jonction à 8 entrées est exigé . Les boites de jonction doivent posséder la fonction de supervision des modules afin d’assurer leur fonctionnement .</a:t>
            </a:r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Autofit/>
          </a:bodyPr>
          <a:lstStyle/>
          <a:p>
            <a:r>
              <a:rPr lang="fr-FR" sz="3200" dirty="0" err="1" smtClean="0">
                <a:latin typeface="Copperplate Gothic Bold" pitchFamily="34" charset="0"/>
              </a:rPr>
              <a:t>schema</a:t>
            </a:r>
            <a:r>
              <a:rPr lang="fr-FR" sz="3200" dirty="0" smtClean="0">
                <a:latin typeface="Copperplate Gothic Bold" pitchFamily="34" charset="0"/>
              </a:rPr>
              <a:t> unifilaire du champ PV :</a:t>
            </a:r>
            <a:endParaRPr lang="fr-FR" sz="3200" dirty="0">
              <a:latin typeface="Copperplate Gothic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latin typeface="Copperplate Gothic Bold" pitchFamily="34" charset="0"/>
              </a:rPr>
              <a:t>Résultats et </a:t>
            </a:r>
            <a:r>
              <a:rPr lang="fr-FR" dirty="0" err="1" smtClean="0">
                <a:latin typeface="Copperplate Gothic Bold" pitchFamily="34" charset="0"/>
              </a:rPr>
              <a:t>interprètation</a:t>
            </a:r>
            <a:r>
              <a:rPr lang="fr-FR" dirty="0" smtClean="0">
                <a:latin typeface="Copperplate Gothic Bold" pitchFamily="34" charset="0"/>
              </a:rPr>
              <a:t> :</a:t>
            </a:r>
            <a:endParaRPr lang="fr-FR" dirty="0">
              <a:latin typeface="Copperplate Gothic Bold" pitchFamily="34" charset="0"/>
            </a:endParaRPr>
          </a:p>
        </p:txBody>
      </p:sp>
      <p:pic>
        <p:nvPicPr>
          <p:cNvPr id="4" name="Espace réservé du contenu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9144000" cy="594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lvl="2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fr-FR" sz="1800" b="1" dirty="0" smtClean="0">
                <a:latin typeface="Copperplate Gothic Bold" pitchFamily="34" charset="0"/>
              </a:rPr>
              <a:t>situation géographique du site : </a:t>
            </a:r>
          </a:p>
          <a:p>
            <a:pPr marL="365760" lvl="2" indent="-256032">
              <a:spcBef>
                <a:spcPts val="400"/>
              </a:spcBef>
              <a:buClr>
                <a:schemeClr val="accent1"/>
              </a:buClr>
              <a:buSzPct val="68000"/>
              <a:buNone/>
            </a:pPr>
            <a:endParaRPr lang="fr-FR" sz="1600" dirty="0" smtClean="0">
              <a:latin typeface="Copperplate Gothic Bold" pitchFamily="34" charset="0"/>
              <a:cs typeface="Calibri" pitchFamily="34" charset="0"/>
            </a:endParaRPr>
          </a:p>
          <a:p>
            <a:pPr>
              <a:buNone/>
            </a:pPr>
            <a:r>
              <a:rPr lang="fr-FR" sz="2000" dirty="0" smtClean="0">
                <a:latin typeface="Calibri" pitchFamily="34" charset="0"/>
                <a:cs typeface="Calibri" pitchFamily="34" charset="0"/>
              </a:rPr>
              <a:t>La wilaya de Biskra  est une ville portière de Sahara du cote est de l’Algérie ; elle se trouve  entre les régions des Aurès et les  Ziban (Longitude : 5°43′40″ E ; l’attitude: 34°51′01″ N; altitude: 115m) ce qui fait d'elle une des villes les plus basses d'Algérie. </a:t>
            </a:r>
          </a:p>
          <a:p>
            <a:pPr>
              <a:buNone/>
            </a:pPr>
            <a:r>
              <a:rPr lang="fr-FR" sz="2000" dirty="0" smtClean="0">
                <a:latin typeface="Calibri" pitchFamily="34" charset="0"/>
                <a:cs typeface="Calibri" pitchFamily="34" charset="0"/>
              </a:rPr>
              <a:t> La ville de BISKRA présente une des régions</a:t>
            </a:r>
          </a:p>
          <a:p>
            <a:pPr>
              <a:buNone/>
            </a:pPr>
            <a:r>
              <a:rPr lang="fr-FR" sz="2000" dirty="0" smtClean="0">
                <a:latin typeface="Calibri" pitchFamily="34" charset="0"/>
                <a:cs typeface="Calibri" pitchFamily="34" charset="0"/>
              </a:rPr>
              <a:t> sahariennes  qui a  un fort gisement lumineux ;  </a:t>
            </a:r>
          </a:p>
          <a:p>
            <a:pPr>
              <a:buNone/>
            </a:pPr>
            <a:r>
              <a:rPr lang="fr-FR" sz="2000" dirty="0" smtClean="0">
                <a:latin typeface="Calibri" pitchFamily="34" charset="0"/>
                <a:cs typeface="Calibri" pitchFamily="34" charset="0"/>
              </a:rPr>
              <a:t>elle est caractérisée  par un climat froid en hiver , </a:t>
            </a:r>
          </a:p>
          <a:p>
            <a:pPr>
              <a:buNone/>
            </a:pPr>
            <a:r>
              <a:rPr lang="fr-FR" sz="2000" dirty="0" smtClean="0">
                <a:latin typeface="Calibri" pitchFamily="34" charset="0"/>
                <a:cs typeface="Calibri" pitchFamily="34" charset="0"/>
              </a:rPr>
              <a:t> chaud et sec en été  et un  taux d'ensoleillement </a:t>
            </a:r>
          </a:p>
          <a:p>
            <a:pPr>
              <a:buNone/>
            </a:pPr>
            <a:r>
              <a:rPr lang="fr-FR" sz="2000" dirty="0" smtClean="0">
                <a:latin typeface="Calibri" pitchFamily="34" charset="0"/>
                <a:cs typeface="Calibri" pitchFamily="34" charset="0"/>
              </a:rPr>
              <a:t> très  élevé ce qui fait d’elle un point stratégique pour</a:t>
            </a:r>
          </a:p>
          <a:p>
            <a:pPr>
              <a:buNone/>
            </a:pPr>
            <a:r>
              <a:rPr lang="fr-FR" sz="2000" dirty="0" smtClean="0">
                <a:latin typeface="Calibri" pitchFamily="34" charset="0"/>
                <a:cs typeface="Calibri" pitchFamily="34" charset="0"/>
              </a:rPr>
              <a:t> l’investissement de ce gisement solaire par des centrale photovoltaïques .</a:t>
            </a:r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dirty="0" smtClean="0">
                <a:latin typeface="Copperplate Gothic Bold" pitchFamily="34" charset="0"/>
              </a:rPr>
              <a:t>Description générale du site de Biskra :</a:t>
            </a:r>
            <a:endParaRPr lang="fr-FR" dirty="0">
              <a:latin typeface="Copperplate Gothic Bold" pitchFamily="34" charset="0"/>
            </a:endParaRPr>
          </a:p>
        </p:txBody>
      </p:sp>
      <p:pic>
        <p:nvPicPr>
          <p:cNvPr id="4" name="Image 3" descr="C:\Users\pc\Desktop\projet de fin d'etude dimensionemment\biskr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3140968"/>
            <a:ext cx="2592288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7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268760"/>
            <a:ext cx="8568951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ZoneTexte 11"/>
          <p:cNvSpPr txBox="1"/>
          <p:nvPr/>
        </p:nvSpPr>
        <p:spPr>
          <a:xfrm>
            <a:off x="755576" y="476672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/>
            <a:r>
              <a:rPr lang="fr-FR" b="1" dirty="0">
                <a:latin typeface="Copperplate Gothic Bold" pitchFamily="34" charset="0"/>
              </a:rPr>
              <a:t>données météorologiques :</a:t>
            </a:r>
            <a:endParaRPr lang="fr-FR" sz="2400" dirty="0">
              <a:latin typeface="Copperplate Gothic Bold" pitchFamily="34" charset="0"/>
            </a:endParaRP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346050"/>
          </a:xfrm>
        </p:spPr>
        <p:txBody>
          <a:bodyPr>
            <a:noAutofit/>
          </a:bodyPr>
          <a:lstStyle/>
          <a:p>
            <a:pPr lvl="2" algn="l" rtl="0">
              <a:spcBef>
                <a:spcPct val="0"/>
              </a:spcBef>
            </a:pPr>
            <a:r>
              <a:rPr lang="fr-FR" b="1" dirty="0">
                <a:latin typeface="Copperplate Gothic Bold" pitchFamily="34" charset="0"/>
              </a:rPr>
              <a:t>Trajectoire de soleil : 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pic>
        <p:nvPicPr>
          <p:cNvPr id="4" name="Espace réservé du contenu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6"/>
            <a:ext cx="9144000" cy="616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738531"/>
          </a:xfrm>
        </p:spPr>
        <p:txBody>
          <a:bodyPr>
            <a:normAutofit/>
          </a:bodyPr>
          <a:lstStyle/>
          <a:p>
            <a:r>
              <a:rPr lang="fr-FR" sz="1800" dirty="0" smtClean="0">
                <a:latin typeface="Calibri" pitchFamily="34" charset="0"/>
                <a:cs typeface="Calibri" pitchFamily="34" charset="0"/>
              </a:rPr>
              <a:t>La simulation du système PV consiste a déterminer l’énergie nécessaire pour le système et le nombre de module PV dont on a besoin pour générer cette énergie, la présente centrale photovoltaïque a une puissance installée de 20 </a:t>
            </a:r>
            <a:r>
              <a:rPr lang="fr-FR" sz="1800" dirty="0" err="1" smtClean="0">
                <a:latin typeface="Calibri" pitchFamily="34" charset="0"/>
                <a:cs typeface="Calibri" pitchFamily="34" charset="0"/>
              </a:rPr>
              <a:t>MWc</a:t>
            </a:r>
            <a:r>
              <a:rPr lang="fr-FR" sz="1800" dirty="0" smtClean="0">
                <a:latin typeface="Calibri" pitchFamily="34" charset="0"/>
                <a:cs typeface="Calibri" pitchFamily="34" charset="0"/>
              </a:rPr>
              <a:t> et constitue de 20 sous-champs possèdent chacune une puissance unitaire de  1MWc chaque sous champs possède un </a:t>
            </a:r>
            <a:r>
              <a:rPr lang="fr-FR" sz="1800" dirty="0" err="1" smtClean="0">
                <a:latin typeface="Calibri" pitchFamily="34" charset="0"/>
                <a:cs typeface="Calibri" pitchFamily="34" charset="0"/>
              </a:rPr>
              <a:t>shelter</a:t>
            </a:r>
            <a:r>
              <a:rPr lang="fr-FR" sz="1800" dirty="0" smtClean="0">
                <a:latin typeface="Calibri" pitchFamily="34" charset="0"/>
                <a:cs typeface="Calibri" pitchFamily="34" charset="0"/>
              </a:rPr>
              <a:t> abriant les éléments suivants : </a:t>
            </a:r>
          </a:p>
          <a:p>
            <a:pPr lvl="0">
              <a:buFont typeface="Wingdings" pitchFamily="2" charset="2"/>
              <a:buChar char="v"/>
            </a:pPr>
            <a:r>
              <a:rPr lang="fr-FR" sz="1800" dirty="0" smtClean="0">
                <a:latin typeface="Calibri" pitchFamily="34" charset="0"/>
                <a:cs typeface="Calibri" pitchFamily="34" charset="0"/>
              </a:rPr>
              <a:t>01 transformateur 1250KVA/630KVA/630KVA de type sec. Le transformateur possède trois enroulements, un enroulement MT et deux enroulements BT.</a:t>
            </a:r>
          </a:p>
          <a:p>
            <a:pPr lvl="0">
              <a:buFont typeface="Wingdings" pitchFamily="2" charset="2"/>
              <a:buChar char="v"/>
            </a:pPr>
            <a:r>
              <a:rPr lang="fr-FR" sz="1800" dirty="0" smtClean="0">
                <a:latin typeface="Calibri" pitchFamily="34" charset="0"/>
                <a:cs typeface="Calibri" pitchFamily="34" charset="0"/>
              </a:rPr>
              <a:t>02 onduleurs centralisés d’une puissance de 500 KW chacun.</a:t>
            </a:r>
          </a:p>
          <a:p>
            <a:pPr>
              <a:buNone/>
            </a:pPr>
            <a:r>
              <a:rPr lang="fr-FR" sz="1800" dirty="0" smtClean="0">
                <a:latin typeface="Calibri" pitchFamily="34" charset="0"/>
                <a:cs typeface="Calibri" pitchFamily="34" charset="0"/>
              </a:rPr>
              <a:t>     Chaque onduleur est connecte a un circuit d’entrée en courant continu provenant de 01 boite générale ; chaque boite générale sera connectée a 01 boite parallèle .chaque boite parallèle sera connecte a 04 boite de jonction ,et chaque boite de jonction sera connectée a 08 chaine de modules photovoltaïque.</a:t>
            </a:r>
          </a:p>
          <a:p>
            <a:pPr>
              <a:buNone/>
            </a:pP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fr-FR" sz="3600" dirty="0" smtClean="0">
                <a:latin typeface="Copperplate Gothic Bold" pitchFamily="34" charset="0"/>
              </a:rPr>
              <a:t>simulation du système injecte au réseau : </a:t>
            </a:r>
            <a:endParaRPr lang="fr-FR" sz="3600" dirty="0">
              <a:latin typeface="Copperplate Gothic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C:\Users\pc\Desktop\projet de fin d'etude dimensionemment\biskra\chaines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23528" y="764704"/>
            <a:ext cx="8229600" cy="5904656"/>
          </a:xfrm>
        </p:spPr>
        <p:txBody>
          <a:bodyPr>
            <a:normAutofit/>
          </a:bodyPr>
          <a:lstStyle/>
          <a:p>
            <a:pPr lvl="2"/>
            <a:endParaRPr lang="fr-FR" sz="1800" b="1" dirty="0" smtClean="0">
              <a:latin typeface="Calibri" pitchFamily="34" charset="0"/>
              <a:cs typeface="Calibri" pitchFamily="34" charset="0"/>
            </a:endParaRPr>
          </a:p>
          <a:p>
            <a:pPr lvl="2"/>
            <a:endParaRPr lang="fr-FR" sz="1800" b="1" dirty="0" smtClean="0">
              <a:latin typeface="Calibri" pitchFamily="34" charset="0"/>
              <a:cs typeface="Calibri" pitchFamily="34" charset="0"/>
            </a:endParaRPr>
          </a:p>
          <a:p>
            <a:pPr lvl="2"/>
            <a:r>
              <a:rPr lang="fr-FR" sz="2000" b="1" dirty="0" smtClean="0">
                <a:latin typeface="Calibri" pitchFamily="34" charset="0"/>
                <a:cs typeface="Calibri" pitchFamily="34" charset="0"/>
              </a:rPr>
              <a:t>choix de l’angle d’</a:t>
            </a:r>
            <a:r>
              <a:rPr lang="fr-FR" sz="2000" b="1" dirty="0" err="1" smtClean="0">
                <a:latin typeface="Calibri" pitchFamily="34" charset="0"/>
                <a:cs typeface="Calibri" pitchFamily="34" charset="0"/>
              </a:rPr>
              <a:t>oreintation</a:t>
            </a:r>
            <a:r>
              <a:rPr lang="fr-FR" sz="2000" b="1" dirty="0" smtClean="0">
                <a:latin typeface="Calibri" pitchFamily="34" charset="0"/>
                <a:cs typeface="Calibri" pitchFamily="34" charset="0"/>
              </a:rPr>
              <a:t> :</a:t>
            </a:r>
            <a:endParaRPr lang="fr-FR" sz="2000" dirty="0" smtClean="0">
              <a:latin typeface="Calibri" pitchFamily="34" charset="0"/>
              <a:cs typeface="Calibri" pitchFamily="34" charset="0"/>
            </a:endParaRPr>
          </a:p>
          <a:p>
            <a:r>
              <a:rPr lang="fr-FR" sz="2000" dirty="0" smtClean="0">
                <a:latin typeface="Calibri" pitchFamily="34" charset="0"/>
                <a:cs typeface="Calibri" pitchFamily="34" charset="0"/>
              </a:rPr>
              <a:t>les modules </a:t>
            </a:r>
            <a:r>
              <a:rPr lang="fr-FR" sz="2000" dirty="0" err="1" smtClean="0">
                <a:latin typeface="Calibri" pitchFamily="34" charset="0"/>
                <a:cs typeface="Calibri" pitchFamily="34" charset="0"/>
              </a:rPr>
              <a:t>photovoltaique</a:t>
            </a:r>
            <a:r>
              <a:rPr lang="fr-FR" sz="2000" dirty="0" smtClean="0">
                <a:latin typeface="Calibri" pitchFamily="34" charset="0"/>
                <a:cs typeface="Calibri" pitchFamily="34" charset="0"/>
              </a:rPr>
              <a:t> seront </a:t>
            </a:r>
            <a:r>
              <a:rPr lang="fr-FR" sz="2000" dirty="0" err="1" smtClean="0">
                <a:latin typeface="Calibri" pitchFamily="34" charset="0"/>
                <a:cs typeface="Calibri" pitchFamily="34" charset="0"/>
              </a:rPr>
              <a:t>implantès</a:t>
            </a:r>
            <a:r>
              <a:rPr lang="fr-FR" sz="2000" dirty="0" smtClean="0">
                <a:latin typeface="Calibri" pitchFamily="34" charset="0"/>
                <a:cs typeface="Calibri" pitchFamily="34" charset="0"/>
              </a:rPr>
              <a:t>  sur une structure porteuse fixe </a:t>
            </a:r>
            <a:r>
              <a:rPr lang="fr-FR" sz="2000" dirty="0" err="1" smtClean="0">
                <a:latin typeface="Calibri" pitchFamily="34" charset="0"/>
                <a:cs typeface="Calibri" pitchFamily="34" charset="0"/>
              </a:rPr>
              <a:t>orientès</a:t>
            </a:r>
            <a:r>
              <a:rPr lang="fr-FR" sz="2000" dirty="0" smtClean="0">
                <a:latin typeface="Calibri" pitchFamily="34" charset="0"/>
                <a:cs typeface="Calibri" pitchFamily="34" charset="0"/>
              </a:rPr>
              <a:t> selon un azimut de 0°.</a:t>
            </a:r>
          </a:p>
          <a:p>
            <a:pPr lvl="2"/>
            <a:r>
              <a:rPr lang="fr-FR" sz="2000" b="1" dirty="0" smtClean="0">
                <a:latin typeface="Calibri" pitchFamily="34" charset="0"/>
                <a:cs typeface="Calibri" pitchFamily="34" charset="0"/>
              </a:rPr>
              <a:t>choix de l’angle d’inclinaison optimale :</a:t>
            </a:r>
            <a:endParaRPr lang="fr-FR" sz="2000" dirty="0" smtClean="0">
              <a:latin typeface="Calibri" pitchFamily="34" charset="0"/>
              <a:cs typeface="Calibri" pitchFamily="34" charset="0"/>
            </a:endParaRPr>
          </a:p>
          <a:p>
            <a:r>
              <a:rPr lang="fr-FR" sz="2000" dirty="0" smtClean="0">
                <a:latin typeface="Calibri" pitchFamily="34" charset="0"/>
                <a:cs typeface="Calibri" pitchFamily="34" charset="0"/>
              </a:rPr>
              <a:t>pour le système </a:t>
            </a:r>
            <a:r>
              <a:rPr lang="fr-FR" sz="2000" dirty="0" err="1" smtClean="0">
                <a:latin typeface="Calibri" pitchFamily="34" charset="0"/>
                <a:cs typeface="Calibri" pitchFamily="34" charset="0"/>
              </a:rPr>
              <a:t>generateur</a:t>
            </a:r>
            <a:r>
              <a:rPr lang="fr-FR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FR" sz="2000" dirty="0" err="1" smtClean="0">
                <a:latin typeface="Calibri" pitchFamily="34" charset="0"/>
                <a:cs typeface="Calibri" pitchFamily="34" charset="0"/>
              </a:rPr>
              <a:t>photovoltaique</a:t>
            </a:r>
            <a:r>
              <a:rPr lang="fr-FR" sz="2000" dirty="0" smtClean="0">
                <a:latin typeface="Calibri" pitchFamily="34" charset="0"/>
                <a:cs typeface="Calibri" pitchFamily="34" charset="0"/>
              </a:rPr>
              <a:t> connecte au </a:t>
            </a:r>
            <a:r>
              <a:rPr lang="fr-FR" sz="2000" dirty="0" err="1" smtClean="0">
                <a:latin typeface="Calibri" pitchFamily="34" charset="0"/>
                <a:cs typeface="Calibri" pitchFamily="34" charset="0"/>
              </a:rPr>
              <a:t>reseau</a:t>
            </a:r>
            <a:r>
              <a:rPr lang="fr-FR" sz="2000" dirty="0" smtClean="0">
                <a:latin typeface="Calibri" pitchFamily="34" charset="0"/>
                <a:cs typeface="Calibri" pitchFamily="34" charset="0"/>
              </a:rPr>
              <a:t> , l’angle d’inclinaison sera </a:t>
            </a:r>
            <a:r>
              <a:rPr lang="fr-FR" sz="2000" dirty="0" err="1" smtClean="0">
                <a:latin typeface="Calibri" pitchFamily="34" charset="0"/>
                <a:cs typeface="Calibri" pitchFamily="34" charset="0"/>
              </a:rPr>
              <a:t>defini</a:t>
            </a:r>
            <a:r>
              <a:rPr lang="fr-FR" sz="2000" dirty="0" smtClean="0">
                <a:latin typeface="Calibri" pitchFamily="34" charset="0"/>
                <a:cs typeface="Calibri" pitchFamily="34" charset="0"/>
              </a:rPr>
              <a:t> par un principe qui permet une irradiation maximum sur la face </a:t>
            </a:r>
            <a:r>
              <a:rPr lang="fr-FR" sz="2000" dirty="0" err="1" smtClean="0">
                <a:latin typeface="Calibri" pitchFamily="34" charset="0"/>
                <a:cs typeface="Calibri" pitchFamily="34" charset="0"/>
              </a:rPr>
              <a:t>inclinèe</a:t>
            </a:r>
            <a:r>
              <a:rPr lang="fr-FR" sz="2000" dirty="0" smtClean="0">
                <a:latin typeface="Calibri" pitchFamily="34" charset="0"/>
                <a:cs typeface="Calibri" pitchFamily="34" charset="0"/>
              </a:rPr>
              <a:t> des </a:t>
            </a:r>
            <a:r>
              <a:rPr lang="fr-FR" sz="2000" dirty="0" smtClean="0">
                <a:latin typeface="Calibri" pitchFamily="34" charset="0"/>
                <a:cs typeface="Calibri" pitchFamily="34" charset="0"/>
              </a:rPr>
              <a:t>champs </a:t>
            </a:r>
            <a:r>
              <a:rPr lang="fr-FR" sz="2000" dirty="0" err="1" smtClean="0">
                <a:latin typeface="Calibri" pitchFamily="34" charset="0"/>
                <a:cs typeface="Calibri" pitchFamily="34" charset="0"/>
              </a:rPr>
              <a:t>photovoltaique</a:t>
            </a:r>
            <a:r>
              <a:rPr lang="fr-FR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FR" sz="2000" dirty="0" smtClean="0">
                <a:latin typeface="Calibri" pitchFamily="34" charset="0"/>
                <a:cs typeface="Calibri" pitchFamily="34" charset="0"/>
              </a:rPr>
              <a:t>pendant une </a:t>
            </a:r>
            <a:r>
              <a:rPr lang="fr-FR" sz="2000" dirty="0" err="1" smtClean="0">
                <a:latin typeface="Calibri" pitchFamily="34" charset="0"/>
                <a:cs typeface="Calibri" pitchFamily="34" charset="0"/>
              </a:rPr>
              <a:t>pèriode</a:t>
            </a:r>
            <a:r>
              <a:rPr lang="fr-FR" sz="2000" dirty="0" smtClean="0">
                <a:latin typeface="Calibri" pitchFamily="34" charset="0"/>
                <a:cs typeface="Calibri" pitchFamily="34" charset="0"/>
              </a:rPr>
              <a:t> annuelle. Selon les </a:t>
            </a:r>
            <a:r>
              <a:rPr lang="fr-FR" sz="2000" dirty="0" err="1" smtClean="0">
                <a:latin typeface="Calibri" pitchFamily="34" charset="0"/>
                <a:cs typeface="Calibri" pitchFamily="34" charset="0"/>
              </a:rPr>
              <a:t>resultats</a:t>
            </a:r>
            <a:r>
              <a:rPr lang="fr-FR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FR" sz="2000" dirty="0" err="1" smtClean="0">
                <a:latin typeface="Calibri" pitchFamily="34" charset="0"/>
                <a:cs typeface="Calibri" pitchFamily="34" charset="0"/>
              </a:rPr>
              <a:t>calculès</a:t>
            </a:r>
            <a:r>
              <a:rPr lang="fr-FR" sz="2000" dirty="0" smtClean="0">
                <a:latin typeface="Calibri" pitchFamily="34" charset="0"/>
                <a:cs typeface="Calibri" pitchFamily="34" charset="0"/>
              </a:rPr>
              <a:t> par PVSYST , on peut </a:t>
            </a:r>
            <a:r>
              <a:rPr lang="fr-FR" sz="2000" dirty="0" err="1" smtClean="0">
                <a:latin typeface="Calibri" pitchFamily="34" charset="0"/>
                <a:cs typeface="Calibri" pitchFamily="34" charset="0"/>
              </a:rPr>
              <a:t>recevoi</a:t>
            </a:r>
            <a:r>
              <a:rPr lang="fr-FR" sz="2000" dirty="0" smtClean="0">
                <a:latin typeface="Calibri" pitchFamily="34" charset="0"/>
                <a:cs typeface="Calibri" pitchFamily="34" charset="0"/>
              </a:rPr>
              <a:t> l’irradiation maximum en inclinant les </a:t>
            </a:r>
            <a:r>
              <a:rPr lang="fr-FR" sz="2000" dirty="0" err="1" smtClean="0">
                <a:latin typeface="Calibri" pitchFamily="34" charset="0"/>
                <a:cs typeface="Calibri" pitchFamily="34" charset="0"/>
              </a:rPr>
              <a:t>moduls</a:t>
            </a:r>
            <a:r>
              <a:rPr lang="fr-FR" sz="2000" dirty="0" smtClean="0">
                <a:latin typeface="Calibri" pitchFamily="34" charset="0"/>
                <a:cs typeface="Calibri" pitchFamily="34" charset="0"/>
              </a:rPr>
              <a:t> avec un angle de 32°,un coefficient de conversion TF=1.16, soit la </a:t>
            </a:r>
            <a:r>
              <a:rPr lang="fr-FR" sz="2000" dirty="0" err="1" smtClean="0">
                <a:latin typeface="Calibri" pitchFamily="34" charset="0"/>
                <a:cs typeface="Calibri" pitchFamily="34" charset="0"/>
              </a:rPr>
              <a:t>productibilitè</a:t>
            </a:r>
            <a:r>
              <a:rPr lang="fr-FR" sz="2000" dirty="0" smtClean="0">
                <a:latin typeface="Calibri" pitchFamily="34" charset="0"/>
                <a:cs typeface="Calibri" pitchFamily="34" charset="0"/>
              </a:rPr>
              <a:t> annuelle maximale.</a:t>
            </a:r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922114"/>
          </a:xfrm>
        </p:spPr>
        <p:txBody>
          <a:bodyPr>
            <a:normAutofit/>
          </a:bodyPr>
          <a:lstStyle/>
          <a:p>
            <a:pPr lvl="1" rtl="0"/>
            <a:r>
              <a:rPr lang="fr-FR" sz="3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pperplate Gothic Bold" pitchFamily="34" charset="0"/>
              </a:rPr>
              <a:t>implimentation</a:t>
            </a:r>
            <a:r>
              <a:rPr lang="fr-FR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pperplate Gothic Bold" pitchFamily="34" charset="0"/>
              </a:rPr>
              <a:t> du champ PV :</a:t>
            </a:r>
            <a:endParaRPr lang="fr-FR" sz="3200" dirty="0">
              <a:solidFill>
                <a:schemeClr val="tx1">
                  <a:lumMod val="65000"/>
                  <a:lumOff val="35000"/>
                </a:schemeClr>
              </a:solidFill>
              <a:latin typeface="Copperplate Gothic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fr-FR" sz="3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pperplate Gothic Bold" pitchFamily="34" charset="0"/>
              </a:rPr>
              <a:t>implimentation</a:t>
            </a:r>
            <a:r>
              <a:rPr lang="fr-FR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pperplate Gothic Bold" pitchFamily="34" charset="0"/>
              </a:rPr>
              <a:t> du champ PV :</a:t>
            </a:r>
            <a:endParaRPr lang="fr-FR" sz="3200" dirty="0"/>
          </a:p>
        </p:txBody>
      </p:sp>
      <p:pic>
        <p:nvPicPr>
          <p:cNvPr id="4" name="Espace réservé du contenu 3" descr="C:\Users\pc\Desktop\projet de fin d'etude dimensionemment\biskra\inclunu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9144000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67544" y="0"/>
            <a:ext cx="8229600" cy="5002635"/>
          </a:xfrm>
        </p:spPr>
        <p:txBody>
          <a:bodyPr/>
          <a:lstStyle/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fr-FR" sz="2400" b="1" dirty="0" smtClean="0">
                <a:latin typeface="Copperplate Gothic Bold" pitchFamily="34" charset="0"/>
              </a:rPr>
              <a:t>Module solaire :</a:t>
            </a:r>
          </a:p>
          <a:p>
            <a:pPr marL="365760" lvl="1" indent="-256032">
              <a:spcBef>
                <a:spcPts val="400"/>
              </a:spcBef>
              <a:buSzPct val="68000"/>
              <a:buNone/>
            </a:pPr>
            <a:endParaRPr lang="fr-FR" sz="3200" dirty="0" smtClean="0">
              <a:latin typeface="Copperplate Gothic Bold" pitchFamily="34" charset="0"/>
            </a:endParaRPr>
          </a:p>
          <a:p>
            <a:pPr>
              <a:buNone/>
            </a:pPr>
            <a:endParaRPr lang="fr-FR" dirty="0"/>
          </a:p>
        </p:txBody>
      </p:sp>
      <p:pic>
        <p:nvPicPr>
          <p:cNvPr id="4" name="Imag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9144000" cy="638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otonde">
  <a:themeElements>
    <a:clrScheme name="Rotond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Rotond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Rotond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349</TotalTime>
  <Words>249</Words>
  <Application>Microsoft Office PowerPoint</Application>
  <PresentationFormat>Affichage à l'écran (4:3)</PresentationFormat>
  <Paragraphs>44</Paragraphs>
  <Slides>19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0" baseType="lpstr">
      <vt:lpstr>Rotonde</vt:lpstr>
      <vt:lpstr>DIMENSIONNEMENT D’UN SYSTÈME PV  (20MWc) CONNECTE AU RESEAU DU BISKRA</vt:lpstr>
      <vt:lpstr>Description générale du site de Biskra :</vt:lpstr>
      <vt:lpstr>Diapositive 3</vt:lpstr>
      <vt:lpstr>Trajectoire de soleil :  </vt:lpstr>
      <vt:lpstr>simulation du système injecte au réseau : </vt:lpstr>
      <vt:lpstr>Diapositive 6</vt:lpstr>
      <vt:lpstr>implimentation du champ PV :</vt:lpstr>
      <vt:lpstr>implimentation du champ PV :</vt:lpstr>
      <vt:lpstr>Diapositive 9</vt:lpstr>
      <vt:lpstr>Diapositive 10</vt:lpstr>
      <vt:lpstr>description de la centrale photovoltaïque : </vt:lpstr>
      <vt:lpstr>Diapositive 12</vt:lpstr>
      <vt:lpstr>determination de l’espacement entre les ranges de strigns : </vt:lpstr>
      <vt:lpstr>Diapositive 14</vt:lpstr>
      <vt:lpstr>Diapositive 15</vt:lpstr>
      <vt:lpstr>schema unifilaire du champ PV :</vt:lpstr>
      <vt:lpstr>Résultats et interprètation :</vt:lpstr>
      <vt:lpstr>Diapositive 18</vt:lpstr>
      <vt:lpstr>Diapositive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DIMENSIONNEMENT D’UN SYSTÈME PV CONNECTE AU RESEAU DU BISKRA</dc:title>
  <dc:creator>MacBook</dc:creator>
  <cp:lastModifiedBy>MacBook</cp:lastModifiedBy>
  <cp:revision>40</cp:revision>
  <dcterms:created xsi:type="dcterms:W3CDTF">2021-01-29T14:55:54Z</dcterms:created>
  <dcterms:modified xsi:type="dcterms:W3CDTF">2021-01-30T08:54:48Z</dcterms:modified>
</cp:coreProperties>
</file>