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96" r:id="rId2"/>
    <p:sldId id="297" r:id="rId3"/>
    <p:sldId id="283" r:id="rId4"/>
    <p:sldId id="285" r:id="rId5"/>
    <p:sldId id="286" r:id="rId6"/>
    <p:sldId id="287" r:id="rId7"/>
    <p:sldId id="289" r:id="rId8"/>
    <p:sldId id="294" r:id="rId9"/>
    <p:sldId id="295" r:id="rId10"/>
    <p:sldId id="298" r:id="rId11"/>
    <p:sldId id="300" r:id="rId12"/>
    <p:sldId id="299" r:id="rId13"/>
    <p:sldId id="290" r:id="rId14"/>
    <p:sldId id="293"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794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53A88-6365-457A-AD09-67BDF61B0A1C}" type="datetimeFigureOut">
              <a:rPr lang="fr-FR" smtClean="0"/>
              <a:pPr/>
              <a:t>05/06/2021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822E5-2D79-4F6A-B209-21824D46ACCF}" type="slidenum">
              <a:rPr lang="fr-FR" smtClean="0"/>
              <a:pPr/>
              <a:t>‹N°›</a:t>
            </a:fld>
            <a:endParaRPr lang="fr-FR"/>
          </a:p>
        </p:txBody>
      </p:sp>
    </p:spTree>
    <p:extLst>
      <p:ext uri="{BB962C8B-B14F-4D97-AF65-F5344CB8AC3E}">
        <p14:creationId xmlns:p14="http://schemas.microsoft.com/office/powerpoint/2010/main" val="288467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5D822E5-2D79-4F6A-B209-21824D46ACCF}" type="slidenum">
              <a:rPr lang="fr-FR" smtClean="0"/>
              <a:pPr/>
              <a:t>3</a:t>
            </a:fld>
            <a:endParaRPr lang="fr-FR"/>
          </a:p>
        </p:txBody>
      </p:sp>
    </p:spTree>
    <p:extLst>
      <p:ext uri="{BB962C8B-B14F-4D97-AF65-F5344CB8AC3E}">
        <p14:creationId xmlns:p14="http://schemas.microsoft.com/office/powerpoint/2010/main" val="76782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7665D261-E41D-48CD-A8A7-8113C1E50AA0}" type="datetimeFigureOut">
              <a:rPr lang="fr-FR" smtClean="0">
                <a:solidFill>
                  <a:srgbClr val="EEECE1">
                    <a:shade val="90000"/>
                  </a:srgbClr>
                </a:solidFill>
              </a:rPr>
              <a:pPr/>
              <a:t>05/06/2021</a:t>
            </a:fld>
            <a:endParaRPr lang="fr-FR">
              <a:solidFill>
                <a:srgbClr val="EEECE1">
                  <a:shade val="90000"/>
                </a:srgbClr>
              </a:solidFill>
            </a:endParaRPr>
          </a:p>
        </p:txBody>
      </p:sp>
      <p:sp>
        <p:nvSpPr>
          <p:cNvPr id="19" name="Footer Placeholder 18"/>
          <p:cNvSpPr>
            <a:spLocks noGrp="1"/>
          </p:cNvSpPr>
          <p:nvPr>
            <p:ph type="ftr" sz="quarter" idx="11"/>
          </p:nvPr>
        </p:nvSpPr>
        <p:spPr/>
        <p:txBody>
          <a:bodyPr/>
          <a:lstStyle/>
          <a:p>
            <a:endParaRPr lang="fr-FR">
              <a:solidFill>
                <a:srgbClr val="EEECE1">
                  <a:shade val="90000"/>
                </a:srgbClr>
              </a:solidFill>
            </a:endParaRPr>
          </a:p>
        </p:txBody>
      </p:sp>
      <p:sp>
        <p:nvSpPr>
          <p:cNvPr id="27" name="Slide Number Placeholder 26"/>
          <p:cNvSpPr>
            <a:spLocks noGrp="1"/>
          </p:cNvSpPr>
          <p:nvPr>
            <p:ph type="sldNum" sz="quarter" idx="12"/>
          </p:nvPr>
        </p:nvSpPr>
        <p:spPr/>
        <p:txBody>
          <a:bodyPr/>
          <a:lstStyle/>
          <a:p>
            <a:fld id="{0C299826-CA58-4F5B-A79E-38A0DFBBC403}" type="slidenum">
              <a:rPr lang="fr-FR" smtClean="0">
                <a:solidFill>
                  <a:srgbClr val="EEECE1">
                    <a:shade val="90000"/>
                  </a:srgbClr>
                </a:solidFill>
              </a:rPr>
              <a:pPr/>
              <a:t>‹N°›</a:t>
            </a:fld>
            <a:endParaRPr lang="fr-FR">
              <a:solidFill>
                <a:srgbClr val="EEECE1">
                  <a:shade val="90000"/>
                </a:srgbClr>
              </a:solidFill>
            </a:endParaRPr>
          </a:p>
        </p:txBody>
      </p:sp>
    </p:spTree>
    <p:extLst>
      <p:ext uri="{BB962C8B-B14F-4D97-AF65-F5344CB8AC3E}">
        <p14:creationId xmlns:p14="http://schemas.microsoft.com/office/powerpoint/2010/main" val="36330100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7665D261-E41D-48CD-A8A7-8113C1E50AA0}" type="datetimeFigureOut">
              <a:rPr lang="fr-FR" smtClean="0">
                <a:solidFill>
                  <a:srgbClr val="1F497D">
                    <a:shade val="90000"/>
                  </a:srgbClr>
                </a:solidFill>
              </a:rPr>
              <a:pPr/>
              <a:t>05/06/2021</a:t>
            </a:fld>
            <a:endParaRPr lang="fr-FR">
              <a:solidFill>
                <a:srgbClr val="1F497D">
                  <a:shade val="90000"/>
                </a:srgbClr>
              </a:solidFill>
            </a:endParaRPr>
          </a:p>
        </p:txBody>
      </p:sp>
      <p:sp>
        <p:nvSpPr>
          <p:cNvPr id="5" name="Footer Placeholder 4"/>
          <p:cNvSpPr>
            <a:spLocks noGrp="1"/>
          </p:cNvSpPr>
          <p:nvPr>
            <p:ph type="ftr" sz="quarter" idx="11"/>
          </p:nvPr>
        </p:nvSpPr>
        <p:spPr/>
        <p:txBody>
          <a:bodyPr/>
          <a:lstStyle/>
          <a:p>
            <a:endParaRPr lang="fr-FR">
              <a:solidFill>
                <a:srgbClr val="1F497D">
                  <a:shade val="90000"/>
                </a:srgbClr>
              </a:solidFill>
            </a:endParaRPr>
          </a:p>
        </p:txBody>
      </p:sp>
      <p:sp>
        <p:nvSpPr>
          <p:cNvPr id="6" name="Slide Number Placeholder 5"/>
          <p:cNvSpPr>
            <a:spLocks noGrp="1"/>
          </p:cNvSpPr>
          <p:nvPr>
            <p:ph type="sldNum" sz="quarter" idx="12"/>
          </p:nvPr>
        </p:nvSpPr>
        <p:spPr/>
        <p:txBody>
          <a:bodyPr/>
          <a:lstStyle/>
          <a:p>
            <a:fld id="{0C299826-CA58-4F5B-A79E-38A0DFBBC403}" type="slidenum">
              <a:rPr lang="fr-FR" smtClean="0">
                <a:solidFill>
                  <a:srgbClr val="1F497D">
                    <a:shade val="90000"/>
                  </a:srgbClr>
                </a:solidFill>
              </a:rPr>
              <a:pPr/>
              <a:t>‹N°›</a:t>
            </a:fld>
            <a:endParaRPr lang="fr-FR">
              <a:solidFill>
                <a:srgbClr val="1F497D">
                  <a:shade val="90000"/>
                </a:srgbClr>
              </a:solidFill>
            </a:endParaRPr>
          </a:p>
        </p:txBody>
      </p:sp>
    </p:spTree>
    <p:extLst>
      <p:ext uri="{BB962C8B-B14F-4D97-AF65-F5344CB8AC3E}">
        <p14:creationId xmlns:p14="http://schemas.microsoft.com/office/powerpoint/2010/main" val="294396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7665D261-E41D-48CD-A8A7-8113C1E50AA0}" type="datetimeFigureOut">
              <a:rPr lang="fr-FR" smtClean="0">
                <a:solidFill>
                  <a:srgbClr val="1F497D">
                    <a:shade val="90000"/>
                  </a:srgbClr>
                </a:solidFill>
              </a:rPr>
              <a:pPr/>
              <a:t>05/06/2021</a:t>
            </a:fld>
            <a:endParaRPr lang="fr-FR">
              <a:solidFill>
                <a:srgbClr val="1F497D">
                  <a:shade val="90000"/>
                </a:srgbClr>
              </a:solidFill>
            </a:endParaRPr>
          </a:p>
        </p:txBody>
      </p:sp>
      <p:sp>
        <p:nvSpPr>
          <p:cNvPr id="5" name="Footer Placeholder 4"/>
          <p:cNvSpPr>
            <a:spLocks noGrp="1"/>
          </p:cNvSpPr>
          <p:nvPr>
            <p:ph type="ftr" sz="quarter" idx="11"/>
          </p:nvPr>
        </p:nvSpPr>
        <p:spPr/>
        <p:txBody>
          <a:bodyPr/>
          <a:lstStyle/>
          <a:p>
            <a:endParaRPr lang="fr-FR">
              <a:solidFill>
                <a:srgbClr val="1F497D">
                  <a:shade val="90000"/>
                </a:srgbClr>
              </a:solidFill>
            </a:endParaRPr>
          </a:p>
        </p:txBody>
      </p:sp>
      <p:sp>
        <p:nvSpPr>
          <p:cNvPr id="6" name="Slide Number Placeholder 5"/>
          <p:cNvSpPr>
            <a:spLocks noGrp="1"/>
          </p:cNvSpPr>
          <p:nvPr>
            <p:ph type="sldNum" sz="quarter" idx="12"/>
          </p:nvPr>
        </p:nvSpPr>
        <p:spPr/>
        <p:txBody>
          <a:bodyPr/>
          <a:lstStyle/>
          <a:p>
            <a:fld id="{0C299826-CA58-4F5B-A79E-38A0DFBBC403}" type="slidenum">
              <a:rPr lang="fr-FR" smtClean="0">
                <a:solidFill>
                  <a:srgbClr val="1F497D">
                    <a:shade val="90000"/>
                  </a:srgbClr>
                </a:solidFill>
              </a:rPr>
              <a:pPr/>
              <a:t>‹N°›</a:t>
            </a:fld>
            <a:endParaRPr lang="fr-FR">
              <a:solidFill>
                <a:srgbClr val="1F497D">
                  <a:shade val="90000"/>
                </a:srgbClr>
              </a:solidFill>
            </a:endParaRPr>
          </a:p>
        </p:txBody>
      </p:sp>
    </p:spTree>
    <p:extLst>
      <p:ext uri="{BB962C8B-B14F-4D97-AF65-F5344CB8AC3E}">
        <p14:creationId xmlns:p14="http://schemas.microsoft.com/office/powerpoint/2010/main" val="73320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7665D261-E41D-48CD-A8A7-8113C1E50AA0}" type="datetimeFigureOut">
              <a:rPr lang="fr-FR" smtClean="0">
                <a:solidFill>
                  <a:srgbClr val="1F497D">
                    <a:shade val="90000"/>
                  </a:srgbClr>
                </a:solidFill>
              </a:rPr>
              <a:pPr/>
              <a:t>05/06/2021</a:t>
            </a:fld>
            <a:endParaRPr lang="fr-FR">
              <a:solidFill>
                <a:srgbClr val="1F497D">
                  <a:shade val="90000"/>
                </a:srgbClr>
              </a:solidFill>
            </a:endParaRPr>
          </a:p>
        </p:txBody>
      </p:sp>
      <p:sp>
        <p:nvSpPr>
          <p:cNvPr id="5" name="Footer Placeholder 4"/>
          <p:cNvSpPr>
            <a:spLocks noGrp="1"/>
          </p:cNvSpPr>
          <p:nvPr>
            <p:ph type="ftr" sz="quarter" idx="11"/>
          </p:nvPr>
        </p:nvSpPr>
        <p:spPr/>
        <p:txBody>
          <a:bodyPr/>
          <a:lstStyle/>
          <a:p>
            <a:endParaRPr lang="fr-FR">
              <a:solidFill>
                <a:srgbClr val="1F497D">
                  <a:shade val="90000"/>
                </a:srgbClr>
              </a:solidFill>
            </a:endParaRPr>
          </a:p>
        </p:txBody>
      </p:sp>
      <p:sp>
        <p:nvSpPr>
          <p:cNvPr id="6" name="Slide Number Placeholder 5"/>
          <p:cNvSpPr>
            <a:spLocks noGrp="1"/>
          </p:cNvSpPr>
          <p:nvPr>
            <p:ph type="sldNum" sz="quarter" idx="12"/>
          </p:nvPr>
        </p:nvSpPr>
        <p:spPr/>
        <p:txBody>
          <a:bodyPr/>
          <a:lstStyle/>
          <a:p>
            <a:fld id="{0C299826-CA58-4F5B-A79E-38A0DFBBC403}" type="slidenum">
              <a:rPr lang="fr-FR" smtClean="0">
                <a:solidFill>
                  <a:srgbClr val="1F497D">
                    <a:shade val="90000"/>
                  </a:srgbClr>
                </a:solidFill>
              </a:rPr>
              <a:pPr/>
              <a:t>‹N°›</a:t>
            </a:fld>
            <a:endParaRPr lang="fr-FR">
              <a:solidFill>
                <a:srgbClr val="1F497D">
                  <a:shade val="90000"/>
                </a:srgbClr>
              </a:solidFill>
            </a:endParaRPr>
          </a:p>
        </p:txBody>
      </p:sp>
    </p:spTree>
    <p:extLst>
      <p:ext uri="{BB962C8B-B14F-4D97-AF65-F5344CB8AC3E}">
        <p14:creationId xmlns:p14="http://schemas.microsoft.com/office/powerpoint/2010/main" val="8713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7665D261-E41D-48CD-A8A7-8113C1E50AA0}" type="datetimeFigureOut">
              <a:rPr lang="fr-FR" smtClean="0">
                <a:solidFill>
                  <a:srgbClr val="EEECE1">
                    <a:shade val="90000"/>
                  </a:srgbClr>
                </a:solidFill>
              </a:rPr>
              <a:pPr/>
              <a:t>05/06/2021</a:t>
            </a:fld>
            <a:endParaRPr lang="fr-FR">
              <a:solidFill>
                <a:srgbClr val="EEECE1">
                  <a:shade val="90000"/>
                </a:srgbClr>
              </a:solidFill>
            </a:endParaRPr>
          </a:p>
        </p:txBody>
      </p:sp>
      <p:sp>
        <p:nvSpPr>
          <p:cNvPr id="5" name="Footer Placeholder 4"/>
          <p:cNvSpPr>
            <a:spLocks noGrp="1"/>
          </p:cNvSpPr>
          <p:nvPr>
            <p:ph type="ftr" sz="quarter" idx="11"/>
          </p:nvPr>
        </p:nvSpPr>
        <p:spPr/>
        <p:txBody>
          <a:bodyPr/>
          <a:lstStyle/>
          <a:p>
            <a:endParaRPr lang="fr-FR">
              <a:solidFill>
                <a:srgbClr val="EEECE1">
                  <a:shade val="90000"/>
                </a:srgbClr>
              </a:solidFill>
            </a:endParaRPr>
          </a:p>
        </p:txBody>
      </p:sp>
      <p:sp>
        <p:nvSpPr>
          <p:cNvPr id="6" name="Slide Number Placeholder 5"/>
          <p:cNvSpPr>
            <a:spLocks noGrp="1"/>
          </p:cNvSpPr>
          <p:nvPr>
            <p:ph type="sldNum" sz="quarter" idx="12"/>
          </p:nvPr>
        </p:nvSpPr>
        <p:spPr/>
        <p:txBody>
          <a:bodyPr/>
          <a:lstStyle/>
          <a:p>
            <a:fld id="{0C299826-CA58-4F5B-A79E-38A0DFBBC403}" type="slidenum">
              <a:rPr lang="fr-FR" smtClean="0">
                <a:solidFill>
                  <a:srgbClr val="EEECE1">
                    <a:shade val="90000"/>
                  </a:srgbClr>
                </a:solidFill>
              </a:rPr>
              <a:pPr/>
              <a:t>‹N°›</a:t>
            </a:fld>
            <a:endParaRPr lang="fr-FR">
              <a:solidFill>
                <a:srgbClr val="EEECE1">
                  <a:shade val="90000"/>
                </a:srgbClr>
              </a:solidFill>
            </a:endParaRPr>
          </a:p>
        </p:txBody>
      </p:sp>
    </p:spTree>
    <p:extLst>
      <p:ext uri="{BB962C8B-B14F-4D97-AF65-F5344CB8AC3E}">
        <p14:creationId xmlns:p14="http://schemas.microsoft.com/office/powerpoint/2010/main" val="6130068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7665D261-E41D-48CD-A8A7-8113C1E50AA0}" type="datetimeFigureOut">
              <a:rPr lang="fr-FR" smtClean="0">
                <a:solidFill>
                  <a:srgbClr val="1F497D">
                    <a:shade val="90000"/>
                  </a:srgbClr>
                </a:solidFill>
              </a:rPr>
              <a:pPr/>
              <a:t>05/06/2021</a:t>
            </a:fld>
            <a:endParaRPr lang="fr-FR">
              <a:solidFill>
                <a:srgbClr val="1F497D">
                  <a:shade val="90000"/>
                </a:srgbClr>
              </a:solidFill>
            </a:endParaRPr>
          </a:p>
        </p:txBody>
      </p:sp>
      <p:sp>
        <p:nvSpPr>
          <p:cNvPr id="6" name="Footer Placeholder 5"/>
          <p:cNvSpPr>
            <a:spLocks noGrp="1"/>
          </p:cNvSpPr>
          <p:nvPr>
            <p:ph type="ftr" sz="quarter" idx="11"/>
          </p:nvPr>
        </p:nvSpPr>
        <p:spPr/>
        <p:txBody>
          <a:bodyPr/>
          <a:lstStyle/>
          <a:p>
            <a:endParaRPr lang="fr-FR">
              <a:solidFill>
                <a:srgbClr val="1F497D">
                  <a:shade val="90000"/>
                </a:srgbClr>
              </a:solidFill>
            </a:endParaRPr>
          </a:p>
        </p:txBody>
      </p:sp>
      <p:sp>
        <p:nvSpPr>
          <p:cNvPr id="7" name="Slide Number Placeholder 6"/>
          <p:cNvSpPr>
            <a:spLocks noGrp="1"/>
          </p:cNvSpPr>
          <p:nvPr>
            <p:ph type="sldNum" sz="quarter" idx="12"/>
          </p:nvPr>
        </p:nvSpPr>
        <p:spPr/>
        <p:txBody>
          <a:bodyPr/>
          <a:lstStyle/>
          <a:p>
            <a:fld id="{0C299826-CA58-4F5B-A79E-38A0DFBBC403}" type="slidenum">
              <a:rPr lang="fr-FR" smtClean="0">
                <a:solidFill>
                  <a:srgbClr val="1F497D">
                    <a:shade val="90000"/>
                  </a:srgbClr>
                </a:solidFill>
              </a:rPr>
              <a:pPr/>
              <a:t>‹N°›</a:t>
            </a:fld>
            <a:endParaRPr lang="fr-FR">
              <a:solidFill>
                <a:srgbClr val="1F497D">
                  <a:shade val="90000"/>
                </a:srgbClr>
              </a:solidFill>
            </a:endParaRPr>
          </a:p>
        </p:txBody>
      </p:sp>
    </p:spTree>
    <p:extLst>
      <p:ext uri="{BB962C8B-B14F-4D97-AF65-F5344CB8AC3E}">
        <p14:creationId xmlns:p14="http://schemas.microsoft.com/office/powerpoint/2010/main" val="9803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7665D261-E41D-48CD-A8A7-8113C1E50AA0}" type="datetimeFigureOut">
              <a:rPr lang="fr-FR" smtClean="0">
                <a:solidFill>
                  <a:srgbClr val="1F497D">
                    <a:shade val="90000"/>
                  </a:srgbClr>
                </a:solidFill>
              </a:rPr>
              <a:pPr/>
              <a:t>05/06/2021</a:t>
            </a:fld>
            <a:endParaRPr lang="fr-FR">
              <a:solidFill>
                <a:srgbClr val="1F497D">
                  <a:shade val="90000"/>
                </a:srgbClr>
              </a:solidFill>
            </a:endParaRPr>
          </a:p>
        </p:txBody>
      </p:sp>
      <p:sp>
        <p:nvSpPr>
          <p:cNvPr id="8" name="Footer Placeholder 7"/>
          <p:cNvSpPr>
            <a:spLocks noGrp="1"/>
          </p:cNvSpPr>
          <p:nvPr>
            <p:ph type="ftr" sz="quarter" idx="11"/>
          </p:nvPr>
        </p:nvSpPr>
        <p:spPr/>
        <p:txBody>
          <a:bodyPr/>
          <a:lstStyle/>
          <a:p>
            <a:endParaRPr lang="fr-FR">
              <a:solidFill>
                <a:srgbClr val="1F497D">
                  <a:shade val="90000"/>
                </a:srgbClr>
              </a:solidFill>
            </a:endParaRPr>
          </a:p>
        </p:txBody>
      </p:sp>
      <p:sp>
        <p:nvSpPr>
          <p:cNvPr id="9" name="Slide Number Placeholder 8"/>
          <p:cNvSpPr>
            <a:spLocks noGrp="1"/>
          </p:cNvSpPr>
          <p:nvPr>
            <p:ph type="sldNum" sz="quarter" idx="12"/>
          </p:nvPr>
        </p:nvSpPr>
        <p:spPr/>
        <p:txBody>
          <a:bodyPr/>
          <a:lstStyle/>
          <a:p>
            <a:fld id="{0C299826-CA58-4F5B-A79E-38A0DFBBC403}" type="slidenum">
              <a:rPr lang="fr-FR" smtClean="0">
                <a:solidFill>
                  <a:srgbClr val="1F497D">
                    <a:shade val="90000"/>
                  </a:srgbClr>
                </a:solidFill>
              </a:rPr>
              <a:pPr/>
              <a:t>‹N°›</a:t>
            </a:fld>
            <a:endParaRPr lang="fr-FR">
              <a:solidFill>
                <a:srgbClr val="1F497D">
                  <a:shade val="90000"/>
                </a:srgbClr>
              </a:solidFill>
            </a:endParaRPr>
          </a:p>
        </p:txBody>
      </p:sp>
    </p:spTree>
    <p:extLst>
      <p:ext uri="{BB962C8B-B14F-4D97-AF65-F5344CB8AC3E}">
        <p14:creationId xmlns:p14="http://schemas.microsoft.com/office/powerpoint/2010/main" val="1886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7665D261-E41D-48CD-A8A7-8113C1E50AA0}" type="datetimeFigureOut">
              <a:rPr lang="fr-FR" smtClean="0">
                <a:solidFill>
                  <a:srgbClr val="1F497D">
                    <a:shade val="90000"/>
                  </a:srgbClr>
                </a:solidFill>
              </a:rPr>
              <a:pPr/>
              <a:t>05/06/2021</a:t>
            </a:fld>
            <a:endParaRPr lang="fr-FR">
              <a:solidFill>
                <a:srgbClr val="1F497D">
                  <a:shade val="90000"/>
                </a:srgbClr>
              </a:solidFill>
            </a:endParaRPr>
          </a:p>
        </p:txBody>
      </p:sp>
      <p:sp>
        <p:nvSpPr>
          <p:cNvPr id="4" name="Footer Placeholder 3"/>
          <p:cNvSpPr>
            <a:spLocks noGrp="1"/>
          </p:cNvSpPr>
          <p:nvPr>
            <p:ph type="ftr" sz="quarter" idx="11"/>
          </p:nvPr>
        </p:nvSpPr>
        <p:spPr/>
        <p:txBody>
          <a:bodyPr/>
          <a:lstStyle/>
          <a:p>
            <a:endParaRPr lang="fr-FR">
              <a:solidFill>
                <a:srgbClr val="1F497D">
                  <a:shade val="90000"/>
                </a:srgbClr>
              </a:solidFill>
            </a:endParaRPr>
          </a:p>
        </p:txBody>
      </p:sp>
      <p:sp>
        <p:nvSpPr>
          <p:cNvPr id="5" name="Slide Number Placeholder 4"/>
          <p:cNvSpPr>
            <a:spLocks noGrp="1"/>
          </p:cNvSpPr>
          <p:nvPr>
            <p:ph type="sldNum" sz="quarter" idx="12"/>
          </p:nvPr>
        </p:nvSpPr>
        <p:spPr/>
        <p:txBody>
          <a:bodyPr/>
          <a:lstStyle/>
          <a:p>
            <a:fld id="{0C299826-CA58-4F5B-A79E-38A0DFBBC403}" type="slidenum">
              <a:rPr lang="fr-FR" smtClean="0">
                <a:solidFill>
                  <a:srgbClr val="1F497D">
                    <a:shade val="90000"/>
                  </a:srgbClr>
                </a:solidFill>
              </a:rPr>
              <a:pPr/>
              <a:t>‹N°›</a:t>
            </a:fld>
            <a:endParaRPr lang="fr-FR">
              <a:solidFill>
                <a:srgbClr val="1F497D">
                  <a:shade val="90000"/>
                </a:srgbClr>
              </a:solidFill>
            </a:endParaRPr>
          </a:p>
        </p:txBody>
      </p:sp>
    </p:spTree>
    <p:extLst>
      <p:ext uri="{BB962C8B-B14F-4D97-AF65-F5344CB8AC3E}">
        <p14:creationId xmlns:p14="http://schemas.microsoft.com/office/powerpoint/2010/main" val="40760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5D261-E41D-48CD-A8A7-8113C1E50AA0}" type="datetimeFigureOut">
              <a:rPr lang="fr-FR" smtClean="0">
                <a:solidFill>
                  <a:srgbClr val="1F497D">
                    <a:shade val="90000"/>
                  </a:srgbClr>
                </a:solidFill>
              </a:rPr>
              <a:pPr/>
              <a:t>05/06/2021</a:t>
            </a:fld>
            <a:endParaRPr lang="fr-FR">
              <a:solidFill>
                <a:srgbClr val="1F497D">
                  <a:shade val="90000"/>
                </a:srgbClr>
              </a:solidFill>
            </a:endParaRPr>
          </a:p>
        </p:txBody>
      </p:sp>
      <p:sp>
        <p:nvSpPr>
          <p:cNvPr id="3" name="Footer Placeholder 2"/>
          <p:cNvSpPr>
            <a:spLocks noGrp="1"/>
          </p:cNvSpPr>
          <p:nvPr>
            <p:ph type="ftr" sz="quarter" idx="11"/>
          </p:nvPr>
        </p:nvSpPr>
        <p:spPr/>
        <p:txBody>
          <a:bodyPr/>
          <a:lstStyle/>
          <a:p>
            <a:endParaRPr lang="fr-FR">
              <a:solidFill>
                <a:srgbClr val="1F497D">
                  <a:shade val="90000"/>
                </a:srgbClr>
              </a:solidFill>
            </a:endParaRPr>
          </a:p>
        </p:txBody>
      </p:sp>
      <p:sp>
        <p:nvSpPr>
          <p:cNvPr id="4" name="Slide Number Placeholder 3"/>
          <p:cNvSpPr>
            <a:spLocks noGrp="1"/>
          </p:cNvSpPr>
          <p:nvPr>
            <p:ph type="sldNum" sz="quarter" idx="12"/>
          </p:nvPr>
        </p:nvSpPr>
        <p:spPr/>
        <p:txBody>
          <a:bodyPr/>
          <a:lstStyle/>
          <a:p>
            <a:fld id="{0C299826-CA58-4F5B-A79E-38A0DFBBC403}" type="slidenum">
              <a:rPr lang="fr-FR" smtClean="0">
                <a:solidFill>
                  <a:srgbClr val="1F497D">
                    <a:shade val="90000"/>
                  </a:srgbClr>
                </a:solidFill>
              </a:rPr>
              <a:pPr/>
              <a:t>‹N°›</a:t>
            </a:fld>
            <a:endParaRPr lang="fr-FR">
              <a:solidFill>
                <a:srgbClr val="1F497D">
                  <a:shade val="90000"/>
                </a:srgbClr>
              </a:solidFill>
            </a:endParaRPr>
          </a:p>
        </p:txBody>
      </p:sp>
    </p:spTree>
    <p:extLst>
      <p:ext uri="{BB962C8B-B14F-4D97-AF65-F5344CB8AC3E}">
        <p14:creationId xmlns:p14="http://schemas.microsoft.com/office/powerpoint/2010/main" val="351495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7665D261-E41D-48CD-A8A7-8113C1E50AA0}" type="datetimeFigureOut">
              <a:rPr lang="fr-FR" smtClean="0">
                <a:solidFill>
                  <a:srgbClr val="1F497D">
                    <a:shade val="90000"/>
                  </a:srgbClr>
                </a:solidFill>
              </a:rPr>
              <a:pPr/>
              <a:t>05/06/2021</a:t>
            </a:fld>
            <a:endParaRPr lang="fr-FR">
              <a:solidFill>
                <a:srgbClr val="1F497D">
                  <a:shade val="90000"/>
                </a:srgbClr>
              </a:solidFill>
            </a:endParaRPr>
          </a:p>
        </p:txBody>
      </p:sp>
      <p:sp>
        <p:nvSpPr>
          <p:cNvPr id="6" name="Footer Placeholder 5"/>
          <p:cNvSpPr>
            <a:spLocks noGrp="1"/>
          </p:cNvSpPr>
          <p:nvPr>
            <p:ph type="ftr" sz="quarter" idx="11"/>
          </p:nvPr>
        </p:nvSpPr>
        <p:spPr/>
        <p:txBody>
          <a:bodyPr/>
          <a:lstStyle/>
          <a:p>
            <a:endParaRPr lang="fr-FR">
              <a:solidFill>
                <a:srgbClr val="1F497D">
                  <a:shade val="90000"/>
                </a:srgbClr>
              </a:solidFill>
            </a:endParaRPr>
          </a:p>
        </p:txBody>
      </p:sp>
      <p:sp>
        <p:nvSpPr>
          <p:cNvPr id="7" name="Slide Number Placeholder 6"/>
          <p:cNvSpPr>
            <a:spLocks noGrp="1"/>
          </p:cNvSpPr>
          <p:nvPr>
            <p:ph type="sldNum" sz="quarter" idx="12"/>
          </p:nvPr>
        </p:nvSpPr>
        <p:spPr/>
        <p:txBody>
          <a:bodyPr/>
          <a:lstStyle/>
          <a:p>
            <a:fld id="{0C299826-CA58-4F5B-A79E-38A0DFBBC403}" type="slidenum">
              <a:rPr lang="fr-FR" smtClean="0">
                <a:solidFill>
                  <a:srgbClr val="1F497D">
                    <a:shade val="90000"/>
                  </a:srgbClr>
                </a:solidFill>
              </a:rPr>
              <a:pPr/>
              <a:t>‹N°›</a:t>
            </a:fld>
            <a:endParaRPr lang="fr-FR">
              <a:solidFill>
                <a:srgbClr val="1F497D">
                  <a:shade val="90000"/>
                </a:srgbClr>
              </a:solidFill>
            </a:endParaRPr>
          </a:p>
        </p:txBody>
      </p:sp>
    </p:spTree>
    <p:extLst>
      <p:ext uri="{BB962C8B-B14F-4D97-AF65-F5344CB8AC3E}">
        <p14:creationId xmlns:p14="http://schemas.microsoft.com/office/powerpoint/2010/main" val="231392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7665D261-E41D-48CD-A8A7-8113C1E50AA0}" type="datetimeFigureOut">
              <a:rPr lang="fr-FR" smtClean="0">
                <a:solidFill>
                  <a:srgbClr val="1F497D">
                    <a:shade val="90000"/>
                  </a:srgbClr>
                </a:solidFill>
              </a:rPr>
              <a:pPr/>
              <a:t>05/06/2021</a:t>
            </a:fld>
            <a:endParaRPr lang="fr-FR">
              <a:solidFill>
                <a:srgbClr val="1F497D">
                  <a:shade val="90000"/>
                </a:srgbClr>
              </a:solidFill>
            </a:endParaRPr>
          </a:p>
        </p:txBody>
      </p:sp>
      <p:sp>
        <p:nvSpPr>
          <p:cNvPr id="6" name="Footer Placeholder 5"/>
          <p:cNvSpPr>
            <a:spLocks noGrp="1"/>
          </p:cNvSpPr>
          <p:nvPr>
            <p:ph type="ftr" sz="quarter" idx="11"/>
          </p:nvPr>
        </p:nvSpPr>
        <p:spPr/>
        <p:txBody>
          <a:bodyPr/>
          <a:lstStyle/>
          <a:p>
            <a:endParaRPr lang="fr-FR">
              <a:solidFill>
                <a:srgbClr val="1F497D">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C299826-CA58-4F5B-A79E-38A0DFBBC403}" type="slidenum">
              <a:rPr lang="fr-FR" smtClean="0">
                <a:solidFill>
                  <a:srgbClr val="1F497D">
                    <a:shade val="90000"/>
                  </a:srgbClr>
                </a:solidFill>
              </a:rPr>
              <a:pPr/>
              <a:t>‹N°›</a:t>
            </a:fld>
            <a:endParaRPr lang="fr-FR">
              <a:solidFill>
                <a:srgbClr val="1F497D">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3825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65D261-E41D-48CD-A8A7-8113C1E50AA0}" type="datetimeFigureOut">
              <a:rPr lang="fr-FR" smtClean="0">
                <a:solidFill>
                  <a:srgbClr val="1F497D">
                    <a:shade val="90000"/>
                  </a:srgbClr>
                </a:solidFill>
              </a:rPr>
              <a:pPr/>
              <a:t>05/06/2021</a:t>
            </a:fld>
            <a:endParaRPr lang="fr-FR">
              <a:solidFill>
                <a:srgbClr val="1F497D">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solidFill>
                <a:srgbClr val="1F497D">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299826-CA58-4F5B-A79E-38A0DFBBC403}" type="slidenum">
              <a:rPr lang="fr-FR" smtClean="0">
                <a:solidFill>
                  <a:srgbClr val="1F497D">
                    <a:shade val="90000"/>
                  </a:srgbClr>
                </a:solidFill>
              </a:rPr>
              <a:pPr/>
              <a:t>‹N°›</a:t>
            </a:fld>
            <a:endParaRPr lang="fr-FR">
              <a:solidFill>
                <a:srgbClr val="1F497D">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184864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2.jp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63688" y="116632"/>
            <a:ext cx="5760640" cy="1052776"/>
          </a:xfrm>
          <a:effectLst>
            <a:outerShdw blurRad="50800" dist="50800" dir="5400000" algn="ctr" rotWithShape="0">
              <a:schemeClr val="accent3"/>
            </a:outerShdw>
          </a:effectLst>
        </p:spPr>
        <p:txBody>
          <a:bodyPr bIns="360000">
            <a:normAutofit fontScale="90000"/>
          </a:bodyPr>
          <a:lstStyle/>
          <a:p>
            <a:pPr algn="ctr"/>
            <a:r>
              <a:rPr lang="ar-DZ" dirty="0" smtClean="0"/>
              <a:t/>
            </a:r>
            <a:br>
              <a:rPr lang="ar-DZ" dirty="0" smtClean="0"/>
            </a:br>
            <a:r>
              <a:rPr lang="ar-DZ" dirty="0"/>
              <a:t/>
            </a:r>
            <a:br>
              <a:rPr lang="ar-DZ" dirty="0"/>
            </a:br>
            <a:r>
              <a:rPr lang="ar-DZ" dirty="0" smtClean="0"/>
              <a:t/>
            </a:r>
            <a:br>
              <a:rPr lang="ar-DZ" dirty="0" smtClean="0"/>
            </a:br>
            <a:r>
              <a:rPr lang="ar-DZ" dirty="0"/>
              <a:t/>
            </a:r>
            <a:br>
              <a:rPr lang="ar-DZ" dirty="0"/>
            </a:br>
            <a:r>
              <a:rPr lang="ar-DZ" dirty="0" smtClean="0"/>
              <a:t/>
            </a:r>
            <a:br>
              <a:rPr lang="ar-DZ" dirty="0" smtClean="0"/>
            </a:br>
            <a:r>
              <a:rPr lang="ar-DZ" dirty="0" smtClean="0"/>
              <a:t>مقياس : تسويق</a:t>
            </a:r>
            <a:endParaRPr lang="fr-FR" dirty="0"/>
          </a:p>
        </p:txBody>
      </p:sp>
      <p:sp>
        <p:nvSpPr>
          <p:cNvPr id="3" name="Sous-titre 2"/>
          <p:cNvSpPr>
            <a:spLocks noGrp="1"/>
          </p:cNvSpPr>
          <p:nvPr>
            <p:ph type="subTitle" idx="1"/>
          </p:nvPr>
        </p:nvSpPr>
        <p:spPr>
          <a:xfrm>
            <a:off x="395536" y="836712"/>
            <a:ext cx="8208912" cy="648072"/>
          </a:xfrm>
        </p:spPr>
        <p:txBody>
          <a:bodyPr/>
          <a:lstStyle/>
          <a:p>
            <a:pPr algn="ctr"/>
            <a:r>
              <a:rPr lang="ar-DZ" dirty="0"/>
              <a:t>لطلبة السنة </a:t>
            </a:r>
            <a:r>
              <a:rPr lang="ar-DZ" dirty="0" smtClean="0"/>
              <a:t>الثانية علوم التسيير</a:t>
            </a:r>
            <a:endParaRPr lang="ar-DZ" dirty="0"/>
          </a:p>
          <a:p>
            <a:pPr algn="ct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12776"/>
            <a:ext cx="7920880" cy="5256584"/>
          </a:xfrm>
          <a:prstGeom prst="rect">
            <a:avLst/>
          </a:prstGeom>
        </p:spPr>
      </p:pic>
      <p:sp>
        <p:nvSpPr>
          <p:cNvPr id="15" name="ZoneTexte 14"/>
          <p:cNvSpPr txBox="1"/>
          <p:nvPr/>
        </p:nvSpPr>
        <p:spPr>
          <a:xfrm>
            <a:off x="1835696" y="1340768"/>
            <a:ext cx="5112568" cy="1384995"/>
          </a:xfrm>
          <a:prstGeom prst="rect">
            <a:avLst/>
          </a:prstGeom>
          <a:noFill/>
        </p:spPr>
        <p:txBody>
          <a:bodyPr wrap="square" rtlCol="0">
            <a:spAutoFit/>
          </a:bodyPr>
          <a:lstStyle/>
          <a:p>
            <a:pPr algn="ctr" rtl="1"/>
            <a:r>
              <a:rPr lang="ar-DZ" sz="2800" b="1" dirty="0" smtClean="0">
                <a:solidFill>
                  <a:srgbClr val="FF0000"/>
                </a:solidFill>
              </a:rPr>
              <a:t>محاضرة</a:t>
            </a:r>
            <a:r>
              <a:rPr lang="fr-FR" sz="2800" b="1" dirty="0" smtClean="0">
                <a:solidFill>
                  <a:srgbClr val="FF0000"/>
                </a:solidFill>
              </a:rPr>
              <a:t> 05</a:t>
            </a:r>
            <a:r>
              <a:rPr lang="ar-DZ" sz="2800" b="1" dirty="0" smtClean="0">
                <a:solidFill>
                  <a:srgbClr val="FF0000"/>
                </a:solidFill>
              </a:rPr>
              <a:t>: المزيج التسويقي</a:t>
            </a:r>
          </a:p>
          <a:p>
            <a:pPr algn="ctr" rtl="1"/>
            <a:r>
              <a:rPr lang="ar-DZ" sz="2800" b="1" dirty="0" smtClean="0"/>
              <a:t> </a:t>
            </a:r>
            <a:r>
              <a:rPr lang="fr-FR" sz="2800" b="1" dirty="0" smtClean="0">
                <a:solidFill>
                  <a:srgbClr val="FF0000"/>
                </a:solidFill>
              </a:rPr>
              <a:t>Le Mix Marketing</a:t>
            </a:r>
          </a:p>
          <a:p>
            <a:pPr algn="ctr" rtl="1"/>
            <a:endParaRPr lang="fr-FR" sz="2800" b="1" dirty="0">
              <a:solidFill>
                <a:srgbClr val="FF0000"/>
              </a:solidFill>
            </a:endParaRPr>
          </a:p>
        </p:txBody>
      </p:sp>
    </p:spTree>
    <p:extLst>
      <p:ext uri="{BB962C8B-B14F-4D97-AF65-F5344CB8AC3E}">
        <p14:creationId xmlns:p14="http://schemas.microsoft.com/office/powerpoint/2010/main" val="2172166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28184" y="116632"/>
            <a:ext cx="2520280" cy="461665"/>
          </a:xfrm>
          <a:prstGeom prst="rect">
            <a:avLst/>
          </a:prstGeom>
          <a:solidFill>
            <a:schemeClr val="accent6"/>
          </a:solidFill>
        </p:spPr>
        <p:txBody>
          <a:bodyPr wrap="square">
            <a:spAutoFit/>
          </a:bodyPr>
          <a:lstStyle/>
          <a:p>
            <a:pPr algn="ctr" rtl="1"/>
            <a:r>
              <a:rPr lang="fr-FR" altLang="fr-FR" sz="2400" b="1" dirty="0" smtClean="0">
                <a:solidFill>
                  <a:schemeClr val="bg1"/>
                </a:solidFill>
                <a:latin typeface="Simplified Arabic" panose="02020603050405020304" pitchFamily="18" charset="-78"/>
                <a:cs typeface="Simplified Arabic" panose="02020603050405020304" pitchFamily="18" charset="-78"/>
              </a:rPr>
              <a:t>4</a:t>
            </a:r>
            <a:r>
              <a:rPr lang="ar-DZ" altLang="fr-FR" sz="2400" b="1" dirty="0" smtClean="0">
                <a:solidFill>
                  <a:schemeClr val="bg1"/>
                </a:solidFill>
                <a:latin typeface="Simplified Arabic" panose="02020603050405020304" pitchFamily="18" charset="-78"/>
                <a:cs typeface="Simplified Arabic" panose="02020603050405020304" pitchFamily="18" charset="-78"/>
              </a:rPr>
              <a:t>) التوزيع</a:t>
            </a:r>
            <a:endParaRPr lang="en-US" altLang="fr-FR" sz="2400" b="1" dirty="0">
              <a:solidFill>
                <a:schemeClr val="bg1"/>
              </a:solidFill>
              <a:latin typeface="Simplified Arabic" panose="02020603050405020304" pitchFamily="18" charset="-78"/>
              <a:cs typeface="Simplified Arabic" panose="02020603050405020304" pitchFamily="18" charset="-78"/>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1968"/>
            <a:ext cx="2051720" cy="1361596"/>
          </a:xfrm>
          <a:prstGeom prst="rect">
            <a:avLst/>
          </a:prstGeom>
        </p:spPr>
      </p:pic>
      <p:sp>
        <p:nvSpPr>
          <p:cNvPr id="2" name="Rectangle à coins arrondis 1"/>
          <p:cNvSpPr/>
          <p:nvPr/>
        </p:nvSpPr>
        <p:spPr>
          <a:xfrm>
            <a:off x="2195736" y="692696"/>
            <a:ext cx="6840760" cy="12241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DZ" sz="2400" b="1" dirty="0">
                <a:solidFill>
                  <a:schemeClr val="bg1"/>
                </a:solidFill>
                <a:latin typeface="Simplified Arabic" panose="02020603050405020304" pitchFamily="18" charset="-78"/>
                <a:cs typeface="Simplified Arabic" panose="02020603050405020304" pitchFamily="18" charset="-78"/>
              </a:rPr>
              <a:t>التوزيع هو عبارة عن مجموعات الأفراد أو المؤسسات التي يتم عن طريقها نقل السلع و الخدمات من مصادر إنتاجها إلى المستهلك </a:t>
            </a:r>
            <a:r>
              <a:rPr lang="ar-DZ" sz="2400" b="1" dirty="0" smtClean="0">
                <a:solidFill>
                  <a:schemeClr val="bg1"/>
                </a:solidFill>
                <a:latin typeface="Simplified Arabic" panose="02020603050405020304" pitchFamily="18" charset="-78"/>
                <a:cs typeface="Simplified Arabic" panose="02020603050405020304" pitchFamily="18" charset="-78"/>
              </a:rPr>
              <a:t>الأخير</a:t>
            </a:r>
            <a:r>
              <a:rPr lang="ar-DZ" sz="2400" b="1" dirty="0">
                <a:solidFill>
                  <a:schemeClr val="bg1"/>
                </a:solidFill>
                <a:latin typeface="Simplified Arabic" panose="02020603050405020304" pitchFamily="18" charset="-78"/>
                <a:cs typeface="Simplified Arabic" panose="02020603050405020304" pitchFamily="18" charset="-78"/>
              </a:rPr>
              <a:t>.</a:t>
            </a:r>
            <a:endParaRPr lang="fr-FR" sz="2400" b="1" dirty="0">
              <a:solidFill>
                <a:schemeClr val="bg1"/>
              </a:solidFill>
              <a:latin typeface="Simplified Arabic" panose="02020603050405020304" pitchFamily="18" charset="-78"/>
              <a:cs typeface="Simplified Arabic" panose="02020603050405020304" pitchFamily="18" charset="-78"/>
            </a:endParaRPr>
          </a:p>
        </p:txBody>
      </p:sp>
      <p:sp>
        <p:nvSpPr>
          <p:cNvPr id="40" name="Rectangle à coins arrondis 39"/>
          <p:cNvSpPr/>
          <p:nvPr/>
        </p:nvSpPr>
        <p:spPr>
          <a:xfrm>
            <a:off x="5580112" y="2780928"/>
            <a:ext cx="3168352" cy="37444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anose="05000000000000000000" pitchFamily="2" charset="2"/>
              <a:buChar char="q"/>
            </a:pPr>
            <a:r>
              <a:rPr lang="ar-DZ" sz="2000" b="1" dirty="0">
                <a:solidFill>
                  <a:srgbClr val="C00000"/>
                </a:solidFill>
              </a:rPr>
              <a:t>طرق التوزيع المباشر للسلع الاستهلاكية:</a:t>
            </a:r>
            <a:endParaRPr lang="fr-FR" sz="2000" dirty="0">
              <a:solidFill>
                <a:srgbClr val="C00000"/>
              </a:solidFill>
            </a:endParaRPr>
          </a:p>
          <a:p>
            <a:pPr marL="285750" indent="-285750" algn="r" rtl="1">
              <a:buFont typeface="Wingdings" panose="05000000000000000000" pitchFamily="2" charset="2"/>
              <a:buChar char="§"/>
            </a:pPr>
            <a:r>
              <a:rPr lang="ar-DZ" b="1" dirty="0">
                <a:solidFill>
                  <a:schemeClr val="bg1"/>
                </a:solidFill>
              </a:rPr>
              <a:t>طواف رجال </a:t>
            </a:r>
            <a:r>
              <a:rPr lang="ar-DZ" b="1" dirty="0" smtClean="0">
                <a:solidFill>
                  <a:schemeClr val="bg1"/>
                </a:solidFill>
              </a:rPr>
              <a:t>البيع</a:t>
            </a:r>
          </a:p>
          <a:p>
            <a:pPr marL="285750" indent="-285750" algn="r" rtl="1">
              <a:buFont typeface="Wingdings" panose="05000000000000000000" pitchFamily="2" charset="2"/>
              <a:buChar char="§"/>
            </a:pPr>
            <a:r>
              <a:rPr lang="ar-DZ" b="1" dirty="0">
                <a:solidFill>
                  <a:schemeClr val="bg1"/>
                </a:solidFill>
              </a:rPr>
              <a:t>البيع عن طريق معارض يملكها </a:t>
            </a:r>
            <a:r>
              <a:rPr lang="ar-DZ" b="1" dirty="0" smtClean="0">
                <a:solidFill>
                  <a:schemeClr val="bg1"/>
                </a:solidFill>
              </a:rPr>
              <a:t>المنتجون</a:t>
            </a:r>
          </a:p>
          <a:p>
            <a:pPr marL="285750" lvl="0" indent="-285750" algn="r" rtl="1">
              <a:buFont typeface="Wingdings" panose="05000000000000000000" pitchFamily="2" charset="2"/>
              <a:buChar char="§"/>
            </a:pPr>
            <a:r>
              <a:rPr lang="ar-DZ" b="1" dirty="0">
                <a:solidFill>
                  <a:schemeClr val="bg1"/>
                </a:solidFill>
              </a:rPr>
              <a:t>البيع </a:t>
            </a:r>
            <a:r>
              <a:rPr lang="ar-DZ" b="1" dirty="0" smtClean="0">
                <a:solidFill>
                  <a:schemeClr val="bg1"/>
                </a:solidFill>
              </a:rPr>
              <a:t>بالبريد  </a:t>
            </a:r>
            <a:r>
              <a:rPr lang="ar-DZ" b="1" baseline="30000" dirty="0" smtClean="0">
                <a:solidFill>
                  <a:schemeClr val="bg1"/>
                </a:solidFill>
              </a:rPr>
              <a:t> </a:t>
            </a:r>
            <a:r>
              <a:rPr lang="fr-FR" b="1" dirty="0" smtClean="0">
                <a:solidFill>
                  <a:schemeClr val="bg1"/>
                </a:solidFill>
              </a:rPr>
              <a:t>By mail</a:t>
            </a:r>
            <a:endParaRPr lang="ar-DZ" b="1" dirty="0" smtClean="0">
              <a:solidFill>
                <a:schemeClr val="bg1"/>
              </a:solidFill>
            </a:endParaRPr>
          </a:p>
          <a:p>
            <a:pPr marL="285750" lvl="0" indent="-285750" algn="r" rtl="1">
              <a:buFont typeface="Wingdings" panose="05000000000000000000" pitchFamily="2" charset="2"/>
              <a:buChar char="§"/>
            </a:pPr>
            <a:r>
              <a:rPr lang="ar-DZ" b="1" dirty="0">
                <a:solidFill>
                  <a:schemeClr val="bg1"/>
                </a:solidFill>
              </a:rPr>
              <a:t>البيع </a:t>
            </a:r>
            <a:r>
              <a:rPr lang="ar-DZ" b="1" dirty="0" smtClean="0">
                <a:solidFill>
                  <a:schemeClr val="bg1"/>
                </a:solidFill>
              </a:rPr>
              <a:t>الآلي  </a:t>
            </a:r>
            <a:r>
              <a:rPr lang="fr-FR" b="1" dirty="0" err="1" smtClean="0">
                <a:solidFill>
                  <a:schemeClr val="bg1"/>
                </a:solidFill>
              </a:rPr>
              <a:t>Automated</a:t>
            </a:r>
            <a:r>
              <a:rPr lang="fr-FR" b="1" dirty="0" smtClean="0">
                <a:solidFill>
                  <a:schemeClr val="bg1"/>
                </a:solidFill>
              </a:rPr>
              <a:t> </a:t>
            </a:r>
            <a:r>
              <a:rPr lang="fr-FR" b="1" dirty="0" err="1" smtClean="0">
                <a:solidFill>
                  <a:schemeClr val="bg1"/>
                </a:solidFill>
              </a:rPr>
              <a:t>Selling</a:t>
            </a:r>
            <a:endParaRPr lang="ar-DZ" b="1" dirty="0" smtClean="0">
              <a:solidFill>
                <a:schemeClr val="bg1"/>
              </a:solidFill>
            </a:endParaRPr>
          </a:p>
          <a:p>
            <a:pPr marL="342900" lvl="0" indent="-342900" algn="r" rtl="1">
              <a:buFont typeface="Wingdings" panose="05000000000000000000" pitchFamily="2" charset="2"/>
              <a:buChar char="q"/>
            </a:pPr>
            <a:r>
              <a:rPr lang="ar-DZ" sz="2000" b="1" dirty="0">
                <a:solidFill>
                  <a:srgbClr val="C00000"/>
                </a:solidFill>
              </a:rPr>
              <a:t>طرق التوزيع المباشر للسلع </a:t>
            </a:r>
            <a:r>
              <a:rPr lang="ar-DZ" sz="2000" b="1" dirty="0" smtClean="0">
                <a:solidFill>
                  <a:srgbClr val="C00000"/>
                </a:solidFill>
              </a:rPr>
              <a:t>الصناعية</a:t>
            </a:r>
          </a:p>
          <a:p>
            <a:pPr marL="285750" lvl="0" indent="-285750" algn="r" rtl="1">
              <a:buFont typeface="Wingdings" panose="05000000000000000000" pitchFamily="2" charset="2"/>
              <a:buChar char="§"/>
            </a:pPr>
            <a:r>
              <a:rPr lang="ar-DZ" b="1" dirty="0">
                <a:solidFill>
                  <a:schemeClr val="bg1"/>
                </a:solidFill>
              </a:rPr>
              <a:t>المعارض </a:t>
            </a:r>
            <a:r>
              <a:rPr lang="ar-DZ" b="1" dirty="0" smtClean="0">
                <a:solidFill>
                  <a:schemeClr val="bg1"/>
                </a:solidFill>
              </a:rPr>
              <a:t>المتخصصة</a:t>
            </a:r>
          </a:p>
          <a:p>
            <a:pPr marL="285750" lvl="0" indent="-285750" algn="r" rtl="1">
              <a:buFont typeface="Wingdings" panose="05000000000000000000" pitchFamily="2" charset="2"/>
              <a:buChar char="§"/>
            </a:pPr>
            <a:r>
              <a:rPr lang="ar-DZ" b="1" dirty="0" smtClean="0">
                <a:solidFill>
                  <a:schemeClr val="bg1"/>
                </a:solidFill>
              </a:rPr>
              <a:t>مندوبي </a:t>
            </a:r>
            <a:r>
              <a:rPr lang="ar-DZ" b="1" dirty="0">
                <a:solidFill>
                  <a:schemeClr val="bg1"/>
                </a:solidFill>
              </a:rPr>
              <a:t>البيع</a:t>
            </a:r>
            <a:endParaRPr lang="fr-FR" dirty="0">
              <a:solidFill>
                <a:schemeClr val="bg1"/>
              </a:solidFill>
            </a:endParaRPr>
          </a:p>
          <a:p>
            <a:pPr algn="r" rtl="1"/>
            <a:endParaRPr lang="fr-FR" dirty="0">
              <a:solidFill>
                <a:schemeClr val="bg1"/>
              </a:solidFill>
            </a:endParaRPr>
          </a:p>
        </p:txBody>
      </p:sp>
      <p:sp>
        <p:nvSpPr>
          <p:cNvPr id="41" name="Rectangle à coins arrondis 40"/>
          <p:cNvSpPr/>
          <p:nvPr/>
        </p:nvSpPr>
        <p:spPr>
          <a:xfrm>
            <a:off x="755576" y="2132856"/>
            <a:ext cx="2952328"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rgbClr val="C00000"/>
                </a:solidFill>
              </a:rPr>
              <a:t>التوزيع غير </a:t>
            </a:r>
            <a:r>
              <a:rPr lang="ar-DZ" sz="2000" b="1" dirty="0" smtClean="0">
                <a:solidFill>
                  <a:srgbClr val="C00000"/>
                </a:solidFill>
              </a:rPr>
              <a:t>المباشر</a:t>
            </a:r>
            <a:endParaRPr lang="fr-FR" sz="2000" dirty="0">
              <a:solidFill>
                <a:srgbClr val="C00000"/>
              </a:solidFill>
            </a:endParaRPr>
          </a:p>
        </p:txBody>
      </p:sp>
      <p:pic>
        <p:nvPicPr>
          <p:cNvPr id="43" name="Imag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780928"/>
            <a:ext cx="5400600" cy="3609563"/>
          </a:xfrm>
          <a:prstGeom prst="rect">
            <a:avLst/>
          </a:prstGeom>
        </p:spPr>
      </p:pic>
      <p:sp>
        <p:nvSpPr>
          <p:cNvPr id="44" name="Rectangle à coins arrondis 43"/>
          <p:cNvSpPr/>
          <p:nvPr/>
        </p:nvSpPr>
        <p:spPr>
          <a:xfrm>
            <a:off x="3995936" y="2132856"/>
            <a:ext cx="2664296"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rgbClr val="C00000"/>
                </a:solidFill>
              </a:rPr>
              <a:t>التوزيع </a:t>
            </a:r>
            <a:r>
              <a:rPr lang="ar-DZ" sz="2000" b="1" dirty="0" smtClean="0">
                <a:solidFill>
                  <a:srgbClr val="C00000"/>
                </a:solidFill>
              </a:rPr>
              <a:t>المباشر</a:t>
            </a:r>
            <a:endParaRPr lang="fr-FR" sz="2000" dirty="0">
              <a:solidFill>
                <a:srgbClr val="C00000"/>
              </a:solidFill>
            </a:endParaRPr>
          </a:p>
        </p:txBody>
      </p:sp>
      <p:sp>
        <p:nvSpPr>
          <p:cNvPr id="46" name="Flèche vers le bas 45"/>
          <p:cNvSpPr/>
          <p:nvPr/>
        </p:nvSpPr>
        <p:spPr>
          <a:xfrm>
            <a:off x="4427984" y="2708920"/>
            <a:ext cx="216024" cy="43204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vers le bas 46"/>
          <p:cNvSpPr/>
          <p:nvPr/>
        </p:nvSpPr>
        <p:spPr>
          <a:xfrm>
            <a:off x="3419872" y="2780928"/>
            <a:ext cx="220216"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lèche vers le bas 47"/>
          <p:cNvSpPr/>
          <p:nvPr/>
        </p:nvSpPr>
        <p:spPr>
          <a:xfrm>
            <a:off x="2555776" y="2780928"/>
            <a:ext cx="220216"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lèche vers le bas 48"/>
          <p:cNvSpPr/>
          <p:nvPr/>
        </p:nvSpPr>
        <p:spPr>
          <a:xfrm>
            <a:off x="1547664" y="2780928"/>
            <a:ext cx="220216"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9663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Marketing-ser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Ellipse 10"/>
          <p:cNvSpPr/>
          <p:nvPr/>
        </p:nvSpPr>
        <p:spPr>
          <a:xfrm>
            <a:off x="-201353" y="0"/>
            <a:ext cx="9345353" cy="571601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dirty="0" smtClean="0">
                <a:solidFill>
                  <a:srgbClr val="C00000"/>
                </a:solidFill>
              </a:rPr>
              <a:t>المكان </a:t>
            </a:r>
            <a:r>
              <a:rPr lang="fr-FR" sz="2400" dirty="0">
                <a:solidFill>
                  <a:srgbClr val="C00000"/>
                </a:solidFill>
              </a:rPr>
              <a:t>Place </a:t>
            </a:r>
          </a:p>
          <a:p>
            <a:pPr algn="ctr" rtl="1"/>
            <a:r>
              <a:rPr lang="ar-DZ" sz="2400" dirty="0">
                <a:solidFill>
                  <a:srgbClr val="C00000"/>
                </a:solidFill>
              </a:rPr>
              <a:t>يختص عنصر المكان بالتعامل مع تحديد قنوات التوزيع وطريقة أو كيفية تقديم المنتج للمستهلك.</a:t>
            </a:r>
          </a:p>
          <a:p>
            <a:pPr algn="ctr" rtl="1"/>
            <a:r>
              <a:rPr lang="ar-DZ" sz="2400" dirty="0">
                <a:solidFill>
                  <a:srgbClr val="C00000"/>
                </a:solidFill>
              </a:rPr>
              <a:t>هناك العديد من استراتيجيات التوزيع التي يمكن اعتماد الأنسب منها وهي تشمل:</a:t>
            </a:r>
          </a:p>
          <a:p>
            <a:pPr algn="ctr" rtl="1"/>
            <a:r>
              <a:rPr lang="ar-DZ" sz="2400" dirty="0" smtClean="0">
                <a:solidFill>
                  <a:srgbClr val="002060"/>
                </a:solidFill>
              </a:rPr>
              <a:t>التوزيع </a:t>
            </a:r>
            <a:r>
              <a:rPr lang="ar-DZ" sz="2400" dirty="0">
                <a:solidFill>
                  <a:srgbClr val="002060"/>
                </a:solidFill>
              </a:rPr>
              <a:t>المكثف  </a:t>
            </a:r>
            <a:r>
              <a:rPr lang="fr-FR" sz="2400" dirty="0">
                <a:solidFill>
                  <a:srgbClr val="002060"/>
                </a:solidFill>
              </a:rPr>
              <a:t>Intensive distribution</a:t>
            </a:r>
          </a:p>
          <a:p>
            <a:pPr algn="ctr" rtl="1"/>
            <a:r>
              <a:rPr lang="ar-DZ" sz="2400" dirty="0" smtClean="0">
                <a:solidFill>
                  <a:srgbClr val="002060"/>
                </a:solidFill>
              </a:rPr>
              <a:t>التوزيع </a:t>
            </a:r>
            <a:r>
              <a:rPr lang="ar-DZ" sz="2400" dirty="0">
                <a:solidFill>
                  <a:srgbClr val="002060"/>
                </a:solidFill>
              </a:rPr>
              <a:t>الحصري  </a:t>
            </a:r>
            <a:r>
              <a:rPr lang="fr-FR" sz="2400" dirty="0">
                <a:solidFill>
                  <a:srgbClr val="002060"/>
                </a:solidFill>
              </a:rPr>
              <a:t>Exclusive distribution</a:t>
            </a:r>
          </a:p>
          <a:p>
            <a:pPr algn="ctr" rtl="1"/>
            <a:r>
              <a:rPr lang="ar-DZ" sz="2400" dirty="0" smtClean="0">
                <a:solidFill>
                  <a:srgbClr val="002060"/>
                </a:solidFill>
              </a:rPr>
              <a:t>التوزيع </a:t>
            </a:r>
            <a:r>
              <a:rPr lang="ar-DZ" sz="2400" dirty="0" err="1">
                <a:solidFill>
                  <a:srgbClr val="002060"/>
                </a:solidFill>
              </a:rPr>
              <a:t>الإختياري</a:t>
            </a:r>
            <a:r>
              <a:rPr lang="ar-DZ" sz="2400" dirty="0">
                <a:solidFill>
                  <a:srgbClr val="002060"/>
                </a:solidFill>
              </a:rPr>
              <a:t>  </a:t>
            </a:r>
            <a:r>
              <a:rPr lang="fr-FR" sz="2400" dirty="0" err="1">
                <a:solidFill>
                  <a:srgbClr val="002060"/>
                </a:solidFill>
              </a:rPr>
              <a:t>Selective</a:t>
            </a:r>
            <a:r>
              <a:rPr lang="fr-FR" sz="2400" dirty="0">
                <a:solidFill>
                  <a:srgbClr val="002060"/>
                </a:solidFill>
              </a:rPr>
              <a:t> </a:t>
            </a:r>
            <a:r>
              <a:rPr lang="fr-FR" sz="2400" dirty="0" smtClean="0">
                <a:solidFill>
                  <a:srgbClr val="002060"/>
                </a:solidFill>
              </a:rPr>
              <a:t>distribution</a:t>
            </a:r>
          </a:p>
          <a:p>
            <a:pPr algn="ctr" rtl="1"/>
            <a:r>
              <a:rPr lang="ar-DZ" sz="2400" dirty="0" smtClean="0">
                <a:solidFill>
                  <a:srgbClr val="002060"/>
                </a:solidFill>
              </a:rPr>
              <a:t>حقوق </a:t>
            </a:r>
            <a:r>
              <a:rPr lang="ar-DZ" sz="2400" dirty="0" err="1" smtClean="0">
                <a:solidFill>
                  <a:srgbClr val="002060"/>
                </a:solidFill>
              </a:rPr>
              <a:t>الإمتياز</a:t>
            </a:r>
            <a:r>
              <a:rPr lang="ar-DZ" sz="2400" dirty="0" smtClean="0">
                <a:solidFill>
                  <a:srgbClr val="002060"/>
                </a:solidFill>
              </a:rPr>
              <a:t>  </a:t>
            </a:r>
            <a:r>
              <a:rPr lang="fr-FR" sz="2400" dirty="0" smtClean="0">
                <a:solidFill>
                  <a:srgbClr val="002060"/>
                </a:solidFill>
              </a:rPr>
              <a:t>Franchising</a:t>
            </a:r>
            <a:endParaRPr lang="ar-DZ" sz="2400" dirty="0" smtClean="0">
              <a:solidFill>
                <a:srgbClr val="002060"/>
              </a:solidFill>
            </a:endParaRPr>
          </a:p>
          <a:p>
            <a:pPr algn="ctr" rtl="1"/>
            <a:r>
              <a:rPr lang="ar-DZ" sz="2400" dirty="0"/>
              <a:t> </a:t>
            </a:r>
            <a:r>
              <a:rPr lang="ar-DZ" sz="2000" dirty="0">
                <a:solidFill>
                  <a:srgbClr val="7030A0"/>
                </a:solidFill>
              </a:rPr>
              <a:t>الموافقة على استخدام حق أو أكثر من حقوق الملكية الفكرية والصناعية أو المعرفة الفنية لإنتاج سلعة أو توزيع </a:t>
            </a:r>
            <a:r>
              <a:rPr lang="ar-DZ" sz="2000" dirty="0" smtClean="0">
                <a:solidFill>
                  <a:srgbClr val="7030A0"/>
                </a:solidFill>
              </a:rPr>
              <a:t>منتجات </a:t>
            </a:r>
            <a:r>
              <a:rPr lang="ar-DZ" sz="2000" dirty="0">
                <a:solidFill>
                  <a:srgbClr val="7030A0"/>
                </a:solidFill>
              </a:rPr>
              <a:t>أو </a:t>
            </a:r>
            <a:r>
              <a:rPr lang="ar-DZ" sz="2000" dirty="0" smtClean="0">
                <a:solidFill>
                  <a:srgbClr val="7030A0"/>
                </a:solidFill>
              </a:rPr>
              <a:t>خدمات </a:t>
            </a:r>
            <a:r>
              <a:rPr lang="ar-DZ" sz="2000" dirty="0">
                <a:solidFill>
                  <a:srgbClr val="7030A0"/>
                </a:solidFill>
              </a:rPr>
              <a:t>تحت العلامة </a:t>
            </a:r>
            <a:r>
              <a:rPr lang="ar-DZ" sz="2000" dirty="0" smtClean="0">
                <a:solidFill>
                  <a:srgbClr val="7030A0"/>
                </a:solidFill>
              </a:rPr>
              <a:t>التجارية التي ينتجها أو يستخدمها مانح الامتياز، .. </a:t>
            </a:r>
            <a:r>
              <a:rPr lang="ar-DZ" sz="2000" dirty="0">
                <a:solidFill>
                  <a:srgbClr val="7030A0"/>
                </a:solidFill>
              </a:rPr>
              <a:t>ووفقا لتعليماته وتحت إشرافه حصريا في منطقة جغرافية محددة ولفترة زمنية محددة مع التزامه بتقديم المساعدة الفنية وذلك </a:t>
            </a:r>
            <a:r>
              <a:rPr lang="ar-DZ" sz="2000" dirty="0" smtClean="0">
                <a:solidFill>
                  <a:srgbClr val="7030A0"/>
                </a:solidFill>
              </a:rPr>
              <a:t>بمقابل </a:t>
            </a:r>
            <a:r>
              <a:rPr lang="ar-DZ" sz="2000" dirty="0">
                <a:solidFill>
                  <a:srgbClr val="7030A0"/>
                </a:solidFill>
              </a:rPr>
              <a:t>مادي أو الحصول على مزايا أو مصالح </a:t>
            </a:r>
            <a:r>
              <a:rPr lang="ar-DZ" sz="2000" dirty="0" smtClean="0">
                <a:solidFill>
                  <a:srgbClr val="7030A0"/>
                </a:solidFill>
              </a:rPr>
              <a:t>اقتصادية</a:t>
            </a:r>
          </a:p>
          <a:p>
            <a:pPr algn="ctr" rtl="1"/>
            <a:r>
              <a:rPr lang="ar-DZ" sz="2000" b="1" dirty="0" smtClean="0">
                <a:solidFill>
                  <a:srgbClr val="C00000"/>
                </a:solidFill>
              </a:rPr>
              <a:t>كوكاكولا/ </a:t>
            </a:r>
            <a:r>
              <a:rPr lang="ar-DZ" sz="2000" b="1" dirty="0" err="1" smtClean="0">
                <a:solidFill>
                  <a:srgbClr val="C00000"/>
                </a:solidFill>
              </a:rPr>
              <a:t>بيبسيكولا</a:t>
            </a:r>
            <a:r>
              <a:rPr lang="ar-DZ" sz="2000" b="1" dirty="0" smtClean="0">
                <a:solidFill>
                  <a:srgbClr val="C00000"/>
                </a:solidFill>
              </a:rPr>
              <a:t> / ماكدونالد............</a:t>
            </a:r>
            <a:endParaRPr lang="ar-DZ" sz="2000" b="1" dirty="0">
              <a:solidFill>
                <a:srgbClr val="C00000"/>
              </a:solidFill>
            </a:endParaRPr>
          </a:p>
        </p:txBody>
      </p:sp>
      <p:sp>
        <p:nvSpPr>
          <p:cNvPr id="4" name="Ellipse 3"/>
          <p:cNvSpPr/>
          <p:nvPr/>
        </p:nvSpPr>
        <p:spPr>
          <a:xfrm>
            <a:off x="6804248" y="4869160"/>
            <a:ext cx="2483768" cy="14401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rgbClr val="C00000"/>
                </a:solidFill>
              </a:rPr>
              <a:t>المنفعة المكانية</a:t>
            </a:r>
            <a:endParaRPr lang="fr-FR" sz="2400" dirty="0">
              <a:solidFill>
                <a:srgbClr val="C00000"/>
              </a:solidFill>
            </a:endParaRPr>
          </a:p>
        </p:txBody>
      </p:sp>
      <p:sp>
        <p:nvSpPr>
          <p:cNvPr id="16" name="Ellipse 15"/>
          <p:cNvSpPr/>
          <p:nvPr/>
        </p:nvSpPr>
        <p:spPr>
          <a:xfrm>
            <a:off x="3563888" y="5517232"/>
            <a:ext cx="2376264" cy="134076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ar-DZ" sz="2400" b="1" dirty="0">
                <a:solidFill>
                  <a:srgbClr val="C00000"/>
                </a:solidFill>
              </a:rPr>
              <a:t>المنفعة الزمنية</a:t>
            </a:r>
            <a:endParaRPr lang="fr-FR" sz="2400" dirty="0">
              <a:solidFill>
                <a:srgbClr val="C00000"/>
              </a:solidFill>
            </a:endParaRPr>
          </a:p>
        </p:txBody>
      </p:sp>
      <p:sp>
        <p:nvSpPr>
          <p:cNvPr id="17" name="Ellipse 16"/>
          <p:cNvSpPr/>
          <p:nvPr/>
        </p:nvSpPr>
        <p:spPr>
          <a:xfrm>
            <a:off x="-108520" y="5013176"/>
            <a:ext cx="2627784" cy="14401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ar-DZ" sz="2400" b="1" dirty="0">
                <a:solidFill>
                  <a:srgbClr val="C00000"/>
                </a:solidFill>
              </a:rPr>
              <a:t>المنفعة </a:t>
            </a:r>
            <a:r>
              <a:rPr lang="ar-DZ" sz="2400" b="1" dirty="0" err="1">
                <a:solidFill>
                  <a:srgbClr val="C00000"/>
                </a:solidFill>
              </a:rPr>
              <a:t>الحيازية</a:t>
            </a:r>
            <a:endParaRPr lang="fr-FR" sz="2400" dirty="0">
              <a:solidFill>
                <a:srgbClr val="C00000"/>
              </a:solidFill>
            </a:endParaRPr>
          </a:p>
        </p:txBody>
      </p:sp>
      <p:sp>
        <p:nvSpPr>
          <p:cNvPr id="6" name="Flèche courbée vers le bas 5"/>
          <p:cNvSpPr/>
          <p:nvPr/>
        </p:nvSpPr>
        <p:spPr>
          <a:xfrm rot="3422902">
            <a:off x="8201995" y="4060475"/>
            <a:ext cx="1216152" cy="731520"/>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Flèche courbée vers la droite 6"/>
          <p:cNvSpPr/>
          <p:nvPr/>
        </p:nvSpPr>
        <p:spPr>
          <a:xfrm rot="708105">
            <a:off x="7916" y="3932741"/>
            <a:ext cx="827584" cy="1224136"/>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Double flèche horizontale 7"/>
          <p:cNvSpPr/>
          <p:nvPr/>
        </p:nvSpPr>
        <p:spPr>
          <a:xfrm rot="20536221">
            <a:off x="5922706" y="5815352"/>
            <a:ext cx="1094610" cy="529063"/>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Double flèche horizontale 17"/>
          <p:cNvSpPr/>
          <p:nvPr/>
        </p:nvSpPr>
        <p:spPr>
          <a:xfrm rot="847465">
            <a:off x="2382175" y="5877471"/>
            <a:ext cx="1152128" cy="490414"/>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616814" y="17190"/>
            <a:ext cx="2520280" cy="461665"/>
          </a:xfrm>
          <a:prstGeom prst="rect">
            <a:avLst/>
          </a:prstGeom>
          <a:solidFill>
            <a:schemeClr val="accent6"/>
          </a:solidFill>
        </p:spPr>
        <p:txBody>
          <a:bodyPr wrap="square">
            <a:spAutoFit/>
          </a:bodyPr>
          <a:lstStyle/>
          <a:p>
            <a:pPr algn="ctr" rtl="1"/>
            <a:r>
              <a:rPr lang="fr-FR" altLang="fr-FR" sz="2400" b="1" dirty="0" smtClean="0">
                <a:solidFill>
                  <a:schemeClr val="bg1"/>
                </a:solidFill>
                <a:latin typeface="Simplified Arabic" panose="02020603050405020304" pitchFamily="18" charset="-78"/>
                <a:cs typeface="Simplified Arabic" panose="02020603050405020304" pitchFamily="18" charset="-78"/>
              </a:rPr>
              <a:t>4</a:t>
            </a:r>
            <a:r>
              <a:rPr lang="ar-DZ" altLang="fr-FR" sz="2400" b="1" dirty="0" smtClean="0">
                <a:solidFill>
                  <a:schemeClr val="bg1"/>
                </a:solidFill>
                <a:latin typeface="Simplified Arabic" panose="02020603050405020304" pitchFamily="18" charset="-78"/>
                <a:cs typeface="Simplified Arabic" panose="02020603050405020304" pitchFamily="18" charset="-78"/>
              </a:rPr>
              <a:t>) التوزيع</a:t>
            </a:r>
            <a:endParaRPr lang="en-US" altLang="fr-FR" sz="24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502543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19672" y="188640"/>
            <a:ext cx="6082114" cy="461665"/>
          </a:xfrm>
          <a:prstGeom prst="rect">
            <a:avLst/>
          </a:prstGeom>
          <a:solidFill>
            <a:schemeClr val="accent6"/>
          </a:solidFill>
        </p:spPr>
        <p:txBody>
          <a:bodyPr wrap="none">
            <a:spAutoFit/>
          </a:bodyPr>
          <a:lstStyle/>
          <a:p>
            <a:pPr rtl="1"/>
            <a:r>
              <a:rPr lang="ar-DZ" altLang="fr-FR" sz="2400" b="1" dirty="0" smtClean="0">
                <a:solidFill>
                  <a:schemeClr val="bg1"/>
                </a:solidFill>
              </a:rPr>
              <a:t>عناصر </a:t>
            </a:r>
            <a:r>
              <a:rPr lang="ar-SA" altLang="fr-FR" sz="2400" b="1" dirty="0" smtClean="0">
                <a:solidFill>
                  <a:schemeClr val="bg1"/>
                </a:solidFill>
              </a:rPr>
              <a:t>المزيج </a:t>
            </a:r>
            <a:r>
              <a:rPr lang="ar-SA" altLang="fr-FR" sz="2400" b="1" dirty="0" err="1" smtClean="0">
                <a:solidFill>
                  <a:schemeClr val="bg1"/>
                </a:solidFill>
              </a:rPr>
              <a:t>التسويقى</a:t>
            </a:r>
            <a:r>
              <a:rPr lang="fr-FR" altLang="fr-FR" sz="2400" b="1" dirty="0" smtClean="0">
                <a:solidFill>
                  <a:schemeClr val="bg1"/>
                </a:solidFill>
              </a:rPr>
              <a:t> </a:t>
            </a:r>
            <a:r>
              <a:rPr lang="ar-DZ" altLang="fr-FR" sz="2400" b="1" dirty="0" smtClean="0">
                <a:solidFill>
                  <a:schemeClr val="bg1"/>
                </a:solidFill>
              </a:rPr>
              <a:t> الموسع</a:t>
            </a:r>
            <a:r>
              <a:rPr lang="ar-SA" altLang="fr-FR" sz="2400" b="1" dirty="0" smtClean="0">
                <a:solidFill>
                  <a:schemeClr val="bg1"/>
                </a:solidFill>
              </a:rPr>
              <a:t> </a:t>
            </a:r>
            <a:r>
              <a:rPr lang="ar-SA" altLang="fr-FR" sz="2400" b="1" dirty="0">
                <a:solidFill>
                  <a:schemeClr val="bg1"/>
                </a:solidFill>
              </a:rPr>
              <a:t>( العناصر </a:t>
            </a:r>
            <a:r>
              <a:rPr lang="ar-SA" altLang="fr-FR" sz="2400" b="1" dirty="0" smtClean="0">
                <a:solidFill>
                  <a:schemeClr val="bg1"/>
                </a:solidFill>
              </a:rPr>
              <a:t>ال</a:t>
            </a:r>
            <a:r>
              <a:rPr lang="ar-DZ" altLang="fr-FR" sz="2400" b="1" dirty="0" smtClean="0">
                <a:solidFill>
                  <a:schemeClr val="bg1"/>
                </a:solidFill>
              </a:rPr>
              <a:t>سبعة</a:t>
            </a:r>
            <a:r>
              <a:rPr lang="fr-FR" altLang="fr-FR" sz="2400" b="1" dirty="0" smtClean="0">
                <a:solidFill>
                  <a:schemeClr val="bg1"/>
                </a:solidFill>
              </a:rPr>
              <a:t> </a:t>
            </a:r>
            <a:r>
              <a:rPr lang="fr-FR" altLang="fr-FR" sz="2400" b="1" dirty="0" smtClean="0">
                <a:solidFill>
                  <a:schemeClr val="bg1"/>
                </a:solidFill>
                <a:latin typeface="Times New Roman" panose="02020603050405020304" pitchFamily="18" charset="0"/>
                <a:cs typeface="Times New Roman" panose="02020603050405020304" pitchFamily="18" charset="0"/>
              </a:rPr>
              <a:t>7Ps</a:t>
            </a:r>
            <a:r>
              <a:rPr lang="fr-FR" altLang="fr-FR" sz="2400" b="1" dirty="0" smtClean="0">
                <a:solidFill>
                  <a:schemeClr val="bg1"/>
                </a:solidFill>
              </a:rPr>
              <a:t> </a:t>
            </a:r>
            <a:r>
              <a:rPr lang="ar-SA" altLang="fr-FR" sz="2400" b="1" dirty="0" smtClean="0">
                <a:solidFill>
                  <a:schemeClr val="bg1"/>
                </a:solidFill>
              </a:rPr>
              <a:t> </a:t>
            </a:r>
            <a:r>
              <a:rPr lang="ar-SA" altLang="fr-FR" sz="2400" b="1" dirty="0">
                <a:solidFill>
                  <a:schemeClr val="bg1"/>
                </a:solidFill>
              </a:rPr>
              <a:t>)</a:t>
            </a:r>
            <a:endParaRPr lang="en-US" altLang="fr-FR" sz="2400" b="1" dirty="0">
              <a:solidFill>
                <a:schemeClr val="bg1"/>
              </a:solidFill>
            </a:endParaRPr>
          </a:p>
        </p:txBody>
      </p:sp>
      <p:pic>
        <p:nvPicPr>
          <p:cNvPr id="8" name="Image 7"/>
          <p:cNvPicPr>
            <a:picLocks noChangeAspect="1"/>
          </p:cNvPicPr>
          <p:nvPr/>
        </p:nvPicPr>
        <p:blipFill>
          <a:blip r:embed="rId2"/>
          <a:stretch>
            <a:fillRect/>
          </a:stretch>
        </p:blipFill>
        <p:spPr>
          <a:xfrm>
            <a:off x="899592" y="836712"/>
            <a:ext cx="7416824" cy="5688632"/>
          </a:xfrm>
          <a:prstGeom prst="rect">
            <a:avLst/>
          </a:prstGeom>
        </p:spPr>
      </p:pic>
      <p:sp>
        <p:nvSpPr>
          <p:cNvPr id="3" name="Forme libre 2"/>
          <p:cNvSpPr/>
          <p:nvPr/>
        </p:nvSpPr>
        <p:spPr>
          <a:xfrm>
            <a:off x="1012313" y="822960"/>
            <a:ext cx="6977257" cy="2800350"/>
          </a:xfrm>
          <a:custGeom>
            <a:avLst/>
            <a:gdLst>
              <a:gd name="connsiteX0" fmla="*/ 4599817 w 6977257"/>
              <a:gd name="connsiteY0" fmla="*/ 11430 h 2800350"/>
              <a:gd name="connsiteX1" fmla="*/ 4599817 w 6977257"/>
              <a:gd name="connsiteY1" fmla="*/ 11430 h 2800350"/>
              <a:gd name="connsiteX2" fmla="*/ 2748157 w 6977257"/>
              <a:gd name="connsiteY2" fmla="*/ 0 h 2800350"/>
              <a:gd name="connsiteX3" fmla="*/ 2085217 w 6977257"/>
              <a:gd name="connsiteY3" fmla="*/ 11430 h 2800350"/>
              <a:gd name="connsiteX4" fmla="*/ 1936627 w 6977257"/>
              <a:gd name="connsiteY4" fmla="*/ 34290 h 2800350"/>
              <a:gd name="connsiteX5" fmla="*/ 1845187 w 6977257"/>
              <a:gd name="connsiteY5" fmla="*/ 45720 h 2800350"/>
              <a:gd name="connsiteX6" fmla="*/ 1730887 w 6977257"/>
              <a:gd name="connsiteY6" fmla="*/ 102870 h 2800350"/>
              <a:gd name="connsiteX7" fmla="*/ 1685167 w 6977257"/>
              <a:gd name="connsiteY7" fmla="*/ 125730 h 2800350"/>
              <a:gd name="connsiteX8" fmla="*/ 1605157 w 6977257"/>
              <a:gd name="connsiteY8" fmla="*/ 205740 h 2800350"/>
              <a:gd name="connsiteX9" fmla="*/ 1536577 w 6977257"/>
              <a:gd name="connsiteY9" fmla="*/ 274320 h 2800350"/>
              <a:gd name="connsiteX10" fmla="*/ 1490857 w 6977257"/>
              <a:gd name="connsiteY10" fmla="*/ 365760 h 2800350"/>
              <a:gd name="connsiteX11" fmla="*/ 1479427 w 6977257"/>
              <a:gd name="connsiteY11" fmla="*/ 411480 h 2800350"/>
              <a:gd name="connsiteX12" fmla="*/ 1445137 w 6977257"/>
              <a:gd name="connsiteY12" fmla="*/ 445770 h 2800350"/>
              <a:gd name="connsiteX13" fmla="*/ 1422277 w 6977257"/>
              <a:gd name="connsiteY13" fmla="*/ 480060 h 2800350"/>
              <a:gd name="connsiteX14" fmla="*/ 1410847 w 6977257"/>
              <a:gd name="connsiteY14" fmla="*/ 514350 h 2800350"/>
              <a:gd name="connsiteX15" fmla="*/ 1376557 w 6977257"/>
              <a:gd name="connsiteY15" fmla="*/ 560070 h 2800350"/>
              <a:gd name="connsiteX16" fmla="*/ 1353697 w 6977257"/>
              <a:gd name="connsiteY16" fmla="*/ 594360 h 2800350"/>
              <a:gd name="connsiteX17" fmla="*/ 1250827 w 6977257"/>
              <a:gd name="connsiteY17" fmla="*/ 674370 h 2800350"/>
              <a:gd name="connsiteX18" fmla="*/ 1216537 w 6977257"/>
              <a:gd name="connsiteY18" fmla="*/ 685800 h 2800350"/>
              <a:gd name="connsiteX19" fmla="*/ 1182247 w 6977257"/>
              <a:gd name="connsiteY19" fmla="*/ 708660 h 2800350"/>
              <a:gd name="connsiteX20" fmla="*/ 1125097 w 6977257"/>
              <a:gd name="connsiteY20" fmla="*/ 720090 h 2800350"/>
              <a:gd name="connsiteX21" fmla="*/ 1010797 w 6977257"/>
              <a:gd name="connsiteY21" fmla="*/ 742950 h 2800350"/>
              <a:gd name="connsiteX22" fmla="*/ 930787 w 6977257"/>
              <a:gd name="connsiteY22" fmla="*/ 777240 h 2800350"/>
              <a:gd name="connsiteX23" fmla="*/ 873637 w 6977257"/>
              <a:gd name="connsiteY23" fmla="*/ 788670 h 2800350"/>
              <a:gd name="connsiteX24" fmla="*/ 839347 w 6977257"/>
              <a:gd name="connsiteY24" fmla="*/ 800100 h 2800350"/>
              <a:gd name="connsiteX25" fmla="*/ 736477 w 6977257"/>
              <a:gd name="connsiteY25" fmla="*/ 811530 h 2800350"/>
              <a:gd name="connsiteX26" fmla="*/ 633607 w 6977257"/>
              <a:gd name="connsiteY26" fmla="*/ 845820 h 2800350"/>
              <a:gd name="connsiteX27" fmla="*/ 599317 w 6977257"/>
              <a:gd name="connsiteY27" fmla="*/ 857250 h 2800350"/>
              <a:gd name="connsiteX28" fmla="*/ 519307 w 6977257"/>
              <a:gd name="connsiteY28" fmla="*/ 868680 h 2800350"/>
              <a:gd name="connsiteX29" fmla="*/ 450727 w 6977257"/>
              <a:gd name="connsiteY29" fmla="*/ 891540 h 2800350"/>
              <a:gd name="connsiteX30" fmla="*/ 416437 w 6977257"/>
              <a:gd name="connsiteY30" fmla="*/ 902970 h 2800350"/>
              <a:gd name="connsiteX31" fmla="*/ 313567 w 6977257"/>
              <a:gd name="connsiteY31" fmla="*/ 982980 h 2800350"/>
              <a:gd name="connsiteX32" fmla="*/ 267847 w 6977257"/>
              <a:gd name="connsiteY32" fmla="*/ 1062990 h 2800350"/>
              <a:gd name="connsiteX33" fmla="*/ 244987 w 6977257"/>
              <a:gd name="connsiteY33" fmla="*/ 1097280 h 2800350"/>
              <a:gd name="connsiteX34" fmla="*/ 199267 w 6977257"/>
              <a:gd name="connsiteY34" fmla="*/ 1188720 h 2800350"/>
              <a:gd name="connsiteX35" fmla="*/ 187837 w 6977257"/>
              <a:gd name="connsiteY35" fmla="*/ 1234440 h 2800350"/>
              <a:gd name="connsiteX36" fmla="*/ 153547 w 6977257"/>
              <a:gd name="connsiteY36" fmla="*/ 1325880 h 2800350"/>
              <a:gd name="connsiteX37" fmla="*/ 142117 w 6977257"/>
              <a:gd name="connsiteY37" fmla="*/ 1417320 h 2800350"/>
              <a:gd name="connsiteX38" fmla="*/ 119257 w 6977257"/>
              <a:gd name="connsiteY38" fmla="*/ 1485900 h 2800350"/>
              <a:gd name="connsiteX39" fmla="*/ 107827 w 6977257"/>
              <a:gd name="connsiteY39" fmla="*/ 1863090 h 2800350"/>
              <a:gd name="connsiteX40" fmla="*/ 84967 w 6977257"/>
              <a:gd name="connsiteY40" fmla="*/ 1931670 h 2800350"/>
              <a:gd name="connsiteX41" fmla="*/ 73537 w 6977257"/>
              <a:gd name="connsiteY41" fmla="*/ 1965960 h 2800350"/>
              <a:gd name="connsiteX42" fmla="*/ 50677 w 6977257"/>
              <a:gd name="connsiteY42" fmla="*/ 2114550 h 2800350"/>
              <a:gd name="connsiteX43" fmla="*/ 27817 w 6977257"/>
              <a:gd name="connsiteY43" fmla="*/ 2183130 h 2800350"/>
              <a:gd name="connsiteX44" fmla="*/ 4957 w 6977257"/>
              <a:gd name="connsiteY44" fmla="*/ 2217420 h 2800350"/>
              <a:gd name="connsiteX45" fmla="*/ 39247 w 6977257"/>
              <a:gd name="connsiteY45" fmla="*/ 2526030 h 2800350"/>
              <a:gd name="connsiteX46" fmla="*/ 62107 w 6977257"/>
              <a:gd name="connsiteY46" fmla="*/ 2571750 h 2800350"/>
              <a:gd name="connsiteX47" fmla="*/ 96397 w 6977257"/>
              <a:gd name="connsiteY47" fmla="*/ 2594610 h 2800350"/>
              <a:gd name="connsiteX48" fmla="*/ 187837 w 6977257"/>
              <a:gd name="connsiteY48" fmla="*/ 2674620 h 2800350"/>
              <a:gd name="connsiteX49" fmla="*/ 222127 w 6977257"/>
              <a:gd name="connsiteY49" fmla="*/ 2697480 h 2800350"/>
              <a:gd name="connsiteX50" fmla="*/ 290707 w 6977257"/>
              <a:gd name="connsiteY50" fmla="*/ 2720340 h 2800350"/>
              <a:gd name="connsiteX51" fmla="*/ 393577 w 6977257"/>
              <a:gd name="connsiteY51" fmla="*/ 2754630 h 2800350"/>
              <a:gd name="connsiteX52" fmla="*/ 450727 w 6977257"/>
              <a:gd name="connsiteY52" fmla="*/ 2777490 h 2800350"/>
              <a:gd name="connsiteX53" fmla="*/ 587887 w 6977257"/>
              <a:gd name="connsiteY53" fmla="*/ 2800350 h 2800350"/>
              <a:gd name="connsiteX54" fmla="*/ 1342267 w 6977257"/>
              <a:gd name="connsiteY54" fmla="*/ 2788920 h 2800350"/>
              <a:gd name="connsiteX55" fmla="*/ 1399417 w 6977257"/>
              <a:gd name="connsiteY55" fmla="*/ 2777490 h 2800350"/>
              <a:gd name="connsiteX56" fmla="*/ 1582297 w 6977257"/>
              <a:gd name="connsiteY56" fmla="*/ 2754630 h 2800350"/>
              <a:gd name="connsiteX57" fmla="*/ 1616587 w 6977257"/>
              <a:gd name="connsiteY57" fmla="*/ 2743200 h 2800350"/>
              <a:gd name="connsiteX58" fmla="*/ 1685167 w 6977257"/>
              <a:gd name="connsiteY58" fmla="*/ 2731770 h 2800350"/>
              <a:gd name="connsiteX59" fmla="*/ 1742317 w 6977257"/>
              <a:gd name="connsiteY59" fmla="*/ 2720340 h 2800350"/>
              <a:gd name="connsiteX60" fmla="*/ 1868047 w 6977257"/>
              <a:gd name="connsiteY60" fmla="*/ 2651760 h 2800350"/>
              <a:gd name="connsiteX61" fmla="*/ 1936627 w 6977257"/>
              <a:gd name="connsiteY61" fmla="*/ 2571750 h 2800350"/>
              <a:gd name="connsiteX62" fmla="*/ 2005207 w 6977257"/>
              <a:gd name="connsiteY62" fmla="*/ 2503170 h 2800350"/>
              <a:gd name="connsiteX63" fmla="*/ 2039497 w 6977257"/>
              <a:gd name="connsiteY63" fmla="*/ 2480310 h 2800350"/>
              <a:gd name="connsiteX64" fmla="*/ 2073787 w 6977257"/>
              <a:gd name="connsiteY64" fmla="*/ 2446020 h 2800350"/>
              <a:gd name="connsiteX65" fmla="*/ 2108077 w 6977257"/>
              <a:gd name="connsiteY65" fmla="*/ 2434590 h 2800350"/>
              <a:gd name="connsiteX66" fmla="*/ 2199517 w 6977257"/>
              <a:gd name="connsiteY66" fmla="*/ 2388870 h 2800350"/>
              <a:gd name="connsiteX67" fmla="*/ 2302387 w 6977257"/>
              <a:gd name="connsiteY67" fmla="*/ 2331720 h 2800350"/>
              <a:gd name="connsiteX68" fmla="*/ 2348107 w 6977257"/>
              <a:gd name="connsiteY68" fmla="*/ 2263140 h 2800350"/>
              <a:gd name="connsiteX69" fmla="*/ 2428117 w 6977257"/>
              <a:gd name="connsiteY69" fmla="*/ 2183130 h 2800350"/>
              <a:gd name="connsiteX70" fmla="*/ 2519557 w 6977257"/>
              <a:gd name="connsiteY70" fmla="*/ 2080260 h 2800350"/>
              <a:gd name="connsiteX71" fmla="*/ 2588137 w 6977257"/>
              <a:gd name="connsiteY71" fmla="*/ 2034540 h 2800350"/>
              <a:gd name="connsiteX72" fmla="*/ 2679577 w 6977257"/>
              <a:gd name="connsiteY72" fmla="*/ 1954530 h 2800350"/>
              <a:gd name="connsiteX73" fmla="*/ 2725297 w 6977257"/>
              <a:gd name="connsiteY73" fmla="*/ 1931670 h 2800350"/>
              <a:gd name="connsiteX74" fmla="*/ 2759587 w 6977257"/>
              <a:gd name="connsiteY74" fmla="*/ 1908810 h 2800350"/>
              <a:gd name="connsiteX75" fmla="*/ 2793877 w 6977257"/>
              <a:gd name="connsiteY75" fmla="*/ 1897380 h 2800350"/>
              <a:gd name="connsiteX76" fmla="*/ 2896747 w 6977257"/>
              <a:gd name="connsiteY76" fmla="*/ 1828800 h 2800350"/>
              <a:gd name="connsiteX77" fmla="*/ 2931037 w 6977257"/>
              <a:gd name="connsiteY77" fmla="*/ 1805940 h 2800350"/>
              <a:gd name="connsiteX78" fmla="*/ 3033907 w 6977257"/>
              <a:gd name="connsiteY78" fmla="*/ 1714500 h 2800350"/>
              <a:gd name="connsiteX79" fmla="*/ 3091057 w 6977257"/>
              <a:gd name="connsiteY79" fmla="*/ 1703070 h 2800350"/>
              <a:gd name="connsiteX80" fmla="*/ 3205357 w 6977257"/>
              <a:gd name="connsiteY80" fmla="*/ 1680210 h 2800350"/>
              <a:gd name="connsiteX81" fmla="*/ 4314067 w 6977257"/>
              <a:gd name="connsiteY81" fmla="*/ 1691640 h 2800350"/>
              <a:gd name="connsiteX82" fmla="*/ 4394077 w 6977257"/>
              <a:gd name="connsiteY82" fmla="*/ 1725930 h 2800350"/>
              <a:gd name="connsiteX83" fmla="*/ 4496947 w 6977257"/>
              <a:gd name="connsiteY83" fmla="*/ 1805940 h 2800350"/>
              <a:gd name="connsiteX84" fmla="*/ 4542667 w 6977257"/>
              <a:gd name="connsiteY84" fmla="*/ 1874520 h 2800350"/>
              <a:gd name="connsiteX85" fmla="*/ 4565527 w 6977257"/>
              <a:gd name="connsiteY85" fmla="*/ 1908810 h 2800350"/>
              <a:gd name="connsiteX86" fmla="*/ 4588387 w 6977257"/>
              <a:gd name="connsiteY86" fmla="*/ 1943100 h 2800350"/>
              <a:gd name="connsiteX87" fmla="*/ 4599817 w 6977257"/>
              <a:gd name="connsiteY87" fmla="*/ 1977390 h 2800350"/>
              <a:gd name="connsiteX88" fmla="*/ 4645537 w 6977257"/>
              <a:gd name="connsiteY88" fmla="*/ 2057400 h 2800350"/>
              <a:gd name="connsiteX89" fmla="*/ 4679827 w 6977257"/>
              <a:gd name="connsiteY89" fmla="*/ 2091690 h 2800350"/>
              <a:gd name="connsiteX90" fmla="*/ 4725547 w 6977257"/>
              <a:gd name="connsiteY90" fmla="*/ 2160270 h 2800350"/>
              <a:gd name="connsiteX91" fmla="*/ 4782697 w 6977257"/>
              <a:gd name="connsiteY91" fmla="*/ 2217420 h 2800350"/>
              <a:gd name="connsiteX92" fmla="*/ 4839847 w 6977257"/>
              <a:gd name="connsiteY92" fmla="*/ 2286000 h 2800350"/>
              <a:gd name="connsiteX93" fmla="*/ 4908427 w 6977257"/>
              <a:gd name="connsiteY93" fmla="*/ 2331720 h 2800350"/>
              <a:gd name="connsiteX94" fmla="*/ 4931287 w 6977257"/>
              <a:gd name="connsiteY94" fmla="*/ 2366010 h 2800350"/>
              <a:gd name="connsiteX95" fmla="*/ 4965577 w 6977257"/>
              <a:gd name="connsiteY95" fmla="*/ 2388870 h 2800350"/>
              <a:gd name="connsiteX96" fmla="*/ 4999867 w 6977257"/>
              <a:gd name="connsiteY96" fmla="*/ 2423160 h 2800350"/>
              <a:gd name="connsiteX97" fmla="*/ 5045587 w 6977257"/>
              <a:gd name="connsiteY97" fmla="*/ 2457450 h 2800350"/>
              <a:gd name="connsiteX98" fmla="*/ 5068447 w 6977257"/>
              <a:gd name="connsiteY98" fmla="*/ 2491740 h 2800350"/>
              <a:gd name="connsiteX99" fmla="*/ 5102737 w 6977257"/>
              <a:gd name="connsiteY99" fmla="*/ 2526030 h 2800350"/>
              <a:gd name="connsiteX100" fmla="*/ 5125597 w 6977257"/>
              <a:gd name="connsiteY100" fmla="*/ 2560320 h 2800350"/>
              <a:gd name="connsiteX101" fmla="*/ 5194177 w 6977257"/>
              <a:gd name="connsiteY101" fmla="*/ 2640330 h 2800350"/>
              <a:gd name="connsiteX102" fmla="*/ 5228467 w 6977257"/>
              <a:gd name="connsiteY102" fmla="*/ 2663190 h 2800350"/>
              <a:gd name="connsiteX103" fmla="*/ 5308477 w 6977257"/>
              <a:gd name="connsiteY103" fmla="*/ 2697480 h 2800350"/>
              <a:gd name="connsiteX104" fmla="*/ 5365627 w 6977257"/>
              <a:gd name="connsiteY104" fmla="*/ 2708910 h 2800350"/>
              <a:gd name="connsiteX105" fmla="*/ 5434207 w 6977257"/>
              <a:gd name="connsiteY105" fmla="*/ 2731770 h 2800350"/>
              <a:gd name="connsiteX106" fmla="*/ 5731387 w 6977257"/>
              <a:gd name="connsiteY106" fmla="*/ 2766060 h 2800350"/>
              <a:gd name="connsiteX107" fmla="*/ 5788537 w 6977257"/>
              <a:gd name="connsiteY107" fmla="*/ 2777490 h 2800350"/>
              <a:gd name="connsiteX108" fmla="*/ 5834257 w 6977257"/>
              <a:gd name="connsiteY108" fmla="*/ 2788920 h 2800350"/>
              <a:gd name="connsiteX109" fmla="*/ 6485767 w 6977257"/>
              <a:gd name="connsiteY109" fmla="*/ 2777490 h 2800350"/>
              <a:gd name="connsiteX110" fmla="*/ 6554347 w 6977257"/>
              <a:gd name="connsiteY110" fmla="*/ 2743200 h 2800350"/>
              <a:gd name="connsiteX111" fmla="*/ 6588637 w 6977257"/>
              <a:gd name="connsiteY111" fmla="*/ 2731770 h 2800350"/>
              <a:gd name="connsiteX112" fmla="*/ 6622927 w 6977257"/>
              <a:gd name="connsiteY112" fmla="*/ 2708910 h 2800350"/>
              <a:gd name="connsiteX113" fmla="*/ 6691507 w 6977257"/>
              <a:gd name="connsiteY113" fmla="*/ 2686050 h 2800350"/>
              <a:gd name="connsiteX114" fmla="*/ 6725797 w 6977257"/>
              <a:gd name="connsiteY114" fmla="*/ 2651760 h 2800350"/>
              <a:gd name="connsiteX115" fmla="*/ 6760087 w 6977257"/>
              <a:gd name="connsiteY115" fmla="*/ 2628900 h 2800350"/>
              <a:gd name="connsiteX116" fmla="*/ 6828667 w 6977257"/>
              <a:gd name="connsiteY116" fmla="*/ 2537460 h 2800350"/>
              <a:gd name="connsiteX117" fmla="*/ 6897247 w 6977257"/>
              <a:gd name="connsiteY117" fmla="*/ 2457450 h 2800350"/>
              <a:gd name="connsiteX118" fmla="*/ 6931537 w 6977257"/>
              <a:gd name="connsiteY118" fmla="*/ 2388870 h 2800350"/>
              <a:gd name="connsiteX119" fmla="*/ 6954397 w 6977257"/>
              <a:gd name="connsiteY119" fmla="*/ 2354580 h 2800350"/>
              <a:gd name="connsiteX120" fmla="*/ 6965827 w 6977257"/>
              <a:gd name="connsiteY120" fmla="*/ 2286000 h 2800350"/>
              <a:gd name="connsiteX121" fmla="*/ 6977257 w 6977257"/>
              <a:gd name="connsiteY121" fmla="*/ 2240280 h 2800350"/>
              <a:gd name="connsiteX122" fmla="*/ 6965827 w 6977257"/>
              <a:gd name="connsiteY122" fmla="*/ 1954530 h 2800350"/>
              <a:gd name="connsiteX123" fmla="*/ 6954397 w 6977257"/>
              <a:gd name="connsiteY123" fmla="*/ 1885950 h 2800350"/>
              <a:gd name="connsiteX124" fmla="*/ 6931537 w 6977257"/>
              <a:gd name="connsiteY124" fmla="*/ 1840230 h 2800350"/>
              <a:gd name="connsiteX125" fmla="*/ 6908677 w 6977257"/>
              <a:gd name="connsiteY125" fmla="*/ 1691640 h 2800350"/>
              <a:gd name="connsiteX126" fmla="*/ 6885817 w 6977257"/>
              <a:gd name="connsiteY126" fmla="*/ 1543050 h 2800350"/>
              <a:gd name="connsiteX127" fmla="*/ 6874387 w 6977257"/>
              <a:gd name="connsiteY127" fmla="*/ 1451610 h 2800350"/>
              <a:gd name="connsiteX128" fmla="*/ 6862957 w 6977257"/>
              <a:gd name="connsiteY128" fmla="*/ 1337310 h 2800350"/>
              <a:gd name="connsiteX129" fmla="*/ 6851527 w 6977257"/>
              <a:gd name="connsiteY129" fmla="*/ 1303020 h 2800350"/>
              <a:gd name="connsiteX130" fmla="*/ 6828667 w 6977257"/>
              <a:gd name="connsiteY130" fmla="*/ 1223010 h 2800350"/>
              <a:gd name="connsiteX131" fmla="*/ 6817237 w 6977257"/>
              <a:gd name="connsiteY131" fmla="*/ 1143000 h 2800350"/>
              <a:gd name="connsiteX132" fmla="*/ 6805807 w 6977257"/>
              <a:gd name="connsiteY132" fmla="*/ 1097280 h 2800350"/>
              <a:gd name="connsiteX133" fmla="*/ 6782947 w 6977257"/>
              <a:gd name="connsiteY133" fmla="*/ 960120 h 2800350"/>
              <a:gd name="connsiteX134" fmla="*/ 6725797 w 6977257"/>
              <a:gd name="connsiteY134" fmla="*/ 891540 h 2800350"/>
              <a:gd name="connsiteX135" fmla="*/ 6691507 w 6977257"/>
              <a:gd name="connsiteY135" fmla="*/ 868680 h 2800350"/>
              <a:gd name="connsiteX136" fmla="*/ 6611497 w 6977257"/>
              <a:gd name="connsiteY136" fmla="*/ 845820 h 2800350"/>
              <a:gd name="connsiteX137" fmla="*/ 6554347 w 6977257"/>
              <a:gd name="connsiteY137" fmla="*/ 822960 h 2800350"/>
              <a:gd name="connsiteX138" fmla="*/ 6382897 w 6977257"/>
              <a:gd name="connsiteY138" fmla="*/ 788670 h 2800350"/>
              <a:gd name="connsiteX139" fmla="*/ 6062857 w 6977257"/>
              <a:gd name="connsiteY139" fmla="*/ 765810 h 2800350"/>
              <a:gd name="connsiteX140" fmla="*/ 6017137 w 6977257"/>
              <a:gd name="connsiteY140" fmla="*/ 754380 h 2800350"/>
              <a:gd name="connsiteX141" fmla="*/ 5948557 w 6977257"/>
              <a:gd name="connsiteY141" fmla="*/ 731520 h 2800350"/>
              <a:gd name="connsiteX142" fmla="*/ 5857117 w 6977257"/>
              <a:gd name="connsiteY142" fmla="*/ 720090 h 2800350"/>
              <a:gd name="connsiteX143" fmla="*/ 5708527 w 6977257"/>
              <a:gd name="connsiteY143" fmla="*/ 697230 h 2800350"/>
              <a:gd name="connsiteX144" fmla="*/ 5628517 w 6977257"/>
              <a:gd name="connsiteY144" fmla="*/ 662940 h 2800350"/>
              <a:gd name="connsiteX145" fmla="*/ 5582797 w 6977257"/>
              <a:gd name="connsiteY145" fmla="*/ 651510 h 2800350"/>
              <a:gd name="connsiteX146" fmla="*/ 5537077 w 6977257"/>
              <a:gd name="connsiteY146" fmla="*/ 628650 h 2800350"/>
              <a:gd name="connsiteX147" fmla="*/ 5331337 w 6977257"/>
              <a:gd name="connsiteY147" fmla="*/ 571500 h 2800350"/>
              <a:gd name="connsiteX148" fmla="*/ 5274187 w 6977257"/>
              <a:gd name="connsiteY148" fmla="*/ 548640 h 2800350"/>
              <a:gd name="connsiteX149" fmla="*/ 5239897 w 6977257"/>
              <a:gd name="connsiteY149" fmla="*/ 525780 h 2800350"/>
              <a:gd name="connsiteX150" fmla="*/ 5194177 w 6977257"/>
              <a:gd name="connsiteY150" fmla="*/ 514350 h 2800350"/>
              <a:gd name="connsiteX151" fmla="*/ 5159887 w 6977257"/>
              <a:gd name="connsiteY151" fmla="*/ 502920 h 2800350"/>
              <a:gd name="connsiteX152" fmla="*/ 5079877 w 6977257"/>
              <a:gd name="connsiteY152" fmla="*/ 457200 h 2800350"/>
              <a:gd name="connsiteX153" fmla="*/ 4999867 w 6977257"/>
              <a:gd name="connsiteY153" fmla="*/ 434340 h 2800350"/>
              <a:gd name="connsiteX154" fmla="*/ 4874137 w 6977257"/>
              <a:gd name="connsiteY154" fmla="*/ 365760 h 2800350"/>
              <a:gd name="connsiteX155" fmla="*/ 4794127 w 6977257"/>
              <a:gd name="connsiteY155" fmla="*/ 331470 h 2800350"/>
              <a:gd name="connsiteX156" fmla="*/ 4714117 w 6977257"/>
              <a:gd name="connsiteY156" fmla="*/ 285750 h 2800350"/>
              <a:gd name="connsiteX157" fmla="*/ 4599817 w 6977257"/>
              <a:gd name="connsiteY157" fmla="*/ 171450 h 2800350"/>
              <a:gd name="connsiteX158" fmla="*/ 4565527 w 6977257"/>
              <a:gd name="connsiteY158" fmla="*/ 137160 h 2800350"/>
              <a:gd name="connsiteX159" fmla="*/ 4554097 w 6977257"/>
              <a:gd name="connsiteY159" fmla="*/ 102870 h 2800350"/>
              <a:gd name="connsiteX160" fmla="*/ 4519807 w 6977257"/>
              <a:gd name="connsiteY160" fmla="*/ 68580 h 2800350"/>
              <a:gd name="connsiteX161" fmla="*/ 4485517 w 6977257"/>
              <a:gd name="connsiteY161" fmla="*/ 11430 h 2800350"/>
              <a:gd name="connsiteX162" fmla="*/ 4519807 w 6977257"/>
              <a:gd name="connsiteY162" fmla="*/ 11430 h 2800350"/>
              <a:gd name="connsiteX163" fmla="*/ 4519807 w 6977257"/>
              <a:gd name="connsiteY163" fmla="*/ 34290 h 280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6977257" h="2800350">
                <a:moveTo>
                  <a:pt x="4599817" y="11430"/>
                </a:moveTo>
                <a:lnTo>
                  <a:pt x="4599817" y="11430"/>
                </a:lnTo>
                <a:lnTo>
                  <a:pt x="2748157" y="0"/>
                </a:lnTo>
                <a:cubicBezTo>
                  <a:pt x="2527144" y="0"/>
                  <a:pt x="2306128" y="4736"/>
                  <a:pt x="2085217" y="11430"/>
                </a:cubicBezTo>
                <a:cubicBezTo>
                  <a:pt x="2007816" y="13775"/>
                  <a:pt x="2002827" y="24105"/>
                  <a:pt x="1936627" y="34290"/>
                </a:cubicBezTo>
                <a:cubicBezTo>
                  <a:pt x="1906267" y="38961"/>
                  <a:pt x="1875667" y="41910"/>
                  <a:pt x="1845187" y="45720"/>
                </a:cubicBezTo>
                <a:cubicBezTo>
                  <a:pt x="1723299" y="86349"/>
                  <a:pt x="1823740" y="44837"/>
                  <a:pt x="1730887" y="102870"/>
                </a:cubicBezTo>
                <a:cubicBezTo>
                  <a:pt x="1716438" y="111901"/>
                  <a:pt x="1698354" y="114940"/>
                  <a:pt x="1685167" y="125730"/>
                </a:cubicBezTo>
                <a:cubicBezTo>
                  <a:pt x="1655976" y="149614"/>
                  <a:pt x="1636540" y="184818"/>
                  <a:pt x="1605157" y="205740"/>
                </a:cubicBezTo>
                <a:cubicBezTo>
                  <a:pt x="1566169" y="231732"/>
                  <a:pt x="1563643" y="227921"/>
                  <a:pt x="1536577" y="274320"/>
                </a:cubicBezTo>
                <a:cubicBezTo>
                  <a:pt x="1519406" y="303756"/>
                  <a:pt x="1499122" y="332700"/>
                  <a:pt x="1490857" y="365760"/>
                </a:cubicBezTo>
                <a:cubicBezTo>
                  <a:pt x="1487047" y="381000"/>
                  <a:pt x="1487221" y="397841"/>
                  <a:pt x="1479427" y="411480"/>
                </a:cubicBezTo>
                <a:cubicBezTo>
                  <a:pt x="1471407" y="425515"/>
                  <a:pt x="1455485" y="433352"/>
                  <a:pt x="1445137" y="445770"/>
                </a:cubicBezTo>
                <a:cubicBezTo>
                  <a:pt x="1436343" y="456323"/>
                  <a:pt x="1428420" y="467773"/>
                  <a:pt x="1422277" y="480060"/>
                </a:cubicBezTo>
                <a:cubicBezTo>
                  <a:pt x="1416889" y="490836"/>
                  <a:pt x="1416825" y="503889"/>
                  <a:pt x="1410847" y="514350"/>
                </a:cubicBezTo>
                <a:cubicBezTo>
                  <a:pt x="1401396" y="530890"/>
                  <a:pt x="1387630" y="544568"/>
                  <a:pt x="1376557" y="560070"/>
                </a:cubicBezTo>
                <a:cubicBezTo>
                  <a:pt x="1368572" y="571248"/>
                  <a:pt x="1362491" y="583807"/>
                  <a:pt x="1353697" y="594360"/>
                </a:cubicBezTo>
                <a:cubicBezTo>
                  <a:pt x="1330938" y="621670"/>
                  <a:pt x="1280237" y="664567"/>
                  <a:pt x="1250827" y="674370"/>
                </a:cubicBezTo>
                <a:cubicBezTo>
                  <a:pt x="1239397" y="678180"/>
                  <a:pt x="1227313" y="680412"/>
                  <a:pt x="1216537" y="685800"/>
                </a:cubicBezTo>
                <a:cubicBezTo>
                  <a:pt x="1204250" y="691943"/>
                  <a:pt x="1195109" y="703837"/>
                  <a:pt x="1182247" y="708660"/>
                </a:cubicBezTo>
                <a:cubicBezTo>
                  <a:pt x="1164057" y="715481"/>
                  <a:pt x="1144211" y="716615"/>
                  <a:pt x="1125097" y="720090"/>
                </a:cubicBezTo>
                <a:cubicBezTo>
                  <a:pt x="1099534" y="724738"/>
                  <a:pt x="1039339" y="732247"/>
                  <a:pt x="1010797" y="742950"/>
                </a:cubicBezTo>
                <a:cubicBezTo>
                  <a:pt x="945373" y="767484"/>
                  <a:pt x="987554" y="763048"/>
                  <a:pt x="930787" y="777240"/>
                </a:cubicBezTo>
                <a:cubicBezTo>
                  <a:pt x="911940" y="781952"/>
                  <a:pt x="892484" y="783958"/>
                  <a:pt x="873637" y="788670"/>
                </a:cubicBezTo>
                <a:cubicBezTo>
                  <a:pt x="861948" y="791592"/>
                  <a:pt x="851231" y="798119"/>
                  <a:pt x="839347" y="800100"/>
                </a:cubicBezTo>
                <a:cubicBezTo>
                  <a:pt x="805315" y="805772"/>
                  <a:pt x="770767" y="807720"/>
                  <a:pt x="736477" y="811530"/>
                </a:cubicBezTo>
                <a:lnTo>
                  <a:pt x="633607" y="845820"/>
                </a:lnTo>
                <a:cubicBezTo>
                  <a:pt x="622177" y="849630"/>
                  <a:pt x="611244" y="855546"/>
                  <a:pt x="599317" y="857250"/>
                </a:cubicBezTo>
                <a:lnTo>
                  <a:pt x="519307" y="868680"/>
                </a:lnTo>
                <a:lnTo>
                  <a:pt x="450727" y="891540"/>
                </a:lnTo>
                <a:cubicBezTo>
                  <a:pt x="439297" y="895350"/>
                  <a:pt x="426462" y="896287"/>
                  <a:pt x="416437" y="902970"/>
                </a:cubicBezTo>
                <a:cubicBezTo>
                  <a:pt x="368646" y="934831"/>
                  <a:pt x="347140" y="942692"/>
                  <a:pt x="313567" y="982980"/>
                </a:cubicBezTo>
                <a:cubicBezTo>
                  <a:pt x="288251" y="1013359"/>
                  <a:pt x="288173" y="1027419"/>
                  <a:pt x="267847" y="1062990"/>
                </a:cubicBezTo>
                <a:cubicBezTo>
                  <a:pt x="261031" y="1074917"/>
                  <a:pt x="252607" y="1085850"/>
                  <a:pt x="244987" y="1097280"/>
                </a:cubicBezTo>
                <a:cubicBezTo>
                  <a:pt x="216920" y="1209546"/>
                  <a:pt x="257554" y="1072146"/>
                  <a:pt x="199267" y="1188720"/>
                </a:cubicBezTo>
                <a:cubicBezTo>
                  <a:pt x="192242" y="1202771"/>
                  <a:pt x="193353" y="1219731"/>
                  <a:pt x="187837" y="1234440"/>
                </a:cubicBezTo>
                <a:cubicBezTo>
                  <a:pt x="162103" y="1303065"/>
                  <a:pt x="165283" y="1255466"/>
                  <a:pt x="153547" y="1325880"/>
                </a:cubicBezTo>
                <a:cubicBezTo>
                  <a:pt x="148497" y="1356179"/>
                  <a:pt x="148553" y="1387285"/>
                  <a:pt x="142117" y="1417320"/>
                </a:cubicBezTo>
                <a:cubicBezTo>
                  <a:pt x="137068" y="1440882"/>
                  <a:pt x="119257" y="1485900"/>
                  <a:pt x="119257" y="1485900"/>
                </a:cubicBezTo>
                <a:cubicBezTo>
                  <a:pt x="115447" y="1611630"/>
                  <a:pt x="117474" y="1737673"/>
                  <a:pt x="107827" y="1863090"/>
                </a:cubicBezTo>
                <a:cubicBezTo>
                  <a:pt x="105979" y="1887116"/>
                  <a:pt x="92587" y="1908810"/>
                  <a:pt x="84967" y="1931670"/>
                </a:cubicBezTo>
                <a:lnTo>
                  <a:pt x="73537" y="1965960"/>
                </a:lnTo>
                <a:cubicBezTo>
                  <a:pt x="65488" y="2038404"/>
                  <a:pt x="68146" y="2056321"/>
                  <a:pt x="50677" y="2114550"/>
                </a:cubicBezTo>
                <a:cubicBezTo>
                  <a:pt x="43753" y="2137630"/>
                  <a:pt x="41183" y="2163080"/>
                  <a:pt x="27817" y="2183130"/>
                </a:cubicBezTo>
                <a:lnTo>
                  <a:pt x="4957" y="2217420"/>
                </a:lnTo>
                <a:cubicBezTo>
                  <a:pt x="22470" y="2637737"/>
                  <a:pt x="-35206" y="2395737"/>
                  <a:pt x="39247" y="2526030"/>
                </a:cubicBezTo>
                <a:cubicBezTo>
                  <a:pt x="47701" y="2540824"/>
                  <a:pt x="51199" y="2558660"/>
                  <a:pt x="62107" y="2571750"/>
                </a:cubicBezTo>
                <a:cubicBezTo>
                  <a:pt x="70901" y="2582303"/>
                  <a:pt x="84967" y="2586990"/>
                  <a:pt x="96397" y="2594610"/>
                </a:cubicBezTo>
                <a:cubicBezTo>
                  <a:pt x="134497" y="2651760"/>
                  <a:pt x="107827" y="2621280"/>
                  <a:pt x="187837" y="2674620"/>
                </a:cubicBezTo>
                <a:cubicBezTo>
                  <a:pt x="199267" y="2682240"/>
                  <a:pt x="209095" y="2693136"/>
                  <a:pt x="222127" y="2697480"/>
                </a:cubicBezTo>
                <a:cubicBezTo>
                  <a:pt x="244987" y="2705100"/>
                  <a:pt x="270657" y="2706974"/>
                  <a:pt x="290707" y="2720340"/>
                </a:cubicBezTo>
                <a:cubicBezTo>
                  <a:pt x="344280" y="2756055"/>
                  <a:pt x="311447" y="2740942"/>
                  <a:pt x="393577" y="2754630"/>
                </a:cubicBezTo>
                <a:cubicBezTo>
                  <a:pt x="412627" y="2762250"/>
                  <a:pt x="431262" y="2771002"/>
                  <a:pt x="450727" y="2777490"/>
                </a:cubicBezTo>
                <a:cubicBezTo>
                  <a:pt x="496039" y="2792594"/>
                  <a:pt x="539928" y="2794355"/>
                  <a:pt x="587887" y="2800350"/>
                </a:cubicBezTo>
                <a:lnTo>
                  <a:pt x="1342267" y="2788920"/>
                </a:lnTo>
                <a:cubicBezTo>
                  <a:pt x="1361687" y="2788373"/>
                  <a:pt x="1380254" y="2780684"/>
                  <a:pt x="1399417" y="2777490"/>
                </a:cubicBezTo>
                <a:cubicBezTo>
                  <a:pt x="1464654" y="2766617"/>
                  <a:pt x="1515309" y="2762073"/>
                  <a:pt x="1582297" y="2754630"/>
                </a:cubicBezTo>
                <a:cubicBezTo>
                  <a:pt x="1593727" y="2750820"/>
                  <a:pt x="1604826" y="2745814"/>
                  <a:pt x="1616587" y="2743200"/>
                </a:cubicBezTo>
                <a:cubicBezTo>
                  <a:pt x="1639210" y="2738173"/>
                  <a:pt x="1662365" y="2735916"/>
                  <a:pt x="1685167" y="2731770"/>
                </a:cubicBezTo>
                <a:cubicBezTo>
                  <a:pt x="1704281" y="2728295"/>
                  <a:pt x="1723267" y="2724150"/>
                  <a:pt x="1742317" y="2720340"/>
                </a:cubicBezTo>
                <a:cubicBezTo>
                  <a:pt x="1768343" y="2707327"/>
                  <a:pt x="1836725" y="2677862"/>
                  <a:pt x="1868047" y="2651760"/>
                </a:cubicBezTo>
                <a:cubicBezTo>
                  <a:pt x="1917012" y="2610956"/>
                  <a:pt x="1891219" y="2622203"/>
                  <a:pt x="1936627" y="2571750"/>
                </a:cubicBezTo>
                <a:cubicBezTo>
                  <a:pt x="1958254" y="2547720"/>
                  <a:pt x="1978308" y="2521103"/>
                  <a:pt x="2005207" y="2503170"/>
                </a:cubicBezTo>
                <a:cubicBezTo>
                  <a:pt x="2016637" y="2495550"/>
                  <a:pt x="2028944" y="2489104"/>
                  <a:pt x="2039497" y="2480310"/>
                </a:cubicBezTo>
                <a:cubicBezTo>
                  <a:pt x="2051915" y="2469962"/>
                  <a:pt x="2060337" y="2454986"/>
                  <a:pt x="2073787" y="2446020"/>
                </a:cubicBezTo>
                <a:cubicBezTo>
                  <a:pt x="2083812" y="2439337"/>
                  <a:pt x="2097109" y="2439576"/>
                  <a:pt x="2108077" y="2434590"/>
                </a:cubicBezTo>
                <a:cubicBezTo>
                  <a:pt x="2139100" y="2420489"/>
                  <a:pt x="2171163" y="2407773"/>
                  <a:pt x="2199517" y="2388870"/>
                </a:cubicBezTo>
                <a:cubicBezTo>
                  <a:pt x="2278122" y="2336467"/>
                  <a:pt x="2242033" y="2351838"/>
                  <a:pt x="2302387" y="2331720"/>
                </a:cubicBezTo>
                <a:cubicBezTo>
                  <a:pt x="2317627" y="2308860"/>
                  <a:pt x="2328680" y="2282567"/>
                  <a:pt x="2348107" y="2263140"/>
                </a:cubicBezTo>
                <a:cubicBezTo>
                  <a:pt x="2374777" y="2236470"/>
                  <a:pt x="2407195" y="2214513"/>
                  <a:pt x="2428117" y="2183130"/>
                </a:cubicBezTo>
                <a:cubicBezTo>
                  <a:pt x="2455603" y="2141902"/>
                  <a:pt x="2472581" y="2111577"/>
                  <a:pt x="2519557" y="2080260"/>
                </a:cubicBezTo>
                <a:cubicBezTo>
                  <a:pt x="2542417" y="2065020"/>
                  <a:pt x="2568710" y="2053967"/>
                  <a:pt x="2588137" y="2034540"/>
                </a:cubicBezTo>
                <a:cubicBezTo>
                  <a:pt x="2623583" y="1999094"/>
                  <a:pt x="2637602" y="1980764"/>
                  <a:pt x="2679577" y="1954530"/>
                </a:cubicBezTo>
                <a:cubicBezTo>
                  <a:pt x="2694026" y="1945499"/>
                  <a:pt x="2710503" y="1940124"/>
                  <a:pt x="2725297" y="1931670"/>
                </a:cubicBezTo>
                <a:cubicBezTo>
                  <a:pt x="2737224" y="1924854"/>
                  <a:pt x="2747300" y="1914953"/>
                  <a:pt x="2759587" y="1908810"/>
                </a:cubicBezTo>
                <a:cubicBezTo>
                  <a:pt x="2770363" y="1903422"/>
                  <a:pt x="2783345" y="1903231"/>
                  <a:pt x="2793877" y="1897380"/>
                </a:cubicBezTo>
                <a:lnTo>
                  <a:pt x="2896747" y="1828800"/>
                </a:lnTo>
                <a:cubicBezTo>
                  <a:pt x="2908177" y="1821180"/>
                  <a:pt x="2921323" y="1815654"/>
                  <a:pt x="2931037" y="1805940"/>
                </a:cubicBezTo>
                <a:cubicBezTo>
                  <a:pt x="2942129" y="1794848"/>
                  <a:pt x="3001273" y="1726738"/>
                  <a:pt x="3033907" y="1714500"/>
                </a:cubicBezTo>
                <a:cubicBezTo>
                  <a:pt x="3052097" y="1707679"/>
                  <a:pt x="3071943" y="1706545"/>
                  <a:pt x="3091057" y="1703070"/>
                </a:cubicBezTo>
                <a:cubicBezTo>
                  <a:pt x="3193816" y="1684387"/>
                  <a:pt x="3124489" y="1700427"/>
                  <a:pt x="3205357" y="1680210"/>
                </a:cubicBezTo>
                <a:lnTo>
                  <a:pt x="4314067" y="1691640"/>
                </a:lnTo>
                <a:cubicBezTo>
                  <a:pt x="4330377" y="1691966"/>
                  <a:pt x="4385869" y="1721005"/>
                  <a:pt x="4394077" y="1725930"/>
                </a:cubicBezTo>
                <a:cubicBezTo>
                  <a:pt x="4430089" y="1747537"/>
                  <a:pt x="4470304" y="1771685"/>
                  <a:pt x="4496947" y="1805940"/>
                </a:cubicBezTo>
                <a:cubicBezTo>
                  <a:pt x="4513815" y="1827627"/>
                  <a:pt x="4527427" y="1851660"/>
                  <a:pt x="4542667" y="1874520"/>
                </a:cubicBezTo>
                <a:lnTo>
                  <a:pt x="4565527" y="1908810"/>
                </a:lnTo>
                <a:cubicBezTo>
                  <a:pt x="4573147" y="1920240"/>
                  <a:pt x="4584043" y="1930068"/>
                  <a:pt x="4588387" y="1943100"/>
                </a:cubicBezTo>
                <a:cubicBezTo>
                  <a:pt x="4592197" y="1954530"/>
                  <a:pt x="4595071" y="1966316"/>
                  <a:pt x="4599817" y="1977390"/>
                </a:cubicBezTo>
                <a:cubicBezTo>
                  <a:pt x="4609681" y="2000407"/>
                  <a:pt x="4628656" y="2037143"/>
                  <a:pt x="4645537" y="2057400"/>
                </a:cubicBezTo>
                <a:cubicBezTo>
                  <a:pt x="4655885" y="2069818"/>
                  <a:pt x="4668397" y="2080260"/>
                  <a:pt x="4679827" y="2091690"/>
                </a:cubicBezTo>
                <a:cubicBezTo>
                  <a:pt x="4699914" y="2151951"/>
                  <a:pt x="4677981" y="2103191"/>
                  <a:pt x="4725547" y="2160270"/>
                </a:cubicBezTo>
                <a:cubicBezTo>
                  <a:pt x="4773172" y="2217420"/>
                  <a:pt x="4719832" y="2175510"/>
                  <a:pt x="4782697" y="2217420"/>
                </a:cubicBezTo>
                <a:cubicBezTo>
                  <a:pt x="4803017" y="2247900"/>
                  <a:pt x="4809383" y="2262306"/>
                  <a:pt x="4839847" y="2286000"/>
                </a:cubicBezTo>
                <a:cubicBezTo>
                  <a:pt x="4861534" y="2302868"/>
                  <a:pt x="4908427" y="2331720"/>
                  <a:pt x="4908427" y="2331720"/>
                </a:cubicBezTo>
                <a:cubicBezTo>
                  <a:pt x="4916047" y="2343150"/>
                  <a:pt x="4921573" y="2356296"/>
                  <a:pt x="4931287" y="2366010"/>
                </a:cubicBezTo>
                <a:cubicBezTo>
                  <a:pt x="4941001" y="2375724"/>
                  <a:pt x="4955024" y="2380076"/>
                  <a:pt x="4965577" y="2388870"/>
                </a:cubicBezTo>
                <a:cubicBezTo>
                  <a:pt x="4977995" y="2399218"/>
                  <a:pt x="4987594" y="2412640"/>
                  <a:pt x="4999867" y="2423160"/>
                </a:cubicBezTo>
                <a:cubicBezTo>
                  <a:pt x="5014331" y="2435558"/>
                  <a:pt x="5032117" y="2443980"/>
                  <a:pt x="5045587" y="2457450"/>
                </a:cubicBezTo>
                <a:cubicBezTo>
                  <a:pt x="5055301" y="2467164"/>
                  <a:pt x="5059653" y="2481187"/>
                  <a:pt x="5068447" y="2491740"/>
                </a:cubicBezTo>
                <a:cubicBezTo>
                  <a:pt x="5078795" y="2504158"/>
                  <a:pt x="5092389" y="2513612"/>
                  <a:pt x="5102737" y="2526030"/>
                </a:cubicBezTo>
                <a:cubicBezTo>
                  <a:pt x="5111531" y="2536583"/>
                  <a:pt x="5117612" y="2549142"/>
                  <a:pt x="5125597" y="2560320"/>
                </a:cubicBezTo>
                <a:cubicBezTo>
                  <a:pt x="5147856" y="2591482"/>
                  <a:pt x="5164855" y="2615895"/>
                  <a:pt x="5194177" y="2640330"/>
                </a:cubicBezTo>
                <a:cubicBezTo>
                  <a:pt x="5204730" y="2649124"/>
                  <a:pt x="5216540" y="2656374"/>
                  <a:pt x="5228467" y="2663190"/>
                </a:cubicBezTo>
                <a:cubicBezTo>
                  <a:pt x="5253910" y="2677729"/>
                  <a:pt x="5279981" y="2690356"/>
                  <a:pt x="5308477" y="2697480"/>
                </a:cubicBezTo>
                <a:cubicBezTo>
                  <a:pt x="5327324" y="2702192"/>
                  <a:pt x="5346884" y="2703798"/>
                  <a:pt x="5365627" y="2708910"/>
                </a:cubicBezTo>
                <a:cubicBezTo>
                  <a:pt x="5388874" y="2715250"/>
                  <a:pt x="5410578" y="2727044"/>
                  <a:pt x="5434207" y="2731770"/>
                </a:cubicBezTo>
                <a:cubicBezTo>
                  <a:pt x="5539022" y="2752733"/>
                  <a:pt x="5626208" y="2757295"/>
                  <a:pt x="5731387" y="2766060"/>
                </a:cubicBezTo>
                <a:cubicBezTo>
                  <a:pt x="5750437" y="2769870"/>
                  <a:pt x="5769572" y="2773276"/>
                  <a:pt x="5788537" y="2777490"/>
                </a:cubicBezTo>
                <a:cubicBezTo>
                  <a:pt x="5803872" y="2780898"/>
                  <a:pt x="5818548" y="2788920"/>
                  <a:pt x="5834257" y="2788920"/>
                </a:cubicBezTo>
                <a:cubicBezTo>
                  <a:pt x="6051460" y="2788920"/>
                  <a:pt x="6268597" y="2781300"/>
                  <a:pt x="6485767" y="2777490"/>
                </a:cubicBezTo>
                <a:cubicBezTo>
                  <a:pt x="6571956" y="2748760"/>
                  <a:pt x="6465717" y="2787515"/>
                  <a:pt x="6554347" y="2743200"/>
                </a:cubicBezTo>
                <a:cubicBezTo>
                  <a:pt x="6565123" y="2737812"/>
                  <a:pt x="6577861" y="2737158"/>
                  <a:pt x="6588637" y="2731770"/>
                </a:cubicBezTo>
                <a:cubicBezTo>
                  <a:pt x="6600924" y="2725627"/>
                  <a:pt x="6610374" y="2714489"/>
                  <a:pt x="6622927" y="2708910"/>
                </a:cubicBezTo>
                <a:cubicBezTo>
                  <a:pt x="6644947" y="2699123"/>
                  <a:pt x="6691507" y="2686050"/>
                  <a:pt x="6691507" y="2686050"/>
                </a:cubicBezTo>
                <a:cubicBezTo>
                  <a:pt x="6702937" y="2674620"/>
                  <a:pt x="6713379" y="2662108"/>
                  <a:pt x="6725797" y="2651760"/>
                </a:cubicBezTo>
                <a:cubicBezTo>
                  <a:pt x="6736350" y="2642966"/>
                  <a:pt x="6750373" y="2638614"/>
                  <a:pt x="6760087" y="2628900"/>
                </a:cubicBezTo>
                <a:cubicBezTo>
                  <a:pt x="6796607" y="2592380"/>
                  <a:pt x="6802287" y="2574392"/>
                  <a:pt x="6828667" y="2537460"/>
                </a:cubicBezTo>
                <a:cubicBezTo>
                  <a:pt x="6914279" y="2417603"/>
                  <a:pt x="6814168" y="2557145"/>
                  <a:pt x="6897247" y="2457450"/>
                </a:cubicBezTo>
                <a:cubicBezTo>
                  <a:pt x="6938193" y="2408315"/>
                  <a:pt x="6905762" y="2440420"/>
                  <a:pt x="6931537" y="2388870"/>
                </a:cubicBezTo>
                <a:cubicBezTo>
                  <a:pt x="6937680" y="2376583"/>
                  <a:pt x="6946777" y="2366010"/>
                  <a:pt x="6954397" y="2354580"/>
                </a:cubicBezTo>
                <a:cubicBezTo>
                  <a:pt x="6958207" y="2331720"/>
                  <a:pt x="6961282" y="2308725"/>
                  <a:pt x="6965827" y="2286000"/>
                </a:cubicBezTo>
                <a:cubicBezTo>
                  <a:pt x="6968908" y="2270596"/>
                  <a:pt x="6977257" y="2255989"/>
                  <a:pt x="6977257" y="2240280"/>
                </a:cubicBezTo>
                <a:cubicBezTo>
                  <a:pt x="6977257" y="2144954"/>
                  <a:pt x="6971964" y="2049658"/>
                  <a:pt x="6965827" y="1954530"/>
                </a:cubicBezTo>
                <a:cubicBezTo>
                  <a:pt x="6964335" y="1931403"/>
                  <a:pt x="6961056" y="1908148"/>
                  <a:pt x="6954397" y="1885950"/>
                </a:cubicBezTo>
                <a:cubicBezTo>
                  <a:pt x="6949501" y="1869630"/>
                  <a:pt x="6939157" y="1855470"/>
                  <a:pt x="6931537" y="1840230"/>
                </a:cubicBezTo>
                <a:cubicBezTo>
                  <a:pt x="6916271" y="1763901"/>
                  <a:pt x="6919057" y="1785058"/>
                  <a:pt x="6908677" y="1691640"/>
                </a:cubicBezTo>
                <a:cubicBezTo>
                  <a:pt x="6893943" y="1559037"/>
                  <a:pt x="6910018" y="1615652"/>
                  <a:pt x="6885817" y="1543050"/>
                </a:cubicBezTo>
                <a:cubicBezTo>
                  <a:pt x="6882007" y="1512570"/>
                  <a:pt x="6877779" y="1482139"/>
                  <a:pt x="6874387" y="1451610"/>
                </a:cubicBezTo>
                <a:cubicBezTo>
                  <a:pt x="6870159" y="1413554"/>
                  <a:pt x="6868779" y="1375155"/>
                  <a:pt x="6862957" y="1337310"/>
                </a:cubicBezTo>
                <a:cubicBezTo>
                  <a:pt x="6861125" y="1325402"/>
                  <a:pt x="6854837" y="1314605"/>
                  <a:pt x="6851527" y="1303020"/>
                </a:cubicBezTo>
                <a:cubicBezTo>
                  <a:pt x="6822823" y="1202555"/>
                  <a:pt x="6856072" y="1305226"/>
                  <a:pt x="6828667" y="1223010"/>
                </a:cubicBezTo>
                <a:cubicBezTo>
                  <a:pt x="6824857" y="1196340"/>
                  <a:pt x="6822056" y="1169506"/>
                  <a:pt x="6817237" y="1143000"/>
                </a:cubicBezTo>
                <a:cubicBezTo>
                  <a:pt x="6814427" y="1127544"/>
                  <a:pt x="6808196" y="1112806"/>
                  <a:pt x="6805807" y="1097280"/>
                </a:cubicBezTo>
                <a:cubicBezTo>
                  <a:pt x="6800173" y="1060662"/>
                  <a:pt x="6802798" y="999823"/>
                  <a:pt x="6782947" y="960120"/>
                </a:cubicBezTo>
                <a:cubicBezTo>
                  <a:pt x="6770103" y="934431"/>
                  <a:pt x="6747464" y="909596"/>
                  <a:pt x="6725797" y="891540"/>
                </a:cubicBezTo>
                <a:cubicBezTo>
                  <a:pt x="6715244" y="882746"/>
                  <a:pt x="6704262" y="873782"/>
                  <a:pt x="6691507" y="868680"/>
                </a:cubicBezTo>
                <a:cubicBezTo>
                  <a:pt x="6665754" y="858379"/>
                  <a:pt x="6637811" y="854591"/>
                  <a:pt x="6611497" y="845820"/>
                </a:cubicBezTo>
                <a:cubicBezTo>
                  <a:pt x="6592032" y="839332"/>
                  <a:pt x="6574252" y="827936"/>
                  <a:pt x="6554347" y="822960"/>
                </a:cubicBezTo>
                <a:cubicBezTo>
                  <a:pt x="6497805" y="808825"/>
                  <a:pt x="6441050" y="792547"/>
                  <a:pt x="6382897" y="788670"/>
                </a:cubicBezTo>
                <a:lnTo>
                  <a:pt x="6062857" y="765810"/>
                </a:lnTo>
                <a:cubicBezTo>
                  <a:pt x="6047617" y="762000"/>
                  <a:pt x="6032184" y="758894"/>
                  <a:pt x="6017137" y="754380"/>
                </a:cubicBezTo>
                <a:cubicBezTo>
                  <a:pt x="5994057" y="747456"/>
                  <a:pt x="5972119" y="736569"/>
                  <a:pt x="5948557" y="731520"/>
                </a:cubicBezTo>
                <a:cubicBezTo>
                  <a:pt x="5918522" y="725084"/>
                  <a:pt x="5887565" y="724150"/>
                  <a:pt x="5857117" y="720090"/>
                </a:cubicBezTo>
                <a:cubicBezTo>
                  <a:pt x="5783580" y="710285"/>
                  <a:pt x="5778377" y="708872"/>
                  <a:pt x="5708527" y="697230"/>
                </a:cubicBezTo>
                <a:cubicBezTo>
                  <a:pt x="5667887" y="676910"/>
                  <a:pt x="5667759" y="674152"/>
                  <a:pt x="5628517" y="662940"/>
                </a:cubicBezTo>
                <a:cubicBezTo>
                  <a:pt x="5613412" y="658624"/>
                  <a:pt x="5597506" y="657026"/>
                  <a:pt x="5582797" y="651510"/>
                </a:cubicBezTo>
                <a:cubicBezTo>
                  <a:pt x="5566843" y="645527"/>
                  <a:pt x="5553340" y="633732"/>
                  <a:pt x="5537077" y="628650"/>
                </a:cubicBezTo>
                <a:cubicBezTo>
                  <a:pt x="5311626" y="558197"/>
                  <a:pt x="5477817" y="624765"/>
                  <a:pt x="5331337" y="571500"/>
                </a:cubicBezTo>
                <a:cubicBezTo>
                  <a:pt x="5312055" y="564488"/>
                  <a:pt x="5292538" y="557816"/>
                  <a:pt x="5274187" y="548640"/>
                </a:cubicBezTo>
                <a:cubicBezTo>
                  <a:pt x="5261900" y="542497"/>
                  <a:pt x="5252523" y="531191"/>
                  <a:pt x="5239897" y="525780"/>
                </a:cubicBezTo>
                <a:cubicBezTo>
                  <a:pt x="5225458" y="519592"/>
                  <a:pt x="5209282" y="518666"/>
                  <a:pt x="5194177" y="514350"/>
                </a:cubicBezTo>
                <a:cubicBezTo>
                  <a:pt x="5182592" y="511040"/>
                  <a:pt x="5170961" y="507666"/>
                  <a:pt x="5159887" y="502920"/>
                </a:cubicBezTo>
                <a:cubicBezTo>
                  <a:pt x="5019616" y="442804"/>
                  <a:pt x="5194668" y="514595"/>
                  <a:pt x="5079877" y="457200"/>
                </a:cubicBezTo>
                <a:cubicBezTo>
                  <a:pt x="5063479" y="449001"/>
                  <a:pt x="5014516" y="438002"/>
                  <a:pt x="4999867" y="434340"/>
                </a:cubicBezTo>
                <a:cubicBezTo>
                  <a:pt x="4958129" y="406515"/>
                  <a:pt x="4926000" y="383048"/>
                  <a:pt x="4874137" y="365760"/>
                </a:cubicBezTo>
                <a:cubicBezTo>
                  <a:pt x="4840804" y="354649"/>
                  <a:pt x="4826411" y="351647"/>
                  <a:pt x="4794127" y="331470"/>
                </a:cubicBezTo>
                <a:cubicBezTo>
                  <a:pt x="4715043" y="282043"/>
                  <a:pt x="4781485" y="308206"/>
                  <a:pt x="4714117" y="285750"/>
                </a:cubicBezTo>
                <a:lnTo>
                  <a:pt x="4599817" y="171450"/>
                </a:lnTo>
                <a:lnTo>
                  <a:pt x="4565527" y="137160"/>
                </a:lnTo>
                <a:cubicBezTo>
                  <a:pt x="4561717" y="125730"/>
                  <a:pt x="4560780" y="112895"/>
                  <a:pt x="4554097" y="102870"/>
                </a:cubicBezTo>
                <a:cubicBezTo>
                  <a:pt x="4545131" y="89420"/>
                  <a:pt x="4530155" y="80998"/>
                  <a:pt x="4519807" y="68580"/>
                </a:cubicBezTo>
                <a:cubicBezTo>
                  <a:pt x="4502566" y="47891"/>
                  <a:pt x="4496675" y="33746"/>
                  <a:pt x="4485517" y="11430"/>
                </a:cubicBezTo>
                <a:lnTo>
                  <a:pt x="4519807" y="11430"/>
                </a:lnTo>
                <a:lnTo>
                  <a:pt x="4519807" y="3429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53362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Marketing-ser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1547664" y="188640"/>
            <a:ext cx="5544615" cy="504056"/>
          </a:xfrm>
          <a:prstGeom prst="rect">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DZ" dirty="0" smtClean="0">
                <a:solidFill>
                  <a:srgbClr val="0070C0"/>
                </a:solidFill>
              </a:rPr>
              <a:t>الحاجة الى مزيج تسويقي موسع للخدمات </a:t>
            </a:r>
            <a:r>
              <a:rPr lang="fr-FR" dirty="0">
                <a:solidFill>
                  <a:srgbClr val="0070C0"/>
                </a:solidFill>
              </a:rPr>
              <a:t>(7PS</a:t>
            </a:r>
            <a:r>
              <a:rPr lang="fr-FR" dirty="0" smtClean="0">
                <a:solidFill>
                  <a:srgbClr val="0070C0"/>
                </a:solidFill>
              </a:rPr>
              <a:t>)</a:t>
            </a:r>
            <a:endParaRPr lang="fr-FR" dirty="0">
              <a:solidFill>
                <a:srgbClr val="0070C0"/>
              </a:solidFill>
            </a:endParaRPr>
          </a:p>
        </p:txBody>
      </p:sp>
      <p:sp>
        <p:nvSpPr>
          <p:cNvPr id="3" name="Rectangle 2"/>
          <p:cNvSpPr/>
          <p:nvPr/>
        </p:nvSpPr>
        <p:spPr>
          <a:xfrm>
            <a:off x="4499992" y="980728"/>
            <a:ext cx="4529001" cy="17991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smtClean="0">
                <a:solidFill>
                  <a:srgbClr val="7030A0"/>
                </a:solidFill>
              </a:rPr>
              <a:t>ان المزيج التسويقي التقليدي الذي تم تطويره (</a:t>
            </a:r>
            <a:r>
              <a:rPr lang="fr-FR" dirty="0" smtClean="0">
                <a:solidFill>
                  <a:srgbClr val="7030A0"/>
                </a:solidFill>
                <a:latin typeface="Times New Roman" panose="02020603050405020304" pitchFamily="18" charset="0"/>
                <a:cs typeface="Times New Roman" panose="02020603050405020304" pitchFamily="18" charset="0"/>
              </a:rPr>
              <a:t>Borden,1965 &amp; </a:t>
            </a:r>
            <a:r>
              <a:rPr lang="fr-FR" dirty="0" err="1" smtClean="0">
                <a:solidFill>
                  <a:srgbClr val="7030A0"/>
                </a:solidFill>
                <a:latin typeface="Times New Roman" panose="02020603050405020304" pitchFamily="18" charset="0"/>
                <a:cs typeface="Times New Roman" panose="02020603050405020304" pitchFamily="18" charset="0"/>
              </a:rPr>
              <a:t>McCarthey</a:t>
            </a:r>
            <a:r>
              <a:rPr lang="fr-FR" dirty="0" smtClean="0">
                <a:solidFill>
                  <a:srgbClr val="7030A0"/>
                </a:solidFill>
                <a:latin typeface="Times New Roman" panose="02020603050405020304" pitchFamily="18" charset="0"/>
                <a:cs typeface="Times New Roman" panose="02020603050405020304" pitchFamily="18" charset="0"/>
              </a:rPr>
              <a:t> 1978</a:t>
            </a:r>
            <a:r>
              <a:rPr lang="ar-DZ" dirty="0" smtClean="0">
                <a:solidFill>
                  <a:srgbClr val="7030A0"/>
                </a:solidFill>
              </a:rPr>
              <a:t>) قد استخدم بغض النظر عن المحتوى ، فهذه العناصر الاساسية (</a:t>
            </a:r>
            <a:r>
              <a:rPr lang="fr-FR" dirty="0" smtClean="0">
                <a:solidFill>
                  <a:srgbClr val="7030A0"/>
                </a:solidFill>
              </a:rPr>
              <a:t>4Ps</a:t>
            </a:r>
            <a:r>
              <a:rPr lang="ar-DZ" dirty="0" smtClean="0">
                <a:solidFill>
                  <a:srgbClr val="7030A0"/>
                </a:solidFill>
              </a:rPr>
              <a:t>)</a:t>
            </a:r>
            <a:endParaRPr lang="fr-FR" dirty="0" smtClean="0">
              <a:solidFill>
                <a:srgbClr val="7030A0"/>
              </a:solidFill>
            </a:endParaRPr>
          </a:p>
          <a:p>
            <a:pPr algn="ctr" rtl="1"/>
            <a:r>
              <a:rPr lang="ar-DZ" dirty="0" smtClean="0">
                <a:solidFill>
                  <a:srgbClr val="7030A0"/>
                </a:solidFill>
              </a:rPr>
              <a:t>تحتاج الى تعديل لكي تكون ذات فائدة لأوضاع و متطلبات تسويق الخدمات لأن:</a:t>
            </a:r>
            <a:endParaRPr lang="fr-FR" dirty="0">
              <a:solidFill>
                <a:srgbClr val="7030A0"/>
              </a:solidFill>
            </a:endParaRPr>
          </a:p>
        </p:txBody>
      </p:sp>
      <p:sp>
        <p:nvSpPr>
          <p:cNvPr id="9" name="Rectangle 8"/>
          <p:cNvSpPr/>
          <p:nvPr/>
        </p:nvSpPr>
        <p:spPr>
          <a:xfrm>
            <a:off x="4499992" y="3068960"/>
            <a:ext cx="4529001" cy="7553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rtl="1"/>
            <a:r>
              <a:rPr lang="ar-DZ" dirty="0" smtClean="0">
                <a:solidFill>
                  <a:srgbClr val="7030A0"/>
                </a:solidFill>
              </a:rPr>
              <a:t>المزيج التسويقي طور اصلا للشركات الصناعية.</a:t>
            </a:r>
            <a:endParaRPr lang="fr-FR" dirty="0">
              <a:solidFill>
                <a:srgbClr val="7030A0"/>
              </a:solidFill>
            </a:endParaRPr>
          </a:p>
        </p:txBody>
      </p:sp>
      <p:sp>
        <p:nvSpPr>
          <p:cNvPr id="5" name="Flèche courbée vers la droite 4"/>
          <p:cNvSpPr/>
          <p:nvPr/>
        </p:nvSpPr>
        <p:spPr>
          <a:xfrm rot="556699">
            <a:off x="5055225" y="2491396"/>
            <a:ext cx="535148" cy="733499"/>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p:cNvSpPr/>
          <p:nvPr/>
        </p:nvSpPr>
        <p:spPr>
          <a:xfrm>
            <a:off x="4499992" y="4005064"/>
            <a:ext cx="4529001" cy="75535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DZ" dirty="0" smtClean="0">
                <a:solidFill>
                  <a:srgbClr val="7030A0"/>
                </a:solidFill>
              </a:rPr>
              <a:t>عناصر المزيج التسويقي غير كافية و شاملة لتلبية حاجات الممارسين و المسوقين في مجال الخدمات.</a:t>
            </a:r>
            <a:endParaRPr lang="fr-FR" dirty="0">
              <a:solidFill>
                <a:srgbClr val="7030A0"/>
              </a:solidFill>
            </a:endParaRPr>
          </a:p>
        </p:txBody>
      </p:sp>
      <p:sp>
        <p:nvSpPr>
          <p:cNvPr id="13" name="Rectangle 12"/>
          <p:cNvSpPr/>
          <p:nvPr/>
        </p:nvSpPr>
        <p:spPr>
          <a:xfrm>
            <a:off x="4427984" y="5013176"/>
            <a:ext cx="4529001"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dirty="0" smtClean="0">
                <a:solidFill>
                  <a:srgbClr val="7030A0"/>
                </a:solidFill>
              </a:rPr>
              <a:t>يوجد اكثر من اثبات يؤكد ان المزيج التسويقي التقليدي يحتاج الى تعديل و اضافة عناصر جديدة لكي يتكيف مع التسويق الخدمي.</a:t>
            </a:r>
            <a:endParaRPr lang="fr-FR" dirty="0">
              <a:solidFill>
                <a:srgbClr val="7030A0"/>
              </a:solidFill>
            </a:endParaRPr>
          </a:p>
        </p:txBody>
      </p:sp>
      <p:sp>
        <p:nvSpPr>
          <p:cNvPr id="14" name="Explosion 2 13"/>
          <p:cNvSpPr/>
          <p:nvPr/>
        </p:nvSpPr>
        <p:spPr>
          <a:xfrm rot="729323">
            <a:off x="-95607" y="4036277"/>
            <a:ext cx="4684847" cy="2673349"/>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dirty="0" smtClean="0">
                <a:solidFill>
                  <a:srgbClr val="7030A0"/>
                </a:solidFill>
              </a:rPr>
              <a:t>مثلا: الافراد الذين يقومون بتوصيل الخدمات و البيئة المادية التي تقدم فيها الخدمة بالرغم من اهميتهما في قرار الشراء</a:t>
            </a:r>
            <a:endParaRPr lang="fr-FR" sz="1600" dirty="0">
              <a:solidFill>
                <a:srgbClr val="7030A0"/>
              </a:solidFill>
            </a:endParaRP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908720"/>
            <a:ext cx="4316604" cy="2645035"/>
          </a:xfrm>
          <a:prstGeom prst="rect">
            <a:avLst/>
          </a:prstGeom>
        </p:spPr>
      </p:pic>
    </p:spTree>
    <p:extLst>
      <p:ext uri="{BB962C8B-B14F-4D97-AF65-F5344CB8AC3E}">
        <p14:creationId xmlns:p14="http://schemas.microsoft.com/office/powerpoint/2010/main" val="3424982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Marketing-ser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1835696" y="260648"/>
            <a:ext cx="6048672" cy="720080"/>
          </a:xfrm>
          <a:prstGeom prst="rect">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DZ" dirty="0" smtClean="0">
                <a:solidFill>
                  <a:srgbClr val="0070C0"/>
                </a:solidFill>
              </a:rPr>
              <a:t> 4.الحاجة الى مزيج تسويقي موسع للخدمات (</a:t>
            </a:r>
            <a:r>
              <a:rPr lang="fr-FR" dirty="0" smtClean="0">
                <a:solidFill>
                  <a:srgbClr val="0070C0"/>
                </a:solidFill>
              </a:rPr>
              <a:t>7PS</a:t>
            </a:r>
            <a:r>
              <a:rPr lang="ar-DZ" dirty="0" smtClean="0">
                <a:solidFill>
                  <a:srgbClr val="0070C0"/>
                </a:solidFill>
              </a:rPr>
              <a:t>)</a:t>
            </a:r>
            <a:endParaRPr lang="fr-FR" dirty="0">
              <a:solidFill>
                <a:srgbClr val="0070C0"/>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4224" y="1700808"/>
            <a:ext cx="2759776" cy="16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Ellipse 28"/>
          <p:cNvSpPr/>
          <p:nvPr/>
        </p:nvSpPr>
        <p:spPr>
          <a:xfrm>
            <a:off x="4798491" y="3582278"/>
            <a:ext cx="4318869" cy="32821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a:solidFill>
                  <a:srgbClr val="C00000"/>
                </a:solidFill>
              </a:rPr>
              <a:t>الدليل المادي </a:t>
            </a:r>
            <a:r>
              <a:rPr lang="fr-FR" dirty="0" err="1">
                <a:solidFill>
                  <a:srgbClr val="C00000"/>
                </a:solidFill>
              </a:rPr>
              <a:t>Physical</a:t>
            </a:r>
            <a:r>
              <a:rPr lang="fr-FR" dirty="0">
                <a:solidFill>
                  <a:srgbClr val="C00000"/>
                </a:solidFill>
              </a:rPr>
              <a:t> </a:t>
            </a:r>
            <a:r>
              <a:rPr lang="fr-FR" dirty="0" err="1" smtClean="0">
                <a:solidFill>
                  <a:srgbClr val="C00000"/>
                </a:solidFill>
              </a:rPr>
              <a:t>evidence</a:t>
            </a:r>
            <a:endParaRPr lang="fr-FR" dirty="0">
              <a:solidFill>
                <a:srgbClr val="C00000"/>
              </a:solidFill>
            </a:endParaRPr>
          </a:p>
          <a:p>
            <a:pPr algn="ctr" rtl="1"/>
            <a:r>
              <a:rPr lang="ar-DZ" dirty="0">
                <a:solidFill>
                  <a:srgbClr val="C00000"/>
                </a:solidFill>
              </a:rPr>
              <a:t>البيئة المادية بصورة عامة التي يتم من خلالها تقديم السلعة أو الخدمة للزبون، بمعنى آخر المساحة التي يتفاعل فيها العملاء وموظفو الخدمة.</a:t>
            </a:r>
          </a:p>
          <a:p>
            <a:pPr algn="ctr" rtl="1"/>
            <a:r>
              <a:rPr lang="ar-DZ" dirty="0">
                <a:solidFill>
                  <a:srgbClr val="C00000"/>
                </a:solidFill>
              </a:rPr>
              <a:t>ويشمل الدليل المادي على سبيل المثال  اللافتات، الزي الرسمي للعمل،  شكل المحل الفعلي(الديكورات الداخلية و الخارجية) وما يحتويه من أثاث وغيره</a:t>
            </a:r>
            <a:r>
              <a:rPr lang="ar-DZ" dirty="0" smtClean="0">
                <a:solidFill>
                  <a:srgbClr val="C00000"/>
                </a:solidFill>
              </a:rPr>
              <a:t>.</a:t>
            </a:r>
            <a:endParaRPr lang="ar-DZ" dirty="0">
              <a:solidFill>
                <a:srgbClr val="C00000"/>
              </a:solidFill>
            </a:endParaRPr>
          </a:p>
        </p:txBody>
      </p:sp>
      <p:sp>
        <p:nvSpPr>
          <p:cNvPr id="34" name="Ellipse 33"/>
          <p:cNvSpPr/>
          <p:nvPr/>
        </p:nvSpPr>
        <p:spPr>
          <a:xfrm>
            <a:off x="0" y="1556792"/>
            <a:ext cx="6300192" cy="256707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a:solidFill>
                  <a:srgbClr val="002060"/>
                </a:solidFill>
              </a:rPr>
              <a:t>الأشخاص </a:t>
            </a:r>
            <a:r>
              <a:rPr lang="fr-FR" dirty="0">
                <a:solidFill>
                  <a:srgbClr val="002060"/>
                </a:solidFill>
              </a:rPr>
              <a:t>People</a:t>
            </a:r>
          </a:p>
          <a:p>
            <a:pPr algn="ctr" rtl="1"/>
            <a:r>
              <a:rPr lang="ar-DZ" dirty="0">
                <a:solidFill>
                  <a:srgbClr val="002060"/>
                </a:solidFill>
              </a:rPr>
              <a:t>هم مجموعة </a:t>
            </a:r>
            <a:r>
              <a:rPr lang="ar-DZ" dirty="0" smtClean="0">
                <a:solidFill>
                  <a:srgbClr val="002060"/>
                </a:solidFill>
              </a:rPr>
              <a:t>العاملين او </a:t>
            </a:r>
            <a:r>
              <a:rPr lang="ar-DZ" dirty="0">
                <a:solidFill>
                  <a:srgbClr val="002060"/>
                </a:solidFill>
              </a:rPr>
              <a:t>مجموعة </a:t>
            </a:r>
            <a:r>
              <a:rPr lang="ar-DZ" dirty="0" smtClean="0">
                <a:solidFill>
                  <a:srgbClr val="002060"/>
                </a:solidFill>
              </a:rPr>
              <a:t>الموظفين بالمؤسسة</a:t>
            </a:r>
            <a:r>
              <a:rPr lang="ar-DZ" dirty="0">
                <a:solidFill>
                  <a:srgbClr val="002060"/>
                </a:solidFill>
              </a:rPr>
              <a:t>، بمن فيهم أولئك الذين يتفاعلون مباشرة مع العملاء (مثل </a:t>
            </a:r>
            <a:r>
              <a:rPr lang="ar-DZ" dirty="0" smtClean="0">
                <a:solidFill>
                  <a:srgbClr val="002060"/>
                </a:solidFill>
              </a:rPr>
              <a:t>البائعون </a:t>
            </a:r>
            <a:r>
              <a:rPr lang="ar-DZ" dirty="0">
                <a:solidFill>
                  <a:srgbClr val="002060"/>
                </a:solidFill>
              </a:rPr>
              <a:t>أو </a:t>
            </a:r>
            <a:r>
              <a:rPr lang="ar-DZ" dirty="0" smtClean="0">
                <a:solidFill>
                  <a:srgbClr val="002060"/>
                </a:solidFill>
              </a:rPr>
              <a:t>خدمات </a:t>
            </a:r>
            <a:r>
              <a:rPr lang="ar-DZ" dirty="0">
                <a:solidFill>
                  <a:srgbClr val="002060"/>
                </a:solidFill>
              </a:rPr>
              <a:t>العملاء أو موظفي التوصيل) </a:t>
            </a:r>
            <a:r>
              <a:rPr lang="ar-DZ" dirty="0" smtClean="0">
                <a:solidFill>
                  <a:srgbClr val="002060"/>
                </a:solidFill>
              </a:rPr>
              <a:t>بالإضافة </a:t>
            </a:r>
            <a:r>
              <a:rPr lang="ar-DZ" dirty="0">
                <a:solidFill>
                  <a:srgbClr val="002060"/>
                </a:solidFill>
              </a:rPr>
              <a:t>إلى الزبائن ومجموعة التفاعلات التي تحدث بينهم</a:t>
            </a:r>
            <a:r>
              <a:rPr lang="ar-DZ" dirty="0" smtClean="0">
                <a:solidFill>
                  <a:srgbClr val="002060"/>
                </a:solidFill>
              </a:rPr>
              <a:t>.</a:t>
            </a:r>
          </a:p>
          <a:p>
            <a:pPr algn="ctr" rtl="1"/>
            <a:r>
              <a:rPr lang="ar-DZ" sz="2000" b="1" dirty="0">
                <a:solidFill>
                  <a:srgbClr val="FF0000"/>
                </a:solidFill>
              </a:rPr>
              <a:t>التدريب المكثف والمستمر لموظفيك على كيفية التعامل مع العملاء والتعامل مع ما هو غير متوقع هو أمر حاسم لنجاحك</a:t>
            </a:r>
            <a:r>
              <a:rPr lang="ar-DZ" sz="2000" b="1" dirty="0" smtClean="0">
                <a:solidFill>
                  <a:srgbClr val="FF0000"/>
                </a:solidFill>
              </a:rPr>
              <a:t>.</a:t>
            </a:r>
            <a:endParaRPr lang="ar-DZ" sz="2000" b="1" dirty="0">
              <a:solidFill>
                <a:srgbClr val="FF0000"/>
              </a:solidFill>
            </a:endParaRPr>
          </a:p>
        </p:txBody>
      </p:sp>
      <p:sp>
        <p:nvSpPr>
          <p:cNvPr id="36" name="Flèche courbée vers la droite 35"/>
          <p:cNvSpPr/>
          <p:nvPr/>
        </p:nvSpPr>
        <p:spPr>
          <a:xfrm rot="4612618">
            <a:off x="6431944" y="441197"/>
            <a:ext cx="662738" cy="3162622"/>
          </a:xfrm>
          <a:prstGeom prst="curved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Flèche courbée vers le bas 2"/>
          <p:cNvSpPr/>
          <p:nvPr/>
        </p:nvSpPr>
        <p:spPr>
          <a:xfrm rot="6065769">
            <a:off x="8162466" y="3692138"/>
            <a:ext cx="1381285" cy="422011"/>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Ellipse 13"/>
          <p:cNvSpPr/>
          <p:nvPr/>
        </p:nvSpPr>
        <p:spPr>
          <a:xfrm>
            <a:off x="35496" y="4221087"/>
            <a:ext cx="4255641" cy="266429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a:solidFill>
                  <a:srgbClr val="C00000"/>
                </a:solidFill>
              </a:rPr>
              <a:t>العملية </a:t>
            </a:r>
            <a:r>
              <a:rPr lang="fr-FR" dirty="0" err="1">
                <a:solidFill>
                  <a:srgbClr val="C00000"/>
                </a:solidFill>
              </a:rPr>
              <a:t>Process</a:t>
            </a:r>
            <a:endParaRPr lang="fr-FR" dirty="0">
              <a:solidFill>
                <a:srgbClr val="C00000"/>
              </a:solidFill>
            </a:endParaRPr>
          </a:p>
          <a:p>
            <a:pPr algn="ctr" rtl="1"/>
            <a:r>
              <a:rPr lang="ar-DZ" dirty="0">
                <a:solidFill>
                  <a:srgbClr val="C00000"/>
                </a:solidFill>
              </a:rPr>
              <a:t>مجموعة الإجراءات والآليات والتراتيب التي يتم من خلالها تقديم الخدمة للمستهلك.</a:t>
            </a:r>
          </a:p>
          <a:p>
            <a:pPr algn="ctr" rtl="1"/>
            <a:r>
              <a:rPr lang="ar-DZ" dirty="0">
                <a:solidFill>
                  <a:srgbClr val="C00000"/>
                </a:solidFill>
              </a:rPr>
              <a:t>هنا يتم تحليل المتطلبات ومراقبة كل الخطوات التي تمر بها الخدمة لضمان وصولها إلى الزبون بالشكل المناسب، وكذلك وضع حلول للخروج من المختنقات التي يمكن أن تواجهها عملية تقديم الخدمة.</a:t>
            </a:r>
          </a:p>
        </p:txBody>
      </p:sp>
      <p:cxnSp>
        <p:nvCxnSpPr>
          <p:cNvPr id="11" name="Connecteur en arc 10"/>
          <p:cNvCxnSpPr/>
          <p:nvPr/>
        </p:nvCxnSpPr>
        <p:spPr>
          <a:xfrm rot="10800000" flipV="1">
            <a:off x="3131841" y="2685524"/>
            <a:ext cx="5381291" cy="1679580"/>
          </a:xfrm>
          <a:prstGeom prst="curvedConnector3">
            <a:avLst/>
          </a:prstGeom>
          <a:ln w="41275">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098" name="Picture 2" descr="7P of Marketing Mix-Extended Marketing Mix Strategy – NiladriG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6828"/>
            <a:ext cx="965860" cy="11038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ntégrer un nouveau process au sein d'un fonctionnement doit permettre  l'optimisation de process existant CH4pro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725144"/>
            <a:ext cx="1080120" cy="108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09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27784" y="116632"/>
            <a:ext cx="4363374" cy="461665"/>
          </a:xfrm>
          <a:prstGeom prst="rect">
            <a:avLst/>
          </a:prstGeom>
          <a:solidFill>
            <a:schemeClr val="accent6"/>
          </a:solidFill>
        </p:spPr>
        <p:txBody>
          <a:bodyPr wrap="none">
            <a:spAutoFit/>
          </a:bodyPr>
          <a:lstStyle/>
          <a:p>
            <a:pPr rtl="1"/>
            <a:r>
              <a:rPr lang="ar-SA" altLang="fr-FR" sz="2400" b="1" dirty="0">
                <a:solidFill>
                  <a:schemeClr val="bg1"/>
                </a:solidFill>
              </a:rPr>
              <a:t>المزيج </a:t>
            </a:r>
            <a:r>
              <a:rPr lang="ar-SA" altLang="fr-FR" sz="2400" b="1" dirty="0" err="1">
                <a:solidFill>
                  <a:schemeClr val="bg1"/>
                </a:solidFill>
              </a:rPr>
              <a:t>التسويقى</a:t>
            </a:r>
            <a:r>
              <a:rPr lang="ar-SA" altLang="fr-FR" sz="2400" b="1" dirty="0">
                <a:solidFill>
                  <a:schemeClr val="bg1"/>
                </a:solidFill>
              </a:rPr>
              <a:t> ( العناصر الأربع</a:t>
            </a:r>
            <a:r>
              <a:rPr lang="fr-FR" altLang="fr-FR" sz="2400" b="1" dirty="0">
                <a:solidFill>
                  <a:schemeClr val="bg1"/>
                </a:solidFill>
              </a:rPr>
              <a:t> </a:t>
            </a:r>
            <a:r>
              <a:rPr lang="fr-FR" altLang="fr-FR" sz="2400" b="1" dirty="0">
                <a:solidFill>
                  <a:schemeClr val="bg1"/>
                </a:solidFill>
                <a:latin typeface="Times New Roman" panose="02020603050405020304" pitchFamily="18" charset="0"/>
                <a:cs typeface="Times New Roman" panose="02020603050405020304" pitchFamily="18" charset="0"/>
              </a:rPr>
              <a:t>4Ps</a:t>
            </a:r>
            <a:r>
              <a:rPr lang="fr-FR" altLang="fr-FR" sz="2400" b="1" dirty="0">
                <a:solidFill>
                  <a:schemeClr val="bg1"/>
                </a:solidFill>
              </a:rPr>
              <a:t> </a:t>
            </a:r>
            <a:r>
              <a:rPr lang="ar-SA" altLang="fr-FR" sz="2400" b="1" dirty="0">
                <a:solidFill>
                  <a:schemeClr val="bg1"/>
                </a:solidFill>
              </a:rPr>
              <a:t> )</a:t>
            </a:r>
            <a:endParaRPr lang="en-US" altLang="fr-FR" sz="2400" b="1" dirty="0">
              <a:solidFill>
                <a:schemeClr val="bg1"/>
              </a:solidFill>
            </a:endParaRPr>
          </a:p>
        </p:txBody>
      </p:sp>
      <p:sp>
        <p:nvSpPr>
          <p:cNvPr id="2" name="Rectangle 1"/>
          <p:cNvSpPr/>
          <p:nvPr/>
        </p:nvSpPr>
        <p:spPr>
          <a:xfrm>
            <a:off x="323528" y="764704"/>
            <a:ext cx="8640960" cy="1584176"/>
          </a:xfrm>
          <a:prstGeom prst="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ar-SA" sz="2400" b="1" dirty="0" smtClean="0">
                <a:solidFill>
                  <a:srgbClr val="C00000"/>
                </a:solidFill>
              </a:rPr>
              <a:t>المزيج </a:t>
            </a:r>
            <a:r>
              <a:rPr lang="ar-SA" sz="2400" b="1" dirty="0">
                <a:solidFill>
                  <a:srgbClr val="C00000"/>
                </a:solidFill>
              </a:rPr>
              <a:t>التسويقي </a:t>
            </a:r>
            <a:r>
              <a:rPr lang="ar-SA" sz="2400" dirty="0">
                <a:solidFill>
                  <a:schemeClr val="bg1"/>
                </a:solidFill>
              </a:rPr>
              <a:t>هو مجموعة الإجراءات أو السياسات </a:t>
            </a:r>
            <a:r>
              <a:rPr lang="fr-FR" sz="2400" dirty="0" smtClean="0">
                <a:solidFill>
                  <a:schemeClr val="bg1"/>
                </a:solidFill>
              </a:rPr>
              <a:t> </a:t>
            </a:r>
            <a:r>
              <a:rPr lang="ar-DZ" sz="2400" dirty="0" smtClean="0">
                <a:solidFill>
                  <a:schemeClr val="bg1"/>
                </a:solidFill>
              </a:rPr>
              <a:t>المنظمة </a:t>
            </a:r>
            <a:r>
              <a:rPr lang="ar-SA" sz="2400" dirty="0" smtClean="0">
                <a:solidFill>
                  <a:schemeClr val="bg1"/>
                </a:solidFill>
              </a:rPr>
              <a:t>والمتسقة </a:t>
            </a:r>
            <a:r>
              <a:rPr lang="ar-SA" sz="2400" dirty="0">
                <a:solidFill>
                  <a:schemeClr val="bg1"/>
                </a:solidFill>
              </a:rPr>
              <a:t>المتعلقة بالمنتج والسعر والتوزيع </a:t>
            </a:r>
            <a:r>
              <a:rPr lang="ar-SA" sz="2400" dirty="0" smtClean="0">
                <a:solidFill>
                  <a:schemeClr val="bg1"/>
                </a:solidFill>
              </a:rPr>
              <a:t>والت</a:t>
            </a:r>
            <a:r>
              <a:rPr lang="ar-DZ" sz="2400" dirty="0" err="1" smtClean="0">
                <a:solidFill>
                  <a:schemeClr val="bg1"/>
                </a:solidFill>
              </a:rPr>
              <a:t>رويج</a:t>
            </a:r>
            <a:r>
              <a:rPr lang="ar-DZ" sz="2400" dirty="0" smtClean="0">
                <a:solidFill>
                  <a:schemeClr val="bg1"/>
                </a:solidFill>
              </a:rPr>
              <a:t>، كذلك </a:t>
            </a:r>
            <a:r>
              <a:rPr lang="ar-SA" sz="2400" dirty="0" smtClean="0">
                <a:solidFill>
                  <a:schemeClr val="bg1"/>
                </a:solidFill>
              </a:rPr>
              <a:t> </a:t>
            </a:r>
            <a:r>
              <a:rPr lang="ar-SA" sz="2400" dirty="0">
                <a:solidFill>
                  <a:schemeClr val="bg1"/>
                </a:solidFill>
              </a:rPr>
              <a:t>يمثل </a:t>
            </a:r>
            <a:r>
              <a:rPr lang="ar-SA" sz="2400" dirty="0" smtClean="0">
                <a:solidFill>
                  <a:schemeClr val="bg1"/>
                </a:solidFill>
              </a:rPr>
              <a:t>مجموعة </a:t>
            </a:r>
            <a:r>
              <a:rPr lang="ar-SA" sz="2400" dirty="0">
                <a:solidFill>
                  <a:schemeClr val="bg1"/>
                </a:solidFill>
              </a:rPr>
              <a:t>الأدوات التي تسمح </a:t>
            </a:r>
            <a:r>
              <a:rPr lang="ar-SA" sz="2400" dirty="0" err="1" smtClean="0">
                <a:solidFill>
                  <a:schemeClr val="bg1"/>
                </a:solidFill>
              </a:rPr>
              <a:t>لل</a:t>
            </a:r>
            <a:r>
              <a:rPr lang="ar-DZ" sz="2400" dirty="0" smtClean="0">
                <a:solidFill>
                  <a:schemeClr val="bg1"/>
                </a:solidFill>
              </a:rPr>
              <a:t>مؤسسة </a:t>
            </a:r>
            <a:r>
              <a:rPr lang="ar-SA" sz="2400" dirty="0" smtClean="0">
                <a:solidFill>
                  <a:schemeClr val="bg1"/>
                </a:solidFill>
              </a:rPr>
              <a:t> </a:t>
            </a:r>
            <a:r>
              <a:rPr lang="ar-SA" sz="2400" dirty="0">
                <a:solidFill>
                  <a:schemeClr val="bg1"/>
                </a:solidFill>
              </a:rPr>
              <a:t>بتحقيق </a:t>
            </a:r>
            <a:r>
              <a:rPr lang="ar-SA" sz="2400" dirty="0" smtClean="0">
                <a:solidFill>
                  <a:schemeClr val="bg1"/>
                </a:solidFill>
              </a:rPr>
              <a:t>أهداف</a:t>
            </a:r>
            <a:r>
              <a:rPr lang="ar-DZ" sz="2400" dirty="0" smtClean="0">
                <a:solidFill>
                  <a:schemeClr val="bg1"/>
                </a:solidFill>
              </a:rPr>
              <a:t>ها</a:t>
            </a:r>
            <a:r>
              <a:rPr lang="ar-SA" sz="2400" dirty="0" smtClean="0">
                <a:solidFill>
                  <a:schemeClr val="bg1"/>
                </a:solidFill>
              </a:rPr>
              <a:t> </a:t>
            </a:r>
            <a:r>
              <a:rPr lang="ar-SA" sz="2400" dirty="0">
                <a:solidFill>
                  <a:schemeClr val="bg1"/>
                </a:solidFill>
              </a:rPr>
              <a:t>في </a:t>
            </a:r>
            <a:r>
              <a:rPr lang="ar-DZ" sz="2400" dirty="0" smtClean="0">
                <a:solidFill>
                  <a:schemeClr val="bg1"/>
                </a:solidFill>
              </a:rPr>
              <a:t>ال</a:t>
            </a:r>
            <a:r>
              <a:rPr lang="ar-SA" sz="2400" dirty="0" smtClean="0">
                <a:solidFill>
                  <a:schemeClr val="bg1"/>
                </a:solidFill>
              </a:rPr>
              <a:t>سوق</a:t>
            </a:r>
            <a:r>
              <a:rPr lang="ar-DZ" sz="2400" dirty="0" smtClean="0">
                <a:solidFill>
                  <a:schemeClr val="bg1"/>
                </a:solidFill>
              </a:rPr>
              <a:t> المستهدف</a:t>
            </a:r>
            <a:endParaRPr lang="fr-FR" sz="2400" dirty="0" smtClean="0">
              <a:solidFill>
                <a:schemeClr val="bg1"/>
              </a:solidFill>
            </a:endParaRPr>
          </a:p>
          <a:p>
            <a:r>
              <a:rPr lang="ar-SA" sz="2400" dirty="0" smtClean="0"/>
              <a:t>.</a:t>
            </a:r>
            <a:r>
              <a:rPr lang="fr-FR" altLang="fr-FR" sz="2400" b="1" dirty="0" smtClean="0">
                <a:solidFill>
                  <a:schemeClr val="bg1"/>
                </a:solidFill>
                <a:latin typeface="Times New Roman" panose="02020603050405020304" pitchFamily="18" charset="0"/>
                <a:cs typeface="Times New Roman" panose="02020603050405020304" pitchFamily="18" charset="0"/>
              </a:rPr>
              <a:t> 4Ps=(</a:t>
            </a:r>
            <a:r>
              <a:rPr lang="fr-FR" altLang="fr-FR" sz="2400" b="1" dirty="0" smtClean="0">
                <a:solidFill>
                  <a:srgbClr val="C00000"/>
                </a:solidFill>
                <a:latin typeface="Times New Roman" panose="02020603050405020304" pitchFamily="18" charset="0"/>
                <a:cs typeface="Times New Roman" panose="02020603050405020304" pitchFamily="18" charset="0"/>
              </a:rPr>
              <a:t>P</a:t>
            </a:r>
            <a:r>
              <a:rPr lang="fr-FR" altLang="fr-FR" sz="2400" b="1" dirty="0" smtClean="0">
                <a:solidFill>
                  <a:schemeClr val="bg1"/>
                </a:solidFill>
                <a:latin typeface="Times New Roman" panose="02020603050405020304" pitchFamily="18" charset="0"/>
                <a:cs typeface="Times New Roman" panose="02020603050405020304" pitchFamily="18" charset="0"/>
              </a:rPr>
              <a:t>roduct + </a:t>
            </a:r>
            <a:r>
              <a:rPr lang="fr-FR" altLang="fr-FR" sz="2400" b="1" dirty="0" smtClean="0">
                <a:solidFill>
                  <a:srgbClr val="C00000"/>
                </a:solidFill>
                <a:latin typeface="Times New Roman" panose="02020603050405020304" pitchFamily="18" charset="0"/>
                <a:cs typeface="Times New Roman" panose="02020603050405020304" pitchFamily="18" charset="0"/>
              </a:rPr>
              <a:t>P</a:t>
            </a:r>
            <a:r>
              <a:rPr lang="fr-FR" altLang="fr-FR" sz="2400" b="1" dirty="0" smtClean="0">
                <a:solidFill>
                  <a:schemeClr val="bg1"/>
                </a:solidFill>
                <a:latin typeface="Times New Roman" panose="02020603050405020304" pitchFamily="18" charset="0"/>
                <a:cs typeface="Times New Roman" panose="02020603050405020304" pitchFamily="18" charset="0"/>
              </a:rPr>
              <a:t>rice + </a:t>
            </a:r>
            <a:r>
              <a:rPr lang="fr-FR" altLang="fr-FR" sz="2400" b="1" dirty="0" smtClean="0">
                <a:solidFill>
                  <a:srgbClr val="C00000"/>
                </a:solidFill>
                <a:latin typeface="Times New Roman" panose="02020603050405020304" pitchFamily="18" charset="0"/>
                <a:cs typeface="Times New Roman" panose="02020603050405020304" pitchFamily="18" charset="0"/>
              </a:rPr>
              <a:t>P</a:t>
            </a:r>
            <a:r>
              <a:rPr lang="fr-FR" altLang="fr-FR" sz="2400" b="1" dirty="0" smtClean="0">
                <a:solidFill>
                  <a:schemeClr val="bg1"/>
                </a:solidFill>
                <a:latin typeface="Times New Roman" panose="02020603050405020304" pitchFamily="18" charset="0"/>
                <a:cs typeface="Times New Roman" panose="02020603050405020304" pitchFamily="18" charset="0"/>
              </a:rPr>
              <a:t>romotion + </a:t>
            </a:r>
            <a:r>
              <a:rPr lang="fr-FR" altLang="fr-FR" sz="2400" b="1" dirty="0" smtClean="0">
                <a:solidFill>
                  <a:srgbClr val="C00000"/>
                </a:solidFill>
                <a:latin typeface="Times New Roman" panose="02020603050405020304" pitchFamily="18" charset="0"/>
                <a:cs typeface="Times New Roman" panose="02020603050405020304" pitchFamily="18" charset="0"/>
              </a:rPr>
              <a:t>P</a:t>
            </a:r>
            <a:r>
              <a:rPr lang="fr-FR" altLang="fr-FR" sz="2400" b="1" dirty="0" smtClean="0">
                <a:solidFill>
                  <a:schemeClr val="bg1"/>
                </a:solidFill>
                <a:latin typeface="Times New Roman" panose="02020603050405020304" pitchFamily="18" charset="0"/>
                <a:cs typeface="Times New Roman" panose="02020603050405020304" pitchFamily="18" charset="0"/>
              </a:rPr>
              <a:t>lace)</a:t>
            </a:r>
            <a:r>
              <a:rPr lang="ar-SA" sz="2400" dirty="0" smtClean="0"/>
              <a:t> </a:t>
            </a:r>
            <a:endParaRPr lang="fr-FR" sz="24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420888"/>
            <a:ext cx="4968552" cy="4032448"/>
          </a:xfrm>
          <a:prstGeom prst="rect">
            <a:avLst/>
          </a:prstGeom>
        </p:spPr>
      </p:pic>
    </p:spTree>
    <p:extLst>
      <p:ext uri="{BB962C8B-B14F-4D97-AF65-F5344CB8AC3E}">
        <p14:creationId xmlns:p14="http://schemas.microsoft.com/office/powerpoint/2010/main" val="916302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891" y="18086"/>
            <a:ext cx="1030493" cy="1053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ZoneTexte 5"/>
          <p:cNvSpPr txBox="1"/>
          <p:nvPr/>
        </p:nvSpPr>
        <p:spPr>
          <a:xfrm>
            <a:off x="2214546" y="142852"/>
            <a:ext cx="5286412" cy="523220"/>
          </a:xfrm>
          <a:prstGeom prst="rect">
            <a:avLst/>
          </a:prstGeom>
          <a:noFill/>
        </p:spPr>
        <p:txBody>
          <a:bodyPr wrap="square" rtlCol="0">
            <a:spAutoFit/>
          </a:bodyPr>
          <a:lstStyle/>
          <a:p>
            <a:pPr algn="ctr" rtl="1"/>
            <a:r>
              <a:rPr lang="ar-DZ" sz="2800" dirty="0" smtClean="0"/>
              <a:t>محاضرة</a:t>
            </a:r>
            <a:r>
              <a:rPr lang="fr-FR" sz="2800" dirty="0" smtClean="0"/>
              <a:t> </a:t>
            </a:r>
            <a:r>
              <a:rPr lang="fr-FR" sz="2800" dirty="0" smtClean="0"/>
              <a:t>06 </a:t>
            </a:r>
            <a:r>
              <a:rPr lang="ar-DZ" sz="2800" dirty="0" smtClean="0"/>
              <a:t>: المزيج التسويقي</a:t>
            </a:r>
            <a:endParaRPr lang="fr-FR" sz="2800" dirty="0"/>
          </a:p>
        </p:txBody>
      </p:sp>
      <p:sp>
        <p:nvSpPr>
          <p:cNvPr id="12" name="ZoneTexte 11"/>
          <p:cNvSpPr txBox="1"/>
          <p:nvPr/>
        </p:nvSpPr>
        <p:spPr>
          <a:xfrm>
            <a:off x="3131840" y="764704"/>
            <a:ext cx="2930098" cy="461665"/>
          </a:xfrm>
          <a:prstGeom prst="rect">
            <a:avLst/>
          </a:prstGeom>
          <a:solidFill>
            <a:schemeClr val="bg2">
              <a:lumMod val="60000"/>
              <a:lumOff val="40000"/>
            </a:schemeClr>
          </a:solidFill>
        </p:spPr>
        <p:txBody>
          <a:bodyPr wrap="square" rtlCol="0">
            <a:spAutoFit/>
          </a:bodyPr>
          <a:lstStyle/>
          <a:p>
            <a:pPr marL="514350" indent="-514350" algn="r" rtl="1">
              <a:buFont typeface="+mj-lt"/>
              <a:buAutoNum type="arabicParenR"/>
            </a:pPr>
            <a:r>
              <a:rPr lang="ar-DZ" sz="2400" b="1" dirty="0" smtClean="0">
                <a:solidFill>
                  <a:srgbClr val="FF0000"/>
                </a:solidFill>
              </a:rPr>
              <a:t>تابع لسياسة المنتج</a:t>
            </a:r>
            <a:endParaRPr lang="fr-FR" sz="2400" dirty="0">
              <a:solidFill>
                <a:srgbClr val="FF0000"/>
              </a:solidFill>
            </a:endParaRPr>
          </a:p>
        </p:txBody>
      </p:sp>
      <p:sp>
        <p:nvSpPr>
          <p:cNvPr id="16" name="Rectangle 15"/>
          <p:cNvSpPr/>
          <p:nvPr/>
        </p:nvSpPr>
        <p:spPr>
          <a:xfrm>
            <a:off x="3500398" y="1428736"/>
            <a:ext cx="5643602" cy="52864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r" rtl="1">
              <a:buAutoNum type="arabicParenR"/>
            </a:pPr>
            <a:r>
              <a:rPr lang="ar-DZ" sz="2000" b="1" dirty="0" smtClean="0">
                <a:solidFill>
                  <a:srgbClr val="C00000"/>
                </a:solidFill>
              </a:rPr>
              <a:t>و/ التمييز (العلامة):</a:t>
            </a:r>
          </a:p>
          <a:p>
            <a:pPr marL="457200" indent="-457200" algn="r" rtl="1">
              <a:buFont typeface="Wingdings" pitchFamily="2" charset="2"/>
              <a:buChar char="Ø"/>
            </a:pPr>
            <a:r>
              <a:rPr lang="ar-DZ" sz="2000" b="1" dirty="0" smtClean="0">
                <a:solidFill>
                  <a:schemeClr val="bg1"/>
                </a:solidFill>
              </a:rPr>
              <a:t>هي اسم، كلمة، رمز، إشارة، شكل، شعار، نغمة صوتية، او ما يجمع بين هذه العناصر حيث تسمح بتعريف و تمييز المنتج عن منتجات المنافسين.</a:t>
            </a:r>
          </a:p>
          <a:p>
            <a:pPr marL="457200" indent="-457200" algn="r" rtl="1">
              <a:buFont typeface="Wingdings" pitchFamily="2" charset="2"/>
              <a:buChar char="Ø"/>
            </a:pPr>
            <a:r>
              <a:rPr lang="ar-DZ" sz="2000" b="1" dirty="0" smtClean="0">
                <a:solidFill>
                  <a:schemeClr val="bg1"/>
                </a:solidFill>
              </a:rPr>
              <a:t>في المؤسسات من المهم التأكيد على الهوية البصرية لأنها كل ما يلاحظه الزبون ويجعله مدرك لهوية المؤسسة، فمن خصائصها: البروز في جميع وسائل الاتصال/ سهولة الفهم والإدراك/الاستمرارية وقابليتها للتطوير /التمييز / الانسجام / التصدير/عدم القابلية للاستغلال.</a:t>
            </a:r>
          </a:p>
          <a:p>
            <a:pPr marL="457200" indent="-457200" algn="r" rtl="1">
              <a:buFont typeface="Wingdings" pitchFamily="2" charset="2"/>
              <a:buChar char="Ø"/>
            </a:pPr>
            <a:r>
              <a:rPr lang="ar-DZ" sz="2000" b="1" dirty="0" smtClean="0">
                <a:solidFill>
                  <a:schemeClr val="bg1"/>
                </a:solidFill>
              </a:rPr>
              <a:t>ومن بين الاستراتيجيات المطبقة في العلامة نجد:</a:t>
            </a:r>
          </a:p>
          <a:p>
            <a:pPr marL="457200" indent="-457200" algn="r" rtl="1">
              <a:buFont typeface="Wingdings" pitchFamily="2" charset="2"/>
              <a:buChar char="Ø"/>
            </a:pPr>
            <a:r>
              <a:rPr lang="ar-DZ" sz="2000" b="1" dirty="0" smtClean="0">
                <a:solidFill>
                  <a:schemeClr val="bg1"/>
                </a:solidFill>
              </a:rPr>
              <a:t>العلامة الشاملة (</a:t>
            </a:r>
            <a:r>
              <a:rPr lang="fr-FR" sz="2000" b="1" dirty="0" smtClean="0">
                <a:solidFill>
                  <a:schemeClr val="bg1"/>
                </a:solidFill>
              </a:rPr>
              <a:t>ombrelle</a:t>
            </a:r>
            <a:r>
              <a:rPr lang="ar-DZ" sz="2000" b="1" dirty="0" smtClean="0">
                <a:solidFill>
                  <a:schemeClr val="bg1"/>
                </a:solidFill>
              </a:rPr>
              <a:t>)مثل</a:t>
            </a:r>
            <a:r>
              <a:rPr lang="fr-FR" sz="2000" b="1" dirty="0" smtClean="0">
                <a:solidFill>
                  <a:schemeClr val="bg1"/>
                </a:solidFill>
              </a:rPr>
              <a:t>(Virgin)</a:t>
            </a:r>
            <a:r>
              <a:rPr lang="ar-DZ" sz="2000" b="1" dirty="0" smtClean="0">
                <a:solidFill>
                  <a:schemeClr val="bg1"/>
                </a:solidFill>
              </a:rPr>
              <a:t>.</a:t>
            </a:r>
          </a:p>
          <a:p>
            <a:pPr marL="457200" indent="-457200" algn="r" rtl="1">
              <a:buFont typeface="Wingdings" pitchFamily="2" charset="2"/>
              <a:buChar char="Ø"/>
            </a:pPr>
            <a:r>
              <a:rPr lang="ar-DZ" sz="2000" b="1" dirty="0" smtClean="0">
                <a:solidFill>
                  <a:schemeClr val="bg1"/>
                </a:solidFill>
              </a:rPr>
              <a:t>العلامة الفرعية (</a:t>
            </a:r>
            <a:r>
              <a:rPr lang="fr-FR" sz="2000" b="1" dirty="0" smtClean="0">
                <a:solidFill>
                  <a:schemeClr val="bg1"/>
                </a:solidFill>
              </a:rPr>
              <a:t>sous marque</a:t>
            </a:r>
            <a:r>
              <a:rPr lang="ar-DZ" sz="2000" b="1" dirty="0" smtClean="0">
                <a:solidFill>
                  <a:schemeClr val="bg1"/>
                </a:solidFill>
              </a:rPr>
              <a:t>)مثل</a:t>
            </a:r>
            <a:r>
              <a:rPr lang="fr-FR" sz="2000" b="1" dirty="0" smtClean="0">
                <a:solidFill>
                  <a:schemeClr val="bg1"/>
                </a:solidFill>
              </a:rPr>
              <a:t>(Fed ex)</a:t>
            </a:r>
            <a:r>
              <a:rPr lang="ar-DZ" sz="2000" b="1" dirty="0" smtClean="0">
                <a:solidFill>
                  <a:schemeClr val="bg1"/>
                </a:solidFill>
              </a:rPr>
              <a:t>.</a:t>
            </a:r>
          </a:p>
          <a:p>
            <a:pPr marL="457200" indent="-457200" algn="r" rtl="1">
              <a:buFont typeface="Wingdings" pitchFamily="2" charset="2"/>
              <a:buChar char="Ø"/>
            </a:pPr>
            <a:r>
              <a:rPr lang="ar-DZ" sz="2000" b="1" dirty="0" smtClean="0">
                <a:solidFill>
                  <a:schemeClr val="bg1"/>
                </a:solidFill>
              </a:rPr>
              <a:t>العلامة الخاصة (</a:t>
            </a:r>
            <a:r>
              <a:rPr lang="fr-FR" sz="2000" b="1" dirty="0" smtClean="0">
                <a:solidFill>
                  <a:schemeClr val="bg1"/>
                </a:solidFill>
              </a:rPr>
              <a:t>propre</a:t>
            </a:r>
            <a:r>
              <a:rPr lang="ar-DZ" sz="2000" b="1" dirty="0" smtClean="0">
                <a:solidFill>
                  <a:schemeClr val="bg1"/>
                </a:solidFill>
              </a:rPr>
              <a:t>)مثل</a:t>
            </a:r>
            <a:r>
              <a:rPr lang="fr-FR" sz="2000" b="1" dirty="0" smtClean="0">
                <a:solidFill>
                  <a:schemeClr val="bg1"/>
                </a:solidFill>
              </a:rPr>
              <a:t>( Groupe Accor)</a:t>
            </a:r>
            <a:r>
              <a:rPr lang="ar-DZ" sz="2000" b="1" dirty="0" smtClean="0">
                <a:solidFill>
                  <a:schemeClr val="bg1"/>
                </a:solidFill>
              </a:rPr>
              <a:t>.</a:t>
            </a:r>
          </a:p>
          <a:p>
            <a:pPr marL="457200" indent="-457200" algn="r" rtl="1">
              <a:buFont typeface="Wingdings" pitchFamily="2" charset="2"/>
              <a:buChar char="Ø"/>
            </a:pPr>
            <a:r>
              <a:rPr lang="ar-DZ" sz="2000" b="1" dirty="0" smtClean="0">
                <a:solidFill>
                  <a:schemeClr val="bg1"/>
                </a:solidFill>
              </a:rPr>
              <a:t>العلامة العامة (</a:t>
            </a:r>
            <a:r>
              <a:rPr lang="fr-FR" sz="2000" b="1" dirty="0" smtClean="0">
                <a:solidFill>
                  <a:schemeClr val="bg1"/>
                </a:solidFill>
              </a:rPr>
              <a:t>Générique</a:t>
            </a:r>
            <a:r>
              <a:rPr lang="ar-DZ" sz="2000" b="1" dirty="0" smtClean="0">
                <a:solidFill>
                  <a:schemeClr val="bg1"/>
                </a:solidFill>
              </a:rPr>
              <a:t>)مثل</a:t>
            </a:r>
            <a:r>
              <a:rPr lang="fr-FR" sz="2000" b="1" dirty="0" smtClean="0">
                <a:solidFill>
                  <a:schemeClr val="bg1"/>
                </a:solidFill>
              </a:rPr>
              <a:t>(Walkman)</a:t>
            </a:r>
            <a:r>
              <a:rPr lang="ar-DZ" sz="2000" b="1" dirty="0" smtClean="0">
                <a:solidFill>
                  <a:schemeClr val="bg1"/>
                </a:solidFill>
              </a:rPr>
              <a:t>.</a:t>
            </a:r>
          </a:p>
          <a:p>
            <a:pPr marL="457200" indent="-457200" algn="r" rtl="1"/>
            <a:endParaRPr lang="fr-FR" sz="2000" b="1" dirty="0" smtClean="0">
              <a:solidFill>
                <a:schemeClr val="bg1"/>
              </a:solidFill>
            </a:endParaRPr>
          </a:p>
          <a:p>
            <a:pPr marL="457200" indent="-457200" algn="r" rtl="1"/>
            <a:endParaRPr lang="ar-DZ" sz="2000" b="1" dirty="0" smtClean="0">
              <a:solidFill>
                <a:schemeClr val="bg1"/>
              </a:solidFill>
            </a:endParaRPr>
          </a:p>
          <a:p>
            <a:pPr marL="457200" indent="-457200" algn="r" rtl="1">
              <a:buFont typeface="Wingdings" pitchFamily="2" charset="2"/>
              <a:buChar char="Ø"/>
            </a:pPr>
            <a:endParaRPr lang="ar-DZ" sz="2000" b="1" dirty="0" smtClean="0">
              <a:solidFill>
                <a:schemeClr val="bg1"/>
              </a:solidFill>
            </a:endParaRPr>
          </a:p>
        </p:txBody>
      </p:sp>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958" y="928670"/>
            <a:ext cx="1643042" cy="500066"/>
          </a:xfrm>
          <a:prstGeom prst="rect">
            <a:avLst/>
          </a:prstGeom>
        </p:spPr>
      </p:pic>
      <p:pic>
        <p:nvPicPr>
          <p:cNvPr id="30" name="Image 29" descr="kisspng-virgin-group-company-brand-image-diversification-5b77732fde3085.6557055815345549279101.jpg"/>
          <p:cNvPicPr>
            <a:picLocks noChangeAspect="1"/>
          </p:cNvPicPr>
          <p:nvPr/>
        </p:nvPicPr>
        <p:blipFill>
          <a:blip r:embed="rId5"/>
          <a:stretch>
            <a:fillRect/>
          </a:stretch>
        </p:blipFill>
        <p:spPr>
          <a:xfrm>
            <a:off x="0" y="1357298"/>
            <a:ext cx="3500398" cy="2500330"/>
          </a:xfrm>
          <a:prstGeom prst="rect">
            <a:avLst/>
          </a:prstGeom>
        </p:spPr>
      </p:pic>
      <p:pic>
        <p:nvPicPr>
          <p:cNvPr id="32" name="Image 31" descr="download (10).jpg"/>
          <p:cNvPicPr>
            <a:picLocks noChangeAspect="1"/>
          </p:cNvPicPr>
          <p:nvPr/>
        </p:nvPicPr>
        <p:blipFill>
          <a:blip r:embed="rId6"/>
          <a:stretch>
            <a:fillRect/>
          </a:stretch>
        </p:blipFill>
        <p:spPr>
          <a:xfrm>
            <a:off x="3643306" y="5754256"/>
            <a:ext cx="1857388" cy="889454"/>
          </a:xfrm>
          <a:prstGeom prst="rect">
            <a:avLst/>
          </a:prstGeom>
        </p:spPr>
      </p:pic>
      <p:pic>
        <p:nvPicPr>
          <p:cNvPr id="33" name="Image 32" descr="download (9).jpg"/>
          <p:cNvPicPr>
            <a:picLocks noChangeAspect="1"/>
          </p:cNvPicPr>
          <p:nvPr/>
        </p:nvPicPr>
        <p:blipFill>
          <a:blip r:embed="rId7"/>
          <a:stretch>
            <a:fillRect/>
          </a:stretch>
        </p:blipFill>
        <p:spPr>
          <a:xfrm>
            <a:off x="7286644" y="5786454"/>
            <a:ext cx="1785918" cy="857256"/>
          </a:xfrm>
          <a:prstGeom prst="rect">
            <a:avLst/>
          </a:prstGeom>
        </p:spPr>
      </p:pic>
      <p:pic>
        <p:nvPicPr>
          <p:cNvPr id="37" name="Image 36" descr="download (11).jpg"/>
          <p:cNvPicPr>
            <a:picLocks noChangeAspect="1"/>
          </p:cNvPicPr>
          <p:nvPr/>
        </p:nvPicPr>
        <p:blipFill>
          <a:blip r:embed="rId8"/>
          <a:stretch>
            <a:fillRect/>
          </a:stretch>
        </p:blipFill>
        <p:spPr>
          <a:xfrm>
            <a:off x="0" y="3571876"/>
            <a:ext cx="3500430" cy="1609725"/>
          </a:xfrm>
          <a:prstGeom prst="rect">
            <a:avLst/>
          </a:prstGeom>
        </p:spPr>
      </p:pic>
      <p:pic>
        <p:nvPicPr>
          <p:cNvPr id="39" name="Image 38" descr="download (6).png"/>
          <p:cNvPicPr>
            <a:picLocks noChangeAspect="1"/>
          </p:cNvPicPr>
          <p:nvPr/>
        </p:nvPicPr>
        <p:blipFill>
          <a:blip r:embed="rId9"/>
          <a:stretch>
            <a:fillRect/>
          </a:stretch>
        </p:blipFill>
        <p:spPr>
          <a:xfrm>
            <a:off x="-1" y="5177801"/>
            <a:ext cx="3500431" cy="1680198"/>
          </a:xfrm>
          <a:prstGeom prst="rect">
            <a:avLst/>
          </a:prstGeom>
        </p:spPr>
      </p:pic>
      <p:pic>
        <p:nvPicPr>
          <p:cNvPr id="41" name="Image 40" descr="b4e85512b94a1d5688f2747308631e18.png"/>
          <p:cNvPicPr>
            <a:picLocks noChangeAspect="1"/>
          </p:cNvPicPr>
          <p:nvPr/>
        </p:nvPicPr>
        <p:blipFill>
          <a:blip r:embed="rId10"/>
          <a:stretch>
            <a:fillRect/>
          </a:stretch>
        </p:blipFill>
        <p:spPr>
          <a:xfrm>
            <a:off x="5643570" y="5829293"/>
            <a:ext cx="1428760" cy="814417"/>
          </a:xfrm>
          <a:prstGeom prst="rect">
            <a:avLst/>
          </a:prstGeom>
        </p:spPr>
      </p:pic>
      <p:pic>
        <p:nvPicPr>
          <p:cNvPr id="14" name="Imag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2051720" cy="1361596"/>
          </a:xfrm>
          <a:prstGeom prst="rect">
            <a:avLst/>
          </a:prstGeom>
        </p:spPr>
      </p:pic>
    </p:spTree>
    <p:extLst>
      <p:ext uri="{BB962C8B-B14F-4D97-AF65-F5344CB8AC3E}">
        <p14:creationId xmlns:p14="http://schemas.microsoft.com/office/powerpoint/2010/main" val="39944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3995936" y="476672"/>
            <a:ext cx="2706664" cy="461665"/>
          </a:xfrm>
          <a:prstGeom prst="rect">
            <a:avLst/>
          </a:prstGeom>
          <a:solidFill>
            <a:srgbClr val="92D050"/>
          </a:solidFill>
        </p:spPr>
        <p:txBody>
          <a:bodyPr wrap="square" rtlCol="0">
            <a:spAutoFit/>
          </a:bodyPr>
          <a:lstStyle/>
          <a:p>
            <a:pPr marL="514350" indent="-514350" algn="r" rtl="1">
              <a:buFont typeface="+mj-lt"/>
              <a:buAutoNum type="arabicParenR" startAt="2"/>
            </a:pPr>
            <a:r>
              <a:rPr lang="ar-DZ" sz="2400" b="1" dirty="0" smtClean="0"/>
              <a:t>التسعير </a:t>
            </a:r>
            <a:r>
              <a:rPr lang="fr-FR" sz="2400" b="1" dirty="0" smtClean="0">
                <a:solidFill>
                  <a:srgbClr val="FF0000"/>
                </a:solidFill>
              </a:rPr>
              <a:t>PRICE</a:t>
            </a:r>
            <a:r>
              <a:rPr lang="ar-DZ" sz="2400" b="1" dirty="0" smtClean="0"/>
              <a:t> </a:t>
            </a:r>
            <a:endParaRPr lang="fr-FR" sz="2400" dirty="0"/>
          </a:p>
        </p:txBody>
      </p:sp>
      <p:sp>
        <p:nvSpPr>
          <p:cNvPr id="19" name="Rectangle 18"/>
          <p:cNvSpPr/>
          <p:nvPr/>
        </p:nvSpPr>
        <p:spPr>
          <a:xfrm>
            <a:off x="142844" y="1500174"/>
            <a:ext cx="8786874" cy="10001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rtl="1"/>
            <a:r>
              <a:rPr lang="ar-DZ" sz="2000" b="1" dirty="0" smtClean="0">
                <a:solidFill>
                  <a:srgbClr val="C00000"/>
                </a:solidFill>
              </a:rPr>
              <a:t>2.أ/السعر</a:t>
            </a:r>
            <a:r>
              <a:rPr lang="ar-DZ" sz="2000" dirty="0" smtClean="0">
                <a:solidFill>
                  <a:schemeClr val="bg1"/>
                </a:solidFill>
              </a:rPr>
              <a:t> هو التعبير النقدي لقيمة </a:t>
            </a:r>
            <a:r>
              <a:rPr lang="ar-DZ" sz="2000" dirty="0" err="1" smtClean="0">
                <a:solidFill>
                  <a:schemeClr val="bg1"/>
                </a:solidFill>
              </a:rPr>
              <a:t>منتوج</a:t>
            </a:r>
            <a:r>
              <a:rPr lang="ar-DZ" sz="2000" dirty="0" smtClean="0">
                <a:solidFill>
                  <a:schemeClr val="bg1"/>
                </a:solidFill>
              </a:rPr>
              <a:t> معين في السوق وله اثر كبير على سلوك المستهلك.</a:t>
            </a:r>
          </a:p>
          <a:p>
            <a:pPr algn="ctr"/>
            <a:r>
              <a:rPr lang="ar-DZ" sz="2000" dirty="0" smtClean="0">
                <a:solidFill>
                  <a:schemeClr val="bg1"/>
                </a:solidFill>
              </a:rPr>
              <a:t>وهو كذلك تعبير عن القيمة التي يدفعها المشتري للحصول على الخدمة أو السلعة، وهو جزء من النشاط التسويقي المتعلق بتحديد المقابل المادي الذي يدفعه الزبون للحصول على المنتج (سلعة أو خدمة)</a:t>
            </a:r>
            <a:endParaRPr lang="fr-FR" sz="2000" dirty="0">
              <a:solidFill>
                <a:schemeClr val="bg1"/>
              </a:solidFill>
            </a:endParaRPr>
          </a:p>
        </p:txBody>
      </p:sp>
      <p:sp>
        <p:nvSpPr>
          <p:cNvPr id="20" name="Rectangle 19"/>
          <p:cNvSpPr/>
          <p:nvPr/>
        </p:nvSpPr>
        <p:spPr>
          <a:xfrm>
            <a:off x="5214942" y="2500306"/>
            <a:ext cx="3929058" cy="42862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rtl="1"/>
            <a:r>
              <a:rPr lang="ar-DZ" sz="2000" b="1" dirty="0" smtClean="0">
                <a:solidFill>
                  <a:srgbClr val="C00000"/>
                </a:solidFill>
              </a:rPr>
              <a:t>2.ب/ تحديد السعر: </a:t>
            </a:r>
            <a:r>
              <a:rPr lang="ar-DZ" sz="2000" dirty="0" smtClean="0">
                <a:solidFill>
                  <a:srgbClr val="C00000"/>
                </a:solidFill>
              </a:rPr>
              <a:t>يحدد السعر على أساس ثلاث مداخل أساسية</a:t>
            </a:r>
          </a:p>
          <a:p>
            <a:pPr algn="r" rtl="1">
              <a:buFont typeface="Wingdings" pitchFamily="2" charset="2"/>
              <a:buChar char="§"/>
            </a:pPr>
            <a:r>
              <a:rPr lang="ar-DZ" sz="2000" b="1" dirty="0" smtClean="0">
                <a:solidFill>
                  <a:srgbClr val="C00000"/>
                </a:solidFill>
              </a:rPr>
              <a:t>التكلفة : </a:t>
            </a:r>
            <a:r>
              <a:rPr lang="ar-DZ" sz="2000" dirty="0" smtClean="0">
                <a:solidFill>
                  <a:srgbClr val="C00000"/>
                </a:solidFill>
              </a:rPr>
              <a:t>هي الطريقة التقليدية مفادها زيادة هامش ربحي لسعر التكلفة.</a:t>
            </a:r>
          </a:p>
          <a:p>
            <a:pPr algn="r" rtl="1">
              <a:buFont typeface="Wingdings" pitchFamily="2" charset="2"/>
              <a:buChar char="§"/>
            </a:pPr>
            <a:r>
              <a:rPr lang="ar-DZ" sz="2000" b="1" dirty="0" smtClean="0">
                <a:solidFill>
                  <a:srgbClr val="C00000"/>
                </a:solidFill>
              </a:rPr>
              <a:t>الطلب</a:t>
            </a:r>
            <a:r>
              <a:rPr lang="ar-DZ" sz="2000" dirty="0" smtClean="0">
                <a:solidFill>
                  <a:srgbClr val="C00000"/>
                </a:solidFill>
              </a:rPr>
              <a:t> : نظريا وحسب مرونة الطلب فانه يتغير بمعدلات متزايدة في حالة أسعار متدنية، أي تغير الطلب بتغير السعر، أما في حالة تقديم خدمة جديدة للسوق </a:t>
            </a:r>
            <a:r>
              <a:rPr lang="ar-DZ" sz="2000" dirty="0" err="1" smtClean="0">
                <a:solidFill>
                  <a:srgbClr val="C00000"/>
                </a:solidFill>
              </a:rPr>
              <a:t>و</a:t>
            </a:r>
            <a:r>
              <a:rPr lang="ar-DZ" sz="2000" dirty="0" smtClean="0">
                <a:solidFill>
                  <a:srgbClr val="C00000"/>
                </a:solidFill>
              </a:rPr>
              <a:t> يكون عليها الطلب فالمؤسسة لها الحرية في زيادة الأسعار نسبيا.</a:t>
            </a:r>
          </a:p>
          <a:p>
            <a:pPr algn="r" rtl="1">
              <a:buFont typeface="Wingdings" pitchFamily="2" charset="2"/>
              <a:buChar char="§"/>
            </a:pPr>
            <a:r>
              <a:rPr lang="ar-DZ" sz="2000" b="1" dirty="0" smtClean="0">
                <a:solidFill>
                  <a:srgbClr val="C00000"/>
                </a:solidFill>
              </a:rPr>
              <a:t>المنافسة : </a:t>
            </a:r>
            <a:r>
              <a:rPr lang="ar-DZ" sz="2000" dirty="0" smtClean="0">
                <a:solidFill>
                  <a:srgbClr val="C00000"/>
                </a:solidFill>
              </a:rPr>
              <a:t>تعتمد على وضعية المؤسسة في السوق هل هي احتكارية ، تنافسية .../ قائدة آم تابعة / طبيعة سوق النشاط هل هو حساس للسعر آم لا.</a:t>
            </a:r>
          </a:p>
          <a:p>
            <a:pPr algn="r" rtl="1">
              <a:buFont typeface="Wingdings" pitchFamily="2" charset="2"/>
              <a:buChar char="§"/>
            </a:pPr>
            <a:endParaRPr lang="fr-FR" sz="2000" dirty="0">
              <a:solidFill>
                <a:srgbClr val="C00000"/>
              </a:solidFill>
            </a:endParaRPr>
          </a:p>
        </p:txBody>
      </p:sp>
      <p:pic>
        <p:nvPicPr>
          <p:cNvPr id="23" name="Image 22" descr="images (5).jpg"/>
          <p:cNvPicPr>
            <a:picLocks noChangeAspect="1"/>
          </p:cNvPicPr>
          <p:nvPr/>
        </p:nvPicPr>
        <p:blipFill>
          <a:blip r:embed="rId2"/>
          <a:stretch>
            <a:fillRect/>
          </a:stretch>
        </p:blipFill>
        <p:spPr>
          <a:xfrm>
            <a:off x="7075718" y="29756"/>
            <a:ext cx="2068282" cy="1435038"/>
          </a:xfrm>
          <a:prstGeom prst="rect">
            <a:avLst/>
          </a:prstGeom>
        </p:spPr>
      </p:pic>
      <p:sp>
        <p:nvSpPr>
          <p:cNvPr id="13" name="Rectangle 12"/>
          <p:cNvSpPr/>
          <p:nvPr/>
        </p:nvSpPr>
        <p:spPr>
          <a:xfrm>
            <a:off x="0" y="2535198"/>
            <a:ext cx="5004048" cy="42930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buFont typeface="Wingdings" pitchFamily="2" charset="2"/>
              <a:buChar char="§"/>
            </a:pPr>
            <a:r>
              <a:rPr lang="ar-DZ" sz="2400" b="1" dirty="0" smtClean="0">
                <a:solidFill>
                  <a:srgbClr val="FF0000"/>
                </a:solidFill>
              </a:rPr>
              <a:t>التكاليف غير النقدية في السعر</a:t>
            </a:r>
          </a:p>
          <a:p>
            <a:pPr marL="457200" indent="-457200" algn="r" rtl="1">
              <a:buFont typeface="+mj-lt"/>
              <a:buAutoNum type="arabicParenR"/>
            </a:pPr>
            <a:r>
              <a:rPr lang="ar-DZ" sz="2400" b="1" dirty="0" smtClean="0">
                <a:solidFill>
                  <a:srgbClr val="C00000"/>
                </a:solidFill>
              </a:rPr>
              <a:t>فترة الانتظار </a:t>
            </a:r>
            <a:r>
              <a:rPr lang="ar-DZ" sz="2400" dirty="0" smtClean="0">
                <a:solidFill>
                  <a:srgbClr val="C00000"/>
                </a:solidFill>
              </a:rPr>
              <a:t>من اجل استلام الخدمة واستهلاكها.</a:t>
            </a:r>
          </a:p>
          <a:p>
            <a:pPr marL="457200" indent="-457200" algn="r" rtl="1">
              <a:buFont typeface="+mj-lt"/>
              <a:buAutoNum type="arabicParenR"/>
            </a:pPr>
            <a:r>
              <a:rPr lang="ar-DZ" sz="2400" b="1" dirty="0" smtClean="0">
                <a:solidFill>
                  <a:srgbClr val="C00000"/>
                </a:solidFill>
              </a:rPr>
              <a:t>الجهد الفيزيائي </a:t>
            </a:r>
            <a:r>
              <a:rPr lang="ar-DZ" sz="2400" dirty="0" smtClean="0">
                <a:solidFill>
                  <a:srgbClr val="C00000"/>
                </a:solidFill>
              </a:rPr>
              <a:t>من اجل الوصول للخدمة (الانتقال من اجل استخراج النقود من البنك.)</a:t>
            </a:r>
          </a:p>
          <a:p>
            <a:pPr marL="457200" indent="-457200" algn="r" rtl="1">
              <a:buFont typeface="+mj-lt"/>
              <a:buAutoNum type="arabicParenR"/>
            </a:pPr>
            <a:r>
              <a:rPr lang="ar-DZ" sz="2400" b="1" dirty="0" smtClean="0">
                <a:solidFill>
                  <a:srgbClr val="C00000"/>
                </a:solidFill>
              </a:rPr>
              <a:t>التكاليف </a:t>
            </a:r>
            <a:r>
              <a:rPr lang="ar-DZ" sz="2400" b="1" dirty="0" err="1" smtClean="0">
                <a:solidFill>
                  <a:srgbClr val="C00000"/>
                </a:solidFill>
              </a:rPr>
              <a:t>البسيكولوجية</a:t>
            </a:r>
            <a:r>
              <a:rPr lang="ar-DZ" sz="2400" b="1" dirty="0" smtClean="0">
                <a:solidFill>
                  <a:srgbClr val="C00000"/>
                </a:solidFill>
              </a:rPr>
              <a:t> </a:t>
            </a:r>
            <a:r>
              <a:rPr lang="ar-DZ" sz="2400" dirty="0" smtClean="0">
                <a:solidFill>
                  <a:srgbClr val="C00000"/>
                </a:solidFill>
              </a:rPr>
              <a:t>أثناء الاستفادة من الخدمة أي الجهد العقلي الزائد في خدمة معقدة.</a:t>
            </a:r>
          </a:p>
          <a:p>
            <a:pPr marL="457200" indent="-457200" algn="r" rtl="1">
              <a:buFont typeface="+mj-lt"/>
              <a:buAutoNum type="arabicParenR"/>
            </a:pPr>
            <a:r>
              <a:rPr lang="ar-DZ" sz="2400" b="1" dirty="0" smtClean="0">
                <a:solidFill>
                  <a:srgbClr val="C00000"/>
                </a:solidFill>
              </a:rPr>
              <a:t>التكاليف الشعورية </a:t>
            </a:r>
            <a:r>
              <a:rPr lang="ar-DZ" sz="2400" dirty="0" smtClean="0">
                <a:solidFill>
                  <a:srgbClr val="C00000"/>
                </a:solidFill>
              </a:rPr>
              <a:t>تكون عائق أمام العميل، جو ليس مريح، ضجيج، مكان لا توجد فيه </a:t>
            </a:r>
            <a:r>
              <a:rPr lang="ar-DZ" sz="2400" dirty="0" err="1" smtClean="0">
                <a:solidFill>
                  <a:srgbClr val="C00000"/>
                </a:solidFill>
              </a:rPr>
              <a:t>تهوئة</a:t>
            </a:r>
            <a:r>
              <a:rPr lang="ar-DZ" sz="2400" dirty="0" smtClean="0">
                <a:solidFill>
                  <a:srgbClr val="C00000"/>
                </a:solidFill>
              </a:rPr>
              <a:t> </a:t>
            </a:r>
            <a:r>
              <a:rPr lang="ar-DZ" sz="2400" dirty="0" err="1" smtClean="0">
                <a:solidFill>
                  <a:srgbClr val="C00000"/>
                </a:solidFill>
              </a:rPr>
              <a:t>او</a:t>
            </a:r>
            <a:r>
              <a:rPr lang="ar-DZ" sz="2400" dirty="0" smtClean="0">
                <a:solidFill>
                  <a:srgbClr val="C00000"/>
                </a:solidFill>
              </a:rPr>
              <a:t> غير نظيف........</a:t>
            </a:r>
            <a:endParaRPr lang="fr-FR" sz="2400" dirty="0">
              <a:solidFill>
                <a:schemeClr val="bg1"/>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85282" cy="1582960"/>
          </a:xfrm>
          <a:prstGeom prst="rect">
            <a:avLst/>
          </a:prstGeom>
        </p:spPr>
      </p:pic>
    </p:spTree>
    <p:extLst>
      <p:ext uri="{BB962C8B-B14F-4D97-AF65-F5344CB8AC3E}">
        <p14:creationId xmlns:p14="http://schemas.microsoft.com/office/powerpoint/2010/main" val="39944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03778" y="1268760"/>
            <a:ext cx="6912768" cy="15841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smtClean="0">
                <a:solidFill>
                  <a:srgbClr val="C00000"/>
                </a:solidFill>
              </a:rPr>
              <a:t>2.جـ/ ما </a:t>
            </a:r>
            <a:r>
              <a:rPr lang="ar-DZ" sz="2000" b="1" dirty="0" smtClean="0">
                <a:solidFill>
                  <a:srgbClr val="C00000"/>
                </a:solidFill>
              </a:rPr>
              <a:t>يعيق تحديد السعر:</a:t>
            </a:r>
          </a:p>
          <a:p>
            <a:pPr algn="r" rtl="1">
              <a:buFont typeface="Wingdings" pitchFamily="2" charset="2"/>
              <a:buChar char="§"/>
            </a:pPr>
            <a:r>
              <a:rPr lang="ar-DZ" sz="2000" b="1" dirty="0" smtClean="0">
                <a:solidFill>
                  <a:srgbClr val="C00000"/>
                </a:solidFill>
              </a:rPr>
              <a:t>عوائق اقتصادية: </a:t>
            </a:r>
            <a:r>
              <a:rPr lang="ar-DZ" sz="2000" dirty="0" smtClean="0">
                <a:solidFill>
                  <a:srgbClr val="C00000"/>
                </a:solidFill>
              </a:rPr>
              <a:t>دخل الأسرة، مرونة الطلب، الظروف الاقتصادية... </a:t>
            </a:r>
          </a:p>
          <a:p>
            <a:pPr algn="r" rtl="1">
              <a:buFont typeface="Wingdings" pitchFamily="2" charset="2"/>
              <a:buChar char="§"/>
            </a:pPr>
            <a:r>
              <a:rPr lang="ar-DZ" sz="2000" b="1" dirty="0" smtClean="0">
                <a:solidFill>
                  <a:srgbClr val="C00000"/>
                </a:solidFill>
              </a:rPr>
              <a:t>عوائق قانونية: </a:t>
            </a:r>
            <a:r>
              <a:rPr lang="ar-DZ" sz="2000" dirty="0" smtClean="0">
                <a:solidFill>
                  <a:srgbClr val="C00000"/>
                </a:solidFill>
              </a:rPr>
              <a:t>الخدمات الأساسية كالصحة، النقل، التعليم، ....</a:t>
            </a:r>
          </a:p>
          <a:p>
            <a:pPr algn="r" rtl="1">
              <a:buFont typeface="Wingdings" pitchFamily="2" charset="2"/>
              <a:buChar char="§"/>
            </a:pPr>
            <a:r>
              <a:rPr lang="ar-DZ" sz="2000" b="1" dirty="0" smtClean="0">
                <a:solidFill>
                  <a:srgbClr val="C00000"/>
                </a:solidFill>
              </a:rPr>
              <a:t>عوائق مهنية: </a:t>
            </a:r>
            <a:r>
              <a:rPr lang="ar-DZ" sz="2000" dirty="0" smtClean="0">
                <a:solidFill>
                  <a:srgbClr val="C00000"/>
                </a:solidFill>
              </a:rPr>
              <a:t>تعليمات بعض الجمعيات </a:t>
            </a:r>
            <a:r>
              <a:rPr lang="ar-DZ" sz="2000" dirty="0" err="1" smtClean="0">
                <a:solidFill>
                  <a:srgbClr val="C00000"/>
                </a:solidFill>
              </a:rPr>
              <a:t>و</a:t>
            </a:r>
            <a:r>
              <a:rPr lang="ar-DZ" sz="2000" dirty="0" smtClean="0">
                <a:solidFill>
                  <a:srgbClr val="C00000"/>
                </a:solidFill>
              </a:rPr>
              <a:t> النقابات المهنية (نقابة الأطباء، المحامون، ....)</a:t>
            </a:r>
            <a:endParaRPr lang="fr-FR" sz="2000" dirty="0">
              <a:solidFill>
                <a:srgbClr val="C00000"/>
              </a:solidFill>
            </a:endParaRPr>
          </a:p>
        </p:txBody>
      </p:sp>
      <p:sp>
        <p:nvSpPr>
          <p:cNvPr id="10" name="Rectangle 9"/>
          <p:cNvSpPr/>
          <p:nvPr/>
        </p:nvSpPr>
        <p:spPr>
          <a:xfrm>
            <a:off x="179512" y="2924944"/>
            <a:ext cx="9001156" cy="37444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smtClean="0">
                <a:solidFill>
                  <a:srgbClr val="C00000"/>
                </a:solidFill>
              </a:rPr>
              <a:t>2.د/ استراتيجيات التسعير: </a:t>
            </a:r>
          </a:p>
          <a:p>
            <a:pPr algn="r" rtl="1">
              <a:buFont typeface="Wingdings" pitchFamily="2" charset="2"/>
              <a:buChar char="Ø"/>
            </a:pPr>
            <a:r>
              <a:rPr lang="ar-DZ" b="1" dirty="0" smtClean="0">
                <a:solidFill>
                  <a:srgbClr val="C00000"/>
                </a:solidFill>
              </a:rPr>
              <a:t>عند تقديم المنتجات الجديدة إلى السوق:</a:t>
            </a:r>
          </a:p>
          <a:p>
            <a:pPr algn="r" rtl="1">
              <a:buFont typeface="Wingdings" pitchFamily="2" charset="2"/>
              <a:buChar char="§"/>
            </a:pPr>
            <a:r>
              <a:rPr lang="ar-DZ" sz="2000" b="1" dirty="0" smtClean="0">
                <a:solidFill>
                  <a:srgbClr val="C00000"/>
                </a:solidFill>
              </a:rPr>
              <a:t>التغلغل في السوق: </a:t>
            </a:r>
            <a:r>
              <a:rPr lang="ar-DZ" sz="2000" dirty="0" smtClean="0">
                <a:solidFill>
                  <a:srgbClr val="C00000"/>
                </a:solidFill>
              </a:rPr>
              <a:t>أسعار منخفضة على أسعار المنافسين لاكتساح أجزاء كبيرة من السوق وتحقيق رقم أعمال معتبر</a:t>
            </a:r>
          </a:p>
          <a:p>
            <a:pPr algn="r" rtl="1">
              <a:buFont typeface="Wingdings" pitchFamily="2" charset="2"/>
              <a:buChar char="§"/>
            </a:pPr>
            <a:r>
              <a:rPr lang="ar-DZ" sz="2000" b="1" dirty="0" smtClean="0">
                <a:solidFill>
                  <a:srgbClr val="C00000"/>
                </a:solidFill>
              </a:rPr>
              <a:t>كشط الإرباح: </a:t>
            </a:r>
            <a:r>
              <a:rPr lang="ar-DZ" sz="2000" dirty="0" smtClean="0">
                <a:solidFill>
                  <a:srgbClr val="C00000"/>
                </a:solidFill>
              </a:rPr>
              <a:t>أسعار مرتفعة لكشط الأرباح من السوق وهذا لتغطية التكاليف الابتدائية للمشروع.</a:t>
            </a:r>
          </a:p>
          <a:p>
            <a:pPr algn="r" rtl="1">
              <a:buFont typeface="Wingdings" pitchFamily="2" charset="2"/>
              <a:buChar char="§"/>
            </a:pPr>
            <a:r>
              <a:rPr lang="ar-DZ" sz="2000" b="1" dirty="0" smtClean="0">
                <a:solidFill>
                  <a:srgbClr val="C00000"/>
                </a:solidFill>
              </a:rPr>
              <a:t>سياسة الانحياز: </a:t>
            </a:r>
            <a:r>
              <a:rPr lang="ar-DZ" sz="2000" dirty="0" smtClean="0">
                <a:solidFill>
                  <a:srgbClr val="C00000"/>
                </a:solidFill>
              </a:rPr>
              <a:t>يوجد عدد كبير من المنافسين وخدمات المؤسسة ليست مميزة عن باقي المنتجات لهذا تنحاز </a:t>
            </a:r>
            <a:r>
              <a:rPr lang="ar-DZ" sz="2000" dirty="0" err="1" smtClean="0">
                <a:solidFill>
                  <a:srgbClr val="C00000"/>
                </a:solidFill>
              </a:rPr>
              <a:t>او</a:t>
            </a:r>
            <a:r>
              <a:rPr lang="ar-DZ" sz="2000" dirty="0" smtClean="0">
                <a:solidFill>
                  <a:srgbClr val="C00000"/>
                </a:solidFill>
              </a:rPr>
              <a:t> تقلد أسعار المنافسين.</a:t>
            </a:r>
          </a:p>
          <a:p>
            <a:pPr algn="r" rtl="1">
              <a:buFont typeface="Wingdings" pitchFamily="2" charset="2"/>
              <a:buChar char="Ø"/>
            </a:pPr>
            <a:r>
              <a:rPr lang="ar-DZ" sz="2000" b="1" dirty="0" smtClean="0">
                <a:solidFill>
                  <a:srgbClr val="C00000"/>
                </a:solidFill>
              </a:rPr>
              <a:t>من بين أسباب ارتفاع وانخفاض الأسعار:</a:t>
            </a:r>
          </a:p>
          <a:p>
            <a:pPr algn="r" rtl="1">
              <a:buFont typeface="Wingdings" pitchFamily="2" charset="2"/>
              <a:buChar char="§"/>
            </a:pPr>
            <a:r>
              <a:rPr lang="ar-DZ" sz="2000" b="1" dirty="0" smtClean="0">
                <a:solidFill>
                  <a:srgbClr val="C00000"/>
                </a:solidFill>
              </a:rPr>
              <a:t>ارتفاع الأسعار </a:t>
            </a:r>
            <a:r>
              <a:rPr lang="ar-DZ" sz="2000" dirty="0" smtClean="0">
                <a:solidFill>
                  <a:srgbClr val="C00000"/>
                </a:solidFill>
              </a:rPr>
              <a:t>نتيجة ارتفاع التكاليف(الوقود بالنسبة للنقل)،زيادة الطلب، إعادة </a:t>
            </a:r>
            <a:r>
              <a:rPr lang="ar-DZ" sz="2000" dirty="0" err="1" smtClean="0">
                <a:solidFill>
                  <a:srgbClr val="C00000"/>
                </a:solidFill>
              </a:rPr>
              <a:t>التموقع</a:t>
            </a:r>
            <a:r>
              <a:rPr lang="ar-DZ" sz="2000" dirty="0" smtClean="0">
                <a:solidFill>
                  <a:srgbClr val="C00000"/>
                </a:solidFill>
              </a:rPr>
              <a:t> إلى الأعلى.</a:t>
            </a:r>
          </a:p>
          <a:p>
            <a:pPr algn="r" rtl="1">
              <a:buFont typeface="Wingdings" pitchFamily="2" charset="2"/>
              <a:buChar char="§"/>
            </a:pPr>
            <a:r>
              <a:rPr lang="ar-DZ" sz="2000" b="1" dirty="0" smtClean="0">
                <a:solidFill>
                  <a:srgbClr val="C00000"/>
                </a:solidFill>
              </a:rPr>
              <a:t>انخفاض الأسعار </a:t>
            </a:r>
            <a:r>
              <a:rPr lang="ar-DZ" sz="2000" dirty="0" smtClean="0">
                <a:solidFill>
                  <a:srgbClr val="C00000"/>
                </a:solidFill>
              </a:rPr>
              <a:t>نتيجة انخفاض التكاليف، لإخراج منافس من السوق </a:t>
            </a:r>
            <a:r>
              <a:rPr lang="ar-DZ" sz="2000" dirty="0" err="1" smtClean="0">
                <a:solidFill>
                  <a:srgbClr val="C00000"/>
                </a:solidFill>
              </a:rPr>
              <a:t>او</a:t>
            </a:r>
            <a:r>
              <a:rPr lang="ar-DZ" sz="2000" dirty="0" smtClean="0">
                <a:solidFill>
                  <a:srgbClr val="C00000"/>
                </a:solidFill>
              </a:rPr>
              <a:t> الحد من تهديداته،       إعادة </a:t>
            </a:r>
            <a:r>
              <a:rPr lang="ar-DZ" sz="2000" dirty="0" err="1" smtClean="0">
                <a:solidFill>
                  <a:srgbClr val="C00000"/>
                </a:solidFill>
              </a:rPr>
              <a:t>التموقع</a:t>
            </a:r>
            <a:r>
              <a:rPr lang="ar-DZ" sz="2000" dirty="0" smtClean="0">
                <a:solidFill>
                  <a:srgbClr val="C00000"/>
                </a:solidFill>
              </a:rPr>
              <a:t> إلى </a:t>
            </a:r>
            <a:r>
              <a:rPr lang="ar-DZ" sz="2000" dirty="0" err="1" smtClean="0">
                <a:solidFill>
                  <a:srgbClr val="C00000"/>
                </a:solidFill>
              </a:rPr>
              <a:t>الاسفل</a:t>
            </a:r>
            <a:r>
              <a:rPr lang="ar-DZ" sz="2000" dirty="0" smtClean="0">
                <a:solidFill>
                  <a:srgbClr val="C00000"/>
                </a:solidFill>
              </a:rPr>
              <a:t>.</a:t>
            </a:r>
          </a:p>
        </p:txBody>
      </p:sp>
      <p:sp>
        <p:nvSpPr>
          <p:cNvPr id="11" name="Flèche vers le haut 10"/>
          <p:cNvSpPr/>
          <p:nvPr/>
        </p:nvSpPr>
        <p:spPr>
          <a:xfrm rot="19813252">
            <a:off x="973282" y="5478094"/>
            <a:ext cx="227337" cy="35719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2740132">
            <a:off x="1502608" y="5823387"/>
            <a:ext cx="203206" cy="36225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pic>
        <p:nvPicPr>
          <p:cNvPr id="15" name="Image 14" descr="images (5).jpg"/>
          <p:cNvPicPr>
            <a:picLocks noChangeAspect="1"/>
          </p:cNvPicPr>
          <p:nvPr/>
        </p:nvPicPr>
        <p:blipFill>
          <a:blip r:embed="rId2"/>
          <a:stretch>
            <a:fillRect/>
          </a:stretch>
        </p:blipFill>
        <p:spPr>
          <a:xfrm>
            <a:off x="107504" y="1484784"/>
            <a:ext cx="2016224" cy="1368152"/>
          </a:xfrm>
          <a:prstGeom prst="rect">
            <a:avLst/>
          </a:prstGeom>
        </p:spPr>
      </p:pic>
      <p:pic>
        <p:nvPicPr>
          <p:cNvPr id="16" name="Image 15" descr="download (13).jpg"/>
          <p:cNvPicPr>
            <a:picLocks noChangeAspect="1"/>
          </p:cNvPicPr>
          <p:nvPr/>
        </p:nvPicPr>
        <p:blipFill>
          <a:blip r:embed="rId3"/>
          <a:stretch>
            <a:fillRect/>
          </a:stretch>
        </p:blipFill>
        <p:spPr>
          <a:xfrm>
            <a:off x="6971164" y="-33104"/>
            <a:ext cx="2195736" cy="1299144"/>
          </a:xfrm>
          <a:prstGeom prst="rect">
            <a:avLst/>
          </a:prstGeom>
        </p:spPr>
      </p:pic>
      <p:sp>
        <p:nvSpPr>
          <p:cNvPr id="17" name="ZoneTexte 16"/>
          <p:cNvSpPr txBox="1"/>
          <p:nvPr/>
        </p:nvSpPr>
        <p:spPr>
          <a:xfrm>
            <a:off x="3419872" y="116632"/>
            <a:ext cx="2706664" cy="461665"/>
          </a:xfrm>
          <a:prstGeom prst="rect">
            <a:avLst/>
          </a:prstGeom>
          <a:solidFill>
            <a:srgbClr val="92D050"/>
          </a:solidFill>
        </p:spPr>
        <p:txBody>
          <a:bodyPr wrap="square" rtlCol="0">
            <a:spAutoFit/>
          </a:bodyPr>
          <a:lstStyle/>
          <a:p>
            <a:pPr marL="514350" indent="-514350" algn="r" rtl="1">
              <a:buFont typeface="+mj-lt"/>
              <a:buAutoNum type="arabicParenR" startAt="2"/>
            </a:pPr>
            <a:r>
              <a:rPr lang="ar-DZ" sz="2400" b="1" dirty="0" smtClean="0"/>
              <a:t>التسعير </a:t>
            </a:r>
            <a:r>
              <a:rPr lang="fr-FR" sz="2400" b="1" dirty="0" smtClean="0">
                <a:solidFill>
                  <a:srgbClr val="FF0000"/>
                </a:solidFill>
              </a:rPr>
              <a:t>PRICE</a:t>
            </a:r>
            <a:r>
              <a:rPr lang="ar-DZ" sz="2400" b="1" dirty="0" smtClean="0"/>
              <a:t> </a:t>
            </a:r>
            <a:endParaRPr lang="fr-FR" sz="2400" dirty="0"/>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8" y="0"/>
            <a:ext cx="2170104" cy="1440160"/>
          </a:xfrm>
          <a:prstGeom prst="rect">
            <a:avLst/>
          </a:prstGeom>
        </p:spPr>
      </p:pic>
    </p:spTree>
    <p:extLst>
      <p:ext uri="{BB962C8B-B14F-4D97-AF65-F5344CB8AC3E}">
        <p14:creationId xmlns:p14="http://schemas.microsoft.com/office/powerpoint/2010/main" val="39944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0882" y="332656"/>
            <a:ext cx="9001156" cy="35958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smtClean="0">
                <a:solidFill>
                  <a:srgbClr val="C00000"/>
                </a:solidFill>
              </a:rPr>
              <a:t> </a:t>
            </a:r>
            <a:r>
              <a:rPr lang="ar-DZ" sz="2000" b="1" dirty="0" smtClean="0">
                <a:solidFill>
                  <a:srgbClr val="C00000"/>
                </a:solidFill>
              </a:rPr>
              <a:t>2</a:t>
            </a:r>
            <a:r>
              <a:rPr lang="ar-DZ" sz="2400" b="1" dirty="0" smtClean="0">
                <a:solidFill>
                  <a:srgbClr val="C00000"/>
                </a:solidFill>
              </a:rPr>
              <a:t>.هـ </a:t>
            </a:r>
            <a:r>
              <a:rPr lang="ar-DZ" sz="2400" b="1" dirty="0" smtClean="0">
                <a:solidFill>
                  <a:srgbClr val="C00000"/>
                </a:solidFill>
              </a:rPr>
              <a:t>/ سياسة إدارة العائد أو </a:t>
            </a:r>
            <a:r>
              <a:rPr lang="ar-SA" sz="2400" b="1" dirty="0" smtClean="0">
                <a:solidFill>
                  <a:srgbClr val="C00000"/>
                </a:solidFill>
              </a:rPr>
              <a:t>إستراتيجية إدارة </a:t>
            </a:r>
            <a:r>
              <a:rPr lang="ar-SA" sz="2400" b="1" dirty="0" smtClean="0">
                <a:solidFill>
                  <a:srgbClr val="C00000"/>
                </a:solidFill>
              </a:rPr>
              <a:t>الإيرادات</a:t>
            </a:r>
            <a:endParaRPr lang="ar-DZ" sz="2400" b="1" dirty="0" smtClean="0">
              <a:solidFill>
                <a:srgbClr val="C00000"/>
              </a:solidFill>
            </a:endParaRPr>
          </a:p>
          <a:p>
            <a:pPr algn="ctr" rtl="1"/>
            <a:r>
              <a:rPr lang="fr-FR" sz="2400" b="1" dirty="0" smtClean="0">
                <a:solidFill>
                  <a:srgbClr val="C00000"/>
                </a:solidFill>
              </a:rPr>
              <a:t> </a:t>
            </a:r>
            <a:r>
              <a:rPr lang="fr-FR" sz="2400" b="1" dirty="0" smtClean="0">
                <a:solidFill>
                  <a:srgbClr val="C00000"/>
                </a:solidFill>
              </a:rPr>
              <a:t>LE YIELD </a:t>
            </a:r>
            <a:r>
              <a:rPr lang="fr-FR" sz="2400" b="1" dirty="0" smtClean="0">
                <a:solidFill>
                  <a:srgbClr val="C00000"/>
                </a:solidFill>
              </a:rPr>
              <a:t>MANAGEMENT</a:t>
            </a:r>
            <a:endParaRPr lang="ar-DZ" sz="2400" b="1" dirty="0" smtClean="0">
              <a:solidFill>
                <a:srgbClr val="C00000"/>
              </a:solidFill>
            </a:endParaRPr>
          </a:p>
          <a:p>
            <a:pPr algn="ctr" rtl="1">
              <a:buFont typeface="Wingdings" pitchFamily="2" charset="2"/>
              <a:buChar char="§"/>
            </a:pPr>
            <a:r>
              <a:rPr lang="ar-SA" sz="2400" dirty="0" smtClean="0">
                <a:solidFill>
                  <a:schemeClr val="bg1"/>
                </a:solidFill>
              </a:rPr>
              <a:t>إنها تقنية </a:t>
            </a:r>
            <a:r>
              <a:rPr lang="ar-SA" sz="2400" dirty="0" err="1" smtClean="0">
                <a:solidFill>
                  <a:schemeClr val="bg1"/>
                </a:solidFill>
              </a:rPr>
              <a:t>إدار</a:t>
            </a:r>
            <a:r>
              <a:rPr lang="ar-DZ" sz="2400" dirty="0" smtClean="0">
                <a:solidFill>
                  <a:schemeClr val="bg1"/>
                </a:solidFill>
              </a:rPr>
              <a:t>ي</a:t>
            </a:r>
            <a:r>
              <a:rPr lang="ar-SA" sz="2400" dirty="0" smtClean="0">
                <a:solidFill>
                  <a:schemeClr val="bg1"/>
                </a:solidFill>
              </a:rPr>
              <a:t>ة وتسويق</a:t>
            </a:r>
            <a:r>
              <a:rPr lang="ar-DZ" sz="2400" dirty="0" err="1" smtClean="0">
                <a:solidFill>
                  <a:schemeClr val="bg1"/>
                </a:solidFill>
              </a:rPr>
              <a:t>ية</a:t>
            </a:r>
            <a:r>
              <a:rPr lang="ar-SA" sz="2400" dirty="0" smtClean="0">
                <a:solidFill>
                  <a:schemeClr val="bg1"/>
                </a:solidFill>
              </a:rPr>
              <a:t> تهدف إلى تحسين</a:t>
            </a:r>
            <a:r>
              <a:rPr lang="ar-DZ" sz="2400" dirty="0" smtClean="0">
                <a:solidFill>
                  <a:schemeClr val="bg1"/>
                </a:solidFill>
              </a:rPr>
              <a:t> إيرادات </a:t>
            </a:r>
            <a:r>
              <a:rPr lang="ar-SA" sz="2400" dirty="0" smtClean="0">
                <a:solidFill>
                  <a:schemeClr val="bg1"/>
                </a:solidFill>
              </a:rPr>
              <a:t>المؤسسة من خلال </a:t>
            </a:r>
            <a:r>
              <a:rPr lang="ar-DZ" sz="2400" b="1" dirty="0" smtClean="0">
                <a:solidFill>
                  <a:srgbClr val="FF0000"/>
                </a:solidFill>
              </a:rPr>
              <a:t>التغيير في</a:t>
            </a:r>
            <a:r>
              <a:rPr lang="ar-SA" sz="2400" b="1" dirty="0" smtClean="0">
                <a:solidFill>
                  <a:srgbClr val="FF0000"/>
                </a:solidFill>
              </a:rPr>
              <a:t> مستويات </a:t>
            </a:r>
            <a:r>
              <a:rPr lang="ar-DZ" sz="2400" b="1" dirty="0" smtClean="0">
                <a:solidFill>
                  <a:srgbClr val="FF0000"/>
                </a:solidFill>
              </a:rPr>
              <a:t>ا</a:t>
            </a:r>
            <a:r>
              <a:rPr lang="ar-SA" sz="2400" b="1" dirty="0" smtClean="0">
                <a:solidFill>
                  <a:srgbClr val="FF0000"/>
                </a:solidFill>
              </a:rPr>
              <a:t>لأسعار لخدمة واحدة</a:t>
            </a:r>
            <a:r>
              <a:rPr lang="ar-SA" sz="2400" dirty="0" smtClean="0">
                <a:solidFill>
                  <a:schemeClr val="bg1"/>
                </a:solidFill>
              </a:rPr>
              <a:t> </a:t>
            </a:r>
            <a:r>
              <a:rPr lang="ar-DZ" sz="2400" dirty="0" smtClean="0">
                <a:solidFill>
                  <a:schemeClr val="bg1"/>
                </a:solidFill>
              </a:rPr>
              <a:t>مع تقدير</a:t>
            </a:r>
            <a:r>
              <a:rPr lang="ar-SA" sz="2400" dirty="0" smtClean="0">
                <a:solidFill>
                  <a:schemeClr val="bg1"/>
                </a:solidFill>
              </a:rPr>
              <a:t>السعات المتاحة(غرف بالنسبة للفندق/ آماكن في الطائرة) والطلب عل</a:t>
            </a:r>
            <a:r>
              <a:rPr lang="ar-DZ" sz="2400" dirty="0" err="1" smtClean="0">
                <a:solidFill>
                  <a:schemeClr val="bg1"/>
                </a:solidFill>
              </a:rPr>
              <a:t>يها</a:t>
            </a:r>
            <a:r>
              <a:rPr lang="ar-DZ" sz="2400" dirty="0" smtClean="0">
                <a:solidFill>
                  <a:schemeClr val="bg1"/>
                </a:solidFill>
              </a:rPr>
              <a:t>.</a:t>
            </a:r>
            <a:endParaRPr lang="fr-FR" sz="2400" dirty="0" smtClean="0">
              <a:solidFill>
                <a:schemeClr val="bg1"/>
              </a:solidFill>
            </a:endParaRPr>
          </a:p>
          <a:p>
            <a:pPr algn="r" rtl="1">
              <a:buFont typeface="Wingdings" pitchFamily="2" charset="2"/>
              <a:buChar char="§"/>
            </a:pPr>
            <a:r>
              <a:rPr lang="ar-SA" sz="2000" dirty="0" smtClean="0">
                <a:solidFill>
                  <a:schemeClr val="bg1"/>
                </a:solidFill>
              </a:rPr>
              <a:t> كانت </a:t>
            </a:r>
            <a:r>
              <a:rPr lang="ar-DZ" sz="2000" dirty="0" smtClean="0">
                <a:solidFill>
                  <a:schemeClr val="bg1"/>
                </a:solidFill>
              </a:rPr>
              <a:t>شركات </a:t>
            </a:r>
            <a:r>
              <a:rPr lang="ar-SA" sz="2000" dirty="0" smtClean="0">
                <a:solidFill>
                  <a:schemeClr val="bg1"/>
                </a:solidFill>
              </a:rPr>
              <a:t>الخطوط الجوية هي أول من طور هذه التقنيات، والتي تستخدمها الآن الشركات في المجالات الأخرى كالفنادق</a:t>
            </a:r>
            <a:r>
              <a:rPr lang="ar-DZ" sz="2000" dirty="0" smtClean="0">
                <a:solidFill>
                  <a:schemeClr val="bg1"/>
                </a:solidFill>
              </a:rPr>
              <a:t> و غيرها ,,,,,</a:t>
            </a:r>
            <a:r>
              <a:rPr lang="ar-SA" sz="2000" dirty="0" smtClean="0">
                <a:solidFill>
                  <a:schemeClr val="bg1"/>
                </a:solidFill>
              </a:rPr>
              <a:t>.</a:t>
            </a:r>
            <a:endParaRPr lang="fr-FR" sz="2000" dirty="0" smtClean="0">
              <a:solidFill>
                <a:schemeClr val="bg1"/>
              </a:solidFill>
            </a:endParaRPr>
          </a:p>
          <a:p>
            <a:pPr algn="r" rtl="1">
              <a:buFont typeface="Wingdings" pitchFamily="2" charset="2"/>
              <a:buChar char="§"/>
            </a:pPr>
            <a:r>
              <a:rPr lang="ar-SA" sz="2000" dirty="0" smtClean="0">
                <a:solidFill>
                  <a:schemeClr val="bg1"/>
                </a:solidFill>
              </a:rPr>
              <a:t>هذه ممارسة إدارية جديدة تسمح بالتحكم الأفضل في مبيعات المؤسسة وهي مفهوم جديد للتسويق السعري. </a:t>
            </a:r>
            <a:endParaRPr lang="ar-DZ" sz="2000" dirty="0" smtClean="0">
              <a:solidFill>
                <a:schemeClr val="bg1"/>
              </a:solidFill>
            </a:endParaRPr>
          </a:p>
          <a:p>
            <a:pPr algn="r" rtl="1">
              <a:buFont typeface="Wingdings" pitchFamily="2" charset="2"/>
              <a:buChar char="§"/>
            </a:pPr>
            <a:r>
              <a:rPr lang="ar-SA" sz="2000" dirty="0" smtClean="0">
                <a:solidFill>
                  <a:schemeClr val="bg1"/>
                </a:solidFill>
              </a:rPr>
              <a:t>تعمل</a:t>
            </a:r>
            <a:r>
              <a:rPr lang="ar-DZ" sz="2000" dirty="0" smtClean="0">
                <a:solidFill>
                  <a:schemeClr val="bg1"/>
                </a:solidFill>
              </a:rPr>
              <a:t> </a:t>
            </a:r>
            <a:r>
              <a:rPr lang="ar-DZ" sz="2000" dirty="0" smtClean="0">
                <a:solidFill>
                  <a:schemeClr val="bg1"/>
                </a:solidFill>
              </a:rPr>
              <a:t>استراتيجية</a:t>
            </a:r>
            <a:r>
              <a:rPr lang="ar-SA" sz="2000" dirty="0" smtClean="0">
                <a:solidFill>
                  <a:schemeClr val="bg1"/>
                </a:solidFill>
              </a:rPr>
              <a:t> </a:t>
            </a:r>
            <a:r>
              <a:rPr lang="ar-SA" sz="2000" dirty="0" smtClean="0">
                <a:solidFill>
                  <a:schemeClr val="bg1"/>
                </a:solidFill>
              </a:rPr>
              <a:t>إدارة الإيرادات </a:t>
            </a:r>
            <a:r>
              <a:rPr lang="fr-FR" sz="2000" b="1" dirty="0">
                <a:solidFill>
                  <a:srgbClr val="C00000"/>
                </a:solidFill>
              </a:rPr>
              <a:t>LE YIELD MANAGEMENT </a:t>
            </a:r>
            <a:r>
              <a:rPr lang="ar-SA" sz="2000" dirty="0" smtClean="0">
                <a:solidFill>
                  <a:schemeClr val="bg1"/>
                </a:solidFill>
              </a:rPr>
              <a:t>على فهم الأسواق وتحسين الإيرادات</a:t>
            </a:r>
            <a:r>
              <a:rPr lang="ar-SA" dirty="0" smtClean="0">
                <a:solidFill>
                  <a:schemeClr val="bg1"/>
                </a:solidFill>
              </a:rPr>
              <a:t>.</a:t>
            </a:r>
            <a:endParaRPr lang="ar-DZ" b="1" dirty="0" smtClean="0">
              <a:solidFill>
                <a:schemeClr val="bg1"/>
              </a:solidFill>
            </a:endParaRPr>
          </a:p>
        </p:txBody>
      </p:sp>
      <p:sp>
        <p:nvSpPr>
          <p:cNvPr id="10" name="Rectangle 9"/>
          <p:cNvSpPr/>
          <p:nvPr/>
        </p:nvSpPr>
        <p:spPr>
          <a:xfrm>
            <a:off x="611560" y="3861048"/>
            <a:ext cx="8001056" cy="28574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Font typeface="Wingdings" pitchFamily="2" charset="2"/>
              <a:buChar char="§"/>
            </a:pPr>
            <a:r>
              <a:rPr lang="ar-SA" sz="2000" b="1" dirty="0" smtClean="0">
                <a:solidFill>
                  <a:srgbClr val="C00000"/>
                </a:solidFill>
              </a:rPr>
              <a:t>الحاجة إلى تنفيذ إستراتيجية إدارة الإيرادات</a:t>
            </a:r>
            <a:r>
              <a:rPr lang="fr-FR" sz="2000" b="1" dirty="0" smtClean="0">
                <a:solidFill>
                  <a:srgbClr val="C00000"/>
                </a:solidFill>
              </a:rPr>
              <a:t> LE YIELD MANAGEMENT   </a:t>
            </a:r>
            <a:endParaRPr lang="fr-FR" sz="2000" dirty="0" smtClean="0">
              <a:solidFill>
                <a:srgbClr val="C00000"/>
              </a:solidFill>
            </a:endParaRPr>
          </a:p>
          <a:p>
            <a:pPr algn="r" rtl="1">
              <a:buFont typeface="Wingdings" pitchFamily="2" charset="2"/>
              <a:buChar char="ü"/>
            </a:pPr>
            <a:r>
              <a:rPr lang="ar-SA" sz="1600" b="1" dirty="0" smtClean="0">
                <a:solidFill>
                  <a:schemeClr val="bg1"/>
                </a:solidFill>
              </a:rPr>
              <a:t>المنتجات القابلة للتلف أو غير القابلة للتخزين</a:t>
            </a:r>
            <a:endParaRPr lang="fr-FR" sz="1600" dirty="0" smtClean="0">
              <a:solidFill>
                <a:schemeClr val="bg1"/>
              </a:solidFill>
            </a:endParaRPr>
          </a:p>
          <a:p>
            <a:pPr algn="r" rtl="1">
              <a:buFont typeface="Wingdings" pitchFamily="2" charset="2"/>
              <a:buChar char="ü"/>
            </a:pPr>
            <a:r>
              <a:rPr lang="ar-SA" sz="1600" b="1" dirty="0" smtClean="0">
                <a:solidFill>
                  <a:schemeClr val="bg1"/>
                </a:solidFill>
              </a:rPr>
              <a:t>التكاليف الثابتة الكبيرة</a:t>
            </a:r>
            <a:endParaRPr lang="fr-FR" sz="1600" dirty="0" smtClean="0">
              <a:solidFill>
                <a:schemeClr val="bg1"/>
              </a:solidFill>
            </a:endParaRPr>
          </a:p>
          <a:p>
            <a:pPr algn="r" rtl="1">
              <a:buFont typeface="Wingdings" pitchFamily="2" charset="2"/>
              <a:buChar char="ü"/>
            </a:pPr>
            <a:r>
              <a:rPr lang="ar-SA" sz="1600" b="1" dirty="0" smtClean="0">
                <a:solidFill>
                  <a:schemeClr val="bg1"/>
                </a:solidFill>
              </a:rPr>
              <a:t>عملي</a:t>
            </a:r>
            <a:r>
              <a:rPr lang="ar-DZ" sz="1600" b="1" dirty="0" err="1" smtClean="0">
                <a:solidFill>
                  <a:schemeClr val="bg1"/>
                </a:solidFill>
              </a:rPr>
              <a:t>ات</a:t>
            </a:r>
            <a:r>
              <a:rPr lang="ar-SA" sz="1600" b="1" dirty="0" smtClean="0">
                <a:solidFill>
                  <a:schemeClr val="bg1"/>
                </a:solidFill>
              </a:rPr>
              <a:t> </a:t>
            </a:r>
            <a:r>
              <a:rPr lang="ar-DZ" sz="1600" b="1" dirty="0" err="1" smtClean="0">
                <a:solidFill>
                  <a:schemeClr val="bg1"/>
                </a:solidFill>
              </a:rPr>
              <a:t>ال</a:t>
            </a:r>
            <a:r>
              <a:rPr lang="ar-SA" sz="1600" b="1" dirty="0" smtClean="0">
                <a:solidFill>
                  <a:schemeClr val="bg1"/>
                </a:solidFill>
              </a:rPr>
              <a:t>حجز للمساعدة في توقع الطلب (المبيعات المسبقة)</a:t>
            </a:r>
            <a:r>
              <a:rPr lang="ar-SA" sz="1600" dirty="0" smtClean="0">
                <a:solidFill>
                  <a:schemeClr val="bg1"/>
                </a:solidFill>
              </a:rPr>
              <a:t> </a:t>
            </a:r>
            <a:endParaRPr lang="ar-DZ" sz="1600" dirty="0" smtClean="0">
              <a:solidFill>
                <a:schemeClr val="bg1"/>
              </a:solidFill>
            </a:endParaRPr>
          </a:p>
          <a:p>
            <a:pPr algn="r" rtl="1">
              <a:buFont typeface="Wingdings" pitchFamily="2" charset="2"/>
              <a:buChar char="ü"/>
            </a:pPr>
            <a:r>
              <a:rPr lang="ar-SA" sz="1600" b="1" dirty="0" smtClean="0">
                <a:solidFill>
                  <a:schemeClr val="bg1"/>
                </a:solidFill>
              </a:rPr>
              <a:t>المنتجات</a:t>
            </a:r>
            <a:r>
              <a:rPr lang="ar-DZ" sz="1600" b="1" dirty="0" smtClean="0">
                <a:solidFill>
                  <a:schemeClr val="bg1"/>
                </a:solidFill>
              </a:rPr>
              <a:t> </a:t>
            </a:r>
            <a:r>
              <a:rPr lang="ar-SA" sz="1600" b="1" dirty="0" smtClean="0">
                <a:solidFill>
                  <a:schemeClr val="bg1"/>
                </a:solidFill>
              </a:rPr>
              <a:t>المعروضة للبيع والتي ستساعد في فرز الطلب على </a:t>
            </a:r>
            <a:r>
              <a:rPr lang="ar-DZ" sz="1600" b="1" dirty="0" smtClean="0">
                <a:solidFill>
                  <a:schemeClr val="bg1"/>
                </a:solidFill>
              </a:rPr>
              <a:t>الخدمات الأساسية (</a:t>
            </a:r>
            <a:r>
              <a:rPr lang="ar-SA" sz="1600" dirty="0" smtClean="0">
                <a:solidFill>
                  <a:schemeClr val="bg1"/>
                </a:solidFill>
              </a:rPr>
              <a:t> الغرفة مع الإفطار، وغرفة "العائلة" ، وغرفة "الأعمال" المزودة بخدمة </a:t>
            </a:r>
            <a:r>
              <a:rPr lang="fr-FR" sz="1600" b="1" dirty="0" err="1" smtClean="0">
                <a:solidFill>
                  <a:schemeClr val="bg1"/>
                </a:solidFill>
              </a:rPr>
              <a:t>Wi-Fi</a:t>
            </a:r>
            <a:r>
              <a:rPr lang="ar-SA" sz="1600" dirty="0" smtClean="0">
                <a:solidFill>
                  <a:schemeClr val="bg1"/>
                </a:solidFill>
              </a:rPr>
              <a:t> ، وما إلى ذلك. سيسمح </a:t>
            </a:r>
            <a:r>
              <a:rPr lang="ar-SA" sz="1600" dirty="0" err="1" smtClean="0">
                <a:solidFill>
                  <a:schemeClr val="bg1"/>
                </a:solidFill>
              </a:rPr>
              <a:t>لك</a:t>
            </a:r>
            <a:r>
              <a:rPr lang="ar-SA" sz="1600" dirty="0" smtClean="0">
                <a:solidFill>
                  <a:schemeClr val="bg1"/>
                </a:solidFill>
              </a:rPr>
              <a:t> كل منتج من هذه المنتجات بتحديد الأسواق المختلفة (المسافر التجاري ، السائح الترفيهي ، العائلة ، السائح الجماعي ، </a:t>
            </a:r>
            <a:r>
              <a:rPr lang="ar-SA" sz="1600" dirty="0" err="1" smtClean="0">
                <a:solidFill>
                  <a:schemeClr val="bg1"/>
                </a:solidFill>
              </a:rPr>
              <a:t>إلخ</a:t>
            </a:r>
            <a:r>
              <a:rPr lang="ar-DZ" sz="1600" dirty="0" smtClean="0">
                <a:solidFill>
                  <a:schemeClr val="bg1"/>
                </a:solidFill>
              </a:rPr>
              <a:t>)</a:t>
            </a:r>
            <a:r>
              <a:rPr lang="ar-SA" sz="1600" dirty="0" smtClean="0">
                <a:solidFill>
                  <a:schemeClr val="bg1"/>
                </a:solidFill>
              </a:rPr>
              <a:t>.</a:t>
            </a:r>
            <a:endParaRPr lang="fr-FR" sz="1600" dirty="0" smtClean="0">
              <a:solidFill>
                <a:schemeClr val="bg1"/>
              </a:solidFill>
            </a:endParaRPr>
          </a:p>
          <a:p>
            <a:pPr algn="r" rtl="1">
              <a:buFont typeface="Wingdings" pitchFamily="2" charset="2"/>
              <a:buChar char="ü"/>
            </a:pPr>
            <a:r>
              <a:rPr lang="ar-SA" sz="1600" b="1" dirty="0" smtClean="0">
                <a:solidFill>
                  <a:schemeClr val="bg1"/>
                </a:solidFill>
              </a:rPr>
              <a:t>الطلب المتقلب</a:t>
            </a:r>
            <a:r>
              <a:rPr lang="ar-DZ" sz="1600" b="1" dirty="0" smtClean="0">
                <a:solidFill>
                  <a:schemeClr val="bg1"/>
                </a:solidFill>
              </a:rPr>
              <a:t> (في اليوم / </a:t>
            </a:r>
            <a:r>
              <a:rPr lang="ar-DZ" sz="1600" b="1" dirty="0" err="1" smtClean="0">
                <a:solidFill>
                  <a:schemeClr val="bg1"/>
                </a:solidFill>
              </a:rPr>
              <a:t>الاسبوع</a:t>
            </a:r>
            <a:r>
              <a:rPr lang="ar-DZ" sz="1600" b="1" dirty="0" smtClean="0">
                <a:solidFill>
                  <a:schemeClr val="bg1"/>
                </a:solidFill>
              </a:rPr>
              <a:t>/ الموسم / السنة .......)</a:t>
            </a:r>
            <a:endParaRPr lang="fr-FR" sz="1600" dirty="0" smtClean="0">
              <a:solidFill>
                <a:schemeClr val="bg1"/>
              </a:solidFill>
            </a:endParaRPr>
          </a:p>
          <a:p>
            <a:pPr algn="r" rtl="1">
              <a:buFont typeface="Wingdings" pitchFamily="2" charset="2"/>
              <a:buChar char="ü"/>
            </a:pPr>
            <a:r>
              <a:rPr lang="ar-SA" sz="1600" b="1" dirty="0" smtClean="0">
                <a:solidFill>
                  <a:schemeClr val="bg1"/>
                </a:solidFill>
              </a:rPr>
              <a:t>القدرة على تقسيم الأسواق المستهدفة</a:t>
            </a:r>
            <a:r>
              <a:rPr lang="ar-SA" sz="1600" dirty="0" smtClean="0">
                <a:solidFill>
                  <a:schemeClr val="bg1"/>
                </a:solidFill>
              </a:rPr>
              <a:t>  يمكنك تحديد أسواقك ومعرفة سلوك</a:t>
            </a:r>
            <a:r>
              <a:rPr lang="ar-DZ" sz="1600" dirty="0" smtClean="0">
                <a:solidFill>
                  <a:schemeClr val="bg1"/>
                </a:solidFill>
              </a:rPr>
              <a:t> عملائك</a:t>
            </a:r>
            <a:r>
              <a:rPr lang="ar-SA" sz="1600" dirty="0" smtClean="0">
                <a:solidFill>
                  <a:schemeClr val="bg1"/>
                </a:solidFill>
              </a:rPr>
              <a:t> الشرائي (ما</a:t>
            </a:r>
            <a:r>
              <a:rPr lang="ar-DZ" sz="1600" dirty="0" smtClean="0">
                <a:solidFill>
                  <a:schemeClr val="bg1"/>
                </a:solidFill>
              </a:rPr>
              <a:t>ذا</a:t>
            </a:r>
            <a:r>
              <a:rPr lang="ar-SA" sz="1600" dirty="0" smtClean="0">
                <a:solidFill>
                  <a:schemeClr val="bg1"/>
                </a:solidFill>
              </a:rPr>
              <a:t> يريدون عندما يشترون ، السعر الذي يرغبون في دفعه ، </a:t>
            </a:r>
            <a:r>
              <a:rPr lang="ar-SA" sz="1600" dirty="0" err="1" smtClean="0">
                <a:solidFill>
                  <a:schemeClr val="bg1"/>
                </a:solidFill>
              </a:rPr>
              <a:t>إلخ</a:t>
            </a:r>
            <a:r>
              <a:rPr lang="ar-DZ" sz="1600" dirty="0" smtClean="0">
                <a:solidFill>
                  <a:schemeClr val="bg1"/>
                </a:solidFill>
              </a:rPr>
              <a:t>.....</a:t>
            </a:r>
          </a:p>
        </p:txBody>
      </p:sp>
      <p:pic>
        <p:nvPicPr>
          <p:cNvPr id="9" name="Image 8" descr="images (5).jpg"/>
          <p:cNvPicPr>
            <a:picLocks noChangeAspect="1"/>
          </p:cNvPicPr>
          <p:nvPr/>
        </p:nvPicPr>
        <p:blipFill>
          <a:blip r:embed="rId2"/>
          <a:stretch>
            <a:fillRect/>
          </a:stretch>
        </p:blipFill>
        <p:spPr>
          <a:xfrm>
            <a:off x="25192" y="0"/>
            <a:ext cx="1547664" cy="1050201"/>
          </a:xfrm>
          <a:prstGeom prst="rect">
            <a:avLst/>
          </a:prstGeom>
        </p:spPr>
      </p:pic>
    </p:spTree>
    <p:extLst>
      <p:ext uri="{BB962C8B-B14F-4D97-AF65-F5344CB8AC3E}">
        <p14:creationId xmlns:p14="http://schemas.microsoft.com/office/powerpoint/2010/main" val="3994417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48680"/>
            <a:ext cx="8640960" cy="576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4417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8640"/>
            <a:ext cx="7704856" cy="3153837"/>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384466"/>
            <a:ext cx="7704856" cy="3284894"/>
          </a:xfrm>
          <a:prstGeom prst="rect">
            <a:avLst/>
          </a:prstGeom>
        </p:spPr>
      </p:pic>
      <p:sp>
        <p:nvSpPr>
          <p:cNvPr id="6" name="ZoneTexte 5"/>
          <p:cNvSpPr txBox="1"/>
          <p:nvPr/>
        </p:nvSpPr>
        <p:spPr>
          <a:xfrm>
            <a:off x="6516216" y="44624"/>
            <a:ext cx="2627784" cy="461665"/>
          </a:xfrm>
          <a:prstGeom prst="rect">
            <a:avLst/>
          </a:prstGeom>
          <a:solidFill>
            <a:schemeClr val="bg2">
              <a:lumMod val="60000"/>
              <a:lumOff val="40000"/>
            </a:schemeClr>
          </a:solidFill>
        </p:spPr>
        <p:txBody>
          <a:bodyPr wrap="square" rtlCol="0">
            <a:spAutoFit/>
          </a:bodyPr>
          <a:lstStyle/>
          <a:p>
            <a:pPr algn="r" rtl="1"/>
            <a:r>
              <a:rPr lang="ar-DZ" sz="2400" b="1" dirty="0" smtClean="0">
                <a:solidFill>
                  <a:srgbClr val="7030A0"/>
                </a:solidFill>
              </a:rPr>
              <a:t>3) الاتصال التسويقي</a:t>
            </a:r>
            <a:endParaRPr lang="fr-FR" sz="2400" b="1" dirty="0">
              <a:solidFill>
                <a:srgbClr val="7030A0"/>
              </a:solidFill>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4" y="0"/>
            <a:ext cx="1775514" cy="1178296"/>
          </a:xfrm>
          <a:prstGeom prst="rect">
            <a:avLst/>
          </a:prstGeom>
        </p:spPr>
      </p:pic>
    </p:spTree>
    <p:extLst>
      <p:ext uri="{BB962C8B-B14F-4D97-AF65-F5344CB8AC3E}">
        <p14:creationId xmlns:p14="http://schemas.microsoft.com/office/powerpoint/2010/main" val="8183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20688"/>
            <a:ext cx="8084590" cy="606977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79944" cy="153170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384" y="0"/>
            <a:ext cx="2555616" cy="1484784"/>
          </a:xfrm>
          <a:prstGeom prst="rect">
            <a:avLst/>
          </a:prstGeom>
        </p:spPr>
      </p:pic>
      <p:sp>
        <p:nvSpPr>
          <p:cNvPr id="5" name="ZoneTexte 4"/>
          <p:cNvSpPr txBox="1"/>
          <p:nvPr/>
        </p:nvSpPr>
        <p:spPr>
          <a:xfrm>
            <a:off x="3203848" y="0"/>
            <a:ext cx="2627784" cy="461665"/>
          </a:xfrm>
          <a:prstGeom prst="rect">
            <a:avLst/>
          </a:prstGeom>
          <a:solidFill>
            <a:schemeClr val="bg2">
              <a:lumMod val="60000"/>
              <a:lumOff val="40000"/>
            </a:schemeClr>
          </a:solidFill>
        </p:spPr>
        <p:txBody>
          <a:bodyPr wrap="square" rtlCol="0">
            <a:spAutoFit/>
          </a:bodyPr>
          <a:lstStyle/>
          <a:p>
            <a:pPr algn="r" rtl="1"/>
            <a:r>
              <a:rPr lang="ar-DZ" sz="2400" b="1" dirty="0" smtClean="0">
                <a:solidFill>
                  <a:srgbClr val="7030A0"/>
                </a:solidFill>
              </a:rPr>
              <a:t>3) الاتصال التسويقي</a:t>
            </a:r>
            <a:endParaRPr lang="fr-FR" sz="2400" b="1" dirty="0">
              <a:solidFill>
                <a:srgbClr val="7030A0"/>
              </a:solidFill>
            </a:endParaRPr>
          </a:p>
        </p:txBody>
      </p:sp>
    </p:spTree>
    <p:extLst>
      <p:ext uri="{BB962C8B-B14F-4D97-AF65-F5344CB8AC3E}">
        <p14:creationId xmlns:p14="http://schemas.microsoft.com/office/powerpoint/2010/main" val="130998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éb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solidFill>
          <a:srgbClr val="FFC00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3669</TotalTime>
  <Words>1208</Words>
  <Application>Microsoft Office PowerPoint</Application>
  <PresentationFormat>Affichage à l'écran (4:3)</PresentationFormat>
  <Paragraphs>102</Paragraphs>
  <Slides>14</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14</vt:i4>
      </vt:variant>
    </vt:vector>
  </HeadingPairs>
  <TitlesOfParts>
    <vt:vector size="24" baseType="lpstr">
      <vt:lpstr>Arial</vt:lpstr>
      <vt:lpstr>Calibri</vt:lpstr>
      <vt:lpstr>Constantia</vt:lpstr>
      <vt:lpstr>Majalla UI</vt:lpstr>
      <vt:lpstr>Simplified Arabic</vt:lpstr>
      <vt:lpstr>Times New Roman</vt:lpstr>
      <vt:lpstr>Traditional Arabic</vt:lpstr>
      <vt:lpstr>Wingdings</vt:lpstr>
      <vt:lpstr>Wingdings 2</vt:lpstr>
      <vt:lpstr>1_Débit</vt:lpstr>
      <vt:lpstr>     مقياس : تسويق</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مقياس : تسويق الخدمات</dc:title>
  <dc:creator>MR</dc:creator>
  <cp:lastModifiedBy>DUALCORE</cp:lastModifiedBy>
  <cp:revision>268</cp:revision>
  <dcterms:created xsi:type="dcterms:W3CDTF">2020-12-10T19:59:27Z</dcterms:created>
  <dcterms:modified xsi:type="dcterms:W3CDTF">2021-06-05T10:51:54Z</dcterms:modified>
</cp:coreProperties>
</file>