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7" r:id="rId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03C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2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01/12/2017</a:t>
            </a:fld>
            <a:endParaRPr lang="fr-BE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01/12/2017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01/12/2017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01/12/2017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01/12/2017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01/12/2017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01/12/2017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01/12/2017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01/12/2017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01/12/2017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gner et arrondir un rectangle à un seul coin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angle rect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01/12/2017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10" name="Forme libre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e libre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e libre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A309A6D-C09C-4548-B29A-6CF363A7E532}" type="datetimeFigureOut">
              <a:rPr lang="fr-FR" smtClean="0"/>
              <a:pPr/>
              <a:t>01/12/2017</a:t>
            </a:fld>
            <a:endParaRPr lang="fr-BE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  <p:grpSp>
        <p:nvGrpSpPr>
          <p:cNvPr id="2" name="Groupe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orme lib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orme lib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image" Target="../media/image2.jpeg"/><Relationship Id="rId4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3352800" cy="365125"/>
          </a:xfrm>
        </p:spPr>
        <p:txBody>
          <a:bodyPr/>
          <a:lstStyle/>
          <a:p>
            <a:r>
              <a:rPr lang="fr-BE" dirty="0" smtClean="0">
                <a:latin typeface="Times New Roman" pitchFamily="18" charset="0"/>
                <a:cs typeface="Times New Roman" pitchFamily="18" charset="0"/>
              </a:rPr>
              <a:t>Mme. A. MEDDOUR      2017/2018</a:t>
            </a:r>
            <a:endParaRPr lang="fr-BE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7924800" y="6356350"/>
            <a:ext cx="762000" cy="365125"/>
          </a:xfrm>
        </p:spPr>
        <p:txBody>
          <a:bodyPr/>
          <a:lstStyle/>
          <a:p>
            <a:fld id="{CF4668DC-857F-487D-BFFA-8C0CA5037977}" type="slidenum">
              <a:rPr lang="fr-BE" smtClean="0"/>
              <a:pPr/>
              <a:t>1</a:t>
            </a:fld>
            <a:endParaRPr lang="fr-BE"/>
          </a:p>
        </p:txBody>
      </p:sp>
      <p:pic>
        <p:nvPicPr>
          <p:cNvPr id="8" name="Image 7" descr="C:\Users\user\Desktop\dossier des formes\sigle.jpg"/>
          <p:cNvPicPr/>
          <p:nvPr>
            <p:custDataLst>
              <p:tags r:id="rId1"/>
            </p:custDataLst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7504" y="14759"/>
            <a:ext cx="1296000" cy="1368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</p:spPr>
      </p:pic>
      <p:sp>
        <p:nvSpPr>
          <p:cNvPr id="9" name="ZoneTexte 8"/>
          <p:cNvSpPr txBox="1"/>
          <p:nvPr>
            <p:custDataLst>
              <p:tags r:id="rId2"/>
            </p:custDataLst>
          </p:nvPr>
        </p:nvSpPr>
        <p:spPr>
          <a:xfrm>
            <a:off x="1447525" y="32111"/>
            <a:ext cx="6264984" cy="1349038"/>
          </a:xfrm>
          <a:prstGeom prst="roundRect">
            <a:avLst>
              <a:gd name="adj" fmla="val 4148"/>
            </a:avLst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kern="0" dirty="0">
                <a:latin typeface="Times New Roman" pitchFamily="18" charset="0"/>
                <a:cs typeface="Times New Roman" pitchFamily="18" charset="0"/>
              </a:rPr>
              <a:t>Université Mohamed Khider-Biskra</a:t>
            </a:r>
          </a:p>
          <a:p>
            <a:pPr algn="ctr"/>
            <a:r>
              <a:rPr lang="fr-FR" sz="2000" kern="0" dirty="0">
                <a:latin typeface="Times New Roman" pitchFamily="18" charset="0"/>
                <a:cs typeface="Times New Roman" pitchFamily="18" charset="0"/>
              </a:rPr>
              <a:t>Faculté des sciences </a:t>
            </a:r>
            <a:r>
              <a:rPr lang="fr-FR" sz="2000" kern="0" dirty="0" smtClean="0">
                <a:latin typeface="Times New Roman" pitchFamily="18" charset="0"/>
                <a:cs typeface="Times New Roman" pitchFamily="18" charset="0"/>
              </a:rPr>
              <a:t>exactes</a:t>
            </a:r>
          </a:p>
          <a:p>
            <a:pPr algn="ctr"/>
            <a:r>
              <a:rPr lang="fr-FR" sz="2000" kern="0" dirty="0" smtClean="0">
                <a:latin typeface="Times New Roman" pitchFamily="18" charset="0"/>
                <a:cs typeface="Times New Roman" pitchFamily="18" charset="0"/>
              </a:rPr>
              <a:t>et </a:t>
            </a:r>
            <a:r>
              <a:rPr lang="fr-FR" sz="2000" kern="0" dirty="0">
                <a:latin typeface="Times New Roman" pitchFamily="18" charset="0"/>
                <a:cs typeface="Times New Roman" pitchFamily="18" charset="0"/>
              </a:rPr>
              <a:t>des sciences de la nature et de la vie</a:t>
            </a:r>
          </a:p>
          <a:p>
            <a:pPr algn="ctr"/>
            <a:r>
              <a:rPr lang="fr-FR" sz="2000" kern="0" dirty="0">
                <a:latin typeface="Times New Roman" pitchFamily="18" charset="0"/>
                <a:cs typeface="Times New Roman" pitchFamily="18" charset="0"/>
              </a:rPr>
              <a:t>Département des sciences de la nature et de la vie </a:t>
            </a:r>
          </a:p>
        </p:txBody>
      </p:sp>
      <p:pic>
        <p:nvPicPr>
          <p:cNvPr id="10" name="Image 9" descr="C:\Users\user\Desktop\dossier des formes\sigle.jpg"/>
          <p:cNvPicPr/>
          <p:nvPr>
            <p:custDataLst>
              <p:tags r:id="rId3"/>
            </p:custDataLst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776356" y="32111"/>
            <a:ext cx="1296000" cy="1368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</p:spPr>
      </p:pic>
      <p:sp>
        <p:nvSpPr>
          <p:cNvPr id="11" name="Rectangle à coins arrondis 10"/>
          <p:cNvSpPr/>
          <p:nvPr/>
        </p:nvSpPr>
        <p:spPr>
          <a:xfrm>
            <a:off x="2411760" y="4725144"/>
            <a:ext cx="4586808" cy="91440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fr-BE" b="1" dirty="0" smtClean="0">
                <a:ln w="11430">
                  <a:solidFill>
                    <a:srgbClr val="C00000"/>
                  </a:solidFill>
                </a:ln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Mme. A. MEDDOUR     </a:t>
            </a:r>
          </a:p>
          <a:p>
            <a:pPr algn="ctr"/>
            <a:r>
              <a:rPr lang="fr-BE" b="1" dirty="0" smtClean="0">
                <a:ln w="11430">
                  <a:solidFill>
                    <a:srgbClr val="C00000"/>
                  </a:solidFill>
                </a:ln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2017/2018</a:t>
            </a:r>
          </a:p>
          <a:p>
            <a:pPr algn="ctr"/>
            <a:endParaRPr lang="fr-FR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2" name="Titre 1"/>
          <p:cNvSpPr txBox="1">
            <a:spLocks/>
          </p:cNvSpPr>
          <p:nvPr/>
        </p:nvSpPr>
        <p:spPr>
          <a:xfrm>
            <a:off x="467544" y="1556792"/>
            <a:ext cx="7990656" cy="2736304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kumimoji="0" lang="fr-FR" sz="4400" b="1" i="0" u="none" strike="noStrike" kern="1200" cap="all" spc="0" normalizeH="0" baseline="0" noProof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Génie génétique:</a:t>
            </a:r>
            <a:endParaRPr lang="fr-FR" sz="44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  <a:p>
            <a:pPr lvl="0" algn="ctr">
              <a:spcBef>
                <a:spcPct val="0"/>
              </a:spcBef>
            </a:pPr>
            <a:r>
              <a:rPr lang="fr-FR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Hôtes de clonage</a:t>
            </a:r>
            <a:r>
              <a:rPr lang="fr-FR" sz="4000" b="1" dirty="0" smtClean="0"/>
              <a:t> </a:t>
            </a:r>
            <a:endParaRPr kumimoji="0" lang="fr-FR" sz="4000" b="1" i="0" u="none" strike="noStrike" kern="1200" cap="all" spc="0" normalizeH="0" baseline="0" noProof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5536" y="692696"/>
            <a:ext cx="8496944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Hôtes de clonage</a:t>
            </a:r>
          </a:p>
          <a:p>
            <a:pPr algn="just"/>
            <a:endParaRPr lang="fr-FR" sz="3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	En biotechnologie, le génie génétique est utilisé à des fins commerciales comme pour :</a:t>
            </a:r>
          </a:p>
          <a:p>
            <a:pPr algn="just">
              <a:buFont typeface="Wingdings" pitchFamily="2" charset="2"/>
              <a:buChar char="ü"/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la production de nouveaux vaccins </a:t>
            </a:r>
          </a:p>
          <a:p>
            <a:pPr algn="just">
              <a:buFont typeface="Wingdings" pitchFamily="2" charset="2"/>
              <a:buChar char="ü"/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des grandes quantités de protéines valorisables</a:t>
            </a:r>
          </a:p>
          <a:p>
            <a:pPr algn="just">
              <a:buFont typeface="Wingdings" pitchFamily="2" charset="2"/>
              <a:buChar char="ü"/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l’introduction de gènes spécifiques dans un organisme animal ou végétale. </a:t>
            </a:r>
          </a:p>
          <a:p>
            <a:pPr algn="just"/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	Dans chaque cas, le choix de l’hôte est essentiel puisqu’il nous orientera vers un type de vecteur adapté.</a:t>
            </a:r>
            <a:endParaRPr lang="fr-FR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836712"/>
            <a:ext cx="8568952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L'hôte idéal</a:t>
            </a:r>
          </a:p>
          <a:p>
            <a:pPr algn="just"/>
            <a:endParaRPr lang="fr-FR" sz="28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	Pour obtenir de grande quantité d’ADN cloné l’hôte idéal doit:</a:t>
            </a:r>
          </a:p>
          <a:p>
            <a:pPr algn="just"/>
            <a:r>
              <a:rPr lang="fr-FR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- Se développer </a:t>
            </a:r>
            <a:r>
              <a:rPr lang="fr-FR" sz="2400" dirty="0" smtClean="0">
                <a:solidFill>
                  <a:srgbClr val="F303C0"/>
                </a:solidFill>
                <a:latin typeface="Times New Roman" pitchFamily="18" charset="0"/>
                <a:cs typeface="Times New Roman" pitchFamily="18" charset="0"/>
              </a:rPr>
              <a:t>rapidement</a:t>
            </a:r>
            <a:r>
              <a:rPr lang="fr-FR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dans un milieu de culture </a:t>
            </a:r>
            <a:r>
              <a:rPr lang="fr-FR" sz="2400" dirty="0" smtClean="0">
                <a:solidFill>
                  <a:srgbClr val="F303C0"/>
                </a:solidFill>
                <a:latin typeface="Times New Roman" pitchFamily="18" charset="0"/>
                <a:cs typeface="Times New Roman" pitchFamily="18" charset="0"/>
              </a:rPr>
              <a:t>peu onéreux</a:t>
            </a:r>
            <a:r>
              <a:rPr lang="fr-FR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fr-FR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- Être </a:t>
            </a:r>
            <a:r>
              <a:rPr lang="fr-FR" sz="2400" dirty="0" smtClean="0">
                <a:solidFill>
                  <a:srgbClr val="F303C0"/>
                </a:solidFill>
                <a:latin typeface="Times New Roman" pitchFamily="18" charset="0"/>
                <a:cs typeface="Times New Roman" pitchFamily="18" charset="0"/>
              </a:rPr>
              <a:t>non pathogène.</a:t>
            </a:r>
          </a:p>
          <a:p>
            <a:pPr algn="just"/>
            <a:r>
              <a:rPr lang="fr-FR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- Être capable d’</a:t>
            </a:r>
            <a:r>
              <a:rPr lang="fr-FR" sz="2400" dirty="0" smtClean="0">
                <a:solidFill>
                  <a:srgbClr val="F303C0"/>
                </a:solidFill>
                <a:latin typeface="Times New Roman" pitchFamily="18" charset="0"/>
                <a:cs typeface="Times New Roman" pitchFamily="18" charset="0"/>
              </a:rPr>
              <a:t>incorporer</a:t>
            </a:r>
            <a:r>
              <a:rPr lang="fr-FR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l’ADN.</a:t>
            </a:r>
          </a:p>
          <a:p>
            <a:pPr algn="just"/>
            <a:r>
              <a:rPr lang="fr-FR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- Être</a:t>
            </a:r>
            <a:r>
              <a:rPr lang="fr-FR" sz="2400" dirty="0" smtClean="0">
                <a:solidFill>
                  <a:srgbClr val="F303C0"/>
                </a:solidFill>
                <a:latin typeface="Times New Roman" pitchFamily="18" charset="0"/>
                <a:cs typeface="Times New Roman" pitchFamily="18" charset="0"/>
              </a:rPr>
              <a:t> stable </a:t>
            </a:r>
            <a:r>
              <a:rPr lang="fr-FR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en culture</a:t>
            </a:r>
          </a:p>
          <a:p>
            <a:pPr algn="just"/>
            <a:r>
              <a:rPr lang="fr-FR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fr-FR" sz="2400" dirty="0" smtClean="0">
                <a:solidFill>
                  <a:srgbClr val="F303C0"/>
                </a:solidFill>
                <a:latin typeface="Times New Roman" pitchFamily="18" charset="0"/>
                <a:cs typeface="Times New Roman" pitchFamily="18" charset="0"/>
              </a:rPr>
              <a:t>Possède des enzymes appropriées </a:t>
            </a:r>
            <a:r>
              <a:rPr lang="fr-FR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pour la réplication du vecteur.</a:t>
            </a:r>
          </a:p>
          <a:p>
            <a:pPr algn="just"/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algn="just"/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	Les hôtes répondant à ces critères sont des </a:t>
            </a:r>
            <a:r>
              <a:rPr lang="fr-FR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microorganismes eucaryotes ou procaryotes 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dont les génomes sont bien connus car </a:t>
            </a:r>
            <a:r>
              <a:rPr lang="fr-FR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entièrement séquencés, génétiquement manipulables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fr-FR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813" t="4308" r="3272" b="2924"/>
          <a:stretch>
            <a:fillRect/>
          </a:stretch>
        </p:blipFill>
        <p:spPr bwMode="auto">
          <a:xfrm>
            <a:off x="179512" y="260648"/>
            <a:ext cx="8640960" cy="5040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 t="14646"/>
          <a:stretch>
            <a:fillRect/>
          </a:stretch>
        </p:blipFill>
        <p:spPr bwMode="auto">
          <a:xfrm>
            <a:off x="179512" y="5301208"/>
            <a:ext cx="8712968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ZoneTexte 3"/>
          <p:cNvSpPr txBox="1"/>
          <p:nvPr/>
        </p:nvSpPr>
        <p:spPr>
          <a:xfrm>
            <a:off x="2627784" y="5949280"/>
            <a:ext cx="39958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Hôtes de clonage moléculaire</a:t>
            </a:r>
            <a:endParaRPr lang="fr-FR" sz="24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3528" y="836712"/>
            <a:ext cx="8496944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Escherichia coli: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algn="just">
              <a:buFont typeface="Wingdings" pitchFamily="2" charset="2"/>
              <a:buChar char="Ø"/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  C’est l’organisme </a:t>
            </a:r>
            <a:r>
              <a:rPr lang="fr-FR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le plus utilisé 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en clonage moléculaire. </a:t>
            </a:r>
          </a:p>
          <a:p>
            <a:pPr algn="just">
              <a:buFont typeface="Wingdings" pitchFamily="2" charset="2"/>
              <a:buChar char="Ø"/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  Malgré que cette bactérie soit comptée </a:t>
            </a:r>
            <a:r>
              <a:rPr lang="fr-FR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parmi la flore normale 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de l’intestin de l’homme et les animaux, il </a:t>
            </a:r>
            <a:r>
              <a:rPr lang="fr-FR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est aussi un pathogène potentiel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, surtout les </a:t>
            </a:r>
            <a:r>
              <a:rPr lang="fr-FR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souches sauvages 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(synthèse d’endotoxines susceptible de contaminer les produits finis), cela constitue </a:t>
            </a:r>
            <a:r>
              <a:rPr lang="fr-FR" sz="24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un problème potentiel notamment pour les produit pharmaceutiques administrés par voie intraveineuse.</a:t>
            </a:r>
          </a:p>
          <a:p>
            <a:pPr algn="just"/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	Aussi le problème, que </a:t>
            </a:r>
            <a:r>
              <a:rPr lang="fr-FR" sz="2400" i="1" dirty="0" smtClean="0">
                <a:latin typeface="Times New Roman" pitchFamily="18" charset="0"/>
                <a:cs typeface="Times New Roman" pitchFamily="18" charset="0"/>
              </a:rPr>
              <a:t>E. coli </a:t>
            </a:r>
            <a:r>
              <a:rPr lang="fr-FR" sz="24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retiens des protéines extracellulaires dans son espace péri-plasmique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, ce qui peut rendre </a:t>
            </a:r>
            <a:r>
              <a:rPr lang="fr-FR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l’isolement et la purification 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des protéines recombinantes </a:t>
            </a:r>
            <a:r>
              <a:rPr lang="fr-FR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difficiles et coûteuse.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836712"/>
            <a:ext cx="8640960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32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Bacillus</a:t>
            </a:r>
            <a:r>
              <a:rPr lang="fr-FR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2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subtilus</a:t>
            </a:r>
            <a:r>
              <a:rPr lang="fr-FR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algn="just">
              <a:buFont typeface="Wingdings" pitchFamily="2" charset="2"/>
              <a:buChar char="Ø"/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  L’inconvénient majeur de cette souche reste </a:t>
            </a:r>
            <a:r>
              <a:rPr lang="fr-FR" sz="24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la difficulté de maintenir la réplication </a:t>
            </a:r>
            <a:r>
              <a:rPr lang="fr-FR" sz="2400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plasmidique</a:t>
            </a:r>
            <a:r>
              <a:rPr lang="fr-FR" sz="24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dans les sous cultures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, ce qui engendre souvent </a:t>
            </a:r>
            <a:r>
              <a:rPr lang="fr-FR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la perte de l’ADN cloné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. 	</a:t>
            </a:r>
          </a:p>
          <a:p>
            <a:pPr algn="just"/>
            <a:r>
              <a:rPr lang="fr-FR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Saccharomyces </a:t>
            </a:r>
            <a:r>
              <a:rPr lang="fr-FR" sz="32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cerivisae</a:t>
            </a:r>
            <a:r>
              <a:rPr lang="fr-FR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algn="just">
              <a:buFont typeface="Wingdings" pitchFamily="2" charset="2"/>
              <a:buChar char="Ø"/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  Des vecteurs </a:t>
            </a:r>
            <a:r>
              <a:rPr lang="fr-FR" sz="2400" dirty="0" err="1" smtClean="0">
                <a:latin typeface="Times New Roman" pitchFamily="18" charset="0"/>
                <a:cs typeface="Times New Roman" pitchFamily="18" charset="0"/>
              </a:rPr>
              <a:t>plasmidique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et des YAC ont été développés pour le clonage dans la levure </a:t>
            </a:r>
            <a:r>
              <a:rPr lang="fr-FR" sz="2400" i="1" dirty="0" smtClean="0">
                <a:latin typeface="Times New Roman" pitchFamily="18" charset="0"/>
                <a:cs typeface="Times New Roman" pitchFamily="18" charset="0"/>
              </a:rPr>
              <a:t>Saccharomyces </a:t>
            </a:r>
            <a:r>
              <a:rPr lang="fr-FR" sz="2400" i="1" dirty="0" err="1" smtClean="0">
                <a:latin typeface="Times New Roman" pitchFamily="18" charset="0"/>
                <a:cs typeface="Times New Roman" pitchFamily="18" charset="0"/>
              </a:rPr>
              <a:t>cerivisae</a:t>
            </a:r>
            <a:r>
              <a:rPr lang="fr-FR" sz="2400" i="1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>
              <a:buFont typeface="Wingdings" pitchFamily="2" charset="2"/>
              <a:buChar char="Ø"/>
            </a:pPr>
            <a:r>
              <a:rPr lang="fr-FR" sz="2400" i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L’avantage que présente cet hôte est qu’il </a:t>
            </a:r>
            <a:r>
              <a:rPr lang="fr-FR" sz="24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possède les ARN et les systèmes post traductionnels complexes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nécessaire à la synthèse de produits de gènes d’organismes supérieurs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>
              <a:buFont typeface="Wingdings" pitchFamily="2" charset="2"/>
              <a:buChar char="Ø"/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  Les processus post traductionnels peuvent être à l’origine de problème de clonage.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3528" y="836712"/>
            <a:ext cx="8496944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Autres cellules eucaryotes :</a:t>
            </a:r>
          </a:p>
          <a:p>
            <a:pPr algn="just">
              <a:buFont typeface="Wingdings" pitchFamily="2" charset="2"/>
              <a:buChar char="Ø"/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  La culture de cellules de mammifères présente </a:t>
            </a:r>
            <a:r>
              <a:rPr lang="fr-FR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un coût élevé 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et </a:t>
            </a:r>
            <a:r>
              <a:rPr lang="fr-FR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des difficultés de production 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à grande échelle. En plus </a:t>
            </a:r>
            <a:r>
              <a:rPr lang="fr-FR" sz="24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le niveau d’expression des gènes clonés est souvent faible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(aussi pour les insectes, plantes, etc.).</a:t>
            </a:r>
          </a:p>
          <a:p>
            <a:pPr algn="just">
              <a:buFont typeface="Wingdings" pitchFamily="2" charset="2"/>
              <a:buChar char="Ø"/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  On dit dans les cas des bactéries </a:t>
            </a:r>
            <a:r>
              <a:rPr lang="fr-FR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transformation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, le processus d’intégration de l’ADN étranger, mais pour les eucaryotes on dit la </a:t>
            </a:r>
            <a:r>
              <a:rPr lang="fr-FR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transfection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, car, la transformation des cellules de mammifère désigne </a:t>
            </a:r>
            <a:r>
              <a:rPr lang="fr-FR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habituellement la conversion en cellules malignes 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(tumorales, cancéreuses). </a:t>
            </a:r>
          </a:p>
          <a:p>
            <a:pPr algn="just"/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	L’exemple le plus connu de l’application de cette caractéristique en biotechnologie est </a:t>
            </a:r>
            <a:r>
              <a:rPr lang="fr-FR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la production des anticorps monoclonaux.</a:t>
            </a:r>
            <a:endParaRPr lang="fr-FR" sz="24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ébit">
  <a:themeElements>
    <a:clrScheme name="Débit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Débit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ébit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100</TotalTime>
  <Words>152</Words>
  <Application>Microsoft Office PowerPoint</Application>
  <PresentationFormat>Affichage à l'écran (4:3)</PresentationFormat>
  <Paragraphs>42</Paragraphs>
  <Slides>7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8" baseType="lpstr">
      <vt:lpstr>Débit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Asma</dc:creator>
  <cp:lastModifiedBy>Asma</cp:lastModifiedBy>
  <cp:revision>19</cp:revision>
  <dcterms:created xsi:type="dcterms:W3CDTF">2017-11-21T06:10:30Z</dcterms:created>
  <dcterms:modified xsi:type="dcterms:W3CDTF">2017-12-01T12:16:37Z</dcterms:modified>
</cp:coreProperties>
</file>