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2" r:id="rId2"/>
    <p:sldId id="353" r:id="rId3"/>
    <p:sldId id="354" r:id="rId4"/>
    <p:sldId id="356" r:id="rId5"/>
    <p:sldId id="358" r:id="rId6"/>
    <p:sldId id="359" r:id="rId7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03" autoAdjust="0"/>
    <p:restoredTop sz="94600"/>
  </p:normalViewPr>
  <p:slideViewPr>
    <p:cSldViewPr>
      <p:cViewPr>
        <p:scale>
          <a:sx n="50" d="100"/>
          <a:sy n="50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A717644-746C-4B46-9F47-9321B06DF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5BEDEC-FFB8-41EB-BFA8-C85883F4E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B8C-2BFB-4D4B-93C4-6F36CAA27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0242-32A6-42BA-AB77-903A5F0355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555-FB4A-4499-BC3E-675173488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E0F-3747-4F98-BE33-C30695C45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8F0-8D63-446F-AC2A-1062B4B814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714F-7B8F-4561-9733-52C597268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0B9-06EC-40E7-9C9E-28B88F574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590E-1E8F-44C5-AE6F-B5149F7CA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7C61-C60C-43E0-A456-6DDDF24CA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9E38-79A4-4946-8CB3-062E67F006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799E-74CF-45D5-9D26-545CBBEDA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081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312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16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6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7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2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5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4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3082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308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6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33E36C-60CA-4927-9727-DDA371EC5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A:\New%20Folder\Chapitre%202%20%20syst&#232;me%20nerveux%20central%20et%20autonome_files\image01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A:\New%20Folder\Chapitre%202%20%20syst&#232;me%20nerveux%20central%20et%20autonome_files\image0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2-Système nerveux périphérique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63713" y="923925"/>
            <a:ext cx="556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Système de réception et de transmissions</a:t>
            </a:r>
            <a:endParaRPr lang="fr-FR" sz="2000" b="1" i="1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650" y="1462088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Voies afférentes au S.N.C. et voies efférentes du S. N.C.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39813" y="2038350"/>
            <a:ext cx="70262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Composé de : nerfs + ganglions + récepteurs sensitifs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6263" y="2344738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(corps cellulaires des n. sensitifs)</a:t>
            </a:r>
          </a:p>
        </p:txBody>
      </p:sp>
      <p:sp>
        <p:nvSpPr>
          <p:cNvPr id="7" name="AutoShape 12"/>
          <p:cNvSpPr>
            <a:spLocks/>
          </p:cNvSpPr>
          <p:nvPr/>
        </p:nvSpPr>
        <p:spPr bwMode="auto">
          <a:xfrm rot="5400000">
            <a:off x="4479132" y="1762918"/>
            <a:ext cx="215900" cy="1439863"/>
          </a:xfrm>
          <a:prstGeom prst="leftBrace">
            <a:avLst>
              <a:gd name="adj1" fmla="val 5557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65475" y="2508250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000000"/>
                </a:solidFill>
              </a:rPr>
              <a:t>Spinaux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02163" y="2486025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000000"/>
                </a:solidFill>
              </a:rPr>
              <a:t>Autonomes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445250" y="234950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(corps cellulaires des n. autonomes)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5400000">
            <a:off x="2883694" y="2558256"/>
            <a:ext cx="288925" cy="360363"/>
          </a:xfrm>
          <a:prstGeom prst="upDownArrow">
            <a:avLst>
              <a:gd name="adj1" fmla="val 50000"/>
              <a:gd name="adj2" fmla="val 2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5400000">
            <a:off x="6153944" y="2539206"/>
            <a:ext cx="288925" cy="360363"/>
          </a:xfrm>
          <a:prstGeom prst="upDownArrow">
            <a:avLst>
              <a:gd name="adj1" fmla="val 50000"/>
              <a:gd name="adj2" fmla="val 2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3" name="Rectangle 18"/>
          <p:cNvSpPr>
            <a:spLocks noRot="1" noChangeArrowheads="1"/>
          </p:cNvSpPr>
          <p:nvPr/>
        </p:nvSpPr>
        <p:spPr bwMode="auto">
          <a:xfrm>
            <a:off x="187325" y="3162300"/>
            <a:ext cx="3638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fr-FR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1-les nerfs  </a:t>
            </a:r>
          </a:p>
        </p:txBody>
      </p:sp>
      <p:grpSp>
        <p:nvGrpSpPr>
          <p:cNvPr id="14" name="Group 330"/>
          <p:cNvGrpSpPr>
            <a:grpSpLocks/>
          </p:cNvGrpSpPr>
          <p:nvPr/>
        </p:nvGrpSpPr>
        <p:grpSpPr bwMode="auto">
          <a:xfrm>
            <a:off x="428625" y="3213100"/>
            <a:ext cx="8858250" cy="3390900"/>
            <a:chOff x="526" y="2024"/>
            <a:chExt cx="5580" cy="2136"/>
          </a:xfrm>
        </p:grpSpPr>
        <p:grpSp>
          <p:nvGrpSpPr>
            <p:cNvPr id="60431" name="Group 306"/>
            <p:cNvGrpSpPr>
              <a:grpSpLocks/>
            </p:cNvGrpSpPr>
            <p:nvPr/>
          </p:nvGrpSpPr>
          <p:grpSpPr bwMode="auto">
            <a:xfrm>
              <a:off x="2443" y="2024"/>
              <a:ext cx="2222" cy="2132"/>
              <a:chOff x="2708" y="2024"/>
              <a:chExt cx="2222" cy="2132"/>
            </a:xfrm>
          </p:grpSpPr>
          <p:sp>
            <p:nvSpPr>
              <p:cNvPr id="60449" name="Oval 19"/>
              <p:cNvSpPr>
                <a:spLocks noChangeArrowheads="1"/>
              </p:cNvSpPr>
              <p:nvPr/>
            </p:nvSpPr>
            <p:spPr bwMode="auto">
              <a:xfrm>
                <a:off x="2708" y="2024"/>
                <a:ext cx="2222" cy="213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0" name="AutoShape 20"/>
              <p:cNvSpPr>
                <a:spLocks noChangeArrowheads="1"/>
              </p:cNvSpPr>
              <p:nvPr/>
            </p:nvSpPr>
            <p:spPr bwMode="auto">
              <a:xfrm>
                <a:off x="3753" y="2055"/>
                <a:ext cx="272" cy="27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1" name="AutoShape 224"/>
              <p:cNvSpPr>
                <a:spLocks noChangeArrowheads="1"/>
              </p:cNvSpPr>
              <p:nvPr/>
            </p:nvSpPr>
            <p:spPr bwMode="auto">
              <a:xfrm>
                <a:off x="3424" y="2079"/>
                <a:ext cx="272" cy="27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2" name="AutoShape 225"/>
              <p:cNvSpPr>
                <a:spLocks noChangeArrowheads="1"/>
              </p:cNvSpPr>
              <p:nvPr/>
            </p:nvSpPr>
            <p:spPr bwMode="auto">
              <a:xfrm>
                <a:off x="3140" y="2224"/>
                <a:ext cx="272" cy="27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3" name="AutoShape 226"/>
              <p:cNvSpPr>
                <a:spLocks noChangeArrowheads="1"/>
              </p:cNvSpPr>
              <p:nvPr/>
            </p:nvSpPr>
            <p:spPr bwMode="auto">
              <a:xfrm>
                <a:off x="3645" y="3860"/>
                <a:ext cx="272" cy="27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4" name="AutoShape 227"/>
              <p:cNvSpPr>
                <a:spLocks noChangeArrowheads="1"/>
              </p:cNvSpPr>
              <p:nvPr/>
            </p:nvSpPr>
            <p:spPr bwMode="auto">
              <a:xfrm>
                <a:off x="4443" y="3101"/>
                <a:ext cx="408" cy="4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5" name="AutoShape 228"/>
              <p:cNvSpPr>
                <a:spLocks noChangeArrowheads="1"/>
              </p:cNvSpPr>
              <p:nvPr/>
            </p:nvSpPr>
            <p:spPr bwMode="auto">
              <a:xfrm>
                <a:off x="3944" y="2891"/>
                <a:ext cx="408" cy="4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6" name="AutoShape 229"/>
              <p:cNvSpPr>
                <a:spLocks noChangeArrowheads="1"/>
              </p:cNvSpPr>
              <p:nvPr/>
            </p:nvSpPr>
            <p:spPr bwMode="auto">
              <a:xfrm>
                <a:off x="4047" y="2160"/>
                <a:ext cx="408" cy="4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7" name="AutoShape 230"/>
              <p:cNvSpPr>
                <a:spLocks noChangeArrowheads="1"/>
              </p:cNvSpPr>
              <p:nvPr/>
            </p:nvSpPr>
            <p:spPr bwMode="auto">
              <a:xfrm>
                <a:off x="3249" y="3645"/>
                <a:ext cx="408" cy="4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8" name="AutoShape 231"/>
              <p:cNvSpPr>
                <a:spLocks noChangeArrowheads="1"/>
              </p:cNvSpPr>
              <p:nvPr/>
            </p:nvSpPr>
            <p:spPr bwMode="auto">
              <a:xfrm>
                <a:off x="4294" y="2508"/>
                <a:ext cx="545" cy="544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59" name="AutoShape 232"/>
              <p:cNvSpPr>
                <a:spLocks noChangeArrowheads="1"/>
              </p:cNvSpPr>
              <p:nvPr/>
            </p:nvSpPr>
            <p:spPr bwMode="auto">
              <a:xfrm>
                <a:off x="3829" y="3313"/>
                <a:ext cx="714" cy="72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0" name="AutoShape 233"/>
              <p:cNvSpPr>
                <a:spLocks noChangeArrowheads="1"/>
              </p:cNvSpPr>
              <p:nvPr/>
            </p:nvSpPr>
            <p:spPr bwMode="auto">
              <a:xfrm>
                <a:off x="2846" y="2494"/>
                <a:ext cx="545" cy="544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1" name="AutoShape 237"/>
              <p:cNvSpPr>
                <a:spLocks noChangeArrowheads="1"/>
              </p:cNvSpPr>
              <p:nvPr/>
            </p:nvSpPr>
            <p:spPr bwMode="auto">
              <a:xfrm>
                <a:off x="4002" y="2590"/>
                <a:ext cx="272" cy="27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2" name="AutoShape 238"/>
              <p:cNvSpPr>
                <a:spLocks noChangeArrowheads="1"/>
              </p:cNvSpPr>
              <p:nvPr/>
            </p:nvSpPr>
            <p:spPr bwMode="auto">
              <a:xfrm>
                <a:off x="3213" y="2895"/>
                <a:ext cx="714" cy="72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3" name="AutoShape 239"/>
              <p:cNvSpPr>
                <a:spLocks noChangeArrowheads="1"/>
              </p:cNvSpPr>
              <p:nvPr/>
            </p:nvSpPr>
            <p:spPr bwMode="auto">
              <a:xfrm>
                <a:off x="2765" y="3055"/>
                <a:ext cx="408" cy="408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4" name="AutoShape 240"/>
              <p:cNvSpPr>
                <a:spLocks noChangeArrowheads="1"/>
              </p:cNvSpPr>
              <p:nvPr/>
            </p:nvSpPr>
            <p:spPr bwMode="auto">
              <a:xfrm>
                <a:off x="2950" y="3466"/>
                <a:ext cx="344" cy="327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5" name="AutoShape 241"/>
              <p:cNvSpPr>
                <a:spLocks noChangeArrowheads="1"/>
              </p:cNvSpPr>
              <p:nvPr/>
            </p:nvSpPr>
            <p:spPr bwMode="auto">
              <a:xfrm>
                <a:off x="3443" y="3089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6" name="AutoShape 242"/>
              <p:cNvSpPr>
                <a:spLocks noChangeArrowheads="1"/>
              </p:cNvSpPr>
              <p:nvPr/>
            </p:nvSpPr>
            <p:spPr bwMode="auto">
              <a:xfrm>
                <a:off x="3750" y="3059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7" name="AutoShape 243"/>
              <p:cNvSpPr>
                <a:spLocks noChangeArrowheads="1"/>
              </p:cNvSpPr>
              <p:nvPr/>
            </p:nvSpPr>
            <p:spPr bwMode="auto">
              <a:xfrm>
                <a:off x="3627" y="2950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8" name="AutoShape 244"/>
              <p:cNvSpPr>
                <a:spLocks noChangeArrowheads="1"/>
              </p:cNvSpPr>
              <p:nvPr/>
            </p:nvSpPr>
            <p:spPr bwMode="auto">
              <a:xfrm>
                <a:off x="3319" y="2995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69" name="AutoShape 245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0" name="AutoShape 246"/>
              <p:cNvSpPr>
                <a:spLocks noChangeArrowheads="1"/>
              </p:cNvSpPr>
              <p:nvPr/>
            </p:nvSpPr>
            <p:spPr bwMode="auto">
              <a:xfrm>
                <a:off x="3603" y="3105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1" name="AutoShape 247"/>
              <p:cNvSpPr>
                <a:spLocks noChangeArrowheads="1"/>
              </p:cNvSpPr>
              <p:nvPr/>
            </p:nvSpPr>
            <p:spPr bwMode="auto">
              <a:xfrm>
                <a:off x="3243" y="3131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2" name="AutoShape 248"/>
              <p:cNvSpPr>
                <a:spLocks noChangeArrowheads="1"/>
              </p:cNvSpPr>
              <p:nvPr/>
            </p:nvSpPr>
            <p:spPr bwMode="auto">
              <a:xfrm>
                <a:off x="3243" y="3291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3" name="AutoShape 249"/>
              <p:cNvSpPr>
                <a:spLocks noChangeArrowheads="1"/>
              </p:cNvSpPr>
              <p:nvPr/>
            </p:nvSpPr>
            <p:spPr bwMode="auto">
              <a:xfrm>
                <a:off x="3762" y="3213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4" name="AutoShape 250"/>
              <p:cNvSpPr>
                <a:spLocks noChangeArrowheads="1"/>
              </p:cNvSpPr>
              <p:nvPr/>
            </p:nvSpPr>
            <p:spPr bwMode="auto">
              <a:xfrm>
                <a:off x="3391" y="3227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5" name="AutoShape 251"/>
              <p:cNvSpPr>
                <a:spLocks noChangeArrowheads="1"/>
              </p:cNvSpPr>
              <p:nvPr/>
            </p:nvSpPr>
            <p:spPr bwMode="auto">
              <a:xfrm>
                <a:off x="3599" y="3255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6" name="AutoShape 252"/>
              <p:cNvSpPr>
                <a:spLocks noChangeArrowheads="1"/>
              </p:cNvSpPr>
              <p:nvPr/>
            </p:nvSpPr>
            <p:spPr bwMode="auto">
              <a:xfrm>
                <a:off x="3711" y="3367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7" name="AutoShape 253"/>
              <p:cNvSpPr>
                <a:spLocks noChangeArrowheads="1"/>
              </p:cNvSpPr>
              <p:nvPr/>
            </p:nvSpPr>
            <p:spPr bwMode="auto">
              <a:xfrm>
                <a:off x="3484" y="3351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8" name="AutoShape 254"/>
              <p:cNvSpPr>
                <a:spLocks noChangeArrowheads="1"/>
              </p:cNvSpPr>
              <p:nvPr/>
            </p:nvSpPr>
            <p:spPr bwMode="auto">
              <a:xfrm>
                <a:off x="3583" y="3463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79" name="AutoShape 255"/>
              <p:cNvSpPr>
                <a:spLocks noChangeArrowheads="1"/>
              </p:cNvSpPr>
              <p:nvPr/>
            </p:nvSpPr>
            <p:spPr bwMode="auto">
              <a:xfrm>
                <a:off x="3343" y="3415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0" name="AutoShape 256"/>
              <p:cNvSpPr>
                <a:spLocks noChangeArrowheads="1"/>
              </p:cNvSpPr>
              <p:nvPr/>
            </p:nvSpPr>
            <p:spPr bwMode="auto">
              <a:xfrm>
                <a:off x="3052" y="2687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1" name="AutoShape 257"/>
              <p:cNvSpPr>
                <a:spLocks noChangeArrowheads="1"/>
              </p:cNvSpPr>
              <p:nvPr/>
            </p:nvSpPr>
            <p:spPr bwMode="auto">
              <a:xfrm>
                <a:off x="3049" y="2886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2" name="AutoShape 258"/>
              <p:cNvSpPr>
                <a:spLocks noChangeArrowheads="1"/>
              </p:cNvSpPr>
              <p:nvPr/>
            </p:nvSpPr>
            <p:spPr bwMode="auto">
              <a:xfrm>
                <a:off x="2968" y="2536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3" name="AutoShape 259"/>
              <p:cNvSpPr>
                <a:spLocks noChangeArrowheads="1"/>
              </p:cNvSpPr>
              <p:nvPr/>
            </p:nvSpPr>
            <p:spPr bwMode="auto">
              <a:xfrm>
                <a:off x="3222" y="2666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4" name="AutoShape 260"/>
              <p:cNvSpPr>
                <a:spLocks noChangeArrowheads="1"/>
              </p:cNvSpPr>
              <p:nvPr/>
            </p:nvSpPr>
            <p:spPr bwMode="auto">
              <a:xfrm>
                <a:off x="3131" y="2530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5" name="AutoShape 261"/>
              <p:cNvSpPr>
                <a:spLocks noChangeArrowheads="1"/>
              </p:cNvSpPr>
              <p:nvPr/>
            </p:nvSpPr>
            <p:spPr bwMode="auto">
              <a:xfrm>
                <a:off x="3188" y="2811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6" name="AutoShape 262"/>
              <p:cNvSpPr>
                <a:spLocks noChangeArrowheads="1"/>
              </p:cNvSpPr>
              <p:nvPr/>
            </p:nvSpPr>
            <p:spPr bwMode="auto">
              <a:xfrm>
                <a:off x="2879" y="2659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7" name="AutoShape 263"/>
              <p:cNvSpPr>
                <a:spLocks noChangeArrowheads="1"/>
              </p:cNvSpPr>
              <p:nvPr/>
            </p:nvSpPr>
            <p:spPr bwMode="auto">
              <a:xfrm>
                <a:off x="2913" y="2819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8" name="AutoShape 264"/>
              <p:cNvSpPr>
                <a:spLocks noChangeArrowheads="1"/>
              </p:cNvSpPr>
              <p:nvPr/>
            </p:nvSpPr>
            <p:spPr bwMode="auto">
              <a:xfrm>
                <a:off x="3445" y="2342"/>
                <a:ext cx="545" cy="544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89" name="AutoShape 265"/>
              <p:cNvSpPr>
                <a:spLocks noChangeArrowheads="1"/>
              </p:cNvSpPr>
              <p:nvPr/>
            </p:nvSpPr>
            <p:spPr bwMode="auto">
              <a:xfrm>
                <a:off x="3651" y="2535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0" name="AutoShape 266"/>
              <p:cNvSpPr>
                <a:spLocks noChangeArrowheads="1"/>
              </p:cNvSpPr>
              <p:nvPr/>
            </p:nvSpPr>
            <p:spPr bwMode="auto">
              <a:xfrm>
                <a:off x="3648" y="2734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1" name="AutoShape 267"/>
              <p:cNvSpPr>
                <a:spLocks noChangeArrowheads="1"/>
              </p:cNvSpPr>
              <p:nvPr/>
            </p:nvSpPr>
            <p:spPr bwMode="auto">
              <a:xfrm>
                <a:off x="3567" y="2384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2" name="AutoShape 268"/>
              <p:cNvSpPr>
                <a:spLocks noChangeArrowheads="1"/>
              </p:cNvSpPr>
              <p:nvPr/>
            </p:nvSpPr>
            <p:spPr bwMode="auto">
              <a:xfrm>
                <a:off x="3821" y="2514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3" name="AutoShape 269"/>
              <p:cNvSpPr>
                <a:spLocks noChangeArrowheads="1"/>
              </p:cNvSpPr>
              <p:nvPr/>
            </p:nvSpPr>
            <p:spPr bwMode="auto">
              <a:xfrm>
                <a:off x="3730" y="2378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4" name="AutoShape 270"/>
              <p:cNvSpPr>
                <a:spLocks noChangeArrowheads="1"/>
              </p:cNvSpPr>
              <p:nvPr/>
            </p:nvSpPr>
            <p:spPr bwMode="auto">
              <a:xfrm>
                <a:off x="3787" y="2659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5" name="AutoShape 271"/>
              <p:cNvSpPr>
                <a:spLocks noChangeArrowheads="1"/>
              </p:cNvSpPr>
              <p:nvPr/>
            </p:nvSpPr>
            <p:spPr bwMode="auto">
              <a:xfrm>
                <a:off x="3478" y="2507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6" name="AutoShape 272"/>
              <p:cNvSpPr>
                <a:spLocks noChangeArrowheads="1"/>
              </p:cNvSpPr>
              <p:nvPr/>
            </p:nvSpPr>
            <p:spPr bwMode="auto">
              <a:xfrm>
                <a:off x="3512" y="2667"/>
                <a:ext cx="137" cy="136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7" name="AutoShape 274"/>
              <p:cNvSpPr>
                <a:spLocks noChangeArrowheads="1"/>
              </p:cNvSpPr>
              <p:nvPr/>
            </p:nvSpPr>
            <p:spPr bwMode="auto">
              <a:xfrm>
                <a:off x="3482" y="313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8" name="AutoShape 275"/>
              <p:cNvSpPr>
                <a:spLocks noChangeArrowheads="1"/>
              </p:cNvSpPr>
              <p:nvPr/>
            </p:nvSpPr>
            <p:spPr bwMode="auto">
              <a:xfrm>
                <a:off x="3646" y="3289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499" name="AutoShape 276"/>
              <p:cNvSpPr>
                <a:spLocks noChangeArrowheads="1"/>
              </p:cNvSpPr>
              <p:nvPr/>
            </p:nvSpPr>
            <p:spPr bwMode="auto">
              <a:xfrm>
                <a:off x="3754" y="3406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0" name="AutoShape 277"/>
              <p:cNvSpPr>
                <a:spLocks noChangeArrowheads="1"/>
              </p:cNvSpPr>
              <p:nvPr/>
            </p:nvSpPr>
            <p:spPr bwMode="auto">
              <a:xfrm>
                <a:off x="3630" y="350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1" name="AutoShape 278"/>
              <p:cNvSpPr>
                <a:spLocks noChangeArrowheads="1"/>
              </p:cNvSpPr>
              <p:nvPr/>
            </p:nvSpPr>
            <p:spPr bwMode="auto">
              <a:xfrm>
                <a:off x="3809" y="3261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2" name="AutoShape 279"/>
              <p:cNvSpPr>
                <a:spLocks noChangeArrowheads="1"/>
              </p:cNvSpPr>
              <p:nvPr/>
            </p:nvSpPr>
            <p:spPr bwMode="auto">
              <a:xfrm>
                <a:off x="3095" y="2733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3" name="AutoShape 280"/>
              <p:cNvSpPr>
                <a:spLocks noChangeArrowheads="1"/>
              </p:cNvSpPr>
              <p:nvPr/>
            </p:nvSpPr>
            <p:spPr bwMode="auto">
              <a:xfrm>
                <a:off x="3436" y="3270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4" name="AutoShape 282"/>
              <p:cNvSpPr>
                <a:spLocks noChangeArrowheads="1"/>
              </p:cNvSpPr>
              <p:nvPr/>
            </p:nvSpPr>
            <p:spPr bwMode="auto">
              <a:xfrm>
                <a:off x="3675" y="2993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5" name="AutoShape 283"/>
              <p:cNvSpPr>
                <a:spLocks noChangeArrowheads="1"/>
              </p:cNvSpPr>
              <p:nvPr/>
            </p:nvSpPr>
            <p:spPr bwMode="auto">
              <a:xfrm>
                <a:off x="3651" y="3149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6" name="AutoShape 284"/>
              <p:cNvSpPr>
                <a:spLocks noChangeArrowheads="1"/>
              </p:cNvSpPr>
              <p:nvPr/>
            </p:nvSpPr>
            <p:spPr bwMode="auto">
              <a:xfrm>
                <a:off x="3527" y="3397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7" name="AutoShape 285"/>
              <p:cNvSpPr>
                <a:spLocks noChangeArrowheads="1"/>
              </p:cNvSpPr>
              <p:nvPr/>
            </p:nvSpPr>
            <p:spPr bwMode="auto">
              <a:xfrm>
                <a:off x="3231" y="2852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8" name="AutoShape 286"/>
              <p:cNvSpPr>
                <a:spLocks noChangeArrowheads="1"/>
              </p:cNvSpPr>
              <p:nvPr/>
            </p:nvSpPr>
            <p:spPr bwMode="auto">
              <a:xfrm>
                <a:off x="3364" y="303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09" name="AutoShape 287"/>
              <p:cNvSpPr>
                <a:spLocks noChangeArrowheads="1"/>
              </p:cNvSpPr>
              <p:nvPr/>
            </p:nvSpPr>
            <p:spPr bwMode="auto">
              <a:xfrm>
                <a:off x="3510" y="2972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0" name="AutoShape 288"/>
              <p:cNvSpPr>
                <a:spLocks noChangeArrowheads="1"/>
              </p:cNvSpPr>
              <p:nvPr/>
            </p:nvSpPr>
            <p:spPr bwMode="auto">
              <a:xfrm>
                <a:off x="3288" y="3177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1" name="AutoShape 289"/>
              <p:cNvSpPr>
                <a:spLocks noChangeArrowheads="1"/>
              </p:cNvSpPr>
              <p:nvPr/>
            </p:nvSpPr>
            <p:spPr bwMode="auto">
              <a:xfrm>
                <a:off x="3692" y="277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2" name="AutoShape 290"/>
              <p:cNvSpPr>
                <a:spLocks noChangeArrowheads="1"/>
              </p:cNvSpPr>
              <p:nvPr/>
            </p:nvSpPr>
            <p:spPr bwMode="auto">
              <a:xfrm>
                <a:off x="3095" y="2931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3" name="AutoShape 291"/>
              <p:cNvSpPr>
                <a:spLocks noChangeArrowheads="1"/>
              </p:cNvSpPr>
              <p:nvPr/>
            </p:nvSpPr>
            <p:spPr bwMode="auto">
              <a:xfrm>
                <a:off x="3262" y="270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4" name="AutoShape 292"/>
              <p:cNvSpPr>
                <a:spLocks noChangeArrowheads="1"/>
              </p:cNvSpPr>
              <p:nvPr/>
            </p:nvSpPr>
            <p:spPr bwMode="auto">
              <a:xfrm>
                <a:off x="2959" y="286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5" name="AutoShape 293"/>
              <p:cNvSpPr>
                <a:spLocks noChangeArrowheads="1"/>
              </p:cNvSpPr>
              <p:nvPr/>
            </p:nvSpPr>
            <p:spPr bwMode="auto">
              <a:xfrm>
                <a:off x="3172" y="2568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6" name="AutoShape 294"/>
              <p:cNvSpPr>
                <a:spLocks noChangeArrowheads="1"/>
              </p:cNvSpPr>
              <p:nvPr/>
            </p:nvSpPr>
            <p:spPr bwMode="auto">
              <a:xfrm>
                <a:off x="2920" y="270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7" name="AutoShape 295"/>
              <p:cNvSpPr>
                <a:spLocks noChangeArrowheads="1"/>
              </p:cNvSpPr>
              <p:nvPr/>
            </p:nvSpPr>
            <p:spPr bwMode="auto">
              <a:xfrm>
                <a:off x="3008" y="2578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8" name="AutoShape 296"/>
              <p:cNvSpPr>
                <a:spLocks noChangeArrowheads="1"/>
              </p:cNvSpPr>
              <p:nvPr/>
            </p:nvSpPr>
            <p:spPr bwMode="auto">
              <a:xfrm>
                <a:off x="3771" y="2420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19" name="AutoShape 297"/>
              <p:cNvSpPr>
                <a:spLocks noChangeArrowheads="1"/>
              </p:cNvSpPr>
              <p:nvPr/>
            </p:nvSpPr>
            <p:spPr bwMode="auto">
              <a:xfrm>
                <a:off x="3613" y="2430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0" name="AutoShape 298"/>
              <p:cNvSpPr>
                <a:spLocks noChangeArrowheads="1"/>
              </p:cNvSpPr>
              <p:nvPr/>
            </p:nvSpPr>
            <p:spPr bwMode="auto">
              <a:xfrm>
                <a:off x="3689" y="2578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1" name="AutoShape 299"/>
              <p:cNvSpPr>
                <a:spLocks noChangeArrowheads="1"/>
              </p:cNvSpPr>
              <p:nvPr/>
            </p:nvSpPr>
            <p:spPr bwMode="auto">
              <a:xfrm>
                <a:off x="3867" y="255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2" name="AutoShape 300"/>
              <p:cNvSpPr>
                <a:spLocks noChangeArrowheads="1"/>
              </p:cNvSpPr>
              <p:nvPr/>
            </p:nvSpPr>
            <p:spPr bwMode="auto">
              <a:xfrm>
                <a:off x="3840" y="2702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3" name="AutoShape 301"/>
              <p:cNvSpPr>
                <a:spLocks noChangeArrowheads="1"/>
              </p:cNvSpPr>
              <p:nvPr/>
            </p:nvSpPr>
            <p:spPr bwMode="auto">
              <a:xfrm>
                <a:off x="3527" y="2554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4" name="AutoShape 302"/>
              <p:cNvSpPr>
                <a:spLocks noChangeArrowheads="1"/>
              </p:cNvSpPr>
              <p:nvPr/>
            </p:nvSpPr>
            <p:spPr bwMode="auto">
              <a:xfrm>
                <a:off x="3560" y="2712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5" name="AutoShape 303"/>
              <p:cNvSpPr>
                <a:spLocks noChangeArrowheads="1"/>
              </p:cNvSpPr>
              <p:nvPr/>
            </p:nvSpPr>
            <p:spPr bwMode="auto">
              <a:xfrm>
                <a:off x="3797" y="3103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6" name="AutoShape 304"/>
              <p:cNvSpPr>
                <a:spLocks noChangeArrowheads="1"/>
              </p:cNvSpPr>
              <p:nvPr/>
            </p:nvSpPr>
            <p:spPr bwMode="auto">
              <a:xfrm>
                <a:off x="3386" y="3463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  <p:sp>
            <p:nvSpPr>
              <p:cNvPr id="60527" name="AutoShape 305"/>
              <p:cNvSpPr>
                <a:spLocks noChangeArrowheads="1"/>
              </p:cNvSpPr>
              <p:nvPr/>
            </p:nvSpPr>
            <p:spPr bwMode="auto">
              <a:xfrm>
                <a:off x="3286" y="3339"/>
                <a:ext cx="50" cy="5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b="1"/>
              </a:p>
            </p:txBody>
          </p:sp>
        </p:grpSp>
        <p:sp>
          <p:nvSpPr>
            <p:cNvPr id="60432" name="Line 308"/>
            <p:cNvSpPr>
              <a:spLocks noChangeShapeType="1"/>
            </p:cNvSpPr>
            <p:nvPr/>
          </p:nvSpPr>
          <p:spPr bwMode="auto">
            <a:xfrm rot="10800000" flipV="1">
              <a:off x="4565" y="2659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3" name="Freeform 309"/>
            <p:cNvSpPr>
              <a:spLocks/>
            </p:cNvSpPr>
            <p:nvPr/>
          </p:nvSpPr>
          <p:spPr bwMode="auto">
            <a:xfrm>
              <a:off x="1980" y="2353"/>
              <a:ext cx="761" cy="442"/>
            </a:xfrm>
            <a:custGeom>
              <a:avLst/>
              <a:gdLst>
                <a:gd name="T0" fmla="*/ 1 w 1140"/>
                <a:gd name="T1" fmla="*/ 0 h 574"/>
                <a:gd name="T2" fmla="*/ 1 w 1140"/>
                <a:gd name="T3" fmla="*/ 2 h 574"/>
                <a:gd name="T4" fmla="*/ 0 w 1140"/>
                <a:gd name="T5" fmla="*/ 3 h 574"/>
                <a:gd name="T6" fmla="*/ 0 60000 65536"/>
                <a:gd name="T7" fmla="*/ 0 60000 65536"/>
                <a:gd name="T8" fmla="*/ 0 60000 65536"/>
                <a:gd name="T9" fmla="*/ 0 w 1140"/>
                <a:gd name="T10" fmla="*/ 0 h 574"/>
                <a:gd name="T11" fmla="*/ 1140 w 1140"/>
                <a:gd name="T12" fmla="*/ 574 h 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0" h="574">
                  <a:moveTo>
                    <a:pt x="1140" y="0"/>
                  </a:moveTo>
                  <a:lnTo>
                    <a:pt x="835" y="22"/>
                  </a:lnTo>
                  <a:lnTo>
                    <a:pt x="0" y="5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b="1"/>
            </a:p>
          </p:txBody>
        </p:sp>
        <p:sp>
          <p:nvSpPr>
            <p:cNvPr id="60434" name="Line 310"/>
            <p:cNvSpPr>
              <a:spLocks noChangeShapeType="1"/>
            </p:cNvSpPr>
            <p:nvPr/>
          </p:nvSpPr>
          <p:spPr bwMode="auto">
            <a:xfrm flipH="1">
              <a:off x="2388" y="3497"/>
              <a:ext cx="77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5" name="Line 314"/>
            <p:cNvSpPr>
              <a:spLocks noChangeShapeType="1"/>
            </p:cNvSpPr>
            <p:nvPr/>
          </p:nvSpPr>
          <p:spPr bwMode="auto">
            <a:xfrm flipH="1">
              <a:off x="2388" y="2762"/>
              <a:ext cx="919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6" name="Line 315"/>
            <p:cNvSpPr>
              <a:spLocks noChangeShapeType="1"/>
            </p:cNvSpPr>
            <p:nvPr/>
          </p:nvSpPr>
          <p:spPr bwMode="auto">
            <a:xfrm>
              <a:off x="3556" y="3397"/>
              <a:ext cx="1191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0437" name="Group 318"/>
            <p:cNvGrpSpPr>
              <a:grpSpLocks/>
            </p:cNvGrpSpPr>
            <p:nvPr/>
          </p:nvGrpSpPr>
          <p:grpSpPr bwMode="auto">
            <a:xfrm>
              <a:off x="1992" y="2819"/>
              <a:ext cx="605" cy="544"/>
              <a:chOff x="2018" y="2795"/>
              <a:chExt cx="832" cy="680"/>
            </a:xfrm>
          </p:grpSpPr>
          <p:sp>
            <p:nvSpPr>
              <p:cNvPr id="60447" name="Line 316"/>
              <p:cNvSpPr>
                <a:spLocks noChangeShapeType="1"/>
              </p:cNvSpPr>
              <p:nvPr/>
            </p:nvSpPr>
            <p:spPr bwMode="auto">
              <a:xfrm flipV="1">
                <a:off x="2018" y="2795"/>
                <a:ext cx="832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48" name="Line 317"/>
              <p:cNvSpPr>
                <a:spLocks noChangeShapeType="1"/>
              </p:cNvSpPr>
              <p:nvPr/>
            </p:nvSpPr>
            <p:spPr bwMode="auto">
              <a:xfrm flipV="1">
                <a:off x="2018" y="3177"/>
                <a:ext cx="759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0438" name="Rectangle 319"/>
            <p:cNvSpPr>
              <a:spLocks noChangeArrowheads="1"/>
            </p:cNvSpPr>
            <p:nvPr/>
          </p:nvSpPr>
          <p:spPr bwMode="auto">
            <a:xfrm>
              <a:off x="1150" y="3929"/>
              <a:ext cx="1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Fibres nerveuses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0439" name="Rectangle 320"/>
            <p:cNvSpPr>
              <a:spLocks noChangeArrowheads="1"/>
            </p:cNvSpPr>
            <p:nvPr/>
          </p:nvSpPr>
          <p:spPr bwMode="auto">
            <a:xfrm>
              <a:off x="1233" y="2659"/>
              <a:ext cx="7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épinèvre</a:t>
              </a:r>
            </a:p>
          </p:txBody>
        </p:sp>
        <p:sp>
          <p:nvSpPr>
            <p:cNvPr id="60440" name="Rectangle 321"/>
            <p:cNvSpPr>
              <a:spLocks noChangeArrowheads="1"/>
            </p:cNvSpPr>
            <p:nvPr/>
          </p:nvSpPr>
          <p:spPr bwMode="auto">
            <a:xfrm>
              <a:off x="1237" y="3226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périnèvre</a:t>
              </a:r>
            </a:p>
          </p:txBody>
        </p:sp>
        <p:sp>
          <p:nvSpPr>
            <p:cNvPr id="60441" name="Rectangle 322"/>
            <p:cNvSpPr>
              <a:spLocks noChangeArrowheads="1"/>
            </p:cNvSpPr>
            <p:nvPr/>
          </p:nvSpPr>
          <p:spPr bwMode="auto">
            <a:xfrm>
              <a:off x="4514" y="3607"/>
              <a:ext cx="9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endonèvre</a:t>
              </a:r>
            </a:p>
          </p:txBody>
        </p:sp>
        <p:sp>
          <p:nvSpPr>
            <p:cNvPr id="60442" name="Rectangle 323"/>
            <p:cNvSpPr>
              <a:spLocks noChangeArrowheads="1"/>
            </p:cNvSpPr>
            <p:nvPr/>
          </p:nvSpPr>
          <p:spPr bwMode="auto">
            <a:xfrm>
              <a:off x="4511" y="2256"/>
              <a:ext cx="105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Tissu conjonctif</a:t>
              </a:r>
            </a:p>
          </p:txBody>
        </p:sp>
        <p:sp>
          <p:nvSpPr>
            <p:cNvPr id="60443" name="Rectangle 324"/>
            <p:cNvSpPr>
              <a:spLocks noChangeArrowheads="1"/>
            </p:cNvSpPr>
            <p:nvPr/>
          </p:nvSpPr>
          <p:spPr bwMode="auto">
            <a:xfrm>
              <a:off x="620" y="2860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(Tissu fibreux) </a:t>
              </a:r>
            </a:p>
          </p:txBody>
        </p:sp>
        <p:sp>
          <p:nvSpPr>
            <p:cNvPr id="60444" name="Rectangle 325"/>
            <p:cNvSpPr>
              <a:spLocks noChangeArrowheads="1"/>
            </p:cNvSpPr>
            <p:nvPr/>
          </p:nvSpPr>
          <p:spPr bwMode="auto">
            <a:xfrm>
              <a:off x="526" y="3411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(Tissu conjonctif) </a:t>
              </a:r>
            </a:p>
          </p:txBody>
        </p:sp>
        <p:sp>
          <p:nvSpPr>
            <p:cNvPr id="60445" name="Rectangle 326"/>
            <p:cNvSpPr>
              <a:spLocks noChangeArrowheads="1"/>
            </p:cNvSpPr>
            <p:nvPr/>
          </p:nvSpPr>
          <p:spPr bwMode="auto">
            <a:xfrm>
              <a:off x="4196" y="3825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(Tissu conjonctif) </a:t>
              </a:r>
            </a:p>
          </p:txBody>
        </p:sp>
        <p:sp>
          <p:nvSpPr>
            <p:cNvPr id="60446" name="Rectangle 329"/>
            <p:cNvSpPr>
              <a:spLocks noChangeArrowheads="1"/>
            </p:cNvSpPr>
            <p:nvPr/>
          </p:nvSpPr>
          <p:spPr bwMode="auto">
            <a:xfrm>
              <a:off x="4700" y="2659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(V.S. et L.)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8"/>
          <p:cNvSpPr>
            <a:spLocks noChangeArrowheads="1"/>
          </p:cNvSpPr>
          <p:nvPr/>
        </p:nvSpPr>
        <p:spPr bwMode="auto">
          <a:xfrm>
            <a:off x="79375" y="127000"/>
            <a:ext cx="376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a. Les nerfs crâniens</a:t>
            </a:r>
            <a:endParaRPr lang="ar-SA" sz="2800" b="1"/>
          </a:p>
        </p:txBody>
      </p:sp>
      <p:sp>
        <p:nvSpPr>
          <p:cNvPr id="3" name="Rectangle 379"/>
          <p:cNvSpPr>
            <a:spLocks noChangeArrowheads="1"/>
          </p:cNvSpPr>
          <p:nvPr/>
        </p:nvSpPr>
        <p:spPr bwMode="auto">
          <a:xfrm>
            <a:off x="223838" y="777875"/>
            <a:ext cx="2832100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fr-FR" sz="2000" b="1">
                <a:solidFill>
                  <a:srgbClr val="000000"/>
                </a:solidFill>
              </a:rPr>
              <a:t> 12 paires des nerfs issus de l’Encéphale</a:t>
            </a:r>
          </a:p>
        </p:txBody>
      </p:sp>
      <p:sp>
        <p:nvSpPr>
          <p:cNvPr id="4" name="AutoShape 380"/>
          <p:cNvSpPr>
            <a:spLocks/>
          </p:cNvSpPr>
          <p:nvPr/>
        </p:nvSpPr>
        <p:spPr bwMode="auto">
          <a:xfrm>
            <a:off x="2949575" y="754063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5" name="Rectangle 381"/>
          <p:cNvSpPr>
            <a:spLocks noChangeArrowheads="1"/>
          </p:cNvSpPr>
          <p:nvPr/>
        </p:nvSpPr>
        <p:spPr bwMode="auto">
          <a:xfrm>
            <a:off x="3084513" y="727075"/>
            <a:ext cx="536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Paire I et II (partie antérieure du cerveau) 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3071813" y="1158875"/>
            <a:ext cx="350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De III à XII (tronc cérébral)</a:t>
            </a:r>
          </a:p>
        </p:txBody>
      </p:sp>
      <p:grpSp>
        <p:nvGrpSpPr>
          <p:cNvPr id="7" name="Group 391"/>
          <p:cNvGrpSpPr>
            <a:grpSpLocks/>
          </p:cNvGrpSpPr>
          <p:nvPr/>
        </p:nvGrpSpPr>
        <p:grpSpPr bwMode="auto">
          <a:xfrm>
            <a:off x="1096963" y="1647825"/>
            <a:ext cx="6804025" cy="5075238"/>
            <a:chOff x="691" y="1038"/>
            <a:chExt cx="4354" cy="3294"/>
          </a:xfrm>
        </p:grpSpPr>
        <p:pic>
          <p:nvPicPr>
            <p:cNvPr id="61448" name="Picture 386" descr="untitled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1" y="1038"/>
              <a:ext cx="4354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9" name="Text Box 387"/>
            <p:cNvSpPr txBox="1">
              <a:spLocks noChangeArrowheads="1"/>
            </p:cNvSpPr>
            <p:nvPr/>
          </p:nvSpPr>
          <p:spPr bwMode="auto">
            <a:xfrm>
              <a:off x="4697" y="1135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</a:rPr>
                <a:t>(I)</a:t>
              </a:r>
            </a:p>
          </p:txBody>
        </p:sp>
        <p:sp>
          <p:nvSpPr>
            <p:cNvPr id="61450" name="Rectangle 388"/>
            <p:cNvSpPr>
              <a:spLocks noChangeArrowheads="1"/>
            </p:cNvSpPr>
            <p:nvPr/>
          </p:nvSpPr>
          <p:spPr bwMode="auto">
            <a:xfrm>
              <a:off x="4657" y="2614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</a:rPr>
                <a:t>)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1451" name="Rectangle 389"/>
            <p:cNvSpPr>
              <a:spLocks noChangeArrowheads="1"/>
            </p:cNvSpPr>
            <p:nvPr/>
          </p:nvSpPr>
          <p:spPr bwMode="auto">
            <a:xfrm>
              <a:off x="4831" y="2863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</a:rPr>
                <a:t>)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1452" name="Rectangle 390"/>
            <p:cNvSpPr>
              <a:spLocks noChangeArrowheads="1"/>
            </p:cNvSpPr>
            <p:nvPr/>
          </p:nvSpPr>
          <p:spPr bwMode="auto">
            <a:xfrm>
              <a:off x="4876" y="3612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</a:rPr>
                <a:t>)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724525" y="927100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Cinq sacrées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375" y="127000"/>
            <a:ext cx="4364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b. Les nerfs rachidiens:</a:t>
            </a:r>
            <a:endParaRPr lang="ar-SA" sz="2800" b="1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33875" y="241300"/>
            <a:ext cx="376713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fr-FR" sz="2000" b="1">
                <a:solidFill>
                  <a:srgbClr val="000000"/>
                </a:solidFill>
              </a:rPr>
              <a:t> 31 paires de nerfs mixtes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825" y="922338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Huit cervicales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 rot="5400000">
            <a:off x="4393407" y="-2836069"/>
            <a:ext cx="360362" cy="7197725"/>
          </a:xfrm>
          <a:prstGeom prst="leftBrace">
            <a:avLst>
              <a:gd name="adj1" fmla="val 166447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908175" y="928688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Douze dorsales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380288" y="927100"/>
            <a:ext cx="1728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Une coccygienne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852863" y="927100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Cinq lombaires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319838" y="768350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503488" y="779463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432300" y="688975"/>
            <a:ext cx="2873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79388" y="71438"/>
            <a:ext cx="49577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Formation des nerfs rachidiens</a:t>
            </a:r>
          </a:p>
        </p:txBody>
      </p:sp>
      <p:pic>
        <p:nvPicPr>
          <p:cNvPr id="15" name="Picture 43" descr="untitle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500063"/>
            <a:ext cx="6146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365625" y="5167313"/>
            <a:ext cx="360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fr-FR" sz="4000" b="1">
                <a:solidFill>
                  <a:srgbClr val="000000"/>
                </a:solidFill>
              </a:rPr>
              <a:t>+ 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734175" y="5292725"/>
            <a:ext cx="150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000000"/>
                </a:solidFill>
              </a:rPr>
              <a:t>Nerf mixte 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4313" y="5127625"/>
            <a:ext cx="2832100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Clr>
                <a:srgbClr val="660066"/>
              </a:buClr>
              <a:buSzPct val="120000"/>
              <a:buFont typeface="Wingdings" pitchFamily="2" charset="2"/>
              <a:buChar char="Ø"/>
            </a:pPr>
            <a:r>
              <a:rPr lang="fr-FR" sz="2000" b="1">
                <a:solidFill>
                  <a:srgbClr val="000000"/>
                </a:solidFill>
              </a:rPr>
              <a:t>Avant de quitter la colonne vertébrale</a:t>
            </a: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940050" y="5103813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122613" y="5000625"/>
            <a:ext cx="334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Racine dorsale sensitive 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122613" y="5570538"/>
            <a:ext cx="307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Racine ventrale motrice</a:t>
            </a:r>
          </a:p>
        </p:txBody>
      </p:sp>
      <p:sp>
        <p:nvSpPr>
          <p:cNvPr id="22" name="AutoShape 13"/>
          <p:cNvSpPr>
            <a:spLocks/>
          </p:cNvSpPr>
          <p:nvPr/>
        </p:nvSpPr>
        <p:spPr bwMode="auto">
          <a:xfrm rot="10800000">
            <a:off x="6237288" y="5114925"/>
            <a:ext cx="215900" cy="792163"/>
          </a:xfrm>
          <a:prstGeom prst="leftBrace">
            <a:avLst>
              <a:gd name="adj1" fmla="val 3057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 rot="-5400000">
            <a:off x="6507163" y="5349875"/>
            <a:ext cx="2873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4313" y="6143625"/>
            <a:ext cx="74310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Clr>
                <a:srgbClr val="660066"/>
              </a:buClr>
              <a:buSzPct val="120000"/>
              <a:buFont typeface="Wingdings" pitchFamily="2" charset="2"/>
              <a:buChar char="Ø"/>
            </a:pPr>
            <a:r>
              <a:rPr lang="fr-FR" sz="2000" b="1">
                <a:solidFill>
                  <a:srgbClr val="000000"/>
                </a:solidFill>
              </a:rPr>
              <a:t>Quitter la colonne vertébrale par le trou de conjugaison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247650" y="4127500"/>
            <a:ext cx="2832100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Clr>
                <a:srgbClr val="660066"/>
              </a:buClr>
              <a:buSzPct val="120000"/>
              <a:buFont typeface="Wingdings" pitchFamily="2" charset="2"/>
              <a:buChar char="Ø"/>
            </a:pPr>
            <a:r>
              <a:rPr lang="fr-FR" sz="2000" b="1">
                <a:solidFill>
                  <a:srgbClr val="000000"/>
                </a:solidFill>
              </a:rPr>
              <a:t>Après avoir quitté la colonne vertébrale</a:t>
            </a: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 rot="5400000">
            <a:off x="4394201" y="1635125"/>
            <a:ext cx="360362" cy="6478587"/>
          </a:xfrm>
          <a:prstGeom prst="leftBrace">
            <a:avLst>
              <a:gd name="adj1" fmla="val 149817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713163" y="4248150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000000"/>
                </a:solidFill>
              </a:rPr>
              <a:t>Chaque nerf  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431800" y="4994275"/>
            <a:ext cx="242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/>
              <a:t>rameau dorsal fin</a:t>
            </a:r>
            <a:r>
              <a:rPr lang="ar-SA" sz="2000" b="1"/>
              <a:t> </a:t>
            </a: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3676650" y="4986338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r>
              <a:rPr lang="fr-FR" sz="2000" b="1"/>
              <a:t>rameau ventral plus épais</a:t>
            </a:r>
            <a:r>
              <a:rPr lang="ar-SA" sz="2000" b="1"/>
              <a:t> </a:t>
            </a:r>
          </a:p>
        </p:txBody>
      </p:sp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6570663" y="4999038"/>
            <a:ext cx="224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b="1"/>
              <a:t>rameaux communicants</a:t>
            </a:r>
            <a:r>
              <a:rPr lang="ar-SA" sz="2000" b="1"/>
              <a:t> </a:t>
            </a: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363538" y="5575300"/>
            <a:ext cx="262731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r>
              <a:rPr lang="fr-FR" sz="2000" b="1"/>
              <a:t>la peau, les muscles, la partie postérieure de la tête, du cou et du tronc</a:t>
            </a:r>
            <a:r>
              <a:rPr lang="en-US" sz="2000" b="1"/>
              <a:t> </a:t>
            </a:r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3544888" y="5853113"/>
            <a:ext cx="215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r>
              <a:rPr lang="fr-FR" sz="2000" b="1"/>
              <a:t>la partie antéro-latérale du tronc et des membres</a:t>
            </a:r>
            <a:r>
              <a:rPr lang="en-US" sz="2000" b="1"/>
              <a:t> 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6373813" y="5689600"/>
            <a:ext cx="2627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>
              <a:buFont typeface="Symbol" pitchFamily="18" charset="2"/>
              <a:buNone/>
              <a:tabLst>
                <a:tab pos="228600" algn="l"/>
              </a:tabLst>
            </a:pPr>
            <a:r>
              <a:rPr lang="fr-FR" sz="2000" b="1"/>
              <a:t>situation thoracique, font partie du S. N. Sympathique</a:t>
            </a:r>
          </a:p>
        </p:txBody>
      </p:sp>
      <p:sp>
        <p:nvSpPr>
          <p:cNvPr id="60" name="AutoShape 25"/>
          <p:cNvSpPr>
            <a:spLocks noChangeArrowheads="1"/>
          </p:cNvSpPr>
          <p:nvPr/>
        </p:nvSpPr>
        <p:spPr bwMode="auto">
          <a:xfrm>
            <a:off x="4430713" y="4808538"/>
            <a:ext cx="287337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1216025" y="5346700"/>
            <a:ext cx="2873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62" name="AutoShape 27"/>
          <p:cNvSpPr>
            <a:spLocks noChangeArrowheads="1"/>
          </p:cNvSpPr>
          <p:nvPr/>
        </p:nvSpPr>
        <p:spPr bwMode="auto">
          <a:xfrm>
            <a:off x="4445000" y="5661025"/>
            <a:ext cx="2873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63" name="AutoShape 28"/>
          <p:cNvSpPr>
            <a:spLocks noChangeArrowheads="1"/>
          </p:cNvSpPr>
          <p:nvPr/>
        </p:nvSpPr>
        <p:spPr bwMode="auto">
          <a:xfrm>
            <a:off x="7651750" y="5670550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388" y="285750"/>
            <a:ext cx="307816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 grands plexus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1500" y="936625"/>
            <a:ext cx="7883525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buClr>
                <a:srgbClr val="660066"/>
              </a:buClr>
              <a:buSzPct val="120000"/>
              <a:buFont typeface="Wingdings" pitchFamily="2" charset="2"/>
              <a:buNone/>
            </a:pPr>
            <a:r>
              <a:rPr lang="fr-FR" sz="2000" b="1">
                <a:solidFill>
                  <a:srgbClr val="000000"/>
                </a:solidFill>
              </a:rPr>
              <a:t>Groupements des rameaux ventraux de chaque côté du colonne vertébrale à l’exception de région thoracique. </a:t>
            </a:r>
          </a:p>
          <a:p>
            <a:pPr algn="ctr">
              <a:buClr>
                <a:srgbClr val="660066"/>
              </a:buClr>
              <a:buSzPct val="120000"/>
              <a:buFont typeface="Wingdings" pitchFamily="2" charset="2"/>
              <a:buNone/>
            </a:pPr>
            <a:r>
              <a:rPr lang="fr-FR" sz="2000" b="1">
                <a:solidFill>
                  <a:srgbClr val="000000"/>
                </a:solidFill>
              </a:rPr>
              <a:t>On a 5 plexus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614988" y="3471863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Plexus Sacré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8" y="3467100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Plexus Cervical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 rot="5400000">
            <a:off x="3744120" y="-950119"/>
            <a:ext cx="1439862" cy="7197725"/>
          </a:xfrm>
          <a:prstGeom prst="leftBrace">
            <a:avLst>
              <a:gd name="adj1" fmla="val 68712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798638" y="3473450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Plexus Brachial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243763" y="3471863"/>
            <a:ext cx="1728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Plexus Coccygien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724275" y="3471863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Plexus Lombaire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210300" y="2663825"/>
            <a:ext cx="287338" cy="755650"/>
          </a:xfrm>
          <a:prstGeom prst="downArrow">
            <a:avLst>
              <a:gd name="adj1" fmla="val 50000"/>
              <a:gd name="adj2" fmla="val 249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393950" y="2673350"/>
            <a:ext cx="287338" cy="755650"/>
          </a:xfrm>
          <a:prstGeom prst="downArrow">
            <a:avLst>
              <a:gd name="adj1" fmla="val 50000"/>
              <a:gd name="adj2" fmla="val 249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284663" y="2286000"/>
            <a:ext cx="360362" cy="1079500"/>
          </a:xfrm>
          <a:prstGeom prst="downArrow">
            <a:avLst>
              <a:gd name="adj1" fmla="val 50000"/>
              <a:gd name="adj2" fmla="val 24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graphicFrame>
        <p:nvGraphicFramePr>
          <p:cNvPr id="15" name="Group 503"/>
          <p:cNvGraphicFramePr>
            <a:graphicFrameLocks noGrp="1"/>
          </p:cNvGraphicFramePr>
          <p:nvPr/>
        </p:nvGraphicFramePr>
        <p:xfrm>
          <a:off x="197563" y="1122363"/>
          <a:ext cx="8748000" cy="5164189"/>
        </p:xfrm>
        <a:graphic>
          <a:graphicData uri="http://schemas.openxmlformats.org/drawingml/2006/table">
            <a:tbl>
              <a:tblPr rtl="1"/>
              <a:tblGrid>
                <a:gridCol w="3312000"/>
                <a:gridCol w="1692000"/>
                <a:gridCol w="2196000"/>
                <a:gridCol w="15480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Innervation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Racines origines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Situation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Plexus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partie postérieure de la tête, du cou, le diaphragme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 à C4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cou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Cervical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peau, les muscles des épaules et des bras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 à C8 et D1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cou et les  creux axillaires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Brachial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psoas, la partie basse de l'abdomen, la hanche, une partie des organes génitaux, la cuisse et la jambe.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L1 à L3 et en partie L4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muscle psoas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Lombaire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plancher pelvien, le pelvis, les fesses et les jambes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L4 et L5 et S1-S3/4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partie postérieure de la cavité  pelvienne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Sacré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plancher du pelvis et la peau de la région coccygienne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S4-S5 et Co.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région coccygienne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Coccygien</a:t>
                      </a:r>
                    </a:p>
                  </a:txBody>
                  <a:tcPr marL="18000" marR="18000" marT="18000" marB="18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Rot="1" noChangeArrowheads="1"/>
          </p:cNvSpPr>
          <p:nvPr/>
        </p:nvSpPr>
        <p:spPr bwMode="auto">
          <a:xfrm>
            <a:off x="0" y="33338"/>
            <a:ext cx="75009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fr-FR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2-Organisation du S.N.Autonome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12863" y="2524125"/>
            <a:ext cx="65563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 anchorCtr="1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Maintien l’équilibre des fonctions de l’organisme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AutoShape 13"/>
          <p:cNvSpPr>
            <a:spLocks/>
          </p:cNvSpPr>
          <p:nvPr/>
        </p:nvSpPr>
        <p:spPr bwMode="auto">
          <a:xfrm rot="5400000">
            <a:off x="4380707" y="-1394619"/>
            <a:ext cx="395288" cy="5362575"/>
          </a:xfrm>
          <a:prstGeom prst="leftBrace">
            <a:avLst>
              <a:gd name="adj1" fmla="val 95424"/>
              <a:gd name="adj2" fmla="val 50000"/>
            </a:avLst>
          </a:prstGeom>
          <a:noFill/>
          <a:ln w="508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428750" y="676275"/>
            <a:ext cx="6286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800" dirty="0">
                <a:latin typeface="+mn-lt"/>
              </a:rPr>
              <a:t>Système nerveux </a:t>
            </a:r>
            <a:r>
              <a:rPr lang="fr-FR" sz="2800" dirty="0" smtClean="0">
                <a:latin typeface="+mn-lt"/>
              </a:rPr>
              <a:t>autonome </a:t>
            </a:r>
            <a:endParaRPr lang="fr-FR" sz="28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0875" y="1482725"/>
            <a:ext cx="26273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 anchorCtr="1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2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Système nerveux sympathique </a:t>
            </a:r>
            <a:endParaRPr lang="en-US" sz="2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 rot="5400000">
            <a:off x="4215606" y="480220"/>
            <a:ext cx="720725" cy="2519362"/>
          </a:xfrm>
          <a:prstGeom prst="upDownArrow">
            <a:avLst>
              <a:gd name="adj1" fmla="val 49907"/>
              <a:gd name="adj2" fmla="val 57888"/>
            </a:avLst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vert="eaVert" wrap="none" lIns="18000" tIns="10800" rIns="18000" bIns="10800" anchor="ctr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2200" dirty="0">
                <a:latin typeface="+mn-lt"/>
              </a:rPr>
              <a:t>opposés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903913" y="1485900"/>
            <a:ext cx="26273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 anchorCtr="1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2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Système nerveux parasympathique</a:t>
            </a:r>
            <a:endParaRPr lang="en-US" sz="2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217988" y="1955800"/>
            <a:ext cx="719137" cy="611188"/>
          </a:xfrm>
          <a:prstGeom prst="downArrow">
            <a:avLst>
              <a:gd name="adj1" fmla="val 50000"/>
              <a:gd name="adj2" fmla="val 26987"/>
            </a:avLst>
          </a:prstGeom>
          <a:ln w="190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0" tIns="10800" rIns="0" bIns="10800" anchorCtr="1"/>
          <a:lstStyle>
            <a:defPPr>
              <a:defRPr lang="ar-S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2000" dirty="0">
                <a:latin typeface="+mn-lt"/>
              </a:rPr>
              <a:t>but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01788" y="3014663"/>
            <a:ext cx="5940425" cy="3779837"/>
            <a:chOff x="976" y="1570"/>
            <a:chExt cx="3764" cy="2568"/>
          </a:xfrm>
        </p:grpSpPr>
        <p:pic>
          <p:nvPicPr>
            <p:cNvPr id="64523" name="Picture 6" descr="A:\New Folder\Chapitre 2  système nerveux central et autonome_files\image012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976" y="1570"/>
              <a:ext cx="3764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4" name="Text Box 7"/>
            <p:cNvSpPr txBox="1">
              <a:spLocks noChangeArrowheads="1"/>
            </p:cNvSpPr>
            <p:nvPr/>
          </p:nvSpPr>
          <p:spPr bwMode="auto">
            <a:xfrm>
              <a:off x="2550" y="1918"/>
              <a:ext cx="40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2200" b="1">
                  <a:solidFill>
                    <a:srgbClr val="000000"/>
                  </a:solidFill>
                </a:rPr>
                <a:t>SNC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950" y="52388"/>
            <a:ext cx="8928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800" b="1" i="1"/>
              <a:t>Organisation comparée des systèmes sympathique et parasympathique:</a:t>
            </a:r>
            <a:endParaRPr lang="ar-SA" sz="2800" b="1"/>
          </a:p>
        </p:txBody>
      </p:sp>
      <p:graphicFrame>
        <p:nvGraphicFramePr>
          <p:cNvPr id="4" name="Group 207"/>
          <p:cNvGraphicFramePr>
            <a:graphicFrameLocks noGrp="1"/>
          </p:cNvGraphicFramePr>
          <p:nvPr/>
        </p:nvGraphicFramePr>
        <p:xfrm>
          <a:off x="136525" y="1169988"/>
          <a:ext cx="8893175" cy="2198400"/>
        </p:xfrm>
        <a:graphic>
          <a:graphicData uri="http://schemas.openxmlformats.org/drawingml/2006/table">
            <a:tbl>
              <a:tblPr/>
              <a:tblGrid>
                <a:gridCol w="2544763"/>
                <a:gridCol w="3167062"/>
                <a:gridCol w="318135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Critères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orthosympathique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parasympathique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Origine de neurones préganglionnaires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(Disposition)</a:t>
                      </a: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Thoraco-lombaire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Crânio-sacré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Position des ganglions</a:t>
                      </a: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Hors mais proche et parallèle au S. N. C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Dans ou à proximité de l'organe cible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7" descr="A:\New Folder\Chapitre 2  système nerveux central et autonome_files\image01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17588" y="3378200"/>
            <a:ext cx="71088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07"/>
          <p:cNvGraphicFramePr>
            <a:graphicFrameLocks noGrp="1"/>
          </p:cNvGraphicFramePr>
          <p:nvPr/>
        </p:nvGraphicFramePr>
        <p:xfrm>
          <a:off x="125413" y="1319213"/>
          <a:ext cx="8893175" cy="1894851"/>
        </p:xfrm>
        <a:graphic>
          <a:graphicData uri="http://schemas.openxmlformats.org/drawingml/2006/table">
            <a:tbl>
              <a:tblPr/>
              <a:tblGrid>
                <a:gridCol w="1874819"/>
                <a:gridCol w="3500462"/>
                <a:gridCol w="3517894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Critères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orthosympathique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parasympathique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Longueur des fibres</a:t>
                      </a: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préganglionnaires courtes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Postganglionnaires longues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préganglionnaires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longues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Postganglionnaires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courtes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Neuro-transmetteurs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Noradrénaline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Acétylcholine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Acétylcholine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07"/>
          <p:cNvGraphicFramePr>
            <a:graphicFrameLocks noGrp="1"/>
          </p:cNvGraphicFramePr>
          <p:nvPr/>
        </p:nvGraphicFramePr>
        <p:xfrm>
          <a:off x="125413" y="1214438"/>
          <a:ext cx="8893175" cy="2013913"/>
        </p:xfrm>
        <a:graphic>
          <a:graphicData uri="http://schemas.openxmlformats.org/drawingml/2006/table">
            <a:tbl>
              <a:tblPr/>
              <a:tblGrid>
                <a:gridCol w="2544763"/>
                <a:gridCol w="3167062"/>
                <a:gridCol w="318135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Critères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orthosympathique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 parasympathique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Récepteurs</a:t>
                      </a:r>
                    </a:p>
                  </a:txBody>
                  <a:tcPr marL="18000" marR="18000" marT="10800" marB="10800" anchor="ctr" horzOverflow="overflow">
                    <a:lnL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Cholinergiques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(à Acétylcholine)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Adrénergiques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(à Noradrénaline) 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Cholinergiques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(à Acétylcholine)</a:t>
                      </a:r>
                    </a:p>
                  </a:txBody>
                  <a:tcPr marL="18000" marR="1800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29886</TotalTime>
  <Words>483</Words>
  <Application>Microsoft Office PowerPoint</Application>
  <PresentationFormat>Affichage à l'écran (4:3)</PresentationFormat>
  <Paragraphs>121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Times New Roman</vt:lpstr>
      <vt:lpstr>Wingdings</vt:lpstr>
      <vt:lpstr>Comic Sans MS</vt:lpstr>
      <vt:lpstr>Calibri</vt:lpstr>
      <vt:lpstr>MS Reference Sans Serif</vt:lpstr>
      <vt:lpstr>Californian FB</vt:lpstr>
      <vt:lpstr>Corbel</vt:lpstr>
      <vt:lpstr>Arabic Transparent</vt:lpstr>
      <vt:lpstr>Tahoma</vt:lpstr>
      <vt:lpstr>Symbol</vt:lpstr>
      <vt:lpstr>Modèle de conception Plage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551</cp:revision>
  <dcterms:created xsi:type="dcterms:W3CDTF">2005-12-05T14:52:59Z</dcterms:created>
  <dcterms:modified xsi:type="dcterms:W3CDTF">2021-01-03T08:19:00Z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