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11" r:id="rId3"/>
    <p:sldId id="282" r:id="rId4"/>
    <p:sldId id="257" r:id="rId5"/>
    <p:sldId id="312" r:id="rId6"/>
    <p:sldId id="313" r:id="rId7"/>
    <p:sldId id="314" r:id="rId8"/>
    <p:sldId id="259" r:id="rId9"/>
    <p:sldId id="281" r:id="rId10"/>
    <p:sldId id="293" r:id="rId11"/>
    <p:sldId id="284" r:id="rId12"/>
    <p:sldId id="294" r:id="rId13"/>
    <p:sldId id="295" r:id="rId14"/>
    <p:sldId id="261" r:id="rId15"/>
    <p:sldId id="297" r:id="rId16"/>
    <p:sldId id="262" r:id="rId17"/>
    <p:sldId id="315" r:id="rId18"/>
    <p:sldId id="263" r:id="rId19"/>
    <p:sldId id="298" r:id="rId20"/>
    <p:sldId id="296" r:id="rId21"/>
    <p:sldId id="286" r:id="rId22"/>
    <p:sldId id="264" r:id="rId23"/>
    <p:sldId id="316" r:id="rId24"/>
    <p:sldId id="265" r:id="rId25"/>
    <p:sldId id="299" r:id="rId26"/>
    <p:sldId id="300" r:id="rId27"/>
    <p:sldId id="301" r:id="rId28"/>
    <p:sldId id="266" r:id="rId29"/>
    <p:sldId id="302" r:id="rId30"/>
    <p:sldId id="267" r:id="rId31"/>
    <p:sldId id="268" r:id="rId32"/>
    <p:sldId id="303" r:id="rId33"/>
    <p:sldId id="305" r:id="rId34"/>
    <p:sldId id="269" r:id="rId35"/>
    <p:sldId id="306" r:id="rId36"/>
    <p:sldId id="307" r:id="rId37"/>
    <p:sldId id="308" r:id="rId38"/>
    <p:sldId id="270" r:id="rId39"/>
    <p:sldId id="287" r:id="rId40"/>
    <p:sldId id="271" r:id="rId41"/>
    <p:sldId id="309" r:id="rId42"/>
    <p:sldId id="277" r:id="rId43"/>
    <p:sldId id="292" r:id="rId44"/>
    <p:sldId id="272" r:id="rId45"/>
    <p:sldId id="289" r:id="rId46"/>
    <p:sldId id="273" r:id="rId47"/>
    <p:sldId id="290" r:id="rId48"/>
    <p:sldId id="274" r:id="rId49"/>
    <p:sldId id="275" r:id="rId50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393DE-30ED-4468-89EE-0BC54175D478}" type="datetimeFigureOut">
              <a:rPr lang="fr-FR" smtClean="0"/>
              <a:pPr/>
              <a:t>29/01/2021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AED66-1734-4552-A3B2-2D3872E425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F441A-5987-423A-9A34-D27E157FC629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2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F441A-5987-423A-9A34-D27E157FC629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3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F8B29-C626-487F-868F-29813AAC2133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19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F8B29-C626-487F-868F-29813AAC2133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20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D69DB-70D8-4B88-8011-7746EDED68BB}" type="slidenum">
              <a:rPr lang="fr-CA" smtClean="0">
                <a:latin typeface="Times New Roman" pitchFamily="18" charset="0"/>
                <a:ea typeface="MS PGothic" pitchFamily="34" charset="-128"/>
              </a:rPr>
              <a:pPr/>
              <a:t>21</a:t>
            </a:fld>
            <a:endParaRPr lang="fr-CA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96464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960" y="65531"/>
            <a:ext cx="9020556" cy="6699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96464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96464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D907C-8070-4AFF-9E95-1C6D65A97F5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960" y="65531"/>
            <a:ext cx="9020810" cy="3362325"/>
          </a:xfrm>
          <a:custGeom>
            <a:avLst/>
            <a:gdLst/>
            <a:ahLst/>
            <a:cxnLst/>
            <a:rect l="l" t="t" r="r" b="b"/>
            <a:pathLst>
              <a:path w="9020810" h="3362325">
                <a:moveTo>
                  <a:pt x="8686800" y="0"/>
                </a:moveTo>
                <a:lnTo>
                  <a:pt x="316992" y="0"/>
                </a:lnTo>
                <a:lnTo>
                  <a:pt x="300228" y="1524"/>
                </a:lnTo>
                <a:lnTo>
                  <a:pt x="249936" y="10668"/>
                </a:lnTo>
                <a:lnTo>
                  <a:pt x="204215" y="25907"/>
                </a:lnTo>
                <a:lnTo>
                  <a:pt x="161544" y="48768"/>
                </a:lnTo>
                <a:lnTo>
                  <a:pt x="121920" y="76200"/>
                </a:lnTo>
                <a:lnTo>
                  <a:pt x="76200" y="121920"/>
                </a:lnTo>
                <a:lnTo>
                  <a:pt x="57911" y="147827"/>
                </a:lnTo>
                <a:lnTo>
                  <a:pt x="48768" y="160020"/>
                </a:lnTo>
                <a:lnTo>
                  <a:pt x="41147" y="175260"/>
                </a:lnTo>
                <a:lnTo>
                  <a:pt x="33528" y="188975"/>
                </a:lnTo>
                <a:lnTo>
                  <a:pt x="15240" y="234696"/>
                </a:lnTo>
                <a:lnTo>
                  <a:pt x="10667" y="249936"/>
                </a:lnTo>
                <a:lnTo>
                  <a:pt x="4572" y="283464"/>
                </a:lnTo>
                <a:lnTo>
                  <a:pt x="0" y="333756"/>
                </a:lnTo>
                <a:lnTo>
                  <a:pt x="0" y="3361944"/>
                </a:lnTo>
                <a:lnTo>
                  <a:pt x="7620" y="3361944"/>
                </a:lnTo>
                <a:lnTo>
                  <a:pt x="7620" y="316992"/>
                </a:lnTo>
                <a:lnTo>
                  <a:pt x="10667" y="283464"/>
                </a:lnTo>
                <a:lnTo>
                  <a:pt x="13716" y="268224"/>
                </a:lnTo>
                <a:lnTo>
                  <a:pt x="16764" y="251460"/>
                </a:lnTo>
                <a:lnTo>
                  <a:pt x="21336" y="236220"/>
                </a:lnTo>
                <a:lnTo>
                  <a:pt x="27432" y="220979"/>
                </a:lnTo>
                <a:lnTo>
                  <a:pt x="32004" y="205740"/>
                </a:lnTo>
                <a:lnTo>
                  <a:pt x="39624" y="192024"/>
                </a:lnTo>
                <a:lnTo>
                  <a:pt x="45720" y="178307"/>
                </a:lnTo>
                <a:lnTo>
                  <a:pt x="54863" y="164592"/>
                </a:lnTo>
                <a:lnTo>
                  <a:pt x="62484" y="150875"/>
                </a:lnTo>
                <a:lnTo>
                  <a:pt x="71628" y="137160"/>
                </a:lnTo>
                <a:lnTo>
                  <a:pt x="82296" y="124968"/>
                </a:lnTo>
                <a:lnTo>
                  <a:pt x="91440" y="114300"/>
                </a:lnTo>
                <a:lnTo>
                  <a:pt x="126492" y="80772"/>
                </a:lnTo>
                <a:lnTo>
                  <a:pt x="164592" y="53340"/>
                </a:lnTo>
                <a:lnTo>
                  <a:pt x="207264" y="32003"/>
                </a:lnTo>
                <a:lnTo>
                  <a:pt x="220979" y="25907"/>
                </a:lnTo>
                <a:lnTo>
                  <a:pt x="251460" y="16764"/>
                </a:lnTo>
                <a:lnTo>
                  <a:pt x="268224" y="13716"/>
                </a:lnTo>
                <a:lnTo>
                  <a:pt x="283464" y="10668"/>
                </a:lnTo>
                <a:lnTo>
                  <a:pt x="300228" y="7620"/>
                </a:lnTo>
                <a:lnTo>
                  <a:pt x="316992" y="7620"/>
                </a:lnTo>
                <a:lnTo>
                  <a:pt x="333755" y="6096"/>
                </a:lnTo>
                <a:lnTo>
                  <a:pt x="8746236" y="6096"/>
                </a:lnTo>
                <a:lnTo>
                  <a:pt x="8738616" y="4572"/>
                </a:lnTo>
                <a:lnTo>
                  <a:pt x="8721852" y="1524"/>
                </a:lnTo>
                <a:lnTo>
                  <a:pt x="8703564" y="1524"/>
                </a:lnTo>
                <a:lnTo>
                  <a:pt x="8686800" y="0"/>
                </a:lnTo>
                <a:close/>
              </a:path>
              <a:path w="9020810" h="3362325">
                <a:moveTo>
                  <a:pt x="8746236" y="6096"/>
                </a:moveTo>
                <a:lnTo>
                  <a:pt x="8686800" y="6096"/>
                </a:lnTo>
                <a:lnTo>
                  <a:pt x="8703564" y="7620"/>
                </a:lnTo>
                <a:lnTo>
                  <a:pt x="8720328" y="7620"/>
                </a:lnTo>
                <a:lnTo>
                  <a:pt x="8753856" y="13716"/>
                </a:lnTo>
                <a:lnTo>
                  <a:pt x="8769096" y="16764"/>
                </a:lnTo>
                <a:lnTo>
                  <a:pt x="8799576" y="25907"/>
                </a:lnTo>
                <a:lnTo>
                  <a:pt x="8814816" y="32003"/>
                </a:lnTo>
                <a:lnTo>
                  <a:pt x="8828532" y="39624"/>
                </a:lnTo>
                <a:lnTo>
                  <a:pt x="8843772" y="45720"/>
                </a:lnTo>
                <a:lnTo>
                  <a:pt x="8855964" y="53340"/>
                </a:lnTo>
                <a:lnTo>
                  <a:pt x="8883396" y="71627"/>
                </a:lnTo>
                <a:lnTo>
                  <a:pt x="8895588" y="80772"/>
                </a:lnTo>
                <a:lnTo>
                  <a:pt x="8906256" y="91440"/>
                </a:lnTo>
                <a:lnTo>
                  <a:pt x="8918448" y="102107"/>
                </a:lnTo>
                <a:lnTo>
                  <a:pt x="8929116" y="114300"/>
                </a:lnTo>
                <a:lnTo>
                  <a:pt x="8939784" y="124968"/>
                </a:lnTo>
                <a:lnTo>
                  <a:pt x="8948928" y="138684"/>
                </a:lnTo>
                <a:lnTo>
                  <a:pt x="8982456" y="192024"/>
                </a:lnTo>
                <a:lnTo>
                  <a:pt x="9003792" y="251460"/>
                </a:lnTo>
                <a:lnTo>
                  <a:pt x="9006840" y="268224"/>
                </a:lnTo>
                <a:lnTo>
                  <a:pt x="9009888" y="283464"/>
                </a:lnTo>
                <a:lnTo>
                  <a:pt x="9012936" y="300228"/>
                </a:lnTo>
                <a:lnTo>
                  <a:pt x="9012936" y="316992"/>
                </a:lnTo>
                <a:lnTo>
                  <a:pt x="9014460" y="333756"/>
                </a:lnTo>
                <a:lnTo>
                  <a:pt x="9014460" y="3361944"/>
                </a:lnTo>
                <a:lnTo>
                  <a:pt x="9020556" y="3361944"/>
                </a:lnTo>
                <a:lnTo>
                  <a:pt x="9020556" y="315468"/>
                </a:lnTo>
                <a:lnTo>
                  <a:pt x="9019032" y="298704"/>
                </a:lnTo>
                <a:lnTo>
                  <a:pt x="9015984" y="281940"/>
                </a:lnTo>
                <a:lnTo>
                  <a:pt x="9012936" y="266700"/>
                </a:lnTo>
                <a:lnTo>
                  <a:pt x="9009888" y="249936"/>
                </a:lnTo>
                <a:lnTo>
                  <a:pt x="9000744" y="219455"/>
                </a:lnTo>
                <a:lnTo>
                  <a:pt x="8994648" y="204216"/>
                </a:lnTo>
                <a:lnTo>
                  <a:pt x="8987028" y="188975"/>
                </a:lnTo>
                <a:lnTo>
                  <a:pt x="8979408" y="175260"/>
                </a:lnTo>
                <a:lnTo>
                  <a:pt x="8971788" y="160020"/>
                </a:lnTo>
                <a:lnTo>
                  <a:pt x="8962644" y="147827"/>
                </a:lnTo>
                <a:lnTo>
                  <a:pt x="8953500" y="134112"/>
                </a:lnTo>
                <a:lnTo>
                  <a:pt x="8944356" y="121920"/>
                </a:lnTo>
                <a:lnTo>
                  <a:pt x="8923020" y="97536"/>
                </a:lnTo>
                <a:lnTo>
                  <a:pt x="8898636" y="76200"/>
                </a:lnTo>
                <a:lnTo>
                  <a:pt x="8886444" y="67055"/>
                </a:lnTo>
                <a:lnTo>
                  <a:pt x="8872728" y="57912"/>
                </a:lnTo>
                <a:lnTo>
                  <a:pt x="8860536" y="48768"/>
                </a:lnTo>
                <a:lnTo>
                  <a:pt x="8845296" y="41148"/>
                </a:lnTo>
                <a:lnTo>
                  <a:pt x="8831580" y="33527"/>
                </a:lnTo>
                <a:lnTo>
                  <a:pt x="8816340" y="25907"/>
                </a:lnTo>
                <a:lnTo>
                  <a:pt x="8801100" y="19812"/>
                </a:lnTo>
                <a:lnTo>
                  <a:pt x="8770620" y="10668"/>
                </a:lnTo>
                <a:lnTo>
                  <a:pt x="8753856" y="7620"/>
                </a:lnTo>
                <a:lnTo>
                  <a:pt x="874623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470" y="213575"/>
            <a:ext cx="7465059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96464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1479" y="1601698"/>
            <a:ext cx="7903845" cy="2644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427729"/>
          </a:xfrm>
          <a:custGeom>
            <a:avLst/>
            <a:gdLst/>
            <a:ahLst/>
            <a:cxnLst/>
            <a:rect l="l" t="t" r="r" b="b"/>
            <a:pathLst>
              <a:path w="9144000" h="3427729">
                <a:moveTo>
                  <a:pt x="0" y="3427476"/>
                </a:moveTo>
                <a:lnTo>
                  <a:pt x="9144000" y="3427476"/>
                </a:lnTo>
                <a:lnTo>
                  <a:pt x="9144000" y="0"/>
                </a:lnTo>
                <a:lnTo>
                  <a:pt x="0" y="0"/>
                </a:lnTo>
                <a:lnTo>
                  <a:pt x="0" y="3427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64007"/>
            <a:ext cx="9019032" cy="3364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84" y="65531"/>
            <a:ext cx="9020810" cy="3362325"/>
          </a:xfrm>
          <a:custGeom>
            <a:avLst/>
            <a:gdLst/>
            <a:ahLst/>
            <a:cxnLst/>
            <a:rect l="l" t="t" r="r" b="b"/>
            <a:pathLst>
              <a:path w="9020810" h="3362325">
                <a:moveTo>
                  <a:pt x="8686800" y="0"/>
                </a:moveTo>
                <a:lnTo>
                  <a:pt x="315468" y="0"/>
                </a:lnTo>
                <a:lnTo>
                  <a:pt x="298704" y="1524"/>
                </a:lnTo>
                <a:lnTo>
                  <a:pt x="281940" y="4572"/>
                </a:lnTo>
                <a:lnTo>
                  <a:pt x="266700" y="7620"/>
                </a:lnTo>
                <a:lnTo>
                  <a:pt x="249936" y="10668"/>
                </a:lnTo>
                <a:lnTo>
                  <a:pt x="219456" y="19812"/>
                </a:lnTo>
                <a:lnTo>
                  <a:pt x="204215" y="25907"/>
                </a:lnTo>
                <a:lnTo>
                  <a:pt x="188976" y="33527"/>
                </a:lnTo>
                <a:lnTo>
                  <a:pt x="175260" y="41148"/>
                </a:lnTo>
                <a:lnTo>
                  <a:pt x="160020" y="48768"/>
                </a:lnTo>
                <a:lnTo>
                  <a:pt x="147827" y="57912"/>
                </a:lnTo>
                <a:lnTo>
                  <a:pt x="134112" y="67055"/>
                </a:lnTo>
                <a:lnTo>
                  <a:pt x="121920" y="76200"/>
                </a:lnTo>
                <a:lnTo>
                  <a:pt x="97536" y="97536"/>
                </a:lnTo>
                <a:lnTo>
                  <a:pt x="76200" y="121920"/>
                </a:lnTo>
                <a:lnTo>
                  <a:pt x="67055" y="134112"/>
                </a:lnTo>
                <a:lnTo>
                  <a:pt x="57912" y="147827"/>
                </a:lnTo>
                <a:lnTo>
                  <a:pt x="48768" y="160020"/>
                </a:lnTo>
                <a:lnTo>
                  <a:pt x="41148" y="175260"/>
                </a:lnTo>
                <a:lnTo>
                  <a:pt x="33528" y="188975"/>
                </a:lnTo>
                <a:lnTo>
                  <a:pt x="25908" y="204216"/>
                </a:lnTo>
                <a:lnTo>
                  <a:pt x="19812" y="219455"/>
                </a:lnTo>
                <a:lnTo>
                  <a:pt x="10667" y="249936"/>
                </a:lnTo>
                <a:lnTo>
                  <a:pt x="4572" y="283464"/>
                </a:lnTo>
                <a:lnTo>
                  <a:pt x="1524" y="298704"/>
                </a:lnTo>
                <a:lnTo>
                  <a:pt x="1524" y="316992"/>
                </a:lnTo>
                <a:lnTo>
                  <a:pt x="0" y="333756"/>
                </a:lnTo>
                <a:lnTo>
                  <a:pt x="0" y="3361944"/>
                </a:lnTo>
                <a:lnTo>
                  <a:pt x="6096" y="3361944"/>
                </a:lnTo>
                <a:lnTo>
                  <a:pt x="6096" y="333756"/>
                </a:lnTo>
                <a:lnTo>
                  <a:pt x="10667" y="283464"/>
                </a:lnTo>
                <a:lnTo>
                  <a:pt x="25908" y="220979"/>
                </a:lnTo>
                <a:lnTo>
                  <a:pt x="39623" y="192024"/>
                </a:lnTo>
                <a:lnTo>
                  <a:pt x="45719" y="176784"/>
                </a:lnTo>
                <a:lnTo>
                  <a:pt x="53339" y="164592"/>
                </a:lnTo>
                <a:lnTo>
                  <a:pt x="71628" y="137160"/>
                </a:lnTo>
                <a:lnTo>
                  <a:pt x="80772" y="124968"/>
                </a:lnTo>
                <a:lnTo>
                  <a:pt x="91439" y="114300"/>
                </a:lnTo>
                <a:lnTo>
                  <a:pt x="102108" y="102107"/>
                </a:lnTo>
                <a:lnTo>
                  <a:pt x="114300" y="91440"/>
                </a:lnTo>
                <a:lnTo>
                  <a:pt x="124968" y="80772"/>
                </a:lnTo>
                <a:lnTo>
                  <a:pt x="138684" y="71627"/>
                </a:lnTo>
                <a:lnTo>
                  <a:pt x="192024" y="38100"/>
                </a:lnTo>
                <a:lnTo>
                  <a:pt x="251459" y="16764"/>
                </a:lnTo>
                <a:lnTo>
                  <a:pt x="268223" y="13716"/>
                </a:lnTo>
                <a:lnTo>
                  <a:pt x="283464" y="10668"/>
                </a:lnTo>
                <a:lnTo>
                  <a:pt x="300228" y="7620"/>
                </a:lnTo>
                <a:lnTo>
                  <a:pt x="316992" y="7620"/>
                </a:lnTo>
                <a:lnTo>
                  <a:pt x="333756" y="6096"/>
                </a:lnTo>
                <a:lnTo>
                  <a:pt x="8745474" y="6096"/>
                </a:lnTo>
                <a:lnTo>
                  <a:pt x="8720328" y="1524"/>
                </a:lnTo>
                <a:lnTo>
                  <a:pt x="8703564" y="1524"/>
                </a:lnTo>
                <a:lnTo>
                  <a:pt x="8686800" y="0"/>
                </a:lnTo>
                <a:close/>
              </a:path>
              <a:path w="9020810" h="3362325">
                <a:moveTo>
                  <a:pt x="8745474" y="6096"/>
                </a:moveTo>
                <a:lnTo>
                  <a:pt x="8686800" y="6096"/>
                </a:lnTo>
                <a:lnTo>
                  <a:pt x="8703564" y="7620"/>
                </a:lnTo>
                <a:lnTo>
                  <a:pt x="8720328" y="7620"/>
                </a:lnTo>
                <a:lnTo>
                  <a:pt x="8737092" y="10668"/>
                </a:lnTo>
                <a:lnTo>
                  <a:pt x="8752332" y="13716"/>
                </a:lnTo>
                <a:lnTo>
                  <a:pt x="8769096" y="16764"/>
                </a:lnTo>
                <a:lnTo>
                  <a:pt x="8799576" y="25907"/>
                </a:lnTo>
                <a:lnTo>
                  <a:pt x="8855964" y="53340"/>
                </a:lnTo>
                <a:lnTo>
                  <a:pt x="8895588" y="80772"/>
                </a:lnTo>
                <a:lnTo>
                  <a:pt x="8906256" y="91440"/>
                </a:lnTo>
                <a:lnTo>
                  <a:pt x="8918448" y="102107"/>
                </a:lnTo>
                <a:lnTo>
                  <a:pt x="8929116" y="114300"/>
                </a:lnTo>
                <a:lnTo>
                  <a:pt x="8939784" y="124968"/>
                </a:lnTo>
                <a:lnTo>
                  <a:pt x="8948928" y="138684"/>
                </a:lnTo>
                <a:lnTo>
                  <a:pt x="8958072" y="150875"/>
                </a:lnTo>
                <a:lnTo>
                  <a:pt x="8967216" y="164592"/>
                </a:lnTo>
                <a:lnTo>
                  <a:pt x="8974836" y="178307"/>
                </a:lnTo>
                <a:lnTo>
                  <a:pt x="8980932" y="192024"/>
                </a:lnTo>
                <a:lnTo>
                  <a:pt x="8988552" y="205740"/>
                </a:lnTo>
                <a:lnTo>
                  <a:pt x="8994648" y="220979"/>
                </a:lnTo>
                <a:lnTo>
                  <a:pt x="9003792" y="251460"/>
                </a:lnTo>
                <a:lnTo>
                  <a:pt x="9006840" y="268224"/>
                </a:lnTo>
                <a:lnTo>
                  <a:pt x="9009888" y="283464"/>
                </a:lnTo>
                <a:lnTo>
                  <a:pt x="9014460" y="333756"/>
                </a:lnTo>
                <a:lnTo>
                  <a:pt x="9014460" y="3361944"/>
                </a:lnTo>
                <a:lnTo>
                  <a:pt x="9020556" y="3361944"/>
                </a:lnTo>
                <a:lnTo>
                  <a:pt x="9020556" y="333756"/>
                </a:lnTo>
                <a:lnTo>
                  <a:pt x="9019159" y="316992"/>
                </a:lnTo>
                <a:lnTo>
                  <a:pt x="9019032" y="298704"/>
                </a:lnTo>
                <a:lnTo>
                  <a:pt x="9015984" y="281940"/>
                </a:lnTo>
                <a:lnTo>
                  <a:pt x="9012936" y="266700"/>
                </a:lnTo>
                <a:lnTo>
                  <a:pt x="9009888" y="249936"/>
                </a:lnTo>
                <a:lnTo>
                  <a:pt x="9005316" y="234696"/>
                </a:lnTo>
                <a:lnTo>
                  <a:pt x="8999220" y="219455"/>
                </a:lnTo>
                <a:lnTo>
                  <a:pt x="8994648" y="204216"/>
                </a:lnTo>
                <a:lnTo>
                  <a:pt x="8979408" y="173736"/>
                </a:lnTo>
                <a:lnTo>
                  <a:pt x="8971788" y="160020"/>
                </a:lnTo>
                <a:lnTo>
                  <a:pt x="8962644" y="147827"/>
                </a:lnTo>
                <a:lnTo>
                  <a:pt x="8953500" y="134112"/>
                </a:lnTo>
                <a:lnTo>
                  <a:pt x="8944356" y="121920"/>
                </a:lnTo>
                <a:lnTo>
                  <a:pt x="8923020" y="97536"/>
                </a:lnTo>
                <a:lnTo>
                  <a:pt x="8898636" y="76200"/>
                </a:lnTo>
                <a:lnTo>
                  <a:pt x="8886444" y="67055"/>
                </a:lnTo>
                <a:lnTo>
                  <a:pt x="8872728" y="56388"/>
                </a:lnTo>
                <a:lnTo>
                  <a:pt x="8831580" y="33527"/>
                </a:lnTo>
                <a:lnTo>
                  <a:pt x="8816340" y="25907"/>
                </a:lnTo>
                <a:lnTo>
                  <a:pt x="8801100" y="19812"/>
                </a:lnTo>
                <a:lnTo>
                  <a:pt x="8770620" y="10668"/>
                </a:lnTo>
                <a:lnTo>
                  <a:pt x="874547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07" y="1516379"/>
            <a:ext cx="9020810" cy="1460500"/>
          </a:xfrm>
          <a:custGeom>
            <a:avLst/>
            <a:gdLst/>
            <a:ahLst/>
            <a:cxnLst/>
            <a:rect l="l" t="t" r="r" b="b"/>
            <a:pathLst>
              <a:path w="9020810" h="1460500">
                <a:moveTo>
                  <a:pt x="0" y="1459991"/>
                </a:moveTo>
                <a:lnTo>
                  <a:pt x="9020556" y="1459991"/>
                </a:lnTo>
                <a:lnTo>
                  <a:pt x="9020556" y="0"/>
                </a:lnTo>
                <a:lnTo>
                  <a:pt x="0" y="0"/>
                </a:lnTo>
                <a:lnTo>
                  <a:pt x="0" y="1459991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7" y="1395983"/>
            <a:ext cx="9020810" cy="120650"/>
          </a:xfrm>
          <a:custGeom>
            <a:avLst/>
            <a:gdLst/>
            <a:ahLst/>
            <a:cxnLst/>
            <a:rect l="l" t="t" r="r" b="b"/>
            <a:pathLst>
              <a:path w="9020810" h="120650">
                <a:moveTo>
                  <a:pt x="0" y="120396"/>
                </a:moveTo>
                <a:lnTo>
                  <a:pt x="9020556" y="120396"/>
                </a:lnTo>
                <a:lnTo>
                  <a:pt x="9020556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E6B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7" y="2976371"/>
            <a:ext cx="9020810" cy="109855"/>
          </a:xfrm>
          <a:custGeom>
            <a:avLst/>
            <a:gdLst/>
            <a:ahLst/>
            <a:cxnLst/>
            <a:rect l="l" t="t" r="r" b="b"/>
            <a:pathLst>
              <a:path w="9020810" h="109855">
                <a:moveTo>
                  <a:pt x="0" y="109727"/>
                </a:moveTo>
                <a:lnTo>
                  <a:pt x="9020556" y="109727"/>
                </a:lnTo>
                <a:lnTo>
                  <a:pt x="902055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12899" y="1929447"/>
            <a:ext cx="5630545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</a:rPr>
              <a:t>Modèles d'illumination</a:t>
            </a:r>
            <a:r>
              <a:rPr sz="3600" spc="-114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locale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0" y="3422903"/>
            <a:ext cx="9144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427475"/>
            <a:ext cx="9144000" cy="3426460"/>
          </a:xfrm>
          <a:custGeom>
            <a:avLst/>
            <a:gdLst/>
            <a:ahLst/>
            <a:cxnLst/>
            <a:rect l="l" t="t" r="r" b="b"/>
            <a:pathLst>
              <a:path w="9144000" h="3426459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7" y="3422903"/>
            <a:ext cx="9019032" cy="3343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484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6096" y="0"/>
                </a:moveTo>
                <a:lnTo>
                  <a:pt x="0" y="0"/>
                </a:lnTo>
                <a:lnTo>
                  <a:pt x="0" y="3003804"/>
                </a:lnTo>
                <a:lnTo>
                  <a:pt x="1524" y="3020567"/>
                </a:lnTo>
                <a:lnTo>
                  <a:pt x="1524" y="3037332"/>
                </a:lnTo>
                <a:lnTo>
                  <a:pt x="10667" y="3087624"/>
                </a:lnTo>
                <a:lnTo>
                  <a:pt x="15240" y="3102864"/>
                </a:lnTo>
                <a:lnTo>
                  <a:pt x="21335" y="3118104"/>
                </a:lnTo>
                <a:lnTo>
                  <a:pt x="25908" y="3133344"/>
                </a:lnTo>
                <a:lnTo>
                  <a:pt x="48768" y="3176016"/>
                </a:lnTo>
                <a:lnTo>
                  <a:pt x="76200" y="3215640"/>
                </a:lnTo>
                <a:lnTo>
                  <a:pt x="121920" y="3261360"/>
                </a:lnTo>
                <a:lnTo>
                  <a:pt x="161544" y="3288791"/>
                </a:lnTo>
                <a:lnTo>
                  <a:pt x="234695" y="3322319"/>
                </a:lnTo>
                <a:lnTo>
                  <a:pt x="283464" y="3332988"/>
                </a:lnTo>
                <a:lnTo>
                  <a:pt x="333756" y="3337560"/>
                </a:lnTo>
                <a:lnTo>
                  <a:pt x="8686800" y="3337560"/>
                </a:lnTo>
                <a:lnTo>
                  <a:pt x="8738616" y="3332988"/>
                </a:lnTo>
                <a:lnTo>
                  <a:pt x="8753856" y="3329940"/>
                </a:lnTo>
                <a:lnTo>
                  <a:pt x="316992" y="3329940"/>
                </a:lnTo>
                <a:lnTo>
                  <a:pt x="283464" y="3326891"/>
                </a:lnTo>
                <a:lnTo>
                  <a:pt x="268223" y="3323843"/>
                </a:lnTo>
                <a:lnTo>
                  <a:pt x="251459" y="3320796"/>
                </a:lnTo>
                <a:lnTo>
                  <a:pt x="236220" y="3316224"/>
                </a:lnTo>
                <a:lnTo>
                  <a:pt x="220979" y="3310128"/>
                </a:lnTo>
                <a:lnTo>
                  <a:pt x="205740" y="3305555"/>
                </a:lnTo>
                <a:lnTo>
                  <a:pt x="150876" y="3275076"/>
                </a:lnTo>
                <a:lnTo>
                  <a:pt x="137160" y="3265931"/>
                </a:lnTo>
                <a:lnTo>
                  <a:pt x="124968" y="3255264"/>
                </a:lnTo>
                <a:lnTo>
                  <a:pt x="114300" y="3246120"/>
                </a:lnTo>
                <a:lnTo>
                  <a:pt x="80772" y="3211067"/>
                </a:lnTo>
                <a:lnTo>
                  <a:pt x="53339" y="3172967"/>
                </a:lnTo>
                <a:lnTo>
                  <a:pt x="39623" y="3145535"/>
                </a:lnTo>
                <a:lnTo>
                  <a:pt x="32004" y="3130296"/>
                </a:lnTo>
                <a:lnTo>
                  <a:pt x="25908" y="3116579"/>
                </a:lnTo>
                <a:lnTo>
                  <a:pt x="16764" y="3086100"/>
                </a:lnTo>
                <a:lnTo>
                  <a:pt x="13716" y="3069335"/>
                </a:lnTo>
                <a:lnTo>
                  <a:pt x="10667" y="3054096"/>
                </a:lnTo>
                <a:lnTo>
                  <a:pt x="6096" y="3003804"/>
                </a:lnTo>
                <a:lnTo>
                  <a:pt x="6096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3804"/>
                </a:lnTo>
                <a:lnTo>
                  <a:pt x="9009888" y="3054096"/>
                </a:lnTo>
                <a:lnTo>
                  <a:pt x="9006840" y="3069335"/>
                </a:lnTo>
                <a:lnTo>
                  <a:pt x="9003792" y="3086100"/>
                </a:lnTo>
                <a:lnTo>
                  <a:pt x="8994648" y="3116579"/>
                </a:lnTo>
                <a:lnTo>
                  <a:pt x="8988552" y="3131820"/>
                </a:lnTo>
                <a:lnTo>
                  <a:pt x="8980932" y="3145535"/>
                </a:lnTo>
                <a:lnTo>
                  <a:pt x="8974836" y="3159252"/>
                </a:lnTo>
                <a:lnTo>
                  <a:pt x="8939784" y="3211067"/>
                </a:lnTo>
                <a:lnTo>
                  <a:pt x="8906256" y="3246120"/>
                </a:lnTo>
                <a:lnTo>
                  <a:pt x="8869680" y="3275076"/>
                </a:lnTo>
                <a:lnTo>
                  <a:pt x="8855964" y="3282696"/>
                </a:lnTo>
                <a:lnTo>
                  <a:pt x="8842248" y="3291840"/>
                </a:lnTo>
                <a:lnTo>
                  <a:pt x="8828532" y="3297936"/>
                </a:lnTo>
                <a:lnTo>
                  <a:pt x="8814816" y="3305555"/>
                </a:lnTo>
                <a:lnTo>
                  <a:pt x="8799576" y="3310128"/>
                </a:lnTo>
                <a:lnTo>
                  <a:pt x="8784336" y="3316224"/>
                </a:lnTo>
                <a:lnTo>
                  <a:pt x="8769096" y="3320796"/>
                </a:lnTo>
                <a:lnTo>
                  <a:pt x="8752332" y="3323843"/>
                </a:lnTo>
                <a:lnTo>
                  <a:pt x="8737092" y="3326891"/>
                </a:lnTo>
                <a:lnTo>
                  <a:pt x="8703564" y="3329940"/>
                </a:lnTo>
                <a:lnTo>
                  <a:pt x="8753856" y="3329940"/>
                </a:lnTo>
                <a:lnTo>
                  <a:pt x="8770620" y="3326891"/>
                </a:lnTo>
                <a:lnTo>
                  <a:pt x="8785860" y="3322319"/>
                </a:lnTo>
                <a:lnTo>
                  <a:pt x="8831580" y="3304031"/>
                </a:lnTo>
                <a:lnTo>
                  <a:pt x="8845296" y="3296412"/>
                </a:lnTo>
                <a:lnTo>
                  <a:pt x="8860536" y="3288791"/>
                </a:lnTo>
                <a:lnTo>
                  <a:pt x="8872728" y="3279648"/>
                </a:lnTo>
                <a:lnTo>
                  <a:pt x="8886444" y="3270504"/>
                </a:lnTo>
                <a:lnTo>
                  <a:pt x="8898636" y="3261360"/>
                </a:lnTo>
                <a:lnTo>
                  <a:pt x="8944356" y="3215640"/>
                </a:lnTo>
                <a:lnTo>
                  <a:pt x="8971788" y="3176016"/>
                </a:lnTo>
                <a:lnTo>
                  <a:pt x="8994648" y="3133344"/>
                </a:lnTo>
                <a:lnTo>
                  <a:pt x="9009888" y="3087624"/>
                </a:lnTo>
                <a:lnTo>
                  <a:pt x="9019032" y="3037332"/>
                </a:lnTo>
                <a:lnTo>
                  <a:pt x="9019032" y="3020567"/>
                </a:lnTo>
                <a:lnTo>
                  <a:pt x="9020556" y="3003804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66800" y="3368862"/>
            <a:ext cx="7239000" cy="1679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7400"/>
              </a:lnSpc>
            </a:pPr>
            <a:r>
              <a:rPr sz="2400" b="1" smtClean="0">
                <a:solidFill>
                  <a:srgbClr val="696464"/>
                </a:solidFill>
                <a:latin typeface="Perpetua"/>
                <a:cs typeface="Perpetua"/>
              </a:rPr>
              <a:t>Cours </a:t>
            </a:r>
            <a:r>
              <a:rPr sz="2400" b="1" spc="-5" dirty="0">
                <a:solidFill>
                  <a:srgbClr val="696464"/>
                </a:solidFill>
                <a:latin typeface="Perpetua"/>
                <a:cs typeface="Perpetua"/>
              </a:rPr>
              <a:t>de master </a:t>
            </a:r>
            <a:r>
              <a:rPr sz="2400" b="1" dirty="0">
                <a:solidFill>
                  <a:srgbClr val="696464"/>
                </a:solidFill>
                <a:latin typeface="Perpetua"/>
                <a:cs typeface="Perpetua"/>
              </a:rPr>
              <a:t>Images </a:t>
            </a:r>
            <a:r>
              <a:rPr sz="2400" b="1" spc="-5" dirty="0">
                <a:solidFill>
                  <a:srgbClr val="696464"/>
                </a:solidFill>
                <a:latin typeface="Perpetua"/>
                <a:cs typeface="Perpetua"/>
              </a:rPr>
              <a:t>et Vie </a:t>
            </a:r>
            <a:r>
              <a:rPr sz="2400" b="1" dirty="0">
                <a:solidFill>
                  <a:srgbClr val="696464"/>
                </a:solidFill>
                <a:latin typeface="Perpetua"/>
                <a:cs typeface="Perpetua"/>
              </a:rPr>
              <a:t>Artificielle. </a:t>
            </a:r>
            <a:r>
              <a:rPr sz="2400" b="1" spc="-5">
                <a:solidFill>
                  <a:srgbClr val="696464"/>
                </a:solidFill>
                <a:latin typeface="Perpetua"/>
                <a:cs typeface="Perpetua"/>
              </a:rPr>
              <a:t>M1  </a:t>
            </a:r>
            <a:r>
              <a:rPr sz="2400" b="1" spc="-10" smtClean="0">
                <a:solidFill>
                  <a:srgbClr val="696464"/>
                </a:solidFill>
                <a:latin typeface="Perpetua"/>
                <a:cs typeface="Perpetua"/>
              </a:rPr>
              <a:t>Universit</a:t>
            </a:r>
            <a:r>
              <a:rPr sz="2400" b="1" spc="-10" smtClean="0">
                <a:solidFill>
                  <a:srgbClr val="696464"/>
                </a:solidFill>
                <a:latin typeface="Times New Roman"/>
                <a:cs typeface="Times New Roman"/>
              </a:rPr>
              <a:t>é </a:t>
            </a:r>
            <a:r>
              <a:rPr sz="2400" b="1" spc="-5" smtClean="0">
                <a:solidFill>
                  <a:srgbClr val="696464"/>
                </a:solidFill>
                <a:latin typeface="Perpetua"/>
                <a:cs typeface="Perpetua"/>
              </a:rPr>
              <a:t>Mohamed </a:t>
            </a:r>
            <a:r>
              <a:rPr sz="2400" b="1" spc="-10" dirty="0">
                <a:solidFill>
                  <a:srgbClr val="696464"/>
                </a:solidFill>
                <a:latin typeface="Perpetua"/>
                <a:cs typeface="Perpetua"/>
              </a:rPr>
              <a:t>Khider Biskra</a:t>
            </a:r>
            <a:endParaRPr sz="2400" b="1" spc="-10">
              <a:solidFill>
                <a:srgbClr val="696464"/>
              </a:solidFill>
              <a:latin typeface="Perpetua"/>
              <a:cs typeface="Perpetu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2400" b="1" spc="-10" smtClean="0">
                <a:solidFill>
                  <a:srgbClr val="696464"/>
                </a:solidFill>
                <a:latin typeface="Perpetua"/>
                <a:cs typeface="Perpetua"/>
              </a:rPr>
              <a:t>20</a:t>
            </a:r>
            <a:r>
              <a:rPr lang="fr-FR" sz="2400" b="1" spc="-10" dirty="0" smtClean="0">
                <a:solidFill>
                  <a:srgbClr val="696464"/>
                </a:solidFill>
                <a:latin typeface="Perpetua"/>
                <a:cs typeface="Perpetua"/>
              </a:rPr>
              <a:t>20</a:t>
            </a:r>
            <a:r>
              <a:rPr sz="2400" b="1" spc="-10" smtClean="0">
                <a:solidFill>
                  <a:srgbClr val="696464"/>
                </a:solidFill>
                <a:latin typeface="Perpetua"/>
                <a:cs typeface="Perpetua"/>
              </a:rPr>
              <a:t> </a:t>
            </a:r>
            <a:r>
              <a:rPr lang="fr-FR" sz="2400" b="1" spc="-10" dirty="0" smtClean="0">
                <a:solidFill>
                  <a:srgbClr val="696464"/>
                </a:solidFill>
                <a:latin typeface="Perpetua"/>
                <a:cs typeface="Perpetua"/>
              </a:rPr>
              <a:t>–</a:t>
            </a:r>
            <a:r>
              <a:rPr sz="2400" b="1" spc="-10" smtClean="0">
                <a:solidFill>
                  <a:srgbClr val="696464"/>
                </a:solidFill>
                <a:latin typeface="Perpetua"/>
                <a:cs typeface="Perpetua"/>
              </a:rPr>
              <a:t> 20</a:t>
            </a:r>
            <a:r>
              <a:rPr lang="fr-FR" sz="2400" b="1" spc="-10" dirty="0" smtClean="0">
                <a:solidFill>
                  <a:srgbClr val="696464"/>
                </a:solidFill>
                <a:latin typeface="Perpetua"/>
                <a:cs typeface="Perpetua"/>
              </a:rPr>
              <a:t>21</a:t>
            </a:r>
          </a:p>
          <a:p>
            <a:pPr algn="ctr">
              <a:spcBef>
                <a:spcPts val="325"/>
              </a:spcBef>
            </a:pPr>
            <a:r>
              <a:rPr lang="es-ES" sz="2400" b="1" spc="-10" dirty="0" err="1" smtClean="0">
                <a:solidFill>
                  <a:srgbClr val="696464"/>
                </a:solidFill>
                <a:latin typeface="Perpetua"/>
                <a:cs typeface="Perpetua"/>
              </a:rPr>
              <a:t>Dr</a:t>
            </a:r>
            <a:r>
              <a:rPr lang="es-ES" sz="2400" b="1" spc="-10" dirty="0" smtClean="0">
                <a:solidFill>
                  <a:srgbClr val="696464"/>
                </a:solidFill>
                <a:latin typeface="Perpetua"/>
                <a:cs typeface="Perpetua"/>
              </a:rPr>
              <a:t>: </a:t>
            </a:r>
            <a:r>
              <a:rPr lang="es-ES" sz="2400" b="1" spc="-10" dirty="0" err="1" smtClean="0">
                <a:solidFill>
                  <a:srgbClr val="696464"/>
                </a:solidFill>
                <a:latin typeface="Perpetua"/>
                <a:cs typeface="Perpetua"/>
              </a:rPr>
              <a:t>Zerari</a:t>
            </a:r>
            <a:r>
              <a:rPr lang="es-ES" sz="2400" b="1" spc="-10" dirty="0" smtClean="0">
                <a:solidFill>
                  <a:srgbClr val="696464"/>
                </a:solidFill>
                <a:latin typeface="Perpetua"/>
                <a:cs typeface="Perpetua"/>
              </a:rPr>
              <a:t> </a:t>
            </a:r>
            <a:r>
              <a:rPr lang="es-ES" sz="2400" b="1" spc="-10" dirty="0" err="1" smtClean="0">
                <a:solidFill>
                  <a:srgbClr val="696464"/>
                </a:solidFill>
                <a:latin typeface="Perpetua"/>
                <a:cs typeface="Perpetua"/>
              </a:rPr>
              <a:t>Abd</a:t>
            </a:r>
            <a:r>
              <a:rPr lang="es-ES" sz="2400" b="1" spc="-10" dirty="0" smtClean="0">
                <a:solidFill>
                  <a:srgbClr val="696464"/>
                </a:solidFill>
                <a:latin typeface="Perpetua"/>
                <a:cs typeface="Perpetua"/>
              </a:rPr>
              <a:t> El </a:t>
            </a:r>
            <a:r>
              <a:rPr lang="es-ES" sz="2400" b="1" spc="-10" dirty="0" err="1" smtClean="0">
                <a:solidFill>
                  <a:srgbClr val="696464"/>
                </a:solidFill>
                <a:latin typeface="Perpetua"/>
                <a:cs typeface="Perpetua"/>
              </a:rPr>
              <a:t>Mouméne</a:t>
            </a:r>
            <a:endParaRPr lang="es-ES" sz="1900" b="1" spc="-10" dirty="0" smtClean="0">
              <a:solidFill>
                <a:srgbClr val="696464"/>
              </a:solidFill>
              <a:latin typeface="Perpetua"/>
              <a:cs typeface="Perpetua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457" rIns="0" bIns="0" rtlCol="0">
            <a:spAutoFit/>
          </a:bodyPr>
          <a:lstStyle/>
          <a:p>
            <a:pPr marL="166370">
              <a:lnSpc>
                <a:spcPct val="100000"/>
              </a:lnSpc>
            </a:pPr>
            <a:r>
              <a:rPr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</a:t>
            </a:r>
            <a:r>
              <a:rPr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b="1" spc="-6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lumière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427475"/>
            <a:ext cx="9144000" cy="3426460"/>
          </a:xfrm>
          <a:custGeom>
            <a:avLst/>
            <a:gdLst/>
            <a:ahLst/>
            <a:cxnLst/>
            <a:rect l="l" t="t" r="r" b="b"/>
            <a:pathLst>
              <a:path w="9144000" h="3426459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3427475"/>
            <a:ext cx="9014460" cy="3335020"/>
          </a:xfrm>
          <a:custGeom>
            <a:avLst/>
            <a:gdLst/>
            <a:ahLst/>
            <a:cxnLst/>
            <a:rect l="l" t="t" r="r" b="b"/>
            <a:pathLst>
              <a:path w="9014460" h="3335020">
                <a:moveTo>
                  <a:pt x="9014460" y="0"/>
                </a:moveTo>
                <a:lnTo>
                  <a:pt x="0" y="0"/>
                </a:lnTo>
                <a:lnTo>
                  <a:pt x="0" y="3005328"/>
                </a:lnTo>
                <a:lnTo>
                  <a:pt x="3580" y="3053871"/>
                </a:lnTo>
                <a:lnTo>
                  <a:pt x="13982" y="3100237"/>
                </a:lnTo>
                <a:lnTo>
                  <a:pt x="30698" y="3143910"/>
                </a:lnTo>
                <a:lnTo>
                  <a:pt x="53219" y="3184374"/>
                </a:lnTo>
                <a:lnTo>
                  <a:pt x="81037" y="3221115"/>
                </a:lnTo>
                <a:lnTo>
                  <a:pt x="113643" y="3253617"/>
                </a:lnTo>
                <a:lnTo>
                  <a:pt x="150530" y="3281365"/>
                </a:lnTo>
                <a:lnTo>
                  <a:pt x="191188" y="3303844"/>
                </a:lnTo>
                <a:lnTo>
                  <a:pt x="235109" y="3320538"/>
                </a:lnTo>
                <a:lnTo>
                  <a:pt x="281785" y="3330932"/>
                </a:lnTo>
                <a:lnTo>
                  <a:pt x="330708" y="3334512"/>
                </a:lnTo>
                <a:lnTo>
                  <a:pt x="8683752" y="3334512"/>
                </a:lnTo>
                <a:lnTo>
                  <a:pt x="8732674" y="3330932"/>
                </a:lnTo>
                <a:lnTo>
                  <a:pt x="8779350" y="3320538"/>
                </a:lnTo>
                <a:lnTo>
                  <a:pt x="8823271" y="3303844"/>
                </a:lnTo>
                <a:lnTo>
                  <a:pt x="8863929" y="3281365"/>
                </a:lnTo>
                <a:lnTo>
                  <a:pt x="8900816" y="3253617"/>
                </a:lnTo>
                <a:lnTo>
                  <a:pt x="8933422" y="3221115"/>
                </a:lnTo>
                <a:lnTo>
                  <a:pt x="8961240" y="3184374"/>
                </a:lnTo>
                <a:lnTo>
                  <a:pt x="8983761" y="3143910"/>
                </a:lnTo>
                <a:lnTo>
                  <a:pt x="9000477" y="3100237"/>
                </a:lnTo>
                <a:lnTo>
                  <a:pt x="9010879" y="3053871"/>
                </a:lnTo>
                <a:lnTo>
                  <a:pt x="9014460" y="3005328"/>
                </a:lnTo>
                <a:lnTo>
                  <a:pt x="9014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2982" y="1416418"/>
            <a:ext cx="6247130" cy="4809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lang="fr-FR" sz="2600" spc="-5" dirty="0" smtClean="0">
                <a:latin typeface="Perpetua"/>
                <a:cs typeface="Perpetua"/>
              </a:rPr>
              <a:t>La variation d'intensité dépend directement de la nature des sources de lumière: </a:t>
            </a:r>
          </a:p>
          <a:p>
            <a:pPr marL="12700">
              <a:lnSpc>
                <a:spcPct val="100000"/>
              </a:lnSpc>
            </a:pPr>
            <a:r>
              <a:rPr sz="2600" smtClean="0">
                <a:latin typeface="Perpetua"/>
                <a:cs typeface="Perpetua"/>
              </a:rPr>
              <a:t>Les </a:t>
            </a:r>
            <a:r>
              <a:rPr sz="2600" spc="-5" dirty="0">
                <a:latin typeface="Perpetua"/>
                <a:cs typeface="Perpetua"/>
              </a:rPr>
              <a:t>différents types </a:t>
            </a:r>
            <a:r>
              <a:rPr sz="2600" dirty="0">
                <a:latin typeface="Perpetua"/>
                <a:cs typeface="Perpetua"/>
              </a:rPr>
              <a:t>de </a:t>
            </a:r>
            <a:r>
              <a:rPr sz="2600" spc="-5" dirty="0">
                <a:latin typeface="Perpetua"/>
                <a:cs typeface="Perpetua"/>
              </a:rPr>
              <a:t>sources </a:t>
            </a:r>
            <a:r>
              <a:rPr sz="2600" dirty="0">
                <a:latin typeface="Perpetua"/>
                <a:cs typeface="Perpetua"/>
              </a:rPr>
              <a:t>de </a:t>
            </a:r>
            <a:r>
              <a:rPr sz="2600" spc="-5" dirty="0">
                <a:latin typeface="Perpetua"/>
                <a:cs typeface="Perpetua"/>
              </a:rPr>
              <a:t>lumière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sont:</a:t>
            </a:r>
            <a:endParaRPr sz="2600">
              <a:latin typeface="Perpetua"/>
              <a:cs typeface="Perpetua"/>
            </a:endParaRPr>
          </a:p>
          <a:p>
            <a:pPr marL="332740" indent="-320040">
              <a:lnSpc>
                <a:spcPct val="100000"/>
              </a:lnSpc>
              <a:spcBef>
                <a:spcPts val="285"/>
              </a:spcBef>
              <a:buClr>
                <a:srgbClr val="D34817"/>
              </a:buClr>
              <a:buSzPct val="84615"/>
              <a:buFont typeface="Wingdings"/>
              <a:buChar char=""/>
              <a:tabLst>
                <a:tab pos="333375" algn="l"/>
              </a:tabLst>
            </a:pPr>
            <a:r>
              <a:rPr sz="2600" spc="-5" dirty="0">
                <a:latin typeface="Perpetua"/>
                <a:cs typeface="Perpetua"/>
              </a:rPr>
              <a:t>l'éclairage</a:t>
            </a:r>
            <a:r>
              <a:rPr sz="2600" spc="-5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ambiant</a:t>
            </a:r>
            <a:endParaRPr sz="2600">
              <a:latin typeface="Perpetua"/>
              <a:cs typeface="Perpetua"/>
            </a:endParaRPr>
          </a:p>
          <a:p>
            <a:pPr marL="652780" lvl="1" indent="-274320">
              <a:lnSpc>
                <a:spcPct val="100000"/>
              </a:lnSpc>
              <a:spcBef>
                <a:spcPts val="125"/>
              </a:spcBef>
              <a:buClr>
                <a:srgbClr val="9B2D1F"/>
              </a:buClr>
              <a:buSzPct val="83333"/>
              <a:buFont typeface="Wingdings 2"/>
              <a:buChar char=""/>
              <a:tabLst>
                <a:tab pos="653415" algn="l"/>
              </a:tabLst>
            </a:pPr>
            <a:r>
              <a:rPr sz="2400" cap="small" dirty="0">
                <a:latin typeface="Perpetua"/>
                <a:cs typeface="Perpetua"/>
              </a:rPr>
              <a:t>é</a:t>
            </a:r>
            <a:r>
              <a:rPr sz="2400" dirty="0">
                <a:latin typeface="Perpetua"/>
                <a:cs typeface="Perpetua"/>
              </a:rPr>
              <a:t>clairage</a:t>
            </a:r>
            <a:r>
              <a:rPr sz="2400" spc="-114" dirty="0">
                <a:latin typeface="Perpetua"/>
                <a:cs typeface="Perpetua"/>
              </a:rPr>
              <a:t> </a:t>
            </a:r>
            <a:r>
              <a:rPr sz="2400" spc="10" dirty="0">
                <a:latin typeface="Perpetua"/>
                <a:cs typeface="Perpetua"/>
              </a:rPr>
              <a:t>uniforme</a:t>
            </a:r>
            <a:endParaRPr sz="2400">
              <a:latin typeface="Perpetua"/>
              <a:cs typeface="Perpetua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34817"/>
              </a:buClr>
              <a:buSzPct val="84615"/>
              <a:buFont typeface="Wingdings"/>
              <a:buChar char=""/>
              <a:tabLst>
                <a:tab pos="333375" algn="l"/>
              </a:tabLst>
            </a:pPr>
            <a:r>
              <a:rPr sz="2600" spc="-5" smtClean="0">
                <a:latin typeface="Perpetua"/>
                <a:cs typeface="Perpetua"/>
              </a:rPr>
              <a:t>Lumière</a:t>
            </a:r>
            <a:r>
              <a:rPr sz="2600" spc="-80" smtClean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directionnelle</a:t>
            </a:r>
            <a:endParaRPr sz="2600">
              <a:latin typeface="Perpetua"/>
              <a:cs typeface="Perpetua"/>
            </a:endParaRPr>
          </a:p>
          <a:p>
            <a:pPr marL="652780" lvl="1" indent="-274320">
              <a:lnSpc>
                <a:spcPct val="100000"/>
              </a:lnSpc>
              <a:spcBef>
                <a:spcPts val="140"/>
              </a:spcBef>
              <a:buClr>
                <a:srgbClr val="9B2D1F"/>
              </a:buClr>
              <a:buSzPct val="85416"/>
              <a:buFont typeface="Wingdings 2"/>
              <a:buChar char=""/>
              <a:tabLst>
                <a:tab pos="653415" algn="l"/>
              </a:tabLst>
            </a:pPr>
            <a:r>
              <a:rPr sz="2400" dirty="0">
                <a:latin typeface="Perpetua"/>
                <a:cs typeface="Perpetua"/>
              </a:rPr>
              <a:t>source supposée </a:t>
            </a:r>
            <a:r>
              <a:rPr sz="2400" spc="-5" dirty="0">
                <a:latin typeface="Perpetua"/>
                <a:cs typeface="Perpetua"/>
              </a:rPr>
              <a:t>à</a:t>
            </a:r>
            <a:r>
              <a:rPr sz="2400" spc="-12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l'infini</a:t>
            </a:r>
            <a:endParaRPr sz="2400">
              <a:latin typeface="Perpetua"/>
              <a:cs typeface="Perpetua"/>
            </a:endParaRPr>
          </a:p>
          <a:p>
            <a:pPr marL="652780" lvl="1" indent="-274320">
              <a:lnSpc>
                <a:spcPct val="100000"/>
              </a:lnSpc>
              <a:spcBef>
                <a:spcPts val="105"/>
              </a:spcBef>
              <a:buClr>
                <a:srgbClr val="9B2D1F"/>
              </a:buClr>
              <a:buSzPct val="83333"/>
              <a:buFont typeface="Wingdings 2"/>
              <a:buChar char=""/>
              <a:tabLst>
                <a:tab pos="653415" algn="l"/>
              </a:tabLst>
            </a:pPr>
            <a:r>
              <a:rPr sz="2400" dirty="0">
                <a:latin typeface="Perpetua"/>
                <a:cs typeface="Perpetua"/>
              </a:rPr>
              <a:t>intensité indépendante de </a:t>
            </a:r>
            <a:r>
              <a:rPr sz="2400" spc="-5" dirty="0">
                <a:latin typeface="Perpetua"/>
                <a:cs typeface="Perpetua"/>
              </a:rPr>
              <a:t>la</a:t>
            </a:r>
            <a:r>
              <a:rPr sz="2400" spc="-12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distance</a:t>
            </a:r>
            <a:endParaRPr sz="2400">
              <a:latin typeface="Perpetua"/>
              <a:cs typeface="Perpetua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34817"/>
              </a:buClr>
              <a:buSzPct val="84615"/>
              <a:buFont typeface="Wingdings"/>
              <a:buChar char=""/>
              <a:tabLst>
                <a:tab pos="333375" algn="l"/>
              </a:tabLst>
            </a:pPr>
            <a:r>
              <a:rPr sz="2600" spc="-5" dirty="0">
                <a:latin typeface="Perpetua"/>
                <a:cs typeface="Perpetua"/>
              </a:rPr>
              <a:t>Lumière</a:t>
            </a:r>
            <a:r>
              <a:rPr sz="2600" spc="-8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ponctuelle</a:t>
            </a:r>
            <a:endParaRPr sz="2600">
              <a:latin typeface="Perpetua"/>
              <a:cs typeface="Perpetua"/>
            </a:endParaRPr>
          </a:p>
          <a:p>
            <a:pPr marL="652780" lvl="1" indent="-274320">
              <a:lnSpc>
                <a:spcPct val="100000"/>
              </a:lnSpc>
              <a:spcBef>
                <a:spcPts val="125"/>
              </a:spcBef>
              <a:buClr>
                <a:srgbClr val="9B2D1F"/>
              </a:buClr>
              <a:buSzPct val="85416"/>
              <a:buFont typeface="Wingdings 2"/>
              <a:buChar char=""/>
              <a:tabLst>
                <a:tab pos="653415" algn="l"/>
              </a:tabLst>
            </a:pPr>
            <a:r>
              <a:rPr sz="2400" dirty="0">
                <a:latin typeface="Perpetua"/>
                <a:cs typeface="Perpetua"/>
              </a:rPr>
              <a:t>placée en un point</a:t>
            </a:r>
            <a:r>
              <a:rPr sz="2400" spc="-13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précis</a:t>
            </a:r>
            <a:endParaRPr sz="2400">
              <a:latin typeface="Perpetua"/>
              <a:cs typeface="Perpetua"/>
            </a:endParaRPr>
          </a:p>
          <a:p>
            <a:pPr marL="652780" lvl="1" indent="-274320">
              <a:lnSpc>
                <a:spcPct val="100000"/>
              </a:lnSpc>
              <a:spcBef>
                <a:spcPts val="120"/>
              </a:spcBef>
              <a:buClr>
                <a:srgbClr val="9B2D1F"/>
              </a:buClr>
              <a:buSzPct val="83333"/>
              <a:buFont typeface="Wingdings 2"/>
              <a:buChar char=""/>
              <a:tabLst>
                <a:tab pos="653415" algn="l"/>
              </a:tabLst>
            </a:pPr>
            <a:r>
              <a:rPr sz="2400" dirty="0">
                <a:latin typeface="Perpetua"/>
                <a:cs typeface="Perpetua"/>
              </a:rPr>
              <a:t>intensité dépendante de </a:t>
            </a:r>
            <a:r>
              <a:rPr sz="2400" spc="-5" dirty="0">
                <a:latin typeface="Perpetua"/>
                <a:cs typeface="Perpetua"/>
              </a:rPr>
              <a:t>la</a:t>
            </a:r>
            <a:r>
              <a:rPr sz="2400" spc="-1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distance</a:t>
            </a:r>
            <a:endParaRPr sz="2400">
              <a:latin typeface="Perpetua"/>
              <a:cs typeface="Perpetua"/>
            </a:endParaRPr>
          </a:p>
          <a:p>
            <a:pPr marL="652780" lvl="1" indent="-274320">
              <a:lnSpc>
                <a:spcPct val="100000"/>
              </a:lnSpc>
              <a:spcBef>
                <a:spcPts val="105"/>
              </a:spcBef>
              <a:buClr>
                <a:srgbClr val="9B2D1F"/>
              </a:buClr>
              <a:buSzPct val="85416"/>
              <a:buFont typeface="Wingdings 2"/>
              <a:buChar char=""/>
              <a:tabLst>
                <a:tab pos="653415" algn="l"/>
              </a:tabLst>
            </a:pPr>
            <a:r>
              <a:rPr sz="2400" spc="-5" dirty="0">
                <a:latin typeface="Perpetua"/>
                <a:cs typeface="Perpetua"/>
              </a:rPr>
              <a:t>direction </a:t>
            </a:r>
            <a:r>
              <a:rPr sz="2400" dirty="0">
                <a:latin typeface="Perpetua"/>
                <a:cs typeface="Perpetua"/>
              </a:rPr>
              <a:t>dépend du point</a:t>
            </a:r>
            <a:r>
              <a:rPr sz="2400" spc="-9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considéré</a:t>
            </a:r>
            <a:endParaRPr sz="2400">
              <a:latin typeface="Perpetua"/>
              <a:cs typeface="Perpet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11</a:t>
            </a:fld>
            <a:endParaRPr dirty="0"/>
          </a:p>
        </p:txBody>
      </p:sp>
      <p:sp>
        <p:nvSpPr>
          <p:cNvPr id="44" name="object 6"/>
          <p:cNvSpPr txBox="1"/>
          <p:nvPr/>
        </p:nvSpPr>
        <p:spPr>
          <a:xfrm>
            <a:off x="533400" y="1143000"/>
            <a:ext cx="7905115" cy="4648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90000"/>
              </a:lnSpc>
              <a:buFontTx/>
              <a:buChar char="•"/>
            </a:pPr>
            <a:r>
              <a:rPr lang="fr-FR" sz="2600" dirty="0" smtClean="0"/>
              <a:t>C'est une lumière qui éclaire toute la scène de manière uniforme; caractérisée uniquement par son intensité.</a:t>
            </a:r>
            <a:endParaRPr lang="fr-CA" sz="2600" dirty="0" smtClean="0"/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fr-CA" sz="2600" dirty="0" smtClean="0"/>
              <a:t>Sans </a:t>
            </a:r>
            <a:r>
              <a:rPr lang="fr-CA" sz="2600" dirty="0" err="1" smtClean="0"/>
              <a:t>interréflexion</a:t>
            </a:r>
            <a:r>
              <a:rPr lang="fr-CA" sz="2600" dirty="0" smtClean="0"/>
              <a:t> de la lumière, tout ce qui est dans l’ombre est </a:t>
            </a:r>
            <a:r>
              <a:rPr lang="fr-CA" sz="2600" b="1" dirty="0" smtClean="0">
                <a:solidFill>
                  <a:srgbClr val="FF3300"/>
                </a:solidFill>
              </a:rPr>
              <a:t>noir</a:t>
            </a:r>
            <a:r>
              <a:rPr lang="fr-CA" sz="2600" dirty="0" smtClean="0"/>
              <a:t> (</a:t>
            </a:r>
            <a:r>
              <a:rPr lang="fr-CA" sz="2600" dirty="0" err="1" smtClean="0"/>
              <a:t>e.g</a:t>
            </a:r>
            <a:r>
              <a:rPr lang="fr-CA" sz="2600" dirty="0" smtClean="0"/>
              <a:t>. lune)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fr-CA" sz="2600" dirty="0" smtClean="0"/>
              <a:t>La contribution de </a:t>
            </a:r>
            <a:r>
              <a:rPr lang="fr-CA" sz="2600" b="1" dirty="0" smtClean="0"/>
              <a:t>l’</a:t>
            </a:r>
            <a:r>
              <a:rPr lang="fr-CA" sz="2600" b="1" dirty="0" err="1" smtClean="0">
                <a:solidFill>
                  <a:srgbClr val="FF3300"/>
                </a:solidFill>
              </a:rPr>
              <a:t>interréflexion</a:t>
            </a:r>
            <a:r>
              <a:rPr lang="fr-CA" sz="2600" dirty="0" smtClean="0"/>
              <a:t> entre les surfaces est un phénomène extrêmement complexe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fr-CA" sz="2600" dirty="0" smtClean="0"/>
              <a:t>On </a:t>
            </a:r>
            <a:r>
              <a:rPr lang="fr-CA" sz="2600" b="1" dirty="0" smtClean="0">
                <a:solidFill>
                  <a:srgbClr val="FF3300"/>
                </a:solidFill>
              </a:rPr>
              <a:t>simplifie l’illumination globale</a:t>
            </a:r>
            <a:r>
              <a:rPr lang="fr-CA" sz="2600" b="1" dirty="0" smtClean="0"/>
              <a:t> </a:t>
            </a:r>
            <a:r>
              <a:rPr lang="fr-CA" sz="2600" dirty="0" smtClean="0"/>
              <a:t>en parlant d’une lumière ambiante qui est partout la même, pour n’importe quelle direction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fr-CA" sz="2600" dirty="0" smtClean="0"/>
              <a:t>Toute surface éclairée seulement par une lumière ambiante a un </a:t>
            </a:r>
            <a:r>
              <a:rPr lang="fr-CA" sz="2600" b="1" dirty="0" smtClean="0">
                <a:solidFill>
                  <a:srgbClr val="FF3300"/>
                </a:solidFill>
              </a:rPr>
              <a:t>éclairage uniforme</a:t>
            </a:r>
            <a:r>
              <a:rPr lang="fr-CA" sz="2600" dirty="0" smtClean="0"/>
              <a:t>. Cette surface apparaît donc </a:t>
            </a:r>
            <a:r>
              <a:rPr lang="fr-CA" sz="2600" b="1" dirty="0" smtClean="0">
                <a:solidFill>
                  <a:srgbClr val="0000FF"/>
                </a:solidFill>
              </a:rPr>
              <a:t>sans profondeur</a:t>
            </a:r>
            <a:r>
              <a:rPr lang="fr-CA" sz="2600" dirty="0" smtClean="0"/>
              <a:t>.</a:t>
            </a:r>
          </a:p>
          <a:p>
            <a:pPr marL="355600" marR="5080" indent="-342900" algn="just">
              <a:lnSpc>
                <a:spcPct val="80000"/>
              </a:lnSpc>
              <a:tabLst>
                <a:tab pos="356235" algn="l"/>
              </a:tabLst>
            </a:pPr>
            <a:endParaRPr sz="2500">
              <a:latin typeface="Perpetua"/>
              <a:cs typeface="Perpetu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3400" y="228600"/>
            <a:ext cx="4395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0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j-ea"/>
                <a:cs typeface="Franklin Gothic Book"/>
              </a:rPr>
              <a:t>Lumière ambiante </a:t>
            </a:r>
            <a:endParaRPr lang="fr-FR" sz="4000" b="1" spc="-5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j-ea"/>
              <a:cs typeface="Franklin Gothic Book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086600" y="5105400"/>
            <a:ext cx="1447800" cy="1441450"/>
            <a:chOff x="2200" y="3343"/>
            <a:chExt cx="576" cy="668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2200" y="3343"/>
              <a:ext cx="432" cy="432"/>
              <a:chOff x="1826" y="2469"/>
              <a:chExt cx="1080" cy="1080"/>
            </a:xfrm>
          </p:grpSpPr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1826" y="2469"/>
                <a:ext cx="1080" cy="1080"/>
              </a:xfrm>
              <a:prstGeom prst="sun">
                <a:avLst>
                  <a:gd name="adj" fmla="val 25000"/>
                </a:avLst>
              </a:prstGeom>
              <a:noFill/>
              <a:ln w="127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2" name="Group 7"/>
              <p:cNvGrpSpPr>
                <a:grpSpLocks/>
              </p:cNvGrpSpPr>
              <p:nvPr/>
            </p:nvGrpSpPr>
            <p:grpSpPr bwMode="auto">
              <a:xfrm>
                <a:off x="1826" y="2503"/>
                <a:ext cx="1080" cy="900"/>
                <a:chOff x="3086" y="2520"/>
                <a:chExt cx="1080" cy="900"/>
              </a:xfrm>
            </p:grpSpPr>
            <p:sp>
              <p:nvSpPr>
                <p:cNvPr id="1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086" y="2700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" name="Line 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717" y="2609"/>
                  <a:ext cx="360" cy="18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3446" y="3060"/>
                  <a:ext cx="360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806" y="3060"/>
                  <a:ext cx="360" cy="18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" name="Line 1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176" y="3150"/>
                  <a:ext cx="360" cy="18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" name="Line 1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447" y="2699"/>
                  <a:ext cx="360" cy="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272" y="3795"/>
              <a:ext cx="504" cy="2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400" b="1" dirty="0"/>
                <a:t>Lumière ambiante</a:t>
              </a:r>
              <a:endParaRPr lang="fr-FR" sz="2000" b="1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12</a:t>
            </a:fld>
            <a:endParaRPr dirty="0"/>
          </a:p>
        </p:txBody>
      </p:sp>
      <p:sp>
        <p:nvSpPr>
          <p:cNvPr id="44" name="object 6"/>
          <p:cNvSpPr txBox="1"/>
          <p:nvPr/>
        </p:nvSpPr>
        <p:spPr>
          <a:xfrm>
            <a:off x="533400" y="1143000"/>
            <a:ext cx="7905115" cy="1561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90000"/>
              </a:lnSpc>
              <a:buFontTx/>
              <a:buChar char="•"/>
            </a:pPr>
            <a:r>
              <a:rPr lang="fr-FR" sz="2800" dirty="0" smtClean="0"/>
              <a:t> La source de la lumière supposée à l'infinie, elle éclaire la scène avec des rayons parallèles à une direction donnée; elle est donc caractérisée  par leur intensité et leur direction</a:t>
            </a:r>
            <a:endParaRPr sz="2500">
              <a:latin typeface="Perpetua"/>
              <a:cs typeface="Perpetu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3400" y="228600"/>
            <a:ext cx="5064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0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j-ea"/>
                <a:cs typeface="Franklin Gothic Book"/>
              </a:rPr>
              <a:t>Lumière Directionnelle</a:t>
            </a:r>
            <a:endParaRPr lang="fr-FR" sz="4000" b="1" spc="-5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j-ea"/>
              <a:cs typeface="Franklin Gothic Book"/>
            </a:endParaRPr>
          </a:p>
        </p:txBody>
      </p:sp>
      <p:grpSp>
        <p:nvGrpSpPr>
          <p:cNvPr id="19" name="Group 24"/>
          <p:cNvGrpSpPr>
            <a:grpSpLocks/>
          </p:cNvGrpSpPr>
          <p:nvPr/>
        </p:nvGrpSpPr>
        <p:grpSpPr bwMode="auto">
          <a:xfrm>
            <a:off x="5715000" y="4114800"/>
            <a:ext cx="1100138" cy="1135063"/>
            <a:chOff x="3606" y="3294"/>
            <a:chExt cx="693" cy="715"/>
          </a:xfrm>
        </p:grpSpPr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651" y="3793"/>
              <a:ext cx="648" cy="2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200" dirty="0"/>
                <a:t>Source directionnelle</a:t>
              </a:r>
              <a:endParaRPr lang="fr-FR" sz="1800" dirty="0">
                <a:latin typeface="Arial" pitchFamily="34" charset="0"/>
              </a:endParaRPr>
            </a:p>
          </p:txBody>
        </p:sp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3604" y="3294"/>
              <a:ext cx="539" cy="508"/>
              <a:chOff x="3891" y="2306"/>
              <a:chExt cx="1348" cy="1270"/>
            </a:xfrm>
          </p:grpSpPr>
          <p:grpSp>
            <p:nvGrpSpPr>
              <p:cNvPr id="22" name="Group 17"/>
              <p:cNvGrpSpPr>
                <a:grpSpLocks/>
              </p:cNvGrpSpPr>
              <p:nvPr/>
            </p:nvGrpSpPr>
            <p:grpSpPr bwMode="auto">
              <a:xfrm>
                <a:off x="4166" y="2520"/>
                <a:ext cx="1073" cy="1056"/>
                <a:chOff x="5365" y="2408"/>
                <a:chExt cx="1073" cy="1056"/>
              </a:xfrm>
            </p:grpSpPr>
            <p:sp>
              <p:nvSpPr>
                <p:cNvPr id="24" name="Line 1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5477" y="2632"/>
                  <a:ext cx="720" cy="72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5606" y="2520"/>
                  <a:ext cx="720" cy="71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" name="Line 2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5365" y="2744"/>
                  <a:ext cx="720" cy="72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" name="Line 2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5718" y="2408"/>
                  <a:ext cx="720" cy="72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3" name="AutoShape 22"/>
              <p:cNvSpPr>
                <a:spLocks noChangeArrowheads="1"/>
              </p:cNvSpPr>
              <p:nvPr/>
            </p:nvSpPr>
            <p:spPr bwMode="auto">
              <a:xfrm rot="-2431970">
                <a:off x="3891" y="2306"/>
                <a:ext cx="540" cy="360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8" name="object 7"/>
          <p:cNvSpPr/>
          <p:nvPr/>
        </p:nvSpPr>
        <p:spPr>
          <a:xfrm>
            <a:off x="1600200" y="3733800"/>
            <a:ext cx="2496312" cy="1594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244379" y="6346125"/>
            <a:ext cx="260350" cy="179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sz="1200" dirty="0"/>
              <a:pPr marL="76835">
                <a:lnSpc>
                  <a:spcPts val="1525"/>
                </a:lnSpc>
              </a:pPr>
              <a:t>13</a:t>
            </a:fld>
            <a:endParaRPr sz="1200" dirty="0"/>
          </a:p>
        </p:txBody>
      </p:sp>
      <p:sp>
        <p:nvSpPr>
          <p:cNvPr id="44" name="object 6"/>
          <p:cNvSpPr txBox="1"/>
          <p:nvPr/>
        </p:nvSpPr>
        <p:spPr>
          <a:xfrm>
            <a:off x="533400" y="1143000"/>
            <a:ext cx="7905115" cy="2714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90000"/>
              </a:lnSpc>
              <a:buFontTx/>
              <a:buChar char="•"/>
            </a:pPr>
            <a:r>
              <a:rPr lang="fr-FR" sz="2800" dirty="0" smtClean="0"/>
              <a:t>Ponctuelle: c’est une source de lumière, supposée placée en un point précis et qui rayonne la lumière radialement; elle est donc caractérisée par son intensité et sa position. 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fr-FR" sz="2800" dirty="0" smtClean="0"/>
              <a:t>Les projecteurs ou spots: ce sont des sources de lumière caractérisées par leur position, leur direction et un facteur de concentration.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33400" y="228600"/>
            <a:ext cx="6185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0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j-ea"/>
                <a:cs typeface="Franklin Gothic Book"/>
              </a:rPr>
              <a:t>Lumière Ponctuelle et spots</a:t>
            </a:r>
            <a:endParaRPr lang="fr-FR" sz="4000" b="1" spc="-5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j-ea"/>
              <a:cs typeface="Franklin Gothic Book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495800"/>
            <a:ext cx="4591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object 8"/>
          <p:cNvSpPr/>
          <p:nvPr/>
        </p:nvSpPr>
        <p:spPr>
          <a:xfrm>
            <a:off x="6647689" y="4572000"/>
            <a:ext cx="1429511" cy="1591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457" rIns="0" bIns="0" rtlCol="0">
            <a:spAutoFit/>
          </a:bodyPr>
          <a:lstStyle/>
          <a:p>
            <a:pPr marL="166370">
              <a:lnSpc>
                <a:spcPct val="100000"/>
              </a:lnSpc>
            </a:pPr>
            <a:r>
              <a:rPr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Modèle de</a:t>
            </a:r>
            <a:r>
              <a:rPr b="1" spc="-6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</a:t>
            </a:r>
          </a:p>
        </p:txBody>
      </p:sp>
      <p:sp>
        <p:nvSpPr>
          <p:cNvPr id="3" name="object 3"/>
          <p:cNvSpPr/>
          <p:nvPr/>
        </p:nvSpPr>
        <p:spPr>
          <a:xfrm>
            <a:off x="2426207" y="3113531"/>
            <a:ext cx="441959" cy="314325"/>
          </a:xfrm>
          <a:custGeom>
            <a:avLst/>
            <a:gdLst/>
            <a:ahLst/>
            <a:cxnLst/>
            <a:rect l="l" t="t" r="r" b="b"/>
            <a:pathLst>
              <a:path w="441960" h="314325">
                <a:moveTo>
                  <a:pt x="6096" y="0"/>
                </a:moveTo>
                <a:lnTo>
                  <a:pt x="0" y="7620"/>
                </a:lnTo>
                <a:lnTo>
                  <a:pt x="424984" y="313944"/>
                </a:lnTo>
                <a:lnTo>
                  <a:pt x="441651" y="313944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9852" y="3194303"/>
            <a:ext cx="76200" cy="215265"/>
          </a:xfrm>
          <a:custGeom>
            <a:avLst/>
            <a:gdLst/>
            <a:ahLst/>
            <a:cxnLst/>
            <a:rect l="l" t="t" r="r" b="b"/>
            <a:pathLst>
              <a:path w="76200" h="215264">
                <a:moveTo>
                  <a:pt x="44196" y="176784"/>
                </a:moveTo>
                <a:lnTo>
                  <a:pt x="33527" y="176784"/>
                </a:lnTo>
                <a:lnTo>
                  <a:pt x="33527" y="214884"/>
                </a:lnTo>
                <a:lnTo>
                  <a:pt x="44196" y="214884"/>
                </a:lnTo>
                <a:lnTo>
                  <a:pt x="44196" y="176784"/>
                </a:lnTo>
                <a:close/>
              </a:path>
              <a:path w="76200" h="215264">
                <a:moveTo>
                  <a:pt x="44196" y="109727"/>
                </a:moveTo>
                <a:lnTo>
                  <a:pt x="33527" y="109727"/>
                </a:lnTo>
                <a:lnTo>
                  <a:pt x="33527" y="147827"/>
                </a:lnTo>
                <a:lnTo>
                  <a:pt x="44196" y="147827"/>
                </a:lnTo>
                <a:lnTo>
                  <a:pt x="44196" y="109727"/>
                </a:lnTo>
                <a:close/>
              </a:path>
              <a:path w="76200" h="215264">
                <a:moveTo>
                  <a:pt x="44196" y="62484"/>
                </a:moveTo>
                <a:lnTo>
                  <a:pt x="33527" y="62484"/>
                </a:lnTo>
                <a:lnTo>
                  <a:pt x="33527" y="82296"/>
                </a:lnTo>
                <a:lnTo>
                  <a:pt x="44196" y="82296"/>
                </a:lnTo>
                <a:lnTo>
                  <a:pt x="44196" y="62484"/>
                </a:lnTo>
                <a:close/>
              </a:path>
              <a:path w="76200" h="215264">
                <a:moveTo>
                  <a:pt x="38100" y="0"/>
                </a:moveTo>
                <a:lnTo>
                  <a:pt x="0" y="76200"/>
                </a:lnTo>
                <a:lnTo>
                  <a:pt x="33527" y="76200"/>
                </a:lnTo>
                <a:lnTo>
                  <a:pt x="33527" y="62484"/>
                </a:lnTo>
                <a:lnTo>
                  <a:pt x="69342" y="62484"/>
                </a:lnTo>
                <a:lnTo>
                  <a:pt x="38100" y="0"/>
                </a:lnTo>
                <a:close/>
              </a:path>
              <a:path w="76200" h="215264">
                <a:moveTo>
                  <a:pt x="69342" y="62484"/>
                </a:moveTo>
                <a:lnTo>
                  <a:pt x="44196" y="62484"/>
                </a:lnTo>
                <a:lnTo>
                  <a:pt x="44196" y="76200"/>
                </a:lnTo>
                <a:lnTo>
                  <a:pt x="76200" y="76200"/>
                </a:lnTo>
                <a:lnTo>
                  <a:pt x="69342" y="62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7919" y="3118103"/>
            <a:ext cx="430530" cy="309880"/>
          </a:xfrm>
          <a:custGeom>
            <a:avLst/>
            <a:gdLst/>
            <a:ahLst/>
            <a:cxnLst/>
            <a:rect l="l" t="t" r="r" b="b"/>
            <a:pathLst>
              <a:path w="430529" h="309879">
                <a:moveTo>
                  <a:pt x="364994" y="41166"/>
                </a:moveTo>
                <a:lnTo>
                  <a:pt x="0" y="309372"/>
                </a:lnTo>
                <a:lnTo>
                  <a:pt x="16139" y="309372"/>
                </a:lnTo>
                <a:lnTo>
                  <a:pt x="370748" y="49030"/>
                </a:lnTo>
                <a:lnTo>
                  <a:pt x="364994" y="41166"/>
                </a:lnTo>
                <a:close/>
              </a:path>
              <a:path w="430529" h="309879">
                <a:moveTo>
                  <a:pt x="412818" y="33527"/>
                </a:moveTo>
                <a:lnTo>
                  <a:pt x="375389" y="33527"/>
                </a:lnTo>
                <a:lnTo>
                  <a:pt x="381485" y="41148"/>
                </a:lnTo>
                <a:lnTo>
                  <a:pt x="370748" y="49030"/>
                </a:lnTo>
                <a:lnTo>
                  <a:pt x="390629" y="76200"/>
                </a:lnTo>
                <a:lnTo>
                  <a:pt x="412818" y="33527"/>
                </a:lnTo>
                <a:close/>
              </a:path>
              <a:path w="430529" h="309879">
                <a:moveTo>
                  <a:pt x="375389" y="33527"/>
                </a:moveTo>
                <a:lnTo>
                  <a:pt x="364994" y="41166"/>
                </a:lnTo>
                <a:lnTo>
                  <a:pt x="370748" y="49030"/>
                </a:lnTo>
                <a:lnTo>
                  <a:pt x="381485" y="41148"/>
                </a:lnTo>
                <a:lnTo>
                  <a:pt x="375389" y="33527"/>
                </a:lnTo>
                <a:close/>
              </a:path>
              <a:path w="430529" h="309879">
                <a:moveTo>
                  <a:pt x="430253" y="0"/>
                </a:moveTo>
                <a:lnTo>
                  <a:pt x="344909" y="13715"/>
                </a:lnTo>
                <a:lnTo>
                  <a:pt x="364994" y="41166"/>
                </a:lnTo>
                <a:lnTo>
                  <a:pt x="375389" y="33527"/>
                </a:lnTo>
                <a:lnTo>
                  <a:pt x="412818" y="33527"/>
                </a:lnTo>
                <a:lnTo>
                  <a:pt x="430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114" y="1660740"/>
            <a:ext cx="790511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buFont typeface="Arial"/>
              <a:buChar char="•"/>
              <a:tabLst>
                <a:tab pos="356235" algn="l"/>
              </a:tabLst>
            </a:pPr>
            <a:r>
              <a:rPr sz="2500" spc="-5" dirty="0">
                <a:latin typeface="Perpetua"/>
                <a:cs typeface="Perpetua"/>
              </a:rPr>
              <a:t>Un modèle de </a:t>
            </a:r>
            <a:r>
              <a:rPr sz="2500" dirty="0">
                <a:latin typeface="Perpetua"/>
                <a:cs typeface="Perpetua"/>
              </a:rPr>
              <a:t>réflexion </a:t>
            </a:r>
            <a:r>
              <a:rPr sz="2500" spc="5" dirty="0">
                <a:latin typeface="Perpetua"/>
                <a:cs typeface="Perpetua"/>
              </a:rPr>
              <a:t>décrit </a:t>
            </a:r>
            <a:r>
              <a:rPr sz="2500" spc="-5" dirty="0">
                <a:latin typeface="Perpetua"/>
                <a:cs typeface="Perpetua"/>
              </a:rPr>
              <a:t>l’interaction entre la lumière et  une surface en </a:t>
            </a:r>
            <a:r>
              <a:rPr sz="2500" dirty="0">
                <a:latin typeface="Perpetua"/>
                <a:cs typeface="Perpetua"/>
              </a:rPr>
              <a:t>fonction </a:t>
            </a:r>
            <a:r>
              <a:rPr sz="2500" spc="-5" dirty="0">
                <a:latin typeface="Perpetua"/>
                <a:cs typeface="Perpetua"/>
              </a:rPr>
              <a:t>des </a:t>
            </a:r>
            <a:r>
              <a:rPr sz="2500" dirty="0">
                <a:latin typeface="Perpetua"/>
                <a:cs typeface="Perpetua"/>
              </a:rPr>
              <a:t>propriétés </a:t>
            </a:r>
            <a:r>
              <a:rPr sz="2500" spc="-5" dirty="0">
                <a:latin typeface="Perpetua"/>
                <a:cs typeface="Perpetua"/>
              </a:rPr>
              <a:t>du </a:t>
            </a:r>
            <a:r>
              <a:rPr sz="2500" dirty="0">
                <a:latin typeface="Perpetua"/>
                <a:cs typeface="Perpetua"/>
              </a:rPr>
              <a:t>matériau </a:t>
            </a:r>
            <a:r>
              <a:rPr sz="2500" spc="-5" dirty="0">
                <a:latin typeface="Perpetua"/>
                <a:cs typeface="Perpetua"/>
              </a:rPr>
              <a:t>constitutif de  la surface ainsi que de la </a:t>
            </a:r>
            <a:r>
              <a:rPr sz="2500" spc="-10" dirty="0">
                <a:latin typeface="Perpetua"/>
                <a:cs typeface="Perpetua"/>
              </a:rPr>
              <a:t>nature </a:t>
            </a:r>
            <a:r>
              <a:rPr sz="2500" spc="-5" dirty="0">
                <a:latin typeface="Perpetua"/>
                <a:cs typeface="Perpetua"/>
              </a:rPr>
              <a:t>de la lumière et de son</a:t>
            </a:r>
            <a:r>
              <a:rPr sz="2500" spc="140" dirty="0">
                <a:latin typeface="Perpetua"/>
                <a:cs typeface="Perpetua"/>
              </a:rPr>
              <a:t> </a:t>
            </a:r>
            <a:r>
              <a:rPr sz="2500" spc="-10" dirty="0">
                <a:latin typeface="Perpetua"/>
                <a:cs typeface="Perpetua"/>
              </a:rPr>
              <a:t>incidence.</a:t>
            </a:r>
            <a:endParaRPr sz="2500">
              <a:latin typeface="Perpetua"/>
              <a:cs typeface="Perpetua"/>
            </a:endParaRPr>
          </a:p>
          <a:p>
            <a:pPr marL="1237615">
              <a:lnSpc>
                <a:spcPct val="100000"/>
              </a:lnSpc>
              <a:spcBef>
                <a:spcPts val="2155"/>
              </a:spcBef>
            </a:pPr>
            <a:r>
              <a:rPr sz="1400" dirty="0">
                <a:latin typeface="Tw Cen MT"/>
                <a:cs typeface="Tw Cen MT"/>
              </a:rPr>
              <a:t>lumière</a:t>
            </a:r>
            <a:r>
              <a:rPr sz="1400" spc="-80" dirty="0">
                <a:latin typeface="Tw Cen MT"/>
                <a:cs typeface="Tw Cen MT"/>
              </a:rPr>
              <a:t> </a:t>
            </a:r>
            <a:r>
              <a:rPr sz="1400" dirty="0">
                <a:latin typeface="Tw Cen MT"/>
                <a:cs typeface="Tw Cen MT"/>
              </a:rPr>
              <a:t>incidente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3939" y="2999714"/>
            <a:ext cx="60134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no</a:t>
            </a:r>
            <a:r>
              <a:rPr sz="1400" spc="25" dirty="0">
                <a:latin typeface="Tw Cen MT"/>
                <a:cs typeface="Tw Cen MT"/>
              </a:rPr>
              <a:t>r</a:t>
            </a:r>
            <a:r>
              <a:rPr sz="1400" dirty="0">
                <a:latin typeface="Tw Cen MT"/>
                <a:cs typeface="Tw Cen MT"/>
              </a:rPr>
              <a:t>male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1192" y="3427475"/>
            <a:ext cx="634365" cy="449580"/>
          </a:xfrm>
          <a:custGeom>
            <a:avLst/>
            <a:gdLst/>
            <a:ahLst/>
            <a:cxnLst/>
            <a:rect l="l" t="t" r="r" b="b"/>
            <a:pathLst>
              <a:path w="634364" h="449579">
                <a:moveTo>
                  <a:pt x="569022" y="410144"/>
                </a:moveTo>
                <a:lnTo>
                  <a:pt x="550375" y="435863"/>
                </a:lnTo>
                <a:lnTo>
                  <a:pt x="634195" y="449579"/>
                </a:lnTo>
                <a:lnTo>
                  <a:pt x="617214" y="417575"/>
                </a:lnTo>
                <a:lnTo>
                  <a:pt x="579331" y="417575"/>
                </a:lnTo>
                <a:lnTo>
                  <a:pt x="569022" y="410144"/>
                </a:lnTo>
                <a:close/>
              </a:path>
              <a:path w="634364" h="449579">
                <a:moveTo>
                  <a:pt x="574742" y="402254"/>
                </a:moveTo>
                <a:lnTo>
                  <a:pt x="569022" y="410144"/>
                </a:lnTo>
                <a:lnTo>
                  <a:pt x="579331" y="417575"/>
                </a:lnTo>
                <a:lnTo>
                  <a:pt x="585427" y="409956"/>
                </a:lnTo>
                <a:lnTo>
                  <a:pt x="574742" y="402254"/>
                </a:lnTo>
                <a:close/>
              </a:path>
              <a:path w="634364" h="449579">
                <a:moveTo>
                  <a:pt x="594571" y="374903"/>
                </a:moveTo>
                <a:lnTo>
                  <a:pt x="574742" y="402254"/>
                </a:lnTo>
                <a:lnTo>
                  <a:pt x="585427" y="409956"/>
                </a:lnTo>
                <a:lnTo>
                  <a:pt x="579331" y="417575"/>
                </a:lnTo>
                <a:lnTo>
                  <a:pt x="617214" y="417575"/>
                </a:lnTo>
                <a:lnTo>
                  <a:pt x="594571" y="374903"/>
                </a:lnTo>
                <a:close/>
              </a:path>
              <a:path w="634364" h="449579">
                <a:moveTo>
                  <a:pt x="16667" y="0"/>
                </a:moveTo>
                <a:lnTo>
                  <a:pt x="0" y="0"/>
                </a:lnTo>
                <a:lnTo>
                  <a:pt x="569022" y="410144"/>
                </a:lnTo>
                <a:lnTo>
                  <a:pt x="574742" y="402254"/>
                </a:lnTo>
                <a:lnTo>
                  <a:pt x="16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83379" y="438988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83379" y="432434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83379" y="425729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83379" y="419023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3379" y="412318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3379" y="405764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3379" y="399059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3379" y="392353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83379" y="385648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83379" y="379094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83379" y="372389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83379" y="365683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83379" y="358978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83379" y="352424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83379" y="345719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86428" y="3427475"/>
            <a:ext cx="1348105" cy="986155"/>
          </a:xfrm>
          <a:custGeom>
            <a:avLst/>
            <a:gdLst/>
            <a:ahLst/>
            <a:cxnLst/>
            <a:rect l="l" t="t" r="r" b="b"/>
            <a:pathLst>
              <a:path w="1348104" h="986154">
                <a:moveTo>
                  <a:pt x="1347630" y="0"/>
                </a:moveTo>
                <a:lnTo>
                  <a:pt x="1331490" y="0"/>
                </a:lnTo>
                <a:lnTo>
                  <a:pt x="0" y="978407"/>
                </a:lnTo>
                <a:lnTo>
                  <a:pt x="4572" y="986027"/>
                </a:lnTo>
                <a:lnTo>
                  <a:pt x="1347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82340" y="3874007"/>
            <a:ext cx="708660" cy="539750"/>
          </a:xfrm>
          <a:custGeom>
            <a:avLst/>
            <a:gdLst/>
            <a:ahLst/>
            <a:cxnLst/>
            <a:rect l="l" t="t" r="r" b="b"/>
            <a:pathLst>
              <a:path w="708660" h="539750">
                <a:moveTo>
                  <a:pt x="6096" y="0"/>
                </a:moveTo>
                <a:lnTo>
                  <a:pt x="0" y="7620"/>
                </a:lnTo>
                <a:lnTo>
                  <a:pt x="704088" y="539496"/>
                </a:lnTo>
                <a:lnTo>
                  <a:pt x="708660" y="531876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87952" y="4241291"/>
            <a:ext cx="563880" cy="172720"/>
          </a:xfrm>
          <a:custGeom>
            <a:avLst/>
            <a:gdLst/>
            <a:ahLst/>
            <a:cxnLst/>
            <a:rect l="l" t="t" r="r" b="b"/>
            <a:pathLst>
              <a:path w="563879" h="172720">
                <a:moveTo>
                  <a:pt x="488813" y="32321"/>
                </a:moveTo>
                <a:lnTo>
                  <a:pt x="0" y="163068"/>
                </a:lnTo>
                <a:lnTo>
                  <a:pt x="1524" y="172212"/>
                </a:lnTo>
                <a:lnTo>
                  <a:pt x="491326" y="41598"/>
                </a:lnTo>
                <a:lnTo>
                  <a:pt x="488813" y="32321"/>
                </a:lnTo>
                <a:close/>
              </a:path>
              <a:path w="563879" h="172720">
                <a:moveTo>
                  <a:pt x="550040" y="28956"/>
                </a:moveTo>
                <a:lnTo>
                  <a:pt x="501396" y="28956"/>
                </a:lnTo>
                <a:lnTo>
                  <a:pt x="504444" y="38100"/>
                </a:lnTo>
                <a:lnTo>
                  <a:pt x="491326" y="41598"/>
                </a:lnTo>
                <a:lnTo>
                  <a:pt x="499872" y="73151"/>
                </a:lnTo>
                <a:lnTo>
                  <a:pt x="550040" y="28956"/>
                </a:lnTo>
                <a:close/>
              </a:path>
              <a:path w="563879" h="172720">
                <a:moveTo>
                  <a:pt x="501396" y="28956"/>
                </a:moveTo>
                <a:lnTo>
                  <a:pt x="488813" y="32321"/>
                </a:lnTo>
                <a:lnTo>
                  <a:pt x="491326" y="41598"/>
                </a:lnTo>
                <a:lnTo>
                  <a:pt x="504444" y="38100"/>
                </a:lnTo>
                <a:lnTo>
                  <a:pt x="501396" y="28956"/>
                </a:lnTo>
                <a:close/>
              </a:path>
              <a:path w="563879" h="172720">
                <a:moveTo>
                  <a:pt x="480060" y="0"/>
                </a:moveTo>
                <a:lnTo>
                  <a:pt x="488813" y="32321"/>
                </a:lnTo>
                <a:lnTo>
                  <a:pt x="501396" y="28956"/>
                </a:lnTo>
                <a:lnTo>
                  <a:pt x="550040" y="28956"/>
                </a:lnTo>
                <a:lnTo>
                  <a:pt x="563880" y="16763"/>
                </a:lnTo>
                <a:lnTo>
                  <a:pt x="4800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84903" y="3953255"/>
            <a:ext cx="218440" cy="459105"/>
          </a:xfrm>
          <a:custGeom>
            <a:avLst/>
            <a:gdLst/>
            <a:ahLst/>
            <a:cxnLst/>
            <a:rect l="l" t="t" r="r" b="b"/>
            <a:pathLst>
              <a:path w="218439" h="459104">
                <a:moveTo>
                  <a:pt x="179181" y="67653"/>
                </a:moveTo>
                <a:lnTo>
                  <a:pt x="0" y="454152"/>
                </a:lnTo>
                <a:lnTo>
                  <a:pt x="7620" y="458724"/>
                </a:lnTo>
                <a:lnTo>
                  <a:pt x="186653" y="71064"/>
                </a:lnTo>
                <a:lnTo>
                  <a:pt x="179181" y="67653"/>
                </a:lnTo>
                <a:close/>
              </a:path>
              <a:path w="218439" h="459104">
                <a:moveTo>
                  <a:pt x="216897" y="56387"/>
                </a:moveTo>
                <a:lnTo>
                  <a:pt x="184404" y="56387"/>
                </a:lnTo>
                <a:lnTo>
                  <a:pt x="192024" y="59436"/>
                </a:lnTo>
                <a:lnTo>
                  <a:pt x="186653" y="71064"/>
                </a:lnTo>
                <a:lnTo>
                  <a:pt x="217932" y="85343"/>
                </a:lnTo>
                <a:lnTo>
                  <a:pt x="216897" y="56387"/>
                </a:lnTo>
                <a:close/>
              </a:path>
              <a:path w="218439" h="459104">
                <a:moveTo>
                  <a:pt x="184404" y="56387"/>
                </a:moveTo>
                <a:lnTo>
                  <a:pt x="179181" y="67653"/>
                </a:lnTo>
                <a:lnTo>
                  <a:pt x="186653" y="71064"/>
                </a:lnTo>
                <a:lnTo>
                  <a:pt x="192024" y="59436"/>
                </a:lnTo>
                <a:lnTo>
                  <a:pt x="184404" y="56387"/>
                </a:lnTo>
                <a:close/>
              </a:path>
              <a:path w="218439" h="459104">
                <a:moveTo>
                  <a:pt x="214884" y="0"/>
                </a:moveTo>
                <a:lnTo>
                  <a:pt x="147828" y="53340"/>
                </a:lnTo>
                <a:lnTo>
                  <a:pt x="179181" y="67653"/>
                </a:lnTo>
                <a:lnTo>
                  <a:pt x="184404" y="56387"/>
                </a:lnTo>
                <a:lnTo>
                  <a:pt x="216897" y="56387"/>
                </a:lnTo>
                <a:lnTo>
                  <a:pt x="2148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74591" y="3953255"/>
            <a:ext cx="218440" cy="459105"/>
          </a:xfrm>
          <a:custGeom>
            <a:avLst/>
            <a:gdLst/>
            <a:ahLst/>
            <a:cxnLst/>
            <a:rect l="l" t="t" r="r" b="b"/>
            <a:pathLst>
              <a:path w="218439" h="459104">
                <a:moveTo>
                  <a:pt x="38750" y="67653"/>
                </a:moveTo>
                <a:lnTo>
                  <a:pt x="31278" y="71064"/>
                </a:lnTo>
                <a:lnTo>
                  <a:pt x="210312" y="458724"/>
                </a:lnTo>
                <a:lnTo>
                  <a:pt x="217932" y="454152"/>
                </a:lnTo>
                <a:lnTo>
                  <a:pt x="38750" y="67653"/>
                </a:lnTo>
                <a:close/>
              </a:path>
              <a:path w="218439" h="459104">
                <a:moveTo>
                  <a:pt x="3048" y="0"/>
                </a:moveTo>
                <a:lnTo>
                  <a:pt x="0" y="85343"/>
                </a:lnTo>
                <a:lnTo>
                  <a:pt x="31278" y="71064"/>
                </a:lnTo>
                <a:lnTo>
                  <a:pt x="25908" y="59436"/>
                </a:lnTo>
                <a:lnTo>
                  <a:pt x="33528" y="56387"/>
                </a:lnTo>
                <a:lnTo>
                  <a:pt x="63427" y="56387"/>
                </a:lnTo>
                <a:lnTo>
                  <a:pt x="70104" y="53340"/>
                </a:lnTo>
                <a:lnTo>
                  <a:pt x="3048" y="0"/>
                </a:lnTo>
                <a:close/>
              </a:path>
              <a:path w="218439" h="459104">
                <a:moveTo>
                  <a:pt x="33528" y="56387"/>
                </a:moveTo>
                <a:lnTo>
                  <a:pt x="25908" y="59436"/>
                </a:lnTo>
                <a:lnTo>
                  <a:pt x="31278" y="71064"/>
                </a:lnTo>
                <a:lnTo>
                  <a:pt x="38750" y="67653"/>
                </a:lnTo>
                <a:lnTo>
                  <a:pt x="33528" y="56387"/>
                </a:lnTo>
                <a:close/>
              </a:path>
              <a:path w="218439" h="459104">
                <a:moveTo>
                  <a:pt x="63427" y="56387"/>
                </a:moveTo>
                <a:lnTo>
                  <a:pt x="33528" y="56387"/>
                </a:lnTo>
                <a:lnTo>
                  <a:pt x="38750" y="67653"/>
                </a:lnTo>
                <a:lnTo>
                  <a:pt x="63427" y="563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95700" y="4244339"/>
            <a:ext cx="494030" cy="169545"/>
          </a:xfrm>
          <a:custGeom>
            <a:avLst/>
            <a:gdLst/>
            <a:ahLst/>
            <a:cxnLst/>
            <a:rect l="l" t="t" r="r" b="b"/>
            <a:pathLst>
              <a:path w="494029" h="169545">
                <a:moveTo>
                  <a:pt x="75328" y="31380"/>
                </a:moveTo>
                <a:lnTo>
                  <a:pt x="72398" y="40561"/>
                </a:lnTo>
                <a:lnTo>
                  <a:pt x="490727" y="169163"/>
                </a:lnTo>
                <a:lnTo>
                  <a:pt x="493775" y="160019"/>
                </a:lnTo>
                <a:lnTo>
                  <a:pt x="75328" y="31380"/>
                </a:lnTo>
                <a:close/>
              </a:path>
              <a:path w="494029" h="169545">
                <a:moveTo>
                  <a:pt x="85344" y="0"/>
                </a:moveTo>
                <a:lnTo>
                  <a:pt x="0" y="13715"/>
                </a:lnTo>
                <a:lnTo>
                  <a:pt x="62484" y="71627"/>
                </a:lnTo>
                <a:lnTo>
                  <a:pt x="72398" y="40561"/>
                </a:lnTo>
                <a:lnTo>
                  <a:pt x="59436" y="36575"/>
                </a:lnTo>
                <a:lnTo>
                  <a:pt x="62484" y="27431"/>
                </a:lnTo>
                <a:lnTo>
                  <a:pt x="76589" y="27431"/>
                </a:lnTo>
                <a:lnTo>
                  <a:pt x="85344" y="0"/>
                </a:lnTo>
                <a:close/>
              </a:path>
              <a:path w="494029" h="169545">
                <a:moveTo>
                  <a:pt x="62484" y="27431"/>
                </a:moveTo>
                <a:lnTo>
                  <a:pt x="59436" y="36575"/>
                </a:lnTo>
                <a:lnTo>
                  <a:pt x="72398" y="40561"/>
                </a:lnTo>
                <a:lnTo>
                  <a:pt x="75328" y="31380"/>
                </a:lnTo>
                <a:lnTo>
                  <a:pt x="62484" y="27431"/>
                </a:lnTo>
                <a:close/>
              </a:path>
              <a:path w="494029" h="169545">
                <a:moveTo>
                  <a:pt x="76589" y="27431"/>
                </a:moveTo>
                <a:lnTo>
                  <a:pt x="62484" y="27431"/>
                </a:lnTo>
                <a:lnTo>
                  <a:pt x="75328" y="31380"/>
                </a:lnTo>
                <a:lnTo>
                  <a:pt x="76589" y="274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84903" y="4407407"/>
            <a:ext cx="215265" cy="382905"/>
          </a:xfrm>
          <a:custGeom>
            <a:avLst/>
            <a:gdLst/>
            <a:ahLst/>
            <a:cxnLst/>
            <a:rect l="l" t="t" r="r" b="b"/>
            <a:pathLst>
              <a:path w="215264" h="382904">
                <a:moveTo>
                  <a:pt x="173488" y="317732"/>
                </a:moveTo>
                <a:lnTo>
                  <a:pt x="144780" y="333756"/>
                </a:lnTo>
                <a:lnTo>
                  <a:pt x="214884" y="382524"/>
                </a:lnTo>
                <a:lnTo>
                  <a:pt x="212026" y="329184"/>
                </a:lnTo>
                <a:lnTo>
                  <a:pt x="179832" y="329184"/>
                </a:lnTo>
                <a:lnTo>
                  <a:pt x="173488" y="317732"/>
                </a:lnTo>
                <a:close/>
              </a:path>
              <a:path w="215264" h="382904">
                <a:moveTo>
                  <a:pt x="181243" y="313404"/>
                </a:moveTo>
                <a:lnTo>
                  <a:pt x="173488" y="317732"/>
                </a:lnTo>
                <a:lnTo>
                  <a:pt x="179832" y="329184"/>
                </a:lnTo>
                <a:lnTo>
                  <a:pt x="187451" y="324612"/>
                </a:lnTo>
                <a:lnTo>
                  <a:pt x="181243" y="313404"/>
                </a:lnTo>
                <a:close/>
              </a:path>
              <a:path w="215264" h="382904">
                <a:moveTo>
                  <a:pt x="210312" y="297180"/>
                </a:moveTo>
                <a:lnTo>
                  <a:pt x="181243" y="313404"/>
                </a:lnTo>
                <a:lnTo>
                  <a:pt x="187451" y="324612"/>
                </a:lnTo>
                <a:lnTo>
                  <a:pt x="179832" y="329184"/>
                </a:lnTo>
                <a:lnTo>
                  <a:pt x="212026" y="329184"/>
                </a:lnTo>
                <a:lnTo>
                  <a:pt x="210312" y="297180"/>
                </a:lnTo>
                <a:close/>
              </a:path>
              <a:path w="215264" h="382904">
                <a:moveTo>
                  <a:pt x="7620" y="0"/>
                </a:moveTo>
                <a:lnTo>
                  <a:pt x="0" y="4572"/>
                </a:lnTo>
                <a:lnTo>
                  <a:pt x="173488" y="317732"/>
                </a:lnTo>
                <a:lnTo>
                  <a:pt x="181243" y="313404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95215" y="4786883"/>
            <a:ext cx="360045" cy="760730"/>
          </a:xfrm>
          <a:custGeom>
            <a:avLst/>
            <a:gdLst/>
            <a:ahLst/>
            <a:cxnLst/>
            <a:rect l="l" t="t" r="r" b="b"/>
            <a:pathLst>
              <a:path w="360045" h="760729">
                <a:moveTo>
                  <a:pt x="9144" y="0"/>
                </a:moveTo>
                <a:lnTo>
                  <a:pt x="0" y="4572"/>
                </a:lnTo>
                <a:lnTo>
                  <a:pt x="350520" y="760476"/>
                </a:lnTo>
                <a:lnTo>
                  <a:pt x="359663" y="755904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763234" y="3408222"/>
            <a:ext cx="141795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Tw Cen MT"/>
                <a:cs typeface="Tw Cen MT"/>
              </a:rPr>
              <a:t>réflexion</a:t>
            </a:r>
            <a:r>
              <a:rPr sz="1400" spc="-85" dirty="0">
                <a:latin typeface="Tw Cen MT"/>
                <a:cs typeface="Tw Cen MT"/>
              </a:rPr>
              <a:t> </a:t>
            </a:r>
            <a:r>
              <a:rPr sz="1400" dirty="0">
                <a:latin typeface="Tw Cen MT"/>
                <a:cs typeface="Tw Cen MT"/>
              </a:rPr>
              <a:t>spéculaire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79317" y="3761803"/>
            <a:ext cx="121094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Tw Cen MT"/>
                <a:cs typeface="Tw Cen MT"/>
              </a:rPr>
              <a:t>Réflexion</a:t>
            </a:r>
            <a:r>
              <a:rPr sz="1400" spc="-14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0000"/>
                </a:solidFill>
                <a:latin typeface="Tw Cen MT"/>
                <a:cs typeface="Tw Cen MT"/>
              </a:rPr>
              <a:t>diffuse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52466" y="5070944"/>
            <a:ext cx="124777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lumière</a:t>
            </a:r>
            <a:r>
              <a:rPr sz="1400" spc="-90" dirty="0">
                <a:latin typeface="Tw Cen MT"/>
                <a:cs typeface="Tw Cen MT"/>
              </a:rPr>
              <a:t> </a:t>
            </a:r>
            <a:r>
              <a:rPr sz="1400" dirty="0">
                <a:latin typeface="Tw Cen MT"/>
                <a:cs typeface="Tw Cen MT"/>
              </a:rPr>
              <a:t>réfractée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52500" y="4409693"/>
            <a:ext cx="7002780" cy="0"/>
          </a:xfrm>
          <a:custGeom>
            <a:avLst/>
            <a:gdLst/>
            <a:ahLst/>
            <a:cxnLst/>
            <a:rect l="l" t="t" r="r" b="b"/>
            <a:pathLst>
              <a:path w="7002780">
                <a:moveTo>
                  <a:pt x="0" y="0"/>
                </a:moveTo>
                <a:lnTo>
                  <a:pt x="700278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18260" y="3726179"/>
            <a:ext cx="114300" cy="683260"/>
          </a:xfrm>
          <a:custGeom>
            <a:avLst/>
            <a:gdLst/>
            <a:ahLst/>
            <a:cxnLst/>
            <a:rect l="l" t="t" r="r" b="b"/>
            <a:pathLst>
              <a:path w="114300" h="683260">
                <a:moveTo>
                  <a:pt x="76200" y="94487"/>
                </a:moveTo>
                <a:lnTo>
                  <a:pt x="38100" y="94487"/>
                </a:lnTo>
                <a:lnTo>
                  <a:pt x="38100" y="682752"/>
                </a:lnTo>
                <a:lnTo>
                  <a:pt x="76200" y="682752"/>
                </a:lnTo>
                <a:lnTo>
                  <a:pt x="76200" y="94487"/>
                </a:lnTo>
                <a:close/>
              </a:path>
              <a:path w="114300" h="683260">
                <a:moveTo>
                  <a:pt x="57912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4487"/>
                </a:lnTo>
                <a:lnTo>
                  <a:pt x="104526" y="94487"/>
                </a:lnTo>
                <a:lnTo>
                  <a:pt x="57912" y="0"/>
                </a:lnTo>
                <a:close/>
              </a:path>
              <a:path w="114300" h="683260">
                <a:moveTo>
                  <a:pt x="104526" y="94487"/>
                </a:moveTo>
                <a:lnTo>
                  <a:pt x="76200" y="94487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526" y="94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18260" y="4408931"/>
            <a:ext cx="114300" cy="684530"/>
          </a:xfrm>
          <a:custGeom>
            <a:avLst/>
            <a:gdLst/>
            <a:ahLst/>
            <a:cxnLst/>
            <a:rect l="l" t="t" r="r" b="b"/>
            <a:pathLst>
              <a:path w="114300" h="684529">
                <a:moveTo>
                  <a:pt x="38100" y="569976"/>
                </a:moveTo>
                <a:lnTo>
                  <a:pt x="0" y="569976"/>
                </a:lnTo>
                <a:lnTo>
                  <a:pt x="57912" y="684276"/>
                </a:lnTo>
                <a:lnTo>
                  <a:pt x="104526" y="589788"/>
                </a:lnTo>
                <a:lnTo>
                  <a:pt x="38100" y="589788"/>
                </a:lnTo>
                <a:lnTo>
                  <a:pt x="38100" y="569976"/>
                </a:lnTo>
                <a:close/>
              </a:path>
              <a:path w="114300" h="684529">
                <a:moveTo>
                  <a:pt x="76200" y="0"/>
                </a:moveTo>
                <a:lnTo>
                  <a:pt x="38100" y="0"/>
                </a:lnTo>
                <a:lnTo>
                  <a:pt x="38100" y="589788"/>
                </a:lnTo>
                <a:lnTo>
                  <a:pt x="76200" y="589788"/>
                </a:lnTo>
                <a:lnTo>
                  <a:pt x="76200" y="0"/>
                </a:lnTo>
                <a:close/>
              </a:path>
              <a:path w="114300" h="684529">
                <a:moveTo>
                  <a:pt x="114300" y="569976"/>
                </a:moveTo>
                <a:lnTo>
                  <a:pt x="76200" y="569976"/>
                </a:lnTo>
                <a:lnTo>
                  <a:pt x="76200" y="589788"/>
                </a:lnTo>
                <a:lnTo>
                  <a:pt x="104526" y="589788"/>
                </a:lnTo>
                <a:lnTo>
                  <a:pt x="114300" y="569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70877" y="3306157"/>
            <a:ext cx="62547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1400" dirty="0">
                <a:latin typeface="Tw Cen MT"/>
                <a:cs typeface="Tw Cen MT"/>
              </a:rPr>
              <a:t>lumière  r</a:t>
            </a:r>
            <a:r>
              <a:rPr sz="1400" dirty="0">
                <a:latin typeface="Times New Roman"/>
                <a:cs typeface="Times New Roman"/>
              </a:rPr>
              <a:t>é</a:t>
            </a:r>
            <a:r>
              <a:rPr sz="1400" dirty="0">
                <a:latin typeface="Tw Cen MT"/>
                <a:cs typeface="Tw Cen MT"/>
              </a:rPr>
              <a:t>fl</a:t>
            </a:r>
            <a:r>
              <a:rPr sz="1400" dirty="0">
                <a:latin typeface="Times New Roman"/>
                <a:cs typeface="Times New Roman"/>
              </a:rPr>
              <a:t>é</a:t>
            </a:r>
            <a:r>
              <a:rPr sz="1400" spc="55" dirty="0">
                <a:latin typeface="Tw Cen MT"/>
                <a:cs typeface="Tw Cen MT"/>
              </a:rPr>
              <a:t>c</a:t>
            </a:r>
            <a:r>
              <a:rPr sz="1400" dirty="0">
                <a:latin typeface="Tw Cen MT"/>
                <a:cs typeface="Tw Cen MT"/>
              </a:rPr>
              <a:t>hie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67846" y="5055603"/>
            <a:ext cx="67564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lumière  transmise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38260" y="5948752"/>
            <a:ext cx="415734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Une </a:t>
            </a:r>
            <a:r>
              <a:rPr sz="1400" spc="5" dirty="0">
                <a:latin typeface="Tw Cen MT"/>
                <a:cs typeface="Tw Cen MT"/>
              </a:rPr>
              <a:t>partie </a:t>
            </a:r>
            <a:r>
              <a:rPr sz="1400" dirty="0">
                <a:latin typeface="Tw Cen MT"/>
                <a:cs typeface="Tw Cen MT"/>
              </a:rPr>
              <a:t>du flux lumineux est absorbée par le</a:t>
            </a:r>
            <a:r>
              <a:rPr sz="1400" spc="-85" dirty="0">
                <a:latin typeface="Tw Cen MT"/>
                <a:cs typeface="Tw Cen MT"/>
              </a:rPr>
              <a:t> </a:t>
            </a:r>
            <a:r>
              <a:rPr sz="1400" dirty="0">
                <a:latin typeface="Tw Cen MT"/>
                <a:cs typeface="Tw Cen MT"/>
              </a:rPr>
              <a:t>matériau.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244379" y="6346125"/>
            <a:ext cx="260350" cy="179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sz="1200" dirty="0"/>
              <a:pPr marL="76835">
                <a:lnSpc>
                  <a:spcPts val="1525"/>
                </a:lnSpc>
              </a:pPr>
              <a:t>14</a:t>
            </a:fld>
            <a:endParaRPr sz="1200" dirty="0"/>
          </a:p>
        </p:txBody>
      </p:sp>
      <p:sp>
        <p:nvSpPr>
          <p:cNvPr id="44" name="AutoShape 13"/>
          <p:cNvSpPr>
            <a:spLocks noChangeArrowheads="1"/>
          </p:cNvSpPr>
          <p:nvPr/>
        </p:nvSpPr>
        <p:spPr bwMode="auto">
          <a:xfrm>
            <a:off x="2438400" y="3048000"/>
            <a:ext cx="228600" cy="2286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457" rIns="0" bIns="0" rtlCol="0">
            <a:spAutoFit/>
          </a:bodyPr>
          <a:lstStyle/>
          <a:p>
            <a:pPr marL="166370">
              <a:lnSpc>
                <a:spcPct val="100000"/>
              </a:lnSpc>
            </a:pPr>
            <a:r>
              <a:rPr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Modèle de</a:t>
            </a:r>
            <a:r>
              <a:rPr b="1" spc="-6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8114" y="1476851"/>
            <a:ext cx="790511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1" algn="just"/>
            <a:r>
              <a:rPr lang="fr-FR" sz="2800" b="1" dirty="0" smtClean="0"/>
              <a:t>Modèle de réflexion locale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800" dirty="0" smtClean="0"/>
              <a:t>ambiante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/>
              <a:t> diffuse</a:t>
            </a:r>
          </a:p>
          <a:p>
            <a:pPr lvl="1">
              <a:buFont typeface="Arial" pitchFamily="34" charset="0"/>
              <a:buChar char="•"/>
            </a:pPr>
            <a:r>
              <a:rPr lang="fr-FR" sz="2800" dirty="0" smtClean="0"/>
              <a:t> spéculaire</a:t>
            </a:r>
          </a:p>
        </p:txBody>
      </p:sp>
      <p:sp>
        <p:nvSpPr>
          <p:cNvPr id="8" name="object 8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244379" y="6346125"/>
            <a:ext cx="260350" cy="179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sz="1200" dirty="0"/>
              <a:pPr marL="76835">
                <a:lnSpc>
                  <a:spcPts val="1525"/>
                </a:lnSpc>
              </a:pPr>
              <a:t>15</a:t>
            </a:fld>
            <a:endParaRPr sz="12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81400"/>
            <a:ext cx="8280000" cy="230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" y="65531"/>
            <a:ext cx="9020556" cy="6699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457" rIns="0" bIns="0" rtlCol="0">
            <a:spAutoFit/>
          </a:bodyPr>
          <a:lstStyle/>
          <a:p>
            <a:pPr marL="166370">
              <a:lnSpc>
                <a:spcPct val="100000"/>
              </a:lnSpc>
            </a:pPr>
            <a:r>
              <a:rPr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Paramètres </a:t>
            </a:r>
            <a:r>
              <a:rPr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Lumière </a:t>
            </a:r>
            <a:r>
              <a:rPr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b="1" spc="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Matière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244379" y="6346125"/>
            <a:ext cx="260350" cy="179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sz="1200" dirty="0"/>
              <a:pPr marL="76835">
                <a:lnSpc>
                  <a:spcPts val="1525"/>
                </a:lnSpc>
              </a:pPr>
              <a:t>16</a:t>
            </a:fld>
            <a:endParaRPr sz="1200" dirty="0"/>
          </a:p>
        </p:txBody>
      </p:sp>
      <p:sp>
        <p:nvSpPr>
          <p:cNvPr id="4" name="object 4"/>
          <p:cNvSpPr txBox="1"/>
          <p:nvPr/>
        </p:nvSpPr>
        <p:spPr>
          <a:xfrm>
            <a:off x="618114" y="1546504"/>
            <a:ext cx="6398260" cy="2616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73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latin typeface="Perpetua"/>
                <a:cs typeface="Perpetua"/>
              </a:rPr>
              <a:t>Source</a:t>
            </a:r>
            <a:r>
              <a:rPr sz="2500" spc="-55" dirty="0">
                <a:latin typeface="Perpetua"/>
                <a:cs typeface="Perpetua"/>
              </a:rPr>
              <a:t> </a:t>
            </a:r>
            <a:r>
              <a:rPr sz="2500" spc="-5" dirty="0">
                <a:latin typeface="Perpetua"/>
                <a:cs typeface="Perpetua"/>
              </a:rPr>
              <a:t>lumineuse</a:t>
            </a:r>
            <a:endParaRPr sz="2500">
              <a:latin typeface="Perpetua"/>
              <a:cs typeface="Perpetua"/>
            </a:endParaRPr>
          </a:p>
          <a:p>
            <a:pPr marL="756285" lvl="1" indent="-286385">
              <a:lnSpc>
                <a:spcPts val="211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Perpetua"/>
                <a:cs typeface="Perpetua"/>
              </a:rPr>
              <a:t>couleur de la</a:t>
            </a:r>
            <a:r>
              <a:rPr sz="2200" spc="-3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lumière</a:t>
            </a:r>
            <a:endParaRPr sz="2200">
              <a:latin typeface="Perpetua"/>
              <a:cs typeface="Perpetua"/>
            </a:endParaRPr>
          </a:p>
          <a:p>
            <a:pPr marL="756285" lvl="1" indent="-286385">
              <a:lnSpc>
                <a:spcPts val="211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Perpetua"/>
                <a:cs typeface="Perpetua"/>
              </a:rPr>
              <a:t>ambiante, ponctuelle, directionnelle,</a:t>
            </a:r>
            <a:r>
              <a:rPr sz="2200" spc="-19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spot</a:t>
            </a:r>
            <a:endParaRPr sz="2200">
              <a:latin typeface="Perpetua"/>
              <a:cs typeface="Perpetua"/>
            </a:endParaRPr>
          </a:p>
          <a:p>
            <a:pPr marL="756285" lvl="1" indent="-286385">
              <a:lnSpc>
                <a:spcPts val="237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Perpetua"/>
                <a:cs typeface="Perpetua"/>
              </a:rPr>
              <a:t>intensité, facteur</a:t>
            </a:r>
            <a:r>
              <a:rPr sz="2200" spc="-10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d’atténuation</a:t>
            </a:r>
            <a:endParaRPr sz="2200">
              <a:latin typeface="Perpetua"/>
              <a:cs typeface="Perpetua"/>
            </a:endParaRPr>
          </a:p>
          <a:p>
            <a:pPr marL="355600" indent="-342900">
              <a:lnSpc>
                <a:spcPts val="2735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dirty="0">
                <a:latin typeface="Perpetua"/>
                <a:cs typeface="Perpetua"/>
              </a:rPr>
              <a:t>Matériaux </a:t>
            </a:r>
            <a:r>
              <a:rPr sz="2500" spc="-5" dirty="0">
                <a:latin typeface="Perpetua"/>
                <a:cs typeface="Perpetua"/>
              </a:rPr>
              <a:t>des</a:t>
            </a:r>
            <a:r>
              <a:rPr sz="2500" spc="-60" dirty="0">
                <a:latin typeface="Perpetua"/>
                <a:cs typeface="Perpetua"/>
              </a:rPr>
              <a:t> </a:t>
            </a:r>
            <a:r>
              <a:rPr sz="2500" spc="-5" dirty="0">
                <a:latin typeface="Perpetua"/>
                <a:cs typeface="Perpetua"/>
              </a:rPr>
              <a:t>objets</a:t>
            </a:r>
            <a:endParaRPr sz="2500">
              <a:latin typeface="Perpetua"/>
              <a:cs typeface="Perpetua"/>
            </a:endParaRPr>
          </a:p>
          <a:p>
            <a:pPr marL="756285" lvl="1" indent="-286385">
              <a:lnSpc>
                <a:spcPts val="211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Perpetua"/>
                <a:cs typeface="Perpetua"/>
              </a:rPr>
              <a:t>couleur </a:t>
            </a:r>
            <a:r>
              <a:rPr sz="2200" spc="-10">
                <a:latin typeface="Perpetua"/>
                <a:cs typeface="Perpetua"/>
              </a:rPr>
              <a:t>propre </a:t>
            </a:r>
            <a:r>
              <a:rPr sz="2200" smtClean="0">
                <a:latin typeface="Perpetua"/>
                <a:cs typeface="Perpetua"/>
              </a:rPr>
              <a:t>(</a:t>
            </a:r>
            <a:r>
              <a:rPr lang="fr-FR" sz="2200" dirty="0" smtClean="0">
                <a:latin typeface="Perpetua"/>
                <a:cs typeface="Perpetua"/>
              </a:rPr>
              <a:t>ambiante, </a:t>
            </a:r>
            <a:r>
              <a:rPr sz="2200" smtClean="0">
                <a:latin typeface="Perpetua"/>
                <a:cs typeface="Perpetua"/>
              </a:rPr>
              <a:t>diffuse </a:t>
            </a:r>
            <a:r>
              <a:rPr sz="2200" spc="-5" dirty="0">
                <a:latin typeface="Perpetua"/>
                <a:cs typeface="Perpetua"/>
              </a:rPr>
              <a:t>et spéculaire), couleur</a:t>
            </a:r>
            <a:r>
              <a:rPr sz="2200" spc="15" dirty="0">
                <a:latin typeface="Perpetua"/>
                <a:cs typeface="Perpetua"/>
              </a:rPr>
              <a:t> </a:t>
            </a:r>
            <a:r>
              <a:rPr sz="2200" spc="-15" dirty="0">
                <a:latin typeface="Perpetua"/>
                <a:cs typeface="Perpetua"/>
              </a:rPr>
              <a:t>émissive.</a:t>
            </a:r>
            <a:endParaRPr sz="2200">
              <a:latin typeface="Perpetua"/>
              <a:cs typeface="Perpetua"/>
            </a:endParaRPr>
          </a:p>
          <a:p>
            <a:pPr marL="756285" lvl="1" indent="-286385">
              <a:lnSpc>
                <a:spcPts val="237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Perpetua"/>
                <a:cs typeface="Perpetua"/>
              </a:rPr>
              <a:t>surface lambertienne, </a:t>
            </a:r>
            <a:r>
              <a:rPr sz="2200" spc="-10" dirty="0">
                <a:latin typeface="Perpetua"/>
                <a:cs typeface="Perpetua"/>
              </a:rPr>
              <a:t>spéculaire,</a:t>
            </a:r>
            <a:r>
              <a:rPr sz="2200" spc="-12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mixte</a:t>
            </a:r>
            <a:endParaRPr sz="2200">
              <a:latin typeface="Perpetua"/>
              <a:cs typeface="Perpet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536" y="5420392"/>
            <a:ext cx="1590675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2375"/>
              </a:lnSpc>
              <a:buFont typeface="Arial"/>
              <a:buChar char="–"/>
              <a:tabLst>
                <a:tab pos="298450" algn="l"/>
                <a:tab pos="299720" algn="l"/>
              </a:tabLst>
            </a:pPr>
            <a:r>
              <a:rPr sz="2200" spc="-5" dirty="0">
                <a:latin typeface="Perpetua"/>
                <a:cs typeface="Perpetua"/>
              </a:rPr>
              <a:t>transpa</a:t>
            </a:r>
            <a:r>
              <a:rPr sz="2200" spc="-30" dirty="0">
                <a:latin typeface="Perpetua"/>
                <a:cs typeface="Perpetua"/>
              </a:rPr>
              <a:t>r</a:t>
            </a:r>
            <a:r>
              <a:rPr sz="2200" spc="-5" dirty="0">
                <a:latin typeface="Perpetua"/>
                <a:cs typeface="Perpetua"/>
              </a:rPr>
              <a:t>ence</a:t>
            </a:r>
            <a:endParaRPr sz="2200">
              <a:latin typeface="Perpetua"/>
              <a:cs typeface="Perpetua"/>
            </a:endParaRPr>
          </a:p>
          <a:p>
            <a:pPr marL="299085" indent="-286385">
              <a:lnSpc>
                <a:spcPts val="2375"/>
              </a:lnSpc>
              <a:buFont typeface="Arial"/>
              <a:buChar char="–"/>
              <a:tabLst>
                <a:tab pos="298450" algn="l"/>
                <a:tab pos="299720" algn="l"/>
              </a:tabLst>
            </a:pPr>
            <a:r>
              <a:rPr sz="2200" spc="-10" dirty="0">
                <a:latin typeface="Perpetua"/>
                <a:cs typeface="Perpetua"/>
              </a:rPr>
              <a:t>textures</a:t>
            </a:r>
            <a:endParaRPr sz="2200">
              <a:latin typeface="Perpetua"/>
              <a:cs typeface="Perpet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5355" y="4919535"/>
            <a:ext cx="13436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lam</a:t>
            </a:r>
            <a:r>
              <a:rPr sz="1800" spc="-2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ertie</a:t>
            </a:r>
            <a:r>
              <a:rPr sz="1800" spc="-2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7668" y="4917935"/>
            <a:ext cx="104013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sp</a:t>
            </a:r>
            <a:r>
              <a:rPr sz="1800" spc="-5" dirty="0">
                <a:latin typeface="Times New Roman"/>
                <a:cs typeface="Times New Roman"/>
              </a:rPr>
              <a:t>é</a:t>
            </a:r>
            <a:r>
              <a:rPr sz="1800" spc="-5" dirty="0">
                <a:latin typeface="Arial"/>
                <a:cs typeface="Arial"/>
              </a:rPr>
              <a:t>culaire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6359" y="4919535"/>
            <a:ext cx="209867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diffuse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directionnelle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153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fr-FR" b="1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fr-FR" sz="2000" dirty="0">
                <a:latin typeface="Arial" charset="0"/>
              </a:rPr>
              <a:t>Dans ce qui suit, on parlera d’« intensité » de la lumière, notée 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I</a:t>
            </a:r>
            <a:r>
              <a:rPr lang="fr-FR" sz="2000" dirty="0" smtClean="0">
                <a:latin typeface="Arial" charset="0"/>
              </a:rPr>
              <a:t>.</a:t>
            </a:r>
            <a:endParaRPr lang="fr-FR" sz="2000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fr-FR" sz="2000" dirty="0">
              <a:latin typeface="Arial" charset="0"/>
            </a:endParaRPr>
          </a:p>
          <a:p>
            <a:pPr marL="854075" lvl="1" indent="-396875" algn="just">
              <a:spcBef>
                <a:spcPct val="50000"/>
              </a:spcBef>
              <a:buFont typeface="Wingdings" pitchFamily="2" charset="2"/>
              <a:buChar char="à"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I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</a:t>
            </a:r>
            <a:r>
              <a:rPr lang="fr-FR" sz="2000" dirty="0">
                <a:latin typeface="Arial" charset="0"/>
                <a:sym typeface="Wingdings" pitchFamily="2" charset="2"/>
              </a:rPr>
              <a:t>= niveaux de gris.</a:t>
            </a:r>
          </a:p>
          <a:p>
            <a:pPr marL="854075" lvl="1" indent="-396875" algn="just">
              <a:spcBef>
                <a:spcPct val="50000"/>
              </a:spcBef>
              <a:buFont typeface="Wingdings" pitchFamily="2" charset="2"/>
              <a:buChar char="à"/>
            </a:pPr>
            <a:r>
              <a:rPr lang="fr-FR" sz="2000" dirty="0">
                <a:latin typeface="Arial" charset="0"/>
              </a:rPr>
              <a:t>Pour obtenir une couleur, on calculera une valeur d’intensité pour R,V,B</a:t>
            </a:r>
            <a:r>
              <a:rPr lang="fr-FR" sz="2000" dirty="0" smtClean="0">
                <a:latin typeface="Arial" charset="0"/>
              </a:rPr>
              <a:t>.</a:t>
            </a:r>
          </a:p>
          <a:p>
            <a:pPr marL="854075" lvl="1" indent="-396875" algn="just">
              <a:spcBef>
                <a:spcPct val="50000"/>
              </a:spcBef>
            </a:pPr>
            <a:endParaRPr lang="fr-FR" sz="2000" dirty="0" smtClean="0">
              <a:latin typeface="Arial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à"/>
            </a:pPr>
            <a:r>
              <a:rPr lang="fr-FR" sz="2000" dirty="0" smtClean="0">
                <a:latin typeface="Arial" charset="0"/>
              </a:rPr>
              <a:t>On peut calculer les 3 éléments constitutifs de la couleur d’un objet, résultant de la lumière que réfléchit sa surface :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à"/>
            </a:pPr>
            <a:endParaRPr lang="fr-FR" sz="2000" dirty="0" smtClean="0">
              <a:latin typeface="Arial" charset="0"/>
            </a:endParaRP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fr-FR" sz="2000" dirty="0" smtClean="0">
                <a:latin typeface="Arial" charset="0"/>
              </a:rPr>
              <a:t> Réflexion </a:t>
            </a:r>
            <a:r>
              <a:rPr lang="fr-FR" sz="2000" b="1" dirty="0" smtClean="0">
                <a:latin typeface="Arial" charset="0"/>
              </a:rPr>
              <a:t>ambiante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fr-FR" sz="2000" dirty="0" smtClean="0">
                <a:latin typeface="Arial" charset="0"/>
              </a:rPr>
              <a:t> Réflexion </a:t>
            </a:r>
            <a:r>
              <a:rPr lang="fr-FR" sz="2000" b="1" dirty="0" smtClean="0">
                <a:latin typeface="Arial" charset="0"/>
              </a:rPr>
              <a:t>diffuse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fr-FR" sz="2000" dirty="0" smtClean="0">
                <a:latin typeface="Arial" charset="0"/>
              </a:rPr>
              <a:t> Réflexion </a:t>
            </a:r>
            <a:r>
              <a:rPr lang="fr-FR" sz="2000" b="1" dirty="0" smtClean="0">
                <a:latin typeface="Arial" charset="0"/>
              </a:rPr>
              <a:t>spéculaire</a:t>
            </a:r>
            <a:endParaRPr lang="fr-FR" sz="2000" dirty="0">
              <a:latin typeface="Arial" charset="0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179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sz="1200" dirty="0"/>
              <a:pPr marL="76835">
                <a:lnSpc>
                  <a:spcPts val="1525"/>
                </a:lnSpc>
              </a:pPr>
              <a:t>17</a:t>
            </a:fld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470" y="213575"/>
            <a:ext cx="7465059" cy="1105751"/>
          </a:xfrm>
          <a:prstGeom prst="rect">
            <a:avLst/>
          </a:prstGeom>
        </p:spPr>
        <p:txBody>
          <a:bodyPr vert="horz" wrap="square" lIns="0" tIns="485457" rIns="0" bIns="0" rtlCol="0">
            <a:spAutoFit/>
          </a:bodyPr>
          <a:lstStyle/>
          <a:p>
            <a:pPr marL="166370">
              <a:lnSpc>
                <a:spcPct val="100000"/>
              </a:lnSpc>
            </a:pPr>
            <a:r>
              <a:rPr lang="fr-FR" b="1" spc="-5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Réflexion ambiante</a:t>
            </a:r>
            <a:endParaRPr b="1" spc="-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1456054"/>
            <a:ext cx="8305800" cy="5167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marR="48260" indent="-319405" algn="just">
              <a:lnSpc>
                <a:spcPct val="90000"/>
              </a:lnSpc>
              <a:buClr>
                <a:srgbClr val="D34817"/>
              </a:buClr>
              <a:buSzPct val="84615"/>
              <a:buFont typeface="Wingdings"/>
              <a:buChar char=""/>
              <a:tabLst>
                <a:tab pos="332740" algn="l"/>
              </a:tabLst>
            </a:pPr>
            <a:r>
              <a:rPr sz="2600" dirty="0">
                <a:latin typeface="Perpetua"/>
                <a:cs typeface="Perpetua"/>
              </a:rPr>
              <a:t>On </a:t>
            </a:r>
            <a:r>
              <a:rPr sz="2600" spc="-5" dirty="0">
                <a:latin typeface="Perpetua"/>
                <a:cs typeface="Perpetua"/>
              </a:rPr>
              <a:t>appelle </a:t>
            </a:r>
            <a:r>
              <a:rPr sz="2600" dirty="0">
                <a:latin typeface="Perpetua"/>
                <a:cs typeface="Perpetua"/>
              </a:rPr>
              <a:t>modèle d'éclairage </a:t>
            </a:r>
            <a:r>
              <a:rPr sz="2600" spc="-5" dirty="0">
                <a:latin typeface="Perpetua"/>
                <a:cs typeface="Perpetua"/>
              </a:rPr>
              <a:t>(éclairement </a:t>
            </a:r>
            <a:r>
              <a:rPr sz="2600" dirty="0">
                <a:latin typeface="Perpetua"/>
                <a:cs typeface="Perpetua"/>
              </a:rPr>
              <a:t>ou </a:t>
            </a:r>
            <a:r>
              <a:rPr sz="2600" spc="-5" dirty="0">
                <a:latin typeface="Perpetua"/>
                <a:cs typeface="Perpetua"/>
              </a:rPr>
              <a:t>illumination)  toute méthode </a:t>
            </a:r>
            <a:r>
              <a:rPr sz="2600" spc="5" dirty="0">
                <a:latin typeface="Perpetua"/>
                <a:cs typeface="Perpetua"/>
              </a:rPr>
              <a:t>permettant </a:t>
            </a:r>
            <a:r>
              <a:rPr sz="2600" dirty="0">
                <a:latin typeface="Perpetua"/>
                <a:cs typeface="Perpetua"/>
              </a:rPr>
              <a:t>de </a:t>
            </a:r>
            <a:r>
              <a:rPr sz="2600" spc="-5" dirty="0">
                <a:latin typeface="Perpetua"/>
                <a:cs typeface="Perpetua"/>
              </a:rPr>
              <a:t>simuler </a:t>
            </a:r>
            <a:r>
              <a:rPr sz="2600" dirty="0">
                <a:latin typeface="Perpetua"/>
                <a:cs typeface="Perpetua"/>
              </a:rPr>
              <a:t>les </a:t>
            </a:r>
            <a:r>
              <a:rPr sz="2600" spc="-5" dirty="0">
                <a:latin typeface="Perpetua"/>
                <a:cs typeface="Perpetua"/>
              </a:rPr>
              <a:t>effets </a:t>
            </a:r>
            <a:r>
              <a:rPr sz="2600" dirty="0">
                <a:latin typeface="Perpetua"/>
                <a:cs typeface="Perpetua"/>
              </a:rPr>
              <a:t>de la </a:t>
            </a:r>
            <a:r>
              <a:rPr sz="2600" spc="-5" dirty="0">
                <a:latin typeface="Perpetua"/>
                <a:cs typeface="Perpetua"/>
              </a:rPr>
              <a:t>lumière  </a:t>
            </a:r>
            <a:r>
              <a:rPr sz="2600" dirty="0">
                <a:latin typeface="Perpetua"/>
                <a:cs typeface="Perpetua"/>
              </a:rPr>
              <a:t>sur les objets de la </a:t>
            </a:r>
            <a:r>
              <a:rPr sz="2600" spc="-10" dirty="0">
                <a:latin typeface="Perpetua"/>
                <a:cs typeface="Perpetua"/>
              </a:rPr>
              <a:t>scène. </a:t>
            </a:r>
            <a:r>
              <a:rPr sz="2600" dirty="0">
                <a:latin typeface="Perpetua"/>
                <a:cs typeface="Perpetua"/>
              </a:rPr>
              <a:t>Ce modèle </a:t>
            </a:r>
            <a:r>
              <a:rPr sz="2600" spc="5" dirty="0">
                <a:latin typeface="Perpetua"/>
                <a:cs typeface="Perpetua"/>
              </a:rPr>
              <a:t>s'exprime </a:t>
            </a:r>
            <a:r>
              <a:rPr sz="2600" dirty="0">
                <a:latin typeface="Perpetua"/>
                <a:cs typeface="Perpetua"/>
              </a:rPr>
              <a:t>à l'aide  </a:t>
            </a:r>
            <a:r>
              <a:rPr sz="2600" spc="-5" dirty="0">
                <a:latin typeface="Perpetua"/>
                <a:cs typeface="Perpetua"/>
              </a:rPr>
              <a:t>d'équations dont </a:t>
            </a:r>
            <a:r>
              <a:rPr sz="2600" dirty="0">
                <a:latin typeface="Perpetua"/>
                <a:cs typeface="Perpetua"/>
              </a:rPr>
              <a:t>les </a:t>
            </a:r>
            <a:r>
              <a:rPr sz="2600" spc="-5" dirty="0">
                <a:latin typeface="Perpetua"/>
                <a:cs typeface="Perpetua"/>
              </a:rPr>
              <a:t>variables sont </a:t>
            </a:r>
            <a:r>
              <a:rPr sz="2600" dirty="0">
                <a:latin typeface="Perpetua"/>
                <a:cs typeface="Perpetua"/>
              </a:rPr>
              <a:t>associées au </a:t>
            </a:r>
            <a:r>
              <a:rPr sz="2600" spc="-5" dirty="0">
                <a:latin typeface="Perpetua"/>
                <a:cs typeface="Perpetua"/>
              </a:rPr>
              <a:t>point </a:t>
            </a:r>
            <a:r>
              <a:rPr sz="2600" dirty="0">
                <a:latin typeface="Perpetua"/>
                <a:cs typeface="Perpetua"/>
              </a:rPr>
              <a:t>de  l'objet.</a:t>
            </a:r>
            <a:endParaRPr sz="2600">
              <a:latin typeface="Perpetua"/>
              <a:cs typeface="Perpetua"/>
            </a:endParaRPr>
          </a:p>
          <a:p>
            <a:pPr marL="332105" indent="-319405" algn="just">
              <a:lnSpc>
                <a:spcPct val="100000"/>
              </a:lnSpc>
              <a:spcBef>
                <a:spcPts val="285"/>
              </a:spcBef>
              <a:buClr>
                <a:srgbClr val="D34817"/>
              </a:buClr>
              <a:buSzPct val="84615"/>
              <a:buFont typeface="Wingdings"/>
              <a:buChar char=""/>
              <a:tabLst>
                <a:tab pos="332740" algn="l"/>
              </a:tabLst>
            </a:pPr>
            <a:r>
              <a:rPr sz="2600" dirty="0">
                <a:latin typeface="Perpetua"/>
                <a:cs typeface="Perpetua"/>
              </a:rPr>
              <a:t>Cas de la </a:t>
            </a:r>
            <a:r>
              <a:rPr sz="2600" spc="-5" dirty="0">
                <a:latin typeface="Perpetua"/>
                <a:cs typeface="Perpetua"/>
              </a:rPr>
              <a:t>lumière ambiante</a:t>
            </a:r>
            <a:r>
              <a:rPr sz="2600" spc="-5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:</a:t>
            </a:r>
            <a:endParaRPr sz="2600">
              <a:latin typeface="Perpetua"/>
              <a:cs typeface="Perpetua"/>
            </a:endParaRPr>
          </a:p>
          <a:p>
            <a:pPr marL="377825" algn="just">
              <a:spcBef>
                <a:spcPts val="125"/>
              </a:spcBef>
            </a:pPr>
            <a:r>
              <a:rPr sz="2400" dirty="0">
                <a:latin typeface="Perpetua"/>
                <a:cs typeface="Perpetua"/>
              </a:rPr>
              <a:t>Soit une source ambiante </a:t>
            </a:r>
            <a:r>
              <a:rPr sz="2400" spc="5" dirty="0">
                <a:latin typeface="Perpetua"/>
                <a:cs typeface="Perpetua"/>
              </a:rPr>
              <a:t>déterminée </a:t>
            </a:r>
            <a:r>
              <a:rPr sz="2400" spc="-5" dirty="0">
                <a:latin typeface="Perpetua"/>
                <a:cs typeface="Perpetua"/>
              </a:rPr>
              <a:t>par </a:t>
            </a:r>
            <a:r>
              <a:rPr sz="2400" dirty="0">
                <a:latin typeface="Perpetua"/>
                <a:cs typeface="Perpetua"/>
              </a:rPr>
              <a:t>son </a:t>
            </a:r>
            <a:r>
              <a:rPr sz="2400">
                <a:latin typeface="Perpetua"/>
                <a:cs typeface="Perpetua"/>
              </a:rPr>
              <a:t>intensité</a:t>
            </a:r>
            <a:r>
              <a:rPr sz="2400" spc="-125">
                <a:latin typeface="Perpetua"/>
                <a:cs typeface="Perpetua"/>
              </a:rPr>
              <a:t> </a:t>
            </a:r>
            <a:r>
              <a:rPr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I</a:t>
            </a:r>
            <a:r>
              <a:rPr sz="2400" b="1" spc="-5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a</a:t>
            </a:r>
            <a:r>
              <a:rPr lang="fr-FR" sz="2400" b="1" spc="-5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 </a:t>
            </a:r>
            <a:r>
              <a:rPr lang="fr-FR" sz="24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: </a:t>
            </a:r>
            <a:r>
              <a:rPr lang="fr-FR" sz="24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Intensité de la lumière ambiante en un point donné</a:t>
            </a:r>
            <a:r>
              <a:rPr lang="fr-FR" sz="24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 (propriété de scène)</a:t>
            </a:r>
          </a:p>
          <a:p>
            <a:pPr marL="377825" algn="just">
              <a:spcBef>
                <a:spcPts val="125"/>
              </a:spcBef>
            </a:pPr>
            <a:endParaRPr sz="2400" b="1" spc="-5" baseline="-25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/>
              <a:cs typeface="Perpetua"/>
            </a:endParaRPr>
          </a:p>
          <a:p>
            <a:pPr marL="652145" marR="5080" indent="-274320" algn="just">
              <a:lnSpc>
                <a:spcPts val="2590"/>
              </a:lnSpc>
              <a:spcBef>
                <a:spcPts val="434"/>
              </a:spcBef>
            </a:pPr>
            <a:r>
              <a:rPr sz="2400" dirty="0">
                <a:latin typeface="Perpetua"/>
                <a:cs typeface="Perpetua"/>
              </a:rPr>
              <a:t>Soit </a:t>
            </a:r>
            <a:r>
              <a:rPr sz="24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k</a:t>
            </a:r>
            <a:r>
              <a:rPr sz="2400" b="1" spc="-5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a</a:t>
            </a:r>
            <a:r>
              <a:rPr sz="2400" spc="-5" dirty="0">
                <a:latin typeface="Perpetua"/>
                <a:cs typeface="Perpetua"/>
              </a:rPr>
              <a:t> la </a:t>
            </a:r>
            <a:r>
              <a:rPr sz="2400" dirty="0">
                <a:latin typeface="Perpetua"/>
                <a:cs typeface="Perpetua"/>
              </a:rPr>
              <a:t>constante de réflexion </a:t>
            </a:r>
            <a:r>
              <a:rPr sz="2400" spc="-5" dirty="0">
                <a:latin typeface="Perpetua"/>
                <a:cs typeface="Perpetua"/>
              </a:rPr>
              <a:t>ambiante </a:t>
            </a:r>
            <a:r>
              <a:rPr sz="2400" dirty="0">
                <a:latin typeface="Perpetua"/>
                <a:cs typeface="Perpetua"/>
              </a:rPr>
              <a:t>de </a:t>
            </a:r>
            <a:r>
              <a:rPr sz="2400" spc="-5" dirty="0">
                <a:latin typeface="Perpetua"/>
                <a:cs typeface="Perpetua"/>
              </a:rPr>
              <a:t>la lumière </a:t>
            </a:r>
            <a:r>
              <a:rPr sz="2400" dirty="0">
                <a:latin typeface="Perpetua"/>
                <a:cs typeface="Perpetua"/>
              </a:rPr>
              <a:t>ambiante  (</a:t>
            </a:r>
            <a:r>
              <a:rPr sz="2400" b="1" dirty="0">
                <a:solidFill>
                  <a:srgbClr val="FF0000"/>
                </a:solidFill>
                <a:latin typeface="Perpetua"/>
                <a:cs typeface="Perpetua"/>
              </a:rPr>
              <a:t>dépendante de l'objet)</a:t>
            </a:r>
            <a:r>
              <a:rPr sz="2400" dirty="0">
                <a:latin typeface="Perpetua"/>
                <a:cs typeface="Perpetua"/>
              </a:rPr>
              <a:t> , 0≤ </a:t>
            </a:r>
            <a:r>
              <a:rPr sz="2400" spc="-5" dirty="0">
                <a:latin typeface="Perpetua"/>
                <a:cs typeface="Perpetua"/>
              </a:rPr>
              <a:t>ka</a:t>
            </a:r>
            <a:r>
              <a:rPr sz="2400" spc="-23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≤1.</a:t>
            </a:r>
            <a:endParaRPr sz="2400">
              <a:latin typeface="Perpetua"/>
              <a:cs typeface="Perpetua"/>
            </a:endParaRPr>
          </a:p>
          <a:p>
            <a:pPr marL="377825" algn="just">
              <a:spcBef>
                <a:spcPts val="80"/>
              </a:spcBef>
            </a:pPr>
            <a:r>
              <a:rPr sz="2400" smtClean="0">
                <a:latin typeface="Perpetua"/>
                <a:cs typeface="Perpetua"/>
              </a:rPr>
              <a:t>L'intensité</a:t>
            </a:r>
            <a:r>
              <a:rPr lang="fr-FR" sz="2400" dirty="0" smtClean="0">
                <a:latin typeface="Perpetua"/>
                <a:cs typeface="Perpetua"/>
              </a:rPr>
              <a:t> de la lumière ambiante réfléchie</a:t>
            </a:r>
            <a:r>
              <a:rPr sz="2400" smtClean="0">
                <a:latin typeface="Perpetua"/>
                <a:cs typeface="Perpetua"/>
              </a:rPr>
              <a:t> </a:t>
            </a:r>
            <a:r>
              <a:rPr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I </a:t>
            </a:r>
            <a:r>
              <a:rPr sz="2400" dirty="0">
                <a:latin typeface="Perpetua"/>
                <a:cs typeface="Perpetua"/>
              </a:rPr>
              <a:t>du </a:t>
            </a:r>
            <a:r>
              <a:rPr sz="2400" spc="-10" dirty="0">
                <a:latin typeface="Perpetua"/>
                <a:cs typeface="Perpetua"/>
              </a:rPr>
              <a:t>pixel </a:t>
            </a:r>
            <a:r>
              <a:rPr sz="2400" dirty="0">
                <a:latin typeface="Perpetua"/>
                <a:cs typeface="Perpetua"/>
              </a:rPr>
              <a:t>est égale </a:t>
            </a:r>
            <a:r>
              <a:rPr sz="2400" spc="-5">
                <a:latin typeface="Perpetua"/>
                <a:cs typeface="Perpetua"/>
              </a:rPr>
              <a:t>à </a:t>
            </a:r>
            <a:r>
              <a:rPr sz="2400" smtClean="0">
                <a:latin typeface="Perpetua"/>
                <a:cs typeface="Perpetua"/>
              </a:rPr>
              <a:t>:</a:t>
            </a:r>
            <a:r>
              <a:rPr lang="fr-FR" sz="2400" dirty="0" smtClean="0">
                <a:latin typeface="Perpetua"/>
                <a:cs typeface="Perpetua"/>
              </a:rPr>
              <a:t> </a:t>
            </a:r>
          </a:p>
          <a:p>
            <a:pPr marL="377825" algn="just">
              <a:spcBef>
                <a:spcPts val="80"/>
              </a:spcBef>
            </a:pPr>
            <a:r>
              <a:rPr sz="2400" smtClean="0">
                <a:latin typeface="Perpetua"/>
                <a:cs typeface="Perpetua"/>
              </a:rPr>
              <a:t> </a:t>
            </a:r>
            <a:r>
              <a: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I</a:t>
            </a:r>
            <a:r>
              <a:rPr sz="2400" b="1">
                <a:latin typeface="Perpetua"/>
                <a:cs typeface="Perpetua"/>
              </a:rPr>
              <a:t> </a:t>
            </a:r>
            <a:r>
              <a:rPr sz="2400" smtClean="0">
                <a:latin typeface="Perpetua"/>
                <a:cs typeface="Perpetua"/>
              </a:rPr>
              <a:t>= </a:t>
            </a:r>
            <a:r>
              <a:rPr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I</a:t>
            </a:r>
            <a:r>
              <a:rPr sz="2400" b="1" spc="-5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a</a:t>
            </a:r>
            <a:r>
              <a:rPr sz="2400" smtClean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.</a:t>
            </a:r>
            <a:r>
              <a:rPr sz="2400" spc="-335" dirty="0">
                <a:latin typeface="Perpetua"/>
                <a:cs typeface="Perpetua"/>
              </a:rPr>
              <a:t> </a:t>
            </a:r>
            <a:r>
              <a:rPr sz="24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k</a:t>
            </a:r>
            <a:r>
              <a:rPr sz="2400" b="1" spc="-5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a</a:t>
            </a:r>
            <a:endParaRPr sz="2400" b="1" spc="-5" baseline="-25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/>
              <a:cs typeface="Perpetua"/>
            </a:endParaRPr>
          </a:p>
          <a:p>
            <a:pPr marL="332105" algn="just">
              <a:lnSpc>
                <a:spcPct val="100000"/>
              </a:lnSpc>
              <a:spcBef>
                <a:spcPts val="265"/>
              </a:spcBef>
            </a:pPr>
            <a:r>
              <a:rPr sz="2600" spc="-5" dirty="0">
                <a:latin typeface="Perpetua"/>
                <a:cs typeface="Perpetua"/>
              </a:rPr>
              <a:t>(remarque </a:t>
            </a:r>
            <a:r>
              <a:rPr sz="2600" dirty="0">
                <a:latin typeface="Perpetua"/>
                <a:cs typeface="Perpetua"/>
              </a:rPr>
              <a:t>: </a:t>
            </a:r>
            <a:r>
              <a:rPr sz="2600" spc="-5" dirty="0">
                <a:latin typeface="Perpetua"/>
                <a:cs typeface="Perpetua"/>
              </a:rPr>
              <a:t>aucune indication </a:t>
            </a:r>
            <a:r>
              <a:rPr sz="2600" dirty="0">
                <a:latin typeface="Perpetua"/>
                <a:cs typeface="Perpetua"/>
              </a:rPr>
              <a:t>sur le </a:t>
            </a:r>
            <a:r>
              <a:rPr sz="2600" spc="-10" dirty="0">
                <a:latin typeface="Perpetua"/>
                <a:cs typeface="Perpetua"/>
              </a:rPr>
              <a:t>volume de</a:t>
            </a:r>
            <a:r>
              <a:rPr sz="2600" spc="-9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l'objet)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244379" y="6346125"/>
            <a:ext cx="260350" cy="179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sz="1200" dirty="0"/>
              <a:pPr marL="76835">
                <a:lnSpc>
                  <a:spcPts val="1525"/>
                </a:lnSpc>
              </a:pPr>
              <a:t>18</a:t>
            </a:fld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30314"/>
            <a:ext cx="4347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0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j-ea"/>
                <a:cs typeface="Franklin Gothic Book"/>
              </a:rPr>
              <a:t>Réflexion ambiante</a:t>
            </a:r>
            <a:endParaRPr lang="fr-FR" sz="4000" b="1" spc="-5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14" name="object 42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244379" y="6346125"/>
            <a:ext cx="260350" cy="179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sz="1200" dirty="0"/>
              <a:pPr marL="76835">
                <a:lnSpc>
                  <a:spcPts val="1525"/>
                </a:lnSpc>
              </a:pPr>
              <a:t>19</a:t>
            </a:fld>
            <a:endParaRPr sz="1200" dirty="0"/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66800"/>
            <a:ext cx="8460000" cy="170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3048000" y="2743200"/>
          <a:ext cx="2646362" cy="558800"/>
        </p:xfrm>
        <a:graphic>
          <a:graphicData uri="http://schemas.openxmlformats.org/presentationml/2006/ole">
            <p:oleObj spid="_x0000_s67589" name="Équation" r:id="rId5" imgW="1091880" imgH="228600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609600" y="3353812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On ne voit pas la « 3D »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Modélisation simple de </a:t>
            </a:r>
            <a:r>
              <a:rPr lang="fr-FR" sz="2400" b="1" dirty="0" smtClean="0"/>
              <a:t>l’inter-réflexion entre toutes les </a:t>
            </a:r>
            <a:r>
              <a:rPr lang="fr-FR" sz="2400" dirty="0" smtClean="0"/>
              <a:t>surfaces d’une scène</a:t>
            </a:r>
          </a:p>
          <a:p>
            <a:pPr algn="just"/>
            <a:r>
              <a:rPr lang="fr-FR" sz="2400" dirty="0" smtClean="0"/>
              <a:t>⟹évite qu’un objet dans l’ombre soit complètement noir.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Pas de sens physique possible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La forme des objets est invisible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/>
              <a:t> Mais néanmoins très utile pour masquer les défauts des autres modèles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2400"/>
            <a:ext cx="3348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Problématique</a:t>
            </a:r>
            <a:endParaRPr lang="fr-FR" sz="4000" dirty="0"/>
          </a:p>
        </p:txBody>
      </p:sp>
      <p:sp>
        <p:nvSpPr>
          <p:cNvPr id="7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2</a:t>
            </a:fld>
            <a:endParaRPr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1534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fr-FR" sz="1200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fr-FR" dirty="0" smtClean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fr-FR" sz="2400" dirty="0" smtClean="0">
                <a:latin typeface="Arial" charset="0"/>
              </a:rPr>
              <a:t>Afficher </a:t>
            </a:r>
            <a:r>
              <a:rPr lang="fr-FR" sz="2400" dirty="0">
                <a:latin typeface="Arial" charset="0"/>
              </a:rPr>
              <a:t>un objet 3D en utilisant seulement sa couleur ne donne pas de résultat réaliste.</a:t>
            </a:r>
          </a:p>
          <a:p>
            <a:pPr algn="just">
              <a:spcBef>
                <a:spcPct val="50000"/>
              </a:spcBef>
            </a:pPr>
            <a:endParaRPr lang="fr-FR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fr-FR" b="1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fr-FR" b="1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fr-FR" sz="3200" b="1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fr-FR" sz="3200" b="1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fr-FR" dirty="0" smtClean="0">
              <a:latin typeface="Arial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</a:pPr>
            <a:r>
              <a:rPr lang="fr-FR" sz="2400" dirty="0" smtClean="0">
                <a:latin typeface="Arial" charset="0"/>
                <a:sym typeface="Wingdings" pitchFamily="2" charset="2"/>
              </a:rPr>
              <a:t> </a:t>
            </a:r>
            <a:r>
              <a:rPr lang="fr-FR" sz="2400" dirty="0">
                <a:latin typeface="Arial" charset="0"/>
                <a:sym typeface="Wingdings" pitchFamily="2" charset="2"/>
              </a:rPr>
              <a:t>Il faut prendre en compte les interactions de la lumière avec les surfaces des objets (« </a:t>
            </a:r>
            <a:r>
              <a:rPr lang="fr-FR" sz="2400" i="1" dirty="0" err="1">
                <a:latin typeface="Arial" charset="0"/>
                <a:sym typeface="Wingdings" pitchFamily="2" charset="2"/>
              </a:rPr>
              <a:t>shading</a:t>
            </a:r>
            <a:r>
              <a:rPr lang="fr-FR" sz="2400" dirty="0">
                <a:latin typeface="Arial" charset="0"/>
                <a:sym typeface="Wingdings" pitchFamily="2" charset="2"/>
              </a:rPr>
              <a:t> »).</a:t>
            </a:r>
            <a:endParaRPr lang="fr-FR" sz="2400" dirty="0">
              <a:latin typeface="Arial" charset="0"/>
            </a:endParaRPr>
          </a:p>
        </p:txBody>
      </p:sp>
      <p:pic>
        <p:nvPicPr>
          <p:cNvPr id="11" name="Picture 3" descr="spher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62200"/>
            <a:ext cx="2057400" cy="2057400"/>
          </a:xfrm>
          <a:prstGeom prst="rect">
            <a:avLst/>
          </a:prstGeom>
          <a:noFill/>
        </p:spPr>
      </p:pic>
      <p:pic>
        <p:nvPicPr>
          <p:cNvPr id="12" name="Picture 4" descr="sphere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362200"/>
            <a:ext cx="2057400" cy="2057400"/>
          </a:xfrm>
          <a:prstGeom prst="rect">
            <a:avLst/>
          </a:prstGeom>
          <a:noFill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886200" y="44196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i="1" dirty="0"/>
              <a:t>Couleur seule</a:t>
            </a:r>
          </a:p>
        </p:txBody>
      </p:sp>
      <p:pic>
        <p:nvPicPr>
          <p:cNvPr id="14" name="Picture 7" descr="sphere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362200"/>
            <a:ext cx="2057400" cy="2057400"/>
          </a:xfrm>
          <a:prstGeom prst="rect">
            <a:avLst/>
          </a:prstGeom>
          <a:noFill/>
        </p:spPr>
      </p:pic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2743200" y="31242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590800" y="26670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i="1"/>
              <a:t>Affichage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19800" y="44958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i="1" dirty="0"/>
              <a:t>Prise en compte de la lumière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85800" y="44799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i="1" dirty="0"/>
              <a:t>Objet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shutbug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90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130314"/>
            <a:ext cx="4347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0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j-ea"/>
                <a:cs typeface="Franklin Gothic Book"/>
              </a:rPr>
              <a:t>Réflexion ambiante</a:t>
            </a:r>
            <a:endParaRPr lang="fr-FR" sz="4000" b="1" spc="-5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14" name="object 42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244379" y="6346125"/>
            <a:ext cx="260350" cy="179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sz="1200" dirty="0"/>
              <a:pPr marL="76835">
                <a:lnSpc>
                  <a:spcPts val="1525"/>
                </a:lnSpc>
              </a:pPr>
              <a:t>20</a:t>
            </a:fld>
            <a:endParaRPr sz="1200" dirty="0"/>
          </a:p>
        </p:txBody>
      </p:sp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H="1" flipV="1">
            <a:off x="1866899" y="-342900"/>
            <a:ext cx="5638800" cy="815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17464" t="2721" r="11887"/>
          <a:stretch>
            <a:fillRect/>
          </a:stretch>
        </p:blipFill>
        <p:spPr bwMode="auto">
          <a:xfrm>
            <a:off x="7191375" y="3317875"/>
            <a:ext cx="17827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27075" y="5083175"/>
            <a:ext cx="6289675" cy="1739900"/>
            <a:chOff x="603503" y="4968449"/>
            <a:chExt cx="6289125" cy="1740558"/>
          </a:xfrm>
        </p:grpSpPr>
        <p:pic>
          <p:nvPicPr>
            <p:cNvPr id="18439" name="Picture 2" descr="maths8.png (1200×400)"/>
            <p:cNvPicPr>
              <a:picLocks noChangeAspect="1" noChangeArrowheads="1"/>
            </p:cNvPicPr>
            <p:nvPr/>
          </p:nvPicPr>
          <p:blipFill>
            <a:blip r:embed="rId4"/>
            <a:srcRect r="64627"/>
            <a:stretch>
              <a:fillRect/>
            </a:stretch>
          </p:blipFill>
          <p:spPr bwMode="auto">
            <a:xfrm>
              <a:off x="603503" y="4968449"/>
              <a:ext cx="1847089" cy="1740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5" descr="lambert2.jpg (500×500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79620" y="4968449"/>
              <a:ext cx="1740558" cy="1740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9" descr="gray-diffuse.jpg (700×438)"/>
            <p:cNvPicPr>
              <a:picLocks noChangeAspect="1" noChangeArrowheads="1"/>
            </p:cNvPicPr>
            <p:nvPr/>
          </p:nvPicPr>
          <p:blipFill>
            <a:blip r:embed="rId6"/>
            <a:srcRect l="4704" t="18353" r="50000" b="14940"/>
            <a:stretch>
              <a:fillRect/>
            </a:stretch>
          </p:blipFill>
          <p:spPr bwMode="auto">
            <a:xfrm>
              <a:off x="5003776" y="4968449"/>
              <a:ext cx="1888852" cy="1740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381000" y="1532013"/>
            <a:ext cx="6508750" cy="32685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fr-CA" sz="2400" dirty="0" smtClean="0"/>
              <a:t>Normalement, l’intensité de chaque point sur une surface varie en fonction de sa distance et de son </a:t>
            </a:r>
            <a:r>
              <a:rPr lang="fr-CA" sz="2400" b="1" dirty="0" smtClean="0">
                <a:solidFill>
                  <a:srgbClr val="FF3300"/>
                </a:solidFill>
              </a:rPr>
              <a:t>orientation relative à la lumière</a:t>
            </a:r>
            <a:endParaRPr lang="fr-CA" sz="2400" b="1" kern="0" dirty="0" smtClean="0">
              <a:solidFill>
                <a:srgbClr val="000000"/>
              </a:solidFill>
              <a:latin typeface="Tahoma"/>
              <a:ea typeface="ＭＳ Ｐゴシック" pitchFamily="-105" charset="-128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fr-CA" sz="2400" dirty="0" smtClean="0"/>
              <a:t>Réflexion diffuse est égale en intensité </a:t>
            </a:r>
            <a:r>
              <a:rPr lang="fr-CA" sz="2400" b="1" dirty="0" smtClean="0">
                <a:solidFill>
                  <a:srgbClr val="FF3300"/>
                </a:solidFill>
              </a:rPr>
              <a:t>dans toutes les directions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fr-CA" sz="2400" dirty="0" smtClean="0"/>
              <a:t>Correspond intuitivement à ce que l’on perçoit comme la forme 3D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fr-CA" sz="2400" dirty="0" smtClean="0"/>
              <a:t>Ex: peinture matte, papier, bois sablé</a:t>
            </a:r>
            <a:endParaRPr lang="fr-CA" sz="2400" dirty="0"/>
          </a:p>
        </p:txBody>
      </p:sp>
      <p:sp>
        <p:nvSpPr>
          <p:cNvPr id="11" name="Rectangle 10"/>
          <p:cNvSpPr/>
          <p:nvPr/>
        </p:nvSpPr>
        <p:spPr>
          <a:xfrm>
            <a:off x="533400" y="152400"/>
            <a:ext cx="3741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</a:t>
            </a:r>
            <a:r>
              <a:rPr lang="fr-FR" sz="4000" b="1" spc="-6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0154" y="920036"/>
            <a:ext cx="7884246" cy="1826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Perpetua"/>
                <a:cs typeface="Perpetua"/>
              </a:rPr>
              <a:t>Réflexion </a:t>
            </a:r>
            <a:r>
              <a:rPr sz="2000" b="1">
                <a:latin typeface="Perpetua"/>
                <a:cs typeface="Perpetua"/>
              </a:rPr>
              <a:t>diffuse</a:t>
            </a:r>
            <a:r>
              <a:rPr sz="2000" b="1" spc="-120">
                <a:latin typeface="Perpetua"/>
                <a:cs typeface="Perpetua"/>
              </a:rPr>
              <a:t> </a:t>
            </a:r>
            <a:r>
              <a:rPr sz="2000" b="1" smtClean="0">
                <a:latin typeface="Perpetua"/>
                <a:cs typeface="Perpetua"/>
              </a:rPr>
              <a:t>:</a:t>
            </a:r>
            <a:endParaRPr lang="fr-FR" sz="2000" b="1" dirty="0" smtClean="0">
              <a:latin typeface="Perpetua"/>
              <a:cs typeface="Perpetua"/>
            </a:endParaRPr>
          </a:p>
          <a:p>
            <a:pPr marL="12700">
              <a:buFont typeface="Arial" pitchFamily="34" charset="0"/>
              <a:buChar char="•"/>
            </a:pPr>
            <a:r>
              <a:rPr lang="fr-FR" sz="2000" dirty="0" smtClean="0">
                <a:latin typeface="Perpetua"/>
                <a:cs typeface="Perpetua"/>
              </a:rPr>
              <a:t>Indépendante du point de vue.</a:t>
            </a:r>
          </a:p>
          <a:p>
            <a:pPr marL="12700">
              <a:buFont typeface="Arial" pitchFamily="34" charset="0"/>
              <a:buChar char="•"/>
            </a:pPr>
            <a:r>
              <a:rPr lang="fr-FR" sz="2000" dirty="0" smtClean="0">
                <a:latin typeface="Perpetua"/>
                <a:cs typeface="Perpetua"/>
              </a:rPr>
              <a:t>La lumière de la source est réfléchie par l’objet dans toutes les directions.</a:t>
            </a:r>
            <a:endParaRPr sz="2000" smtClean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b="1" smtClean="0">
                <a:latin typeface="Perpetua"/>
                <a:cs typeface="Perpetua"/>
              </a:rPr>
              <a:t>1</a:t>
            </a:r>
            <a:r>
              <a:rPr sz="2000" b="1" dirty="0">
                <a:latin typeface="Perpetua"/>
                <a:cs typeface="Perpetua"/>
              </a:rPr>
              <a:t>. </a:t>
            </a:r>
            <a:r>
              <a:rPr sz="2000" b="1">
                <a:latin typeface="Perpetua"/>
                <a:cs typeface="Perpetua"/>
              </a:rPr>
              <a:t>Réflexion</a:t>
            </a:r>
            <a:r>
              <a:rPr sz="2000" b="1" spc="-170">
                <a:latin typeface="Perpetua"/>
                <a:cs typeface="Perpetua"/>
              </a:rPr>
              <a:t> </a:t>
            </a:r>
            <a:r>
              <a:rPr sz="2000" b="1" smtClean="0">
                <a:latin typeface="Perpetua"/>
                <a:cs typeface="Perpetua"/>
              </a:rPr>
              <a:t>Lambertienne</a:t>
            </a:r>
            <a:r>
              <a:rPr lang="fr-FR" sz="2000" b="1" dirty="0" smtClean="0">
                <a:latin typeface="Perpetua"/>
                <a:cs typeface="Perpetua"/>
              </a:rPr>
              <a:t> (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BRDF uniforme</a:t>
            </a:r>
            <a:r>
              <a:rPr lang="fr-FR" sz="2000" b="1" dirty="0" smtClean="0">
                <a:latin typeface="Perpetua"/>
                <a:cs typeface="Perpetua"/>
              </a:rPr>
              <a:t>)</a:t>
            </a:r>
            <a:r>
              <a:rPr sz="2000" b="1" smtClean="0">
                <a:latin typeface="Perpetua"/>
                <a:cs typeface="Perpetua"/>
              </a:rPr>
              <a:t>.</a:t>
            </a:r>
            <a:endParaRPr sz="2000">
              <a:latin typeface="Perpetua"/>
              <a:cs typeface="Perpetua"/>
            </a:endParaRPr>
          </a:p>
          <a:p>
            <a:pPr marL="332740" marR="5080" indent="-320040" algn="just">
              <a:lnSpc>
                <a:spcPct val="80000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"/>
              <a:buChar char=""/>
              <a:tabLst>
                <a:tab pos="333375" algn="l"/>
              </a:tabLst>
            </a:pPr>
            <a:r>
              <a:rPr sz="2000" dirty="0">
                <a:latin typeface="Perpetua"/>
                <a:cs typeface="Perpetua"/>
              </a:rPr>
              <a:t>Soit une source de lumière </a:t>
            </a:r>
            <a:r>
              <a:rPr sz="2000" spc="-5">
                <a:latin typeface="Perpetua"/>
                <a:cs typeface="Perpetua"/>
              </a:rPr>
              <a:t>d'intensité </a:t>
            </a:r>
            <a:r>
              <a:rPr sz="20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I</a:t>
            </a:r>
            <a:r>
              <a:rPr lang="fr-FR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d</a:t>
            </a:r>
            <a:r>
              <a:rPr sz="2000" b="1" smtClean="0">
                <a:latin typeface="Perpetua"/>
                <a:cs typeface="Perpetua"/>
              </a:rPr>
              <a:t> </a:t>
            </a:r>
            <a:r>
              <a:rPr lang="fr-FR" sz="2000" dirty="0" smtClean="0">
                <a:latin typeface="Perpetua"/>
                <a:cs typeface="Perpetua"/>
              </a:rPr>
              <a:t>et soit  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k</a:t>
            </a:r>
            <a:r>
              <a:rPr lang="fr-F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d</a:t>
            </a:r>
            <a:r>
              <a:rPr lang="fr-FR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 </a:t>
            </a:r>
            <a:r>
              <a:rPr lang="fr-FR" sz="2000" spc="-5" dirty="0" smtClean="0">
                <a:latin typeface="Perpetua"/>
                <a:cs typeface="Perpetua"/>
              </a:rPr>
              <a:t>la  </a:t>
            </a:r>
            <a:r>
              <a:rPr lang="fr-FR" sz="2000" dirty="0" smtClean="0">
                <a:latin typeface="Perpetua"/>
                <a:cs typeface="Perpetua"/>
              </a:rPr>
              <a:t>constante  de </a:t>
            </a:r>
            <a:r>
              <a:rPr lang="fr-FR" sz="2000" spc="-5" dirty="0" smtClean="0">
                <a:latin typeface="Perpetua"/>
                <a:cs typeface="Perpetua"/>
              </a:rPr>
              <a:t>réflexion  diffuse</a:t>
            </a:r>
            <a:r>
              <a:rPr lang="fr-FR" sz="2000" spc="-30" dirty="0" smtClean="0">
                <a:latin typeface="Perpetua"/>
                <a:cs typeface="Perpetua"/>
              </a:rPr>
              <a:t> du </a:t>
            </a:r>
            <a:r>
              <a:rPr sz="2000" smtClean="0">
                <a:latin typeface="Perpetua"/>
                <a:cs typeface="Perpetua"/>
              </a:rPr>
              <a:t>matériau </a:t>
            </a:r>
            <a:r>
              <a:rPr sz="2000" dirty="0">
                <a:latin typeface="Perpetua"/>
                <a:cs typeface="Perpetua"/>
              </a:rPr>
              <a:t>de l'objet  0≤ k</a:t>
            </a:r>
            <a:r>
              <a:rPr sz="2000" baseline="-25000" dirty="0">
                <a:latin typeface="Perpetua"/>
                <a:cs typeface="Perpetua"/>
              </a:rPr>
              <a:t>d</a:t>
            </a:r>
            <a:r>
              <a:rPr sz="2000" spc="-12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≤1.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0154" y="2944505"/>
            <a:ext cx="7997190" cy="124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040" algn="just">
              <a:lnSpc>
                <a:spcPct val="80000"/>
              </a:lnSpc>
              <a:buClr>
                <a:srgbClr val="D34817"/>
              </a:buClr>
              <a:buSzPct val="83333"/>
              <a:buFont typeface="Wingdings"/>
              <a:buChar char=""/>
              <a:tabLst>
                <a:tab pos="333375" algn="l"/>
              </a:tabLst>
            </a:pPr>
            <a:r>
              <a:rPr sz="2000" dirty="0">
                <a:latin typeface="Perpetua"/>
                <a:cs typeface="Perpetua"/>
              </a:rPr>
              <a:t>Le modèle de </a:t>
            </a:r>
            <a:r>
              <a:rPr sz="2000" spc="-5" dirty="0">
                <a:latin typeface="Perpetua"/>
                <a:cs typeface="Perpetua"/>
              </a:rPr>
              <a:t>réflexion diffus </a:t>
            </a:r>
            <a:r>
              <a:rPr sz="2000" dirty="0">
                <a:latin typeface="Perpetua"/>
                <a:cs typeface="Perpetua"/>
              </a:rPr>
              <a:t>est </a:t>
            </a:r>
            <a:r>
              <a:rPr sz="2000" spc="10" dirty="0">
                <a:latin typeface="Perpetua"/>
                <a:cs typeface="Perpetua"/>
              </a:rPr>
              <a:t>régi </a:t>
            </a:r>
            <a:r>
              <a:rPr sz="2000" spc="-5" dirty="0">
                <a:latin typeface="Perpetua"/>
                <a:cs typeface="Perpetua"/>
              </a:rPr>
              <a:t>par la loi </a:t>
            </a:r>
            <a:r>
              <a:rPr sz="2000" dirty="0">
                <a:latin typeface="Perpetua"/>
                <a:cs typeface="Perpetua"/>
              </a:rPr>
              <a:t>de </a:t>
            </a:r>
            <a:r>
              <a:rPr sz="2000" spc="5" dirty="0">
                <a:latin typeface="Perpetua"/>
                <a:cs typeface="Perpetua"/>
              </a:rPr>
              <a:t>Lambert: </a:t>
            </a:r>
            <a:r>
              <a:rPr sz="2000" dirty="0">
                <a:latin typeface="Perpetua"/>
                <a:cs typeface="Perpetua"/>
              </a:rPr>
              <a:t>l'intensité de </a:t>
            </a:r>
            <a:r>
              <a:rPr sz="2000" spc="-5" dirty="0">
                <a:latin typeface="Perpetua"/>
                <a:cs typeface="Perpetua"/>
              </a:rPr>
              <a:t>la lumière  </a:t>
            </a:r>
            <a:r>
              <a:rPr sz="2000" dirty="0">
                <a:latin typeface="Perpetua"/>
                <a:cs typeface="Perpetua"/>
              </a:rPr>
              <a:t>réfléchie </a:t>
            </a:r>
            <a:r>
              <a:rPr sz="2000" spc="-5" dirty="0">
                <a:latin typeface="Perpetua"/>
                <a:cs typeface="Perpetua"/>
              </a:rPr>
              <a:t>augmente au </a:t>
            </a:r>
            <a:r>
              <a:rPr sz="2000" dirty="0">
                <a:latin typeface="Perpetua"/>
                <a:cs typeface="Perpetua"/>
              </a:rPr>
              <a:t>fur et </a:t>
            </a:r>
            <a:r>
              <a:rPr sz="2000" spc="-5" dirty="0">
                <a:latin typeface="Perpetua"/>
                <a:cs typeface="Perpetua"/>
              </a:rPr>
              <a:t>à mesure </a:t>
            </a:r>
            <a:r>
              <a:rPr sz="2000" dirty="0">
                <a:latin typeface="Perpetua"/>
                <a:cs typeface="Perpetua"/>
              </a:rPr>
              <a:t>que </a:t>
            </a:r>
            <a:r>
              <a:rPr sz="2000" spc="-5" dirty="0">
                <a:latin typeface="Perpetua"/>
                <a:cs typeface="Perpetua"/>
              </a:rPr>
              <a:t>la direction </a:t>
            </a:r>
            <a:r>
              <a:rPr sz="2000" dirty="0">
                <a:latin typeface="Perpetua"/>
                <a:cs typeface="Perpetua"/>
              </a:rPr>
              <a:t>de </a:t>
            </a:r>
            <a:r>
              <a:rPr sz="2000" spc="-5" dirty="0">
                <a:latin typeface="Perpetua"/>
                <a:cs typeface="Perpetua"/>
              </a:rPr>
              <a:t>la </a:t>
            </a:r>
            <a:r>
              <a:rPr sz="2000" dirty="0">
                <a:latin typeface="Perpetua"/>
                <a:cs typeface="Perpetua"/>
              </a:rPr>
              <a:t>source </a:t>
            </a:r>
            <a:r>
              <a:rPr sz="2000" spc="-10" dirty="0">
                <a:latin typeface="Perpetua"/>
                <a:cs typeface="Perpetua"/>
              </a:rPr>
              <a:t>devient </a:t>
            </a:r>
            <a:r>
              <a:rPr sz="2000" spc="-5" dirty="0">
                <a:latin typeface="Perpetua"/>
                <a:cs typeface="Perpetua"/>
              </a:rPr>
              <a:t>colinéaire </a:t>
            </a:r>
            <a:r>
              <a:rPr sz="2000" spc="-25" dirty="0">
                <a:latin typeface="Perpetua"/>
                <a:cs typeface="Perpetua"/>
              </a:rPr>
              <a:t>avec </a:t>
            </a:r>
            <a:r>
              <a:rPr sz="2000" spc="-5" dirty="0">
                <a:latin typeface="Perpetua"/>
                <a:cs typeface="Perpetua"/>
              </a:rPr>
              <a:t>la  </a:t>
            </a:r>
            <a:r>
              <a:rPr sz="2000" spc="5" dirty="0">
                <a:latin typeface="Perpetua"/>
                <a:cs typeface="Perpetua"/>
              </a:rPr>
              <a:t>normale </a:t>
            </a:r>
            <a:r>
              <a:rPr sz="2000" spc="-5" dirty="0">
                <a:latin typeface="Perpetua"/>
                <a:cs typeface="Perpetua"/>
              </a:rPr>
              <a:t>à la </a:t>
            </a:r>
            <a:r>
              <a:rPr sz="2000" dirty="0">
                <a:latin typeface="Perpetua"/>
                <a:cs typeface="Perpetua"/>
              </a:rPr>
              <a:t>surface </a:t>
            </a:r>
            <a:r>
              <a:rPr sz="2000" spc="-5" dirty="0">
                <a:latin typeface="Perpetua"/>
                <a:cs typeface="Perpetua"/>
              </a:rPr>
              <a:t>au </a:t>
            </a:r>
            <a:r>
              <a:rPr sz="2000" dirty="0">
                <a:latin typeface="Perpetua"/>
                <a:cs typeface="Perpetua"/>
              </a:rPr>
              <a:t>point </a:t>
            </a:r>
            <a:r>
              <a:rPr sz="2000" spc="-5" dirty="0">
                <a:latin typeface="Perpetua"/>
                <a:cs typeface="Perpetua"/>
              </a:rPr>
              <a:t>considéré. </a:t>
            </a:r>
            <a:r>
              <a:rPr sz="2000" dirty="0">
                <a:latin typeface="Perpetua"/>
                <a:cs typeface="Perpetua"/>
              </a:rPr>
              <a:t>L'intensité est donc proportionnelle </a:t>
            </a:r>
            <a:r>
              <a:rPr sz="2000" spc="-5" dirty="0">
                <a:latin typeface="Perpetua"/>
                <a:cs typeface="Perpetua"/>
              </a:rPr>
              <a:t>au </a:t>
            </a:r>
            <a:r>
              <a:rPr sz="2000" dirty="0">
                <a:latin typeface="Perpetua"/>
                <a:cs typeface="Perpetua"/>
              </a:rPr>
              <a:t>cosinus de  l'angle que </a:t>
            </a:r>
            <a:r>
              <a:rPr sz="2000" spc="-5" dirty="0">
                <a:latin typeface="Perpetua"/>
                <a:cs typeface="Perpetua"/>
              </a:rPr>
              <a:t>fait la </a:t>
            </a:r>
            <a:r>
              <a:rPr sz="2000" spc="5" dirty="0">
                <a:latin typeface="Perpetua"/>
                <a:cs typeface="Perpetua"/>
              </a:rPr>
              <a:t>normale </a:t>
            </a:r>
            <a:r>
              <a:rPr sz="2000" spc="-20" dirty="0">
                <a:latin typeface="Perpetua"/>
                <a:cs typeface="Perpetua"/>
              </a:rPr>
              <a:t>avec </a:t>
            </a:r>
            <a:r>
              <a:rPr sz="2000" spc="-5" dirty="0">
                <a:latin typeface="Perpetua"/>
                <a:cs typeface="Perpetua"/>
              </a:rPr>
              <a:t>la </a:t>
            </a:r>
            <a:r>
              <a:rPr sz="2000" dirty="0">
                <a:latin typeface="Perpetua"/>
                <a:cs typeface="Perpetua"/>
              </a:rPr>
              <a:t>direction de </a:t>
            </a:r>
            <a:r>
              <a:rPr sz="2000" spc="-5" dirty="0">
                <a:latin typeface="Perpetua"/>
                <a:cs typeface="Perpetua"/>
              </a:rPr>
              <a:t>la </a:t>
            </a:r>
            <a:r>
              <a:rPr sz="2000" dirty="0">
                <a:latin typeface="Perpetua"/>
                <a:cs typeface="Perpetua"/>
              </a:rPr>
              <a:t>source de lumière</a:t>
            </a:r>
            <a:r>
              <a:rPr sz="2000" spc="-114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incidente.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244379" y="6346125"/>
            <a:ext cx="260350" cy="179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sz="1200" dirty="0"/>
              <a:pPr marL="76835">
                <a:lnSpc>
                  <a:spcPts val="1525"/>
                </a:lnSpc>
              </a:pPr>
              <a:t>22</a:t>
            </a:fld>
            <a:endParaRPr sz="1200" dirty="0"/>
          </a:p>
        </p:txBody>
      </p:sp>
      <p:sp>
        <p:nvSpPr>
          <p:cNvPr id="10" name="Rectangle 9"/>
          <p:cNvSpPr/>
          <p:nvPr/>
        </p:nvSpPr>
        <p:spPr>
          <a:xfrm>
            <a:off x="533400" y="152400"/>
            <a:ext cx="3741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</a:t>
            </a:r>
            <a:r>
              <a:rPr lang="fr-FR" sz="4000" b="1" spc="-6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</a:t>
            </a:r>
            <a:endParaRPr lang="fr-FR" sz="4000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133600" y="6096000"/>
            <a:ext cx="4724400" cy="3810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2133600" y="60960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4495800" y="4495800"/>
            <a:ext cx="0" cy="1600200"/>
          </a:xfrm>
          <a:prstGeom prst="line">
            <a:avLst/>
          </a:prstGeom>
          <a:noFill/>
          <a:ln w="50800">
            <a:solidFill>
              <a:srgbClr val="FE9B0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895600" y="4419600"/>
            <a:ext cx="1600200" cy="1676400"/>
          </a:xfrm>
          <a:prstGeom prst="line">
            <a:avLst/>
          </a:prstGeom>
          <a:noFill/>
          <a:ln w="25400">
            <a:solidFill>
              <a:srgbClr val="FE9B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2743200" y="4267200"/>
            <a:ext cx="228600" cy="2286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FFFF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24113" y="43291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latin typeface="Palatino" pitchFamily="18" charset="0"/>
              </a:rPr>
              <a:t>P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114800" y="4953000"/>
            <a:ext cx="39211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3200">
                <a:solidFill>
                  <a:srgbClr val="FE9B03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18" name="Arc 9"/>
          <p:cNvSpPr>
            <a:spLocks/>
          </p:cNvSpPr>
          <p:nvPr/>
        </p:nvSpPr>
        <p:spPr bwMode="auto">
          <a:xfrm rot="16560000">
            <a:off x="4156075" y="5410200"/>
            <a:ext cx="354013" cy="334963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0 w 21695"/>
              <a:gd name="T1" fmla="*/ 1 h 21600"/>
              <a:gd name="T2" fmla="*/ 21695 w 21695"/>
              <a:gd name="T3" fmla="*/ 21498 h 21600"/>
              <a:gd name="T4" fmla="*/ 96 w 216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5" h="21600" fill="none" extrusionOk="0">
                <a:moveTo>
                  <a:pt x="-1" y="0"/>
                </a:moveTo>
                <a:cubicBezTo>
                  <a:pt x="31" y="0"/>
                  <a:pt x="63" y="-1"/>
                  <a:pt x="96" y="0"/>
                </a:cubicBezTo>
                <a:cubicBezTo>
                  <a:pt x="11985" y="0"/>
                  <a:pt x="21639" y="9608"/>
                  <a:pt x="21695" y="21497"/>
                </a:cubicBezTo>
              </a:path>
              <a:path w="21695" h="21600" stroke="0" extrusionOk="0">
                <a:moveTo>
                  <a:pt x="-1" y="0"/>
                </a:moveTo>
                <a:cubicBezTo>
                  <a:pt x="31" y="0"/>
                  <a:pt x="63" y="-1"/>
                  <a:pt x="96" y="0"/>
                </a:cubicBezTo>
                <a:cubicBezTo>
                  <a:pt x="11985" y="0"/>
                  <a:pt x="21639" y="9608"/>
                  <a:pt x="21695" y="21497"/>
                </a:cubicBezTo>
                <a:lnTo>
                  <a:pt x="96" y="21600"/>
                </a:lnTo>
                <a:close/>
              </a:path>
            </a:pathLst>
          </a:custGeom>
          <a:noFill/>
          <a:ln w="12700" cap="rnd">
            <a:solidFill>
              <a:srgbClr val="FE9B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4495800" y="5867400"/>
            <a:ext cx="990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4495800" y="5562600"/>
            <a:ext cx="838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4495800" y="5334000"/>
            <a:ext cx="6096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V="1">
            <a:off x="4495800" y="5181600"/>
            <a:ext cx="3048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H="1" flipV="1">
            <a:off x="3505200" y="5867400"/>
            <a:ext cx="990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H="1" flipV="1">
            <a:off x="3657600" y="5562600"/>
            <a:ext cx="838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H="1" flipV="1">
            <a:off x="3962400" y="5257800"/>
            <a:ext cx="533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26" name="Object 17"/>
          <p:cNvGraphicFramePr>
            <a:graphicFrameLocks noChangeAspect="1"/>
          </p:cNvGraphicFramePr>
          <p:nvPr/>
        </p:nvGraphicFramePr>
        <p:xfrm>
          <a:off x="4572000" y="4267200"/>
          <a:ext cx="403225" cy="488950"/>
        </p:xfrm>
        <a:graphic>
          <a:graphicData uri="http://schemas.openxmlformats.org/presentationml/2006/ole">
            <p:oleObj spid="_x0000_s97281" name="Equation" r:id="rId3" imgW="1774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133600" y="6096000"/>
            <a:ext cx="4724400" cy="3810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1000" y="1185862"/>
            <a:ext cx="8458200" cy="339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>
                <a:latin typeface="Arial" charset="0"/>
              </a:rPr>
              <a:t>Loi de Lambert :</a:t>
            </a:r>
          </a:p>
          <a:p>
            <a:pPr algn="just"/>
            <a:endParaRPr lang="fr-FR" sz="1600" dirty="0">
              <a:latin typeface="Arial" charset="0"/>
            </a:endParaRPr>
          </a:p>
          <a:p>
            <a:pPr lvl="1" eaLnBrk="0" hangingPunct="0">
              <a:spcBef>
                <a:spcPct val="20000"/>
              </a:spcBef>
            </a:pPr>
            <a:endParaRPr lang="fr-FR" dirty="0" smtClean="0"/>
          </a:p>
          <a:p>
            <a:pPr lvl="1" eaLnBrk="0" hangingPunct="0">
              <a:spcBef>
                <a:spcPct val="20000"/>
              </a:spcBef>
            </a:pPr>
            <a:r>
              <a:rPr lang="fr-FR" dirty="0" smtClean="0"/>
              <a:t> </a:t>
            </a:r>
            <a:endParaRPr lang="fr-FR" dirty="0"/>
          </a:p>
          <a:p>
            <a:pPr lvl="1" eaLnBrk="0" hangingPunct="0">
              <a:spcBef>
                <a:spcPct val="20000"/>
              </a:spcBef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/>
              <a:t> </a:t>
            </a:r>
            <a:r>
              <a:rPr lang="fr-FR" sz="2000" dirty="0"/>
              <a:t>	: intensité de la lumière diffuse réfléchie</a:t>
            </a:r>
          </a:p>
          <a:p>
            <a:pPr lvl="1" eaLnBrk="0" hangingPunct="0">
              <a:spcBef>
                <a:spcPct val="20000"/>
              </a:spcBef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/>
              <a:t>	: intensité de la lumière diffuse</a:t>
            </a:r>
          </a:p>
          <a:p>
            <a:pPr lvl="1" eaLnBrk="0" hangingPunct="0">
              <a:spcBef>
                <a:spcPct val="20000"/>
              </a:spcBef>
            </a:pP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fr-FR" sz="20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000" baseline="-25000" dirty="0"/>
              <a:t>	</a:t>
            </a:r>
            <a:r>
              <a:rPr lang="fr-FR" sz="2000" dirty="0"/>
              <a:t>: coefficient de réflexion diffuse du </a:t>
            </a:r>
            <a:r>
              <a:rPr lang="fr-FR" sz="2000" dirty="0" smtClean="0"/>
              <a:t>matériau (</a:t>
            </a:r>
            <a:r>
              <a:rPr lang="fr-FR" sz="2000" i="1" dirty="0" err="1" smtClean="0">
                <a:latin typeface="Tw Cen MT"/>
                <a:cs typeface="Tw Cen MT"/>
              </a:rPr>
              <a:t>k</a:t>
            </a:r>
            <a:r>
              <a:rPr lang="fr-FR" sz="2000" i="1" baseline="-25000" dirty="0" err="1" smtClean="0">
                <a:latin typeface="Tw Cen MT"/>
                <a:cs typeface="Tw Cen MT"/>
              </a:rPr>
              <a:t>d</a:t>
            </a:r>
            <a:r>
              <a:rPr lang="fr-FR" sz="2000" i="1" dirty="0" smtClean="0">
                <a:latin typeface="Tw Cen MT"/>
                <a:cs typeface="Tw Cen MT"/>
              </a:rPr>
              <a:t> varie d'un matériau à</a:t>
            </a:r>
            <a:r>
              <a:rPr lang="fr-FR" sz="2000" i="1" spc="-75" dirty="0" smtClean="0">
                <a:latin typeface="Tw Cen MT"/>
                <a:cs typeface="Tw Cen MT"/>
              </a:rPr>
              <a:t> </a:t>
            </a:r>
            <a:r>
              <a:rPr lang="fr-FR" sz="2000" i="1" dirty="0" smtClean="0">
                <a:latin typeface="Tw Cen MT"/>
                <a:cs typeface="Tw Cen MT"/>
              </a:rPr>
              <a:t>l'autre</a:t>
            </a:r>
            <a:r>
              <a:rPr lang="fr-FR" sz="2000" dirty="0" smtClean="0"/>
              <a:t>)</a:t>
            </a:r>
            <a:endParaRPr lang="fr-FR" sz="2000" dirty="0"/>
          </a:p>
          <a:p>
            <a:pPr lvl="1" eaLnBrk="0" hangingPunct="0">
              <a:spcBef>
                <a:spcPct val="20000"/>
              </a:spcBef>
            </a:pPr>
            <a:r>
              <a:rPr lang="fr-FR" sz="2000" dirty="0"/>
              <a:t>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/>
              <a:t>	: angle entre la source de lumière et la normale</a:t>
            </a:r>
          </a:p>
          <a:p>
            <a:pPr algn="ctr" eaLnBrk="0" hangingPunct="0">
              <a:spcBef>
                <a:spcPct val="20000"/>
              </a:spcBef>
            </a:pPr>
            <a:endParaRPr lang="fr-FR" dirty="0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2133600" y="60960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4495800" y="4495800"/>
            <a:ext cx="0" cy="1600200"/>
          </a:xfrm>
          <a:prstGeom prst="line">
            <a:avLst/>
          </a:prstGeom>
          <a:noFill/>
          <a:ln w="50800">
            <a:solidFill>
              <a:srgbClr val="FE9B0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895600" y="4419600"/>
            <a:ext cx="1600200" cy="1676400"/>
          </a:xfrm>
          <a:prstGeom prst="line">
            <a:avLst/>
          </a:prstGeom>
          <a:noFill/>
          <a:ln w="25400">
            <a:solidFill>
              <a:srgbClr val="FE9B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743200" y="4267200"/>
            <a:ext cx="228600" cy="2286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rgbClr val="FFFF00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424113" y="43291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latin typeface="Palatino" pitchFamily="18" charset="0"/>
              </a:rPr>
              <a:t>P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114800" y="4953000"/>
            <a:ext cx="39211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3200">
                <a:solidFill>
                  <a:srgbClr val="FE9B03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8201" name="Arc 9"/>
          <p:cNvSpPr>
            <a:spLocks/>
          </p:cNvSpPr>
          <p:nvPr/>
        </p:nvSpPr>
        <p:spPr bwMode="auto">
          <a:xfrm rot="16560000">
            <a:off x="4156075" y="5410200"/>
            <a:ext cx="354013" cy="334963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0 w 21695"/>
              <a:gd name="T1" fmla="*/ 1 h 21600"/>
              <a:gd name="T2" fmla="*/ 21695 w 21695"/>
              <a:gd name="T3" fmla="*/ 21498 h 21600"/>
              <a:gd name="T4" fmla="*/ 96 w 216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5" h="21600" fill="none" extrusionOk="0">
                <a:moveTo>
                  <a:pt x="-1" y="0"/>
                </a:moveTo>
                <a:cubicBezTo>
                  <a:pt x="31" y="0"/>
                  <a:pt x="63" y="-1"/>
                  <a:pt x="96" y="0"/>
                </a:cubicBezTo>
                <a:cubicBezTo>
                  <a:pt x="11985" y="0"/>
                  <a:pt x="21639" y="9608"/>
                  <a:pt x="21695" y="21497"/>
                </a:cubicBezTo>
              </a:path>
              <a:path w="21695" h="21600" stroke="0" extrusionOk="0">
                <a:moveTo>
                  <a:pt x="-1" y="0"/>
                </a:moveTo>
                <a:cubicBezTo>
                  <a:pt x="31" y="0"/>
                  <a:pt x="63" y="-1"/>
                  <a:pt x="96" y="0"/>
                </a:cubicBezTo>
                <a:cubicBezTo>
                  <a:pt x="11985" y="0"/>
                  <a:pt x="21639" y="9608"/>
                  <a:pt x="21695" y="21497"/>
                </a:cubicBezTo>
                <a:lnTo>
                  <a:pt x="96" y="21600"/>
                </a:lnTo>
                <a:close/>
              </a:path>
            </a:pathLst>
          </a:custGeom>
          <a:noFill/>
          <a:ln w="12700" cap="rnd">
            <a:solidFill>
              <a:srgbClr val="FE9B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4495800" y="5867400"/>
            <a:ext cx="990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4495800" y="5562600"/>
            <a:ext cx="838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4495800" y="5334000"/>
            <a:ext cx="6096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4495800" y="5181600"/>
            <a:ext cx="3048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 flipV="1">
            <a:off x="3505200" y="5867400"/>
            <a:ext cx="990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 flipV="1">
            <a:off x="3657600" y="5562600"/>
            <a:ext cx="838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 flipV="1">
            <a:off x="3962400" y="5257800"/>
            <a:ext cx="533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168960" name="Object 2048"/>
          <p:cNvGraphicFramePr>
            <a:graphicFrameLocks noChangeAspect="1"/>
          </p:cNvGraphicFramePr>
          <p:nvPr/>
        </p:nvGraphicFramePr>
        <p:xfrm>
          <a:off x="4572000" y="4267200"/>
          <a:ext cx="403225" cy="488950"/>
        </p:xfrm>
        <a:graphic>
          <a:graphicData uri="http://schemas.openxmlformats.org/presentationml/2006/ole">
            <p:oleObj spid="_x0000_s119810" name="Equation" r:id="rId3" imgW="177480" imgH="21564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533400" y="152400"/>
            <a:ext cx="3741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</a:t>
            </a:r>
            <a:r>
              <a:rPr lang="fr-FR" sz="4000" b="1" spc="-6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</a:t>
            </a:r>
            <a:endParaRPr lang="fr-FR" sz="4000" dirty="0"/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658813" y="1752600"/>
          <a:ext cx="2465387" cy="547687"/>
        </p:xfrm>
        <a:graphic>
          <a:graphicData uri="http://schemas.openxmlformats.org/presentationml/2006/ole">
            <p:oleObj spid="_x0000_s119811" name="Équation" r:id="rId4" imgW="102852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24</a:t>
            </a:fld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533400" y="152400"/>
            <a:ext cx="3741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</a:t>
            </a:r>
            <a:r>
              <a:rPr lang="fr-FR" sz="4000" b="1" spc="-6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</a:t>
            </a:r>
            <a:endParaRPr lang="fr-FR" sz="40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04800" y="2133600"/>
            <a:ext cx="7848600" cy="914400"/>
            <a:chOff x="838200" y="5257800"/>
            <a:chExt cx="7848600" cy="91440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838200" y="5257800"/>
              <a:ext cx="78486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990600" y="5486400"/>
            <a:ext cx="1905000" cy="506541"/>
          </p:xfrm>
          <a:graphic>
            <a:graphicData uri="http://schemas.openxmlformats.org/presentationml/2006/ole">
              <p:oleObj spid="_x0000_s23553" name="Équation" r:id="rId3" imgW="901440" imgH="241200" progId="Equation.3">
                <p:embed/>
              </p:oleObj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3048000" y="5486400"/>
              <a:ext cx="53750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o</a:t>
              </a:r>
              <a:r>
                <a:rPr lang="fr-CA" sz="2400" dirty="0" smtClean="0"/>
                <a:t>ù      et       sont des vecteurs </a:t>
              </a:r>
              <a:r>
                <a:rPr lang="fr-CA" sz="2400" b="1" dirty="0" smtClean="0"/>
                <a:t>normalisés</a:t>
              </a:r>
              <a:r>
                <a:rPr lang="fr-CA" sz="2400" dirty="0" smtClean="0"/>
                <a:t>.</a:t>
              </a:r>
              <a:endParaRPr lang="fr-FR" sz="2400" dirty="0"/>
            </a:p>
          </p:txBody>
        </p:sp>
        <p:graphicFrame>
          <p:nvGraphicFramePr>
            <p:cNvPr id="17" name="Object 11"/>
            <p:cNvGraphicFramePr>
              <a:graphicFrameLocks noChangeAspect="1"/>
            </p:cNvGraphicFramePr>
            <p:nvPr/>
          </p:nvGraphicFramePr>
          <p:xfrm>
            <a:off x="3446462" y="5392056"/>
            <a:ext cx="406400" cy="493713"/>
          </p:xfrm>
          <a:graphic>
            <a:graphicData uri="http://schemas.openxmlformats.org/presentationml/2006/ole">
              <p:oleObj spid="_x0000_s23555" name="Équation" r:id="rId4" imgW="177480" imgH="215640" progId="Equation.3">
                <p:embed/>
              </p:oleObj>
            </a:graphicData>
          </a:graphic>
        </p:graphicFrame>
        <p:graphicFrame>
          <p:nvGraphicFramePr>
            <p:cNvPr id="18" name="Object 12"/>
            <p:cNvGraphicFramePr>
              <a:graphicFrameLocks noChangeAspect="1"/>
            </p:cNvGraphicFramePr>
            <p:nvPr/>
          </p:nvGraphicFramePr>
          <p:xfrm>
            <a:off x="4173537" y="5409518"/>
            <a:ext cx="322263" cy="465138"/>
          </p:xfrm>
          <a:graphic>
            <a:graphicData uri="http://schemas.openxmlformats.org/presentationml/2006/ole">
              <p:oleObj spid="_x0000_s23556" name="Equation" r:id="rId5" imgW="139639" imgH="203112" progId="Equation.3">
                <p:embed/>
              </p:oleObj>
            </a:graphicData>
          </a:graphic>
        </p:graphicFrame>
      </p:grp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76250" y="1447800"/>
          <a:ext cx="2647950" cy="608012"/>
        </p:xfrm>
        <a:graphic>
          <a:graphicData uri="http://schemas.openxmlformats.org/presentationml/2006/ole">
            <p:oleObj spid="_x0000_s23558" name="Équation" r:id="rId6" imgW="1104840" imgH="253800" progId="Equation.3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457200" y="838200"/>
          <a:ext cx="2465388" cy="547687"/>
        </p:xfrm>
        <a:graphic>
          <a:graphicData uri="http://schemas.openxmlformats.org/presentationml/2006/ole">
            <p:oleObj spid="_x0000_s23559" name="Équation" r:id="rId7" imgW="1028520" imgH="228600" progId="Equation.3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228600" y="3124200"/>
            <a:ext cx="6477000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u="sng" dirty="0" smtClean="0">
                <a:latin typeface="Arial" charset="0"/>
              </a:rPr>
              <a:t>Notes :</a:t>
            </a:r>
          </a:p>
          <a:p>
            <a:pPr algn="just">
              <a:spcBef>
                <a:spcPct val="50000"/>
              </a:spcBef>
            </a:pPr>
            <a:r>
              <a:rPr lang="fr-FR" sz="2800" dirty="0" smtClean="0"/>
              <a:t>		I</a:t>
            </a:r>
            <a:r>
              <a:rPr lang="fr-FR" sz="2800" baseline="-25000" dirty="0" smtClean="0"/>
              <a:t>d</a:t>
            </a:r>
            <a:r>
              <a:rPr lang="fr-FR" sz="2800" dirty="0" smtClean="0"/>
              <a:t> = I</a:t>
            </a:r>
            <a:r>
              <a:rPr lang="fr-FR" sz="2800" baseline="-25000" dirty="0" smtClean="0"/>
              <a:t>d</a:t>
            </a:r>
            <a:r>
              <a:rPr lang="fr-FR" sz="2800" dirty="0" smtClean="0"/>
              <a:t> . </a:t>
            </a:r>
            <a:r>
              <a:rPr lang="fr-FR" sz="2800" dirty="0" err="1" smtClean="0"/>
              <a:t>K</a:t>
            </a:r>
            <a:r>
              <a:rPr lang="fr-FR" sz="2800" baseline="-25000" dirty="0" err="1" smtClean="0"/>
              <a:t>d</a:t>
            </a:r>
            <a:r>
              <a:rPr lang="fr-FR" sz="2800" dirty="0" smtClean="0"/>
              <a:t> . cos </a:t>
            </a:r>
            <a:r>
              <a:rPr lang="fr-FR" sz="2800" dirty="0" smtClean="0">
                <a:sym typeface="Symbol" pitchFamily="18" charset="2"/>
              </a:rPr>
              <a:t></a:t>
            </a:r>
            <a:endParaRPr lang="fr-FR" sz="2800" dirty="0" smtClean="0"/>
          </a:p>
          <a:p>
            <a:pPr lvl="1" eaLnBrk="0" hangingPunct="0">
              <a:spcBef>
                <a:spcPct val="20000"/>
              </a:spcBef>
            </a:pPr>
            <a:r>
              <a:rPr lang="fr-FR" dirty="0" smtClean="0"/>
              <a:t> 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fr-FR" dirty="0" smtClean="0">
                <a:latin typeface="Arial" charset="0"/>
              </a:rPr>
              <a:t> L’intensité diffuse est maximale pour </a:t>
            </a:r>
            <a:r>
              <a:rPr lang="fr-FR" dirty="0" smtClean="0">
                <a:sym typeface="Symbol" pitchFamily="18" charset="2"/>
              </a:rPr>
              <a:t> = 0</a:t>
            </a:r>
            <a:r>
              <a:rPr lang="fr-FR" dirty="0" smtClean="0">
                <a:latin typeface="Arial" charset="0"/>
                <a:sym typeface="Symbol" pitchFamily="18" charset="2"/>
              </a:rPr>
              <a:t> (source de lumière à la verticale de la surface)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endParaRPr lang="fr-FR" sz="1000" dirty="0" smtClean="0">
              <a:latin typeface="Arial" charset="0"/>
              <a:sym typeface="Symbol" pitchFamily="18" charset="2"/>
            </a:endParaRP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fr-FR" dirty="0" smtClean="0">
                <a:latin typeface="Arial" charset="0"/>
                <a:sym typeface="Symbol" pitchFamily="18" charset="2"/>
              </a:rPr>
              <a:t> Elle est nulle pour un éclairage rasant (</a:t>
            </a:r>
            <a:r>
              <a:rPr lang="fr-FR" dirty="0" smtClean="0">
                <a:sym typeface="Symbol" pitchFamily="18" charset="2"/>
              </a:rPr>
              <a:t>=90°</a:t>
            </a:r>
            <a:r>
              <a:rPr lang="fr-FR" dirty="0" smtClean="0">
                <a:latin typeface="Arial" charset="0"/>
                <a:sym typeface="Symbol" pitchFamily="18" charset="2"/>
              </a:rPr>
              <a:t>)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endParaRPr lang="fr-FR" sz="1000" dirty="0" smtClean="0">
              <a:latin typeface="Arial" charset="0"/>
              <a:sym typeface="Symbol" pitchFamily="18" charset="2"/>
            </a:endParaRP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fr-FR" dirty="0" smtClean="0">
                <a:latin typeface="Arial" charset="0"/>
                <a:sym typeface="Symbol" pitchFamily="18" charset="2"/>
              </a:rPr>
              <a:t> Si </a:t>
            </a:r>
            <a:r>
              <a:rPr lang="fr-FR" dirty="0" smtClean="0">
                <a:sym typeface="Symbol" pitchFamily="18" charset="2"/>
              </a:rPr>
              <a:t> &gt; 90°</a:t>
            </a:r>
            <a:r>
              <a:rPr lang="fr-FR" dirty="0" smtClean="0">
                <a:latin typeface="Arial" charset="0"/>
                <a:sym typeface="Symbol" pitchFamily="18" charset="2"/>
              </a:rPr>
              <a:t> alors le point n’est pas visible par la source de lumière.</a:t>
            </a:r>
            <a:endParaRPr lang="fr-FR" dirty="0">
              <a:latin typeface="Arial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6019800" y="4684713"/>
            <a:ext cx="3048000" cy="1766887"/>
            <a:chOff x="2590800" y="4684713"/>
            <a:chExt cx="3048000" cy="1766887"/>
          </a:xfrm>
        </p:grpSpPr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3657600" y="5486400"/>
              <a:ext cx="1981200" cy="965200"/>
            </a:xfrm>
            <a:custGeom>
              <a:avLst/>
              <a:gdLst/>
              <a:ahLst/>
              <a:cxnLst>
                <a:cxn ang="0">
                  <a:pos x="0" y="608"/>
                </a:cxn>
                <a:cxn ang="0">
                  <a:pos x="48" y="320"/>
                </a:cxn>
                <a:cxn ang="0">
                  <a:pos x="288" y="80"/>
                </a:cxn>
                <a:cxn ang="0">
                  <a:pos x="720" y="32"/>
                </a:cxn>
                <a:cxn ang="0">
                  <a:pos x="1104" y="272"/>
                </a:cxn>
                <a:cxn ang="0">
                  <a:pos x="1248" y="608"/>
                </a:cxn>
              </a:cxnLst>
              <a:rect l="0" t="0" r="r" b="b"/>
              <a:pathLst>
                <a:path w="1248" h="608">
                  <a:moveTo>
                    <a:pt x="0" y="608"/>
                  </a:moveTo>
                  <a:cubicBezTo>
                    <a:pt x="0" y="508"/>
                    <a:pt x="0" y="408"/>
                    <a:pt x="48" y="320"/>
                  </a:cubicBezTo>
                  <a:cubicBezTo>
                    <a:pt x="96" y="232"/>
                    <a:pt x="176" y="128"/>
                    <a:pt x="288" y="80"/>
                  </a:cubicBezTo>
                  <a:cubicBezTo>
                    <a:pt x="400" y="32"/>
                    <a:pt x="584" y="0"/>
                    <a:pt x="720" y="32"/>
                  </a:cubicBezTo>
                  <a:cubicBezTo>
                    <a:pt x="856" y="64"/>
                    <a:pt x="1016" y="176"/>
                    <a:pt x="1104" y="272"/>
                  </a:cubicBezTo>
                  <a:cubicBezTo>
                    <a:pt x="1192" y="368"/>
                    <a:pt x="1220" y="488"/>
                    <a:pt x="1248" y="608"/>
                  </a:cubicBezTo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4559300" y="4684713"/>
              <a:ext cx="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3263900" y="5522913"/>
              <a:ext cx="12954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3111500" y="5522913"/>
              <a:ext cx="1447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4648200" y="4800600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N</a:t>
              </a:r>
            </a:p>
          </p:txBody>
        </p:sp>
        <p:sp>
          <p:nvSpPr>
            <p:cNvPr id="28" name="AutoShape 30"/>
            <p:cNvSpPr>
              <a:spLocks noChangeArrowheads="1"/>
            </p:cNvSpPr>
            <p:nvPr/>
          </p:nvSpPr>
          <p:spPr bwMode="auto">
            <a:xfrm>
              <a:off x="2590800" y="54102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rgbClr val="FFFF00"/>
                </a:solidFill>
              </a:endParaRPr>
            </a:p>
          </p:txBody>
        </p:sp>
        <p:sp>
          <p:nvSpPr>
            <p:cNvPr id="29" name="AutoShape 31"/>
            <p:cNvSpPr>
              <a:spLocks noChangeArrowheads="1"/>
            </p:cNvSpPr>
            <p:nvPr/>
          </p:nvSpPr>
          <p:spPr bwMode="auto">
            <a:xfrm>
              <a:off x="2743200" y="61722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>
                <a:solidFill>
                  <a:srgbClr val="FFFF00"/>
                </a:solidFill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H="1">
              <a:off x="4419600" y="54102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V="1">
              <a:off x="4419600" y="5410200"/>
              <a:ext cx="0" cy="109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25</a:t>
            </a:fld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533400" y="152400"/>
            <a:ext cx="3741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</a:t>
            </a:r>
            <a:r>
              <a:rPr lang="fr-FR" sz="4000" b="1" spc="-6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</a:t>
            </a:r>
            <a:endParaRPr lang="fr-FR" sz="4000" dirty="0"/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813132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3048000" y="2870200"/>
          <a:ext cx="2646363" cy="558800"/>
        </p:xfrm>
        <a:graphic>
          <a:graphicData uri="http://schemas.openxmlformats.org/presentationml/2006/ole">
            <p:oleObj spid="_x0000_s102407" name="Équation" r:id="rId4" imgW="1091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26</a:t>
            </a:fld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533400" y="152400"/>
            <a:ext cx="3741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</a:t>
            </a:r>
            <a:r>
              <a:rPr lang="fr-FR" sz="4000" b="1" spc="-6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</a:t>
            </a:r>
            <a:endParaRPr lang="fr-FR" sz="4000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387" y="1295400"/>
            <a:ext cx="83674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181275" y="1676400"/>
          <a:ext cx="492125" cy="457200"/>
        </p:xfrm>
        <a:graphic>
          <a:graphicData uri="http://schemas.openxmlformats.org/presentationml/2006/ole">
            <p:oleObj spid="_x0000_s103428" name="Équation" r:id="rId4" imgW="203040" imgH="2286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748871" y="849868"/>
            <a:ext cx="2601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 + ambiante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8088313" y="6400800"/>
          <a:ext cx="522287" cy="457200"/>
        </p:xfrm>
        <a:graphic>
          <a:graphicData uri="http://schemas.openxmlformats.org/presentationml/2006/ole">
            <p:oleObj spid="_x0000_s103429" name="Équation" r:id="rId5" imgW="2156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27</a:t>
            </a:fld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533400" y="152400"/>
            <a:ext cx="3741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</a:t>
            </a:r>
            <a:r>
              <a:rPr lang="fr-FR" sz="4000" b="1" spc="-6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spc="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</a:t>
            </a:r>
            <a:endParaRPr lang="fr-FR" sz="4000" dirty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48100" y="80700"/>
            <a:ext cx="57240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892182" y="1143000"/>
            <a:ext cx="2665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(ambiant )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03400" y="25400"/>
            <a:ext cx="5689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143000" y="1143000"/>
            <a:ext cx="3042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(ambiant + diffus)</a:t>
            </a: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427475"/>
            <a:ext cx="9144000" cy="3426460"/>
          </a:xfrm>
          <a:custGeom>
            <a:avLst/>
            <a:gdLst/>
            <a:ahLst/>
            <a:cxnLst/>
            <a:rect l="l" t="t" r="r" b="b"/>
            <a:pathLst>
              <a:path w="9144000" h="3426459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3427475"/>
            <a:ext cx="9014460" cy="3335020"/>
          </a:xfrm>
          <a:custGeom>
            <a:avLst/>
            <a:gdLst/>
            <a:ahLst/>
            <a:cxnLst/>
            <a:rect l="l" t="t" r="r" b="b"/>
            <a:pathLst>
              <a:path w="9014460" h="3335020">
                <a:moveTo>
                  <a:pt x="9014460" y="0"/>
                </a:moveTo>
                <a:lnTo>
                  <a:pt x="0" y="0"/>
                </a:lnTo>
                <a:lnTo>
                  <a:pt x="0" y="3005328"/>
                </a:lnTo>
                <a:lnTo>
                  <a:pt x="3580" y="3053871"/>
                </a:lnTo>
                <a:lnTo>
                  <a:pt x="13982" y="3100237"/>
                </a:lnTo>
                <a:lnTo>
                  <a:pt x="30698" y="3143910"/>
                </a:lnTo>
                <a:lnTo>
                  <a:pt x="53219" y="3184374"/>
                </a:lnTo>
                <a:lnTo>
                  <a:pt x="81037" y="3221115"/>
                </a:lnTo>
                <a:lnTo>
                  <a:pt x="113643" y="3253617"/>
                </a:lnTo>
                <a:lnTo>
                  <a:pt x="150530" y="3281365"/>
                </a:lnTo>
                <a:lnTo>
                  <a:pt x="191188" y="3303844"/>
                </a:lnTo>
                <a:lnTo>
                  <a:pt x="235109" y="3320538"/>
                </a:lnTo>
                <a:lnTo>
                  <a:pt x="281785" y="3330932"/>
                </a:lnTo>
                <a:lnTo>
                  <a:pt x="330708" y="3334512"/>
                </a:lnTo>
                <a:lnTo>
                  <a:pt x="8683752" y="3334512"/>
                </a:lnTo>
                <a:lnTo>
                  <a:pt x="8732674" y="3330932"/>
                </a:lnTo>
                <a:lnTo>
                  <a:pt x="8779350" y="3320538"/>
                </a:lnTo>
                <a:lnTo>
                  <a:pt x="8823271" y="3303844"/>
                </a:lnTo>
                <a:lnTo>
                  <a:pt x="8863929" y="3281365"/>
                </a:lnTo>
                <a:lnTo>
                  <a:pt x="8900816" y="3253617"/>
                </a:lnTo>
                <a:lnTo>
                  <a:pt x="8933422" y="3221115"/>
                </a:lnTo>
                <a:lnTo>
                  <a:pt x="8961240" y="3184374"/>
                </a:lnTo>
                <a:lnTo>
                  <a:pt x="8983761" y="3143910"/>
                </a:lnTo>
                <a:lnTo>
                  <a:pt x="9000477" y="3100237"/>
                </a:lnTo>
                <a:lnTo>
                  <a:pt x="9010879" y="3053871"/>
                </a:lnTo>
                <a:lnTo>
                  <a:pt x="9014460" y="3005328"/>
                </a:lnTo>
                <a:lnTo>
                  <a:pt x="9014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52" y="1445310"/>
            <a:ext cx="7616190" cy="371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marR="6985" indent="-319405" algn="just">
              <a:lnSpc>
                <a:spcPct val="100000"/>
              </a:lnSpc>
              <a:buClr>
                <a:srgbClr val="D34817"/>
              </a:buClr>
              <a:buSzPct val="84615"/>
              <a:buFont typeface="Wingdings"/>
              <a:buChar char=""/>
              <a:tabLst>
                <a:tab pos="332740" algn="l"/>
              </a:tabLst>
            </a:pPr>
            <a:r>
              <a:rPr sz="2600" dirty="0">
                <a:latin typeface="Perpetua"/>
                <a:cs typeface="Perpetua"/>
              </a:rPr>
              <a:t>La </a:t>
            </a:r>
            <a:r>
              <a:rPr sz="2600" spc="-5" dirty="0">
                <a:latin typeface="Perpetua"/>
                <a:cs typeface="Perpetua"/>
              </a:rPr>
              <a:t>composante spéculaire </a:t>
            </a:r>
            <a:r>
              <a:rPr sz="2600" spc="10" dirty="0">
                <a:latin typeface="Perpetua"/>
                <a:cs typeface="Perpetua"/>
              </a:rPr>
              <a:t>permet </a:t>
            </a:r>
            <a:r>
              <a:rPr sz="2600" dirty="0">
                <a:latin typeface="Perpetua"/>
                <a:cs typeface="Perpetua"/>
              </a:rPr>
              <a:t>de </a:t>
            </a:r>
            <a:r>
              <a:rPr sz="2600" spc="-10" dirty="0">
                <a:latin typeface="Perpetua"/>
                <a:cs typeface="Perpetua"/>
              </a:rPr>
              <a:t>prendre </a:t>
            </a:r>
            <a:r>
              <a:rPr sz="2600" dirty="0">
                <a:latin typeface="Perpetua"/>
                <a:cs typeface="Perpetua"/>
              </a:rPr>
              <a:t>en </a:t>
            </a:r>
            <a:r>
              <a:rPr sz="2600" spc="-5" dirty="0">
                <a:latin typeface="Perpetua"/>
                <a:cs typeface="Perpetua"/>
              </a:rPr>
              <a:t>compte </a:t>
            </a:r>
            <a:r>
              <a:rPr sz="2600" dirty="0">
                <a:latin typeface="Perpetua"/>
                <a:cs typeface="Perpetua"/>
              </a:rPr>
              <a:t>la  position de </a:t>
            </a:r>
            <a:r>
              <a:rPr sz="2600" spc="-20" dirty="0">
                <a:latin typeface="Perpetua"/>
                <a:cs typeface="Perpetua"/>
              </a:rPr>
              <a:t>l'observateur. </a:t>
            </a:r>
            <a:r>
              <a:rPr sz="2600" dirty="0">
                <a:latin typeface="Perpetua"/>
                <a:cs typeface="Perpetua"/>
              </a:rPr>
              <a:t>Elle </a:t>
            </a:r>
            <a:r>
              <a:rPr sz="2600" spc="10" dirty="0">
                <a:latin typeface="Perpetua"/>
                <a:cs typeface="Perpetua"/>
              </a:rPr>
              <a:t>intervient </a:t>
            </a:r>
            <a:r>
              <a:rPr sz="2600" dirty="0">
                <a:latin typeface="Perpetua"/>
                <a:cs typeface="Perpetua"/>
              </a:rPr>
              <a:t>de </a:t>
            </a:r>
            <a:r>
              <a:rPr sz="2600" spc="-10" dirty="0">
                <a:latin typeface="Perpetua"/>
                <a:cs typeface="Perpetua"/>
              </a:rPr>
              <a:t>façon </a:t>
            </a:r>
            <a:r>
              <a:rPr sz="2600" spc="5" dirty="0">
                <a:latin typeface="Perpetua"/>
                <a:cs typeface="Perpetua"/>
              </a:rPr>
              <a:t>importante  </a:t>
            </a:r>
            <a:r>
              <a:rPr sz="2600" dirty="0">
                <a:latin typeface="Perpetua"/>
                <a:cs typeface="Perpetua"/>
              </a:rPr>
              <a:t>dans le cas de </a:t>
            </a:r>
            <a:r>
              <a:rPr sz="2600" spc="-5" dirty="0">
                <a:latin typeface="Perpetua"/>
                <a:cs typeface="Perpetua"/>
              </a:rPr>
              <a:t>surfaces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réfléchissantes.</a:t>
            </a:r>
            <a:endParaRPr sz="2600">
              <a:latin typeface="Perpetua"/>
              <a:cs typeface="Perpetua"/>
            </a:endParaRPr>
          </a:p>
          <a:p>
            <a:pPr marL="332105" marR="6350" indent="-319405" algn="just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4615"/>
              <a:buFont typeface="Wingdings"/>
              <a:buChar char=""/>
              <a:tabLst>
                <a:tab pos="332740" algn="l"/>
              </a:tabLst>
            </a:pPr>
            <a:r>
              <a:rPr sz="2600" dirty="0">
                <a:latin typeface="Perpetua"/>
                <a:cs typeface="Perpetua"/>
              </a:rPr>
              <a:t>La réflexion </a:t>
            </a:r>
            <a:r>
              <a:rPr sz="2600" spc="-5" dirty="0">
                <a:latin typeface="Perpetua"/>
                <a:cs typeface="Perpetua"/>
              </a:rPr>
              <a:t>spéculaire apparaît </a:t>
            </a:r>
            <a:r>
              <a:rPr sz="2600" dirty="0">
                <a:latin typeface="Perpetua"/>
                <a:cs typeface="Perpetua"/>
              </a:rPr>
              <a:t>sous la </a:t>
            </a:r>
            <a:r>
              <a:rPr sz="2600" spc="10" dirty="0">
                <a:latin typeface="Perpetua"/>
                <a:cs typeface="Perpetua"/>
              </a:rPr>
              <a:t>forme </a:t>
            </a:r>
            <a:r>
              <a:rPr sz="2600" dirty="0">
                <a:latin typeface="Perpetua"/>
                <a:cs typeface="Perpetua"/>
              </a:rPr>
              <a:t>d'une </a:t>
            </a:r>
            <a:r>
              <a:rPr sz="2600" spc="5" dirty="0">
                <a:latin typeface="Perpetua"/>
                <a:cs typeface="Perpetua"/>
              </a:rPr>
              <a:t>région  </a:t>
            </a:r>
            <a:r>
              <a:rPr sz="2600" dirty="0">
                <a:latin typeface="Perpetua"/>
                <a:cs typeface="Perpetua"/>
              </a:rPr>
              <a:t>de </a:t>
            </a:r>
            <a:r>
              <a:rPr sz="2600" spc="-5" dirty="0">
                <a:latin typeface="Perpetua"/>
                <a:cs typeface="Perpetua"/>
              </a:rPr>
              <a:t>haute </a:t>
            </a:r>
            <a:r>
              <a:rPr sz="2600" dirty="0">
                <a:latin typeface="Perpetua"/>
                <a:cs typeface="Perpetua"/>
              </a:rPr>
              <a:t>intensité</a:t>
            </a:r>
            <a:r>
              <a:rPr sz="2600" spc="-85" dirty="0">
                <a:latin typeface="Perpetua"/>
                <a:cs typeface="Perpetua"/>
              </a:rPr>
              <a:t> </a:t>
            </a:r>
            <a:r>
              <a:rPr sz="2600" i="1" spc="-5" dirty="0">
                <a:latin typeface="Perpetua"/>
                <a:cs typeface="Perpetua"/>
              </a:rPr>
              <a:t>(highlight)</a:t>
            </a:r>
            <a:endParaRPr sz="2600">
              <a:latin typeface="Perpetua"/>
              <a:cs typeface="Perpetua"/>
            </a:endParaRPr>
          </a:p>
          <a:p>
            <a:pPr marL="332105" marR="5080" indent="-319405" algn="just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4615"/>
              <a:buFont typeface="Wingdings"/>
              <a:buChar char=""/>
              <a:tabLst>
                <a:tab pos="332740" algn="l"/>
              </a:tabLst>
            </a:pPr>
            <a:r>
              <a:rPr sz="2600" dirty="0">
                <a:latin typeface="Perpetua"/>
                <a:cs typeface="Perpetua"/>
              </a:rPr>
              <a:t>Les </a:t>
            </a:r>
            <a:r>
              <a:rPr sz="2600" spc="-5" dirty="0">
                <a:latin typeface="Perpetua"/>
                <a:cs typeface="Perpetua"/>
              </a:rPr>
              <a:t>surfaces </a:t>
            </a:r>
            <a:r>
              <a:rPr sz="2600" dirty="0">
                <a:latin typeface="Perpetua"/>
                <a:cs typeface="Perpetua"/>
              </a:rPr>
              <a:t>métalliques, </a:t>
            </a:r>
            <a:r>
              <a:rPr sz="2600" spc="5" dirty="0">
                <a:latin typeface="Perpetua"/>
                <a:cs typeface="Perpetua"/>
              </a:rPr>
              <a:t>brillantes </a:t>
            </a:r>
            <a:r>
              <a:rPr sz="2600" dirty="0">
                <a:latin typeface="Perpetua"/>
                <a:cs typeface="Perpetua"/>
              </a:rPr>
              <a:t>sont </a:t>
            </a:r>
            <a:r>
              <a:rPr sz="2600" spc="-5" dirty="0">
                <a:latin typeface="Perpetua"/>
                <a:cs typeface="Perpetua"/>
              </a:rPr>
              <a:t>généralement  </a:t>
            </a:r>
            <a:r>
              <a:rPr sz="2600" dirty="0">
                <a:latin typeface="Perpetua"/>
                <a:cs typeface="Perpetua"/>
              </a:rPr>
              <a:t>imparfaitement réfléchissantes: dans ce cas, la </a:t>
            </a:r>
            <a:r>
              <a:rPr sz="2600" spc="-5" dirty="0">
                <a:latin typeface="Perpetua"/>
                <a:cs typeface="Perpetua"/>
              </a:rPr>
              <a:t>quantité </a:t>
            </a:r>
            <a:r>
              <a:rPr sz="2600" dirty="0">
                <a:latin typeface="Perpetua"/>
                <a:cs typeface="Perpetua"/>
              </a:rPr>
              <a:t>de  </a:t>
            </a:r>
            <a:r>
              <a:rPr sz="2600" spc="-5" dirty="0">
                <a:latin typeface="Perpetua"/>
                <a:cs typeface="Perpetua"/>
              </a:rPr>
              <a:t>lumière dépend </a:t>
            </a:r>
            <a:r>
              <a:rPr sz="2600" dirty="0">
                <a:latin typeface="Perpetua"/>
                <a:cs typeface="Perpetua"/>
              </a:rPr>
              <a:t>de la distribution </a:t>
            </a:r>
            <a:r>
              <a:rPr sz="2600" spc="5" dirty="0">
                <a:latin typeface="Perpetua"/>
                <a:cs typeface="Perpetua"/>
              </a:rPr>
              <a:t>dans </a:t>
            </a:r>
            <a:r>
              <a:rPr sz="2600" spc="-5" dirty="0">
                <a:latin typeface="Perpetua"/>
                <a:cs typeface="Perpetua"/>
              </a:rPr>
              <a:t>l'espace </a:t>
            </a:r>
            <a:r>
              <a:rPr sz="2600" spc="-10" dirty="0">
                <a:latin typeface="Perpetua"/>
                <a:cs typeface="Perpetua"/>
              </a:rPr>
              <a:t>de </a:t>
            </a:r>
            <a:r>
              <a:rPr sz="2600" dirty="0">
                <a:latin typeface="Perpetua"/>
                <a:cs typeface="Perpetua"/>
              </a:rPr>
              <a:t>la </a:t>
            </a:r>
            <a:r>
              <a:rPr sz="2600" spc="-5" dirty="0">
                <a:latin typeface="Perpetua"/>
                <a:cs typeface="Perpetua"/>
              </a:rPr>
              <a:t>lumière  </a:t>
            </a:r>
            <a:r>
              <a:rPr sz="2600" dirty="0">
                <a:latin typeface="Perpetua"/>
                <a:cs typeface="Perpetua"/>
              </a:rPr>
              <a:t>réfléchie.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28</a:t>
            </a:fld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304800" y="381000"/>
            <a:ext cx="4006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</a:t>
            </a:r>
            <a:r>
              <a:rPr lang="fr-FR" sz="3600" b="1" spc="-6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spéculaire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2400" y="1136809"/>
            <a:ext cx="58674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marR="6985" indent="-319405" algn="just">
              <a:lnSpc>
                <a:spcPct val="100000"/>
              </a:lnSpc>
              <a:buClr>
                <a:srgbClr val="D34817"/>
              </a:buClr>
              <a:buSzPct val="84615"/>
              <a:buFont typeface="Wingdings" pitchFamily="2" charset="2"/>
              <a:buChar char="Ø"/>
              <a:tabLst>
                <a:tab pos="332740" algn="l"/>
              </a:tabLst>
            </a:pPr>
            <a:r>
              <a:rPr lang="fr-FR" sz="2400" dirty="0" smtClean="0">
                <a:latin typeface="Perpetua"/>
                <a:cs typeface="Perpetua"/>
              </a:rPr>
              <a:t>Vecteur normal à la surface: N</a:t>
            </a:r>
          </a:p>
          <a:p>
            <a:pPr marL="332105" marR="6985" indent="-319405" algn="just">
              <a:buClr>
                <a:srgbClr val="D34817"/>
              </a:buClr>
              <a:buSzPct val="84615"/>
              <a:buFont typeface="Wingdings" pitchFamily="2" charset="2"/>
              <a:buChar char="Ø"/>
              <a:tabLst>
                <a:tab pos="332740" algn="l"/>
              </a:tabLst>
            </a:pPr>
            <a:r>
              <a:rPr lang="fr-FR" sz="2400" dirty="0" smtClean="0">
                <a:latin typeface="Perpetua"/>
                <a:cs typeface="Perpetua"/>
              </a:rPr>
              <a:t>Intensité de la source lumineuse : L</a:t>
            </a:r>
          </a:p>
          <a:p>
            <a:pPr marL="332105" marR="6985" indent="-319405" algn="just">
              <a:buClr>
                <a:srgbClr val="D34817"/>
              </a:buClr>
              <a:buSzPct val="84615"/>
              <a:buFont typeface="Wingdings" pitchFamily="2" charset="2"/>
              <a:buChar char="Ø"/>
              <a:tabLst>
                <a:tab pos="332740" algn="l"/>
              </a:tabLst>
            </a:pPr>
            <a:r>
              <a:rPr lang="fr-FR" sz="2400" dirty="0" smtClean="0">
                <a:latin typeface="Perpetua"/>
                <a:cs typeface="Perpetua"/>
              </a:rPr>
              <a:t>Direction de réflexion spéculaire maximale : R</a:t>
            </a:r>
          </a:p>
          <a:p>
            <a:pPr marL="789305" marR="6985" lvl="1" indent="-319405" algn="just">
              <a:buClr>
                <a:srgbClr val="D34817"/>
              </a:buClr>
              <a:buSzPct val="84615"/>
              <a:buFont typeface="Wingdings" pitchFamily="2" charset="2"/>
              <a:buChar char="Ø"/>
              <a:tabLst>
                <a:tab pos="332740" algn="l"/>
              </a:tabLst>
            </a:pPr>
            <a:endParaRPr lang="fr-FR" sz="2400" dirty="0" smtClean="0">
              <a:latin typeface="Perpetua"/>
              <a:cs typeface="Perpetua"/>
            </a:endParaRPr>
          </a:p>
          <a:p>
            <a:pPr marL="332105" marR="6985" indent="-319405" algn="just">
              <a:buClr>
                <a:srgbClr val="D34817"/>
              </a:buClr>
              <a:buSzPct val="84615"/>
              <a:buFont typeface="Wingdings" pitchFamily="2" charset="2"/>
              <a:buChar char="Ø"/>
              <a:tabLst>
                <a:tab pos="332740" algn="l"/>
              </a:tabLst>
            </a:pPr>
            <a:endParaRPr lang="fr-FR" sz="2400" dirty="0" smtClean="0">
              <a:latin typeface="Perpetua"/>
              <a:cs typeface="Perpetua"/>
            </a:endParaRPr>
          </a:p>
          <a:p>
            <a:pPr marL="332105" marR="6985" indent="-319405" algn="just">
              <a:buClr>
                <a:srgbClr val="D34817"/>
              </a:buClr>
              <a:buSzPct val="84615"/>
              <a:buFont typeface="Wingdings" pitchFamily="2" charset="2"/>
              <a:buChar char="Ø"/>
              <a:tabLst>
                <a:tab pos="332740" algn="l"/>
              </a:tabLst>
            </a:pPr>
            <a:r>
              <a:rPr lang="fr-FR" sz="2400" dirty="0" smtClean="0">
                <a:latin typeface="Perpetua"/>
                <a:cs typeface="Perpetua"/>
              </a:rPr>
              <a:t>Direction dans laquelle se trouve l’observateur : V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5257800" y="3409890"/>
            <a:ext cx="32004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marR="6985" indent="-319405" algn="just">
              <a:lnSpc>
                <a:spcPct val="100000"/>
              </a:lnSpc>
              <a:buClr>
                <a:srgbClr val="D34817"/>
              </a:buClr>
              <a:buSzPct val="84615"/>
              <a:buFont typeface="Wingdings" pitchFamily="2" charset="2"/>
              <a:buChar char="Ø"/>
              <a:tabLst>
                <a:tab pos="332740" algn="l"/>
              </a:tabLst>
            </a:pPr>
            <a:r>
              <a:rPr lang="fr-FR" sz="2600" dirty="0" smtClean="0">
                <a:latin typeface="Perpetua"/>
                <a:cs typeface="Perpetua"/>
              </a:rPr>
              <a:t>Modèle de </a:t>
            </a:r>
            <a:r>
              <a:rPr lang="fr-FR" sz="2600" dirty="0" err="1" smtClean="0">
                <a:latin typeface="Perpetua"/>
                <a:cs typeface="Perpetua"/>
              </a:rPr>
              <a:t>Phong</a:t>
            </a:r>
            <a:endParaRPr sz="2600">
              <a:latin typeface="Perpetua"/>
              <a:cs typeface="Perpetua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786816"/>
            <a:ext cx="7776000" cy="307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ourire 10"/>
          <p:cNvSpPr/>
          <p:nvPr/>
        </p:nvSpPr>
        <p:spPr>
          <a:xfrm>
            <a:off x="7772400" y="4191000"/>
            <a:ext cx="304800" cy="304800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bject 7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29</a:t>
            </a:fld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1066800" y="2203609"/>
            <a:ext cx="3533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cos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α = &lt; 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V • R &gt;</a:t>
            </a:r>
          </a:p>
          <a:p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R = 2cos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 N-L = 2(N • L) N - L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81000"/>
            <a:ext cx="4006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</a:t>
            </a:r>
            <a:r>
              <a:rPr lang="fr-FR" sz="3600" b="1" spc="-6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spéculaire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82000" cy="4431983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buChar char="•"/>
            </a:pPr>
            <a:r>
              <a:rPr lang="fr-CA" sz="2400" dirty="0" smtClean="0"/>
              <a:t>Jusqu’à présent, nous nous sommes principalement intéressés aux aspects « géométriques » de la formation d’images.</a:t>
            </a:r>
          </a:p>
          <a:p>
            <a:pPr algn="just">
              <a:buFontTx/>
              <a:buChar char="•"/>
            </a:pPr>
            <a:r>
              <a:rPr lang="fr-FR" dirty="0" smtClean="0"/>
              <a:t>La production d’images réalistes oblige à donner une impression de volume et de relief aux objets affichés. </a:t>
            </a:r>
          </a:p>
          <a:p>
            <a:pPr algn="just">
              <a:buFontTx/>
              <a:buChar char="•"/>
            </a:pPr>
            <a:r>
              <a:rPr lang="fr-FR" dirty="0" smtClean="0"/>
              <a:t>Il faut donc répartir l’intensité de couleur sur la surface d’une façon que chaque point peut avoir une intensité différente </a:t>
            </a:r>
          </a:p>
          <a:p>
            <a:pPr algn="just">
              <a:buFontTx/>
              <a:buChar char="•"/>
            </a:pPr>
            <a:r>
              <a:rPr lang="fr-CA" sz="2400" dirty="0" smtClean="0"/>
              <a:t>Mais une fois que les points 3D visibles sont connus, on doit répondre à la question suivante:</a:t>
            </a:r>
          </a:p>
          <a:p>
            <a:pPr algn="just"/>
            <a:r>
              <a:rPr lang="fr-CA" sz="2400" dirty="0" smtClean="0"/>
              <a:t>	« </a:t>
            </a:r>
            <a:r>
              <a:rPr lang="fr-CA" sz="2400" b="1" dirty="0" smtClean="0">
                <a:solidFill>
                  <a:srgbClr val="FF0000"/>
                </a:solidFill>
              </a:rPr>
              <a:t>De quelle couleur doit-on </a:t>
            </a:r>
            <a:r>
              <a:rPr lang="fr-CA" sz="2400" b="1" dirty="0" smtClean="0">
                <a:solidFill>
                  <a:srgbClr val="FF3300"/>
                </a:solidFill>
              </a:rPr>
              <a:t>afficher ces points si la scène contient des sources de lumière?</a:t>
            </a:r>
            <a:r>
              <a:rPr lang="fr-CA" sz="2400" dirty="0" smtClean="0">
                <a:solidFill>
                  <a:srgbClr val="FF3300"/>
                </a:solidFill>
              </a:rPr>
              <a:t> </a:t>
            </a:r>
            <a:r>
              <a:rPr lang="fr-CA" sz="2400" dirty="0" smtClean="0"/>
              <a:t>»</a:t>
            </a:r>
          </a:p>
          <a:p>
            <a:pPr algn="just">
              <a:buFontTx/>
              <a:buChar char="•"/>
            </a:pPr>
            <a:r>
              <a:rPr lang="fr-CA" sz="2400" dirty="0" smtClean="0"/>
              <a:t>Cette couleur est le résultat de</a:t>
            </a:r>
            <a:r>
              <a:rPr lang="fr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l’interaction de la lumière</a:t>
            </a:r>
            <a:r>
              <a:rPr lang="fr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400" dirty="0" smtClean="0"/>
              <a:t>avec la scène.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52400"/>
            <a:ext cx="2794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Introduction</a:t>
            </a:r>
            <a:endParaRPr lang="fr-FR" sz="4000" dirty="0"/>
          </a:p>
        </p:txBody>
      </p:sp>
      <p:sp>
        <p:nvSpPr>
          <p:cNvPr id="7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8956" y="82296"/>
            <a:ext cx="9020556" cy="6699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9470" y="213575"/>
            <a:ext cx="7465059" cy="613737"/>
          </a:xfrm>
          <a:prstGeom prst="rect">
            <a:avLst/>
          </a:prstGeom>
        </p:spPr>
        <p:txBody>
          <a:bodyPr vert="horz" wrap="square" lIns="0" tIns="59161" rIns="0" bIns="0" rtlCol="0">
            <a:spAutoFit/>
          </a:bodyPr>
          <a:lstStyle/>
          <a:p>
            <a:pPr marL="166370" marR="5080" indent="-635">
              <a:lnSpc>
                <a:spcPct val="100299"/>
              </a:lnSpc>
            </a:pPr>
            <a:r>
              <a:rPr sz="36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 </a:t>
            </a:r>
            <a:r>
              <a:rPr sz="3600" b="1" spc="-5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spéculaire </a:t>
            </a:r>
            <a:endParaRPr sz="32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30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95320" y="1371600"/>
            <a:ext cx="7259320" cy="131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 marR="5080" indent="-251460">
              <a:lnSpc>
                <a:spcPct val="100000"/>
              </a:lnSpc>
              <a:buChar char="•"/>
              <a:tabLst>
                <a:tab pos="263525" algn="l"/>
                <a:tab pos="264160" algn="l"/>
              </a:tabLst>
            </a:pPr>
            <a:r>
              <a:rPr sz="2000" dirty="0">
                <a:latin typeface="Times New Roman"/>
                <a:cs typeface="Times New Roman"/>
              </a:rPr>
              <a:t>Le </a:t>
            </a:r>
            <a:r>
              <a:rPr sz="2000" spc="-5" dirty="0">
                <a:latin typeface="Times New Roman"/>
                <a:cs typeface="Times New Roman"/>
              </a:rPr>
              <a:t>modèle </a:t>
            </a:r>
            <a:r>
              <a:rPr sz="2000" dirty="0">
                <a:latin typeface="Times New Roman"/>
                <a:cs typeface="Times New Roman"/>
              </a:rPr>
              <a:t>d’illumination de </a:t>
            </a:r>
            <a:r>
              <a:rPr sz="2000" i="1" spc="5" dirty="0">
                <a:latin typeface="Times New Roman"/>
                <a:cs typeface="Times New Roman"/>
              </a:rPr>
              <a:t>Phong </a:t>
            </a:r>
            <a:r>
              <a:rPr sz="2000" spc="-5" dirty="0">
                <a:latin typeface="Times New Roman"/>
                <a:cs typeface="Times New Roman"/>
              </a:rPr>
              <a:t>permet </a:t>
            </a:r>
            <a:r>
              <a:rPr sz="2000" dirty="0">
                <a:latin typeface="Times New Roman"/>
                <a:cs typeface="Times New Roman"/>
              </a:rPr>
              <a:t>de calculer la quantité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  </a:t>
            </a:r>
            <a:r>
              <a:rPr sz="2000" spc="-5" dirty="0">
                <a:latin typeface="Times New Roman"/>
                <a:cs typeface="Times New Roman"/>
              </a:rPr>
              <a:t>lumière </a:t>
            </a:r>
            <a:r>
              <a:rPr sz="2000" dirty="0">
                <a:latin typeface="Times New Roman"/>
                <a:cs typeface="Times New Roman"/>
              </a:rPr>
              <a:t>réfléchie spéculaire </a:t>
            </a:r>
            <a:r>
              <a:rPr sz="2000" spc="-5" dirty="0">
                <a:latin typeface="Times New Roman"/>
                <a:cs typeface="Times New Roman"/>
              </a:rPr>
              <a:t>allant </a:t>
            </a:r>
            <a:r>
              <a:rPr sz="2000" dirty="0">
                <a:latin typeface="Times New Roman"/>
                <a:cs typeface="Times New Roman"/>
              </a:rPr>
              <a:t>vers l’observateur en fonction du  </a:t>
            </a:r>
            <a:r>
              <a:rPr sz="2000" spc="-5" dirty="0">
                <a:latin typeface="Times New Roman"/>
                <a:cs typeface="Times New Roman"/>
              </a:rPr>
              <a:t>matériau.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977" y="3200400"/>
            <a:ext cx="776605" cy="103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0"/>
              </a:lnSpc>
            </a:pPr>
            <a:r>
              <a:rPr sz="2450" spc="50">
                <a:latin typeface="Times New Roman"/>
                <a:cs typeface="Times New Roman"/>
              </a:rPr>
              <a:t>cos</a:t>
            </a:r>
            <a:r>
              <a:rPr sz="2100" i="1" spc="75" baseline="43650">
                <a:latin typeface="Times New Roman"/>
                <a:cs typeface="Times New Roman"/>
              </a:rPr>
              <a:t>n</a:t>
            </a:r>
            <a:r>
              <a:rPr sz="2100" i="1" spc="-262" baseline="43650">
                <a:latin typeface="Times New Roman"/>
                <a:cs typeface="Times New Roman"/>
              </a:rPr>
              <a:t> </a:t>
            </a:r>
            <a:r>
              <a:rPr lang="fr-FR" sz="2600" i="1" spc="-75" dirty="0" smtClean="0">
                <a:latin typeface="Symbol"/>
                <a:cs typeface="Symbol"/>
                <a:sym typeface="Symbol"/>
              </a:rPr>
              <a:t></a:t>
            </a:r>
            <a:endParaRPr sz="2600">
              <a:latin typeface="Symbol"/>
              <a:cs typeface="Symbol"/>
            </a:endParaRPr>
          </a:p>
          <a:p>
            <a:pPr marL="104775" algn="ctr">
              <a:lnSpc>
                <a:spcPts val="2480"/>
              </a:lnSpc>
            </a:pPr>
            <a:r>
              <a:rPr sz="2500" i="1" spc="60" dirty="0">
                <a:latin typeface="Times New Roman"/>
                <a:cs typeface="Times New Roman"/>
              </a:rPr>
              <a:t>k</a:t>
            </a:r>
            <a:r>
              <a:rPr sz="2175" i="1" spc="89" baseline="-22988" dirty="0">
                <a:latin typeface="Times New Roman"/>
                <a:cs typeface="Times New Roman"/>
              </a:rPr>
              <a:t>s</a:t>
            </a:r>
            <a:endParaRPr sz="2175" baseline="-22988">
              <a:latin typeface="Times New Roman"/>
              <a:cs typeface="Times New Roman"/>
            </a:endParaRPr>
          </a:p>
          <a:p>
            <a:pPr marL="39370" algn="ctr">
              <a:lnSpc>
                <a:spcPts val="2760"/>
              </a:lnSpc>
            </a:pPr>
            <a:r>
              <a:rPr sz="2500" i="1" spc="5" dirty="0">
                <a:latin typeface="Times New Roman"/>
                <a:cs typeface="Times New Roman"/>
              </a:rPr>
              <a:t>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1208" y="3962400"/>
            <a:ext cx="18643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:  </a:t>
            </a:r>
            <a:r>
              <a:rPr sz="1600" dirty="0">
                <a:latin typeface="Arial"/>
                <a:cs typeface="Arial"/>
              </a:rPr>
              <a:t>Brillance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5" dirty="0">
                <a:latin typeface="Times New Roman"/>
                <a:cs typeface="Times New Roman"/>
              </a:rPr>
              <a:t>’</a:t>
            </a:r>
            <a:r>
              <a:rPr sz="1600" spc="-5" dirty="0">
                <a:latin typeface="Arial"/>
                <a:cs typeface="Arial"/>
              </a:rPr>
              <a:t>objet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0947" y="4969827"/>
            <a:ext cx="37020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7495" algn="l"/>
              </a:tabLst>
            </a:pPr>
            <a:r>
              <a:rPr sz="1200" dirty="0">
                <a:latin typeface="Symbol"/>
                <a:cs typeface="Symbol"/>
              </a:rPr>
              <a:t>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0067" y="5102415"/>
            <a:ext cx="1054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200" dirty="0" smtClean="0">
                <a:latin typeface="Symbol"/>
                <a:cs typeface="Symbol"/>
                <a:sym typeface="Symbol"/>
              </a:rPr>
              <a:t>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8800" y="4515675"/>
            <a:ext cx="8445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w Cen MT"/>
                <a:cs typeface="Tw Cen MT"/>
              </a:rPr>
              <a:t>L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6410" y="3293745"/>
            <a:ext cx="5630545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:  Angle entre le </a:t>
            </a:r>
            <a:r>
              <a:rPr sz="1600" spc="-10" dirty="0">
                <a:latin typeface="Arial"/>
                <a:cs typeface="Arial"/>
              </a:rPr>
              <a:t>rayon </a:t>
            </a:r>
            <a:r>
              <a:rPr sz="1600" spc="-5" dirty="0">
                <a:latin typeface="Arial"/>
                <a:cs typeface="Arial"/>
              </a:rPr>
              <a:t>de lumi</a:t>
            </a:r>
            <a:r>
              <a:rPr sz="1600" spc="-5" dirty="0">
                <a:latin typeface="Times New Roman"/>
                <a:cs typeface="Times New Roman"/>
              </a:rPr>
              <a:t>è</a:t>
            </a:r>
            <a:r>
              <a:rPr sz="1600" spc="-5" dirty="0">
                <a:latin typeface="Arial"/>
                <a:cs typeface="Arial"/>
              </a:rPr>
              <a:t>re r</a:t>
            </a:r>
            <a:r>
              <a:rPr sz="1600" spc="-5" dirty="0">
                <a:latin typeface="Times New Roman"/>
                <a:cs typeface="Times New Roman"/>
              </a:rPr>
              <a:t>é</a:t>
            </a:r>
            <a:r>
              <a:rPr sz="1600" spc="-5" dirty="0">
                <a:latin typeface="Arial"/>
                <a:cs typeface="Arial"/>
              </a:rPr>
              <a:t>fl</a:t>
            </a:r>
            <a:r>
              <a:rPr sz="1600" spc="-5" dirty="0">
                <a:latin typeface="Times New Roman"/>
                <a:cs typeface="Times New Roman"/>
              </a:rPr>
              <a:t>é</a:t>
            </a:r>
            <a:r>
              <a:rPr sz="1600" spc="-5" dirty="0">
                <a:latin typeface="Arial"/>
                <a:cs typeface="Arial"/>
              </a:rPr>
              <a:t>chie R et l</a:t>
            </a:r>
            <a:r>
              <a:rPr sz="1600" spc="-5" dirty="0">
                <a:latin typeface="Times New Roman"/>
                <a:cs typeface="Times New Roman"/>
              </a:rPr>
              <a:t>’</a:t>
            </a:r>
            <a:r>
              <a:rPr sz="1600" spc="-5" dirty="0">
                <a:latin typeface="Arial"/>
                <a:cs typeface="Arial"/>
              </a:rPr>
              <a:t>observateur</a:t>
            </a:r>
            <a:r>
              <a:rPr sz="1600" spc="1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spcBef>
                <a:spcPts val="695"/>
              </a:spcBef>
            </a:pPr>
            <a:r>
              <a:rPr sz="1600" spc="-5">
                <a:latin typeface="Arial"/>
                <a:cs typeface="Arial"/>
              </a:rPr>
              <a:t>: </a:t>
            </a:r>
            <a:r>
              <a:rPr lang="fr-FR" sz="1600" spc="-5" dirty="0" smtClean="0">
                <a:latin typeface="Arial"/>
                <a:cs typeface="Arial"/>
              </a:rPr>
              <a:t>coefficient de réflexion spéculaire de l’objet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9420" y="4567490"/>
            <a:ext cx="10160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w Cen MT"/>
                <a:cs typeface="Tw Cen MT"/>
              </a:rPr>
              <a:t>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48020" y="5181600"/>
            <a:ext cx="11747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w Cen MT"/>
                <a:cs typeface="Tw Cen MT"/>
              </a:rPr>
              <a:t>V</a:t>
            </a:r>
            <a:endParaRPr sz="1200">
              <a:latin typeface="Tw Cen MT"/>
              <a:cs typeface="Tw Cen MT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70000" y="2362200"/>
          <a:ext cx="5780088" cy="808038"/>
        </p:xfrm>
        <a:graphic>
          <a:graphicData uri="http://schemas.openxmlformats.org/presentationml/2006/ole">
            <p:oleObj spid="_x0000_s1026" name="Équation" r:id="rId4" imgW="1892160" imgH="266400" progId="Equation.3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152400" y="43434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CA" sz="2000" dirty="0" smtClean="0"/>
              <a:t>La réflexion spéculaire</a:t>
            </a:r>
          </a:p>
          <a:p>
            <a:r>
              <a:rPr lang="fr-CA" sz="2000" dirty="0" smtClean="0"/>
              <a:t>	</a:t>
            </a:r>
            <a:r>
              <a:rPr lang="fr-CA" sz="2000" b="1" dirty="0" smtClean="0">
                <a:solidFill>
                  <a:srgbClr val="FF3300"/>
                </a:solidFill>
              </a:rPr>
              <a:t>dépend de l’orientation</a:t>
            </a:r>
          </a:p>
          <a:p>
            <a:r>
              <a:rPr lang="fr-CA" sz="2000" b="1" dirty="0" smtClean="0">
                <a:solidFill>
                  <a:srgbClr val="FF3300"/>
                </a:solidFill>
              </a:rPr>
              <a:t>    de la </a:t>
            </a:r>
            <a:r>
              <a:rPr lang="fr-CA" sz="2000" b="1" dirty="0" smtClean="0">
                <a:solidFill>
                  <a:srgbClr val="0000FF"/>
                </a:solidFill>
              </a:rPr>
              <a:t>surface</a:t>
            </a:r>
            <a:r>
              <a:rPr lang="fr-CA" sz="2000" b="1" dirty="0" smtClean="0">
                <a:solidFill>
                  <a:srgbClr val="FF3300"/>
                </a:solidFill>
              </a:rPr>
              <a:t> ainsi que de la </a:t>
            </a:r>
          </a:p>
          <a:p>
            <a:r>
              <a:rPr lang="fr-CA" sz="2000" b="1" dirty="0" smtClean="0">
                <a:solidFill>
                  <a:srgbClr val="FF3300"/>
                </a:solidFill>
              </a:rPr>
              <a:t>	position de l’</a:t>
            </a:r>
            <a:r>
              <a:rPr lang="fr-CA" sz="2000" b="1" dirty="0" smtClean="0">
                <a:solidFill>
                  <a:srgbClr val="0000FF"/>
                </a:solidFill>
              </a:rPr>
              <a:t>observateur</a:t>
            </a:r>
            <a:r>
              <a:rPr lang="fr-CA" sz="2000" b="1" dirty="0" smtClean="0">
                <a:solidFill>
                  <a:srgbClr val="FF3300"/>
                </a:solidFill>
              </a:rPr>
              <a:t> </a:t>
            </a:r>
          </a:p>
          <a:p>
            <a:r>
              <a:rPr lang="fr-CA" sz="2000" b="1" dirty="0" smtClean="0">
                <a:solidFill>
                  <a:srgbClr val="FF3300"/>
                </a:solidFill>
              </a:rPr>
              <a:t>	et de la </a:t>
            </a:r>
            <a:r>
              <a:rPr lang="fr-CA" sz="2000" b="1" dirty="0" smtClean="0">
                <a:solidFill>
                  <a:srgbClr val="0000FF"/>
                </a:solidFill>
              </a:rPr>
              <a:t>lumière</a:t>
            </a:r>
            <a:endParaRPr lang="fr-FR" sz="2000" b="1" dirty="0"/>
          </a:p>
        </p:txBody>
      </p:sp>
      <p:sp>
        <p:nvSpPr>
          <p:cNvPr id="16" name="object 9"/>
          <p:cNvSpPr txBox="1"/>
          <p:nvPr/>
        </p:nvSpPr>
        <p:spPr>
          <a:xfrm>
            <a:off x="4876800" y="4373880"/>
            <a:ext cx="844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200" dirty="0" smtClean="0">
                <a:latin typeface="Tw Cen MT"/>
                <a:cs typeface="Tw Cen MT"/>
              </a:rPr>
              <a:t>N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470" y="213575"/>
            <a:ext cx="7465059" cy="613737"/>
          </a:xfrm>
          <a:prstGeom prst="rect">
            <a:avLst/>
          </a:prstGeom>
        </p:spPr>
        <p:txBody>
          <a:bodyPr vert="horz" wrap="square" lIns="0" tIns="59161" rIns="0" bIns="0" rtlCol="0">
            <a:spAutoFit/>
          </a:bodyPr>
          <a:lstStyle/>
          <a:p>
            <a:pPr marL="166370" marR="5080" indent="-635">
              <a:lnSpc>
                <a:spcPct val="100299"/>
              </a:lnSpc>
            </a:pPr>
            <a:r>
              <a:rPr sz="36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 </a:t>
            </a:r>
            <a:r>
              <a:rPr sz="3600" b="1" spc="-5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spéculaire </a:t>
            </a:r>
            <a:endParaRPr sz="32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492" y="2294102"/>
            <a:ext cx="7994015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buClr>
                <a:srgbClr val="D348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  <a:tab pos="667385" algn="l"/>
                <a:tab pos="1497965" algn="l"/>
                <a:tab pos="2558415" algn="l"/>
                <a:tab pos="2927985" algn="l"/>
                <a:tab pos="3582670" algn="l"/>
                <a:tab pos="4015740" algn="l"/>
                <a:tab pos="4858385" algn="l"/>
                <a:tab pos="5812790" algn="l"/>
                <a:tab pos="6141720" algn="l"/>
                <a:tab pos="6658609" algn="l"/>
                <a:tab pos="7507605" algn="l"/>
              </a:tabLst>
            </a:pPr>
            <a:r>
              <a:rPr sz="2000" dirty="0">
                <a:latin typeface="Perpetua"/>
                <a:cs typeface="Perpetua"/>
              </a:rPr>
              <a:t>Le	mo</a:t>
            </a:r>
            <a:r>
              <a:rPr sz="2000" spc="-15" dirty="0">
                <a:latin typeface="Perpetua"/>
                <a:cs typeface="Perpetua"/>
              </a:rPr>
              <a:t>d</a:t>
            </a:r>
            <a:r>
              <a:rPr sz="2000" dirty="0">
                <a:latin typeface="Perpetua"/>
                <a:cs typeface="Perpetua"/>
              </a:rPr>
              <a:t>èle	sp</a:t>
            </a:r>
            <a:r>
              <a:rPr sz="2000" spc="-20" dirty="0">
                <a:latin typeface="Perpetua"/>
                <a:cs typeface="Perpetua"/>
              </a:rPr>
              <a:t>é</a:t>
            </a:r>
            <a:r>
              <a:rPr sz="2000" dirty="0">
                <a:latin typeface="Perpetua"/>
                <a:cs typeface="Perpetua"/>
              </a:rPr>
              <a:t>cula</a:t>
            </a:r>
            <a:r>
              <a:rPr sz="2000" spc="-15" dirty="0">
                <a:latin typeface="Perpetua"/>
                <a:cs typeface="Perpetua"/>
              </a:rPr>
              <a:t>i</a:t>
            </a:r>
            <a:r>
              <a:rPr sz="2000" spc="-30" dirty="0">
                <a:latin typeface="Perpetua"/>
                <a:cs typeface="Perpetua"/>
              </a:rPr>
              <a:t>r</a:t>
            </a:r>
            <a:r>
              <a:rPr sz="2000" dirty="0">
                <a:latin typeface="Perpetua"/>
                <a:cs typeface="Perpetua"/>
              </a:rPr>
              <a:t>e	de	</a:t>
            </a:r>
            <a:r>
              <a:rPr sz="2000" i="1" dirty="0">
                <a:latin typeface="Perpetua"/>
                <a:cs typeface="Perpetua"/>
              </a:rPr>
              <a:t>Pho</a:t>
            </a:r>
            <a:r>
              <a:rPr sz="2000" i="1" spc="-15" dirty="0">
                <a:latin typeface="Perpetua"/>
                <a:cs typeface="Perpetua"/>
              </a:rPr>
              <a:t>n</a:t>
            </a:r>
            <a:r>
              <a:rPr sz="2000" i="1" dirty="0">
                <a:latin typeface="Perpetua"/>
                <a:cs typeface="Perpetua"/>
              </a:rPr>
              <a:t>g	</a:t>
            </a:r>
            <a:r>
              <a:rPr sz="2000" i="1" spc="-40" dirty="0">
                <a:latin typeface="Perpetua"/>
                <a:cs typeface="Perpetua"/>
              </a:rPr>
              <a:t>f</a:t>
            </a:r>
            <a:r>
              <a:rPr sz="2000" i="1" spc="-15" dirty="0">
                <a:latin typeface="Perpetua"/>
                <a:cs typeface="Perpetua"/>
              </a:rPr>
              <a:t>a</a:t>
            </a:r>
            <a:r>
              <a:rPr sz="2000" i="1" dirty="0">
                <a:latin typeface="Perpetua"/>
                <a:cs typeface="Perpetua"/>
              </a:rPr>
              <a:t>it	déc</a:t>
            </a:r>
            <a:r>
              <a:rPr sz="2000" i="1" spc="-25" dirty="0">
                <a:latin typeface="Perpetua"/>
                <a:cs typeface="Perpetua"/>
              </a:rPr>
              <a:t>r</a:t>
            </a:r>
            <a:r>
              <a:rPr sz="2000" i="1" dirty="0">
                <a:latin typeface="Perpetua"/>
                <a:cs typeface="Perpetua"/>
              </a:rPr>
              <a:t>oît</a:t>
            </a:r>
            <a:r>
              <a:rPr sz="2000" i="1" spc="-30" dirty="0">
                <a:latin typeface="Perpetua"/>
                <a:cs typeface="Perpetua"/>
              </a:rPr>
              <a:t>r</a:t>
            </a:r>
            <a:r>
              <a:rPr sz="2000" i="1" dirty="0">
                <a:latin typeface="Perpetua"/>
                <a:cs typeface="Perpetua"/>
              </a:rPr>
              <a:t>e	l'int</a:t>
            </a:r>
            <a:r>
              <a:rPr sz="2000" i="1" spc="-15" dirty="0">
                <a:latin typeface="Perpetua"/>
                <a:cs typeface="Perpetua"/>
              </a:rPr>
              <a:t>e</a:t>
            </a:r>
            <a:r>
              <a:rPr sz="2000" i="1" dirty="0">
                <a:latin typeface="Perpetua"/>
                <a:cs typeface="Perpetua"/>
              </a:rPr>
              <a:t>nsité	de	ce</a:t>
            </a:r>
            <a:r>
              <a:rPr sz="2000" i="1" spc="-15" dirty="0">
                <a:latin typeface="Perpetua"/>
                <a:cs typeface="Perpetua"/>
              </a:rPr>
              <a:t>t</a:t>
            </a:r>
            <a:r>
              <a:rPr sz="2000" i="1" dirty="0">
                <a:latin typeface="Perpetua"/>
                <a:cs typeface="Perpetua"/>
              </a:rPr>
              <a:t>te	réfle</a:t>
            </a:r>
            <a:r>
              <a:rPr sz="2000" i="1" spc="-15" dirty="0">
                <a:latin typeface="Perpetua"/>
                <a:cs typeface="Perpetua"/>
              </a:rPr>
              <a:t>x</a:t>
            </a:r>
            <a:r>
              <a:rPr sz="2000" i="1" dirty="0">
                <a:latin typeface="Perpetua"/>
                <a:cs typeface="Perpetua"/>
              </a:rPr>
              <a:t>i</a:t>
            </a:r>
            <a:r>
              <a:rPr sz="2000" i="1" spc="-15" dirty="0">
                <a:latin typeface="Perpetua"/>
                <a:cs typeface="Perpetua"/>
              </a:rPr>
              <a:t>o</a:t>
            </a:r>
            <a:r>
              <a:rPr sz="2000" i="1" dirty="0">
                <a:latin typeface="Perpetua"/>
                <a:cs typeface="Perpetua"/>
              </a:rPr>
              <a:t>n	</a:t>
            </a:r>
            <a:r>
              <a:rPr sz="2000" spc="-20" dirty="0">
                <a:latin typeface="Perpetua"/>
                <a:cs typeface="Perpetua"/>
              </a:rPr>
              <a:t>s</a:t>
            </a:r>
            <a:r>
              <a:rPr sz="2000" dirty="0">
                <a:latin typeface="Perpetua"/>
                <a:cs typeface="Perpetua"/>
              </a:rPr>
              <a:t>el</a:t>
            </a:r>
            <a:r>
              <a:rPr sz="2000" spc="-20" dirty="0">
                <a:latin typeface="Perpetua"/>
                <a:cs typeface="Perpetua"/>
              </a:rPr>
              <a:t>o</a:t>
            </a:r>
            <a:r>
              <a:rPr sz="2000" dirty="0">
                <a:latin typeface="Perpetua"/>
                <a:cs typeface="Perpetua"/>
              </a:rPr>
              <a:t>n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492" y="1690902"/>
            <a:ext cx="7995284" cy="532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3685" algn="just">
              <a:lnSpc>
                <a:spcPct val="72900"/>
              </a:lnSpc>
              <a:buClr>
                <a:srgbClr val="D348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Le </a:t>
            </a:r>
            <a:r>
              <a:rPr sz="2000" spc="-5" dirty="0">
                <a:latin typeface="Perpetua"/>
                <a:cs typeface="Perpetua"/>
              </a:rPr>
              <a:t>miroir </a:t>
            </a:r>
            <a:r>
              <a:rPr sz="2000" dirty="0">
                <a:latin typeface="Perpetua"/>
                <a:cs typeface="Perpetua"/>
              </a:rPr>
              <a:t>est un </a:t>
            </a:r>
            <a:r>
              <a:rPr sz="2000" spc="-5" dirty="0">
                <a:latin typeface="Perpetua"/>
                <a:cs typeface="Perpetua"/>
              </a:rPr>
              <a:t>exemple </a:t>
            </a:r>
            <a:r>
              <a:rPr sz="2000" dirty="0">
                <a:latin typeface="Perpetua"/>
                <a:cs typeface="Perpetua"/>
              </a:rPr>
              <a:t>de </a:t>
            </a:r>
            <a:r>
              <a:rPr sz="2000" spc="-10" dirty="0">
                <a:latin typeface="Perpetua"/>
                <a:cs typeface="Perpetua"/>
              </a:rPr>
              <a:t>surface </a:t>
            </a:r>
            <a:r>
              <a:rPr sz="2000" spc="-5" dirty="0">
                <a:latin typeface="Perpetua"/>
                <a:cs typeface="Perpetua"/>
              </a:rPr>
              <a:t>parfaitement </a:t>
            </a:r>
            <a:r>
              <a:rPr sz="2000" dirty="0">
                <a:latin typeface="Perpetua"/>
                <a:cs typeface="Perpetua"/>
              </a:rPr>
              <a:t>réfléchissante: dans ce cas </a:t>
            </a:r>
            <a:r>
              <a:rPr sz="2000" spc="-5" dirty="0">
                <a:latin typeface="Perpetua"/>
                <a:cs typeface="Perpetua"/>
              </a:rPr>
              <a:t>pour  </a:t>
            </a:r>
            <a:r>
              <a:rPr sz="2000" spc="-10" dirty="0">
                <a:latin typeface="Perpetua"/>
                <a:cs typeface="Perpetua"/>
              </a:rPr>
              <a:t>voir </a:t>
            </a:r>
            <a:r>
              <a:rPr sz="2000" dirty="0">
                <a:latin typeface="Perpetua"/>
                <a:cs typeface="Perpetua"/>
              </a:rPr>
              <a:t>le </a:t>
            </a:r>
            <a:r>
              <a:rPr sz="2000" spc="-25" dirty="0">
                <a:latin typeface="Perpetua"/>
                <a:cs typeface="Perpetua"/>
              </a:rPr>
              <a:t>rayon </a:t>
            </a:r>
            <a:r>
              <a:rPr sz="2000" dirty="0">
                <a:latin typeface="Perpetua"/>
                <a:cs typeface="Perpetua"/>
              </a:rPr>
              <a:t>réfléchi R, </a:t>
            </a:r>
            <a:r>
              <a:rPr sz="2000">
                <a:latin typeface="Perpetua"/>
                <a:cs typeface="Perpetua"/>
              </a:rPr>
              <a:t>il </a:t>
            </a:r>
            <a:r>
              <a:rPr sz="2000" spc="-5" smtClean="0">
                <a:latin typeface="Perpetua"/>
                <a:cs typeface="Perpetua"/>
              </a:rPr>
              <a:t>faut</a:t>
            </a:r>
            <a:r>
              <a:rPr lang="fr-FR" sz="3975" i="1" spc="-7" baseline="5241" dirty="0" smtClean="0">
                <a:latin typeface="Symbol"/>
                <a:cs typeface="Symbol"/>
                <a:sym typeface="Symbol"/>
              </a:rPr>
              <a:t></a:t>
            </a:r>
            <a:r>
              <a:rPr sz="3975" i="1" spc="-555" baseline="5241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Perpetua"/>
                <a:cs typeface="Perpetua"/>
              </a:rPr>
              <a:t>=0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5336" y="2667000"/>
            <a:ext cx="8131809" cy="268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75" spc="44" baseline="-3703">
                <a:latin typeface="Times New Roman"/>
                <a:cs typeface="Times New Roman"/>
              </a:rPr>
              <a:t>cos</a:t>
            </a:r>
            <a:r>
              <a:rPr sz="1950" i="1" spc="44" baseline="36324">
                <a:latin typeface="Times New Roman"/>
                <a:cs typeface="Times New Roman"/>
              </a:rPr>
              <a:t>n </a:t>
            </a:r>
            <a:r>
              <a:rPr lang="fr-FR" sz="3525" i="1" spc="-75" baseline="-3546" dirty="0" smtClean="0">
                <a:latin typeface="Symbol"/>
                <a:cs typeface="Symbol"/>
                <a:sym typeface="Symbol"/>
              </a:rPr>
              <a:t></a:t>
            </a:r>
            <a:r>
              <a:rPr sz="3525" i="1" spc="-75" baseline="-3546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Perpetua"/>
                <a:cs typeface="Perpetua"/>
              </a:rPr>
              <a:t>entre </a:t>
            </a:r>
            <a:r>
              <a:rPr sz="2000" dirty="0">
                <a:latin typeface="Perpetua"/>
                <a:cs typeface="Perpetua"/>
              </a:rPr>
              <a:t>les vecteurs R et</a:t>
            </a:r>
            <a:r>
              <a:rPr sz="2000" spc="-375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V</a:t>
            </a:r>
            <a:endParaRPr sz="2000">
              <a:latin typeface="Perpetua"/>
              <a:cs typeface="Perpetua"/>
            </a:endParaRPr>
          </a:p>
          <a:p>
            <a:pPr marL="772795" indent="-274320">
              <a:lnSpc>
                <a:spcPct val="100000"/>
              </a:lnSpc>
              <a:spcBef>
                <a:spcPts val="530"/>
              </a:spcBef>
              <a:buClr>
                <a:srgbClr val="D34817"/>
              </a:buClr>
              <a:buSzPct val="85000"/>
              <a:buFont typeface="Wingdings 2"/>
              <a:buChar char=""/>
              <a:tabLst>
                <a:tab pos="772795" algn="l"/>
                <a:tab pos="773430" algn="l"/>
              </a:tabLst>
            </a:pPr>
            <a:r>
              <a:rPr sz="2000" b="1" i="1" dirty="0">
                <a:latin typeface="Perpetua"/>
                <a:cs typeface="Perpetua"/>
              </a:rPr>
              <a:t>n</a:t>
            </a:r>
            <a:r>
              <a:rPr sz="200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contrôle </a:t>
            </a:r>
            <a:r>
              <a:rPr sz="2000" dirty="0">
                <a:latin typeface="Perpetua"/>
                <a:cs typeface="Perpetua"/>
              </a:rPr>
              <a:t>la brillance de la </a:t>
            </a:r>
            <a:r>
              <a:rPr sz="2000" spc="-5" dirty="0">
                <a:latin typeface="Perpetua"/>
                <a:cs typeface="Perpetua"/>
              </a:rPr>
              <a:t>surface (plus </a:t>
            </a:r>
            <a:r>
              <a:rPr sz="2000" dirty="0">
                <a:latin typeface="Perpetua"/>
                <a:cs typeface="Perpetua"/>
              </a:rPr>
              <a:t>n est petit, </a:t>
            </a:r>
            <a:r>
              <a:rPr sz="2000" spc="-5" dirty="0">
                <a:latin typeface="Perpetua"/>
                <a:cs typeface="Perpetua"/>
              </a:rPr>
              <a:t>moins </a:t>
            </a:r>
            <a:r>
              <a:rPr sz="2000" dirty="0">
                <a:latin typeface="Perpetua"/>
                <a:cs typeface="Perpetua"/>
              </a:rPr>
              <a:t>la </a:t>
            </a:r>
            <a:r>
              <a:rPr sz="2000" spc="-5" dirty="0">
                <a:latin typeface="Perpetua"/>
                <a:cs typeface="Perpetua"/>
              </a:rPr>
              <a:t>surface </a:t>
            </a:r>
            <a:r>
              <a:rPr sz="2000" dirty="0">
                <a:latin typeface="Perpetua"/>
                <a:cs typeface="Perpetua"/>
              </a:rPr>
              <a:t>n’a</a:t>
            </a:r>
            <a:r>
              <a:rPr sz="2000" spc="-8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d’éclat)</a:t>
            </a:r>
            <a:endParaRPr sz="2000">
              <a:latin typeface="Perpetua"/>
              <a:cs typeface="Perpetu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Choix de</a:t>
            </a:r>
            <a:r>
              <a:rPr sz="1800" spc="-95" dirty="0">
                <a:latin typeface="Tw Cen MT"/>
                <a:cs typeface="Tw Cen MT"/>
              </a:rPr>
              <a:t> </a:t>
            </a:r>
            <a:r>
              <a:rPr sz="1800" b="1" i="1" spc="-5" dirty="0">
                <a:latin typeface="Tw Cen MT"/>
                <a:cs typeface="Tw Cen MT"/>
              </a:rPr>
              <a:t>n</a:t>
            </a:r>
            <a:r>
              <a:rPr sz="1800" spc="-5" dirty="0"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457200" marR="4982210">
              <a:lnSpc>
                <a:spcPct val="100000"/>
              </a:lnSpc>
            </a:pPr>
            <a:r>
              <a:rPr sz="1800" b="1" i="1" dirty="0">
                <a:latin typeface="Tw Cen MT"/>
                <a:cs typeface="Tw Cen MT"/>
              </a:rPr>
              <a:t>n</a:t>
            </a:r>
            <a:r>
              <a:rPr sz="1800" dirty="0">
                <a:latin typeface="Tw Cen MT"/>
                <a:cs typeface="Tw Cen MT"/>
              </a:rPr>
              <a:t> est grand pour des</a:t>
            </a:r>
            <a:r>
              <a:rPr sz="1800" spc="-15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surfaces  métalliques et</a:t>
            </a:r>
            <a:r>
              <a:rPr sz="1800" spc="-10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brillantes</a:t>
            </a:r>
            <a:endParaRPr sz="1800">
              <a:latin typeface="Tw Cen MT"/>
              <a:cs typeface="Tw Cen MT"/>
            </a:endParaRPr>
          </a:p>
          <a:p>
            <a:pPr marL="457200" marR="4149725">
              <a:lnSpc>
                <a:spcPct val="100000"/>
              </a:lnSpc>
            </a:pPr>
            <a:r>
              <a:rPr sz="1800" b="1" i="1" dirty="0">
                <a:latin typeface="Tw Cen MT"/>
                <a:cs typeface="Tw Cen MT"/>
              </a:rPr>
              <a:t>n</a:t>
            </a:r>
            <a:r>
              <a:rPr sz="1800" dirty="0">
                <a:latin typeface="Tw Cen MT"/>
                <a:cs typeface="Tw Cen MT"/>
              </a:rPr>
              <a:t> est petit dans </a:t>
            </a:r>
            <a:r>
              <a:rPr sz="1800" spc="-5" dirty="0">
                <a:latin typeface="Tw Cen MT"/>
                <a:cs typeface="Tw Cen MT"/>
              </a:rPr>
              <a:t>les </a:t>
            </a:r>
            <a:r>
              <a:rPr sz="1800" dirty="0">
                <a:latin typeface="Tw Cen MT"/>
                <a:cs typeface="Tw Cen MT"/>
              </a:rPr>
              <a:t>cas de surfaces</a:t>
            </a:r>
            <a:r>
              <a:rPr sz="1800" spc="-1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non  métalliques </a:t>
            </a:r>
            <a:r>
              <a:rPr sz="1800" spc="-15" dirty="0">
                <a:latin typeface="Tw Cen MT"/>
                <a:cs typeface="Tw Cen MT"/>
              </a:rPr>
              <a:t>(papier,</a:t>
            </a:r>
            <a:r>
              <a:rPr sz="1800" spc="-1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plastique…)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31</a:t>
            </a:fld>
            <a:endParaRPr dirty="0"/>
          </a:p>
        </p:txBody>
      </p:sp>
      <p:grpSp>
        <p:nvGrpSpPr>
          <p:cNvPr id="79" name="Groupe 78"/>
          <p:cNvGrpSpPr/>
          <p:nvPr/>
        </p:nvGrpSpPr>
        <p:grpSpPr>
          <a:xfrm>
            <a:off x="4038600" y="3657600"/>
            <a:ext cx="5029200" cy="2895600"/>
            <a:chOff x="4038600" y="3657600"/>
            <a:chExt cx="5029200" cy="2895600"/>
          </a:xfrm>
        </p:grpSpPr>
        <p:pic>
          <p:nvPicPr>
            <p:cNvPr id="57" name="Picture 3" descr="n00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600" y="3657600"/>
              <a:ext cx="1257824" cy="10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4" descr="n0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97473" y="3657600"/>
              <a:ext cx="1257824" cy="10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5" descr="n0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50055" y="3657600"/>
              <a:ext cx="1257824" cy="10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6" descr="n000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09976" y="3657600"/>
              <a:ext cx="1257824" cy="10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7" descr="n00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8600" y="4559102"/>
              <a:ext cx="1257824" cy="10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8" descr="n003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96424" y="4559102"/>
              <a:ext cx="1257824" cy="10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9" descr="n006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53200" y="4559102"/>
              <a:ext cx="1257824" cy="10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10" descr="n012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09976" y="4559102"/>
              <a:ext cx="1257824" cy="10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1" descr="n025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50130" y="5477413"/>
              <a:ext cx="1257824" cy="10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2" descr="n051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295376" y="5465913"/>
              <a:ext cx="1257824" cy="10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3" descr="n102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545863" y="5463258"/>
              <a:ext cx="1257824" cy="10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4519718" y="4464233"/>
              <a:ext cx="331227" cy="1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n=1</a:t>
              </a:r>
            </a:p>
          </p:txBody>
        </p:sp>
        <p:sp>
          <p:nvSpPr>
            <p:cNvPr id="69" name="Text Box 15"/>
            <p:cNvSpPr txBox="1">
              <a:spLocks noChangeArrowheads="1"/>
            </p:cNvSpPr>
            <p:nvPr/>
          </p:nvSpPr>
          <p:spPr bwMode="auto">
            <a:xfrm>
              <a:off x="5751337" y="4471311"/>
              <a:ext cx="331227" cy="1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n=2</a:t>
              </a:r>
            </a:p>
          </p:txBody>
        </p:sp>
        <p:sp>
          <p:nvSpPr>
            <p:cNvPr id="70" name="Text Box 16"/>
            <p:cNvSpPr txBox="1">
              <a:spLocks noChangeArrowheads="1"/>
            </p:cNvSpPr>
            <p:nvPr/>
          </p:nvSpPr>
          <p:spPr bwMode="auto">
            <a:xfrm>
              <a:off x="7022788" y="4473965"/>
              <a:ext cx="331227" cy="1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n=4</a:t>
              </a:r>
            </a:p>
          </p:txBody>
        </p:sp>
        <p:sp>
          <p:nvSpPr>
            <p:cNvPr id="71" name="Text Box 17"/>
            <p:cNvSpPr txBox="1">
              <a:spLocks noChangeArrowheads="1"/>
            </p:cNvSpPr>
            <p:nvPr/>
          </p:nvSpPr>
          <p:spPr bwMode="auto">
            <a:xfrm>
              <a:off x="4474646" y="5379432"/>
              <a:ext cx="398311" cy="1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n=16</a:t>
              </a:r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8285853" y="4462464"/>
              <a:ext cx="331227" cy="1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n=8</a:t>
              </a:r>
            </a:p>
          </p:txBody>
        </p:sp>
        <p:sp>
          <p:nvSpPr>
            <p:cNvPr id="73" name="Text Box 19"/>
            <p:cNvSpPr txBox="1">
              <a:spLocks noChangeArrowheads="1"/>
            </p:cNvSpPr>
            <p:nvPr/>
          </p:nvSpPr>
          <p:spPr bwMode="auto">
            <a:xfrm>
              <a:off x="5724084" y="5375894"/>
              <a:ext cx="398311" cy="1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n=32</a:t>
              </a:r>
            </a:p>
          </p:txBody>
        </p:sp>
        <p:sp>
          <p:nvSpPr>
            <p:cNvPr id="74" name="Text Box 20"/>
            <p:cNvSpPr txBox="1">
              <a:spLocks noChangeArrowheads="1"/>
            </p:cNvSpPr>
            <p:nvPr/>
          </p:nvSpPr>
          <p:spPr bwMode="auto">
            <a:xfrm>
              <a:off x="6984005" y="5373240"/>
              <a:ext cx="398311" cy="1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n=64</a:t>
              </a: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8210383" y="5375894"/>
              <a:ext cx="465395" cy="1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n=128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4437959" y="6365645"/>
              <a:ext cx="465395" cy="1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n=256</a:t>
              </a:r>
            </a:p>
          </p:txBody>
        </p:sp>
        <p:sp>
          <p:nvSpPr>
            <p:cNvPr id="77" name="Text Box 23"/>
            <p:cNvSpPr txBox="1">
              <a:spLocks noChangeArrowheads="1"/>
            </p:cNvSpPr>
            <p:nvPr/>
          </p:nvSpPr>
          <p:spPr bwMode="auto">
            <a:xfrm>
              <a:off x="5699976" y="6342643"/>
              <a:ext cx="465395" cy="1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n=512</a:t>
              </a:r>
            </a:p>
          </p:txBody>
        </p:sp>
        <p:sp>
          <p:nvSpPr>
            <p:cNvPr id="78" name="Text Box 24"/>
            <p:cNvSpPr txBox="1">
              <a:spLocks noChangeArrowheads="1"/>
            </p:cNvSpPr>
            <p:nvPr/>
          </p:nvSpPr>
          <p:spPr bwMode="auto">
            <a:xfrm>
              <a:off x="6926355" y="6345297"/>
              <a:ext cx="532479" cy="18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n=1024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470" y="213575"/>
            <a:ext cx="7465059" cy="613737"/>
          </a:xfrm>
          <a:prstGeom prst="rect">
            <a:avLst/>
          </a:prstGeom>
        </p:spPr>
        <p:txBody>
          <a:bodyPr vert="horz" wrap="square" lIns="0" tIns="59161" rIns="0" bIns="0" rtlCol="0">
            <a:spAutoFit/>
          </a:bodyPr>
          <a:lstStyle/>
          <a:p>
            <a:pPr marL="166370" marR="5080" indent="-635">
              <a:lnSpc>
                <a:spcPct val="100299"/>
              </a:lnSpc>
            </a:pPr>
            <a:r>
              <a:rPr sz="36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 </a:t>
            </a:r>
            <a:r>
              <a:rPr sz="3600" b="1" spc="-5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spéculaire </a:t>
            </a:r>
            <a:endParaRPr sz="32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32</a:t>
            </a:fld>
            <a:endParaRPr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766751"/>
            <a:ext cx="7164000" cy="603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470" y="213575"/>
            <a:ext cx="7465059" cy="613737"/>
          </a:xfrm>
          <a:prstGeom prst="rect">
            <a:avLst/>
          </a:prstGeom>
        </p:spPr>
        <p:txBody>
          <a:bodyPr vert="horz" wrap="square" lIns="0" tIns="59161" rIns="0" bIns="0" rtlCol="0">
            <a:spAutoFit/>
          </a:bodyPr>
          <a:lstStyle/>
          <a:p>
            <a:pPr marL="166370" marR="5080" indent="-635">
              <a:lnSpc>
                <a:spcPct val="100299"/>
              </a:lnSpc>
            </a:pPr>
            <a:r>
              <a:rPr sz="36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 </a:t>
            </a:r>
            <a:r>
              <a:rPr sz="3600" b="1" spc="-5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spéculaire </a:t>
            </a:r>
            <a:endParaRPr sz="32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33</a:t>
            </a:fld>
            <a:endParaRPr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533400" y="922680"/>
            <a:ext cx="8280000" cy="524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457" rIns="0" bIns="0" rtlCol="0">
            <a:spAutoFit/>
          </a:bodyPr>
          <a:lstStyle/>
          <a:p>
            <a:pPr marL="166370">
              <a:lnSpc>
                <a:spcPct val="100000"/>
              </a:lnSpc>
            </a:pPr>
            <a:r>
              <a:rPr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Modèle d’éclairement de Phong</a:t>
            </a:r>
          </a:p>
        </p:txBody>
      </p:sp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439" y="2084831"/>
            <a:ext cx="7787640" cy="241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34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457" rIns="0" bIns="0" rtlCol="0">
            <a:spAutoFit/>
          </a:bodyPr>
          <a:lstStyle/>
          <a:p>
            <a:pPr marL="166370">
              <a:lnSpc>
                <a:spcPct val="100000"/>
              </a:lnSpc>
            </a:pPr>
            <a:r>
              <a:rPr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Modèle d’éclairement de Phong</a:t>
            </a:r>
          </a:p>
        </p:txBody>
      </p:sp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35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609600" y="1600200"/>
            <a:ext cx="3566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Facteur d'atténuation: </a:t>
            </a:r>
            <a:r>
              <a:rPr lang="fr-FR" sz="2400" b="1" i="1" dirty="0" err="1" smtClean="0"/>
              <a:t>fatt</a:t>
            </a:r>
            <a:endParaRPr lang="fr-FR" sz="2400" b="1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609600" y="2362200"/>
            <a:ext cx="800434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36</a:t>
            </a:fld>
            <a:endParaRPr dirty="0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839470" y="213575"/>
            <a:ext cx="7465059" cy="613737"/>
          </a:xfrm>
          <a:prstGeom prst="rect">
            <a:avLst/>
          </a:prstGeom>
        </p:spPr>
        <p:txBody>
          <a:bodyPr vert="horz" wrap="square" lIns="0" tIns="59161" rIns="0" bIns="0" rtlCol="0">
            <a:spAutoFit/>
          </a:bodyPr>
          <a:lstStyle/>
          <a:p>
            <a:pPr marL="166370" marR="5080" lvl="0" indent="-635">
              <a:lnSpc>
                <a:spcPct val="100299"/>
              </a:lnSpc>
            </a:pPr>
            <a:r>
              <a:rPr lang="fr-FR" sz="36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Modèle d’éclairement de Phong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005383" y="1066800"/>
            <a:ext cx="3612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Exemple (ambiant + diffus)</a:t>
            </a:r>
            <a:endParaRPr lang="fr-FR" sz="2400" b="1" dirty="0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7620000" cy="571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914400" y="1066800"/>
            <a:ext cx="5205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Exemple (ambiant + diffus + spéculaire)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37</a:t>
            </a:fld>
            <a:endParaRPr dirty="0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839470" y="213575"/>
            <a:ext cx="7465059" cy="613737"/>
          </a:xfrm>
          <a:prstGeom prst="rect">
            <a:avLst/>
          </a:prstGeom>
        </p:spPr>
        <p:txBody>
          <a:bodyPr vert="horz" wrap="square" lIns="0" tIns="59161" rIns="0" bIns="0" rtlCol="0">
            <a:spAutoFit/>
          </a:bodyPr>
          <a:lstStyle/>
          <a:p>
            <a:pPr marL="166370" marR="5080" lvl="0" indent="-635">
              <a:lnSpc>
                <a:spcPct val="100299"/>
              </a:lnSpc>
            </a:pPr>
            <a:r>
              <a:rPr lang="fr-FR" sz="36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Modèle d’éclairement de Phong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770" y="914400"/>
            <a:ext cx="757543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07599"/>
            <a:ext cx="7648575" cy="595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914400"/>
            <a:ext cx="833313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470" y="213575"/>
            <a:ext cx="746505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5080">
              <a:lnSpc>
                <a:spcPct val="100000"/>
              </a:lnSpc>
            </a:pP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Ombrages (</a:t>
            </a:r>
            <a:r>
              <a:rPr lang="fr-FR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Shading</a:t>
            </a:r>
            <a:r>
              <a:rPr lang="fr-F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36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52" y="1425511"/>
            <a:ext cx="7374890" cy="5059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0160" indent="-274320" algn="just">
              <a:lnSpc>
                <a:spcPct val="120000"/>
              </a:lnSpc>
              <a:buClr>
                <a:srgbClr val="D348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lang="fr-FR" sz="2600" dirty="0" smtClean="0">
                <a:latin typeface="Perpetua"/>
                <a:cs typeface="Perpetua"/>
              </a:rPr>
              <a:t>On peut calculer l’illumination en chaque point d’une scène, mais cette opération peut s’avérer être très coûteuse en temps de calcul</a:t>
            </a:r>
          </a:p>
          <a:p>
            <a:pPr marL="287020" marR="10160" indent="-274320" algn="just">
              <a:lnSpc>
                <a:spcPct val="120000"/>
              </a:lnSpc>
              <a:buClr>
                <a:srgbClr val="D348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lang="fr-FR" sz="2600" dirty="0" smtClean="0">
                <a:latin typeface="Perpetua"/>
                <a:cs typeface="Perpetua"/>
              </a:rPr>
              <a:t>Il est possible d’en </a:t>
            </a:r>
            <a:r>
              <a:rPr lang="fr-FR" sz="2600" b="1" dirty="0" smtClean="0">
                <a:solidFill>
                  <a:srgbClr val="FF3300"/>
                </a:solidFill>
                <a:latin typeface="Perpetua" pitchFamily="18" charset="0"/>
              </a:rPr>
              <a:t>réduire</a:t>
            </a:r>
            <a:r>
              <a:rPr lang="fr-FR" sz="3200" dirty="0" smtClean="0">
                <a:latin typeface="Perpetua"/>
                <a:cs typeface="Perpetua"/>
              </a:rPr>
              <a:t> </a:t>
            </a:r>
            <a:r>
              <a:rPr lang="fr-FR" sz="2600" b="1" dirty="0" smtClean="0">
                <a:solidFill>
                  <a:srgbClr val="FF3300"/>
                </a:solidFill>
                <a:latin typeface="Perpetua" pitchFamily="18" charset="0"/>
              </a:rPr>
              <a:t>le coût </a:t>
            </a:r>
            <a:r>
              <a:rPr lang="fr-FR" sz="2600" dirty="0" smtClean="0">
                <a:latin typeface="Perpetua"/>
                <a:cs typeface="Perpetua"/>
              </a:rPr>
              <a:t>en approximant l’illumination sur chaque polygone de la scène</a:t>
            </a:r>
          </a:p>
          <a:p>
            <a:pPr marL="287020" marR="10160" indent="-274320" algn="just">
              <a:lnSpc>
                <a:spcPct val="120000"/>
              </a:lnSpc>
              <a:buClr>
                <a:srgbClr val="D348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lang="fr-FR" sz="2600" dirty="0" smtClean="0">
                <a:latin typeface="Perpetua"/>
                <a:cs typeface="Perpetua"/>
              </a:rPr>
              <a:t>Ces approximations </a:t>
            </a:r>
            <a:r>
              <a:rPr lang="fr-FR" sz="2600" b="1" dirty="0" smtClean="0">
                <a:solidFill>
                  <a:srgbClr val="FF3300"/>
                </a:solidFill>
                <a:latin typeface="Perpetua" pitchFamily="18" charset="0"/>
              </a:rPr>
              <a:t>interpolent</a:t>
            </a:r>
            <a:r>
              <a:rPr lang="fr-FR" sz="2600" dirty="0" smtClean="0">
                <a:latin typeface="Perpetua"/>
                <a:cs typeface="Perpetua"/>
              </a:rPr>
              <a:t> l’illumination lors de la projection sur la fenêtre</a:t>
            </a:r>
          </a:p>
          <a:p>
            <a:pPr marL="287020" marR="10160" indent="-274320" algn="just">
              <a:lnSpc>
                <a:spcPct val="120000"/>
              </a:lnSpc>
              <a:buClr>
                <a:srgbClr val="D348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lang="fr-FR" sz="2600" dirty="0" smtClean="0">
                <a:latin typeface="Perpetua"/>
                <a:cs typeface="Perpetua"/>
              </a:rPr>
              <a:t>Quelques types de </a:t>
            </a:r>
            <a:r>
              <a:rPr lang="fr-FR" sz="2600" dirty="0" err="1" smtClean="0">
                <a:latin typeface="Perpetua"/>
                <a:cs typeface="Perpetua"/>
              </a:rPr>
              <a:t>shadings</a:t>
            </a:r>
            <a:r>
              <a:rPr lang="fr-FR" sz="2600" dirty="0" smtClean="0">
                <a:latin typeface="Perpetua"/>
                <a:cs typeface="Perpetua"/>
              </a:rPr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 Flat</a:t>
            </a:r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 Gouraud</a:t>
            </a:r>
          </a:p>
          <a:p>
            <a:pPr lvl="1">
              <a:buFont typeface="Arial" pitchFamily="34" charset="0"/>
              <a:buChar char="•"/>
            </a:pPr>
            <a:r>
              <a:rPr lang="fr-CA" sz="2400" dirty="0" smtClean="0"/>
              <a:t>  Phong</a:t>
            </a:r>
            <a:endParaRPr lang="fr-FR" sz="2600" dirty="0" smtClean="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38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5080">
              <a:lnSpc>
                <a:spcPct val="100000"/>
              </a:lnSpc>
            </a:pP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Méthodes d'ombrages </a:t>
            </a:r>
            <a:r>
              <a:rPr sz="3600"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</a:t>
            </a:r>
            <a:r>
              <a:rPr sz="3600" b="1" spc="-3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 </a:t>
            </a:r>
            <a:r>
              <a:rPr sz="3600"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polygonales</a:t>
            </a:r>
            <a:endParaRPr sz="36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52" y="1425511"/>
            <a:ext cx="7374890" cy="2454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0160" indent="-274320" algn="just">
              <a:lnSpc>
                <a:spcPct val="120000"/>
              </a:lnSpc>
              <a:buClr>
                <a:srgbClr val="D348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Etant </a:t>
            </a:r>
            <a:r>
              <a:rPr sz="2600" spc="-5" dirty="0">
                <a:latin typeface="Perpetua"/>
                <a:cs typeface="Perpetua"/>
              </a:rPr>
              <a:t>donné </a:t>
            </a:r>
            <a:r>
              <a:rPr sz="2600" spc="-10" dirty="0">
                <a:latin typeface="Perpetua"/>
                <a:cs typeface="Perpetua"/>
              </a:rPr>
              <a:t>un </a:t>
            </a:r>
            <a:r>
              <a:rPr sz="2600" spc="-5" dirty="0">
                <a:latin typeface="Perpetua"/>
                <a:cs typeface="Perpetua"/>
              </a:rPr>
              <a:t>modèle </a:t>
            </a:r>
            <a:r>
              <a:rPr sz="2600" spc="-5">
                <a:latin typeface="Perpetua"/>
                <a:cs typeface="Perpetua"/>
              </a:rPr>
              <a:t>d’illumination </a:t>
            </a:r>
            <a:r>
              <a:rPr sz="2600" smtClean="0">
                <a:latin typeface="Perpetua"/>
                <a:cs typeface="Perpetua"/>
              </a:rPr>
              <a:t>local,  </a:t>
            </a:r>
            <a:r>
              <a:rPr sz="2600" spc="-5" smtClean="0">
                <a:latin typeface="Perpetua"/>
                <a:cs typeface="Perpetua"/>
              </a:rPr>
              <a:t>comment </a:t>
            </a:r>
            <a:r>
              <a:rPr sz="2600" smtClean="0">
                <a:latin typeface="Perpetua"/>
                <a:cs typeface="Perpetua"/>
              </a:rPr>
              <a:t>«</a:t>
            </a:r>
            <a:r>
              <a:rPr sz="2600" spc="-10" smtClean="0">
                <a:latin typeface="Perpetua"/>
                <a:cs typeface="Perpetua"/>
              </a:rPr>
              <a:t>rendre </a:t>
            </a:r>
            <a:r>
              <a:rPr sz="2600" dirty="0">
                <a:latin typeface="Perpetua"/>
                <a:cs typeface="Perpetua"/>
              </a:rPr>
              <a:t>» en </a:t>
            </a:r>
            <a:r>
              <a:rPr sz="2600" spc="-5" dirty="0">
                <a:latin typeface="Perpetua"/>
                <a:cs typeface="Perpetua"/>
              </a:rPr>
              <a:t>globalité </a:t>
            </a:r>
            <a:r>
              <a:rPr sz="2600" dirty="0">
                <a:latin typeface="Perpetua"/>
                <a:cs typeface="Perpetua"/>
              </a:rPr>
              <a:t>les </a:t>
            </a:r>
            <a:r>
              <a:rPr sz="2600" spc="-10" dirty="0">
                <a:latin typeface="Perpetua"/>
                <a:cs typeface="Perpetua"/>
              </a:rPr>
              <a:t>polygones </a:t>
            </a:r>
            <a:r>
              <a:rPr sz="2600" dirty="0">
                <a:latin typeface="Perpetua"/>
                <a:cs typeface="Perpetua"/>
              </a:rPr>
              <a:t>de la scène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?</a:t>
            </a:r>
            <a:endParaRPr sz="2600">
              <a:latin typeface="Perpetua"/>
              <a:cs typeface="Perpetua"/>
            </a:endParaRPr>
          </a:p>
          <a:p>
            <a:pPr marL="287020" marR="5080" indent="-274320" algn="just">
              <a:lnSpc>
                <a:spcPct val="120000"/>
              </a:lnSpc>
              <a:spcBef>
                <a:spcPts val="600"/>
              </a:spcBef>
              <a:buClr>
                <a:srgbClr val="D348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Les algorithmes de </a:t>
            </a:r>
            <a:r>
              <a:rPr sz="2600" spc="-5" dirty="0">
                <a:latin typeface="Perpetua"/>
                <a:cs typeface="Perpetua"/>
              </a:rPr>
              <a:t>rendu </a:t>
            </a:r>
            <a:r>
              <a:rPr sz="2600" spc="-15" dirty="0">
                <a:latin typeface="Perpetua"/>
                <a:cs typeface="Perpetua"/>
              </a:rPr>
              <a:t>travaillent </a:t>
            </a:r>
            <a:r>
              <a:rPr sz="2600" spc="-5" dirty="0">
                <a:latin typeface="Perpetua"/>
                <a:cs typeface="Perpetua"/>
              </a:rPr>
              <a:t>presque </a:t>
            </a:r>
            <a:r>
              <a:rPr sz="2600" spc="5" dirty="0">
                <a:latin typeface="Perpetua"/>
                <a:cs typeface="Perpetua"/>
              </a:rPr>
              <a:t>toujours </a:t>
            </a:r>
            <a:r>
              <a:rPr sz="2600" spc="-35" dirty="0">
                <a:latin typeface="Perpetua"/>
                <a:cs typeface="Perpetua"/>
              </a:rPr>
              <a:t>avec  </a:t>
            </a:r>
            <a:r>
              <a:rPr sz="2600" dirty="0">
                <a:latin typeface="Perpetua"/>
                <a:cs typeface="Perpetua"/>
              </a:rPr>
              <a:t>des maillages de </a:t>
            </a:r>
            <a:r>
              <a:rPr sz="2600" spc="-15" dirty="0">
                <a:latin typeface="Perpetua"/>
                <a:cs typeface="Perpetua"/>
              </a:rPr>
              <a:t>polygones... </a:t>
            </a:r>
            <a:r>
              <a:rPr sz="2600" dirty="0">
                <a:latin typeface="Perpetua"/>
                <a:cs typeface="Perpetua"/>
              </a:rPr>
              <a:t>c ’est </a:t>
            </a:r>
            <a:r>
              <a:rPr sz="2600" spc="-5" dirty="0">
                <a:latin typeface="Perpetua"/>
                <a:cs typeface="Perpetua"/>
              </a:rPr>
              <a:t>beaucoup plus </a:t>
            </a:r>
            <a:r>
              <a:rPr sz="2600" dirty="0">
                <a:latin typeface="Perpetua"/>
                <a:cs typeface="Perpetua"/>
              </a:rPr>
              <a:t>simple</a:t>
            </a:r>
            <a:r>
              <a:rPr sz="2600" spc="-10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et  rapide</a:t>
            </a:r>
            <a:r>
              <a:rPr sz="2600" spc="-11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!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39</a:t>
            </a:fld>
            <a:endParaRPr dirty="0"/>
          </a:p>
        </p:txBody>
      </p:sp>
      <p:pic>
        <p:nvPicPr>
          <p:cNvPr id="8" name="Picture 5" descr="PolygM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733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1461134"/>
            <a:ext cx="8001000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marR="602615" indent="-319405" algn="just">
              <a:lnSpc>
                <a:spcPts val="2810"/>
              </a:lnSpc>
              <a:buClr>
                <a:srgbClr val="D34817"/>
              </a:buClr>
              <a:buSzPct val="84615"/>
              <a:buFont typeface="Wingdings"/>
              <a:buChar char=""/>
              <a:tabLst>
                <a:tab pos="332740" algn="l"/>
              </a:tabLst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Définition du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modèle d'illumination </a:t>
            </a:r>
            <a:r>
              <a:rPr sz="2600">
                <a:latin typeface="Times New Roman" pitchFamily="18" charset="0"/>
                <a:cs typeface="Times New Roman" pitchFamily="18" charset="0"/>
              </a:rPr>
              <a:t>et </a:t>
            </a:r>
            <a:r>
              <a:rPr sz="2600" spc="-5" smtClean="0">
                <a:latin typeface="Times New Roman" pitchFamily="18" charset="0"/>
                <a:cs typeface="Times New Roman" pitchFamily="18" charset="0"/>
              </a:rPr>
              <a:t>d'ombrage</a:t>
            </a:r>
            <a:r>
              <a:rPr sz="26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600" spc="-9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mtClean="0">
                <a:latin typeface="Times New Roman" pitchFamily="18" charset="0"/>
                <a:cs typeface="Times New Roman" pitchFamily="18" charset="0"/>
              </a:rPr>
              <a:t>une 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première étape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rendu</a:t>
            </a:r>
            <a:r>
              <a:rPr sz="26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réaliste.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332105" marR="5080" indent="-319405" algn="just">
              <a:lnSpc>
                <a:spcPts val="2810"/>
              </a:lnSpc>
              <a:spcBef>
                <a:spcPts val="595"/>
              </a:spcBef>
              <a:buClr>
                <a:srgbClr val="D34817"/>
              </a:buClr>
              <a:buSzPct val="84615"/>
              <a:buFont typeface="Wingdings"/>
              <a:buChar char=""/>
              <a:tabLst>
                <a:tab pos="332740" algn="l"/>
              </a:tabLst>
            </a:pPr>
            <a:r>
              <a:rPr sz="2600" spc="5" dirty="0">
                <a:latin typeface="Times New Roman" pitchFamily="18" charset="0"/>
                <a:cs typeface="Times New Roman" pitchFamily="18" charset="0"/>
              </a:rPr>
              <a:t>Description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de quelques </a:t>
            </a:r>
            <a:r>
              <a:rPr sz="2600" spc="-5">
                <a:latin typeface="Times New Roman" pitchFamily="18" charset="0"/>
                <a:cs typeface="Times New Roman" pitchFamily="18" charset="0"/>
              </a:rPr>
              <a:t>modèles </a:t>
            </a:r>
            <a:r>
              <a:rPr sz="2600" spc="5" smtClean="0">
                <a:latin typeface="Times New Roman" pitchFamily="18" charset="0"/>
                <a:cs typeface="Times New Roman" pitchFamily="18" charset="0"/>
              </a:rPr>
              <a:t>régissant</a:t>
            </a:r>
            <a:r>
              <a:rPr lang="fr-FR" sz="26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interactions 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entre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source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lumière (ou </a:t>
            </a:r>
            <a:r>
              <a:rPr sz="2600" spc="5" dirty="0">
                <a:latin typeface="Times New Roman" pitchFamily="18" charset="0"/>
                <a:cs typeface="Times New Roman" pitchFamily="18" charset="0"/>
              </a:rPr>
              <a:t>plusieurs)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et les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objets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sz="26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la 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scène.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332105" marR="425450" indent="-319405" algn="just">
              <a:lnSpc>
                <a:spcPts val="2810"/>
              </a:lnSpc>
              <a:spcBef>
                <a:spcPts val="600"/>
              </a:spcBef>
              <a:buClr>
                <a:srgbClr val="D34817"/>
              </a:buClr>
              <a:buSzPct val="84615"/>
              <a:buFont typeface="Wingdings"/>
              <a:buChar char=""/>
              <a:tabLst>
                <a:tab pos="332740" algn="l"/>
              </a:tabLst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L'objectif est de </a:t>
            </a:r>
            <a:r>
              <a:rPr sz="2600" spc="5" dirty="0">
                <a:latin typeface="Times New Roman" pitchFamily="18" charset="0"/>
                <a:cs typeface="Times New Roman" pitchFamily="18" charset="0"/>
              </a:rPr>
              <a:t>déterminer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couleur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ou l'intensité</a:t>
            </a:r>
            <a:r>
              <a:rPr sz="26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d'un 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pixel 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donné</a:t>
            </a:r>
            <a:r>
              <a:rPr sz="26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selon: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553720" lvl="1" indent="-175260" algn="just">
              <a:lnSpc>
                <a:spcPct val="100000"/>
              </a:lnSpc>
              <a:spcBef>
                <a:spcPts val="85"/>
              </a:spcBef>
              <a:buChar char="•"/>
              <a:tabLst>
                <a:tab pos="553720" algn="l"/>
              </a:tabLst>
            </a:pPr>
            <a:r>
              <a:rPr lang="fr-FR" sz="2400" spc="-5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répartition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et les propriétés des sources</a:t>
            </a:r>
            <a:r>
              <a:rPr sz="2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lumineuses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553720" lvl="1" indent="-17526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553720" algn="l"/>
              </a:tabLst>
            </a:pPr>
            <a:r>
              <a:rPr lang="fr-FR" sz="2400" spc="-5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propriétés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intrinsèques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des objets</a:t>
            </a:r>
            <a:r>
              <a:rPr sz="2400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789940" lvl="2" indent="-183515" algn="just">
              <a:lnSpc>
                <a:spcPct val="100000"/>
              </a:lnSpc>
              <a:spcBef>
                <a:spcPts val="204"/>
              </a:spcBef>
              <a:buChar char="–"/>
              <a:tabLst>
                <a:tab pos="789940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point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l'espace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789940" lvl="2" indent="-183515" algn="just">
              <a:lnSpc>
                <a:spcPct val="100000"/>
              </a:lnSpc>
              <a:spcBef>
                <a:spcPts val="155"/>
              </a:spcBef>
              <a:buChar char="–"/>
              <a:tabLst>
                <a:tab pos="78994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orientation du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(surface)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789940" lvl="2" indent="-183515" algn="just">
              <a:lnSpc>
                <a:spcPct val="100000"/>
              </a:lnSpc>
              <a:spcBef>
                <a:spcPts val="165"/>
              </a:spcBef>
              <a:buChar char="–"/>
              <a:tabLst>
                <a:tab pos="78994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caractéristiques de la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matière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4</a:t>
            </a:fld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457200" y="152400"/>
            <a:ext cx="2794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kern="0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Introduction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105400" y="3810000"/>
            <a:ext cx="39624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5080">
              <a:lnSpc>
                <a:spcPct val="100000"/>
              </a:lnSpc>
            </a:pPr>
            <a:r>
              <a:rPr sz="36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Rendu </a:t>
            </a:r>
            <a:r>
              <a:rPr sz="36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facette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(flat shading):</a:t>
            </a:r>
            <a:r>
              <a:rPr sz="36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ombrage  constant</a:t>
            </a:r>
            <a:endParaRPr sz="36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447800"/>
            <a:ext cx="7826375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indent="-273685" algn="just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000" dirty="0" smtClean="0">
                <a:latin typeface="Perpetua"/>
                <a:cs typeface="Perpetua"/>
              </a:rPr>
              <a:t>C’est l’algorithme le plus simple dans la mesure où il n’y a pas d’interpolation entre les faces. Tous les points d’une face ont la même normale.</a:t>
            </a:r>
          </a:p>
          <a:p>
            <a:pPr marL="286385" indent="-273685" algn="just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000" dirty="0" smtClean="0">
                <a:latin typeface="Perpetua"/>
                <a:cs typeface="Perpetua"/>
              </a:rPr>
              <a:t>Les points sont rendus en utilisant le modèle d’illumination </a:t>
            </a:r>
            <a:r>
              <a:rPr lang="fr-FR" sz="2000" dirty="0" err="1" smtClean="0">
                <a:latin typeface="Perpetua"/>
                <a:cs typeface="Perpetua"/>
              </a:rPr>
              <a:t>Lambertien</a:t>
            </a:r>
            <a:r>
              <a:rPr lang="fr-FR" sz="2000" dirty="0" smtClean="0">
                <a:latin typeface="Perpetua"/>
                <a:cs typeface="Perpetua"/>
              </a:rPr>
              <a:t>, par exemple.</a:t>
            </a:r>
          </a:p>
          <a:p>
            <a:pPr marL="286385" indent="-273685" algn="just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000" dirty="0" smtClean="0">
                <a:latin typeface="Perpetua"/>
                <a:cs typeface="Perpetua"/>
              </a:rPr>
              <a:t>Les arêtes entre faces sont partout visibles (discontinuité des normales).</a:t>
            </a:r>
          </a:p>
          <a:p>
            <a:pPr marL="286385" indent="-273685" algn="just">
              <a:lnSpc>
                <a:spcPct val="100000"/>
              </a:lnSpc>
              <a:buClr>
                <a:srgbClr val="D348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fr-FR" sz="2000" spc="-5" dirty="0" smtClean="0">
                <a:latin typeface="Perpetua"/>
                <a:cs typeface="Perpetua"/>
              </a:rPr>
              <a:t>polygones </a:t>
            </a:r>
            <a:r>
              <a:rPr lang="fr-FR" sz="2000" dirty="0" smtClean="0">
                <a:latin typeface="Perpetua"/>
                <a:cs typeface="Perpetua"/>
              </a:rPr>
              <a:t>ou </a:t>
            </a:r>
            <a:r>
              <a:rPr lang="fr-FR" sz="2000" spc="-5" dirty="0" smtClean="0">
                <a:latin typeface="Perpetua"/>
                <a:cs typeface="Perpetua"/>
              </a:rPr>
              <a:t>maillage </a:t>
            </a:r>
            <a:r>
              <a:rPr lang="fr-FR" sz="2000" spc="-10" dirty="0" smtClean="0">
                <a:latin typeface="Perpetua"/>
                <a:cs typeface="Perpetua"/>
              </a:rPr>
              <a:t>polygonal</a:t>
            </a:r>
            <a:r>
              <a:rPr lang="fr-FR" sz="2000" spc="-65" dirty="0" smtClean="0">
                <a:latin typeface="Perpetua"/>
                <a:cs typeface="Perpetua"/>
              </a:rPr>
              <a:t> </a:t>
            </a:r>
            <a:r>
              <a:rPr lang="fr-FR" sz="2000" dirty="0" smtClean="0">
                <a:latin typeface="Perpetua"/>
                <a:cs typeface="Perpetua"/>
              </a:rPr>
              <a:t>:</a:t>
            </a:r>
          </a:p>
          <a:p>
            <a:pPr marL="286385" marR="5080" indent="-273685" algn="just">
              <a:spcBef>
                <a:spcPts val="600"/>
              </a:spcBef>
              <a:buClr>
                <a:srgbClr val="D348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fr-FR" sz="2000" dirty="0" smtClean="0">
                <a:latin typeface="Perpetua"/>
                <a:cs typeface="Perpetua"/>
              </a:rPr>
              <a:t>Calculer une seule valeur d'illumination pour la face. Couleur </a:t>
            </a:r>
            <a:r>
              <a:rPr lang="fr-FR" sz="2000" spc="10" dirty="0" smtClean="0">
                <a:latin typeface="Perpetua"/>
                <a:cs typeface="Perpetua"/>
              </a:rPr>
              <a:t>uniforme </a:t>
            </a:r>
            <a:r>
              <a:rPr lang="fr-FR" sz="2000" spc="-5" dirty="0" smtClean="0">
                <a:latin typeface="Perpetua"/>
                <a:cs typeface="Perpetua"/>
              </a:rPr>
              <a:t>sur </a:t>
            </a:r>
            <a:r>
              <a:rPr lang="fr-FR" sz="2000" dirty="0" smtClean="0">
                <a:latin typeface="Perpetua"/>
                <a:cs typeface="Perpetua"/>
              </a:rPr>
              <a:t>tout </a:t>
            </a:r>
            <a:r>
              <a:rPr lang="fr-FR" sz="2000" spc="-15" dirty="0" smtClean="0">
                <a:latin typeface="Perpetua"/>
                <a:cs typeface="Perpetua"/>
              </a:rPr>
              <a:t>la </a:t>
            </a:r>
            <a:r>
              <a:rPr lang="fr-FR" sz="2000" dirty="0" smtClean="0">
                <a:latin typeface="Perpetua"/>
                <a:cs typeface="Perpetua"/>
              </a:rPr>
              <a:t>face</a:t>
            </a:r>
            <a:r>
              <a:rPr lang="fr-FR" sz="2000" spc="-15" dirty="0" smtClean="0">
                <a:latin typeface="Perpetua"/>
                <a:cs typeface="Perpetua"/>
              </a:rPr>
              <a:t>. </a:t>
            </a:r>
            <a:endParaRPr lang="fr-FR" sz="2000" dirty="0" smtClean="0">
              <a:latin typeface="Perpetua"/>
              <a:cs typeface="Perpetua"/>
            </a:endParaRPr>
          </a:p>
          <a:p>
            <a:pPr marL="286385" marR="5080" indent="-273685" algn="just">
              <a:spcBef>
                <a:spcPts val="600"/>
              </a:spcBef>
              <a:buClr>
                <a:srgbClr val="D348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fr-FR" sz="2000" dirty="0" smtClean="0">
                <a:latin typeface="Perpetua"/>
                <a:cs typeface="Perpetua"/>
              </a:rPr>
              <a:t>Ici la normale utilisée sera la normale à la face et non au </a:t>
            </a:r>
          </a:p>
          <a:p>
            <a:pPr marL="286385" marR="5080" indent="-273685" algn="just">
              <a:spcBef>
                <a:spcPts val="600"/>
              </a:spcBef>
              <a:buClr>
                <a:srgbClr val="D34817"/>
              </a:buClr>
              <a:buSzPct val="85416"/>
              <a:tabLst>
                <a:tab pos="287020" algn="l"/>
              </a:tabLst>
            </a:pPr>
            <a:r>
              <a:rPr lang="fr-FR" sz="2000" dirty="0" smtClean="0">
                <a:latin typeface="Perpetua"/>
                <a:cs typeface="Perpetua"/>
              </a:rPr>
              <a:t>sommet comme dans le Gouraud ou le lissage de type Phong. </a:t>
            </a:r>
          </a:p>
        </p:txBody>
      </p:sp>
      <p:sp>
        <p:nvSpPr>
          <p:cNvPr id="4" name="object 4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40</a:t>
            </a:fld>
            <a:endParaRPr dirty="0"/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4876800"/>
            <a:ext cx="18478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5080">
              <a:lnSpc>
                <a:spcPct val="100000"/>
              </a:lnSpc>
            </a:pPr>
            <a:r>
              <a:rPr sz="36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Rendu </a:t>
            </a:r>
            <a:r>
              <a:rPr sz="36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facette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(flat shading):</a:t>
            </a:r>
            <a:r>
              <a:rPr sz="36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ombrage  constant</a:t>
            </a:r>
            <a:endParaRPr sz="36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447800"/>
            <a:ext cx="78263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fr-FR" sz="2400" b="1" dirty="0" smtClean="0">
                <a:latin typeface="Perpetua" pitchFamily="18" charset="0"/>
              </a:rPr>
              <a:t>Problème : discontinuités entre les faces</a:t>
            </a:r>
          </a:p>
          <a:p>
            <a:r>
              <a:rPr lang="fr-FR" sz="2400" dirty="0" smtClean="0">
                <a:latin typeface="Perpetua" pitchFamily="18" charset="0"/>
              </a:rPr>
              <a:t>L’</a:t>
            </a:r>
            <a:r>
              <a:rPr lang="fr-FR" sz="2400" dirty="0" err="1" smtClean="0">
                <a:latin typeface="Perpetua" pitchFamily="18" charset="0"/>
              </a:rPr>
              <a:t>oeil</a:t>
            </a:r>
            <a:r>
              <a:rPr lang="fr-FR" sz="2400" dirty="0" smtClean="0">
                <a:latin typeface="Perpetua" pitchFamily="18" charset="0"/>
              </a:rPr>
              <a:t> les perçoit très bien</a:t>
            </a:r>
          </a:p>
          <a:p>
            <a:r>
              <a:rPr lang="fr-FR" sz="2400" dirty="0" smtClean="0">
                <a:latin typeface="Perpetua" pitchFamily="18" charset="0"/>
              </a:rPr>
              <a:t>⟹effet de </a:t>
            </a:r>
            <a:r>
              <a:rPr lang="fr-FR" sz="2400" b="1" dirty="0" smtClean="0">
                <a:latin typeface="Perpetua" pitchFamily="18" charset="0"/>
              </a:rPr>
              <a:t>« Mach </a:t>
            </a:r>
            <a:r>
              <a:rPr lang="fr-FR" sz="2400" b="1" dirty="0" err="1" smtClean="0">
                <a:latin typeface="Perpetua" pitchFamily="18" charset="0"/>
              </a:rPr>
              <a:t>Banding</a:t>
            </a:r>
            <a:r>
              <a:rPr lang="fr-FR" sz="2400" b="1" dirty="0" smtClean="0">
                <a:latin typeface="Perpetua" pitchFamily="18" charset="0"/>
              </a:rPr>
              <a:t> »</a:t>
            </a:r>
          </a:p>
        </p:txBody>
      </p:sp>
      <p:sp>
        <p:nvSpPr>
          <p:cNvPr id="4" name="object 4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41</a:t>
            </a:fld>
            <a:endParaRPr dirty="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19400"/>
            <a:ext cx="5943600" cy="389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04800" y="3810000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Perpetua" pitchFamily="18" charset="0"/>
              </a:rPr>
              <a:t>Mach </a:t>
            </a:r>
            <a:r>
              <a:rPr lang="fr-FR" b="1" dirty="0" err="1" smtClean="0">
                <a:latin typeface="Perpetua" pitchFamily="18" charset="0"/>
              </a:rPr>
              <a:t>Banding</a:t>
            </a:r>
            <a:r>
              <a:rPr lang="fr-FR" b="1" dirty="0" smtClean="0">
                <a:latin typeface="Perpetua" pitchFamily="18" charset="0"/>
              </a:rPr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457" rIns="0" bIns="0" rtlCol="0">
            <a:spAutoFit/>
          </a:bodyPr>
          <a:lstStyle/>
          <a:p>
            <a:pPr marL="166370">
              <a:lnSpc>
                <a:spcPct val="100000"/>
              </a:lnSpc>
            </a:pPr>
            <a:r>
              <a:rPr b="1" spc="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Méthode </a:t>
            </a:r>
            <a:r>
              <a:rPr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de</a:t>
            </a:r>
            <a:r>
              <a:rPr b="1" spc="-13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 </a:t>
            </a:r>
            <a:r>
              <a:rPr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Gouraud:</a:t>
            </a:r>
          </a:p>
        </p:txBody>
      </p:sp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42</a:t>
            </a:fld>
            <a:endParaRPr dirty="0"/>
          </a:p>
        </p:txBody>
      </p:sp>
      <p:sp>
        <p:nvSpPr>
          <p:cNvPr id="67" name="Rectangle 66"/>
          <p:cNvSpPr/>
          <p:nvPr/>
        </p:nvSpPr>
        <p:spPr>
          <a:xfrm>
            <a:off x="381000" y="12954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385" marR="5080" indent="-273685" algn="just">
              <a:buClr>
                <a:srgbClr val="D348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fr-FR" sz="2400" spc="-5" dirty="0" smtClean="0">
                <a:latin typeface="Perpetua"/>
                <a:cs typeface="Perpetua"/>
              </a:rPr>
              <a:t>Cet algorithme améliore le rendu en faisant une interpolation entre les faces appartenant à un même groupe (</a:t>
            </a:r>
            <a:r>
              <a:rPr lang="fr-FR" sz="2400" spc="-5" dirty="0" err="1" smtClean="0">
                <a:latin typeface="Perpetua"/>
                <a:cs typeface="Perpetua"/>
              </a:rPr>
              <a:t>smoothing</a:t>
            </a:r>
            <a:r>
              <a:rPr lang="fr-FR" sz="2400" spc="-5" dirty="0" smtClean="0">
                <a:latin typeface="Perpetua"/>
                <a:cs typeface="Perpetua"/>
              </a:rPr>
              <a:t> group).</a:t>
            </a:r>
            <a:endParaRPr lang="fr-FR" altLang="en-US" sz="2400" spc="-5" dirty="0" smtClean="0">
              <a:latin typeface="Perpetua"/>
              <a:cs typeface="Perpetua"/>
            </a:endParaRPr>
          </a:p>
          <a:p>
            <a:pPr marL="286385" marR="5080" indent="-273685" algn="just">
              <a:buClr>
                <a:srgbClr val="D348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fr-FR" sz="2400" spc="-5" dirty="0" smtClean="0">
                <a:latin typeface="Perpetua"/>
                <a:cs typeface="Perpetua"/>
              </a:rPr>
              <a:t>On attribue à chaque sommet une “normale” qui est la moyenne des normales des faces aboutissant au sommet.</a:t>
            </a:r>
            <a:endParaRPr lang="fr-FR" altLang="en-US" sz="2400" spc="-5" dirty="0">
              <a:latin typeface="Perpetua"/>
              <a:cs typeface="Perpetua"/>
            </a:endParaRPr>
          </a:p>
        </p:txBody>
      </p:sp>
      <p:grpSp>
        <p:nvGrpSpPr>
          <p:cNvPr id="68" name="Group 28"/>
          <p:cNvGrpSpPr>
            <a:grpSpLocks/>
          </p:cNvGrpSpPr>
          <p:nvPr/>
        </p:nvGrpSpPr>
        <p:grpSpPr bwMode="auto">
          <a:xfrm>
            <a:off x="1606550" y="2667000"/>
            <a:ext cx="6507163" cy="3841750"/>
            <a:chOff x="1012" y="1558"/>
            <a:chExt cx="4099" cy="2420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1012" y="2326"/>
              <a:ext cx="709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>
              <a:off x="1721" y="2326"/>
              <a:ext cx="26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7"/>
            <p:cNvSpPr>
              <a:spLocks noChangeShapeType="1"/>
            </p:cNvSpPr>
            <p:nvPr/>
          </p:nvSpPr>
          <p:spPr bwMode="auto">
            <a:xfrm>
              <a:off x="1012" y="2518"/>
              <a:ext cx="35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Line 8"/>
            <p:cNvSpPr>
              <a:spLocks noChangeShapeType="1"/>
            </p:cNvSpPr>
            <p:nvPr/>
          </p:nvSpPr>
          <p:spPr bwMode="auto">
            <a:xfrm flipV="1">
              <a:off x="1366" y="2854"/>
              <a:ext cx="62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9"/>
            <p:cNvSpPr>
              <a:spLocks noChangeShapeType="1"/>
            </p:cNvSpPr>
            <p:nvPr/>
          </p:nvSpPr>
          <p:spPr bwMode="auto">
            <a:xfrm flipH="1">
              <a:off x="1942" y="2854"/>
              <a:ext cx="4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10"/>
            <p:cNvSpPr>
              <a:spLocks noChangeShapeType="1"/>
            </p:cNvSpPr>
            <p:nvPr/>
          </p:nvSpPr>
          <p:spPr bwMode="auto">
            <a:xfrm>
              <a:off x="1366" y="304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Line 11"/>
            <p:cNvSpPr>
              <a:spLocks noChangeShapeType="1"/>
            </p:cNvSpPr>
            <p:nvPr/>
          </p:nvSpPr>
          <p:spPr bwMode="auto">
            <a:xfrm flipV="1">
              <a:off x="1366" y="3526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Line 12"/>
            <p:cNvSpPr>
              <a:spLocks noChangeShapeType="1"/>
            </p:cNvSpPr>
            <p:nvPr/>
          </p:nvSpPr>
          <p:spPr bwMode="auto">
            <a:xfrm>
              <a:off x="1987" y="2854"/>
              <a:ext cx="84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1942" y="3526"/>
              <a:ext cx="84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Line 14"/>
            <p:cNvSpPr>
              <a:spLocks noChangeShapeType="1"/>
            </p:cNvSpPr>
            <p:nvPr/>
          </p:nvSpPr>
          <p:spPr bwMode="auto">
            <a:xfrm flipH="1">
              <a:off x="2784" y="3046"/>
              <a:ext cx="45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15"/>
            <p:cNvSpPr>
              <a:spLocks noChangeShapeType="1"/>
            </p:cNvSpPr>
            <p:nvPr/>
          </p:nvSpPr>
          <p:spPr bwMode="auto">
            <a:xfrm>
              <a:off x="1721" y="2326"/>
              <a:ext cx="975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Line 16"/>
            <p:cNvSpPr>
              <a:spLocks noChangeShapeType="1"/>
            </p:cNvSpPr>
            <p:nvPr/>
          </p:nvSpPr>
          <p:spPr bwMode="auto">
            <a:xfrm flipH="1" flipV="1">
              <a:off x="2696" y="2566"/>
              <a:ext cx="133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 flipV="1">
              <a:off x="1987" y="1942"/>
              <a:ext cx="266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Line 18"/>
            <p:cNvSpPr>
              <a:spLocks noChangeShapeType="1"/>
            </p:cNvSpPr>
            <p:nvPr/>
          </p:nvSpPr>
          <p:spPr bwMode="auto">
            <a:xfrm flipV="1">
              <a:off x="1499" y="189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 flipV="1">
              <a:off x="2341" y="1798"/>
              <a:ext cx="355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Line 20"/>
            <p:cNvSpPr>
              <a:spLocks noChangeShapeType="1"/>
            </p:cNvSpPr>
            <p:nvPr/>
          </p:nvSpPr>
          <p:spPr bwMode="auto">
            <a:xfrm>
              <a:off x="2385" y="3238"/>
              <a:ext cx="79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5" name="Line 21"/>
            <p:cNvSpPr>
              <a:spLocks noChangeShapeType="1"/>
            </p:cNvSpPr>
            <p:nvPr/>
          </p:nvSpPr>
          <p:spPr bwMode="auto">
            <a:xfrm>
              <a:off x="1677" y="3238"/>
              <a:ext cx="35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86" name="Object 22"/>
            <p:cNvGraphicFramePr>
              <a:graphicFrameLocks noChangeAspect="1"/>
            </p:cNvGraphicFramePr>
            <p:nvPr/>
          </p:nvGraphicFramePr>
          <p:xfrm>
            <a:off x="1405" y="1654"/>
            <a:ext cx="169" cy="240"/>
          </p:xfrm>
          <a:graphic>
            <a:graphicData uri="http://schemas.openxmlformats.org/presentationml/2006/ole">
              <p:oleObj spid="_x0000_s3074" name="Equation" r:id="rId3" imgW="152280" imgH="215640" progId="Equation.3">
                <p:embed/>
              </p:oleObj>
            </a:graphicData>
          </a:graphic>
        </p:graphicFrame>
        <p:graphicFrame>
          <p:nvGraphicFramePr>
            <p:cNvPr id="87" name="Object 23"/>
            <p:cNvGraphicFramePr>
              <a:graphicFrameLocks noChangeAspect="1"/>
            </p:cNvGraphicFramePr>
            <p:nvPr/>
          </p:nvGraphicFramePr>
          <p:xfrm>
            <a:off x="2024" y="3718"/>
            <a:ext cx="198" cy="260"/>
          </p:xfrm>
          <a:graphic>
            <a:graphicData uri="http://schemas.openxmlformats.org/presentationml/2006/ole">
              <p:oleObj spid="_x0000_s3075" name="Equation" r:id="rId4" imgW="164880" imgH="215640" progId="Equation.3">
                <p:embed/>
              </p:oleObj>
            </a:graphicData>
          </a:graphic>
        </p:graphicFrame>
        <p:graphicFrame>
          <p:nvGraphicFramePr>
            <p:cNvPr id="88" name="Object 24"/>
            <p:cNvGraphicFramePr>
              <a:graphicFrameLocks noChangeAspect="1"/>
            </p:cNvGraphicFramePr>
            <p:nvPr/>
          </p:nvGraphicFramePr>
          <p:xfrm>
            <a:off x="2732" y="1558"/>
            <a:ext cx="190" cy="265"/>
          </p:xfrm>
          <a:graphic>
            <a:graphicData uri="http://schemas.openxmlformats.org/presentationml/2006/ole">
              <p:oleObj spid="_x0000_s3076" name="Equation" r:id="rId5" imgW="164880" imgH="228600" progId="Equation.3">
                <p:embed/>
              </p:oleObj>
            </a:graphicData>
          </a:graphic>
        </p:graphicFrame>
        <p:graphicFrame>
          <p:nvGraphicFramePr>
            <p:cNvPr id="89" name="Object 25"/>
            <p:cNvGraphicFramePr>
              <a:graphicFrameLocks noChangeAspect="1"/>
            </p:cNvGraphicFramePr>
            <p:nvPr/>
          </p:nvGraphicFramePr>
          <p:xfrm>
            <a:off x="3235" y="3286"/>
            <a:ext cx="198" cy="260"/>
          </p:xfrm>
          <a:graphic>
            <a:graphicData uri="http://schemas.openxmlformats.org/presentationml/2006/ole">
              <p:oleObj spid="_x0000_s3077" name="Equation" r:id="rId6" imgW="164880" imgH="215640" progId="Equation.3">
                <p:embed/>
              </p:oleObj>
            </a:graphicData>
          </a:graphic>
        </p:graphicFrame>
        <p:graphicFrame>
          <p:nvGraphicFramePr>
            <p:cNvPr id="90" name="Object 26"/>
            <p:cNvGraphicFramePr>
              <a:graphicFrameLocks noChangeAspect="1"/>
            </p:cNvGraphicFramePr>
            <p:nvPr/>
          </p:nvGraphicFramePr>
          <p:xfrm>
            <a:off x="2158" y="1702"/>
            <a:ext cx="167" cy="196"/>
          </p:xfrm>
          <a:graphic>
            <a:graphicData uri="http://schemas.openxmlformats.org/presentationml/2006/ole">
              <p:oleObj spid="_x0000_s3078" name="Equation" r:id="rId7" imgW="139680" imgH="164880" progId="Equation.3">
                <p:embed/>
              </p:oleObj>
            </a:graphicData>
          </a:graphic>
        </p:graphicFrame>
        <p:graphicFrame>
          <p:nvGraphicFramePr>
            <p:cNvPr id="91" name="Object 27"/>
            <p:cNvGraphicFramePr>
              <a:graphicFrameLocks noChangeAspect="1"/>
            </p:cNvGraphicFramePr>
            <p:nvPr/>
          </p:nvGraphicFramePr>
          <p:xfrm>
            <a:off x="3029" y="2566"/>
            <a:ext cx="2082" cy="347"/>
          </p:xfrm>
          <a:graphic>
            <a:graphicData uri="http://schemas.openxmlformats.org/presentationml/2006/ole">
              <p:oleObj spid="_x0000_s3079" name="Équation" r:id="rId8" imgW="1371600" imgH="228600" progId="Equation.3">
                <p:embed/>
              </p:oleObj>
            </a:graphicData>
          </a:graphic>
        </p:graphicFrame>
      </p:grpSp>
      <p:pic>
        <p:nvPicPr>
          <p:cNvPr id="92" name="Picture 4" descr="normalCalculati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91250" y="5153025"/>
            <a:ext cx="24193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0" name="Object 2"/>
          <p:cNvGraphicFramePr>
            <a:graphicFrameLocks noChangeAspect="1"/>
          </p:cNvGraphicFramePr>
          <p:nvPr/>
        </p:nvGraphicFramePr>
        <p:xfrm>
          <a:off x="5791200" y="2819400"/>
          <a:ext cx="1576388" cy="1141412"/>
        </p:xfrm>
        <a:graphic>
          <a:graphicData uri="http://schemas.openxmlformats.org/presentationml/2006/ole">
            <p:oleObj spid="_x0000_s3080" name="Équation" r:id="rId10" imgW="736600" imgH="533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895350"/>
            <a:ext cx="84582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fr-FR" sz="2800" dirty="0">
                <a:latin typeface="Arial" charset="0"/>
                <a:sym typeface="Wingdings" pitchFamily="2" charset="2"/>
              </a:rPr>
              <a:t>Quand on a une normale pour chaque sommet d’un polygone :</a:t>
            </a:r>
          </a:p>
          <a:p>
            <a:pPr marL="854075" lvl="1" indent="-285750" algn="just" eaLnBrk="0" hangingPunct="0">
              <a:spcBef>
                <a:spcPct val="20000"/>
              </a:spcBef>
              <a:buFontTx/>
              <a:buChar char="•"/>
            </a:pPr>
            <a:r>
              <a:rPr lang="fr-FR" dirty="0">
                <a:latin typeface="Arial" charset="0"/>
                <a:sym typeface="Wingdings" pitchFamily="2" charset="2"/>
              </a:rPr>
              <a:t>Calculer une couleur pour chaque sommet (avec un modèle d’illumination)</a:t>
            </a:r>
          </a:p>
          <a:p>
            <a:pPr marL="854075" lvl="1" indent="-285750" algn="just" eaLnBrk="0" hangingPunct="0">
              <a:spcBef>
                <a:spcPct val="20000"/>
              </a:spcBef>
              <a:buFontTx/>
              <a:buChar char="•"/>
            </a:pPr>
            <a:r>
              <a:rPr lang="fr-FR" dirty="0">
                <a:latin typeface="Arial" charset="0"/>
                <a:sym typeface="Wingdings" pitchFamily="2" charset="2"/>
              </a:rPr>
              <a:t>Sur une arête, interpoler les couleurs entre 2 sommets</a:t>
            </a:r>
          </a:p>
          <a:p>
            <a:pPr marL="854075" lvl="1" indent="-285750" algn="just" eaLnBrk="0" hangingPunct="0">
              <a:spcBef>
                <a:spcPct val="20000"/>
              </a:spcBef>
              <a:buFontTx/>
              <a:buChar char="•"/>
            </a:pPr>
            <a:r>
              <a:rPr lang="fr-FR" dirty="0">
                <a:latin typeface="Arial" charset="0"/>
                <a:sym typeface="Wingdings" pitchFamily="2" charset="2"/>
              </a:rPr>
              <a:t>Sur une ligne de remplissage («</a:t>
            </a:r>
            <a:r>
              <a:rPr lang="fr-FR" i="1" dirty="0" err="1">
                <a:latin typeface="Arial" charset="0"/>
                <a:sym typeface="Wingdings" pitchFamily="2" charset="2"/>
              </a:rPr>
              <a:t>scanline</a:t>
            </a:r>
            <a:r>
              <a:rPr lang="fr-FR" dirty="0">
                <a:latin typeface="Arial" charset="0"/>
                <a:sym typeface="Wingdings" pitchFamily="2" charset="2"/>
              </a:rPr>
              <a:t>») du polygone, interpoler les couleurs entre 2 arêtes.</a:t>
            </a:r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590800" y="4038600"/>
            <a:ext cx="3735388" cy="2287588"/>
          </a:xfrm>
          <a:custGeom>
            <a:avLst/>
            <a:gdLst/>
            <a:ahLst/>
            <a:cxnLst>
              <a:cxn ang="0">
                <a:pos x="912" y="0"/>
              </a:cxn>
              <a:cxn ang="0">
                <a:pos x="0" y="816"/>
              </a:cxn>
              <a:cxn ang="0">
                <a:pos x="2352" y="1440"/>
              </a:cxn>
              <a:cxn ang="0">
                <a:pos x="912" y="0"/>
              </a:cxn>
            </a:cxnLst>
            <a:rect l="0" t="0" r="r" b="b"/>
            <a:pathLst>
              <a:path w="2353" h="1441">
                <a:moveTo>
                  <a:pt x="912" y="0"/>
                </a:moveTo>
                <a:lnTo>
                  <a:pt x="0" y="816"/>
                </a:lnTo>
                <a:lnTo>
                  <a:pt x="2352" y="1440"/>
                </a:lnTo>
                <a:lnTo>
                  <a:pt x="912" y="0"/>
                </a:lnTo>
              </a:path>
            </a:pathLst>
          </a:custGeom>
          <a:solidFill>
            <a:srgbClr val="FFFF00"/>
          </a:solidFill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3871913" y="35671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/>
              <a:t>I</a:t>
            </a:r>
            <a:r>
              <a:rPr lang="en-GB" baseline="-25000"/>
              <a:t>1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2043113" y="51673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/>
              <a:t>I</a:t>
            </a:r>
            <a:r>
              <a:rPr lang="en-GB" baseline="-25000"/>
              <a:t>2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6386513" y="6081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/>
              <a:t>I</a:t>
            </a:r>
            <a:r>
              <a:rPr lang="en-GB" baseline="-25000"/>
              <a:t>3</a:t>
            </a: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1752600" y="4724400"/>
            <a:ext cx="5867400" cy="0"/>
          </a:xfrm>
          <a:prstGeom prst="line">
            <a:avLst/>
          </a:prstGeom>
          <a:noFill/>
          <a:ln w="25400">
            <a:solidFill>
              <a:srgbClr val="FE9B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ellipse">
            <a:avLst/>
          </a:prstGeom>
          <a:solidFill>
            <a:srgbClr val="FE9B03"/>
          </a:solidFill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4648200" y="4648200"/>
            <a:ext cx="152400" cy="152400"/>
          </a:xfrm>
          <a:prstGeom prst="ellipse">
            <a:avLst/>
          </a:prstGeom>
          <a:solidFill>
            <a:srgbClr val="FE9B03"/>
          </a:solidFill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object 6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43</a:t>
            </a:fld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457200" y="228600"/>
            <a:ext cx="3955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spc="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Méthode </a:t>
            </a:r>
            <a:r>
              <a:rPr lang="fr-FR" sz="32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de</a:t>
            </a:r>
            <a:r>
              <a:rPr lang="fr-FR" sz="3200" b="1" spc="-13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Gouraud: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479" y="914400"/>
            <a:ext cx="7995920" cy="198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3685" algn="just">
              <a:lnSpc>
                <a:spcPct val="100000"/>
              </a:lnSpc>
              <a:buClr>
                <a:srgbClr val="D348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fr-FR" sz="2400" spc="-5" dirty="0" smtClean="0">
                <a:latin typeface="Perpetua"/>
                <a:cs typeface="Perpetua"/>
              </a:rPr>
              <a:t>P</a:t>
            </a:r>
            <a:r>
              <a:rPr sz="2400" spc="-5" smtClean="0">
                <a:latin typeface="Perpetua"/>
                <a:cs typeface="Perpetua"/>
              </a:rPr>
              <a:t>olygones </a:t>
            </a:r>
            <a:r>
              <a:rPr sz="2400" dirty="0">
                <a:latin typeface="Perpetua"/>
                <a:cs typeface="Perpetua"/>
              </a:rPr>
              <a:t>ou </a:t>
            </a:r>
            <a:r>
              <a:rPr sz="2400" spc="-5" dirty="0">
                <a:latin typeface="Perpetua"/>
                <a:cs typeface="Perpetua"/>
              </a:rPr>
              <a:t>maillage </a:t>
            </a:r>
            <a:r>
              <a:rPr sz="2400" spc="-10" dirty="0">
                <a:latin typeface="Perpetua"/>
                <a:cs typeface="Perpetua"/>
              </a:rPr>
              <a:t>polygonal </a:t>
            </a:r>
            <a:r>
              <a:rPr sz="2400" dirty="0">
                <a:latin typeface="Perpetua"/>
                <a:cs typeface="Perpetua"/>
              </a:rPr>
              <a:t>: définition </a:t>
            </a:r>
            <a:r>
              <a:rPr sz="2400" spc="-5" dirty="0">
                <a:latin typeface="Perpetua"/>
                <a:cs typeface="Perpetua"/>
              </a:rPr>
              <a:t>par </a:t>
            </a:r>
            <a:r>
              <a:rPr sz="2400" dirty="0">
                <a:latin typeface="Perpetua"/>
                <a:cs typeface="Perpetua"/>
              </a:rPr>
              <a:t>les </a:t>
            </a:r>
            <a:r>
              <a:rPr sz="2400" spc="-5" dirty="0">
                <a:latin typeface="Perpetua"/>
                <a:cs typeface="Perpetua"/>
              </a:rPr>
              <a:t>sommets </a:t>
            </a:r>
            <a:r>
              <a:rPr sz="2400" dirty="0">
                <a:latin typeface="Perpetua"/>
                <a:cs typeface="Perpetua"/>
              </a:rPr>
              <a:t>basé </a:t>
            </a:r>
            <a:r>
              <a:rPr sz="2400" spc="-5" dirty="0">
                <a:latin typeface="Perpetua"/>
                <a:cs typeface="Perpetua"/>
              </a:rPr>
              <a:t>sur  </a:t>
            </a:r>
            <a:r>
              <a:rPr sz="2400" dirty="0">
                <a:latin typeface="Perpetua"/>
                <a:cs typeface="Perpetua"/>
              </a:rPr>
              <a:t>l'interpolation des intensités </a:t>
            </a:r>
            <a:r>
              <a:rPr sz="2400" spc="-5" dirty="0">
                <a:latin typeface="Perpetua"/>
                <a:cs typeface="Perpetua"/>
              </a:rPr>
              <a:t>entre </a:t>
            </a:r>
            <a:r>
              <a:rPr sz="2400" dirty="0">
                <a:latin typeface="Perpetua"/>
                <a:cs typeface="Perpetua"/>
              </a:rPr>
              <a:t>les</a:t>
            </a:r>
            <a:r>
              <a:rPr sz="2400" spc="-10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sommets</a:t>
            </a:r>
            <a:endParaRPr sz="2400">
              <a:latin typeface="Perpetua"/>
              <a:cs typeface="Perpetua"/>
            </a:endParaRPr>
          </a:p>
          <a:p>
            <a:pPr marL="286385" marR="5715" indent="-273685" algn="just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400" dirty="0" smtClean="0">
                <a:latin typeface="Perpetua"/>
                <a:cs typeface="Perpetua"/>
              </a:rPr>
              <a:t>C</a:t>
            </a:r>
            <a:r>
              <a:rPr sz="2400" smtClean="0">
                <a:latin typeface="Perpetua"/>
                <a:cs typeface="Perpetua"/>
              </a:rPr>
              <a:t>alcul </a:t>
            </a:r>
            <a:r>
              <a:rPr sz="2400" dirty="0">
                <a:latin typeface="Perpetua"/>
                <a:cs typeface="Perpetua"/>
              </a:rPr>
              <a:t>d'une intensité </a:t>
            </a:r>
            <a:r>
              <a:rPr sz="2400" spc="-5" dirty="0">
                <a:latin typeface="Perpetua"/>
                <a:cs typeface="Perpetua"/>
              </a:rPr>
              <a:t>pour </a:t>
            </a:r>
            <a:r>
              <a:rPr sz="2400" spc="5" dirty="0">
                <a:latin typeface="Perpetua"/>
                <a:cs typeface="Perpetua"/>
              </a:rPr>
              <a:t>chaque </a:t>
            </a:r>
            <a:r>
              <a:rPr sz="2400" dirty="0">
                <a:latin typeface="Perpetua"/>
                <a:cs typeface="Perpetua"/>
              </a:rPr>
              <a:t>sommet (lissage : </a:t>
            </a:r>
            <a:r>
              <a:rPr sz="2400" spc="-20" dirty="0">
                <a:latin typeface="Perpetua"/>
                <a:cs typeface="Perpetua"/>
              </a:rPr>
              <a:t>moyenne </a:t>
            </a:r>
            <a:r>
              <a:rPr sz="2400" dirty="0">
                <a:latin typeface="Perpetua"/>
                <a:cs typeface="Perpetua"/>
              </a:rPr>
              <a:t>des  </a:t>
            </a:r>
            <a:r>
              <a:rPr sz="2400" spc="5" dirty="0">
                <a:latin typeface="Perpetua"/>
                <a:cs typeface="Perpetua"/>
              </a:rPr>
              <a:t>normales)</a:t>
            </a:r>
            <a:endParaRPr sz="2400">
              <a:latin typeface="Perpetua"/>
              <a:cs typeface="Perpetua"/>
            </a:endParaRPr>
          </a:p>
          <a:p>
            <a:pPr marL="286385" indent="-273685" algn="just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fr-FR" sz="2400" dirty="0" smtClean="0">
                <a:latin typeface="Perpetua"/>
                <a:cs typeface="Perpetua"/>
              </a:rPr>
              <a:t>I</a:t>
            </a:r>
            <a:r>
              <a:rPr sz="2400" smtClean="0">
                <a:latin typeface="Perpetua"/>
                <a:cs typeface="Perpetua"/>
              </a:rPr>
              <a:t>ntensité </a:t>
            </a:r>
            <a:r>
              <a:rPr sz="2400" spc="-5" dirty="0">
                <a:latin typeface="Perpetua"/>
                <a:cs typeface="Perpetua"/>
              </a:rPr>
              <a:t>entre </a:t>
            </a:r>
            <a:r>
              <a:rPr sz="2400" dirty="0">
                <a:latin typeface="Perpetua"/>
                <a:cs typeface="Perpetua"/>
              </a:rPr>
              <a:t>2 sommets = interpolation </a:t>
            </a:r>
            <a:r>
              <a:rPr sz="2400" spc="-5" dirty="0">
                <a:latin typeface="Perpetua"/>
                <a:cs typeface="Perpetua"/>
              </a:rPr>
              <a:t>linéaire </a:t>
            </a:r>
            <a:r>
              <a:rPr sz="2400" dirty="0">
                <a:latin typeface="Perpetua"/>
                <a:cs typeface="Perpetua"/>
              </a:rPr>
              <a:t>des</a:t>
            </a:r>
            <a:r>
              <a:rPr sz="2400" spc="-10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intensités</a:t>
            </a:r>
            <a:endParaRPr sz="240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6923" y="4651540"/>
            <a:ext cx="3375660" cy="0"/>
          </a:xfrm>
          <a:custGeom>
            <a:avLst/>
            <a:gdLst/>
            <a:ahLst/>
            <a:cxnLst/>
            <a:rect l="l" t="t" r="r" b="b"/>
            <a:pathLst>
              <a:path w="3375659">
                <a:moveTo>
                  <a:pt x="0" y="0"/>
                </a:moveTo>
                <a:lnTo>
                  <a:pt x="3375659" y="0"/>
                </a:lnTo>
              </a:path>
            </a:pathLst>
          </a:custGeom>
          <a:ln w="9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59071" y="4635462"/>
            <a:ext cx="8636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0" dirty="0">
                <a:latin typeface="Times New Roman"/>
                <a:cs typeface="Times New Roman"/>
              </a:rPr>
              <a:t>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9373" y="4658995"/>
            <a:ext cx="134810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spc="-5" dirty="0">
                <a:latin typeface="Times New Roman"/>
                <a:cs typeface="Times New Roman"/>
              </a:rPr>
              <a:t>Y </a:t>
            </a:r>
            <a:r>
              <a:rPr sz="1850" spc="25" dirty="0">
                <a:latin typeface="Times New Roman"/>
                <a:cs typeface="Times New Roman"/>
              </a:rPr>
              <a:t>max</a:t>
            </a:r>
            <a:r>
              <a:rPr sz="1850" spc="25" dirty="0">
                <a:latin typeface="Symbol"/>
                <a:cs typeface="Symbol"/>
              </a:rPr>
              <a:t>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i="1" spc="-5" dirty="0">
                <a:latin typeface="Times New Roman"/>
                <a:cs typeface="Times New Roman"/>
              </a:rPr>
              <a:t>Y</a:t>
            </a:r>
            <a:r>
              <a:rPr sz="1850" i="1" spc="-30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min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3787" y="4250513"/>
            <a:ext cx="355092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1125" algn="ctr">
              <a:lnSpc>
                <a:spcPts val="2005"/>
              </a:lnSpc>
              <a:tabLst>
                <a:tab pos="1621155" algn="l"/>
              </a:tabLst>
            </a:pPr>
            <a:r>
              <a:rPr sz="2450" spc="-175" dirty="0">
                <a:latin typeface="Symbol"/>
                <a:cs typeface="Symbol"/>
              </a:rPr>
              <a:t></a:t>
            </a:r>
            <a:r>
              <a:rPr sz="1850" i="1" spc="-175" dirty="0">
                <a:latin typeface="Times New Roman"/>
                <a:cs typeface="Times New Roman"/>
              </a:rPr>
              <a:t>Y  </a:t>
            </a:r>
            <a:r>
              <a:rPr sz="1850" dirty="0">
                <a:latin typeface="Symbol"/>
                <a:cs typeface="Symbol"/>
              </a:rPr>
              <a:t>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i="1" spc="-5" dirty="0">
                <a:latin typeface="Times New Roman"/>
                <a:cs typeface="Times New Roman"/>
              </a:rPr>
              <a:t>Y</a:t>
            </a:r>
            <a:r>
              <a:rPr sz="1850" i="1" spc="-254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min</a:t>
            </a:r>
            <a:r>
              <a:rPr sz="1850" spc="-285" dirty="0">
                <a:latin typeface="Times New Roman"/>
                <a:cs typeface="Times New Roman"/>
              </a:rPr>
              <a:t> </a:t>
            </a:r>
            <a:r>
              <a:rPr sz="2450" spc="-180" dirty="0">
                <a:latin typeface="Symbol"/>
                <a:cs typeface="Symbol"/>
              </a:rPr>
              <a:t></a:t>
            </a:r>
            <a:r>
              <a:rPr sz="1850" i="1" spc="-180" dirty="0">
                <a:latin typeface="Times New Roman"/>
                <a:cs typeface="Times New Roman"/>
              </a:rPr>
              <a:t>C	</a:t>
            </a:r>
            <a:r>
              <a:rPr sz="1850" dirty="0">
                <a:latin typeface="Symbol"/>
                <a:cs typeface="Symbol"/>
              </a:rPr>
              <a:t></a:t>
            </a:r>
            <a:r>
              <a:rPr sz="1850" spc="-170" dirty="0">
                <a:latin typeface="Times New Roman"/>
                <a:cs typeface="Times New Roman"/>
              </a:rPr>
              <a:t> </a:t>
            </a:r>
            <a:r>
              <a:rPr sz="2450" spc="-175" dirty="0">
                <a:latin typeface="Symbol"/>
                <a:cs typeface="Symbol"/>
              </a:rPr>
              <a:t></a:t>
            </a:r>
            <a:r>
              <a:rPr sz="1850" i="1" spc="-175" dirty="0">
                <a:latin typeface="Times New Roman"/>
                <a:cs typeface="Times New Roman"/>
              </a:rPr>
              <a:t>Y</a:t>
            </a:r>
            <a:r>
              <a:rPr sz="1850" i="1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max</a:t>
            </a:r>
            <a:r>
              <a:rPr sz="1850" spc="25" dirty="0">
                <a:latin typeface="Symbol"/>
                <a:cs typeface="Symbol"/>
              </a:rPr>
              <a:t></a:t>
            </a:r>
            <a:r>
              <a:rPr sz="1850" spc="-270" dirty="0">
                <a:latin typeface="Times New Roman"/>
                <a:cs typeface="Times New Roman"/>
              </a:rPr>
              <a:t> </a:t>
            </a:r>
            <a:r>
              <a:rPr sz="1850" i="1" spc="-5" dirty="0">
                <a:latin typeface="Times New Roman"/>
                <a:cs typeface="Times New Roman"/>
              </a:rPr>
              <a:t>Y</a:t>
            </a:r>
            <a:r>
              <a:rPr sz="1850" i="1" spc="-170" dirty="0">
                <a:latin typeface="Times New Roman"/>
                <a:cs typeface="Times New Roman"/>
              </a:rPr>
              <a:t> </a:t>
            </a:r>
            <a:r>
              <a:rPr sz="2450" spc="-185" dirty="0">
                <a:latin typeface="Symbol"/>
                <a:cs typeface="Symbol"/>
              </a:rPr>
              <a:t></a:t>
            </a:r>
            <a:r>
              <a:rPr sz="1850" i="1" spc="-185" dirty="0">
                <a:latin typeface="Times New Roman"/>
                <a:cs typeface="Times New Roman"/>
              </a:rPr>
              <a:t>C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ts val="1285"/>
              </a:lnSpc>
              <a:tabLst>
                <a:tab pos="1407795" algn="l"/>
                <a:tab pos="3201670" algn="l"/>
              </a:tabLst>
            </a:pPr>
            <a:r>
              <a:rPr sz="2775" spc="-7" baseline="-21021" dirty="0">
                <a:latin typeface="Symbol"/>
                <a:cs typeface="Symbol"/>
              </a:rPr>
              <a:t></a:t>
            </a:r>
            <a:r>
              <a:rPr sz="2775" spc="-7" baseline="-21021" dirty="0">
                <a:latin typeface="Times New Roman"/>
                <a:cs typeface="Times New Roman"/>
              </a:rPr>
              <a:t>	</a:t>
            </a:r>
            <a:r>
              <a:rPr sz="1050" i="1" spc="15" dirty="0">
                <a:latin typeface="Times New Roman"/>
                <a:cs typeface="Times New Roman"/>
              </a:rPr>
              <a:t>Y</a:t>
            </a:r>
            <a:r>
              <a:rPr sz="1050" i="1" spc="-15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Times New Roman"/>
                <a:cs typeface="Times New Roman"/>
              </a:rPr>
              <a:t>max	</a:t>
            </a:r>
            <a:r>
              <a:rPr sz="1050" i="1" spc="15" dirty="0">
                <a:latin typeface="Times New Roman"/>
                <a:cs typeface="Times New Roman"/>
              </a:rPr>
              <a:t>Y</a:t>
            </a:r>
            <a:r>
              <a:rPr sz="1050" i="1" spc="-100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Times New Roman"/>
                <a:cs typeface="Times New Roman"/>
              </a:rPr>
              <a:t>min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7046" y="4476064"/>
            <a:ext cx="19494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b="1" spc="-5" dirty="0">
                <a:latin typeface="Times New Roman"/>
                <a:cs typeface="Times New Roman"/>
              </a:rPr>
              <a:t>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11779" y="4113301"/>
            <a:ext cx="1324356" cy="67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6292" y="3281197"/>
            <a:ext cx="2014855" cy="1641475"/>
          </a:xfrm>
          <a:custGeom>
            <a:avLst/>
            <a:gdLst/>
            <a:ahLst/>
            <a:cxnLst/>
            <a:rect l="l" t="t" r="r" b="b"/>
            <a:pathLst>
              <a:path w="2014854" h="1641475">
                <a:moveTo>
                  <a:pt x="899159" y="0"/>
                </a:moveTo>
                <a:lnTo>
                  <a:pt x="894588" y="0"/>
                </a:lnTo>
                <a:lnTo>
                  <a:pt x="890015" y="1523"/>
                </a:lnTo>
                <a:lnTo>
                  <a:pt x="886968" y="3047"/>
                </a:lnTo>
                <a:lnTo>
                  <a:pt x="885444" y="7619"/>
                </a:lnTo>
                <a:lnTo>
                  <a:pt x="1524" y="1621535"/>
                </a:lnTo>
                <a:lnTo>
                  <a:pt x="0" y="1626107"/>
                </a:lnTo>
                <a:lnTo>
                  <a:pt x="0" y="1630679"/>
                </a:lnTo>
                <a:lnTo>
                  <a:pt x="6095" y="1639823"/>
                </a:lnTo>
                <a:lnTo>
                  <a:pt x="12191" y="1641347"/>
                </a:lnTo>
                <a:lnTo>
                  <a:pt x="16763" y="1639823"/>
                </a:lnTo>
                <a:lnTo>
                  <a:pt x="36787" y="1633727"/>
                </a:lnTo>
                <a:lnTo>
                  <a:pt x="24383" y="1633727"/>
                </a:lnTo>
                <a:lnTo>
                  <a:pt x="9143" y="1615439"/>
                </a:lnTo>
                <a:lnTo>
                  <a:pt x="39449" y="1606220"/>
                </a:lnTo>
                <a:lnTo>
                  <a:pt x="900580" y="33913"/>
                </a:lnTo>
                <a:lnTo>
                  <a:pt x="888491" y="22859"/>
                </a:lnTo>
                <a:lnTo>
                  <a:pt x="908303" y="19811"/>
                </a:lnTo>
                <a:lnTo>
                  <a:pt x="921971" y="19811"/>
                </a:lnTo>
                <a:lnTo>
                  <a:pt x="905256" y="4571"/>
                </a:lnTo>
                <a:lnTo>
                  <a:pt x="902207" y="1523"/>
                </a:lnTo>
                <a:lnTo>
                  <a:pt x="899159" y="0"/>
                </a:lnTo>
                <a:close/>
              </a:path>
              <a:path w="2014854" h="1641475">
                <a:moveTo>
                  <a:pt x="39449" y="1606220"/>
                </a:moveTo>
                <a:lnTo>
                  <a:pt x="9143" y="1615439"/>
                </a:lnTo>
                <a:lnTo>
                  <a:pt x="24383" y="1633727"/>
                </a:lnTo>
                <a:lnTo>
                  <a:pt x="39449" y="1606220"/>
                </a:lnTo>
                <a:close/>
              </a:path>
              <a:path w="2014854" h="1641475">
                <a:moveTo>
                  <a:pt x="1975880" y="1017129"/>
                </a:moveTo>
                <a:lnTo>
                  <a:pt x="39449" y="1606220"/>
                </a:lnTo>
                <a:lnTo>
                  <a:pt x="24383" y="1633727"/>
                </a:lnTo>
                <a:lnTo>
                  <a:pt x="36787" y="1633727"/>
                </a:lnTo>
                <a:lnTo>
                  <a:pt x="2004059" y="1034795"/>
                </a:lnTo>
                <a:lnTo>
                  <a:pt x="2008632" y="1033271"/>
                </a:lnTo>
                <a:lnTo>
                  <a:pt x="2009647" y="1031747"/>
                </a:lnTo>
                <a:lnTo>
                  <a:pt x="1991868" y="1031747"/>
                </a:lnTo>
                <a:lnTo>
                  <a:pt x="1975880" y="1017129"/>
                </a:lnTo>
                <a:close/>
              </a:path>
              <a:path w="2014854" h="1641475">
                <a:moveTo>
                  <a:pt x="1997963" y="1010411"/>
                </a:moveTo>
                <a:lnTo>
                  <a:pt x="1975880" y="1017129"/>
                </a:lnTo>
                <a:lnTo>
                  <a:pt x="1991868" y="1031747"/>
                </a:lnTo>
                <a:lnTo>
                  <a:pt x="1997963" y="1010411"/>
                </a:lnTo>
                <a:close/>
              </a:path>
              <a:path w="2014854" h="1641475">
                <a:moveTo>
                  <a:pt x="2008484" y="1010411"/>
                </a:moveTo>
                <a:lnTo>
                  <a:pt x="1997963" y="1010411"/>
                </a:lnTo>
                <a:lnTo>
                  <a:pt x="1991868" y="1031747"/>
                </a:lnTo>
                <a:lnTo>
                  <a:pt x="2009647" y="1031747"/>
                </a:lnTo>
                <a:lnTo>
                  <a:pt x="2011680" y="1028699"/>
                </a:lnTo>
                <a:lnTo>
                  <a:pt x="2013204" y="1024127"/>
                </a:lnTo>
                <a:lnTo>
                  <a:pt x="2014728" y="1021079"/>
                </a:lnTo>
                <a:lnTo>
                  <a:pt x="2013204" y="1014983"/>
                </a:lnTo>
                <a:lnTo>
                  <a:pt x="2010156" y="1011935"/>
                </a:lnTo>
                <a:lnTo>
                  <a:pt x="2008484" y="1010411"/>
                </a:lnTo>
                <a:close/>
              </a:path>
              <a:path w="2014854" h="1641475">
                <a:moveTo>
                  <a:pt x="921971" y="19811"/>
                </a:moveTo>
                <a:lnTo>
                  <a:pt x="908303" y="19811"/>
                </a:lnTo>
                <a:lnTo>
                  <a:pt x="900580" y="33913"/>
                </a:lnTo>
                <a:lnTo>
                  <a:pt x="1975880" y="1017129"/>
                </a:lnTo>
                <a:lnTo>
                  <a:pt x="1997963" y="1010411"/>
                </a:lnTo>
                <a:lnTo>
                  <a:pt x="2008484" y="1010411"/>
                </a:lnTo>
                <a:lnTo>
                  <a:pt x="921971" y="19811"/>
                </a:lnTo>
                <a:close/>
              </a:path>
              <a:path w="2014854" h="1641475">
                <a:moveTo>
                  <a:pt x="908303" y="19811"/>
                </a:moveTo>
                <a:lnTo>
                  <a:pt x="888491" y="22859"/>
                </a:lnTo>
                <a:lnTo>
                  <a:pt x="900580" y="33913"/>
                </a:lnTo>
                <a:lnTo>
                  <a:pt x="908303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5248" y="3302533"/>
            <a:ext cx="838200" cy="1606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0879" y="3247669"/>
            <a:ext cx="1097280" cy="1091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89632" y="4268749"/>
            <a:ext cx="1917192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63823" y="3244621"/>
            <a:ext cx="147955" cy="134620"/>
          </a:xfrm>
          <a:custGeom>
            <a:avLst/>
            <a:gdLst/>
            <a:ahLst/>
            <a:cxnLst/>
            <a:rect l="l" t="t" r="r" b="b"/>
            <a:pathLst>
              <a:path w="147954" h="134620">
                <a:moveTo>
                  <a:pt x="73151" y="0"/>
                </a:moveTo>
                <a:lnTo>
                  <a:pt x="45005" y="5119"/>
                </a:lnTo>
                <a:lnTo>
                  <a:pt x="21717" y="19240"/>
                </a:lnTo>
                <a:lnTo>
                  <a:pt x="5857" y="40505"/>
                </a:lnTo>
                <a:lnTo>
                  <a:pt x="0" y="67055"/>
                </a:lnTo>
                <a:lnTo>
                  <a:pt x="5857" y="92963"/>
                </a:lnTo>
                <a:lnTo>
                  <a:pt x="21716" y="114299"/>
                </a:lnTo>
                <a:lnTo>
                  <a:pt x="45005" y="128777"/>
                </a:lnTo>
                <a:lnTo>
                  <a:pt x="73151" y="134111"/>
                </a:lnTo>
                <a:lnTo>
                  <a:pt x="102179" y="128777"/>
                </a:lnTo>
                <a:lnTo>
                  <a:pt x="125920" y="114299"/>
                </a:lnTo>
                <a:lnTo>
                  <a:pt x="141946" y="92963"/>
                </a:lnTo>
                <a:lnTo>
                  <a:pt x="147827" y="67055"/>
                </a:lnTo>
                <a:lnTo>
                  <a:pt x="141946" y="40505"/>
                </a:lnTo>
                <a:lnTo>
                  <a:pt x="125920" y="19240"/>
                </a:lnTo>
                <a:lnTo>
                  <a:pt x="102179" y="5119"/>
                </a:lnTo>
                <a:lnTo>
                  <a:pt x="731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78379" y="4860061"/>
            <a:ext cx="147955" cy="135890"/>
          </a:xfrm>
          <a:custGeom>
            <a:avLst/>
            <a:gdLst/>
            <a:ahLst/>
            <a:cxnLst/>
            <a:rect l="l" t="t" r="r" b="b"/>
            <a:pathLst>
              <a:path w="147955" h="135889">
                <a:moveTo>
                  <a:pt x="74675" y="0"/>
                </a:moveTo>
                <a:lnTo>
                  <a:pt x="45648" y="5357"/>
                </a:lnTo>
                <a:lnTo>
                  <a:pt x="21907" y="20002"/>
                </a:lnTo>
                <a:lnTo>
                  <a:pt x="5881" y="41790"/>
                </a:lnTo>
                <a:lnTo>
                  <a:pt x="0" y="68580"/>
                </a:lnTo>
                <a:lnTo>
                  <a:pt x="5881" y="94488"/>
                </a:lnTo>
                <a:lnTo>
                  <a:pt x="21907" y="115824"/>
                </a:lnTo>
                <a:lnTo>
                  <a:pt x="45648" y="130302"/>
                </a:lnTo>
                <a:lnTo>
                  <a:pt x="74675" y="135636"/>
                </a:lnTo>
                <a:lnTo>
                  <a:pt x="102822" y="130302"/>
                </a:lnTo>
                <a:lnTo>
                  <a:pt x="126110" y="115824"/>
                </a:lnTo>
                <a:lnTo>
                  <a:pt x="141970" y="94488"/>
                </a:lnTo>
                <a:lnTo>
                  <a:pt x="147827" y="68580"/>
                </a:lnTo>
                <a:lnTo>
                  <a:pt x="141970" y="41790"/>
                </a:lnTo>
                <a:lnTo>
                  <a:pt x="126111" y="20002"/>
                </a:lnTo>
                <a:lnTo>
                  <a:pt x="102822" y="5357"/>
                </a:lnTo>
                <a:lnTo>
                  <a:pt x="746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70247" y="4255033"/>
            <a:ext cx="146685" cy="134620"/>
          </a:xfrm>
          <a:custGeom>
            <a:avLst/>
            <a:gdLst/>
            <a:ahLst/>
            <a:cxnLst/>
            <a:rect l="l" t="t" r="r" b="b"/>
            <a:pathLst>
              <a:path w="146685" h="134620">
                <a:moveTo>
                  <a:pt x="73151" y="0"/>
                </a:moveTo>
                <a:lnTo>
                  <a:pt x="44362" y="5119"/>
                </a:lnTo>
                <a:lnTo>
                  <a:pt x="21145" y="19240"/>
                </a:lnTo>
                <a:lnTo>
                  <a:pt x="5643" y="40505"/>
                </a:lnTo>
                <a:lnTo>
                  <a:pt x="0" y="67056"/>
                </a:lnTo>
                <a:lnTo>
                  <a:pt x="5643" y="92964"/>
                </a:lnTo>
                <a:lnTo>
                  <a:pt x="21145" y="114300"/>
                </a:lnTo>
                <a:lnTo>
                  <a:pt x="44362" y="128778"/>
                </a:lnTo>
                <a:lnTo>
                  <a:pt x="73151" y="134112"/>
                </a:lnTo>
                <a:lnTo>
                  <a:pt x="101941" y="128777"/>
                </a:lnTo>
                <a:lnTo>
                  <a:pt x="125158" y="114300"/>
                </a:lnTo>
                <a:lnTo>
                  <a:pt x="140660" y="92964"/>
                </a:lnTo>
                <a:lnTo>
                  <a:pt x="146303" y="67056"/>
                </a:lnTo>
                <a:lnTo>
                  <a:pt x="140660" y="40505"/>
                </a:lnTo>
                <a:lnTo>
                  <a:pt x="125158" y="19240"/>
                </a:lnTo>
                <a:lnTo>
                  <a:pt x="101941" y="5119"/>
                </a:lnTo>
                <a:lnTo>
                  <a:pt x="7315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7192" y="5140477"/>
            <a:ext cx="818515" cy="76200"/>
          </a:xfrm>
          <a:custGeom>
            <a:avLst/>
            <a:gdLst/>
            <a:ahLst/>
            <a:cxnLst/>
            <a:rect l="l" t="t" r="r" b="b"/>
            <a:pathLst>
              <a:path w="818514" h="76200">
                <a:moveTo>
                  <a:pt x="742188" y="0"/>
                </a:moveTo>
                <a:lnTo>
                  <a:pt x="742188" y="76199"/>
                </a:lnTo>
                <a:lnTo>
                  <a:pt x="809244" y="42671"/>
                </a:lnTo>
                <a:lnTo>
                  <a:pt x="754380" y="42671"/>
                </a:lnTo>
                <a:lnTo>
                  <a:pt x="754380" y="32003"/>
                </a:lnTo>
                <a:lnTo>
                  <a:pt x="806196" y="32003"/>
                </a:lnTo>
                <a:lnTo>
                  <a:pt x="742188" y="0"/>
                </a:lnTo>
                <a:close/>
              </a:path>
              <a:path w="818514" h="76200">
                <a:moveTo>
                  <a:pt x="742188" y="32003"/>
                </a:moveTo>
                <a:lnTo>
                  <a:pt x="0" y="32003"/>
                </a:lnTo>
                <a:lnTo>
                  <a:pt x="0" y="42671"/>
                </a:lnTo>
                <a:lnTo>
                  <a:pt x="742188" y="42671"/>
                </a:lnTo>
                <a:lnTo>
                  <a:pt x="742188" y="32003"/>
                </a:lnTo>
                <a:close/>
              </a:path>
              <a:path w="818514" h="76200">
                <a:moveTo>
                  <a:pt x="806196" y="32003"/>
                </a:moveTo>
                <a:lnTo>
                  <a:pt x="754380" y="32003"/>
                </a:lnTo>
                <a:lnTo>
                  <a:pt x="754380" y="42671"/>
                </a:lnTo>
                <a:lnTo>
                  <a:pt x="809244" y="42671"/>
                </a:lnTo>
                <a:lnTo>
                  <a:pt x="818388" y="38099"/>
                </a:lnTo>
                <a:lnTo>
                  <a:pt x="806196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79092" y="4306849"/>
            <a:ext cx="76200" cy="871855"/>
          </a:xfrm>
          <a:custGeom>
            <a:avLst/>
            <a:gdLst/>
            <a:ahLst/>
            <a:cxnLst/>
            <a:rect l="l" t="t" r="r" b="b"/>
            <a:pathLst>
              <a:path w="76200" h="871854">
                <a:moveTo>
                  <a:pt x="44195" y="62483"/>
                </a:moveTo>
                <a:lnTo>
                  <a:pt x="33527" y="62483"/>
                </a:lnTo>
                <a:lnTo>
                  <a:pt x="33527" y="871727"/>
                </a:lnTo>
                <a:lnTo>
                  <a:pt x="44195" y="871727"/>
                </a:lnTo>
                <a:lnTo>
                  <a:pt x="44195" y="62483"/>
                </a:lnTo>
                <a:close/>
              </a:path>
              <a:path w="76200" h="871854">
                <a:moveTo>
                  <a:pt x="38100" y="0"/>
                </a:moveTo>
                <a:lnTo>
                  <a:pt x="0" y="76199"/>
                </a:lnTo>
                <a:lnTo>
                  <a:pt x="33527" y="76199"/>
                </a:lnTo>
                <a:lnTo>
                  <a:pt x="33527" y="62483"/>
                </a:lnTo>
                <a:lnTo>
                  <a:pt x="69342" y="62483"/>
                </a:lnTo>
                <a:lnTo>
                  <a:pt x="38100" y="0"/>
                </a:lnTo>
                <a:close/>
              </a:path>
              <a:path w="76200" h="871854">
                <a:moveTo>
                  <a:pt x="69342" y="62483"/>
                </a:moveTo>
                <a:lnTo>
                  <a:pt x="44195" y="62483"/>
                </a:lnTo>
                <a:lnTo>
                  <a:pt x="44195" y="76199"/>
                </a:lnTo>
                <a:lnTo>
                  <a:pt x="76200" y="76199"/>
                </a:lnTo>
                <a:lnTo>
                  <a:pt x="69342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45957" y="4159517"/>
            <a:ext cx="10350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latin typeface="Tw Cen MT"/>
                <a:cs typeface="Tw Cen MT"/>
              </a:rPr>
              <a:t>y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49324" y="490882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37716" y="4908829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7632" y="490882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6023" y="490882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04416" y="4908829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4332" y="490882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2723" y="490882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1116" y="4908829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61032" y="490882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0952" y="3265957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10867" y="326595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99260" y="326595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87651" y="3265957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77567" y="326595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65960" y="326595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54351" y="3265957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44267" y="326595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32660" y="326595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21051" y="3265957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10967" y="326595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99360" y="326595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87751" y="3265957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77667" y="326595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66060" y="326595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54451" y="3265957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44367" y="326595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32760" y="326595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936752" y="4812881"/>
            <a:ext cx="1932939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latin typeface="Tw Cen MT"/>
                <a:cs typeface="Tw Cen MT"/>
              </a:rPr>
              <a:t>Ymin</a:t>
            </a:r>
            <a:endParaRPr sz="1200">
              <a:latin typeface="Tw Cen MT"/>
              <a:cs typeface="Tw Cen MT"/>
            </a:endParaRPr>
          </a:p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sz="1400" i="1" dirty="0">
                <a:latin typeface="Tw Cen MT"/>
                <a:cs typeface="Tw Cen MT"/>
              </a:rPr>
              <a:t>x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85519" y="3124200"/>
            <a:ext cx="7094855" cy="8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latin typeface="Tw Cen MT"/>
                <a:cs typeface="Tw Cen MT"/>
              </a:rPr>
              <a:t>Ymax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3594100">
              <a:lnSpc>
                <a:spcPct val="100000"/>
              </a:lnSpc>
            </a:pPr>
            <a:r>
              <a:rPr sz="1850" b="1" spc="10" dirty="0">
                <a:latin typeface="Times New Roman"/>
                <a:cs typeface="Times New Roman"/>
              </a:rPr>
              <a:t>C</a:t>
            </a:r>
            <a:r>
              <a:rPr sz="1575" i="1" spc="15" baseline="-23809" dirty="0">
                <a:latin typeface="Times New Roman"/>
                <a:cs typeface="Times New Roman"/>
              </a:rPr>
              <a:t>Ymin</a:t>
            </a:r>
            <a:r>
              <a:rPr sz="1575" i="1" spc="-247" baseline="-23809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,</a:t>
            </a:r>
            <a:r>
              <a:rPr sz="1850" spc="-285" dirty="0">
                <a:latin typeface="Times New Roman"/>
                <a:cs typeface="Times New Roman"/>
              </a:rPr>
              <a:t> </a:t>
            </a:r>
            <a:r>
              <a:rPr sz="1850" b="1" spc="15" dirty="0">
                <a:latin typeface="Times New Roman"/>
                <a:cs typeface="Times New Roman"/>
              </a:rPr>
              <a:t>C</a:t>
            </a:r>
            <a:r>
              <a:rPr sz="1575" i="1" spc="22" baseline="-23809" dirty="0">
                <a:latin typeface="Times New Roman"/>
                <a:cs typeface="Times New Roman"/>
              </a:rPr>
              <a:t>Ymax</a:t>
            </a:r>
            <a:r>
              <a:rPr sz="1575" i="1" spc="135" baseline="-23809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Symbol"/>
                <a:cs typeface="Symbol"/>
              </a:rPr>
              <a:t></a:t>
            </a:r>
            <a:r>
              <a:rPr sz="1850" spc="-8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shading</a:t>
            </a:r>
            <a:r>
              <a:rPr sz="1850" spc="-15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at</a:t>
            </a:r>
            <a:r>
              <a:rPr sz="1850" spc="-15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Ymin,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Ymax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498091" y="4122445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88008" y="412244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76400" y="412244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64792" y="4122445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54707" y="412244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43100" y="412244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31492" y="4122445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21407" y="412244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09800" y="412244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98192" y="4122445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88107" y="412244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76500" y="412244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64892" y="4122445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54807" y="412244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102867" y="4026497"/>
            <a:ext cx="10985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latin typeface="Tw Cen MT"/>
                <a:cs typeface="Tw Cen MT"/>
              </a:rPr>
              <a:t>Y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44</a:t>
            </a:fld>
            <a:endParaRPr dirty="0"/>
          </a:p>
        </p:txBody>
      </p:sp>
      <p:sp>
        <p:nvSpPr>
          <p:cNvPr id="67" name="Rectangle 66"/>
          <p:cNvSpPr/>
          <p:nvPr/>
        </p:nvSpPr>
        <p:spPr>
          <a:xfrm>
            <a:off x="762000" y="228600"/>
            <a:ext cx="4901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spc="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Méthode </a:t>
            </a:r>
            <a:r>
              <a:rPr lang="fr-FR" sz="40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de</a:t>
            </a:r>
            <a:r>
              <a:rPr lang="fr-FR" sz="4000" b="1" spc="-13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 </a:t>
            </a: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Gouraud:</a:t>
            </a:r>
            <a:endParaRPr lang="fr-FR" sz="4000" dirty="0"/>
          </a:p>
        </p:txBody>
      </p:sp>
      <p:sp>
        <p:nvSpPr>
          <p:cNvPr id="69" name="Rectangle 39"/>
          <p:cNvSpPr>
            <a:spLocks noChangeArrowheads="1"/>
          </p:cNvSpPr>
          <p:nvPr/>
        </p:nvSpPr>
        <p:spPr bwMode="auto">
          <a:xfrm>
            <a:off x="539750" y="5411788"/>
            <a:ext cx="8210550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0832" tIns="39624" rIns="80832" bIns="39624"/>
          <a:lstStyle/>
          <a:p>
            <a:pPr marL="286385" indent="-273685" algn="just">
              <a:spcBef>
                <a:spcPts val="600"/>
              </a:spcBef>
              <a:buClr>
                <a:srgbClr val="D348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fr-FR" altLang="en-US" sz="2400" dirty="0" smtClean="0">
                <a:latin typeface="Perpetua"/>
                <a:cs typeface="Perpetua"/>
              </a:rPr>
              <a:t>Plus rapide que de calculer l’illumination pour chaque pixel.</a:t>
            </a:r>
          </a:p>
          <a:p>
            <a:pPr marL="286385" indent="-273685" algn="just">
              <a:spcBef>
                <a:spcPts val="600"/>
              </a:spcBef>
              <a:buClr>
                <a:srgbClr val="D348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fr-FR" sz="2400" dirty="0" smtClean="0">
                <a:latin typeface="Perpetua"/>
                <a:cs typeface="Perpetua"/>
              </a:rPr>
              <a:t>Le rendu spéculaire n’est pas de très bonne qualité; en effet, une réflexion spéculaire doit apparaître à un sommet pour être rendue.</a:t>
            </a:r>
            <a:endParaRPr lang="fr-FR" altLang="en-US" sz="2400" dirty="0" smtClean="0">
              <a:latin typeface="Perpetua"/>
              <a:cs typeface="Perpetua"/>
            </a:endParaRPr>
          </a:p>
          <a:p>
            <a:pPr marL="250825" indent="-250825" algn="l" defTabSz="801688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altLang="en-US" sz="2000" b="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479" y="1377077"/>
            <a:ext cx="799592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3685" algn="just">
              <a:lnSpc>
                <a:spcPct val="100000"/>
              </a:lnSpc>
              <a:buClr>
                <a:srgbClr val="D34817"/>
              </a:buClr>
              <a:buSzPct val="85416"/>
              <a:tabLst>
                <a:tab pos="287020" algn="l"/>
              </a:tabLst>
            </a:pPr>
            <a:r>
              <a:rPr lang="fr-FR" sz="28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Résumé</a:t>
            </a:r>
          </a:p>
          <a:p>
            <a:pPr marL="286385" marR="5080" indent="-273685" algn="just">
              <a:lnSpc>
                <a:spcPct val="100000"/>
              </a:lnSpc>
              <a:buClr>
                <a:srgbClr val="D348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fr-FR" sz="28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Interpolation</a:t>
            </a:r>
            <a:r>
              <a:rPr lang="fr-FR" sz="28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 </a:t>
            </a:r>
            <a:r>
              <a:rPr lang="fr-FR" sz="2800" spc="-5" dirty="0" smtClean="0">
                <a:latin typeface="Perpetua"/>
                <a:cs typeface="Perpetua"/>
              </a:rPr>
              <a:t>des valeurs d'intensité calculées </a:t>
            </a:r>
            <a:r>
              <a:rPr lang="fr-FR" sz="2800" b="1" dirty="0" smtClean="0">
                <a:solidFill>
                  <a:srgbClr val="FF3300"/>
                </a:solidFill>
                <a:latin typeface="Perpetua" pitchFamily="18" charset="0"/>
              </a:rPr>
              <a:t>aux sommets </a:t>
            </a:r>
            <a:r>
              <a:rPr lang="fr-FR" sz="2800" spc="-5" dirty="0" smtClean="0">
                <a:latin typeface="Perpetua"/>
                <a:cs typeface="Perpetua"/>
              </a:rPr>
              <a:t>de la face:</a:t>
            </a:r>
          </a:p>
          <a:p>
            <a:pPr marL="743585" marR="5080" lvl="1" indent="-273685" algn="just">
              <a:buClr>
                <a:srgbClr val="D34817"/>
              </a:buClr>
              <a:buSzPct val="85416"/>
              <a:tabLst>
                <a:tab pos="287020" algn="l"/>
              </a:tabLst>
            </a:pPr>
            <a:r>
              <a:rPr lang="fr-FR" sz="2400" spc="-5" dirty="0" smtClean="0">
                <a:latin typeface="Perpetua"/>
                <a:cs typeface="Perpetua"/>
              </a:rPr>
              <a:t>1</a:t>
            </a:r>
            <a:r>
              <a:rPr lang="fr-FR" sz="2800" spc="-5" dirty="0" smtClean="0">
                <a:latin typeface="Perpetua"/>
                <a:cs typeface="Perpetua"/>
              </a:rPr>
              <a:t>. Calcul des normales aux sommets</a:t>
            </a:r>
          </a:p>
          <a:p>
            <a:pPr marL="743585" marR="5080" lvl="1" indent="-273685" algn="just">
              <a:buClr>
                <a:srgbClr val="D34817"/>
              </a:buClr>
              <a:buSzPct val="85416"/>
              <a:tabLst>
                <a:tab pos="287020" algn="l"/>
              </a:tabLst>
            </a:pPr>
            <a:r>
              <a:rPr lang="fr-FR" sz="2800" spc="-5" dirty="0" smtClean="0">
                <a:latin typeface="Perpetua"/>
                <a:cs typeface="Perpetua"/>
              </a:rPr>
              <a:t>2. Calcul des intensités aux sommets</a:t>
            </a:r>
          </a:p>
          <a:p>
            <a:pPr marL="743585" marR="5080" lvl="1" indent="-273685" algn="just">
              <a:buClr>
                <a:srgbClr val="D34817"/>
              </a:buClr>
              <a:buSzPct val="85416"/>
              <a:tabLst>
                <a:tab pos="287020" algn="l"/>
              </a:tabLst>
            </a:pPr>
            <a:r>
              <a:rPr lang="fr-FR" sz="2800" spc="-5" dirty="0" smtClean="0">
                <a:latin typeface="Perpetua"/>
                <a:cs typeface="Perpetua"/>
              </a:rPr>
              <a:t>3. Interpolation des intensité lors de la rastérisation</a:t>
            </a:r>
            <a:endParaRPr sz="2800">
              <a:latin typeface="Perpetua"/>
              <a:cs typeface="Perpetu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45</a:t>
            </a:fld>
            <a:endParaRPr dirty="0"/>
          </a:p>
        </p:txBody>
      </p:sp>
      <p:sp>
        <p:nvSpPr>
          <p:cNvPr id="67" name="Rectangle 66"/>
          <p:cNvSpPr/>
          <p:nvPr/>
        </p:nvSpPr>
        <p:spPr>
          <a:xfrm>
            <a:off x="762000" y="228600"/>
            <a:ext cx="4901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spc="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Méthode </a:t>
            </a:r>
            <a:r>
              <a:rPr lang="fr-FR" sz="40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de</a:t>
            </a:r>
            <a:r>
              <a:rPr lang="fr-FR" sz="4000" b="1" spc="-13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 </a:t>
            </a: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Gouraud: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050" descr="ph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92182"/>
            <a:ext cx="3281362" cy="266581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095750"/>
            <a:ext cx="43624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7903845" cy="4108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3685" algn="just">
              <a:lnSpc>
                <a:spcPct val="100000"/>
              </a:lnSpc>
              <a:buClr>
                <a:srgbClr val="D348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000" spc="-5" dirty="0"/>
              <a:t>polygones </a:t>
            </a:r>
            <a:r>
              <a:rPr sz="2000" dirty="0"/>
              <a:t>ou </a:t>
            </a:r>
            <a:r>
              <a:rPr sz="2000" spc="-5" dirty="0"/>
              <a:t>maillage </a:t>
            </a:r>
            <a:r>
              <a:rPr sz="2000" spc="-10" dirty="0"/>
              <a:t>polygonal </a:t>
            </a:r>
            <a:r>
              <a:rPr sz="2000" dirty="0"/>
              <a:t>: définition </a:t>
            </a:r>
            <a:r>
              <a:rPr sz="2000" spc="-5" dirty="0"/>
              <a:t>par </a:t>
            </a:r>
            <a:r>
              <a:rPr sz="2000" dirty="0"/>
              <a:t>les sommets basé</a:t>
            </a:r>
            <a:r>
              <a:rPr sz="2000" spc="-155" dirty="0"/>
              <a:t> </a:t>
            </a:r>
            <a:r>
              <a:rPr sz="2000" spc="-5" dirty="0"/>
              <a:t>sur  </a:t>
            </a:r>
            <a:r>
              <a:rPr sz="2000" dirty="0"/>
              <a:t>l'interpolation des </a:t>
            </a:r>
            <a:r>
              <a:rPr sz="2000" spc="5" dirty="0"/>
              <a:t>normales </a:t>
            </a:r>
            <a:r>
              <a:rPr sz="2000" spc="-5" dirty="0"/>
              <a:t>entre </a:t>
            </a:r>
            <a:r>
              <a:rPr sz="2000" dirty="0"/>
              <a:t>les</a:t>
            </a:r>
            <a:r>
              <a:rPr sz="2000" spc="-80" dirty="0"/>
              <a:t> </a:t>
            </a:r>
            <a:r>
              <a:rPr sz="2000" dirty="0"/>
              <a:t>sommets</a:t>
            </a:r>
          </a:p>
          <a:p>
            <a:pPr marL="286385" indent="-273685" algn="just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sz="2000" dirty="0"/>
              <a:t>calcul d'une </a:t>
            </a:r>
            <a:r>
              <a:rPr sz="2000" spc="10" dirty="0"/>
              <a:t>normale </a:t>
            </a:r>
            <a:r>
              <a:rPr sz="2000" spc="-20" dirty="0"/>
              <a:t>moyenne </a:t>
            </a:r>
            <a:r>
              <a:rPr sz="2000" spc="-5" dirty="0"/>
              <a:t>pour </a:t>
            </a:r>
            <a:r>
              <a:rPr sz="2000" spc="5" dirty="0"/>
              <a:t>chaque </a:t>
            </a:r>
            <a:r>
              <a:rPr sz="2000" dirty="0"/>
              <a:t>sommet</a:t>
            </a:r>
            <a:r>
              <a:rPr sz="2000" spc="-75" dirty="0"/>
              <a:t> </a:t>
            </a:r>
            <a:r>
              <a:rPr sz="2000" dirty="0"/>
              <a:t>(lissage)</a:t>
            </a:r>
          </a:p>
          <a:p>
            <a:pPr marL="286385" marR="88900" indent="-273685" algn="just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sz="2000" dirty="0"/>
              <a:t>intensité </a:t>
            </a:r>
            <a:r>
              <a:rPr sz="2000" spc="-5" dirty="0"/>
              <a:t>entre </a:t>
            </a:r>
            <a:r>
              <a:rPr sz="2000" dirty="0"/>
              <a:t>2 sommets = interpolation </a:t>
            </a:r>
            <a:r>
              <a:rPr sz="2000" spc="-5" dirty="0"/>
              <a:t>linéaire </a:t>
            </a:r>
            <a:r>
              <a:rPr sz="2000" dirty="0"/>
              <a:t>des </a:t>
            </a:r>
            <a:r>
              <a:rPr sz="2000" spc="5" dirty="0"/>
              <a:t>normales</a:t>
            </a:r>
            <a:r>
              <a:rPr sz="2000" spc="-90" dirty="0"/>
              <a:t> </a:t>
            </a:r>
            <a:r>
              <a:rPr sz="2000" dirty="0"/>
              <a:t>puis  calcul </a:t>
            </a:r>
            <a:r>
              <a:rPr sz="2000"/>
              <a:t>de</a:t>
            </a:r>
            <a:r>
              <a:rPr sz="2000" spc="-114"/>
              <a:t> </a:t>
            </a:r>
            <a:r>
              <a:rPr sz="2000" smtClean="0"/>
              <a:t>l'intensité</a:t>
            </a:r>
            <a:endParaRPr lang="fr-FR" sz="2000" dirty="0" smtClean="0"/>
          </a:p>
          <a:p>
            <a:pPr marL="286385" marR="88900" indent="-273685" algn="just"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000" dirty="0" smtClean="0"/>
              <a:t>Interpolation des normales plutôt que des couleurs </a:t>
            </a:r>
          </a:p>
          <a:p>
            <a:pPr marL="286385" marR="88900" indent="-273685" algn="just"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000" dirty="0" smtClean="0"/>
              <a:t>Méthode d’interpolation identique</a:t>
            </a:r>
          </a:p>
          <a:p>
            <a:pPr marL="286385" marR="88900" indent="-273685" algn="just"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000" dirty="0" smtClean="0"/>
              <a:t>L’intensité réfléchie n’est calculée qu’après interpolation des normales.</a:t>
            </a:r>
          </a:p>
          <a:p>
            <a:pPr marL="286385" marR="88900" indent="-273685" algn="just"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000" dirty="0" smtClean="0"/>
              <a:t>Le rendu spéculaire est de bien meilleure qualité que dans le cas de l’algorithme de Gouraud.</a:t>
            </a:r>
          </a:p>
          <a:p>
            <a:pPr marL="286385" marR="88900" indent="-273685" algn="just">
              <a:lnSpc>
                <a:spcPct val="100000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46</a:t>
            </a:fld>
            <a:endParaRPr dirty="0"/>
          </a:p>
        </p:txBody>
      </p:sp>
      <p:sp>
        <p:nvSpPr>
          <p:cNvPr id="32" name="Rectangle 31"/>
          <p:cNvSpPr/>
          <p:nvPr/>
        </p:nvSpPr>
        <p:spPr>
          <a:xfrm>
            <a:off x="838200" y="228600"/>
            <a:ext cx="4395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spc="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Méthode </a:t>
            </a:r>
            <a:r>
              <a:rPr lang="fr-FR" sz="40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de</a:t>
            </a:r>
            <a:r>
              <a:rPr lang="fr-FR" sz="4000" b="1" spc="-1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 </a:t>
            </a: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Phong: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479" y="914400"/>
            <a:ext cx="7995920" cy="2339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3685" algn="just">
              <a:buClr>
                <a:srgbClr val="D348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lang="fr-F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Interpolation des normales   </a:t>
            </a:r>
            <a:r>
              <a:rPr lang="fr-FR" sz="2800" dirty="0" smtClean="0">
                <a:latin typeface="Perpetua" pitchFamily="18" charset="0"/>
              </a:rPr>
              <a:t>calculées  </a:t>
            </a:r>
            <a:r>
              <a:rPr lang="fr-F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aux sommets </a:t>
            </a:r>
            <a:r>
              <a:rPr lang="fr-FR" sz="2800" spc="-5" dirty="0" smtClean="0">
                <a:latin typeface="Perpetua"/>
                <a:cs typeface="Perpetua"/>
              </a:rPr>
              <a:t>de la face:</a:t>
            </a:r>
          </a:p>
          <a:p>
            <a:pPr marL="743585" marR="5080" lvl="1" indent="-273685" algn="just">
              <a:buClr>
                <a:srgbClr val="D34817"/>
              </a:buClr>
              <a:buSzPct val="85416"/>
              <a:tabLst>
                <a:tab pos="287020" algn="l"/>
              </a:tabLst>
            </a:pPr>
            <a:r>
              <a:rPr lang="fr-FR" sz="2400" spc="-5" dirty="0" smtClean="0">
                <a:latin typeface="Perpetua"/>
                <a:cs typeface="Perpetua"/>
              </a:rPr>
              <a:t>1. Calcul des normales aux sommets</a:t>
            </a:r>
          </a:p>
          <a:p>
            <a:pPr marL="743585" marR="5080" lvl="1" indent="-273685" algn="just">
              <a:buClr>
                <a:srgbClr val="D34817"/>
              </a:buClr>
              <a:buSzPct val="85416"/>
              <a:tabLst>
                <a:tab pos="287020" algn="l"/>
              </a:tabLst>
            </a:pPr>
            <a:r>
              <a:rPr lang="fr-FR" sz="2400" spc="-5" dirty="0" smtClean="0">
                <a:latin typeface="Perpetua"/>
                <a:cs typeface="Perpetua"/>
              </a:rPr>
              <a:t>2. Interpolation des normales lors de la rastérisation</a:t>
            </a:r>
          </a:p>
          <a:p>
            <a:pPr marL="743585" marR="5080" lvl="1" indent="-273685" algn="just">
              <a:buClr>
                <a:srgbClr val="D34817"/>
              </a:buClr>
              <a:buSzPct val="85416"/>
              <a:tabLst>
                <a:tab pos="287020" algn="l"/>
              </a:tabLst>
            </a:pPr>
            <a:r>
              <a:rPr lang="fr-FR" sz="2400" spc="-5" dirty="0" smtClean="0">
                <a:latin typeface="Perpetua"/>
                <a:cs typeface="Perpetua"/>
              </a:rPr>
              <a:t>3. Normalisation des normales</a:t>
            </a:r>
          </a:p>
          <a:p>
            <a:pPr marL="743585" marR="5080" lvl="1" indent="-273685" algn="just">
              <a:buClr>
                <a:srgbClr val="D34817"/>
              </a:buClr>
              <a:buSzPct val="85416"/>
              <a:tabLst>
                <a:tab pos="287020" algn="l"/>
              </a:tabLst>
            </a:pPr>
            <a:r>
              <a:rPr lang="fr-FR" sz="2400" spc="-5" dirty="0" smtClean="0">
                <a:latin typeface="Perpetua"/>
                <a:cs typeface="Perpetua"/>
              </a:rPr>
              <a:t>4. Calcul des intensités par fragment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47</a:t>
            </a:fld>
            <a:endParaRPr dirty="0"/>
          </a:p>
        </p:txBody>
      </p:sp>
      <p:sp>
        <p:nvSpPr>
          <p:cNvPr id="67" name="Rectangle 66"/>
          <p:cNvSpPr/>
          <p:nvPr/>
        </p:nvSpPr>
        <p:spPr>
          <a:xfrm>
            <a:off x="762000" y="228600"/>
            <a:ext cx="4395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spc="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Méthode </a:t>
            </a:r>
            <a:r>
              <a:rPr lang="fr-FR" sz="40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de</a:t>
            </a:r>
            <a:r>
              <a:rPr lang="fr-FR" sz="4000" b="1" spc="-1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 </a:t>
            </a: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Phong: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838200"/>
            <a:ext cx="8077200" cy="5818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2528570" indent="-320040" algn="just">
              <a:lnSpc>
                <a:spcPct val="102099"/>
              </a:lnSpc>
              <a:buClr>
                <a:srgbClr val="D34817"/>
              </a:buClr>
              <a:buSzPct val="68421"/>
              <a:buFont typeface="Wingdings 2"/>
              <a:buChar char=""/>
              <a:tabLst>
                <a:tab pos="287020" algn="l"/>
              </a:tabLst>
            </a:pPr>
            <a:r>
              <a:rPr sz="22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Rendu facette (pas </a:t>
            </a:r>
            <a:r>
              <a:rPr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d’interpolation</a:t>
            </a:r>
            <a:r>
              <a:rPr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fr-FR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585" marR="88900" lvl="2" indent="-273685" algn="just">
              <a:lnSpc>
                <a:spcPct val="102099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200" dirty="0" smtClean="0">
                <a:latin typeface="Perpetua"/>
                <a:cs typeface="Perpetua"/>
              </a:rPr>
              <a:t>Couleur constante pour chaque polygone  </a:t>
            </a:r>
            <a:endParaRPr lang="fr-FR" sz="2200" dirty="0">
              <a:latin typeface="Perpetua"/>
              <a:cs typeface="Perpetua"/>
            </a:endParaRPr>
          </a:p>
          <a:p>
            <a:pPr marL="743585" marR="88900" lvl="2" indent="-273685" algn="just">
              <a:lnSpc>
                <a:spcPct val="102099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200" dirty="0" smtClean="0">
                <a:latin typeface="Perpetua"/>
                <a:cs typeface="Perpetua"/>
              </a:rPr>
              <a:t>Peu coûteux</a:t>
            </a:r>
          </a:p>
          <a:p>
            <a:pPr marL="332740" marR="2528570" indent="-320040" algn="just">
              <a:lnSpc>
                <a:spcPct val="102099"/>
              </a:lnSpc>
              <a:spcBef>
                <a:spcPts val="110"/>
              </a:spcBef>
              <a:buClr>
                <a:srgbClr val="D34817"/>
              </a:buClr>
              <a:buSzPct val="68421"/>
              <a:buFont typeface="Wingdings 2"/>
              <a:buChar char=""/>
              <a:tabLst>
                <a:tab pos="287020" algn="l"/>
              </a:tabLst>
            </a:pPr>
            <a:r>
              <a:rPr sz="2200" b="1" spc="-5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Gouraud </a:t>
            </a:r>
            <a:r>
              <a:rPr sz="22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(interpolation des couleurs</a:t>
            </a:r>
            <a:r>
              <a:rPr sz="2200" b="1" spc="-5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fr-FR" sz="2200" b="1" spc="-5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585" marR="88900" lvl="2" indent="-273685" algn="just">
              <a:lnSpc>
                <a:spcPct val="102099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200" dirty="0" smtClean="0">
                <a:latin typeface="Perpetua"/>
                <a:cs typeface="Perpetua"/>
              </a:rPr>
              <a:t>Rendu pour chaque sommet</a:t>
            </a:r>
          </a:p>
          <a:p>
            <a:pPr marL="743585" marR="88900" lvl="2" indent="-273685" algn="just">
              <a:lnSpc>
                <a:spcPct val="102099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200" dirty="0" smtClean="0">
                <a:latin typeface="Perpetua"/>
                <a:cs typeface="Perpetua"/>
              </a:rPr>
              <a:t>Interpolation linéaire des couleurs sur le polygone </a:t>
            </a:r>
            <a:endParaRPr lang="fr-FR" sz="2200" dirty="0">
              <a:latin typeface="Perpetua"/>
              <a:cs typeface="Perpetua"/>
            </a:endParaRPr>
          </a:p>
          <a:p>
            <a:pPr marL="743585" marR="88900" lvl="2" indent="-273685" algn="just">
              <a:lnSpc>
                <a:spcPct val="102099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200" dirty="0" smtClean="0">
                <a:latin typeface="Perpetua"/>
                <a:cs typeface="Perpetua"/>
              </a:rPr>
              <a:t>Coût : 3 entiers additionnés pour chaque pixel </a:t>
            </a:r>
            <a:endParaRPr lang="fr-FR" sz="2200" dirty="0">
              <a:latin typeface="Perpetua"/>
              <a:cs typeface="Perpetua"/>
            </a:endParaRPr>
          </a:p>
          <a:p>
            <a:pPr marL="743585" marR="88900" lvl="2" indent="-273685" algn="just">
              <a:lnSpc>
                <a:spcPct val="102099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200" dirty="0" smtClean="0">
                <a:latin typeface="Perpetua"/>
                <a:cs typeface="Perpetua"/>
              </a:rPr>
              <a:t>Problème pour les objets spéculaires</a:t>
            </a:r>
          </a:p>
          <a:p>
            <a:pPr marL="332740" marR="2528570" indent="-320040" algn="just">
              <a:lnSpc>
                <a:spcPct val="102099"/>
              </a:lnSpc>
              <a:spcBef>
                <a:spcPts val="110"/>
              </a:spcBef>
              <a:buClr>
                <a:srgbClr val="D34817"/>
              </a:buClr>
              <a:buSzPct val="68421"/>
              <a:buFont typeface="Wingdings 2"/>
              <a:buChar char=""/>
              <a:tabLst>
                <a:tab pos="287020" algn="l"/>
              </a:tabLst>
            </a:pPr>
            <a:r>
              <a:rPr sz="2200" b="1" spc="-5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Phong </a:t>
            </a:r>
            <a:r>
              <a:rPr sz="2200" b="1" spc="-5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(interpolatation des normales</a:t>
            </a:r>
            <a:r>
              <a:rPr sz="2200" b="1" spc="-5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fr-FR" sz="2200" b="1" spc="-5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585" marR="88900" lvl="2" indent="-273685" algn="just">
              <a:lnSpc>
                <a:spcPct val="102099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200" dirty="0" smtClean="0">
                <a:latin typeface="Perpetua"/>
                <a:cs typeface="Perpetua"/>
              </a:rPr>
              <a:t>Calcul des normales des sommets</a:t>
            </a:r>
          </a:p>
          <a:p>
            <a:pPr marL="743585" marR="88900" lvl="2" indent="-273685" algn="just">
              <a:lnSpc>
                <a:spcPct val="102099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200" dirty="0" smtClean="0">
                <a:latin typeface="Perpetua"/>
                <a:cs typeface="Perpetua"/>
              </a:rPr>
              <a:t>Interpolation linéaires des normales sur le</a:t>
            </a:r>
            <a:r>
              <a:rPr lang="fr-FR" sz="2200" dirty="0">
                <a:latin typeface="Perpetua"/>
                <a:cs typeface="Perpetua"/>
              </a:rPr>
              <a:t> </a:t>
            </a:r>
            <a:r>
              <a:rPr lang="fr-FR" sz="2200" dirty="0" smtClean="0">
                <a:latin typeface="Perpetua"/>
                <a:cs typeface="Perpetua"/>
              </a:rPr>
              <a:t>polygone</a:t>
            </a:r>
          </a:p>
          <a:p>
            <a:pPr marL="743585" marR="88900" lvl="2" indent="-273685" algn="just">
              <a:lnSpc>
                <a:spcPct val="102099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200" dirty="0" smtClean="0">
                <a:latin typeface="Perpetua"/>
                <a:cs typeface="Perpetua"/>
              </a:rPr>
              <a:t>Utilisation des normales interpolées pour rendre chaque pixel (cher !)  Coût : de 10 à 100 opérations sur des réels pour chaque pixel</a:t>
            </a:r>
          </a:p>
          <a:p>
            <a:pPr marL="743585" marR="88900" lvl="2" indent="-273685" algn="just">
              <a:lnSpc>
                <a:spcPct val="102099"/>
              </a:lnSpc>
              <a:spcBef>
                <a:spcPts val="600"/>
              </a:spcBef>
              <a:buClr>
                <a:srgbClr val="D34817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lang="fr-FR" sz="2200" smtClean="0">
                <a:latin typeface="Perpetua"/>
                <a:cs typeface="Perpetua"/>
              </a:rPr>
              <a:t>Résout </a:t>
            </a:r>
            <a:r>
              <a:rPr lang="fr-FR" sz="2200" dirty="0" smtClean="0">
                <a:latin typeface="Perpetua"/>
                <a:cs typeface="Perpetua"/>
              </a:rPr>
              <a:t>le problème des objets spéculaires.</a:t>
            </a:r>
            <a:endParaRPr lang="fr-FR" sz="2200" dirty="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48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381000" y="76200"/>
            <a:ext cx="6063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Comparaison </a:t>
            </a:r>
            <a:r>
              <a:rPr lang="fr-FR" sz="40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</a:t>
            </a:r>
            <a:r>
              <a:rPr lang="fr-FR" sz="4000" b="1" spc="-7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méthodes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457" rIns="0" bIns="0" rtlCol="0">
            <a:spAutoFit/>
          </a:bodyPr>
          <a:lstStyle/>
          <a:p>
            <a:pPr marL="166370">
              <a:lnSpc>
                <a:spcPct val="100000"/>
              </a:lnSpc>
            </a:pPr>
            <a:r>
              <a:rPr b="1"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Comparaison </a:t>
            </a:r>
            <a:r>
              <a:rPr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</a:t>
            </a:r>
            <a:r>
              <a:rPr b="1" spc="-7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méthodes</a:t>
            </a:r>
          </a:p>
        </p:txBody>
      </p:sp>
      <p:sp>
        <p:nvSpPr>
          <p:cNvPr id="3" name="object 3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3390" y="5905970"/>
            <a:ext cx="186690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latin typeface="Perpetua"/>
                <a:cs typeface="Perpetua"/>
              </a:rPr>
              <a:t>Rendu</a:t>
            </a:r>
            <a:r>
              <a:rPr sz="2900" spc="-85" dirty="0">
                <a:latin typeface="Perpetua"/>
                <a:cs typeface="Perpetua"/>
              </a:rPr>
              <a:t> </a:t>
            </a:r>
            <a:r>
              <a:rPr sz="2900" spc="-5" dirty="0">
                <a:latin typeface="Perpetua"/>
                <a:cs typeface="Perpetua"/>
              </a:rPr>
              <a:t>facette</a:t>
            </a:r>
            <a:endParaRPr sz="2900">
              <a:latin typeface="Perpetua"/>
              <a:cs typeface="Perpet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516" y="5905970"/>
            <a:ext cx="1204595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latin typeface="Perpetua"/>
                <a:cs typeface="Perpetua"/>
              </a:rPr>
              <a:t>Gouraud</a:t>
            </a:r>
            <a:endParaRPr sz="2900">
              <a:latin typeface="Perpetua"/>
              <a:cs typeface="Perpet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7403" y="5905970"/>
            <a:ext cx="862965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latin typeface="Perpetua"/>
                <a:cs typeface="Perpetua"/>
              </a:rPr>
              <a:t>Phong</a:t>
            </a:r>
            <a:endParaRPr sz="2900">
              <a:latin typeface="Perpetua"/>
              <a:cs typeface="Perpet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2624" y="1594103"/>
            <a:ext cx="6748272" cy="421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fld id="{81D60167-4931-47E6-BA6A-407CBD079E47}" type="slidenum">
              <a:rPr dirty="0"/>
              <a:pPr marL="25400">
                <a:lnSpc>
                  <a:spcPts val="1515"/>
                </a:lnSpc>
              </a:pPr>
              <a:t>49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2133600" y="3048000"/>
            <a:ext cx="5029200" cy="1143000"/>
          </a:xfrm>
          <a:prstGeom prst="rect">
            <a:avLst/>
          </a:prstGeom>
          <a:gradFill rotWithShape="0">
            <a:gsLst>
              <a:gs pos="0">
                <a:srgbClr val="FFA245"/>
              </a:gs>
              <a:gs pos="50000">
                <a:srgbClr val="FFFFAB"/>
              </a:gs>
              <a:gs pos="100000">
                <a:srgbClr val="FFA2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153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3200" b="1" u="sng" dirty="0" smtClean="0">
                <a:latin typeface="Arial" charset="0"/>
              </a:rPr>
              <a:t>Pipeline </a:t>
            </a:r>
            <a:r>
              <a:rPr lang="fr-FR" sz="3200" b="1" u="sng" dirty="0">
                <a:latin typeface="Arial" charset="0"/>
              </a:rPr>
              <a:t>graphique</a:t>
            </a:r>
          </a:p>
          <a:p>
            <a:pPr algn="just"/>
            <a:endParaRPr lang="fr-FR" dirty="0">
              <a:latin typeface="Arial" charset="0"/>
            </a:endParaRPr>
          </a:p>
          <a:p>
            <a:pPr algn="just"/>
            <a:r>
              <a:rPr lang="fr-FR" dirty="0">
                <a:latin typeface="Arial" charset="0"/>
              </a:rPr>
              <a:t>= suite des traitements appliqués à un objet (ou un ensemble d’objets) géométrique(s) dans le but d’en obtenir le rendu, sous la forme d’une image 2D.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76200" y="3124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i="1">
                <a:latin typeface="Arial" charset="0"/>
              </a:rPr>
              <a:t>Objet géométrique 3D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438400" y="3276600"/>
            <a:ext cx="1905000" cy="720725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Arial" charset="0"/>
              </a:rPr>
              <a:t>Pipeline géométrique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5029200" y="3276600"/>
            <a:ext cx="1905000" cy="720725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Arial" charset="0"/>
              </a:rPr>
              <a:t>Pipeline de rasterisation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7543800" y="34290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i="1">
                <a:latin typeface="Arial" charset="0"/>
              </a:rPr>
              <a:t>Image 2D</a:t>
            </a: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1752600" y="3429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4343400" y="3429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6934200" y="3429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bject 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179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sz="1200" dirty="0"/>
              <a:pPr marL="76835">
                <a:lnSpc>
                  <a:spcPts val="1525"/>
                </a:lnSpc>
              </a:pPr>
              <a:t>5</a:t>
            </a:fld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21" name="Rectangle 1061"/>
          <p:cNvSpPr>
            <a:spLocks noChangeArrowheads="1"/>
          </p:cNvSpPr>
          <p:nvPr/>
        </p:nvSpPr>
        <p:spPr bwMode="auto">
          <a:xfrm>
            <a:off x="2057400" y="2133600"/>
            <a:ext cx="5029200" cy="1143000"/>
          </a:xfrm>
          <a:prstGeom prst="rect">
            <a:avLst/>
          </a:prstGeom>
          <a:gradFill rotWithShape="0">
            <a:gsLst>
              <a:gs pos="0">
                <a:srgbClr val="FFA245"/>
              </a:gs>
              <a:gs pos="50000">
                <a:srgbClr val="FFFFAB"/>
              </a:gs>
              <a:gs pos="100000">
                <a:srgbClr val="FFA2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4412" name="Rectangle 1052"/>
          <p:cNvSpPr>
            <a:spLocks noChangeArrowheads="1"/>
          </p:cNvSpPr>
          <p:nvPr/>
        </p:nvSpPr>
        <p:spPr bwMode="auto">
          <a:xfrm>
            <a:off x="61913" y="3657600"/>
            <a:ext cx="8993187" cy="2667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4386" name="Text Box 1026"/>
          <p:cNvSpPr txBox="1">
            <a:spLocks noChangeArrowheads="1"/>
          </p:cNvSpPr>
          <p:nvPr/>
        </p:nvSpPr>
        <p:spPr bwMode="auto">
          <a:xfrm>
            <a:off x="0" y="22098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i="1">
                <a:latin typeface="Arial" charset="0"/>
              </a:rPr>
              <a:t>Objet géométrique 3D</a:t>
            </a:r>
          </a:p>
        </p:txBody>
      </p:sp>
      <p:sp>
        <p:nvSpPr>
          <p:cNvPr id="144387" name="Text Box 1027"/>
          <p:cNvSpPr txBox="1">
            <a:spLocks noChangeArrowheads="1"/>
          </p:cNvSpPr>
          <p:nvPr/>
        </p:nvSpPr>
        <p:spPr bwMode="auto">
          <a:xfrm>
            <a:off x="2362200" y="2362200"/>
            <a:ext cx="1905000" cy="7207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Arial" charset="0"/>
              </a:rPr>
              <a:t>Pipeline géométrique</a:t>
            </a:r>
          </a:p>
        </p:txBody>
      </p:sp>
      <p:sp>
        <p:nvSpPr>
          <p:cNvPr id="144388" name="Text Box 1028"/>
          <p:cNvSpPr txBox="1">
            <a:spLocks noChangeArrowheads="1"/>
          </p:cNvSpPr>
          <p:nvPr/>
        </p:nvSpPr>
        <p:spPr bwMode="auto">
          <a:xfrm>
            <a:off x="4953000" y="2362200"/>
            <a:ext cx="1905000" cy="720725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Arial" charset="0"/>
              </a:rPr>
              <a:t>Pipeline de rasterisation</a:t>
            </a:r>
          </a:p>
        </p:txBody>
      </p:sp>
      <p:sp>
        <p:nvSpPr>
          <p:cNvPr id="144389" name="Text Box 1029"/>
          <p:cNvSpPr txBox="1">
            <a:spLocks noChangeArrowheads="1"/>
          </p:cNvSpPr>
          <p:nvPr/>
        </p:nvSpPr>
        <p:spPr bwMode="auto">
          <a:xfrm>
            <a:off x="7467600" y="25146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i="1">
                <a:latin typeface="Arial" charset="0"/>
              </a:rPr>
              <a:t>Image 2D</a:t>
            </a:r>
          </a:p>
        </p:txBody>
      </p:sp>
      <p:sp>
        <p:nvSpPr>
          <p:cNvPr id="144390" name="AutoShape 1030"/>
          <p:cNvSpPr>
            <a:spLocks noChangeArrowheads="1"/>
          </p:cNvSpPr>
          <p:nvPr/>
        </p:nvSpPr>
        <p:spPr bwMode="auto">
          <a:xfrm>
            <a:off x="1676400" y="25146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4391" name="AutoShape 1031"/>
          <p:cNvSpPr>
            <a:spLocks noChangeArrowheads="1"/>
          </p:cNvSpPr>
          <p:nvPr/>
        </p:nvSpPr>
        <p:spPr bwMode="auto">
          <a:xfrm>
            <a:off x="4267200" y="25146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4392" name="AutoShape 1032"/>
          <p:cNvSpPr>
            <a:spLocks noChangeArrowheads="1"/>
          </p:cNvSpPr>
          <p:nvPr/>
        </p:nvSpPr>
        <p:spPr bwMode="auto">
          <a:xfrm>
            <a:off x="6858000" y="25146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4393" name="Text Box 1033"/>
          <p:cNvSpPr txBox="1">
            <a:spLocks noChangeArrowheads="1"/>
          </p:cNvSpPr>
          <p:nvPr/>
        </p:nvSpPr>
        <p:spPr bwMode="auto">
          <a:xfrm>
            <a:off x="457200" y="609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>
                <a:latin typeface="Arial" charset="0"/>
              </a:rPr>
              <a:t>Pipeline graphique</a:t>
            </a: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152400" y="3810000"/>
            <a:ext cx="8763000" cy="838200"/>
            <a:chOff x="96" y="2256"/>
            <a:chExt cx="5568" cy="576"/>
          </a:xfrm>
        </p:grpSpPr>
        <p:sp>
          <p:nvSpPr>
            <p:cNvPr id="144395" name="Rectangle 1035"/>
            <p:cNvSpPr>
              <a:spLocks noChangeArrowheads="1"/>
            </p:cNvSpPr>
            <p:nvPr/>
          </p:nvSpPr>
          <p:spPr bwMode="auto">
            <a:xfrm>
              <a:off x="96" y="2256"/>
              <a:ext cx="960" cy="57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396" name="Rectangle 1036"/>
            <p:cNvSpPr>
              <a:spLocks noChangeArrowheads="1"/>
            </p:cNvSpPr>
            <p:nvPr/>
          </p:nvSpPr>
          <p:spPr bwMode="auto">
            <a:xfrm>
              <a:off x="2400" y="2256"/>
              <a:ext cx="960" cy="57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397" name="Rectangle 1037"/>
            <p:cNvSpPr>
              <a:spLocks noChangeArrowheads="1"/>
            </p:cNvSpPr>
            <p:nvPr/>
          </p:nvSpPr>
          <p:spPr bwMode="auto">
            <a:xfrm>
              <a:off x="1248" y="2256"/>
              <a:ext cx="960" cy="57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398" name="Rectangle 1038"/>
            <p:cNvSpPr>
              <a:spLocks noChangeArrowheads="1"/>
            </p:cNvSpPr>
            <p:nvPr/>
          </p:nvSpPr>
          <p:spPr bwMode="auto">
            <a:xfrm>
              <a:off x="3552" y="2256"/>
              <a:ext cx="960" cy="57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399" name="Rectangle 1039"/>
            <p:cNvSpPr>
              <a:spLocks noChangeArrowheads="1"/>
            </p:cNvSpPr>
            <p:nvPr/>
          </p:nvSpPr>
          <p:spPr bwMode="auto">
            <a:xfrm>
              <a:off x="4704" y="2256"/>
              <a:ext cx="960" cy="57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400" name="Line 1040"/>
            <p:cNvSpPr>
              <a:spLocks noChangeShapeType="1"/>
            </p:cNvSpPr>
            <p:nvPr/>
          </p:nvSpPr>
          <p:spPr bwMode="auto">
            <a:xfrm>
              <a:off x="1056" y="25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44401" name="Line 1041"/>
            <p:cNvSpPr>
              <a:spLocks noChangeShapeType="1"/>
            </p:cNvSpPr>
            <p:nvPr/>
          </p:nvSpPr>
          <p:spPr bwMode="auto">
            <a:xfrm>
              <a:off x="2208" y="25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44402" name="Line 1042"/>
            <p:cNvSpPr>
              <a:spLocks noChangeShapeType="1"/>
            </p:cNvSpPr>
            <p:nvPr/>
          </p:nvSpPr>
          <p:spPr bwMode="auto">
            <a:xfrm>
              <a:off x="3360" y="25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44403" name="Line 1043"/>
            <p:cNvSpPr>
              <a:spLocks noChangeShapeType="1"/>
            </p:cNvSpPr>
            <p:nvPr/>
          </p:nvSpPr>
          <p:spPr bwMode="auto">
            <a:xfrm>
              <a:off x="4512" y="25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144404" name="Text Box 1044"/>
          <p:cNvSpPr txBox="1">
            <a:spLocks noChangeArrowheads="1"/>
          </p:cNvSpPr>
          <p:nvPr/>
        </p:nvSpPr>
        <p:spPr bwMode="auto">
          <a:xfrm>
            <a:off x="184150" y="3890963"/>
            <a:ext cx="1495425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Arial" charset="0"/>
              </a:rPr>
              <a:t>Model &amp; View</a:t>
            </a:r>
          </a:p>
          <a:p>
            <a:pPr algn="ctr"/>
            <a:r>
              <a:rPr lang="fr-FR" sz="1600" b="1">
                <a:latin typeface="Arial" charset="0"/>
              </a:rPr>
              <a:t>Transform</a:t>
            </a:r>
          </a:p>
        </p:txBody>
      </p:sp>
      <p:sp>
        <p:nvSpPr>
          <p:cNvPr id="144405" name="Text Box 1045"/>
          <p:cNvSpPr txBox="1">
            <a:spLocks noChangeArrowheads="1"/>
          </p:cNvSpPr>
          <p:nvPr/>
        </p:nvSpPr>
        <p:spPr bwMode="auto">
          <a:xfrm>
            <a:off x="2076450" y="3886200"/>
            <a:ext cx="12446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Tahoma" pitchFamily="34" charset="0"/>
              </a:rPr>
              <a:t>Lighting &amp;</a:t>
            </a:r>
          </a:p>
          <a:p>
            <a:pPr algn="ctr"/>
            <a:r>
              <a:rPr lang="fr-FR" sz="1600" b="1">
                <a:latin typeface="Tahoma" pitchFamily="34" charset="0"/>
              </a:rPr>
              <a:t>Shading</a:t>
            </a:r>
          </a:p>
        </p:txBody>
      </p:sp>
      <p:sp>
        <p:nvSpPr>
          <p:cNvPr id="144406" name="Text Box 1046"/>
          <p:cNvSpPr txBox="1">
            <a:spLocks noChangeArrowheads="1"/>
          </p:cNvSpPr>
          <p:nvPr/>
        </p:nvSpPr>
        <p:spPr bwMode="auto">
          <a:xfrm>
            <a:off x="3962400" y="3962400"/>
            <a:ext cx="12350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Tahoma" pitchFamily="34" charset="0"/>
              </a:rPr>
              <a:t>Projection</a:t>
            </a:r>
          </a:p>
        </p:txBody>
      </p:sp>
      <p:sp>
        <p:nvSpPr>
          <p:cNvPr id="144407" name="Text Box 1047"/>
          <p:cNvSpPr txBox="1">
            <a:spLocks noChangeArrowheads="1"/>
          </p:cNvSpPr>
          <p:nvPr/>
        </p:nvSpPr>
        <p:spPr bwMode="auto">
          <a:xfrm>
            <a:off x="5791200" y="3962400"/>
            <a:ext cx="10207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Tahoma" pitchFamily="34" charset="0"/>
              </a:rPr>
              <a:t>Clipping</a:t>
            </a:r>
          </a:p>
        </p:txBody>
      </p:sp>
      <p:sp>
        <p:nvSpPr>
          <p:cNvPr id="144408" name="Text Box 1048"/>
          <p:cNvSpPr txBox="1">
            <a:spLocks noChangeArrowheads="1"/>
          </p:cNvSpPr>
          <p:nvPr/>
        </p:nvSpPr>
        <p:spPr bwMode="auto">
          <a:xfrm>
            <a:off x="7489825" y="3886200"/>
            <a:ext cx="1239838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>
                <a:latin typeface="Tahoma" pitchFamily="34" charset="0"/>
              </a:rPr>
              <a:t>Viewport</a:t>
            </a:r>
          </a:p>
          <a:p>
            <a:pPr algn="ctr"/>
            <a:r>
              <a:rPr lang="fr-FR" sz="1600" b="1">
                <a:latin typeface="Tahoma" pitchFamily="34" charset="0"/>
              </a:rPr>
              <a:t>Transform</a:t>
            </a:r>
          </a:p>
        </p:txBody>
      </p:sp>
      <p:sp>
        <p:nvSpPr>
          <p:cNvPr id="144409" name="Text Box 1049"/>
          <p:cNvSpPr txBox="1">
            <a:spLocks noChangeArrowheads="1"/>
          </p:cNvSpPr>
          <p:nvPr/>
        </p:nvSpPr>
        <p:spPr bwMode="auto">
          <a:xfrm>
            <a:off x="11113" y="4876800"/>
            <a:ext cx="9144000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>
                <a:latin typeface="Arial" charset="0"/>
              </a:rPr>
              <a:t>du Model Space	éclairage	 	3D </a:t>
            </a:r>
            <a:r>
              <a:rPr lang="fr-FR" sz="1600">
                <a:latin typeface="Arial" charset="0"/>
                <a:sym typeface="Wingdings" pitchFamily="2" charset="2"/>
              </a:rPr>
              <a:t></a:t>
            </a:r>
            <a:r>
              <a:rPr lang="fr-FR" sz="1600">
                <a:latin typeface="Arial" charset="0"/>
              </a:rPr>
              <a:t> 2D		(les objets en	ajuster le champ</a:t>
            </a:r>
          </a:p>
          <a:p>
            <a:r>
              <a:rPr lang="fr-FR" sz="1600">
                <a:latin typeface="Arial" charset="0"/>
                <a:sym typeface="Wingdings" pitchFamily="2" charset="2"/>
              </a:rPr>
              <a:t></a:t>
            </a:r>
            <a:r>
              <a:rPr lang="fr-FR" sz="1600">
                <a:latin typeface="Arial" charset="0"/>
              </a:rPr>
              <a:t> World Space	« réaliste »	(projection	dehors du champ	de vue à la taille</a:t>
            </a:r>
          </a:p>
          <a:p>
            <a:r>
              <a:rPr lang="fr-FR" sz="1600">
                <a:latin typeface="Arial" charset="0"/>
                <a:sym typeface="Wingdings" pitchFamily="2" charset="2"/>
              </a:rPr>
              <a:t></a:t>
            </a:r>
            <a:r>
              <a:rPr lang="fr-FR" sz="1600">
                <a:latin typeface="Arial" charset="0"/>
              </a:rPr>
              <a:t> Eye Space 	avec le </a:t>
            </a:r>
            <a:r>
              <a:rPr lang="fr-FR" sz="1600" b="1">
                <a:latin typeface="Arial" charset="0"/>
              </a:rPr>
              <a:t>modèle</a:t>
            </a:r>
            <a:r>
              <a:rPr lang="fr-FR" sz="1600">
                <a:latin typeface="Arial" charset="0"/>
              </a:rPr>
              <a:t>	orthographi</a:t>
            </a:r>
            <a:r>
              <a:rPr lang="en-US" sz="1600">
                <a:latin typeface="Arial" charset="0"/>
              </a:rPr>
              <a:t>que</a:t>
            </a:r>
            <a:r>
              <a:rPr lang="fr-FR" sz="1600">
                <a:latin typeface="Arial" charset="0"/>
              </a:rPr>
              <a:t>	de vue sont	de la fenêtre</a:t>
            </a:r>
          </a:p>
          <a:p>
            <a:r>
              <a:rPr lang="fr-FR" sz="1600">
                <a:latin typeface="Arial" charset="0"/>
              </a:rPr>
              <a:t>(Muliplications	</a:t>
            </a:r>
            <a:r>
              <a:rPr lang="fr-FR" sz="1600" b="1">
                <a:latin typeface="Arial" charset="0"/>
              </a:rPr>
              <a:t>de Phong</a:t>
            </a:r>
            <a:r>
              <a:rPr lang="fr-FR" sz="1600">
                <a:latin typeface="Arial" charset="0"/>
              </a:rPr>
              <a:t>	ou perspective)	supprimés)</a:t>
            </a:r>
          </a:p>
          <a:p>
            <a:r>
              <a:rPr lang="fr-FR" sz="1600">
                <a:latin typeface="Arial" charset="0"/>
              </a:rPr>
              <a:t>des matrices 4x4)</a:t>
            </a:r>
          </a:p>
        </p:txBody>
      </p:sp>
      <p:sp>
        <p:nvSpPr>
          <p:cNvPr id="144414" name="AutoShape 1054"/>
          <p:cNvSpPr>
            <a:spLocks noChangeArrowheads="1"/>
          </p:cNvSpPr>
          <p:nvPr/>
        </p:nvSpPr>
        <p:spPr bwMode="auto">
          <a:xfrm>
            <a:off x="3124200" y="3048000"/>
            <a:ext cx="457200" cy="6096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4416" name="Rectangle 1056"/>
          <p:cNvSpPr>
            <a:spLocks noChangeArrowheads="1"/>
          </p:cNvSpPr>
          <p:nvPr/>
        </p:nvSpPr>
        <p:spPr bwMode="auto">
          <a:xfrm>
            <a:off x="3243263" y="3609975"/>
            <a:ext cx="219075" cy="88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4418" name="Text Box 1058"/>
          <p:cNvSpPr txBox="1">
            <a:spLocks noChangeArrowheads="1"/>
          </p:cNvSpPr>
          <p:nvPr/>
        </p:nvSpPr>
        <p:spPr bwMode="auto">
          <a:xfrm>
            <a:off x="4932363" y="1341438"/>
            <a:ext cx="18716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i="1"/>
              <a:t>Traitement appliqué à chaque </a:t>
            </a:r>
            <a:r>
              <a:rPr lang="fr-FR" sz="1600" b="1" i="1"/>
              <a:t>pixel 2D</a:t>
            </a:r>
            <a:r>
              <a:rPr lang="fr-FR" sz="1600" i="1"/>
              <a:t> affiché</a:t>
            </a:r>
          </a:p>
        </p:txBody>
      </p:sp>
      <p:sp>
        <p:nvSpPr>
          <p:cNvPr id="144419" name="Text Box 1059"/>
          <p:cNvSpPr txBox="1">
            <a:spLocks noChangeArrowheads="1"/>
          </p:cNvSpPr>
          <p:nvPr/>
        </p:nvSpPr>
        <p:spPr bwMode="auto">
          <a:xfrm>
            <a:off x="2268538" y="1341438"/>
            <a:ext cx="1943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i="1"/>
              <a:t>Traitement appliqué à chaque </a:t>
            </a:r>
            <a:r>
              <a:rPr lang="fr-FR" sz="1600" b="1" i="1"/>
              <a:t>sommet 3D</a:t>
            </a:r>
            <a:r>
              <a:rPr lang="fr-FR" sz="1600" i="1"/>
              <a:t> des triangles fournis</a:t>
            </a:r>
          </a:p>
        </p:txBody>
      </p:sp>
      <p:sp>
        <p:nvSpPr>
          <p:cNvPr id="32" name="object 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179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sz="1200" dirty="0"/>
              <a:pPr marL="76835">
                <a:lnSpc>
                  <a:spcPts val="1525"/>
                </a:lnSpc>
              </a:pPr>
              <a:t>6</a:t>
            </a:fld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057400" y="2133600"/>
            <a:ext cx="5029200" cy="1143000"/>
          </a:xfrm>
          <a:prstGeom prst="rect">
            <a:avLst/>
          </a:prstGeom>
          <a:gradFill rotWithShape="0">
            <a:gsLst>
              <a:gs pos="0">
                <a:srgbClr val="FFA245"/>
              </a:gs>
              <a:gs pos="50000">
                <a:srgbClr val="FFFFAB"/>
              </a:gs>
              <a:gs pos="100000">
                <a:srgbClr val="FFA2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2895600" y="3657600"/>
            <a:ext cx="4724400" cy="2209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0" y="22098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i="1">
                <a:latin typeface="Arial" charset="0"/>
              </a:rPr>
              <a:t>Objet géométrique 3D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362200" y="2362200"/>
            <a:ext cx="1905000" cy="720725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Arial" charset="0"/>
              </a:rPr>
              <a:t>Pipeline géométrique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953000" y="2362200"/>
            <a:ext cx="1905000" cy="7207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Arial" charset="0"/>
              </a:rPr>
              <a:t>Pipeline de rasterisation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7467600" y="25146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i="1">
                <a:latin typeface="Arial" charset="0"/>
              </a:rPr>
              <a:t>Image 2D</a:t>
            </a:r>
          </a:p>
        </p:txBody>
      </p:sp>
      <p:sp>
        <p:nvSpPr>
          <p:cNvPr id="147462" name="AutoShape 6"/>
          <p:cNvSpPr>
            <a:spLocks noChangeArrowheads="1"/>
          </p:cNvSpPr>
          <p:nvPr/>
        </p:nvSpPr>
        <p:spPr bwMode="auto">
          <a:xfrm>
            <a:off x="1676400" y="25146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7463" name="AutoShape 7"/>
          <p:cNvSpPr>
            <a:spLocks noChangeArrowheads="1"/>
          </p:cNvSpPr>
          <p:nvPr/>
        </p:nvSpPr>
        <p:spPr bwMode="auto">
          <a:xfrm>
            <a:off x="4267200" y="25146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7464" name="AutoShape 8"/>
          <p:cNvSpPr>
            <a:spLocks noChangeArrowheads="1"/>
          </p:cNvSpPr>
          <p:nvPr/>
        </p:nvSpPr>
        <p:spPr bwMode="auto">
          <a:xfrm>
            <a:off x="6858000" y="25146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457200" y="609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>
                <a:latin typeface="Arial" charset="0"/>
              </a:rPr>
              <a:t>Pipeline graphique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048000" y="3733800"/>
            <a:ext cx="4495800" cy="2017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1800">
                <a:latin typeface="Arial" charset="0"/>
              </a:rPr>
              <a:t> mettre les bonnes couleurs aux pixels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800">
                <a:latin typeface="Arial" charset="0"/>
              </a:rPr>
              <a:t> utilisation des textures, filtrage, blending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800">
                <a:latin typeface="Arial" charset="0"/>
              </a:rPr>
              <a:t> Z-buffering</a:t>
            </a:r>
            <a:endParaRPr lang="en-US" sz="180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800">
                <a:latin typeface="Arial" charset="0"/>
              </a:rPr>
              <a:t> fog</a:t>
            </a:r>
            <a:endParaRPr lang="fr-FR" sz="180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800">
                <a:latin typeface="Arial" charset="0"/>
              </a:rPr>
              <a:t> double-buffering</a:t>
            </a:r>
          </a:p>
        </p:txBody>
      </p:sp>
      <p:sp>
        <p:nvSpPr>
          <p:cNvPr id="147468" name="AutoShape 12"/>
          <p:cNvSpPr>
            <a:spLocks noChangeArrowheads="1"/>
          </p:cNvSpPr>
          <p:nvPr/>
        </p:nvSpPr>
        <p:spPr bwMode="auto">
          <a:xfrm>
            <a:off x="5638800" y="3048000"/>
            <a:ext cx="457200" cy="6096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5762625" y="3609975"/>
            <a:ext cx="209550" cy="88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932363" y="1341438"/>
            <a:ext cx="18716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i="1"/>
              <a:t>Traitement appliqué à chaque </a:t>
            </a:r>
            <a:r>
              <a:rPr lang="fr-FR" sz="1600" b="1" i="1"/>
              <a:t>pixel 2D</a:t>
            </a:r>
            <a:r>
              <a:rPr lang="fr-FR" sz="1600" i="1"/>
              <a:t> affiché</a:t>
            </a: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2268538" y="1341438"/>
            <a:ext cx="1943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i="1"/>
              <a:t>Traitement appliqué à chaque </a:t>
            </a:r>
            <a:r>
              <a:rPr lang="fr-FR" sz="1600" b="1" i="1"/>
              <a:t>sommet 3D</a:t>
            </a:r>
            <a:r>
              <a:rPr lang="fr-FR" sz="1600" i="1"/>
              <a:t> des triangles fournis</a:t>
            </a:r>
          </a:p>
        </p:txBody>
      </p:sp>
      <p:sp>
        <p:nvSpPr>
          <p:cNvPr id="17" name="object 5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244379" y="6346125"/>
            <a:ext cx="260350" cy="179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sz="1200" dirty="0"/>
              <a:pPr marL="76835">
                <a:lnSpc>
                  <a:spcPts val="1525"/>
                </a:lnSpc>
              </a:pPr>
              <a:t>7</a:t>
            </a:fld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427475"/>
            <a:ext cx="9144000" cy="3426460"/>
          </a:xfrm>
          <a:custGeom>
            <a:avLst/>
            <a:gdLst/>
            <a:ahLst/>
            <a:cxnLst/>
            <a:rect l="l" t="t" r="r" b="b"/>
            <a:pathLst>
              <a:path w="9144000" h="3426459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3427475"/>
            <a:ext cx="9014460" cy="3335020"/>
          </a:xfrm>
          <a:custGeom>
            <a:avLst/>
            <a:gdLst/>
            <a:ahLst/>
            <a:cxnLst/>
            <a:rect l="l" t="t" r="r" b="b"/>
            <a:pathLst>
              <a:path w="9014460" h="3335020">
                <a:moveTo>
                  <a:pt x="9014460" y="0"/>
                </a:moveTo>
                <a:lnTo>
                  <a:pt x="0" y="0"/>
                </a:lnTo>
                <a:lnTo>
                  <a:pt x="0" y="3005328"/>
                </a:lnTo>
                <a:lnTo>
                  <a:pt x="3580" y="3053871"/>
                </a:lnTo>
                <a:lnTo>
                  <a:pt x="13982" y="3100237"/>
                </a:lnTo>
                <a:lnTo>
                  <a:pt x="30698" y="3143910"/>
                </a:lnTo>
                <a:lnTo>
                  <a:pt x="53219" y="3184374"/>
                </a:lnTo>
                <a:lnTo>
                  <a:pt x="81037" y="3221115"/>
                </a:lnTo>
                <a:lnTo>
                  <a:pt x="113643" y="3253617"/>
                </a:lnTo>
                <a:lnTo>
                  <a:pt x="150530" y="3281365"/>
                </a:lnTo>
                <a:lnTo>
                  <a:pt x="191188" y="3303844"/>
                </a:lnTo>
                <a:lnTo>
                  <a:pt x="235109" y="3320538"/>
                </a:lnTo>
                <a:lnTo>
                  <a:pt x="281785" y="3330932"/>
                </a:lnTo>
                <a:lnTo>
                  <a:pt x="330708" y="3334512"/>
                </a:lnTo>
                <a:lnTo>
                  <a:pt x="8683752" y="3334512"/>
                </a:lnTo>
                <a:lnTo>
                  <a:pt x="8732674" y="3330932"/>
                </a:lnTo>
                <a:lnTo>
                  <a:pt x="8779350" y="3320538"/>
                </a:lnTo>
                <a:lnTo>
                  <a:pt x="8823271" y="3303844"/>
                </a:lnTo>
                <a:lnTo>
                  <a:pt x="8863929" y="3281365"/>
                </a:lnTo>
                <a:lnTo>
                  <a:pt x="8900816" y="3253617"/>
                </a:lnTo>
                <a:lnTo>
                  <a:pt x="8933422" y="3221115"/>
                </a:lnTo>
                <a:lnTo>
                  <a:pt x="8961240" y="3184374"/>
                </a:lnTo>
                <a:lnTo>
                  <a:pt x="8983761" y="3143910"/>
                </a:lnTo>
                <a:lnTo>
                  <a:pt x="9000477" y="3100237"/>
                </a:lnTo>
                <a:lnTo>
                  <a:pt x="9010879" y="3053871"/>
                </a:lnTo>
                <a:lnTo>
                  <a:pt x="9014460" y="3005328"/>
                </a:lnTo>
                <a:lnTo>
                  <a:pt x="9014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000" y="914400"/>
            <a:ext cx="7613015" cy="5221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indent="-319405" algn="just">
              <a:lnSpc>
                <a:spcPts val="2605"/>
              </a:lnSpc>
              <a:buClr>
                <a:srgbClr val="D34817"/>
              </a:buClr>
              <a:buSzPct val="84090"/>
              <a:buFont typeface="Wingdings"/>
              <a:buChar char=""/>
              <a:tabLst>
                <a:tab pos="332740" algn="l"/>
              </a:tabLst>
            </a:pPr>
            <a:r>
              <a:rPr sz="2400" b="1" cap="small" spc="-5" dirty="0">
                <a:latin typeface="Perpetua"/>
                <a:cs typeface="Perpetua"/>
              </a:rPr>
              <a:t>é</a:t>
            </a:r>
            <a:r>
              <a:rPr sz="2400" b="1" spc="-5" dirty="0">
                <a:latin typeface="Perpetua"/>
                <a:cs typeface="Perpetua"/>
              </a:rPr>
              <a:t>clairage</a:t>
            </a:r>
            <a:r>
              <a:rPr sz="2400" b="1" spc="-6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(illumination)</a:t>
            </a:r>
            <a:endParaRPr sz="2400" b="1">
              <a:latin typeface="Perpetua"/>
              <a:cs typeface="Perpetua"/>
            </a:endParaRPr>
          </a:p>
          <a:p>
            <a:pPr marL="522605" lvl="1" indent="-144780" algn="just">
              <a:lnSpc>
                <a:spcPts val="2365"/>
              </a:lnSpc>
              <a:buChar char="•"/>
              <a:tabLst>
                <a:tab pos="523240" algn="l"/>
              </a:tabLst>
            </a:pPr>
            <a:r>
              <a:rPr sz="2400" spc="5" dirty="0">
                <a:latin typeface="Perpetua"/>
                <a:cs typeface="Perpetua"/>
              </a:rPr>
              <a:t>transport </a:t>
            </a:r>
            <a:r>
              <a:rPr sz="2400" dirty="0">
                <a:latin typeface="Perpetua"/>
                <a:cs typeface="Perpetua"/>
              </a:rPr>
              <a:t>de la </a:t>
            </a:r>
            <a:r>
              <a:rPr sz="2400" spc="-5" dirty="0">
                <a:latin typeface="Perpetua"/>
                <a:cs typeface="Perpetua"/>
              </a:rPr>
              <a:t>lumière </a:t>
            </a:r>
            <a:r>
              <a:rPr sz="2400" dirty="0">
                <a:latin typeface="Perpetua"/>
                <a:cs typeface="Perpetua"/>
              </a:rPr>
              <a:t>dans la </a:t>
            </a:r>
            <a:r>
              <a:rPr sz="2400">
                <a:latin typeface="Perpetua"/>
                <a:cs typeface="Perpetua"/>
              </a:rPr>
              <a:t>scène</a:t>
            </a:r>
            <a:r>
              <a:rPr sz="2400" spc="-95">
                <a:latin typeface="Perpetua"/>
                <a:cs typeface="Perpetua"/>
              </a:rPr>
              <a:t> </a:t>
            </a:r>
            <a:endParaRPr sz="2400">
              <a:latin typeface="Perpetua"/>
              <a:cs typeface="Perpetua"/>
            </a:endParaRPr>
          </a:p>
          <a:p>
            <a:pPr marL="332105" indent="-319405" algn="just">
              <a:lnSpc>
                <a:spcPts val="2610"/>
              </a:lnSpc>
              <a:spcBef>
                <a:spcPts val="65"/>
              </a:spcBef>
              <a:buClr>
                <a:srgbClr val="D34817"/>
              </a:buClr>
              <a:buSzPct val="84090"/>
              <a:buFont typeface="Wingdings"/>
              <a:buChar char=""/>
              <a:tabLst>
                <a:tab pos="332740" algn="l"/>
              </a:tabLst>
            </a:pPr>
            <a:r>
              <a:rPr lang="fr-FR" sz="2400" b="1" spc="-5" dirty="0" smtClean="0">
                <a:latin typeface="Perpetua"/>
                <a:cs typeface="Perpetua"/>
              </a:rPr>
              <a:t>O</a:t>
            </a:r>
            <a:r>
              <a:rPr sz="2400" b="1" spc="-5" smtClean="0">
                <a:latin typeface="Perpetua"/>
                <a:cs typeface="Perpetua"/>
              </a:rPr>
              <a:t>mbrage</a:t>
            </a:r>
            <a:r>
              <a:rPr sz="2400" b="1" spc="-50" smtClean="0">
                <a:latin typeface="Perpetua"/>
                <a:cs typeface="Perpetua"/>
              </a:rPr>
              <a:t> </a:t>
            </a:r>
            <a:r>
              <a:rPr sz="2400" b="1" spc="-5" smtClean="0">
                <a:latin typeface="Perpetua"/>
                <a:cs typeface="Perpetua"/>
              </a:rPr>
              <a:t>(</a:t>
            </a:r>
            <a:r>
              <a:rPr lang="fr-FR" sz="2400" b="1" spc="-5" dirty="0" smtClean="0">
                <a:latin typeface="Perpetua"/>
                <a:cs typeface="Perpetua"/>
              </a:rPr>
              <a:t>S</a:t>
            </a:r>
            <a:r>
              <a:rPr sz="2400" b="1" spc="-5" smtClean="0">
                <a:latin typeface="Perpetua"/>
                <a:cs typeface="Perpetua"/>
              </a:rPr>
              <a:t>hading</a:t>
            </a:r>
            <a:r>
              <a:rPr sz="2400" b="1" spc="-5" dirty="0">
                <a:latin typeface="Perpetua"/>
                <a:cs typeface="Perpetua"/>
              </a:rPr>
              <a:t>)</a:t>
            </a:r>
            <a:endParaRPr sz="2400" b="1">
              <a:latin typeface="Perpetua"/>
              <a:cs typeface="Perpetua"/>
            </a:endParaRPr>
          </a:p>
          <a:p>
            <a:pPr marL="652145" marR="5080" indent="-274320" algn="just">
              <a:lnSpc>
                <a:spcPts val="1920"/>
              </a:lnSpc>
              <a:spcBef>
                <a:spcPts val="430"/>
              </a:spcBef>
              <a:buClr>
                <a:srgbClr val="9B2D1F"/>
              </a:buClr>
              <a:buSzPct val="85000"/>
              <a:buFont typeface="Wingdings 2"/>
              <a:buChar char=""/>
              <a:tabLst>
                <a:tab pos="652780" algn="l"/>
                <a:tab pos="1664335" algn="l"/>
                <a:tab pos="2043430" algn="l"/>
                <a:tab pos="2825750" algn="l"/>
                <a:tab pos="3178810" algn="l"/>
                <a:tab pos="4528185" algn="l"/>
                <a:tab pos="4884420" algn="l"/>
                <a:tab pos="5317490" algn="l"/>
                <a:tab pos="6014085" algn="l"/>
                <a:tab pos="6644640" algn="l"/>
                <a:tab pos="7421880" algn="l"/>
              </a:tabLst>
            </a:pPr>
            <a:r>
              <a:rPr lang="fr-FR" sz="2400" dirty="0" smtClean="0">
                <a:latin typeface="Perpetua"/>
                <a:cs typeface="Perpetua"/>
              </a:rPr>
              <a:t>Considère les valeurs de l’illumination en des points d’une surface et interpole ces valeurs d’après le </a:t>
            </a:r>
            <a:r>
              <a:rPr lang="fr-FR" sz="2400" spc="-5" dirty="0" smtClean="0">
                <a:latin typeface="Perpetua"/>
                <a:cs typeface="Perpetua"/>
              </a:rPr>
              <a:t>modèle</a:t>
            </a:r>
            <a:r>
              <a:rPr lang="fr-FR" sz="2400" spc="-20" dirty="0" smtClean="0">
                <a:latin typeface="Perpetua"/>
                <a:cs typeface="Perpetua"/>
              </a:rPr>
              <a:t> </a:t>
            </a:r>
            <a:r>
              <a:rPr lang="fr-FR" sz="2400" dirty="0" smtClean="0">
                <a:latin typeface="Perpetua"/>
                <a:cs typeface="Perpetua"/>
              </a:rPr>
              <a:t>d'ombrage:</a:t>
            </a:r>
            <a:endParaRPr sz="2400">
              <a:latin typeface="Perpetua"/>
              <a:cs typeface="Perpetua"/>
            </a:endParaRPr>
          </a:p>
          <a:p>
            <a:pPr marL="652145" indent="-274320" algn="just">
              <a:lnSpc>
                <a:spcPts val="2330"/>
              </a:lnSpc>
              <a:buClr>
                <a:srgbClr val="9B2D1F"/>
              </a:buClr>
              <a:buSzPct val="85000"/>
              <a:tabLst>
                <a:tab pos="652780" algn="l"/>
              </a:tabLst>
            </a:pPr>
            <a:r>
              <a:rPr lang="fr-FR" sz="2400" b="1" spc="-5" dirty="0" smtClean="0">
                <a:latin typeface="Perpetua"/>
                <a:cs typeface="Perpetua"/>
              </a:rPr>
              <a:t>	</a:t>
            </a:r>
            <a:r>
              <a:rPr lang="fr-FR" sz="24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Flat</a:t>
            </a:r>
            <a:r>
              <a:rPr lang="fr-FR" sz="2400" b="1" spc="-5" dirty="0" smtClean="0">
                <a:latin typeface="Perpetua"/>
                <a:cs typeface="Perpetua"/>
              </a:rPr>
              <a:t>, </a:t>
            </a:r>
            <a:r>
              <a:rPr lang="fr-FR" sz="24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Gouraud</a:t>
            </a:r>
            <a:r>
              <a:rPr lang="fr-FR" sz="2400" b="1" spc="-5" dirty="0" smtClean="0">
                <a:latin typeface="Perpetua"/>
                <a:cs typeface="Perpetua"/>
              </a:rPr>
              <a:t>, </a:t>
            </a:r>
            <a:r>
              <a:rPr lang="fr-FR" sz="2400" b="1" spc="-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Phong</a:t>
            </a:r>
            <a:endParaRPr lang="fr-FR" sz="2400" b="1" spc="-5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/>
              <a:cs typeface="Perpetua"/>
            </a:endParaRPr>
          </a:p>
          <a:p>
            <a:pPr marL="332105" indent="-319405" algn="just">
              <a:lnSpc>
                <a:spcPts val="2610"/>
              </a:lnSpc>
              <a:spcBef>
                <a:spcPts val="50"/>
              </a:spcBef>
              <a:buClr>
                <a:srgbClr val="D34817"/>
              </a:buClr>
              <a:buSzPct val="84090"/>
              <a:buFont typeface="Wingdings"/>
              <a:buChar char=""/>
              <a:tabLst>
                <a:tab pos="332740" algn="l"/>
              </a:tabLst>
            </a:pPr>
            <a:r>
              <a:rPr lang="fr-FR" sz="2400" b="1" spc="-5" dirty="0" smtClean="0">
                <a:latin typeface="Perpetua"/>
                <a:cs typeface="Perpetua"/>
              </a:rPr>
              <a:t>I</a:t>
            </a:r>
            <a:r>
              <a:rPr sz="2400" b="1" spc="-5" smtClean="0">
                <a:latin typeface="Perpetua"/>
                <a:cs typeface="Perpetua"/>
              </a:rPr>
              <a:t>llumination</a:t>
            </a:r>
            <a:r>
              <a:rPr sz="2400" b="1" spc="-60" smtClean="0">
                <a:latin typeface="Perpetua"/>
                <a:cs typeface="Perpetua"/>
              </a:rPr>
              <a:t> </a:t>
            </a:r>
            <a:r>
              <a:rPr lang="fr-FR" sz="2400" b="1" spc="-5" dirty="0" smtClean="0">
                <a:latin typeface="Perpetua"/>
                <a:cs typeface="Perpetua"/>
              </a:rPr>
              <a:t>L</a:t>
            </a:r>
            <a:r>
              <a:rPr sz="2400" b="1" spc="-5" smtClean="0">
                <a:latin typeface="Perpetua"/>
                <a:cs typeface="Perpetua"/>
              </a:rPr>
              <a:t>ocale</a:t>
            </a:r>
            <a:endParaRPr sz="2400" b="1">
              <a:latin typeface="Perpetua"/>
              <a:cs typeface="Perpetua"/>
            </a:endParaRPr>
          </a:p>
          <a:p>
            <a:pPr marL="652145" marR="127635" lvl="1" indent="-274320" algn="just">
              <a:lnSpc>
                <a:spcPct val="80000"/>
              </a:lnSpc>
              <a:spcBef>
                <a:spcPts val="445"/>
              </a:spcBef>
              <a:buClr>
                <a:srgbClr val="9B2D1F"/>
              </a:buClr>
              <a:buSzPct val="85000"/>
              <a:buFont typeface="Wingdings 2"/>
              <a:buChar char=""/>
              <a:tabLst>
                <a:tab pos="652780" algn="l"/>
              </a:tabLst>
            </a:pPr>
            <a:r>
              <a:rPr lang="fr-FR" sz="2400" dirty="0" smtClean="0">
                <a:latin typeface="Perpetua"/>
                <a:cs typeface="Perpetua"/>
              </a:rPr>
              <a:t>N</a:t>
            </a:r>
            <a:r>
              <a:rPr sz="2400" smtClean="0">
                <a:latin typeface="Perpetua"/>
                <a:cs typeface="Perpetua"/>
              </a:rPr>
              <a:t>e </a:t>
            </a:r>
            <a:r>
              <a:rPr sz="2400" spc="-5" dirty="0">
                <a:latin typeface="Perpetua"/>
                <a:cs typeface="Perpetua"/>
              </a:rPr>
              <a:t>considère </a:t>
            </a:r>
            <a:r>
              <a:rPr sz="2400" dirty="0">
                <a:latin typeface="Perpetua"/>
                <a:cs typeface="Perpetua"/>
              </a:rPr>
              <a:t>que les </a:t>
            </a:r>
            <a:r>
              <a:rPr sz="2400" spc="-5" dirty="0">
                <a:latin typeface="Perpetua"/>
                <a:cs typeface="Perpetua"/>
              </a:rPr>
              <a:t>interactions sources-objets. </a:t>
            </a:r>
            <a:r>
              <a:rPr sz="2400" dirty="0">
                <a:latin typeface="Perpetua"/>
                <a:cs typeface="Perpetua"/>
              </a:rPr>
              <a:t>Seuls les éclairages</a:t>
            </a:r>
            <a:r>
              <a:rPr sz="2400" spc="-10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directs  sont </a:t>
            </a:r>
            <a:r>
              <a:rPr sz="2400" spc="5" dirty="0">
                <a:latin typeface="Perpetua"/>
                <a:cs typeface="Perpetua"/>
              </a:rPr>
              <a:t>pris </a:t>
            </a:r>
            <a:r>
              <a:rPr sz="2400" dirty="0">
                <a:latin typeface="Perpetua"/>
                <a:cs typeface="Perpetua"/>
              </a:rPr>
              <a:t>en</a:t>
            </a:r>
            <a:r>
              <a:rPr sz="2400" spc="-7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considération</a:t>
            </a:r>
            <a:endParaRPr sz="2400">
              <a:latin typeface="Perpetua"/>
              <a:cs typeface="Perpetua"/>
            </a:endParaRPr>
          </a:p>
          <a:p>
            <a:pPr marL="652145" lvl="1" indent="-274320" algn="just">
              <a:lnSpc>
                <a:spcPts val="2285"/>
              </a:lnSpc>
              <a:buClr>
                <a:srgbClr val="9B2D1F"/>
              </a:buClr>
              <a:buSzPct val="85000"/>
              <a:buFont typeface="Wingdings 2"/>
              <a:buChar char=""/>
              <a:tabLst>
                <a:tab pos="652780" algn="l"/>
              </a:tabLst>
            </a:pPr>
            <a:r>
              <a:rPr sz="2400" spc="-5" dirty="0">
                <a:latin typeface="Perpetua"/>
                <a:cs typeface="Perpetua"/>
              </a:rPr>
              <a:t>Permet </a:t>
            </a:r>
            <a:r>
              <a:rPr sz="2400" dirty="0">
                <a:latin typeface="Perpetua"/>
                <a:cs typeface="Perpetua"/>
              </a:rPr>
              <a:t>d’expliquer les </a:t>
            </a:r>
            <a:r>
              <a:rPr sz="2400" spc="-5" dirty="0">
                <a:latin typeface="Perpetua"/>
                <a:cs typeface="Perpetua"/>
              </a:rPr>
              <a:t>effets </a:t>
            </a:r>
            <a:r>
              <a:rPr sz="2400" dirty="0">
                <a:latin typeface="Perpetua"/>
                <a:cs typeface="Perpetua"/>
              </a:rPr>
              <a:t>simples </a:t>
            </a:r>
            <a:r>
              <a:rPr sz="2400" spc="-10" dirty="0">
                <a:latin typeface="Perpetua"/>
                <a:cs typeface="Perpetua"/>
              </a:rPr>
              <a:t>(ombre, pénombre, </a:t>
            </a:r>
            <a:r>
              <a:rPr sz="2400" dirty="0">
                <a:latin typeface="Perpetua"/>
                <a:cs typeface="Perpetua"/>
              </a:rPr>
              <a:t>pleine</a:t>
            </a:r>
            <a:r>
              <a:rPr sz="2400" spc="-20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lumière)</a:t>
            </a:r>
            <a:endParaRPr sz="2400">
              <a:latin typeface="Perpetua"/>
              <a:cs typeface="Perpetua"/>
            </a:endParaRPr>
          </a:p>
          <a:p>
            <a:pPr marL="652145" marR="352425" lvl="1" indent="-274320" algn="just">
              <a:lnSpc>
                <a:spcPts val="1920"/>
              </a:lnSpc>
              <a:spcBef>
                <a:spcPts val="420"/>
              </a:spcBef>
              <a:buClr>
                <a:srgbClr val="9B2D1F"/>
              </a:buClr>
              <a:buSzPct val="85000"/>
              <a:buFont typeface="Wingdings 2"/>
              <a:buChar char=""/>
              <a:tabLst>
                <a:tab pos="652780" algn="l"/>
              </a:tabLst>
            </a:pPr>
            <a:r>
              <a:rPr sz="2400" dirty="0">
                <a:latin typeface="Perpetua"/>
                <a:cs typeface="Perpetua"/>
              </a:rPr>
              <a:t>Les effets des éclairages </a:t>
            </a:r>
            <a:r>
              <a:rPr sz="2400" spc="-5" dirty="0">
                <a:latin typeface="Perpetua"/>
                <a:cs typeface="Perpetua"/>
              </a:rPr>
              <a:t>indirects sont </a:t>
            </a:r>
            <a:r>
              <a:rPr sz="24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simulés</a:t>
            </a:r>
            <a:r>
              <a:rPr sz="2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(souvent </a:t>
            </a:r>
            <a:r>
              <a:rPr sz="2400" dirty="0">
                <a:latin typeface="Perpetua"/>
                <a:cs typeface="Perpetua"/>
              </a:rPr>
              <a:t>de </a:t>
            </a:r>
            <a:r>
              <a:rPr sz="2400" spc="-5" dirty="0">
                <a:latin typeface="Perpetua"/>
                <a:cs typeface="Perpetua"/>
              </a:rPr>
              <a:t>manière </a:t>
            </a:r>
            <a:r>
              <a:rPr sz="2400" dirty="0">
                <a:latin typeface="Perpetua"/>
                <a:cs typeface="Perpetua"/>
              </a:rPr>
              <a:t>assez  </a:t>
            </a:r>
            <a:r>
              <a:rPr sz="2400" b="1" spc="-10" dirty="0">
                <a:solidFill>
                  <a:srgbClr val="FF0000"/>
                </a:solidFill>
                <a:latin typeface="Perpetua"/>
                <a:cs typeface="Perpetua"/>
              </a:rPr>
              <a:t>approximative</a:t>
            </a:r>
            <a:r>
              <a:rPr sz="2400" spc="-10" dirty="0">
                <a:latin typeface="Perpetua"/>
                <a:cs typeface="Perpetua"/>
              </a:rPr>
              <a:t>).</a:t>
            </a:r>
            <a:endParaRPr sz="2400">
              <a:latin typeface="Perpetua"/>
              <a:cs typeface="Perpetua"/>
            </a:endParaRPr>
          </a:p>
          <a:p>
            <a:pPr marL="332105" indent="-319405" algn="just">
              <a:lnSpc>
                <a:spcPts val="2610"/>
              </a:lnSpc>
              <a:spcBef>
                <a:spcPts val="65"/>
              </a:spcBef>
              <a:buClr>
                <a:srgbClr val="D34817"/>
              </a:buClr>
              <a:buSzPct val="84090"/>
              <a:buFont typeface="Wingdings"/>
              <a:buChar char=""/>
              <a:tabLst>
                <a:tab pos="332740" algn="l"/>
              </a:tabLst>
            </a:pPr>
            <a:r>
              <a:rPr lang="fr-FR" sz="2400" b="1" spc="-5" dirty="0" smtClean="0">
                <a:latin typeface="Perpetua"/>
                <a:cs typeface="Perpetua"/>
              </a:rPr>
              <a:t>I</a:t>
            </a:r>
            <a:r>
              <a:rPr sz="2400" b="1" spc="-5" smtClean="0">
                <a:latin typeface="Perpetua"/>
                <a:cs typeface="Perpetua"/>
              </a:rPr>
              <a:t>llumination</a:t>
            </a:r>
            <a:r>
              <a:rPr sz="2400" b="1" spc="-60" smtClean="0">
                <a:latin typeface="Perpetua"/>
                <a:cs typeface="Perpetua"/>
              </a:rPr>
              <a:t> </a:t>
            </a:r>
            <a:r>
              <a:rPr lang="fr-FR" sz="2400" b="1" spc="-5" dirty="0" smtClean="0">
                <a:latin typeface="Perpetua"/>
                <a:cs typeface="Perpetua"/>
              </a:rPr>
              <a:t>G</a:t>
            </a:r>
            <a:r>
              <a:rPr sz="2400" b="1" spc="-5" smtClean="0">
                <a:latin typeface="Perpetua"/>
                <a:cs typeface="Perpetua"/>
              </a:rPr>
              <a:t>lobale</a:t>
            </a:r>
            <a:endParaRPr sz="2400" b="1">
              <a:latin typeface="Perpetua"/>
              <a:cs typeface="Perpetua"/>
            </a:endParaRPr>
          </a:p>
          <a:p>
            <a:pPr marL="652145" marR="317500" lvl="1" indent="-274320" algn="just">
              <a:lnSpc>
                <a:spcPct val="80000"/>
              </a:lnSpc>
              <a:spcBef>
                <a:spcPts val="445"/>
              </a:spcBef>
              <a:buClr>
                <a:srgbClr val="9B2D1F"/>
              </a:buClr>
              <a:buSzPct val="85000"/>
              <a:buFont typeface="Wingdings 2"/>
              <a:buChar char=""/>
              <a:tabLst>
                <a:tab pos="652780" algn="l"/>
              </a:tabLst>
            </a:pPr>
            <a:r>
              <a:rPr sz="2400" spc="-5" dirty="0">
                <a:latin typeface="Perpetua"/>
                <a:cs typeface="Perpetua"/>
              </a:rPr>
              <a:t>considère </a:t>
            </a:r>
            <a:r>
              <a:rPr sz="2400" dirty="0">
                <a:latin typeface="Perpetua"/>
                <a:cs typeface="Perpetua"/>
              </a:rPr>
              <a:t>les </a:t>
            </a:r>
            <a:r>
              <a:rPr sz="2400" spc="-5" dirty="0">
                <a:latin typeface="Perpetua"/>
                <a:cs typeface="Perpetua"/>
              </a:rPr>
              <a:t>interactions sources-objets </a:t>
            </a:r>
            <a:r>
              <a:rPr sz="2400" dirty="0">
                <a:latin typeface="Perpetua"/>
                <a:cs typeface="Perpetua"/>
              </a:rPr>
              <a:t>ainsi que les </a:t>
            </a:r>
            <a:r>
              <a:rPr sz="2400">
                <a:latin typeface="Perpetua"/>
                <a:cs typeface="Perpetua"/>
              </a:rPr>
              <a:t>interactions </a:t>
            </a:r>
            <a:r>
              <a:rPr sz="2400" smtClean="0">
                <a:latin typeface="Perpetua"/>
                <a:cs typeface="Perpetua"/>
              </a:rPr>
              <a:t>objets-objets </a:t>
            </a:r>
            <a:r>
              <a:rPr sz="2400" spc="-5" dirty="0">
                <a:latin typeface="Perpetua"/>
                <a:cs typeface="Perpetua"/>
              </a:rPr>
              <a:t>(lumière </a:t>
            </a:r>
            <a:r>
              <a:rPr sz="2400" dirty="0">
                <a:latin typeface="Perpetua"/>
                <a:cs typeface="Perpetua"/>
              </a:rPr>
              <a:t>réfléchie </a:t>
            </a:r>
            <a:r>
              <a:rPr sz="2400" spc="-5" dirty="0">
                <a:latin typeface="Perpetua"/>
                <a:cs typeface="Perpetua"/>
              </a:rPr>
              <a:t>entre </a:t>
            </a:r>
            <a:r>
              <a:rPr sz="2400" dirty="0">
                <a:latin typeface="Perpetua"/>
                <a:cs typeface="Perpetua"/>
              </a:rPr>
              <a:t>les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surfaces)</a:t>
            </a:r>
            <a:endParaRPr sz="2400">
              <a:latin typeface="Perpetua"/>
              <a:cs typeface="Perpet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8</a:t>
            </a:fld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457200" y="152400"/>
            <a:ext cx="2518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Franklin Gothic Book"/>
              </a:rPr>
              <a:t>Définitions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427475"/>
            <a:ext cx="9144000" cy="3426460"/>
          </a:xfrm>
          <a:custGeom>
            <a:avLst/>
            <a:gdLst/>
            <a:ahLst/>
            <a:cxnLst/>
            <a:rect l="l" t="t" r="r" b="b"/>
            <a:pathLst>
              <a:path w="9144000" h="3426459">
                <a:moveTo>
                  <a:pt x="0" y="3425952"/>
                </a:moveTo>
                <a:lnTo>
                  <a:pt x="9144000" y="3425952"/>
                </a:lnTo>
                <a:lnTo>
                  <a:pt x="9144000" y="0"/>
                </a:lnTo>
                <a:lnTo>
                  <a:pt x="0" y="0"/>
                </a:lnTo>
                <a:lnTo>
                  <a:pt x="0" y="3425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7" y="3446780"/>
            <a:ext cx="9014460" cy="3335020"/>
          </a:xfrm>
          <a:custGeom>
            <a:avLst/>
            <a:gdLst/>
            <a:ahLst/>
            <a:cxnLst/>
            <a:rect l="l" t="t" r="r" b="b"/>
            <a:pathLst>
              <a:path w="9014460" h="3335020">
                <a:moveTo>
                  <a:pt x="9014460" y="0"/>
                </a:moveTo>
                <a:lnTo>
                  <a:pt x="0" y="0"/>
                </a:lnTo>
                <a:lnTo>
                  <a:pt x="0" y="3005328"/>
                </a:lnTo>
                <a:lnTo>
                  <a:pt x="3580" y="3053871"/>
                </a:lnTo>
                <a:lnTo>
                  <a:pt x="13982" y="3100237"/>
                </a:lnTo>
                <a:lnTo>
                  <a:pt x="30698" y="3143910"/>
                </a:lnTo>
                <a:lnTo>
                  <a:pt x="53219" y="3184374"/>
                </a:lnTo>
                <a:lnTo>
                  <a:pt x="81037" y="3221115"/>
                </a:lnTo>
                <a:lnTo>
                  <a:pt x="113643" y="3253617"/>
                </a:lnTo>
                <a:lnTo>
                  <a:pt x="150530" y="3281365"/>
                </a:lnTo>
                <a:lnTo>
                  <a:pt x="191188" y="3303844"/>
                </a:lnTo>
                <a:lnTo>
                  <a:pt x="235109" y="3320538"/>
                </a:lnTo>
                <a:lnTo>
                  <a:pt x="281785" y="3330932"/>
                </a:lnTo>
                <a:lnTo>
                  <a:pt x="330708" y="3334512"/>
                </a:lnTo>
                <a:lnTo>
                  <a:pt x="8683752" y="3334512"/>
                </a:lnTo>
                <a:lnTo>
                  <a:pt x="8732674" y="3330932"/>
                </a:lnTo>
                <a:lnTo>
                  <a:pt x="8779350" y="3320538"/>
                </a:lnTo>
                <a:lnTo>
                  <a:pt x="8823271" y="3303844"/>
                </a:lnTo>
                <a:lnTo>
                  <a:pt x="8863929" y="3281365"/>
                </a:lnTo>
                <a:lnTo>
                  <a:pt x="8900816" y="3253617"/>
                </a:lnTo>
                <a:lnTo>
                  <a:pt x="8933422" y="3221115"/>
                </a:lnTo>
                <a:lnTo>
                  <a:pt x="8961240" y="3184374"/>
                </a:lnTo>
                <a:lnTo>
                  <a:pt x="8983761" y="3143910"/>
                </a:lnTo>
                <a:lnTo>
                  <a:pt x="9000477" y="3100237"/>
                </a:lnTo>
                <a:lnTo>
                  <a:pt x="9010879" y="3053871"/>
                </a:lnTo>
                <a:lnTo>
                  <a:pt x="9014460" y="3005328"/>
                </a:lnTo>
                <a:lnTo>
                  <a:pt x="9014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332105" indent="-319405">
              <a:lnSpc>
                <a:spcPts val="2610"/>
              </a:lnSpc>
              <a:spcBef>
                <a:spcPts val="50"/>
              </a:spcBef>
              <a:buClr>
                <a:srgbClr val="D34817"/>
              </a:buClr>
              <a:buSzPct val="84090"/>
              <a:tabLst>
                <a:tab pos="332740" algn="l"/>
              </a:tabLst>
            </a:pPr>
            <a:endParaRPr lang="fr-FR" spc="-5" dirty="0" smtClean="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" y="3427475"/>
            <a:ext cx="9020810" cy="3337560"/>
          </a:xfrm>
          <a:custGeom>
            <a:avLst/>
            <a:gdLst/>
            <a:ahLst/>
            <a:cxnLst/>
            <a:rect l="l" t="t" r="r" b="b"/>
            <a:pathLst>
              <a:path w="9020810" h="3337559">
                <a:moveTo>
                  <a:pt x="7620" y="0"/>
                </a:moveTo>
                <a:lnTo>
                  <a:pt x="0" y="0"/>
                </a:lnTo>
                <a:lnTo>
                  <a:pt x="0" y="3005328"/>
                </a:lnTo>
                <a:lnTo>
                  <a:pt x="4572" y="3055620"/>
                </a:lnTo>
                <a:lnTo>
                  <a:pt x="15240" y="3104388"/>
                </a:lnTo>
                <a:lnTo>
                  <a:pt x="33528" y="3150108"/>
                </a:lnTo>
                <a:lnTo>
                  <a:pt x="67056" y="3204972"/>
                </a:lnTo>
                <a:lnTo>
                  <a:pt x="109728" y="3252216"/>
                </a:lnTo>
                <a:lnTo>
                  <a:pt x="121920" y="3261360"/>
                </a:lnTo>
                <a:lnTo>
                  <a:pt x="134111" y="3272028"/>
                </a:lnTo>
                <a:lnTo>
                  <a:pt x="161544" y="3290316"/>
                </a:lnTo>
                <a:lnTo>
                  <a:pt x="188976" y="3305555"/>
                </a:lnTo>
                <a:lnTo>
                  <a:pt x="234696" y="3323843"/>
                </a:lnTo>
                <a:lnTo>
                  <a:pt x="249936" y="3326891"/>
                </a:lnTo>
                <a:lnTo>
                  <a:pt x="266700" y="3331464"/>
                </a:lnTo>
                <a:lnTo>
                  <a:pt x="283464" y="3334512"/>
                </a:lnTo>
                <a:lnTo>
                  <a:pt x="316992" y="3337560"/>
                </a:lnTo>
                <a:lnTo>
                  <a:pt x="8705088" y="3337560"/>
                </a:lnTo>
                <a:lnTo>
                  <a:pt x="8738616" y="3334512"/>
                </a:lnTo>
                <a:lnTo>
                  <a:pt x="8753856" y="3331464"/>
                </a:lnTo>
                <a:lnTo>
                  <a:pt x="316992" y="3331464"/>
                </a:lnTo>
                <a:lnTo>
                  <a:pt x="283464" y="3328416"/>
                </a:lnTo>
                <a:lnTo>
                  <a:pt x="268224" y="3325367"/>
                </a:lnTo>
                <a:lnTo>
                  <a:pt x="251460" y="3320796"/>
                </a:lnTo>
                <a:lnTo>
                  <a:pt x="236219" y="3317748"/>
                </a:lnTo>
                <a:lnTo>
                  <a:pt x="192024" y="3299460"/>
                </a:lnTo>
                <a:lnTo>
                  <a:pt x="150876" y="3276600"/>
                </a:lnTo>
                <a:lnTo>
                  <a:pt x="102107" y="3235452"/>
                </a:lnTo>
                <a:lnTo>
                  <a:pt x="62484" y="3188208"/>
                </a:lnTo>
                <a:lnTo>
                  <a:pt x="54863" y="3174491"/>
                </a:lnTo>
                <a:lnTo>
                  <a:pt x="45720" y="3160776"/>
                </a:lnTo>
                <a:lnTo>
                  <a:pt x="39624" y="3147060"/>
                </a:lnTo>
                <a:lnTo>
                  <a:pt x="32004" y="3131820"/>
                </a:lnTo>
                <a:lnTo>
                  <a:pt x="27432" y="3116579"/>
                </a:lnTo>
                <a:lnTo>
                  <a:pt x="13716" y="3070860"/>
                </a:lnTo>
                <a:lnTo>
                  <a:pt x="7620" y="3022091"/>
                </a:lnTo>
                <a:lnTo>
                  <a:pt x="7620" y="0"/>
                </a:lnTo>
                <a:close/>
              </a:path>
              <a:path w="9020810" h="3337559">
                <a:moveTo>
                  <a:pt x="9020556" y="0"/>
                </a:moveTo>
                <a:lnTo>
                  <a:pt x="9014460" y="0"/>
                </a:lnTo>
                <a:lnTo>
                  <a:pt x="9014460" y="3005328"/>
                </a:lnTo>
                <a:lnTo>
                  <a:pt x="9012936" y="3022091"/>
                </a:lnTo>
                <a:lnTo>
                  <a:pt x="9012936" y="3038856"/>
                </a:lnTo>
                <a:lnTo>
                  <a:pt x="9009888" y="3055620"/>
                </a:lnTo>
                <a:lnTo>
                  <a:pt x="9003792" y="3086100"/>
                </a:lnTo>
                <a:lnTo>
                  <a:pt x="8999220" y="3102864"/>
                </a:lnTo>
                <a:lnTo>
                  <a:pt x="8994648" y="3118104"/>
                </a:lnTo>
                <a:lnTo>
                  <a:pt x="8988552" y="3131820"/>
                </a:lnTo>
                <a:lnTo>
                  <a:pt x="8982456" y="3147060"/>
                </a:lnTo>
                <a:lnTo>
                  <a:pt x="8958072" y="3188208"/>
                </a:lnTo>
                <a:lnTo>
                  <a:pt x="8929116" y="3224784"/>
                </a:lnTo>
                <a:lnTo>
                  <a:pt x="8895588" y="3256788"/>
                </a:lnTo>
                <a:lnTo>
                  <a:pt x="8828532" y="3299460"/>
                </a:lnTo>
                <a:lnTo>
                  <a:pt x="8784336" y="3317748"/>
                </a:lnTo>
                <a:lnTo>
                  <a:pt x="8769096" y="3320796"/>
                </a:lnTo>
                <a:lnTo>
                  <a:pt x="8752332" y="3325367"/>
                </a:lnTo>
                <a:lnTo>
                  <a:pt x="8737092" y="3328416"/>
                </a:lnTo>
                <a:lnTo>
                  <a:pt x="8703564" y="3331464"/>
                </a:lnTo>
                <a:lnTo>
                  <a:pt x="8753856" y="3331464"/>
                </a:lnTo>
                <a:lnTo>
                  <a:pt x="8770620" y="3326891"/>
                </a:lnTo>
                <a:lnTo>
                  <a:pt x="8785860" y="3323843"/>
                </a:lnTo>
                <a:lnTo>
                  <a:pt x="8831580" y="3305555"/>
                </a:lnTo>
                <a:lnTo>
                  <a:pt x="8874252" y="3281172"/>
                </a:lnTo>
                <a:lnTo>
                  <a:pt x="8898636" y="3261360"/>
                </a:lnTo>
                <a:lnTo>
                  <a:pt x="8910828" y="3252216"/>
                </a:lnTo>
                <a:lnTo>
                  <a:pt x="8933688" y="3229356"/>
                </a:lnTo>
                <a:lnTo>
                  <a:pt x="8944356" y="3217164"/>
                </a:lnTo>
                <a:lnTo>
                  <a:pt x="8953500" y="3203447"/>
                </a:lnTo>
                <a:lnTo>
                  <a:pt x="8964168" y="3191256"/>
                </a:lnTo>
                <a:lnTo>
                  <a:pt x="8971788" y="3177540"/>
                </a:lnTo>
                <a:lnTo>
                  <a:pt x="8980932" y="3163824"/>
                </a:lnTo>
                <a:lnTo>
                  <a:pt x="8987028" y="3150108"/>
                </a:lnTo>
                <a:lnTo>
                  <a:pt x="9005316" y="3104388"/>
                </a:lnTo>
                <a:lnTo>
                  <a:pt x="9019032" y="3038856"/>
                </a:lnTo>
                <a:lnTo>
                  <a:pt x="9020556" y="3022091"/>
                </a:lnTo>
                <a:lnTo>
                  <a:pt x="902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6400800"/>
            <a:ext cx="3505200" cy="334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indent="-319405">
              <a:lnSpc>
                <a:spcPts val="2610"/>
              </a:lnSpc>
              <a:spcBef>
                <a:spcPts val="50"/>
              </a:spcBef>
              <a:buClr>
                <a:srgbClr val="D34817"/>
              </a:buClr>
              <a:buSzPct val="84090"/>
              <a:buFont typeface="Wingdings"/>
              <a:buChar char=""/>
              <a:tabLst>
                <a:tab pos="332740" algn="l"/>
              </a:tabLst>
            </a:pPr>
            <a:r>
              <a:rPr sz="2200" b="1" spc="-5" smtClean="0">
                <a:latin typeface="Perpetua"/>
                <a:cs typeface="Perpetua"/>
              </a:rPr>
              <a:t>illumination</a:t>
            </a:r>
            <a:r>
              <a:rPr sz="2200" b="1" spc="-60" smtClean="0">
                <a:latin typeface="Perpetua"/>
                <a:cs typeface="Perpetua"/>
              </a:rPr>
              <a:t> </a:t>
            </a:r>
            <a:r>
              <a:rPr sz="2200" b="1" spc="-5" smtClean="0">
                <a:latin typeface="Perpetua"/>
                <a:cs typeface="Perpetua"/>
              </a:rPr>
              <a:t>locale</a:t>
            </a:r>
            <a:endParaRPr lang="fr-FR" sz="2200" b="1" spc="-5" dirty="0" smtClean="0">
              <a:latin typeface="Perpetua"/>
              <a:cs typeface="Perpet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6304" y="62087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897" y="4697"/>
                </a:lnTo>
                <a:lnTo>
                  <a:pt x="140160" y="18145"/>
                </a:lnTo>
                <a:lnTo>
                  <a:pt x="101351" y="39379"/>
                </a:lnTo>
                <a:lnTo>
                  <a:pt x="67436" y="67436"/>
                </a:lnTo>
                <a:lnTo>
                  <a:pt x="39379" y="101351"/>
                </a:lnTo>
                <a:lnTo>
                  <a:pt x="18145" y="140160"/>
                </a:lnTo>
                <a:lnTo>
                  <a:pt x="4697" y="182897"/>
                </a:lnTo>
                <a:lnTo>
                  <a:pt x="0" y="228599"/>
                </a:lnTo>
                <a:lnTo>
                  <a:pt x="4697" y="274739"/>
                </a:lnTo>
                <a:lnTo>
                  <a:pt x="18145" y="317682"/>
                </a:lnTo>
                <a:lnTo>
                  <a:pt x="39379" y="356517"/>
                </a:lnTo>
                <a:lnTo>
                  <a:pt x="67436" y="390334"/>
                </a:lnTo>
                <a:lnTo>
                  <a:pt x="101351" y="418221"/>
                </a:lnTo>
                <a:lnTo>
                  <a:pt x="140160" y="439269"/>
                </a:lnTo>
                <a:lnTo>
                  <a:pt x="182897" y="452565"/>
                </a:lnTo>
                <a:lnTo>
                  <a:pt x="228600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200" y="228599"/>
                </a:lnTo>
                <a:lnTo>
                  <a:pt x="452565" y="182897"/>
                </a:lnTo>
                <a:lnTo>
                  <a:pt x="439269" y="140160"/>
                </a:lnTo>
                <a:lnTo>
                  <a:pt x="418221" y="101351"/>
                </a:lnTo>
                <a:lnTo>
                  <a:pt x="390334" y="67436"/>
                </a:lnTo>
                <a:lnTo>
                  <a:pt x="356517" y="39379"/>
                </a:lnTo>
                <a:lnTo>
                  <a:pt x="317682" y="18145"/>
                </a:lnTo>
                <a:lnTo>
                  <a:pt x="274739" y="4697"/>
                </a:lnTo>
                <a:lnTo>
                  <a:pt x="2286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525"/>
              </a:lnSpc>
            </a:pPr>
            <a:fld id="{81D60167-4931-47E6-BA6A-407CBD079E47}" type="slidenum">
              <a:rPr dirty="0"/>
              <a:pPr marL="76835">
                <a:lnSpc>
                  <a:spcPts val="1525"/>
                </a:lnSpc>
              </a:pPr>
              <a:t>9</a:t>
            </a:fld>
            <a:endParaRPr dirty="0"/>
          </a:p>
        </p:txBody>
      </p:sp>
      <p:pic>
        <p:nvPicPr>
          <p:cNvPr id="31748" name="Picture 4" descr="http://www.pixelsham.com/wp-content/uploads/2016/01/directvsindire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355" y="914400"/>
            <a:ext cx="8077845" cy="30259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09600" y="164068"/>
            <a:ext cx="78293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spc="-5" dirty="0" smtClean="0">
                <a:latin typeface="Perpetua"/>
                <a:cs typeface="Perpetua"/>
              </a:rPr>
              <a:t>Illumination locale &amp; illumination globale</a:t>
            </a:r>
          </a:p>
          <a:p>
            <a:r>
              <a:rPr lang="fr-FR" sz="4000" spc="-5" dirty="0" smtClean="0">
                <a:latin typeface="Perpetua"/>
                <a:cs typeface="Perpetua"/>
              </a:rPr>
              <a:t> </a:t>
            </a:r>
            <a:endParaRPr lang="fr-FR" dirty="0"/>
          </a:p>
        </p:txBody>
      </p:sp>
      <p:pic>
        <p:nvPicPr>
          <p:cNvPr id="13" name="Picture 2" descr="http://hd-prg.com/Data/Research/Thumbnails/RV-GlobalIllum/Thumb_DirectIll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232" y="3958208"/>
            <a:ext cx="3830168" cy="2372814"/>
          </a:xfrm>
          <a:prstGeom prst="rect">
            <a:avLst/>
          </a:prstGeom>
          <a:noFill/>
        </p:spPr>
      </p:pic>
      <p:pic>
        <p:nvPicPr>
          <p:cNvPr id="14" name="Picture 4" descr="http://hd-prg.com/Data/Research/Thumbnails/RV-GlobalIllum/Thumb_RV-GlobalIll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7875" y="3947652"/>
            <a:ext cx="3815125" cy="2363495"/>
          </a:xfrm>
          <a:prstGeom prst="rect">
            <a:avLst/>
          </a:prstGeom>
          <a:noFill/>
        </p:spPr>
      </p:pic>
      <p:sp>
        <p:nvSpPr>
          <p:cNvPr id="15" name="object 6"/>
          <p:cNvSpPr txBox="1"/>
          <p:nvPr/>
        </p:nvSpPr>
        <p:spPr>
          <a:xfrm>
            <a:off x="4953000" y="6447093"/>
            <a:ext cx="3505200" cy="334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 indent="-319405">
              <a:lnSpc>
                <a:spcPts val="2610"/>
              </a:lnSpc>
              <a:spcBef>
                <a:spcPts val="65"/>
              </a:spcBef>
              <a:buClr>
                <a:srgbClr val="D34817"/>
              </a:buClr>
              <a:buSzPct val="84090"/>
              <a:buFont typeface="Wingdings"/>
              <a:buChar char=""/>
              <a:tabLst>
                <a:tab pos="332740" algn="l"/>
              </a:tabLst>
            </a:pPr>
            <a:r>
              <a:rPr sz="2200" b="1" spc="-5" smtClean="0">
                <a:latin typeface="Perpetua"/>
                <a:cs typeface="Perpetua"/>
              </a:rPr>
              <a:t>illumination</a:t>
            </a:r>
            <a:r>
              <a:rPr sz="2200" b="1" spc="-60" smtClean="0">
                <a:latin typeface="Perpetua"/>
                <a:cs typeface="Perpetua"/>
              </a:rPr>
              <a:t> </a:t>
            </a:r>
            <a:r>
              <a:rPr sz="2200" b="1" spc="-5" smtClean="0">
                <a:latin typeface="Perpetua"/>
                <a:cs typeface="Perpetua"/>
              </a:rPr>
              <a:t>globale</a:t>
            </a:r>
            <a:endParaRPr sz="2200" b="1">
              <a:latin typeface="Perpetua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2219</Words>
  <Application>Microsoft Office PowerPoint</Application>
  <PresentationFormat>Affichage à l'écran (4:3)</PresentationFormat>
  <Paragraphs>420</Paragraphs>
  <Slides>49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49</vt:i4>
      </vt:variant>
    </vt:vector>
  </HeadingPairs>
  <TitlesOfParts>
    <vt:vector size="52" baseType="lpstr">
      <vt:lpstr>Office Theme</vt:lpstr>
      <vt:lpstr>Équation</vt:lpstr>
      <vt:lpstr>Equation</vt:lpstr>
      <vt:lpstr>Modèles d'illumination locale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Sources de lumière</vt:lpstr>
      <vt:lpstr>Diapositive 11</vt:lpstr>
      <vt:lpstr>Diapositive 12</vt:lpstr>
      <vt:lpstr>Diapositive 13</vt:lpstr>
      <vt:lpstr>Modèle de réflexion</vt:lpstr>
      <vt:lpstr>Modèle de réflexion</vt:lpstr>
      <vt:lpstr>Paramètres Lumière &amp; Matière</vt:lpstr>
      <vt:lpstr>Diapositive 17</vt:lpstr>
      <vt:lpstr>Réflexion ambiante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Réflexion spéculaire </vt:lpstr>
      <vt:lpstr>Réflexion spéculaire </vt:lpstr>
      <vt:lpstr>Réflexion spéculaire </vt:lpstr>
      <vt:lpstr>Réflexion spéculaire </vt:lpstr>
      <vt:lpstr>Modèle d’éclairement de Phong</vt:lpstr>
      <vt:lpstr>Modèle d’éclairement de Phong</vt:lpstr>
      <vt:lpstr>Diapositive 36</vt:lpstr>
      <vt:lpstr>Diapositive 37</vt:lpstr>
      <vt:lpstr>Ombrages (Shading)</vt:lpstr>
      <vt:lpstr>Méthodes d'ombrages pour surfaces  polygonales</vt:lpstr>
      <vt:lpstr>Rendu facette (flat shading): ombrage  constant</vt:lpstr>
      <vt:lpstr>Rendu facette (flat shading): ombrage  constant</vt:lpstr>
      <vt:lpstr>Méthode de Gouraud: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Comparaison des méthodes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Modèles d'illumination locale</dc:title>
  <cp:lastModifiedBy>Farid</cp:lastModifiedBy>
  <cp:revision>166</cp:revision>
  <dcterms:created xsi:type="dcterms:W3CDTF">2016-11-13T07:39:06Z</dcterms:created>
  <dcterms:modified xsi:type="dcterms:W3CDTF">2021-01-29T19:45:37Z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2014-12-04T00:00:00Z</vt:filetime>
  </property>
  <property fmtid="{D5CDD505-2E9C-101B-9397-08002B2CF9AE}" pid="3" name="LastSaved">
    <vt:filetime>2016-11-13T00:00:00Z</vt:filetime>
  </property>
</Properties>
</file>