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commentAuthors.xml" ContentType="application/vnd.openxmlformats-officedocument.presentationml.commentAuthor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Default Extension="gif" ContentType="image/gif"/>
  <Default Extension="vml" ContentType="application/vnd.openxmlformats-officedocument.vmlDrawin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256" r:id="rId2"/>
    <p:sldId id="304" r:id="rId3"/>
    <p:sldId id="311" r:id="rId4"/>
    <p:sldId id="313" r:id="rId5"/>
    <p:sldId id="281" r:id="rId6"/>
    <p:sldId id="314" r:id="rId7"/>
    <p:sldId id="257" r:id="rId8"/>
    <p:sldId id="258" r:id="rId9"/>
    <p:sldId id="259" r:id="rId10"/>
    <p:sldId id="315" r:id="rId11"/>
    <p:sldId id="316" r:id="rId12"/>
    <p:sldId id="260" r:id="rId13"/>
    <p:sldId id="317" r:id="rId14"/>
    <p:sldId id="318" r:id="rId15"/>
    <p:sldId id="262" r:id="rId16"/>
    <p:sldId id="263" r:id="rId17"/>
    <p:sldId id="279" r:id="rId18"/>
    <p:sldId id="280" r:id="rId19"/>
    <p:sldId id="321" r:id="rId20"/>
    <p:sldId id="328" r:id="rId21"/>
    <p:sldId id="322" r:id="rId22"/>
    <p:sldId id="323" r:id="rId23"/>
    <p:sldId id="297" r:id="rId24"/>
    <p:sldId id="266" r:id="rId25"/>
    <p:sldId id="267" r:id="rId26"/>
    <p:sldId id="268" r:id="rId27"/>
    <p:sldId id="269" r:id="rId28"/>
    <p:sldId id="272" r:id="rId29"/>
    <p:sldId id="273" r:id="rId30"/>
    <p:sldId id="274" r:id="rId31"/>
    <p:sldId id="275" r:id="rId32"/>
    <p:sldId id="298" r:id="rId33"/>
    <p:sldId id="300" r:id="rId34"/>
    <p:sldId id="325" r:id="rId35"/>
    <p:sldId id="326" r:id="rId36"/>
    <p:sldId id="327" r:id="rId37"/>
    <p:sldId id="299" r:id="rId38"/>
    <p:sldId id="319" r:id="rId39"/>
    <p:sldId id="324" r:id="rId40"/>
    <p:sldId id="276" r:id="rId41"/>
    <p:sldId id="288" r:id="rId42"/>
    <p:sldId id="283" r:id="rId43"/>
    <p:sldId id="301" r:id="rId44"/>
    <p:sldId id="284" r:id="rId45"/>
    <p:sldId id="287" r:id="rId46"/>
    <p:sldId id="289" r:id="rId47"/>
    <p:sldId id="286" r:id="rId48"/>
    <p:sldId id="320" r:id="rId49"/>
    <p:sldId id="277" r:id="rId50"/>
    <p:sldId id="278" r:id="rId51"/>
    <p:sldId id="290" r:id="rId52"/>
    <p:sldId id="291" r:id="rId53"/>
    <p:sldId id="293" r:id="rId54"/>
    <p:sldId id="294" r:id="rId55"/>
    <p:sldId id="285" r:id="rId56"/>
  </p:sldIdLst>
  <p:sldSz cx="9144000" cy="6858000" type="screen4x3"/>
  <p:notesSz cx="9144000" cy="6858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Gwenola Thomas" initials="GT" lastIdx="3" clrIdx="0"/>
</p:cmAuthorLst>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75812" autoAdjust="0"/>
  </p:normalViewPr>
  <p:slideViewPr>
    <p:cSldViewPr>
      <p:cViewPr varScale="1">
        <p:scale>
          <a:sx n="54" d="100"/>
          <a:sy n="54" d="100"/>
        </p:scale>
        <p:origin x="-972" y="-90"/>
      </p:cViewPr>
      <p:guideLst>
        <p:guide orient="horz" pos="2880"/>
        <p:guide pos="216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5B77D475-D1DF-43B3-A2AA-ADBDD0C7204F}" type="datetimeFigureOut">
              <a:rPr lang="fr-FR" smtClean="0"/>
              <a:pPr/>
              <a:t>04/01/2021</a:t>
            </a:fld>
            <a:endParaRPr lang="fr-FR"/>
          </a:p>
        </p:txBody>
      </p:sp>
      <p:sp>
        <p:nvSpPr>
          <p:cNvPr id="4" name="Espace réservé de l'image des diapositives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A03AA4E1-F60A-4CB6-B09F-DFA55872B1B9}"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fr-FR" altLang="fr-FR"/>
              <a:t>Synthèse d'images et animation </a:t>
            </a:r>
          </a:p>
        </p:txBody>
      </p:sp>
      <p:sp>
        <p:nvSpPr>
          <p:cNvPr id="5" name="Rectangle 3"/>
          <p:cNvSpPr>
            <a:spLocks noGrp="1" noChangeArrowheads="1"/>
          </p:cNvSpPr>
          <p:nvPr>
            <p:ph type="dt" idx="1"/>
          </p:nvPr>
        </p:nvSpPr>
        <p:spPr>
          <a:ln/>
        </p:spPr>
        <p:txBody>
          <a:bodyPr/>
          <a:lstStyle/>
          <a:p>
            <a:fld id="{B162D8ED-E36B-4188-B252-DB3BA89F7B2F}" type="datetime1">
              <a:rPr lang="fr-FR"/>
              <a:pPr/>
              <a:t>04/01/2021</a:t>
            </a:fld>
            <a:endParaRPr lang="fr-FR" altLang="fr-FR"/>
          </a:p>
        </p:txBody>
      </p:sp>
      <p:sp>
        <p:nvSpPr>
          <p:cNvPr id="6" name="Rectangle 6"/>
          <p:cNvSpPr>
            <a:spLocks noGrp="1" noChangeArrowheads="1"/>
          </p:cNvSpPr>
          <p:nvPr>
            <p:ph type="ftr" sz="quarter" idx="4"/>
          </p:nvPr>
        </p:nvSpPr>
        <p:spPr>
          <a:ln/>
        </p:spPr>
        <p:txBody>
          <a:bodyPr/>
          <a:lstStyle/>
          <a:p>
            <a:r>
              <a:rPr lang="fr-FR" altLang="fr-FR"/>
              <a:t>@Marie-Paule Cani</a:t>
            </a:r>
          </a:p>
        </p:txBody>
      </p:sp>
      <p:sp>
        <p:nvSpPr>
          <p:cNvPr id="7" name="Rectangle 7"/>
          <p:cNvSpPr>
            <a:spLocks noGrp="1" noChangeArrowheads="1"/>
          </p:cNvSpPr>
          <p:nvPr>
            <p:ph type="sldNum" sz="quarter" idx="5"/>
          </p:nvPr>
        </p:nvSpPr>
        <p:spPr>
          <a:ln/>
        </p:spPr>
        <p:txBody>
          <a:bodyPr/>
          <a:lstStyle/>
          <a:p>
            <a:fld id="{A074411F-5A91-4903-A9B5-49BA8C80258A}" type="slidenum">
              <a:rPr lang="fr-FR" altLang="fr-FR"/>
              <a:pPr/>
              <a:t>3</a:t>
            </a:fld>
            <a:endParaRPr lang="fr-FR" altLang="fr-FR"/>
          </a:p>
        </p:txBody>
      </p:sp>
      <p:sp>
        <p:nvSpPr>
          <p:cNvPr id="356354" name="Rectangle 2"/>
          <p:cNvSpPr>
            <a:spLocks noGrp="1" noRot="1" noChangeAspect="1" noChangeArrowheads="1"/>
          </p:cNvSpPr>
          <p:nvPr>
            <p:ph type="sldImg"/>
          </p:nvPr>
        </p:nvSpPr>
        <p:spPr bwMode="auto">
          <a:xfrm>
            <a:off x="2860675" y="514350"/>
            <a:ext cx="3430588" cy="2571750"/>
          </a:xfrm>
          <a:prstGeom prst="rect">
            <a:avLst/>
          </a:prstGeom>
          <a:solidFill>
            <a:srgbClr val="FFFFFF"/>
          </a:solidFill>
          <a:ln>
            <a:solidFill>
              <a:srgbClr val="000000"/>
            </a:solidFill>
            <a:miter lim="800000"/>
            <a:headEnd/>
            <a:tailEnd/>
          </a:ln>
        </p:spPr>
      </p:sp>
      <p:sp>
        <p:nvSpPr>
          <p:cNvPr id="356355" name="Rectangle 3"/>
          <p:cNvSpPr>
            <a:spLocks noGrp="1" noChangeArrowheads="1"/>
          </p:cNvSpPr>
          <p:nvPr>
            <p:ph type="body" idx="1"/>
          </p:nvPr>
        </p:nvSpPr>
        <p:spPr bwMode="auto">
          <a:xfrm>
            <a:off x="1220809" y="3257886"/>
            <a:ext cx="6702385" cy="3085652"/>
          </a:xfrm>
          <a:prstGeom prst="rect">
            <a:avLst/>
          </a:prstGeom>
          <a:solidFill>
            <a:srgbClr val="FFFFFF"/>
          </a:solidFill>
          <a:ln>
            <a:solidFill>
              <a:srgbClr val="000000"/>
            </a:solidFill>
            <a:miter lim="800000"/>
            <a:headEnd/>
            <a:tailEnd/>
          </a:ln>
        </p:spPr>
        <p:txBody>
          <a:bodyPr/>
          <a:lstStyle/>
          <a:p>
            <a:endParaRPr lang="fr-FR" altLang="fr-F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fr-FR" altLang="fr-FR"/>
              <a:t>Synthèse d'images et animation </a:t>
            </a:r>
          </a:p>
        </p:txBody>
      </p:sp>
      <p:sp>
        <p:nvSpPr>
          <p:cNvPr id="5" name="Rectangle 3"/>
          <p:cNvSpPr>
            <a:spLocks noGrp="1" noChangeArrowheads="1"/>
          </p:cNvSpPr>
          <p:nvPr>
            <p:ph type="dt" idx="1"/>
          </p:nvPr>
        </p:nvSpPr>
        <p:spPr>
          <a:ln/>
        </p:spPr>
        <p:txBody>
          <a:bodyPr/>
          <a:lstStyle/>
          <a:p>
            <a:fld id="{C9850DA5-430F-43B3-AC9A-99BA62AA1228}" type="datetime1">
              <a:rPr lang="fr-FR"/>
              <a:pPr/>
              <a:t>04/01/2021</a:t>
            </a:fld>
            <a:endParaRPr lang="fr-FR" altLang="fr-FR"/>
          </a:p>
        </p:txBody>
      </p:sp>
      <p:sp>
        <p:nvSpPr>
          <p:cNvPr id="6" name="Rectangle 6"/>
          <p:cNvSpPr>
            <a:spLocks noGrp="1" noChangeArrowheads="1"/>
          </p:cNvSpPr>
          <p:nvPr>
            <p:ph type="ftr" sz="quarter" idx="4"/>
          </p:nvPr>
        </p:nvSpPr>
        <p:spPr>
          <a:ln/>
        </p:spPr>
        <p:txBody>
          <a:bodyPr/>
          <a:lstStyle/>
          <a:p>
            <a:r>
              <a:rPr lang="fr-FR" altLang="fr-FR"/>
              <a:t>@Marie-Paule Cani</a:t>
            </a:r>
          </a:p>
        </p:txBody>
      </p:sp>
      <p:sp>
        <p:nvSpPr>
          <p:cNvPr id="7" name="Rectangle 7"/>
          <p:cNvSpPr>
            <a:spLocks noGrp="1" noChangeArrowheads="1"/>
          </p:cNvSpPr>
          <p:nvPr>
            <p:ph type="sldNum" sz="quarter" idx="5"/>
          </p:nvPr>
        </p:nvSpPr>
        <p:spPr>
          <a:ln/>
        </p:spPr>
        <p:txBody>
          <a:bodyPr/>
          <a:lstStyle/>
          <a:p>
            <a:fld id="{E6D1F766-8576-4182-ABA9-128C8C2AB42C}" type="slidenum">
              <a:rPr lang="fr-FR" altLang="fr-FR"/>
              <a:pPr/>
              <a:t>19</a:t>
            </a:fld>
            <a:endParaRPr lang="fr-FR" altLang="fr-FR"/>
          </a:p>
        </p:txBody>
      </p:sp>
      <p:sp>
        <p:nvSpPr>
          <p:cNvPr id="306178" name="Rectangle 2050"/>
          <p:cNvSpPr>
            <a:spLocks noGrp="1" noRot="1" noChangeAspect="1" noChangeArrowheads="1"/>
          </p:cNvSpPr>
          <p:nvPr>
            <p:ph type="sldImg"/>
          </p:nvPr>
        </p:nvSpPr>
        <p:spPr bwMode="auto">
          <a:xfrm>
            <a:off x="2860675" y="514350"/>
            <a:ext cx="3430588" cy="2571750"/>
          </a:xfrm>
          <a:prstGeom prst="rect">
            <a:avLst/>
          </a:prstGeom>
          <a:solidFill>
            <a:srgbClr val="FFFFFF"/>
          </a:solidFill>
          <a:ln>
            <a:solidFill>
              <a:srgbClr val="000000"/>
            </a:solidFill>
            <a:miter lim="800000"/>
            <a:headEnd/>
            <a:tailEnd/>
          </a:ln>
        </p:spPr>
      </p:sp>
      <p:sp>
        <p:nvSpPr>
          <p:cNvPr id="306179" name="Rectangle 2051"/>
          <p:cNvSpPr>
            <a:spLocks noGrp="1" noChangeArrowheads="1"/>
          </p:cNvSpPr>
          <p:nvPr>
            <p:ph type="body" idx="1"/>
          </p:nvPr>
        </p:nvSpPr>
        <p:spPr bwMode="auto">
          <a:xfrm>
            <a:off x="1220809" y="3257886"/>
            <a:ext cx="6702385" cy="3085652"/>
          </a:xfrm>
          <a:prstGeom prst="rect">
            <a:avLst/>
          </a:prstGeom>
          <a:solidFill>
            <a:srgbClr val="FFFFFF"/>
          </a:solidFill>
          <a:ln>
            <a:solidFill>
              <a:srgbClr val="000000"/>
            </a:solidFill>
            <a:miter lim="800000"/>
            <a:headEnd/>
            <a:tailEnd/>
          </a:ln>
        </p:spPr>
        <p:txBody>
          <a:bodyPr lIns="92196" tIns="46099" rIns="92196" bIns="46099"/>
          <a:lstStyle/>
          <a:p>
            <a:endParaRPr lang="fr-FR" altLang="fr-F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fr-FR" altLang="fr-FR"/>
              <a:t>Synthèse d'images et animation </a:t>
            </a:r>
          </a:p>
        </p:txBody>
      </p:sp>
      <p:sp>
        <p:nvSpPr>
          <p:cNvPr id="5" name="Rectangle 3"/>
          <p:cNvSpPr>
            <a:spLocks noGrp="1" noChangeArrowheads="1"/>
          </p:cNvSpPr>
          <p:nvPr>
            <p:ph type="dt" idx="1"/>
          </p:nvPr>
        </p:nvSpPr>
        <p:spPr>
          <a:ln/>
        </p:spPr>
        <p:txBody>
          <a:bodyPr/>
          <a:lstStyle/>
          <a:p>
            <a:fld id="{C9850DA5-430F-43B3-AC9A-99BA62AA1228}" type="datetime1">
              <a:rPr lang="fr-FR"/>
              <a:pPr/>
              <a:t>04/01/2021</a:t>
            </a:fld>
            <a:endParaRPr lang="fr-FR" altLang="fr-FR"/>
          </a:p>
        </p:txBody>
      </p:sp>
      <p:sp>
        <p:nvSpPr>
          <p:cNvPr id="6" name="Rectangle 6"/>
          <p:cNvSpPr>
            <a:spLocks noGrp="1" noChangeArrowheads="1"/>
          </p:cNvSpPr>
          <p:nvPr>
            <p:ph type="ftr" sz="quarter" idx="4"/>
          </p:nvPr>
        </p:nvSpPr>
        <p:spPr>
          <a:ln/>
        </p:spPr>
        <p:txBody>
          <a:bodyPr/>
          <a:lstStyle/>
          <a:p>
            <a:r>
              <a:rPr lang="fr-FR" altLang="fr-FR"/>
              <a:t>@Marie-Paule Cani</a:t>
            </a:r>
          </a:p>
        </p:txBody>
      </p:sp>
      <p:sp>
        <p:nvSpPr>
          <p:cNvPr id="7" name="Rectangle 7"/>
          <p:cNvSpPr>
            <a:spLocks noGrp="1" noChangeArrowheads="1"/>
          </p:cNvSpPr>
          <p:nvPr>
            <p:ph type="sldNum" sz="quarter" idx="5"/>
          </p:nvPr>
        </p:nvSpPr>
        <p:spPr>
          <a:ln/>
        </p:spPr>
        <p:txBody>
          <a:bodyPr/>
          <a:lstStyle/>
          <a:p>
            <a:fld id="{E6D1F766-8576-4182-ABA9-128C8C2AB42C}" type="slidenum">
              <a:rPr lang="fr-FR" altLang="fr-FR"/>
              <a:pPr/>
              <a:t>20</a:t>
            </a:fld>
            <a:endParaRPr lang="fr-FR" altLang="fr-FR"/>
          </a:p>
        </p:txBody>
      </p:sp>
      <p:sp>
        <p:nvSpPr>
          <p:cNvPr id="306178" name="Rectangle 2050"/>
          <p:cNvSpPr>
            <a:spLocks noGrp="1" noRot="1" noChangeAspect="1" noChangeArrowheads="1"/>
          </p:cNvSpPr>
          <p:nvPr>
            <p:ph type="sldImg"/>
          </p:nvPr>
        </p:nvSpPr>
        <p:spPr bwMode="auto">
          <a:xfrm>
            <a:off x="2860675" y="514350"/>
            <a:ext cx="3430588" cy="2571750"/>
          </a:xfrm>
          <a:prstGeom prst="rect">
            <a:avLst/>
          </a:prstGeom>
          <a:solidFill>
            <a:srgbClr val="FFFFFF"/>
          </a:solidFill>
          <a:ln>
            <a:solidFill>
              <a:srgbClr val="000000"/>
            </a:solidFill>
            <a:miter lim="800000"/>
            <a:headEnd/>
            <a:tailEnd/>
          </a:ln>
        </p:spPr>
      </p:sp>
      <p:sp>
        <p:nvSpPr>
          <p:cNvPr id="306179" name="Rectangle 2051"/>
          <p:cNvSpPr>
            <a:spLocks noGrp="1" noChangeArrowheads="1"/>
          </p:cNvSpPr>
          <p:nvPr>
            <p:ph type="body" idx="1"/>
          </p:nvPr>
        </p:nvSpPr>
        <p:spPr bwMode="auto">
          <a:xfrm>
            <a:off x="1220809" y="3257886"/>
            <a:ext cx="6702385" cy="3085652"/>
          </a:xfrm>
          <a:prstGeom prst="rect">
            <a:avLst/>
          </a:prstGeom>
          <a:solidFill>
            <a:srgbClr val="FFFFFF"/>
          </a:solidFill>
          <a:ln>
            <a:solidFill>
              <a:srgbClr val="000000"/>
            </a:solidFill>
            <a:miter lim="800000"/>
            <a:headEnd/>
            <a:tailEnd/>
          </a:ln>
        </p:spPr>
        <p:txBody>
          <a:bodyPr lIns="92196" tIns="46099" rIns="92196" bIns="46099"/>
          <a:lstStyle/>
          <a:p>
            <a:r>
              <a:rPr lang="fr-FR" altLang="fr-FR" dirty="0" smtClean="0"/>
              <a:t>Les surfaces </a:t>
            </a:r>
            <a:r>
              <a:rPr lang="fr-FR" altLang="fr-FR" dirty="0" err="1" smtClean="0"/>
              <a:t>splines</a:t>
            </a:r>
            <a:r>
              <a:rPr lang="fr-FR" altLang="fr-FR" dirty="0" smtClean="0"/>
              <a:t> bi paramétriques $Q(</a:t>
            </a:r>
            <a:r>
              <a:rPr lang="fr-FR" altLang="fr-FR" dirty="0" err="1" smtClean="0"/>
              <a:t>u,v</a:t>
            </a:r>
            <a:r>
              <a:rPr lang="fr-FR" altLang="fr-FR" dirty="0" smtClean="0"/>
              <a:t>)$ sont construites très simplement par le ``produit" de courbes </a:t>
            </a:r>
            <a:r>
              <a:rPr lang="fr-FR" altLang="fr-FR" dirty="0" err="1" smtClean="0"/>
              <a:t>splines</a:t>
            </a:r>
            <a:r>
              <a:rPr lang="fr-FR" altLang="fr-FR" dirty="0" smtClean="0"/>
              <a:t> en $u$ et en  $v$ respectivement. </a:t>
            </a:r>
          </a:p>
          <a:p>
            <a:r>
              <a:rPr lang="fr-FR" altLang="fr-FR" dirty="0" smtClean="0"/>
              <a:t>La notion de carreau de surface (ou ``patch" en anglais) généralise la notion de de segment de courbe. Une surface </a:t>
            </a:r>
            <a:r>
              <a:rPr lang="fr-FR" altLang="fr-FR" dirty="0" err="1" smtClean="0"/>
              <a:t>spline</a:t>
            </a:r>
            <a:r>
              <a:rPr lang="fr-FR" altLang="fr-FR" dirty="0" smtClean="0"/>
              <a:t> bi paramétrique est constituée d'une juxtaposition de carreaux polynomiaux, se recollant entre eux de manière $C^1$ ou $C^2$.</a:t>
            </a:r>
          </a:p>
          <a:p>
            <a:endParaRPr lang="fr-FR" altLang="fr-FR" dirty="0"/>
          </a:p>
          <a:p>
            <a:r>
              <a:rPr lang="fr-FR" altLang="fr-FR" dirty="0"/>
              <a:t>Q_{</a:t>
            </a:r>
            <a:r>
              <a:rPr lang="fr-FR" altLang="fr-FR" dirty="0" err="1"/>
              <a:t>i,j</a:t>
            </a:r>
            <a:r>
              <a:rPr lang="fr-FR" altLang="fr-FR" dirty="0"/>
              <a:t>} (u, v) =  [u]. M . [V_{</a:t>
            </a:r>
            <a:r>
              <a:rPr lang="fr-FR" altLang="fr-FR" dirty="0" err="1"/>
              <a:t>i,j</a:t>
            </a:r>
            <a:r>
              <a:rPr lang="fr-FR" altLang="fr-FR" dirty="0"/>
              <a:t>}] .  M^{t}. [v]^{t}</a:t>
            </a:r>
          </a:p>
          <a:p>
            <a:r>
              <a:rPr lang="fr-FR" altLang="fr-FR" dirty="0"/>
              <a:t>[u]=(u^{3} \; u^{2} \; u \; 1)     [v]=(v^{3} \; v^{2} \; v \; 1) $ </a:t>
            </a:r>
          </a:p>
          <a:p>
            <a:r>
              <a:rPr lang="fr-FR" altLang="fr-FR" dirty="0"/>
              <a:t>[V_{</a:t>
            </a:r>
            <a:r>
              <a:rPr lang="fr-FR" altLang="fr-FR" dirty="0" err="1"/>
              <a:t>i,j</a:t>
            </a:r>
            <a:r>
              <a:rPr lang="fr-FR" altLang="fr-FR" dirty="0"/>
              <a:t>}]$ est la matrice des $16$ points de contrôle définissant ce carreau, tandis que $M$ correspond au type de </a:t>
            </a:r>
            <a:r>
              <a:rPr lang="fr-FR" altLang="fr-FR" dirty="0" err="1"/>
              <a:t>spline</a:t>
            </a:r>
            <a:r>
              <a:rPr lang="fr-FR" altLang="fr-FR" dirty="0"/>
              <a:t> utilisé.</a:t>
            </a:r>
          </a:p>
          <a:p>
            <a:endParaRPr lang="fr-FR" altLang="fr-FR" dirty="0"/>
          </a:p>
          <a:p>
            <a:r>
              <a:rPr lang="fr-FR" altLang="fr-FR" dirty="0"/>
              <a:t>Les surfaces </a:t>
            </a:r>
            <a:r>
              <a:rPr lang="fr-FR" altLang="fr-FR" dirty="0" err="1"/>
              <a:t>splines</a:t>
            </a:r>
            <a:r>
              <a:rPr lang="fr-FR" altLang="fr-FR" dirty="0"/>
              <a:t> héritent des propriétés des courbes de même type. Appliquée aux surfaces, la propriété de subdivision des B-</a:t>
            </a:r>
            <a:r>
              <a:rPr lang="fr-FR" altLang="fr-FR" dirty="0" err="1"/>
              <a:t>splines</a:t>
            </a:r>
            <a:r>
              <a:rPr lang="fr-FR" altLang="fr-FR" dirty="0"/>
              <a:t> permet de calculer rapidement une triangulation de la surface, en approximant la surface par un maillage de contrôle suffisamment fin.</a:t>
            </a:r>
          </a:p>
          <a:p>
            <a:endParaRPr lang="fr-FR" altLang="fr-FR" dirty="0"/>
          </a:p>
          <a:p>
            <a:endParaRPr lang="fr-FR" altLang="fr-F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1/4/2021</a:t>
            </a:fld>
            <a:endParaRPr lang="en-US"/>
          </a:p>
        </p:txBody>
      </p:sp>
      <p:sp>
        <p:nvSpPr>
          <p:cNvPr id="6" name="Holder 6"/>
          <p:cNvSpPr>
            <a:spLocks noGrp="1"/>
          </p:cNvSpPr>
          <p:nvPr>
            <p:ph type="sldNum" sz="quarter" idx="7"/>
          </p:nvPr>
        </p:nvSpPr>
        <p:spPr/>
        <p:txBody>
          <a:bodyPr lIns="0" tIns="0" rIns="0" bIns="0"/>
          <a:lstStyle>
            <a:lvl1pPr>
              <a:defRPr sz="1200" b="0" i="0">
                <a:solidFill>
                  <a:schemeClr val="tx1"/>
                </a:solidFill>
                <a:latin typeface="Verdana"/>
                <a:cs typeface="Verdana"/>
              </a:defRPr>
            </a:lvl1pPr>
          </a:lstStyle>
          <a:p>
            <a:pPr marL="127000">
              <a:lnSpc>
                <a:spcPts val="1275"/>
              </a:lnSpc>
            </a:pPr>
            <a:fld id="{81D60167-4931-47E6-BA6A-407CBD079E47}" type="slidenum">
              <a:rPr spc="35" dirty="0"/>
              <a:pPr marL="127000">
                <a:lnSpc>
                  <a:spcPts val="1275"/>
                </a:lnSpc>
              </a:pPr>
              <a:t>‹N°›</a:t>
            </a:fld>
            <a:endParaRPr spc="35"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200" b="0" i="0">
                <a:solidFill>
                  <a:schemeClr val="bg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2000" b="0"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1/4/2021</a:t>
            </a:fld>
            <a:endParaRPr lang="en-US"/>
          </a:p>
        </p:txBody>
      </p:sp>
      <p:sp>
        <p:nvSpPr>
          <p:cNvPr id="6" name="Holder 6"/>
          <p:cNvSpPr>
            <a:spLocks noGrp="1"/>
          </p:cNvSpPr>
          <p:nvPr>
            <p:ph type="sldNum" sz="quarter" idx="7"/>
          </p:nvPr>
        </p:nvSpPr>
        <p:spPr/>
        <p:txBody>
          <a:bodyPr lIns="0" tIns="0" rIns="0" bIns="0"/>
          <a:lstStyle>
            <a:lvl1pPr>
              <a:defRPr sz="1200" b="0" i="0">
                <a:solidFill>
                  <a:schemeClr val="tx1"/>
                </a:solidFill>
                <a:latin typeface="Verdana"/>
                <a:cs typeface="Verdana"/>
              </a:defRPr>
            </a:lvl1pPr>
          </a:lstStyle>
          <a:p>
            <a:pPr marL="127000">
              <a:lnSpc>
                <a:spcPts val="1275"/>
              </a:lnSpc>
            </a:pPr>
            <a:fld id="{81D60167-4931-47E6-BA6A-407CBD079E47}" type="slidenum">
              <a:rPr spc="35" dirty="0"/>
              <a:pPr marL="127000">
                <a:lnSpc>
                  <a:spcPts val="1275"/>
                </a:lnSpc>
              </a:pPr>
              <a:t>‹N°›</a:t>
            </a:fld>
            <a:endParaRPr spc="3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356615" y="507491"/>
            <a:ext cx="8356600" cy="2920365"/>
          </a:xfrm>
          <a:custGeom>
            <a:avLst/>
            <a:gdLst/>
            <a:ahLst/>
            <a:cxnLst/>
            <a:rect l="l" t="t" r="r" b="b"/>
            <a:pathLst>
              <a:path w="8356600" h="2920365">
                <a:moveTo>
                  <a:pt x="7587995" y="0"/>
                </a:moveTo>
                <a:lnTo>
                  <a:pt x="768096" y="0"/>
                </a:lnTo>
                <a:lnTo>
                  <a:pt x="685800" y="9144"/>
                </a:lnTo>
                <a:lnTo>
                  <a:pt x="646176" y="16763"/>
                </a:lnTo>
                <a:lnTo>
                  <a:pt x="606552" y="25908"/>
                </a:lnTo>
                <a:lnTo>
                  <a:pt x="568452" y="36575"/>
                </a:lnTo>
                <a:lnTo>
                  <a:pt x="530352" y="48768"/>
                </a:lnTo>
                <a:lnTo>
                  <a:pt x="457200" y="79248"/>
                </a:lnTo>
                <a:lnTo>
                  <a:pt x="423672" y="97536"/>
                </a:lnTo>
                <a:lnTo>
                  <a:pt x="388620" y="117348"/>
                </a:lnTo>
                <a:lnTo>
                  <a:pt x="356616" y="138684"/>
                </a:lnTo>
                <a:lnTo>
                  <a:pt x="324612" y="161544"/>
                </a:lnTo>
                <a:lnTo>
                  <a:pt x="265176" y="210312"/>
                </a:lnTo>
                <a:lnTo>
                  <a:pt x="236220" y="237744"/>
                </a:lnTo>
                <a:lnTo>
                  <a:pt x="184404" y="295656"/>
                </a:lnTo>
                <a:lnTo>
                  <a:pt x="160020" y="326136"/>
                </a:lnTo>
                <a:lnTo>
                  <a:pt x="97536" y="423672"/>
                </a:lnTo>
                <a:lnTo>
                  <a:pt x="79248" y="458724"/>
                </a:lnTo>
                <a:lnTo>
                  <a:pt x="62484" y="495300"/>
                </a:lnTo>
                <a:lnTo>
                  <a:pt x="48768" y="531876"/>
                </a:lnTo>
                <a:lnTo>
                  <a:pt x="24384" y="608076"/>
                </a:lnTo>
                <a:lnTo>
                  <a:pt x="15240" y="647700"/>
                </a:lnTo>
                <a:lnTo>
                  <a:pt x="9144" y="687324"/>
                </a:lnTo>
                <a:lnTo>
                  <a:pt x="4572" y="726948"/>
                </a:lnTo>
                <a:lnTo>
                  <a:pt x="0" y="768096"/>
                </a:lnTo>
                <a:lnTo>
                  <a:pt x="0" y="2919984"/>
                </a:lnTo>
                <a:lnTo>
                  <a:pt x="50292" y="2919984"/>
                </a:lnTo>
                <a:lnTo>
                  <a:pt x="50292" y="809244"/>
                </a:lnTo>
                <a:lnTo>
                  <a:pt x="51815" y="769620"/>
                </a:lnTo>
                <a:lnTo>
                  <a:pt x="54864" y="731520"/>
                </a:lnTo>
                <a:lnTo>
                  <a:pt x="59436" y="693420"/>
                </a:lnTo>
                <a:lnTo>
                  <a:pt x="65532" y="655320"/>
                </a:lnTo>
                <a:lnTo>
                  <a:pt x="85343" y="583691"/>
                </a:lnTo>
                <a:lnTo>
                  <a:pt x="109728" y="513588"/>
                </a:lnTo>
                <a:lnTo>
                  <a:pt x="141732" y="448056"/>
                </a:lnTo>
                <a:lnTo>
                  <a:pt x="179832" y="384048"/>
                </a:lnTo>
                <a:lnTo>
                  <a:pt x="224028" y="326136"/>
                </a:lnTo>
                <a:lnTo>
                  <a:pt x="272796" y="272796"/>
                </a:lnTo>
                <a:lnTo>
                  <a:pt x="327660" y="224027"/>
                </a:lnTo>
                <a:lnTo>
                  <a:pt x="385572" y="179832"/>
                </a:lnTo>
                <a:lnTo>
                  <a:pt x="448056" y="141732"/>
                </a:lnTo>
                <a:lnTo>
                  <a:pt x="515112" y="109727"/>
                </a:lnTo>
                <a:lnTo>
                  <a:pt x="585216" y="83820"/>
                </a:lnTo>
                <a:lnTo>
                  <a:pt x="656844" y="65532"/>
                </a:lnTo>
                <a:lnTo>
                  <a:pt x="694944" y="59436"/>
                </a:lnTo>
                <a:lnTo>
                  <a:pt x="733044" y="54863"/>
                </a:lnTo>
                <a:lnTo>
                  <a:pt x="771144" y="51815"/>
                </a:lnTo>
                <a:lnTo>
                  <a:pt x="810768" y="50291"/>
                </a:lnTo>
                <a:lnTo>
                  <a:pt x="7828279" y="50291"/>
                </a:lnTo>
                <a:lnTo>
                  <a:pt x="7824215" y="48768"/>
                </a:lnTo>
                <a:lnTo>
                  <a:pt x="7748015" y="24384"/>
                </a:lnTo>
                <a:lnTo>
                  <a:pt x="7708391" y="15239"/>
                </a:lnTo>
                <a:lnTo>
                  <a:pt x="7668767" y="9144"/>
                </a:lnTo>
                <a:lnTo>
                  <a:pt x="7587995" y="0"/>
                </a:lnTo>
                <a:close/>
              </a:path>
              <a:path w="8356600" h="2920365">
                <a:moveTo>
                  <a:pt x="7828279" y="50291"/>
                </a:moveTo>
                <a:lnTo>
                  <a:pt x="7546848" y="50291"/>
                </a:lnTo>
                <a:lnTo>
                  <a:pt x="7586472" y="51815"/>
                </a:lnTo>
                <a:lnTo>
                  <a:pt x="7624572" y="54863"/>
                </a:lnTo>
                <a:lnTo>
                  <a:pt x="7662672" y="59436"/>
                </a:lnTo>
                <a:lnTo>
                  <a:pt x="7700772" y="65532"/>
                </a:lnTo>
                <a:lnTo>
                  <a:pt x="7772400" y="85344"/>
                </a:lnTo>
                <a:lnTo>
                  <a:pt x="7842504" y="109727"/>
                </a:lnTo>
                <a:lnTo>
                  <a:pt x="7908035" y="141732"/>
                </a:lnTo>
                <a:lnTo>
                  <a:pt x="7972043" y="179832"/>
                </a:lnTo>
                <a:lnTo>
                  <a:pt x="8029956" y="224027"/>
                </a:lnTo>
                <a:lnTo>
                  <a:pt x="8083295" y="272796"/>
                </a:lnTo>
                <a:lnTo>
                  <a:pt x="8132063" y="327660"/>
                </a:lnTo>
                <a:lnTo>
                  <a:pt x="8176259" y="385572"/>
                </a:lnTo>
                <a:lnTo>
                  <a:pt x="8214359" y="448056"/>
                </a:lnTo>
                <a:lnTo>
                  <a:pt x="8246363" y="515112"/>
                </a:lnTo>
                <a:lnTo>
                  <a:pt x="8272272" y="585215"/>
                </a:lnTo>
                <a:lnTo>
                  <a:pt x="8290559" y="656844"/>
                </a:lnTo>
                <a:lnTo>
                  <a:pt x="8296656" y="694944"/>
                </a:lnTo>
                <a:lnTo>
                  <a:pt x="8301228" y="733044"/>
                </a:lnTo>
                <a:lnTo>
                  <a:pt x="8304276" y="771144"/>
                </a:lnTo>
                <a:lnTo>
                  <a:pt x="8305741" y="809244"/>
                </a:lnTo>
                <a:lnTo>
                  <a:pt x="8305800" y="2919984"/>
                </a:lnTo>
                <a:lnTo>
                  <a:pt x="8356091" y="2919984"/>
                </a:lnTo>
                <a:lnTo>
                  <a:pt x="8356091" y="809244"/>
                </a:lnTo>
                <a:lnTo>
                  <a:pt x="8354567" y="768096"/>
                </a:lnTo>
                <a:lnTo>
                  <a:pt x="8351519" y="726948"/>
                </a:lnTo>
                <a:lnTo>
                  <a:pt x="8346948" y="685800"/>
                </a:lnTo>
                <a:lnTo>
                  <a:pt x="8339328" y="646176"/>
                </a:lnTo>
                <a:lnTo>
                  <a:pt x="8330183" y="606551"/>
                </a:lnTo>
                <a:lnTo>
                  <a:pt x="8319515" y="568451"/>
                </a:lnTo>
                <a:lnTo>
                  <a:pt x="8307324" y="530351"/>
                </a:lnTo>
                <a:lnTo>
                  <a:pt x="8276843" y="457200"/>
                </a:lnTo>
                <a:lnTo>
                  <a:pt x="8258556" y="423672"/>
                </a:lnTo>
                <a:lnTo>
                  <a:pt x="8238743" y="388620"/>
                </a:lnTo>
                <a:lnTo>
                  <a:pt x="8217408" y="356615"/>
                </a:lnTo>
                <a:lnTo>
                  <a:pt x="8194548" y="324612"/>
                </a:lnTo>
                <a:lnTo>
                  <a:pt x="8171687" y="294132"/>
                </a:lnTo>
                <a:lnTo>
                  <a:pt x="8145780" y="265175"/>
                </a:lnTo>
                <a:lnTo>
                  <a:pt x="8118348" y="236220"/>
                </a:lnTo>
                <a:lnTo>
                  <a:pt x="8060435" y="184403"/>
                </a:lnTo>
                <a:lnTo>
                  <a:pt x="8029956" y="160020"/>
                </a:lnTo>
                <a:lnTo>
                  <a:pt x="7932419" y="97536"/>
                </a:lnTo>
                <a:lnTo>
                  <a:pt x="7897367" y="79248"/>
                </a:lnTo>
                <a:lnTo>
                  <a:pt x="7860791" y="62484"/>
                </a:lnTo>
                <a:lnTo>
                  <a:pt x="7828279" y="50291"/>
                </a:lnTo>
                <a:close/>
              </a:path>
            </a:pathLst>
          </a:custGeom>
          <a:solidFill>
            <a:srgbClr val="669999"/>
          </a:solidFill>
        </p:spPr>
        <p:txBody>
          <a:bodyPr wrap="square" lIns="0" tIns="0" rIns="0" bIns="0" rtlCol="0"/>
          <a:lstStyle/>
          <a:p>
            <a:endParaRPr/>
          </a:p>
        </p:txBody>
      </p:sp>
      <p:sp>
        <p:nvSpPr>
          <p:cNvPr id="17" name="bk object 17"/>
          <p:cNvSpPr/>
          <p:nvPr/>
        </p:nvSpPr>
        <p:spPr>
          <a:xfrm>
            <a:off x="0" y="150875"/>
            <a:ext cx="8534400" cy="1219200"/>
          </a:xfrm>
          <a:custGeom>
            <a:avLst/>
            <a:gdLst/>
            <a:ahLst/>
            <a:cxnLst/>
            <a:rect l="l" t="t" r="r" b="b"/>
            <a:pathLst>
              <a:path w="8534400" h="1219200">
                <a:moveTo>
                  <a:pt x="7924800" y="0"/>
                </a:moveTo>
                <a:lnTo>
                  <a:pt x="0" y="0"/>
                </a:lnTo>
                <a:lnTo>
                  <a:pt x="0" y="1219200"/>
                </a:lnTo>
                <a:lnTo>
                  <a:pt x="7924800" y="1219200"/>
                </a:lnTo>
                <a:lnTo>
                  <a:pt x="7972456" y="1217366"/>
                </a:lnTo>
                <a:lnTo>
                  <a:pt x="8019107" y="1211957"/>
                </a:lnTo>
                <a:lnTo>
                  <a:pt x="8064617" y="1203106"/>
                </a:lnTo>
                <a:lnTo>
                  <a:pt x="8108849" y="1190950"/>
                </a:lnTo>
                <a:lnTo>
                  <a:pt x="8151670" y="1175624"/>
                </a:lnTo>
                <a:lnTo>
                  <a:pt x="8192944" y="1157262"/>
                </a:lnTo>
                <a:lnTo>
                  <a:pt x="8232535" y="1136000"/>
                </a:lnTo>
                <a:lnTo>
                  <a:pt x="8270308" y="1111974"/>
                </a:lnTo>
                <a:lnTo>
                  <a:pt x="8306128" y="1085319"/>
                </a:lnTo>
                <a:lnTo>
                  <a:pt x="8339860" y="1056169"/>
                </a:lnTo>
                <a:lnTo>
                  <a:pt x="8371369" y="1024660"/>
                </a:lnTo>
                <a:lnTo>
                  <a:pt x="8400519" y="990928"/>
                </a:lnTo>
                <a:lnTo>
                  <a:pt x="8427174" y="955108"/>
                </a:lnTo>
                <a:lnTo>
                  <a:pt x="8451200" y="917335"/>
                </a:lnTo>
                <a:lnTo>
                  <a:pt x="8472462" y="877744"/>
                </a:lnTo>
                <a:lnTo>
                  <a:pt x="8490824" y="836470"/>
                </a:lnTo>
                <a:lnTo>
                  <a:pt x="8506150" y="793649"/>
                </a:lnTo>
                <a:lnTo>
                  <a:pt x="8518306" y="749417"/>
                </a:lnTo>
                <a:lnTo>
                  <a:pt x="8527157" y="703907"/>
                </a:lnTo>
                <a:lnTo>
                  <a:pt x="8532566" y="657256"/>
                </a:lnTo>
                <a:lnTo>
                  <a:pt x="8534400" y="609600"/>
                </a:lnTo>
                <a:lnTo>
                  <a:pt x="8532566" y="561943"/>
                </a:lnTo>
                <a:lnTo>
                  <a:pt x="8527157" y="515292"/>
                </a:lnTo>
                <a:lnTo>
                  <a:pt x="8518306" y="469782"/>
                </a:lnTo>
                <a:lnTo>
                  <a:pt x="8506150" y="425550"/>
                </a:lnTo>
                <a:lnTo>
                  <a:pt x="8490824" y="382729"/>
                </a:lnTo>
                <a:lnTo>
                  <a:pt x="8472462" y="341455"/>
                </a:lnTo>
                <a:lnTo>
                  <a:pt x="8451200" y="301864"/>
                </a:lnTo>
                <a:lnTo>
                  <a:pt x="8427174" y="264091"/>
                </a:lnTo>
                <a:lnTo>
                  <a:pt x="8400519" y="228271"/>
                </a:lnTo>
                <a:lnTo>
                  <a:pt x="8371369" y="194539"/>
                </a:lnTo>
                <a:lnTo>
                  <a:pt x="8339860" y="163030"/>
                </a:lnTo>
                <a:lnTo>
                  <a:pt x="8306128" y="133880"/>
                </a:lnTo>
                <a:lnTo>
                  <a:pt x="8270308" y="107225"/>
                </a:lnTo>
                <a:lnTo>
                  <a:pt x="8232535" y="83199"/>
                </a:lnTo>
                <a:lnTo>
                  <a:pt x="8192944" y="61937"/>
                </a:lnTo>
                <a:lnTo>
                  <a:pt x="8151670" y="43575"/>
                </a:lnTo>
                <a:lnTo>
                  <a:pt x="8108849" y="28249"/>
                </a:lnTo>
                <a:lnTo>
                  <a:pt x="8064617" y="16093"/>
                </a:lnTo>
                <a:lnTo>
                  <a:pt x="8019107" y="7242"/>
                </a:lnTo>
                <a:lnTo>
                  <a:pt x="7972456" y="1833"/>
                </a:lnTo>
                <a:lnTo>
                  <a:pt x="7924800" y="0"/>
                </a:lnTo>
                <a:close/>
              </a:path>
            </a:pathLst>
          </a:custGeom>
          <a:solidFill>
            <a:srgbClr val="6666CC"/>
          </a:solidFill>
        </p:spPr>
        <p:txBody>
          <a:bodyPr wrap="square" lIns="0" tIns="0" rIns="0" bIns="0" rtlCol="0"/>
          <a:lstStyle/>
          <a:p>
            <a:endParaRPr/>
          </a:p>
        </p:txBody>
      </p:sp>
      <p:sp>
        <p:nvSpPr>
          <p:cNvPr id="18" name="bk object 18"/>
          <p:cNvSpPr/>
          <p:nvPr/>
        </p:nvSpPr>
        <p:spPr>
          <a:xfrm>
            <a:off x="0" y="1218437"/>
            <a:ext cx="8077200" cy="0"/>
          </a:xfrm>
          <a:custGeom>
            <a:avLst/>
            <a:gdLst/>
            <a:ahLst/>
            <a:cxnLst/>
            <a:rect l="l" t="t" r="r" b="b"/>
            <a:pathLst>
              <a:path w="8077200">
                <a:moveTo>
                  <a:pt x="0" y="0"/>
                </a:moveTo>
                <a:lnTo>
                  <a:pt x="8077200" y="0"/>
                </a:lnTo>
              </a:path>
            </a:pathLst>
          </a:custGeom>
          <a:ln w="38100">
            <a:solidFill>
              <a:srgbClr val="FFFFFF"/>
            </a:solidFill>
          </a:ln>
        </p:spPr>
        <p:txBody>
          <a:bodyPr wrap="square" lIns="0" tIns="0" rIns="0" bIns="0" rtlCol="0"/>
          <a:lstStyle/>
          <a:p>
            <a:endParaRPr/>
          </a:p>
        </p:txBody>
      </p:sp>
      <p:sp>
        <p:nvSpPr>
          <p:cNvPr id="19" name="bk object 19"/>
          <p:cNvSpPr/>
          <p:nvPr/>
        </p:nvSpPr>
        <p:spPr>
          <a:xfrm>
            <a:off x="5867400" y="1575815"/>
            <a:ext cx="2420111" cy="1527048"/>
          </a:xfrm>
          <a:prstGeom prst="rect">
            <a:avLst/>
          </a:prstGeom>
          <a:blipFill>
            <a:blip r:embed="rId2" cstate="print"/>
            <a:stretch>
              <a:fillRect/>
            </a:stretch>
          </a:blip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4200" b="0" i="0">
                <a:solidFill>
                  <a:schemeClr val="bg1"/>
                </a:solidFill>
                <a:latin typeface="Arial"/>
                <a:cs typeface="Arial"/>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1/4/2021</a:t>
            </a:fld>
            <a:endParaRPr lang="en-US"/>
          </a:p>
        </p:txBody>
      </p:sp>
      <p:sp>
        <p:nvSpPr>
          <p:cNvPr id="7" name="Holder 7"/>
          <p:cNvSpPr>
            <a:spLocks noGrp="1"/>
          </p:cNvSpPr>
          <p:nvPr>
            <p:ph type="sldNum" sz="quarter" idx="7"/>
          </p:nvPr>
        </p:nvSpPr>
        <p:spPr/>
        <p:txBody>
          <a:bodyPr lIns="0" tIns="0" rIns="0" bIns="0"/>
          <a:lstStyle>
            <a:lvl1pPr>
              <a:defRPr sz="1200" b="0" i="0">
                <a:solidFill>
                  <a:schemeClr val="tx1"/>
                </a:solidFill>
                <a:latin typeface="Verdana"/>
                <a:cs typeface="Verdana"/>
              </a:defRPr>
            </a:lvl1pPr>
          </a:lstStyle>
          <a:p>
            <a:pPr marL="127000">
              <a:lnSpc>
                <a:spcPts val="1275"/>
              </a:lnSpc>
            </a:pPr>
            <a:fld id="{81D60167-4931-47E6-BA6A-407CBD079E47}" type="slidenum">
              <a:rPr spc="35" dirty="0"/>
              <a:pPr marL="127000">
                <a:lnSpc>
                  <a:spcPts val="1275"/>
                </a:lnSpc>
              </a:pPr>
              <a:t>‹N°›</a:t>
            </a:fld>
            <a:endParaRPr spc="3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200" b="0" i="0">
                <a:solidFill>
                  <a:schemeClr val="bg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1/4/2021</a:t>
            </a:fld>
            <a:endParaRPr lang="en-US"/>
          </a:p>
        </p:txBody>
      </p:sp>
      <p:sp>
        <p:nvSpPr>
          <p:cNvPr id="5" name="Holder 5"/>
          <p:cNvSpPr>
            <a:spLocks noGrp="1"/>
          </p:cNvSpPr>
          <p:nvPr>
            <p:ph type="sldNum" sz="quarter" idx="7"/>
          </p:nvPr>
        </p:nvSpPr>
        <p:spPr/>
        <p:txBody>
          <a:bodyPr lIns="0" tIns="0" rIns="0" bIns="0"/>
          <a:lstStyle>
            <a:lvl1pPr>
              <a:defRPr sz="1200" b="0" i="0">
                <a:solidFill>
                  <a:schemeClr val="tx1"/>
                </a:solidFill>
                <a:latin typeface="Verdana"/>
                <a:cs typeface="Verdana"/>
              </a:defRPr>
            </a:lvl1pPr>
          </a:lstStyle>
          <a:p>
            <a:pPr marL="127000">
              <a:lnSpc>
                <a:spcPts val="1275"/>
              </a:lnSpc>
            </a:pPr>
            <a:fld id="{81D60167-4931-47E6-BA6A-407CBD079E47}" type="slidenum">
              <a:rPr spc="35" dirty="0"/>
              <a:pPr marL="127000">
                <a:lnSpc>
                  <a:spcPts val="1275"/>
                </a:lnSpc>
              </a:pPr>
              <a:t>‹N°›</a:t>
            </a:fld>
            <a:endParaRPr spc="3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1/4/2021</a:t>
            </a:fld>
            <a:endParaRPr lang="en-US"/>
          </a:p>
        </p:txBody>
      </p:sp>
      <p:sp>
        <p:nvSpPr>
          <p:cNvPr id="4" name="Holder 4"/>
          <p:cNvSpPr>
            <a:spLocks noGrp="1"/>
          </p:cNvSpPr>
          <p:nvPr>
            <p:ph type="sldNum" sz="quarter" idx="7"/>
          </p:nvPr>
        </p:nvSpPr>
        <p:spPr/>
        <p:txBody>
          <a:bodyPr lIns="0" tIns="0" rIns="0" bIns="0"/>
          <a:lstStyle>
            <a:lvl1pPr>
              <a:defRPr sz="1200" b="0" i="0">
                <a:solidFill>
                  <a:schemeClr val="tx1"/>
                </a:solidFill>
                <a:latin typeface="Verdana"/>
                <a:cs typeface="Verdana"/>
              </a:defRPr>
            </a:lvl1pPr>
          </a:lstStyle>
          <a:p>
            <a:pPr marL="127000">
              <a:lnSpc>
                <a:spcPts val="1275"/>
              </a:lnSpc>
            </a:pPr>
            <a:fld id="{81D60167-4931-47E6-BA6A-407CBD079E47}" type="slidenum">
              <a:rPr spc="35" dirty="0"/>
              <a:pPr marL="127000">
                <a:lnSpc>
                  <a:spcPts val="1275"/>
                </a:lnSpc>
              </a:pPr>
              <a:t>‹N°›</a:t>
            </a:fld>
            <a:endParaRPr spc="35"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xAndObj">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85800" y="381000"/>
            <a:ext cx="7772400" cy="1292662"/>
          </a:xfrm>
        </p:spPr>
        <p:txBody>
          <a:bodyPr/>
          <a:lstStyle/>
          <a:p>
            <a:r>
              <a:rPr lang="fr-FR" smtClean="0"/>
              <a:t>Cliquez pour modifier le style du titre</a:t>
            </a:r>
            <a:endParaRPr lang="fr-FR"/>
          </a:p>
        </p:txBody>
      </p:sp>
      <p:sp>
        <p:nvSpPr>
          <p:cNvPr id="3" name="Espace réservé du texte 2"/>
          <p:cNvSpPr>
            <a:spLocks noGrp="1"/>
          </p:cNvSpPr>
          <p:nvPr>
            <p:ph type="body" sz="half" idx="1"/>
          </p:nvPr>
        </p:nvSpPr>
        <p:spPr>
          <a:xfrm>
            <a:off x="685800" y="2057400"/>
            <a:ext cx="3815862" cy="1723549"/>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2338" y="2057400"/>
            <a:ext cx="3815862" cy="1723549"/>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numéro de diapositive 4"/>
          <p:cNvSpPr>
            <a:spLocks noGrp="1"/>
          </p:cNvSpPr>
          <p:nvPr>
            <p:ph type="sldNum" sz="quarter" idx="10"/>
          </p:nvPr>
        </p:nvSpPr>
        <p:spPr>
          <a:xfrm>
            <a:off x="6553200" y="6324600"/>
            <a:ext cx="1905000" cy="184666"/>
          </a:xfrm>
        </p:spPr>
        <p:txBody>
          <a:bodyPr/>
          <a:lstStyle>
            <a:lvl1pPr>
              <a:defRPr/>
            </a:lvl1pPr>
          </a:lstStyle>
          <a:p>
            <a:fld id="{EB41335F-32F1-4728-AB4B-CBB1A6F941AC}" type="slidenum">
              <a:rPr lang="fr-FR" altLang="en-GB"/>
              <a:pPr/>
              <a:t>‹N°›</a:t>
            </a:fld>
            <a:endParaRPr lang="fr-FR" alt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273735" y="349059"/>
            <a:ext cx="8596528" cy="1292662"/>
          </a:xfrm>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685800" y="2057400"/>
            <a:ext cx="3815862" cy="252376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2338" y="2057400"/>
            <a:ext cx="3815862" cy="252376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numéro de diapositive 4"/>
          <p:cNvSpPr>
            <a:spLocks noGrp="1"/>
          </p:cNvSpPr>
          <p:nvPr>
            <p:ph type="sldNum" sz="quarter" idx="10"/>
          </p:nvPr>
        </p:nvSpPr>
        <p:spPr>
          <a:xfrm>
            <a:off x="8364219" y="6487151"/>
            <a:ext cx="254634" cy="369332"/>
          </a:xfrm>
        </p:spPr>
        <p:txBody>
          <a:bodyPr/>
          <a:lstStyle>
            <a:lvl1pPr>
              <a:defRPr/>
            </a:lvl1pPr>
          </a:lstStyle>
          <a:p>
            <a:fld id="{3D8DE0EF-65F1-409F-953D-C07D35231FB6}" type="slidenum">
              <a:rPr lang="fr-FR" altLang="en-GB"/>
              <a:pPr/>
              <a:t>‹N°›</a:t>
            </a:fld>
            <a:endParaRPr lang="fr-FR" alt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356615" y="507491"/>
            <a:ext cx="8356600" cy="2920365"/>
          </a:xfrm>
          <a:custGeom>
            <a:avLst/>
            <a:gdLst/>
            <a:ahLst/>
            <a:cxnLst/>
            <a:rect l="l" t="t" r="r" b="b"/>
            <a:pathLst>
              <a:path w="8356600" h="2920365">
                <a:moveTo>
                  <a:pt x="7587995" y="0"/>
                </a:moveTo>
                <a:lnTo>
                  <a:pt x="768096" y="0"/>
                </a:lnTo>
                <a:lnTo>
                  <a:pt x="685800" y="9144"/>
                </a:lnTo>
                <a:lnTo>
                  <a:pt x="646176" y="16763"/>
                </a:lnTo>
                <a:lnTo>
                  <a:pt x="606552" y="25908"/>
                </a:lnTo>
                <a:lnTo>
                  <a:pt x="568452" y="36575"/>
                </a:lnTo>
                <a:lnTo>
                  <a:pt x="530352" y="48768"/>
                </a:lnTo>
                <a:lnTo>
                  <a:pt x="457200" y="79248"/>
                </a:lnTo>
                <a:lnTo>
                  <a:pt x="423672" y="97536"/>
                </a:lnTo>
                <a:lnTo>
                  <a:pt x="388620" y="117348"/>
                </a:lnTo>
                <a:lnTo>
                  <a:pt x="356616" y="138684"/>
                </a:lnTo>
                <a:lnTo>
                  <a:pt x="324612" y="161544"/>
                </a:lnTo>
                <a:lnTo>
                  <a:pt x="265176" y="210312"/>
                </a:lnTo>
                <a:lnTo>
                  <a:pt x="236220" y="237744"/>
                </a:lnTo>
                <a:lnTo>
                  <a:pt x="184404" y="295656"/>
                </a:lnTo>
                <a:lnTo>
                  <a:pt x="160020" y="326136"/>
                </a:lnTo>
                <a:lnTo>
                  <a:pt x="97536" y="423672"/>
                </a:lnTo>
                <a:lnTo>
                  <a:pt x="79248" y="458724"/>
                </a:lnTo>
                <a:lnTo>
                  <a:pt x="62484" y="495300"/>
                </a:lnTo>
                <a:lnTo>
                  <a:pt x="48768" y="531876"/>
                </a:lnTo>
                <a:lnTo>
                  <a:pt x="24384" y="608076"/>
                </a:lnTo>
                <a:lnTo>
                  <a:pt x="15240" y="647700"/>
                </a:lnTo>
                <a:lnTo>
                  <a:pt x="9144" y="687324"/>
                </a:lnTo>
                <a:lnTo>
                  <a:pt x="4572" y="726948"/>
                </a:lnTo>
                <a:lnTo>
                  <a:pt x="0" y="768096"/>
                </a:lnTo>
                <a:lnTo>
                  <a:pt x="0" y="2919984"/>
                </a:lnTo>
                <a:lnTo>
                  <a:pt x="50292" y="2919984"/>
                </a:lnTo>
                <a:lnTo>
                  <a:pt x="50292" y="809244"/>
                </a:lnTo>
                <a:lnTo>
                  <a:pt x="51815" y="769620"/>
                </a:lnTo>
                <a:lnTo>
                  <a:pt x="54864" y="731520"/>
                </a:lnTo>
                <a:lnTo>
                  <a:pt x="59436" y="693420"/>
                </a:lnTo>
                <a:lnTo>
                  <a:pt x="65532" y="655320"/>
                </a:lnTo>
                <a:lnTo>
                  <a:pt x="85343" y="583691"/>
                </a:lnTo>
                <a:lnTo>
                  <a:pt x="109728" y="513588"/>
                </a:lnTo>
                <a:lnTo>
                  <a:pt x="141732" y="448056"/>
                </a:lnTo>
                <a:lnTo>
                  <a:pt x="179832" y="384048"/>
                </a:lnTo>
                <a:lnTo>
                  <a:pt x="224028" y="326136"/>
                </a:lnTo>
                <a:lnTo>
                  <a:pt x="272796" y="272796"/>
                </a:lnTo>
                <a:lnTo>
                  <a:pt x="327660" y="224027"/>
                </a:lnTo>
                <a:lnTo>
                  <a:pt x="385572" y="179832"/>
                </a:lnTo>
                <a:lnTo>
                  <a:pt x="448056" y="141732"/>
                </a:lnTo>
                <a:lnTo>
                  <a:pt x="515112" y="109727"/>
                </a:lnTo>
                <a:lnTo>
                  <a:pt x="585216" y="83820"/>
                </a:lnTo>
                <a:lnTo>
                  <a:pt x="656844" y="65532"/>
                </a:lnTo>
                <a:lnTo>
                  <a:pt x="694944" y="59436"/>
                </a:lnTo>
                <a:lnTo>
                  <a:pt x="733044" y="54863"/>
                </a:lnTo>
                <a:lnTo>
                  <a:pt x="771144" y="51815"/>
                </a:lnTo>
                <a:lnTo>
                  <a:pt x="810768" y="50291"/>
                </a:lnTo>
                <a:lnTo>
                  <a:pt x="7828279" y="50291"/>
                </a:lnTo>
                <a:lnTo>
                  <a:pt x="7824215" y="48768"/>
                </a:lnTo>
                <a:lnTo>
                  <a:pt x="7748015" y="24384"/>
                </a:lnTo>
                <a:lnTo>
                  <a:pt x="7708391" y="15239"/>
                </a:lnTo>
                <a:lnTo>
                  <a:pt x="7668767" y="9144"/>
                </a:lnTo>
                <a:lnTo>
                  <a:pt x="7587995" y="0"/>
                </a:lnTo>
                <a:close/>
              </a:path>
              <a:path w="8356600" h="2920365">
                <a:moveTo>
                  <a:pt x="7828279" y="50291"/>
                </a:moveTo>
                <a:lnTo>
                  <a:pt x="7546848" y="50291"/>
                </a:lnTo>
                <a:lnTo>
                  <a:pt x="7586472" y="51815"/>
                </a:lnTo>
                <a:lnTo>
                  <a:pt x="7624572" y="54863"/>
                </a:lnTo>
                <a:lnTo>
                  <a:pt x="7662672" y="59436"/>
                </a:lnTo>
                <a:lnTo>
                  <a:pt x="7700772" y="65532"/>
                </a:lnTo>
                <a:lnTo>
                  <a:pt x="7772400" y="85344"/>
                </a:lnTo>
                <a:lnTo>
                  <a:pt x="7842504" y="109727"/>
                </a:lnTo>
                <a:lnTo>
                  <a:pt x="7908035" y="141732"/>
                </a:lnTo>
                <a:lnTo>
                  <a:pt x="7972043" y="179832"/>
                </a:lnTo>
                <a:lnTo>
                  <a:pt x="8029956" y="224027"/>
                </a:lnTo>
                <a:lnTo>
                  <a:pt x="8083295" y="272796"/>
                </a:lnTo>
                <a:lnTo>
                  <a:pt x="8132063" y="327660"/>
                </a:lnTo>
                <a:lnTo>
                  <a:pt x="8176259" y="385572"/>
                </a:lnTo>
                <a:lnTo>
                  <a:pt x="8214359" y="448056"/>
                </a:lnTo>
                <a:lnTo>
                  <a:pt x="8246363" y="515112"/>
                </a:lnTo>
                <a:lnTo>
                  <a:pt x="8272272" y="585215"/>
                </a:lnTo>
                <a:lnTo>
                  <a:pt x="8290559" y="656844"/>
                </a:lnTo>
                <a:lnTo>
                  <a:pt x="8296656" y="694944"/>
                </a:lnTo>
                <a:lnTo>
                  <a:pt x="8301228" y="733044"/>
                </a:lnTo>
                <a:lnTo>
                  <a:pt x="8304276" y="771144"/>
                </a:lnTo>
                <a:lnTo>
                  <a:pt x="8305741" y="809244"/>
                </a:lnTo>
                <a:lnTo>
                  <a:pt x="8305800" y="2919984"/>
                </a:lnTo>
                <a:lnTo>
                  <a:pt x="8356091" y="2919984"/>
                </a:lnTo>
                <a:lnTo>
                  <a:pt x="8356091" y="809244"/>
                </a:lnTo>
                <a:lnTo>
                  <a:pt x="8354567" y="768096"/>
                </a:lnTo>
                <a:lnTo>
                  <a:pt x="8351519" y="726948"/>
                </a:lnTo>
                <a:lnTo>
                  <a:pt x="8346948" y="685800"/>
                </a:lnTo>
                <a:lnTo>
                  <a:pt x="8339328" y="646176"/>
                </a:lnTo>
                <a:lnTo>
                  <a:pt x="8330183" y="606551"/>
                </a:lnTo>
                <a:lnTo>
                  <a:pt x="8319515" y="568451"/>
                </a:lnTo>
                <a:lnTo>
                  <a:pt x="8307324" y="530351"/>
                </a:lnTo>
                <a:lnTo>
                  <a:pt x="8276843" y="457200"/>
                </a:lnTo>
                <a:lnTo>
                  <a:pt x="8258556" y="423672"/>
                </a:lnTo>
                <a:lnTo>
                  <a:pt x="8238743" y="388620"/>
                </a:lnTo>
                <a:lnTo>
                  <a:pt x="8217408" y="356615"/>
                </a:lnTo>
                <a:lnTo>
                  <a:pt x="8194548" y="324612"/>
                </a:lnTo>
                <a:lnTo>
                  <a:pt x="8171687" y="294132"/>
                </a:lnTo>
                <a:lnTo>
                  <a:pt x="8145780" y="265175"/>
                </a:lnTo>
                <a:lnTo>
                  <a:pt x="8118348" y="236220"/>
                </a:lnTo>
                <a:lnTo>
                  <a:pt x="8060435" y="184403"/>
                </a:lnTo>
                <a:lnTo>
                  <a:pt x="8029956" y="160020"/>
                </a:lnTo>
                <a:lnTo>
                  <a:pt x="7932419" y="97536"/>
                </a:lnTo>
                <a:lnTo>
                  <a:pt x="7897367" y="79248"/>
                </a:lnTo>
                <a:lnTo>
                  <a:pt x="7860791" y="62484"/>
                </a:lnTo>
                <a:lnTo>
                  <a:pt x="7828279" y="50291"/>
                </a:lnTo>
                <a:close/>
              </a:path>
            </a:pathLst>
          </a:custGeom>
          <a:solidFill>
            <a:srgbClr val="669999"/>
          </a:solidFill>
        </p:spPr>
        <p:txBody>
          <a:bodyPr wrap="square" lIns="0" tIns="0" rIns="0" bIns="0" rtlCol="0"/>
          <a:lstStyle/>
          <a:p>
            <a:endParaRPr/>
          </a:p>
        </p:txBody>
      </p:sp>
      <p:sp>
        <p:nvSpPr>
          <p:cNvPr id="17" name="bk object 17"/>
          <p:cNvSpPr/>
          <p:nvPr/>
        </p:nvSpPr>
        <p:spPr>
          <a:xfrm>
            <a:off x="0" y="150875"/>
            <a:ext cx="8534400" cy="1219200"/>
          </a:xfrm>
          <a:custGeom>
            <a:avLst/>
            <a:gdLst/>
            <a:ahLst/>
            <a:cxnLst/>
            <a:rect l="l" t="t" r="r" b="b"/>
            <a:pathLst>
              <a:path w="8534400" h="1219200">
                <a:moveTo>
                  <a:pt x="7924800" y="0"/>
                </a:moveTo>
                <a:lnTo>
                  <a:pt x="0" y="0"/>
                </a:lnTo>
                <a:lnTo>
                  <a:pt x="0" y="1219200"/>
                </a:lnTo>
                <a:lnTo>
                  <a:pt x="7924800" y="1219200"/>
                </a:lnTo>
                <a:lnTo>
                  <a:pt x="7972456" y="1217366"/>
                </a:lnTo>
                <a:lnTo>
                  <a:pt x="8019107" y="1211957"/>
                </a:lnTo>
                <a:lnTo>
                  <a:pt x="8064617" y="1203106"/>
                </a:lnTo>
                <a:lnTo>
                  <a:pt x="8108849" y="1190950"/>
                </a:lnTo>
                <a:lnTo>
                  <a:pt x="8151670" y="1175624"/>
                </a:lnTo>
                <a:lnTo>
                  <a:pt x="8192944" y="1157262"/>
                </a:lnTo>
                <a:lnTo>
                  <a:pt x="8232535" y="1136000"/>
                </a:lnTo>
                <a:lnTo>
                  <a:pt x="8270308" y="1111974"/>
                </a:lnTo>
                <a:lnTo>
                  <a:pt x="8306128" y="1085319"/>
                </a:lnTo>
                <a:lnTo>
                  <a:pt x="8339860" y="1056169"/>
                </a:lnTo>
                <a:lnTo>
                  <a:pt x="8371369" y="1024660"/>
                </a:lnTo>
                <a:lnTo>
                  <a:pt x="8400519" y="990928"/>
                </a:lnTo>
                <a:lnTo>
                  <a:pt x="8427174" y="955108"/>
                </a:lnTo>
                <a:lnTo>
                  <a:pt x="8451200" y="917335"/>
                </a:lnTo>
                <a:lnTo>
                  <a:pt x="8472462" y="877744"/>
                </a:lnTo>
                <a:lnTo>
                  <a:pt x="8490824" y="836470"/>
                </a:lnTo>
                <a:lnTo>
                  <a:pt x="8506150" y="793649"/>
                </a:lnTo>
                <a:lnTo>
                  <a:pt x="8518306" y="749417"/>
                </a:lnTo>
                <a:lnTo>
                  <a:pt x="8527157" y="703907"/>
                </a:lnTo>
                <a:lnTo>
                  <a:pt x="8532566" y="657256"/>
                </a:lnTo>
                <a:lnTo>
                  <a:pt x="8534400" y="609600"/>
                </a:lnTo>
                <a:lnTo>
                  <a:pt x="8532566" y="561943"/>
                </a:lnTo>
                <a:lnTo>
                  <a:pt x="8527157" y="515292"/>
                </a:lnTo>
                <a:lnTo>
                  <a:pt x="8518306" y="469782"/>
                </a:lnTo>
                <a:lnTo>
                  <a:pt x="8506150" y="425550"/>
                </a:lnTo>
                <a:lnTo>
                  <a:pt x="8490824" y="382729"/>
                </a:lnTo>
                <a:lnTo>
                  <a:pt x="8472462" y="341455"/>
                </a:lnTo>
                <a:lnTo>
                  <a:pt x="8451200" y="301864"/>
                </a:lnTo>
                <a:lnTo>
                  <a:pt x="8427174" y="264091"/>
                </a:lnTo>
                <a:lnTo>
                  <a:pt x="8400519" y="228271"/>
                </a:lnTo>
                <a:lnTo>
                  <a:pt x="8371369" y="194539"/>
                </a:lnTo>
                <a:lnTo>
                  <a:pt x="8339860" y="163030"/>
                </a:lnTo>
                <a:lnTo>
                  <a:pt x="8306128" y="133880"/>
                </a:lnTo>
                <a:lnTo>
                  <a:pt x="8270308" y="107225"/>
                </a:lnTo>
                <a:lnTo>
                  <a:pt x="8232535" y="83199"/>
                </a:lnTo>
                <a:lnTo>
                  <a:pt x="8192944" y="61937"/>
                </a:lnTo>
                <a:lnTo>
                  <a:pt x="8151670" y="43575"/>
                </a:lnTo>
                <a:lnTo>
                  <a:pt x="8108849" y="28249"/>
                </a:lnTo>
                <a:lnTo>
                  <a:pt x="8064617" y="16093"/>
                </a:lnTo>
                <a:lnTo>
                  <a:pt x="8019107" y="7242"/>
                </a:lnTo>
                <a:lnTo>
                  <a:pt x="7972456" y="1833"/>
                </a:lnTo>
                <a:lnTo>
                  <a:pt x="7924800" y="0"/>
                </a:lnTo>
                <a:close/>
              </a:path>
            </a:pathLst>
          </a:custGeom>
          <a:solidFill>
            <a:srgbClr val="6666CC"/>
          </a:solidFill>
        </p:spPr>
        <p:txBody>
          <a:bodyPr wrap="square" lIns="0" tIns="0" rIns="0" bIns="0" rtlCol="0"/>
          <a:lstStyle/>
          <a:p>
            <a:endParaRPr/>
          </a:p>
        </p:txBody>
      </p:sp>
      <p:sp>
        <p:nvSpPr>
          <p:cNvPr id="18" name="bk object 18"/>
          <p:cNvSpPr/>
          <p:nvPr/>
        </p:nvSpPr>
        <p:spPr>
          <a:xfrm>
            <a:off x="0" y="1218437"/>
            <a:ext cx="8077200" cy="0"/>
          </a:xfrm>
          <a:custGeom>
            <a:avLst/>
            <a:gdLst/>
            <a:ahLst/>
            <a:cxnLst/>
            <a:rect l="l" t="t" r="r" b="b"/>
            <a:pathLst>
              <a:path w="8077200">
                <a:moveTo>
                  <a:pt x="0" y="0"/>
                </a:moveTo>
                <a:lnTo>
                  <a:pt x="8077200" y="0"/>
                </a:lnTo>
              </a:path>
            </a:pathLst>
          </a:custGeom>
          <a:ln w="38100">
            <a:solidFill>
              <a:srgbClr val="FFFFFF"/>
            </a:solidFill>
          </a:ln>
        </p:spPr>
        <p:txBody>
          <a:bodyPr wrap="square" lIns="0" tIns="0" rIns="0" bIns="0" rtlCol="0"/>
          <a:lstStyle/>
          <a:p>
            <a:endParaRPr/>
          </a:p>
        </p:txBody>
      </p:sp>
      <p:sp>
        <p:nvSpPr>
          <p:cNvPr id="2" name="Holder 2"/>
          <p:cNvSpPr>
            <a:spLocks noGrp="1"/>
          </p:cNvSpPr>
          <p:nvPr>
            <p:ph type="title"/>
          </p:nvPr>
        </p:nvSpPr>
        <p:spPr>
          <a:xfrm>
            <a:off x="273735" y="349059"/>
            <a:ext cx="8596528" cy="647700"/>
          </a:xfrm>
          <a:prstGeom prst="rect">
            <a:avLst/>
          </a:prstGeom>
        </p:spPr>
        <p:txBody>
          <a:bodyPr wrap="square" lIns="0" tIns="0" rIns="0" bIns="0">
            <a:spAutoFit/>
          </a:bodyPr>
          <a:lstStyle>
            <a:lvl1pPr>
              <a:defRPr sz="4200" b="0" i="0">
                <a:solidFill>
                  <a:schemeClr val="bg1"/>
                </a:solidFill>
                <a:latin typeface="Arial"/>
                <a:cs typeface="Arial"/>
              </a:defRPr>
            </a:lvl1pPr>
          </a:lstStyle>
          <a:p>
            <a:endParaRPr/>
          </a:p>
        </p:txBody>
      </p:sp>
      <p:sp>
        <p:nvSpPr>
          <p:cNvPr id="3" name="Holder 3"/>
          <p:cNvSpPr>
            <a:spLocks noGrp="1"/>
          </p:cNvSpPr>
          <p:nvPr>
            <p:ph type="body" idx="1"/>
          </p:nvPr>
        </p:nvSpPr>
        <p:spPr>
          <a:xfrm>
            <a:off x="653347" y="1643354"/>
            <a:ext cx="7837304" cy="4352925"/>
          </a:xfrm>
          <a:prstGeom prst="rect">
            <a:avLst/>
          </a:prstGeom>
        </p:spPr>
        <p:txBody>
          <a:bodyPr wrap="square" lIns="0" tIns="0" rIns="0" bIns="0">
            <a:spAutoFit/>
          </a:bodyPr>
          <a:lstStyle>
            <a:lvl1pPr>
              <a:defRPr sz="2000" b="0" i="0">
                <a:solidFill>
                  <a:schemeClr val="tx1"/>
                </a:solidFill>
                <a:latin typeface="Arial"/>
                <a:cs typeface="Arial"/>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1/4/2021</a:t>
            </a:fld>
            <a:endParaRPr lang="en-US"/>
          </a:p>
        </p:txBody>
      </p:sp>
      <p:sp>
        <p:nvSpPr>
          <p:cNvPr id="6" name="Holder 6"/>
          <p:cNvSpPr>
            <a:spLocks noGrp="1"/>
          </p:cNvSpPr>
          <p:nvPr>
            <p:ph type="sldNum" sz="quarter" idx="7"/>
          </p:nvPr>
        </p:nvSpPr>
        <p:spPr>
          <a:xfrm>
            <a:off x="8364219" y="6487151"/>
            <a:ext cx="254634" cy="177800"/>
          </a:xfrm>
          <a:prstGeom prst="rect">
            <a:avLst/>
          </a:prstGeom>
        </p:spPr>
        <p:txBody>
          <a:bodyPr wrap="square" lIns="0" tIns="0" rIns="0" bIns="0">
            <a:spAutoFit/>
          </a:bodyPr>
          <a:lstStyle>
            <a:lvl1pPr>
              <a:defRPr sz="1200" b="0" i="0">
                <a:solidFill>
                  <a:schemeClr val="tx1"/>
                </a:solidFill>
                <a:latin typeface="Verdana"/>
                <a:cs typeface="Verdana"/>
              </a:defRPr>
            </a:lvl1pPr>
          </a:lstStyle>
          <a:p>
            <a:pPr marL="127000">
              <a:lnSpc>
                <a:spcPts val="1275"/>
              </a:lnSpc>
            </a:pPr>
            <a:fld id="{81D60167-4931-47E6-BA6A-407CBD079E47}" type="slidenum">
              <a:rPr spc="35" dirty="0"/>
              <a:pPr marL="127000">
                <a:lnSpc>
                  <a:spcPts val="1275"/>
                </a:lnSpc>
              </a:pPr>
              <a:t>‹N°›</a:t>
            </a:fld>
            <a:endParaRPr spc="3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gif"/><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 Id="rId9" Type="http://schemas.openxmlformats.org/officeDocument/2006/relationships/image" Target="../media/image41.png"/></Relationships>
</file>

<file path=ppt/slides/_rels/slide32.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image" Target="../media/image43.jpeg"/><Relationship Id="rId7" Type="http://schemas.openxmlformats.org/officeDocument/2006/relationships/image" Target="../media/image47.jpeg"/><Relationship Id="rId2" Type="http://schemas.openxmlformats.org/officeDocument/2006/relationships/image" Target="../media/image42.gif"/><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jpeg"/><Relationship Id="rId4" Type="http://schemas.openxmlformats.org/officeDocument/2006/relationships/image" Target="../media/image4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oleObject" Target="../embeddings/oleObject2.bin"/></Relationships>
</file>

<file path=ppt/slides/_rels/slide3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xml"/><Relationship Id="rId4" Type="http://schemas.openxmlformats.org/officeDocument/2006/relationships/image" Target="../media/image5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gif"/><Relationship Id="rId1" Type="http://schemas.openxmlformats.org/officeDocument/2006/relationships/slideLayout" Target="../slideLayouts/slideLayout2.xml"/><Relationship Id="rId6" Type="http://schemas.openxmlformats.org/officeDocument/2006/relationships/image" Target="../media/image57.jpeg"/><Relationship Id="rId5" Type="http://schemas.openxmlformats.org/officeDocument/2006/relationships/image" Target="../media/image56.jpeg"/><Relationship Id="rId4" Type="http://schemas.openxmlformats.org/officeDocument/2006/relationships/image" Target="../media/image55.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oleObject" Target="../embeddings/oleObject3.bin"/></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60.gi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1.xml"/><Relationship Id="rId4" Type="http://schemas.openxmlformats.org/officeDocument/2006/relationships/image" Target="../media/image66.png"/></Relationships>
</file>

<file path=ppt/slides/_rels/slide4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jpeg"/><Relationship Id="rId1" Type="http://schemas.openxmlformats.org/officeDocument/2006/relationships/slideLayout" Target="../slideLayouts/slideLayout1.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1.xml"/><Relationship Id="rId5" Type="http://schemas.openxmlformats.org/officeDocument/2006/relationships/image" Target="../media/image75.png"/><Relationship Id="rId4" Type="http://schemas.openxmlformats.org/officeDocument/2006/relationships/image" Target="../media/image74.png"/></Relationships>
</file>

<file path=ppt/slides/_rels/slide47.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8" Type="http://schemas.openxmlformats.org/officeDocument/2006/relationships/image" Target="../media/image84.jpeg"/><Relationship Id="rId3" Type="http://schemas.openxmlformats.org/officeDocument/2006/relationships/image" Target="../media/image79.png"/><Relationship Id="rId7" Type="http://schemas.openxmlformats.org/officeDocument/2006/relationships/image" Target="../media/image83.png"/><Relationship Id="rId12" Type="http://schemas.openxmlformats.org/officeDocument/2006/relationships/image" Target="../media/image88.png"/><Relationship Id="rId2" Type="http://schemas.openxmlformats.org/officeDocument/2006/relationships/image" Target="../media/image78.png"/><Relationship Id="rId1" Type="http://schemas.openxmlformats.org/officeDocument/2006/relationships/slideLayout" Target="../slideLayouts/slideLayout2.xml"/><Relationship Id="rId6" Type="http://schemas.openxmlformats.org/officeDocument/2006/relationships/image" Target="../media/image82.png"/><Relationship Id="rId11" Type="http://schemas.openxmlformats.org/officeDocument/2006/relationships/image" Target="../media/image87.jpeg"/><Relationship Id="rId5" Type="http://schemas.openxmlformats.org/officeDocument/2006/relationships/image" Target="../media/image81.png"/><Relationship Id="rId10" Type="http://schemas.openxmlformats.org/officeDocument/2006/relationships/image" Target="../media/image86.jpeg"/><Relationship Id="rId4" Type="http://schemas.openxmlformats.org/officeDocument/2006/relationships/image" Target="../media/image80.png"/><Relationship Id="rId9" Type="http://schemas.openxmlformats.org/officeDocument/2006/relationships/image" Target="../media/image85.jpe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92.png"/><Relationship Id="rId7" Type="http://schemas.openxmlformats.org/officeDocument/2006/relationships/image" Target="../media/image96.jpeg"/><Relationship Id="rId2" Type="http://schemas.openxmlformats.org/officeDocument/2006/relationships/image" Target="../media/image91.png"/><Relationship Id="rId1" Type="http://schemas.openxmlformats.org/officeDocument/2006/relationships/slideLayout" Target="../slideLayouts/slideLayout1.xml"/><Relationship Id="rId6" Type="http://schemas.openxmlformats.org/officeDocument/2006/relationships/image" Target="../media/image95.jpeg"/><Relationship Id="rId5" Type="http://schemas.openxmlformats.org/officeDocument/2006/relationships/image" Target="../media/image94.png"/><Relationship Id="rId4" Type="http://schemas.openxmlformats.org/officeDocument/2006/relationships/image" Target="../media/image93.png"/></Relationships>
</file>

<file path=ppt/slides/_rels/slide52.xml.rels><?xml version="1.0" encoding="UTF-8" standalone="yes"?>
<Relationships xmlns="http://schemas.openxmlformats.org/package/2006/relationships"><Relationship Id="rId8" Type="http://schemas.openxmlformats.org/officeDocument/2006/relationships/image" Target="../media/image103.gif"/><Relationship Id="rId3" Type="http://schemas.openxmlformats.org/officeDocument/2006/relationships/image" Target="../media/image98.gif"/><Relationship Id="rId7" Type="http://schemas.openxmlformats.org/officeDocument/2006/relationships/image" Target="../media/image102.jpeg"/><Relationship Id="rId2" Type="http://schemas.openxmlformats.org/officeDocument/2006/relationships/image" Target="../media/image97.jpeg"/><Relationship Id="rId1" Type="http://schemas.openxmlformats.org/officeDocument/2006/relationships/slideLayout" Target="../slideLayouts/slideLayout1.xml"/><Relationship Id="rId6" Type="http://schemas.openxmlformats.org/officeDocument/2006/relationships/image" Target="../media/image101.jpeg"/><Relationship Id="rId5" Type="http://schemas.openxmlformats.org/officeDocument/2006/relationships/image" Target="../media/image100.jpeg"/><Relationship Id="rId4" Type="http://schemas.openxmlformats.org/officeDocument/2006/relationships/image" Target="../media/image99.jpeg"/><Relationship Id="rId9" Type="http://schemas.openxmlformats.org/officeDocument/2006/relationships/image" Target="../media/image104.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8" Type="http://schemas.openxmlformats.org/officeDocument/2006/relationships/image" Target="../media/image111.jpeg"/><Relationship Id="rId3" Type="http://schemas.openxmlformats.org/officeDocument/2006/relationships/image" Target="../media/image106.jpeg"/><Relationship Id="rId7" Type="http://schemas.openxmlformats.org/officeDocument/2006/relationships/image" Target="../media/image110.png"/><Relationship Id="rId2" Type="http://schemas.openxmlformats.org/officeDocument/2006/relationships/image" Target="../media/image105.jpeg"/><Relationship Id="rId1" Type="http://schemas.openxmlformats.org/officeDocument/2006/relationships/slideLayout" Target="../slideLayouts/slideLayout2.xml"/><Relationship Id="rId6" Type="http://schemas.openxmlformats.org/officeDocument/2006/relationships/image" Target="../media/image109.jpeg"/><Relationship Id="rId11" Type="http://schemas.openxmlformats.org/officeDocument/2006/relationships/image" Target="../media/image114.png"/><Relationship Id="rId5" Type="http://schemas.openxmlformats.org/officeDocument/2006/relationships/image" Target="../media/image108.jpeg"/><Relationship Id="rId10" Type="http://schemas.openxmlformats.org/officeDocument/2006/relationships/image" Target="../media/image113.jpeg"/><Relationship Id="rId4" Type="http://schemas.openxmlformats.org/officeDocument/2006/relationships/image" Target="../media/image107.jpeg"/><Relationship Id="rId9" Type="http://schemas.openxmlformats.org/officeDocument/2006/relationships/image" Target="../media/image112.emf"/></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661416" y="2043683"/>
            <a:ext cx="7442200" cy="1384300"/>
          </a:xfrm>
          <a:custGeom>
            <a:avLst/>
            <a:gdLst/>
            <a:ahLst/>
            <a:cxnLst/>
            <a:rect l="l" t="t" r="r" b="b"/>
            <a:pathLst>
              <a:path w="7442200" h="1384300">
                <a:moveTo>
                  <a:pt x="6858000" y="0"/>
                </a:moveTo>
                <a:lnTo>
                  <a:pt x="583692" y="0"/>
                </a:lnTo>
                <a:lnTo>
                  <a:pt x="524256" y="3048"/>
                </a:lnTo>
                <a:lnTo>
                  <a:pt x="466344" y="12192"/>
                </a:lnTo>
                <a:lnTo>
                  <a:pt x="382524" y="36576"/>
                </a:lnTo>
                <a:lnTo>
                  <a:pt x="330708" y="57912"/>
                </a:lnTo>
                <a:lnTo>
                  <a:pt x="280416" y="85344"/>
                </a:lnTo>
                <a:lnTo>
                  <a:pt x="233172" y="117348"/>
                </a:lnTo>
                <a:lnTo>
                  <a:pt x="190500" y="152400"/>
                </a:lnTo>
                <a:lnTo>
                  <a:pt x="150876" y="192024"/>
                </a:lnTo>
                <a:lnTo>
                  <a:pt x="115824" y="234696"/>
                </a:lnTo>
                <a:lnTo>
                  <a:pt x="83820" y="281940"/>
                </a:lnTo>
                <a:lnTo>
                  <a:pt x="56388" y="332232"/>
                </a:lnTo>
                <a:lnTo>
                  <a:pt x="35052" y="384048"/>
                </a:lnTo>
                <a:lnTo>
                  <a:pt x="18288" y="438912"/>
                </a:lnTo>
                <a:lnTo>
                  <a:pt x="6096" y="496824"/>
                </a:lnTo>
                <a:lnTo>
                  <a:pt x="0" y="554736"/>
                </a:lnTo>
                <a:lnTo>
                  <a:pt x="0" y="1383792"/>
                </a:lnTo>
                <a:lnTo>
                  <a:pt x="50292" y="1383792"/>
                </a:lnTo>
                <a:lnTo>
                  <a:pt x="50292" y="585216"/>
                </a:lnTo>
                <a:lnTo>
                  <a:pt x="51985" y="553212"/>
                </a:lnTo>
                <a:lnTo>
                  <a:pt x="56388" y="502920"/>
                </a:lnTo>
                <a:lnTo>
                  <a:pt x="67056" y="451104"/>
                </a:lnTo>
                <a:lnTo>
                  <a:pt x="92964" y="376428"/>
                </a:lnTo>
                <a:lnTo>
                  <a:pt x="115824" y="329184"/>
                </a:lnTo>
                <a:lnTo>
                  <a:pt x="141732" y="284988"/>
                </a:lnTo>
                <a:lnTo>
                  <a:pt x="172212" y="245364"/>
                </a:lnTo>
                <a:lnTo>
                  <a:pt x="225552" y="188976"/>
                </a:lnTo>
                <a:lnTo>
                  <a:pt x="265175" y="156972"/>
                </a:lnTo>
                <a:lnTo>
                  <a:pt x="307847" y="128016"/>
                </a:lnTo>
                <a:lnTo>
                  <a:pt x="353568" y="103632"/>
                </a:lnTo>
                <a:lnTo>
                  <a:pt x="425196" y="74676"/>
                </a:lnTo>
                <a:lnTo>
                  <a:pt x="477012" y="62484"/>
                </a:lnTo>
                <a:lnTo>
                  <a:pt x="502920" y="56387"/>
                </a:lnTo>
                <a:lnTo>
                  <a:pt x="530352" y="53340"/>
                </a:lnTo>
                <a:lnTo>
                  <a:pt x="557784" y="51816"/>
                </a:lnTo>
                <a:lnTo>
                  <a:pt x="7098030" y="51816"/>
                </a:lnTo>
                <a:lnTo>
                  <a:pt x="7085076" y="45720"/>
                </a:lnTo>
                <a:lnTo>
                  <a:pt x="7030211" y="25908"/>
                </a:lnTo>
                <a:lnTo>
                  <a:pt x="6975348" y="12192"/>
                </a:lnTo>
                <a:lnTo>
                  <a:pt x="6917435" y="3048"/>
                </a:lnTo>
                <a:lnTo>
                  <a:pt x="6858000" y="0"/>
                </a:lnTo>
                <a:close/>
              </a:path>
              <a:path w="7442200" h="1384300">
                <a:moveTo>
                  <a:pt x="7098030" y="51816"/>
                </a:moveTo>
                <a:lnTo>
                  <a:pt x="6885432" y="51816"/>
                </a:lnTo>
                <a:lnTo>
                  <a:pt x="6912863" y="53340"/>
                </a:lnTo>
                <a:lnTo>
                  <a:pt x="6966204" y="62484"/>
                </a:lnTo>
                <a:lnTo>
                  <a:pt x="7016495" y="74676"/>
                </a:lnTo>
                <a:lnTo>
                  <a:pt x="7065263" y="92964"/>
                </a:lnTo>
                <a:lnTo>
                  <a:pt x="7135367" y="128016"/>
                </a:lnTo>
                <a:lnTo>
                  <a:pt x="7178039" y="156972"/>
                </a:lnTo>
                <a:lnTo>
                  <a:pt x="7216139" y="190500"/>
                </a:lnTo>
                <a:lnTo>
                  <a:pt x="7235952" y="207264"/>
                </a:lnTo>
                <a:lnTo>
                  <a:pt x="7286243" y="265176"/>
                </a:lnTo>
                <a:lnTo>
                  <a:pt x="7313676" y="307848"/>
                </a:lnTo>
                <a:lnTo>
                  <a:pt x="7339583" y="353568"/>
                </a:lnTo>
                <a:lnTo>
                  <a:pt x="7348728" y="377952"/>
                </a:lnTo>
                <a:lnTo>
                  <a:pt x="7359395" y="402336"/>
                </a:lnTo>
                <a:lnTo>
                  <a:pt x="7374635" y="451104"/>
                </a:lnTo>
                <a:lnTo>
                  <a:pt x="7385304" y="504444"/>
                </a:lnTo>
                <a:lnTo>
                  <a:pt x="7391400" y="585216"/>
                </a:lnTo>
                <a:lnTo>
                  <a:pt x="7391400" y="1383792"/>
                </a:lnTo>
                <a:lnTo>
                  <a:pt x="7441691" y="1383792"/>
                </a:lnTo>
                <a:lnTo>
                  <a:pt x="7441691" y="553212"/>
                </a:lnTo>
                <a:lnTo>
                  <a:pt x="7435595" y="495300"/>
                </a:lnTo>
                <a:lnTo>
                  <a:pt x="7423404" y="437388"/>
                </a:lnTo>
                <a:lnTo>
                  <a:pt x="7406639" y="382524"/>
                </a:lnTo>
                <a:lnTo>
                  <a:pt x="7371587" y="304800"/>
                </a:lnTo>
                <a:lnTo>
                  <a:pt x="7325867" y="234696"/>
                </a:lnTo>
                <a:lnTo>
                  <a:pt x="7289291" y="190500"/>
                </a:lnTo>
                <a:lnTo>
                  <a:pt x="7249667" y="152400"/>
                </a:lnTo>
                <a:lnTo>
                  <a:pt x="7228332" y="132587"/>
                </a:lnTo>
                <a:lnTo>
                  <a:pt x="7184135" y="99060"/>
                </a:lnTo>
                <a:lnTo>
                  <a:pt x="7135367" y="70104"/>
                </a:lnTo>
                <a:lnTo>
                  <a:pt x="7110983" y="57912"/>
                </a:lnTo>
                <a:lnTo>
                  <a:pt x="7098030" y="51816"/>
                </a:lnTo>
                <a:close/>
              </a:path>
            </a:pathLst>
          </a:custGeom>
          <a:solidFill>
            <a:srgbClr val="669999"/>
          </a:solidFill>
        </p:spPr>
        <p:txBody>
          <a:bodyPr wrap="square" lIns="0" tIns="0" rIns="0" bIns="0" rtlCol="0"/>
          <a:lstStyle/>
          <a:p>
            <a:endParaRPr/>
          </a:p>
        </p:txBody>
      </p:sp>
      <p:sp>
        <p:nvSpPr>
          <p:cNvPr id="3" name="object 3"/>
          <p:cNvSpPr/>
          <p:nvPr/>
        </p:nvSpPr>
        <p:spPr>
          <a:xfrm>
            <a:off x="201168" y="897635"/>
            <a:ext cx="7219315" cy="1049020"/>
          </a:xfrm>
          <a:custGeom>
            <a:avLst/>
            <a:gdLst/>
            <a:ahLst/>
            <a:cxnLst/>
            <a:rect l="l" t="t" r="r" b="b"/>
            <a:pathLst>
              <a:path w="7219315" h="1049020">
                <a:moveTo>
                  <a:pt x="7219187" y="0"/>
                </a:moveTo>
                <a:lnTo>
                  <a:pt x="0" y="0"/>
                </a:lnTo>
                <a:lnTo>
                  <a:pt x="0" y="1048512"/>
                </a:lnTo>
                <a:lnTo>
                  <a:pt x="7219187" y="1048512"/>
                </a:lnTo>
                <a:lnTo>
                  <a:pt x="7219187" y="1019555"/>
                </a:lnTo>
                <a:lnTo>
                  <a:pt x="56388" y="1019555"/>
                </a:lnTo>
                <a:lnTo>
                  <a:pt x="27432" y="990600"/>
                </a:lnTo>
                <a:lnTo>
                  <a:pt x="56388" y="990600"/>
                </a:lnTo>
                <a:lnTo>
                  <a:pt x="56388" y="57912"/>
                </a:lnTo>
                <a:lnTo>
                  <a:pt x="27432" y="57912"/>
                </a:lnTo>
                <a:lnTo>
                  <a:pt x="56388" y="28955"/>
                </a:lnTo>
                <a:lnTo>
                  <a:pt x="7219187" y="28955"/>
                </a:lnTo>
                <a:lnTo>
                  <a:pt x="7219187" y="0"/>
                </a:lnTo>
                <a:close/>
              </a:path>
              <a:path w="7219315" h="1049020">
                <a:moveTo>
                  <a:pt x="56388" y="990600"/>
                </a:moveTo>
                <a:lnTo>
                  <a:pt x="27432" y="990600"/>
                </a:lnTo>
                <a:lnTo>
                  <a:pt x="56388" y="1019555"/>
                </a:lnTo>
                <a:lnTo>
                  <a:pt x="56388" y="990600"/>
                </a:lnTo>
                <a:close/>
              </a:path>
              <a:path w="7219315" h="1049020">
                <a:moveTo>
                  <a:pt x="7162800" y="990600"/>
                </a:moveTo>
                <a:lnTo>
                  <a:pt x="56388" y="990600"/>
                </a:lnTo>
                <a:lnTo>
                  <a:pt x="56388" y="1019555"/>
                </a:lnTo>
                <a:lnTo>
                  <a:pt x="7162800" y="1019555"/>
                </a:lnTo>
                <a:lnTo>
                  <a:pt x="7162800" y="990600"/>
                </a:lnTo>
                <a:close/>
              </a:path>
              <a:path w="7219315" h="1049020">
                <a:moveTo>
                  <a:pt x="7162800" y="28955"/>
                </a:moveTo>
                <a:lnTo>
                  <a:pt x="7162800" y="1019555"/>
                </a:lnTo>
                <a:lnTo>
                  <a:pt x="7190232" y="990600"/>
                </a:lnTo>
                <a:lnTo>
                  <a:pt x="7219187" y="990600"/>
                </a:lnTo>
                <a:lnTo>
                  <a:pt x="7219187" y="57912"/>
                </a:lnTo>
                <a:lnTo>
                  <a:pt x="7190232" y="57912"/>
                </a:lnTo>
                <a:lnTo>
                  <a:pt x="7162800" y="28955"/>
                </a:lnTo>
                <a:close/>
              </a:path>
              <a:path w="7219315" h="1049020">
                <a:moveTo>
                  <a:pt x="7219187" y="990600"/>
                </a:moveTo>
                <a:lnTo>
                  <a:pt x="7190232" y="990600"/>
                </a:lnTo>
                <a:lnTo>
                  <a:pt x="7162800" y="1019555"/>
                </a:lnTo>
                <a:lnTo>
                  <a:pt x="7219187" y="1019555"/>
                </a:lnTo>
                <a:lnTo>
                  <a:pt x="7219187" y="990600"/>
                </a:lnTo>
                <a:close/>
              </a:path>
              <a:path w="7219315" h="1049020">
                <a:moveTo>
                  <a:pt x="56388" y="28955"/>
                </a:moveTo>
                <a:lnTo>
                  <a:pt x="27432" y="57912"/>
                </a:lnTo>
                <a:lnTo>
                  <a:pt x="56388" y="57912"/>
                </a:lnTo>
                <a:lnTo>
                  <a:pt x="56388" y="28955"/>
                </a:lnTo>
                <a:close/>
              </a:path>
              <a:path w="7219315" h="1049020">
                <a:moveTo>
                  <a:pt x="7162800" y="28955"/>
                </a:moveTo>
                <a:lnTo>
                  <a:pt x="56388" y="28955"/>
                </a:lnTo>
                <a:lnTo>
                  <a:pt x="56388" y="57912"/>
                </a:lnTo>
                <a:lnTo>
                  <a:pt x="7162800" y="57912"/>
                </a:lnTo>
                <a:lnTo>
                  <a:pt x="7162800" y="28955"/>
                </a:lnTo>
                <a:close/>
              </a:path>
              <a:path w="7219315" h="1049020">
                <a:moveTo>
                  <a:pt x="7219187" y="28955"/>
                </a:moveTo>
                <a:lnTo>
                  <a:pt x="7162800" y="28955"/>
                </a:lnTo>
                <a:lnTo>
                  <a:pt x="7190232" y="57912"/>
                </a:lnTo>
                <a:lnTo>
                  <a:pt x="7219187" y="57912"/>
                </a:lnTo>
                <a:lnTo>
                  <a:pt x="7219187" y="28955"/>
                </a:lnTo>
                <a:close/>
              </a:path>
            </a:pathLst>
          </a:custGeom>
          <a:solidFill>
            <a:srgbClr val="669999"/>
          </a:solidFill>
        </p:spPr>
        <p:txBody>
          <a:bodyPr wrap="square" lIns="0" tIns="0" rIns="0" bIns="0" rtlCol="0"/>
          <a:lstStyle/>
          <a:p>
            <a:endParaRPr/>
          </a:p>
        </p:txBody>
      </p:sp>
      <p:sp>
        <p:nvSpPr>
          <p:cNvPr id="4" name="object 4"/>
          <p:cNvSpPr/>
          <p:nvPr/>
        </p:nvSpPr>
        <p:spPr>
          <a:xfrm>
            <a:off x="0" y="1383791"/>
            <a:ext cx="8991600" cy="1828800"/>
          </a:xfrm>
          <a:custGeom>
            <a:avLst/>
            <a:gdLst/>
            <a:ahLst/>
            <a:cxnLst/>
            <a:rect l="l" t="t" r="r" b="b"/>
            <a:pathLst>
              <a:path w="8991600" h="1828800">
                <a:moveTo>
                  <a:pt x="8075676" y="0"/>
                </a:moveTo>
                <a:lnTo>
                  <a:pt x="0" y="0"/>
                </a:lnTo>
                <a:lnTo>
                  <a:pt x="0" y="1828800"/>
                </a:lnTo>
                <a:lnTo>
                  <a:pt x="8078724" y="1828800"/>
                </a:lnTo>
                <a:lnTo>
                  <a:pt x="8127230" y="1827392"/>
                </a:lnTo>
                <a:lnTo>
                  <a:pt x="8175075" y="1823507"/>
                </a:lnTo>
                <a:lnTo>
                  <a:pt x="8222194" y="1817206"/>
                </a:lnTo>
                <a:lnTo>
                  <a:pt x="8268525" y="1808553"/>
                </a:lnTo>
                <a:lnTo>
                  <a:pt x="8314005" y="1797610"/>
                </a:lnTo>
                <a:lnTo>
                  <a:pt x="8358571" y="1784439"/>
                </a:lnTo>
                <a:lnTo>
                  <a:pt x="8402160" y="1769104"/>
                </a:lnTo>
                <a:lnTo>
                  <a:pt x="8444709" y="1751666"/>
                </a:lnTo>
                <a:lnTo>
                  <a:pt x="8486155" y="1732189"/>
                </a:lnTo>
                <a:lnTo>
                  <a:pt x="8526436" y="1710734"/>
                </a:lnTo>
                <a:lnTo>
                  <a:pt x="8565487" y="1687365"/>
                </a:lnTo>
                <a:lnTo>
                  <a:pt x="8603247" y="1662145"/>
                </a:lnTo>
                <a:lnTo>
                  <a:pt x="8639653" y="1635135"/>
                </a:lnTo>
                <a:lnTo>
                  <a:pt x="8674641" y="1606399"/>
                </a:lnTo>
                <a:lnTo>
                  <a:pt x="8708149" y="1575999"/>
                </a:lnTo>
                <a:lnTo>
                  <a:pt x="8740113" y="1543998"/>
                </a:lnTo>
                <a:lnTo>
                  <a:pt x="8770472" y="1510457"/>
                </a:lnTo>
                <a:lnTo>
                  <a:pt x="8799161" y="1475441"/>
                </a:lnTo>
                <a:lnTo>
                  <a:pt x="8826118" y="1439012"/>
                </a:lnTo>
                <a:lnTo>
                  <a:pt x="8851280" y="1401231"/>
                </a:lnTo>
                <a:lnTo>
                  <a:pt x="8874584" y="1362163"/>
                </a:lnTo>
                <a:lnTo>
                  <a:pt x="8895968" y="1321868"/>
                </a:lnTo>
                <a:lnTo>
                  <a:pt x="8915367" y="1280411"/>
                </a:lnTo>
                <a:lnTo>
                  <a:pt x="8932720" y="1237854"/>
                </a:lnTo>
                <a:lnTo>
                  <a:pt x="8947964" y="1194258"/>
                </a:lnTo>
                <a:lnTo>
                  <a:pt x="8961035" y="1149688"/>
                </a:lnTo>
                <a:lnTo>
                  <a:pt x="8971870" y="1104205"/>
                </a:lnTo>
                <a:lnTo>
                  <a:pt x="8980407" y="1057872"/>
                </a:lnTo>
                <a:lnTo>
                  <a:pt x="8986583" y="1010751"/>
                </a:lnTo>
                <a:lnTo>
                  <a:pt x="8990335" y="962907"/>
                </a:lnTo>
                <a:lnTo>
                  <a:pt x="8991600" y="914400"/>
                </a:lnTo>
                <a:lnTo>
                  <a:pt x="8990335" y="865612"/>
                </a:lnTo>
                <a:lnTo>
                  <a:pt x="8986582" y="817513"/>
                </a:lnTo>
                <a:lnTo>
                  <a:pt x="8980405" y="770167"/>
                </a:lnTo>
                <a:lnTo>
                  <a:pt x="8971864" y="723633"/>
                </a:lnTo>
                <a:lnTo>
                  <a:pt x="8961022" y="677974"/>
                </a:lnTo>
                <a:lnTo>
                  <a:pt x="8947942" y="633252"/>
                </a:lnTo>
                <a:lnTo>
                  <a:pt x="8932685" y="589527"/>
                </a:lnTo>
                <a:lnTo>
                  <a:pt x="8915315" y="546863"/>
                </a:lnTo>
                <a:lnTo>
                  <a:pt x="8895893" y="505320"/>
                </a:lnTo>
                <a:lnTo>
                  <a:pt x="8874482" y="464960"/>
                </a:lnTo>
                <a:lnTo>
                  <a:pt x="8851144" y="425846"/>
                </a:lnTo>
                <a:lnTo>
                  <a:pt x="8825941" y="388038"/>
                </a:lnTo>
                <a:lnTo>
                  <a:pt x="8798936" y="351598"/>
                </a:lnTo>
                <a:lnTo>
                  <a:pt x="8770191" y="316588"/>
                </a:lnTo>
                <a:lnTo>
                  <a:pt x="8739768" y="283070"/>
                </a:lnTo>
                <a:lnTo>
                  <a:pt x="8707730" y="251106"/>
                </a:lnTo>
                <a:lnTo>
                  <a:pt x="8674138" y="220756"/>
                </a:lnTo>
                <a:lnTo>
                  <a:pt x="8639056" y="192084"/>
                </a:lnTo>
                <a:lnTo>
                  <a:pt x="8602546" y="165150"/>
                </a:lnTo>
                <a:lnTo>
                  <a:pt x="8564669" y="140016"/>
                </a:lnTo>
                <a:lnTo>
                  <a:pt x="8525488" y="116743"/>
                </a:lnTo>
                <a:lnTo>
                  <a:pt x="8485066" y="95395"/>
                </a:lnTo>
                <a:lnTo>
                  <a:pt x="8443464" y="76032"/>
                </a:lnTo>
                <a:lnTo>
                  <a:pt x="8400746" y="58716"/>
                </a:lnTo>
                <a:lnTo>
                  <a:pt x="8356973" y="43508"/>
                </a:lnTo>
                <a:lnTo>
                  <a:pt x="8312207" y="30471"/>
                </a:lnTo>
                <a:lnTo>
                  <a:pt x="8266512" y="19666"/>
                </a:lnTo>
                <a:lnTo>
                  <a:pt x="8219948" y="11154"/>
                </a:lnTo>
                <a:lnTo>
                  <a:pt x="8172580" y="4998"/>
                </a:lnTo>
                <a:lnTo>
                  <a:pt x="8124468" y="1259"/>
                </a:lnTo>
                <a:lnTo>
                  <a:pt x="8075676" y="0"/>
                </a:lnTo>
                <a:close/>
              </a:path>
            </a:pathLst>
          </a:custGeom>
          <a:solidFill>
            <a:srgbClr val="6666CC"/>
          </a:solidFill>
        </p:spPr>
        <p:txBody>
          <a:bodyPr wrap="square" lIns="0" tIns="0" rIns="0" bIns="0" rtlCol="0"/>
          <a:lstStyle/>
          <a:p>
            <a:endParaRPr/>
          </a:p>
        </p:txBody>
      </p:sp>
      <p:sp>
        <p:nvSpPr>
          <p:cNvPr id="5" name="object 5"/>
          <p:cNvSpPr/>
          <p:nvPr/>
        </p:nvSpPr>
        <p:spPr>
          <a:xfrm>
            <a:off x="0" y="3059429"/>
            <a:ext cx="8305800" cy="0"/>
          </a:xfrm>
          <a:custGeom>
            <a:avLst/>
            <a:gdLst/>
            <a:ahLst/>
            <a:cxnLst/>
            <a:rect l="l" t="t" r="r" b="b"/>
            <a:pathLst>
              <a:path w="8305800">
                <a:moveTo>
                  <a:pt x="0" y="0"/>
                </a:moveTo>
                <a:lnTo>
                  <a:pt x="8305800" y="0"/>
                </a:lnTo>
              </a:path>
            </a:pathLst>
          </a:custGeom>
          <a:ln w="50292">
            <a:solidFill>
              <a:srgbClr val="FFFFFF"/>
            </a:solidFill>
          </a:ln>
        </p:spPr>
        <p:txBody>
          <a:bodyPr wrap="square" lIns="0" tIns="0" rIns="0" bIns="0" rtlCol="0"/>
          <a:lstStyle/>
          <a:p>
            <a:endParaRPr/>
          </a:p>
        </p:txBody>
      </p:sp>
      <p:sp>
        <p:nvSpPr>
          <p:cNvPr id="6" name="object 6"/>
          <p:cNvSpPr txBox="1">
            <a:spLocks noGrp="1"/>
          </p:cNvSpPr>
          <p:nvPr>
            <p:ph type="title"/>
          </p:nvPr>
        </p:nvSpPr>
        <p:spPr>
          <a:xfrm>
            <a:off x="307163" y="1514284"/>
            <a:ext cx="6621145" cy="1409065"/>
          </a:xfrm>
          <a:prstGeom prst="rect">
            <a:avLst/>
          </a:prstGeom>
        </p:spPr>
        <p:txBody>
          <a:bodyPr vert="horz" wrap="square" lIns="0" tIns="0" rIns="0" bIns="0" rtlCol="0">
            <a:spAutoFit/>
          </a:bodyPr>
          <a:lstStyle/>
          <a:p>
            <a:pPr marL="12700" marR="5080">
              <a:lnSpc>
                <a:spcPct val="100000"/>
              </a:lnSpc>
            </a:pPr>
            <a:r>
              <a:rPr sz="4600" spc="-5" dirty="0">
                <a:effectLst>
                  <a:outerShdw blurRad="38100" dist="38100" dir="2700000" algn="tl">
                    <a:srgbClr val="000000">
                      <a:alpha val="43137"/>
                    </a:srgbClr>
                  </a:outerShdw>
                </a:effectLst>
              </a:rPr>
              <a:t>Modélisation en synthèse  d’images</a:t>
            </a:r>
            <a:endParaRPr sz="4600">
              <a:effectLst>
                <a:outerShdw blurRad="38100" dist="38100" dir="2700000" algn="tl">
                  <a:srgbClr val="000000">
                    <a:alpha val="43137"/>
                  </a:srgbClr>
                </a:outerShdw>
              </a:effectLst>
            </a:endParaRPr>
          </a:p>
        </p:txBody>
      </p:sp>
      <p:sp>
        <p:nvSpPr>
          <p:cNvPr id="7" name="object 7"/>
          <p:cNvSpPr/>
          <p:nvPr/>
        </p:nvSpPr>
        <p:spPr>
          <a:xfrm>
            <a:off x="661416" y="3427475"/>
            <a:ext cx="7442200" cy="2021205"/>
          </a:xfrm>
          <a:custGeom>
            <a:avLst/>
            <a:gdLst/>
            <a:ahLst/>
            <a:cxnLst/>
            <a:rect l="l" t="t" r="r" b="b"/>
            <a:pathLst>
              <a:path w="7442200" h="2021204">
                <a:moveTo>
                  <a:pt x="50292" y="0"/>
                </a:moveTo>
                <a:lnTo>
                  <a:pt x="0" y="0"/>
                </a:lnTo>
                <a:lnTo>
                  <a:pt x="0" y="1466088"/>
                </a:lnTo>
                <a:lnTo>
                  <a:pt x="6096" y="1525523"/>
                </a:lnTo>
                <a:lnTo>
                  <a:pt x="18288" y="1581912"/>
                </a:lnTo>
                <a:lnTo>
                  <a:pt x="35052" y="1636776"/>
                </a:lnTo>
                <a:lnTo>
                  <a:pt x="57912" y="1690115"/>
                </a:lnTo>
                <a:lnTo>
                  <a:pt x="100584" y="1763267"/>
                </a:lnTo>
                <a:lnTo>
                  <a:pt x="170687" y="1850136"/>
                </a:lnTo>
                <a:lnTo>
                  <a:pt x="234696" y="1905000"/>
                </a:lnTo>
                <a:lnTo>
                  <a:pt x="281940" y="1935479"/>
                </a:lnTo>
                <a:lnTo>
                  <a:pt x="330708" y="1962912"/>
                </a:lnTo>
                <a:lnTo>
                  <a:pt x="438912" y="2002536"/>
                </a:lnTo>
                <a:lnTo>
                  <a:pt x="524256" y="2017776"/>
                </a:lnTo>
                <a:lnTo>
                  <a:pt x="583692" y="2020824"/>
                </a:lnTo>
                <a:lnTo>
                  <a:pt x="6858000" y="2020824"/>
                </a:lnTo>
                <a:lnTo>
                  <a:pt x="6947915" y="2013203"/>
                </a:lnTo>
                <a:lnTo>
                  <a:pt x="7004304" y="2001012"/>
                </a:lnTo>
                <a:lnTo>
                  <a:pt x="7059167" y="1984248"/>
                </a:lnTo>
                <a:lnTo>
                  <a:pt x="7096179" y="1969008"/>
                </a:lnTo>
                <a:lnTo>
                  <a:pt x="556260" y="1969008"/>
                </a:lnTo>
                <a:lnTo>
                  <a:pt x="501396" y="1962912"/>
                </a:lnTo>
                <a:lnTo>
                  <a:pt x="475488" y="1958339"/>
                </a:lnTo>
                <a:lnTo>
                  <a:pt x="449580" y="1952243"/>
                </a:lnTo>
                <a:lnTo>
                  <a:pt x="425196" y="1944624"/>
                </a:lnTo>
                <a:lnTo>
                  <a:pt x="399288" y="1937003"/>
                </a:lnTo>
                <a:lnTo>
                  <a:pt x="376428" y="1927859"/>
                </a:lnTo>
                <a:lnTo>
                  <a:pt x="352044" y="1915667"/>
                </a:lnTo>
                <a:lnTo>
                  <a:pt x="329184" y="1905000"/>
                </a:lnTo>
                <a:lnTo>
                  <a:pt x="284988" y="1877567"/>
                </a:lnTo>
                <a:lnTo>
                  <a:pt x="243840" y="1847088"/>
                </a:lnTo>
                <a:lnTo>
                  <a:pt x="205740" y="1812036"/>
                </a:lnTo>
                <a:lnTo>
                  <a:pt x="172212" y="1775459"/>
                </a:lnTo>
                <a:lnTo>
                  <a:pt x="114300" y="1690115"/>
                </a:lnTo>
                <a:lnTo>
                  <a:pt x="103632" y="1667256"/>
                </a:lnTo>
                <a:lnTo>
                  <a:pt x="91440" y="1642871"/>
                </a:lnTo>
                <a:lnTo>
                  <a:pt x="74676" y="1594103"/>
                </a:lnTo>
                <a:lnTo>
                  <a:pt x="60960" y="1542288"/>
                </a:lnTo>
                <a:lnTo>
                  <a:pt x="53340" y="1490471"/>
                </a:lnTo>
                <a:lnTo>
                  <a:pt x="50292" y="1435608"/>
                </a:lnTo>
                <a:lnTo>
                  <a:pt x="50292" y="0"/>
                </a:lnTo>
                <a:close/>
              </a:path>
              <a:path w="7442200" h="2021204">
                <a:moveTo>
                  <a:pt x="7441691" y="0"/>
                </a:moveTo>
                <a:lnTo>
                  <a:pt x="7391400" y="0"/>
                </a:lnTo>
                <a:lnTo>
                  <a:pt x="7391400" y="1435608"/>
                </a:lnTo>
                <a:lnTo>
                  <a:pt x="7389786" y="1466088"/>
                </a:lnTo>
                <a:lnTo>
                  <a:pt x="7385304" y="1517903"/>
                </a:lnTo>
                <a:lnTo>
                  <a:pt x="7374635" y="1569720"/>
                </a:lnTo>
                <a:lnTo>
                  <a:pt x="7348728" y="1644395"/>
                </a:lnTo>
                <a:lnTo>
                  <a:pt x="7313676" y="1712976"/>
                </a:lnTo>
                <a:lnTo>
                  <a:pt x="7284719" y="1755647"/>
                </a:lnTo>
                <a:lnTo>
                  <a:pt x="7252715" y="1795271"/>
                </a:lnTo>
                <a:lnTo>
                  <a:pt x="7216139" y="1831848"/>
                </a:lnTo>
                <a:lnTo>
                  <a:pt x="7196328" y="1847088"/>
                </a:lnTo>
                <a:lnTo>
                  <a:pt x="7176515" y="1863852"/>
                </a:lnTo>
                <a:lnTo>
                  <a:pt x="7133843" y="1892808"/>
                </a:lnTo>
                <a:lnTo>
                  <a:pt x="7088124" y="1917191"/>
                </a:lnTo>
                <a:lnTo>
                  <a:pt x="7016495" y="1946148"/>
                </a:lnTo>
                <a:lnTo>
                  <a:pt x="6964680" y="1958339"/>
                </a:lnTo>
                <a:lnTo>
                  <a:pt x="6883908" y="1969008"/>
                </a:lnTo>
                <a:lnTo>
                  <a:pt x="7096179" y="1969008"/>
                </a:lnTo>
                <a:lnTo>
                  <a:pt x="7136891" y="1949195"/>
                </a:lnTo>
                <a:lnTo>
                  <a:pt x="7185659" y="1920239"/>
                </a:lnTo>
                <a:lnTo>
                  <a:pt x="7229856" y="1886712"/>
                </a:lnTo>
                <a:lnTo>
                  <a:pt x="7290815" y="1828800"/>
                </a:lnTo>
                <a:lnTo>
                  <a:pt x="7342632" y="1761744"/>
                </a:lnTo>
                <a:lnTo>
                  <a:pt x="7371587" y="1714500"/>
                </a:lnTo>
                <a:lnTo>
                  <a:pt x="7406639" y="1636776"/>
                </a:lnTo>
                <a:lnTo>
                  <a:pt x="7423404" y="1581912"/>
                </a:lnTo>
                <a:lnTo>
                  <a:pt x="7435595" y="1524000"/>
                </a:lnTo>
                <a:lnTo>
                  <a:pt x="7441691" y="1464564"/>
                </a:lnTo>
                <a:lnTo>
                  <a:pt x="7441691" y="0"/>
                </a:lnTo>
                <a:close/>
              </a:path>
            </a:pathLst>
          </a:custGeom>
          <a:solidFill>
            <a:srgbClr val="669999"/>
          </a:solidFill>
        </p:spPr>
        <p:txBody>
          <a:bodyPr wrap="square" lIns="0" tIns="0" rIns="0" bIns="0" rtlCol="0"/>
          <a:lstStyle/>
          <a:p>
            <a:endParaRPr/>
          </a:p>
        </p:txBody>
      </p:sp>
      <p:sp>
        <p:nvSpPr>
          <p:cNvPr id="8" name="object 8"/>
          <p:cNvSpPr txBox="1"/>
          <p:nvPr/>
        </p:nvSpPr>
        <p:spPr>
          <a:xfrm>
            <a:off x="1473123" y="3447821"/>
            <a:ext cx="5991860" cy="1854354"/>
          </a:xfrm>
          <a:prstGeom prst="rect">
            <a:avLst/>
          </a:prstGeom>
        </p:spPr>
        <p:txBody>
          <a:bodyPr vert="horz" wrap="square" lIns="0" tIns="0" rIns="0" bIns="0" rtlCol="0">
            <a:spAutoFit/>
          </a:bodyPr>
          <a:lstStyle/>
          <a:p>
            <a:pPr marL="12700" marR="1560830">
              <a:lnSpc>
                <a:spcPct val="119500"/>
              </a:lnSpc>
              <a:spcBef>
                <a:spcPts val="10"/>
              </a:spcBef>
            </a:pPr>
            <a:r>
              <a:rPr sz="2000" b="1" smtClean="0">
                <a:latin typeface="Arial"/>
                <a:cs typeface="Arial"/>
              </a:rPr>
              <a:t>Cours </a:t>
            </a:r>
            <a:r>
              <a:rPr sz="2000" b="1" dirty="0">
                <a:latin typeface="Arial"/>
                <a:cs typeface="Arial"/>
              </a:rPr>
              <a:t>de master – M1(Option:</a:t>
            </a:r>
            <a:r>
              <a:rPr sz="2000" b="1" spc="-135" dirty="0">
                <a:latin typeface="Arial"/>
                <a:cs typeface="Arial"/>
              </a:rPr>
              <a:t> </a:t>
            </a:r>
            <a:r>
              <a:rPr sz="2000" b="1" spc="-5" dirty="0">
                <a:latin typeface="Arial"/>
                <a:cs typeface="Arial"/>
              </a:rPr>
              <a:t>I.V.A.)  Universit</a:t>
            </a:r>
            <a:r>
              <a:rPr sz="2000" b="1" i="1" spc="-5" dirty="0">
                <a:latin typeface="Times New Roman"/>
                <a:cs typeface="Times New Roman"/>
              </a:rPr>
              <a:t>é </a:t>
            </a:r>
            <a:r>
              <a:rPr sz="2000" b="1" dirty="0">
                <a:latin typeface="Arial"/>
                <a:cs typeface="Arial"/>
              </a:rPr>
              <a:t>Mohamed Khider</a:t>
            </a:r>
            <a:r>
              <a:rPr sz="2000" b="1" spc="-25" dirty="0">
                <a:latin typeface="Arial"/>
                <a:cs typeface="Arial"/>
              </a:rPr>
              <a:t> </a:t>
            </a:r>
            <a:r>
              <a:rPr sz="2000" b="1" dirty="0">
                <a:latin typeface="Arial"/>
                <a:cs typeface="Arial"/>
              </a:rPr>
              <a:t>Biskra</a:t>
            </a:r>
            <a:endParaRPr sz="2000">
              <a:latin typeface="Arial"/>
              <a:cs typeface="Arial"/>
            </a:endParaRPr>
          </a:p>
          <a:p>
            <a:pPr marL="248920" algn="ctr">
              <a:lnSpc>
                <a:spcPct val="100000"/>
              </a:lnSpc>
              <a:spcBef>
                <a:spcPts val="490"/>
              </a:spcBef>
            </a:pPr>
            <a:r>
              <a:rPr sz="2000" b="1" smtClean="0">
                <a:latin typeface="Arial"/>
                <a:cs typeface="Arial"/>
              </a:rPr>
              <a:t>20</a:t>
            </a:r>
            <a:r>
              <a:rPr lang="fr-FR" sz="2000" b="1" dirty="0" smtClean="0">
                <a:latin typeface="Arial"/>
                <a:cs typeface="Arial"/>
              </a:rPr>
              <a:t>20</a:t>
            </a:r>
            <a:r>
              <a:rPr sz="2000" b="1" smtClean="0">
                <a:latin typeface="Arial"/>
                <a:cs typeface="Arial"/>
              </a:rPr>
              <a:t> </a:t>
            </a:r>
            <a:r>
              <a:rPr lang="fr-FR" sz="2000" b="1" dirty="0" smtClean="0">
                <a:latin typeface="Arial"/>
                <a:cs typeface="Arial"/>
              </a:rPr>
              <a:t>–</a:t>
            </a:r>
            <a:r>
              <a:rPr sz="2000" b="1" spc="-125" smtClean="0">
                <a:latin typeface="Arial"/>
                <a:cs typeface="Arial"/>
              </a:rPr>
              <a:t> </a:t>
            </a:r>
            <a:r>
              <a:rPr sz="2000" b="1" smtClean="0">
                <a:latin typeface="Arial"/>
                <a:cs typeface="Arial"/>
              </a:rPr>
              <a:t>20</a:t>
            </a:r>
            <a:r>
              <a:rPr lang="fr-FR" sz="2000" b="1" dirty="0" smtClean="0">
                <a:latin typeface="Arial"/>
                <a:cs typeface="Arial"/>
              </a:rPr>
              <a:t>21</a:t>
            </a:r>
          </a:p>
          <a:p>
            <a:pPr marL="248920" algn="ctr">
              <a:spcBef>
                <a:spcPts val="490"/>
              </a:spcBef>
            </a:pPr>
            <a:r>
              <a:rPr lang="es-ES" sz="2000" b="1" dirty="0" err="1" smtClean="0">
                <a:latin typeface="Arial"/>
                <a:cs typeface="Arial"/>
              </a:rPr>
              <a:t>Dr</a:t>
            </a:r>
            <a:r>
              <a:rPr lang="es-ES" sz="2000" b="1" dirty="0" smtClean="0">
                <a:latin typeface="Arial"/>
                <a:cs typeface="Arial"/>
              </a:rPr>
              <a:t>: </a:t>
            </a:r>
            <a:r>
              <a:rPr lang="es-ES" sz="2000" b="1" dirty="0" err="1" smtClean="0">
                <a:latin typeface="Arial"/>
                <a:cs typeface="Arial"/>
              </a:rPr>
              <a:t>Zerari</a:t>
            </a:r>
            <a:r>
              <a:rPr lang="es-ES" sz="2000" b="1" dirty="0" smtClean="0">
                <a:latin typeface="Arial"/>
                <a:cs typeface="Arial"/>
              </a:rPr>
              <a:t> </a:t>
            </a:r>
            <a:r>
              <a:rPr lang="es-ES" sz="2000" b="1" dirty="0" err="1" smtClean="0">
                <a:latin typeface="Arial"/>
                <a:cs typeface="Arial"/>
              </a:rPr>
              <a:t>Abd</a:t>
            </a:r>
            <a:r>
              <a:rPr lang="es-ES" sz="2000" b="1" dirty="0" smtClean="0">
                <a:latin typeface="Arial"/>
                <a:cs typeface="Arial"/>
              </a:rPr>
              <a:t> El </a:t>
            </a:r>
            <a:r>
              <a:rPr lang="es-ES" sz="2000" b="1" dirty="0" err="1" smtClean="0">
                <a:latin typeface="Arial"/>
                <a:cs typeface="Arial"/>
              </a:rPr>
              <a:t>Mouméne</a:t>
            </a:r>
            <a:endParaRPr lang="es-ES" sz="2000" dirty="0" smtClean="0">
              <a:latin typeface="Arial"/>
              <a:cs typeface="Arial"/>
            </a:endParaRPr>
          </a:p>
          <a:p>
            <a:pPr marL="248920" algn="ctr">
              <a:lnSpc>
                <a:spcPct val="100000"/>
              </a:lnSpc>
              <a:spcBef>
                <a:spcPts val="490"/>
              </a:spcBef>
            </a:pPr>
            <a:endParaRPr sz="2000">
              <a:latin typeface="Arial"/>
              <a:cs typeface="Aria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73735" y="349059"/>
            <a:ext cx="8596528" cy="677108"/>
          </a:xfrm>
          <a:prstGeom prst="rect">
            <a:avLst/>
          </a:prstGeom>
        </p:spPr>
        <p:txBody>
          <a:bodyPr vert="horz" wrap="square" lIns="0" tIns="0" rIns="0" bIns="0" rtlCol="0">
            <a:spAutoFit/>
          </a:bodyPr>
          <a:lstStyle/>
          <a:p>
            <a:pPr marL="12700"/>
            <a:r>
              <a:rPr lang="fr-FR" sz="4400" b="1" spc="-5" dirty="0" smtClean="0">
                <a:effectLst>
                  <a:outerShdw blurRad="38100" dist="38100" dir="2700000" algn="tl">
                    <a:srgbClr val="000000">
                      <a:alpha val="43137"/>
                    </a:srgbClr>
                  </a:outerShdw>
                </a:effectLst>
              </a:rPr>
              <a:t>Les </a:t>
            </a:r>
            <a:r>
              <a:rPr lang="fr-FR" sz="4400" b="1" dirty="0" smtClean="0">
                <a:effectLst>
                  <a:outerShdw blurRad="38100" dist="38100" dir="2700000" algn="tl">
                    <a:srgbClr val="000000">
                      <a:alpha val="43137"/>
                    </a:srgbClr>
                  </a:outerShdw>
                </a:effectLst>
              </a:rPr>
              <a:t>modèles</a:t>
            </a:r>
            <a:r>
              <a:rPr lang="fr-FR" sz="4400" b="1" spc="-65" dirty="0" smtClean="0">
                <a:effectLst>
                  <a:outerShdw blurRad="38100" dist="38100" dir="2700000" algn="tl">
                    <a:srgbClr val="000000">
                      <a:alpha val="43137"/>
                    </a:srgbClr>
                  </a:outerShdw>
                </a:effectLst>
              </a:rPr>
              <a:t> </a:t>
            </a:r>
            <a:r>
              <a:rPr lang="fr-FR" sz="4400" b="1" dirty="0" smtClean="0">
                <a:effectLst>
                  <a:outerShdw blurRad="38100" dist="38100" dir="2700000" algn="tl">
                    <a:srgbClr val="000000">
                      <a:alpha val="43137"/>
                    </a:srgbClr>
                  </a:outerShdw>
                </a:effectLst>
              </a:rPr>
              <a:t>géométriques</a:t>
            </a:r>
            <a:endParaRPr b="1" dirty="0">
              <a:effectLst>
                <a:outerShdw blurRad="38100" dist="38100" dir="2700000" algn="tl">
                  <a:srgbClr val="000000">
                    <a:alpha val="43137"/>
                  </a:srgbClr>
                </a:outerShdw>
              </a:effectLst>
            </a:endParaRPr>
          </a:p>
        </p:txBody>
      </p:sp>
      <p:sp>
        <p:nvSpPr>
          <p:cNvPr id="3" name="object 3"/>
          <p:cNvSpPr/>
          <p:nvPr/>
        </p:nvSpPr>
        <p:spPr>
          <a:xfrm>
            <a:off x="356615" y="3427475"/>
            <a:ext cx="8356600" cy="3430525"/>
          </a:xfrm>
          <a:custGeom>
            <a:avLst/>
            <a:gdLst/>
            <a:ahLst/>
            <a:cxnLst/>
            <a:rect l="l" t="t" r="r" b="b"/>
            <a:pathLst>
              <a:path w="8356600" h="2845435">
                <a:moveTo>
                  <a:pt x="50292" y="0"/>
                </a:moveTo>
                <a:lnTo>
                  <a:pt x="0" y="0"/>
                </a:lnTo>
                <a:lnTo>
                  <a:pt x="0" y="2077212"/>
                </a:lnTo>
                <a:lnTo>
                  <a:pt x="9144" y="2159508"/>
                </a:lnTo>
                <a:lnTo>
                  <a:pt x="16764" y="2199131"/>
                </a:lnTo>
                <a:lnTo>
                  <a:pt x="25908" y="2238755"/>
                </a:lnTo>
                <a:lnTo>
                  <a:pt x="36576" y="2276855"/>
                </a:lnTo>
                <a:lnTo>
                  <a:pt x="48768" y="2314955"/>
                </a:lnTo>
                <a:lnTo>
                  <a:pt x="79248" y="2388108"/>
                </a:lnTo>
                <a:lnTo>
                  <a:pt x="97536" y="2421636"/>
                </a:lnTo>
                <a:lnTo>
                  <a:pt x="117348" y="2456688"/>
                </a:lnTo>
                <a:lnTo>
                  <a:pt x="138684" y="2488691"/>
                </a:lnTo>
                <a:lnTo>
                  <a:pt x="161544" y="2520696"/>
                </a:lnTo>
                <a:lnTo>
                  <a:pt x="184404" y="2551176"/>
                </a:lnTo>
                <a:lnTo>
                  <a:pt x="210312" y="2580131"/>
                </a:lnTo>
                <a:lnTo>
                  <a:pt x="237744" y="2609088"/>
                </a:lnTo>
                <a:lnTo>
                  <a:pt x="295656" y="2660904"/>
                </a:lnTo>
                <a:lnTo>
                  <a:pt x="326136" y="2685288"/>
                </a:lnTo>
                <a:lnTo>
                  <a:pt x="423672" y="2747772"/>
                </a:lnTo>
                <a:lnTo>
                  <a:pt x="458724" y="2766060"/>
                </a:lnTo>
                <a:lnTo>
                  <a:pt x="495300" y="2782824"/>
                </a:lnTo>
                <a:lnTo>
                  <a:pt x="531876" y="2796540"/>
                </a:lnTo>
                <a:lnTo>
                  <a:pt x="608076" y="2820924"/>
                </a:lnTo>
                <a:lnTo>
                  <a:pt x="687324" y="2836164"/>
                </a:lnTo>
                <a:lnTo>
                  <a:pt x="726947" y="2840736"/>
                </a:lnTo>
                <a:lnTo>
                  <a:pt x="768096" y="2843784"/>
                </a:lnTo>
                <a:lnTo>
                  <a:pt x="809244" y="2845308"/>
                </a:lnTo>
                <a:lnTo>
                  <a:pt x="7546848" y="2845308"/>
                </a:lnTo>
                <a:lnTo>
                  <a:pt x="7587995" y="2843784"/>
                </a:lnTo>
                <a:lnTo>
                  <a:pt x="7629143" y="2840736"/>
                </a:lnTo>
                <a:lnTo>
                  <a:pt x="7670291" y="2836164"/>
                </a:lnTo>
                <a:lnTo>
                  <a:pt x="7709915" y="2828544"/>
                </a:lnTo>
                <a:lnTo>
                  <a:pt x="7749539" y="2819400"/>
                </a:lnTo>
                <a:lnTo>
                  <a:pt x="7787639" y="2808732"/>
                </a:lnTo>
                <a:lnTo>
                  <a:pt x="7825739" y="2796540"/>
                </a:lnTo>
                <a:lnTo>
                  <a:pt x="7829397" y="2795016"/>
                </a:lnTo>
                <a:lnTo>
                  <a:pt x="809244" y="2795016"/>
                </a:lnTo>
                <a:lnTo>
                  <a:pt x="769620" y="2793491"/>
                </a:lnTo>
                <a:lnTo>
                  <a:pt x="731520" y="2790444"/>
                </a:lnTo>
                <a:lnTo>
                  <a:pt x="693420" y="2785872"/>
                </a:lnTo>
                <a:lnTo>
                  <a:pt x="655320" y="2779776"/>
                </a:lnTo>
                <a:lnTo>
                  <a:pt x="583692" y="2759964"/>
                </a:lnTo>
                <a:lnTo>
                  <a:pt x="513588" y="2735579"/>
                </a:lnTo>
                <a:lnTo>
                  <a:pt x="448056" y="2703576"/>
                </a:lnTo>
                <a:lnTo>
                  <a:pt x="384048" y="2665476"/>
                </a:lnTo>
                <a:lnTo>
                  <a:pt x="326136" y="2621279"/>
                </a:lnTo>
                <a:lnTo>
                  <a:pt x="272796" y="2572512"/>
                </a:lnTo>
                <a:lnTo>
                  <a:pt x="224028" y="2517648"/>
                </a:lnTo>
                <a:lnTo>
                  <a:pt x="179832" y="2459736"/>
                </a:lnTo>
                <a:lnTo>
                  <a:pt x="141732" y="2397252"/>
                </a:lnTo>
                <a:lnTo>
                  <a:pt x="109728" y="2330196"/>
                </a:lnTo>
                <a:lnTo>
                  <a:pt x="83820" y="2260091"/>
                </a:lnTo>
                <a:lnTo>
                  <a:pt x="65532" y="2188464"/>
                </a:lnTo>
                <a:lnTo>
                  <a:pt x="59436" y="2150364"/>
                </a:lnTo>
                <a:lnTo>
                  <a:pt x="54864" y="2112264"/>
                </a:lnTo>
                <a:lnTo>
                  <a:pt x="51815" y="2074164"/>
                </a:lnTo>
                <a:lnTo>
                  <a:pt x="50350" y="2036064"/>
                </a:lnTo>
                <a:lnTo>
                  <a:pt x="50292" y="0"/>
                </a:lnTo>
                <a:close/>
              </a:path>
              <a:path w="8356600" h="2845435">
                <a:moveTo>
                  <a:pt x="8356091" y="0"/>
                </a:moveTo>
                <a:lnTo>
                  <a:pt x="8305800" y="0"/>
                </a:lnTo>
                <a:lnTo>
                  <a:pt x="8305800" y="2036064"/>
                </a:lnTo>
                <a:lnTo>
                  <a:pt x="8304276" y="2075688"/>
                </a:lnTo>
                <a:lnTo>
                  <a:pt x="8301228" y="2113788"/>
                </a:lnTo>
                <a:lnTo>
                  <a:pt x="8296656" y="2151888"/>
                </a:lnTo>
                <a:lnTo>
                  <a:pt x="8290559" y="2189988"/>
                </a:lnTo>
                <a:lnTo>
                  <a:pt x="8270748" y="2261616"/>
                </a:lnTo>
                <a:lnTo>
                  <a:pt x="8246363" y="2331720"/>
                </a:lnTo>
                <a:lnTo>
                  <a:pt x="8214359" y="2397252"/>
                </a:lnTo>
                <a:lnTo>
                  <a:pt x="8176259" y="2461260"/>
                </a:lnTo>
                <a:lnTo>
                  <a:pt x="8132063" y="2519172"/>
                </a:lnTo>
                <a:lnTo>
                  <a:pt x="8083295" y="2572512"/>
                </a:lnTo>
                <a:lnTo>
                  <a:pt x="8028432" y="2621279"/>
                </a:lnTo>
                <a:lnTo>
                  <a:pt x="7970519" y="2665476"/>
                </a:lnTo>
                <a:lnTo>
                  <a:pt x="7908035" y="2703576"/>
                </a:lnTo>
                <a:lnTo>
                  <a:pt x="7840980" y="2735579"/>
                </a:lnTo>
                <a:lnTo>
                  <a:pt x="7770876" y="2761488"/>
                </a:lnTo>
                <a:lnTo>
                  <a:pt x="7699248" y="2779776"/>
                </a:lnTo>
                <a:lnTo>
                  <a:pt x="7661148" y="2785872"/>
                </a:lnTo>
                <a:lnTo>
                  <a:pt x="7623048" y="2790444"/>
                </a:lnTo>
                <a:lnTo>
                  <a:pt x="7584948" y="2793491"/>
                </a:lnTo>
                <a:lnTo>
                  <a:pt x="7545324" y="2795016"/>
                </a:lnTo>
                <a:lnTo>
                  <a:pt x="7829397" y="2795016"/>
                </a:lnTo>
                <a:lnTo>
                  <a:pt x="7898891" y="2766060"/>
                </a:lnTo>
                <a:lnTo>
                  <a:pt x="7932419" y="2747772"/>
                </a:lnTo>
                <a:lnTo>
                  <a:pt x="7967472" y="2727960"/>
                </a:lnTo>
                <a:lnTo>
                  <a:pt x="7999476" y="2706624"/>
                </a:lnTo>
                <a:lnTo>
                  <a:pt x="8031480" y="2683764"/>
                </a:lnTo>
                <a:lnTo>
                  <a:pt x="8090915" y="2634996"/>
                </a:lnTo>
                <a:lnTo>
                  <a:pt x="8119872" y="2607564"/>
                </a:lnTo>
                <a:lnTo>
                  <a:pt x="8171687" y="2549652"/>
                </a:lnTo>
                <a:lnTo>
                  <a:pt x="8196072" y="2519172"/>
                </a:lnTo>
                <a:lnTo>
                  <a:pt x="8258556" y="2421636"/>
                </a:lnTo>
                <a:lnTo>
                  <a:pt x="8276843" y="2386584"/>
                </a:lnTo>
                <a:lnTo>
                  <a:pt x="8293608" y="2350008"/>
                </a:lnTo>
                <a:lnTo>
                  <a:pt x="8307324" y="2313431"/>
                </a:lnTo>
                <a:lnTo>
                  <a:pt x="8331708" y="2237231"/>
                </a:lnTo>
                <a:lnTo>
                  <a:pt x="8346948" y="2157984"/>
                </a:lnTo>
                <a:lnTo>
                  <a:pt x="8351519" y="2118360"/>
                </a:lnTo>
                <a:lnTo>
                  <a:pt x="8354567" y="2077212"/>
                </a:lnTo>
                <a:lnTo>
                  <a:pt x="8356091" y="2036064"/>
                </a:lnTo>
                <a:lnTo>
                  <a:pt x="8356091" y="0"/>
                </a:lnTo>
                <a:close/>
              </a:path>
            </a:pathLst>
          </a:custGeom>
          <a:solidFill>
            <a:srgbClr val="669999"/>
          </a:solidFill>
        </p:spPr>
        <p:txBody>
          <a:bodyPr wrap="square" lIns="0" tIns="0" rIns="0" bIns="0" rtlCol="0"/>
          <a:lstStyle/>
          <a:p>
            <a:endParaRPr/>
          </a:p>
        </p:txBody>
      </p:sp>
      <p:sp>
        <p:nvSpPr>
          <p:cNvPr id="4" name="object 4"/>
          <p:cNvSpPr txBox="1"/>
          <p:nvPr/>
        </p:nvSpPr>
        <p:spPr>
          <a:xfrm>
            <a:off x="688410" y="1925042"/>
            <a:ext cx="7388789" cy="3180358"/>
          </a:xfrm>
          <a:prstGeom prst="rect">
            <a:avLst/>
          </a:prstGeom>
        </p:spPr>
        <p:txBody>
          <a:bodyPr vert="horz" wrap="square" lIns="0" tIns="0" rIns="0" bIns="0" rtlCol="0">
            <a:spAutoFit/>
          </a:bodyPr>
          <a:lstStyle/>
          <a:p>
            <a:pPr marL="354965" indent="-342265">
              <a:buClr>
                <a:srgbClr val="996666"/>
              </a:buClr>
              <a:buSzPct val="80000"/>
              <a:buFont typeface="Wingdings"/>
              <a:buChar char=""/>
              <a:tabLst>
                <a:tab pos="354965" algn="l"/>
                <a:tab pos="355600" algn="l"/>
              </a:tabLst>
            </a:pPr>
            <a:r>
              <a:rPr lang="fr-FR" sz="2000" dirty="0" smtClean="0"/>
              <a:t>Ce modèle ne conserve que les coordonnées (x, y, z) des sommets et les arêtes qui les joignent.</a:t>
            </a:r>
          </a:p>
          <a:p>
            <a:pPr marL="354965" indent="-342265">
              <a:lnSpc>
                <a:spcPct val="100000"/>
              </a:lnSpc>
              <a:buClr>
                <a:srgbClr val="996666"/>
              </a:buClr>
              <a:buSzPct val="80000"/>
              <a:buFont typeface="Wingdings"/>
              <a:buChar char=""/>
              <a:tabLst>
                <a:tab pos="354965" algn="l"/>
                <a:tab pos="355600" algn="l"/>
              </a:tabLst>
            </a:pPr>
            <a:r>
              <a:rPr lang="fr-FR" sz="2000" dirty="0" smtClean="0">
                <a:latin typeface="Arial"/>
                <a:cs typeface="Arial"/>
              </a:rPr>
              <a:t>Il fait apparaître l'objet comme étant un ensemble de points reliés par des traits,</a:t>
            </a:r>
          </a:p>
          <a:p>
            <a:pPr marL="354965" indent="-342265">
              <a:lnSpc>
                <a:spcPct val="100000"/>
              </a:lnSpc>
              <a:buClr>
                <a:srgbClr val="996666"/>
              </a:buClr>
              <a:buSzPct val="80000"/>
              <a:buFont typeface="Wingdings"/>
              <a:buChar char=""/>
              <a:tabLst>
                <a:tab pos="354965" algn="l"/>
                <a:tab pos="355600" algn="l"/>
              </a:tabLst>
            </a:pPr>
            <a:r>
              <a:rPr lang="fr-FR" sz="2000" dirty="0" smtClean="0">
                <a:latin typeface="Arial"/>
                <a:cs typeface="Arial"/>
              </a:rPr>
              <a:t>Avantages: Ce modèle:</a:t>
            </a:r>
            <a:endParaRPr sz="2000">
              <a:latin typeface="Arial"/>
              <a:cs typeface="Arial"/>
            </a:endParaRPr>
          </a:p>
          <a:p>
            <a:pPr marL="756285" lvl="1" indent="-287020">
              <a:spcBef>
                <a:spcPts val="440"/>
              </a:spcBef>
              <a:buClr>
                <a:srgbClr val="99CCFF"/>
              </a:buClr>
              <a:buSzPct val="69444"/>
              <a:buFont typeface="Wingdings"/>
              <a:buChar char=""/>
              <a:tabLst>
                <a:tab pos="756920" algn="l"/>
              </a:tabLst>
            </a:pPr>
            <a:r>
              <a:rPr lang="fr-FR" spc="-5" dirty="0" smtClean="0">
                <a:latin typeface="Arial"/>
                <a:cs typeface="Arial"/>
              </a:rPr>
              <a:t>Nécessite un minimum de puissance de calcul.</a:t>
            </a:r>
          </a:p>
          <a:p>
            <a:pPr marL="756285" lvl="1" indent="-287020">
              <a:spcBef>
                <a:spcPts val="440"/>
              </a:spcBef>
              <a:buClr>
                <a:srgbClr val="99CCFF"/>
              </a:buClr>
              <a:buSzPct val="69444"/>
              <a:buFont typeface="Wingdings"/>
              <a:buChar char=""/>
              <a:tabLst>
                <a:tab pos="756920" algn="l"/>
              </a:tabLst>
            </a:pPr>
            <a:r>
              <a:rPr lang="fr-FR" spc="-5" dirty="0" smtClean="0">
                <a:latin typeface="Arial"/>
                <a:cs typeface="Arial"/>
              </a:rPr>
              <a:t>Offre un gain d’espace mémoire.</a:t>
            </a:r>
          </a:p>
          <a:p>
            <a:pPr marL="756285" lvl="1" indent="-287020">
              <a:spcBef>
                <a:spcPts val="440"/>
              </a:spcBef>
              <a:buClr>
                <a:srgbClr val="99CCFF"/>
              </a:buClr>
              <a:buSzPct val="69444"/>
              <a:buFont typeface="Wingdings"/>
              <a:buChar char=""/>
              <a:tabLst>
                <a:tab pos="756920" algn="l"/>
              </a:tabLst>
            </a:pPr>
            <a:r>
              <a:rPr lang="fr-FR" spc="-5" dirty="0" smtClean="0">
                <a:latin typeface="Arial"/>
                <a:cs typeface="Arial"/>
              </a:rPr>
              <a:t>Assure une visualisation très rapide (temps réel). </a:t>
            </a:r>
          </a:p>
          <a:p>
            <a:pPr marL="756285" lvl="1" indent="-287020">
              <a:spcBef>
                <a:spcPts val="440"/>
              </a:spcBef>
              <a:buClr>
                <a:srgbClr val="99CCFF"/>
              </a:buClr>
              <a:buSzPct val="69444"/>
              <a:buFont typeface="Wingdings"/>
              <a:buChar char=""/>
              <a:tabLst>
                <a:tab pos="756920" algn="l"/>
              </a:tabLst>
            </a:pPr>
            <a:r>
              <a:rPr lang="fr-FR" spc="-5" dirty="0" smtClean="0">
                <a:latin typeface="Arial"/>
                <a:cs typeface="Arial"/>
              </a:rPr>
              <a:t>Représente la forme générale de l'objet.</a:t>
            </a:r>
          </a:p>
          <a:p>
            <a:pPr marL="756285" lvl="1" indent="-287020">
              <a:spcBef>
                <a:spcPts val="440"/>
              </a:spcBef>
              <a:buClr>
                <a:srgbClr val="99CCFF"/>
              </a:buClr>
              <a:buSzPct val="69444"/>
              <a:buFont typeface="Wingdings"/>
              <a:buChar char=""/>
              <a:tabLst>
                <a:tab pos="756920" algn="l"/>
              </a:tabLst>
            </a:pPr>
            <a:r>
              <a:rPr lang="fr-FR" spc="-5" dirty="0" smtClean="0">
                <a:latin typeface="Arial"/>
                <a:cs typeface="Arial"/>
              </a:rPr>
              <a:t>Il est très simple. </a:t>
            </a:r>
            <a:r>
              <a:rPr lang="fr-FR" sz="1800" spc="-5" dirty="0" smtClean="0">
                <a:latin typeface="Arial"/>
                <a:cs typeface="Arial"/>
              </a:rPr>
              <a:t>.</a:t>
            </a:r>
            <a:endParaRPr sz="1800">
              <a:latin typeface="Arial"/>
              <a:cs typeface="Arial"/>
            </a:endParaRPr>
          </a:p>
        </p:txBody>
      </p:sp>
      <p:sp>
        <p:nvSpPr>
          <p:cNvPr id="7" name="Rectangle 6"/>
          <p:cNvSpPr/>
          <p:nvPr/>
        </p:nvSpPr>
        <p:spPr>
          <a:xfrm>
            <a:off x="465164" y="1381780"/>
            <a:ext cx="4131259" cy="523220"/>
          </a:xfrm>
          <a:prstGeom prst="rect">
            <a:avLst/>
          </a:prstGeom>
        </p:spPr>
        <p:txBody>
          <a:bodyPr wrap="none">
            <a:spAutoFit/>
          </a:bodyPr>
          <a:lstStyle/>
          <a:p>
            <a:r>
              <a:rPr lang="fr-FR" sz="2800" b="1" dirty="0" smtClean="0"/>
              <a:t>Modélisation en fil de fer </a:t>
            </a:r>
          </a:p>
        </p:txBody>
      </p:sp>
      <p:sp>
        <p:nvSpPr>
          <p:cNvPr id="8" name="object 6"/>
          <p:cNvSpPr txBox="1">
            <a:spLocks/>
          </p:cNvSpPr>
          <p:nvPr/>
        </p:nvSpPr>
        <p:spPr>
          <a:xfrm>
            <a:off x="8534400" y="6629400"/>
            <a:ext cx="551182" cy="166712"/>
          </a:xfrm>
          <a:prstGeom prst="rect">
            <a:avLst/>
          </a:prstGeom>
        </p:spPr>
        <p:txBody>
          <a:bodyPr vert="horz" wrap="square" lIns="0" tIns="0" rIns="0" bIns="0" rtlCol="0">
            <a:spAutoFit/>
          </a:bodyPr>
          <a:lstStyle/>
          <a:p>
            <a:pPr marL="127000" marR="0" lvl="0" indent="0" algn="l" defTabSz="914400" rtl="0" eaLnBrk="1" fontAlgn="auto" latinLnBrk="0" hangingPunct="1">
              <a:lnSpc>
                <a:spcPts val="1275"/>
              </a:lnSpc>
              <a:spcBef>
                <a:spcPts val="0"/>
              </a:spcBef>
              <a:spcAft>
                <a:spcPts val="0"/>
              </a:spcAft>
              <a:buClrTx/>
              <a:buSzTx/>
              <a:buFontTx/>
              <a:buNone/>
              <a:tabLst/>
              <a:defRPr/>
            </a:pPr>
            <a:fld id="{81D60167-4931-47E6-BA6A-407CBD079E47}" type="slidenum">
              <a:rPr kumimoji="0" lang="fr-FR" sz="1200" b="0" i="0" u="none" strike="noStrike" kern="1200" cap="none" spc="35" normalizeH="0" baseline="0" noProof="0" smtClean="0">
                <a:ln>
                  <a:noFill/>
                </a:ln>
                <a:solidFill>
                  <a:schemeClr val="tx1"/>
                </a:solidFill>
                <a:effectLst/>
                <a:uLnTx/>
                <a:uFillTx/>
                <a:latin typeface="Verdana"/>
                <a:ea typeface="+mn-ea"/>
                <a:cs typeface="Verdana"/>
              </a:rPr>
              <a:pPr marL="127000" marR="0" lvl="0" indent="0" algn="l" defTabSz="914400" rtl="0" eaLnBrk="1" fontAlgn="auto" latinLnBrk="0" hangingPunct="1">
                <a:lnSpc>
                  <a:spcPts val="1275"/>
                </a:lnSpc>
                <a:spcBef>
                  <a:spcPts val="0"/>
                </a:spcBef>
                <a:spcAft>
                  <a:spcPts val="0"/>
                </a:spcAft>
                <a:buClrTx/>
                <a:buSzTx/>
                <a:buFontTx/>
                <a:buNone/>
                <a:tabLst/>
                <a:defRPr/>
              </a:pPr>
              <a:t>10</a:t>
            </a:fld>
            <a:endParaRPr kumimoji="0" lang="fr-FR" sz="1200" b="0" i="0" u="none" strike="noStrike" kern="1200" cap="none" spc="35" normalizeH="0" baseline="0" noProof="0" dirty="0">
              <a:ln>
                <a:noFill/>
              </a:ln>
              <a:solidFill>
                <a:schemeClr val="tx1"/>
              </a:solidFill>
              <a:effectLst/>
              <a:uLnTx/>
              <a:uFillTx/>
              <a:latin typeface="Verdana"/>
              <a:ea typeface="+mn-ea"/>
              <a:cs typeface="Verdana"/>
            </a:endParaRPr>
          </a:p>
        </p:txBody>
      </p:sp>
      <p:pic>
        <p:nvPicPr>
          <p:cNvPr id="44034" name="Picture 2" descr="Résultat de recherche d'images pour &quot;modèle fil de fer&quot;"/>
          <p:cNvPicPr>
            <a:picLocks noChangeAspect="1" noChangeArrowheads="1"/>
          </p:cNvPicPr>
          <p:nvPr/>
        </p:nvPicPr>
        <p:blipFill>
          <a:blip r:embed="rId2"/>
          <a:srcRect/>
          <a:stretch>
            <a:fillRect/>
          </a:stretch>
        </p:blipFill>
        <p:spPr bwMode="auto">
          <a:xfrm>
            <a:off x="1729200" y="4748256"/>
            <a:ext cx="4824000" cy="1957344"/>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73735" y="349059"/>
            <a:ext cx="8596528" cy="677108"/>
          </a:xfrm>
          <a:prstGeom prst="rect">
            <a:avLst/>
          </a:prstGeom>
        </p:spPr>
        <p:txBody>
          <a:bodyPr vert="horz" wrap="square" lIns="0" tIns="0" rIns="0" bIns="0" rtlCol="0">
            <a:spAutoFit/>
          </a:bodyPr>
          <a:lstStyle/>
          <a:p>
            <a:pPr marL="12700"/>
            <a:r>
              <a:rPr lang="fr-FR" sz="4400" b="1" spc="-5" dirty="0" smtClean="0">
                <a:effectLst>
                  <a:outerShdw blurRad="38100" dist="38100" dir="2700000" algn="tl">
                    <a:srgbClr val="000000">
                      <a:alpha val="43137"/>
                    </a:srgbClr>
                  </a:outerShdw>
                </a:effectLst>
              </a:rPr>
              <a:t>Les </a:t>
            </a:r>
            <a:r>
              <a:rPr lang="fr-FR" sz="4400" b="1" dirty="0" smtClean="0">
                <a:effectLst>
                  <a:outerShdw blurRad="38100" dist="38100" dir="2700000" algn="tl">
                    <a:srgbClr val="000000">
                      <a:alpha val="43137"/>
                    </a:srgbClr>
                  </a:outerShdw>
                </a:effectLst>
              </a:rPr>
              <a:t>modèles</a:t>
            </a:r>
            <a:r>
              <a:rPr lang="fr-FR" sz="4400" b="1" spc="-65" dirty="0" smtClean="0">
                <a:effectLst>
                  <a:outerShdw blurRad="38100" dist="38100" dir="2700000" algn="tl">
                    <a:srgbClr val="000000">
                      <a:alpha val="43137"/>
                    </a:srgbClr>
                  </a:outerShdw>
                </a:effectLst>
              </a:rPr>
              <a:t> </a:t>
            </a:r>
            <a:r>
              <a:rPr lang="fr-FR" sz="4400" b="1" dirty="0" smtClean="0">
                <a:effectLst>
                  <a:outerShdw blurRad="38100" dist="38100" dir="2700000" algn="tl">
                    <a:srgbClr val="000000">
                      <a:alpha val="43137"/>
                    </a:srgbClr>
                  </a:outerShdw>
                </a:effectLst>
              </a:rPr>
              <a:t>géométriques</a:t>
            </a:r>
            <a:endParaRPr b="1" dirty="0">
              <a:effectLst>
                <a:outerShdw blurRad="38100" dist="38100" dir="2700000" algn="tl">
                  <a:srgbClr val="000000">
                    <a:alpha val="43137"/>
                  </a:srgbClr>
                </a:outerShdw>
              </a:effectLst>
            </a:endParaRPr>
          </a:p>
        </p:txBody>
      </p:sp>
      <p:sp>
        <p:nvSpPr>
          <p:cNvPr id="3" name="object 3"/>
          <p:cNvSpPr/>
          <p:nvPr/>
        </p:nvSpPr>
        <p:spPr>
          <a:xfrm>
            <a:off x="356615" y="3427475"/>
            <a:ext cx="8356600" cy="3430525"/>
          </a:xfrm>
          <a:custGeom>
            <a:avLst/>
            <a:gdLst/>
            <a:ahLst/>
            <a:cxnLst/>
            <a:rect l="l" t="t" r="r" b="b"/>
            <a:pathLst>
              <a:path w="8356600" h="2845435">
                <a:moveTo>
                  <a:pt x="50292" y="0"/>
                </a:moveTo>
                <a:lnTo>
                  <a:pt x="0" y="0"/>
                </a:lnTo>
                <a:lnTo>
                  <a:pt x="0" y="2077212"/>
                </a:lnTo>
                <a:lnTo>
                  <a:pt x="9144" y="2159508"/>
                </a:lnTo>
                <a:lnTo>
                  <a:pt x="16764" y="2199131"/>
                </a:lnTo>
                <a:lnTo>
                  <a:pt x="25908" y="2238755"/>
                </a:lnTo>
                <a:lnTo>
                  <a:pt x="36576" y="2276855"/>
                </a:lnTo>
                <a:lnTo>
                  <a:pt x="48768" y="2314955"/>
                </a:lnTo>
                <a:lnTo>
                  <a:pt x="79248" y="2388108"/>
                </a:lnTo>
                <a:lnTo>
                  <a:pt x="97536" y="2421636"/>
                </a:lnTo>
                <a:lnTo>
                  <a:pt x="117348" y="2456688"/>
                </a:lnTo>
                <a:lnTo>
                  <a:pt x="138684" y="2488691"/>
                </a:lnTo>
                <a:lnTo>
                  <a:pt x="161544" y="2520696"/>
                </a:lnTo>
                <a:lnTo>
                  <a:pt x="184404" y="2551176"/>
                </a:lnTo>
                <a:lnTo>
                  <a:pt x="210312" y="2580131"/>
                </a:lnTo>
                <a:lnTo>
                  <a:pt x="237744" y="2609088"/>
                </a:lnTo>
                <a:lnTo>
                  <a:pt x="295656" y="2660904"/>
                </a:lnTo>
                <a:lnTo>
                  <a:pt x="326136" y="2685288"/>
                </a:lnTo>
                <a:lnTo>
                  <a:pt x="423672" y="2747772"/>
                </a:lnTo>
                <a:lnTo>
                  <a:pt x="458724" y="2766060"/>
                </a:lnTo>
                <a:lnTo>
                  <a:pt x="495300" y="2782824"/>
                </a:lnTo>
                <a:lnTo>
                  <a:pt x="531876" y="2796540"/>
                </a:lnTo>
                <a:lnTo>
                  <a:pt x="608076" y="2820924"/>
                </a:lnTo>
                <a:lnTo>
                  <a:pt x="687324" y="2836164"/>
                </a:lnTo>
                <a:lnTo>
                  <a:pt x="726947" y="2840736"/>
                </a:lnTo>
                <a:lnTo>
                  <a:pt x="768096" y="2843784"/>
                </a:lnTo>
                <a:lnTo>
                  <a:pt x="809244" y="2845308"/>
                </a:lnTo>
                <a:lnTo>
                  <a:pt x="7546848" y="2845308"/>
                </a:lnTo>
                <a:lnTo>
                  <a:pt x="7587995" y="2843784"/>
                </a:lnTo>
                <a:lnTo>
                  <a:pt x="7629143" y="2840736"/>
                </a:lnTo>
                <a:lnTo>
                  <a:pt x="7670291" y="2836164"/>
                </a:lnTo>
                <a:lnTo>
                  <a:pt x="7709915" y="2828544"/>
                </a:lnTo>
                <a:lnTo>
                  <a:pt x="7749539" y="2819400"/>
                </a:lnTo>
                <a:lnTo>
                  <a:pt x="7787639" y="2808732"/>
                </a:lnTo>
                <a:lnTo>
                  <a:pt x="7825739" y="2796540"/>
                </a:lnTo>
                <a:lnTo>
                  <a:pt x="7829397" y="2795016"/>
                </a:lnTo>
                <a:lnTo>
                  <a:pt x="809244" y="2795016"/>
                </a:lnTo>
                <a:lnTo>
                  <a:pt x="769620" y="2793491"/>
                </a:lnTo>
                <a:lnTo>
                  <a:pt x="731520" y="2790444"/>
                </a:lnTo>
                <a:lnTo>
                  <a:pt x="693420" y="2785872"/>
                </a:lnTo>
                <a:lnTo>
                  <a:pt x="655320" y="2779776"/>
                </a:lnTo>
                <a:lnTo>
                  <a:pt x="583692" y="2759964"/>
                </a:lnTo>
                <a:lnTo>
                  <a:pt x="513588" y="2735579"/>
                </a:lnTo>
                <a:lnTo>
                  <a:pt x="448056" y="2703576"/>
                </a:lnTo>
                <a:lnTo>
                  <a:pt x="384048" y="2665476"/>
                </a:lnTo>
                <a:lnTo>
                  <a:pt x="326136" y="2621279"/>
                </a:lnTo>
                <a:lnTo>
                  <a:pt x="272796" y="2572512"/>
                </a:lnTo>
                <a:lnTo>
                  <a:pt x="224028" y="2517648"/>
                </a:lnTo>
                <a:lnTo>
                  <a:pt x="179832" y="2459736"/>
                </a:lnTo>
                <a:lnTo>
                  <a:pt x="141732" y="2397252"/>
                </a:lnTo>
                <a:lnTo>
                  <a:pt x="109728" y="2330196"/>
                </a:lnTo>
                <a:lnTo>
                  <a:pt x="83820" y="2260091"/>
                </a:lnTo>
                <a:lnTo>
                  <a:pt x="65532" y="2188464"/>
                </a:lnTo>
                <a:lnTo>
                  <a:pt x="59436" y="2150364"/>
                </a:lnTo>
                <a:lnTo>
                  <a:pt x="54864" y="2112264"/>
                </a:lnTo>
                <a:lnTo>
                  <a:pt x="51815" y="2074164"/>
                </a:lnTo>
                <a:lnTo>
                  <a:pt x="50350" y="2036064"/>
                </a:lnTo>
                <a:lnTo>
                  <a:pt x="50292" y="0"/>
                </a:lnTo>
                <a:close/>
              </a:path>
              <a:path w="8356600" h="2845435">
                <a:moveTo>
                  <a:pt x="8356091" y="0"/>
                </a:moveTo>
                <a:lnTo>
                  <a:pt x="8305800" y="0"/>
                </a:lnTo>
                <a:lnTo>
                  <a:pt x="8305800" y="2036064"/>
                </a:lnTo>
                <a:lnTo>
                  <a:pt x="8304276" y="2075688"/>
                </a:lnTo>
                <a:lnTo>
                  <a:pt x="8301228" y="2113788"/>
                </a:lnTo>
                <a:lnTo>
                  <a:pt x="8296656" y="2151888"/>
                </a:lnTo>
                <a:lnTo>
                  <a:pt x="8290559" y="2189988"/>
                </a:lnTo>
                <a:lnTo>
                  <a:pt x="8270748" y="2261616"/>
                </a:lnTo>
                <a:lnTo>
                  <a:pt x="8246363" y="2331720"/>
                </a:lnTo>
                <a:lnTo>
                  <a:pt x="8214359" y="2397252"/>
                </a:lnTo>
                <a:lnTo>
                  <a:pt x="8176259" y="2461260"/>
                </a:lnTo>
                <a:lnTo>
                  <a:pt x="8132063" y="2519172"/>
                </a:lnTo>
                <a:lnTo>
                  <a:pt x="8083295" y="2572512"/>
                </a:lnTo>
                <a:lnTo>
                  <a:pt x="8028432" y="2621279"/>
                </a:lnTo>
                <a:lnTo>
                  <a:pt x="7970519" y="2665476"/>
                </a:lnTo>
                <a:lnTo>
                  <a:pt x="7908035" y="2703576"/>
                </a:lnTo>
                <a:lnTo>
                  <a:pt x="7840980" y="2735579"/>
                </a:lnTo>
                <a:lnTo>
                  <a:pt x="7770876" y="2761488"/>
                </a:lnTo>
                <a:lnTo>
                  <a:pt x="7699248" y="2779776"/>
                </a:lnTo>
                <a:lnTo>
                  <a:pt x="7661148" y="2785872"/>
                </a:lnTo>
                <a:lnTo>
                  <a:pt x="7623048" y="2790444"/>
                </a:lnTo>
                <a:lnTo>
                  <a:pt x="7584948" y="2793491"/>
                </a:lnTo>
                <a:lnTo>
                  <a:pt x="7545324" y="2795016"/>
                </a:lnTo>
                <a:lnTo>
                  <a:pt x="7829397" y="2795016"/>
                </a:lnTo>
                <a:lnTo>
                  <a:pt x="7898891" y="2766060"/>
                </a:lnTo>
                <a:lnTo>
                  <a:pt x="7932419" y="2747772"/>
                </a:lnTo>
                <a:lnTo>
                  <a:pt x="7967472" y="2727960"/>
                </a:lnTo>
                <a:lnTo>
                  <a:pt x="7999476" y="2706624"/>
                </a:lnTo>
                <a:lnTo>
                  <a:pt x="8031480" y="2683764"/>
                </a:lnTo>
                <a:lnTo>
                  <a:pt x="8090915" y="2634996"/>
                </a:lnTo>
                <a:lnTo>
                  <a:pt x="8119872" y="2607564"/>
                </a:lnTo>
                <a:lnTo>
                  <a:pt x="8171687" y="2549652"/>
                </a:lnTo>
                <a:lnTo>
                  <a:pt x="8196072" y="2519172"/>
                </a:lnTo>
                <a:lnTo>
                  <a:pt x="8258556" y="2421636"/>
                </a:lnTo>
                <a:lnTo>
                  <a:pt x="8276843" y="2386584"/>
                </a:lnTo>
                <a:lnTo>
                  <a:pt x="8293608" y="2350008"/>
                </a:lnTo>
                <a:lnTo>
                  <a:pt x="8307324" y="2313431"/>
                </a:lnTo>
                <a:lnTo>
                  <a:pt x="8331708" y="2237231"/>
                </a:lnTo>
                <a:lnTo>
                  <a:pt x="8346948" y="2157984"/>
                </a:lnTo>
                <a:lnTo>
                  <a:pt x="8351519" y="2118360"/>
                </a:lnTo>
                <a:lnTo>
                  <a:pt x="8354567" y="2077212"/>
                </a:lnTo>
                <a:lnTo>
                  <a:pt x="8356091" y="2036064"/>
                </a:lnTo>
                <a:lnTo>
                  <a:pt x="8356091" y="0"/>
                </a:lnTo>
                <a:close/>
              </a:path>
            </a:pathLst>
          </a:custGeom>
          <a:solidFill>
            <a:srgbClr val="669999"/>
          </a:solidFill>
        </p:spPr>
        <p:txBody>
          <a:bodyPr wrap="square" lIns="0" tIns="0" rIns="0" bIns="0" rtlCol="0"/>
          <a:lstStyle/>
          <a:p>
            <a:endParaRPr/>
          </a:p>
        </p:txBody>
      </p:sp>
      <p:sp>
        <p:nvSpPr>
          <p:cNvPr id="4" name="object 4"/>
          <p:cNvSpPr txBox="1"/>
          <p:nvPr/>
        </p:nvSpPr>
        <p:spPr>
          <a:xfrm>
            <a:off x="688410" y="2518410"/>
            <a:ext cx="6626789" cy="2503249"/>
          </a:xfrm>
          <a:prstGeom prst="rect">
            <a:avLst/>
          </a:prstGeom>
        </p:spPr>
        <p:txBody>
          <a:bodyPr vert="horz" wrap="square" lIns="0" tIns="0" rIns="0" bIns="0" rtlCol="0">
            <a:spAutoFit/>
          </a:bodyPr>
          <a:lstStyle/>
          <a:p>
            <a:pPr marL="354965" indent="-342265">
              <a:buClr>
                <a:srgbClr val="996666"/>
              </a:buClr>
              <a:buSzPct val="80000"/>
              <a:buFont typeface="Wingdings"/>
              <a:buChar char=""/>
              <a:tabLst>
                <a:tab pos="354965" algn="l"/>
                <a:tab pos="355600" algn="l"/>
              </a:tabLst>
            </a:pPr>
            <a:r>
              <a:rPr lang="fr-FR" sz="2000" b="1" i="1" dirty="0" smtClean="0">
                <a:latin typeface="Arial"/>
                <a:cs typeface="Arial"/>
              </a:rPr>
              <a:t>Inconvénients</a:t>
            </a:r>
            <a:endParaRPr sz="2000" b="1" i="1">
              <a:latin typeface="Arial"/>
              <a:cs typeface="Arial"/>
            </a:endParaRPr>
          </a:p>
          <a:p>
            <a:pPr marL="756285" lvl="1" indent="-287020" algn="just">
              <a:spcBef>
                <a:spcPts val="440"/>
              </a:spcBef>
              <a:buClr>
                <a:srgbClr val="99CCFF"/>
              </a:buClr>
              <a:buSzPct val="69444"/>
              <a:buFont typeface="Wingdings"/>
              <a:buChar char=""/>
              <a:tabLst>
                <a:tab pos="756920" algn="l"/>
              </a:tabLst>
            </a:pPr>
            <a:r>
              <a:rPr lang="fr-FR" spc="-5" dirty="0" smtClean="0">
                <a:latin typeface="Arial"/>
                <a:cs typeface="Arial"/>
              </a:rPr>
              <a:t>L’ambiguïté, rien ne distinguant le  vide du plein. </a:t>
            </a:r>
          </a:p>
          <a:p>
            <a:pPr marL="756285" lvl="1" indent="-287020" algn="just">
              <a:spcBef>
                <a:spcPts val="440"/>
              </a:spcBef>
              <a:buClr>
                <a:srgbClr val="99CCFF"/>
              </a:buClr>
              <a:buSzPct val="69444"/>
              <a:buFont typeface="Wingdings"/>
              <a:buChar char=""/>
              <a:tabLst>
                <a:tab pos="756920" algn="l"/>
              </a:tabLst>
            </a:pPr>
            <a:r>
              <a:rPr lang="fr-FR" spc="-5" dirty="0" smtClean="0">
                <a:latin typeface="Arial"/>
                <a:cs typeface="Arial"/>
              </a:rPr>
              <a:t>L’impossibilité d'obtenir des images réalistes.</a:t>
            </a:r>
          </a:p>
          <a:p>
            <a:pPr marL="756285" lvl="1" indent="-287020" algn="just">
              <a:spcBef>
                <a:spcPts val="440"/>
              </a:spcBef>
              <a:buClr>
                <a:srgbClr val="99CCFF"/>
              </a:buClr>
              <a:buSzPct val="69444"/>
              <a:buFont typeface="Wingdings"/>
              <a:buChar char=""/>
              <a:tabLst>
                <a:tab pos="756920" algn="l"/>
              </a:tabLst>
            </a:pPr>
            <a:r>
              <a:rPr lang="fr-FR" spc="-5" dirty="0" smtClean="0">
                <a:latin typeface="Arial"/>
                <a:cs typeface="Arial"/>
              </a:rPr>
              <a:t>La possibilité de créer des objets sans aucun sens  physique. </a:t>
            </a:r>
          </a:p>
          <a:p>
            <a:pPr marL="756285" lvl="1" indent="-287020" algn="just">
              <a:spcBef>
                <a:spcPts val="440"/>
              </a:spcBef>
              <a:buClr>
                <a:srgbClr val="99CCFF"/>
              </a:buClr>
              <a:buSzPct val="69444"/>
              <a:buFont typeface="Wingdings"/>
              <a:buChar char=""/>
              <a:tabLst>
                <a:tab pos="756920" algn="l"/>
              </a:tabLst>
            </a:pPr>
            <a:r>
              <a:rPr lang="fr-FR" spc="-5" dirty="0" smtClean="0">
                <a:latin typeface="Arial"/>
                <a:cs typeface="Arial"/>
              </a:rPr>
              <a:t>La difficulté de résoudre le problème de l’élimination des parties cachées.</a:t>
            </a:r>
          </a:p>
          <a:p>
            <a:pPr marL="756285" lvl="1" indent="-287020">
              <a:spcBef>
                <a:spcPts val="440"/>
              </a:spcBef>
              <a:buClr>
                <a:srgbClr val="99CCFF"/>
              </a:buClr>
              <a:buSzPct val="69444"/>
              <a:buFont typeface="Wingdings"/>
              <a:buChar char=""/>
              <a:tabLst>
                <a:tab pos="756920" algn="l"/>
              </a:tabLst>
            </a:pPr>
            <a:endParaRPr sz="1800">
              <a:latin typeface="Arial"/>
              <a:cs typeface="Arial"/>
            </a:endParaRPr>
          </a:p>
        </p:txBody>
      </p:sp>
      <p:sp>
        <p:nvSpPr>
          <p:cNvPr id="8" name="object 6"/>
          <p:cNvSpPr txBox="1">
            <a:spLocks noGrp="1"/>
          </p:cNvSpPr>
          <p:nvPr>
            <p:ph type="sldNum" sz="quarter" idx="7"/>
          </p:nvPr>
        </p:nvSpPr>
        <p:spPr>
          <a:xfrm>
            <a:off x="8534400" y="6629400"/>
            <a:ext cx="551182" cy="166712"/>
          </a:xfrm>
          <a:prstGeom prst="rect">
            <a:avLst/>
          </a:prstGeom>
        </p:spPr>
        <p:txBody>
          <a:bodyPr vert="horz" wrap="square" lIns="0" tIns="0" rIns="0" bIns="0" rtlCol="0">
            <a:spAutoFit/>
          </a:bodyPr>
          <a:lstStyle/>
          <a:p>
            <a:pPr marL="127000">
              <a:lnSpc>
                <a:spcPts val="1275"/>
              </a:lnSpc>
            </a:pPr>
            <a:fld id="{81D60167-4931-47E6-BA6A-407CBD079E47}" type="slidenum">
              <a:rPr spc="35" dirty="0"/>
              <a:pPr marL="127000">
                <a:lnSpc>
                  <a:spcPts val="1275"/>
                </a:lnSpc>
              </a:pPr>
              <a:t>11</a:t>
            </a:fld>
            <a:endParaRPr spc="35" dirty="0"/>
          </a:p>
        </p:txBody>
      </p:sp>
      <p:sp>
        <p:nvSpPr>
          <p:cNvPr id="9" name="Rectangle 8"/>
          <p:cNvSpPr/>
          <p:nvPr/>
        </p:nvSpPr>
        <p:spPr>
          <a:xfrm>
            <a:off x="465164" y="1381780"/>
            <a:ext cx="4131259" cy="523220"/>
          </a:xfrm>
          <a:prstGeom prst="rect">
            <a:avLst/>
          </a:prstGeom>
        </p:spPr>
        <p:txBody>
          <a:bodyPr wrap="none">
            <a:spAutoFit/>
          </a:bodyPr>
          <a:lstStyle/>
          <a:p>
            <a:r>
              <a:rPr lang="fr-FR" sz="2800" b="1" dirty="0" smtClean="0"/>
              <a:t>Modélisation en fil de fer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Image associée"/>
          <p:cNvPicPr>
            <a:picLocks noChangeAspect="1" noChangeArrowheads="1"/>
          </p:cNvPicPr>
          <p:nvPr/>
        </p:nvPicPr>
        <p:blipFill>
          <a:blip r:embed="rId2"/>
          <a:srcRect/>
          <a:stretch>
            <a:fillRect/>
          </a:stretch>
        </p:blipFill>
        <p:spPr bwMode="auto">
          <a:xfrm>
            <a:off x="6019800" y="3200400"/>
            <a:ext cx="2362200" cy="2324101"/>
          </a:xfrm>
          <a:prstGeom prst="rect">
            <a:avLst/>
          </a:prstGeom>
          <a:noFill/>
        </p:spPr>
      </p:pic>
      <p:sp>
        <p:nvSpPr>
          <p:cNvPr id="2" name="object 2"/>
          <p:cNvSpPr txBox="1">
            <a:spLocks noGrp="1"/>
          </p:cNvSpPr>
          <p:nvPr>
            <p:ph type="title"/>
          </p:nvPr>
        </p:nvSpPr>
        <p:spPr>
          <a:xfrm>
            <a:off x="273735" y="349059"/>
            <a:ext cx="8596528" cy="677108"/>
          </a:xfrm>
          <a:prstGeom prst="rect">
            <a:avLst/>
          </a:prstGeom>
        </p:spPr>
        <p:txBody>
          <a:bodyPr vert="horz" wrap="square" lIns="0" tIns="0" rIns="0" bIns="0" rtlCol="0">
            <a:spAutoFit/>
          </a:bodyPr>
          <a:lstStyle/>
          <a:p>
            <a:pPr marL="12700"/>
            <a:r>
              <a:rPr lang="fr-FR" sz="4400" b="1" spc="-5" dirty="0" smtClean="0">
                <a:effectLst>
                  <a:outerShdw blurRad="38100" dist="38100" dir="2700000" algn="tl">
                    <a:srgbClr val="000000">
                      <a:alpha val="43137"/>
                    </a:srgbClr>
                  </a:outerShdw>
                </a:effectLst>
              </a:rPr>
              <a:t>Les </a:t>
            </a:r>
            <a:r>
              <a:rPr lang="fr-FR" sz="4400" b="1" dirty="0" smtClean="0">
                <a:effectLst>
                  <a:outerShdw blurRad="38100" dist="38100" dir="2700000" algn="tl">
                    <a:srgbClr val="000000">
                      <a:alpha val="43137"/>
                    </a:srgbClr>
                  </a:outerShdw>
                </a:effectLst>
              </a:rPr>
              <a:t>modèles</a:t>
            </a:r>
            <a:r>
              <a:rPr lang="fr-FR" sz="4400" b="1" spc="-65" dirty="0" smtClean="0">
                <a:effectLst>
                  <a:outerShdw blurRad="38100" dist="38100" dir="2700000" algn="tl">
                    <a:srgbClr val="000000">
                      <a:alpha val="43137"/>
                    </a:srgbClr>
                  </a:outerShdw>
                </a:effectLst>
              </a:rPr>
              <a:t> </a:t>
            </a:r>
            <a:r>
              <a:rPr lang="fr-FR" sz="4400" b="1" dirty="0" smtClean="0">
                <a:effectLst>
                  <a:outerShdw blurRad="38100" dist="38100" dir="2700000" algn="tl">
                    <a:srgbClr val="000000">
                      <a:alpha val="43137"/>
                    </a:srgbClr>
                  </a:outerShdw>
                </a:effectLst>
              </a:rPr>
              <a:t>géométriques</a:t>
            </a:r>
            <a:endParaRPr b="1" dirty="0">
              <a:effectLst>
                <a:outerShdw blurRad="38100" dist="38100" dir="2700000" algn="tl">
                  <a:srgbClr val="000000">
                    <a:alpha val="43137"/>
                  </a:srgbClr>
                </a:outerShdw>
              </a:effectLst>
            </a:endParaRPr>
          </a:p>
        </p:txBody>
      </p:sp>
      <p:sp>
        <p:nvSpPr>
          <p:cNvPr id="3" name="object 3"/>
          <p:cNvSpPr/>
          <p:nvPr/>
        </p:nvSpPr>
        <p:spPr>
          <a:xfrm>
            <a:off x="356615" y="3427475"/>
            <a:ext cx="8356600" cy="3430525"/>
          </a:xfrm>
          <a:custGeom>
            <a:avLst/>
            <a:gdLst/>
            <a:ahLst/>
            <a:cxnLst/>
            <a:rect l="l" t="t" r="r" b="b"/>
            <a:pathLst>
              <a:path w="8356600" h="2845435">
                <a:moveTo>
                  <a:pt x="50292" y="0"/>
                </a:moveTo>
                <a:lnTo>
                  <a:pt x="0" y="0"/>
                </a:lnTo>
                <a:lnTo>
                  <a:pt x="0" y="2077212"/>
                </a:lnTo>
                <a:lnTo>
                  <a:pt x="9144" y="2159508"/>
                </a:lnTo>
                <a:lnTo>
                  <a:pt x="16764" y="2199131"/>
                </a:lnTo>
                <a:lnTo>
                  <a:pt x="25908" y="2238755"/>
                </a:lnTo>
                <a:lnTo>
                  <a:pt x="36576" y="2276855"/>
                </a:lnTo>
                <a:lnTo>
                  <a:pt x="48768" y="2314955"/>
                </a:lnTo>
                <a:lnTo>
                  <a:pt x="79248" y="2388108"/>
                </a:lnTo>
                <a:lnTo>
                  <a:pt x="97536" y="2421636"/>
                </a:lnTo>
                <a:lnTo>
                  <a:pt x="117348" y="2456688"/>
                </a:lnTo>
                <a:lnTo>
                  <a:pt x="138684" y="2488691"/>
                </a:lnTo>
                <a:lnTo>
                  <a:pt x="161544" y="2520696"/>
                </a:lnTo>
                <a:lnTo>
                  <a:pt x="184404" y="2551176"/>
                </a:lnTo>
                <a:lnTo>
                  <a:pt x="210312" y="2580131"/>
                </a:lnTo>
                <a:lnTo>
                  <a:pt x="237744" y="2609088"/>
                </a:lnTo>
                <a:lnTo>
                  <a:pt x="295656" y="2660904"/>
                </a:lnTo>
                <a:lnTo>
                  <a:pt x="326136" y="2685288"/>
                </a:lnTo>
                <a:lnTo>
                  <a:pt x="423672" y="2747772"/>
                </a:lnTo>
                <a:lnTo>
                  <a:pt x="458724" y="2766060"/>
                </a:lnTo>
                <a:lnTo>
                  <a:pt x="495300" y="2782824"/>
                </a:lnTo>
                <a:lnTo>
                  <a:pt x="531876" y="2796540"/>
                </a:lnTo>
                <a:lnTo>
                  <a:pt x="608076" y="2820924"/>
                </a:lnTo>
                <a:lnTo>
                  <a:pt x="687324" y="2836164"/>
                </a:lnTo>
                <a:lnTo>
                  <a:pt x="726947" y="2840736"/>
                </a:lnTo>
                <a:lnTo>
                  <a:pt x="768096" y="2843784"/>
                </a:lnTo>
                <a:lnTo>
                  <a:pt x="809244" y="2845308"/>
                </a:lnTo>
                <a:lnTo>
                  <a:pt x="7546848" y="2845308"/>
                </a:lnTo>
                <a:lnTo>
                  <a:pt x="7587995" y="2843784"/>
                </a:lnTo>
                <a:lnTo>
                  <a:pt x="7629143" y="2840736"/>
                </a:lnTo>
                <a:lnTo>
                  <a:pt x="7670291" y="2836164"/>
                </a:lnTo>
                <a:lnTo>
                  <a:pt x="7709915" y="2828544"/>
                </a:lnTo>
                <a:lnTo>
                  <a:pt x="7749539" y="2819400"/>
                </a:lnTo>
                <a:lnTo>
                  <a:pt x="7787639" y="2808732"/>
                </a:lnTo>
                <a:lnTo>
                  <a:pt x="7825739" y="2796540"/>
                </a:lnTo>
                <a:lnTo>
                  <a:pt x="7829397" y="2795016"/>
                </a:lnTo>
                <a:lnTo>
                  <a:pt x="809244" y="2795016"/>
                </a:lnTo>
                <a:lnTo>
                  <a:pt x="769620" y="2793491"/>
                </a:lnTo>
                <a:lnTo>
                  <a:pt x="731520" y="2790444"/>
                </a:lnTo>
                <a:lnTo>
                  <a:pt x="693420" y="2785872"/>
                </a:lnTo>
                <a:lnTo>
                  <a:pt x="655320" y="2779776"/>
                </a:lnTo>
                <a:lnTo>
                  <a:pt x="583692" y="2759964"/>
                </a:lnTo>
                <a:lnTo>
                  <a:pt x="513588" y="2735579"/>
                </a:lnTo>
                <a:lnTo>
                  <a:pt x="448056" y="2703576"/>
                </a:lnTo>
                <a:lnTo>
                  <a:pt x="384048" y="2665476"/>
                </a:lnTo>
                <a:lnTo>
                  <a:pt x="326136" y="2621279"/>
                </a:lnTo>
                <a:lnTo>
                  <a:pt x="272796" y="2572512"/>
                </a:lnTo>
                <a:lnTo>
                  <a:pt x="224028" y="2517648"/>
                </a:lnTo>
                <a:lnTo>
                  <a:pt x="179832" y="2459736"/>
                </a:lnTo>
                <a:lnTo>
                  <a:pt x="141732" y="2397252"/>
                </a:lnTo>
                <a:lnTo>
                  <a:pt x="109728" y="2330196"/>
                </a:lnTo>
                <a:lnTo>
                  <a:pt x="83820" y="2260091"/>
                </a:lnTo>
                <a:lnTo>
                  <a:pt x="65532" y="2188464"/>
                </a:lnTo>
                <a:lnTo>
                  <a:pt x="59436" y="2150364"/>
                </a:lnTo>
                <a:lnTo>
                  <a:pt x="54864" y="2112264"/>
                </a:lnTo>
                <a:lnTo>
                  <a:pt x="51815" y="2074164"/>
                </a:lnTo>
                <a:lnTo>
                  <a:pt x="50350" y="2036064"/>
                </a:lnTo>
                <a:lnTo>
                  <a:pt x="50292" y="0"/>
                </a:lnTo>
                <a:close/>
              </a:path>
              <a:path w="8356600" h="2845435">
                <a:moveTo>
                  <a:pt x="8356091" y="0"/>
                </a:moveTo>
                <a:lnTo>
                  <a:pt x="8305800" y="0"/>
                </a:lnTo>
                <a:lnTo>
                  <a:pt x="8305800" y="2036064"/>
                </a:lnTo>
                <a:lnTo>
                  <a:pt x="8304276" y="2075688"/>
                </a:lnTo>
                <a:lnTo>
                  <a:pt x="8301228" y="2113788"/>
                </a:lnTo>
                <a:lnTo>
                  <a:pt x="8296656" y="2151888"/>
                </a:lnTo>
                <a:lnTo>
                  <a:pt x="8290559" y="2189988"/>
                </a:lnTo>
                <a:lnTo>
                  <a:pt x="8270748" y="2261616"/>
                </a:lnTo>
                <a:lnTo>
                  <a:pt x="8246363" y="2331720"/>
                </a:lnTo>
                <a:lnTo>
                  <a:pt x="8214359" y="2397252"/>
                </a:lnTo>
                <a:lnTo>
                  <a:pt x="8176259" y="2461260"/>
                </a:lnTo>
                <a:lnTo>
                  <a:pt x="8132063" y="2519172"/>
                </a:lnTo>
                <a:lnTo>
                  <a:pt x="8083295" y="2572512"/>
                </a:lnTo>
                <a:lnTo>
                  <a:pt x="8028432" y="2621279"/>
                </a:lnTo>
                <a:lnTo>
                  <a:pt x="7970519" y="2665476"/>
                </a:lnTo>
                <a:lnTo>
                  <a:pt x="7908035" y="2703576"/>
                </a:lnTo>
                <a:lnTo>
                  <a:pt x="7840980" y="2735579"/>
                </a:lnTo>
                <a:lnTo>
                  <a:pt x="7770876" y="2761488"/>
                </a:lnTo>
                <a:lnTo>
                  <a:pt x="7699248" y="2779776"/>
                </a:lnTo>
                <a:lnTo>
                  <a:pt x="7661148" y="2785872"/>
                </a:lnTo>
                <a:lnTo>
                  <a:pt x="7623048" y="2790444"/>
                </a:lnTo>
                <a:lnTo>
                  <a:pt x="7584948" y="2793491"/>
                </a:lnTo>
                <a:lnTo>
                  <a:pt x="7545324" y="2795016"/>
                </a:lnTo>
                <a:lnTo>
                  <a:pt x="7829397" y="2795016"/>
                </a:lnTo>
                <a:lnTo>
                  <a:pt x="7898891" y="2766060"/>
                </a:lnTo>
                <a:lnTo>
                  <a:pt x="7932419" y="2747772"/>
                </a:lnTo>
                <a:lnTo>
                  <a:pt x="7967472" y="2727960"/>
                </a:lnTo>
                <a:lnTo>
                  <a:pt x="7999476" y="2706624"/>
                </a:lnTo>
                <a:lnTo>
                  <a:pt x="8031480" y="2683764"/>
                </a:lnTo>
                <a:lnTo>
                  <a:pt x="8090915" y="2634996"/>
                </a:lnTo>
                <a:lnTo>
                  <a:pt x="8119872" y="2607564"/>
                </a:lnTo>
                <a:lnTo>
                  <a:pt x="8171687" y="2549652"/>
                </a:lnTo>
                <a:lnTo>
                  <a:pt x="8196072" y="2519172"/>
                </a:lnTo>
                <a:lnTo>
                  <a:pt x="8258556" y="2421636"/>
                </a:lnTo>
                <a:lnTo>
                  <a:pt x="8276843" y="2386584"/>
                </a:lnTo>
                <a:lnTo>
                  <a:pt x="8293608" y="2350008"/>
                </a:lnTo>
                <a:lnTo>
                  <a:pt x="8307324" y="2313431"/>
                </a:lnTo>
                <a:lnTo>
                  <a:pt x="8331708" y="2237231"/>
                </a:lnTo>
                <a:lnTo>
                  <a:pt x="8346948" y="2157984"/>
                </a:lnTo>
                <a:lnTo>
                  <a:pt x="8351519" y="2118360"/>
                </a:lnTo>
                <a:lnTo>
                  <a:pt x="8354567" y="2077212"/>
                </a:lnTo>
                <a:lnTo>
                  <a:pt x="8356091" y="2036064"/>
                </a:lnTo>
                <a:lnTo>
                  <a:pt x="8356091" y="0"/>
                </a:lnTo>
                <a:close/>
              </a:path>
            </a:pathLst>
          </a:custGeom>
          <a:solidFill>
            <a:srgbClr val="669999"/>
          </a:solidFill>
        </p:spPr>
        <p:txBody>
          <a:bodyPr wrap="square" lIns="0" tIns="0" rIns="0" bIns="0" rtlCol="0"/>
          <a:lstStyle/>
          <a:p>
            <a:endParaRPr/>
          </a:p>
        </p:txBody>
      </p:sp>
      <p:sp>
        <p:nvSpPr>
          <p:cNvPr id="4" name="object 4"/>
          <p:cNvSpPr txBox="1"/>
          <p:nvPr/>
        </p:nvSpPr>
        <p:spPr>
          <a:xfrm>
            <a:off x="688411" y="2518410"/>
            <a:ext cx="4996180" cy="4006225"/>
          </a:xfrm>
          <a:prstGeom prst="rect">
            <a:avLst/>
          </a:prstGeom>
        </p:spPr>
        <p:txBody>
          <a:bodyPr vert="horz" wrap="square" lIns="0" tIns="0" rIns="0" bIns="0" rtlCol="0">
            <a:spAutoFit/>
          </a:bodyPr>
          <a:lstStyle/>
          <a:p>
            <a:pPr marL="354965" indent="-342265">
              <a:lnSpc>
                <a:spcPct val="100000"/>
              </a:lnSpc>
              <a:buClr>
                <a:srgbClr val="996666"/>
              </a:buClr>
              <a:buSzPct val="80000"/>
              <a:buFont typeface="Wingdings"/>
              <a:buChar char=""/>
              <a:tabLst>
                <a:tab pos="354965" algn="l"/>
                <a:tab pos="355600" algn="l"/>
              </a:tabLst>
            </a:pPr>
            <a:r>
              <a:rPr sz="2000" dirty="0">
                <a:latin typeface="Arial"/>
                <a:cs typeface="Arial"/>
              </a:rPr>
              <a:t>Modèles</a:t>
            </a:r>
            <a:r>
              <a:rPr sz="2000" spc="-105" dirty="0">
                <a:latin typeface="Arial"/>
                <a:cs typeface="Arial"/>
              </a:rPr>
              <a:t> </a:t>
            </a:r>
            <a:r>
              <a:rPr sz="2000" dirty="0">
                <a:latin typeface="Arial"/>
                <a:cs typeface="Arial"/>
              </a:rPr>
              <a:t>obtenus</a:t>
            </a:r>
            <a:endParaRPr sz="2000">
              <a:latin typeface="Arial"/>
              <a:cs typeface="Arial"/>
            </a:endParaRPr>
          </a:p>
          <a:p>
            <a:pPr marL="756285" lvl="1" indent="-287020">
              <a:lnSpc>
                <a:spcPct val="100000"/>
              </a:lnSpc>
              <a:spcBef>
                <a:spcPts val="440"/>
              </a:spcBef>
              <a:buClr>
                <a:srgbClr val="99CCFF"/>
              </a:buClr>
              <a:buSzPct val="69444"/>
              <a:buFont typeface="Wingdings"/>
              <a:buChar char=""/>
              <a:tabLst>
                <a:tab pos="756920" algn="l"/>
              </a:tabLst>
            </a:pPr>
            <a:r>
              <a:rPr sz="1800" spc="-5" dirty="0">
                <a:latin typeface="Arial"/>
                <a:cs typeface="Arial"/>
              </a:rPr>
              <a:t>par digitalisation manuelle ou </a:t>
            </a:r>
            <a:r>
              <a:rPr sz="1800" spc="-10" dirty="0">
                <a:latin typeface="Arial"/>
                <a:cs typeface="Arial"/>
              </a:rPr>
              <a:t>par</a:t>
            </a:r>
            <a:r>
              <a:rPr sz="1800" spc="55" dirty="0">
                <a:latin typeface="Arial"/>
                <a:cs typeface="Arial"/>
              </a:rPr>
              <a:t> </a:t>
            </a:r>
            <a:r>
              <a:rPr sz="1800" spc="-5" dirty="0">
                <a:latin typeface="Arial"/>
                <a:cs typeface="Arial"/>
              </a:rPr>
              <a:t>scanner</a:t>
            </a:r>
            <a:endParaRPr sz="1800">
              <a:latin typeface="Arial"/>
              <a:cs typeface="Arial"/>
            </a:endParaRPr>
          </a:p>
          <a:p>
            <a:pPr marL="756285" lvl="1" indent="-287020">
              <a:lnSpc>
                <a:spcPct val="100000"/>
              </a:lnSpc>
              <a:spcBef>
                <a:spcPts val="430"/>
              </a:spcBef>
              <a:buClr>
                <a:srgbClr val="99CCFF"/>
              </a:buClr>
              <a:buSzPct val="69444"/>
              <a:buFont typeface="Wingdings"/>
              <a:buChar char=""/>
              <a:tabLst>
                <a:tab pos="756920" algn="l"/>
              </a:tabLst>
            </a:pPr>
            <a:r>
              <a:rPr sz="1800" spc="-5" dirty="0">
                <a:latin typeface="Arial"/>
                <a:cs typeface="Arial"/>
              </a:rPr>
              <a:t>par reconstruction à partir</a:t>
            </a:r>
            <a:r>
              <a:rPr sz="1800" spc="20" dirty="0">
                <a:latin typeface="Arial"/>
                <a:cs typeface="Arial"/>
              </a:rPr>
              <a:t> </a:t>
            </a:r>
            <a:r>
              <a:rPr sz="1800" spc="-5" dirty="0">
                <a:latin typeface="Arial"/>
                <a:cs typeface="Arial"/>
              </a:rPr>
              <a:t>d’images</a:t>
            </a:r>
            <a:endParaRPr sz="1800">
              <a:latin typeface="Arial"/>
              <a:cs typeface="Arial"/>
            </a:endParaRPr>
          </a:p>
          <a:p>
            <a:pPr marL="354965" indent="-342265">
              <a:lnSpc>
                <a:spcPct val="100000"/>
              </a:lnSpc>
              <a:spcBef>
                <a:spcPts val="470"/>
              </a:spcBef>
              <a:buClr>
                <a:srgbClr val="996666"/>
              </a:buClr>
              <a:buSzPct val="80000"/>
              <a:buFont typeface="Wingdings"/>
              <a:buChar char=""/>
              <a:tabLst>
                <a:tab pos="354965" algn="l"/>
                <a:tab pos="355600" algn="l"/>
              </a:tabLst>
            </a:pPr>
            <a:r>
              <a:rPr sz="2000" smtClean="0">
                <a:latin typeface="Arial"/>
                <a:cs typeface="Arial"/>
              </a:rPr>
              <a:t>Avantages</a:t>
            </a:r>
            <a:endParaRPr sz="2000">
              <a:latin typeface="Arial"/>
              <a:cs typeface="Arial"/>
            </a:endParaRPr>
          </a:p>
          <a:p>
            <a:pPr marL="756285" lvl="1" indent="-287020">
              <a:lnSpc>
                <a:spcPct val="100000"/>
              </a:lnSpc>
              <a:spcBef>
                <a:spcPts val="439"/>
              </a:spcBef>
              <a:buClr>
                <a:srgbClr val="99CCFF"/>
              </a:buClr>
              <a:buSzPct val="69444"/>
              <a:buFont typeface="Wingdings"/>
              <a:buChar char=""/>
              <a:tabLst>
                <a:tab pos="756920" algn="l"/>
              </a:tabLst>
            </a:pPr>
            <a:r>
              <a:rPr sz="1800" spc="-5" dirty="0">
                <a:latin typeface="Arial"/>
                <a:cs typeface="Arial"/>
              </a:rPr>
              <a:t>“naturels” </a:t>
            </a:r>
            <a:r>
              <a:rPr sz="1800" dirty="0">
                <a:latin typeface="Arial"/>
                <a:cs typeface="Arial"/>
              </a:rPr>
              <a:t>i.e. </a:t>
            </a:r>
            <a:r>
              <a:rPr sz="1800" spc="-5" dirty="0">
                <a:latin typeface="Arial"/>
                <a:cs typeface="Arial"/>
              </a:rPr>
              <a:t>conception</a:t>
            </a:r>
            <a:r>
              <a:rPr sz="1800" spc="-35" dirty="0">
                <a:latin typeface="Arial"/>
                <a:cs typeface="Arial"/>
              </a:rPr>
              <a:t> </a:t>
            </a:r>
            <a:r>
              <a:rPr sz="1800" dirty="0">
                <a:latin typeface="Arial"/>
                <a:cs typeface="Arial"/>
              </a:rPr>
              <a:t>atomiste</a:t>
            </a:r>
            <a:endParaRPr sz="1800">
              <a:latin typeface="Arial"/>
              <a:cs typeface="Arial"/>
            </a:endParaRPr>
          </a:p>
          <a:p>
            <a:pPr marL="756285" lvl="1" indent="-287020">
              <a:lnSpc>
                <a:spcPct val="100000"/>
              </a:lnSpc>
              <a:spcBef>
                <a:spcPts val="430"/>
              </a:spcBef>
              <a:buClr>
                <a:srgbClr val="99CCFF"/>
              </a:buClr>
              <a:buSzPct val="69444"/>
              <a:buFont typeface="Wingdings"/>
              <a:buChar char=""/>
              <a:tabLst>
                <a:tab pos="756920" algn="l"/>
              </a:tabLst>
            </a:pPr>
            <a:r>
              <a:rPr sz="1800" spc="-5" dirty="0">
                <a:latin typeface="Arial"/>
                <a:cs typeface="Arial"/>
              </a:rPr>
              <a:t>simples à</a:t>
            </a:r>
            <a:r>
              <a:rPr sz="1800" spc="-80" dirty="0">
                <a:latin typeface="Arial"/>
                <a:cs typeface="Arial"/>
              </a:rPr>
              <a:t> </a:t>
            </a:r>
            <a:r>
              <a:rPr sz="1800" dirty="0">
                <a:latin typeface="Arial"/>
                <a:cs typeface="Arial"/>
              </a:rPr>
              <a:t>afficher</a:t>
            </a:r>
            <a:endParaRPr sz="1800">
              <a:latin typeface="Arial"/>
              <a:cs typeface="Arial"/>
            </a:endParaRPr>
          </a:p>
          <a:p>
            <a:pPr marL="756285" lvl="1" indent="-287020">
              <a:lnSpc>
                <a:spcPct val="100000"/>
              </a:lnSpc>
              <a:spcBef>
                <a:spcPts val="430"/>
              </a:spcBef>
              <a:buClr>
                <a:srgbClr val="99CCFF"/>
              </a:buClr>
              <a:buSzPct val="69444"/>
              <a:buFont typeface="Wingdings"/>
              <a:buChar char=""/>
              <a:tabLst>
                <a:tab pos="756920" algn="l"/>
              </a:tabLst>
            </a:pPr>
            <a:r>
              <a:rPr sz="1800" spc="-5" dirty="0">
                <a:latin typeface="Arial"/>
                <a:cs typeface="Arial"/>
              </a:rPr>
              <a:t>théorie puissante pour</a:t>
            </a:r>
            <a:r>
              <a:rPr sz="1800" spc="10" dirty="0">
                <a:latin typeface="Arial"/>
                <a:cs typeface="Arial"/>
              </a:rPr>
              <a:t> </a:t>
            </a:r>
            <a:r>
              <a:rPr sz="1800" spc="-5" dirty="0">
                <a:latin typeface="Arial"/>
                <a:cs typeface="Arial"/>
              </a:rPr>
              <a:t>l’antialiasing</a:t>
            </a:r>
            <a:endParaRPr sz="1800">
              <a:latin typeface="Arial"/>
              <a:cs typeface="Arial"/>
            </a:endParaRPr>
          </a:p>
          <a:p>
            <a:pPr marL="756285" lvl="1" indent="-287020">
              <a:lnSpc>
                <a:spcPct val="100000"/>
              </a:lnSpc>
              <a:spcBef>
                <a:spcPts val="430"/>
              </a:spcBef>
              <a:buClr>
                <a:srgbClr val="99CCFF"/>
              </a:buClr>
              <a:buSzPct val="69444"/>
              <a:buFont typeface="Wingdings"/>
              <a:buChar char=""/>
              <a:tabLst>
                <a:tab pos="756920" algn="l"/>
              </a:tabLst>
            </a:pPr>
            <a:r>
              <a:rPr sz="1800" spc="-5" dirty="0">
                <a:latin typeface="Arial"/>
                <a:cs typeface="Arial"/>
              </a:rPr>
              <a:t>rendu</a:t>
            </a:r>
            <a:r>
              <a:rPr sz="1800" spc="-70" dirty="0">
                <a:latin typeface="Arial"/>
                <a:cs typeface="Arial"/>
              </a:rPr>
              <a:t> </a:t>
            </a:r>
            <a:r>
              <a:rPr sz="1800" spc="-5" dirty="0">
                <a:latin typeface="Arial"/>
                <a:cs typeface="Arial"/>
              </a:rPr>
              <a:t>adaptatif</a:t>
            </a:r>
            <a:endParaRPr sz="1800">
              <a:latin typeface="Arial"/>
              <a:cs typeface="Arial"/>
            </a:endParaRPr>
          </a:p>
          <a:p>
            <a:pPr marL="354965" indent="-342265">
              <a:lnSpc>
                <a:spcPct val="100000"/>
              </a:lnSpc>
              <a:spcBef>
                <a:spcPts val="470"/>
              </a:spcBef>
              <a:buClr>
                <a:srgbClr val="996666"/>
              </a:buClr>
              <a:buSzPct val="80000"/>
              <a:buFont typeface="Wingdings"/>
              <a:buChar char=""/>
              <a:tabLst>
                <a:tab pos="354965" algn="l"/>
                <a:tab pos="355600" algn="l"/>
              </a:tabLst>
            </a:pPr>
            <a:r>
              <a:rPr sz="2000" dirty="0">
                <a:latin typeface="Arial"/>
                <a:cs typeface="Arial"/>
              </a:rPr>
              <a:t>Inconvénients</a:t>
            </a:r>
            <a:endParaRPr sz="2000">
              <a:latin typeface="Arial"/>
              <a:cs typeface="Arial"/>
            </a:endParaRPr>
          </a:p>
          <a:p>
            <a:pPr marL="756285" lvl="1" indent="-287020">
              <a:lnSpc>
                <a:spcPct val="100000"/>
              </a:lnSpc>
              <a:spcBef>
                <a:spcPts val="440"/>
              </a:spcBef>
              <a:buClr>
                <a:srgbClr val="99CCFF"/>
              </a:buClr>
              <a:buSzPct val="69444"/>
              <a:buFont typeface="Wingdings"/>
              <a:buChar char=""/>
              <a:tabLst>
                <a:tab pos="756920" algn="l"/>
              </a:tabLst>
            </a:pPr>
            <a:r>
              <a:rPr sz="1800" dirty="0">
                <a:latin typeface="Arial"/>
                <a:cs typeface="Arial"/>
              </a:rPr>
              <a:t>coût</a:t>
            </a:r>
            <a:r>
              <a:rPr sz="1800" spc="-85" dirty="0">
                <a:latin typeface="Arial"/>
                <a:cs typeface="Arial"/>
              </a:rPr>
              <a:t> </a:t>
            </a:r>
            <a:r>
              <a:rPr sz="1800" spc="-5" dirty="0">
                <a:latin typeface="Arial"/>
                <a:cs typeface="Arial"/>
              </a:rPr>
              <a:t>mémoire</a:t>
            </a:r>
            <a:endParaRPr sz="1800">
              <a:latin typeface="Arial"/>
              <a:cs typeface="Arial"/>
            </a:endParaRPr>
          </a:p>
          <a:p>
            <a:pPr marL="756285" lvl="1" indent="-287020">
              <a:lnSpc>
                <a:spcPct val="100000"/>
              </a:lnSpc>
              <a:spcBef>
                <a:spcPts val="430"/>
              </a:spcBef>
              <a:buClr>
                <a:srgbClr val="99CCFF"/>
              </a:buClr>
              <a:buSzPct val="69444"/>
              <a:buFont typeface="Wingdings"/>
              <a:buChar char=""/>
              <a:tabLst>
                <a:tab pos="756920" algn="l"/>
              </a:tabLst>
            </a:pPr>
            <a:r>
              <a:rPr sz="1800" spc="-5" dirty="0">
                <a:latin typeface="Arial"/>
                <a:cs typeface="Arial"/>
              </a:rPr>
              <a:t>difficilement</a:t>
            </a:r>
            <a:r>
              <a:rPr sz="1800" spc="-45" dirty="0">
                <a:latin typeface="Arial"/>
                <a:cs typeface="Arial"/>
              </a:rPr>
              <a:t> </a:t>
            </a:r>
            <a:r>
              <a:rPr sz="1800" spc="-5" dirty="0">
                <a:latin typeface="Arial"/>
                <a:cs typeface="Arial"/>
              </a:rPr>
              <a:t>éditable</a:t>
            </a:r>
            <a:endParaRPr sz="1800">
              <a:latin typeface="Arial"/>
              <a:cs typeface="Arial"/>
            </a:endParaRPr>
          </a:p>
          <a:p>
            <a:pPr marL="756285" lvl="1" indent="-287020">
              <a:lnSpc>
                <a:spcPct val="100000"/>
              </a:lnSpc>
              <a:spcBef>
                <a:spcPts val="430"/>
              </a:spcBef>
              <a:buClr>
                <a:srgbClr val="99CCFF"/>
              </a:buClr>
              <a:buSzPct val="69444"/>
              <a:buFont typeface="Wingdings"/>
              <a:buChar char=""/>
              <a:tabLst>
                <a:tab pos="756920" algn="l"/>
              </a:tabLst>
            </a:pPr>
            <a:r>
              <a:rPr sz="1800" spc="-5" dirty="0">
                <a:latin typeface="Arial"/>
                <a:cs typeface="Arial"/>
              </a:rPr>
              <a:t>Calcul de la</a:t>
            </a:r>
            <a:r>
              <a:rPr sz="1800" spc="-40" dirty="0">
                <a:latin typeface="Arial"/>
                <a:cs typeface="Arial"/>
              </a:rPr>
              <a:t> </a:t>
            </a:r>
            <a:r>
              <a:rPr sz="1800" spc="-5" dirty="0">
                <a:latin typeface="Arial"/>
                <a:cs typeface="Arial"/>
              </a:rPr>
              <a:t>normale</a:t>
            </a:r>
            <a:endParaRPr sz="1800">
              <a:latin typeface="Arial"/>
              <a:cs typeface="Arial"/>
            </a:endParaRPr>
          </a:p>
        </p:txBody>
      </p:sp>
      <p:sp>
        <p:nvSpPr>
          <p:cNvPr id="6" name="Rectangle 5"/>
          <p:cNvSpPr/>
          <p:nvPr/>
        </p:nvSpPr>
        <p:spPr>
          <a:xfrm>
            <a:off x="457200" y="1828800"/>
            <a:ext cx="2735236" cy="523220"/>
          </a:xfrm>
          <a:prstGeom prst="rect">
            <a:avLst/>
          </a:prstGeom>
        </p:spPr>
        <p:txBody>
          <a:bodyPr wrap="none">
            <a:spAutoFit/>
          </a:bodyPr>
          <a:lstStyle/>
          <a:p>
            <a:r>
              <a:rPr lang="fr-FR" sz="2800" b="1" dirty="0" smtClean="0"/>
              <a:t>Nuages </a:t>
            </a:r>
            <a:r>
              <a:rPr lang="fr-FR" sz="2800" b="1" spc="-5" dirty="0" smtClean="0"/>
              <a:t>de</a:t>
            </a:r>
            <a:r>
              <a:rPr lang="fr-FR" sz="2800" b="1" spc="-95" dirty="0" smtClean="0"/>
              <a:t> </a:t>
            </a:r>
            <a:r>
              <a:rPr lang="fr-FR" sz="2800" b="1" dirty="0" smtClean="0"/>
              <a:t>points</a:t>
            </a:r>
            <a:endParaRPr lang="fr-FR" sz="2800" b="1" dirty="0"/>
          </a:p>
        </p:txBody>
      </p:sp>
      <p:sp>
        <p:nvSpPr>
          <p:cNvPr id="7" name="Rectangle 6"/>
          <p:cNvSpPr/>
          <p:nvPr/>
        </p:nvSpPr>
        <p:spPr>
          <a:xfrm>
            <a:off x="465164" y="1381780"/>
            <a:ext cx="3717621" cy="523220"/>
          </a:xfrm>
          <a:prstGeom prst="rect">
            <a:avLst/>
          </a:prstGeom>
        </p:spPr>
        <p:txBody>
          <a:bodyPr wrap="none">
            <a:spAutoFit/>
          </a:bodyPr>
          <a:lstStyle/>
          <a:p>
            <a:r>
              <a:rPr lang="fr-FR" sz="2800" b="1" dirty="0" smtClean="0"/>
              <a:t>Modèles non structurés</a:t>
            </a:r>
          </a:p>
        </p:txBody>
      </p:sp>
      <p:sp>
        <p:nvSpPr>
          <p:cNvPr id="8" name="object 6"/>
          <p:cNvSpPr txBox="1">
            <a:spLocks noGrp="1"/>
          </p:cNvSpPr>
          <p:nvPr>
            <p:ph type="sldNum" sz="quarter" idx="7"/>
          </p:nvPr>
        </p:nvSpPr>
        <p:spPr>
          <a:xfrm>
            <a:off x="8534400" y="6629400"/>
            <a:ext cx="551182" cy="166712"/>
          </a:xfrm>
          <a:prstGeom prst="rect">
            <a:avLst/>
          </a:prstGeom>
        </p:spPr>
        <p:txBody>
          <a:bodyPr vert="horz" wrap="square" lIns="0" tIns="0" rIns="0" bIns="0" rtlCol="0">
            <a:spAutoFit/>
          </a:bodyPr>
          <a:lstStyle/>
          <a:p>
            <a:pPr marL="127000">
              <a:lnSpc>
                <a:spcPts val="1275"/>
              </a:lnSpc>
            </a:pPr>
            <a:fld id="{81D60167-4931-47E6-BA6A-407CBD079E47}" type="slidenum">
              <a:rPr spc="35" dirty="0"/>
              <a:pPr marL="127000">
                <a:lnSpc>
                  <a:spcPts val="1275"/>
                </a:lnSpc>
              </a:pPr>
              <a:t>12</a:t>
            </a:fld>
            <a:endParaRPr spc="35"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73735" y="349059"/>
            <a:ext cx="8596528" cy="677108"/>
          </a:xfrm>
          <a:prstGeom prst="rect">
            <a:avLst/>
          </a:prstGeom>
        </p:spPr>
        <p:txBody>
          <a:bodyPr vert="horz" wrap="square" lIns="0" tIns="0" rIns="0" bIns="0" rtlCol="0">
            <a:spAutoFit/>
          </a:bodyPr>
          <a:lstStyle/>
          <a:p>
            <a:pPr marL="12700"/>
            <a:r>
              <a:rPr lang="fr-FR" sz="4400" b="1" spc="-5" dirty="0" smtClean="0">
                <a:effectLst>
                  <a:outerShdw blurRad="38100" dist="38100" dir="2700000" algn="tl">
                    <a:srgbClr val="000000">
                      <a:alpha val="43137"/>
                    </a:srgbClr>
                  </a:outerShdw>
                </a:effectLst>
              </a:rPr>
              <a:t>Les </a:t>
            </a:r>
            <a:r>
              <a:rPr lang="fr-FR" sz="4400" b="1" dirty="0" smtClean="0">
                <a:effectLst>
                  <a:outerShdw blurRad="38100" dist="38100" dir="2700000" algn="tl">
                    <a:srgbClr val="000000">
                      <a:alpha val="43137"/>
                    </a:srgbClr>
                  </a:outerShdw>
                </a:effectLst>
              </a:rPr>
              <a:t>modèles</a:t>
            </a:r>
            <a:r>
              <a:rPr lang="fr-FR" sz="4400" b="1" spc="-65" dirty="0" smtClean="0">
                <a:effectLst>
                  <a:outerShdw blurRad="38100" dist="38100" dir="2700000" algn="tl">
                    <a:srgbClr val="000000">
                      <a:alpha val="43137"/>
                    </a:srgbClr>
                  </a:outerShdw>
                </a:effectLst>
              </a:rPr>
              <a:t> </a:t>
            </a:r>
            <a:r>
              <a:rPr lang="fr-FR" sz="4400" b="1" dirty="0" smtClean="0">
                <a:effectLst>
                  <a:outerShdw blurRad="38100" dist="38100" dir="2700000" algn="tl">
                    <a:srgbClr val="000000">
                      <a:alpha val="43137"/>
                    </a:srgbClr>
                  </a:outerShdw>
                </a:effectLst>
              </a:rPr>
              <a:t>géométriques</a:t>
            </a:r>
            <a:endParaRPr b="1" dirty="0">
              <a:effectLst>
                <a:outerShdw blurRad="38100" dist="38100" dir="2700000" algn="tl">
                  <a:srgbClr val="000000">
                    <a:alpha val="43137"/>
                  </a:srgbClr>
                </a:outerShdw>
              </a:effectLst>
            </a:endParaRPr>
          </a:p>
        </p:txBody>
      </p:sp>
      <p:sp>
        <p:nvSpPr>
          <p:cNvPr id="3" name="object 3"/>
          <p:cNvSpPr/>
          <p:nvPr/>
        </p:nvSpPr>
        <p:spPr>
          <a:xfrm>
            <a:off x="356615" y="3427475"/>
            <a:ext cx="8356600" cy="3430525"/>
          </a:xfrm>
          <a:custGeom>
            <a:avLst/>
            <a:gdLst/>
            <a:ahLst/>
            <a:cxnLst/>
            <a:rect l="l" t="t" r="r" b="b"/>
            <a:pathLst>
              <a:path w="8356600" h="2845435">
                <a:moveTo>
                  <a:pt x="50292" y="0"/>
                </a:moveTo>
                <a:lnTo>
                  <a:pt x="0" y="0"/>
                </a:lnTo>
                <a:lnTo>
                  <a:pt x="0" y="2077212"/>
                </a:lnTo>
                <a:lnTo>
                  <a:pt x="9144" y="2159508"/>
                </a:lnTo>
                <a:lnTo>
                  <a:pt x="16764" y="2199131"/>
                </a:lnTo>
                <a:lnTo>
                  <a:pt x="25908" y="2238755"/>
                </a:lnTo>
                <a:lnTo>
                  <a:pt x="36576" y="2276855"/>
                </a:lnTo>
                <a:lnTo>
                  <a:pt x="48768" y="2314955"/>
                </a:lnTo>
                <a:lnTo>
                  <a:pt x="79248" y="2388108"/>
                </a:lnTo>
                <a:lnTo>
                  <a:pt x="97536" y="2421636"/>
                </a:lnTo>
                <a:lnTo>
                  <a:pt x="117348" y="2456688"/>
                </a:lnTo>
                <a:lnTo>
                  <a:pt x="138684" y="2488691"/>
                </a:lnTo>
                <a:lnTo>
                  <a:pt x="161544" y="2520696"/>
                </a:lnTo>
                <a:lnTo>
                  <a:pt x="184404" y="2551176"/>
                </a:lnTo>
                <a:lnTo>
                  <a:pt x="210312" y="2580131"/>
                </a:lnTo>
                <a:lnTo>
                  <a:pt x="237744" y="2609088"/>
                </a:lnTo>
                <a:lnTo>
                  <a:pt x="295656" y="2660904"/>
                </a:lnTo>
                <a:lnTo>
                  <a:pt x="326136" y="2685288"/>
                </a:lnTo>
                <a:lnTo>
                  <a:pt x="423672" y="2747772"/>
                </a:lnTo>
                <a:lnTo>
                  <a:pt x="458724" y="2766060"/>
                </a:lnTo>
                <a:lnTo>
                  <a:pt x="495300" y="2782824"/>
                </a:lnTo>
                <a:lnTo>
                  <a:pt x="531876" y="2796540"/>
                </a:lnTo>
                <a:lnTo>
                  <a:pt x="608076" y="2820924"/>
                </a:lnTo>
                <a:lnTo>
                  <a:pt x="687324" y="2836164"/>
                </a:lnTo>
                <a:lnTo>
                  <a:pt x="726947" y="2840736"/>
                </a:lnTo>
                <a:lnTo>
                  <a:pt x="768096" y="2843784"/>
                </a:lnTo>
                <a:lnTo>
                  <a:pt x="809244" y="2845308"/>
                </a:lnTo>
                <a:lnTo>
                  <a:pt x="7546848" y="2845308"/>
                </a:lnTo>
                <a:lnTo>
                  <a:pt x="7587995" y="2843784"/>
                </a:lnTo>
                <a:lnTo>
                  <a:pt x="7629143" y="2840736"/>
                </a:lnTo>
                <a:lnTo>
                  <a:pt x="7670291" y="2836164"/>
                </a:lnTo>
                <a:lnTo>
                  <a:pt x="7709915" y="2828544"/>
                </a:lnTo>
                <a:lnTo>
                  <a:pt x="7749539" y="2819400"/>
                </a:lnTo>
                <a:lnTo>
                  <a:pt x="7787639" y="2808732"/>
                </a:lnTo>
                <a:lnTo>
                  <a:pt x="7825739" y="2796540"/>
                </a:lnTo>
                <a:lnTo>
                  <a:pt x="7829397" y="2795016"/>
                </a:lnTo>
                <a:lnTo>
                  <a:pt x="809244" y="2795016"/>
                </a:lnTo>
                <a:lnTo>
                  <a:pt x="769620" y="2793491"/>
                </a:lnTo>
                <a:lnTo>
                  <a:pt x="731520" y="2790444"/>
                </a:lnTo>
                <a:lnTo>
                  <a:pt x="693420" y="2785872"/>
                </a:lnTo>
                <a:lnTo>
                  <a:pt x="655320" y="2779776"/>
                </a:lnTo>
                <a:lnTo>
                  <a:pt x="583692" y="2759964"/>
                </a:lnTo>
                <a:lnTo>
                  <a:pt x="513588" y="2735579"/>
                </a:lnTo>
                <a:lnTo>
                  <a:pt x="448056" y="2703576"/>
                </a:lnTo>
                <a:lnTo>
                  <a:pt x="384048" y="2665476"/>
                </a:lnTo>
                <a:lnTo>
                  <a:pt x="326136" y="2621279"/>
                </a:lnTo>
                <a:lnTo>
                  <a:pt x="272796" y="2572512"/>
                </a:lnTo>
                <a:lnTo>
                  <a:pt x="224028" y="2517648"/>
                </a:lnTo>
                <a:lnTo>
                  <a:pt x="179832" y="2459736"/>
                </a:lnTo>
                <a:lnTo>
                  <a:pt x="141732" y="2397252"/>
                </a:lnTo>
                <a:lnTo>
                  <a:pt x="109728" y="2330196"/>
                </a:lnTo>
                <a:lnTo>
                  <a:pt x="83820" y="2260091"/>
                </a:lnTo>
                <a:lnTo>
                  <a:pt x="65532" y="2188464"/>
                </a:lnTo>
                <a:lnTo>
                  <a:pt x="59436" y="2150364"/>
                </a:lnTo>
                <a:lnTo>
                  <a:pt x="54864" y="2112264"/>
                </a:lnTo>
                <a:lnTo>
                  <a:pt x="51815" y="2074164"/>
                </a:lnTo>
                <a:lnTo>
                  <a:pt x="50350" y="2036064"/>
                </a:lnTo>
                <a:lnTo>
                  <a:pt x="50292" y="0"/>
                </a:lnTo>
                <a:close/>
              </a:path>
              <a:path w="8356600" h="2845435">
                <a:moveTo>
                  <a:pt x="8356091" y="0"/>
                </a:moveTo>
                <a:lnTo>
                  <a:pt x="8305800" y="0"/>
                </a:lnTo>
                <a:lnTo>
                  <a:pt x="8305800" y="2036064"/>
                </a:lnTo>
                <a:lnTo>
                  <a:pt x="8304276" y="2075688"/>
                </a:lnTo>
                <a:lnTo>
                  <a:pt x="8301228" y="2113788"/>
                </a:lnTo>
                <a:lnTo>
                  <a:pt x="8296656" y="2151888"/>
                </a:lnTo>
                <a:lnTo>
                  <a:pt x="8290559" y="2189988"/>
                </a:lnTo>
                <a:lnTo>
                  <a:pt x="8270748" y="2261616"/>
                </a:lnTo>
                <a:lnTo>
                  <a:pt x="8246363" y="2331720"/>
                </a:lnTo>
                <a:lnTo>
                  <a:pt x="8214359" y="2397252"/>
                </a:lnTo>
                <a:lnTo>
                  <a:pt x="8176259" y="2461260"/>
                </a:lnTo>
                <a:lnTo>
                  <a:pt x="8132063" y="2519172"/>
                </a:lnTo>
                <a:lnTo>
                  <a:pt x="8083295" y="2572512"/>
                </a:lnTo>
                <a:lnTo>
                  <a:pt x="8028432" y="2621279"/>
                </a:lnTo>
                <a:lnTo>
                  <a:pt x="7970519" y="2665476"/>
                </a:lnTo>
                <a:lnTo>
                  <a:pt x="7908035" y="2703576"/>
                </a:lnTo>
                <a:lnTo>
                  <a:pt x="7840980" y="2735579"/>
                </a:lnTo>
                <a:lnTo>
                  <a:pt x="7770876" y="2761488"/>
                </a:lnTo>
                <a:lnTo>
                  <a:pt x="7699248" y="2779776"/>
                </a:lnTo>
                <a:lnTo>
                  <a:pt x="7661148" y="2785872"/>
                </a:lnTo>
                <a:lnTo>
                  <a:pt x="7623048" y="2790444"/>
                </a:lnTo>
                <a:lnTo>
                  <a:pt x="7584948" y="2793491"/>
                </a:lnTo>
                <a:lnTo>
                  <a:pt x="7545324" y="2795016"/>
                </a:lnTo>
                <a:lnTo>
                  <a:pt x="7829397" y="2795016"/>
                </a:lnTo>
                <a:lnTo>
                  <a:pt x="7898891" y="2766060"/>
                </a:lnTo>
                <a:lnTo>
                  <a:pt x="7932419" y="2747772"/>
                </a:lnTo>
                <a:lnTo>
                  <a:pt x="7967472" y="2727960"/>
                </a:lnTo>
                <a:lnTo>
                  <a:pt x="7999476" y="2706624"/>
                </a:lnTo>
                <a:lnTo>
                  <a:pt x="8031480" y="2683764"/>
                </a:lnTo>
                <a:lnTo>
                  <a:pt x="8090915" y="2634996"/>
                </a:lnTo>
                <a:lnTo>
                  <a:pt x="8119872" y="2607564"/>
                </a:lnTo>
                <a:lnTo>
                  <a:pt x="8171687" y="2549652"/>
                </a:lnTo>
                <a:lnTo>
                  <a:pt x="8196072" y="2519172"/>
                </a:lnTo>
                <a:lnTo>
                  <a:pt x="8258556" y="2421636"/>
                </a:lnTo>
                <a:lnTo>
                  <a:pt x="8276843" y="2386584"/>
                </a:lnTo>
                <a:lnTo>
                  <a:pt x="8293608" y="2350008"/>
                </a:lnTo>
                <a:lnTo>
                  <a:pt x="8307324" y="2313431"/>
                </a:lnTo>
                <a:lnTo>
                  <a:pt x="8331708" y="2237231"/>
                </a:lnTo>
                <a:lnTo>
                  <a:pt x="8346948" y="2157984"/>
                </a:lnTo>
                <a:lnTo>
                  <a:pt x="8351519" y="2118360"/>
                </a:lnTo>
                <a:lnTo>
                  <a:pt x="8354567" y="2077212"/>
                </a:lnTo>
                <a:lnTo>
                  <a:pt x="8356091" y="2036064"/>
                </a:lnTo>
                <a:lnTo>
                  <a:pt x="8356091" y="0"/>
                </a:lnTo>
                <a:close/>
              </a:path>
            </a:pathLst>
          </a:custGeom>
          <a:solidFill>
            <a:srgbClr val="669999"/>
          </a:solidFill>
        </p:spPr>
        <p:txBody>
          <a:bodyPr wrap="square" lIns="0" tIns="0" rIns="0" bIns="0" rtlCol="0"/>
          <a:lstStyle/>
          <a:p>
            <a:endParaRPr/>
          </a:p>
        </p:txBody>
      </p:sp>
      <p:sp>
        <p:nvSpPr>
          <p:cNvPr id="8" name="object 6"/>
          <p:cNvSpPr txBox="1">
            <a:spLocks noGrp="1"/>
          </p:cNvSpPr>
          <p:nvPr>
            <p:ph type="sldNum" sz="quarter" idx="7"/>
          </p:nvPr>
        </p:nvSpPr>
        <p:spPr>
          <a:xfrm>
            <a:off x="8534400" y="6629400"/>
            <a:ext cx="551182" cy="166712"/>
          </a:xfrm>
          <a:prstGeom prst="rect">
            <a:avLst/>
          </a:prstGeom>
        </p:spPr>
        <p:txBody>
          <a:bodyPr vert="horz" wrap="square" lIns="0" tIns="0" rIns="0" bIns="0" rtlCol="0">
            <a:spAutoFit/>
          </a:bodyPr>
          <a:lstStyle/>
          <a:p>
            <a:pPr marL="127000">
              <a:lnSpc>
                <a:spcPts val="1275"/>
              </a:lnSpc>
            </a:pPr>
            <a:fld id="{81D60167-4931-47E6-BA6A-407CBD079E47}" type="slidenum">
              <a:rPr spc="35" dirty="0"/>
              <a:pPr marL="127000">
                <a:lnSpc>
                  <a:spcPts val="1275"/>
                </a:lnSpc>
              </a:pPr>
              <a:t>13</a:t>
            </a:fld>
            <a:endParaRPr spc="35" dirty="0"/>
          </a:p>
        </p:txBody>
      </p:sp>
      <p:sp>
        <p:nvSpPr>
          <p:cNvPr id="9" name="Rectangle 8"/>
          <p:cNvSpPr/>
          <p:nvPr/>
        </p:nvSpPr>
        <p:spPr>
          <a:xfrm>
            <a:off x="465164" y="1381780"/>
            <a:ext cx="3781035" cy="523220"/>
          </a:xfrm>
          <a:prstGeom prst="rect">
            <a:avLst/>
          </a:prstGeom>
        </p:spPr>
        <p:txBody>
          <a:bodyPr wrap="none">
            <a:spAutoFit/>
          </a:bodyPr>
          <a:lstStyle/>
          <a:p>
            <a:r>
              <a:rPr lang="fr-FR" sz="2800" b="1" dirty="0" smtClean="0">
                <a:effectLst>
                  <a:outerShdw blurRad="38100" dist="38100" dir="2700000" algn="tl">
                    <a:srgbClr val="000000">
                      <a:alpha val="43137"/>
                    </a:srgbClr>
                  </a:outerShdw>
                </a:effectLst>
              </a:rPr>
              <a:t>Modélisation</a:t>
            </a:r>
            <a:r>
              <a:rPr lang="fr-FR" sz="2800" b="1" spc="-85" dirty="0" smtClean="0">
                <a:effectLst>
                  <a:outerShdw blurRad="38100" dist="38100" dir="2700000" algn="tl">
                    <a:srgbClr val="000000">
                      <a:alpha val="43137"/>
                    </a:srgbClr>
                  </a:outerShdw>
                </a:effectLst>
              </a:rPr>
              <a:t> </a:t>
            </a:r>
            <a:r>
              <a:rPr lang="fr-FR" sz="2800" b="1" dirty="0" smtClean="0">
                <a:effectLst>
                  <a:outerShdw blurRad="38100" dist="38100" dir="2700000" algn="tl">
                    <a:srgbClr val="000000">
                      <a:alpha val="43137"/>
                    </a:srgbClr>
                  </a:outerShdw>
                </a:effectLst>
              </a:rPr>
              <a:t>surfacique</a:t>
            </a:r>
            <a:endParaRPr lang="fr-FR" sz="2800" b="1" dirty="0" smtClean="0"/>
          </a:p>
        </p:txBody>
      </p:sp>
      <p:sp>
        <p:nvSpPr>
          <p:cNvPr id="7" name="object 4"/>
          <p:cNvSpPr txBox="1"/>
          <p:nvPr/>
        </p:nvSpPr>
        <p:spPr>
          <a:xfrm>
            <a:off x="688461" y="2133600"/>
            <a:ext cx="4676775" cy="2252345"/>
          </a:xfrm>
          <a:prstGeom prst="rect">
            <a:avLst/>
          </a:prstGeom>
        </p:spPr>
        <p:txBody>
          <a:bodyPr vert="horz" wrap="square" lIns="0" tIns="0" rIns="0" bIns="0" rtlCol="0">
            <a:spAutoFit/>
          </a:bodyPr>
          <a:lstStyle/>
          <a:p>
            <a:pPr marL="355600" indent="-342900">
              <a:lnSpc>
                <a:spcPct val="100000"/>
              </a:lnSpc>
              <a:buClr>
                <a:srgbClr val="996666"/>
              </a:buClr>
              <a:buSzPct val="79687"/>
              <a:buFont typeface="Wingdings"/>
              <a:buChar char=""/>
              <a:tabLst>
                <a:tab pos="356235" algn="l"/>
              </a:tabLst>
            </a:pPr>
            <a:r>
              <a:rPr sz="3200" spc="-5" dirty="0">
                <a:latin typeface="Arial"/>
                <a:cs typeface="Arial"/>
              </a:rPr>
              <a:t>Maillages</a:t>
            </a:r>
            <a:endParaRPr sz="3200">
              <a:latin typeface="Arial"/>
              <a:cs typeface="Arial"/>
            </a:endParaRPr>
          </a:p>
          <a:p>
            <a:pPr marL="355600" indent="-342900">
              <a:lnSpc>
                <a:spcPct val="100000"/>
              </a:lnSpc>
              <a:spcBef>
                <a:spcPts val="765"/>
              </a:spcBef>
              <a:buClr>
                <a:srgbClr val="996666"/>
              </a:buClr>
              <a:buSzPct val="79687"/>
              <a:buFont typeface="Wingdings"/>
              <a:buChar char=""/>
              <a:tabLst>
                <a:tab pos="356235" algn="l"/>
              </a:tabLst>
            </a:pPr>
            <a:r>
              <a:rPr sz="3200" dirty="0">
                <a:latin typeface="Arial"/>
                <a:cs typeface="Arial"/>
              </a:rPr>
              <a:t>Surfaces</a:t>
            </a:r>
            <a:r>
              <a:rPr sz="3200" spc="-100" dirty="0">
                <a:latin typeface="Arial"/>
                <a:cs typeface="Arial"/>
              </a:rPr>
              <a:t> </a:t>
            </a:r>
            <a:r>
              <a:rPr sz="3200" spc="-5" dirty="0">
                <a:latin typeface="Arial"/>
                <a:cs typeface="Arial"/>
              </a:rPr>
              <a:t>paramétriques</a:t>
            </a:r>
            <a:endParaRPr sz="3200">
              <a:latin typeface="Arial"/>
              <a:cs typeface="Arial"/>
            </a:endParaRPr>
          </a:p>
          <a:p>
            <a:pPr marL="355600" indent="-342900">
              <a:lnSpc>
                <a:spcPct val="100000"/>
              </a:lnSpc>
              <a:spcBef>
                <a:spcPts val="765"/>
              </a:spcBef>
              <a:buClr>
                <a:srgbClr val="996666"/>
              </a:buClr>
              <a:buSzPct val="79687"/>
              <a:buFont typeface="Wingdings"/>
              <a:buChar char=""/>
              <a:tabLst>
                <a:tab pos="356235" algn="l"/>
              </a:tabLst>
            </a:pPr>
            <a:r>
              <a:rPr sz="3200" dirty="0">
                <a:latin typeface="Arial"/>
                <a:cs typeface="Arial"/>
              </a:rPr>
              <a:t>Surfaces de</a:t>
            </a:r>
            <a:r>
              <a:rPr sz="3200" spc="-150" dirty="0">
                <a:latin typeface="Arial"/>
                <a:cs typeface="Arial"/>
              </a:rPr>
              <a:t> </a:t>
            </a:r>
            <a:r>
              <a:rPr sz="3200" dirty="0">
                <a:latin typeface="Arial"/>
                <a:cs typeface="Arial"/>
              </a:rPr>
              <a:t>subdivision</a:t>
            </a:r>
            <a:endParaRPr sz="3200">
              <a:latin typeface="Arial"/>
              <a:cs typeface="Arial"/>
            </a:endParaRPr>
          </a:p>
          <a:p>
            <a:pPr marL="355600" indent="-342900">
              <a:lnSpc>
                <a:spcPct val="100000"/>
              </a:lnSpc>
              <a:spcBef>
                <a:spcPts val="765"/>
              </a:spcBef>
              <a:buClr>
                <a:srgbClr val="996666"/>
              </a:buClr>
              <a:buSzPct val="79687"/>
              <a:buFont typeface="Wingdings"/>
              <a:buChar char=""/>
              <a:tabLst>
                <a:tab pos="356235" algn="l"/>
              </a:tabLst>
            </a:pPr>
            <a:r>
              <a:rPr sz="3200" dirty="0">
                <a:latin typeface="Arial"/>
                <a:cs typeface="Arial"/>
              </a:rPr>
              <a:t>Surfaces</a:t>
            </a:r>
            <a:r>
              <a:rPr sz="3200" spc="-105" dirty="0">
                <a:latin typeface="Arial"/>
                <a:cs typeface="Arial"/>
              </a:rPr>
              <a:t> </a:t>
            </a:r>
            <a:r>
              <a:rPr sz="3200" spc="-5" dirty="0">
                <a:latin typeface="Arial"/>
                <a:cs typeface="Arial"/>
              </a:rPr>
              <a:t>implicites</a:t>
            </a:r>
            <a:endParaRPr sz="3200">
              <a:latin typeface="Arial"/>
              <a:cs typeface="Aria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4"/>
          <p:cNvSpPr>
            <a:spLocks noGrp="1"/>
          </p:cNvSpPr>
          <p:nvPr>
            <p:ph type="sldNum" sz="quarter" idx="10"/>
          </p:nvPr>
        </p:nvSpPr>
        <p:spPr>
          <a:xfrm>
            <a:off x="8364219" y="6487151"/>
            <a:ext cx="254634" cy="184666"/>
          </a:xfrm>
        </p:spPr>
        <p:txBody>
          <a:bodyPr/>
          <a:lstStyle/>
          <a:p>
            <a:fld id="{5AA535DC-4B7D-4827-8BFB-62449B1776F0}" type="slidenum">
              <a:rPr lang="fr-FR" altLang="en-GB"/>
              <a:pPr/>
              <a:t>14</a:t>
            </a:fld>
            <a:endParaRPr lang="fr-FR" altLang="en-GB"/>
          </a:p>
        </p:txBody>
      </p:sp>
      <p:sp>
        <p:nvSpPr>
          <p:cNvPr id="410628" name="Rectangle 4"/>
          <p:cNvSpPr>
            <a:spLocks noGrp="1" noChangeArrowheads="1"/>
          </p:cNvSpPr>
          <p:nvPr>
            <p:ph type="title"/>
          </p:nvPr>
        </p:nvSpPr>
        <p:spPr>
          <a:xfrm>
            <a:off x="273735" y="349059"/>
            <a:ext cx="8596528" cy="615553"/>
          </a:xfrm>
        </p:spPr>
        <p:txBody>
          <a:bodyPr/>
          <a:lstStyle/>
          <a:p>
            <a:r>
              <a:rPr lang="fr-FR" sz="4000" b="1" spc="-5" dirty="0" smtClean="0">
                <a:effectLst>
                  <a:outerShdw blurRad="38100" dist="38100" dir="2700000" algn="tl">
                    <a:srgbClr val="000000">
                      <a:alpha val="43137"/>
                    </a:srgbClr>
                  </a:outerShdw>
                </a:effectLst>
              </a:rPr>
              <a:t>Les </a:t>
            </a:r>
            <a:r>
              <a:rPr lang="fr-FR" sz="4000" b="1" dirty="0" smtClean="0">
                <a:effectLst>
                  <a:outerShdw blurRad="38100" dist="38100" dir="2700000" algn="tl">
                    <a:srgbClr val="000000">
                      <a:alpha val="43137"/>
                    </a:srgbClr>
                  </a:outerShdw>
                </a:effectLst>
              </a:rPr>
              <a:t>modèles</a:t>
            </a:r>
            <a:r>
              <a:rPr lang="fr-FR" sz="4000" b="1" spc="-65" dirty="0" smtClean="0">
                <a:effectLst>
                  <a:outerShdw blurRad="38100" dist="38100" dir="2700000" algn="tl">
                    <a:srgbClr val="000000">
                      <a:alpha val="43137"/>
                    </a:srgbClr>
                  </a:outerShdw>
                </a:effectLst>
              </a:rPr>
              <a:t> </a:t>
            </a:r>
            <a:r>
              <a:rPr lang="fr-FR" sz="4000" b="1" dirty="0" smtClean="0">
                <a:effectLst>
                  <a:outerShdw blurRad="38100" dist="38100" dir="2700000" algn="tl">
                    <a:srgbClr val="000000">
                      <a:alpha val="43137"/>
                    </a:srgbClr>
                  </a:outerShdw>
                </a:effectLst>
              </a:rPr>
              <a:t>géométriques</a:t>
            </a:r>
            <a:endParaRPr lang="fr-FR" dirty="0"/>
          </a:p>
        </p:txBody>
      </p:sp>
      <p:sp>
        <p:nvSpPr>
          <p:cNvPr id="410629" name="Rectangle 5"/>
          <p:cNvSpPr>
            <a:spLocks noGrp="1" noChangeArrowheads="1"/>
          </p:cNvSpPr>
          <p:nvPr>
            <p:ph type="body" sz="half" idx="1"/>
          </p:nvPr>
        </p:nvSpPr>
        <p:spPr>
          <a:xfrm>
            <a:off x="685800" y="2057400"/>
            <a:ext cx="7674220" cy="1246495"/>
          </a:xfrm>
        </p:spPr>
        <p:txBody>
          <a:bodyPr/>
          <a:lstStyle/>
          <a:p>
            <a:pPr algn="just">
              <a:lnSpc>
                <a:spcPct val="90000"/>
              </a:lnSpc>
              <a:buFont typeface="Wingdings" pitchFamily="2" charset="2"/>
              <a:buChar char="q"/>
            </a:pPr>
            <a:r>
              <a:rPr lang="fr-FR" sz="1800" dirty="0"/>
              <a:t>Ce modèle permet de définir les objets par l'association des morceaux des surfaces (tranches, carreaux) à des contours (bords) délimités par les arêtes. </a:t>
            </a:r>
          </a:p>
          <a:p>
            <a:pPr algn="just">
              <a:lnSpc>
                <a:spcPct val="90000"/>
              </a:lnSpc>
              <a:buFont typeface="Wingdings" pitchFamily="2" charset="2"/>
              <a:buChar char="q"/>
            </a:pPr>
            <a:r>
              <a:rPr lang="fr-FR" sz="1800" dirty="0"/>
              <a:t>L’approche surfacique est supérieure à l’approche fil de fer. Elle relève cependant des faiblesses du modèle précèdent. </a:t>
            </a:r>
          </a:p>
        </p:txBody>
      </p:sp>
      <p:sp>
        <p:nvSpPr>
          <p:cNvPr id="410630" name="Rectangle 6"/>
          <p:cNvSpPr>
            <a:spLocks noGrp="1" noChangeArrowheads="1"/>
          </p:cNvSpPr>
          <p:nvPr>
            <p:ph type="body" sz="half" idx="2"/>
          </p:nvPr>
        </p:nvSpPr>
        <p:spPr>
          <a:xfrm>
            <a:off x="716574" y="3357564"/>
            <a:ext cx="3722077" cy="2714589"/>
          </a:xfrm>
        </p:spPr>
        <p:txBody>
          <a:bodyPr/>
          <a:lstStyle/>
          <a:p>
            <a:r>
              <a:rPr lang="fr-FR" sz="1800" b="1" i="1" dirty="0"/>
              <a:t>Avantages:</a:t>
            </a:r>
            <a:r>
              <a:rPr lang="fr-FR" sz="1800" dirty="0"/>
              <a:t> </a:t>
            </a:r>
            <a:endParaRPr lang="fr-FR" sz="1800" dirty="0" smtClean="0"/>
          </a:p>
          <a:p>
            <a:r>
              <a:rPr lang="fr-FR" sz="1800" dirty="0" smtClean="0"/>
              <a:t>La </a:t>
            </a:r>
            <a:r>
              <a:rPr lang="fr-FR" sz="1800" dirty="0"/>
              <a:t>modélisation surfacique:</a:t>
            </a:r>
          </a:p>
          <a:p>
            <a:pPr marL="742950" lvl="1" indent="-285750" algn="just" rtl="0">
              <a:spcBef>
                <a:spcPct val="20000"/>
              </a:spcBef>
              <a:buClr>
                <a:schemeClr val="tx2"/>
              </a:buClr>
              <a:buFontTx/>
              <a:buChar char="–"/>
            </a:pPr>
            <a:r>
              <a:rPr lang="fr-FR" sz="1800" kern="1200" dirty="0">
                <a:solidFill>
                  <a:schemeClr val="tx1"/>
                </a:solidFill>
              </a:rPr>
              <a:t>Est plus développée que l'approche fil de fer.</a:t>
            </a:r>
          </a:p>
          <a:p>
            <a:pPr marL="742950" lvl="1" indent="-285750" algn="just" rtl="0">
              <a:spcBef>
                <a:spcPct val="20000"/>
              </a:spcBef>
              <a:buClr>
                <a:schemeClr val="tx2"/>
              </a:buClr>
              <a:buFontTx/>
              <a:buChar char="–"/>
            </a:pPr>
            <a:r>
              <a:rPr lang="fr-FR" sz="1800" kern="1200" dirty="0">
                <a:solidFill>
                  <a:schemeClr val="tx1"/>
                </a:solidFill>
              </a:rPr>
              <a:t>Est assez utilisée en CFAO.</a:t>
            </a:r>
          </a:p>
          <a:p>
            <a:pPr marL="742950" lvl="1" indent="-285750" algn="just" rtl="0">
              <a:spcBef>
                <a:spcPct val="20000"/>
              </a:spcBef>
              <a:buClr>
                <a:schemeClr val="tx2"/>
              </a:buClr>
              <a:buFontTx/>
              <a:buChar char="–"/>
            </a:pPr>
            <a:r>
              <a:rPr lang="fr-FR" sz="1800" kern="1200" dirty="0">
                <a:solidFill>
                  <a:schemeClr val="tx1"/>
                </a:solidFill>
              </a:rPr>
              <a:t>Permet de créer des objets lisses.</a:t>
            </a:r>
          </a:p>
          <a:p>
            <a:pPr marL="742950" lvl="1" indent="-285750" algn="just" rtl="0">
              <a:spcBef>
                <a:spcPct val="20000"/>
              </a:spcBef>
              <a:buClr>
                <a:schemeClr val="tx2"/>
              </a:buClr>
              <a:buFontTx/>
              <a:buChar char="–"/>
            </a:pPr>
            <a:r>
              <a:rPr lang="fr-FR" sz="1800" kern="1200" dirty="0">
                <a:solidFill>
                  <a:schemeClr val="tx1"/>
                </a:solidFill>
              </a:rPr>
              <a:t>Permet de construire des objets très complexes </a:t>
            </a:r>
          </a:p>
        </p:txBody>
      </p:sp>
      <p:sp>
        <p:nvSpPr>
          <p:cNvPr id="410631" name="Rectangle 7"/>
          <p:cNvSpPr>
            <a:spLocks noChangeArrowheads="1"/>
          </p:cNvSpPr>
          <p:nvPr/>
        </p:nvSpPr>
        <p:spPr bwMode="auto">
          <a:xfrm>
            <a:off x="4572000" y="3344864"/>
            <a:ext cx="3726474" cy="2446337"/>
          </a:xfrm>
          <a:prstGeom prst="rect">
            <a:avLst/>
          </a:prstGeom>
          <a:noFill/>
          <a:ln w="9525">
            <a:noFill/>
            <a:miter lim="800000"/>
            <a:headEnd/>
            <a:tailEnd/>
          </a:ln>
          <a:effectLst/>
        </p:spPr>
        <p:txBody>
          <a:bodyPr lIns="92075" tIns="46038" rIns="92075" bIns="46038"/>
          <a:lstStyle/>
          <a:p>
            <a:pPr marL="342900" indent="-342900" algn="just">
              <a:spcBef>
                <a:spcPct val="20000"/>
              </a:spcBef>
              <a:buClr>
                <a:schemeClr val="tx2"/>
              </a:buClr>
              <a:buFontTx/>
              <a:buChar char="•"/>
            </a:pPr>
            <a:r>
              <a:rPr lang="fr-FR" sz="1800" b="1" i="1" dirty="0"/>
              <a:t>Inconvénients:</a:t>
            </a:r>
            <a:endParaRPr lang="fr-FR" sz="1800" dirty="0"/>
          </a:p>
          <a:p>
            <a:pPr marL="742950" lvl="1" indent="-285750" algn="just">
              <a:spcBef>
                <a:spcPct val="20000"/>
              </a:spcBef>
              <a:buClr>
                <a:schemeClr val="tx2"/>
              </a:buClr>
              <a:buFontTx/>
              <a:buChar char="–"/>
            </a:pPr>
            <a:r>
              <a:rPr lang="fr-FR" sz="1800" dirty="0"/>
              <a:t>Plus coûteuse en espace mémoire</a:t>
            </a:r>
          </a:p>
          <a:p>
            <a:pPr marL="742950" lvl="1" indent="-285750" algn="just">
              <a:spcBef>
                <a:spcPct val="20000"/>
              </a:spcBef>
              <a:buClr>
                <a:schemeClr val="tx2"/>
              </a:buClr>
              <a:buFontTx/>
              <a:buChar char="–"/>
            </a:pPr>
            <a:r>
              <a:rPr lang="fr-FR" sz="1800" dirty="0"/>
              <a:t>Le temps écoulé est grand que celui du modèle fil de fer.</a:t>
            </a:r>
          </a:p>
          <a:p>
            <a:pPr marL="742950" lvl="1" indent="-285750" algn="just">
              <a:spcBef>
                <a:spcPct val="20000"/>
              </a:spcBef>
              <a:buClr>
                <a:schemeClr val="tx2"/>
              </a:buClr>
              <a:buFontTx/>
              <a:buChar char="–"/>
            </a:pPr>
            <a:r>
              <a:rPr lang="fr-FR" sz="1800" dirty="0"/>
              <a:t>Problème de "rattachement", chaque surface est décrite indépendamment aux  autres. </a:t>
            </a:r>
          </a:p>
        </p:txBody>
      </p:sp>
      <p:sp>
        <p:nvSpPr>
          <p:cNvPr id="7" name="Rectangle 6"/>
          <p:cNvSpPr/>
          <p:nvPr/>
        </p:nvSpPr>
        <p:spPr>
          <a:xfrm>
            <a:off x="465164" y="1381780"/>
            <a:ext cx="3781035" cy="523220"/>
          </a:xfrm>
          <a:prstGeom prst="rect">
            <a:avLst/>
          </a:prstGeom>
        </p:spPr>
        <p:txBody>
          <a:bodyPr wrap="none">
            <a:spAutoFit/>
          </a:bodyPr>
          <a:lstStyle/>
          <a:p>
            <a:r>
              <a:rPr lang="fr-FR" sz="2800" b="1" dirty="0" smtClean="0">
                <a:effectLst>
                  <a:outerShdw blurRad="38100" dist="38100" dir="2700000" algn="tl">
                    <a:srgbClr val="000000">
                      <a:alpha val="43137"/>
                    </a:srgbClr>
                  </a:outerShdw>
                </a:effectLst>
              </a:rPr>
              <a:t>Modélisation</a:t>
            </a:r>
            <a:r>
              <a:rPr lang="fr-FR" sz="2800" b="1" spc="-85" dirty="0" smtClean="0">
                <a:effectLst>
                  <a:outerShdw blurRad="38100" dist="38100" dir="2700000" algn="tl">
                    <a:srgbClr val="000000">
                      <a:alpha val="43137"/>
                    </a:srgbClr>
                  </a:outerShdw>
                </a:effectLst>
              </a:rPr>
              <a:t> </a:t>
            </a:r>
            <a:r>
              <a:rPr lang="fr-FR" sz="2800" b="1" dirty="0" smtClean="0">
                <a:effectLst>
                  <a:outerShdw blurRad="38100" dist="38100" dir="2700000" algn="tl">
                    <a:srgbClr val="000000">
                      <a:alpha val="43137"/>
                    </a:srgbClr>
                  </a:outerShdw>
                </a:effectLst>
              </a:rPr>
              <a:t>surfacique</a:t>
            </a:r>
            <a:endParaRPr lang="fr-FR" sz="2800" b="1"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0" y="3427475"/>
            <a:ext cx="9144000" cy="3426460"/>
          </a:xfrm>
          <a:custGeom>
            <a:avLst/>
            <a:gdLst/>
            <a:ahLst/>
            <a:cxnLst/>
            <a:rect l="l" t="t" r="r" b="b"/>
            <a:pathLst>
              <a:path w="9144000" h="3426459">
                <a:moveTo>
                  <a:pt x="0" y="3425952"/>
                </a:moveTo>
                <a:lnTo>
                  <a:pt x="9144000" y="3425952"/>
                </a:lnTo>
                <a:lnTo>
                  <a:pt x="9144000" y="0"/>
                </a:lnTo>
                <a:lnTo>
                  <a:pt x="0" y="0"/>
                </a:lnTo>
                <a:lnTo>
                  <a:pt x="0" y="3425952"/>
                </a:lnTo>
                <a:close/>
              </a:path>
            </a:pathLst>
          </a:custGeom>
          <a:solidFill>
            <a:srgbClr val="FFFFFF"/>
          </a:solidFill>
        </p:spPr>
        <p:txBody>
          <a:bodyPr wrap="square" lIns="0" tIns="0" rIns="0" bIns="0" rtlCol="0"/>
          <a:lstStyle/>
          <a:p>
            <a:endParaRPr/>
          </a:p>
        </p:txBody>
      </p:sp>
      <p:sp>
        <p:nvSpPr>
          <p:cNvPr id="4" name="object 4"/>
          <p:cNvSpPr/>
          <p:nvPr/>
        </p:nvSpPr>
        <p:spPr>
          <a:xfrm>
            <a:off x="356615" y="3427475"/>
            <a:ext cx="8356600" cy="3430525"/>
          </a:xfrm>
          <a:custGeom>
            <a:avLst/>
            <a:gdLst/>
            <a:ahLst/>
            <a:cxnLst/>
            <a:rect l="l" t="t" r="r" b="b"/>
            <a:pathLst>
              <a:path w="8356600" h="2845435">
                <a:moveTo>
                  <a:pt x="50292" y="0"/>
                </a:moveTo>
                <a:lnTo>
                  <a:pt x="0" y="0"/>
                </a:lnTo>
                <a:lnTo>
                  <a:pt x="0" y="2077212"/>
                </a:lnTo>
                <a:lnTo>
                  <a:pt x="9144" y="2159508"/>
                </a:lnTo>
                <a:lnTo>
                  <a:pt x="16764" y="2199131"/>
                </a:lnTo>
                <a:lnTo>
                  <a:pt x="25908" y="2238755"/>
                </a:lnTo>
                <a:lnTo>
                  <a:pt x="36576" y="2276855"/>
                </a:lnTo>
                <a:lnTo>
                  <a:pt x="48768" y="2314955"/>
                </a:lnTo>
                <a:lnTo>
                  <a:pt x="79248" y="2388108"/>
                </a:lnTo>
                <a:lnTo>
                  <a:pt x="97536" y="2421636"/>
                </a:lnTo>
                <a:lnTo>
                  <a:pt x="117348" y="2456688"/>
                </a:lnTo>
                <a:lnTo>
                  <a:pt x="138684" y="2488691"/>
                </a:lnTo>
                <a:lnTo>
                  <a:pt x="161544" y="2520696"/>
                </a:lnTo>
                <a:lnTo>
                  <a:pt x="184404" y="2551176"/>
                </a:lnTo>
                <a:lnTo>
                  <a:pt x="210312" y="2580131"/>
                </a:lnTo>
                <a:lnTo>
                  <a:pt x="237744" y="2609088"/>
                </a:lnTo>
                <a:lnTo>
                  <a:pt x="295656" y="2660904"/>
                </a:lnTo>
                <a:lnTo>
                  <a:pt x="326136" y="2685288"/>
                </a:lnTo>
                <a:lnTo>
                  <a:pt x="423672" y="2747772"/>
                </a:lnTo>
                <a:lnTo>
                  <a:pt x="458724" y="2766060"/>
                </a:lnTo>
                <a:lnTo>
                  <a:pt x="495300" y="2782824"/>
                </a:lnTo>
                <a:lnTo>
                  <a:pt x="531876" y="2796540"/>
                </a:lnTo>
                <a:lnTo>
                  <a:pt x="608076" y="2820924"/>
                </a:lnTo>
                <a:lnTo>
                  <a:pt x="687324" y="2836164"/>
                </a:lnTo>
                <a:lnTo>
                  <a:pt x="726947" y="2840736"/>
                </a:lnTo>
                <a:lnTo>
                  <a:pt x="768096" y="2843784"/>
                </a:lnTo>
                <a:lnTo>
                  <a:pt x="809244" y="2845308"/>
                </a:lnTo>
                <a:lnTo>
                  <a:pt x="7546848" y="2845308"/>
                </a:lnTo>
                <a:lnTo>
                  <a:pt x="7587995" y="2843784"/>
                </a:lnTo>
                <a:lnTo>
                  <a:pt x="7629143" y="2840736"/>
                </a:lnTo>
                <a:lnTo>
                  <a:pt x="7670291" y="2836164"/>
                </a:lnTo>
                <a:lnTo>
                  <a:pt x="7709915" y="2828544"/>
                </a:lnTo>
                <a:lnTo>
                  <a:pt x="7749539" y="2819400"/>
                </a:lnTo>
                <a:lnTo>
                  <a:pt x="7787639" y="2808732"/>
                </a:lnTo>
                <a:lnTo>
                  <a:pt x="7825739" y="2796540"/>
                </a:lnTo>
                <a:lnTo>
                  <a:pt x="7829397" y="2795016"/>
                </a:lnTo>
                <a:lnTo>
                  <a:pt x="809244" y="2795016"/>
                </a:lnTo>
                <a:lnTo>
                  <a:pt x="769620" y="2793491"/>
                </a:lnTo>
                <a:lnTo>
                  <a:pt x="731520" y="2790444"/>
                </a:lnTo>
                <a:lnTo>
                  <a:pt x="693420" y="2785872"/>
                </a:lnTo>
                <a:lnTo>
                  <a:pt x="655320" y="2779776"/>
                </a:lnTo>
                <a:lnTo>
                  <a:pt x="583692" y="2759964"/>
                </a:lnTo>
                <a:lnTo>
                  <a:pt x="513588" y="2735579"/>
                </a:lnTo>
                <a:lnTo>
                  <a:pt x="448056" y="2703576"/>
                </a:lnTo>
                <a:lnTo>
                  <a:pt x="384048" y="2665476"/>
                </a:lnTo>
                <a:lnTo>
                  <a:pt x="326136" y="2621279"/>
                </a:lnTo>
                <a:lnTo>
                  <a:pt x="272796" y="2572512"/>
                </a:lnTo>
                <a:lnTo>
                  <a:pt x="224028" y="2517648"/>
                </a:lnTo>
                <a:lnTo>
                  <a:pt x="179832" y="2459736"/>
                </a:lnTo>
                <a:lnTo>
                  <a:pt x="141732" y="2397252"/>
                </a:lnTo>
                <a:lnTo>
                  <a:pt x="109728" y="2330196"/>
                </a:lnTo>
                <a:lnTo>
                  <a:pt x="83820" y="2260091"/>
                </a:lnTo>
                <a:lnTo>
                  <a:pt x="65532" y="2188464"/>
                </a:lnTo>
                <a:lnTo>
                  <a:pt x="59436" y="2150364"/>
                </a:lnTo>
                <a:lnTo>
                  <a:pt x="54864" y="2112264"/>
                </a:lnTo>
                <a:lnTo>
                  <a:pt x="51815" y="2074164"/>
                </a:lnTo>
                <a:lnTo>
                  <a:pt x="50350" y="2036064"/>
                </a:lnTo>
                <a:lnTo>
                  <a:pt x="50292" y="0"/>
                </a:lnTo>
                <a:close/>
              </a:path>
              <a:path w="8356600" h="2845435">
                <a:moveTo>
                  <a:pt x="8356091" y="0"/>
                </a:moveTo>
                <a:lnTo>
                  <a:pt x="8305800" y="0"/>
                </a:lnTo>
                <a:lnTo>
                  <a:pt x="8305800" y="2036064"/>
                </a:lnTo>
                <a:lnTo>
                  <a:pt x="8304276" y="2075688"/>
                </a:lnTo>
                <a:lnTo>
                  <a:pt x="8301228" y="2113788"/>
                </a:lnTo>
                <a:lnTo>
                  <a:pt x="8296656" y="2151888"/>
                </a:lnTo>
                <a:lnTo>
                  <a:pt x="8290559" y="2189988"/>
                </a:lnTo>
                <a:lnTo>
                  <a:pt x="8270748" y="2261616"/>
                </a:lnTo>
                <a:lnTo>
                  <a:pt x="8246363" y="2331720"/>
                </a:lnTo>
                <a:lnTo>
                  <a:pt x="8214359" y="2397252"/>
                </a:lnTo>
                <a:lnTo>
                  <a:pt x="8176259" y="2461260"/>
                </a:lnTo>
                <a:lnTo>
                  <a:pt x="8132063" y="2519172"/>
                </a:lnTo>
                <a:lnTo>
                  <a:pt x="8083295" y="2572512"/>
                </a:lnTo>
                <a:lnTo>
                  <a:pt x="8028432" y="2621279"/>
                </a:lnTo>
                <a:lnTo>
                  <a:pt x="7970519" y="2665476"/>
                </a:lnTo>
                <a:lnTo>
                  <a:pt x="7908035" y="2703576"/>
                </a:lnTo>
                <a:lnTo>
                  <a:pt x="7840980" y="2735579"/>
                </a:lnTo>
                <a:lnTo>
                  <a:pt x="7770876" y="2761488"/>
                </a:lnTo>
                <a:lnTo>
                  <a:pt x="7699248" y="2779776"/>
                </a:lnTo>
                <a:lnTo>
                  <a:pt x="7661148" y="2785872"/>
                </a:lnTo>
                <a:lnTo>
                  <a:pt x="7623048" y="2790444"/>
                </a:lnTo>
                <a:lnTo>
                  <a:pt x="7584948" y="2793491"/>
                </a:lnTo>
                <a:lnTo>
                  <a:pt x="7545324" y="2795016"/>
                </a:lnTo>
                <a:lnTo>
                  <a:pt x="7829397" y="2795016"/>
                </a:lnTo>
                <a:lnTo>
                  <a:pt x="7898891" y="2766060"/>
                </a:lnTo>
                <a:lnTo>
                  <a:pt x="7932419" y="2747772"/>
                </a:lnTo>
                <a:lnTo>
                  <a:pt x="7967472" y="2727960"/>
                </a:lnTo>
                <a:lnTo>
                  <a:pt x="7999476" y="2706624"/>
                </a:lnTo>
                <a:lnTo>
                  <a:pt x="8031480" y="2683764"/>
                </a:lnTo>
                <a:lnTo>
                  <a:pt x="8090915" y="2634996"/>
                </a:lnTo>
                <a:lnTo>
                  <a:pt x="8119872" y="2607564"/>
                </a:lnTo>
                <a:lnTo>
                  <a:pt x="8171687" y="2549652"/>
                </a:lnTo>
                <a:lnTo>
                  <a:pt x="8196072" y="2519172"/>
                </a:lnTo>
                <a:lnTo>
                  <a:pt x="8258556" y="2421636"/>
                </a:lnTo>
                <a:lnTo>
                  <a:pt x="8276843" y="2386584"/>
                </a:lnTo>
                <a:lnTo>
                  <a:pt x="8293608" y="2350008"/>
                </a:lnTo>
                <a:lnTo>
                  <a:pt x="8307324" y="2313431"/>
                </a:lnTo>
                <a:lnTo>
                  <a:pt x="8331708" y="2237231"/>
                </a:lnTo>
                <a:lnTo>
                  <a:pt x="8346948" y="2157984"/>
                </a:lnTo>
                <a:lnTo>
                  <a:pt x="8351519" y="2118360"/>
                </a:lnTo>
                <a:lnTo>
                  <a:pt x="8354567" y="2077212"/>
                </a:lnTo>
                <a:lnTo>
                  <a:pt x="8356091" y="2036064"/>
                </a:lnTo>
                <a:lnTo>
                  <a:pt x="8356091" y="0"/>
                </a:lnTo>
                <a:close/>
              </a:path>
            </a:pathLst>
          </a:custGeom>
          <a:solidFill>
            <a:srgbClr val="669999"/>
          </a:solidFill>
        </p:spPr>
        <p:txBody>
          <a:bodyPr wrap="square" lIns="0" tIns="0" rIns="0" bIns="0" rtlCol="0"/>
          <a:lstStyle/>
          <a:p>
            <a:endParaRPr/>
          </a:p>
        </p:txBody>
      </p:sp>
      <p:sp>
        <p:nvSpPr>
          <p:cNvPr id="5" name="object 5"/>
          <p:cNvSpPr txBox="1"/>
          <p:nvPr/>
        </p:nvSpPr>
        <p:spPr>
          <a:xfrm>
            <a:off x="533400" y="1905000"/>
            <a:ext cx="7848600" cy="4321696"/>
          </a:xfrm>
          <a:prstGeom prst="rect">
            <a:avLst/>
          </a:prstGeom>
        </p:spPr>
        <p:txBody>
          <a:bodyPr vert="horz" wrap="square" lIns="0" tIns="0" rIns="0" bIns="0" rtlCol="0">
            <a:spAutoFit/>
          </a:bodyPr>
          <a:lstStyle/>
          <a:p>
            <a:pPr marL="354965" marR="28575" indent="-342265" algn="just">
              <a:lnSpc>
                <a:spcPct val="100000"/>
              </a:lnSpc>
              <a:buClr>
                <a:srgbClr val="996666"/>
              </a:buClr>
              <a:buSzPct val="80000"/>
              <a:buFont typeface="Wingdings"/>
              <a:buChar char=""/>
              <a:tabLst>
                <a:tab pos="354965" algn="l"/>
                <a:tab pos="355600" algn="l"/>
              </a:tabLst>
            </a:pPr>
            <a:r>
              <a:rPr sz="2000" dirty="0">
                <a:latin typeface="Arial"/>
                <a:cs typeface="Arial"/>
              </a:rPr>
              <a:t>Un </a:t>
            </a:r>
            <a:r>
              <a:rPr sz="2000" b="1" i="1" dirty="0">
                <a:latin typeface="Arial"/>
                <a:cs typeface="Arial"/>
              </a:rPr>
              <a:t>mesh </a:t>
            </a:r>
            <a:r>
              <a:rPr sz="2000" dirty="0">
                <a:latin typeface="Arial"/>
                <a:cs typeface="Arial"/>
              </a:rPr>
              <a:t>ou </a:t>
            </a:r>
            <a:r>
              <a:rPr sz="2000" b="1" dirty="0">
                <a:latin typeface="Arial"/>
                <a:cs typeface="Arial"/>
              </a:rPr>
              <a:t>maillage </a:t>
            </a:r>
            <a:r>
              <a:rPr sz="2000" dirty="0">
                <a:latin typeface="Arial"/>
                <a:cs typeface="Arial"/>
              </a:rPr>
              <a:t>est un objet tridimensionnel constitué</a:t>
            </a:r>
            <a:r>
              <a:rPr sz="2000" spc="-195" dirty="0">
                <a:latin typeface="Arial"/>
                <a:cs typeface="Arial"/>
              </a:rPr>
              <a:t> </a:t>
            </a:r>
            <a:r>
              <a:rPr sz="2000" dirty="0">
                <a:latin typeface="Arial"/>
                <a:cs typeface="Arial"/>
              </a:rPr>
              <a:t>de  sommets, d'arêtes et de faces organisés en polygones sous  forme de fil de</a:t>
            </a:r>
            <a:r>
              <a:rPr sz="2000" spc="-145" dirty="0">
                <a:latin typeface="Arial"/>
                <a:cs typeface="Arial"/>
              </a:rPr>
              <a:t> </a:t>
            </a:r>
            <a:r>
              <a:rPr sz="2000" dirty="0">
                <a:latin typeface="Arial"/>
                <a:cs typeface="Arial"/>
              </a:rPr>
              <a:t>fer.</a:t>
            </a:r>
            <a:endParaRPr sz="2000">
              <a:latin typeface="Arial"/>
              <a:cs typeface="Arial"/>
            </a:endParaRPr>
          </a:p>
          <a:p>
            <a:pPr marL="354965" marR="5080" indent="-342265" algn="just">
              <a:lnSpc>
                <a:spcPct val="100000"/>
              </a:lnSpc>
              <a:spcBef>
                <a:spcPts val="480"/>
              </a:spcBef>
              <a:buClr>
                <a:srgbClr val="996666"/>
              </a:buClr>
              <a:buSzPct val="80000"/>
              <a:buFont typeface="Wingdings"/>
              <a:buChar char=""/>
              <a:tabLst>
                <a:tab pos="354965" algn="l"/>
                <a:tab pos="355600" algn="l"/>
              </a:tabLst>
            </a:pPr>
            <a:r>
              <a:rPr sz="2000" dirty="0">
                <a:latin typeface="Arial"/>
                <a:cs typeface="Arial"/>
              </a:rPr>
              <a:t>Les faces se composent généralement de triangles, de  quadrilatères ou d'autres polygones convexes simples, car</a:t>
            </a:r>
            <a:r>
              <a:rPr sz="2000" spc="-170" dirty="0">
                <a:latin typeface="Arial"/>
                <a:cs typeface="Arial"/>
              </a:rPr>
              <a:t> </a:t>
            </a:r>
            <a:r>
              <a:rPr sz="2000" dirty="0">
                <a:latin typeface="Arial"/>
                <a:cs typeface="Arial"/>
              </a:rPr>
              <a:t>cela  simplifie le</a:t>
            </a:r>
            <a:r>
              <a:rPr sz="2000" spc="-95" dirty="0">
                <a:latin typeface="Arial"/>
                <a:cs typeface="Arial"/>
              </a:rPr>
              <a:t> </a:t>
            </a:r>
            <a:r>
              <a:rPr sz="2000" dirty="0">
                <a:latin typeface="Arial"/>
                <a:cs typeface="Arial"/>
              </a:rPr>
              <a:t>rendu.</a:t>
            </a:r>
            <a:endParaRPr sz="2000">
              <a:latin typeface="Arial"/>
              <a:cs typeface="Arial"/>
            </a:endParaRPr>
          </a:p>
          <a:p>
            <a:pPr marL="354965" marR="170180" indent="-342265" algn="just">
              <a:lnSpc>
                <a:spcPct val="100000"/>
              </a:lnSpc>
              <a:spcBef>
                <a:spcPts val="480"/>
              </a:spcBef>
              <a:buClr>
                <a:srgbClr val="996666"/>
              </a:buClr>
              <a:buSzPct val="80000"/>
              <a:buFont typeface="Wingdings"/>
              <a:buChar char=""/>
              <a:tabLst>
                <a:tab pos="354965" algn="l"/>
                <a:tab pos="355600" algn="l"/>
              </a:tabLst>
            </a:pPr>
            <a:r>
              <a:rPr sz="2000" dirty="0">
                <a:latin typeface="Arial"/>
                <a:cs typeface="Arial"/>
              </a:rPr>
              <a:t>Les faces peuvent être combinées pour former des</a:t>
            </a:r>
            <a:r>
              <a:rPr sz="2000" spc="-185" dirty="0">
                <a:latin typeface="Arial"/>
                <a:cs typeface="Arial"/>
              </a:rPr>
              <a:t> </a:t>
            </a:r>
            <a:r>
              <a:rPr sz="2000" dirty="0">
                <a:latin typeface="Arial"/>
                <a:cs typeface="Arial"/>
              </a:rPr>
              <a:t>polygones  concaves plus complexes, ou des polygones avec des</a:t>
            </a:r>
            <a:r>
              <a:rPr sz="2000" spc="-160" dirty="0">
                <a:latin typeface="Arial"/>
                <a:cs typeface="Arial"/>
              </a:rPr>
              <a:t> </a:t>
            </a:r>
            <a:r>
              <a:rPr sz="2000" dirty="0">
                <a:latin typeface="Arial"/>
                <a:cs typeface="Arial"/>
              </a:rPr>
              <a:t>trous.</a:t>
            </a:r>
            <a:endParaRPr sz="2000">
              <a:latin typeface="Arial"/>
              <a:cs typeface="Arial"/>
            </a:endParaRPr>
          </a:p>
          <a:p>
            <a:pPr marL="354965" marR="242570" indent="-342265" algn="just">
              <a:lnSpc>
                <a:spcPct val="100000"/>
              </a:lnSpc>
              <a:spcBef>
                <a:spcPts val="480"/>
              </a:spcBef>
              <a:buClr>
                <a:srgbClr val="996666"/>
              </a:buClr>
              <a:buSzPct val="80000"/>
              <a:buFont typeface="Wingdings"/>
              <a:buChar char=""/>
              <a:tabLst>
                <a:tab pos="354965" algn="l"/>
                <a:tab pos="355600" algn="l"/>
              </a:tabLst>
            </a:pPr>
            <a:r>
              <a:rPr sz="2000" dirty="0">
                <a:latin typeface="Arial"/>
                <a:cs typeface="Arial"/>
              </a:rPr>
              <a:t>On peut effectuer de nombreuses opérations sur les</a:t>
            </a:r>
            <a:r>
              <a:rPr sz="2000" spc="-204" dirty="0">
                <a:latin typeface="Arial"/>
                <a:cs typeface="Arial"/>
              </a:rPr>
              <a:t> </a:t>
            </a:r>
            <a:r>
              <a:rPr sz="2000" i="1" dirty="0">
                <a:latin typeface="Arial"/>
                <a:cs typeface="Arial"/>
              </a:rPr>
              <a:t>meshes</a:t>
            </a:r>
            <a:r>
              <a:rPr sz="2000" dirty="0">
                <a:latin typeface="Arial"/>
                <a:cs typeface="Arial"/>
              </a:rPr>
              <a:t>,  comme la logique booléenne, le lissage,</a:t>
            </a:r>
            <a:r>
              <a:rPr sz="2000" spc="-140" dirty="0">
                <a:latin typeface="Arial"/>
                <a:cs typeface="Arial"/>
              </a:rPr>
              <a:t> </a:t>
            </a:r>
            <a:r>
              <a:rPr sz="2000" dirty="0">
                <a:latin typeface="Arial"/>
                <a:cs typeface="Arial"/>
              </a:rPr>
              <a:t>etc.</a:t>
            </a:r>
            <a:endParaRPr sz="2000">
              <a:latin typeface="Arial"/>
              <a:cs typeface="Arial"/>
            </a:endParaRPr>
          </a:p>
          <a:p>
            <a:pPr marL="354965" indent="-342265" algn="just">
              <a:lnSpc>
                <a:spcPct val="100000"/>
              </a:lnSpc>
              <a:spcBef>
                <a:spcPts val="480"/>
              </a:spcBef>
              <a:buClr>
                <a:srgbClr val="996666"/>
              </a:buClr>
              <a:buSzPct val="80000"/>
              <a:buFont typeface="Wingdings"/>
              <a:buChar char=""/>
              <a:tabLst>
                <a:tab pos="354965" algn="l"/>
                <a:tab pos="355600" algn="l"/>
              </a:tabLst>
            </a:pPr>
            <a:r>
              <a:rPr sz="2000" dirty="0">
                <a:latin typeface="Arial"/>
                <a:cs typeface="Arial"/>
              </a:rPr>
              <a:t>Affichage facile avec</a:t>
            </a:r>
            <a:r>
              <a:rPr sz="2000" spc="-120" dirty="0">
                <a:latin typeface="Arial"/>
                <a:cs typeface="Arial"/>
              </a:rPr>
              <a:t> </a:t>
            </a:r>
            <a:r>
              <a:rPr sz="2000" dirty="0">
                <a:latin typeface="Arial"/>
                <a:cs typeface="Arial"/>
              </a:rPr>
              <a:t>OpenGL</a:t>
            </a:r>
            <a:endParaRPr sz="2000">
              <a:latin typeface="Arial"/>
              <a:cs typeface="Arial"/>
            </a:endParaRPr>
          </a:p>
          <a:p>
            <a:pPr marL="354965" marR="306070" indent="-342265" algn="just">
              <a:lnSpc>
                <a:spcPct val="100000"/>
              </a:lnSpc>
              <a:spcBef>
                <a:spcPts val="480"/>
              </a:spcBef>
              <a:buClr>
                <a:srgbClr val="996666"/>
              </a:buClr>
              <a:buSzPct val="80000"/>
              <a:buFont typeface="Wingdings"/>
              <a:buChar char=""/>
              <a:tabLst>
                <a:tab pos="354965" algn="l"/>
                <a:tab pos="355600" algn="l"/>
              </a:tabLst>
            </a:pPr>
            <a:r>
              <a:rPr sz="2000" dirty="0">
                <a:latin typeface="Arial"/>
                <a:cs typeface="Arial"/>
              </a:rPr>
              <a:t>Des outils de modélisation graphique tels que </a:t>
            </a:r>
            <a:r>
              <a:rPr sz="2000" spc="-5" dirty="0">
                <a:latin typeface="Arial"/>
                <a:cs typeface="Arial"/>
              </a:rPr>
              <a:t>Blender </a:t>
            </a:r>
            <a:r>
              <a:rPr sz="2000" dirty="0">
                <a:latin typeface="Arial"/>
                <a:cs typeface="Arial"/>
              </a:rPr>
              <a:t>ou</a:t>
            </a:r>
            <a:r>
              <a:rPr sz="2000" spc="-110" dirty="0">
                <a:latin typeface="Arial"/>
                <a:cs typeface="Arial"/>
              </a:rPr>
              <a:t> </a:t>
            </a:r>
            <a:r>
              <a:rPr sz="2000" dirty="0">
                <a:latin typeface="Arial"/>
                <a:cs typeface="Arial"/>
              </a:rPr>
              <a:t>3D  Studio Max permettent de réaliser ces objets</a:t>
            </a:r>
            <a:r>
              <a:rPr sz="2000" spc="-140" dirty="0">
                <a:latin typeface="Arial"/>
                <a:cs typeface="Arial"/>
              </a:rPr>
              <a:t> </a:t>
            </a:r>
            <a:r>
              <a:rPr sz="2000" spc="-5" dirty="0">
                <a:latin typeface="Arial"/>
                <a:cs typeface="Arial"/>
              </a:rPr>
              <a:t>filaires.</a:t>
            </a:r>
            <a:endParaRPr sz="2000">
              <a:latin typeface="Arial"/>
              <a:cs typeface="Arial"/>
            </a:endParaRPr>
          </a:p>
        </p:txBody>
      </p:sp>
      <p:sp>
        <p:nvSpPr>
          <p:cNvPr id="6" name="object 6"/>
          <p:cNvSpPr txBox="1">
            <a:spLocks noGrp="1"/>
          </p:cNvSpPr>
          <p:nvPr>
            <p:ph type="sldNum" sz="quarter" idx="7"/>
          </p:nvPr>
        </p:nvSpPr>
        <p:spPr>
          <a:xfrm>
            <a:off x="8364218" y="6487150"/>
            <a:ext cx="551181" cy="166712"/>
          </a:xfrm>
          <a:prstGeom prst="rect">
            <a:avLst/>
          </a:prstGeom>
        </p:spPr>
        <p:txBody>
          <a:bodyPr vert="horz" wrap="square" lIns="0" tIns="0" rIns="0" bIns="0" rtlCol="0">
            <a:spAutoFit/>
          </a:bodyPr>
          <a:lstStyle/>
          <a:p>
            <a:pPr marL="127000">
              <a:lnSpc>
                <a:spcPts val="1275"/>
              </a:lnSpc>
            </a:pPr>
            <a:fld id="{81D60167-4931-47E6-BA6A-407CBD079E47}" type="slidenum">
              <a:rPr spc="35" dirty="0"/>
              <a:pPr marL="127000">
                <a:lnSpc>
                  <a:spcPts val="1275"/>
                </a:lnSpc>
              </a:pPr>
              <a:t>15</a:t>
            </a:fld>
            <a:endParaRPr spc="35" dirty="0"/>
          </a:p>
        </p:txBody>
      </p:sp>
      <p:sp>
        <p:nvSpPr>
          <p:cNvPr id="7" name="Rectangle 6"/>
          <p:cNvSpPr/>
          <p:nvPr/>
        </p:nvSpPr>
        <p:spPr>
          <a:xfrm>
            <a:off x="304800" y="1371600"/>
            <a:ext cx="3648756" cy="523220"/>
          </a:xfrm>
          <a:prstGeom prst="rect">
            <a:avLst/>
          </a:prstGeom>
        </p:spPr>
        <p:txBody>
          <a:bodyPr wrap="none">
            <a:spAutoFit/>
          </a:bodyPr>
          <a:lstStyle/>
          <a:p>
            <a:r>
              <a:rPr lang="fr-FR" sz="2800" b="1" dirty="0" smtClean="0"/>
              <a:t>Maillages </a:t>
            </a:r>
            <a:r>
              <a:rPr lang="fr-FR" sz="2800" b="1" spc="-5" dirty="0" smtClean="0"/>
              <a:t>de</a:t>
            </a:r>
            <a:r>
              <a:rPr lang="fr-FR" sz="2800" b="1" spc="-80" dirty="0" smtClean="0"/>
              <a:t> </a:t>
            </a:r>
            <a:r>
              <a:rPr lang="fr-FR" sz="2800" b="1" dirty="0" smtClean="0"/>
              <a:t>polygones</a:t>
            </a:r>
            <a:endParaRPr lang="fr-FR" sz="2800" b="1" dirty="0"/>
          </a:p>
        </p:txBody>
      </p:sp>
      <p:sp>
        <p:nvSpPr>
          <p:cNvPr id="9" name="object 2"/>
          <p:cNvSpPr txBox="1">
            <a:spLocks noGrp="1"/>
          </p:cNvSpPr>
          <p:nvPr>
            <p:ph type="title"/>
          </p:nvPr>
        </p:nvSpPr>
        <p:spPr>
          <a:xfrm>
            <a:off x="273735" y="152400"/>
            <a:ext cx="8596528" cy="984885"/>
          </a:xfrm>
          <a:prstGeom prst="rect">
            <a:avLst/>
          </a:prstGeom>
        </p:spPr>
        <p:txBody>
          <a:bodyPr vert="horz" wrap="square" lIns="0" tIns="0" rIns="0" bIns="0" rtlCol="0">
            <a:spAutoFit/>
          </a:bodyPr>
          <a:lstStyle/>
          <a:p>
            <a:pPr marL="12700"/>
            <a:r>
              <a:rPr lang="fr-FR" sz="3200" b="1" dirty="0" smtClean="0">
                <a:effectLst>
                  <a:outerShdw blurRad="38100" dist="38100" dir="2700000" algn="tl">
                    <a:srgbClr val="000000">
                      <a:alpha val="43137"/>
                    </a:srgbClr>
                  </a:outerShdw>
                </a:effectLst>
              </a:rPr>
              <a:t>Modélisation surfacique</a:t>
            </a:r>
            <a:r>
              <a:rPr lang="fr-FR" sz="3200" b="1" dirty="0" smtClean="0"/>
              <a:t>:</a:t>
            </a:r>
            <a:br>
              <a:rPr lang="fr-FR" sz="3200" b="1" dirty="0" smtClean="0"/>
            </a:br>
            <a:r>
              <a:rPr lang="fr-FR" sz="3200" b="1" dirty="0" smtClean="0"/>
              <a:t> </a:t>
            </a:r>
            <a:r>
              <a:rPr lang="fr-FR" sz="3200" dirty="0" smtClean="0"/>
              <a:t>Maillages de polygones</a:t>
            </a:r>
            <a:endParaRP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73735" y="152400"/>
            <a:ext cx="8596528" cy="984885"/>
          </a:xfrm>
          <a:prstGeom prst="rect">
            <a:avLst/>
          </a:prstGeom>
        </p:spPr>
        <p:txBody>
          <a:bodyPr vert="horz" wrap="square" lIns="0" tIns="0" rIns="0" bIns="0" rtlCol="0">
            <a:spAutoFit/>
          </a:bodyPr>
          <a:lstStyle/>
          <a:p>
            <a:pPr marL="12700"/>
            <a:r>
              <a:rPr lang="fr-FR" sz="3200" b="1" dirty="0" smtClean="0">
                <a:effectLst>
                  <a:outerShdw blurRad="38100" dist="38100" dir="2700000" algn="tl">
                    <a:srgbClr val="000000">
                      <a:alpha val="43137"/>
                    </a:srgbClr>
                  </a:outerShdw>
                </a:effectLst>
              </a:rPr>
              <a:t>Modélisation surfacique</a:t>
            </a:r>
            <a:r>
              <a:rPr lang="fr-FR" sz="3200" b="1" dirty="0" smtClean="0"/>
              <a:t>:</a:t>
            </a:r>
            <a:br>
              <a:rPr lang="fr-FR" sz="3200" b="1" dirty="0" smtClean="0"/>
            </a:br>
            <a:r>
              <a:rPr lang="fr-FR" sz="3200" b="1" dirty="0" smtClean="0"/>
              <a:t> </a:t>
            </a:r>
            <a:r>
              <a:rPr lang="fr-FR" sz="3200" dirty="0" smtClean="0"/>
              <a:t>Maillages de polygones</a:t>
            </a:r>
            <a:endParaRPr dirty="0"/>
          </a:p>
        </p:txBody>
      </p:sp>
      <p:sp>
        <p:nvSpPr>
          <p:cNvPr id="3" name="object 3"/>
          <p:cNvSpPr/>
          <p:nvPr/>
        </p:nvSpPr>
        <p:spPr>
          <a:xfrm>
            <a:off x="551687" y="1905000"/>
            <a:ext cx="3160776" cy="1947672"/>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356615" y="3427475"/>
            <a:ext cx="8356600" cy="2845435"/>
          </a:xfrm>
          <a:custGeom>
            <a:avLst/>
            <a:gdLst/>
            <a:ahLst/>
            <a:cxnLst/>
            <a:rect l="l" t="t" r="r" b="b"/>
            <a:pathLst>
              <a:path w="8356600" h="2845435">
                <a:moveTo>
                  <a:pt x="50292" y="0"/>
                </a:moveTo>
                <a:lnTo>
                  <a:pt x="0" y="0"/>
                </a:lnTo>
                <a:lnTo>
                  <a:pt x="0" y="2077212"/>
                </a:lnTo>
                <a:lnTo>
                  <a:pt x="9144" y="2159508"/>
                </a:lnTo>
                <a:lnTo>
                  <a:pt x="16764" y="2199131"/>
                </a:lnTo>
                <a:lnTo>
                  <a:pt x="25908" y="2238755"/>
                </a:lnTo>
                <a:lnTo>
                  <a:pt x="36576" y="2276855"/>
                </a:lnTo>
                <a:lnTo>
                  <a:pt x="48768" y="2314955"/>
                </a:lnTo>
                <a:lnTo>
                  <a:pt x="79248" y="2388108"/>
                </a:lnTo>
                <a:lnTo>
                  <a:pt x="97536" y="2421636"/>
                </a:lnTo>
                <a:lnTo>
                  <a:pt x="117348" y="2456688"/>
                </a:lnTo>
                <a:lnTo>
                  <a:pt x="138684" y="2488691"/>
                </a:lnTo>
                <a:lnTo>
                  <a:pt x="161544" y="2520696"/>
                </a:lnTo>
                <a:lnTo>
                  <a:pt x="184404" y="2551176"/>
                </a:lnTo>
                <a:lnTo>
                  <a:pt x="210312" y="2580131"/>
                </a:lnTo>
                <a:lnTo>
                  <a:pt x="237744" y="2609088"/>
                </a:lnTo>
                <a:lnTo>
                  <a:pt x="295656" y="2660904"/>
                </a:lnTo>
                <a:lnTo>
                  <a:pt x="326136" y="2685288"/>
                </a:lnTo>
                <a:lnTo>
                  <a:pt x="423672" y="2747772"/>
                </a:lnTo>
                <a:lnTo>
                  <a:pt x="458724" y="2766060"/>
                </a:lnTo>
                <a:lnTo>
                  <a:pt x="495300" y="2782824"/>
                </a:lnTo>
                <a:lnTo>
                  <a:pt x="531876" y="2796540"/>
                </a:lnTo>
                <a:lnTo>
                  <a:pt x="608076" y="2820924"/>
                </a:lnTo>
                <a:lnTo>
                  <a:pt x="687324" y="2836164"/>
                </a:lnTo>
                <a:lnTo>
                  <a:pt x="726947" y="2840736"/>
                </a:lnTo>
                <a:lnTo>
                  <a:pt x="768096" y="2843784"/>
                </a:lnTo>
                <a:lnTo>
                  <a:pt x="809244" y="2845308"/>
                </a:lnTo>
                <a:lnTo>
                  <a:pt x="7546848" y="2845308"/>
                </a:lnTo>
                <a:lnTo>
                  <a:pt x="7587995" y="2843784"/>
                </a:lnTo>
                <a:lnTo>
                  <a:pt x="7629143" y="2840736"/>
                </a:lnTo>
                <a:lnTo>
                  <a:pt x="7670291" y="2836164"/>
                </a:lnTo>
                <a:lnTo>
                  <a:pt x="7709915" y="2828544"/>
                </a:lnTo>
                <a:lnTo>
                  <a:pt x="7749539" y="2819400"/>
                </a:lnTo>
                <a:lnTo>
                  <a:pt x="7787639" y="2808732"/>
                </a:lnTo>
                <a:lnTo>
                  <a:pt x="7825739" y="2796540"/>
                </a:lnTo>
                <a:lnTo>
                  <a:pt x="7829397" y="2795016"/>
                </a:lnTo>
                <a:lnTo>
                  <a:pt x="809244" y="2795016"/>
                </a:lnTo>
                <a:lnTo>
                  <a:pt x="769620" y="2793491"/>
                </a:lnTo>
                <a:lnTo>
                  <a:pt x="731520" y="2790444"/>
                </a:lnTo>
                <a:lnTo>
                  <a:pt x="693420" y="2785872"/>
                </a:lnTo>
                <a:lnTo>
                  <a:pt x="655320" y="2779776"/>
                </a:lnTo>
                <a:lnTo>
                  <a:pt x="583692" y="2759964"/>
                </a:lnTo>
                <a:lnTo>
                  <a:pt x="513588" y="2735579"/>
                </a:lnTo>
                <a:lnTo>
                  <a:pt x="448056" y="2703576"/>
                </a:lnTo>
                <a:lnTo>
                  <a:pt x="384048" y="2665476"/>
                </a:lnTo>
                <a:lnTo>
                  <a:pt x="326136" y="2621279"/>
                </a:lnTo>
                <a:lnTo>
                  <a:pt x="272796" y="2572512"/>
                </a:lnTo>
                <a:lnTo>
                  <a:pt x="224028" y="2517648"/>
                </a:lnTo>
                <a:lnTo>
                  <a:pt x="179832" y="2459736"/>
                </a:lnTo>
                <a:lnTo>
                  <a:pt x="141732" y="2397252"/>
                </a:lnTo>
                <a:lnTo>
                  <a:pt x="109728" y="2330196"/>
                </a:lnTo>
                <a:lnTo>
                  <a:pt x="83820" y="2260091"/>
                </a:lnTo>
                <a:lnTo>
                  <a:pt x="65532" y="2188464"/>
                </a:lnTo>
                <a:lnTo>
                  <a:pt x="59436" y="2150364"/>
                </a:lnTo>
                <a:lnTo>
                  <a:pt x="54864" y="2112264"/>
                </a:lnTo>
                <a:lnTo>
                  <a:pt x="51815" y="2074164"/>
                </a:lnTo>
                <a:lnTo>
                  <a:pt x="50350" y="2036064"/>
                </a:lnTo>
                <a:lnTo>
                  <a:pt x="50292" y="0"/>
                </a:lnTo>
                <a:close/>
              </a:path>
              <a:path w="8356600" h="2845435">
                <a:moveTo>
                  <a:pt x="8356091" y="0"/>
                </a:moveTo>
                <a:lnTo>
                  <a:pt x="8305800" y="0"/>
                </a:lnTo>
                <a:lnTo>
                  <a:pt x="8305800" y="2036064"/>
                </a:lnTo>
                <a:lnTo>
                  <a:pt x="8304276" y="2075688"/>
                </a:lnTo>
                <a:lnTo>
                  <a:pt x="8301228" y="2113788"/>
                </a:lnTo>
                <a:lnTo>
                  <a:pt x="8296656" y="2151888"/>
                </a:lnTo>
                <a:lnTo>
                  <a:pt x="8290559" y="2189988"/>
                </a:lnTo>
                <a:lnTo>
                  <a:pt x="8270748" y="2261616"/>
                </a:lnTo>
                <a:lnTo>
                  <a:pt x="8246363" y="2331720"/>
                </a:lnTo>
                <a:lnTo>
                  <a:pt x="8214359" y="2397252"/>
                </a:lnTo>
                <a:lnTo>
                  <a:pt x="8176259" y="2461260"/>
                </a:lnTo>
                <a:lnTo>
                  <a:pt x="8132063" y="2519172"/>
                </a:lnTo>
                <a:lnTo>
                  <a:pt x="8083295" y="2572512"/>
                </a:lnTo>
                <a:lnTo>
                  <a:pt x="8028432" y="2621279"/>
                </a:lnTo>
                <a:lnTo>
                  <a:pt x="7970519" y="2665476"/>
                </a:lnTo>
                <a:lnTo>
                  <a:pt x="7908035" y="2703576"/>
                </a:lnTo>
                <a:lnTo>
                  <a:pt x="7840980" y="2735579"/>
                </a:lnTo>
                <a:lnTo>
                  <a:pt x="7770876" y="2761488"/>
                </a:lnTo>
                <a:lnTo>
                  <a:pt x="7699248" y="2779776"/>
                </a:lnTo>
                <a:lnTo>
                  <a:pt x="7661148" y="2785872"/>
                </a:lnTo>
                <a:lnTo>
                  <a:pt x="7623048" y="2790444"/>
                </a:lnTo>
                <a:lnTo>
                  <a:pt x="7584948" y="2793491"/>
                </a:lnTo>
                <a:lnTo>
                  <a:pt x="7545324" y="2795016"/>
                </a:lnTo>
                <a:lnTo>
                  <a:pt x="7829397" y="2795016"/>
                </a:lnTo>
                <a:lnTo>
                  <a:pt x="7898891" y="2766060"/>
                </a:lnTo>
                <a:lnTo>
                  <a:pt x="7932419" y="2747772"/>
                </a:lnTo>
                <a:lnTo>
                  <a:pt x="7967472" y="2727960"/>
                </a:lnTo>
                <a:lnTo>
                  <a:pt x="7999476" y="2706624"/>
                </a:lnTo>
                <a:lnTo>
                  <a:pt x="8031480" y="2683764"/>
                </a:lnTo>
                <a:lnTo>
                  <a:pt x="8090915" y="2634996"/>
                </a:lnTo>
                <a:lnTo>
                  <a:pt x="8119872" y="2607564"/>
                </a:lnTo>
                <a:lnTo>
                  <a:pt x="8171687" y="2549652"/>
                </a:lnTo>
                <a:lnTo>
                  <a:pt x="8196072" y="2519172"/>
                </a:lnTo>
                <a:lnTo>
                  <a:pt x="8258556" y="2421636"/>
                </a:lnTo>
                <a:lnTo>
                  <a:pt x="8276843" y="2386584"/>
                </a:lnTo>
                <a:lnTo>
                  <a:pt x="8293608" y="2350008"/>
                </a:lnTo>
                <a:lnTo>
                  <a:pt x="8307324" y="2313431"/>
                </a:lnTo>
                <a:lnTo>
                  <a:pt x="8331708" y="2237231"/>
                </a:lnTo>
                <a:lnTo>
                  <a:pt x="8346948" y="2157984"/>
                </a:lnTo>
                <a:lnTo>
                  <a:pt x="8351519" y="2118360"/>
                </a:lnTo>
                <a:lnTo>
                  <a:pt x="8354567" y="2077212"/>
                </a:lnTo>
                <a:lnTo>
                  <a:pt x="8356091" y="2036064"/>
                </a:lnTo>
                <a:lnTo>
                  <a:pt x="8356091" y="0"/>
                </a:lnTo>
                <a:close/>
              </a:path>
            </a:pathLst>
          </a:custGeom>
          <a:solidFill>
            <a:srgbClr val="669999"/>
          </a:solidFill>
        </p:spPr>
        <p:txBody>
          <a:bodyPr wrap="square" lIns="0" tIns="0" rIns="0" bIns="0" rtlCol="0"/>
          <a:lstStyle/>
          <a:p>
            <a:endParaRPr/>
          </a:p>
        </p:txBody>
      </p:sp>
      <p:sp>
        <p:nvSpPr>
          <p:cNvPr id="5" name="object 5"/>
          <p:cNvSpPr/>
          <p:nvPr/>
        </p:nvSpPr>
        <p:spPr>
          <a:xfrm>
            <a:off x="658368" y="3657600"/>
            <a:ext cx="2331720" cy="2203704"/>
          </a:xfrm>
          <a:prstGeom prst="rect">
            <a:avLst/>
          </a:prstGeom>
          <a:blipFill>
            <a:blip r:embed="rId3" cstate="print"/>
            <a:stretch>
              <a:fillRect/>
            </a:stretch>
          </a:blipFill>
        </p:spPr>
        <p:txBody>
          <a:bodyPr wrap="square" lIns="0" tIns="0" rIns="0" bIns="0" rtlCol="0"/>
          <a:lstStyle/>
          <a:p>
            <a:endParaRPr/>
          </a:p>
        </p:txBody>
      </p:sp>
      <p:sp>
        <p:nvSpPr>
          <p:cNvPr id="7" name="object 7"/>
          <p:cNvSpPr txBox="1">
            <a:spLocks noGrp="1"/>
          </p:cNvSpPr>
          <p:nvPr>
            <p:ph type="sldNum" sz="quarter" idx="7"/>
          </p:nvPr>
        </p:nvSpPr>
        <p:spPr>
          <a:xfrm>
            <a:off x="8364218" y="6400800"/>
            <a:ext cx="398781" cy="166712"/>
          </a:xfrm>
          <a:prstGeom prst="rect">
            <a:avLst/>
          </a:prstGeom>
        </p:spPr>
        <p:txBody>
          <a:bodyPr vert="horz" wrap="square" lIns="0" tIns="0" rIns="0" bIns="0" rtlCol="0">
            <a:spAutoFit/>
          </a:bodyPr>
          <a:lstStyle/>
          <a:p>
            <a:pPr marL="127000">
              <a:lnSpc>
                <a:spcPts val="1275"/>
              </a:lnSpc>
            </a:pPr>
            <a:fld id="{81D60167-4931-47E6-BA6A-407CBD079E47}" type="slidenum">
              <a:rPr spc="35" dirty="0"/>
              <a:pPr marL="127000">
                <a:lnSpc>
                  <a:spcPts val="1275"/>
                </a:lnSpc>
              </a:pPr>
              <a:t>16</a:t>
            </a:fld>
            <a:endParaRPr spc="35" dirty="0"/>
          </a:p>
        </p:txBody>
      </p:sp>
      <p:sp>
        <p:nvSpPr>
          <p:cNvPr id="8" name="Rectangle 7"/>
          <p:cNvSpPr/>
          <p:nvPr/>
        </p:nvSpPr>
        <p:spPr>
          <a:xfrm>
            <a:off x="304800" y="1371600"/>
            <a:ext cx="3648756" cy="523220"/>
          </a:xfrm>
          <a:prstGeom prst="rect">
            <a:avLst/>
          </a:prstGeom>
        </p:spPr>
        <p:txBody>
          <a:bodyPr wrap="none">
            <a:spAutoFit/>
          </a:bodyPr>
          <a:lstStyle/>
          <a:p>
            <a:r>
              <a:rPr lang="fr-FR" sz="2800" b="1" dirty="0" smtClean="0"/>
              <a:t>Maillages </a:t>
            </a:r>
            <a:r>
              <a:rPr lang="fr-FR" sz="2800" b="1" spc="-5" dirty="0" smtClean="0"/>
              <a:t>de</a:t>
            </a:r>
            <a:r>
              <a:rPr lang="fr-FR" sz="2800" b="1" spc="-80" dirty="0" smtClean="0"/>
              <a:t> </a:t>
            </a:r>
            <a:r>
              <a:rPr lang="fr-FR" sz="2800" b="1" dirty="0" smtClean="0"/>
              <a:t>polygones</a:t>
            </a:r>
            <a:endParaRPr lang="fr-FR" sz="2800" b="1" dirty="0"/>
          </a:p>
        </p:txBody>
      </p:sp>
      <p:pic>
        <p:nvPicPr>
          <p:cNvPr id="37890" name="Picture 2" descr="Image associée"/>
          <p:cNvPicPr>
            <a:picLocks noChangeAspect="1" noChangeArrowheads="1"/>
          </p:cNvPicPr>
          <p:nvPr/>
        </p:nvPicPr>
        <p:blipFill>
          <a:blip r:embed="rId4"/>
          <a:srcRect/>
          <a:stretch>
            <a:fillRect/>
          </a:stretch>
        </p:blipFill>
        <p:spPr bwMode="auto">
          <a:xfrm>
            <a:off x="3581400" y="4800600"/>
            <a:ext cx="1656000" cy="1656000"/>
          </a:xfrm>
          <a:prstGeom prst="rect">
            <a:avLst/>
          </a:prstGeom>
          <a:noFill/>
        </p:spPr>
      </p:pic>
      <p:pic>
        <p:nvPicPr>
          <p:cNvPr id="37891" name="Picture 3"/>
          <p:cNvPicPr>
            <a:picLocks noChangeAspect="1" noChangeArrowheads="1"/>
          </p:cNvPicPr>
          <p:nvPr/>
        </p:nvPicPr>
        <p:blipFill>
          <a:blip r:embed="rId5"/>
          <a:srcRect/>
          <a:stretch>
            <a:fillRect/>
          </a:stretch>
        </p:blipFill>
        <p:spPr bwMode="auto">
          <a:xfrm>
            <a:off x="5562600" y="4572000"/>
            <a:ext cx="2052000" cy="2127773"/>
          </a:xfrm>
          <a:prstGeom prst="rect">
            <a:avLst/>
          </a:prstGeom>
          <a:noFill/>
          <a:ln w="9525">
            <a:noFill/>
            <a:miter lim="800000"/>
            <a:headEnd/>
            <a:tailEnd/>
          </a:ln>
          <a:effectLst/>
        </p:spPr>
      </p:pic>
      <p:pic>
        <p:nvPicPr>
          <p:cNvPr id="37893" name="Picture 5"/>
          <p:cNvPicPr>
            <a:picLocks noChangeAspect="1" noChangeArrowheads="1"/>
          </p:cNvPicPr>
          <p:nvPr/>
        </p:nvPicPr>
        <p:blipFill>
          <a:blip r:embed="rId6"/>
          <a:srcRect/>
          <a:stretch>
            <a:fillRect/>
          </a:stretch>
        </p:blipFill>
        <p:spPr bwMode="auto">
          <a:xfrm>
            <a:off x="4191000" y="1447800"/>
            <a:ext cx="4356000" cy="293927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9" name="Rectangle 3"/>
          <p:cNvSpPr>
            <a:spLocks noChangeArrowheads="1"/>
          </p:cNvSpPr>
          <p:nvPr/>
        </p:nvSpPr>
        <p:spPr bwMode="auto">
          <a:xfrm>
            <a:off x="358775" y="323850"/>
            <a:ext cx="8483600" cy="803363"/>
          </a:xfrm>
          <a:prstGeom prst="rect">
            <a:avLst/>
          </a:prstGeom>
          <a:noFill/>
          <a:ln w="12700">
            <a:noFill/>
            <a:miter lim="800000"/>
            <a:headEnd/>
            <a:tailEnd/>
          </a:ln>
          <a:effectLst/>
        </p:spPr>
        <p:txBody>
          <a:bodyPr lIns="55645" tIns="22258" rIns="55645" bIns="22258">
            <a:spAutoFit/>
          </a:bodyPr>
          <a:lstStyle/>
          <a:p>
            <a:pPr defTabSz="801688">
              <a:lnSpc>
                <a:spcPct val="88000"/>
              </a:lnSpc>
            </a:pPr>
            <a:r>
              <a:rPr lang="fr-FR" altLang="en-US" sz="2800" b="1" dirty="0" smtClean="0">
                <a:solidFill>
                  <a:schemeClr val="bg1"/>
                </a:solidFill>
                <a:effectLst>
                  <a:outerShdw blurRad="38100" dist="38100" dir="2700000" algn="tl">
                    <a:srgbClr val="000000">
                      <a:alpha val="43137"/>
                    </a:srgbClr>
                  </a:outerShdw>
                </a:effectLst>
                <a:latin typeface="Arial"/>
                <a:ea typeface="+mj-ea"/>
                <a:cs typeface="Arial"/>
              </a:rPr>
              <a:t>Modélisation surfacique </a:t>
            </a:r>
            <a:r>
              <a:rPr lang="fr-FR" altLang="en-US" sz="2800" dirty="0" smtClean="0">
                <a:solidFill>
                  <a:schemeClr val="bg1"/>
                </a:solidFill>
                <a:latin typeface="Arial"/>
                <a:ea typeface="+mj-ea"/>
                <a:cs typeface="Arial"/>
              </a:rPr>
              <a:t>: Niveaux de détails des Surfaces Triangulées LOD (</a:t>
            </a:r>
            <a:r>
              <a:rPr lang="fr-FR" altLang="en-US" sz="2800" dirty="0" err="1" smtClean="0">
                <a:solidFill>
                  <a:schemeClr val="bg1"/>
                </a:solidFill>
                <a:latin typeface="Arial"/>
                <a:ea typeface="+mj-ea"/>
                <a:cs typeface="Arial"/>
              </a:rPr>
              <a:t>Level</a:t>
            </a:r>
            <a:r>
              <a:rPr lang="fr-FR" altLang="en-US" sz="2800" dirty="0" smtClean="0">
                <a:solidFill>
                  <a:schemeClr val="bg1"/>
                </a:solidFill>
                <a:latin typeface="Arial"/>
                <a:ea typeface="+mj-ea"/>
                <a:cs typeface="Arial"/>
              </a:rPr>
              <a:t> Of </a:t>
            </a:r>
            <a:r>
              <a:rPr lang="fr-FR" altLang="en-US" sz="2800" dirty="0" err="1" smtClean="0">
                <a:solidFill>
                  <a:schemeClr val="bg1"/>
                </a:solidFill>
                <a:latin typeface="Arial"/>
                <a:ea typeface="+mj-ea"/>
                <a:cs typeface="Arial"/>
              </a:rPr>
              <a:t>Details</a:t>
            </a:r>
            <a:r>
              <a:rPr lang="fr-FR" altLang="en-US" sz="2800" dirty="0" smtClean="0">
                <a:solidFill>
                  <a:schemeClr val="bg1"/>
                </a:solidFill>
                <a:latin typeface="Arial"/>
                <a:ea typeface="+mj-ea"/>
                <a:cs typeface="Arial"/>
              </a:rPr>
              <a:t>)</a:t>
            </a:r>
            <a:endParaRPr lang="fr-FR" altLang="en-US" sz="2800" dirty="0">
              <a:solidFill>
                <a:schemeClr val="bg1"/>
              </a:solidFill>
              <a:latin typeface="Arial"/>
              <a:ea typeface="+mj-ea"/>
              <a:cs typeface="Arial"/>
            </a:endParaRPr>
          </a:p>
        </p:txBody>
      </p:sp>
      <p:pic>
        <p:nvPicPr>
          <p:cNvPr id="106500" name="Picture 4" descr="fourcows800"/>
          <p:cNvPicPr>
            <a:picLocks noChangeAspect="1" noChangeArrowheads="1"/>
          </p:cNvPicPr>
          <p:nvPr/>
        </p:nvPicPr>
        <p:blipFill>
          <a:blip r:embed="rId2"/>
          <a:srcRect/>
          <a:stretch>
            <a:fillRect/>
          </a:stretch>
        </p:blipFill>
        <p:spPr bwMode="auto">
          <a:xfrm>
            <a:off x="1245706" y="2362200"/>
            <a:ext cx="5893282" cy="4419600"/>
          </a:xfrm>
          <a:prstGeom prst="rect">
            <a:avLst/>
          </a:prstGeom>
          <a:noFill/>
          <a:ln w="9525">
            <a:noFill/>
            <a:miter lim="800000"/>
            <a:headEnd/>
            <a:tailEnd/>
          </a:ln>
        </p:spPr>
      </p:pic>
      <p:sp>
        <p:nvSpPr>
          <p:cNvPr id="5" name="Rectangle 4"/>
          <p:cNvSpPr/>
          <p:nvPr/>
        </p:nvSpPr>
        <p:spPr>
          <a:xfrm>
            <a:off x="457200" y="1371600"/>
            <a:ext cx="8229600" cy="923330"/>
          </a:xfrm>
          <a:prstGeom prst="rect">
            <a:avLst/>
          </a:prstGeom>
        </p:spPr>
        <p:txBody>
          <a:bodyPr wrap="square">
            <a:spAutoFit/>
          </a:bodyPr>
          <a:lstStyle/>
          <a:p>
            <a:r>
              <a:rPr lang="fr-FR" b="1" dirty="0" smtClean="0"/>
              <a:t>Différentes représentations du même objet sont calculées, chacune a un niveau de détail différent. Pendant l‘exécution de l'application, une représentation de l'objet est sélectionnée et visualisée.</a:t>
            </a:r>
            <a:endParaRPr lang="fr-FR" dirty="0"/>
          </a:p>
        </p:txBody>
      </p:sp>
      <p:sp>
        <p:nvSpPr>
          <p:cNvPr id="7" name="object 7"/>
          <p:cNvSpPr txBox="1">
            <a:spLocks/>
          </p:cNvSpPr>
          <p:nvPr/>
        </p:nvSpPr>
        <p:spPr>
          <a:xfrm>
            <a:off x="8364218" y="6400800"/>
            <a:ext cx="398781" cy="166712"/>
          </a:xfrm>
          <a:prstGeom prst="rect">
            <a:avLst/>
          </a:prstGeom>
        </p:spPr>
        <p:txBody>
          <a:bodyPr vert="horz" wrap="square" lIns="0" tIns="0" rIns="0" bIns="0" rtlCol="0">
            <a:spAutoFit/>
          </a:bodyPr>
          <a:lstStyle/>
          <a:p>
            <a:pPr marL="127000" marR="0" lvl="0" indent="0" algn="l" defTabSz="914400" rtl="0" eaLnBrk="1" fontAlgn="auto" latinLnBrk="0" hangingPunct="1">
              <a:lnSpc>
                <a:spcPts val="1275"/>
              </a:lnSpc>
              <a:spcBef>
                <a:spcPts val="0"/>
              </a:spcBef>
              <a:spcAft>
                <a:spcPts val="0"/>
              </a:spcAft>
              <a:buClrTx/>
              <a:buSzTx/>
              <a:buFontTx/>
              <a:buNone/>
              <a:tabLst/>
              <a:defRPr/>
            </a:pPr>
            <a:fld id="{81D60167-4931-47E6-BA6A-407CBD079E47}" type="slidenum">
              <a:rPr kumimoji="0" lang="fr-FR" sz="1800" b="0" i="0" u="none" strike="noStrike" kern="1200" cap="none" spc="35" normalizeH="0" baseline="0" noProof="0" smtClean="0">
                <a:ln>
                  <a:noFill/>
                </a:ln>
                <a:solidFill>
                  <a:schemeClr val="tx1"/>
                </a:solidFill>
                <a:effectLst/>
                <a:uLnTx/>
                <a:uFillTx/>
                <a:latin typeface="+mn-lt"/>
                <a:ea typeface="+mn-ea"/>
                <a:cs typeface="+mn-cs"/>
              </a:rPr>
              <a:pPr marL="127000" marR="0" lvl="0" indent="0" algn="l" defTabSz="914400" rtl="0" eaLnBrk="1" fontAlgn="auto" latinLnBrk="0" hangingPunct="1">
                <a:lnSpc>
                  <a:spcPts val="1275"/>
                </a:lnSpc>
                <a:spcBef>
                  <a:spcPts val="0"/>
                </a:spcBef>
                <a:spcAft>
                  <a:spcPts val="0"/>
                </a:spcAft>
                <a:buClrTx/>
                <a:buSzTx/>
                <a:buFontTx/>
                <a:buNone/>
                <a:tabLst/>
                <a:defRPr/>
              </a:pPr>
              <a:t>17</a:t>
            </a:fld>
            <a:endParaRPr kumimoji="0" lang="fr-FR" sz="1800" b="0" i="0" u="none" strike="noStrike" kern="1200" cap="none" spc="35"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1524000"/>
            <a:ext cx="8077200" cy="4893647"/>
          </a:xfrm>
          <a:prstGeom prst="rect">
            <a:avLst/>
          </a:prstGeom>
        </p:spPr>
        <p:txBody>
          <a:bodyPr wrap="square">
            <a:spAutoFit/>
          </a:bodyPr>
          <a:lstStyle/>
          <a:p>
            <a:r>
              <a:rPr lang="fr-FR" sz="2400" b="1" dirty="0" smtClean="0"/>
              <a:t>Objectif</a:t>
            </a:r>
          </a:p>
          <a:p>
            <a:r>
              <a:rPr lang="fr-FR" sz="2400" dirty="0" smtClean="0"/>
              <a:t>• </a:t>
            </a:r>
            <a:r>
              <a:rPr lang="fr-FR" sz="2400" b="1" dirty="0" smtClean="0"/>
              <a:t>Observations :</a:t>
            </a:r>
          </a:p>
          <a:p>
            <a:pPr algn="just"/>
            <a:r>
              <a:rPr lang="fr-FR" sz="2400" dirty="0" smtClean="0"/>
              <a:t>	– objet détaille → énormément de polygones</a:t>
            </a:r>
          </a:p>
          <a:p>
            <a:pPr algn="just"/>
            <a:r>
              <a:rPr lang="fr-FR" sz="2400" dirty="0" smtClean="0"/>
              <a:t>	– cout de rendu = fonction du nombre de polygones</a:t>
            </a:r>
          </a:p>
          <a:p>
            <a:pPr algn="just"/>
            <a:r>
              <a:rPr lang="fr-FR" sz="2400" dirty="0" smtClean="0"/>
              <a:t>	– taille des polygones en espace image = fonction de la 	   distance a l'observateur. </a:t>
            </a:r>
          </a:p>
          <a:p>
            <a:pPr algn="just"/>
            <a:r>
              <a:rPr lang="fr-FR" sz="2400" dirty="0" smtClean="0"/>
              <a:t>• </a:t>
            </a:r>
            <a:r>
              <a:rPr lang="fr-FR" sz="2400" b="1" dirty="0" smtClean="0"/>
              <a:t>Idée :</a:t>
            </a:r>
          </a:p>
          <a:p>
            <a:pPr algn="just"/>
            <a:r>
              <a:rPr lang="fr-FR" sz="2400" dirty="0" smtClean="0"/>
              <a:t>	– adapter la résolution (le nombre de polygones) du 	    maillage en fonction du point de vue</a:t>
            </a:r>
          </a:p>
          <a:p>
            <a:pPr algn="just"/>
            <a:r>
              <a:rPr lang="fr-FR" sz="2400" dirty="0" smtClean="0"/>
              <a:t>• </a:t>
            </a:r>
            <a:r>
              <a:rPr lang="fr-FR" sz="2400" b="1" dirty="0" smtClean="0"/>
              <a:t>Défis :</a:t>
            </a:r>
          </a:p>
          <a:p>
            <a:pPr lvl="1" algn="just"/>
            <a:r>
              <a:rPr lang="fr-FR" sz="2400" dirty="0" smtClean="0"/>
              <a:t>– comment calculer des versions simplifiées du maillage ?</a:t>
            </a:r>
          </a:p>
          <a:p>
            <a:pPr lvl="1" algn="just"/>
            <a:r>
              <a:rPr lang="fr-FR" sz="2400" dirty="0" smtClean="0"/>
              <a:t>– comment choisir la résolution adaptée ?</a:t>
            </a:r>
          </a:p>
          <a:p>
            <a:pPr lvl="1" algn="just"/>
            <a:r>
              <a:rPr lang="fr-FR" sz="2400" dirty="0" smtClean="0"/>
              <a:t>– comment rendre cela efficace du point de vu du GPU ?</a:t>
            </a:r>
            <a:endParaRPr lang="fr-FR" sz="2000" dirty="0"/>
          </a:p>
        </p:txBody>
      </p:sp>
      <p:sp>
        <p:nvSpPr>
          <p:cNvPr id="7" name="object 7"/>
          <p:cNvSpPr txBox="1">
            <a:spLocks/>
          </p:cNvSpPr>
          <p:nvPr/>
        </p:nvSpPr>
        <p:spPr>
          <a:xfrm>
            <a:off x="8364218" y="6400800"/>
            <a:ext cx="398781" cy="166712"/>
          </a:xfrm>
          <a:prstGeom prst="rect">
            <a:avLst/>
          </a:prstGeom>
        </p:spPr>
        <p:txBody>
          <a:bodyPr vert="horz" wrap="square" lIns="0" tIns="0" rIns="0" bIns="0" rtlCol="0">
            <a:spAutoFit/>
          </a:bodyPr>
          <a:lstStyle/>
          <a:p>
            <a:pPr marL="127000" marR="0" lvl="0" indent="0" algn="l" defTabSz="914400" rtl="0" eaLnBrk="1" fontAlgn="auto" latinLnBrk="0" hangingPunct="1">
              <a:lnSpc>
                <a:spcPts val="1275"/>
              </a:lnSpc>
              <a:spcBef>
                <a:spcPts val="0"/>
              </a:spcBef>
              <a:spcAft>
                <a:spcPts val="0"/>
              </a:spcAft>
              <a:buClrTx/>
              <a:buSzTx/>
              <a:buFontTx/>
              <a:buNone/>
              <a:tabLst/>
              <a:defRPr/>
            </a:pPr>
            <a:fld id="{81D60167-4931-47E6-BA6A-407CBD079E47}" type="slidenum">
              <a:rPr kumimoji="0" lang="fr-FR" sz="1800" b="0" i="0" u="none" strike="noStrike" kern="1200" cap="none" spc="35" normalizeH="0" baseline="0" noProof="0" smtClean="0">
                <a:ln>
                  <a:noFill/>
                </a:ln>
                <a:solidFill>
                  <a:schemeClr val="tx1"/>
                </a:solidFill>
                <a:effectLst/>
                <a:uLnTx/>
                <a:uFillTx/>
                <a:latin typeface="+mn-lt"/>
                <a:ea typeface="+mn-ea"/>
                <a:cs typeface="+mn-cs"/>
              </a:rPr>
              <a:pPr marL="127000" marR="0" lvl="0" indent="0" algn="l" defTabSz="914400" rtl="0" eaLnBrk="1" fontAlgn="auto" latinLnBrk="0" hangingPunct="1">
                <a:lnSpc>
                  <a:spcPts val="1275"/>
                </a:lnSpc>
                <a:spcBef>
                  <a:spcPts val="0"/>
                </a:spcBef>
                <a:spcAft>
                  <a:spcPts val="0"/>
                </a:spcAft>
                <a:buClrTx/>
                <a:buSzTx/>
                <a:buFontTx/>
                <a:buNone/>
                <a:tabLst/>
                <a:defRPr/>
              </a:pPr>
              <a:t>18</a:t>
            </a:fld>
            <a:endParaRPr kumimoji="0" lang="fr-FR" sz="1800" b="0" i="0" u="none" strike="noStrike" kern="1200" cap="none" spc="35" normalizeH="0" baseline="0" noProof="0" dirty="0">
              <a:ln>
                <a:noFill/>
              </a:ln>
              <a:solidFill>
                <a:schemeClr val="tx1"/>
              </a:solidFill>
              <a:effectLst/>
              <a:uLnTx/>
              <a:uFillTx/>
              <a:latin typeface="+mn-lt"/>
              <a:ea typeface="+mn-ea"/>
              <a:cs typeface="+mn-cs"/>
            </a:endParaRPr>
          </a:p>
        </p:txBody>
      </p:sp>
      <p:sp>
        <p:nvSpPr>
          <p:cNvPr id="8" name="Rectangle 3"/>
          <p:cNvSpPr>
            <a:spLocks noChangeArrowheads="1"/>
          </p:cNvSpPr>
          <p:nvPr/>
        </p:nvSpPr>
        <p:spPr bwMode="auto">
          <a:xfrm>
            <a:off x="358775" y="323850"/>
            <a:ext cx="8483600" cy="803363"/>
          </a:xfrm>
          <a:prstGeom prst="rect">
            <a:avLst/>
          </a:prstGeom>
          <a:noFill/>
          <a:ln w="12700">
            <a:noFill/>
            <a:miter lim="800000"/>
            <a:headEnd/>
            <a:tailEnd/>
          </a:ln>
          <a:effectLst/>
        </p:spPr>
        <p:txBody>
          <a:bodyPr lIns="55645" tIns="22258" rIns="55645" bIns="22258">
            <a:spAutoFit/>
          </a:bodyPr>
          <a:lstStyle/>
          <a:p>
            <a:pPr defTabSz="801688">
              <a:lnSpc>
                <a:spcPct val="88000"/>
              </a:lnSpc>
            </a:pPr>
            <a:r>
              <a:rPr lang="fr-FR" altLang="en-US" sz="2800" b="1" dirty="0" smtClean="0">
                <a:solidFill>
                  <a:schemeClr val="bg1"/>
                </a:solidFill>
                <a:effectLst>
                  <a:outerShdw blurRad="38100" dist="38100" dir="2700000" algn="tl">
                    <a:srgbClr val="000000">
                      <a:alpha val="43137"/>
                    </a:srgbClr>
                  </a:outerShdw>
                </a:effectLst>
                <a:latin typeface="Arial"/>
                <a:ea typeface="+mj-ea"/>
                <a:cs typeface="Arial"/>
              </a:rPr>
              <a:t>Modélisation surfacique </a:t>
            </a:r>
            <a:r>
              <a:rPr lang="fr-FR" altLang="en-US" sz="2800" dirty="0" smtClean="0">
                <a:solidFill>
                  <a:schemeClr val="bg1"/>
                </a:solidFill>
                <a:latin typeface="Arial"/>
                <a:ea typeface="+mj-ea"/>
                <a:cs typeface="Arial"/>
              </a:rPr>
              <a:t>: Niveaux de détails des Surfaces Triangulées LOD (</a:t>
            </a:r>
            <a:r>
              <a:rPr lang="fr-FR" altLang="en-US" sz="2800" dirty="0" err="1" smtClean="0">
                <a:solidFill>
                  <a:schemeClr val="bg1"/>
                </a:solidFill>
                <a:latin typeface="Arial"/>
                <a:ea typeface="+mj-ea"/>
                <a:cs typeface="Arial"/>
              </a:rPr>
              <a:t>Level</a:t>
            </a:r>
            <a:r>
              <a:rPr lang="fr-FR" altLang="en-US" sz="2800" dirty="0" smtClean="0">
                <a:solidFill>
                  <a:schemeClr val="bg1"/>
                </a:solidFill>
                <a:latin typeface="Arial"/>
                <a:ea typeface="+mj-ea"/>
                <a:cs typeface="Arial"/>
              </a:rPr>
              <a:t> Of </a:t>
            </a:r>
            <a:r>
              <a:rPr lang="fr-FR" altLang="en-US" sz="2800" dirty="0" err="1" smtClean="0">
                <a:solidFill>
                  <a:schemeClr val="bg1"/>
                </a:solidFill>
                <a:latin typeface="Arial"/>
                <a:ea typeface="+mj-ea"/>
                <a:cs typeface="Arial"/>
              </a:rPr>
              <a:t>Details</a:t>
            </a:r>
            <a:r>
              <a:rPr lang="fr-FR" altLang="en-US" sz="2800" dirty="0" smtClean="0">
                <a:solidFill>
                  <a:schemeClr val="bg1"/>
                </a:solidFill>
                <a:latin typeface="Arial"/>
                <a:ea typeface="+mj-ea"/>
                <a:cs typeface="Arial"/>
              </a:rPr>
              <a:t>)</a:t>
            </a:r>
            <a:endParaRPr lang="fr-FR" altLang="en-US" sz="2800" dirty="0">
              <a:solidFill>
                <a:schemeClr val="bg1"/>
              </a:solidFill>
              <a:latin typeface="Arial"/>
              <a:ea typeface="+mj-ea"/>
              <a:cs typeface="Aria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Espace réservé du numéro de diapositive 3"/>
          <p:cNvSpPr>
            <a:spLocks noGrp="1"/>
          </p:cNvSpPr>
          <p:nvPr>
            <p:ph type="sldNum" sz="quarter" idx="4294967295"/>
          </p:nvPr>
        </p:nvSpPr>
        <p:spPr>
          <a:xfrm>
            <a:off x="6553200" y="6324600"/>
            <a:ext cx="1905000" cy="457200"/>
          </a:xfrm>
          <a:prstGeom prst="rect">
            <a:avLst/>
          </a:prstGeom>
        </p:spPr>
        <p:txBody>
          <a:bodyPr/>
          <a:lstStyle/>
          <a:p>
            <a:fld id="{FB8204FC-028A-4E54-B188-E0EA4E0B011F}" type="slidenum">
              <a:rPr lang="fr-FR" altLang="en-GB"/>
              <a:pPr/>
              <a:t>19</a:t>
            </a:fld>
            <a:endParaRPr lang="fr-FR" altLang="en-GB"/>
          </a:p>
        </p:txBody>
      </p:sp>
      <p:sp>
        <p:nvSpPr>
          <p:cNvPr id="305154" name="Rectangle 3074"/>
          <p:cNvSpPr>
            <a:spLocks noGrp="1" noChangeArrowheads="1"/>
          </p:cNvSpPr>
          <p:nvPr>
            <p:ph type="title"/>
          </p:nvPr>
        </p:nvSpPr>
        <p:spPr>
          <a:xfrm>
            <a:off x="685800" y="2125980"/>
            <a:ext cx="7772400" cy="1138773"/>
          </a:xfrm>
        </p:spPr>
        <p:txBody>
          <a:bodyPr/>
          <a:lstStyle/>
          <a:p>
            <a:r>
              <a:rPr lang="fr-FR" sz="3200"/>
              <a:t>Représentations surfaciques</a:t>
            </a:r>
            <a:r>
              <a:rPr lang="fr-FR"/>
              <a:t/>
            </a:r>
            <a:br>
              <a:rPr lang="fr-FR"/>
            </a:br>
            <a:r>
              <a:rPr lang="fr-FR"/>
              <a:t> </a:t>
            </a:r>
            <a:r>
              <a:rPr lang="fr-FR" sz="3600"/>
              <a:t>Facettes:Ensemble de carreaux</a:t>
            </a:r>
            <a:endParaRPr lang="fr-FR" altLang="fr-FR" sz="3600"/>
          </a:p>
        </p:txBody>
      </p:sp>
      <p:sp>
        <p:nvSpPr>
          <p:cNvPr id="305155" name="Rectangle 3075"/>
          <p:cNvSpPr>
            <a:spLocks noGrp="1" noChangeArrowheads="1"/>
          </p:cNvSpPr>
          <p:nvPr>
            <p:ph type="body" idx="4294967295"/>
          </p:nvPr>
        </p:nvSpPr>
        <p:spPr>
          <a:xfrm>
            <a:off x="685800" y="2057401"/>
            <a:ext cx="7772400" cy="3323987"/>
          </a:xfrm>
          <a:prstGeom prst="rect">
            <a:avLst/>
          </a:prstGeom>
        </p:spPr>
        <p:txBody>
          <a:bodyPr/>
          <a:lstStyle/>
          <a:p>
            <a:pPr indent="-533400" algn="just" rtl="0"/>
            <a:r>
              <a:rPr lang="fr-FR" sz="2400" kern="1200" dirty="0" smtClean="0">
                <a:latin typeface="Arial" pitchFamily="34" charset="0"/>
                <a:cs typeface="Arial" pitchFamily="34" charset="0"/>
              </a:rPr>
              <a:t>La modélisation paramétrique est un type de modélisation explicite qui utilise des fonctions.</a:t>
            </a:r>
          </a:p>
          <a:p>
            <a:pPr indent="-533400" algn="just" rtl="0"/>
            <a:r>
              <a:rPr lang="fr-FR" sz="2400" kern="1200" dirty="0" smtClean="0">
                <a:latin typeface="Arial" pitchFamily="34" charset="0"/>
                <a:cs typeface="Arial" pitchFamily="34" charset="0"/>
              </a:rPr>
              <a:t>Cela sert de manière historique à décrire des courbes et des surfaces. On peut facilement identifier les propriétés de continuité grâce à une analyse différentielle des fonctions mises en œuvre. Les fonctions utilisées sont souvent des polynômes pour leur caractère lisse. Plus le degré du polynôme est élevé, plus la courbe ou la surface sont lisses.</a:t>
            </a:r>
            <a:endParaRPr lang="fr-FR" altLang="fr-FR" sz="2400" kern="1200" dirty="0">
              <a:latin typeface="Arial" pitchFamily="34" charset="0"/>
              <a:cs typeface="Arial" pitchFamily="34" charset="0"/>
            </a:endParaRPr>
          </a:p>
        </p:txBody>
      </p:sp>
      <p:sp>
        <p:nvSpPr>
          <p:cNvPr id="36" name="object 2"/>
          <p:cNvSpPr txBox="1">
            <a:spLocks/>
          </p:cNvSpPr>
          <p:nvPr/>
        </p:nvSpPr>
        <p:spPr>
          <a:xfrm>
            <a:off x="273735" y="234315"/>
            <a:ext cx="8596528" cy="984885"/>
          </a:xfrm>
          <a:prstGeom prst="rect">
            <a:avLst/>
          </a:prstGeom>
        </p:spPr>
        <p:txBody>
          <a:bodyPr vert="horz" wrap="square" lIns="0" tIns="0" rIns="0" bIns="0" rtlCol="0">
            <a:spAutoFit/>
          </a:bodyPr>
          <a:lstStyle/>
          <a:p>
            <a:pPr marL="12700" marR="0" lvl="0" indent="0" defTabSz="914400" eaLnBrk="1" fontAlgn="auto" latinLnBrk="0" hangingPunct="1">
              <a:lnSpc>
                <a:spcPct val="100000"/>
              </a:lnSpc>
              <a:spcBef>
                <a:spcPts val="0"/>
              </a:spcBef>
              <a:spcAft>
                <a:spcPts val="0"/>
              </a:spcAft>
              <a:buClrTx/>
              <a:buSzTx/>
              <a:buFontTx/>
              <a:buNone/>
              <a:tabLst/>
              <a:defRPr/>
            </a:pPr>
            <a:r>
              <a:rPr kumimoji="0" lang="fr-FR" sz="32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Arial"/>
                <a:ea typeface="+mj-ea"/>
                <a:cs typeface="Arial"/>
              </a:rPr>
              <a:t>Modélisation surfacique</a:t>
            </a:r>
            <a:r>
              <a:rPr kumimoji="0" lang="fr-FR" sz="3200" b="1" i="0" u="none" strike="noStrike" kern="0" cap="none" spc="0" normalizeH="0" baseline="0" noProof="0" dirty="0" smtClean="0">
                <a:ln>
                  <a:noFill/>
                </a:ln>
                <a:solidFill>
                  <a:schemeClr val="bg1"/>
                </a:solidFill>
                <a:effectLst/>
                <a:uLnTx/>
                <a:uFillTx/>
                <a:latin typeface="Arial"/>
                <a:ea typeface="+mj-ea"/>
                <a:cs typeface="Arial"/>
              </a:rPr>
              <a:t>:</a:t>
            </a:r>
            <a:br>
              <a:rPr kumimoji="0" lang="fr-FR" sz="3200" b="1" i="0" u="none" strike="noStrike" kern="0" cap="none" spc="0" normalizeH="0" baseline="0" noProof="0" dirty="0" smtClean="0">
                <a:ln>
                  <a:noFill/>
                </a:ln>
                <a:solidFill>
                  <a:schemeClr val="bg1"/>
                </a:solidFill>
                <a:effectLst/>
                <a:uLnTx/>
                <a:uFillTx/>
                <a:latin typeface="Arial"/>
                <a:ea typeface="+mj-ea"/>
                <a:cs typeface="Arial"/>
              </a:rPr>
            </a:br>
            <a:r>
              <a:rPr kumimoji="0" lang="fr-FR" sz="3200" b="1" i="0" u="none" strike="noStrike" kern="0" cap="none" spc="0" normalizeH="0" baseline="0" noProof="0" dirty="0" smtClean="0">
                <a:ln>
                  <a:noFill/>
                </a:ln>
                <a:solidFill>
                  <a:schemeClr val="bg1"/>
                </a:solidFill>
                <a:effectLst/>
                <a:uLnTx/>
                <a:uFillTx/>
                <a:latin typeface="Arial"/>
                <a:ea typeface="+mj-ea"/>
                <a:cs typeface="Arial"/>
              </a:rPr>
              <a:t> </a:t>
            </a:r>
            <a:r>
              <a:rPr kumimoji="0" lang="fr-FR" sz="3200" b="0" i="0" u="none" strike="noStrike" kern="0" cap="none" spc="0" normalizeH="0" baseline="0" noProof="0" dirty="0" smtClean="0">
                <a:ln>
                  <a:noFill/>
                </a:ln>
                <a:solidFill>
                  <a:schemeClr val="bg1"/>
                </a:solidFill>
                <a:effectLst/>
                <a:uLnTx/>
                <a:uFillTx/>
                <a:latin typeface="Arial"/>
                <a:ea typeface="+mj-ea"/>
                <a:cs typeface="Arial"/>
              </a:rPr>
              <a:t>Surfaces paramétrées</a:t>
            </a:r>
            <a:endParaRPr kumimoji="0" lang="fr-FR" sz="3200" b="0" i="0" u="none" strike="noStrike" kern="0" cap="none" spc="0" normalizeH="0" baseline="0" noProof="0" dirty="0">
              <a:ln>
                <a:noFill/>
              </a:ln>
              <a:solidFill>
                <a:schemeClr val="bg1"/>
              </a:solidFill>
              <a:effectLst/>
              <a:uLnTx/>
              <a:uFillTx/>
              <a:latin typeface="Arial"/>
              <a:ea typeface="+mj-ea"/>
              <a:cs typeface="Aria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4" name="Rectangle 2"/>
          <p:cNvSpPr>
            <a:spLocks noGrp="1" noChangeArrowheads="1"/>
          </p:cNvSpPr>
          <p:nvPr>
            <p:ph type="title"/>
          </p:nvPr>
        </p:nvSpPr>
        <p:spPr>
          <a:xfrm>
            <a:off x="685800" y="2125980"/>
            <a:ext cx="7772400" cy="646331"/>
          </a:xfrm>
        </p:spPr>
        <p:txBody>
          <a:bodyPr/>
          <a:lstStyle/>
          <a:p>
            <a:r>
              <a:rPr lang="fr-FR"/>
              <a:t>2D versus 3D</a:t>
            </a:r>
          </a:p>
        </p:txBody>
      </p:sp>
      <p:sp>
        <p:nvSpPr>
          <p:cNvPr id="387075" name="Rectangle 3"/>
          <p:cNvSpPr>
            <a:spLocks noGrp="1" noChangeArrowheads="1"/>
          </p:cNvSpPr>
          <p:nvPr>
            <p:ph type="body" idx="4294967295"/>
          </p:nvPr>
        </p:nvSpPr>
        <p:spPr>
          <a:xfrm>
            <a:off x="650631" y="1989139"/>
            <a:ext cx="7772400" cy="4687887"/>
          </a:xfrm>
          <a:prstGeom prst="rect">
            <a:avLst/>
          </a:prstGeom>
        </p:spPr>
        <p:txBody>
          <a:bodyPr/>
          <a:lstStyle/>
          <a:p>
            <a:pPr algn="just">
              <a:buFont typeface="Arial" pitchFamily="34" charset="0"/>
              <a:buChar char="•"/>
            </a:pPr>
            <a:r>
              <a:rPr lang="fr-FR" sz="2400" dirty="0"/>
              <a:t>L'être humain vit dans un monde à trois dimensions, mais lorsqu'il dessine, il utilise généralement des feuilles de papier qui n'ont que deux dimensions. </a:t>
            </a:r>
          </a:p>
          <a:p>
            <a:pPr algn="just">
              <a:buFont typeface="Arial" pitchFamily="34" charset="0"/>
              <a:buChar char="•"/>
            </a:pPr>
            <a:r>
              <a:rPr lang="fr-FR" sz="2400" dirty="0"/>
              <a:t>Il se trouve donc confronté à un problème de représentation en deux dimensions d'un monde à trois. </a:t>
            </a:r>
          </a:p>
          <a:p>
            <a:pPr algn="just">
              <a:buFont typeface="Arial" pitchFamily="34" charset="0"/>
              <a:buChar char="•"/>
            </a:pPr>
            <a:r>
              <a:rPr lang="fr-FR" sz="2400" dirty="0"/>
              <a:t>Deux solutions s'offrent alors:</a:t>
            </a:r>
          </a:p>
          <a:p>
            <a:pPr lvl="1" algn="just">
              <a:buFont typeface="Wingdings" pitchFamily="2" charset="2"/>
              <a:buChar char="ü"/>
            </a:pPr>
            <a:r>
              <a:rPr lang="fr-FR" sz="2400" dirty="0"/>
              <a:t>représenter seulement une face plane des objets, par exemple la façade avant d'une maison ou le dessus d'une table</a:t>
            </a:r>
          </a:p>
          <a:p>
            <a:pPr lvl="1" algn="just">
              <a:buFont typeface="Wingdings" pitchFamily="2" charset="2"/>
              <a:buChar char="ü"/>
            </a:pPr>
            <a:r>
              <a:rPr lang="fr-FR" sz="2400" dirty="0"/>
              <a:t>tenter de dessiner la scène choisie en tenant compte de lois de projection telle que la perspective.</a:t>
            </a:r>
          </a:p>
        </p:txBody>
      </p:sp>
      <p:sp>
        <p:nvSpPr>
          <p:cNvPr id="6" name="object 2"/>
          <p:cNvSpPr txBox="1">
            <a:spLocks/>
          </p:cNvSpPr>
          <p:nvPr/>
        </p:nvSpPr>
        <p:spPr>
          <a:xfrm>
            <a:off x="273735" y="349059"/>
            <a:ext cx="8596528" cy="646331"/>
          </a:xfrm>
          <a:prstGeom prst="rect">
            <a:avLst/>
          </a:prstGeom>
        </p:spPr>
        <p:txBody>
          <a:bodyPr vert="horz" wrap="square" lIns="0" tIns="0" rIns="0" bIns="0" rtlCol="0">
            <a:spAutoFit/>
          </a:bodyPr>
          <a:lstStyle/>
          <a:p>
            <a:pPr marL="12700" lvl="0"/>
            <a:r>
              <a:rPr lang="fr-FR" sz="4200" kern="0" dirty="0" smtClean="0">
                <a:solidFill>
                  <a:prstClr val="white"/>
                </a:solidFill>
                <a:latin typeface="Arial"/>
                <a:ea typeface="+mj-ea"/>
                <a:cs typeface="Arial"/>
              </a:rPr>
              <a:t>Notions et Techniques de base</a:t>
            </a:r>
            <a:endParaRPr lang="fr-FR" sz="4200" kern="0" dirty="0" smtClean="0">
              <a:solidFill>
                <a:schemeClr val="bg1"/>
              </a:solidFill>
              <a:latin typeface="Arial"/>
              <a:ea typeface="+mj-ea"/>
              <a:cs typeface="Arial"/>
            </a:endParaRPr>
          </a:p>
        </p:txBody>
      </p:sp>
      <p:sp>
        <p:nvSpPr>
          <p:cNvPr id="7" name="Rectangle 6"/>
          <p:cNvSpPr/>
          <p:nvPr/>
        </p:nvSpPr>
        <p:spPr>
          <a:xfrm>
            <a:off x="609600" y="1447800"/>
            <a:ext cx="1702710" cy="400110"/>
          </a:xfrm>
          <a:prstGeom prst="rect">
            <a:avLst/>
          </a:prstGeom>
        </p:spPr>
        <p:txBody>
          <a:bodyPr wrap="none">
            <a:spAutoFit/>
          </a:bodyPr>
          <a:lstStyle/>
          <a:p>
            <a:pPr algn="just"/>
            <a:r>
              <a:rPr lang="fr-FR" sz="2000" b="1" dirty="0" smtClean="0">
                <a:effectLst>
                  <a:outerShdw blurRad="38100" dist="38100" dir="2700000" algn="tl">
                    <a:srgbClr val="000000">
                      <a:alpha val="43137"/>
                    </a:srgbClr>
                  </a:outerShdw>
                </a:effectLst>
                <a:latin typeface="Times New Roman" pitchFamily="18" charset="0"/>
                <a:cs typeface="Times New Roman" pitchFamily="18" charset="0"/>
              </a:rPr>
              <a:t> 2D versus 3D</a:t>
            </a:r>
          </a:p>
        </p:txBody>
      </p:sp>
      <p:sp>
        <p:nvSpPr>
          <p:cNvPr id="8" name="object 6"/>
          <p:cNvSpPr txBox="1">
            <a:spLocks noGrp="1"/>
          </p:cNvSpPr>
          <p:nvPr>
            <p:ph type="sldNum" sz="quarter" idx="7"/>
          </p:nvPr>
        </p:nvSpPr>
        <p:spPr>
          <a:xfrm>
            <a:off x="8534400" y="6629400"/>
            <a:ext cx="551182" cy="166712"/>
          </a:xfrm>
          <a:prstGeom prst="rect">
            <a:avLst/>
          </a:prstGeom>
        </p:spPr>
        <p:txBody>
          <a:bodyPr vert="horz" wrap="square" lIns="0" tIns="0" rIns="0" bIns="0" rtlCol="0">
            <a:spAutoFit/>
          </a:bodyPr>
          <a:lstStyle/>
          <a:p>
            <a:pPr marL="127000">
              <a:lnSpc>
                <a:spcPts val="1275"/>
              </a:lnSpc>
            </a:pPr>
            <a:fld id="{81D60167-4931-47E6-BA6A-407CBD079E47}" type="slidenum">
              <a:rPr spc="35" dirty="0"/>
              <a:pPr marL="127000">
                <a:lnSpc>
                  <a:spcPts val="1275"/>
                </a:lnSpc>
              </a:pPr>
              <a:t>2</a:t>
            </a:fld>
            <a:endParaRPr spc="35"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Espace réservé du numéro de diapositive 3"/>
          <p:cNvSpPr>
            <a:spLocks noGrp="1"/>
          </p:cNvSpPr>
          <p:nvPr>
            <p:ph type="sldNum" sz="quarter" idx="4294967295"/>
          </p:nvPr>
        </p:nvSpPr>
        <p:spPr>
          <a:xfrm>
            <a:off x="6553200" y="6324600"/>
            <a:ext cx="1905000" cy="457200"/>
          </a:xfrm>
          <a:prstGeom prst="rect">
            <a:avLst/>
          </a:prstGeom>
        </p:spPr>
        <p:txBody>
          <a:bodyPr/>
          <a:lstStyle/>
          <a:p>
            <a:fld id="{FB8204FC-028A-4E54-B188-E0EA4E0B011F}" type="slidenum">
              <a:rPr lang="fr-FR" altLang="en-GB"/>
              <a:pPr/>
              <a:t>20</a:t>
            </a:fld>
            <a:endParaRPr lang="fr-FR" altLang="en-GB"/>
          </a:p>
        </p:txBody>
      </p:sp>
      <p:sp>
        <p:nvSpPr>
          <p:cNvPr id="305154" name="Rectangle 3074"/>
          <p:cNvSpPr>
            <a:spLocks noGrp="1" noChangeArrowheads="1"/>
          </p:cNvSpPr>
          <p:nvPr>
            <p:ph type="title"/>
          </p:nvPr>
        </p:nvSpPr>
        <p:spPr>
          <a:xfrm>
            <a:off x="685800" y="2125980"/>
            <a:ext cx="7772400" cy="1138773"/>
          </a:xfrm>
        </p:spPr>
        <p:txBody>
          <a:bodyPr/>
          <a:lstStyle/>
          <a:p>
            <a:r>
              <a:rPr lang="fr-FR" sz="3200"/>
              <a:t>Représentations surfaciques</a:t>
            </a:r>
            <a:r>
              <a:rPr lang="fr-FR"/>
              <a:t/>
            </a:r>
            <a:br>
              <a:rPr lang="fr-FR"/>
            </a:br>
            <a:r>
              <a:rPr lang="fr-FR"/>
              <a:t> </a:t>
            </a:r>
            <a:r>
              <a:rPr lang="fr-FR" sz="3600"/>
              <a:t>Facettes:Ensemble de carreaux</a:t>
            </a:r>
            <a:endParaRPr lang="fr-FR" altLang="fr-FR" sz="3600"/>
          </a:p>
        </p:txBody>
      </p:sp>
      <p:sp>
        <p:nvSpPr>
          <p:cNvPr id="305155" name="Rectangle 3075"/>
          <p:cNvSpPr>
            <a:spLocks noGrp="1" noChangeArrowheads="1"/>
          </p:cNvSpPr>
          <p:nvPr>
            <p:ph type="body" idx="4294967295"/>
          </p:nvPr>
        </p:nvSpPr>
        <p:spPr>
          <a:xfrm>
            <a:off x="685800" y="2057401"/>
            <a:ext cx="7772400" cy="1300163"/>
          </a:xfrm>
          <a:prstGeom prst="rect">
            <a:avLst/>
          </a:prstGeom>
        </p:spPr>
        <p:txBody>
          <a:bodyPr/>
          <a:lstStyle/>
          <a:p>
            <a:pPr marL="533400" indent="-533400" algn="just"/>
            <a:r>
              <a:rPr lang="fr-FR" dirty="0"/>
              <a:t>Carreau: un morceau de surfaces paramétrique (</a:t>
            </a:r>
            <a:r>
              <a:rPr lang="fr-FR" dirty="0" err="1"/>
              <a:t>Bezier</a:t>
            </a:r>
            <a:r>
              <a:rPr lang="fr-FR" dirty="0"/>
              <a:t>, </a:t>
            </a:r>
            <a:r>
              <a:rPr lang="fr-FR" dirty="0" err="1"/>
              <a:t>Bsplines</a:t>
            </a:r>
            <a:r>
              <a:rPr lang="fr-FR" dirty="0"/>
              <a:t>, COONS…)</a:t>
            </a:r>
            <a:endParaRPr lang="fr-FR" altLang="fr-FR" sz="3200" i="1" baseline="-25000" dirty="0">
              <a:solidFill>
                <a:schemeClr val="tx2"/>
              </a:solidFill>
            </a:endParaRPr>
          </a:p>
        </p:txBody>
      </p:sp>
      <p:grpSp>
        <p:nvGrpSpPr>
          <p:cNvPr id="2" name="Group 3076"/>
          <p:cNvGrpSpPr>
            <a:grpSpLocks/>
          </p:cNvGrpSpPr>
          <p:nvPr/>
        </p:nvGrpSpPr>
        <p:grpSpPr bwMode="auto">
          <a:xfrm>
            <a:off x="773723" y="3733800"/>
            <a:ext cx="5017477" cy="2413000"/>
            <a:chOff x="480" y="2304"/>
            <a:chExt cx="3424" cy="1520"/>
          </a:xfrm>
        </p:grpSpPr>
        <p:grpSp>
          <p:nvGrpSpPr>
            <p:cNvPr id="3" name="Group 3077"/>
            <p:cNvGrpSpPr>
              <a:grpSpLocks/>
            </p:cNvGrpSpPr>
            <p:nvPr/>
          </p:nvGrpSpPr>
          <p:grpSpPr bwMode="auto">
            <a:xfrm>
              <a:off x="528" y="2304"/>
              <a:ext cx="3376" cy="1520"/>
              <a:chOff x="1152" y="2208"/>
              <a:chExt cx="3376" cy="1520"/>
            </a:xfrm>
          </p:grpSpPr>
          <p:sp>
            <p:nvSpPr>
              <p:cNvPr id="305158" name="Freeform 3078"/>
              <p:cNvSpPr>
                <a:spLocks/>
              </p:cNvSpPr>
              <p:nvPr/>
            </p:nvSpPr>
            <p:spPr bwMode="auto">
              <a:xfrm>
                <a:off x="1152" y="2267"/>
                <a:ext cx="961" cy="1045"/>
              </a:xfrm>
              <a:custGeom>
                <a:avLst/>
                <a:gdLst/>
                <a:ahLst/>
                <a:cxnLst>
                  <a:cxn ang="0">
                    <a:pos x="0" y="1152"/>
                  </a:cxn>
                  <a:cxn ang="0">
                    <a:pos x="624" y="880"/>
                  </a:cxn>
                  <a:cxn ang="0">
                    <a:pos x="912" y="176"/>
                  </a:cxn>
                  <a:cxn ang="0">
                    <a:pos x="1440" y="0"/>
                  </a:cxn>
                </a:cxnLst>
                <a:rect l="0" t="0" r="r" b="b"/>
                <a:pathLst>
                  <a:path w="1440" h="1152">
                    <a:moveTo>
                      <a:pt x="0" y="1152"/>
                    </a:moveTo>
                    <a:cubicBezTo>
                      <a:pt x="236" y="1097"/>
                      <a:pt x="472" y="1042"/>
                      <a:pt x="624" y="880"/>
                    </a:cubicBezTo>
                    <a:cubicBezTo>
                      <a:pt x="775" y="717"/>
                      <a:pt x="776" y="322"/>
                      <a:pt x="912" y="176"/>
                    </a:cubicBezTo>
                    <a:cubicBezTo>
                      <a:pt x="1048" y="29"/>
                      <a:pt x="1352" y="26"/>
                      <a:pt x="1440" y="0"/>
                    </a:cubicBezTo>
                  </a:path>
                </a:pathLst>
              </a:custGeom>
              <a:noFill/>
              <a:ln w="12700" cap="flat" cmpd="sng">
                <a:solidFill>
                  <a:schemeClr val="accent1"/>
                </a:solidFill>
                <a:prstDash val="solid"/>
                <a:round/>
                <a:headEnd type="none" w="sm" len="sm"/>
                <a:tailEnd type="none" w="sm" len="sm"/>
              </a:ln>
              <a:effectLst/>
            </p:spPr>
            <p:txBody>
              <a:bodyPr wrap="none" anchor="ctr"/>
              <a:lstStyle/>
              <a:p>
                <a:endParaRPr lang="fr-FR"/>
              </a:p>
            </p:txBody>
          </p:sp>
          <p:sp>
            <p:nvSpPr>
              <p:cNvPr id="305159" name="Freeform 3079"/>
              <p:cNvSpPr>
                <a:spLocks/>
              </p:cNvSpPr>
              <p:nvPr/>
            </p:nvSpPr>
            <p:spPr bwMode="auto">
              <a:xfrm>
                <a:off x="1964" y="2700"/>
                <a:ext cx="1700" cy="796"/>
              </a:xfrm>
              <a:custGeom>
                <a:avLst/>
                <a:gdLst/>
                <a:ahLst/>
                <a:cxnLst>
                  <a:cxn ang="0">
                    <a:pos x="0" y="1152"/>
                  </a:cxn>
                  <a:cxn ang="0">
                    <a:pos x="624" y="880"/>
                  </a:cxn>
                  <a:cxn ang="0">
                    <a:pos x="912" y="176"/>
                  </a:cxn>
                  <a:cxn ang="0">
                    <a:pos x="1440" y="0"/>
                  </a:cxn>
                </a:cxnLst>
                <a:rect l="0" t="0" r="r" b="b"/>
                <a:pathLst>
                  <a:path w="1440" h="1152">
                    <a:moveTo>
                      <a:pt x="0" y="1152"/>
                    </a:moveTo>
                    <a:cubicBezTo>
                      <a:pt x="236" y="1097"/>
                      <a:pt x="472" y="1042"/>
                      <a:pt x="624" y="880"/>
                    </a:cubicBezTo>
                    <a:cubicBezTo>
                      <a:pt x="775" y="717"/>
                      <a:pt x="776" y="322"/>
                      <a:pt x="912" y="176"/>
                    </a:cubicBezTo>
                    <a:cubicBezTo>
                      <a:pt x="1048" y="29"/>
                      <a:pt x="1352" y="26"/>
                      <a:pt x="1440" y="0"/>
                    </a:cubicBezTo>
                  </a:path>
                </a:pathLst>
              </a:custGeom>
              <a:noFill/>
              <a:ln w="12700" cap="flat" cmpd="sng">
                <a:solidFill>
                  <a:schemeClr val="accent1"/>
                </a:solidFill>
                <a:prstDash val="solid"/>
                <a:round/>
                <a:headEnd type="none" w="sm" len="sm"/>
                <a:tailEnd type="none" w="sm" len="sm"/>
              </a:ln>
              <a:effectLst/>
            </p:spPr>
            <p:txBody>
              <a:bodyPr wrap="none" anchor="ctr"/>
              <a:lstStyle/>
              <a:p>
                <a:endParaRPr lang="fr-FR"/>
              </a:p>
            </p:txBody>
          </p:sp>
          <p:sp>
            <p:nvSpPr>
              <p:cNvPr id="305160" name="Freeform 3080"/>
              <p:cNvSpPr>
                <a:spLocks/>
              </p:cNvSpPr>
              <p:nvPr/>
            </p:nvSpPr>
            <p:spPr bwMode="auto">
              <a:xfrm>
                <a:off x="2609" y="3105"/>
                <a:ext cx="1887" cy="559"/>
              </a:xfrm>
              <a:custGeom>
                <a:avLst/>
                <a:gdLst/>
                <a:ahLst/>
                <a:cxnLst>
                  <a:cxn ang="0">
                    <a:pos x="0" y="1152"/>
                  </a:cxn>
                  <a:cxn ang="0">
                    <a:pos x="624" y="880"/>
                  </a:cxn>
                  <a:cxn ang="0">
                    <a:pos x="912" y="176"/>
                  </a:cxn>
                  <a:cxn ang="0">
                    <a:pos x="1440" y="0"/>
                  </a:cxn>
                </a:cxnLst>
                <a:rect l="0" t="0" r="r" b="b"/>
                <a:pathLst>
                  <a:path w="1440" h="1152">
                    <a:moveTo>
                      <a:pt x="0" y="1152"/>
                    </a:moveTo>
                    <a:cubicBezTo>
                      <a:pt x="236" y="1097"/>
                      <a:pt x="472" y="1042"/>
                      <a:pt x="624" y="880"/>
                    </a:cubicBezTo>
                    <a:cubicBezTo>
                      <a:pt x="775" y="717"/>
                      <a:pt x="776" y="322"/>
                      <a:pt x="912" y="176"/>
                    </a:cubicBezTo>
                    <a:cubicBezTo>
                      <a:pt x="1048" y="29"/>
                      <a:pt x="1352" y="26"/>
                      <a:pt x="1440" y="0"/>
                    </a:cubicBezTo>
                  </a:path>
                </a:pathLst>
              </a:custGeom>
              <a:noFill/>
              <a:ln w="12700" cap="flat" cmpd="sng">
                <a:solidFill>
                  <a:schemeClr val="accent1"/>
                </a:solidFill>
                <a:prstDash val="solid"/>
                <a:round/>
                <a:headEnd type="none" w="sm" len="sm"/>
                <a:tailEnd type="none" w="sm" len="sm"/>
              </a:ln>
              <a:effectLst/>
            </p:spPr>
            <p:txBody>
              <a:bodyPr wrap="none" anchor="ctr"/>
              <a:lstStyle/>
              <a:p>
                <a:endParaRPr lang="fr-FR"/>
              </a:p>
            </p:txBody>
          </p:sp>
          <p:sp>
            <p:nvSpPr>
              <p:cNvPr id="305161" name="Freeform 3081"/>
              <p:cNvSpPr>
                <a:spLocks/>
              </p:cNvSpPr>
              <p:nvPr/>
            </p:nvSpPr>
            <p:spPr bwMode="auto">
              <a:xfrm>
                <a:off x="1668" y="2351"/>
                <a:ext cx="1314" cy="992"/>
              </a:xfrm>
              <a:custGeom>
                <a:avLst/>
                <a:gdLst/>
                <a:ahLst/>
                <a:cxnLst>
                  <a:cxn ang="0">
                    <a:pos x="0" y="1152"/>
                  </a:cxn>
                  <a:cxn ang="0">
                    <a:pos x="624" y="880"/>
                  </a:cxn>
                  <a:cxn ang="0">
                    <a:pos x="912" y="176"/>
                  </a:cxn>
                  <a:cxn ang="0">
                    <a:pos x="1440" y="0"/>
                  </a:cxn>
                </a:cxnLst>
                <a:rect l="0" t="0" r="r" b="b"/>
                <a:pathLst>
                  <a:path w="1440" h="1152">
                    <a:moveTo>
                      <a:pt x="0" y="1152"/>
                    </a:moveTo>
                    <a:cubicBezTo>
                      <a:pt x="236" y="1097"/>
                      <a:pt x="472" y="1042"/>
                      <a:pt x="624" y="880"/>
                    </a:cubicBezTo>
                    <a:cubicBezTo>
                      <a:pt x="775" y="717"/>
                      <a:pt x="776" y="322"/>
                      <a:pt x="912" y="176"/>
                    </a:cubicBezTo>
                    <a:cubicBezTo>
                      <a:pt x="1048" y="29"/>
                      <a:pt x="1352" y="26"/>
                      <a:pt x="1440" y="0"/>
                    </a:cubicBezTo>
                  </a:path>
                </a:pathLst>
              </a:custGeom>
              <a:noFill/>
              <a:ln w="12700" cap="flat" cmpd="sng">
                <a:solidFill>
                  <a:schemeClr val="accent1"/>
                </a:solidFill>
                <a:prstDash val="solid"/>
                <a:round/>
                <a:headEnd type="none" w="sm" len="sm"/>
                <a:tailEnd type="none" w="sm" len="sm"/>
              </a:ln>
              <a:effectLst/>
            </p:spPr>
            <p:txBody>
              <a:bodyPr wrap="none" anchor="ctr"/>
              <a:lstStyle/>
              <a:p>
                <a:endParaRPr lang="fr-FR"/>
              </a:p>
            </p:txBody>
          </p:sp>
          <p:sp>
            <p:nvSpPr>
              <p:cNvPr id="305162" name="Freeform 3082"/>
              <p:cNvSpPr>
                <a:spLocks/>
              </p:cNvSpPr>
              <p:nvPr/>
            </p:nvSpPr>
            <p:spPr bwMode="auto">
              <a:xfrm>
                <a:off x="1200" y="3216"/>
                <a:ext cx="1381" cy="493"/>
              </a:xfrm>
              <a:custGeom>
                <a:avLst/>
                <a:gdLst/>
                <a:ahLst/>
                <a:cxnLst>
                  <a:cxn ang="0">
                    <a:pos x="0" y="110"/>
                  </a:cxn>
                  <a:cxn ang="0">
                    <a:pos x="544" y="30"/>
                  </a:cxn>
                  <a:cxn ang="0">
                    <a:pos x="1296" y="286"/>
                  </a:cxn>
                  <a:cxn ang="0">
                    <a:pos x="2160" y="478"/>
                  </a:cxn>
                </a:cxnLst>
                <a:rect l="0" t="0" r="r" b="b"/>
                <a:pathLst>
                  <a:path w="2160" h="478">
                    <a:moveTo>
                      <a:pt x="0" y="110"/>
                    </a:moveTo>
                    <a:cubicBezTo>
                      <a:pt x="163" y="55"/>
                      <a:pt x="327" y="0"/>
                      <a:pt x="544" y="30"/>
                    </a:cubicBezTo>
                    <a:cubicBezTo>
                      <a:pt x="760" y="59"/>
                      <a:pt x="1026" y="211"/>
                      <a:pt x="1296" y="286"/>
                    </a:cubicBezTo>
                    <a:cubicBezTo>
                      <a:pt x="1565" y="360"/>
                      <a:pt x="2016" y="446"/>
                      <a:pt x="2160" y="478"/>
                    </a:cubicBezTo>
                  </a:path>
                </a:pathLst>
              </a:custGeom>
              <a:noFill/>
              <a:ln w="12700" cap="flat" cmpd="sng">
                <a:solidFill>
                  <a:schemeClr val="accent1"/>
                </a:solidFill>
                <a:prstDash val="solid"/>
                <a:round/>
                <a:headEnd type="none" w="sm" len="sm"/>
                <a:tailEnd type="none" w="sm" len="sm"/>
              </a:ln>
              <a:effectLst/>
            </p:spPr>
            <p:txBody>
              <a:bodyPr wrap="none" anchor="ctr"/>
              <a:lstStyle/>
              <a:p>
                <a:endParaRPr lang="fr-FR"/>
              </a:p>
            </p:txBody>
          </p:sp>
          <p:sp>
            <p:nvSpPr>
              <p:cNvPr id="305163" name="Freeform 3083"/>
              <p:cNvSpPr>
                <a:spLocks/>
              </p:cNvSpPr>
              <p:nvPr/>
            </p:nvSpPr>
            <p:spPr bwMode="auto">
              <a:xfrm>
                <a:off x="2026" y="2232"/>
                <a:ext cx="2420" cy="845"/>
              </a:xfrm>
              <a:custGeom>
                <a:avLst/>
                <a:gdLst/>
                <a:ahLst/>
                <a:cxnLst>
                  <a:cxn ang="0">
                    <a:pos x="0" y="40"/>
                  </a:cxn>
                  <a:cxn ang="0">
                    <a:pos x="1088" y="72"/>
                  </a:cxn>
                  <a:cxn ang="0">
                    <a:pos x="2080" y="472"/>
                  </a:cxn>
                  <a:cxn ang="0">
                    <a:pos x="3120" y="888"/>
                  </a:cxn>
                </a:cxnLst>
                <a:rect l="0" t="0" r="r" b="b"/>
                <a:pathLst>
                  <a:path w="3120" h="888">
                    <a:moveTo>
                      <a:pt x="0" y="40"/>
                    </a:moveTo>
                    <a:cubicBezTo>
                      <a:pt x="370" y="20"/>
                      <a:pt x="741" y="0"/>
                      <a:pt x="1088" y="72"/>
                    </a:cubicBezTo>
                    <a:cubicBezTo>
                      <a:pt x="1434" y="144"/>
                      <a:pt x="1741" y="336"/>
                      <a:pt x="2080" y="472"/>
                    </a:cubicBezTo>
                    <a:cubicBezTo>
                      <a:pt x="2418" y="608"/>
                      <a:pt x="2944" y="816"/>
                      <a:pt x="3120" y="888"/>
                    </a:cubicBezTo>
                  </a:path>
                </a:pathLst>
              </a:custGeom>
              <a:noFill/>
              <a:ln w="12700" cap="flat" cmpd="sng">
                <a:solidFill>
                  <a:schemeClr val="accent1"/>
                </a:solidFill>
                <a:prstDash val="solid"/>
                <a:round/>
                <a:headEnd type="none" w="sm" len="sm"/>
                <a:tailEnd type="none" w="sm" len="sm"/>
              </a:ln>
              <a:effectLst/>
            </p:spPr>
            <p:txBody>
              <a:bodyPr wrap="none" anchor="ctr"/>
              <a:lstStyle/>
              <a:p>
                <a:endParaRPr lang="fr-FR"/>
              </a:p>
            </p:txBody>
          </p:sp>
          <p:sp>
            <p:nvSpPr>
              <p:cNvPr id="305164" name="Freeform 3084"/>
              <p:cNvSpPr>
                <a:spLocks/>
              </p:cNvSpPr>
              <p:nvPr/>
            </p:nvSpPr>
            <p:spPr bwMode="auto">
              <a:xfrm>
                <a:off x="1618" y="2946"/>
                <a:ext cx="1364" cy="690"/>
              </a:xfrm>
              <a:custGeom>
                <a:avLst/>
                <a:gdLst/>
                <a:ahLst/>
                <a:cxnLst>
                  <a:cxn ang="0">
                    <a:pos x="0" y="0"/>
                  </a:cxn>
                  <a:cxn ang="0">
                    <a:pos x="576" y="304"/>
                  </a:cxn>
                  <a:cxn ang="0">
                    <a:pos x="1568" y="544"/>
                  </a:cxn>
                  <a:cxn ang="0">
                    <a:pos x="1840" y="864"/>
                  </a:cxn>
                </a:cxnLst>
                <a:rect l="0" t="0" r="r" b="b"/>
                <a:pathLst>
                  <a:path w="1840" h="864">
                    <a:moveTo>
                      <a:pt x="0" y="0"/>
                    </a:moveTo>
                    <a:cubicBezTo>
                      <a:pt x="157" y="106"/>
                      <a:pt x="314" y="213"/>
                      <a:pt x="576" y="304"/>
                    </a:cubicBezTo>
                    <a:cubicBezTo>
                      <a:pt x="837" y="394"/>
                      <a:pt x="1357" y="450"/>
                      <a:pt x="1568" y="544"/>
                    </a:cubicBezTo>
                    <a:cubicBezTo>
                      <a:pt x="1778" y="637"/>
                      <a:pt x="1794" y="810"/>
                      <a:pt x="1840" y="864"/>
                    </a:cubicBezTo>
                  </a:path>
                </a:pathLst>
              </a:custGeom>
              <a:noFill/>
              <a:ln w="12700" cap="flat" cmpd="sng">
                <a:solidFill>
                  <a:schemeClr val="accent1"/>
                </a:solidFill>
                <a:prstDash val="solid"/>
                <a:round/>
                <a:headEnd type="none" w="sm" len="sm"/>
                <a:tailEnd type="none" w="sm" len="sm"/>
              </a:ln>
              <a:effectLst/>
            </p:spPr>
            <p:txBody>
              <a:bodyPr wrap="none" anchor="ctr"/>
              <a:lstStyle/>
              <a:p>
                <a:endParaRPr lang="fr-FR"/>
              </a:p>
            </p:txBody>
          </p:sp>
          <p:sp>
            <p:nvSpPr>
              <p:cNvPr id="305165" name="Freeform 3085"/>
              <p:cNvSpPr>
                <a:spLocks/>
              </p:cNvSpPr>
              <p:nvPr/>
            </p:nvSpPr>
            <p:spPr bwMode="auto">
              <a:xfrm>
                <a:off x="1939" y="2309"/>
                <a:ext cx="1688" cy="992"/>
              </a:xfrm>
              <a:custGeom>
                <a:avLst/>
                <a:gdLst/>
                <a:ahLst/>
                <a:cxnLst>
                  <a:cxn ang="0">
                    <a:pos x="0" y="0"/>
                  </a:cxn>
                  <a:cxn ang="0">
                    <a:pos x="432" y="240"/>
                  </a:cxn>
                  <a:cxn ang="0">
                    <a:pos x="1456" y="576"/>
                  </a:cxn>
                  <a:cxn ang="0">
                    <a:pos x="2176" y="1136"/>
                  </a:cxn>
                </a:cxnLst>
                <a:rect l="0" t="0" r="r" b="b"/>
                <a:pathLst>
                  <a:path w="2176" h="1136">
                    <a:moveTo>
                      <a:pt x="0" y="0"/>
                    </a:moveTo>
                    <a:cubicBezTo>
                      <a:pt x="94" y="72"/>
                      <a:pt x="189" y="144"/>
                      <a:pt x="432" y="240"/>
                    </a:cubicBezTo>
                    <a:cubicBezTo>
                      <a:pt x="674" y="335"/>
                      <a:pt x="1165" y="426"/>
                      <a:pt x="1456" y="576"/>
                    </a:cubicBezTo>
                    <a:cubicBezTo>
                      <a:pt x="1746" y="725"/>
                      <a:pt x="2056" y="1042"/>
                      <a:pt x="2176" y="1136"/>
                    </a:cubicBezTo>
                  </a:path>
                </a:pathLst>
              </a:custGeom>
              <a:noFill/>
              <a:ln w="12700" cap="flat" cmpd="sng">
                <a:solidFill>
                  <a:schemeClr val="accent1"/>
                </a:solidFill>
                <a:prstDash val="solid"/>
                <a:round/>
                <a:headEnd type="none" w="sm" len="sm"/>
                <a:tailEnd type="none" w="sm" len="sm"/>
              </a:ln>
              <a:effectLst/>
            </p:spPr>
            <p:txBody>
              <a:bodyPr wrap="none" anchor="ctr"/>
              <a:lstStyle/>
              <a:p>
                <a:endParaRPr lang="fr-FR"/>
              </a:p>
            </p:txBody>
          </p:sp>
          <p:sp>
            <p:nvSpPr>
              <p:cNvPr id="305166" name="Oval 3086"/>
              <p:cNvSpPr>
                <a:spLocks noChangeArrowheads="1"/>
              </p:cNvSpPr>
              <p:nvPr/>
            </p:nvSpPr>
            <p:spPr bwMode="auto">
              <a:xfrm>
                <a:off x="2528" y="3648"/>
                <a:ext cx="80" cy="80"/>
              </a:xfrm>
              <a:prstGeom prst="ellipse">
                <a:avLst/>
              </a:prstGeom>
              <a:solidFill>
                <a:schemeClr val="tx2"/>
              </a:solidFill>
              <a:ln w="12700">
                <a:solidFill>
                  <a:schemeClr val="tx2"/>
                </a:solidFill>
                <a:round/>
                <a:headEnd type="none" w="sm" len="sm"/>
                <a:tailEnd type="none" w="sm" len="sm"/>
              </a:ln>
              <a:effectLst/>
            </p:spPr>
            <p:txBody>
              <a:bodyPr wrap="none" anchor="ctr"/>
              <a:lstStyle/>
              <a:p>
                <a:endParaRPr lang="fr-FR"/>
              </a:p>
            </p:txBody>
          </p:sp>
          <p:sp>
            <p:nvSpPr>
              <p:cNvPr id="305167" name="Oval 3087"/>
              <p:cNvSpPr>
                <a:spLocks noChangeArrowheads="1"/>
              </p:cNvSpPr>
              <p:nvPr/>
            </p:nvSpPr>
            <p:spPr bwMode="auto">
              <a:xfrm>
                <a:off x="1152" y="3264"/>
                <a:ext cx="80" cy="80"/>
              </a:xfrm>
              <a:prstGeom prst="ellipse">
                <a:avLst/>
              </a:prstGeom>
              <a:solidFill>
                <a:schemeClr val="tx2"/>
              </a:solidFill>
              <a:ln w="12700">
                <a:solidFill>
                  <a:schemeClr val="tx2"/>
                </a:solidFill>
                <a:round/>
                <a:headEnd type="none" w="sm" len="sm"/>
                <a:tailEnd type="none" w="sm" len="sm"/>
              </a:ln>
              <a:effectLst/>
            </p:spPr>
            <p:txBody>
              <a:bodyPr wrap="none" anchor="ctr"/>
              <a:lstStyle/>
              <a:p>
                <a:endParaRPr lang="fr-FR"/>
              </a:p>
            </p:txBody>
          </p:sp>
          <p:sp>
            <p:nvSpPr>
              <p:cNvPr id="305168" name="Oval 3088"/>
              <p:cNvSpPr>
                <a:spLocks noChangeArrowheads="1"/>
              </p:cNvSpPr>
              <p:nvPr/>
            </p:nvSpPr>
            <p:spPr bwMode="auto">
              <a:xfrm>
                <a:off x="1680" y="3312"/>
                <a:ext cx="80" cy="80"/>
              </a:xfrm>
              <a:prstGeom prst="ellipse">
                <a:avLst/>
              </a:prstGeom>
              <a:solidFill>
                <a:schemeClr val="tx2"/>
              </a:solidFill>
              <a:ln w="12700">
                <a:solidFill>
                  <a:schemeClr val="tx2"/>
                </a:solidFill>
                <a:round/>
                <a:headEnd type="none" w="sm" len="sm"/>
                <a:tailEnd type="none" w="sm" len="sm"/>
              </a:ln>
              <a:effectLst/>
            </p:spPr>
            <p:txBody>
              <a:bodyPr wrap="none" anchor="ctr"/>
              <a:lstStyle/>
              <a:p>
                <a:endParaRPr lang="fr-FR"/>
              </a:p>
            </p:txBody>
          </p:sp>
          <p:sp>
            <p:nvSpPr>
              <p:cNvPr id="305169" name="Oval 3089"/>
              <p:cNvSpPr>
                <a:spLocks noChangeArrowheads="1"/>
              </p:cNvSpPr>
              <p:nvPr/>
            </p:nvSpPr>
            <p:spPr bwMode="auto">
              <a:xfrm>
                <a:off x="1952" y="3456"/>
                <a:ext cx="80" cy="80"/>
              </a:xfrm>
              <a:prstGeom prst="ellipse">
                <a:avLst/>
              </a:prstGeom>
              <a:solidFill>
                <a:schemeClr val="tx2"/>
              </a:solidFill>
              <a:ln w="12700">
                <a:solidFill>
                  <a:schemeClr val="tx2"/>
                </a:solidFill>
                <a:round/>
                <a:headEnd type="none" w="sm" len="sm"/>
                <a:tailEnd type="none" w="sm" len="sm"/>
              </a:ln>
              <a:effectLst/>
            </p:spPr>
            <p:txBody>
              <a:bodyPr wrap="none" anchor="ctr"/>
              <a:lstStyle/>
              <a:p>
                <a:endParaRPr lang="fr-FR"/>
              </a:p>
            </p:txBody>
          </p:sp>
          <p:sp>
            <p:nvSpPr>
              <p:cNvPr id="305170" name="Oval 3090"/>
              <p:cNvSpPr>
                <a:spLocks noChangeArrowheads="1"/>
              </p:cNvSpPr>
              <p:nvPr/>
            </p:nvSpPr>
            <p:spPr bwMode="auto">
              <a:xfrm>
                <a:off x="1584" y="2912"/>
                <a:ext cx="80" cy="80"/>
              </a:xfrm>
              <a:prstGeom prst="ellipse">
                <a:avLst/>
              </a:prstGeom>
              <a:solidFill>
                <a:schemeClr val="tx2"/>
              </a:solidFill>
              <a:ln w="12700">
                <a:solidFill>
                  <a:schemeClr val="tx2"/>
                </a:solidFill>
                <a:round/>
                <a:headEnd type="none" w="sm" len="sm"/>
                <a:tailEnd type="none" w="sm" len="sm"/>
              </a:ln>
              <a:effectLst/>
            </p:spPr>
            <p:txBody>
              <a:bodyPr wrap="none" anchor="ctr"/>
              <a:lstStyle/>
              <a:p>
                <a:endParaRPr lang="fr-FR"/>
              </a:p>
            </p:txBody>
          </p:sp>
          <p:sp>
            <p:nvSpPr>
              <p:cNvPr id="305171" name="Oval 3091"/>
              <p:cNvSpPr>
                <a:spLocks noChangeArrowheads="1"/>
              </p:cNvSpPr>
              <p:nvPr/>
            </p:nvSpPr>
            <p:spPr bwMode="auto">
              <a:xfrm>
                <a:off x="2080" y="3152"/>
                <a:ext cx="80" cy="80"/>
              </a:xfrm>
              <a:prstGeom prst="ellipse">
                <a:avLst/>
              </a:prstGeom>
              <a:solidFill>
                <a:schemeClr val="tx2"/>
              </a:solidFill>
              <a:ln w="12700">
                <a:solidFill>
                  <a:schemeClr val="tx2"/>
                </a:solidFill>
                <a:round/>
                <a:headEnd type="none" w="sm" len="sm"/>
                <a:tailEnd type="none" w="sm" len="sm"/>
              </a:ln>
              <a:effectLst/>
            </p:spPr>
            <p:txBody>
              <a:bodyPr wrap="none" anchor="ctr"/>
              <a:lstStyle/>
              <a:p>
                <a:endParaRPr lang="fr-FR"/>
              </a:p>
            </p:txBody>
          </p:sp>
          <p:sp>
            <p:nvSpPr>
              <p:cNvPr id="305172" name="Oval 3092"/>
              <p:cNvSpPr>
                <a:spLocks noChangeArrowheads="1"/>
              </p:cNvSpPr>
              <p:nvPr/>
            </p:nvSpPr>
            <p:spPr bwMode="auto">
              <a:xfrm>
                <a:off x="2640" y="3296"/>
                <a:ext cx="80" cy="80"/>
              </a:xfrm>
              <a:prstGeom prst="ellipse">
                <a:avLst/>
              </a:prstGeom>
              <a:solidFill>
                <a:schemeClr val="tx2"/>
              </a:solidFill>
              <a:ln w="12700">
                <a:solidFill>
                  <a:schemeClr val="tx2"/>
                </a:solidFill>
                <a:round/>
                <a:headEnd type="none" w="sm" len="sm"/>
                <a:tailEnd type="none" w="sm" len="sm"/>
              </a:ln>
              <a:effectLst/>
            </p:spPr>
            <p:txBody>
              <a:bodyPr wrap="none" anchor="ctr"/>
              <a:lstStyle/>
              <a:p>
                <a:endParaRPr lang="fr-FR"/>
              </a:p>
            </p:txBody>
          </p:sp>
          <p:sp>
            <p:nvSpPr>
              <p:cNvPr id="305173" name="Oval 3093"/>
              <p:cNvSpPr>
                <a:spLocks noChangeArrowheads="1"/>
              </p:cNvSpPr>
              <p:nvPr/>
            </p:nvSpPr>
            <p:spPr bwMode="auto">
              <a:xfrm>
                <a:off x="2944" y="3568"/>
                <a:ext cx="80" cy="80"/>
              </a:xfrm>
              <a:prstGeom prst="ellipse">
                <a:avLst/>
              </a:prstGeom>
              <a:solidFill>
                <a:schemeClr val="tx2"/>
              </a:solidFill>
              <a:ln w="12700">
                <a:solidFill>
                  <a:schemeClr val="tx2"/>
                </a:solidFill>
                <a:round/>
                <a:headEnd type="none" w="sm" len="sm"/>
                <a:tailEnd type="none" w="sm" len="sm"/>
              </a:ln>
              <a:effectLst/>
            </p:spPr>
            <p:txBody>
              <a:bodyPr wrap="none" anchor="ctr"/>
              <a:lstStyle/>
              <a:p>
                <a:endParaRPr lang="fr-FR"/>
              </a:p>
            </p:txBody>
          </p:sp>
          <p:sp>
            <p:nvSpPr>
              <p:cNvPr id="305174" name="Oval 3094"/>
              <p:cNvSpPr>
                <a:spLocks noChangeArrowheads="1"/>
              </p:cNvSpPr>
              <p:nvPr/>
            </p:nvSpPr>
            <p:spPr bwMode="auto">
              <a:xfrm>
                <a:off x="1904" y="2272"/>
                <a:ext cx="80" cy="80"/>
              </a:xfrm>
              <a:prstGeom prst="ellipse">
                <a:avLst/>
              </a:prstGeom>
              <a:solidFill>
                <a:schemeClr val="tx2"/>
              </a:solidFill>
              <a:ln w="12700">
                <a:solidFill>
                  <a:schemeClr val="tx2"/>
                </a:solidFill>
                <a:round/>
                <a:headEnd type="none" w="sm" len="sm"/>
                <a:tailEnd type="none" w="sm" len="sm"/>
              </a:ln>
              <a:effectLst/>
            </p:spPr>
            <p:txBody>
              <a:bodyPr wrap="none" anchor="ctr"/>
              <a:lstStyle/>
              <a:p>
                <a:endParaRPr lang="fr-FR"/>
              </a:p>
            </p:txBody>
          </p:sp>
          <p:sp>
            <p:nvSpPr>
              <p:cNvPr id="305175" name="Oval 3095"/>
              <p:cNvSpPr>
                <a:spLocks noChangeArrowheads="1"/>
              </p:cNvSpPr>
              <p:nvPr/>
            </p:nvSpPr>
            <p:spPr bwMode="auto">
              <a:xfrm>
                <a:off x="2368" y="2528"/>
                <a:ext cx="80" cy="80"/>
              </a:xfrm>
              <a:prstGeom prst="ellipse">
                <a:avLst/>
              </a:prstGeom>
              <a:solidFill>
                <a:schemeClr val="tx2"/>
              </a:solidFill>
              <a:ln w="12700">
                <a:solidFill>
                  <a:schemeClr val="tx2"/>
                </a:solidFill>
                <a:round/>
                <a:headEnd type="none" w="sm" len="sm"/>
                <a:tailEnd type="none" w="sm" len="sm"/>
              </a:ln>
              <a:effectLst/>
            </p:spPr>
            <p:txBody>
              <a:bodyPr wrap="none" anchor="ctr"/>
              <a:lstStyle/>
              <a:p>
                <a:endParaRPr lang="fr-FR"/>
              </a:p>
            </p:txBody>
          </p:sp>
          <p:sp>
            <p:nvSpPr>
              <p:cNvPr id="305176" name="Oval 3096"/>
              <p:cNvSpPr>
                <a:spLocks noChangeArrowheads="1"/>
              </p:cNvSpPr>
              <p:nvPr/>
            </p:nvSpPr>
            <p:spPr bwMode="auto">
              <a:xfrm>
                <a:off x="2960" y="2768"/>
                <a:ext cx="80" cy="80"/>
              </a:xfrm>
              <a:prstGeom prst="ellipse">
                <a:avLst/>
              </a:prstGeom>
              <a:solidFill>
                <a:schemeClr val="tx2"/>
              </a:solidFill>
              <a:ln w="12700">
                <a:solidFill>
                  <a:schemeClr val="tx2"/>
                </a:solidFill>
                <a:round/>
                <a:headEnd type="none" w="sm" len="sm"/>
                <a:tailEnd type="none" w="sm" len="sm"/>
              </a:ln>
              <a:effectLst/>
            </p:spPr>
            <p:txBody>
              <a:bodyPr wrap="none" anchor="ctr"/>
              <a:lstStyle/>
              <a:p>
                <a:endParaRPr lang="fr-FR"/>
              </a:p>
            </p:txBody>
          </p:sp>
          <p:sp>
            <p:nvSpPr>
              <p:cNvPr id="305177" name="Oval 3097"/>
              <p:cNvSpPr>
                <a:spLocks noChangeArrowheads="1"/>
              </p:cNvSpPr>
              <p:nvPr/>
            </p:nvSpPr>
            <p:spPr bwMode="auto">
              <a:xfrm>
                <a:off x="3616" y="3248"/>
                <a:ext cx="80" cy="80"/>
              </a:xfrm>
              <a:prstGeom prst="ellipse">
                <a:avLst/>
              </a:prstGeom>
              <a:solidFill>
                <a:schemeClr val="tx2"/>
              </a:solidFill>
              <a:ln w="12700">
                <a:solidFill>
                  <a:schemeClr val="tx2"/>
                </a:solidFill>
                <a:round/>
                <a:headEnd type="none" w="sm" len="sm"/>
                <a:tailEnd type="none" w="sm" len="sm"/>
              </a:ln>
              <a:effectLst/>
            </p:spPr>
            <p:txBody>
              <a:bodyPr wrap="none" anchor="ctr"/>
              <a:lstStyle/>
              <a:p>
                <a:endParaRPr lang="fr-FR"/>
              </a:p>
            </p:txBody>
          </p:sp>
          <p:sp>
            <p:nvSpPr>
              <p:cNvPr id="305178" name="Oval 3098"/>
              <p:cNvSpPr>
                <a:spLocks noChangeArrowheads="1"/>
              </p:cNvSpPr>
              <p:nvPr/>
            </p:nvSpPr>
            <p:spPr bwMode="auto">
              <a:xfrm>
                <a:off x="2560" y="2208"/>
                <a:ext cx="80" cy="80"/>
              </a:xfrm>
              <a:prstGeom prst="ellipse">
                <a:avLst/>
              </a:prstGeom>
              <a:solidFill>
                <a:schemeClr val="tx2"/>
              </a:solidFill>
              <a:ln w="12700">
                <a:solidFill>
                  <a:schemeClr val="tx2"/>
                </a:solidFill>
                <a:round/>
                <a:headEnd type="none" w="sm" len="sm"/>
                <a:tailEnd type="none" w="sm" len="sm"/>
              </a:ln>
              <a:effectLst/>
            </p:spPr>
            <p:txBody>
              <a:bodyPr wrap="none" anchor="ctr"/>
              <a:lstStyle/>
              <a:p>
                <a:endParaRPr lang="fr-FR"/>
              </a:p>
            </p:txBody>
          </p:sp>
          <p:sp>
            <p:nvSpPr>
              <p:cNvPr id="305179" name="Oval 3099"/>
              <p:cNvSpPr>
                <a:spLocks noChangeArrowheads="1"/>
              </p:cNvSpPr>
              <p:nvPr/>
            </p:nvSpPr>
            <p:spPr bwMode="auto">
              <a:xfrm>
                <a:off x="2928" y="2304"/>
                <a:ext cx="80" cy="80"/>
              </a:xfrm>
              <a:prstGeom prst="ellipse">
                <a:avLst/>
              </a:prstGeom>
              <a:solidFill>
                <a:schemeClr val="tx2"/>
              </a:solidFill>
              <a:ln w="12700">
                <a:solidFill>
                  <a:schemeClr val="tx2"/>
                </a:solidFill>
                <a:round/>
                <a:headEnd type="none" w="sm" len="sm"/>
                <a:tailEnd type="none" w="sm" len="sm"/>
              </a:ln>
              <a:effectLst/>
            </p:spPr>
            <p:txBody>
              <a:bodyPr wrap="none" anchor="ctr"/>
              <a:lstStyle/>
              <a:p>
                <a:endParaRPr lang="fr-FR"/>
              </a:p>
            </p:txBody>
          </p:sp>
          <p:sp>
            <p:nvSpPr>
              <p:cNvPr id="305180" name="Oval 3100"/>
              <p:cNvSpPr>
                <a:spLocks noChangeArrowheads="1"/>
              </p:cNvSpPr>
              <p:nvPr/>
            </p:nvSpPr>
            <p:spPr bwMode="auto">
              <a:xfrm>
                <a:off x="4448" y="3072"/>
                <a:ext cx="80" cy="80"/>
              </a:xfrm>
              <a:prstGeom prst="ellipse">
                <a:avLst/>
              </a:prstGeom>
              <a:solidFill>
                <a:schemeClr val="tx2"/>
              </a:solidFill>
              <a:ln w="12700">
                <a:solidFill>
                  <a:schemeClr val="tx2"/>
                </a:solidFill>
                <a:round/>
                <a:headEnd type="none" w="sm" len="sm"/>
                <a:tailEnd type="none" w="sm" len="sm"/>
              </a:ln>
              <a:effectLst/>
            </p:spPr>
            <p:txBody>
              <a:bodyPr wrap="none" anchor="ctr"/>
              <a:lstStyle/>
              <a:p>
                <a:endParaRPr lang="fr-FR"/>
              </a:p>
            </p:txBody>
          </p:sp>
          <p:sp>
            <p:nvSpPr>
              <p:cNvPr id="305181" name="Oval 3101"/>
              <p:cNvSpPr>
                <a:spLocks noChangeArrowheads="1"/>
              </p:cNvSpPr>
              <p:nvPr/>
            </p:nvSpPr>
            <p:spPr bwMode="auto">
              <a:xfrm>
                <a:off x="3616" y="2672"/>
                <a:ext cx="80" cy="80"/>
              </a:xfrm>
              <a:prstGeom prst="ellipse">
                <a:avLst/>
              </a:prstGeom>
              <a:solidFill>
                <a:schemeClr val="tx2"/>
              </a:solidFill>
              <a:ln w="12700">
                <a:solidFill>
                  <a:schemeClr val="tx2"/>
                </a:solidFill>
                <a:round/>
                <a:headEnd type="none" w="sm" len="sm"/>
                <a:tailEnd type="none" w="sm" len="sm"/>
              </a:ln>
              <a:effectLst/>
            </p:spPr>
            <p:txBody>
              <a:bodyPr wrap="none" anchor="ctr"/>
              <a:lstStyle/>
              <a:p>
                <a:endParaRPr lang="fr-FR"/>
              </a:p>
            </p:txBody>
          </p:sp>
        </p:grpSp>
        <p:sp>
          <p:nvSpPr>
            <p:cNvPr id="305182" name="Line 3102"/>
            <p:cNvSpPr>
              <a:spLocks noChangeShapeType="1"/>
            </p:cNvSpPr>
            <p:nvPr/>
          </p:nvSpPr>
          <p:spPr bwMode="auto">
            <a:xfrm flipV="1">
              <a:off x="686" y="2624"/>
              <a:ext cx="139" cy="400"/>
            </a:xfrm>
            <a:prstGeom prst="line">
              <a:avLst/>
            </a:prstGeom>
            <a:noFill/>
            <a:ln w="28575">
              <a:solidFill>
                <a:schemeClr val="tx1"/>
              </a:solidFill>
              <a:round/>
              <a:headEnd type="none" w="sm" len="sm"/>
              <a:tailEnd type="triangle" w="med" len="med"/>
            </a:ln>
            <a:effectLst/>
          </p:spPr>
          <p:txBody>
            <a:bodyPr wrap="none" anchor="ctr"/>
            <a:lstStyle/>
            <a:p>
              <a:endParaRPr lang="fr-FR"/>
            </a:p>
          </p:txBody>
        </p:sp>
        <p:sp>
          <p:nvSpPr>
            <p:cNvPr id="305183" name="Line 3103"/>
            <p:cNvSpPr>
              <a:spLocks noChangeShapeType="1"/>
            </p:cNvSpPr>
            <p:nvPr/>
          </p:nvSpPr>
          <p:spPr bwMode="auto">
            <a:xfrm>
              <a:off x="720" y="3552"/>
              <a:ext cx="336" cy="144"/>
            </a:xfrm>
            <a:prstGeom prst="line">
              <a:avLst/>
            </a:prstGeom>
            <a:noFill/>
            <a:ln w="28575">
              <a:solidFill>
                <a:schemeClr val="tx1"/>
              </a:solidFill>
              <a:round/>
              <a:headEnd type="none" w="sm" len="sm"/>
              <a:tailEnd type="triangle" w="sm" len="sm"/>
            </a:ln>
            <a:effectLst/>
          </p:spPr>
          <p:txBody>
            <a:bodyPr wrap="none" anchor="ctr"/>
            <a:lstStyle/>
            <a:p>
              <a:endParaRPr lang="fr-FR"/>
            </a:p>
          </p:txBody>
        </p:sp>
        <p:sp>
          <p:nvSpPr>
            <p:cNvPr id="305184" name="Text Box 3104"/>
            <p:cNvSpPr txBox="1">
              <a:spLocks noChangeArrowheads="1"/>
            </p:cNvSpPr>
            <p:nvPr/>
          </p:nvSpPr>
          <p:spPr bwMode="auto">
            <a:xfrm>
              <a:off x="672" y="3536"/>
              <a:ext cx="304" cy="233"/>
            </a:xfrm>
            <a:prstGeom prst="rect">
              <a:avLst/>
            </a:prstGeom>
            <a:noFill/>
            <a:ln w="12700">
              <a:noFill/>
              <a:miter lim="800000"/>
              <a:headEnd type="none" w="sm" len="sm"/>
              <a:tailEnd type="none" w="sm" len="sm"/>
            </a:ln>
            <a:effectLst/>
          </p:spPr>
          <p:txBody>
            <a:bodyPr>
              <a:spAutoFit/>
            </a:bodyPr>
            <a:lstStyle/>
            <a:p>
              <a:pPr>
                <a:spcBef>
                  <a:spcPct val="50000"/>
                </a:spcBef>
              </a:pPr>
              <a:r>
                <a:rPr lang="fr-FR" altLang="fr-FR">
                  <a:latin typeface="Times" pitchFamily="18" charset="0"/>
                </a:rPr>
                <a:t>u</a:t>
              </a:r>
            </a:p>
          </p:txBody>
        </p:sp>
        <p:sp>
          <p:nvSpPr>
            <p:cNvPr id="305185" name="Text Box 3105"/>
            <p:cNvSpPr txBox="1">
              <a:spLocks noChangeArrowheads="1"/>
            </p:cNvSpPr>
            <p:nvPr/>
          </p:nvSpPr>
          <p:spPr bwMode="auto">
            <a:xfrm>
              <a:off x="480" y="2768"/>
              <a:ext cx="384" cy="233"/>
            </a:xfrm>
            <a:prstGeom prst="rect">
              <a:avLst/>
            </a:prstGeom>
            <a:noFill/>
            <a:ln w="12700">
              <a:noFill/>
              <a:miter lim="800000"/>
              <a:headEnd type="none" w="sm" len="sm"/>
              <a:tailEnd type="none" w="sm" len="sm"/>
            </a:ln>
            <a:effectLst/>
          </p:spPr>
          <p:txBody>
            <a:bodyPr>
              <a:spAutoFit/>
            </a:bodyPr>
            <a:lstStyle/>
            <a:p>
              <a:pPr>
                <a:spcBef>
                  <a:spcPct val="50000"/>
                </a:spcBef>
              </a:pPr>
              <a:r>
                <a:rPr lang="fr-FR" altLang="fr-FR">
                  <a:latin typeface="Times" pitchFamily="18" charset="0"/>
                </a:rPr>
                <a:t>v</a:t>
              </a:r>
            </a:p>
          </p:txBody>
        </p:sp>
      </p:grpSp>
      <p:pic>
        <p:nvPicPr>
          <p:cNvPr id="305186" name="Picture 3106"/>
          <p:cNvPicPr>
            <a:picLocks noChangeAspect="1" noChangeArrowheads="1"/>
          </p:cNvPicPr>
          <p:nvPr/>
        </p:nvPicPr>
        <p:blipFill>
          <a:blip r:embed="rId3">
            <a:clrChange>
              <a:clrFrom>
                <a:srgbClr val="000000"/>
              </a:clrFrom>
              <a:clrTo>
                <a:srgbClr val="000000">
                  <a:alpha val="0"/>
                </a:srgbClr>
              </a:clrTo>
            </a:clrChange>
          </a:blip>
          <a:srcRect/>
          <a:stretch>
            <a:fillRect/>
          </a:stretch>
        </p:blipFill>
        <p:spPr bwMode="auto">
          <a:xfrm>
            <a:off x="6119446" y="3810000"/>
            <a:ext cx="2461846" cy="2427288"/>
          </a:xfrm>
          <a:prstGeom prst="rect">
            <a:avLst/>
          </a:prstGeom>
          <a:solidFill>
            <a:schemeClr val="tx1"/>
          </a:solidFill>
        </p:spPr>
      </p:pic>
      <p:sp>
        <p:nvSpPr>
          <p:cNvPr id="36" name="object 2"/>
          <p:cNvSpPr txBox="1">
            <a:spLocks/>
          </p:cNvSpPr>
          <p:nvPr/>
        </p:nvSpPr>
        <p:spPr>
          <a:xfrm>
            <a:off x="273735" y="234315"/>
            <a:ext cx="8596528" cy="984885"/>
          </a:xfrm>
          <a:prstGeom prst="rect">
            <a:avLst/>
          </a:prstGeom>
        </p:spPr>
        <p:txBody>
          <a:bodyPr vert="horz" wrap="square" lIns="0" tIns="0" rIns="0" bIns="0" rtlCol="0">
            <a:spAutoFit/>
          </a:bodyPr>
          <a:lstStyle/>
          <a:p>
            <a:pPr marL="12700" marR="0" lvl="0" indent="0" defTabSz="914400" eaLnBrk="1" fontAlgn="auto" latinLnBrk="0" hangingPunct="1">
              <a:lnSpc>
                <a:spcPct val="100000"/>
              </a:lnSpc>
              <a:spcBef>
                <a:spcPts val="0"/>
              </a:spcBef>
              <a:spcAft>
                <a:spcPts val="0"/>
              </a:spcAft>
              <a:buClrTx/>
              <a:buSzTx/>
              <a:buFontTx/>
              <a:buNone/>
              <a:tabLst/>
              <a:defRPr/>
            </a:pPr>
            <a:r>
              <a:rPr kumimoji="0" lang="fr-FR" sz="32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Arial"/>
                <a:ea typeface="+mj-ea"/>
                <a:cs typeface="Arial"/>
              </a:rPr>
              <a:t>Modélisation surfacique</a:t>
            </a:r>
            <a:r>
              <a:rPr kumimoji="0" lang="fr-FR" sz="3200" b="1" i="0" u="none" strike="noStrike" kern="0" cap="none" spc="0" normalizeH="0" baseline="0" noProof="0" dirty="0" smtClean="0">
                <a:ln>
                  <a:noFill/>
                </a:ln>
                <a:solidFill>
                  <a:schemeClr val="bg1"/>
                </a:solidFill>
                <a:effectLst/>
                <a:uLnTx/>
                <a:uFillTx/>
                <a:latin typeface="Arial"/>
                <a:ea typeface="+mj-ea"/>
                <a:cs typeface="Arial"/>
              </a:rPr>
              <a:t>:</a:t>
            </a:r>
            <a:br>
              <a:rPr kumimoji="0" lang="fr-FR" sz="3200" b="1" i="0" u="none" strike="noStrike" kern="0" cap="none" spc="0" normalizeH="0" baseline="0" noProof="0" dirty="0" smtClean="0">
                <a:ln>
                  <a:noFill/>
                </a:ln>
                <a:solidFill>
                  <a:schemeClr val="bg1"/>
                </a:solidFill>
                <a:effectLst/>
                <a:uLnTx/>
                <a:uFillTx/>
                <a:latin typeface="Arial"/>
                <a:ea typeface="+mj-ea"/>
                <a:cs typeface="Arial"/>
              </a:rPr>
            </a:br>
            <a:r>
              <a:rPr kumimoji="0" lang="fr-FR" sz="3200" b="1" i="0" u="none" strike="noStrike" kern="0" cap="none" spc="0" normalizeH="0" baseline="0" noProof="0" dirty="0" smtClean="0">
                <a:ln>
                  <a:noFill/>
                </a:ln>
                <a:solidFill>
                  <a:schemeClr val="bg1"/>
                </a:solidFill>
                <a:effectLst/>
                <a:uLnTx/>
                <a:uFillTx/>
                <a:latin typeface="Arial"/>
                <a:ea typeface="+mj-ea"/>
                <a:cs typeface="Arial"/>
              </a:rPr>
              <a:t> </a:t>
            </a:r>
            <a:r>
              <a:rPr kumimoji="0" lang="fr-FR" sz="3200" b="0" i="0" u="none" strike="noStrike" kern="0" cap="none" spc="0" normalizeH="0" baseline="0" noProof="0" dirty="0" smtClean="0">
                <a:ln>
                  <a:noFill/>
                </a:ln>
                <a:solidFill>
                  <a:schemeClr val="bg1"/>
                </a:solidFill>
                <a:effectLst/>
                <a:uLnTx/>
                <a:uFillTx/>
                <a:latin typeface="Arial"/>
                <a:ea typeface="+mj-ea"/>
                <a:cs typeface="Arial"/>
              </a:rPr>
              <a:t>Surfaces paramétrées</a:t>
            </a:r>
            <a:endParaRPr kumimoji="0" lang="fr-FR" sz="3200" b="0" i="0" u="none" strike="noStrike" kern="0" cap="none" spc="0" normalizeH="0" baseline="0" noProof="0" dirty="0">
              <a:ln>
                <a:noFill/>
              </a:ln>
              <a:solidFill>
                <a:schemeClr val="bg1"/>
              </a:solidFill>
              <a:effectLst/>
              <a:uLnTx/>
              <a:uFillTx/>
              <a:latin typeface="Arial"/>
              <a:ea typeface="+mj-ea"/>
              <a:cs typeface="Arial"/>
            </a:endParaRPr>
          </a:p>
        </p:txBody>
      </p:sp>
      <p:sp>
        <p:nvSpPr>
          <p:cNvPr id="37" name="Rectangle 36"/>
          <p:cNvSpPr/>
          <p:nvPr/>
        </p:nvSpPr>
        <p:spPr>
          <a:xfrm>
            <a:off x="533400" y="1524000"/>
            <a:ext cx="3184205" cy="369332"/>
          </a:xfrm>
          <a:prstGeom prst="rect">
            <a:avLst/>
          </a:prstGeom>
        </p:spPr>
        <p:txBody>
          <a:bodyPr wrap="none">
            <a:spAutoFit/>
          </a:bodyPr>
          <a:lstStyle/>
          <a:p>
            <a:r>
              <a:rPr lang="fr-FR" b="1" dirty="0" smtClean="0"/>
              <a:t>Facettes: Ensemble de carreaux</a:t>
            </a:r>
            <a:endParaRPr lang="fr-FR" b="1"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Espace réservé du numéro de diapositive 3"/>
          <p:cNvSpPr>
            <a:spLocks noGrp="1"/>
          </p:cNvSpPr>
          <p:nvPr>
            <p:ph type="sldNum" sz="quarter" idx="4294967295"/>
          </p:nvPr>
        </p:nvSpPr>
        <p:spPr>
          <a:xfrm>
            <a:off x="6553200" y="6324600"/>
            <a:ext cx="1905000" cy="457200"/>
          </a:xfrm>
          <a:prstGeom prst="rect">
            <a:avLst/>
          </a:prstGeom>
        </p:spPr>
        <p:txBody>
          <a:bodyPr/>
          <a:lstStyle/>
          <a:p>
            <a:fld id="{A6D12EAA-5B61-4833-9FA4-C5926731D4CE}" type="slidenum">
              <a:rPr lang="fr-FR" altLang="en-GB"/>
              <a:pPr/>
              <a:t>21</a:t>
            </a:fld>
            <a:endParaRPr lang="fr-FR" altLang="en-GB"/>
          </a:p>
        </p:txBody>
      </p:sp>
      <p:sp>
        <p:nvSpPr>
          <p:cNvPr id="420866" name="Rectangle 2"/>
          <p:cNvSpPr>
            <a:spLocks noGrp="1" noChangeArrowheads="1"/>
          </p:cNvSpPr>
          <p:nvPr>
            <p:ph type="title"/>
          </p:nvPr>
        </p:nvSpPr>
        <p:spPr>
          <a:xfrm>
            <a:off x="685800" y="2125980"/>
            <a:ext cx="7772400" cy="1138773"/>
          </a:xfrm>
        </p:spPr>
        <p:txBody>
          <a:bodyPr/>
          <a:lstStyle/>
          <a:p>
            <a:r>
              <a:rPr lang="fr-FR" sz="3200"/>
              <a:t>Représentations surfaciques</a:t>
            </a:r>
            <a:r>
              <a:rPr lang="fr-FR"/>
              <a:t/>
            </a:r>
            <a:br>
              <a:rPr lang="fr-FR"/>
            </a:br>
            <a:r>
              <a:rPr lang="fr-FR"/>
              <a:t> </a:t>
            </a:r>
            <a:r>
              <a:rPr lang="fr-FR" sz="3600"/>
              <a:t>Facettes:Ensemble de carreaux</a:t>
            </a:r>
          </a:p>
        </p:txBody>
      </p:sp>
      <p:sp>
        <p:nvSpPr>
          <p:cNvPr id="420867" name="Rectangle 3"/>
          <p:cNvSpPr>
            <a:spLocks noGrp="1" noChangeArrowheads="1"/>
          </p:cNvSpPr>
          <p:nvPr>
            <p:ph type="body" idx="4294967295"/>
          </p:nvPr>
        </p:nvSpPr>
        <p:spPr>
          <a:xfrm>
            <a:off x="685800" y="2057400"/>
            <a:ext cx="7772400" cy="4114800"/>
          </a:xfrm>
          <a:prstGeom prst="rect">
            <a:avLst/>
          </a:prstGeom>
        </p:spPr>
        <p:txBody>
          <a:bodyPr/>
          <a:lstStyle/>
          <a:p>
            <a:pPr>
              <a:buFont typeface="Wingdings" pitchFamily="2" charset="2"/>
              <a:buChar char="q"/>
            </a:pPr>
            <a:r>
              <a:rPr lang="fr-FR" altLang="fr-FR" sz="2000" dirty="0"/>
              <a:t>définition à partir de points de contrôle</a:t>
            </a:r>
          </a:p>
          <a:p>
            <a:pPr>
              <a:buFont typeface="Wingdings" pitchFamily="2" charset="2"/>
              <a:buChar char="q"/>
            </a:pPr>
            <a:r>
              <a:rPr lang="fr-FR" altLang="fr-FR" sz="2000" dirty="0"/>
              <a:t>Interpolation ou approximation</a:t>
            </a:r>
            <a:endParaRPr lang="fr-FR" sz="2000" dirty="0"/>
          </a:p>
          <a:p>
            <a:endParaRPr lang="fr-FR" dirty="0"/>
          </a:p>
        </p:txBody>
      </p:sp>
      <p:grpSp>
        <p:nvGrpSpPr>
          <p:cNvPr id="2" name="Group 4"/>
          <p:cNvGrpSpPr>
            <a:grpSpLocks/>
          </p:cNvGrpSpPr>
          <p:nvPr/>
        </p:nvGrpSpPr>
        <p:grpSpPr bwMode="auto">
          <a:xfrm>
            <a:off x="1182566" y="3500439"/>
            <a:ext cx="2672862" cy="2001838"/>
            <a:chOff x="704" y="2640"/>
            <a:chExt cx="1824" cy="1261"/>
          </a:xfrm>
        </p:grpSpPr>
        <p:sp>
          <p:nvSpPr>
            <p:cNvPr id="420869" name="Freeform 5"/>
            <p:cNvSpPr>
              <a:spLocks/>
            </p:cNvSpPr>
            <p:nvPr/>
          </p:nvSpPr>
          <p:spPr bwMode="auto">
            <a:xfrm>
              <a:off x="1072" y="2765"/>
              <a:ext cx="1440" cy="968"/>
            </a:xfrm>
            <a:custGeom>
              <a:avLst/>
              <a:gdLst/>
              <a:ahLst/>
              <a:cxnLst>
                <a:cxn ang="0">
                  <a:pos x="0" y="243"/>
                </a:cxn>
                <a:cxn ang="0">
                  <a:pos x="160" y="83"/>
                </a:cxn>
                <a:cxn ang="0">
                  <a:pos x="560" y="51"/>
                </a:cxn>
                <a:cxn ang="0">
                  <a:pos x="736" y="387"/>
                </a:cxn>
                <a:cxn ang="0">
                  <a:pos x="688" y="931"/>
                </a:cxn>
                <a:cxn ang="0">
                  <a:pos x="1360" y="995"/>
                </a:cxn>
              </a:cxnLst>
              <a:rect l="0" t="0" r="r" b="b"/>
              <a:pathLst>
                <a:path w="1360" h="1032">
                  <a:moveTo>
                    <a:pt x="0" y="243"/>
                  </a:moveTo>
                  <a:cubicBezTo>
                    <a:pt x="33" y="178"/>
                    <a:pt x="66" y="114"/>
                    <a:pt x="160" y="83"/>
                  </a:cubicBezTo>
                  <a:cubicBezTo>
                    <a:pt x="253" y="51"/>
                    <a:pt x="464" y="0"/>
                    <a:pt x="560" y="51"/>
                  </a:cubicBezTo>
                  <a:cubicBezTo>
                    <a:pt x="655" y="101"/>
                    <a:pt x="714" y="240"/>
                    <a:pt x="736" y="387"/>
                  </a:cubicBezTo>
                  <a:cubicBezTo>
                    <a:pt x="757" y="533"/>
                    <a:pt x="584" y="829"/>
                    <a:pt x="688" y="931"/>
                  </a:cubicBezTo>
                  <a:cubicBezTo>
                    <a:pt x="791" y="1032"/>
                    <a:pt x="1248" y="987"/>
                    <a:pt x="1360" y="995"/>
                  </a:cubicBezTo>
                </a:path>
              </a:pathLst>
            </a:custGeom>
            <a:noFill/>
            <a:ln w="12700" cap="flat" cmpd="sng">
              <a:solidFill>
                <a:schemeClr val="tx1"/>
              </a:solidFill>
              <a:prstDash val="solid"/>
              <a:round/>
              <a:headEnd type="none" w="sm" len="sm"/>
              <a:tailEnd type="none" w="sm" len="sm"/>
            </a:ln>
            <a:effectLst/>
          </p:spPr>
          <p:txBody>
            <a:bodyPr wrap="none" anchor="ctr"/>
            <a:lstStyle/>
            <a:p>
              <a:endParaRPr lang="fr-FR"/>
            </a:p>
          </p:txBody>
        </p:sp>
        <p:sp>
          <p:nvSpPr>
            <p:cNvPr id="420870" name="Oval 6"/>
            <p:cNvSpPr>
              <a:spLocks noChangeArrowheads="1"/>
            </p:cNvSpPr>
            <p:nvPr/>
          </p:nvSpPr>
          <p:spPr bwMode="auto">
            <a:xfrm>
              <a:off x="1040" y="2912"/>
              <a:ext cx="96" cy="96"/>
            </a:xfrm>
            <a:prstGeom prst="ellipse">
              <a:avLst/>
            </a:prstGeom>
            <a:solidFill>
              <a:schemeClr val="accent1"/>
            </a:solidFill>
            <a:ln w="12700">
              <a:solidFill>
                <a:schemeClr val="accent1"/>
              </a:solidFill>
              <a:round/>
              <a:headEnd type="none" w="sm" len="sm"/>
              <a:tailEnd type="none" w="sm" len="sm"/>
            </a:ln>
            <a:effectLst/>
          </p:spPr>
          <p:txBody>
            <a:bodyPr wrap="none" anchor="ctr"/>
            <a:lstStyle/>
            <a:p>
              <a:endParaRPr lang="fr-FR"/>
            </a:p>
          </p:txBody>
        </p:sp>
        <p:sp>
          <p:nvSpPr>
            <p:cNvPr id="420871" name="Oval 7"/>
            <p:cNvSpPr>
              <a:spLocks noChangeArrowheads="1"/>
            </p:cNvSpPr>
            <p:nvPr/>
          </p:nvSpPr>
          <p:spPr bwMode="auto">
            <a:xfrm>
              <a:off x="1744" y="2896"/>
              <a:ext cx="96" cy="96"/>
            </a:xfrm>
            <a:prstGeom prst="ellipse">
              <a:avLst/>
            </a:prstGeom>
            <a:solidFill>
              <a:schemeClr val="accent1"/>
            </a:solidFill>
            <a:ln w="12700">
              <a:solidFill>
                <a:schemeClr val="accent1"/>
              </a:solidFill>
              <a:round/>
              <a:headEnd type="none" w="sm" len="sm"/>
              <a:tailEnd type="none" w="sm" len="sm"/>
            </a:ln>
            <a:effectLst/>
          </p:spPr>
          <p:txBody>
            <a:bodyPr wrap="none" anchor="ctr"/>
            <a:lstStyle/>
            <a:p>
              <a:endParaRPr lang="fr-FR"/>
            </a:p>
          </p:txBody>
        </p:sp>
        <p:sp>
          <p:nvSpPr>
            <p:cNvPr id="420872" name="Oval 8"/>
            <p:cNvSpPr>
              <a:spLocks noChangeArrowheads="1"/>
            </p:cNvSpPr>
            <p:nvPr/>
          </p:nvSpPr>
          <p:spPr bwMode="auto">
            <a:xfrm>
              <a:off x="1776" y="3600"/>
              <a:ext cx="96" cy="96"/>
            </a:xfrm>
            <a:prstGeom prst="ellipse">
              <a:avLst/>
            </a:prstGeom>
            <a:solidFill>
              <a:schemeClr val="accent1"/>
            </a:solidFill>
            <a:ln w="12700">
              <a:solidFill>
                <a:schemeClr val="accent1"/>
              </a:solidFill>
              <a:round/>
              <a:headEnd type="none" w="sm" len="sm"/>
              <a:tailEnd type="none" w="sm" len="sm"/>
            </a:ln>
            <a:effectLst/>
          </p:spPr>
          <p:txBody>
            <a:bodyPr wrap="none" anchor="ctr"/>
            <a:lstStyle/>
            <a:p>
              <a:endParaRPr lang="fr-FR"/>
            </a:p>
          </p:txBody>
        </p:sp>
        <p:sp>
          <p:nvSpPr>
            <p:cNvPr id="420873" name="Oval 9"/>
            <p:cNvSpPr>
              <a:spLocks noChangeArrowheads="1"/>
            </p:cNvSpPr>
            <p:nvPr/>
          </p:nvSpPr>
          <p:spPr bwMode="auto">
            <a:xfrm>
              <a:off x="2432" y="3664"/>
              <a:ext cx="96" cy="96"/>
            </a:xfrm>
            <a:prstGeom prst="ellipse">
              <a:avLst/>
            </a:prstGeom>
            <a:solidFill>
              <a:schemeClr val="accent1"/>
            </a:solidFill>
            <a:ln w="12700">
              <a:solidFill>
                <a:schemeClr val="accent1"/>
              </a:solidFill>
              <a:round/>
              <a:headEnd type="none" w="sm" len="sm"/>
              <a:tailEnd type="none" w="sm" len="sm"/>
            </a:ln>
            <a:effectLst/>
          </p:spPr>
          <p:txBody>
            <a:bodyPr wrap="none" anchor="ctr"/>
            <a:lstStyle/>
            <a:p>
              <a:endParaRPr lang="fr-FR"/>
            </a:p>
          </p:txBody>
        </p:sp>
        <p:sp>
          <p:nvSpPr>
            <p:cNvPr id="420874" name="Text Box 10"/>
            <p:cNvSpPr txBox="1">
              <a:spLocks noChangeArrowheads="1"/>
            </p:cNvSpPr>
            <p:nvPr/>
          </p:nvSpPr>
          <p:spPr bwMode="auto">
            <a:xfrm>
              <a:off x="704" y="2656"/>
              <a:ext cx="464" cy="233"/>
            </a:xfrm>
            <a:prstGeom prst="rect">
              <a:avLst/>
            </a:prstGeom>
            <a:noFill/>
            <a:ln w="12700">
              <a:noFill/>
              <a:miter lim="800000"/>
              <a:headEnd type="none" w="sm" len="sm"/>
              <a:tailEnd type="none" w="sm" len="sm"/>
            </a:ln>
            <a:effectLst/>
          </p:spPr>
          <p:txBody>
            <a:bodyPr>
              <a:spAutoFit/>
            </a:bodyPr>
            <a:lstStyle/>
            <a:p>
              <a:pPr>
                <a:spcBef>
                  <a:spcPct val="50000"/>
                </a:spcBef>
              </a:pPr>
              <a:r>
                <a:rPr lang="fr-FR" altLang="fr-FR">
                  <a:latin typeface="Times" pitchFamily="18" charset="0"/>
                  <a:cs typeface="Arial" charset="0"/>
                </a:rPr>
                <a:t>P</a:t>
              </a:r>
              <a:r>
                <a:rPr lang="fr-FR" altLang="fr-FR" baseline="-25000">
                  <a:latin typeface="Times" pitchFamily="18" charset="0"/>
                  <a:cs typeface="Arial" charset="0"/>
                </a:rPr>
                <a:t>1</a:t>
              </a:r>
            </a:p>
          </p:txBody>
        </p:sp>
        <p:sp>
          <p:nvSpPr>
            <p:cNvPr id="420875" name="Text Box 11"/>
            <p:cNvSpPr txBox="1">
              <a:spLocks noChangeArrowheads="1"/>
            </p:cNvSpPr>
            <p:nvPr/>
          </p:nvSpPr>
          <p:spPr bwMode="auto">
            <a:xfrm>
              <a:off x="1856" y="2640"/>
              <a:ext cx="464" cy="233"/>
            </a:xfrm>
            <a:prstGeom prst="rect">
              <a:avLst/>
            </a:prstGeom>
            <a:noFill/>
            <a:ln w="12700">
              <a:noFill/>
              <a:miter lim="800000"/>
              <a:headEnd type="none" w="sm" len="sm"/>
              <a:tailEnd type="none" w="sm" len="sm"/>
            </a:ln>
            <a:effectLst/>
          </p:spPr>
          <p:txBody>
            <a:bodyPr>
              <a:spAutoFit/>
            </a:bodyPr>
            <a:lstStyle/>
            <a:p>
              <a:pPr>
                <a:spcBef>
                  <a:spcPct val="50000"/>
                </a:spcBef>
              </a:pPr>
              <a:r>
                <a:rPr lang="fr-FR" altLang="fr-FR">
                  <a:latin typeface="Times" pitchFamily="18" charset="0"/>
                  <a:cs typeface="Arial" charset="0"/>
                </a:rPr>
                <a:t>P</a:t>
              </a:r>
              <a:r>
                <a:rPr lang="fr-FR" altLang="fr-FR" baseline="-25000">
                  <a:latin typeface="Times" pitchFamily="18" charset="0"/>
                  <a:cs typeface="Arial" charset="0"/>
                </a:rPr>
                <a:t>2</a:t>
              </a:r>
            </a:p>
          </p:txBody>
        </p:sp>
        <p:sp>
          <p:nvSpPr>
            <p:cNvPr id="420876" name="Text Box 12"/>
            <p:cNvSpPr txBox="1">
              <a:spLocks noChangeArrowheads="1"/>
            </p:cNvSpPr>
            <p:nvPr/>
          </p:nvSpPr>
          <p:spPr bwMode="auto">
            <a:xfrm>
              <a:off x="1440" y="3552"/>
              <a:ext cx="288" cy="349"/>
            </a:xfrm>
            <a:prstGeom prst="rect">
              <a:avLst/>
            </a:prstGeom>
            <a:noFill/>
            <a:ln w="12700">
              <a:noFill/>
              <a:miter lim="800000"/>
              <a:headEnd type="none" w="sm" len="sm"/>
              <a:tailEnd type="none" w="sm" len="sm"/>
            </a:ln>
            <a:effectLst/>
          </p:spPr>
          <p:txBody>
            <a:bodyPr>
              <a:spAutoFit/>
            </a:bodyPr>
            <a:lstStyle/>
            <a:p>
              <a:pPr>
                <a:spcBef>
                  <a:spcPct val="50000"/>
                </a:spcBef>
              </a:pPr>
              <a:r>
                <a:rPr lang="fr-FR" altLang="fr-FR">
                  <a:latin typeface="Times" pitchFamily="18" charset="0"/>
                  <a:cs typeface="Arial" charset="0"/>
                </a:rPr>
                <a:t>P</a:t>
              </a:r>
              <a:r>
                <a:rPr lang="fr-FR" altLang="fr-FR" baseline="-25000">
                  <a:latin typeface="Times" pitchFamily="18" charset="0"/>
                  <a:cs typeface="Arial" charset="0"/>
                </a:rPr>
                <a:t>3</a:t>
              </a:r>
            </a:p>
          </p:txBody>
        </p:sp>
      </p:grpSp>
      <p:grpSp>
        <p:nvGrpSpPr>
          <p:cNvPr id="3" name="Group 13"/>
          <p:cNvGrpSpPr>
            <a:grpSpLocks/>
          </p:cNvGrpSpPr>
          <p:nvPr/>
        </p:nvGrpSpPr>
        <p:grpSpPr bwMode="auto">
          <a:xfrm>
            <a:off x="5098074" y="3652839"/>
            <a:ext cx="2790092" cy="1690688"/>
            <a:chOff x="3376" y="2736"/>
            <a:chExt cx="1904" cy="1065"/>
          </a:xfrm>
        </p:grpSpPr>
        <p:sp>
          <p:nvSpPr>
            <p:cNvPr id="420878" name="Oval 14"/>
            <p:cNvSpPr>
              <a:spLocks noChangeArrowheads="1"/>
            </p:cNvSpPr>
            <p:nvPr/>
          </p:nvSpPr>
          <p:spPr bwMode="auto">
            <a:xfrm>
              <a:off x="3712" y="3024"/>
              <a:ext cx="96" cy="96"/>
            </a:xfrm>
            <a:prstGeom prst="ellipse">
              <a:avLst/>
            </a:prstGeom>
            <a:solidFill>
              <a:schemeClr val="accent1"/>
            </a:solidFill>
            <a:ln w="12700">
              <a:solidFill>
                <a:schemeClr val="accent1"/>
              </a:solidFill>
              <a:round/>
              <a:headEnd type="none" w="sm" len="sm"/>
              <a:tailEnd type="none" w="sm" len="sm"/>
            </a:ln>
            <a:effectLst/>
          </p:spPr>
          <p:txBody>
            <a:bodyPr wrap="none" anchor="ctr"/>
            <a:lstStyle/>
            <a:p>
              <a:endParaRPr lang="fr-FR"/>
            </a:p>
          </p:txBody>
        </p:sp>
        <p:sp>
          <p:nvSpPr>
            <p:cNvPr id="420879" name="Oval 15"/>
            <p:cNvSpPr>
              <a:spLocks noChangeArrowheads="1"/>
            </p:cNvSpPr>
            <p:nvPr/>
          </p:nvSpPr>
          <p:spPr bwMode="auto">
            <a:xfrm>
              <a:off x="4544" y="2912"/>
              <a:ext cx="96" cy="96"/>
            </a:xfrm>
            <a:prstGeom prst="ellipse">
              <a:avLst/>
            </a:prstGeom>
            <a:solidFill>
              <a:schemeClr val="accent1"/>
            </a:solidFill>
            <a:ln w="12700">
              <a:solidFill>
                <a:schemeClr val="accent1"/>
              </a:solidFill>
              <a:round/>
              <a:headEnd type="none" w="sm" len="sm"/>
              <a:tailEnd type="none" w="sm" len="sm"/>
            </a:ln>
            <a:effectLst/>
          </p:spPr>
          <p:txBody>
            <a:bodyPr wrap="none" anchor="ctr"/>
            <a:lstStyle/>
            <a:p>
              <a:endParaRPr lang="fr-FR"/>
            </a:p>
          </p:txBody>
        </p:sp>
        <p:sp>
          <p:nvSpPr>
            <p:cNvPr id="420880" name="Oval 16"/>
            <p:cNvSpPr>
              <a:spLocks noChangeArrowheads="1"/>
            </p:cNvSpPr>
            <p:nvPr/>
          </p:nvSpPr>
          <p:spPr bwMode="auto">
            <a:xfrm>
              <a:off x="4544" y="3648"/>
              <a:ext cx="96" cy="96"/>
            </a:xfrm>
            <a:prstGeom prst="ellipse">
              <a:avLst/>
            </a:prstGeom>
            <a:solidFill>
              <a:schemeClr val="accent1"/>
            </a:solidFill>
            <a:ln w="12700">
              <a:solidFill>
                <a:schemeClr val="accent1"/>
              </a:solidFill>
              <a:round/>
              <a:headEnd type="none" w="sm" len="sm"/>
              <a:tailEnd type="none" w="sm" len="sm"/>
            </a:ln>
            <a:effectLst/>
          </p:spPr>
          <p:txBody>
            <a:bodyPr wrap="none" anchor="ctr"/>
            <a:lstStyle/>
            <a:p>
              <a:endParaRPr lang="fr-FR"/>
            </a:p>
          </p:txBody>
        </p:sp>
        <p:sp>
          <p:nvSpPr>
            <p:cNvPr id="420881" name="Oval 17"/>
            <p:cNvSpPr>
              <a:spLocks noChangeArrowheads="1"/>
            </p:cNvSpPr>
            <p:nvPr/>
          </p:nvSpPr>
          <p:spPr bwMode="auto">
            <a:xfrm>
              <a:off x="5184" y="3648"/>
              <a:ext cx="96" cy="96"/>
            </a:xfrm>
            <a:prstGeom prst="ellipse">
              <a:avLst/>
            </a:prstGeom>
            <a:solidFill>
              <a:schemeClr val="accent1"/>
            </a:solidFill>
            <a:ln w="12700">
              <a:solidFill>
                <a:schemeClr val="accent1"/>
              </a:solidFill>
              <a:round/>
              <a:headEnd type="none" w="sm" len="sm"/>
              <a:tailEnd type="none" w="sm" len="sm"/>
            </a:ln>
            <a:effectLst/>
          </p:spPr>
          <p:txBody>
            <a:bodyPr wrap="none" anchor="ctr"/>
            <a:lstStyle/>
            <a:p>
              <a:endParaRPr lang="fr-FR"/>
            </a:p>
          </p:txBody>
        </p:sp>
        <p:sp>
          <p:nvSpPr>
            <p:cNvPr id="420882" name="Freeform 18"/>
            <p:cNvSpPr>
              <a:spLocks/>
            </p:cNvSpPr>
            <p:nvPr/>
          </p:nvSpPr>
          <p:spPr bwMode="auto">
            <a:xfrm>
              <a:off x="3872" y="3042"/>
              <a:ext cx="1344" cy="597"/>
            </a:xfrm>
            <a:custGeom>
              <a:avLst/>
              <a:gdLst/>
              <a:ahLst/>
              <a:cxnLst>
                <a:cxn ang="0">
                  <a:pos x="0" y="110"/>
                </a:cxn>
                <a:cxn ang="0">
                  <a:pos x="352" y="78"/>
                </a:cxn>
                <a:cxn ang="0">
                  <a:pos x="800" y="574"/>
                </a:cxn>
                <a:cxn ang="0">
                  <a:pos x="1216" y="606"/>
                </a:cxn>
              </a:cxnLst>
              <a:rect l="0" t="0" r="r" b="b"/>
              <a:pathLst>
                <a:path w="1216" h="661">
                  <a:moveTo>
                    <a:pt x="0" y="110"/>
                  </a:moveTo>
                  <a:cubicBezTo>
                    <a:pt x="109" y="55"/>
                    <a:pt x="218" y="0"/>
                    <a:pt x="352" y="78"/>
                  </a:cubicBezTo>
                  <a:cubicBezTo>
                    <a:pt x="485" y="155"/>
                    <a:pt x="656" y="486"/>
                    <a:pt x="800" y="574"/>
                  </a:cubicBezTo>
                  <a:cubicBezTo>
                    <a:pt x="943" y="661"/>
                    <a:pt x="1079" y="633"/>
                    <a:pt x="1216" y="606"/>
                  </a:cubicBezTo>
                </a:path>
              </a:pathLst>
            </a:custGeom>
            <a:noFill/>
            <a:ln w="12700" cap="flat" cmpd="sng">
              <a:solidFill>
                <a:schemeClr val="tx1"/>
              </a:solidFill>
              <a:prstDash val="solid"/>
              <a:round/>
              <a:headEnd type="none" w="sm" len="sm"/>
              <a:tailEnd type="none" w="sm" len="sm"/>
            </a:ln>
            <a:effectLst/>
          </p:spPr>
          <p:txBody>
            <a:bodyPr wrap="none" anchor="ctr"/>
            <a:lstStyle/>
            <a:p>
              <a:endParaRPr lang="fr-FR"/>
            </a:p>
          </p:txBody>
        </p:sp>
        <p:sp>
          <p:nvSpPr>
            <p:cNvPr id="420883" name="Text Box 19"/>
            <p:cNvSpPr txBox="1">
              <a:spLocks noChangeArrowheads="1"/>
            </p:cNvSpPr>
            <p:nvPr/>
          </p:nvSpPr>
          <p:spPr bwMode="auto">
            <a:xfrm>
              <a:off x="4688" y="2736"/>
              <a:ext cx="464" cy="233"/>
            </a:xfrm>
            <a:prstGeom prst="rect">
              <a:avLst/>
            </a:prstGeom>
            <a:noFill/>
            <a:ln w="12700">
              <a:noFill/>
              <a:miter lim="800000"/>
              <a:headEnd type="none" w="sm" len="sm"/>
              <a:tailEnd type="none" w="sm" len="sm"/>
            </a:ln>
            <a:effectLst/>
          </p:spPr>
          <p:txBody>
            <a:bodyPr>
              <a:spAutoFit/>
            </a:bodyPr>
            <a:lstStyle/>
            <a:p>
              <a:pPr>
                <a:spcBef>
                  <a:spcPct val="50000"/>
                </a:spcBef>
              </a:pPr>
              <a:r>
                <a:rPr lang="fr-FR" altLang="fr-FR">
                  <a:latin typeface="Times" pitchFamily="18" charset="0"/>
                  <a:cs typeface="Arial" charset="0"/>
                </a:rPr>
                <a:t>P</a:t>
              </a:r>
              <a:r>
                <a:rPr lang="fr-FR" altLang="fr-FR" baseline="-25000">
                  <a:latin typeface="Times" pitchFamily="18" charset="0"/>
                  <a:cs typeface="Arial" charset="0"/>
                </a:rPr>
                <a:t>2</a:t>
              </a:r>
            </a:p>
          </p:txBody>
        </p:sp>
        <p:sp>
          <p:nvSpPr>
            <p:cNvPr id="420884" name="Text Box 20"/>
            <p:cNvSpPr txBox="1">
              <a:spLocks noChangeArrowheads="1"/>
            </p:cNvSpPr>
            <p:nvPr/>
          </p:nvSpPr>
          <p:spPr bwMode="auto">
            <a:xfrm>
              <a:off x="4144" y="3568"/>
              <a:ext cx="464" cy="233"/>
            </a:xfrm>
            <a:prstGeom prst="rect">
              <a:avLst/>
            </a:prstGeom>
            <a:noFill/>
            <a:ln w="12700">
              <a:noFill/>
              <a:miter lim="800000"/>
              <a:headEnd type="none" w="sm" len="sm"/>
              <a:tailEnd type="none" w="sm" len="sm"/>
            </a:ln>
            <a:effectLst/>
          </p:spPr>
          <p:txBody>
            <a:bodyPr>
              <a:spAutoFit/>
            </a:bodyPr>
            <a:lstStyle/>
            <a:p>
              <a:pPr>
                <a:spcBef>
                  <a:spcPct val="50000"/>
                </a:spcBef>
              </a:pPr>
              <a:r>
                <a:rPr lang="fr-FR" altLang="fr-FR">
                  <a:latin typeface="Times" pitchFamily="18" charset="0"/>
                  <a:cs typeface="Arial" charset="0"/>
                </a:rPr>
                <a:t>P</a:t>
              </a:r>
              <a:r>
                <a:rPr lang="fr-FR" altLang="fr-FR" baseline="-25000">
                  <a:latin typeface="Times" pitchFamily="18" charset="0"/>
                  <a:cs typeface="Arial" charset="0"/>
                </a:rPr>
                <a:t>3</a:t>
              </a:r>
            </a:p>
          </p:txBody>
        </p:sp>
        <p:sp>
          <p:nvSpPr>
            <p:cNvPr id="420885" name="Text Box 21"/>
            <p:cNvSpPr txBox="1">
              <a:spLocks noChangeArrowheads="1"/>
            </p:cNvSpPr>
            <p:nvPr/>
          </p:nvSpPr>
          <p:spPr bwMode="auto">
            <a:xfrm>
              <a:off x="3376" y="2768"/>
              <a:ext cx="464" cy="233"/>
            </a:xfrm>
            <a:prstGeom prst="rect">
              <a:avLst/>
            </a:prstGeom>
            <a:noFill/>
            <a:ln w="12700">
              <a:noFill/>
              <a:miter lim="800000"/>
              <a:headEnd type="none" w="sm" len="sm"/>
              <a:tailEnd type="none" w="sm" len="sm"/>
            </a:ln>
            <a:effectLst/>
          </p:spPr>
          <p:txBody>
            <a:bodyPr>
              <a:spAutoFit/>
            </a:bodyPr>
            <a:lstStyle/>
            <a:p>
              <a:pPr>
                <a:spcBef>
                  <a:spcPct val="50000"/>
                </a:spcBef>
              </a:pPr>
              <a:r>
                <a:rPr lang="fr-FR" altLang="fr-FR">
                  <a:latin typeface="Times" pitchFamily="18" charset="0"/>
                  <a:cs typeface="Arial" charset="0"/>
                </a:rPr>
                <a:t>P</a:t>
              </a:r>
              <a:r>
                <a:rPr lang="fr-FR" altLang="fr-FR" baseline="-25000">
                  <a:latin typeface="Times" pitchFamily="18" charset="0"/>
                  <a:cs typeface="Arial" charset="0"/>
                </a:rPr>
                <a:t>1</a:t>
              </a:r>
            </a:p>
          </p:txBody>
        </p:sp>
      </p:grpSp>
      <p:sp>
        <p:nvSpPr>
          <p:cNvPr id="24" name="object 2"/>
          <p:cNvSpPr txBox="1">
            <a:spLocks/>
          </p:cNvSpPr>
          <p:nvPr/>
        </p:nvSpPr>
        <p:spPr>
          <a:xfrm>
            <a:off x="273735" y="234315"/>
            <a:ext cx="8596528" cy="984885"/>
          </a:xfrm>
          <a:prstGeom prst="rect">
            <a:avLst/>
          </a:prstGeom>
        </p:spPr>
        <p:txBody>
          <a:bodyPr vert="horz" wrap="square" lIns="0" tIns="0" rIns="0" bIns="0" rtlCol="0">
            <a:spAutoFit/>
          </a:bodyPr>
          <a:lstStyle/>
          <a:p>
            <a:pPr marL="12700" marR="0" lvl="0" indent="0" defTabSz="914400" eaLnBrk="1" fontAlgn="auto" latinLnBrk="0" hangingPunct="1">
              <a:lnSpc>
                <a:spcPct val="100000"/>
              </a:lnSpc>
              <a:spcBef>
                <a:spcPts val="0"/>
              </a:spcBef>
              <a:spcAft>
                <a:spcPts val="0"/>
              </a:spcAft>
              <a:buClrTx/>
              <a:buSzTx/>
              <a:buFontTx/>
              <a:buNone/>
              <a:tabLst/>
              <a:defRPr/>
            </a:pPr>
            <a:r>
              <a:rPr kumimoji="0" lang="fr-FR" sz="32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Arial"/>
                <a:ea typeface="+mj-ea"/>
                <a:cs typeface="Arial"/>
              </a:rPr>
              <a:t>Modélisation surfacique</a:t>
            </a:r>
            <a:r>
              <a:rPr kumimoji="0" lang="fr-FR" sz="3200" b="1" i="0" u="none" strike="noStrike" kern="0" cap="none" spc="0" normalizeH="0" baseline="0" noProof="0" dirty="0" smtClean="0">
                <a:ln>
                  <a:noFill/>
                </a:ln>
                <a:solidFill>
                  <a:schemeClr val="bg1"/>
                </a:solidFill>
                <a:effectLst/>
                <a:uLnTx/>
                <a:uFillTx/>
                <a:latin typeface="Arial"/>
                <a:ea typeface="+mj-ea"/>
                <a:cs typeface="Arial"/>
              </a:rPr>
              <a:t>:</a:t>
            </a:r>
            <a:br>
              <a:rPr kumimoji="0" lang="fr-FR" sz="3200" b="1" i="0" u="none" strike="noStrike" kern="0" cap="none" spc="0" normalizeH="0" baseline="0" noProof="0" dirty="0" smtClean="0">
                <a:ln>
                  <a:noFill/>
                </a:ln>
                <a:solidFill>
                  <a:schemeClr val="bg1"/>
                </a:solidFill>
                <a:effectLst/>
                <a:uLnTx/>
                <a:uFillTx/>
                <a:latin typeface="Arial"/>
                <a:ea typeface="+mj-ea"/>
                <a:cs typeface="Arial"/>
              </a:rPr>
            </a:br>
            <a:r>
              <a:rPr kumimoji="0" lang="fr-FR" sz="3200" b="1" i="0" u="none" strike="noStrike" kern="0" cap="none" spc="0" normalizeH="0" baseline="0" noProof="0" dirty="0" smtClean="0">
                <a:ln>
                  <a:noFill/>
                </a:ln>
                <a:solidFill>
                  <a:schemeClr val="bg1"/>
                </a:solidFill>
                <a:effectLst/>
                <a:uLnTx/>
                <a:uFillTx/>
                <a:latin typeface="Arial"/>
                <a:ea typeface="+mj-ea"/>
                <a:cs typeface="Arial"/>
              </a:rPr>
              <a:t> </a:t>
            </a:r>
            <a:r>
              <a:rPr kumimoji="0" lang="fr-FR" sz="3200" b="0" i="0" u="none" strike="noStrike" kern="0" cap="none" spc="0" normalizeH="0" baseline="0" noProof="0" dirty="0" smtClean="0">
                <a:ln>
                  <a:noFill/>
                </a:ln>
                <a:solidFill>
                  <a:schemeClr val="bg1"/>
                </a:solidFill>
                <a:effectLst/>
                <a:uLnTx/>
                <a:uFillTx/>
                <a:latin typeface="Arial"/>
                <a:ea typeface="+mj-ea"/>
                <a:cs typeface="Arial"/>
              </a:rPr>
              <a:t>Surfaces paramétrées</a:t>
            </a:r>
            <a:endParaRPr kumimoji="0" lang="fr-FR" sz="3200" b="0" i="0" u="none" strike="noStrike" kern="0" cap="none" spc="0" normalizeH="0" baseline="0" noProof="0" dirty="0">
              <a:ln>
                <a:noFill/>
              </a:ln>
              <a:solidFill>
                <a:schemeClr val="bg1"/>
              </a:solidFill>
              <a:effectLst/>
              <a:uLnTx/>
              <a:uFillTx/>
              <a:latin typeface="Arial"/>
              <a:ea typeface="+mj-ea"/>
              <a:cs typeface="Aria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3"/>
          <p:cNvSpPr>
            <a:spLocks noGrp="1"/>
          </p:cNvSpPr>
          <p:nvPr>
            <p:ph type="sldNum" sz="quarter" idx="4294967295"/>
          </p:nvPr>
        </p:nvSpPr>
        <p:spPr>
          <a:xfrm>
            <a:off x="6553200" y="6324600"/>
            <a:ext cx="1905000" cy="457200"/>
          </a:xfrm>
          <a:prstGeom prst="rect">
            <a:avLst/>
          </a:prstGeom>
        </p:spPr>
        <p:txBody>
          <a:bodyPr/>
          <a:lstStyle/>
          <a:p>
            <a:fld id="{A708F43A-6491-4995-AA9E-5EB024A35E40}" type="slidenum">
              <a:rPr lang="fr-FR" altLang="en-GB"/>
              <a:pPr/>
              <a:t>22</a:t>
            </a:fld>
            <a:endParaRPr lang="fr-FR" altLang="en-GB"/>
          </a:p>
        </p:txBody>
      </p:sp>
      <p:sp>
        <p:nvSpPr>
          <p:cNvPr id="421890" name="Rectangle 2"/>
          <p:cNvSpPr>
            <a:spLocks noGrp="1" noChangeArrowheads="1"/>
          </p:cNvSpPr>
          <p:nvPr>
            <p:ph type="title"/>
          </p:nvPr>
        </p:nvSpPr>
        <p:spPr>
          <a:xfrm>
            <a:off x="685800" y="2125980"/>
            <a:ext cx="7772400" cy="1046440"/>
          </a:xfrm>
        </p:spPr>
        <p:txBody>
          <a:bodyPr/>
          <a:lstStyle/>
          <a:p>
            <a:r>
              <a:rPr lang="fr-FR" sz="3200"/>
              <a:t>Représentations surfaciques</a:t>
            </a:r>
            <a:r>
              <a:rPr lang="fr-FR" sz="3600"/>
              <a:t> </a:t>
            </a:r>
            <a:br>
              <a:rPr lang="fr-FR" sz="3600"/>
            </a:br>
            <a:r>
              <a:rPr lang="fr-FR" sz="3200"/>
              <a:t>Surfaces de formes libres (1)</a:t>
            </a:r>
          </a:p>
        </p:txBody>
      </p:sp>
      <p:sp>
        <p:nvSpPr>
          <p:cNvPr id="421891" name="Rectangle 3"/>
          <p:cNvSpPr>
            <a:spLocks noGrp="1" noChangeArrowheads="1"/>
          </p:cNvSpPr>
          <p:nvPr>
            <p:ph type="body" idx="4294967295"/>
          </p:nvPr>
        </p:nvSpPr>
        <p:spPr>
          <a:xfrm>
            <a:off x="685800" y="2057400"/>
            <a:ext cx="7772400" cy="4185761"/>
          </a:xfrm>
          <a:prstGeom prst="rect">
            <a:avLst/>
          </a:prstGeom>
        </p:spPr>
        <p:txBody>
          <a:bodyPr/>
          <a:lstStyle/>
          <a:p>
            <a:pPr algn="just">
              <a:buFont typeface="Wingdings" pitchFamily="2" charset="2"/>
              <a:buChar char="q"/>
            </a:pPr>
            <a:r>
              <a:rPr lang="fr-FR" sz="2400" dirty="0"/>
              <a:t>La représentation paramétrique d’une courbe dans l’espace est de la forme</a:t>
            </a:r>
            <a:r>
              <a:rPr lang="fr-FR" sz="2800" dirty="0"/>
              <a:t> :</a:t>
            </a:r>
          </a:p>
          <a:p>
            <a:pPr lvl="1" algn="just">
              <a:buFont typeface="Wingdings" pitchFamily="2" charset="2"/>
              <a:buChar char="q"/>
            </a:pPr>
            <a:r>
              <a:rPr lang="fr-FR" sz="2400" b="1" dirty="0"/>
              <a:t>C(t)=(X(t),Y(t),Z(t))     </a:t>
            </a:r>
          </a:p>
          <a:p>
            <a:pPr lvl="1" algn="just">
              <a:buFont typeface="Wingdings" pitchFamily="2" charset="2"/>
              <a:buChar char="q"/>
            </a:pPr>
            <a:r>
              <a:rPr lang="fr-FR" sz="2400" dirty="0"/>
              <a:t> où t</a:t>
            </a:r>
            <a:r>
              <a:rPr lang="fr-FR" sz="2400" dirty="0">
                <a:sym typeface="Symbol" pitchFamily="18" charset="2"/>
              </a:rPr>
              <a:t></a:t>
            </a:r>
            <a:r>
              <a:rPr lang="fr-FR" sz="2400" dirty="0"/>
              <a:t>[</a:t>
            </a:r>
            <a:r>
              <a:rPr lang="fr-FR" sz="2400" dirty="0" err="1"/>
              <a:t>t</a:t>
            </a:r>
            <a:r>
              <a:rPr lang="fr-FR" sz="2400" baseline="-25000" dirty="0" err="1"/>
              <a:t>min</a:t>
            </a:r>
            <a:r>
              <a:rPr lang="fr-FR" sz="2400" dirty="0"/>
              <a:t>, </a:t>
            </a:r>
            <a:r>
              <a:rPr lang="fr-FR" sz="2400" dirty="0" err="1"/>
              <a:t>t</a:t>
            </a:r>
            <a:r>
              <a:rPr lang="fr-FR" sz="2400" baseline="-25000" dirty="0" err="1"/>
              <a:t>max</a:t>
            </a:r>
            <a:r>
              <a:rPr lang="fr-FR" sz="2400" dirty="0"/>
              <a:t>]</a:t>
            </a:r>
            <a:r>
              <a:rPr lang="fr-FR" sz="2000" dirty="0"/>
              <a:t>	</a:t>
            </a:r>
          </a:p>
          <a:p>
            <a:pPr algn="just">
              <a:buFont typeface="Wingdings" pitchFamily="2" charset="2"/>
              <a:buChar char="q"/>
            </a:pPr>
            <a:r>
              <a:rPr lang="fr-FR" sz="2400" dirty="0"/>
              <a:t>Ainsi que celle d’une surface</a:t>
            </a:r>
            <a:r>
              <a:rPr lang="fr-FR" sz="2800" dirty="0"/>
              <a:t> :</a:t>
            </a:r>
          </a:p>
          <a:p>
            <a:pPr lvl="1" algn="just">
              <a:buFont typeface="Wingdings" pitchFamily="2" charset="2"/>
              <a:buChar char="q"/>
            </a:pPr>
            <a:r>
              <a:rPr lang="fr-FR" sz="2400" b="1" dirty="0"/>
              <a:t>S(</a:t>
            </a:r>
            <a:r>
              <a:rPr lang="fr-FR" sz="2400" b="1" dirty="0" err="1"/>
              <a:t>u,v</a:t>
            </a:r>
            <a:r>
              <a:rPr lang="fr-FR" sz="2400" b="1" dirty="0"/>
              <a:t>)=(X(</a:t>
            </a:r>
            <a:r>
              <a:rPr lang="fr-FR" sz="2400" b="1" dirty="0" err="1"/>
              <a:t>u,v</a:t>
            </a:r>
            <a:r>
              <a:rPr lang="fr-FR" sz="2400" b="1" dirty="0"/>
              <a:t>),Y(</a:t>
            </a:r>
            <a:r>
              <a:rPr lang="fr-FR" sz="2400" b="1" dirty="0" err="1"/>
              <a:t>u,v</a:t>
            </a:r>
            <a:r>
              <a:rPr lang="fr-FR" sz="2400" b="1" dirty="0"/>
              <a:t>),Z(</a:t>
            </a:r>
            <a:r>
              <a:rPr lang="fr-FR" sz="2400" b="1" dirty="0" err="1"/>
              <a:t>u,v</a:t>
            </a:r>
            <a:r>
              <a:rPr lang="fr-FR" sz="2400" b="1" dirty="0"/>
              <a:t>)) </a:t>
            </a:r>
          </a:p>
          <a:p>
            <a:pPr lvl="1" algn="just">
              <a:buFont typeface="Wingdings" pitchFamily="2" charset="2"/>
              <a:buChar char="q"/>
            </a:pPr>
            <a:r>
              <a:rPr lang="fr-FR" sz="2400" dirty="0"/>
              <a:t>où u</a:t>
            </a:r>
            <a:r>
              <a:rPr lang="fr-FR" sz="2400" dirty="0">
                <a:sym typeface="Symbol" pitchFamily="18" charset="2"/>
              </a:rPr>
              <a:t></a:t>
            </a:r>
            <a:r>
              <a:rPr lang="fr-FR" sz="2400" dirty="0"/>
              <a:t>[</a:t>
            </a:r>
            <a:r>
              <a:rPr lang="fr-FR" sz="2400" dirty="0" err="1"/>
              <a:t>u</a:t>
            </a:r>
            <a:r>
              <a:rPr lang="fr-FR" sz="2400" baseline="-25000" dirty="0" err="1"/>
              <a:t>min</a:t>
            </a:r>
            <a:r>
              <a:rPr lang="fr-FR" sz="2400" dirty="0" err="1"/>
              <a:t>,u</a:t>
            </a:r>
            <a:r>
              <a:rPr lang="fr-FR" sz="2400" baseline="-25000" dirty="0" err="1"/>
              <a:t>max</a:t>
            </a:r>
            <a:r>
              <a:rPr lang="fr-FR" sz="2400" dirty="0"/>
              <a:t>],      v</a:t>
            </a:r>
            <a:r>
              <a:rPr lang="fr-FR" sz="2400" dirty="0">
                <a:sym typeface="Symbol" pitchFamily="18" charset="2"/>
              </a:rPr>
              <a:t></a:t>
            </a:r>
            <a:r>
              <a:rPr lang="fr-FR" sz="2400" dirty="0"/>
              <a:t>[</a:t>
            </a:r>
            <a:r>
              <a:rPr lang="fr-FR" sz="2400" dirty="0" err="1"/>
              <a:t>v</a:t>
            </a:r>
            <a:r>
              <a:rPr lang="fr-FR" sz="2400" baseline="-25000" dirty="0" err="1"/>
              <a:t>min</a:t>
            </a:r>
            <a:r>
              <a:rPr lang="fr-FR" sz="2400" dirty="0" err="1"/>
              <a:t>,v</a:t>
            </a:r>
            <a:r>
              <a:rPr lang="fr-FR" sz="2400" baseline="-25000" dirty="0" err="1"/>
              <a:t>max</a:t>
            </a:r>
            <a:r>
              <a:rPr lang="fr-FR" sz="2400" dirty="0"/>
              <a:t>]</a:t>
            </a:r>
            <a:r>
              <a:rPr lang="fr-FR" sz="2000" dirty="0"/>
              <a:t> 	</a:t>
            </a:r>
          </a:p>
          <a:p>
            <a:pPr algn="just">
              <a:buFont typeface="Wingdings" pitchFamily="2" charset="2"/>
              <a:buChar char="q"/>
            </a:pPr>
            <a:r>
              <a:rPr lang="fr-FR" sz="2400" dirty="0"/>
              <a:t>Chaque valeur de t (pour les courbes) et de u et de v(pour les surfaces) correspond à un point dans la courbe (surface).</a:t>
            </a:r>
          </a:p>
          <a:p>
            <a:endParaRPr lang="fr-FR" sz="2400" dirty="0"/>
          </a:p>
        </p:txBody>
      </p:sp>
      <p:grpSp>
        <p:nvGrpSpPr>
          <p:cNvPr id="2" name="Group 4"/>
          <p:cNvGrpSpPr>
            <a:grpSpLocks/>
          </p:cNvGrpSpPr>
          <p:nvPr/>
        </p:nvGrpSpPr>
        <p:grpSpPr bwMode="auto">
          <a:xfrm>
            <a:off x="5767754" y="2781301"/>
            <a:ext cx="2392974" cy="1814513"/>
            <a:chOff x="2807" y="7384"/>
            <a:chExt cx="6248" cy="4402"/>
          </a:xfrm>
        </p:grpSpPr>
        <p:pic>
          <p:nvPicPr>
            <p:cNvPr id="421893" name="Picture 5" descr="ima1"/>
            <p:cNvPicPr>
              <a:picLocks noChangeAspect="1" noChangeArrowheads="1"/>
            </p:cNvPicPr>
            <p:nvPr/>
          </p:nvPicPr>
          <p:blipFill>
            <a:blip r:embed="rId2"/>
            <a:srcRect/>
            <a:stretch>
              <a:fillRect/>
            </a:stretch>
          </p:blipFill>
          <p:spPr bwMode="auto">
            <a:xfrm>
              <a:off x="2840" y="7384"/>
              <a:ext cx="6106" cy="4118"/>
            </a:xfrm>
            <a:prstGeom prst="rect">
              <a:avLst/>
            </a:prstGeom>
            <a:noFill/>
            <a:ln w="9525">
              <a:noFill/>
              <a:miter lim="800000"/>
              <a:headEnd/>
              <a:tailEnd/>
            </a:ln>
          </p:spPr>
        </p:pic>
        <p:sp>
          <p:nvSpPr>
            <p:cNvPr id="421894" name="Text Box 6"/>
            <p:cNvSpPr txBox="1">
              <a:spLocks noChangeArrowheads="1"/>
            </p:cNvSpPr>
            <p:nvPr/>
          </p:nvSpPr>
          <p:spPr bwMode="auto">
            <a:xfrm>
              <a:off x="2807" y="11360"/>
              <a:ext cx="6248" cy="426"/>
            </a:xfrm>
            <a:prstGeom prst="rect">
              <a:avLst/>
            </a:prstGeom>
            <a:solidFill>
              <a:srgbClr val="FFFFFF"/>
            </a:solidFill>
            <a:ln w="9525">
              <a:noFill/>
              <a:miter lim="800000"/>
              <a:headEnd/>
              <a:tailEnd/>
            </a:ln>
          </p:spPr>
          <p:txBody>
            <a:bodyPr/>
            <a:lstStyle/>
            <a:p>
              <a:pPr algn="ctr"/>
              <a:endParaRPr lang="fr-FR">
                <a:cs typeface="Arial" charset="0"/>
              </a:endParaRPr>
            </a:p>
          </p:txBody>
        </p:sp>
      </p:grpSp>
      <p:sp>
        <p:nvSpPr>
          <p:cNvPr id="8" name="Rectangle 7"/>
          <p:cNvSpPr/>
          <p:nvPr/>
        </p:nvSpPr>
        <p:spPr>
          <a:xfrm>
            <a:off x="533400" y="1524000"/>
            <a:ext cx="3997376" cy="523220"/>
          </a:xfrm>
          <a:prstGeom prst="rect">
            <a:avLst/>
          </a:prstGeom>
        </p:spPr>
        <p:txBody>
          <a:bodyPr wrap="none">
            <a:spAutoFit/>
          </a:bodyPr>
          <a:lstStyle/>
          <a:p>
            <a:r>
              <a:rPr lang="fr-FR" sz="2800" b="1" dirty="0" smtClean="0"/>
              <a:t>Surfaces de formes libres </a:t>
            </a:r>
            <a:endParaRPr lang="fr-FR" sz="2800" b="1" dirty="0"/>
          </a:p>
        </p:txBody>
      </p:sp>
      <p:sp>
        <p:nvSpPr>
          <p:cNvPr id="9" name="object 2"/>
          <p:cNvSpPr txBox="1">
            <a:spLocks/>
          </p:cNvSpPr>
          <p:nvPr/>
        </p:nvSpPr>
        <p:spPr>
          <a:xfrm>
            <a:off x="273735" y="234315"/>
            <a:ext cx="8596528" cy="984885"/>
          </a:xfrm>
          <a:prstGeom prst="rect">
            <a:avLst/>
          </a:prstGeom>
        </p:spPr>
        <p:txBody>
          <a:bodyPr vert="horz" wrap="square" lIns="0" tIns="0" rIns="0" bIns="0" rtlCol="0">
            <a:spAutoFit/>
          </a:bodyPr>
          <a:lstStyle/>
          <a:p>
            <a:pPr marL="12700" marR="0" lvl="0" indent="0" defTabSz="914400" eaLnBrk="1" fontAlgn="auto" latinLnBrk="0" hangingPunct="1">
              <a:lnSpc>
                <a:spcPct val="100000"/>
              </a:lnSpc>
              <a:spcBef>
                <a:spcPts val="0"/>
              </a:spcBef>
              <a:spcAft>
                <a:spcPts val="0"/>
              </a:spcAft>
              <a:buClrTx/>
              <a:buSzTx/>
              <a:buFontTx/>
              <a:buNone/>
              <a:tabLst/>
              <a:defRPr/>
            </a:pPr>
            <a:r>
              <a:rPr kumimoji="0" lang="fr-FR" sz="32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Arial"/>
                <a:ea typeface="+mj-ea"/>
                <a:cs typeface="Arial"/>
              </a:rPr>
              <a:t>Modélisation surfacique</a:t>
            </a:r>
            <a:r>
              <a:rPr kumimoji="0" lang="fr-FR" sz="3200" b="1" i="0" u="none" strike="noStrike" kern="0" cap="none" spc="0" normalizeH="0" baseline="0" noProof="0" dirty="0" smtClean="0">
                <a:ln>
                  <a:noFill/>
                </a:ln>
                <a:solidFill>
                  <a:schemeClr val="bg1"/>
                </a:solidFill>
                <a:effectLst/>
                <a:uLnTx/>
                <a:uFillTx/>
                <a:latin typeface="Arial"/>
                <a:ea typeface="+mj-ea"/>
                <a:cs typeface="Arial"/>
              </a:rPr>
              <a:t>:</a:t>
            </a:r>
            <a:br>
              <a:rPr kumimoji="0" lang="fr-FR" sz="3200" b="1" i="0" u="none" strike="noStrike" kern="0" cap="none" spc="0" normalizeH="0" baseline="0" noProof="0" dirty="0" smtClean="0">
                <a:ln>
                  <a:noFill/>
                </a:ln>
                <a:solidFill>
                  <a:schemeClr val="bg1"/>
                </a:solidFill>
                <a:effectLst/>
                <a:uLnTx/>
                <a:uFillTx/>
                <a:latin typeface="Arial"/>
                <a:ea typeface="+mj-ea"/>
                <a:cs typeface="Arial"/>
              </a:rPr>
            </a:br>
            <a:r>
              <a:rPr kumimoji="0" lang="fr-FR" sz="3200" b="1" i="0" u="none" strike="noStrike" kern="0" cap="none" spc="0" normalizeH="0" baseline="0" noProof="0" dirty="0" smtClean="0">
                <a:ln>
                  <a:noFill/>
                </a:ln>
                <a:solidFill>
                  <a:schemeClr val="bg1"/>
                </a:solidFill>
                <a:effectLst/>
                <a:uLnTx/>
                <a:uFillTx/>
                <a:latin typeface="Arial"/>
                <a:ea typeface="+mj-ea"/>
                <a:cs typeface="Arial"/>
              </a:rPr>
              <a:t> </a:t>
            </a:r>
            <a:r>
              <a:rPr kumimoji="0" lang="fr-FR" sz="3200" b="0" i="0" u="none" strike="noStrike" kern="0" cap="none" spc="0" normalizeH="0" baseline="0" noProof="0" dirty="0" smtClean="0">
                <a:ln>
                  <a:noFill/>
                </a:ln>
                <a:solidFill>
                  <a:schemeClr val="bg1"/>
                </a:solidFill>
                <a:effectLst/>
                <a:uLnTx/>
                <a:uFillTx/>
                <a:latin typeface="Arial"/>
                <a:ea typeface="+mj-ea"/>
                <a:cs typeface="Arial"/>
              </a:rPr>
              <a:t>Surfaces paramétrées</a:t>
            </a:r>
            <a:endParaRPr kumimoji="0" lang="fr-FR" sz="3200" b="0" i="0" u="none" strike="noStrike" kern="0" cap="none" spc="0" normalizeH="0" baseline="0" noProof="0" dirty="0">
              <a:ln>
                <a:noFill/>
              </a:ln>
              <a:solidFill>
                <a:schemeClr val="bg1"/>
              </a:solidFill>
              <a:effectLst/>
              <a:uLnTx/>
              <a:uFillTx/>
              <a:latin typeface="Arial"/>
              <a:ea typeface="+mj-ea"/>
              <a:cs typeface="Aria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AutoShape 2"/>
          <p:cNvSpPr>
            <a:spLocks noGrp="1" noChangeArrowheads="1"/>
          </p:cNvSpPr>
          <p:nvPr>
            <p:ph type="title"/>
          </p:nvPr>
        </p:nvSpPr>
        <p:spPr/>
        <p:txBody>
          <a:bodyPr/>
          <a:lstStyle/>
          <a:p>
            <a:r>
              <a:rPr lang="fr-FR" dirty="0"/>
              <a:t>2 types de courbes</a:t>
            </a:r>
          </a:p>
        </p:txBody>
      </p:sp>
      <p:sp>
        <p:nvSpPr>
          <p:cNvPr id="16398" name="Freeform 14"/>
          <p:cNvSpPr>
            <a:spLocks/>
          </p:cNvSpPr>
          <p:nvPr/>
        </p:nvSpPr>
        <p:spPr bwMode="auto">
          <a:xfrm>
            <a:off x="5024438" y="4900612"/>
            <a:ext cx="3344862" cy="922338"/>
          </a:xfrm>
          <a:custGeom>
            <a:avLst/>
            <a:gdLst/>
            <a:ahLst/>
            <a:cxnLst>
              <a:cxn ang="0">
                <a:pos x="0" y="557"/>
              </a:cxn>
              <a:cxn ang="0">
                <a:pos x="68" y="455"/>
              </a:cxn>
              <a:cxn ang="0">
                <a:pos x="150" y="347"/>
              </a:cxn>
              <a:cxn ang="0">
                <a:pos x="234" y="267"/>
              </a:cxn>
              <a:cxn ang="0">
                <a:pos x="338" y="185"/>
              </a:cxn>
              <a:cxn ang="0">
                <a:pos x="446" y="121"/>
              </a:cxn>
              <a:cxn ang="0">
                <a:pos x="578" y="69"/>
              </a:cxn>
              <a:cxn ang="0">
                <a:pos x="762" y="23"/>
              </a:cxn>
              <a:cxn ang="0">
                <a:pos x="916" y="7"/>
              </a:cxn>
              <a:cxn ang="0">
                <a:pos x="1094" y="7"/>
              </a:cxn>
              <a:cxn ang="0">
                <a:pos x="1372" y="49"/>
              </a:cxn>
              <a:cxn ang="0">
                <a:pos x="1564" y="125"/>
              </a:cxn>
              <a:cxn ang="0">
                <a:pos x="1738" y="221"/>
              </a:cxn>
              <a:cxn ang="0">
                <a:pos x="1914" y="363"/>
              </a:cxn>
              <a:cxn ang="0">
                <a:pos x="2009" y="461"/>
              </a:cxn>
              <a:cxn ang="0">
                <a:pos x="2107" y="581"/>
              </a:cxn>
            </a:cxnLst>
            <a:rect l="0" t="0" r="r" b="b"/>
            <a:pathLst>
              <a:path w="2107" h="581">
                <a:moveTo>
                  <a:pt x="0" y="557"/>
                </a:moveTo>
                <a:cubicBezTo>
                  <a:pt x="11" y="540"/>
                  <a:pt x="43" y="490"/>
                  <a:pt x="68" y="455"/>
                </a:cubicBezTo>
                <a:cubicBezTo>
                  <a:pt x="93" y="420"/>
                  <a:pt x="122" y="378"/>
                  <a:pt x="150" y="347"/>
                </a:cubicBezTo>
                <a:cubicBezTo>
                  <a:pt x="178" y="316"/>
                  <a:pt x="203" y="294"/>
                  <a:pt x="234" y="267"/>
                </a:cubicBezTo>
                <a:cubicBezTo>
                  <a:pt x="265" y="240"/>
                  <a:pt x="303" y="209"/>
                  <a:pt x="338" y="185"/>
                </a:cubicBezTo>
                <a:cubicBezTo>
                  <a:pt x="373" y="161"/>
                  <a:pt x="406" y="140"/>
                  <a:pt x="446" y="121"/>
                </a:cubicBezTo>
                <a:cubicBezTo>
                  <a:pt x="486" y="102"/>
                  <a:pt x="525" y="85"/>
                  <a:pt x="578" y="69"/>
                </a:cubicBezTo>
                <a:cubicBezTo>
                  <a:pt x="631" y="53"/>
                  <a:pt x="706" y="33"/>
                  <a:pt x="762" y="23"/>
                </a:cubicBezTo>
                <a:cubicBezTo>
                  <a:pt x="818" y="13"/>
                  <a:pt x="861" y="10"/>
                  <a:pt x="916" y="7"/>
                </a:cubicBezTo>
                <a:cubicBezTo>
                  <a:pt x="971" y="4"/>
                  <a:pt x="1018" y="0"/>
                  <a:pt x="1094" y="7"/>
                </a:cubicBezTo>
                <a:cubicBezTo>
                  <a:pt x="1170" y="14"/>
                  <a:pt x="1294" y="29"/>
                  <a:pt x="1372" y="49"/>
                </a:cubicBezTo>
                <a:cubicBezTo>
                  <a:pt x="1450" y="69"/>
                  <a:pt x="1503" y="96"/>
                  <a:pt x="1564" y="125"/>
                </a:cubicBezTo>
                <a:cubicBezTo>
                  <a:pt x="1625" y="154"/>
                  <a:pt x="1680" y="181"/>
                  <a:pt x="1738" y="221"/>
                </a:cubicBezTo>
                <a:cubicBezTo>
                  <a:pt x="1796" y="261"/>
                  <a:pt x="1869" y="323"/>
                  <a:pt x="1914" y="363"/>
                </a:cubicBezTo>
                <a:cubicBezTo>
                  <a:pt x="1959" y="403"/>
                  <a:pt x="1977" y="425"/>
                  <a:pt x="2009" y="461"/>
                </a:cubicBezTo>
                <a:cubicBezTo>
                  <a:pt x="2041" y="497"/>
                  <a:pt x="2087" y="556"/>
                  <a:pt x="2107" y="581"/>
                </a:cubicBezTo>
              </a:path>
            </a:pathLst>
          </a:custGeom>
          <a:noFill/>
          <a:ln w="28575" cmpd="sng">
            <a:solidFill>
              <a:srgbClr val="000000"/>
            </a:solidFill>
            <a:round/>
            <a:headEnd/>
            <a:tailEnd/>
          </a:ln>
          <a:effectLst/>
        </p:spPr>
        <p:txBody>
          <a:bodyPr/>
          <a:lstStyle/>
          <a:p>
            <a:endParaRPr lang="fr-FR"/>
          </a:p>
        </p:txBody>
      </p:sp>
      <p:sp>
        <p:nvSpPr>
          <p:cNvPr id="16399" name="Freeform 15"/>
          <p:cNvSpPr>
            <a:spLocks/>
          </p:cNvSpPr>
          <p:nvPr/>
        </p:nvSpPr>
        <p:spPr bwMode="auto">
          <a:xfrm>
            <a:off x="5021263" y="4327525"/>
            <a:ext cx="3349625" cy="1485900"/>
          </a:xfrm>
          <a:custGeom>
            <a:avLst/>
            <a:gdLst/>
            <a:ahLst/>
            <a:cxnLst>
              <a:cxn ang="0">
                <a:pos x="0" y="914"/>
              </a:cxn>
              <a:cxn ang="0">
                <a:pos x="508" y="0"/>
              </a:cxn>
              <a:cxn ang="0">
                <a:pos x="1494" y="14"/>
              </a:cxn>
              <a:cxn ang="0">
                <a:pos x="2110" y="936"/>
              </a:cxn>
            </a:cxnLst>
            <a:rect l="0" t="0" r="r" b="b"/>
            <a:pathLst>
              <a:path w="2110" h="936">
                <a:moveTo>
                  <a:pt x="0" y="914"/>
                </a:moveTo>
                <a:lnTo>
                  <a:pt x="508" y="0"/>
                </a:lnTo>
                <a:lnTo>
                  <a:pt x="1494" y="14"/>
                </a:lnTo>
                <a:lnTo>
                  <a:pt x="2110" y="936"/>
                </a:lnTo>
              </a:path>
            </a:pathLst>
          </a:custGeom>
          <a:noFill/>
          <a:ln w="9525">
            <a:solidFill>
              <a:schemeClr val="tx1"/>
            </a:solidFill>
            <a:round/>
            <a:headEnd/>
            <a:tailEnd/>
          </a:ln>
          <a:effectLst/>
        </p:spPr>
        <p:txBody>
          <a:bodyPr/>
          <a:lstStyle/>
          <a:p>
            <a:endParaRPr lang="fr-FR"/>
          </a:p>
        </p:txBody>
      </p:sp>
      <p:sp>
        <p:nvSpPr>
          <p:cNvPr id="16400" name="Rectangle 16"/>
          <p:cNvSpPr>
            <a:spLocks noChangeArrowheads="1"/>
          </p:cNvSpPr>
          <p:nvPr/>
        </p:nvSpPr>
        <p:spPr bwMode="auto">
          <a:xfrm>
            <a:off x="8326438" y="5778500"/>
            <a:ext cx="88900" cy="88900"/>
          </a:xfrm>
          <a:prstGeom prst="rect">
            <a:avLst/>
          </a:prstGeom>
          <a:solidFill>
            <a:schemeClr val="accent1"/>
          </a:solidFill>
          <a:ln w="9525">
            <a:solidFill>
              <a:schemeClr val="tx1"/>
            </a:solidFill>
            <a:miter lim="800000"/>
            <a:headEnd/>
            <a:tailEnd/>
          </a:ln>
          <a:effectLst/>
        </p:spPr>
        <p:txBody>
          <a:bodyPr wrap="none" anchor="ctr"/>
          <a:lstStyle/>
          <a:p>
            <a:endParaRPr lang="fr-FR"/>
          </a:p>
        </p:txBody>
      </p:sp>
      <p:sp>
        <p:nvSpPr>
          <p:cNvPr id="16405" name="Rectangle 21"/>
          <p:cNvSpPr>
            <a:spLocks noChangeArrowheads="1"/>
          </p:cNvSpPr>
          <p:nvPr/>
        </p:nvSpPr>
        <p:spPr bwMode="auto">
          <a:xfrm>
            <a:off x="5792788" y="4286250"/>
            <a:ext cx="88900" cy="88900"/>
          </a:xfrm>
          <a:prstGeom prst="rect">
            <a:avLst/>
          </a:prstGeom>
          <a:solidFill>
            <a:schemeClr val="accent1"/>
          </a:solidFill>
          <a:ln w="9525">
            <a:solidFill>
              <a:schemeClr val="tx1"/>
            </a:solidFill>
            <a:miter lim="800000"/>
            <a:headEnd/>
            <a:tailEnd/>
          </a:ln>
          <a:effectLst/>
        </p:spPr>
        <p:txBody>
          <a:bodyPr wrap="none" anchor="ctr"/>
          <a:lstStyle/>
          <a:p>
            <a:endParaRPr lang="fr-FR"/>
          </a:p>
        </p:txBody>
      </p:sp>
      <p:sp>
        <p:nvSpPr>
          <p:cNvPr id="16406" name="Rectangle 22"/>
          <p:cNvSpPr>
            <a:spLocks noChangeArrowheads="1"/>
          </p:cNvSpPr>
          <p:nvPr/>
        </p:nvSpPr>
        <p:spPr bwMode="auto">
          <a:xfrm>
            <a:off x="4983163" y="5734050"/>
            <a:ext cx="88900" cy="88900"/>
          </a:xfrm>
          <a:prstGeom prst="rect">
            <a:avLst/>
          </a:prstGeom>
          <a:solidFill>
            <a:schemeClr val="accent1"/>
          </a:solidFill>
          <a:ln w="9525">
            <a:solidFill>
              <a:schemeClr val="tx1"/>
            </a:solidFill>
            <a:miter lim="800000"/>
            <a:headEnd/>
            <a:tailEnd/>
          </a:ln>
          <a:effectLst/>
        </p:spPr>
        <p:txBody>
          <a:bodyPr wrap="none" anchor="ctr"/>
          <a:lstStyle/>
          <a:p>
            <a:endParaRPr lang="fr-FR"/>
          </a:p>
        </p:txBody>
      </p:sp>
      <p:sp>
        <p:nvSpPr>
          <p:cNvPr id="16407" name="Rectangle 23"/>
          <p:cNvSpPr>
            <a:spLocks noChangeArrowheads="1"/>
          </p:cNvSpPr>
          <p:nvPr/>
        </p:nvSpPr>
        <p:spPr bwMode="auto">
          <a:xfrm>
            <a:off x="7348538" y="4302125"/>
            <a:ext cx="88900" cy="88900"/>
          </a:xfrm>
          <a:prstGeom prst="rect">
            <a:avLst/>
          </a:prstGeom>
          <a:solidFill>
            <a:schemeClr val="accent1"/>
          </a:solidFill>
          <a:ln w="9525">
            <a:solidFill>
              <a:schemeClr val="tx1"/>
            </a:solidFill>
            <a:miter lim="800000"/>
            <a:headEnd/>
            <a:tailEnd/>
          </a:ln>
          <a:effectLst/>
        </p:spPr>
        <p:txBody>
          <a:bodyPr wrap="none" anchor="ctr"/>
          <a:lstStyle/>
          <a:p>
            <a:endParaRPr lang="fr-FR"/>
          </a:p>
        </p:txBody>
      </p:sp>
      <p:sp>
        <p:nvSpPr>
          <p:cNvPr id="16413" name="Text Box 29"/>
          <p:cNvSpPr txBox="1">
            <a:spLocks noChangeArrowheads="1"/>
          </p:cNvSpPr>
          <p:nvPr/>
        </p:nvSpPr>
        <p:spPr bwMode="auto">
          <a:xfrm>
            <a:off x="1589088" y="3400425"/>
            <a:ext cx="1924050" cy="396875"/>
          </a:xfrm>
          <a:prstGeom prst="rect">
            <a:avLst/>
          </a:prstGeom>
          <a:noFill/>
          <a:ln w="9525">
            <a:noFill/>
            <a:miter lim="800000"/>
            <a:headEnd/>
            <a:tailEnd/>
          </a:ln>
          <a:effectLst/>
        </p:spPr>
        <p:txBody>
          <a:bodyPr>
            <a:spAutoFit/>
          </a:bodyPr>
          <a:lstStyle/>
          <a:p>
            <a:pPr>
              <a:spcBef>
                <a:spcPct val="50000"/>
              </a:spcBef>
            </a:pPr>
            <a:r>
              <a:rPr lang="fr-FR" sz="2000" b="1" dirty="0">
                <a:solidFill>
                  <a:srgbClr val="333399"/>
                </a:solidFill>
                <a:latin typeface="Tahoma" pitchFamily="34" charset="0"/>
                <a:cs typeface="Tahoma" pitchFamily="34" charset="0"/>
              </a:rPr>
              <a:t>Interpolation</a:t>
            </a:r>
          </a:p>
        </p:txBody>
      </p:sp>
      <p:sp>
        <p:nvSpPr>
          <p:cNvPr id="16414" name="Text Box 30"/>
          <p:cNvSpPr txBox="1">
            <a:spLocks noChangeArrowheads="1"/>
          </p:cNvSpPr>
          <p:nvPr/>
        </p:nvSpPr>
        <p:spPr bwMode="auto">
          <a:xfrm>
            <a:off x="5462588" y="3378200"/>
            <a:ext cx="2185987" cy="396875"/>
          </a:xfrm>
          <a:prstGeom prst="rect">
            <a:avLst/>
          </a:prstGeom>
          <a:noFill/>
          <a:ln w="9525">
            <a:noFill/>
            <a:miter lim="800000"/>
            <a:headEnd/>
            <a:tailEnd/>
          </a:ln>
          <a:effectLst/>
        </p:spPr>
        <p:txBody>
          <a:bodyPr>
            <a:spAutoFit/>
          </a:bodyPr>
          <a:lstStyle/>
          <a:p>
            <a:pPr>
              <a:spcBef>
                <a:spcPct val="50000"/>
              </a:spcBef>
            </a:pPr>
            <a:r>
              <a:rPr lang="fr-FR" sz="2000" b="1">
                <a:solidFill>
                  <a:srgbClr val="333399"/>
                </a:solidFill>
                <a:latin typeface="Tahoma" pitchFamily="34" charset="0"/>
                <a:cs typeface="Tahoma" pitchFamily="34" charset="0"/>
              </a:rPr>
              <a:t>Approximation</a:t>
            </a:r>
          </a:p>
        </p:txBody>
      </p:sp>
      <p:sp>
        <p:nvSpPr>
          <p:cNvPr id="16415" name="Text Box 31"/>
          <p:cNvSpPr txBox="1">
            <a:spLocks noChangeArrowheads="1"/>
          </p:cNvSpPr>
          <p:nvPr/>
        </p:nvSpPr>
        <p:spPr bwMode="auto">
          <a:xfrm>
            <a:off x="1223963" y="6113462"/>
            <a:ext cx="2647950" cy="701675"/>
          </a:xfrm>
          <a:prstGeom prst="rect">
            <a:avLst/>
          </a:prstGeom>
          <a:noFill/>
          <a:ln w="9525">
            <a:noFill/>
            <a:miter lim="800000"/>
            <a:headEnd/>
            <a:tailEnd/>
          </a:ln>
          <a:effectLst/>
        </p:spPr>
        <p:txBody>
          <a:bodyPr>
            <a:spAutoFit/>
          </a:bodyPr>
          <a:lstStyle/>
          <a:p>
            <a:pPr algn="ctr">
              <a:spcBef>
                <a:spcPct val="50000"/>
              </a:spcBef>
            </a:pPr>
            <a:r>
              <a:rPr lang="fr-FR" sz="2000" dirty="0">
                <a:solidFill>
                  <a:srgbClr val="333399"/>
                </a:solidFill>
                <a:latin typeface="Tahoma" pitchFamily="34" charset="0"/>
                <a:cs typeface="Tahoma" pitchFamily="34" charset="0"/>
              </a:rPr>
              <a:t>La courbe passe par les points de contrôle</a:t>
            </a:r>
          </a:p>
        </p:txBody>
      </p:sp>
      <p:sp>
        <p:nvSpPr>
          <p:cNvPr id="16416" name="Text Box 32"/>
          <p:cNvSpPr txBox="1">
            <a:spLocks noChangeArrowheads="1"/>
          </p:cNvSpPr>
          <p:nvPr/>
        </p:nvSpPr>
        <p:spPr bwMode="auto">
          <a:xfrm>
            <a:off x="5022850" y="6156325"/>
            <a:ext cx="3078163" cy="701675"/>
          </a:xfrm>
          <a:prstGeom prst="rect">
            <a:avLst/>
          </a:prstGeom>
          <a:noFill/>
          <a:ln w="9525">
            <a:noFill/>
            <a:miter lim="800000"/>
            <a:headEnd/>
            <a:tailEnd/>
          </a:ln>
          <a:effectLst/>
        </p:spPr>
        <p:txBody>
          <a:bodyPr>
            <a:spAutoFit/>
          </a:bodyPr>
          <a:lstStyle/>
          <a:p>
            <a:pPr algn="ctr">
              <a:spcBef>
                <a:spcPct val="50000"/>
              </a:spcBef>
            </a:pPr>
            <a:r>
              <a:rPr lang="fr-FR" sz="2000" dirty="0">
                <a:solidFill>
                  <a:srgbClr val="333399"/>
                </a:solidFill>
                <a:latin typeface="Tahoma" pitchFamily="34" charset="0"/>
                <a:cs typeface="Tahoma" pitchFamily="34" charset="0"/>
              </a:rPr>
              <a:t>La courbe est attirée par les points de contrôle</a:t>
            </a:r>
          </a:p>
        </p:txBody>
      </p:sp>
      <p:sp>
        <p:nvSpPr>
          <p:cNvPr id="16423" name="Freeform 39"/>
          <p:cNvSpPr>
            <a:spLocks/>
          </p:cNvSpPr>
          <p:nvPr/>
        </p:nvSpPr>
        <p:spPr bwMode="auto">
          <a:xfrm>
            <a:off x="884238" y="4152900"/>
            <a:ext cx="3332162" cy="1725612"/>
          </a:xfrm>
          <a:custGeom>
            <a:avLst/>
            <a:gdLst/>
            <a:ahLst/>
            <a:cxnLst>
              <a:cxn ang="0">
                <a:pos x="0" y="1065"/>
              </a:cxn>
              <a:cxn ang="0">
                <a:pos x="503" y="151"/>
              </a:cxn>
              <a:cxn ang="0">
                <a:pos x="1481" y="157"/>
              </a:cxn>
              <a:cxn ang="0">
                <a:pos x="2099" y="1087"/>
              </a:cxn>
            </a:cxnLst>
            <a:rect l="0" t="0" r="r" b="b"/>
            <a:pathLst>
              <a:path w="2099" h="1087">
                <a:moveTo>
                  <a:pt x="0" y="1065"/>
                </a:moveTo>
                <a:cubicBezTo>
                  <a:pt x="84" y="913"/>
                  <a:pt x="256" y="302"/>
                  <a:pt x="503" y="151"/>
                </a:cubicBezTo>
                <a:cubicBezTo>
                  <a:pt x="750" y="0"/>
                  <a:pt x="1215" y="1"/>
                  <a:pt x="1481" y="157"/>
                </a:cubicBezTo>
                <a:cubicBezTo>
                  <a:pt x="1747" y="313"/>
                  <a:pt x="1970" y="893"/>
                  <a:pt x="2099" y="1087"/>
                </a:cubicBezTo>
              </a:path>
            </a:pathLst>
          </a:custGeom>
          <a:noFill/>
          <a:ln w="28575" cmpd="sng">
            <a:solidFill>
              <a:srgbClr val="000000"/>
            </a:solidFill>
            <a:round/>
            <a:headEnd/>
            <a:tailEnd/>
          </a:ln>
          <a:effectLst/>
        </p:spPr>
        <p:txBody>
          <a:bodyPr/>
          <a:lstStyle/>
          <a:p>
            <a:endParaRPr lang="fr-FR"/>
          </a:p>
        </p:txBody>
      </p:sp>
      <p:sp>
        <p:nvSpPr>
          <p:cNvPr id="16419" name="Rectangle 35"/>
          <p:cNvSpPr>
            <a:spLocks noChangeArrowheads="1"/>
          </p:cNvSpPr>
          <p:nvPr/>
        </p:nvSpPr>
        <p:spPr bwMode="auto">
          <a:xfrm>
            <a:off x="4165600" y="5821362"/>
            <a:ext cx="88900" cy="88900"/>
          </a:xfrm>
          <a:prstGeom prst="rect">
            <a:avLst/>
          </a:prstGeom>
          <a:solidFill>
            <a:schemeClr val="accent1"/>
          </a:solidFill>
          <a:ln w="9525">
            <a:solidFill>
              <a:schemeClr val="tx1"/>
            </a:solidFill>
            <a:miter lim="800000"/>
            <a:headEnd/>
            <a:tailEnd/>
          </a:ln>
          <a:effectLst/>
        </p:spPr>
        <p:txBody>
          <a:bodyPr wrap="none" anchor="ctr"/>
          <a:lstStyle/>
          <a:p>
            <a:endParaRPr lang="fr-FR"/>
          </a:p>
        </p:txBody>
      </p:sp>
      <p:sp>
        <p:nvSpPr>
          <p:cNvPr id="16420" name="Rectangle 36"/>
          <p:cNvSpPr>
            <a:spLocks noChangeArrowheads="1"/>
          </p:cNvSpPr>
          <p:nvPr/>
        </p:nvSpPr>
        <p:spPr bwMode="auto">
          <a:xfrm>
            <a:off x="3184525" y="4348162"/>
            <a:ext cx="88900" cy="88900"/>
          </a:xfrm>
          <a:prstGeom prst="rect">
            <a:avLst/>
          </a:prstGeom>
          <a:solidFill>
            <a:schemeClr val="accent1"/>
          </a:solidFill>
          <a:ln w="9525">
            <a:solidFill>
              <a:schemeClr val="tx1"/>
            </a:solidFill>
            <a:miter lim="800000"/>
            <a:headEnd/>
            <a:tailEnd/>
          </a:ln>
          <a:effectLst/>
        </p:spPr>
        <p:txBody>
          <a:bodyPr wrap="none" anchor="ctr"/>
          <a:lstStyle/>
          <a:p>
            <a:endParaRPr lang="fr-FR"/>
          </a:p>
        </p:txBody>
      </p:sp>
      <p:sp>
        <p:nvSpPr>
          <p:cNvPr id="16421" name="Rectangle 37"/>
          <p:cNvSpPr>
            <a:spLocks noChangeArrowheads="1"/>
          </p:cNvSpPr>
          <p:nvPr/>
        </p:nvSpPr>
        <p:spPr bwMode="auto">
          <a:xfrm>
            <a:off x="1641475" y="4338637"/>
            <a:ext cx="88900" cy="88900"/>
          </a:xfrm>
          <a:prstGeom prst="rect">
            <a:avLst/>
          </a:prstGeom>
          <a:solidFill>
            <a:schemeClr val="accent1"/>
          </a:solidFill>
          <a:ln w="9525">
            <a:solidFill>
              <a:schemeClr val="tx1"/>
            </a:solidFill>
            <a:miter lim="800000"/>
            <a:headEnd/>
            <a:tailEnd/>
          </a:ln>
          <a:effectLst/>
        </p:spPr>
        <p:txBody>
          <a:bodyPr wrap="none" anchor="ctr"/>
          <a:lstStyle/>
          <a:p>
            <a:endParaRPr lang="fr-FR"/>
          </a:p>
        </p:txBody>
      </p:sp>
      <p:sp>
        <p:nvSpPr>
          <p:cNvPr id="16422" name="Rectangle 38"/>
          <p:cNvSpPr>
            <a:spLocks noChangeArrowheads="1"/>
          </p:cNvSpPr>
          <p:nvPr/>
        </p:nvSpPr>
        <p:spPr bwMode="auto">
          <a:xfrm>
            <a:off x="838200" y="5780087"/>
            <a:ext cx="88900" cy="88900"/>
          </a:xfrm>
          <a:prstGeom prst="rect">
            <a:avLst/>
          </a:prstGeom>
          <a:solidFill>
            <a:schemeClr val="accent1"/>
          </a:solidFill>
          <a:ln w="9525">
            <a:solidFill>
              <a:schemeClr val="tx1"/>
            </a:solidFill>
            <a:miter lim="800000"/>
            <a:headEnd/>
            <a:tailEnd/>
          </a:ln>
          <a:effectLst/>
        </p:spPr>
        <p:txBody>
          <a:bodyPr wrap="none" anchor="ctr"/>
          <a:lstStyle/>
          <a:p>
            <a:endParaRPr lang="fr-FR"/>
          </a:p>
        </p:txBody>
      </p:sp>
      <p:sp>
        <p:nvSpPr>
          <p:cNvPr id="18" name="object 2"/>
          <p:cNvSpPr txBox="1">
            <a:spLocks/>
          </p:cNvSpPr>
          <p:nvPr/>
        </p:nvSpPr>
        <p:spPr>
          <a:xfrm>
            <a:off x="273735" y="234315"/>
            <a:ext cx="8596528" cy="984885"/>
          </a:xfrm>
          <a:prstGeom prst="rect">
            <a:avLst/>
          </a:prstGeom>
        </p:spPr>
        <p:txBody>
          <a:bodyPr vert="horz" wrap="square" lIns="0" tIns="0" rIns="0" bIns="0" rtlCol="0">
            <a:spAutoFit/>
          </a:bodyPr>
          <a:lstStyle/>
          <a:p>
            <a:pPr marL="12700" marR="0" lvl="0" indent="0" defTabSz="914400" eaLnBrk="1" fontAlgn="auto" latinLnBrk="0" hangingPunct="1">
              <a:lnSpc>
                <a:spcPct val="100000"/>
              </a:lnSpc>
              <a:spcBef>
                <a:spcPts val="0"/>
              </a:spcBef>
              <a:spcAft>
                <a:spcPts val="0"/>
              </a:spcAft>
              <a:buClrTx/>
              <a:buSzTx/>
              <a:buFontTx/>
              <a:buNone/>
              <a:tabLst/>
              <a:defRPr/>
            </a:pPr>
            <a:r>
              <a:rPr kumimoji="0" lang="fr-FR" sz="3200" b="1" i="0" u="none" strike="noStrike" kern="0" cap="none" spc="0" normalizeH="0" baseline="0" noProof="0" smtClean="0">
                <a:ln>
                  <a:noFill/>
                </a:ln>
                <a:solidFill>
                  <a:schemeClr val="bg1"/>
                </a:solidFill>
                <a:effectLst>
                  <a:outerShdw blurRad="38100" dist="38100" dir="2700000" algn="tl">
                    <a:srgbClr val="000000">
                      <a:alpha val="43137"/>
                    </a:srgbClr>
                  </a:outerShdw>
                </a:effectLst>
                <a:uLnTx/>
                <a:uFillTx/>
                <a:latin typeface="Arial"/>
                <a:ea typeface="+mj-ea"/>
                <a:cs typeface="Arial"/>
              </a:rPr>
              <a:t>Modélisation surfacique</a:t>
            </a:r>
            <a:r>
              <a:rPr kumimoji="0" lang="fr-FR" sz="3200" b="1" i="0" u="none" strike="noStrike" kern="0" cap="none" spc="0" normalizeH="0" baseline="0" noProof="0" smtClean="0">
                <a:ln>
                  <a:noFill/>
                </a:ln>
                <a:solidFill>
                  <a:schemeClr val="bg1"/>
                </a:solidFill>
                <a:effectLst/>
                <a:uLnTx/>
                <a:uFillTx/>
                <a:latin typeface="Arial"/>
                <a:ea typeface="+mj-ea"/>
                <a:cs typeface="Arial"/>
              </a:rPr>
              <a:t>: </a:t>
            </a:r>
            <a:br>
              <a:rPr kumimoji="0" lang="fr-FR" sz="3200" b="1" i="0" u="none" strike="noStrike" kern="0" cap="none" spc="0" normalizeH="0" baseline="0" noProof="0" smtClean="0">
                <a:ln>
                  <a:noFill/>
                </a:ln>
                <a:solidFill>
                  <a:schemeClr val="bg1"/>
                </a:solidFill>
                <a:effectLst/>
                <a:uLnTx/>
                <a:uFillTx/>
                <a:latin typeface="Arial"/>
                <a:ea typeface="+mj-ea"/>
                <a:cs typeface="Arial"/>
              </a:rPr>
            </a:br>
            <a:r>
              <a:rPr kumimoji="0" lang="fr-FR" sz="3200" b="0" i="0" u="none" strike="noStrike" kern="0" cap="none" spc="0" normalizeH="0" baseline="0" noProof="0" smtClean="0">
                <a:ln>
                  <a:noFill/>
                </a:ln>
                <a:solidFill>
                  <a:schemeClr val="bg1"/>
                </a:solidFill>
                <a:effectLst/>
                <a:uLnTx/>
                <a:uFillTx/>
                <a:latin typeface="Arial"/>
                <a:ea typeface="+mj-ea"/>
                <a:cs typeface="Arial"/>
              </a:rPr>
              <a:t>Surfaces paramétrées</a:t>
            </a:r>
            <a:endParaRPr kumimoji="0" lang="fr-FR" sz="3200" b="0" i="0" u="none" strike="noStrike" kern="0" cap="none" spc="0" normalizeH="0" baseline="0" noProof="0" dirty="0">
              <a:ln>
                <a:noFill/>
              </a:ln>
              <a:solidFill>
                <a:schemeClr val="bg1"/>
              </a:solidFill>
              <a:effectLst/>
              <a:uLnTx/>
              <a:uFillTx/>
              <a:latin typeface="Arial"/>
              <a:ea typeface="+mj-ea"/>
              <a:cs typeface="Arial"/>
            </a:endParaRPr>
          </a:p>
        </p:txBody>
      </p:sp>
      <p:sp>
        <p:nvSpPr>
          <p:cNvPr id="19" name="Rectangle 18"/>
          <p:cNvSpPr/>
          <p:nvPr/>
        </p:nvSpPr>
        <p:spPr>
          <a:xfrm>
            <a:off x="533400" y="1371600"/>
            <a:ext cx="8001000" cy="1754326"/>
          </a:xfrm>
          <a:prstGeom prst="rect">
            <a:avLst/>
          </a:prstGeom>
        </p:spPr>
        <p:txBody>
          <a:bodyPr wrap="square">
            <a:spAutoFit/>
          </a:bodyPr>
          <a:lstStyle/>
          <a:p>
            <a:pPr algn="just"/>
            <a:r>
              <a:rPr lang="fr-FR" dirty="0" smtClean="0"/>
              <a:t>Une courbe ou une surface est généralement donnée par un ensemble de points. On distingue alors 2 types de méthodes:</a:t>
            </a:r>
          </a:p>
          <a:p>
            <a:r>
              <a:rPr lang="fr-FR" i="1" dirty="0" smtClean="0"/>
              <a:t> </a:t>
            </a:r>
            <a:r>
              <a:rPr lang="fr-FR" b="1" i="1" dirty="0" smtClean="0"/>
              <a:t>Les approximations</a:t>
            </a:r>
            <a:r>
              <a:rPr lang="fr-FR" i="1" dirty="0" smtClean="0"/>
              <a:t>: la courbe ou la surface est définie par les points, mais ne passe par </a:t>
            </a:r>
            <a:r>
              <a:rPr lang="fr-FR" dirty="0" smtClean="0"/>
              <a:t>nécessairement par eux. Ce sont les ajustement et les méthodes de points de contrôle. (Approximations de Bézier - Approximations B-</a:t>
            </a:r>
            <a:r>
              <a:rPr lang="fr-FR" dirty="0" err="1" smtClean="0"/>
              <a:t>spline</a:t>
            </a:r>
            <a:r>
              <a:rPr lang="fr-FR" dirty="0" smtClean="0"/>
              <a:t>)</a:t>
            </a:r>
          </a:p>
          <a:p>
            <a:pPr algn="just">
              <a:buFont typeface="Arial" pitchFamily="34" charset="0"/>
              <a:buChar char="•"/>
            </a:pPr>
            <a:r>
              <a:rPr lang="fr-FR" b="1" i="1" dirty="0" smtClean="0"/>
              <a:t> Les interpolations</a:t>
            </a:r>
            <a:r>
              <a:rPr lang="fr-FR" i="1" dirty="0" smtClean="0"/>
              <a:t>: la courbe ou la surface passe par les points.</a:t>
            </a:r>
            <a:endParaRPr lang="fr-FR" dirty="0"/>
          </a:p>
        </p:txBody>
      </p:sp>
      <p:sp>
        <p:nvSpPr>
          <p:cNvPr id="20" name="object 3"/>
          <p:cNvSpPr/>
          <p:nvPr/>
        </p:nvSpPr>
        <p:spPr>
          <a:xfrm>
            <a:off x="356615" y="3427475"/>
            <a:ext cx="8356600" cy="3430525"/>
          </a:xfrm>
          <a:custGeom>
            <a:avLst/>
            <a:gdLst/>
            <a:ahLst/>
            <a:cxnLst/>
            <a:rect l="l" t="t" r="r" b="b"/>
            <a:pathLst>
              <a:path w="8356600" h="2845435">
                <a:moveTo>
                  <a:pt x="50292" y="0"/>
                </a:moveTo>
                <a:lnTo>
                  <a:pt x="0" y="0"/>
                </a:lnTo>
                <a:lnTo>
                  <a:pt x="0" y="2077212"/>
                </a:lnTo>
                <a:lnTo>
                  <a:pt x="9144" y="2159508"/>
                </a:lnTo>
                <a:lnTo>
                  <a:pt x="16764" y="2199131"/>
                </a:lnTo>
                <a:lnTo>
                  <a:pt x="25908" y="2238755"/>
                </a:lnTo>
                <a:lnTo>
                  <a:pt x="36576" y="2276855"/>
                </a:lnTo>
                <a:lnTo>
                  <a:pt x="48768" y="2314955"/>
                </a:lnTo>
                <a:lnTo>
                  <a:pt x="79248" y="2388108"/>
                </a:lnTo>
                <a:lnTo>
                  <a:pt x="97536" y="2421636"/>
                </a:lnTo>
                <a:lnTo>
                  <a:pt x="117348" y="2456688"/>
                </a:lnTo>
                <a:lnTo>
                  <a:pt x="138684" y="2488691"/>
                </a:lnTo>
                <a:lnTo>
                  <a:pt x="161544" y="2520696"/>
                </a:lnTo>
                <a:lnTo>
                  <a:pt x="184404" y="2551176"/>
                </a:lnTo>
                <a:lnTo>
                  <a:pt x="210312" y="2580131"/>
                </a:lnTo>
                <a:lnTo>
                  <a:pt x="237744" y="2609088"/>
                </a:lnTo>
                <a:lnTo>
                  <a:pt x="295656" y="2660904"/>
                </a:lnTo>
                <a:lnTo>
                  <a:pt x="326136" y="2685288"/>
                </a:lnTo>
                <a:lnTo>
                  <a:pt x="423672" y="2747772"/>
                </a:lnTo>
                <a:lnTo>
                  <a:pt x="458724" y="2766060"/>
                </a:lnTo>
                <a:lnTo>
                  <a:pt x="495300" y="2782824"/>
                </a:lnTo>
                <a:lnTo>
                  <a:pt x="531876" y="2796540"/>
                </a:lnTo>
                <a:lnTo>
                  <a:pt x="608076" y="2820924"/>
                </a:lnTo>
                <a:lnTo>
                  <a:pt x="687324" y="2836164"/>
                </a:lnTo>
                <a:lnTo>
                  <a:pt x="726947" y="2840736"/>
                </a:lnTo>
                <a:lnTo>
                  <a:pt x="768096" y="2843784"/>
                </a:lnTo>
                <a:lnTo>
                  <a:pt x="809244" y="2845308"/>
                </a:lnTo>
                <a:lnTo>
                  <a:pt x="7546848" y="2845308"/>
                </a:lnTo>
                <a:lnTo>
                  <a:pt x="7587995" y="2843784"/>
                </a:lnTo>
                <a:lnTo>
                  <a:pt x="7629143" y="2840736"/>
                </a:lnTo>
                <a:lnTo>
                  <a:pt x="7670291" y="2836164"/>
                </a:lnTo>
                <a:lnTo>
                  <a:pt x="7709915" y="2828544"/>
                </a:lnTo>
                <a:lnTo>
                  <a:pt x="7749539" y="2819400"/>
                </a:lnTo>
                <a:lnTo>
                  <a:pt x="7787639" y="2808732"/>
                </a:lnTo>
                <a:lnTo>
                  <a:pt x="7825739" y="2796540"/>
                </a:lnTo>
                <a:lnTo>
                  <a:pt x="7829397" y="2795016"/>
                </a:lnTo>
                <a:lnTo>
                  <a:pt x="809244" y="2795016"/>
                </a:lnTo>
                <a:lnTo>
                  <a:pt x="769620" y="2793491"/>
                </a:lnTo>
                <a:lnTo>
                  <a:pt x="731520" y="2790444"/>
                </a:lnTo>
                <a:lnTo>
                  <a:pt x="693420" y="2785872"/>
                </a:lnTo>
                <a:lnTo>
                  <a:pt x="655320" y="2779776"/>
                </a:lnTo>
                <a:lnTo>
                  <a:pt x="583692" y="2759964"/>
                </a:lnTo>
                <a:lnTo>
                  <a:pt x="513588" y="2735579"/>
                </a:lnTo>
                <a:lnTo>
                  <a:pt x="448056" y="2703576"/>
                </a:lnTo>
                <a:lnTo>
                  <a:pt x="384048" y="2665476"/>
                </a:lnTo>
                <a:lnTo>
                  <a:pt x="326136" y="2621279"/>
                </a:lnTo>
                <a:lnTo>
                  <a:pt x="272796" y="2572512"/>
                </a:lnTo>
                <a:lnTo>
                  <a:pt x="224028" y="2517648"/>
                </a:lnTo>
                <a:lnTo>
                  <a:pt x="179832" y="2459736"/>
                </a:lnTo>
                <a:lnTo>
                  <a:pt x="141732" y="2397252"/>
                </a:lnTo>
                <a:lnTo>
                  <a:pt x="109728" y="2330196"/>
                </a:lnTo>
                <a:lnTo>
                  <a:pt x="83820" y="2260091"/>
                </a:lnTo>
                <a:lnTo>
                  <a:pt x="65532" y="2188464"/>
                </a:lnTo>
                <a:lnTo>
                  <a:pt x="59436" y="2150364"/>
                </a:lnTo>
                <a:lnTo>
                  <a:pt x="54864" y="2112264"/>
                </a:lnTo>
                <a:lnTo>
                  <a:pt x="51815" y="2074164"/>
                </a:lnTo>
                <a:lnTo>
                  <a:pt x="50350" y="2036064"/>
                </a:lnTo>
                <a:lnTo>
                  <a:pt x="50292" y="0"/>
                </a:lnTo>
                <a:close/>
              </a:path>
              <a:path w="8356600" h="2845435">
                <a:moveTo>
                  <a:pt x="8356091" y="0"/>
                </a:moveTo>
                <a:lnTo>
                  <a:pt x="8305800" y="0"/>
                </a:lnTo>
                <a:lnTo>
                  <a:pt x="8305800" y="2036064"/>
                </a:lnTo>
                <a:lnTo>
                  <a:pt x="8304276" y="2075688"/>
                </a:lnTo>
                <a:lnTo>
                  <a:pt x="8301228" y="2113788"/>
                </a:lnTo>
                <a:lnTo>
                  <a:pt x="8296656" y="2151888"/>
                </a:lnTo>
                <a:lnTo>
                  <a:pt x="8290559" y="2189988"/>
                </a:lnTo>
                <a:lnTo>
                  <a:pt x="8270748" y="2261616"/>
                </a:lnTo>
                <a:lnTo>
                  <a:pt x="8246363" y="2331720"/>
                </a:lnTo>
                <a:lnTo>
                  <a:pt x="8214359" y="2397252"/>
                </a:lnTo>
                <a:lnTo>
                  <a:pt x="8176259" y="2461260"/>
                </a:lnTo>
                <a:lnTo>
                  <a:pt x="8132063" y="2519172"/>
                </a:lnTo>
                <a:lnTo>
                  <a:pt x="8083295" y="2572512"/>
                </a:lnTo>
                <a:lnTo>
                  <a:pt x="8028432" y="2621279"/>
                </a:lnTo>
                <a:lnTo>
                  <a:pt x="7970519" y="2665476"/>
                </a:lnTo>
                <a:lnTo>
                  <a:pt x="7908035" y="2703576"/>
                </a:lnTo>
                <a:lnTo>
                  <a:pt x="7840980" y="2735579"/>
                </a:lnTo>
                <a:lnTo>
                  <a:pt x="7770876" y="2761488"/>
                </a:lnTo>
                <a:lnTo>
                  <a:pt x="7699248" y="2779776"/>
                </a:lnTo>
                <a:lnTo>
                  <a:pt x="7661148" y="2785872"/>
                </a:lnTo>
                <a:lnTo>
                  <a:pt x="7623048" y="2790444"/>
                </a:lnTo>
                <a:lnTo>
                  <a:pt x="7584948" y="2793491"/>
                </a:lnTo>
                <a:lnTo>
                  <a:pt x="7545324" y="2795016"/>
                </a:lnTo>
                <a:lnTo>
                  <a:pt x="7829397" y="2795016"/>
                </a:lnTo>
                <a:lnTo>
                  <a:pt x="7898891" y="2766060"/>
                </a:lnTo>
                <a:lnTo>
                  <a:pt x="7932419" y="2747772"/>
                </a:lnTo>
                <a:lnTo>
                  <a:pt x="7967472" y="2727960"/>
                </a:lnTo>
                <a:lnTo>
                  <a:pt x="7999476" y="2706624"/>
                </a:lnTo>
                <a:lnTo>
                  <a:pt x="8031480" y="2683764"/>
                </a:lnTo>
                <a:lnTo>
                  <a:pt x="8090915" y="2634996"/>
                </a:lnTo>
                <a:lnTo>
                  <a:pt x="8119872" y="2607564"/>
                </a:lnTo>
                <a:lnTo>
                  <a:pt x="8171687" y="2549652"/>
                </a:lnTo>
                <a:lnTo>
                  <a:pt x="8196072" y="2519172"/>
                </a:lnTo>
                <a:lnTo>
                  <a:pt x="8258556" y="2421636"/>
                </a:lnTo>
                <a:lnTo>
                  <a:pt x="8276843" y="2386584"/>
                </a:lnTo>
                <a:lnTo>
                  <a:pt x="8293608" y="2350008"/>
                </a:lnTo>
                <a:lnTo>
                  <a:pt x="8307324" y="2313431"/>
                </a:lnTo>
                <a:lnTo>
                  <a:pt x="8331708" y="2237231"/>
                </a:lnTo>
                <a:lnTo>
                  <a:pt x="8346948" y="2157984"/>
                </a:lnTo>
                <a:lnTo>
                  <a:pt x="8351519" y="2118360"/>
                </a:lnTo>
                <a:lnTo>
                  <a:pt x="8354567" y="2077212"/>
                </a:lnTo>
                <a:lnTo>
                  <a:pt x="8356091" y="2036064"/>
                </a:lnTo>
                <a:lnTo>
                  <a:pt x="8356091" y="0"/>
                </a:lnTo>
                <a:close/>
              </a:path>
            </a:pathLst>
          </a:custGeom>
          <a:solidFill>
            <a:srgbClr val="669999"/>
          </a:solidFill>
        </p:spPr>
        <p:txBody>
          <a:bodyPr wrap="square" lIns="0" tIns="0" rIns="0" bIns="0" rtlCol="0"/>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4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415"/>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16413"/>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6398"/>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6399"/>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6416"/>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64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8" grpId="0" animBg="1"/>
      <p:bldP spid="16399" grpId="0" animBg="1"/>
      <p:bldP spid="16413" grpId="0"/>
      <p:bldP spid="16414" grpId="0"/>
      <p:bldP spid="16415" grpId="0"/>
      <p:bldP spid="16416" grpId="0"/>
      <p:bldP spid="1642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457200" y="1676400"/>
            <a:ext cx="8534400" cy="4067780"/>
          </a:xfrm>
          <a:prstGeom prst="rect">
            <a:avLst/>
          </a:prstGeom>
        </p:spPr>
        <p:txBody>
          <a:bodyPr vert="horz" wrap="square" lIns="0" tIns="0" rIns="0" bIns="0" rtlCol="0">
            <a:spAutoFit/>
          </a:bodyPr>
          <a:lstStyle/>
          <a:p>
            <a:pPr marL="355600" indent="-342900">
              <a:lnSpc>
                <a:spcPct val="100000"/>
              </a:lnSpc>
              <a:buClr>
                <a:srgbClr val="996666"/>
              </a:buClr>
              <a:buSzPct val="79545"/>
              <a:buFont typeface="Wingdings"/>
              <a:buChar char=""/>
              <a:tabLst>
                <a:tab pos="355600" algn="l"/>
                <a:tab pos="356235" algn="l"/>
              </a:tabLst>
            </a:pPr>
            <a:r>
              <a:rPr sz="2200" spc="-5" dirty="0">
                <a:latin typeface="Arial"/>
                <a:cs typeface="Arial"/>
              </a:rPr>
              <a:t>Méthodes</a:t>
            </a:r>
            <a:r>
              <a:rPr sz="2200" spc="-65" dirty="0">
                <a:latin typeface="Arial"/>
                <a:cs typeface="Arial"/>
              </a:rPr>
              <a:t> </a:t>
            </a:r>
            <a:r>
              <a:rPr sz="2200" dirty="0">
                <a:latin typeface="Arial"/>
                <a:cs typeface="Arial"/>
              </a:rPr>
              <a:t>globales:</a:t>
            </a:r>
            <a:endParaRPr sz="2200">
              <a:latin typeface="Arial"/>
              <a:cs typeface="Arial"/>
            </a:endParaRPr>
          </a:p>
          <a:p>
            <a:pPr marL="756285" lvl="1" indent="-286385">
              <a:lnSpc>
                <a:spcPct val="100000"/>
              </a:lnSpc>
              <a:spcBef>
                <a:spcPts val="465"/>
              </a:spcBef>
              <a:buClr>
                <a:srgbClr val="99CCFF"/>
              </a:buClr>
              <a:buSzPct val="68421"/>
              <a:buFont typeface="Wingdings"/>
              <a:buChar char=""/>
              <a:tabLst>
                <a:tab pos="756920" algn="l"/>
              </a:tabLst>
            </a:pPr>
            <a:r>
              <a:rPr sz="1900" spc="-5" dirty="0">
                <a:latin typeface="Arial"/>
                <a:cs typeface="Arial"/>
              </a:rPr>
              <a:t>Interpolation de</a:t>
            </a:r>
            <a:r>
              <a:rPr sz="1900" spc="45" dirty="0">
                <a:latin typeface="Arial"/>
                <a:cs typeface="Arial"/>
              </a:rPr>
              <a:t> </a:t>
            </a:r>
            <a:r>
              <a:rPr sz="1900" spc="-5" dirty="0">
                <a:latin typeface="Arial"/>
                <a:cs typeface="Arial"/>
              </a:rPr>
              <a:t>Lagrange</a:t>
            </a:r>
            <a:endParaRPr sz="1900">
              <a:latin typeface="Arial"/>
              <a:cs typeface="Arial"/>
            </a:endParaRPr>
          </a:p>
          <a:p>
            <a:pPr marL="756285" lvl="1" indent="-286385">
              <a:lnSpc>
                <a:spcPct val="100000"/>
              </a:lnSpc>
              <a:spcBef>
                <a:spcPts val="455"/>
              </a:spcBef>
              <a:buClr>
                <a:srgbClr val="99CCFF"/>
              </a:buClr>
              <a:buSzPct val="68421"/>
              <a:buFont typeface="Wingdings"/>
              <a:buChar char=""/>
              <a:tabLst>
                <a:tab pos="756920" algn="l"/>
              </a:tabLst>
            </a:pPr>
            <a:r>
              <a:rPr sz="1900" spc="-5" dirty="0">
                <a:latin typeface="Arial"/>
                <a:cs typeface="Arial"/>
              </a:rPr>
              <a:t>Interpolation</a:t>
            </a:r>
            <a:r>
              <a:rPr sz="1900" spc="15" dirty="0">
                <a:latin typeface="Arial"/>
                <a:cs typeface="Arial"/>
              </a:rPr>
              <a:t> </a:t>
            </a:r>
            <a:r>
              <a:rPr sz="1900" spc="-5" dirty="0">
                <a:latin typeface="Arial"/>
                <a:cs typeface="Arial"/>
              </a:rPr>
              <a:t>d’Hermite</a:t>
            </a:r>
            <a:endParaRPr sz="1900">
              <a:latin typeface="Arial"/>
              <a:cs typeface="Arial"/>
            </a:endParaRPr>
          </a:p>
          <a:p>
            <a:pPr marL="756285" lvl="1" indent="-286385">
              <a:lnSpc>
                <a:spcPct val="100000"/>
              </a:lnSpc>
              <a:spcBef>
                <a:spcPts val="455"/>
              </a:spcBef>
              <a:buClr>
                <a:srgbClr val="99CCFF"/>
              </a:buClr>
              <a:buSzPct val="68421"/>
              <a:buFont typeface="Wingdings"/>
              <a:buChar char=""/>
              <a:tabLst>
                <a:tab pos="756920" algn="l"/>
              </a:tabLst>
            </a:pPr>
            <a:r>
              <a:rPr sz="1900" spc="-5" dirty="0">
                <a:latin typeface="Arial"/>
                <a:cs typeface="Arial"/>
              </a:rPr>
              <a:t>Inconvénients en</a:t>
            </a:r>
            <a:r>
              <a:rPr sz="1900" spc="10" dirty="0">
                <a:latin typeface="Arial"/>
                <a:cs typeface="Arial"/>
              </a:rPr>
              <a:t> </a:t>
            </a:r>
            <a:r>
              <a:rPr sz="1900" spc="-5" dirty="0">
                <a:latin typeface="Arial"/>
                <a:cs typeface="Arial"/>
              </a:rPr>
              <a:t>CAO</a:t>
            </a:r>
            <a:endParaRPr sz="1900">
              <a:latin typeface="Arial"/>
              <a:cs typeface="Arial"/>
            </a:endParaRPr>
          </a:p>
          <a:p>
            <a:pPr marL="1155700" lvl="2" indent="-228600">
              <a:lnSpc>
                <a:spcPct val="100000"/>
              </a:lnSpc>
              <a:spcBef>
                <a:spcPts val="395"/>
              </a:spcBef>
              <a:buClr>
                <a:srgbClr val="669999"/>
              </a:buClr>
              <a:buSzPct val="65625"/>
              <a:buFont typeface="Wingdings"/>
              <a:buChar char=""/>
              <a:tabLst>
                <a:tab pos="1155700" algn="l"/>
              </a:tabLst>
            </a:pPr>
            <a:r>
              <a:rPr sz="1600" spc="-5" dirty="0">
                <a:latin typeface="Arial"/>
                <a:cs typeface="Arial"/>
              </a:rPr>
              <a:t>Trop de </a:t>
            </a:r>
            <a:r>
              <a:rPr sz="1600" dirty="0">
                <a:latin typeface="Arial"/>
                <a:cs typeface="Arial"/>
              </a:rPr>
              <a:t>calculs, </a:t>
            </a:r>
            <a:r>
              <a:rPr sz="1600" spc="-5" dirty="0">
                <a:latin typeface="Arial"/>
                <a:cs typeface="Arial"/>
              </a:rPr>
              <a:t>résolution de systèmes</a:t>
            </a:r>
            <a:r>
              <a:rPr sz="1600" spc="45" dirty="0">
                <a:latin typeface="Arial"/>
                <a:cs typeface="Arial"/>
              </a:rPr>
              <a:t> </a:t>
            </a:r>
            <a:r>
              <a:rPr sz="1600" spc="-5" dirty="0">
                <a:latin typeface="Arial"/>
                <a:cs typeface="Arial"/>
              </a:rPr>
              <a:t>linéaires</a:t>
            </a:r>
            <a:endParaRPr sz="1600">
              <a:latin typeface="Arial"/>
              <a:cs typeface="Arial"/>
            </a:endParaRPr>
          </a:p>
          <a:p>
            <a:pPr marL="1155700" lvl="2" indent="-228600">
              <a:lnSpc>
                <a:spcPct val="100000"/>
              </a:lnSpc>
              <a:spcBef>
                <a:spcPts val="384"/>
              </a:spcBef>
              <a:buClr>
                <a:srgbClr val="669999"/>
              </a:buClr>
              <a:buSzPct val="65625"/>
              <a:buFont typeface="Wingdings"/>
              <a:buChar char=""/>
              <a:tabLst>
                <a:tab pos="1155700" algn="l"/>
              </a:tabLst>
            </a:pPr>
            <a:r>
              <a:rPr sz="1600" spc="-5" dirty="0">
                <a:latin typeface="Arial"/>
                <a:cs typeface="Arial"/>
              </a:rPr>
              <a:t>Résultats parfois </a:t>
            </a:r>
            <a:r>
              <a:rPr sz="1600" dirty="0">
                <a:latin typeface="Arial"/>
                <a:cs typeface="Arial"/>
              </a:rPr>
              <a:t>mauvais: </a:t>
            </a:r>
            <a:r>
              <a:rPr sz="1600" spc="-5" dirty="0">
                <a:latin typeface="Arial"/>
                <a:cs typeface="Arial"/>
              </a:rPr>
              <a:t>trop</a:t>
            </a:r>
            <a:r>
              <a:rPr sz="1600" spc="40" dirty="0">
                <a:latin typeface="Arial"/>
                <a:cs typeface="Arial"/>
              </a:rPr>
              <a:t> </a:t>
            </a:r>
            <a:r>
              <a:rPr sz="1600" spc="-5" dirty="0">
                <a:latin typeface="Arial"/>
                <a:cs typeface="Arial"/>
              </a:rPr>
              <a:t>d’ondulations</a:t>
            </a:r>
            <a:endParaRPr sz="1600">
              <a:latin typeface="Arial"/>
              <a:cs typeface="Arial"/>
            </a:endParaRPr>
          </a:p>
          <a:p>
            <a:pPr marL="1155700" lvl="2" indent="-228600">
              <a:lnSpc>
                <a:spcPct val="100000"/>
              </a:lnSpc>
              <a:spcBef>
                <a:spcPts val="380"/>
              </a:spcBef>
              <a:buClr>
                <a:srgbClr val="669999"/>
              </a:buClr>
              <a:buSzPct val="65625"/>
              <a:buFont typeface="Wingdings"/>
              <a:buChar char=""/>
              <a:tabLst>
                <a:tab pos="1155700" algn="l"/>
              </a:tabLst>
            </a:pPr>
            <a:r>
              <a:rPr sz="1600" dirty="0">
                <a:latin typeface="Arial"/>
                <a:cs typeface="Arial"/>
              </a:rPr>
              <a:t>Modification </a:t>
            </a:r>
            <a:r>
              <a:rPr sz="1600" spc="-5" dirty="0">
                <a:latin typeface="Arial"/>
                <a:cs typeface="Arial"/>
              </a:rPr>
              <a:t>d’un</a:t>
            </a:r>
            <a:r>
              <a:rPr sz="1600" spc="-100" dirty="0">
                <a:latin typeface="Arial"/>
                <a:cs typeface="Arial"/>
              </a:rPr>
              <a:t> </a:t>
            </a:r>
            <a:r>
              <a:rPr sz="1600" spc="-5" dirty="0">
                <a:latin typeface="Arial"/>
                <a:cs typeface="Arial"/>
              </a:rPr>
              <a:t>point?</a:t>
            </a:r>
            <a:endParaRPr sz="1600">
              <a:latin typeface="Arial"/>
              <a:cs typeface="Arial"/>
            </a:endParaRPr>
          </a:p>
          <a:p>
            <a:pPr marL="355600" indent="-342900">
              <a:lnSpc>
                <a:spcPct val="100000"/>
              </a:lnSpc>
              <a:spcBef>
                <a:spcPts val="505"/>
              </a:spcBef>
              <a:buClr>
                <a:srgbClr val="996666"/>
              </a:buClr>
              <a:buSzPct val="79545"/>
              <a:buFont typeface="Wingdings"/>
              <a:buChar char=""/>
              <a:tabLst>
                <a:tab pos="355600" algn="l"/>
                <a:tab pos="356235" algn="l"/>
              </a:tabLst>
            </a:pPr>
            <a:r>
              <a:rPr sz="2200" spc="-5" dirty="0">
                <a:latin typeface="Arial"/>
                <a:cs typeface="Arial"/>
              </a:rPr>
              <a:t>Fonction spline cubique</a:t>
            </a:r>
            <a:r>
              <a:rPr sz="2200" spc="5" dirty="0">
                <a:latin typeface="Arial"/>
                <a:cs typeface="Arial"/>
              </a:rPr>
              <a:t> </a:t>
            </a:r>
            <a:r>
              <a:rPr sz="2200" dirty="0">
                <a:latin typeface="Arial"/>
                <a:cs typeface="Arial"/>
              </a:rPr>
              <a:t>d’interpolation</a:t>
            </a:r>
            <a:endParaRPr sz="2200">
              <a:latin typeface="Arial"/>
              <a:cs typeface="Arial"/>
            </a:endParaRPr>
          </a:p>
          <a:p>
            <a:pPr marL="355600" indent="-342900">
              <a:lnSpc>
                <a:spcPct val="100000"/>
              </a:lnSpc>
              <a:spcBef>
                <a:spcPts val="260"/>
              </a:spcBef>
              <a:buClr>
                <a:srgbClr val="996666"/>
              </a:buClr>
              <a:buSzPct val="79545"/>
              <a:tabLst>
                <a:tab pos="355600" algn="l"/>
                <a:tab pos="356235" algn="l"/>
              </a:tabLst>
            </a:pPr>
            <a:r>
              <a:rPr lang="fr-FR" sz="2200" spc="-5" dirty="0" smtClean="0">
                <a:latin typeface="Arial"/>
                <a:cs typeface="Arial"/>
              </a:rPr>
              <a:t>	i</a:t>
            </a:r>
            <a:r>
              <a:rPr sz="2200" spc="-5" smtClean="0">
                <a:latin typeface="Arial"/>
                <a:cs typeface="Arial"/>
              </a:rPr>
              <a:t>nconvénients</a:t>
            </a:r>
            <a:r>
              <a:rPr sz="2200" spc="-5" dirty="0">
                <a:latin typeface="Arial"/>
                <a:cs typeface="Arial"/>
              </a:rPr>
              <a:t>:</a:t>
            </a:r>
            <a:endParaRPr sz="2200">
              <a:latin typeface="Arial"/>
              <a:cs typeface="Arial"/>
            </a:endParaRPr>
          </a:p>
          <a:p>
            <a:pPr marL="756285" lvl="1" indent="-286385">
              <a:lnSpc>
                <a:spcPct val="100000"/>
              </a:lnSpc>
              <a:spcBef>
                <a:spcPts val="245"/>
              </a:spcBef>
              <a:buClr>
                <a:srgbClr val="99CCFF"/>
              </a:buClr>
              <a:buSzPct val="70000"/>
              <a:buFont typeface="Wingdings"/>
              <a:buChar char=""/>
              <a:tabLst>
                <a:tab pos="756920" algn="l"/>
              </a:tabLst>
            </a:pPr>
            <a:r>
              <a:rPr sz="2000" smtClean="0">
                <a:latin typeface="Arial"/>
                <a:cs typeface="Arial"/>
              </a:rPr>
              <a:t>Calculs</a:t>
            </a:r>
            <a:r>
              <a:rPr sz="2000" spc="-100" smtClean="0">
                <a:latin typeface="Arial"/>
                <a:cs typeface="Arial"/>
              </a:rPr>
              <a:t> </a:t>
            </a:r>
            <a:r>
              <a:rPr sz="2000" smtClean="0">
                <a:latin typeface="Arial"/>
                <a:cs typeface="Arial"/>
              </a:rPr>
              <a:t>longs</a:t>
            </a:r>
          </a:p>
          <a:p>
            <a:pPr marL="756285" lvl="1" indent="-286385">
              <a:lnSpc>
                <a:spcPct val="100000"/>
              </a:lnSpc>
              <a:spcBef>
                <a:spcPts val="240"/>
              </a:spcBef>
              <a:buClr>
                <a:srgbClr val="99CCFF"/>
              </a:buClr>
              <a:buSzPct val="70000"/>
              <a:buFont typeface="Wingdings"/>
              <a:buChar char=""/>
              <a:tabLst>
                <a:tab pos="756920" algn="l"/>
              </a:tabLst>
            </a:pPr>
            <a:r>
              <a:rPr sz="2000" smtClean="0">
                <a:latin typeface="Arial"/>
                <a:cs typeface="Arial"/>
              </a:rPr>
              <a:t>Modifications </a:t>
            </a:r>
            <a:r>
              <a:rPr sz="2000" dirty="0">
                <a:latin typeface="Arial"/>
                <a:cs typeface="Arial"/>
              </a:rPr>
              <a:t>pas complètement</a:t>
            </a:r>
            <a:r>
              <a:rPr sz="2000" spc="-185" dirty="0">
                <a:latin typeface="Arial"/>
                <a:cs typeface="Arial"/>
              </a:rPr>
              <a:t> </a:t>
            </a:r>
            <a:r>
              <a:rPr sz="2000" dirty="0">
                <a:latin typeface="Arial"/>
                <a:cs typeface="Arial"/>
              </a:rPr>
              <a:t>locales</a:t>
            </a:r>
            <a:endParaRPr sz="2000">
              <a:latin typeface="Arial"/>
              <a:cs typeface="Arial"/>
            </a:endParaRPr>
          </a:p>
          <a:p>
            <a:pPr marL="756285" lvl="1" indent="-286385">
              <a:lnSpc>
                <a:spcPts val="2290"/>
              </a:lnSpc>
              <a:spcBef>
                <a:spcPts val="240"/>
              </a:spcBef>
              <a:buClr>
                <a:srgbClr val="99CCFF"/>
              </a:buClr>
              <a:buSzPct val="70000"/>
              <a:buFont typeface="Wingdings"/>
              <a:buChar char=""/>
              <a:tabLst>
                <a:tab pos="756920" algn="l"/>
              </a:tabLst>
            </a:pPr>
            <a:r>
              <a:rPr sz="2000" smtClean="0">
                <a:latin typeface="Arial"/>
                <a:cs typeface="Arial"/>
              </a:rPr>
              <a:t>Ondulations</a:t>
            </a:r>
            <a:endParaRPr sz="2000">
              <a:latin typeface="Arial"/>
              <a:cs typeface="Arial"/>
            </a:endParaRPr>
          </a:p>
        </p:txBody>
      </p:sp>
      <p:sp>
        <p:nvSpPr>
          <p:cNvPr id="5" name="object 5"/>
          <p:cNvSpPr txBox="1">
            <a:spLocks noGrp="1"/>
          </p:cNvSpPr>
          <p:nvPr>
            <p:ph type="sldNum" sz="quarter" idx="7"/>
          </p:nvPr>
        </p:nvSpPr>
        <p:spPr>
          <a:xfrm>
            <a:off x="8508366" y="6487151"/>
            <a:ext cx="254634" cy="177800"/>
          </a:xfrm>
          <a:prstGeom prst="rect">
            <a:avLst/>
          </a:prstGeom>
        </p:spPr>
        <p:txBody>
          <a:bodyPr vert="horz" wrap="square" lIns="0" tIns="0" rIns="0" bIns="0" rtlCol="0">
            <a:spAutoFit/>
          </a:bodyPr>
          <a:lstStyle/>
          <a:p>
            <a:pPr marL="25400">
              <a:lnSpc>
                <a:spcPts val="1275"/>
              </a:lnSpc>
            </a:pPr>
            <a:fld id="{81D60167-4931-47E6-BA6A-407CBD079E47}" type="slidenum">
              <a:rPr spc="35" dirty="0"/>
              <a:pPr marL="25400">
                <a:lnSpc>
                  <a:spcPts val="1275"/>
                </a:lnSpc>
              </a:pPr>
              <a:t>24</a:t>
            </a:fld>
            <a:endParaRPr spc="35" dirty="0"/>
          </a:p>
        </p:txBody>
      </p:sp>
      <p:sp>
        <p:nvSpPr>
          <p:cNvPr id="6" name="Rectangle 5"/>
          <p:cNvSpPr/>
          <p:nvPr/>
        </p:nvSpPr>
        <p:spPr>
          <a:xfrm>
            <a:off x="405357" y="1290935"/>
            <a:ext cx="2045753" cy="461665"/>
          </a:xfrm>
          <a:prstGeom prst="rect">
            <a:avLst/>
          </a:prstGeom>
          <a:solidFill>
            <a:schemeClr val="bg1"/>
          </a:solidFill>
        </p:spPr>
        <p:txBody>
          <a:bodyPr wrap="none">
            <a:spAutoFit/>
          </a:bodyPr>
          <a:lstStyle/>
          <a:p>
            <a:r>
              <a:rPr lang="fr-FR" sz="2400" b="1" dirty="0" smtClean="0">
                <a:effectLst>
                  <a:outerShdw blurRad="38100" dist="38100" dir="2700000" algn="tl">
                    <a:srgbClr val="000000">
                      <a:alpha val="43137"/>
                    </a:srgbClr>
                  </a:outerShdw>
                </a:effectLst>
                <a:latin typeface="Arial"/>
                <a:cs typeface="Arial"/>
              </a:rPr>
              <a:t>Interpolation</a:t>
            </a:r>
            <a:endParaRPr lang="fr-FR" sz="2000" b="1" dirty="0" smtClean="0">
              <a:effectLst>
                <a:outerShdw blurRad="38100" dist="38100" dir="2700000" algn="tl">
                  <a:srgbClr val="000000">
                    <a:alpha val="43137"/>
                  </a:srgbClr>
                </a:outerShdw>
              </a:effectLst>
              <a:latin typeface="Arial"/>
              <a:cs typeface="Arial"/>
            </a:endParaRPr>
          </a:p>
        </p:txBody>
      </p:sp>
      <p:sp>
        <p:nvSpPr>
          <p:cNvPr id="9" name="object 2"/>
          <p:cNvSpPr txBox="1">
            <a:spLocks noGrp="1"/>
          </p:cNvSpPr>
          <p:nvPr>
            <p:ph type="title"/>
          </p:nvPr>
        </p:nvSpPr>
        <p:spPr>
          <a:xfrm>
            <a:off x="273735" y="234315"/>
            <a:ext cx="8596528" cy="984885"/>
          </a:xfrm>
          <a:prstGeom prst="rect">
            <a:avLst/>
          </a:prstGeom>
        </p:spPr>
        <p:txBody>
          <a:bodyPr vert="horz" wrap="square" lIns="0" tIns="0" rIns="0" bIns="0" rtlCol="0">
            <a:spAutoFit/>
          </a:bodyPr>
          <a:lstStyle/>
          <a:p>
            <a:pPr marL="12700"/>
            <a:r>
              <a:rPr lang="fr-FR" sz="3200" b="1" dirty="0" smtClean="0">
                <a:effectLst>
                  <a:outerShdw blurRad="38100" dist="38100" dir="2700000" algn="tl">
                    <a:srgbClr val="000000">
                      <a:alpha val="43137"/>
                    </a:srgbClr>
                  </a:outerShdw>
                </a:effectLst>
              </a:rPr>
              <a:t>Modélisation surfacique</a:t>
            </a:r>
            <a:r>
              <a:rPr lang="fr-FR" sz="3200" b="1" dirty="0" smtClean="0"/>
              <a:t>: </a:t>
            </a:r>
            <a:br>
              <a:rPr lang="fr-FR" sz="3200" b="1" dirty="0" smtClean="0"/>
            </a:br>
            <a:r>
              <a:rPr lang="fr-FR" sz="3200" dirty="0" smtClean="0"/>
              <a:t>Surfaces paramétrées</a:t>
            </a:r>
            <a:endParaRPr lang="fr-FR" sz="3200" dirty="0"/>
          </a:p>
        </p:txBody>
      </p:sp>
      <p:pic>
        <p:nvPicPr>
          <p:cNvPr id="11" name="Picture 6" descr="cubic3"/>
          <p:cNvPicPr>
            <a:picLocks noChangeAspect="1" noChangeArrowheads="1"/>
          </p:cNvPicPr>
          <p:nvPr/>
        </p:nvPicPr>
        <p:blipFill>
          <a:blip r:embed="rId2"/>
          <a:srcRect/>
          <a:stretch>
            <a:fillRect/>
          </a:stretch>
        </p:blipFill>
        <p:spPr bwMode="auto">
          <a:xfrm>
            <a:off x="6592888" y="2438400"/>
            <a:ext cx="1941512" cy="2378075"/>
          </a:xfrm>
          <a:prstGeom prst="rect">
            <a:avLst/>
          </a:prstGeom>
          <a:noFill/>
          <a:ln w="9525">
            <a:noFill/>
            <a:miter lim="800000"/>
            <a:headEnd/>
            <a:tailEnd/>
          </a:ln>
        </p:spPr>
      </p:pic>
      <p:sp>
        <p:nvSpPr>
          <p:cNvPr id="13" name="Rectangle 12"/>
          <p:cNvSpPr/>
          <p:nvPr/>
        </p:nvSpPr>
        <p:spPr>
          <a:xfrm>
            <a:off x="6858000" y="4876800"/>
            <a:ext cx="1715213" cy="369332"/>
          </a:xfrm>
          <a:prstGeom prst="rect">
            <a:avLst/>
          </a:prstGeom>
        </p:spPr>
        <p:txBody>
          <a:bodyPr wrap="none">
            <a:spAutoFit/>
          </a:bodyPr>
          <a:lstStyle/>
          <a:p>
            <a:r>
              <a:rPr lang="fr-FR" spc="-5" dirty="0" err="1" smtClean="0">
                <a:latin typeface="Arial"/>
                <a:cs typeface="Arial"/>
              </a:rPr>
              <a:t>spline</a:t>
            </a:r>
            <a:r>
              <a:rPr lang="fr-FR" spc="-5" dirty="0" smtClean="0">
                <a:latin typeface="Arial"/>
                <a:cs typeface="Arial"/>
              </a:rPr>
              <a:t> cubique</a:t>
            </a:r>
            <a:r>
              <a:rPr lang="fr-FR" spc="5" dirty="0" smtClean="0">
                <a:latin typeface="Arial"/>
                <a:cs typeface="Arial"/>
              </a:rPr>
              <a:t> </a:t>
            </a:r>
            <a:endParaRPr lang="fr-FR" dirty="0"/>
          </a:p>
        </p:txBody>
      </p:sp>
      <p:sp>
        <p:nvSpPr>
          <p:cNvPr id="14" name="object 3"/>
          <p:cNvSpPr/>
          <p:nvPr/>
        </p:nvSpPr>
        <p:spPr>
          <a:xfrm>
            <a:off x="356615" y="3427475"/>
            <a:ext cx="8356600" cy="3430525"/>
          </a:xfrm>
          <a:custGeom>
            <a:avLst/>
            <a:gdLst/>
            <a:ahLst/>
            <a:cxnLst/>
            <a:rect l="l" t="t" r="r" b="b"/>
            <a:pathLst>
              <a:path w="8356600" h="2845435">
                <a:moveTo>
                  <a:pt x="50292" y="0"/>
                </a:moveTo>
                <a:lnTo>
                  <a:pt x="0" y="0"/>
                </a:lnTo>
                <a:lnTo>
                  <a:pt x="0" y="2077212"/>
                </a:lnTo>
                <a:lnTo>
                  <a:pt x="9144" y="2159508"/>
                </a:lnTo>
                <a:lnTo>
                  <a:pt x="16764" y="2199131"/>
                </a:lnTo>
                <a:lnTo>
                  <a:pt x="25908" y="2238755"/>
                </a:lnTo>
                <a:lnTo>
                  <a:pt x="36576" y="2276855"/>
                </a:lnTo>
                <a:lnTo>
                  <a:pt x="48768" y="2314955"/>
                </a:lnTo>
                <a:lnTo>
                  <a:pt x="79248" y="2388108"/>
                </a:lnTo>
                <a:lnTo>
                  <a:pt x="97536" y="2421636"/>
                </a:lnTo>
                <a:lnTo>
                  <a:pt x="117348" y="2456688"/>
                </a:lnTo>
                <a:lnTo>
                  <a:pt x="138684" y="2488691"/>
                </a:lnTo>
                <a:lnTo>
                  <a:pt x="161544" y="2520696"/>
                </a:lnTo>
                <a:lnTo>
                  <a:pt x="184404" y="2551176"/>
                </a:lnTo>
                <a:lnTo>
                  <a:pt x="210312" y="2580131"/>
                </a:lnTo>
                <a:lnTo>
                  <a:pt x="237744" y="2609088"/>
                </a:lnTo>
                <a:lnTo>
                  <a:pt x="295656" y="2660904"/>
                </a:lnTo>
                <a:lnTo>
                  <a:pt x="326136" y="2685288"/>
                </a:lnTo>
                <a:lnTo>
                  <a:pt x="423672" y="2747772"/>
                </a:lnTo>
                <a:lnTo>
                  <a:pt x="458724" y="2766060"/>
                </a:lnTo>
                <a:lnTo>
                  <a:pt x="495300" y="2782824"/>
                </a:lnTo>
                <a:lnTo>
                  <a:pt x="531876" y="2796540"/>
                </a:lnTo>
                <a:lnTo>
                  <a:pt x="608076" y="2820924"/>
                </a:lnTo>
                <a:lnTo>
                  <a:pt x="687324" y="2836164"/>
                </a:lnTo>
                <a:lnTo>
                  <a:pt x="726947" y="2840736"/>
                </a:lnTo>
                <a:lnTo>
                  <a:pt x="768096" y="2843784"/>
                </a:lnTo>
                <a:lnTo>
                  <a:pt x="809244" y="2845308"/>
                </a:lnTo>
                <a:lnTo>
                  <a:pt x="7546848" y="2845308"/>
                </a:lnTo>
                <a:lnTo>
                  <a:pt x="7587995" y="2843784"/>
                </a:lnTo>
                <a:lnTo>
                  <a:pt x="7629143" y="2840736"/>
                </a:lnTo>
                <a:lnTo>
                  <a:pt x="7670291" y="2836164"/>
                </a:lnTo>
                <a:lnTo>
                  <a:pt x="7709915" y="2828544"/>
                </a:lnTo>
                <a:lnTo>
                  <a:pt x="7749539" y="2819400"/>
                </a:lnTo>
                <a:lnTo>
                  <a:pt x="7787639" y="2808732"/>
                </a:lnTo>
                <a:lnTo>
                  <a:pt x="7825739" y="2796540"/>
                </a:lnTo>
                <a:lnTo>
                  <a:pt x="7829397" y="2795016"/>
                </a:lnTo>
                <a:lnTo>
                  <a:pt x="809244" y="2795016"/>
                </a:lnTo>
                <a:lnTo>
                  <a:pt x="769620" y="2793491"/>
                </a:lnTo>
                <a:lnTo>
                  <a:pt x="731520" y="2790444"/>
                </a:lnTo>
                <a:lnTo>
                  <a:pt x="693420" y="2785872"/>
                </a:lnTo>
                <a:lnTo>
                  <a:pt x="655320" y="2779776"/>
                </a:lnTo>
                <a:lnTo>
                  <a:pt x="583692" y="2759964"/>
                </a:lnTo>
                <a:lnTo>
                  <a:pt x="513588" y="2735579"/>
                </a:lnTo>
                <a:lnTo>
                  <a:pt x="448056" y="2703576"/>
                </a:lnTo>
                <a:lnTo>
                  <a:pt x="384048" y="2665476"/>
                </a:lnTo>
                <a:lnTo>
                  <a:pt x="326136" y="2621279"/>
                </a:lnTo>
                <a:lnTo>
                  <a:pt x="272796" y="2572512"/>
                </a:lnTo>
                <a:lnTo>
                  <a:pt x="224028" y="2517648"/>
                </a:lnTo>
                <a:lnTo>
                  <a:pt x="179832" y="2459736"/>
                </a:lnTo>
                <a:lnTo>
                  <a:pt x="141732" y="2397252"/>
                </a:lnTo>
                <a:lnTo>
                  <a:pt x="109728" y="2330196"/>
                </a:lnTo>
                <a:lnTo>
                  <a:pt x="83820" y="2260091"/>
                </a:lnTo>
                <a:lnTo>
                  <a:pt x="65532" y="2188464"/>
                </a:lnTo>
                <a:lnTo>
                  <a:pt x="59436" y="2150364"/>
                </a:lnTo>
                <a:lnTo>
                  <a:pt x="54864" y="2112264"/>
                </a:lnTo>
                <a:lnTo>
                  <a:pt x="51815" y="2074164"/>
                </a:lnTo>
                <a:lnTo>
                  <a:pt x="50350" y="2036064"/>
                </a:lnTo>
                <a:lnTo>
                  <a:pt x="50292" y="0"/>
                </a:lnTo>
                <a:close/>
              </a:path>
              <a:path w="8356600" h="2845435">
                <a:moveTo>
                  <a:pt x="8356091" y="0"/>
                </a:moveTo>
                <a:lnTo>
                  <a:pt x="8305800" y="0"/>
                </a:lnTo>
                <a:lnTo>
                  <a:pt x="8305800" y="2036064"/>
                </a:lnTo>
                <a:lnTo>
                  <a:pt x="8304276" y="2075688"/>
                </a:lnTo>
                <a:lnTo>
                  <a:pt x="8301228" y="2113788"/>
                </a:lnTo>
                <a:lnTo>
                  <a:pt x="8296656" y="2151888"/>
                </a:lnTo>
                <a:lnTo>
                  <a:pt x="8290559" y="2189988"/>
                </a:lnTo>
                <a:lnTo>
                  <a:pt x="8270748" y="2261616"/>
                </a:lnTo>
                <a:lnTo>
                  <a:pt x="8246363" y="2331720"/>
                </a:lnTo>
                <a:lnTo>
                  <a:pt x="8214359" y="2397252"/>
                </a:lnTo>
                <a:lnTo>
                  <a:pt x="8176259" y="2461260"/>
                </a:lnTo>
                <a:lnTo>
                  <a:pt x="8132063" y="2519172"/>
                </a:lnTo>
                <a:lnTo>
                  <a:pt x="8083295" y="2572512"/>
                </a:lnTo>
                <a:lnTo>
                  <a:pt x="8028432" y="2621279"/>
                </a:lnTo>
                <a:lnTo>
                  <a:pt x="7970519" y="2665476"/>
                </a:lnTo>
                <a:lnTo>
                  <a:pt x="7908035" y="2703576"/>
                </a:lnTo>
                <a:lnTo>
                  <a:pt x="7840980" y="2735579"/>
                </a:lnTo>
                <a:lnTo>
                  <a:pt x="7770876" y="2761488"/>
                </a:lnTo>
                <a:lnTo>
                  <a:pt x="7699248" y="2779776"/>
                </a:lnTo>
                <a:lnTo>
                  <a:pt x="7661148" y="2785872"/>
                </a:lnTo>
                <a:lnTo>
                  <a:pt x="7623048" y="2790444"/>
                </a:lnTo>
                <a:lnTo>
                  <a:pt x="7584948" y="2793491"/>
                </a:lnTo>
                <a:lnTo>
                  <a:pt x="7545324" y="2795016"/>
                </a:lnTo>
                <a:lnTo>
                  <a:pt x="7829397" y="2795016"/>
                </a:lnTo>
                <a:lnTo>
                  <a:pt x="7898891" y="2766060"/>
                </a:lnTo>
                <a:lnTo>
                  <a:pt x="7932419" y="2747772"/>
                </a:lnTo>
                <a:lnTo>
                  <a:pt x="7967472" y="2727960"/>
                </a:lnTo>
                <a:lnTo>
                  <a:pt x="7999476" y="2706624"/>
                </a:lnTo>
                <a:lnTo>
                  <a:pt x="8031480" y="2683764"/>
                </a:lnTo>
                <a:lnTo>
                  <a:pt x="8090915" y="2634996"/>
                </a:lnTo>
                <a:lnTo>
                  <a:pt x="8119872" y="2607564"/>
                </a:lnTo>
                <a:lnTo>
                  <a:pt x="8171687" y="2549652"/>
                </a:lnTo>
                <a:lnTo>
                  <a:pt x="8196072" y="2519172"/>
                </a:lnTo>
                <a:lnTo>
                  <a:pt x="8258556" y="2421636"/>
                </a:lnTo>
                <a:lnTo>
                  <a:pt x="8276843" y="2386584"/>
                </a:lnTo>
                <a:lnTo>
                  <a:pt x="8293608" y="2350008"/>
                </a:lnTo>
                <a:lnTo>
                  <a:pt x="8307324" y="2313431"/>
                </a:lnTo>
                <a:lnTo>
                  <a:pt x="8331708" y="2237231"/>
                </a:lnTo>
                <a:lnTo>
                  <a:pt x="8346948" y="2157984"/>
                </a:lnTo>
                <a:lnTo>
                  <a:pt x="8351519" y="2118360"/>
                </a:lnTo>
                <a:lnTo>
                  <a:pt x="8354567" y="2077212"/>
                </a:lnTo>
                <a:lnTo>
                  <a:pt x="8356091" y="2036064"/>
                </a:lnTo>
                <a:lnTo>
                  <a:pt x="8356091" y="0"/>
                </a:lnTo>
                <a:close/>
              </a:path>
            </a:pathLst>
          </a:custGeom>
          <a:solidFill>
            <a:srgbClr val="669999"/>
          </a:solid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356615" y="3427475"/>
            <a:ext cx="8356600" cy="3430525"/>
          </a:xfrm>
          <a:custGeom>
            <a:avLst/>
            <a:gdLst/>
            <a:ahLst/>
            <a:cxnLst/>
            <a:rect l="l" t="t" r="r" b="b"/>
            <a:pathLst>
              <a:path w="8356600" h="2845435">
                <a:moveTo>
                  <a:pt x="50292" y="0"/>
                </a:moveTo>
                <a:lnTo>
                  <a:pt x="0" y="0"/>
                </a:lnTo>
                <a:lnTo>
                  <a:pt x="0" y="2077212"/>
                </a:lnTo>
                <a:lnTo>
                  <a:pt x="9144" y="2159508"/>
                </a:lnTo>
                <a:lnTo>
                  <a:pt x="16764" y="2199131"/>
                </a:lnTo>
                <a:lnTo>
                  <a:pt x="25908" y="2238755"/>
                </a:lnTo>
                <a:lnTo>
                  <a:pt x="36576" y="2276855"/>
                </a:lnTo>
                <a:lnTo>
                  <a:pt x="48768" y="2314955"/>
                </a:lnTo>
                <a:lnTo>
                  <a:pt x="79248" y="2388108"/>
                </a:lnTo>
                <a:lnTo>
                  <a:pt x="97536" y="2421636"/>
                </a:lnTo>
                <a:lnTo>
                  <a:pt x="117348" y="2456688"/>
                </a:lnTo>
                <a:lnTo>
                  <a:pt x="138684" y="2488691"/>
                </a:lnTo>
                <a:lnTo>
                  <a:pt x="161544" y="2520696"/>
                </a:lnTo>
                <a:lnTo>
                  <a:pt x="184404" y="2551176"/>
                </a:lnTo>
                <a:lnTo>
                  <a:pt x="210312" y="2580131"/>
                </a:lnTo>
                <a:lnTo>
                  <a:pt x="237744" y="2609088"/>
                </a:lnTo>
                <a:lnTo>
                  <a:pt x="295656" y="2660904"/>
                </a:lnTo>
                <a:lnTo>
                  <a:pt x="326136" y="2685288"/>
                </a:lnTo>
                <a:lnTo>
                  <a:pt x="423672" y="2747772"/>
                </a:lnTo>
                <a:lnTo>
                  <a:pt x="458724" y="2766060"/>
                </a:lnTo>
                <a:lnTo>
                  <a:pt x="495300" y="2782824"/>
                </a:lnTo>
                <a:lnTo>
                  <a:pt x="531876" y="2796540"/>
                </a:lnTo>
                <a:lnTo>
                  <a:pt x="608076" y="2820924"/>
                </a:lnTo>
                <a:lnTo>
                  <a:pt x="687324" y="2836164"/>
                </a:lnTo>
                <a:lnTo>
                  <a:pt x="726947" y="2840736"/>
                </a:lnTo>
                <a:lnTo>
                  <a:pt x="768096" y="2843784"/>
                </a:lnTo>
                <a:lnTo>
                  <a:pt x="809244" y="2845308"/>
                </a:lnTo>
                <a:lnTo>
                  <a:pt x="7546848" y="2845308"/>
                </a:lnTo>
                <a:lnTo>
                  <a:pt x="7587995" y="2843784"/>
                </a:lnTo>
                <a:lnTo>
                  <a:pt x="7629143" y="2840736"/>
                </a:lnTo>
                <a:lnTo>
                  <a:pt x="7670291" y="2836164"/>
                </a:lnTo>
                <a:lnTo>
                  <a:pt x="7709915" y="2828544"/>
                </a:lnTo>
                <a:lnTo>
                  <a:pt x="7749539" y="2819400"/>
                </a:lnTo>
                <a:lnTo>
                  <a:pt x="7787639" y="2808732"/>
                </a:lnTo>
                <a:lnTo>
                  <a:pt x="7825739" y="2796540"/>
                </a:lnTo>
                <a:lnTo>
                  <a:pt x="7829397" y="2795016"/>
                </a:lnTo>
                <a:lnTo>
                  <a:pt x="809244" y="2795016"/>
                </a:lnTo>
                <a:lnTo>
                  <a:pt x="769620" y="2793491"/>
                </a:lnTo>
                <a:lnTo>
                  <a:pt x="731520" y="2790444"/>
                </a:lnTo>
                <a:lnTo>
                  <a:pt x="693420" y="2785872"/>
                </a:lnTo>
                <a:lnTo>
                  <a:pt x="655320" y="2779776"/>
                </a:lnTo>
                <a:lnTo>
                  <a:pt x="583692" y="2759964"/>
                </a:lnTo>
                <a:lnTo>
                  <a:pt x="513588" y="2735579"/>
                </a:lnTo>
                <a:lnTo>
                  <a:pt x="448056" y="2703576"/>
                </a:lnTo>
                <a:lnTo>
                  <a:pt x="384048" y="2665476"/>
                </a:lnTo>
                <a:lnTo>
                  <a:pt x="326136" y="2621279"/>
                </a:lnTo>
                <a:lnTo>
                  <a:pt x="272796" y="2572512"/>
                </a:lnTo>
                <a:lnTo>
                  <a:pt x="224028" y="2517648"/>
                </a:lnTo>
                <a:lnTo>
                  <a:pt x="179832" y="2459736"/>
                </a:lnTo>
                <a:lnTo>
                  <a:pt x="141732" y="2397252"/>
                </a:lnTo>
                <a:lnTo>
                  <a:pt x="109728" y="2330196"/>
                </a:lnTo>
                <a:lnTo>
                  <a:pt x="83820" y="2260091"/>
                </a:lnTo>
                <a:lnTo>
                  <a:pt x="65532" y="2188464"/>
                </a:lnTo>
                <a:lnTo>
                  <a:pt x="59436" y="2150364"/>
                </a:lnTo>
                <a:lnTo>
                  <a:pt x="54864" y="2112264"/>
                </a:lnTo>
                <a:lnTo>
                  <a:pt x="51815" y="2074164"/>
                </a:lnTo>
                <a:lnTo>
                  <a:pt x="50350" y="2036064"/>
                </a:lnTo>
                <a:lnTo>
                  <a:pt x="50292" y="0"/>
                </a:lnTo>
                <a:close/>
              </a:path>
              <a:path w="8356600" h="2845435">
                <a:moveTo>
                  <a:pt x="8356091" y="0"/>
                </a:moveTo>
                <a:lnTo>
                  <a:pt x="8305800" y="0"/>
                </a:lnTo>
                <a:lnTo>
                  <a:pt x="8305800" y="2036064"/>
                </a:lnTo>
                <a:lnTo>
                  <a:pt x="8304276" y="2075688"/>
                </a:lnTo>
                <a:lnTo>
                  <a:pt x="8301228" y="2113788"/>
                </a:lnTo>
                <a:lnTo>
                  <a:pt x="8296656" y="2151888"/>
                </a:lnTo>
                <a:lnTo>
                  <a:pt x="8290559" y="2189988"/>
                </a:lnTo>
                <a:lnTo>
                  <a:pt x="8270748" y="2261616"/>
                </a:lnTo>
                <a:lnTo>
                  <a:pt x="8246363" y="2331720"/>
                </a:lnTo>
                <a:lnTo>
                  <a:pt x="8214359" y="2397252"/>
                </a:lnTo>
                <a:lnTo>
                  <a:pt x="8176259" y="2461260"/>
                </a:lnTo>
                <a:lnTo>
                  <a:pt x="8132063" y="2519172"/>
                </a:lnTo>
                <a:lnTo>
                  <a:pt x="8083295" y="2572512"/>
                </a:lnTo>
                <a:lnTo>
                  <a:pt x="8028432" y="2621279"/>
                </a:lnTo>
                <a:lnTo>
                  <a:pt x="7970519" y="2665476"/>
                </a:lnTo>
                <a:lnTo>
                  <a:pt x="7908035" y="2703576"/>
                </a:lnTo>
                <a:lnTo>
                  <a:pt x="7840980" y="2735579"/>
                </a:lnTo>
                <a:lnTo>
                  <a:pt x="7770876" y="2761488"/>
                </a:lnTo>
                <a:lnTo>
                  <a:pt x="7699248" y="2779776"/>
                </a:lnTo>
                <a:lnTo>
                  <a:pt x="7661148" y="2785872"/>
                </a:lnTo>
                <a:lnTo>
                  <a:pt x="7623048" y="2790444"/>
                </a:lnTo>
                <a:lnTo>
                  <a:pt x="7584948" y="2793491"/>
                </a:lnTo>
                <a:lnTo>
                  <a:pt x="7545324" y="2795016"/>
                </a:lnTo>
                <a:lnTo>
                  <a:pt x="7829397" y="2795016"/>
                </a:lnTo>
                <a:lnTo>
                  <a:pt x="7898891" y="2766060"/>
                </a:lnTo>
                <a:lnTo>
                  <a:pt x="7932419" y="2747772"/>
                </a:lnTo>
                <a:lnTo>
                  <a:pt x="7967472" y="2727960"/>
                </a:lnTo>
                <a:lnTo>
                  <a:pt x="7999476" y="2706624"/>
                </a:lnTo>
                <a:lnTo>
                  <a:pt x="8031480" y="2683764"/>
                </a:lnTo>
                <a:lnTo>
                  <a:pt x="8090915" y="2634996"/>
                </a:lnTo>
                <a:lnTo>
                  <a:pt x="8119872" y="2607564"/>
                </a:lnTo>
                <a:lnTo>
                  <a:pt x="8171687" y="2549652"/>
                </a:lnTo>
                <a:lnTo>
                  <a:pt x="8196072" y="2519172"/>
                </a:lnTo>
                <a:lnTo>
                  <a:pt x="8258556" y="2421636"/>
                </a:lnTo>
                <a:lnTo>
                  <a:pt x="8276843" y="2386584"/>
                </a:lnTo>
                <a:lnTo>
                  <a:pt x="8293608" y="2350008"/>
                </a:lnTo>
                <a:lnTo>
                  <a:pt x="8307324" y="2313431"/>
                </a:lnTo>
                <a:lnTo>
                  <a:pt x="8331708" y="2237231"/>
                </a:lnTo>
                <a:lnTo>
                  <a:pt x="8346948" y="2157984"/>
                </a:lnTo>
                <a:lnTo>
                  <a:pt x="8351519" y="2118360"/>
                </a:lnTo>
                <a:lnTo>
                  <a:pt x="8354567" y="2077212"/>
                </a:lnTo>
                <a:lnTo>
                  <a:pt x="8356091" y="2036064"/>
                </a:lnTo>
                <a:lnTo>
                  <a:pt x="8356091" y="0"/>
                </a:lnTo>
                <a:close/>
              </a:path>
            </a:pathLst>
          </a:custGeom>
          <a:solidFill>
            <a:srgbClr val="669999"/>
          </a:solidFill>
        </p:spPr>
        <p:txBody>
          <a:bodyPr wrap="square" lIns="0" tIns="0" rIns="0" bIns="0" rtlCol="0"/>
          <a:lstStyle/>
          <a:p>
            <a:endParaRPr/>
          </a:p>
        </p:txBody>
      </p:sp>
      <p:sp>
        <p:nvSpPr>
          <p:cNvPr id="5" name="object 5"/>
          <p:cNvSpPr txBox="1">
            <a:spLocks noGrp="1"/>
          </p:cNvSpPr>
          <p:nvPr>
            <p:ph type="body" idx="1"/>
          </p:nvPr>
        </p:nvSpPr>
        <p:spPr>
          <a:xfrm>
            <a:off x="533400" y="1971675"/>
            <a:ext cx="7837304" cy="4352925"/>
          </a:xfrm>
          <a:prstGeom prst="rect">
            <a:avLst/>
          </a:prstGeom>
        </p:spPr>
        <p:txBody>
          <a:bodyPr vert="horz" wrap="square" lIns="0" tIns="0" rIns="0" bIns="0" rtlCol="0">
            <a:spAutoFit/>
          </a:bodyPr>
          <a:lstStyle/>
          <a:p>
            <a:pPr marL="12700">
              <a:lnSpc>
                <a:spcPct val="100000"/>
              </a:lnSpc>
            </a:pPr>
            <a:r>
              <a:rPr dirty="0"/>
              <a:t>Définition</a:t>
            </a:r>
          </a:p>
          <a:p>
            <a:pPr marL="469265">
              <a:lnSpc>
                <a:spcPct val="100000"/>
              </a:lnSpc>
              <a:spcBef>
                <a:spcPts val="5"/>
              </a:spcBef>
            </a:pPr>
            <a:r>
              <a:rPr sz="1800" dirty="0"/>
              <a:t>À </a:t>
            </a:r>
            <a:r>
              <a:rPr sz="1800" spc="-5" dirty="0"/>
              <a:t>partir </a:t>
            </a:r>
            <a:r>
              <a:rPr sz="1800" dirty="0"/>
              <a:t>des </a:t>
            </a:r>
            <a:r>
              <a:rPr sz="1800" b="1" dirty="0">
                <a:latin typeface="Arial"/>
                <a:cs typeface="Arial"/>
              </a:rPr>
              <a:t>n </a:t>
            </a:r>
            <a:r>
              <a:rPr sz="1800" spc="-5" dirty="0"/>
              <a:t>points </a:t>
            </a:r>
            <a:r>
              <a:rPr sz="1800" b="1" i="1" spc="-5" dirty="0">
                <a:latin typeface="Arial"/>
                <a:cs typeface="Arial"/>
              </a:rPr>
              <a:t>P</a:t>
            </a:r>
            <a:r>
              <a:rPr sz="1800" b="1" i="1" spc="-7" baseline="-20833" dirty="0">
                <a:latin typeface="Arial"/>
                <a:cs typeface="Arial"/>
              </a:rPr>
              <a:t>1</a:t>
            </a:r>
            <a:r>
              <a:rPr sz="1800" b="1" i="1" spc="-5" dirty="0">
                <a:latin typeface="Arial"/>
                <a:cs typeface="Arial"/>
              </a:rPr>
              <a:t>,...P</a:t>
            </a:r>
            <a:r>
              <a:rPr sz="1800" b="1" i="1" spc="-7" baseline="-20833" dirty="0">
                <a:latin typeface="Arial"/>
                <a:cs typeface="Arial"/>
              </a:rPr>
              <a:t>n</a:t>
            </a:r>
            <a:r>
              <a:rPr sz="1800" i="1" spc="-5" dirty="0">
                <a:latin typeface="Arial"/>
                <a:cs typeface="Arial"/>
              </a:rPr>
              <a:t>, </a:t>
            </a:r>
            <a:r>
              <a:rPr sz="1800" spc="-5" dirty="0"/>
              <a:t>la courbe d’approximation </a:t>
            </a:r>
            <a:r>
              <a:rPr sz="1800" dirty="0"/>
              <a:t>est </a:t>
            </a:r>
            <a:r>
              <a:rPr sz="1800" spc="-5" dirty="0"/>
              <a:t>définie par</a:t>
            </a:r>
            <a:r>
              <a:rPr sz="1800" spc="105" dirty="0"/>
              <a:t> </a:t>
            </a:r>
            <a:r>
              <a:rPr sz="1800" dirty="0"/>
              <a:t>:</a:t>
            </a:r>
            <a:endParaRPr sz="1800">
              <a:latin typeface="Arial"/>
              <a:cs typeface="Arial"/>
            </a:endParaRPr>
          </a:p>
          <a:p>
            <a:pPr marR="835660" algn="ctr">
              <a:lnSpc>
                <a:spcPts val="805"/>
              </a:lnSpc>
              <a:spcBef>
                <a:spcPts val="1240"/>
              </a:spcBef>
            </a:pPr>
            <a:r>
              <a:rPr sz="1050" i="1" spc="15" dirty="0">
                <a:latin typeface="Times New Roman"/>
                <a:cs typeface="Times New Roman"/>
              </a:rPr>
              <a:t>i</a:t>
            </a:r>
            <a:r>
              <a:rPr sz="1050" spc="15" dirty="0">
                <a:latin typeface="Symbol"/>
                <a:cs typeface="Symbol"/>
              </a:rPr>
              <a:t></a:t>
            </a:r>
            <a:r>
              <a:rPr sz="1050" spc="-185" dirty="0">
                <a:latin typeface="Times New Roman"/>
                <a:cs typeface="Times New Roman"/>
              </a:rPr>
              <a:t> </a:t>
            </a:r>
            <a:r>
              <a:rPr sz="1050" i="1" spc="15" dirty="0">
                <a:latin typeface="Times New Roman"/>
                <a:cs typeface="Times New Roman"/>
              </a:rPr>
              <a:t>n</a:t>
            </a:r>
            <a:endParaRPr sz="1050">
              <a:latin typeface="Times New Roman"/>
              <a:cs typeface="Times New Roman"/>
            </a:endParaRPr>
          </a:p>
          <a:p>
            <a:pPr marR="711200" algn="ctr">
              <a:lnSpc>
                <a:spcPts val="2905"/>
              </a:lnSpc>
            </a:pPr>
            <a:r>
              <a:rPr sz="1850" i="1" spc="90" dirty="0">
                <a:latin typeface="Times New Roman"/>
                <a:cs typeface="Times New Roman"/>
              </a:rPr>
              <a:t>P</a:t>
            </a:r>
            <a:r>
              <a:rPr sz="1850" spc="75" dirty="0">
                <a:latin typeface="Times New Roman"/>
                <a:cs typeface="Times New Roman"/>
              </a:rPr>
              <a:t>(</a:t>
            </a:r>
            <a:r>
              <a:rPr sz="1850" i="1" spc="85" dirty="0">
                <a:latin typeface="Times New Roman"/>
                <a:cs typeface="Times New Roman"/>
              </a:rPr>
              <a:t>t</a:t>
            </a:r>
            <a:r>
              <a:rPr sz="1850" spc="5" dirty="0">
                <a:latin typeface="Times New Roman"/>
                <a:cs typeface="Times New Roman"/>
              </a:rPr>
              <a:t>)</a:t>
            </a:r>
            <a:r>
              <a:rPr sz="1850" spc="-80" dirty="0">
                <a:latin typeface="Times New Roman"/>
                <a:cs typeface="Times New Roman"/>
              </a:rPr>
              <a:t> </a:t>
            </a:r>
            <a:r>
              <a:rPr sz="1850" spc="10" dirty="0">
                <a:latin typeface="Symbol"/>
                <a:cs typeface="Symbol"/>
              </a:rPr>
              <a:t></a:t>
            </a:r>
            <a:r>
              <a:rPr sz="1850" spc="-215" dirty="0">
                <a:latin typeface="Times New Roman"/>
                <a:cs typeface="Times New Roman"/>
              </a:rPr>
              <a:t> </a:t>
            </a:r>
            <a:r>
              <a:rPr sz="4200" spc="262" baseline="-5952" dirty="0">
                <a:latin typeface="Symbol"/>
                <a:cs typeface="Symbol"/>
              </a:rPr>
              <a:t></a:t>
            </a:r>
            <a:r>
              <a:rPr sz="1850" i="1" spc="-165" dirty="0">
                <a:latin typeface="Times New Roman"/>
                <a:cs typeface="Times New Roman"/>
              </a:rPr>
              <a:t>P</a:t>
            </a:r>
            <a:r>
              <a:rPr sz="1575" i="1" spc="-52" baseline="-23809" dirty="0">
                <a:latin typeface="Times New Roman"/>
                <a:cs typeface="Times New Roman"/>
              </a:rPr>
              <a:t>i</a:t>
            </a:r>
            <a:r>
              <a:rPr sz="1950" i="1" spc="65" dirty="0">
                <a:latin typeface="Symbol"/>
                <a:cs typeface="Symbol"/>
              </a:rPr>
              <a:t></a:t>
            </a:r>
            <a:r>
              <a:rPr sz="1575" i="1" spc="22" baseline="-23809" dirty="0">
                <a:latin typeface="Times New Roman"/>
                <a:cs typeface="Times New Roman"/>
              </a:rPr>
              <a:t>i</a:t>
            </a:r>
            <a:r>
              <a:rPr sz="1575" spc="67" baseline="-23809" dirty="0">
                <a:latin typeface="Times New Roman"/>
                <a:cs typeface="Times New Roman"/>
              </a:rPr>
              <a:t>,</a:t>
            </a:r>
            <a:r>
              <a:rPr sz="1575" i="1" spc="22" baseline="-23809" dirty="0">
                <a:latin typeface="Times New Roman"/>
                <a:cs typeface="Times New Roman"/>
              </a:rPr>
              <a:t>k</a:t>
            </a:r>
            <a:r>
              <a:rPr sz="1575" i="1" spc="-232" baseline="-23809" dirty="0">
                <a:latin typeface="Times New Roman"/>
                <a:cs typeface="Times New Roman"/>
              </a:rPr>
              <a:t> </a:t>
            </a:r>
            <a:r>
              <a:rPr sz="1850" spc="75" dirty="0">
                <a:latin typeface="Times New Roman"/>
                <a:cs typeface="Times New Roman"/>
              </a:rPr>
              <a:t>(</a:t>
            </a:r>
            <a:r>
              <a:rPr sz="1850" i="1" spc="95" dirty="0">
                <a:latin typeface="Times New Roman"/>
                <a:cs typeface="Times New Roman"/>
              </a:rPr>
              <a:t>t</a:t>
            </a:r>
            <a:r>
              <a:rPr sz="1850" spc="5" dirty="0">
                <a:latin typeface="Times New Roman"/>
                <a:cs typeface="Times New Roman"/>
              </a:rPr>
              <a:t>)</a:t>
            </a:r>
            <a:endParaRPr sz="1850">
              <a:latin typeface="Times New Roman"/>
              <a:cs typeface="Times New Roman"/>
            </a:endParaRPr>
          </a:p>
          <a:p>
            <a:pPr marR="815975" algn="ctr">
              <a:lnSpc>
                <a:spcPts val="1145"/>
              </a:lnSpc>
              <a:spcBef>
                <a:spcPts val="380"/>
              </a:spcBef>
            </a:pPr>
            <a:r>
              <a:rPr sz="1050" i="1" spc="20" dirty="0">
                <a:latin typeface="Times New Roman"/>
                <a:cs typeface="Times New Roman"/>
              </a:rPr>
              <a:t>i</a:t>
            </a:r>
            <a:r>
              <a:rPr sz="1050" spc="20" dirty="0">
                <a:latin typeface="Symbol"/>
                <a:cs typeface="Symbol"/>
              </a:rPr>
              <a:t></a:t>
            </a:r>
            <a:r>
              <a:rPr sz="1050" spc="20" dirty="0">
                <a:latin typeface="Times New Roman"/>
                <a:cs typeface="Times New Roman"/>
              </a:rPr>
              <a:t>1</a:t>
            </a:r>
            <a:endParaRPr sz="1050">
              <a:latin typeface="Times New Roman"/>
              <a:cs typeface="Times New Roman"/>
            </a:endParaRPr>
          </a:p>
          <a:p>
            <a:pPr marL="722630">
              <a:lnSpc>
                <a:spcPts val="2885"/>
              </a:lnSpc>
            </a:pPr>
            <a:r>
              <a:rPr sz="1800" spc="-5" dirty="0"/>
              <a:t>où </a:t>
            </a:r>
            <a:r>
              <a:rPr sz="2500" i="1" spc="-10" dirty="0">
                <a:latin typeface="Symbol"/>
                <a:cs typeface="Symbol"/>
              </a:rPr>
              <a:t></a:t>
            </a:r>
            <a:r>
              <a:rPr sz="2400" i="1" spc="-15" baseline="-20833" dirty="0">
                <a:latin typeface="Arial"/>
                <a:cs typeface="Arial"/>
              </a:rPr>
              <a:t>i,k</a:t>
            </a:r>
            <a:r>
              <a:rPr sz="2400" i="1" spc="-10" dirty="0">
                <a:latin typeface="Arial"/>
                <a:cs typeface="Arial"/>
              </a:rPr>
              <a:t>(t) </a:t>
            </a:r>
            <a:r>
              <a:rPr sz="1800" spc="-5" dirty="0"/>
              <a:t>pour </a:t>
            </a:r>
            <a:r>
              <a:rPr sz="1800" b="1" i="1" dirty="0">
                <a:latin typeface="Arial"/>
                <a:cs typeface="Arial"/>
              </a:rPr>
              <a:t>i </a:t>
            </a:r>
            <a:r>
              <a:rPr sz="1800" b="1" i="1" spc="-5" dirty="0">
                <a:latin typeface="Arial"/>
                <a:cs typeface="Arial"/>
              </a:rPr>
              <a:t>=1 </a:t>
            </a:r>
            <a:r>
              <a:rPr sz="1800" b="1" spc="-5" dirty="0">
                <a:latin typeface="Arial"/>
                <a:cs typeface="Arial"/>
              </a:rPr>
              <a:t>à </a:t>
            </a:r>
            <a:r>
              <a:rPr sz="1800" b="1" dirty="0">
                <a:latin typeface="Arial"/>
                <a:cs typeface="Arial"/>
              </a:rPr>
              <a:t>n </a:t>
            </a:r>
            <a:r>
              <a:rPr sz="1800" dirty="0"/>
              <a:t>sont </a:t>
            </a:r>
            <a:r>
              <a:rPr sz="1800" spc="-5" dirty="0"/>
              <a:t>les fonctions de base </a:t>
            </a:r>
            <a:r>
              <a:rPr sz="1800" dirty="0"/>
              <a:t>et </a:t>
            </a:r>
            <a:r>
              <a:rPr sz="1800" b="1" i="1" dirty="0">
                <a:latin typeface="Arial"/>
                <a:cs typeface="Arial"/>
              </a:rPr>
              <a:t>t </a:t>
            </a:r>
            <a:r>
              <a:rPr sz="1800" spc="-5" dirty="0"/>
              <a:t>le</a:t>
            </a:r>
            <a:r>
              <a:rPr sz="1800" spc="300" dirty="0"/>
              <a:t> </a:t>
            </a:r>
            <a:r>
              <a:rPr sz="1800" spc="-5" dirty="0"/>
              <a:t>paramètre</a:t>
            </a:r>
            <a:endParaRPr sz="1800">
              <a:latin typeface="Arial"/>
              <a:cs typeface="Arial"/>
            </a:endParaRPr>
          </a:p>
          <a:p>
            <a:pPr marL="12700">
              <a:lnSpc>
                <a:spcPct val="100000"/>
              </a:lnSpc>
              <a:spcBef>
                <a:spcPts val="2385"/>
              </a:spcBef>
            </a:pPr>
            <a:r>
              <a:rPr dirty="0"/>
              <a:t>Pour obtenir une bonne approximation, les </a:t>
            </a:r>
            <a:r>
              <a:rPr spc="-5" dirty="0"/>
              <a:t>fonctions </a:t>
            </a:r>
            <a:r>
              <a:rPr dirty="0"/>
              <a:t>de base</a:t>
            </a:r>
            <a:r>
              <a:rPr spc="-135" dirty="0"/>
              <a:t> </a:t>
            </a:r>
            <a:r>
              <a:rPr dirty="0"/>
              <a:t>doivent:</a:t>
            </a:r>
          </a:p>
          <a:p>
            <a:pPr marL="926465" marR="3717925">
              <a:lnSpc>
                <a:spcPct val="100000"/>
              </a:lnSpc>
              <a:spcBef>
                <a:spcPts val="15"/>
              </a:spcBef>
            </a:pPr>
            <a:r>
              <a:rPr sz="1600" spc="-5" dirty="0"/>
              <a:t>être à </a:t>
            </a:r>
            <a:r>
              <a:rPr sz="1600" dirty="0"/>
              <a:t>support </a:t>
            </a:r>
            <a:r>
              <a:rPr sz="1600" spc="5" dirty="0"/>
              <a:t>le </a:t>
            </a:r>
            <a:r>
              <a:rPr sz="1600" spc="-5" dirty="0"/>
              <a:t>plus local possible  le plus </a:t>
            </a:r>
            <a:r>
              <a:rPr sz="1600" dirty="0"/>
              <a:t>lisse</a:t>
            </a:r>
            <a:r>
              <a:rPr sz="1600" spc="-100" dirty="0"/>
              <a:t> </a:t>
            </a:r>
            <a:r>
              <a:rPr sz="1600" dirty="0"/>
              <a:t>possible</a:t>
            </a:r>
            <a:endParaRPr sz="1600"/>
          </a:p>
          <a:p>
            <a:pPr marL="1272540">
              <a:lnSpc>
                <a:spcPts val="2165"/>
              </a:lnSpc>
            </a:pPr>
            <a:r>
              <a:rPr sz="4050" spc="52" baseline="-9259" dirty="0">
                <a:latin typeface="Symbol"/>
                <a:cs typeface="Symbol"/>
              </a:rPr>
              <a:t></a:t>
            </a:r>
            <a:r>
              <a:rPr sz="2850" i="1" spc="97" baseline="-5847" dirty="0">
                <a:latin typeface="Symbol"/>
                <a:cs typeface="Symbol"/>
              </a:rPr>
              <a:t></a:t>
            </a:r>
            <a:r>
              <a:rPr sz="1575" i="1" spc="-15" baseline="-34391" dirty="0">
                <a:latin typeface="Times New Roman"/>
                <a:cs typeface="Times New Roman"/>
              </a:rPr>
              <a:t>i</a:t>
            </a:r>
            <a:r>
              <a:rPr sz="1575" spc="52" baseline="-34391" dirty="0">
                <a:latin typeface="Times New Roman"/>
                <a:cs typeface="Times New Roman"/>
              </a:rPr>
              <a:t>,</a:t>
            </a:r>
            <a:r>
              <a:rPr sz="1575" i="1" spc="7" baseline="-34391" dirty="0">
                <a:latin typeface="Times New Roman"/>
                <a:cs typeface="Times New Roman"/>
              </a:rPr>
              <a:t>k</a:t>
            </a:r>
            <a:r>
              <a:rPr sz="1575" i="1" spc="-209" baseline="-34391" dirty="0">
                <a:latin typeface="Times New Roman"/>
                <a:cs typeface="Times New Roman"/>
              </a:rPr>
              <a:t> </a:t>
            </a:r>
            <a:r>
              <a:rPr sz="2700" spc="82" baseline="-6172" dirty="0">
                <a:latin typeface="Times New Roman"/>
                <a:cs typeface="Times New Roman"/>
              </a:rPr>
              <a:t>(</a:t>
            </a:r>
            <a:r>
              <a:rPr sz="2700" i="1" spc="165" baseline="-6172" dirty="0">
                <a:latin typeface="Times New Roman"/>
                <a:cs typeface="Times New Roman"/>
              </a:rPr>
              <a:t>t</a:t>
            </a:r>
            <a:r>
              <a:rPr sz="2700" spc="7" baseline="-6172" dirty="0">
                <a:latin typeface="Times New Roman"/>
                <a:cs typeface="Times New Roman"/>
              </a:rPr>
              <a:t>)</a:t>
            </a:r>
            <a:r>
              <a:rPr sz="2700" spc="-112" baseline="-6172" dirty="0">
                <a:latin typeface="Times New Roman"/>
                <a:cs typeface="Times New Roman"/>
              </a:rPr>
              <a:t> </a:t>
            </a:r>
            <a:r>
              <a:rPr sz="2700" spc="15" baseline="-6172" dirty="0">
                <a:latin typeface="Symbol"/>
                <a:cs typeface="Symbol"/>
              </a:rPr>
              <a:t></a:t>
            </a:r>
            <a:r>
              <a:rPr sz="2700" spc="-359" baseline="-6172" dirty="0">
                <a:latin typeface="Times New Roman"/>
                <a:cs typeface="Times New Roman"/>
              </a:rPr>
              <a:t> </a:t>
            </a:r>
            <a:r>
              <a:rPr sz="2700" spc="7" baseline="-6172" dirty="0">
                <a:latin typeface="Times New Roman"/>
                <a:cs typeface="Times New Roman"/>
              </a:rPr>
              <a:t>1</a:t>
            </a:r>
            <a:r>
              <a:rPr sz="2700" spc="187" baseline="-6172" dirty="0">
                <a:latin typeface="Times New Roman"/>
                <a:cs typeface="Times New Roman"/>
              </a:rPr>
              <a:t> </a:t>
            </a:r>
            <a:r>
              <a:rPr sz="1600" spc="-5" dirty="0"/>
              <a:t>en</a:t>
            </a:r>
            <a:r>
              <a:rPr sz="1600" spc="10" dirty="0"/>
              <a:t> </a:t>
            </a:r>
            <a:r>
              <a:rPr sz="1600" spc="-5" dirty="0"/>
              <a:t>tout</a:t>
            </a:r>
            <a:r>
              <a:rPr sz="1600" spc="10" dirty="0"/>
              <a:t> </a:t>
            </a:r>
            <a:r>
              <a:rPr sz="1600" spc="-5" dirty="0"/>
              <a:t>point</a:t>
            </a:r>
            <a:endParaRPr sz="1600">
              <a:latin typeface="Times New Roman"/>
              <a:cs typeface="Times New Roman"/>
            </a:endParaRPr>
          </a:p>
          <a:p>
            <a:pPr marL="1377950">
              <a:lnSpc>
                <a:spcPct val="100000"/>
              </a:lnSpc>
              <a:spcBef>
                <a:spcPts val="520"/>
              </a:spcBef>
            </a:pPr>
            <a:r>
              <a:rPr sz="1050" i="1" dirty="0">
                <a:latin typeface="Times New Roman"/>
                <a:cs typeface="Times New Roman"/>
              </a:rPr>
              <a:t>i</a:t>
            </a:r>
            <a:endParaRPr sz="1050">
              <a:latin typeface="Times New Roman"/>
              <a:cs typeface="Times New Roman"/>
            </a:endParaRPr>
          </a:p>
          <a:p>
            <a:pPr marL="12700">
              <a:lnSpc>
                <a:spcPts val="2350"/>
              </a:lnSpc>
              <a:spcBef>
                <a:spcPts val="70"/>
              </a:spcBef>
            </a:pPr>
            <a:r>
              <a:rPr dirty="0"/>
              <a:t>Approximations</a:t>
            </a:r>
            <a:r>
              <a:rPr spc="-90" dirty="0"/>
              <a:t> </a:t>
            </a:r>
            <a:r>
              <a:rPr dirty="0"/>
              <a:t>classiques</a:t>
            </a:r>
          </a:p>
          <a:p>
            <a:pPr marL="926465" marR="258445">
              <a:lnSpc>
                <a:spcPts val="2440"/>
              </a:lnSpc>
              <a:spcBef>
                <a:spcPts val="95"/>
              </a:spcBef>
            </a:pPr>
            <a:r>
              <a:rPr sz="1600" spc="-5" dirty="0"/>
              <a:t>si les </a:t>
            </a:r>
            <a:r>
              <a:rPr sz="2100" i="1" spc="-5" dirty="0">
                <a:latin typeface="Symbol"/>
                <a:cs typeface="Symbol"/>
              </a:rPr>
              <a:t></a:t>
            </a:r>
            <a:r>
              <a:rPr sz="1950" i="1" spc="-7" baseline="-21367" dirty="0">
                <a:latin typeface="Arial"/>
                <a:cs typeface="Arial"/>
              </a:rPr>
              <a:t>i,k</a:t>
            </a:r>
            <a:r>
              <a:rPr sz="2000" i="1" spc="-5" dirty="0">
                <a:latin typeface="Arial"/>
                <a:cs typeface="Arial"/>
              </a:rPr>
              <a:t>(t) </a:t>
            </a:r>
            <a:r>
              <a:rPr sz="1600" spc="-5" dirty="0"/>
              <a:t>sont les polynômes de Bernstein =&gt; approximation de </a:t>
            </a:r>
            <a:r>
              <a:rPr sz="1600" dirty="0"/>
              <a:t>Bézier  </a:t>
            </a:r>
            <a:r>
              <a:rPr sz="1600" spc="-5" dirty="0"/>
              <a:t>si les </a:t>
            </a:r>
            <a:r>
              <a:rPr sz="2100" i="1" spc="-5" dirty="0">
                <a:latin typeface="Symbol"/>
                <a:cs typeface="Symbol"/>
              </a:rPr>
              <a:t></a:t>
            </a:r>
            <a:r>
              <a:rPr sz="1950" i="1" spc="-7" baseline="-21367" dirty="0">
                <a:latin typeface="Arial"/>
                <a:cs typeface="Arial"/>
              </a:rPr>
              <a:t>i,k</a:t>
            </a:r>
            <a:r>
              <a:rPr sz="2000" i="1" spc="-5" dirty="0">
                <a:latin typeface="Arial"/>
                <a:cs typeface="Arial"/>
              </a:rPr>
              <a:t>(t) </a:t>
            </a:r>
            <a:r>
              <a:rPr sz="1600" spc="-5" dirty="0"/>
              <a:t>sont </a:t>
            </a:r>
            <a:r>
              <a:rPr sz="1600" dirty="0"/>
              <a:t>les </a:t>
            </a:r>
            <a:r>
              <a:rPr sz="1600" spc="-5" dirty="0"/>
              <a:t>B-splines d’ordre k  =&gt; approximation</a:t>
            </a:r>
            <a:r>
              <a:rPr sz="1600" spc="-75" dirty="0"/>
              <a:t> </a:t>
            </a:r>
            <a:r>
              <a:rPr sz="1600" spc="-5" dirty="0"/>
              <a:t>B-spline</a:t>
            </a:r>
            <a:endParaRPr sz="1600">
              <a:latin typeface="Arial"/>
              <a:cs typeface="Arial"/>
            </a:endParaRP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25400">
              <a:lnSpc>
                <a:spcPts val="1275"/>
              </a:lnSpc>
            </a:pPr>
            <a:fld id="{81D60167-4931-47E6-BA6A-407CBD079E47}" type="slidenum">
              <a:rPr spc="35" dirty="0"/>
              <a:pPr marL="25400">
                <a:lnSpc>
                  <a:spcPts val="1275"/>
                </a:lnSpc>
              </a:pPr>
              <a:t>25</a:t>
            </a:fld>
            <a:endParaRPr spc="35" dirty="0"/>
          </a:p>
        </p:txBody>
      </p:sp>
      <p:sp>
        <p:nvSpPr>
          <p:cNvPr id="7" name="Rectangle 6"/>
          <p:cNvSpPr/>
          <p:nvPr/>
        </p:nvSpPr>
        <p:spPr>
          <a:xfrm>
            <a:off x="381000" y="1295400"/>
            <a:ext cx="2355132" cy="461665"/>
          </a:xfrm>
          <a:prstGeom prst="rect">
            <a:avLst/>
          </a:prstGeom>
        </p:spPr>
        <p:txBody>
          <a:bodyPr wrap="none">
            <a:spAutoFit/>
          </a:bodyPr>
          <a:lstStyle/>
          <a:p>
            <a:r>
              <a:rPr lang="fr-FR" sz="2400" b="1" dirty="0" smtClean="0">
                <a:effectLst>
                  <a:outerShdw blurRad="38100" dist="38100" dir="2700000" algn="tl">
                    <a:srgbClr val="000000">
                      <a:alpha val="43137"/>
                    </a:srgbClr>
                  </a:outerShdw>
                </a:effectLst>
                <a:latin typeface="Arial"/>
                <a:cs typeface="Arial"/>
              </a:rPr>
              <a:t>Approximation</a:t>
            </a:r>
            <a:endParaRPr lang="fr-FR" sz="2400" b="1" dirty="0">
              <a:effectLst>
                <a:outerShdw blurRad="38100" dist="38100" dir="2700000" algn="tl">
                  <a:srgbClr val="000000">
                    <a:alpha val="43137"/>
                  </a:srgbClr>
                </a:outerShdw>
              </a:effectLst>
              <a:latin typeface="Arial"/>
              <a:cs typeface="Arial"/>
            </a:endParaRPr>
          </a:p>
        </p:txBody>
      </p:sp>
      <p:sp>
        <p:nvSpPr>
          <p:cNvPr id="10" name="object 2"/>
          <p:cNvSpPr txBox="1">
            <a:spLocks noGrp="1"/>
          </p:cNvSpPr>
          <p:nvPr>
            <p:ph type="title"/>
          </p:nvPr>
        </p:nvSpPr>
        <p:spPr>
          <a:xfrm>
            <a:off x="273735" y="234315"/>
            <a:ext cx="8596528" cy="984885"/>
          </a:xfrm>
          <a:prstGeom prst="rect">
            <a:avLst/>
          </a:prstGeom>
        </p:spPr>
        <p:txBody>
          <a:bodyPr vert="horz" wrap="square" lIns="0" tIns="0" rIns="0" bIns="0" rtlCol="0">
            <a:spAutoFit/>
          </a:bodyPr>
          <a:lstStyle/>
          <a:p>
            <a:pPr marL="12700"/>
            <a:r>
              <a:rPr lang="fr-FR" sz="3200" b="1" dirty="0" smtClean="0">
                <a:effectLst>
                  <a:outerShdw blurRad="38100" dist="38100" dir="2700000" algn="tl">
                    <a:srgbClr val="000000">
                      <a:alpha val="43137"/>
                    </a:srgbClr>
                  </a:outerShdw>
                </a:effectLst>
              </a:rPr>
              <a:t>Modélisation surfacique</a:t>
            </a:r>
            <a:r>
              <a:rPr lang="fr-FR" sz="3200" b="1" dirty="0" smtClean="0"/>
              <a:t>: </a:t>
            </a:r>
            <a:br>
              <a:rPr lang="fr-FR" sz="3200" b="1" dirty="0" smtClean="0"/>
            </a:br>
            <a:r>
              <a:rPr lang="fr-FR" sz="3200" dirty="0" smtClean="0"/>
              <a:t>Surfaces paramétrées</a:t>
            </a:r>
            <a:endParaRPr lang="fr-FR" sz="32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096000" y="3136392"/>
            <a:ext cx="2633472" cy="399288"/>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273735" y="76200"/>
            <a:ext cx="8596528" cy="984885"/>
          </a:xfrm>
          <a:prstGeom prst="rect">
            <a:avLst/>
          </a:prstGeom>
        </p:spPr>
        <p:txBody>
          <a:bodyPr vert="horz" wrap="square" lIns="0" tIns="0" rIns="0" bIns="0" rtlCol="0">
            <a:spAutoFit/>
          </a:bodyPr>
          <a:lstStyle/>
          <a:p>
            <a:pPr marL="12700"/>
            <a:r>
              <a:rPr lang="fr-FR" sz="3200" b="1" spc="-5" dirty="0" smtClean="0">
                <a:effectLst>
                  <a:outerShdw blurRad="38100" dist="38100" dir="2700000" algn="tl">
                    <a:srgbClr val="000000">
                      <a:alpha val="43137"/>
                    </a:srgbClr>
                  </a:outerShdw>
                </a:effectLst>
              </a:rPr>
              <a:t>Modélisation surfacique</a:t>
            </a:r>
            <a:r>
              <a:rPr lang="fr-FR" sz="3200" spc="-5" dirty="0" smtClean="0"/>
              <a:t/>
            </a:r>
            <a:br>
              <a:rPr lang="fr-FR" sz="3200" spc="-5" dirty="0" smtClean="0"/>
            </a:br>
            <a:r>
              <a:rPr lang="fr-FR" sz="3200" spc="-5" dirty="0" smtClean="0"/>
              <a:t>Surfaces</a:t>
            </a:r>
            <a:r>
              <a:rPr lang="fr-FR" sz="3200" spc="-60" dirty="0" smtClean="0"/>
              <a:t> </a:t>
            </a:r>
            <a:r>
              <a:rPr lang="fr-FR" sz="3200" dirty="0" smtClean="0"/>
              <a:t>paramétrées: </a:t>
            </a:r>
            <a:r>
              <a:rPr sz="3200" smtClean="0"/>
              <a:t>Carreaux </a:t>
            </a:r>
            <a:r>
              <a:rPr sz="3200" spc="-5" dirty="0"/>
              <a:t>de</a:t>
            </a:r>
            <a:r>
              <a:rPr sz="3200" spc="-70" dirty="0"/>
              <a:t> </a:t>
            </a:r>
            <a:r>
              <a:rPr sz="3200" spc="-5" dirty="0"/>
              <a:t>Bézier</a:t>
            </a:r>
          </a:p>
        </p:txBody>
      </p:sp>
      <p:sp>
        <p:nvSpPr>
          <p:cNvPr id="4" name="object 4"/>
          <p:cNvSpPr txBox="1"/>
          <p:nvPr/>
        </p:nvSpPr>
        <p:spPr>
          <a:xfrm>
            <a:off x="838200" y="2617799"/>
            <a:ext cx="1983105" cy="1477328"/>
          </a:xfrm>
          <a:prstGeom prst="rect">
            <a:avLst/>
          </a:prstGeom>
        </p:spPr>
        <p:txBody>
          <a:bodyPr vert="horz" wrap="square" lIns="0" tIns="0" rIns="0" bIns="0" rtlCol="0">
            <a:spAutoFit/>
          </a:bodyPr>
          <a:lstStyle/>
          <a:p>
            <a:pPr marL="299085" indent="-286385">
              <a:lnSpc>
                <a:spcPct val="100000"/>
              </a:lnSpc>
              <a:buClr>
                <a:srgbClr val="99CCFF"/>
              </a:buClr>
              <a:buSzPct val="68750"/>
              <a:buFont typeface="Wingdings"/>
              <a:buChar char=""/>
              <a:tabLst>
                <a:tab pos="299720" algn="l"/>
              </a:tabLst>
            </a:pPr>
            <a:r>
              <a:rPr sz="1600" spc="-5" dirty="0">
                <a:latin typeface="Arial"/>
                <a:cs typeface="Arial"/>
              </a:rPr>
              <a:t>Surface de</a:t>
            </a:r>
            <a:r>
              <a:rPr sz="1600" spc="-75" dirty="0">
                <a:latin typeface="Arial"/>
                <a:cs typeface="Arial"/>
              </a:rPr>
              <a:t> </a:t>
            </a:r>
            <a:r>
              <a:rPr sz="1600">
                <a:latin typeface="Arial"/>
                <a:cs typeface="Arial"/>
              </a:rPr>
              <a:t>Bézier</a:t>
            </a:r>
            <a:r>
              <a:rPr sz="1600" smtClean="0">
                <a:latin typeface="Arial"/>
                <a:cs typeface="Arial"/>
              </a:rPr>
              <a:t>:</a:t>
            </a:r>
            <a:r>
              <a:rPr lang="fr-FR" sz="1600" dirty="0" smtClean="0">
                <a:latin typeface="Arial"/>
                <a:cs typeface="Arial"/>
              </a:rPr>
              <a:t> </a:t>
            </a:r>
            <a:r>
              <a:rPr lang="fr-FR" sz="1600" dirty="0" smtClean="0"/>
              <a:t>est calculée à partir d'une grille de M*N points de contrôle selon les formules suivantes:</a:t>
            </a:r>
            <a:endParaRPr sz="1600">
              <a:latin typeface="Arial"/>
              <a:cs typeface="Arial"/>
            </a:endParaRPr>
          </a:p>
        </p:txBody>
      </p:sp>
      <p:sp>
        <p:nvSpPr>
          <p:cNvPr id="5" name="object 5"/>
          <p:cNvSpPr txBox="1"/>
          <p:nvPr/>
        </p:nvSpPr>
        <p:spPr>
          <a:xfrm>
            <a:off x="3498773" y="2737218"/>
            <a:ext cx="774065" cy="278765"/>
          </a:xfrm>
          <a:prstGeom prst="rect">
            <a:avLst/>
          </a:prstGeom>
        </p:spPr>
        <p:txBody>
          <a:bodyPr vert="horz" wrap="square" lIns="0" tIns="0" rIns="0" bIns="0" rtlCol="0">
            <a:spAutoFit/>
          </a:bodyPr>
          <a:lstStyle/>
          <a:p>
            <a:pPr marL="12700">
              <a:lnSpc>
                <a:spcPct val="100000"/>
              </a:lnSpc>
            </a:pPr>
            <a:r>
              <a:rPr sz="1750" i="1" spc="35" dirty="0">
                <a:latin typeface="Times New Roman"/>
                <a:cs typeface="Times New Roman"/>
              </a:rPr>
              <a:t>P</a:t>
            </a:r>
            <a:r>
              <a:rPr sz="1750" spc="35" dirty="0">
                <a:latin typeface="Times New Roman"/>
                <a:cs typeface="Times New Roman"/>
              </a:rPr>
              <a:t>(</a:t>
            </a:r>
            <a:r>
              <a:rPr sz="1750" i="1" spc="35" dirty="0">
                <a:latin typeface="Times New Roman"/>
                <a:cs typeface="Times New Roman"/>
              </a:rPr>
              <a:t>u</a:t>
            </a:r>
            <a:r>
              <a:rPr sz="1750" spc="35" dirty="0">
                <a:latin typeface="Times New Roman"/>
                <a:cs typeface="Times New Roman"/>
              </a:rPr>
              <a:t>,</a:t>
            </a:r>
            <a:r>
              <a:rPr sz="1750" i="1" spc="35" dirty="0">
                <a:latin typeface="Times New Roman"/>
                <a:cs typeface="Times New Roman"/>
              </a:rPr>
              <a:t>v</a:t>
            </a:r>
            <a:r>
              <a:rPr sz="1750" spc="35" dirty="0">
                <a:latin typeface="Times New Roman"/>
                <a:cs typeface="Times New Roman"/>
              </a:rPr>
              <a:t>)</a:t>
            </a:r>
            <a:r>
              <a:rPr sz="1750" spc="-150" dirty="0">
                <a:latin typeface="Times New Roman"/>
                <a:cs typeface="Times New Roman"/>
              </a:rPr>
              <a:t> </a:t>
            </a:r>
            <a:r>
              <a:rPr sz="1750" dirty="0">
                <a:latin typeface="Symbol"/>
                <a:cs typeface="Symbol"/>
              </a:rPr>
              <a:t></a:t>
            </a:r>
            <a:endParaRPr sz="1750">
              <a:latin typeface="Symbol"/>
              <a:cs typeface="Symbol"/>
            </a:endParaRPr>
          </a:p>
        </p:txBody>
      </p:sp>
      <p:sp>
        <p:nvSpPr>
          <p:cNvPr id="6" name="object 6"/>
          <p:cNvSpPr txBox="1"/>
          <p:nvPr/>
        </p:nvSpPr>
        <p:spPr>
          <a:xfrm>
            <a:off x="4940249" y="2889084"/>
            <a:ext cx="454659" cy="165100"/>
          </a:xfrm>
          <a:prstGeom prst="rect">
            <a:avLst/>
          </a:prstGeom>
        </p:spPr>
        <p:txBody>
          <a:bodyPr vert="horz" wrap="square" lIns="0" tIns="0" rIns="0" bIns="0" rtlCol="0">
            <a:spAutoFit/>
          </a:bodyPr>
          <a:lstStyle/>
          <a:p>
            <a:pPr marL="12700">
              <a:lnSpc>
                <a:spcPct val="100000"/>
              </a:lnSpc>
              <a:tabLst>
                <a:tab pos="303530" algn="l"/>
              </a:tabLst>
            </a:pPr>
            <a:r>
              <a:rPr sz="1000" i="1" spc="-5" dirty="0">
                <a:latin typeface="Times New Roman"/>
                <a:cs typeface="Times New Roman"/>
              </a:rPr>
              <a:t>i</a:t>
            </a:r>
            <a:r>
              <a:rPr sz="1000" spc="5" dirty="0">
                <a:latin typeface="Times New Roman"/>
                <a:cs typeface="Times New Roman"/>
              </a:rPr>
              <a:t>,</a:t>
            </a:r>
            <a:r>
              <a:rPr sz="1000" spc="10" dirty="0">
                <a:latin typeface="Times New Roman"/>
                <a:cs typeface="Times New Roman"/>
              </a:rPr>
              <a:t> </a:t>
            </a:r>
            <a:r>
              <a:rPr sz="1000" i="1" spc="5" dirty="0">
                <a:latin typeface="Times New Roman"/>
                <a:cs typeface="Times New Roman"/>
              </a:rPr>
              <a:t>j</a:t>
            </a:r>
            <a:r>
              <a:rPr sz="1000" i="1" dirty="0">
                <a:latin typeface="Times New Roman"/>
                <a:cs typeface="Times New Roman"/>
              </a:rPr>
              <a:t>	</a:t>
            </a:r>
            <a:r>
              <a:rPr sz="1000" i="1" spc="5" dirty="0">
                <a:latin typeface="Times New Roman"/>
                <a:cs typeface="Times New Roman"/>
              </a:rPr>
              <a:t>i</a:t>
            </a:r>
            <a:r>
              <a:rPr sz="1000" spc="35" dirty="0">
                <a:latin typeface="Times New Roman"/>
                <a:cs typeface="Times New Roman"/>
              </a:rPr>
              <a:t>,</a:t>
            </a:r>
            <a:r>
              <a:rPr sz="1000" i="1" spc="10" dirty="0">
                <a:latin typeface="Times New Roman"/>
                <a:cs typeface="Times New Roman"/>
              </a:rPr>
              <a:t>n</a:t>
            </a:r>
            <a:endParaRPr sz="1000">
              <a:latin typeface="Times New Roman"/>
              <a:cs typeface="Times New Roman"/>
            </a:endParaRPr>
          </a:p>
        </p:txBody>
      </p:sp>
      <p:sp>
        <p:nvSpPr>
          <p:cNvPr id="7" name="object 7"/>
          <p:cNvSpPr txBox="1"/>
          <p:nvPr/>
        </p:nvSpPr>
        <p:spPr>
          <a:xfrm>
            <a:off x="346710" y="1600200"/>
            <a:ext cx="4530090" cy="1137285"/>
          </a:xfrm>
          <a:prstGeom prst="rect">
            <a:avLst/>
          </a:prstGeom>
        </p:spPr>
        <p:txBody>
          <a:bodyPr vert="horz" wrap="square" lIns="0" tIns="0" rIns="0" bIns="0" rtlCol="0">
            <a:spAutoFit/>
          </a:bodyPr>
          <a:lstStyle/>
          <a:p>
            <a:pPr marL="355600" indent="-342900">
              <a:lnSpc>
                <a:spcPct val="100000"/>
              </a:lnSpc>
              <a:buClr>
                <a:srgbClr val="996666"/>
              </a:buClr>
              <a:buSzPct val="77777"/>
              <a:buFont typeface="Wingdings"/>
              <a:buChar char=""/>
              <a:tabLst>
                <a:tab pos="355600" algn="l"/>
                <a:tab pos="356235" algn="l"/>
              </a:tabLst>
            </a:pPr>
            <a:r>
              <a:rPr sz="1800" spc="-5" dirty="0">
                <a:latin typeface="Arial"/>
                <a:cs typeface="Arial"/>
              </a:rPr>
              <a:t>Produit</a:t>
            </a:r>
            <a:r>
              <a:rPr sz="1800" spc="-55" dirty="0">
                <a:latin typeface="Arial"/>
                <a:cs typeface="Arial"/>
              </a:rPr>
              <a:t> </a:t>
            </a:r>
            <a:r>
              <a:rPr sz="1800" spc="-5" dirty="0">
                <a:latin typeface="Arial"/>
                <a:cs typeface="Arial"/>
              </a:rPr>
              <a:t>tensoriel</a:t>
            </a:r>
            <a:endParaRPr sz="1800">
              <a:latin typeface="Arial"/>
              <a:cs typeface="Arial"/>
            </a:endParaRPr>
          </a:p>
          <a:p>
            <a:pPr marL="756285" lvl="1" indent="-286385">
              <a:lnSpc>
                <a:spcPct val="100000"/>
              </a:lnSpc>
              <a:spcBef>
                <a:spcPts val="200"/>
              </a:spcBef>
              <a:buClr>
                <a:srgbClr val="99CCFF"/>
              </a:buClr>
              <a:buSzPct val="68750"/>
              <a:buFont typeface="Wingdings"/>
              <a:buChar char=""/>
              <a:tabLst>
                <a:tab pos="756920" algn="l"/>
              </a:tabLst>
            </a:pPr>
            <a:r>
              <a:rPr sz="1600" spc="-5" dirty="0">
                <a:latin typeface="Arial"/>
                <a:cs typeface="Arial"/>
              </a:rPr>
              <a:t>2 paramètres u et</a:t>
            </a:r>
            <a:r>
              <a:rPr sz="1600" spc="-20" dirty="0">
                <a:latin typeface="Arial"/>
                <a:cs typeface="Arial"/>
              </a:rPr>
              <a:t> </a:t>
            </a:r>
            <a:r>
              <a:rPr sz="1600" spc="-5" dirty="0">
                <a:latin typeface="Arial"/>
                <a:cs typeface="Arial"/>
              </a:rPr>
              <a:t>v</a:t>
            </a:r>
            <a:endParaRPr sz="1600">
              <a:latin typeface="Arial"/>
              <a:cs typeface="Arial"/>
            </a:endParaRPr>
          </a:p>
          <a:p>
            <a:pPr marL="756285" lvl="1" indent="-286385">
              <a:lnSpc>
                <a:spcPct val="100000"/>
              </a:lnSpc>
              <a:spcBef>
                <a:spcPts val="190"/>
              </a:spcBef>
              <a:buClr>
                <a:srgbClr val="99CCFF"/>
              </a:buClr>
              <a:buSzPct val="68750"/>
              <a:buFont typeface="Wingdings"/>
              <a:buChar char=""/>
              <a:tabLst>
                <a:tab pos="756920" algn="l"/>
              </a:tabLst>
            </a:pPr>
            <a:r>
              <a:rPr sz="1600" spc="-5" dirty="0">
                <a:latin typeface="Arial"/>
                <a:cs typeface="Arial"/>
              </a:rPr>
              <a:t>Réseau de points de contrôle</a:t>
            </a:r>
            <a:r>
              <a:rPr sz="1600" spc="10" dirty="0">
                <a:latin typeface="Arial"/>
                <a:cs typeface="Arial"/>
              </a:rPr>
              <a:t> </a:t>
            </a:r>
            <a:r>
              <a:rPr sz="1600" i="1" dirty="0">
                <a:latin typeface="Arial"/>
                <a:cs typeface="Arial"/>
              </a:rPr>
              <a:t>P</a:t>
            </a:r>
            <a:r>
              <a:rPr sz="1575" i="1" baseline="-21164" dirty="0">
                <a:latin typeface="Arial"/>
                <a:cs typeface="Arial"/>
              </a:rPr>
              <a:t>i,j</a:t>
            </a:r>
            <a:endParaRPr sz="1575" baseline="-21164">
              <a:latin typeface="Arial"/>
              <a:cs typeface="Arial"/>
            </a:endParaRPr>
          </a:p>
          <a:p>
            <a:pPr marR="5080" algn="r">
              <a:lnSpc>
                <a:spcPct val="100000"/>
              </a:lnSpc>
              <a:spcBef>
                <a:spcPts val="1150"/>
              </a:spcBef>
            </a:pPr>
            <a:r>
              <a:rPr sz="1500" i="1" spc="7" baseline="-5555" dirty="0">
                <a:latin typeface="Times New Roman"/>
                <a:cs typeface="Times New Roman"/>
              </a:rPr>
              <a:t>i</a:t>
            </a:r>
            <a:r>
              <a:rPr sz="1500" spc="7" baseline="-5555" dirty="0">
                <a:latin typeface="Symbol"/>
                <a:cs typeface="Symbol"/>
              </a:rPr>
              <a:t></a:t>
            </a:r>
            <a:r>
              <a:rPr sz="1500" spc="-142" baseline="-5555" dirty="0">
                <a:latin typeface="Times New Roman"/>
                <a:cs typeface="Times New Roman"/>
              </a:rPr>
              <a:t> </a:t>
            </a:r>
            <a:r>
              <a:rPr sz="1500" i="1" spc="15" baseline="-5555" dirty="0">
                <a:latin typeface="Times New Roman"/>
                <a:cs typeface="Times New Roman"/>
              </a:rPr>
              <a:t>n </a:t>
            </a:r>
            <a:r>
              <a:rPr sz="1500" i="1" spc="22" baseline="-5555" dirty="0">
                <a:latin typeface="Times New Roman"/>
                <a:cs typeface="Times New Roman"/>
              </a:rPr>
              <a:t> </a:t>
            </a:r>
            <a:r>
              <a:rPr sz="1000" i="1" spc="5" dirty="0">
                <a:latin typeface="Times New Roman"/>
                <a:cs typeface="Times New Roman"/>
              </a:rPr>
              <a:t>j</a:t>
            </a:r>
            <a:r>
              <a:rPr sz="1000" i="1" spc="-175" dirty="0">
                <a:latin typeface="Times New Roman"/>
                <a:cs typeface="Times New Roman"/>
              </a:rPr>
              <a:t> </a:t>
            </a:r>
            <a:r>
              <a:rPr sz="1000" spc="10" dirty="0">
                <a:latin typeface="Symbol"/>
                <a:cs typeface="Symbol"/>
              </a:rPr>
              <a:t></a:t>
            </a:r>
            <a:r>
              <a:rPr sz="1000" spc="-110" dirty="0">
                <a:latin typeface="Times New Roman"/>
                <a:cs typeface="Times New Roman"/>
              </a:rPr>
              <a:t> </a:t>
            </a:r>
            <a:r>
              <a:rPr sz="1000" i="1" spc="15" dirty="0">
                <a:latin typeface="Times New Roman"/>
                <a:cs typeface="Times New Roman"/>
              </a:rPr>
              <a:t>m</a:t>
            </a:r>
            <a:endParaRPr sz="1000">
              <a:latin typeface="Times New Roman"/>
              <a:cs typeface="Times New Roman"/>
            </a:endParaRPr>
          </a:p>
        </p:txBody>
      </p:sp>
      <p:sp>
        <p:nvSpPr>
          <p:cNvPr id="8" name="object 8"/>
          <p:cNvSpPr txBox="1"/>
          <p:nvPr/>
        </p:nvSpPr>
        <p:spPr>
          <a:xfrm>
            <a:off x="4292447" y="2663113"/>
            <a:ext cx="536575" cy="572770"/>
          </a:xfrm>
          <a:prstGeom prst="rect">
            <a:avLst/>
          </a:prstGeom>
        </p:spPr>
        <p:txBody>
          <a:bodyPr vert="horz" wrap="square" lIns="0" tIns="0" rIns="0" bIns="0" rtlCol="0">
            <a:spAutoFit/>
          </a:bodyPr>
          <a:lstStyle/>
          <a:p>
            <a:pPr marL="12700">
              <a:lnSpc>
                <a:spcPct val="100000"/>
              </a:lnSpc>
            </a:pPr>
            <a:r>
              <a:rPr sz="2600" spc="290" dirty="0">
                <a:latin typeface="Symbol"/>
                <a:cs typeface="Symbol"/>
              </a:rPr>
              <a:t></a:t>
            </a:r>
            <a:r>
              <a:rPr sz="2600" spc="15" dirty="0">
                <a:latin typeface="Symbol"/>
                <a:cs typeface="Symbol"/>
              </a:rPr>
              <a:t></a:t>
            </a:r>
            <a:endParaRPr sz="2600">
              <a:latin typeface="Symbol"/>
              <a:cs typeface="Symbol"/>
            </a:endParaRPr>
          </a:p>
          <a:p>
            <a:pPr marL="35560">
              <a:lnSpc>
                <a:spcPct val="100000"/>
              </a:lnSpc>
              <a:spcBef>
                <a:spcPts val="85"/>
              </a:spcBef>
            </a:pPr>
            <a:r>
              <a:rPr sz="1000" i="1" spc="5" dirty="0">
                <a:latin typeface="Times New Roman"/>
                <a:cs typeface="Times New Roman"/>
              </a:rPr>
              <a:t>i</a:t>
            </a:r>
            <a:r>
              <a:rPr sz="1000" spc="5" dirty="0">
                <a:latin typeface="Symbol"/>
                <a:cs typeface="Symbol"/>
              </a:rPr>
              <a:t></a:t>
            </a:r>
            <a:r>
              <a:rPr sz="1000" spc="5" dirty="0">
                <a:latin typeface="Times New Roman"/>
                <a:cs typeface="Times New Roman"/>
              </a:rPr>
              <a:t> </a:t>
            </a:r>
            <a:r>
              <a:rPr sz="1000" spc="10" dirty="0">
                <a:latin typeface="Times New Roman"/>
                <a:cs typeface="Times New Roman"/>
              </a:rPr>
              <a:t>0</a:t>
            </a:r>
            <a:r>
              <a:rPr sz="1000" dirty="0">
                <a:latin typeface="Times New Roman"/>
                <a:cs typeface="Times New Roman"/>
              </a:rPr>
              <a:t> </a:t>
            </a:r>
            <a:r>
              <a:rPr sz="1000" i="1" spc="5" dirty="0">
                <a:latin typeface="Times New Roman"/>
                <a:cs typeface="Times New Roman"/>
              </a:rPr>
              <a:t>j </a:t>
            </a:r>
            <a:r>
              <a:rPr sz="1000" spc="10" dirty="0">
                <a:latin typeface="Symbol"/>
                <a:cs typeface="Symbol"/>
              </a:rPr>
              <a:t></a:t>
            </a:r>
            <a:r>
              <a:rPr sz="1000" spc="10" dirty="0">
                <a:latin typeface="Times New Roman"/>
                <a:cs typeface="Times New Roman"/>
              </a:rPr>
              <a:t> 0</a:t>
            </a:r>
            <a:endParaRPr sz="1000">
              <a:latin typeface="Times New Roman"/>
              <a:cs typeface="Times New Roman"/>
            </a:endParaRPr>
          </a:p>
        </p:txBody>
      </p:sp>
      <p:sp>
        <p:nvSpPr>
          <p:cNvPr id="9" name="object 9"/>
          <p:cNvSpPr txBox="1"/>
          <p:nvPr/>
        </p:nvSpPr>
        <p:spPr>
          <a:xfrm>
            <a:off x="5833274" y="2889084"/>
            <a:ext cx="200025" cy="165100"/>
          </a:xfrm>
          <a:prstGeom prst="rect">
            <a:avLst/>
          </a:prstGeom>
        </p:spPr>
        <p:txBody>
          <a:bodyPr vert="horz" wrap="square" lIns="0" tIns="0" rIns="0" bIns="0" rtlCol="0">
            <a:spAutoFit/>
          </a:bodyPr>
          <a:lstStyle/>
          <a:p>
            <a:pPr marL="12700">
              <a:lnSpc>
                <a:spcPct val="100000"/>
              </a:lnSpc>
            </a:pPr>
            <a:r>
              <a:rPr sz="1000" i="1" spc="65" dirty="0">
                <a:latin typeface="Times New Roman"/>
                <a:cs typeface="Times New Roman"/>
              </a:rPr>
              <a:t>j</a:t>
            </a:r>
            <a:r>
              <a:rPr sz="1000" spc="35" dirty="0">
                <a:latin typeface="Times New Roman"/>
                <a:cs typeface="Times New Roman"/>
              </a:rPr>
              <a:t>,</a:t>
            </a:r>
            <a:r>
              <a:rPr sz="1000" i="1" spc="15" dirty="0">
                <a:latin typeface="Times New Roman"/>
                <a:cs typeface="Times New Roman"/>
              </a:rPr>
              <a:t>m</a:t>
            </a:r>
            <a:endParaRPr sz="1000">
              <a:latin typeface="Times New Roman"/>
              <a:cs typeface="Times New Roman"/>
            </a:endParaRPr>
          </a:p>
        </p:txBody>
      </p:sp>
      <p:sp>
        <p:nvSpPr>
          <p:cNvPr id="10" name="object 10"/>
          <p:cNvSpPr txBox="1"/>
          <p:nvPr/>
        </p:nvSpPr>
        <p:spPr>
          <a:xfrm>
            <a:off x="4824653" y="2769235"/>
            <a:ext cx="1494155" cy="278765"/>
          </a:xfrm>
          <a:prstGeom prst="rect">
            <a:avLst/>
          </a:prstGeom>
        </p:spPr>
        <p:txBody>
          <a:bodyPr vert="horz" wrap="square" lIns="0" tIns="0" rIns="0" bIns="0" rtlCol="0">
            <a:spAutoFit/>
          </a:bodyPr>
          <a:lstStyle/>
          <a:p>
            <a:pPr marL="12700">
              <a:lnSpc>
                <a:spcPct val="100000"/>
              </a:lnSpc>
              <a:tabLst>
                <a:tab pos="283210" algn="l"/>
                <a:tab pos="583565" algn="l"/>
                <a:tab pos="1222375" algn="l"/>
              </a:tabLst>
            </a:pPr>
            <a:r>
              <a:rPr sz="1750" i="1" dirty="0">
                <a:latin typeface="Times New Roman"/>
                <a:cs typeface="Times New Roman"/>
              </a:rPr>
              <a:t>P	B	</a:t>
            </a:r>
            <a:r>
              <a:rPr sz="1750" spc="60" dirty="0">
                <a:latin typeface="Times New Roman"/>
                <a:cs typeface="Times New Roman"/>
              </a:rPr>
              <a:t>(</a:t>
            </a:r>
            <a:r>
              <a:rPr sz="1750" i="1" spc="-15" dirty="0">
                <a:latin typeface="Times New Roman"/>
                <a:cs typeface="Times New Roman"/>
              </a:rPr>
              <a:t>u</a:t>
            </a:r>
            <a:r>
              <a:rPr sz="1750" spc="75" dirty="0">
                <a:latin typeface="Times New Roman"/>
                <a:cs typeface="Times New Roman"/>
              </a:rPr>
              <a:t>)</a:t>
            </a:r>
            <a:r>
              <a:rPr sz="1750" i="1" dirty="0">
                <a:latin typeface="Times New Roman"/>
                <a:cs typeface="Times New Roman"/>
              </a:rPr>
              <a:t>B	</a:t>
            </a:r>
            <a:r>
              <a:rPr sz="1750" spc="-10" dirty="0">
                <a:latin typeface="Times New Roman"/>
                <a:cs typeface="Times New Roman"/>
              </a:rPr>
              <a:t>(</a:t>
            </a:r>
            <a:r>
              <a:rPr sz="1750" i="1" spc="95" dirty="0">
                <a:latin typeface="Times New Roman"/>
                <a:cs typeface="Times New Roman"/>
              </a:rPr>
              <a:t>v</a:t>
            </a:r>
            <a:r>
              <a:rPr sz="1750" dirty="0">
                <a:latin typeface="Times New Roman"/>
                <a:cs typeface="Times New Roman"/>
              </a:rPr>
              <a:t>)</a:t>
            </a:r>
            <a:endParaRPr sz="1750">
              <a:latin typeface="Times New Roman"/>
              <a:cs typeface="Times New Roman"/>
            </a:endParaRPr>
          </a:p>
        </p:txBody>
      </p:sp>
      <p:sp>
        <p:nvSpPr>
          <p:cNvPr id="11" name="object 11"/>
          <p:cNvSpPr/>
          <p:nvPr/>
        </p:nvSpPr>
        <p:spPr>
          <a:xfrm>
            <a:off x="356615" y="3427475"/>
            <a:ext cx="8356600" cy="2845435"/>
          </a:xfrm>
          <a:custGeom>
            <a:avLst/>
            <a:gdLst/>
            <a:ahLst/>
            <a:cxnLst/>
            <a:rect l="l" t="t" r="r" b="b"/>
            <a:pathLst>
              <a:path w="8356600" h="2845435">
                <a:moveTo>
                  <a:pt x="50292" y="0"/>
                </a:moveTo>
                <a:lnTo>
                  <a:pt x="0" y="0"/>
                </a:lnTo>
                <a:lnTo>
                  <a:pt x="0" y="2077212"/>
                </a:lnTo>
                <a:lnTo>
                  <a:pt x="9144" y="2159508"/>
                </a:lnTo>
                <a:lnTo>
                  <a:pt x="16764" y="2199131"/>
                </a:lnTo>
                <a:lnTo>
                  <a:pt x="25908" y="2238755"/>
                </a:lnTo>
                <a:lnTo>
                  <a:pt x="36576" y="2276855"/>
                </a:lnTo>
                <a:lnTo>
                  <a:pt x="48768" y="2314955"/>
                </a:lnTo>
                <a:lnTo>
                  <a:pt x="79248" y="2388108"/>
                </a:lnTo>
                <a:lnTo>
                  <a:pt x="97536" y="2421636"/>
                </a:lnTo>
                <a:lnTo>
                  <a:pt x="117348" y="2456688"/>
                </a:lnTo>
                <a:lnTo>
                  <a:pt x="138684" y="2488691"/>
                </a:lnTo>
                <a:lnTo>
                  <a:pt x="161544" y="2520696"/>
                </a:lnTo>
                <a:lnTo>
                  <a:pt x="184404" y="2551176"/>
                </a:lnTo>
                <a:lnTo>
                  <a:pt x="210312" y="2580131"/>
                </a:lnTo>
                <a:lnTo>
                  <a:pt x="237744" y="2609088"/>
                </a:lnTo>
                <a:lnTo>
                  <a:pt x="295656" y="2660904"/>
                </a:lnTo>
                <a:lnTo>
                  <a:pt x="326136" y="2685288"/>
                </a:lnTo>
                <a:lnTo>
                  <a:pt x="423672" y="2747772"/>
                </a:lnTo>
                <a:lnTo>
                  <a:pt x="458724" y="2766060"/>
                </a:lnTo>
                <a:lnTo>
                  <a:pt x="495300" y="2782824"/>
                </a:lnTo>
                <a:lnTo>
                  <a:pt x="531876" y="2796540"/>
                </a:lnTo>
                <a:lnTo>
                  <a:pt x="608076" y="2820924"/>
                </a:lnTo>
                <a:lnTo>
                  <a:pt x="687324" y="2836164"/>
                </a:lnTo>
                <a:lnTo>
                  <a:pt x="726947" y="2840736"/>
                </a:lnTo>
                <a:lnTo>
                  <a:pt x="768096" y="2843784"/>
                </a:lnTo>
                <a:lnTo>
                  <a:pt x="809244" y="2845308"/>
                </a:lnTo>
                <a:lnTo>
                  <a:pt x="7546848" y="2845308"/>
                </a:lnTo>
                <a:lnTo>
                  <a:pt x="7587995" y="2843784"/>
                </a:lnTo>
                <a:lnTo>
                  <a:pt x="7629143" y="2840736"/>
                </a:lnTo>
                <a:lnTo>
                  <a:pt x="7670291" y="2836164"/>
                </a:lnTo>
                <a:lnTo>
                  <a:pt x="7709915" y="2828544"/>
                </a:lnTo>
                <a:lnTo>
                  <a:pt x="7749539" y="2819400"/>
                </a:lnTo>
                <a:lnTo>
                  <a:pt x="7787639" y="2808732"/>
                </a:lnTo>
                <a:lnTo>
                  <a:pt x="7825739" y="2796540"/>
                </a:lnTo>
                <a:lnTo>
                  <a:pt x="7829397" y="2795016"/>
                </a:lnTo>
                <a:lnTo>
                  <a:pt x="809244" y="2795016"/>
                </a:lnTo>
                <a:lnTo>
                  <a:pt x="769620" y="2793491"/>
                </a:lnTo>
                <a:lnTo>
                  <a:pt x="731520" y="2790444"/>
                </a:lnTo>
                <a:lnTo>
                  <a:pt x="693420" y="2785872"/>
                </a:lnTo>
                <a:lnTo>
                  <a:pt x="655320" y="2779776"/>
                </a:lnTo>
                <a:lnTo>
                  <a:pt x="583692" y="2759964"/>
                </a:lnTo>
                <a:lnTo>
                  <a:pt x="513588" y="2735579"/>
                </a:lnTo>
                <a:lnTo>
                  <a:pt x="448056" y="2703576"/>
                </a:lnTo>
                <a:lnTo>
                  <a:pt x="384048" y="2665476"/>
                </a:lnTo>
                <a:lnTo>
                  <a:pt x="326136" y="2621279"/>
                </a:lnTo>
                <a:lnTo>
                  <a:pt x="272796" y="2572512"/>
                </a:lnTo>
                <a:lnTo>
                  <a:pt x="224028" y="2517648"/>
                </a:lnTo>
                <a:lnTo>
                  <a:pt x="179832" y="2459736"/>
                </a:lnTo>
                <a:lnTo>
                  <a:pt x="141732" y="2397252"/>
                </a:lnTo>
                <a:lnTo>
                  <a:pt x="109728" y="2330196"/>
                </a:lnTo>
                <a:lnTo>
                  <a:pt x="83820" y="2260091"/>
                </a:lnTo>
                <a:lnTo>
                  <a:pt x="65532" y="2188464"/>
                </a:lnTo>
                <a:lnTo>
                  <a:pt x="59436" y="2150364"/>
                </a:lnTo>
                <a:lnTo>
                  <a:pt x="54864" y="2112264"/>
                </a:lnTo>
                <a:lnTo>
                  <a:pt x="51815" y="2074164"/>
                </a:lnTo>
                <a:lnTo>
                  <a:pt x="50350" y="2036064"/>
                </a:lnTo>
                <a:lnTo>
                  <a:pt x="50292" y="0"/>
                </a:lnTo>
                <a:close/>
              </a:path>
              <a:path w="8356600" h="2845435">
                <a:moveTo>
                  <a:pt x="8356091" y="0"/>
                </a:moveTo>
                <a:lnTo>
                  <a:pt x="8305800" y="0"/>
                </a:lnTo>
                <a:lnTo>
                  <a:pt x="8305800" y="2036064"/>
                </a:lnTo>
                <a:lnTo>
                  <a:pt x="8304276" y="2075688"/>
                </a:lnTo>
                <a:lnTo>
                  <a:pt x="8301228" y="2113788"/>
                </a:lnTo>
                <a:lnTo>
                  <a:pt x="8296656" y="2151888"/>
                </a:lnTo>
                <a:lnTo>
                  <a:pt x="8290559" y="2189988"/>
                </a:lnTo>
                <a:lnTo>
                  <a:pt x="8270748" y="2261616"/>
                </a:lnTo>
                <a:lnTo>
                  <a:pt x="8246363" y="2331720"/>
                </a:lnTo>
                <a:lnTo>
                  <a:pt x="8214359" y="2397252"/>
                </a:lnTo>
                <a:lnTo>
                  <a:pt x="8176259" y="2461260"/>
                </a:lnTo>
                <a:lnTo>
                  <a:pt x="8132063" y="2519172"/>
                </a:lnTo>
                <a:lnTo>
                  <a:pt x="8083295" y="2572512"/>
                </a:lnTo>
                <a:lnTo>
                  <a:pt x="8028432" y="2621279"/>
                </a:lnTo>
                <a:lnTo>
                  <a:pt x="7970519" y="2665476"/>
                </a:lnTo>
                <a:lnTo>
                  <a:pt x="7908035" y="2703576"/>
                </a:lnTo>
                <a:lnTo>
                  <a:pt x="7840980" y="2735579"/>
                </a:lnTo>
                <a:lnTo>
                  <a:pt x="7770876" y="2761488"/>
                </a:lnTo>
                <a:lnTo>
                  <a:pt x="7699248" y="2779776"/>
                </a:lnTo>
                <a:lnTo>
                  <a:pt x="7661148" y="2785872"/>
                </a:lnTo>
                <a:lnTo>
                  <a:pt x="7623048" y="2790444"/>
                </a:lnTo>
                <a:lnTo>
                  <a:pt x="7584948" y="2793491"/>
                </a:lnTo>
                <a:lnTo>
                  <a:pt x="7545324" y="2795016"/>
                </a:lnTo>
                <a:lnTo>
                  <a:pt x="7829397" y="2795016"/>
                </a:lnTo>
                <a:lnTo>
                  <a:pt x="7898891" y="2766060"/>
                </a:lnTo>
                <a:lnTo>
                  <a:pt x="7932419" y="2747772"/>
                </a:lnTo>
                <a:lnTo>
                  <a:pt x="7967472" y="2727960"/>
                </a:lnTo>
                <a:lnTo>
                  <a:pt x="7999476" y="2706624"/>
                </a:lnTo>
                <a:lnTo>
                  <a:pt x="8031480" y="2683764"/>
                </a:lnTo>
                <a:lnTo>
                  <a:pt x="8090915" y="2634996"/>
                </a:lnTo>
                <a:lnTo>
                  <a:pt x="8119872" y="2607564"/>
                </a:lnTo>
                <a:lnTo>
                  <a:pt x="8171687" y="2549652"/>
                </a:lnTo>
                <a:lnTo>
                  <a:pt x="8196072" y="2519172"/>
                </a:lnTo>
                <a:lnTo>
                  <a:pt x="8258556" y="2421636"/>
                </a:lnTo>
                <a:lnTo>
                  <a:pt x="8276843" y="2386584"/>
                </a:lnTo>
                <a:lnTo>
                  <a:pt x="8293608" y="2350008"/>
                </a:lnTo>
                <a:lnTo>
                  <a:pt x="8307324" y="2313431"/>
                </a:lnTo>
                <a:lnTo>
                  <a:pt x="8331708" y="2237231"/>
                </a:lnTo>
                <a:lnTo>
                  <a:pt x="8346948" y="2157984"/>
                </a:lnTo>
                <a:lnTo>
                  <a:pt x="8351519" y="2118360"/>
                </a:lnTo>
                <a:lnTo>
                  <a:pt x="8354567" y="2077212"/>
                </a:lnTo>
                <a:lnTo>
                  <a:pt x="8356091" y="2036064"/>
                </a:lnTo>
                <a:lnTo>
                  <a:pt x="8356091" y="0"/>
                </a:lnTo>
                <a:close/>
              </a:path>
            </a:pathLst>
          </a:custGeom>
          <a:solidFill>
            <a:srgbClr val="669999"/>
          </a:solidFill>
        </p:spPr>
        <p:txBody>
          <a:bodyPr wrap="square" lIns="0" tIns="0" rIns="0" bIns="0" rtlCol="0"/>
          <a:lstStyle/>
          <a:p>
            <a:endParaRPr/>
          </a:p>
        </p:txBody>
      </p:sp>
      <p:sp>
        <p:nvSpPr>
          <p:cNvPr id="12" name="object 12"/>
          <p:cNvSpPr/>
          <p:nvPr/>
        </p:nvSpPr>
        <p:spPr>
          <a:xfrm>
            <a:off x="6111240" y="3529584"/>
            <a:ext cx="2633472" cy="1271016"/>
          </a:xfrm>
          <a:prstGeom prst="rect">
            <a:avLst/>
          </a:prstGeom>
          <a:blipFill>
            <a:blip r:embed="rId3" cstate="print"/>
            <a:stretch>
              <a:fillRect/>
            </a:stretch>
          </a:blipFill>
        </p:spPr>
        <p:txBody>
          <a:bodyPr wrap="square" lIns="0" tIns="0" rIns="0" bIns="0" rtlCol="0"/>
          <a:lstStyle/>
          <a:p>
            <a:endParaRPr/>
          </a:p>
        </p:txBody>
      </p:sp>
      <p:sp>
        <p:nvSpPr>
          <p:cNvPr id="13" name="object 13"/>
          <p:cNvSpPr/>
          <p:nvPr/>
        </p:nvSpPr>
        <p:spPr>
          <a:xfrm>
            <a:off x="5398008" y="4785359"/>
            <a:ext cx="2831591" cy="1380744"/>
          </a:xfrm>
          <a:prstGeom prst="rect">
            <a:avLst/>
          </a:prstGeom>
          <a:blipFill>
            <a:blip r:embed="rId4" cstate="print"/>
            <a:stretch>
              <a:fillRect/>
            </a:stretch>
          </a:blipFill>
        </p:spPr>
        <p:txBody>
          <a:bodyPr wrap="square" lIns="0" tIns="0" rIns="0" bIns="0" rtlCol="0"/>
          <a:lstStyle/>
          <a:p>
            <a:endParaRPr/>
          </a:p>
        </p:txBody>
      </p:sp>
      <p:sp>
        <p:nvSpPr>
          <p:cNvPr id="14" name="object 14"/>
          <p:cNvSpPr txBox="1"/>
          <p:nvPr/>
        </p:nvSpPr>
        <p:spPr>
          <a:xfrm>
            <a:off x="688279" y="4363211"/>
            <a:ext cx="5413375" cy="1087477"/>
          </a:xfrm>
          <a:prstGeom prst="rect">
            <a:avLst/>
          </a:prstGeom>
        </p:spPr>
        <p:txBody>
          <a:bodyPr vert="horz" wrap="square" lIns="0" tIns="0" rIns="0" bIns="0" rtlCol="0">
            <a:spAutoFit/>
          </a:bodyPr>
          <a:lstStyle/>
          <a:p>
            <a:pPr marL="355600" indent="-342900">
              <a:lnSpc>
                <a:spcPct val="100000"/>
              </a:lnSpc>
              <a:buClr>
                <a:srgbClr val="996666"/>
              </a:buClr>
              <a:buSzPct val="77777"/>
              <a:buFont typeface="Wingdings"/>
              <a:buChar char=""/>
              <a:tabLst>
                <a:tab pos="355600" algn="l"/>
                <a:tab pos="356235" algn="l"/>
              </a:tabLst>
            </a:pPr>
            <a:r>
              <a:rPr sz="1800" spc="-5" dirty="0">
                <a:latin typeface="Arial"/>
                <a:cs typeface="Arial"/>
              </a:rPr>
              <a:t>Propriétés</a:t>
            </a:r>
            <a:r>
              <a:rPr sz="1800" spc="-70" dirty="0">
                <a:latin typeface="Arial"/>
                <a:cs typeface="Arial"/>
              </a:rPr>
              <a:t> </a:t>
            </a:r>
            <a:r>
              <a:rPr sz="1800" dirty="0">
                <a:latin typeface="Arial"/>
                <a:cs typeface="Arial"/>
              </a:rPr>
              <a:t>:</a:t>
            </a:r>
            <a:endParaRPr sz="1800">
              <a:latin typeface="Arial"/>
              <a:cs typeface="Arial"/>
            </a:endParaRPr>
          </a:p>
          <a:p>
            <a:pPr marL="756285" lvl="1" indent="-286385">
              <a:lnSpc>
                <a:spcPct val="100000"/>
              </a:lnSpc>
              <a:spcBef>
                <a:spcPts val="200"/>
              </a:spcBef>
              <a:buClr>
                <a:srgbClr val="99CCFF"/>
              </a:buClr>
              <a:buSzPct val="68750"/>
              <a:buFont typeface="Wingdings"/>
              <a:buChar char=""/>
              <a:tabLst>
                <a:tab pos="756920" algn="l"/>
              </a:tabLst>
            </a:pPr>
            <a:r>
              <a:rPr sz="1600" spc="-5" dirty="0">
                <a:latin typeface="Arial"/>
                <a:cs typeface="Arial"/>
              </a:rPr>
              <a:t>les frontières du carreau sont les courbes de</a:t>
            </a:r>
            <a:r>
              <a:rPr sz="1600" spc="114" dirty="0">
                <a:latin typeface="Arial"/>
                <a:cs typeface="Arial"/>
              </a:rPr>
              <a:t> </a:t>
            </a:r>
            <a:r>
              <a:rPr sz="1600" dirty="0">
                <a:latin typeface="Arial"/>
                <a:cs typeface="Arial"/>
              </a:rPr>
              <a:t>Bézier</a:t>
            </a:r>
            <a:endParaRPr sz="1600">
              <a:latin typeface="Arial"/>
              <a:cs typeface="Arial"/>
            </a:endParaRPr>
          </a:p>
          <a:p>
            <a:pPr marL="756285" lvl="1" indent="-286385">
              <a:lnSpc>
                <a:spcPct val="100000"/>
              </a:lnSpc>
              <a:spcBef>
                <a:spcPts val="190"/>
              </a:spcBef>
              <a:buClr>
                <a:srgbClr val="99CCFF"/>
              </a:buClr>
              <a:buSzPct val="68750"/>
              <a:buFont typeface="Wingdings"/>
              <a:buChar char=""/>
              <a:tabLst>
                <a:tab pos="756920" algn="l"/>
              </a:tabLst>
            </a:pPr>
            <a:r>
              <a:rPr sz="1600" spc="-5" dirty="0">
                <a:latin typeface="Arial"/>
                <a:cs typeface="Arial"/>
              </a:rPr>
              <a:t>la surface appartient à l’enveloppe</a:t>
            </a:r>
            <a:r>
              <a:rPr sz="1600" spc="60" dirty="0">
                <a:latin typeface="Arial"/>
                <a:cs typeface="Arial"/>
              </a:rPr>
              <a:t> </a:t>
            </a:r>
            <a:r>
              <a:rPr sz="1600" spc="-5" dirty="0">
                <a:latin typeface="Arial"/>
                <a:cs typeface="Arial"/>
              </a:rPr>
              <a:t>convexe,</a:t>
            </a:r>
            <a:endParaRPr sz="1600">
              <a:latin typeface="Arial"/>
              <a:cs typeface="Arial"/>
            </a:endParaRPr>
          </a:p>
          <a:p>
            <a:pPr marL="753110">
              <a:lnSpc>
                <a:spcPct val="100000"/>
              </a:lnSpc>
              <a:spcBef>
                <a:spcPts val="390"/>
              </a:spcBef>
            </a:pPr>
            <a:r>
              <a:rPr sz="1400" dirty="0">
                <a:latin typeface="Arial"/>
                <a:cs typeface="Arial"/>
              </a:rPr>
              <a:t>définie par (n+1)(m+1) points de </a:t>
            </a:r>
            <a:r>
              <a:rPr sz="1400">
                <a:latin typeface="Arial"/>
                <a:cs typeface="Arial"/>
              </a:rPr>
              <a:t>contrôle</a:t>
            </a:r>
            <a:r>
              <a:rPr sz="1400" spc="-220">
                <a:latin typeface="Arial"/>
                <a:cs typeface="Arial"/>
              </a:rPr>
              <a:t> </a:t>
            </a:r>
            <a:r>
              <a:rPr sz="1400" i="1" spc="5" smtClean="0">
                <a:latin typeface="Arial"/>
                <a:cs typeface="Arial"/>
              </a:rPr>
              <a:t>P</a:t>
            </a:r>
            <a:r>
              <a:rPr sz="1350" i="1" spc="7" baseline="-21604" smtClean="0">
                <a:latin typeface="Arial"/>
                <a:cs typeface="Arial"/>
              </a:rPr>
              <a:t>i,j</a:t>
            </a:r>
            <a:endParaRPr sz="1350" baseline="-21604">
              <a:latin typeface="Arial"/>
              <a:cs typeface="Arial"/>
            </a:endParaRPr>
          </a:p>
        </p:txBody>
      </p:sp>
      <p:sp>
        <p:nvSpPr>
          <p:cNvPr id="15" name="object 15"/>
          <p:cNvSpPr txBox="1">
            <a:spLocks noGrp="1"/>
          </p:cNvSpPr>
          <p:nvPr>
            <p:ph type="sldNum" sz="quarter" idx="7"/>
          </p:nvPr>
        </p:nvSpPr>
        <p:spPr>
          <a:prstGeom prst="rect">
            <a:avLst/>
          </a:prstGeom>
        </p:spPr>
        <p:txBody>
          <a:bodyPr vert="horz" wrap="square" lIns="0" tIns="0" rIns="0" bIns="0" rtlCol="0">
            <a:spAutoFit/>
          </a:bodyPr>
          <a:lstStyle/>
          <a:p>
            <a:pPr marL="25400">
              <a:lnSpc>
                <a:spcPts val="1275"/>
              </a:lnSpc>
            </a:pPr>
            <a:fld id="{81D60167-4931-47E6-BA6A-407CBD079E47}" type="slidenum">
              <a:rPr spc="35" dirty="0"/>
              <a:pPr marL="25400">
                <a:lnSpc>
                  <a:spcPts val="1275"/>
                </a:lnSpc>
              </a:pPr>
              <a:t>26</a:t>
            </a:fld>
            <a:endParaRPr spc="35" dirty="0"/>
          </a:p>
        </p:txBody>
      </p:sp>
      <p:pic>
        <p:nvPicPr>
          <p:cNvPr id="15362" name="Picture 2" descr="https://upload.wikimedia.org/wikipedia/commons/c/c6/Bezier_forth_anim.gif"/>
          <p:cNvPicPr>
            <a:picLocks noChangeAspect="1" noChangeArrowheads="1" noCrop="1"/>
          </p:cNvPicPr>
          <p:nvPr/>
        </p:nvPicPr>
        <p:blipFill>
          <a:blip r:embed="rId5"/>
          <a:srcRect/>
          <a:stretch>
            <a:fillRect/>
          </a:stretch>
        </p:blipFill>
        <p:spPr bwMode="auto">
          <a:xfrm>
            <a:off x="6381750" y="1295400"/>
            <a:ext cx="2762250" cy="1143001"/>
          </a:xfrm>
          <a:prstGeom prst="rect">
            <a:avLst/>
          </a:prstGeom>
          <a:noFill/>
        </p:spPr>
      </p:pic>
      <p:sp>
        <p:nvSpPr>
          <p:cNvPr id="17" name="Rectangle 16"/>
          <p:cNvSpPr/>
          <p:nvPr/>
        </p:nvSpPr>
        <p:spPr>
          <a:xfrm>
            <a:off x="6553200" y="2590800"/>
            <a:ext cx="2286000" cy="584775"/>
          </a:xfrm>
          <a:prstGeom prst="rect">
            <a:avLst/>
          </a:prstGeom>
        </p:spPr>
        <p:txBody>
          <a:bodyPr wrap="square">
            <a:spAutoFit/>
          </a:bodyPr>
          <a:lstStyle/>
          <a:p>
            <a:r>
              <a:rPr lang="fr-FR" sz="1600" dirty="0" smtClean="0"/>
              <a:t>Exemple de construction de courbe de Bézier.</a:t>
            </a:r>
            <a:endParaRPr lang="fr-FR" sz="1600" dirty="0"/>
          </a:p>
        </p:txBody>
      </p:sp>
      <p:sp>
        <p:nvSpPr>
          <p:cNvPr id="22" name="Text Box 26"/>
          <p:cNvSpPr txBox="1">
            <a:spLocks noChangeArrowheads="1"/>
          </p:cNvSpPr>
          <p:nvPr/>
        </p:nvSpPr>
        <p:spPr bwMode="auto">
          <a:xfrm>
            <a:off x="3429000" y="3319046"/>
            <a:ext cx="2955925" cy="338554"/>
          </a:xfrm>
          <a:prstGeom prst="rect">
            <a:avLst/>
          </a:prstGeom>
          <a:noFill/>
          <a:ln w="9525">
            <a:noFill/>
            <a:miter lim="800000"/>
            <a:headEnd/>
            <a:tailEnd/>
          </a:ln>
          <a:effectLst/>
        </p:spPr>
        <p:txBody>
          <a:bodyPr>
            <a:spAutoFit/>
          </a:bodyPr>
          <a:lstStyle/>
          <a:p>
            <a:pPr>
              <a:spcBef>
                <a:spcPct val="50000"/>
              </a:spcBef>
            </a:pPr>
            <a:r>
              <a:rPr lang="fr-FR" sz="1600" dirty="0" smtClean="0"/>
              <a:t>: Polynômes de Bernstein</a:t>
            </a:r>
          </a:p>
        </p:txBody>
      </p:sp>
      <p:sp>
        <p:nvSpPr>
          <p:cNvPr id="26" name="object 6"/>
          <p:cNvSpPr txBox="1"/>
          <p:nvPr/>
        </p:nvSpPr>
        <p:spPr>
          <a:xfrm>
            <a:off x="3276600" y="3427512"/>
            <a:ext cx="454659" cy="153888"/>
          </a:xfrm>
          <a:prstGeom prst="rect">
            <a:avLst/>
          </a:prstGeom>
        </p:spPr>
        <p:txBody>
          <a:bodyPr vert="horz" wrap="square" lIns="0" tIns="0" rIns="0" bIns="0" rtlCol="0">
            <a:spAutoFit/>
          </a:bodyPr>
          <a:lstStyle/>
          <a:p>
            <a:pPr marL="12700">
              <a:lnSpc>
                <a:spcPct val="100000"/>
              </a:lnSpc>
              <a:tabLst>
                <a:tab pos="303530" algn="l"/>
              </a:tabLst>
            </a:pPr>
            <a:r>
              <a:rPr sz="1000" i="1" spc="-5" dirty="0">
                <a:latin typeface="Times New Roman"/>
                <a:cs typeface="Times New Roman"/>
              </a:rPr>
              <a:t>i</a:t>
            </a:r>
            <a:r>
              <a:rPr sz="1000" spc="5">
                <a:latin typeface="Times New Roman"/>
                <a:cs typeface="Times New Roman"/>
              </a:rPr>
              <a:t>,</a:t>
            </a:r>
            <a:r>
              <a:rPr sz="1000" spc="10">
                <a:latin typeface="Times New Roman"/>
                <a:cs typeface="Times New Roman"/>
              </a:rPr>
              <a:t> </a:t>
            </a:r>
            <a:r>
              <a:rPr sz="1000" i="1" spc="5" smtClean="0">
                <a:latin typeface="Times New Roman"/>
                <a:cs typeface="Times New Roman"/>
              </a:rPr>
              <a:t>j</a:t>
            </a:r>
            <a:endParaRPr sz="1000">
              <a:latin typeface="Times New Roman"/>
              <a:cs typeface="Times New Roman"/>
            </a:endParaRPr>
          </a:p>
        </p:txBody>
      </p:sp>
      <p:sp>
        <p:nvSpPr>
          <p:cNvPr id="29" name="Rectangle 28"/>
          <p:cNvSpPr/>
          <p:nvPr/>
        </p:nvSpPr>
        <p:spPr>
          <a:xfrm>
            <a:off x="3048000" y="3288268"/>
            <a:ext cx="325730" cy="369332"/>
          </a:xfrm>
          <a:prstGeom prst="rect">
            <a:avLst/>
          </a:prstGeom>
        </p:spPr>
        <p:txBody>
          <a:bodyPr wrap="none">
            <a:spAutoFit/>
          </a:bodyPr>
          <a:lstStyle/>
          <a:p>
            <a:r>
              <a:rPr lang="fr-FR" i="1" dirty="0" smtClean="0">
                <a:latin typeface="Times New Roman"/>
                <a:cs typeface="Times New Roman"/>
              </a:rPr>
              <a:t>B</a:t>
            </a:r>
            <a:endParaRPr lang="fr-FR" dirty="0"/>
          </a:p>
        </p:txBody>
      </p:sp>
      <p:sp>
        <p:nvSpPr>
          <p:cNvPr id="30" name="Rectangle 29"/>
          <p:cNvSpPr/>
          <p:nvPr/>
        </p:nvSpPr>
        <p:spPr>
          <a:xfrm>
            <a:off x="3048000" y="3581400"/>
            <a:ext cx="457200" cy="369332"/>
          </a:xfrm>
          <a:prstGeom prst="rect">
            <a:avLst/>
          </a:prstGeom>
        </p:spPr>
        <p:txBody>
          <a:bodyPr wrap="square">
            <a:spAutoFit/>
          </a:bodyPr>
          <a:lstStyle/>
          <a:p>
            <a:r>
              <a:rPr lang="fr-FR" i="1" spc="5" dirty="0" err="1" smtClean="0">
                <a:latin typeface="Arial"/>
                <a:cs typeface="Arial"/>
              </a:rPr>
              <a:t>P</a:t>
            </a:r>
            <a:r>
              <a:rPr lang="fr-FR" i="1" spc="7" baseline="-21604" dirty="0" err="1" smtClean="0">
                <a:latin typeface="Arial"/>
                <a:cs typeface="Arial"/>
              </a:rPr>
              <a:t>i,j</a:t>
            </a:r>
            <a:r>
              <a:rPr lang="fr-FR" i="1" spc="7" baseline="-21604" dirty="0" smtClean="0">
                <a:latin typeface="Arial"/>
                <a:cs typeface="Arial"/>
              </a:rPr>
              <a:t> </a:t>
            </a:r>
            <a:endParaRPr lang="fr-FR" dirty="0"/>
          </a:p>
        </p:txBody>
      </p:sp>
      <p:sp>
        <p:nvSpPr>
          <p:cNvPr id="31" name="Rectangle 30"/>
          <p:cNvSpPr/>
          <p:nvPr/>
        </p:nvSpPr>
        <p:spPr>
          <a:xfrm>
            <a:off x="3429000" y="3626404"/>
            <a:ext cx="2105705" cy="369332"/>
          </a:xfrm>
          <a:prstGeom prst="rect">
            <a:avLst/>
          </a:prstGeom>
        </p:spPr>
        <p:txBody>
          <a:bodyPr wrap="none">
            <a:spAutoFit/>
          </a:bodyPr>
          <a:lstStyle/>
          <a:p>
            <a:r>
              <a:rPr lang="fr-FR" dirty="0" smtClean="0">
                <a:latin typeface="Arial"/>
                <a:cs typeface="Arial"/>
              </a:rPr>
              <a:t>:points de contrôle</a:t>
            </a:r>
            <a:r>
              <a:rPr lang="fr-FR" spc="-220" dirty="0" smtClean="0">
                <a:latin typeface="Arial"/>
                <a:cs typeface="Arial"/>
              </a:rPr>
              <a:t> </a:t>
            </a:r>
            <a:endParaRPr lang="fr-FR"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8600" y="228600"/>
            <a:ext cx="8596528" cy="849462"/>
          </a:xfrm>
          <a:prstGeom prst="rect">
            <a:avLst/>
          </a:prstGeom>
        </p:spPr>
        <p:txBody>
          <a:bodyPr vert="horz" wrap="square" lIns="0" tIns="48767" rIns="0" bIns="0" rtlCol="0">
            <a:spAutoFit/>
          </a:bodyPr>
          <a:lstStyle/>
          <a:p>
            <a:pPr marL="12700"/>
            <a:r>
              <a:rPr lang="fr-FR" sz="2800" b="1" dirty="0" smtClean="0">
                <a:effectLst>
                  <a:outerShdw blurRad="38100" dist="38100" dir="2700000" algn="tl">
                    <a:srgbClr val="000000">
                      <a:alpha val="43137"/>
                    </a:srgbClr>
                  </a:outerShdw>
                </a:effectLst>
              </a:rPr>
              <a:t>Modélisation surfacique</a:t>
            </a:r>
            <a:r>
              <a:rPr lang="fr-FR" sz="2400" dirty="0" smtClean="0"/>
              <a:t/>
            </a:r>
            <a:br>
              <a:rPr lang="fr-FR" sz="2400" dirty="0" smtClean="0"/>
            </a:br>
            <a:r>
              <a:rPr lang="fr-FR" sz="2400" dirty="0" smtClean="0"/>
              <a:t>Surfaces paramétrées:</a:t>
            </a:r>
            <a:r>
              <a:rPr sz="2400" smtClean="0"/>
              <a:t>Recollement </a:t>
            </a:r>
            <a:r>
              <a:rPr sz="2400" spc="-5" dirty="0"/>
              <a:t>des </a:t>
            </a:r>
            <a:r>
              <a:rPr sz="2400" dirty="0"/>
              <a:t>surfaces </a:t>
            </a:r>
            <a:r>
              <a:rPr sz="2400" spc="-5" dirty="0"/>
              <a:t>de</a:t>
            </a:r>
            <a:r>
              <a:rPr sz="2400" spc="-90" dirty="0"/>
              <a:t> </a:t>
            </a:r>
            <a:r>
              <a:rPr sz="2400" spc="-5" dirty="0"/>
              <a:t>Bézier</a:t>
            </a:r>
            <a:endParaRPr sz="2400"/>
          </a:p>
        </p:txBody>
      </p:sp>
      <p:sp>
        <p:nvSpPr>
          <p:cNvPr id="3" name="object 3"/>
          <p:cNvSpPr txBox="1"/>
          <p:nvPr/>
        </p:nvSpPr>
        <p:spPr>
          <a:xfrm>
            <a:off x="4678857" y="1630667"/>
            <a:ext cx="1528445" cy="327025"/>
          </a:xfrm>
          <a:prstGeom prst="rect">
            <a:avLst/>
          </a:prstGeom>
        </p:spPr>
        <p:txBody>
          <a:bodyPr vert="horz" wrap="square" lIns="0" tIns="0" rIns="0" bIns="0" rtlCol="0">
            <a:spAutoFit/>
          </a:bodyPr>
          <a:lstStyle/>
          <a:p>
            <a:pPr marL="12700">
              <a:lnSpc>
                <a:spcPct val="100000"/>
              </a:lnSpc>
            </a:pPr>
            <a:r>
              <a:rPr sz="1800" i="1" spc="-5" dirty="0">
                <a:latin typeface="Arial"/>
                <a:cs typeface="Arial"/>
              </a:rPr>
              <a:t>R </a:t>
            </a:r>
            <a:r>
              <a:rPr sz="1800" spc="-5" dirty="0">
                <a:latin typeface="Arial"/>
                <a:cs typeface="Arial"/>
              </a:rPr>
              <a:t>définie par</a:t>
            </a:r>
            <a:r>
              <a:rPr sz="1800" spc="-35" dirty="0">
                <a:latin typeface="Arial"/>
                <a:cs typeface="Arial"/>
              </a:rPr>
              <a:t> </a:t>
            </a:r>
            <a:r>
              <a:rPr sz="1800" i="1" spc="-5" dirty="0">
                <a:latin typeface="Arial"/>
                <a:cs typeface="Arial"/>
              </a:rPr>
              <a:t>r</a:t>
            </a:r>
            <a:r>
              <a:rPr sz="1800" i="1" spc="-7" baseline="-20833" dirty="0">
                <a:latin typeface="Arial"/>
                <a:cs typeface="Arial"/>
              </a:rPr>
              <a:t>ij</a:t>
            </a:r>
            <a:endParaRPr sz="1800" baseline="-20833">
              <a:latin typeface="Arial"/>
              <a:cs typeface="Arial"/>
            </a:endParaRPr>
          </a:p>
        </p:txBody>
      </p:sp>
      <p:sp>
        <p:nvSpPr>
          <p:cNvPr id="4" name="object 4"/>
          <p:cNvSpPr txBox="1"/>
          <p:nvPr/>
        </p:nvSpPr>
        <p:spPr>
          <a:xfrm>
            <a:off x="727963" y="1630616"/>
            <a:ext cx="3722370" cy="889987"/>
          </a:xfrm>
          <a:prstGeom prst="rect">
            <a:avLst/>
          </a:prstGeom>
        </p:spPr>
        <p:txBody>
          <a:bodyPr vert="horz" wrap="square" lIns="0" tIns="0" rIns="0" bIns="0" rtlCol="0">
            <a:spAutoFit/>
          </a:bodyPr>
          <a:lstStyle/>
          <a:p>
            <a:pPr marL="355600" indent="-342900">
              <a:lnSpc>
                <a:spcPct val="100000"/>
              </a:lnSpc>
              <a:buClr>
                <a:srgbClr val="996666"/>
              </a:buClr>
              <a:buSzPct val="77777"/>
              <a:buFont typeface="Wingdings"/>
              <a:buChar char=""/>
              <a:tabLst>
                <a:tab pos="354965" algn="l"/>
                <a:tab pos="355600" algn="l"/>
              </a:tabLst>
            </a:pPr>
            <a:r>
              <a:rPr sz="1800" dirty="0">
                <a:latin typeface="Arial"/>
                <a:cs typeface="Arial"/>
              </a:rPr>
              <a:t>soit </a:t>
            </a:r>
            <a:r>
              <a:rPr sz="1800" spc="-5" dirty="0">
                <a:latin typeface="Arial"/>
                <a:cs typeface="Arial"/>
              </a:rPr>
              <a:t>2 </a:t>
            </a:r>
            <a:r>
              <a:rPr sz="1800" dirty="0">
                <a:latin typeface="Arial"/>
                <a:cs typeface="Arial"/>
              </a:rPr>
              <a:t>surfaces :  </a:t>
            </a:r>
            <a:r>
              <a:rPr sz="1800" i="1" dirty="0">
                <a:latin typeface="Arial"/>
                <a:cs typeface="Arial"/>
              </a:rPr>
              <a:t>Q </a:t>
            </a:r>
            <a:r>
              <a:rPr sz="1800" spc="-5" dirty="0">
                <a:latin typeface="Arial"/>
                <a:cs typeface="Arial"/>
              </a:rPr>
              <a:t>définie par</a:t>
            </a:r>
            <a:r>
              <a:rPr sz="1800" spc="-70" dirty="0">
                <a:latin typeface="Arial"/>
                <a:cs typeface="Arial"/>
              </a:rPr>
              <a:t> </a:t>
            </a:r>
            <a:r>
              <a:rPr sz="1800" i="1" spc="-5" dirty="0">
                <a:latin typeface="Arial"/>
                <a:cs typeface="Arial"/>
              </a:rPr>
              <a:t>q</a:t>
            </a:r>
            <a:r>
              <a:rPr sz="1800" i="1" spc="-7" baseline="-20833" dirty="0">
                <a:latin typeface="Arial"/>
                <a:cs typeface="Arial"/>
              </a:rPr>
              <a:t>ij</a:t>
            </a:r>
            <a:r>
              <a:rPr sz="1800" i="1" spc="-5" dirty="0">
                <a:latin typeface="Arial"/>
                <a:cs typeface="Arial"/>
              </a:rPr>
              <a:t>,</a:t>
            </a:r>
            <a:endParaRPr sz="1800">
              <a:latin typeface="Arial"/>
              <a:cs typeface="Arial"/>
            </a:endParaRPr>
          </a:p>
          <a:p>
            <a:pPr>
              <a:lnSpc>
                <a:spcPct val="100000"/>
              </a:lnSpc>
              <a:spcBef>
                <a:spcPts val="50"/>
              </a:spcBef>
              <a:buClr>
                <a:srgbClr val="996666"/>
              </a:buClr>
              <a:buFont typeface="Wingdings"/>
              <a:buChar char=""/>
            </a:pPr>
            <a:endParaRPr sz="2300">
              <a:latin typeface="Times New Roman"/>
              <a:cs typeface="Times New Roman"/>
            </a:endParaRPr>
          </a:p>
          <a:p>
            <a:pPr marL="756285" lvl="1" indent="-286385">
              <a:lnSpc>
                <a:spcPct val="100000"/>
              </a:lnSpc>
              <a:buClr>
                <a:srgbClr val="99CCFF"/>
              </a:buClr>
              <a:buSzPct val="68750"/>
              <a:buFont typeface="Wingdings"/>
              <a:buChar char=""/>
              <a:tabLst>
                <a:tab pos="756920" algn="l"/>
              </a:tabLst>
            </a:pPr>
            <a:r>
              <a:rPr sz="1600" spc="-5" dirty="0">
                <a:latin typeface="Arial"/>
                <a:cs typeface="Arial"/>
              </a:rPr>
              <a:t>continuité </a:t>
            </a:r>
            <a:r>
              <a:rPr sz="1600" spc="-5">
                <a:latin typeface="Arial"/>
                <a:cs typeface="Arial"/>
              </a:rPr>
              <a:t>d’ordre</a:t>
            </a:r>
            <a:r>
              <a:rPr sz="1600" spc="-35">
                <a:latin typeface="Arial"/>
                <a:cs typeface="Arial"/>
              </a:rPr>
              <a:t> </a:t>
            </a:r>
            <a:r>
              <a:rPr sz="1600" spc="-5" smtClean="0">
                <a:latin typeface="Arial"/>
                <a:cs typeface="Arial"/>
              </a:rPr>
              <a:t>zéro</a:t>
            </a:r>
            <a:endParaRPr sz="1600">
              <a:latin typeface="Arial"/>
              <a:cs typeface="Arial"/>
            </a:endParaRPr>
          </a:p>
        </p:txBody>
      </p:sp>
      <p:sp>
        <p:nvSpPr>
          <p:cNvPr id="5" name="object 5"/>
          <p:cNvSpPr/>
          <p:nvPr/>
        </p:nvSpPr>
        <p:spPr>
          <a:xfrm>
            <a:off x="356615" y="3427475"/>
            <a:ext cx="8356600" cy="2845435"/>
          </a:xfrm>
          <a:custGeom>
            <a:avLst/>
            <a:gdLst/>
            <a:ahLst/>
            <a:cxnLst/>
            <a:rect l="l" t="t" r="r" b="b"/>
            <a:pathLst>
              <a:path w="8356600" h="2845435">
                <a:moveTo>
                  <a:pt x="50292" y="0"/>
                </a:moveTo>
                <a:lnTo>
                  <a:pt x="0" y="0"/>
                </a:lnTo>
                <a:lnTo>
                  <a:pt x="0" y="2077212"/>
                </a:lnTo>
                <a:lnTo>
                  <a:pt x="9144" y="2159508"/>
                </a:lnTo>
                <a:lnTo>
                  <a:pt x="16764" y="2199131"/>
                </a:lnTo>
                <a:lnTo>
                  <a:pt x="25908" y="2238755"/>
                </a:lnTo>
                <a:lnTo>
                  <a:pt x="36576" y="2276855"/>
                </a:lnTo>
                <a:lnTo>
                  <a:pt x="48768" y="2314955"/>
                </a:lnTo>
                <a:lnTo>
                  <a:pt x="79248" y="2388108"/>
                </a:lnTo>
                <a:lnTo>
                  <a:pt x="97536" y="2421636"/>
                </a:lnTo>
                <a:lnTo>
                  <a:pt x="117348" y="2456688"/>
                </a:lnTo>
                <a:lnTo>
                  <a:pt x="138684" y="2488691"/>
                </a:lnTo>
                <a:lnTo>
                  <a:pt x="161544" y="2520696"/>
                </a:lnTo>
                <a:lnTo>
                  <a:pt x="184404" y="2551176"/>
                </a:lnTo>
                <a:lnTo>
                  <a:pt x="210312" y="2580131"/>
                </a:lnTo>
                <a:lnTo>
                  <a:pt x="237744" y="2609088"/>
                </a:lnTo>
                <a:lnTo>
                  <a:pt x="295656" y="2660904"/>
                </a:lnTo>
                <a:lnTo>
                  <a:pt x="326136" y="2685288"/>
                </a:lnTo>
                <a:lnTo>
                  <a:pt x="423672" y="2747772"/>
                </a:lnTo>
                <a:lnTo>
                  <a:pt x="458724" y="2766060"/>
                </a:lnTo>
                <a:lnTo>
                  <a:pt x="495300" y="2782824"/>
                </a:lnTo>
                <a:lnTo>
                  <a:pt x="531876" y="2796540"/>
                </a:lnTo>
                <a:lnTo>
                  <a:pt x="608076" y="2820924"/>
                </a:lnTo>
                <a:lnTo>
                  <a:pt x="687324" y="2836164"/>
                </a:lnTo>
                <a:lnTo>
                  <a:pt x="726947" y="2840736"/>
                </a:lnTo>
                <a:lnTo>
                  <a:pt x="768096" y="2843784"/>
                </a:lnTo>
                <a:lnTo>
                  <a:pt x="809244" y="2845308"/>
                </a:lnTo>
                <a:lnTo>
                  <a:pt x="7546848" y="2845308"/>
                </a:lnTo>
                <a:lnTo>
                  <a:pt x="7587995" y="2843784"/>
                </a:lnTo>
                <a:lnTo>
                  <a:pt x="7629143" y="2840736"/>
                </a:lnTo>
                <a:lnTo>
                  <a:pt x="7670291" y="2836164"/>
                </a:lnTo>
                <a:lnTo>
                  <a:pt x="7709915" y="2828544"/>
                </a:lnTo>
                <a:lnTo>
                  <a:pt x="7749539" y="2819400"/>
                </a:lnTo>
                <a:lnTo>
                  <a:pt x="7787639" y="2808732"/>
                </a:lnTo>
                <a:lnTo>
                  <a:pt x="7825739" y="2796540"/>
                </a:lnTo>
                <a:lnTo>
                  <a:pt x="7829397" y="2795016"/>
                </a:lnTo>
                <a:lnTo>
                  <a:pt x="809244" y="2795016"/>
                </a:lnTo>
                <a:lnTo>
                  <a:pt x="769620" y="2793491"/>
                </a:lnTo>
                <a:lnTo>
                  <a:pt x="731520" y="2790444"/>
                </a:lnTo>
                <a:lnTo>
                  <a:pt x="693420" y="2785872"/>
                </a:lnTo>
                <a:lnTo>
                  <a:pt x="655320" y="2779776"/>
                </a:lnTo>
                <a:lnTo>
                  <a:pt x="583692" y="2759964"/>
                </a:lnTo>
                <a:lnTo>
                  <a:pt x="513588" y="2735579"/>
                </a:lnTo>
                <a:lnTo>
                  <a:pt x="448056" y="2703576"/>
                </a:lnTo>
                <a:lnTo>
                  <a:pt x="384048" y="2665476"/>
                </a:lnTo>
                <a:lnTo>
                  <a:pt x="326136" y="2621279"/>
                </a:lnTo>
                <a:lnTo>
                  <a:pt x="272796" y="2572512"/>
                </a:lnTo>
                <a:lnTo>
                  <a:pt x="224028" y="2517648"/>
                </a:lnTo>
                <a:lnTo>
                  <a:pt x="179832" y="2459736"/>
                </a:lnTo>
                <a:lnTo>
                  <a:pt x="141732" y="2397252"/>
                </a:lnTo>
                <a:lnTo>
                  <a:pt x="109728" y="2330196"/>
                </a:lnTo>
                <a:lnTo>
                  <a:pt x="83820" y="2260091"/>
                </a:lnTo>
                <a:lnTo>
                  <a:pt x="65532" y="2188464"/>
                </a:lnTo>
                <a:lnTo>
                  <a:pt x="59436" y="2150364"/>
                </a:lnTo>
                <a:lnTo>
                  <a:pt x="54864" y="2112264"/>
                </a:lnTo>
                <a:lnTo>
                  <a:pt x="51815" y="2074164"/>
                </a:lnTo>
                <a:lnTo>
                  <a:pt x="50350" y="2036064"/>
                </a:lnTo>
                <a:lnTo>
                  <a:pt x="50292" y="0"/>
                </a:lnTo>
                <a:close/>
              </a:path>
              <a:path w="8356600" h="2845435">
                <a:moveTo>
                  <a:pt x="8356091" y="0"/>
                </a:moveTo>
                <a:lnTo>
                  <a:pt x="8305800" y="0"/>
                </a:lnTo>
                <a:lnTo>
                  <a:pt x="8305800" y="2036064"/>
                </a:lnTo>
                <a:lnTo>
                  <a:pt x="8304276" y="2075688"/>
                </a:lnTo>
                <a:lnTo>
                  <a:pt x="8301228" y="2113788"/>
                </a:lnTo>
                <a:lnTo>
                  <a:pt x="8296656" y="2151888"/>
                </a:lnTo>
                <a:lnTo>
                  <a:pt x="8290559" y="2189988"/>
                </a:lnTo>
                <a:lnTo>
                  <a:pt x="8270748" y="2261616"/>
                </a:lnTo>
                <a:lnTo>
                  <a:pt x="8246363" y="2331720"/>
                </a:lnTo>
                <a:lnTo>
                  <a:pt x="8214359" y="2397252"/>
                </a:lnTo>
                <a:lnTo>
                  <a:pt x="8176259" y="2461260"/>
                </a:lnTo>
                <a:lnTo>
                  <a:pt x="8132063" y="2519172"/>
                </a:lnTo>
                <a:lnTo>
                  <a:pt x="8083295" y="2572512"/>
                </a:lnTo>
                <a:lnTo>
                  <a:pt x="8028432" y="2621279"/>
                </a:lnTo>
                <a:lnTo>
                  <a:pt x="7970519" y="2665476"/>
                </a:lnTo>
                <a:lnTo>
                  <a:pt x="7908035" y="2703576"/>
                </a:lnTo>
                <a:lnTo>
                  <a:pt x="7840980" y="2735579"/>
                </a:lnTo>
                <a:lnTo>
                  <a:pt x="7770876" y="2761488"/>
                </a:lnTo>
                <a:lnTo>
                  <a:pt x="7699248" y="2779776"/>
                </a:lnTo>
                <a:lnTo>
                  <a:pt x="7661148" y="2785872"/>
                </a:lnTo>
                <a:lnTo>
                  <a:pt x="7623048" y="2790444"/>
                </a:lnTo>
                <a:lnTo>
                  <a:pt x="7584948" y="2793491"/>
                </a:lnTo>
                <a:lnTo>
                  <a:pt x="7545324" y="2795016"/>
                </a:lnTo>
                <a:lnTo>
                  <a:pt x="7829397" y="2795016"/>
                </a:lnTo>
                <a:lnTo>
                  <a:pt x="7898891" y="2766060"/>
                </a:lnTo>
                <a:lnTo>
                  <a:pt x="7932419" y="2747772"/>
                </a:lnTo>
                <a:lnTo>
                  <a:pt x="7967472" y="2727960"/>
                </a:lnTo>
                <a:lnTo>
                  <a:pt x="7999476" y="2706624"/>
                </a:lnTo>
                <a:lnTo>
                  <a:pt x="8031480" y="2683764"/>
                </a:lnTo>
                <a:lnTo>
                  <a:pt x="8090915" y="2634996"/>
                </a:lnTo>
                <a:lnTo>
                  <a:pt x="8119872" y="2607564"/>
                </a:lnTo>
                <a:lnTo>
                  <a:pt x="8171687" y="2549652"/>
                </a:lnTo>
                <a:lnTo>
                  <a:pt x="8196072" y="2519172"/>
                </a:lnTo>
                <a:lnTo>
                  <a:pt x="8258556" y="2421636"/>
                </a:lnTo>
                <a:lnTo>
                  <a:pt x="8276843" y="2386584"/>
                </a:lnTo>
                <a:lnTo>
                  <a:pt x="8293608" y="2350008"/>
                </a:lnTo>
                <a:lnTo>
                  <a:pt x="8307324" y="2313431"/>
                </a:lnTo>
                <a:lnTo>
                  <a:pt x="8331708" y="2237231"/>
                </a:lnTo>
                <a:lnTo>
                  <a:pt x="8346948" y="2157984"/>
                </a:lnTo>
                <a:lnTo>
                  <a:pt x="8351519" y="2118360"/>
                </a:lnTo>
                <a:lnTo>
                  <a:pt x="8354567" y="2077212"/>
                </a:lnTo>
                <a:lnTo>
                  <a:pt x="8356091" y="2036064"/>
                </a:lnTo>
                <a:lnTo>
                  <a:pt x="8356091" y="0"/>
                </a:lnTo>
                <a:close/>
              </a:path>
            </a:pathLst>
          </a:custGeom>
          <a:solidFill>
            <a:srgbClr val="669999"/>
          </a:solidFill>
        </p:spPr>
        <p:txBody>
          <a:bodyPr wrap="square" lIns="0" tIns="0" rIns="0" bIns="0" rtlCol="0"/>
          <a:lstStyle/>
          <a:p>
            <a:endParaRPr/>
          </a:p>
        </p:txBody>
      </p:sp>
      <p:sp>
        <p:nvSpPr>
          <p:cNvPr id="6" name="object 6"/>
          <p:cNvSpPr/>
          <p:nvPr/>
        </p:nvSpPr>
        <p:spPr>
          <a:xfrm>
            <a:off x="1792223" y="4273295"/>
            <a:ext cx="2743200" cy="1926336"/>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5958840" y="3651503"/>
            <a:ext cx="2514600" cy="1588008"/>
          </a:xfrm>
          <a:prstGeom prst="rect">
            <a:avLst/>
          </a:prstGeom>
          <a:blipFill>
            <a:blip r:embed="rId3" cstate="print"/>
            <a:stretch>
              <a:fillRect/>
            </a:stretch>
          </a:blipFill>
        </p:spPr>
        <p:txBody>
          <a:bodyPr wrap="square" lIns="0" tIns="0" rIns="0" bIns="0" rtlCol="0"/>
          <a:lstStyle/>
          <a:p>
            <a:endParaRPr/>
          </a:p>
        </p:txBody>
      </p:sp>
      <p:sp>
        <p:nvSpPr>
          <p:cNvPr id="8" name="object 8"/>
          <p:cNvSpPr txBox="1"/>
          <p:nvPr/>
        </p:nvSpPr>
        <p:spPr>
          <a:xfrm>
            <a:off x="1185218" y="3564140"/>
            <a:ext cx="2744470" cy="500137"/>
          </a:xfrm>
          <a:prstGeom prst="rect">
            <a:avLst/>
          </a:prstGeom>
        </p:spPr>
        <p:txBody>
          <a:bodyPr vert="horz" wrap="square" lIns="0" tIns="0" rIns="0" bIns="0" rtlCol="0">
            <a:spAutoFit/>
          </a:bodyPr>
          <a:lstStyle/>
          <a:p>
            <a:pPr marL="299085" indent="-286385">
              <a:lnSpc>
                <a:spcPct val="100000"/>
              </a:lnSpc>
              <a:buClr>
                <a:srgbClr val="99CCFF"/>
              </a:buClr>
              <a:buSzPct val="68750"/>
              <a:buFont typeface="Wingdings"/>
              <a:buChar char=""/>
              <a:tabLst>
                <a:tab pos="299085" algn="l"/>
              </a:tabLst>
            </a:pPr>
            <a:r>
              <a:rPr sz="1600" spc="-5" dirty="0">
                <a:latin typeface="Arial"/>
                <a:cs typeface="Arial"/>
              </a:rPr>
              <a:t>continuité d’ordre</a:t>
            </a:r>
            <a:r>
              <a:rPr sz="1600" spc="-35" dirty="0">
                <a:latin typeface="Arial"/>
                <a:cs typeface="Arial"/>
              </a:rPr>
              <a:t> </a:t>
            </a:r>
            <a:r>
              <a:rPr sz="1600" spc="-5" dirty="0">
                <a:latin typeface="Arial"/>
                <a:cs typeface="Arial"/>
              </a:rPr>
              <a:t>un:</a:t>
            </a:r>
            <a:endParaRPr sz="1600">
              <a:latin typeface="Arial"/>
              <a:cs typeface="Arial"/>
            </a:endParaRPr>
          </a:p>
          <a:p>
            <a:pPr marL="697865" lvl="1" indent="-228600">
              <a:lnSpc>
                <a:spcPct val="100000"/>
              </a:lnSpc>
              <a:spcBef>
                <a:spcPts val="330"/>
              </a:spcBef>
              <a:buClr>
                <a:srgbClr val="669999"/>
              </a:buClr>
              <a:buSzPct val="64285"/>
              <a:buFont typeface="Wingdings"/>
              <a:buChar char=""/>
              <a:tabLst>
                <a:tab pos="698500" algn="l"/>
              </a:tabLst>
            </a:pPr>
            <a:r>
              <a:rPr sz="1400" dirty="0">
                <a:latin typeface="Arial"/>
                <a:cs typeface="Arial"/>
              </a:rPr>
              <a:t>alignement </a:t>
            </a:r>
            <a:r>
              <a:rPr sz="1400">
                <a:latin typeface="Arial"/>
                <a:cs typeface="Arial"/>
              </a:rPr>
              <a:t>des</a:t>
            </a:r>
            <a:r>
              <a:rPr sz="1400" spc="-135">
                <a:latin typeface="Arial"/>
                <a:cs typeface="Arial"/>
              </a:rPr>
              <a:t> </a:t>
            </a:r>
            <a:r>
              <a:rPr sz="1400" smtClean="0">
                <a:latin typeface="Arial"/>
                <a:cs typeface="Arial"/>
              </a:rPr>
              <a:t>tangentes</a:t>
            </a:r>
            <a:endParaRPr sz="1400">
              <a:latin typeface="Arial"/>
              <a:cs typeface="Arial"/>
            </a:endParaRPr>
          </a:p>
        </p:txBody>
      </p:sp>
      <p:sp>
        <p:nvSpPr>
          <p:cNvPr id="9" name="object 9"/>
          <p:cNvSpPr txBox="1">
            <a:spLocks noGrp="1"/>
          </p:cNvSpPr>
          <p:nvPr>
            <p:ph type="sldNum" sz="quarter" idx="7"/>
          </p:nvPr>
        </p:nvSpPr>
        <p:spPr>
          <a:prstGeom prst="rect">
            <a:avLst/>
          </a:prstGeom>
        </p:spPr>
        <p:txBody>
          <a:bodyPr vert="horz" wrap="square" lIns="0" tIns="0" rIns="0" bIns="0" rtlCol="0">
            <a:spAutoFit/>
          </a:bodyPr>
          <a:lstStyle/>
          <a:p>
            <a:pPr marL="25400">
              <a:lnSpc>
                <a:spcPts val="1275"/>
              </a:lnSpc>
            </a:pPr>
            <a:fld id="{81D60167-4931-47E6-BA6A-407CBD079E47}" type="slidenum">
              <a:rPr spc="35" dirty="0"/>
              <a:pPr marL="25400">
                <a:lnSpc>
                  <a:spcPts val="1275"/>
                </a:lnSpc>
              </a:pPr>
              <a:t>27</a:t>
            </a:fld>
            <a:endParaRPr spc="35"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8600" y="228600"/>
            <a:ext cx="8596528" cy="849462"/>
          </a:xfrm>
          <a:prstGeom prst="rect">
            <a:avLst/>
          </a:prstGeom>
        </p:spPr>
        <p:txBody>
          <a:bodyPr vert="horz" wrap="square" lIns="0" tIns="48767" rIns="0" bIns="0" rtlCol="0">
            <a:spAutoFit/>
          </a:bodyPr>
          <a:lstStyle/>
          <a:p>
            <a:pPr marL="12700"/>
            <a:r>
              <a:rPr lang="fr-FR" sz="2800" b="1" spc="-5" dirty="0" smtClean="0">
                <a:effectLst>
                  <a:outerShdw blurRad="38100" dist="38100" dir="2700000" algn="tl">
                    <a:srgbClr val="000000">
                      <a:alpha val="43137"/>
                    </a:srgbClr>
                  </a:outerShdw>
                </a:effectLst>
              </a:rPr>
              <a:t>Modélisation surfacique</a:t>
            </a:r>
            <a:r>
              <a:rPr lang="fr-FR" sz="2400" spc="-5" dirty="0" smtClean="0"/>
              <a:t/>
            </a:r>
            <a:br>
              <a:rPr lang="fr-FR" sz="2400" spc="-5" dirty="0" smtClean="0"/>
            </a:br>
            <a:r>
              <a:rPr lang="fr-FR" sz="2400" spc="-5" dirty="0" smtClean="0"/>
              <a:t>Surfaces</a:t>
            </a:r>
            <a:r>
              <a:rPr lang="fr-FR" sz="2400" spc="-60" dirty="0" smtClean="0"/>
              <a:t> </a:t>
            </a:r>
            <a:r>
              <a:rPr lang="fr-FR" sz="2400" dirty="0" smtClean="0"/>
              <a:t>paramétrées: </a:t>
            </a:r>
            <a:r>
              <a:rPr sz="2400" spc="-5" smtClean="0"/>
              <a:t>Surfaces </a:t>
            </a:r>
            <a:r>
              <a:rPr sz="2400" spc="-5" dirty="0"/>
              <a:t>créées à partir de</a:t>
            </a:r>
            <a:r>
              <a:rPr sz="2400" spc="25" dirty="0"/>
              <a:t> </a:t>
            </a:r>
            <a:r>
              <a:rPr sz="2400" spc="-5" dirty="0"/>
              <a:t>courbes</a:t>
            </a:r>
            <a:endParaRPr sz="2400"/>
          </a:p>
        </p:txBody>
      </p:sp>
      <p:sp>
        <p:nvSpPr>
          <p:cNvPr id="3" name="object 3"/>
          <p:cNvSpPr/>
          <p:nvPr/>
        </p:nvSpPr>
        <p:spPr>
          <a:xfrm>
            <a:off x="6778752" y="1420367"/>
            <a:ext cx="1853183" cy="2008632"/>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356615" y="3427475"/>
            <a:ext cx="8356600" cy="2845435"/>
          </a:xfrm>
          <a:custGeom>
            <a:avLst/>
            <a:gdLst/>
            <a:ahLst/>
            <a:cxnLst/>
            <a:rect l="l" t="t" r="r" b="b"/>
            <a:pathLst>
              <a:path w="8356600" h="2845435">
                <a:moveTo>
                  <a:pt x="50292" y="0"/>
                </a:moveTo>
                <a:lnTo>
                  <a:pt x="0" y="0"/>
                </a:lnTo>
                <a:lnTo>
                  <a:pt x="0" y="2077212"/>
                </a:lnTo>
                <a:lnTo>
                  <a:pt x="9144" y="2159508"/>
                </a:lnTo>
                <a:lnTo>
                  <a:pt x="16764" y="2199131"/>
                </a:lnTo>
                <a:lnTo>
                  <a:pt x="25908" y="2238755"/>
                </a:lnTo>
                <a:lnTo>
                  <a:pt x="36576" y="2276855"/>
                </a:lnTo>
                <a:lnTo>
                  <a:pt x="48768" y="2314955"/>
                </a:lnTo>
                <a:lnTo>
                  <a:pt x="79248" y="2388108"/>
                </a:lnTo>
                <a:lnTo>
                  <a:pt x="97536" y="2421636"/>
                </a:lnTo>
                <a:lnTo>
                  <a:pt x="117348" y="2456688"/>
                </a:lnTo>
                <a:lnTo>
                  <a:pt x="138684" y="2488691"/>
                </a:lnTo>
                <a:lnTo>
                  <a:pt x="161544" y="2520696"/>
                </a:lnTo>
                <a:lnTo>
                  <a:pt x="184404" y="2551176"/>
                </a:lnTo>
                <a:lnTo>
                  <a:pt x="210312" y="2580131"/>
                </a:lnTo>
                <a:lnTo>
                  <a:pt x="237744" y="2609088"/>
                </a:lnTo>
                <a:lnTo>
                  <a:pt x="295656" y="2660904"/>
                </a:lnTo>
                <a:lnTo>
                  <a:pt x="326136" y="2685288"/>
                </a:lnTo>
                <a:lnTo>
                  <a:pt x="423672" y="2747772"/>
                </a:lnTo>
                <a:lnTo>
                  <a:pt x="458724" y="2766060"/>
                </a:lnTo>
                <a:lnTo>
                  <a:pt x="495300" y="2782824"/>
                </a:lnTo>
                <a:lnTo>
                  <a:pt x="531876" y="2796540"/>
                </a:lnTo>
                <a:lnTo>
                  <a:pt x="608076" y="2820924"/>
                </a:lnTo>
                <a:lnTo>
                  <a:pt x="687324" y="2836164"/>
                </a:lnTo>
                <a:lnTo>
                  <a:pt x="726947" y="2840736"/>
                </a:lnTo>
                <a:lnTo>
                  <a:pt x="768096" y="2843784"/>
                </a:lnTo>
                <a:lnTo>
                  <a:pt x="809244" y="2845308"/>
                </a:lnTo>
                <a:lnTo>
                  <a:pt x="7546848" y="2845308"/>
                </a:lnTo>
                <a:lnTo>
                  <a:pt x="7587995" y="2843784"/>
                </a:lnTo>
                <a:lnTo>
                  <a:pt x="7629143" y="2840736"/>
                </a:lnTo>
                <a:lnTo>
                  <a:pt x="7670291" y="2836164"/>
                </a:lnTo>
                <a:lnTo>
                  <a:pt x="7709915" y="2828544"/>
                </a:lnTo>
                <a:lnTo>
                  <a:pt x="7749539" y="2819400"/>
                </a:lnTo>
                <a:lnTo>
                  <a:pt x="7787639" y="2808732"/>
                </a:lnTo>
                <a:lnTo>
                  <a:pt x="7825739" y="2796540"/>
                </a:lnTo>
                <a:lnTo>
                  <a:pt x="7829397" y="2795016"/>
                </a:lnTo>
                <a:lnTo>
                  <a:pt x="809244" y="2795016"/>
                </a:lnTo>
                <a:lnTo>
                  <a:pt x="769620" y="2793491"/>
                </a:lnTo>
                <a:lnTo>
                  <a:pt x="731520" y="2790444"/>
                </a:lnTo>
                <a:lnTo>
                  <a:pt x="693420" y="2785872"/>
                </a:lnTo>
                <a:lnTo>
                  <a:pt x="655320" y="2779776"/>
                </a:lnTo>
                <a:lnTo>
                  <a:pt x="583692" y="2759964"/>
                </a:lnTo>
                <a:lnTo>
                  <a:pt x="513588" y="2735579"/>
                </a:lnTo>
                <a:lnTo>
                  <a:pt x="448056" y="2703576"/>
                </a:lnTo>
                <a:lnTo>
                  <a:pt x="384048" y="2665476"/>
                </a:lnTo>
                <a:lnTo>
                  <a:pt x="326136" y="2621279"/>
                </a:lnTo>
                <a:lnTo>
                  <a:pt x="272796" y="2572512"/>
                </a:lnTo>
                <a:lnTo>
                  <a:pt x="224028" y="2517648"/>
                </a:lnTo>
                <a:lnTo>
                  <a:pt x="179832" y="2459736"/>
                </a:lnTo>
                <a:lnTo>
                  <a:pt x="141732" y="2397252"/>
                </a:lnTo>
                <a:lnTo>
                  <a:pt x="109728" y="2330196"/>
                </a:lnTo>
                <a:lnTo>
                  <a:pt x="83820" y="2260091"/>
                </a:lnTo>
                <a:lnTo>
                  <a:pt x="65532" y="2188464"/>
                </a:lnTo>
                <a:lnTo>
                  <a:pt x="59436" y="2150364"/>
                </a:lnTo>
                <a:lnTo>
                  <a:pt x="54864" y="2112264"/>
                </a:lnTo>
                <a:lnTo>
                  <a:pt x="51815" y="2074164"/>
                </a:lnTo>
                <a:lnTo>
                  <a:pt x="50350" y="2036064"/>
                </a:lnTo>
                <a:lnTo>
                  <a:pt x="50292" y="0"/>
                </a:lnTo>
                <a:close/>
              </a:path>
              <a:path w="8356600" h="2845435">
                <a:moveTo>
                  <a:pt x="8356091" y="0"/>
                </a:moveTo>
                <a:lnTo>
                  <a:pt x="8305800" y="0"/>
                </a:lnTo>
                <a:lnTo>
                  <a:pt x="8305800" y="2036064"/>
                </a:lnTo>
                <a:lnTo>
                  <a:pt x="8304276" y="2075688"/>
                </a:lnTo>
                <a:lnTo>
                  <a:pt x="8301228" y="2113788"/>
                </a:lnTo>
                <a:lnTo>
                  <a:pt x="8296656" y="2151888"/>
                </a:lnTo>
                <a:lnTo>
                  <a:pt x="8290559" y="2189988"/>
                </a:lnTo>
                <a:lnTo>
                  <a:pt x="8270748" y="2261616"/>
                </a:lnTo>
                <a:lnTo>
                  <a:pt x="8246363" y="2331720"/>
                </a:lnTo>
                <a:lnTo>
                  <a:pt x="8214359" y="2397252"/>
                </a:lnTo>
                <a:lnTo>
                  <a:pt x="8176259" y="2461260"/>
                </a:lnTo>
                <a:lnTo>
                  <a:pt x="8132063" y="2519172"/>
                </a:lnTo>
                <a:lnTo>
                  <a:pt x="8083295" y="2572512"/>
                </a:lnTo>
                <a:lnTo>
                  <a:pt x="8028432" y="2621279"/>
                </a:lnTo>
                <a:lnTo>
                  <a:pt x="7970519" y="2665476"/>
                </a:lnTo>
                <a:lnTo>
                  <a:pt x="7908035" y="2703576"/>
                </a:lnTo>
                <a:lnTo>
                  <a:pt x="7840980" y="2735579"/>
                </a:lnTo>
                <a:lnTo>
                  <a:pt x="7770876" y="2761488"/>
                </a:lnTo>
                <a:lnTo>
                  <a:pt x="7699248" y="2779776"/>
                </a:lnTo>
                <a:lnTo>
                  <a:pt x="7661148" y="2785872"/>
                </a:lnTo>
                <a:lnTo>
                  <a:pt x="7623048" y="2790444"/>
                </a:lnTo>
                <a:lnTo>
                  <a:pt x="7584948" y="2793491"/>
                </a:lnTo>
                <a:lnTo>
                  <a:pt x="7545324" y="2795016"/>
                </a:lnTo>
                <a:lnTo>
                  <a:pt x="7829397" y="2795016"/>
                </a:lnTo>
                <a:lnTo>
                  <a:pt x="7898891" y="2766060"/>
                </a:lnTo>
                <a:lnTo>
                  <a:pt x="7932419" y="2747772"/>
                </a:lnTo>
                <a:lnTo>
                  <a:pt x="7967472" y="2727960"/>
                </a:lnTo>
                <a:lnTo>
                  <a:pt x="7999476" y="2706624"/>
                </a:lnTo>
                <a:lnTo>
                  <a:pt x="8031480" y="2683764"/>
                </a:lnTo>
                <a:lnTo>
                  <a:pt x="8090915" y="2634996"/>
                </a:lnTo>
                <a:lnTo>
                  <a:pt x="8119872" y="2607564"/>
                </a:lnTo>
                <a:lnTo>
                  <a:pt x="8171687" y="2549652"/>
                </a:lnTo>
                <a:lnTo>
                  <a:pt x="8196072" y="2519172"/>
                </a:lnTo>
                <a:lnTo>
                  <a:pt x="8258556" y="2421636"/>
                </a:lnTo>
                <a:lnTo>
                  <a:pt x="8276843" y="2386584"/>
                </a:lnTo>
                <a:lnTo>
                  <a:pt x="8293608" y="2350008"/>
                </a:lnTo>
                <a:lnTo>
                  <a:pt x="8307324" y="2313431"/>
                </a:lnTo>
                <a:lnTo>
                  <a:pt x="8331708" y="2237231"/>
                </a:lnTo>
                <a:lnTo>
                  <a:pt x="8346948" y="2157984"/>
                </a:lnTo>
                <a:lnTo>
                  <a:pt x="8351519" y="2118360"/>
                </a:lnTo>
                <a:lnTo>
                  <a:pt x="8354567" y="2077212"/>
                </a:lnTo>
                <a:lnTo>
                  <a:pt x="8356091" y="2036064"/>
                </a:lnTo>
                <a:lnTo>
                  <a:pt x="8356091" y="0"/>
                </a:lnTo>
                <a:close/>
              </a:path>
            </a:pathLst>
          </a:custGeom>
          <a:solidFill>
            <a:srgbClr val="669999"/>
          </a:solidFill>
        </p:spPr>
        <p:txBody>
          <a:bodyPr wrap="square" lIns="0" tIns="0" rIns="0" bIns="0" rtlCol="0"/>
          <a:lstStyle/>
          <a:p>
            <a:endParaRPr/>
          </a:p>
        </p:txBody>
      </p:sp>
      <p:sp>
        <p:nvSpPr>
          <p:cNvPr id="5" name="object 5"/>
          <p:cNvSpPr txBox="1"/>
          <p:nvPr/>
        </p:nvSpPr>
        <p:spPr>
          <a:xfrm>
            <a:off x="688279" y="1637283"/>
            <a:ext cx="7533005" cy="2481580"/>
          </a:xfrm>
          <a:prstGeom prst="rect">
            <a:avLst/>
          </a:prstGeom>
        </p:spPr>
        <p:txBody>
          <a:bodyPr vert="horz" wrap="square" lIns="0" tIns="0" rIns="0" bIns="0" rtlCol="0">
            <a:spAutoFit/>
          </a:bodyPr>
          <a:lstStyle/>
          <a:p>
            <a:pPr marL="354965" indent="-342265">
              <a:lnSpc>
                <a:spcPct val="100000"/>
              </a:lnSpc>
              <a:buClr>
                <a:srgbClr val="996666"/>
              </a:buClr>
              <a:buSzPct val="80000"/>
              <a:buFont typeface="Wingdings"/>
              <a:buChar char=""/>
              <a:tabLst>
                <a:tab pos="355600" algn="l"/>
                <a:tab pos="356235" algn="l"/>
              </a:tabLst>
            </a:pPr>
            <a:r>
              <a:rPr sz="2000" dirty="0">
                <a:latin typeface="Arial"/>
                <a:cs typeface="Arial"/>
              </a:rPr>
              <a:t>Surfaces de révolution: Surface créée à</a:t>
            </a:r>
            <a:r>
              <a:rPr sz="2000" spc="-170" dirty="0">
                <a:latin typeface="Arial"/>
                <a:cs typeface="Arial"/>
              </a:rPr>
              <a:t> </a:t>
            </a:r>
            <a:r>
              <a:rPr sz="2000" dirty="0">
                <a:latin typeface="Arial"/>
                <a:cs typeface="Arial"/>
              </a:rPr>
              <a:t>partir</a:t>
            </a:r>
            <a:endParaRPr sz="2000">
              <a:latin typeface="Arial"/>
              <a:cs typeface="Arial"/>
            </a:endParaRPr>
          </a:p>
          <a:p>
            <a:pPr marL="756285" lvl="1" indent="-286385">
              <a:lnSpc>
                <a:spcPct val="100000"/>
              </a:lnSpc>
              <a:spcBef>
                <a:spcPts val="5"/>
              </a:spcBef>
              <a:buClr>
                <a:srgbClr val="99CCFF"/>
              </a:buClr>
              <a:buSzPct val="69444"/>
              <a:buFont typeface="Wingdings"/>
              <a:buChar char=""/>
              <a:tabLst>
                <a:tab pos="756920" algn="l"/>
              </a:tabLst>
            </a:pPr>
            <a:r>
              <a:rPr sz="1800" spc="-5" dirty="0">
                <a:latin typeface="Arial"/>
                <a:cs typeface="Arial"/>
              </a:rPr>
              <a:t>d’une</a:t>
            </a:r>
            <a:r>
              <a:rPr sz="1800" spc="-85" dirty="0">
                <a:latin typeface="Arial"/>
                <a:cs typeface="Arial"/>
              </a:rPr>
              <a:t> </a:t>
            </a:r>
            <a:r>
              <a:rPr sz="1800" spc="-5" dirty="0">
                <a:latin typeface="Arial"/>
                <a:cs typeface="Arial"/>
              </a:rPr>
              <a:t>courbe</a:t>
            </a:r>
            <a:endParaRPr sz="1800">
              <a:latin typeface="Arial"/>
              <a:cs typeface="Arial"/>
            </a:endParaRPr>
          </a:p>
          <a:p>
            <a:pPr marL="756285" lvl="1" indent="-286385">
              <a:lnSpc>
                <a:spcPct val="100000"/>
              </a:lnSpc>
              <a:buClr>
                <a:srgbClr val="99CCFF"/>
              </a:buClr>
              <a:buSzPct val="69444"/>
              <a:buFont typeface="Wingdings"/>
              <a:buChar char=""/>
              <a:tabLst>
                <a:tab pos="756920" algn="l"/>
              </a:tabLst>
            </a:pPr>
            <a:r>
              <a:rPr sz="1800" spc="-5" dirty="0">
                <a:latin typeface="Arial"/>
                <a:cs typeface="Arial"/>
              </a:rPr>
              <a:t>un </a:t>
            </a:r>
            <a:r>
              <a:rPr sz="1800" spc="-10" dirty="0">
                <a:latin typeface="Arial"/>
                <a:cs typeface="Arial"/>
              </a:rPr>
              <a:t>axe </a:t>
            </a:r>
            <a:r>
              <a:rPr sz="1800" spc="-5" dirty="0">
                <a:latin typeface="Arial"/>
                <a:cs typeface="Arial"/>
              </a:rPr>
              <a:t>de</a:t>
            </a:r>
            <a:r>
              <a:rPr sz="1800" spc="-40" dirty="0">
                <a:latin typeface="Arial"/>
                <a:cs typeface="Arial"/>
              </a:rPr>
              <a:t> </a:t>
            </a:r>
            <a:r>
              <a:rPr sz="1800" spc="-5" dirty="0">
                <a:latin typeface="Arial"/>
                <a:cs typeface="Arial"/>
              </a:rPr>
              <a:t>rotation</a:t>
            </a:r>
            <a:endParaRPr sz="1800">
              <a:latin typeface="Arial"/>
              <a:cs typeface="Arial"/>
            </a:endParaRPr>
          </a:p>
          <a:p>
            <a:pPr marL="756285" lvl="1" indent="-286385">
              <a:lnSpc>
                <a:spcPct val="100000"/>
              </a:lnSpc>
              <a:buClr>
                <a:srgbClr val="99CCFF"/>
              </a:buClr>
              <a:buSzPct val="69444"/>
              <a:buFont typeface="Wingdings"/>
              <a:buChar char=""/>
              <a:tabLst>
                <a:tab pos="756920" algn="l"/>
              </a:tabLst>
            </a:pPr>
            <a:r>
              <a:rPr sz="1800" spc="-5" dirty="0">
                <a:latin typeface="Arial"/>
                <a:cs typeface="Arial"/>
              </a:rPr>
              <a:t>position de la courbe par rapport à l’axe de</a:t>
            </a:r>
            <a:r>
              <a:rPr sz="1800" spc="95" dirty="0">
                <a:latin typeface="Arial"/>
                <a:cs typeface="Arial"/>
              </a:rPr>
              <a:t> </a:t>
            </a:r>
            <a:r>
              <a:rPr sz="1800" spc="-5" dirty="0">
                <a:latin typeface="Arial"/>
                <a:cs typeface="Arial"/>
              </a:rPr>
              <a:t>rotation</a:t>
            </a:r>
            <a:endParaRPr sz="1800">
              <a:latin typeface="Arial"/>
              <a:cs typeface="Arial"/>
            </a:endParaRPr>
          </a:p>
          <a:p>
            <a:pPr marL="756285" lvl="1" indent="-286385">
              <a:lnSpc>
                <a:spcPct val="100000"/>
              </a:lnSpc>
              <a:buClr>
                <a:srgbClr val="99CCFF"/>
              </a:buClr>
              <a:buSzPct val="69444"/>
              <a:buFont typeface="Wingdings"/>
              <a:buChar char=""/>
              <a:tabLst>
                <a:tab pos="756920" algn="l"/>
              </a:tabLst>
            </a:pPr>
            <a:r>
              <a:rPr sz="1800" spc="-5" dirty="0">
                <a:latin typeface="Arial"/>
                <a:cs typeface="Arial"/>
              </a:rPr>
              <a:t>un angle de</a:t>
            </a:r>
            <a:r>
              <a:rPr sz="1800" spc="-50" dirty="0">
                <a:latin typeface="Arial"/>
                <a:cs typeface="Arial"/>
              </a:rPr>
              <a:t> </a:t>
            </a:r>
            <a:r>
              <a:rPr sz="1800" spc="-5" dirty="0">
                <a:latin typeface="Arial"/>
                <a:cs typeface="Arial"/>
              </a:rPr>
              <a:t>rotation</a:t>
            </a:r>
            <a:endParaRPr sz="1800">
              <a:latin typeface="Arial"/>
              <a:cs typeface="Arial"/>
            </a:endParaRPr>
          </a:p>
          <a:p>
            <a:pPr lvl="1">
              <a:lnSpc>
                <a:spcPct val="100000"/>
              </a:lnSpc>
              <a:buClr>
                <a:srgbClr val="99CCFF"/>
              </a:buClr>
              <a:buFont typeface="Wingdings"/>
              <a:buChar char=""/>
            </a:pPr>
            <a:endParaRPr sz="1800">
              <a:latin typeface="Times New Roman"/>
              <a:cs typeface="Times New Roman"/>
            </a:endParaRPr>
          </a:p>
          <a:p>
            <a:pPr lvl="1">
              <a:lnSpc>
                <a:spcPct val="100000"/>
              </a:lnSpc>
              <a:spcBef>
                <a:spcPts val="5"/>
              </a:spcBef>
              <a:buClr>
                <a:srgbClr val="99CCFF"/>
              </a:buClr>
              <a:buFont typeface="Wingdings"/>
              <a:buChar char=""/>
            </a:pPr>
            <a:endParaRPr sz="1950">
              <a:latin typeface="Times New Roman"/>
              <a:cs typeface="Times New Roman"/>
            </a:endParaRPr>
          </a:p>
          <a:p>
            <a:pPr marL="354965" marR="5080" indent="-342265">
              <a:lnSpc>
                <a:spcPct val="100000"/>
              </a:lnSpc>
              <a:buClr>
                <a:srgbClr val="996666"/>
              </a:buClr>
              <a:buSzPct val="80555"/>
              <a:buFont typeface="Wingdings"/>
              <a:buChar char=""/>
              <a:tabLst>
                <a:tab pos="355600" algn="l"/>
                <a:tab pos="356235" algn="l"/>
              </a:tabLst>
            </a:pPr>
            <a:r>
              <a:rPr sz="1800" dirty="0">
                <a:latin typeface="Arial"/>
                <a:cs typeface="Arial"/>
              </a:rPr>
              <a:t>Surfaces </a:t>
            </a:r>
            <a:r>
              <a:rPr sz="1800" spc="-5" dirty="0">
                <a:latin typeface="Arial"/>
                <a:cs typeface="Arial"/>
              </a:rPr>
              <a:t>extrudées: </a:t>
            </a:r>
            <a:r>
              <a:rPr sz="1600" spc="-5" dirty="0">
                <a:latin typeface="Arial"/>
                <a:cs typeface="Arial"/>
              </a:rPr>
              <a:t>Surface créée à partir d’une courbe plane en </a:t>
            </a:r>
            <a:r>
              <a:rPr sz="1600" dirty="0">
                <a:latin typeface="Arial"/>
                <a:cs typeface="Arial"/>
              </a:rPr>
              <a:t>lui </a:t>
            </a:r>
            <a:r>
              <a:rPr sz="1600" spc="-5" dirty="0">
                <a:latin typeface="Arial"/>
                <a:cs typeface="Arial"/>
              </a:rPr>
              <a:t>donnant  de</a:t>
            </a:r>
            <a:r>
              <a:rPr sz="1600" spc="-60" dirty="0">
                <a:latin typeface="Arial"/>
                <a:cs typeface="Arial"/>
              </a:rPr>
              <a:t> </a:t>
            </a:r>
            <a:r>
              <a:rPr sz="1600" spc="-5" dirty="0">
                <a:latin typeface="Arial"/>
                <a:cs typeface="Arial"/>
              </a:rPr>
              <a:t>l’épaisseur</a:t>
            </a:r>
            <a:endParaRPr sz="1600">
              <a:latin typeface="Arial"/>
              <a:cs typeface="Arial"/>
            </a:endParaRPr>
          </a:p>
        </p:txBody>
      </p:sp>
      <p:sp>
        <p:nvSpPr>
          <p:cNvPr id="6" name="object 6"/>
          <p:cNvSpPr txBox="1"/>
          <p:nvPr/>
        </p:nvSpPr>
        <p:spPr>
          <a:xfrm>
            <a:off x="914401" y="5034749"/>
            <a:ext cx="4918068" cy="1023357"/>
          </a:xfrm>
          <a:prstGeom prst="rect">
            <a:avLst/>
          </a:prstGeom>
        </p:spPr>
        <p:txBody>
          <a:bodyPr vert="horz" wrap="square" lIns="0" tIns="0" rIns="0" bIns="0" rtlCol="0">
            <a:spAutoFit/>
          </a:bodyPr>
          <a:lstStyle/>
          <a:p>
            <a:pPr marL="299085" indent="-286385">
              <a:lnSpc>
                <a:spcPct val="100000"/>
              </a:lnSpc>
              <a:buClr>
                <a:srgbClr val="99CCFF"/>
              </a:buClr>
              <a:buSzPct val="68750"/>
              <a:buFont typeface="Wingdings"/>
              <a:buChar char=""/>
              <a:tabLst>
                <a:tab pos="299720" algn="l"/>
              </a:tabLst>
            </a:pPr>
            <a:r>
              <a:rPr sz="1600" b="1" spc="-5" dirty="0">
                <a:latin typeface="Arial"/>
                <a:cs typeface="Arial"/>
              </a:rPr>
              <a:t>Extrusion</a:t>
            </a:r>
            <a:r>
              <a:rPr sz="1600" b="1" spc="-30" dirty="0">
                <a:latin typeface="Arial"/>
                <a:cs typeface="Arial"/>
              </a:rPr>
              <a:t> </a:t>
            </a:r>
            <a:r>
              <a:rPr sz="1600" b="1" spc="-5" dirty="0">
                <a:latin typeface="Arial"/>
                <a:cs typeface="Arial"/>
              </a:rPr>
              <a:t>généralisée</a:t>
            </a:r>
            <a:endParaRPr sz="1600" b="1">
              <a:latin typeface="Arial"/>
              <a:cs typeface="Arial"/>
            </a:endParaRPr>
          </a:p>
          <a:p>
            <a:pPr marL="697865" lvl="1" indent="-227965">
              <a:lnSpc>
                <a:spcPct val="100000"/>
              </a:lnSpc>
              <a:spcBef>
                <a:spcPts val="140"/>
              </a:spcBef>
              <a:buClr>
                <a:srgbClr val="669999"/>
              </a:buClr>
              <a:buSzPct val="63636"/>
              <a:buFont typeface="Wingdings"/>
              <a:buChar char=""/>
              <a:tabLst>
                <a:tab pos="698500" algn="l"/>
              </a:tabLst>
            </a:pPr>
            <a:r>
              <a:rPr sz="1200" b="1" dirty="0">
                <a:latin typeface="Arial"/>
                <a:cs typeface="Arial"/>
              </a:rPr>
              <a:t>Une courbe plane</a:t>
            </a:r>
            <a:r>
              <a:rPr sz="1200" b="1" spc="-130" dirty="0">
                <a:latin typeface="Arial"/>
                <a:cs typeface="Arial"/>
              </a:rPr>
              <a:t> </a:t>
            </a:r>
            <a:r>
              <a:rPr sz="1200" b="1" spc="5" dirty="0">
                <a:latin typeface="Arial"/>
                <a:cs typeface="Arial"/>
              </a:rPr>
              <a:t>fermée</a:t>
            </a:r>
            <a:endParaRPr sz="1200" b="1">
              <a:latin typeface="Arial"/>
              <a:cs typeface="Arial"/>
            </a:endParaRPr>
          </a:p>
          <a:p>
            <a:pPr marL="697865" lvl="1" indent="-227965">
              <a:lnSpc>
                <a:spcPct val="100000"/>
              </a:lnSpc>
              <a:spcBef>
                <a:spcPts val="130"/>
              </a:spcBef>
              <a:buClr>
                <a:srgbClr val="669999"/>
              </a:buClr>
              <a:buSzPct val="63636"/>
              <a:buFont typeface="Wingdings"/>
              <a:buChar char=""/>
              <a:tabLst>
                <a:tab pos="698500" algn="l"/>
              </a:tabLst>
            </a:pPr>
            <a:r>
              <a:rPr sz="1200" b="1" dirty="0">
                <a:latin typeface="Arial"/>
                <a:cs typeface="Arial"/>
              </a:rPr>
              <a:t>une</a:t>
            </a:r>
            <a:r>
              <a:rPr sz="1200" b="1" spc="-95" dirty="0">
                <a:latin typeface="Arial"/>
                <a:cs typeface="Arial"/>
              </a:rPr>
              <a:t> </a:t>
            </a:r>
            <a:r>
              <a:rPr sz="1200" b="1" dirty="0">
                <a:latin typeface="Arial"/>
                <a:cs typeface="Arial"/>
              </a:rPr>
              <a:t>trajectoire</a:t>
            </a:r>
            <a:endParaRPr sz="1200" b="1">
              <a:latin typeface="Arial"/>
              <a:cs typeface="Arial"/>
            </a:endParaRPr>
          </a:p>
          <a:p>
            <a:pPr marL="697865" lvl="1" indent="-227965">
              <a:lnSpc>
                <a:spcPct val="100000"/>
              </a:lnSpc>
              <a:spcBef>
                <a:spcPts val="130"/>
              </a:spcBef>
              <a:buClr>
                <a:srgbClr val="669999"/>
              </a:buClr>
              <a:buSzPct val="63636"/>
              <a:buFont typeface="Wingdings"/>
              <a:buChar char=""/>
              <a:tabLst>
                <a:tab pos="698500" algn="l"/>
              </a:tabLst>
            </a:pPr>
            <a:r>
              <a:rPr sz="1200" b="1" dirty="0">
                <a:latin typeface="Arial"/>
                <a:cs typeface="Arial"/>
              </a:rPr>
              <a:t>position et modification de </a:t>
            </a:r>
            <a:r>
              <a:rPr sz="1200" b="1" spc="-10" dirty="0">
                <a:latin typeface="Arial"/>
                <a:cs typeface="Arial"/>
              </a:rPr>
              <a:t>la </a:t>
            </a:r>
            <a:r>
              <a:rPr sz="1200" b="1" dirty="0">
                <a:latin typeface="Arial"/>
                <a:cs typeface="Arial"/>
              </a:rPr>
              <a:t>courbe plan le long de </a:t>
            </a:r>
            <a:r>
              <a:rPr sz="1200" b="1" spc="-10" dirty="0">
                <a:latin typeface="Arial"/>
                <a:cs typeface="Arial"/>
              </a:rPr>
              <a:t>la</a:t>
            </a:r>
            <a:r>
              <a:rPr sz="1200" b="1" spc="-95" dirty="0">
                <a:latin typeface="Arial"/>
                <a:cs typeface="Arial"/>
              </a:rPr>
              <a:t> </a:t>
            </a:r>
            <a:r>
              <a:rPr sz="1200" b="1" dirty="0">
                <a:latin typeface="Arial"/>
                <a:cs typeface="Arial"/>
              </a:rPr>
              <a:t>trajectoire</a:t>
            </a:r>
            <a:endParaRPr sz="1200" b="1">
              <a:latin typeface="Arial"/>
              <a:cs typeface="Arial"/>
            </a:endParaRPr>
          </a:p>
        </p:txBody>
      </p:sp>
      <p:sp>
        <p:nvSpPr>
          <p:cNvPr id="7" name="object 7"/>
          <p:cNvSpPr/>
          <p:nvPr/>
        </p:nvSpPr>
        <p:spPr>
          <a:xfrm>
            <a:off x="6778752" y="3422903"/>
            <a:ext cx="1853183" cy="97536"/>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5943600" y="3962401"/>
            <a:ext cx="2438400" cy="2209800"/>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2051304" y="4102607"/>
            <a:ext cx="2785872" cy="835151"/>
          </a:xfrm>
          <a:prstGeom prst="rect">
            <a:avLst/>
          </a:prstGeom>
          <a:blipFill>
            <a:blip r:embed="rId5" cstate="print"/>
            <a:stretch>
              <a:fillRect/>
            </a:stretch>
          </a:blipFill>
        </p:spPr>
        <p:txBody>
          <a:bodyPr wrap="square" lIns="0" tIns="0" rIns="0" bIns="0" rtlCol="0"/>
          <a:lstStyle/>
          <a:p>
            <a:endParaRPr/>
          </a:p>
        </p:txBody>
      </p:sp>
      <p:sp>
        <p:nvSpPr>
          <p:cNvPr id="10" name="object 10"/>
          <p:cNvSpPr txBox="1">
            <a:spLocks noGrp="1"/>
          </p:cNvSpPr>
          <p:nvPr>
            <p:ph type="sldNum" sz="quarter" idx="7"/>
          </p:nvPr>
        </p:nvSpPr>
        <p:spPr>
          <a:prstGeom prst="rect">
            <a:avLst/>
          </a:prstGeom>
        </p:spPr>
        <p:txBody>
          <a:bodyPr vert="horz" wrap="square" lIns="0" tIns="0" rIns="0" bIns="0" rtlCol="0">
            <a:spAutoFit/>
          </a:bodyPr>
          <a:lstStyle/>
          <a:p>
            <a:pPr marL="25400">
              <a:lnSpc>
                <a:spcPts val="1275"/>
              </a:lnSpc>
            </a:pPr>
            <a:fld id="{81D60167-4931-47E6-BA6A-407CBD079E47}" type="slidenum">
              <a:rPr spc="35" dirty="0"/>
              <a:pPr marL="25400">
                <a:lnSpc>
                  <a:spcPts val="1275"/>
                </a:lnSpc>
              </a:pPr>
              <a:t>28</a:t>
            </a:fld>
            <a:endParaRPr spc="35"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73735" y="228600"/>
            <a:ext cx="8596528" cy="787907"/>
          </a:xfrm>
          <a:prstGeom prst="rect">
            <a:avLst/>
          </a:prstGeom>
        </p:spPr>
        <p:txBody>
          <a:bodyPr vert="horz" wrap="square" lIns="0" tIns="48767" rIns="0" bIns="0" rtlCol="0">
            <a:spAutoFit/>
          </a:bodyPr>
          <a:lstStyle/>
          <a:p>
            <a:pPr marL="12700"/>
            <a:r>
              <a:rPr lang="fr-FR" sz="2400" b="1" spc="-5" dirty="0" smtClean="0">
                <a:effectLst>
                  <a:outerShdw blurRad="38100" dist="38100" dir="2700000" algn="tl">
                    <a:srgbClr val="000000">
                      <a:alpha val="43137"/>
                    </a:srgbClr>
                  </a:outerShdw>
                </a:effectLst>
              </a:rPr>
              <a:t>Modélisation surfacique:</a:t>
            </a:r>
            <a:r>
              <a:rPr lang="fr-FR" sz="2400" spc="-5" dirty="0" smtClean="0"/>
              <a:t/>
            </a:r>
            <a:br>
              <a:rPr lang="fr-FR" sz="2400" spc="-5" dirty="0" smtClean="0"/>
            </a:br>
            <a:r>
              <a:rPr lang="fr-FR" sz="2400" spc="-5" dirty="0" smtClean="0"/>
              <a:t>Surfaces</a:t>
            </a:r>
            <a:r>
              <a:rPr lang="fr-FR" sz="2400" spc="-60" dirty="0" smtClean="0"/>
              <a:t> </a:t>
            </a:r>
            <a:r>
              <a:rPr lang="fr-FR" sz="2400" dirty="0" smtClean="0"/>
              <a:t>paramétrées: </a:t>
            </a:r>
            <a:r>
              <a:rPr sz="2400" spc="-5" smtClean="0"/>
              <a:t>Surfaces </a:t>
            </a:r>
            <a:r>
              <a:rPr sz="2400" spc="-5" dirty="0"/>
              <a:t>créées à partir de</a:t>
            </a:r>
            <a:r>
              <a:rPr sz="2400" spc="25" dirty="0"/>
              <a:t> </a:t>
            </a:r>
            <a:r>
              <a:rPr sz="2400" spc="-5" dirty="0"/>
              <a:t>courbes</a:t>
            </a:r>
            <a:endParaRPr sz="2400"/>
          </a:p>
        </p:txBody>
      </p:sp>
      <p:sp>
        <p:nvSpPr>
          <p:cNvPr id="3" name="object 3"/>
          <p:cNvSpPr txBox="1"/>
          <p:nvPr/>
        </p:nvSpPr>
        <p:spPr>
          <a:xfrm>
            <a:off x="688411" y="1637283"/>
            <a:ext cx="5015230" cy="1861820"/>
          </a:xfrm>
          <a:prstGeom prst="rect">
            <a:avLst/>
          </a:prstGeom>
        </p:spPr>
        <p:txBody>
          <a:bodyPr vert="horz" wrap="square" lIns="0" tIns="0" rIns="0" bIns="0" rtlCol="0">
            <a:spAutoFit/>
          </a:bodyPr>
          <a:lstStyle/>
          <a:p>
            <a:pPr marL="354965" indent="-342265">
              <a:lnSpc>
                <a:spcPct val="100000"/>
              </a:lnSpc>
              <a:buClr>
                <a:srgbClr val="996666"/>
              </a:buClr>
              <a:buSzPct val="80000"/>
              <a:buFont typeface="Wingdings"/>
              <a:buChar char=""/>
              <a:tabLst>
                <a:tab pos="354965" algn="l"/>
                <a:tab pos="355600" algn="l"/>
              </a:tabLst>
            </a:pPr>
            <a:r>
              <a:rPr sz="2000" dirty="0">
                <a:latin typeface="Arial"/>
                <a:cs typeface="Arial"/>
              </a:rPr>
              <a:t>Sweeping: Construction par</a:t>
            </a:r>
            <a:r>
              <a:rPr sz="2000" spc="-105" dirty="0">
                <a:latin typeface="Arial"/>
                <a:cs typeface="Arial"/>
              </a:rPr>
              <a:t> </a:t>
            </a:r>
            <a:r>
              <a:rPr sz="2000" dirty="0">
                <a:latin typeface="Arial"/>
                <a:cs typeface="Arial"/>
              </a:rPr>
              <a:t>déplacement</a:t>
            </a:r>
            <a:endParaRPr sz="2000">
              <a:latin typeface="Arial"/>
              <a:cs typeface="Arial"/>
            </a:endParaRPr>
          </a:p>
          <a:p>
            <a:pPr marL="756285" lvl="1" indent="-287020">
              <a:lnSpc>
                <a:spcPct val="100000"/>
              </a:lnSpc>
              <a:spcBef>
                <a:spcPts val="440"/>
              </a:spcBef>
              <a:buClr>
                <a:srgbClr val="99CCFF"/>
              </a:buClr>
              <a:buSzPct val="69444"/>
              <a:buFont typeface="Wingdings"/>
              <a:buChar char=""/>
              <a:tabLst>
                <a:tab pos="756920" algn="l"/>
              </a:tabLst>
            </a:pPr>
            <a:r>
              <a:rPr sz="1800" spc="-5" dirty="0">
                <a:latin typeface="Arial"/>
                <a:cs typeface="Arial"/>
              </a:rPr>
              <a:t>Une courbe</a:t>
            </a:r>
            <a:r>
              <a:rPr sz="1800" spc="-60" dirty="0">
                <a:latin typeface="Arial"/>
                <a:cs typeface="Arial"/>
              </a:rPr>
              <a:t> </a:t>
            </a:r>
            <a:r>
              <a:rPr sz="1800" spc="-5" dirty="0">
                <a:latin typeface="Arial"/>
                <a:cs typeface="Arial"/>
              </a:rPr>
              <a:t>plane</a:t>
            </a:r>
            <a:endParaRPr sz="1800">
              <a:latin typeface="Arial"/>
              <a:cs typeface="Arial"/>
            </a:endParaRPr>
          </a:p>
          <a:p>
            <a:pPr marL="756285" lvl="1" indent="-287020">
              <a:lnSpc>
                <a:spcPct val="100000"/>
              </a:lnSpc>
              <a:spcBef>
                <a:spcPts val="1030"/>
              </a:spcBef>
              <a:buClr>
                <a:srgbClr val="99CCFF"/>
              </a:buClr>
              <a:buSzPct val="69444"/>
              <a:buFont typeface="Wingdings"/>
              <a:buChar char=""/>
              <a:tabLst>
                <a:tab pos="756920" algn="l"/>
              </a:tabLst>
            </a:pPr>
            <a:r>
              <a:rPr sz="1800" spc="-5" dirty="0">
                <a:latin typeface="Arial"/>
                <a:cs typeface="Arial"/>
              </a:rPr>
              <a:t>Un </a:t>
            </a:r>
            <a:r>
              <a:rPr sz="1800" spc="-10" dirty="0">
                <a:latin typeface="Arial"/>
                <a:cs typeface="Arial"/>
              </a:rPr>
              <a:t>axe </a:t>
            </a:r>
            <a:r>
              <a:rPr sz="1800" spc="-5" dirty="0">
                <a:latin typeface="Arial"/>
                <a:cs typeface="Arial"/>
              </a:rPr>
              <a:t>de</a:t>
            </a:r>
            <a:r>
              <a:rPr sz="1800" spc="-25" dirty="0">
                <a:latin typeface="Arial"/>
                <a:cs typeface="Arial"/>
              </a:rPr>
              <a:t> </a:t>
            </a:r>
            <a:r>
              <a:rPr sz="1800" spc="-5" dirty="0">
                <a:latin typeface="Arial"/>
                <a:cs typeface="Arial"/>
              </a:rPr>
              <a:t>rotation</a:t>
            </a:r>
            <a:endParaRPr sz="1800">
              <a:latin typeface="Arial"/>
              <a:cs typeface="Arial"/>
            </a:endParaRPr>
          </a:p>
          <a:p>
            <a:pPr marL="756285" lvl="1" indent="-287020">
              <a:lnSpc>
                <a:spcPct val="100000"/>
              </a:lnSpc>
              <a:spcBef>
                <a:spcPts val="1030"/>
              </a:spcBef>
              <a:buClr>
                <a:srgbClr val="99CCFF"/>
              </a:buClr>
              <a:buSzPct val="69444"/>
              <a:buFont typeface="Wingdings"/>
              <a:buChar char=""/>
              <a:tabLst>
                <a:tab pos="756920" algn="l"/>
              </a:tabLst>
            </a:pPr>
            <a:r>
              <a:rPr sz="1800" spc="-5" dirty="0">
                <a:latin typeface="Arial"/>
                <a:cs typeface="Arial"/>
              </a:rPr>
              <a:t>Un angle de</a:t>
            </a:r>
            <a:r>
              <a:rPr sz="1800" spc="-35" dirty="0">
                <a:latin typeface="Arial"/>
                <a:cs typeface="Arial"/>
              </a:rPr>
              <a:t> </a:t>
            </a:r>
            <a:r>
              <a:rPr sz="1800" spc="-5" dirty="0">
                <a:latin typeface="Arial"/>
                <a:cs typeface="Arial"/>
              </a:rPr>
              <a:t>rotation</a:t>
            </a:r>
            <a:endParaRPr sz="1800">
              <a:latin typeface="Arial"/>
              <a:cs typeface="Arial"/>
            </a:endParaRPr>
          </a:p>
          <a:p>
            <a:pPr marL="756285" lvl="1" indent="-287020">
              <a:lnSpc>
                <a:spcPct val="100000"/>
              </a:lnSpc>
              <a:spcBef>
                <a:spcPts val="1030"/>
              </a:spcBef>
              <a:buClr>
                <a:srgbClr val="99CCFF"/>
              </a:buClr>
              <a:buSzPct val="69444"/>
              <a:buFont typeface="Wingdings"/>
              <a:buChar char=""/>
              <a:tabLst>
                <a:tab pos="756920" algn="l"/>
              </a:tabLst>
            </a:pPr>
            <a:r>
              <a:rPr sz="1800" spc="-5" dirty="0">
                <a:latin typeface="Arial"/>
                <a:cs typeface="Arial"/>
              </a:rPr>
              <a:t>Un</a:t>
            </a:r>
            <a:r>
              <a:rPr sz="1800" spc="-90" dirty="0">
                <a:latin typeface="Arial"/>
                <a:cs typeface="Arial"/>
              </a:rPr>
              <a:t> </a:t>
            </a:r>
            <a:r>
              <a:rPr sz="1800" spc="-5" dirty="0">
                <a:latin typeface="Arial"/>
                <a:cs typeface="Arial"/>
              </a:rPr>
              <a:t>déplacement</a:t>
            </a:r>
            <a:endParaRPr sz="1800">
              <a:latin typeface="Arial"/>
              <a:cs typeface="Arial"/>
            </a:endParaRPr>
          </a:p>
        </p:txBody>
      </p:sp>
      <p:sp>
        <p:nvSpPr>
          <p:cNvPr id="4" name="object 4"/>
          <p:cNvSpPr/>
          <p:nvPr/>
        </p:nvSpPr>
        <p:spPr>
          <a:xfrm>
            <a:off x="0" y="3427475"/>
            <a:ext cx="9144000" cy="3426460"/>
          </a:xfrm>
          <a:custGeom>
            <a:avLst/>
            <a:gdLst/>
            <a:ahLst/>
            <a:cxnLst/>
            <a:rect l="l" t="t" r="r" b="b"/>
            <a:pathLst>
              <a:path w="9144000" h="3426459">
                <a:moveTo>
                  <a:pt x="0" y="3425952"/>
                </a:moveTo>
                <a:lnTo>
                  <a:pt x="9144000" y="3425952"/>
                </a:lnTo>
                <a:lnTo>
                  <a:pt x="9144000" y="0"/>
                </a:lnTo>
                <a:lnTo>
                  <a:pt x="0" y="0"/>
                </a:lnTo>
                <a:lnTo>
                  <a:pt x="0" y="3425952"/>
                </a:lnTo>
                <a:close/>
              </a:path>
            </a:pathLst>
          </a:custGeom>
          <a:solidFill>
            <a:srgbClr val="FFFFFF"/>
          </a:solidFill>
        </p:spPr>
        <p:txBody>
          <a:bodyPr wrap="square" lIns="0" tIns="0" rIns="0" bIns="0" rtlCol="0"/>
          <a:lstStyle/>
          <a:p>
            <a:endParaRPr/>
          </a:p>
        </p:txBody>
      </p:sp>
      <p:sp>
        <p:nvSpPr>
          <p:cNvPr id="5" name="object 5"/>
          <p:cNvSpPr/>
          <p:nvPr/>
        </p:nvSpPr>
        <p:spPr>
          <a:xfrm>
            <a:off x="356615" y="3427475"/>
            <a:ext cx="8356600" cy="2845435"/>
          </a:xfrm>
          <a:custGeom>
            <a:avLst/>
            <a:gdLst/>
            <a:ahLst/>
            <a:cxnLst/>
            <a:rect l="l" t="t" r="r" b="b"/>
            <a:pathLst>
              <a:path w="8356600" h="2845435">
                <a:moveTo>
                  <a:pt x="50292" y="0"/>
                </a:moveTo>
                <a:lnTo>
                  <a:pt x="0" y="0"/>
                </a:lnTo>
                <a:lnTo>
                  <a:pt x="0" y="2077212"/>
                </a:lnTo>
                <a:lnTo>
                  <a:pt x="9144" y="2159508"/>
                </a:lnTo>
                <a:lnTo>
                  <a:pt x="16764" y="2199131"/>
                </a:lnTo>
                <a:lnTo>
                  <a:pt x="25908" y="2238755"/>
                </a:lnTo>
                <a:lnTo>
                  <a:pt x="36576" y="2276855"/>
                </a:lnTo>
                <a:lnTo>
                  <a:pt x="48768" y="2314955"/>
                </a:lnTo>
                <a:lnTo>
                  <a:pt x="79248" y="2388108"/>
                </a:lnTo>
                <a:lnTo>
                  <a:pt x="97536" y="2421636"/>
                </a:lnTo>
                <a:lnTo>
                  <a:pt x="117348" y="2456688"/>
                </a:lnTo>
                <a:lnTo>
                  <a:pt x="138684" y="2488691"/>
                </a:lnTo>
                <a:lnTo>
                  <a:pt x="161544" y="2520696"/>
                </a:lnTo>
                <a:lnTo>
                  <a:pt x="184404" y="2551176"/>
                </a:lnTo>
                <a:lnTo>
                  <a:pt x="210312" y="2580131"/>
                </a:lnTo>
                <a:lnTo>
                  <a:pt x="237744" y="2609088"/>
                </a:lnTo>
                <a:lnTo>
                  <a:pt x="295656" y="2660904"/>
                </a:lnTo>
                <a:lnTo>
                  <a:pt x="326136" y="2685288"/>
                </a:lnTo>
                <a:lnTo>
                  <a:pt x="423672" y="2747772"/>
                </a:lnTo>
                <a:lnTo>
                  <a:pt x="458724" y="2766060"/>
                </a:lnTo>
                <a:lnTo>
                  <a:pt x="495300" y="2782824"/>
                </a:lnTo>
                <a:lnTo>
                  <a:pt x="531876" y="2796540"/>
                </a:lnTo>
                <a:lnTo>
                  <a:pt x="608076" y="2820924"/>
                </a:lnTo>
                <a:lnTo>
                  <a:pt x="687324" y="2836164"/>
                </a:lnTo>
                <a:lnTo>
                  <a:pt x="726947" y="2840736"/>
                </a:lnTo>
                <a:lnTo>
                  <a:pt x="768096" y="2843784"/>
                </a:lnTo>
                <a:lnTo>
                  <a:pt x="809244" y="2845308"/>
                </a:lnTo>
                <a:lnTo>
                  <a:pt x="7546848" y="2845308"/>
                </a:lnTo>
                <a:lnTo>
                  <a:pt x="7587995" y="2843784"/>
                </a:lnTo>
                <a:lnTo>
                  <a:pt x="7629143" y="2840736"/>
                </a:lnTo>
                <a:lnTo>
                  <a:pt x="7670291" y="2836164"/>
                </a:lnTo>
                <a:lnTo>
                  <a:pt x="7709915" y="2828544"/>
                </a:lnTo>
                <a:lnTo>
                  <a:pt x="7749539" y="2819400"/>
                </a:lnTo>
                <a:lnTo>
                  <a:pt x="7787639" y="2808732"/>
                </a:lnTo>
                <a:lnTo>
                  <a:pt x="7825739" y="2796540"/>
                </a:lnTo>
                <a:lnTo>
                  <a:pt x="7829397" y="2795016"/>
                </a:lnTo>
                <a:lnTo>
                  <a:pt x="809244" y="2795016"/>
                </a:lnTo>
                <a:lnTo>
                  <a:pt x="769620" y="2793491"/>
                </a:lnTo>
                <a:lnTo>
                  <a:pt x="731520" y="2790444"/>
                </a:lnTo>
                <a:lnTo>
                  <a:pt x="693420" y="2785872"/>
                </a:lnTo>
                <a:lnTo>
                  <a:pt x="655320" y="2779776"/>
                </a:lnTo>
                <a:lnTo>
                  <a:pt x="583692" y="2759964"/>
                </a:lnTo>
                <a:lnTo>
                  <a:pt x="513588" y="2735579"/>
                </a:lnTo>
                <a:lnTo>
                  <a:pt x="448056" y="2703576"/>
                </a:lnTo>
                <a:lnTo>
                  <a:pt x="384048" y="2665476"/>
                </a:lnTo>
                <a:lnTo>
                  <a:pt x="326136" y="2621279"/>
                </a:lnTo>
                <a:lnTo>
                  <a:pt x="272796" y="2572512"/>
                </a:lnTo>
                <a:lnTo>
                  <a:pt x="224028" y="2517648"/>
                </a:lnTo>
                <a:lnTo>
                  <a:pt x="179832" y="2459736"/>
                </a:lnTo>
                <a:lnTo>
                  <a:pt x="141732" y="2397252"/>
                </a:lnTo>
                <a:lnTo>
                  <a:pt x="109728" y="2330196"/>
                </a:lnTo>
                <a:lnTo>
                  <a:pt x="83820" y="2260091"/>
                </a:lnTo>
                <a:lnTo>
                  <a:pt x="65532" y="2188464"/>
                </a:lnTo>
                <a:lnTo>
                  <a:pt x="59436" y="2150364"/>
                </a:lnTo>
                <a:lnTo>
                  <a:pt x="54864" y="2112264"/>
                </a:lnTo>
                <a:lnTo>
                  <a:pt x="51815" y="2074164"/>
                </a:lnTo>
                <a:lnTo>
                  <a:pt x="50350" y="2036064"/>
                </a:lnTo>
                <a:lnTo>
                  <a:pt x="50292" y="0"/>
                </a:lnTo>
                <a:close/>
              </a:path>
              <a:path w="8356600" h="2845435">
                <a:moveTo>
                  <a:pt x="8356091" y="0"/>
                </a:moveTo>
                <a:lnTo>
                  <a:pt x="8305800" y="0"/>
                </a:lnTo>
                <a:lnTo>
                  <a:pt x="8305800" y="2036064"/>
                </a:lnTo>
                <a:lnTo>
                  <a:pt x="8304276" y="2075688"/>
                </a:lnTo>
                <a:lnTo>
                  <a:pt x="8301228" y="2113788"/>
                </a:lnTo>
                <a:lnTo>
                  <a:pt x="8296656" y="2151888"/>
                </a:lnTo>
                <a:lnTo>
                  <a:pt x="8290559" y="2189988"/>
                </a:lnTo>
                <a:lnTo>
                  <a:pt x="8270748" y="2261616"/>
                </a:lnTo>
                <a:lnTo>
                  <a:pt x="8246363" y="2331720"/>
                </a:lnTo>
                <a:lnTo>
                  <a:pt x="8214359" y="2397252"/>
                </a:lnTo>
                <a:lnTo>
                  <a:pt x="8176259" y="2461260"/>
                </a:lnTo>
                <a:lnTo>
                  <a:pt x="8132063" y="2519172"/>
                </a:lnTo>
                <a:lnTo>
                  <a:pt x="8083295" y="2572512"/>
                </a:lnTo>
                <a:lnTo>
                  <a:pt x="8028432" y="2621279"/>
                </a:lnTo>
                <a:lnTo>
                  <a:pt x="7970519" y="2665476"/>
                </a:lnTo>
                <a:lnTo>
                  <a:pt x="7908035" y="2703576"/>
                </a:lnTo>
                <a:lnTo>
                  <a:pt x="7840980" y="2735579"/>
                </a:lnTo>
                <a:lnTo>
                  <a:pt x="7770876" y="2761488"/>
                </a:lnTo>
                <a:lnTo>
                  <a:pt x="7699248" y="2779776"/>
                </a:lnTo>
                <a:lnTo>
                  <a:pt x="7661148" y="2785872"/>
                </a:lnTo>
                <a:lnTo>
                  <a:pt x="7623048" y="2790444"/>
                </a:lnTo>
                <a:lnTo>
                  <a:pt x="7584948" y="2793491"/>
                </a:lnTo>
                <a:lnTo>
                  <a:pt x="7545324" y="2795016"/>
                </a:lnTo>
                <a:lnTo>
                  <a:pt x="7829397" y="2795016"/>
                </a:lnTo>
                <a:lnTo>
                  <a:pt x="7898891" y="2766060"/>
                </a:lnTo>
                <a:lnTo>
                  <a:pt x="7932419" y="2747772"/>
                </a:lnTo>
                <a:lnTo>
                  <a:pt x="7967472" y="2727960"/>
                </a:lnTo>
                <a:lnTo>
                  <a:pt x="7999476" y="2706624"/>
                </a:lnTo>
                <a:lnTo>
                  <a:pt x="8031480" y="2683764"/>
                </a:lnTo>
                <a:lnTo>
                  <a:pt x="8090915" y="2634996"/>
                </a:lnTo>
                <a:lnTo>
                  <a:pt x="8119872" y="2607564"/>
                </a:lnTo>
                <a:lnTo>
                  <a:pt x="8171687" y="2549652"/>
                </a:lnTo>
                <a:lnTo>
                  <a:pt x="8196072" y="2519172"/>
                </a:lnTo>
                <a:lnTo>
                  <a:pt x="8258556" y="2421636"/>
                </a:lnTo>
                <a:lnTo>
                  <a:pt x="8276843" y="2386584"/>
                </a:lnTo>
                <a:lnTo>
                  <a:pt x="8293608" y="2350008"/>
                </a:lnTo>
                <a:lnTo>
                  <a:pt x="8307324" y="2313431"/>
                </a:lnTo>
                <a:lnTo>
                  <a:pt x="8331708" y="2237231"/>
                </a:lnTo>
                <a:lnTo>
                  <a:pt x="8346948" y="2157984"/>
                </a:lnTo>
                <a:lnTo>
                  <a:pt x="8351519" y="2118360"/>
                </a:lnTo>
                <a:lnTo>
                  <a:pt x="8354567" y="2077212"/>
                </a:lnTo>
                <a:lnTo>
                  <a:pt x="8356091" y="2036064"/>
                </a:lnTo>
                <a:lnTo>
                  <a:pt x="8356091" y="0"/>
                </a:lnTo>
                <a:close/>
              </a:path>
            </a:pathLst>
          </a:custGeom>
          <a:solidFill>
            <a:srgbClr val="669999"/>
          </a:solidFill>
        </p:spPr>
        <p:txBody>
          <a:bodyPr wrap="square" lIns="0" tIns="0" rIns="0" bIns="0" rtlCol="0"/>
          <a:lstStyle/>
          <a:p>
            <a:endParaRPr/>
          </a:p>
        </p:txBody>
      </p:sp>
      <p:sp>
        <p:nvSpPr>
          <p:cNvPr id="6" name="object 6"/>
          <p:cNvSpPr/>
          <p:nvPr/>
        </p:nvSpPr>
        <p:spPr>
          <a:xfrm>
            <a:off x="2170176" y="3663695"/>
            <a:ext cx="2795016" cy="2112264"/>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5815584" y="1661159"/>
            <a:ext cx="1584960" cy="2075688"/>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6355079" y="4212335"/>
            <a:ext cx="1118616" cy="1658112"/>
          </a:xfrm>
          <a:prstGeom prst="rect">
            <a:avLst/>
          </a:prstGeom>
          <a:blipFill>
            <a:blip r:embed="rId4" cstate="print"/>
            <a:stretch>
              <a:fillRect/>
            </a:stretch>
          </a:blipFill>
        </p:spPr>
        <p:txBody>
          <a:bodyPr wrap="square" lIns="0" tIns="0" rIns="0" bIns="0" rtlCol="0"/>
          <a:lstStyle/>
          <a:p>
            <a:endParaRPr/>
          </a:p>
        </p:txBody>
      </p:sp>
      <p:sp>
        <p:nvSpPr>
          <p:cNvPr id="9" name="object 9"/>
          <p:cNvSpPr txBox="1">
            <a:spLocks noGrp="1"/>
          </p:cNvSpPr>
          <p:nvPr>
            <p:ph type="sldNum" sz="quarter" idx="7"/>
          </p:nvPr>
        </p:nvSpPr>
        <p:spPr>
          <a:prstGeom prst="rect">
            <a:avLst/>
          </a:prstGeom>
        </p:spPr>
        <p:txBody>
          <a:bodyPr vert="horz" wrap="square" lIns="0" tIns="0" rIns="0" bIns="0" rtlCol="0">
            <a:spAutoFit/>
          </a:bodyPr>
          <a:lstStyle/>
          <a:p>
            <a:pPr marL="25400">
              <a:lnSpc>
                <a:spcPts val="1275"/>
              </a:lnSpc>
            </a:pPr>
            <a:fld id="{81D60167-4931-47E6-BA6A-407CBD079E47}" type="slidenum">
              <a:rPr spc="35" dirty="0"/>
              <a:pPr marL="25400">
                <a:lnSpc>
                  <a:spcPts val="1275"/>
                </a:lnSpc>
              </a:pPr>
              <a:t>29</a:t>
            </a:fld>
            <a:endParaRPr spc="35"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Rectangle 2"/>
          <p:cNvSpPr>
            <a:spLocks noGrp="1" noChangeArrowheads="1"/>
          </p:cNvSpPr>
          <p:nvPr>
            <p:ph type="title"/>
          </p:nvPr>
        </p:nvSpPr>
        <p:spPr>
          <a:xfrm>
            <a:off x="685800" y="2125980"/>
            <a:ext cx="7772400" cy="1107996"/>
          </a:xfrm>
        </p:spPr>
        <p:txBody>
          <a:bodyPr/>
          <a:lstStyle/>
          <a:p>
            <a:r>
              <a:rPr lang="fr-FR" altLang="fr-FR" sz="3600"/>
              <a:t>Droites, segments de droite et modélisation</a:t>
            </a:r>
          </a:p>
        </p:txBody>
      </p:sp>
      <p:sp>
        <p:nvSpPr>
          <p:cNvPr id="5" name="object 2"/>
          <p:cNvSpPr txBox="1">
            <a:spLocks/>
          </p:cNvSpPr>
          <p:nvPr/>
        </p:nvSpPr>
        <p:spPr>
          <a:xfrm>
            <a:off x="273735" y="349059"/>
            <a:ext cx="8596528" cy="492443"/>
          </a:xfrm>
          <a:prstGeom prst="rect">
            <a:avLst/>
          </a:prstGeom>
        </p:spPr>
        <p:txBody>
          <a:bodyPr vert="horz" wrap="square" lIns="0" tIns="0" rIns="0" bIns="0" rtlCol="0">
            <a:spAutoFit/>
          </a:bodyPr>
          <a:lstStyle/>
          <a:p>
            <a:pPr marL="12700" lvl="0"/>
            <a:r>
              <a:rPr lang="fr-FR" sz="3200" kern="0" dirty="0" smtClean="0">
                <a:solidFill>
                  <a:prstClr val="white"/>
                </a:solidFill>
                <a:latin typeface="Arial"/>
                <a:cs typeface="Arial"/>
              </a:rPr>
              <a:t>Notions et Techniques de base</a:t>
            </a:r>
            <a:endParaRPr lang="fr-FR" sz="3200" kern="0" dirty="0" smtClean="0">
              <a:solidFill>
                <a:schemeClr val="bg1"/>
              </a:solidFill>
              <a:latin typeface="Arial"/>
              <a:cs typeface="Arial"/>
            </a:endParaRPr>
          </a:p>
        </p:txBody>
      </p:sp>
      <p:sp>
        <p:nvSpPr>
          <p:cNvPr id="6" name="Rectangle 5"/>
          <p:cNvSpPr/>
          <p:nvPr/>
        </p:nvSpPr>
        <p:spPr>
          <a:xfrm>
            <a:off x="609600" y="1447800"/>
            <a:ext cx="3475631" cy="400110"/>
          </a:xfrm>
          <a:prstGeom prst="rect">
            <a:avLst/>
          </a:prstGeom>
        </p:spPr>
        <p:txBody>
          <a:bodyPr wrap="none">
            <a:spAutoFit/>
          </a:bodyPr>
          <a:lstStyle/>
          <a:p>
            <a:pPr algn="just"/>
            <a:r>
              <a:rPr lang="fr-FR" sz="2000" b="1" dirty="0" smtClean="0">
                <a:effectLst>
                  <a:outerShdw blurRad="38100" dist="38100" dir="2700000" algn="tl">
                    <a:srgbClr val="000000">
                      <a:alpha val="43137"/>
                    </a:srgbClr>
                  </a:outerShdw>
                </a:effectLst>
                <a:latin typeface="Calibri (Corps)"/>
                <a:cs typeface="Times New Roman" pitchFamily="18" charset="0"/>
              </a:rPr>
              <a:t>Modélisation de polygones</a:t>
            </a:r>
          </a:p>
        </p:txBody>
      </p:sp>
      <p:sp>
        <p:nvSpPr>
          <p:cNvPr id="7" name="Rectangle 104"/>
          <p:cNvSpPr txBox="1">
            <a:spLocks noChangeArrowheads="1"/>
          </p:cNvSpPr>
          <p:nvPr/>
        </p:nvSpPr>
        <p:spPr>
          <a:xfrm>
            <a:off x="609600" y="1828800"/>
            <a:ext cx="8077200" cy="4114800"/>
          </a:xfrm>
          <a:prstGeom prst="rect">
            <a:avLst/>
          </a:prstGeom>
        </p:spPr>
        <p:txBody>
          <a:bodyPr/>
          <a:lstStyle/>
          <a:p>
            <a:pPr marL="0" marR="0" lvl="0" indent="0" algn="just" defTabSz="914400" eaLnBrk="1" fontAlgn="auto" latinLnBrk="0" hangingPunct="1">
              <a:lnSpc>
                <a:spcPct val="90000"/>
              </a:lnSpc>
              <a:spcBef>
                <a:spcPts val="0"/>
              </a:spcBef>
              <a:spcAft>
                <a:spcPts val="0"/>
              </a:spcAft>
              <a:buClrTx/>
              <a:buSzTx/>
              <a:buFontTx/>
              <a:buNone/>
              <a:tabLst/>
              <a:defRPr/>
            </a:pPr>
            <a:r>
              <a:rPr kumimoji="0" lang="fr-FR" sz="2400" b="1" i="0" u="none" strike="noStrike" kern="0" cap="none" spc="0" normalizeH="0" baseline="0" noProof="0" dirty="0" smtClean="0">
                <a:ln>
                  <a:noFill/>
                </a:ln>
                <a:solidFill>
                  <a:sysClr val="windowText" lastClr="000000"/>
                </a:solidFill>
                <a:effectLst/>
                <a:uLnTx/>
                <a:uFillTx/>
                <a:latin typeface="+mn-lt"/>
                <a:ea typeface="+mn-ea"/>
                <a:cs typeface="+mn-cs"/>
              </a:rPr>
              <a:t>Le concept de polygone</a:t>
            </a:r>
          </a:p>
          <a:p>
            <a:pPr marL="0" marR="0" lvl="0" indent="0" algn="just" defTabSz="914400" eaLnBrk="1" fontAlgn="auto" latinLnBrk="0" hangingPunct="1">
              <a:lnSpc>
                <a:spcPct val="90000"/>
              </a:lnSpc>
              <a:spcBef>
                <a:spcPts val="0"/>
              </a:spcBef>
              <a:spcAft>
                <a:spcPts val="0"/>
              </a:spcAft>
              <a:buClrTx/>
              <a:buSzTx/>
              <a:buFont typeface="Wingdings" pitchFamily="2" charset="2"/>
              <a:buChar char="q"/>
              <a:tabLst/>
              <a:defRPr/>
            </a:pPr>
            <a:r>
              <a:rPr kumimoji="0" lang="fr-FR" sz="2200" b="0" i="0" u="none" strike="noStrike" kern="0" cap="none" spc="0" normalizeH="0" baseline="0" noProof="0" dirty="0" smtClean="0">
                <a:ln>
                  <a:noFill/>
                </a:ln>
                <a:solidFill>
                  <a:sysClr val="windowText" lastClr="000000"/>
                </a:solidFill>
                <a:effectLst/>
                <a:uLnTx/>
                <a:uFillTx/>
                <a:latin typeface="+mn-lt"/>
                <a:ea typeface="+mn-ea"/>
                <a:cs typeface="+mn-cs"/>
              </a:rPr>
              <a:t>Qu'on travaille en deux dimensions ou en trois, le polygone joue un rôle extrêmement important.</a:t>
            </a:r>
          </a:p>
          <a:p>
            <a:pPr marL="0" marR="0" lvl="0" indent="0" algn="just" defTabSz="914400" eaLnBrk="1" fontAlgn="auto" latinLnBrk="0" hangingPunct="1">
              <a:lnSpc>
                <a:spcPct val="90000"/>
              </a:lnSpc>
              <a:spcBef>
                <a:spcPts val="0"/>
              </a:spcBef>
              <a:spcAft>
                <a:spcPts val="0"/>
              </a:spcAft>
              <a:buClrTx/>
              <a:buSzTx/>
              <a:buFont typeface="Wingdings" pitchFamily="2" charset="2"/>
              <a:buChar char="q"/>
              <a:tabLst/>
              <a:defRPr/>
            </a:pPr>
            <a:r>
              <a:rPr kumimoji="0" lang="fr-FR" sz="2200" b="0" i="0" u="none" strike="noStrike" kern="0" cap="none" spc="0" normalizeH="0" baseline="0" noProof="0" dirty="0" smtClean="0">
                <a:ln>
                  <a:noFill/>
                </a:ln>
                <a:solidFill>
                  <a:sysClr val="windowText" lastClr="000000"/>
                </a:solidFill>
                <a:effectLst/>
                <a:uLnTx/>
                <a:uFillTx/>
                <a:latin typeface="+mn-lt"/>
                <a:ea typeface="+mn-ea"/>
                <a:cs typeface="+mn-cs"/>
              </a:rPr>
              <a:t>Nous entendons par polygone une figure plane définie par une liste de points (les sommets) reliés par des segments de droite (les arêtes). </a:t>
            </a:r>
          </a:p>
          <a:p>
            <a:pPr marL="0" marR="0" lvl="0" indent="0" algn="just" defTabSz="914400" eaLnBrk="1" fontAlgn="auto" latinLnBrk="0" hangingPunct="1">
              <a:lnSpc>
                <a:spcPct val="90000"/>
              </a:lnSpc>
              <a:spcBef>
                <a:spcPts val="0"/>
              </a:spcBef>
              <a:spcAft>
                <a:spcPts val="0"/>
              </a:spcAft>
              <a:buClrTx/>
              <a:buSzTx/>
              <a:buFont typeface="Wingdings" pitchFamily="2" charset="2"/>
              <a:buChar char="q"/>
              <a:tabLst/>
              <a:defRPr/>
            </a:pPr>
            <a:r>
              <a:rPr kumimoji="0" lang="fr-FR" sz="2200" b="0" i="0" u="none" strike="noStrike" kern="0" cap="none" spc="0" normalizeH="0" baseline="0" noProof="0" dirty="0" smtClean="0">
                <a:ln>
                  <a:noFill/>
                </a:ln>
                <a:solidFill>
                  <a:sysClr val="windowText" lastClr="000000"/>
                </a:solidFill>
                <a:effectLst/>
                <a:uLnTx/>
                <a:uFillTx/>
                <a:latin typeface="+mn-lt"/>
                <a:ea typeface="+mn-ea"/>
                <a:cs typeface="+mn-cs"/>
              </a:rPr>
              <a:t>Les sommets sont supposés tous différents, les arêtes ne doivent pas se croiser et une arête relie le dernier sommet au premier. </a:t>
            </a:r>
          </a:p>
          <a:p>
            <a:pPr marL="0" marR="0" lvl="0" indent="0" algn="just" defTabSz="914400" eaLnBrk="1" fontAlgn="auto" latinLnBrk="0" hangingPunct="1">
              <a:lnSpc>
                <a:spcPct val="90000"/>
              </a:lnSpc>
              <a:spcBef>
                <a:spcPts val="0"/>
              </a:spcBef>
              <a:spcAft>
                <a:spcPts val="0"/>
              </a:spcAft>
              <a:buClrTx/>
              <a:buSzTx/>
              <a:buFont typeface="Wingdings" pitchFamily="2" charset="2"/>
              <a:buChar char="q"/>
              <a:tabLst/>
              <a:defRPr/>
            </a:pPr>
            <a:r>
              <a:rPr kumimoji="0" lang="fr-FR" sz="2200" b="0" i="0" u="none" strike="noStrike" kern="0" cap="none" spc="0" normalizeH="0" baseline="0" noProof="0" dirty="0" smtClean="0">
                <a:ln>
                  <a:noFill/>
                </a:ln>
                <a:solidFill>
                  <a:sysClr val="windowText" lastClr="000000"/>
                </a:solidFill>
                <a:effectLst/>
                <a:uLnTx/>
                <a:uFillTx/>
                <a:latin typeface="+mn-lt"/>
                <a:ea typeface="+mn-ea"/>
                <a:cs typeface="+mn-cs"/>
              </a:rPr>
              <a:t>Un polygone est concave s'il existe au moins un angle interne supérieur à 180</a:t>
            </a:r>
            <a:r>
              <a:rPr kumimoji="0" lang="fr-FR" sz="2200" b="0" i="0" u="none" strike="noStrike" kern="0" cap="none" spc="0" normalizeH="0" baseline="30000" noProof="0" dirty="0" smtClean="0">
                <a:ln>
                  <a:noFill/>
                </a:ln>
                <a:solidFill>
                  <a:sysClr val="windowText" lastClr="000000"/>
                </a:solidFill>
                <a:effectLst/>
                <a:uLnTx/>
                <a:uFillTx/>
                <a:latin typeface="+mn-lt"/>
                <a:ea typeface="+mn-ea"/>
                <a:cs typeface="+mn-cs"/>
              </a:rPr>
              <a:t>o</a:t>
            </a:r>
            <a:r>
              <a:rPr kumimoji="0" lang="fr-FR" sz="2200" b="0" i="0" u="none" strike="noStrike" kern="0" cap="none" spc="0" normalizeH="0" baseline="0" noProof="0" dirty="0" smtClean="0">
                <a:ln>
                  <a:noFill/>
                </a:ln>
                <a:solidFill>
                  <a:sysClr val="windowText" lastClr="000000"/>
                </a:solidFill>
                <a:effectLst/>
                <a:uLnTx/>
                <a:uFillTx/>
                <a:latin typeface="+mn-lt"/>
                <a:ea typeface="+mn-ea"/>
                <a:cs typeface="+mn-cs"/>
              </a:rPr>
              <a:t>;</a:t>
            </a:r>
          </a:p>
          <a:p>
            <a:pPr marL="0" marR="0" lvl="0" indent="0" algn="just" defTabSz="914400" eaLnBrk="1" fontAlgn="auto" latinLnBrk="0" hangingPunct="1">
              <a:lnSpc>
                <a:spcPct val="90000"/>
              </a:lnSpc>
              <a:spcBef>
                <a:spcPts val="0"/>
              </a:spcBef>
              <a:spcAft>
                <a:spcPts val="0"/>
              </a:spcAft>
              <a:buClrTx/>
              <a:buSzTx/>
              <a:buFont typeface="Wingdings" pitchFamily="2" charset="2"/>
              <a:buChar char="q"/>
              <a:tabLst/>
              <a:defRPr/>
            </a:pPr>
            <a:r>
              <a:rPr kumimoji="0" lang="fr-FR" sz="2200" b="0" i="0" u="none" strike="noStrike" kern="0" cap="none" spc="0" normalizeH="0" baseline="0" noProof="0" dirty="0" smtClean="0">
                <a:ln>
                  <a:noFill/>
                </a:ln>
                <a:solidFill>
                  <a:sysClr val="windowText" lastClr="000000"/>
                </a:solidFill>
                <a:effectLst/>
                <a:uLnTx/>
                <a:uFillTx/>
                <a:latin typeface="+mn-lt"/>
                <a:ea typeface="+mn-ea"/>
                <a:cs typeface="+mn-cs"/>
              </a:rPr>
              <a:t>Il est convexe, s'il n'est pas concave.</a:t>
            </a:r>
          </a:p>
          <a:p>
            <a:pPr marL="0" marR="0" lvl="0" indent="0" algn="just" defTabSz="914400" eaLnBrk="1" fontAlgn="auto" latinLnBrk="0" hangingPunct="1">
              <a:lnSpc>
                <a:spcPct val="90000"/>
              </a:lnSpc>
              <a:spcBef>
                <a:spcPts val="0"/>
              </a:spcBef>
              <a:spcAft>
                <a:spcPts val="0"/>
              </a:spcAft>
              <a:buClrTx/>
              <a:buSzTx/>
              <a:buFont typeface="Wingdings" pitchFamily="2" charset="2"/>
              <a:buChar char="q"/>
              <a:tabLst/>
              <a:defRPr/>
            </a:pPr>
            <a:r>
              <a:rPr kumimoji="0" lang="fr-FR" sz="2200" b="0" i="0" u="none" strike="noStrike" kern="0" cap="none" spc="0" normalizeH="0" baseline="0" noProof="0" dirty="0" smtClean="0">
                <a:ln>
                  <a:noFill/>
                </a:ln>
                <a:solidFill>
                  <a:sysClr val="windowText" lastClr="000000"/>
                </a:solidFill>
                <a:effectLst/>
                <a:uLnTx/>
                <a:uFillTx/>
                <a:latin typeface="+mn-lt"/>
                <a:ea typeface="+mn-ea"/>
                <a:cs typeface="+mn-cs"/>
              </a:rPr>
              <a:t>Les polygones sont plus utilisés à deux dimensions, car en les remplissant de couleurs, on construit rapidement des images attrayantes.</a:t>
            </a:r>
          </a:p>
          <a:p>
            <a:pPr marL="0" marR="0" lvl="0" indent="0" algn="just" defTabSz="914400" eaLnBrk="1" fontAlgn="auto" latinLnBrk="0" hangingPunct="1">
              <a:lnSpc>
                <a:spcPct val="90000"/>
              </a:lnSpc>
              <a:spcBef>
                <a:spcPts val="0"/>
              </a:spcBef>
              <a:spcAft>
                <a:spcPts val="0"/>
              </a:spcAft>
              <a:buClrTx/>
              <a:buSzTx/>
              <a:buFontTx/>
              <a:buNone/>
              <a:tabLst/>
              <a:defRPr/>
            </a:pPr>
            <a:endParaRPr kumimoji="0" lang="fr-FR" sz="2400" b="0" i="0" u="none" strike="noStrike" kern="0" cap="none" spc="0" normalizeH="0" baseline="0" noProof="0" dirty="0">
              <a:ln>
                <a:noFill/>
              </a:ln>
              <a:solidFill>
                <a:sysClr val="windowText" lastClr="000000"/>
              </a:solidFill>
              <a:effectLst/>
              <a:uLnTx/>
              <a:uFillTx/>
              <a:latin typeface="+mn-lt"/>
              <a:ea typeface="+mn-ea"/>
              <a:cs typeface="+mn-cs"/>
            </a:endParaRPr>
          </a:p>
        </p:txBody>
      </p:sp>
      <p:sp>
        <p:nvSpPr>
          <p:cNvPr id="8" name="object 6"/>
          <p:cNvSpPr txBox="1">
            <a:spLocks noGrp="1"/>
          </p:cNvSpPr>
          <p:nvPr>
            <p:ph type="sldNum" sz="quarter" idx="7"/>
          </p:nvPr>
        </p:nvSpPr>
        <p:spPr>
          <a:xfrm>
            <a:off x="8534400" y="6629400"/>
            <a:ext cx="551182" cy="166712"/>
          </a:xfrm>
          <a:prstGeom prst="rect">
            <a:avLst/>
          </a:prstGeom>
        </p:spPr>
        <p:txBody>
          <a:bodyPr vert="horz" wrap="square" lIns="0" tIns="0" rIns="0" bIns="0" rtlCol="0">
            <a:spAutoFit/>
          </a:bodyPr>
          <a:lstStyle/>
          <a:p>
            <a:pPr marL="127000">
              <a:lnSpc>
                <a:spcPts val="1275"/>
              </a:lnSpc>
            </a:pPr>
            <a:fld id="{81D60167-4931-47E6-BA6A-407CBD079E47}" type="slidenum">
              <a:rPr spc="35" dirty="0"/>
              <a:pPr marL="127000">
                <a:lnSpc>
                  <a:spcPts val="1275"/>
                </a:lnSpc>
              </a:pPr>
              <a:t>3</a:t>
            </a:fld>
            <a:endParaRPr spc="35" dirty="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228600"/>
            <a:ext cx="8596528" cy="818993"/>
          </a:xfrm>
          <a:prstGeom prst="rect">
            <a:avLst/>
          </a:prstGeom>
        </p:spPr>
        <p:txBody>
          <a:bodyPr vert="horz" wrap="square" lIns="0" tIns="79552" rIns="0" bIns="0" rtlCol="0">
            <a:spAutoFit/>
          </a:bodyPr>
          <a:lstStyle/>
          <a:p>
            <a:pPr marL="12700"/>
            <a:r>
              <a:rPr lang="fr-FR" sz="2400" b="1" dirty="0" smtClean="0">
                <a:effectLst>
                  <a:outerShdw blurRad="38100" dist="38100" dir="2700000" algn="tl">
                    <a:srgbClr val="000000">
                      <a:alpha val="43137"/>
                    </a:srgbClr>
                  </a:outerShdw>
                </a:effectLst>
              </a:rPr>
              <a:t>Modélisation</a:t>
            </a:r>
            <a:r>
              <a:rPr lang="fr-FR" sz="2400" b="1" spc="-85" dirty="0" smtClean="0">
                <a:effectLst>
                  <a:outerShdw blurRad="38100" dist="38100" dir="2700000" algn="tl">
                    <a:srgbClr val="000000">
                      <a:alpha val="43137"/>
                    </a:srgbClr>
                  </a:outerShdw>
                </a:effectLst>
              </a:rPr>
              <a:t> </a:t>
            </a:r>
            <a:r>
              <a:rPr lang="fr-FR" sz="2400" b="1" dirty="0" smtClean="0">
                <a:effectLst>
                  <a:outerShdw blurRad="38100" dist="38100" dir="2700000" algn="tl">
                    <a:srgbClr val="000000">
                      <a:alpha val="43137"/>
                    </a:srgbClr>
                  </a:outerShdw>
                </a:effectLst>
              </a:rPr>
              <a:t>surfacique:</a:t>
            </a:r>
            <a:r>
              <a:rPr lang="fr-FR" sz="2400" b="1" dirty="0" smtClean="0"/>
              <a:t/>
            </a:r>
            <a:br>
              <a:rPr lang="fr-FR" sz="2400" b="1" dirty="0" smtClean="0"/>
            </a:br>
            <a:r>
              <a:rPr lang="fr-FR" sz="2400" spc="-5" dirty="0" smtClean="0"/>
              <a:t>Surfaces</a:t>
            </a:r>
            <a:r>
              <a:rPr lang="fr-FR" sz="2400" spc="-60" dirty="0" smtClean="0"/>
              <a:t> </a:t>
            </a:r>
            <a:r>
              <a:rPr lang="fr-FR" sz="2400" dirty="0" smtClean="0"/>
              <a:t>paramétrées: </a:t>
            </a:r>
            <a:r>
              <a:rPr sz="2400" smtClean="0"/>
              <a:t>Construction </a:t>
            </a:r>
            <a:r>
              <a:rPr sz="2400" dirty="0"/>
              <a:t>par </a:t>
            </a:r>
            <a:r>
              <a:rPr sz="2400" spc="-5" dirty="0"/>
              <a:t>déformation</a:t>
            </a:r>
            <a:r>
              <a:rPr sz="2400" spc="-105" dirty="0"/>
              <a:t> </a:t>
            </a:r>
            <a:r>
              <a:rPr sz="2400" spc="-5" dirty="0"/>
              <a:t>(warping)</a:t>
            </a:r>
            <a:endParaRPr sz="2400"/>
          </a:p>
        </p:txBody>
      </p:sp>
      <p:sp>
        <p:nvSpPr>
          <p:cNvPr id="3" name="object 3"/>
          <p:cNvSpPr txBox="1"/>
          <p:nvPr/>
        </p:nvSpPr>
        <p:spPr>
          <a:xfrm>
            <a:off x="688370" y="1634756"/>
            <a:ext cx="5017770" cy="877569"/>
          </a:xfrm>
          <a:prstGeom prst="rect">
            <a:avLst/>
          </a:prstGeom>
        </p:spPr>
        <p:txBody>
          <a:bodyPr vert="horz" wrap="square" lIns="0" tIns="0" rIns="0" bIns="0" rtlCol="0">
            <a:spAutoFit/>
          </a:bodyPr>
          <a:lstStyle/>
          <a:p>
            <a:pPr marL="355600" indent="-342900">
              <a:lnSpc>
                <a:spcPct val="100000"/>
              </a:lnSpc>
              <a:buClr>
                <a:srgbClr val="996666"/>
              </a:buClr>
              <a:buSzPct val="80357"/>
              <a:buFont typeface="Wingdings"/>
              <a:buChar char=""/>
              <a:tabLst>
                <a:tab pos="355600" algn="l"/>
              </a:tabLst>
            </a:pPr>
            <a:r>
              <a:rPr sz="2800" dirty="0">
                <a:latin typeface="Arial"/>
                <a:cs typeface="Arial"/>
              </a:rPr>
              <a:t>Construction </a:t>
            </a:r>
            <a:r>
              <a:rPr sz="2800" spc="-5" dirty="0">
                <a:latin typeface="Arial"/>
                <a:cs typeface="Arial"/>
              </a:rPr>
              <a:t>par</a:t>
            </a:r>
            <a:r>
              <a:rPr sz="2800" spc="-75" dirty="0">
                <a:latin typeface="Arial"/>
                <a:cs typeface="Arial"/>
              </a:rPr>
              <a:t> </a:t>
            </a:r>
            <a:r>
              <a:rPr sz="2800" dirty="0">
                <a:latin typeface="Arial"/>
                <a:cs typeface="Arial"/>
              </a:rPr>
              <a:t>Déformation</a:t>
            </a:r>
            <a:endParaRPr sz="2800">
              <a:latin typeface="Arial"/>
              <a:cs typeface="Arial"/>
            </a:endParaRPr>
          </a:p>
          <a:p>
            <a:pPr marL="756285" lvl="1" indent="-286385">
              <a:lnSpc>
                <a:spcPct val="100000"/>
              </a:lnSpc>
              <a:spcBef>
                <a:spcPts val="590"/>
              </a:spcBef>
              <a:buClr>
                <a:srgbClr val="99CCFF"/>
              </a:buClr>
              <a:buSzPct val="68750"/>
              <a:buFont typeface="Wingdings"/>
              <a:buChar char=""/>
              <a:tabLst>
                <a:tab pos="756920" algn="l"/>
              </a:tabLst>
            </a:pPr>
            <a:r>
              <a:rPr sz="2400" spc="-5" dirty="0">
                <a:latin typeface="Arial"/>
                <a:cs typeface="Arial"/>
              </a:rPr>
              <a:t>Torsion</a:t>
            </a:r>
            <a:endParaRPr sz="2400">
              <a:latin typeface="Arial"/>
              <a:cs typeface="Arial"/>
            </a:endParaRPr>
          </a:p>
        </p:txBody>
      </p:sp>
      <p:sp>
        <p:nvSpPr>
          <p:cNvPr id="4" name="object 4"/>
          <p:cNvSpPr/>
          <p:nvPr/>
        </p:nvSpPr>
        <p:spPr>
          <a:xfrm>
            <a:off x="356615" y="3427475"/>
            <a:ext cx="8356600" cy="2845435"/>
          </a:xfrm>
          <a:custGeom>
            <a:avLst/>
            <a:gdLst/>
            <a:ahLst/>
            <a:cxnLst/>
            <a:rect l="l" t="t" r="r" b="b"/>
            <a:pathLst>
              <a:path w="8356600" h="2845435">
                <a:moveTo>
                  <a:pt x="50292" y="0"/>
                </a:moveTo>
                <a:lnTo>
                  <a:pt x="0" y="0"/>
                </a:lnTo>
                <a:lnTo>
                  <a:pt x="0" y="2077212"/>
                </a:lnTo>
                <a:lnTo>
                  <a:pt x="9144" y="2159508"/>
                </a:lnTo>
                <a:lnTo>
                  <a:pt x="16764" y="2199131"/>
                </a:lnTo>
                <a:lnTo>
                  <a:pt x="25908" y="2238755"/>
                </a:lnTo>
                <a:lnTo>
                  <a:pt x="36576" y="2276855"/>
                </a:lnTo>
                <a:lnTo>
                  <a:pt x="48768" y="2314955"/>
                </a:lnTo>
                <a:lnTo>
                  <a:pt x="79248" y="2388108"/>
                </a:lnTo>
                <a:lnTo>
                  <a:pt x="97536" y="2421636"/>
                </a:lnTo>
                <a:lnTo>
                  <a:pt x="117348" y="2456688"/>
                </a:lnTo>
                <a:lnTo>
                  <a:pt x="138684" y="2488691"/>
                </a:lnTo>
                <a:lnTo>
                  <a:pt x="161544" y="2520696"/>
                </a:lnTo>
                <a:lnTo>
                  <a:pt x="184404" y="2551176"/>
                </a:lnTo>
                <a:lnTo>
                  <a:pt x="210312" y="2580131"/>
                </a:lnTo>
                <a:lnTo>
                  <a:pt x="237744" y="2609088"/>
                </a:lnTo>
                <a:lnTo>
                  <a:pt x="295656" y="2660904"/>
                </a:lnTo>
                <a:lnTo>
                  <a:pt x="326136" y="2685288"/>
                </a:lnTo>
                <a:lnTo>
                  <a:pt x="423672" y="2747772"/>
                </a:lnTo>
                <a:lnTo>
                  <a:pt x="458724" y="2766060"/>
                </a:lnTo>
                <a:lnTo>
                  <a:pt x="495300" y="2782824"/>
                </a:lnTo>
                <a:lnTo>
                  <a:pt x="531876" y="2796540"/>
                </a:lnTo>
                <a:lnTo>
                  <a:pt x="608076" y="2820924"/>
                </a:lnTo>
                <a:lnTo>
                  <a:pt x="687324" y="2836164"/>
                </a:lnTo>
                <a:lnTo>
                  <a:pt x="726947" y="2840736"/>
                </a:lnTo>
                <a:lnTo>
                  <a:pt x="768096" y="2843784"/>
                </a:lnTo>
                <a:lnTo>
                  <a:pt x="809244" y="2845308"/>
                </a:lnTo>
                <a:lnTo>
                  <a:pt x="7546848" y="2845308"/>
                </a:lnTo>
                <a:lnTo>
                  <a:pt x="7587995" y="2843784"/>
                </a:lnTo>
                <a:lnTo>
                  <a:pt x="7629143" y="2840736"/>
                </a:lnTo>
                <a:lnTo>
                  <a:pt x="7670291" y="2836164"/>
                </a:lnTo>
                <a:lnTo>
                  <a:pt x="7709915" y="2828544"/>
                </a:lnTo>
                <a:lnTo>
                  <a:pt x="7749539" y="2819400"/>
                </a:lnTo>
                <a:lnTo>
                  <a:pt x="7787639" y="2808732"/>
                </a:lnTo>
                <a:lnTo>
                  <a:pt x="7825739" y="2796540"/>
                </a:lnTo>
                <a:lnTo>
                  <a:pt x="7829397" y="2795016"/>
                </a:lnTo>
                <a:lnTo>
                  <a:pt x="809244" y="2795016"/>
                </a:lnTo>
                <a:lnTo>
                  <a:pt x="769620" y="2793491"/>
                </a:lnTo>
                <a:lnTo>
                  <a:pt x="731520" y="2790444"/>
                </a:lnTo>
                <a:lnTo>
                  <a:pt x="693420" y="2785872"/>
                </a:lnTo>
                <a:lnTo>
                  <a:pt x="655320" y="2779776"/>
                </a:lnTo>
                <a:lnTo>
                  <a:pt x="583692" y="2759964"/>
                </a:lnTo>
                <a:lnTo>
                  <a:pt x="513588" y="2735579"/>
                </a:lnTo>
                <a:lnTo>
                  <a:pt x="448056" y="2703576"/>
                </a:lnTo>
                <a:lnTo>
                  <a:pt x="384048" y="2665476"/>
                </a:lnTo>
                <a:lnTo>
                  <a:pt x="326136" y="2621279"/>
                </a:lnTo>
                <a:lnTo>
                  <a:pt x="272796" y="2572512"/>
                </a:lnTo>
                <a:lnTo>
                  <a:pt x="224028" y="2517648"/>
                </a:lnTo>
                <a:lnTo>
                  <a:pt x="179832" y="2459736"/>
                </a:lnTo>
                <a:lnTo>
                  <a:pt x="141732" y="2397252"/>
                </a:lnTo>
                <a:lnTo>
                  <a:pt x="109728" y="2330196"/>
                </a:lnTo>
                <a:lnTo>
                  <a:pt x="83820" y="2260091"/>
                </a:lnTo>
                <a:lnTo>
                  <a:pt x="65532" y="2188464"/>
                </a:lnTo>
                <a:lnTo>
                  <a:pt x="59436" y="2150364"/>
                </a:lnTo>
                <a:lnTo>
                  <a:pt x="54864" y="2112264"/>
                </a:lnTo>
                <a:lnTo>
                  <a:pt x="51815" y="2074164"/>
                </a:lnTo>
                <a:lnTo>
                  <a:pt x="50350" y="2036064"/>
                </a:lnTo>
                <a:lnTo>
                  <a:pt x="50292" y="0"/>
                </a:lnTo>
                <a:close/>
              </a:path>
              <a:path w="8356600" h="2845435">
                <a:moveTo>
                  <a:pt x="8356091" y="0"/>
                </a:moveTo>
                <a:lnTo>
                  <a:pt x="8305800" y="0"/>
                </a:lnTo>
                <a:lnTo>
                  <a:pt x="8305800" y="2036064"/>
                </a:lnTo>
                <a:lnTo>
                  <a:pt x="8304276" y="2075688"/>
                </a:lnTo>
                <a:lnTo>
                  <a:pt x="8301228" y="2113788"/>
                </a:lnTo>
                <a:lnTo>
                  <a:pt x="8296656" y="2151888"/>
                </a:lnTo>
                <a:lnTo>
                  <a:pt x="8290559" y="2189988"/>
                </a:lnTo>
                <a:lnTo>
                  <a:pt x="8270748" y="2261616"/>
                </a:lnTo>
                <a:lnTo>
                  <a:pt x="8246363" y="2331720"/>
                </a:lnTo>
                <a:lnTo>
                  <a:pt x="8214359" y="2397252"/>
                </a:lnTo>
                <a:lnTo>
                  <a:pt x="8176259" y="2461260"/>
                </a:lnTo>
                <a:lnTo>
                  <a:pt x="8132063" y="2519172"/>
                </a:lnTo>
                <a:lnTo>
                  <a:pt x="8083295" y="2572512"/>
                </a:lnTo>
                <a:lnTo>
                  <a:pt x="8028432" y="2621279"/>
                </a:lnTo>
                <a:lnTo>
                  <a:pt x="7970519" y="2665476"/>
                </a:lnTo>
                <a:lnTo>
                  <a:pt x="7908035" y="2703576"/>
                </a:lnTo>
                <a:lnTo>
                  <a:pt x="7840980" y="2735579"/>
                </a:lnTo>
                <a:lnTo>
                  <a:pt x="7770876" y="2761488"/>
                </a:lnTo>
                <a:lnTo>
                  <a:pt x="7699248" y="2779776"/>
                </a:lnTo>
                <a:lnTo>
                  <a:pt x="7661148" y="2785872"/>
                </a:lnTo>
                <a:lnTo>
                  <a:pt x="7623048" y="2790444"/>
                </a:lnTo>
                <a:lnTo>
                  <a:pt x="7584948" y="2793491"/>
                </a:lnTo>
                <a:lnTo>
                  <a:pt x="7545324" y="2795016"/>
                </a:lnTo>
                <a:lnTo>
                  <a:pt x="7829397" y="2795016"/>
                </a:lnTo>
                <a:lnTo>
                  <a:pt x="7898891" y="2766060"/>
                </a:lnTo>
                <a:lnTo>
                  <a:pt x="7932419" y="2747772"/>
                </a:lnTo>
                <a:lnTo>
                  <a:pt x="7967472" y="2727960"/>
                </a:lnTo>
                <a:lnTo>
                  <a:pt x="7999476" y="2706624"/>
                </a:lnTo>
                <a:lnTo>
                  <a:pt x="8031480" y="2683764"/>
                </a:lnTo>
                <a:lnTo>
                  <a:pt x="8090915" y="2634996"/>
                </a:lnTo>
                <a:lnTo>
                  <a:pt x="8119872" y="2607564"/>
                </a:lnTo>
                <a:lnTo>
                  <a:pt x="8171687" y="2549652"/>
                </a:lnTo>
                <a:lnTo>
                  <a:pt x="8196072" y="2519172"/>
                </a:lnTo>
                <a:lnTo>
                  <a:pt x="8258556" y="2421636"/>
                </a:lnTo>
                <a:lnTo>
                  <a:pt x="8276843" y="2386584"/>
                </a:lnTo>
                <a:lnTo>
                  <a:pt x="8293608" y="2350008"/>
                </a:lnTo>
                <a:lnTo>
                  <a:pt x="8307324" y="2313431"/>
                </a:lnTo>
                <a:lnTo>
                  <a:pt x="8331708" y="2237231"/>
                </a:lnTo>
                <a:lnTo>
                  <a:pt x="8346948" y="2157984"/>
                </a:lnTo>
                <a:lnTo>
                  <a:pt x="8351519" y="2118360"/>
                </a:lnTo>
                <a:lnTo>
                  <a:pt x="8354567" y="2077212"/>
                </a:lnTo>
                <a:lnTo>
                  <a:pt x="8356091" y="2036064"/>
                </a:lnTo>
                <a:lnTo>
                  <a:pt x="8356091" y="0"/>
                </a:lnTo>
                <a:close/>
              </a:path>
            </a:pathLst>
          </a:custGeom>
          <a:solidFill>
            <a:srgbClr val="669999"/>
          </a:solidFill>
        </p:spPr>
        <p:txBody>
          <a:bodyPr wrap="square" lIns="0" tIns="0" rIns="0" bIns="0" rtlCol="0"/>
          <a:lstStyle/>
          <a:p>
            <a:endParaRPr/>
          </a:p>
        </p:txBody>
      </p:sp>
      <p:sp>
        <p:nvSpPr>
          <p:cNvPr id="5" name="object 5"/>
          <p:cNvSpPr txBox="1"/>
          <p:nvPr/>
        </p:nvSpPr>
        <p:spPr>
          <a:xfrm>
            <a:off x="1145631" y="3892359"/>
            <a:ext cx="2038350" cy="375920"/>
          </a:xfrm>
          <a:prstGeom prst="rect">
            <a:avLst/>
          </a:prstGeom>
        </p:spPr>
        <p:txBody>
          <a:bodyPr vert="horz" wrap="square" lIns="0" tIns="0" rIns="0" bIns="0" rtlCol="0">
            <a:spAutoFit/>
          </a:bodyPr>
          <a:lstStyle/>
          <a:p>
            <a:pPr marL="299085" indent="-286385">
              <a:lnSpc>
                <a:spcPct val="100000"/>
              </a:lnSpc>
              <a:buClr>
                <a:srgbClr val="99CCFF"/>
              </a:buClr>
              <a:buSzPct val="68750"/>
              <a:buFont typeface="Wingdings"/>
              <a:buChar char=""/>
              <a:tabLst>
                <a:tab pos="299720" algn="l"/>
              </a:tabLst>
            </a:pPr>
            <a:r>
              <a:rPr sz="2400" spc="-5" dirty="0">
                <a:latin typeface="Arial"/>
                <a:cs typeface="Arial"/>
              </a:rPr>
              <a:t>Enroulement</a:t>
            </a:r>
            <a:endParaRPr sz="2400">
              <a:latin typeface="Arial"/>
              <a:cs typeface="Arial"/>
            </a:endParaRPr>
          </a:p>
        </p:txBody>
      </p:sp>
      <p:sp>
        <p:nvSpPr>
          <p:cNvPr id="6" name="object 6"/>
          <p:cNvSpPr/>
          <p:nvPr/>
        </p:nvSpPr>
        <p:spPr>
          <a:xfrm>
            <a:off x="2883407" y="4489703"/>
            <a:ext cx="2959608" cy="1609344"/>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1536191" y="2773679"/>
            <a:ext cx="4660392" cy="679703"/>
          </a:xfrm>
          <a:prstGeom prst="rect">
            <a:avLst/>
          </a:prstGeom>
          <a:blipFill>
            <a:blip r:embed="rId3" cstate="print"/>
            <a:stretch>
              <a:fillRect/>
            </a:stretch>
          </a:blipFill>
        </p:spPr>
        <p:txBody>
          <a:bodyPr wrap="square" lIns="0" tIns="0" rIns="0" bIns="0" rtlCol="0"/>
          <a:lstStyle/>
          <a:p>
            <a:endParaRPr/>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25400">
              <a:lnSpc>
                <a:spcPts val="1275"/>
              </a:lnSpc>
            </a:pPr>
            <a:fld id="{81D60167-4931-47E6-BA6A-407CBD079E47}" type="slidenum">
              <a:rPr spc="35" dirty="0"/>
              <a:pPr marL="25400">
                <a:lnSpc>
                  <a:spcPts val="1275"/>
                </a:lnSpc>
              </a:pPr>
              <a:t>30</a:t>
            </a:fld>
            <a:endParaRPr spc="35"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73735" y="155782"/>
            <a:ext cx="8596528" cy="911018"/>
          </a:xfrm>
          <a:prstGeom prst="rect">
            <a:avLst/>
          </a:prstGeom>
        </p:spPr>
        <p:txBody>
          <a:bodyPr vert="horz" wrap="square" lIns="0" tIns="48767" rIns="0" bIns="0" rtlCol="0">
            <a:spAutoFit/>
          </a:bodyPr>
          <a:lstStyle/>
          <a:p>
            <a:pPr marL="12700"/>
            <a:r>
              <a:rPr lang="fr-FR" sz="3200" b="1" spc="-5" dirty="0" smtClean="0">
                <a:effectLst>
                  <a:outerShdw blurRad="38100" dist="38100" dir="2700000" algn="tl">
                    <a:srgbClr val="000000">
                      <a:alpha val="43137"/>
                    </a:srgbClr>
                  </a:outerShdw>
                </a:effectLst>
                <a:latin typeface="Arial" pitchFamily="34" charset="0"/>
                <a:cs typeface="Arial" pitchFamily="34" charset="0"/>
              </a:rPr>
              <a:t>Modélisation surfacique</a:t>
            </a:r>
            <a:r>
              <a:rPr lang="fr-FR" sz="2400" spc="-5" dirty="0" smtClean="0">
                <a:latin typeface="Arial" pitchFamily="34" charset="0"/>
                <a:cs typeface="Arial" pitchFamily="34" charset="0"/>
              </a:rPr>
              <a:t/>
            </a:r>
            <a:br>
              <a:rPr lang="fr-FR" sz="2400" spc="-5" dirty="0" smtClean="0">
                <a:latin typeface="Arial" pitchFamily="34" charset="0"/>
                <a:cs typeface="Arial" pitchFamily="34" charset="0"/>
              </a:rPr>
            </a:br>
            <a:r>
              <a:rPr lang="fr-FR" sz="2400" spc="-5" dirty="0" smtClean="0">
                <a:latin typeface="Arial" pitchFamily="34" charset="0"/>
                <a:cs typeface="Arial" pitchFamily="34" charset="0"/>
              </a:rPr>
              <a:t>Surfaces</a:t>
            </a:r>
            <a:r>
              <a:rPr lang="fr-FR" sz="2400" spc="-60" dirty="0" smtClean="0">
                <a:latin typeface="Arial" pitchFamily="34" charset="0"/>
                <a:cs typeface="Arial" pitchFamily="34" charset="0"/>
              </a:rPr>
              <a:t> </a:t>
            </a:r>
            <a:r>
              <a:rPr lang="fr-FR" sz="2400" dirty="0" smtClean="0">
                <a:latin typeface="Arial" pitchFamily="34" charset="0"/>
                <a:cs typeface="Arial" pitchFamily="34" charset="0"/>
              </a:rPr>
              <a:t>paramétrées: </a:t>
            </a:r>
            <a:r>
              <a:rPr sz="2400" smtClean="0">
                <a:latin typeface="Arial" pitchFamily="34" charset="0"/>
                <a:cs typeface="Arial" pitchFamily="34" charset="0"/>
              </a:rPr>
              <a:t>Composition </a:t>
            </a:r>
            <a:r>
              <a:rPr sz="2400" dirty="0">
                <a:latin typeface="Arial" pitchFamily="34" charset="0"/>
                <a:cs typeface="Arial" pitchFamily="34" charset="0"/>
              </a:rPr>
              <a:t>booléenne </a:t>
            </a:r>
            <a:r>
              <a:rPr sz="2400" spc="-5" dirty="0">
                <a:latin typeface="Arial" pitchFamily="34" charset="0"/>
                <a:cs typeface="Arial" pitchFamily="34" charset="0"/>
              </a:rPr>
              <a:t>de</a:t>
            </a:r>
            <a:r>
              <a:rPr sz="2400" spc="-140" dirty="0">
                <a:latin typeface="Arial" pitchFamily="34" charset="0"/>
                <a:cs typeface="Arial" pitchFamily="34" charset="0"/>
              </a:rPr>
              <a:t> </a:t>
            </a:r>
            <a:r>
              <a:rPr sz="2400" dirty="0">
                <a:latin typeface="Arial" pitchFamily="34" charset="0"/>
                <a:cs typeface="Arial" pitchFamily="34" charset="0"/>
              </a:rPr>
              <a:t>volumes</a:t>
            </a:r>
            <a:endParaRPr sz="2400">
              <a:latin typeface="Arial" pitchFamily="34" charset="0"/>
              <a:cs typeface="Arial" pitchFamily="34" charset="0"/>
            </a:endParaRPr>
          </a:p>
        </p:txBody>
      </p:sp>
      <p:sp>
        <p:nvSpPr>
          <p:cNvPr id="3" name="object 3"/>
          <p:cNvSpPr txBox="1"/>
          <p:nvPr/>
        </p:nvSpPr>
        <p:spPr>
          <a:xfrm>
            <a:off x="709691" y="1401559"/>
            <a:ext cx="2704465" cy="791210"/>
          </a:xfrm>
          <a:prstGeom prst="rect">
            <a:avLst/>
          </a:prstGeom>
        </p:spPr>
        <p:txBody>
          <a:bodyPr vert="horz" wrap="square" lIns="0" tIns="0" rIns="0" bIns="0" rtlCol="0">
            <a:spAutoFit/>
          </a:bodyPr>
          <a:lstStyle/>
          <a:p>
            <a:pPr marL="355600" indent="-342900">
              <a:lnSpc>
                <a:spcPct val="100000"/>
              </a:lnSpc>
              <a:buClr>
                <a:srgbClr val="996666"/>
              </a:buClr>
              <a:buSzPct val="78125"/>
              <a:buFont typeface="Wingdings"/>
              <a:buChar char=""/>
              <a:tabLst>
                <a:tab pos="355600" algn="l"/>
                <a:tab pos="356235" algn="l"/>
              </a:tabLst>
            </a:pPr>
            <a:r>
              <a:rPr sz="1600" spc="-5" dirty="0">
                <a:latin typeface="Arial"/>
                <a:cs typeface="Arial"/>
              </a:rPr>
              <a:t>Opérateur booléen:</a:t>
            </a:r>
            <a:r>
              <a:rPr sz="1600" spc="-15" dirty="0">
                <a:latin typeface="Arial"/>
                <a:cs typeface="Arial"/>
              </a:rPr>
              <a:t> </a:t>
            </a:r>
            <a:r>
              <a:rPr sz="1600" spc="-5" dirty="0">
                <a:latin typeface="Arial"/>
                <a:cs typeface="Arial"/>
              </a:rPr>
              <a:t>Union</a:t>
            </a:r>
            <a:endParaRPr sz="1600">
              <a:latin typeface="Arial"/>
              <a:cs typeface="Arial"/>
            </a:endParaRPr>
          </a:p>
          <a:p>
            <a:pPr>
              <a:lnSpc>
                <a:spcPct val="100000"/>
              </a:lnSpc>
            </a:pPr>
            <a:endParaRPr sz="2000">
              <a:latin typeface="Times New Roman"/>
              <a:cs typeface="Times New Roman"/>
            </a:endParaRPr>
          </a:p>
          <a:p>
            <a:pPr marR="504825" algn="r">
              <a:lnSpc>
                <a:spcPct val="100000"/>
              </a:lnSpc>
              <a:spcBef>
                <a:spcPts val="5"/>
              </a:spcBef>
            </a:pPr>
            <a:r>
              <a:rPr sz="1600" spc="-5" dirty="0">
                <a:latin typeface="Arial"/>
                <a:cs typeface="Arial"/>
              </a:rPr>
              <a:t>=&gt;</a:t>
            </a:r>
            <a:endParaRPr sz="1600">
              <a:latin typeface="Arial"/>
              <a:cs typeface="Arial"/>
            </a:endParaRPr>
          </a:p>
        </p:txBody>
      </p:sp>
      <p:sp>
        <p:nvSpPr>
          <p:cNvPr id="4" name="object 4"/>
          <p:cNvSpPr/>
          <p:nvPr/>
        </p:nvSpPr>
        <p:spPr>
          <a:xfrm>
            <a:off x="1219200" y="1728215"/>
            <a:ext cx="859536" cy="1143000"/>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3267455" y="1737359"/>
            <a:ext cx="853439" cy="1133856"/>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487424" y="3328415"/>
            <a:ext cx="463295" cy="97536"/>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356615" y="3427475"/>
            <a:ext cx="8356600" cy="2845435"/>
          </a:xfrm>
          <a:custGeom>
            <a:avLst/>
            <a:gdLst/>
            <a:ahLst/>
            <a:cxnLst/>
            <a:rect l="l" t="t" r="r" b="b"/>
            <a:pathLst>
              <a:path w="8356600" h="2845435">
                <a:moveTo>
                  <a:pt x="50292" y="0"/>
                </a:moveTo>
                <a:lnTo>
                  <a:pt x="0" y="0"/>
                </a:lnTo>
                <a:lnTo>
                  <a:pt x="0" y="2077212"/>
                </a:lnTo>
                <a:lnTo>
                  <a:pt x="9144" y="2159508"/>
                </a:lnTo>
                <a:lnTo>
                  <a:pt x="16764" y="2199131"/>
                </a:lnTo>
                <a:lnTo>
                  <a:pt x="25908" y="2238755"/>
                </a:lnTo>
                <a:lnTo>
                  <a:pt x="36576" y="2276855"/>
                </a:lnTo>
                <a:lnTo>
                  <a:pt x="48768" y="2314955"/>
                </a:lnTo>
                <a:lnTo>
                  <a:pt x="79248" y="2388108"/>
                </a:lnTo>
                <a:lnTo>
                  <a:pt x="97536" y="2421636"/>
                </a:lnTo>
                <a:lnTo>
                  <a:pt x="117348" y="2456688"/>
                </a:lnTo>
                <a:lnTo>
                  <a:pt x="138684" y="2488691"/>
                </a:lnTo>
                <a:lnTo>
                  <a:pt x="161544" y="2520696"/>
                </a:lnTo>
                <a:lnTo>
                  <a:pt x="184404" y="2551176"/>
                </a:lnTo>
                <a:lnTo>
                  <a:pt x="210312" y="2580131"/>
                </a:lnTo>
                <a:lnTo>
                  <a:pt x="237744" y="2609088"/>
                </a:lnTo>
                <a:lnTo>
                  <a:pt x="295656" y="2660904"/>
                </a:lnTo>
                <a:lnTo>
                  <a:pt x="326136" y="2685288"/>
                </a:lnTo>
                <a:lnTo>
                  <a:pt x="423672" y="2747772"/>
                </a:lnTo>
                <a:lnTo>
                  <a:pt x="458724" y="2766060"/>
                </a:lnTo>
                <a:lnTo>
                  <a:pt x="495300" y="2782824"/>
                </a:lnTo>
                <a:lnTo>
                  <a:pt x="531876" y="2796540"/>
                </a:lnTo>
                <a:lnTo>
                  <a:pt x="608076" y="2820924"/>
                </a:lnTo>
                <a:lnTo>
                  <a:pt x="687324" y="2836164"/>
                </a:lnTo>
                <a:lnTo>
                  <a:pt x="726947" y="2840736"/>
                </a:lnTo>
                <a:lnTo>
                  <a:pt x="768096" y="2843784"/>
                </a:lnTo>
                <a:lnTo>
                  <a:pt x="809244" y="2845308"/>
                </a:lnTo>
                <a:lnTo>
                  <a:pt x="7546848" y="2845308"/>
                </a:lnTo>
                <a:lnTo>
                  <a:pt x="7587995" y="2843784"/>
                </a:lnTo>
                <a:lnTo>
                  <a:pt x="7629143" y="2840736"/>
                </a:lnTo>
                <a:lnTo>
                  <a:pt x="7670291" y="2836164"/>
                </a:lnTo>
                <a:lnTo>
                  <a:pt x="7709915" y="2828544"/>
                </a:lnTo>
                <a:lnTo>
                  <a:pt x="7749539" y="2819400"/>
                </a:lnTo>
                <a:lnTo>
                  <a:pt x="7787639" y="2808732"/>
                </a:lnTo>
                <a:lnTo>
                  <a:pt x="7825739" y="2796540"/>
                </a:lnTo>
                <a:lnTo>
                  <a:pt x="7829397" y="2795016"/>
                </a:lnTo>
                <a:lnTo>
                  <a:pt x="809244" y="2795016"/>
                </a:lnTo>
                <a:lnTo>
                  <a:pt x="769620" y="2793491"/>
                </a:lnTo>
                <a:lnTo>
                  <a:pt x="731520" y="2790444"/>
                </a:lnTo>
                <a:lnTo>
                  <a:pt x="693420" y="2785872"/>
                </a:lnTo>
                <a:lnTo>
                  <a:pt x="655320" y="2779776"/>
                </a:lnTo>
                <a:lnTo>
                  <a:pt x="583692" y="2759964"/>
                </a:lnTo>
                <a:lnTo>
                  <a:pt x="513588" y="2735579"/>
                </a:lnTo>
                <a:lnTo>
                  <a:pt x="448056" y="2703576"/>
                </a:lnTo>
                <a:lnTo>
                  <a:pt x="384048" y="2665476"/>
                </a:lnTo>
                <a:lnTo>
                  <a:pt x="326136" y="2621279"/>
                </a:lnTo>
                <a:lnTo>
                  <a:pt x="272796" y="2572512"/>
                </a:lnTo>
                <a:lnTo>
                  <a:pt x="224028" y="2517648"/>
                </a:lnTo>
                <a:lnTo>
                  <a:pt x="179832" y="2459736"/>
                </a:lnTo>
                <a:lnTo>
                  <a:pt x="141732" y="2397252"/>
                </a:lnTo>
                <a:lnTo>
                  <a:pt x="109728" y="2330196"/>
                </a:lnTo>
                <a:lnTo>
                  <a:pt x="83820" y="2260091"/>
                </a:lnTo>
                <a:lnTo>
                  <a:pt x="65532" y="2188464"/>
                </a:lnTo>
                <a:lnTo>
                  <a:pt x="59436" y="2150364"/>
                </a:lnTo>
                <a:lnTo>
                  <a:pt x="54864" y="2112264"/>
                </a:lnTo>
                <a:lnTo>
                  <a:pt x="51815" y="2074164"/>
                </a:lnTo>
                <a:lnTo>
                  <a:pt x="50350" y="2036064"/>
                </a:lnTo>
                <a:lnTo>
                  <a:pt x="50292" y="0"/>
                </a:lnTo>
                <a:close/>
              </a:path>
              <a:path w="8356600" h="2845435">
                <a:moveTo>
                  <a:pt x="8356091" y="0"/>
                </a:moveTo>
                <a:lnTo>
                  <a:pt x="8305800" y="0"/>
                </a:lnTo>
                <a:lnTo>
                  <a:pt x="8305800" y="2036064"/>
                </a:lnTo>
                <a:lnTo>
                  <a:pt x="8304276" y="2075688"/>
                </a:lnTo>
                <a:lnTo>
                  <a:pt x="8301228" y="2113788"/>
                </a:lnTo>
                <a:lnTo>
                  <a:pt x="8296656" y="2151888"/>
                </a:lnTo>
                <a:lnTo>
                  <a:pt x="8290559" y="2189988"/>
                </a:lnTo>
                <a:lnTo>
                  <a:pt x="8270748" y="2261616"/>
                </a:lnTo>
                <a:lnTo>
                  <a:pt x="8246363" y="2331720"/>
                </a:lnTo>
                <a:lnTo>
                  <a:pt x="8214359" y="2397252"/>
                </a:lnTo>
                <a:lnTo>
                  <a:pt x="8176259" y="2461260"/>
                </a:lnTo>
                <a:lnTo>
                  <a:pt x="8132063" y="2519172"/>
                </a:lnTo>
                <a:lnTo>
                  <a:pt x="8083295" y="2572512"/>
                </a:lnTo>
                <a:lnTo>
                  <a:pt x="8028432" y="2621279"/>
                </a:lnTo>
                <a:lnTo>
                  <a:pt x="7970519" y="2665476"/>
                </a:lnTo>
                <a:lnTo>
                  <a:pt x="7908035" y="2703576"/>
                </a:lnTo>
                <a:lnTo>
                  <a:pt x="7840980" y="2735579"/>
                </a:lnTo>
                <a:lnTo>
                  <a:pt x="7770876" y="2761488"/>
                </a:lnTo>
                <a:lnTo>
                  <a:pt x="7699248" y="2779776"/>
                </a:lnTo>
                <a:lnTo>
                  <a:pt x="7661148" y="2785872"/>
                </a:lnTo>
                <a:lnTo>
                  <a:pt x="7623048" y="2790444"/>
                </a:lnTo>
                <a:lnTo>
                  <a:pt x="7584948" y="2793491"/>
                </a:lnTo>
                <a:lnTo>
                  <a:pt x="7545324" y="2795016"/>
                </a:lnTo>
                <a:lnTo>
                  <a:pt x="7829397" y="2795016"/>
                </a:lnTo>
                <a:lnTo>
                  <a:pt x="7898891" y="2766060"/>
                </a:lnTo>
                <a:lnTo>
                  <a:pt x="7932419" y="2747772"/>
                </a:lnTo>
                <a:lnTo>
                  <a:pt x="7967472" y="2727960"/>
                </a:lnTo>
                <a:lnTo>
                  <a:pt x="7999476" y="2706624"/>
                </a:lnTo>
                <a:lnTo>
                  <a:pt x="8031480" y="2683764"/>
                </a:lnTo>
                <a:lnTo>
                  <a:pt x="8090915" y="2634996"/>
                </a:lnTo>
                <a:lnTo>
                  <a:pt x="8119872" y="2607564"/>
                </a:lnTo>
                <a:lnTo>
                  <a:pt x="8171687" y="2549652"/>
                </a:lnTo>
                <a:lnTo>
                  <a:pt x="8196072" y="2519172"/>
                </a:lnTo>
                <a:lnTo>
                  <a:pt x="8258556" y="2421636"/>
                </a:lnTo>
                <a:lnTo>
                  <a:pt x="8276843" y="2386584"/>
                </a:lnTo>
                <a:lnTo>
                  <a:pt x="8293608" y="2350008"/>
                </a:lnTo>
                <a:lnTo>
                  <a:pt x="8307324" y="2313431"/>
                </a:lnTo>
                <a:lnTo>
                  <a:pt x="8331708" y="2237231"/>
                </a:lnTo>
                <a:lnTo>
                  <a:pt x="8346948" y="2157984"/>
                </a:lnTo>
                <a:lnTo>
                  <a:pt x="8351519" y="2118360"/>
                </a:lnTo>
                <a:lnTo>
                  <a:pt x="8354567" y="2077212"/>
                </a:lnTo>
                <a:lnTo>
                  <a:pt x="8356091" y="2036064"/>
                </a:lnTo>
                <a:lnTo>
                  <a:pt x="8356091" y="0"/>
                </a:lnTo>
                <a:close/>
              </a:path>
            </a:pathLst>
          </a:custGeom>
          <a:solidFill>
            <a:srgbClr val="669999"/>
          </a:solidFill>
        </p:spPr>
        <p:txBody>
          <a:bodyPr wrap="square" lIns="0" tIns="0" rIns="0" bIns="0" rtlCol="0"/>
          <a:lstStyle/>
          <a:p>
            <a:endParaRPr/>
          </a:p>
        </p:txBody>
      </p:sp>
      <p:sp>
        <p:nvSpPr>
          <p:cNvPr id="8" name="object 8"/>
          <p:cNvSpPr txBox="1"/>
          <p:nvPr/>
        </p:nvSpPr>
        <p:spPr>
          <a:xfrm>
            <a:off x="709691" y="3010877"/>
            <a:ext cx="2204085" cy="1863725"/>
          </a:xfrm>
          <a:prstGeom prst="rect">
            <a:avLst/>
          </a:prstGeom>
        </p:spPr>
        <p:txBody>
          <a:bodyPr vert="horz" wrap="square" lIns="0" tIns="0" rIns="0" bIns="0" rtlCol="0">
            <a:spAutoFit/>
          </a:bodyPr>
          <a:lstStyle/>
          <a:p>
            <a:pPr marL="355600" indent="-342900">
              <a:lnSpc>
                <a:spcPct val="100000"/>
              </a:lnSpc>
              <a:buClr>
                <a:srgbClr val="996666"/>
              </a:buClr>
              <a:buSzPct val="78125"/>
              <a:buFont typeface="Wingdings"/>
              <a:buChar char=""/>
              <a:tabLst>
                <a:tab pos="355600" algn="l"/>
                <a:tab pos="356235" algn="l"/>
              </a:tabLst>
            </a:pPr>
            <a:r>
              <a:rPr sz="1600" spc="-5" dirty="0">
                <a:latin typeface="Arial"/>
                <a:cs typeface="Arial"/>
              </a:rPr>
              <a:t>Intersection</a:t>
            </a:r>
            <a:endParaRPr sz="1600">
              <a:latin typeface="Arial"/>
              <a:cs typeface="Arial"/>
            </a:endParaRPr>
          </a:p>
          <a:p>
            <a:pPr>
              <a:lnSpc>
                <a:spcPct val="100000"/>
              </a:lnSpc>
              <a:buClr>
                <a:srgbClr val="996666"/>
              </a:buClr>
              <a:buFont typeface="Wingdings"/>
              <a:buChar char=""/>
            </a:pPr>
            <a:endParaRPr sz="1600">
              <a:latin typeface="Times New Roman"/>
              <a:cs typeface="Times New Roman"/>
            </a:endParaRPr>
          </a:p>
          <a:p>
            <a:pPr>
              <a:lnSpc>
                <a:spcPct val="100000"/>
              </a:lnSpc>
              <a:spcBef>
                <a:spcPts val="45"/>
              </a:spcBef>
              <a:buClr>
                <a:srgbClr val="996666"/>
              </a:buClr>
              <a:buFont typeface="Wingdings"/>
              <a:buChar char=""/>
            </a:pPr>
            <a:endParaRPr sz="2200">
              <a:latin typeface="Times New Roman"/>
              <a:cs typeface="Times New Roman"/>
            </a:endParaRPr>
          </a:p>
          <a:p>
            <a:pPr marR="5080" algn="r">
              <a:lnSpc>
                <a:spcPct val="100000"/>
              </a:lnSpc>
            </a:pPr>
            <a:r>
              <a:rPr sz="1600" spc="-5" dirty="0">
                <a:latin typeface="Arial"/>
                <a:cs typeface="Arial"/>
              </a:rPr>
              <a:t>=&gt;</a:t>
            </a:r>
            <a:endParaRPr sz="1600">
              <a:latin typeface="Arial"/>
              <a:cs typeface="Arial"/>
            </a:endParaRPr>
          </a:p>
          <a:p>
            <a:pPr>
              <a:lnSpc>
                <a:spcPct val="100000"/>
              </a:lnSpc>
            </a:pPr>
            <a:endParaRPr sz="1600">
              <a:latin typeface="Times New Roman"/>
              <a:cs typeface="Times New Roman"/>
            </a:endParaRPr>
          </a:p>
          <a:p>
            <a:pPr>
              <a:lnSpc>
                <a:spcPct val="100000"/>
              </a:lnSpc>
              <a:spcBef>
                <a:spcPts val="45"/>
              </a:spcBef>
            </a:pPr>
            <a:endParaRPr sz="2200">
              <a:latin typeface="Times New Roman"/>
              <a:cs typeface="Times New Roman"/>
            </a:endParaRPr>
          </a:p>
          <a:p>
            <a:pPr marL="355600" indent="-342900">
              <a:lnSpc>
                <a:spcPct val="100000"/>
              </a:lnSpc>
              <a:buClr>
                <a:srgbClr val="996666"/>
              </a:buClr>
              <a:buSzPct val="78125"/>
              <a:buFont typeface="Wingdings"/>
              <a:buChar char=""/>
              <a:tabLst>
                <a:tab pos="355600" algn="l"/>
                <a:tab pos="356235" algn="l"/>
              </a:tabLst>
            </a:pPr>
            <a:r>
              <a:rPr sz="1600" spc="-5" dirty="0">
                <a:latin typeface="Arial"/>
                <a:cs typeface="Arial"/>
              </a:rPr>
              <a:t>Différence</a:t>
            </a:r>
            <a:endParaRPr sz="1600">
              <a:latin typeface="Arial"/>
              <a:cs typeface="Arial"/>
            </a:endParaRPr>
          </a:p>
        </p:txBody>
      </p:sp>
      <p:sp>
        <p:nvSpPr>
          <p:cNvPr id="9" name="object 9"/>
          <p:cNvSpPr txBox="1"/>
          <p:nvPr/>
        </p:nvSpPr>
        <p:spPr>
          <a:xfrm>
            <a:off x="2651277" y="5424919"/>
            <a:ext cx="262255" cy="254635"/>
          </a:xfrm>
          <a:prstGeom prst="rect">
            <a:avLst/>
          </a:prstGeom>
        </p:spPr>
        <p:txBody>
          <a:bodyPr vert="horz" wrap="square" lIns="0" tIns="0" rIns="0" bIns="0" rtlCol="0">
            <a:spAutoFit/>
          </a:bodyPr>
          <a:lstStyle/>
          <a:p>
            <a:pPr marL="12700">
              <a:lnSpc>
                <a:spcPct val="100000"/>
              </a:lnSpc>
            </a:pPr>
            <a:r>
              <a:rPr sz="1600" spc="-5" dirty="0">
                <a:latin typeface="Arial"/>
                <a:cs typeface="Arial"/>
              </a:rPr>
              <a:t>=&gt;</a:t>
            </a:r>
            <a:endParaRPr sz="1600">
              <a:latin typeface="Arial"/>
              <a:cs typeface="Arial"/>
            </a:endParaRPr>
          </a:p>
        </p:txBody>
      </p:sp>
      <p:sp>
        <p:nvSpPr>
          <p:cNvPr id="10" name="object 10"/>
          <p:cNvSpPr txBox="1"/>
          <p:nvPr/>
        </p:nvSpPr>
        <p:spPr>
          <a:xfrm>
            <a:off x="5118634" y="5424919"/>
            <a:ext cx="250825" cy="254635"/>
          </a:xfrm>
          <a:prstGeom prst="rect">
            <a:avLst/>
          </a:prstGeom>
        </p:spPr>
        <p:txBody>
          <a:bodyPr vert="horz" wrap="square" lIns="0" tIns="0" rIns="0" bIns="0" rtlCol="0">
            <a:spAutoFit/>
          </a:bodyPr>
          <a:lstStyle/>
          <a:p>
            <a:pPr marL="12700">
              <a:lnSpc>
                <a:spcPct val="100000"/>
              </a:lnSpc>
            </a:pPr>
            <a:r>
              <a:rPr sz="1600" spc="-5" dirty="0">
                <a:latin typeface="Arial"/>
                <a:cs typeface="Arial"/>
              </a:rPr>
              <a:t>ou</a:t>
            </a:r>
            <a:endParaRPr sz="1600">
              <a:latin typeface="Arial"/>
              <a:cs typeface="Arial"/>
            </a:endParaRPr>
          </a:p>
        </p:txBody>
      </p:sp>
      <p:sp>
        <p:nvSpPr>
          <p:cNvPr id="11" name="object 11"/>
          <p:cNvSpPr/>
          <p:nvPr/>
        </p:nvSpPr>
        <p:spPr>
          <a:xfrm>
            <a:off x="1292352" y="3427475"/>
            <a:ext cx="862584" cy="1043939"/>
          </a:xfrm>
          <a:prstGeom prst="rect">
            <a:avLst/>
          </a:prstGeom>
          <a:blipFill>
            <a:blip r:embed="rId5" cstate="print"/>
            <a:stretch>
              <a:fillRect/>
            </a:stretch>
          </a:blipFill>
        </p:spPr>
        <p:txBody>
          <a:bodyPr wrap="square" lIns="0" tIns="0" rIns="0" bIns="0" rtlCol="0"/>
          <a:lstStyle/>
          <a:p>
            <a:endParaRPr/>
          </a:p>
        </p:txBody>
      </p:sp>
      <p:sp>
        <p:nvSpPr>
          <p:cNvPr id="12" name="object 12"/>
          <p:cNvSpPr/>
          <p:nvPr/>
        </p:nvSpPr>
        <p:spPr>
          <a:xfrm>
            <a:off x="3535679" y="3627119"/>
            <a:ext cx="524255" cy="600456"/>
          </a:xfrm>
          <a:prstGeom prst="rect">
            <a:avLst/>
          </a:prstGeom>
          <a:blipFill>
            <a:blip r:embed="rId6" cstate="print"/>
            <a:stretch>
              <a:fillRect/>
            </a:stretch>
          </a:blipFill>
        </p:spPr>
        <p:txBody>
          <a:bodyPr wrap="square" lIns="0" tIns="0" rIns="0" bIns="0" rtlCol="0"/>
          <a:lstStyle/>
          <a:p>
            <a:endParaRPr/>
          </a:p>
        </p:txBody>
      </p:sp>
      <p:sp>
        <p:nvSpPr>
          <p:cNvPr id="13" name="object 13"/>
          <p:cNvSpPr/>
          <p:nvPr/>
        </p:nvSpPr>
        <p:spPr>
          <a:xfrm>
            <a:off x="1280160" y="4922519"/>
            <a:ext cx="859536" cy="1143000"/>
          </a:xfrm>
          <a:prstGeom prst="rect">
            <a:avLst/>
          </a:prstGeom>
          <a:blipFill>
            <a:blip r:embed="rId7" cstate="print"/>
            <a:stretch>
              <a:fillRect/>
            </a:stretch>
          </a:blipFill>
        </p:spPr>
        <p:txBody>
          <a:bodyPr wrap="square" lIns="0" tIns="0" rIns="0" bIns="0" rtlCol="0"/>
          <a:lstStyle/>
          <a:p>
            <a:endParaRPr/>
          </a:p>
        </p:txBody>
      </p:sp>
      <p:sp>
        <p:nvSpPr>
          <p:cNvPr id="14" name="object 14"/>
          <p:cNvSpPr/>
          <p:nvPr/>
        </p:nvSpPr>
        <p:spPr>
          <a:xfrm>
            <a:off x="3596640" y="4922519"/>
            <a:ext cx="548639" cy="1143000"/>
          </a:xfrm>
          <a:prstGeom prst="rect">
            <a:avLst/>
          </a:prstGeom>
          <a:blipFill>
            <a:blip r:embed="rId8" cstate="print"/>
            <a:stretch>
              <a:fillRect/>
            </a:stretch>
          </a:blipFill>
        </p:spPr>
        <p:txBody>
          <a:bodyPr wrap="square" lIns="0" tIns="0" rIns="0" bIns="0" rtlCol="0"/>
          <a:lstStyle/>
          <a:p>
            <a:endParaRPr/>
          </a:p>
        </p:txBody>
      </p:sp>
      <p:sp>
        <p:nvSpPr>
          <p:cNvPr id="15" name="object 15"/>
          <p:cNvSpPr/>
          <p:nvPr/>
        </p:nvSpPr>
        <p:spPr>
          <a:xfrm>
            <a:off x="6035040" y="4998719"/>
            <a:ext cx="859536" cy="838200"/>
          </a:xfrm>
          <a:prstGeom prst="rect">
            <a:avLst/>
          </a:prstGeom>
          <a:blipFill>
            <a:blip r:embed="rId9" cstate="print"/>
            <a:stretch>
              <a:fillRect/>
            </a:stretch>
          </a:blipFill>
        </p:spPr>
        <p:txBody>
          <a:bodyPr wrap="square" lIns="0" tIns="0" rIns="0" bIns="0" rtlCol="0"/>
          <a:lstStyle/>
          <a:p>
            <a:endParaRPr/>
          </a:p>
        </p:txBody>
      </p:sp>
      <p:sp>
        <p:nvSpPr>
          <p:cNvPr id="16" name="object 16"/>
          <p:cNvSpPr txBox="1"/>
          <p:nvPr/>
        </p:nvSpPr>
        <p:spPr>
          <a:xfrm>
            <a:off x="8376919" y="6487151"/>
            <a:ext cx="229235" cy="177800"/>
          </a:xfrm>
          <a:prstGeom prst="rect">
            <a:avLst/>
          </a:prstGeom>
        </p:spPr>
        <p:txBody>
          <a:bodyPr vert="horz" wrap="square" lIns="0" tIns="0" rIns="0" bIns="0" rtlCol="0">
            <a:spAutoFit/>
          </a:bodyPr>
          <a:lstStyle/>
          <a:p>
            <a:pPr marL="12700">
              <a:lnSpc>
                <a:spcPts val="1275"/>
              </a:lnSpc>
            </a:pPr>
            <a:r>
              <a:rPr sz="1200" spc="35" dirty="0">
                <a:latin typeface="Verdana"/>
                <a:cs typeface="Verdana"/>
              </a:rPr>
              <a:t>20</a:t>
            </a:r>
            <a:endParaRPr sz="1200">
              <a:latin typeface="Verdana"/>
              <a:cs typeface="Verdana"/>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25400">
              <a:lnSpc>
                <a:spcPts val="1275"/>
              </a:lnSpc>
            </a:pPr>
            <a:fld id="{81D60167-4931-47E6-BA6A-407CBD079E47}" type="slidenum">
              <a:rPr spc="35" dirty="0"/>
              <a:pPr marL="25400">
                <a:lnSpc>
                  <a:spcPts val="1275"/>
                </a:lnSpc>
              </a:pPr>
              <a:t>32</a:t>
            </a:fld>
            <a:endParaRPr spc="35" dirty="0"/>
          </a:p>
        </p:txBody>
      </p:sp>
      <p:sp>
        <p:nvSpPr>
          <p:cNvPr id="9" name="object 2"/>
          <p:cNvSpPr txBox="1">
            <a:spLocks noGrp="1"/>
          </p:cNvSpPr>
          <p:nvPr>
            <p:ph type="title"/>
          </p:nvPr>
        </p:nvSpPr>
        <p:spPr>
          <a:xfrm>
            <a:off x="273735" y="155782"/>
            <a:ext cx="8596528" cy="911018"/>
          </a:xfrm>
          <a:prstGeom prst="rect">
            <a:avLst/>
          </a:prstGeom>
        </p:spPr>
        <p:txBody>
          <a:bodyPr vert="horz" wrap="square" lIns="0" tIns="48767" rIns="0" bIns="0" rtlCol="0">
            <a:spAutoFit/>
          </a:bodyPr>
          <a:lstStyle/>
          <a:p>
            <a:pPr marL="12700"/>
            <a:r>
              <a:rPr lang="fr-FR" sz="3200" b="1" spc="-5" dirty="0" smtClean="0">
                <a:effectLst>
                  <a:outerShdw blurRad="38100" dist="38100" dir="2700000" algn="tl">
                    <a:srgbClr val="000000">
                      <a:alpha val="43137"/>
                    </a:srgbClr>
                  </a:outerShdw>
                </a:effectLst>
                <a:latin typeface="Arial" pitchFamily="34" charset="0"/>
                <a:cs typeface="Arial" pitchFamily="34" charset="0"/>
              </a:rPr>
              <a:t>Modélisation surfacique</a:t>
            </a:r>
            <a:r>
              <a:rPr lang="fr-FR" sz="2400" spc="-5" dirty="0" smtClean="0">
                <a:latin typeface="Arial" pitchFamily="34" charset="0"/>
                <a:cs typeface="Arial" pitchFamily="34" charset="0"/>
              </a:rPr>
              <a:t/>
            </a:r>
            <a:br>
              <a:rPr lang="fr-FR" sz="2400" spc="-5" dirty="0" smtClean="0">
                <a:latin typeface="Arial" pitchFamily="34" charset="0"/>
                <a:cs typeface="Arial" pitchFamily="34" charset="0"/>
              </a:rPr>
            </a:br>
            <a:r>
              <a:rPr lang="fr-FR" sz="2400" spc="-5" dirty="0" smtClean="0">
                <a:latin typeface="Arial" pitchFamily="34" charset="0"/>
                <a:cs typeface="Arial" pitchFamily="34" charset="0"/>
              </a:rPr>
              <a:t>Surfaces</a:t>
            </a:r>
            <a:r>
              <a:rPr lang="fr-FR" sz="2400" spc="-60" dirty="0" smtClean="0">
                <a:latin typeface="Arial" pitchFamily="34" charset="0"/>
                <a:cs typeface="Arial" pitchFamily="34" charset="0"/>
              </a:rPr>
              <a:t> </a:t>
            </a:r>
            <a:r>
              <a:rPr lang="fr-FR" sz="2400" dirty="0" smtClean="0">
                <a:latin typeface="Arial" pitchFamily="34" charset="0"/>
                <a:cs typeface="Arial" pitchFamily="34" charset="0"/>
              </a:rPr>
              <a:t>de subdivision </a:t>
            </a:r>
            <a:endParaRPr sz="2400">
              <a:latin typeface="Arial" pitchFamily="34" charset="0"/>
              <a:cs typeface="Arial" pitchFamily="34" charset="0"/>
            </a:endParaRPr>
          </a:p>
        </p:txBody>
      </p:sp>
      <p:pic>
        <p:nvPicPr>
          <p:cNvPr id="51204" name="Picture 4" descr="Résultat de recherche d'images"/>
          <p:cNvPicPr>
            <a:picLocks noChangeAspect="1" noChangeArrowheads="1"/>
          </p:cNvPicPr>
          <p:nvPr/>
        </p:nvPicPr>
        <p:blipFill>
          <a:blip r:embed="rId2"/>
          <a:srcRect/>
          <a:stretch>
            <a:fillRect/>
          </a:stretch>
        </p:blipFill>
        <p:spPr bwMode="auto">
          <a:xfrm>
            <a:off x="0" y="1371599"/>
            <a:ext cx="9144000" cy="4310485"/>
          </a:xfrm>
          <a:prstGeom prst="rect">
            <a:avLst/>
          </a:prstGeom>
          <a:noFill/>
        </p:spPr>
      </p:pic>
      <p:pic>
        <p:nvPicPr>
          <p:cNvPr id="51206" name="Picture 6" descr="Résultat de recherche d'images"/>
          <p:cNvPicPr>
            <a:picLocks noChangeAspect="1" noChangeArrowheads="1"/>
          </p:cNvPicPr>
          <p:nvPr/>
        </p:nvPicPr>
        <p:blipFill>
          <a:blip r:embed="rId3"/>
          <a:srcRect/>
          <a:stretch>
            <a:fillRect/>
          </a:stretch>
        </p:blipFill>
        <p:spPr bwMode="auto">
          <a:xfrm>
            <a:off x="-1" y="1371600"/>
            <a:ext cx="8985733" cy="4495800"/>
          </a:xfrm>
          <a:prstGeom prst="rect">
            <a:avLst/>
          </a:prstGeom>
          <a:noFill/>
        </p:spPr>
      </p:pic>
      <p:pic>
        <p:nvPicPr>
          <p:cNvPr id="51208" name="Picture 8" descr="RefSchemes.png"/>
          <p:cNvPicPr>
            <a:picLocks noChangeAspect="1" noChangeArrowheads="1"/>
          </p:cNvPicPr>
          <p:nvPr/>
        </p:nvPicPr>
        <p:blipFill>
          <a:blip r:embed="rId4"/>
          <a:srcRect/>
          <a:stretch>
            <a:fillRect/>
          </a:stretch>
        </p:blipFill>
        <p:spPr bwMode="auto">
          <a:xfrm>
            <a:off x="0" y="1371600"/>
            <a:ext cx="9144000" cy="4709160"/>
          </a:xfrm>
          <a:prstGeom prst="rect">
            <a:avLst/>
          </a:prstGeom>
          <a:noFill/>
        </p:spPr>
      </p:pic>
      <p:pic>
        <p:nvPicPr>
          <p:cNvPr id="51210" name="Picture 10" descr="Résultat de recherche d'images"/>
          <p:cNvPicPr>
            <a:picLocks noChangeAspect="1" noChangeArrowheads="1"/>
          </p:cNvPicPr>
          <p:nvPr/>
        </p:nvPicPr>
        <p:blipFill>
          <a:blip r:embed="rId5"/>
          <a:srcRect/>
          <a:stretch>
            <a:fillRect/>
          </a:stretch>
        </p:blipFill>
        <p:spPr bwMode="auto">
          <a:xfrm>
            <a:off x="0" y="1371599"/>
            <a:ext cx="9144000" cy="5048250"/>
          </a:xfrm>
          <a:prstGeom prst="rect">
            <a:avLst/>
          </a:prstGeom>
          <a:noFill/>
        </p:spPr>
      </p:pic>
      <p:pic>
        <p:nvPicPr>
          <p:cNvPr id="51212" name="Picture 12" descr="Résultat de recherche d'images"/>
          <p:cNvPicPr>
            <a:picLocks noChangeAspect="1" noChangeArrowheads="1"/>
          </p:cNvPicPr>
          <p:nvPr/>
        </p:nvPicPr>
        <p:blipFill>
          <a:blip r:embed="rId6"/>
          <a:srcRect/>
          <a:stretch>
            <a:fillRect/>
          </a:stretch>
        </p:blipFill>
        <p:spPr bwMode="auto">
          <a:xfrm>
            <a:off x="0" y="1371600"/>
            <a:ext cx="9144000" cy="5029200"/>
          </a:xfrm>
          <a:prstGeom prst="rect">
            <a:avLst/>
          </a:prstGeom>
          <a:noFill/>
        </p:spPr>
      </p:pic>
      <p:pic>
        <p:nvPicPr>
          <p:cNvPr id="51214" name="Picture 14" descr="Résultat de recherche d'images"/>
          <p:cNvPicPr>
            <a:picLocks noChangeAspect="1" noChangeArrowheads="1"/>
          </p:cNvPicPr>
          <p:nvPr/>
        </p:nvPicPr>
        <p:blipFill>
          <a:blip r:embed="rId7"/>
          <a:srcRect/>
          <a:stretch>
            <a:fillRect/>
          </a:stretch>
        </p:blipFill>
        <p:spPr bwMode="auto">
          <a:xfrm>
            <a:off x="-1" y="1371599"/>
            <a:ext cx="8991601" cy="2607567"/>
          </a:xfrm>
          <a:prstGeom prst="rect">
            <a:avLst/>
          </a:prstGeom>
          <a:noFill/>
        </p:spPr>
      </p:pic>
      <p:pic>
        <p:nvPicPr>
          <p:cNvPr id="51216" name="Picture 16" descr="Résultat de recherche d'images"/>
          <p:cNvPicPr>
            <a:picLocks noChangeAspect="1" noChangeArrowheads="1"/>
          </p:cNvPicPr>
          <p:nvPr/>
        </p:nvPicPr>
        <p:blipFill>
          <a:blip r:embed="rId8"/>
          <a:srcRect/>
          <a:stretch>
            <a:fillRect/>
          </a:stretch>
        </p:blipFill>
        <p:spPr bwMode="auto">
          <a:xfrm>
            <a:off x="228600" y="3990974"/>
            <a:ext cx="6934200" cy="271462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1204"/>
                                        </p:tgtEl>
                                        <p:attrNameLst>
                                          <p:attrName>style.visibility</p:attrName>
                                        </p:attrNameLst>
                                      </p:cBhvr>
                                      <p:to>
                                        <p:strVal val="visible"/>
                                      </p:to>
                                    </p:set>
                                    <p:animEffect transition="in" filter="wipe(down)">
                                      <p:cBhvr>
                                        <p:cTn id="7" dur="500"/>
                                        <p:tgtEl>
                                          <p:spTgt spid="5120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1206"/>
                                        </p:tgtEl>
                                        <p:attrNameLst>
                                          <p:attrName>style.visibility</p:attrName>
                                        </p:attrNameLst>
                                      </p:cBhvr>
                                      <p:to>
                                        <p:strVal val="visible"/>
                                      </p:to>
                                    </p:set>
                                    <p:animEffect transition="in" filter="wipe(down)">
                                      <p:cBhvr>
                                        <p:cTn id="12" dur="500"/>
                                        <p:tgtEl>
                                          <p:spTgt spid="5120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1208"/>
                                        </p:tgtEl>
                                        <p:attrNameLst>
                                          <p:attrName>style.visibility</p:attrName>
                                        </p:attrNameLst>
                                      </p:cBhvr>
                                      <p:to>
                                        <p:strVal val="visible"/>
                                      </p:to>
                                    </p:set>
                                    <p:animEffect transition="in" filter="wipe(down)">
                                      <p:cBhvr>
                                        <p:cTn id="17" dur="500"/>
                                        <p:tgtEl>
                                          <p:spTgt spid="5120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1210"/>
                                        </p:tgtEl>
                                        <p:attrNameLst>
                                          <p:attrName>style.visibility</p:attrName>
                                        </p:attrNameLst>
                                      </p:cBhvr>
                                      <p:to>
                                        <p:strVal val="visible"/>
                                      </p:to>
                                    </p:set>
                                    <p:animEffect transition="in" filter="wipe(down)">
                                      <p:cBhvr>
                                        <p:cTn id="22" dur="500"/>
                                        <p:tgtEl>
                                          <p:spTgt spid="512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51212"/>
                                        </p:tgtEl>
                                        <p:attrNameLst>
                                          <p:attrName>style.visibility</p:attrName>
                                        </p:attrNameLst>
                                      </p:cBhvr>
                                      <p:to>
                                        <p:strVal val="visible"/>
                                      </p:to>
                                    </p:set>
                                    <p:animEffect transition="in" filter="wipe(down)">
                                      <p:cBhvr>
                                        <p:cTn id="27" dur="500"/>
                                        <p:tgtEl>
                                          <p:spTgt spid="51212"/>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51216"/>
                                        </p:tgtEl>
                                        <p:attrNameLst>
                                          <p:attrName>style.visibility</p:attrName>
                                        </p:attrNameLst>
                                      </p:cBhvr>
                                      <p:to>
                                        <p:strVal val="visible"/>
                                      </p:to>
                                    </p:set>
                                    <p:anim calcmode="lin" valueType="num">
                                      <p:cBhvr additive="base">
                                        <p:cTn id="32" dur="500" fill="hold"/>
                                        <p:tgtEl>
                                          <p:spTgt spid="51216"/>
                                        </p:tgtEl>
                                        <p:attrNameLst>
                                          <p:attrName>ppt_x</p:attrName>
                                        </p:attrNameLst>
                                      </p:cBhvr>
                                      <p:tavLst>
                                        <p:tav tm="0">
                                          <p:val>
                                            <p:strVal val="#ppt_x"/>
                                          </p:val>
                                        </p:tav>
                                        <p:tav tm="100000">
                                          <p:val>
                                            <p:strVal val="#ppt_x"/>
                                          </p:val>
                                        </p:tav>
                                      </p:tavLst>
                                    </p:anim>
                                    <p:anim calcmode="lin" valueType="num">
                                      <p:cBhvr additive="base">
                                        <p:cTn id="33" dur="500" fill="hold"/>
                                        <p:tgtEl>
                                          <p:spTgt spid="51216"/>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51214"/>
                                        </p:tgtEl>
                                        <p:attrNameLst>
                                          <p:attrName>style.visibility</p:attrName>
                                        </p:attrNameLst>
                                      </p:cBhvr>
                                      <p:to>
                                        <p:strVal val="visible"/>
                                      </p:to>
                                    </p:set>
                                    <p:anim calcmode="lin" valueType="num">
                                      <p:cBhvr additive="base">
                                        <p:cTn id="36" dur="500" fill="hold"/>
                                        <p:tgtEl>
                                          <p:spTgt spid="51214"/>
                                        </p:tgtEl>
                                        <p:attrNameLst>
                                          <p:attrName>ppt_x</p:attrName>
                                        </p:attrNameLst>
                                      </p:cBhvr>
                                      <p:tavLst>
                                        <p:tav tm="0">
                                          <p:val>
                                            <p:strVal val="#ppt_x"/>
                                          </p:val>
                                        </p:tav>
                                        <p:tav tm="100000">
                                          <p:val>
                                            <p:strVal val="#ppt_x"/>
                                          </p:val>
                                        </p:tav>
                                      </p:tavLst>
                                    </p:anim>
                                    <p:anim calcmode="lin" valueType="num">
                                      <p:cBhvr additive="base">
                                        <p:cTn id="37" dur="500" fill="hold"/>
                                        <p:tgtEl>
                                          <p:spTgt spid="512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2"/>
          <p:cNvSpPr>
            <a:spLocks noGrp="1" noChangeArrowheads="1"/>
          </p:cNvSpPr>
          <p:nvPr>
            <p:ph type="title"/>
          </p:nvPr>
        </p:nvSpPr>
        <p:spPr/>
        <p:txBody>
          <a:bodyPr/>
          <a:lstStyle/>
          <a:p>
            <a:r>
              <a:rPr lang="fr-FR" dirty="0"/>
              <a:t>Deux façons de définir un cercle</a:t>
            </a:r>
          </a:p>
        </p:txBody>
      </p:sp>
      <p:sp>
        <p:nvSpPr>
          <p:cNvPr id="7197" name="Rectangle 29"/>
          <p:cNvSpPr>
            <a:spLocks noChangeArrowheads="1"/>
          </p:cNvSpPr>
          <p:nvPr/>
        </p:nvSpPr>
        <p:spPr bwMode="auto">
          <a:xfrm>
            <a:off x="4835525" y="5421313"/>
            <a:ext cx="3459163" cy="404812"/>
          </a:xfrm>
          <a:prstGeom prst="rect">
            <a:avLst/>
          </a:prstGeom>
          <a:noFill/>
          <a:ln w="9525">
            <a:noFill/>
            <a:miter lim="800000"/>
            <a:headEnd/>
            <a:tailEnd/>
          </a:ln>
        </p:spPr>
        <p:txBody>
          <a:bodyPr/>
          <a:lstStyle/>
          <a:p>
            <a:endParaRPr lang="fr-FR"/>
          </a:p>
        </p:txBody>
      </p:sp>
      <p:sp>
        <p:nvSpPr>
          <p:cNvPr id="44" name="object 2"/>
          <p:cNvSpPr txBox="1">
            <a:spLocks/>
          </p:cNvSpPr>
          <p:nvPr/>
        </p:nvSpPr>
        <p:spPr>
          <a:xfrm>
            <a:off x="273735" y="155782"/>
            <a:ext cx="8596528" cy="911018"/>
          </a:xfrm>
          <a:prstGeom prst="rect">
            <a:avLst/>
          </a:prstGeom>
        </p:spPr>
        <p:txBody>
          <a:bodyPr vert="horz" wrap="square" lIns="0" tIns="48767" rIns="0" bIns="0" rtlCol="0">
            <a:spAutoFit/>
          </a:bodyPr>
          <a:lstStyle/>
          <a:p>
            <a:pPr marL="12700" marR="0" lvl="0" indent="0" defTabSz="914400" eaLnBrk="1" fontAlgn="auto" latinLnBrk="0" hangingPunct="1">
              <a:lnSpc>
                <a:spcPct val="100000"/>
              </a:lnSpc>
              <a:spcBef>
                <a:spcPts val="0"/>
              </a:spcBef>
              <a:spcAft>
                <a:spcPts val="0"/>
              </a:spcAft>
              <a:buClrTx/>
              <a:buSzTx/>
              <a:buFontTx/>
              <a:buNone/>
              <a:tabLst/>
              <a:defRPr/>
            </a:pPr>
            <a:r>
              <a:rPr kumimoji="0" lang="fr-FR" sz="3200" b="1" i="0" u="none" strike="noStrike" kern="0" cap="none" spc="-5" normalizeH="0" baseline="0" noProof="0" smtClean="0">
                <a:ln>
                  <a:noFill/>
                </a:ln>
                <a:solidFill>
                  <a:schemeClr val="bg1"/>
                </a:solidFill>
                <a:effectLst>
                  <a:outerShdw blurRad="38100" dist="38100" dir="2700000" algn="tl">
                    <a:srgbClr val="000000">
                      <a:alpha val="43137"/>
                    </a:srgbClr>
                  </a:outerShdw>
                </a:effectLst>
                <a:uLnTx/>
                <a:uFillTx/>
                <a:latin typeface="Arial" pitchFamily="34" charset="0"/>
                <a:ea typeface="+mj-ea"/>
                <a:cs typeface="Arial" pitchFamily="34" charset="0"/>
              </a:rPr>
              <a:t>Modélisation surfacique</a:t>
            </a:r>
            <a:r>
              <a:rPr kumimoji="0" lang="fr-FR" sz="2400" b="0" i="0" u="none" strike="noStrike" kern="0" cap="none" spc="-5" normalizeH="0" baseline="0" noProof="0" smtClean="0">
                <a:ln>
                  <a:noFill/>
                </a:ln>
                <a:solidFill>
                  <a:schemeClr val="bg1"/>
                </a:solidFill>
                <a:effectLst/>
                <a:uLnTx/>
                <a:uFillTx/>
                <a:latin typeface="Arial" pitchFamily="34" charset="0"/>
                <a:ea typeface="+mj-ea"/>
                <a:cs typeface="Arial" pitchFamily="34" charset="0"/>
              </a:rPr>
              <a:t/>
            </a:r>
            <a:br>
              <a:rPr kumimoji="0" lang="fr-FR" sz="2400" b="0" i="0" u="none" strike="noStrike" kern="0" cap="none" spc="-5" normalizeH="0" baseline="0" noProof="0" smtClean="0">
                <a:ln>
                  <a:noFill/>
                </a:ln>
                <a:solidFill>
                  <a:schemeClr val="bg1"/>
                </a:solidFill>
                <a:effectLst/>
                <a:uLnTx/>
                <a:uFillTx/>
                <a:latin typeface="Arial" pitchFamily="34" charset="0"/>
                <a:ea typeface="+mj-ea"/>
                <a:cs typeface="Arial" pitchFamily="34" charset="0"/>
              </a:rPr>
            </a:br>
            <a:r>
              <a:rPr kumimoji="0" lang="fr-FR" sz="2400" b="0" i="0" u="none" strike="noStrike" kern="0" cap="none" spc="-5" normalizeH="0" baseline="0" noProof="0" smtClean="0">
                <a:ln>
                  <a:noFill/>
                </a:ln>
                <a:solidFill>
                  <a:schemeClr val="bg1"/>
                </a:solidFill>
                <a:effectLst/>
                <a:uLnTx/>
                <a:uFillTx/>
                <a:latin typeface="Arial" pitchFamily="34" charset="0"/>
                <a:ea typeface="+mj-ea"/>
                <a:cs typeface="Arial" pitchFamily="34" charset="0"/>
              </a:rPr>
              <a:t>Surfaces</a:t>
            </a:r>
            <a:r>
              <a:rPr kumimoji="0" lang="fr-FR" sz="2400" b="0" i="0" u="none" strike="noStrike" kern="0" cap="none" spc="-60" normalizeH="0" baseline="0" noProof="0" smtClean="0">
                <a:ln>
                  <a:noFill/>
                </a:ln>
                <a:solidFill>
                  <a:schemeClr val="bg1"/>
                </a:solidFill>
                <a:effectLst/>
                <a:uLnTx/>
                <a:uFillTx/>
                <a:latin typeface="Arial" pitchFamily="34" charset="0"/>
                <a:ea typeface="+mj-ea"/>
                <a:cs typeface="Arial" pitchFamily="34" charset="0"/>
              </a:rPr>
              <a:t> implicites</a:t>
            </a:r>
            <a:endParaRPr kumimoji="0" lang="fr-FR" sz="2400" b="0" i="0" u="none" strike="noStrike" kern="0" cap="none" spc="0" normalizeH="0" baseline="0" noProof="0">
              <a:ln>
                <a:noFill/>
              </a:ln>
              <a:solidFill>
                <a:schemeClr val="bg1"/>
              </a:solidFill>
              <a:effectLst/>
              <a:uLnTx/>
              <a:uFillTx/>
              <a:latin typeface="Arial" pitchFamily="34" charset="0"/>
              <a:ea typeface="+mj-ea"/>
              <a:cs typeface="Arial" pitchFamily="34" charset="0"/>
            </a:endParaRPr>
          </a:p>
        </p:txBody>
      </p:sp>
      <p:sp>
        <p:nvSpPr>
          <p:cNvPr id="46" name="object 8"/>
          <p:cNvSpPr txBox="1">
            <a:spLocks noGrp="1"/>
          </p:cNvSpPr>
          <p:nvPr>
            <p:ph type="sldNum" sz="quarter" idx="7"/>
          </p:nvPr>
        </p:nvSpPr>
        <p:spPr>
          <a:xfrm>
            <a:off x="8364219" y="6487151"/>
            <a:ext cx="254634" cy="177800"/>
          </a:xfrm>
          <a:prstGeom prst="rect">
            <a:avLst/>
          </a:prstGeom>
        </p:spPr>
        <p:txBody>
          <a:bodyPr vert="horz" wrap="square" lIns="0" tIns="0" rIns="0" bIns="0" rtlCol="0">
            <a:spAutoFit/>
          </a:bodyPr>
          <a:lstStyle/>
          <a:p>
            <a:pPr marL="25400">
              <a:lnSpc>
                <a:spcPts val="1275"/>
              </a:lnSpc>
            </a:pPr>
            <a:fld id="{81D60167-4931-47E6-BA6A-407CBD079E47}" type="slidenum">
              <a:rPr spc="35" dirty="0"/>
              <a:pPr marL="25400">
                <a:lnSpc>
                  <a:spcPts val="1275"/>
                </a:lnSpc>
              </a:pPr>
              <a:t>33</a:t>
            </a:fld>
            <a:endParaRPr spc="35" dirty="0"/>
          </a:p>
        </p:txBody>
      </p:sp>
      <p:sp>
        <p:nvSpPr>
          <p:cNvPr id="48" name="Rectangle 3"/>
          <p:cNvSpPr txBox="1">
            <a:spLocks noChangeArrowheads="1"/>
          </p:cNvSpPr>
          <p:nvPr/>
        </p:nvSpPr>
        <p:spPr>
          <a:xfrm>
            <a:off x="533400" y="2057400"/>
            <a:ext cx="7848600" cy="1676400"/>
          </a:xfrm>
          <a:prstGeom prst="rect">
            <a:avLst/>
          </a:prstGeom>
        </p:spPr>
        <p:txBody>
          <a:bodyPr/>
          <a:lstStyle/>
          <a:p>
            <a:pPr marL="0" marR="0" lvl="0" indent="0" defTabSz="914400" eaLnBrk="1" fontAlgn="auto" latinLnBrk="0" hangingPunct="1">
              <a:lnSpc>
                <a:spcPct val="100000"/>
              </a:lnSpc>
              <a:spcBef>
                <a:spcPts val="0"/>
              </a:spcBef>
              <a:spcAft>
                <a:spcPts val="0"/>
              </a:spcAft>
              <a:buClrTx/>
              <a:buSzTx/>
              <a:buFont typeface="Wingdings" pitchFamily="2" charset="2"/>
              <a:buChar char="q"/>
              <a:tabLst/>
              <a:defRPr/>
            </a:pPr>
            <a:r>
              <a:rPr kumimoji="0" lang="fr-FR" altLang="fr-FR" sz="2400" b="0" i="0" u="none" strike="noStrike" kern="0" cap="none" spc="0" normalizeH="0" baseline="0" noProof="0" dirty="0" smtClean="0">
                <a:ln>
                  <a:noFill/>
                </a:ln>
                <a:solidFill>
                  <a:sysClr val="windowText" lastClr="000000"/>
                </a:solidFill>
                <a:effectLst/>
                <a:uLnTx/>
                <a:uFillTx/>
                <a:latin typeface="+mn-lt"/>
                <a:ea typeface="+mn-ea"/>
                <a:cs typeface="+mn-cs"/>
              </a:rPr>
              <a:t>Une surface implicite tridimensionnelle est une surface constituant de points P(x, y, z), satisfaisant la fonction implicite ƒ(x, y, z)=0.</a:t>
            </a:r>
          </a:p>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ysClr val="windowText" lastClr="000000"/>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2"/>
          <p:cNvSpPr>
            <a:spLocks noGrp="1" noChangeArrowheads="1"/>
          </p:cNvSpPr>
          <p:nvPr>
            <p:ph type="title"/>
          </p:nvPr>
        </p:nvSpPr>
        <p:spPr/>
        <p:txBody>
          <a:bodyPr/>
          <a:lstStyle/>
          <a:p>
            <a:r>
              <a:rPr lang="fr-FR"/>
              <a:t>Deux façons de définir un cercle</a:t>
            </a:r>
          </a:p>
        </p:txBody>
      </p:sp>
      <p:sp>
        <p:nvSpPr>
          <p:cNvPr id="7172" name="Rectangle 4"/>
          <p:cNvSpPr>
            <a:spLocks noChangeArrowheads="1"/>
          </p:cNvSpPr>
          <p:nvPr/>
        </p:nvSpPr>
        <p:spPr bwMode="auto">
          <a:xfrm>
            <a:off x="1353822" y="2710824"/>
            <a:ext cx="1847850" cy="346075"/>
          </a:xfrm>
          <a:prstGeom prst="rect">
            <a:avLst/>
          </a:prstGeom>
          <a:noFill/>
          <a:ln w="9525">
            <a:noFill/>
            <a:miter lim="800000"/>
            <a:headEnd/>
            <a:tailEnd/>
          </a:ln>
        </p:spPr>
        <p:txBody>
          <a:bodyPr/>
          <a:lstStyle/>
          <a:p>
            <a:endParaRPr lang="fr-FR"/>
          </a:p>
        </p:txBody>
      </p:sp>
      <p:sp>
        <p:nvSpPr>
          <p:cNvPr id="7173" name="Rectangle 5"/>
          <p:cNvSpPr>
            <a:spLocks noChangeArrowheads="1"/>
          </p:cNvSpPr>
          <p:nvPr/>
        </p:nvSpPr>
        <p:spPr bwMode="auto">
          <a:xfrm>
            <a:off x="1414147" y="2710824"/>
            <a:ext cx="1865313" cy="350838"/>
          </a:xfrm>
          <a:prstGeom prst="rect">
            <a:avLst/>
          </a:prstGeom>
          <a:noFill/>
          <a:ln w="9525">
            <a:noFill/>
            <a:miter lim="800000"/>
            <a:headEnd/>
            <a:tailEnd/>
          </a:ln>
        </p:spPr>
        <p:txBody>
          <a:bodyPr wrap="none" lIns="0" tIns="0" rIns="0" bIns="0">
            <a:spAutoFit/>
          </a:bodyPr>
          <a:lstStyle/>
          <a:p>
            <a:r>
              <a:rPr lang="en-US" sz="2300" b="1">
                <a:solidFill>
                  <a:srgbClr val="333399"/>
                </a:solidFill>
                <a:latin typeface="Times" charset="0"/>
              </a:rPr>
              <a:t>Paramétrique</a:t>
            </a:r>
            <a:endParaRPr lang="en-US" sz="2400">
              <a:solidFill>
                <a:srgbClr val="333399"/>
              </a:solidFill>
              <a:latin typeface="Times New Roman" pitchFamily="18" charset="0"/>
            </a:endParaRPr>
          </a:p>
        </p:txBody>
      </p:sp>
      <p:sp>
        <p:nvSpPr>
          <p:cNvPr id="7176" name="Oval 8"/>
          <p:cNvSpPr>
            <a:spLocks noChangeArrowheads="1"/>
          </p:cNvSpPr>
          <p:nvPr/>
        </p:nvSpPr>
        <p:spPr bwMode="auto">
          <a:xfrm>
            <a:off x="1458597" y="3745874"/>
            <a:ext cx="1746250" cy="1747838"/>
          </a:xfrm>
          <a:prstGeom prst="ellipse">
            <a:avLst/>
          </a:prstGeom>
          <a:noFill/>
          <a:ln w="28575">
            <a:solidFill>
              <a:srgbClr val="000000"/>
            </a:solidFill>
            <a:round/>
            <a:headEnd/>
            <a:tailEnd/>
          </a:ln>
        </p:spPr>
        <p:txBody>
          <a:bodyPr/>
          <a:lstStyle/>
          <a:p>
            <a:endParaRPr lang="fr-FR"/>
          </a:p>
        </p:txBody>
      </p:sp>
      <p:sp>
        <p:nvSpPr>
          <p:cNvPr id="7177" name="Line 9"/>
          <p:cNvSpPr>
            <a:spLocks noChangeShapeType="1"/>
          </p:cNvSpPr>
          <p:nvPr/>
        </p:nvSpPr>
        <p:spPr bwMode="auto">
          <a:xfrm>
            <a:off x="2330135" y="3455362"/>
            <a:ext cx="1587" cy="2325687"/>
          </a:xfrm>
          <a:prstGeom prst="line">
            <a:avLst/>
          </a:prstGeom>
          <a:noFill/>
          <a:ln w="12700">
            <a:solidFill>
              <a:srgbClr val="000000"/>
            </a:solidFill>
            <a:round/>
            <a:headEnd/>
            <a:tailEnd/>
          </a:ln>
        </p:spPr>
        <p:txBody>
          <a:bodyPr/>
          <a:lstStyle/>
          <a:p>
            <a:endParaRPr lang="fr-FR"/>
          </a:p>
        </p:txBody>
      </p:sp>
      <p:sp>
        <p:nvSpPr>
          <p:cNvPr id="7178" name="Line 10"/>
          <p:cNvSpPr>
            <a:spLocks noChangeShapeType="1"/>
          </p:cNvSpPr>
          <p:nvPr/>
        </p:nvSpPr>
        <p:spPr bwMode="auto">
          <a:xfrm>
            <a:off x="1237935" y="4617412"/>
            <a:ext cx="2182812" cy="1587"/>
          </a:xfrm>
          <a:prstGeom prst="line">
            <a:avLst/>
          </a:prstGeom>
          <a:noFill/>
          <a:ln w="12700">
            <a:solidFill>
              <a:srgbClr val="000000"/>
            </a:solidFill>
            <a:round/>
            <a:headEnd/>
            <a:tailEnd/>
          </a:ln>
        </p:spPr>
        <p:txBody>
          <a:bodyPr/>
          <a:lstStyle/>
          <a:p>
            <a:endParaRPr lang="fr-FR"/>
          </a:p>
        </p:txBody>
      </p:sp>
      <p:grpSp>
        <p:nvGrpSpPr>
          <p:cNvPr id="2" name="Group 11"/>
          <p:cNvGrpSpPr>
            <a:grpSpLocks/>
          </p:cNvGrpSpPr>
          <p:nvPr/>
        </p:nvGrpSpPr>
        <p:grpSpPr bwMode="auto">
          <a:xfrm>
            <a:off x="2330135" y="4017337"/>
            <a:ext cx="617537" cy="600075"/>
            <a:chOff x="1855" y="1997"/>
            <a:chExt cx="323" cy="318"/>
          </a:xfrm>
        </p:grpSpPr>
        <p:sp>
          <p:nvSpPr>
            <p:cNvPr id="7180" name="Line 12"/>
            <p:cNvSpPr>
              <a:spLocks noChangeShapeType="1"/>
            </p:cNvSpPr>
            <p:nvPr/>
          </p:nvSpPr>
          <p:spPr bwMode="auto">
            <a:xfrm flipV="1">
              <a:off x="1855" y="2036"/>
              <a:ext cx="280" cy="279"/>
            </a:xfrm>
            <a:prstGeom prst="line">
              <a:avLst/>
            </a:prstGeom>
            <a:noFill/>
            <a:ln w="12700">
              <a:solidFill>
                <a:srgbClr val="000000"/>
              </a:solidFill>
              <a:round/>
              <a:headEnd/>
              <a:tailEnd/>
            </a:ln>
          </p:spPr>
          <p:txBody>
            <a:bodyPr/>
            <a:lstStyle/>
            <a:p>
              <a:endParaRPr lang="fr-FR"/>
            </a:p>
          </p:txBody>
        </p:sp>
        <p:sp>
          <p:nvSpPr>
            <p:cNvPr id="7181" name="Freeform 13"/>
            <p:cNvSpPr>
              <a:spLocks/>
            </p:cNvSpPr>
            <p:nvPr/>
          </p:nvSpPr>
          <p:spPr bwMode="auto">
            <a:xfrm>
              <a:off x="2108" y="1997"/>
              <a:ext cx="70" cy="68"/>
            </a:xfrm>
            <a:custGeom>
              <a:avLst/>
              <a:gdLst/>
              <a:ahLst/>
              <a:cxnLst>
                <a:cxn ang="0">
                  <a:pos x="46" y="68"/>
                </a:cxn>
                <a:cxn ang="0">
                  <a:pos x="70" y="0"/>
                </a:cxn>
                <a:cxn ang="0">
                  <a:pos x="0" y="22"/>
                </a:cxn>
                <a:cxn ang="0">
                  <a:pos x="46" y="68"/>
                </a:cxn>
              </a:cxnLst>
              <a:rect l="0" t="0" r="r" b="b"/>
              <a:pathLst>
                <a:path w="70" h="68">
                  <a:moveTo>
                    <a:pt x="46" y="68"/>
                  </a:moveTo>
                  <a:lnTo>
                    <a:pt x="70" y="0"/>
                  </a:lnTo>
                  <a:lnTo>
                    <a:pt x="0" y="22"/>
                  </a:lnTo>
                  <a:lnTo>
                    <a:pt x="46" y="68"/>
                  </a:lnTo>
                  <a:close/>
                </a:path>
              </a:pathLst>
            </a:custGeom>
            <a:solidFill>
              <a:srgbClr val="000000"/>
            </a:solidFill>
            <a:ln w="9525">
              <a:noFill/>
              <a:round/>
              <a:headEnd/>
              <a:tailEnd/>
            </a:ln>
          </p:spPr>
          <p:txBody>
            <a:bodyPr/>
            <a:lstStyle/>
            <a:p>
              <a:endParaRPr lang="fr-FR"/>
            </a:p>
          </p:txBody>
        </p:sp>
      </p:grpSp>
      <p:sp>
        <p:nvSpPr>
          <p:cNvPr id="7185" name="Rectangle 17"/>
          <p:cNvSpPr>
            <a:spLocks noChangeArrowheads="1"/>
          </p:cNvSpPr>
          <p:nvPr/>
        </p:nvSpPr>
        <p:spPr bwMode="auto">
          <a:xfrm>
            <a:off x="2823847" y="4193549"/>
            <a:ext cx="339725" cy="404813"/>
          </a:xfrm>
          <a:prstGeom prst="rect">
            <a:avLst/>
          </a:prstGeom>
          <a:noFill/>
          <a:ln w="9525">
            <a:noFill/>
            <a:miter lim="800000"/>
            <a:headEnd/>
            <a:tailEnd/>
          </a:ln>
        </p:spPr>
        <p:txBody>
          <a:bodyPr/>
          <a:lstStyle/>
          <a:p>
            <a:endParaRPr lang="fr-FR"/>
          </a:p>
        </p:txBody>
      </p:sp>
      <p:sp>
        <p:nvSpPr>
          <p:cNvPr id="7186" name="Rectangle 18"/>
          <p:cNvSpPr>
            <a:spLocks noChangeArrowheads="1"/>
          </p:cNvSpPr>
          <p:nvPr/>
        </p:nvSpPr>
        <p:spPr bwMode="auto">
          <a:xfrm>
            <a:off x="2911160" y="4228474"/>
            <a:ext cx="161925" cy="350838"/>
          </a:xfrm>
          <a:prstGeom prst="rect">
            <a:avLst/>
          </a:prstGeom>
          <a:noFill/>
          <a:ln w="9525">
            <a:noFill/>
            <a:miter lim="800000"/>
            <a:headEnd/>
            <a:tailEnd/>
          </a:ln>
        </p:spPr>
        <p:txBody>
          <a:bodyPr wrap="none" lIns="0" tIns="0" rIns="0" bIns="0">
            <a:spAutoFit/>
          </a:bodyPr>
          <a:lstStyle/>
          <a:p>
            <a:r>
              <a:rPr lang="en-US" sz="2300" b="1">
                <a:solidFill>
                  <a:srgbClr val="000000"/>
                </a:solidFill>
                <a:latin typeface="Times" charset="0"/>
              </a:rPr>
              <a:t>u</a:t>
            </a:r>
            <a:endParaRPr lang="en-US" sz="2400">
              <a:latin typeface="Times New Roman" pitchFamily="18" charset="0"/>
            </a:endParaRPr>
          </a:p>
        </p:txBody>
      </p:sp>
      <p:sp>
        <p:nvSpPr>
          <p:cNvPr id="7187" name="Rectangle 19"/>
          <p:cNvSpPr>
            <a:spLocks noChangeArrowheads="1"/>
          </p:cNvSpPr>
          <p:nvPr/>
        </p:nvSpPr>
        <p:spPr bwMode="auto">
          <a:xfrm>
            <a:off x="1442722" y="6084262"/>
            <a:ext cx="2005013" cy="717550"/>
          </a:xfrm>
          <a:prstGeom prst="rect">
            <a:avLst/>
          </a:prstGeom>
          <a:noFill/>
          <a:ln w="9525">
            <a:noFill/>
            <a:miter lim="800000"/>
            <a:headEnd/>
            <a:tailEnd/>
          </a:ln>
        </p:spPr>
        <p:txBody>
          <a:bodyPr/>
          <a:lstStyle/>
          <a:p>
            <a:endParaRPr lang="fr-FR"/>
          </a:p>
        </p:txBody>
      </p:sp>
      <p:sp>
        <p:nvSpPr>
          <p:cNvPr id="7188" name="Rectangle 20"/>
          <p:cNvSpPr>
            <a:spLocks noChangeArrowheads="1"/>
          </p:cNvSpPr>
          <p:nvPr/>
        </p:nvSpPr>
        <p:spPr bwMode="auto">
          <a:xfrm>
            <a:off x="1531622" y="6119187"/>
            <a:ext cx="1933575" cy="350837"/>
          </a:xfrm>
          <a:prstGeom prst="rect">
            <a:avLst/>
          </a:prstGeom>
          <a:noFill/>
          <a:ln w="9525">
            <a:noFill/>
            <a:miter lim="800000"/>
            <a:headEnd/>
            <a:tailEnd/>
          </a:ln>
        </p:spPr>
        <p:txBody>
          <a:bodyPr wrap="none" lIns="0" tIns="0" rIns="0" bIns="0">
            <a:spAutoFit/>
          </a:bodyPr>
          <a:lstStyle/>
          <a:p>
            <a:r>
              <a:rPr lang="en-US" sz="2300" b="1">
                <a:solidFill>
                  <a:srgbClr val="333399"/>
                </a:solidFill>
                <a:latin typeface="Times" charset="0"/>
              </a:rPr>
              <a:t>x(u) = r cos(u)</a:t>
            </a:r>
            <a:endParaRPr lang="en-US" sz="2400">
              <a:solidFill>
                <a:srgbClr val="333399"/>
              </a:solidFill>
              <a:latin typeface="Times New Roman" pitchFamily="18" charset="0"/>
            </a:endParaRPr>
          </a:p>
        </p:txBody>
      </p:sp>
      <p:sp>
        <p:nvSpPr>
          <p:cNvPr id="7191" name="Rectangle 23"/>
          <p:cNvSpPr>
            <a:spLocks noChangeArrowheads="1"/>
          </p:cNvSpPr>
          <p:nvPr/>
        </p:nvSpPr>
        <p:spPr bwMode="auto">
          <a:xfrm>
            <a:off x="1531622" y="6431924"/>
            <a:ext cx="1852613" cy="350838"/>
          </a:xfrm>
          <a:prstGeom prst="rect">
            <a:avLst/>
          </a:prstGeom>
          <a:noFill/>
          <a:ln w="9525">
            <a:noFill/>
            <a:miter lim="800000"/>
            <a:headEnd/>
            <a:tailEnd/>
          </a:ln>
        </p:spPr>
        <p:txBody>
          <a:bodyPr wrap="none" lIns="0" tIns="0" rIns="0" bIns="0">
            <a:spAutoFit/>
          </a:bodyPr>
          <a:lstStyle/>
          <a:p>
            <a:r>
              <a:rPr lang="en-US" sz="2300" b="1">
                <a:solidFill>
                  <a:srgbClr val="333399"/>
                </a:solidFill>
                <a:latin typeface="Times" charset="0"/>
              </a:rPr>
              <a:t>y(u) = r sin(u)</a:t>
            </a:r>
            <a:endParaRPr lang="en-US" sz="2400">
              <a:solidFill>
                <a:srgbClr val="333399"/>
              </a:solidFill>
              <a:latin typeface="Times New Roman" pitchFamily="18" charset="0"/>
            </a:endParaRPr>
          </a:p>
        </p:txBody>
      </p:sp>
      <p:sp>
        <p:nvSpPr>
          <p:cNvPr id="7192" name="Rectangle 24"/>
          <p:cNvSpPr>
            <a:spLocks noChangeArrowheads="1"/>
          </p:cNvSpPr>
          <p:nvPr/>
        </p:nvSpPr>
        <p:spPr bwMode="auto">
          <a:xfrm>
            <a:off x="4768535" y="2698124"/>
            <a:ext cx="1231900" cy="349250"/>
          </a:xfrm>
          <a:prstGeom prst="rect">
            <a:avLst/>
          </a:prstGeom>
          <a:noFill/>
          <a:ln w="9525">
            <a:noFill/>
            <a:miter lim="800000"/>
            <a:headEnd/>
            <a:tailEnd/>
          </a:ln>
        </p:spPr>
        <p:txBody>
          <a:bodyPr/>
          <a:lstStyle/>
          <a:p>
            <a:endParaRPr lang="fr-FR"/>
          </a:p>
        </p:txBody>
      </p:sp>
      <p:sp>
        <p:nvSpPr>
          <p:cNvPr id="7193" name="Rectangle 25"/>
          <p:cNvSpPr>
            <a:spLocks noChangeArrowheads="1"/>
          </p:cNvSpPr>
          <p:nvPr/>
        </p:nvSpPr>
        <p:spPr bwMode="auto">
          <a:xfrm>
            <a:off x="4827272" y="2698124"/>
            <a:ext cx="1182688" cy="350838"/>
          </a:xfrm>
          <a:prstGeom prst="rect">
            <a:avLst/>
          </a:prstGeom>
          <a:noFill/>
          <a:ln w="9525">
            <a:noFill/>
            <a:miter lim="800000"/>
            <a:headEnd/>
            <a:tailEnd/>
          </a:ln>
        </p:spPr>
        <p:txBody>
          <a:bodyPr wrap="none" lIns="0" tIns="0" rIns="0" bIns="0">
            <a:spAutoFit/>
          </a:bodyPr>
          <a:lstStyle/>
          <a:p>
            <a:r>
              <a:rPr lang="en-US" sz="2300" b="1">
                <a:solidFill>
                  <a:srgbClr val="333399"/>
                </a:solidFill>
                <a:latin typeface="Times" charset="0"/>
              </a:rPr>
              <a:t>Implicite</a:t>
            </a:r>
            <a:endParaRPr lang="en-US" sz="2400">
              <a:solidFill>
                <a:srgbClr val="333399"/>
              </a:solidFill>
              <a:latin typeface="Times New Roman" pitchFamily="18" charset="0"/>
            </a:endParaRPr>
          </a:p>
        </p:txBody>
      </p:sp>
      <p:sp>
        <p:nvSpPr>
          <p:cNvPr id="7194" name="Oval 26"/>
          <p:cNvSpPr>
            <a:spLocks noChangeArrowheads="1"/>
          </p:cNvSpPr>
          <p:nvPr/>
        </p:nvSpPr>
        <p:spPr bwMode="auto">
          <a:xfrm>
            <a:off x="4582797" y="3745874"/>
            <a:ext cx="1746250" cy="1747838"/>
          </a:xfrm>
          <a:prstGeom prst="ellipse">
            <a:avLst/>
          </a:prstGeom>
          <a:solidFill>
            <a:srgbClr val="99CCFF"/>
          </a:solidFill>
          <a:ln w="28575">
            <a:solidFill>
              <a:srgbClr val="000000"/>
            </a:solidFill>
            <a:round/>
            <a:headEnd/>
            <a:tailEnd/>
          </a:ln>
        </p:spPr>
        <p:txBody>
          <a:bodyPr/>
          <a:lstStyle/>
          <a:p>
            <a:endParaRPr lang="fr-FR"/>
          </a:p>
        </p:txBody>
      </p:sp>
      <p:sp>
        <p:nvSpPr>
          <p:cNvPr id="7195" name="Line 27"/>
          <p:cNvSpPr>
            <a:spLocks noChangeShapeType="1"/>
          </p:cNvSpPr>
          <p:nvPr/>
        </p:nvSpPr>
        <p:spPr bwMode="auto">
          <a:xfrm>
            <a:off x="5454335" y="3455362"/>
            <a:ext cx="1587" cy="2325687"/>
          </a:xfrm>
          <a:prstGeom prst="line">
            <a:avLst/>
          </a:prstGeom>
          <a:noFill/>
          <a:ln w="12700">
            <a:solidFill>
              <a:srgbClr val="000000"/>
            </a:solidFill>
            <a:round/>
            <a:headEnd/>
            <a:tailEnd/>
          </a:ln>
        </p:spPr>
        <p:txBody>
          <a:bodyPr/>
          <a:lstStyle/>
          <a:p>
            <a:endParaRPr lang="fr-FR"/>
          </a:p>
        </p:txBody>
      </p:sp>
      <p:sp>
        <p:nvSpPr>
          <p:cNvPr id="7196" name="Line 28"/>
          <p:cNvSpPr>
            <a:spLocks noChangeShapeType="1"/>
          </p:cNvSpPr>
          <p:nvPr/>
        </p:nvSpPr>
        <p:spPr bwMode="auto">
          <a:xfrm>
            <a:off x="4363722" y="4617412"/>
            <a:ext cx="2181225" cy="1587"/>
          </a:xfrm>
          <a:prstGeom prst="line">
            <a:avLst/>
          </a:prstGeom>
          <a:noFill/>
          <a:ln w="12700">
            <a:solidFill>
              <a:srgbClr val="000000"/>
            </a:solidFill>
            <a:round/>
            <a:headEnd/>
            <a:tailEnd/>
          </a:ln>
        </p:spPr>
        <p:txBody>
          <a:bodyPr/>
          <a:lstStyle/>
          <a:p>
            <a:endParaRPr lang="fr-FR"/>
          </a:p>
        </p:txBody>
      </p:sp>
      <p:sp>
        <p:nvSpPr>
          <p:cNvPr id="7197" name="Rectangle 29"/>
          <p:cNvSpPr>
            <a:spLocks noChangeArrowheads="1"/>
          </p:cNvSpPr>
          <p:nvPr/>
        </p:nvSpPr>
        <p:spPr bwMode="auto">
          <a:xfrm>
            <a:off x="4217672" y="6223962"/>
            <a:ext cx="3459163" cy="404812"/>
          </a:xfrm>
          <a:prstGeom prst="rect">
            <a:avLst/>
          </a:prstGeom>
          <a:noFill/>
          <a:ln w="9525">
            <a:noFill/>
            <a:miter lim="800000"/>
            <a:headEnd/>
            <a:tailEnd/>
          </a:ln>
        </p:spPr>
        <p:txBody>
          <a:bodyPr/>
          <a:lstStyle/>
          <a:p>
            <a:endParaRPr lang="fr-FR"/>
          </a:p>
        </p:txBody>
      </p:sp>
      <p:sp>
        <p:nvSpPr>
          <p:cNvPr id="7198" name="Rectangle 30"/>
          <p:cNvSpPr>
            <a:spLocks noChangeArrowheads="1"/>
          </p:cNvSpPr>
          <p:nvPr/>
        </p:nvSpPr>
        <p:spPr bwMode="auto">
          <a:xfrm>
            <a:off x="4530410" y="6319212"/>
            <a:ext cx="2622513" cy="353943"/>
          </a:xfrm>
          <a:prstGeom prst="rect">
            <a:avLst/>
          </a:prstGeom>
          <a:noFill/>
          <a:ln w="9525">
            <a:noFill/>
            <a:miter lim="800000"/>
            <a:headEnd/>
            <a:tailEnd/>
          </a:ln>
        </p:spPr>
        <p:txBody>
          <a:bodyPr wrap="none" lIns="0" tIns="0" rIns="0" bIns="0">
            <a:spAutoFit/>
          </a:bodyPr>
          <a:lstStyle/>
          <a:p>
            <a:r>
              <a:rPr lang="en-US" sz="2300" b="1" dirty="0">
                <a:solidFill>
                  <a:srgbClr val="333399"/>
                </a:solidFill>
                <a:latin typeface="Times" charset="0"/>
              </a:rPr>
              <a:t>F(</a:t>
            </a:r>
            <a:r>
              <a:rPr lang="en-US" sz="2300" b="1" dirty="0" err="1">
                <a:solidFill>
                  <a:srgbClr val="333399"/>
                </a:solidFill>
                <a:latin typeface="Times" charset="0"/>
              </a:rPr>
              <a:t>x,y</a:t>
            </a:r>
            <a:r>
              <a:rPr lang="en-US" sz="2300" b="1" dirty="0">
                <a:solidFill>
                  <a:srgbClr val="333399"/>
                </a:solidFill>
                <a:latin typeface="Times" charset="0"/>
              </a:rPr>
              <a:t>) = </a:t>
            </a:r>
            <a:r>
              <a:rPr lang="en-US" sz="2300" b="1" dirty="0" smtClean="0">
                <a:solidFill>
                  <a:srgbClr val="333399"/>
                </a:solidFill>
                <a:latin typeface="Times" charset="0"/>
              </a:rPr>
              <a:t>x²+y²-r² = 0</a:t>
            </a:r>
          </a:p>
        </p:txBody>
      </p:sp>
      <p:sp>
        <p:nvSpPr>
          <p:cNvPr id="7205" name="Rectangle 37"/>
          <p:cNvSpPr>
            <a:spLocks noChangeArrowheads="1"/>
          </p:cNvSpPr>
          <p:nvPr/>
        </p:nvSpPr>
        <p:spPr bwMode="auto">
          <a:xfrm>
            <a:off x="5732147" y="4833312"/>
            <a:ext cx="544513" cy="327025"/>
          </a:xfrm>
          <a:prstGeom prst="rect">
            <a:avLst/>
          </a:prstGeom>
          <a:noFill/>
          <a:ln w="9525">
            <a:noFill/>
            <a:miter lim="800000"/>
            <a:headEnd/>
            <a:tailEnd/>
          </a:ln>
        </p:spPr>
        <p:txBody>
          <a:bodyPr/>
          <a:lstStyle/>
          <a:p>
            <a:endParaRPr lang="fr-FR"/>
          </a:p>
        </p:txBody>
      </p:sp>
      <p:sp>
        <p:nvSpPr>
          <p:cNvPr id="7206" name="Rectangle 38"/>
          <p:cNvSpPr>
            <a:spLocks noChangeArrowheads="1"/>
          </p:cNvSpPr>
          <p:nvPr/>
        </p:nvSpPr>
        <p:spPr bwMode="auto">
          <a:xfrm>
            <a:off x="5819460" y="4869824"/>
            <a:ext cx="361950" cy="258763"/>
          </a:xfrm>
          <a:prstGeom prst="rect">
            <a:avLst/>
          </a:prstGeom>
          <a:noFill/>
          <a:ln w="9525">
            <a:noFill/>
            <a:miter lim="800000"/>
            <a:headEnd/>
            <a:tailEnd/>
          </a:ln>
        </p:spPr>
        <p:txBody>
          <a:bodyPr wrap="none" lIns="0" tIns="0" rIns="0" bIns="0">
            <a:spAutoFit/>
          </a:bodyPr>
          <a:lstStyle/>
          <a:p>
            <a:r>
              <a:rPr lang="en-US" sz="1700" b="1">
                <a:solidFill>
                  <a:srgbClr val="000000"/>
                </a:solidFill>
                <a:latin typeface="Times" charset="0"/>
              </a:rPr>
              <a:t>F&lt;0</a:t>
            </a:r>
            <a:endParaRPr lang="en-US" sz="2400">
              <a:latin typeface="Times New Roman" pitchFamily="18" charset="0"/>
            </a:endParaRPr>
          </a:p>
        </p:txBody>
      </p:sp>
      <p:sp>
        <p:nvSpPr>
          <p:cNvPr id="7207" name="Rectangle 39"/>
          <p:cNvSpPr>
            <a:spLocks noChangeArrowheads="1"/>
          </p:cNvSpPr>
          <p:nvPr/>
        </p:nvSpPr>
        <p:spPr bwMode="auto">
          <a:xfrm>
            <a:off x="5948047" y="3452187"/>
            <a:ext cx="544513" cy="327025"/>
          </a:xfrm>
          <a:prstGeom prst="rect">
            <a:avLst/>
          </a:prstGeom>
          <a:noFill/>
          <a:ln w="9525">
            <a:noFill/>
            <a:miter lim="800000"/>
            <a:headEnd/>
            <a:tailEnd/>
          </a:ln>
        </p:spPr>
        <p:txBody>
          <a:bodyPr/>
          <a:lstStyle/>
          <a:p>
            <a:endParaRPr lang="fr-FR"/>
          </a:p>
        </p:txBody>
      </p:sp>
      <p:sp>
        <p:nvSpPr>
          <p:cNvPr id="7208" name="Rectangle 40"/>
          <p:cNvSpPr>
            <a:spLocks noChangeArrowheads="1"/>
          </p:cNvSpPr>
          <p:nvPr/>
        </p:nvSpPr>
        <p:spPr bwMode="auto">
          <a:xfrm>
            <a:off x="6035360" y="3488699"/>
            <a:ext cx="361950" cy="258763"/>
          </a:xfrm>
          <a:prstGeom prst="rect">
            <a:avLst/>
          </a:prstGeom>
          <a:noFill/>
          <a:ln w="9525">
            <a:noFill/>
            <a:miter lim="800000"/>
            <a:headEnd/>
            <a:tailEnd/>
          </a:ln>
        </p:spPr>
        <p:txBody>
          <a:bodyPr wrap="none" lIns="0" tIns="0" rIns="0" bIns="0">
            <a:spAutoFit/>
          </a:bodyPr>
          <a:lstStyle/>
          <a:p>
            <a:r>
              <a:rPr lang="en-US" sz="1700" b="1">
                <a:solidFill>
                  <a:srgbClr val="000000"/>
                </a:solidFill>
                <a:latin typeface="Times" charset="0"/>
              </a:rPr>
              <a:t>F&gt;0</a:t>
            </a:r>
            <a:endParaRPr lang="en-US" sz="2400">
              <a:latin typeface="Times New Roman" pitchFamily="18" charset="0"/>
            </a:endParaRPr>
          </a:p>
        </p:txBody>
      </p:sp>
      <p:grpSp>
        <p:nvGrpSpPr>
          <p:cNvPr id="3" name="Group 41"/>
          <p:cNvGrpSpPr>
            <a:grpSpLocks/>
          </p:cNvGrpSpPr>
          <p:nvPr/>
        </p:nvGrpSpPr>
        <p:grpSpPr bwMode="auto">
          <a:xfrm>
            <a:off x="6179822" y="4039562"/>
            <a:ext cx="365125" cy="153987"/>
            <a:chOff x="4280" y="1951"/>
            <a:chExt cx="230" cy="97"/>
          </a:xfrm>
        </p:grpSpPr>
        <p:sp>
          <p:nvSpPr>
            <p:cNvPr id="7210" name="Line 42"/>
            <p:cNvSpPr>
              <a:spLocks noChangeShapeType="1"/>
            </p:cNvSpPr>
            <p:nvPr/>
          </p:nvSpPr>
          <p:spPr bwMode="auto">
            <a:xfrm flipH="1">
              <a:off x="4337" y="1951"/>
              <a:ext cx="173" cy="66"/>
            </a:xfrm>
            <a:prstGeom prst="line">
              <a:avLst/>
            </a:prstGeom>
            <a:noFill/>
            <a:ln w="12700">
              <a:solidFill>
                <a:srgbClr val="000000"/>
              </a:solidFill>
              <a:round/>
              <a:headEnd/>
              <a:tailEnd/>
            </a:ln>
          </p:spPr>
          <p:txBody>
            <a:bodyPr/>
            <a:lstStyle/>
            <a:p>
              <a:endParaRPr lang="fr-FR"/>
            </a:p>
          </p:txBody>
        </p:sp>
        <p:sp>
          <p:nvSpPr>
            <p:cNvPr id="7211" name="Freeform 43"/>
            <p:cNvSpPr>
              <a:spLocks/>
            </p:cNvSpPr>
            <p:nvPr/>
          </p:nvSpPr>
          <p:spPr bwMode="auto">
            <a:xfrm>
              <a:off x="4280" y="1988"/>
              <a:ext cx="74" cy="60"/>
            </a:xfrm>
            <a:custGeom>
              <a:avLst/>
              <a:gdLst/>
              <a:ahLst/>
              <a:cxnLst>
                <a:cxn ang="0">
                  <a:pos x="51" y="0"/>
                </a:cxn>
                <a:cxn ang="0">
                  <a:pos x="0" y="52"/>
                </a:cxn>
                <a:cxn ang="0">
                  <a:pos x="74" y="60"/>
                </a:cxn>
                <a:cxn ang="0">
                  <a:pos x="51" y="0"/>
                </a:cxn>
              </a:cxnLst>
              <a:rect l="0" t="0" r="r" b="b"/>
              <a:pathLst>
                <a:path w="74" h="60">
                  <a:moveTo>
                    <a:pt x="51" y="0"/>
                  </a:moveTo>
                  <a:lnTo>
                    <a:pt x="0" y="52"/>
                  </a:lnTo>
                  <a:lnTo>
                    <a:pt x="74" y="60"/>
                  </a:lnTo>
                  <a:lnTo>
                    <a:pt x="51" y="0"/>
                  </a:lnTo>
                  <a:close/>
                </a:path>
              </a:pathLst>
            </a:custGeom>
            <a:solidFill>
              <a:srgbClr val="000000"/>
            </a:solidFill>
            <a:ln w="9525">
              <a:noFill/>
              <a:round/>
              <a:headEnd/>
              <a:tailEnd/>
            </a:ln>
          </p:spPr>
          <p:txBody>
            <a:bodyPr/>
            <a:lstStyle/>
            <a:p>
              <a:endParaRPr lang="fr-FR"/>
            </a:p>
          </p:txBody>
        </p:sp>
      </p:grpSp>
      <p:sp>
        <p:nvSpPr>
          <p:cNvPr id="7212" name="Rectangle 44"/>
          <p:cNvSpPr>
            <a:spLocks noChangeArrowheads="1"/>
          </p:cNvSpPr>
          <p:nvPr/>
        </p:nvSpPr>
        <p:spPr bwMode="auto">
          <a:xfrm>
            <a:off x="6600510" y="3887162"/>
            <a:ext cx="547687" cy="328612"/>
          </a:xfrm>
          <a:prstGeom prst="rect">
            <a:avLst/>
          </a:prstGeom>
          <a:noFill/>
          <a:ln w="9525">
            <a:noFill/>
            <a:miter lim="800000"/>
            <a:headEnd/>
            <a:tailEnd/>
          </a:ln>
        </p:spPr>
        <p:txBody>
          <a:bodyPr/>
          <a:lstStyle/>
          <a:p>
            <a:endParaRPr lang="fr-FR"/>
          </a:p>
        </p:txBody>
      </p:sp>
      <p:sp>
        <p:nvSpPr>
          <p:cNvPr id="7213" name="Rectangle 45"/>
          <p:cNvSpPr>
            <a:spLocks noChangeArrowheads="1"/>
          </p:cNvSpPr>
          <p:nvPr/>
        </p:nvSpPr>
        <p:spPr bwMode="auto">
          <a:xfrm>
            <a:off x="6690997" y="3923674"/>
            <a:ext cx="361950" cy="258763"/>
          </a:xfrm>
          <a:prstGeom prst="rect">
            <a:avLst/>
          </a:prstGeom>
          <a:noFill/>
          <a:ln w="9525">
            <a:noFill/>
            <a:miter lim="800000"/>
            <a:headEnd/>
            <a:tailEnd/>
          </a:ln>
        </p:spPr>
        <p:txBody>
          <a:bodyPr wrap="none" lIns="0" tIns="0" rIns="0" bIns="0">
            <a:spAutoFit/>
          </a:bodyPr>
          <a:lstStyle/>
          <a:p>
            <a:r>
              <a:rPr lang="en-US" sz="1700" b="1">
                <a:solidFill>
                  <a:srgbClr val="000000"/>
                </a:solidFill>
                <a:latin typeface="Times" charset="0"/>
              </a:rPr>
              <a:t>F=0</a:t>
            </a:r>
            <a:endParaRPr lang="en-US" sz="2400">
              <a:latin typeface="Times New Roman" pitchFamily="18" charset="0"/>
            </a:endParaRPr>
          </a:p>
        </p:txBody>
      </p:sp>
      <p:sp>
        <p:nvSpPr>
          <p:cNvPr id="7214" name="Freeform 46"/>
          <p:cNvSpPr>
            <a:spLocks/>
          </p:cNvSpPr>
          <p:nvPr/>
        </p:nvSpPr>
        <p:spPr bwMode="auto">
          <a:xfrm>
            <a:off x="2620647" y="4330074"/>
            <a:ext cx="144463" cy="279400"/>
          </a:xfrm>
          <a:custGeom>
            <a:avLst/>
            <a:gdLst/>
            <a:ahLst/>
            <a:cxnLst>
              <a:cxn ang="0">
                <a:pos x="66" y="176"/>
              </a:cxn>
              <a:cxn ang="0">
                <a:pos x="88" y="130"/>
              </a:cxn>
              <a:cxn ang="0">
                <a:pos x="86" y="78"/>
              </a:cxn>
              <a:cxn ang="0">
                <a:pos x="58" y="34"/>
              </a:cxn>
              <a:cxn ang="0">
                <a:pos x="0" y="0"/>
              </a:cxn>
            </a:cxnLst>
            <a:rect l="0" t="0" r="r" b="b"/>
            <a:pathLst>
              <a:path w="91" h="176">
                <a:moveTo>
                  <a:pt x="66" y="176"/>
                </a:moveTo>
                <a:cubicBezTo>
                  <a:pt x="70" y="169"/>
                  <a:pt x="85" y="146"/>
                  <a:pt x="88" y="130"/>
                </a:cubicBezTo>
                <a:cubicBezTo>
                  <a:pt x="91" y="114"/>
                  <a:pt x="91" y="94"/>
                  <a:pt x="86" y="78"/>
                </a:cubicBezTo>
                <a:cubicBezTo>
                  <a:pt x="81" y="62"/>
                  <a:pt x="72" y="47"/>
                  <a:pt x="58" y="34"/>
                </a:cubicBezTo>
                <a:cubicBezTo>
                  <a:pt x="44" y="21"/>
                  <a:pt x="12" y="7"/>
                  <a:pt x="0" y="0"/>
                </a:cubicBezTo>
              </a:path>
            </a:pathLst>
          </a:custGeom>
          <a:noFill/>
          <a:ln w="9525">
            <a:solidFill>
              <a:srgbClr val="333399"/>
            </a:solidFill>
            <a:round/>
            <a:headEnd type="none" w="med" len="med"/>
            <a:tailEnd type="triangle" w="med" len="med"/>
          </a:ln>
          <a:effectLst/>
        </p:spPr>
        <p:txBody>
          <a:bodyPr/>
          <a:lstStyle/>
          <a:p>
            <a:endParaRPr lang="fr-FR"/>
          </a:p>
        </p:txBody>
      </p:sp>
      <p:sp>
        <p:nvSpPr>
          <p:cNvPr id="7216" name="Text Box 48"/>
          <p:cNvSpPr txBox="1">
            <a:spLocks noChangeArrowheads="1"/>
          </p:cNvSpPr>
          <p:nvPr/>
        </p:nvSpPr>
        <p:spPr bwMode="auto">
          <a:xfrm>
            <a:off x="2353947" y="4060199"/>
            <a:ext cx="409575" cy="366713"/>
          </a:xfrm>
          <a:prstGeom prst="rect">
            <a:avLst/>
          </a:prstGeom>
          <a:noFill/>
          <a:ln w="9525">
            <a:noFill/>
            <a:miter lim="800000"/>
            <a:headEnd/>
            <a:tailEnd/>
          </a:ln>
          <a:effectLst/>
        </p:spPr>
        <p:txBody>
          <a:bodyPr>
            <a:spAutoFit/>
          </a:bodyPr>
          <a:lstStyle/>
          <a:p>
            <a:pPr>
              <a:spcBef>
                <a:spcPct val="50000"/>
              </a:spcBef>
            </a:pPr>
            <a:r>
              <a:rPr lang="fr-FR" b="1">
                <a:solidFill>
                  <a:srgbClr val="000000"/>
                </a:solidFill>
                <a:latin typeface="Tahoma" pitchFamily="34" charset="0"/>
                <a:cs typeface="Tahoma" pitchFamily="34" charset="0"/>
              </a:rPr>
              <a:t>r</a:t>
            </a:r>
          </a:p>
        </p:txBody>
      </p:sp>
      <p:sp>
        <p:nvSpPr>
          <p:cNvPr id="7217" name="Oval 49"/>
          <p:cNvSpPr>
            <a:spLocks noChangeArrowheads="1"/>
          </p:cNvSpPr>
          <p:nvPr/>
        </p:nvSpPr>
        <p:spPr bwMode="auto">
          <a:xfrm>
            <a:off x="4582797" y="3755399"/>
            <a:ext cx="1746250" cy="1747838"/>
          </a:xfrm>
          <a:prstGeom prst="ellipse">
            <a:avLst/>
          </a:prstGeom>
          <a:noFill/>
          <a:ln w="28575">
            <a:solidFill>
              <a:srgbClr val="000000"/>
            </a:solidFill>
            <a:round/>
            <a:headEnd/>
            <a:tailEnd/>
          </a:ln>
        </p:spPr>
        <p:txBody>
          <a:bodyPr/>
          <a:lstStyle/>
          <a:p>
            <a:endParaRPr lang="fr-FR"/>
          </a:p>
        </p:txBody>
      </p:sp>
      <p:sp>
        <p:nvSpPr>
          <p:cNvPr id="7218" name="Line 50"/>
          <p:cNvSpPr>
            <a:spLocks noChangeShapeType="1"/>
          </p:cNvSpPr>
          <p:nvPr/>
        </p:nvSpPr>
        <p:spPr bwMode="auto">
          <a:xfrm>
            <a:off x="5454335" y="3464887"/>
            <a:ext cx="1587" cy="2325687"/>
          </a:xfrm>
          <a:prstGeom prst="line">
            <a:avLst/>
          </a:prstGeom>
          <a:noFill/>
          <a:ln w="12700">
            <a:solidFill>
              <a:srgbClr val="000000"/>
            </a:solidFill>
            <a:round/>
            <a:headEnd/>
            <a:tailEnd/>
          </a:ln>
        </p:spPr>
        <p:txBody>
          <a:bodyPr/>
          <a:lstStyle/>
          <a:p>
            <a:endParaRPr lang="fr-FR"/>
          </a:p>
        </p:txBody>
      </p:sp>
      <p:sp>
        <p:nvSpPr>
          <p:cNvPr id="7219" name="Line 51"/>
          <p:cNvSpPr>
            <a:spLocks noChangeShapeType="1"/>
          </p:cNvSpPr>
          <p:nvPr/>
        </p:nvSpPr>
        <p:spPr bwMode="auto">
          <a:xfrm>
            <a:off x="4362135" y="4626937"/>
            <a:ext cx="2182812" cy="1587"/>
          </a:xfrm>
          <a:prstGeom prst="line">
            <a:avLst/>
          </a:prstGeom>
          <a:noFill/>
          <a:ln w="12700">
            <a:solidFill>
              <a:srgbClr val="000000"/>
            </a:solidFill>
            <a:round/>
            <a:headEnd/>
            <a:tailEnd/>
          </a:ln>
        </p:spPr>
        <p:txBody>
          <a:bodyPr/>
          <a:lstStyle/>
          <a:p>
            <a:endParaRPr lang="fr-FR"/>
          </a:p>
        </p:txBody>
      </p:sp>
      <p:grpSp>
        <p:nvGrpSpPr>
          <p:cNvPr id="4" name="Group 52"/>
          <p:cNvGrpSpPr>
            <a:grpSpLocks/>
          </p:cNvGrpSpPr>
          <p:nvPr/>
        </p:nvGrpSpPr>
        <p:grpSpPr bwMode="auto">
          <a:xfrm>
            <a:off x="5454335" y="4026862"/>
            <a:ext cx="617537" cy="600075"/>
            <a:chOff x="1855" y="1997"/>
            <a:chExt cx="323" cy="318"/>
          </a:xfrm>
        </p:grpSpPr>
        <p:sp>
          <p:nvSpPr>
            <p:cNvPr id="7221" name="Line 53"/>
            <p:cNvSpPr>
              <a:spLocks noChangeShapeType="1"/>
            </p:cNvSpPr>
            <p:nvPr/>
          </p:nvSpPr>
          <p:spPr bwMode="auto">
            <a:xfrm flipV="1">
              <a:off x="1855" y="2036"/>
              <a:ext cx="280" cy="279"/>
            </a:xfrm>
            <a:prstGeom prst="line">
              <a:avLst/>
            </a:prstGeom>
            <a:noFill/>
            <a:ln w="12700">
              <a:solidFill>
                <a:srgbClr val="000000"/>
              </a:solidFill>
              <a:round/>
              <a:headEnd/>
              <a:tailEnd/>
            </a:ln>
          </p:spPr>
          <p:txBody>
            <a:bodyPr/>
            <a:lstStyle/>
            <a:p>
              <a:endParaRPr lang="fr-FR"/>
            </a:p>
          </p:txBody>
        </p:sp>
        <p:sp>
          <p:nvSpPr>
            <p:cNvPr id="7222" name="Freeform 54"/>
            <p:cNvSpPr>
              <a:spLocks/>
            </p:cNvSpPr>
            <p:nvPr/>
          </p:nvSpPr>
          <p:spPr bwMode="auto">
            <a:xfrm>
              <a:off x="2108" y="1997"/>
              <a:ext cx="70" cy="68"/>
            </a:xfrm>
            <a:custGeom>
              <a:avLst/>
              <a:gdLst/>
              <a:ahLst/>
              <a:cxnLst>
                <a:cxn ang="0">
                  <a:pos x="46" y="68"/>
                </a:cxn>
                <a:cxn ang="0">
                  <a:pos x="70" y="0"/>
                </a:cxn>
                <a:cxn ang="0">
                  <a:pos x="0" y="22"/>
                </a:cxn>
                <a:cxn ang="0">
                  <a:pos x="46" y="68"/>
                </a:cxn>
              </a:cxnLst>
              <a:rect l="0" t="0" r="r" b="b"/>
              <a:pathLst>
                <a:path w="70" h="68">
                  <a:moveTo>
                    <a:pt x="46" y="68"/>
                  </a:moveTo>
                  <a:lnTo>
                    <a:pt x="70" y="0"/>
                  </a:lnTo>
                  <a:lnTo>
                    <a:pt x="0" y="22"/>
                  </a:lnTo>
                  <a:lnTo>
                    <a:pt x="46" y="68"/>
                  </a:lnTo>
                  <a:close/>
                </a:path>
              </a:pathLst>
            </a:custGeom>
            <a:solidFill>
              <a:srgbClr val="000000"/>
            </a:solidFill>
            <a:ln w="9525">
              <a:noFill/>
              <a:round/>
              <a:headEnd/>
              <a:tailEnd/>
            </a:ln>
          </p:spPr>
          <p:txBody>
            <a:bodyPr/>
            <a:lstStyle/>
            <a:p>
              <a:endParaRPr lang="fr-FR"/>
            </a:p>
          </p:txBody>
        </p:sp>
      </p:grpSp>
      <p:sp>
        <p:nvSpPr>
          <p:cNvPr id="7223" name="Rectangle 55"/>
          <p:cNvSpPr>
            <a:spLocks noChangeArrowheads="1"/>
          </p:cNvSpPr>
          <p:nvPr/>
        </p:nvSpPr>
        <p:spPr bwMode="auto">
          <a:xfrm>
            <a:off x="5948047" y="4203074"/>
            <a:ext cx="339725" cy="404813"/>
          </a:xfrm>
          <a:prstGeom prst="rect">
            <a:avLst/>
          </a:prstGeom>
          <a:noFill/>
          <a:ln w="9525">
            <a:noFill/>
            <a:miter lim="800000"/>
            <a:headEnd/>
            <a:tailEnd/>
          </a:ln>
        </p:spPr>
        <p:txBody>
          <a:bodyPr/>
          <a:lstStyle/>
          <a:p>
            <a:endParaRPr lang="fr-FR"/>
          </a:p>
        </p:txBody>
      </p:sp>
      <p:sp>
        <p:nvSpPr>
          <p:cNvPr id="7226" name="Text Box 58"/>
          <p:cNvSpPr txBox="1">
            <a:spLocks noChangeArrowheads="1"/>
          </p:cNvSpPr>
          <p:nvPr/>
        </p:nvSpPr>
        <p:spPr bwMode="auto">
          <a:xfrm>
            <a:off x="5478147" y="4069724"/>
            <a:ext cx="409575" cy="366713"/>
          </a:xfrm>
          <a:prstGeom prst="rect">
            <a:avLst/>
          </a:prstGeom>
          <a:noFill/>
          <a:ln w="9525">
            <a:noFill/>
            <a:miter lim="800000"/>
            <a:headEnd/>
            <a:tailEnd/>
          </a:ln>
          <a:effectLst/>
        </p:spPr>
        <p:txBody>
          <a:bodyPr>
            <a:spAutoFit/>
          </a:bodyPr>
          <a:lstStyle/>
          <a:p>
            <a:pPr>
              <a:spcBef>
                <a:spcPct val="50000"/>
              </a:spcBef>
            </a:pPr>
            <a:r>
              <a:rPr lang="fr-FR" b="1">
                <a:solidFill>
                  <a:srgbClr val="000000"/>
                </a:solidFill>
                <a:latin typeface="Tahoma" pitchFamily="34" charset="0"/>
                <a:cs typeface="Tahoma" pitchFamily="34" charset="0"/>
              </a:rPr>
              <a:t>r</a:t>
            </a:r>
          </a:p>
        </p:txBody>
      </p:sp>
      <p:graphicFrame>
        <p:nvGraphicFramePr>
          <p:cNvPr id="7228" name="Object 60"/>
          <p:cNvGraphicFramePr>
            <a:graphicFrameLocks noChangeAspect="1"/>
          </p:cNvGraphicFramePr>
          <p:nvPr/>
        </p:nvGraphicFramePr>
        <p:xfrm>
          <a:off x="1864997" y="4645987"/>
          <a:ext cx="501650" cy="346075"/>
        </p:xfrm>
        <a:graphic>
          <a:graphicData uri="http://schemas.openxmlformats.org/presentationml/2006/ole">
            <p:oleObj spid="_x0000_s63490" name="Equation" r:id="rId3" imgW="368280" imgH="253800" progId="">
              <p:embed/>
            </p:oleObj>
          </a:graphicData>
        </a:graphic>
      </p:graphicFrame>
      <p:graphicFrame>
        <p:nvGraphicFramePr>
          <p:cNvPr id="7229" name="Object 61"/>
          <p:cNvGraphicFramePr>
            <a:graphicFrameLocks noChangeAspect="1"/>
          </p:cNvGraphicFramePr>
          <p:nvPr/>
        </p:nvGraphicFramePr>
        <p:xfrm>
          <a:off x="4979672" y="4636462"/>
          <a:ext cx="501650" cy="346075"/>
        </p:xfrm>
        <a:graphic>
          <a:graphicData uri="http://schemas.openxmlformats.org/presentationml/2006/ole">
            <p:oleObj spid="_x0000_s63491" name="Equation" r:id="rId4" imgW="368280" imgH="253800" progId="">
              <p:embed/>
            </p:oleObj>
          </a:graphicData>
        </a:graphic>
      </p:graphicFrame>
      <p:sp>
        <p:nvSpPr>
          <p:cNvPr id="44" name="object 2"/>
          <p:cNvSpPr txBox="1">
            <a:spLocks/>
          </p:cNvSpPr>
          <p:nvPr/>
        </p:nvSpPr>
        <p:spPr>
          <a:xfrm>
            <a:off x="273735" y="155782"/>
            <a:ext cx="8596528" cy="911018"/>
          </a:xfrm>
          <a:prstGeom prst="rect">
            <a:avLst/>
          </a:prstGeom>
        </p:spPr>
        <p:txBody>
          <a:bodyPr vert="horz" wrap="square" lIns="0" tIns="48767" rIns="0" bIns="0" rtlCol="0">
            <a:spAutoFit/>
          </a:bodyPr>
          <a:lstStyle/>
          <a:p>
            <a:pPr marL="12700" marR="0" lvl="0" indent="0" defTabSz="914400" eaLnBrk="1" fontAlgn="auto" latinLnBrk="0" hangingPunct="1">
              <a:lnSpc>
                <a:spcPct val="100000"/>
              </a:lnSpc>
              <a:spcBef>
                <a:spcPts val="0"/>
              </a:spcBef>
              <a:spcAft>
                <a:spcPts val="0"/>
              </a:spcAft>
              <a:buClrTx/>
              <a:buSzTx/>
              <a:buFontTx/>
              <a:buNone/>
              <a:tabLst/>
              <a:defRPr/>
            </a:pPr>
            <a:r>
              <a:rPr kumimoji="0" lang="fr-FR" sz="3200" b="1" i="0" u="none" strike="noStrike" kern="0" cap="none" spc="-5" normalizeH="0" baseline="0" noProof="0" smtClean="0">
                <a:ln>
                  <a:noFill/>
                </a:ln>
                <a:solidFill>
                  <a:schemeClr val="bg1"/>
                </a:solidFill>
                <a:effectLst>
                  <a:outerShdw blurRad="38100" dist="38100" dir="2700000" algn="tl">
                    <a:srgbClr val="000000">
                      <a:alpha val="43137"/>
                    </a:srgbClr>
                  </a:outerShdw>
                </a:effectLst>
                <a:uLnTx/>
                <a:uFillTx/>
                <a:latin typeface="Arial" pitchFamily="34" charset="0"/>
                <a:ea typeface="+mj-ea"/>
                <a:cs typeface="Arial" pitchFamily="34" charset="0"/>
              </a:rPr>
              <a:t>Modélisation surfacique</a:t>
            </a:r>
            <a:r>
              <a:rPr kumimoji="0" lang="fr-FR" sz="2400" b="0" i="0" u="none" strike="noStrike" kern="0" cap="none" spc="-5" normalizeH="0" baseline="0" noProof="0" smtClean="0">
                <a:ln>
                  <a:noFill/>
                </a:ln>
                <a:solidFill>
                  <a:schemeClr val="bg1"/>
                </a:solidFill>
                <a:effectLst/>
                <a:uLnTx/>
                <a:uFillTx/>
                <a:latin typeface="Arial" pitchFamily="34" charset="0"/>
                <a:ea typeface="+mj-ea"/>
                <a:cs typeface="Arial" pitchFamily="34" charset="0"/>
              </a:rPr>
              <a:t/>
            </a:r>
            <a:br>
              <a:rPr kumimoji="0" lang="fr-FR" sz="2400" b="0" i="0" u="none" strike="noStrike" kern="0" cap="none" spc="-5" normalizeH="0" baseline="0" noProof="0" smtClean="0">
                <a:ln>
                  <a:noFill/>
                </a:ln>
                <a:solidFill>
                  <a:schemeClr val="bg1"/>
                </a:solidFill>
                <a:effectLst/>
                <a:uLnTx/>
                <a:uFillTx/>
                <a:latin typeface="Arial" pitchFamily="34" charset="0"/>
                <a:ea typeface="+mj-ea"/>
                <a:cs typeface="Arial" pitchFamily="34" charset="0"/>
              </a:rPr>
            </a:br>
            <a:r>
              <a:rPr kumimoji="0" lang="fr-FR" sz="2400" b="0" i="0" u="none" strike="noStrike" kern="0" cap="none" spc="-5" normalizeH="0" baseline="0" noProof="0" smtClean="0">
                <a:ln>
                  <a:noFill/>
                </a:ln>
                <a:solidFill>
                  <a:schemeClr val="bg1"/>
                </a:solidFill>
                <a:effectLst/>
                <a:uLnTx/>
                <a:uFillTx/>
                <a:latin typeface="Arial" pitchFamily="34" charset="0"/>
                <a:ea typeface="+mj-ea"/>
                <a:cs typeface="Arial" pitchFamily="34" charset="0"/>
              </a:rPr>
              <a:t>Surfaces</a:t>
            </a:r>
            <a:r>
              <a:rPr kumimoji="0" lang="fr-FR" sz="2400" b="0" i="0" u="none" strike="noStrike" kern="0" cap="none" spc="-60" normalizeH="0" baseline="0" noProof="0" smtClean="0">
                <a:ln>
                  <a:noFill/>
                </a:ln>
                <a:solidFill>
                  <a:schemeClr val="bg1"/>
                </a:solidFill>
                <a:effectLst/>
                <a:uLnTx/>
                <a:uFillTx/>
                <a:latin typeface="Arial" pitchFamily="34" charset="0"/>
                <a:ea typeface="+mj-ea"/>
                <a:cs typeface="Arial" pitchFamily="34" charset="0"/>
              </a:rPr>
              <a:t> implicites</a:t>
            </a:r>
            <a:endParaRPr kumimoji="0" lang="fr-FR" sz="2400" b="0" i="0" u="none" strike="noStrike" kern="0" cap="none" spc="0" normalizeH="0" baseline="0" noProof="0">
              <a:ln>
                <a:noFill/>
              </a:ln>
              <a:solidFill>
                <a:schemeClr val="bg1"/>
              </a:solidFill>
              <a:effectLst/>
              <a:uLnTx/>
              <a:uFillTx/>
              <a:latin typeface="Arial" pitchFamily="34" charset="0"/>
              <a:ea typeface="+mj-ea"/>
              <a:cs typeface="Arial" pitchFamily="34" charset="0"/>
            </a:endParaRPr>
          </a:p>
        </p:txBody>
      </p:sp>
      <p:sp>
        <p:nvSpPr>
          <p:cNvPr id="47" name="Rectangle 3"/>
          <p:cNvSpPr txBox="1">
            <a:spLocks noChangeArrowheads="1"/>
          </p:cNvSpPr>
          <p:nvPr/>
        </p:nvSpPr>
        <p:spPr>
          <a:xfrm>
            <a:off x="381000" y="1447800"/>
            <a:ext cx="7848600" cy="1676400"/>
          </a:xfrm>
          <a:prstGeom prst="rect">
            <a:avLst/>
          </a:prstGeom>
        </p:spPr>
        <p:txBody>
          <a:bodyPr/>
          <a:lstStyle/>
          <a:p>
            <a:pPr marL="0" marR="0" lvl="0" indent="0" algn="just" defTabSz="914400" eaLnBrk="1" fontAlgn="auto" latinLnBrk="0" hangingPunct="1">
              <a:lnSpc>
                <a:spcPct val="100000"/>
              </a:lnSpc>
              <a:spcBef>
                <a:spcPts val="0"/>
              </a:spcBef>
              <a:spcAft>
                <a:spcPts val="0"/>
              </a:spcAft>
              <a:buClrTx/>
              <a:buSzTx/>
              <a:buFont typeface="Wingdings" pitchFamily="2" charset="2"/>
              <a:buChar char="q"/>
              <a:tabLst/>
              <a:defRPr/>
            </a:pPr>
            <a:r>
              <a:rPr kumimoji="0" lang="fr-FR" altLang="fr-FR" sz="2400" b="0" i="0" u="none" strike="noStrike" kern="0" cap="none" spc="0" normalizeH="0" baseline="0" noProof="0" dirty="0" smtClean="0">
                <a:ln>
                  <a:noFill/>
                </a:ln>
                <a:solidFill>
                  <a:sysClr val="windowText" lastClr="000000"/>
                </a:solidFill>
                <a:effectLst/>
                <a:uLnTx/>
                <a:uFillTx/>
                <a:latin typeface="+mn-lt"/>
                <a:ea typeface="+mn-ea"/>
                <a:cs typeface="+mn-cs"/>
              </a:rPr>
              <a:t>Une surface implicite tridimensionnelle est une surface constituant de points P(x, y, z), satisfaisant la fonction implicite ƒ(x, y, z)=0.</a:t>
            </a:r>
          </a:p>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ysClr val="windowText" lastClr="000000"/>
              </a:solidFill>
              <a:effectLst/>
              <a:uLnTx/>
              <a:uFillTx/>
              <a:latin typeface="+mn-lt"/>
              <a:ea typeface="+mn-ea"/>
              <a:cs typeface="+mn-cs"/>
            </a:endParaRPr>
          </a:p>
        </p:txBody>
      </p:sp>
      <p:sp>
        <p:nvSpPr>
          <p:cNvPr id="48" name="object 8"/>
          <p:cNvSpPr txBox="1">
            <a:spLocks noGrp="1"/>
          </p:cNvSpPr>
          <p:nvPr>
            <p:ph type="sldNum" sz="quarter" idx="7"/>
          </p:nvPr>
        </p:nvSpPr>
        <p:spPr>
          <a:xfrm>
            <a:off x="8364219" y="6487151"/>
            <a:ext cx="254634" cy="177800"/>
          </a:xfrm>
          <a:prstGeom prst="rect">
            <a:avLst/>
          </a:prstGeom>
        </p:spPr>
        <p:txBody>
          <a:bodyPr vert="horz" wrap="square" lIns="0" tIns="0" rIns="0" bIns="0" rtlCol="0">
            <a:spAutoFit/>
          </a:bodyPr>
          <a:lstStyle/>
          <a:p>
            <a:pPr marL="25400">
              <a:lnSpc>
                <a:spcPts val="1275"/>
              </a:lnSpc>
            </a:pPr>
            <a:fld id="{81D60167-4931-47E6-BA6A-407CBD079E47}" type="slidenum">
              <a:rPr spc="35" dirty="0"/>
              <a:pPr marL="25400">
                <a:lnSpc>
                  <a:spcPts val="1275"/>
                </a:lnSpc>
              </a:pPr>
              <a:t>34</a:t>
            </a:fld>
            <a:endParaRPr spc="35"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2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18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18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19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2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19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19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20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2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6" grpId="0"/>
      <p:bldP spid="7188" grpId="0"/>
      <p:bldP spid="7191" grpId="0"/>
      <p:bldP spid="7194" grpId="0" animBg="1"/>
      <p:bldP spid="7198" grpId="0"/>
      <p:bldP spid="7206" grpId="0"/>
      <p:bldP spid="7208" grpId="0"/>
      <p:bldP spid="7213" grpId="0"/>
      <p:bldP spid="721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2"/>
          <p:cNvSpPr>
            <a:spLocks noGrp="1" noChangeArrowheads="1"/>
          </p:cNvSpPr>
          <p:nvPr>
            <p:ph type="title"/>
          </p:nvPr>
        </p:nvSpPr>
        <p:spPr/>
        <p:txBody>
          <a:bodyPr/>
          <a:lstStyle/>
          <a:p>
            <a:r>
              <a:rPr lang="fr-FR" dirty="0"/>
              <a:t>Deux façons de définir un cercle</a:t>
            </a:r>
          </a:p>
        </p:txBody>
      </p:sp>
      <p:sp>
        <p:nvSpPr>
          <p:cNvPr id="7197" name="Rectangle 29"/>
          <p:cNvSpPr>
            <a:spLocks noChangeArrowheads="1"/>
          </p:cNvSpPr>
          <p:nvPr/>
        </p:nvSpPr>
        <p:spPr bwMode="auto">
          <a:xfrm>
            <a:off x="4835525" y="5421313"/>
            <a:ext cx="3459163" cy="404812"/>
          </a:xfrm>
          <a:prstGeom prst="rect">
            <a:avLst/>
          </a:prstGeom>
          <a:noFill/>
          <a:ln w="9525">
            <a:noFill/>
            <a:miter lim="800000"/>
            <a:headEnd/>
            <a:tailEnd/>
          </a:ln>
        </p:spPr>
        <p:txBody>
          <a:bodyPr/>
          <a:lstStyle/>
          <a:p>
            <a:endParaRPr lang="fr-FR"/>
          </a:p>
        </p:txBody>
      </p:sp>
      <p:sp>
        <p:nvSpPr>
          <p:cNvPr id="44" name="object 2"/>
          <p:cNvSpPr txBox="1">
            <a:spLocks/>
          </p:cNvSpPr>
          <p:nvPr/>
        </p:nvSpPr>
        <p:spPr>
          <a:xfrm>
            <a:off x="273735" y="155782"/>
            <a:ext cx="8596528" cy="911018"/>
          </a:xfrm>
          <a:prstGeom prst="rect">
            <a:avLst/>
          </a:prstGeom>
        </p:spPr>
        <p:txBody>
          <a:bodyPr vert="horz" wrap="square" lIns="0" tIns="48767" rIns="0" bIns="0" rtlCol="0">
            <a:spAutoFit/>
          </a:bodyPr>
          <a:lstStyle/>
          <a:p>
            <a:pPr marL="12700" marR="0" lvl="0" indent="0" defTabSz="914400" eaLnBrk="1" fontAlgn="auto" latinLnBrk="0" hangingPunct="1">
              <a:lnSpc>
                <a:spcPct val="100000"/>
              </a:lnSpc>
              <a:spcBef>
                <a:spcPts val="0"/>
              </a:spcBef>
              <a:spcAft>
                <a:spcPts val="0"/>
              </a:spcAft>
              <a:buClrTx/>
              <a:buSzTx/>
              <a:buFontTx/>
              <a:buNone/>
              <a:tabLst/>
              <a:defRPr/>
            </a:pPr>
            <a:r>
              <a:rPr kumimoji="0" lang="fr-FR" sz="3200" b="1" i="0" u="none" strike="noStrike" kern="0" cap="none" spc="-5" normalizeH="0" baseline="0" noProof="0" smtClean="0">
                <a:ln>
                  <a:noFill/>
                </a:ln>
                <a:solidFill>
                  <a:schemeClr val="bg1"/>
                </a:solidFill>
                <a:effectLst>
                  <a:outerShdw blurRad="38100" dist="38100" dir="2700000" algn="tl">
                    <a:srgbClr val="000000">
                      <a:alpha val="43137"/>
                    </a:srgbClr>
                  </a:outerShdw>
                </a:effectLst>
                <a:uLnTx/>
                <a:uFillTx/>
                <a:latin typeface="Arial" pitchFamily="34" charset="0"/>
                <a:ea typeface="+mj-ea"/>
                <a:cs typeface="Arial" pitchFamily="34" charset="0"/>
              </a:rPr>
              <a:t>Modélisation surfacique</a:t>
            </a:r>
            <a:r>
              <a:rPr kumimoji="0" lang="fr-FR" sz="2400" b="0" i="0" u="none" strike="noStrike" kern="0" cap="none" spc="-5" normalizeH="0" baseline="0" noProof="0" smtClean="0">
                <a:ln>
                  <a:noFill/>
                </a:ln>
                <a:solidFill>
                  <a:schemeClr val="bg1"/>
                </a:solidFill>
                <a:effectLst/>
                <a:uLnTx/>
                <a:uFillTx/>
                <a:latin typeface="Arial" pitchFamily="34" charset="0"/>
                <a:ea typeface="+mj-ea"/>
                <a:cs typeface="Arial" pitchFamily="34" charset="0"/>
              </a:rPr>
              <a:t/>
            </a:r>
            <a:br>
              <a:rPr kumimoji="0" lang="fr-FR" sz="2400" b="0" i="0" u="none" strike="noStrike" kern="0" cap="none" spc="-5" normalizeH="0" baseline="0" noProof="0" smtClean="0">
                <a:ln>
                  <a:noFill/>
                </a:ln>
                <a:solidFill>
                  <a:schemeClr val="bg1"/>
                </a:solidFill>
                <a:effectLst/>
                <a:uLnTx/>
                <a:uFillTx/>
                <a:latin typeface="Arial" pitchFamily="34" charset="0"/>
                <a:ea typeface="+mj-ea"/>
                <a:cs typeface="Arial" pitchFamily="34" charset="0"/>
              </a:rPr>
            </a:br>
            <a:r>
              <a:rPr kumimoji="0" lang="fr-FR" sz="2400" b="0" i="0" u="none" strike="noStrike" kern="0" cap="none" spc="-5" normalizeH="0" baseline="0" noProof="0" smtClean="0">
                <a:ln>
                  <a:noFill/>
                </a:ln>
                <a:solidFill>
                  <a:schemeClr val="bg1"/>
                </a:solidFill>
                <a:effectLst/>
                <a:uLnTx/>
                <a:uFillTx/>
                <a:latin typeface="Arial" pitchFamily="34" charset="0"/>
                <a:ea typeface="+mj-ea"/>
                <a:cs typeface="Arial" pitchFamily="34" charset="0"/>
              </a:rPr>
              <a:t>Surfaces</a:t>
            </a:r>
            <a:r>
              <a:rPr kumimoji="0" lang="fr-FR" sz="2400" b="0" i="0" u="none" strike="noStrike" kern="0" cap="none" spc="-60" normalizeH="0" baseline="0" noProof="0" smtClean="0">
                <a:ln>
                  <a:noFill/>
                </a:ln>
                <a:solidFill>
                  <a:schemeClr val="bg1"/>
                </a:solidFill>
                <a:effectLst/>
                <a:uLnTx/>
                <a:uFillTx/>
                <a:latin typeface="Arial" pitchFamily="34" charset="0"/>
                <a:ea typeface="+mj-ea"/>
                <a:cs typeface="Arial" pitchFamily="34" charset="0"/>
              </a:rPr>
              <a:t> implicites</a:t>
            </a:r>
            <a:endParaRPr kumimoji="0" lang="fr-FR" sz="2400" b="0" i="0" u="none" strike="noStrike" kern="0" cap="none" spc="0" normalizeH="0" baseline="0" noProof="0">
              <a:ln>
                <a:noFill/>
              </a:ln>
              <a:solidFill>
                <a:schemeClr val="bg1"/>
              </a:solidFill>
              <a:effectLst/>
              <a:uLnTx/>
              <a:uFillTx/>
              <a:latin typeface="Arial" pitchFamily="34" charset="0"/>
              <a:ea typeface="+mj-ea"/>
              <a:cs typeface="Arial" pitchFamily="34" charset="0"/>
            </a:endParaRPr>
          </a:p>
        </p:txBody>
      </p:sp>
      <p:sp>
        <p:nvSpPr>
          <p:cNvPr id="46" name="object 8"/>
          <p:cNvSpPr txBox="1">
            <a:spLocks noGrp="1"/>
          </p:cNvSpPr>
          <p:nvPr>
            <p:ph type="sldNum" sz="quarter" idx="7"/>
          </p:nvPr>
        </p:nvSpPr>
        <p:spPr>
          <a:xfrm>
            <a:off x="8364219" y="6487151"/>
            <a:ext cx="254634" cy="177800"/>
          </a:xfrm>
          <a:prstGeom prst="rect">
            <a:avLst/>
          </a:prstGeom>
        </p:spPr>
        <p:txBody>
          <a:bodyPr vert="horz" wrap="square" lIns="0" tIns="0" rIns="0" bIns="0" rtlCol="0">
            <a:spAutoFit/>
          </a:bodyPr>
          <a:lstStyle/>
          <a:p>
            <a:pPr marL="25400">
              <a:lnSpc>
                <a:spcPts val="1275"/>
              </a:lnSpc>
            </a:pPr>
            <a:fld id="{81D60167-4931-47E6-BA6A-407CBD079E47}" type="slidenum">
              <a:rPr spc="35" dirty="0"/>
              <a:pPr marL="25400">
                <a:lnSpc>
                  <a:spcPts val="1275"/>
                </a:lnSpc>
              </a:pPr>
              <a:t>35</a:t>
            </a:fld>
            <a:endParaRPr spc="35" dirty="0"/>
          </a:p>
        </p:txBody>
      </p:sp>
      <p:sp>
        <p:nvSpPr>
          <p:cNvPr id="13" name="Rectangle 3"/>
          <p:cNvSpPr txBox="1">
            <a:spLocks noChangeArrowheads="1"/>
          </p:cNvSpPr>
          <p:nvPr/>
        </p:nvSpPr>
        <p:spPr>
          <a:xfrm>
            <a:off x="742950" y="2057400"/>
            <a:ext cx="7486650" cy="4114800"/>
          </a:xfrm>
          <a:prstGeom prst="rect">
            <a:avLst/>
          </a:prstGeom>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altLang="fr-FR" sz="2400" b="1" i="1" u="none" strike="noStrike" kern="0" cap="none" spc="0" normalizeH="0" baseline="0" noProof="0" dirty="0" smtClean="0">
                <a:ln>
                  <a:noFill/>
                </a:ln>
                <a:solidFill>
                  <a:sysClr val="windowText" lastClr="000000"/>
                </a:solidFill>
                <a:effectLst/>
                <a:uLnTx/>
                <a:uFillTx/>
                <a:latin typeface="+mn-lt"/>
                <a:ea typeface="+mn-ea"/>
                <a:cs typeface="+mn-cs"/>
              </a:rPr>
              <a:t>S = { P (</a:t>
            </a:r>
            <a:r>
              <a:rPr kumimoji="0" lang="fr-FR" altLang="fr-FR" sz="2400" b="1" i="1" u="none" strike="noStrike" kern="0" cap="none" spc="0" normalizeH="0" baseline="0" noProof="0" dirty="0" err="1" smtClean="0">
                <a:ln>
                  <a:noFill/>
                </a:ln>
                <a:solidFill>
                  <a:sysClr val="windowText" lastClr="000000"/>
                </a:solidFill>
                <a:effectLst/>
                <a:uLnTx/>
                <a:uFillTx/>
                <a:latin typeface="+mn-lt"/>
                <a:ea typeface="+mn-ea"/>
                <a:cs typeface="+mn-cs"/>
              </a:rPr>
              <a:t>x,y,z</a:t>
            </a:r>
            <a:r>
              <a:rPr kumimoji="0" lang="fr-FR" altLang="fr-FR" sz="2400" b="1" i="1" u="none" strike="noStrike" kern="0" cap="none" spc="0" normalizeH="0" baseline="0" noProof="0" dirty="0" smtClean="0">
                <a:ln>
                  <a:noFill/>
                </a:ln>
                <a:solidFill>
                  <a:sysClr val="windowText" lastClr="000000"/>
                </a:solidFill>
                <a:effectLst/>
                <a:uLnTx/>
                <a:uFillTx/>
                <a:latin typeface="+mn-lt"/>
                <a:ea typeface="+mn-ea"/>
                <a:cs typeface="+mn-cs"/>
              </a:rPr>
              <a:t>)   /   f(</a:t>
            </a:r>
            <a:r>
              <a:rPr kumimoji="0" lang="fr-FR" altLang="fr-FR" sz="2400" b="1" i="1" u="none" strike="noStrike" kern="0" cap="none" spc="0" normalizeH="0" baseline="0" noProof="0" dirty="0" err="1" smtClean="0">
                <a:ln>
                  <a:noFill/>
                </a:ln>
                <a:solidFill>
                  <a:sysClr val="windowText" lastClr="000000"/>
                </a:solidFill>
                <a:effectLst/>
                <a:uLnTx/>
                <a:uFillTx/>
                <a:latin typeface="+mn-lt"/>
                <a:ea typeface="+mn-ea"/>
                <a:cs typeface="+mn-cs"/>
              </a:rPr>
              <a:t>x,y,z</a:t>
            </a:r>
            <a:r>
              <a:rPr kumimoji="0" lang="fr-FR" altLang="fr-FR" sz="2400" b="1" i="1" u="none" strike="noStrike" kern="0" cap="none" spc="0" normalizeH="0" baseline="0" noProof="0" dirty="0" smtClean="0">
                <a:ln>
                  <a:noFill/>
                </a:ln>
                <a:solidFill>
                  <a:sysClr val="windowText" lastClr="000000"/>
                </a:solidFill>
                <a:effectLst/>
                <a:uLnTx/>
                <a:uFillTx/>
                <a:latin typeface="+mn-lt"/>
                <a:ea typeface="+mn-ea"/>
                <a:cs typeface="+mn-cs"/>
              </a:rPr>
              <a:t>) = iso }</a:t>
            </a:r>
            <a:endParaRPr kumimoji="0" lang="fr-FR" altLang="fr-FR" sz="4000" b="1" i="0" u="none" strike="noStrike" kern="0" cap="none" spc="0" normalizeH="0" baseline="0" noProof="0" dirty="0" smtClean="0">
              <a:ln>
                <a:noFill/>
              </a:ln>
              <a:solidFill>
                <a:sysClr val="windowText" lastClr="000000"/>
              </a:solidFill>
              <a:effectLst/>
              <a:uLnTx/>
              <a:uFillTx/>
              <a:latin typeface="+mn-lt"/>
              <a:ea typeface="+mn-ea"/>
              <a:cs typeface="+mn-cs"/>
            </a:endParaRPr>
          </a:p>
          <a:p>
            <a:pPr marL="0" marR="0" lvl="0" indent="0" defTabSz="914400" eaLnBrk="1" fontAlgn="auto" latinLnBrk="0" hangingPunct="1">
              <a:lnSpc>
                <a:spcPct val="160000"/>
              </a:lnSpc>
              <a:spcBef>
                <a:spcPts val="0"/>
              </a:spcBef>
              <a:spcAft>
                <a:spcPts val="0"/>
              </a:spcAft>
              <a:buClrTx/>
              <a:buSzTx/>
              <a:buFontTx/>
              <a:buNone/>
              <a:tabLst/>
              <a:defRPr/>
            </a:pPr>
            <a:r>
              <a:rPr kumimoji="0" lang="fr-FR" altLang="fr-FR" sz="3200" b="0" i="0" u="none" strike="noStrike" kern="0" cap="none" spc="0" normalizeH="0" baseline="0" noProof="0" dirty="0" smtClean="0">
                <a:ln>
                  <a:noFill/>
                </a:ln>
                <a:solidFill>
                  <a:sysClr val="windowText" lastClr="000000"/>
                </a:solidFill>
                <a:effectLst/>
                <a:uLnTx/>
                <a:uFillTx/>
                <a:latin typeface="+mn-lt"/>
                <a:ea typeface="+mn-ea"/>
                <a:cs typeface="+mn-cs"/>
              </a:rPr>
              <a:t>Intérêt : Combiner des éléments </a:t>
            </a:r>
          </a:p>
          <a:p>
            <a:pPr marL="0" marR="0" lvl="0" indent="0" defTabSz="914400" eaLnBrk="1" fontAlgn="auto" latinLnBrk="0" hangingPunct="1">
              <a:lnSpc>
                <a:spcPct val="120000"/>
              </a:lnSpc>
              <a:spcBef>
                <a:spcPts val="0"/>
              </a:spcBef>
              <a:spcAft>
                <a:spcPts val="0"/>
              </a:spcAft>
              <a:buClrTx/>
              <a:buSzTx/>
              <a:buFontTx/>
              <a:buNone/>
              <a:tabLst/>
              <a:defRPr/>
            </a:pPr>
            <a:r>
              <a:rPr kumimoji="0" lang="fr-FR" altLang="fr-FR" sz="2400" b="0" i="0" u="none" strike="noStrike" kern="0" cap="none" spc="0" normalizeH="0" baseline="0" noProof="0" dirty="0" smtClean="0">
                <a:ln>
                  <a:noFill/>
                </a:ln>
                <a:solidFill>
                  <a:sysClr val="windowText" lastClr="000000"/>
                </a:solidFill>
                <a:effectLst/>
                <a:uLnTx/>
                <a:uFillTx/>
                <a:latin typeface="+mn-lt"/>
                <a:ea typeface="+mn-ea"/>
                <a:cs typeface="+mn-cs"/>
              </a:rPr>
              <a:t>union :  </a:t>
            </a:r>
            <a:r>
              <a:rPr kumimoji="0" lang="fr-FR" altLang="fr-FR" sz="2400" b="0" i="1" u="none" strike="noStrike" kern="0" cap="none" spc="0" normalizeH="0" baseline="0" noProof="0" dirty="0" smtClean="0">
                <a:ln>
                  <a:noFill/>
                </a:ln>
                <a:solidFill>
                  <a:srgbClr val="CC0000"/>
                </a:solidFill>
                <a:effectLst/>
                <a:uLnTx/>
                <a:uFillTx/>
                <a:latin typeface="+mn-lt"/>
                <a:ea typeface="+mn-ea"/>
                <a:cs typeface="+mn-cs"/>
              </a:rPr>
              <a:t>f =</a:t>
            </a:r>
            <a:r>
              <a:rPr kumimoji="0" lang="fr-FR" altLang="fr-FR" sz="2400" b="0" i="0" u="none" strike="noStrike" kern="0" cap="none" spc="0" normalizeH="0" baseline="0" noProof="0" dirty="0" smtClean="0">
                <a:ln>
                  <a:noFill/>
                </a:ln>
                <a:solidFill>
                  <a:srgbClr val="CC0000"/>
                </a:solidFill>
                <a:effectLst/>
                <a:uLnTx/>
                <a:uFillTx/>
                <a:latin typeface="+mn-lt"/>
                <a:ea typeface="+mn-ea"/>
                <a:cs typeface="+mn-cs"/>
              </a:rPr>
              <a:t> </a:t>
            </a:r>
            <a:r>
              <a:rPr kumimoji="0" lang="fr-FR" altLang="fr-FR" sz="2400" b="0" i="1" u="none" strike="noStrike" kern="0" cap="none" spc="0" normalizeH="0" baseline="0" noProof="0" dirty="0" smtClean="0">
                <a:ln>
                  <a:noFill/>
                </a:ln>
                <a:solidFill>
                  <a:srgbClr val="CC0000"/>
                </a:solidFill>
                <a:effectLst/>
                <a:uLnTx/>
                <a:uFillTx/>
                <a:latin typeface="+mn-lt"/>
                <a:ea typeface="+mn-ea"/>
                <a:cs typeface="+mn-cs"/>
              </a:rPr>
              <a:t>max (f</a:t>
            </a:r>
            <a:r>
              <a:rPr kumimoji="0" lang="fr-FR" altLang="fr-FR" sz="2400" b="0" i="1" u="none" strike="noStrike" kern="0" cap="none" spc="0" normalizeH="0" baseline="-25000" noProof="0" dirty="0" smtClean="0">
                <a:ln>
                  <a:noFill/>
                </a:ln>
                <a:solidFill>
                  <a:srgbClr val="CC0000"/>
                </a:solidFill>
                <a:effectLst/>
                <a:uLnTx/>
                <a:uFillTx/>
                <a:latin typeface="+mn-lt"/>
                <a:ea typeface="+mn-ea"/>
                <a:cs typeface="+mn-cs"/>
              </a:rPr>
              <a:t>1</a:t>
            </a:r>
            <a:r>
              <a:rPr kumimoji="0" lang="fr-FR" altLang="fr-FR" sz="2400" b="0" i="1" u="none" strike="noStrike" kern="0" cap="none" spc="0" normalizeH="0" baseline="0" noProof="0" dirty="0" smtClean="0">
                <a:ln>
                  <a:noFill/>
                </a:ln>
                <a:solidFill>
                  <a:srgbClr val="CC0000"/>
                </a:solidFill>
                <a:effectLst/>
                <a:uLnTx/>
                <a:uFillTx/>
                <a:latin typeface="+mn-lt"/>
                <a:ea typeface="+mn-ea"/>
                <a:cs typeface="+mn-cs"/>
              </a:rPr>
              <a:t>,f</a:t>
            </a:r>
            <a:r>
              <a:rPr kumimoji="0" lang="fr-FR" altLang="fr-FR" sz="2400" b="0" i="1" u="none" strike="noStrike" kern="0" cap="none" spc="0" normalizeH="0" baseline="-25000" noProof="0" dirty="0" smtClean="0">
                <a:ln>
                  <a:noFill/>
                </a:ln>
                <a:solidFill>
                  <a:srgbClr val="CC0000"/>
                </a:solidFill>
                <a:effectLst/>
                <a:uLnTx/>
                <a:uFillTx/>
                <a:latin typeface="+mn-lt"/>
                <a:ea typeface="+mn-ea"/>
                <a:cs typeface="+mn-cs"/>
              </a:rPr>
              <a:t>2</a:t>
            </a:r>
            <a:r>
              <a:rPr kumimoji="0" lang="fr-FR" altLang="fr-FR" sz="2400" b="0" i="1" u="none" strike="noStrike" kern="0" cap="none" spc="0" normalizeH="0" baseline="0" noProof="0" dirty="0" smtClean="0">
                <a:ln>
                  <a:noFill/>
                </a:ln>
                <a:solidFill>
                  <a:srgbClr val="CC0000"/>
                </a:solidFill>
                <a:effectLst/>
                <a:uLnTx/>
                <a:uFillTx/>
                <a:latin typeface="+mn-lt"/>
                <a:ea typeface="+mn-ea"/>
                <a:cs typeface="+mn-cs"/>
              </a:rPr>
              <a:t>)</a:t>
            </a:r>
          </a:p>
          <a:p>
            <a:pPr marL="0" marR="0" lvl="0" indent="0" defTabSz="914400" eaLnBrk="1" fontAlgn="auto" latinLnBrk="0" hangingPunct="1">
              <a:lnSpc>
                <a:spcPct val="120000"/>
              </a:lnSpc>
              <a:spcBef>
                <a:spcPts val="0"/>
              </a:spcBef>
              <a:spcAft>
                <a:spcPts val="0"/>
              </a:spcAft>
              <a:buClrTx/>
              <a:buSzTx/>
              <a:buFontTx/>
              <a:buNone/>
              <a:tabLst/>
              <a:defRPr/>
            </a:pPr>
            <a:r>
              <a:rPr kumimoji="0" lang="fr-FR" altLang="fr-FR" sz="2400" b="0" i="0" u="none" strike="noStrike" kern="0" cap="none" spc="0" normalizeH="0" baseline="0" noProof="0" dirty="0" smtClean="0">
                <a:ln>
                  <a:noFill/>
                </a:ln>
                <a:solidFill>
                  <a:sysClr val="windowText" lastClr="000000"/>
                </a:solidFill>
                <a:effectLst/>
                <a:uLnTx/>
                <a:uFillTx/>
                <a:latin typeface="+mn-lt"/>
                <a:ea typeface="+mn-ea"/>
                <a:cs typeface="+mn-cs"/>
              </a:rPr>
              <a:t>Intersection :</a:t>
            </a:r>
            <a:r>
              <a:rPr kumimoji="0" lang="fr-FR" altLang="fr-FR" sz="2400" b="0" i="1" u="none" strike="noStrike" kern="0" cap="none" spc="0" normalizeH="0" baseline="0" noProof="0" dirty="0" smtClean="0">
                <a:ln>
                  <a:noFill/>
                </a:ln>
                <a:solidFill>
                  <a:schemeClr val="folHlink"/>
                </a:solidFill>
                <a:effectLst/>
                <a:uLnTx/>
                <a:uFillTx/>
                <a:latin typeface="+mn-lt"/>
                <a:ea typeface="+mn-ea"/>
                <a:cs typeface="+mn-cs"/>
              </a:rPr>
              <a:t> </a:t>
            </a:r>
            <a:r>
              <a:rPr kumimoji="0" lang="fr-FR" altLang="fr-FR" sz="2400" b="0" i="1" u="none" strike="noStrike" kern="0" cap="none" spc="0" normalizeH="0" baseline="0" noProof="0" dirty="0" smtClean="0">
                <a:ln>
                  <a:noFill/>
                </a:ln>
                <a:solidFill>
                  <a:srgbClr val="CC0000"/>
                </a:solidFill>
                <a:effectLst/>
                <a:uLnTx/>
                <a:uFillTx/>
                <a:latin typeface="+mn-lt"/>
                <a:ea typeface="+mn-ea"/>
                <a:cs typeface="+mn-cs"/>
              </a:rPr>
              <a:t>f =</a:t>
            </a:r>
            <a:r>
              <a:rPr kumimoji="0" lang="fr-FR" altLang="fr-FR" sz="2400" b="0" i="0" u="none" strike="noStrike" kern="0" cap="none" spc="0" normalizeH="0" baseline="0" noProof="0" dirty="0" smtClean="0">
                <a:ln>
                  <a:noFill/>
                </a:ln>
                <a:solidFill>
                  <a:srgbClr val="CC0000"/>
                </a:solidFill>
                <a:effectLst/>
                <a:uLnTx/>
                <a:uFillTx/>
                <a:latin typeface="+mn-lt"/>
                <a:ea typeface="+mn-ea"/>
                <a:cs typeface="+mn-cs"/>
              </a:rPr>
              <a:t> </a:t>
            </a:r>
            <a:r>
              <a:rPr kumimoji="0" lang="fr-FR" altLang="fr-FR" sz="2400" b="0" i="1" u="none" strike="noStrike" kern="0" cap="none" spc="0" normalizeH="0" baseline="0" noProof="0" dirty="0" smtClean="0">
                <a:ln>
                  <a:noFill/>
                </a:ln>
                <a:solidFill>
                  <a:srgbClr val="CC0000"/>
                </a:solidFill>
                <a:effectLst/>
                <a:uLnTx/>
                <a:uFillTx/>
                <a:latin typeface="+mn-lt"/>
                <a:ea typeface="+mn-ea"/>
                <a:cs typeface="+mn-cs"/>
              </a:rPr>
              <a:t>min (f</a:t>
            </a:r>
            <a:r>
              <a:rPr kumimoji="0" lang="fr-FR" altLang="fr-FR" sz="2400" b="0" i="1" u="none" strike="noStrike" kern="0" cap="none" spc="0" normalizeH="0" baseline="-25000" noProof="0" dirty="0" smtClean="0">
                <a:ln>
                  <a:noFill/>
                </a:ln>
                <a:solidFill>
                  <a:srgbClr val="CC0000"/>
                </a:solidFill>
                <a:effectLst/>
                <a:uLnTx/>
                <a:uFillTx/>
                <a:latin typeface="+mn-lt"/>
                <a:ea typeface="+mn-ea"/>
                <a:cs typeface="+mn-cs"/>
              </a:rPr>
              <a:t>1</a:t>
            </a:r>
            <a:r>
              <a:rPr kumimoji="0" lang="fr-FR" altLang="fr-FR" sz="2400" b="0" i="1" u="none" strike="noStrike" kern="0" cap="none" spc="0" normalizeH="0" baseline="0" noProof="0" dirty="0" smtClean="0">
                <a:ln>
                  <a:noFill/>
                </a:ln>
                <a:solidFill>
                  <a:srgbClr val="CC0000"/>
                </a:solidFill>
                <a:effectLst/>
                <a:uLnTx/>
                <a:uFillTx/>
                <a:latin typeface="+mn-lt"/>
                <a:ea typeface="+mn-ea"/>
                <a:cs typeface="+mn-cs"/>
              </a:rPr>
              <a:t>,f</a:t>
            </a:r>
            <a:r>
              <a:rPr kumimoji="0" lang="fr-FR" altLang="fr-FR" sz="2400" b="0" i="1" u="none" strike="noStrike" kern="0" cap="none" spc="0" normalizeH="0" baseline="-25000" noProof="0" dirty="0" smtClean="0">
                <a:ln>
                  <a:noFill/>
                </a:ln>
                <a:solidFill>
                  <a:srgbClr val="CC0000"/>
                </a:solidFill>
                <a:effectLst/>
                <a:uLnTx/>
                <a:uFillTx/>
                <a:latin typeface="+mn-lt"/>
                <a:ea typeface="+mn-ea"/>
                <a:cs typeface="+mn-cs"/>
              </a:rPr>
              <a:t>2</a:t>
            </a:r>
            <a:r>
              <a:rPr kumimoji="0" lang="fr-FR" altLang="fr-FR" sz="2400" b="0" i="1" u="none" strike="noStrike" kern="0" cap="none" spc="0" normalizeH="0" baseline="0" noProof="0" dirty="0" smtClean="0">
                <a:ln>
                  <a:noFill/>
                </a:ln>
                <a:solidFill>
                  <a:srgbClr val="CC0000"/>
                </a:solidFill>
                <a:effectLst/>
                <a:uLnTx/>
                <a:uFillTx/>
                <a:latin typeface="+mn-lt"/>
                <a:ea typeface="+mn-ea"/>
                <a:cs typeface="+mn-cs"/>
              </a:rPr>
              <a:t>)</a:t>
            </a:r>
          </a:p>
          <a:p>
            <a:pPr marL="0" marR="0" lvl="0" indent="0" defTabSz="914400" eaLnBrk="1" fontAlgn="auto" latinLnBrk="0" hangingPunct="1">
              <a:lnSpc>
                <a:spcPct val="120000"/>
              </a:lnSpc>
              <a:spcBef>
                <a:spcPts val="0"/>
              </a:spcBef>
              <a:spcAft>
                <a:spcPts val="0"/>
              </a:spcAft>
              <a:buClrTx/>
              <a:buSzTx/>
              <a:buFontTx/>
              <a:buNone/>
              <a:tabLst/>
              <a:defRPr/>
            </a:pPr>
            <a:r>
              <a:rPr kumimoji="0" lang="fr-FR" altLang="fr-FR" sz="2400" b="0" i="0" u="none" strike="noStrike" kern="0" cap="none" spc="0" normalizeH="0" baseline="0" noProof="0" dirty="0" smtClean="0">
                <a:ln>
                  <a:noFill/>
                </a:ln>
                <a:solidFill>
                  <a:sysClr val="windowText" lastClr="000000"/>
                </a:solidFill>
                <a:effectLst/>
                <a:uLnTx/>
                <a:uFillTx/>
                <a:latin typeface="+mn-lt"/>
                <a:ea typeface="+mn-ea"/>
                <a:cs typeface="+mn-cs"/>
              </a:rPr>
              <a:t>« mélange »  :  </a:t>
            </a:r>
            <a:r>
              <a:rPr kumimoji="0" lang="fr-FR" altLang="fr-FR" sz="2400" b="0" i="1" u="none" strike="noStrike" kern="0" cap="none" spc="0" normalizeH="0" baseline="0" noProof="0" dirty="0" smtClean="0">
                <a:ln>
                  <a:noFill/>
                </a:ln>
                <a:solidFill>
                  <a:srgbClr val="CC0000"/>
                </a:solidFill>
                <a:effectLst/>
                <a:uLnTx/>
                <a:uFillTx/>
                <a:latin typeface="+mn-lt"/>
                <a:ea typeface="+mn-ea"/>
                <a:cs typeface="+mn-cs"/>
              </a:rPr>
              <a:t>f =</a:t>
            </a:r>
            <a:r>
              <a:rPr kumimoji="0" lang="fr-FR" altLang="fr-FR" sz="2400" b="0" i="0" u="none" strike="noStrike" kern="0" cap="none" spc="0" normalizeH="0" baseline="0" noProof="0" dirty="0" smtClean="0">
                <a:ln>
                  <a:noFill/>
                </a:ln>
                <a:solidFill>
                  <a:srgbClr val="CC0000"/>
                </a:solidFill>
                <a:effectLst/>
                <a:uLnTx/>
                <a:uFillTx/>
                <a:latin typeface="+mn-lt"/>
                <a:ea typeface="+mn-ea"/>
                <a:cs typeface="+mn-cs"/>
              </a:rPr>
              <a:t> </a:t>
            </a:r>
            <a:r>
              <a:rPr kumimoji="0" lang="fr-FR" altLang="fr-FR" sz="2400" b="0" i="1" u="none" strike="noStrike" kern="0" cap="none" spc="0" normalizeH="0" baseline="0" noProof="0" dirty="0" smtClean="0">
                <a:ln>
                  <a:noFill/>
                </a:ln>
                <a:solidFill>
                  <a:srgbClr val="CC0000"/>
                </a:solidFill>
                <a:effectLst/>
                <a:uLnTx/>
                <a:uFillTx/>
                <a:latin typeface="+mn-lt"/>
                <a:ea typeface="+mn-ea"/>
                <a:cs typeface="+mn-cs"/>
              </a:rPr>
              <a:t>f</a:t>
            </a:r>
            <a:r>
              <a:rPr kumimoji="0" lang="fr-FR" altLang="fr-FR" sz="2400" b="0" i="1" u="none" strike="noStrike" kern="0" cap="none" spc="0" normalizeH="0" baseline="-25000" noProof="0" dirty="0" smtClean="0">
                <a:ln>
                  <a:noFill/>
                </a:ln>
                <a:solidFill>
                  <a:srgbClr val="CC0000"/>
                </a:solidFill>
                <a:effectLst/>
                <a:uLnTx/>
                <a:uFillTx/>
                <a:latin typeface="+mn-lt"/>
                <a:ea typeface="+mn-ea"/>
                <a:cs typeface="+mn-cs"/>
              </a:rPr>
              <a:t>1 </a:t>
            </a:r>
            <a:r>
              <a:rPr kumimoji="0" lang="fr-FR" altLang="fr-FR" sz="2400" b="0" i="1" u="none" strike="noStrike" kern="0" cap="none" spc="0" normalizeH="0" baseline="0" noProof="0" dirty="0" smtClean="0">
                <a:ln>
                  <a:noFill/>
                </a:ln>
                <a:solidFill>
                  <a:srgbClr val="CC0000"/>
                </a:solidFill>
                <a:effectLst/>
                <a:uLnTx/>
                <a:uFillTx/>
                <a:latin typeface="+mn-lt"/>
                <a:ea typeface="+mn-ea"/>
                <a:cs typeface="+mn-cs"/>
              </a:rPr>
              <a:t>+ f</a:t>
            </a:r>
            <a:r>
              <a:rPr kumimoji="0" lang="fr-FR" altLang="fr-FR" sz="2400" b="0" i="1" u="none" strike="noStrike" kern="0" cap="none" spc="0" normalizeH="0" baseline="-25000" noProof="0" dirty="0" smtClean="0">
                <a:ln>
                  <a:noFill/>
                </a:ln>
                <a:solidFill>
                  <a:srgbClr val="CC0000"/>
                </a:solidFill>
                <a:effectLst/>
                <a:uLnTx/>
                <a:uFillTx/>
                <a:latin typeface="+mn-lt"/>
                <a:ea typeface="+mn-ea"/>
                <a:cs typeface="+mn-cs"/>
              </a:rPr>
              <a:t>2</a:t>
            </a:r>
          </a:p>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ysClr val="windowText" lastClr="000000"/>
              </a:solidFill>
              <a:effectLst/>
              <a:uLnTx/>
              <a:uFillTx/>
              <a:latin typeface="+mn-lt"/>
              <a:ea typeface="+mn-ea"/>
              <a:cs typeface="+mn-cs"/>
            </a:endParaRPr>
          </a:p>
        </p:txBody>
      </p:sp>
      <p:grpSp>
        <p:nvGrpSpPr>
          <p:cNvPr id="14" name="Group 4"/>
          <p:cNvGrpSpPr>
            <a:grpSpLocks/>
          </p:cNvGrpSpPr>
          <p:nvPr/>
        </p:nvGrpSpPr>
        <p:grpSpPr bwMode="auto">
          <a:xfrm>
            <a:off x="4724400" y="3657600"/>
            <a:ext cx="3276600" cy="2438400"/>
            <a:chOff x="3792" y="2400"/>
            <a:chExt cx="1872" cy="1488"/>
          </a:xfrm>
        </p:grpSpPr>
        <p:sp>
          <p:nvSpPr>
            <p:cNvPr id="15" name="Rectangle 5"/>
            <p:cNvSpPr>
              <a:spLocks noChangeArrowheads="1"/>
            </p:cNvSpPr>
            <p:nvPr/>
          </p:nvSpPr>
          <p:spPr bwMode="auto">
            <a:xfrm>
              <a:off x="3792" y="2400"/>
              <a:ext cx="1872" cy="1488"/>
            </a:xfrm>
            <a:prstGeom prst="rect">
              <a:avLst/>
            </a:prstGeom>
            <a:solidFill>
              <a:schemeClr val="bg2"/>
            </a:solidFill>
            <a:ln w="12700">
              <a:solidFill>
                <a:schemeClr val="tx1"/>
              </a:solidFill>
              <a:miter lim="800000"/>
              <a:headEnd type="none" w="sm" len="sm"/>
              <a:tailEnd type="none" w="sm" len="sm"/>
            </a:ln>
            <a:effectLst/>
          </p:spPr>
          <p:txBody>
            <a:bodyPr wrap="none" anchor="ctr"/>
            <a:lstStyle/>
            <a:p>
              <a:endParaRPr lang="fr-FR"/>
            </a:p>
          </p:txBody>
        </p:sp>
        <p:grpSp>
          <p:nvGrpSpPr>
            <p:cNvPr id="16" name="Group 6"/>
            <p:cNvGrpSpPr>
              <a:grpSpLocks/>
            </p:cNvGrpSpPr>
            <p:nvPr/>
          </p:nvGrpSpPr>
          <p:grpSpPr bwMode="auto">
            <a:xfrm>
              <a:off x="3938" y="2544"/>
              <a:ext cx="1633" cy="1200"/>
              <a:chOff x="3936" y="2352"/>
              <a:chExt cx="1719" cy="1245"/>
            </a:xfrm>
          </p:grpSpPr>
          <p:pic>
            <p:nvPicPr>
              <p:cNvPr id="17" name="Picture 7"/>
              <p:cNvPicPr>
                <a:picLocks noChangeArrowheads="1"/>
              </p:cNvPicPr>
              <p:nvPr/>
            </p:nvPicPr>
            <p:blipFill>
              <a:blip r:embed="rId2">
                <a:clrChange>
                  <a:clrFrom>
                    <a:srgbClr val="000000"/>
                  </a:clrFrom>
                  <a:clrTo>
                    <a:srgbClr val="000000">
                      <a:alpha val="0"/>
                    </a:srgbClr>
                  </a:clrTo>
                </a:clrChange>
              </a:blip>
              <a:srcRect/>
              <a:stretch>
                <a:fillRect/>
              </a:stretch>
            </p:blipFill>
            <p:spPr bwMode="auto">
              <a:xfrm>
                <a:off x="3936" y="2629"/>
                <a:ext cx="484" cy="968"/>
              </a:xfrm>
              <a:prstGeom prst="rect">
                <a:avLst/>
              </a:prstGeom>
              <a:noFill/>
              <a:ln w="12700">
                <a:noFill/>
                <a:miter lim="800000"/>
                <a:headEnd/>
                <a:tailEnd/>
              </a:ln>
              <a:effectLst/>
            </p:spPr>
          </p:pic>
          <p:pic>
            <p:nvPicPr>
              <p:cNvPr id="18" name="Picture 8"/>
              <p:cNvPicPr>
                <a:picLocks noChangeArrowheads="1"/>
              </p:cNvPicPr>
              <p:nvPr/>
            </p:nvPicPr>
            <p:blipFill>
              <a:blip r:embed="rId3">
                <a:clrChange>
                  <a:clrFrom>
                    <a:srgbClr val="000000"/>
                  </a:clrFrom>
                  <a:clrTo>
                    <a:srgbClr val="000000">
                      <a:alpha val="0"/>
                    </a:srgbClr>
                  </a:clrTo>
                </a:clrChange>
              </a:blip>
              <a:srcRect/>
              <a:stretch>
                <a:fillRect/>
              </a:stretch>
            </p:blipFill>
            <p:spPr bwMode="auto">
              <a:xfrm>
                <a:off x="4603" y="2555"/>
                <a:ext cx="476" cy="1010"/>
              </a:xfrm>
              <a:prstGeom prst="rect">
                <a:avLst/>
              </a:prstGeom>
              <a:noFill/>
              <a:ln w="12700">
                <a:noFill/>
                <a:miter lim="800000"/>
                <a:headEnd/>
                <a:tailEnd/>
              </a:ln>
              <a:effectLst/>
            </p:spPr>
          </p:pic>
          <p:pic>
            <p:nvPicPr>
              <p:cNvPr id="19" name="Picture 9"/>
              <p:cNvPicPr>
                <a:picLocks noChangeArrowheads="1"/>
              </p:cNvPicPr>
              <p:nvPr/>
            </p:nvPicPr>
            <p:blipFill>
              <a:blip r:embed="rId4">
                <a:clrChange>
                  <a:clrFrom>
                    <a:srgbClr val="000000"/>
                  </a:clrFrom>
                  <a:clrTo>
                    <a:srgbClr val="000000">
                      <a:alpha val="0"/>
                    </a:srgbClr>
                  </a:clrTo>
                </a:clrChange>
              </a:blip>
              <a:srcRect/>
              <a:stretch>
                <a:fillRect/>
              </a:stretch>
            </p:blipFill>
            <p:spPr bwMode="auto">
              <a:xfrm>
                <a:off x="5171" y="2352"/>
                <a:ext cx="484" cy="1208"/>
              </a:xfrm>
              <a:prstGeom prst="rect">
                <a:avLst/>
              </a:prstGeom>
              <a:noFill/>
              <a:ln w="12700">
                <a:noFill/>
                <a:miter lim="800000"/>
                <a:headEnd/>
                <a:tailEnd/>
              </a:ln>
              <a:effectLst/>
            </p:spPr>
          </p:pic>
        </p:grpSp>
      </p:gr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2"/>
          <p:cNvSpPr>
            <a:spLocks noGrp="1" noChangeArrowheads="1"/>
          </p:cNvSpPr>
          <p:nvPr>
            <p:ph type="title"/>
          </p:nvPr>
        </p:nvSpPr>
        <p:spPr/>
        <p:txBody>
          <a:bodyPr/>
          <a:lstStyle/>
          <a:p>
            <a:r>
              <a:rPr lang="fr-FR" dirty="0"/>
              <a:t>Deux façons de définir un cercle</a:t>
            </a:r>
          </a:p>
        </p:txBody>
      </p:sp>
      <p:sp>
        <p:nvSpPr>
          <p:cNvPr id="7197" name="Rectangle 29"/>
          <p:cNvSpPr>
            <a:spLocks noChangeArrowheads="1"/>
          </p:cNvSpPr>
          <p:nvPr/>
        </p:nvSpPr>
        <p:spPr bwMode="auto">
          <a:xfrm>
            <a:off x="4835525" y="5421313"/>
            <a:ext cx="3459163" cy="404812"/>
          </a:xfrm>
          <a:prstGeom prst="rect">
            <a:avLst/>
          </a:prstGeom>
          <a:noFill/>
          <a:ln w="9525">
            <a:noFill/>
            <a:miter lim="800000"/>
            <a:headEnd/>
            <a:tailEnd/>
          </a:ln>
        </p:spPr>
        <p:txBody>
          <a:bodyPr/>
          <a:lstStyle/>
          <a:p>
            <a:endParaRPr lang="fr-FR"/>
          </a:p>
        </p:txBody>
      </p:sp>
      <p:sp>
        <p:nvSpPr>
          <p:cNvPr id="44" name="object 2"/>
          <p:cNvSpPr txBox="1">
            <a:spLocks/>
          </p:cNvSpPr>
          <p:nvPr/>
        </p:nvSpPr>
        <p:spPr>
          <a:xfrm>
            <a:off x="273735" y="155782"/>
            <a:ext cx="8596528" cy="911018"/>
          </a:xfrm>
          <a:prstGeom prst="rect">
            <a:avLst/>
          </a:prstGeom>
        </p:spPr>
        <p:txBody>
          <a:bodyPr vert="horz" wrap="square" lIns="0" tIns="48767" rIns="0" bIns="0" rtlCol="0">
            <a:spAutoFit/>
          </a:bodyPr>
          <a:lstStyle/>
          <a:p>
            <a:pPr marL="12700" marR="0" lvl="0" indent="0" defTabSz="914400" eaLnBrk="1" fontAlgn="auto" latinLnBrk="0" hangingPunct="1">
              <a:lnSpc>
                <a:spcPct val="100000"/>
              </a:lnSpc>
              <a:spcBef>
                <a:spcPts val="0"/>
              </a:spcBef>
              <a:spcAft>
                <a:spcPts val="0"/>
              </a:spcAft>
              <a:buClrTx/>
              <a:buSzTx/>
              <a:buFontTx/>
              <a:buNone/>
              <a:tabLst/>
              <a:defRPr/>
            </a:pPr>
            <a:r>
              <a:rPr kumimoji="0" lang="fr-FR" sz="3200" b="1" i="0" u="none" strike="noStrike" kern="0" cap="none" spc="-5" normalizeH="0" baseline="0" noProof="0" smtClean="0">
                <a:ln>
                  <a:noFill/>
                </a:ln>
                <a:solidFill>
                  <a:schemeClr val="bg1"/>
                </a:solidFill>
                <a:effectLst>
                  <a:outerShdw blurRad="38100" dist="38100" dir="2700000" algn="tl">
                    <a:srgbClr val="000000">
                      <a:alpha val="43137"/>
                    </a:srgbClr>
                  </a:outerShdw>
                </a:effectLst>
                <a:uLnTx/>
                <a:uFillTx/>
                <a:latin typeface="Arial" pitchFamily="34" charset="0"/>
                <a:ea typeface="+mj-ea"/>
                <a:cs typeface="Arial" pitchFamily="34" charset="0"/>
              </a:rPr>
              <a:t>Modélisation surfacique</a:t>
            </a:r>
            <a:r>
              <a:rPr kumimoji="0" lang="fr-FR" sz="2400" b="0" i="0" u="none" strike="noStrike" kern="0" cap="none" spc="-5" normalizeH="0" baseline="0" noProof="0" smtClean="0">
                <a:ln>
                  <a:noFill/>
                </a:ln>
                <a:solidFill>
                  <a:schemeClr val="bg1"/>
                </a:solidFill>
                <a:effectLst/>
                <a:uLnTx/>
                <a:uFillTx/>
                <a:latin typeface="Arial" pitchFamily="34" charset="0"/>
                <a:ea typeface="+mj-ea"/>
                <a:cs typeface="Arial" pitchFamily="34" charset="0"/>
              </a:rPr>
              <a:t/>
            </a:r>
            <a:br>
              <a:rPr kumimoji="0" lang="fr-FR" sz="2400" b="0" i="0" u="none" strike="noStrike" kern="0" cap="none" spc="-5" normalizeH="0" baseline="0" noProof="0" smtClean="0">
                <a:ln>
                  <a:noFill/>
                </a:ln>
                <a:solidFill>
                  <a:schemeClr val="bg1"/>
                </a:solidFill>
                <a:effectLst/>
                <a:uLnTx/>
                <a:uFillTx/>
                <a:latin typeface="Arial" pitchFamily="34" charset="0"/>
                <a:ea typeface="+mj-ea"/>
                <a:cs typeface="Arial" pitchFamily="34" charset="0"/>
              </a:rPr>
            </a:br>
            <a:r>
              <a:rPr kumimoji="0" lang="fr-FR" sz="2400" b="0" i="0" u="none" strike="noStrike" kern="0" cap="none" spc="-5" normalizeH="0" baseline="0" noProof="0" smtClean="0">
                <a:ln>
                  <a:noFill/>
                </a:ln>
                <a:solidFill>
                  <a:schemeClr val="bg1"/>
                </a:solidFill>
                <a:effectLst/>
                <a:uLnTx/>
                <a:uFillTx/>
                <a:latin typeface="Arial" pitchFamily="34" charset="0"/>
                <a:ea typeface="+mj-ea"/>
                <a:cs typeface="Arial" pitchFamily="34" charset="0"/>
              </a:rPr>
              <a:t>Surfaces</a:t>
            </a:r>
            <a:r>
              <a:rPr kumimoji="0" lang="fr-FR" sz="2400" b="0" i="0" u="none" strike="noStrike" kern="0" cap="none" spc="-60" normalizeH="0" baseline="0" noProof="0" smtClean="0">
                <a:ln>
                  <a:noFill/>
                </a:ln>
                <a:solidFill>
                  <a:schemeClr val="bg1"/>
                </a:solidFill>
                <a:effectLst/>
                <a:uLnTx/>
                <a:uFillTx/>
                <a:latin typeface="Arial" pitchFamily="34" charset="0"/>
                <a:ea typeface="+mj-ea"/>
                <a:cs typeface="Arial" pitchFamily="34" charset="0"/>
              </a:rPr>
              <a:t> implicites</a:t>
            </a:r>
            <a:endParaRPr kumimoji="0" lang="fr-FR" sz="2400" b="0" i="0" u="none" strike="noStrike" kern="0" cap="none" spc="0" normalizeH="0" baseline="0" noProof="0">
              <a:ln>
                <a:noFill/>
              </a:ln>
              <a:solidFill>
                <a:schemeClr val="bg1"/>
              </a:solidFill>
              <a:effectLst/>
              <a:uLnTx/>
              <a:uFillTx/>
              <a:latin typeface="Arial" pitchFamily="34" charset="0"/>
              <a:ea typeface="+mj-ea"/>
              <a:cs typeface="Arial" pitchFamily="34" charset="0"/>
            </a:endParaRPr>
          </a:p>
        </p:txBody>
      </p:sp>
      <p:sp>
        <p:nvSpPr>
          <p:cNvPr id="46" name="object 8"/>
          <p:cNvSpPr txBox="1">
            <a:spLocks noGrp="1"/>
          </p:cNvSpPr>
          <p:nvPr>
            <p:ph type="sldNum" sz="quarter" idx="7"/>
          </p:nvPr>
        </p:nvSpPr>
        <p:spPr>
          <a:xfrm>
            <a:off x="8364219" y="6487151"/>
            <a:ext cx="254634" cy="177800"/>
          </a:xfrm>
          <a:prstGeom prst="rect">
            <a:avLst/>
          </a:prstGeom>
        </p:spPr>
        <p:txBody>
          <a:bodyPr vert="horz" wrap="square" lIns="0" tIns="0" rIns="0" bIns="0" rtlCol="0">
            <a:spAutoFit/>
          </a:bodyPr>
          <a:lstStyle/>
          <a:p>
            <a:pPr marL="25400">
              <a:lnSpc>
                <a:spcPts val="1275"/>
              </a:lnSpc>
            </a:pPr>
            <a:fld id="{81D60167-4931-47E6-BA6A-407CBD079E47}" type="slidenum">
              <a:rPr spc="35" dirty="0"/>
              <a:pPr marL="25400">
                <a:lnSpc>
                  <a:spcPts val="1275"/>
                </a:lnSpc>
              </a:pPr>
              <a:t>36</a:t>
            </a:fld>
            <a:endParaRPr spc="35" dirty="0"/>
          </a:p>
        </p:txBody>
      </p:sp>
      <p:sp>
        <p:nvSpPr>
          <p:cNvPr id="14" name="Rectangle 3"/>
          <p:cNvSpPr txBox="1">
            <a:spLocks noChangeArrowheads="1"/>
          </p:cNvSpPr>
          <p:nvPr/>
        </p:nvSpPr>
        <p:spPr>
          <a:xfrm>
            <a:off x="742950" y="2057400"/>
            <a:ext cx="7105650" cy="4114800"/>
          </a:xfrm>
          <a:prstGeom prst="rect">
            <a:avLst/>
          </a:prstGeom>
        </p:spPr>
        <p:txBody>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fr-FR" sz="2400" b="1" i="1" u="none" strike="noStrike" kern="0" cap="none" spc="0" normalizeH="0" baseline="0" noProof="0" dirty="0" smtClean="0">
                <a:ln>
                  <a:noFill/>
                </a:ln>
                <a:solidFill>
                  <a:sysClr val="windowText" lastClr="000000"/>
                </a:solidFill>
                <a:effectLst/>
                <a:uLnTx/>
                <a:uFillTx/>
                <a:latin typeface="+mn-lt"/>
                <a:ea typeface="+mn-ea"/>
                <a:cs typeface="+mn-cs"/>
              </a:rPr>
              <a:t>Avantages :</a:t>
            </a:r>
            <a:endParaRPr kumimoji="0" lang="fr-FR" sz="2400" b="0" i="0" u="none" strike="noStrike" kern="0" cap="none" spc="0" normalizeH="0" baseline="0" noProof="0" dirty="0" smtClean="0">
              <a:ln>
                <a:noFill/>
              </a:ln>
              <a:solidFill>
                <a:sysClr val="windowText" lastClr="000000"/>
              </a:solidFill>
              <a:effectLst/>
              <a:uLnTx/>
              <a:uFillTx/>
              <a:latin typeface="+mn-lt"/>
              <a:ea typeface="+mn-ea"/>
              <a:cs typeface="+mn-cs"/>
            </a:endParaRPr>
          </a:p>
          <a:p>
            <a:pPr marL="457200" marR="0" lvl="1" indent="0" algn="just" defTabSz="914400" eaLnBrk="1" fontAlgn="auto" latinLnBrk="0" hangingPunct="1">
              <a:lnSpc>
                <a:spcPct val="100000"/>
              </a:lnSpc>
              <a:spcBef>
                <a:spcPts val="0"/>
              </a:spcBef>
              <a:spcAft>
                <a:spcPts val="0"/>
              </a:spcAft>
              <a:buClrTx/>
              <a:buSzTx/>
              <a:buFont typeface="Wingdings" pitchFamily="2" charset="2"/>
              <a:buChar char="Ø"/>
              <a:tabLst/>
              <a:defRPr/>
            </a:pPr>
            <a:r>
              <a:rPr kumimoji="0" lang="fr-FR" sz="2400" b="0" i="0" u="none" strike="noStrike" kern="0" cap="none" spc="0" normalizeH="0" baseline="0" noProof="0" dirty="0" smtClean="0">
                <a:ln>
                  <a:noFill/>
                </a:ln>
                <a:solidFill>
                  <a:sysClr val="windowText" lastClr="000000"/>
                </a:solidFill>
                <a:effectLst/>
                <a:uLnTx/>
                <a:uFillTx/>
                <a:latin typeface="+mn-lt"/>
                <a:ea typeface="+mn-ea"/>
                <a:cs typeface="+mn-cs"/>
              </a:rPr>
              <a:t>La possibilité de crée des objets plus lisse.</a:t>
            </a:r>
          </a:p>
          <a:p>
            <a:pPr marL="457200" marR="0" lvl="1" indent="0" algn="just" defTabSz="914400" eaLnBrk="1" fontAlgn="auto" latinLnBrk="0" hangingPunct="1">
              <a:lnSpc>
                <a:spcPct val="100000"/>
              </a:lnSpc>
              <a:spcBef>
                <a:spcPts val="0"/>
              </a:spcBef>
              <a:spcAft>
                <a:spcPts val="0"/>
              </a:spcAft>
              <a:buClrTx/>
              <a:buSzTx/>
              <a:buFont typeface="Wingdings" pitchFamily="2" charset="2"/>
              <a:buChar char="Ø"/>
              <a:tabLst/>
              <a:defRPr/>
            </a:pPr>
            <a:r>
              <a:rPr kumimoji="0" lang="fr-FR" sz="2400" b="0" i="0" u="none" strike="noStrike" kern="0" cap="none" spc="0" normalizeH="0" baseline="0" noProof="0" dirty="0" smtClean="0">
                <a:ln>
                  <a:noFill/>
                </a:ln>
                <a:solidFill>
                  <a:sysClr val="windowText" lastClr="000000"/>
                </a:solidFill>
                <a:effectLst/>
                <a:uLnTx/>
                <a:uFillTx/>
                <a:latin typeface="+mn-lt"/>
                <a:ea typeface="+mn-ea"/>
                <a:cs typeface="+mn-cs"/>
              </a:rPr>
              <a:t>Permet de fusionner plusieurs formes.</a:t>
            </a:r>
          </a:p>
          <a:p>
            <a:pPr marL="457200" marR="0" lvl="1" indent="0" algn="just" defTabSz="914400" eaLnBrk="1" fontAlgn="auto" latinLnBrk="0" hangingPunct="1">
              <a:lnSpc>
                <a:spcPct val="100000"/>
              </a:lnSpc>
              <a:spcBef>
                <a:spcPts val="0"/>
              </a:spcBef>
              <a:spcAft>
                <a:spcPts val="0"/>
              </a:spcAft>
              <a:buClrTx/>
              <a:buSzTx/>
              <a:buFont typeface="Wingdings" pitchFamily="2" charset="2"/>
              <a:buChar char="Ø"/>
              <a:tabLst/>
              <a:defRPr/>
            </a:pPr>
            <a:r>
              <a:rPr kumimoji="0" lang="fr-FR" sz="2400" b="0" i="0" u="none" strike="noStrike" kern="0" cap="none" spc="0" normalizeH="0" baseline="0" noProof="0" dirty="0" smtClean="0">
                <a:ln>
                  <a:noFill/>
                </a:ln>
                <a:solidFill>
                  <a:sysClr val="windowText" lastClr="000000"/>
                </a:solidFill>
                <a:effectLst/>
                <a:uLnTx/>
                <a:uFillTx/>
                <a:latin typeface="+mn-lt"/>
                <a:ea typeface="+mn-ea"/>
                <a:cs typeface="+mn-cs"/>
              </a:rPr>
              <a:t>Définie une surface avec peu de paramètres, par rapport à la surface paramétrique. </a:t>
            </a:r>
            <a:endParaRPr kumimoji="0" lang="fr-FR" sz="2400" b="1" i="1" u="none" strike="noStrike" kern="0" cap="none" spc="0" normalizeH="0" baseline="0" noProof="0" dirty="0" smtClean="0">
              <a:ln>
                <a:noFill/>
              </a:ln>
              <a:solidFill>
                <a:sysClr val="windowText" lastClr="000000"/>
              </a:solidFill>
              <a:effectLst/>
              <a:uLnTx/>
              <a:uFillTx/>
              <a:latin typeface="+mn-lt"/>
              <a:ea typeface="+mn-ea"/>
              <a:cs typeface="+mn-cs"/>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fr-FR" sz="2400" b="1" i="1" u="none" strike="noStrike" kern="0" cap="none" spc="0" normalizeH="0" baseline="0" noProof="0" dirty="0" smtClean="0">
                <a:ln>
                  <a:noFill/>
                </a:ln>
                <a:solidFill>
                  <a:sysClr val="windowText" lastClr="000000"/>
                </a:solidFill>
                <a:effectLst/>
                <a:uLnTx/>
                <a:uFillTx/>
                <a:latin typeface="+mn-lt"/>
                <a:ea typeface="+mn-ea"/>
                <a:cs typeface="+mn-cs"/>
              </a:rPr>
              <a:t>Inconvénients:</a:t>
            </a:r>
            <a:endParaRPr kumimoji="0" lang="fr-FR" sz="2400" b="0" i="0" u="none" strike="noStrike" kern="0" cap="none" spc="0" normalizeH="0" baseline="0" noProof="0" dirty="0" smtClean="0">
              <a:ln>
                <a:noFill/>
              </a:ln>
              <a:solidFill>
                <a:sysClr val="windowText" lastClr="000000"/>
              </a:solidFill>
              <a:effectLst/>
              <a:uLnTx/>
              <a:uFillTx/>
              <a:latin typeface="+mn-lt"/>
              <a:ea typeface="+mn-ea"/>
              <a:cs typeface="+mn-cs"/>
            </a:endParaRPr>
          </a:p>
          <a:p>
            <a:pPr marL="457200" marR="0" lvl="1" indent="0" algn="just" defTabSz="914400" eaLnBrk="1" fontAlgn="auto" latinLnBrk="0" hangingPunct="1">
              <a:lnSpc>
                <a:spcPct val="100000"/>
              </a:lnSpc>
              <a:spcBef>
                <a:spcPts val="0"/>
              </a:spcBef>
              <a:spcAft>
                <a:spcPts val="0"/>
              </a:spcAft>
              <a:buClrTx/>
              <a:buSzTx/>
              <a:buFont typeface="Wingdings" pitchFamily="2" charset="2"/>
              <a:buChar char="Ø"/>
              <a:tabLst/>
              <a:defRPr/>
            </a:pPr>
            <a:r>
              <a:rPr kumimoji="0" lang="fr-FR" sz="2400" b="0" i="0" u="none" strike="noStrike" kern="0" cap="none" spc="0" normalizeH="0" baseline="0" noProof="0" dirty="0" smtClean="0">
                <a:ln>
                  <a:noFill/>
                </a:ln>
                <a:solidFill>
                  <a:sysClr val="windowText" lastClr="000000"/>
                </a:solidFill>
                <a:effectLst/>
                <a:uLnTx/>
                <a:uFillTx/>
                <a:latin typeface="+mn-lt"/>
                <a:ea typeface="+mn-ea"/>
                <a:cs typeface="+mn-cs"/>
              </a:rPr>
              <a:t>Rendu coûteux (en temps de calcul).</a:t>
            </a:r>
          </a:p>
          <a:p>
            <a:pPr marL="457200" marR="0" lvl="1" indent="0" algn="just" defTabSz="914400" eaLnBrk="1" fontAlgn="auto" latinLnBrk="0" hangingPunct="1">
              <a:lnSpc>
                <a:spcPct val="100000"/>
              </a:lnSpc>
              <a:spcBef>
                <a:spcPts val="0"/>
              </a:spcBef>
              <a:spcAft>
                <a:spcPts val="0"/>
              </a:spcAft>
              <a:buClrTx/>
              <a:buSzTx/>
              <a:buFont typeface="Wingdings" pitchFamily="2" charset="2"/>
              <a:buChar char="Ø"/>
              <a:tabLst/>
              <a:defRPr/>
            </a:pPr>
            <a:r>
              <a:rPr kumimoji="0" lang="fr-FR" sz="2400" b="0" i="0" u="none" strike="noStrike" kern="0" cap="none" spc="0" normalizeH="0" baseline="0" noProof="0" dirty="0" smtClean="0">
                <a:ln>
                  <a:noFill/>
                </a:ln>
                <a:solidFill>
                  <a:sysClr val="windowText" lastClr="000000"/>
                </a:solidFill>
                <a:effectLst/>
                <a:uLnTx/>
                <a:uFillTx/>
                <a:latin typeface="+mn-lt"/>
                <a:ea typeface="+mn-ea"/>
                <a:cs typeface="+mn-cs"/>
              </a:rPr>
              <a:t>Difficulté de placage de texture (nécessite une polygonation de la surface).</a:t>
            </a:r>
            <a:endParaRPr kumimoji="0" lang="fr-FR" sz="2400" b="0" i="0" u="none" strike="noStrike" kern="0" cap="none" spc="0" normalizeH="0" baseline="0" noProof="0" dirty="0">
              <a:ln>
                <a:noFill/>
              </a:ln>
              <a:solidFill>
                <a:sysClr val="windowText" lastClr="000000"/>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356615" y="3427475"/>
            <a:ext cx="8356600" cy="2845435"/>
          </a:xfrm>
          <a:custGeom>
            <a:avLst/>
            <a:gdLst/>
            <a:ahLst/>
            <a:cxnLst/>
            <a:rect l="l" t="t" r="r" b="b"/>
            <a:pathLst>
              <a:path w="8356600" h="2845435">
                <a:moveTo>
                  <a:pt x="50292" y="0"/>
                </a:moveTo>
                <a:lnTo>
                  <a:pt x="0" y="0"/>
                </a:lnTo>
                <a:lnTo>
                  <a:pt x="0" y="2077212"/>
                </a:lnTo>
                <a:lnTo>
                  <a:pt x="9144" y="2159508"/>
                </a:lnTo>
                <a:lnTo>
                  <a:pt x="16764" y="2199131"/>
                </a:lnTo>
                <a:lnTo>
                  <a:pt x="25908" y="2238755"/>
                </a:lnTo>
                <a:lnTo>
                  <a:pt x="36576" y="2276855"/>
                </a:lnTo>
                <a:lnTo>
                  <a:pt x="48768" y="2314955"/>
                </a:lnTo>
                <a:lnTo>
                  <a:pt x="79248" y="2388108"/>
                </a:lnTo>
                <a:lnTo>
                  <a:pt x="97536" y="2421636"/>
                </a:lnTo>
                <a:lnTo>
                  <a:pt x="117348" y="2456688"/>
                </a:lnTo>
                <a:lnTo>
                  <a:pt x="138684" y="2488691"/>
                </a:lnTo>
                <a:lnTo>
                  <a:pt x="161544" y="2520696"/>
                </a:lnTo>
                <a:lnTo>
                  <a:pt x="184404" y="2551176"/>
                </a:lnTo>
                <a:lnTo>
                  <a:pt x="210312" y="2580131"/>
                </a:lnTo>
                <a:lnTo>
                  <a:pt x="237744" y="2609088"/>
                </a:lnTo>
                <a:lnTo>
                  <a:pt x="295656" y="2660904"/>
                </a:lnTo>
                <a:lnTo>
                  <a:pt x="326136" y="2685288"/>
                </a:lnTo>
                <a:lnTo>
                  <a:pt x="423672" y="2747772"/>
                </a:lnTo>
                <a:lnTo>
                  <a:pt x="458724" y="2766060"/>
                </a:lnTo>
                <a:lnTo>
                  <a:pt x="495300" y="2782824"/>
                </a:lnTo>
                <a:lnTo>
                  <a:pt x="531876" y="2796540"/>
                </a:lnTo>
                <a:lnTo>
                  <a:pt x="608076" y="2820924"/>
                </a:lnTo>
                <a:lnTo>
                  <a:pt x="687324" y="2836164"/>
                </a:lnTo>
                <a:lnTo>
                  <a:pt x="726947" y="2840736"/>
                </a:lnTo>
                <a:lnTo>
                  <a:pt x="768096" y="2843784"/>
                </a:lnTo>
                <a:lnTo>
                  <a:pt x="809244" y="2845308"/>
                </a:lnTo>
                <a:lnTo>
                  <a:pt x="7546848" y="2845308"/>
                </a:lnTo>
                <a:lnTo>
                  <a:pt x="7587995" y="2843784"/>
                </a:lnTo>
                <a:lnTo>
                  <a:pt x="7629143" y="2840736"/>
                </a:lnTo>
                <a:lnTo>
                  <a:pt x="7670291" y="2836164"/>
                </a:lnTo>
                <a:lnTo>
                  <a:pt x="7709915" y="2828544"/>
                </a:lnTo>
                <a:lnTo>
                  <a:pt x="7749539" y="2819400"/>
                </a:lnTo>
                <a:lnTo>
                  <a:pt x="7787639" y="2808732"/>
                </a:lnTo>
                <a:lnTo>
                  <a:pt x="7825739" y="2796540"/>
                </a:lnTo>
                <a:lnTo>
                  <a:pt x="7829397" y="2795016"/>
                </a:lnTo>
                <a:lnTo>
                  <a:pt x="809244" y="2795016"/>
                </a:lnTo>
                <a:lnTo>
                  <a:pt x="769620" y="2793491"/>
                </a:lnTo>
                <a:lnTo>
                  <a:pt x="731520" y="2790444"/>
                </a:lnTo>
                <a:lnTo>
                  <a:pt x="693420" y="2785872"/>
                </a:lnTo>
                <a:lnTo>
                  <a:pt x="655320" y="2779776"/>
                </a:lnTo>
                <a:lnTo>
                  <a:pt x="583692" y="2759964"/>
                </a:lnTo>
                <a:lnTo>
                  <a:pt x="513588" y="2735579"/>
                </a:lnTo>
                <a:lnTo>
                  <a:pt x="448056" y="2703576"/>
                </a:lnTo>
                <a:lnTo>
                  <a:pt x="384048" y="2665476"/>
                </a:lnTo>
                <a:lnTo>
                  <a:pt x="326136" y="2621279"/>
                </a:lnTo>
                <a:lnTo>
                  <a:pt x="272796" y="2572512"/>
                </a:lnTo>
                <a:lnTo>
                  <a:pt x="224028" y="2517648"/>
                </a:lnTo>
                <a:lnTo>
                  <a:pt x="179832" y="2459736"/>
                </a:lnTo>
                <a:lnTo>
                  <a:pt x="141732" y="2397252"/>
                </a:lnTo>
                <a:lnTo>
                  <a:pt x="109728" y="2330196"/>
                </a:lnTo>
                <a:lnTo>
                  <a:pt x="83820" y="2260091"/>
                </a:lnTo>
                <a:lnTo>
                  <a:pt x="65532" y="2188464"/>
                </a:lnTo>
                <a:lnTo>
                  <a:pt x="59436" y="2150364"/>
                </a:lnTo>
                <a:lnTo>
                  <a:pt x="54864" y="2112264"/>
                </a:lnTo>
                <a:lnTo>
                  <a:pt x="51815" y="2074164"/>
                </a:lnTo>
                <a:lnTo>
                  <a:pt x="50350" y="2036064"/>
                </a:lnTo>
                <a:lnTo>
                  <a:pt x="50292" y="0"/>
                </a:lnTo>
                <a:close/>
              </a:path>
              <a:path w="8356600" h="2845435">
                <a:moveTo>
                  <a:pt x="8356091" y="0"/>
                </a:moveTo>
                <a:lnTo>
                  <a:pt x="8305800" y="0"/>
                </a:lnTo>
                <a:lnTo>
                  <a:pt x="8305800" y="2036064"/>
                </a:lnTo>
                <a:lnTo>
                  <a:pt x="8304276" y="2075688"/>
                </a:lnTo>
                <a:lnTo>
                  <a:pt x="8301228" y="2113788"/>
                </a:lnTo>
                <a:lnTo>
                  <a:pt x="8296656" y="2151888"/>
                </a:lnTo>
                <a:lnTo>
                  <a:pt x="8290559" y="2189988"/>
                </a:lnTo>
                <a:lnTo>
                  <a:pt x="8270748" y="2261616"/>
                </a:lnTo>
                <a:lnTo>
                  <a:pt x="8246363" y="2331720"/>
                </a:lnTo>
                <a:lnTo>
                  <a:pt x="8214359" y="2397252"/>
                </a:lnTo>
                <a:lnTo>
                  <a:pt x="8176259" y="2461260"/>
                </a:lnTo>
                <a:lnTo>
                  <a:pt x="8132063" y="2519172"/>
                </a:lnTo>
                <a:lnTo>
                  <a:pt x="8083295" y="2572512"/>
                </a:lnTo>
                <a:lnTo>
                  <a:pt x="8028432" y="2621279"/>
                </a:lnTo>
                <a:lnTo>
                  <a:pt x="7970519" y="2665476"/>
                </a:lnTo>
                <a:lnTo>
                  <a:pt x="7908035" y="2703576"/>
                </a:lnTo>
                <a:lnTo>
                  <a:pt x="7840980" y="2735579"/>
                </a:lnTo>
                <a:lnTo>
                  <a:pt x="7770876" y="2761488"/>
                </a:lnTo>
                <a:lnTo>
                  <a:pt x="7699248" y="2779776"/>
                </a:lnTo>
                <a:lnTo>
                  <a:pt x="7661148" y="2785872"/>
                </a:lnTo>
                <a:lnTo>
                  <a:pt x="7623048" y="2790444"/>
                </a:lnTo>
                <a:lnTo>
                  <a:pt x="7584948" y="2793491"/>
                </a:lnTo>
                <a:lnTo>
                  <a:pt x="7545324" y="2795016"/>
                </a:lnTo>
                <a:lnTo>
                  <a:pt x="7829397" y="2795016"/>
                </a:lnTo>
                <a:lnTo>
                  <a:pt x="7898891" y="2766060"/>
                </a:lnTo>
                <a:lnTo>
                  <a:pt x="7932419" y="2747772"/>
                </a:lnTo>
                <a:lnTo>
                  <a:pt x="7967472" y="2727960"/>
                </a:lnTo>
                <a:lnTo>
                  <a:pt x="7999476" y="2706624"/>
                </a:lnTo>
                <a:lnTo>
                  <a:pt x="8031480" y="2683764"/>
                </a:lnTo>
                <a:lnTo>
                  <a:pt x="8090915" y="2634996"/>
                </a:lnTo>
                <a:lnTo>
                  <a:pt x="8119872" y="2607564"/>
                </a:lnTo>
                <a:lnTo>
                  <a:pt x="8171687" y="2549652"/>
                </a:lnTo>
                <a:lnTo>
                  <a:pt x="8196072" y="2519172"/>
                </a:lnTo>
                <a:lnTo>
                  <a:pt x="8258556" y="2421636"/>
                </a:lnTo>
                <a:lnTo>
                  <a:pt x="8276843" y="2386584"/>
                </a:lnTo>
                <a:lnTo>
                  <a:pt x="8293608" y="2350008"/>
                </a:lnTo>
                <a:lnTo>
                  <a:pt x="8307324" y="2313431"/>
                </a:lnTo>
                <a:lnTo>
                  <a:pt x="8331708" y="2237231"/>
                </a:lnTo>
                <a:lnTo>
                  <a:pt x="8346948" y="2157984"/>
                </a:lnTo>
                <a:lnTo>
                  <a:pt x="8351519" y="2118360"/>
                </a:lnTo>
                <a:lnTo>
                  <a:pt x="8354567" y="2077212"/>
                </a:lnTo>
                <a:lnTo>
                  <a:pt x="8356091" y="2036064"/>
                </a:lnTo>
                <a:lnTo>
                  <a:pt x="8356091" y="0"/>
                </a:lnTo>
                <a:close/>
              </a:path>
            </a:pathLst>
          </a:custGeom>
          <a:solidFill>
            <a:srgbClr val="669999"/>
          </a:solidFill>
        </p:spPr>
        <p:txBody>
          <a:bodyPr wrap="square" lIns="0" tIns="0" rIns="0" bIns="0" rtlCol="0"/>
          <a:lstStyle/>
          <a:p>
            <a:endParaRPr/>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25400">
              <a:lnSpc>
                <a:spcPts val="1275"/>
              </a:lnSpc>
            </a:pPr>
            <a:fld id="{81D60167-4931-47E6-BA6A-407CBD079E47}" type="slidenum">
              <a:rPr spc="35" dirty="0"/>
              <a:pPr marL="25400">
                <a:lnSpc>
                  <a:spcPts val="1275"/>
                </a:lnSpc>
              </a:pPr>
              <a:t>37</a:t>
            </a:fld>
            <a:endParaRPr spc="35" dirty="0"/>
          </a:p>
        </p:txBody>
      </p:sp>
      <p:sp>
        <p:nvSpPr>
          <p:cNvPr id="9" name="object 2"/>
          <p:cNvSpPr txBox="1">
            <a:spLocks noGrp="1"/>
          </p:cNvSpPr>
          <p:nvPr>
            <p:ph type="title"/>
          </p:nvPr>
        </p:nvSpPr>
        <p:spPr>
          <a:xfrm>
            <a:off x="273735" y="155782"/>
            <a:ext cx="8596528" cy="911018"/>
          </a:xfrm>
          <a:prstGeom prst="rect">
            <a:avLst/>
          </a:prstGeom>
        </p:spPr>
        <p:txBody>
          <a:bodyPr vert="horz" wrap="square" lIns="0" tIns="48767" rIns="0" bIns="0" rtlCol="0">
            <a:spAutoFit/>
          </a:bodyPr>
          <a:lstStyle/>
          <a:p>
            <a:pPr marL="12700"/>
            <a:r>
              <a:rPr lang="fr-FR" sz="3200" b="1" spc="-5" dirty="0" smtClean="0">
                <a:effectLst>
                  <a:outerShdw blurRad="38100" dist="38100" dir="2700000" algn="tl">
                    <a:srgbClr val="000000">
                      <a:alpha val="43137"/>
                    </a:srgbClr>
                  </a:outerShdw>
                </a:effectLst>
                <a:latin typeface="Arial" pitchFamily="34" charset="0"/>
                <a:cs typeface="Arial" pitchFamily="34" charset="0"/>
              </a:rPr>
              <a:t>Modélisation surfacique</a:t>
            </a:r>
            <a:r>
              <a:rPr lang="fr-FR" sz="2400" spc="-5" dirty="0" smtClean="0">
                <a:latin typeface="Arial" pitchFamily="34" charset="0"/>
                <a:cs typeface="Arial" pitchFamily="34" charset="0"/>
              </a:rPr>
              <a:t/>
            </a:r>
            <a:br>
              <a:rPr lang="fr-FR" sz="2400" spc="-5" dirty="0" smtClean="0">
                <a:latin typeface="Arial" pitchFamily="34" charset="0"/>
                <a:cs typeface="Arial" pitchFamily="34" charset="0"/>
              </a:rPr>
            </a:br>
            <a:r>
              <a:rPr lang="fr-FR" sz="2400" spc="-5" dirty="0" smtClean="0">
                <a:latin typeface="Arial" pitchFamily="34" charset="0"/>
                <a:cs typeface="Arial" pitchFamily="34" charset="0"/>
              </a:rPr>
              <a:t>Surfaces</a:t>
            </a:r>
            <a:r>
              <a:rPr lang="fr-FR" sz="2400" spc="-60" dirty="0" smtClean="0">
                <a:latin typeface="Arial" pitchFamily="34" charset="0"/>
                <a:cs typeface="Arial" pitchFamily="34" charset="0"/>
              </a:rPr>
              <a:t> implicites</a:t>
            </a:r>
            <a:endParaRPr sz="2400">
              <a:latin typeface="Arial" pitchFamily="34" charset="0"/>
              <a:cs typeface="Arial" pitchFamily="34" charset="0"/>
            </a:endParaRPr>
          </a:p>
        </p:txBody>
      </p:sp>
      <p:pic>
        <p:nvPicPr>
          <p:cNvPr id="50178" name="Picture 2" descr="Résultat de recherche d'images"/>
          <p:cNvPicPr>
            <a:picLocks noChangeAspect="1" noChangeArrowheads="1"/>
          </p:cNvPicPr>
          <p:nvPr/>
        </p:nvPicPr>
        <p:blipFill>
          <a:blip r:embed="rId2"/>
          <a:srcRect/>
          <a:stretch>
            <a:fillRect/>
          </a:stretch>
        </p:blipFill>
        <p:spPr bwMode="auto">
          <a:xfrm>
            <a:off x="123825" y="1371600"/>
            <a:ext cx="3457575" cy="2066362"/>
          </a:xfrm>
          <a:prstGeom prst="rect">
            <a:avLst/>
          </a:prstGeom>
          <a:noFill/>
        </p:spPr>
      </p:pic>
      <p:pic>
        <p:nvPicPr>
          <p:cNvPr id="50180" name="Picture 4" descr="Résultat de recherche d'images"/>
          <p:cNvPicPr>
            <a:picLocks noChangeAspect="1" noChangeArrowheads="1"/>
          </p:cNvPicPr>
          <p:nvPr/>
        </p:nvPicPr>
        <p:blipFill>
          <a:blip r:embed="rId3"/>
          <a:srcRect/>
          <a:stretch>
            <a:fillRect/>
          </a:stretch>
        </p:blipFill>
        <p:spPr bwMode="auto">
          <a:xfrm>
            <a:off x="5562600" y="1447800"/>
            <a:ext cx="3253338" cy="1828800"/>
          </a:xfrm>
          <a:prstGeom prst="rect">
            <a:avLst/>
          </a:prstGeom>
          <a:noFill/>
        </p:spPr>
      </p:pic>
      <p:pic>
        <p:nvPicPr>
          <p:cNvPr id="50182" name="Picture 6" descr="Résultat de recherche d'images"/>
          <p:cNvPicPr>
            <a:picLocks noChangeAspect="1" noChangeArrowheads="1"/>
          </p:cNvPicPr>
          <p:nvPr/>
        </p:nvPicPr>
        <p:blipFill>
          <a:blip r:embed="rId4"/>
          <a:srcRect/>
          <a:stretch>
            <a:fillRect/>
          </a:stretch>
        </p:blipFill>
        <p:spPr bwMode="auto">
          <a:xfrm>
            <a:off x="3733800" y="1676400"/>
            <a:ext cx="1524000" cy="1442484"/>
          </a:xfrm>
          <a:prstGeom prst="rect">
            <a:avLst/>
          </a:prstGeom>
          <a:noFill/>
        </p:spPr>
      </p:pic>
      <p:pic>
        <p:nvPicPr>
          <p:cNvPr id="50184" name="Picture 8" descr="C:\DOCUME~1\cldup\LOCALS~1\Temp\\msotw9_temp0.jpg"/>
          <p:cNvPicPr>
            <a:picLocks noChangeAspect="1" noChangeArrowheads="1"/>
          </p:cNvPicPr>
          <p:nvPr/>
        </p:nvPicPr>
        <p:blipFill>
          <a:blip r:embed="rId5"/>
          <a:srcRect/>
          <a:stretch>
            <a:fillRect/>
          </a:stretch>
        </p:blipFill>
        <p:spPr bwMode="auto">
          <a:xfrm>
            <a:off x="228600" y="3657600"/>
            <a:ext cx="4226942" cy="2667000"/>
          </a:xfrm>
          <a:prstGeom prst="rect">
            <a:avLst/>
          </a:prstGeom>
          <a:noFill/>
        </p:spPr>
      </p:pic>
      <p:pic>
        <p:nvPicPr>
          <p:cNvPr id="50186" name="Picture 10" descr="C:\DOCUME~1\cldup\LOCALS~1\Temp\\msotw9_temp0.jpg"/>
          <p:cNvPicPr>
            <a:picLocks noChangeAspect="1" noChangeArrowheads="1"/>
          </p:cNvPicPr>
          <p:nvPr/>
        </p:nvPicPr>
        <p:blipFill>
          <a:blip r:embed="rId6"/>
          <a:srcRect/>
          <a:stretch>
            <a:fillRect/>
          </a:stretch>
        </p:blipFill>
        <p:spPr bwMode="auto">
          <a:xfrm>
            <a:off x="4679608" y="3733800"/>
            <a:ext cx="3854792" cy="2427724"/>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4" name="Rectangle 2"/>
          <p:cNvSpPr>
            <a:spLocks noGrp="1" noChangeArrowheads="1"/>
          </p:cNvSpPr>
          <p:nvPr>
            <p:ph type="title"/>
          </p:nvPr>
        </p:nvSpPr>
        <p:spPr>
          <a:xfrm>
            <a:off x="685800" y="2125980"/>
            <a:ext cx="7772400" cy="646331"/>
          </a:xfrm>
        </p:spPr>
        <p:txBody>
          <a:bodyPr/>
          <a:lstStyle/>
          <a:p>
            <a:r>
              <a:rPr lang="fr-FR"/>
              <a:t>Modélisation volumique</a:t>
            </a:r>
          </a:p>
        </p:txBody>
      </p:sp>
      <p:sp>
        <p:nvSpPr>
          <p:cNvPr id="412675" name="Rectangle 3"/>
          <p:cNvSpPr>
            <a:spLocks noGrp="1" noChangeArrowheads="1"/>
          </p:cNvSpPr>
          <p:nvPr>
            <p:ph type="body" idx="4294967295"/>
          </p:nvPr>
        </p:nvSpPr>
        <p:spPr>
          <a:xfrm>
            <a:off x="685800" y="2057400"/>
            <a:ext cx="7772400" cy="4114800"/>
          </a:xfrm>
          <a:prstGeom prst="rect">
            <a:avLst/>
          </a:prstGeom>
        </p:spPr>
        <p:txBody>
          <a:bodyPr/>
          <a:lstStyle/>
          <a:p>
            <a:pPr algn="just">
              <a:buFont typeface="Wingdings" pitchFamily="2" charset="2"/>
              <a:buChar char="q"/>
            </a:pPr>
            <a:r>
              <a:rPr lang="fr-FR" sz="2400" dirty="0"/>
              <a:t>Les objets 3D ne sont pas traités comme un assemblage de polygones, mais comme des entités entières (volumes). </a:t>
            </a:r>
          </a:p>
          <a:p>
            <a:pPr algn="just">
              <a:buFont typeface="Wingdings" pitchFamily="2" charset="2"/>
              <a:buChar char="q"/>
            </a:pPr>
            <a:r>
              <a:rPr lang="fr-FR" sz="2400" dirty="0"/>
              <a:t>Elle consiste à fournir des informations sur l'espace occupé par l'objet. </a:t>
            </a:r>
          </a:p>
          <a:p>
            <a:pPr algn="just">
              <a:buFont typeface="Wingdings" pitchFamily="2" charset="2"/>
              <a:buChar char="q"/>
            </a:pPr>
            <a:r>
              <a:rPr lang="fr-FR" sz="2400" dirty="0"/>
              <a:t>Pour définir et manipuler un objet en volume, il doit traduire leurs propriétés (sommets, arêtes et rayon) en formules mathématiques. </a:t>
            </a:r>
          </a:p>
          <a:p>
            <a:pPr algn="just">
              <a:buFont typeface="Wingdings" pitchFamily="2" charset="2"/>
              <a:buChar char="q"/>
            </a:pPr>
            <a:r>
              <a:rPr lang="fr-FR" sz="2400" dirty="0"/>
              <a:t>Cette approche décrit et visualise des objets solides.</a:t>
            </a:r>
          </a:p>
          <a:p>
            <a:pPr algn="just">
              <a:buFont typeface="Wingdings" pitchFamily="2" charset="2"/>
              <a:buChar char="q"/>
            </a:pPr>
            <a:r>
              <a:rPr lang="fr-FR" sz="2400" dirty="0"/>
              <a:t>Parmi les types de modélisation volumique on distingue les méthodes (CSG, BREP, Hybride). </a:t>
            </a:r>
          </a:p>
        </p:txBody>
      </p:sp>
      <p:sp>
        <p:nvSpPr>
          <p:cNvPr id="6" name="Rectangle 2"/>
          <p:cNvSpPr txBox="1">
            <a:spLocks noChangeArrowheads="1"/>
          </p:cNvSpPr>
          <p:nvPr/>
        </p:nvSpPr>
        <p:spPr>
          <a:xfrm>
            <a:off x="152400" y="304800"/>
            <a:ext cx="6983412" cy="605371"/>
          </a:xfrm>
          <a:prstGeom prst="rect">
            <a:avLst/>
          </a:prstGeom>
          <a:noFill/>
          <a:ln/>
        </p:spPr>
        <p:txBody>
          <a:bodyPr wrap="square" lIns="63595" tIns="25438" rIns="63595" bIns="25438">
            <a:spAutoFit/>
          </a:bodyPr>
          <a:lstStyle/>
          <a:p>
            <a:pPr lvl="0"/>
            <a:r>
              <a:rPr lang="fr-FR" altLang="en-US" sz="3600" b="1" kern="0" dirty="0" smtClean="0">
                <a:solidFill>
                  <a:schemeClr val="bg1"/>
                </a:solidFill>
                <a:effectLst>
                  <a:outerShdw blurRad="38100" dist="38100" dir="2700000" algn="tl">
                    <a:srgbClr val="000000">
                      <a:alpha val="43137"/>
                    </a:srgbClr>
                  </a:outerShdw>
                </a:effectLst>
                <a:latin typeface="Arial"/>
                <a:ea typeface="+mj-ea"/>
                <a:cs typeface="Arial"/>
              </a:rPr>
              <a:t>Modélisation volumique</a:t>
            </a:r>
          </a:p>
        </p:txBody>
      </p:sp>
      <p:sp>
        <p:nvSpPr>
          <p:cNvPr id="7" name="Rectangle 6"/>
          <p:cNvSpPr/>
          <p:nvPr/>
        </p:nvSpPr>
        <p:spPr>
          <a:xfrm>
            <a:off x="8382000" y="6248400"/>
            <a:ext cx="427681" cy="369332"/>
          </a:xfrm>
          <a:prstGeom prst="rect">
            <a:avLst/>
          </a:prstGeom>
        </p:spPr>
        <p:txBody>
          <a:bodyPr wrap="none">
            <a:spAutoFit/>
          </a:bodyPr>
          <a:lstStyle/>
          <a:p>
            <a:fld id="{81D60167-4931-47E6-BA6A-407CBD079E47}" type="slidenum">
              <a:rPr lang="fr-FR" spc="35" smtClean="0"/>
              <a:pPr/>
              <a:t>38</a:t>
            </a:fld>
            <a:endParaRPr lang="fr-FR"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3411" name="Picture 19" descr="rah2"/>
          <p:cNvPicPr>
            <a:picLocks noChangeAspect="1" noChangeArrowheads="1"/>
          </p:cNvPicPr>
          <p:nvPr/>
        </p:nvPicPr>
        <p:blipFill>
          <a:blip r:embed="rId3"/>
          <a:srcRect/>
          <a:stretch>
            <a:fillRect/>
          </a:stretch>
        </p:blipFill>
        <p:spPr bwMode="auto">
          <a:xfrm>
            <a:off x="1049216" y="3933826"/>
            <a:ext cx="6208466" cy="2924174"/>
          </a:xfrm>
          <a:prstGeom prst="rect">
            <a:avLst/>
          </a:prstGeom>
          <a:noFill/>
          <a:ln w="9525">
            <a:noFill/>
            <a:miter lim="800000"/>
            <a:headEnd/>
            <a:tailEnd/>
          </a:ln>
        </p:spPr>
      </p:pic>
      <p:sp>
        <p:nvSpPr>
          <p:cNvPr id="443395" name="Rectangle 3"/>
          <p:cNvSpPr>
            <a:spLocks noGrp="1" noChangeArrowheads="1"/>
          </p:cNvSpPr>
          <p:nvPr>
            <p:ph type="body" sz="half" idx="1"/>
          </p:nvPr>
        </p:nvSpPr>
        <p:spPr>
          <a:xfrm>
            <a:off x="685800" y="2057400"/>
            <a:ext cx="5016012" cy="1477328"/>
          </a:xfrm>
        </p:spPr>
        <p:txBody>
          <a:bodyPr/>
          <a:lstStyle/>
          <a:p>
            <a:r>
              <a:rPr lang="fr-FR" altLang="fr-FR" sz="2400" b="1" i="1"/>
              <a:t>Voxels</a:t>
            </a:r>
            <a:r>
              <a:rPr lang="fr-FR" altLang="fr-FR" sz="2400"/>
              <a:t> = éléments d’une grille 3D </a:t>
            </a:r>
          </a:p>
          <a:p>
            <a:r>
              <a:rPr lang="fr-FR" altLang="fr-FR" sz="2400"/>
              <a:t>Présence ou absence de matière </a:t>
            </a:r>
          </a:p>
          <a:p>
            <a:r>
              <a:rPr lang="fr-FR" altLang="fr-FR" sz="2400"/>
              <a:t>une définition –dite voxalisée- de </a:t>
            </a:r>
            <a:r>
              <a:rPr lang="fr-FR" altLang="fr-FR" sz="2400" i="1"/>
              <a:t>V</a:t>
            </a:r>
            <a:r>
              <a:rPr lang="fr-FR" altLang="fr-FR" sz="2400"/>
              <a:t> est donnée par :</a:t>
            </a:r>
            <a:endParaRPr lang="fr-FR" sz="2400"/>
          </a:p>
        </p:txBody>
      </p:sp>
      <p:graphicFrame>
        <p:nvGraphicFramePr>
          <p:cNvPr id="443396" name="Object 4"/>
          <p:cNvGraphicFramePr>
            <a:graphicFrameLocks noChangeAspect="1"/>
          </p:cNvGraphicFramePr>
          <p:nvPr>
            <p:ph sz="half" idx="2"/>
          </p:nvPr>
        </p:nvGraphicFramePr>
        <p:xfrm>
          <a:off x="2577612" y="3357564"/>
          <a:ext cx="864577" cy="503237"/>
        </p:xfrm>
        <a:graphic>
          <a:graphicData uri="http://schemas.openxmlformats.org/presentationml/2006/ole">
            <p:oleObj spid="_x0000_s62466" name="Equation" r:id="rId4" imgW="596880" imgH="431640" progId="Equation.3">
              <p:embed/>
            </p:oleObj>
          </a:graphicData>
        </a:graphic>
      </p:graphicFrame>
      <p:grpSp>
        <p:nvGrpSpPr>
          <p:cNvPr id="2" name="Group 6"/>
          <p:cNvGrpSpPr>
            <a:grpSpLocks/>
          </p:cNvGrpSpPr>
          <p:nvPr/>
        </p:nvGrpSpPr>
        <p:grpSpPr bwMode="auto">
          <a:xfrm>
            <a:off x="6498982" y="2060575"/>
            <a:ext cx="1396511" cy="1422400"/>
            <a:chOff x="4272" y="2112"/>
            <a:chExt cx="1344" cy="1248"/>
          </a:xfrm>
        </p:grpSpPr>
        <p:sp>
          <p:nvSpPr>
            <p:cNvPr id="443399" name="AutoShape 7"/>
            <p:cNvSpPr>
              <a:spLocks noChangeArrowheads="1"/>
            </p:cNvSpPr>
            <p:nvPr/>
          </p:nvSpPr>
          <p:spPr bwMode="auto">
            <a:xfrm>
              <a:off x="4656" y="2304"/>
              <a:ext cx="384" cy="384"/>
            </a:xfrm>
            <a:prstGeom prst="cube">
              <a:avLst>
                <a:gd name="adj" fmla="val 25000"/>
              </a:avLst>
            </a:prstGeom>
            <a:solidFill>
              <a:schemeClr val="accent1"/>
            </a:solidFill>
            <a:ln w="12700">
              <a:solidFill>
                <a:schemeClr val="tx1"/>
              </a:solidFill>
              <a:miter lim="800000"/>
              <a:headEnd type="none" w="sm" len="sm"/>
              <a:tailEnd type="none" w="sm" len="sm"/>
            </a:ln>
            <a:effectLst/>
          </p:spPr>
          <p:txBody>
            <a:bodyPr wrap="none" anchor="ctr"/>
            <a:lstStyle/>
            <a:p>
              <a:endParaRPr lang="fr-FR"/>
            </a:p>
          </p:txBody>
        </p:sp>
        <p:sp>
          <p:nvSpPr>
            <p:cNvPr id="443400" name="AutoShape 8"/>
            <p:cNvSpPr>
              <a:spLocks noChangeArrowheads="1"/>
            </p:cNvSpPr>
            <p:nvPr/>
          </p:nvSpPr>
          <p:spPr bwMode="auto">
            <a:xfrm>
              <a:off x="4944" y="2304"/>
              <a:ext cx="384" cy="384"/>
            </a:xfrm>
            <a:prstGeom prst="cube">
              <a:avLst>
                <a:gd name="adj" fmla="val 25000"/>
              </a:avLst>
            </a:prstGeom>
            <a:solidFill>
              <a:schemeClr val="accent1"/>
            </a:solidFill>
            <a:ln w="12700">
              <a:solidFill>
                <a:schemeClr val="tx1"/>
              </a:solidFill>
              <a:miter lim="800000"/>
              <a:headEnd type="none" w="sm" len="sm"/>
              <a:tailEnd type="none" w="sm" len="sm"/>
            </a:ln>
            <a:effectLst/>
          </p:spPr>
          <p:txBody>
            <a:bodyPr wrap="none" anchor="ctr"/>
            <a:lstStyle/>
            <a:p>
              <a:endParaRPr lang="fr-FR"/>
            </a:p>
          </p:txBody>
        </p:sp>
        <p:sp>
          <p:nvSpPr>
            <p:cNvPr id="443401" name="AutoShape 9"/>
            <p:cNvSpPr>
              <a:spLocks noChangeArrowheads="1"/>
            </p:cNvSpPr>
            <p:nvPr/>
          </p:nvSpPr>
          <p:spPr bwMode="auto">
            <a:xfrm>
              <a:off x="5232" y="2304"/>
              <a:ext cx="384" cy="384"/>
            </a:xfrm>
            <a:prstGeom prst="cube">
              <a:avLst>
                <a:gd name="adj" fmla="val 25000"/>
              </a:avLst>
            </a:prstGeom>
            <a:solidFill>
              <a:schemeClr val="accent1"/>
            </a:solidFill>
            <a:ln w="12700">
              <a:solidFill>
                <a:schemeClr val="tx1"/>
              </a:solidFill>
              <a:miter lim="800000"/>
              <a:headEnd type="none" w="sm" len="sm"/>
              <a:tailEnd type="none" w="sm" len="sm"/>
            </a:ln>
            <a:effectLst/>
          </p:spPr>
          <p:txBody>
            <a:bodyPr wrap="none" anchor="ctr"/>
            <a:lstStyle/>
            <a:p>
              <a:endParaRPr lang="fr-FR"/>
            </a:p>
          </p:txBody>
        </p:sp>
        <p:sp>
          <p:nvSpPr>
            <p:cNvPr id="443402" name="AutoShape 10"/>
            <p:cNvSpPr>
              <a:spLocks noChangeArrowheads="1"/>
            </p:cNvSpPr>
            <p:nvPr/>
          </p:nvSpPr>
          <p:spPr bwMode="auto">
            <a:xfrm>
              <a:off x="4272" y="2400"/>
              <a:ext cx="384" cy="384"/>
            </a:xfrm>
            <a:prstGeom prst="cube">
              <a:avLst>
                <a:gd name="adj" fmla="val 25000"/>
              </a:avLst>
            </a:prstGeom>
            <a:solidFill>
              <a:schemeClr val="accent1"/>
            </a:solidFill>
            <a:ln w="12700">
              <a:solidFill>
                <a:schemeClr val="tx1"/>
              </a:solidFill>
              <a:miter lim="800000"/>
              <a:headEnd type="none" w="sm" len="sm"/>
              <a:tailEnd type="none" w="sm" len="sm"/>
            </a:ln>
            <a:effectLst/>
          </p:spPr>
          <p:txBody>
            <a:bodyPr wrap="none" anchor="ctr"/>
            <a:lstStyle/>
            <a:p>
              <a:endParaRPr lang="fr-FR"/>
            </a:p>
          </p:txBody>
        </p:sp>
        <p:sp>
          <p:nvSpPr>
            <p:cNvPr id="443403" name="AutoShape 11"/>
            <p:cNvSpPr>
              <a:spLocks noChangeArrowheads="1"/>
            </p:cNvSpPr>
            <p:nvPr/>
          </p:nvSpPr>
          <p:spPr bwMode="auto">
            <a:xfrm>
              <a:off x="4560" y="2976"/>
              <a:ext cx="384" cy="384"/>
            </a:xfrm>
            <a:prstGeom prst="cube">
              <a:avLst>
                <a:gd name="adj" fmla="val 25000"/>
              </a:avLst>
            </a:prstGeom>
            <a:solidFill>
              <a:schemeClr val="accent1"/>
            </a:solidFill>
            <a:ln w="12700">
              <a:solidFill>
                <a:schemeClr val="tx1"/>
              </a:solidFill>
              <a:miter lim="800000"/>
              <a:headEnd type="none" w="sm" len="sm"/>
              <a:tailEnd type="none" w="sm" len="sm"/>
            </a:ln>
            <a:effectLst/>
          </p:spPr>
          <p:txBody>
            <a:bodyPr wrap="none" anchor="ctr"/>
            <a:lstStyle/>
            <a:p>
              <a:endParaRPr lang="fr-FR"/>
            </a:p>
          </p:txBody>
        </p:sp>
        <p:sp>
          <p:nvSpPr>
            <p:cNvPr id="443404" name="AutoShape 12"/>
            <p:cNvSpPr>
              <a:spLocks noChangeArrowheads="1"/>
            </p:cNvSpPr>
            <p:nvPr/>
          </p:nvSpPr>
          <p:spPr bwMode="auto">
            <a:xfrm>
              <a:off x="4560" y="2688"/>
              <a:ext cx="384" cy="384"/>
            </a:xfrm>
            <a:prstGeom prst="cube">
              <a:avLst>
                <a:gd name="adj" fmla="val 25000"/>
              </a:avLst>
            </a:prstGeom>
            <a:solidFill>
              <a:schemeClr val="accent1"/>
            </a:solidFill>
            <a:ln w="12700">
              <a:solidFill>
                <a:schemeClr val="tx1"/>
              </a:solidFill>
              <a:miter lim="800000"/>
              <a:headEnd type="none" w="sm" len="sm"/>
              <a:tailEnd type="none" w="sm" len="sm"/>
            </a:ln>
            <a:effectLst/>
          </p:spPr>
          <p:txBody>
            <a:bodyPr wrap="none" anchor="ctr"/>
            <a:lstStyle/>
            <a:p>
              <a:endParaRPr lang="fr-FR"/>
            </a:p>
          </p:txBody>
        </p:sp>
        <p:sp>
          <p:nvSpPr>
            <p:cNvPr id="443405" name="AutoShape 13"/>
            <p:cNvSpPr>
              <a:spLocks noChangeArrowheads="1"/>
            </p:cNvSpPr>
            <p:nvPr/>
          </p:nvSpPr>
          <p:spPr bwMode="auto">
            <a:xfrm>
              <a:off x="4560" y="2400"/>
              <a:ext cx="384" cy="384"/>
            </a:xfrm>
            <a:prstGeom prst="cube">
              <a:avLst>
                <a:gd name="adj" fmla="val 25000"/>
              </a:avLst>
            </a:prstGeom>
            <a:solidFill>
              <a:schemeClr val="accent1"/>
            </a:solidFill>
            <a:ln w="12700">
              <a:solidFill>
                <a:schemeClr val="tx1"/>
              </a:solidFill>
              <a:miter lim="800000"/>
              <a:headEnd type="none" w="sm" len="sm"/>
              <a:tailEnd type="none" w="sm" len="sm"/>
            </a:ln>
            <a:effectLst/>
          </p:spPr>
          <p:txBody>
            <a:bodyPr wrap="none" anchor="ctr"/>
            <a:lstStyle/>
            <a:p>
              <a:endParaRPr lang="fr-FR"/>
            </a:p>
          </p:txBody>
        </p:sp>
        <p:sp>
          <p:nvSpPr>
            <p:cNvPr id="443406" name="AutoShape 14"/>
            <p:cNvSpPr>
              <a:spLocks noChangeArrowheads="1"/>
            </p:cNvSpPr>
            <p:nvPr/>
          </p:nvSpPr>
          <p:spPr bwMode="auto">
            <a:xfrm>
              <a:off x="4848" y="2400"/>
              <a:ext cx="384" cy="384"/>
            </a:xfrm>
            <a:prstGeom prst="cube">
              <a:avLst>
                <a:gd name="adj" fmla="val 25000"/>
              </a:avLst>
            </a:prstGeom>
            <a:solidFill>
              <a:schemeClr val="accent1"/>
            </a:solidFill>
            <a:ln w="12700">
              <a:solidFill>
                <a:schemeClr val="tx1"/>
              </a:solidFill>
              <a:miter lim="800000"/>
              <a:headEnd type="none" w="sm" len="sm"/>
              <a:tailEnd type="none" w="sm" len="sm"/>
            </a:ln>
            <a:effectLst/>
          </p:spPr>
          <p:txBody>
            <a:bodyPr wrap="none" anchor="ctr"/>
            <a:lstStyle/>
            <a:p>
              <a:endParaRPr lang="fr-FR"/>
            </a:p>
          </p:txBody>
        </p:sp>
        <p:sp>
          <p:nvSpPr>
            <p:cNvPr id="443407" name="AutoShape 15"/>
            <p:cNvSpPr>
              <a:spLocks noChangeArrowheads="1"/>
            </p:cNvSpPr>
            <p:nvPr/>
          </p:nvSpPr>
          <p:spPr bwMode="auto">
            <a:xfrm>
              <a:off x="5136" y="2400"/>
              <a:ext cx="384" cy="384"/>
            </a:xfrm>
            <a:prstGeom prst="cube">
              <a:avLst>
                <a:gd name="adj" fmla="val 25000"/>
              </a:avLst>
            </a:prstGeom>
            <a:solidFill>
              <a:schemeClr val="accent1"/>
            </a:solidFill>
            <a:ln w="12700">
              <a:solidFill>
                <a:schemeClr val="tx1"/>
              </a:solidFill>
              <a:miter lim="800000"/>
              <a:headEnd type="none" w="sm" len="sm"/>
              <a:tailEnd type="none" w="sm" len="sm"/>
            </a:ln>
            <a:effectLst/>
          </p:spPr>
          <p:txBody>
            <a:bodyPr wrap="none" anchor="ctr"/>
            <a:lstStyle/>
            <a:p>
              <a:endParaRPr lang="fr-FR"/>
            </a:p>
          </p:txBody>
        </p:sp>
        <p:sp>
          <p:nvSpPr>
            <p:cNvPr id="443408" name="AutoShape 16"/>
            <p:cNvSpPr>
              <a:spLocks noChangeArrowheads="1"/>
            </p:cNvSpPr>
            <p:nvPr/>
          </p:nvSpPr>
          <p:spPr bwMode="auto">
            <a:xfrm>
              <a:off x="4848" y="2112"/>
              <a:ext cx="384" cy="384"/>
            </a:xfrm>
            <a:prstGeom prst="cube">
              <a:avLst>
                <a:gd name="adj" fmla="val 25000"/>
              </a:avLst>
            </a:prstGeom>
            <a:solidFill>
              <a:schemeClr val="accent1"/>
            </a:solidFill>
            <a:ln w="12700">
              <a:solidFill>
                <a:schemeClr val="tx1"/>
              </a:solidFill>
              <a:miter lim="800000"/>
              <a:headEnd type="none" w="sm" len="sm"/>
              <a:tailEnd type="none" w="sm" len="sm"/>
            </a:ln>
            <a:effectLst/>
          </p:spPr>
          <p:txBody>
            <a:bodyPr wrap="none" anchor="ctr"/>
            <a:lstStyle/>
            <a:p>
              <a:endParaRPr lang="fr-FR"/>
            </a:p>
          </p:txBody>
        </p:sp>
        <p:sp>
          <p:nvSpPr>
            <p:cNvPr id="443409" name="AutoShape 17"/>
            <p:cNvSpPr>
              <a:spLocks noChangeArrowheads="1"/>
            </p:cNvSpPr>
            <p:nvPr/>
          </p:nvSpPr>
          <p:spPr bwMode="auto">
            <a:xfrm>
              <a:off x="4848" y="2976"/>
              <a:ext cx="384" cy="384"/>
            </a:xfrm>
            <a:prstGeom prst="cube">
              <a:avLst>
                <a:gd name="adj" fmla="val 25000"/>
              </a:avLst>
            </a:prstGeom>
            <a:solidFill>
              <a:schemeClr val="accent1"/>
            </a:solidFill>
            <a:ln w="12700">
              <a:solidFill>
                <a:schemeClr val="tx1"/>
              </a:solidFill>
              <a:miter lim="800000"/>
              <a:headEnd type="none" w="sm" len="sm"/>
              <a:tailEnd type="none" w="sm" len="sm"/>
            </a:ln>
            <a:effectLst/>
          </p:spPr>
          <p:txBody>
            <a:bodyPr wrap="none" anchor="ctr"/>
            <a:lstStyle/>
            <a:p>
              <a:endParaRPr lang="fr-FR"/>
            </a:p>
          </p:txBody>
        </p:sp>
      </p:grpSp>
      <p:sp>
        <p:nvSpPr>
          <p:cNvPr id="19" name="Rectangle 18"/>
          <p:cNvSpPr/>
          <p:nvPr/>
        </p:nvSpPr>
        <p:spPr>
          <a:xfrm>
            <a:off x="533400" y="1524000"/>
            <a:ext cx="2825069" cy="400110"/>
          </a:xfrm>
          <a:prstGeom prst="rect">
            <a:avLst/>
          </a:prstGeom>
        </p:spPr>
        <p:txBody>
          <a:bodyPr wrap="none">
            <a:spAutoFit/>
          </a:bodyPr>
          <a:lstStyle/>
          <a:p>
            <a:r>
              <a:rPr lang="fr-FR" sz="2000" b="1" dirty="0" smtClean="0"/>
              <a:t>Volumes discrets: </a:t>
            </a:r>
            <a:r>
              <a:rPr lang="fr-FR" sz="2000" b="1" dirty="0" err="1" smtClean="0"/>
              <a:t>voxels</a:t>
            </a:r>
            <a:r>
              <a:rPr lang="fr-FR" sz="2000" b="1" dirty="0" smtClean="0"/>
              <a:t> </a:t>
            </a:r>
            <a:endParaRPr lang="fr-FR" sz="2000" b="1" dirty="0"/>
          </a:p>
        </p:txBody>
      </p:sp>
      <p:sp>
        <p:nvSpPr>
          <p:cNvPr id="21" name="Rectangle 2"/>
          <p:cNvSpPr txBox="1">
            <a:spLocks noChangeArrowheads="1"/>
          </p:cNvSpPr>
          <p:nvPr/>
        </p:nvSpPr>
        <p:spPr>
          <a:xfrm>
            <a:off x="152400" y="304800"/>
            <a:ext cx="6983412" cy="605371"/>
          </a:xfrm>
          <a:prstGeom prst="rect">
            <a:avLst/>
          </a:prstGeom>
          <a:noFill/>
          <a:ln/>
        </p:spPr>
        <p:txBody>
          <a:bodyPr wrap="square" lIns="63595" tIns="25438" rIns="63595" bIns="25438">
            <a:spAutoFit/>
          </a:bodyPr>
          <a:lstStyle/>
          <a:p>
            <a:pPr lvl="0"/>
            <a:r>
              <a:rPr lang="fr-FR" altLang="en-US" sz="3600" b="1" kern="0" dirty="0" smtClean="0">
                <a:solidFill>
                  <a:schemeClr val="bg1"/>
                </a:solidFill>
                <a:effectLst>
                  <a:outerShdw blurRad="38100" dist="38100" dir="2700000" algn="tl">
                    <a:srgbClr val="000000">
                      <a:alpha val="43137"/>
                    </a:srgbClr>
                  </a:outerShdw>
                </a:effectLst>
                <a:latin typeface="Arial"/>
                <a:ea typeface="+mj-ea"/>
                <a:cs typeface="Arial"/>
              </a:rPr>
              <a:t>Modélisation volumique</a:t>
            </a:r>
          </a:p>
        </p:txBody>
      </p:sp>
      <p:sp>
        <p:nvSpPr>
          <p:cNvPr id="20" name="Rectangle 19"/>
          <p:cNvSpPr/>
          <p:nvPr/>
        </p:nvSpPr>
        <p:spPr>
          <a:xfrm>
            <a:off x="8382000" y="6248400"/>
            <a:ext cx="427681" cy="369332"/>
          </a:xfrm>
          <a:prstGeom prst="rect">
            <a:avLst/>
          </a:prstGeom>
        </p:spPr>
        <p:txBody>
          <a:bodyPr wrap="none">
            <a:spAutoFit/>
          </a:bodyPr>
          <a:lstStyle/>
          <a:p>
            <a:fld id="{81D60167-4931-47E6-BA6A-407CBD079E47}" type="slidenum">
              <a:rPr lang="fr-FR" spc="35" smtClean="0"/>
              <a:pPr/>
              <a:t>39</a:t>
            </a:fld>
            <a:endParaRPr lang="fr-F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Rectangle 2"/>
          <p:cNvSpPr>
            <a:spLocks noGrp="1" noChangeArrowheads="1"/>
          </p:cNvSpPr>
          <p:nvPr>
            <p:ph type="title"/>
          </p:nvPr>
        </p:nvSpPr>
        <p:spPr>
          <a:xfrm>
            <a:off x="685800" y="2125980"/>
            <a:ext cx="7772400" cy="492443"/>
          </a:xfrm>
        </p:spPr>
        <p:txBody>
          <a:bodyPr/>
          <a:lstStyle/>
          <a:p>
            <a:r>
              <a:rPr lang="fr-FR" sz="3200"/>
              <a:t>Remplissage de polygones (2)</a:t>
            </a:r>
          </a:p>
        </p:txBody>
      </p:sp>
      <p:sp>
        <p:nvSpPr>
          <p:cNvPr id="392195" name="Rectangle 3"/>
          <p:cNvSpPr>
            <a:spLocks noGrp="1" noChangeArrowheads="1"/>
          </p:cNvSpPr>
          <p:nvPr>
            <p:ph type="body" idx="4294967295"/>
          </p:nvPr>
        </p:nvSpPr>
        <p:spPr>
          <a:xfrm>
            <a:off x="650631" y="1989139"/>
            <a:ext cx="7842738" cy="2631490"/>
          </a:xfrm>
          <a:prstGeom prst="rect">
            <a:avLst/>
          </a:prstGeom>
        </p:spPr>
        <p:txBody>
          <a:bodyPr/>
          <a:lstStyle/>
          <a:p>
            <a:pPr marL="457200" indent="-457200" algn="just">
              <a:lnSpc>
                <a:spcPct val="90000"/>
              </a:lnSpc>
              <a:buFont typeface="Wingdings" pitchFamily="2" charset="2"/>
              <a:buChar char="q"/>
            </a:pPr>
            <a:r>
              <a:rPr lang="fr-FR" sz="2000" dirty="0">
                <a:latin typeface="Calibri (Corps)"/>
              </a:rPr>
              <a:t>L'algorithme de base le plus populaire pour remplir un polygone consiste à balayer le polygone par des lignes horizontales (lignes de balayage).</a:t>
            </a:r>
          </a:p>
          <a:p>
            <a:pPr marL="457200" indent="-457200" algn="just">
              <a:lnSpc>
                <a:spcPct val="90000"/>
              </a:lnSpc>
              <a:buFont typeface="Wingdings" pitchFamily="2" charset="2"/>
              <a:buChar char="q"/>
            </a:pPr>
            <a:r>
              <a:rPr lang="fr-FR" sz="2000" dirty="0">
                <a:latin typeface="Calibri (Corps)"/>
              </a:rPr>
              <a:t>A chaque ligne, on répète les étapes suivantes:</a:t>
            </a:r>
          </a:p>
          <a:p>
            <a:pPr marL="838200" lvl="1" indent="-381000" algn="just">
              <a:lnSpc>
                <a:spcPct val="90000"/>
              </a:lnSpc>
              <a:buFontTx/>
              <a:buAutoNum type="arabicPeriod"/>
            </a:pPr>
            <a:r>
              <a:rPr lang="fr-FR" sz="1800" dirty="0">
                <a:latin typeface="Calibri (Corps)"/>
              </a:rPr>
              <a:t>trouver les intersections de la ligne de balayage avec toutes les arêtes du polygone</a:t>
            </a:r>
          </a:p>
          <a:p>
            <a:pPr marL="838200" lvl="1" indent="-381000" algn="just">
              <a:lnSpc>
                <a:spcPct val="90000"/>
              </a:lnSpc>
              <a:buFontTx/>
              <a:buAutoNum type="arabicPeriod"/>
            </a:pPr>
            <a:r>
              <a:rPr lang="fr-FR" sz="1800" dirty="0">
                <a:latin typeface="Calibri (Corps)"/>
              </a:rPr>
              <a:t>trier ces intersections dans l'ordre croissant des coordonnées x</a:t>
            </a:r>
          </a:p>
          <a:p>
            <a:pPr marL="838200" lvl="1" indent="-381000" algn="just">
              <a:lnSpc>
                <a:spcPct val="90000"/>
              </a:lnSpc>
              <a:buFontTx/>
              <a:buAutoNum type="arabicPeriod"/>
            </a:pPr>
            <a:r>
              <a:rPr lang="fr-FR" sz="1800" dirty="0">
                <a:latin typeface="Calibri (Corps)"/>
              </a:rPr>
              <a:t>mettre à la valeur donnée tous les pixels situés entre les paires d'intersection.</a:t>
            </a:r>
          </a:p>
          <a:p>
            <a:pPr marL="457200" indent="-457200">
              <a:lnSpc>
                <a:spcPct val="90000"/>
              </a:lnSpc>
            </a:pPr>
            <a:endParaRPr lang="fr-FR" sz="2000" dirty="0"/>
          </a:p>
        </p:txBody>
      </p:sp>
      <p:pic>
        <p:nvPicPr>
          <p:cNvPr id="392196" name="Picture 4"/>
          <p:cNvPicPr>
            <a:picLocks noChangeAspect="1" noChangeArrowheads="1"/>
          </p:cNvPicPr>
          <p:nvPr/>
        </p:nvPicPr>
        <p:blipFill>
          <a:blip r:embed="rId2"/>
          <a:srcRect/>
          <a:stretch>
            <a:fillRect/>
          </a:stretch>
        </p:blipFill>
        <p:spPr bwMode="auto">
          <a:xfrm>
            <a:off x="90000" y="4419600"/>
            <a:ext cx="6768000" cy="2384574"/>
          </a:xfrm>
          <a:prstGeom prst="rect">
            <a:avLst/>
          </a:prstGeom>
          <a:noFill/>
          <a:ln w="12700">
            <a:noFill/>
            <a:miter lim="800000"/>
            <a:headEnd type="none" w="sm" len="sm"/>
            <a:tailEnd type="none" w="sm" len="sm"/>
          </a:ln>
          <a:effectLst/>
        </p:spPr>
      </p:pic>
      <p:sp>
        <p:nvSpPr>
          <p:cNvPr id="6" name="object 2"/>
          <p:cNvSpPr txBox="1">
            <a:spLocks/>
          </p:cNvSpPr>
          <p:nvPr/>
        </p:nvSpPr>
        <p:spPr>
          <a:xfrm>
            <a:off x="273735" y="349059"/>
            <a:ext cx="8596528" cy="492443"/>
          </a:xfrm>
          <a:prstGeom prst="rect">
            <a:avLst/>
          </a:prstGeom>
        </p:spPr>
        <p:txBody>
          <a:bodyPr vert="horz" wrap="square" lIns="0" tIns="0" rIns="0" bIns="0" rtlCol="0">
            <a:spAutoFit/>
          </a:bodyPr>
          <a:lstStyle/>
          <a:p>
            <a:pPr marL="12700" lvl="0"/>
            <a:r>
              <a:rPr lang="fr-FR" sz="3200" kern="0" dirty="0" smtClean="0">
                <a:solidFill>
                  <a:prstClr val="white"/>
                </a:solidFill>
                <a:latin typeface="Arial"/>
                <a:cs typeface="Arial"/>
              </a:rPr>
              <a:t>Notions et Techniques de base</a:t>
            </a:r>
            <a:endParaRPr lang="fr-FR" sz="3200" kern="0" dirty="0" smtClean="0">
              <a:solidFill>
                <a:schemeClr val="bg1"/>
              </a:solidFill>
              <a:latin typeface="Arial"/>
              <a:cs typeface="Arial"/>
            </a:endParaRPr>
          </a:p>
        </p:txBody>
      </p:sp>
      <p:sp>
        <p:nvSpPr>
          <p:cNvPr id="7" name="Rectangle 6"/>
          <p:cNvSpPr/>
          <p:nvPr/>
        </p:nvSpPr>
        <p:spPr>
          <a:xfrm>
            <a:off x="609600" y="1447800"/>
            <a:ext cx="3874779" cy="400110"/>
          </a:xfrm>
          <a:prstGeom prst="rect">
            <a:avLst/>
          </a:prstGeom>
        </p:spPr>
        <p:txBody>
          <a:bodyPr wrap="none">
            <a:spAutoFit/>
          </a:bodyPr>
          <a:lstStyle/>
          <a:p>
            <a:pPr algn="just"/>
            <a:r>
              <a:rPr lang="fr-FR" sz="2000" b="1" dirty="0" smtClean="0">
                <a:effectLst>
                  <a:outerShdw blurRad="38100" dist="38100" dir="2700000" algn="tl">
                    <a:srgbClr val="000000">
                      <a:alpha val="43137"/>
                    </a:srgbClr>
                  </a:outerShdw>
                </a:effectLst>
                <a:latin typeface="Calibri (Corps)"/>
                <a:cs typeface="Times New Roman" pitchFamily="18" charset="0"/>
              </a:rPr>
              <a:t>Remplissage de polygones (1)</a:t>
            </a:r>
          </a:p>
        </p:txBody>
      </p:sp>
      <p:sp>
        <p:nvSpPr>
          <p:cNvPr id="9" name="object 6"/>
          <p:cNvSpPr txBox="1">
            <a:spLocks noGrp="1"/>
          </p:cNvSpPr>
          <p:nvPr>
            <p:ph type="sldNum" sz="quarter" idx="7"/>
          </p:nvPr>
        </p:nvSpPr>
        <p:spPr>
          <a:xfrm>
            <a:off x="8534400" y="6629400"/>
            <a:ext cx="551182" cy="166712"/>
          </a:xfrm>
          <a:prstGeom prst="rect">
            <a:avLst/>
          </a:prstGeom>
        </p:spPr>
        <p:txBody>
          <a:bodyPr vert="horz" wrap="square" lIns="0" tIns="0" rIns="0" bIns="0" rtlCol="0">
            <a:spAutoFit/>
          </a:bodyPr>
          <a:lstStyle/>
          <a:p>
            <a:pPr marL="127000">
              <a:lnSpc>
                <a:spcPts val="1275"/>
              </a:lnSpc>
            </a:pPr>
            <a:fld id="{81D60167-4931-47E6-BA6A-407CBD079E47}" type="slidenum">
              <a:rPr spc="35" dirty="0"/>
              <a:pPr marL="127000">
                <a:lnSpc>
                  <a:spcPts val="1275"/>
                </a:lnSpc>
              </a:pPr>
              <a:t>4</a:t>
            </a:fld>
            <a:endParaRPr spc="35"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356615" y="3427475"/>
            <a:ext cx="8356600" cy="2845435"/>
          </a:xfrm>
          <a:custGeom>
            <a:avLst/>
            <a:gdLst/>
            <a:ahLst/>
            <a:cxnLst/>
            <a:rect l="l" t="t" r="r" b="b"/>
            <a:pathLst>
              <a:path w="8356600" h="2845435">
                <a:moveTo>
                  <a:pt x="50292" y="0"/>
                </a:moveTo>
                <a:lnTo>
                  <a:pt x="0" y="0"/>
                </a:lnTo>
                <a:lnTo>
                  <a:pt x="0" y="2077212"/>
                </a:lnTo>
                <a:lnTo>
                  <a:pt x="9144" y="2159508"/>
                </a:lnTo>
                <a:lnTo>
                  <a:pt x="16764" y="2199131"/>
                </a:lnTo>
                <a:lnTo>
                  <a:pt x="25908" y="2238755"/>
                </a:lnTo>
                <a:lnTo>
                  <a:pt x="36576" y="2276855"/>
                </a:lnTo>
                <a:lnTo>
                  <a:pt x="48768" y="2314955"/>
                </a:lnTo>
                <a:lnTo>
                  <a:pt x="79248" y="2388108"/>
                </a:lnTo>
                <a:lnTo>
                  <a:pt x="97536" y="2421636"/>
                </a:lnTo>
                <a:lnTo>
                  <a:pt x="117348" y="2456688"/>
                </a:lnTo>
                <a:lnTo>
                  <a:pt x="138684" y="2488691"/>
                </a:lnTo>
                <a:lnTo>
                  <a:pt x="161544" y="2520696"/>
                </a:lnTo>
                <a:lnTo>
                  <a:pt x="184404" y="2551176"/>
                </a:lnTo>
                <a:lnTo>
                  <a:pt x="210312" y="2580131"/>
                </a:lnTo>
                <a:lnTo>
                  <a:pt x="237744" y="2609088"/>
                </a:lnTo>
                <a:lnTo>
                  <a:pt x="295656" y="2660904"/>
                </a:lnTo>
                <a:lnTo>
                  <a:pt x="326136" y="2685288"/>
                </a:lnTo>
                <a:lnTo>
                  <a:pt x="423672" y="2747772"/>
                </a:lnTo>
                <a:lnTo>
                  <a:pt x="458724" y="2766060"/>
                </a:lnTo>
                <a:lnTo>
                  <a:pt x="495300" y="2782824"/>
                </a:lnTo>
                <a:lnTo>
                  <a:pt x="531876" y="2796540"/>
                </a:lnTo>
                <a:lnTo>
                  <a:pt x="608076" y="2820924"/>
                </a:lnTo>
                <a:lnTo>
                  <a:pt x="687324" y="2836164"/>
                </a:lnTo>
                <a:lnTo>
                  <a:pt x="726947" y="2840736"/>
                </a:lnTo>
                <a:lnTo>
                  <a:pt x="768096" y="2843784"/>
                </a:lnTo>
                <a:lnTo>
                  <a:pt x="809244" y="2845308"/>
                </a:lnTo>
                <a:lnTo>
                  <a:pt x="7546848" y="2845308"/>
                </a:lnTo>
                <a:lnTo>
                  <a:pt x="7587995" y="2843784"/>
                </a:lnTo>
                <a:lnTo>
                  <a:pt x="7629143" y="2840736"/>
                </a:lnTo>
                <a:lnTo>
                  <a:pt x="7670291" y="2836164"/>
                </a:lnTo>
                <a:lnTo>
                  <a:pt x="7709915" y="2828544"/>
                </a:lnTo>
                <a:lnTo>
                  <a:pt x="7749539" y="2819400"/>
                </a:lnTo>
                <a:lnTo>
                  <a:pt x="7787639" y="2808732"/>
                </a:lnTo>
                <a:lnTo>
                  <a:pt x="7825739" y="2796540"/>
                </a:lnTo>
                <a:lnTo>
                  <a:pt x="7829397" y="2795016"/>
                </a:lnTo>
                <a:lnTo>
                  <a:pt x="809244" y="2795016"/>
                </a:lnTo>
                <a:lnTo>
                  <a:pt x="769620" y="2793491"/>
                </a:lnTo>
                <a:lnTo>
                  <a:pt x="731520" y="2790444"/>
                </a:lnTo>
                <a:lnTo>
                  <a:pt x="693420" y="2785872"/>
                </a:lnTo>
                <a:lnTo>
                  <a:pt x="655320" y="2779776"/>
                </a:lnTo>
                <a:lnTo>
                  <a:pt x="583692" y="2759964"/>
                </a:lnTo>
                <a:lnTo>
                  <a:pt x="513588" y="2735579"/>
                </a:lnTo>
                <a:lnTo>
                  <a:pt x="448056" y="2703576"/>
                </a:lnTo>
                <a:lnTo>
                  <a:pt x="384048" y="2665476"/>
                </a:lnTo>
                <a:lnTo>
                  <a:pt x="326136" y="2621279"/>
                </a:lnTo>
                <a:lnTo>
                  <a:pt x="272796" y="2572512"/>
                </a:lnTo>
                <a:lnTo>
                  <a:pt x="224028" y="2517648"/>
                </a:lnTo>
                <a:lnTo>
                  <a:pt x="179832" y="2459736"/>
                </a:lnTo>
                <a:lnTo>
                  <a:pt x="141732" y="2397252"/>
                </a:lnTo>
                <a:lnTo>
                  <a:pt x="109728" y="2330196"/>
                </a:lnTo>
                <a:lnTo>
                  <a:pt x="83820" y="2260091"/>
                </a:lnTo>
                <a:lnTo>
                  <a:pt x="65532" y="2188464"/>
                </a:lnTo>
                <a:lnTo>
                  <a:pt x="59436" y="2150364"/>
                </a:lnTo>
                <a:lnTo>
                  <a:pt x="54864" y="2112264"/>
                </a:lnTo>
                <a:lnTo>
                  <a:pt x="51815" y="2074164"/>
                </a:lnTo>
                <a:lnTo>
                  <a:pt x="50350" y="2036064"/>
                </a:lnTo>
                <a:lnTo>
                  <a:pt x="50292" y="0"/>
                </a:lnTo>
                <a:close/>
              </a:path>
              <a:path w="8356600" h="2845435">
                <a:moveTo>
                  <a:pt x="8356091" y="0"/>
                </a:moveTo>
                <a:lnTo>
                  <a:pt x="8305800" y="0"/>
                </a:lnTo>
                <a:lnTo>
                  <a:pt x="8305800" y="2036064"/>
                </a:lnTo>
                <a:lnTo>
                  <a:pt x="8304276" y="2075688"/>
                </a:lnTo>
                <a:lnTo>
                  <a:pt x="8301228" y="2113788"/>
                </a:lnTo>
                <a:lnTo>
                  <a:pt x="8296656" y="2151888"/>
                </a:lnTo>
                <a:lnTo>
                  <a:pt x="8290559" y="2189988"/>
                </a:lnTo>
                <a:lnTo>
                  <a:pt x="8270748" y="2261616"/>
                </a:lnTo>
                <a:lnTo>
                  <a:pt x="8246363" y="2331720"/>
                </a:lnTo>
                <a:lnTo>
                  <a:pt x="8214359" y="2397252"/>
                </a:lnTo>
                <a:lnTo>
                  <a:pt x="8176259" y="2461260"/>
                </a:lnTo>
                <a:lnTo>
                  <a:pt x="8132063" y="2519172"/>
                </a:lnTo>
                <a:lnTo>
                  <a:pt x="8083295" y="2572512"/>
                </a:lnTo>
                <a:lnTo>
                  <a:pt x="8028432" y="2621279"/>
                </a:lnTo>
                <a:lnTo>
                  <a:pt x="7970519" y="2665476"/>
                </a:lnTo>
                <a:lnTo>
                  <a:pt x="7908035" y="2703576"/>
                </a:lnTo>
                <a:lnTo>
                  <a:pt x="7840980" y="2735579"/>
                </a:lnTo>
                <a:lnTo>
                  <a:pt x="7770876" y="2761488"/>
                </a:lnTo>
                <a:lnTo>
                  <a:pt x="7699248" y="2779776"/>
                </a:lnTo>
                <a:lnTo>
                  <a:pt x="7661148" y="2785872"/>
                </a:lnTo>
                <a:lnTo>
                  <a:pt x="7623048" y="2790444"/>
                </a:lnTo>
                <a:lnTo>
                  <a:pt x="7584948" y="2793491"/>
                </a:lnTo>
                <a:lnTo>
                  <a:pt x="7545324" y="2795016"/>
                </a:lnTo>
                <a:lnTo>
                  <a:pt x="7829397" y="2795016"/>
                </a:lnTo>
                <a:lnTo>
                  <a:pt x="7898891" y="2766060"/>
                </a:lnTo>
                <a:lnTo>
                  <a:pt x="7932419" y="2747772"/>
                </a:lnTo>
                <a:lnTo>
                  <a:pt x="7967472" y="2727960"/>
                </a:lnTo>
                <a:lnTo>
                  <a:pt x="7999476" y="2706624"/>
                </a:lnTo>
                <a:lnTo>
                  <a:pt x="8031480" y="2683764"/>
                </a:lnTo>
                <a:lnTo>
                  <a:pt x="8090915" y="2634996"/>
                </a:lnTo>
                <a:lnTo>
                  <a:pt x="8119872" y="2607564"/>
                </a:lnTo>
                <a:lnTo>
                  <a:pt x="8171687" y="2549652"/>
                </a:lnTo>
                <a:lnTo>
                  <a:pt x="8196072" y="2519172"/>
                </a:lnTo>
                <a:lnTo>
                  <a:pt x="8258556" y="2421636"/>
                </a:lnTo>
                <a:lnTo>
                  <a:pt x="8276843" y="2386584"/>
                </a:lnTo>
                <a:lnTo>
                  <a:pt x="8293608" y="2350008"/>
                </a:lnTo>
                <a:lnTo>
                  <a:pt x="8307324" y="2313431"/>
                </a:lnTo>
                <a:lnTo>
                  <a:pt x="8331708" y="2237231"/>
                </a:lnTo>
                <a:lnTo>
                  <a:pt x="8346948" y="2157984"/>
                </a:lnTo>
                <a:lnTo>
                  <a:pt x="8351519" y="2118360"/>
                </a:lnTo>
                <a:lnTo>
                  <a:pt x="8354567" y="2077212"/>
                </a:lnTo>
                <a:lnTo>
                  <a:pt x="8356091" y="2036064"/>
                </a:lnTo>
                <a:lnTo>
                  <a:pt x="8356091" y="0"/>
                </a:lnTo>
                <a:close/>
              </a:path>
            </a:pathLst>
          </a:custGeom>
          <a:solidFill>
            <a:srgbClr val="669999"/>
          </a:solidFill>
        </p:spPr>
        <p:txBody>
          <a:bodyPr wrap="square" lIns="0" tIns="0" rIns="0" bIns="0" rtlCol="0"/>
          <a:lstStyle/>
          <a:p>
            <a:endParaRPr/>
          </a:p>
        </p:txBody>
      </p:sp>
      <p:sp>
        <p:nvSpPr>
          <p:cNvPr id="11" name="Rectangle 2"/>
          <p:cNvSpPr txBox="1">
            <a:spLocks noChangeArrowheads="1"/>
          </p:cNvSpPr>
          <p:nvPr/>
        </p:nvSpPr>
        <p:spPr>
          <a:xfrm>
            <a:off x="152400" y="304800"/>
            <a:ext cx="6983412" cy="605371"/>
          </a:xfrm>
          <a:prstGeom prst="rect">
            <a:avLst/>
          </a:prstGeom>
          <a:noFill/>
          <a:ln/>
        </p:spPr>
        <p:txBody>
          <a:bodyPr wrap="square" lIns="63595" tIns="25438" rIns="63595" bIns="25438">
            <a:spAutoFit/>
          </a:bodyPr>
          <a:lstStyle/>
          <a:p>
            <a:pPr lvl="0"/>
            <a:r>
              <a:rPr lang="fr-FR" altLang="en-US" sz="3600" b="1" kern="0" dirty="0" smtClean="0">
                <a:solidFill>
                  <a:schemeClr val="bg1"/>
                </a:solidFill>
                <a:effectLst>
                  <a:outerShdw blurRad="38100" dist="38100" dir="2700000" algn="tl">
                    <a:srgbClr val="000000">
                      <a:alpha val="43137"/>
                    </a:srgbClr>
                  </a:outerShdw>
                </a:effectLst>
                <a:latin typeface="Arial"/>
                <a:ea typeface="+mj-ea"/>
                <a:cs typeface="Arial"/>
              </a:rPr>
              <a:t>Modélisation volumique</a:t>
            </a:r>
          </a:p>
        </p:txBody>
      </p:sp>
      <p:sp>
        <p:nvSpPr>
          <p:cNvPr id="12" name="Rectangle 11"/>
          <p:cNvSpPr/>
          <p:nvPr/>
        </p:nvSpPr>
        <p:spPr>
          <a:xfrm>
            <a:off x="762000" y="1447800"/>
            <a:ext cx="4742004" cy="1200329"/>
          </a:xfrm>
          <a:prstGeom prst="rect">
            <a:avLst/>
          </a:prstGeom>
        </p:spPr>
        <p:txBody>
          <a:bodyPr wrap="none">
            <a:spAutoFit/>
          </a:bodyPr>
          <a:lstStyle/>
          <a:p>
            <a:pPr lvl="0">
              <a:buFont typeface="Wingdings" pitchFamily="2" charset="2"/>
              <a:buChar char="q"/>
              <a:defRPr/>
            </a:pPr>
            <a:r>
              <a:rPr lang="en-US" altLang="en-US" sz="2000" b="1" kern="0" dirty="0" smtClean="0">
                <a:latin typeface="Arial"/>
                <a:cs typeface="Arial"/>
              </a:rPr>
              <a:t>Constructive Solid Geometry (CSG)</a:t>
            </a:r>
          </a:p>
          <a:p>
            <a:pPr>
              <a:buFont typeface="Wingdings" pitchFamily="2" charset="2"/>
              <a:buChar char="q"/>
              <a:defRPr/>
            </a:pPr>
            <a:r>
              <a:rPr lang="en-US" altLang="en-US" sz="2000" b="1" kern="0" dirty="0" err="1" smtClean="0">
                <a:latin typeface="Arial"/>
                <a:cs typeface="Arial"/>
              </a:rPr>
              <a:t>Octrees</a:t>
            </a:r>
            <a:endParaRPr lang="en-US" altLang="en-US" sz="2000" b="1" kern="0" dirty="0" smtClean="0">
              <a:latin typeface="Arial"/>
              <a:cs typeface="Arial"/>
            </a:endParaRPr>
          </a:p>
          <a:p>
            <a:pPr lvl="0">
              <a:defRPr/>
            </a:pPr>
            <a:endParaRPr lang="en-US" altLang="en-US" sz="3200" b="1" kern="0" dirty="0">
              <a:latin typeface="Arial"/>
              <a:cs typeface="Arial"/>
            </a:endParaRPr>
          </a:p>
        </p:txBody>
      </p:sp>
      <p:pic>
        <p:nvPicPr>
          <p:cNvPr id="7174" name="Picture 6" descr="Résultat de recherche d'images"/>
          <p:cNvPicPr>
            <a:picLocks noChangeAspect="1" noChangeArrowheads="1"/>
          </p:cNvPicPr>
          <p:nvPr/>
        </p:nvPicPr>
        <p:blipFill>
          <a:blip r:embed="rId2"/>
          <a:srcRect/>
          <a:stretch>
            <a:fillRect/>
          </a:stretch>
        </p:blipFill>
        <p:spPr bwMode="auto">
          <a:xfrm>
            <a:off x="2743200" y="3200400"/>
            <a:ext cx="3071811" cy="2057400"/>
          </a:xfrm>
          <a:prstGeom prst="rect">
            <a:avLst/>
          </a:prstGeom>
          <a:noFill/>
        </p:spPr>
      </p:pic>
      <p:sp>
        <p:nvSpPr>
          <p:cNvPr id="9" name="Rectangle 8"/>
          <p:cNvSpPr/>
          <p:nvPr/>
        </p:nvSpPr>
        <p:spPr>
          <a:xfrm>
            <a:off x="8382000" y="6248400"/>
            <a:ext cx="427681" cy="369332"/>
          </a:xfrm>
          <a:prstGeom prst="rect">
            <a:avLst/>
          </a:prstGeom>
        </p:spPr>
        <p:txBody>
          <a:bodyPr wrap="none">
            <a:spAutoFit/>
          </a:bodyPr>
          <a:lstStyle/>
          <a:p>
            <a:fld id="{81D60167-4931-47E6-BA6A-407CBD079E47}" type="slidenum">
              <a:rPr lang="fr-FR" spc="35" smtClean="0"/>
              <a:pPr/>
              <a:t>40</a:t>
            </a:fld>
            <a:endParaRPr lang="fr-FR"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718185" y="1524000"/>
            <a:ext cx="5606415" cy="314960"/>
          </a:xfrm>
          <a:prstGeom prst="rect">
            <a:avLst/>
          </a:prstGeom>
        </p:spPr>
        <p:txBody>
          <a:bodyPr vert="horz" wrap="square" lIns="0" tIns="0" rIns="0" bIns="0" rtlCol="0">
            <a:spAutoFit/>
          </a:bodyPr>
          <a:lstStyle/>
          <a:p>
            <a:pPr marL="355600" indent="-342900">
              <a:lnSpc>
                <a:spcPct val="100000"/>
              </a:lnSpc>
              <a:buClr>
                <a:srgbClr val="996666"/>
              </a:buClr>
              <a:buSzPct val="80000"/>
              <a:buFont typeface="Wingdings"/>
              <a:buChar char=""/>
              <a:tabLst>
                <a:tab pos="354965" algn="l"/>
                <a:tab pos="355600" algn="l"/>
              </a:tabLst>
            </a:pPr>
            <a:r>
              <a:rPr sz="2000" dirty="0">
                <a:latin typeface="Arial"/>
                <a:cs typeface="Arial"/>
              </a:rPr>
              <a:t>Représentation par arbre de</a:t>
            </a:r>
            <a:r>
              <a:rPr sz="2000" spc="-114" dirty="0">
                <a:latin typeface="Arial"/>
                <a:cs typeface="Arial"/>
              </a:rPr>
              <a:t> </a:t>
            </a:r>
            <a:r>
              <a:rPr sz="2000" dirty="0">
                <a:latin typeface="Arial"/>
                <a:cs typeface="Arial"/>
              </a:rPr>
              <a:t>construction:CSG</a:t>
            </a:r>
            <a:endParaRPr sz="2000">
              <a:latin typeface="Arial"/>
              <a:cs typeface="Arial"/>
            </a:endParaRPr>
          </a:p>
        </p:txBody>
      </p:sp>
      <p:sp>
        <p:nvSpPr>
          <p:cNvPr id="5" name="object 5"/>
          <p:cNvSpPr/>
          <p:nvPr/>
        </p:nvSpPr>
        <p:spPr>
          <a:xfrm>
            <a:off x="356615" y="3427475"/>
            <a:ext cx="8356600" cy="3201925"/>
          </a:xfrm>
          <a:custGeom>
            <a:avLst/>
            <a:gdLst/>
            <a:ahLst/>
            <a:cxnLst/>
            <a:rect l="l" t="t" r="r" b="b"/>
            <a:pathLst>
              <a:path w="8356600" h="2845435">
                <a:moveTo>
                  <a:pt x="50292" y="0"/>
                </a:moveTo>
                <a:lnTo>
                  <a:pt x="0" y="0"/>
                </a:lnTo>
                <a:lnTo>
                  <a:pt x="0" y="2077212"/>
                </a:lnTo>
                <a:lnTo>
                  <a:pt x="9144" y="2159508"/>
                </a:lnTo>
                <a:lnTo>
                  <a:pt x="16764" y="2199131"/>
                </a:lnTo>
                <a:lnTo>
                  <a:pt x="25908" y="2238755"/>
                </a:lnTo>
                <a:lnTo>
                  <a:pt x="36576" y="2276855"/>
                </a:lnTo>
                <a:lnTo>
                  <a:pt x="48768" y="2314955"/>
                </a:lnTo>
                <a:lnTo>
                  <a:pt x="79248" y="2388108"/>
                </a:lnTo>
                <a:lnTo>
                  <a:pt x="97536" y="2421636"/>
                </a:lnTo>
                <a:lnTo>
                  <a:pt x="117348" y="2456688"/>
                </a:lnTo>
                <a:lnTo>
                  <a:pt x="138684" y="2488691"/>
                </a:lnTo>
                <a:lnTo>
                  <a:pt x="161544" y="2520696"/>
                </a:lnTo>
                <a:lnTo>
                  <a:pt x="184404" y="2551176"/>
                </a:lnTo>
                <a:lnTo>
                  <a:pt x="210312" y="2580131"/>
                </a:lnTo>
                <a:lnTo>
                  <a:pt x="237744" y="2609088"/>
                </a:lnTo>
                <a:lnTo>
                  <a:pt x="295656" y="2660904"/>
                </a:lnTo>
                <a:lnTo>
                  <a:pt x="326136" y="2685288"/>
                </a:lnTo>
                <a:lnTo>
                  <a:pt x="423672" y="2747772"/>
                </a:lnTo>
                <a:lnTo>
                  <a:pt x="458724" y="2766060"/>
                </a:lnTo>
                <a:lnTo>
                  <a:pt x="495300" y="2782824"/>
                </a:lnTo>
                <a:lnTo>
                  <a:pt x="531876" y="2796540"/>
                </a:lnTo>
                <a:lnTo>
                  <a:pt x="608076" y="2820924"/>
                </a:lnTo>
                <a:lnTo>
                  <a:pt x="687324" y="2836164"/>
                </a:lnTo>
                <a:lnTo>
                  <a:pt x="726947" y="2840736"/>
                </a:lnTo>
                <a:lnTo>
                  <a:pt x="768096" y="2843784"/>
                </a:lnTo>
                <a:lnTo>
                  <a:pt x="809244" y="2845308"/>
                </a:lnTo>
                <a:lnTo>
                  <a:pt x="7546848" y="2845308"/>
                </a:lnTo>
                <a:lnTo>
                  <a:pt x="7587995" y="2843784"/>
                </a:lnTo>
                <a:lnTo>
                  <a:pt x="7629143" y="2840736"/>
                </a:lnTo>
                <a:lnTo>
                  <a:pt x="7670291" y="2836164"/>
                </a:lnTo>
                <a:lnTo>
                  <a:pt x="7709915" y="2828544"/>
                </a:lnTo>
                <a:lnTo>
                  <a:pt x="7749539" y="2819400"/>
                </a:lnTo>
                <a:lnTo>
                  <a:pt x="7787639" y="2808732"/>
                </a:lnTo>
                <a:lnTo>
                  <a:pt x="7825739" y="2796540"/>
                </a:lnTo>
                <a:lnTo>
                  <a:pt x="7829397" y="2795016"/>
                </a:lnTo>
                <a:lnTo>
                  <a:pt x="809244" y="2795016"/>
                </a:lnTo>
                <a:lnTo>
                  <a:pt x="769620" y="2793491"/>
                </a:lnTo>
                <a:lnTo>
                  <a:pt x="731520" y="2790444"/>
                </a:lnTo>
                <a:lnTo>
                  <a:pt x="693420" y="2785872"/>
                </a:lnTo>
                <a:lnTo>
                  <a:pt x="655320" y="2779776"/>
                </a:lnTo>
                <a:lnTo>
                  <a:pt x="583692" y="2759964"/>
                </a:lnTo>
                <a:lnTo>
                  <a:pt x="513588" y="2735579"/>
                </a:lnTo>
                <a:lnTo>
                  <a:pt x="448056" y="2703576"/>
                </a:lnTo>
                <a:lnTo>
                  <a:pt x="384048" y="2665476"/>
                </a:lnTo>
                <a:lnTo>
                  <a:pt x="326136" y="2621279"/>
                </a:lnTo>
                <a:lnTo>
                  <a:pt x="272796" y="2572512"/>
                </a:lnTo>
                <a:lnTo>
                  <a:pt x="224028" y="2517648"/>
                </a:lnTo>
                <a:lnTo>
                  <a:pt x="179832" y="2459736"/>
                </a:lnTo>
                <a:lnTo>
                  <a:pt x="141732" y="2397252"/>
                </a:lnTo>
                <a:lnTo>
                  <a:pt x="109728" y="2330196"/>
                </a:lnTo>
                <a:lnTo>
                  <a:pt x="83820" y="2260091"/>
                </a:lnTo>
                <a:lnTo>
                  <a:pt x="65532" y="2188464"/>
                </a:lnTo>
                <a:lnTo>
                  <a:pt x="59436" y="2150364"/>
                </a:lnTo>
                <a:lnTo>
                  <a:pt x="54864" y="2112264"/>
                </a:lnTo>
                <a:lnTo>
                  <a:pt x="51815" y="2074164"/>
                </a:lnTo>
                <a:lnTo>
                  <a:pt x="50350" y="2036064"/>
                </a:lnTo>
                <a:lnTo>
                  <a:pt x="50292" y="0"/>
                </a:lnTo>
                <a:close/>
              </a:path>
              <a:path w="8356600" h="2845435">
                <a:moveTo>
                  <a:pt x="8356091" y="0"/>
                </a:moveTo>
                <a:lnTo>
                  <a:pt x="8305800" y="0"/>
                </a:lnTo>
                <a:lnTo>
                  <a:pt x="8305800" y="2036064"/>
                </a:lnTo>
                <a:lnTo>
                  <a:pt x="8304276" y="2075688"/>
                </a:lnTo>
                <a:lnTo>
                  <a:pt x="8301228" y="2113788"/>
                </a:lnTo>
                <a:lnTo>
                  <a:pt x="8296656" y="2151888"/>
                </a:lnTo>
                <a:lnTo>
                  <a:pt x="8290559" y="2189988"/>
                </a:lnTo>
                <a:lnTo>
                  <a:pt x="8270748" y="2261616"/>
                </a:lnTo>
                <a:lnTo>
                  <a:pt x="8246363" y="2331720"/>
                </a:lnTo>
                <a:lnTo>
                  <a:pt x="8214359" y="2397252"/>
                </a:lnTo>
                <a:lnTo>
                  <a:pt x="8176259" y="2461260"/>
                </a:lnTo>
                <a:lnTo>
                  <a:pt x="8132063" y="2519172"/>
                </a:lnTo>
                <a:lnTo>
                  <a:pt x="8083295" y="2572512"/>
                </a:lnTo>
                <a:lnTo>
                  <a:pt x="8028432" y="2621279"/>
                </a:lnTo>
                <a:lnTo>
                  <a:pt x="7970519" y="2665476"/>
                </a:lnTo>
                <a:lnTo>
                  <a:pt x="7908035" y="2703576"/>
                </a:lnTo>
                <a:lnTo>
                  <a:pt x="7840980" y="2735579"/>
                </a:lnTo>
                <a:lnTo>
                  <a:pt x="7770876" y="2761488"/>
                </a:lnTo>
                <a:lnTo>
                  <a:pt x="7699248" y="2779776"/>
                </a:lnTo>
                <a:lnTo>
                  <a:pt x="7661148" y="2785872"/>
                </a:lnTo>
                <a:lnTo>
                  <a:pt x="7623048" y="2790444"/>
                </a:lnTo>
                <a:lnTo>
                  <a:pt x="7584948" y="2793491"/>
                </a:lnTo>
                <a:lnTo>
                  <a:pt x="7545324" y="2795016"/>
                </a:lnTo>
                <a:lnTo>
                  <a:pt x="7829397" y="2795016"/>
                </a:lnTo>
                <a:lnTo>
                  <a:pt x="7898891" y="2766060"/>
                </a:lnTo>
                <a:lnTo>
                  <a:pt x="7932419" y="2747772"/>
                </a:lnTo>
                <a:lnTo>
                  <a:pt x="7967472" y="2727960"/>
                </a:lnTo>
                <a:lnTo>
                  <a:pt x="7999476" y="2706624"/>
                </a:lnTo>
                <a:lnTo>
                  <a:pt x="8031480" y="2683764"/>
                </a:lnTo>
                <a:lnTo>
                  <a:pt x="8090915" y="2634996"/>
                </a:lnTo>
                <a:lnTo>
                  <a:pt x="8119872" y="2607564"/>
                </a:lnTo>
                <a:lnTo>
                  <a:pt x="8171687" y="2549652"/>
                </a:lnTo>
                <a:lnTo>
                  <a:pt x="8196072" y="2519172"/>
                </a:lnTo>
                <a:lnTo>
                  <a:pt x="8258556" y="2421636"/>
                </a:lnTo>
                <a:lnTo>
                  <a:pt x="8276843" y="2386584"/>
                </a:lnTo>
                <a:lnTo>
                  <a:pt x="8293608" y="2350008"/>
                </a:lnTo>
                <a:lnTo>
                  <a:pt x="8307324" y="2313431"/>
                </a:lnTo>
                <a:lnTo>
                  <a:pt x="8331708" y="2237231"/>
                </a:lnTo>
                <a:lnTo>
                  <a:pt x="8346948" y="2157984"/>
                </a:lnTo>
                <a:lnTo>
                  <a:pt x="8351519" y="2118360"/>
                </a:lnTo>
                <a:lnTo>
                  <a:pt x="8354567" y="2077212"/>
                </a:lnTo>
                <a:lnTo>
                  <a:pt x="8356091" y="2036064"/>
                </a:lnTo>
                <a:lnTo>
                  <a:pt x="8356091" y="0"/>
                </a:lnTo>
                <a:close/>
              </a:path>
            </a:pathLst>
          </a:custGeom>
          <a:solidFill>
            <a:srgbClr val="669999"/>
          </a:solidFill>
        </p:spPr>
        <p:txBody>
          <a:bodyPr wrap="square" lIns="0" tIns="0" rIns="0" bIns="0" rtlCol="0"/>
          <a:lstStyle/>
          <a:p>
            <a:endParaRPr/>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25400">
              <a:lnSpc>
                <a:spcPts val="1275"/>
              </a:lnSpc>
            </a:pPr>
            <a:fld id="{81D60167-4931-47E6-BA6A-407CBD079E47}" type="slidenum">
              <a:rPr spc="35" dirty="0"/>
              <a:pPr marL="25400">
                <a:lnSpc>
                  <a:spcPts val="1275"/>
                </a:lnSpc>
              </a:pPr>
              <a:t>41</a:t>
            </a:fld>
            <a:endParaRPr spc="35" dirty="0"/>
          </a:p>
        </p:txBody>
      </p:sp>
      <p:sp>
        <p:nvSpPr>
          <p:cNvPr id="11" name="Rectangle 2"/>
          <p:cNvSpPr txBox="1">
            <a:spLocks noChangeArrowheads="1"/>
          </p:cNvSpPr>
          <p:nvPr/>
        </p:nvSpPr>
        <p:spPr>
          <a:xfrm>
            <a:off x="609600" y="228600"/>
            <a:ext cx="6983412" cy="1036258"/>
          </a:xfrm>
          <a:prstGeom prst="rect">
            <a:avLst/>
          </a:prstGeom>
          <a:noFill/>
          <a:ln/>
        </p:spPr>
        <p:txBody>
          <a:bodyPr wrap="square" lIns="63595" tIns="25438" rIns="63595" bIns="25438">
            <a:spAutoFit/>
          </a:bodyPr>
          <a:lstStyle/>
          <a:p>
            <a:r>
              <a:rPr lang="fr-FR" altLang="en-US" sz="3200" b="1" kern="0" dirty="0" smtClean="0">
                <a:solidFill>
                  <a:schemeClr val="bg1"/>
                </a:solidFill>
                <a:effectLst>
                  <a:outerShdw blurRad="38100" dist="38100" dir="2700000" algn="tl">
                    <a:srgbClr val="000000">
                      <a:alpha val="43137"/>
                    </a:srgbClr>
                  </a:outerShdw>
                </a:effectLst>
                <a:latin typeface="Arial"/>
                <a:cs typeface="Arial"/>
              </a:rPr>
              <a:t>Modélisation volumique:</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3200" b="0" i="0" u="none" strike="noStrike" kern="0" cap="none" spc="0" normalizeH="0" baseline="0" noProof="0" dirty="0" smtClean="0">
                <a:ln>
                  <a:noFill/>
                </a:ln>
                <a:solidFill>
                  <a:schemeClr val="bg1"/>
                </a:solidFill>
                <a:effectLst/>
                <a:uLnTx/>
                <a:uFillTx/>
                <a:latin typeface="Arial"/>
                <a:ea typeface="+mj-ea"/>
                <a:cs typeface="Arial"/>
              </a:rPr>
              <a:t>Constructive Solid Geometry (CSG)</a:t>
            </a:r>
            <a:endParaRPr kumimoji="0" lang="en-US" altLang="en-US" sz="4200" b="0" i="0" u="none" strike="noStrike" kern="0" cap="none" spc="0" normalizeH="0" baseline="0" noProof="0" dirty="0">
              <a:ln>
                <a:noFill/>
              </a:ln>
              <a:solidFill>
                <a:schemeClr val="bg1"/>
              </a:solidFill>
              <a:effectLst/>
              <a:uLnTx/>
              <a:uFillTx/>
              <a:latin typeface="Arial"/>
              <a:ea typeface="+mj-ea"/>
              <a:cs typeface="Arial"/>
            </a:endParaRPr>
          </a:p>
        </p:txBody>
      </p:sp>
      <p:sp>
        <p:nvSpPr>
          <p:cNvPr id="9" name="object 3"/>
          <p:cNvSpPr txBox="1"/>
          <p:nvPr/>
        </p:nvSpPr>
        <p:spPr>
          <a:xfrm>
            <a:off x="609600" y="4495800"/>
            <a:ext cx="5606415" cy="1538883"/>
          </a:xfrm>
          <a:prstGeom prst="rect">
            <a:avLst/>
          </a:prstGeom>
        </p:spPr>
        <p:txBody>
          <a:bodyPr vert="horz" wrap="square" lIns="0" tIns="0" rIns="0" bIns="0" rtlCol="0">
            <a:spAutoFit/>
          </a:bodyPr>
          <a:lstStyle/>
          <a:p>
            <a:pPr marL="355600" indent="-342900">
              <a:buClr>
                <a:srgbClr val="996666"/>
              </a:buClr>
              <a:buSzPct val="80000"/>
              <a:buFont typeface="Wingdings"/>
              <a:buChar char=""/>
              <a:tabLst>
                <a:tab pos="354965" algn="l"/>
                <a:tab pos="355600" algn="l"/>
              </a:tabLst>
            </a:pPr>
            <a:r>
              <a:rPr lang="fr-FR" sz="2000" dirty="0" smtClean="0">
                <a:latin typeface="Arial"/>
                <a:cs typeface="Arial"/>
              </a:rPr>
              <a:t>Représentation par une grammaire</a:t>
            </a:r>
          </a:p>
          <a:p>
            <a:pPr marL="812800" lvl="1" indent="-342900">
              <a:buClr>
                <a:srgbClr val="996666"/>
              </a:buClr>
              <a:buSzPct val="80000"/>
              <a:tabLst>
                <a:tab pos="354965" algn="l"/>
                <a:tab pos="355600" algn="l"/>
              </a:tabLst>
            </a:pPr>
            <a:r>
              <a:rPr lang="fr-FR" sz="2000" dirty="0" err="1" smtClean="0">
                <a:latin typeface="Arial"/>
                <a:cs typeface="Arial"/>
              </a:rPr>
              <a:t>Exp</a:t>
            </a:r>
            <a:r>
              <a:rPr lang="fr-FR" sz="2000" dirty="0" smtClean="0">
                <a:latin typeface="Arial"/>
                <a:cs typeface="Arial"/>
              </a:rPr>
              <a:t> -&gt; </a:t>
            </a:r>
            <a:r>
              <a:rPr lang="fr-FR" sz="2000" dirty="0" err="1" smtClean="0">
                <a:latin typeface="Arial"/>
                <a:cs typeface="Arial"/>
              </a:rPr>
              <a:t>prim</a:t>
            </a:r>
            <a:r>
              <a:rPr lang="fr-FR" sz="2000" dirty="0" smtClean="0">
                <a:latin typeface="Arial"/>
                <a:cs typeface="Arial"/>
              </a:rPr>
              <a:t> / </a:t>
            </a:r>
            <a:r>
              <a:rPr lang="fr-FR" sz="2000" dirty="0" err="1" smtClean="0">
                <a:latin typeface="Arial"/>
                <a:cs typeface="Arial"/>
              </a:rPr>
              <a:t>transf</a:t>
            </a:r>
            <a:r>
              <a:rPr lang="fr-FR" sz="2000" dirty="0" smtClean="0">
                <a:latin typeface="Arial"/>
                <a:cs typeface="Arial"/>
              </a:rPr>
              <a:t> </a:t>
            </a:r>
            <a:r>
              <a:rPr lang="fr-FR" sz="2000" dirty="0" err="1" smtClean="0">
                <a:latin typeface="Arial"/>
                <a:cs typeface="Arial"/>
              </a:rPr>
              <a:t>prim</a:t>
            </a:r>
            <a:r>
              <a:rPr lang="fr-FR" sz="2000" dirty="0" smtClean="0">
                <a:latin typeface="Arial"/>
                <a:cs typeface="Arial"/>
              </a:rPr>
              <a:t> / op </a:t>
            </a:r>
            <a:r>
              <a:rPr lang="fr-FR" sz="2000" dirty="0" err="1" smtClean="0">
                <a:latin typeface="Arial"/>
                <a:cs typeface="Arial"/>
              </a:rPr>
              <a:t>exp</a:t>
            </a:r>
            <a:r>
              <a:rPr lang="fr-FR" sz="2000" dirty="0" smtClean="0">
                <a:latin typeface="Arial"/>
                <a:cs typeface="Arial"/>
              </a:rPr>
              <a:t> </a:t>
            </a:r>
            <a:r>
              <a:rPr lang="fr-FR" sz="2000" dirty="0" err="1" smtClean="0">
                <a:latin typeface="Arial"/>
                <a:cs typeface="Arial"/>
              </a:rPr>
              <a:t>exp</a:t>
            </a:r>
            <a:endParaRPr lang="fr-FR" sz="2000" dirty="0" smtClean="0">
              <a:latin typeface="Arial"/>
              <a:cs typeface="Arial"/>
            </a:endParaRPr>
          </a:p>
          <a:p>
            <a:pPr marL="812800" lvl="1" indent="-342900">
              <a:buClr>
                <a:srgbClr val="996666"/>
              </a:buClr>
              <a:buSzPct val="80000"/>
              <a:tabLst>
                <a:tab pos="354965" algn="l"/>
                <a:tab pos="355600" algn="l"/>
              </a:tabLst>
            </a:pPr>
            <a:r>
              <a:rPr lang="fr-FR" sz="2000" dirty="0" err="1" smtClean="0">
                <a:latin typeface="Arial"/>
                <a:cs typeface="Arial"/>
              </a:rPr>
              <a:t>Prim</a:t>
            </a:r>
            <a:r>
              <a:rPr lang="fr-FR" sz="2000" dirty="0" smtClean="0">
                <a:latin typeface="Arial"/>
                <a:cs typeface="Arial"/>
              </a:rPr>
              <a:t> -&gt; cube / </a:t>
            </a:r>
            <a:r>
              <a:rPr lang="fr-FR" sz="2000" dirty="0" err="1" smtClean="0">
                <a:latin typeface="Arial"/>
                <a:cs typeface="Arial"/>
              </a:rPr>
              <a:t>sphere</a:t>
            </a:r>
            <a:r>
              <a:rPr lang="fr-FR" sz="2000" dirty="0" smtClean="0">
                <a:latin typeface="Arial"/>
                <a:cs typeface="Arial"/>
              </a:rPr>
              <a:t> / </a:t>
            </a:r>
            <a:r>
              <a:rPr lang="fr-FR" sz="2000" dirty="0" err="1" smtClean="0">
                <a:latin typeface="Arial"/>
                <a:cs typeface="Arial"/>
              </a:rPr>
              <a:t>cone</a:t>
            </a:r>
            <a:r>
              <a:rPr lang="fr-FR" sz="2000" dirty="0" smtClean="0">
                <a:latin typeface="Arial"/>
                <a:cs typeface="Arial"/>
              </a:rPr>
              <a:t> / ...</a:t>
            </a:r>
          </a:p>
          <a:p>
            <a:pPr marL="812800" lvl="1" indent="-342900">
              <a:buClr>
                <a:srgbClr val="996666"/>
              </a:buClr>
              <a:buSzPct val="80000"/>
              <a:tabLst>
                <a:tab pos="354965" algn="l"/>
                <a:tab pos="355600" algn="l"/>
              </a:tabLst>
            </a:pPr>
            <a:r>
              <a:rPr lang="fr-FR" sz="2000" dirty="0" err="1" smtClean="0">
                <a:latin typeface="Arial"/>
                <a:cs typeface="Arial"/>
              </a:rPr>
              <a:t>Transf</a:t>
            </a:r>
            <a:r>
              <a:rPr lang="fr-FR" sz="2000" dirty="0" smtClean="0">
                <a:latin typeface="Arial"/>
                <a:cs typeface="Arial"/>
              </a:rPr>
              <a:t> -&gt; translation / homothétie / rotation</a:t>
            </a:r>
          </a:p>
          <a:p>
            <a:pPr marL="812800" lvl="1" indent="-342900">
              <a:buClr>
                <a:srgbClr val="996666"/>
              </a:buClr>
              <a:buSzPct val="80000"/>
              <a:tabLst>
                <a:tab pos="354965" algn="l"/>
                <a:tab pos="355600" algn="l"/>
              </a:tabLst>
            </a:pPr>
            <a:r>
              <a:rPr lang="fr-FR" sz="2000" dirty="0" smtClean="0">
                <a:latin typeface="Arial"/>
                <a:cs typeface="Arial"/>
              </a:rPr>
              <a:t>Op -&gt; union / intersection / différence</a:t>
            </a:r>
            <a:endParaRPr sz="2000">
              <a:latin typeface="Arial"/>
              <a:cs typeface="Arial"/>
            </a:endParaRPr>
          </a:p>
        </p:txBody>
      </p:sp>
      <p:pic>
        <p:nvPicPr>
          <p:cNvPr id="59394" name="Picture 2"/>
          <p:cNvPicPr>
            <a:picLocks noChangeAspect="1" noChangeArrowheads="1"/>
          </p:cNvPicPr>
          <p:nvPr/>
        </p:nvPicPr>
        <p:blipFill>
          <a:blip r:embed="rId2">
            <a:lum bright="-30000" contrast="40000"/>
          </a:blip>
          <a:srcRect/>
          <a:stretch>
            <a:fillRect/>
          </a:stretch>
        </p:blipFill>
        <p:spPr bwMode="auto">
          <a:xfrm>
            <a:off x="1066800" y="1952445"/>
            <a:ext cx="3733800" cy="231475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Résultat de recherche d'images"/>
          <p:cNvPicPr>
            <a:picLocks noChangeAspect="1" noChangeArrowheads="1"/>
          </p:cNvPicPr>
          <p:nvPr/>
        </p:nvPicPr>
        <p:blipFill>
          <a:blip r:embed="rId2"/>
          <a:srcRect/>
          <a:stretch>
            <a:fillRect/>
          </a:stretch>
        </p:blipFill>
        <p:spPr bwMode="auto">
          <a:xfrm>
            <a:off x="1981200" y="3352800"/>
            <a:ext cx="3810000" cy="2860544"/>
          </a:xfrm>
          <a:prstGeom prst="rect">
            <a:avLst/>
          </a:prstGeom>
          <a:noFill/>
        </p:spPr>
      </p:pic>
      <p:sp>
        <p:nvSpPr>
          <p:cNvPr id="112643" name="Rectangle 3"/>
          <p:cNvSpPr>
            <a:spLocks noGrp="1" noChangeArrowheads="1"/>
          </p:cNvSpPr>
          <p:nvPr>
            <p:ph type="body" idx="4294967295"/>
          </p:nvPr>
        </p:nvSpPr>
        <p:spPr>
          <a:xfrm>
            <a:off x="463550" y="1531938"/>
            <a:ext cx="8229600" cy="1881105"/>
          </a:xfrm>
          <a:prstGeom prst="rect">
            <a:avLst/>
          </a:prstGeom>
          <a:noFill/>
          <a:ln/>
        </p:spPr>
        <p:txBody>
          <a:bodyPr lIns="63595" tIns="25438" rIns="63595" bIns="25438">
            <a:spAutoFit/>
          </a:bodyPr>
          <a:lstStyle/>
          <a:p>
            <a:pPr marL="0" indent="0" defTabSz="915988">
              <a:lnSpc>
                <a:spcPct val="86000"/>
              </a:lnSpc>
              <a:spcBef>
                <a:spcPct val="41000"/>
              </a:spcBef>
              <a:buFontTx/>
              <a:buNone/>
            </a:pPr>
            <a:r>
              <a:rPr lang="fr-FR" altLang="en-US" sz="2000" dirty="0" smtClean="0">
                <a:latin typeface="Times New Roman" pitchFamily="18" charset="0"/>
                <a:cs typeface="Times New Roman" pitchFamily="18" charset="0"/>
              </a:rPr>
              <a:t>Générer des formes complexes à l’aide de primitives.</a:t>
            </a:r>
          </a:p>
          <a:p>
            <a:pPr marL="801688" lvl="1" indent="-344488" defTabSz="915988">
              <a:lnSpc>
                <a:spcPct val="86000"/>
              </a:lnSpc>
              <a:spcBef>
                <a:spcPct val="41000"/>
              </a:spcBef>
            </a:pPr>
            <a:r>
              <a:rPr lang="fr-FR" altLang="en-US" sz="2000" dirty="0" smtClean="0">
                <a:latin typeface="Times New Roman" pitchFamily="18" charset="0"/>
                <a:cs typeface="Times New Roman" pitchFamily="18" charset="0"/>
              </a:rPr>
              <a:t>Dessiner un objet : rogner des parties, percer des trous, …</a:t>
            </a:r>
          </a:p>
          <a:p>
            <a:pPr marL="801688" lvl="1" indent="-344488" defTabSz="915988">
              <a:lnSpc>
                <a:spcPct val="86000"/>
              </a:lnSpc>
              <a:spcBef>
                <a:spcPct val="41000"/>
              </a:spcBef>
            </a:pPr>
            <a:r>
              <a:rPr lang="fr-FR" altLang="en-US" sz="2000" dirty="0" smtClean="0">
                <a:latin typeface="Times New Roman" pitchFamily="18" charset="0"/>
                <a:cs typeface="Times New Roman" pitchFamily="18" charset="0"/>
              </a:rPr>
              <a:t>Coller des pièces entre-elles</a:t>
            </a:r>
          </a:p>
          <a:p>
            <a:pPr marL="801688" lvl="1" indent="-344488" defTabSz="915988">
              <a:lnSpc>
                <a:spcPct val="86000"/>
              </a:lnSpc>
              <a:spcBef>
                <a:spcPct val="41000"/>
              </a:spcBef>
            </a:pPr>
            <a:endParaRPr lang="fr-FR" altLang="en-US" sz="2000" dirty="0" smtClean="0">
              <a:latin typeface="Times New Roman" pitchFamily="18" charset="0"/>
              <a:cs typeface="Times New Roman" pitchFamily="18" charset="0"/>
            </a:endParaRPr>
          </a:p>
          <a:p>
            <a:pPr marL="0" indent="0" defTabSz="915988">
              <a:lnSpc>
                <a:spcPct val="86000"/>
              </a:lnSpc>
              <a:spcBef>
                <a:spcPct val="41000"/>
              </a:spcBef>
              <a:buFontTx/>
              <a:buNone/>
            </a:pPr>
            <a:r>
              <a:rPr lang="fr-FR" altLang="en-US" sz="2000" dirty="0" smtClean="0">
                <a:latin typeface="Times New Roman" pitchFamily="18" charset="0"/>
                <a:cs typeface="Times New Roman" pitchFamily="18" charset="0"/>
              </a:rPr>
              <a:t>Utilisé généralement dans la CAO.</a:t>
            </a:r>
            <a:endParaRPr lang="fr-FR" altLang="en-US" sz="2000" dirty="0">
              <a:latin typeface="Times New Roman" pitchFamily="18" charset="0"/>
              <a:cs typeface="Times New Roman" pitchFamily="18" charset="0"/>
            </a:endParaRPr>
          </a:p>
        </p:txBody>
      </p:sp>
      <p:sp>
        <p:nvSpPr>
          <p:cNvPr id="112660" name="Rectangle 20"/>
          <p:cNvSpPr>
            <a:spLocks noChangeArrowheads="1"/>
          </p:cNvSpPr>
          <p:nvPr/>
        </p:nvSpPr>
        <p:spPr bwMode="auto">
          <a:xfrm>
            <a:off x="463550" y="3705225"/>
            <a:ext cx="8229600" cy="1828462"/>
          </a:xfrm>
          <a:prstGeom prst="rect">
            <a:avLst/>
          </a:prstGeom>
          <a:noFill/>
          <a:ln w="12700">
            <a:noFill/>
            <a:miter lim="800000"/>
            <a:headEnd/>
            <a:tailEnd/>
          </a:ln>
          <a:effectLst/>
        </p:spPr>
        <p:txBody>
          <a:bodyPr lIns="63595" tIns="25438" rIns="63595" bIns="25438">
            <a:spAutoFit/>
          </a:bodyPr>
          <a:lstStyle/>
          <a:p>
            <a:pPr algn="l" defTabSz="915988">
              <a:lnSpc>
                <a:spcPct val="86000"/>
              </a:lnSpc>
              <a:spcBef>
                <a:spcPct val="40000"/>
              </a:spcBef>
            </a:pPr>
            <a:r>
              <a:rPr lang="fr-FR" altLang="en-US" sz="2000" dirty="0" err="1" smtClean="0">
                <a:solidFill>
                  <a:schemeClr val="tx1"/>
                </a:solidFill>
                <a:latin typeface="Times New Roman" pitchFamily="18" charset="0"/>
                <a:cs typeface="Times New Roman" pitchFamily="18" charset="0"/>
              </a:rPr>
              <a:t>Operation</a:t>
            </a:r>
            <a:r>
              <a:rPr lang="fr-FR" altLang="en-US" sz="2000" dirty="0" smtClean="0">
                <a:solidFill>
                  <a:schemeClr val="tx1"/>
                </a:solidFill>
                <a:latin typeface="Times New Roman" pitchFamily="18" charset="0"/>
                <a:cs typeface="Times New Roman" pitchFamily="18" charset="0"/>
              </a:rPr>
              <a:t> possibles</a:t>
            </a:r>
          </a:p>
          <a:p>
            <a:pPr marL="801688" lvl="1" indent="-344488" algn="l" defTabSz="915988">
              <a:lnSpc>
                <a:spcPct val="86000"/>
              </a:lnSpc>
              <a:spcBef>
                <a:spcPct val="40000"/>
              </a:spcBef>
              <a:buFontTx/>
              <a:buChar char="•"/>
            </a:pPr>
            <a:r>
              <a:rPr lang="fr-FR" altLang="en-US" sz="2000" dirty="0" smtClean="0">
                <a:solidFill>
                  <a:schemeClr val="tx1"/>
                </a:solidFill>
                <a:latin typeface="Times New Roman" pitchFamily="18" charset="0"/>
                <a:cs typeface="Times New Roman" pitchFamily="18" charset="0"/>
              </a:rPr>
              <a:t>union </a:t>
            </a:r>
          </a:p>
          <a:p>
            <a:pPr marL="801688" lvl="1" indent="-344488" algn="l" defTabSz="915988">
              <a:lnSpc>
                <a:spcPct val="86000"/>
              </a:lnSpc>
              <a:spcBef>
                <a:spcPct val="40000"/>
              </a:spcBef>
              <a:buFontTx/>
              <a:buChar char="•"/>
            </a:pPr>
            <a:r>
              <a:rPr lang="fr-FR" altLang="en-US" sz="2000" dirty="0" smtClean="0">
                <a:solidFill>
                  <a:schemeClr val="tx1"/>
                </a:solidFill>
                <a:latin typeface="Times New Roman" pitchFamily="18" charset="0"/>
                <a:cs typeface="Times New Roman" pitchFamily="18" charset="0"/>
              </a:rPr>
              <a:t>intersection </a:t>
            </a:r>
          </a:p>
          <a:p>
            <a:pPr marL="801688" lvl="1" indent="-344488" algn="l" defTabSz="915988">
              <a:lnSpc>
                <a:spcPct val="86000"/>
              </a:lnSpc>
              <a:spcBef>
                <a:spcPct val="40000"/>
              </a:spcBef>
              <a:buFontTx/>
              <a:buChar char="•"/>
            </a:pPr>
            <a:r>
              <a:rPr lang="fr-FR" altLang="en-US" sz="2000" dirty="0" smtClean="0">
                <a:solidFill>
                  <a:schemeClr val="tx1"/>
                </a:solidFill>
                <a:latin typeface="Times New Roman" pitchFamily="18" charset="0"/>
                <a:cs typeface="Times New Roman" pitchFamily="18" charset="0"/>
              </a:rPr>
              <a:t>soustraction</a:t>
            </a:r>
          </a:p>
          <a:p>
            <a:pPr algn="l" defTabSz="915988">
              <a:lnSpc>
                <a:spcPct val="86000"/>
              </a:lnSpc>
              <a:spcBef>
                <a:spcPct val="40000"/>
              </a:spcBef>
            </a:pPr>
            <a:endParaRPr lang="en-US" altLang="en-US" sz="1800" dirty="0">
              <a:solidFill>
                <a:schemeClr val="tx1"/>
              </a:solidFill>
              <a:latin typeface="Times" pitchFamily="18" charset="0"/>
            </a:endParaRPr>
          </a:p>
        </p:txBody>
      </p:sp>
      <p:sp>
        <p:nvSpPr>
          <p:cNvPr id="12" name="object 8"/>
          <p:cNvSpPr txBox="1">
            <a:spLocks noGrp="1"/>
          </p:cNvSpPr>
          <p:nvPr>
            <p:ph type="sldNum" sz="quarter" idx="7"/>
          </p:nvPr>
        </p:nvSpPr>
        <p:spPr>
          <a:xfrm>
            <a:off x="8364219" y="6487151"/>
            <a:ext cx="254634" cy="177800"/>
          </a:xfrm>
          <a:prstGeom prst="rect">
            <a:avLst/>
          </a:prstGeom>
        </p:spPr>
        <p:txBody>
          <a:bodyPr vert="horz" wrap="square" lIns="0" tIns="0" rIns="0" bIns="0" rtlCol="0">
            <a:spAutoFit/>
          </a:bodyPr>
          <a:lstStyle/>
          <a:p>
            <a:pPr marL="25400">
              <a:lnSpc>
                <a:spcPts val="1275"/>
              </a:lnSpc>
            </a:pPr>
            <a:fld id="{81D60167-4931-47E6-BA6A-407CBD079E47}" type="slidenum">
              <a:rPr spc="35" dirty="0"/>
              <a:pPr marL="25400">
                <a:lnSpc>
                  <a:spcPts val="1275"/>
                </a:lnSpc>
              </a:pPr>
              <a:t>42</a:t>
            </a:fld>
            <a:endParaRPr spc="35" dirty="0"/>
          </a:p>
        </p:txBody>
      </p:sp>
      <p:pic>
        <p:nvPicPr>
          <p:cNvPr id="4098" name="Picture 2" descr="Résultat de recherche d'images"/>
          <p:cNvPicPr>
            <a:picLocks noChangeAspect="1" noChangeArrowheads="1"/>
          </p:cNvPicPr>
          <p:nvPr/>
        </p:nvPicPr>
        <p:blipFill>
          <a:blip r:embed="rId3"/>
          <a:srcRect/>
          <a:stretch>
            <a:fillRect/>
          </a:stretch>
        </p:blipFill>
        <p:spPr bwMode="auto">
          <a:xfrm>
            <a:off x="5181600" y="2438400"/>
            <a:ext cx="3733800" cy="3310637"/>
          </a:xfrm>
          <a:prstGeom prst="rect">
            <a:avLst/>
          </a:prstGeom>
          <a:noFill/>
        </p:spPr>
      </p:pic>
      <p:sp>
        <p:nvSpPr>
          <p:cNvPr id="16" name="Rectangle 2"/>
          <p:cNvSpPr txBox="1">
            <a:spLocks noChangeArrowheads="1"/>
          </p:cNvSpPr>
          <p:nvPr/>
        </p:nvSpPr>
        <p:spPr>
          <a:xfrm>
            <a:off x="609600" y="228600"/>
            <a:ext cx="6983412" cy="1036258"/>
          </a:xfrm>
          <a:prstGeom prst="rect">
            <a:avLst/>
          </a:prstGeom>
          <a:noFill/>
          <a:ln/>
        </p:spPr>
        <p:txBody>
          <a:bodyPr wrap="square" lIns="63595" tIns="25438" rIns="63595" bIns="25438">
            <a:spAutoFit/>
          </a:bodyPr>
          <a:lstStyle/>
          <a:p>
            <a:r>
              <a:rPr lang="fr-FR" altLang="en-US" sz="3200" b="1" kern="0" dirty="0" smtClean="0">
                <a:solidFill>
                  <a:schemeClr val="bg1"/>
                </a:solidFill>
                <a:effectLst>
                  <a:outerShdw blurRad="38100" dist="38100" dir="2700000" algn="tl">
                    <a:srgbClr val="000000">
                      <a:alpha val="43137"/>
                    </a:srgbClr>
                  </a:outerShdw>
                </a:effectLst>
                <a:latin typeface="Arial"/>
                <a:cs typeface="Arial"/>
              </a:rPr>
              <a:t>Modélisation volumique:</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3200" b="0" i="0" u="none" strike="noStrike" kern="0" cap="none" spc="0" normalizeH="0" baseline="0" noProof="0" dirty="0" smtClean="0">
                <a:ln>
                  <a:noFill/>
                </a:ln>
                <a:solidFill>
                  <a:schemeClr val="bg1"/>
                </a:solidFill>
                <a:effectLst/>
                <a:uLnTx/>
                <a:uFillTx/>
                <a:latin typeface="Arial"/>
                <a:ea typeface="+mj-ea"/>
                <a:cs typeface="Arial"/>
              </a:rPr>
              <a:t>Constructive Solid Geometry (CSG)</a:t>
            </a:r>
            <a:endParaRPr kumimoji="0" lang="en-US" altLang="en-US" sz="4200" b="0" i="0" u="none" strike="noStrike" kern="0" cap="none" spc="0" normalizeH="0" baseline="0" noProof="0" dirty="0">
              <a:ln>
                <a:noFill/>
              </a:ln>
              <a:solidFill>
                <a:schemeClr val="bg1"/>
              </a:solidFill>
              <a:effectLst/>
              <a:uLnTx/>
              <a:uFillTx/>
              <a:latin typeface="Arial"/>
              <a:ea typeface="+mj-ea"/>
              <a:cs typeface="Arial"/>
            </a:endParaRP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8"/>
          <p:cNvSpPr txBox="1">
            <a:spLocks noGrp="1"/>
          </p:cNvSpPr>
          <p:nvPr>
            <p:ph type="sldNum" sz="quarter" idx="7"/>
          </p:nvPr>
        </p:nvSpPr>
        <p:spPr>
          <a:xfrm>
            <a:off x="8364219" y="6487151"/>
            <a:ext cx="254634" cy="177800"/>
          </a:xfrm>
          <a:prstGeom prst="rect">
            <a:avLst/>
          </a:prstGeom>
        </p:spPr>
        <p:txBody>
          <a:bodyPr vert="horz" wrap="square" lIns="0" tIns="0" rIns="0" bIns="0" rtlCol="0">
            <a:spAutoFit/>
          </a:bodyPr>
          <a:lstStyle/>
          <a:p>
            <a:pPr marL="25400">
              <a:lnSpc>
                <a:spcPts val="1275"/>
              </a:lnSpc>
            </a:pPr>
            <a:fld id="{81D60167-4931-47E6-BA6A-407CBD079E47}" type="slidenum">
              <a:rPr spc="35" dirty="0"/>
              <a:pPr marL="25400">
                <a:lnSpc>
                  <a:spcPts val="1275"/>
                </a:lnSpc>
              </a:pPr>
              <a:t>43</a:t>
            </a:fld>
            <a:endParaRPr spc="35" dirty="0"/>
          </a:p>
        </p:txBody>
      </p:sp>
      <p:sp>
        <p:nvSpPr>
          <p:cNvPr id="16" name="Rectangle 2"/>
          <p:cNvSpPr txBox="1">
            <a:spLocks noChangeArrowheads="1"/>
          </p:cNvSpPr>
          <p:nvPr/>
        </p:nvSpPr>
        <p:spPr>
          <a:xfrm>
            <a:off x="609600" y="228600"/>
            <a:ext cx="6983412" cy="1036258"/>
          </a:xfrm>
          <a:prstGeom prst="rect">
            <a:avLst/>
          </a:prstGeom>
          <a:noFill/>
          <a:ln/>
        </p:spPr>
        <p:txBody>
          <a:bodyPr wrap="square" lIns="63595" tIns="25438" rIns="63595" bIns="25438">
            <a:spAutoFit/>
          </a:bodyPr>
          <a:lstStyle/>
          <a:p>
            <a:r>
              <a:rPr lang="fr-FR" altLang="en-US" sz="3200" b="1" kern="0" dirty="0" smtClean="0">
                <a:solidFill>
                  <a:schemeClr val="bg1"/>
                </a:solidFill>
                <a:effectLst>
                  <a:outerShdw blurRad="38100" dist="38100" dir="2700000" algn="tl">
                    <a:srgbClr val="000000">
                      <a:alpha val="43137"/>
                    </a:srgbClr>
                  </a:outerShdw>
                </a:effectLst>
                <a:latin typeface="Arial"/>
                <a:cs typeface="Arial"/>
              </a:rPr>
              <a:t>Modélisation volumique:</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3200" b="0" i="0" u="none" strike="noStrike" kern="0" cap="none" spc="0" normalizeH="0" baseline="0" noProof="0" dirty="0" smtClean="0">
                <a:ln>
                  <a:noFill/>
                </a:ln>
                <a:solidFill>
                  <a:schemeClr val="bg1"/>
                </a:solidFill>
                <a:effectLst/>
                <a:uLnTx/>
                <a:uFillTx/>
                <a:latin typeface="Arial"/>
                <a:ea typeface="+mj-ea"/>
                <a:cs typeface="Arial"/>
              </a:rPr>
              <a:t>Constructive Solid Geometry (CSG)</a:t>
            </a:r>
            <a:endParaRPr kumimoji="0" lang="en-US" altLang="en-US" sz="4200" b="0" i="0" u="none" strike="noStrike" kern="0" cap="none" spc="0" normalizeH="0" baseline="0" noProof="0" dirty="0">
              <a:ln>
                <a:noFill/>
              </a:ln>
              <a:solidFill>
                <a:schemeClr val="bg1"/>
              </a:solidFill>
              <a:effectLst/>
              <a:uLnTx/>
              <a:uFillTx/>
              <a:latin typeface="Arial"/>
              <a:ea typeface="+mj-ea"/>
              <a:cs typeface="Arial"/>
            </a:endParaRPr>
          </a:p>
        </p:txBody>
      </p:sp>
      <p:pic>
        <p:nvPicPr>
          <p:cNvPr id="53252" name="Picture 4"/>
          <p:cNvPicPr>
            <a:picLocks noChangeAspect="1" noChangeArrowheads="1"/>
          </p:cNvPicPr>
          <p:nvPr/>
        </p:nvPicPr>
        <p:blipFill>
          <a:blip r:embed="rId2"/>
          <a:srcRect/>
          <a:stretch>
            <a:fillRect/>
          </a:stretch>
        </p:blipFill>
        <p:spPr bwMode="auto">
          <a:xfrm>
            <a:off x="737976" y="1400175"/>
            <a:ext cx="7263024" cy="5457825"/>
          </a:xfrm>
          <a:prstGeom prst="rect">
            <a:avLst/>
          </a:prstGeom>
          <a:noFill/>
          <a:ln w="9525">
            <a:noFill/>
            <a:miter lim="800000"/>
            <a:headEnd/>
            <a:tailEnd/>
          </a:ln>
          <a:effectLst/>
        </p:spPr>
      </p:pic>
      <p:pic>
        <p:nvPicPr>
          <p:cNvPr id="53253" name="Picture 5"/>
          <p:cNvPicPr>
            <a:picLocks noChangeAspect="1" noChangeArrowheads="1"/>
          </p:cNvPicPr>
          <p:nvPr/>
        </p:nvPicPr>
        <p:blipFill>
          <a:blip r:embed="rId3"/>
          <a:srcRect/>
          <a:stretch>
            <a:fillRect/>
          </a:stretch>
        </p:blipFill>
        <p:spPr bwMode="auto">
          <a:xfrm>
            <a:off x="761999" y="1371600"/>
            <a:ext cx="7268157" cy="5486400"/>
          </a:xfrm>
          <a:prstGeom prst="rect">
            <a:avLst/>
          </a:prstGeom>
          <a:noFill/>
          <a:ln w="9525">
            <a:noFill/>
            <a:miter lim="800000"/>
            <a:headEnd/>
            <a:tailEnd/>
          </a:ln>
          <a:effectLst/>
        </p:spPr>
      </p:pic>
      <p:pic>
        <p:nvPicPr>
          <p:cNvPr id="53254" name="Picture 6"/>
          <p:cNvPicPr>
            <a:picLocks noChangeAspect="1" noChangeArrowheads="1"/>
          </p:cNvPicPr>
          <p:nvPr/>
        </p:nvPicPr>
        <p:blipFill>
          <a:blip r:embed="rId4"/>
          <a:srcRect/>
          <a:stretch>
            <a:fillRect/>
          </a:stretch>
        </p:blipFill>
        <p:spPr bwMode="auto">
          <a:xfrm>
            <a:off x="762000" y="1371600"/>
            <a:ext cx="7273905" cy="5486400"/>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3252"/>
                                        </p:tgtEl>
                                        <p:attrNameLst>
                                          <p:attrName>style.visibility</p:attrName>
                                        </p:attrNameLst>
                                      </p:cBhvr>
                                      <p:to>
                                        <p:strVal val="visible"/>
                                      </p:to>
                                    </p:set>
                                    <p:animEffect transition="in" filter="wipe(down)">
                                      <p:cBhvr>
                                        <p:cTn id="7" dur="500"/>
                                        <p:tgtEl>
                                          <p:spTgt spid="5325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3253"/>
                                        </p:tgtEl>
                                        <p:attrNameLst>
                                          <p:attrName>style.visibility</p:attrName>
                                        </p:attrNameLst>
                                      </p:cBhvr>
                                      <p:to>
                                        <p:strVal val="visible"/>
                                      </p:to>
                                    </p:set>
                                    <p:animEffect transition="in" filter="wipe(down)">
                                      <p:cBhvr>
                                        <p:cTn id="12" dur="500"/>
                                        <p:tgtEl>
                                          <p:spTgt spid="5325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3254"/>
                                        </p:tgtEl>
                                        <p:attrNameLst>
                                          <p:attrName>style.visibility</p:attrName>
                                        </p:attrNameLst>
                                      </p:cBhvr>
                                      <p:to>
                                        <p:strVal val="visible"/>
                                      </p:to>
                                    </p:set>
                                    <p:animEffect transition="in" filter="wipe(down)">
                                      <p:cBhvr>
                                        <p:cTn id="17" dur="500"/>
                                        <p:tgtEl>
                                          <p:spTgt spid="532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7" name="Picture 3" descr="train800"/>
          <p:cNvPicPr>
            <a:picLocks noChangeAspect="1" noChangeArrowheads="1"/>
          </p:cNvPicPr>
          <p:nvPr/>
        </p:nvPicPr>
        <p:blipFill>
          <a:blip r:embed="rId2"/>
          <a:srcRect/>
          <a:stretch>
            <a:fillRect/>
          </a:stretch>
        </p:blipFill>
        <p:spPr bwMode="auto">
          <a:xfrm>
            <a:off x="228600" y="1219200"/>
            <a:ext cx="4027714" cy="2819400"/>
          </a:xfrm>
          <a:prstGeom prst="rect">
            <a:avLst/>
          </a:prstGeom>
          <a:noFill/>
        </p:spPr>
      </p:pic>
      <p:sp>
        <p:nvSpPr>
          <p:cNvPr id="8" name="object 8"/>
          <p:cNvSpPr txBox="1">
            <a:spLocks noGrp="1"/>
          </p:cNvSpPr>
          <p:nvPr>
            <p:ph type="sldNum" sz="quarter" idx="7"/>
          </p:nvPr>
        </p:nvSpPr>
        <p:spPr>
          <a:xfrm>
            <a:off x="8364219" y="6487151"/>
            <a:ext cx="254634" cy="177800"/>
          </a:xfrm>
          <a:prstGeom prst="rect">
            <a:avLst/>
          </a:prstGeom>
        </p:spPr>
        <p:txBody>
          <a:bodyPr vert="horz" wrap="square" lIns="0" tIns="0" rIns="0" bIns="0" rtlCol="0">
            <a:spAutoFit/>
          </a:bodyPr>
          <a:lstStyle/>
          <a:p>
            <a:pPr marL="25400">
              <a:lnSpc>
                <a:spcPts val="1275"/>
              </a:lnSpc>
            </a:pPr>
            <a:fld id="{81D60167-4931-47E6-BA6A-407CBD079E47}" type="slidenum">
              <a:rPr spc="35" dirty="0"/>
              <a:pPr marL="25400">
                <a:lnSpc>
                  <a:spcPts val="1275"/>
                </a:lnSpc>
              </a:pPr>
              <a:t>44</a:t>
            </a:fld>
            <a:endParaRPr spc="35" dirty="0"/>
          </a:p>
        </p:txBody>
      </p:sp>
      <p:pic>
        <p:nvPicPr>
          <p:cNvPr id="3075" name="Picture 3"/>
          <p:cNvPicPr>
            <a:picLocks noChangeAspect="1" noChangeArrowheads="1"/>
          </p:cNvPicPr>
          <p:nvPr/>
        </p:nvPicPr>
        <p:blipFill>
          <a:blip r:embed="rId3"/>
          <a:srcRect/>
          <a:stretch>
            <a:fillRect/>
          </a:stretch>
        </p:blipFill>
        <p:spPr bwMode="auto">
          <a:xfrm>
            <a:off x="5272088" y="1389986"/>
            <a:ext cx="3338512" cy="2039014"/>
          </a:xfrm>
          <a:prstGeom prst="rect">
            <a:avLst/>
          </a:prstGeom>
          <a:noFill/>
          <a:ln w="9525">
            <a:noFill/>
            <a:miter lim="800000"/>
            <a:headEnd/>
            <a:tailEnd/>
          </a:ln>
          <a:effectLst/>
        </p:spPr>
      </p:pic>
      <p:pic>
        <p:nvPicPr>
          <p:cNvPr id="3076" name="Picture 4"/>
          <p:cNvPicPr>
            <a:picLocks noChangeAspect="1" noChangeArrowheads="1"/>
          </p:cNvPicPr>
          <p:nvPr/>
        </p:nvPicPr>
        <p:blipFill>
          <a:blip r:embed="rId4"/>
          <a:srcRect/>
          <a:stretch>
            <a:fillRect/>
          </a:stretch>
        </p:blipFill>
        <p:spPr bwMode="auto">
          <a:xfrm>
            <a:off x="5257800" y="3505200"/>
            <a:ext cx="3409950" cy="2971800"/>
          </a:xfrm>
          <a:prstGeom prst="rect">
            <a:avLst/>
          </a:prstGeom>
          <a:noFill/>
          <a:ln w="9525">
            <a:noFill/>
            <a:miter lim="800000"/>
            <a:headEnd/>
            <a:tailEnd/>
          </a:ln>
          <a:effectLst/>
        </p:spPr>
      </p:pic>
      <p:pic>
        <p:nvPicPr>
          <p:cNvPr id="3077" name="Picture 5"/>
          <p:cNvPicPr>
            <a:picLocks noChangeAspect="1" noChangeArrowheads="1"/>
          </p:cNvPicPr>
          <p:nvPr/>
        </p:nvPicPr>
        <p:blipFill>
          <a:blip r:embed="rId5"/>
          <a:srcRect/>
          <a:stretch>
            <a:fillRect/>
          </a:stretch>
        </p:blipFill>
        <p:spPr bwMode="auto">
          <a:xfrm>
            <a:off x="152400" y="4038600"/>
            <a:ext cx="1752600" cy="2671741"/>
          </a:xfrm>
          <a:prstGeom prst="rect">
            <a:avLst/>
          </a:prstGeom>
          <a:noFill/>
          <a:ln w="9525">
            <a:noFill/>
            <a:miter lim="800000"/>
            <a:headEnd/>
            <a:tailEnd/>
          </a:ln>
          <a:effectLst/>
        </p:spPr>
      </p:pic>
      <p:pic>
        <p:nvPicPr>
          <p:cNvPr id="3078" name="Picture 6"/>
          <p:cNvPicPr>
            <a:picLocks noChangeAspect="1" noChangeArrowheads="1"/>
          </p:cNvPicPr>
          <p:nvPr/>
        </p:nvPicPr>
        <p:blipFill>
          <a:blip r:embed="rId6"/>
          <a:srcRect/>
          <a:stretch>
            <a:fillRect/>
          </a:stretch>
        </p:blipFill>
        <p:spPr bwMode="auto">
          <a:xfrm>
            <a:off x="2286000" y="4038600"/>
            <a:ext cx="1466850" cy="2867025"/>
          </a:xfrm>
          <a:prstGeom prst="rect">
            <a:avLst/>
          </a:prstGeom>
          <a:noFill/>
          <a:ln w="9525">
            <a:noFill/>
            <a:miter lim="800000"/>
            <a:headEnd/>
            <a:tailEnd/>
          </a:ln>
          <a:effectLst/>
        </p:spPr>
      </p:pic>
      <p:sp>
        <p:nvSpPr>
          <p:cNvPr id="15" name="Rectangle 2"/>
          <p:cNvSpPr txBox="1">
            <a:spLocks noChangeArrowheads="1"/>
          </p:cNvSpPr>
          <p:nvPr/>
        </p:nvSpPr>
        <p:spPr>
          <a:xfrm>
            <a:off x="609600" y="228600"/>
            <a:ext cx="6983412" cy="1036258"/>
          </a:xfrm>
          <a:prstGeom prst="rect">
            <a:avLst/>
          </a:prstGeom>
          <a:noFill/>
          <a:ln/>
        </p:spPr>
        <p:txBody>
          <a:bodyPr wrap="square" lIns="63595" tIns="25438" rIns="63595" bIns="25438">
            <a:spAutoFit/>
          </a:bodyPr>
          <a:lstStyle/>
          <a:p>
            <a:r>
              <a:rPr lang="fr-FR" altLang="en-US" sz="3200" b="1" kern="0" dirty="0" smtClean="0">
                <a:solidFill>
                  <a:schemeClr val="bg1"/>
                </a:solidFill>
                <a:effectLst>
                  <a:outerShdw blurRad="38100" dist="38100" dir="2700000" algn="tl">
                    <a:srgbClr val="000000">
                      <a:alpha val="43137"/>
                    </a:srgbClr>
                  </a:outerShdw>
                </a:effectLst>
                <a:latin typeface="Arial"/>
                <a:cs typeface="Arial"/>
              </a:rPr>
              <a:t>Modélisation volumique:</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3200" b="0" i="0" u="none" strike="noStrike" kern="0" cap="none" spc="0" normalizeH="0" baseline="0" noProof="0" dirty="0" smtClean="0">
                <a:ln>
                  <a:noFill/>
                </a:ln>
                <a:solidFill>
                  <a:schemeClr val="bg1"/>
                </a:solidFill>
                <a:effectLst/>
                <a:uLnTx/>
                <a:uFillTx/>
                <a:latin typeface="Arial"/>
                <a:ea typeface="+mj-ea"/>
                <a:cs typeface="Arial"/>
              </a:rPr>
              <a:t>Constructive Solid Geometry (CSG)</a:t>
            </a:r>
            <a:endParaRPr kumimoji="0" lang="en-US" altLang="en-US" sz="4200" b="0" i="0" u="none" strike="noStrike" kern="0" cap="none" spc="0" normalizeH="0" baseline="0" noProof="0" dirty="0">
              <a:ln>
                <a:noFill/>
              </a:ln>
              <a:solidFill>
                <a:schemeClr val="bg1"/>
              </a:solidFill>
              <a:effectLst/>
              <a:uLnTx/>
              <a:uFillTx/>
              <a:latin typeface="Arial"/>
              <a:ea typeface="+mj-ea"/>
              <a:cs typeface="Aria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533400" y="381000"/>
            <a:ext cx="6983412" cy="543815"/>
          </a:xfrm>
          <a:prstGeom prst="rect">
            <a:avLst/>
          </a:prstGeom>
          <a:noFill/>
          <a:ln/>
        </p:spPr>
        <p:txBody>
          <a:bodyPr wrap="square" lIns="63595" tIns="25438" rIns="63595" bIns="25438">
            <a:spAutoFit/>
          </a:bodyPr>
          <a:lstStyle/>
          <a:p>
            <a:pPr lvl="0"/>
            <a:r>
              <a:rPr lang="fr-FR" altLang="en-US" sz="3200" b="1" kern="0" dirty="0" smtClean="0">
                <a:solidFill>
                  <a:schemeClr val="bg1"/>
                </a:solidFill>
                <a:effectLst>
                  <a:outerShdw blurRad="38100" dist="38100" dir="2700000" algn="tl">
                    <a:srgbClr val="000000">
                      <a:alpha val="43137"/>
                    </a:srgbClr>
                  </a:outerShdw>
                </a:effectLst>
                <a:latin typeface="Arial"/>
                <a:cs typeface="Arial"/>
              </a:rPr>
              <a:t>Modélisation volumique: </a:t>
            </a:r>
            <a:r>
              <a:rPr lang="en-US" altLang="en-US" sz="3200" kern="0" dirty="0" err="1" smtClean="0">
                <a:solidFill>
                  <a:schemeClr val="bg1"/>
                </a:solidFill>
                <a:latin typeface="Arial"/>
                <a:ea typeface="+mj-ea"/>
                <a:cs typeface="Arial"/>
              </a:rPr>
              <a:t>Octrees</a:t>
            </a:r>
            <a:endParaRPr kumimoji="0" lang="en-US" altLang="en-US" sz="4200" b="0" i="0" u="none" strike="noStrike" kern="0" cap="none" spc="0" normalizeH="0" baseline="0" noProof="0" dirty="0">
              <a:ln>
                <a:noFill/>
              </a:ln>
              <a:solidFill>
                <a:schemeClr val="bg1"/>
              </a:solidFill>
              <a:effectLst/>
              <a:uLnTx/>
              <a:uFillTx/>
              <a:latin typeface="Arial"/>
              <a:ea typeface="+mj-ea"/>
              <a:cs typeface="Arial"/>
            </a:endParaRPr>
          </a:p>
        </p:txBody>
      </p:sp>
      <p:sp>
        <p:nvSpPr>
          <p:cNvPr id="4" name="object 8"/>
          <p:cNvSpPr txBox="1">
            <a:spLocks noGrp="1"/>
          </p:cNvSpPr>
          <p:nvPr>
            <p:ph type="sldNum" sz="quarter" idx="7"/>
          </p:nvPr>
        </p:nvSpPr>
        <p:spPr>
          <a:xfrm>
            <a:off x="8364219" y="6487151"/>
            <a:ext cx="254634" cy="177800"/>
          </a:xfrm>
          <a:prstGeom prst="rect">
            <a:avLst/>
          </a:prstGeom>
        </p:spPr>
        <p:txBody>
          <a:bodyPr vert="horz" wrap="square" lIns="0" tIns="0" rIns="0" bIns="0" rtlCol="0">
            <a:spAutoFit/>
          </a:bodyPr>
          <a:lstStyle/>
          <a:p>
            <a:pPr marL="25400">
              <a:lnSpc>
                <a:spcPts val="1275"/>
              </a:lnSpc>
            </a:pPr>
            <a:fld id="{81D60167-4931-47E6-BA6A-407CBD079E47}" type="slidenum">
              <a:rPr spc="35" dirty="0"/>
              <a:pPr marL="25400">
                <a:lnSpc>
                  <a:spcPts val="1275"/>
                </a:lnSpc>
              </a:pPr>
              <a:t>45</a:t>
            </a:fld>
            <a:endParaRPr spc="35" dirty="0"/>
          </a:p>
        </p:txBody>
      </p:sp>
      <p:sp>
        <p:nvSpPr>
          <p:cNvPr id="6" name="Rectangle 5"/>
          <p:cNvSpPr/>
          <p:nvPr/>
        </p:nvSpPr>
        <p:spPr>
          <a:xfrm>
            <a:off x="381000" y="1447800"/>
            <a:ext cx="8153400" cy="5016758"/>
          </a:xfrm>
          <a:prstGeom prst="rect">
            <a:avLst/>
          </a:prstGeom>
        </p:spPr>
        <p:txBody>
          <a:bodyPr wrap="square">
            <a:spAutoFit/>
          </a:bodyPr>
          <a:lstStyle/>
          <a:p>
            <a:pPr algn="just">
              <a:buFont typeface="Wingdings" pitchFamily="2" charset="2"/>
              <a:buChar char="Ø"/>
            </a:pPr>
            <a:r>
              <a:rPr lang="fr-FR" sz="2000" dirty="0" smtClean="0"/>
              <a:t>Les solides sont représentés par une listes de </a:t>
            </a:r>
            <a:r>
              <a:rPr lang="fr-FR" sz="2000" dirty="0" err="1" smtClean="0"/>
              <a:t>voxels</a:t>
            </a:r>
            <a:r>
              <a:rPr lang="fr-FR" sz="2000" dirty="0" smtClean="0"/>
              <a:t> (éléments de volume). Les </a:t>
            </a:r>
            <a:r>
              <a:rPr lang="fr-FR" sz="2000" dirty="0" err="1" smtClean="0"/>
              <a:t>voxels</a:t>
            </a:r>
            <a:r>
              <a:rPr lang="fr-FR" sz="2000" dirty="0" smtClean="0"/>
              <a:t> sont des cellules spatiales occupées par le solide; ce sont généralement des cubes de taille fixe réparties selon une grille. </a:t>
            </a:r>
          </a:p>
          <a:p>
            <a:pPr algn="just"/>
            <a:endParaRPr lang="fr-FR" sz="2000" dirty="0" smtClean="0"/>
          </a:p>
          <a:p>
            <a:pPr>
              <a:buFont typeface="Wingdings" pitchFamily="2" charset="2"/>
              <a:buChar char="Ø"/>
            </a:pPr>
            <a:r>
              <a:rPr lang="fr-FR" sz="2000" dirty="0" smtClean="0"/>
              <a:t>La principale méthode de décomposition en cellules est l‘</a:t>
            </a:r>
            <a:r>
              <a:rPr lang="fr-FR" sz="2000" b="1" dirty="0" err="1" smtClean="0"/>
              <a:t>Octree</a:t>
            </a:r>
            <a:r>
              <a:rPr lang="fr-FR" sz="2000" dirty="0" smtClean="0"/>
              <a:t> qui est une généralisation des </a:t>
            </a:r>
            <a:r>
              <a:rPr lang="fr-FR" sz="2000" b="1" dirty="0" err="1" smtClean="0"/>
              <a:t>Quadtrees</a:t>
            </a:r>
            <a:r>
              <a:rPr lang="fr-FR" sz="2000" dirty="0" smtClean="0"/>
              <a:t>.</a:t>
            </a:r>
          </a:p>
          <a:p>
            <a:endParaRPr lang="fr-FR" sz="2000" dirty="0" smtClean="0"/>
          </a:p>
          <a:p>
            <a:pPr>
              <a:buFont typeface="Wingdings" pitchFamily="2" charset="2"/>
              <a:buChar char="Ø"/>
            </a:pPr>
            <a:r>
              <a:rPr lang="fr-FR" sz="2000" dirty="0" smtClean="0"/>
              <a:t>Un </a:t>
            </a:r>
            <a:r>
              <a:rPr lang="fr-FR" sz="2000" b="1" dirty="0" err="1" smtClean="0"/>
              <a:t>quadtree</a:t>
            </a:r>
            <a:r>
              <a:rPr lang="fr-FR" sz="2000" dirty="0" smtClean="0"/>
              <a:t> est une représentation d'un objet 2D basée sur la subdivision récursive d'un carré en 4 carrés de même taille (quadrants)</a:t>
            </a:r>
          </a:p>
          <a:p>
            <a:pPr algn="just"/>
            <a:r>
              <a:rPr lang="fr-FR" sz="2000" b="1" u="sng" dirty="0" smtClean="0"/>
              <a:t>Avantages des </a:t>
            </a:r>
            <a:r>
              <a:rPr lang="fr-FR" sz="2000" b="1" u="sng" dirty="0" err="1" smtClean="0"/>
              <a:t>Octrees</a:t>
            </a:r>
            <a:endParaRPr lang="fr-FR" sz="2000" b="1" u="sng" dirty="0" smtClean="0"/>
          </a:p>
          <a:p>
            <a:pPr algn="just">
              <a:buFont typeface="Arial" pitchFamily="34" charset="0"/>
              <a:buChar char="•"/>
            </a:pPr>
            <a:r>
              <a:rPr lang="fr-FR" sz="2000" dirty="0" smtClean="0"/>
              <a:t>  Facilité de validation.</a:t>
            </a:r>
          </a:p>
          <a:p>
            <a:pPr algn="just">
              <a:buFont typeface="Arial" pitchFamily="34" charset="0"/>
              <a:buChar char="•"/>
            </a:pPr>
            <a:r>
              <a:rPr lang="fr-FR" sz="2000" dirty="0" smtClean="0"/>
              <a:t>  Simplicité de l'accès à un point donné et l’unicité spatiale assurée.</a:t>
            </a:r>
          </a:p>
          <a:p>
            <a:pPr algn="just"/>
            <a:r>
              <a:rPr lang="fr-FR" sz="2000" b="1" u="sng" dirty="0" smtClean="0"/>
              <a:t>Inconvénients des </a:t>
            </a:r>
            <a:r>
              <a:rPr lang="fr-FR" sz="2000" b="1" u="sng" dirty="0" err="1" smtClean="0"/>
              <a:t>Octrees</a:t>
            </a:r>
            <a:endParaRPr lang="fr-FR" sz="2000" b="1" u="sng" dirty="0" smtClean="0"/>
          </a:p>
          <a:p>
            <a:pPr algn="just">
              <a:buFont typeface="Arial" pitchFamily="34" charset="0"/>
              <a:buChar char="•"/>
            </a:pPr>
            <a:r>
              <a:rPr lang="fr-FR" sz="2000" dirty="0" smtClean="0"/>
              <a:t>  Pas de structure entre les différentes parties d'un objet.</a:t>
            </a:r>
          </a:p>
          <a:p>
            <a:pPr algn="just">
              <a:buFont typeface="Arial" pitchFamily="34" charset="0"/>
              <a:buChar char="•"/>
            </a:pPr>
            <a:r>
              <a:rPr lang="fr-FR" sz="2000" dirty="0" smtClean="0"/>
              <a:t>  Coûteux en termes de mémoire.</a:t>
            </a:r>
          </a:p>
          <a:p>
            <a:pPr algn="just">
              <a:buFont typeface="Arial" pitchFamily="34" charset="0"/>
              <a:buChar char="•"/>
            </a:pPr>
            <a:r>
              <a:rPr lang="fr-FR" sz="2000" dirty="0" smtClean="0"/>
              <a:t>  Il n'est pas possible de représenter des objets très complexes.</a:t>
            </a:r>
            <a:endParaRPr lang="fr-FR" sz="2000"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8"/>
          <p:cNvSpPr txBox="1">
            <a:spLocks noGrp="1"/>
          </p:cNvSpPr>
          <p:nvPr>
            <p:ph type="sldNum" sz="quarter" idx="7"/>
          </p:nvPr>
        </p:nvSpPr>
        <p:spPr>
          <a:xfrm>
            <a:off x="8364219" y="6487151"/>
            <a:ext cx="254634" cy="177800"/>
          </a:xfrm>
          <a:prstGeom prst="rect">
            <a:avLst/>
          </a:prstGeom>
        </p:spPr>
        <p:txBody>
          <a:bodyPr vert="horz" wrap="square" lIns="0" tIns="0" rIns="0" bIns="0" rtlCol="0">
            <a:spAutoFit/>
          </a:bodyPr>
          <a:lstStyle/>
          <a:p>
            <a:pPr marL="25400">
              <a:lnSpc>
                <a:spcPts val="1275"/>
              </a:lnSpc>
            </a:pPr>
            <a:fld id="{81D60167-4931-47E6-BA6A-407CBD079E47}" type="slidenum">
              <a:rPr spc="35" dirty="0"/>
              <a:pPr marL="25400">
                <a:lnSpc>
                  <a:spcPts val="1275"/>
                </a:lnSpc>
              </a:pPr>
              <a:t>46</a:t>
            </a:fld>
            <a:endParaRPr spc="35" dirty="0"/>
          </a:p>
        </p:txBody>
      </p:sp>
      <p:pic>
        <p:nvPicPr>
          <p:cNvPr id="9" name="Picture 2" descr="Tree3D"/>
          <p:cNvPicPr>
            <a:picLocks noChangeAspect="1" noChangeArrowheads="1"/>
          </p:cNvPicPr>
          <p:nvPr/>
        </p:nvPicPr>
        <p:blipFill>
          <a:blip r:embed="rId2"/>
          <a:srcRect/>
          <a:stretch>
            <a:fillRect/>
          </a:stretch>
        </p:blipFill>
        <p:spPr bwMode="auto">
          <a:xfrm>
            <a:off x="304800" y="1371600"/>
            <a:ext cx="2459108" cy="2895600"/>
          </a:xfrm>
          <a:prstGeom prst="rect">
            <a:avLst/>
          </a:prstGeom>
          <a:noFill/>
        </p:spPr>
      </p:pic>
      <p:pic>
        <p:nvPicPr>
          <p:cNvPr id="10" name="Picture 4" descr="Tree2D"/>
          <p:cNvPicPr>
            <a:picLocks noChangeAspect="1" noChangeArrowheads="1"/>
          </p:cNvPicPr>
          <p:nvPr/>
        </p:nvPicPr>
        <p:blipFill>
          <a:blip r:embed="rId3"/>
          <a:srcRect/>
          <a:stretch>
            <a:fillRect/>
          </a:stretch>
        </p:blipFill>
        <p:spPr bwMode="auto">
          <a:xfrm>
            <a:off x="152400" y="3878579"/>
            <a:ext cx="3505200" cy="2979421"/>
          </a:xfrm>
          <a:prstGeom prst="rect">
            <a:avLst/>
          </a:prstGeom>
          <a:noFill/>
        </p:spPr>
      </p:pic>
      <p:pic>
        <p:nvPicPr>
          <p:cNvPr id="38914" name="Picture 2" descr="cubes"/>
          <p:cNvPicPr>
            <a:picLocks noChangeAspect="1" noChangeArrowheads="1"/>
          </p:cNvPicPr>
          <p:nvPr/>
        </p:nvPicPr>
        <p:blipFill>
          <a:blip r:embed="rId4"/>
          <a:srcRect/>
          <a:stretch>
            <a:fillRect/>
          </a:stretch>
        </p:blipFill>
        <p:spPr bwMode="auto">
          <a:xfrm>
            <a:off x="4419600" y="1343025"/>
            <a:ext cx="3810000" cy="3228975"/>
          </a:xfrm>
          <a:prstGeom prst="rect">
            <a:avLst/>
          </a:prstGeom>
          <a:noFill/>
        </p:spPr>
      </p:pic>
      <p:sp>
        <p:nvSpPr>
          <p:cNvPr id="11" name="Rectangle 10"/>
          <p:cNvSpPr/>
          <p:nvPr/>
        </p:nvSpPr>
        <p:spPr>
          <a:xfrm>
            <a:off x="304800" y="1295400"/>
            <a:ext cx="1185581" cy="369332"/>
          </a:xfrm>
          <a:prstGeom prst="rect">
            <a:avLst/>
          </a:prstGeom>
        </p:spPr>
        <p:txBody>
          <a:bodyPr wrap="none">
            <a:spAutoFit/>
          </a:bodyPr>
          <a:lstStyle/>
          <a:p>
            <a:r>
              <a:rPr lang="fr-FR" b="1" dirty="0" err="1" smtClean="0"/>
              <a:t>Quadtrees</a:t>
            </a:r>
            <a:endParaRPr lang="fr-FR" dirty="0"/>
          </a:p>
        </p:txBody>
      </p:sp>
      <p:sp>
        <p:nvSpPr>
          <p:cNvPr id="12" name="Rectangle 11"/>
          <p:cNvSpPr/>
          <p:nvPr/>
        </p:nvSpPr>
        <p:spPr>
          <a:xfrm>
            <a:off x="4419600" y="1295400"/>
            <a:ext cx="917880" cy="369332"/>
          </a:xfrm>
          <a:prstGeom prst="rect">
            <a:avLst/>
          </a:prstGeom>
        </p:spPr>
        <p:txBody>
          <a:bodyPr wrap="none">
            <a:spAutoFit/>
          </a:bodyPr>
          <a:lstStyle/>
          <a:p>
            <a:r>
              <a:rPr lang="fr-FR" b="1" dirty="0" err="1" smtClean="0"/>
              <a:t>Octrees</a:t>
            </a:r>
            <a:endParaRPr lang="fr-FR" dirty="0"/>
          </a:p>
        </p:txBody>
      </p:sp>
      <p:pic>
        <p:nvPicPr>
          <p:cNvPr id="38916" name="Picture 4" descr="2DOct"/>
          <p:cNvPicPr>
            <a:picLocks noChangeAspect="1" noChangeArrowheads="1"/>
          </p:cNvPicPr>
          <p:nvPr/>
        </p:nvPicPr>
        <p:blipFill>
          <a:blip r:embed="rId5"/>
          <a:srcRect/>
          <a:stretch>
            <a:fillRect/>
          </a:stretch>
        </p:blipFill>
        <p:spPr bwMode="auto">
          <a:xfrm>
            <a:off x="4419600" y="3895724"/>
            <a:ext cx="3810000" cy="2962276"/>
          </a:xfrm>
          <a:prstGeom prst="rect">
            <a:avLst/>
          </a:prstGeom>
          <a:noFill/>
        </p:spPr>
      </p:pic>
      <p:sp>
        <p:nvSpPr>
          <p:cNvPr id="13" name="Rectangle 2"/>
          <p:cNvSpPr txBox="1">
            <a:spLocks noChangeArrowheads="1"/>
          </p:cNvSpPr>
          <p:nvPr/>
        </p:nvSpPr>
        <p:spPr>
          <a:xfrm>
            <a:off x="533400" y="381000"/>
            <a:ext cx="6983412" cy="543815"/>
          </a:xfrm>
          <a:prstGeom prst="rect">
            <a:avLst/>
          </a:prstGeom>
          <a:noFill/>
          <a:ln/>
        </p:spPr>
        <p:txBody>
          <a:bodyPr wrap="square" lIns="63595" tIns="25438" rIns="63595" bIns="25438">
            <a:spAutoFit/>
          </a:bodyPr>
          <a:lstStyle/>
          <a:p>
            <a:pPr lvl="0"/>
            <a:r>
              <a:rPr lang="fr-FR" altLang="en-US" sz="3200" b="1" kern="0" dirty="0" smtClean="0">
                <a:solidFill>
                  <a:schemeClr val="bg1"/>
                </a:solidFill>
                <a:effectLst>
                  <a:outerShdw blurRad="38100" dist="38100" dir="2700000" algn="tl">
                    <a:srgbClr val="000000">
                      <a:alpha val="43137"/>
                    </a:srgbClr>
                  </a:outerShdw>
                </a:effectLst>
                <a:latin typeface="Arial"/>
                <a:cs typeface="Arial"/>
              </a:rPr>
              <a:t>Modélisation volumique: </a:t>
            </a:r>
            <a:r>
              <a:rPr lang="en-US" altLang="en-US" sz="3200" kern="0" dirty="0" err="1" smtClean="0">
                <a:solidFill>
                  <a:schemeClr val="bg1"/>
                </a:solidFill>
                <a:latin typeface="Arial"/>
                <a:ea typeface="+mj-ea"/>
                <a:cs typeface="Arial"/>
              </a:rPr>
              <a:t>Octrees</a:t>
            </a:r>
            <a:endParaRPr kumimoji="0" lang="en-US" altLang="en-US" sz="4200" b="0" i="0" u="none" strike="noStrike" kern="0" cap="none" spc="0" normalizeH="0" baseline="0" noProof="0" dirty="0">
              <a:ln>
                <a:noFill/>
              </a:ln>
              <a:solidFill>
                <a:schemeClr val="bg1"/>
              </a:solidFill>
              <a:effectLst/>
              <a:uLnTx/>
              <a:uFillTx/>
              <a:latin typeface="Arial"/>
              <a:ea typeface="+mj-ea"/>
              <a:cs typeface="Aria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2"/>
          <a:srcRect/>
          <a:stretch>
            <a:fillRect/>
          </a:stretch>
        </p:blipFill>
        <p:spPr bwMode="auto">
          <a:xfrm>
            <a:off x="4648200" y="1381125"/>
            <a:ext cx="4248150" cy="4257675"/>
          </a:xfrm>
          <a:prstGeom prst="rect">
            <a:avLst/>
          </a:prstGeom>
          <a:noFill/>
          <a:ln w="9525">
            <a:noFill/>
            <a:miter lim="800000"/>
            <a:headEnd/>
            <a:tailEnd/>
          </a:ln>
          <a:effectLst/>
        </p:spPr>
      </p:pic>
      <p:sp>
        <p:nvSpPr>
          <p:cNvPr id="6" name="object 8"/>
          <p:cNvSpPr txBox="1">
            <a:spLocks noGrp="1"/>
          </p:cNvSpPr>
          <p:nvPr>
            <p:ph type="sldNum" sz="quarter" idx="7"/>
          </p:nvPr>
        </p:nvSpPr>
        <p:spPr>
          <a:xfrm>
            <a:off x="8364219" y="6487151"/>
            <a:ext cx="254634" cy="177800"/>
          </a:xfrm>
          <a:prstGeom prst="rect">
            <a:avLst/>
          </a:prstGeom>
        </p:spPr>
        <p:txBody>
          <a:bodyPr vert="horz" wrap="square" lIns="0" tIns="0" rIns="0" bIns="0" rtlCol="0">
            <a:spAutoFit/>
          </a:bodyPr>
          <a:lstStyle/>
          <a:p>
            <a:pPr marL="25400">
              <a:lnSpc>
                <a:spcPts val="1275"/>
              </a:lnSpc>
            </a:pPr>
            <a:fld id="{81D60167-4931-47E6-BA6A-407CBD079E47}" type="slidenum">
              <a:rPr spc="35" dirty="0"/>
              <a:pPr marL="25400">
                <a:lnSpc>
                  <a:spcPts val="1275"/>
                </a:lnSpc>
              </a:pPr>
              <a:t>47</a:t>
            </a:fld>
            <a:endParaRPr spc="35" dirty="0"/>
          </a:p>
        </p:txBody>
      </p:sp>
      <p:sp>
        <p:nvSpPr>
          <p:cNvPr id="8" name="Rectangle 7"/>
          <p:cNvSpPr/>
          <p:nvPr/>
        </p:nvSpPr>
        <p:spPr>
          <a:xfrm>
            <a:off x="5315158" y="5943600"/>
            <a:ext cx="3524042" cy="369332"/>
          </a:xfrm>
          <a:prstGeom prst="rect">
            <a:avLst/>
          </a:prstGeom>
        </p:spPr>
        <p:txBody>
          <a:bodyPr wrap="none">
            <a:spAutoFit/>
          </a:bodyPr>
          <a:lstStyle/>
          <a:p>
            <a:r>
              <a:rPr lang="en-US" dirty="0" err="1" smtClean="0"/>
              <a:t>Octree</a:t>
            </a:r>
            <a:r>
              <a:rPr lang="en-US" dirty="0" smtClean="0"/>
              <a:t> representation of a 3D objet</a:t>
            </a:r>
            <a:endParaRPr lang="fr-FR" dirty="0"/>
          </a:p>
        </p:txBody>
      </p:sp>
      <p:pic>
        <p:nvPicPr>
          <p:cNvPr id="37891" name="Picture 3"/>
          <p:cNvPicPr>
            <a:picLocks noChangeAspect="1" noChangeArrowheads="1"/>
          </p:cNvPicPr>
          <p:nvPr/>
        </p:nvPicPr>
        <p:blipFill>
          <a:blip r:embed="rId3"/>
          <a:srcRect/>
          <a:stretch>
            <a:fillRect/>
          </a:stretch>
        </p:blipFill>
        <p:spPr bwMode="auto">
          <a:xfrm>
            <a:off x="228600" y="1371600"/>
            <a:ext cx="4438650" cy="4257675"/>
          </a:xfrm>
          <a:prstGeom prst="rect">
            <a:avLst/>
          </a:prstGeom>
          <a:noFill/>
          <a:ln w="9525">
            <a:noFill/>
            <a:miter lim="800000"/>
            <a:headEnd/>
            <a:tailEnd/>
          </a:ln>
          <a:effectLst/>
        </p:spPr>
      </p:pic>
      <p:sp>
        <p:nvSpPr>
          <p:cNvPr id="9" name="Rectangle 8"/>
          <p:cNvSpPr/>
          <p:nvPr/>
        </p:nvSpPr>
        <p:spPr>
          <a:xfrm>
            <a:off x="152400" y="5562600"/>
            <a:ext cx="4572000" cy="1200329"/>
          </a:xfrm>
          <a:prstGeom prst="rect">
            <a:avLst/>
          </a:prstGeom>
        </p:spPr>
        <p:txBody>
          <a:bodyPr>
            <a:spAutoFit/>
          </a:bodyPr>
          <a:lstStyle/>
          <a:p>
            <a:pPr algn="just"/>
            <a:r>
              <a:rPr lang="fr-FR" b="1" dirty="0" smtClean="0"/>
              <a:t>Exemple de </a:t>
            </a:r>
            <a:r>
              <a:rPr lang="fr-FR" b="1" dirty="0" err="1" smtClean="0"/>
              <a:t>quadtree</a:t>
            </a:r>
            <a:r>
              <a:rPr lang="fr-FR" b="1" dirty="0" smtClean="0"/>
              <a:t>. a: </a:t>
            </a:r>
            <a:r>
              <a:rPr lang="fr-FR" dirty="0" smtClean="0"/>
              <a:t>l'objet 2D; </a:t>
            </a:r>
            <a:r>
              <a:rPr lang="fr-FR" b="1" dirty="0" smtClean="0"/>
              <a:t>b</a:t>
            </a:r>
            <a:r>
              <a:rPr lang="fr-FR" dirty="0" smtClean="0"/>
              <a:t>: la représentation en matrice binaire correspondante</a:t>
            </a:r>
            <a:r>
              <a:rPr lang="fr-FR" b="1" dirty="0" smtClean="0"/>
              <a:t>; c: </a:t>
            </a:r>
            <a:r>
              <a:rPr lang="fr-FR" dirty="0" smtClean="0"/>
              <a:t>la décomposition en quadrants;</a:t>
            </a:r>
            <a:r>
              <a:rPr lang="fr-FR" b="1" dirty="0" smtClean="0"/>
              <a:t> d: </a:t>
            </a:r>
            <a:r>
              <a:rPr lang="fr-FR" dirty="0" smtClean="0"/>
              <a:t>la représentation en </a:t>
            </a:r>
            <a:r>
              <a:rPr lang="fr-FR" dirty="0" err="1" smtClean="0"/>
              <a:t>quadtree</a:t>
            </a:r>
            <a:endParaRPr lang="fr-FR" dirty="0"/>
          </a:p>
        </p:txBody>
      </p:sp>
      <p:sp>
        <p:nvSpPr>
          <p:cNvPr id="10" name="Rectangle 2"/>
          <p:cNvSpPr txBox="1">
            <a:spLocks noChangeArrowheads="1"/>
          </p:cNvSpPr>
          <p:nvPr/>
        </p:nvSpPr>
        <p:spPr>
          <a:xfrm>
            <a:off x="533400" y="381000"/>
            <a:ext cx="6983412" cy="543815"/>
          </a:xfrm>
          <a:prstGeom prst="rect">
            <a:avLst/>
          </a:prstGeom>
          <a:noFill/>
          <a:ln/>
        </p:spPr>
        <p:txBody>
          <a:bodyPr wrap="square" lIns="63595" tIns="25438" rIns="63595" bIns="25438">
            <a:spAutoFit/>
          </a:bodyPr>
          <a:lstStyle/>
          <a:p>
            <a:pPr lvl="0"/>
            <a:r>
              <a:rPr lang="fr-FR" altLang="en-US" sz="3200" b="1" kern="0" dirty="0" smtClean="0">
                <a:solidFill>
                  <a:schemeClr val="bg1"/>
                </a:solidFill>
                <a:effectLst>
                  <a:outerShdw blurRad="38100" dist="38100" dir="2700000" algn="tl">
                    <a:srgbClr val="000000">
                      <a:alpha val="43137"/>
                    </a:srgbClr>
                  </a:outerShdw>
                </a:effectLst>
                <a:latin typeface="Arial"/>
                <a:cs typeface="Arial"/>
              </a:rPr>
              <a:t>Modélisation volumique: </a:t>
            </a:r>
            <a:r>
              <a:rPr lang="en-US" altLang="en-US" sz="3200" kern="0" dirty="0" err="1" smtClean="0">
                <a:solidFill>
                  <a:schemeClr val="bg1"/>
                </a:solidFill>
                <a:latin typeface="Arial"/>
                <a:ea typeface="+mj-ea"/>
                <a:cs typeface="Arial"/>
              </a:rPr>
              <a:t>Octrees</a:t>
            </a:r>
            <a:endParaRPr kumimoji="0" lang="en-US" altLang="en-US" sz="4200" b="0" i="0" u="none" strike="noStrike" kern="0" cap="none" spc="0" normalizeH="0" baseline="0" noProof="0" dirty="0">
              <a:ln>
                <a:noFill/>
              </a:ln>
              <a:solidFill>
                <a:schemeClr val="bg1"/>
              </a:solidFill>
              <a:effectLst/>
              <a:uLnTx/>
              <a:uFillTx/>
              <a:latin typeface="Arial"/>
              <a:ea typeface="+mj-ea"/>
              <a:cs typeface="Arial"/>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4294967295"/>
          </p:nvPr>
        </p:nvSpPr>
        <p:spPr>
          <a:xfrm>
            <a:off x="6553200" y="6324600"/>
            <a:ext cx="1905000" cy="457200"/>
          </a:xfrm>
          <a:prstGeom prst="rect">
            <a:avLst/>
          </a:prstGeom>
        </p:spPr>
        <p:txBody>
          <a:bodyPr/>
          <a:lstStyle/>
          <a:p>
            <a:fld id="{BDDE504D-6919-4BEC-B10D-6169E03C8FAC}" type="slidenum">
              <a:rPr lang="fr-FR" altLang="en-GB"/>
              <a:pPr/>
              <a:t>48</a:t>
            </a:fld>
            <a:endParaRPr lang="fr-FR" altLang="en-GB"/>
          </a:p>
        </p:txBody>
      </p:sp>
      <p:sp>
        <p:nvSpPr>
          <p:cNvPr id="413698" name="Rectangle 2"/>
          <p:cNvSpPr>
            <a:spLocks noGrp="1" noChangeArrowheads="1"/>
          </p:cNvSpPr>
          <p:nvPr>
            <p:ph type="title"/>
          </p:nvPr>
        </p:nvSpPr>
        <p:spPr>
          <a:xfrm>
            <a:off x="685800" y="2125980"/>
            <a:ext cx="7772400" cy="646331"/>
          </a:xfrm>
        </p:spPr>
        <p:txBody>
          <a:bodyPr/>
          <a:lstStyle/>
          <a:p>
            <a:r>
              <a:rPr lang="fr-FR"/>
              <a:t>Modélisation complexe </a:t>
            </a:r>
          </a:p>
        </p:txBody>
      </p:sp>
      <p:sp>
        <p:nvSpPr>
          <p:cNvPr id="413699" name="Rectangle 3"/>
          <p:cNvSpPr>
            <a:spLocks noGrp="1" noChangeArrowheads="1"/>
          </p:cNvSpPr>
          <p:nvPr>
            <p:ph type="body" idx="4294967295"/>
          </p:nvPr>
        </p:nvSpPr>
        <p:spPr>
          <a:xfrm>
            <a:off x="716573" y="2060576"/>
            <a:ext cx="7776796" cy="3673475"/>
          </a:xfrm>
          <a:prstGeom prst="rect">
            <a:avLst/>
          </a:prstGeom>
        </p:spPr>
        <p:txBody>
          <a:bodyPr/>
          <a:lstStyle/>
          <a:p>
            <a:pPr algn="just">
              <a:buFont typeface="Wingdings" pitchFamily="2" charset="2"/>
              <a:buChar char="q"/>
            </a:pPr>
            <a:r>
              <a:rPr lang="fr-FR" sz="3200" dirty="0"/>
              <a:t>Consiste à représenter des objets naturels complexes comme les arbres,  nuages, plantes, feu …etc. </a:t>
            </a:r>
          </a:p>
          <a:p>
            <a:pPr algn="just">
              <a:buFont typeface="Wingdings" pitchFamily="2" charset="2"/>
              <a:buChar char="q"/>
            </a:pPr>
            <a:r>
              <a:rPr lang="fr-FR" sz="3200" dirty="0"/>
              <a:t>Ses objets sont conçus par l'utilisation de l'un des nouveaux modèles suivants: récursifs (Fractales, </a:t>
            </a:r>
            <a:r>
              <a:rPr lang="fr-FR" sz="3200" dirty="0" err="1"/>
              <a:t>Graftales</a:t>
            </a:r>
            <a:r>
              <a:rPr lang="fr-FR" sz="3200" dirty="0"/>
              <a:t>), déformations, Physiques ….etc.).</a:t>
            </a:r>
          </a:p>
        </p:txBody>
      </p:sp>
      <p:sp>
        <p:nvSpPr>
          <p:cNvPr id="6" name="object 2"/>
          <p:cNvSpPr txBox="1">
            <a:spLocks/>
          </p:cNvSpPr>
          <p:nvPr/>
        </p:nvSpPr>
        <p:spPr>
          <a:xfrm>
            <a:off x="273735" y="420469"/>
            <a:ext cx="8596528" cy="646331"/>
          </a:xfrm>
          <a:prstGeom prst="rect">
            <a:avLst/>
          </a:prstGeom>
        </p:spPr>
        <p:txBody>
          <a:bodyPr vert="horz" wrap="square" lIns="0" tIns="0" rIns="0" bIns="0" rtlCol="0">
            <a:spAutoFit/>
          </a:bodyPr>
          <a:lstStyle/>
          <a:p>
            <a:pPr marL="12700" marR="0" lvl="0" indent="0" defTabSz="914400" eaLnBrk="1" fontAlgn="auto" latinLnBrk="0" hangingPunct="1">
              <a:lnSpc>
                <a:spcPct val="100000"/>
              </a:lnSpc>
              <a:spcBef>
                <a:spcPts val="0"/>
              </a:spcBef>
              <a:spcAft>
                <a:spcPts val="0"/>
              </a:spcAft>
              <a:buClrTx/>
              <a:buSzTx/>
              <a:buFontTx/>
              <a:buNone/>
              <a:tabLst/>
              <a:defRPr/>
            </a:pPr>
            <a:r>
              <a:rPr kumimoji="0" lang="fr-FR" sz="4200" b="0" i="0" u="none" strike="noStrike" kern="0" cap="none" spc="-120" normalizeH="0" baseline="0" noProof="0" dirty="0" smtClean="0">
                <a:ln>
                  <a:noFill/>
                </a:ln>
                <a:solidFill>
                  <a:schemeClr val="bg1"/>
                </a:solidFill>
                <a:effectLst/>
                <a:uLnTx/>
                <a:uFillTx/>
                <a:latin typeface="Arial"/>
                <a:ea typeface="+mj-ea"/>
                <a:cs typeface="Arial"/>
              </a:rPr>
              <a:t> </a:t>
            </a:r>
            <a:r>
              <a:rPr kumimoji="0" lang="fr-FR" sz="3600" b="1" i="0" u="none" strike="noStrike" kern="0" cap="none" spc="-120" normalizeH="0" baseline="0" noProof="0" dirty="0" smtClean="0">
                <a:ln>
                  <a:noFill/>
                </a:ln>
                <a:solidFill>
                  <a:schemeClr val="bg1"/>
                </a:solidFill>
                <a:effectLst>
                  <a:outerShdw blurRad="38100" dist="38100" dir="2700000" algn="tl">
                    <a:srgbClr val="000000">
                      <a:alpha val="43137"/>
                    </a:srgbClr>
                  </a:outerShdw>
                </a:effectLst>
                <a:uLnTx/>
                <a:uFillTx/>
                <a:latin typeface="Arial"/>
                <a:ea typeface="+mj-ea"/>
                <a:cs typeface="Arial"/>
              </a:rPr>
              <a:t>Modélisation procédural:</a:t>
            </a:r>
            <a:endParaRPr kumimoji="0" lang="fr-FR" sz="4200" b="0" i="0" u="none" strike="noStrike" kern="0" cap="none" spc="0" normalizeH="0" baseline="0" noProof="0" dirty="0">
              <a:ln>
                <a:noFill/>
              </a:ln>
              <a:solidFill>
                <a:schemeClr val="bg1"/>
              </a:solidFill>
              <a:effectLst/>
              <a:uLnTx/>
              <a:uFillTx/>
              <a:latin typeface="Arial"/>
              <a:ea typeface="+mj-ea"/>
              <a:cs typeface="Aria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381000" y="1449933"/>
            <a:ext cx="4070350" cy="645795"/>
          </a:xfrm>
          <a:prstGeom prst="rect">
            <a:avLst/>
          </a:prstGeom>
        </p:spPr>
        <p:txBody>
          <a:bodyPr vert="horz" wrap="square" lIns="0" tIns="0" rIns="0" bIns="0" rtlCol="0">
            <a:spAutoFit/>
          </a:bodyPr>
          <a:lstStyle/>
          <a:p>
            <a:pPr marL="354965" indent="-342265">
              <a:lnSpc>
                <a:spcPct val="100000"/>
              </a:lnSpc>
              <a:buClr>
                <a:srgbClr val="996666"/>
              </a:buClr>
              <a:buSzPct val="80000"/>
              <a:buFont typeface="Wingdings"/>
              <a:buChar char=""/>
              <a:tabLst>
                <a:tab pos="354965" algn="l"/>
                <a:tab pos="355600" algn="l"/>
              </a:tabLst>
            </a:pPr>
            <a:r>
              <a:rPr sz="2000" dirty="0">
                <a:latin typeface="Arial"/>
                <a:cs typeface="Arial"/>
              </a:rPr>
              <a:t>Montagnes</a:t>
            </a:r>
            <a:r>
              <a:rPr sz="2000" spc="-114" dirty="0">
                <a:latin typeface="Arial"/>
                <a:cs typeface="Arial"/>
              </a:rPr>
              <a:t> </a:t>
            </a:r>
            <a:r>
              <a:rPr sz="2000" dirty="0">
                <a:latin typeface="Arial"/>
                <a:cs typeface="Arial"/>
              </a:rPr>
              <a:t>fractales</a:t>
            </a:r>
            <a:endParaRPr sz="2000">
              <a:latin typeface="Arial"/>
              <a:cs typeface="Arial"/>
            </a:endParaRPr>
          </a:p>
          <a:p>
            <a:pPr marL="756285" lvl="1" indent="-286385">
              <a:lnSpc>
                <a:spcPct val="100000"/>
              </a:lnSpc>
              <a:spcBef>
                <a:spcPts val="439"/>
              </a:spcBef>
              <a:buClr>
                <a:srgbClr val="99CCFF"/>
              </a:buClr>
              <a:buSzPct val="69444"/>
              <a:buFont typeface="Wingdings"/>
              <a:buChar char=""/>
              <a:tabLst>
                <a:tab pos="756920" algn="l"/>
              </a:tabLst>
            </a:pPr>
            <a:r>
              <a:rPr sz="1800" spc="-5" dirty="0">
                <a:latin typeface="Arial"/>
                <a:cs typeface="Arial"/>
              </a:rPr>
              <a:t>Construction récursive du</a:t>
            </a:r>
            <a:r>
              <a:rPr sz="1800" spc="30" dirty="0">
                <a:latin typeface="Arial"/>
                <a:cs typeface="Arial"/>
              </a:rPr>
              <a:t> </a:t>
            </a:r>
            <a:r>
              <a:rPr sz="1800" spc="-5" dirty="0">
                <a:latin typeface="Arial"/>
                <a:cs typeface="Arial"/>
              </a:rPr>
              <a:t>terrain</a:t>
            </a:r>
            <a:endParaRPr sz="1800">
              <a:latin typeface="Arial"/>
              <a:cs typeface="Arial"/>
            </a:endParaRPr>
          </a:p>
        </p:txBody>
      </p:sp>
      <p:sp>
        <p:nvSpPr>
          <p:cNvPr id="4" name="object 4"/>
          <p:cNvSpPr txBox="1"/>
          <p:nvPr/>
        </p:nvSpPr>
        <p:spPr>
          <a:xfrm>
            <a:off x="838200" y="2133600"/>
            <a:ext cx="2150745" cy="285115"/>
          </a:xfrm>
          <a:prstGeom prst="rect">
            <a:avLst/>
          </a:prstGeom>
        </p:spPr>
        <p:txBody>
          <a:bodyPr vert="horz" wrap="square" lIns="0" tIns="0" rIns="0" bIns="0" rtlCol="0">
            <a:spAutoFit/>
          </a:bodyPr>
          <a:lstStyle/>
          <a:p>
            <a:pPr marL="299085" indent="-286385">
              <a:lnSpc>
                <a:spcPct val="100000"/>
              </a:lnSpc>
              <a:buClr>
                <a:srgbClr val="99CCFF"/>
              </a:buClr>
              <a:buSzPct val="69444"/>
              <a:buFont typeface="Wingdings"/>
              <a:buChar char=""/>
              <a:tabLst>
                <a:tab pos="299085" algn="l"/>
              </a:tabLst>
            </a:pPr>
            <a:r>
              <a:rPr sz="1800" spc="-5" dirty="0">
                <a:latin typeface="Arial"/>
                <a:cs typeface="Arial"/>
              </a:rPr>
              <a:t>Modèle</a:t>
            </a:r>
            <a:r>
              <a:rPr sz="1800" spc="-55" dirty="0">
                <a:latin typeface="Arial"/>
                <a:cs typeface="Arial"/>
              </a:rPr>
              <a:t> </a:t>
            </a:r>
            <a:r>
              <a:rPr sz="1800" spc="-5" dirty="0">
                <a:latin typeface="Arial"/>
                <a:cs typeface="Arial"/>
              </a:rPr>
              <a:t>statistique</a:t>
            </a:r>
            <a:endParaRPr sz="1800">
              <a:latin typeface="Arial"/>
              <a:cs typeface="Arial"/>
            </a:endParaRPr>
          </a:p>
        </p:txBody>
      </p:sp>
      <p:sp>
        <p:nvSpPr>
          <p:cNvPr id="5" name="object 5"/>
          <p:cNvSpPr/>
          <p:nvPr/>
        </p:nvSpPr>
        <p:spPr>
          <a:xfrm>
            <a:off x="347472" y="3282695"/>
            <a:ext cx="1481328" cy="146303"/>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1664209" y="3236975"/>
            <a:ext cx="1536191" cy="192024"/>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3252216" y="3313175"/>
            <a:ext cx="1472184" cy="115824"/>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356615" y="3427475"/>
            <a:ext cx="8356600" cy="2845435"/>
          </a:xfrm>
          <a:custGeom>
            <a:avLst/>
            <a:gdLst/>
            <a:ahLst/>
            <a:cxnLst/>
            <a:rect l="l" t="t" r="r" b="b"/>
            <a:pathLst>
              <a:path w="8356600" h="2845435">
                <a:moveTo>
                  <a:pt x="50292" y="0"/>
                </a:moveTo>
                <a:lnTo>
                  <a:pt x="0" y="0"/>
                </a:lnTo>
                <a:lnTo>
                  <a:pt x="0" y="2077212"/>
                </a:lnTo>
                <a:lnTo>
                  <a:pt x="9144" y="2159508"/>
                </a:lnTo>
                <a:lnTo>
                  <a:pt x="16764" y="2199131"/>
                </a:lnTo>
                <a:lnTo>
                  <a:pt x="25908" y="2238755"/>
                </a:lnTo>
                <a:lnTo>
                  <a:pt x="36576" y="2276855"/>
                </a:lnTo>
                <a:lnTo>
                  <a:pt x="48768" y="2314955"/>
                </a:lnTo>
                <a:lnTo>
                  <a:pt x="79248" y="2388108"/>
                </a:lnTo>
                <a:lnTo>
                  <a:pt x="97536" y="2421636"/>
                </a:lnTo>
                <a:lnTo>
                  <a:pt x="117348" y="2456688"/>
                </a:lnTo>
                <a:lnTo>
                  <a:pt x="138684" y="2488691"/>
                </a:lnTo>
                <a:lnTo>
                  <a:pt x="161544" y="2520696"/>
                </a:lnTo>
                <a:lnTo>
                  <a:pt x="184404" y="2551176"/>
                </a:lnTo>
                <a:lnTo>
                  <a:pt x="210312" y="2580131"/>
                </a:lnTo>
                <a:lnTo>
                  <a:pt x="237744" y="2609088"/>
                </a:lnTo>
                <a:lnTo>
                  <a:pt x="295656" y="2660904"/>
                </a:lnTo>
                <a:lnTo>
                  <a:pt x="326136" y="2685288"/>
                </a:lnTo>
                <a:lnTo>
                  <a:pt x="423672" y="2747772"/>
                </a:lnTo>
                <a:lnTo>
                  <a:pt x="458724" y="2766060"/>
                </a:lnTo>
                <a:lnTo>
                  <a:pt x="495300" y="2782824"/>
                </a:lnTo>
                <a:lnTo>
                  <a:pt x="531876" y="2796540"/>
                </a:lnTo>
                <a:lnTo>
                  <a:pt x="608076" y="2820924"/>
                </a:lnTo>
                <a:lnTo>
                  <a:pt x="687324" y="2836164"/>
                </a:lnTo>
                <a:lnTo>
                  <a:pt x="726947" y="2840736"/>
                </a:lnTo>
                <a:lnTo>
                  <a:pt x="768096" y="2843784"/>
                </a:lnTo>
                <a:lnTo>
                  <a:pt x="809244" y="2845308"/>
                </a:lnTo>
                <a:lnTo>
                  <a:pt x="7546848" y="2845308"/>
                </a:lnTo>
                <a:lnTo>
                  <a:pt x="7587995" y="2843784"/>
                </a:lnTo>
                <a:lnTo>
                  <a:pt x="7629143" y="2840736"/>
                </a:lnTo>
                <a:lnTo>
                  <a:pt x="7670291" y="2836164"/>
                </a:lnTo>
                <a:lnTo>
                  <a:pt x="7709915" y="2828544"/>
                </a:lnTo>
                <a:lnTo>
                  <a:pt x="7749539" y="2819400"/>
                </a:lnTo>
                <a:lnTo>
                  <a:pt x="7787639" y="2808732"/>
                </a:lnTo>
                <a:lnTo>
                  <a:pt x="7825739" y="2796540"/>
                </a:lnTo>
                <a:lnTo>
                  <a:pt x="7829397" y="2795016"/>
                </a:lnTo>
                <a:lnTo>
                  <a:pt x="809244" y="2795016"/>
                </a:lnTo>
                <a:lnTo>
                  <a:pt x="769620" y="2793491"/>
                </a:lnTo>
                <a:lnTo>
                  <a:pt x="731520" y="2790444"/>
                </a:lnTo>
                <a:lnTo>
                  <a:pt x="693420" y="2785872"/>
                </a:lnTo>
                <a:lnTo>
                  <a:pt x="655320" y="2779776"/>
                </a:lnTo>
                <a:lnTo>
                  <a:pt x="583692" y="2759964"/>
                </a:lnTo>
                <a:lnTo>
                  <a:pt x="513588" y="2735579"/>
                </a:lnTo>
                <a:lnTo>
                  <a:pt x="448056" y="2703576"/>
                </a:lnTo>
                <a:lnTo>
                  <a:pt x="384048" y="2665476"/>
                </a:lnTo>
                <a:lnTo>
                  <a:pt x="326136" y="2621279"/>
                </a:lnTo>
                <a:lnTo>
                  <a:pt x="272796" y="2572512"/>
                </a:lnTo>
                <a:lnTo>
                  <a:pt x="224028" y="2517648"/>
                </a:lnTo>
                <a:lnTo>
                  <a:pt x="179832" y="2459736"/>
                </a:lnTo>
                <a:lnTo>
                  <a:pt x="141732" y="2397252"/>
                </a:lnTo>
                <a:lnTo>
                  <a:pt x="109728" y="2330196"/>
                </a:lnTo>
                <a:lnTo>
                  <a:pt x="83820" y="2260091"/>
                </a:lnTo>
                <a:lnTo>
                  <a:pt x="65532" y="2188464"/>
                </a:lnTo>
                <a:lnTo>
                  <a:pt x="59436" y="2150364"/>
                </a:lnTo>
                <a:lnTo>
                  <a:pt x="54864" y="2112264"/>
                </a:lnTo>
                <a:lnTo>
                  <a:pt x="51815" y="2074164"/>
                </a:lnTo>
                <a:lnTo>
                  <a:pt x="50350" y="2036064"/>
                </a:lnTo>
                <a:lnTo>
                  <a:pt x="50292" y="0"/>
                </a:lnTo>
                <a:close/>
              </a:path>
              <a:path w="8356600" h="2845435">
                <a:moveTo>
                  <a:pt x="8356091" y="0"/>
                </a:moveTo>
                <a:lnTo>
                  <a:pt x="8305800" y="0"/>
                </a:lnTo>
                <a:lnTo>
                  <a:pt x="8305800" y="2036064"/>
                </a:lnTo>
                <a:lnTo>
                  <a:pt x="8304276" y="2075688"/>
                </a:lnTo>
                <a:lnTo>
                  <a:pt x="8301228" y="2113788"/>
                </a:lnTo>
                <a:lnTo>
                  <a:pt x="8296656" y="2151888"/>
                </a:lnTo>
                <a:lnTo>
                  <a:pt x="8290559" y="2189988"/>
                </a:lnTo>
                <a:lnTo>
                  <a:pt x="8270748" y="2261616"/>
                </a:lnTo>
                <a:lnTo>
                  <a:pt x="8246363" y="2331720"/>
                </a:lnTo>
                <a:lnTo>
                  <a:pt x="8214359" y="2397252"/>
                </a:lnTo>
                <a:lnTo>
                  <a:pt x="8176259" y="2461260"/>
                </a:lnTo>
                <a:lnTo>
                  <a:pt x="8132063" y="2519172"/>
                </a:lnTo>
                <a:lnTo>
                  <a:pt x="8083295" y="2572512"/>
                </a:lnTo>
                <a:lnTo>
                  <a:pt x="8028432" y="2621279"/>
                </a:lnTo>
                <a:lnTo>
                  <a:pt x="7970519" y="2665476"/>
                </a:lnTo>
                <a:lnTo>
                  <a:pt x="7908035" y="2703576"/>
                </a:lnTo>
                <a:lnTo>
                  <a:pt x="7840980" y="2735579"/>
                </a:lnTo>
                <a:lnTo>
                  <a:pt x="7770876" y="2761488"/>
                </a:lnTo>
                <a:lnTo>
                  <a:pt x="7699248" y="2779776"/>
                </a:lnTo>
                <a:lnTo>
                  <a:pt x="7661148" y="2785872"/>
                </a:lnTo>
                <a:lnTo>
                  <a:pt x="7623048" y="2790444"/>
                </a:lnTo>
                <a:lnTo>
                  <a:pt x="7584948" y="2793491"/>
                </a:lnTo>
                <a:lnTo>
                  <a:pt x="7545324" y="2795016"/>
                </a:lnTo>
                <a:lnTo>
                  <a:pt x="7829397" y="2795016"/>
                </a:lnTo>
                <a:lnTo>
                  <a:pt x="7898891" y="2766060"/>
                </a:lnTo>
                <a:lnTo>
                  <a:pt x="7932419" y="2747772"/>
                </a:lnTo>
                <a:lnTo>
                  <a:pt x="7967472" y="2727960"/>
                </a:lnTo>
                <a:lnTo>
                  <a:pt x="7999476" y="2706624"/>
                </a:lnTo>
                <a:lnTo>
                  <a:pt x="8031480" y="2683764"/>
                </a:lnTo>
                <a:lnTo>
                  <a:pt x="8090915" y="2634996"/>
                </a:lnTo>
                <a:lnTo>
                  <a:pt x="8119872" y="2607564"/>
                </a:lnTo>
                <a:lnTo>
                  <a:pt x="8171687" y="2549652"/>
                </a:lnTo>
                <a:lnTo>
                  <a:pt x="8196072" y="2519172"/>
                </a:lnTo>
                <a:lnTo>
                  <a:pt x="8258556" y="2421636"/>
                </a:lnTo>
                <a:lnTo>
                  <a:pt x="8276843" y="2386584"/>
                </a:lnTo>
                <a:lnTo>
                  <a:pt x="8293608" y="2350008"/>
                </a:lnTo>
                <a:lnTo>
                  <a:pt x="8307324" y="2313431"/>
                </a:lnTo>
                <a:lnTo>
                  <a:pt x="8331708" y="2237231"/>
                </a:lnTo>
                <a:lnTo>
                  <a:pt x="8346948" y="2157984"/>
                </a:lnTo>
                <a:lnTo>
                  <a:pt x="8351519" y="2118360"/>
                </a:lnTo>
                <a:lnTo>
                  <a:pt x="8354567" y="2077212"/>
                </a:lnTo>
                <a:lnTo>
                  <a:pt x="8356091" y="2036064"/>
                </a:lnTo>
                <a:lnTo>
                  <a:pt x="8356091" y="0"/>
                </a:lnTo>
                <a:close/>
              </a:path>
            </a:pathLst>
          </a:custGeom>
          <a:solidFill>
            <a:srgbClr val="669999"/>
          </a:solidFill>
        </p:spPr>
        <p:txBody>
          <a:bodyPr wrap="square" lIns="0" tIns="0" rIns="0" bIns="0" rtlCol="0"/>
          <a:lstStyle/>
          <a:p>
            <a:endParaRPr/>
          </a:p>
        </p:txBody>
      </p:sp>
      <p:sp>
        <p:nvSpPr>
          <p:cNvPr id="10" name="object 10"/>
          <p:cNvSpPr txBox="1"/>
          <p:nvPr/>
        </p:nvSpPr>
        <p:spPr>
          <a:xfrm>
            <a:off x="914400" y="2514600"/>
            <a:ext cx="2070100" cy="547370"/>
          </a:xfrm>
          <a:prstGeom prst="rect">
            <a:avLst/>
          </a:prstGeom>
        </p:spPr>
        <p:txBody>
          <a:bodyPr vert="horz" wrap="square" lIns="0" tIns="0" rIns="0" bIns="0" rtlCol="0">
            <a:spAutoFit/>
          </a:bodyPr>
          <a:lstStyle/>
          <a:p>
            <a:pPr marL="241300" indent="-228600">
              <a:lnSpc>
                <a:spcPct val="100000"/>
              </a:lnSpc>
              <a:buClr>
                <a:srgbClr val="669999"/>
              </a:buClr>
              <a:buSzPct val="65625"/>
              <a:buFont typeface="Wingdings"/>
              <a:buChar char=""/>
              <a:tabLst>
                <a:tab pos="241935" algn="l"/>
              </a:tabLst>
            </a:pPr>
            <a:r>
              <a:rPr sz="1600" spc="-5" dirty="0">
                <a:latin typeface="Arial"/>
                <a:cs typeface="Arial"/>
              </a:rPr>
              <a:t>axiome</a:t>
            </a:r>
            <a:endParaRPr sz="1600">
              <a:latin typeface="Arial"/>
              <a:cs typeface="Arial"/>
            </a:endParaRPr>
          </a:p>
          <a:p>
            <a:pPr marL="241300" indent="-228600">
              <a:lnSpc>
                <a:spcPct val="100000"/>
              </a:lnSpc>
              <a:spcBef>
                <a:spcPts val="384"/>
              </a:spcBef>
              <a:buClr>
                <a:srgbClr val="669999"/>
              </a:buClr>
              <a:buSzPct val="65625"/>
              <a:buFont typeface="Wingdings"/>
              <a:buChar char=""/>
              <a:tabLst>
                <a:tab pos="241935" algn="l"/>
              </a:tabLst>
            </a:pPr>
            <a:r>
              <a:rPr sz="1600" spc="-5" dirty="0">
                <a:latin typeface="Arial"/>
                <a:cs typeface="Arial"/>
              </a:rPr>
              <a:t>générateur</a:t>
            </a:r>
            <a:r>
              <a:rPr sz="1600" spc="-35" dirty="0">
                <a:latin typeface="Arial"/>
                <a:cs typeface="Arial"/>
              </a:rPr>
              <a:t> </a:t>
            </a:r>
            <a:r>
              <a:rPr sz="1600" spc="-5" dirty="0">
                <a:latin typeface="Arial"/>
                <a:cs typeface="Arial"/>
              </a:rPr>
              <a:t>aléatoire</a:t>
            </a:r>
            <a:endParaRPr sz="1600">
              <a:latin typeface="Arial"/>
              <a:cs typeface="Arial"/>
            </a:endParaRPr>
          </a:p>
        </p:txBody>
      </p:sp>
      <p:sp>
        <p:nvSpPr>
          <p:cNvPr id="11" name="object 11"/>
          <p:cNvSpPr/>
          <p:nvPr/>
        </p:nvSpPr>
        <p:spPr>
          <a:xfrm>
            <a:off x="347472" y="3429000"/>
            <a:ext cx="1481328" cy="1551432"/>
          </a:xfrm>
          <a:prstGeom prst="rect">
            <a:avLst/>
          </a:prstGeom>
          <a:blipFill>
            <a:blip r:embed="rId5" cstate="print"/>
            <a:stretch>
              <a:fillRect/>
            </a:stretch>
          </a:blipFill>
        </p:spPr>
        <p:txBody>
          <a:bodyPr wrap="square" lIns="0" tIns="0" rIns="0" bIns="0" rtlCol="0"/>
          <a:lstStyle/>
          <a:p>
            <a:endParaRPr/>
          </a:p>
        </p:txBody>
      </p:sp>
      <p:sp>
        <p:nvSpPr>
          <p:cNvPr id="12" name="object 12"/>
          <p:cNvSpPr/>
          <p:nvPr/>
        </p:nvSpPr>
        <p:spPr>
          <a:xfrm>
            <a:off x="1664209" y="3422903"/>
            <a:ext cx="1536191" cy="1481328"/>
          </a:xfrm>
          <a:prstGeom prst="rect">
            <a:avLst/>
          </a:prstGeom>
          <a:blipFill>
            <a:blip r:embed="rId6" cstate="print"/>
            <a:stretch>
              <a:fillRect/>
            </a:stretch>
          </a:blipFill>
        </p:spPr>
        <p:txBody>
          <a:bodyPr wrap="square" lIns="0" tIns="0" rIns="0" bIns="0" rtlCol="0"/>
          <a:lstStyle/>
          <a:p>
            <a:endParaRPr/>
          </a:p>
        </p:txBody>
      </p:sp>
      <p:sp>
        <p:nvSpPr>
          <p:cNvPr id="13" name="object 13"/>
          <p:cNvSpPr/>
          <p:nvPr/>
        </p:nvSpPr>
        <p:spPr>
          <a:xfrm>
            <a:off x="3246121" y="3422903"/>
            <a:ext cx="1472184" cy="1432560"/>
          </a:xfrm>
          <a:prstGeom prst="rect">
            <a:avLst/>
          </a:prstGeom>
          <a:blipFill>
            <a:blip r:embed="rId7" cstate="print"/>
            <a:stretch>
              <a:fillRect/>
            </a:stretch>
          </a:blipFill>
        </p:spPr>
        <p:txBody>
          <a:bodyPr wrap="square" lIns="0" tIns="0" rIns="0" bIns="0" rtlCol="0"/>
          <a:lstStyle/>
          <a:p>
            <a:endParaRPr/>
          </a:p>
        </p:txBody>
      </p:sp>
      <p:sp>
        <p:nvSpPr>
          <p:cNvPr id="15" name="object 15"/>
          <p:cNvSpPr txBox="1">
            <a:spLocks noGrp="1"/>
          </p:cNvSpPr>
          <p:nvPr>
            <p:ph type="sldNum" sz="quarter" idx="7"/>
          </p:nvPr>
        </p:nvSpPr>
        <p:spPr>
          <a:prstGeom prst="rect">
            <a:avLst/>
          </a:prstGeom>
        </p:spPr>
        <p:txBody>
          <a:bodyPr vert="horz" wrap="square" lIns="0" tIns="0" rIns="0" bIns="0" rtlCol="0">
            <a:spAutoFit/>
          </a:bodyPr>
          <a:lstStyle/>
          <a:p>
            <a:pPr marL="25400">
              <a:lnSpc>
                <a:spcPts val="1275"/>
              </a:lnSpc>
            </a:pPr>
            <a:fld id="{81D60167-4931-47E6-BA6A-407CBD079E47}" type="slidenum">
              <a:rPr spc="35" dirty="0"/>
              <a:pPr marL="25400">
                <a:lnSpc>
                  <a:spcPts val="1275"/>
                </a:lnSpc>
              </a:pPr>
              <a:t>49</a:t>
            </a:fld>
            <a:endParaRPr spc="35" dirty="0"/>
          </a:p>
        </p:txBody>
      </p:sp>
      <p:pic>
        <p:nvPicPr>
          <p:cNvPr id="6146" name="Picture 2" descr="Résultat de recherche d'images pour &quot;Fractales&quot;"/>
          <p:cNvPicPr>
            <a:picLocks noChangeAspect="1" noChangeArrowheads="1"/>
          </p:cNvPicPr>
          <p:nvPr/>
        </p:nvPicPr>
        <p:blipFill>
          <a:blip r:embed="rId8"/>
          <a:srcRect/>
          <a:stretch>
            <a:fillRect/>
          </a:stretch>
        </p:blipFill>
        <p:spPr bwMode="auto">
          <a:xfrm>
            <a:off x="3124200" y="4933949"/>
            <a:ext cx="2466975" cy="1847851"/>
          </a:xfrm>
          <a:prstGeom prst="rect">
            <a:avLst/>
          </a:prstGeom>
          <a:noFill/>
        </p:spPr>
      </p:pic>
      <p:pic>
        <p:nvPicPr>
          <p:cNvPr id="6148" name="Picture 4" descr="Résultat de recherche d'images pour &quot;Fractales&quot;"/>
          <p:cNvPicPr>
            <a:picLocks noChangeAspect="1" noChangeArrowheads="1"/>
          </p:cNvPicPr>
          <p:nvPr/>
        </p:nvPicPr>
        <p:blipFill>
          <a:blip r:embed="rId9"/>
          <a:srcRect/>
          <a:stretch>
            <a:fillRect/>
          </a:stretch>
        </p:blipFill>
        <p:spPr bwMode="auto">
          <a:xfrm>
            <a:off x="6781800" y="1295400"/>
            <a:ext cx="2314575" cy="1704976"/>
          </a:xfrm>
          <a:prstGeom prst="rect">
            <a:avLst/>
          </a:prstGeom>
          <a:noFill/>
        </p:spPr>
      </p:pic>
      <p:pic>
        <p:nvPicPr>
          <p:cNvPr id="6152" name="Picture 8" descr="Résultat de recherche d'images pour &quot;Fractales&quot;"/>
          <p:cNvPicPr>
            <a:picLocks noChangeAspect="1" noChangeArrowheads="1"/>
          </p:cNvPicPr>
          <p:nvPr/>
        </p:nvPicPr>
        <p:blipFill>
          <a:blip r:embed="rId10"/>
          <a:srcRect/>
          <a:stretch>
            <a:fillRect/>
          </a:stretch>
        </p:blipFill>
        <p:spPr bwMode="auto">
          <a:xfrm>
            <a:off x="6019800" y="5410200"/>
            <a:ext cx="1524000" cy="1524000"/>
          </a:xfrm>
          <a:prstGeom prst="rect">
            <a:avLst/>
          </a:prstGeom>
          <a:noFill/>
        </p:spPr>
      </p:pic>
      <p:sp>
        <p:nvSpPr>
          <p:cNvPr id="23" name="object 14"/>
          <p:cNvSpPr/>
          <p:nvPr/>
        </p:nvSpPr>
        <p:spPr>
          <a:xfrm>
            <a:off x="5867400" y="3313176"/>
            <a:ext cx="2846832" cy="2097024"/>
          </a:xfrm>
          <a:prstGeom prst="rect">
            <a:avLst/>
          </a:prstGeom>
          <a:blipFill>
            <a:blip r:embed="rId11" cstate="print"/>
            <a:stretch>
              <a:fillRect/>
            </a:stretch>
          </a:blipFill>
        </p:spPr>
        <p:txBody>
          <a:bodyPr wrap="square" lIns="0" tIns="0" rIns="0" bIns="0" rtlCol="0"/>
          <a:lstStyle/>
          <a:p>
            <a:endParaRPr/>
          </a:p>
        </p:txBody>
      </p:sp>
      <p:pic>
        <p:nvPicPr>
          <p:cNvPr id="6154" name="Picture 10" descr="Résultat de recherche d'images pour &quot;Fractales&quot;"/>
          <p:cNvPicPr>
            <a:picLocks noChangeAspect="1" noChangeArrowheads="1"/>
          </p:cNvPicPr>
          <p:nvPr/>
        </p:nvPicPr>
        <p:blipFill>
          <a:blip r:embed="rId12"/>
          <a:srcRect/>
          <a:stretch>
            <a:fillRect/>
          </a:stretch>
        </p:blipFill>
        <p:spPr bwMode="auto">
          <a:xfrm>
            <a:off x="4505325" y="1371600"/>
            <a:ext cx="2581275" cy="1771651"/>
          </a:xfrm>
          <a:prstGeom prst="rect">
            <a:avLst/>
          </a:prstGeom>
          <a:noFill/>
        </p:spPr>
      </p:pic>
      <p:sp>
        <p:nvSpPr>
          <p:cNvPr id="27" name="object 2"/>
          <p:cNvSpPr txBox="1">
            <a:spLocks noGrp="1"/>
          </p:cNvSpPr>
          <p:nvPr>
            <p:ph type="title"/>
          </p:nvPr>
        </p:nvSpPr>
        <p:spPr>
          <a:xfrm>
            <a:off x="273735" y="95071"/>
            <a:ext cx="8596528" cy="1200329"/>
          </a:xfrm>
          <a:prstGeom prst="rect">
            <a:avLst/>
          </a:prstGeom>
        </p:spPr>
        <p:txBody>
          <a:bodyPr vert="horz" wrap="square" lIns="0" tIns="0" rIns="0" bIns="0" rtlCol="0">
            <a:spAutoFit/>
          </a:bodyPr>
          <a:lstStyle/>
          <a:p>
            <a:pPr marL="12700"/>
            <a:r>
              <a:rPr spc="-120" smtClean="0"/>
              <a:t> </a:t>
            </a:r>
            <a:r>
              <a:rPr lang="fr-FR" sz="3600" b="1" spc="-120" dirty="0" smtClean="0">
                <a:effectLst>
                  <a:outerShdw blurRad="38100" dist="38100" dir="2700000" algn="tl">
                    <a:srgbClr val="000000">
                      <a:alpha val="43137"/>
                    </a:srgbClr>
                  </a:outerShdw>
                </a:effectLst>
              </a:rPr>
              <a:t>Modélisation procédural:</a:t>
            </a:r>
            <a:r>
              <a:rPr lang="fr-FR" sz="3600" spc="-120" dirty="0" smtClean="0"/>
              <a:t/>
            </a:r>
            <a:br>
              <a:rPr lang="fr-FR" sz="3600" spc="-120" dirty="0" smtClean="0"/>
            </a:br>
            <a:r>
              <a:rPr lang="fr-FR" sz="3600" dirty="0" smtClean="0"/>
              <a:t> Fractales</a:t>
            </a:r>
            <a:endParaRP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73735" y="349059"/>
            <a:ext cx="8596528" cy="646331"/>
          </a:xfrm>
          <a:prstGeom prst="rect">
            <a:avLst/>
          </a:prstGeom>
        </p:spPr>
        <p:txBody>
          <a:bodyPr vert="horz" wrap="square" lIns="0" tIns="0" rIns="0" bIns="0" rtlCol="0">
            <a:spAutoFit/>
          </a:bodyPr>
          <a:lstStyle/>
          <a:p>
            <a:pPr marL="12700"/>
            <a:r>
              <a:rPr lang="fr-FR" b="1" dirty="0" smtClean="0">
                <a:effectLst>
                  <a:outerShdw blurRad="38100" dist="38100" dir="2700000" algn="tl">
                    <a:srgbClr val="000000">
                      <a:alpha val="43137"/>
                    </a:srgbClr>
                  </a:outerShdw>
                </a:effectLst>
              </a:rPr>
              <a:t>Modélisation</a:t>
            </a:r>
            <a:r>
              <a:rPr lang="fr-FR" dirty="0" smtClean="0"/>
              <a:t> : But du cours</a:t>
            </a:r>
            <a:endParaRPr spc="-5" dirty="0"/>
          </a:p>
        </p:txBody>
      </p:sp>
      <p:sp>
        <p:nvSpPr>
          <p:cNvPr id="4" name="object 4"/>
          <p:cNvSpPr/>
          <p:nvPr/>
        </p:nvSpPr>
        <p:spPr>
          <a:xfrm>
            <a:off x="356615" y="3427475"/>
            <a:ext cx="8356600" cy="2845435"/>
          </a:xfrm>
          <a:custGeom>
            <a:avLst/>
            <a:gdLst/>
            <a:ahLst/>
            <a:cxnLst/>
            <a:rect l="l" t="t" r="r" b="b"/>
            <a:pathLst>
              <a:path w="8356600" h="2845435">
                <a:moveTo>
                  <a:pt x="50292" y="0"/>
                </a:moveTo>
                <a:lnTo>
                  <a:pt x="0" y="0"/>
                </a:lnTo>
                <a:lnTo>
                  <a:pt x="0" y="2077212"/>
                </a:lnTo>
                <a:lnTo>
                  <a:pt x="9144" y="2159508"/>
                </a:lnTo>
                <a:lnTo>
                  <a:pt x="16764" y="2199131"/>
                </a:lnTo>
                <a:lnTo>
                  <a:pt x="25908" y="2238755"/>
                </a:lnTo>
                <a:lnTo>
                  <a:pt x="36576" y="2276855"/>
                </a:lnTo>
                <a:lnTo>
                  <a:pt x="48768" y="2314955"/>
                </a:lnTo>
                <a:lnTo>
                  <a:pt x="79248" y="2388108"/>
                </a:lnTo>
                <a:lnTo>
                  <a:pt x="97536" y="2421636"/>
                </a:lnTo>
                <a:lnTo>
                  <a:pt x="117348" y="2456688"/>
                </a:lnTo>
                <a:lnTo>
                  <a:pt x="138684" y="2488691"/>
                </a:lnTo>
                <a:lnTo>
                  <a:pt x="161544" y="2520696"/>
                </a:lnTo>
                <a:lnTo>
                  <a:pt x="184404" y="2551176"/>
                </a:lnTo>
                <a:lnTo>
                  <a:pt x="210312" y="2580131"/>
                </a:lnTo>
                <a:lnTo>
                  <a:pt x="237744" y="2609088"/>
                </a:lnTo>
                <a:lnTo>
                  <a:pt x="295656" y="2660904"/>
                </a:lnTo>
                <a:lnTo>
                  <a:pt x="326136" y="2685288"/>
                </a:lnTo>
                <a:lnTo>
                  <a:pt x="423672" y="2747772"/>
                </a:lnTo>
                <a:lnTo>
                  <a:pt x="458724" y="2766060"/>
                </a:lnTo>
                <a:lnTo>
                  <a:pt x="495300" y="2782824"/>
                </a:lnTo>
                <a:lnTo>
                  <a:pt x="531876" y="2796540"/>
                </a:lnTo>
                <a:lnTo>
                  <a:pt x="608076" y="2820924"/>
                </a:lnTo>
                <a:lnTo>
                  <a:pt x="687324" y="2836164"/>
                </a:lnTo>
                <a:lnTo>
                  <a:pt x="726947" y="2840736"/>
                </a:lnTo>
                <a:lnTo>
                  <a:pt x="768096" y="2843784"/>
                </a:lnTo>
                <a:lnTo>
                  <a:pt x="809244" y="2845308"/>
                </a:lnTo>
                <a:lnTo>
                  <a:pt x="7546848" y="2845308"/>
                </a:lnTo>
                <a:lnTo>
                  <a:pt x="7587995" y="2843784"/>
                </a:lnTo>
                <a:lnTo>
                  <a:pt x="7629143" y="2840736"/>
                </a:lnTo>
                <a:lnTo>
                  <a:pt x="7670291" y="2836164"/>
                </a:lnTo>
                <a:lnTo>
                  <a:pt x="7709915" y="2828544"/>
                </a:lnTo>
                <a:lnTo>
                  <a:pt x="7749539" y="2819400"/>
                </a:lnTo>
                <a:lnTo>
                  <a:pt x="7787639" y="2808732"/>
                </a:lnTo>
                <a:lnTo>
                  <a:pt x="7825739" y="2796540"/>
                </a:lnTo>
                <a:lnTo>
                  <a:pt x="7829397" y="2795016"/>
                </a:lnTo>
                <a:lnTo>
                  <a:pt x="809244" y="2795016"/>
                </a:lnTo>
                <a:lnTo>
                  <a:pt x="769620" y="2793491"/>
                </a:lnTo>
                <a:lnTo>
                  <a:pt x="731520" y="2790444"/>
                </a:lnTo>
                <a:lnTo>
                  <a:pt x="693420" y="2785872"/>
                </a:lnTo>
                <a:lnTo>
                  <a:pt x="655320" y="2779776"/>
                </a:lnTo>
                <a:lnTo>
                  <a:pt x="583692" y="2759964"/>
                </a:lnTo>
                <a:lnTo>
                  <a:pt x="513588" y="2735579"/>
                </a:lnTo>
                <a:lnTo>
                  <a:pt x="448056" y="2703576"/>
                </a:lnTo>
                <a:lnTo>
                  <a:pt x="384048" y="2665476"/>
                </a:lnTo>
                <a:lnTo>
                  <a:pt x="326136" y="2621279"/>
                </a:lnTo>
                <a:lnTo>
                  <a:pt x="272796" y="2572512"/>
                </a:lnTo>
                <a:lnTo>
                  <a:pt x="224028" y="2517648"/>
                </a:lnTo>
                <a:lnTo>
                  <a:pt x="179832" y="2459736"/>
                </a:lnTo>
                <a:lnTo>
                  <a:pt x="141732" y="2397252"/>
                </a:lnTo>
                <a:lnTo>
                  <a:pt x="109728" y="2330196"/>
                </a:lnTo>
                <a:lnTo>
                  <a:pt x="83820" y="2260091"/>
                </a:lnTo>
                <a:lnTo>
                  <a:pt x="65532" y="2188464"/>
                </a:lnTo>
                <a:lnTo>
                  <a:pt x="59436" y="2150364"/>
                </a:lnTo>
                <a:lnTo>
                  <a:pt x="54864" y="2112264"/>
                </a:lnTo>
                <a:lnTo>
                  <a:pt x="51815" y="2074164"/>
                </a:lnTo>
                <a:lnTo>
                  <a:pt x="50350" y="2036064"/>
                </a:lnTo>
                <a:lnTo>
                  <a:pt x="50292" y="0"/>
                </a:lnTo>
                <a:close/>
              </a:path>
              <a:path w="8356600" h="2845435">
                <a:moveTo>
                  <a:pt x="8356091" y="0"/>
                </a:moveTo>
                <a:lnTo>
                  <a:pt x="8305800" y="0"/>
                </a:lnTo>
                <a:lnTo>
                  <a:pt x="8305800" y="2036064"/>
                </a:lnTo>
                <a:lnTo>
                  <a:pt x="8304276" y="2075688"/>
                </a:lnTo>
                <a:lnTo>
                  <a:pt x="8301228" y="2113788"/>
                </a:lnTo>
                <a:lnTo>
                  <a:pt x="8296656" y="2151888"/>
                </a:lnTo>
                <a:lnTo>
                  <a:pt x="8290559" y="2189988"/>
                </a:lnTo>
                <a:lnTo>
                  <a:pt x="8270748" y="2261616"/>
                </a:lnTo>
                <a:lnTo>
                  <a:pt x="8246363" y="2331720"/>
                </a:lnTo>
                <a:lnTo>
                  <a:pt x="8214359" y="2397252"/>
                </a:lnTo>
                <a:lnTo>
                  <a:pt x="8176259" y="2461260"/>
                </a:lnTo>
                <a:lnTo>
                  <a:pt x="8132063" y="2519172"/>
                </a:lnTo>
                <a:lnTo>
                  <a:pt x="8083295" y="2572512"/>
                </a:lnTo>
                <a:lnTo>
                  <a:pt x="8028432" y="2621279"/>
                </a:lnTo>
                <a:lnTo>
                  <a:pt x="7970519" y="2665476"/>
                </a:lnTo>
                <a:lnTo>
                  <a:pt x="7908035" y="2703576"/>
                </a:lnTo>
                <a:lnTo>
                  <a:pt x="7840980" y="2735579"/>
                </a:lnTo>
                <a:lnTo>
                  <a:pt x="7770876" y="2761488"/>
                </a:lnTo>
                <a:lnTo>
                  <a:pt x="7699248" y="2779776"/>
                </a:lnTo>
                <a:lnTo>
                  <a:pt x="7661148" y="2785872"/>
                </a:lnTo>
                <a:lnTo>
                  <a:pt x="7623048" y="2790444"/>
                </a:lnTo>
                <a:lnTo>
                  <a:pt x="7584948" y="2793491"/>
                </a:lnTo>
                <a:lnTo>
                  <a:pt x="7545324" y="2795016"/>
                </a:lnTo>
                <a:lnTo>
                  <a:pt x="7829397" y="2795016"/>
                </a:lnTo>
                <a:lnTo>
                  <a:pt x="7898891" y="2766060"/>
                </a:lnTo>
                <a:lnTo>
                  <a:pt x="7932419" y="2747772"/>
                </a:lnTo>
                <a:lnTo>
                  <a:pt x="7967472" y="2727960"/>
                </a:lnTo>
                <a:lnTo>
                  <a:pt x="7999476" y="2706624"/>
                </a:lnTo>
                <a:lnTo>
                  <a:pt x="8031480" y="2683764"/>
                </a:lnTo>
                <a:lnTo>
                  <a:pt x="8090915" y="2634996"/>
                </a:lnTo>
                <a:lnTo>
                  <a:pt x="8119872" y="2607564"/>
                </a:lnTo>
                <a:lnTo>
                  <a:pt x="8171687" y="2549652"/>
                </a:lnTo>
                <a:lnTo>
                  <a:pt x="8196072" y="2519172"/>
                </a:lnTo>
                <a:lnTo>
                  <a:pt x="8258556" y="2421636"/>
                </a:lnTo>
                <a:lnTo>
                  <a:pt x="8276843" y="2386584"/>
                </a:lnTo>
                <a:lnTo>
                  <a:pt x="8293608" y="2350008"/>
                </a:lnTo>
                <a:lnTo>
                  <a:pt x="8307324" y="2313431"/>
                </a:lnTo>
                <a:lnTo>
                  <a:pt x="8331708" y="2237231"/>
                </a:lnTo>
                <a:lnTo>
                  <a:pt x="8346948" y="2157984"/>
                </a:lnTo>
                <a:lnTo>
                  <a:pt x="8351519" y="2118360"/>
                </a:lnTo>
                <a:lnTo>
                  <a:pt x="8354567" y="2077212"/>
                </a:lnTo>
                <a:lnTo>
                  <a:pt x="8356091" y="2036064"/>
                </a:lnTo>
                <a:lnTo>
                  <a:pt x="8356091" y="0"/>
                </a:lnTo>
                <a:close/>
              </a:path>
            </a:pathLst>
          </a:custGeom>
          <a:solidFill>
            <a:srgbClr val="669999"/>
          </a:solidFill>
        </p:spPr>
        <p:txBody>
          <a:bodyPr wrap="square" lIns="0" tIns="0" rIns="0" bIns="0" rtlCol="0"/>
          <a:lstStyle/>
          <a:p>
            <a:endParaRPr/>
          </a:p>
        </p:txBody>
      </p:sp>
      <p:pic>
        <p:nvPicPr>
          <p:cNvPr id="1026" name="Picture 2"/>
          <p:cNvPicPr>
            <a:picLocks noChangeAspect="1" noChangeArrowheads="1"/>
          </p:cNvPicPr>
          <p:nvPr/>
        </p:nvPicPr>
        <p:blipFill>
          <a:blip r:embed="rId2" cstate="print"/>
          <a:srcRect/>
          <a:stretch>
            <a:fillRect/>
          </a:stretch>
        </p:blipFill>
        <p:spPr bwMode="auto">
          <a:xfrm>
            <a:off x="4419600" y="1330833"/>
            <a:ext cx="3955935" cy="5474015"/>
          </a:xfrm>
          <a:prstGeom prst="rect">
            <a:avLst/>
          </a:prstGeom>
          <a:noFill/>
          <a:ln w="9525">
            <a:noFill/>
            <a:miter lim="800000"/>
            <a:headEnd/>
            <a:tailEnd/>
          </a:ln>
          <a:effectLst/>
        </p:spPr>
      </p:pic>
      <p:sp>
        <p:nvSpPr>
          <p:cNvPr id="8" name="Rectangle 7"/>
          <p:cNvSpPr/>
          <p:nvPr/>
        </p:nvSpPr>
        <p:spPr>
          <a:xfrm>
            <a:off x="381000" y="1718608"/>
            <a:ext cx="4191000" cy="1938992"/>
          </a:xfrm>
          <a:prstGeom prst="rect">
            <a:avLst/>
          </a:prstGeom>
        </p:spPr>
        <p:txBody>
          <a:bodyPr wrap="square">
            <a:spAutoFit/>
          </a:bodyPr>
          <a:lstStyle/>
          <a:p>
            <a:pPr algn="just">
              <a:buFont typeface="Wingdings" pitchFamily="2" charset="2"/>
              <a:buChar char="§"/>
            </a:pPr>
            <a:r>
              <a:rPr lang="fr-FR" sz="2400" dirty="0" smtClean="0">
                <a:latin typeface="Times New Roman" pitchFamily="18" charset="0"/>
                <a:cs typeface="Times New Roman" pitchFamily="18" charset="0"/>
              </a:rPr>
              <a:t> Comment modélise t’on un objet 3D, inventaire ?</a:t>
            </a:r>
          </a:p>
          <a:p>
            <a:pPr algn="just"/>
            <a:endParaRPr lang="fr-FR" sz="2400" dirty="0" smtClean="0">
              <a:latin typeface="Times New Roman" pitchFamily="18" charset="0"/>
              <a:cs typeface="Times New Roman" pitchFamily="18" charset="0"/>
            </a:endParaRPr>
          </a:p>
          <a:p>
            <a:pPr algn="just">
              <a:buFont typeface="Wingdings" pitchFamily="2" charset="2"/>
              <a:buChar char="§"/>
            </a:pPr>
            <a:r>
              <a:rPr lang="fr-FR" sz="2400" dirty="0" smtClean="0">
                <a:latin typeface="Times New Roman" pitchFamily="18" charset="0"/>
                <a:cs typeface="Times New Roman" pitchFamily="18" charset="0"/>
              </a:rPr>
              <a:t> Quel modèle pour quelle application ?</a:t>
            </a:r>
            <a:endParaRPr lang="fr-FR" sz="2400" dirty="0">
              <a:latin typeface="Times New Roman" pitchFamily="18" charset="0"/>
              <a:cs typeface="Times New Roman" pitchFamily="18" charset="0"/>
            </a:endParaRPr>
          </a:p>
        </p:txBody>
      </p:sp>
      <p:sp>
        <p:nvSpPr>
          <p:cNvPr id="7" name="object 6"/>
          <p:cNvSpPr txBox="1">
            <a:spLocks noGrp="1"/>
          </p:cNvSpPr>
          <p:nvPr>
            <p:ph type="sldNum" sz="quarter" idx="7"/>
          </p:nvPr>
        </p:nvSpPr>
        <p:spPr>
          <a:xfrm>
            <a:off x="8534400" y="6629400"/>
            <a:ext cx="551182" cy="166712"/>
          </a:xfrm>
          <a:prstGeom prst="rect">
            <a:avLst/>
          </a:prstGeom>
        </p:spPr>
        <p:txBody>
          <a:bodyPr vert="horz" wrap="square" lIns="0" tIns="0" rIns="0" bIns="0" rtlCol="0">
            <a:spAutoFit/>
          </a:bodyPr>
          <a:lstStyle/>
          <a:p>
            <a:pPr marL="127000">
              <a:lnSpc>
                <a:spcPts val="1275"/>
              </a:lnSpc>
            </a:pPr>
            <a:fld id="{81D60167-4931-47E6-BA6A-407CBD079E47}" type="slidenum">
              <a:rPr spc="35" dirty="0"/>
              <a:pPr marL="127000">
                <a:lnSpc>
                  <a:spcPts val="1275"/>
                </a:lnSpc>
              </a:pPr>
              <a:t>5</a:t>
            </a:fld>
            <a:endParaRPr spc="35" dirty="0"/>
          </a:p>
        </p:txBody>
      </p:sp>
      <p:pic>
        <p:nvPicPr>
          <p:cNvPr id="50177" name="Picture 1"/>
          <p:cNvPicPr>
            <a:picLocks noChangeAspect="1" noChangeArrowheads="1"/>
          </p:cNvPicPr>
          <p:nvPr/>
        </p:nvPicPr>
        <p:blipFill>
          <a:blip r:embed="rId3"/>
          <a:srcRect/>
          <a:stretch>
            <a:fillRect/>
          </a:stretch>
        </p:blipFill>
        <p:spPr bwMode="auto">
          <a:xfrm>
            <a:off x="990600" y="4191000"/>
            <a:ext cx="2543175" cy="2409825"/>
          </a:xfrm>
          <a:prstGeom prst="rect">
            <a:avLst/>
          </a:prstGeom>
          <a:noFill/>
          <a:ln w="9525">
            <a:solidFill>
              <a:schemeClr val="tx1"/>
            </a:solidFill>
            <a:miter lim="800000"/>
            <a:headEnd/>
            <a:tailEnd/>
          </a:ln>
          <a:effectLst/>
        </p:spPr>
      </p:pic>
      <p:sp>
        <p:nvSpPr>
          <p:cNvPr id="9" name="Rectangle 8"/>
          <p:cNvSpPr/>
          <p:nvPr/>
        </p:nvSpPr>
        <p:spPr>
          <a:xfrm>
            <a:off x="4495800" y="5410200"/>
            <a:ext cx="6858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1" name="Connecteur droit 10"/>
          <p:cNvCxnSpPr/>
          <p:nvPr/>
        </p:nvCxnSpPr>
        <p:spPr>
          <a:xfrm rot="16200000" flipV="1">
            <a:off x="3352800" y="4267200"/>
            <a:ext cx="1219200" cy="1066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Connecteur droit 12"/>
          <p:cNvCxnSpPr/>
          <p:nvPr/>
        </p:nvCxnSpPr>
        <p:spPr>
          <a:xfrm rot="10800000" flipV="1">
            <a:off x="3048000" y="6019800"/>
            <a:ext cx="1447800" cy="609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73735" y="95071"/>
            <a:ext cx="8596528" cy="1200329"/>
          </a:xfrm>
          <a:prstGeom prst="rect">
            <a:avLst/>
          </a:prstGeom>
        </p:spPr>
        <p:txBody>
          <a:bodyPr vert="horz" wrap="square" lIns="0" tIns="0" rIns="0" bIns="0" rtlCol="0">
            <a:spAutoFit/>
          </a:bodyPr>
          <a:lstStyle/>
          <a:p>
            <a:pPr marL="12700"/>
            <a:r>
              <a:rPr spc="-120" smtClean="0"/>
              <a:t> </a:t>
            </a:r>
            <a:r>
              <a:rPr lang="fr-FR" sz="3600" b="1" spc="-120" dirty="0" smtClean="0">
                <a:effectLst>
                  <a:outerShdw blurRad="38100" dist="38100" dir="2700000" algn="tl">
                    <a:srgbClr val="000000">
                      <a:alpha val="43137"/>
                    </a:srgbClr>
                  </a:outerShdw>
                </a:effectLst>
              </a:rPr>
              <a:t>Modélisation procédural:</a:t>
            </a:r>
            <a:r>
              <a:rPr lang="fr-FR" sz="3600" spc="-120" dirty="0" smtClean="0"/>
              <a:t/>
            </a:r>
            <a:br>
              <a:rPr lang="fr-FR" sz="3600" spc="-120" dirty="0" smtClean="0"/>
            </a:br>
            <a:r>
              <a:rPr sz="3600" smtClean="0"/>
              <a:t>L-systèmes</a:t>
            </a:r>
            <a:endParaRPr dirty="0"/>
          </a:p>
        </p:txBody>
      </p:sp>
      <p:sp>
        <p:nvSpPr>
          <p:cNvPr id="3" name="object 3"/>
          <p:cNvSpPr txBox="1"/>
          <p:nvPr/>
        </p:nvSpPr>
        <p:spPr>
          <a:xfrm>
            <a:off x="528259" y="1490535"/>
            <a:ext cx="3909060" cy="2040889"/>
          </a:xfrm>
          <a:prstGeom prst="rect">
            <a:avLst/>
          </a:prstGeom>
        </p:spPr>
        <p:txBody>
          <a:bodyPr vert="horz" wrap="square" lIns="0" tIns="0" rIns="0" bIns="0" rtlCol="0">
            <a:spAutoFit/>
          </a:bodyPr>
          <a:lstStyle/>
          <a:p>
            <a:pPr marL="355600" indent="-342900">
              <a:lnSpc>
                <a:spcPct val="100000"/>
              </a:lnSpc>
              <a:buClr>
                <a:srgbClr val="996666"/>
              </a:buClr>
              <a:buSzPct val="77777"/>
              <a:buFont typeface="Wingdings"/>
              <a:buChar char=""/>
              <a:tabLst>
                <a:tab pos="355600" algn="l"/>
                <a:tab pos="356235" algn="l"/>
              </a:tabLst>
            </a:pPr>
            <a:r>
              <a:rPr sz="1800" spc="-5" dirty="0">
                <a:latin typeface="Arial"/>
                <a:cs typeface="Arial"/>
              </a:rPr>
              <a:t>Modélisation de</a:t>
            </a:r>
            <a:r>
              <a:rPr sz="1800" spc="-30" dirty="0">
                <a:latin typeface="Arial"/>
                <a:cs typeface="Arial"/>
              </a:rPr>
              <a:t> </a:t>
            </a:r>
            <a:r>
              <a:rPr sz="1800" spc="-5" dirty="0">
                <a:latin typeface="Arial"/>
                <a:cs typeface="Arial"/>
              </a:rPr>
              <a:t>plantes</a:t>
            </a:r>
            <a:endParaRPr sz="1800">
              <a:latin typeface="Arial"/>
              <a:cs typeface="Arial"/>
            </a:endParaRPr>
          </a:p>
          <a:p>
            <a:pPr marL="756285" lvl="1" indent="-286385">
              <a:lnSpc>
                <a:spcPct val="100000"/>
              </a:lnSpc>
              <a:spcBef>
                <a:spcPts val="390"/>
              </a:spcBef>
              <a:buClr>
                <a:srgbClr val="99CCFF"/>
              </a:buClr>
              <a:buSzPct val="68750"/>
              <a:buFont typeface="Wingdings"/>
              <a:buChar char=""/>
              <a:tabLst>
                <a:tab pos="756920" algn="l"/>
              </a:tabLst>
            </a:pPr>
            <a:r>
              <a:rPr sz="1600" spc="-5" dirty="0">
                <a:latin typeface="Arial"/>
                <a:cs typeface="Arial"/>
              </a:rPr>
              <a:t>Grammaire décrivant la</a:t>
            </a:r>
            <a:r>
              <a:rPr sz="1600" spc="-10" dirty="0">
                <a:latin typeface="Arial"/>
                <a:cs typeface="Arial"/>
              </a:rPr>
              <a:t> </a:t>
            </a:r>
            <a:r>
              <a:rPr sz="1600" dirty="0">
                <a:latin typeface="Arial"/>
                <a:cs typeface="Arial"/>
              </a:rPr>
              <a:t>croissance</a:t>
            </a:r>
            <a:endParaRPr sz="1600">
              <a:latin typeface="Arial"/>
              <a:cs typeface="Arial"/>
            </a:endParaRPr>
          </a:p>
          <a:p>
            <a:pPr marL="1155700" lvl="2" indent="-228600">
              <a:lnSpc>
                <a:spcPct val="100000"/>
              </a:lnSpc>
              <a:spcBef>
                <a:spcPts val="290"/>
              </a:spcBef>
              <a:buClr>
                <a:srgbClr val="669999"/>
              </a:buClr>
              <a:buSzPct val="62500"/>
              <a:buFont typeface="Wingdings"/>
              <a:buChar char=""/>
              <a:tabLst>
                <a:tab pos="1156335" algn="l"/>
              </a:tabLst>
            </a:pPr>
            <a:r>
              <a:rPr sz="1200" spc="-5" dirty="0">
                <a:latin typeface="Arial"/>
                <a:cs typeface="Arial"/>
              </a:rPr>
              <a:t>L’axiome</a:t>
            </a:r>
            <a:endParaRPr sz="1200">
              <a:latin typeface="Arial"/>
              <a:cs typeface="Arial"/>
            </a:endParaRPr>
          </a:p>
          <a:p>
            <a:pPr marL="1155700" lvl="2" indent="-228600">
              <a:lnSpc>
                <a:spcPct val="100000"/>
              </a:lnSpc>
              <a:spcBef>
                <a:spcPts val="285"/>
              </a:spcBef>
              <a:buClr>
                <a:srgbClr val="669999"/>
              </a:buClr>
              <a:buSzPct val="62500"/>
              <a:buFont typeface="Wingdings"/>
              <a:buChar char=""/>
              <a:tabLst>
                <a:tab pos="1156335" algn="l"/>
              </a:tabLst>
            </a:pPr>
            <a:r>
              <a:rPr sz="1200" spc="-5" dirty="0">
                <a:latin typeface="Arial"/>
                <a:cs typeface="Arial"/>
              </a:rPr>
              <a:t>les règles de</a:t>
            </a:r>
            <a:r>
              <a:rPr sz="1200" spc="-60" dirty="0">
                <a:latin typeface="Arial"/>
                <a:cs typeface="Arial"/>
              </a:rPr>
              <a:t> </a:t>
            </a:r>
            <a:r>
              <a:rPr sz="1200" dirty="0">
                <a:latin typeface="Arial"/>
                <a:cs typeface="Arial"/>
              </a:rPr>
              <a:t>production</a:t>
            </a:r>
            <a:endParaRPr sz="1200">
              <a:latin typeface="Arial"/>
              <a:cs typeface="Arial"/>
            </a:endParaRPr>
          </a:p>
          <a:p>
            <a:pPr marL="1155700" lvl="2" indent="-228600">
              <a:lnSpc>
                <a:spcPct val="100000"/>
              </a:lnSpc>
              <a:spcBef>
                <a:spcPts val="285"/>
              </a:spcBef>
              <a:buClr>
                <a:srgbClr val="669999"/>
              </a:buClr>
              <a:buSzPct val="62500"/>
              <a:buFont typeface="Wingdings"/>
              <a:buChar char=""/>
              <a:tabLst>
                <a:tab pos="1156335" algn="l"/>
              </a:tabLst>
            </a:pPr>
            <a:r>
              <a:rPr sz="1200" spc="-5" dirty="0">
                <a:latin typeface="Arial"/>
                <a:cs typeface="Arial"/>
              </a:rPr>
              <a:t>un</a:t>
            </a:r>
            <a:r>
              <a:rPr sz="1200" spc="-70" dirty="0">
                <a:latin typeface="Arial"/>
                <a:cs typeface="Arial"/>
              </a:rPr>
              <a:t> </a:t>
            </a:r>
            <a:r>
              <a:rPr sz="1200" spc="-5" dirty="0">
                <a:latin typeface="Arial"/>
                <a:cs typeface="Arial"/>
              </a:rPr>
              <a:t>angle</a:t>
            </a:r>
            <a:endParaRPr sz="1200">
              <a:latin typeface="Arial"/>
              <a:cs typeface="Arial"/>
            </a:endParaRPr>
          </a:p>
          <a:p>
            <a:pPr marL="1155700" lvl="2" indent="-228600">
              <a:lnSpc>
                <a:spcPct val="100000"/>
              </a:lnSpc>
              <a:spcBef>
                <a:spcPts val="285"/>
              </a:spcBef>
              <a:buClr>
                <a:srgbClr val="669999"/>
              </a:buClr>
              <a:buSzPct val="62500"/>
              <a:buFont typeface="Wingdings"/>
              <a:buChar char=""/>
              <a:tabLst>
                <a:tab pos="1156335" algn="l"/>
              </a:tabLst>
            </a:pPr>
            <a:r>
              <a:rPr sz="1200" spc="-5" dirty="0">
                <a:latin typeface="Arial"/>
                <a:cs typeface="Arial"/>
              </a:rPr>
              <a:t>le </a:t>
            </a:r>
            <a:r>
              <a:rPr sz="1200" dirty="0">
                <a:latin typeface="Arial"/>
                <a:cs typeface="Arial"/>
              </a:rPr>
              <a:t>nombre</a:t>
            </a:r>
            <a:r>
              <a:rPr sz="1200" spc="-114" dirty="0">
                <a:latin typeface="Arial"/>
                <a:cs typeface="Arial"/>
              </a:rPr>
              <a:t> </a:t>
            </a:r>
            <a:r>
              <a:rPr sz="1200" dirty="0">
                <a:latin typeface="Arial"/>
                <a:cs typeface="Arial"/>
              </a:rPr>
              <a:t>d’itérations</a:t>
            </a:r>
            <a:endParaRPr sz="1200">
              <a:latin typeface="Arial"/>
              <a:cs typeface="Arial"/>
            </a:endParaRPr>
          </a:p>
          <a:p>
            <a:pPr lvl="2">
              <a:lnSpc>
                <a:spcPct val="100000"/>
              </a:lnSpc>
              <a:buClr>
                <a:srgbClr val="669999"/>
              </a:buClr>
              <a:buFont typeface="Wingdings"/>
              <a:buChar char=""/>
            </a:pPr>
            <a:endParaRPr sz="1200">
              <a:latin typeface="Times New Roman"/>
              <a:cs typeface="Times New Roman"/>
            </a:endParaRPr>
          </a:p>
          <a:p>
            <a:pPr marL="355600" indent="-342900">
              <a:lnSpc>
                <a:spcPct val="100000"/>
              </a:lnSpc>
              <a:spcBef>
                <a:spcPts val="1055"/>
              </a:spcBef>
              <a:buClr>
                <a:srgbClr val="996666"/>
              </a:buClr>
              <a:buSzPct val="77777"/>
              <a:buFont typeface="Wingdings"/>
              <a:buChar char=""/>
              <a:tabLst>
                <a:tab pos="355600" algn="l"/>
                <a:tab pos="356235" algn="l"/>
              </a:tabLst>
            </a:pPr>
            <a:r>
              <a:rPr sz="1800" spc="-5" dirty="0">
                <a:latin typeface="Arial"/>
                <a:cs typeface="Arial"/>
              </a:rPr>
              <a:t>Exemple:</a:t>
            </a:r>
            <a:endParaRPr sz="1800">
              <a:latin typeface="Arial"/>
              <a:cs typeface="Arial"/>
            </a:endParaRPr>
          </a:p>
        </p:txBody>
      </p:sp>
      <p:sp>
        <p:nvSpPr>
          <p:cNvPr id="5" name="object 5"/>
          <p:cNvSpPr/>
          <p:nvPr/>
        </p:nvSpPr>
        <p:spPr>
          <a:xfrm>
            <a:off x="356615" y="3427475"/>
            <a:ext cx="8356600" cy="2845435"/>
          </a:xfrm>
          <a:custGeom>
            <a:avLst/>
            <a:gdLst/>
            <a:ahLst/>
            <a:cxnLst/>
            <a:rect l="l" t="t" r="r" b="b"/>
            <a:pathLst>
              <a:path w="8356600" h="2845435">
                <a:moveTo>
                  <a:pt x="50292" y="0"/>
                </a:moveTo>
                <a:lnTo>
                  <a:pt x="0" y="0"/>
                </a:lnTo>
                <a:lnTo>
                  <a:pt x="0" y="2077212"/>
                </a:lnTo>
                <a:lnTo>
                  <a:pt x="9144" y="2159508"/>
                </a:lnTo>
                <a:lnTo>
                  <a:pt x="16764" y="2199131"/>
                </a:lnTo>
                <a:lnTo>
                  <a:pt x="25908" y="2238755"/>
                </a:lnTo>
                <a:lnTo>
                  <a:pt x="36576" y="2276855"/>
                </a:lnTo>
                <a:lnTo>
                  <a:pt x="48768" y="2314955"/>
                </a:lnTo>
                <a:lnTo>
                  <a:pt x="79248" y="2388108"/>
                </a:lnTo>
                <a:lnTo>
                  <a:pt x="97536" y="2421636"/>
                </a:lnTo>
                <a:lnTo>
                  <a:pt x="117348" y="2456688"/>
                </a:lnTo>
                <a:lnTo>
                  <a:pt x="138684" y="2488691"/>
                </a:lnTo>
                <a:lnTo>
                  <a:pt x="161544" y="2520696"/>
                </a:lnTo>
                <a:lnTo>
                  <a:pt x="184404" y="2551176"/>
                </a:lnTo>
                <a:lnTo>
                  <a:pt x="210312" y="2580131"/>
                </a:lnTo>
                <a:lnTo>
                  <a:pt x="237744" y="2609088"/>
                </a:lnTo>
                <a:lnTo>
                  <a:pt x="295656" y="2660904"/>
                </a:lnTo>
                <a:lnTo>
                  <a:pt x="326136" y="2685288"/>
                </a:lnTo>
                <a:lnTo>
                  <a:pt x="423672" y="2747772"/>
                </a:lnTo>
                <a:lnTo>
                  <a:pt x="458724" y="2766060"/>
                </a:lnTo>
                <a:lnTo>
                  <a:pt x="495300" y="2782824"/>
                </a:lnTo>
                <a:lnTo>
                  <a:pt x="531876" y="2796540"/>
                </a:lnTo>
                <a:lnTo>
                  <a:pt x="608076" y="2820924"/>
                </a:lnTo>
                <a:lnTo>
                  <a:pt x="687324" y="2836164"/>
                </a:lnTo>
                <a:lnTo>
                  <a:pt x="726947" y="2840736"/>
                </a:lnTo>
                <a:lnTo>
                  <a:pt x="768096" y="2843784"/>
                </a:lnTo>
                <a:lnTo>
                  <a:pt x="809244" y="2845308"/>
                </a:lnTo>
                <a:lnTo>
                  <a:pt x="7546848" y="2845308"/>
                </a:lnTo>
                <a:lnTo>
                  <a:pt x="7587995" y="2843784"/>
                </a:lnTo>
                <a:lnTo>
                  <a:pt x="7629143" y="2840736"/>
                </a:lnTo>
                <a:lnTo>
                  <a:pt x="7670291" y="2836164"/>
                </a:lnTo>
                <a:lnTo>
                  <a:pt x="7709915" y="2828544"/>
                </a:lnTo>
                <a:lnTo>
                  <a:pt x="7749539" y="2819400"/>
                </a:lnTo>
                <a:lnTo>
                  <a:pt x="7787639" y="2808732"/>
                </a:lnTo>
                <a:lnTo>
                  <a:pt x="7825739" y="2796540"/>
                </a:lnTo>
                <a:lnTo>
                  <a:pt x="7829397" y="2795016"/>
                </a:lnTo>
                <a:lnTo>
                  <a:pt x="809244" y="2795016"/>
                </a:lnTo>
                <a:lnTo>
                  <a:pt x="769620" y="2793491"/>
                </a:lnTo>
                <a:lnTo>
                  <a:pt x="731520" y="2790444"/>
                </a:lnTo>
                <a:lnTo>
                  <a:pt x="693420" y="2785872"/>
                </a:lnTo>
                <a:lnTo>
                  <a:pt x="655320" y="2779776"/>
                </a:lnTo>
                <a:lnTo>
                  <a:pt x="583692" y="2759964"/>
                </a:lnTo>
                <a:lnTo>
                  <a:pt x="513588" y="2735579"/>
                </a:lnTo>
                <a:lnTo>
                  <a:pt x="448056" y="2703576"/>
                </a:lnTo>
                <a:lnTo>
                  <a:pt x="384048" y="2665476"/>
                </a:lnTo>
                <a:lnTo>
                  <a:pt x="326136" y="2621279"/>
                </a:lnTo>
                <a:lnTo>
                  <a:pt x="272796" y="2572512"/>
                </a:lnTo>
                <a:lnTo>
                  <a:pt x="224028" y="2517648"/>
                </a:lnTo>
                <a:lnTo>
                  <a:pt x="179832" y="2459736"/>
                </a:lnTo>
                <a:lnTo>
                  <a:pt x="141732" y="2397252"/>
                </a:lnTo>
                <a:lnTo>
                  <a:pt x="109728" y="2330196"/>
                </a:lnTo>
                <a:lnTo>
                  <a:pt x="83820" y="2260091"/>
                </a:lnTo>
                <a:lnTo>
                  <a:pt x="65532" y="2188464"/>
                </a:lnTo>
                <a:lnTo>
                  <a:pt x="59436" y="2150364"/>
                </a:lnTo>
                <a:lnTo>
                  <a:pt x="54864" y="2112264"/>
                </a:lnTo>
                <a:lnTo>
                  <a:pt x="51815" y="2074164"/>
                </a:lnTo>
                <a:lnTo>
                  <a:pt x="50350" y="2036064"/>
                </a:lnTo>
                <a:lnTo>
                  <a:pt x="50292" y="0"/>
                </a:lnTo>
                <a:close/>
              </a:path>
              <a:path w="8356600" h="2845435">
                <a:moveTo>
                  <a:pt x="8356091" y="0"/>
                </a:moveTo>
                <a:lnTo>
                  <a:pt x="8305800" y="0"/>
                </a:lnTo>
                <a:lnTo>
                  <a:pt x="8305800" y="2036064"/>
                </a:lnTo>
                <a:lnTo>
                  <a:pt x="8304276" y="2075688"/>
                </a:lnTo>
                <a:lnTo>
                  <a:pt x="8301228" y="2113788"/>
                </a:lnTo>
                <a:lnTo>
                  <a:pt x="8296656" y="2151888"/>
                </a:lnTo>
                <a:lnTo>
                  <a:pt x="8290559" y="2189988"/>
                </a:lnTo>
                <a:lnTo>
                  <a:pt x="8270748" y="2261616"/>
                </a:lnTo>
                <a:lnTo>
                  <a:pt x="8246363" y="2331720"/>
                </a:lnTo>
                <a:lnTo>
                  <a:pt x="8214359" y="2397252"/>
                </a:lnTo>
                <a:lnTo>
                  <a:pt x="8176259" y="2461260"/>
                </a:lnTo>
                <a:lnTo>
                  <a:pt x="8132063" y="2519172"/>
                </a:lnTo>
                <a:lnTo>
                  <a:pt x="8083295" y="2572512"/>
                </a:lnTo>
                <a:lnTo>
                  <a:pt x="8028432" y="2621279"/>
                </a:lnTo>
                <a:lnTo>
                  <a:pt x="7970519" y="2665476"/>
                </a:lnTo>
                <a:lnTo>
                  <a:pt x="7908035" y="2703576"/>
                </a:lnTo>
                <a:lnTo>
                  <a:pt x="7840980" y="2735579"/>
                </a:lnTo>
                <a:lnTo>
                  <a:pt x="7770876" y="2761488"/>
                </a:lnTo>
                <a:lnTo>
                  <a:pt x="7699248" y="2779776"/>
                </a:lnTo>
                <a:lnTo>
                  <a:pt x="7661148" y="2785872"/>
                </a:lnTo>
                <a:lnTo>
                  <a:pt x="7623048" y="2790444"/>
                </a:lnTo>
                <a:lnTo>
                  <a:pt x="7584948" y="2793491"/>
                </a:lnTo>
                <a:lnTo>
                  <a:pt x="7545324" y="2795016"/>
                </a:lnTo>
                <a:lnTo>
                  <a:pt x="7829397" y="2795016"/>
                </a:lnTo>
                <a:lnTo>
                  <a:pt x="7898891" y="2766060"/>
                </a:lnTo>
                <a:lnTo>
                  <a:pt x="7932419" y="2747772"/>
                </a:lnTo>
                <a:lnTo>
                  <a:pt x="7967472" y="2727960"/>
                </a:lnTo>
                <a:lnTo>
                  <a:pt x="7999476" y="2706624"/>
                </a:lnTo>
                <a:lnTo>
                  <a:pt x="8031480" y="2683764"/>
                </a:lnTo>
                <a:lnTo>
                  <a:pt x="8090915" y="2634996"/>
                </a:lnTo>
                <a:lnTo>
                  <a:pt x="8119872" y="2607564"/>
                </a:lnTo>
                <a:lnTo>
                  <a:pt x="8171687" y="2549652"/>
                </a:lnTo>
                <a:lnTo>
                  <a:pt x="8196072" y="2519172"/>
                </a:lnTo>
                <a:lnTo>
                  <a:pt x="8258556" y="2421636"/>
                </a:lnTo>
                <a:lnTo>
                  <a:pt x="8276843" y="2386584"/>
                </a:lnTo>
                <a:lnTo>
                  <a:pt x="8293608" y="2350008"/>
                </a:lnTo>
                <a:lnTo>
                  <a:pt x="8307324" y="2313431"/>
                </a:lnTo>
                <a:lnTo>
                  <a:pt x="8331708" y="2237231"/>
                </a:lnTo>
                <a:lnTo>
                  <a:pt x="8346948" y="2157984"/>
                </a:lnTo>
                <a:lnTo>
                  <a:pt x="8351519" y="2118360"/>
                </a:lnTo>
                <a:lnTo>
                  <a:pt x="8354567" y="2077212"/>
                </a:lnTo>
                <a:lnTo>
                  <a:pt x="8356091" y="2036064"/>
                </a:lnTo>
                <a:lnTo>
                  <a:pt x="8356091" y="0"/>
                </a:lnTo>
                <a:close/>
              </a:path>
            </a:pathLst>
          </a:custGeom>
          <a:solidFill>
            <a:srgbClr val="669999"/>
          </a:solidFill>
        </p:spPr>
        <p:txBody>
          <a:bodyPr wrap="square" lIns="0" tIns="0" rIns="0" bIns="0" rtlCol="0"/>
          <a:lstStyle/>
          <a:p>
            <a:endParaRPr/>
          </a:p>
        </p:txBody>
      </p:sp>
      <p:sp>
        <p:nvSpPr>
          <p:cNvPr id="6" name="object 6"/>
          <p:cNvSpPr txBox="1"/>
          <p:nvPr/>
        </p:nvSpPr>
        <p:spPr>
          <a:xfrm>
            <a:off x="2811275" y="3819575"/>
            <a:ext cx="931544" cy="224790"/>
          </a:xfrm>
          <a:prstGeom prst="rect">
            <a:avLst/>
          </a:prstGeom>
        </p:spPr>
        <p:txBody>
          <a:bodyPr vert="horz" wrap="square" lIns="0" tIns="0" rIns="0" bIns="0" rtlCol="0">
            <a:spAutoFit/>
          </a:bodyPr>
          <a:lstStyle/>
          <a:p>
            <a:pPr marL="12700">
              <a:lnSpc>
                <a:spcPct val="100000"/>
              </a:lnSpc>
            </a:pPr>
            <a:r>
              <a:rPr sz="1400" dirty="0">
                <a:latin typeface="Arial"/>
                <a:cs typeface="Arial"/>
              </a:rPr>
              <a:t>F[+F]F</a:t>
            </a:r>
            <a:r>
              <a:rPr sz="1400" spc="-10" dirty="0">
                <a:latin typeface="Arial"/>
                <a:cs typeface="Arial"/>
              </a:rPr>
              <a:t>[</a:t>
            </a:r>
            <a:r>
              <a:rPr sz="1400" dirty="0">
                <a:latin typeface="Arial"/>
                <a:cs typeface="Arial"/>
              </a:rPr>
              <a:t>-F]F</a:t>
            </a:r>
            <a:endParaRPr sz="1400">
              <a:latin typeface="Arial"/>
              <a:cs typeface="Arial"/>
            </a:endParaRPr>
          </a:p>
        </p:txBody>
      </p:sp>
      <p:sp>
        <p:nvSpPr>
          <p:cNvPr id="7" name="object 7"/>
          <p:cNvSpPr txBox="1"/>
          <p:nvPr/>
        </p:nvSpPr>
        <p:spPr>
          <a:xfrm>
            <a:off x="1442745" y="3563607"/>
            <a:ext cx="1080770" cy="738505"/>
          </a:xfrm>
          <a:prstGeom prst="rect">
            <a:avLst/>
          </a:prstGeom>
        </p:spPr>
        <p:txBody>
          <a:bodyPr vert="horz" wrap="square" lIns="0" tIns="0" rIns="0" bIns="0" rtlCol="0">
            <a:spAutoFit/>
          </a:bodyPr>
          <a:lstStyle/>
          <a:p>
            <a:pPr marL="240665" indent="-227965">
              <a:lnSpc>
                <a:spcPct val="100000"/>
              </a:lnSpc>
              <a:buClr>
                <a:srgbClr val="669999"/>
              </a:buClr>
              <a:buSzPct val="64285"/>
              <a:buFont typeface="Wingdings"/>
              <a:buChar char=""/>
              <a:tabLst>
                <a:tab pos="241300" algn="l"/>
              </a:tabLst>
            </a:pPr>
            <a:r>
              <a:rPr sz="1400" spc="-5" dirty="0">
                <a:latin typeface="Arial"/>
                <a:cs typeface="Arial"/>
              </a:rPr>
              <a:t>axiome </a:t>
            </a:r>
            <a:r>
              <a:rPr sz="1400" dirty="0">
                <a:latin typeface="Arial"/>
                <a:cs typeface="Arial"/>
              </a:rPr>
              <a:t>:</a:t>
            </a:r>
            <a:r>
              <a:rPr sz="1400" spc="-95" dirty="0">
                <a:latin typeface="Arial"/>
                <a:cs typeface="Arial"/>
              </a:rPr>
              <a:t> </a:t>
            </a:r>
            <a:r>
              <a:rPr sz="1400" dirty="0">
                <a:latin typeface="Arial"/>
                <a:cs typeface="Arial"/>
              </a:rPr>
              <a:t>F</a:t>
            </a:r>
            <a:endParaRPr sz="1400">
              <a:latin typeface="Arial"/>
              <a:cs typeface="Arial"/>
            </a:endParaRPr>
          </a:p>
          <a:p>
            <a:pPr marL="240665" indent="-227965">
              <a:lnSpc>
                <a:spcPct val="100000"/>
              </a:lnSpc>
              <a:spcBef>
                <a:spcPts val="335"/>
              </a:spcBef>
              <a:buClr>
                <a:srgbClr val="669999"/>
              </a:buClr>
              <a:buSzPct val="64285"/>
              <a:buFont typeface="Wingdings"/>
              <a:buChar char=""/>
              <a:tabLst>
                <a:tab pos="241300" algn="l"/>
              </a:tabLst>
            </a:pPr>
            <a:r>
              <a:rPr sz="1400" dirty="0">
                <a:latin typeface="Arial"/>
                <a:cs typeface="Arial"/>
              </a:rPr>
              <a:t>règle:</a:t>
            </a:r>
            <a:r>
              <a:rPr sz="1400" spc="-130" dirty="0">
                <a:latin typeface="Arial"/>
                <a:cs typeface="Arial"/>
              </a:rPr>
              <a:t> </a:t>
            </a:r>
            <a:r>
              <a:rPr sz="1400" dirty="0">
                <a:latin typeface="Arial"/>
                <a:cs typeface="Arial"/>
              </a:rPr>
              <a:t>F</a:t>
            </a:r>
            <a:endParaRPr sz="1400">
              <a:latin typeface="Arial"/>
              <a:cs typeface="Arial"/>
            </a:endParaRPr>
          </a:p>
          <a:p>
            <a:pPr marL="12700">
              <a:lnSpc>
                <a:spcPct val="100000"/>
              </a:lnSpc>
              <a:spcBef>
                <a:spcPts val="345"/>
              </a:spcBef>
            </a:pPr>
            <a:r>
              <a:rPr sz="900" spc="5" dirty="0">
                <a:solidFill>
                  <a:srgbClr val="669999"/>
                </a:solidFill>
                <a:latin typeface="Wingdings"/>
                <a:cs typeface="Wingdings"/>
              </a:rPr>
              <a:t></a:t>
            </a:r>
            <a:r>
              <a:rPr sz="900" spc="5" dirty="0">
                <a:solidFill>
                  <a:srgbClr val="669999"/>
                </a:solidFill>
                <a:latin typeface="Times New Roman"/>
                <a:cs typeface="Times New Roman"/>
              </a:rPr>
              <a:t>   </a:t>
            </a:r>
            <a:r>
              <a:rPr sz="1400" dirty="0">
                <a:latin typeface="Symbol"/>
                <a:cs typeface="Symbol"/>
              </a:rPr>
              <a:t></a:t>
            </a:r>
            <a:r>
              <a:rPr sz="1400" dirty="0">
                <a:latin typeface="Times New Roman"/>
                <a:cs typeface="Times New Roman"/>
              </a:rPr>
              <a:t> </a:t>
            </a:r>
            <a:r>
              <a:rPr sz="1400" dirty="0">
                <a:latin typeface="Arial"/>
                <a:cs typeface="Arial"/>
              </a:rPr>
              <a:t>=</a:t>
            </a:r>
            <a:r>
              <a:rPr sz="1400" spc="-40" dirty="0">
                <a:latin typeface="Arial"/>
                <a:cs typeface="Arial"/>
              </a:rPr>
              <a:t> </a:t>
            </a:r>
            <a:r>
              <a:rPr sz="1400" spc="-10" dirty="0">
                <a:latin typeface="Symbol"/>
                <a:cs typeface="Symbol"/>
              </a:rPr>
              <a:t></a:t>
            </a:r>
            <a:r>
              <a:rPr sz="1400" spc="-10" dirty="0">
                <a:latin typeface="Arial"/>
                <a:cs typeface="Arial"/>
              </a:rPr>
              <a:t>/7</a:t>
            </a:r>
            <a:endParaRPr sz="1400">
              <a:latin typeface="Arial"/>
              <a:cs typeface="Arial"/>
            </a:endParaRPr>
          </a:p>
        </p:txBody>
      </p:sp>
      <p:sp>
        <p:nvSpPr>
          <p:cNvPr id="8" name="object 8"/>
          <p:cNvSpPr/>
          <p:nvPr/>
        </p:nvSpPr>
        <p:spPr>
          <a:xfrm>
            <a:off x="6291071" y="3346703"/>
            <a:ext cx="1179576" cy="2706624"/>
          </a:xfrm>
          <a:prstGeom prst="rect">
            <a:avLst/>
          </a:prstGeom>
          <a:blipFill>
            <a:blip r:embed="rId2" cstate="print"/>
            <a:stretch>
              <a:fillRect/>
            </a:stretch>
          </a:blipFill>
        </p:spPr>
        <p:txBody>
          <a:bodyPr wrap="square" lIns="0" tIns="0" rIns="0" bIns="0" rtlCol="0"/>
          <a:lstStyle/>
          <a:p>
            <a:endParaRPr/>
          </a:p>
        </p:txBody>
      </p:sp>
      <p:sp>
        <p:nvSpPr>
          <p:cNvPr id="9" name="object 9"/>
          <p:cNvSpPr/>
          <p:nvPr/>
        </p:nvSpPr>
        <p:spPr>
          <a:xfrm>
            <a:off x="1917192" y="4483607"/>
            <a:ext cx="4041648" cy="1441704"/>
          </a:xfrm>
          <a:prstGeom prst="rect">
            <a:avLst/>
          </a:prstGeom>
          <a:blipFill>
            <a:blip r:embed="rId3" cstate="print"/>
            <a:stretch>
              <a:fillRect/>
            </a:stretch>
          </a:blipFill>
        </p:spPr>
        <p:txBody>
          <a:bodyPr wrap="square" lIns="0" tIns="0" rIns="0" bIns="0" rtlCol="0"/>
          <a:lstStyle/>
          <a:p>
            <a:endParaRPr/>
          </a:p>
        </p:txBody>
      </p:sp>
      <p:sp>
        <p:nvSpPr>
          <p:cNvPr id="10" name="object 10"/>
          <p:cNvSpPr/>
          <p:nvPr/>
        </p:nvSpPr>
        <p:spPr>
          <a:xfrm>
            <a:off x="2301239" y="3918203"/>
            <a:ext cx="495300" cy="76200"/>
          </a:xfrm>
          <a:custGeom>
            <a:avLst/>
            <a:gdLst/>
            <a:ahLst/>
            <a:cxnLst/>
            <a:rect l="l" t="t" r="r" b="b"/>
            <a:pathLst>
              <a:path w="495300" h="76200">
                <a:moveTo>
                  <a:pt x="419100" y="0"/>
                </a:moveTo>
                <a:lnTo>
                  <a:pt x="419100" y="76200"/>
                </a:lnTo>
                <a:lnTo>
                  <a:pt x="473963" y="48768"/>
                </a:lnTo>
                <a:lnTo>
                  <a:pt x="431292" y="48768"/>
                </a:lnTo>
                <a:lnTo>
                  <a:pt x="431292" y="28956"/>
                </a:lnTo>
                <a:lnTo>
                  <a:pt x="477012" y="28956"/>
                </a:lnTo>
                <a:lnTo>
                  <a:pt x="419100" y="0"/>
                </a:lnTo>
                <a:close/>
              </a:path>
              <a:path w="495300" h="76200">
                <a:moveTo>
                  <a:pt x="419100" y="28956"/>
                </a:moveTo>
                <a:lnTo>
                  <a:pt x="0" y="28956"/>
                </a:lnTo>
                <a:lnTo>
                  <a:pt x="0" y="48768"/>
                </a:lnTo>
                <a:lnTo>
                  <a:pt x="419100" y="48768"/>
                </a:lnTo>
                <a:lnTo>
                  <a:pt x="419100" y="28956"/>
                </a:lnTo>
                <a:close/>
              </a:path>
              <a:path w="495300" h="76200">
                <a:moveTo>
                  <a:pt x="477012" y="28956"/>
                </a:moveTo>
                <a:lnTo>
                  <a:pt x="431292" y="28956"/>
                </a:lnTo>
                <a:lnTo>
                  <a:pt x="431292" y="48768"/>
                </a:lnTo>
                <a:lnTo>
                  <a:pt x="473963" y="48768"/>
                </a:lnTo>
                <a:lnTo>
                  <a:pt x="495300" y="38100"/>
                </a:lnTo>
                <a:lnTo>
                  <a:pt x="477012" y="28956"/>
                </a:lnTo>
                <a:close/>
              </a:path>
            </a:pathLst>
          </a:custGeom>
          <a:solidFill>
            <a:srgbClr val="238E0B"/>
          </a:solidFill>
        </p:spPr>
        <p:txBody>
          <a:bodyPr wrap="square" lIns="0" tIns="0" rIns="0" bIns="0" rtlCol="0"/>
          <a:lstStyle/>
          <a:p>
            <a:endParaRPr/>
          </a:p>
        </p:txBody>
      </p:sp>
      <p:sp>
        <p:nvSpPr>
          <p:cNvPr id="11" name="object 11"/>
          <p:cNvSpPr txBox="1">
            <a:spLocks noGrp="1"/>
          </p:cNvSpPr>
          <p:nvPr>
            <p:ph type="sldNum" sz="quarter" idx="7"/>
          </p:nvPr>
        </p:nvSpPr>
        <p:spPr>
          <a:prstGeom prst="rect">
            <a:avLst/>
          </a:prstGeom>
        </p:spPr>
        <p:txBody>
          <a:bodyPr vert="horz" wrap="square" lIns="0" tIns="0" rIns="0" bIns="0" rtlCol="0">
            <a:spAutoFit/>
          </a:bodyPr>
          <a:lstStyle/>
          <a:p>
            <a:pPr marL="25400">
              <a:lnSpc>
                <a:spcPts val="1275"/>
              </a:lnSpc>
            </a:pPr>
            <a:fld id="{81D60167-4931-47E6-BA6A-407CBD079E47}" type="slidenum">
              <a:rPr spc="35" dirty="0"/>
              <a:pPr marL="25400">
                <a:lnSpc>
                  <a:spcPts val="1275"/>
                </a:lnSpc>
              </a:pPr>
              <a:t>50</a:t>
            </a:fld>
            <a:endParaRPr spc="35"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Résultat de recherche d'images pour &quot;L-systèmes&quot;"/>
          <p:cNvPicPr>
            <a:picLocks noChangeAspect="1" noChangeArrowheads="1"/>
          </p:cNvPicPr>
          <p:nvPr/>
        </p:nvPicPr>
        <p:blipFill>
          <a:blip r:embed="rId2"/>
          <a:srcRect/>
          <a:stretch>
            <a:fillRect/>
          </a:stretch>
        </p:blipFill>
        <p:spPr bwMode="auto">
          <a:xfrm>
            <a:off x="7086600" y="3790950"/>
            <a:ext cx="2057400" cy="2228850"/>
          </a:xfrm>
          <a:prstGeom prst="rect">
            <a:avLst/>
          </a:prstGeom>
          <a:noFill/>
        </p:spPr>
      </p:pic>
      <p:pic>
        <p:nvPicPr>
          <p:cNvPr id="43020" name="Picture 12" descr="Résultat de recherche d'images"/>
          <p:cNvPicPr>
            <a:picLocks noChangeAspect="1" noChangeArrowheads="1"/>
          </p:cNvPicPr>
          <p:nvPr/>
        </p:nvPicPr>
        <p:blipFill>
          <a:blip r:embed="rId3"/>
          <a:srcRect/>
          <a:stretch>
            <a:fillRect/>
          </a:stretch>
        </p:blipFill>
        <p:spPr bwMode="auto">
          <a:xfrm>
            <a:off x="3581400" y="3048000"/>
            <a:ext cx="3581400" cy="3581400"/>
          </a:xfrm>
          <a:prstGeom prst="rect">
            <a:avLst/>
          </a:prstGeom>
          <a:noFill/>
        </p:spPr>
      </p:pic>
      <p:sp>
        <p:nvSpPr>
          <p:cNvPr id="53250" name="Rectangle 2"/>
          <p:cNvSpPr>
            <a:spLocks noGrp="1" noChangeArrowheads="1"/>
          </p:cNvSpPr>
          <p:nvPr>
            <p:ph type="title"/>
          </p:nvPr>
        </p:nvSpPr>
        <p:spPr/>
        <p:txBody>
          <a:bodyPr/>
          <a:lstStyle/>
          <a:p>
            <a:r>
              <a:rPr lang="fr-FR" dirty="0"/>
              <a:t>L-Systèmes</a:t>
            </a:r>
          </a:p>
        </p:txBody>
      </p:sp>
      <p:sp>
        <p:nvSpPr>
          <p:cNvPr id="12" name="Rectangle 11"/>
          <p:cNvSpPr/>
          <p:nvPr/>
        </p:nvSpPr>
        <p:spPr>
          <a:xfrm>
            <a:off x="609600" y="1524000"/>
            <a:ext cx="6781800" cy="3416320"/>
          </a:xfrm>
          <a:prstGeom prst="rect">
            <a:avLst/>
          </a:prstGeom>
        </p:spPr>
        <p:txBody>
          <a:bodyPr wrap="square">
            <a:spAutoFit/>
          </a:bodyPr>
          <a:lstStyle/>
          <a:p>
            <a:pPr lvl="2">
              <a:buFont typeface="Arial" pitchFamily="34" charset="0"/>
              <a:buChar char="•"/>
            </a:pPr>
            <a:r>
              <a:rPr lang="fr-FR" dirty="0" smtClean="0"/>
              <a:t>axiome : </a:t>
            </a:r>
            <a:r>
              <a:rPr lang="fr-FR" sz="1600" dirty="0" smtClean="0"/>
              <a:t>S L F F F</a:t>
            </a:r>
            <a:endParaRPr lang="fr-FR" dirty="0" smtClean="0"/>
          </a:p>
          <a:p>
            <a:pPr lvl="2">
              <a:buFont typeface="Arial" pitchFamily="34" charset="0"/>
              <a:buChar char="•"/>
            </a:pPr>
            <a:r>
              <a:rPr lang="fr-FR" dirty="0" smtClean="0"/>
              <a:t>règles: </a:t>
            </a:r>
          </a:p>
          <a:p>
            <a:pPr lvl="3"/>
            <a:r>
              <a:rPr lang="fr-FR" dirty="0" smtClean="0"/>
              <a:t>S             [+++G][---G]TS</a:t>
            </a:r>
          </a:p>
          <a:p>
            <a:pPr lvl="3"/>
            <a:r>
              <a:rPr lang="fr-FR" dirty="0" smtClean="0"/>
              <a:t>G             +H [-G]L</a:t>
            </a:r>
          </a:p>
          <a:p>
            <a:pPr lvl="3"/>
            <a:r>
              <a:rPr lang="fr-FR" dirty="0" smtClean="0"/>
              <a:t>H             -G [+H]L</a:t>
            </a:r>
          </a:p>
          <a:p>
            <a:pPr lvl="3"/>
            <a:r>
              <a:rPr lang="fr-FR" dirty="0" smtClean="0"/>
              <a:t>T             TL</a:t>
            </a:r>
          </a:p>
          <a:p>
            <a:pPr lvl="3"/>
            <a:r>
              <a:rPr lang="fr-FR" dirty="0" smtClean="0"/>
              <a:t>L             [-FFF][+FFF]F</a:t>
            </a:r>
          </a:p>
          <a:p>
            <a:pPr lvl="2">
              <a:buFont typeface="Arial" pitchFamily="34" charset="0"/>
              <a:buChar char="•"/>
            </a:pPr>
            <a:r>
              <a:rPr lang="fr-FR" dirty="0" smtClean="0">
                <a:sym typeface="Symbol" charset="2"/>
              </a:rPr>
              <a:t> </a:t>
            </a:r>
            <a:r>
              <a:rPr lang="fr-FR" dirty="0" smtClean="0"/>
              <a:t>= </a:t>
            </a:r>
            <a:r>
              <a:rPr lang="fr-FR" dirty="0" smtClean="0">
                <a:sym typeface="Symbol" charset="2"/>
              </a:rPr>
              <a:t></a:t>
            </a:r>
            <a:r>
              <a:rPr lang="fr-FR" dirty="0" smtClean="0"/>
              <a:t> /10</a:t>
            </a:r>
          </a:p>
          <a:p>
            <a:pPr lvl="2"/>
            <a:endParaRPr lang="fr-FR" dirty="0" smtClean="0"/>
          </a:p>
          <a:p>
            <a:pPr lvl="2"/>
            <a:endParaRPr lang="fr-FR" dirty="0" smtClean="0"/>
          </a:p>
          <a:p>
            <a:pPr lvl="2"/>
            <a:endParaRPr lang="fr-FR" dirty="0" smtClean="0"/>
          </a:p>
          <a:p>
            <a:pPr lvl="2"/>
            <a:endParaRPr lang="fr-FR" dirty="0" smtClean="0"/>
          </a:p>
        </p:txBody>
      </p:sp>
      <p:sp>
        <p:nvSpPr>
          <p:cNvPr id="13" name="Line 5"/>
          <p:cNvSpPr>
            <a:spLocks noChangeShapeType="1"/>
          </p:cNvSpPr>
          <p:nvPr/>
        </p:nvSpPr>
        <p:spPr bwMode="auto">
          <a:xfrm>
            <a:off x="2262188" y="2252664"/>
            <a:ext cx="495300" cy="0"/>
          </a:xfrm>
          <a:prstGeom prst="line">
            <a:avLst/>
          </a:prstGeom>
          <a:noFill/>
          <a:ln w="19050">
            <a:solidFill>
              <a:srgbClr val="238E0B"/>
            </a:solidFill>
            <a:round/>
            <a:headEnd/>
            <a:tailEnd type="triangle" w="med" len="med"/>
          </a:ln>
          <a:effectLst/>
        </p:spPr>
        <p:txBody>
          <a:bodyPr wrap="none" anchor="ctr"/>
          <a:lstStyle/>
          <a:p>
            <a:endParaRPr lang="fr-FR"/>
          </a:p>
        </p:txBody>
      </p:sp>
      <p:sp>
        <p:nvSpPr>
          <p:cNvPr id="14" name="Line 5"/>
          <p:cNvSpPr>
            <a:spLocks noChangeShapeType="1"/>
          </p:cNvSpPr>
          <p:nvPr/>
        </p:nvSpPr>
        <p:spPr bwMode="auto">
          <a:xfrm>
            <a:off x="2300288" y="2547936"/>
            <a:ext cx="495300" cy="0"/>
          </a:xfrm>
          <a:prstGeom prst="line">
            <a:avLst/>
          </a:prstGeom>
          <a:noFill/>
          <a:ln w="19050">
            <a:solidFill>
              <a:srgbClr val="238E0B"/>
            </a:solidFill>
            <a:round/>
            <a:headEnd/>
            <a:tailEnd type="triangle" w="med" len="med"/>
          </a:ln>
          <a:effectLst/>
        </p:spPr>
        <p:txBody>
          <a:bodyPr wrap="none" anchor="ctr"/>
          <a:lstStyle/>
          <a:p>
            <a:endParaRPr lang="fr-FR"/>
          </a:p>
        </p:txBody>
      </p:sp>
      <p:sp>
        <p:nvSpPr>
          <p:cNvPr id="15" name="Line 5"/>
          <p:cNvSpPr>
            <a:spLocks noChangeShapeType="1"/>
          </p:cNvSpPr>
          <p:nvPr/>
        </p:nvSpPr>
        <p:spPr bwMode="auto">
          <a:xfrm>
            <a:off x="2328864" y="2819400"/>
            <a:ext cx="495300" cy="0"/>
          </a:xfrm>
          <a:prstGeom prst="line">
            <a:avLst/>
          </a:prstGeom>
          <a:noFill/>
          <a:ln w="19050">
            <a:solidFill>
              <a:srgbClr val="238E0B"/>
            </a:solidFill>
            <a:round/>
            <a:headEnd/>
            <a:tailEnd type="triangle" w="med" len="med"/>
          </a:ln>
          <a:effectLst/>
        </p:spPr>
        <p:txBody>
          <a:bodyPr wrap="none" anchor="ctr"/>
          <a:lstStyle/>
          <a:p>
            <a:endParaRPr lang="fr-FR"/>
          </a:p>
        </p:txBody>
      </p:sp>
      <p:sp>
        <p:nvSpPr>
          <p:cNvPr id="16" name="Line 5"/>
          <p:cNvSpPr>
            <a:spLocks noChangeShapeType="1"/>
          </p:cNvSpPr>
          <p:nvPr/>
        </p:nvSpPr>
        <p:spPr bwMode="auto">
          <a:xfrm>
            <a:off x="2286000" y="3090864"/>
            <a:ext cx="495300" cy="0"/>
          </a:xfrm>
          <a:prstGeom prst="line">
            <a:avLst/>
          </a:prstGeom>
          <a:noFill/>
          <a:ln w="19050">
            <a:solidFill>
              <a:srgbClr val="238E0B"/>
            </a:solidFill>
            <a:round/>
            <a:headEnd/>
            <a:tailEnd type="triangle" w="med" len="med"/>
          </a:ln>
          <a:effectLst/>
        </p:spPr>
        <p:txBody>
          <a:bodyPr wrap="none" anchor="ctr"/>
          <a:lstStyle/>
          <a:p>
            <a:endParaRPr lang="fr-FR"/>
          </a:p>
        </p:txBody>
      </p:sp>
      <p:sp>
        <p:nvSpPr>
          <p:cNvPr id="17" name="Line 5"/>
          <p:cNvSpPr>
            <a:spLocks noChangeShapeType="1"/>
          </p:cNvSpPr>
          <p:nvPr/>
        </p:nvSpPr>
        <p:spPr bwMode="auto">
          <a:xfrm>
            <a:off x="2257424" y="3376616"/>
            <a:ext cx="495300" cy="0"/>
          </a:xfrm>
          <a:prstGeom prst="line">
            <a:avLst/>
          </a:prstGeom>
          <a:noFill/>
          <a:ln w="19050">
            <a:solidFill>
              <a:srgbClr val="238E0B"/>
            </a:solidFill>
            <a:round/>
            <a:headEnd/>
            <a:tailEnd type="triangle" w="med" len="med"/>
          </a:ln>
          <a:effectLst/>
        </p:spPr>
        <p:txBody>
          <a:bodyPr wrap="none" anchor="ctr"/>
          <a:lstStyle/>
          <a:p>
            <a:endParaRPr lang="fr-FR"/>
          </a:p>
        </p:txBody>
      </p:sp>
      <p:pic>
        <p:nvPicPr>
          <p:cNvPr id="18" name="Picture 11" descr="fern.GIF                                                       00061CBFMacintosh HD                   B746CC0A:"/>
          <p:cNvPicPr>
            <a:picLocks noChangeAspect="1" noChangeArrowheads="1"/>
          </p:cNvPicPr>
          <p:nvPr/>
        </p:nvPicPr>
        <p:blipFill>
          <a:blip r:embed="rId4"/>
          <a:srcRect/>
          <a:stretch>
            <a:fillRect/>
          </a:stretch>
        </p:blipFill>
        <p:spPr bwMode="auto">
          <a:xfrm>
            <a:off x="7450790" y="1295400"/>
            <a:ext cx="1693210" cy="2255837"/>
          </a:xfrm>
          <a:prstGeom prst="rect">
            <a:avLst/>
          </a:prstGeom>
          <a:noFill/>
        </p:spPr>
      </p:pic>
      <p:pic>
        <p:nvPicPr>
          <p:cNvPr id="19" name="Picture 12" descr="&#10;L-system2.gif                                                  00061CBFMacintosh HD                   B746CC0A:"/>
          <p:cNvPicPr>
            <a:picLocks noChangeAspect="1" noChangeArrowheads="1"/>
          </p:cNvPicPr>
          <p:nvPr/>
        </p:nvPicPr>
        <p:blipFill>
          <a:blip r:embed="rId5"/>
          <a:srcRect/>
          <a:stretch>
            <a:fillRect/>
          </a:stretch>
        </p:blipFill>
        <p:spPr bwMode="auto">
          <a:xfrm>
            <a:off x="4846638" y="801688"/>
            <a:ext cx="2603500" cy="2336800"/>
          </a:xfrm>
          <a:prstGeom prst="rect">
            <a:avLst/>
          </a:prstGeom>
          <a:noFill/>
        </p:spPr>
      </p:pic>
      <p:pic>
        <p:nvPicPr>
          <p:cNvPr id="43016" name="Picture 8" descr="Résultat de recherche d'images"/>
          <p:cNvPicPr>
            <a:picLocks noChangeAspect="1" noChangeArrowheads="1"/>
          </p:cNvPicPr>
          <p:nvPr/>
        </p:nvPicPr>
        <p:blipFill>
          <a:blip r:embed="rId6"/>
          <a:srcRect/>
          <a:stretch>
            <a:fillRect/>
          </a:stretch>
        </p:blipFill>
        <p:spPr bwMode="auto">
          <a:xfrm>
            <a:off x="76200" y="3810000"/>
            <a:ext cx="2095500" cy="1571626"/>
          </a:xfrm>
          <a:prstGeom prst="rect">
            <a:avLst/>
          </a:prstGeom>
          <a:noFill/>
        </p:spPr>
      </p:pic>
      <p:pic>
        <p:nvPicPr>
          <p:cNvPr id="43022" name="Picture 14" descr="Résultat de recherche d'images"/>
          <p:cNvPicPr>
            <a:picLocks noChangeAspect="1" noChangeArrowheads="1"/>
          </p:cNvPicPr>
          <p:nvPr/>
        </p:nvPicPr>
        <p:blipFill>
          <a:blip r:embed="rId7"/>
          <a:srcRect/>
          <a:stretch>
            <a:fillRect/>
          </a:stretch>
        </p:blipFill>
        <p:spPr bwMode="auto">
          <a:xfrm>
            <a:off x="152400" y="5326690"/>
            <a:ext cx="3276600" cy="1531310"/>
          </a:xfrm>
          <a:prstGeom prst="rect">
            <a:avLst/>
          </a:prstGeom>
          <a:noFill/>
        </p:spPr>
      </p:pic>
      <p:sp>
        <p:nvSpPr>
          <p:cNvPr id="27" name="object 2"/>
          <p:cNvSpPr txBox="1">
            <a:spLocks/>
          </p:cNvSpPr>
          <p:nvPr/>
        </p:nvSpPr>
        <p:spPr>
          <a:xfrm>
            <a:off x="273735" y="95071"/>
            <a:ext cx="8596528" cy="1200329"/>
          </a:xfrm>
          <a:prstGeom prst="rect">
            <a:avLst/>
          </a:prstGeom>
        </p:spPr>
        <p:txBody>
          <a:bodyPr vert="horz" wrap="square" lIns="0" tIns="0" rIns="0" bIns="0" rtlCol="0">
            <a:spAutoFit/>
          </a:bodyPr>
          <a:lstStyle/>
          <a:p>
            <a:pPr marL="12700" marR="0" lvl="0" indent="0" defTabSz="914400" eaLnBrk="1" fontAlgn="auto" latinLnBrk="0" hangingPunct="1">
              <a:lnSpc>
                <a:spcPct val="100000"/>
              </a:lnSpc>
              <a:spcBef>
                <a:spcPts val="0"/>
              </a:spcBef>
              <a:spcAft>
                <a:spcPts val="0"/>
              </a:spcAft>
              <a:buClrTx/>
              <a:buSzTx/>
              <a:buFontTx/>
              <a:buNone/>
              <a:tabLst/>
              <a:defRPr/>
            </a:pPr>
            <a:r>
              <a:rPr kumimoji="0" lang="fr-FR" sz="4200" b="0" i="0" u="none" strike="noStrike" kern="0" cap="none" spc="-120" normalizeH="0" baseline="0" noProof="0" smtClean="0">
                <a:ln>
                  <a:noFill/>
                </a:ln>
                <a:solidFill>
                  <a:schemeClr val="bg1"/>
                </a:solidFill>
                <a:effectLst/>
                <a:uLnTx/>
                <a:uFillTx/>
                <a:latin typeface="Arial"/>
                <a:ea typeface="+mj-ea"/>
                <a:cs typeface="Arial"/>
              </a:rPr>
              <a:t> </a:t>
            </a:r>
            <a:r>
              <a:rPr kumimoji="0" lang="fr-FR" sz="3600" b="1" i="0" u="none" strike="noStrike" kern="0" cap="none" spc="-120" normalizeH="0" baseline="0" noProof="0" smtClean="0">
                <a:ln>
                  <a:noFill/>
                </a:ln>
                <a:solidFill>
                  <a:schemeClr val="bg1"/>
                </a:solidFill>
                <a:effectLst>
                  <a:outerShdw blurRad="38100" dist="38100" dir="2700000" algn="tl">
                    <a:srgbClr val="000000">
                      <a:alpha val="43137"/>
                    </a:srgbClr>
                  </a:outerShdw>
                </a:effectLst>
                <a:uLnTx/>
                <a:uFillTx/>
                <a:latin typeface="Arial"/>
                <a:ea typeface="+mj-ea"/>
                <a:cs typeface="Arial"/>
              </a:rPr>
              <a:t>Modélisation procédural:</a:t>
            </a:r>
            <a:r>
              <a:rPr kumimoji="0" lang="fr-FR" sz="3600" b="0" i="0" u="none" strike="noStrike" kern="0" cap="none" spc="-120" normalizeH="0" baseline="0" noProof="0" smtClean="0">
                <a:ln>
                  <a:noFill/>
                </a:ln>
                <a:solidFill>
                  <a:schemeClr val="bg1"/>
                </a:solidFill>
                <a:effectLst/>
                <a:uLnTx/>
                <a:uFillTx/>
                <a:latin typeface="Arial"/>
                <a:ea typeface="+mj-ea"/>
                <a:cs typeface="Arial"/>
              </a:rPr>
              <a:t/>
            </a:r>
            <a:br>
              <a:rPr kumimoji="0" lang="fr-FR" sz="3600" b="0" i="0" u="none" strike="noStrike" kern="0" cap="none" spc="-120" normalizeH="0" baseline="0" noProof="0" smtClean="0">
                <a:ln>
                  <a:noFill/>
                </a:ln>
                <a:solidFill>
                  <a:schemeClr val="bg1"/>
                </a:solidFill>
                <a:effectLst/>
                <a:uLnTx/>
                <a:uFillTx/>
                <a:latin typeface="Arial"/>
                <a:ea typeface="+mj-ea"/>
                <a:cs typeface="Arial"/>
              </a:rPr>
            </a:br>
            <a:r>
              <a:rPr kumimoji="0" lang="fr-FR" sz="3600" b="0" i="0" u="none" strike="noStrike" kern="0" cap="none" spc="0" normalizeH="0" baseline="0" noProof="0" smtClean="0">
                <a:ln>
                  <a:noFill/>
                </a:ln>
                <a:solidFill>
                  <a:schemeClr val="bg1"/>
                </a:solidFill>
                <a:effectLst/>
                <a:uLnTx/>
                <a:uFillTx/>
                <a:latin typeface="Arial"/>
                <a:ea typeface="+mj-ea"/>
                <a:cs typeface="Arial"/>
              </a:rPr>
              <a:t>L-systèmes</a:t>
            </a:r>
            <a:endParaRPr kumimoji="0" lang="fr-FR" sz="4200" b="0" i="0" u="none" strike="noStrike" kern="0" cap="none" spc="0" normalizeH="0" baseline="0" noProof="0" dirty="0">
              <a:ln>
                <a:noFill/>
              </a:ln>
              <a:solidFill>
                <a:schemeClr val="bg1"/>
              </a:solidFill>
              <a:effectLst/>
              <a:uLnTx/>
              <a:uFillTx/>
              <a:latin typeface="Arial"/>
              <a:ea typeface="+mj-ea"/>
              <a:cs typeface="Arial"/>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object 2"/>
          <p:cNvSpPr txBox="1">
            <a:spLocks/>
          </p:cNvSpPr>
          <p:nvPr/>
        </p:nvSpPr>
        <p:spPr>
          <a:xfrm>
            <a:off x="273735" y="95071"/>
            <a:ext cx="8596528" cy="1200329"/>
          </a:xfrm>
          <a:prstGeom prst="rect">
            <a:avLst/>
          </a:prstGeom>
        </p:spPr>
        <p:txBody>
          <a:bodyPr vert="horz" wrap="square" lIns="0" tIns="0" rIns="0" bIns="0" rtlCol="0">
            <a:spAutoFit/>
          </a:bodyPr>
          <a:lstStyle/>
          <a:p>
            <a:pPr marL="12700" marR="0" lvl="0" indent="0" defTabSz="914400" eaLnBrk="1" fontAlgn="auto" latinLnBrk="0" hangingPunct="1">
              <a:lnSpc>
                <a:spcPct val="100000"/>
              </a:lnSpc>
              <a:spcBef>
                <a:spcPts val="0"/>
              </a:spcBef>
              <a:spcAft>
                <a:spcPts val="0"/>
              </a:spcAft>
              <a:buClrTx/>
              <a:buSzTx/>
              <a:buFontTx/>
              <a:buNone/>
              <a:tabLst/>
              <a:defRPr/>
            </a:pPr>
            <a:r>
              <a:rPr kumimoji="0" lang="fr-FR" sz="4200" b="0" i="0" u="none" strike="noStrike" kern="0" cap="none" spc="-120" normalizeH="0" baseline="0" noProof="0" dirty="0" smtClean="0">
                <a:ln>
                  <a:noFill/>
                </a:ln>
                <a:solidFill>
                  <a:schemeClr val="bg1"/>
                </a:solidFill>
                <a:effectLst/>
                <a:uLnTx/>
                <a:uFillTx/>
                <a:latin typeface="Arial"/>
                <a:ea typeface="+mj-ea"/>
                <a:cs typeface="Arial"/>
              </a:rPr>
              <a:t> </a:t>
            </a:r>
            <a:r>
              <a:rPr kumimoji="0" lang="fr-FR" sz="3600" b="1" i="0" u="none" strike="noStrike" kern="0" cap="none" spc="-120" normalizeH="0" baseline="0" noProof="0" dirty="0" smtClean="0">
                <a:ln>
                  <a:noFill/>
                </a:ln>
                <a:solidFill>
                  <a:schemeClr val="bg1"/>
                </a:solidFill>
                <a:effectLst>
                  <a:outerShdw blurRad="38100" dist="38100" dir="2700000" algn="tl">
                    <a:srgbClr val="000000">
                      <a:alpha val="43137"/>
                    </a:srgbClr>
                  </a:outerShdw>
                </a:effectLst>
                <a:uLnTx/>
                <a:uFillTx/>
                <a:latin typeface="Arial"/>
                <a:ea typeface="+mj-ea"/>
                <a:cs typeface="Arial"/>
              </a:rPr>
              <a:t>Modélisation procédural:</a:t>
            </a:r>
            <a:r>
              <a:rPr kumimoji="0" lang="fr-FR" sz="3600" b="0" i="0" u="none" strike="noStrike" kern="0" cap="none" spc="-120" normalizeH="0" baseline="0" noProof="0" dirty="0" smtClean="0">
                <a:ln>
                  <a:noFill/>
                </a:ln>
                <a:solidFill>
                  <a:schemeClr val="bg1"/>
                </a:solidFill>
                <a:effectLst/>
                <a:uLnTx/>
                <a:uFillTx/>
                <a:latin typeface="Arial"/>
                <a:ea typeface="+mj-ea"/>
                <a:cs typeface="Arial"/>
              </a:rPr>
              <a:t/>
            </a:r>
            <a:br>
              <a:rPr kumimoji="0" lang="fr-FR" sz="3600" b="0" i="0" u="none" strike="noStrike" kern="0" cap="none" spc="-120" normalizeH="0" baseline="0" noProof="0" dirty="0" smtClean="0">
                <a:ln>
                  <a:noFill/>
                </a:ln>
                <a:solidFill>
                  <a:schemeClr val="bg1"/>
                </a:solidFill>
                <a:effectLst/>
                <a:uLnTx/>
                <a:uFillTx/>
                <a:latin typeface="Arial"/>
                <a:ea typeface="+mj-ea"/>
                <a:cs typeface="Arial"/>
              </a:rPr>
            </a:br>
            <a:r>
              <a:rPr kumimoji="0" lang="fr-FR" sz="3600" b="0" i="0" u="none" strike="noStrike" kern="0" cap="none" spc="0" normalizeH="0" baseline="0" noProof="0" dirty="0" smtClean="0">
                <a:ln>
                  <a:noFill/>
                </a:ln>
                <a:solidFill>
                  <a:schemeClr val="bg1"/>
                </a:solidFill>
                <a:effectLst/>
                <a:uLnTx/>
                <a:uFillTx/>
                <a:latin typeface="Arial"/>
                <a:ea typeface="+mj-ea"/>
                <a:cs typeface="Arial"/>
              </a:rPr>
              <a:t>Systèmes</a:t>
            </a:r>
            <a:r>
              <a:rPr kumimoji="0" lang="fr-FR" sz="3600" b="0" i="0" u="none" strike="noStrike" kern="0" cap="none" spc="0" normalizeH="0" noProof="0" dirty="0" smtClean="0">
                <a:ln>
                  <a:noFill/>
                </a:ln>
                <a:solidFill>
                  <a:schemeClr val="bg1"/>
                </a:solidFill>
                <a:effectLst/>
                <a:uLnTx/>
                <a:uFillTx/>
                <a:latin typeface="Arial"/>
                <a:ea typeface="+mj-ea"/>
                <a:cs typeface="Arial"/>
              </a:rPr>
              <a:t> de particules</a:t>
            </a:r>
            <a:endParaRPr kumimoji="0" lang="fr-FR" sz="4200" b="0" i="0" u="none" strike="noStrike" kern="0" cap="none" spc="0" normalizeH="0" baseline="0" noProof="0" dirty="0">
              <a:ln>
                <a:noFill/>
              </a:ln>
              <a:solidFill>
                <a:schemeClr val="bg1"/>
              </a:solidFill>
              <a:effectLst/>
              <a:uLnTx/>
              <a:uFillTx/>
              <a:latin typeface="Arial"/>
              <a:ea typeface="+mj-ea"/>
              <a:cs typeface="Arial"/>
            </a:endParaRPr>
          </a:p>
        </p:txBody>
      </p:sp>
      <p:sp>
        <p:nvSpPr>
          <p:cNvPr id="20" name="Rectangle 19"/>
          <p:cNvSpPr/>
          <p:nvPr/>
        </p:nvSpPr>
        <p:spPr>
          <a:xfrm>
            <a:off x="609600" y="1524000"/>
            <a:ext cx="6781800" cy="1200329"/>
          </a:xfrm>
          <a:prstGeom prst="rect">
            <a:avLst/>
          </a:prstGeom>
        </p:spPr>
        <p:txBody>
          <a:bodyPr wrap="square">
            <a:spAutoFit/>
          </a:bodyPr>
          <a:lstStyle/>
          <a:p>
            <a:pPr lvl="2"/>
            <a:endParaRPr lang="fr-FR" dirty="0" smtClean="0">
              <a:latin typeface="Arial" pitchFamily="34" charset="0"/>
              <a:cs typeface="Arial" pitchFamily="34" charset="0"/>
            </a:endParaRPr>
          </a:p>
          <a:p>
            <a:pPr lvl="2"/>
            <a:endParaRPr lang="fr-FR" dirty="0" smtClean="0"/>
          </a:p>
          <a:p>
            <a:pPr lvl="2"/>
            <a:endParaRPr lang="fr-FR" dirty="0" smtClean="0"/>
          </a:p>
          <a:p>
            <a:pPr lvl="2"/>
            <a:endParaRPr lang="fr-FR" dirty="0" smtClean="0"/>
          </a:p>
        </p:txBody>
      </p:sp>
      <p:pic>
        <p:nvPicPr>
          <p:cNvPr id="47106" name="Picture 2" descr="Résultat de recherche d'images"/>
          <p:cNvPicPr>
            <a:picLocks noChangeAspect="1" noChangeArrowheads="1"/>
          </p:cNvPicPr>
          <p:nvPr/>
        </p:nvPicPr>
        <p:blipFill>
          <a:blip r:embed="rId2"/>
          <a:srcRect/>
          <a:stretch>
            <a:fillRect/>
          </a:stretch>
        </p:blipFill>
        <p:spPr bwMode="auto">
          <a:xfrm>
            <a:off x="609600" y="1524000"/>
            <a:ext cx="2095500" cy="1828800"/>
          </a:xfrm>
          <a:prstGeom prst="rect">
            <a:avLst/>
          </a:prstGeom>
          <a:noFill/>
        </p:spPr>
      </p:pic>
      <p:pic>
        <p:nvPicPr>
          <p:cNvPr id="47108" name="Picture 4" descr="Résultat de recherche d'images"/>
          <p:cNvPicPr>
            <a:picLocks noChangeAspect="1" noChangeArrowheads="1" noCrop="1"/>
          </p:cNvPicPr>
          <p:nvPr/>
        </p:nvPicPr>
        <p:blipFill>
          <a:blip r:embed="rId3"/>
          <a:srcRect/>
          <a:stretch>
            <a:fillRect/>
          </a:stretch>
        </p:blipFill>
        <p:spPr bwMode="auto">
          <a:xfrm>
            <a:off x="2971800" y="1219200"/>
            <a:ext cx="2857500" cy="1885950"/>
          </a:xfrm>
          <a:prstGeom prst="rect">
            <a:avLst/>
          </a:prstGeom>
          <a:noFill/>
        </p:spPr>
      </p:pic>
      <p:pic>
        <p:nvPicPr>
          <p:cNvPr id="47110" name="Picture 6" descr="Résultat de recherche d'images"/>
          <p:cNvPicPr>
            <a:picLocks noChangeAspect="1" noChangeArrowheads="1"/>
          </p:cNvPicPr>
          <p:nvPr/>
        </p:nvPicPr>
        <p:blipFill>
          <a:blip r:embed="rId4"/>
          <a:srcRect/>
          <a:stretch>
            <a:fillRect/>
          </a:stretch>
        </p:blipFill>
        <p:spPr bwMode="auto">
          <a:xfrm>
            <a:off x="4419600" y="3048000"/>
            <a:ext cx="3200400" cy="2133600"/>
          </a:xfrm>
          <a:prstGeom prst="rect">
            <a:avLst/>
          </a:prstGeom>
          <a:noFill/>
        </p:spPr>
      </p:pic>
      <p:pic>
        <p:nvPicPr>
          <p:cNvPr id="47116" name="Picture 12" descr="Résultat de recherche d'images"/>
          <p:cNvPicPr>
            <a:picLocks noChangeAspect="1" noChangeArrowheads="1"/>
          </p:cNvPicPr>
          <p:nvPr/>
        </p:nvPicPr>
        <p:blipFill>
          <a:blip r:embed="rId5"/>
          <a:srcRect/>
          <a:stretch>
            <a:fillRect/>
          </a:stretch>
        </p:blipFill>
        <p:spPr bwMode="auto">
          <a:xfrm>
            <a:off x="0" y="4640262"/>
            <a:ext cx="3944044" cy="2217738"/>
          </a:xfrm>
          <a:prstGeom prst="rect">
            <a:avLst/>
          </a:prstGeom>
          <a:noFill/>
        </p:spPr>
      </p:pic>
      <p:pic>
        <p:nvPicPr>
          <p:cNvPr id="47120" name="Picture 16" descr="Résultat de recherche d'images"/>
          <p:cNvPicPr>
            <a:picLocks noChangeAspect="1" noChangeArrowheads="1"/>
          </p:cNvPicPr>
          <p:nvPr/>
        </p:nvPicPr>
        <p:blipFill>
          <a:blip r:embed="rId6"/>
          <a:srcRect/>
          <a:stretch>
            <a:fillRect/>
          </a:stretch>
        </p:blipFill>
        <p:spPr bwMode="auto">
          <a:xfrm>
            <a:off x="5943600" y="1219200"/>
            <a:ext cx="3012598" cy="2262188"/>
          </a:xfrm>
          <a:prstGeom prst="rect">
            <a:avLst/>
          </a:prstGeom>
          <a:noFill/>
        </p:spPr>
      </p:pic>
      <p:pic>
        <p:nvPicPr>
          <p:cNvPr id="47122" name="Picture 18" descr="Résultat de recherche d'images"/>
          <p:cNvPicPr>
            <a:picLocks noChangeAspect="1" noChangeArrowheads="1"/>
          </p:cNvPicPr>
          <p:nvPr/>
        </p:nvPicPr>
        <p:blipFill>
          <a:blip r:embed="rId7"/>
          <a:srcRect/>
          <a:stretch>
            <a:fillRect/>
          </a:stretch>
        </p:blipFill>
        <p:spPr bwMode="auto">
          <a:xfrm>
            <a:off x="685801" y="3124200"/>
            <a:ext cx="3657599" cy="1828800"/>
          </a:xfrm>
          <a:prstGeom prst="rect">
            <a:avLst/>
          </a:prstGeom>
          <a:noFill/>
        </p:spPr>
      </p:pic>
      <p:pic>
        <p:nvPicPr>
          <p:cNvPr id="28" name="Picture 14" descr="Résultat de recherche d'images"/>
          <p:cNvPicPr>
            <a:picLocks noChangeAspect="1" noChangeArrowheads="1" noCrop="1"/>
          </p:cNvPicPr>
          <p:nvPr/>
        </p:nvPicPr>
        <p:blipFill>
          <a:blip r:embed="rId8"/>
          <a:srcRect/>
          <a:stretch>
            <a:fillRect/>
          </a:stretch>
        </p:blipFill>
        <p:spPr bwMode="auto">
          <a:xfrm>
            <a:off x="0" y="3352800"/>
            <a:ext cx="2032000" cy="1524000"/>
          </a:xfrm>
          <a:prstGeom prst="rect">
            <a:avLst/>
          </a:prstGeom>
          <a:noFill/>
        </p:spPr>
      </p:pic>
      <p:pic>
        <p:nvPicPr>
          <p:cNvPr id="47124" name="Picture 20" descr="Résultat de recherche d'images"/>
          <p:cNvPicPr>
            <a:picLocks noChangeAspect="1" noChangeArrowheads="1"/>
          </p:cNvPicPr>
          <p:nvPr/>
        </p:nvPicPr>
        <p:blipFill>
          <a:blip r:embed="rId9"/>
          <a:srcRect/>
          <a:stretch>
            <a:fillRect/>
          </a:stretch>
        </p:blipFill>
        <p:spPr bwMode="auto">
          <a:xfrm>
            <a:off x="4876800" y="5076824"/>
            <a:ext cx="3609975" cy="1781176"/>
          </a:xfrm>
          <a:prstGeom prst="rect">
            <a:avLst/>
          </a:prstGeom>
          <a:noFill/>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object 2"/>
          <p:cNvSpPr txBox="1">
            <a:spLocks/>
          </p:cNvSpPr>
          <p:nvPr/>
        </p:nvSpPr>
        <p:spPr>
          <a:xfrm>
            <a:off x="273735" y="95071"/>
            <a:ext cx="8596528" cy="1138773"/>
          </a:xfrm>
          <a:prstGeom prst="rect">
            <a:avLst/>
          </a:prstGeom>
        </p:spPr>
        <p:txBody>
          <a:bodyPr vert="horz" wrap="square" lIns="0" tIns="0" rIns="0" bIns="0" rtlCol="0">
            <a:spAutoFit/>
          </a:bodyPr>
          <a:lstStyle/>
          <a:p>
            <a:pPr marL="12700" marR="0" lvl="0" indent="0" defTabSz="914400" eaLnBrk="1" fontAlgn="auto" latinLnBrk="0" hangingPunct="1">
              <a:lnSpc>
                <a:spcPct val="100000"/>
              </a:lnSpc>
              <a:spcBef>
                <a:spcPts val="0"/>
              </a:spcBef>
              <a:spcAft>
                <a:spcPts val="0"/>
              </a:spcAft>
              <a:buClrTx/>
              <a:buSzTx/>
              <a:buFontTx/>
              <a:buNone/>
              <a:tabLst/>
              <a:defRPr/>
            </a:pPr>
            <a:r>
              <a:rPr kumimoji="0" lang="fr-FR" sz="4200" b="0" i="0" u="none" strike="noStrike" kern="0" cap="none" spc="-120" normalizeH="0" baseline="0" noProof="0" dirty="0" smtClean="0">
                <a:ln>
                  <a:noFill/>
                </a:ln>
                <a:solidFill>
                  <a:schemeClr val="bg1"/>
                </a:solidFill>
                <a:effectLst/>
                <a:uLnTx/>
                <a:uFillTx/>
                <a:latin typeface="Arial"/>
                <a:ea typeface="+mj-ea"/>
                <a:cs typeface="Arial"/>
              </a:rPr>
              <a:t> </a:t>
            </a:r>
            <a:r>
              <a:rPr kumimoji="0" lang="fr-FR" sz="3600" b="1" i="0" u="none" strike="noStrike" kern="0" cap="none" spc="-120" normalizeH="0" baseline="0" noProof="0" dirty="0" smtClean="0">
                <a:ln>
                  <a:noFill/>
                </a:ln>
                <a:solidFill>
                  <a:schemeClr val="bg1"/>
                </a:solidFill>
                <a:effectLst>
                  <a:outerShdw blurRad="38100" dist="38100" dir="2700000" algn="tl">
                    <a:srgbClr val="000000">
                      <a:alpha val="43137"/>
                    </a:srgbClr>
                  </a:outerShdw>
                </a:effectLst>
                <a:uLnTx/>
                <a:uFillTx/>
                <a:latin typeface="Arial"/>
                <a:ea typeface="+mj-ea"/>
                <a:cs typeface="Arial"/>
              </a:rPr>
              <a:t>Modélisation procédural:</a:t>
            </a:r>
            <a:r>
              <a:rPr kumimoji="0" lang="fr-FR" sz="3600" b="0" i="0" u="none" strike="noStrike" kern="0" cap="none" spc="-120" normalizeH="0" baseline="0" noProof="0" dirty="0" smtClean="0">
                <a:ln>
                  <a:noFill/>
                </a:ln>
                <a:solidFill>
                  <a:schemeClr val="bg1"/>
                </a:solidFill>
                <a:effectLst/>
                <a:uLnTx/>
                <a:uFillTx/>
                <a:latin typeface="Arial"/>
                <a:ea typeface="+mj-ea"/>
                <a:cs typeface="Arial"/>
              </a:rPr>
              <a:t/>
            </a:r>
            <a:br>
              <a:rPr kumimoji="0" lang="fr-FR" sz="3600" b="0" i="0" u="none" strike="noStrike" kern="0" cap="none" spc="-120" normalizeH="0" baseline="0" noProof="0" dirty="0" smtClean="0">
                <a:ln>
                  <a:noFill/>
                </a:ln>
                <a:solidFill>
                  <a:schemeClr val="bg1"/>
                </a:solidFill>
                <a:effectLst/>
                <a:uLnTx/>
                <a:uFillTx/>
                <a:latin typeface="Arial"/>
                <a:ea typeface="+mj-ea"/>
                <a:cs typeface="Arial"/>
              </a:rPr>
            </a:br>
            <a:r>
              <a:rPr kumimoji="0" lang="fr-FR" sz="3200" b="0" i="0" u="none" strike="noStrike" kern="0" cap="none" spc="0" normalizeH="0" baseline="0" noProof="0" dirty="0" smtClean="0">
                <a:ln>
                  <a:noFill/>
                </a:ln>
                <a:solidFill>
                  <a:schemeClr val="bg1"/>
                </a:solidFill>
                <a:effectLst/>
                <a:uLnTx/>
                <a:uFillTx/>
                <a:latin typeface="Arial"/>
                <a:ea typeface="+mj-ea"/>
                <a:cs typeface="Arial"/>
              </a:rPr>
              <a:t>Systèmes</a:t>
            </a:r>
            <a:r>
              <a:rPr kumimoji="0" lang="fr-FR" sz="3200" b="0" i="0" u="none" strike="noStrike" kern="0" cap="none" spc="0" normalizeH="0" noProof="0" dirty="0" smtClean="0">
                <a:ln>
                  <a:noFill/>
                </a:ln>
                <a:solidFill>
                  <a:schemeClr val="bg1"/>
                </a:solidFill>
                <a:effectLst/>
                <a:uLnTx/>
                <a:uFillTx/>
                <a:latin typeface="Arial"/>
                <a:ea typeface="+mj-ea"/>
                <a:cs typeface="Arial"/>
              </a:rPr>
              <a:t> de particules</a:t>
            </a:r>
            <a:endParaRPr kumimoji="0" lang="fr-FR" sz="4200" b="0" i="0" u="none" strike="noStrike" kern="0" cap="none" spc="0" normalizeH="0" baseline="0" noProof="0" dirty="0">
              <a:ln>
                <a:noFill/>
              </a:ln>
              <a:solidFill>
                <a:schemeClr val="bg1"/>
              </a:solidFill>
              <a:effectLst/>
              <a:uLnTx/>
              <a:uFillTx/>
              <a:latin typeface="Arial"/>
              <a:ea typeface="+mj-ea"/>
              <a:cs typeface="Arial"/>
            </a:endParaRPr>
          </a:p>
        </p:txBody>
      </p:sp>
      <p:sp>
        <p:nvSpPr>
          <p:cNvPr id="20" name="Rectangle 19"/>
          <p:cNvSpPr/>
          <p:nvPr/>
        </p:nvSpPr>
        <p:spPr>
          <a:xfrm>
            <a:off x="609600" y="1371600"/>
            <a:ext cx="7543800" cy="461665"/>
          </a:xfrm>
          <a:prstGeom prst="rect">
            <a:avLst/>
          </a:prstGeom>
        </p:spPr>
        <p:txBody>
          <a:bodyPr wrap="square">
            <a:spAutoFit/>
          </a:bodyPr>
          <a:lstStyle/>
          <a:p>
            <a:pPr lvl="0">
              <a:defRPr/>
            </a:pPr>
            <a:r>
              <a:rPr lang="fr-FR" sz="2400" b="1" kern="0" dirty="0" smtClean="0">
                <a:solidFill>
                  <a:sysClr val="windowText" lastClr="000000"/>
                </a:solidFill>
              </a:rPr>
              <a:t>Attributs de la particule : déterministes ou aléatoires</a:t>
            </a:r>
          </a:p>
        </p:txBody>
      </p:sp>
      <p:sp>
        <p:nvSpPr>
          <p:cNvPr id="5" name="Rectangle 3"/>
          <p:cNvSpPr txBox="1">
            <a:spLocks noChangeArrowheads="1"/>
          </p:cNvSpPr>
          <p:nvPr/>
        </p:nvSpPr>
        <p:spPr>
          <a:xfrm>
            <a:off x="533400" y="1828800"/>
            <a:ext cx="8153400" cy="4267200"/>
          </a:xfrm>
          <a:prstGeom prst="rect">
            <a:avLst/>
          </a:prstGeom>
        </p:spPr>
        <p:txBody>
          <a:bodyPr/>
          <a:lstStyle/>
          <a:p>
            <a:pPr marL="0" marR="0" lvl="0" indent="0" defTabSz="914400" eaLnBrk="1" fontAlgn="auto" latinLnBrk="0" hangingPunct="1">
              <a:lnSpc>
                <a:spcPct val="100000"/>
              </a:lnSpc>
              <a:spcBef>
                <a:spcPts val="0"/>
              </a:spcBef>
              <a:spcAft>
                <a:spcPts val="0"/>
              </a:spcAft>
              <a:buClrTx/>
              <a:buSzTx/>
              <a:buFont typeface="Arial" pitchFamily="34" charset="0"/>
              <a:buChar char="•"/>
              <a:tabLst/>
              <a:defRPr/>
            </a:pPr>
            <a:r>
              <a:rPr kumimoji="0" lang="fr-FR" sz="2800" b="0" i="0" u="none" strike="noStrike" kern="0" cap="none" spc="0" normalizeH="0" baseline="0" noProof="0" dirty="0" smtClean="0">
                <a:ln>
                  <a:noFill/>
                </a:ln>
                <a:solidFill>
                  <a:sysClr val="windowText" lastClr="000000"/>
                </a:solidFill>
                <a:effectLst/>
                <a:uLnTx/>
                <a:uFillTx/>
                <a:latin typeface="+mn-lt"/>
                <a:ea typeface="+mn-ea"/>
                <a:cs typeface="+mn-cs"/>
              </a:rPr>
              <a:t>Ensemble de particules</a:t>
            </a:r>
          </a:p>
          <a:p>
            <a:pPr lvl="1">
              <a:buFont typeface="Wingdings" pitchFamily="2" charset="2"/>
              <a:buChar char="§"/>
              <a:defRPr/>
            </a:pPr>
            <a:r>
              <a:rPr kumimoji="0" lang="fr-FR" sz="2800" b="0" i="0" u="none" strike="noStrike" kern="0" cap="none" spc="0" normalizeH="0" baseline="0" noProof="0" dirty="0" smtClean="0">
                <a:ln>
                  <a:noFill/>
                </a:ln>
                <a:solidFill>
                  <a:sysClr val="windowText" lastClr="000000"/>
                </a:solidFill>
                <a:effectLst/>
                <a:uLnTx/>
                <a:uFillTx/>
                <a:latin typeface="+mn-lt"/>
                <a:ea typeface="+mn-ea"/>
                <a:cs typeface="+mn-cs"/>
              </a:rPr>
              <a:t>Position, vitesse, masse</a:t>
            </a:r>
            <a:r>
              <a:rPr lang="fr-FR" sz="2800" kern="0" dirty="0" smtClean="0">
                <a:solidFill>
                  <a:sysClr val="windowText" lastClr="000000"/>
                </a:solidFill>
              </a:rPr>
              <a:t>, paramètres de forme, couleur, transparence</a:t>
            </a:r>
            <a:endParaRPr kumimoji="0" lang="fr-FR" sz="2800" b="0" i="0" u="none" strike="noStrike" kern="0" cap="none" spc="0" normalizeH="0" baseline="0" noProof="0" dirty="0" smtClean="0">
              <a:ln>
                <a:noFill/>
              </a:ln>
              <a:solidFill>
                <a:sysClr val="windowText" lastClr="000000"/>
              </a:solidFill>
              <a:effectLst/>
              <a:uLnTx/>
              <a:uFillTx/>
              <a:latin typeface="+mn-lt"/>
              <a:ea typeface="+mn-ea"/>
              <a:cs typeface="+mn-cs"/>
            </a:endParaRPr>
          </a:p>
          <a:p>
            <a:pPr marL="0" marR="0" lvl="0" indent="0" defTabSz="914400" eaLnBrk="1" fontAlgn="auto" latinLnBrk="0" hangingPunct="1">
              <a:lnSpc>
                <a:spcPct val="100000"/>
              </a:lnSpc>
              <a:spcBef>
                <a:spcPts val="0"/>
              </a:spcBef>
              <a:spcAft>
                <a:spcPts val="0"/>
              </a:spcAft>
              <a:buClrTx/>
              <a:buSzTx/>
              <a:buFont typeface="Arial" pitchFamily="34" charset="0"/>
              <a:buChar char="•"/>
              <a:tabLst/>
              <a:defRPr/>
            </a:pPr>
            <a:r>
              <a:rPr kumimoji="0" lang="fr-FR" sz="2800" b="0" i="0" u="none" strike="noStrike" kern="0" cap="none" spc="0" normalizeH="0" baseline="0" noProof="0" dirty="0" smtClean="0">
                <a:ln>
                  <a:noFill/>
                </a:ln>
                <a:solidFill>
                  <a:sysClr val="windowText" lastClr="000000"/>
                </a:solidFill>
                <a:effectLst/>
                <a:uLnTx/>
                <a:uFillTx/>
                <a:latin typeface="+mn-lt"/>
                <a:ea typeface="+mn-ea"/>
                <a:cs typeface="+mn-cs"/>
              </a:rPr>
              <a:t>Déplacement: équations de la dynamique</a:t>
            </a:r>
          </a:p>
          <a:p>
            <a:pPr marL="457200" marR="0" lvl="1" indent="0" defTabSz="914400" eaLnBrk="1" fontAlgn="auto" latinLnBrk="0" hangingPunct="1">
              <a:lnSpc>
                <a:spcPct val="100000"/>
              </a:lnSpc>
              <a:spcBef>
                <a:spcPts val="0"/>
              </a:spcBef>
              <a:spcAft>
                <a:spcPts val="0"/>
              </a:spcAft>
              <a:buClrTx/>
              <a:buSzTx/>
              <a:buFont typeface="Wingdings" pitchFamily="2" charset="2"/>
              <a:buChar char="§"/>
              <a:tabLst/>
              <a:defRPr/>
            </a:pPr>
            <a:r>
              <a:rPr kumimoji="0" lang="fr-FR" sz="2800" b="0" i="0" u="none" strike="noStrike" kern="0" cap="none" spc="0" normalizeH="0" baseline="0" noProof="0" dirty="0" smtClean="0">
                <a:ln>
                  <a:noFill/>
                </a:ln>
                <a:solidFill>
                  <a:sysClr val="windowText" lastClr="000000"/>
                </a:solidFill>
                <a:effectLst/>
                <a:uLnTx/>
                <a:uFillTx/>
                <a:latin typeface="+mn-lt"/>
                <a:ea typeface="+mn-ea"/>
                <a:cs typeface="+mn-cs"/>
              </a:rPr>
              <a:t>Somme des forces = masse * accélération</a:t>
            </a:r>
          </a:p>
          <a:p>
            <a:pPr marL="0" marR="0" lvl="0" indent="0" defTabSz="914400" eaLnBrk="1" fontAlgn="auto" latinLnBrk="0" hangingPunct="1">
              <a:lnSpc>
                <a:spcPct val="100000"/>
              </a:lnSpc>
              <a:spcBef>
                <a:spcPts val="0"/>
              </a:spcBef>
              <a:spcAft>
                <a:spcPts val="0"/>
              </a:spcAft>
              <a:buClrTx/>
              <a:buSzTx/>
              <a:buFont typeface="Arial" pitchFamily="34" charset="0"/>
              <a:buChar char="•"/>
              <a:tabLst/>
              <a:defRPr/>
            </a:pPr>
            <a:r>
              <a:rPr kumimoji="0" lang="fr-FR" sz="2800" b="0" i="1" u="none" strike="noStrike" kern="0" cap="none" spc="0" normalizeH="0" baseline="0" noProof="0" dirty="0" smtClean="0">
                <a:ln>
                  <a:noFill/>
                </a:ln>
                <a:solidFill>
                  <a:sysClr val="windowText" lastClr="000000"/>
                </a:solidFill>
                <a:effectLst/>
                <a:uLnTx/>
                <a:uFillTx/>
                <a:latin typeface="+mn-lt"/>
                <a:ea typeface="+mn-ea"/>
                <a:cs typeface="+mn-cs"/>
              </a:rPr>
              <a:t>Générateur</a:t>
            </a:r>
            <a:r>
              <a:rPr kumimoji="0" lang="fr-FR" sz="2800" b="0" i="0" u="none" strike="noStrike" kern="0" cap="none" spc="0" normalizeH="0" baseline="0" noProof="0" dirty="0" smtClean="0">
                <a:ln>
                  <a:noFill/>
                </a:ln>
                <a:solidFill>
                  <a:sysClr val="windowText" lastClr="000000"/>
                </a:solidFill>
                <a:effectLst/>
                <a:uLnTx/>
                <a:uFillTx/>
                <a:latin typeface="+mn-lt"/>
                <a:ea typeface="+mn-ea"/>
                <a:cs typeface="+mn-cs"/>
              </a:rPr>
              <a:t> : source de particules</a:t>
            </a:r>
          </a:p>
          <a:p>
            <a:pPr marL="0" marR="0" lvl="0" indent="0" defTabSz="914400" eaLnBrk="1" fontAlgn="auto" latinLnBrk="0" hangingPunct="1">
              <a:lnSpc>
                <a:spcPct val="100000"/>
              </a:lnSpc>
              <a:spcBef>
                <a:spcPts val="0"/>
              </a:spcBef>
              <a:spcAft>
                <a:spcPts val="0"/>
              </a:spcAft>
              <a:buClrTx/>
              <a:buSzTx/>
              <a:buFont typeface="Arial" pitchFamily="34" charset="0"/>
              <a:buChar char="•"/>
              <a:tabLst/>
              <a:defRPr/>
            </a:pPr>
            <a:r>
              <a:rPr kumimoji="0" lang="fr-FR" sz="2800" b="0" i="1" u="none" strike="noStrike" kern="0" cap="none" spc="0" normalizeH="0" baseline="0" noProof="0" dirty="0" smtClean="0">
                <a:ln>
                  <a:noFill/>
                </a:ln>
                <a:solidFill>
                  <a:sysClr val="windowText" lastClr="000000"/>
                </a:solidFill>
                <a:effectLst/>
                <a:uLnTx/>
                <a:uFillTx/>
                <a:latin typeface="+mn-lt"/>
                <a:ea typeface="+mn-ea"/>
                <a:cs typeface="+mn-cs"/>
              </a:rPr>
              <a:t>Durée de vie</a:t>
            </a:r>
            <a:r>
              <a:rPr kumimoji="0" lang="fr-FR" sz="2800" b="0" i="0" u="none" strike="noStrike" kern="0" cap="none" spc="0" normalizeH="0" baseline="0" noProof="0" dirty="0" smtClean="0">
                <a:ln>
                  <a:noFill/>
                </a:ln>
                <a:solidFill>
                  <a:sysClr val="windowText" lastClr="000000"/>
                </a:solidFill>
                <a:effectLst/>
                <a:uLnTx/>
                <a:uFillTx/>
                <a:latin typeface="+mn-lt"/>
                <a:ea typeface="+mn-ea"/>
                <a:cs typeface="+mn-cs"/>
              </a:rPr>
              <a:t> limitée</a:t>
            </a:r>
          </a:p>
          <a:p>
            <a:pPr marL="0" marR="0" lvl="0" indent="0" defTabSz="914400" eaLnBrk="1" fontAlgn="auto" latinLnBrk="0" hangingPunct="1">
              <a:lnSpc>
                <a:spcPct val="100000"/>
              </a:lnSpc>
              <a:spcBef>
                <a:spcPts val="0"/>
              </a:spcBef>
              <a:spcAft>
                <a:spcPts val="0"/>
              </a:spcAft>
              <a:buClrTx/>
              <a:buSzTx/>
              <a:buFont typeface="Arial" pitchFamily="34" charset="0"/>
              <a:buChar char="•"/>
              <a:tabLst/>
              <a:defRPr/>
            </a:pPr>
            <a:r>
              <a:rPr kumimoji="0" lang="fr-FR" sz="2800" b="0" i="0" u="none" strike="noStrike" kern="0" cap="none" spc="0" normalizeH="0" baseline="0" noProof="0" dirty="0" smtClean="0">
                <a:ln>
                  <a:noFill/>
                </a:ln>
                <a:solidFill>
                  <a:sysClr val="windowText" lastClr="000000"/>
                </a:solidFill>
                <a:effectLst/>
                <a:uLnTx/>
                <a:uFillTx/>
                <a:latin typeface="+mn-lt"/>
                <a:ea typeface="+mn-ea"/>
                <a:cs typeface="+mn-cs"/>
              </a:rPr>
              <a:t>Très utiles pour :</a:t>
            </a:r>
          </a:p>
          <a:p>
            <a:pPr marL="457200" marR="0" lvl="1" indent="0" defTabSz="914400" eaLnBrk="1" fontAlgn="auto" latinLnBrk="0" hangingPunct="1">
              <a:lnSpc>
                <a:spcPct val="100000"/>
              </a:lnSpc>
              <a:spcBef>
                <a:spcPts val="0"/>
              </a:spcBef>
              <a:spcAft>
                <a:spcPts val="0"/>
              </a:spcAft>
              <a:buClrTx/>
              <a:buSzTx/>
              <a:buFont typeface="Wingdings" pitchFamily="2" charset="2"/>
              <a:buChar char="§"/>
              <a:tabLst/>
              <a:defRPr/>
            </a:pPr>
            <a:r>
              <a:rPr kumimoji="0" lang="fr-FR" sz="2800" b="0" i="0" u="none" strike="noStrike" kern="0" cap="none" spc="0" normalizeH="0" baseline="0" noProof="0" dirty="0" smtClean="0">
                <a:ln>
                  <a:noFill/>
                </a:ln>
                <a:solidFill>
                  <a:sysClr val="windowText" lastClr="000000"/>
                </a:solidFill>
                <a:effectLst/>
                <a:uLnTx/>
                <a:uFillTx/>
                <a:latin typeface="+mn-lt"/>
                <a:ea typeface="+mn-ea"/>
                <a:cs typeface="+mn-cs"/>
              </a:rPr>
              <a:t>Poussière, fumée, étincelles, flammes, liquides…</a:t>
            </a:r>
            <a:endParaRPr kumimoji="0" lang="fr-FR" sz="2800" b="0" i="0" u="none" strike="noStrike" kern="0" cap="none" spc="0" normalizeH="0" baseline="0" noProof="0" dirty="0">
              <a:ln>
                <a:noFill/>
              </a:ln>
              <a:solidFill>
                <a:sysClr val="windowText" lastClr="000000"/>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object 2"/>
          <p:cNvSpPr txBox="1">
            <a:spLocks/>
          </p:cNvSpPr>
          <p:nvPr/>
        </p:nvSpPr>
        <p:spPr>
          <a:xfrm>
            <a:off x="273735" y="95071"/>
            <a:ext cx="8596528" cy="1138773"/>
          </a:xfrm>
          <a:prstGeom prst="rect">
            <a:avLst/>
          </a:prstGeom>
        </p:spPr>
        <p:txBody>
          <a:bodyPr vert="horz" wrap="square" lIns="0" tIns="0" rIns="0" bIns="0" rtlCol="0">
            <a:spAutoFit/>
          </a:bodyPr>
          <a:lstStyle/>
          <a:p>
            <a:pPr marL="12700" marR="0" lvl="0" indent="0" defTabSz="914400" eaLnBrk="1" fontAlgn="auto" latinLnBrk="0" hangingPunct="1">
              <a:lnSpc>
                <a:spcPct val="100000"/>
              </a:lnSpc>
              <a:spcBef>
                <a:spcPts val="0"/>
              </a:spcBef>
              <a:spcAft>
                <a:spcPts val="0"/>
              </a:spcAft>
              <a:buClrTx/>
              <a:buSzTx/>
              <a:buFontTx/>
              <a:buNone/>
              <a:tabLst/>
              <a:defRPr/>
            </a:pPr>
            <a:r>
              <a:rPr kumimoji="0" lang="fr-FR" sz="4200" b="0" i="0" u="none" strike="noStrike" kern="0" cap="none" spc="-120" normalizeH="0" baseline="0" noProof="0" dirty="0" smtClean="0">
                <a:ln>
                  <a:noFill/>
                </a:ln>
                <a:solidFill>
                  <a:schemeClr val="bg1"/>
                </a:solidFill>
                <a:effectLst/>
                <a:uLnTx/>
                <a:uFillTx/>
                <a:latin typeface="Arial"/>
                <a:ea typeface="+mj-ea"/>
                <a:cs typeface="Arial"/>
              </a:rPr>
              <a:t> </a:t>
            </a:r>
            <a:r>
              <a:rPr kumimoji="0" lang="fr-FR" sz="3600" b="1" i="0" u="none" strike="noStrike" kern="0" cap="none" spc="-120" normalizeH="0" baseline="0" noProof="0" dirty="0" smtClean="0">
                <a:ln>
                  <a:noFill/>
                </a:ln>
                <a:solidFill>
                  <a:schemeClr val="bg1"/>
                </a:solidFill>
                <a:effectLst>
                  <a:outerShdw blurRad="38100" dist="38100" dir="2700000" algn="tl">
                    <a:srgbClr val="000000">
                      <a:alpha val="43137"/>
                    </a:srgbClr>
                  </a:outerShdw>
                </a:effectLst>
                <a:uLnTx/>
                <a:uFillTx/>
                <a:latin typeface="Arial"/>
                <a:ea typeface="+mj-ea"/>
                <a:cs typeface="Arial"/>
              </a:rPr>
              <a:t>Modélisation procédural:</a:t>
            </a:r>
            <a:r>
              <a:rPr kumimoji="0" lang="fr-FR" sz="3600" b="0" i="0" u="none" strike="noStrike" kern="0" cap="none" spc="-120" normalizeH="0" baseline="0" noProof="0" dirty="0" smtClean="0">
                <a:ln>
                  <a:noFill/>
                </a:ln>
                <a:solidFill>
                  <a:schemeClr val="bg1"/>
                </a:solidFill>
                <a:effectLst/>
                <a:uLnTx/>
                <a:uFillTx/>
                <a:latin typeface="Arial"/>
                <a:ea typeface="+mj-ea"/>
                <a:cs typeface="Arial"/>
              </a:rPr>
              <a:t/>
            </a:r>
            <a:br>
              <a:rPr kumimoji="0" lang="fr-FR" sz="3600" b="0" i="0" u="none" strike="noStrike" kern="0" cap="none" spc="-120" normalizeH="0" baseline="0" noProof="0" dirty="0" smtClean="0">
                <a:ln>
                  <a:noFill/>
                </a:ln>
                <a:solidFill>
                  <a:schemeClr val="bg1"/>
                </a:solidFill>
                <a:effectLst/>
                <a:uLnTx/>
                <a:uFillTx/>
                <a:latin typeface="Arial"/>
                <a:ea typeface="+mj-ea"/>
                <a:cs typeface="Arial"/>
              </a:rPr>
            </a:br>
            <a:r>
              <a:rPr kumimoji="0" lang="fr-FR" sz="3200" b="0" i="0" u="none" strike="noStrike" kern="0" cap="none" spc="0" normalizeH="0" baseline="0" noProof="0" dirty="0" smtClean="0">
                <a:ln>
                  <a:noFill/>
                </a:ln>
                <a:solidFill>
                  <a:schemeClr val="bg1"/>
                </a:solidFill>
                <a:effectLst/>
                <a:uLnTx/>
                <a:uFillTx/>
                <a:latin typeface="Arial"/>
                <a:ea typeface="+mj-ea"/>
                <a:cs typeface="Arial"/>
              </a:rPr>
              <a:t>Systèmes</a:t>
            </a:r>
            <a:r>
              <a:rPr kumimoji="0" lang="fr-FR" sz="3200" b="0" i="0" u="none" strike="noStrike" kern="0" cap="none" spc="0" normalizeH="0" noProof="0" dirty="0" smtClean="0">
                <a:ln>
                  <a:noFill/>
                </a:ln>
                <a:solidFill>
                  <a:schemeClr val="bg1"/>
                </a:solidFill>
                <a:effectLst/>
                <a:uLnTx/>
                <a:uFillTx/>
                <a:latin typeface="Arial"/>
                <a:ea typeface="+mj-ea"/>
                <a:cs typeface="Arial"/>
              </a:rPr>
              <a:t> de particules</a:t>
            </a:r>
            <a:endParaRPr kumimoji="0" lang="fr-FR" sz="4200" b="0" i="0" u="none" strike="noStrike" kern="0" cap="none" spc="0" normalizeH="0" baseline="0" noProof="0" dirty="0">
              <a:ln>
                <a:noFill/>
              </a:ln>
              <a:solidFill>
                <a:schemeClr val="bg1"/>
              </a:solidFill>
              <a:effectLst/>
              <a:uLnTx/>
              <a:uFillTx/>
              <a:latin typeface="Arial"/>
              <a:ea typeface="+mj-ea"/>
              <a:cs typeface="Arial"/>
            </a:endParaRPr>
          </a:p>
        </p:txBody>
      </p:sp>
      <p:sp>
        <p:nvSpPr>
          <p:cNvPr id="20" name="Rectangle 19"/>
          <p:cNvSpPr/>
          <p:nvPr/>
        </p:nvSpPr>
        <p:spPr>
          <a:xfrm>
            <a:off x="609600" y="1524000"/>
            <a:ext cx="6781800" cy="1200329"/>
          </a:xfrm>
          <a:prstGeom prst="rect">
            <a:avLst/>
          </a:prstGeom>
        </p:spPr>
        <p:txBody>
          <a:bodyPr wrap="square">
            <a:spAutoFit/>
          </a:bodyPr>
          <a:lstStyle/>
          <a:p>
            <a:pPr lvl="2"/>
            <a:endParaRPr lang="fr-FR" dirty="0" smtClean="0">
              <a:latin typeface="Arial" pitchFamily="34" charset="0"/>
              <a:cs typeface="Arial" pitchFamily="34" charset="0"/>
            </a:endParaRPr>
          </a:p>
          <a:p>
            <a:pPr lvl="2"/>
            <a:endParaRPr lang="fr-FR" dirty="0" smtClean="0"/>
          </a:p>
          <a:p>
            <a:pPr lvl="2"/>
            <a:endParaRPr lang="fr-FR" dirty="0" smtClean="0"/>
          </a:p>
          <a:p>
            <a:pPr lvl="2"/>
            <a:endParaRPr lang="fr-FR" dirty="0" smtClean="0"/>
          </a:p>
        </p:txBody>
      </p:sp>
      <p:sp>
        <p:nvSpPr>
          <p:cNvPr id="5" name="Rectangle 3"/>
          <p:cNvSpPr txBox="1">
            <a:spLocks noChangeArrowheads="1"/>
          </p:cNvSpPr>
          <p:nvPr/>
        </p:nvSpPr>
        <p:spPr>
          <a:xfrm>
            <a:off x="515938" y="1524000"/>
            <a:ext cx="7789862" cy="4876800"/>
          </a:xfrm>
          <a:prstGeom prst="rect">
            <a:avLst/>
          </a:prstGeom>
        </p:spPr>
        <p:txBody>
          <a:bodyPr/>
          <a:lstStyle/>
          <a:p>
            <a:pPr marL="0" marR="0" lvl="0" indent="0" defTabSz="914400" eaLnBrk="1" fontAlgn="auto" latinLnBrk="0" hangingPunct="1">
              <a:lnSpc>
                <a:spcPct val="100000"/>
              </a:lnSpc>
              <a:spcBef>
                <a:spcPts val="0"/>
              </a:spcBef>
              <a:spcAft>
                <a:spcPts val="0"/>
              </a:spcAft>
              <a:buClrTx/>
              <a:buSzTx/>
              <a:buFont typeface="Wingdings" pitchFamily="2" charset="2"/>
              <a:buNone/>
              <a:tabLst/>
              <a:defRPr/>
            </a:pPr>
            <a:r>
              <a:rPr kumimoji="0" lang="fr-FR" sz="2800" b="1" i="0" u="none" strike="noStrike" kern="0" cap="none" spc="0" normalizeH="0" baseline="0" noProof="0" dirty="0" smtClean="0">
                <a:ln>
                  <a:noFill/>
                </a:ln>
                <a:solidFill>
                  <a:sysClr val="windowText" lastClr="000000"/>
                </a:solidFill>
                <a:effectLst/>
                <a:uLnTx/>
                <a:uFillTx/>
                <a:latin typeface="+mn-lt"/>
                <a:ea typeface="+mn-ea"/>
                <a:cs typeface="+mn-cs"/>
              </a:rPr>
              <a:t>Cycle de vie des particules</a:t>
            </a:r>
            <a:r>
              <a:rPr kumimoji="0" lang="fr-FR" sz="2800" b="0" i="0" u="none" strike="noStrike" kern="0" cap="none" spc="0" normalizeH="0" baseline="0" noProof="0" dirty="0" smtClean="0">
                <a:ln>
                  <a:noFill/>
                </a:ln>
                <a:solidFill>
                  <a:sysClr val="windowText" lastClr="000000"/>
                </a:solidFill>
                <a:effectLst/>
                <a:uLnTx/>
                <a:uFillTx/>
                <a:latin typeface="+mn-lt"/>
                <a:ea typeface="+mn-ea"/>
                <a:cs typeface="+mn-cs"/>
              </a:rPr>
              <a:t>:</a:t>
            </a:r>
          </a:p>
          <a:p>
            <a:pPr marL="0" marR="0" lvl="0" indent="0" defTabSz="914400" eaLnBrk="1" fontAlgn="auto" latinLnBrk="0" hangingPunct="1">
              <a:lnSpc>
                <a:spcPct val="100000"/>
              </a:lnSpc>
              <a:spcBef>
                <a:spcPts val="0"/>
              </a:spcBef>
              <a:spcAft>
                <a:spcPts val="0"/>
              </a:spcAft>
              <a:buClr>
                <a:srgbClr val="CC3300"/>
              </a:buClr>
              <a:buSzTx/>
              <a:buFontTx/>
              <a:buNone/>
              <a:tabLst/>
              <a:defRPr/>
            </a:pPr>
            <a:r>
              <a:rPr kumimoji="0" lang="fr-FR" sz="2800" b="1" i="0" u="none" strike="noStrike" kern="0" cap="none" spc="0" normalizeH="0" baseline="0" noProof="0" dirty="0" smtClean="0">
                <a:ln>
                  <a:noFill/>
                </a:ln>
                <a:solidFill>
                  <a:sysClr val="windowText" lastClr="000000"/>
                </a:solidFill>
                <a:effectLst/>
                <a:uLnTx/>
                <a:uFillTx/>
                <a:latin typeface="+mn-lt"/>
                <a:ea typeface="+mn-ea"/>
                <a:cs typeface="+mn-cs"/>
              </a:rPr>
              <a:t>pour</a:t>
            </a:r>
            <a:r>
              <a:rPr kumimoji="0" lang="fr-FR" sz="2800" b="0" i="0" u="none" strike="noStrike" kern="0" cap="none" spc="0" normalizeH="0" baseline="0" noProof="0" dirty="0" smtClean="0">
                <a:ln>
                  <a:noFill/>
                </a:ln>
                <a:solidFill>
                  <a:sysClr val="windowText" lastClr="000000"/>
                </a:solidFill>
                <a:effectLst/>
                <a:uLnTx/>
                <a:uFillTx/>
                <a:latin typeface="+mn-lt"/>
                <a:ea typeface="+mn-ea"/>
                <a:cs typeface="+mn-cs"/>
              </a:rPr>
              <a:t> chaque plage </a:t>
            </a:r>
            <a:r>
              <a:rPr kumimoji="0" lang="fr-FR" sz="2800" b="1" i="0" u="none" strike="noStrike" kern="0" cap="none" spc="0" normalizeH="0" baseline="0" noProof="0" dirty="0" smtClean="0">
                <a:ln>
                  <a:noFill/>
                </a:ln>
                <a:solidFill>
                  <a:sysClr val="windowText" lastClr="000000"/>
                </a:solidFill>
                <a:effectLst/>
                <a:uLnTx/>
                <a:uFillTx/>
                <a:latin typeface="+mn-lt"/>
                <a:ea typeface="+mn-ea"/>
                <a:cs typeface="+mn-cs"/>
              </a:rPr>
              <a:t>temporelle</a:t>
            </a:r>
            <a:r>
              <a:rPr kumimoji="0" lang="fr-FR" sz="2800" b="0" i="0" u="none" strike="noStrike" kern="0" cap="none" spc="0" normalizeH="0" baseline="0" noProof="0" dirty="0" smtClean="0">
                <a:ln>
                  <a:noFill/>
                </a:ln>
                <a:solidFill>
                  <a:sysClr val="windowText" lastClr="000000"/>
                </a:solidFill>
                <a:effectLst/>
                <a:uLnTx/>
                <a:uFillTx/>
                <a:latin typeface="+mn-lt"/>
                <a:ea typeface="+mn-ea"/>
                <a:cs typeface="+mn-cs"/>
              </a:rPr>
              <a:t> faire :</a:t>
            </a:r>
          </a:p>
          <a:p>
            <a:pPr marL="457200" marR="0" lvl="1" indent="0" defTabSz="914400" eaLnBrk="1" fontAlgn="auto" latinLnBrk="0" hangingPunct="1">
              <a:lnSpc>
                <a:spcPct val="100000"/>
              </a:lnSpc>
              <a:spcBef>
                <a:spcPts val="0"/>
              </a:spcBef>
              <a:spcAft>
                <a:spcPts val="0"/>
              </a:spcAft>
              <a:buClr>
                <a:srgbClr val="CC3300"/>
              </a:buClr>
              <a:buSzTx/>
              <a:buFont typeface="Wingdings" pitchFamily="2" charset="2"/>
              <a:buChar char="Ø"/>
              <a:tabLst/>
              <a:defRPr/>
            </a:pPr>
            <a:r>
              <a:rPr kumimoji="0" lang="fr-FR" sz="2800" b="0" i="0" u="none" strike="noStrike" kern="0" cap="none" spc="0" normalizeH="0" baseline="0" noProof="0" dirty="0" smtClean="0">
                <a:ln>
                  <a:noFill/>
                </a:ln>
                <a:solidFill>
                  <a:sysClr val="windowText" lastClr="000000"/>
                </a:solidFill>
                <a:effectLst/>
                <a:uLnTx/>
                <a:uFillTx/>
                <a:latin typeface="+mn-lt"/>
                <a:ea typeface="+mn-ea"/>
                <a:cs typeface="+mn-cs"/>
              </a:rPr>
              <a:t>1. générer N nouvelles particules</a:t>
            </a:r>
          </a:p>
          <a:p>
            <a:pPr marL="457200" marR="0" lvl="1" indent="0" defTabSz="914400" eaLnBrk="1" fontAlgn="auto" latinLnBrk="0" hangingPunct="1">
              <a:lnSpc>
                <a:spcPct val="100000"/>
              </a:lnSpc>
              <a:spcBef>
                <a:spcPts val="0"/>
              </a:spcBef>
              <a:spcAft>
                <a:spcPts val="0"/>
              </a:spcAft>
              <a:buClr>
                <a:srgbClr val="CC3300"/>
              </a:buClr>
              <a:buSzTx/>
              <a:buFont typeface="Wingdings" pitchFamily="2" charset="2"/>
              <a:buChar char="Ø"/>
              <a:tabLst/>
              <a:defRPr/>
            </a:pPr>
            <a:r>
              <a:rPr kumimoji="0" lang="fr-FR" sz="2800" b="0" i="0" u="none" strike="noStrike" kern="0" cap="none" spc="0" normalizeH="0" baseline="0" noProof="0" dirty="0" smtClean="0">
                <a:ln>
                  <a:noFill/>
                </a:ln>
                <a:solidFill>
                  <a:sysClr val="windowText" lastClr="000000"/>
                </a:solidFill>
                <a:effectLst/>
                <a:uLnTx/>
                <a:uFillTx/>
                <a:latin typeface="+mn-lt"/>
                <a:ea typeface="+mn-ea"/>
                <a:cs typeface="+mn-cs"/>
              </a:rPr>
              <a:t>2. donner des attributs aux nouvelles particules</a:t>
            </a:r>
          </a:p>
          <a:p>
            <a:pPr marL="457200" marR="0" lvl="1" indent="0" defTabSz="914400" eaLnBrk="1" fontAlgn="auto" latinLnBrk="0" hangingPunct="1">
              <a:lnSpc>
                <a:spcPct val="100000"/>
              </a:lnSpc>
              <a:spcBef>
                <a:spcPts val="0"/>
              </a:spcBef>
              <a:spcAft>
                <a:spcPts val="0"/>
              </a:spcAft>
              <a:buClr>
                <a:srgbClr val="CC3300"/>
              </a:buClr>
              <a:buSzTx/>
              <a:buFont typeface="Wingdings" pitchFamily="2" charset="2"/>
              <a:buChar char="Ø"/>
              <a:tabLst/>
              <a:defRPr/>
            </a:pPr>
            <a:r>
              <a:rPr kumimoji="0" lang="fr-FR" sz="2800" b="0" i="0" u="none" strike="noStrike" kern="0" cap="none" spc="0" normalizeH="0" baseline="0" noProof="0" dirty="0" smtClean="0">
                <a:ln>
                  <a:noFill/>
                </a:ln>
                <a:solidFill>
                  <a:sysClr val="windowText" lastClr="000000"/>
                </a:solidFill>
                <a:effectLst/>
                <a:uLnTx/>
                <a:uFillTx/>
                <a:latin typeface="+mn-lt"/>
                <a:ea typeface="+mn-ea"/>
                <a:cs typeface="+mn-cs"/>
              </a:rPr>
              <a:t>3. détruire les particules dont la durée de vie est passée</a:t>
            </a:r>
          </a:p>
          <a:p>
            <a:pPr marL="457200" marR="0" lvl="1" indent="0" defTabSz="914400" eaLnBrk="1" fontAlgn="auto" latinLnBrk="0" hangingPunct="1">
              <a:lnSpc>
                <a:spcPct val="100000"/>
              </a:lnSpc>
              <a:spcBef>
                <a:spcPts val="0"/>
              </a:spcBef>
              <a:spcAft>
                <a:spcPts val="0"/>
              </a:spcAft>
              <a:buClr>
                <a:srgbClr val="CC3300"/>
              </a:buClr>
              <a:buSzTx/>
              <a:buFont typeface="Wingdings" pitchFamily="2" charset="2"/>
              <a:buChar char="Ø"/>
              <a:tabLst/>
              <a:defRPr/>
            </a:pPr>
            <a:r>
              <a:rPr kumimoji="0" lang="fr-FR" sz="2800" b="0" i="0" u="none" strike="noStrike" kern="0" cap="none" spc="0" normalizeH="0" baseline="0" noProof="0" dirty="0" smtClean="0">
                <a:ln>
                  <a:noFill/>
                </a:ln>
                <a:solidFill>
                  <a:sysClr val="windowText" lastClr="000000"/>
                </a:solidFill>
                <a:effectLst/>
                <a:uLnTx/>
                <a:uFillTx/>
                <a:latin typeface="+mn-lt"/>
                <a:ea typeface="+mn-ea"/>
                <a:cs typeface="+mn-cs"/>
              </a:rPr>
              <a:t>4. animer les particules restantes : gestion collision+ombre </a:t>
            </a:r>
          </a:p>
          <a:p>
            <a:pPr marL="457200" marR="0" lvl="1" indent="0" defTabSz="914400" eaLnBrk="1" fontAlgn="auto" latinLnBrk="0" hangingPunct="1">
              <a:lnSpc>
                <a:spcPct val="100000"/>
              </a:lnSpc>
              <a:spcBef>
                <a:spcPts val="0"/>
              </a:spcBef>
              <a:spcAft>
                <a:spcPts val="0"/>
              </a:spcAft>
              <a:buClr>
                <a:srgbClr val="CC3300"/>
              </a:buClr>
              <a:buSzTx/>
              <a:buFont typeface="Wingdings" pitchFamily="2" charset="2"/>
              <a:buChar char="Ø"/>
              <a:tabLst/>
              <a:defRPr/>
            </a:pPr>
            <a:r>
              <a:rPr kumimoji="0" lang="fr-FR" sz="2800" b="0" i="0" u="none" strike="noStrike" kern="0" cap="none" spc="0" normalizeH="0" baseline="0" noProof="0" dirty="0" smtClean="0">
                <a:ln>
                  <a:noFill/>
                </a:ln>
                <a:solidFill>
                  <a:sysClr val="windowText" lastClr="000000"/>
                </a:solidFill>
                <a:effectLst/>
                <a:uLnTx/>
                <a:uFillTx/>
                <a:latin typeface="+mn-lt"/>
                <a:ea typeface="+mn-ea"/>
                <a:cs typeface="+mn-cs"/>
              </a:rPr>
              <a:t>5. les collisions peuvent être destructives, </a:t>
            </a:r>
          </a:p>
          <a:p>
            <a:pPr marL="457200" marR="0" lvl="1" indent="0" defTabSz="914400" eaLnBrk="1" fontAlgn="auto" latinLnBrk="0" hangingPunct="1">
              <a:lnSpc>
                <a:spcPct val="100000"/>
              </a:lnSpc>
              <a:spcBef>
                <a:spcPts val="0"/>
              </a:spcBef>
              <a:spcAft>
                <a:spcPts val="0"/>
              </a:spcAft>
              <a:buClr>
                <a:srgbClr val="CC3300"/>
              </a:buClr>
              <a:buSzTx/>
              <a:buFont typeface="Wingdings" pitchFamily="2" charset="2"/>
              <a:buChar char="Ø"/>
              <a:tabLst/>
              <a:defRPr/>
            </a:pPr>
            <a:r>
              <a:rPr kumimoji="0" lang="fr-FR" sz="2800" b="0" i="0" u="none" strike="noStrike" kern="0" cap="none" spc="0" normalizeH="0" baseline="0" noProof="0" dirty="0" smtClean="0">
                <a:ln>
                  <a:noFill/>
                </a:ln>
                <a:solidFill>
                  <a:sysClr val="windowText" lastClr="000000"/>
                </a:solidFill>
                <a:effectLst/>
                <a:uLnTx/>
                <a:uFillTx/>
                <a:latin typeface="+mn-lt"/>
                <a:ea typeface="+mn-ea"/>
                <a:cs typeface="+mn-cs"/>
              </a:rPr>
              <a:t>6. dessiner les particules restantes</a:t>
            </a:r>
          </a:p>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smtClean="0">
              <a:ln>
                <a:noFill/>
              </a:ln>
              <a:solidFill>
                <a:sysClr val="windowText" lastClr="000000"/>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73735" y="349059"/>
            <a:ext cx="8596528" cy="615553"/>
          </a:xfrm>
          <a:prstGeom prst="rect">
            <a:avLst/>
          </a:prstGeom>
        </p:spPr>
        <p:txBody>
          <a:bodyPr vert="horz" wrap="square" lIns="0" tIns="0" rIns="0" bIns="0" rtlCol="0">
            <a:spAutoFit/>
          </a:bodyPr>
          <a:lstStyle/>
          <a:p>
            <a:pPr marL="12700">
              <a:lnSpc>
                <a:spcPct val="100000"/>
              </a:lnSpc>
            </a:pPr>
            <a:r>
              <a:rPr lang="fr-FR" sz="4000" b="1" dirty="0" smtClean="0">
                <a:effectLst>
                  <a:outerShdw blurRad="38100" dist="38100" dir="2700000" algn="tl">
                    <a:srgbClr val="000000">
                      <a:alpha val="43137"/>
                    </a:srgbClr>
                  </a:outerShdw>
                </a:effectLst>
              </a:rPr>
              <a:t>Modèles à base d’images</a:t>
            </a:r>
          </a:p>
        </p:txBody>
      </p:sp>
      <p:sp>
        <p:nvSpPr>
          <p:cNvPr id="3" name="object 3"/>
          <p:cNvSpPr txBox="1"/>
          <p:nvPr/>
        </p:nvSpPr>
        <p:spPr>
          <a:xfrm>
            <a:off x="528259" y="1490535"/>
            <a:ext cx="3909060" cy="276999"/>
          </a:xfrm>
          <a:prstGeom prst="rect">
            <a:avLst/>
          </a:prstGeom>
        </p:spPr>
        <p:txBody>
          <a:bodyPr vert="horz" wrap="square" lIns="0" tIns="0" rIns="0" bIns="0" rtlCol="0">
            <a:spAutoFit/>
          </a:bodyPr>
          <a:lstStyle/>
          <a:p>
            <a:pPr marL="355600" indent="-342900">
              <a:lnSpc>
                <a:spcPct val="100000"/>
              </a:lnSpc>
              <a:buClr>
                <a:srgbClr val="996666"/>
              </a:buClr>
              <a:buSzPct val="77777"/>
              <a:buFont typeface="Wingdings"/>
              <a:buChar char=""/>
              <a:tabLst>
                <a:tab pos="355600" algn="l"/>
                <a:tab pos="356235" algn="l"/>
              </a:tabLst>
            </a:pPr>
            <a:r>
              <a:rPr lang="fr-FR" sz="1800" spc="-5" dirty="0" smtClean="0">
                <a:latin typeface="Arial"/>
                <a:cs typeface="Arial"/>
              </a:rPr>
              <a:t>…………………………….</a:t>
            </a:r>
            <a:endParaRPr sz="1800">
              <a:latin typeface="Arial"/>
              <a:cs typeface="Arial"/>
            </a:endParaRPr>
          </a:p>
        </p:txBody>
      </p:sp>
      <p:sp>
        <p:nvSpPr>
          <p:cNvPr id="5" name="object 5"/>
          <p:cNvSpPr/>
          <p:nvPr/>
        </p:nvSpPr>
        <p:spPr>
          <a:xfrm>
            <a:off x="356615" y="3427475"/>
            <a:ext cx="8356600" cy="2845435"/>
          </a:xfrm>
          <a:custGeom>
            <a:avLst/>
            <a:gdLst/>
            <a:ahLst/>
            <a:cxnLst/>
            <a:rect l="l" t="t" r="r" b="b"/>
            <a:pathLst>
              <a:path w="8356600" h="2845435">
                <a:moveTo>
                  <a:pt x="50292" y="0"/>
                </a:moveTo>
                <a:lnTo>
                  <a:pt x="0" y="0"/>
                </a:lnTo>
                <a:lnTo>
                  <a:pt x="0" y="2077212"/>
                </a:lnTo>
                <a:lnTo>
                  <a:pt x="9144" y="2159508"/>
                </a:lnTo>
                <a:lnTo>
                  <a:pt x="16764" y="2199131"/>
                </a:lnTo>
                <a:lnTo>
                  <a:pt x="25908" y="2238755"/>
                </a:lnTo>
                <a:lnTo>
                  <a:pt x="36576" y="2276855"/>
                </a:lnTo>
                <a:lnTo>
                  <a:pt x="48768" y="2314955"/>
                </a:lnTo>
                <a:lnTo>
                  <a:pt x="79248" y="2388108"/>
                </a:lnTo>
                <a:lnTo>
                  <a:pt x="97536" y="2421636"/>
                </a:lnTo>
                <a:lnTo>
                  <a:pt x="117348" y="2456688"/>
                </a:lnTo>
                <a:lnTo>
                  <a:pt x="138684" y="2488691"/>
                </a:lnTo>
                <a:lnTo>
                  <a:pt x="161544" y="2520696"/>
                </a:lnTo>
                <a:lnTo>
                  <a:pt x="184404" y="2551176"/>
                </a:lnTo>
                <a:lnTo>
                  <a:pt x="210312" y="2580131"/>
                </a:lnTo>
                <a:lnTo>
                  <a:pt x="237744" y="2609088"/>
                </a:lnTo>
                <a:lnTo>
                  <a:pt x="295656" y="2660904"/>
                </a:lnTo>
                <a:lnTo>
                  <a:pt x="326136" y="2685288"/>
                </a:lnTo>
                <a:lnTo>
                  <a:pt x="423672" y="2747772"/>
                </a:lnTo>
                <a:lnTo>
                  <a:pt x="458724" y="2766060"/>
                </a:lnTo>
                <a:lnTo>
                  <a:pt x="495300" y="2782824"/>
                </a:lnTo>
                <a:lnTo>
                  <a:pt x="531876" y="2796540"/>
                </a:lnTo>
                <a:lnTo>
                  <a:pt x="608076" y="2820924"/>
                </a:lnTo>
                <a:lnTo>
                  <a:pt x="687324" y="2836164"/>
                </a:lnTo>
                <a:lnTo>
                  <a:pt x="726947" y="2840736"/>
                </a:lnTo>
                <a:lnTo>
                  <a:pt x="768096" y="2843784"/>
                </a:lnTo>
                <a:lnTo>
                  <a:pt x="809244" y="2845308"/>
                </a:lnTo>
                <a:lnTo>
                  <a:pt x="7546848" y="2845308"/>
                </a:lnTo>
                <a:lnTo>
                  <a:pt x="7587995" y="2843784"/>
                </a:lnTo>
                <a:lnTo>
                  <a:pt x="7629143" y="2840736"/>
                </a:lnTo>
                <a:lnTo>
                  <a:pt x="7670291" y="2836164"/>
                </a:lnTo>
                <a:lnTo>
                  <a:pt x="7709915" y="2828544"/>
                </a:lnTo>
                <a:lnTo>
                  <a:pt x="7749539" y="2819400"/>
                </a:lnTo>
                <a:lnTo>
                  <a:pt x="7787639" y="2808732"/>
                </a:lnTo>
                <a:lnTo>
                  <a:pt x="7825739" y="2796540"/>
                </a:lnTo>
                <a:lnTo>
                  <a:pt x="7829397" y="2795016"/>
                </a:lnTo>
                <a:lnTo>
                  <a:pt x="809244" y="2795016"/>
                </a:lnTo>
                <a:lnTo>
                  <a:pt x="769620" y="2793491"/>
                </a:lnTo>
                <a:lnTo>
                  <a:pt x="731520" y="2790444"/>
                </a:lnTo>
                <a:lnTo>
                  <a:pt x="693420" y="2785872"/>
                </a:lnTo>
                <a:lnTo>
                  <a:pt x="655320" y="2779776"/>
                </a:lnTo>
                <a:lnTo>
                  <a:pt x="583692" y="2759964"/>
                </a:lnTo>
                <a:lnTo>
                  <a:pt x="513588" y="2735579"/>
                </a:lnTo>
                <a:lnTo>
                  <a:pt x="448056" y="2703576"/>
                </a:lnTo>
                <a:lnTo>
                  <a:pt x="384048" y="2665476"/>
                </a:lnTo>
                <a:lnTo>
                  <a:pt x="326136" y="2621279"/>
                </a:lnTo>
                <a:lnTo>
                  <a:pt x="272796" y="2572512"/>
                </a:lnTo>
                <a:lnTo>
                  <a:pt x="224028" y="2517648"/>
                </a:lnTo>
                <a:lnTo>
                  <a:pt x="179832" y="2459736"/>
                </a:lnTo>
                <a:lnTo>
                  <a:pt x="141732" y="2397252"/>
                </a:lnTo>
                <a:lnTo>
                  <a:pt x="109728" y="2330196"/>
                </a:lnTo>
                <a:lnTo>
                  <a:pt x="83820" y="2260091"/>
                </a:lnTo>
                <a:lnTo>
                  <a:pt x="65532" y="2188464"/>
                </a:lnTo>
                <a:lnTo>
                  <a:pt x="59436" y="2150364"/>
                </a:lnTo>
                <a:lnTo>
                  <a:pt x="54864" y="2112264"/>
                </a:lnTo>
                <a:lnTo>
                  <a:pt x="51815" y="2074164"/>
                </a:lnTo>
                <a:lnTo>
                  <a:pt x="50350" y="2036064"/>
                </a:lnTo>
                <a:lnTo>
                  <a:pt x="50292" y="0"/>
                </a:lnTo>
                <a:close/>
              </a:path>
              <a:path w="8356600" h="2845435">
                <a:moveTo>
                  <a:pt x="8356091" y="0"/>
                </a:moveTo>
                <a:lnTo>
                  <a:pt x="8305800" y="0"/>
                </a:lnTo>
                <a:lnTo>
                  <a:pt x="8305800" y="2036064"/>
                </a:lnTo>
                <a:lnTo>
                  <a:pt x="8304276" y="2075688"/>
                </a:lnTo>
                <a:lnTo>
                  <a:pt x="8301228" y="2113788"/>
                </a:lnTo>
                <a:lnTo>
                  <a:pt x="8296656" y="2151888"/>
                </a:lnTo>
                <a:lnTo>
                  <a:pt x="8290559" y="2189988"/>
                </a:lnTo>
                <a:lnTo>
                  <a:pt x="8270748" y="2261616"/>
                </a:lnTo>
                <a:lnTo>
                  <a:pt x="8246363" y="2331720"/>
                </a:lnTo>
                <a:lnTo>
                  <a:pt x="8214359" y="2397252"/>
                </a:lnTo>
                <a:lnTo>
                  <a:pt x="8176259" y="2461260"/>
                </a:lnTo>
                <a:lnTo>
                  <a:pt x="8132063" y="2519172"/>
                </a:lnTo>
                <a:lnTo>
                  <a:pt x="8083295" y="2572512"/>
                </a:lnTo>
                <a:lnTo>
                  <a:pt x="8028432" y="2621279"/>
                </a:lnTo>
                <a:lnTo>
                  <a:pt x="7970519" y="2665476"/>
                </a:lnTo>
                <a:lnTo>
                  <a:pt x="7908035" y="2703576"/>
                </a:lnTo>
                <a:lnTo>
                  <a:pt x="7840980" y="2735579"/>
                </a:lnTo>
                <a:lnTo>
                  <a:pt x="7770876" y="2761488"/>
                </a:lnTo>
                <a:lnTo>
                  <a:pt x="7699248" y="2779776"/>
                </a:lnTo>
                <a:lnTo>
                  <a:pt x="7661148" y="2785872"/>
                </a:lnTo>
                <a:lnTo>
                  <a:pt x="7623048" y="2790444"/>
                </a:lnTo>
                <a:lnTo>
                  <a:pt x="7584948" y="2793491"/>
                </a:lnTo>
                <a:lnTo>
                  <a:pt x="7545324" y="2795016"/>
                </a:lnTo>
                <a:lnTo>
                  <a:pt x="7829397" y="2795016"/>
                </a:lnTo>
                <a:lnTo>
                  <a:pt x="7898891" y="2766060"/>
                </a:lnTo>
                <a:lnTo>
                  <a:pt x="7932419" y="2747772"/>
                </a:lnTo>
                <a:lnTo>
                  <a:pt x="7967472" y="2727960"/>
                </a:lnTo>
                <a:lnTo>
                  <a:pt x="7999476" y="2706624"/>
                </a:lnTo>
                <a:lnTo>
                  <a:pt x="8031480" y="2683764"/>
                </a:lnTo>
                <a:lnTo>
                  <a:pt x="8090915" y="2634996"/>
                </a:lnTo>
                <a:lnTo>
                  <a:pt x="8119872" y="2607564"/>
                </a:lnTo>
                <a:lnTo>
                  <a:pt x="8171687" y="2549652"/>
                </a:lnTo>
                <a:lnTo>
                  <a:pt x="8196072" y="2519172"/>
                </a:lnTo>
                <a:lnTo>
                  <a:pt x="8258556" y="2421636"/>
                </a:lnTo>
                <a:lnTo>
                  <a:pt x="8276843" y="2386584"/>
                </a:lnTo>
                <a:lnTo>
                  <a:pt x="8293608" y="2350008"/>
                </a:lnTo>
                <a:lnTo>
                  <a:pt x="8307324" y="2313431"/>
                </a:lnTo>
                <a:lnTo>
                  <a:pt x="8331708" y="2237231"/>
                </a:lnTo>
                <a:lnTo>
                  <a:pt x="8346948" y="2157984"/>
                </a:lnTo>
                <a:lnTo>
                  <a:pt x="8351519" y="2118360"/>
                </a:lnTo>
                <a:lnTo>
                  <a:pt x="8354567" y="2077212"/>
                </a:lnTo>
                <a:lnTo>
                  <a:pt x="8356091" y="2036064"/>
                </a:lnTo>
                <a:lnTo>
                  <a:pt x="8356091" y="0"/>
                </a:lnTo>
                <a:close/>
              </a:path>
            </a:pathLst>
          </a:custGeom>
          <a:solidFill>
            <a:srgbClr val="669999"/>
          </a:solidFill>
        </p:spPr>
        <p:txBody>
          <a:bodyPr wrap="square" lIns="0" tIns="0" rIns="0" bIns="0" rtlCol="0"/>
          <a:lstStyle/>
          <a:p>
            <a:endParaRPr/>
          </a:p>
        </p:txBody>
      </p:sp>
      <p:sp>
        <p:nvSpPr>
          <p:cNvPr id="11" name="object 11"/>
          <p:cNvSpPr txBox="1">
            <a:spLocks noGrp="1"/>
          </p:cNvSpPr>
          <p:nvPr>
            <p:ph type="sldNum" sz="quarter" idx="7"/>
          </p:nvPr>
        </p:nvSpPr>
        <p:spPr>
          <a:prstGeom prst="rect">
            <a:avLst/>
          </a:prstGeom>
        </p:spPr>
        <p:txBody>
          <a:bodyPr vert="horz" wrap="square" lIns="0" tIns="0" rIns="0" bIns="0" rtlCol="0">
            <a:spAutoFit/>
          </a:bodyPr>
          <a:lstStyle/>
          <a:p>
            <a:pPr marL="25400">
              <a:lnSpc>
                <a:spcPts val="1275"/>
              </a:lnSpc>
            </a:pPr>
            <a:fld id="{81D60167-4931-47E6-BA6A-407CBD079E47}" type="slidenum">
              <a:rPr spc="35" dirty="0"/>
              <a:pPr marL="25400">
                <a:lnSpc>
                  <a:spcPts val="1275"/>
                </a:lnSpc>
              </a:pPr>
              <a:t>55</a:t>
            </a:fld>
            <a:endParaRPr spc="35" dirty="0"/>
          </a:p>
        </p:txBody>
      </p:sp>
      <p:pic>
        <p:nvPicPr>
          <p:cNvPr id="3074" name="Picture 2" descr="http://www.map.archi.fr/aibm/Portal_of_Architectural_Image-Based-Modeling/Exp-Moreno_files/modeling2.jpg"/>
          <p:cNvPicPr>
            <a:picLocks noChangeAspect="1" noChangeArrowheads="1"/>
          </p:cNvPicPr>
          <p:nvPr/>
        </p:nvPicPr>
        <p:blipFill>
          <a:blip r:embed="rId2"/>
          <a:srcRect/>
          <a:stretch>
            <a:fillRect/>
          </a:stretch>
        </p:blipFill>
        <p:spPr bwMode="auto">
          <a:xfrm>
            <a:off x="0" y="1371600"/>
            <a:ext cx="9129444" cy="5486400"/>
          </a:xfrm>
          <a:prstGeom prst="rect">
            <a:avLst/>
          </a:prstGeom>
          <a:noFill/>
        </p:spPr>
      </p:pic>
      <p:pic>
        <p:nvPicPr>
          <p:cNvPr id="3076" name="Picture 4" descr="http://research.microsoft.com/en-us/um/redmond/groups/ivm/PlanarStereo/supplementary/room/0.jpg"/>
          <p:cNvPicPr>
            <a:picLocks noChangeAspect="1" noChangeArrowheads="1"/>
          </p:cNvPicPr>
          <p:nvPr/>
        </p:nvPicPr>
        <p:blipFill>
          <a:blip r:embed="rId3"/>
          <a:srcRect/>
          <a:stretch>
            <a:fillRect/>
          </a:stretch>
        </p:blipFill>
        <p:spPr bwMode="auto">
          <a:xfrm>
            <a:off x="0" y="1371600"/>
            <a:ext cx="9144000" cy="5486400"/>
          </a:xfrm>
          <a:prstGeom prst="rect">
            <a:avLst/>
          </a:prstGeom>
          <a:noFill/>
        </p:spPr>
      </p:pic>
      <p:pic>
        <p:nvPicPr>
          <p:cNvPr id="3078" name="Picture 6" descr="http://research.microsoft.com/en-us/um/redmond/groups/ivm/PlanarStereo/supplementary/room/1.jpg"/>
          <p:cNvPicPr>
            <a:picLocks noChangeAspect="1" noChangeArrowheads="1"/>
          </p:cNvPicPr>
          <p:nvPr/>
        </p:nvPicPr>
        <p:blipFill>
          <a:blip r:embed="rId4"/>
          <a:srcRect/>
          <a:stretch>
            <a:fillRect/>
          </a:stretch>
        </p:blipFill>
        <p:spPr bwMode="auto">
          <a:xfrm>
            <a:off x="0" y="1371600"/>
            <a:ext cx="9144000" cy="5486400"/>
          </a:xfrm>
          <a:prstGeom prst="rect">
            <a:avLst/>
          </a:prstGeom>
          <a:noFill/>
        </p:spPr>
      </p:pic>
      <p:pic>
        <p:nvPicPr>
          <p:cNvPr id="3080" name="Picture 8" descr="http://research.microsoft.com/en-us/um/redmond/groups/ivm/PlanarStereo/supplementary/castle/0.jpg"/>
          <p:cNvPicPr>
            <a:picLocks noChangeAspect="1" noChangeArrowheads="1"/>
          </p:cNvPicPr>
          <p:nvPr/>
        </p:nvPicPr>
        <p:blipFill>
          <a:blip r:embed="rId5"/>
          <a:srcRect/>
          <a:stretch>
            <a:fillRect/>
          </a:stretch>
        </p:blipFill>
        <p:spPr bwMode="auto">
          <a:xfrm>
            <a:off x="0" y="1371600"/>
            <a:ext cx="9144000" cy="5486400"/>
          </a:xfrm>
          <a:prstGeom prst="rect">
            <a:avLst/>
          </a:prstGeom>
          <a:noFill/>
        </p:spPr>
      </p:pic>
      <p:pic>
        <p:nvPicPr>
          <p:cNvPr id="3082" name="Picture 10" descr="http://research.microsoft.com/en-us/um/redmond/groups/ivm/PlanarStereo/supplementary/castle/1.jpg"/>
          <p:cNvPicPr>
            <a:picLocks noChangeAspect="1" noChangeArrowheads="1"/>
          </p:cNvPicPr>
          <p:nvPr/>
        </p:nvPicPr>
        <p:blipFill>
          <a:blip r:embed="rId6"/>
          <a:srcRect/>
          <a:stretch>
            <a:fillRect/>
          </a:stretch>
        </p:blipFill>
        <p:spPr bwMode="auto">
          <a:xfrm>
            <a:off x="0" y="1371600"/>
            <a:ext cx="9144000" cy="5537200"/>
          </a:xfrm>
          <a:prstGeom prst="rect">
            <a:avLst/>
          </a:prstGeom>
          <a:noFill/>
        </p:spPr>
      </p:pic>
      <p:pic>
        <p:nvPicPr>
          <p:cNvPr id="59394" name="Picture 2"/>
          <p:cNvPicPr>
            <a:picLocks noChangeAspect="1" noChangeArrowheads="1"/>
          </p:cNvPicPr>
          <p:nvPr/>
        </p:nvPicPr>
        <p:blipFill>
          <a:blip r:embed="rId7"/>
          <a:srcRect/>
          <a:stretch>
            <a:fillRect/>
          </a:stretch>
        </p:blipFill>
        <p:spPr bwMode="auto">
          <a:xfrm>
            <a:off x="0" y="1219200"/>
            <a:ext cx="9144000" cy="5850588"/>
          </a:xfrm>
          <a:prstGeom prst="rect">
            <a:avLst/>
          </a:prstGeom>
          <a:noFill/>
          <a:ln w="9525">
            <a:noFill/>
            <a:miter lim="800000"/>
            <a:headEnd/>
            <a:tailEnd/>
          </a:ln>
          <a:effectLst/>
        </p:spPr>
      </p:pic>
      <p:sp>
        <p:nvSpPr>
          <p:cNvPr id="12" name="Rectangle 11"/>
          <p:cNvSpPr/>
          <p:nvPr/>
        </p:nvSpPr>
        <p:spPr>
          <a:xfrm>
            <a:off x="228600" y="1447800"/>
            <a:ext cx="7543800" cy="461665"/>
          </a:xfrm>
          <a:prstGeom prst="rect">
            <a:avLst/>
          </a:prstGeom>
        </p:spPr>
        <p:txBody>
          <a:bodyPr wrap="square">
            <a:spAutoFit/>
          </a:bodyPr>
          <a:lstStyle/>
          <a:p>
            <a:pPr lvl="0">
              <a:defRPr/>
            </a:pPr>
            <a:r>
              <a:rPr lang="fr-FR" sz="2400" b="1" kern="0" dirty="0" smtClean="0">
                <a:solidFill>
                  <a:sysClr val="windowText" lastClr="000000"/>
                </a:solidFill>
              </a:rPr>
              <a:t>Les imposteurs</a:t>
            </a:r>
          </a:p>
        </p:txBody>
      </p:sp>
      <p:pic>
        <p:nvPicPr>
          <p:cNvPr id="59395" name="Picture 3"/>
          <p:cNvPicPr>
            <a:picLocks noChangeAspect="1" noChangeArrowheads="1"/>
          </p:cNvPicPr>
          <p:nvPr/>
        </p:nvPicPr>
        <p:blipFill>
          <a:blip r:embed="rId8"/>
          <a:srcRect/>
          <a:stretch>
            <a:fillRect/>
          </a:stretch>
        </p:blipFill>
        <p:spPr bwMode="auto">
          <a:xfrm>
            <a:off x="0" y="1905000"/>
            <a:ext cx="9144000" cy="2911151"/>
          </a:xfrm>
          <a:prstGeom prst="rect">
            <a:avLst/>
          </a:prstGeom>
          <a:noFill/>
          <a:ln w="9525">
            <a:noFill/>
            <a:miter lim="800000"/>
            <a:headEnd/>
            <a:tailEnd/>
          </a:ln>
          <a:effectLst/>
        </p:spPr>
      </p:pic>
      <p:pic>
        <p:nvPicPr>
          <p:cNvPr id="59396" name="Picture 4"/>
          <p:cNvPicPr>
            <a:picLocks noChangeAspect="1" noChangeArrowheads="1"/>
          </p:cNvPicPr>
          <p:nvPr/>
        </p:nvPicPr>
        <p:blipFill>
          <a:blip r:embed="rId9"/>
          <a:srcRect/>
          <a:stretch>
            <a:fillRect/>
          </a:stretch>
        </p:blipFill>
        <p:spPr bwMode="auto">
          <a:xfrm>
            <a:off x="-1" y="4876800"/>
            <a:ext cx="9118121" cy="1600200"/>
          </a:xfrm>
          <a:prstGeom prst="rect">
            <a:avLst/>
          </a:prstGeom>
          <a:noFill/>
          <a:ln w="9525">
            <a:noFill/>
            <a:miter lim="800000"/>
            <a:headEnd/>
            <a:tailEnd/>
          </a:ln>
        </p:spPr>
      </p:pic>
      <p:pic>
        <p:nvPicPr>
          <p:cNvPr id="15" name="Image 14" descr="01.jpg"/>
          <p:cNvPicPr>
            <a:picLocks noChangeAspect="1"/>
          </p:cNvPicPr>
          <p:nvPr/>
        </p:nvPicPr>
        <p:blipFill>
          <a:blip r:embed="rId10"/>
          <a:stretch>
            <a:fillRect/>
          </a:stretch>
        </p:blipFill>
        <p:spPr>
          <a:xfrm>
            <a:off x="0" y="4724400"/>
            <a:ext cx="9144000" cy="2362200"/>
          </a:xfrm>
          <a:prstGeom prst="rect">
            <a:avLst/>
          </a:prstGeom>
        </p:spPr>
      </p:pic>
      <p:sp>
        <p:nvSpPr>
          <p:cNvPr id="16" name="Rectangle 15"/>
          <p:cNvSpPr/>
          <p:nvPr/>
        </p:nvSpPr>
        <p:spPr>
          <a:xfrm>
            <a:off x="0" y="4800600"/>
            <a:ext cx="2286000" cy="369332"/>
          </a:xfrm>
          <a:prstGeom prst="rect">
            <a:avLst/>
          </a:prstGeom>
          <a:solidFill>
            <a:schemeClr val="bg1"/>
          </a:solidFill>
          <a:ln>
            <a:solidFill>
              <a:schemeClr val="bg1"/>
            </a:solidFill>
          </a:ln>
        </p:spPr>
        <p:txBody>
          <a:bodyPr wrap="square">
            <a:spAutoFit/>
          </a:bodyPr>
          <a:lstStyle/>
          <a:p>
            <a:r>
              <a:rPr lang="fr-FR" b="1" i="1" dirty="0" smtClean="0"/>
              <a:t>vue panoramiques</a:t>
            </a:r>
            <a:endParaRPr lang="fr-FR" b="1" dirty="0"/>
          </a:p>
        </p:txBody>
      </p:sp>
      <p:pic>
        <p:nvPicPr>
          <p:cNvPr id="60418" name="Picture 2"/>
          <p:cNvPicPr>
            <a:picLocks noChangeAspect="1" noChangeArrowheads="1"/>
          </p:cNvPicPr>
          <p:nvPr/>
        </p:nvPicPr>
        <p:blipFill>
          <a:blip r:embed="rId11"/>
          <a:srcRect/>
          <a:stretch>
            <a:fillRect/>
          </a:stretch>
        </p:blipFill>
        <p:spPr bwMode="auto">
          <a:xfrm>
            <a:off x="-1" y="1219200"/>
            <a:ext cx="9144001" cy="3505200"/>
          </a:xfrm>
          <a:prstGeom prst="rect">
            <a:avLst/>
          </a:prstGeom>
          <a:noFill/>
          <a:ln w="9525">
            <a:noFill/>
            <a:miter lim="800000"/>
            <a:headEnd/>
            <a:tailEnd/>
          </a:ln>
          <a:effectLst/>
        </p:spPr>
      </p:pic>
      <p:sp>
        <p:nvSpPr>
          <p:cNvPr id="18" name="Rectangle 17"/>
          <p:cNvSpPr/>
          <p:nvPr/>
        </p:nvSpPr>
        <p:spPr>
          <a:xfrm>
            <a:off x="228600" y="1295400"/>
            <a:ext cx="2286000" cy="369332"/>
          </a:xfrm>
          <a:prstGeom prst="rect">
            <a:avLst/>
          </a:prstGeom>
          <a:solidFill>
            <a:schemeClr val="bg1"/>
          </a:solidFill>
          <a:ln>
            <a:solidFill>
              <a:schemeClr val="bg1"/>
            </a:solidFill>
          </a:ln>
        </p:spPr>
        <p:txBody>
          <a:bodyPr wrap="square">
            <a:spAutoFit/>
          </a:bodyPr>
          <a:lstStyle/>
          <a:p>
            <a:r>
              <a:rPr lang="fr-FR" b="1" i="1" dirty="0" err="1" smtClean="0"/>
              <a:t>Billboard</a:t>
            </a:r>
            <a:endParaRPr lang="fr-FR"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20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6"/>
                                        </p:tgtEl>
                                        <p:attrNameLst>
                                          <p:attrName>style.visibility</p:attrName>
                                        </p:attrNameLst>
                                      </p:cBhvr>
                                      <p:to>
                                        <p:strVal val="visible"/>
                                      </p:to>
                                    </p:set>
                                    <p:animEffect transition="in" filter="fade">
                                      <p:cBhvr>
                                        <p:cTn id="12" dur="2000"/>
                                        <p:tgtEl>
                                          <p:spTgt spid="307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8"/>
                                        </p:tgtEl>
                                        <p:attrNameLst>
                                          <p:attrName>style.visibility</p:attrName>
                                        </p:attrNameLst>
                                      </p:cBhvr>
                                      <p:to>
                                        <p:strVal val="visible"/>
                                      </p:to>
                                    </p:set>
                                    <p:animEffect transition="in" filter="fade">
                                      <p:cBhvr>
                                        <p:cTn id="17" dur="2000"/>
                                        <p:tgtEl>
                                          <p:spTgt spid="307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80"/>
                                        </p:tgtEl>
                                        <p:attrNameLst>
                                          <p:attrName>style.visibility</p:attrName>
                                        </p:attrNameLst>
                                      </p:cBhvr>
                                      <p:to>
                                        <p:strVal val="visible"/>
                                      </p:to>
                                    </p:set>
                                    <p:animEffect transition="in" filter="fade">
                                      <p:cBhvr>
                                        <p:cTn id="22" dur="2000"/>
                                        <p:tgtEl>
                                          <p:spTgt spid="308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082"/>
                                        </p:tgtEl>
                                        <p:attrNameLst>
                                          <p:attrName>style.visibility</p:attrName>
                                        </p:attrNameLst>
                                      </p:cBhvr>
                                      <p:to>
                                        <p:strVal val="visible"/>
                                      </p:to>
                                    </p:set>
                                    <p:animEffect transition="in" filter="fade">
                                      <p:cBhvr>
                                        <p:cTn id="27" dur="2000"/>
                                        <p:tgtEl>
                                          <p:spTgt spid="3082"/>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500" fill="hold"/>
                                        <p:tgtEl>
                                          <p:spTgt spid="12"/>
                                        </p:tgtEl>
                                        <p:attrNameLst>
                                          <p:attrName>ppt_x</p:attrName>
                                        </p:attrNameLst>
                                      </p:cBhvr>
                                      <p:tavLst>
                                        <p:tav tm="0">
                                          <p:val>
                                            <p:strVal val="#ppt_x"/>
                                          </p:val>
                                        </p:tav>
                                        <p:tav tm="100000">
                                          <p:val>
                                            <p:strVal val="#ppt_x"/>
                                          </p:val>
                                        </p:tav>
                                      </p:tavLst>
                                    </p:anim>
                                    <p:anim calcmode="lin" valueType="num">
                                      <p:cBhvr additive="base">
                                        <p:cTn id="33" dur="500" fill="hold"/>
                                        <p:tgtEl>
                                          <p:spTgt spid="12"/>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59394"/>
                                        </p:tgtEl>
                                        <p:attrNameLst>
                                          <p:attrName>style.visibility</p:attrName>
                                        </p:attrNameLst>
                                      </p:cBhvr>
                                      <p:to>
                                        <p:strVal val="visible"/>
                                      </p:to>
                                    </p:set>
                                    <p:anim calcmode="lin" valueType="num">
                                      <p:cBhvr additive="base">
                                        <p:cTn id="36" dur="500" fill="hold"/>
                                        <p:tgtEl>
                                          <p:spTgt spid="59394"/>
                                        </p:tgtEl>
                                        <p:attrNameLst>
                                          <p:attrName>ppt_x</p:attrName>
                                        </p:attrNameLst>
                                      </p:cBhvr>
                                      <p:tavLst>
                                        <p:tav tm="0">
                                          <p:val>
                                            <p:strVal val="#ppt_x"/>
                                          </p:val>
                                        </p:tav>
                                        <p:tav tm="100000">
                                          <p:val>
                                            <p:strVal val="#ppt_x"/>
                                          </p:val>
                                        </p:tav>
                                      </p:tavLst>
                                    </p:anim>
                                    <p:anim calcmode="lin" valueType="num">
                                      <p:cBhvr additive="base">
                                        <p:cTn id="37" dur="500" fill="hold"/>
                                        <p:tgtEl>
                                          <p:spTgt spid="59394"/>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59396"/>
                                        </p:tgtEl>
                                        <p:attrNameLst>
                                          <p:attrName>style.visibility</p:attrName>
                                        </p:attrNameLst>
                                      </p:cBhvr>
                                      <p:to>
                                        <p:strVal val="visible"/>
                                      </p:to>
                                    </p:set>
                                    <p:anim calcmode="lin" valueType="num">
                                      <p:cBhvr additive="base">
                                        <p:cTn id="42" dur="500" fill="hold"/>
                                        <p:tgtEl>
                                          <p:spTgt spid="59396"/>
                                        </p:tgtEl>
                                        <p:attrNameLst>
                                          <p:attrName>ppt_x</p:attrName>
                                        </p:attrNameLst>
                                      </p:cBhvr>
                                      <p:tavLst>
                                        <p:tav tm="0">
                                          <p:val>
                                            <p:strVal val="#ppt_x"/>
                                          </p:val>
                                        </p:tav>
                                        <p:tav tm="100000">
                                          <p:val>
                                            <p:strVal val="#ppt_x"/>
                                          </p:val>
                                        </p:tav>
                                      </p:tavLst>
                                    </p:anim>
                                    <p:anim calcmode="lin" valueType="num">
                                      <p:cBhvr additive="base">
                                        <p:cTn id="43" dur="500" fill="hold"/>
                                        <p:tgtEl>
                                          <p:spTgt spid="59396"/>
                                        </p:tgtEl>
                                        <p:attrNameLst>
                                          <p:attrName>ppt_y</p:attrName>
                                        </p:attrNameLst>
                                      </p:cBhvr>
                                      <p:tavLst>
                                        <p:tav tm="0">
                                          <p:val>
                                            <p:strVal val="1+#ppt_h/2"/>
                                          </p:val>
                                        </p:tav>
                                        <p:tav tm="100000">
                                          <p:val>
                                            <p:strVal val="#ppt_y"/>
                                          </p:val>
                                        </p:tav>
                                      </p:tavLst>
                                    </p:anim>
                                  </p:childTnLst>
                                </p:cTn>
                              </p:par>
                              <p:par>
                                <p:cTn id="44" presetID="2" presetClass="entr" presetSubtype="4" fill="hold" nodeType="withEffect">
                                  <p:stCondLst>
                                    <p:cond delay="0"/>
                                  </p:stCondLst>
                                  <p:childTnLst>
                                    <p:set>
                                      <p:cBhvr>
                                        <p:cTn id="45" dur="1" fill="hold">
                                          <p:stCondLst>
                                            <p:cond delay="0"/>
                                          </p:stCondLst>
                                        </p:cTn>
                                        <p:tgtEl>
                                          <p:spTgt spid="59395"/>
                                        </p:tgtEl>
                                        <p:attrNameLst>
                                          <p:attrName>style.visibility</p:attrName>
                                        </p:attrNameLst>
                                      </p:cBhvr>
                                      <p:to>
                                        <p:strVal val="visible"/>
                                      </p:to>
                                    </p:set>
                                    <p:anim calcmode="lin" valueType="num">
                                      <p:cBhvr additive="base">
                                        <p:cTn id="46" dur="500" fill="hold"/>
                                        <p:tgtEl>
                                          <p:spTgt spid="59395"/>
                                        </p:tgtEl>
                                        <p:attrNameLst>
                                          <p:attrName>ppt_x</p:attrName>
                                        </p:attrNameLst>
                                      </p:cBhvr>
                                      <p:tavLst>
                                        <p:tav tm="0">
                                          <p:val>
                                            <p:strVal val="#ppt_x"/>
                                          </p:val>
                                        </p:tav>
                                        <p:tav tm="100000">
                                          <p:val>
                                            <p:strVal val="#ppt_x"/>
                                          </p:val>
                                        </p:tav>
                                      </p:tavLst>
                                    </p:anim>
                                    <p:anim calcmode="lin" valueType="num">
                                      <p:cBhvr additive="base">
                                        <p:cTn id="47" dur="500" fill="hold"/>
                                        <p:tgtEl>
                                          <p:spTgt spid="59395"/>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18"/>
                                        </p:tgtEl>
                                        <p:attrNameLst>
                                          <p:attrName>style.visibility</p:attrName>
                                        </p:attrNameLst>
                                      </p:cBhvr>
                                      <p:to>
                                        <p:strVal val="visible"/>
                                      </p:to>
                                    </p:set>
                                    <p:anim calcmode="lin" valueType="num">
                                      <p:cBhvr additive="base">
                                        <p:cTn id="52" dur="500" fill="hold"/>
                                        <p:tgtEl>
                                          <p:spTgt spid="18"/>
                                        </p:tgtEl>
                                        <p:attrNameLst>
                                          <p:attrName>ppt_x</p:attrName>
                                        </p:attrNameLst>
                                      </p:cBhvr>
                                      <p:tavLst>
                                        <p:tav tm="0">
                                          <p:val>
                                            <p:strVal val="#ppt_x"/>
                                          </p:val>
                                        </p:tav>
                                        <p:tav tm="100000">
                                          <p:val>
                                            <p:strVal val="#ppt_x"/>
                                          </p:val>
                                        </p:tav>
                                      </p:tavLst>
                                    </p:anim>
                                    <p:anim calcmode="lin" valueType="num">
                                      <p:cBhvr additive="base">
                                        <p:cTn id="53" dur="500" fill="hold"/>
                                        <p:tgtEl>
                                          <p:spTgt spid="18"/>
                                        </p:tgtEl>
                                        <p:attrNameLst>
                                          <p:attrName>ppt_y</p:attrName>
                                        </p:attrNameLst>
                                      </p:cBhvr>
                                      <p:tavLst>
                                        <p:tav tm="0">
                                          <p:val>
                                            <p:strVal val="1+#ppt_h/2"/>
                                          </p:val>
                                        </p:tav>
                                        <p:tav tm="100000">
                                          <p:val>
                                            <p:strVal val="#ppt_y"/>
                                          </p:val>
                                        </p:tav>
                                      </p:tavLst>
                                    </p:anim>
                                  </p:childTnLst>
                                </p:cTn>
                              </p:par>
                              <p:par>
                                <p:cTn id="54" presetID="2" presetClass="entr" presetSubtype="4" fill="hold" nodeType="withEffect">
                                  <p:stCondLst>
                                    <p:cond delay="0"/>
                                  </p:stCondLst>
                                  <p:childTnLst>
                                    <p:set>
                                      <p:cBhvr>
                                        <p:cTn id="55" dur="1" fill="hold">
                                          <p:stCondLst>
                                            <p:cond delay="0"/>
                                          </p:stCondLst>
                                        </p:cTn>
                                        <p:tgtEl>
                                          <p:spTgt spid="60418"/>
                                        </p:tgtEl>
                                        <p:attrNameLst>
                                          <p:attrName>style.visibility</p:attrName>
                                        </p:attrNameLst>
                                      </p:cBhvr>
                                      <p:to>
                                        <p:strVal val="visible"/>
                                      </p:to>
                                    </p:set>
                                    <p:anim calcmode="lin" valueType="num">
                                      <p:cBhvr additive="base">
                                        <p:cTn id="56" dur="500" fill="hold"/>
                                        <p:tgtEl>
                                          <p:spTgt spid="60418"/>
                                        </p:tgtEl>
                                        <p:attrNameLst>
                                          <p:attrName>ppt_x</p:attrName>
                                        </p:attrNameLst>
                                      </p:cBhvr>
                                      <p:tavLst>
                                        <p:tav tm="0">
                                          <p:val>
                                            <p:strVal val="#ppt_x"/>
                                          </p:val>
                                        </p:tav>
                                        <p:tav tm="100000">
                                          <p:val>
                                            <p:strVal val="#ppt_x"/>
                                          </p:val>
                                        </p:tav>
                                      </p:tavLst>
                                    </p:anim>
                                    <p:anim calcmode="lin" valueType="num">
                                      <p:cBhvr additive="base">
                                        <p:cTn id="57" dur="500" fill="hold"/>
                                        <p:tgtEl>
                                          <p:spTgt spid="60418"/>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additive="base">
                                        <p:cTn id="60" dur="500" fill="hold"/>
                                        <p:tgtEl>
                                          <p:spTgt spid="16"/>
                                        </p:tgtEl>
                                        <p:attrNameLst>
                                          <p:attrName>ppt_x</p:attrName>
                                        </p:attrNameLst>
                                      </p:cBhvr>
                                      <p:tavLst>
                                        <p:tav tm="0">
                                          <p:val>
                                            <p:strVal val="#ppt_x"/>
                                          </p:val>
                                        </p:tav>
                                        <p:tav tm="100000">
                                          <p:val>
                                            <p:strVal val="#ppt_x"/>
                                          </p:val>
                                        </p:tav>
                                      </p:tavLst>
                                    </p:anim>
                                    <p:anim calcmode="lin" valueType="num">
                                      <p:cBhvr additive="base">
                                        <p:cTn id="61" dur="500" fill="hold"/>
                                        <p:tgtEl>
                                          <p:spTgt spid="16"/>
                                        </p:tgtEl>
                                        <p:attrNameLst>
                                          <p:attrName>ppt_y</p:attrName>
                                        </p:attrNameLst>
                                      </p:cBhvr>
                                      <p:tavLst>
                                        <p:tav tm="0">
                                          <p:val>
                                            <p:strVal val="1+#ppt_h/2"/>
                                          </p:val>
                                        </p:tav>
                                        <p:tav tm="100000">
                                          <p:val>
                                            <p:strVal val="#ppt_y"/>
                                          </p:val>
                                        </p:tav>
                                      </p:tavLst>
                                    </p:anim>
                                  </p:childTnLst>
                                </p:cTn>
                              </p:par>
                              <p:par>
                                <p:cTn id="62" presetID="2" presetClass="entr" presetSubtype="4" fill="hold" nodeType="with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additive="base">
                                        <p:cTn id="64" dur="500" fill="hold"/>
                                        <p:tgtEl>
                                          <p:spTgt spid="15"/>
                                        </p:tgtEl>
                                        <p:attrNameLst>
                                          <p:attrName>ppt_x</p:attrName>
                                        </p:attrNameLst>
                                      </p:cBhvr>
                                      <p:tavLst>
                                        <p:tav tm="0">
                                          <p:val>
                                            <p:strVal val="#ppt_x"/>
                                          </p:val>
                                        </p:tav>
                                        <p:tav tm="100000">
                                          <p:val>
                                            <p:strVal val="#ppt_x"/>
                                          </p:val>
                                        </p:tav>
                                      </p:tavLst>
                                    </p:anim>
                                    <p:anim calcmode="lin" valueType="num">
                                      <p:cBhvr additive="base">
                                        <p:cTn id="65"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animBg="1"/>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80" name="Rectangle 1028"/>
          <p:cNvSpPr>
            <a:spLocks noGrp="1" noChangeArrowheads="1"/>
          </p:cNvSpPr>
          <p:nvPr>
            <p:ph type="title"/>
          </p:nvPr>
        </p:nvSpPr>
        <p:spPr>
          <a:xfrm>
            <a:off x="685800" y="2125980"/>
            <a:ext cx="7772400" cy="646331"/>
          </a:xfrm>
        </p:spPr>
        <p:txBody>
          <a:bodyPr/>
          <a:lstStyle/>
          <a:p>
            <a:r>
              <a:rPr lang="fr-FR">
                <a:sym typeface="Symbol" pitchFamily="18" charset="2"/>
              </a:rPr>
              <a:t>Approches de modélisation </a:t>
            </a:r>
            <a:endParaRPr lang="en-US">
              <a:sym typeface="Symbol" pitchFamily="18" charset="2"/>
            </a:endParaRPr>
          </a:p>
        </p:txBody>
      </p:sp>
      <p:sp>
        <p:nvSpPr>
          <p:cNvPr id="382981" name="Rectangle 1029"/>
          <p:cNvSpPr>
            <a:spLocks noGrp="1" noChangeArrowheads="1"/>
          </p:cNvSpPr>
          <p:nvPr>
            <p:ph type="body" idx="4294967295"/>
          </p:nvPr>
        </p:nvSpPr>
        <p:spPr>
          <a:xfrm>
            <a:off x="562708" y="2057400"/>
            <a:ext cx="5627077" cy="3886200"/>
          </a:xfrm>
          <a:prstGeom prst="rect">
            <a:avLst/>
          </a:prstGeom>
        </p:spPr>
        <p:txBody>
          <a:bodyPr/>
          <a:lstStyle/>
          <a:p>
            <a:pPr>
              <a:buFontTx/>
              <a:buNone/>
            </a:pPr>
            <a:r>
              <a:rPr lang="fr-FR" sz="2400" dirty="0"/>
              <a:t>Notion de « modèle géométrique »</a:t>
            </a:r>
          </a:p>
          <a:p>
            <a:pPr lvl="1">
              <a:buFont typeface="Wingdings" pitchFamily="2" charset="2"/>
              <a:buChar char="Ø"/>
            </a:pPr>
            <a:r>
              <a:rPr lang="fr-FR" sz="2400" dirty="0"/>
              <a:t>Modèle mathématique de l’objet </a:t>
            </a:r>
            <a:r>
              <a:rPr lang="fr-FR" sz="2400" dirty="0" smtClean="0"/>
              <a:t>virtuel (</a:t>
            </a:r>
            <a:r>
              <a:rPr lang="fr-FR" sz="2400" dirty="0"/>
              <a:t>équation de sa surface)</a:t>
            </a:r>
          </a:p>
          <a:p>
            <a:pPr lvl="1"/>
            <a:endParaRPr lang="fr-FR" sz="2400" dirty="0"/>
          </a:p>
          <a:p>
            <a:pPr>
              <a:buFontTx/>
              <a:buNone/>
            </a:pPr>
            <a:r>
              <a:rPr lang="fr-FR" sz="2400" dirty="0"/>
              <a:t>Comment créer ce modèle ?</a:t>
            </a:r>
          </a:p>
          <a:p>
            <a:pPr lvl="1">
              <a:buFont typeface="Wingdings" pitchFamily="2" charset="2"/>
              <a:buChar char="Ø"/>
            </a:pPr>
            <a:r>
              <a:rPr lang="fr-FR" sz="2400" dirty="0"/>
              <a:t>Qu’il s’affiche vite ?</a:t>
            </a:r>
          </a:p>
          <a:p>
            <a:pPr lvl="1">
              <a:buFont typeface="Wingdings" pitchFamily="2" charset="2"/>
              <a:buChar char="Ø"/>
            </a:pPr>
            <a:r>
              <a:rPr lang="fr-FR" sz="2400" dirty="0"/>
              <a:t>Qu’il n’occupe pas trop de mémoire ?</a:t>
            </a:r>
          </a:p>
          <a:p>
            <a:pPr lvl="1">
              <a:buFont typeface="Wingdings" pitchFamily="2" charset="2"/>
              <a:buChar char="Ø"/>
            </a:pPr>
            <a:r>
              <a:rPr lang="fr-FR" sz="2400" dirty="0"/>
              <a:t>Qu’on puisse facilement le modifier ?</a:t>
            </a:r>
          </a:p>
          <a:p>
            <a:pPr lvl="1"/>
            <a:endParaRPr lang="fr-FR" dirty="0"/>
          </a:p>
        </p:txBody>
      </p:sp>
      <p:pic>
        <p:nvPicPr>
          <p:cNvPr id="382982" name="Picture 1030" descr="geris"/>
          <p:cNvPicPr>
            <a:picLocks noChangeAspect="1" noChangeArrowheads="1"/>
          </p:cNvPicPr>
          <p:nvPr/>
        </p:nvPicPr>
        <p:blipFill>
          <a:blip r:embed="rId2"/>
          <a:srcRect/>
          <a:stretch>
            <a:fillRect/>
          </a:stretch>
        </p:blipFill>
        <p:spPr bwMode="auto">
          <a:xfrm>
            <a:off x="6233747" y="2708275"/>
            <a:ext cx="1802423" cy="2305050"/>
          </a:xfrm>
          <a:prstGeom prst="rect">
            <a:avLst/>
          </a:prstGeom>
          <a:noFill/>
        </p:spPr>
      </p:pic>
      <p:sp>
        <p:nvSpPr>
          <p:cNvPr id="6" name="object 2"/>
          <p:cNvSpPr txBox="1">
            <a:spLocks/>
          </p:cNvSpPr>
          <p:nvPr/>
        </p:nvSpPr>
        <p:spPr>
          <a:xfrm>
            <a:off x="273735" y="349059"/>
            <a:ext cx="8596528" cy="646331"/>
          </a:xfrm>
          <a:prstGeom prst="rect">
            <a:avLst/>
          </a:prstGeom>
        </p:spPr>
        <p:txBody>
          <a:bodyPr vert="horz" wrap="square" lIns="0" tIns="0" rIns="0" bIns="0" rtlCol="0">
            <a:spAutoFit/>
          </a:bodyPr>
          <a:lstStyle/>
          <a:p>
            <a:pPr marL="12700"/>
            <a:r>
              <a:rPr lang="fr-FR" sz="4200" kern="0" dirty="0" smtClean="0">
                <a:solidFill>
                  <a:schemeClr val="bg1"/>
                </a:solidFill>
                <a:latin typeface="Arial"/>
                <a:ea typeface="+mj-ea"/>
                <a:cs typeface="Arial"/>
              </a:rPr>
              <a:t>Approches de modélisation </a:t>
            </a:r>
            <a:endParaRPr kumimoji="0" lang="fr-FR" sz="4200" b="0" i="0" u="none" strike="noStrike" kern="0" cap="none" spc="-5" normalizeH="0" baseline="0" noProof="0" dirty="0">
              <a:ln>
                <a:noFill/>
              </a:ln>
              <a:solidFill>
                <a:schemeClr val="bg1"/>
              </a:solidFill>
              <a:effectLst/>
              <a:uLnTx/>
              <a:uFillTx/>
              <a:latin typeface="Arial"/>
              <a:ea typeface="+mj-ea"/>
              <a:cs typeface="Arial"/>
            </a:endParaRPr>
          </a:p>
        </p:txBody>
      </p:sp>
      <p:sp>
        <p:nvSpPr>
          <p:cNvPr id="7" name="object 6"/>
          <p:cNvSpPr txBox="1">
            <a:spLocks noGrp="1"/>
          </p:cNvSpPr>
          <p:nvPr>
            <p:ph type="sldNum" sz="quarter" idx="7"/>
          </p:nvPr>
        </p:nvSpPr>
        <p:spPr>
          <a:xfrm>
            <a:off x="8534400" y="6629400"/>
            <a:ext cx="551182" cy="166712"/>
          </a:xfrm>
          <a:prstGeom prst="rect">
            <a:avLst/>
          </a:prstGeom>
        </p:spPr>
        <p:txBody>
          <a:bodyPr vert="horz" wrap="square" lIns="0" tIns="0" rIns="0" bIns="0" rtlCol="0">
            <a:spAutoFit/>
          </a:bodyPr>
          <a:lstStyle/>
          <a:p>
            <a:pPr marL="127000">
              <a:lnSpc>
                <a:spcPts val="1275"/>
              </a:lnSpc>
            </a:pPr>
            <a:fld id="{81D60167-4931-47E6-BA6A-407CBD079E47}" type="slidenum">
              <a:rPr spc="35" dirty="0"/>
              <a:pPr marL="127000">
                <a:lnSpc>
                  <a:spcPts val="1275"/>
                </a:lnSpc>
              </a:pPr>
              <a:t>6</a:t>
            </a:fld>
            <a:endParaRPr spc="35"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700"/>
            <a:r>
              <a:rPr lang="fr-FR" b="1" dirty="0" smtClean="0">
                <a:effectLst>
                  <a:outerShdw blurRad="38100" dist="38100" dir="2700000" algn="tl">
                    <a:srgbClr val="000000">
                      <a:alpha val="43137"/>
                    </a:srgbClr>
                  </a:outerShdw>
                </a:effectLst>
              </a:rPr>
              <a:t>La modélisation</a:t>
            </a:r>
            <a:endParaRPr b="1" spc="-5" dirty="0">
              <a:effectLst>
                <a:outerShdw blurRad="38100" dist="38100" dir="2700000" algn="tl">
                  <a:srgbClr val="000000">
                    <a:alpha val="43137"/>
                  </a:srgbClr>
                </a:outerShdw>
              </a:effectLst>
            </a:endParaRPr>
          </a:p>
        </p:txBody>
      </p:sp>
      <p:sp>
        <p:nvSpPr>
          <p:cNvPr id="3" name="object 3"/>
          <p:cNvSpPr/>
          <p:nvPr/>
        </p:nvSpPr>
        <p:spPr>
          <a:xfrm>
            <a:off x="0" y="3431540"/>
            <a:ext cx="9144000" cy="3426460"/>
          </a:xfrm>
          <a:custGeom>
            <a:avLst/>
            <a:gdLst/>
            <a:ahLst/>
            <a:cxnLst/>
            <a:rect l="l" t="t" r="r" b="b"/>
            <a:pathLst>
              <a:path w="9144000" h="3426459">
                <a:moveTo>
                  <a:pt x="0" y="3425952"/>
                </a:moveTo>
                <a:lnTo>
                  <a:pt x="9144000" y="3425952"/>
                </a:lnTo>
                <a:lnTo>
                  <a:pt x="9144000" y="0"/>
                </a:lnTo>
                <a:lnTo>
                  <a:pt x="0" y="0"/>
                </a:lnTo>
                <a:lnTo>
                  <a:pt x="0" y="3425952"/>
                </a:lnTo>
                <a:close/>
              </a:path>
            </a:pathLst>
          </a:custGeom>
          <a:solidFill>
            <a:srgbClr val="FFFFFF"/>
          </a:solidFill>
        </p:spPr>
        <p:txBody>
          <a:bodyPr wrap="square" lIns="0" tIns="0" rIns="0" bIns="0" rtlCol="0"/>
          <a:lstStyle/>
          <a:p>
            <a:endParaRPr/>
          </a:p>
        </p:txBody>
      </p:sp>
      <p:sp>
        <p:nvSpPr>
          <p:cNvPr id="4" name="object 4"/>
          <p:cNvSpPr/>
          <p:nvPr/>
        </p:nvSpPr>
        <p:spPr>
          <a:xfrm>
            <a:off x="356615" y="3427475"/>
            <a:ext cx="8356600" cy="2845435"/>
          </a:xfrm>
          <a:custGeom>
            <a:avLst/>
            <a:gdLst/>
            <a:ahLst/>
            <a:cxnLst/>
            <a:rect l="l" t="t" r="r" b="b"/>
            <a:pathLst>
              <a:path w="8356600" h="2845435">
                <a:moveTo>
                  <a:pt x="50292" y="0"/>
                </a:moveTo>
                <a:lnTo>
                  <a:pt x="0" y="0"/>
                </a:lnTo>
                <a:lnTo>
                  <a:pt x="0" y="2077212"/>
                </a:lnTo>
                <a:lnTo>
                  <a:pt x="9144" y="2159508"/>
                </a:lnTo>
                <a:lnTo>
                  <a:pt x="16764" y="2199131"/>
                </a:lnTo>
                <a:lnTo>
                  <a:pt x="25908" y="2238755"/>
                </a:lnTo>
                <a:lnTo>
                  <a:pt x="36576" y="2276855"/>
                </a:lnTo>
                <a:lnTo>
                  <a:pt x="48768" y="2314955"/>
                </a:lnTo>
                <a:lnTo>
                  <a:pt x="79248" y="2388108"/>
                </a:lnTo>
                <a:lnTo>
                  <a:pt x="97536" y="2421636"/>
                </a:lnTo>
                <a:lnTo>
                  <a:pt x="117348" y="2456688"/>
                </a:lnTo>
                <a:lnTo>
                  <a:pt x="138684" y="2488691"/>
                </a:lnTo>
                <a:lnTo>
                  <a:pt x="161544" y="2520696"/>
                </a:lnTo>
                <a:lnTo>
                  <a:pt x="184404" y="2551176"/>
                </a:lnTo>
                <a:lnTo>
                  <a:pt x="210312" y="2580131"/>
                </a:lnTo>
                <a:lnTo>
                  <a:pt x="237744" y="2609088"/>
                </a:lnTo>
                <a:lnTo>
                  <a:pt x="295656" y="2660904"/>
                </a:lnTo>
                <a:lnTo>
                  <a:pt x="326136" y="2685288"/>
                </a:lnTo>
                <a:lnTo>
                  <a:pt x="423672" y="2747772"/>
                </a:lnTo>
                <a:lnTo>
                  <a:pt x="458724" y="2766060"/>
                </a:lnTo>
                <a:lnTo>
                  <a:pt x="495300" y="2782824"/>
                </a:lnTo>
                <a:lnTo>
                  <a:pt x="531876" y="2796540"/>
                </a:lnTo>
                <a:lnTo>
                  <a:pt x="608076" y="2820924"/>
                </a:lnTo>
                <a:lnTo>
                  <a:pt x="687324" y="2836164"/>
                </a:lnTo>
                <a:lnTo>
                  <a:pt x="726947" y="2840736"/>
                </a:lnTo>
                <a:lnTo>
                  <a:pt x="768096" y="2843784"/>
                </a:lnTo>
                <a:lnTo>
                  <a:pt x="809244" y="2845308"/>
                </a:lnTo>
                <a:lnTo>
                  <a:pt x="7546848" y="2845308"/>
                </a:lnTo>
                <a:lnTo>
                  <a:pt x="7587995" y="2843784"/>
                </a:lnTo>
                <a:lnTo>
                  <a:pt x="7629143" y="2840736"/>
                </a:lnTo>
                <a:lnTo>
                  <a:pt x="7670291" y="2836164"/>
                </a:lnTo>
                <a:lnTo>
                  <a:pt x="7709915" y="2828544"/>
                </a:lnTo>
                <a:lnTo>
                  <a:pt x="7749539" y="2819400"/>
                </a:lnTo>
                <a:lnTo>
                  <a:pt x="7787639" y="2808732"/>
                </a:lnTo>
                <a:lnTo>
                  <a:pt x="7825739" y="2796540"/>
                </a:lnTo>
                <a:lnTo>
                  <a:pt x="7829397" y="2795016"/>
                </a:lnTo>
                <a:lnTo>
                  <a:pt x="809244" y="2795016"/>
                </a:lnTo>
                <a:lnTo>
                  <a:pt x="769620" y="2793491"/>
                </a:lnTo>
                <a:lnTo>
                  <a:pt x="731520" y="2790444"/>
                </a:lnTo>
                <a:lnTo>
                  <a:pt x="693420" y="2785872"/>
                </a:lnTo>
                <a:lnTo>
                  <a:pt x="655320" y="2779776"/>
                </a:lnTo>
                <a:lnTo>
                  <a:pt x="583692" y="2759964"/>
                </a:lnTo>
                <a:lnTo>
                  <a:pt x="513588" y="2735579"/>
                </a:lnTo>
                <a:lnTo>
                  <a:pt x="448056" y="2703576"/>
                </a:lnTo>
                <a:lnTo>
                  <a:pt x="384048" y="2665476"/>
                </a:lnTo>
                <a:lnTo>
                  <a:pt x="326136" y="2621279"/>
                </a:lnTo>
                <a:lnTo>
                  <a:pt x="272796" y="2572512"/>
                </a:lnTo>
                <a:lnTo>
                  <a:pt x="224028" y="2517648"/>
                </a:lnTo>
                <a:lnTo>
                  <a:pt x="179832" y="2459736"/>
                </a:lnTo>
                <a:lnTo>
                  <a:pt x="141732" y="2397252"/>
                </a:lnTo>
                <a:lnTo>
                  <a:pt x="109728" y="2330196"/>
                </a:lnTo>
                <a:lnTo>
                  <a:pt x="83820" y="2260091"/>
                </a:lnTo>
                <a:lnTo>
                  <a:pt x="65532" y="2188464"/>
                </a:lnTo>
                <a:lnTo>
                  <a:pt x="59436" y="2150364"/>
                </a:lnTo>
                <a:lnTo>
                  <a:pt x="54864" y="2112264"/>
                </a:lnTo>
                <a:lnTo>
                  <a:pt x="51815" y="2074164"/>
                </a:lnTo>
                <a:lnTo>
                  <a:pt x="50350" y="2036064"/>
                </a:lnTo>
                <a:lnTo>
                  <a:pt x="50292" y="0"/>
                </a:lnTo>
                <a:close/>
              </a:path>
              <a:path w="8356600" h="2845435">
                <a:moveTo>
                  <a:pt x="8356091" y="0"/>
                </a:moveTo>
                <a:lnTo>
                  <a:pt x="8305800" y="0"/>
                </a:lnTo>
                <a:lnTo>
                  <a:pt x="8305800" y="2036064"/>
                </a:lnTo>
                <a:lnTo>
                  <a:pt x="8304276" y="2075688"/>
                </a:lnTo>
                <a:lnTo>
                  <a:pt x="8301228" y="2113788"/>
                </a:lnTo>
                <a:lnTo>
                  <a:pt x="8296656" y="2151888"/>
                </a:lnTo>
                <a:lnTo>
                  <a:pt x="8290559" y="2189988"/>
                </a:lnTo>
                <a:lnTo>
                  <a:pt x="8270748" y="2261616"/>
                </a:lnTo>
                <a:lnTo>
                  <a:pt x="8246363" y="2331720"/>
                </a:lnTo>
                <a:lnTo>
                  <a:pt x="8214359" y="2397252"/>
                </a:lnTo>
                <a:lnTo>
                  <a:pt x="8176259" y="2461260"/>
                </a:lnTo>
                <a:lnTo>
                  <a:pt x="8132063" y="2519172"/>
                </a:lnTo>
                <a:lnTo>
                  <a:pt x="8083295" y="2572512"/>
                </a:lnTo>
                <a:lnTo>
                  <a:pt x="8028432" y="2621279"/>
                </a:lnTo>
                <a:lnTo>
                  <a:pt x="7970519" y="2665476"/>
                </a:lnTo>
                <a:lnTo>
                  <a:pt x="7908035" y="2703576"/>
                </a:lnTo>
                <a:lnTo>
                  <a:pt x="7840980" y="2735579"/>
                </a:lnTo>
                <a:lnTo>
                  <a:pt x="7770876" y="2761488"/>
                </a:lnTo>
                <a:lnTo>
                  <a:pt x="7699248" y="2779776"/>
                </a:lnTo>
                <a:lnTo>
                  <a:pt x="7661148" y="2785872"/>
                </a:lnTo>
                <a:lnTo>
                  <a:pt x="7623048" y="2790444"/>
                </a:lnTo>
                <a:lnTo>
                  <a:pt x="7584948" y="2793491"/>
                </a:lnTo>
                <a:lnTo>
                  <a:pt x="7545324" y="2795016"/>
                </a:lnTo>
                <a:lnTo>
                  <a:pt x="7829397" y="2795016"/>
                </a:lnTo>
                <a:lnTo>
                  <a:pt x="7898891" y="2766060"/>
                </a:lnTo>
                <a:lnTo>
                  <a:pt x="7932419" y="2747772"/>
                </a:lnTo>
                <a:lnTo>
                  <a:pt x="7967472" y="2727960"/>
                </a:lnTo>
                <a:lnTo>
                  <a:pt x="7999476" y="2706624"/>
                </a:lnTo>
                <a:lnTo>
                  <a:pt x="8031480" y="2683764"/>
                </a:lnTo>
                <a:lnTo>
                  <a:pt x="8090915" y="2634996"/>
                </a:lnTo>
                <a:lnTo>
                  <a:pt x="8119872" y="2607564"/>
                </a:lnTo>
                <a:lnTo>
                  <a:pt x="8171687" y="2549652"/>
                </a:lnTo>
                <a:lnTo>
                  <a:pt x="8196072" y="2519172"/>
                </a:lnTo>
                <a:lnTo>
                  <a:pt x="8258556" y="2421636"/>
                </a:lnTo>
                <a:lnTo>
                  <a:pt x="8276843" y="2386584"/>
                </a:lnTo>
                <a:lnTo>
                  <a:pt x="8293608" y="2350008"/>
                </a:lnTo>
                <a:lnTo>
                  <a:pt x="8307324" y="2313431"/>
                </a:lnTo>
                <a:lnTo>
                  <a:pt x="8331708" y="2237231"/>
                </a:lnTo>
                <a:lnTo>
                  <a:pt x="8346948" y="2157984"/>
                </a:lnTo>
                <a:lnTo>
                  <a:pt x="8351519" y="2118360"/>
                </a:lnTo>
                <a:lnTo>
                  <a:pt x="8354567" y="2077212"/>
                </a:lnTo>
                <a:lnTo>
                  <a:pt x="8356091" y="2036064"/>
                </a:lnTo>
                <a:lnTo>
                  <a:pt x="8356091" y="0"/>
                </a:lnTo>
                <a:close/>
              </a:path>
            </a:pathLst>
          </a:custGeom>
          <a:solidFill>
            <a:srgbClr val="669999"/>
          </a:solidFill>
        </p:spPr>
        <p:txBody>
          <a:bodyPr wrap="square" lIns="0" tIns="0" rIns="0" bIns="0" rtlCol="0"/>
          <a:lstStyle/>
          <a:p>
            <a:endParaRPr/>
          </a:p>
        </p:txBody>
      </p:sp>
      <p:sp>
        <p:nvSpPr>
          <p:cNvPr id="5" name="object 5"/>
          <p:cNvSpPr txBox="1"/>
          <p:nvPr/>
        </p:nvSpPr>
        <p:spPr>
          <a:xfrm>
            <a:off x="688340" y="1636839"/>
            <a:ext cx="6103620" cy="4473575"/>
          </a:xfrm>
          <a:prstGeom prst="rect">
            <a:avLst/>
          </a:prstGeom>
        </p:spPr>
        <p:txBody>
          <a:bodyPr vert="horz" wrap="square" lIns="0" tIns="0" rIns="0" bIns="0" rtlCol="0">
            <a:spAutoFit/>
          </a:bodyPr>
          <a:lstStyle/>
          <a:p>
            <a:pPr marL="355600" indent="-342900">
              <a:lnSpc>
                <a:spcPct val="100000"/>
              </a:lnSpc>
              <a:buClr>
                <a:srgbClr val="996666"/>
              </a:buClr>
              <a:buSzPct val="79166"/>
              <a:buFont typeface="Wingdings"/>
              <a:buChar char=""/>
              <a:tabLst>
                <a:tab pos="354965" algn="l"/>
                <a:tab pos="355600" algn="l"/>
              </a:tabLst>
            </a:pPr>
            <a:r>
              <a:rPr sz="2400" spc="-5" dirty="0">
                <a:latin typeface="Arial"/>
                <a:cs typeface="Arial"/>
              </a:rPr>
              <a:t>Deux </a:t>
            </a:r>
            <a:r>
              <a:rPr sz="2400" dirty="0">
                <a:latin typeface="Arial"/>
                <a:cs typeface="Arial"/>
              </a:rPr>
              <a:t>types </a:t>
            </a:r>
            <a:r>
              <a:rPr sz="2400" spc="-5" dirty="0">
                <a:latin typeface="Arial"/>
                <a:cs typeface="Arial"/>
              </a:rPr>
              <a:t>d’objets à modéliser</a:t>
            </a:r>
            <a:endParaRPr sz="2400">
              <a:latin typeface="Arial"/>
              <a:cs typeface="Arial"/>
            </a:endParaRPr>
          </a:p>
          <a:p>
            <a:pPr marL="756285" lvl="1" indent="-286385">
              <a:lnSpc>
                <a:spcPct val="100000"/>
              </a:lnSpc>
              <a:spcBef>
                <a:spcPts val="484"/>
              </a:spcBef>
              <a:buClr>
                <a:srgbClr val="99CCFF"/>
              </a:buClr>
              <a:buSzPct val="70000"/>
              <a:buFont typeface="Wingdings"/>
              <a:buChar char=""/>
              <a:tabLst>
                <a:tab pos="756920" algn="l"/>
              </a:tabLst>
            </a:pPr>
            <a:r>
              <a:rPr sz="2000" dirty="0">
                <a:latin typeface="Arial"/>
                <a:cs typeface="Arial"/>
              </a:rPr>
              <a:t>des objets virtuels /</a:t>
            </a:r>
            <a:r>
              <a:rPr sz="2000" spc="-100" dirty="0">
                <a:latin typeface="Arial"/>
                <a:cs typeface="Arial"/>
              </a:rPr>
              <a:t> </a:t>
            </a:r>
            <a:r>
              <a:rPr sz="2000" spc="-5" dirty="0">
                <a:latin typeface="Arial"/>
                <a:cs typeface="Arial"/>
              </a:rPr>
              <a:t>inventés</a:t>
            </a:r>
            <a:endParaRPr sz="2000">
              <a:latin typeface="Arial"/>
              <a:cs typeface="Arial"/>
            </a:endParaRPr>
          </a:p>
          <a:p>
            <a:pPr marL="756285" lvl="1" indent="-286385">
              <a:lnSpc>
                <a:spcPct val="100000"/>
              </a:lnSpc>
              <a:spcBef>
                <a:spcPts val="480"/>
              </a:spcBef>
              <a:buClr>
                <a:srgbClr val="99CCFF"/>
              </a:buClr>
              <a:buSzPct val="70000"/>
              <a:buFont typeface="Wingdings"/>
              <a:buChar char=""/>
              <a:tabLst>
                <a:tab pos="756920" algn="l"/>
              </a:tabLst>
            </a:pPr>
            <a:r>
              <a:rPr sz="2000" dirty="0">
                <a:latin typeface="Arial"/>
                <a:cs typeface="Arial"/>
              </a:rPr>
              <a:t>les objets</a:t>
            </a:r>
            <a:r>
              <a:rPr sz="2000" spc="-105" dirty="0">
                <a:latin typeface="Arial"/>
                <a:cs typeface="Arial"/>
              </a:rPr>
              <a:t> </a:t>
            </a:r>
            <a:r>
              <a:rPr sz="2000" dirty="0">
                <a:latin typeface="Arial"/>
                <a:cs typeface="Arial"/>
              </a:rPr>
              <a:t>réels</a:t>
            </a:r>
            <a:endParaRPr sz="2000">
              <a:latin typeface="Arial"/>
              <a:cs typeface="Arial"/>
            </a:endParaRPr>
          </a:p>
          <a:p>
            <a:pPr marL="355600" indent="-342900">
              <a:lnSpc>
                <a:spcPct val="100000"/>
              </a:lnSpc>
              <a:spcBef>
                <a:spcPts val="570"/>
              </a:spcBef>
              <a:buClr>
                <a:srgbClr val="996666"/>
              </a:buClr>
              <a:buSzPct val="79166"/>
              <a:buFont typeface="Wingdings"/>
              <a:buChar char=""/>
              <a:tabLst>
                <a:tab pos="354965" algn="l"/>
                <a:tab pos="355600" algn="l"/>
              </a:tabLst>
            </a:pPr>
            <a:r>
              <a:rPr sz="2400" spc="-5" dirty="0">
                <a:latin typeface="Arial"/>
                <a:cs typeface="Arial"/>
              </a:rPr>
              <a:t>Plusieurs modes de</a:t>
            </a:r>
            <a:r>
              <a:rPr sz="2400" spc="25" dirty="0">
                <a:latin typeface="Arial"/>
                <a:cs typeface="Arial"/>
              </a:rPr>
              <a:t> </a:t>
            </a:r>
            <a:r>
              <a:rPr sz="2400" spc="-5" dirty="0">
                <a:latin typeface="Arial"/>
                <a:cs typeface="Arial"/>
              </a:rPr>
              <a:t>création</a:t>
            </a:r>
            <a:endParaRPr sz="2400">
              <a:latin typeface="Arial"/>
              <a:cs typeface="Arial"/>
            </a:endParaRPr>
          </a:p>
          <a:p>
            <a:pPr marL="756285" lvl="1" indent="-286385">
              <a:lnSpc>
                <a:spcPct val="100000"/>
              </a:lnSpc>
              <a:spcBef>
                <a:spcPts val="480"/>
              </a:spcBef>
              <a:buClr>
                <a:srgbClr val="99CCFF"/>
              </a:buClr>
              <a:buSzPct val="70000"/>
              <a:buFont typeface="Wingdings"/>
              <a:buChar char=""/>
              <a:tabLst>
                <a:tab pos="756920" algn="l"/>
              </a:tabLst>
            </a:pPr>
            <a:r>
              <a:rPr sz="2000" b="1" dirty="0">
                <a:latin typeface="Arial"/>
                <a:cs typeface="Arial"/>
              </a:rPr>
              <a:t>interactive </a:t>
            </a:r>
            <a:r>
              <a:rPr sz="2000" dirty="0">
                <a:latin typeface="Arial"/>
                <a:cs typeface="Arial"/>
              </a:rPr>
              <a:t>par des</a:t>
            </a:r>
            <a:r>
              <a:rPr sz="2000" spc="-130" dirty="0">
                <a:latin typeface="Arial"/>
                <a:cs typeface="Arial"/>
              </a:rPr>
              <a:t> </a:t>
            </a:r>
            <a:r>
              <a:rPr sz="2000" dirty="0">
                <a:latin typeface="Arial"/>
                <a:cs typeface="Arial"/>
              </a:rPr>
              <a:t>graphistes</a:t>
            </a:r>
            <a:endParaRPr sz="2000">
              <a:latin typeface="Arial"/>
              <a:cs typeface="Arial"/>
            </a:endParaRPr>
          </a:p>
          <a:p>
            <a:pPr marL="756285" lvl="1" indent="-286385">
              <a:lnSpc>
                <a:spcPct val="100000"/>
              </a:lnSpc>
              <a:spcBef>
                <a:spcPts val="480"/>
              </a:spcBef>
              <a:buClr>
                <a:srgbClr val="99CCFF"/>
              </a:buClr>
              <a:buSzPct val="70000"/>
              <a:buFont typeface="Wingdings"/>
              <a:buChar char=""/>
              <a:tabLst>
                <a:tab pos="756920" algn="l"/>
              </a:tabLst>
            </a:pPr>
            <a:r>
              <a:rPr sz="2000" b="1" dirty="0">
                <a:latin typeface="Arial"/>
                <a:cs typeface="Arial"/>
              </a:rPr>
              <a:t>automatique </a:t>
            </a:r>
            <a:r>
              <a:rPr sz="2000" dirty="0">
                <a:latin typeface="Arial"/>
                <a:cs typeface="Arial"/>
              </a:rPr>
              <a:t>à partir du</a:t>
            </a:r>
            <a:r>
              <a:rPr sz="2000" spc="-155" dirty="0">
                <a:latin typeface="Arial"/>
                <a:cs typeface="Arial"/>
              </a:rPr>
              <a:t> </a:t>
            </a:r>
            <a:r>
              <a:rPr sz="2000" dirty="0">
                <a:latin typeface="Arial"/>
                <a:cs typeface="Arial"/>
              </a:rPr>
              <a:t>réel</a:t>
            </a:r>
            <a:endParaRPr sz="2000">
              <a:latin typeface="Arial"/>
              <a:cs typeface="Arial"/>
            </a:endParaRPr>
          </a:p>
          <a:p>
            <a:pPr marL="1155700" lvl="2" indent="-228600">
              <a:lnSpc>
                <a:spcPct val="100000"/>
              </a:lnSpc>
              <a:spcBef>
                <a:spcPts val="440"/>
              </a:spcBef>
              <a:buClr>
                <a:srgbClr val="669999"/>
              </a:buClr>
              <a:buSzPct val="63888"/>
              <a:buFont typeface="Wingdings"/>
              <a:buChar char=""/>
              <a:tabLst>
                <a:tab pos="1156335" algn="l"/>
              </a:tabLst>
            </a:pPr>
            <a:r>
              <a:rPr sz="1800" spc="-5" dirty="0">
                <a:latin typeface="Arial"/>
                <a:cs typeface="Arial"/>
              </a:rPr>
              <a:t>scanner </a:t>
            </a:r>
            <a:r>
              <a:rPr sz="1800" dirty="0">
                <a:latin typeface="Arial"/>
                <a:cs typeface="Arial"/>
              </a:rPr>
              <a:t>3D, </a:t>
            </a:r>
            <a:r>
              <a:rPr sz="1800" spc="-10" dirty="0">
                <a:latin typeface="Arial"/>
                <a:cs typeface="Arial"/>
              </a:rPr>
              <a:t>données </a:t>
            </a:r>
            <a:r>
              <a:rPr sz="1800" spc="-5" dirty="0">
                <a:latin typeface="Arial"/>
                <a:cs typeface="Arial"/>
              </a:rPr>
              <a:t>médicales,</a:t>
            </a:r>
            <a:r>
              <a:rPr sz="1800" spc="25" dirty="0">
                <a:latin typeface="Arial"/>
                <a:cs typeface="Arial"/>
              </a:rPr>
              <a:t> </a:t>
            </a:r>
            <a:r>
              <a:rPr sz="1800" dirty="0">
                <a:latin typeface="Arial"/>
                <a:cs typeface="Arial"/>
              </a:rPr>
              <a:t>etc...</a:t>
            </a:r>
            <a:endParaRPr sz="1800">
              <a:latin typeface="Arial"/>
              <a:cs typeface="Arial"/>
            </a:endParaRPr>
          </a:p>
          <a:p>
            <a:pPr marL="756285" lvl="1" indent="-286385">
              <a:lnSpc>
                <a:spcPct val="100000"/>
              </a:lnSpc>
              <a:spcBef>
                <a:spcPts val="470"/>
              </a:spcBef>
              <a:buClr>
                <a:srgbClr val="99CCFF"/>
              </a:buClr>
              <a:buSzPct val="70000"/>
              <a:buFont typeface="Wingdings"/>
              <a:buChar char=""/>
              <a:tabLst>
                <a:tab pos="756920" algn="l"/>
              </a:tabLst>
            </a:pPr>
            <a:r>
              <a:rPr sz="2000" b="1" dirty="0">
                <a:latin typeface="Arial"/>
                <a:cs typeface="Arial"/>
              </a:rPr>
              <a:t>procédurale</a:t>
            </a:r>
            <a:endParaRPr sz="2000">
              <a:latin typeface="Arial"/>
              <a:cs typeface="Arial"/>
            </a:endParaRPr>
          </a:p>
          <a:p>
            <a:pPr marL="1155700" lvl="2" indent="-228600">
              <a:lnSpc>
                <a:spcPct val="100000"/>
              </a:lnSpc>
              <a:spcBef>
                <a:spcPts val="440"/>
              </a:spcBef>
              <a:buClr>
                <a:srgbClr val="669999"/>
              </a:buClr>
              <a:buSzPct val="63888"/>
              <a:buFont typeface="Wingdings"/>
              <a:buChar char=""/>
              <a:tabLst>
                <a:tab pos="1156335" algn="l"/>
              </a:tabLst>
            </a:pPr>
            <a:r>
              <a:rPr sz="1800" spc="-5" dirty="0">
                <a:latin typeface="Arial"/>
                <a:cs typeface="Arial"/>
              </a:rPr>
              <a:t>scènes complexes, terrain,</a:t>
            </a:r>
            <a:r>
              <a:rPr sz="1800" dirty="0">
                <a:latin typeface="Arial"/>
                <a:cs typeface="Arial"/>
              </a:rPr>
              <a:t> etc...</a:t>
            </a:r>
            <a:endParaRPr sz="1800">
              <a:latin typeface="Arial"/>
              <a:cs typeface="Arial"/>
            </a:endParaRPr>
          </a:p>
          <a:p>
            <a:pPr marL="756285" lvl="1" indent="-286385">
              <a:lnSpc>
                <a:spcPct val="100000"/>
              </a:lnSpc>
              <a:spcBef>
                <a:spcPts val="470"/>
              </a:spcBef>
              <a:buClr>
                <a:srgbClr val="99CCFF"/>
              </a:buClr>
              <a:buSzPct val="70000"/>
              <a:buFont typeface="Wingdings"/>
              <a:buChar char=""/>
              <a:tabLst>
                <a:tab pos="756920" algn="l"/>
              </a:tabLst>
            </a:pPr>
            <a:r>
              <a:rPr sz="2000" dirty="0">
                <a:latin typeface="Arial"/>
                <a:cs typeface="Arial"/>
              </a:rPr>
              <a:t>Ou un mélange de ces</a:t>
            </a:r>
            <a:r>
              <a:rPr sz="2000" spc="-140" dirty="0">
                <a:latin typeface="Arial"/>
                <a:cs typeface="Arial"/>
              </a:rPr>
              <a:t> </a:t>
            </a:r>
            <a:r>
              <a:rPr sz="2000" dirty="0">
                <a:latin typeface="Arial"/>
                <a:cs typeface="Arial"/>
              </a:rPr>
              <a:t>modes…</a:t>
            </a:r>
            <a:endParaRPr sz="2000">
              <a:latin typeface="Arial"/>
              <a:cs typeface="Arial"/>
            </a:endParaRPr>
          </a:p>
          <a:p>
            <a:pPr marL="355600" indent="-342900">
              <a:lnSpc>
                <a:spcPct val="100000"/>
              </a:lnSpc>
              <a:spcBef>
                <a:spcPts val="570"/>
              </a:spcBef>
              <a:buClr>
                <a:srgbClr val="996666"/>
              </a:buClr>
              <a:buSzPct val="79166"/>
              <a:buFont typeface="Wingdings"/>
              <a:buChar char=""/>
              <a:tabLst>
                <a:tab pos="354965" algn="l"/>
                <a:tab pos="355600" algn="l"/>
              </a:tabLst>
            </a:pPr>
            <a:r>
              <a:rPr sz="2400" dirty="0">
                <a:latin typeface="Arial"/>
                <a:cs typeface="Arial"/>
              </a:rPr>
              <a:t>Différentes</a:t>
            </a:r>
            <a:r>
              <a:rPr sz="2400" spc="-60" dirty="0">
                <a:latin typeface="Arial"/>
                <a:cs typeface="Arial"/>
              </a:rPr>
              <a:t> </a:t>
            </a:r>
            <a:r>
              <a:rPr sz="2400" spc="-5" dirty="0">
                <a:latin typeface="Arial"/>
                <a:cs typeface="Arial"/>
              </a:rPr>
              <a:t>utilisations</a:t>
            </a:r>
            <a:endParaRPr sz="2400">
              <a:latin typeface="Arial"/>
              <a:cs typeface="Arial"/>
            </a:endParaRPr>
          </a:p>
          <a:p>
            <a:pPr marL="756285" lvl="1" indent="-286385">
              <a:lnSpc>
                <a:spcPct val="100000"/>
              </a:lnSpc>
              <a:spcBef>
                <a:spcPts val="484"/>
              </a:spcBef>
              <a:buClr>
                <a:srgbClr val="99CCFF"/>
              </a:buClr>
              <a:buSzPct val="70000"/>
              <a:buFont typeface="Wingdings"/>
              <a:buChar char=""/>
              <a:tabLst>
                <a:tab pos="756920" algn="l"/>
              </a:tabLst>
            </a:pPr>
            <a:r>
              <a:rPr sz="2000" dirty="0">
                <a:latin typeface="Arial"/>
                <a:cs typeface="Arial"/>
              </a:rPr>
              <a:t>affichage, animation, simulation physique,</a:t>
            </a:r>
            <a:r>
              <a:rPr sz="2000" spc="-140" dirty="0">
                <a:latin typeface="Arial"/>
                <a:cs typeface="Arial"/>
              </a:rPr>
              <a:t> </a:t>
            </a:r>
            <a:r>
              <a:rPr sz="2000" dirty="0">
                <a:latin typeface="Arial"/>
                <a:cs typeface="Arial"/>
              </a:rPr>
              <a:t>etc...</a:t>
            </a:r>
            <a:endParaRPr sz="2000">
              <a:latin typeface="Arial"/>
              <a:cs typeface="Arial"/>
            </a:endParaRPr>
          </a:p>
        </p:txBody>
      </p:sp>
      <p:sp>
        <p:nvSpPr>
          <p:cNvPr id="7" name="object 6"/>
          <p:cNvSpPr txBox="1">
            <a:spLocks/>
          </p:cNvSpPr>
          <p:nvPr/>
        </p:nvSpPr>
        <p:spPr>
          <a:xfrm>
            <a:off x="8534400" y="6629400"/>
            <a:ext cx="551182" cy="166712"/>
          </a:xfrm>
          <a:prstGeom prst="rect">
            <a:avLst/>
          </a:prstGeom>
        </p:spPr>
        <p:txBody>
          <a:bodyPr vert="horz" wrap="square" lIns="0" tIns="0" rIns="0" bIns="0" rtlCol="0">
            <a:spAutoFit/>
          </a:bodyPr>
          <a:lstStyle/>
          <a:p>
            <a:pPr marL="127000" marR="0" lvl="0" indent="0" algn="l" defTabSz="914400" rtl="0" eaLnBrk="1" fontAlgn="auto" latinLnBrk="0" hangingPunct="1">
              <a:lnSpc>
                <a:spcPts val="1275"/>
              </a:lnSpc>
              <a:spcBef>
                <a:spcPts val="0"/>
              </a:spcBef>
              <a:spcAft>
                <a:spcPts val="0"/>
              </a:spcAft>
              <a:buClrTx/>
              <a:buSzTx/>
              <a:buFontTx/>
              <a:buNone/>
              <a:tabLst/>
              <a:defRPr/>
            </a:pPr>
            <a:fld id="{81D60167-4931-47E6-BA6A-407CBD079E47}" type="slidenum">
              <a:rPr kumimoji="0" lang="fr-FR" sz="1200" b="0" i="0" u="none" strike="noStrike" kern="1200" cap="none" spc="35" normalizeH="0" baseline="0" noProof="0" smtClean="0">
                <a:ln>
                  <a:noFill/>
                </a:ln>
                <a:solidFill>
                  <a:schemeClr val="tx1"/>
                </a:solidFill>
                <a:effectLst/>
                <a:uLnTx/>
                <a:uFillTx/>
                <a:latin typeface="Verdana"/>
                <a:ea typeface="+mn-ea"/>
                <a:cs typeface="Verdana"/>
              </a:rPr>
              <a:pPr marL="127000" marR="0" lvl="0" indent="0" algn="l" defTabSz="914400" rtl="0" eaLnBrk="1" fontAlgn="auto" latinLnBrk="0" hangingPunct="1">
                <a:lnSpc>
                  <a:spcPts val="1275"/>
                </a:lnSpc>
                <a:spcBef>
                  <a:spcPts val="0"/>
                </a:spcBef>
                <a:spcAft>
                  <a:spcPts val="0"/>
                </a:spcAft>
                <a:buClrTx/>
                <a:buSzTx/>
                <a:buFontTx/>
                <a:buNone/>
                <a:tabLst/>
                <a:defRPr/>
              </a:pPr>
              <a:t>7</a:t>
            </a:fld>
            <a:endParaRPr kumimoji="0" lang="fr-FR" sz="1200" b="0" i="0" u="none" strike="noStrike" kern="1200" cap="none" spc="35" normalizeH="0" baseline="0" noProof="0" dirty="0">
              <a:ln>
                <a:noFill/>
              </a:ln>
              <a:solidFill>
                <a:schemeClr val="tx1"/>
              </a:solidFill>
              <a:effectLst/>
              <a:uLnTx/>
              <a:uFillTx/>
              <a:latin typeface="Verdana"/>
              <a:ea typeface="+mn-ea"/>
              <a:cs typeface="Verdana"/>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lang="fr-FR" b="1" dirty="0" smtClean="0">
                <a:effectLst>
                  <a:outerShdw blurRad="38100" dist="38100" dir="2700000" algn="tl">
                    <a:srgbClr val="000000">
                      <a:alpha val="43137"/>
                    </a:srgbClr>
                  </a:outerShdw>
                </a:effectLst>
              </a:rPr>
              <a:t>La modélisation</a:t>
            </a:r>
            <a:endParaRPr b="1" spc="-5" dirty="0">
              <a:effectLst>
                <a:outerShdw blurRad="38100" dist="38100" dir="2700000" algn="tl">
                  <a:srgbClr val="000000">
                    <a:alpha val="43137"/>
                  </a:srgbClr>
                </a:outerShdw>
              </a:effectLst>
            </a:endParaRPr>
          </a:p>
        </p:txBody>
      </p:sp>
      <p:sp>
        <p:nvSpPr>
          <p:cNvPr id="3" name="object 3"/>
          <p:cNvSpPr/>
          <p:nvPr/>
        </p:nvSpPr>
        <p:spPr>
          <a:xfrm>
            <a:off x="0" y="3427475"/>
            <a:ext cx="9144000" cy="3426460"/>
          </a:xfrm>
          <a:custGeom>
            <a:avLst/>
            <a:gdLst/>
            <a:ahLst/>
            <a:cxnLst/>
            <a:rect l="l" t="t" r="r" b="b"/>
            <a:pathLst>
              <a:path w="9144000" h="3426459">
                <a:moveTo>
                  <a:pt x="0" y="3425952"/>
                </a:moveTo>
                <a:lnTo>
                  <a:pt x="9144000" y="3425952"/>
                </a:lnTo>
                <a:lnTo>
                  <a:pt x="9144000" y="0"/>
                </a:lnTo>
                <a:lnTo>
                  <a:pt x="0" y="0"/>
                </a:lnTo>
                <a:lnTo>
                  <a:pt x="0" y="3425952"/>
                </a:lnTo>
                <a:close/>
              </a:path>
            </a:pathLst>
          </a:custGeom>
          <a:solidFill>
            <a:srgbClr val="FFFFFF"/>
          </a:solidFill>
        </p:spPr>
        <p:txBody>
          <a:bodyPr wrap="square" lIns="0" tIns="0" rIns="0" bIns="0" rtlCol="0"/>
          <a:lstStyle/>
          <a:p>
            <a:endParaRPr/>
          </a:p>
        </p:txBody>
      </p:sp>
      <p:sp>
        <p:nvSpPr>
          <p:cNvPr id="4" name="object 4"/>
          <p:cNvSpPr/>
          <p:nvPr/>
        </p:nvSpPr>
        <p:spPr>
          <a:xfrm>
            <a:off x="356615" y="3427475"/>
            <a:ext cx="8356600" cy="3278125"/>
          </a:xfrm>
          <a:custGeom>
            <a:avLst/>
            <a:gdLst/>
            <a:ahLst/>
            <a:cxnLst/>
            <a:rect l="l" t="t" r="r" b="b"/>
            <a:pathLst>
              <a:path w="8356600" h="2845435">
                <a:moveTo>
                  <a:pt x="50292" y="0"/>
                </a:moveTo>
                <a:lnTo>
                  <a:pt x="0" y="0"/>
                </a:lnTo>
                <a:lnTo>
                  <a:pt x="0" y="2077212"/>
                </a:lnTo>
                <a:lnTo>
                  <a:pt x="9144" y="2159508"/>
                </a:lnTo>
                <a:lnTo>
                  <a:pt x="16764" y="2199131"/>
                </a:lnTo>
                <a:lnTo>
                  <a:pt x="25908" y="2238755"/>
                </a:lnTo>
                <a:lnTo>
                  <a:pt x="36576" y="2276855"/>
                </a:lnTo>
                <a:lnTo>
                  <a:pt x="48768" y="2314955"/>
                </a:lnTo>
                <a:lnTo>
                  <a:pt x="79248" y="2388108"/>
                </a:lnTo>
                <a:lnTo>
                  <a:pt x="97536" y="2421636"/>
                </a:lnTo>
                <a:lnTo>
                  <a:pt x="117348" y="2456688"/>
                </a:lnTo>
                <a:lnTo>
                  <a:pt x="138684" y="2488691"/>
                </a:lnTo>
                <a:lnTo>
                  <a:pt x="161544" y="2520696"/>
                </a:lnTo>
                <a:lnTo>
                  <a:pt x="184404" y="2551176"/>
                </a:lnTo>
                <a:lnTo>
                  <a:pt x="210312" y="2580131"/>
                </a:lnTo>
                <a:lnTo>
                  <a:pt x="237744" y="2609088"/>
                </a:lnTo>
                <a:lnTo>
                  <a:pt x="295656" y="2660904"/>
                </a:lnTo>
                <a:lnTo>
                  <a:pt x="326136" y="2685288"/>
                </a:lnTo>
                <a:lnTo>
                  <a:pt x="423672" y="2747772"/>
                </a:lnTo>
                <a:lnTo>
                  <a:pt x="458724" y="2766060"/>
                </a:lnTo>
                <a:lnTo>
                  <a:pt x="495300" y="2782824"/>
                </a:lnTo>
                <a:lnTo>
                  <a:pt x="531876" y="2796540"/>
                </a:lnTo>
                <a:lnTo>
                  <a:pt x="608076" y="2820924"/>
                </a:lnTo>
                <a:lnTo>
                  <a:pt x="687324" y="2836164"/>
                </a:lnTo>
                <a:lnTo>
                  <a:pt x="726947" y="2840736"/>
                </a:lnTo>
                <a:lnTo>
                  <a:pt x="768096" y="2843784"/>
                </a:lnTo>
                <a:lnTo>
                  <a:pt x="809244" y="2845308"/>
                </a:lnTo>
                <a:lnTo>
                  <a:pt x="7546848" y="2845308"/>
                </a:lnTo>
                <a:lnTo>
                  <a:pt x="7587995" y="2843784"/>
                </a:lnTo>
                <a:lnTo>
                  <a:pt x="7629143" y="2840736"/>
                </a:lnTo>
                <a:lnTo>
                  <a:pt x="7670291" y="2836164"/>
                </a:lnTo>
                <a:lnTo>
                  <a:pt x="7709915" y="2828544"/>
                </a:lnTo>
                <a:lnTo>
                  <a:pt x="7749539" y="2819400"/>
                </a:lnTo>
                <a:lnTo>
                  <a:pt x="7787639" y="2808732"/>
                </a:lnTo>
                <a:lnTo>
                  <a:pt x="7825739" y="2796540"/>
                </a:lnTo>
                <a:lnTo>
                  <a:pt x="7829397" y="2795016"/>
                </a:lnTo>
                <a:lnTo>
                  <a:pt x="809244" y="2795016"/>
                </a:lnTo>
                <a:lnTo>
                  <a:pt x="769620" y="2793491"/>
                </a:lnTo>
                <a:lnTo>
                  <a:pt x="731520" y="2790444"/>
                </a:lnTo>
                <a:lnTo>
                  <a:pt x="693420" y="2785872"/>
                </a:lnTo>
                <a:lnTo>
                  <a:pt x="655320" y="2779776"/>
                </a:lnTo>
                <a:lnTo>
                  <a:pt x="583692" y="2759964"/>
                </a:lnTo>
                <a:lnTo>
                  <a:pt x="513588" y="2735579"/>
                </a:lnTo>
                <a:lnTo>
                  <a:pt x="448056" y="2703576"/>
                </a:lnTo>
                <a:lnTo>
                  <a:pt x="384048" y="2665476"/>
                </a:lnTo>
                <a:lnTo>
                  <a:pt x="326136" y="2621279"/>
                </a:lnTo>
                <a:lnTo>
                  <a:pt x="272796" y="2572512"/>
                </a:lnTo>
                <a:lnTo>
                  <a:pt x="224028" y="2517648"/>
                </a:lnTo>
                <a:lnTo>
                  <a:pt x="179832" y="2459736"/>
                </a:lnTo>
                <a:lnTo>
                  <a:pt x="141732" y="2397252"/>
                </a:lnTo>
                <a:lnTo>
                  <a:pt x="109728" y="2330196"/>
                </a:lnTo>
                <a:lnTo>
                  <a:pt x="83820" y="2260091"/>
                </a:lnTo>
                <a:lnTo>
                  <a:pt x="65532" y="2188464"/>
                </a:lnTo>
                <a:lnTo>
                  <a:pt x="59436" y="2150364"/>
                </a:lnTo>
                <a:lnTo>
                  <a:pt x="54864" y="2112264"/>
                </a:lnTo>
                <a:lnTo>
                  <a:pt x="51815" y="2074164"/>
                </a:lnTo>
                <a:lnTo>
                  <a:pt x="50350" y="2036064"/>
                </a:lnTo>
                <a:lnTo>
                  <a:pt x="50292" y="0"/>
                </a:lnTo>
                <a:close/>
              </a:path>
              <a:path w="8356600" h="2845435">
                <a:moveTo>
                  <a:pt x="8356091" y="0"/>
                </a:moveTo>
                <a:lnTo>
                  <a:pt x="8305800" y="0"/>
                </a:lnTo>
                <a:lnTo>
                  <a:pt x="8305800" y="2036064"/>
                </a:lnTo>
                <a:lnTo>
                  <a:pt x="8304276" y="2075688"/>
                </a:lnTo>
                <a:lnTo>
                  <a:pt x="8301228" y="2113788"/>
                </a:lnTo>
                <a:lnTo>
                  <a:pt x="8296656" y="2151888"/>
                </a:lnTo>
                <a:lnTo>
                  <a:pt x="8290559" y="2189988"/>
                </a:lnTo>
                <a:lnTo>
                  <a:pt x="8270748" y="2261616"/>
                </a:lnTo>
                <a:lnTo>
                  <a:pt x="8246363" y="2331720"/>
                </a:lnTo>
                <a:lnTo>
                  <a:pt x="8214359" y="2397252"/>
                </a:lnTo>
                <a:lnTo>
                  <a:pt x="8176259" y="2461260"/>
                </a:lnTo>
                <a:lnTo>
                  <a:pt x="8132063" y="2519172"/>
                </a:lnTo>
                <a:lnTo>
                  <a:pt x="8083295" y="2572512"/>
                </a:lnTo>
                <a:lnTo>
                  <a:pt x="8028432" y="2621279"/>
                </a:lnTo>
                <a:lnTo>
                  <a:pt x="7970519" y="2665476"/>
                </a:lnTo>
                <a:lnTo>
                  <a:pt x="7908035" y="2703576"/>
                </a:lnTo>
                <a:lnTo>
                  <a:pt x="7840980" y="2735579"/>
                </a:lnTo>
                <a:lnTo>
                  <a:pt x="7770876" y="2761488"/>
                </a:lnTo>
                <a:lnTo>
                  <a:pt x="7699248" y="2779776"/>
                </a:lnTo>
                <a:lnTo>
                  <a:pt x="7661148" y="2785872"/>
                </a:lnTo>
                <a:lnTo>
                  <a:pt x="7623048" y="2790444"/>
                </a:lnTo>
                <a:lnTo>
                  <a:pt x="7584948" y="2793491"/>
                </a:lnTo>
                <a:lnTo>
                  <a:pt x="7545324" y="2795016"/>
                </a:lnTo>
                <a:lnTo>
                  <a:pt x="7829397" y="2795016"/>
                </a:lnTo>
                <a:lnTo>
                  <a:pt x="7898891" y="2766060"/>
                </a:lnTo>
                <a:lnTo>
                  <a:pt x="7932419" y="2747772"/>
                </a:lnTo>
                <a:lnTo>
                  <a:pt x="7967472" y="2727960"/>
                </a:lnTo>
                <a:lnTo>
                  <a:pt x="7999476" y="2706624"/>
                </a:lnTo>
                <a:lnTo>
                  <a:pt x="8031480" y="2683764"/>
                </a:lnTo>
                <a:lnTo>
                  <a:pt x="8090915" y="2634996"/>
                </a:lnTo>
                <a:lnTo>
                  <a:pt x="8119872" y="2607564"/>
                </a:lnTo>
                <a:lnTo>
                  <a:pt x="8171687" y="2549652"/>
                </a:lnTo>
                <a:lnTo>
                  <a:pt x="8196072" y="2519172"/>
                </a:lnTo>
                <a:lnTo>
                  <a:pt x="8258556" y="2421636"/>
                </a:lnTo>
                <a:lnTo>
                  <a:pt x="8276843" y="2386584"/>
                </a:lnTo>
                <a:lnTo>
                  <a:pt x="8293608" y="2350008"/>
                </a:lnTo>
                <a:lnTo>
                  <a:pt x="8307324" y="2313431"/>
                </a:lnTo>
                <a:lnTo>
                  <a:pt x="8331708" y="2237231"/>
                </a:lnTo>
                <a:lnTo>
                  <a:pt x="8346948" y="2157984"/>
                </a:lnTo>
                <a:lnTo>
                  <a:pt x="8351519" y="2118360"/>
                </a:lnTo>
                <a:lnTo>
                  <a:pt x="8354567" y="2077212"/>
                </a:lnTo>
                <a:lnTo>
                  <a:pt x="8356091" y="2036064"/>
                </a:lnTo>
                <a:lnTo>
                  <a:pt x="8356091" y="0"/>
                </a:lnTo>
                <a:close/>
              </a:path>
            </a:pathLst>
          </a:custGeom>
          <a:solidFill>
            <a:srgbClr val="669999"/>
          </a:solidFill>
        </p:spPr>
        <p:txBody>
          <a:bodyPr wrap="square" lIns="0" tIns="0" rIns="0" bIns="0" rtlCol="0"/>
          <a:lstStyle/>
          <a:p>
            <a:endParaRPr/>
          </a:p>
        </p:txBody>
      </p:sp>
      <p:sp>
        <p:nvSpPr>
          <p:cNvPr id="5" name="object 5"/>
          <p:cNvSpPr txBox="1"/>
          <p:nvPr/>
        </p:nvSpPr>
        <p:spPr>
          <a:xfrm>
            <a:off x="688340" y="1905000"/>
            <a:ext cx="7617460" cy="3967753"/>
          </a:xfrm>
          <a:prstGeom prst="rect">
            <a:avLst/>
          </a:prstGeom>
        </p:spPr>
        <p:txBody>
          <a:bodyPr vert="horz" wrap="square" lIns="0" tIns="0" rIns="0" bIns="0" rtlCol="0">
            <a:spAutoFit/>
          </a:bodyPr>
          <a:lstStyle/>
          <a:p>
            <a:pPr marL="355600" indent="-342900">
              <a:lnSpc>
                <a:spcPct val="100000"/>
              </a:lnSpc>
              <a:buClr>
                <a:srgbClr val="996666"/>
              </a:buClr>
              <a:buSzPct val="79166"/>
              <a:buFont typeface="Wingdings"/>
              <a:buChar char=""/>
              <a:tabLst>
                <a:tab pos="354965" algn="l"/>
                <a:tab pos="355600" algn="l"/>
              </a:tabLst>
            </a:pPr>
            <a:r>
              <a:rPr sz="3200" spc="-5" dirty="0">
                <a:latin typeface="Times New Roman" pitchFamily="18" charset="0"/>
                <a:cs typeface="Times New Roman" pitchFamily="18" charset="0"/>
              </a:rPr>
              <a:t>Construction des objets de la scène</a:t>
            </a:r>
            <a:endParaRPr sz="3200" spc="-5">
              <a:latin typeface="Times New Roman" pitchFamily="18" charset="0"/>
              <a:cs typeface="Times New Roman" pitchFamily="18" charset="0"/>
            </a:endParaRPr>
          </a:p>
          <a:p>
            <a:pPr marL="756285" lvl="1" indent="-286385">
              <a:lnSpc>
                <a:spcPct val="100000"/>
              </a:lnSpc>
              <a:spcBef>
                <a:spcPts val="484"/>
              </a:spcBef>
              <a:buClr>
                <a:srgbClr val="99CCFF"/>
              </a:buClr>
              <a:buSzPct val="70000"/>
              <a:buFont typeface="Wingdings"/>
              <a:buChar char=""/>
              <a:tabLst>
                <a:tab pos="756920" algn="l"/>
              </a:tabLst>
            </a:pPr>
            <a:r>
              <a:rPr sz="2800" spc="-5" dirty="0">
                <a:latin typeface="Times New Roman" pitchFamily="18" charset="0"/>
                <a:cs typeface="Times New Roman" pitchFamily="18" charset="0"/>
              </a:rPr>
              <a:t>Primitives</a:t>
            </a:r>
            <a:r>
              <a:rPr sz="2800" spc="-45" dirty="0">
                <a:latin typeface="Times New Roman" pitchFamily="18" charset="0"/>
                <a:cs typeface="Times New Roman" pitchFamily="18" charset="0"/>
              </a:rPr>
              <a:t> </a:t>
            </a:r>
            <a:r>
              <a:rPr sz="2800" spc="-5" dirty="0">
                <a:latin typeface="Times New Roman" pitchFamily="18" charset="0"/>
                <a:cs typeface="Times New Roman" pitchFamily="18" charset="0"/>
              </a:rPr>
              <a:t>géométriques</a:t>
            </a:r>
            <a:endParaRPr sz="2800" spc="-5">
              <a:latin typeface="Times New Roman" pitchFamily="18" charset="0"/>
              <a:cs typeface="Times New Roman" pitchFamily="18" charset="0"/>
            </a:endParaRPr>
          </a:p>
          <a:p>
            <a:pPr marL="756285" lvl="1" indent="-286385">
              <a:lnSpc>
                <a:spcPct val="100000"/>
              </a:lnSpc>
              <a:spcBef>
                <a:spcPts val="480"/>
              </a:spcBef>
              <a:buClr>
                <a:srgbClr val="99CCFF"/>
              </a:buClr>
              <a:buSzPct val="70000"/>
              <a:buFont typeface="Wingdings"/>
              <a:buChar char=""/>
              <a:tabLst>
                <a:tab pos="756920" algn="l"/>
              </a:tabLst>
            </a:pPr>
            <a:r>
              <a:rPr sz="2800" spc="-5" dirty="0">
                <a:latin typeface="Times New Roman" pitchFamily="18" charset="0"/>
                <a:cs typeface="Times New Roman" pitchFamily="18" charset="0"/>
              </a:rPr>
              <a:t>Opérations de transformations (placer les objets)</a:t>
            </a:r>
            <a:endParaRPr sz="2800" spc="-5">
              <a:latin typeface="Times New Roman" pitchFamily="18" charset="0"/>
              <a:cs typeface="Times New Roman" pitchFamily="18" charset="0"/>
            </a:endParaRPr>
          </a:p>
          <a:p>
            <a:pPr marL="355600" indent="-342900">
              <a:lnSpc>
                <a:spcPct val="100000"/>
              </a:lnSpc>
              <a:spcBef>
                <a:spcPts val="570"/>
              </a:spcBef>
              <a:buClr>
                <a:srgbClr val="996666"/>
              </a:buClr>
              <a:buSzPct val="79166"/>
              <a:buFont typeface="Wingdings"/>
              <a:buChar char=""/>
              <a:tabLst>
                <a:tab pos="354965" algn="l"/>
                <a:tab pos="355600" algn="l"/>
              </a:tabLst>
            </a:pPr>
            <a:r>
              <a:rPr sz="3200" spc="-5" dirty="0">
                <a:latin typeface="Times New Roman" pitchFamily="18" charset="0"/>
                <a:cs typeface="Times New Roman" pitchFamily="18" charset="0"/>
              </a:rPr>
              <a:t>Difficultés</a:t>
            </a:r>
            <a:endParaRPr sz="3200" spc="-5">
              <a:latin typeface="Times New Roman" pitchFamily="18" charset="0"/>
              <a:cs typeface="Times New Roman" pitchFamily="18" charset="0"/>
            </a:endParaRPr>
          </a:p>
          <a:p>
            <a:pPr marL="756285" lvl="1" indent="-286385">
              <a:spcBef>
                <a:spcPts val="480"/>
              </a:spcBef>
              <a:buClr>
                <a:srgbClr val="99CCFF"/>
              </a:buClr>
              <a:buSzPct val="70000"/>
              <a:buFont typeface="Wingdings"/>
              <a:buChar char=""/>
              <a:tabLst>
                <a:tab pos="756920" algn="l"/>
              </a:tabLst>
            </a:pPr>
            <a:r>
              <a:rPr sz="2800" spc="-5" dirty="0">
                <a:latin typeface="Times New Roman" pitchFamily="18" charset="0"/>
                <a:cs typeface="Times New Roman" pitchFamily="18" charset="0"/>
              </a:rPr>
              <a:t>Scène 3D / écran 2D</a:t>
            </a:r>
            <a:endParaRPr sz="2800" spc="-5">
              <a:latin typeface="Times New Roman" pitchFamily="18" charset="0"/>
              <a:cs typeface="Times New Roman" pitchFamily="18" charset="0"/>
            </a:endParaRPr>
          </a:p>
          <a:p>
            <a:pPr marL="756285" lvl="1" indent="-286385">
              <a:spcBef>
                <a:spcPts val="480"/>
              </a:spcBef>
              <a:buClr>
                <a:srgbClr val="99CCFF"/>
              </a:buClr>
              <a:buSzPct val="70000"/>
              <a:buFont typeface="Wingdings"/>
              <a:buChar char=""/>
              <a:tabLst>
                <a:tab pos="756920" algn="l"/>
              </a:tabLst>
            </a:pPr>
            <a:r>
              <a:rPr sz="2800" spc="-5" dirty="0">
                <a:latin typeface="Times New Roman" pitchFamily="18" charset="0"/>
                <a:cs typeface="Times New Roman" pitchFamily="18" charset="0"/>
              </a:rPr>
              <a:t>Placement des objets</a:t>
            </a:r>
            <a:endParaRPr sz="2800" spc="-5">
              <a:latin typeface="Times New Roman" pitchFamily="18" charset="0"/>
              <a:cs typeface="Times New Roman" pitchFamily="18" charset="0"/>
            </a:endParaRPr>
          </a:p>
          <a:p>
            <a:pPr marL="756285" lvl="1" indent="-286385">
              <a:spcBef>
                <a:spcPts val="480"/>
              </a:spcBef>
              <a:buClr>
                <a:srgbClr val="99CCFF"/>
              </a:buClr>
              <a:buSzPct val="70000"/>
              <a:buFont typeface="Wingdings"/>
              <a:buChar char=""/>
              <a:tabLst>
                <a:tab pos="756920" algn="l"/>
              </a:tabLst>
            </a:pPr>
            <a:r>
              <a:rPr sz="2800" spc="-5" dirty="0">
                <a:latin typeface="Times New Roman" pitchFamily="18" charset="0"/>
                <a:cs typeface="Times New Roman" pitchFamily="18" charset="0"/>
              </a:rPr>
              <a:t>Modification des objets (</a:t>
            </a:r>
            <a:r>
              <a:rPr sz="2800" spc="-5">
                <a:latin typeface="Times New Roman" pitchFamily="18" charset="0"/>
                <a:cs typeface="Times New Roman" pitchFamily="18" charset="0"/>
              </a:rPr>
              <a:t>maillages</a:t>
            </a:r>
            <a:r>
              <a:rPr sz="2800" spc="-5" smtClean="0">
                <a:latin typeface="Times New Roman" pitchFamily="18" charset="0"/>
                <a:cs typeface="Times New Roman" pitchFamily="18" charset="0"/>
              </a:rPr>
              <a:t>)</a:t>
            </a:r>
            <a:endParaRPr sz="2000" spc="-5">
              <a:latin typeface="Times New Roman" pitchFamily="18" charset="0"/>
              <a:cs typeface="Times New Roman" pitchFamily="18" charset="0"/>
            </a:endParaRPr>
          </a:p>
        </p:txBody>
      </p:sp>
      <p:sp>
        <p:nvSpPr>
          <p:cNvPr id="9" name="object 6"/>
          <p:cNvSpPr txBox="1">
            <a:spLocks noGrp="1"/>
          </p:cNvSpPr>
          <p:nvPr>
            <p:ph type="sldNum" sz="quarter" idx="7"/>
          </p:nvPr>
        </p:nvSpPr>
        <p:spPr>
          <a:xfrm>
            <a:off x="8534400" y="6629400"/>
            <a:ext cx="551182" cy="166712"/>
          </a:xfrm>
          <a:prstGeom prst="rect">
            <a:avLst/>
          </a:prstGeom>
        </p:spPr>
        <p:txBody>
          <a:bodyPr vert="horz" wrap="square" lIns="0" tIns="0" rIns="0" bIns="0" rtlCol="0">
            <a:spAutoFit/>
          </a:bodyPr>
          <a:lstStyle/>
          <a:p>
            <a:pPr marL="127000">
              <a:lnSpc>
                <a:spcPts val="1275"/>
              </a:lnSpc>
            </a:pPr>
            <a:fld id="{81D60167-4931-47E6-BA6A-407CBD079E47}" type="slidenum">
              <a:rPr spc="35" dirty="0"/>
              <a:pPr marL="127000">
                <a:lnSpc>
                  <a:spcPts val="1275"/>
                </a:lnSpc>
              </a:pPr>
              <a:t>8</a:t>
            </a:fld>
            <a:endParaRPr spc="35"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b="1" spc="-5" dirty="0">
                <a:effectLst>
                  <a:outerShdw blurRad="38100" dist="38100" dir="2700000" algn="tl">
                    <a:srgbClr val="000000">
                      <a:alpha val="43137"/>
                    </a:srgbClr>
                  </a:outerShdw>
                </a:effectLst>
              </a:rPr>
              <a:t>Les </a:t>
            </a:r>
            <a:r>
              <a:rPr b="1" dirty="0">
                <a:effectLst>
                  <a:outerShdw blurRad="38100" dist="38100" dir="2700000" algn="tl">
                    <a:srgbClr val="000000">
                      <a:alpha val="43137"/>
                    </a:srgbClr>
                  </a:outerShdw>
                </a:effectLst>
              </a:rPr>
              <a:t>modèles</a:t>
            </a:r>
            <a:r>
              <a:rPr b="1" spc="-65" dirty="0">
                <a:effectLst>
                  <a:outerShdw blurRad="38100" dist="38100" dir="2700000" algn="tl">
                    <a:srgbClr val="000000">
                      <a:alpha val="43137"/>
                    </a:srgbClr>
                  </a:outerShdw>
                </a:effectLst>
              </a:rPr>
              <a:t> </a:t>
            </a:r>
            <a:r>
              <a:rPr b="1" dirty="0">
                <a:effectLst>
                  <a:outerShdw blurRad="38100" dist="38100" dir="2700000" algn="tl">
                    <a:srgbClr val="000000">
                      <a:alpha val="43137"/>
                    </a:srgbClr>
                  </a:outerShdw>
                </a:effectLst>
              </a:rPr>
              <a:t>géométriques</a:t>
            </a:r>
          </a:p>
        </p:txBody>
      </p:sp>
      <p:sp>
        <p:nvSpPr>
          <p:cNvPr id="3" name="object 3"/>
          <p:cNvSpPr/>
          <p:nvPr/>
        </p:nvSpPr>
        <p:spPr>
          <a:xfrm>
            <a:off x="0" y="3427475"/>
            <a:ext cx="9144000" cy="3426460"/>
          </a:xfrm>
          <a:custGeom>
            <a:avLst/>
            <a:gdLst/>
            <a:ahLst/>
            <a:cxnLst/>
            <a:rect l="l" t="t" r="r" b="b"/>
            <a:pathLst>
              <a:path w="9144000" h="3426459">
                <a:moveTo>
                  <a:pt x="0" y="3425952"/>
                </a:moveTo>
                <a:lnTo>
                  <a:pt x="9144000" y="3425952"/>
                </a:lnTo>
                <a:lnTo>
                  <a:pt x="9144000" y="0"/>
                </a:lnTo>
                <a:lnTo>
                  <a:pt x="0" y="0"/>
                </a:lnTo>
                <a:lnTo>
                  <a:pt x="0" y="3425952"/>
                </a:lnTo>
                <a:close/>
              </a:path>
            </a:pathLst>
          </a:custGeom>
          <a:solidFill>
            <a:srgbClr val="FFFFFF"/>
          </a:solidFill>
        </p:spPr>
        <p:txBody>
          <a:bodyPr wrap="square" lIns="0" tIns="0" rIns="0" bIns="0" rtlCol="0"/>
          <a:lstStyle/>
          <a:p>
            <a:endParaRPr/>
          </a:p>
        </p:txBody>
      </p:sp>
      <p:sp>
        <p:nvSpPr>
          <p:cNvPr id="4" name="object 4"/>
          <p:cNvSpPr/>
          <p:nvPr/>
        </p:nvSpPr>
        <p:spPr>
          <a:xfrm>
            <a:off x="356615" y="3427475"/>
            <a:ext cx="8356600" cy="3430525"/>
          </a:xfrm>
          <a:custGeom>
            <a:avLst/>
            <a:gdLst/>
            <a:ahLst/>
            <a:cxnLst/>
            <a:rect l="l" t="t" r="r" b="b"/>
            <a:pathLst>
              <a:path w="8356600" h="2845435">
                <a:moveTo>
                  <a:pt x="50292" y="0"/>
                </a:moveTo>
                <a:lnTo>
                  <a:pt x="0" y="0"/>
                </a:lnTo>
                <a:lnTo>
                  <a:pt x="0" y="2077212"/>
                </a:lnTo>
                <a:lnTo>
                  <a:pt x="9144" y="2159508"/>
                </a:lnTo>
                <a:lnTo>
                  <a:pt x="16764" y="2199131"/>
                </a:lnTo>
                <a:lnTo>
                  <a:pt x="25908" y="2238755"/>
                </a:lnTo>
                <a:lnTo>
                  <a:pt x="36576" y="2276855"/>
                </a:lnTo>
                <a:lnTo>
                  <a:pt x="48768" y="2314955"/>
                </a:lnTo>
                <a:lnTo>
                  <a:pt x="79248" y="2388108"/>
                </a:lnTo>
                <a:lnTo>
                  <a:pt x="97536" y="2421636"/>
                </a:lnTo>
                <a:lnTo>
                  <a:pt x="117348" y="2456688"/>
                </a:lnTo>
                <a:lnTo>
                  <a:pt x="138684" y="2488691"/>
                </a:lnTo>
                <a:lnTo>
                  <a:pt x="161544" y="2520696"/>
                </a:lnTo>
                <a:lnTo>
                  <a:pt x="184404" y="2551176"/>
                </a:lnTo>
                <a:lnTo>
                  <a:pt x="210312" y="2580131"/>
                </a:lnTo>
                <a:lnTo>
                  <a:pt x="237744" y="2609088"/>
                </a:lnTo>
                <a:lnTo>
                  <a:pt x="295656" y="2660904"/>
                </a:lnTo>
                <a:lnTo>
                  <a:pt x="326136" y="2685288"/>
                </a:lnTo>
                <a:lnTo>
                  <a:pt x="423672" y="2747772"/>
                </a:lnTo>
                <a:lnTo>
                  <a:pt x="458724" y="2766060"/>
                </a:lnTo>
                <a:lnTo>
                  <a:pt x="495300" y="2782824"/>
                </a:lnTo>
                <a:lnTo>
                  <a:pt x="531876" y="2796540"/>
                </a:lnTo>
                <a:lnTo>
                  <a:pt x="608076" y="2820924"/>
                </a:lnTo>
                <a:lnTo>
                  <a:pt x="687324" y="2836164"/>
                </a:lnTo>
                <a:lnTo>
                  <a:pt x="726947" y="2840736"/>
                </a:lnTo>
                <a:lnTo>
                  <a:pt x="768096" y="2843784"/>
                </a:lnTo>
                <a:lnTo>
                  <a:pt x="809244" y="2845308"/>
                </a:lnTo>
                <a:lnTo>
                  <a:pt x="7546848" y="2845308"/>
                </a:lnTo>
                <a:lnTo>
                  <a:pt x="7587995" y="2843784"/>
                </a:lnTo>
                <a:lnTo>
                  <a:pt x="7629143" y="2840736"/>
                </a:lnTo>
                <a:lnTo>
                  <a:pt x="7670291" y="2836164"/>
                </a:lnTo>
                <a:lnTo>
                  <a:pt x="7709915" y="2828544"/>
                </a:lnTo>
                <a:lnTo>
                  <a:pt x="7749539" y="2819400"/>
                </a:lnTo>
                <a:lnTo>
                  <a:pt x="7787639" y="2808732"/>
                </a:lnTo>
                <a:lnTo>
                  <a:pt x="7825739" y="2796540"/>
                </a:lnTo>
                <a:lnTo>
                  <a:pt x="7829397" y="2795016"/>
                </a:lnTo>
                <a:lnTo>
                  <a:pt x="809244" y="2795016"/>
                </a:lnTo>
                <a:lnTo>
                  <a:pt x="769620" y="2793491"/>
                </a:lnTo>
                <a:lnTo>
                  <a:pt x="731520" y="2790444"/>
                </a:lnTo>
                <a:lnTo>
                  <a:pt x="693420" y="2785872"/>
                </a:lnTo>
                <a:lnTo>
                  <a:pt x="655320" y="2779776"/>
                </a:lnTo>
                <a:lnTo>
                  <a:pt x="583692" y="2759964"/>
                </a:lnTo>
                <a:lnTo>
                  <a:pt x="513588" y="2735579"/>
                </a:lnTo>
                <a:lnTo>
                  <a:pt x="448056" y="2703576"/>
                </a:lnTo>
                <a:lnTo>
                  <a:pt x="384048" y="2665476"/>
                </a:lnTo>
                <a:lnTo>
                  <a:pt x="326136" y="2621279"/>
                </a:lnTo>
                <a:lnTo>
                  <a:pt x="272796" y="2572512"/>
                </a:lnTo>
                <a:lnTo>
                  <a:pt x="224028" y="2517648"/>
                </a:lnTo>
                <a:lnTo>
                  <a:pt x="179832" y="2459736"/>
                </a:lnTo>
                <a:lnTo>
                  <a:pt x="141732" y="2397252"/>
                </a:lnTo>
                <a:lnTo>
                  <a:pt x="109728" y="2330196"/>
                </a:lnTo>
                <a:lnTo>
                  <a:pt x="83820" y="2260091"/>
                </a:lnTo>
                <a:lnTo>
                  <a:pt x="65532" y="2188464"/>
                </a:lnTo>
                <a:lnTo>
                  <a:pt x="59436" y="2150364"/>
                </a:lnTo>
                <a:lnTo>
                  <a:pt x="54864" y="2112264"/>
                </a:lnTo>
                <a:lnTo>
                  <a:pt x="51815" y="2074164"/>
                </a:lnTo>
                <a:lnTo>
                  <a:pt x="50350" y="2036064"/>
                </a:lnTo>
                <a:lnTo>
                  <a:pt x="50292" y="0"/>
                </a:lnTo>
                <a:close/>
              </a:path>
              <a:path w="8356600" h="2845435">
                <a:moveTo>
                  <a:pt x="8356091" y="0"/>
                </a:moveTo>
                <a:lnTo>
                  <a:pt x="8305800" y="0"/>
                </a:lnTo>
                <a:lnTo>
                  <a:pt x="8305800" y="2036064"/>
                </a:lnTo>
                <a:lnTo>
                  <a:pt x="8304276" y="2075688"/>
                </a:lnTo>
                <a:lnTo>
                  <a:pt x="8301228" y="2113788"/>
                </a:lnTo>
                <a:lnTo>
                  <a:pt x="8296656" y="2151888"/>
                </a:lnTo>
                <a:lnTo>
                  <a:pt x="8290559" y="2189988"/>
                </a:lnTo>
                <a:lnTo>
                  <a:pt x="8270748" y="2261616"/>
                </a:lnTo>
                <a:lnTo>
                  <a:pt x="8246363" y="2331720"/>
                </a:lnTo>
                <a:lnTo>
                  <a:pt x="8214359" y="2397252"/>
                </a:lnTo>
                <a:lnTo>
                  <a:pt x="8176259" y="2461260"/>
                </a:lnTo>
                <a:lnTo>
                  <a:pt x="8132063" y="2519172"/>
                </a:lnTo>
                <a:lnTo>
                  <a:pt x="8083295" y="2572512"/>
                </a:lnTo>
                <a:lnTo>
                  <a:pt x="8028432" y="2621279"/>
                </a:lnTo>
                <a:lnTo>
                  <a:pt x="7970519" y="2665476"/>
                </a:lnTo>
                <a:lnTo>
                  <a:pt x="7908035" y="2703576"/>
                </a:lnTo>
                <a:lnTo>
                  <a:pt x="7840980" y="2735579"/>
                </a:lnTo>
                <a:lnTo>
                  <a:pt x="7770876" y="2761488"/>
                </a:lnTo>
                <a:lnTo>
                  <a:pt x="7699248" y="2779776"/>
                </a:lnTo>
                <a:lnTo>
                  <a:pt x="7661148" y="2785872"/>
                </a:lnTo>
                <a:lnTo>
                  <a:pt x="7623048" y="2790444"/>
                </a:lnTo>
                <a:lnTo>
                  <a:pt x="7584948" y="2793491"/>
                </a:lnTo>
                <a:lnTo>
                  <a:pt x="7545324" y="2795016"/>
                </a:lnTo>
                <a:lnTo>
                  <a:pt x="7829397" y="2795016"/>
                </a:lnTo>
                <a:lnTo>
                  <a:pt x="7898891" y="2766060"/>
                </a:lnTo>
                <a:lnTo>
                  <a:pt x="7932419" y="2747772"/>
                </a:lnTo>
                <a:lnTo>
                  <a:pt x="7967472" y="2727960"/>
                </a:lnTo>
                <a:lnTo>
                  <a:pt x="7999476" y="2706624"/>
                </a:lnTo>
                <a:lnTo>
                  <a:pt x="8031480" y="2683764"/>
                </a:lnTo>
                <a:lnTo>
                  <a:pt x="8090915" y="2634996"/>
                </a:lnTo>
                <a:lnTo>
                  <a:pt x="8119872" y="2607564"/>
                </a:lnTo>
                <a:lnTo>
                  <a:pt x="8171687" y="2549652"/>
                </a:lnTo>
                <a:lnTo>
                  <a:pt x="8196072" y="2519172"/>
                </a:lnTo>
                <a:lnTo>
                  <a:pt x="8258556" y="2421636"/>
                </a:lnTo>
                <a:lnTo>
                  <a:pt x="8276843" y="2386584"/>
                </a:lnTo>
                <a:lnTo>
                  <a:pt x="8293608" y="2350008"/>
                </a:lnTo>
                <a:lnTo>
                  <a:pt x="8307324" y="2313431"/>
                </a:lnTo>
                <a:lnTo>
                  <a:pt x="8331708" y="2237231"/>
                </a:lnTo>
                <a:lnTo>
                  <a:pt x="8346948" y="2157984"/>
                </a:lnTo>
                <a:lnTo>
                  <a:pt x="8351519" y="2118360"/>
                </a:lnTo>
                <a:lnTo>
                  <a:pt x="8354567" y="2077212"/>
                </a:lnTo>
                <a:lnTo>
                  <a:pt x="8356091" y="2036064"/>
                </a:lnTo>
                <a:lnTo>
                  <a:pt x="8356091" y="0"/>
                </a:lnTo>
                <a:close/>
              </a:path>
            </a:pathLst>
          </a:custGeom>
          <a:solidFill>
            <a:srgbClr val="669999"/>
          </a:solidFill>
        </p:spPr>
        <p:txBody>
          <a:bodyPr wrap="square" lIns="0" tIns="0" rIns="0" bIns="0" rtlCol="0"/>
          <a:lstStyle/>
          <a:p>
            <a:endParaRPr/>
          </a:p>
        </p:txBody>
      </p:sp>
      <p:sp>
        <p:nvSpPr>
          <p:cNvPr id="5" name="object 5"/>
          <p:cNvSpPr txBox="1"/>
          <p:nvPr/>
        </p:nvSpPr>
        <p:spPr>
          <a:xfrm>
            <a:off x="685800" y="1447800"/>
            <a:ext cx="8150922" cy="5139869"/>
          </a:xfrm>
          <a:prstGeom prst="rect">
            <a:avLst/>
          </a:prstGeom>
        </p:spPr>
        <p:txBody>
          <a:bodyPr vert="horz" wrap="square" lIns="0" tIns="0" rIns="0" bIns="0" rtlCol="0">
            <a:spAutoFit/>
          </a:bodyPr>
          <a:lstStyle/>
          <a:p>
            <a:pPr marL="355600" indent="-342900">
              <a:lnSpc>
                <a:spcPct val="100000"/>
              </a:lnSpc>
              <a:buClr>
                <a:srgbClr val="996666"/>
              </a:buClr>
              <a:buSzPct val="77777"/>
              <a:buFont typeface="Wingdings"/>
              <a:buChar char=""/>
              <a:tabLst>
                <a:tab pos="355600" algn="l"/>
                <a:tab pos="356235" algn="l"/>
              </a:tabLst>
            </a:pPr>
            <a:r>
              <a:rPr lang="fr-FR" spc="-5" dirty="0" smtClean="0">
                <a:latin typeface="Times New Roman" pitchFamily="18" charset="0"/>
                <a:cs typeface="Times New Roman" pitchFamily="18" charset="0"/>
              </a:rPr>
              <a:t>Fil de fer</a:t>
            </a:r>
          </a:p>
          <a:p>
            <a:pPr marL="355600" indent="-342900">
              <a:lnSpc>
                <a:spcPct val="100000"/>
              </a:lnSpc>
              <a:buClr>
                <a:srgbClr val="996666"/>
              </a:buClr>
              <a:buSzPct val="77777"/>
              <a:buFont typeface="Wingdings"/>
              <a:buChar char=""/>
              <a:tabLst>
                <a:tab pos="355600" algn="l"/>
                <a:tab pos="356235" algn="l"/>
              </a:tabLst>
            </a:pPr>
            <a:r>
              <a:rPr sz="1800" spc="-5" smtClean="0">
                <a:latin typeface="Times New Roman" pitchFamily="18" charset="0"/>
                <a:cs typeface="Times New Roman" pitchFamily="18" charset="0"/>
              </a:rPr>
              <a:t>Modèles </a:t>
            </a:r>
            <a:r>
              <a:rPr sz="1800" b="1" dirty="0">
                <a:latin typeface="Times New Roman" pitchFamily="18" charset="0"/>
                <a:cs typeface="Times New Roman" pitchFamily="18" charset="0"/>
              </a:rPr>
              <a:t>non</a:t>
            </a:r>
            <a:r>
              <a:rPr sz="1800" b="1" spc="-45" dirty="0">
                <a:latin typeface="Times New Roman" pitchFamily="18" charset="0"/>
                <a:cs typeface="Times New Roman" pitchFamily="18" charset="0"/>
              </a:rPr>
              <a:t> </a:t>
            </a:r>
            <a:r>
              <a:rPr sz="1800" b="1" spc="-5" dirty="0">
                <a:latin typeface="Times New Roman" pitchFamily="18" charset="0"/>
                <a:cs typeface="Times New Roman" pitchFamily="18" charset="0"/>
              </a:rPr>
              <a:t>structurés</a:t>
            </a:r>
            <a:endParaRPr sz="1800">
              <a:latin typeface="Times New Roman" pitchFamily="18" charset="0"/>
              <a:cs typeface="Times New Roman" pitchFamily="18" charset="0"/>
            </a:endParaRPr>
          </a:p>
          <a:p>
            <a:pPr marL="756285" lvl="1" indent="-286385">
              <a:lnSpc>
                <a:spcPct val="100000"/>
              </a:lnSpc>
              <a:spcBef>
                <a:spcPts val="390"/>
              </a:spcBef>
              <a:buClr>
                <a:srgbClr val="99CCFF"/>
              </a:buClr>
              <a:buSzPct val="68750"/>
              <a:buFont typeface="Wingdings"/>
              <a:buChar char=""/>
              <a:tabLst>
                <a:tab pos="756920" algn="l"/>
              </a:tabLst>
            </a:pPr>
            <a:r>
              <a:rPr sz="1600" spc="-5" smtClean="0">
                <a:latin typeface="Times New Roman" pitchFamily="18" charset="0"/>
                <a:cs typeface="Times New Roman" pitchFamily="18" charset="0"/>
              </a:rPr>
              <a:t>points</a:t>
            </a:r>
            <a:endParaRPr sz="1600">
              <a:latin typeface="Times New Roman" pitchFamily="18" charset="0"/>
              <a:cs typeface="Times New Roman" pitchFamily="18" charset="0"/>
            </a:endParaRPr>
          </a:p>
          <a:p>
            <a:pPr marL="355600" indent="-342900">
              <a:spcBef>
                <a:spcPts val="420"/>
              </a:spcBef>
              <a:buClr>
                <a:srgbClr val="996666"/>
              </a:buClr>
              <a:buSzPct val="80555"/>
              <a:buFont typeface="Wingdings"/>
              <a:buChar char=""/>
              <a:tabLst>
                <a:tab pos="355600" algn="l"/>
                <a:tab pos="356235" algn="l"/>
              </a:tabLst>
            </a:pPr>
            <a:r>
              <a:rPr sz="1800" spc="-5">
                <a:latin typeface="Times New Roman" pitchFamily="18" charset="0"/>
                <a:cs typeface="Times New Roman" pitchFamily="18" charset="0"/>
              </a:rPr>
              <a:t>Modèles</a:t>
            </a:r>
            <a:r>
              <a:rPr sz="1800" spc="-55">
                <a:latin typeface="Times New Roman" pitchFamily="18" charset="0"/>
                <a:cs typeface="Times New Roman" pitchFamily="18" charset="0"/>
              </a:rPr>
              <a:t> </a:t>
            </a:r>
            <a:r>
              <a:rPr sz="1800" b="1" spc="-5" smtClean="0">
                <a:latin typeface="Times New Roman" pitchFamily="18" charset="0"/>
                <a:cs typeface="Times New Roman" pitchFamily="18" charset="0"/>
              </a:rPr>
              <a:t>surfaciques</a:t>
            </a:r>
            <a:endParaRPr sz="1800">
              <a:latin typeface="Times New Roman" pitchFamily="18" charset="0"/>
              <a:cs typeface="Times New Roman" pitchFamily="18" charset="0"/>
            </a:endParaRPr>
          </a:p>
          <a:p>
            <a:pPr marL="756285" lvl="1" indent="-286385">
              <a:lnSpc>
                <a:spcPct val="100000"/>
              </a:lnSpc>
              <a:spcBef>
                <a:spcPts val="390"/>
              </a:spcBef>
              <a:buClr>
                <a:srgbClr val="99CCFF"/>
              </a:buClr>
              <a:buSzPct val="68750"/>
              <a:buFont typeface="Wingdings"/>
              <a:buChar char=""/>
              <a:tabLst>
                <a:tab pos="756920" algn="l"/>
              </a:tabLst>
            </a:pPr>
            <a:r>
              <a:rPr sz="1600" spc="-5" dirty="0">
                <a:latin typeface="Times New Roman" pitchFamily="18" charset="0"/>
                <a:cs typeface="Times New Roman" pitchFamily="18" charset="0"/>
              </a:rPr>
              <a:t>maillages</a:t>
            </a:r>
            <a:endParaRPr sz="1600">
              <a:latin typeface="Times New Roman" pitchFamily="18" charset="0"/>
              <a:cs typeface="Times New Roman" pitchFamily="18" charset="0"/>
            </a:endParaRPr>
          </a:p>
          <a:p>
            <a:pPr marL="756285" lvl="1" indent="-286385">
              <a:lnSpc>
                <a:spcPct val="100000"/>
              </a:lnSpc>
              <a:spcBef>
                <a:spcPts val="384"/>
              </a:spcBef>
              <a:buClr>
                <a:srgbClr val="99CCFF"/>
              </a:buClr>
              <a:buSzPct val="68750"/>
              <a:buFont typeface="Wingdings"/>
              <a:buChar char=""/>
              <a:tabLst>
                <a:tab pos="756920" algn="l"/>
              </a:tabLst>
            </a:pPr>
            <a:r>
              <a:rPr sz="1600" spc="-5" dirty="0">
                <a:latin typeface="Times New Roman" pitchFamily="18" charset="0"/>
                <a:cs typeface="Times New Roman" pitchFamily="18" charset="0"/>
              </a:rPr>
              <a:t>surfaces</a:t>
            </a:r>
            <a:r>
              <a:rPr sz="1600" spc="-25" dirty="0">
                <a:latin typeface="Times New Roman" pitchFamily="18" charset="0"/>
                <a:cs typeface="Times New Roman" pitchFamily="18" charset="0"/>
              </a:rPr>
              <a:t> </a:t>
            </a:r>
            <a:r>
              <a:rPr sz="1600" spc="-5" dirty="0">
                <a:latin typeface="Times New Roman" pitchFamily="18" charset="0"/>
                <a:cs typeface="Times New Roman" pitchFamily="18" charset="0"/>
              </a:rPr>
              <a:t>paramétriques</a:t>
            </a:r>
            <a:endParaRPr sz="1600">
              <a:latin typeface="Times New Roman" pitchFamily="18" charset="0"/>
              <a:cs typeface="Times New Roman" pitchFamily="18" charset="0"/>
            </a:endParaRPr>
          </a:p>
          <a:p>
            <a:pPr marL="756285" lvl="1" indent="-286385">
              <a:lnSpc>
                <a:spcPct val="100000"/>
              </a:lnSpc>
              <a:spcBef>
                <a:spcPts val="380"/>
              </a:spcBef>
              <a:buClr>
                <a:srgbClr val="99CCFF"/>
              </a:buClr>
              <a:buSzPct val="68750"/>
              <a:buFont typeface="Wingdings"/>
              <a:buChar char=""/>
              <a:tabLst>
                <a:tab pos="756920" algn="l"/>
              </a:tabLst>
            </a:pPr>
            <a:r>
              <a:rPr sz="1600" spc="-5" dirty="0">
                <a:latin typeface="Times New Roman" pitchFamily="18" charset="0"/>
                <a:cs typeface="Times New Roman" pitchFamily="18" charset="0"/>
              </a:rPr>
              <a:t>surfaces de</a:t>
            </a:r>
            <a:r>
              <a:rPr sz="1600" spc="-50" dirty="0">
                <a:latin typeface="Times New Roman" pitchFamily="18" charset="0"/>
                <a:cs typeface="Times New Roman" pitchFamily="18" charset="0"/>
              </a:rPr>
              <a:t> </a:t>
            </a:r>
            <a:r>
              <a:rPr sz="1600" dirty="0">
                <a:latin typeface="Times New Roman" pitchFamily="18" charset="0"/>
                <a:cs typeface="Times New Roman" pitchFamily="18" charset="0"/>
              </a:rPr>
              <a:t>subdivision</a:t>
            </a:r>
            <a:endParaRPr sz="1600">
              <a:latin typeface="Times New Roman" pitchFamily="18" charset="0"/>
              <a:cs typeface="Times New Roman" pitchFamily="18" charset="0"/>
            </a:endParaRPr>
          </a:p>
          <a:p>
            <a:pPr marL="756285" lvl="1" indent="-286385">
              <a:lnSpc>
                <a:spcPct val="100000"/>
              </a:lnSpc>
              <a:spcBef>
                <a:spcPts val="384"/>
              </a:spcBef>
              <a:buClr>
                <a:srgbClr val="99CCFF"/>
              </a:buClr>
              <a:buSzPct val="68750"/>
              <a:buFont typeface="Wingdings"/>
              <a:buChar char=""/>
              <a:tabLst>
                <a:tab pos="756920" algn="l"/>
              </a:tabLst>
            </a:pPr>
            <a:r>
              <a:rPr sz="1600" spc="-5">
                <a:latin typeface="Times New Roman" pitchFamily="18" charset="0"/>
                <a:cs typeface="Times New Roman" pitchFamily="18" charset="0"/>
              </a:rPr>
              <a:t>surfaces</a:t>
            </a:r>
            <a:r>
              <a:rPr sz="1600" spc="-55">
                <a:latin typeface="Times New Roman" pitchFamily="18" charset="0"/>
                <a:cs typeface="Times New Roman" pitchFamily="18" charset="0"/>
              </a:rPr>
              <a:t> </a:t>
            </a:r>
            <a:r>
              <a:rPr sz="1600" smtClean="0">
                <a:latin typeface="Times New Roman" pitchFamily="18" charset="0"/>
                <a:cs typeface="Times New Roman" pitchFamily="18" charset="0"/>
              </a:rPr>
              <a:t>implicites</a:t>
            </a:r>
            <a:endParaRPr sz="1600">
              <a:latin typeface="Times New Roman" pitchFamily="18" charset="0"/>
              <a:cs typeface="Times New Roman" pitchFamily="18" charset="0"/>
            </a:endParaRPr>
          </a:p>
          <a:p>
            <a:pPr marL="355600" indent="-342900">
              <a:spcBef>
                <a:spcPts val="420"/>
              </a:spcBef>
              <a:buClr>
                <a:srgbClr val="996666"/>
              </a:buClr>
              <a:buSzPct val="77777"/>
              <a:buFont typeface="Wingdings"/>
              <a:buChar char=""/>
              <a:tabLst>
                <a:tab pos="355600" algn="l"/>
                <a:tab pos="356235" algn="l"/>
              </a:tabLst>
            </a:pPr>
            <a:r>
              <a:rPr sz="1800" spc="-5">
                <a:latin typeface="Times New Roman" pitchFamily="18" charset="0"/>
                <a:cs typeface="Times New Roman" pitchFamily="18" charset="0"/>
              </a:rPr>
              <a:t>Modèles</a:t>
            </a:r>
            <a:r>
              <a:rPr sz="1800" spc="-75">
                <a:latin typeface="Times New Roman" pitchFamily="18" charset="0"/>
                <a:cs typeface="Times New Roman" pitchFamily="18" charset="0"/>
              </a:rPr>
              <a:t> </a:t>
            </a:r>
            <a:r>
              <a:rPr sz="1800" b="1" spc="-5" smtClean="0">
                <a:latin typeface="Times New Roman" pitchFamily="18" charset="0"/>
                <a:cs typeface="Times New Roman" pitchFamily="18" charset="0"/>
              </a:rPr>
              <a:t>volumiques</a:t>
            </a:r>
            <a:r>
              <a:rPr lang="fr-FR" b="1" spc="-5" dirty="0" smtClean="0">
                <a:latin typeface="Times New Roman" pitchFamily="18" charset="0"/>
                <a:cs typeface="Times New Roman" pitchFamily="18" charset="0"/>
              </a:rPr>
              <a:t> </a:t>
            </a:r>
            <a:r>
              <a:rPr lang="fr-FR" spc="-5" dirty="0" smtClean="0">
                <a:latin typeface="Times New Roman" pitchFamily="18" charset="0"/>
                <a:cs typeface="Times New Roman" pitchFamily="18" charset="0"/>
              </a:rPr>
              <a:t>(Solides)</a:t>
            </a:r>
            <a:endParaRPr sz="1800">
              <a:latin typeface="Times New Roman" pitchFamily="18" charset="0"/>
              <a:cs typeface="Times New Roman" pitchFamily="18" charset="0"/>
            </a:endParaRPr>
          </a:p>
          <a:p>
            <a:pPr marL="756285" lvl="1" indent="-286385">
              <a:lnSpc>
                <a:spcPct val="100000"/>
              </a:lnSpc>
              <a:spcBef>
                <a:spcPts val="390"/>
              </a:spcBef>
              <a:buClr>
                <a:srgbClr val="99CCFF"/>
              </a:buClr>
              <a:buSzPct val="68750"/>
              <a:buFont typeface="Wingdings"/>
              <a:buChar char=""/>
              <a:tabLst>
                <a:tab pos="756920" algn="l"/>
              </a:tabLst>
            </a:pPr>
            <a:r>
              <a:rPr sz="1600" spc="-5" dirty="0">
                <a:latin typeface="Times New Roman" pitchFamily="18" charset="0"/>
                <a:cs typeface="Times New Roman" pitchFamily="18" charset="0"/>
              </a:rPr>
              <a:t>octrees</a:t>
            </a:r>
            <a:endParaRPr sz="1600">
              <a:latin typeface="Times New Roman" pitchFamily="18" charset="0"/>
              <a:cs typeface="Times New Roman" pitchFamily="18" charset="0"/>
            </a:endParaRPr>
          </a:p>
          <a:p>
            <a:pPr marL="756285" lvl="1" indent="-286385">
              <a:lnSpc>
                <a:spcPct val="100000"/>
              </a:lnSpc>
              <a:spcBef>
                <a:spcPts val="380"/>
              </a:spcBef>
              <a:buClr>
                <a:srgbClr val="99CCFF"/>
              </a:buClr>
              <a:buSzPct val="68750"/>
              <a:buFont typeface="Wingdings"/>
              <a:buChar char=""/>
              <a:tabLst>
                <a:tab pos="756920" algn="l"/>
              </a:tabLst>
            </a:pPr>
            <a:r>
              <a:rPr sz="1600" spc="-5" dirty="0">
                <a:latin typeface="Times New Roman" pitchFamily="18" charset="0"/>
                <a:cs typeface="Times New Roman" pitchFamily="18" charset="0"/>
              </a:rPr>
              <a:t>CSG</a:t>
            </a:r>
            <a:endParaRPr sz="1600">
              <a:latin typeface="Times New Roman" pitchFamily="18" charset="0"/>
              <a:cs typeface="Times New Roman" pitchFamily="18" charset="0"/>
            </a:endParaRPr>
          </a:p>
          <a:p>
            <a:pPr marL="355600" indent="-342900">
              <a:lnSpc>
                <a:spcPct val="100000"/>
              </a:lnSpc>
              <a:spcBef>
                <a:spcPts val="425"/>
              </a:spcBef>
              <a:buClr>
                <a:srgbClr val="996666"/>
              </a:buClr>
              <a:buSzPct val="77777"/>
              <a:buFont typeface="Wingdings"/>
              <a:buChar char=""/>
              <a:tabLst>
                <a:tab pos="355600" algn="l"/>
                <a:tab pos="356235" algn="l"/>
              </a:tabLst>
            </a:pPr>
            <a:r>
              <a:rPr sz="1800" spc="-5" dirty="0">
                <a:latin typeface="Times New Roman" pitchFamily="18" charset="0"/>
                <a:cs typeface="Times New Roman" pitchFamily="18" charset="0"/>
              </a:rPr>
              <a:t>Modèles</a:t>
            </a:r>
            <a:r>
              <a:rPr sz="1800" spc="-95" dirty="0">
                <a:latin typeface="Times New Roman" pitchFamily="18" charset="0"/>
                <a:cs typeface="Times New Roman" pitchFamily="18" charset="0"/>
              </a:rPr>
              <a:t> </a:t>
            </a:r>
            <a:r>
              <a:rPr sz="1800" b="1" dirty="0">
                <a:latin typeface="Times New Roman" pitchFamily="18" charset="0"/>
                <a:cs typeface="Times New Roman" pitchFamily="18" charset="0"/>
              </a:rPr>
              <a:t>procéduraux</a:t>
            </a:r>
            <a:endParaRPr sz="1800">
              <a:latin typeface="Times New Roman" pitchFamily="18" charset="0"/>
              <a:cs typeface="Times New Roman" pitchFamily="18" charset="0"/>
            </a:endParaRPr>
          </a:p>
          <a:p>
            <a:pPr marL="756285" lvl="1" indent="-286385">
              <a:lnSpc>
                <a:spcPct val="100000"/>
              </a:lnSpc>
              <a:spcBef>
                <a:spcPts val="390"/>
              </a:spcBef>
              <a:buClr>
                <a:srgbClr val="99CCFF"/>
              </a:buClr>
              <a:buSzPct val="68750"/>
              <a:buFont typeface="Wingdings"/>
              <a:buChar char=""/>
              <a:tabLst>
                <a:tab pos="756920" algn="l"/>
              </a:tabLst>
            </a:pPr>
            <a:r>
              <a:rPr sz="1600" spc="-5" dirty="0">
                <a:latin typeface="Times New Roman" pitchFamily="18" charset="0"/>
                <a:cs typeface="Times New Roman" pitchFamily="18" charset="0"/>
              </a:rPr>
              <a:t>Fractales</a:t>
            </a:r>
            <a:endParaRPr sz="1600">
              <a:latin typeface="Times New Roman" pitchFamily="18" charset="0"/>
              <a:cs typeface="Times New Roman" pitchFamily="18" charset="0"/>
            </a:endParaRPr>
          </a:p>
          <a:p>
            <a:pPr marL="756285" lvl="1" indent="-286385">
              <a:lnSpc>
                <a:spcPct val="100000"/>
              </a:lnSpc>
              <a:spcBef>
                <a:spcPts val="384"/>
              </a:spcBef>
              <a:buClr>
                <a:srgbClr val="99CCFF"/>
              </a:buClr>
              <a:buSzPct val="68750"/>
              <a:buFont typeface="Wingdings"/>
              <a:buChar char=""/>
              <a:tabLst>
                <a:tab pos="756920" algn="l"/>
              </a:tabLst>
            </a:pPr>
            <a:r>
              <a:rPr sz="1600" spc="-5" dirty="0">
                <a:latin typeface="Times New Roman" pitchFamily="18" charset="0"/>
                <a:cs typeface="Times New Roman" pitchFamily="18" charset="0"/>
              </a:rPr>
              <a:t>Grammaires /</a:t>
            </a:r>
            <a:r>
              <a:rPr sz="1600" spc="-10" dirty="0">
                <a:latin typeface="Times New Roman" pitchFamily="18" charset="0"/>
                <a:cs typeface="Times New Roman" pitchFamily="18" charset="0"/>
              </a:rPr>
              <a:t> </a:t>
            </a:r>
            <a:r>
              <a:rPr sz="1600" spc="-5" dirty="0">
                <a:latin typeface="Times New Roman" pitchFamily="18" charset="0"/>
                <a:cs typeface="Times New Roman" pitchFamily="18" charset="0"/>
              </a:rPr>
              <a:t>L-systems</a:t>
            </a:r>
            <a:endParaRPr sz="1600">
              <a:latin typeface="Times New Roman" pitchFamily="18" charset="0"/>
              <a:cs typeface="Times New Roman" pitchFamily="18" charset="0"/>
            </a:endParaRPr>
          </a:p>
          <a:p>
            <a:pPr marL="756285" lvl="1" indent="-286385">
              <a:lnSpc>
                <a:spcPct val="100000"/>
              </a:lnSpc>
              <a:spcBef>
                <a:spcPts val="380"/>
              </a:spcBef>
              <a:buClr>
                <a:srgbClr val="99CCFF"/>
              </a:buClr>
              <a:buSzPct val="68750"/>
              <a:buFont typeface="Wingdings"/>
              <a:buChar char=""/>
              <a:tabLst>
                <a:tab pos="756920" algn="l"/>
              </a:tabLst>
            </a:pPr>
            <a:r>
              <a:rPr sz="1600" spc="-5" dirty="0">
                <a:latin typeface="Times New Roman" pitchFamily="18" charset="0"/>
                <a:cs typeface="Times New Roman" pitchFamily="18" charset="0"/>
              </a:rPr>
              <a:t>Système de</a:t>
            </a:r>
            <a:r>
              <a:rPr sz="1600" spc="-10" dirty="0">
                <a:latin typeface="Times New Roman" pitchFamily="18" charset="0"/>
                <a:cs typeface="Times New Roman" pitchFamily="18" charset="0"/>
              </a:rPr>
              <a:t> </a:t>
            </a:r>
            <a:r>
              <a:rPr sz="1600" spc="-5" dirty="0">
                <a:latin typeface="Times New Roman" pitchFamily="18" charset="0"/>
                <a:cs typeface="Times New Roman" pitchFamily="18" charset="0"/>
              </a:rPr>
              <a:t>particules</a:t>
            </a:r>
            <a:endParaRPr sz="1600">
              <a:latin typeface="Times New Roman" pitchFamily="18" charset="0"/>
              <a:cs typeface="Times New Roman" pitchFamily="18" charset="0"/>
            </a:endParaRPr>
          </a:p>
          <a:p>
            <a:pPr marL="355600" indent="-342900">
              <a:lnSpc>
                <a:spcPct val="100000"/>
              </a:lnSpc>
              <a:spcBef>
                <a:spcPts val="425"/>
              </a:spcBef>
              <a:buClr>
                <a:srgbClr val="996666"/>
              </a:buClr>
              <a:buSzPct val="77777"/>
              <a:buFont typeface="Wingdings"/>
              <a:buChar char=""/>
              <a:tabLst>
                <a:tab pos="355600" algn="l"/>
                <a:tab pos="356235" algn="l"/>
              </a:tabLst>
            </a:pPr>
            <a:r>
              <a:rPr sz="1800" spc="-5" dirty="0">
                <a:latin typeface="Times New Roman" pitchFamily="18" charset="0"/>
                <a:cs typeface="Times New Roman" pitchFamily="18" charset="0"/>
              </a:rPr>
              <a:t>Modèles </a:t>
            </a:r>
            <a:r>
              <a:rPr sz="1800" b="1" spc="-5" dirty="0">
                <a:latin typeface="Times New Roman" pitchFamily="18" charset="0"/>
                <a:cs typeface="Times New Roman" pitchFamily="18" charset="0"/>
              </a:rPr>
              <a:t>à base</a:t>
            </a:r>
            <a:r>
              <a:rPr sz="1800" b="1" spc="-45" dirty="0">
                <a:latin typeface="Times New Roman" pitchFamily="18" charset="0"/>
                <a:cs typeface="Times New Roman" pitchFamily="18" charset="0"/>
              </a:rPr>
              <a:t> </a:t>
            </a:r>
            <a:r>
              <a:rPr sz="1800" b="1" dirty="0">
                <a:latin typeface="Times New Roman" pitchFamily="18" charset="0"/>
                <a:cs typeface="Times New Roman" pitchFamily="18" charset="0"/>
              </a:rPr>
              <a:t>d’images</a:t>
            </a:r>
            <a:endParaRPr sz="1800">
              <a:latin typeface="Times New Roman" pitchFamily="18" charset="0"/>
              <a:cs typeface="Times New Roman" pitchFamily="18" charset="0"/>
            </a:endParaRPr>
          </a:p>
          <a:p>
            <a:pPr marL="756285" lvl="1" indent="-286385">
              <a:lnSpc>
                <a:spcPct val="100000"/>
              </a:lnSpc>
              <a:spcBef>
                <a:spcPts val="390"/>
              </a:spcBef>
              <a:buClr>
                <a:srgbClr val="99CCFF"/>
              </a:buClr>
              <a:buSzPct val="68750"/>
              <a:buFont typeface="Wingdings"/>
              <a:buChar char=""/>
              <a:tabLst>
                <a:tab pos="756920" algn="l"/>
              </a:tabLst>
            </a:pPr>
            <a:r>
              <a:rPr sz="1600" dirty="0">
                <a:latin typeface="Times New Roman" pitchFamily="18" charset="0"/>
                <a:cs typeface="Times New Roman" pitchFamily="18" charset="0"/>
              </a:rPr>
              <a:t>Acquisition </a:t>
            </a:r>
            <a:r>
              <a:rPr sz="1600" spc="-5" dirty="0">
                <a:latin typeface="Times New Roman" pitchFamily="18" charset="0"/>
                <a:cs typeface="Times New Roman" pitchFamily="18" charset="0"/>
              </a:rPr>
              <a:t>et</a:t>
            </a:r>
            <a:r>
              <a:rPr sz="1600" spc="-114" dirty="0">
                <a:latin typeface="Times New Roman" pitchFamily="18" charset="0"/>
                <a:cs typeface="Times New Roman" pitchFamily="18" charset="0"/>
              </a:rPr>
              <a:t> </a:t>
            </a:r>
            <a:r>
              <a:rPr sz="1600" spc="-5" dirty="0">
                <a:latin typeface="Times New Roman" pitchFamily="18" charset="0"/>
                <a:cs typeface="Times New Roman" pitchFamily="18" charset="0"/>
              </a:rPr>
              <a:t>rendu</a:t>
            </a:r>
            <a:endParaRPr sz="1600">
              <a:latin typeface="Times New Roman" pitchFamily="18" charset="0"/>
              <a:cs typeface="Times New Roman" pitchFamily="18" charset="0"/>
            </a:endParaRPr>
          </a:p>
        </p:txBody>
      </p:sp>
      <p:pic>
        <p:nvPicPr>
          <p:cNvPr id="7" name="Picture 2"/>
          <p:cNvPicPr>
            <a:picLocks noChangeAspect="1" noChangeArrowheads="1"/>
          </p:cNvPicPr>
          <p:nvPr/>
        </p:nvPicPr>
        <p:blipFill>
          <a:blip r:embed="rId2"/>
          <a:srcRect/>
          <a:stretch>
            <a:fillRect/>
          </a:stretch>
        </p:blipFill>
        <p:spPr bwMode="auto">
          <a:xfrm>
            <a:off x="4069791" y="3733800"/>
            <a:ext cx="4845609" cy="2698998"/>
          </a:xfrm>
          <a:prstGeom prst="rect">
            <a:avLst/>
          </a:prstGeom>
          <a:noFill/>
          <a:ln w="9525">
            <a:noFill/>
            <a:miter lim="800000"/>
            <a:headEnd/>
            <a:tailEnd/>
          </a:ln>
          <a:effectLst/>
        </p:spPr>
      </p:pic>
      <p:pic>
        <p:nvPicPr>
          <p:cNvPr id="36874" name="Picture 10" descr="Résultat de recherche d'images"/>
          <p:cNvPicPr>
            <a:picLocks noChangeAspect="1" noChangeArrowheads="1"/>
          </p:cNvPicPr>
          <p:nvPr/>
        </p:nvPicPr>
        <p:blipFill>
          <a:blip r:embed="rId3"/>
          <a:srcRect/>
          <a:stretch>
            <a:fillRect/>
          </a:stretch>
        </p:blipFill>
        <p:spPr bwMode="auto">
          <a:xfrm>
            <a:off x="5265593" y="1371600"/>
            <a:ext cx="1744807" cy="2437190"/>
          </a:xfrm>
          <a:prstGeom prst="rect">
            <a:avLst/>
          </a:prstGeom>
          <a:noFill/>
        </p:spPr>
      </p:pic>
      <p:sp>
        <p:nvSpPr>
          <p:cNvPr id="9" name="object 6"/>
          <p:cNvSpPr txBox="1">
            <a:spLocks noGrp="1"/>
          </p:cNvSpPr>
          <p:nvPr>
            <p:ph type="sldNum" sz="quarter" idx="7"/>
          </p:nvPr>
        </p:nvSpPr>
        <p:spPr>
          <a:xfrm>
            <a:off x="8534400" y="6629400"/>
            <a:ext cx="551182" cy="166712"/>
          </a:xfrm>
          <a:prstGeom prst="rect">
            <a:avLst/>
          </a:prstGeom>
        </p:spPr>
        <p:txBody>
          <a:bodyPr vert="horz" wrap="square" lIns="0" tIns="0" rIns="0" bIns="0" rtlCol="0">
            <a:spAutoFit/>
          </a:bodyPr>
          <a:lstStyle/>
          <a:p>
            <a:pPr marL="127000">
              <a:lnSpc>
                <a:spcPts val="1275"/>
              </a:lnSpc>
            </a:pPr>
            <a:fld id="{81D60167-4931-47E6-BA6A-407CBD079E47}" type="slidenum">
              <a:rPr spc="35" dirty="0"/>
              <a:pPr marL="127000">
                <a:lnSpc>
                  <a:spcPts val="1275"/>
                </a:lnSpc>
              </a:pPr>
              <a:t>9</a:t>
            </a:fld>
            <a:endParaRPr spc="35"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1569</TotalTime>
  <Words>2791</Words>
  <Application>Microsoft Office PowerPoint</Application>
  <PresentationFormat>Affichage à l'écran (4:3)</PresentationFormat>
  <Paragraphs>516</Paragraphs>
  <Slides>55</Slides>
  <Notes>3</Notes>
  <HiddenSlides>0</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55</vt:i4>
      </vt:variant>
    </vt:vector>
  </HeadingPairs>
  <TitlesOfParts>
    <vt:vector size="57" baseType="lpstr">
      <vt:lpstr>Office Theme</vt:lpstr>
      <vt:lpstr>Equation</vt:lpstr>
      <vt:lpstr>Modélisation en synthèse  d’images</vt:lpstr>
      <vt:lpstr>2D versus 3D</vt:lpstr>
      <vt:lpstr>Droites, segments de droite et modélisation</vt:lpstr>
      <vt:lpstr>Remplissage de polygones (2)</vt:lpstr>
      <vt:lpstr>Modélisation : But du cours</vt:lpstr>
      <vt:lpstr>Approches de modélisation </vt:lpstr>
      <vt:lpstr>La modélisation</vt:lpstr>
      <vt:lpstr>La modélisation</vt:lpstr>
      <vt:lpstr>Les modèles géométriques</vt:lpstr>
      <vt:lpstr>Les modèles géométriques</vt:lpstr>
      <vt:lpstr>Les modèles géométriques</vt:lpstr>
      <vt:lpstr>Les modèles géométriques</vt:lpstr>
      <vt:lpstr>Les modèles géométriques</vt:lpstr>
      <vt:lpstr>Les modèles géométriques</vt:lpstr>
      <vt:lpstr>Modélisation surfacique:  Maillages de polygones</vt:lpstr>
      <vt:lpstr>Modélisation surfacique:  Maillages de polygones</vt:lpstr>
      <vt:lpstr>Diapositive 17</vt:lpstr>
      <vt:lpstr>Diapositive 18</vt:lpstr>
      <vt:lpstr>Représentations surfaciques  Facettes:Ensemble de carreaux</vt:lpstr>
      <vt:lpstr>Représentations surfaciques  Facettes:Ensemble de carreaux</vt:lpstr>
      <vt:lpstr>Représentations surfaciques  Facettes:Ensemble de carreaux</vt:lpstr>
      <vt:lpstr>Représentations surfaciques  Surfaces de formes libres (1)</vt:lpstr>
      <vt:lpstr>2 types de courbes</vt:lpstr>
      <vt:lpstr>Modélisation surfacique:  Surfaces paramétrées</vt:lpstr>
      <vt:lpstr>Modélisation surfacique:  Surfaces paramétrées</vt:lpstr>
      <vt:lpstr>Modélisation surfacique Surfaces paramétrées: Carreaux de Bézier</vt:lpstr>
      <vt:lpstr>Modélisation surfacique Surfaces paramétrées:Recollement des surfaces de Bézier</vt:lpstr>
      <vt:lpstr>Modélisation surfacique Surfaces paramétrées: Surfaces créées à partir de courbes</vt:lpstr>
      <vt:lpstr>Modélisation surfacique: Surfaces paramétrées: Surfaces créées à partir de courbes</vt:lpstr>
      <vt:lpstr>Modélisation surfacique: Surfaces paramétrées: Construction par déformation (warping)</vt:lpstr>
      <vt:lpstr>Modélisation surfacique Surfaces paramétrées: Composition booléenne de volumes</vt:lpstr>
      <vt:lpstr>Modélisation surfacique Surfaces de subdivision </vt:lpstr>
      <vt:lpstr>Deux façons de définir un cercle</vt:lpstr>
      <vt:lpstr>Deux façons de définir un cercle</vt:lpstr>
      <vt:lpstr>Deux façons de définir un cercle</vt:lpstr>
      <vt:lpstr>Deux façons de définir un cercle</vt:lpstr>
      <vt:lpstr>Modélisation surfacique Surfaces implicites</vt:lpstr>
      <vt:lpstr>Modélisation volumique</vt:lpstr>
      <vt:lpstr>Diapositive 39</vt:lpstr>
      <vt:lpstr>Diapositive 40</vt:lpstr>
      <vt:lpstr>Diapositive 41</vt:lpstr>
      <vt:lpstr>Diapositive 42</vt:lpstr>
      <vt:lpstr>Diapositive 43</vt:lpstr>
      <vt:lpstr>Diapositive 44</vt:lpstr>
      <vt:lpstr>Diapositive 45</vt:lpstr>
      <vt:lpstr>Diapositive 46</vt:lpstr>
      <vt:lpstr>Diapositive 47</vt:lpstr>
      <vt:lpstr>Modélisation complexe </vt:lpstr>
      <vt:lpstr> Modélisation procédural:  Fractales</vt:lpstr>
      <vt:lpstr> Modélisation procédural: L-systèmes</vt:lpstr>
      <vt:lpstr>L-Systèmes</vt:lpstr>
      <vt:lpstr>Diapositive 52</vt:lpstr>
      <vt:lpstr>Diapositive 53</vt:lpstr>
      <vt:lpstr>Diapositive 54</vt:lpstr>
      <vt:lpstr>Modèles à base d’images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Modélisation en synthèse  d’images</dc:title>
  <dc:creator>Farid</dc:creator>
  <cp:lastModifiedBy>Farid</cp:lastModifiedBy>
  <cp:revision>185</cp:revision>
  <dcterms:created xsi:type="dcterms:W3CDTF">2016-10-29T11:34:07Z</dcterms:created>
  <dcterms:modified xsi:type="dcterms:W3CDTF">2021-01-04T20:14:57Z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2014-12-04T00:00:00Z</vt:filetime>
  </property>
  <property fmtid="{D5CDD505-2E9C-101B-9397-08002B2CF9AE}" pid="3" name="LastSaved">
    <vt:filetime>2016-10-29T00:00:00Z</vt:filetime>
  </property>
</Properties>
</file>