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2" r:id="rId5"/>
    <p:sldId id="259" r:id="rId6"/>
    <p:sldId id="260" r:id="rId7"/>
    <p:sldId id="261"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3F833D-A637-4540-BC3A-B0CD8F364206}" type="datetimeFigureOut">
              <a:rPr lang="fr-FR" smtClean="0"/>
              <a:t>24/10/2021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3E17DB-036D-4B17-858B-58AFF8AB8357}" type="slidenum">
              <a:rPr lang="fr-FR" smtClean="0"/>
              <a:t>‹N°›</a:t>
            </a:fld>
            <a:endParaRPr lang="fr-FR"/>
          </a:p>
        </p:txBody>
      </p:sp>
    </p:spTree>
    <p:extLst>
      <p:ext uri="{BB962C8B-B14F-4D97-AF65-F5344CB8AC3E}">
        <p14:creationId xmlns:p14="http://schemas.microsoft.com/office/powerpoint/2010/main" val="3970150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B3E17DB-036D-4B17-858B-58AFF8AB8357}" type="slidenum">
              <a:rPr lang="fr-FR" smtClean="0"/>
              <a:t>3</a:t>
            </a:fld>
            <a:endParaRPr lang="fr-FR"/>
          </a:p>
        </p:txBody>
      </p:sp>
    </p:spTree>
    <p:extLst>
      <p:ext uri="{BB962C8B-B14F-4D97-AF65-F5344CB8AC3E}">
        <p14:creationId xmlns:p14="http://schemas.microsoft.com/office/powerpoint/2010/main" val="719331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24/10/2021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24/10/2021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24/10/2021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A309A6D-C09C-4548-B29A-6CF363A7E532}" type="datetimeFigureOut">
              <a:rPr lang="fr-FR" smtClean="0"/>
              <a:t>24/10/2021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24/10/2021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309A6D-C09C-4548-B29A-6CF363A7E532}" type="datetimeFigureOut">
              <a:rPr lang="fr-FR" smtClean="0"/>
              <a:t>24/10/2021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24/10/2021</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309A6D-C09C-4548-B29A-6CF363A7E532}" type="datetimeFigureOut">
              <a:rPr lang="fr-FR" smtClean="0"/>
              <a:t>24/10/2021</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24/10/2021</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24/10/2021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24/10/2021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A309A6D-C09C-4548-B29A-6CF363A7E532}" type="datetimeFigureOut">
              <a:rPr lang="fr-FR" smtClean="0"/>
              <a:t>24/10/2021</a:t>
            </a:fld>
            <a:endParaRPr lang="fr-BE"/>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BE"/>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42368" y="260648"/>
            <a:ext cx="5909952" cy="1200329"/>
          </a:xfrm>
          <a:prstGeom prst="rect">
            <a:avLst/>
          </a:prstGeom>
          <a:noFill/>
        </p:spPr>
        <p:txBody>
          <a:bodyPr wrap="none" rtlCol="0">
            <a:spAutoFit/>
          </a:bodyPr>
          <a:lstStyle/>
          <a:p>
            <a:pPr algn="ctr"/>
            <a:r>
              <a:rPr lang="fr-FR" sz="2400" dirty="0" smtClean="0"/>
              <a:t>UNIVERSITE DE BISKRA</a:t>
            </a:r>
          </a:p>
          <a:p>
            <a:pPr algn="ctr"/>
            <a:r>
              <a:rPr lang="fr-FR" sz="2400" dirty="0" smtClean="0"/>
              <a:t>Faculté des Sciences et de la Technologie</a:t>
            </a:r>
          </a:p>
          <a:p>
            <a:pPr algn="ctr"/>
            <a:r>
              <a:rPr lang="fr-FR" sz="2400" dirty="0" smtClean="0"/>
              <a:t>Département de génie Mécanique</a:t>
            </a:r>
            <a:endParaRPr lang="fr-FR" sz="2400" dirty="0"/>
          </a:p>
        </p:txBody>
      </p:sp>
      <p:sp>
        <p:nvSpPr>
          <p:cNvPr id="6" name="ZoneTexte 5"/>
          <p:cNvSpPr txBox="1"/>
          <p:nvPr/>
        </p:nvSpPr>
        <p:spPr>
          <a:xfrm>
            <a:off x="827584" y="4437112"/>
            <a:ext cx="2190087" cy="646331"/>
          </a:xfrm>
          <a:prstGeom prst="rect">
            <a:avLst/>
          </a:prstGeom>
          <a:noFill/>
        </p:spPr>
        <p:txBody>
          <a:bodyPr wrap="none" rtlCol="0">
            <a:spAutoFit/>
          </a:bodyPr>
          <a:lstStyle/>
          <a:p>
            <a:r>
              <a:rPr lang="fr-FR" dirty="0" smtClean="0"/>
              <a:t>Préparer par:</a:t>
            </a:r>
          </a:p>
          <a:p>
            <a:r>
              <a:rPr lang="fr-FR" dirty="0" smtClean="0"/>
              <a:t>M. ATHMANI Moussa</a:t>
            </a:r>
            <a:endParaRPr lang="fr-FR" dirty="0"/>
          </a:p>
        </p:txBody>
      </p:sp>
      <p:sp>
        <p:nvSpPr>
          <p:cNvPr id="7" name="ZoneTexte 6"/>
          <p:cNvSpPr txBox="1"/>
          <p:nvPr/>
        </p:nvSpPr>
        <p:spPr>
          <a:xfrm>
            <a:off x="5508104" y="4427910"/>
            <a:ext cx="2828018" cy="646331"/>
          </a:xfrm>
          <a:prstGeom prst="rect">
            <a:avLst/>
          </a:prstGeom>
          <a:noFill/>
        </p:spPr>
        <p:txBody>
          <a:bodyPr wrap="none" rtlCol="0">
            <a:spAutoFit/>
          </a:bodyPr>
          <a:lstStyle/>
          <a:p>
            <a:r>
              <a:rPr lang="fr-FR" dirty="0" smtClean="0"/>
              <a:t>Groupe: </a:t>
            </a:r>
          </a:p>
          <a:p>
            <a:r>
              <a:rPr lang="fr-FR" dirty="0" smtClean="0"/>
              <a:t>3</a:t>
            </a:r>
            <a:r>
              <a:rPr lang="fr-FR" baseline="30000" dirty="0" smtClean="0"/>
              <a:t>ième</a:t>
            </a:r>
            <a:r>
              <a:rPr lang="fr-FR" dirty="0" smtClean="0"/>
              <a:t> Licence Métallurgie</a:t>
            </a:r>
            <a:endParaRPr lang="fr-FR" dirty="0"/>
          </a:p>
        </p:txBody>
      </p:sp>
      <p:sp>
        <p:nvSpPr>
          <p:cNvPr id="8" name="Rectangle 7"/>
          <p:cNvSpPr/>
          <p:nvPr/>
        </p:nvSpPr>
        <p:spPr>
          <a:xfrm>
            <a:off x="1619672" y="2636912"/>
            <a:ext cx="6401111" cy="646331"/>
          </a:xfrm>
          <a:prstGeom prst="rect">
            <a:avLst/>
          </a:prstGeom>
          <a:noFill/>
        </p:spPr>
        <p:txBody>
          <a:bodyPr wrap="none" lIns="91440" tIns="45720" rIns="91440" bIns="45720">
            <a:spAutoFit/>
          </a:bodyPr>
          <a:lstStyle/>
          <a:p>
            <a:r>
              <a:rPr lang="fr-FR" sz="3600" b="1" dirty="0">
                <a:solidFill>
                  <a:srgbClr val="FF0000"/>
                </a:solidFill>
              </a:rPr>
              <a:t>Normalisation en Métallurgie</a:t>
            </a:r>
          </a:p>
        </p:txBody>
      </p:sp>
    </p:spTree>
    <p:extLst>
      <p:ext uri="{BB962C8B-B14F-4D97-AF65-F5344CB8AC3E}">
        <p14:creationId xmlns:p14="http://schemas.microsoft.com/office/powerpoint/2010/main" val="3451944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nvSpPr>
        <p:spPr bwMode="auto">
          <a:xfrm>
            <a:off x="1691680" y="116632"/>
            <a:ext cx="62865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a:lstStyle>
          <a:p>
            <a:pPr algn="ctr" eaLnBrk="1" hangingPunct="1"/>
            <a:r>
              <a:rPr kumimoji="1" lang="fr-FR" altLang="ko-KR" sz="3200" dirty="0" smtClean="0">
                <a:ea typeface="Gulim" pitchFamily="34" charset="-127"/>
              </a:rPr>
              <a:t> Parties prenantes à la  normalisation</a:t>
            </a:r>
            <a:endParaRPr kumimoji="1" lang="ko-KR" altLang="fr-FR" sz="3200" dirty="0" smtClean="0">
              <a:ea typeface="Gulim" pitchFamily="34" charset="-127"/>
            </a:endParaRPr>
          </a:p>
        </p:txBody>
      </p:sp>
      <p:sp>
        <p:nvSpPr>
          <p:cNvPr id="6" name="Text Box 50"/>
          <p:cNvSpPr txBox="1">
            <a:spLocks noChangeArrowheads="1"/>
          </p:cNvSpPr>
          <p:nvPr/>
        </p:nvSpPr>
        <p:spPr bwMode="auto">
          <a:xfrm>
            <a:off x="461714" y="1259632"/>
            <a:ext cx="82867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fr-FR" altLang="fr-FR" b="1" dirty="0"/>
              <a:t>Toutes les parties prenantes peuvent contribuer à la normalisation et en bénéficier</a:t>
            </a:r>
          </a:p>
        </p:txBody>
      </p:sp>
      <p:grpSp>
        <p:nvGrpSpPr>
          <p:cNvPr id="7" name="Groupe 6"/>
          <p:cNvGrpSpPr/>
          <p:nvPr/>
        </p:nvGrpSpPr>
        <p:grpSpPr>
          <a:xfrm>
            <a:off x="1965324" y="2073275"/>
            <a:ext cx="5434013" cy="4052888"/>
            <a:chOff x="1924050" y="2349500"/>
            <a:chExt cx="5434013" cy="4052888"/>
          </a:xfrm>
        </p:grpSpPr>
        <p:sp>
          <p:nvSpPr>
            <p:cNvPr id="8" name="Oval 19"/>
            <p:cNvSpPr>
              <a:spLocks noChangeArrowheads="1"/>
            </p:cNvSpPr>
            <p:nvPr/>
          </p:nvSpPr>
          <p:spPr bwMode="auto">
            <a:xfrm>
              <a:off x="3146425" y="2935288"/>
              <a:ext cx="2770188" cy="2808287"/>
            </a:xfrm>
            <a:prstGeom prst="ellipse">
              <a:avLst/>
            </a:prstGeom>
            <a:noFill/>
            <a:ln w="381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9" name="Oval 20"/>
            <p:cNvSpPr>
              <a:spLocks noChangeAspect="1" noChangeArrowheads="1"/>
            </p:cNvSpPr>
            <p:nvPr/>
          </p:nvSpPr>
          <p:spPr bwMode="auto">
            <a:xfrm>
              <a:off x="2446338" y="4365625"/>
              <a:ext cx="1490662" cy="1371600"/>
            </a:xfrm>
            <a:prstGeom prst="ellipse">
              <a:avLst/>
            </a:prstGeom>
            <a:gradFill rotWithShape="1">
              <a:gsLst>
                <a:gs pos="0">
                  <a:srgbClr val="3399FF"/>
                </a:gs>
                <a:gs pos="100000">
                  <a:srgbClr val="133A61"/>
                </a:gs>
              </a:gsLst>
              <a:path path="rect">
                <a:fillToRect r="100000" b="100000"/>
              </a:path>
            </a:gradFill>
            <a:ln w="3175">
              <a:solidFill>
                <a:srgbClr val="000040"/>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0" name="Rectangle 21"/>
            <p:cNvSpPr>
              <a:spLocks noChangeAspect="1" noChangeArrowheads="1"/>
            </p:cNvSpPr>
            <p:nvPr/>
          </p:nvSpPr>
          <p:spPr bwMode="auto">
            <a:xfrm>
              <a:off x="2511425" y="4868863"/>
              <a:ext cx="1319213" cy="350837"/>
            </a:xfrm>
            <a:prstGeom prst="rect">
              <a:avLst/>
            </a:prstGeom>
            <a:noFill/>
            <a:ln w="9525" algn="ctr">
              <a:noFill/>
              <a:miter lim="800000"/>
              <a:headEnd/>
              <a:tailEnd/>
            </a:ln>
            <a:effectLst>
              <a:outerShdw dist="35921" dir="2700000" algn="ctr" rotWithShape="0">
                <a:schemeClr val="tx2"/>
              </a:outerShdw>
            </a:effectLst>
          </p:spPr>
          <p:txBody>
            <a:bodyPr>
              <a:spAutoFit/>
            </a:bodyPr>
            <a:lstStyle/>
            <a:p>
              <a:pPr algn="ctr" latinLnBrk="1">
                <a:defRPr/>
              </a:pPr>
              <a:r>
                <a:rPr kumimoji="1" lang="fr-FR" altLang="ko-KR" sz="1700" b="1">
                  <a:solidFill>
                    <a:schemeClr val="bg1"/>
                  </a:solidFill>
                  <a:effectLst>
                    <a:outerShdw blurRad="38100" dist="38100" dir="2700000" algn="tl">
                      <a:srgbClr val="C0C0C0"/>
                    </a:outerShdw>
                  </a:effectLst>
                  <a:latin typeface="Arial" charset="0"/>
                  <a:ea typeface="HY헤드라인M" pitchFamily="18" charset="-127"/>
                  <a:cs typeface="Arial" charset="0"/>
                </a:rPr>
                <a:t>Industrie</a:t>
              </a:r>
            </a:p>
          </p:txBody>
        </p:sp>
        <p:sp>
          <p:nvSpPr>
            <p:cNvPr id="11" name="Oval 22"/>
            <p:cNvSpPr>
              <a:spLocks noChangeAspect="1" noChangeArrowheads="1"/>
            </p:cNvSpPr>
            <p:nvPr/>
          </p:nvSpPr>
          <p:spPr bwMode="auto">
            <a:xfrm rot="455969">
              <a:off x="5386388" y="4483100"/>
              <a:ext cx="1703387" cy="1366838"/>
            </a:xfrm>
            <a:prstGeom prst="ellipse">
              <a:avLst/>
            </a:prstGeom>
            <a:gradFill rotWithShape="1">
              <a:gsLst>
                <a:gs pos="0">
                  <a:srgbClr val="9966FF"/>
                </a:gs>
                <a:gs pos="100000">
                  <a:srgbClr val="000000"/>
                </a:gs>
              </a:gsLst>
              <a:path path="rect">
                <a:fillToRect r="100000" b="100000"/>
              </a:path>
            </a:gradFill>
            <a:ln w="3175">
              <a:solidFill>
                <a:srgbClr val="480048"/>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2" name="Rectangle 23"/>
            <p:cNvSpPr>
              <a:spLocks noChangeAspect="1" noChangeArrowheads="1"/>
            </p:cNvSpPr>
            <p:nvPr/>
          </p:nvSpPr>
          <p:spPr bwMode="auto">
            <a:xfrm>
              <a:off x="5237163" y="4941888"/>
              <a:ext cx="2120900" cy="354012"/>
            </a:xfrm>
            <a:prstGeom prst="rect">
              <a:avLst/>
            </a:prstGeom>
            <a:noFill/>
            <a:ln w="9525" algn="ctr">
              <a:noFill/>
              <a:miter lim="800000"/>
              <a:headEnd/>
              <a:tailEnd/>
            </a:ln>
            <a:effectLst>
              <a:outerShdw dist="35921" dir="2700000" algn="ctr" rotWithShape="0">
                <a:schemeClr val="tx2"/>
              </a:outerShdw>
            </a:effectLst>
          </p:spPr>
          <p:txBody>
            <a:bodyPr>
              <a:spAutoFit/>
            </a:bodyPr>
            <a:lstStyle/>
            <a:p>
              <a:pPr algn="ctr" latinLnBrk="1">
                <a:defRPr/>
              </a:pPr>
              <a:r>
                <a:rPr kumimoji="1" lang="fr-FR" altLang="ko-KR" sz="1700" b="1" dirty="0">
                  <a:solidFill>
                    <a:schemeClr val="bg1"/>
                  </a:solidFill>
                  <a:effectLst>
                    <a:outerShdw blurRad="38100" dist="38100" dir="2700000" algn="tl">
                      <a:srgbClr val="C0C0C0"/>
                    </a:outerShdw>
                  </a:effectLst>
                  <a:latin typeface="Arial" charset="0"/>
                  <a:ea typeface="HY헤드라인M" pitchFamily="18" charset="-127"/>
                  <a:cs typeface="Arial" charset="0"/>
                </a:rPr>
                <a:t>Gouvernement</a:t>
              </a:r>
            </a:p>
          </p:txBody>
        </p:sp>
        <p:sp>
          <p:nvSpPr>
            <p:cNvPr id="13" name="Rectangle 24"/>
            <p:cNvSpPr>
              <a:spLocks noChangeArrowheads="1"/>
            </p:cNvSpPr>
            <p:nvPr/>
          </p:nvSpPr>
          <p:spPr bwMode="auto">
            <a:xfrm>
              <a:off x="3043238" y="4149725"/>
              <a:ext cx="302418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latinLnBrk="1" hangingPunct="1"/>
              <a:r>
                <a:rPr kumimoji="1" lang="en-US" altLang="ko-KR" sz="2200" b="1">
                  <a:ea typeface="HY헤드라인M"/>
                  <a:cs typeface="HY헤드라인M"/>
                </a:rPr>
                <a:t>Partie prenante</a:t>
              </a:r>
              <a:endParaRPr kumimoji="1" lang="en-US" altLang="ko-KR" b="1">
                <a:ea typeface="HY헤드라인M"/>
                <a:cs typeface="HY헤드라인M"/>
              </a:endParaRPr>
            </a:p>
          </p:txBody>
        </p:sp>
        <p:sp>
          <p:nvSpPr>
            <p:cNvPr id="14" name="Oval 33"/>
            <p:cNvSpPr>
              <a:spLocks noChangeAspect="1" noChangeArrowheads="1"/>
            </p:cNvSpPr>
            <p:nvPr/>
          </p:nvSpPr>
          <p:spPr bwMode="auto">
            <a:xfrm rot="21336388">
              <a:off x="3775075" y="2349500"/>
              <a:ext cx="1466850" cy="1362075"/>
            </a:xfrm>
            <a:prstGeom prst="ellipse">
              <a:avLst/>
            </a:prstGeom>
            <a:gradFill rotWithShape="1">
              <a:gsLst>
                <a:gs pos="0">
                  <a:schemeClr val="folHlink">
                    <a:alpha val="80000"/>
                  </a:schemeClr>
                </a:gs>
                <a:gs pos="100000">
                  <a:schemeClr val="folHlink">
                    <a:gamma/>
                    <a:shade val="25490"/>
                    <a:invGamma/>
                  </a:schemeClr>
                </a:gs>
              </a:gsLst>
              <a:path path="rect">
                <a:fillToRect r="100000" b="100000"/>
              </a:path>
            </a:gradFill>
            <a:ln w="3175" algn="ctr">
              <a:solidFill>
                <a:srgbClr val="003300"/>
              </a:solidFill>
              <a:round/>
              <a:headEnd/>
              <a:tailEnd/>
            </a:ln>
            <a:effectLst/>
          </p:spPr>
          <p:txBody>
            <a:bodyPr wrap="none" anchor="ctr"/>
            <a:lstStyle/>
            <a:p>
              <a:pPr>
                <a:defRPr/>
              </a:pPr>
              <a:endParaRPr lang="fr-FR">
                <a:latin typeface="Arial" charset="0"/>
                <a:cs typeface="Arial" charset="0"/>
              </a:endParaRPr>
            </a:p>
          </p:txBody>
        </p:sp>
        <p:sp>
          <p:nvSpPr>
            <p:cNvPr id="15" name="Rectangle 34"/>
            <p:cNvSpPr>
              <a:spLocks noChangeAspect="1" noChangeArrowheads="1"/>
            </p:cNvSpPr>
            <p:nvPr/>
          </p:nvSpPr>
          <p:spPr bwMode="auto">
            <a:xfrm>
              <a:off x="3575050" y="2781300"/>
              <a:ext cx="1793875" cy="350838"/>
            </a:xfrm>
            <a:prstGeom prst="rect">
              <a:avLst/>
            </a:prstGeom>
            <a:noFill/>
            <a:ln w="9525" algn="ctr">
              <a:noFill/>
              <a:miter lim="800000"/>
              <a:headEnd/>
              <a:tailEnd/>
            </a:ln>
            <a:effectLst>
              <a:outerShdw dist="35921" dir="2700000" algn="ctr" rotWithShape="0">
                <a:schemeClr val="tx2"/>
              </a:outerShdw>
            </a:effectLst>
          </p:spPr>
          <p:txBody>
            <a:bodyPr>
              <a:spAutoFit/>
            </a:bodyPr>
            <a:lstStyle/>
            <a:p>
              <a:pPr algn="ctr" latinLnBrk="1">
                <a:defRPr/>
              </a:pPr>
              <a:r>
                <a:rPr kumimoji="1" lang="fr-FR" altLang="ko-KR" sz="1700" b="1" dirty="0">
                  <a:solidFill>
                    <a:schemeClr val="bg1"/>
                  </a:solidFill>
                  <a:effectLst>
                    <a:outerShdw blurRad="38100" dist="38100" dir="2700000" algn="tl">
                      <a:srgbClr val="C0C0C0"/>
                    </a:outerShdw>
                  </a:effectLst>
                  <a:latin typeface="Arial" charset="0"/>
                  <a:ea typeface="HY헤드라인M" pitchFamily="18" charset="-127"/>
                  <a:cs typeface="Arial" charset="0"/>
                </a:rPr>
                <a:t>Consommateur</a:t>
              </a:r>
            </a:p>
          </p:txBody>
        </p:sp>
        <p:sp>
          <p:nvSpPr>
            <p:cNvPr id="16" name="Oval 36"/>
            <p:cNvSpPr>
              <a:spLocks noChangeAspect="1" noChangeArrowheads="1"/>
            </p:cNvSpPr>
            <p:nvPr/>
          </p:nvSpPr>
          <p:spPr bwMode="auto">
            <a:xfrm rot="198153">
              <a:off x="1924050" y="2771775"/>
              <a:ext cx="1784350" cy="1368425"/>
            </a:xfrm>
            <a:prstGeom prst="ellipse">
              <a:avLst/>
            </a:prstGeom>
            <a:gradFill rotWithShape="1">
              <a:gsLst>
                <a:gs pos="0">
                  <a:srgbClr val="808000">
                    <a:alpha val="74001"/>
                  </a:srgbClr>
                </a:gs>
                <a:gs pos="100000">
                  <a:srgbClr val="3B3B00"/>
                </a:gs>
              </a:gsLst>
              <a:path path="rect">
                <a:fillToRect r="100000" b="100000"/>
              </a:path>
            </a:gradFill>
            <a:ln>
              <a:noFill/>
            </a:ln>
            <a:extLst>
              <a:ext uri="{91240B29-F687-4F45-9708-019B960494DF}">
                <a14:hiddenLine xmlns:a14="http://schemas.microsoft.com/office/drawing/2010/main" w="3175" algn="ctr">
                  <a:solidFill>
                    <a:srgbClr val="000000"/>
                  </a:solidFill>
                  <a:round/>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7" name="Rectangle 42"/>
            <p:cNvSpPr>
              <a:spLocks noChangeAspect="1" noChangeArrowheads="1"/>
            </p:cNvSpPr>
            <p:nvPr/>
          </p:nvSpPr>
          <p:spPr bwMode="auto">
            <a:xfrm>
              <a:off x="2000250" y="2997200"/>
              <a:ext cx="1684338" cy="877888"/>
            </a:xfrm>
            <a:prstGeom prst="rect">
              <a:avLst/>
            </a:prstGeom>
            <a:noFill/>
            <a:ln w="9525" algn="ctr">
              <a:noFill/>
              <a:miter lim="800000"/>
              <a:headEnd/>
              <a:tailEnd/>
            </a:ln>
            <a:effectLst>
              <a:outerShdw dist="35921" dir="2700000" algn="ctr" rotWithShape="0">
                <a:schemeClr val="tx2"/>
              </a:outerShdw>
            </a:effectLst>
          </p:spPr>
          <p:txBody>
            <a:bodyPr>
              <a:spAutoFit/>
            </a:bodyPr>
            <a:lstStyle/>
            <a:p>
              <a:pPr algn="ctr" latinLnBrk="1">
                <a:defRPr/>
              </a:pPr>
              <a:r>
                <a:rPr kumimoji="1" lang="fr-FR" altLang="ko-KR" sz="1700" b="1" dirty="0">
                  <a:solidFill>
                    <a:schemeClr val="bg1"/>
                  </a:solidFill>
                  <a:effectLst>
                    <a:outerShdw blurRad="38100" dist="38100" dir="2700000" algn="tl">
                      <a:srgbClr val="C0C0C0"/>
                    </a:outerShdw>
                  </a:effectLst>
                  <a:latin typeface="Arial" charset="0"/>
                  <a:ea typeface="HY헤드라인M" pitchFamily="18" charset="-127"/>
                  <a:cs typeface="Arial" charset="0"/>
                </a:rPr>
                <a:t>Experts – consultants, universitaires</a:t>
              </a:r>
            </a:p>
          </p:txBody>
        </p:sp>
        <p:sp>
          <p:nvSpPr>
            <p:cNvPr id="18" name="Oval 43"/>
            <p:cNvSpPr>
              <a:spLocks noChangeAspect="1" noChangeArrowheads="1"/>
            </p:cNvSpPr>
            <p:nvPr/>
          </p:nvSpPr>
          <p:spPr bwMode="auto">
            <a:xfrm rot="324554">
              <a:off x="5368925" y="2781300"/>
              <a:ext cx="1419225" cy="1339850"/>
            </a:xfrm>
            <a:prstGeom prst="ellipse">
              <a:avLst/>
            </a:prstGeom>
            <a:gradFill rotWithShape="1">
              <a:gsLst>
                <a:gs pos="0">
                  <a:srgbClr val="FF6600">
                    <a:alpha val="79999"/>
                  </a:srgbClr>
                </a:gs>
                <a:gs pos="100000">
                  <a:srgbClr val="762F00"/>
                </a:gs>
              </a:gsLst>
              <a:path path="rect">
                <a:fillToRect r="100000" b="100000"/>
              </a:path>
            </a:gradFill>
            <a:ln>
              <a:noFill/>
            </a:ln>
            <a:extLst>
              <a:ext uri="{91240B29-F687-4F45-9708-019B960494DF}">
                <a14:hiddenLine xmlns:a14="http://schemas.microsoft.com/office/drawing/2010/main" w="3175" algn="ctr">
                  <a:solidFill>
                    <a:srgbClr val="000000"/>
                  </a:solidFill>
                  <a:round/>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9" name="Rectangle 44"/>
            <p:cNvSpPr>
              <a:spLocks noChangeAspect="1" noChangeArrowheads="1"/>
            </p:cNvSpPr>
            <p:nvPr/>
          </p:nvSpPr>
          <p:spPr bwMode="auto">
            <a:xfrm>
              <a:off x="4970463" y="3068638"/>
              <a:ext cx="2209800" cy="625475"/>
            </a:xfrm>
            <a:prstGeom prst="rect">
              <a:avLst/>
            </a:prstGeom>
            <a:noFill/>
            <a:ln w="9525" algn="ctr">
              <a:noFill/>
              <a:miter lim="800000"/>
              <a:headEnd/>
              <a:tailEnd/>
            </a:ln>
            <a:effectLst>
              <a:outerShdw dist="35921" dir="2700000" algn="ctr" rotWithShape="0">
                <a:schemeClr val="tx2"/>
              </a:outerShdw>
            </a:effectLst>
          </p:spPr>
          <p:txBody>
            <a:bodyPr>
              <a:spAutoFit/>
            </a:bodyPr>
            <a:lstStyle/>
            <a:p>
              <a:pPr algn="ctr" latinLnBrk="1">
                <a:defRPr/>
              </a:pPr>
              <a:r>
                <a:rPr kumimoji="1" lang="fr-FR" altLang="ko-KR" sz="1700" b="1">
                  <a:solidFill>
                    <a:schemeClr val="bg1"/>
                  </a:solidFill>
                  <a:effectLst>
                    <a:outerShdw blurRad="38100" dist="38100" dir="2700000" algn="tl">
                      <a:srgbClr val="C0C0C0"/>
                    </a:outerShdw>
                  </a:effectLst>
                  <a:latin typeface="Arial" charset="0"/>
                  <a:ea typeface="HY헤드라인M" pitchFamily="18" charset="-127"/>
                  <a:cs typeface="Arial" charset="0"/>
                </a:rPr>
                <a:t>Organisme de normalisation</a:t>
              </a:r>
              <a:r>
                <a:rPr kumimoji="1" lang="en-US" altLang="ko-KR" b="1">
                  <a:solidFill>
                    <a:schemeClr val="bg1"/>
                  </a:solidFill>
                  <a:effectLst>
                    <a:outerShdw blurRad="38100" dist="38100" dir="2700000" algn="tl">
                      <a:srgbClr val="C0C0C0"/>
                    </a:outerShdw>
                  </a:effectLst>
                  <a:latin typeface="Arial" charset="0"/>
                  <a:ea typeface="HY헤드라인M" pitchFamily="18" charset="-127"/>
                  <a:cs typeface="Arial" charset="0"/>
                </a:rPr>
                <a:t>  </a:t>
              </a:r>
            </a:p>
          </p:txBody>
        </p:sp>
        <p:sp>
          <p:nvSpPr>
            <p:cNvPr id="20" name="Oval 51"/>
            <p:cNvSpPr>
              <a:spLocks noChangeAspect="1" noChangeArrowheads="1"/>
            </p:cNvSpPr>
            <p:nvPr/>
          </p:nvSpPr>
          <p:spPr bwMode="auto">
            <a:xfrm>
              <a:off x="3973513" y="5084763"/>
              <a:ext cx="1393825" cy="1317625"/>
            </a:xfrm>
            <a:prstGeom prst="ellipse">
              <a:avLst/>
            </a:prstGeom>
            <a:gradFill rotWithShape="1">
              <a:gsLst>
                <a:gs pos="0">
                  <a:srgbClr val="993366">
                    <a:alpha val="79999"/>
                  </a:srgbClr>
                </a:gs>
                <a:gs pos="100000">
                  <a:srgbClr val="47182F"/>
                </a:gs>
              </a:gsLst>
              <a:path path="rect">
                <a:fillToRect r="100000" b="100000"/>
              </a:path>
            </a:gradFill>
            <a:ln w="3175" algn="ctr">
              <a:solidFill>
                <a:srgbClr val="003300"/>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21" name="Rectangle 52"/>
            <p:cNvSpPr>
              <a:spLocks noChangeAspect="1" noChangeArrowheads="1"/>
            </p:cNvSpPr>
            <p:nvPr/>
          </p:nvSpPr>
          <p:spPr bwMode="auto">
            <a:xfrm>
              <a:off x="4040188" y="5516563"/>
              <a:ext cx="1284287" cy="609600"/>
            </a:xfrm>
            <a:prstGeom prst="rect">
              <a:avLst/>
            </a:prstGeom>
            <a:noFill/>
            <a:ln w="9525" algn="ctr">
              <a:noFill/>
              <a:miter lim="800000"/>
              <a:headEnd/>
              <a:tailEnd/>
            </a:ln>
            <a:effectLst>
              <a:outerShdw dist="35921" dir="2700000" algn="ctr" rotWithShape="0">
                <a:schemeClr val="tx2"/>
              </a:outerShdw>
            </a:effectLst>
          </p:spPr>
          <p:txBody>
            <a:bodyPr>
              <a:spAutoFit/>
            </a:bodyPr>
            <a:lstStyle/>
            <a:p>
              <a:pPr algn="ctr" latinLnBrk="1">
                <a:defRPr/>
              </a:pPr>
              <a:r>
                <a:rPr kumimoji="1" lang="fr-CH" altLang="ko-KR" sz="1700" b="1">
                  <a:solidFill>
                    <a:schemeClr val="bg1"/>
                  </a:solidFill>
                  <a:effectLst>
                    <a:outerShdw blurRad="38100" dist="38100" dir="2700000" algn="tl">
                      <a:srgbClr val="C0C0C0"/>
                    </a:outerShdw>
                  </a:effectLst>
                  <a:latin typeface="Arial" charset="0"/>
                  <a:ea typeface="HY헤드라인M" pitchFamily="18" charset="-127"/>
                  <a:cs typeface="Arial" charset="0"/>
                </a:rPr>
                <a:t>Monde du travail</a:t>
              </a:r>
              <a:endParaRPr kumimoji="1" lang="en-US" altLang="ko-KR" sz="1700" b="1">
                <a:solidFill>
                  <a:schemeClr val="bg1"/>
                </a:solidFill>
                <a:effectLst>
                  <a:outerShdw blurRad="38100" dist="38100" dir="2700000" algn="tl">
                    <a:srgbClr val="C0C0C0"/>
                  </a:outerShdw>
                </a:effectLst>
                <a:latin typeface="Arial" charset="0"/>
                <a:ea typeface="HY헤드라인M" pitchFamily="18" charset="-127"/>
                <a:cs typeface="Arial" charset="0"/>
              </a:endParaRPr>
            </a:p>
          </p:txBody>
        </p:sp>
      </p:grpSp>
    </p:spTree>
    <p:extLst>
      <p:ext uri="{BB962C8B-B14F-4D97-AF65-F5344CB8AC3E}">
        <p14:creationId xmlns:p14="http://schemas.microsoft.com/office/powerpoint/2010/main" val="2643794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68977"/>
            <a:ext cx="6192688" cy="480837"/>
          </a:xfrm>
          <a:prstGeom prst="rect">
            <a:avLst/>
          </a:prstGeom>
        </p:spPr>
        <p:txBody>
          <a:bodyPr wrap="square">
            <a:spAutoFit/>
          </a:bodyPr>
          <a:lstStyle/>
          <a:p>
            <a:pPr algn="just">
              <a:lnSpc>
                <a:spcPct val="115000"/>
              </a:lnSpc>
              <a:spcAft>
                <a:spcPts val="0"/>
              </a:spcAft>
            </a:pPr>
            <a:r>
              <a:rPr lang="fr-FR" sz="2400" b="1" u="heavy" dirty="0">
                <a:uFill>
                  <a:solidFill>
                    <a:srgbClr val="F79646"/>
                  </a:solidFill>
                </a:uFill>
                <a:latin typeface="Cambria"/>
                <a:ea typeface="SimSun"/>
                <a:cs typeface="Calibri"/>
              </a:rPr>
              <a:t>Objectifs </a:t>
            </a:r>
            <a:r>
              <a:rPr lang="fr-FR" sz="2400" b="1" u="heavy" dirty="0" smtClean="0">
                <a:uFill>
                  <a:solidFill>
                    <a:srgbClr val="F79646"/>
                  </a:solidFill>
                </a:uFill>
                <a:latin typeface="Cambria"/>
                <a:ea typeface="SimSun"/>
                <a:cs typeface="Calibri"/>
              </a:rPr>
              <a:t>du cours:</a:t>
            </a:r>
          </a:p>
        </p:txBody>
      </p:sp>
      <p:sp>
        <p:nvSpPr>
          <p:cNvPr id="3" name="Rectangle 2"/>
          <p:cNvSpPr/>
          <p:nvPr/>
        </p:nvSpPr>
        <p:spPr>
          <a:xfrm>
            <a:off x="1340024" y="1700808"/>
            <a:ext cx="6192688" cy="800219"/>
          </a:xfrm>
          <a:prstGeom prst="rect">
            <a:avLst/>
          </a:prstGeom>
        </p:spPr>
        <p:txBody>
          <a:bodyPr wrap="square">
            <a:spAutoFit/>
          </a:bodyPr>
          <a:lstStyle/>
          <a:p>
            <a:pPr algn="just">
              <a:lnSpc>
                <a:spcPct val="115000"/>
              </a:lnSpc>
              <a:spcAft>
                <a:spcPts val="0"/>
              </a:spcAft>
            </a:pPr>
            <a:r>
              <a:rPr lang="fr-FR" sz="2000" dirty="0" smtClean="0">
                <a:solidFill>
                  <a:srgbClr val="0000FF"/>
                </a:solidFill>
                <a:latin typeface="Cambria"/>
                <a:ea typeface="SimSun"/>
              </a:rPr>
              <a:t>Prendre </a:t>
            </a:r>
            <a:r>
              <a:rPr lang="fr-FR" sz="2000" dirty="0">
                <a:solidFill>
                  <a:srgbClr val="0000FF"/>
                </a:solidFill>
                <a:latin typeface="Cambria"/>
                <a:ea typeface="SimSun"/>
              </a:rPr>
              <a:t>connaissance de la normalisation et de son importance. </a:t>
            </a:r>
            <a:endParaRPr lang="fr-FR" sz="2000" dirty="0" smtClean="0">
              <a:solidFill>
                <a:srgbClr val="0000FF"/>
              </a:solidFill>
              <a:latin typeface="Cambria"/>
              <a:ea typeface="SimSun"/>
            </a:endParaRPr>
          </a:p>
        </p:txBody>
      </p:sp>
      <p:sp>
        <p:nvSpPr>
          <p:cNvPr id="4" name="Rectangle 3"/>
          <p:cNvSpPr/>
          <p:nvPr/>
        </p:nvSpPr>
        <p:spPr>
          <a:xfrm>
            <a:off x="1340024" y="2996952"/>
            <a:ext cx="6192688" cy="800219"/>
          </a:xfrm>
          <a:prstGeom prst="rect">
            <a:avLst/>
          </a:prstGeom>
        </p:spPr>
        <p:txBody>
          <a:bodyPr wrap="square">
            <a:spAutoFit/>
          </a:bodyPr>
          <a:lstStyle/>
          <a:p>
            <a:pPr algn="just">
              <a:lnSpc>
                <a:spcPct val="115000"/>
              </a:lnSpc>
              <a:spcAft>
                <a:spcPts val="0"/>
              </a:spcAft>
            </a:pPr>
            <a:r>
              <a:rPr lang="fr-FR" sz="2000" dirty="0" smtClean="0">
                <a:solidFill>
                  <a:srgbClr val="0000FF"/>
                </a:solidFill>
                <a:latin typeface="Cambria"/>
                <a:ea typeface="SimSun"/>
              </a:rPr>
              <a:t>Connaitre </a:t>
            </a:r>
            <a:r>
              <a:rPr lang="fr-FR" sz="2000" dirty="0">
                <a:solidFill>
                  <a:srgbClr val="0000FF"/>
                </a:solidFill>
                <a:latin typeface="Cambria"/>
                <a:ea typeface="SimSun"/>
              </a:rPr>
              <a:t>le rôle des brevets ainsi que la notion de propriété industrielle.</a:t>
            </a:r>
            <a:endParaRPr lang="fr-FR" sz="2000" dirty="0">
              <a:solidFill>
                <a:srgbClr val="0000FF"/>
              </a:solidFill>
              <a:effectLst/>
              <a:latin typeface="Times New Roman"/>
              <a:ea typeface="SimSun"/>
            </a:endParaRPr>
          </a:p>
        </p:txBody>
      </p:sp>
    </p:spTree>
    <p:extLst>
      <p:ext uri="{BB962C8B-B14F-4D97-AF65-F5344CB8AC3E}">
        <p14:creationId xmlns:p14="http://schemas.microsoft.com/office/powerpoint/2010/main" val="1441434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043444"/>
            <a:ext cx="7128792" cy="400110"/>
          </a:xfrm>
          <a:prstGeom prst="rect">
            <a:avLst/>
          </a:prstGeom>
        </p:spPr>
        <p:txBody>
          <a:bodyPr wrap="square">
            <a:spAutoFit/>
          </a:bodyPr>
          <a:lstStyle/>
          <a:p>
            <a:r>
              <a:rPr lang="fr-FR" sz="2000" b="1" u="sng" dirty="0">
                <a:solidFill>
                  <a:schemeClr val="accent5">
                    <a:lumMod val="75000"/>
                  </a:schemeClr>
                </a:solidFill>
              </a:rPr>
              <a:t>Contenu de la matière : </a:t>
            </a:r>
            <a:endParaRPr lang="fr-FR" sz="2000" u="sng" dirty="0">
              <a:solidFill>
                <a:schemeClr val="accent5">
                  <a:lumMod val="75000"/>
                </a:schemeClr>
              </a:solidFill>
            </a:endParaRPr>
          </a:p>
        </p:txBody>
      </p:sp>
      <p:sp>
        <p:nvSpPr>
          <p:cNvPr id="4" name="Rectangle 3"/>
          <p:cNvSpPr/>
          <p:nvPr/>
        </p:nvSpPr>
        <p:spPr>
          <a:xfrm>
            <a:off x="683568" y="2276872"/>
            <a:ext cx="8568952" cy="369332"/>
          </a:xfrm>
          <a:prstGeom prst="rect">
            <a:avLst/>
          </a:prstGeom>
        </p:spPr>
        <p:txBody>
          <a:bodyPr wrap="square">
            <a:spAutoFit/>
          </a:bodyPr>
          <a:lstStyle/>
          <a:p>
            <a:pPr marL="285750" indent="-285750">
              <a:buFont typeface="Wingdings" panose="05000000000000000000" pitchFamily="2" charset="2"/>
              <a:buChar char="Ø"/>
            </a:pPr>
            <a:r>
              <a:rPr lang="fr-FR" dirty="0"/>
              <a:t>Définition du rôle et de l’importance des normes et de la normalisation.</a:t>
            </a:r>
          </a:p>
        </p:txBody>
      </p:sp>
      <p:sp>
        <p:nvSpPr>
          <p:cNvPr id="5" name="Rectangle 4"/>
          <p:cNvSpPr/>
          <p:nvPr/>
        </p:nvSpPr>
        <p:spPr>
          <a:xfrm>
            <a:off x="1070738" y="2885225"/>
            <a:ext cx="5778388" cy="369332"/>
          </a:xfrm>
          <a:prstGeom prst="rect">
            <a:avLst/>
          </a:prstGeom>
        </p:spPr>
        <p:txBody>
          <a:bodyPr wrap="square">
            <a:spAutoFit/>
          </a:bodyPr>
          <a:lstStyle/>
          <a:p>
            <a:pPr marL="285750" indent="-285750">
              <a:buFont typeface="Wingdings" panose="05000000000000000000" pitchFamily="2" charset="2"/>
              <a:buChar char="Ø"/>
            </a:pPr>
            <a:r>
              <a:rPr lang="fr-FR" dirty="0"/>
              <a:t>Les principales normes (AFNOR, DIN, ISO, ASTM).</a:t>
            </a:r>
          </a:p>
        </p:txBody>
      </p:sp>
      <p:sp>
        <p:nvSpPr>
          <p:cNvPr id="6" name="Rectangle 5"/>
          <p:cNvSpPr/>
          <p:nvPr/>
        </p:nvSpPr>
        <p:spPr>
          <a:xfrm>
            <a:off x="1475656" y="3461289"/>
            <a:ext cx="4833374" cy="369332"/>
          </a:xfrm>
          <a:prstGeom prst="rect">
            <a:avLst/>
          </a:prstGeom>
        </p:spPr>
        <p:txBody>
          <a:bodyPr wrap="none">
            <a:spAutoFit/>
          </a:bodyPr>
          <a:lstStyle/>
          <a:p>
            <a:pPr marL="285750" indent="-285750">
              <a:buFont typeface="Wingdings" panose="05000000000000000000" pitchFamily="2" charset="2"/>
              <a:buChar char="Ø"/>
            </a:pPr>
            <a:r>
              <a:rPr lang="fr-FR" dirty="0"/>
              <a:t>Les brevets et la procédure de brevetage.</a:t>
            </a:r>
          </a:p>
        </p:txBody>
      </p:sp>
      <p:sp>
        <p:nvSpPr>
          <p:cNvPr id="7" name="Rectangle 6"/>
          <p:cNvSpPr/>
          <p:nvPr/>
        </p:nvSpPr>
        <p:spPr>
          <a:xfrm>
            <a:off x="1907704" y="4046645"/>
            <a:ext cx="2994731" cy="369332"/>
          </a:xfrm>
          <a:prstGeom prst="rect">
            <a:avLst/>
          </a:prstGeom>
        </p:spPr>
        <p:txBody>
          <a:bodyPr wrap="none">
            <a:spAutoFit/>
          </a:bodyPr>
          <a:lstStyle/>
          <a:p>
            <a:pPr marL="285750" indent="-285750">
              <a:buFont typeface="Wingdings" panose="05000000000000000000" pitchFamily="2" charset="2"/>
              <a:buChar char="Ø"/>
            </a:pPr>
            <a:r>
              <a:rPr lang="fr-FR" dirty="0"/>
              <a:t>La propriété industrielle</a:t>
            </a:r>
          </a:p>
        </p:txBody>
      </p:sp>
    </p:spTree>
    <p:extLst>
      <p:ext uri="{BB962C8B-B14F-4D97-AF65-F5344CB8AC3E}">
        <p14:creationId xmlns:p14="http://schemas.microsoft.com/office/powerpoint/2010/main" val="1441434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189926"/>
            <a:ext cx="8424936" cy="3831818"/>
          </a:xfrm>
          <a:prstGeom prst="rect">
            <a:avLst/>
          </a:prstGeom>
        </p:spPr>
        <p:txBody>
          <a:bodyPr wrap="square">
            <a:spAutoFit/>
          </a:bodyPr>
          <a:lstStyle/>
          <a:p>
            <a:pPr algn="just">
              <a:lnSpc>
                <a:spcPct val="150000"/>
              </a:lnSpc>
            </a:pPr>
            <a:r>
              <a:rPr lang="fr-FR" dirty="0"/>
              <a:t>Au début du </a:t>
            </a:r>
            <a:r>
              <a:rPr lang="fr-FR" dirty="0" smtClean="0"/>
              <a:t>20ème  </a:t>
            </a:r>
            <a:r>
              <a:rPr lang="fr-FR" dirty="0"/>
              <a:t>siècle, certains pays adoptent des lois sur le commerce et la vente des </a:t>
            </a:r>
            <a:r>
              <a:rPr lang="fr-FR" dirty="0" smtClean="0"/>
              <a:t>aliments </a:t>
            </a:r>
            <a:r>
              <a:rPr lang="fr-FR" dirty="0"/>
              <a:t>mais ces initiatives vont vite poser problème au niveau des échanges commerciaux internationaux. On assiste alors à l’apparition d’associations commerciales qui font pression </a:t>
            </a:r>
            <a:r>
              <a:rPr lang="fr-FR" dirty="0" smtClean="0"/>
              <a:t>sur </a:t>
            </a:r>
            <a:r>
              <a:rPr lang="fr-FR" dirty="0"/>
              <a:t>leurs gouvernements afin d’harmoniser la normalisation et la législation comme la </a:t>
            </a:r>
            <a:r>
              <a:rPr lang="fr-FR" dirty="0" smtClean="0"/>
              <a:t>Fédération </a:t>
            </a:r>
            <a:r>
              <a:rPr lang="fr-FR" dirty="0"/>
              <a:t>internationale de laiterie </a:t>
            </a:r>
            <a:r>
              <a:rPr lang="fr-FR" dirty="0" smtClean="0"/>
              <a:t>(1903).</a:t>
            </a:r>
          </a:p>
          <a:p>
            <a:pPr algn="just">
              <a:lnSpc>
                <a:spcPct val="150000"/>
              </a:lnSpc>
            </a:pPr>
            <a:r>
              <a:rPr lang="fr-FR" dirty="0"/>
              <a:t>Dans les années 1940, les consommateurs deviennent de plus en plus conscients de </a:t>
            </a:r>
            <a:r>
              <a:rPr lang="fr-FR" dirty="0" smtClean="0"/>
              <a:t>l’importance </a:t>
            </a:r>
            <a:r>
              <a:rPr lang="fr-FR" dirty="0"/>
              <a:t>de la qualité et la sécurité des </a:t>
            </a:r>
            <a:r>
              <a:rPr lang="fr-FR" dirty="0" smtClean="0"/>
              <a:t>aliments  et les outils technologiques </a:t>
            </a:r>
            <a:r>
              <a:rPr lang="fr-FR" dirty="0"/>
              <a:t>et scientifiques se développent.</a:t>
            </a:r>
          </a:p>
        </p:txBody>
      </p:sp>
      <p:sp>
        <p:nvSpPr>
          <p:cNvPr id="5" name="Rectangle 4"/>
          <p:cNvSpPr/>
          <p:nvPr/>
        </p:nvSpPr>
        <p:spPr>
          <a:xfrm>
            <a:off x="899592" y="5301413"/>
            <a:ext cx="7272808" cy="369332"/>
          </a:xfrm>
          <a:prstGeom prst="rect">
            <a:avLst/>
          </a:prstGeom>
        </p:spPr>
        <p:txBody>
          <a:bodyPr wrap="square">
            <a:spAutoFit/>
          </a:bodyPr>
          <a:lstStyle/>
          <a:p>
            <a:r>
              <a:rPr lang="en-US" dirty="0" err="1"/>
              <a:t>En</a:t>
            </a:r>
            <a:r>
              <a:rPr lang="en-US" dirty="0"/>
              <a:t> 1945, la  FAO  (Food </a:t>
            </a:r>
            <a:r>
              <a:rPr lang="en-US" dirty="0" smtClean="0"/>
              <a:t>and Agriculture </a:t>
            </a:r>
            <a:r>
              <a:rPr lang="en-US" dirty="0"/>
              <a:t>Organization </a:t>
            </a:r>
            <a:endParaRPr lang="fr-FR" dirty="0"/>
          </a:p>
        </p:txBody>
      </p:sp>
      <p:sp>
        <p:nvSpPr>
          <p:cNvPr id="7" name="Rectangle 6"/>
          <p:cNvSpPr/>
          <p:nvPr/>
        </p:nvSpPr>
        <p:spPr>
          <a:xfrm>
            <a:off x="924208" y="5670745"/>
            <a:ext cx="8544335" cy="369332"/>
          </a:xfrm>
          <a:prstGeom prst="rect">
            <a:avLst/>
          </a:prstGeom>
        </p:spPr>
        <p:txBody>
          <a:bodyPr wrap="square">
            <a:spAutoFit/>
          </a:bodyPr>
          <a:lstStyle/>
          <a:p>
            <a:r>
              <a:rPr lang="fr-FR" dirty="0" smtClean="0"/>
              <a:t>En 1948, l’OMS </a:t>
            </a:r>
            <a:r>
              <a:rPr lang="fr-FR" dirty="0"/>
              <a:t>(Organisation Mondiale de la Santé</a:t>
            </a:r>
            <a:r>
              <a:rPr lang="fr-FR" dirty="0" smtClean="0"/>
              <a:t>)</a:t>
            </a:r>
            <a:endParaRPr lang="fr-FR" dirty="0"/>
          </a:p>
        </p:txBody>
      </p:sp>
      <p:sp>
        <p:nvSpPr>
          <p:cNvPr id="8" name="Rectangle 7"/>
          <p:cNvSpPr/>
          <p:nvPr/>
        </p:nvSpPr>
        <p:spPr>
          <a:xfrm>
            <a:off x="301281" y="548680"/>
            <a:ext cx="1675459" cy="461665"/>
          </a:xfrm>
          <a:prstGeom prst="rect">
            <a:avLst/>
          </a:prstGeom>
        </p:spPr>
        <p:txBody>
          <a:bodyPr wrap="none">
            <a:spAutoFit/>
          </a:bodyPr>
          <a:lstStyle/>
          <a:p>
            <a:r>
              <a:rPr lang="fr-FR" sz="2400" b="1" dirty="0">
                <a:solidFill>
                  <a:srgbClr val="FF0000"/>
                </a:solidFill>
              </a:rPr>
              <a:t>Historique</a:t>
            </a:r>
          </a:p>
        </p:txBody>
      </p:sp>
    </p:spTree>
    <p:extLst>
      <p:ext uri="{BB962C8B-B14F-4D97-AF65-F5344CB8AC3E}">
        <p14:creationId xmlns:p14="http://schemas.microsoft.com/office/powerpoint/2010/main" val="713830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1710" y="1700808"/>
            <a:ext cx="7920880" cy="2344168"/>
          </a:xfrm>
          <a:prstGeom prst="rect">
            <a:avLst/>
          </a:prstGeom>
        </p:spPr>
        <p:txBody>
          <a:bodyPr wrap="square">
            <a:spAutoFit/>
          </a:bodyPr>
          <a:lstStyle/>
          <a:p>
            <a:pPr algn="just">
              <a:lnSpc>
                <a:spcPct val="150000"/>
              </a:lnSpc>
            </a:pPr>
            <a:r>
              <a:rPr lang="fr-FR" sz="2000" dirty="0" smtClean="0"/>
              <a:t>la </a:t>
            </a:r>
            <a:r>
              <a:rPr lang="fr-FR" sz="2000" dirty="0"/>
              <a:t>normalisation a pour objet de fournir </a:t>
            </a:r>
            <a:r>
              <a:rPr lang="fr-FR" sz="2000" dirty="0" smtClean="0"/>
              <a:t>des documents </a:t>
            </a:r>
            <a:r>
              <a:rPr lang="fr-FR" sz="2000" dirty="0"/>
              <a:t>de références comportant des solutions à des problèmes techniques </a:t>
            </a:r>
            <a:r>
              <a:rPr lang="fr-FR" sz="2000" dirty="0" smtClean="0"/>
              <a:t>et commerciaux </a:t>
            </a:r>
            <a:r>
              <a:rPr lang="fr-FR" sz="2000" dirty="0"/>
              <a:t>concernant des </a:t>
            </a:r>
            <a:r>
              <a:rPr lang="fr-FR" sz="2000" dirty="0" smtClean="0"/>
              <a:t>produits et/ou des </a:t>
            </a:r>
            <a:r>
              <a:rPr lang="fr-FR" sz="2000" dirty="0"/>
              <a:t>services qui se posent de façon </a:t>
            </a:r>
            <a:r>
              <a:rPr lang="fr-FR" sz="2000" dirty="0" smtClean="0"/>
              <a:t>répétée dans </a:t>
            </a:r>
            <a:r>
              <a:rPr lang="fr-FR" sz="2000" dirty="0"/>
              <a:t>des relations entre partenaires économiques, scientifiques, techniques et </a:t>
            </a:r>
            <a:r>
              <a:rPr lang="fr-FR" sz="2000" dirty="0" smtClean="0"/>
              <a:t>sociaux.</a:t>
            </a:r>
          </a:p>
        </p:txBody>
      </p:sp>
      <p:sp>
        <p:nvSpPr>
          <p:cNvPr id="3" name="Rectangle 2"/>
          <p:cNvSpPr/>
          <p:nvPr/>
        </p:nvSpPr>
        <p:spPr>
          <a:xfrm>
            <a:off x="395536" y="548680"/>
            <a:ext cx="5237331" cy="461665"/>
          </a:xfrm>
          <a:prstGeom prst="rect">
            <a:avLst/>
          </a:prstGeom>
        </p:spPr>
        <p:txBody>
          <a:bodyPr wrap="none">
            <a:spAutoFit/>
          </a:bodyPr>
          <a:lstStyle/>
          <a:p>
            <a:r>
              <a:rPr lang="fr-FR" sz="2400" dirty="0">
                <a:solidFill>
                  <a:srgbClr val="FF0000"/>
                </a:solidFill>
              </a:rPr>
              <a:t>La normalisation  (</a:t>
            </a:r>
            <a:r>
              <a:rPr lang="fr-FR" sz="2400" dirty="0" smtClean="0">
                <a:solidFill>
                  <a:srgbClr val="FF0000"/>
                </a:solidFill>
              </a:rPr>
              <a:t>standardisation</a:t>
            </a:r>
            <a:r>
              <a:rPr lang="fr-FR" sz="2400" dirty="0">
                <a:solidFill>
                  <a:srgbClr val="FF0000"/>
                </a:solidFill>
              </a:rPr>
              <a:t>): </a:t>
            </a:r>
          </a:p>
        </p:txBody>
      </p:sp>
    </p:spTree>
    <p:extLst>
      <p:ext uri="{BB962C8B-B14F-4D97-AF65-F5344CB8AC3E}">
        <p14:creationId xmlns:p14="http://schemas.microsoft.com/office/powerpoint/2010/main" val="1441434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330408"/>
            <a:ext cx="8748464" cy="4247317"/>
          </a:xfrm>
          <a:prstGeom prst="rect">
            <a:avLst/>
          </a:prstGeom>
        </p:spPr>
        <p:txBody>
          <a:bodyPr wrap="square">
            <a:spAutoFit/>
          </a:bodyPr>
          <a:lstStyle/>
          <a:p>
            <a:pPr algn="just">
              <a:lnSpc>
                <a:spcPct val="150000"/>
              </a:lnSpc>
            </a:pPr>
            <a:r>
              <a:rPr lang="fr-FR" dirty="0" smtClean="0"/>
              <a:t>Une </a:t>
            </a:r>
            <a:r>
              <a:rPr lang="fr-FR" dirty="0"/>
              <a:t>norme est essentiellement une manière convenue de faire quelque chose. Elle peut concerner la fabrication d'un produit, le management d'un procédé, la prestation d'un service ou la fourniture de matériel. Les normes couvrent un gigantesque éventail d'activités réalisées par des entreprises et mises au service des clients.</a:t>
            </a:r>
          </a:p>
          <a:p>
            <a:pPr algn="just">
              <a:lnSpc>
                <a:spcPct val="150000"/>
              </a:lnSpc>
            </a:pPr>
            <a:r>
              <a:rPr lang="fr-FR" dirty="0"/>
              <a:t>Les normes définissent une forme de sagesse accumulée et distillée par des experts dans leur domaine, qui connaissent les besoins de l'entreprise qu'ils représentent, notamment les fabricants, les vendeurs, les acheteurs, les clients, les associations de commerce, les utilisateurs ou les organismes de réglementation</a:t>
            </a:r>
            <a:r>
              <a:rPr lang="fr-FR" dirty="0" smtClean="0"/>
              <a:t>.</a:t>
            </a:r>
            <a:endParaRPr lang="fr-FR" dirty="0"/>
          </a:p>
        </p:txBody>
      </p:sp>
      <p:sp>
        <p:nvSpPr>
          <p:cNvPr id="3" name="Rectangle 2"/>
          <p:cNvSpPr/>
          <p:nvPr/>
        </p:nvSpPr>
        <p:spPr>
          <a:xfrm>
            <a:off x="323528" y="188640"/>
            <a:ext cx="3844322" cy="578492"/>
          </a:xfrm>
          <a:prstGeom prst="rect">
            <a:avLst/>
          </a:prstGeom>
        </p:spPr>
        <p:txBody>
          <a:bodyPr wrap="none">
            <a:spAutoFit/>
          </a:bodyPr>
          <a:lstStyle/>
          <a:p>
            <a:pPr algn="just">
              <a:lnSpc>
                <a:spcPct val="150000"/>
              </a:lnSpc>
            </a:pPr>
            <a:r>
              <a:rPr lang="fr-FR" sz="2400" b="1" dirty="0">
                <a:solidFill>
                  <a:srgbClr val="FF0000"/>
                </a:solidFill>
              </a:rPr>
              <a:t>Qu'est-ce qu'une norme ?</a:t>
            </a:r>
          </a:p>
        </p:txBody>
      </p:sp>
    </p:spTree>
    <p:extLst>
      <p:ext uri="{BB962C8B-B14F-4D97-AF65-F5344CB8AC3E}">
        <p14:creationId xmlns:p14="http://schemas.microsoft.com/office/powerpoint/2010/main" val="1441434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008" y="764704"/>
            <a:ext cx="8892480" cy="3729162"/>
          </a:xfrm>
          <a:prstGeom prst="rect">
            <a:avLst/>
          </a:prstGeom>
        </p:spPr>
        <p:txBody>
          <a:bodyPr wrap="square">
            <a:spAutoFit/>
          </a:bodyPr>
          <a:lstStyle/>
          <a:p>
            <a:pPr algn="just">
              <a:lnSpc>
                <a:spcPct val="150000"/>
              </a:lnSpc>
            </a:pPr>
            <a:r>
              <a:rPr lang="fr-FR" sz="2000" dirty="0" smtClean="0"/>
              <a:t>Les </a:t>
            </a:r>
            <a:r>
              <a:rPr lang="fr-FR" sz="2000" dirty="0"/>
              <a:t>normes couvrent un vaste éventail de thèmes, de la construction aux nanotechnologies, du management énergétique à la santé et à la sécurité, des balles de cricket aux poteaux de but. Elles peuvent être très spécifiques, comme ce qui a trait à un type particulier de produit, ou à des pratiques de management.</a:t>
            </a:r>
          </a:p>
          <a:p>
            <a:pPr algn="just">
              <a:lnSpc>
                <a:spcPct val="150000"/>
              </a:lnSpc>
            </a:pPr>
            <a:r>
              <a:rPr lang="fr-FR" sz="2000" dirty="0"/>
              <a:t>La raison d'être d'une norme est de fournir une base fiable permettant aux individus de partager les mêmes attentes autour d'un produit ou d'un service. Cela permet de </a:t>
            </a:r>
            <a:r>
              <a:rPr lang="fr-FR" sz="2000" dirty="0" smtClean="0"/>
              <a:t>:</a:t>
            </a:r>
            <a:endParaRPr lang="fr-FR" sz="2000" dirty="0"/>
          </a:p>
        </p:txBody>
      </p:sp>
      <p:sp>
        <p:nvSpPr>
          <p:cNvPr id="3" name="Rectangle 2"/>
          <p:cNvSpPr/>
          <p:nvPr/>
        </p:nvSpPr>
        <p:spPr>
          <a:xfrm>
            <a:off x="107504" y="260648"/>
            <a:ext cx="4570482" cy="461665"/>
          </a:xfrm>
          <a:prstGeom prst="rect">
            <a:avLst/>
          </a:prstGeom>
        </p:spPr>
        <p:txBody>
          <a:bodyPr wrap="none">
            <a:spAutoFit/>
          </a:bodyPr>
          <a:lstStyle/>
          <a:p>
            <a:r>
              <a:rPr lang="fr-FR" sz="2400" b="1" dirty="0">
                <a:solidFill>
                  <a:srgbClr val="FF0000"/>
                </a:solidFill>
              </a:rPr>
              <a:t>Ce que permettent les normes</a:t>
            </a:r>
          </a:p>
        </p:txBody>
      </p:sp>
      <p:sp>
        <p:nvSpPr>
          <p:cNvPr id="4" name="Rectangle 3"/>
          <p:cNvSpPr/>
          <p:nvPr/>
        </p:nvSpPr>
        <p:spPr>
          <a:xfrm>
            <a:off x="971600" y="4532927"/>
            <a:ext cx="7812360" cy="1200329"/>
          </a:xfrm>
          <a:prstGeom prst="rect">
            <a:avLst/>
          </a:prstGeom>
        </p:spPr>
        <p:txBody>
          <a:bodyPr wrap="square">
            <a:spAutoFit/>
          </a:bodyPr>
          <a:lstStyle/>
          <a:p>
            <a:pPr marL="285750" indent="-285750">
              <a:buFont typeface="Wingdings" panose="05000000000000000000" pitchFamily="2" charset="2"/>
              <a:buChar char="v"/>
            </a:pPr>
            <a:r>
              <a:rPr lang="fr-FR" dirty="0">
                <a:solidFill>
                  <a:srgbClr val="0000FF"/>
                </a:solidFill>
              </a:rPr>
              <a:t>faciliter le </a:t>
            </a:r>
            <a:r>
              <a:rPr lang="fr-FR" dirty="0" smtClean="0">
                <a:solidFill>
                  <a:srgbClr val="0000FF"/>
                </a:solidFill>
              </a:rPr>
              <a:t>commerce</a:t>
            </a:r>
          </a:p>
          <a:p>
            <a:pPr marL="285750" indent="-285750">
              <a:buFont typeface="Wingdings" panose="05000000000000000000" pitchFamily="2" charset="2"/>
              <a:buChar char="v"/>
            </a:pPr>
            <a:r>
              <a:rPr lang="fr-FR" dirty="0" smtClean="0">
                <a:solidFill>
                  <a:srgbClr val="0000FF"/>
                </a:solidFill>
              </a:rPr>
              <a:t>fournir </a:t>
            </a:r>
            <a:r>
              <a:rPr lang="fr-FR" dirty="0">
                <a:solidFill>
                  <a:srgbClr val="0000FF"/>
                </a:solidFill>
              </a:rPr>
              <a:t>un cadre pour favoriser des économies, de l'efficience et une </a:t>
            </a:r>
            <a:r>
              <a:rPr lang="fr-FR" dirty="0" smtClean="0">
                <a:solidFill>
                  <a:srgbClr val="0000FF"/>
                </a:solidFill>
              </a:rPr>
              <a:t>interopérabilité</a:t>
            </a:r>
          </a:p>
          <a:p>
            <a:pPr marL="285750" indent="-285750">
              <a:buFont typeface="Wingdings" panose="05000000000000000000" pitchFamily="2" charset="2"/>
              <a:buChar char="v"/>
            </a:pPr>
            <a:r>
              <a:rPr lang="fr-FR" dirty="0" smtClean="0">
                <a:solidFill>
                  <a:srgbClr val="0000FF"/>
                </a:solidFill>
              </a:rPr>
              <a:t>améliorer </a:t>
            </a:r>
            <a:r>
              <a:rPr lang="fr-FR" dirty="0">
                <a:solidFill>
                  <a:srgbClr val="0000FF"/>
                </a:solidFill>
              </a:rPr>
              <a:t>la protection et la confiance du consommateur.</a:t>
            </a:r>
          </a:p>
        </p:txBody>
      </p:sp>
    </p:spTree>
    <p:extLst>
      <p:ext uri="{BB962C8B-B14F-4D97-AF65-F5344CB8AC3E}">
        <p14:creationId xmlns:p14="http://schemas.microsoft.com/office/powerpoint/2010/main" val="1441434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9510" y="548680"/>
            <a:ext cx="8640960" cy="5724644"/>
          </a:xfrm>
          <a:prstGeom prst="rect">
            <a:avLst/>
          </a:prstGeom>
        </p:spPr>
        <p:txBody>
          <a:bodyPr wrap="square">
            <a:spAutoFit/>
          </a:bodyPr>
          <a:lstStyle/>
          <a:p>
            <a:pPr algn="just"/>
            <a:r>
              <a:rPr lang="fr-FR" dirty="0"/>
              <a:t> </a:t>
            </a:r>
            <a:r>
              <a:rPr lang="fr-FR" sz="2400" b="1" i="1" dirty="0">
                <a:solidFill>
                  <a:srgbClr val="0000FF"/>
                </a:solidFill>
              </a:rPr>
              <a:t>ROLE DE LA NORMALISATION </a:t>
            </a:r>
            <a:endParaRPr lang="fr-FR" b="1" i="1" dirty="0">
              <a:solidFill>
                <a:srgbClr val="0000FF"/>
              </a:solidFill>
            </a:endParaRPr>
          </a:p>
          <a:p>
            <a:pPr algn="just"/>
            <a:r>
              <a:rPr lang="fr-FR" dirty="0"/>
              <a:t> </a:t>
            </a:r>
          </a:p>
          <a:p>
            <a:pPr marL="285750" indent="-285750" algn="just">
              <a:lnSpc>
                <a:spcPct val="150000"/>
              </a:lnSpc>
              <a:buFont typeface="Arial" panose="020B0604020202020204" pitchFamily="34" charset="0"/>
              <a:buChar char="•"/>
            </a:pPr>
            <a:r>
              <a:rPr lang="fr-FR" dirty="0" smtClean="0"/>
              <a:t>rationaliser </a:t>
            </a:r>
            <a:r>
              <a:rPr lang="fr-FR" dirty="0"/>
              <a:t>la production </a:t>
            </a:r>
          </a:p>
          <a:p>
            <a:pPr marL="285750" indent="-285750" algn="just">
              <a:lnSpc>
                <a:spcPct val="150000"/>
              </a:lnSpc>
              <a:buFont typeface="Arial" panose="020B0604020202020204" pitchFamily="34" charset="0"/>
              <a:buChar char="•"/>
            </a:pPr>
            <a:r>
              <a:rPr lang="fr-FR" dirty="0" smtClean="0"/>
              <a:t>Permettre </a:t>
            </a:r>
            <a:r>
              <a:rPr lang="fr-FR" dirty="0"/>
              <a:t>de clarifier les transactions  </a:t>
            </a:r>
          </a:p>
          <a:p>
            <a:pPr marL="285750" indent="-285750" algn="just">
              <a:lnSpc>
                <a:spcPct val="150000"/>
              </a:lnSpc>
              <a:buFont typeface="Arial" panose="020B0604020202020204" pitchFamily="34" charset="0"/>
              <a:buChar char="•"/>
            </a:pPr>
            <a:r>
              <a:rPr lang="fr-FR" dirty="0" smtClean="0"/>
              <a:t>mise </a:t>
            </a:r>
            <a:r>
              <a:rPr lang="fr-FR" dirty="0"/>
              <a:t>en place de documents de référence (cahier des charges) </a:t>
            </a:r>
          </a:p>
          <a:p>
            <a:pPr marL="285750" indent="-285750" algn="just">
              <a:lnSpc>
                <a:spcPct val="150000"/>
              </a:lnSpc>
              <a:buFont typeface="Arial" panose="020B0604020202020204" pitchFamily="34" charset="0"/>
              <a:buChar char="•"/>
            </a:pPr>
            <a:r>
              <a:rPr lang="fr-FR" dirty="0" smtClean="0"/>
              <a:t>Développer </a:t>
            </a:r>
            <a:r>
              <a:rPr lang="fr-FR" dirty="0"/>
              <a:t>des marchés (ISO 9001)  </a:t>
            </a:r>
          </a:p>
          <a:p>
            <a:pPr marL="285750" indent="-285750" algn="just">
              <a:lnSpc>
                <a:spcPct val="150000"/>
              </a:lnSpc>
              <a:buFont typeface="Arial" panose="020B0604020202020204" pitchFamily="34" charset="0"/>
              <a:buChar char="•"/>
            </a:pPr>
            <a:r>
              <a:rPr lang="fr-FR" dirty="0" smtClean="0"/>
              <a:t>S’appuyer </a:t>
            </a:r>
            <a:r>
              <a:rPr lang="fr-FR" dirty="0"/>
              <a:t>sur des entreprises certifiées qualité </a:t>
            </a:r>
          </a:p>
          <a:p>
            <a:pPr marL="285750" indent="-285750" algn="just">
              <a:lnSpc>
                <a:spcPct val="150000"/>
              </a:lnSpc>
              <a:buFont typeface="Arial" panose="020B0604020202020204" pitchFamily="34" charset="0"/>
              <a:buChar char="•"/>
            </a:pPr>
            <a:r>
              <a:rPr lang="fr-FR" dirty="0" smtClean="0"/>
              <a:t>Choisir </a:t>
            </a:r>
            <a:r>
              <a:rPr lang="fr-FR" dirty="0"/>
              <a:t>des produits qui s’appuient sur des normes afin de les comparer </a:t>
            </a:r>
          </a:p>
          <a:p>
            <a:pPr marL="285750" indent="-285750" algn="just">
              <a:lnSpc>
                <a:spcPct val="150000"/>
              </a:lnSpc>
              <a:buFont typeface="Arial" panose="020B0604020202020204" pitchFamily="34" charset="0"/>
              <a:buChar char="•"/>
            </a:pPr>
            <a:r>
              <a:rPr lang="fr-FR" dirty="0" smtClean="0"/>
              <a:t>Protéger </a:t>
            </a:r>
            <a:r>
              <a:rPr lang="fr-FR" dirty="0"/>
              <a:t>le consommateur ( Exemple : règles de sécurité pour la construction d’un ascenseur) </a:t>
            </a:r>
          </a:p>
          <a:p>
            <a:pPr marL="285750" indent="-285750" algn="just">
              <a:lnSpc>
                <a:spcPct val="150000"/>
              </a:lnSpc>
              <a:buFont typeface="Arial" panose="020B0604020202020204" pitchFamily="34" charset="0"/>
              <a:buChar char="•"/>
            </a:pPr>
            <a:r>
              <a:rPr lang="fr-FR" dirty="0" smtClean="0"/>
              <a:t>Aider </a:t>
            </a:r>
            <a:r>
              <a:rPr lang="fr-FR" dirty="0"/>
              <a:t>aux choix stratégiques de l’entreprise </a:t>
            </a:r>
            <a:endParaRPr lang="fr-FR" dirty="0" smtClean="0"/>
          </a:p>
          <a:p>
            <a:pPr marL="285750" indent="-285750" algn="just">
              <a:lnSpc>
                <a:spcPct val="150000"/>
              </a:lnSpc>
              <a:buFont typeface="Arial" panose="020B0604020202020204" pitchFamily="34" charset="0"/>
              <a:buChar char="•"/>
            </a:pPr>
            <a:r>
              <a:rPr lang="fr-FR" dirty="0" smtClean="0"/>
              <a:t>En </a:t>
            </a:r>
            <a:r>
              <a:rPr lang="fr-FR" dirty="0"/>
              <a:t>étant dans la normalisation, l’entreprise peut prédire ce qu’il va </a:t>
            </a:r>
            <a:r>
              <a:rPr lang="fr-FR" dirty="0" smtClean="0"/>
              <a:t>se </a:t>
            </a:r>
            <a:r>
              <a:rPr lang="fr-FR" dirty="0"/>
              <a:t>passer demain </a:t>
            </a:r>
            <a:endParaRPr lang="fr-FR" dirty="0" smtClean="0"/>
          </a:p>
          <a:p>
            <a:pPr marL="285750" indent="-285750" algn="just">
              <a:lnSpc>
                <a:spcPct val="150000"/>
              </a:lnSpc>
              <a:buFont typeface="Arial" panose="020B0604020202020204" pitchFamily="34" charset="0"/>
              <a:buChar char="•"/>
            </a:pPr>
            <a:r>
              <a:rPr lang="fr-FR" dirty="0" smtClean="0"/>
              <a:t>Transfert </a:t>
            </a:r>
            <a:r>
              <a:rPr lang="fr-FR" dirty="0"/>
              <a:t>des technologies nouvelles : Exemple nanotechnologies. </a:t>
            </a:r>
          </a:p>
        </p:txBody>
      </p:sp>
    </p:spTree>
    <p:extLst>
      <p:ext uri="{BB962C8B-B14F-4D97-AF65-F5344CB8AC3E}">
        <p14:creationId xmlns:p14="http://schemas.microsoft.com/office/powerpoint/2010/main" val="236648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74345"/>
            <a:ext cx="8640960" cy="4385816"/>
          </a:xfrm>
          <a:prstGeom prst="rect">
            <a:avLst/>
          </a:prstGeom>
        </p:spPr>
        <p:txBody>
          <a:bodyPr wrap="square">
            <a:spAutoFit/>
          </a:bodyPr>
          <a:lstStyle/>
          <a:p>
            <a:pPr algn="just">
              <a:lnSpc>
                <a:spcPct val="150000"/>
              </a:lnSpc>
            </a:pPr>
            <a:r>
              <a:rPr lang="fr-FR" sz="2400" b="1" i="1" dirty="0">
                <a:solidFill>
                  <a:srgbClr val="C00000"/>
                </a:solidFill>
              </a:rPr>
              <a:t>LES TYPES DE NORMES    </a:t>
            </a:r>
          </a:p>
          <a:p>
            <a:pPr algn="just">
              <a:lnSpc>
                <a:spcPct val="150000"/>
              </a:lnSpc>
            </a:pPr>
            <a:r>
              <a:rPr lang="fr-FR" dirty="0"/>
              <a:t> </a:t>
            </a:r>
            <a:r>
              <a:rPr lang="fr-FR" dirty="0" smtClean="0"/>
              <a:t>On </a:t>
            </a:r>
            <a:r>
              <a:rPr lang="fr-FR" dirty="0"/>
              <a:t>distingue quatre grands types de normes :  </a:t>
            </a:r>
          </a:p>
          <a:p>
            <a:pPr algn="just">
              <a:lnSpc>
                <a:spcPct val="150000"/>
              </a:lnSpc>
            </a:pPr>
            <a:r>
              <a:rPr lang="fr-FR" dirty="0"/>
              <a:t> </a:t>
            </a:r>
            <a:r>
              <a:rPr lang="fr-FR" dirty="0" smtClean="0"/>
              <a:t>- </a:t>
            </a:r>
            <a:r>
              <a:rPr lang="fr-FR" dirty="0">
                <a:solidFill>
                  <a:srgbClr val="0000FF"/>
                </a:solidFill>
              </a:rPr>
              <a:t>Les normes fondamentales </a:t>
            </a:r>
            <a:r>
              <a:rPr lang="fr-FR" dirty="0"/>
              <a:t>: concernent la terminologie, les symboles, la métrologie. </a:t>
            </a:r>
          </a:p>
          <a:p>
            <a:pPr algn="just">
              <a:lnSpc>
                <a:spcPct val="150000"/>
              </a:lnSpc>
            </a:pPr>
            <a:r>
              <a:rPr lang="fr-FR" dirty="0">
                <a:solidFill>
                  <a:srgbClr val="0000FF"/>
                </a:solidFill>
              </a:rPr>
              <a:t>-Les normes d’essais</a:t>
            </a:r>
            <a:r>
              <a:rPr lang="fr-FR" dirty="0"/>
              <a:t>  :  décrivent des méthodes d’essais et d’analyse et qui mesurent des </a:t>
            </a:r>
            <a:r>
              <a:rPr lang="fr-FR" dirty="0" smtClean="0"/>
              <a:t>caractéristiques</a:t>
            </a:r>
            <a:r>
              <a:rPr lang="fr-FR" dirty="0"/>
              <a:t>.  </a:t>
            </a:r>
          </a:p>
          <a:p>
            <a:pPr algn="just">
              <a:lnSpc>
                <a:spcPct val="150000"/>
              </a:lnSpc>
            </a:pPr>
            <a:r>
              <a:rPr lang="fr-FR" dirty="0"/>
              <a:t>- </a:t>
            </a:r>
            <a:r>
              <a:rPr lang="fr-FR" dirty="0">
                <a:solidFill>
                  <a:srgbClr val="0000FF"/>
                </a:solidFill>
              </a:rPr>
              <a:t>Les normes de spécifications</a:t>
            </a:r>
            <a:r>
              <a:rPr lang="fr-FR" dirty="0"/>
              <a:t> :  fixent les caractéristiques d’un produit ou d’un service, les seuils de </a:t>
            </a:r>
            <a:r>
              <a:rPr lang="fr-FR" dirty="0" smtClean="0"/>
              <a:t>performance </a:t>
            </a:r>
            <a:r>
              <a:rPr lang="fr-FR" dirty="0"/>
              <a:t>à atteindre et l’aptitude à l’emploi.  </a:t>
            </a:r>
          </a:p>
          <a:p>
            <a:pPr algn="just">
              <a:lnSpc>
                <a:spcPct val="150000"/>
              </a:lnSpc>
            </a:pPr>
            <a:r>
              <a:rPr lang="fr-FR" dirty="0"/>
              <a:t>-  </a:t>
            </a:r>
            <a:r>
              <a:rPr lang="fr-FR" dirty="0">
                <a:solidFill>
                  <a:srgbClr val="0000FF"/>
                </a:solidFill>
              </a:rPr>
              <a:t>Les normes d’organisation  </a:t>
            </a:r>
            <a:r>
              <a:rPr lang="fr-FR" dirty="0"/>
              <a:t>:  s’intéressent à la description d’une fonction dans l’entreprise, d’un </a:t>
            </a:r>
            <a:r>
              <a:rPr lang="fr-FR" dirty="0" smtClean="0"/>
              <a:t>mode </a:t>
            </a:r>
            <a:r>
              <a:rPr lang="fr-FR" dirty="0"/>
              <a:t>de fonctionnement.</a:t>
            </a:r>
          </a:p>
        </p:txBody>
      </p:sp>
    </p:spTree>
    <p:extLst>
      <p:ext uri="{BB962C8B-B14F-4D97-AF65-F5344CB8AC3E}">
        <p14:creationId xmlns:p14="http://schemas.microsoft.com/office/powerpoint/2010/main" val="2975452051"/>
      </p:ext>
    </p:extLst>
  </p:cSld>
  <p:clrMapOvr>
    <a:masterClrMapping/>
  </p:clrMapOvr>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3419</TotalTime>
  <Words>710</Words>
  <Application>Microsoft Office PowerPoint</Application>
  <PresentationFormat>Affichage à l'écran (4:3)</PresentationFormat>
  <Paragraphs>60</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Sillage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athmani moussa</dc:creator>
  <cp:lastModifiedBy>athmani moussa</cp:lastModifiedBy>
  <cp:revision>12</cp:revision>
  <dcterms:created xsi:type="dcterms:W3CDTF">2020-12-04T06:34:38Z</dcterms:created>
  <dcterms:modified xsi:type="dcterms:W3CDTF">2021-10-24T20:13:11Z</dcterms:modified>
</cp:coreProperties>
</file>