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9" r:id="rId1"/>
  </p:sldMasterIdLst>
  <p:notesMasterIdLst>
    <p:notesMasterId r:id="rId111"/>
  </p:notesMasterIdLst>
  <p:sldIdLst>
    <p:sldId id="281" r:id="rId2"/>
    <p:sldId id="319" r:id="rId3"/>
    <p:sldId id="257" r:id="rId4"/>
    <p:sldId id="307" r:id="rId5"/>
    <p:sldId id="279" r:id="rId6"/>
    <p:sldId id="282" r:id="rId7"/>
    <p:sldId id="306" r:id="rId8"/>
    <p:sldId id="283" r:id="rId9"/>
    <p:sldId id="284" r:id="rId10"/>
    <p:sldId id="305" r:id="rId11"/>
    <p:sldId id="290" r:id="rId12"/>
    <p:sldId id="300" r:id="rId13"/>
    <p:sldId id="301" r:id="rId14"/>
    <p:sldId id="304" r:id="rId15"/>
    <p:sldId id="302" r:id="rId16"/>
    <p:sldId id="303" r:id="rId17"/>
    <p:sldId id="285" r:id="rId18"/>
    <p:sldId id="299" r:id="rId19"/>
    <p:sldId id="291" r:id="rId20"/>
    <p:sldId id="286" r:id="rId21"/>
    <p:sldId id="298" r:id="rId22"/>
    <p:sldId id="292" r:id="rId23"/>
    <p:sldId id="293" r:id="rId24"/>
    <p:sldId id="294" r:id="rId25"/>
    <p:sldId id="295" r:id="rId26"/>
    <p:sldId id="296" r:id="rId27"/>
    <p:sldId id="289" r:id="rId28"/>
    <p:sldId id="308" r:id="rId29"/>
    <p:sldId id="309" r:id="rId30"/>
    <p:sldId id="310" r:id="rId31"/>
    <p:sldId id="311" r:id="rId32"/>
    <p:sldId id="312" r:id="rId33"/>
    <p:sldId id="313" r:id="rId34"/>
    <p:sldId id="314" r:id="rId35"/>
    <p:sldId id="315" r:id="rId36"/>
    <p:sldId id="316" r:id="rId37"/>
    <p:sldId id="317" r:id="rId38"/>
    <p:sldId id="318" r:id="rId39"/>
    <p:sldId id="297" r:id="rId40"/>
    <p:sldId id="395" r:id="rId41"/>
    <p:sldId id="328" r:id="rId42"/>
    <p:sldId id="353" r:id="rId43"/>
    <p:sldId id="322" r:id="rId44"/>
    <p:sldId id="323" r:id="rId45"/>
    <p:sldId id="324" r:id="rId46"/>
    <p:sldId id="325" r:id="rId47"/>
    <p:sldId id="352" r:id="rId48"/>
    <p:sldId id="326" r:id="rId49"/>
    <p:sldId id="327"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3" r:id="rId64"/>
    <p:sldId id="342" r:id="rId65"/>
    <p:sldId id="344" r:id="rId66"/>
    <p:sldId id="345" r:id="rId67"/>
    <p:sldId id="346" r:id="rId68"/>
    <p:sldId id="394" r:id="rId69"/>
    <p:sldId id="356" r:id="rId70"/>
    <p:sldId id="354" r:id="rId71"/>
    <p:sldId id="347" r:id="rId72"/>
    <p:sldId id="348" r:id="rId73"/>
    <p:sldId id="349" r:id="rId74"/>
    <p:sldId id="357" r:id="rId75"/>
    <p:sldId id="358" r:id="rId76"/>
    <p:sldId id="359" r:id="rId77"/>
    <p:sldId id="360" r:id="rId78"/>
    <p:sldId id="361" r:id="rId79"/>
    <p:sldId id="362" r:id="rId80"/>
    <p:sldId id="363" r:id="rId81"/>
    <p:sldId id="364" r:id="rId82"/>
    <p:sldId id="365" r:id="rId83"/>
    <p:sldId id="366" r:id="rId84"/>
    <p:sldId id="367" r:id="rId85"/>
    <p:sldId id="368" r:id="rId86"/>
    <p:sldId id="369" r:id="rId87"/>
    <p:sldId id="370" r:id="rId88"/>
    <p:sldId id="371" r:id="rId89"/>
    <p:sldId id="372" r:id="rId90"/>
    <p:sldId id="373" r:id="rId91"/>
    <p:sldId id="374" r:id="rId92"/>
    <p:sldId id="375" r:id="rId93"/>
    <p:sldId id="376" r:id="rId94"/>
    <p:sldId id="377" r:id="rId95"/>
    <p:sldId id="379" r:id="rId96"/>
    <p:sldId id="385" r:id="rId97"/>
    <p:sldId id="386" r:id="rId98"/>
    <p:sldId id="380" r:id="rId99"/>
    <p:sldId id="387" r:id="rId100"/>
    <p:sldId id="382" r:id="rId101"/>
    <p:sldId id="383" r:id="rId102"/>
    <p:sldId id="384" r:id="rId103"/>
    <p:sldId id="388" r:id="rId104"/>
    <p:sldId id="389" r:id="rId105"/>
    <p:sldId id="390" r:id="rId106"/>
    <p:sldId id="391" r:id="rId107"/>
    <p:sldId id="392" r:id="rId108"/>
    <p:sldId id="393" r:id="rId109"/>
    <p:sldId id="351" r:id="rId110"/>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84412" autoAdjust="0"/>
    <p:restoredTop sz="82585" autoAdjust="0"/>
  </p:normalViewPr>
  <p:slideViewPr>
    <p:cSldViewPr>
      <p:cViewPr varScale="1">
        <p:scale>
          <a:sx n="73" d="100"/>
          <a:sy n="73" d="100"/>
        </p:scale>
        <p:origin x="-129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7" d="100"/>
          <a:sy n="57" d="100"/>
        </p:scale>
        <p:origin x="2832" y="72"/>
      </p:cViewPr>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Espace réservé de la date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BCD513A5-7E01-412B-B628-67B59AEAD9C4}" type="datetimeFigureOut">
              <a:rPr lang="ar-SA" smtClean="0"/>
              <a:pPr/>
              <a:t>04/07/1439</a:t>
            </a:fld>
            <a:endParaRPr lang="ar-SA"/>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SA"/>
          </a:p>
        </p:txBody>
      </p:sp>
      <p:sp>
        <p:nvSpPr>
          <p:cNvPr id="6" name="Espace réservé du pied de page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Espace réservé du numéro de diapositive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48B1B74-15DA-446C-9585-80231D6A430D}" type="slidenum">
              <a:rPr lang="ar-SA" smtClean="0"/>
              <a:pPr/>
              <a:t>‹N°›</a:t>
            </a:fld>
            <a:endParaRPr lang="ar-SA"/>
          </a:p>
        </p:txBody>
      </p:sp>
    </p:spTree>
    <p:extLst>
      <p:ext uri="{BB962C8B-B14F-4D97-AF65-F5344CB8AC3E}">
        <p14:creationId xmlns:p14="http://schemas.microsoft.com/office/powerpoint/2010/main" xmlns="" val="400290701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ar-SA"/>
          </a:p>
        </p:txBody>
      </p:sp>
      <p:sp>
        <p:nvSpPr>
          <p:cNvPr id="4" name="Espace réservé du numéro de diapositive 3"/>
          <p:cNvSpPr>
            <a:spLocks noGrp="1"/>
          </p:cNvSpPr>
          <p:nvPr>
            <p:ph type="sldNum" sz="quarter" idx="10"/>
          </p:nvPr>
        </p:nvSpPr>
        <p:spPr/>
        <p:txBody>
          <a:bodyPr/>
          <a:lstStyle/>
          <a:p>
            <a:fld id="{D48B1B74-15DA-446C-9585-80231D6A430D}" type="slidenum">
              <a:rPr lang="ar-SA" smtClean="0"/>
              <a:pPr/>
              <a:t>8</a:t>
            </a:fld>
            <a:endParaRPr lang="ar-SA"/>
          </a:p>
        </p:txBody>
      </p:sp>
    </p:spTree>
    <p:extLst>
      <p:ext uri="{BB962C8B-B14F-4D97-AF65-F5344CB8AC3E}">
        <p14:creationId xmlns:p14="http://schemas.microsoft.com/office/powerpoint/2010/main" xmlns="" val="33731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ar-SA" dirty="0"/>
          </a:p>
        </p:txBody>
      </p:sp>
      <p:sp>
        <p:nvSpPr>
          <p:cNvPr id="4" name="Espace réservé du numéro de diapositive 3"/>
          <p:cNvSpPr>
            <a:spLocks noGrp="1"/>
          </p:cNvSpPr>
          <p:nvPr>
            <p:ph type="sldNum" sz="quarter" idx="10"/>
          </p:nvPr>
        </p:nvSpPr>
        <p:spPr/>
        <p:txBody>
          <a:bodyPr/>
          <a:lstStyle/>
          <a:p>
            <a:fld id="{D48B1B74-15DA-446C-9585-80231D6A430D}" type="slidenum">
              <a:rPr lang="ar-SA" smtClean="0"/>
              <a:pPr/>
              <a:t>11</a:t>
            </a:fld>
            <a:endParaRPr lang="ar-SA"/>
          </a:p>
        </p:txBody>
      </p:sp>
    </p:spTree>
    <p:extLst>
      <p:ext uri="{BB962C8B-B14F-4D97-AF65-F5344CB8AC3E}">
        <p14:creationId xmlns:p14="http://schemas.microsoft.com/office/powerpoint/2010/main" xmlns="" val="1922774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ar-SA" dirty="0"/>
          </a:p>
        </p:txBody>
      </p:sp>
      <p:sp>
        <p:nvSpPr>
          <p:cNvPr id="4" name="Espace réservé du numéro de diapositive 3"/>
          <p:cNvSpPr>
            <a:spLocks noGrp="1"/>
          </p:cNvSpPr>
          <p:nvPr>
            <p:ph type="sldNum" sz="quarter" idx="10"/>
          </p:nvPr>
        </p:nvSpPr>
        <p:spPr/>
        <p:txBody>
          <a:bodyPr/>
          <a:lstStyle/>
          <a:p>
            <a:fld id="{D48B1B74-15DA-446C-9585-80231D6A430D}" type="slidenum">
              <a:rPr lang="ar-SA" smtClean="0"/>
              <a:pPr/>
              <a:t>58</a:t>
            </a:fld>
            <a:endParaRPr lang="ar-SA"/>
          </a:p>
        </p:txBody>
      </p:sp>
    </p:spTree>
    <p:extLst>
      <p:ext uri="{BB962C8B-B14F-4D97-AF65-F5344CB8AC3E}">
        <p14:creationId xmlns:p14="http://schemas.microsoft.com/office/powerpoint/2010/main" xmlns="" val="3613729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67731"/>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6200" b="0" kern="1200" cap="all" spc="-100" baseline="0" dirty="0">
                <a:solidFill>
                  <a:schemeClr val="tx1">
                    <a:lumMod val="85000"/>
                    <a:lumOff val="15000"/>
                  </a:schemeClr>
                </a:solidFill>
                <a:effectLst/>
                <a:latin typeface="+mj-lt"/>
                <a:ea typeface="+mn-ea"/>
                <a:cs typeface="+mn-cs"/>
              </a:defRPr>
            </a:lvl1pPr>
          </a:lstStyle>
          <a:p>
            <a:r>
              <a:rPr lang="fr-FR" smtClean="0"/>
              <a:t>Modifiez le style du titre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1"/>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fr-FR" smtClean="0"/>
              <a:t>Modifiez le style des sous-titres du masque</a:t>
            </a:r>
            <a:endParaRPr lang="en-US" dirty="0"/>
          </a:p>
        </p:txBody>
      </p:sp>
      <p:sp>
        <p:nvSpPr>
          <p:cNvPr id="20" name="Date Placeholder 19"/>
          <p:cNvSpPr>
            <a:spLocks noGrp="1"/>
          </p:cNvSpPr>
          <p:nvPr>
            <p:ph type="dt" sz="half" idx="10"/>
          </p:nvPr>
        </p:nvSpPr>
        <p:spPr>
          <a:xfrm>
            <a:off x="3931920" y="1327188"/>
            <a:ext cx="1280160" cy="457200"/>
          </a:xfrm>
        </p:spPr>
        <p:txBody>
          <a:bodyPr/>
          <a:lstStyle>
            <a:lvl1pPr algn="ctr">
              <a:defRPr sz="1100" spc="0" baseline="0">
                <a:solidFill>
                  <a:schemeClr val="tx1"/>
                </a:solidFill>
                <a:latin typeface="+mn-lt"/>
              </a:defRPr>
            </a:lvl1pPr>
          </a:lstStyle>
          <a:p>
            <a:fld id="{BF234985-492B-4174-B062-132B18DE0D7D}" type="datetimeFigureOut">
              <a:rPr lang="ar-SA" smtClean="0"/>
              <a:pPr/>
              <a:t>04/07/1439</a:t>
            </a:fld>
            <a:endParaRPr lang="ar-SA"/>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1">
                    <a:lumMod val="75000"/>
                    <a:lumOff val="25000"/>
                  </a:schemeClr>
                </a:solidFill>
              </a:defRPr>
            </a:lvl1pPr>
          </a:lstStyle>
          <a:p>
            <a:endParaRPr lang="ar-SA"/>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B0E6AFA8-7D58-45B9-96FF-15137825D2A0}" type="slidenum">
              <a:rPr lang="ar-SA" smtClean="0"/>
              <a:pPr/>
              <a:t>‹N°›</a:t>
            </a:fld>
            <a:endParaRPr lang="ar-SA"/>
          </a:p>
        </p:txBody>
      </p:sp>
    </p:spTree>
    <p:extLst>
      <p:ext uri="{BB962C8B-B14F-4D97-AF65-F5344CB8AC3E}">
        <p14:creationId xmlns:p14="http://schemas.microsoft.com/office/powerpoint/2010/main" xmlns="" val="15031748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F234985-492B-4174-B062-132B18DE0D7D}" type="datetimeFigureOut">
              <a:rPr lang="ar-SA" smtClean="0"/>
              <a:pPr/>
              <a:t>04/07/1439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B0E6AFA8-7D58-45B9-96FF-15137825D2A0}" type="slidenum">
              <a:rPr lang="ar-SA" smtClean="0"/>
              <a:pPr/>
              <a:t>‹N°›</a:t>
            </a:fld>
            <a:endParaRPr lang="ar-SA"/>
          </a:p>
        </p:txBody>
      </p:sp>
    </p:spTree>
    <p:extLst>
      <p:ext uri="{BB962C8B-B14F-4D97-AF65-F5344CB8AC3E}">
        <p14:creationId xmlns:p14="http://schemas.microsoft.com/office/powerpoint/2010/main" xmlns="" val="3557423902"/>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F234985-492B-4174-B062-132B18DE0D7D}" type="datetimeFigureOut">
              <a:rPr lang="ar-SA" smtClean="0"/>
              <a:pPr/>
              <a:t>04/07/1439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B0E6AFA8-7D58-45B9-96FF-15137825D2A0}" type="slidenum">
              <a:rPr lang="ar-SA" smtClean="0"/>
              <a:pPr/>
              <a:t>‹N°›</a:t>
            </a:fld>
            <a:endParaRPr lang="ar-SA"/>
          </a:p>
        </p:txBody>
      </p:sp>
    </p:spTree>
    <p:extLst>
      <p:ext uri="{BB962C8B-B14F-4D97-AF65-F5344CB8AC3E}">
        <p14:creationId xmlns:p14="http://schemas.microsoft.com/office/powerpoint/2010/main" xmlns="" val="994824408"/>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F234985-492B-4174-B062-132B18DE0D7D}" type="datetimeFigureOut">
              <a:rPr lang="ar-SA" smtClean="0"/>
              <a:pPr/>
              <a:t>04/07/1439</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B0E6AFA8-7D58-45B9-96FF-15137825D2A0}" type="slidenum">
              <a:rPr lang="ar-SA" smtClean="0"/>
              <a:pPr/>
              <a:t>‹N°›</a:t>
            </a:fld>
            <a:endParaRPr lang="ar-SA"/>
          </a:p>
        </p:txBody>
      </p:sp>
    </p:spTree>
    <p:extLst>
      <p:ext uri="{BB962C8B-B14F-4D97-AF65-F5344CB8AC3E}">
        <p14:creationId xmlns:p14="http://schemas.microsoft.com/office/powerpoint/2010/main" xmlns="" val="350910735"/>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8136" y="1385316"/>
            <a:ext cx="6967728" cy="4087368"/>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794760" y="1267730"/>
            <a:ext cx="155448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67731"/>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6200" kern="1200" cap="all" spc="-100" baseline="0" dirty="0">
                <a:solidFill>
                  <a:schemeClr val="tx1">
                    <a:lumMod val="85000"/>
                    <a:lumOff val="15000"/>
                  </a:schemeClr>
                </a:solidFill>
                <a:effectLst/>
                <a:latin typeface="+mj-lt"/>
                <a:ea typeface="+mn-ea"/>
                <a:cs typeface="+mn-cs"/>
              </a:defRPr>
            </a:lvl1pPr>
          </a:lstStyle>
          <a:p>
            <a:r>
              <a:rPr lang="fr-FR" smtClean="0"/>
              <a:t>Modifiez le style du titre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1"/>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a:xfrm>
            <a:off x="3931920" y="1325880"/>
            <a:ext cx="1280160" cy="457200"/>
          </a:xfrm>
        </p:spPr>
        <p:txBody>
          <a:bodyPr/>
          <a:lstStyle>
            <a:lvl1pPr algn="ctr">
              <a:defRPr lang="en-US" sz="1100" kern="1200" spc="0" baseline="0">
                <a:solidFill>
                  <a:schemeClr val="tx1"/>
                </a:solidFill>
                <a:latin typeface="+mn-lt"/>
                <a:ea typeface="+mn-ea"/>
                <a:cs typeface="+mn-cs"/>
              </a:defRPr>
            </a:lvl1pPr>
          </a:lstStyle>
          <a:p>
            <a:fld id="{BF234985-492B-4174-B062-132B18DE0D7D}" type="datetimeFigureOut">
              <a:rPr lang="ar-SA" smtClean="0"/>
              <a:pPr/>
              <a:t>04/07/1439</a:t>
            </a:fld>
            <a:endParaRPr lang="ar-SA"/>
          </a:p>
        </p:txBody>
      </p:sp>
      <p:sp>
        <p:nvSpPr>
          <p:cNvPr id="5" name="Footer Placeholder 4"/>
          <p:cNvSpPr>
            <a:spLocks noGrp="1"/>
          </p:cNvSpPr>
          <p:nvPr>
            <p:ph type="ftr" sz="quarter" idx="11"/>
          </p:nvPr>
        </p:nvSpPr>
        <p:spPr>
          <a:xfrm>
            <a:off x="1104679" y="5211060"/>
            <a:ext cx="4430268" cy="228600"/>
          </a:xfrm>
        </p:spPr>
        <p:txBody>
          <a:bodyPr/>
          <a:lstStyle>
            <a:lvl1pPr algn="l">
              <a:defRPr/>
            </a:lvl1pPr>
          </a:lstStyle>
          <a:p>
            <a:endParaRPr lang="ar-SA"/>
          </a:p>
        </p:txBody>
      </p:sp>
      <p:sp>
        <p:nvSpPr>
          <p:cNvPr id="6" name="Slide Number Placeholder 5"/>
          <p:cNvSpPr>
            <a:spLocks noGrp="1"/>
          </p:cNvSpPr>
          <p:nvPr>
            <p:ph type="sldNum" sz="quarter" idx="12"/>
          </p:nvPr>
        </p:nvSpPr>
        <p:spPr>
          <a:xfrm>
            <a:off x="6453378" y="5211060"/>
            <a:ext cx="1584198" cy="228600"/>
          </a:xfrm>
        </p:spPr>
        <p:txBody>
          <a:bodyPr/>
          <a:lstStyle/>
          <a:p>
            <a:fld id="{B0E6AFA8-7D58-45B9-96FF-15137825D2A0}" type="slidenum">
              <a:rPr lang="ar-SA" smtClean="0"/>
              <a:pPr/>
              <a:t>‹N°›</a:t>
            </a:fld>
            <a:endParaRPr lang="ar-SA"/>
          </a:p>
        </p:txBody>
      </p:sp>
    </p:spTree>
    <p:extLst>
      <p:ext uri="{BB962C8B-B14F-4D97-AF65-F5344CB8AC3E}">
        <p14:creationId xmlns:p14="http://schemas.microsoft.com/office/powerpoint/2010/main" xmlns="" val="38509187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F234985-492B-4174-B062-132B18DE0D7D}" type="datetimeFigureOut">
              <a:rPr lang="ar-SA" smtClean="0"/>
              <a:pPr/>
              <a:t>04/07/1439</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B0E6AFA8-7D58-45B9-96FF-15137825D2A0}" type="slidenum">
              <a:rPr lang="ar-SA" smtClean="0"/>
              <a:pPr/>
              <a:t>‹N°›</a:t>
            </a:fld>
            <a:endParaRPr lang="ar-SA"/>
          </a:p>
        </p:txBody>
      </p:sp>
    </p:spTree>
    <p:extLst>
      <p:ext uri="{BB962C8B-B14F-4D97-AF65-F5344CB8AC3E}">
        <p14:creationId xmlns:p14="http://schemas.microsoft.com/office/powerpoint/2010/main" xmlns="" val="2734202767"/>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F234985-492B-4174-B062-132B18DE0D7D}" type="datetimeFigureOut">
              <a:rPr lang="ar-SA" smtClean="0"/>
              <a:pPr/>
              <a:t>04/07/1439</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B0E6AFA8-7D58-45B9-96FF-15137825D2A0}" type="slidenum">
              <a:rPr lang="ar-SA" smtClean="0"/>
              <a:pPr/>
              <a:t>‹N°›</a:t>
            </a:fld>
            <a:endParaRPr lang="ar-SA"/>
          </a:p>
        </p:txBody>
      </p:sp>
    </p:spTree>
    <p:extLst>
      <p:ext uri="{BB962C8B-B14F-4D97-AF65-F5344CB8AC3E}">
        <p14:creationId xmlns:p14="http://schemas.microsoft.com/office/powerpoint/2010/main" xmlns="" val="104329281"/>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F234985-492B-4174-B062-132B18DE0D7D}" type="datetimeFigureOut">
              <a:rPr lang="ar-SA" smtClean="0"/>
              <a:pPr/>
              <a:t>04/07/1439</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B0E6AFA8-7D58-45B9-96FF-15137825D2A0}" type="slidenum">
              <a:rPr lang="ar-SA" smtClean="0"/>
              <a:pPr/>
              <a:t>‹N°›</a:t>
            </a:fld>
            <a:endParaRPr lang="ar-SA"/>
          </a:p>
        </p:txBody>
      </p:sp>
    </p:spTree>
    <p:extLst>
      <p:ext uri="{BB962C8B-B14F-4D97-AF65-F5344CB8AC3E}">
        <p14:creationId xmlns:p14="http://schemas.microsoft.com/office/powerpoint/2010/main" xmlns="" val="927035345"/>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234985-492B-4174-B062-132B18DE0D7D}" type="datetimeFigureOut">
              <a:rPr lang="ar-SA" smtClean="0"/>
              <a:pPr/>
              <a:t>04/07/1439</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B0E6AFA8-7D58-45B9-96FF-15137825D2A0}" type="slidenum">
              <a:rPr lang="ar-SA" smtClean="0"/>
              <a:pPr/>
              <a:t>‹N°›</a:t>
            </a:fld>
            <a:endParaRPr lang="ar-SA"/>
          </a:p>
        </p:txBody>
      </p:sp>
    </p:spTree>
    <p:extLst>
      <p:ext uri="{BB962C8B-B14F-4D97-AF65-F5344CB8AC3E}">
        <p14:creationId xmlns:p14="http://schemas.microsoft.com/office/powerpoint/2010/main" xmlns="" val="1435704094"/>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6" name="Rectangle 15"/>
          <p:cNvSpPr/>
          <p:nvPr/>
        </p:nvSpPr>
        <p:spPr>
          <a:xfrm>
            <a:off x="184147" y="173736"/>
            <a:ext cx="6398514" cy="6510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fr-FR" smtClean="0"/>
              <a:t>Modifiez le style du titre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8" name="Date Placeholder 7"/>
          <p:cNvSpPr>
            <a:spLocks noGrp="1"/>
          </p:cNvSpPr>
          <p:nvPr>
            <p:ph type="dt" sz="half" idx="10"/>
          </p:nvPr>
        </p:nvSpPr>
        <p:spPr/>
        <p:txBody>
          <a:bodyPr/>
          <a:lstStyle/>
          <a:p>
            <a:fld id="{BF234985-492B-4174-B062-132B18DE0D7D}" type="datetimeFigureOut">
              <a:rPr lang="ar-SA" smtClean="0"/>
              <a:pPr/>
              <a:t>04/07/1439</a:t>
            </a:fld>
            <a:endParaRPr lang="ar-SA"/>
          </a:p>
        </p:txBody>
      </p:sp>
      <p:sp>
        <p:nvSpPr>
          <p:cNvPr id="9" name="Footer Placeholder 8"/>
          <p:cNvSpPr>
            <a:spLocks noGrp="1"/>
          </p:cNvSpPr>
          <p:nvPr>
            <p:ph type="ftr" sz="quarter" idx="11"/>
          </p:nvPr>
        </p:nvSpPr>
        <p:spPr/>
        <p:txBody>
          <a:bodyPr/>
          <a:lstStyle>
            <a:lvl1pPr algn="r">
              <a:defRPr/>
            </a:lvl1pPr>
          </a:lstStyle>
          <a:p>
            <a:endParaRPr lang="ar-SA"/>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rgbClr val="FFFFFF"/>
                </a:solidFill>
              </a:defRPr>
            </a:lvl1pPr>
          </a:lstStyle>
          <a:p>
            <a:fld id="{B0E6AFA8-7D58-45B9-96FF-15137825D2A0}" type="slidenum">
              <a:rPr lang="ar-SA" smtClean="0"/>
              <a:pPr/>
              <a:t>‹N°›</a:t>
            </a:fld>
            <a:endParaRPr lang="ar-SA"/>
          </a:p>
        </p:txBody>
      </p:sp>
      <p:sp>
        <p:nvSpPr>
          <p:cNvPr id="12" name="Rectangle 11"/>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2187953644"/>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71449" y="173736"/>
            <a:ext cx="6398514" cy="6510528"/>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BF234985-492B-4174-B062-132B18DE0D7D}" type="datetimeFigureOut">
              <a:rPr lang="ar-SA" smtClean="0"/>
              <a:pPr/>
              <a:t>04/07/1439</a:t>
            </a:fld>
            <a:endParaRPr lang="ar-SA"/>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ar-SA"/>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rgbClr val="FFFFFF"/>
                </a:solidFill>
              </a:defRPr>
            </a:lvl1pPr>
          </a:lstStyle>
          <a:p>
            <a:fld id="{B0E6AFA8-7D58-45B9-96FF-15137825D2A0}" type="slidenum">
              <a:rPr lang="ar-SA" smtClean="0"/>
              <a:pPr/>
              <a:t>‹N°›</a:t>
            </a:fld>
            <a:endParaRPr lang="ar-SA"/>
          </a:p>
        </p:txBody>
      </p:sp>
      <p:sp>
        <p:nvSpPr>
          <p:cNvPr id="11" name="Rectangle 10"/>
          <p:cNvSpPr/>
          <p:nvPr/>
        </p:nvSpPr>
        <p:spPr>
          <a:xfrm>
            <a:off x="6868160" y="274320"/>
            <a:ext cx="1988820" cy="630936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2280831316"/>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234768" y="6309360"/>
            <a:ext cx="2057400" cy="274320"/>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fld id="{BF234985-492B-4174-B062-132B18DE0D7D}" type="datetimeFigureOut">
              <a:rPr lang="ar-SA" smtClean="0"/>
              <a:pPr/>
              <a:t>04/07/1439</a:t>
            </a:fld>
            <a:endParaRPr lang="ar-SA"/>
          </a:p>
        </p:txBody>
      </p:sp>
      <p:sp>
        <p:nvSpPr>
          <p:cNvPr id="5" name="Footer Placeholder 4"/>
          <p:cNvSpPr>
            <a:spLocks noGrp="1"/>
          </p:cNvSpPr>
          <p:nvPr>
            <p:ph type="ftr" sz="quarter" idx="3"/>
          </p:nvPr>
        </p:nvSpPr>
        <p:spPr>
          <a:xfrm>
            <a:off x="2596896" y="6309360"/>
            <a:ext cx="3950208" cy="274320"/>
          </a:xfrm>
          <a:prstGeom prst="rect">
            <a:avLst/>
          </a:prstGeom>
        </p:spPr>
        <p:txBody>
          <a:bodyPr vert="horz" lIns="91440" tIns="45720" rIns="91440" bIns="45720" rtlCol="0" anchor="b"/>
          <a:lstStyle>
            <a:lvl1pPr algn="ctr">
              <a:defRPr sz="900">
                <a:solidFill>
                  <a:schemeClr val="tx1">
                    <a:lumMod val="75000"/>
                    <a:lumOff val="25000"/>
                  </a:schemeClr>
                </a:solidFill>
              </a:defRPr>
            </a:lvl1pPr>
          </a:lstStyle>
          <a:p>
            <a:endParaRPr lang="ar-SA"/>
          </a:p>
        </p:txBody>
      </p:sp>
      <p:sp>
        <p:nvSpPr>
          <p:cNvPr id="6" name="Slide Number Placeholder 5"/>
          <p:cNvSpPr>
            <a:spLocks noGrp="1"/>
          </p:cNvSpPr>
          <p:nvPr>
            <p:ph type="sldNum" sz="quarter" idx="4"/>
          </p:nvPr>
        </p:nvSpPr>
        <p:spPr>
          <a:xfrm>
            <a:off x="7823382" y="6309360"/>
            <a:ext cx="1097280" cy="274320"/>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B0E6AFA8-7D58-45B9-96FF-15137825D2A0}" type="slidenum">
              <a:rPr lang="ar-SA" smtClean="0"/>
              <a:pPr/>
              <a:t>‹N°›</a:t>
            </a:fld>
            <a:endParaRPr lang="ar-SA"/>
          </a:p>
        </p:txBody>
      </p:sp>
    </p:spTree>
    <p:extLst>
      <p:ext uri="{BB962C8B-B14F-4D97-AF65-F5344CB8AC3E}">
        <p14:creationId xmlns:p14="http://schemas.microsoft.com/office/powerpoint/2010/main" xmlns="" val="280474415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xStyles>
    <p:titleStyle>
      <a:lvl1pPr algn="l" defTabSz="914400" rtl="1"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p:titleStyle>
    <p:bodyStyle>
      <a:lvl1pPr marL="182880" indent="-182880" algn="r" defTabSz="914400" rtl="1"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r" defTabSz="914400" rtl="1"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3.bp.blogspot.com/-k38vQD0_wfU/UQGppGph8-I/AAAAAAAAHU8/fswLvSgWbME/s1600/allcombatmartialarts_2247_7167228.gif" TargetMode="Externa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hyperlink" Target="http://4.bp.blogspot.com/-5q1IYcRDqB4/UQGpomKDrfI/AAAAAAAAHU0/7oWirz60ryk/s1600/t_body1.jpg" TargetMode="External"/><Relationship Id="rId4" Type="http://schemas.openxmlformats.org/officeDocument/2006/relationships/image" Target="../media/image37.gif"/></Relationships>
</file>

<file path=ppt/slides/_rels/slide10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3.bp.blogspot.com/-SpPg2aBsfVI/UQGtHplHkOI/AAAAAAAAHVg/gqFdAA14QGc/s1600/%D8%AF%D9%85%D9%8A%D8%A9+%D8%A7%D9%84%D8%AA%D8%AF%D8%B1%D9%8A%D8%A8+3.jpg" TargetMode="Externa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2.bp.blogspot.com/-gafJ7ObES1E/UQGtHiCjTwI/AAAAAAAAHVc/vXwNpysciJs/s1600/%D8%AF%D9%85%D9%8A%D8%A9+%D8%A7%D9%84%D8%AA%D8%AF%D8%B1%D9%8A%D8%A8+2.jpg"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3.bp.blogspot.com/-Q2wp2VpDX_o/UQGv8nxoMMI/AAAAAAAAHV8/rNkjgQfho8I/s1600/%D9%83%D9%8A%D8%B3+%D8%A7%D9%84%D8%B1%D9%85%D9%84+1.jpg" TargetMode="Externa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hyperlink" Target="http://4.bp.blogspot.com/-3wbnjWsLRLg/UQGv94J7fxI/AAAAAAAAHWM/ISR6YgX843k/s1600/%D9%83%D9%8A%D8%B3+%D8%A7%D9%84%D8%B1%D9%85%D9%84+3.jpg"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1.bp.blogspot.com/-kmOBOovoLO0/UQGz0ixIguI/AAAAAAAAHXM/QXUxGVikJDI/s1600/%D8%A3%D8%AF%D9%88%D8%A7%D8%AA+%D8%AA%D8%AF%D8%B1%D9%8A%D8%A8+%D8%A7%D9%84%D9%83%D8%A7%D8%B1%D8%A7%D8%AA%D9%8A%D9%87+1.jpg"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1.bp.blogspot.com/-jGzrsA2sgEw/UQGT2UZS6uI/AAAAAAAAHSI/Y_eK2TYSy7k/s1600/%D9%88%D8%A7%D9%82%D9%89+%D8%A7%D9%84%D8%A3%D8%B3%D9%86%D8%A7%D9%86.jpg"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8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1.bp.blogspot.com/-V9vWFLrVqik/UQGWAQ4ObRI/AAAAAAAAHSY/1HuB1m1Rekk/s1600/%D9%88%D8%A7%D9%82%D9%89+%D8%A7%D9%84%D9%8A%D8%AF+%D9%88%D8%A7%D9%84%D8%A3%D8%B5%D8%A7%D8%A8%D8%B9.jpg"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8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3.bp.blogspot.com/-VmkiPf3htuw/UQGbaridBSI/AAAAAAAAHTQ/6PSLUc7-ixI/s1600/%D9%88%D8%A7%D9%82%D9%89+%D8%A7%D9%84%D9%82%D8%AF%D9%85%D9%8A%D9%86.jpg"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3.bp.blogspot.com/-q-JvaVkExbw/UQGfD-8xzSI/AAAAAAAAHTk/7pFIWHG1MIg/s1600/%D9%84%D8%A7%D8%B9%D8%A8+%D9%83%D8%A7%D8%B1%D8%A7%D8%AA%D9%8A%D9%87+%D9%85%D8%B1%D8%AA%D8%AF%D9%89+%D8%A7%D9%84%D8%B2%D9%89.jpg"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9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2.bp.blogspot.com/-wFu19xUfB6Y/UQGjKYCfjLI/AAAAAAAAHUM/a_yJU_TnYbY/s1600/%D8%A7%D9%84%D8%AD%D8%A8%D9%84+%D8%A7%D9%84%D9%85%D8%B7%D8%A7%D8%B7%D9%89.jpg"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9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475656" y="428604"/>
            <a:ext cx="5525236" cy="1632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600" b="1" dirty="0" smtClean="0">
                <a:solidFill>
                  <a:schemeClr val="tx1"/>
                </a:solidFill>
                <a:latin typeface="Traditional Arabic" panose="02020603050405020304" pitchFamily="18" charset="-78"/>
                <a:cs typeface="Traditional Arabic" panose="02020603050405020304" pitchFamily="18" charset="-78"/>
              </a:rPr>
              <a:t>جامعة محمد خيضر بسكرة</a:t>
            </a:r>
          </a:p>
          <a:p>
            <a:pPr algn="ctr"/>
            <a:r>
              <a:rPr lang="ar-DZ" sz="3600" b="1" dirty="0" smtClean="0">
                <a:solidFill>
                  <a:schemeClr val="tx1"/>
                </a:solidFill>
                <a:latin typeface="Traditional Arabic" panose="02020603050405020304" pitchFamily="18" charset="-78"/>
                <a:cs typeface="Traditional Arabic" panose="02020603050405020304" pitchFamily="18" charset="-78"/>
              </a:rPr>
              <a:t>معهد التربية البدنية و الرياضية</a:t>
            </a:r>
            <a:endParaRPr lang="ar-SA" sz="3600" b="1" dirty="0" smtClean="0">
              <a:solidFill>
                <a:schemeClr val="tx1"/>
              </a:solidFill>
              <a:latin typeface="Traditional Arabic" panose="02020603050405020304" pitchFamily="18" charset="-78"/>
              <a:cs typeface="Traditional Arabic" panose="02020603050405020304" pitchFamily="18" charset="-78"/>
            </a:endParaRPr>
          </a:p>
        </p:txBody>
      </p:sp>
      <p:sp>
        <p:nvSpPr>
          <p:cNvPr id="3" name="Rectangle à coins arrondis 2"/>
          <p:cNvSpPr/>
          <p:nvPr/>
        </p:nvSpPr>
        <p:spPr>
          <a:xfrm>
            <a:off x="3643306" y="2183494"/>
            <a:ext cx="1714512" cy="7454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4000" b="1" dirty="0" smtClean="0">
                <a:solidFill>
                  <a:srgbClr val="C00000"/>
                </a:solidFill>
                <a:latin typeface="Traditional Arabic" panose="02020603050405020304" pitchFamily="18" charset="-78"/>
                <a:cs typeface="Traditional Arabic" panose="02020603050405020304" pitchFamily="18" charset="-78"/>
              </a:rPr>
              <a:t>المقيـــــاس</a:t>
            </a:r>
            <a:endParaRPr lang="fr-FR" sz="4000" b="1" dirty="0">
              <a:solidFill>
                <a:srgbClr val="C00000"/>
              </a:solidFill>
              <a:latin typeface="Traditional Arabic" panose="02020603050405020304" pitchFamily="18" charset="-78"/>
              <a:cs typeface="Traditional Arabic" panose="02020603050405020304" pitchFamily="18" charset="-78"/>
            </a:endParaRPr>
          </a:p>
        </p:txBody>
      </p:sp>
      <p:sp>
        <p:nvSpPr>
          <p:cNvPr id="4" name="Rogner un rectangle avec un coin diagonal 3"/>
          <p:cNvSpPr/>
          <p:nvPr/>
        </p:nvSpPr>
        <p:spPr>
          <a:xfrm>
            <a:off x="928662" y="3143248"/>
            <a:ext cx="7072362" cy="1714512"/>
          </a:xfrm>
          <a:prstGeom prst="snip2Diag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1500" b="1" dirty="0" smtClean="0">
                <a:solidFill>
                  <a:srgbClr val="0070C0"/>
                </a:solidFill>
                <a:latin typeface="Traditional Arabic" panose="02020603050405020304" pitchFamily="18" charset="-78"/>
                <a:cs typeface="Traditional Arabic" panose="02020603050405020304" pitchFamily="18" charset="-78"/>
              </a:rPr>
              <a:t>الكراتيه</a:t>
            </a:r>
            <a:endParaRPr lang="fr-FR" sz="11500" b="1" dirty="0">
              <a:solidFill>
                <a:srgbClr val="0070C0"/>
              </a:solidFill>
              <a:latin typeface="Traditional Arabic" panose="02020603050405020304" pitchFamily="18" charset="-78"/>
              <a:cs typeface="Traditional Arabic" panose="02020603050405020304" pitchFamily="18" charset="-78"/>
            </a:endParaRPr>
          </a:p>
        </p:txBody>
      </p:sp>
      <p:sp>
        <p:nvSpPr>
          <p:cNvPr id="5" name="Rogner un rectangle à un seul coin 4"/>
          <p:cNvSpPr/>
          <p:nvPr/>
        </p:nvSpPr>
        <p:spPr>
          <a:xfrm>
            <a:off x="928662" y="5357826"/>
            <a:ext cx="2714644" cy="785818"/>
          </a:xfrm>
          <a:prstGeom prst="snip1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DZ" sz="2800" b="1" u="sng" dirty="0" smtClean="0">
                <a:solidFill>
                  <a:srgbClr val="FF0000"/>
                </a:solidFill>
                <a:latin typeface="Traditional Arabic" panose="02020603050405020304" pitchFamily="18" charset="-78"/>
                <a:cs typeface="Traditional Arabic" panose="02020603050405020304" pitchFamily="18" charset="-78"/>
              </a:rPr>
              <a:t>الأستاذ:</a:t>
            </a:r>
            <a:r>
              <a:rPr lang="ar-SA" sz="2800" b="1" dirty="0" smtClean="0">
                <a:solidFill>
                  <a:schemeClr val="tx1"/>
                </a:solidFill>
                <a:latin typeface="Traditional Arabic" panose="02020603050405020304" pitchFamily="18" charset="-78"/>
                <a:cs typeface="Traditional Arabic" panose="02020603050405020304" pitchFamily="18" charset="-78"/>
              </a:rPr>
              <a:t>عدّة بن علي</a:t>
            </a:r>
            <a:endParaRPr lang="fr-FR" sz="2800" b="1" dirty="0">
              <a:solidFill>
                <a:schemeClr val="tx1"/>
              </a:solidFill>
              <a:latin typeface="Traditional Arabic" panose="02020603050405020304" pitchFamily="18" charset="-78"/>
              <a:cs typeface="Traditional Arabic" panose="02020603050405020304" pitchFamily="18" charset="-78"/>
            </a:endParaRPr>
          </a:p>
        </p:txBody>
      </p:sp>
      <p:sp>
        <p:nvSpPr>
          <p:cNvPr id="6" name="Rogner un rectangle à un seul coin 5"/>
          <p:cNvSpPr/>
          <p:nvPr/>
        </p:nvSpPr>
        <p:spPr>
          <a:xfrm>
            <a:off x="5357818" y="5357826"/>
            <a:ext cx="2643206" cy="785818"/>
          </a:xfrm>
          <a:prstGeom prst="snip1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DZ" sz="2800" b="1" u="sng" dirty="0" smtClean="0">
                <a:solidFill>
                  <a:srgbClr val="FF0000"/>
                </a:solidFill>
                <a:latin typeface="Traditional Arabic" panose="02020603050405020304" pitchFamily="18" charset="-78"/>
                <a:cs typeface="Traditional Arabic" panose="02020603050405020304" pitchFamily="18" charset="-78"/>
              </a:rPr>
              <a:t>المستوي</a:t>
            </a:r>
            <a:r>
              <a:rPr lang="ar-SA" sz="2800" b="1" u="sng" dirty="0" smtClean="0">
                <a:solidFill>
                  <a:srgbClr val="FF0000"/>
                </a:solidFill>
                <a:latin typeface="Traditional Arabic" panose="02020603050405020304" pitchFamily="18" charset="-78"/>
                <a:cs typeface="Traditional Arabic" panose="02020603050405020304" pitchFamily="18" charset="-78"/>
              </a:rPr>
              <a:t> </a:t>
            </a:r>
            <a:r>
              <a:rPr lang="ar-DZ" sz="2800" b="1" dirty="0" smtClean="0">
                <a:solidFill>
                  <a:schemeClr val="tx1"/>
                </a:solidFill>
                <a:latin typeface="Traditional Arabic" panose="02020603050405020304" pitchFamily="18" charset="-78"/>
                <a:cs typeface="Traditional Arabic" panose="02020603050405020304" pitchFamily="18" charset="-78"/>
              </a:rPr>
              <a:t>:</a:t>
            </a:r>
            <a:r>
              <a:rPr lang="ar-SA" sz="2800" b="1" dirty="0" smtClean="0">
                <a:solidFill>
                  <a:schemeClr val="tx1"/>
                </a:solidFill>
                <a:latin typeface="Traditional Arabic" panose="02020603050405020304" pitchFamily="18" charset="-78"/>
                <a:cs typeface="Traditional Arabic" panose="02020603050405020304" pitchFamily="18" charset="-78"/>
              </a:rPr>
              <a:t>ثانية ليسانس كل    التخصصات</a:t>
            </a:r>
            <a:endParaRPr lang="fr-FR" sz="2800" b="1" dirty="0">
              <a:solidFill>
                <a:schemeClr val="tx1"/>
              </a:solidFill>
              <a:latin typeface="Traditional Arabic" panose="02020603050405020304" pitchFamily="18" charset="-78"/>
              <a:cs typeface="Traditional Arabic" panose="02020603050405020304" pitchFamily="18" charset="-78"/>
            </a:endParaRPr>
          </a:p>
        </p:txBody>
      </p:sp>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23528" y="260648"/>
            <a:ext cx="8424936" cy="6192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800" b="1" u="sng" dirty="0">
                <a:solidFill>
                  <a:srgbClr val="FF0000"/>
                </a:solidFill>
                <a:latin typeface="Traditional Arabic" panose="02020603050405020304" pitchFamily="18" charset="-78"/>
                <a:cs typeface="Traditional Arabic" panose="02020603050405020304" pitchFamily="18" charset="-78"/>
              </a:rPr>
              <a:t>نبذة عن </a:t>
            </a:r>
            <a:r>
              <a:rPr lang="ar-SA" sz="8800" b="1" u="sng" dirty="0" smtClean="0">
                <a:solidFill>
                  <a:srgbClr val="FF0000"/>
                </a:solidFill>
                <a:latin typeface="Traditional Arabic" panose="02020603050405020304" pitchFamily="18" charset="-78"/>
                <a:cs typeface="Traditional Arabic" panose="02020603050405020304" pitchFamily="18" charset="-78"/>
              </a:rPr>
              <a:t>الكاراتيه         </a:t>
            </a:r>
            <a:r>
              <a:rPr lang="ar-SA" sz="8800" b="1" u="sng" dirty="0">
                <a:solidFill>
                  <a:srgbClr val="FF0000"/>
                </a:solidFill>
                <a:latin typeface="Traditional Arabic" panose="02020603050405020304" pitchFamily="18" charset="-78"/>
                <a:cs typeface="Traditional Arabic" panose="02020603050405020304" pitchFamily="18" charset="-78"/>
              </a:rPr>
              <a:t>( تاريخه ونشأته )</a:t>
            </a:r>
            <a:endParaRPr lang="ar-SA" sz="8800" u="sng" dirty="0">
              <a:solidFill>
                <a:srgbClr val="FF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79881781"/>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Pensées 1"/>
          <p:cNvSpPr/>
          <p:nvPr/>
        </p:nvSpPr>
        <p:spPr>
          <a:xfrm>
            <a:off x="467544" y="404664"/>
            <a:ext cx="8208912" cy="5400600"/>
          </a:xfrm>
          <a:prstGeom prst="cloud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r>
              <a:rPr lang="ar-SA" sz="6600" b="1" u="sng" dirty="0" smtClean="0">
                <a:solidFill>
                  <a:srgbClr val="FFFF00"/>
                </a:solidFill>
                <a:latin typeface="Traditional Arabic" panose="02020603050405020304" pitchFamily="18" charset="-78"/>
                <a:cs typeface="Traditional Arabic" panose="02020603050405020304" pitchFamily="18" charset="-78"/>
              </a:rPr>
              <a:t>رابعاً</a:t>
            </a:r>
            <a:r>
              <a:rPr lang="ar-SA" sz="6600" b="1" u="sng" dirty="0">
                <a:solidFill>
                  <a:srgbClr val="FFFF00"/>
                </a:solidFill>
                <a:latin typeface="Traditional Arabic" panose="02020603050405020304" pitchFamily="18" charset="-78"/>
                <a:cs typeface="Traditional Arabic" panose="02020603050405020304" pitchFamily="18" charset="-78"/>
              </a:rPr>
              <a:t>: أدوات وأجهز</a:t>
            </a:r>
            <a:r>
              <a:rPr lang="ar-SA" sz="6600" b="1" dirty="0">
                <a:solidFill>
                  <a:srgbClr val="FFFF00"/>
                </a:solidFill>
                <a:latin typeface="Traditional Arabic" panose="02020603050405020304" pitchFamily="18" charset="-78"/>
                <a:cs typeface="Traditional Arabic" panose="02020603050405020304" pitchFamily="18" charset="-78"/>
              </a:rPr>
              <a:t>ة </a:t>
            </a:r>
            <a:r>
              <a:rPr lang="ar-SA" sz="6600" b="1" u="sng" dirty="0">
                <a:solidFill>
                  <a:srgbClr val="FFFF00"/>
                </a:solidFill>
                <a:latin typeface="Traditional Arabic" panose="02020603050405020304" pitchFamily="18" charset="-78"/>
                <a:cs typeface="Traditional Arabic" panose="02020603050405020304" pitchFamily="18" charset="-78"/>
              </a:rPr>
              <a:t>التدريب</a:t>
            </a:r>
            <a:endParaRPr lang="en-US" sz="6600" u="sng" dirty="0">
              <a:solidFill>
                <a:srgbClr val="FFFF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4166152875"/>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en-US" sz="4000" b="1" dirty="0">
                <a:solidFill>
                  <a:srgbClr val="FF0000"/>
                </a:solidFill>
                <a:latin typeface="Traditional Arabic" panose="02020603050405020304" pitchFamily="18" charset="-78"/>
                <a:cs typeface="Traditional Arabic" panose="02020603050405020304" pitchFamily="18" charset="-78"/>
              </a:rPr>
              <a:t> 1- </a:t>
            </a:r>
            <a:r>
              <a:rPr lang="en-US" sz="4000" dirty="0">
                <a:solidFill>
                  <a:srgbClr val="FF0000"/>
                </a:solidFill>
                <a:latin typeface="Traditional Arabic" panose="02020603050405020304" pitchFamily="18" charset="-78"/>
                <a:cs typeface="Traditional Arabic" panose="02020603050405020304" pitchFamily="18" charset="-78"/>
              </a:rPr>
              <a:t> </a:t>
            </a:r>
            <a:r>
              <a:rPr lang="ar-SA" sz="4000" b="1" dirty="0">
                <a:solidFill>
                  <a:srgbClr val="FF0000"/>
                </a:solidFill>
                <a:latin typeface="Traditional Arabic" panose="02020603050405020304" pitchFamily="18" charset="-78"/>
                <a:cs typeface="Traditional Arabic" panose="02020603050405020304" pitchFamily="18" charset="-78"/>
              </a:rPr>
              <a:t>أدوات يرتديها المدرب أو الزميل</a:t>
            </a:r>
            <a:r>
              <a:rPr lang="en-US" sz="4000" b="1" dirty="0">
                <a:solidFill>
                  <a:srgbClr val="FF0000"/>
                </a:solidFill>
                <a:latin typeface="Traditional Arabic" panose="02020603050405020304" pitchFamily="18" charset="-78"/>
                <a:cs typeface="Traditional Arabic" panose="02020603050405020304" pitchFamily="18" charset="-78"/>
              </a:rPr>
              <a:t>:</a:t>
            </a:r>
            <a:r>
              <a:rPr lang="en-US" sz="4000" dirty="0">
                <a:solidFill>
                  <a:srgbClr val="002060"/>
                </a:solidFill>
                <a:latin typeface="Traditional Arabic" panose="02020603050405020304" pitchFamily="18" charset="-78"/>
                <a:cs typeface="Traditional Arabic" panose="02020603050405020304" pitchFamily="18" charset="-78"/>
              </a:rPr>
              <a:t/>
            </a:r>
            <a:br>
              <a:rPr lang="en-US" sz="4000" dirty="0">
                <a:solidFill>
                  <a:srgbClr val="002060"/>
                </a:solidFill>
                <a:latin typeface="Traditional Arabic" panose="02020603050405020304" pitchFamily="18" charset="-78"/>
                <a:cs typeface="Traditional Arabic" panose="02020603050405020304" pitchFamily="18" charset="-78"/>
              </a:rPr>
            </a:br>
            <a:r>
              <a:rPr lang="ar-SA" sz="4000" dirty="0" smtClean="0">
                <a:solidFill>
                  <a:srgbClr val="002060"/>
                </a:solidFill>
                <a:latin typeface="Traditional Arabic" panose="02020603050405020304" pitchFamily="18" charset="-78"/>
                <a:cs typeface="Traditional Arabic" panose="02020603050405020304" pitchFamily="18" charset="-78"/>
              </a:rPr>
              <a:t>-</a:t>
            </a:r>
            <a:r>
              <a:rPr lang="ar-SA" sz="4000" b="1" dirty="0" smtClean="0">
                <a:solidFill>
                  <a:srgbClr val="002060"/>
                </a:solidFill>
                <a:latin typeface="Traditional Arabic" panose="02020603050405020304" pitchFamily="18" charset="-78"/>
                <a:cs typeface="Traditional Arabic" panose="02020603050405020304" pitchFamily="18" charset="-78"/>
              </a:rPr>
              <a:t>هناك </a:t>
            </a:r>
            <a:r>
              <a:rPr lang="ar-SA" sz="4000" b="1" dirty="0">
                <a:solidFill>
                  <a:srgbClr val="002060"/>
                </a:solidFill>
                <a:latin typeface="Traditional Arabic" panose="02020603050405020304" pitchFamily="18" charset="-78"/>
                <a:cs typeface="Traditional Arabic" panose="02020603050405020304" pitchFamily="18" charset="-78"/>
              </a:rPr>
              <a:t>بعض الأدوات التى تستخدم </a:t>
            </a:r>
            <a:r>
              <a:rPr lang="ar-SA" sz="4000" b="1" dirty="0" err="1">
                <a:solidFill>
                  <a:srgbClr val="002060"/>
                </a:solidFill>
                <a:latin typeface="Traditional Arabic" panose="02020603050405020304" pitchFamily="18" charset="-78"/>
                <a:cs typeface="Traditional Arabic" panose="02020603050405020304" pitchFamily="18" charset="-78"/>
              </a:rPr>
              <a:t>فى</a:t>
            </a:r>
            <a:r>
              <a:rPr lang="ar-SA" sz="4000" b="1" dirty="0">
                <a:solidFill>
                  <a:srgbClr val="002060"/>
                </a:solidFill>
                <a:latin typeface="Traditional Arabic" panose="02020603050405020304" pitchFamily="18" charset="-78"/>
                <a:cs typeface="Traditional Arabic" panose="02020603050405020304" pitchFamily="18" charset="-78"/>
              </a:rPr>
              <a:t> تدريب الكاراتيه، حيث يرتدى المدرب أو الزميل هذه الأداة أمام الصدر ويقوم اللاعب بتنفيذ المهارة على هذه الأداة (لكمة - ركلة ... ) ومن أهم مميزات هذه الأداة "التفاعلية" بمعنى أن الأداة توفر للاعب تدريب تفاعلى متحرك وتدريب على الدقة والسرعة، وتوفر للمدرب مراقبة أداء اللاعب عن قرب وتساعد المدرب على توجيه اللاعب أو تقديم التعليمات أو حتى تقييم أداء هذا اللاعب. وإليكم بعض النماذج لمثل هذه </a:t>
            </a:r>
            <a:r>
              <a:rPr lang="ar-SA" sz="4000" b="1" dirty="0" smtClean="0">
                <a:solidFill>
                  <a:srgbClr val="002060"/>
                </a:solidFill>
                <a:latin typeface="Traditional Arabic" panose="02020603050405020304" pitchFamily="18" charset="-78"/>
                <a:cs typeface="Traditional Arabic" panose="02020603050405020304" pitchFamily="18" charset="-78"/>
              </a:rPr>
              <a:t>الأداة:</a:t>
            </a:r>
            <a:endParaRPr lang="ar-SA" sz="4000"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1302291090"/>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Image 2" descr="أداة تدريب تفاعلية للاعبى الكاراتيه">
            <a:hlinkClick r:id="rId3"/>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4716016" y="476672"/>
            <a:ext cx="4104456" cy="5976664"/>
          </a:xfrm>
          <a:prstGeom prst="rect">
            <a:avLst/>
          </a:prstGeom>
          <a:noFill/>
          <a:ln>
            <a:noFill/>
          </a:ln>
        </p:spPr>
      </p:pic>
      <p:pic>
        <p:nvPicPr>
          <p:cNvPr id="5" name="Image 4" descr="نموذج آخر لأداة التدريب للاعبى الكاراتيه التى يرتديها المدرب">
            <a:hlinkClick r:id="rId5"/>
          </p:cNvPr>
          <p:cNvPicPr/>
          <p:nvPr/>
        </p:nvPicPr>
        <p:blipFill>
          <a:blip r:embed="rId6">
            <a:extLst>
              <a:ext uri="{28A0092B-C50C-407E-A947-70E740481C1C}">
                <a14:useLocalDpi xmlns:a14="http://schemas.microsoft.com/office/drawing/2010/main" xmlns="" val="0"/>
              </a:ext>
            </a:extLst>
          </a:blip>
          <a:srcRect/>
          <a:stretch>
            <a:fillRect/>
          </a:stretch>
        </p:blipFill>
        <p:spPr bwMode="auto">
          <a:xfrm>
            <a:off x="467544" y="476672"/>
            <a:ext cx="4104456" cy="5976664"/>
          </a:xfrm>
          <a:prstGeom prst="rect">
            <a:avLst/>
          </a:prstGeom>
          <a:noFill/>
          <a:ln>
            <a:noFill/>
          </a:ln>
        </p:spPr>
      </p:pic>
    </p:spTree>
    <p:extLst>
      <p:ext uri="{BB962C8B-B14F-4D97-AF65-F5344CB8AC3E}">
        <p14:creationId xmlns:p14="http://schemas.microsoft.com/office/powerpoint/2010/main" xmlns="" val="2495421362"/>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332656"/>
            <a:ext cx="8496944" cy="6192688"/>
          </a:xfrm>
          <a:blipFill>
            <a:blip r:embed="rId2"/>
            <a:tile tx="0" ty="0" sx="100000" sy="100000" flip="none" algn="tl"/>
          </a:blipFill>
        </p:spPr>
        <p:txBody>
          <a:bodyPr/>
          <a:lstStyle/>
          <a:p>
            <a:r>
              <a:rPr lang="en-US" dirty="0"/>
              <a:t/>
            </a:r>
            <a:br>
              <a:rPr lang="en-US" dirty="0"/>
            </a:br>
            <a:r>
              <a:rPr lang="en-US" b="1" u="sng" dirty="0">
                <a:solidFill>
                  <a:srgbClr val="FF0000"/>
                </a:solidFill>
              </a:rPr>
              <a:t> </a:t>
            </a:r>
            <a:r>
              <a:rPr lang="en-US" sz="4000" b="1" u="sng" dirty="0">
                <a:solidFill>
                  <a:srgbClr val="FF0000"/>
                </a:solidFill>
                <a:latin typeface="Traditional Arabic" panose="02020603050405020304" pitchFamily="18" charset="-78"/>
                <a:cs typeface="Traditional Arabic" panose="02020603050405020304" pitchFamily="18" charset="-78"/>
              </a:rPr>
              <a:t>2- </a:t>
            </a:r>
            <a:r>
              <a:rPr lang="en-US" sz="4000" u="sng" dirty="0">
                <a:solidFill>
                  <a:srgbClr val="FF0000"/>
                </a:solidFill>
                <a:latin typeface="Traditional Arabic" panose="02020603050405020304" pitchFamily="18" charset="-78"/>
                <a:cs typeface="Traditional Arabic" panose="02020603050405020304" pitchFamily="18" charset="-78"/>
              </a:rPr>
              <a:t> </a:t>
            </a:r>
            <a:r>
              <a:rPr lang="ar-SA" sz="4000" b="1" u="sng" dirty="0">
                <a:solidFill>
                  <a:srgbClr val="FF0000"/>
                </a:solidFill>
                <a:latin typeface="Traditional Arabic" panose="02020603050405020304" pitchFamily="18" charset="-78"/>
                <a:cs typeface="Traditional Arabic" panose="02020603050405020304" pitchFamily="18" charset="-78"/>
              </a:rPr>
              <a:t>مُجسَّم أو دُمية التدريب</a:t>
            </a:r>
            <a:r>
              <a:rPr lang="en-US" sz="4000" b="1" u="sng" dirty="0">
                <a:solidFill>
                  <a:srgbClr val="FF0000"/>
                </a:solidFill>
                <a:latin typeface="Traditional Arabic" panose="02020603050405020304" pitchFamily="18" charset="-78"/>
                <a:cs typeface="Traditional Arabic" panose="02020603050405020304" pitchFamily="18" charset="-78"/>
              </a:rPr>
              <a:t>:</a:t>
            </a:r>
            <a:r>
              <a:rPr lang="en-US" sz="4000" dirty="0">
                <a:latin typeface="Traditional Arabic" panose="02020603050405020304" pitchFamily="18" charset="-78"/>
                <a:cs typeface="Traditional Arabic" panose="02020603050405020304" pitchFamily="18" charset="-78"/>
              </a:rPr>
              <a:t/>
            </a:r>
            <a:br>
              <a:rPr lang="en-US" sz="4000" dirty="0">
                <a:latin typeface="Traditional Arabic" panose="02020603050405020304" pitchFamily="18" charset="-78"/>
                <a:cs typeface="Traditional Arabic" panose="02020603050405020304" pitchFamily="18" charset="-78"/>
              </a:rPr>
            </a:br>
            <a:r>
              <a:rPr lang="ar-SA" sz="4000" dirty="0" smtClean="0">
                <a:latin typeface="Traditional Arabic" panose="02020603050405020304" pitchFamily="18" charset="-78"/>
                <a:cs typeface="Traditional Arabic" panose="02020603050405020304" pitchFamily="18" charset="-78"/>
              </a:rPr>
              <a:t>-</a:t>
            </a:r>
            <a:r>
              <a:rPr lang="ar-SA" sz="4000" b="1" dirty="0" smtClean="0">
                <a:latin typeface="Traditional Arabic" panose="02020603050405020304" pitchFamily="18" charset="-78"/>
                <a:cs typeface="Traditional Arabic" panose="02020603050405020304" pitchFamily="18" charset="-78"/>
              </a:rPr>
              <a:t>وسيلة </a:t>
            </a:r>
            <a:r>
              <a:rPr lang="ar-SA" sz="4000" b="1" dirty="0">
                <a:latin typeface="Traditional Arabic" panose="02020603050405020304" pitchFamily="18" charset="-78"/>
                <a:cs typeface="Traditional Arabic" panose="02020603050405020304" pitchFamily="18" charset="-78"/>
              </a:rPr>
              <a:t>تفاعلية أخرى وأداة تدريب جيدة، تساعد اللاعب على تخيل الخصم وتنفيذ المهارة بدقة أكثر، وأيضاً تقلل من </a:t>
            </a:r>
            <a:r>
              <a:rPr lang="ar-SA" sz="4000" b="1" dirty="0" err="1">
                <a:latin typeface="Traditional Arabic" panose="02020603050405020304" pitchFamily="18" charset="-78"/>
                <a:cs typeface="Traditional Arabic" panose="02020603050405020304" pitchFamily="18" charset="-78"/>
              </a:rPr>
              <a:t>إحتمال</a:t>
            </a:r>
            <a:r>
              <a:rPr lang="ar-SA" sz="4000" b="1" dirty="0">
                <a:latin typeface="Traditional Arabic" panose="02020603050405020304" pitchFamily="18" charset="-78"/>
                <a:cs typeface="Traditional Arabic" panose="02020603050405020304" pitchFamily="18" charset="-78"/>
              </a:rPr>
              <a:t> حدوث إصابات إذا ما تم تنفيذ المهارة على لاعب زميل </a:t>
            </a:r>
            <a:r>
              <a:rPr lang="ar-SA" sz="4000" b="1" dirty="0" smtClean="0">
                <a:latin typeface="Traditional Arabic" panose="02020603050405020304" pitchFamily="18" charset="-78"/>
                <a:cs typeface="Traditional Arabic" panose="02020603050405020304" pitchFamily="18" charset="-78"/>
              </a:rPr>
              <a:t>(ننصح </a:t>
            </a:r>
            <a:r>
              <a:rPr lang="ar-SA" sz="4000" b="1" dirty="0" err="1">
                <a:latin typeface="Traditional Arabic" panose="02020603050405020304" pitchFamily="18" charset="-78"/>
                <a:cs typeface="Traditional Arabic" panose="02020603050405020304" pitchFamily="18" charset="-78"/>
              </a:rPr>
              <a:t>بإستخدامها</a:t>
            </a:r>
            <a:r>
              <a:rPr lang="ar-SA" sz="4000" b="1" dirty="0">
                <a:latin typeface="Traditional Arabic" panose="02020603050405020304" pitchFamily="18" charset="-78"/>
                <a:cs typeface="Traditional Arabic" panose="02020603050405020304" pitchFamily="18" charset="-78"/>
              </a:rPr>
              <a:t> مع اللاعبين المبتدئين قبل تطبيق المهارة </a:t>
            </a:r>
            <a:r>
              <a:rPr lang="ar-SA" sz="4000" b="1" dirty="0" err="1">
                <a:latin typeface="Traditional Arabic" panose="02020603050405020304" pitchFamily="18" charset="-78"/>
                <a:cs typeface="Traditional Arabic" panose="02020603050405020304" pitchFamily="18" charset="-78"/>
              </a:rPr>
              <a:t>فى</a:t>
            </a:r>
            <a:r>
              <a:rPr lang="ar-SA" sz="4000" b="1" dirty="0">
                <a:latin typeface="Traditional Arabic" panose="02020603050405020304" pitchFamily="18" charset="-78"/>
                <a:cs typeface="Traditional Arabic" panose="02020603050405020304" pitchFamily="18" charset="-78"/>
              </a:rPr>
              <a:t> القتال الحر مع الزميل). وفيما يلى بعض النماذج والأشكال لدمية التدريب</a:t>
            </a:r>
            <a:r>
              <a:rPr lang="en-US" sz="4000" b="1" dirty="0">
                <a:latin typeface="Traditional Arabic" panose="02020603050405020304" pitchFamily="18" charset="-78"/>
                <a:cs typeface="Traditional Arabic" panose="02020603050405020304" pitchFamily="18" charset="-78"/>
              </a:rPr>
              <a:t>:</a:t>
            </a:r>
            <a:endParaRPr lang="en-US" sz="4000" dirty="0">
              <a:latin typeface="Traditional Arabic" panose="02020603050405020304" pitchFamily="18" charset="-78"/>
              <a:cs typeface="Traditional Arabic" panose="02020603050405020304" pitchFamily="18" charset="-78"/>
            </a:endParaRPr>
          </a:p>
          <a:p>
            <a:endParaRPr lang="ar-SA" sz="4000"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1568796330"/>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تساهم دمية التدريب فى تقليل معدل حدوث الإصابات">
            <a:hlinkClick r:id="rId2"/>
          </p:cNvPr>
          <p:cNvPicPr>
            <a:picLocks noGrp="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4572000" y="260648"/>
            <a:ext cx="4320480" cy="6408712"/>
          </a:xfrm>
          <a:prstGeom prst="rect">
            <a:avLst/>
          </a:prstGeom>
          <a:noFill/>
          <a:ln>
            <a:noFill/>
          </a:ln>
        </p:spPr>
      </p:pic>
      <p:pic>
        <p:nvPicPr>
          <p:cNvPr id="5" name="Image 4" descr="قد تكون دمية التدريب معلّقة أو مثبّتة على الأرض">
            <a:hlinkClick r:id="rId4"/>
          </p:cNvPr>
          <p:cNvPicPr/>
          <p:nvPr/>
        </p:nvPicPr>
        <p:blipFill>
          <a:blip r:embed="rId5">
            <a:extLst>
              <a:ext uri="{28A0092B-C50C-407E-A947-70E740481C1C}">
                <a14:useLocalDpi xmlns:a14="http://schemas.microsoft.com/office/drawing/2010/main" xmlns="" val="0"/>
              </a:ext>
            </a:extLst>
          </a:blip>
          <a:srcRect/>
          <a:stretch>
            <a:fillRect/>
          </a:stretch>
        </p:blipFill>
        <p:spPr bwMode="auto">
          <a:xfrm>
            <a:off x="323528" y="260648"/>
            <a:ext cx="4248472" cy="6336704"/>
          </a:xfrm>
          <a:prstGeom prst="rect">
            <a:avLst/>
          </a:prstGeom>
          <a:noFill/>
          <a:ln>
            <a:noFill/>
          </a:ln>
        </p:spPr>
      </p:pic>
    </p:spTree>
    <p:extLst>
      <p:ext uri="{BB962C8B-B14F-4D97-AF65-F5344CB8AC3E}">
        <p14:creationId xmlns:p14="http://schemas.microsoft.com/office/powerpoint/2010/main" xmlns="" val="1630956881"/>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260648"/>
            <a:ext cx="8496944" cy="6336704"/>
          </a:xfrm>
          <a:blipFill>
            <a:blip r:embed="rId2"/>
            <a:tile tx="0" ty="0" sx="100000" sy="100000" flip="none" algn="tl"/>
          </a:blipFill>
        </p:spPr>
        <p:txBody>
          <a:bodyPr>
            <a:noAutofit/>
          </a:bodyPr>
          <a:lstStyle/>
          <a:p>
            <a:r>
              <a:rPr lang="en-US" sz="4000" dirty="0">
                <a:solidFill>
                  <a:srgbClr val="002060"/>
                </a:solidFill>
                <a:latin typeface="Traditional Arabic" panose="02020603050405020304" pitchFamily="18" charset="-78"/>
                <a:cs typeface="Traditional Arabic" panose="02020603050405020304" pitchFamily="18" charset="-78"/>
              </a:rPr>
              <a:t/>
            </a:r>
            <a:br>
              <a:rPr lang="en-US" sz="4000" dirty="0">
                <a:solidFill>
                  <a:srgbClr val="002060"/>
                </a:solidFill>
                <a:latin typeface="Traditional Arabic" panose="02020603050405020304" pitchFamily="18" charset="-78"/>
                <a:cs typeface="Traditional Arabic" panose="02020603050405020304" pitchFamily="18" charset="-78"/>
              </a:rPr>
            </a:br>
            <a:r>
              <a:rPr lang="en-US" sz="4000" b="1" dirty="0">
                <a:solidFill>
                  <a:srgbClr val="002060"/>
                </a:solidFill>
                <a:latin typeface="Traditional Arabic" panose="02020603050405020304" pitchFamily="18" charset="-78"/>
                <a:cs typeface="Traditional Arabic" panose="02020603050405020304" pitchFamily="18" charset="-78"/>
              </a:rPr>
              <a:t> </a:t>
            </a:r>
            <a:r>
              <a:rPr lang="en-US" sz="4000" b="1" u="sng" dirty="0">
                <a:solidFill>
                  <a:srgbClr val="FF0000"/>
                </a:solidFill>
                <a:latin typeface="Traditional Arabic" panose="02020603050405020304" pitchFamily="18" charset="-78"/>
                <a:cs typeface="Traditional Arabic" panose="02020603050405020304" pitchFamily="18" charset="-78"/>
              </a:rPr>
              <a:t>3- </a:t>
            </a:r>
            <a:r>
              <a:rPr lang="en-US" sz="4000" u="sng" dirty="0">
                <a:solidFill>
                  <a:srgbClr val="FF0000"/>
                </a:solidFill>
                <a:latin typeface="Traditional Arabic" panose="02020603050405020304" pitchFamily="18" charset="-78"/>
                <a:cs typeface="Traditional Arabic" panose="02020603050405020304" pitchFamily="18" charset="-78"/>
              </a:rPr>
              <a:t> </a:t>
            </a:r>
            <a:r>
              <a:rPr lang="ar-SA" sz="4000" b="1" u="sng" dirty="0">
                <a:solidFill>
                  <a:srgbClr val="FF0000"/>
                </a:solidFill>
                <a:latin typeface="Traditional Arabic" panose="02020603050405020304" pitchFamily="18" charset="-78"/>
                <a:cs typeface="Traditional Arabic" panose="02020603050405020304" pitchFamily="18" charset="-78"/>
              </a:rPr>
              <a:t>كيس الرمل / القطن المعلّق</a:t>
            </a:r>
            <a:r>
              <a:rPr lang="en-US" sz="4000" b="1" u="sng" dirty="0">
                <a:solidFill>
                  <a:srgbClr val="FF0000"/>
                </a:solidFill>
                <a:latin typeface="Traditional Arabic" panose="02020603050405020304" pitchFamily="18" charset="-78"/>
                <a:cs typeface="Traditional Arabic" panose="02020603050405020304" pitchFamily="18" charset="-78"/>
              </a:rPr>
              <a:t>:</a:t>
            </a:r>
            <a:r>
              <a:rPr lang="en-US" sz="4000" dirty="0">
                <a:solidFill>
                  <a:srgbClr val="002060"/>
                </a:solidFill>
                <a:latin typeface="Traditional Arabic" panose="02020603050405020304" pitchFamily="18" charset="-78"/>
                <a:cs typeface="Traditional Arabic" panose="02020603050405020304" pitchFamily="18" charset="-78"/>
              </a:rPr>
              <a:t/>
            </a:r>
            <a:br>
              <a:rPr lang="en-US" sz="4000" dirty="0">
                <a:solidFill>
                  <a:srgbClr val="002060"/>
                </a:solidFill>
                <a:latin typeface="Traditional Arabic" panose="02020603050405020304" pitchFamily="18" charset="-78"/>
                <a:cs typeface="Traditional Arabic" panose="02020603050405020304" pitchFamily="18" charset="-78"/>
              </a:rPr>
            </a:br>
            <a:r>
              <a:rPr lang="ar-SA" sz="4000" dirty="0" smtClean="0">
                <a:solidFill>
                  <a:srgbClr val="002060"/>
                </a:solidFill>
                <a:latin typeface="Traditional Arabic" panose="02020603050405020304" pitchFamily="18" charset="-78"/>
                <a:cs typeface="Traditional Arabic" panose="02020603050405020304" pitchFamily="18" charset="-78"/>
              </a:rPr>
              <a:t>-</a:t>
            </a:r>
            <a:r>
              <a:rPr lang="ar-SA" sz="4000" b="1" dirty="0" smtClean="0">
                <a:solidFill>
                  <a:srgbClr val="002060"/>
                </a:solidFill>
                <a:latin typeface="Traditional Arabic" panose="02020603050405020304" pitchFamily="18" charset="-78"/>
                <a:cs typeface="Traditional Arabic" panose="02020603050405020304" pitchFamily="18" charset="-78"/>
              </a:rPr>
              <a:t>من </a:t>
            </a:r>
            <a:r>
              <a:rPr lang="ar-SA" sz="4000" b="1" dirty="0">
                <a:solidFill>
                  <a:srgbClr val="002060"/>
                </a:solidFill>
                <a:latin typeface="Traditional Arabic" panose="02020603050405020304" pitchFamily="18" charset="-78"/>
                <a:cs typeface="Traditional Arabic" panose="02020603050405020304" pitchFamily="18" charset="-78"/>
              </a:rPr>
              <a:t>أكثر الأدوات المستخدمة </a:t>
            </a:r>
            <a:r>
              <a:rPr lang="ar-SA" sz="4000" b="1" dirty="0" err="1">
                <a:solidFill>
                  <a:srgbClr val="002060"/>
                </a:solidFill>
                <a:latin typeface="Traditional Arabic" panose="02020603050405020304" pitchFamily="18" charset="-78"/>
                <a:cs typeface="Traditional Arabic" panose="02020603050405020304" pitchFamily="18" charset="-78"/>
              </a:rPr>
              <a:t>فى</a:t>
            </a:r>
            <a:r>
              <a:rPr lang="ar-SA" sz="4000" b="1" dirty="0">
                <a:solidFill>
                  <a:srgbClr val="002060"/>
                </a:solidFill>
                <a:latin typeface="Traditional Arabic" panose="02020603050405020304" pitchFamily="18" charset="-78"/>
                <a:cs typeface="Traditional Arabic" panose="02020603050405020304" pitchFamily="18" charset="-78"/>
              </a:rPr>
              <a:t> التدريب على اللكمات او الركلات، ليس فقط </a:t>
            </a:r>
            <a:r>
              <a:rPr lang="ar-SA" sz="4000" b="1" dirty="0" err="1">
                <a:solidFill>
                  <a:srgbClr val="002060"/>
                </a:solidFill>
                <a:latin typeface="Traditional Arabic" panose="02020603050405020304" pitchFamily="18" charset="-78"/>
                <a:cs typeface="Traditional Arabic" panose="02020603050405020304" pitchFamily="18" charset="-78"/>
              </a:rPr>
              <a:t>فى</a:t>
            </a:r>
            <a:r>
              <a:rPr lang="ar-SA" sz="4000" b="1" dirty="0">
                <a:solidFill>
                  <a:srgbClr val="002060"/>
                </a:solidFill>
                <a:latin typeface="Traditional Arabic" panose="02020603050405020304" pitchFamily="18" charset="-78"/>
                <a:cs typeface="Traditional Arabic" panose="02020603050405020304" pitchFamily="18" charset="-78"/>
              </a:rPr>
              <a:t> رياضة الكاراتيه، ولكن </a:t>
            </a:r>
            <a:r>
              <a:rPr lang="ar-SA" sz="4000" b="1" dirty="0" err="1">
                <a:solidFill>
                  <a:srgbClr val="002060"/>
                </a:solidFill>
                <a:latin typeface="Traditional Arabic" panose="02020603050405020304" pitchFamily="18" charset="-78"/>
                <a:cs typeface="Traditional Arabic" panose="02020603050405020304" pitchFamily="18" charset="-78"/>
              </a:rPr>
              <a:t>فى</a:t>
            </a:r>
            <a:r>
              <a:rPr lang="ar-SA" sz="4000" b="1" dirty="0">
                <a:solidFill>
                  <a:srgbClr val="002060"/>
                </a:solidFill>
                <a:latin typeface="Traditional Arabic" panose="02020603050405020304" pitchFamily="18" charset="-78"/>
                <a:cs typeface="Traditional Arabic" panose="02020603050405020304" pitchFamily="18" charset="-78"/>
              </a:rPr>
              <a:t> العديد من رياضات الدفاع عن النفس، وهو عبارة عن كيس من الرمل او القطن أو </a:t>
            </a:r>
            <a:r>
              <a:rPr lang="ar-SA" sz="4000" b="1" dirty="0" smtClean="0">
                <a:solidFill>
                  <a:srgbClr val="002060"/>
                </a:solidFill>
                <a:latin typeface="Traditional Arabic" panose="02020603050405020304" pitchFamily="18" charset="-78"/>
                <a:cs typeface="Traditional Arabic" panose="02020603050405020304" pitchFamily="18" charset="-78"/>
              </a:rPr>
              <a:t>أي </a:t>
            </a:r>
            <a:r>
              <a:rPr lang="ar-SA" sz="4000" b="1" dirty="0">
                <a:solidFill>
                  <a:srgbClr val="002060"/>
                </a:solidFill>
                <a:latin typeface="Traditional Arabic" panose="02020603050405020304" pitchFamily="18" charset="-78"/>
                <a:cs typeface="Traditional Arabic" panose="02020603050405020304" pitchFamily="18" charset="-78"/>
              </a:rPr>
              <a:t>مادة أخرى </a:t>
            </a:r>
            <a:r>
              <a:rPr lang="ar-SA" sz="4000" b="1" dirty="0" err="1">
                <a:solidFill>
                  <a:srgbClr val="002060"/>
                </a:solidFill>
                <a:latin typeface="Traditional Arabic" panose="02020603050405020304" pitchFamily="18" charset="-78"/>
                <a:cs typeface="Traditional Arabic" panose="02020603050405020304" pitchFamily="18" charset="-78"/>
              </a:rPr>
              <a:t>تفى</a:t>
            </a:r>
            <a:r>
              <a:rPr lang="ar-SA" sz="4000" b="1" dirty="0">
                <a:solidFill>
                  <a:srgbClr val="002060"/>
                </a:solidFill>
                <a:latin typeface="Traditional Arabic" panose="02020603050405020304" pitchFamily="18" charset="-78"/>
                <a:cs typeface="Traditional Arabic" panose="02020603050405020304" pitchFamily="18" charset="-78"/>
              </a:rPr>
              <a:t> بالغرض داخل كيس من الجلد ومقفلة بإحكام، ويتم تعليقها لتنفيذ مهارات الكاراتيه عليها (ركل - لكم). إليكم بعض </a:t>
            </a:r>
            <a:r>
              <a:rPr lang="ar-SA" sz="4000" b="1" dirty="0" smtClean="0">
                <a:solidFill>
                  <a:srgbClr val="002060"/>
                </a:solidFill>
                <a:latin typeface="Traditional Arabic" panose="02020603050405020304" pitchFamily="18" charset="-78"/>
                <a:cs typeface="Traditional Arabic" panose="02020603050405020304" pitchFamily="18" charset="-78"/>
              </a:rPr>
              <a:t>النماذج:</a:t>
            </a:r>
            <a:endParaRPr lang="ar-SA" sz="4000"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629057168"/>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أكياس الرمل من الأدوات الأكثر شيوعاً للتدريب على الركلات">
            <a:hlinkClick r:id="rId2"/>
          </p:cNvPr>
          <p:cNvPicPr>
            <a:picLocks noGrp="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4283968" y="260649"/>
            <a:ext cx="4584154" cy="6278786"/>
          </a:xfrm>
          <a:prstGeom prst="rect">
            <a:avLst/>
          </a:prstGeom>
          <a:noFill/>
          <a:ln>
            <a:noFill/>
          </a:ln>
        </p:spPr>
      </p:pic>
      <p:pic>
        <p:nvPicPr>
          <p:cNvPr id="5" name="Image 4" descr="أكياس الرمل: قد تكون معلّقة وقد تكون مثبّتة على الأرض">
            <a:hlinkClick r:id="rId4"/>
          </p:cNvPr>
          <p:cNvPicPr/>
          <p:nvPr/>
        </p:nvPicPr>
        <p:blipFill>
          <a:blip r:embed="rId5">
            <a:extLst>
              <a:ext uri="{28A0092B-C50C-407E-A947-70E740481C1C}">
                <a14:useLocalDpi xmlns:a14="http://schemas.microsoft.com/office/drawing/2010/main" xmlns="" val="0"/>
              </a:ext>
            </a:extLst>
          </a:blip>
          <a:srcRect/>
          <a:stretch>
            <a:fillRect/>
          </a:stretch>
        </p:blipFill>
        <p:spPr bwMode="auto">
          <a:xfrm>
            <a:off x="323528" y="260648"/>
            <a:ext cx="3960440" cy="6278785"/>
          </a:xfrm>
          <a:prstGeom prst="rect">
            <a:avLst/>
          </a:prstGeom>
          <a:noFill/>
          <a:ln>
            <a:noFill/>
          </a:ln>
        </p:spPr>
      </p:pic>
    </p:spTree>
    <p:extLst>
      <p:ext uri="{BB962C8B-B14F-4D97-AF65-F5344CB8AC3E}">
        <p14:creationId xmlns:p14="http://schemas.microsoft.com/office/powerpoint/2010/main" xmlns="" val="3336249520"/>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332656"/>
            <a:ext cx="8568952" cy="6264696"/>
          </a:xfrm>
          <a:blipFill>
            <a:blip r:embed="rId2"/>
            <a:tile tx="0" ty="0" sx="100000" sy="100000" flip="none" algn="tl"/>
          </a:blipFill>
        </p:spPr>
        <p:txBody>
          <a:bodyPr/>
          <a:lstStyle/>
          <a:p>
            <a:r>
              <a:rPr lang="en-US" b="1" dirty="0"/>
              <a:t> </a:t>
            </a:r>
            <a:r>
              <a:rPr lang="en-US" sz="3600" b="1" u="sng" dirty="0">
                <a:solidFill>
                  <a:srgbClr val="FF0000"/>
                </a:solidFill>
                <a:latin typeface="Traditional Arabic" panose="02020603050405020304" pitchFamily="18" charset="-78"/>
                <a:cs typeface="Traditional Arabic" panose="02020603050405020304" pitchFamily="18" charset="-78"/>
              </a:rPr>
              <a:t>4- </a:t>
            </a:r>
            <a:r>
              <a:rPr lang="en-US" sz="3600" u="sng" dirty="0">
                <a:solidFill>
                  <a:srgbClr val="FF0000"/>
                </a:solidFill>
                <a:latin typeface="Traditional Arabic" panose="02020603050405020304" pitchFamily="18" charset="-78"/>
                <a:cs typeface="Traditional Arabic" panose="02020603050405020304" pitchFamily="18" charset="-78"/>
              </a:rPr>
              <a:t> </a:t>
            </a:r>
            <a:r>
              <a:rPr lang="ar-SA" sz="3600" b="1" u="sng" dirty="0">
                <a:solidFill>
                  <a:srgbClr val="FF0000"/>
                </a:solidFill>
                <a:latin typeface="Traditional Arabic" panose="02020603050405020304" pitchFamily="18" charset="-78"/>
                <a:cs typeface="Traditional Arabic" panose="02020603050405020304" pitchFamily="18" charset="-78"/>
              </a:rPr>
              <a:t>أدوات تدريب أخرى</a:t>
            </a:r>
            <a:r>
              <a:rPr lang="en-US" sz="3600" b="1" dirty="0">
                <a:latin typeface="Traditional Arabic" panose="02020603050405020304" pitchFamily="18" charset="-78"/>
                <a:cs typeface="Traditional Arabic" panose="02020603050405020304" pitchFamily="18" charset="-78"/>
              </a:rPr>
              <a:t>:</a:t>
            </a:r>
            <a:r>
              <a:rPr lang="en-US" sz="3600" dirty="0">
                <a:latin typeface="Traditional Arabic" panose="02020603050405020304" pitchFamily="18" charset="-78"/>
                <a:cs typeface="Traditional Arabic" panose="02020603050405020304" pitchFamily="18" charset="-78"/>
              </a:rPr>
              <a:t/>
            </a:r>
            <a:br>
              <a:rPr lang="en-US" sz="3600" dirty="0">
                <a:latin typeface="Traditional Arabic" panose="02020603050405020304" pitchFamily="18" charset="-78"/>
                <a:cs typeface="Traditional Arabic" panose="02020603050405020304" pitchFamily="18" charset="-78"/>
              </a:rPr>
            </a:br>
            <a:r>
              <a:rPr lang="ar-SA" sz="3600" b="1" dirty="0">
                <a:latin typeface="Traditional Arabic" panose="02020603050405020304" pitchFamily="18" charset="-78"/>
                <a:cs typeface="Traditional Arabic" panose="02020603050405020304" pitchFamily="18" charset="-78"/>
              </a:rPr>
              <a:t>هناك بعض الأدوات التدريبية اليدوية </a:t>
            </a:r>
            <a:r>
              <a:rPr lang="ar-SA" sz="3600" b="1" dirty="0" err="1">
                <a:latin typeface="Traditional Arabic" panose="02020603050405020304" pitchFamily="18" charset="-78"/>
                <a:cs typeface="Traditional Arabic" panose="02020603050405020304" pitchFamily="18" charset="-78"/>
              </a:rPr>
              <a:t>والتى</a:t>
            </a:r>
            <a:r>
              <a:rPr lang="ar-SA" sz="3600" b="1" dirty="0">
                <a:latin typeface="Traditional Arabic" panose="02020603050405020304" pitchFamily="18" charset="-78"/>
                <a:cs typeface="Traditional Arabic" panose="02020603050405020304" pitchFamily="18" charset="-78"/>
              </a:rPr>
              <a:t> تفيد </a:t>
            </a:r>
            <a:r>
              <a:rPr lang="ar-SA" sz="3600" b="1" dirty="0" err="1">
                <a:latin typeface="Traditional Arabic" panose="02020603050405020304" pitchFamily="18" charset="-78"/>
                <a:cs typeface="Traditional Arabic" panose="02020603050405020304" pitchFamily="18" charset="-78"/>
              </a:rPr>
              <a:t>فى</a:t>
            </a:r>
            <a:r>
              <a:rPr lang="ar-SA" sz="3600" b="1" dirty="0">
                <a:latin typeface="Traditional Arabic" panose="02020603050405020304" pitchFamily="18" charset="-78"/>
                <a:cs typeface="Traditional Arabic" panose="02020603050405020304" pitchFamily="18" charset="-78"/>
              </a:rPr>
              <a:t> تنمية وتطوير </a:t>
            </a:r>
            <a:r>
              <a:rPr lang="ar-SA" sz="3600" b="1" dirty="0" err="1">
                <a:latin typeface="Traditional Arabic" panose="02020603050405020304" pitchFamily="18" charset="-78"/>
                <a:cs typeface="Traditional Arabic" panose="02020603050405020304" pitchFamily="18" charset="-78"/>
              </a:rPr>
              <a:t>مهارتى</a:t>
            </a:r>
            <a:r>
              <a:rPr lang="ar-SA" sz="3600" b="1" dirty="0">
                <a:latin typeface="Traditional Arabic" panose="02020603050405020304" pitchFamily="18" charset="-78"/>
                <a:cs typeface="Traditional Arabic" panose="02020603050405020304" pitchFamily="18" charset="-78"/>
              </a:rPr>
              <a:t> اللكم والركل نعرض </a:t>
            </a:r>
            <a:r>
              <a:rPr lang="ar-SA" sz="3600" b="1" dirty="0" smtClean="0">
                <a:latin typeface="Traditional Arabic" panose="02020603050405020304" pitchFamily="18" charset="-78"/>
                <a:cs typeface="Traditional Arabic" panose="02020603050405020304" pitchFamily="18" charset="-78"/>
              </a:rPr>
              <a:t>عليكم هذا النموذج:</a:t>
            </a:r>
          </a:p>
          <a:p>
            <a:endParaRPr lang="ar-SA" dirty="0">
              <a:latin typeface="Traditional Arabic" panose="02020603050405020304" pitchFamily="18" charset="-78"/>
              <a:cs typeface="Traditional Arabic" panose="02020603050405020304" pitchFamily="18" charset="-78"/>
            </a:endParaRPr>
          </a:p>
        </p:txBody>
      </p:sp>
      <p:pic>
        <p:nvPicPr>
          <p:cNvPr id="4" name="Image 3" descr="نماذج لبعض أدوات تدريب الكاراتيه">
            <a:hlinkClick r:id="rId3"/>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467544" y="2132856"/>
            <a:ext cx="8424936" cy="4464496"/>
          </a:xfrm>
          <a:prstGeom prst="rect">
            <a:avLst/>
          </a:prstGeom>
          <a:noFill/>
          <a:ln>
            <a:noFill/>
          </a:ln>
        </p:spPr>
      </p:pic>
    </p:spTree>
    <p:extLst>
      <p:ext uri="{BB962C8B-B14F-4D97-AF65-F5344CB8AC3E}">
        <p14:creationId xmlns:p14="http://schemas.microsoft.com/office/powerpoint/2010/main" xmlns="" val="280728166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404664"/>
            <a:ext cx="8496944" cy="6192688"/>
          </a:xfrm>
          <a:solidFill>
            <a:srgbClr val="FFC000"/>
          </a:solidFill>
          <a:ln>
            <a:solidFill>
              <a:srgbClr val="C00000"/>
            </a:solidFill>
          </a:ln>
          <a:scene3d>
            <a:camera prst="perspectiveContrastingRightFacing"/>
            <a:lightRig rig="threePt" dir="t"/>
          </a:scene3d>
        </p:spPr>
        <p:txBody>
          <a:bodyPr>
            <a:normAutofit fontScale="62500" lnSpcReduction="20000"/>
          </a:bodyPr>
          <a:lstStyle/>
          <a:p>
            <a:pPr marL="0" indent="0" algn="ctr">
              <a:buNone/>
            </a:pPr>
            <a:endParaRPr lang="ar-SA" dirty="0" smtClean="0"/>
          </a:p>
          <a:p>
            <a:pPr marL="0" indent="0" algn="ctr">
              <a:buNone/>
            </a:pPr>
            <a:r>
              <a:rPr lang="ar-SA" sz="19900" b="1" dirty="0" smtClean="0">
                <a:latin typeface="Aldhabi" panose="01000000000000000000" pitchFamily="2" charset="-78"/>
                <a:cs typeface="Aldhabi" panose="01000000000000000000" pitchFamily="2" charset="-78"/>
              </a:rPr>
              <a:t>شكرا على المتابعة</a:t>
            </a:r>
            <a:endParaRPr lang="ar-SA" sz="19900" b="1" dirty="0">
              <a:latin typeface="Aldhabi" panose="01000000000000000000" pitchFamily="2" charset="-78"/>
              <a:cs typeface="Aldhabi" panose="01000000000000000000" pitchFamily="2" charset="-78"/>
            </a:endParaRPr>
          </a:p>
          <a:p>
            <a:pPr marL="0" indent="0" algn="ctr">
              <a:buNone/>
            </a:pPr>
            <a:endParaRPr lang="ar-SA" dirty="0" smtClean="0"/>
          </a:p>
          <a:p>
            <a:pPr marL="0" indent="0" algn="ctr">
              <a:buNone/>
            </a:pPr>
            <a:endParaRPr lang="ar-SA" dirty="0"/>
          </a:p>
          <a:p>
            <a:pPr marL="0" indent="0" algn="ctr">
              <a:buNone/>
            </a:pPr>
            <a:endParaRPr lang="ar-SA" dirty="0" smtClean="0"/>
          </a:p>
          <a:p>
            <a:pPr marL="0" indent="0" algn="ctr">
              <a:buNone/>
            </a:pPr>
            <a:endParaRPr lang="ar-SA" dirty="0"/>
          </a:p>
          <a:p>
            <a:pPr marL="0" indent="0" algn="ctr">
              <a:buNone/>
            </a:pPr>
            <a:endParaRPr lang="ar-SA" dirty="0" smtClean="0"/>
          </a:p>
          <a:p>
            <a:pPr marL="0" indent="0" algn="ctr">
              <a:buNone/>
            </a:pPr>
            <a:endParaRPr lang="ar-SA" dirty="0"/>
          </a:p>
        </p:txBody>
      </p:sp>
    </p:spTree>
    <p:extLst>
      <p:ext uri="{BB962C8B-B14F-4D97-AF65-F5344CB8AC3E}">
        <p14:creationId xmlns:p14="http://schemas.microsoft.com/office/powerpoint/2010/main" xmlns="" val="3462314352"/>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20" y="1916832"/>
            <a:ext cx="8429684" cy="401249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SA" sz="3200" dirty="0" smtClean="0">
                <a:solidFill>
                  <a:schemeClr val="tx1"/>
                </a:solidFill>
                <a:latin typeface="Traditional Arabic" panose="02020603050405020304" pitchFamily="18" charset="-78"/>
                <a:cs typeface="Traditional Arabic" panose="02020603050405020304" pitchFamily="18" charset="-78"/>
              </a:rPr>
              <a:t>1-</a:t>
            </a:r>
            <a:r>
              <a:rPr lang="ar-DZ" sz="3200" dirty="0" smtClean="0">
                <a:solidFill>
                  <a:schemeClr val="tx1"/>
                </a:solidFill>
                <a:latin typeface="Traditional Arabic" panose="02020603050405020304" pitchFamily="18" charset="-78"/>
                <a:cs typeface="Traditional Arabic" panose="02020603050405020304" pitchFamily="18" charset="-78"/>
              </a:rPr>
              <a:t>أسامة </a:t>
            </a:r>
            <a:r>
              <a:rPr lang="ar-DZ" sz="3200" dirty="0">
                <a:solidFill>
                  <a:schemeClr val="tx1"/>
                </a:solidFill>
                <a:latin typeface="Traditional Arabic" panose="02020603050405020304" pitchFamily="18" charset="-78"/>
                <a:cs typeface="Traditional Arabic" panose="02020603050405020304" pitchFamily="18" charset="-78"/>
              </a:rPr>
              <a:t>سعيد (1988)</a:t>
            </a:r>
            <a:r>
              <a:rPr lang="ar-DZ" sz="3200" b="1" dirty="0" err="1">
                <a:solidFill>
                  <a:schemeClr val="tx1"/>
                </a:solidFill>
                <a:latin typeface="Traditional Arabic" panose="02020603050405020304" pitchFamily="18" charset="-78"/>
                <a:cs typeface="Traditional Arabic" panose="02020603050405020304" pitchFamily="18" charset="-78"/>
              </a:rPr>
              <a:t>إفهم</a:t>
            </a:r>
            <a:r>
              <a:rPr lang="ar-DZ" sz="3200" b="1" dirty="0">
                <a:solidFill>
                  <a:schemeClr val="tx1"/>
                </a:solidFill>
                <a:latin typeface="Traditional Arabic" panose="02020603050405020304" pitchFamily="18" charset="-78"/>
                <a:cs typeface="Traditional Arabic" panose="02020603050405020304" pitchFamily="18" charset="-78"/>
              </a:rPr>
              <a:t> كل شيء عن </a:t>
            </a:r>
            <a:r>
              <a:rPr lang="ar-DZ" sz="3200" b="1" dirty="0" err="1">
                <a:solidFill>
                  <a:schemeClr val="tx1"/>
                </a:solidFill>
                <a:latin typeface="Traditional Arabic" panose="02020603050405020304" pitchFamily="18" charset="-78"/>
                <a:cs typeface="Traditional Arabic" panose="02020603050405020304" pitchFamily="18" charset="-78"/>
              </a:rPr>
              <a:t>الكراتيه</a:t>
            </a:r>
            <a:r>
              <a:rPr lang="ar-DZ" sz="3200" dirty="0" err="1">
                <a:solidFill>
                  <a:schemeClr val="tx1"/>
                </a:solidFill>
                <a:latin typeface="Traditional Arabic" panose="02020603050405020304" pitchFamily="18" charset="-78"/>
                <a:cs typeface="Traditional Arabic" panose="02020603050405020304" pitchFamily="18" charset="-78"/>
              </a:rPr>
              <a:t>،سوريا</a:t>
            </a:r>
            <a:r>
              <a:rPr lang="ar-DZ" sz="3200" dirty="0">
                <a:solidFill>
                  <a:schemeClr val="tx1"/>
                </a:solidFill>
                <a:latin typeface="Traditional Arabic" panose="02020603050405020304" pitchFamily="18" charset="-78"/>
                <a:cs typeface="Traditional Arabic" panose="02020603050405020304" pitchFamily="18" charset="-78"/>
              </a:rPr>
              <a:t> ،دار الطلائع للنشر.</a:t>
            </a:r>
            <a:endParaRPr lang="en-US" sz="3200" dirty="0">
              <a:solidFill>
                <a:schemeClr val="tx1"/>
              </a:solidFill>
              <a:latin typeface="Traditional Arabic" panose="02020603050405020304" pitchFamily="18" charset="-78"/>
              <a:cs typeface="Traditional Arabic" panose="02020603050405020304" pitchFamily="18" charset="-78"/>
            </a:endParaRPr>
          </a:p>
          <a:p>
            <a:r>
              <a:rPr lang="ar-SA" sz="3200" dirty="0" smtClean="0">
                <a:solidFill>
                  <a:schemeClr val="tx1"/>
                </a:solidFill>
                <a:latin typeface="Traditional Arabic" panose="02020603050405020304" pitchFamily="18" charset="-78"/>
                <a:cs typeface="Traditional Arabic" panose="02020603050405020304" pitchFamily="18" charset="-78"/>
              </a:rPr>
              <a:t>2-</a:t>
            </a:r>
            <a:r>
              <a:rPr lang="ar-DZ" sz="3200" dirty="0" smtClean="0">
                <a:solidFill>
                  <a:schemeClr val="tx1"/>
                </a:solidFill>
                <a:latin typeface="Traditional Arabic" panose="02020603050405020304" pitchFamily="18" charset="-78"/>
                <a:cs typeface="Traditional Arabic" panose="02020603050405020304" pitchFamily="18" charset="-78"/>
              </a:rPr>
              <a:t>أسعد </a:t>
            </a:r>
            <a:r>
              <a:rPr lang="ar-DZ" sz="3200" dirty="0">
                <a:solidFill>
                  <a:schemeClr val="tx1"/>
                </a:solidFill>
                <a:latin typeface="Traditional Arabic" panose="02020603050405020304" pitchFamily="18" charset="-78"/>
                <a:cs typeface="Traditional Arabic" panose="02020603050405020304" pitchFamily="18" charset="-78"/>
              </a:rPr>
              <a:t>سرور (1987) </a:t>
            </a:r>
            <a:r>
              <a:rPr lang="ar-DZ" sz="3200" b="1" dirty="0">
                <a:solidFill>
                  <a:schemeClr val="tx1"/>
                </a:solidFill>
                <a:latin typeface="Traditional Arabic" panose="02020603050405020304" pitchFamily="18" charset="-78"/>
                <a:cs typeface="Traditional Arabic" panose="02020603050405020304" pitchFamily="18" charset="-78"/>
              </a:rPr>
              <a:t>تعلم </a:t>
            </a:r>
            <a:r>
              <a:rPr lang="ar-DZ" sz="3200" b="1" dirty="0" err="1">
                <a:solidFill>
                  <a:schemeClr val="tx1"/>
                </a:solidFill>
                <a:latin typeface="Traditional Arabic" panose="02020603050405020304" pitchFamily="18" charset="-78"/>
                <a:cs typeface="Traditional Arabic" panose="02020603050405020304" pitchFamily="18" charset="-78"/>
              </a:rPr>
              <a:t>الكراتيه</a:t>
            </a:r>
            <a:r>
              <a:rPr lang="ar-DZ" sz="3200" b="1" dirty="0">
                <a:solidFill>
                  <a:schemeClr val="tx1"/>
                </a:solidFill>
                <a:latin typeface="Traditional Arabic" panose="02020603050405020304" pitchFamily="18" charset="-78"/>
                <a:cs typeface="Traditional Arabic" panose="02020603050405020304" pitchFamily="18" charset="-78"/>
              </a:rPr>
              <a:t> ودافع عن </a:t>
            </a:r>
            <a:r>
              <a:rPr lang="ar-DZ" sz="3200" b="1" dirty="0" err="1">
                <a:solidFill>
                  <a:schemeClr val="tx1"/>
                </a:solidFill>
                <a:latin typeface="Traditional Arabic" panose="02020603050405020304" pitchFamily="18" charset="-78"/>
                <a:cs typeface="Traditional Arabic" panose="02020603050405020304" pitchFamily="18" charset="-78"/>
              </a:rPr>
              <a:t>نفسك</a:t>
            </a:r>
            <a:r>
              <a:rPr lang="ar-DZ" sz="3200" dirty="0" err="1">
                <a:solidFill>
                  <a:schemeClr val="tx1"/>
                </a:solidFill>
                <a:latin typeface="Traditional Arabic" panose="02020603050405020304" pitchFamily="18" charset="-78"/>
                <a:cs typeface="Traditional Arabic" panose="02020603050405020304" pitchFamily="18" charset="-78"/>
              </a:rPr>
              <a:t>،بيروت،مكتبة</a:t>
            </a:r>
            <a:r>
              <a:rPr lang="ar-DZ" sz="3200" dirty="0">
                <a:solidFill>
                  <a:schemeClr val="tx1"/>
                </a:solidFill>
                <a:latin typeface="Traditional Arabic" panose="02020603050405020304" pitchFamily="18" charset="-78"/>
                <a:cs typeface="Traditional Arabic" panose="02020603050405020304" pitchFamily="18" charset="-78"/>
              </a:rPr>
              <a:t> الهلال</a:t>
            </a:r>
            <a:endParaRPr lang="en-US" sz="3200" dirty="0">
              <a:solidFill>
                <a:schemeClr val="tx1"/>
              </a:solidFill>
              <a:latin typeface="Traditional Arabic" panose="02020603050405020304" pitchFamily="18" charset="-78"/>
              <a:cs typeface="Traditional Arabic" panose="02020603050405020304" pitchFamily="18" charset="-78"/>
            </a:endParaRPr>
          </a:p>
          <a:p>
            <a:r>
              <a:rPr lang="ar-SA" sz="3200" dirty="0" smtClean="0">
                <a:solidFill>
                  <a:schemeClr val="tx1"/>
                </a:solidFill>
                <a:latin typeface="Traditional Arabic" panose="02020603050405020304" pitchFamily="18" charset="-78"/>
                <a:cs typeface="Traditional Arabic" panose="02020603050405020304" pitchFamily="18" charset="-78"/>
              </a:rPr>
              <a:t>3-</a:t>
            </a:r>
            <a:r>
              <a:rPr lang="ar-DZ" sz="3200" dirty="0" smtClean="0">
                <a:solidFill>
                  <a:schemeClr val="tx1"/>
                </a:solidFill>
                <a:latin typeface="Traditional Arabic" panose="02020603050405020304" pitchFamily="18" charset="-78"/>
                <a:cs typeface="Traditional Arabic" panose="02020603050405020304" pitchFamily="18" charset="-78"/>
              </a:rPr>
              <a:t>حاشي </a:t>
            </a:r>
            <a:r>
              <a:rPr lang="ar-DZ" sz="3200" dirty="0" err="1">
                <a:solidFill>
                  <a:schemeClr val="tx1"/>
                </a:solidFill>
                <a:latin typeface="Traditional Arabic" panose="02020603050405020304" pitchFamily="18" charset="-78"/>
                <a:cs typeface="Traditional Arabic" panose="02020603050405020304" pitchFamily="18" charset="-78"/>
              </a:rPr>
              <a:t>زوبير</a:t>
            </a:r>
            <a:r>
              <a:rPr lang="ar-DZ" sz="3200" dirty="0">
                <a:solidFill>
                  <a:schemeClr val="tx1"/>
                </a:solidFill>
                <a:latin typeface="Traditional Arabic" panose="02020603050405020304" pitchFamily="18" charset="-78"/>
                <a:cs typeface="Traditional Arabic" panose="02020603050405020304" pitchFamily="18" charset="-78"/>
              </a:rPr>
              <a:t> (1998) </a:t>
            </a:r>
            <a:r>
              <a:rPr lang="ar-DZ" sz="3200" b="1" dirty="0">
                <a:solidFill>
                  <a:schemeClr val="tx1"/>
                </a:solidFill>
                <a:latin typeface="Traditional Arabic" panose="02020603050405020304" pitchFamily="18" charset="-78"/>
                <a:cs typeface="Traditional Arabic" panose="02020603050405020304" pitchFamily="18" charset="-78"/>
              </a:rPr>
              <a:t>المتطلبات الفسيولوجية في رياضة </a:t>
            </a:r>
            <a:r>
              <a:rPr lang="ar-DZ" sz="3200" b="1" dirty="0" err="1">
                <a:solidFill>
                  <a:schemeClr val="tx1"/>
                </a:solidFill>
                <a:latin typeface="Traditional Arabic" panose="02020603050405020304" pitchFamily="18" charset="-78"/>
                <a:cs typeface="Traditional Arabic" panose="02020603050405020304" pitchFamily="18" charset="-78"/>
              </a:rPr>
              <a:t>الكراتيه</a:t>
            </a:r>
            <a:r>
              <a:rPr lang="ar-DZ" sz="3200" dirty="0">
                <a:solidFill>
                  <a:schemeClr val="tx1"/>
                </a:solidFill>
                <a:latin typeface="Traditional Arabic" panose="02020603050405020304" pitchFamily="18" charset="-78"/>
                <a:cs typeface="Traditional Arabic" panose="02020603050405020304" pitchFamily="18" charset="-78"/>
              </a:rPr>
              <a:t> (القتال الفعلي).</a:t>
            </a:r>
            <a:endParaRPr lang="en-US" sz="3200" dirty="0">
              <a:solidFill>
                <a:schemeClr val="tx1"/>
              </a:solidFill>
              <a:latin typeface="Traditional Arabic" panose="02020603050405020304" pitchFamily="18" charset="-78"/>
              <a:cs typeface="Traditional Arabic" panose="02020603050405020304" pitchFamily="18" charset="-78"/>
            </a:endParaRPr>
          </a:p>
          <a:p>
            <a:r>
              <a:rPr lang="ar-SA" sz="3200" dirty="0" smtClean="0">
                <a:solidFill>
                  <a:schemeClr val="tx1"/>
                </a:solidFill>
                <a:latin typeface="Traditional Arabic" panose="02020603050405020304" pitchFamily="18" charset="-78"/>
                <a:cs typeface="Traditional Arabic" panose="02020603050405020304" pitchFamily="18" charset="-78"/>
              </a:rPr>
              <a:t>4-</a:t>
            </a:r>
            <a:r>
              <a:rPr lang="ar-DZ" sz="3200" dirty="0" smtClean="0">
                <a:solidFill>
                  <a:schemeClr val="tx1"/>
                </a:solidFill>
                <a:latin typeface="Traditional Arabic" panose="02020603050405020304" pitchFamily="18" charset="-78"/>
                <a:cs typeface="Traditional Arabic" panose="02020603050405020304" pitchFamily="18" charset="-78"/>
              </a:rPr>
              <a:t>مدحت </a:t>
            </a:r>
            <a:r>
              <a:rPr lang="ar-DZ" sz="3200" dirty="0">
                <a:solidFill>
                  <a:schemeClr val="tx1"/>
                </a:solidFill>
                <a:latin typeface="Traditional Arabic" panose="02020603050405020304" pitchFamily="18" charset="-78"/>
                <a:cs typeface="Traditional Arabic" panose="02020603050405020304" pitchFamily="18" charset="-78"/>
              </a:rPr>
              <a:t>يونس (1987)،</a:t>
            </a:r>
            <a:r>
              <a:rPr lang="ar-DZ" sz="3200" b="1" dirty="0">
                <a:solidFill>
                  <a:schemeClr val="tx1"/>
                </a:solidFill>
                <a:latin typeface="Traditional Arabic" panose="02020603050405020304" pitchFamily="18" charset="-78"/>
                <a:cs typeface="Traditional Arabic" panose="02020603050405020304" pitchFamily="18" charset="-78"/>
              </a:rPr>
              <a:t>تعلم فنون </a:t>
            </a:r>
            <a:r>
              <a:rPr lang="ar-DZ" sz="3200" b="1" dirty="0" err="1">
                <a:solidFill>
                  <a:schemeClr val="tx1"/>
                </a:solidFill>
                <a:latin typeface="Traditional Arabic" panose="02020603050405020304" pitchFamily="18" charset="-78"/>
                <a:cs typeface="Traditional Arabic" panose="02020603050405020304" pitchFamily="18" charset="-78"/>
              </a:rPr>
              <a:t>الكراتيه</a:t>
            </a:r>
            <a:r>
              <a:rPr lang="ar-DZ" sz="3200" dirty="0" err="1">
                <a:solidFill>
                  <a:schemeClr val="tx1"/>
                </a:solidFill>
                <a:latin typeface="Traditional Arabic" panose="02020603050405020304" pitchFamily="18" charset="-78"/>
                <a:cs typeface="Traditional Arabic" panose="02020603050405020304" pitchFamily="18" charset="-78"/>
              </a:rPr>
              <a:t>،بيروت</a:t>
            </a:r>
            <a:r>
              <a:rPr lang="ar-DZ" sz="3200" dirty="0">
                <a:solidFill>
                  <a:schemeClr val="tx1"/>
                </a:solidFill>
                <a:latin typeface="Traditional Arabic" panose="02020603050405020304" pitchFamily="18" charset="-78"/>
                <a:cs typeface="Traditional Arabic" panose="02020603050405020304" pitchFamily="18" charset="-78"/>
              </a:rPr>
              <a:t> مكتبة المعارف.</a:t>
            </a:r>
            <a:endParaRPr lang="en-US" sz="3200" dirty="0">
              <a:solidFill>
                <a:schemeClr val="tx1"/>
              </a:solidFill>
              <a:latin typeface="Traditional Arabic" panose="02020603050405020304" pitchFamily="18" charset="-78"/>
              <a:cs typeface="Traditional Arabic" panose="02020603050405020304" pitchFamily="18" charset="-78"/>
            </a:endParaRPr>
          </a:p>
          <a:p>
            <a:r>
              <a:rPr lang="ar-SA" sz="3200" dirty="0" smtClean="0">
                <a:solidFill>
                  <a:schemeClr val="tx1"/>
                </a:solidFill>
                <a:latin typeface="Traditional Arabic" panose="02020603050405020304" pitchFamily="18" charset="-78"/>
                <a:cs typeface="Traditional Arabic" panose="02020603050405020304" pitchFamily="18" charset="-78"/>
              </a:rPr>
              <a:t>5-</a:t>
            </a:r>
            <a:r>
              <a:rPr lang="ar-DZ" sz="3200" dirty="0" smtClean="0">
                <a:solidFill>
                  <a:schemeClr val="tx1"/>
                </a:solidFill>
                <a:latin typeface="Traditional Arabic" panose="02020603050405020304" pitchFamily="18" charset="-78"/>
                <a:cs typeface="Traditional Arabic" panose="02020603050405020304" pitchFamily="18" charset="-78"/>
              </a:rPr>
              <a:t>وجيه </a:t>
            </a:r>
            <a:r>
              <a:rPr lang="ar-DZ" sz="3200" dirty="0">
                <a:solidFill>
                  <a:schemeClr val="tx1"/>
                </a:solidFill>
                <a:latin typeface="Traditional Arabic" panose="02020603050405020304" pitchFamily="18" charset="-78"/>
                <a:cs typeface="Traditional Arabic" panose="02020603050405020304" pitchFamily="18" charset="-78"/>
              </a:rPr>
              <a:t>أحمد </a:t>
            </a:r>
            <a:r>
              <a:rPr lang="ar-DZ" sz="3200" dirty="0" err="1">
                <a:solidFill>
                  <a:schemeClr val="tx1"/>
                </a:solidFill>
                <a:latin typeface="Traditional Arabic" panose="02020603050405020304" pitchFamily="18" charset="-78"/>
                <a:cs typeface="Traditional Arabic" panose="02020603050405020304" pitchFamily="18" charset="-78"/>
              </a:rPr>
              <a:t>سمندي</a:t>
            </a:r>
            <a:r>
              <a:rPr lang="ar-DZ" sz="3200" dirty="0">
                <a:solidFill>
                  <a:schemeClr val="tx1"/>
                </a:solidFill>
                <a:latin typeface="Traditional Arabic" panose="02020603050405020304" pitchFamily="18" charset="-78"/>
                <a:cs typeface="Traditional Arabic" panose="02020603050405020304" pitchFamily="18" charset="-78"/>
              </a:rPr>
              <a:t> (2000) </a:t>
            </a:r>
            <a:r>
              <a:rPr lang="ar-DZ" sz="3200" b="1" dirty="0">
                <a:solidFill>
                  <a:schemeClr val="tx1"/>
                </a:solidFill>
                <a:latin typeface="Traditional Arabic" panose="02020603050405020304" pitchFamily="18" charset="-78"/>
                <a:cs typeface="Traditional Arabic" panose="02020603050405020304" pitchFamily="18" charset="-78"/>
              </a:rPr>
              <a:t>إعداد </a:t>
            </a:r>
            <a:r>
              <a:rPr lang="ar-DZ" sz="3200" b="1" dirty="0" err="1">
                <a:solidFill>
                  <a:schemeClr val="tx1"/>
                </a:solidFill>
                <a:latin typeface="Traditional Arabic" panose="02020603050405020304" pitchFamily="18" charset="-78"/>
                <a:cs typeface="Traditional Arabic" panose="02020603050405020304" pitchFamily="18" charset="-78"/>
              </a:rPr>
              <a:t>الكراتيه</a:t>
            </a:r>
            <a:r>
              <a:rPr lang="ar-DZ" sz="3200" b="1" dirty="0">
                <a:solidFill>
                  <a:schemeClr val="tx1"/>
                </a:solidFill>
                <a:latin typeface="Traditional Arabic" panose="02020603050405020304" pitchFamily="18" charset="-78"/>
                <a:cs typeface="Traditional Arabic" panose="02020603050405020304" pitchFamily="18" charset="-78"/>
              </a:rPr>
              <a:t> </a:t>
            </a:r>
            <a:r>
              <a:rPr lang="ar-DZ" sz="3200" b="1" dirty="0" err="1">
                <a:solidFill>
                  <a:schemeClr val="tx1"/>
                </a:solidFill>
                <a:latin typeface="Traditional Arabic" panose="02020603050405020304" pitchFamily="18" charset="-78"/>
                <a:cs typeface="Traditional Arabic" panose="02020603050405020304" pitchFamily="18" charset="-78"/>
              </a:rPr>
              <a:t>للبطولة</a:t>
            </a:r>
            <a:r>
              <a:rPr lang="ar-DZ" sz="3200" dirty="0" err="1">
                <a:solidFill>
                  <a:schemeClr val="tx1"/>
                </a:solidFill>
                <a:latin typeface="Traditional Arabic" panose="02020603050405020304" pitchFamily="18" charset="-78"/>
                <a:cs typeface="Traditional Arabic" panose="02020603050405020304" pitchFamily="18" charset="-78"/>
              </a:rPr>
              <a:t>،سوريا</a:t>
            </a:r>
            <a:r>
              <a:rPr lang="ar-DZ" sz="3200" dirty="0">
                <a:solidFill>
                  <a:schemeClr val="tx1"/>
                </a:solidFill>
                <a:latin typeface="Traditional Arabic" panose="02020603050405020304" pitchFamily="18" charset="-78"/>
                <a:cs typeface="Traditional Arabic" panose="02020603050405020304" pitchFamily="18" charset="-78"/>
              </a:rPr>
              <a:t> ،مطبعة خطاب </a:t>
            </a:r>
            <a:endParaRPr lang="en-US" sz="3200" dirty="0">
              <a:solidFill>
                <a:schemeClr val="tx1"/>
              </a:solidFill>
              <a:latin typeface="Traditional Arabic" panose="02020603050405020304" pitchFamily="18" charset="-78"/>
              <a:cs typeface="Traditional Arabic" panose="02020603050405020304" pitchFamily="18" charset="-78"/>
            </a:endParaRPr>
          </a:p>
        </p:txBody>
      </p:sp>
      <p:sp>
        <p:nvSpPr>
          <p:cNvPr id="3" name="Rectangle 2"/>
          <p:cNvSpPr/>
          <p:nvPr/>
        </p:nvSpPr>
        <p:spPr>
          <a:xfrm rot="20816526">
            <a:off x="1362142" y="522275"/>
            <a:ext cx="4819799" cy="78172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a:endParaRPr lang="ar-DZ" sz="2400" dirty="0" smtClean="0">
              <a:solidFill>
                <a:srgbClr val="0070C0"/>
              </a:solidFill>
              <a:cs typeface="Diwany6 Normal" pitchFamily="2" charset="-78"/>
            </a:endParaRPr>
          </a:p>
          <a:p>
            <a:pPr algn="ctr"/>
            <a:r>
              <a:rPr lang="ar-SA" sz="3600" b="1" dirty="0" smtClean="0">
                <a:solidFill>
                  <a:srgbClr val="FF0000"/>
                </a:solidFill>
                <a:latin typeface="Traditional Arabic" panose="02020603050405020304" pitchFamily="18" charset="-78"/>
                <a:cs typeface="Traditional Arabic" panose="02020603050405020304" pitchFamily="18" charset="-78"/>
              </a:rPr>
              <a:t>مصادر ومراجع</a:t>
            </a:r>
            <a:r>
              <a:rPr lang="ar-DZ" sz="3200" dirty="0" smtClean="0">
                <a:solidFill>
                  <a:srgbClr val="0070C0"/>
                </a:solidFill>
                <a:cs typeface="Diwany6 Normal" pitchFamily="2" charset="-78"/>
              </a:rPr>
              <a:t> </a:t>
            </a:r>
            <a:endParaRPr lang="fr-FR" sz="3200" dirty="0" smtClean="0">
              <a:solidFill>
                <a:srgbClr val="0070C0"/>
              </a:solidFill>
            </a:endParaRPr>
          </a:p>
          <a:p>
            <a:pPr algn="justLow"/>
            <a:endParaRPr lang="ar-DZ" sz="2400" dirty="0" smtClean="0">
              <a:solidFill>
                <a:srgbClr val="0070C0"/>
              </a:solidFill>
              <a:cs typeface="Diwany6 Normal" pitchFamily="2" charset="-78"/>
            </a:endParaRPr>
          </a:p>
        </p:txBody>
      </p:sp>
    </p:spTree>
    <p:extLst>
      <p:ext uri="{BB962C8B-B14F-4D97-AF65-F5344CB8AC3E}">
        <p14:creationId xmlns:p14="http://schemas.microsoft.com/office/powerpoint/2010/main" xmlns="" val="493012369"/>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1331640" y="548680"/>
            <a:ext cx="7704856" cy="612068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just"/>
            <a:r>
              <a:rPr lang="ar-SA" sz="2400" b="1" dirty="0">
                <a:solidFill>
                  <a:schemeClr val="tx1"/>
                </a:solidFill>
                <a:latin typeface="Traditional Arabic" panose="02020603050405020304" pitchFamily="18" charset="-78"/>
                <a:cs typeface="Traditional Arabic" panose="02020603050405020304" pitchFamily="18" charset="-78"/>
              </a:rPr>
              <a:t>لكي نتعرف على تاريخ ونشأة رياضة الكاراتيه يجب ان نعلم اولا ما هو </a:t>
            </a:r>
            <a:r>
              <a:rPr lang="ar-SA" sz="2400" b="1" dirty="0" smtClean="0">
                <a:solidFill>
                  <a:schemeClr val="tx1"/>
                </a:solidFill>
                <a:latin typeface="Traditional Arabic" panose="02020603050405020304" pitchFamily="18" charset="-78"/>
                <a:cs typeface="Traditional Arabic" panose="02020603050405020304" pitchFamily="18" charset="-78"/>
              </a:rPr>
              <a:t>الكاراتيه.</a:t>
            </a:r>
            <a:r>
              <a:rPr lang="en-US" sz="2400" b="1" dirty="0">
                <a:solidFill>
                  <a:schemeClr val="tx1"/>
                </a:solidFill>
                <a:latin typeface="Traditional Arabic" panose="02020603050405020304" pitchFamily="18" charset="-78"/>
                <a:cs typeface="Traditional Arabic" panose="02020603050405020304" pitchFamily="18" charset="-78"/>
              </a:rPr>
              <a:t/>
            </a:r>
            <a:br>
              <a:rPr lang="en-US" sz="2400" b="1" dirty="0">
                <a:solidFill>
                  <a:schemeClr val="tx1"/>
                </a:solidFill>
                <a:latin typeface="Traditional Arabic" panose="02020603050405020304" pitchFamily="18" charset="-78"/>
                <a:cs typeface="Traditional Arabic" panose="02020603050405020304" pitchFamily="18" charset="-78"/>
              </a:rPr>
            </a:br>
            <a:r>
              <a:rPr lang="ar-SA" sz="2400" b="1" u="sng" dirty="0">
                <a:solidFill>
                  <a:srgbClr val="FF0000"/>
                </a:solidFill>
                <a:latin typeface="Traditional Arabic" panose="02020603050405020304" pitchFamily="18" charset="-78"/>
                <a:cs typeface="Traditional Arabic" panose="02020603050405020304" pitchFamily="18" charset="-78"/>
              </a:rPr>
              <a:t>الكاراتيه</a:t>
            </a:r>
            <a:r>
              <a:rPr lang="en-US" sz="2400" b="1" u="sng" dirty="0" smtClean="0">
                <a:solidFill>
                  <a:srgbClr val="FF0000"/>
                </a:solidFill>
                <a:latin typeface="Traditional Arabic" panose="02020603050405020304" pitchFamily="18" charset="-78"/>
                <a:cs typeface="Traditional Arabic" panose="02020603050405020304" pitchFamily="18" charset="-78"/>
              </a:rPr>
              <a:t>:</a:t>
            </a:r>
            <a:r>
              <a:rPr lang="en-US" sz="2400" b="1" dirty="0">
                <a:solidFill>
                  <a:schemeClr val="tx1"/>
                </a:solidFill>
                <a:latin typeface="Traditional Arabic" panose="02020603050405020304" pitchFamily="18" charset="-78"/>
                <a:cs typeface="Traditional Arabic" panose="02020603050405020304" pitchFamily="18" charset="-78"/>
              </a:rPr>
              <a:t/>
            </a:r>
            <a:br>
              <a:rPr lang="en-US" sz="2400" b="1" dirty="0">
                <a:solidFill>
                  <a:schemeClr val="tx1"/>
                </a:solidFill>
                <a:latin typeface="Traditional Arabic" panose="02020603050405020304" pitchFamily="18" charset="-78"/>
                <a:cs typeface="Traditional Arabic" panose="02020603050405020304" pitchFamily="18" charset="-78"/>
              </a:rPr>
            </a:br>
            <a:r>
              <a:rPr lang="ar-SA" sz="2400" b="1" dirty="0">
                <a:solidFill>
                  <a:schemeClr val="tx1"/>
                </a:solidFill>
                <a:latin typeface="Traditional Arabic" panose="02020603050405020304" pitchFamily="18" charset="-78"/>
                <a:cs typeface="Traditional Arabic" panose="02020603050405020304" pitchFamily="18" charset="-78"/>
              </a:rPr>
              <a:t>هي كلمه </a:t>
            </a:r>
            <a:r>
              <a:rPr lang="ar-SA" sz="2400" b="1" dirty="0" err="1">
                <a:solidFill>
                  <a:schemeClr val="tx1"/>
                </a:solidFill>
                <a:latin typeface="Traditional Arabic" panose="02020603050405020304" pitchFamily="18" charset="-78"/>
                <a:cs typeface="Traditional Arabic" panose="02020603050405020304" pitchFamily="18" charset="-78"/>
              </a:rPr>
              <a:t>يابانيه</a:t>
            </a:r>
            <a:r>
              <a:rPr lang="ar-SA" sz="2400" b="1" dirty="0">
                <a:solidFill>
                  <a:schemeClr val="tx1"/>
                </a:solidFill>
                <a:latin typeface="Traditional Arabic" panose="02020603050405020304" pitchFamily="18" charset="-78"/>
                <a:cs typeface="Traditional Arabic" panose="02020603050405020304" pitchFamily="18" charset="-78"/>
              </a:rPr>
              <a:t> وتنقسم </a:t>
            </a:r>
            <a:r>
              <a:rPr lang="ar-SA" sz="2400" b="1" dirty="0" err="1">
                <a:solidFill>
                  <a:schemeClr val="tx1"/>
                </a:solidFill>
                <a:latin typeface="Traditional Arabic" panose="02020603050405020304" pitchFamily="18" charset="-78"/>
                <a:cs typeface="Traditional Arabic" panose="02020603050405020304" pitchFamily="18" charset="-78"/>
              </a:rPr>
              <a:t>لجزئين</a:t>
            </a:r>
            <a:r>
              <a:rPr lang="ar-SA" sz="2400" b="1" dirty="0">
                <a:solidFill>
                  <a:schemeClr val="tx1"/>
                </a:solidFill>
                <a:latin typeface="Traditional Arabic" panose="02020603050405020304" pitchFamily="18" charset="-78"/>
                <a:cs typeface="Traditional Arabic" panose="02020603050405020304" pitchFamily="18" charset="-78"/>
              </a:rPr>
              <a:t> هما </a:t>
            </a:r>
            <a:r>
              <a:rPr lang="ar-SA" sz="2400" b="1" i="1" u="sng" dirty="0">
                <a:solidFill>
                  <a:srgbClr val="FF0000"/>
                </a:solidFill>
                <a:latin typeface="Traditional Arabic" panose="02020603050405020304" pitchFamily="18" charset="-78"/>
                <a:cs typeface="Traditional Arabic" panose="02020603050405020304" pitchFamily="18" charset="-78"/>
              </a:rPr>
              <a:t>(كارا) </a:t>
            </a:r>
            <a:r>
              <a:rPr lang="ar-SA" sz="2400" b="1" dirty="0">
                <a:solidFill>
                  <a:schemeClr val="tx1"/>
                </a:solidFill>
                <a:latin typeface="Traditional Arabic" panose="02020603050405020304" pitchFamily="18" charset="-78"/>
                <a:cs typeface="Traditional Arabic" panose="02020603050405020304" pitchFamily="18" charset="-78"/>
              </a:rPr>
              <a:t>و تعني فارغه و </a:t>
            </a:r>
            <a:r>
              <a:rPr lang="ar-SA" sz="2400" b="1" i="1" u="sng" dirty="0">
                <a:solidFill>
                  <a:srgbClr val="FF0000"/>
                </a:solidFill>
                <a:latin typeface="Traditional Arabic" panose="02020603050405020304" pitchFamily="18" charset="-78"/>
                <a:cs typeface="Traditional Arabic" panose="02020603050405020304" pitchFamily="18" charset="-78"/>
              </a:rPr>
              <a:t>(تيه) </a:t>
            </a:r>
            <a:r>
              <a:rPr lang="ar-SA" sz="2400" b="1" dirty="0">
                <a:solidFill>
                  <a:schemeClr val="tx1"/>
                </a:solidFill>
                <a:latin typeface="Traditional Arabic" panose="02020603050405020304" pitchFamily="18" charset="-78"/>
                <a:cs typeface="Traditional Arabic" panose="02020603050405020304" pitchFamily="18" charset="-78"/>
              </a:rPr>
              <a:t>و تعني اليد. اي ان المعني الشامل لكلمة كاراتيه هو اليد الفارغة ،</a:t>
            </a:r>
            <a:r>
              <a:rPr lang="ar-SA" sz="2400" b="1" dirty="0" err="1">
                <a:solidFill>
                  <a:schemeClr val="tx1"/>
                </a:solidFill>
                <a:latin typeface="Traditional Arabic" panose="02020603050405020304" pitchFamily="18" charset="-78"/>
                <a:cs typeface="Traditional Arabic" panose="02020603050405020304" pitchFamily="18" charset="-78"/>
              </a:rPr>
              <a:t>اى</a:t>
            </a:r>
            <a:r>
              <a:rPr lang="ar-SA" sz="2400" b="1" dirty="0">
                <a:solidFill>
                  <a:schemeClr val="tx1"/>
                </a:solidFill>
                <a:latin typeface="Traditional Arabic" panose="02020603050405020304" pitchFamily="18" charset="-78"/>
                <a:cs typeface="Traditional Arabic" panose="02020603050405020304" pitchFamily="18" charset="-78"/>
              </a:rPr>
              <a:t> فن القتال باليد بدون استخدام سلاح حتى ولو كان الخصم يحمل </a:t>
            </a:r>
            <a:r>
              <a:rPr lang="ar-SA" sz="2400" b="1" dirty="0" smtClean="0">
                <a:solidFill>
                  <a:schemeClr val="tx1"/>
                </a:solidFill>
                <a:latin typeface="Traditional Arabic" panose="02020603050405020304" pitchFamily="18" charset="-78"/>
                <a:cs typeface="Traditional Arabic" panose="02020603050405020304" pitchFamily="18" charset="-78"/>
              </a:rPr>
              <a:t>سلاح</a:t>
            </a:r>
          </a:p>
          <a:p>
            <a:pPr algn="just"/>
            <a:r>
              <a:rPr lang="en-US" sz="2400" b="1" dirty="0" smtClean="0">
                <a:solidFill>
                  <a:schemeClr val="tx1"/>
                </a:solidFill>
                <a:latin typeface="Traditional Arabic" panose="02020603050405020304" pitchFamily="18" charset="-78"/>
                <a:cs typeface="Traditional Arabic" panose="02020603050405020304" pitchFamily="18" charset="-78"/>
              </a:rPr>
              <a:t>.</a:t>
            </a:r>
            <a:r>
              <a:rPr lang="en-US" sz="2400" b="1" dirty="0">
                <a:solidFill>
                  <a:schemeClr val="tx1"/>
                </a:solidFill>
                <a:latin typeface="Traditional Arabic" panose="02020603050405020304" pitchFamily="18" charset="-78"/>
                <a:cs typeface="Traditional Arabic" panose="02020603050405020304" pitchFamily="18" charset="-78"/>
              </a:rPr>
              <a:t> </a:t>
            </a:r>
            <a:r>
              <a:rPr lang="ar-SA" sz="2400" b="1" dirty="0">
                <a:solidFill>
                  <a:schemeClr val="tx1"/>
                </a:solidFill>
                <a:latin typeface="Traditional Arabic" panose="02020603050405020304" pitchFamily="18" charset="-78"/>
                <a:cs typeface="Traditional Arabic" panose="02020603050405020304" pitchFamily="18" charset="-78"/>
              </a:rPr>
              <a:t>الكاراتيه نوع من أنواع النزال الأعزل، يقوم الشخص فيه بالركل أو الضرب باليدين أو المرفقين أو الركبتين أو القدمين. ويعد الكاراتيه إحدى صور النزال الأعزل المتعددة التي تسمى فنون الدفاع عن النفس</a:t>
            </a:r>
            <a:r>
              <a:rPr lang="en-US" sz="2400" b="1" dirty="0">
                <a:solidFill>
                  <a:schemeClr val="tx1"/>
                </a:solidFill>
                <a:latin typeface="Traditional Arabic" panose="02020603050405020304" pitchFamily="18" charset="-78"/>
                <a:cs typeface="Traditional Arabic" panose="02020603050405020304" pitchFamily="18" charset="-78"/>
              </a:rPr>
              <a:t>. </a:t>
            </a:r>
            <a:r>
              <a:rPr lang="ar-SA" sz="2400" b="1" dirty="0">
                <a:solidFill>
                  <a:schemeClr val="tx1"/>
                </a:solidFill>
                <a:latin typeface="Traditional Arabic" panose="02020603050405020304" pitchFamily="18" charset="-78"/>
                <a:cs typeface="Traditional Arabic" panose="02020603050405020304" pitchFamily="18" charset="-78"/>
              </a:rPr>
              <a:t>وتعني كلمة كاراتيه في اللغة اليابانية اليد الخالية</a:t>
            </a:r>
            <a:r>
              <a:rPr lang="en-US" sz="2400" b="1" dirty="0">
                <a:solidFill>
                  <a:schemeClr val="tx1"/>
                </a:solidFill>
                <a:latin typeface="Traditional Arabic" panose="02020603050405020304" pitchFamily="18" charset="-78"/>
                <a:cs typeface="Traditional Arabic" panose="02020603050405020304" pitchFamily="18" charset="-78"/>
              </a:rPr>
              <a:t>. </a:t>
            </a:r>
            <a:r>
              <a:rPr lang="ar-SA" sz="2400" b="1" dirty="0">
                <a:solidFill>
                  <a:schemeClr val="tx1"/>
                </a:solidFill>
                <a:latin typeface="Traditional Arabic" panose="02020603050405020304" pitchFamily="18" charset="-78"/>
                <a:cs typeface="Traditional Arabic" panose="02020603050405020304" pitchFamily="18" charset="-78"/>
              </a:rPr>
              <a:t>وتوجه معظم الضربات الهجومية في الكاراتيه إلى تلك الأجزاء من الجسم التي تسهل إصابتها كالبطن والحلق</a:t>
            </a:r>
            <a:r>
              <a:rPr lang="en-US" sz="2400" b="1" dirty="0">
                <a:solidFill>
                  <a:schemeClr val="tx1"/>
                </a:solidFill>
                <a:latin typeface="Traditional Arabic" panose="02020603050405020304" pitchFamily="18" charset="-78"/>
                <a:cs typeface="Traditional Arabic" panose="02020603050405020304" pitchFamily="18" charset="-78"/>
              </a:rPr>
              <a:t>. </a:t>
            </a:r>
            <a:r>
              <a:rPr lang="ar-SA" sz="2400" b="1" dirty="0">
                <a:solidFill>
                  <a:schemeClr val="tx1"/>
                </a:solidFill>
                <a:latin typeface="Traditional Arabic" panose="02020603050405020304" pitchFamily="18" charset="-78"/>
                <a:cs typeface="Traditional Arabic" panose="02020603050405020304" pitchFamily="18" charset="-78"/>
              </a:rPr>
              <a:t>ويمكن أن تؤدي ضربة كاراتيه إلى إصابة شخص أو حتى إلى قتله</a:t>
            </a:r>
            <a:r>
              <a:rPr lang="en-US" sz="2400" b="1" dirty="0">
                <a:solidFill>
                  <a:schemeClr val="tx1"/>
                </a:solidFill>
                <a:latin typeface="Traditional Arabic" panose="02020603050405020304" pitchFamily="18" charset="-78"/>
                <a:cs typeface="Traditional Arabic" panose="02020603050405020304" pitchFamily="18" charset="-78"/>
              </a:rPr>
              <a:t>.</a:t>
            </a:r>
          </a:p>
          <a:p>
            <a:pPr algn="ctr"/>
            <a:endParaRPr lang="ar-SA" sz="2400" dirty="0">
              <a:solidFill>
                <a:schemeClr val="tx1"/>
              </a:solidFill>
              <a:latin typeface="Traditional Arabic" panose="02020603050405020304" pitchFamily="18" charset="-78"/>
              <a:cs typeface="Traditional Arabic" panose="02020603050405020304" pitchFamily="18" charset="-78"/>
            </a:endParaRPr>
          </a:p>
        </p:txBody>
      </p:sp>
      <p:pic>
        <p:nvPicPr>
          <p:cNvPr id="6" name="صورة 3"/>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9512" y="332656"/>
            <a:ext cx="1007110" cy="6336704"/>
          </a:xfrm>
          <a:prstGeom prst="rect">
            <a:avLst/>
          </a:prstGeom>
          <a:noFill/>
          <a:ln>
            <a:noFill/>
          </a:ln>
          <a:extLst/>
        </p:spPr>
      </p:pic>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8640960" cy="6408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dirty="0"/>
              <a:t>‏</a:t>
            </a:r>
            <a:r>
              <a:rPr lang="ar-SA" sz="3200" b="1" dirty="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"ليس الكاراتيه كما شاع عند !لكثير هو القدرة الخارقة على تحطيم الأشياء الصلبة والسميكة بضربة يد أو قدم شديدة وسريعة تصاحبها صرخة حادة، بل إن مجال الكاراتيه أوسع من هذه </a:t>
            </a:r>
            <a:r>
              <a:rPr lang="ar-SA" sz="3200" b="1" dirty="0" smtClean="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الاستعراضات المسلية"</a:t>
            </a:r>
            <a:r>
              <a:rPr lang="ar-SA" sz="3200" b="1"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a:t>
            </a:r>
            <a:r>
              <a:rPr lang="ar-SA" sz="3200" b="1" i="1"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كلاري، 1987، صفحة 12).</a:t>
            </a:r>
            <a:endParaRPr lang="en-US" sz="3200" b="1" i="1"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a:p>
            <a:pPr algn="just"/>
            <a:r>
              <a:rPr lang="ar-SA" sz="3200" b="1" dirty="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‏إن من أول المبادئ التي يقوم عليها الكاراتيه </a:t>
            </a:r>
            <a:r>
              <a:rPr lang="ar-SA" sz="3200" b="1" dirty="0" smtClean="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هي:</a:t>
            </a:r>
            <a:r>
              <a:rPr lang="ar-SA" sz="3200" b="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1</a:t>
            </a:r>
            <a:r>
              <a:rPr lang="ar-SA" sz="3200" b="1" dirty="0" smtClean="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3200" b="1" dirty="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"السيطرة على النفس" لأن التغلب على النفس يروض الجسم، ويسمح بشحنه بلياقة بدنية متميزة ، وحركات فنية دفاعية وهجومية خارقة تسمح بتحقيق المبدأ الثاني للكاراتيه </a:t>
            </a:r>
            <a:r>
              <a:rPr lang="ar-SA" sz="3200" b="1" dirty="0" smtClean="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والمتعلق:</a:t>
            </a:r>
            <a:r>
              <a:rPr lang="ar-SA" sz="3200" b="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2</a:t>
            </a:r>
            <a:r>
              <a:rPr lang="ar-SA" sz="3200" b="1" dirty="0" smtClean="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بإعطاء </a:t>
            </a:r>
            <a:r>
              <a:rPr lang="ar-SA" sz="3200" b="1" dirty="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لاعب هذه الرياضة" القدرة على حماية نفسه من كل اعتداء خارجي" وذلك بتعليمه كيفية إقصاء !لخصم بطريقة فعالة وأكيدة أثناء معركة حقيقية وصعبة لا نعرف متى وأين تقع ولما كان الأمر يتعلق بالتحضير لمعركة قد لا نعرف </a:t>
            </a:r>
            <a:r>
              <a:rPr lang="ar-SA" sz="3200" b="1" dirty="0" err="1">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ز‏مان</a:t>
            </a:r>
            <a:r>
              <a:rPr lang="ar-SA" sz="3200" b="1" dirty="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ومكان وظروف وقوعها كان لابد من تحقيق المبدأ </a:t>
            </a:r>
            <a:r>
              <a:rPr lang="ar-SA" sz="3200" b="1" dirty="0" smtClean="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الثالث:</a:t>
            </a:r>
            <a:endParaRPr lang="en-US" sz="3200" b="1" dirty="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432466944"/>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268760"/>
            <a:ext cx="8424936" cy="4752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3200" b="1" i="1" dirty="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وهو"أن تكون هذه القدرة على حماية الذات وإقصاء الخصم ممكنة بأسلحة ذاتية طبيعية "أي من جسم الإنسان ذاته لا بأسلحة </a:t>
            </a:r>
            <a:r>
              <a:rPr lang="ar-SA" sz="3200" b="1" i="1" dirty="0" smtClean="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خارجية "</a:t>
            </a:r>
            <a:endParaRPr lang="en-US" sz="3200" b="1" i="1" dirty="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a:p>
            <a:pPr algn="just"/>
            <a:r>
              <a:rPr lang="ar-SA" sz="3200" b="1" i="1" dirty="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‏الكاراتيه هو "فن قديم من فنون الرياضة له مناهجه وأسسه وطرقه وقواعده ومدارسه، يتميز بحركات رشيقة وجميلة، ويمارسه الفرد وحده أو مع شريك أو مجموعة كبيرة". </a:t>
            </a:r>
            <a:r>
              <a:rPr lang="ar-SA" sz="32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(السرور، 1987، صفحة 07</a:t>
            </a:r>
            <a:r>
              <a:rPr lang="ar-SA" sz="32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a:t>
            </a:r>
            <a:endParaRPr lang="en-US" sz="32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3679168652"/>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2627784" y="403860"/>
            <a:ext cx="6120680" cy="6120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9600" b="1" i="1" u="sng" dirty="0" smtClean="0">
                <a:solidFill>
                  <a:srgbClr val="FF0000"/>
                </a:solidFill>
                <a:latin typeface="Traditional Arabic" panose="02020603050405020304" pitchFamily="18" charset="-78"/>
                <a:cs typeface="Traditional Arabic" panose="02020603050405020304" pitchFamily="18" charset="-78"/>
              </a:rPr>
              <a:t>التعريف الاجرائي</a:t>
            </a:r>
            <a:endParaRPr lang="ar-SA" sz="9600" b="1" i="1" u="sng" dirty="0">
              <a:solidFill>
                <a:srgbClr val="FF0000"/>
              </a:solidFill>
              <a:latin typeface="Traditional Arabic" panose="02020603050405020304" pitchFamily="18" charset="-78"/>
              <a:cs typeface="Traditional Arabic" panose="02020603050405020304" pitchFamily="18" charset="-78"/>
            </a:endParaRPr>
          </a:p>
        </p:txBody>
      </p:sp>
      <p:pic>
        <p:nvPicPr>
          <p:cNvPr id="3" name="Picture 5" descr="D:\صور البحث\ررر.jpg"/>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403860"/>
            <a:ext cx="2160240" cy="6120680"/>
          </a:xfrm>
          <a:prstGeom prst="rect">
            <a:avLst/>
          </a:prstGeom>
          <a:noFill/>
          <a:ln>
            <a:noFill/>
          </a:ln>
          <a:extLst/>
        </p:spPr>
      </p:pic>
    </p:spTree>
    <p:extLst>
      <p:ext uri="{BB962C8B-B14F-4D97-AF65-F5344CB8AC3E}">
        <p14:creationId xmlns:p14="http://schemas.microsoft.com/office/powerpoint/2010/main" xmlns="" val="113863569"/>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611560" y="404664"/>
            <a:ext cx="7920880" cy="60486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4000" b="1" dirty="0" smtClean="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‏مما سبق نعرف الكاراتيه بأنه طريقة فنية قتالية يابانية ليس باستخدام الأسلحة ولكن بالاستخدام    العقلاني ‏للإمكانيات الطبيعية لجسم الإنسان عن طريق الأعضاء العلوية والسفلية على أن توجه الضربات إلى أماكن حيوية معينة من جسم الخصم لإقصائه سواء في منافسة رياضية أو في محاولة الدفاع عن النفس.</a:t>
            </a:r>
            <a:endParaRPr lang="en-US" sz="4000" b="1" dirty="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26985456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467544" y="2204864"/>
            <a:ext cx="8352928" cy="4320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99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النشأة</a:t>
            </a:r>
            <a:endParaRPr lang="ar-SA" sz="199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pic>
        <p:nvPicPr>
          <p:cNvPr id="6" name="Espace réservé du contenu 3" descr="صصص.jpg"/>
          <p:cNvPicPr/>
          <p:nvPr/>
        </p:nvPicPr>
        <p:blipFill>
          <a:blip r:embed="rId2">
            <a:extLst>
              <a:ext uri="{28A0092B-C50C-407E-A947-70E740481C1C}">
                <a14:useLocalDpi xmlns:a14="http://schemas.microsoft.com/office/drawing/2010/main" xmlns="" val="0"/>
              </a:ext>
            </a:extLst>
          </a:blip>
          <a:srcRect/>
          <a:stretch>
            <a:fillRect/>
          </a:stretch>
        </p:blipFill>
        <p:spPr bwMode="auto">
          <a:xfrm>
            <a:off x="1115616" y="260648"/>
            <a:ext cx="7200800" cy="1800200"/>
          </a:xfrm>
          <a:prstGeom prst="rect">
            <a:avLst/>
          </a:prstGeom>
          <a:noFill/>
          <a:ln>
            <a:noFill/>
          </a:ln>
          <a:extLst/>
        </p:spPr>
      </p:pic>
    </p:spTree>
    <p:extLst>
      <p:ext uri="{BB962C8B-B14F-4D97-AF65-F5344CB8AC3E}">
        <p14:creationId xmlns:p14="http://schemas.microsoft.com/office/powerpoint/2010/main" xmlns="" val="2581460875"/>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260648"/>
            <a:ext cx="8712968" cy="62646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2400" b="1" dirty="0">
                <a:solidFill>
                  <a:schemeClr val="tx1"/>
                </a:solidFill>
                <a:latin typeface="Traditional Arabic" panose="02020603050405020304" pitchFamily="18" charset="-78"/>
                <a:cs typeface="Traditional Arabic" panose="02020603050405020304" pitchFamily="18" charset="-78"/>
              </a:rPr>
              <a:t>هذه </a:t>
            </a:r>
            <a:r>
              <a:rPr lang="ar-SA" sz="2400" b="1" dirty="0" smtClean="0">
                <a:solidFill>
                  <a:schemeClr val="tx1"/>
                </a:solidFill>
                <a:latin typeface="Traditional Arabic" panose="02020603050405020304" pitchFamily="18" charset="-78"/>
                <a:cs typeface="Traditional Arabic" panose="02020603050405020304" pitchFamily="18" charset="-78"/>
              </a:rPr>
              <a:t>الفنّ نشأ </a:t>
            </a:r>
            <a:r>
              <a:rPr lang="ar-SA" sz="2400" b="1" dirty="0">
                <a:solidFill>
                  <a:schemeClr val="tx1"/>
                </a:solidFill>
                <a:latin typeface="Traditional Arabic" panose="02020603050405020304" pitchFamily="18" charset="-78"/>
                <a:cs typeface="Traditional Arabic" panose="02020603050405020304" pitchFamily="18" charset="-78"/>
              </a:rPr>
              <a:t>في الهند منذ خمسة آلاف سنة تقريبا عندما قام أحد </a:t>
            </a:r>
            <a:r>
              <a:rPr lang="ar-SA" sz="2400" b="1" dirty="0" smtClean="0">
                <a:solidFill>
                  <a:schemeClr val="tx1"/>
                </a:solidFill>
                <a:latin typeface="Traditional Arabic" panose="02020603050405020304" pitchFamily="18" charset="-78"/>
                <a:cs typeface="Traditional Arabic" panose="02020603050405020304" pitchFamily="18" charset="-78"/>
              </a:rPr>
              <a:t>الأغنياء وكان</a:t>
            </a:r>
            <a:r>
              <a:rPr lang="ar-SA" sz="2400" b="1" u="sng" dirty="0" smtClean="0">
                <a:solidFill>
                  <a:schemeClr val="tx1"/>
                </a:solidFill>
                <a:latin typeface="Traditional Arabic" panose="02020603050405020304" pitchFamily="18" charset="-78"/>
                <a:cs typeface="Traditional Arabic" panose="02020603050405020304" pitchFamily="18" charset="-78"/>
              </a:rPr>
              <a:t> </a:t>
            </a:r>
            <a:r>
              <a:rPr lang="ar-SA" sz="24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مهراجا</a:t>
            </a:r>
            <a:r>
              <a:rPr lang="ar-SA" sz="2400" b="1" u="sng" dirty="0">
                <a:solidFill>
                  <a:schemeClr val="tx1"/>
                </a:solidFill>
                <a:latin typeface="Traditional Arabic" panose="02020603050405020304" pitchFamily="18" charset="-78"/>
                <a:cs typeface="Traditional Arabic" panose="02020603050405020304" pitchFamily="18" charset="-78"/>
              </a:rPr>
              <a:t> </a:t>
            </a:r>
            <a:r>
              <a:rPr lang="ar-SA" sz="2400" b="1" dirty="0">
                <a:solidFill>
                  <a:schemeClr val="tx1"/>
                </a:solidFill>
                <a:latin typeface="Traditional Arabic" panose="02020603050405020304" pitchFamily="18" charset="-78"/>
                <a:cs typeface="Traditional Arabic" panose="02020603050405020304" pitchFamily="18" charset="-78"/>
              </a:rPr>
              <a:t>بإيجاد طريقة للدفاع عن النفس مميزة عن الأساليب المتبعة لا يستخدم فيها الإنسان سوى وسائل طبيعية فقام بمراقبة الحيوانات و كيفية استخدامها لأعضائها في الدفاع عن نفسها و كان تركيزه على النمر بشكل أساسي و انتشر هذا الفن في الهند ثم انتقل إلى الصين بواسطة رجل الدين الهندي </a:t>
            </a:r>
            <a:r>
              <a:rPr lang="ar-SA" sz="2800" b="1" i="1" u="sng" dirty="0">
                <a:solidFill>
                  <a:srgbClr val="FF0000"/>
                </a:solidFill>
                <a:latin typeface="Traditional Arabic" panose="02020603050405020304" pitchFamily="18" charset="-78"/>
                <a:cs typeface="Traditional Arabic" panose="02020603050405020304" pitchFamily="18" charset="-78"/>
              </a:rPr>
              <a:t>بوذي دارما </a:t>
            </a:r>
            <a:r>
              <a:rPr lang="ar-SA" sz="2400" b="1" dirty="0">
                <a:solidFill>
                  <a:schemeClr val="tx1"/>
                </a:solidFill>
                <a:latin typeface="Traditional Arabic" panose="02020603050405020304" pitchFamily="18" charset="-78"/>
                <a:cs typeface="Traditional Arabic" panose="02020603050405020304" pitchFamily="18" charset="-78"/>
              </a:rPr>
              <a:t>و ذلك في القرن الرابع </a:t>
            </a:r>
            <a:r>
              <a:rPr lang="ar-SA" sz="2400" b="1" dirty="0" smtClean="0">
                <a:solidFill>
                  <a:schemeClr val="tx1"/>
                </a:solidFill>
                <a:latin typeface="Traditional Arabic" panose="02020603050405020304" pitchFamily="18" charset="-78"/>
                <a:cs typeface="Traditional Arabic" panose="02020603050405020304" pitchFamily="18" charset="-78"/>
              </a:rPr>
              <a:t>الميلادي.</a:t>
            </a:r>
            <a:endParaRPr lang="en-US" sz="2400" b="1" dirty="0">
              <a:solidFill>
                <a:schemeClr val="tx1"/>
              </a:solidFill>
              <a:latin typeface="Traditional Arabic" panose="02020603050405020304" pitchFamily="18" charset="-78"/>
              <a:cs typeface="Traditional Arabic" panose="02020603050405020304" pitchFamily="18" charset="-78"/>
            </a:endParaRPr>
          </a:p>
          <a:p>
            <a:pPr algn="just"/>
            <a:r>
              <a:rPr lang="ar-SA" sz="2400" b="1" dirty="0">
                <a:solidFill>
                  <a:schemeClr val="tx1"/>
                </a:solidFill>
                <a:latin typeface="Traditional Arabic" panose="02020603050405020304" pitchFamily="18" charset="-78"/>
                <a:cs typeface="Traditional Arabic" panose="02020603050405020304" pitchFamily="18" charset="-78"/>
              </a:rPr>
              <a:t>والكاراتيه مربوط بالتقاليد الهندية </a:t>
            </a:r>
            <a:r>
              <a:rPr lang="ar-SA" sz="2400" b="1" dirty="0" smtClean="0">
                <a:solidFill>
                  <a:schemeClr val="tx1"/>
                </a:solidFill>
                <a:latin typeface="Traditional Arabic" panose="02020603050405020304" pitchFamily="18" charset="-78"/>
                <a:cs typeface="Traditional Arabic" panose="02020603050405020304" pitchFamily="18" charset="-78"/>
              </a:rPr>
              <a:t>الصينية التي </a:t>
            </a:r>
            <a:r>
              <a:rPr lang="ar-SA" sz="2400" b="1" dirty="0">
                <a:solidFill>
                  <a:schemeClr val="tx1"/>
                </a:solidFill>
                <a:latin typeface="Traditional Arabic" panose="02020603050405020304" pitchFamily="18" charset="-78"/>
                <a:cs typeface="Traditional Arabic" panose="02020603050405020304" pitchFamily="18" charset="-78"/>
              </a:rPr>
              <a:t>كانت السبب في دخولها إلى الصين </a:t>
            </a:r>
            <a:r>
              <a:rPr lang="ar-SA" sz="2400" b="1" dirty="0" smtClean="0">
                <a:solidFill>
                  <a:schemeClr val="tx1"/>
                </a:solidFill>
                <a:latin typeface="Traditional Arabic" panose="02020603050405020304" pitchFamily="18" charset="-78"/>
                <a:cs typeface="Traditional Arabic" panose="02020603050405020304" pitchFamily="18" charset="-78"/>
              </a:rPr>
              <a:t>حيث </a:t>
            </a:r>
            <a:r>
              <a:rPr lang="ar-SA" sz="2400" b="1" dirty="0">
                <a:solidFill>
                  <a:schemeClr val="tx1"/>
                </a:solidFill>
                <a:latin typeface="Traditional Arabic" panose="02020603050405020304" pitchFamily="18" charset="-78"/>
                <a:cs typeface="Traditional Arabic" panose="02020603050405020304" pitchFamily="18" charset="-78"/>
              </a:rPr>
              <a:t>دخول الديانة البوذية على يد</a:t>
            </a:r>
            <a:r>
              <a:rPr lang="ar-SA" sz="2800" b="1" u="sng" dirty="0">
                <a:solidFill>
                  <a:srgbClr val="FF0000"/>
                </a:solidFill>
                <a:latin typeface="Traditional Arabic" panose="02020603050405020304" pitchFamily="18" charset="-78"/>
                <a:cs typeface="Traditional Arabic" panose="02020603050405020304" pitchFamily="18" charset="-78"/>
              </a:rPr>
              <a:t>(</a:t>
            </a:r>
            <a:r>
              <a:rPr lang="ar-SA" sz="2800" b="1" i="1" u="sng" dirty="0">
                <a:solidFill>
                  <a:srgbClr val="FF0000"/>
                </a:solidFill>
                <a:latin typeface="Traditional Arabic" panose="02020603050405020304" pitchFamily="18" charset="-78"/>
                <a:cs typeface="Traditional Arabic" panose="02020603050405020304" pitchFamily="18" charset="-78"/>
              </a:rPr>
              <a:t> بودي دارما) </a:t>
            </a:r>
            <a:r>
              <a:rPr lang="ar-SA" sz="2400" b="1" dirty="0">
                <a:solidFill>
                  <a:schemeClr val="tx1"/>
                </a:solidFill>
                <a:latin typeface="Traditional Arabic" panose="02020603050405020304" pitchFamily="18" charset="-78"/>
                <a:cs typeface="Traditional Arabic" panose="02020603050405020304" pitchFamily="18" charset="-78"/>
              </a:rPr>
              <a:t>الذي وصل إلى </a:t>
            </a:r>
            <a:r>
              <a:rPr lang="ar-SA" sz="2400" b="1" dirty="0" smtClean="0">
                <a:solidFill>
                  <a:schemeClr val="tx1"/>
                </a:solidFill>
                <a:latin typeface="Traditional Arabic" panose="02020603050405020304" pitchFamily="18" charset="-78"/>
                <a:cs typeface="Traditional Arabic" panose="02020603050405020304" pitchFamily="18" charset="-78"/>
              </a:rPr>
              <a:t>الصين في القرن الخامس الميلادي </a:t>
            </a:r>
            <a:r>
              <a:rPr lang="ar-SA" sz="2400" b="1" dirty="0">
                <a:solidFill>
                  <a:schemeClr val="tx1"/>
                </a:solidFill>
                <a:latin typeface="Traditional Arabic" panose="02020603050405020304" pitchFamily="18" charset="-78"/>
                <a:cs typeface="Traditional Arabic" panose="02020603050405020304" pitchFamily="18" charset="-78"/>
              </a:rPr>
              <a:t>ليعلم البوذية في قصر </a:t>
            </a:r>
            <a:r>
              <a:rPr lang="ar-SA" sz="2400" b="1" dirty="0" err="1">
                <a:solidFill>
                  <a:schemeClr val="tx1"/>
                </a:solidFill>
                <a:latin typeface="Traditional Arabic" panose="02020603050405020304" pitchFamily="18" charset="-78"/>
                <a:cs typeface="Traditional Arabic" panose="02020603050405020304" pitchFamily="18" charset="-78"/>
              </a:rPr>
              <a:t>الشاولين</a:t>
            </a:r>
            <a:r>
              <a:rPr lang="ar-SA" sz="2400" b="1" dirty="0">
                <a:solidFill>
                  <a:schemeClr val="tx1"/>
                </a:solidFill>
                <a:latin typeface="Traditional Arabic" panose="02020603050405020304" pitchFamily="18" charset="-78"/>
                <a:cs typeface="Traditional Arabic" panose="02020603050405020304" pitchFamily="18" charset="-78"/>
              </a:rPr>
              <a:t> حيث أتبعه بحصص طويلة </a:t>
            </a:r>
            <a:r>
              <a:rPr lang="ar-SA" sz="2400" b="1" dirty="0" smtClean="0">
                <a:solidFill>
                  <a:schemeClr val="tx1"/>
                </a:solidFill>
                <a:latin typeface="Traditional Arabic" panose="02020603050405020304" pitchFamily="18" charset="-78"/>
                <a:cs typeface="Traditional Arabic" panose="02020603050405020304" pitchFamily="18" charset="-78"/>
              </a:rPr>
              <a:t>للتعبد ولاحظ </a:t>
            </a:r>
            <a:r>
              <a:rPr lang="ar-SA" sz="2400" b="1" dirty="0">
                <a:solidFill>
                  <a:schemeClr val="tx1"/>
                </a:solidFill>
                <a:latin typeface="Traditional Arabic" panose="02020603050405020304" pitchFamily="18" charset="-78"/>
                <a:cs typeface="Traditional Arabic" panose="02020603050405020304" pitchFamily="18" charset="-78"/>
              </a:rPr>
              <a:t>التعب البدني للمتعبدين </a:t>
            </a:r>
            <a:r>
              <a:rPr lang="ar-SA" sz="2400" b="1" dirty="0" smtClean="0">
                <a:solidFill>
                  <a:schemeClr val="tx1"/>
                </a:solidFill>
                <a:latin typeface="Traditional Arabic" panose="02020603050405020304" pitchFamily="18" charset="-78"/>
                <a:cs typeface="Traditional Arabic" panose="02020603050405020304" pitchFamily="18" charset="-78"/>
              </a:rPr>
              <a:t>ونتيجة </a:t>
            </a:r>
            <a:r>
              <a:rPr lang="ar-SA" sz="2400" b="1" dirty="0">
                <a:solidFill>
                  <a:schemeClr val="tx1"/>
                </a:solidFill>
                <a:latin typeface="Traditional Arabic" panose="02020603050405020304" pitchFamily="18" charset="-78"/>
                <a:cs typeface="Traditional Arabic" panose="02020603050405020304" pitchFamily="18" charset="-78"/>
              </a:rPr>
              <a:t>حصص التعبد الطويلة قام بتلقينهم الطريقة التي بإمكانها تطوير المقاومة البدنية فيقول (بما أن الطريقة البوذية موجهه إلى الروح فالجسم والروح مرتبطان</a:t>
            </a:r>
            <a:r>
              <a:rPr lang="ar-SA" sz="2400" b="1" dirty="0" smtClean="0">
                <a:solidFill>
                  <a:schemeClr val="tx1"/>
                </a:solidFill>
                <a:latin typeface="Traditional Arabic" panose="02020603050405020304" pitchFamily="18" charset="-78"/>
                <a:cs typeface="Traditional Arabic" panose="02020603050405020304" pitchFamily="18" charset="-78"/>
              </a:rPr>
              <a:t>)</a:t>
            </a:r>
            <a:r>
              <a:rPr lang="ar-SA" sz="4400" b="1" dirty="0" smtClean="0">
                <a:solidFill>
                  <a:schemeClr val="tx1"/>
                </a:solidFill>
                <a:latin typeface="Traditional Arabic" panose="02020603050405020304" pitchFamily="18" charset="-78"/>
                <a:cs typeface="Traditional Arabic" panose="02020603050405020304" pitchFamily="18" charset="-78"/>
              </a:rPr>
              <a:t>.</a:t>
            </a:r>
          </a:p>
          <a:p>
            <a:pPr algn="just"/>
            <a:r>
              <a:rPr lang="ar-SA" sz="2400" b="1" dirty="0" smtClean="0">
                <a:solidFill>
                  <a:schemeClr val="tx1"/>
                </a:solidFill>
                <a:latin typeface="Traditional Arabic" panose="02020603050405020304" pitchFamily="18" charset="-78"/>
                <a:cs typeface="Traditional Arabic" panose="02020603050405020304" pitchFamily="18" charset="-78"/>
              </a:rPr>
              <a:t> </a:t>
            </a:r>
            <a:r>
              <a:rPr lang="ar-SA" sz="2400" b="1" dirty="0">
                <a:solidFill>
                  <a:schemeClr val="tx1"/>
                </a:solidFill>
                <a:latin typeface="Traditional Arabic" panose="02020603050405020304" pitchFamily="18" charset="-78"/>
                <a:cs typeface="Traditional Arabic" panose="02020603050405020304" pitchFamily="18" charset="-78"/>
              </a:rPr>
              <a:t>بودي دارما </a:t>
            </a:r>
            <a:r>
              <a:rPr lang="ar-SA" sz="2400" b="1" dirty="0" smtClean="0">
                <a:solidFill>
                  <a:schemeClr val="tx1"/>
                </a:solidFill>
                <a:latin typeface="Traditional Arabic" panose="02020603050405020304" pitchFamily="18" charset="-78"/>
                <a:cs typeface="Traditional Arabic" panose="02020603050405020304" pitchFamily="18" charset="-78"/>
              </a:rPr>
              <a:t>أبدع </a:t>
            </a:r>
            <a:r>
              <a:rPr lang="ar-SA" sz="2400" b="1" dirty="0">
                <a:solidFill>
                  <a:schemeClr val="tx1"/>
                </a:solidFill>
                <a:latin typeface="Traditional Arabic" panose="02020603050405020304" pitchFamily="18" charset="-78"/>
                <a:cs typeface="Traditional Arabic" panose="02020603050405020304" pitchFamily="18" charset="-78"/>
              </a:rPr>
              <a:t>18عشر حركة مأخوذة من الملاكمة الهندية مستمدها من الحركات لبعض الحيوانات </a:t>
            </a:r>
            <a:r>
              <a:rPr lang="ar-SA" sz="2400" b="1" dirty="0" smtClean="0">
                <a:solidFill>
                  <a:schemeClr val="tx1"/>
                </a:solidFill>
                <a:latin typeface="Traditional Arabic" panose="02020603050405020304" pitchFamily="18" charset="-78"/>
                <a:cs typeface="Traditional Arabic" panose="02020603050405020304" pitchFamily="18" charset="-78"/>
              </a:rPr>
              <a:t>و</a:t>
            </a:r>
            <a:r>
              <a:rPr lang="ar-SA" sz="2800" b="1" i="1" u="sng" dirty="0" smtClean="0">
                <a:solidFill>
                  <a:srgbClr val="FF0000"/>
                </a:solidFill>
                <a:latin typeface="Traditional Arabic" panose="02020603050405020304" pitchFamily="18" charset="-78"/>
                <a:cs typeface="Traditional Arabic" panose="02020603050405020304" pitchFamily="18" charset="-78"/>
              </a:rPr>
              <a:t>اليوغاالهندي</a:t>
            </a:r>
            <a:r>
              <a:rPr lang="ar-SA" sz="2800" b="1" i="1" dirty="0" smtClean="0">
                <a:solidFill>
                  <a:srgbClr val="FF0000"/>
                </a:solidFill>
                <a:latin typeface="Traditional Arabic" panose="02020603050405020304" pitchFamily="18" charset="-78"/>
                <a:cs typeface="Traditional Arabic" panose="02020603050405020304" pitchFamily="18" charset="-78"/>
              </a:rPr>
              <a:t>ة</a:t>
            </a:r>
            <a:r>
              <a:rPr lang="ar-SA" sz="2400" b="1" dirty="0" smtClean="0">
                <a:solidFill>
                  <a:schemeClr val="tx1"/>
                </a:solidFill>
                <a:latin typeface="Traditional Arabic" panose="02020603050405020304" pitchFamily="18" charset="-78"/>
                <a:cs typeface="Traditional Arabic" panose="02020603050405020304" pitchFamily="18" charset="-78"/>
              </a:rPr>
              <a:t> و أطلق على طريقته أسم (</a:t>
            </a:r>
            <a:r>
              <a:rPr lang="en-US" sz="2400" b="1" dirty="0" smtClean="0">
                <a:solidFill>
                  <a:schemeClr val="tx1"/>
                </a:solidFill>
                <a:latin typeface="Traditional Arabic" panose="02020603050405020304" pitchFamily="18" charset="-78"/>
                <a:cs typeface="Traditional Arabic" panose="02020603050405020304" pitchFamily="18" charset="-78"/>
              </a:rPr>
              <a:t>SHAOLIN SU KUMPO</a:t>
            </a:r>
            <a:r>
              <a:rPr lang="ar-SA" sz="2400" b="1" dirty="0" smtClean="0">
                <a:solidFill>
                  <a:schemeClr val="tx1"/>
                </a:solidFill>
                <a:latin typeface="Traditional Arabic" panose="02020603050405020304" pitchFamily="18" charset="-78"/>
                <a:cs typeface="Traditional Arabic" panose="02020603050405020304" pitchFamily="18" charset="-78"/>
              </a:rPr>
              <a:t>) وهي موجهه للجانب الصحي لا غير.</a:t>
            </a:r>
            <a:endParaRPr lang="en-US" sz="2400" b="1" dirty="0">
              <a:solidFill>
                <a:schemeClr val="tx1"/>
              </a:solidFill>
              <a:latin typeface="Traditional Arabic" panose="02020603050405020304" pitchFamily="18" charset="-78"/>
              <a:cs typeface="Traditional Arabic" panose="02020603050405020304" pitchFamily="18" charset="-78"/>
            </a:endParaRPr>
          </a:p>
          <a:p>
            <a:r>
              <a:rPr lang="ar-SA" sz="2400" b="1" dirty="0">
                <a:solidFill>
                  <a:schemeClr val="tx1"/>
                </a:solidFill>
                <a:latin typeface="Traditional Arabic" panose="02020603050405020304" pitchFamily="18" charset="-78"/>
                <a:cs typeface="Traditional Arabic" panose="02020603050405020304" pitchFamily="18" charset="-78"/>
              </a:rPr>
              <a:t> </a:t>
            </a:r>
            <a:endParaRPr lang="en-US" sz="2400" b="1" dirty="0">
              <a:solidFill>
                <a:schemeClr val="tx1"/>
              </a:solidFill>
              <a:latin typeface="Traditional Arabic" panose="02020603050405020304" pitchFamily="18" charset="-78"/>
              <a:cs typeface="Traditional Arabic" panose="02020603050405020304" pitchFamily="18" charset="-78"/>
            </a:endParaRPr>
          </a:p>
        </p:txBody>
      </p:sp>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1520" y="1200150"/>
            <a:ext cx="4104456" cy="4893146"/>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716016" y="1200150"/>
            <a:ext cx="4176464" cy="4893146"/>
          </a:xfrm>
          <a:prstGeom prst="rect">
            <a:avLst/>
          </a:prstGeom>
        </p:spPr>
      </p:pic>
      <p:sp>
        <p:nvSpPr>
          <p:cNvPr id="4" name="Ellipse 3"/>
          <p:cNvSpPr/>
          <p:nvPr/>
        </p:nvSpPr>
        <p:spPr>
          <a:xfrm>
            <a:off x="1331640" y="116632"/>
            <a:ext cx="576064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000" b="1" u="sng" dirty="0" smtClean="0">
                <a:solidFill>
                  <a:srgbClr val="FF0000"/>
                </a:solidFill>
                <a:latin typeface="Traditional Arabic" panose="02020603050405020304" pitchFamily="18" charset="-78"/>
                <a:cs typeface="Traditional Arabic" panose="02020603050405020304" pitchFamily="18" charset="-78"/>
              </a:rPr>
              <a:t>اليوغا الهندية</a:t>
            </a:r>
            <a:endParaRPr lang="ar-SA" sz="6000" b="1" u="sng" dirty="0">
              <a:solidFill>
                <a:srgbClr val="FF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403440734"/>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83083" y="3244334"/>
            <a:ext cx="184731" cy="369332"/>
          </a:xfrm>
          <a:prstGeom prst="rect">
            <a:avLst/>
          </a:prstGeom>
        </p:spPr>
        <p:txBody>
          <a:bodyPr wrap="none">
            <a:spAutoFit/>
          </a:bodyPr>
          <a:lstStyle/>
          <a:p>
            <a:endParaRPr lang="fr-FR" dirty="0"/>
          </a:p>
        </p:txBody>
      </p:sp>
      <p:sp>
        <p:nvSpPr>
          <p:cNvPr id="4" name="Rectangle 3"/>
          <p:cNvSpPr/>
          <p:nvPr/>
        </p:nvSpPr>
        <p:spPr>
          <a:xfrm>
            <a:off x="155575" y="260648"/>
            <a:ext cx="8664897" cy="6120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r-SA" sz="2800" b="1" dirty="0">
                <a:solidFill>
                  <a:schemeClr val="tx1"/>
                </a:solidFill>
                <a:latin typeface="Traditional Arabic" panose="02020603050405020304" pitchFamily="18" charset="-78"/>
                <a:cs typeface="Traditional Arabic" panose="02020603050405020304" pitchFamily="18" charset="-78"/>
              </a:rPr>
              <a:t>وأيضا  يعتقد أن نشأة الفنون القتالية اليابانية ترجع إلى متصوفين أو رهبان جاءوا من الصين و استقروا في اليابان لتعليم الدين مثله في ذلك مثل العديد من الفنون القتالية الأخرى. و يعتقد أن الكاراتيه أشتق من فنون قتالية أخرى مثل </a:t>
            </a:r>
            <a:r>
              <a:rPr lang="ar-SA" sz="2800" b="1" i="1" u="sng" dirty="0">
                <a:solidFill>
                  <a:srgbClr val="FF0000"/>
                </a:solidFill>
                <a:latin typeface="Traditional Arabic" panose="02020603050405020304" pitchFamily="18" charset="-78"/>
                <a:cs typeface="Traditional Arabic" panose="02020603050405020304" pitchFamily="18" charset="-78"/>
              </a:rPr>
              <a:t>الكيمبو</a:t>
            </a:r>
            <a:r>
              <a:rPr lang="ar-SA" sz="2800" b="1" dirty="0">
                <a:solidFill>
                  <a:schemeClr val="tx1"/>
                </a:solidFill>
                <a:latin typeface="Traditional Arabic" panose="02020603050405020304" pitchFamily="18" charset="-78"/>
                <a:cs typeface="Traditional Arabic" panose="02020603050405020304" pitchFamily="18" charset="-78"/>
              </a:rPr>
              <a:t> كما أن للإحتلال الياباني </a:t>
            </a:r>
            <a:r>
              <a:rPr lang="ar-SA" sz="2800" b="1" dirty="0" smtClean="0">
                <a:solidFill>
                  <a:schemeClr val="tx1"/>
                </a:solidFill>
                <a:latin typeface="Traditional Arabic" panose="02020603050405020304" pitchFamily="18" charset="-78"/>
                <a:cs typeface="Traditional Arabic" panose="02020603050405020304" pitchFamily="18" charset="-78"/>
              </a:rPr>
              <a:t>لجزيرة </a:t>
            </a:r>
            <a:r>
              <a:rPr lang="ar-SA" sz="2800" b="1" u="sng" dirty="0" smtClean="0">
                <a:solidFill>
                  <a:srgbClr val="FF0000"/>
                </a:solidFill>
                <a:latin typeface="Traditional Arabic" panose="02020603050405020304" pitchFamily="18" charset="-78"/>
                <a:cs typeface="Traditional Arabic" panose="02020603050405020304" pitchFamily="18" charset="-78"/>
              </a:rPr>
              <a:t>أوكيناوا</a:t>
            </a:r>
            <a:r>
              <a:rPr lang="ar-SA" sz="2800" b="1" dirty="0" smtClean="0">
                <a:solidFill>
                  <a:schemeClr val="tx1"/>
                </a:solidFill>
                <a:latin typeface="Traditional Arabic" panose="02020603050405020304" pitchFamily="18" charset="-78"/>
                <a:cs typeface="Traditional Arabic" panose="02020603050405020304" pitchFamily="18" charset="-78"/>
              </a:rPr>
              <a:t> </a:t>
            </a:r>
            <a:r>
              <a:rPr lang="ar-SA" sz="2800" b="1" dirty="0">
                <a:solidFill>
                  <a:schemeClr val="tx1"/>
                </a:solidFill>
                <a:latin typeface="Traditional Arabic" panose="02020603050405020304" pitchFamily="18" charset="-78"/>
                <a:cs typeface="Traditional Arabic" panose="02020603050405020304" pitchFamily="18" charset="-78"/>
              </a:rPr>
              <a:t>دور كبير في ظهور الكاراتيه. حيث منع على </a:t>
            </a:r>
            <a:r>
              <a:rPr lang="ar-SA" sz="2800" b="1" dirty="0" smtClean="0">
                <a:solidFill>
                  <a:schemeClr val="tx1"/>
                </a:solidFill>
                <a:latin typeface="Traditional Arabic" panose="02020603050405020304" pitchFamily="18" charset="-78"/>
                <a:cs typeface="Traditional Arabic" panose="02020603050405020304" pitchFamily="18" charset="-78"/>
              </a:rPr>
              <a:t>الساكنين </a:t>
            </a:r>
            <a:r>
              <a:rPr lang="ar-SA" sz="2800" b="1" dirty="0">
                <a:solidFill>
                  <a:schemeClr val="tx1"/>
                </a:solidFill>
                <a:latin typeface="Traditional Arabic" panose="02020603050405020304" pitchFamily="18" charset="-78"/>
                <a:cs typeface="Traditional Arabic" panose="02020603050405020304" pitchFamily="18" charset="-78"/>
              </a:rPr>
              <a:t>حمل </a:t>
            </a:r>
            <a:r>
              <a:rPr lang="ar-SA" sz="2800" b="1" dirty="0" smtClean="0">
                <a:solidFill>
                  <a:schemeClr val="tx1"/>
                </a:solidFill>
                <a:latin typeface="Traditional Arabic" panose="02020603050405020304" pitchFamily="18" charset="-78"/>
                <a:cs typeface="Traditional Arabic" panose="02020603050405020304" pitchFamily="18" charset="-78"/>
              </a:rPr>
              <a:t>السلاح</a:t>
            </a:r>
            <a:r>
              <a:rPr lang="en-US" sz="2800" b="1" dirty="0" smtClean="0">
                <a:solidFill>
                  <a:schemeClr val="tx1"/>
                </a:solidFill>
                <a:latin typeface="Traditional Arabic" panose="02020603050405020304" pitchFamily="18" charset="-78"/>
                <a:cs typeface="Traditional Arabic" panose="02020603050405020304" pitchFamily="18" charset="-78"/>
              </a:rPr>
              <a:t> </a:t>
            </a:r>
            <a:r>
              <a:rPr lang="ar-SA" sz="2800" b="1" dirty="0">
                <a:solidFill>
                  <a:schemeClr val="tx1"/>
                </a:solidFill>
                <a:latin typeface="Traditional Arabic" panose="02020603050405020304" pitchFamily="18" charset="-78"/>
                <a:cs typeface="Traditional Arabic" panose="02020603050405020304" pitchFamily="18" charset="-78"/>
              </a:rPr>
              <a:t>مما جعلهم يطورون الكاراتي للدفاع عن أنفسهم ضد قوة </a:t>
            </a:r>
            <a:r>
              <a:rPr lang="ar-SA" sz="2800" b="1" i="1" u="sng" dirty="0" smtClean="0">
                <a:solidFill>
                  <a:srgbClr val="FF0000"/>
                </a:solidFill>
                <a:latin typeface="Traditional Arabic" panose="02020603050405020304" pitchFamily="18" charset="-78"/>
                <a:cs typeface="Traditional Arabic" panose="02020603050405020304" pitchFamily="18" charset="-78"/>
              </a:rPr>
              <a:t>الساموراي</a:t>
            </a:r>
            <a:r>
              <a:rPr lang="ar-SA" sz="2800" b="1" dirty="0" smtClean="0">
                <a:solidFill>
                  <a:schemeClr val="tx1"/>
                </a:solidFill>
                <a:latin typeface="Traditional Arabic" panose="02020603050405020304" pitchFamily="18" charset="-78"/>
                <a:cs typeface="Traditional Arabic" panose="02020603050405020304" pitchFamily="18" charset="-78"/>
              </a:rPr>
              <a:t>.</a:t>
            </a:r>
            <a:r>
              <a:rPr lang="en-US" sz="2800" b="1" dirty="0" smtClean="0">
                <a:solidFill>
                  <a:schemeClr val="tx1"/>
                </a:solidFill>
                <a:latin typeface="Traditional Arabic" panose="02020603050405020304" pitchFamily="18" charset="-78"/>
                <a:cs typeface="Traditional Arabic" panose="02020603050405020304" pitchFamily="18" charset="-78"/>
              </a:rPr>
              <a:t> </a:t>
            </a:r>
          </a:p>
          <a:p>
            <a:pPr algn="just"/>
            <a:r>
              <a:rPr lang="ar-SA" sz="2800" b="1" dirty="0" smtClean="0">
                <a:solidFill>
                  <a:schemeClr val="tx1"/>
                </a:solidFill>
                <a:latin typeface="Traditional Arabic" panose="02020603050405020304" pitchFamily="18" charset="-78"/>
                <a:cs typeface="Traditional Arabic" panose="02020603050405020304" pitchFamily="18" charset="-78"/>
              </a:rPr>
              <a:t>و في الصين تعددت فنون هذه الرياضة و طرق ممارستها كما أصبح لها أسماء عديدة بعد ذلك بدأت عمليات السيطرة على العقل و التدريب على التمارين القاسية و أهمها التنفس العميق و التأمل و استخدام قبضة اليد في صد المعتدين و المجرمين و يؤكد المؤرخون أن الكاراتيه تم تطويرها في مطلع القرن السادس عشر في جزيرة </a:t>
            </a:r>
            <a:r>
              <a:rPr lang="ar-SA" sz="2800" b="1" i="1" u="sng" dirty="0" smtClean="0">
                <a:solidFill>
                  <a:srgbClr val="FF0000"/>
                </a:solidFill>
                <a:latin typeface="Traditional Arabic" panose="02020603050405020304" pitchFamily="18" charset="-78"/>
                <a:cs typeface="Traditional Arabic" panose="02020603050405020304" pitchFamily="18" charset="-78"/>
              </a:rPr>
              <a:t>اوكيناوا اليابانية </a:t>
            </a:r>
            <a:r>
              <a:rPr lang="ar-SA" sz="2800" b="1" dirty="0" smtClean="0">
                <a:solidFill>
                  <a:schemeClr val="tx1"/>
                </a:solidFill>
                <a:latin typeface="Traditional Arabic" panose="02020603050405020304" pitchFamily="18" charset="-78"/>
                <a:cs typeface="Traditional Arabic" panose="02020603050405020304" pitchFamily="18" charset="-78"/>
              </a:rPr>
              <a:t>و أنها عرفت آنذاك باسم "</a:t>
            </a:r>
            <a:r>
              <a:rPr lang="ar-SA" sz="2800" b="1" i="1" u="sng" dirty="0" smtClean="0">
                <a:solidFill>
                  <a:srgbClr val="FF0000"/>
                </a:solidFill>
                <a:latin typeface="Traditional Arabic" panose="02020603050405020304" pitchFamily="18" charset="-78"/>
                <a:cs typeface="Traditional Arabic" panose="02020603050405020304" pitchFamily="18" charset="-78"/>
              </a:rPr>
              <a:t>تانغ هاند</a:t>
            </a:r>
            <a:r>
              <a:rPr lang="ar-SA" sz="2800" b="1" dirty="0" smtClean="0">
                <a:solidFill>
                  <a:schemeClr val="tx1"/>
                </a:solidFill>
                <a:latin typeface="Traditional Arabic" panose="02020603050405020304" pitchFamily="18" charset="-78"/>
                <a:cs typeface="Traditional Arabic" panose="02020603050405020304" pitchFamily="18" charset="-78"/>
              </a:rPr>
              <a:t>"، لأن سكان هذه الجزيرة قاتلو اليابانيين الغزاة بأيد لا تحمل أي نوع من أنواع السلاح. </a:t>
            </a:r>
            <a:endParaRPr lang="en-US" sz="2400" b="1" dirty="0">
              <a:solidFill>
                <a:schemeClr val="tx1"/>
              </a:solidFill>
              <a:latin typeface="Traditional Arabic" panose="02020603050405020304" pitchFamily="18" charset="-78"/>
              <a:cs typeface="Traditional Arabic" panose="02020603050405020304" pitchFamily="18" charset="-78"/>
            </a:endParaRPr>
          </a:p>
        </p:txBody>
      </p:sp>
      <p:sp>
        <p:nvSpPr>
          <p:cNvPr id="3074" name="AutoShape 2" descr="Résultat de recherche d'images pour &quot;‫جنين حديث الولادة‬‎&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076" name="AutoShape 4" descr="Résultat de recherche d'images pour &quot;‫جنين حديث الولادة‬‎&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23528" y="404664"/>
            <a:ext cx="8496944" cy="604867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3800" b="1" i="1" u="sng" spc="600" dirty="0" smtClean="0">
                <a:solidFill>
                  <a:schemeClr val="tx1"/>
                </a:solidFill>
                <a:latin typeface="Aldhabi" panose="01000000000000000000" pitchFamily="2" charset="-78"/>
                <a:cs typeface="Aldhabi" panose="01000000000000000000" pitchFamily="2" charset="-78"/>
              </a:rPr>
              <a:t>المحاضرة الأولى</a:t>
            </a:r>
          </a:p>
          <a:p>
            <a:r>
              <a:rPr lang="ar-SA" sz="4800" b="1" i="1" u="sng" spc="600" dirty="0" smtClean="0">
                <a:solidFill>
                  <a:schemeClr val="tx1"/>
                </a:solidFill>
                <a:latin typeface="Aldhabi" panose="01000000000000000000" pitchFamily="2" charset="-78"/>
                <a:cs typeface="Aldhabi" panose="01000000000000000000" pitchFamily="2" charset="-78"/>
              </a:rPr>
              <a:t>01/02/2017</a:t>
            </a:r>
            <a:endParaRPr lang="ar-SA" sz="4400" b="1" i="1" u="sng" spc="600" dirty="0">
              <a:solidFill>
                <a:schemeClr val="tx1"/>
              </a:solidFill>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xmlns="" val="1063352622"/>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نتيجة بحث الصور عن صورعن فن الكيمبو"/>
          <p:cNvPicPr/>
          <p:nvPr/>
        </p:nvPicPr>
        <p:blipFill>
          <a:blip r:embed="rId2">
            <a:extLst>
              <a:ext uri="{28A0092B-C50C-407E-A947-70E740481C1C}">
                <a14:useLocalDpi xmlns:a14="http://schemas.microsoft.com/office/drawing/2010/main" xmlns="" val="0"/>
              </a:ext>
            </a:extLst>
          </a:blip>
          <a:srcRect/>
          <a:stretch>
            <a:fillRect/>
          </a:stretch>
        </p:blipFill>
        <p:spPr bwMode="auto">
          <a:xfrm>
            <a:off x="179512" y="1124744"/>
            <a:ext cx="4320480" cy="5184576"/>
          </a:xfrm>
          <a:prstGeom prst="rect">
            <a:avLst/>
          </a:prstGeom>
          <a:noFill/>
          <a:ln>
            <a:noFill/>
          </a:ln>
        </p:spPr>
      </p:pic>
      <p:pic>
        <p:nvPicPr>
          <p:cNvPr id="8" name="Image 7" descr="نتيجة بحث الصور عن صورعن فن الكيمبو"/>
          <p:cNvPicPr/>
          <p:nvPr/>
        </p:nvPicPr>
        <p:blipFill>
          <a:blip r:embed="rId3">
            <a:extLst>
              <a:ext uri="{28A0092B-C50C-407E-A947-70E740481C1C}">
                <a14:useLocalDpi xmlns:a14="http://schemas.microsoft.com/office/drawing/2010/main" xmlns="" val="0"/>
              </a:ext>
            </a:extLst>
          </a:blip>
          <a:srcRect/>
          <a:stretch>
            <a:fillRect/>
          </a:stretch>
        </p:blipFill>
        <p:spPr bwMode="auto">
          <a:xfrm>
            <a:off x="4644007" y="1124744"/>
            <a:ext cx="4320481" cy="5184576"/>
          </a:xfrm>
          <a:prstGeom prst="rect">
            <a:avLst/>
          </a:prstGeom>
          <a:noFill/>
          <a:ln>
            <a:noFill/>
          </a:ln>
        </p:spPr>
      </p:pic>
      <p:sp>
        <p:nvSpPr>
          <p:cNvPr id="4" name="Ellipse 3"/>
          <p:cNvSpPr/>
          <p:nvPr/>
        </p:nvSpPr>
        <p:spPr>
          <a:xfrm>
            <a:off x="1475656" y="116632"/>
            <a:ext cx="583264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solidFill>
                  <a:schemeClr val="tx1"/>
                </a:solidFill>
                <a:latin typeface="Traditional Arabic" panose="02020603050405020304" pitchFamily="18" charset="-78"/>
                <a:cs typeface="Traditional Arabic" panose="02020603050405020304" pitchFamily="18" charset="-78"/>
              </a:rPr>
              <a:t> </a:t>
            </a:r>
            <a:r>
              <a:rPr lang="ar-SA" sz="5400" b="1" i="1" u="sng" dirty="0">
                <a:solidFill>
                  <a:srgbClr val="FF0000"/>
                </a:solidFill>
                <a:latin typeface="Traditional Arabic" panose="02020603050405020304" pitchFamily="18" charset="-78"/>
                <a:cs typeface="Traditional Arabic" panose="02020603050405020304" pitchFamily="18" charset="-78"/>
              </a:rPr>
              <a:t>الكيمبو</a:t>
            </a:r>
            <a:r>
              <a:rPr lang="ar-SA" sz="5400" b="1" i="1" dirty="0">
                <a:solidFill>
                  <a:schemeClr val="tx1"/>
                </a:solidFill>
                <a:latin typeface="Traditional Arabic" panose="02020603050405020304" pitchFamily="18" charset="-78"/>
                <a:cs typeface="Traditional Arabic" panose="02020603050405020304" pitchFamily="18" charset="-78"/>
              </a:rPr>
              <a:t> </a:t>
            </a:r>
            <a:endParaRPr lang="ar-SA" sz="5400" b="1" i="1" dirty="0"/>
          </a:p>
        </p:txBody>
      </p:sp>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نتيجة بحث الصور عن سيف الساموراي للبيع"/>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1412776"/>
            <a:ext cx="3960440" cy="5184576"/>
          </a:xfrm>
          <a:prstGeom prst="rect">
            <a:avLst/>
          </a:prstGeom>
          <a:noFill/>
          <a:ln>
            <a:noFill/>
          </a:ln>
        </p:spPr>
      </p:pic>
      <p:pic>
        <p:nvPicPr>
          <p:cNvPr id="3" name="Image 2" descr="نتيجة بحث الصور عن سيف الساموراي للبيع"/>
          <p:cNvPicPr/>
          <p:nvPr/>
        </p:nvPicPr>
        <p:blipFill>
          <a:blip r:embed="rId3">
            <a:extLst>
              <a:ext uri="{28A0092B-C50C-407E-A947-70E740481C1C}">
                <a14:useLocalDpi xmlns:a14="http://schemas.microsoft.com/office/drawing/2010/main" xmlns="" val="0"/>
              </a:ext>
            </a:extLst>
          </a:blip>
          <a:srcRect/>
          <a:stretch>
            <a:fillRect/>
          </a:stretch>
        </p:blipFill>
        <p:spPr bwMode="auto">
          <a:xfrm>
            <a:off x="4499992" y="1412776"/>
            <a:ext cx="3964930" cy="5184576"/>
          </a:xfrm>
          <a:prstGeom prst="rect">
            <a:avLst/>
          </a:prstGeom>
          <a:noFill/>
          <a:ln>
            <a:noFill/>
          </a:ln>
        </p:spPr>
      </p:pic>
      <p:sp>
        <p:nvSpPr>
          <p:cNvPr id="4" name="Ellipse 3"/>
          <p:cNvSpPr/>
          <p:nvPr/>
        </p:nvSpPr>
        <p:spPr>
          <a:xfrm>
            <a:off x="1043608" y="332656"/>
            <a:ext cx="655272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i="1" u="sng" dirty="0" smtClean="0">
                <a:solidFill>
                  <a:srgbClr val="FF0000"/>
                </a:solidFill>
                <a:latin typeface="Traditional Arabic" panose="02020603050405020304" pitchFamily="18" charset="-78"/>
                <a:cs typeface="Traditional Arabic" panose="02020603050405020304" pitchFamily="18" charset="-78"/>
              </a:rPr>
              <a:t>الساموراي</a:t>
            </a:r>
            <a:endParaRPr lang="ar-SA" sz="4800" b="1" i="1" u="sng" dirty="0">
              <a:solidFill>
                <a:srgbClr val="FF0000"/>
              </a:solidFill>
              <a:latin typeface="Traditional Arabic" panose="02020603050405020304" pitchFamily="18" charset="-78"/>
              <a:cs typeface="Traditional Arabic" panose="02020603050405020304" pitchFamily="18" charset="-78"/>
            </a:endParaRPr>
          </a:p>
        </p:txBody>
      </p:sp>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620688"/>
            <a:ext cx="8424936" cy="5616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2800" b="1" dirty="0" smtClean="0">
              <a:solidFill>
                <a:schemeClr val="tx1"/>
              </a:solidFill>
              <a:latin typeface="Traditional Arabic" panose="02020603050405020304" pitchFamily="18" charset="-78"/>
              <a:cs typeface="Traditional Arabic" panose="02020603050405020304" pitchFamily="18" charset="-78"/>
            </a:endParaRPr>
          </a:p>
          <a:p>
            <a:pPr algn="just"/>
            <a:r>
              <a:rPr lang="ar-SA" sz="2400" b="1" dirty="0" smtClean="0">
                <a:solidFill>
                  <a:schemeClr val="tx1"/>
                </a:solidFill>
                <a:latin typeface="Traditional Arabic" panose="02020603050405020304" pitchFamily="18" charset="-78"/>
                <a:cs typeface="Traditional Arabic" panose="02020603050405020304" pitchFamily="18" charset="-78"/>
              </a:rPr>
              <a:t>وكانت </a:t>
            </a:r>
            <a:r>
              <a:rPr lang="ar-SA" sz="2400" b="1" dirty="0" smtClean="0">
                <a:solidFill>
                  <a:srgbClr val="FF0000"/>
                </a:solidFill>
                <a:latin typeface="Traditional Arabic" panose="02020603050405020304" pitchFamily="18" charset="-78"/>
                <a:cs typeface="Traditional Arabic" panose="02020603050405020304" pitchFamily="18" charset="-78"/>
              </a:rPr>
              <a:t>ا</a:t>
            </a:r>
            <a:r>
              <a:rPr lang="ar-SA" sz="2400" b="1" i="1" u="sng" dirty="0" smtClean="0">
                <a:solidFill>
                  <a:srgbClr val="FF0000"/>
                </a:solidFill>
                <a:latin typeface="Traditional Arabic" panose="02020603050405020304" pitchFamily="18" charset="-78"/>
                <a:cs typeface="Traditional Arabic" panose="02020603050405020304" pitchFamily="18" charset="-78"/>
              </a:rPr>
              <a:t>وكيناوا</a:t>
            </a:r>
            <a:r>
              <a:rPr lang="ar-SA" sz="2400" b="1" dirty="0" smtClean="0">
                <a:solidFill>
                  <a:schemeClr val="tx1"/>
                </a:solidFill>
                <a:latin typeface="Traditional Arabic" panose="02020603050405020304" pitchFamily="18" charset="-78"/>
                <a:cs typeface="Traditional Arabic" panose="02020603050405020304" pitchFamily="18" charset="-78"/>
              </a:rPr>
              <a:t> </a:t>
            </a:r>
            <a:r>
              <a:rPr lang="ar-SA" sz="2400" b="1" dirty="0">
                <a:solidFill>
                  <a:schemeClr val="tx1"/>
                </a:solidFill>
                <a:latin typeface="Traditional Arabic" panose="02020603050405020304" pitchFamily="18" charset="-78"/>
                <a:cs typeface="Traditional Arabic" panose="02020603050405020304" pitchFamily="18" charset="-78"/>
              </a:rPr>
              <a:t>محكومة في تلك الفترة بنظام </a:t>
            </a:r>
            <a:r>
              <a:rPr lang="ar-SA" sz="2400" b="1" dirty="0" err="1" smtClean="0">
                <a:solidFill>
                  <a:schemeClr val="tx1"/>
                </a:solidFill>
                <a:latin typeface="Traditional Arabic" panose="02020603050405020304" pitchFamily="18" charset="-78"/>
                <a:cs typeface="Traditional Arabic" panose="02020603050405020304" pitchFamily="18" charset="-78"/>
              </a:rPr>
              <a:t>اقطاعى</a:t>
            </a:r>
            <a:r>
              <a:rPr lang="ar-SA" sz="2400" b="1" dirty="0">
                <a:solidFill>
                  <a:schemeClr val="tx1"/>
                </a:solidFill>
                <a:latin typeface="Traditional Arabic" panose="02020603050405020304" pitchFamily="18" charset="-78"/>
                <a:cs typeface="Traditional Arabic" panose="02020603050405020304" pitchFamily="18" charset="-78"/>
              </a:rPr>
              <a:t> </a:t>
            </a:r>
            <a:r>
              <a:rPr lang="ar-SA" sz="2400" b="1" dirty="0" smtClean="0">
                <a:solidFill>
                  <a:schemeClr val="tx1"/>
                </a:solidFill>
                <a:latin typeface="Traditional Arabic" panose="02020603050405020304" pitchFamily="18" charset="-78"/>
                <a:cs typeface="Traditional Arabic" panose="02020603050405020304" pitchFamily="18" charset="-78"/>
              </a:rPr>
              <a:t>حيث </a:t>
            </a:r>
            <a:r>
              <a:rPr lang="ar-SA" sz="2400" b="1" dirty="0">
                <a:solidFill>
                  <a:schemeClr val="tx1"/>
                </a:solidFill>
                <a:latin typeface="Traditional Arabic" panose="02020603050405020304" pitchFamily="18" charset="-78"/>
                <a:cs typeface="Traditional Arabic" panose="02020603050405020304" pitchFamily="18" charset="-78"/>
              </a:rPr>
              <a:t>كانت الحروب الاهلية كثيرة في اليابان وعندما </a:t>
            </a:r>
            <a:r>
              <a:rPr lang="ar-SA" sz="2400" b="1" dirty="0" smtClean="0">
                <a:solidFill>
                  <a:schemeClr val="tx1"/>
                </a:solidFill>
                <a:latin typeface="Traditional Arabic" panose="02020603050405020304" pitchFamily="18" charset="-78"/>
                <a:cs typeface="Traditional Arabic" panose="02020603050405020304" pitchFamily="18" charset="-78"/>
              </a:rPr>
              <a:t>ارادت </a:t>
            </a:r>
            <a:r>
              <a:rPr lang="ar-SA" sz="2400" b="1" dirty="0">
                <a:solidFill>
                  <a:schemeClr val="tx1"/>
                </a:solidFill>
                <a:latin typeface="Traditional Arabic" panose="02020603050405020304" pitchFamily="18" charset="-78"/>
                <a:cs typeface="Traditional Arabic" panose="02020603050405020304" pitchFamily="18" charset="-78"/>
              </a:rPr>
              <a:t>اليابان التوحد في فترة </a:t>
            </a:r>
            <a:r>
              <a:rPr lang="ar-SA" sz="2400" b="1" i="1" u="sng" dirty="0">
                <a:solidFill>
                  <a:srgbClr val="FF0000"/>
                </a:solidFill>
                <a:latin typeface="Traditional Arabic" panose="02020603050405020304" pitchFamily="18" charset="-78"/>
                <a:cs typeface="Traditional Arabic" panose="02020603050405020304" pitchFamily="18" charset="-78"/>
              </a:rPr>
              <a:t>(</a:t>
            </a:r>
            <a:r>
              <a:rPr lang="ar-SA" sz="2400" b="1" i="1" u="sng" dirty="0" err="1">
                <a:solidFill>
                  <a:srgbClr val="FF0000"/>
                </a:solidFill>
                <a:latin typeface="Traditional Arabic" panose="02020603050405020304" pitchFamily="18" charset="-78"/>
                <a:cs typeface="Traditional Arabic" panose="02020603050405020304" pitchFamily="18" charset="-78"/>
              </a:rPr>
              <a:t>ميجى</a:t>
            </a:r>
            <a:r>
              <a:rPr lang="ar-SA" sz="2400" b="1" i="1" u="sng" dirty="0">
                <a:solidFill>
                  <a:srgbClr val="FF0000"/>
                </a:solidFill>
                <a:latin typeface="Traditional Arabic" panose="02020603050405020304" pitchFamily="18" charset="-78"/>
                <a:cs typeface="Traditional Arabic" panose="02020603050405020304" pitchFamily="18" charset="-78"/>
              </a:rPr>
              <a:t>) </a:t>
            </a:r>
            <a:r>
              <a:rPr lang="ar-SA" sz="2400" b="1" dirty="0">
                <a:solidFill>
                  <a:schemeClr val="tx1"/>
                </a:solidFill>
                <a:latin typeface="Traditional Arabic" panose="02020603050405020304" pitchFamily="18" charset="-78"/>
                <a:cs typeface="Traditional Arabic" panose="02020603050405020304" pitchFamily="18" charset="-78"/>
              </a:rPr>
              <a:t>واسقاط الحكم </a:t>
            </a:r>
            <a:r>
              <a:rPr lang="ar-SA" sz="2400" b="1" dirty="0" err="1">
                <a:solidFill>
                  <a:schemeClr val="tx1"/>
                </a:solidFill>
                <a:latin typeface="Traditional Arabic" panose="02020603050405020304" pitchFamily="18" charset="-78"/>
                <a:cs typeface="Traditional Arabic" panose="02020603050405020304" pitchFamily="18" charset="-78"/>
              </a:rPr>
              <a:t>الاقطاعى</a:t>
            </a:r>
            <a:r>
              <a:rPr lang="ar-SA" sz="2400" b="1" dirty="0">
                <a:solidFill>
                  <a:schemeClr val="tx1"/>
                </a:solidFill>
                <a:latin typeface="Traditional Arabic" panose="02020603050405020304" pitchFamily="18" charset="-78"/>
                <a:cs typeface="Traditional Arabic" panose="02020603050405020304" pitchFamily="18" charset="-78"/>
              </a:rPr>
              <a:t> في جميع اليابان هناك بعض المناطق في اليابان كانت لا بد وان توحد بالقوة ومن هذه </a:t>
            </a:r>
            <a:r>
              <a:rPr lang="ar-SA" sz="2400" b="1" dirty="0" smtClean="0">
                <a:solidFill>
                  <a:schemeClr val="tx1"/>
                </a:solidFill>
                <a:latin typeface="Traditional Arabic" panose="02020603050405020304" pitchFamily="18" charset="-78"/>
                <a:cs typeface="Traditional Arabic" panose="02020603050405020304" pitchFamily="18" charset="-78"/>
              </a:rPr>
              <a:t>المناطق(</a:t>
            </a:r>
            <a:r>
              <a:rPr lang="ar-SA" sz="2400" b="1" i="1" u="sng" dirty="0" smtClean="0">
                <a:solidFill>
                  <a:srgbClr val="FF0000"/>
                </a:solidFill>
                <a:latin typeface="Traditional Arabic" panose="02020603050405020304" pitchFamily="18" charset="-78"/>
                <a:cs typeface="Traditional Arabic" panose="02020603050405020304" pitchFamily="18" charset="-78"/>
              </a:rPr>
              <a:t> </a:t>
            </a:r>
            <a:r>
              <a:rPr lang="ar-SA" sz="2400" b="1" i="1" u="sng" dirty="0">
                <a:solidFill>
                  <a:srgbClr val="FF0000"/>
                </a:solidFill>
                <a:latin typeface="Traditional Arabic" panose="02020603050405020304" pitchFamily="18" charset="-78"/>
                <a:cs typeface="Traditional Arabic" panose="02020603050405020304" pitchFamily="18" charset="-78"/>
              </a:rPr>
              <a:t>ارخبيل / ريوكو) </a:t>
            </a:r>
            <a:r>
              <a:rPr lang="ar-SA" sz="2400" b="1" dirty="0">
                <a:solidFill>
                  <a:schemeClr val="tx1"/>
                </a:solidFill>
                <a:latin typeface="Traditional Arabic" panose="02020603050405020304" pitchFamily="18" charset="-78"/>
                <a:cs typeface="Traditional Arabic" panose="02020603050405020304" pitchFamily="18" charset="-78"/>
              </a:rPr>
              <a:t>الذي يوجد فيه ولاية </a:t>
            </a:r>
            <a:r>
              <a:rPr lang="ar-SA" sz="2400" b="1" i="1" u="sng" dirty="0">
                <a:solidFill>
                  <a:srgbClr val="FF0000"/>
                </a:solidFill>
                <a:latin typeface="Traditional Arabic" panose="02020603050405020304" pitchFamily="18" charset="-78"/>
                <a:cs typeface="Traditional Arabic" panose="02020603050405020304" pitchFamily="18" charset="-78"/>
              </a:rPr>
              <a:t>اوكيناوا</a:t>
            </a:r>
            <a:r>
              <a:rPr lang="ar-SA" sz="2400" b="1" dirty="0">
                <a:solidFill>
                  <a:schemeClr val="tx1"/>
                </a:solidFill>
                <a:latin typeface="Traditional Arabic" panose="02020603050405020304" pitchFamily="18" charset="-78"/>
                <a:cs typeface="Traditional Arabic" panose="02020603050405020304" pitchFamily="18" charset="-78"/>
              </a:rPr>
              <a:t> التي ظهر فيها فن الكاراتيه فقد هاجمتها قوات هائلة من </a:t>
            </a:r>
            <a:r>
              <a:rPr lang="ar-SA" sz="2400" b="1" i="1" u="sng" dirty="0" err="1">
                <a:solidFill>
                  <a:srgbClr val="FF0000"/>
                </a:solidFill>
                <a:latin typeface="Traditional Arabic" panose="02020603050405020304" pitchFamily="18" charset="-78"/>
                <a:cs typeface="Traditional Arabic" panose="02020603050405020304" pitchFamily="18" charset="-78"/>
              </a:rPr>
              <a:t>الساموراى</a:t>
            </a:r>
            <a:r>
              <a:rPr lang="ar-SA" sz="2400" b="1" dirty="0">
                <a:solidFill>
                  <a:schemeClr val="tx1"/>
                </a:solidFill>
                <a:latin typeface="Traditional Arabic" panose="02020603050405020304" pitchFamily="18" charset="-78"/>
                <a:cs typeface="Traditional Arabic" panose="02020603050405020304" pitchFamily="18" charset="-78"/>
              </a:rPr>
              <a:t> عام 1600م </a:t>
            </a:r>
            <a:r>
              <a:rPr lang="ar-SA" sz="2400" b="1" dirty="0" smtClean="0">
                <a:solidFill>
                  <a:schemeClr val="tx1"/>
                </a:solidFill>
                <a:latin typeface="Traditional Arabic" panose="02020603050405020304" pitchFamily="18" charset="-78"/>
                <a:cs typeface="Traditional Arabic" panose="02020603050405020304" pitchFamily="18" charset="-78"/>
              </a:rPr>
              <a:t>واسقطت </a:t>
            </a:r>
            <a:r>
              <a:rPr lang="ar-SA" sz="2400" b="1" dirty="0">
                <a:solidFill>
                  <a:schemeClr val="tx1"/>
                </a:solidFill>
                <a:latin typeface="Traditional Arabic" panose="02020603050405020304" pitchFamily="18" charset="-78"/>
                <a:cs typeface="Traditional Arabic" panose="02020603050405020304" pitchFamily="18" charset="-78"/>
              </a:rPr>
              <a:t>النظام </a:t>
            </a:r>
            <a:r>
              <a:rPr lang="ar-SA" sz="2400" b="1" dirty="0" err="1">
                <a:solidFill>
                  <a:schemeClr val="tx1"/>
                </a:solidFill>
                <a:latin typeface="Traditional Arabic" panose="02020603050405020304" pitchFamily="18" charset="-78"/>
                <a:cs typeface="Traditional Arabic" panose="02020603050405020304" pitchFamily="18" charset="-78"/>
              </a:rPr>
              <a:t>الاقطاعى</a:t>
            </a:r>
            <a:r>
              <a:rPr lang="ar-SA" sz="2400" b="1" dirty="0">
                <a:solidFill>
                  <a:schemeClr val="tx1"/>
                </a:solidFill>
                <a:latin typeface="Traditional Arabic" panose="02020603050405020304" pitchFamily="18" charset="-78"/>
                <a:cs typeface="Traditional Arabic" panose="02020603050405020304" pitchFamily="18" charset="-78"/>
              </a:rPr>
              <a:t> الحاكم </a:t>
            </a:r>
            <a:r>
              <a:rPr lang="ar-SA" sz="2400" b="1" dirty="0" err="1">
                <a:solidFill>
                  <a:schemeClr val="tx1"/>
                </a:solidFill>
                <a:latin typeface="Traditional Arabic" panose="02020603050405020304" pitchFamily="18" charset="-78"/>
                <a:cs typeface="Traditional Arabic" panose="02020603050405020304" pitchFamily="18" charset="-78"/>
              </a:rPr>
              <a:t>للارخبيل</a:t>
            </a:r>
            <a:r>
              <a:rPr lang="ar-SA" sz="2400" b="1" dirty="0">
                <a:solidFill>
                  <a:schemeClr val="tx1"/>
                </a:solidFill>
                <a:latin typeface="Traditional Arabic" panose="02020603050405020304" pitchFamily="18" charset="-78"/>
                <a:cs typeface="Traditional Arabic" panose="02020603050405020304" pitchFamily="18" charset="-78"/>
              </a:rPr>
              <a:t> وعندا </a:t>
            </a:r>
            <a:r>
              <a:rPr lang="ar-SA" sz="2400" b="1" dirty="0" err="1">
                <a:solidFill>
                  <a:schemeClr val="tx1"/>
                </a:solidFill>
                <a:latin typeface="Traditional Arabic" panose="02020603050405020304" pitchFamily="18" charset="-78"/>
                <a:cs typeface="Traditional Arabic" panose="02020603050405020304" pitchFamily="18" charset="-78"/>
              </a:rPr>
              <a:t>ذالك</a:t>
            </a:r>
            <a:r>
              <a:rPr lang="ar-SA" sz="2400" b="1" dirty="0">
                <a:solidFill>
                  <a:schemeClr val="tx1"/>
                </a:solidFill>
                <a:latin typeface="Traditional Arabic" panose="02020603050405020304" pitchFamily="18" charset="-78"/>
                <a:cs typeface="Traditional Arabic" panose="02020603050405020304" pitchFamily="18" charset="-78"/>
              </a:rPr>
              <a:t> </a:t>
            </a:r>
            <a:r>
              <a:rPr lang="ar-SA" sz="2400" b="1" dirty="0" smtClean="0">
                <a:solidFill>
                  <a:schemeClr val="tx1"/>
                </a:solidFill>
                <a:latin typeface="Traditional Arabic" panose="02020603050405020304" pitchFamily="18" charset="-78"/>
                <a:cs typeface="Traditional Arabic" panose="02020603050405020304" pitchFamily="18" charset="-78"/>
              </a:rPr>
              <a:t>أطّرت </a:t>
            </a:r>
            <a:r>
              <a:rPr lang="ar-SA" sz="2400" b="1" dirty="0">
                <a:solidFill>
                  <a:schemeClr val="tx1"/>
                </a:solidFill>
                <a:latin typeface="Traditional Arabic" panose="02020603050405020304" pitchFamily="18" charset="-78"/>
                <a:cs typeface="Traditional Arabic" panose="02020603050405020304" pitchFamily="18" charset="-78"/>
              </a:rPr>
              <a:t>قوات </a:t>
            </a:r>
            <a:r>
              <a:rPr lang="ar-SA" sz="2400" b="1" dirty="0" err="1">
                <a:solidFill>
                  <a:schemeClr val="tx1"/>
                </a:solidFill>
                <a:latin typeface="Traditional Arabic" panose="02020603050405020304" pitchFamily="18" charset="-78"/>
                <a:cs typeface="Traditional Arabic" panose="02020603050405020304" pitchFamily="18" charset="-78"/>
              </a:rPr>
              <a:t>الساموراى</a:t>
            </a:r>
            <a:r>
              <a:rPr lang="ar-SA" sz="2400" b="1" dirty="0">
                <a:solidFill>
                  <a:schemeClr val="tx1"/>
                </a:solidFill>
                <a:latin typeface="Traditional Arabic" panose="02020603050405020304" pitchFamily="18" charset="-78"/>
                <a:cs typeface="Traditional Arabic" panose="02020603050405020304" pitchFamily="18" charset="-78"/>
              </a:rPr>
              <a:t> عملية حظر السلاح على </a:t>
            </a:r>
            <a:r>
              <a:rPr lang="ar-SA" sz="2400" b="1" dirty="0" smtClean="0">
                <a:solidFill>
                  <a:schemeClr val="tx1"/>
                </a:solidFill>
                <a:latin typeface="Traditional Arabic" panose="02020603050405020304" pitchFamily="18" charset="-78"/>
                <a:cs typeface="Traditional Arabic" panose="02020603050405020304" pitchFamily="18" charset="-78"/>
              </a:rPr>
              <a:t>ساكني </a:t>
            </a:r>
            <a:r>
              <a:rPr lang="ar-SA" sz="2400" b="1" dirty="0">
                <a:solidFill>
                  <a:schemeClr val="tx1"/>
                </a:solidFill>
                <a:latin typeface="Traditional Arabic" panose="02020603050405020304" pitchFamily="18" charset="-78"/>
                <a:cs typeface="Traditional Arabic" panose="02020603050405020304" pitchFamily="18" charset="-78"/>
              </a:rPr>
              <a:t>الجزيرة خوفا من الثورات ضدهم فاراد </a:t>
            </a:r>
            <a:r>
              <a:rPr lang="ar-SA" sz="2400" b="1" dirty="0" err="1">
                <a:solidFill>
                  <a:schemeClr val="tx1"/>
                </a:solidFill>
                <a:latin typeface="Traditional Arabic" panose="02020603050405020304" pitchFamily="18" charset="-78"/>
                <a:cs typeface="Traditional Arabic" panose="02020603050405020304" pitchFamily="18" charset="-78"/>
              </a:rPr>
              <a:t>الاوكيناويين</a:t>
            </a:r>
            <a:r>
              <a:rPr lang="ar-SA" sz="2400" b="1" dirty="0">
                <a:solidFill>
                  <a:schemeClr val="tx1"/>
                </a:solidFill>
                <a:latin typeface="Traditional Arabic" panose="02020603050405020304" pitchFamily="18" charset="-78"/>
                <a:cs typeface="Traditional Arabic" panose="02020603050405020304" pitchFamily="18" charset="-78"/>
              </a:rPr>
              <a:t> ان </a:t>
            </a:r>
            <a:r>
              <a:rPr lang="ar-SA" sz="2400" b="1" dirty="0" err="1">
                <a:solidFill>
                  <a:schemeClr val="tx1"/>
                </a:solidFill>
                <a:latin typeface="Traditional Arabic" panose="02020603050405020304" pitchFamily="18" charset="-78"/>
                <a:cs typeface="Traditional Arabic" panose="02020603050405020304" pitchFamily="18" charset="-78"/>
              </a:rPr>
              <a:t>يستعملو</a:t>
            </a:r>
            <a:r>
              <a:rPr lang="ar-SA" sz="2400" b="1" dirty="0">
                <a:solidFill>
                  <a:schemeClr val="tx1"/>
                </a:solidFill>
                <a:latin typeface="Traditional Arabic" panose="02020603050405020304" pitchFamily="18" charset="-78"/>
                <a:cs typeface="Traditional Arabic" panose="02020603050405020304" pitchFamily="18" charset="-78"/>
              </a:rPr>
              <a:t> اعضاء جسدهم </a:t>
            </a:r>
            <a:r>
              <a:rPr lang="ar-SA" sz="2400" b="1" dirty="0" err="1" smtClean="0">
                <a:solidFill>
                  <a:schemeClr val="tx1"/>
                </a:solidFill>
                <a:latin typeface="Traditional Arabic" panose="02020603050405020304" pitchFamily="18" charset="-78"/>
                <a:cs typeface="Traditional Arabic" panose="02020603050405020304" pitchFamily="18" charset="-78"/>
              </a:rPr>
              <a:t>كاسلحة</a:t>
            </a:r>
            <a:r>
              <a:rPr lang="ar-SA" sz="2400" b="1" dirty="0" smtClean="0">
                <a:solidFill>
                  <a:schemeClr val="tx1"/>
                </a:solidFill>
                <a:latin typeface="Traditional Arabic" panose="02020603050405020304" pitchFamily="18" charset="-78"/>
                <a:cs typeface="Traditional Arabic" panose="02020603050405020304" pitchFamily="18" charset="-78"/>
              </a:rPr>
              <a:t> للدفاع </a:t>
            </a:r>
            <a:r>
              <a:rPr lang="ar-SA" sz="2400" b="1" dirty="0">
                <a:solidFill>
                  <a:schemeClr val="tx1"/>
                </a:solidFill>
                <a:latin typeface="Traditional Arabic" panose="02020603050405020304" pitchFamily="18" charset="-78"/>
                <a:cs typeface="Traditional Arabic" panose="02020603050405020304" pitchFamily="18" charset="-78"/>
              </a:rPr>
              <a:t>عن النفس على جزيرة اوكيناوا وبعد </a:t>
            </a:r>
            <a:r>
              <a:rPr lang="ar-SA" sz="2400" b="1" dirty="0" err="1">
                <a:solidFill>
                  <a:schemeClr val="tx1"/>
                </a:solidFill>
                <a:latin typeface="Traditional Arabic" panose="02020603050405020304" pitchFamily="18" charset="-78"/>
                <a:cs typeface="Traditional Arabic" panose="02020603050405020304" pitchFamily="18" charset="-78"/>
              </a:rPr>
              <a:t>ذالك</a:t>
            </a:r>
            <a:r>
              <a:rPr lang="ar-SA" sz="2400" b="1" dirty="0">
                <a:solidFill>
                  <a:schemeClr val="tx1"/>
                </a:solidFill>
                <a:latin typeface="Traditional Arabic" panose="02020603050405020304" pitchFamily="18" charset="-78"/>
                <a:cs typeface="Traditional Arabic" panose="02020603050405020304" pitchFamily="18" charset="-78"/>
              </a:rPr>
              <a:t> وحدتها الحكومة اليابانية في فترة حكم الامبراطور </a:t>
            </a:r>
            <a:r>
              <a:rPr lang="ar-SA" sz="2400" b="1" i="1" u="sng" dirty="0" err="1">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ميجي</a:t>
            </a:r>
            <a:r>
              <a:rPr lang="ar-SA" sz="2400" b="1" dirty="0">
                <a:solidFill>
                  <a:schemeClr val="tx1"/>
                </a:solidFill>
                <a:latin typeface="Traditional Arabic" panose="02020603050405020304" pitchFamily="18" charset="-78"/>
                <a:cs typeface="Traditional Arabic" panose="02020603050405020304" pitchFamily="18" charset="-78"/>
              </a:rPr>
              <a:t> عام 1879م وبعد ان ارجع ارخبيل ريوكو وجزيرة اوكيناوا إلى الحكم </a:t>
            </a:r>
            <a:r>
              <a:rPr lang="ar-SA" sz="2400" b="1" dirty="0" err="1">
                <a:solidFill>
                  <a:schemeClr val="tx1"/>
                </a:solidFill>
                <a:latin typeface="Traditional Arabic" panose="02020603050405020304" pitchFamily="18" charset="-78"/>
                <a:cs typeface="Traditional Arabic" panose="02020603050405020304" pitchFamily="18" charset="-78"/>
              </a:rPr>
              <a:t>اليابانى</a:t>
            </a:r>
            <a:r>
              <a:rPr lang="ar-SA" sz="2400" b="1" dirty="0">
                <a:solidFill>
                  <a:schemeClr val="tx1"/>
                </a:solidFill>
                <a:latin typeface="Traditional Arabic" panose="02020603050405020304" pitchFamily="18" charset="-78"/>
                <a:cs typeface="Traditional Arabic" panose="02020603050405020304" pitchFamily="18" charset="-78"/>
              </a:rPr>
              <a:t> اراد </a:t>
            </a:r>
            <a:r>
              <a:rPr lang="ar-SA" sz="2400" b="1" i="1" u="sng" dirty="0" err="1">
                <a:solidFill>
                  <a:srgbClr val="FF0000"/>
                </a:solidFill>
                <a:latin typeface="Traditional Arabic" panose="02020603050405020304" pitchFamily="18" charset="-78"/>
                <a:cs typeface="Traditional Arabic" panose="02020603050405020304" pitchFamily="18" charset="-78"/>
              </a:rPr>
              <a:t>فوناكشى</a:t>
            </a:r>
            <a:r>
              <a:rPr lang="ar-SA" sz="2400" b="1" dirty="0">
                <a:solidFill>
                  <a:schemeClr val="tx1"/>
                </a:solidFill>
                <a:latin typeface="Traditional Arabic" panose="02020603050405020304" pitchFamily="18" charset="-78"/>
                <a:cs typeface="Traditional Arabic" panose="02020603050405020304" pitchFamily="18" charset="-78"/>
              </a:rPr>
              <a:t> </a:t>
            </a:r>
            <a:r>
              <a:rPr lang="ar-SA" sz="2400" b="1" i="1" u="sng" dirty="0" err="1">
                <a:solidFill>
                  <a:srgbClr val="FF0000"/>
                </a:solidFill>
                <a:latin typeface="Traditional Arabic" panose="02020603050405020304" pitchFamily="18" charset="-78"/>
                <a:cs typeface="Traditional Arabic" panose="02020603050405020304" pitchFamily="18" charset="-78"/>
              </a:rPr>
              <a:t>جيتشين</a:t>
            </a:r>
            <a:r>
              <a:rPr lang="ar-SA" sz="2400" b="1" dirty="0">
                <a:solidFill>
                  <a:schemeClr val="tx1"/>
                </a:solidFill>
                <a:latin typeface="Traditional Arabic" panose="02020603050405020304" pitchFamily="18" charset="-78"/>
                <a:cs typeface="Traditional Arabic" panose="02020603050405020304" pitchFamily="18" charset="-78"/>
              </a:rPr>
              <a:t> ومجموعة من خبراء فنون القتال </a:t>
            </a:r>
            <a:r>
              <a:rPr lang="ar-SA" sz="2400" b="1" dirty="0" err="1">
                <a:solidFill>
                  <a:schemeClr val="tx1"/>
                </a:solidFill>
                <a:latin typeface="Traditional Arabic" panose="02020603050405020304" pitchFamily="18" charset="-78"/>
                <a:cs typeface="Traditional Arabic" panose="02020603050405020304" pitchFamily="18" charset="-78"/>
              </a:rPr>
              <a:t>اليابانيه</a:t>
            </a:r>
            <a:r>
              <a:rPr lang="ar-SA" sz="2400" b="1" dirty="0">
                <a:solidFill>
                  <a:schemeClr val="tx1"/>
                </a:solidFill>
                <a:latin typeface="Traditional Arabic" panose="02020603050405020304" pitchFamily="18" charset="-78"/>
                <a:cs typeface="Traditional Arabic" panose="02020603050405020304" pitchFamily="18" charset="-78"/>
              </a:rPr>
              <a:t> في طوكيو ان </a:t>
            </a:r>
            <a:r>
              <a:rPr lang="ar-SA" sz="2400" b="1" dirty="0" err="1">
                <a:solidFill>
                  <a:schemeClr val="tx1"/>
                </a:solidFill>
                <a:latin typeface="Traditional Arabic" panose="02020603050405020304" pitchFamily="18" charset="-78"/>
                <a:cs typeface="Traditional Arabic" panose="02020603050405020304" pitchFamily="18" charset="-78"/>
              </a:rPr>
              <a:t>يجعلو</a:t>
            </a:r>
            <a:r>
              <a:rPr lang="ar-SA" sz="2400" b="1" dirty="0">
                <a:solidFill>
                  <a:schemeClr val="tx1"/>
                </a:solidFill>
                <a:latin typeface="Traditional Arabic" panose="02020603050405020304" pitchFamily="18" charset="-78"/>
                <a:cs typeface="Traditional Arabic" panose="02020603050405020304" pitchFamily="18" charset="-78"/>
              </a:rPr>
              <a:t> الكاراتيه فن </a:t>
            </a:r>
            <a:r>
              <a:rPr lang="ar-SA" sz="2400" b="1" dirty="0" err="1">
                <a:solidFill>
                  <a:schemeClr val="tx1"/>
                </a:solidFill>
                <a:latin typeface="Traditional Arabic" panose="02020603050405020304" pitchFamily="18" charset="-78"/>
                <a:cs typeface="Traditional Arabic" panose="02020603050405020304" pitchFamily="18" charset="-78"/>
              </a:rPr>
              <a:t>قتالى</a:t>
            </a:r>
            <a:r>
              <a:rPr lang="ar-SA" sz="2400" b="1" dirty="0">
                <a:solidFill>
                  <a:schemeClr val="tx1"/>
                </a:solidFill>
                <a:latin typeface="Traditional Arabic" panose="02020603050405020304" pitchFamily="18" charset="-78"/>
                <a:cs typeface="Traditional Arabic" panose="02020603050405020304" pitchFamily="18" charset="-78"/>
              </a:rPr>
              <a:t> </a:t>
            </a:r>
            <a:r>
              <a:rPr lang="ar-SA" sz="2400" b="1" dirty="0" err="1">
                <a:solidFill>
                  <a:schemeClr val="tx1"/>
                </a:solidFill>
                <a:latin typeface="Traditional Arabic" panose="02020603050405020304" pitchFamily="18" charset="-78"/>
                <a:cs typeface="Traditional Arabic" panose="02020603050405020304" pitchFamily="18" charset="-78"/>
              </a:rPr>
              <a:t>عسكرى</a:t>
            </a:r>
            <a:r>
              <a:rPr lang="ar-SA" sz="2400" b="1" dirty="0">
                <a:solidFill>
                  <a:schemeClr val="tx1"/>
                </a:solidFill>
                <a:latin typeface="Traditional Arabic" panose="02020603050405020304" pitchFamily="18" charset="-78"/>
                <a:cs typeface="Traditional Arabic" panose="02020603050405020304" pitchFamily="18" charset="-78"/>
              </a:rPr>
              <a:t> </a:t>
            </a:r>
            <a:r>
              <a:rPr lang="ar-SA" sz="2400" b="1" dirty="0" err="1">
                <a:solidFill>
                  <a:schemeClr val="tx1"/>
                </a:solidFill>
                <a:latin typeface="Traditional Arabic" panose="02020603050405020304" pitchFamily="18" charset="-78"/>
                <a:cs typeface="Traditional Arabic" panose="02020603050405020304" pitchFamily="18" charset="-78"/>
              </a:rPr>
              <a:t>يابانى</a:t>
            </a:r>
            <a:r>
              <a:rPr lang="ar-SA" sz="2400" b="1" dirty="0">
                <a:solidFill>
                  <a:schemeClr val="tx1"/>
                </a:solidFill>
                <a:latin typeface="Traditional Arabic" panose="02020603050405020304" pitchFamily="18" charset="-78"/>
                <a:cs typeface="Traditional Arabic" panose="02020603050405020304" pitchFamily="18" charset="-78"/>
              </a:rPr>
              <a:t> مؤكد من جمعية اليابان لفنون القتال وبعد </a:t>
            </a:r>
            <a:r>
              <a:rPr lang="ar-SA" sz="2400" b="1" dirty="0" err="1">
                <a:solidFill>
                  <a:schemeClr val="tx1"/>
                </a:solidFill>
                <a:latin typeface="Traditional Arabic" panose="02020603050405020304" pitchFamily="18" charset="-78"/>
                <a:cs typeface="Traditional Arabic" panose="02020603050405020304" pitchFamily="18" charset="-78"/>
              </a:rPr>
              <a:t>ذالك</a:t>
            </a:r>
            <a:r>
              <a:rPr lang="ar-SA" sz="2400" b="1" dirty="0">
                <a:solidFill>
                  <a:schemeClr val="tx1"/>
                </a:solidFill>
                <a:latin typeface="Traditional Arabic" panose="02020603050405020304" pitchFamily="18" charset="-78"/>
                <a:cs typeface="Traditional Arabic" panose="02020603050405020304" pitchFamily="18" charset="-78"/>
              </a:rPr>
              <a:t> </a:t>
            </a:r>
            <a:r>
              <a:rPr lang="ar-SA" sz="2400" b="1" dirty="0" smtClean="0">
                <a:solidFill>
                  <a:schemeClr val="tx1"/>
                </a:solidFill>
                <a:latin typeface="Traditional Arabic" panose="02020603050405020304" pitchFamily="18" charset="-78"/>
                <a:cs typeface="Traditional Arabic" panose="02020603050405020304" pitchFamily="18" charset="-78"/>
              </a:rPr>
              <a:t>اسّس </a:t>
            </a:r>
            <a:r>
              <a:rPr lang="ar-SA" sz="2400" b="1" dirty="0">
                <a:solidFill>
                  <a:schemeClr val="tx1"/>
                </a:solidFill>
                <a:latin typeface="Traditional Arabic" panose="02020603050405020304" pitchFamily="18" charset="-78"/>
                <a:cs typeface="Traditional Arabic" panose="02020603050405020304" pitchFamily="18" charset="-78"/>
              </a:rPr>
              <a:t>الخبراء اليابانيون للكاراتيه و(</a:t>
            </a:r>
            <a:r>
              <a:rPr lang="ar-SA" sz="2400" b="1" dirty="0" err="1">
                <a:solidFill>
                  <a:schemeClr val="tx1"/>
                </a:solidFill>
                <a:latin typeface="Traditional Arabic" panose="02020603050405020304" pitchFamily="18" charset="-78"/>
                <a:cs typeface="Traditional Arabic" panose="02020603050405020304" pitchFamily="18" charset="-78"/>
              </a:rPr>
              <a:t>فونا</a:t>
            </a:r>
            <a:r>
              <a:rPr lang="ar-SA" sz="2400" b="1" dirty="0">
                <a:solidFill>
                  <a:schemeClr val="tx1"/>
                </a:solidFill>
                <a:latin typeface="Traditional Arabic" panose="02020603050405020304" pitchFamily="18" charset="-78"/>
                <a:cs typeface="Traditional Arabic" panose="02020603050405020304" pitchFamily="18" charset="-78"/>
              </a:rPr>
              <a:t> كوشي </a:t>
            </a:r>
            <a:r>
              <a:rPr lang="ar-SA" sz="2400" b="1" dirty="0" err="1">
                <a:solidFill>
                  <a:schemeClr val="tx1"/>
                </a:solidFill>
                <a:latin typeface="Traditional Arabic" panose="02020603050405020304" pitchFamily="18" charset="-78"/>
                <a:cs typeface="Traditional Arabic" panose="02020603050405020304" pitchFamily="18" charset="-78"/>
              </a:rPr>
              <a:t>جيتشين</a:t>
            </a:r>
            <a:r>
              <a:rPr lang="ar-SA" sz="2400" b="1" dirty="0">
                <a:solidFill>
                  <a:schemeClr val="tx1"/>
                </a:solidFill>
                <a:latin typeface="Traditional Arabic" panose="02020603050405020304" pitchFamily="18" charset="-78"/>
                <a:cs typeface="Traditional Arabic" panose="02020603050405020304" pitchFamily="18" charset="-78"/>
              </a:rPr>
              <a:t>) جمعية اليابان للكاراتيه</a:t>
            </a:r>
            <a:r>
              <a:rPr lang="en-US" sz="2400" b="1" dirty="0">
                <a:solidFill>
                  <a:schemeClr val="tx1"/>
                </a:solidFill>
                <a:latin typeface="Traditional Arabic" panose="02020603050405020304" pitchFamily="18" charset="-78"/>
                <a:cs typeface="Traditional Arabic" panose="02020603050405020304" pitchFamily="18" charset="-78"/>
              </a:rPr>
              <a:t> (Japan Karate Association ) </a:t>
            </a:r>
            <a:r>
              <a:rPr lang="ar-SA" sz="2400" b="1" dirty="0">
                <a:solidFill>
                  <a:schemeClr val="tx1"/>
                </a:solidFill>
                <a:latin typeface="Traditional Arabic" panose="02020603050405020304" pitchFamily="18" charset="-78"/>
                <a:cs typeface="Traditional Arabic" panose="02020603050405020304" pitchFamily="18" charset="-78"/>
              </a:rPr>
              <a:t>ومن هذا المنطلق </a:t>
            </a:r>
            <a:r>
              <a:rPr lang="ar-SA" sz="2400" b="1" dirty="0" smtClean="0">
                <a:solidFill>
                  <a:schemeClr val="tx1"/>
                </a:solidFill>
                <a:latin typeface="Traditional Arabic" panose="02020603050405020304" pitchFamily="18" charset="-78"/>
                <a:cs typeface="Traditional Arabic" panose="02020603050405020304" pitchFamily="18" charset="-78"/>
              </a:rPr>
              <a:t>اشاع </a:t>
            </a:r>
            <a:r>
              <a:rPr lang="ar-SA" sz="2400" b="1" dirty="0">
                <a:solidFill>
                  <a:schemeClr val="tx1"/>
                </a:solidFill>
                <a:latin typeface="Traditional Arabic" panose="02020603050405020304" pitchFamily="18" charset="-78"/>
                <a:cs typeface="Traditional Arabic" panose="02020603050405020304" pitchFamily="18" charset="-78"/>
              </a:rPr>
              <a:t>اليابانيون </a:t>
            </a:r>
            <a:r>
              <a:rPr lang="ar-SA" sz="2400" b="1" dirty="0" smtClean="0">
                <a:solidFill>
                  <a:schemeClr val="tx1"/>
                </a:solidFill>
                <a:latin typeface="Traditional Arabic" panose="02020603050405020304" pitchFamily="18" charset="-78"/>
                <a:cs typeface="Traditional Arabic" panose="02020603050405020304" pitchFamily="18" charset="-78"/>
              </a:rPr>
              <a:t>الكاراتيه</a:t>
            </a:r>
            <a:r>
              <a:rPr lang="en-US" sz="2400" b="1" dirty="0" smtClean="0">
                <a:solidFill>
                  <a:schemeClr val="tx1"/>
                </a:solidFill>
                <a:latin typeface="Traditional Arabic" panose="02020603050405020304" pitchFamily="18" charset="-78"/>
                <a:cs typeface="Traditional Arabic" panose="02020603050405020304" pitchFamily="18" charset="-78"/>
              </a:rPr>
              <a:t>.</a:t>
            </a:r>
            <a:r>
              <a:rPr lang="en-US" sz="2800" b="1" dirty="0">
                <a:solidFill>
                  <a:schemeClr val="tx1"/>
                </a:solidFill>
                <a:latin typeface="Traditional Arabic" panose="02020603050405020304" pitchFamily="18" charset="-78"/>
                <a:cs typeface="Traditional Arabic" panose="02020603050405020304" pitchFamily="18" charset="-78"/>
              </a:rPr>
              <a:t/>
            </a:r>
            <a:br>
              <a:rPr lang="en-US" sz="2800" b="1" dirty="0">
                <a:solidFill>
                  <a:schemeClr val="tx1"/>
                </a:solidFill>
                <a:latin typeface="Traditional Arabic" panose="02020603050405020304" pitchFamily="18" charset="-78"/>
                <a:cs typeface="Traditional Arabic" panose="02020603050405020304" pitchFamily="18" charset="-78"/>
              </a:rPr>
            </a:br>
            <a:endParaRPr lang="ar-SA" sz="2800" b="1" dirty="0">
              <a:solidFill>
                <a:schemeClr val="tx1"/>
              </a:solidFill>
              <a:latin typeface="Traditional Arabic" panose="02020603050405020304" pitchFamily="18" charset="-78"/>
              <a:cs typeface="Traditional Arabic" panose="02020603050405020304" pitchFamily="18" charset="-78"/>
            </a:endParaRPr>
          </a:p>
        </p:txBody>
      </p:sp>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23528" y="476672"/>
            <a:ext cx="8352928" cy="6120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2400" b="1" dirty="0" smtClean="0">
                <a:solidFill>
                  <a:schemeClr val="tx1"/>
                </a:solidFill>
                <a:latin typeface="Traditional Arabic" panose="02020603050405020304" pitchFamily="18" charset="-78"/>
                <a:cs typeface="Traditional Arabic" panose="02020603050405020304" pitchFamily="18" charset="-78"/>
              </a:rPr>
              <a:t> </a:t>
            </a:r>
          </a:p>
          <a:p>
            <a:pPr algn="just"/>
            <a:endParaRPr lang="ar-SA" sz="2400" b="1" dirty="0">
              <a:solidFill>
                <a:schemeClr val="tx1"/>
              </a:solidFill>
              <a:latin typeface="Traditional Arabic" panose="02020603050405020304" pitchFamily="18" charset="-78"/>
              <a:cs typeface="Traditional Arabic" panose="02020603050405020304" pitchFamily="18" charset="-78"/>
            </a:endParaRPr>
          </a:p>
          <a:p>
            <a:pPr algn="just"/>
            <a:r>
              <a:rPr lang="ar-SA" sz="2800" b="1" dirty="0" smtClean="0">
                <a:solidFill>
                  <a:schemeClr val="tx1"/>
                </a:solidFill>
                <a:latin typeface="Traditional Arabic" panose="02020603050405020304" pitchFamily="18" charset="-78"/>
                <a:cs typeface="Traditional Arabic" panose="02020603050405020304" pitchFamily="18" charset="-78"/>
              </a:rPr>
              <a:t>عرف </a:t>
            </a:r>
            <a:r>
              <a:rPr lang="ar-SA" sz="2800" b="1" dirty="0">
                <a:solidFill>
                  <a:schemeClr val="tx1"/>
                </a:solidFill>
                <a:latin typeface="Traditional Arabic" panose="02020603050405020304" pitchFamily="18" charset="-78"/>
                <a:cs typeface="Traditional Arabic" panose="02020603050405020304" pitchFamily="18" charset="-78"/>
              </a:rPr>
              <a:t>الوطن العربي رياضة الكاراتيه في الستينات ، ويعتبر القطر العربي السوري أول دولة عربية دخلت لعبة الكاراتيه إليها ، وكان ذلك عام </a:t>
            </a:r>
            <a:r>
              <a:rPr lang="ar-SA" sz="28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1964م</a:t>
            </a:r>
            <a:r>
              <a:rPr lang="ar-SA" sz="2800" b="1" dirty="0" smtClean="0">
                <a:solidFill>
                  <a:schemeClr val="tx1"/>
                </a:solidFill>
                <a:latin typeface="Traditional Arabic" panose="02020603050405020304" pitchFamily="18" charset="-78"/>
                <a:cs typeface="Traditional Arabic" panose="02020603050405020304" pitchFamily="18" charset="-78"/>
              </a:rPr>
              <a:t> </a:t>
            </a:r>
            <a:r>
              <a:rPr lang="ar-SA" sz="2800" b="1" dirty="0">
                <a:solidFill>
                  <a:schemeClr val="tx1"/>
                </a:solidFill>
                <a:latin typeface="Traditional Arabic" panose="02020603050405020304" pitchFamily="18" charset="-78"/>
                <a:cs typeface="Traditional Arabic" panose="02020603050405020304" pitchFamily="18" charset="-78"/>
              </a:rPr>
              <a:t>وذلك على يد معلم الكاراتيه السوري </a:t>
            </a:r>
            <a:r>
              <a:rPr lang="ar-SA" sz="2800" b="1" i="1" u="sng" dirty="0">
                <a:solidFill>
                  <a:srgbClr val="FF0000"/>
                </a:solidFill>
                <a:latin typeface="Traditional Arabic" panose="02020603050405020304" pitchFamily="18" charset="-78"/>
                <a:cs typeface="Traditional Arabic" panose="02020603050405020304" pitchFamily="18" charset="-78"/>
              </a:rPr>
              <a:t>(شمس الدين </a:t>
            </a:r>
            <a:r>
              <a:rPr lang="ar-SA" sz="2800" b="1" i="1" u="sng" dirty="0" err="1" smtClean="0">
                <a:solidFill>
                  <a:srgbClr val="FF0000"/>
                </a:solidFill>
                <a:latin typeface="Traditional Arabic" panose="02020603050405020304" pitchFamily="18" charset="-78"/>
                <a:cs typeface="Traditional Arabic" panose="02020603050405020304" pitchFamily="18" charset="-78"/>
              </a:rPr>
              <a:t>صوفناني</a:t>
            </a:r>
            <a:r>
              <a:rPr lang="ar-SA" sz="2800" b="1" i="1" u="sng" dirty="0" smtClean="0">
                <a:solidFill>
                  <a:srgbClr val="FF0000"/>
                </a:solidFill>
                <a:latin typeface="Traditional Arabic" panose="02020603050405020304" pitchFamily="18" charset="-78"/>
                <a:cs typeface="Traditional Arabic" panose="02020603050405020304" pitchFamily="18" charset="-78"/>
              </a:rPr>
              <a:t>) </a:t>
            </a:r>
            <a:r>
              <a:rPr lang="ar-SA" sz="2800" b="1" dirty="0">
                <a:solidFill>
                  <a:schemeClr val="tx1"/>
                </a:solidFill>
                <a:latin typeface="Traditional Arabic" panose="02020603050405020304" pitchFamily="18" charset="-78"/>
                <a:cs typeface="Traditional Arabic" panose="02020603050405020304" pitchFamily="18" charset="-78"/>
              </a:rPr>
              <a:t>الذي تعلم هذا الفن في اليابان ، وأدخلت الكاراتيه بشكل رسمي إلى جمهورية مصر العربية عام </a:t>
            </a:r>
            <a:r>
              <a:rPr lang="ar-SA" sz="28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1974م </a:t>
            </a:r>
            <a:r>
              <a:rPr lang="ar-SA" sz="2800" b="1" dirty="0">
                <a:solidFill>
                  <a:schemeClr val="tx1"/>
                </a:solidFill>
                <a:latin typeface="Traditional Arabic" panose="02020603050405020304" pitchFamily="18" charset="-78"/>
                <a:cs typeface="Traditional Arabic" panose="02020603050405020304" pitchFamily="18" charset="-78"/>
              </a:rPr>
              <a:t>، وأقيمت أول بطولة على مستوى الجمهورية ، كما أدخلت إلى المملكة العربية السعودية عام </a:t>
            </a:r>
            <a:r>
              <a:rPr lang="ar-SA" sz="28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1969م</a:t>
            </a:r>
            <a:r>
              <a:rPr lang="ar-SA" sz="2800" b="1" dirty="0" smtClean="0">
                <a:solidFill>
                  <a:schemeClr val="tx1"/>
                </a:solidFill>
                <a:latin typeface="Traditional Arabic" panose="02020603050405020304" pitchFamily="18" charset="-78"/>
                <a:cs typeface="Traditional Arabic" panose="02020603050405020304" pitchFamily="18" charset="-78"/>
              </a:rPr>
              <a:t> </a:t>
            </a:r>
            <a:r>
              <a:rPr lang="ar-SA" sz="2800" b="1" dirty="0">
                <a:solidFill>
                  <a:schemeClr val="tx1"/>
                </a:solidFill>
                <a:latin typeface="Traditional Arabic" panose="02020603050405020304" pitchFamily="18" charset="-78"/>
                <a:cs typeface="Traditional Arabic" panose="02020603050405020304" pitchFamily="18" charset="-78"/>
              </a:rPr>
              <a:t>، على يد الأستاذ </a:t>
            </a:r>
            <a:r>
              <a:rPr lang="ar-SA" sz="28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محمد فائز </a:t>
            </a:r>
            <a:r>
              <a:rPr lang="ar-SA" sz="2800" b="1" i="1" u="sng" dirty="0" err="1">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القليش</a:t>
            </a:r>
            <a:r>
              <a:rPr lang="ar-SA" sz="28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2800" b="1" dirty="0">
                <a:solidFill>
                  <a:schemeClr val="tx1"/>
                </a:solidFill>
                <a:latin typeface="Traditional Arabic" panose="02020603050405020304" pitchFamily="18" charset="-78"/>
                <a:cs typeface="Traditional Arabic" panose="02020603050405020304" pitchFamily="18" charset="-78"/>
              </a:rPr>
              <a:t>( رئيس </a:t>
            </a:r>
            <a:r>
              <a:rPr lang="ar-SA" sz="2800" b="1" dirty="0" err="1">
                <a:solidFill>
                  <a:schemeClr val="tx1"/>
                </a:solidFill>
                <a:latin typeface="Traditional Arabic" panose="02020603050405020304" pitchFamily="18" charset="-78"/>
                <a:cs typeface="Traditional Arabic" panose="02020603050405020304" pitchFamily="18" charset="-78"/>
              </a:rPr>
              <a:t>الإتحاد</a:t>
            </a:r>
            <a:r>
              <a:rPr lang="ar-SA" sz="2800" b="1" dirty="0">
                <a:solidFill>
                  <a:schemeClr val="tx1"/>
                </a:solidFill>
                <a:latin typeface="Traditional Arabic" panose="02020603050405020304" pitchFamily="18" charset="-78"/>
                <a:cs typeface="Traditional Arabic" panose="02020603050405020304" pitchFamily="18" charset="-78"/>
              </a:rPr>
              <a:t> العربي والسعودي للكاراتيه) وانتشرت اللعبة إلى باقي الدول العربية مثل لبنان والسودان وغيرهما ، وساعد على </a:t>
            </a:r>
            <a:r>
              <a:rPr lang="ar-SA" sz="2800" b="1" dirty="0" err="1">
                <a:solidFill>
                  <a:schemeClr val="tx1"/>
                </a:solidFill>
                <a:latin typeface="Traditional Arabic" panose="02020603050405020304" pitchFamily="18" charset="-78"/>
                <a:cs typeface="Traditional Arabic" panose="02020603050405020304" pitchFamily="18" charset="-78"/>
              </a:rPr>
              <a:t>إنتشارها</a:t>
            </a:r>
            <a:r>
              <a:rPr lang="ar-SA" sz="2800" b="1" dirty="0">
                <a:solidFill>
                  <a:schemeClr val="tx1"/>
                </a:solidFill>
                <a:latin typeface="Traditional Arabic" panose="02020603050405020304" pitchFamily="18" charset="-78"/>
                <a:cs typeface="Traditional Arabic" panose="02020603050405020304" pitchFamily="18" charset="-78"/>
              </a:rPr>
              <a:t> اليابانيون الذين قدموا إلى الدول العربية من أبرزهم </a:t>
            </a:r>
            <a:r>
              <a:rPr lang="ar-SA" sz="28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a:t>
            </a:r>
            <a:r>
              <a:rPr lang="ar-SA" sz="2800" b="1" i="1" u="sng" dirty="0" err="1">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هيديكي</a:t>
            </a:r>
            <a:r>
              <a:rPr lang="ar-SA" sz="28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2800" b="1" i="1" u="sng" dirty="0" err="1">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أوكاموتو</a:t>
            </a:r>
            <a:r>
              <a:rPr lang="ar-SA" sz="28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2800" b="1" dirty="0">
                <a:solidFill>
                  <a:schemeClr val="tx1"/>
                </a:solidFill>
                <a:latin typeface="Traditional Arabic" panose="02020603050405020304" pitchFamily="18" charset="-78"/>
                <a:cs typeface="Traditional Arabic" panose="02020603050405020304" pitchFamily="18" charset="-78"/>
              </a:rPr>
              <a:t>الذي تعاون منذ نهاية الستينات مع الكثير من مدربي الكاراتيه في أرجاء الوطن العربي.</a:t>
            </a:r>
            <a:r>
              <a:rPr lang="en-US" sz="2800" b="1" dirty="0" smtClean="0">
                <a:solidFill>
                  <a:schemeClr val="tx1"/>
                </a:solidFill>
                <a:latin typeface="Traditional Arabic" panose="02020603050405020304" pitchFamily="18" charset="-78"/>
                <a:cs typeface="Traditional Arabic" panose="02020603050405020304" pitchFamily="18" charset="-78"/>
              </a:rPr>
              <a:t>  .</a:t>
            </a:r>
            <a:r>
              <a:rPr lang="en-US" sz="2000" b="1" dirty="0" smtClean="0">
                <a:solidFill>
                  <a:schemeClr val="tx1"/>
                </a:solidFill>
                <a:latin typeface="Traditional Arabic" panose="02020603050405020304" pitchFamily="18" charset="-78"/>
                <a:cs typeface="Traditional Arabic" panose="02020603050405020304" pitchFamily="18" charset="-78"/>
              </a:rPr>
              <a:t/>
            </a:r>
            <a:br>
              <a:rPr lang="en-US" sz="2000" b="1" dirty="0" smtClean="0">
                <a:solidFill>
                  <a:schemeClr val="tx1"/>
                </a:solidFill>
                <a:latin typeface="Traditional Arabic" panose="02020603050405020304" pitchFamily="18" charset="-78"/>
                <a:cs typeface="Traditional Arabic" panose="02020603050405020304" pitchFamily="18" charset="-78"/>
              </a:rPr>
            </a:br>
            <a:r>
              <a:rPr lang="en-US" sz="2800" b="1" dirty="0" smtClean="0">
                <a:solidFill>
                  <a:schemeClr val="tx1"/>
                </a:solidFill>
                <a:latin typeface="Traditional Arabic" panose="02020603050405020304" pitchFamily="18" charset="-78"/>
                <a:cs typeface="Traditional Arabic" panose="02020603050405020304" pitchFamily="18" charset="-78"/>
              </a:rPr>
              <a:t/>
            </a:r>
            <a:br>
              <a:rPr lang="en-US" sz="2800" b="1" dirty="0" smtClean="0">
                <a:solidFill>
                  <a:schemeClr val="tx1"/>
                </a:solidFill>
                <a:latin typeface="Traditional Arabic" panose="02020603050405020304" pitchFamily="18" charset="-78"/>
                <a:cs typeface="Traditional Arabic" panose="02020603050405020304" pitchFamily="18" charset="-78"/>
              </a:rPr>
            </a:br>
            <a:endParaRPr lang="ar-SA" sz="2800" b="1" dirty="0">
              <a:solidFill>
                <a:schemeClr val="tx1"/>
              </a:solidFill>
              <a:latin typeface="Traditional Arabic" panose="02020603050405020304" pitchFamily="18" charset="-78"/>
              <a:cs typeface="Traditional Arabic" panose="02020603050405020304" pitchFamily="18" charset="-78"/>
            </a:endParaRPr>
          </a:p>
        </p:txBody>
      </p:sp>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5936" y="404664"/>
            <a:ext cx="4896544" cy="6192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38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مدارس الكراتيه</a:t>
            </a:r>
            <a:endParaRPr lang="ar-SA" sz="138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pic>
        <p:nvPicPr>
          <p:cNvPr id="3" name="Picture 2" descr="D:\صور البحث\صصصص.jpg"/>
          <p:cNvPicPr/>
          <p:nvPr/>
        </p:nvPicPr>
        <p:blipFill>
          <a:blip r:embed="rId2">
            <a:extLst>
              <a:ext uri="{28A0092B-C50C-407E-A947-70E740481C1C}">
                <a14:useLocalDpi xmlns:a14="http://schemas.microsoft.com/office/drawing/2010/main" xmlns="" val="0"/>
              </a:ext>
            </a:extLst>
          </a:blip>
          <a:srcRect/>
          <a:stretch>
            <a:fillRect/>
          </a:stretch>
        </p:blipFill>
        <p:spPr bwMode="auto">
          <a:xfrm rot="183221">
            <a:off x="323528" y="548680"/>
            <a:ext cx="3384376" cy="5904656"/>
          </a:xfrm>
          <a:prstGeom prst="rect">
            <a:avLst/>
          </a:prstGeom>
          <a:noFill/>
          <a:ln>
            <a:noFill/>
          </a:ln>
          <a:extLst/>
        </p:spPr>
      </p:pic>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467544" y="404664"/>
            <a:ext cx="8424936" cy="62646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2800" b="1" dirty="0" smtClean="0">
                <a:solidFill>
                  <a:schemeClr val="tx1"/>
                </a:solidFill>
                <a:latin typeface="Traditional Arabic" panose="02020603050405020304" pitchFamily="18" charset="-78"/>
                <a:cs typeface="Traditional Arabic" panose="02020603050405020304" pitchFamily="18" charset="-78"/>
              </a:rPr>
              <a:t>هناك عدة </a:t>
            </a:r>
            <a:r>
              <a:rPr lang="ar-SA" sz="2800" b="1" dirty="0">
                <a:solidFill>
                  <a:schemeClr val="tx1"/>
                </a:solidFill>
                <a:latin typeface="Traditional Arabic" panose="02020603050405020304" pitchFamily="18" charset="-78"/>
                <a:cs typeface="Traditional Arabic" panose="02020603050405020304" pitchFamily="18" charset="-78"/>
              </a:rPr>
              <a:t>أنواع من الكاراتيه ترجع إلى مدارس أو </a:t>
            </a:r>
            <a:r>
              <a:rPr lang="ar-SA" sz="2800" b="1" dirty="0" smtClean="0">
                <a:solidFill>
                  <a:schemeClr val="tx1"/>
                </a:solidFill>
                <a:latin typeface="Traditional Arabic" panose="02020603050405020304" pitchFamily="18" charset="-78"/>
                <a:cs typeface="Traditional Arabic" panose="02020603050405020304" pitchFamily="18" charset="-78"/>
              </a:rPr>
              <a:t>مدرّسين </a:t>
            </a:r>
            <a:r>
              <a:rPr lang="ar-SA" sz="2800" b="1" dirty="0">
                <a:solidFill>
                  <a:schemeClr val="tx1"/>
                </a:solidFill>
                <a:latin typeface="Traditional Arabic" panose="02020603050405020304" pitchFamily="18" charset="-78"/>
                <a:cs typeface="Traditional Arabic" panose="02020603050405020304" pitchFamily="18" charset="-78"/>
              </a:rPr>
              <a:t>مشهورين. النوع الأكثر </a:t>
            </a:r>
            <a:r>
              <a:rPr lang="ar-SA" sz="2800" b="1" dirty="0" err="1">
                <a:solidFill>
                  <a:schemeClr val="tx1"/>
                </a:solidFill>
                <a:latin typeface="Traditional Arabic" panose="02020603050405020304" pitchFamily="18" charset="-78"/>
                <a:cs typeface="Traditional Arabic" panose="02020603050405020304" pitchFamily="18" charset="-78"/>
              </a:rPr>
              <a:t>إنتشارا</a:t>
            </a:r>
            <a:r>
              <a:rPr lang="ar-SA" sz="2800" b="1" dirty="0">
                <a:solidFill>
                  <a:schemeClr val="tx1"/>
                </a:solidFill>
                <a:latin typeface="Traditional Arabic" panose="02020603050405020304" pitchFamily="18" charset="-78"/>
                <a:cs typeface="Traditional Arabic" panose="02020603050405020304" pitchFamily="18" charset="-78"/>
              </a:rPr>
              <a:t> هو</a:t>
            </a:r>
            <a:r>
              <a:rPr lang="ar-SA" sz="2800" b="1" i="1" u="sng" dirty="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28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الشوتوكان</a:t>
            </a:r>
            <a:r>
              <a:rPr lang="ar-SA" sz="2800" b="1" i="1" u="sng" dirty="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2800" b="1" dirty="0" smtClean="0">
                <a:solidFill>
                  <a:schemeClr val="tx1"/>
                </a:solidFill>
                <a:latin typeface="Traditional Arabic" panose="02020603050405020304" pitchFamily="18" charset="-78"/>
                <a:cs typeface="Traditional Arabic" panose="02020603050405020304" pitchFamily="18" charset="-78"/>
              </a:rPr>
              <a:t>و يمكن </a:t>
            </a:r>
            <a:r>
              <a:rPr lang="ar-SA" sz="2800" b="1" dirty="0">
                <a:solidFill>
                  <a:schemeClr val="tx1"/>
                </a:solidFill>
                <a:latin typeface="Traditional Arabic" panose="02020603050405020304" pitchFamily="18" charset="-78"/>
                <a:cs typeface="Traditional Arabic" panose="02020603050405020304" pitchFamily="18" charset="-78"/>
              </a:rPr>
              <a:t>إرجاعه </a:t>
            </a:r>
            <a:r>
              <a:rPr lang="ar-SA" sz="2800" b="1" dirty="0" smtClean="0">
                <a:solidFill>
                  <a:schemeClr val="tx1"/>
                </a:solidFill>
                <a:latin typeface="Traditional Arabic" panose="02020603050405020304" pitchFamily="18" charset="-78"/>
                <a:cs typeface="Traditional Arabic" panose="02020603050405020304" pitchFamily="18" charset="-78"/>
              </a:rPr>
              <a:t>إلى المعلّم </a:t>
            </a:r>
            <a:r>
              <a:rPr lang="ar-SA" sz="2800" b="1" dirty="0" smtClean="0">
                <a:solidFill>
                  <a:srgbClr val="FF0000"/>
                </a:solidFill>
                <a:latin typeface="Traditional Arabic" panose="02020603050405020304" pitchFamily="18" charset="-78"/>
                <a:cs typeface="Traditional Arabic" panose="02020603050405020304" pitchFamily="18" charset="-78"/>
              </a:rPr>
              <a:t>(</a:t>
            </a:r>
            <a:r>
              <a:rPr lang="ar-SA" sz="2800" b="1" i="1" u="sng" dirty="0" err="1"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فوناكوشي</a:t>
            </a:r>
            <a:r>
              <a:rPr lang="ar-SA" sz="2800" b="1" dirty="0">
                <a:solidFill>
                  <a:srgbClr val="FF0000"/>
                </a:solidFill>
                <a:latin typeface="Traditional Arabic" panose="02020603050405020304" pitchFamily="18" charset="-78"/>
                <a:cs typeface="Traditional Arabic" panose="02020603050405020304" pitchFamily="18" charset="-78"/>
              </a:rPr>
              <a:t>) </a:t>
            </a:r>
            <a:r>
              <a:rPr lang="ar-SA" sz="2800" b="1" dirty="0">
                <a:solidFill>
                  <a:schemeClr val="tx1"/>
                </a:solidFill>
                <a:latin typeface="Traditional Arabic" panose="02020603050405020304" pitchFamily="18" charset="-78"/>
                <a:cs typeface="Traditional Arabic" panose="02020603050405020304" pitchFamily="18" charset="-78"/>
              </a:rPr>
              <a:t>كما أنه هناك مدرسة </a:t>
            </a:r>
            <a:r>
              <a:rPr lang="ar-SA" sz="28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الكيوكوشينكاي</a:t>
            </a:r>
            <a:r>
              <a:rPr lang="ar-SA" sz="2800" b="1" dirty="0">
                <a:solidFill>
                  <a:schemeClr val="tx1"/>
                </a:solidFill>
                <a:latin typeface="Traditional Arabic" panose="02020603050405020304" pitchFamily="18" charset="-78"/>
                <a:cs typeface="Traditional Arabic" panose="02020603050405020304" pitchFamily="18" charset="-78"/>
              </a:rPr>
              <a:t> وهي عنيفة نوعا ما بالإضافة إلى مدرسة </a:t>
            </a:r>
            <a:r>
              <a:rPr lang="ar-SA" sz="2800" b="1" dirty="0" smtClean="0">
                <a:solidFill>
                  <a:schemeClr val="tx1"/>
                </a:solidFill>
                <a:latin typeface="Traditional Arabic" panose="02020603050405020304" pitchFamily="18" charset="-78"/>
                <a:cs typeface="Traditional Arabic" panose="02020603050405020304" pitchFamily="18" charset="-78"/>
              </a:rPr>
              <a:t>(</a:t>
            </a:r>
            <a:r>
              <a:rPr lang="ar-SA" sz="28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الجوجوريو</a:t>
            </a:r>
            <a:r>
              <a:rPr lang="en-US" sz="28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2800" b="1" dirty="0">
                <a:solidFill>
                  <a:srgbClr val="FF0000"/>
                </a:solidFill>
                <a:latin typeface="Traditional Arabic" panose="02020603050405020304" pitchFamily="18" charset="-78"/>
                <a:cs typeface="Traditional Arabic" panose="02020603050405020304" pitchFamily="18" charset="-78"/>
              </a:rPr>
              <a:t>)</a:t>
            </a:r>
            <a:r>
              <a:rPr lang="ar-SA" sz="2800" b="1" dirty="0" smtClean="0">
                <a:solidFill>
                  <a:schemeClr val="tx1"/>
                </a:solidFill>
                <a:latin typeface="Traditional Arabic" panose="02020603050405020304" pitchFamily="18" charset="-78"/>
                <a:cs typeface="Traditional Arabic" panose="02020603050405020304" pitchFamily="18" charset="-78"/>
              </a:rPr>
              <a:t>التي </a:t>
            </a:r>
            <a:r>
              <a:rPr lang="ar-SA" sz="2800" b="1" dirty="0">
                <a:solidFill>
                  <a:schemeClr val="tx1"/>
                </a:solidFill>
                <a:latin typeface="Traditional Arabic" panose="02020603050405020304" pitchFamily="18" charset="-78"/>
                <a:cs typeface="Traditional Arabic" panose="02020603050405020304" pitchFamily="18" charset="-78"/>
              </a:rPr>
              <a:t>من أهم ممثليها المعلم </a:t>
            </a:r>
            <a:r>
              <a:rPr lang="ar-SA" sz="2800" b="1" dirty="0" smtClean="0">
                <a:solidFill>
                  <a:srgbClr val="FF0000"/>
                </a:solidFill>
                <a:latin typeface="Traditional Arabic" panose="02020603050405020304" pitchFamily="18" charset="-78"/>
                <a:cs typeface="Traditional Arabic" panose="02020603050405020304" pitchFamily="18" charset="-78"/>
              </a:rPr>
              <a:t>( </a:t>
            </a:r>
            <a:r>
              <a:rPr lang="ar-SA" sz="2800" b="1" i="1" u="sng" dirty="0" err="1"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شوجون</a:t>
            </a:r>
            <a:r>
              <a:rPr lang="ar-SA" sz="2800" b="1" dirty="0" smtClean="0">
                <a:solidFill>
                  <a:srgbClr val="FF0000"/>
                </a:solidFill>
                <a:latin typeface="Traditional Arabic" panose="02020603050405020304" pitchFamily="18" charset="-78"/>
                <a:cs typeface="Traditional Arabic" panose="02020603050405020304" pitchFamily="18" charset="-78"/>
              </a:rPr>
              <a:t> </a:t>
            </a:r>
            <a:r>
              <a:rPr lang="ar-SA" sz="2800" b="1" i="1" u="sng" dirty="0" err="1"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ميجي</a:t>
            </a:r>
            <a:r>
              <a:rPr lang="en-US" sz="28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2800" b="1" dirty="0" smtClean="0">
                <a:solidFill>
                  <a:srgbClr val="FF0000"/>
                </a:solidFill>
                <a:latin typeface="Traditional Arabic" panose="02020603050405020304" pitchFamily="18" charset="-78"/>
                <a:cs typeface="Traditional Arabic" panose="02020603050405020304" pitchFamily="18" charset="-78"/>
              </a:rPr>
              <a:t>).</a:t>
            </a:r>
            <a:endParaRPr lang="en-US" sz="2800" b="1" dirty="0" smtClean="0">
              <a:solidFill>
                <a:schemeClr val="tx1"/>
              </a:solidFill>
              <a:latin typeface="Traditional Arabic" panose="02020603050405020304" pitchFamily="18" charset="-78"/>
              <a:cs typeface="Traditional Arabic" panose="02020603050405020304" pitchFamily="18" charset="-78"/>
            </a:endParaRPr>
          </a:p>
          <a:p>
            <a:pPr algn="just"/>
            <a:r>
              <a:rPr lang="ar-SA" sz="2800" b="1" dirty="0" smtClean="0">
                <a:solidFill>
                  <a:schemeClr val="tx1"/>
                </a:solidFill>
                <a:latin typeface="Traditional Arabic" panose="02020603050405020304" pitchFamily="18" charset="-78"/>
                <a:cs typeface="Traditional Arabic" panose="02020603050405020304" pitchFamily="18" charset="-78"/>
              </a:rPr>
              <a:t>و </a:t>
            </a:r>
            <a:r>
              <a:rPr lang="ar-SA" sz="2800" b="1" dirty="0">
                <a:solidFill>
                  <a:schemeClr val="tx1"/>
                </a:solidFill>
                <a:latin typeface="Traditional Arabic" panose="02020603050405020304" pitchFamily="18" charset="-78"/>
                <a:cs typeface="Traditional Arabic" panose="02020603050405020304" pitchFamily="18" charset="-78"/>
              </a:rPr>
              <a:t>انتشرت بعد ذلك عدة مدارس لتعليم الكاراتيه تختلف باختلاف الأساليب، و لكن كانت أشهرها مدرسة </a:t>
            </a:r>
            <a:r>
              <a:rPr lang="ar-SA" sz="28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الشوتوكان</a:t>
            </a:r>
            <a:r>
              <a:rPr lang="ar-SA" sz="2800" b="1" dirty="0">
                <a:solidFill>
                  <a:schemeClr val="tx1"/>
                </a:solidFill>
                <a:latin typeface="Traditional Arabic" panose="02020603050405020304" pitchFamily="18" charset="-78"/>
                <a:cs typeface="Traditional Arabic" panose="02020603050405020304" pitchFamily="18" charset="-78"/>
              </a:rPr>
              <a:t> التي انتشرت في كل أنحاء العالم نظراً لسهولة تعلمها و كثرة حركاتها ثم عرف العالم الغربي الكاراتيه بدءاً من الخمسينات من هذا القرن و ظهر أول اتحاد دولي لها سنة </a:t>
            </a:r>
            <a:r>
              <a:rPr lang="ar-SA" sz="28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1972</a:t>
            </a:r>
            <a:r>
              <a:rPr lang="ar-SA" sz="2800" b="1" dirty="0">
                <a:solidFill>
                  <a:schemeClr val="tx1"/>
                </a:solidFill>
                <a:latin typeface="Traditional Arabic" panose="02020603050405020304" pitchFamily="18" charset="-78"/>
                <a:cs typeface="Traditional Arabic" panose="02020603050405020304" pitchFamily="18" charset="-78"/>
              </a:rPr>
              <a:t> و عرف بالاتحاد العالمي لمنظمات الكاراتيه، و في سنة 1974 ظهر اتحاد ثاني للكاراتيه سمي الاتحاد الدولي للهواة. أما أول بطولة للعالم، فأقيمت سنة </a:t>
            </a:r>
            <a:r>
              <a:rPr lang="ar-SA" sz="28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1970</a:t>
            </a:r>
            <a:r>
              <a:rPr lang="ar-SA" sz="2800" b="1" dirty="0">
                <a:solidFill>
                  <a:schemeClr val="tx1"/>
                </a:solidFill>
                <a:latin typeface="Traditional Arabic" panose="02020603050405020304" pitchFamily="18" charset="-78"/>
                <a:cs typeface="Traditional Arabic" panose="02020603050405020304" pitchFamily="18" charset="-78"/>
              </a:rPr>
              <a:t> في </a:t>
            </a:r>
            <a:r>
              <a:rPr lang="ar-SA" sz="3200" b="1" dirty="0">
                <a:solidFill>
                  <a:schemeClr val="tx1"/>
                </a:solidFill>
                <a:latin typeface="Traditional Arabic" panose="02020603050405020304" pitchFamily="18" charset="-78"/>
                <a:cs typeface="Traditional Arabic" panose="02020603050405020304" pitchFamily="18" charset="-78"/>
              </a:rPr>
              <a:t>طوكيو. </a:t>
            </a:r>
            <a:endParaRPr lang="en-US" sz="3200" b="1" dirty="0">
              <a:solidFill>
                <a:schemeClr val="tx1"/>
              </a:solidFill>
              <a:latin typeface="Traditional Arabic" panose="02020603050405020304" pitchFamily="18" charset="-78"/>
              <a:cs typeface="Traditional Arabic" panose="02020603050405020304" pitchFamily="18" charset="-78"/>
            </a:endParaRPr>
          </a:p>
        </p:txBody>
      </p:sp>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95536" y="1268760"/>
            <a:ext cx="8424936" cy="44644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32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هناك أربعة </a:t>
            </a:r>
            <a:r>
              <a:rPr lang="ar-SA" sz="32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أنواع رئيسية من الكاراتيه، هي: </a:t>
            </a:r>
            <a:r>
              <a:rPr lang="ar-SA" sz="3200" b="1" dirty="0">
                <a:solidFill>
                  <a:schemeClr val="tx1"/>
                </a:solidFill>
                <a:latin typeface="Traditional Arabic" panose="02020603050405020304" pitchFamily="18" charset="-78"/>
                <a:cs typeface="Traditional Arabic" panose="02020603050405020304" pitchFamily="18" charset="-78"/>
              </a:rPr>
              <a:t>الصيني والياباني والكوري </a:t>
            </a:r>
            <a:r>
              <a:rPr lang="ar-SA" sz="3200" b="1" dirty="0" err="1">
                <a:solidFill>
                  <a:schemeClr val="tx1"/>
                </a:solidFill>
                <a:latin typeface="Traditional Arabic" panose="02020603050405020304" pitchFamily="18" charset="-78"/>
                <a:cs typeface="Traditional Arabic" panose="02020603050405020304" pitchFamily="18" charset="-78"/>
              </a:rPr>
              <a:t>والأوكيناوي</a:t>
            </a:r>
            <a:r>
              <a:rPr lang="ar-SA" sz="3200" b="1" dirty="0">
                <a:solidFill>
                  <a:schemeClr val="tx1"/>
                </a:solidFill>
                <a:latin typeface="Traditional Arabic" panose="02020603050405020304" pitchFamily="18" charset="-78"/>
                <a:cs typeface="Traditional Arabic" panose="02020603050405020304" pitchFamily="18" charset="-78"/>
              </a:rPr>
              <a:t>. وكلها تستخدم الأساليب الأساسية نفسها، غير أن كل نوعٍ يركز </a:t>
            </a:r>
            <a:r>
              <a:rPr lang="ar-SA" sz="3200" b="1" dirty="0" smtClean="0">
                <a:solidFill>
                  <a:schemeClr val="tx1"/>
                </a:solidFill>
                <a:latin typeface="Traditional Arabic" panose="02020603050405020304" pitchFamily="18" charset="-78"/>
                <a:cs typeface="Traditional Arabic" panose="02020603050405020304" pitchFamily="18" charset="-78"/>
              </a:rPr>
              <a:t>على </a:t>
            </a:r>
            <a:r>
              <a:rPr lang="ar-SA" sz="3200" b="1" dirty="0">
                <a:solidFill>
                  <a:schemeClr val="tx1"/>
                </a:solidFill>
                <a:latin typeface="Traditional Arabic" panose="02020603050405020304" pitchFamily="18" charset="-78"/>
                <a:cs typeface="Traditional Arabic" panose="02020603050405020304" pitchFamily="18" charset="-78"/>
              </a:rPr>
              <a:t>مهارات معينة، وله أسلوبه الخاص في الحركة، فيركز الكاراتيه الكوري ـ مثلاً ـ الذي يسمى التايكوندو على أهمية الركل. بينما يستخدم الكاراتيه الصيني المسمى كونغ فو حركات دائرية انسيابية تختلف عن الحركات العنيفة القوية للأنواع الأخرى. ويجمع الكاراتيه الذي يدرس في الدول الغربية في الغالب بين مميزات الأنواع الأربعة الصيني والياباني والكوري </a:t>
            </a:r>
            <a:r>
              <a:rPr lang="ar-SA" sz="3200" b="1" dirty="0" err="1">
                <a:solidFill>
                  <a:schemeClr val="tx1"/>
                </a:solidFill>
                <a:latin typeface="Traditional Arabic" panose="02020603050405020304" pitchFamily="18" charset="-78"/>
                <a:cs typeface="Traditional Arabic" panose="02020603050405020304" pitchFamily="18" charset="-78"/>
              </a:rPr>
              <a:t>والأوكيناوي</a:t>
            </a:r>
            <a:r>
              <a:rPr lang="ar-SA" sz="3200" b="1" dirty="0">
                <a:solidFill>
                  <a:schemeClr val="tx1"/>
                </a:solidFill>
                <a:latin typeface="Traditional Arabic" panose="02020603050405020304" pitchFamily="18" charset="-78"/>
                <a:cs typeface="Traditional Arabic" panose="02020603050405020304" pitchFamily="18" charset="-78"/>
              </a:rPr>
              <a:t>.</a:t>
            </a:r>
            <a:endParaRPr lang="en-US" sz="3200" b="1" dirty="0">
              <a:solidFill>
                <a:schemeClr val="tx1"/>
              </a:solidFill>
              <a:latin typeface="Traditional Arabic" panose="02020603050405020304" pitchFamily="18" charset="-78"/>
              <a:cs typeface="Traditional Arabic" panose="02020603050405020304" pitchFamily="18" charset="-78"/>
            </a:endParaRPr>
          </a:p>
        </p:txBody>
      </p:sp>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23528" y="692696"/>
            <a:ext cx="8352928" cy="5832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40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الشوتوكان: </a:t>
            </a:r>
            <a:endParaRPr lang="en-US" sz="40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a:p>
            <a:pPr algn="just"/>
            <a:r>
              <a:rPr lang="ar-SA" sz="4000" b="1" dirty="0">
                <a:solidFill>
                  <a:schemeClr val="tx1"/>
                </a:solidFill>
                <a:latin typeface="Traditional Arabic" panose="02020603050405020304" pitchFamily="18" charset="-78"/>
                <a:cs typeface="Traditional Arabic" panose="02020603050405020304" pitchFamily="18" charset="-78"/>
              </a:rPr>
              <a:t>وهي النوع الخاص للمعلم </a:t>
            </a:r>
            <a:r>
              <a:rPr lang="ar-SA" sz="40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a:t>
            </a:r>
            <a:r>
              <a:rPr lang="ar-SA" sz="4000" b="1" i="1" u="sng" dirty="0" err="1">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فيناكوشي</a:t>
            </a:r>
            <a:r>
              <a:rPr lang="ar-SA" sz="40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جيشن) </a:t>
            </a:r>
            <a:r>
              <a:rPr lang="ar-SA" sz="4000" b="1" dirty="0">
                <a:solidFill>
                  <a:schemeClr val="tx1"/>
                </a:solidFill>
                <a:latin typeface="Traditional Arabic" panose="02020603050405020304" pitchFamily="18" charset="-78"/>
                <a:cs typeface="Traditional Arabic" panose="02020603050405020304" pitchFamily="18" charset="-78"/>
              </a:rPr>
              <a:t>عام 1936وهي المدرسة الأم التي انبثقت منها المدارس الأخرى وهي تعتمد في وضعياتها على الوضعيات المنخفضة والقوية  والتقنيات الاساسية التي تعتمد على الثبات </a:t>
            </a:r>
            <a:r>
              <a:rPr lang="ar-SA" sz="4000" b="1" dirty="0" smtClean="0">
                <a:solidFill>
                  <a:schemeClr val="tx1"/>
                </a:solidFill>
                <a:latin typeface="Traditional Arabic" panose="02020603050405020304" pitchFamily="18" charset="-78"/>
                <a:cs typeface="Traditional Arabic" panose="02020603050405020304" pitchFamily="18" charset="-78"/>
              </a:rPr>
              <a:t>والتركيز.</a:t>
            </a:r>
            <a:endParaRPr lang="ar-SA" sz="4000" b="1" dirty="0">
              <a:solidFill>
                <a:schemeClr val="tx1"/>
              </a:solidFill>
              <a:latin typeface="Traditional Arabic" panose="02020603050405020304" pitchFamily="18" charset="-78"/>
              <a:cs typeface="Traditional Arabic" panose="02020603050405020304" pitchFamily="18" charset="-78"/>
            </a:endParaRPr>
          </a:p>
        </p:txBody>
      </p:sp>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نتيجة بحث الصور عن صور الشوتوكان"/>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9" y="404664"/>
            <a:ext cx="8352928" cy="6192687"/>
          </a:xfrm>
          <a:prstGeom prst="rect">
            <a:avLst/>
          </a:prstGeom>
          <a:noFill/>
          <a:ln>
            <a:noFill/>
          </a:ln>
        </p:spPr>
      </p:pic>
    </p:spTree>
    <p:extLst>
      <p:ext uri="{BB962C8B-B14F-4D97-AF65-F5344CB8AC3E}">
        <p14:creationId xmlns:p14="http://schemas.microsoft.com/office/powerpoint/2010/main" xmlns="" val="3870161424"/>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نتيجة بحث الصور عن صور الشوتوكان"/>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1340768"/>
            <a:ext cx="8496944" cy="5256584"/>
          </a:xfrm>
          <a:prstGeom prst="rect">
            <a:avLst/>
          </a:prstGeom>
          <a:noFill/>
          <a:ln>
            <a:noFill/>
          </a:ln>
        </p:spPr>
      </p:pic>
      <p:sp>
        <p:nvSpPr>
          <p:cNvPr id="3" name="Ellipse 2"/>
          <p:cNvSpPr/>
          <p:nvPr/>
        </p:nvSpPr>
        <p:spPr>
          <a:xfrm>
            <a:off x="755576" y="332656"/>
            <a:ext cx="741682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i="1" u="sng" dirty="0" err="1"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فوناكوشي</a:t>
            </a:r>
            <a:r>
              <a:rPr lang="ar-SA" sz="44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جيشين</a:t>
            </a:r>
            <a:endParaRPr lang="ar-SA" sz="44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121671254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5516" y="8879"/>
            <a:ext cx="8712968" cy="1695450"/>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5516" y="1916832"/>
            <a:ext cx="8712968" cy="4824536"/>
          </a:xfrm>
          <a:prstGeom prst="rect">
            <a:avLst/>
          </a:prstGeom>
        </p:spPr>
      </p:pic>
    </p:spTree>
    <p:extLst>
      <p:ext uri="{BB962C8B-B14F-4D97-AF65-F5344CB8AC3E}">
        <p14:creationId xmlns:p14="http://schemas.microsoft.com/office/powerpoint/2010/main" xmlns="" val="2899245981"/>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95536" y="476672"/>
            <a:ext cx="8496944" cy="6192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48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الشوتوريو: </a:t>
            </a:r>
            <a:endParaRPr lang="en-US" sz="48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a:p>
            <a:pPr algn="just"/>
            <a:r>
              <a:rPr lang="ar-SA" sz="4800" b="1" dirty="0">
                <a:solidFill>
                  <a:schemeClr val="tx1"/>
                </a:solidFill>
                <a:latin typeface="Traditional Arabic" panose="02020603050405020304" pitchFamily="18" charset="-78"/>
                <a:cs typeface="Traditional Arabic" panose="02020603050405020304" pitchFamily="18" charset="-78"/>
              </a:rPr>
              <a:t>اخترعت من قبل </a:t>
            </a:r>
            <a:r>
              <a:rPr lang="ar-SA" sz="48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(كيناوا </a:t>
            </a:r>
            <a:r>
              <a:rPr lang="ar-SA" sz="4800" b="1" i="1" u="sng" dirty="0" err="1"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مييوتي</a:t>
            </a:r>
            <a:r>
              <a:rPr lang="ar-SA" sz="48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4800" b="1" dirty="0" smtClean="0">
                <a:solidFill>
                  <a:schemeClr val="tx1"/>
                </a:solidFill>
                <a:latin typeface="Traditional Arabic" panose="02020603050405020304" pitchFamily="18" charset="-78"/>
                <a:cs typeface="Traditional Arabic" panose="02020603050405020304" pitchFamily="18" charset="-78"/>
              </a:rPr>
              <a:t>عام1938 م شجعه </a:t>
            </a:r>
            <a:r>
              <a:rPr lang="ar-SA" sz="4800" b="1" dirty="0">
                <a:solidFill>
                  <a:schemeClr val="tx1"/>
                </a:solidFill>
                <a:latin typeface="Traditional Arabic" panose="02020603050405020304" pitchFamily="18" charset="-78"/>
                <a:cs typeface="Traditional Arabic" panose="02020603050405020304" pitchFamily="18" charset="-78"/>
              </a:rPr>
              <a:t>بنجاح </a:t>
            </a:r>
            <a:r>
              <a:rPr lang="ar-SA" sz="4800" b="1" dirty="0" err="1">
                <a:solidFill>
                  <a:schemeClr val="tx1"/>
                </a:solidFill>
                <a:latin typeface="Traditional Arabic" panose="02020603050405020304" pitchFamily="18" charset="-78"/>
                <a:cs typeface="Traditional Arabic" panose="02020603050405020304" pitchFamily="18" charset="-78"/>
              </a:rPr>
              <a:t>فيناكوشي</a:t>
            </a:r>
            <a:r>
              <a:rPr lang="ar-SA" sz="4800" b="1" dirty="0">
                <a:solidFill>
                  <a:schemeClr val="tx1"/>
                </a:solidFill>
                <a:latin typeface="Traditional Arabic" panose="02020603050405020304" pitchFamily="18" charset="-78"/>
                <a:cs typeface="Traditional Arabic" panose="02020603050405020304" pitchFamily="18" charset="-78"/>
              </a:rPr>
              <a:t> وبعد عدة أعوام تمركز بقصر في </a:t>
            </a:r>
            <a:r>
              <a:rPr lang="ar-SA" sz="4800" b="1" dirty="0" smtClean="0">
                <a:solidFill>
                  <a:schemeClr val="tx1"/>
                </a:solidFill>
                <a:latin typeface="Traditional Arabic" panose="02020603050405020304" pitchFamily="18" charset="-78"/>
                <a:cs typeface="Traditional Arabic" panose="02020603050405020304" pitchFamily="18" charset="-78"/>
              </a:rPr>
              <a:t>كيوتو وتتميز </a:t>
            </a:r>
            <a:r>
              <a:rPr lang="ar-SA" sz="4800" b="1" dirty="0">
                <a:solidFill>
                  <a:schemeClr val="tx1"/>
                </a:solidFill>
                <a:latin typeface="Traditional Arabic" panose="02020603050405020304" pitchFamily="18" charset="-78"/>
                <a:cs typeface="Traditional Arabic" panose="02020603050405020304" pitchFamily="18" charset="-78"/>
              </a:rPr>
              <a:t>بتقنية قوية جدا في وضعية ذات مستوى منخفض مثل الشوتوكان.</a:t>
            </a:r>
            <a:endParaRPr lang="en-US" sz="48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1789431988"/>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23528" y="332656"/>
            <a:ext cx="8424936" cy="60486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3600" b="1" i="1" u="sng" dirty="0">
                <a:solidFill>
                  <a:srgbClr val="FF0000"/>
                </a:solidFill>
                <a:latin typeface="Traditional Arabic" panose="02020603050405020304" pitchFamily="18" charset="-78"/>
                <a:cs typeface="Traditional Arabic" panose="02020603050405020304" pitchFamily="18" charset="-78"/>
              </a:rPr>
              <a:t>الجوجوريو:</a:t>
            </a:r>
            <a:endParaRPr lang="en-US" sz="3600" b="1" i="1" u="sng" dirty="0">
              <a:solidFill>
                <a:srgbClr val="FF0000"/>
              </a:solidFill>
              <a:latin typeface="Traditional Arabic" panose="02020603050405020304" pitchFamily="18" charset="-78"/>
              <a:cs typeface="Traditional Arabic" panose="02020603050405020304" pitchFamily="18" charset="-78"/>
            </a:endParaRPr>
          </a:p>
          <a:p>
            <a:pPr algn="just"/>
            <a:r>
              <a:rPr lang="ar-SA" sz="3600" b="1" dirty="0" err="1">
                <a:solidFill>
                  <a:schemeClr val="tx1"/>
                </a:solidFill>
                <a:latin typeface="Traditional Arabic" panose="02020603050405020304" pitchFamily="18" charset="-78"/>
                <a:cs typeface="Traditional Arabic" panose="02020603050405020304" pitchFamily="18" charset="-78"/>
              </a:rPr>
              <a:t>أخترعت</a:t>
            </a:r>
            <a:r>
              <a:rPr lang="ar-SA" sz="3600" b="1" dirty="0">
                <a:solidFill>
                  <a:schemeClr val="tx1"/>
                </a:solidFill>
                <a:latin typeface="Traditional Arabic" panose="02020603050405020304" pitchFamily="18" charset="-78"/>
                <a:cs typeface="Traditional Arabic" panose="02020603050405020304" pitchFamily="18" charset="-78"/>
              </a:rPr>
              <a:t> من قبل</a:t>
            </a:r>
            <a:r>
              <a:rPr lang="ar-SA" sz="3600" b="1" dirty="0">
                <a:solidFill>
                  <a:srgbClr val="FF0000"/>
                </a:solidFill>
                <a:latin typeface="Traditional Arabic" panose="02020603050405020304" pitchFamily="18" charset="-78"/>
                <a:cs typeface="Traditional Arabic" panose="02020603050405020304" pitchFamily="18" charset="-78"/>
              </a:rPr>
              <a:t>( </a:t>
            </a:r>
            <a:r>
              <a:rPr lang="ar-SA" sz="3600" b="1" u="sng" dirty="0" err="1">
                <a:solidFill>
                  <a:srgbClr val="FF0000"/>
                </a:solidFill>
                <a:latin typeface="Traditional Arabic" panose="02020603050405020304" pitchFamily="18" charset="-78"/>
                <a:cs typeface="Traditional Arabic" panose="02020603050405020304" pitchFamily="18" charset="-78"/>
              </a:rPr>
              <a:t>شوجين</a:t>
            </a:r>
            <a:r>
              <a:rPr lang="ar-SA" sz="3600" b="1" u="sng" dirty="0">
                <a:solidFill>
                  <a:srgbClr val="FF0000"/>
                </a:solidFill>
                <a:latin typeface="Traditional Arabic" panose="02020603050405020304" pitchFamily="18" charset="-78"/>
                <a:cs typeface="Traditional Arabic" panose="02020603050405020304" pitchFamily="18" charset="-78"/>
              </a:rPr>
              <a:t> </a:t>
            </a:r>
            <a:r>
              <a:rPr lang="ar-SA" sz="3600" b="1" u="sng" dirty="0" err="1" smtClean="0">
                <a:solidFill>
                  <a:srgbClr val="FF0000"/>
                </a:solidFill>
                <a:latin typeface="Traditional Arabic" panose="02020603050405020304" pitchFamily="18" charset="-78"/>
                <a:cs typeface="Traditional Arabic" panose="02020603050405020304" pitchFamily="18" charset="-78"/>
              </a:rPr>
              <a:t>ميجي</a:t>
            </a:r>
            <a:r>
              <a:rPr lang="ar-SA" sz="3600" b="1" dirty="0" smtClean="0">
                <a:solidFill>
                  <a:srgbClr val="FF0000"/>
                </a:solidFill>
                <a:latin typeface="Traditional Arabic" panose="02020603050405020304" pitchFamily="18" charset="-78"/>
                <a:cs typeface="Traditional Arabic" panose="02020603050405020304" pitchFamily="18" charset="-78"/>
              </a:rPr>
              <a:t>) </a:t>
            </a:r>
            <a:r>
              <a:rPr lang="ar-SA" sz="3600" b="1" dirty="0" smtClean="0">
                <a:solidFill>
                  <a:schemeClr val="tx1"/>
                </a:solidFill>
                <a:latin typeface="Traditional Arabic" panose="02020603050405020304" pitchFamily="18" charset="-78"/>
                <a:cs typeface="Traditional Arabic" panose="02020603050405020304" pitchFamily="18" charset="-78"/>
              </a:rPr>
              <a:t>عام</a:t>
            </a:r>
            <a:r>
              <a:rPr lang="ar-SA" sz="3600" b="1" dirty="0" smtClean="0">
                <a:solidFill>
                  <a:srgbClr val="FF0000"/>
                </a:solidFill>
                <a:latin typeface="Traditional Arabic" panose="02020603050405020304" pitchFamily="18" charset="-78"/>
                <a:cs typeface="Traditional Arabic" panose="02020603050405020304" pitchFamily="18" charset="-78"/>
              </a:rPr>
              <a:t> </a:t>
            </a:r>
            <a:r>
              <a:rPr lang="ar-SA" sz="3600" b="1" dirty="0" smtClean="0">
                <a:solidFill>
                  <a:schemeClr val="tx1"/>
                </a:solidFill>
                <a:latin typeface="Traditional Arabic" panose="02020603050405020304" pitchFamily="18" charset="-78"/>
                <a:cs typeface="Traditional Arabic" panose="02020603050405020304" pitchFamily="18" charset="-78"/>
              </a:rPr>
              <a:t>1929م وهذا النوع </a:t>
            </a:r>
            <a:r>
              <a:rPr lang="ar-SA" sz="3600" b="1" dirty="0">
                <a:solidFill>
                  <a:schemeClr val="tx1"/>
                </a:solidFill>
                <a:latin typeface="Traditional Arabic" panose="02020603050405020304" pitchFamily="18" charset="-78"/>
                <a:cs typeface="Traditional Arabic" panose="02020603050405020304" pitchFamily="18" charset="-78"/>
              </a:rPr>
              <a:t>قوي جدا مميزا بحركات طويلة في تقلص خلال وضعيات ثابتة مع تحركات قصيرة جدا </a:t>
            </a:r>
            <a:r>
              <a:rPr lang="ar-SA" sz="3600" b="1" dirty="0" err="1">
                <a:solidFill>
                  <a:schemeClr val="tx1"/>
                </a:solidFill>
                <a:latin typeface="Traditional Arabic" panose="02020603050405020304" pitchFamily="18" charset="-78"/>
                <a:cs typeface="Traditional Arabic" panose="02020603050405020304" pitchFamily="18" charset="-78"/>
              </a:rPr>
              <a:t>إختصاص</a:t>
            </a:r>
            <a:r>
              <a:rPr lang="ar-SA" sz="3600" b="1" dirty="0">
                <a:solidFill>
                  <a:schemeClr val="tx1"/>
                </a:solidFill>
                <a:latin typeface="Traditional Arabic" panose="02020603050405020304" pitchFamily="18" charset="-78"/>
                <a:cs typeface="Traditional Arabic" panose="02020603050405020304" pitchFamily="18" charset="-78"/>
              </a:rPr>
              <a:t> هذه المدرسة في </a:t>
            </a:r>
            <a:r>
              <a:rPr lang="ar-SA" sz="3600" b="1" dirty="0" err="1">
                <a:solidFill>
                  <a:schemeClr val="tx1"/>
                </a:solidFill>
                <a:latin typeface="Traditional Arabic" panose="02020603050405020304" pitchFamily="18" charset="-78"/>
                <a:cs typeface="Traditional Arabic" panose="02020603050405020304" pitchFamily="18" charset="-78"/>
              </a:rPr>
              <a:t>الكاتات</a:t>
            </a:r>
            <a:r>
              <a:rPr lang="ar-SA" sz="3600" b="1" dirty="0">
                <a:solidFill>
                  <a:schemeClr val="tx1"/>
                </a:solidFill>
                <a:latin typeface="Traditional Arabic" panose="02020603050405020304" pitchFamily="18" charset="-78"/>
                <a:cs typeface="Traditional Arabic" panose="02020603050405020304" pitchFamily="18" charset="-78"/>
              </a:rPr>
              <a:t> التنفسية (البطن والرئة).</a:t>
            </a:r>
            <a:endParaRPr lang="en-US" sz="36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3915058969"/>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51520" y="404664"/>
            <a:ext cx="8568952" cy="6120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40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الوادوريو:</a:t>
            </a:r>
            <a:endParaRPr lang="en-US" sz="40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a:p>
            <a:pPr algn="just"/>
            <a:r>
              <a:rPr lang="ar-SA" sz="4000" b="1" dirty="0">
                <a:solidFill>
                  <a:schemeClr val="tx1"/>
                </a:solidFill>
                <a:latin typeface="Traditional Arabic" panose="02020603050405020304" pitchFamily="18" charset="-78"/>
                <a:cs typeface="Traditional Arabic" panose="02020603050405020304" pitchFamily="18" charset="-78"/>
              </a:rPr>
              <a:t>أخترع من طرف (</a:t>
            </a:r>
            <a:r>
              <a:rPr lang="ar-SA" sz="4000" b="1" i="1" u="sng" dirty="0" err="1">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هيروتوري</a:t>
            </a:r>
            <a:r>
              <a:rPr lang="ar-SA" sz="40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4000" b="1" i="1" u="sng" dirty="0" err="1">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أوتسكا</a:t>
            </a:r>
            <a:r>
              <a:rPr lang="ar-SA" sz="4000" b="1" dirty="0" smtClean="0">
                <a:solidFill>
                  <a:schemeClr val="tx1"/>
                </a:solidFill>
                <a:latin typeface="Traditional Arabic" panose="02020603050405020304" pitchFamily="18" charset="-78"/>
                <a:cs typeface="Traditional Arabic" panose="02020603050405020304" pitchFamily="18" charset="-78"/>
              </a:rPr>
              <a:t>) عام </a:t>
            </a:r>
            <a:r>
              <a:rPr lang="ar-SA" sz="4000" b="1" dirty="0">
                <a:solidFill>
                  <a:schemeClr val="tx1"/>
                </a:solidFill>
                <a:latin typeface="Traditional Arabic" panose="02020603050405020304" pitchFamily="18" charset="-78"/>
                <a:cs typeface="Traditional Arabic" panose="02020603050405020304" pitchFamily="18" charset="-78"/>
              </a:rPr>
              <a:t>1935 وهو نوع ياباني خالص وهو تلميذ مخلص </a:t>
            </a:r>
            <a:r>
              <a:rPr lang="ar-SA" sz="4000" b="1" dirty="0" err="1">
                <a:solidFill>
                  <a:schemeClr val="tx1"/>
                </a:solidFill>
                <a:latin typeface="Traditional Arabic" panose="02020603050405020304" pitchFamily="18" charset="-78"/>
                <a:cs typeface="Traditional Arabic" panose="02020603050405020304" pitchFamily="18" charset="-78"/>
              </a:rPr>
              <a:t>لفيناكوشي</a:t>
            </a:r>
            <a:r>
              <a:rPr lang="ar-SA" sz="4000" b="1" dirty="0">
                <a:solidFill>
                  <a:schemeClr val="tx1"/>
                </a:solidFill>
                <a:latin typeface="Traditional Arabic" panose="02020603050405020304" pitchFamily="18" charset="-78"/>
                <a:cs typeface="Traditional Arabic" panose="02020603050405020304" pitchFamily="18" charset="-78"/>
              </a:rPr>
              <a:t> هذا </a:t>
            </a:r>
            <a:r>
              <a:rPr lang="ar-SA" sz="4000" b="1" dirty="0" smtClean="0">
                <a:solidFill>
                  <a:schemeClr val="tx1"/>
                </a:solidFill>
                <a:latin typeface="Traditional Arabic" panose="02020603050405020304" pitchFamily="18" charset="-78"/>
                <a:cs typeface="Traditional Arabic" panose="02020603050405020304" pitchFamily="18" charset="-78"/>
              </a:rPr>
              <a:t>النوع يمشي </a:t>
            </a:r>
            <a:r>
              <a:rPr lang="ar-SA" sz="4000" b="1" dirty="0">
                <a:solidFill>
                  <a:schemeClr val="tx1"/>
                </a:solidFill>
                <a:latin typeface="Traditional Arabic" panose="02020603050405020304" pitchFamily="18" charset="-78"/>
                <a:cs typeface="Traditional Arabic" panose="02020603050405020304" pitchFamily="18" charset="-78"/>
              </a:rPr>
              <a:t>بقاعدة (</a:t>
            </a:r>
            <a:r>
              <a:rPr lang="ar-SA" sz="4000" b="1" dirty="0" err="1" smtClean="0">
                <a:solidFill>
                  <a:schemeClr val="tx1"/>
                </a:solidFill>
                <a:latin typeface="Traditional Arabic" panose="02020603050405020304" pitchFamily="18" charset="-78"/>
                <a:cs typeface="Traditional Arabic" panose="02020603050405020304" pitchFamily="18" charset="-78"/>
              </a:rPr>
              <a:t>شوتوكان</a:t>
            </a:r>
            <a:r>
              <a:rPr lang="ar-SA" sz="4000" b="1" dirty="0" smtClean="0">
                <a:solidFill>
                  <a:schemeClr val="tx1"/>
                </a:solidFill>
                <a:latin typeface="Traditional Arabic" panose="02020603050405020304" pitchFamily="18" charset="-78"/>
                <a:cs typeface="Traditional Arabic" panose="02020603050405020304" pitchFamily="18" charset="-78"/>
              </a:rPr>
              <a:t> </a:t>
            </a:r>
            <a:r>
              <a:rPr lang="ar-SA" sz="4000" b="1" dirty="0" err="1" smtClean="0">
                <a:solidFill>
                  <a:schemeClr val="tx1"/>
                </a:solidFill>
                <a:latin typeface="Traditional Arabic" panose="02020603050405020304" pitchFamily="18" charset="-78"/>
                <a:cs typeface="Traditional Arabic" panose="02020603050405020304" pitchFamily="18" charset="-78"/>
              </a:rPr>
              <a:t>جوجيتسو</a:t>
            </a:r>
            <a:r>
              <a:rPr lang="ar-SA" sz="4000" b="1" dirty="0" smtClean="0">
                <a:solidFill>
                  <a:schemeClr val="tx1"/>
                </a:solidFill>
                <a:latin typeface="Traditional Arabic" panose="02020603050405020304" pitchFamily="18" charset="-78"/>
                <a:cs typeface="Traditional Arabic" panose="02020603050405020304" pitchFamily="18" charset="-78"/>
              </a:rPr>
              <a:t>) </a:t>
            </a:r>
            <a:r>
              <a:rPr lang="ar-SA" sz="4000" b="1" dirty="0">
                <a:solidFill>
                  <a:schemeClr val="tx1"/>
                </a:solidFill>
                <a:latin typeface="Traditional Arabic" panose="02020603050405020304" pitchFamily="18" charset="-78"/>
                <a:cs typeface="Traditional Arabic" panose="02020603050405020304" pitchFamily="18" charset="-78"/>
              </a:rPr>
              <a:t>إلا أن الوضعيات أعلى بكثير وأكثر عرضا وخفه والعمل على الهروب على الأجنحة مهم </a:t>
            </a:r>
            <a:r>
              <a:rPr lang="ar-SA" sz="4000" b="1" dirty="0" smtClean="0">
                <a:solidFill>
                  <a:schemeClr val="tx1"/>
                </a:solidFill>
                <a:latin typeface="Traditional Arabic" panose="02020603050405020304" pitchFamily="18" charset="-78"/>
                <a:cs typeface="Traditional Arabic" panose="02020603050405020304" pitchFamily="18" charset="-78"/>
              </a:rPr>
              <a:t>جدا.</a:t>
            </a:r>
            <a:endParaRPr lang="en-US" sz="4000" b="1" dirty="0" smtClean="0">
              <a:solidFill>
                <a:schemeClr val="tx1"/>
              </a:solidFill>
              <a:latin typeface="Traditional Arabic" panose="02020603050405020304" pitchFamily="18" charset="-78"/>
              <a:cs typeface="Traditional Arabic" panose="02020603050405020304" pitchFamily="18" charset="-78"/>
            </a:endParaRPr>
          </a:p>
          <a:p>
            <a:pPr algn="just"/>
            <a:r>
              <a:rPr lang="ar-SA" sz="4000" b="1" dirty="0" smtClean="0">
                <a:solidFill>
                  <a:schemeClr val="tx1"/>
                </a:solidFill>
                <a:latin typeface="Traditional Arabic" panose="02020603050405020304" pitchFamily="18" charset="-78"/>
                <a:cs typeface="Traditional Arabic" panose="02020603050405020304" pitchFamily="18" charset="-78"/>
              </a:rPr>
              <a:t> </a:t>
            </a:r>
            <a:endParaRPr lang="en-US" sz="40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330100464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323528" y="404664"/>
            <a:ext cx="8352928" cy="62646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44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الكيوكي شنكاي</a:t>
            </a:r>
            <a:r>
              <a:rPr lang="ar-SA" sz="44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endParaRPr lang="en-US" sz="44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a:p>
            <a:pPr algn="just"/>
            <a:r>
              <a:rPr lang="ar-SA" sz="4400" b="1" dirty="0">
                <a:solidFill>
                  <a:schemeClr val="tx1"/>
                </a:solidFill>
                <a:latin typeface="Traditional Arabic" panose="02020603050405020304" pitchFamily="18" charset="-78"/>
                <a:cs typeface="Traditional Arabic" panose="02020603050405020304" pitchFamily="18" charset="-78"/>
              </a:rPr>
              <a:t>نوع يا باني من قاعدة </a:t>
            </a:r>
            <a:r>
              <a:rPr lang="ar-SA" sz="4400" b="1" dirty="0" smtClean="0">
                <a:solidFill>
                  <a:schemeClr val="tx1"/>
                </a:solidFill>
                <a:latin typeface="Traditional Arabic" panose="02020603050405020304" pitchFamily="18" charset="-78"/>
                <a:cs typeface="Traditional Arabic" panose="02020603050405020304" pitchFamily="18" charset="-78"/>
              </a:rPr>
              <a:t>الجوجوريو </a:t>
            </a:r>
            <a:r>
              <a:rPr lang="ar-SA" sz="4400" b="1" dirty="0">
                <a:solidFill>
                  <a:schemeClr val="tx1"/>
                </a:solidFill>
                <a:latin typeface="Traditional Arabic" panose="02020603050405020304" pitchFamily="18" charset="-78"/>
                <a:cs typeface="Traditional Arabic" panose="02020603050405020304" pitchFamily="18" charset="-78"/>
              </a:rPr>
              <a:t>من طرف المعلم (</a:t>
            </a:r>
            <a:r>
              <a:rPr lang="ar-SA" sz="4400" b="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أوياما)</a:t>
            </a:r>
            <a:r>
              <a:rPr lang="ar-SA" sz="4400" b="1" dirty="0">
                <a:solidFill>
                  <a:schemeClr val="tx1"/>
                </a:solidFill>
                <a:latin typeface="Traditional Arabic" panose="02020603050405020304" pitchFamily="18" charset="-78"/>
                <a:cs typeface="Traditional Arabic" panose="02020603050405020304" pitchFamily="18" charset="-78"/>
              </a:rPr>
              <a:t>حيث قام باستعراض في منازلة ضد ثور إضافة إلى تقنيات الكسر .</a:t>
            </a:r>
            <a:endParaRPr lang="en-US" sz="44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3064880434"/>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نتيجة بحث الصور عن المعلّم أوياما"/>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2" y="1700808"/>
            <a:ext cx="8280920" cy="475252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Ellipse 1"/>
          <p:cNvSpPr/>
          <p:nvPr/>
        </p:nvSpPr>
        <p:spPr>
          <a:xfrm>
            <a:off x="683568" y="404664"/>
            <a:ext cx="763284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600"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أوياما</a:t>
            </a:r>
            <a:endParaRPr lang="ar-SA" sz="6600"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1567220892"/>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Users\Ben Ali\Desktop\مقياس الكراتيه\مقياس الكراتيه تابع\12961443_10153633192380838_2270178460617664676_o - Copie.jpg"/>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260648"/>
            <a:ext cx="8568952" cy="6336704"/>
          </a:xfrm>
          <a:prstGeom prst="rect">
            <a:avLst/>
          </a:prstGeom>
          <a:noFill/>
          <a:ln>
            <a:noFill/>
          </a:ln>
        </p:spPr>
      </p:pic>
    </p:spTree>
    <p:extLst>
      <p:ext uri="{BB962C8B-B14F-4D97-AF65-F5344CB8AC3E}">
        <p14:creationId xmlns:p14="http://schemas.microsoft.com/office/powerpoint/2010/main" xmlns="" val="585814216"/>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kki Shodan - SLOW (Shotokan Karate Kata) on Vimeo">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92074" y="1124744"/>
            <a:ext cx="8944422" cy="5616623"/>
          </a:xfrm>
          <a:prstGeom prst="rect">
            <a:avLst/>
          </a:prstGeom>
        </p:spPr>
      </p:pic>
      <p:sp>
        <p:nvSpPr>
          <p:cNvPr id="3" name="Ellipse 2"/>
          <p:cNvSpPr/>
          <p:nvPr/>
        </p:nvSpPr>
        <p:spPr>
          <a:xfrm>
            <a:off x="819869" y="188640"/>
            <a:ext cx="7488831" cy="7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فيديو عن الشوتوكان</a:t>
            </a:r>
            <a:endParaRPr lang="ar-SA" sz="36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962785777"/>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تشنتــو ( وادوريو ) - YouTube">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92074" y="1124744"/>
            <a:ext cx="8944422" cy="5616624"/>
          </a:xfrm>
          <a:prstGeom prst="rect">
            <a:avLst/>
          </a:prstGeom>
        </p:spPr>
      </p:pic>
      <p:sp>
        <p:nvSpPr>
          <p:cNvPr id="3" name="Ellipse 2"/>
          <p:cNvSpPr/>
          <p:nvPr/>
        </p:nvSpPr>
        <p:spPr>
          <a:xfrm>
            <a:off x="899592" y="210344"/>
            <a:ext cx="7488832"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فيديو عن الوادوريو    /تشنتو/</a:t>
            </a:r>
            <a:endParaRPr lang="ar-SA" sz="36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3352246780"/>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5826" y="332656"/>
            <a:ext cx="9036496" cy="6279356"/>
          </a:xfrm>
          <a:prstGeom prst="rect">
            <a:avLst/>
          </a:prstGeom>
        </p:spPr>
      </p:pic>
    </p:spTree>
    <p:extLst>
      <p:ext uri="{BB962C8B-B14F-4D97-AF65-F5344CB8AC3E}">
        <p14:creationId xmlns:p14="http://schemas.microsoft.com/office/powerpoint/2010/main" xmlns="" val="1900586381"/>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20" y="1916832"/>
            <a:ext cx="8429684" cy="401249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SA" sz="3200" dirty="0" smtClean="0">
                <a:solidFill>
                  <a:schemeClr val="tx1"/>
                </a:solidFill>
                <a:latin typeface="Traditional Arabic" panose="02020603050405020304" pitchFamily="18" charset="-78"/>
                <a:cs typeface="Traditional Arabic" panose="02020603050405020304" pitchFamily="18" charset="-78"/>
              </a:rPr>
              <a:t>1-</a:t>
            </a:r>
            <a:r>
              <a:rPr lang="ar-DZ" sz="3200" dirty="0" smtClean="0">
                <a:solidFill>
                  <a:schemeClr val="tx1"/>
                </a:solidFill>
                <a:latin typeface="Traditional Arabic" panose="02020603050405020304" pitchFamily="18" charset="-78"/>
                <a:cs typeface="Traditional Arabic" panose="02020603050405020304" pitchFamily="18" charset="-78"/>
              </a:rPr>
              <a:t>أسامة </a:t>
            </a:r>
            <a:r>
              <a:rPr lang="ar-DZ" sz="3200" dirty="0">
                <a:solidFill>
                  <a:schemeClr val="tx1"/>
                </a:solidFill>
                <a:latin typeface="Traditional Arabic" panose="02020603050405020304" pitchFamily="18" charset="-78"/>
                <a:cs typeface="Traditional Arabic" panose="02020603050405020304" pitchFamily="18" charset="-78"/>
              </a:rPr>
              <a:t>سعيد (1988)</a:t>
            </a:r>
            <a:r>
              <a:rPr lang="ar-DZ" sz="3200" b="1" dirty="0" err="1">
                <a:solidFill>
                  <a:schemeClr val="tx1"/>
                </a:solidFill>
                <a:latin typeface="Traditional Arabic" panose="02020603050405020304" pitchFamily="18" charset="-78"/>
                <a:cs typeface="Traditional Arabic" panose="02020603050405020304" pitchFamily="18" charset="-78"/>
              </a:rPr>
              <a:t>إفهم</a:t>
            </a:r>
            <a:r>
              <a:rPr lang="ar-DZ" sz="3200" b="1" dirty="0">
                <a:solidFill>
                  <a:schemeClr val="tx1"/>
                </a:solidFill>
                <a:latin typeface="Traditional Arabic" panose="02020603050405020304" pitchFamily="18" charset="-78"/>
                <a:cs typeface="Traditional Arabic" panose="02020603050405020304" pitchFamily="18" charset="-78"/>
              </a:rPr>
              <a:t> كل شيء عن </a:t>
            </a:r>
            <a:r>
              <a:rPr lang="ar-DZ" sz="3200" b="1" dirty="0" err="1">
                <a:solidFill>
                  <a:schemeClr val="tx1"/>
                </a:solidFill>
                <a:latin typeface="Traditional Arabic" panose="02020603050405020304" pitchFamily="18" charset="-78"/>
                <a:cs typeface="Traditional Arabic" panose="02020603050405020304" pitchFamily="18" charset="-78"/>
              </a:rPr>
              <a:t>الكراتيه</a:t>
            </a:r>
            <a:r>
              <a:rPr lang="ar-DZ" sz="3200" dirty="0" err="1">
                <a:solidFill>
                  <a:schemeClr val="tx1"/>
                </a:solidFill>
                <a:latin typeface="Traditional Arabic" panose="02020603050405020304" pitchFamily="18" charset="-78"/>
                <a:cs typeface="Traditional Arabic" panose="02020603050405020304" pitchFamily="18" charset="-78"/>
              </a:rPr>
              <a:t>،سوريا</a:t>
            </a:r>
            <a:r>
              <a:rPr lang="ar-DZ" sz="3200" dirty="0">
                <a:solidFill>
                  <a:schemeClr val="tx1"/>
                </a:solidFill>
                <a:latin typeface="Traditional Arabic" panose="02020603050405020304" pitchFamily="18" charset="-78"/>
                <a:cs typeface="Traditional Arabic" panose="02020603050405020304" pitchFamily="18" charset="-78"/>
              </a:rPr>
              <a:t> ،دار الطلائع للنشر.</a:t>
            </a:r>
            <a:endParaRPr lang="en-US" sz="3200" dirty="0">
              <a:solidFill>
                <a:schemeClr val="tx1"/>
              </a:solidFill>
              <a:latin typeface="Traditional Arabic" panose="02020603050405020304" pitchFamily="18" charset="-78"/>
              <a:cs typeface="Traditional Arabic" panose="02020603050405020304" pitchFamily="18" charset="-78"/>
            </a:endParaRPr>
          </a:p>
          <a:p>
            <a:r>
              <a:rPr lang="ar-SA" sz="3200" dirty="0" smtClean="0">
                <a:solidFill>
                  <a:schemeClr val="tx1"/>
                </a:solidFill>
                <a:latin typeface="Traditional Arabic" panose="02020603050405020304" pitchFamily="18" charset="-78"/>
                <a:cs typeface="Traditional Arabic" panose="02020603050405020304" pitchFamily="18" charset="-78"/>
              </a:rPr>
              <a:t>2-</a:t>
            </a:r>
            <a:r>
              <a:rPr lang="ar-DZ" sz="3200" dirty="0" smtClean="0">
                <a:solidFill>
                  <a:schemeClr val="tx1"/>
                </a:solidFill>
                <a:latin typeface="Traditional Arabic" panose="02020603050405020304" pitchFamily="18" charset="-78"/>
                <a:cs typeface="Traditional Arabic" panose="02020603050405020304" pitchFamily="18" charset="-78"/>
              </a:rPr>
              <a:t>أسعد </a:t>
            </a:r>
            <a:r>
              <a:rPr lang="ar-DZ" sz="3200" dirty="0">
                <a:solidFill>
                  <a:schemeClr val="tx1"/>
                </a:solidFill>
                <a:latin typeface="Traditional Arabic" panose="02020603050405020304" pitchFamily="18" charset="-78"/>
                <a:cs typeface="Traditional Arabic" panose="02020603050405020304" pitchFamily="18" charset="-78"/>
              </a:rPr>
              <a:t>سرور (1987) </a:t>
            </a:r>
            <a:r>
              <a:rPr lang="ar-DZ" sz="3200" b="1" dirty="0">
                <a:solidFill>
                  <a:schemeClr val="tx1"/>
                </a:solidFill>
                <a:latin typeface="Traditional Arabic" panose="02020603050405020304" pitchFamily="18" charset="-78"/>
                <a:cs typeface="Traditional Arabic" panose="02020603050405020304" pitchFamily="18" charset="-78"/>
              </a:rPr>
              <a:t>تعلم </a:t>
            </a:r>
            <a:r>
              <a:rPr lang="ar-DZ" sz="3200" b="1" dirty="0" err="1">
                <a:solidFill>
                  <a:schemeClr val="tx1"/>
                </a:solidFill>
                <a:latin typeface="Traditional Arabic" panose="02020603050405020304" pitchFamily="18" charset="-78"/>
                <a:cs typeface="Traditional Arabic" panose="02020603050405020304" pitchFamily="18" charset="-78"/>
              </a:rPr>
              <a:t>الكراتيه</a:t>
            </a:r>
            <a:r>
              <a:rPr lang="ar-DZ" sz="3200" b="1" dirty="0">
                <a:solidFill>
                  <a:schemeClr val="tx1"/>
                </a:solidFill>
                <a:latin typeface="Traditional Arabic" panose="02020603050405020304" pitchFamily="18" charset="-78"/>
                <a:cs typeface="Traditional Arabic" panose="02020603050405020304" pitchFamily="18" charset="-78"/>
              </a:rPr>
              <a:t> ودافع عن </a:t>
            </a:r>
            <a:r>
              <a:rPr lang="ar-DZ" sz="3200" b="1" dirty="0" err="1">
                <a:solidFill>
                  <a:schemeClr val="tx1"/>
                </a:solidFill>
                <a:latin typeface="Traditional Arabic" panose="02020603050405020304" pitchFamily="18" charset="-78"/>
                <a:cs typeface="Traditional Arabic" panose="02020603050405020304" pitchFamily="18" charset="-78"/>
              </a:rPr>
              <a:t>نفسك</a:t>
            </a:r>
            <a:r>
              <a:rPr lang="ar-DZ" sz="3200" dirty="0" err="1">
                <a:solidFill>
                  <a:schemeClr val="tx1"/>
                </a:solidFill>
                <a:latin typeface="Traditional Arabic" panose="02020603050405020304" pitchFamily="18" charset="-78"/>
                <a:cs typeface="Traditional Arabic" panose="02020603050405020304" pitchFamily="18" charset="-78"/>
              </a:rPr>
              <a:t>،بيروت،مكتبة</a:t>
            </a:r>
            <a:r>
              <a:rPr lang="ar-DZ" sz="3200" dirty="0">
                <a:solidFill>
                  <a:schemeClr val="tx1"/>
                </a:solidFill>
                <a:latin typeface="Traditional Arabic" panose="02020603050405020304" pitchFamily="18" charset="-78"/>
                <a:cs typeface="Traditional Arabic" panose="02020603050405020304" pitchFamily="18" charset="-78"/>
              </a:rPr>
              <a:t> الهلال</a:t>
            </a:r>
            <a:endParaRPr lang="en-US" sz="3200" dirty="0">
              <a:solidFill>
                <a:schemeClr val="tx1"/>
              </a:solidFill>
              <a:latin typeface="Traditional Arabic" panose="02020603050405020304" pitchFamily="18" charset="-78"/>
              <a:cs typeface="Traditional Arabic" panose="02020603050405020304" pitchFamily="18" charset="-78"/>
            </a:endParaRPr>
          </a:p>
          <a:p>
            <a:r>
              <a:rPr lang="ar-SA" sz="3200" dirty="0" smtClean="0">
                <a:solidFill>
                  <a:schemeClr val="tx1"/>
                </a:solidFill>
                <a:latin typeface="Traditional Arabic" panose="02020603050405020304" pitchFamily="18" charset="-78"/>
                <a:cs typeface="Traditional Arabic" panose="02020603050405020304" pitchFamily="18" charset="-78"/>
              </a:rPr>
              <a:t>3-</a:t>
            </a:r>
            <a:r>
              <a:rPr lang="ar-DZ" sz="3200" dirty="0" smtClean="0">
                <a:solidFill>
                  <a:schemeClr val="tx1"/>
                </a:solidFill>
                <a:latin typeface="Traditional Arabic" panose="02020603050405020304" pitchFamily="18" charset="-78"/>
                <a:cs typeface="Traditional Arabic" panose="02020603050405020304" pitchFamily="18" charset="-78"/>
              </a:rPr>
              <a:t>حاشي </a:t>
            </a:r>
            <a:r>
              <a:rPr lang="ar-DZ" sz="3200" dirty="0" err="1">
                <a:solidFill>
                  <a:schemeClr val="tx1"/>
                </a:solidFill>
                <a:latin typeface="Traditional Arabic" panose="02020603050405020304" pitchFamily="18" charset="-78"/>
                <a:cs typeface="Traditional Arabic" panose="02020603050405020304" pitchFamily="18" charset="-78"/>
              </a:rPr>
              <a:t>زوبير</a:t>
            </a:r>
            <a:r>
              <a:rPr lang="ar-DZ" sz="3200" dirty="0">
                <a:solidFill>
                  <a:schemeClr val="tx1"/>
                </a:solidFill>
                <a:latin typeface="Traditional Arabic" panose="02020603050405020304" pitchFamily="18" charset="-78"/>
                <a:cs typeface="Traditional Arabic" panose="02020603050405020304" pitchFamily="18" charset="-78"/>
              </a:rPr>
              <a:t> (1998) </a:t>
            </a:r>
            <a:r>
              <a:rPr lang="ar-DZ" sz="3200" b="1" dirty="0">
                <a:solidFill>
                  <a:schemeClr val="tx1"/>
                </a:solidFill>
                <a:latin typeface="Traditional Arabic" panose="02020603050405020304" pitchFamily="18" charset="-78"/>
                <a:cs typeface="Traditional Arabic" panose="02020603050405020304" pitchFamily="18" charset="-78"/>
              </a:rPr>
              <a:t>المتطلبات الفسيولوجية في رياضة </a:t>
            </a:r>
            <a:r>
              <a:rPr lang="ar-DZ" sz="3200" b="1" dirty="0" err="1">
                <a:solidFill>
                  <a:schemeClr val="tx1"/>
                </a:solidFill>
                <a:latin typeface="Traditional Arabic" panose="02020603050405020304" pitchFamily="18" charset="-78"/>
                <a:cs typeface="Traditional Arabic" panose="02020603050405020304" pitchFamily="18" charset="-78"/>
              </a:rPr>
              <a:t>الكراتيه</a:t>
            </a:r>
            <a:r>
              <a:rPr lang="ar-DZ" sz="3200" dirty="0">
                <a:solidFill>
                  <a:schemeClr val="tx1"/>
                </a:solidFill>
                <a:latin typeface="Traditional Arabic" panose="02020603050405020304" pitchFamily="18" charset="-78"/>
                <a:cs typeface="Traditional Arabic" panose="02020603050405020304" pitchFamily="18" charset="-78"/>
              </a:rPr>
              <a:t> (القتال الفعلي).</a:t>
            </a:r>
            <a:endParaRPr lang="en-US" sz="3200" dirty="0">
              <a:solidFill>
                <a:schemeClr val="tx1"/>
              </a:solidFill>
              <a:latin typeface="Traditional Arabic" panose="02020603050405020304" pitchFamily="18" charset="-78"/>
              <a:cs typeface="Traditional Arabic" panose="02020603050405020304" pitchFamily="18" charset="-78"/>
            </a:endParaRPr>
          </a:p>
          <a:p>
            <a:r>
              <a:rPr lang="ar-SA" sz="3200" dirty="0" smtClean="0">
                <a:solidFill>
                  <a:schemeClr val="tx1"/>
                </a:solidFill>
                <a:latin typeface="Traditional Arabic" panose="02020603050405020304" pitchFamily="18" charset="-78"/>
                <a:cs typeface="Traditional Arabic" panose="02020603050405020304" pitchFamily="18" charset="-78"/>
              </a:rPr>
              <a:t>4-</a:t>
            </a:r>
            <a:r>
              <a:rPr lang="ar-DZ" sz="3200" dirty="0" smtClean="0">
                <a:solidFill>
                  <a:schemeClr val="tx1"/>
                </a:solidFill>
                <a:latin typeface="Traditional Arabic" panose="02020603050405020304" pitchFamily="18" charset="-78"/>
                <a:cs typeface="Traditional Arabic" panose="02020603050405020304" pitchFamily="18" charset="-78"/>
              </a:rPr>
              <a:t>مدحت </a:t>
            </a:r>
            <a:r>
              <a:rPr lang="ar-DZ" sz="3200" dirty="0">
                <a:solidFill>
                  <a:schemeClr val="tx1"/>
                </a:solidFill>
                <a:latin typeface="Traditional Arabic" panose="02020603050405020304" pitchFamily="18" charset="-78"/>
                <a:cs typeface="Traditional Arabic" panose="02020603050405020304" pitchFamily="18" charset="-78"/>
              </a:rPr>
              <a:t>يونس (1987)،</a:t>
            </a:r>
            <a:r>
              <a:rPr lang="ar-DZ" sz="3200" b="1" dirty="0">
                <a:solidFill>
                  <a:schemeClr val="tx1"/>
                </a:solidFill>
                <a:latin typeface="Traditional Arabic" panose="02020603050405020304" pitchFamily="18" charset="-78"/>
                <a:cs typeface="Traditional Arabic" panose="02020603050405020304" pitchFamily="18" charset="-78"/>
              </a:rPr>
              <a:t>تعلم فنون </a:t>
            </a:r>
            <a:r>
              <a:rPr lang="ar-DZ" sz="3200" b="1" dirty="0" err="1">
                <a:solidFill>
                  <a:schemeClr val="tx1"/>
                </a:solidFill>
                <a:latin typeface="Traditional Arabic" panose="02020603050405020304" pitchFamily="18" charset="-78"/>
                <a:cs typeface="Traditional Arabic" panose="02020603050405020304" pitchFamily="18" charset="-78"/>
              </a:rPr>
              <a:t>الكراتيه</a:t>
            </a:r>
            <a:r>
              <a:rPr lang="ar-DZ" sz="3200" dirty="0" err="1">
                <a:solidFill>
                  <a:schemeClr val="tx1"/>
                </a:solidFill>
                <a:latin typeface="Traditional Arabic" panose="02020603050405020304" pitchFamily="18" charset="-78"/>
                <a:cs typeface="Traditional Arabic" panose="02020603050405020304" pitchFamily="18" charset="-78"/>
              </a:rPr>
              <a:t>،بيروت</a:t>
            </a:r>
            <a:r>
              <a:rPr lang="ar-DZ" sz="3200" dirty="0">
                <a:solidFill>
                  <a:schemeClr val="tx1"/>
                </a:solidFill>
                <a:latin typeface="Traditional Arabic" panose="02020603050405020304" pitchFamily="18" charset="-78"/>
                <a:cs typeface="Traditional Arabic" panose="02020603050405020304" pitchFamily="18" charset="-78"/>
              </a:rPr>
              <a:t> مكتبة المعارف.</a:t>
            </a:r>
            <a:endParaRPr lang="en-US" sz="3200" dirty="0">
              <a:solidFill>
                <a:schemeClr val="tx1"/>
              </a:solidFill>
              <a:latin typeface="Traditional Arabic" panose="02020603050405020304" pitchFamily="18" charset="-78"/>
              <a:cs typeface="Traditional Arabic" panose="02020603050405020304" pitchFamily="18" charset="-78"/>
            </a:endParaRPr>
          </a:p>
          <a:p>
            <a:r>
              <a:rPr lang="ar-SA" sz="3200" dirty="0" smtClean="0">
                <a:solidFill>
                  <a:schemeClr val="tx1"/>
                </a:solidFill>
                <a:latin typeface="Traditional Arabic" panose="02020603050405020304" pitchFamily="18" charset="-78"/>
                <a:cs typeface="Traditional Arabic" panose="02020603050405020304" pitchFamily="18" charset="-78"/>
              </a:rPr>
              <a:t>5-</a:t>
            </a:r>
            <a:r>
              <a:rPr lang="ar-DZ" sz="3200" dirty="0" smtClean="0">
                <a:solidFill>
                  <a:schemeClr val="tx1"/>
                </a:solidFill>
                <a:latin typeface="Traditional Arabic" panose="02020603050405020304" pitchFamily="18" charset="-78"/>
                <a:cs typeface="Traditional Arabic" panose="02020603050405020304" pitchFamily="18" charset="-78"/>
              </a:rPr>
              <a:t>وجيه </a:t>
            </a:r>
            <a:r>
              <a:rPr lang="ar-DZ" sz="3200" dirty="0">
                <a:solidFill>
                  <a:schemeClr val="tx1"/>
                </a:solidFill>
                <a:latin typeface="Traditional Arabic" panose="02020603050405020304" pitchFamily="18" charset="-78"/>
                <a:cs typeface="Traditional Arabic" panose="02020603050405020304" pitchFamily="18" charset="-78"/>
              </a:rPr>
              <a:t>أحمد </a:t>
            </a:r>
            <a:r>
              <a:rPr lang="ar-DZ" sz="3200" dirty="0" err="1">
                <a:solidFill>
                  <a:schemeClr val="tx1"/>
                </a:solidFill>
                <a:latin typeface="Traditional Arabic" panose="02020603050405020304" pitchFamily="18" charset="-78"/>
                <a:cs typeface="Traditional Arabic" panose="02020603050405020304" pitchFamily="18" charset="-78"/>
              </a:rPr>
              <a:t>سمندي</a:t>
            </a:r>
            <a:r>
              <a:rPr lang="ar-DZ" sz="3200" dirty="0">
                <a:solidFill>
                  <a:schemeClr val="tx1"/>
                </a:solidFill>
                <a:latin typeface="Traditional Arabic" panose="02020603050405020304" pitchFamily="18" charset="-78"/>
                <a:cs typeface="Traditional Arabic" panose="02020603050405020304" pitchFamily="18" charset="-78"/>
              </a:rPr>
              <a:t> (2000) </a:t>
            </a:r>
            <a:r>
              <a:rPr lang="ar-DZ" sz="3200" b="1" dirty="0">
                <a:solidFill>
                  <a:schemeClr val="tx1"/>
                </a:solidFill>
                <a:latin typeface="Traditional Arabic" panose="02020603050405020304" pitchFamily="18" charset="-78"/>
                <a:cs typeface="Traditional Arabic" panose="02020603050405020304" pitchFamily="18" charset="-78"/>
              </a:rPr>
              <a:t>إعداد </a:t>
            </a:r>
            <a:r>
              <a:rPr lang="ar-DZ" sz="3200" b="1" dirty="0" err="1">
                <a:solidFill>
                  <a:schemeClr val="tx1"/>
                </a:solidFill>
                <a:latin typeface="Traditional Arabic" panose="02020603050405020304" pitchFamily="18" charset="-78"/>
                <a:cs typeface="Traditional Arabic" panose="02020603050405020304" pitchFamily="18" charset="-78"/>
              </a:rPr>
              <a:t>الكراتيه</a:t>
            </a:r>
            <a:r>
              <a:rPr lang="ar-DZ" sz="3200" b="1" dirty="0">
                <a:solidFill>
                  <a:schemeClr val="tx1"/>
                </a:solidFill>
                <a:latin typeface="Traditional Arabic" panose="02020603050405020304" pitchFamily="18" charset="-78"/>
                <a:cs typeface="Traditional Arabic" panose="02020603050405020304" pitchFamily="18" charset="-78"/>
              </a:rPr>
              <a:t> </a:t>
            </a:r>
            <a:r>
              <a:rPr lang="ar-DZ" sz="3200" b="1" dirty="0" err="1">
                <a:solidFill>
                  <a:schemeClr val="tx1"/>
                </a:solidFill>
                <a:latin typeface="Traditional Arabic" panose="02020603050405020304" pitchFamily="18" charset="-78"/>
                <a:cs typeface="Traditional Arabic" panose="02020603050405020304" pitchFamily="18" charset="-78"/>
              </a:rPr>
              <a:t>للبطولة</a:t>
            </a:r>
            <a:r>
              <a:rPr lang="ar-DZ" sz="3200" dirty="0" err="1">
                <a:solidFill>
                  <a:schemeClr val="tx1"/>
                </a:solidFill>
                <a:latin typeface="Traditional Arabic" panose="02020603050405020304" pitchFamily="18" charset="-78"/>
                <a:cs typeface="Traditional Arabic" panose="02020603050405020304" pitchFamily="18" charset="-78"/>
              </a:rPr>
              <a:t>،سوريا</a:t>
            </a:r>
            <a:r>
              <a:rPr lang="ar-DZ" sz="3200" dirty="0">
                <a:solidFill>
                  <a:schemeClr val="tx1"/>
                </a:solidFill>
                <a:latin typeface="Traditional Arabic" panose="02020603050405020304" pitchFamily="18" charset="-78"/>
                <a:cs typeface="Traditional Arabic" panose="02020603050405020304" pitchFamily="18" charset="-78"/>
              </a:rPr>
              <a:t> ،مطبعة خطاب </a:t>
            </a:r>
            <a:endParaRPr lang="en-US" sz="3200" dirty="0">
              <a:solidFill>
                <a:schemeClr val="tx1"/>
              </a:solidFill>
              <a:latin typeface="Traditional Arabic" panose="02020603050405020304" pitchFamily="18" charset="-78"/>
              <a:cs typeface="Traditional Arabic" panose="02020603050405020304" pitchFamily="18" charset="-78"/>
            </a:endParaRPr>
          </a:p>
        </p:txBody>
      </p:sp>
      <p:sp>
        <p:nvSpPr>
          <p:cNvPr id="3" name="Rectangle 2"/>
          <p:cNvSpPr/>
          <p:nvPr/>
        </p:nvSpPr>
        <p:spPr>
          <a:xfrm rot="20816526">
            <a:off x="1362142" y="522275"/>
            <a:ext cx="4819799" cy="78172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a:endParaRPr lang="ar-DZ" sz="2400" dirty="0" smtClean="0">
              <a:solidFill>
                <a:srgbClr val="0070C0"/>
              </a:solidFill>
              <a:cs typeface="Diwany6 Normal" pitchFamily="2" charset="-78"/>
            </a:endParaRPr>
          </a:p>
          <a:p>
            <a:pPr algn="ctr"/>
            <a:r>
              <a:rPr lang="ar-SA" sz="3600" b="1" dirty="0" smtClean="0">
                <a:solidFill>
                  <a:srgbClr val="FF0000"/>
                </a:solidFill>
                <a:latin typeface="Traditional Arabic" panose="02020603050405020304" pitchFamily="18" charset="-78"/>
                <a:cs typeface="Traditional Arabic" panose="02020603050405020304" pitchFamily="18" charset="-78"/>
              </a:rPr>
              <a:t>مصادر ومراجع</a:t>
            </a:r>
            <a:r>
              <a:rPr lang="ar-DZ" sz="3200" dirty="0" smtClean="0">
                <a:solidFill>
                  <a:srgbClr val="0070C0"/>
                </a:solidFill>
                <a:cs typeface="Diwany6 Normal" pitchFamily="2" charset="-78"/>
              </a:rPr>
              <a:t> </a:t>
            </a:r>
            <a:endParaRPr lang="fr-FR" sz="3200" dirty="0" smtClean="0">
              <a:solidFill>
                <a:srgbClr val="0070C0"/>
              </a:solidFill>
            </a:endParaRPr>
          </a:p>
          <a:p>
            <a:pPr algn="justLow"/>
            <a:endParaRPr lang="ar-DZ" sz="2400" dirty="0" smtClean="0">
              <a:solidFill>
                <a:srgbClr val="0070C0"/>
              </a:solidFill>
              <a:cs typeface="Diwany6 Normal" pitchFamily="2" charset="-78"/>
            </a:endParaRPr>
          </a:p>
        </p:txBody>
      </p:sp>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395536" y="404664"/>
            <a:ext cx="8352928" cy="61926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normAutofit/>
          </a:bodyPr>
          <a:lstStyle/>
          <a:p>
            <a:pPr marL="0" indent="0" algn="ctr">
              <a:buNone/>
            </a:pPr>
            <a:r>
              <a:rPr lang="ar-SA" sz="19900" b="1" i="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مقدمة</a:t>
            </a:r>
            <a:endParaRPr lang="ar-SA" sz="199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463329871"/>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404664"/>
            <a:ext cx="8496944" cy="6192688"/>
          </a:xfrm>
          <a:solidFill>
            <a:srgbClr val="FFC000"/>
          </a:solidFill>
          <a:ln>
            <a:solidFill>
              <a:srgbClr val="C00000"/>
            </a:solidFill>
          </a:ln>
          <a:scene3d>
            <a:camera prst="perspectiveContrastingRightFacing"/>
            <a:lightRig rig="threePt" dir="t"/>
          </a:scene3d>
        </p:spPr>
        <p:txBody>
          <a:bodyPr>
            <a:normAutofit fontScale="62500" lnSpcReduction="20000"/>
          </a:bodyPr>
          <a:lstStyle/>
          <a:p>
            <a:pPr marL="0" indent="0" algn="ctr">
              <a:buNone/>
            </a:pPr>
            <a:endParaRPr lang="ar-SA" dirty="0" smtClean="0"/>
          </a:p>
          <a:p>
            <a:pPr marL="0" indent="0" algn="ctr">
              <a:buNone/>
            </a:pPr>
            <a:r>
              <a:rPr lang="ar-SA" sz="19900" b="1" dirty="0" smtClean="0">
                <a:latin typeface="Aldhabi" panose="01000000000000000000" pitchFamily="2" charset="-78"/>
                <a:cs typeface="Aldhabi" panose="01000000000000000000" pitchFamily="2" charset="-78"/>
              </a:rPr>
              <a:t>شكرا على المتابعة</a:t>
            </a:r>
            <a:endParaRPr lang="ar-SA" sz="19900" b="1" dirty="0">
              <a:latin typeface="Aldhabi" panose="01000000000000000000" pitchFamily="2" charset="-78"/>
              <a:cs typeface="Aldhabi" panose="01000000000000000000" pitchFamily="2" charset="-78"/>
            </a:endParaRPr>
          </a:p>
          <a:p>
            <a:pPr marL="0" indent="0" algn="ctr">
              <a:buNone/>
            </a:pPr>
            <a:endParaRPr lang="ar-SA" dirty="0" smtClean="0"/>
          </a:p>
          <a:p>
            <a:pPr marL="0" indent="0" algn="ctr">
              <a:buNone/>
            </a:pPr>
            <a:endParaRPr lang="ar-SA" dirty="0"/>
          </a:p>
          <a:p>
            <a:pPr marL="0" indent="0" algn="ctr">
              <a:buNone/>
            </a:pPr>
            <a:endParaRPr lang="ar-SA" dirty="0" smtClean="0"/>
          </a:p>
          <a:p>
            <a:pPr marL="0" indent="0" algn="ctr">
              <a:buNone/>
            </a:pPr>
            <a:endParaRPr lang="ar-SA" dirty="0"/>
          </a:p>
          <a:p>
            <a:pPr marL="0" indent="0" algn="ctr">
              <a:buNone/>
            </a:pPr>
            <a:endParaRPr lang="ar-SA" dirty="0" smtClean="0"/>
          </a:p>
          <a:p>
            <a:pPr marL="0" indent="0" algn="ctr">
              <a:buNone/>
            </a:pPr>
            <a:endParaRPr lang="ar-SA" dirty="0"/>
          </a:p>
        </p:txBody>
      </p:sp>
    </p:spTree>
    <p:extLst>
      <p:ext uri="{BB962C8B-B14F-4D97-AF65-F5344CB8AC3E}">
        <p14:creationId xmlns:p14="http://schemas.microsoft.com/office/powerpoint/2010/main" xmlns="" val="2441865172"/>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475656" y="428604"/>
            <a:ext cx="5525236" cy="1632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600" b="1" dirty="0" smtClean="0">
                <a:solidFill>
                  <a:schemeClr val="tx1"/>
                </a:solidFill>
                <a:latin typeface="Traditional Arabic" panose="02020603050405020304" pitchFamily="18" charset="-78"/>
                <a:cs typeface="Traditional Arabic" panose="02020603050405020304" pitchFamily="18" charset="-78"/>
              </a:rPr>
              <a:t>جامعة محمد خيضر بسكرة</a:t>
            </a:r>
          </a:p>
          <a:p>
            <a:pPr algn="ctr"/>
            <a:r>
              <a:rPr lang="ar-DZ" sz="3600" b="1" dirty="0" smtClean="0">
                <a:solidFill>
                  <a:schemeClr val="tx1"/>
                </a:solidFill>
                <a:latin typeface="Traditional Arabic" panose="02020603050405020304" pitchFamily="18" charset="-78"/>
                <a:cs typeface="Traditional Arabic" panose="02020603050405020304" pitchFamily="18" charset="-78"/>
              </a:rPr>
              <a:t>معهد التربية البدنية و الرياضية</a:t>
            </a:r>
            <a:endParaRPr lang="ar-SA" sz="3600" b="1" dirty="0" smtClean="0">
              <a:solidFill>
                <a:schemeClr val="tx1"/>
              </a:solidFill>
              <a:latin typeface="Traditional Arabic" panose="02020603050405020304" pitchFamily="18" charset="-78"/>
              <a:cs typeface="Traditional Arabic" panose="02020603050405020304" pitchFamily="18" charset="-78"/>
            </a:endParaRPr>
          </a:p>
        </p:txBody>
      </p:sp>
      <p:sp>
        <p:nvSpPr>
          <p:cNvPr id="3" name="Rectangle à coins arrondis 2"/>
          <p:cNvSpPr/>
          <p:nvPr/>
        </p:nvSpPr>
        <p:spPr>
          <a:xfrm>
            <a:off x="3643306" y="2183494"/>
            <a:ext cx="1714512" cy="74544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4000" b="1" dirty="0" smtClean="0">
                <a:solidFill>
                  <a:srgbClr val="C00000"/>
                </a:solidFill>
                <a:latin typeface="Traditional Arabic" panose="02020603050405020304" pitchFamily="18" charset="-78"/>
                <a:cs typeface="Traditional Arabic" panose="02020603050405020304" pitchFamily="18" charset="-78"/>
              </a:rPr>
              <a:t>المقيـــــاس</a:t>
            </a:r>
            <a:endParaRPr lang="fr-FR" sz="4000" b="1" dirty="0">
              <a:solidFill>
                <a:srgbClr val="C00000"/>
              </a:solidFill>
              <a:latin typeface="Traditional Arabic" panose="02020603050405020304" pitchFamily="18" charset="-78"/>
              <a:cs typeface="Traditional Arabic" panose="02020603050405020304" pitchFamily="18" charset="-78"/>
            </a:endParaRPr>
          </a:p>
        </p:txBody>
      </p:sp>
      <p:sp>
        <p:nvSpPr>
          <p:cNvPr id="4" name="Rogner un rectangle avec un coin diagonal 3"/>
          <p:cNvSpPr/>
          <p:nvPr/>
        </p:nvSpPr>
        <p:spPr>
          <a:xfrm>
            <a:off x="928662" y="3143248"/>
            <a:ext cx="7072362" cy="1714512"/>
          </a:xfrm>
          <a:prstGeom prst="snip2Diag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1500" b="1" dirty="0" smtClean="0">
                <a:solidFill>
                  <a:srgbClr val="0070C0"/>
                </a:solidFill>
                <a:latin typeface="Traditional Arabic" panose="02020603050405020304" pitchFamily="18" charset="-78"/>
                <a:cs typeface="Traditional Arabic" panose="02020603050405020304" pitchFamily="18" charset="-78"/>
              </a:rPr>
              <a:t>الكراتيه</a:t>
            </a:r>
            <a:endParaRPr lang="fr-FR" sz="11500" b="1" dirty="0">
              <a:solidFill>
                <a:srgbClr val="0070C0"/>
              </a:solidFill>
              <a:latin typeface="Traditional Arabic" panose="02020603050405020304" pitchFamily="18" charset="-78"/>
              <a:cs typeface="Traditional Arabic" panose="02020603050405020304" pitchFamily="18" charset="-78"/>
            </a:endParaRPr>
          </a:p>
        </p:txBody>
      </p:sp>
      <p:sp>
        <p:nvSpPr>
          <p:cNvPr id="5" name="Rogner un rectangle à un seul coin 4"/>
          <p:cNvSpPr/>
          <p:nvPr/>
        </p:nvSpPr>
        <p:spPr>
          <a:xfrm>
            <a:off x="928662" y="5357826"/>
            <a:ext cx="2714644" cy="785818"/>
          </a:xfrm>
          <a:prstGeom prst="snip1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DZ" sz="2800" b="1" u="sng" dirty="0" smtClean="0">
                <a:solidFill>
                  <a:srgbClr val="FF0000"/>
                </a:solidFill>
                <a:latin typeface="Traditional Arabic" panose="02020603050405020304" pitchFamily="18" charset="-78"/>
                <a:cs typeface="Traditional Arabic" panose="02020603050405020304" pitchFamily="18" charset="-78"/>
              </a:rPr>
              <a:t>الأستاذ:</a:t>
            </a:r>
            <a:r>
              <a:rPr lang="ar-SA" sz="2800" b="1" dirty="0" smtClean="0">
                <a:solidFill>
                  <a:schemeClr val="tx1"/>
                </a:solidFill>
                <a:latin typeface="Traditional Arabic" panose="02020603050405020304" pitchFamily="18" charset="-78"/>
                <a:cs typeface="Traditional Arabic" panose="02020603050405020304" pitchFamily="18" charset="-78"/>
              </a:rPr>
              <a:t>عدّة بن علي</a:t>
            </a:r>
            <a:endParaRPr lang="fr-FR" sz="2800" b="1" dirty="0">
              <a:solidFill>
                <a:schemeClr val="tx1"/>
              </a:solidFill>
              <a:latin typeface="Traditional Arabic" panose="02020603050405020304" pitchFamily="18" charset="-78"/>
              <a:cs typeface="Traditional Arabic" panose="02020603050405020304" pitchFamily="18" charset="-78"/>
            </a:endParaRPr>
          </a:p>
        </p:txBody>
      </p:sp>
      <p:sp>
        <p:nvSpPr>
          <p:cNvPr id="6" name="Rogner un rectangle à un seul coin 5"/>
          <p:cNvSpPr/>
          <p:nvPr/>
        </p:nvSpPr>
        <p:spPr>
          <a:xfrm>
            <a:off x="5357818" y="5357826"/>
            <a:ext cx="2643206" cy="785818"/>
          </a:xfrm>
          <a:prstGeom prst="snip1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DZ" sz="2800" b="1" u="sng" dirty="0" smtClean="0">
                <a:solidFill>
                  <a:srgbClr val="FF0000"/>
                </a:solidFill>
                <a:latin typeface="Traditional Arabic" panose="02020603050405020304" pitchFamily="18" charset="-78"/>
                <a:cs typeface="Traditional Arabic" panose="02020603050405020304" pitchFamily="18" charset="-78"/>
              </a:rPr>
              <a:t>المستوي</a:t>
            </a:r>
            <a:r>
              <a:rPr lang="ar-SA" sz="2800" b="1" u="sng" dirty="0" smtClean="0">
                <a:solidFill>
                  <a:srgbClr val="FF0000"/>
                </a:solidFill>
                <a:latin typeface="Traditional Arabic" panose="02020603050405020304" pitchFamily="18" charset="-78"/>
                <a:cs typeface="Traditional Arabic" panose="02020603050405020304" pitchFamily="18" charset="-78"/>
              </a:rPr>
              <a:t> </a:t>
            </a:r>
            <a:r>
              <a:rPr lang="ar-DZ" sz="2800" b="1" dirty="0" smtClean="0">
                <a:solidFill>
                  <a:schemeClr val="tx1"/>
                </a:solidFill>
                <a:latin typeface="Traditional Arabic" panose="02020603050405020304" pitchFamily="18" charset="-78"/>
                <a:cs typeface="Traditional Arabic" panose="02020603050405020304" pitchFamily="18" charset="-78"/>
              </a:rPr>
              <a:t>:</a:t>
            </a:r>
            <a:r>
              <a:rPr lang="ar-SA" sz="2800" b="1" dirty="0" smtClean="0">
                <a:solidFill>
                  <a:schemeClr val="tx1"/>
                </a:solidFill>
                <a:latin typeface="Traditional Arabic" panose="02020603050405020304" pitchFamily="18" charset="-78"/>
                <a:cs typeface="Traditional Arabic" panose="02020603050405020304" pitchFamily="18" charset="-78"/>
              </a:rPr>
              <a:t>ثانية ليسانس كل    التخصصات</a:t>
            </a:r>
            <a:endParaRPr lang="fr-FR" sz="2800" b="1" dirty="0">
              <a:solidFill>
                <a:schemeClr val="tx1"/>
              </a:solidFill>
              <a:latin typeface="Traditional Arabic" panose="02020603050405020304" pitchFamily="18" charset="-78"/>
              <a:cs typeface="Traditional Arabic" panose="02020603050405020304" pitchFamily="18" charset="-78"/>
            </a:endParaRPr>
          </a:p>
        </p:txBody>
      </p:sp>
      <p:sp>
        <p:nvSpPr>
          <p:cNvPr id="7" name="Rectangle à coins arrondis 6"/>
          <p:cNvSpPr/>
          <p:nvPr/>
        </p:nvSpPr>
        <p:spPr>
          <a:xfrm>
            <a:off x="107504" y="116632"/>
            <a:ext cx="8928992" cy="6552728"/>
          </a:xfrm>
          <a:prstGeom prst="roundRect">
            <a:avLst/>
          </a:prstGeom>
          <a:solidFill>
            <a:srgbClr val="C00000"/>
          </a:solidFill>
        </p:spPr>
        <p:style>
          <a:lnRef idx="3">
            <a:schemeClr val="lt1"/>
          </a:lnRef>
          <a:fillRef idx="1">
            <a:schemeClr val="accent2"/>
          </a:fillRef>
          <a:effectRef idx="1">
            <a:schemeClr val="accent2"/>
          </a:effectRef>
          <a:fontRef idx="minor">
            <a:schemeClr val="lt1"/>
          </a:fontRef>
        </p:style>
        <p:txBody>
          <a:bodyPr rtlCol="1" anchor="ctr"/>
          <a:lstStyle/>
          <a:p>
            <a:pPr algn="ctr"/>
            <a:r>
              <a:rPr lang="ar-SA" sz="19900" b="1" i="1" u="sng" dirty="0" smtClean="0">
                <a:ln w="9525">
                  <a:solidFill>
                    <a:schemeClr val="bg1"/>
                  </a:solidFill>
                  <a:prstDash val="solid"/>
                </a:ln>
                <a:solidFill>
                  <a:schemeClr val="tx1"/>
                </a:solidFill>
                <a:latin typeface="Aldhabi" panose="01000000000000000000" pitchFamily="2" charset="-78"/>
                <a:cs typeface="Aldhabi" panose="01000000000000000000" pitchFamily="2" charset="-78"/>
              </a:rPr>
              <a:t>المحاضرة الثانية</a:t>
            </a:r>
            <a:endParaRPr lang="ar-SA" sz="19900" b="1" i="1" u="sng" dirty="0">
              <a:ln w="9525">
                <a:solidFill>
                  <a:schemeClr val="bg1"/>
                </a:solidFill>
                <a:prstDash val="solid"/>
              </a:ln>
              <a:solidFill>
                <a:schemeClr val="tx1"/>
              </a:solidFill>
              <a:latin typeface="Aldhabi" panose="01000000000000000000" pitchFamily="2" charset="-78"/>
              <a:cs typeface="Aldhabi" panose="01000000000000000000" pitchFamily="2" charset="-78"/>
            </a:endParaRPr>
          </a:p>
          <a:p>
            <a:r>
              <a:rPr lang="ar-SA" sz="3200" b="1" i="1" u="sng" dirty="0" smtClean="0">
                <a:ln w="9525">
                  <a:solidFill>
                    <a:schemeClr val="bg1"/>
                  </a:solidFill>
                  <a:prstDash val="solid"/>
                </a:ln>
                <a:solidFill>
                  <a:schemeClr val="tx1"/>
                </a:solidFill>
                <a:latin typeface="Aldhabi" panose="01000000000000000000" pitchFamily="2" charset="-78"/>
                <a:cs typeface="+mj-cs"/>
              </a:rPr>
              <a:t>تاريخ : </a:t>
            </a:r>
            <a:r>
              <a:rPr lang="ar-SA" sz="3200" b="1" i="1" dirty="0" smtClean="0">
                <a:ln w="9525">
                  <a:solidFill>
                    <a:schemeClr val="bg1"/>
                  </a:solidFill>
                  <a:prstDash val="solid"/>
                </a:ln>
                <a:solidFill>
                  <a:schemeClr val="tx1"/>
                </a:solidFill>
                <a:latin typeface="Aldhabi" panose="01000000000000000000" pitchFamily="2" charset="-78"/>
                <a:cs typeface="+mj-cs"/>
              </a:rPr>
              <a:t>07/02/2017</a:t>
            </a:r>
            <a:endParaRPr lang="ar-SA" sz="3200" b="1" i="1" dirty="0">
              <a:ln w="9525">
                <a:solidFill>
                  <a:schemeClr val="bg1"/>
                </a:solidFill>
                <a:prstDash val="solid"/>
              </a:ln>
              <a:solidFill>
                <a:schemeClr val="tx1"/>
              </a:solidFill>
              <a:latin typeface="Aldhabi" panose="01000000000000000000" pitchFamily="2" charset="-78"/>
              <a:cs typeface="+mj-cs"/>
            </a:endParaRPr>
          </a:p>
        </p:txBody>
      </p:sp>
    </p:spTree>
    <p:extLst>
      <p:ext uri="{BB962C8B-B14F-4D97-AF65-F5344CB8AC3E}">
        <p14:creationId xmlns:p14="http://schemas.microsoft.com/office/powerpoint/2010/main" xmlns="" val="149062814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683568" y="404664"/>
            <a:ext cx="7416824" cy="626469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6000" b="1" dirty="0">
              <a:ln>
                <a:solidFill>
                  <a:sysClr val="windowText" lastClr="000000"/>
                </a:solidFill>
              </a:ln>
              <a:solidFill>
                <a:schemeClr val="tx1"/>
              </a:solidFill>
              <a:latin typeface="Traditional Arabic" panose="02020603050405020304" pitchFamily="18" charset="-78"/>
              <a:cs typeface="Traditional Arabic" panose="02020603050405020304" pitchFamily="18" charset="-78"/>
            </a:endParaRPr>
          </a:p>
        </p:txBody>
      </p:sp>
      <p:sp>
        <p:nvSpPr>
          <p:cNvPr id="3" name="Ellipse 2"/>
          <p:cNvSpPr/>
          <p:nvPr/>
        </p:nvSpPr>
        <p:spPr>
          <a:xfrm>
            <a:off x="323528" y="2132856"/>
            <a:ext cx="8496944" cy="223224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smtClean="0">
                <a:solidFill>
                  <a:schemeClr val="tx1"/>
                </a:solidFill>
                <a:latin typeface="Traditional Arabic" panose="02020603050405020304" pitchFamily="18" charset="-78"/>
                <a:cs typeface="Traditional Arabic" panose="02020603050405020304" pitchFamily="18" charset="-78"/>
              </a:rPr>
              <a:t>التقسيم الفنّي للكراتيه</a:t>
            </a:r>
            <a:endParaRPr lang="ar-SA" sz="48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90534294"/>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p:nvPr/>
        </p:nvSpPr>
        <p:spPr>
          <a:xfrm>
            <a:off x="287524" y="286194"/>
            <a:ext cx="8640960" cy="626469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9" name="Pensées 8"/>
          <p:cNvSpPr/>
          <p:nvPr/>
        </p:nvSpPr>
        <p:spPr>
          <a:xfrm>
            <a:off x="5923512" y="776188"/>
            <a:ext cx="2736304" cy="1296144"/>
          </a:xfrm>
          <a:prstGeom prst="cloudCallou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solidFill>
                  <a:schemeClr val="tx1"/>
                </a:solidFill>
                <a:latin typeface="Traditional Arabic" panose="02020603050405020304" pitchFamily="18" charset="-78"/>
                <a:cs typeface="Traditional Arabic" panose="02020603050405020304" pitchFamily="18" charset="-78"/>
              </a:rPr>
              <a:t>الكيهون</a:t>
            </a:r>
          </a:p>
          <a:p>
            <a:pPr algn="ctr"/>
            <a:r>
              <a:rPr lang="fr-FR" sz="3200" b="1" dirty="0" err="1" smtClean="0">
                <a:solidFill>
                  <a:schemeClr val="tx1"/>
                </a:solidFill>
                <a:latin typeface="Traditional Arabic" panose="02020603050405020304" pitchFamily="18" charset="-78"/>
                <a:cs typeface="Traditional Arabic" panose="02020603050405020304" pitchFamily="18" charset="-78"/>
              </a:rPr>
              <a:t>kihion</a:t>
            </a:r>
            <a:r>
              <a:rPr lang="ar-SA" sz="3200" b="1" dirty="0" smtClean="0">
                <a:solidFill>
                  <a:schemeClr val="tx1"/>
                </a:solidFill>
                <a:latin typeface="Traditional Arabic" panose="02020603050405020304" pitchFamily="18" charset="-78"/>
                <a:cs typeface="Traditional Arabic" panose="02020603050405020304" pitchFamily="18" charset="-78"/>
              </a:rPr>
              <a:t> </a:t>
            </a:r>
            <a:endParaRPr lang="ar-SA" sz="3200" b="1" dirty="0">
              <a:solidFill>
                <a:schemeClr val="tx1"/>
              </a:solidFill>
              <a:latin typeface="Traditional Arabic" panose="02020603050405020304" pitchFamily="18" charset="-78"/>
              <a:cs typeface="Traditional Arabic" panose="02020603050405020304" pitchFamily="18" charset="-78"/>
            </a:endParaRPr>
          </a:p>
        </p:txBody>
      </p:sp>
      <p:sp>
        <p:nvSpPr>
          <p:cNvPr id="10" name="Pensées 9"/>
          <p:cNvSpPr/>
          <p:nvPr/>
        </p:nvSpPr>
        <p:spPr>
          <a:xfrm>
            <a:off x="3065280" y="776188"/>
            <a:ext cx="2592288" cy="1296144"/>
          </a:xfrm>
          <a:prstGeom prst="cloudCallou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tx1"/>
                </a:solidFill>
                <a:latin typeface="Traditional Arabic" panose="02020603050405020304" pitchFamily="18" charset="-78"/>
                <a:cs typeface="Traditional Arabic" panose="02020603050405020304" pitchFamily="18" charset="-78"/>
              </a:rPr>
              <a:t>الكاتا</a:t>
            </a:r>
            <a:r>
              <a:rPr lang="ar-SA" b="1" dirty="0"/>
              <a:t> </a:t>
            </a:r>
            <a:endParaRPr lang="ar-SA" dirty="0"/>
          </a:p>
          <a:p>
            <a:pPr algn="ctr"/>
            <a:r>
              <a:rPr lang="fr-FR" sz="3200" b="1" dirty="0" smtClean="0">
                <a:solidFill>
                  <a:schemeClr val="tx1"/>
                </a:solidFill>
                <a:latin typeface="Traditional Arabic" panose="02020603050405020304" pitchFamily="18" charset="-78"/>
                <a:cs typeface="Traditional Arabic" panose="02020603050405020304" pitchFamily="18" charset="-78"/>
              </a:rPr>
              <a:t>kata</a:t>
            </a:r>
            <a:endParaRPr lang="ar-SA" sz="3200" b="1" dirty="0" smtClean="0">
              <a:solidFill>
                <a:schemeClr val="tx1"/>
              </a:solidFill>
              <a:latin typeface="Traditional Arabic" panose="02020603050405020304" pitchFamily="18" charset="-78"/>
              <a:cs typeface="Traditional Arabic" panose="02020603050405020304" pitchFamily="18" charset="-78"/>
            </a:endParaRPr>
          </a:p>
        </p:txBody>
      </p:sp>
      <p:sp>
        <p:nvSpPr>
          <p:cNvPr id="11" name="Pensées 10"/>
          <p:cNvSpPr/>
          <p:nvPr/>
        </p:nvSpPr>
        <p:spPr>
          <a:xfrm>
            <a:off x="342892" y="781816"/>
            <a:ext cx="2453720" cy="1296144"/>
          </a:xfrm>
          <a:prstGeom prst="cloudCallou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err="1" smtClean="0">
                <a:solidFill>
                  <a:schemeClr val="tx1"/>
                </a:solidFill>
                <a:latin typeface="Traditional Arabic" panose="02020603050405020304" pitchFamily="18" charset="-78"/>
                <a:cs typeface="Traditional Arabic" panose="02020603050405020304" pitchFamily="18" charset="-78"/>
              </a:rPr>
              <a:t>الكوميتيي</a:t>
            </a:r>
            <a:endParaRPr lang="ar-SA" sz="3200" b="1" dirty="0" smtClean="0">
              <a:solidFill>
                <a:schemeClr val="tx1"/>
              </a:solidFill>
              <a:latin typeface="Traditional Arabic" panose="02020603050405020304" pitchFamily="18" charset="-78"/>
              <a:cs typeface="Traditional Arabic" panose="02020603050405020304" pitchFamily="18" charset="-78"/>
            </a:endParaRPr>
          </a:p>
          <a:p>
            <a:pPr algn="ctr"/>
            <a:r>
              <a:rPr lang="fr-FR" sz="3200" b="1" dirty="0" smtClean="0">
                <a:solidFill>
                  <a:schemeClr val="tx1"/>
                </a:solidFill>
                <a:latin typeface="Traditional Arabic" panose="02020603050405020304" pitchFamily="18" charset="-78"/>
                <a:cs typeface="Traditional Arabic" panose="02020603050405020304" pitchFamily="18" charset="-78"/>
              </a:rPr>
              <a:t>kumété</a:t>
            </a:r>
            <a:endParaRPr lang="ar-SA" sz="3200" b="1" dirty="0">
              <a:solidFill>
                <a:schemeClr val="tx1"/>
              </a:solidFill>
              <a:latin typeface="Traditional Arabic" panose="02020603050405020304" pitchFamily="18" charset="-78"/>
              <a:cs typeface="Traditional Arabic" panose="02020603050405020304" pitchFamily="18" charset="-78"/>
            </a:endParaRPr>
          </a:p>
        </p:txBody>
      </p:sp>
      <p:sp>
        <p:nvSpPr>
          <p:cNvPr id="12" name="Rectangle 11"/>
          <p:cNvSpPr/>
          <p:nvPr/>
        </p:nvSpPr>
        <p:spPr>
          <a:xfrm>
            <a:off x="5941384" y="2288356"/>
            <a:ext cx="2911135" cy="4308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chemeClr val="tx1"/>
                </a:solidFill>
                <a:latin typeface="Traditional Arabic" panose="02020603050405020304" pitchFamily="18" charset="-78"/>
                <a:cs typeface="Traditional Arabic" panose="02020603050405020304" pitchFamily="18" charset="-78"/>
              </a:rPr>
              <a:t>وهي اساسيات الكاراتيه وتحتوي على جميع الحركات التي تؤدى سواء في الكاتا او </a:t>
            </a:r>
            <a:r>
              <a:rPr lang="ar-SA" sz="3600" b="1" dirty="0" err="1">
                <a:solidFill>
                  <a:schemeClr val="tx1"/>
                </a:solidFill>
                <a:latin typeface="Traditional Arabic" panose="02020603050405020304" pitchFamily="18" charset="-78"/>
                <a:cs typeface="Traditional Arabic" panose="02020603050405020304" pitchFamily="18" charset="-78"/>
              </a:rPr>
              <a:t>الكوميتية</a:t>
            </a:r>
            <a:r>
              <a:rPr lang="en-US" sz="3600" b="1" dirty="0">
                <a:solidFill>
                  <a:schemeClr val="tx1"/>
                </a:solidFill>
                <a:latin typeface="Traditional Arabic" panose="02020603050405020304" pitchFamily="18" charset="-78"/>
                <a:cs typeface="Traditional Arabic" panose="02020603050405020304" pitchFamily="18" charset="-78"/>
              </a:rPr>
              <a:t>.</a:t>
            </a:r>
            <a:br>
              <a:rPr lang="en-US" sz="3600" b="1" dirty="0">
                <a:solidFill>
                  <a:schemeClr val="tx1"/>
                </a:solidFill>
                <a:latin typeface="Traditional Arabic" panose="02020603050405020304" pitchFamily="18" charset="-78"/>
                <a:cs typeface="Traditional Arabic" panose="02020603050405020304" pitchFamily="18" charset="-78"/>
              </a:rPr>
            </a:br>
            <a:endParaRPr lang="ar-SA" sz="3600" dirty="0">
              <a:solidFill>
                <a:schemeClr val="tx1"/>
              </a:solidFill>
              <a:latin typeface="Traditional Arabic" panose="02020603050405020304" pitchFamily="18" charset="-78"/>
              <a:cs typeface="Traditional Arabic" panose="02020603050405020304" pitchFamily="18" charset="-78"/>
            </a:endParaRPr>
          </a:p>
        </p:txBody>
      </p:sp>
      <p:sp>
        <p:nvSpPr>
          <p:cNvPr id="13" name="Rectangle 12"/>
          <p:cNvSpPr/>
          <p:nvPr/>
        </p:nvSpPr>
        <p:spPr>
          <a:xfrm>
            <a:off x="3347864" y="2288356"/>
            <a:ext cx="2520280" cy="4274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latin typeface="Traditional Arabic" panose="02020603050405020304" pitchFamily="18" charset="-78"/>
                <a:cs typeface="Traditional Arabic" panose="02020603050405020304" pitchFamily="18" charset="-78"/>
              </a:rPr>
              <a:t>هي مجموعة من الحركات </a:t>
            </a:r>
            <a:r>
              <a:rPr lang="ar-SA" sz="2800" b="1" dirty="0" smtClean="0">
                <a:solidFill>
                  <a:schemeClr val="tx1"/>
                </a:solidFill>
                <a:latin typeface="Traditional Arabic" panose="02020603050405020304" pitchFamily="18" charset="-78"/>
                <a:cs typeface="Traditional Arabic" panose="02020603050405020304" pitchFamily="18" charset="-78"/>
              </a:rPr>
              <a:t>والمهارات تؤدى </a:t>
            </a:r>
            <a:r>
              <a:rPr lang="ar-SA" sz="2800" b="1" dirty="0">
                <a:solidFill>
                  <a:schemeClr val="tx1"/>
                </a:solidFill>
                <a:latin typeface="Traditional Arabic" panose="02020603050405020304" pitchFamily="18" charset="-78"/>
                <a:cs typeface="Traditional Arabic" panose="02020603050405020304" pitchFamily="18" charset="-78"/>
              </a:rPr>
              <a:t>ضد اشخاص وهميين وفقا لقواعد معينة حيث انها ليست بتمثيلية او عرض ولكنها يجب ان يكون </a:t>
            </a:r>
            <a:r>
              <a:rPr lang="ar-SA" sz="2800" b="1" dirty="0" err="1">
                <a:solidFill>
                  <a:schemeClr val="tx1"/>
                </a:solidFill>
                <a:latin typeface="Traditional Arabic" panose="02020603050405020304" pitchFamily="18" charset="-78"/>
                <a:cs typeface="Traditional Arabic" panose="02020603050405020304" pitchFamily="18" charset="-78"/>
              </a:rPr>
              <a:t>ادئها</a:t>
            </a:r>
            <a:r>
              <a:rPr lang="ar-SA" sz="2800" b="1" dirty="0">
                <a:solidFill>
                  <a:schemeClr val="tx1"/>
                </a:solidFill>
                <a:latin typeface="Traditional Arabic" panose="02020603050405020304" pitchFamily="18" charset="-78"/>
                <a:cs typeface="Traditional Arabic" panose="02020603050405020304" pitchFamily="18" charset="-78"/>
              </a:rPr>
              <a:t> اداء واقعي وكأنه ضد اشخاص </a:t>
            </a:r>
            <a:r>
              <a:rPr lang="ar-SA" sz="2800" b="1" dirty="0" smtClean="0">
                <a:solidFill>
                  <a:schemeClr val="tx1"/>
                </a:solidFill>
                <a:latin typeface="Traditional Arabic" panose="02020603050405020304" pitchFamily="18" charset="-78"/>
                <a:cs typeface="Traditional Arabic" panose="02020603050405020304" pitchFamily="18" charset="-78"/>
              </a:rPr>
              <a:t>حقيقين.</a:t>
            </a:r>
            <a:endParaRPr lang="ar-SA" sz="2800" dirty="0">
              <a:solidFill>
                <a:schemeClr val="tx1"/>
              </a:solidFill>
              <a:latin typeface="Traditional Arabic" panose="02020603050405020304" pitchFamily="18" charset="-78"/>
              <a:cs typeface="Traditional Arabic" panose="02020603050405020304" pitchFamily="18" charset="-78"/>
            </a:endParaRPr>
          </a:p>
        </p:txBody>
      </p:sp>
      <p:sp>
        <p:nvSpPr>
          <p:cNvPr id="14" name="Rectangle 13"/>
          <p:cNvSpPr/>
          <p:nvPr/>
        </p:nvSpPr>
        <p:spPr>
          <a:xfrm>
            <a:off x="282337" y="2288356"/>
            <a:ext cx="2919047" cy="4274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solidFill>
                <a:latin typeface="Traditional Arabic" panose="02020603050405020304" pitchFamily="18" charset="-78"/>
                <a:cs typeface="Traditional Arabic" panose="02020603050405020304" pitchFamily="18" charset="-78"/>
              </a:rPr>
              <a:t>هو قتال حقيقي وفن للاشتباك </a:t>
            </a:r>
            <a:r>
              <a:rPr lang="ar-SA" sz="2400" b="1" dirty="0" err="1">
                <a:solidFill>
                  <a:schemeClr val="tx1"/>
                </a:solidFill>
                <a:latin typeface="Traditional Arabic" panose="02020603050405020304" pitchFamily="18" charset="-78"/>
                <a:cs typeface="Traditional Arabic" panose="02020603050405020304" pitchFamily="18" charset="-78"/>
              </a:rPr>
              <a:t>بالايدي</a:t>
            </a:r>
            <a:r>
              <a:rPr lang="ar-SA" sz="2400" b="1" dirty="0">
                <a:solidFill>
                  <a:schemeClr val="tx1"/>
                </a:solidFill>
                <a:latin typeface="Traditional Arabic" panose="02020603050405020304" pitchFamily="18" charset="-78"/>
                <a:cs typeface="Traditional Arabic" panose="02020603050405020304" pitchFamily="18" charset="-78"/>
              </a:rPr>
              <a:t> والارجل ضد شخص حقيقي يتم فيه اداء ما تم تعلمه من حركات ومهارات وخطط في التدريب ويفوز اللاعب الذي احرز اكبر عدد من النقاط او عند نهاية الوقت بفارق اكبر من النقاط. وتتم المباراة وفقا لقانون يوضع من قبل الاتحاد العالمي للكاراتيه</a:t>
            </a:r>
            <a:r>
              <a:rPr lang="en-US" sz="2400" b="1" dirty="0">
                <a:solidFill>
                  <a:schemeClr val="tx1"/>
                </a:solidFill>
                <a:latin typeface="Traditional Arabic" panose="02020603050405020304" pitchFamily="18" charset="-78"/>
                <a:cs typeface="Traditional Arabic" panose="02020603050405020304" pitchFamily="18" charset="-78"/>
              </a:rPr>
              <a:t> </a:t>
            </a:r>
            <a:r>
              <a:rPr lang="en-US" sz="2400" b="1" dirty="0" smtClean="0">
                <a:solidFill>
                  <a:schemeClr val="tx1"/>
                </a:solidFill>
                <a:latin typeface="Traditional Arabic" panose="02020603050405020304" pitchFamily="18" charset="-78"/>
                <a:cs typeface="Traditional Arabic" panose="02020603050405020304" pitchFamily="18" charset="-78"/>
              </a:rPr>
              <a:t>WKF </a:t>
            </a:r>
            <a:r>
              <a:rPr lang="en-US" sz="2400" b="1" dirty="0">
                <a:solidFill>
                  <a:schemeClr val="tx1"/>
                </a:solidFill>
                <a:latin typeface="Traditional Arabic" panose="02020603050405020304" pitchFamily="18" charset="-78"/>
                <a:cs typeface="Traditional Arabic" panose="02020603050405020304" pitchFamily="18" charset="-78"/>
              </a:rPr>
              <a:t> </a:t>
            </a:r>
            <a:endParaRPr lang="ar-SA" sz="24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1702531112"/>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611560" y="476672"/>
            <a:ext cx="7416824" cy="612068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000" b="1" dirty="0" smtClean="0">
                <a:ln>
                  <a:solidFill>
                    <a:sysClr val="windowText" lastClr="000000"/>
                  </a:solidFill>
                </a:ln>
                <a:solidFill>
                  <a:srgbClr val="FF0000"/>
                </a:solidFill>
                <a:latin typeface="Traditional Arabic" panose="02020603050405020304" pitchFamily="18" charset="-78"/>
                <a:cs typeface="Traditional Arabic" panose="02020603050405020304" pitchFamily="18" charset="-78"/>
              </a:rPr>
              <a:t>فيديو عن الكيهون</a:t>
            </a:r>
          </a:p>
          <a:p>
            <a:pPr algn="ctr"/>
            <a:r>
              <a:rPr lang="fr-FR" sz="6000" b="1" dirty="0" err="1" smtClean="0">
                <a:ln>
                  <a:solidFill>
                    <a:sysClr val="windowText" lastClr="000000"/>
                  </a:solidFill>
                </a:ln>
                <a:solidFill>
                  <a:srgbClr val="FF0000"/>
                </a:solidFill>
                <a:latin typeface="Traditional Arabic" panose="02020603050405020304" pitchFamily="18" charset="-78"/>
                <a:cs typeface="Traditional Arabic" panose="02020603050405020304" pitchFamily="18" charset="-78"/>
              </a:rPr>
              <a:t>kihon</a:t>
            </a:r>
            <a:endParaRPr lang="ar-SA" sz="6000" b="1" dirty="0">
              <a:ln>
                <a:solidFill>
                  <a:sysClr val="windowText" lastClr="000000"/>
                </a:solidFill>
              </a:ln>
              <a:solidFill>
                <a:srgbClr val="FF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735152407"/>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p:cNvSpPr/>
          <p:nvPr/>
        </p:nvSpPr>
        <p:spPr>
          <a:xfrm>
            <a:off x="179512" y="404664"/>
            <a:ext cx="8640960" cy="619268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8000" b="1"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فيديو عن الكاتا</a:t>
            </a:r>
          </a:p>
          <a:p>
            <a:pPr algn="ctr"/>
            <a:r>
              <a:rPr lang="fr-FR" sz="8000" b="1"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kata</a:t>
            </a:r>
            <a:endParaRPr lang="ar-SA" sz="8000" b="1"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507393768"/>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a:xfrm>
            <a:off x="323528" y="332656"/>
            <a:ext cx="8496944" cy="626469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6600" b="1" dirty="0" smtClean="0">
                <a:solidFill>
                  <a:srgbClr val="FF0000"/>
                </a:solidFill>
                <a:latin typeface="Traditional Arabic" panose="02020603050405020304" pitchFamily="18" charset="-78"/>
                <a:cs typeface="Traditional Arabic" panose="02020603050405020304" pitchFamily="18" charset="-78"/>
              </a:rPr>
              <a:t>فيديو عن الكوميتي</a:t>
            </a:r>
          </a:p>
          <a:p>
            <a:pPr algn="ctr"/>
            <a:r>
              <a:rPr lang="fr-FR" sz="6600" b="1" dirty="0" smtClean="0">
                <a:solidFill>
                  <a:srgbClr val="FF0000"/>
                </a:solidFill>
                <a:latin typeface="Traditional Arabic" panose="02020603050405020304" pitchFamily="18" charset="-78"/>
                <a:cs typeface="Traditional Arabic" panose="02020603050405020304" pitchFamily="18" charset="-78"/>
              </a:rPr>
              <a:t>kumété</a:t>
            </a:r>
            <a:endParaRPr lang="ar-SA" sz="6600" b="1" dirty="0">
              <a:solidFill>
                <a:srgbClr val="FF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3861611097"/>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23528" y="332656"/>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9600" b="1" dirty="0" smtClean="0">
                <a:solidFill>
                  <a:schemeClr val="tx1"/>
                </a:solidFill>
                <a:latin typeface="Traditional Arabic" panose="02020603050405020304" pitchFamily="18" charset="-78"/>
                <a:cs typeface="Traditional Arabic" panose="02020603050405020304" pitchFamily="18" charset="-78"/>
              </a:rPr>
              <a:t>1- </a:t>
            </a:r>
            <a:r>
              <a:rPr lang="ar-SA" sz="9600" b="1" u="sng"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الكيهون:</a:t>
            </a:r>
            <a:r>
              <a:rPr lang="fr-FR" sz="9600" b="1" u="sng" dirty="0" err="1"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kihon</a:t>
            </a:r>
            <a:endParaRPr lang="en-US" sz="9600" b="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a:p>
            <a:pPr algn="ctr"/>
            <a:endParaRPr lang="en-US" sz="11500" b="1" i="1" u="sng" dirty="0">
              <a:solidFill>
                <a:schemeClr val="tx1"/>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119783010"/>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332656"/>
            <a:ext cx="8568952" cy="612068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3600" b="1" dirty="0" smtClean="0">
                <a:solidFill>
                  <a:schemeClr val="tx1"/>
                </a:solidFill>
                <a:latin typeface="Traditional Arabic" panose="02020603050405020304" pitchFamily="18" charset="-78"/>
                <a:cs typeface="Traditional Arabic" panose="02020603050405020304" pitchFamily="18" charset="-78"/>
              </a:rPr>
              <a:t>الكيهون </a:t>
            </a:r>
            <a:r>
              <a:rPr lang="ar-SA" sz="3600" b="1" dirty="0">
                <a:solidFill>
                  <a:schemeClr val="tx1"/>
                </a:solidFill>
                <a:latin typeface="Traditional Arabic" panose="02020603050405020304" pitchFamily="18" charset="-78"/>
                <a:cs typeface="Traditional Arabic" panose="02020603050405020304" pitchFamily="18" charset="-78"/>
              </a:rPr>
              <a:t>يعني الطاقة القاعدية أي بمعني </a:t>
            </a:r>
            <a:r>
              <a:rPr lang="ar-SA" sz="3600" b="1" dirty="0" err="1" smtClean="0">
                <a:solidFill>
                  <a:schemeClr val="tx1"/>
                </a:solidFill>
                <a:latin typeface="Traditional Arabic" panose="02020603050405020304" pitchFamily="18" charset="-78"/>
                <a:cs typeface="Traditional Arabic" panose="02020603050405020304" pitchFamily="18" charset="-78"/>
              </a:rPr>
              <a:t>انه،القاعدة،المنبع</a:t>
            </a:r>
            <a:r>
              <a:rPr lang="ar-SA" sz="3600" b="1" dirty="0" smtClean="0">
                <a:solidFill>
                  <a:schemeClr val="tx1"/>
                </a:solidFill>
                <a:latin typeface="Traditional Arabic" panose="02020603050405020304" pitchFamily="18" charset="-78"/>
                <a:cs typeface="Traditional Arabic" panose="02020603050405020304" pitchFamily="18" charset="-78"/>
              </a:rPr>
              <a:t>، </a:t>
            </a:r>
            <a:r>
              <a:rPr lang="ar-SA" sz="3600" b="1" dirty="0">
                <a:solidFill>
                  <a:schemeClr val="tx1"/>
                </a:solidFill>
                <a:latin typeface="Traditional Arabic" panose="02020603050405020304" pitchFamily="18" charset="-78"/>
                <a:cs typeface="Traditional Arabic" panose="02020603050405020304" pitchFamily="18" charset="-78"/>
              </a:rPr>
              <a:t>وأيضا تفسر نقل </a:t>
            </a:r>
            <a:r>
              <a:rPr lang="ar-SA" sz="3600" b="1" dirty="0" smtClean="0">
                <a:solidFill>
                  <a:schemeClr val="tx1"/>
                </a:solidFill>
                <a:latin typeface="Traditional Arabic" panose="02020603050405020304" pitchFamily="18" charset="-78"/>
                <a:cs typeface="Traditional Arabic" panose="02020603050405020304" pitchFamily="18" charset="-78"/>
              </a:rPr>
              <a:t>المعلومات و التدريب على </a:t>
            </a:r>
            <a:r>
              <a:rPr lang="ar-SA" sz="3600" b="1" dirty="0">
                <a:solidFill>
                  <a:schemeClr val="tx1"/>
                </a:solidFill>
                <a:latin typeface="Traditional Arabic" panose="02020603050405020304" pitchFamily="18" charset="-78"/>
                <a:cs typeface="Traditional Arabic" panose="02020603050405020304" pitchFamily="18" charset="-78"/>
              </a:rPr>
              <a:t>الحركات الأساسية في الكاراتيه والتي يتعلمها كلا من اللاعبين الجدد أو المتقدمين . </a:t>
            </a:r>
            <a:endParaRPr lang="en-US" sz="3600" b="1" dirty="0">
              <a:solidFill>
                <a:schemeClr val="tx1"/>
              </a:solidFill>
              <a:latin typeface="Traditional Arabic" panose="02020603050405020304" pitchFamily="18" charset="-78"/>
              <a:cs typeface="Traditional Arabic" panose="02020603050405020304" pitchFamily="18" charset="-78"/>
            </a:endParaRPr>
          </a:p>
          <a:p>
            <a:pPr algn="just"/>
            <a:r>
              <a:rPr lang="ar-SA" sz="3600" b="1" dirty="0">
                <a:solidFill>
                  <a:schemeClr val="tx1"/>
                </a:solidFill>
                <a:latin typeface="Traditional Arabic" panose="02020603050405020304" pitchFamily="18" charset="-78"/>
                <a:cs typeface="Traditional Arabic" panose="02020603050405020304" pitchFamily="18" charset="-78"/>
              </a:rPr>
              <a:t>ويرى وجيه </a:t>
            </a:r>
            <a:r>
              <a:rPr lang="ar-SA" sz="3600" b="1" dirty="0" err="1">
                <a:solidFill>
                  <a:schemeClr val="tx1"/>
                </a:solidFill>
                <a:latin typeface="Traditional Arabic" panose="02020603050405020304" pitchFamily="18" charset="-78"/>
                <a:cs typeface="Traditional Arabic" panose="02020603050405020304" pitchFamily="18" charset="-78"/>
              </a:rPr>
              <a:t>شمندى</a:t>
            </a:r>
            <a:r>
              <a:rPr lang="ar-SA" sz="3600" b="1" dirty="0">
                <a:solidFill>
                  <a:schemeClr val="tx1"/>
                </a:solidFill>
                <a:latin typeface="Traditional Arabic" panose="02020603050405020304" pitchFamily="18" charset="-78"/>
                <a:cs typeface="Traditional Arabic" panose="02020603050405020304" pitchFamily="18" charset="-78"/>
              </a:rPr>
              <a:t>(2002) أنه من الخطأ تجاهل الأساسيات التقليدية لتدريب الكاراتيه والتركيز فقط على تدريب</a:t>
            </a:r>
            <a:r>
              <a:rPr lang="en-US" sz="3600" b="1" dirty="0">
                <a:solidFill>
                  <a:schemeClr val="tx1"/>
                </a:solidFill>
                <a:latin typeface="Traditional Arabic" panose="02020603050405020304" pitchFamily="18" charset="-78"/>
                <a:cs typeface="Traditional Arabic" panose="02020603050405020304" pitchFamily="18" charset="-78"/>
              </a:rPr>
              <a:t> "</a:t>
            </a:r>
            <a:r>
              <a:rPr lang="ar-SA" sz="3600" b="1" dirty="0">
                <a:solidFill>
                  <a:schemeClr val="tx1"/>
                </a:solidFill>
                <a:latin typeface="Traditional Arabic" panose="02020603050405020304" pitchFamily="18" charset="-78"/>
                <a:cs typeface="Traditional Arabic" panose="02020603050405020304" pitchFamily="18" charset="-78"/>
              </a:rPr>
              <a:t>الكاتا </a:t>
            </a:r>
            <a:r>
              <a:rPr lang="ar-SA" sz="3600" b="1" dirty="0" err="1">
                <a:solidFill>
                  <a:schemeClr val="tx1"/>
                </a:solidFill>
                <a:latin typeface="Traditional Arabic" panose="02020603050405020304" pitchFamily="18" charset="-78"/>
                <a:cs typeface="Traditional Arabic" panose="02020603050405020304" pitchFamily="18" charset="-78"/>
              </a:rPr>
              <a:t>والكوميتيه</a:t>
            </a:r>
            <a:r>
              <a:rPr lang="en-US" sz="3600" b="1" dirty="0">
                <a:solidFill>
                  <a:schemeClr val="tx1"/>
                </a:solidFill>
                <a:latin typeface="Traditional Arabic" panose="02020603050405020304" pitchFamily="18" charset="-78"/>
                <a:cs typeface="Traditional Arabic" panose="02020603050405020304" pitchFamily="18" charset="-78"/>
              </a:rPr>
              <a:t> " </a:t>
            </a:r>
            <a:r>
              <a:rPr lang="ar-SA" sz="3600" b="1" dirty="0">
                <a:solidFill>
                  <a:schemeClr val="tx1"/>
                </a:solidFill>
                <a:latin typeface="Traditional Arabic" panose="02020603050405020304" pitchFamily="18" charset="-78"/>
                <a:cs typeface="Traditional Arabic" panose="02020603050405020304" pitchFamily="18" charset="-78"/>
              </a:rPr>
              <a:t>لأن ذلك يؤدى إلى خلق لاعب ضعيف في الكاراتيه لذلك يجب أن يجيد اللاعبين عدد كافي من المهارات الهجومية وبأسلوب </a:t>
            </a:r>
            <a:r>
              <a:rPr lang="ar-SA" sz="3600" b="1" dirty="0" smtClean="0">
                <a:solidFill>
                  <a:schemeClr val="tx1"/>
                </a:solidFill>
                <a:latin typeface="Traditional Arabic" panose="02020603050405020304" pitchFamily="18" charset="-78"/>
                <a:cs typeface="Traditional Arabic" panose="02020603050405020304" pitchFamily="18" charset="-78"/>
              </a:rPr>
              <a:t>قتالي.</a:t>
            </a:r>
            <a:endParaRPr lang="en-US" sz="36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4157349621"/>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23528" y="332656"/>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15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أهمية الكيهون </a:t>
            </a:r>
            <a:endParaRPr lang="en-US" sz="115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1496018234"/>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gner un rectangle avec un coin diagonal 2"/>
          <p:cNvSpPr/>
          <p:nvPr/>
        </p:nvSpPr>
        <p:spPr>
          <a:xfrm>
            <a:off x="539552" y="285728"/>
            <a:ext cx="7704856" cy="6140224"/>
          </a:xfrm>
          <a:prstGeom prst="snip2Diag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r-SA" sz="3600" dirty="0" smtClean="0">
                <a:solidFill>
                  <a:schemeClr val="tx1"/>
                </a:solidFill>
                <a:latin typeface="Traditional Arabic" panose="02020603050405020304" pitchFamily="18" charset="-78"/>
                <a:cs typeface="Traditional Arabic" panose="02020603050405020304" pitchFamily="18" charset="-78"/>
              </a:rPr>
              <a:t>  </a:t>
            </a:r>
            <a:r>
              <a:rPr lang="ar-SA" sz="3600" b="1" dirty="0" smtClean="0">
                <a:solidFill>
                  <a:schemeClr val="tx1"/>
                </a:solidFill>
                <a:latin typeface="Traditional Arabic" panose="02020603050405020304" pitchFamily="18" charset="-78"/>
                <a:cs typeface="Traditional Arabic" panose="02020603050405020304" pitchFamily="18" charset="-78"/>
              </a:rPr>
              <a:t>للرياضة </a:t>
            </a:r>
            <a:r>
              <a:rPr lang="ar-SA" sz="3600" b="1" dirty="0">
                <a:solidFill>
                  <a:schemeClr val="tx1"/>
                </a:solidFill>
                <a:latin typeface="Traditional Arabic" panose="02020603050405020304" pitchFamily="18" charset="-78"/>
                <a:cs typeface="Traditional Arabic" panose="02020603050405020304" pitchFamily="18" charset="-78"/>
              </a:rPr>
              <a:t>ألوان شتى فمنها الفردي ومنها الجماعي, </a:t>
            </a:r>
            <a:r>
              <a:rPr lang="ar-SA" sz="3600" b="1" dirty="0" smtClean="0">
                <a:solidFill>
                  <a:schemeClr val="tx1"/>
                </a:solidFill>
                <a:latin typeface="Traditional Arabic" panose="02020603050405020304" pitchFamily="18" charset="-78"/>
                <a:cs typeface="Traditional Arabic" panose="02020603050405020304" pitchFamily="18" charset="-78"/>
              </a:rPr>
              <a:t> فأما </a:t>
            </a:r>
            <a:r>
              <a:rPr lang="ar-SA" sz="3600" b="1" dirty="0">
                <a:solidFill>
                  <a:schemeClr val="tx1"/>
                </a:solidFill>
                <a:latin typeface="Traditional Arabic" panose="02020603050405020304" pitchFamily="18" charset="-78"/>
                <a:cs typeface="Traditional Arabic" panose="02020603050405020304" pitchFamily="18" charset="-78"/>
              </a:rPr>
              <a:t>الجماعي غالباً يهدف إلى تنمية الجسم وتعزيز روح التعاون بين الفريق وكيفية التعامل مع الفريق </a:t>
            </a:r>
            <a:r>
              <a:rPr lang="ar-SA" sz="3600" b="1" dirty="0" smtClean="0">
                <a:solidFill>
                  <a:schemeClr val="tx1"/>
                </a:solidFill>
                <a:latin typeface="Traditional Arabic" panose="02020603050405020304" pitchFamily="18" charset="-78"/>
                <a:cs typeface="Traditional Arabic" panose="02020603050405020304" pitchFamily="18" charset="-78"/>
              </a:rPr>
              <a:t>الخصم، </a:t>
            </a:r>
            <a:r>
              <a:rPr lang="ar-SA" sz="3600" b="1" dirty="0">
                <a:solidFill>
                  <a:schemeClr val="tx1"/>
                </a:solidFill>
                <a:latin typeface="Traditional Arabic" panose="02020603050405020304" pitchFamily="18" charset="-78"/>
                <a:cs typeface="Traditional Arabic" panose="02020603050405020304" pitchFamily="18" charset="-78"/>
              </a:rPr>
              <a:t>أما الفردية فغالباً ما تركز على الناحية العقلية فنلاحظها دائماً تهدف إلى ترويض النفس كالكاراتيه التي معناها تطور العقل والجسم في آن واحد من خلال الممارسة وقد حملت شعار </a:t>
            </a:r>
            <a:r>
              <a:rPr lang="ar-SA" sz="36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الدفاع عن النفس </a:t>
            </a:r>
            <a:r>
              <a:rPr lang="ar-SA" sz="3600" b="1" dirty="0">
                <a:solidFill>
                  <a:schemeClr val="tx1"/>
                </a:solidFill>
                <a:latin typeface="Traditional Arabic" panose="02020603050405020304" pitchFamily="18" charset="-78"/>
                <a:cs typeface="Traditional Arabic" panose="02020603050405020304" pitchFamily="18" charset="-78"/>
              </a:rPr>
              <a:t>والتي تهدف إلى تدريب الجسم بكل ما يملك من قوة تحت تحكم العقل وللوصول لحالة كون الجسم تحت تأثير العقل لابد من التمارين المكثفة </a:t>
            </a:r>
            <a:r>
              <a:rPr lang="ar-SA" sz="3600" b="1" dirty="0" smtClean="0">
                <a:solidFill>
                  <a:schemeClr val="tx1"/>
                </a:solidFill>
                <a:latin typeface="Traditional Arabic" panose="02020603050405020304" pitchFamily="18" charset="-78"/>
                <a:cs typeface="Traditional Arabic" panose="02020603050405020304" pitchFamily="18" charset="-78"/>
              </a:rPr>
              <a:t>والمتواصلة.....</a:t>
            </a:r>
            <a:endParaRPr lang="en-US" sz="36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54905356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23528" y="332656"/>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4000" b="1" dirty="0">
                <a:solidFill>
                  <a:schemeClr val="tx1"/>
                </a:solidFill>
                <a:latin typeface="Traditional Arabic" panose="02020603050405020304" pitchFamily="18" charset="-78"/>
                <a:cs typeface="Traditional Arabic" panose="02020603050405020304" pitchFamily="18" charset="-78"/>
              </a:rPr>
              <a:t> </a:t>
            </a:r>
            <a:endParaRPr lang="en-US" sz="4000" dirty="0">
              <a:solidFill>
                <a:schemeClr val="tx1"/>
              </a:solidFill>
              <a:latin typeface="Traditional Arabic" panose="02020603050405020304" pitchFamily="18" charset="-78"/>
              <a:cs typeface="Traditional Arabic" panose="02020603050405020304" pitchFamily="18" charset="-78"/>
            </a:endParaRPr>
          </a:p>
          <a:p>
            <a:pPr lvl="0"/>
            <a:r>
              <a:rPr lang="ar-SA" sz="3600" b="1" dirty="0" smtClean="0">
                <a:solidFill>
                  <a:schemeClr val="tx1"/>
                </a:solidFill>
                <a:latin typeface="Traditional Arabic" panose="02020603050405020304" pitchFamily="18" charset="-78"/>
                <a:cs typeface="Traditional Arabic" panose="02020603050405020304" pitchFamily="18" charset="-78"/>
              </a:rPr>
              <a:t>1-التعليم </a:t>
            </a:r>
            <a:r>
              <a:rPr lang="ar-SA" sz="3600" b="1" dirty="0">
                <a:solidFill>
                  <a:schemeClr val="tx1"/>
                </a:solidFill>
                <a:latin typeface="Traditional Arabic" panose="02020603050405020304" pitchFamily="18" charset="-78"/>
                <a:cs typeface="Traditional Arabic" panose="02020603050405020304" pitchFamily="18" charset="-78"/>
              </a:rPr>
              <a:t>التقني والتكتيكي.</a:t>
            </a:r>
            <a:endParaRPr lang="en-US" sz="3600" b="1" dirty="0">
              <a:solidFill>
                <a:schemeClr val="tx1"/>
              </a:solidFill>
              <a:latin typeface="Traditional Arabic" panose="02020603050405020304" pitchFamily="18" charset="-78"/>
              <a:cs typeface="Traditional Arabic" panose="02020603050405020304" pitchFamily="18" charset="-78"/>
            </a:endParaRPr>
          </a:p>
          <a:p>
            <a:pPr lvl="0"/>
            <a:r>
              <a:rPr lang="ar-SA" sz="3600" b="1" dirty="0" smtClean="0">
                <a:solidFill>
                  <a:schemeClr val="tx1"/>
                </a:solidFill>
                <a:latin typeface="Traditional Arabic" panose="02020603050405020304" pitchFamily="18" charset="-78"/>
                <a:cs typeface="Traditional Arabic" panose="02020603050405020304" pitchFamily="18" charset="-78"/>
              </a:rPr>
              <a:t>2-تطوير </a:t>
            </a:r>
            <a:r>
              <a:rPr lang="ar-SA" sz="3600" b="1" dirty="0">
                <a:solidFill>
                  <a:schemeClr val="tx1"/>
                </a:solidFill>
                <a:latin typeface="Traditional Arabic" panose="02020603050405020304" pitchFamily="18" charset="-78"/>
                <a:cs typeface="Traditional Arabic" panose="02020603050405020304" pitchFamily="18" charset="-78"/>
              </a:rPr>
              <a:t>القدرات البدنية الخاصة.</a:t>
            </a:r>
            <a:endParaRPr lang="en-US" sz="3600" b="1" dirty="0">
              <a:solidFill>
                <a:schemeClr val="tx1"/>
              </a:solidFill>
              <a:latin typeface="Traditional Arabic" panose="02020603050405020304" pitchFamily="18" charset="-78"/>
              <a:cs typeface="Traditional Arabic" panose="02020603050405020304" pitchFamily="18" charset="-78"/>
            </a:endParaRPr>
          </a:p>
          <a:p>
            <a:pPr lvl="0"/>
            <a:r>
              <a:rPr lang="ar-SA" sz="3600" b="1" dirty="0" smtClean="0">
                <a:solidFill>
                  <a:schemeClr val="tx1"/>
                </a:solidFill>
                <a:latin typeface="Traditional Arabic" panose="02020603050405020304" pitchFamily="18" charset="-78"/>
                <a:cs typeface="Traditional Arabic" panose="02020603050405020304" pitchFamily="18" charset="-78"/>
              </a:rPr>
              <a:t>3-تطوير </a:t>
            </a:r>
            <a:r>
              <a:rPr lang="ar-SA" sz="3600" b="1" dirty="0">
                <a:solidFill>
                  <a:schemeClr val="tx1"/>
                </a:solidFill>
                <a:latin typeface="Traditional Arabic" panose="02020603050405020304" pitchFamily="18" charset="-78"/>
                <a:cs typeface="Traditional Arabic" panose="02020603050405020304" pitchFamily="18" charset="-78"/>
              </a:rPr>
              <a:t>التقنية والتكتيك(مرحلة </a:t>
            </a:r>
            <a:r>
              <a:rPr lang="ar-SA" sz="3600" b="1" dirty="0" err="1" smtClean="0">
                <a:solidFill>
                  <a:schemeClr val="tx1"/>
                </a:solidFill>
                <a:latin typeface="Traditional Arabic" panose="02020603050405020304" pitchFamily="18" charset="-78"/>
                <a:cs typeface="Traditional Arabic" panose="02020603050405020304" pitchFamily="18" charset="-78"/>
              </a:rPr>
              <a:t>الكاتا</a:t>
            </a:r>
            <a:r>
              <a:rPr lang="ar-SA" sz="3600" b="1" dirty="0" smtClean="0">
                <a:solidFill>
                  <a:schemeClr val="tx1"/>
                </a:solidFill>
                <a:latin typeface="Traditional Arabic" panose="02020603050405020304" pitchFamily="18" charset="-78"/>
                <a:cs typeface="Traditional Arabic" panose="02020603050405020304" pitchFamily="18" charset="-78"/>
              </a:rPr>
              <a:t>( (في حالة التواصل </a:t>
            </a:r>
            <a:r>
              <a:rPr lang="ar-SA" sz="3600" b="1" dirty="0">
                <a:solidFill>
                  <a:schemeClr val="tx1"/>
                </a:solidFill>
                <a:latin typeface="Traditional Arabic" panose="02020603050405020304" pitchFamily="18" charset="-78"/>
                <a:cs typeface="Traditional Arabic" panose="02020603050405020304" pitchFamily="18" charset="-78"/>
              </a:rPr>
              <a:t>التقني</a:t>
            </a:r>
            <a:r>
              <a:rPr lang="ar-SA" sz="3600" b="1" dirty="0" smtClean="0">
                <a:solidFill>
                  <a:schemeClr val="tx1"/>
                </a:solidFill>
                <a:latin typeface="Traditional Arabic" panose="02020603050405020304" pitchFamily="18" charset="-78"/>
                <a:cs typeface="Traditional Arabic" panose="02020603050405020304" pitchFamily="18" charset="-78"/>
              </a:rPr>
              <a:t>))</a:t>
            </a:r>
            <a:endParaRPr lang="ar-SA" sz="3600" b="1" dirty="0">
              <a:solidFill>
                <a:schemeClr val="tx1"/>
              </a:solidFill>
              <a:latin typeface="Traditional Arabic" panose="02020603050405020304" pitchFamily="18" charset="-78"/>
              <a:cs typeface="Traditional Arabic" panose="02020603050405020304" pitchFamily="18" charset="-78"/>
            </a:endParaRPr>
          </a:p>
          <a:p>
            <a:pPr lvl="0"/>
            <a:r>
              <a:rPr lang="ar-SA" sz="3600" b="1" dirty="0" smtClean="0">
                <a:solidFill>
                  <a:schemeClr val="tx1"/>
                </a:solidFill>
                <a:latin typeface="Traditional Arabic" panose="02020603050405020304" pitchFamily="18" charset="-78"/>
                <a:cs typeface="Traditional Arabic" panose="02020603050405020304" pitchFamily="18" charset="-78"/>
              </a:rPr>
              <a:t>4-تصحيح </a:t>
            </a:r>
            <a:r>
              <a:rPr lang="ar-SA" sz="3600" b="1" dirty="0">
                <a:solidFill>
                  <a:schemeClr val="tx1"/>
                </a:solidFill>
                <a:latin typeface="Traditional Arabic" panose="02020603050405020304" pitchFamily="18" charset="-78"/>
                <a:cs typeface="Traditional Arabic" panose="02020603050405020304" pitchFamily="18" charset="-78"/>
              </a:rPr>
              <a:t>الأخطاء والملاحظات في الجانب التعليمي النظري وغيرها.</a:t>
            </a:r>
            <a:endParaRPr lang="en-US" sz="3600" b="1" dirty="0">
              <a:solidFill>
                <a:schemeClr val="tx1"/>
              </a:solidFill>
              <a:latin typeface="Traditional Arabic" panose="02020603050405020304" pitchFamily="18" charset="-78"/>
              <a:cs typeface="Traditional Arabic" panose="02020603050405020304" pitchFamily="18" charset="-78"/>
            </a:endParaRPr>
          </a:p>
          <a:p>
            <a:pPr lvl="0"/>
            <a:r>
              <a:rPr lang="ar-SA" sz="3600" b="1" dirty="0" smtClean="0">
                <a:solidFill>
                  <a:schemeClr val="tx1"/>
                </a:solidFill>
                <a:latin typeface="Traditional Arabic" panose="02020603050405020304" pitchFamily="18" charset="-78"/>
                <a:cs typeface="Traditional Arabic" panose="02020603050405020304" pitchFamily="18" charset="-78"/>
              </a:rPr>
              <a:t>5-تكيف </a:t>
            </a:r>
            <a:r>
              <a:rPr lang="ar-SA" sz="3600" b="1" dirty="0">
                <a:solidFill>
                  <a:schemeClr val="tx1"/>
                </a:solidFill>
                <a:latin typeface="Traditional Arabic" panose="02020603050405020304" pitchFamily="18" charset="-78"/>
                <a:cs typeface="Traditional Arabic" panose="02020603050405020304" pitchFamily="18" charset="-78"/>
              </a:rPr>
              <a:t>الجسم إلى المتطلبات (</a:t>
            </a:r>
            <a:r>
              <a:rPr lang="ar-SA" sz="3600" b="1" dirty="0" err="1">
                <a:solidFill>
                  <a:schemeClr val="tx1"/>
                </a:solidFill>
                <a:latin typeface="Traditional Arabic" panose="02020603050405020304" pitchFamily="18" charset="-78"/>
                <a:cs typeface="Traditional Arabic" panose="02020603050405020304" pitchFamily="18" charset="-78"/>
              </a:rPr>
              <a:t>الفيزيو</a:t>
            </a:r>
            <a:r>
              <a:rPr lang="ar-SA" sz="3600" b="1" dirty="0">
                <a:solidFill>
                  <a:schemeClr val="tx1"/>
                </a:solidFill>
                <a:latin typeface="Traditional Arabic" panose="02020603050405020304" pitchFamily="18" charset="-78"/>
                <a:cs typeface="Traditional Arabic" panose="02020603050405020304" pitchFamily="18" charset="-78"/>
              </a:rPr>
              <a:t>- </a:t>
            </a:r>
            <a:r>
              <a:rPr lang="ar-SA" sz="3600" b="1" dirty="0" err="1">
                <a:solidFill>
                  <a:schemeClr val="tx1"/>
                </a:solidFill>
                <a:latin typeface="Traditional Arabic" panose="02020603050405020304" pitchFamily="18" charset="-78"/>
                <a:cs typeface="Traditional Arabic" panose="02020603050405020304" pitchFamily="18" charset="-78"/>
              </a:rPr>
              <a:t>طاقوية</a:t>
            </a:r>
            <a:r>
              <a:rPr lang="ar-SA" sz="3600" b="1" dirty="0">
                <a:solidFill>
                  <a:schemeClr val="tx1"/>
                </a:solidFill>
                <a:latin typeface="Traditional Arabic" panose="02020603050405020304" pitchFamily="18" charset="-78"/>
                <a:cs typeface="Traditional Arabic" panose="02020603050405020304" pitchFamily="18" charset="-78"/>
              </a:rPr>
              <a:t>).</a:t>
            </a:r>
            <a:endParaRPr lang="en-US" sz="3600" b="1" dirty="0">
              <a:solidFill>
                <a:schemeClr val="tx1"/>
              </a:solidFill>
              <a:latin typeface="Traditional Arabic" panose="02020603050405020304" pitchFamily="18" charset="-78"/>
              <a:cs typeface="Traditional Arabic" panose="02020603050405020304" pitchFamily="18" charset="-78"/>
            </a:endParaRPr>
          </a:p>
          <a:p>
            <a:pPr lvl="0"/>
            <a:r>
              <a:rPr lang="ar-SA" sz="3600" b="1" dirty="0" smtClean="0">
                <a:solidFill>
                  <a:schemeClr val="tx1"/>
                </a:solidFill>
                <a:latin typeface="Traditional Arabic" panose="02020603050405020304" pitchFamily="18" charset="-78"/>
                <a:cs typeface="Traditional Arabic" panose="02020603050405020304" pitchFamily="18" charset="-78"/>
              </a:rPr>
              <a:t>6-مراقبة </a:t>
            </a:r>
            <a:r>
              <a:rPr lang="ar-SA" sz="3600" b="1" dirty="0">
                <a:solidFill>
                  <a:schemeClr val="tx1"/>
                </a:solidFill>
                <a:latin typeface="Traditional Arabic" panose="02020603050405020304" pitchFamily="18" charset="-78"/>
                <a:cs typeface="Traditional Arabic" panose="02020603050405020304" pitchFamily="18" charset="-78"/>
              </a:rPr>
              <a:t>درجة </a:t>
            </a:r>
            <a:r>
              <a:rPr lang="ar-SA" sz="3600" b="1" dirty="0" smtClean="0">
                <a:solidFill>
                  <a:schemeClr val="tx1"/>
                </a:solidFill>
                <a:latin typeface="Traditional Arabic" panose="02020603050405020304" pitchFamily="18" charset="-78"/>
                <a:cs typeface="Traditional Arabic" panose="02020603050405020304" pitchFamily="18" charset="-78"/>
              </a:rPr>
              <a:t>الاستيعاب </a:t>
            </a:r>
            <a:r>
              <a:rPr lang="ar-SA" sz="3600" b="1" dirty="0">
                <a:solidFill>
                  <a:schemeClr val="tx1"/>
                </a:solidFill>
                <a:latin typeface="Traditional Arabic" panose="02020603050405020304" pitchFamily="18" charset="-78"/>
                <a:cs typeface="Traditional Arabic" panose="02020603050405020304" pitchFamily="18" charset="-78"/>
              </a:rPr>
              <a:t>والمستوى التقني الذي يصل إليه اللاعب.</a:t>
            </a:r>
            <a:endParaRPr lang="en-US" sz="36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12187475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23528" y="332656"/>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التعليم العام </a:t>
            </a:r>
            <a:r>
              <a:rPr lang="ar-SA" sz="5400" b="1" i="1" u="sng" dirty="0" err="1">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للكيهون</a:t>
            </a:r>
            <a:r>
              <a:rPr lang="ar-SA" sz="54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a:t>
            </a:r>
            <a:endParaRPr lang="en-US" sz="5400" b="1" i="1" u="sng"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a:p>
            <a:r>
              <a:rPr lang="ar-SA" sz="5400" b="1" dirty="0">
                <a:solidFill>
                  <a:schemeClr val="tx1"/>
                </a:solidFill>
                <a:latin typeface="Traditional Arabic" panose="02020603050405020304" pitchFamily="18" charset="-78"/>
                <a:cs typeface="Traditional Arabic" panose="02020603050405020304" pitchFamily="18" charset="-78"/>
              </a:rPr>
              <a:t> </a:t>
            </a:r>
            <a:endParaRPr lang="en-US" sz="5400" b="1" u="sng" dirty="0">
              <a:solidFill>
                <a:schemeClr val="tx1"/>
              </a:solidFill>
              <a:latin typeface="Traditional Arabic" panose="02020603050405020304" pitchFamily="18" charset="-78"/>
              <a:cs typeface="Traditional Arabic" panose="02020603050405020304" pitchFamily="18" charset="-78"/>
            </a:endParaRPr>
          </a:p>
          <a:p>
            <a:pPr algn="ctr"/>
            <a:r>
              <a:rPr lang="ar-SA" sz="5400" b="1" u="sng" dirty="0">
                <a:solidFill>
                  <a:schemeClr val="tx1"/>
                </a:solidFill>
                <a:latin typeface="Traditional Arabic" panose="02020603050405020304" pitchFamily="18" charset="-78"/>
                <a:cs typeface="Traditional Arabic" panose="02020603050405020304" pitchFamily="18" charset="-78"/>
              </a:rPr>
              <a:t>الكيهون كوسيلة للتدريب في </a:t>
            </a:r>
            <a:r>
              <a:rPr lang="ar-SA" sz="5400" b="1" u="sng" dirty="0" smtClean="0">
                <a:solidFill>
                  <a:schemeClr val="tx1"/>
                </a:solidFill>
                <a:latin typeface="Traditional Arabic" panose="02020603050405020304" pitchFamily="18" charset="-78"/>
                <a:cs typeface="Traditional Arabic" panose="02020603050405020304" pitchFamily="18" charset="-78"/>
              </a:rPr>
              <a:t>الكاراتيه</a:t>
            </a:r>
          </a:p>
          <a:p>
            <a:pPr algn="ctr"/>
            <a:endParaRPr lang="ar-SA" sz="5400" b="1" u="sng" dirty="0" smtClean="0">
              <a:solidFill>
                <a:schemeClr val="tx1"/>
              </a:solidFill>
              <a:latin typeface="Traditional Arabic" panose="02020603050405020304" pitchFamily="18" charset="-78"/>
              <a:cs typeface="Traditional Arabic" panose="02020603050405020304" pitchFamily="18" charset="-78"/>
            </a:endParaRPr>
          </a:p>
          <a:p>
            <a:pPr algn="ctr"/>
            <a:r>
              <a:rPr lang="ar-SA" sz="5400" b="1" u="sng" dirty="0" smtClean="0">
                <a:solidFill>
                  <a:schemeClr val="tx1"/>
                </a:solidFill>
                <a:latin typeface="Traditional Arabic" panose="02020603050405020304" pitchFamily="18" charset="-78"/>
                <a:cs typeface="Traditional Arabic" panose="02020603050405020304" pitchFamily="18" charset="-78"/>
              </a:rPr>
              <a:t> </a:t>
            </a:r>
            <a:r>
              <a:rPr lang="ar-SA" sz="5400" b="1" u="sng" dirty="0">
                <a:solidFill>
                  <a:schemeClr val="tx1"/>
                </a:solidFill>
                <a:latin typeface="Traditional Arabic" panose="02020603050405020304" pitchFamily="18" charset="-78"/>
                <a:cs typeface="Traditional Arabic" panose="02020603050405020304" pitchFamily="18" charset="-78"/>
              </a:rPr>
              <a:t>يمكن أن يكون لمجموعة من </a:t>
            </a:r>
            <a:r>
              <a:rPr lang="ar-SA" sz="5400" b="1" u="sng" dirty="0" smtClean="0">
                <a:solidFill>
                  <a:schemeClr val="tx1"/>
                </a:solidFill>
                <a:latin typeface="Traditional Arabic" panose="02020603050405020304" pitchFamily="18" charset="-78"/>
                <a:cs typeface="Traditional Arabic" panose="02020603050405020304" pitchFamily="18" charset="-78"/>
              </a:rPr>
              <a:t>العوامل:</a:t>
            </a:r>
            <a:endParaRPr lang="en-US" sz="5400" b="1" u="sng" dirty="0">
              <a:solidFill>
                <a:schemeClr val="tx1"/>
              </a:solidFill>
              <a:latin typeface="Traditional Arabic" panose="02020603050405020304" pitchFamily="18" charset="-78"/>
              <a:cs typeface="Traditional Arabic" panose="02020603050405020304" pitchFamily="18" charset="-78"/>
            </a:endParaRPr>
          </a:p>
          <a:p>
            <a:endParaRPr lang="en-US" sz="5400" b="1" u="sng"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979513099"/>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23528" y="332656"/>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600" b="1" dirty="0">
                <a:solidFill>
                  <a:schemeClr val="tx1"/>
                </a:solidFill>
                <a:latin typeface="Traditional Arabic" panose="02020603050405020304" pitchFamily="18" charset="-78"/>
                <a:cs typeface="Traditional Arabic" panose="02020603050405020304" pitchFamily="18" charset="-78"/>
              </a:rPr>
              <a:t> </a:t>
            </a:r>
            <a:endParaRPr lang="en-US" sz="3600" b="1" dirty="0">
              <a:solidFill>
                <a:schemeClr val="tx1"/>
              </a:solidFill>
              <a:latin typeface="Traditional Arabic" panose="02020603050405020304" pitchFamily="18" charset="-78"/>
              <a:cs typeface="Traditional Arabic" panose="02020603050405020304" pitchFamily="18" charset="-78"/>
            </a:endParaRPr>
          </a:p>
          <a:p>
            <a:pPr lvl="0"/>
            <a:r>
              <a:rPr lang="ar-SA" sz="3600" b="1" dirty="0" smtClean="0">
                <a:solidFill>
                  <a:schemeClr val="tx1"/>
                </a:solidFill>
                <a:latin typeface="Traditional Arabic" panose="02020603050405020304" pitchFamily="18" charset="-78"/>
                <a:cs typeface="Traditional Arabic" panose="02020603050405020304" pitchFamily="18" charset="-78"/>
              </a:rPr>
              <a:t>1-حسب </a:t>
            </a:r>
            <a:r>
              <a:rPr lang="ar-SA" sz="3600" b="1" dirty="0">
                <a:solidFill>
                  <a:schemeClr val="tx1"/>
                </a:solidFill>
                <a:latin typeface="Traditional Arabic" panose="02020603050405020304" pitchFamily="18" charset="-78"/>
                <a:cs typeface="Traditional Arabic" panose="02020603050405020304" pitchFamily="18" charset="-78"/>
              </a:rPr>
              <a:t>التوجيه نجد الكيهون التدريبي التطويري (اختبارات الأحزمة).</a:t>
            </a:r>
            <a:endParaRPr lang="en-US" sz="3600" b="1" dirty="0">
              <a:solidFill>
                <a:schemeClr val="tx1"/>
              </a:solidFill>
              <a:latin typeface="Traditional Arabic" panose="02020603050405020304" pitchFamily="18" charset="-78"/>
              <a:cs typeface="Traditional Arabic" panose="02020603050405020304" pitchFamily="18" charset="-78"/>
            </a:endParaRPr>
          </a:p>
          <a:p>
            <a:pPr lvl="0"/>
            <a:r>
              <a:rPr lang="ar-SA" sz="3600" b="1" dirty="0" smtClean="0">
                <a:solidFill>
                  <a:schemeClr val="tx1"/>
                </a:solidFill>
                <a:latin typeface="Traditional Arabic" panose="02020603050405020304" pitchFamily="18" charset="-78"/>
                <a:cs typeface="Traditional Arabic" panose="02020603050405020304" pitchFamily="18" charset="-78"/>
              </a:rPr>
              <a:t>2-حسب </a:t>
            </a:r>
            <a:r>
              <a:rPr lang="ar-SA" sz="3600" b="1" dirty="0">
                <a:solidFill>
                  <a:schemeClr val="tx1"/>
                </a:solidFill>
                <a:latin typeface="Traditional Arabic" panose="02020603050405020304" pitchFamily="18" charset="-78"/>
                <a:cs typeface="Traditional Arabic" panose="02020603050405020304" pitchFamily="18" charset="-78"/>
              </a:rPr>
              <a:t>التخصص نلاحظ الكيهون (</a:t>
            </a:r>
            <a:r>
              <a:rPr lang="ar-SA" sz="3600" b="1" dirty="0" err="1">
                <a:solidFill>
                  <a:schemeClr val="tx1"/>
                </a:solidFill>
                <a:latin typeface="Traditional Arabic" panose="02020603050405020304" pitchFamily="18" charset="-78"/>
                <a:cs typeface="Traditional Arabic" panose="02020603050405020304" pitchFamily="18" charset="-78"/>
              </a:rPr>
              <a:t>كيهون</a:t>
            </a:r>
            <a:r>
              <a:rPr lang="ar-SA" sz="3600" b="1" dirty="0">
                <a:solidFill>
                  <a:schemeClr val="tx1"/>
                </a:solidFill>
                <a:latin typeface="Traditional Arabic" panose="02020603050405020304" pitchFamily="18" charset="-78"/>
                <a:cs typeface="Traditional Arabic" panose="02020603050405020304" pitchFamily="18" charset="-78"/>
              </a:rPr>
              <a:t> </a:t>
            </a:r>
            <a:r>
              <a:rPr lang="ar-SA" sz="3600" b="1" dirty="0" err="1">
                <a:solidFill>
                  <a:schemeClr val="tx1"/>
                </a:solidFill>
                <a:latin typeface="Traditional Arabic" panose="02020603050405020304" pitchFamily="18" charset="-78"/>
                <a:cs typeface="Traditional Arabic" panose="02020603050405020304" pitchFamily="18" charset="-78"/>
              </a:rPr>
              <a:t>كاتا،كيهون</a:t>
            </a:r>
            <a:r>
              <a:rPr lang="ar-SA" sz="3600" b="1" dirty="0">
                <a:solidFill>
                  <a:schemeClr val="tx1"/>
                </a:solidFill>
                <a:latin typeface="Traditional Arabic" panose="02020603050405020304" pitchFamily="18" charset="-78"/>
                <a:cs typeface="Traditional Arabic" panose="02020603050405020304" pitchFamily="18" charset="-78"/>
              </a:rPr>
              <a:t> </a:t>
            </a:r>
            <a:r>
              <a:rPr lang="ar-SA" sz="3600" b="1" dirty="0" err="1">
                <a:solidFill>
                  <a:schemeClr val="tx1"/>
                </a:solidFill>
                <a:latin typeface="Traditional Arabic" panose="02020603050405020304" pitchFamily="18" charset="-78"/>
                <a:cs typeface="Traditional Arabic" panose="02020603050405020304" pitchFamily="18" charset="-78"/>
              </a:rPr>
              <a:t>كوميتي</a:t>
            </a:r>
            <a:r>
              <a:rPr lang="ar-SA" sz="3600" b="1" dirty="0">
                <a:solidFill>
                  <a:schemeClr val="tx1"/>
                </a:solidFill>
                <a:latin typeface="Traditional Arabic" panose="02020603050405020304" pitchFamily="18" charset="-78"/>
                <a:cs typeface="Traditional Arabic" panose="02020603050405020304" pitchFamily="18" charset="-78"/>
              </a:rPr>
              <a:t>).</a:t>
            </a:r>
            <a:endParaRPr lang="en-US" sz="3600" b="1" dirty="0">
              <a:solidFill>
                <a:schemeClr val="tx1"/>
              </a:solidFill>
              <a:latin typeface="Traditional Arabic" panose="02020603050405020304" pitchFamily="18" charset="-78"/>
              <a:cs typeface="Traditional Arabic" panose="02020603050405020304" pitchFamily="18" charset="-78"/>
            </a:endParaRPr>
          </a:p>
          <a:p>
            <a:pPr lvl="0"/>
            <a:r>
              <a:rPr lang="ar-SA" sz="3600" b="1" dirty="0" smtClean="0">
                <a:solidFill>
                  <a:schemeClr val="tx1"/>
                </a:solidFill>
                <a:latin typeface="Traditional Arabic" panose="02020603050405020304" pitchFamily="18" charset="-78"/>
                <a:cs typeface="Traditional Arabic" panose="02020603050405020304" pitchFamily="18" charset="-78"/>
              </a:rPr>
              <a:t>3-حسب </a:t>
            </a:r>
            <a:r>
              <a:rPr lang="ar-SA" sz="3600" b="1" dirty="0">
                <a:solidFill>
                  <a:schemeClr val="tx1"/>
                </a:solidFill>
                <a:latin typeface="Traditional Arabic" panose="02020603050405020304" pitchFamily="18" charset="-78"/>
                <a:cs typeface="Traditional Arabic" panose="02020603050405020304" pitchFamily="18" charset="-78"/>
              </a:rPr>
              <a:t>نوع التحضير نجد التحضير البدني الخاص والتحضير البدني تقني تكتيكي.</a:t>
            </a:r>
            <a:endParaRPr lang="en-US" sz="3600" b="1" dirty="0">
              <a:solidFill>
                <a:schemeClr val="tx1"/>
              </a:solidFill>
              <a:latin typeface="Traditional Arabic" panose="02020603050405020304" pitchFamily="18" charset="-78"/>
              <a:cs typeface="Traditional Arabic" panose="02020603050405020304" pitchFamily="18" charset="-78"/>
            </a:endParaRPr>
          </a:p>
          <a:p>
            <a:pPr lvl="0"/>
            <a:r>
              <a:rPr lang="ar-SA" sz="3600" b="1" dirty="0" smtClean="0">
                <a:solidFill>
                  <a:schemeClr val="tx1"/>
                </a:solidFill>
                <a:latin typeface="Traditional Arabic" panose="02020603050405020304" pitchFamily="18" charset="-78"/>
                <a:cs typeface="Traditional Arabic" panose="02020603050405020304" pitchFamily="18" charset="-78"/>
              </a:rPr>
              <a:t>4-حسب </a:t>
            </a:r>
            <a:r>
              <a:rPr lang="ar-SA" sz="3600" b="1" dirty="0">
                <a:solidFill>
                  <a:schemeClr val="tx1"/>
                </a:solidFill>
                <a:latin typeface="Traditional Arabic" panose="02020603050405020304" pitchFamily="18" charset="-78"/>
                <a:cs typeface="Traditional Arabic" panose="02020603050405020304" pitchFamily="18" charset="-78"/>
              </a:rPr>
              <a:t>المحتوى التقني نجد الكيهون </a:t>
            </a:r>
            <a:r>
              <a:rPr lang="ar-SA" sz="3600" b="1" dirty="0" smtClean="0">
                <a:solidFill>
                  <a:schemeClr val="tx1"/>
                </a:solidFill>
                <a:latin typeface="Traditional Arabic" panose="02020603050405020304" pitchFamily="18" charset="-78"/>
                <a:cs typeface="Traditional Arabic" panose="02020603050405020304" pitchFamily="18" charset="-78"/>
              </a:rPr>
              <a:t>بتقنيات </a:t>
            </a:r>
            <a:r>
              <a:rPr lang="ar-SA" sz="3600" b="1" dirty="0">
                <a:solidFill>
                  <a:schemeClr val="tx1"/>
                </a:solidFill>
                <a:latin typeface="Traditional Arabic" panose="02020603050405020304" pitchFamily="18" charset="-78"/>
                <a:cs typeface="Traditional Arabic" panose="02020603050405020304" pitchFamily="18" charset="-78"/>
              </a:rPr>
              <a:t>اليد </a:t>
            </a:r>
            <a:r>
              <a:rPr lang="ar-SA" sz="3600" b="1" dirty="0" smtClean="0">
                <a:solidFill>
                  <a:schemeClr val="tx1"/>
                </a:solidFill>
                <a:latin typeface="Traditional Arabic" panose="02020603050405020304" pitchFamily="18" charset="-78"/>
                <a:cs typeface="Traditional Arabic" panose="02020603050405020304" pitchFamily="18" charset="-78"/>
              </a:rPr>
              <a:t>والأرجل.</a:t>
            </a:r>
            <a:endParaRPr lang="en-US" sz="36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567331715"/>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23528" y="332656"/>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b="1" dirty="0"/>
              <a:t> </a:t>
            </a:r>
            <a:r>
              <a:rPr lang="ar-SA" sz="16600" b="1" dirty="0">
                <a:solidFill>
                  <a:srgbClr val="FF0000"/>
                </a:solidFill>
                <a:latin typeface="Traditional Arabic" panose="02020603050405020304" pitchFamily="18" charset="-78"/>
                <a:cs typeface="Traditional Arabic" panose="02020603050405020304" pitchFamily="18" charset="-78"/>
              </a:rPr>
              <a:t>2- الكاتا:  </a:t>
            </a:r>
            <a:endParaRPr lang="en-US" dirty="0">
              <a:solidFill>
                <a:srgbClr val="FF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43859297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23528" y="332656"/>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3200" b="1" dirty="0">
                <a:solidFill>
                  <a:schemeClr val="tx1"/>
                </a:solidFill>
                <a:latin typeface="Traditional Arabic" panose="02020603050405020304" pitchFamily="18" charset="-78"/>
                <a:cs typeface="Traditional Arabic" panose="02020603050405020304" pitchFamily="18" charset="-78"/>
              </a:rPr>
              <a:t>يتفق كل من محمد سعد ( 2002 ) وبيربلوت ( 1999 ) أن الكاتا عبارة عن مجموعة مركبة من المهارات الأساسية والتي يستخدم خلالها جميع المهارات الهجومية والدفاعية ضد أغراض محددة والتي تعتمد في جزء كبير منها على التخيل والتركيز ضد أشخاص </a:t>
            </a:r>
            <a:r>
              <a:rPr lang="ar-SA" sz="3200" b="1" dirty="0" smtClean="0">
                <a:solidFill>
                  <a:schemeClr val="tx1"/>
                </a:solidFill>
                <a:latin typeface="Traditional Arabic" panose="02020603050405020304" pitchFamily="18" charset="-78"/>
                <a:cs typeface="Traditional Arabic" panose="02020603050405020304" pitchFamily="18" charset="-78"/>
              </a:rPr>
              <a:t>وهميين. </a:t>
            </a:r>
            <a:r>
              <a:rPr lang="ar-SA" sz="3200" b="1" dirty="0">
                <a:solidFill>
                  <a:schemeClr val="tx1"/>
                </a:solidFill>
                <a:latin typeface="Traditional Arabic" panose="02020603050405020304" pitchFamily="18" charset="-78"/>
                <a:cs typeface="Traditional Arabic" panose="02020603050405020304" pitchFamily="18" charset="-78"/>
              </a:rPr>
              <a:t>وان تكرار وممارسة أداء الكاتا يساعد في </a:t>
            </a:r>
            <a:r>
              <a:rPr lang="ar-SA" sz="3200" b="1" dirty="0" smtClean="0">
                <a:solidFill>
                  <a:schemeClr val="tx1"/>
                </a:solidFill>
                <a:latin typeface="Traditional Arabic" panose="02020603050405020304" pitchFamily="18" charset="-78"/>
                <a:cs typeface="Traditional Arabic" panose="02020603050405020304" pitchFamily="18" charset="-78"/>
              </a:rPr>
              <a:t>تطوير </a:t>
            </a:r>
            <a:r>
              <a:rPr lang="ar-SA" sz="3200" b="1" dirty="0">
                <a:solidFill>
                  <a:schemeClr val="tx1"/>
                </a:solidFill>
                <a:latin typeface="Traditional Arabic" panose="02020603050405020304" pitchFamily="18" charset="-78"/>
                <a:cs typeface="Traditional Arabic" panose="02020603050405020304" pitchFamily="18" charset="-78"/>
              </a:rPr>
              <a:t>وتحسين التوافق والتوازن وسرعة الإنقباض </a:t>
            </a:r>
            <a:r>
              <a:rPr lang="ar-SA" sz="3200" b="1" dirty="0" smtClean="0">
                <a:solidFill>
                  <a:schemeClr val="tx1"/>
                </a:solidFill>
                <a:latin typeface="Traditional Arabic" panose="02020603050405020304" pitchFamily="18" charset="-78"/>
                <a:cs typeface="Traditional Arabic" panose="02020603050405020304" pitchFamily="18" charset="-78"/>
              </a:rPr>
              <a:t>والرشاقة.</a:t>
            </a:r>
            <a:endParaRPr lang="en-US" sz="3200" b="1" dirty="0" smtClean="0">
              <a:solidFill>
                <a:schemeClr val="tx1"/>
              </a:solidFill>
              <a:latin typeface="Traditional Arabic" panose="02020603050405020304" pitchFamily="18" charset="-78"/>
              <a:cs typeface="Traditional Arabic" panose="02020603050405020304" pitchFamily="18" charset="-78"/>
            </a:endParaRPr>
          </a:p>
          <a:p>
            <a:pPr algn="just"/>
            <a:r>
              <a:rPr lang="ar-SA" sz="3200" b="1" dirty="0" smtClean="0">
                <a:solidFill>
                  <a:schemeClr val="tx1"/>
                </a:solidFill>
                <a:latin typeface="Traditional Arabic" panose="02020603050405020304" pitchFamily="18" charset="-78"/>
                <a:cs typeface="Traditional Arabic" panose="02020603050405020304" pitchFamily="18" charset="-78"/>
              </a:rPr>
              <a:t>ويضيف </a:t>
            </a:r>
            <a:r>
              <a:rPr lang="ar-SA" sz="3200" b="1" dirty="0">
                <a:solidFill>
                  <a:schemeClr val="tx1"/>
                </a:solidFill>
                <a:latin typeface="Traditional Arabic" panose="02020603050405020304" pitchFamily="18" charset="-78"/>
                <a:cs typeface="Traditional Arabic" panose="02020603050405020304" pitchFamily="18" charset="-78"/>
              </a:rPr>
              <a:t>محمد سعد ( 2002 ) أن الكاتا هي كلمة يابانية وهى تعنى مجموعة من الحركات التي تؤدى بترتيب معين في اتجاه أو اتجاهات مختلفة سواء كانت هذه الحركات دفاعية أو هجومية وهذه الحركات متفق عليها دوليا" في جميع دول العالم </a:t>
            </a:r>
            <a:r>
              <a:rPr lang="ar-SA" sz="3200" b="1" dirty="0" smtClean="0">
                <a:solidFill>
                  <a:schemeClr val="tx1"/>
                </a:solidFill>
                <a:latin typeface="Traditional Arabic" panose="02020603050405020304" pitchFamily="18" charset="-78"/>
                <a:cs typeface="Traditional Arabic" panose="02020603050405020304" pitchFamily="18" charset="-78"/>
              </a:rPr>
              <a:t>.</a:t>
            </a:r>
            <a:endParaRPr lang="en-US" sz="32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933474017"/>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23528" y="332656"/>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11500" b="1" dirty="0">
                <a:solidFill>
                  <a:srgbClr val="FF0000"/>
                </a:solidFill>
                <a:latin typeface="Traditional Arabic" panose="02020603050405020304" pitchFamily="18" charset="-78"/>
                <a:cs typeface="Traditional Arabic" panose="02020603050405020304" pitchFamily="18" charset="-78"/>
              </a:rPr>
              <a:t>كاتات </a:t>
            </a:r>
            <a:r>
              <a:rPr lang="ar-SA" sz="11500" b="1" dirty="0" smtClean="0">
                <a:solidFill>
                  <a:srgbClr val="FF0000"/>
                </a:solidFill>
                <a:latin typeface="Traditional Arabic" panose="02020603050405020304" pitchFamily="18" charset="-78"/>
                <a:cs typeface="Traditional Arabic" panose="02020603050405020304" pitchFamily="18" charset="-78"/>
              </a:rPr>
              <a:t>الشوتوكان </a:t>
            </a:r>
            <a:endParaRPr lang="en-US" sz="11500" dirty="0">
              <a:solidFill>
                <a:srgbClr val="FF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663552701"/>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23528" y="332656"/>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3200" b="1" dirty="0">
                <a:solidFill>
                  <a:schemeClr val="tx1"/>
                </a:solidFill>
                <a:latin typeface="Traditional Arabic" panose="02020603050405020304" pitchFamily="18" charset="-78"/>
                <a:cs typeface="Traditional Arabic" panose="02020603050405020304" pitchFamily="18" charset="-78"/>
              </a:rPr>
              <a:t>توجد في نوع الشوتوكان 26 </a:t>
            </a:r>
            <a:r>
              <a:rPr lang="ar-SA" sz="3200" b="1" dirty="0" err="1">
                <a:solidFill>
                  <a:schemeClr val="tx1"/>
                </a:solidFill>
                <a:latin typeface="Traditional Arabic" panose="02020603050405020304" pitchFamily="18" charset="-78"/>
                <a:cs typeface="Traditional Arabic" panose="02020603050405020304" pitchFamily="18" charset="-78"/>
              </a:rPr>
              <a:t>كاتا</a:t>
            </a:r>
            <a:r>
              <a:rPr lang="ar-SA" sz="3200" b="1" dirty="0">
                <a:solidFill>
                  <a:schemeClr val="tx1"/>
                </a:solidFill>
                <a:latin typeface="Traditional Arabic" panose="02020603050405020304" pitchFamily="18" charset="-78"/>
                <a:cs typeface="Traditional Arabic" panose="02020603050405020304" pitchFamily="18" charset="-78"/>
              </a:rPr>
              <a:t> </a:t>
            </a:r>
            <a:r>
              <a:rPr lang="ar-SA" sz="3200" b="1" dirty="0" smtClean="0">
                <a:solidFill>
                  <a:schemeClr val="tx1"/>
                </a:solidFill>
                <a:latin typeface="Traditional Arabic" panose="02020603050405020304" pitchFamily="18" charset="-78"/>
                <a:cs typeface="Traditional Arabic" panose="02020603050405020304" pitchFamily="18" charset="-78"/>
              </a:rPr>
              <a:t>منها(5 </a:t>
            </a:r>
            <a:r>
              <a:rPr lang="ar-SA" sz="3200" b="1" dirty="0">
                <a:solidFill>
                  <a:schemeClr val="tx1"/>
                </a:solidFill>
                <a:latin typeface="Traditional Arabic" panose="02020603050405020304" pitchFamily="18" charset="-78"/>
                <a:cs typeface="Traditional Arabic" panose="02020603050405020304" pitchFamily="18" charset="-78"/>
              </a:rPr>
              <a:t>مجموعة الهيان) سميت بيان (بالصينية)وهيان (باليابانية) سميت بحسب الحقبة التي ظهرت فيها حيث السكينة والهدوء أي </a:t>
            </a:r>
            <a:r>
              <a:rPr lang="ar-SA" sz="3200" b="1" dirty="0" smtClean="0">
                <a:solidFill>
                  <a:schemeClr val="tx1"/>
                </a:solidFill>
                <a:latin typeface="Traditional Arabic" panose="02020603050405020304" pitchFamily="18" charset="-78"/>
                <a:cs typeface="Traditional Arabic" panose="02020603050405020304" pitchFamily="18" charset="-78"/>
              </a:rPr>
              <a:t>السلم. </a:t>
            </a:r>
            <a:r>
              <a:rPr lang="ar-SA" sz="3200" b="1" dirty="0">
                <a:solidFill>
                  <a:schemeClr val="tx1"/>
                </a:solidFill>
                <a:latin typeface="Traditional Arabic" panose="02020603050405020304" pitchFamily="18" charset="-78"/>
                <a:cs typeface="Traditional Arabic" panose="02020603050405020304" pitchFamily="18" charset="-78"/>
              </a:rPr>
              <a:t>وهذه </a:t>
            </a:r>
            <a:r>
              <a:rPr lang="ar-SA" sz="3200" b="1" dirty="0" err="1">
                <a:solidFill>
                  <a:schemeClr val="tx1"/>
                </a:solidFill>
                <a:latin typeface="Traditional Arabic" panose="02020603050405020304" pitchFamily="18" charset="-78"/>
                <a:cs typeface="Traditional Arabic" panose="02020603050405020304" pitchFamily="18" charset="-78"/>
              </a:rPr>
              <a:t>الكاتات</a:t>
            </a:r>
            <a:r>
              <a:rPr lang="ar-SA" sz="3200" b="1" dirty="0">
                <a:solidFill>
                  <a:schemeClr val="tx1"/>
                </a:solidFill>
                <a:latin typeface="Traditional Arabic" panose="02020603050405020304" pitchFamily="18" charset="-78"/>
                <a:cs typeface="Traditional Arabic" panose="02020603050405020304" pitchFamily="18" charset="-78"/>
              </a:rPr>
              <a:t> موجهه للمتدربين بحسب المستوى الذي </a:t>
            </a:r>
            <a:r>
              <a:rPr lang="ar-SA" sz="3200" b="1" dirty="0" smtClean="0">
                <a:solidFill>
                  <a:schemeClr val="tx1"/>
                </a:solidFill>
                <a:latin typeface="Traditional Arabic" panose="02020603050405020304" pitchFamily="18" charset="-78"/>
                <a:cs typeface="Traditional Arabic" panose="02020603050405020304" pitchFamily="18" charset="-78"/>
              </a:rPr>
              <a:t>يجتازونه.</a:t>
            </a:r>
            <a:r>
              <a:rPr lang="ar-SA" sz="3200" b="1" dirty="0">
                <a:solidFill>
                  <a:schemeClr val="tx1"/>
                </a:solidFill>
                <a:latin typeface="Traditional Arabic" panose="02020603050405020304" pitchFamily="18" charset="-78"/>
                <a:cs typeface="Traditional Arabic" panose="02020603050405020304" pitchFamily="18" charset="-78"/>
              </a:rPr>
              <a:t> هذه الكاتا ابتكرت من طرف المعلم </a:t>
            </a:r>
            <a:r>
              <a:rPr lang="ar-SA" sz="3200" b="1" dirty="0" err="1">
                <a:solidFill>
                  <a:schemeClr val="tx1"/>
                </a:solidFill>
                <a:latin typeface="Traditional Arabic" panose="02020603050405020304" pitchFamily="18" charset="-78"/>
                <a:cs typeface="Traditional Arabic" panose="02020603050405020304" pitchFamily="18" charset="-78"/>
              </a:rPr>
              <a:t>فيناكوشي</a:t>
            </a:r>
            <a:r>
              <a:rPr lang="ar-SA" sz="3200" b="1" dirty="0">
                <a:solidFill>
                  <a:schemeClr val="tx1"/>
                </a:solidFill>
                <a:latin typeface="Traditional Arabic" panose="02020603050405020304" pitchFamily="18" charset="-78"/>
                <a:cs typeface="Traditional Arabic" panose="02020603050405020304" pitchFamily="18" charset="-78"/>
              </a:rPr>
              <a:t> تحت تأثير أبنه </a:t>
            </a:r>
            <a:r>
              <a:rPr lang="ar-SA" sz="3200" b="1" dirty="0" err="1">
                <a:solidFill>
                  <a:schemeClr val="tx1"/>
                </a:solidFill>
                <a:latin typeface="Traditional Arabic" panose="02020603050405020304" pitchFamily="18" charset="-78"/>
                <a:cs typeface="Traditional Arabic" panose="02020603050405020304" pitchFamily="18" charset="-78"/>
              </a:rPr>
              <a:t>يوشيتاكا</a:t>
            </a:r>
            <a:r>
              <a:rPr lang="ar-SA" sz="3200" b="1" dirty="0">
                <a:solidFill>
                  <a:schemeClr val="tx1"/>
                </a:solidFill>
                <a:latin typeface="Traditional Arabic" panose="02020603050405020304" pitchFamily="18" charset="-78"/>
                <a:cs typeface="Traditional Arabic" panose="02020603050405020304" pitchFamily="18" charset="-78"/>
              </a:rPr>
              <a:t> </a:t>
            </a:r>
            <a:r>
              <a:rPr lang="ar-SA" sz="3200" b="1" dirty="0" err="1">
                <a:solidFill>
                  <a:schemeClr val="tx1"/>
                </a:solidFill>
                <a:latin typeface="Traditional Arabic" panose="02020603050405020304" pitchFamily="18" charset="-78"/>
                <a:cs typeface="Traditional Arabic" panose="02020603050405020304" pitchFamily="18" charset="-78"/>
              </a:rPr>
              <a:t>مابين</a:t>
            </a:r>
            <a:r>
              <a:rPr lang="ar-SA" sz="3200" b="1" dirty="0">
                <a:solidFill>
                  <a:schemeClr val="tx1"/>
                </a:solidFill>
                <a:latin typeface="Traditional Arabic" panose="02020603050405020304" pitchFamily="18" charset="-78"/>
                <a:cs typeface="Traditional Arabic" panose="02020603050405020304" pitchFamily="18" charset="-78"/>
              </a:rPr>
              <a:t> </a:t>
            </a:r>
            <a:r>
              <a:rPr lang="ar-SA" sz="3200" b="1" dirty="0" smtClean="0">
                <a:solidFill>
                  <a:schemeClr val="tx1"/>
                </a:solidFill>
                <a:latin typeface="Traditional Arabic" panose="02020603050405020304" pitchFamily="18" charset="-78"/>
                <a:cs typeface="Traditional Arabic" panose="02020603050405020304" pitchFamily="18" charset="-78"/>
              </a:rPr>
              <a:t>1930-1940 </a:t>
            </a:r>
            <a:r>
              <a:rPr lang="ar-SA" sz="3200" b="1" dirty="0">
                <a:solidFill>
                  <a:schemeClr val="tx1"/>
                </a:solidFill>
                <a:latin typeface="Traditional Arabic" panose="02020603050405020304" pitchFamily="18" charset="-78"/>
                <a:cs typeface="Traditional Arabic" panose="02020603050405020304" pitchFamily="18" charset="-78"/>
              </a:rPr>
              <a:t>تقريبا نفس الفترة لابتكار</a:t>
            </a:r>
            <a:r>
              <a:rPr lang="ar-SA" sz="3200" b="1" i="1"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3200" b="1" i="1" dirty="0" err="1"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النانوكاتا</a:t>
            </a:r>
            <a:r>
              <a:rPr lang="ar-SA" sz="3200" b="1" i="1" dirty="0" smtClean="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r>
              <a:rPr lang="ar-SA" sz="3200" b="1" dirty="0">
                <a:solidFill>
                  <a:schemeClr val="tx1"/>
                </a:solidFill>
                <a:latin typeface="Traditional Arabic" panose="02020603050405020304" pitchFamily="18" charset="-78"/>
                <a:cs typeface="Traditional Arabic" panose="02020603050405020304" pitchFamily="18" charset="-78"/>
              </a:rPr>
              <a:t>وابتكرت </a:t>
            </a:r>
            <a:r>
              <a:rPr lang="ar-SA" sz="3200" b="1" dirty="0" smtClean="0">
                <a:solidFill>
                  <a:schemeClr val="tx1"/>
                </a:solidFill>
                <a:latin typeface="Traditional Arabic" panose="02020603050405020304" pitchFamily="18" charset="-78"/>
                <a:cs typeface="Traditional Arabic" panose="02020603050405020304" pitchFamily="18" charset="-78"/>
              </a:rPr>
              <a:t>لأجل </a:t>
            </a:r>
            <a:r>
              <a:rPr lang="ar-SA" sz="3200" b="1" dirty="0">
                <a:solidFill>
                  <a:schemeClr val="tx1"/>
                </a:solidFill>
                <a:latin typeface="Traditional Arabic" panose="02020603050405020304" pitchFamily="18" charset="-78"/>
                <a:cs typeface="Traditional Arabic" panose="02020603050405020304" pitchFamily="18" charset="-78"/>
              </a:rPr>
              <a:t>المبتدئين لتقليص </a:t>
            </a:r>
            <a:r>
              <a:rPr lang="ar-SA" sz="3200" b="1" dirty="0" err="1">
                <a:solidFill>
                  <a:schemeClr val="tx1"/>
                </a:solidFill>
                <a:latin typeface="Traditional Arabic" panose="02020603050405020304" pitchFamily="18" charset="-78"/>
                <a:cs typeface="Traditional Arabic" panose="02020603050405020304" pitchFamily="18" charset="-78"/>
              </a:rPr>
              <a:t>الكاتات</a:t>
            </a:r>
            <a:r>
              <a:rPr lang="ar-SA" sz="3200" b="1" dirty="0">
                <a:solidFill>
                  <a:schemeClr val="tx1"/>
                </a:solidFill>
                <a:latin typeface="Traditional Arabic" panose="02020603050405020304" pitchFamily="18" charset="-78"/>
                <a:cs typeface="Traditional Arabic" panose="02020603050405020304" pitchFamily="18" charset="-78"/>
              </a:rPr>
              <a:t> التي تحتاج للقدرة البدنية </a:t>
            </a:r>
            <a:r>
              <a:rPr lang="ar-SA" sz="3200" b="1" dirty="0" smtClean="0">
                <a:solidFill>
                  <a:schemeClr val="tx1"/>
                </a:solidFill>
                <a:latin typeface="Traditional Arabic" panose="02020603050405020304" pitchFamily="18" charset="-78"/>
                <a:cs typeface="Traditional Arabic" panose="02020603050405020304" pitchFamily="18" charset="-78"/>
              </a:rPr>
              <a:t>لأن </a:t>
            </a:r>
            <a:r>
              <a:rPr lang="ar-SA" sz="3200" b="1" dirty="0" err="1">
                <a:solidFill>
                  <a:schemeClr val="tx1"/>
                </a:solidFill>
                <a:latin typeface="Traditional Arabic" panose="02020603050405020304" pitchFamily="18" charset="-78"/>
                <a:cs typeface="Traditional Arabic" panose="02020603050405020304" pitchFamily="18" charset="-78"/>
              </a:rPr>
              <a:t>الكاتات</a:t>
            </a:r>
            <a:r>
              <a:rPr lang="ar-SA" sz="3200" b="1" dirty="0">
                <a:solidFill>
                  <a:schemeClr val="tx1"/>
                </a:solidFill>
                <a:latin typeface="Traditional Arabic" panose="02020603050405020304" pitchFamily="18" charset="-78"/>
                <a:cs typeface="Traditional Arabic" panose="02020603050405020304" pitchFamily="18" charset="-78"/>
              </a:rPr>
              <a:t> القديمة كانت طويلة جدا باحثين في هذه الفترة على التحكم في العقل </a:t>
            </a:r>
            <a:r>
              <a:rPr lang="ar-SA" sz="3200" b="1" dirty="0" smtClean="0">
                <a:solidFill>
                  <a:schemeClr val="tx1"/>
                </a:solidFill>
                <a:latin typeface="Traditional Arabic" panose="02020603050405020304" pitchFamily="18" charset="-78"/>
                <a:cs typeface="Traditional Arabic" panose="02020603050405020304" pitchFamily="18" charset="-78"/>
              </a:rPr>
              <a:t>والفعالية وهي ستة. وهذه </a:t>
            </a:r>
            <a:r>
              <a:rPr lang="ar-SA" sz="3200" b="1" dirty="0" err="1">
                <a:solidFill>
                  <a:schemeClr val="tx1"/>
                </a:solidFill>
                <a:latin typeface="Traditional Arabic" panose="02020603050405020304" pitchFamily="18" charset="-78"/>
                <a:cs typeface="Traditional Arabic" panose="02020603050405020304" pitchFamily="18" charset="-78"/>
              </a:rPr>
              <a:t>الكاتات</a:t>
            </a:r>
            <a:r>
              <a:rPr lang="ar-SA" sz="3200" b="1" dirty="0">
                <a:solidFill>
                  <a:schemeClr val="tx1"/>
                </a:solidFill>
                <a:latin typeface="Traditional Arabic" panose="02020603050405020304" pitchFamily="18" charset="-78"/>
                <a:cs typeface="Traditional Arabic" panose="02020603050405020304" pitchFamily="18" charset="-78"/>
              </a:rPr>
              <a:t> درست أول مبادئ الجسم </a:t>
            </a:r>
            <a:r>
              <a:rPr lang="ar-SA" sz="3200" b="1" dirty="0" smtClean="0">
                <a:solidFill>
                  <a:schemeClr val="tx1"/>
                </a:solidFill>
                <a:latin typeface="Traditional Arabic" panose="02020603050405020304" pitchFamily="18" charset="-78"/>
                <a:cs typeface="Traditional Arabic" panose="02020603050405020304" pitchFamily="18" charset="-78"/>
              </a:rPr>
              <a:t>والحركات ،التنقلات) وتخضع </a:t>
            </a:r>
            <a:r>
              <a:rPr lang="ar-SA" sz="3200" b="1" dirty="0">
                <a:solidFill>
                  <a:schemeClr val="tx1"/>
                </a:solidFill>
                <a:latin typeface="Traditional Arabic" panose="02020603050405020304" pitchFamily="18" charset="-78"/>
                <a:cs typeface="Traditional Arabic" panose="02020603050405020304" pitchFamily="18" charset="-78"/>
              </a:rPr>
              <a:t>في </a:t>
            </a:r>
            <a:r>
              <a:rPr lang="ar-SA" sz="3200" b="1" dirty="0" smtClean="0">
                <a:solidFill>
                  <a:schemeClr val="tx1"/>
                </a:solidFill>
                <a:latin typeface="Traditional Arabic" panose="02020603050405020304" pitchFamily="18" charset="-78"/>
                <a:cs typeface="Traditional Arabic" panose="02020603050405020304" pitchFamily="18" charset="-78"/>
              </a:rPr>
              <a:t>تنفيذها إلى رسومات بيانية  </a:t>
            </a:r>
            <a:r>
              <a:rPr lang="ar-SA" sz="3200" b="1" dirty="0">
                <a:solidFill>
                  <a:schemeClr val="tx1"/>
                </a:solidFill>
                <a:latin typeface="Traditional Arabic" panose="02020603050405020304" pitchFamily="18" charset="-78"/>
                <a:cs typeface="Traditional Arabic" panose="02020603050405020304" pitchFamily="18" charset="-78"/>
              </a:rPr>
              <a:t>وهي كاتات تمهيدية تحضيرية </a:t>
            </a:r>
            <a:r>
              <a:rPr lang="ar-SA" sz="3200" b="1" dirty="0" err="1">
                <a:solidFill>
                  <a:schemeClr val="tx1"/>
                </a:solidFill>
                <a:latin typeface="Traditional Arabic" panose="02020603050405020304" pitchFamily="18" charset="-78"/>
                <a:cs typeface="Traditional Arabic" panose="02020603050405020304" pitchFamily="18" charset="-78"/>
              </a:rPr>
              <a:t>لكاتات</a:t>
            </a:r>
            <a:r>
              <a:rPr lang="ar-SA" sz="3200" b="1" dirty="0">
                <a:solidFill>
                  <a:schemeClr val="tx1"/>
                </a:solidFill>
                <a:latin typeface="Traditional Arabic" panose="02020603050405020304" pitchFamily="18" charset="-78"/>
                <a:cs typeface="Traditional Arabic" panose="02020603050405020304" pitchFamily="18" charset="-78"/>
              </a:rPr>
              <a:t> الهيان </a:t>
            </a:r>
            <a:r>
              <a:rPr lang="ar-SA" sz="3200" b="1" dirty="0" smtClean="0">
                <a:solidFill>
                  <a:schemeClr val="tx1"/>
                </a:solidFill>
                <a:latin typeface="Traditional Arabic" panose="02020603050405020304" pitchFamily="18" charset="-78"/>
                <a:cs typeface="Traditional Arabic" panose="02020603050405020304" pitchFamily="18" charset="-78"/>
              </a:rPr>
              <a:t>وهي:</a:t>
            </a:r>
            <a:endParaRPr lang="en-US" sz="3200" b="1" dirty="0">
              <a:solidFill>
                <a:schemeClr val="tx1"/>
              </a:solidFill>
              <a:latin typeface="Traditional Arabic" panose="02020603050405020304" pitchFamily="18" charset="-78"/>
              <a:cs typeface="Traditional Arabic" panose="02020603050405020304" pitchFamily="18" charset="-78"/>
            </a:endParaRPr>
          </a:p>
          <a:p>
            <a:pPr algn="just"/>
            <a:r>
              <a:rPr lang="ar-SA" sz="3200" b="1" dirty="0">
                <a:solidFill>
                  <a:schemeClr val="tx1"/>
                </a:solidFill>
                <a:latin typeface="Traditional Arabic" panose="02020603050405020304" pitchFamily="18" charset="-78"/>
                <a:cs typeface="Traditional Arabic" panose="02020603050405020304" pitchFamily="18" charset="-78"/>
              </a:rPr>
              <a:t>كاتات </a:t>
            </a:r>
            <a:r>
              <a:rPr lang="ar-SA" sz="3200" b="1" i="1"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التاي كوكو:</a:t>
            </a:r>
            <a:endParaRPr lang="en-US" sz="3200" b="1" i="1" dirty="0">
              <a:solidFill>
                <a:srgbClr val="FF00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3374335160"/>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23528" y="332656"/>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7200" b="1" dirty="0" smtClean="0">
                <a:solidFill>
                  <a:srgbClr val="FF0000"/>
                </a:solidFill>
                <a:latin typeface="Traditional Arabic" panose="02020603050405020304" pitchFamily="18" charset="-78"/>
                <a:cs typeface="Traditional Arabic" panose="02020603050405020304" pitchFamily="18" charset="-78"/>
              </a:rPr>
              <a:t>فيديوهات عن كاتات </a:t>
            </a:r>
            <a:r>
              <a:rPr lang="ar-SA" sz="7200" b="1" dirty="0" err="1" smtClean="0">
                <a:solidFill>
                  <a:srgbClr val="FF0000"/>
                </a:solidFill>
                <a:latin typeface="Traditional Arabic" panose="02020603050405020304" pitchFamily="18" charset="-78"/>
                <a:cs typeface="Traditional Arabic" panose="02020603050405020304" pitchFamily="18" charset="-78"/>
              </a:rPr>
              <a:t>التايكوكو</a:t>
            </a:r>
            <a:endParaRPr lang="ar-SA" sz="7200" b="1" dirty="0" smtClean="0">
              <a:solidFill>
                <a:srgbClr val="FF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479019739"/>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xmlns="" val="1229599345"/>
              </p:ext>
            </p:extLst>
          </p:nvPr>
        </p:nvGraphicFramePr>
        <p:xfrm>
          <a:off x="0" y="116632"/>
          <a:ext cx="9143999" cy="7165502"/>
        </p:xfrm>
        <a:graphic>
          <a:graphicData uri="http://schemas.openxmlformats.org/drawingml/2006/table">
            <a:tbl>
              <a:tblPr rtl="1" firstRow="1" firstCol="1" lastRow="1" lastCol="1" bandRow="1" bandCol="1">
                <a:tableStyleId>{5C22544A-7EE6-4342-B048-85BDC9FD1C3A}</a:tableStyleId>
              </a:tblPr>
              <a:tblGrid>
                <a:gridCol w="1890034"/>
                <a:gridCol w="2678345"/>
                <a:gridCol w="2295557"/>
                <a:gridCol w="2280063"/>
              </a:tblGrid>
              <a:tr h="764702">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اسم الكاتا</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3197" marR="63197" marT="0" marB="0">
                    <a:solidFill>
                      <a:srgbClr val="FFC000"/>
                    </a:solidFill>
                  </a:tcPr>
                </a:tc>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المحتوي التقني</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3197" marR="63197" marT="0" marB="0">
                    <a:solidFill>
                      <a:srgbClr val="FFC000"/>
                    </a:solidFill>
                  </a:tcPr>
                </a:tc>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الفرع الجانبي</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3197" marR="63197" marT="0" marB="0">
                    <a:solidFill>
                      <a:srgbClr val="FFC000"/>
                    </a:solidFill>
                  </a:tcPr>
                </a:tc>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الفرع المركزي</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3197" marR="63197" marT="0" marB="0">
                    <a:solidFill>
                      <a:srgbClr val="FFC000"/>
                    </a:solidFill>
                  </a:tcPr>
                </a:tc>
              </a:tr>
              <a:tr h="2051721">
                <a:tc>
                  <a:txBody>
                    <a:bodyPr/>
                    <a:lstStyle/>
                    <a:p>
                      <a:pPr algn="r" rtl="1">
                        <a:spcAft>
                          <a:spcPts val="0"/>
                        </a:spcAft>
                      </a:pPr>
                      <a:r>
                        <a:rPr lang="ar-SA" sz="2800" b="1" dirty="0" err="1">
                          <a:solidFill>
                            <a:schemeClr val="tx1"/>
                          </a:solidFill>
                          <a:effectLst/>
                          <a:latin typeface="Traditional Arabic" panose="02020603050405020304" pitchFamily="18" charset="-78"/>
                          <a:cs typeface="Traditional Arabic" panose="02020603050405020304" pitchFamily="18" charset="-78"/>
                        </a:rPr>
                        <a:t>تاي</a:t>
                      </a:r>
                      <a:r>
                        <a:rPr lang="ar-SA" sz="2800" b="1" dirty="0">
                          <a:solidFill>
                            <a:schemeClr val="tx1"/>
                          </a:solidFill>
                          <a:effectLst/>
                          <a:latin typeface="Traditional Arabic" panose="02020603050405020304" pitchFamily="18" charset="-78"/>
                          <a:cs typeface="Traditional Arabic" panose="02020603050405020304" pitchFamily="18" charset="-78"/>
                        </a:rPr>
                        <a:t> كوكو </a:t>
                      </a:r>
                      <a:r>
                        <a:rPr lang="ar-SA" sz="2800" b="1" dirty="0" err="1">
                          <a:solidFill>
                            <a:schemeClr val="tx1"/>
                          </a:solidFill>
                          <a:effectLst/>
                          <a:latin typeface="Traditional Arabic" panose="02020603050405020304" pitchFamily="18" charset="-78"/>
                          <a:cs typeface="Traditional Arabic" panose="02020603050405020304" pitchFamily="18" charset="-78"/>
                        </a:rPr>
                        <a:t>شودان</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3197" marR="63197" marT="0" marB="0">
                    <a:solidFill>
                      <a:srgbClr val="00B050"/>
                    </a:solidFill>
                  </a:tcPr>
                </a:tc>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زان </a:t>
                      </a:r>
                      <a:r>
                        <a:rPr lang="ar-SA" sz="2800" b="1" dirty="0" err="1">
                          <a:solidFill>
                            <a:schemeClr val="tx1"/>
                          </a:solidFill>
                          <a:effectLst/>
                          <a:latin typeface="Traditional Arabic" panose="02020603050405020304" pitchFamily="18" charset="-78"/>
                          <a:cs typeface="Traditional Arabic" panose="02020603050405020304" pitchFamily="18" charset="-78"/>
                        </a:rPr>
                        <a:t>كتسو</a:t>
                      </a:r>
                      <a:r>
                        <a:rPr lang="ar-SA" sz="2800" b="1" dirty="0">
                          <a:solidFill>
                            <a:schemeClr val="tx1"/>
                          </a:solidFill>
                          <a:effectLst/>
                          <a:latin typeface="Traditional Arabic" panose="02020603050405020304" pitchFamily="18" charset="-78"/>
                          <a:cs typeface="Traditional Arabic" panose="02020603050405020304" pitchFamily="18" charset="-78"/>
                        </a:rPr>
                        <a:t> </a:t>
                      </a:r>
                      <a:r>
                        <a:rPr lang="ar-SA" sz="2800" b="1" dirty="0" err="1">
                          <a:solidFill>
                            <a:schemeClr val="tx1"/>
                          </a:solidFill>
                          <a:effectLst/>
                          <a:latin typeface="Traditional Arabic" panose="02020603050405020304" pitchFamily="18" charset="-78"/>
                          <a:cs typeface="Traditional Arabic" panose="02020603050405020304" pitchFamily="18" charset="-78"/>
                        </a:rPr>
                        <a:t>داتشي</a:t>
                      </a:r>
                      <a:r>
                        <a:rPr lang="ar-SA" sz="2800" b="1" dirty="0">
                          <a:solidFill>
                            <a:schemeClr val="tx1"/>
                          </a:solidFill>
                          <a:effectLst/>
                          <a:latin typeface="Traditional Arabic" panose="02020603050405020304" pitchFamily="18" charset="-78"/>
                          <a:cs typeface="Traditional Arabic" panose="02020603050405020304" pitchFamily="18" charset="-78"/>
                        </a:rPr>
                        <a:t> ـ </a:t>
                      </a:r>
                      <a:r>
                        <a:rPr lang="ar-SA" sz="2800" b="1" dirty="0" err="1">
                          <a:solidFill>
                            <a:schemeClr val="tx1"/>
                          </a:solidFill>
                          <a:effectLst/>
                          <a:latin typeface="Traditional Arabic" panose="02020603050405020304" pitchFamily="18" charset="-78"/>
                          <a:cs typeface="Traditional Arabic" panose="02020603050405020304" pitchFamily="18" charset="-78"/>
                        </a:rPr>
                        <a:t>جدانبراي</a:t>
                      </a:r>
                      <a:r>
                        <a:rPr lang="ar-SA" sz="2800" b="1" dirty="0">
                          <a:solidFill>
                            <a:schemeClr val="tx1"/>
                          </a:solidFill>
                          <a:effectLst/>
                          <a:latin typeface="Traditional Arabic" panose="02020603050405020304" pitchFamily="18" charset="-78"/>
                          <a:cs typeface="Traditional Arabic" panose="02020603050405020304" pitchFamily="18" charset="-78"/>
                        </a:rPr>
                        <a:t> ـأوي تسوكي </a:t>
                      </a:r>
                      <a:r>
                        <a:rPr lang="ar-SA" sz="2800" b="1" dirty="0" err="1">
                          <a:solidFill>
                            <a:schemeClr val="tx1"/>
                          </a:solidFill>
                          <a:effectLst/>
                          <a:latin typeface="Traditional Arabic" panose="02020603050405020304" pitchFamily="18" charset="-78"/>
                          <a:cs typeface="Traditional Arabic" panose="02020603050405020304" pitchFamily="18" charset="-78"/>
                        </a:rPr>
                        <a:t>شودان</a:t>
                      </a:r>
                      <a:r>
                        <a:rPr lang="ar-SA" sz="2800" b="1" dirty="0">
                          <a:solidFill>
                            <a:schemeClr val="tx1"/>
                          </a:solidFill>
                          <a:effectLst/>
                          <a:latin typeface="Traditional Arabic" panose="02020603050405020304" pitchFamily="18" charset="-78"/>
                          <a:cs typeface="Traditional Arabic" panose="02020603050405020304" pitchFamily="18" charset="-78"/>
                        </a:rPr>
                        <a:t>.</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3197" marR="63197" marT="0" marB="0">
                    <a:solidFill>
                      <a:srgbClr val="00B050"/>
                    </a:solidFill>
                  </a:tcPr>
                </a:tc>
                <a:tc>
                  <a:txBody>
                    <a:bodyPr/>
                    <a:lstStyle/>
                    <a:p>
                      <a:pPr algn="r" rtl="1">
                        <a:spcAft>
                          <a:spcPts val="0"/>
                        </a:spcAft>
                      </a:pPr>
                      <a:r>
                        <a:rPr lang="ar-SA" sz="2800" b="1" dirty="0" err="1">
                          <a:solidFill>
                            <a:schemeClr val="tx1"/>
                          </a:solidFill>
                          <a:effectLst/>
                          <a:latin typeface="Traditional Arabic" panose="02020603050405020304" pitchFamily="18" charset="-78"/>
                          <a:cs typeface="Traditional Arabic" panose="02020603050405020304" pitchFamily="18" charset="-78"/>
                        </a:rPr>
                        <a:t>جدنبراي</a:t>
                      </a:r>
                      <a:r>
                        <a:rPr lang="ar-SA" sz="2800" b="1" dirty="0">
                          <a:solidFill>
                            <a:schemeClr val="tx1"/>
                          </a:solidFill>
                          <a:effectLst/>
                          <a:latin typeface="Traditional Arabic" panose="02020603050405020304" pitchFamily="18" charset="-78"/>
                          <a:cs typeface="Traditional Arabic" panose="02020603050405020304" pitchFamily="18" charset="-78"/>
                        </a:rPr>
                        <a:t> متبوعة </a:t>
                      </a:r>
                      <a:r>
                        <a:rPr lang="ar-SA" sz="2800" b="1" dirty="0" err="1">
                          <a:solidFill>
                            <a:schemeClr val="tx1"/>
                          </a:solidFill>
                          <a:effectLst/>
                          <a:latin typeface="Traditional Arabic" panose="02020603050405020304" pitchFamily="18" charset="-78"/>
                          <a:cs typeface="Traditional Arabic" panose="02020603050405020304" pitchFamily="18" charset="-78"/>
                        </a:rPr>
                        <a:t>باوي</a:t>
                      </a:r>
                      <a:r>
                        <a:rPr lang="ar-SA" sz="2800" b="1" dirty="0">
                          <a:solidFill>
                            <a:schemeClr val="tx1"/>
                          </a:solidFill>
                          <a:effectLst/>
                          <a:latin typeface="Traditional Arabic" panose="02020603050405020304" pitchFamily="18" charset="-78"/>
                          <a:cs typeface="Traditional Arabic" panose="02020603050405020304" pitchFamily="18" charset="-78"/>
                        </a:rPr>
                        <a:t> تسوكي بوضعية زان </a:t>
                      </a:r>
                      <a:r>
                        <a:rPr lang="ar-SA" sz="2800" b="1" dirty="0" err="1">
                          <a:solidFill>
                            <a:schemeClr val="tx1"/>
                          </a:solidFill>
                          <a:effectLst/>
                          <a:latin typeface="Traditional Arabic" panose="02020603050405020304" pitchFamily="18" charset="-78"/>
                          <a:cs typeface="Traditional Arabic" panose="02020603050405020304" pitchFamily="18" charset="-78"/>
                        </a:rPr>
                        <a:t>كتسوا</a:t>
                      </a:r>
                      <a:r>
                        <a:rPr lang="ar-SA" sz="2800" b="1" dirty="0">
                          <a:solidFill>
                            <a:schemeClr val="tx1"/>
                          </a:solidFill>
                          <a:effectLst/>
                          <a:latin typeface="Traditional Arabic" panose="02020603050405020304" pitchFamily="18" charset="-78"/>
                          <a:cs typeface="Traditional Arabic" panose="02020603050405020304" pitchFamily="18" charset="-78"/>
                        </a:rPr>
                        <a:t> </a:t>
                      </a:r>
                      <a:r>
                        <a:rPr lang="ar-SA" sz="2800" b="1" dirty="0" err="1">
                          <a:solidFill>
                            <a:schemeClr val="tx1"/>
                          </a:solidFill>
                          <a:effectLst/>
                          <a:latin typeface="Traditional Arabic" panose="02020603050405020304" pitchFamily="18" charset="-78"/>
                          <a:cs typeface="Traditional Arabic" panose="02020603050405020304" pitchFamily="18" charset="-78"/>
                        </a:rPr>
                        <a:t>داتشي</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3197" marR="63197" marT="0" marB="0">
                    <a:solidFill>
                      <a:srgbClr val="00B050"/>
                    </a:solidFill>
                  </a:tcPr>
                </a:tc>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ذهابا  وإيابا </a:t>
                      </a:r>
                      <a:r>
                        <a:rPr lang="ar-SA" sz="2800" b="1" dirty="0" err="1">
                          <a:solidFill>
                            <a:schemeClr val="tx1"/>
                          </a:solidFill>
                          <a:effectLst/>
                          <a:latin typeface="Traditional Arabic" panose="02020603050405020304" pitchFamily="18" charset="-78"/>
                          <a:cs typeface="Traditional Arabic" panose="02020603050405020304" pitchFamily="18" charset="-78"/>
                        </a:rPr>
                        <a:t>جدنبراي</a:t>
                      </a:r>
                      <a:r>
                        <a:rPr lang="ar-SA" sz="2800" b="1" dirty="0">
                          <a:solidFill>
                            <a:schemeClr val="tx1"/>
                          </a:solidFill>
                          <a:effectLst/>
                          <a:latin typeface="Traditional Arabic" panose="02020603050405020304" pitchFamily="18" charset="-78"/>
                          <a:cs typeface="Traditional Arabic" panose="02020603050405020304" pitchFamily="18" charset="-78"/>
                        </a:rPr>
                        <a:t> متبوعة بثلاث تسوكي </a:t>
                      </a:r>
                      <a:r>
                        <a:rPr lang="ar-SA" sz="2800" b="1" dirty="0" err="1">
                          <a:solidFill>
                            <a:schemeClr val="tx1"/>
                          </a:solidFill>
                          <a:effectLst/>
                          <a:latin typeface="Traditional Arabic" panose="02020603050405020304" pitchFamily="18" charset="-78"/>
                          <a:cs typeface="Traditional Arabic" panose="02020603050405020304" pitchFamily="18" charset="-78"/>
                        </a:rPr>
                        <a:t>شودان</a:t>
                      </a:r>
                      <a:r>
                        <a:rPr lang="ar-SA" sz="2800" b="1" dirty="0">
                          <a:solidFill>
                            <a:schemeClr val="tx1"/>
                          </a:solidFill>
                          <a:effectLst/>
                          <a:latin typeface="Traditional Arabic" panose="02020603050405020304" pitchFamily="18" charset="-78"/>
                          <a:cs typeface="Traditional Arabic" panose="02020603050405020304" pitchFamily="18" charset="-78"/>
                        </a:rPr>
                        <a:t> بوضعية زان </a:t>
                      </a:r>
                      <a:r>
                        <a:rPr lang="ar-SA" sz="2800" b="1" dirty="0" err="1">
                          <a:solidFill>
                            <a:schemeClr val="tx1"/>
                          </a:solidFill>
                          <a:effectLst/>
                          <a:latin typeface="Traditional Arabic" panose="02020603050405020304" pitchFamily="18" charset="-78"/>
                          <a:cs typeface="Traditional Arabic" panose="02020603050405020304" pitchFamily="18" charset="-78"/>
                        </a:rPr>
                        <a:t>كتسو</a:t>
                      </a:r>
                      <a:r>
                        <a:rPr lang="ar-SA" sz="2800" b="1" dirty="0">
                          <a:solidFill>
                            <a:schemeClr val="tx1"/>
                          </a:solidFill>
                          <a:effectLst/>
                          <a:latin typeface="Traditional Arabic" panose="02020603050405020304" pitchFamily="18" charset="-78"/>
                          <a:cs typeface="Traditional Arabic" panose="02020603050405020304" pitchFamily="18" charset="-78"/>
                        </a:rPr>
                        <a:t> </a:t>
                      </a:r>
                      <a:r>
                        <a:rPr lang="ar-SA" sz="2800" b="1" dirty="0" err="1">
                          <a:solidFill>
                            <a:schemeClr val="tx1"/>
                          </a:solidFill>
                          <a:effectLst/>
                          <a:latin typeface="Traditional Arabic" panose="02020603050405020304" pitchFamily="18" charset="-78"/>
                          <a:cs typeface="Traditional Arabic" panose="02020603050405020304" pitchFamily="18" charset="-78"/>
                        </a:rPr>
                        <a:t>داتشي</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3197" marR="63197" marT="0" marB="0">
                    <a:solidFill>
                      <a:srgbClr val="00B050"/>
                    </a:solidFill>
                  </a:tcPr>
                </a:tc>
              </a:tr>
              <a:tr h="2051721">
                <a:tc>
                  <a:txBody>
                    <a:bodyPr/>
                    <a:lstStyle/>
                    <a:p>
                      <a:pPr algn="r" rtl="1">
                        <a:spcAft>
                          <a:spcPts val="0"/>
                        </a:spcAft>
                      </a:pPr>
                      <a:r>
                        <a:rPr lang="ar-SA" sz="2800" b="1" dirty="0" err="1">
                          <a:solidFill>
                            <a:schemeClr val="tx1"/>
                          </a:solidFill>
                          <a:effectLst/>
                          <a:latin typeface="Traditional Arabic" panose="02020603050405020304" pitchFamily="18" charset="-78"/>
                          <a:cs typeface="Traditional Arabic" panose="02020603050405020304" pitchFamily="18" charset="-78"/>
                        </a:rPr>
                        <a:t>تاي</a:t>
                      </a:r>
                      <a:r>
                        <a:rPr lang="ar-SA" sz="2800" b="1" dirty="0">
                          <a:solidFill>
                            <a:schemeClr val="tx1"/>
                          </a:solidFill>
                          <a:effectLst/>
                          <a:latin typeface="Traditional Arabic" panose="02020603050405020304" pitchFamily="18" charset="-78"/>
                          <a:cs typeface="Traditional Arabic" panose="02020603050405020304" pitchFamily="18" charset="-78"/>
                        </a:rPr>
                        <a:t> </a:t>
                      </a:r>
                      <a:r>
                        <a:rPr lang="ar-SA" sz="2800" b="1" dirty="0" err="1">
                          <a:solidFill>
                            <a:schemeClr val="tx1"/>
                          </a:solidFill>
                          <a:effectLst/>
                          <a:latin typeface="Traditional Arabic" panose="02020603050405020304" pitchFamily="18" charset="-78"/>
                          <a:cs typeface="Traditional Arabic" panose="02020603050405020304" pitchFamily="18" charset="-78"/>
                        </a:rPr>
                        <a:t>كوكونيدان</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3197" marR="63197" marT="0" marB="0">
                    <a:solidFill>
                      <a:srgbClr val="00B050"/>
                    </a:solidFill>
                  </a:tcPr>
                </a:tc>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زان </a:t>
                      </a:r>
                      <a:r>
                        <a:rPr lang="ar-SA" sz="2800" b="1" dirty="0" err="1">
                          <a:solidFill>
                            <a:schemeClr val="tx1"/>
                          </a:solidFill>
                          <a:effectLst/>
                          <a:latin typeface="Traditional Arabic" panose="02020603050405020304" pitchFamily="18" charset="-78"/>
                          <a:cs typeface="Traditional Arabic" panose="02020603050405020304" pitchFamily="18" charset="-78"/>
                        </a:rPr>
                        <a:t>كتسو</a:t>
                      </a:r>
                      <a:r>
                        <a:rPr lang="ar-SA" sz="2800" b="1" dirty="0">
                          <a:solidFill>
                            <a:schemeClr val="tx1"/>
                          </a:solidFill>
                          <a:effectLst/>
                          <a:latin typeface="Traditional Arabic" panose="02020603050405020304" pitchFamily="18" charset="-78"/>
                          <a:cs typeface="Traditional Arabic" panose="02020603050405020304" pitchFamily="18" charset="-78"/>
                        </a:rPr>
                        <a:t> </a:t>
                      </a:r>
                      <a:r>
                        <a:rPr lang="ar-SA" sz="2800" b="1" dirty="0" err="1">
                          <a:solidFill>
                            <a:schemeClr val="tx1"/>
                          </a:solidFill>
                          <a:effectLst/>
                          <a:latin typeface="Traditional Arabic" panose="02020603050405020304" pitchFamily="18" charset="-78"/>
                          <a:cs typeface="Traditional Arabic" panose="02020603050405020304" pitchFamily="18" charset="-78"/>
                        </a:rPr>
                        <a:t>داتشي</a:t>
                      </a:r>
                      <a:r>
                        <a:rPr lang="ar-SA" sz="2800" b="1" dirty="0">
                          <a:solidFill>
                            <a:schemeClr val="tx1"/>
                          </a:solidFill>
                          <a:effectLst/>
                          <a:latin typeface="Traditional Arabic" panose="02020603050405020304" pitchFamily="18" charset="-78"/>
                          <a:cs typeface="Traditional Arabic" panose="02020603050405020304" pitchFamily="18" charset="-78"/>
                        </a:rPr>
                        <a:t> ـ </a:t>
                      </a:r>
                      <a:r>
                        <a:rPr lang="ar-SA" sz="2800" b="1" dirty="0" err="1">
                          <a:solidFill>
                            <a:schemeClr val="tx1"/>
                          </a:solidFill>
                          <a:effectLst/>
                          <a:latin typeface="Traditional Arabic" panose="02020603050405020304" pitchFamily="18" charset="-78"/>
                          <a:cs typeface="Traditional Arabic" panose="02020603050405020304" pitchFamily="18" charset="-78"/>
                        </a:rPr>
                        <a:t>جدانبراي</a:t>
                      </a:r>
                      <a:r>
                        <a:rPr lang="ar-SA" sz="2800" b="1" dirty="0">
                          <a:solidFill>
                            <a:schemeClr val="tx1"/>
                          </a:solidFill>
                          <a:effectLst/>
                          <a:latin typeface="Traditional Arabic" panose="02020603050405020304" pitchFamily="18" charset="-78"/>
                          <a:cs typeface="Traditional Arabic" panose="02020603050405020304" pitchFamily="18" charset="-78"/>
                        </a:rPr>
                        <a:t> ـأوي تسوكي </a:t>
                      </a:r>
                      <a:r>
                        <a:rPr lang="ar-SA" sz="2800" b="1" dirty="0" err="1">
                          <a:solidFill>
                            <a:schemeClr val="tx1"/>
                          </a:solidFill>
                          <a:effectLst/>
                          <a:latin typeface="Traditional Arabic" panose="02020603050405020304" pitchFamily="18" charset="-78"/>
                          <a:cs typeface="Traditional Arabic" panose="02020603050405020304" pitchFamily="18" charset="-78"/>
                        </a:rPr>
                        <a:t>جودان</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3197" marR="63197" marT="0" marB="0">
                    <a:solidFill>
                      <a:srgbClr val="00B050"/>
                    </a:solidFill>
                  </a:tcPr>
                </a:tc>
                <a:tc>
                  <a:txBody>
                    <a:bodyPr/>
                    <a:lstStyle/>
                    <a:p>
                      <a:pPr algn="r" rtl="1">
                        <a:spcAft>
                          <a:spcPts val="0"/>
                        </a:spcAft>
                      </a:pPr>
                      <a:r>
                        <a:rPr lang="ar-SA" sz="2800" b="1" dirty="0" err="1">
                          <a:solidFill>
                            <a:schemeClr val="tx1"/>
                          </a:solidFill>
                          <a:effectLst/>
                          <a:latin typeface="Traditional Arabic" panose="02020603050405020304" pitchFamily="18" charset="-78"/>
                          <a:cs typeface="Traditional Arabic" panose="02020603050405020304" pitchFamily="18" charset="-78"/>
                        </a:rPr>
                        <a:t>جدنبراي</a:t>
                      </a:r>
                      <a:r>
                        <a:rPr lang="ar-SA" sz="2800" b="1" dirty="0">
                          <a:solidFill>
                            <a:schemeClr val="tx1"/>
                          </a:solidFill>
                          <a:effectLst/>
                          <a:latin typeface="Traditional Arabic" panose="02020603050405020304" pitchFamily="18" charset="-78"/>
                          <a:cs typeface="Traditional Arabic" panose="02020603050405020304" pitchFamily="18" charset="-78"/>
                        </a:rPr>
                        <a:t> متبوعة </a:t>
                      </a:r>
                      <a:r>
                        <a:rPr lang="ar-SA" sz="2800" b="1" dirty="0" err="1">
                          <a:solidFill>
                            <a:schemeClr val="tx1"/>
                          </a:solidFill>
                          <a:effectLst/>
                          <a:latin typeface="Traditional Arabic" panose="02020603050405020304" pitchFamily="18" charset="-78"/>
                          <a:cs typeface="Traditional Arabic" panose="02020603050405020304" pitchFamily="18" charset="-78"/>
                        </a:rPr>
                        <a:t>باوي</a:t>
                      </a:r>
                      <a:r>
                        <a:rPr lang="ar-SA" sz="2800" b="1" dirty="0">
                          <a:solidFill>
                            <a:schemeClr val="tx1"/>
                          </a:solidFill>
                          <a:effectLst/>
                          <a:latin typeface="Traditional Arabic" panose="02020603050405020304" pitchFamily="18" charset="-78"/>
                          <a:cs typeface="Traditional Arabic" panose="02020603050405020304" pitchFamily="18" charset="-78"/>
                        </a:rPr>
                        <a:t> تسوكي بوضعية زان </a:t>
                      </a:r>
                      <a:r>
                        <a:rPr lang="ar-SA" sz="2800" b="1" dirty="0" err="1">
                          <a:solidFill>
                            <a:schemeClr val="tx1"/>
                          </a:solidFill>
                          <a:effectLst/>
                          <a:latin typeface="Traditional Arabic" panose="02020603050405020304" pitchFamily="18" charset="-78"/>
                          <a:cs typeface="Traditional Arabic" panose="02020603050405020304" pitchFamily="18" charset="-78"/>
                        </a:rPr>
                        <a:t>كتسوا</a:t>
                      </a:r>
                      <a:r>
                        <a:rPr lang="ar-SA" sz="2800" b="1" dirty="0">
                          <a:solidFill>
                            <a:schemeClr val="tx1"/>
                          </a:solidFill>
                          <a:effectLst/>
                          <a:latin typeface="Traditional Arabic" panose="02020603050405020304" pitchFamily="18" charset="-78"/>
                          <a:cs typeface="Traditional Arabic" panose="02020603050405020304" pitchFamily="18" charset="-78"/>
                        </a:rPr>
                        <a:t> </a:t>
                      </a:r>
                      <a:r>
                        <a:rPr lang="ar-SA" sz="2800" b="1" dirty="0" err="1">
                          <a:solidFill>
                            <a:schemeClr val="tx1"/>
                          </a:solidFill>
                          <a:effectLst/>
                          <a:latin typeface="Traditional Arabic" panose="02020603050405020304" pitchFamily="18" charset="-78"/>
                          <a:cs typeface="Traditional Arabic" panose="02020603050405020304" pitchFamily="18" charset="-78"/>
                        </a:rPr>
                        <a:t>داتشي</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3197" marR="63197" marT="0" marB="0">
                    <a:solidFill>
                      <a:srgbClr val="00B050"/>
                    </a:solidFill>
                  </a:tcPr>
                </a:tc>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ذهابا  وإيابا </a:t>
                      </a:r>
                      <a:r>
                        <a:rPr lang="ar-SA" sz="2800" b="1" dirty="0" err="1">
                          <a:solidFill>
                            <a:schemeClr val="tx1"/>
                          </a:solidFill>
                          <a:effectLst/>
                          <a:latin typeface="Traditional Arabic" panose="02020603050405020304" pitchFamily="18" charset="-78"/>
                          <a:cs typeface="Traditional Arabic" panose="02020603050405020304" pitchFamily="18" charset="-78"/>
                        </a:rPr>
                        <a:t>جدنبراي</a:t>
                      </a:r>
                      <a:r>
                        <a:rPr lang="ar-SA" sz="2800" b="1" dirty="0">
                          <a:solidFill>
                            <a:schemeClr val="tx1"/>
                          </a:solidFill>
                          <a:effectLst/>
                          <a:latin typeface="Traditional Arabic" panose="02020603050405020304" pitchFamily="18" charset="-78"/>
                          <a:cs typeface="Traditional Arabic" panose="02020603050405020304" pitchFamily="18" charset="-78"/>
                        </a:rPr>
                        <a:t> متبوعة بثلاث تسوكي </a:t>
                      </a:r>
                      <a:r>
                        <a:rPr lang="ar-SA" sz="2800" b="1" dirty="0" err="1">
                          <a:solidFill>
                            <a:schemeClr val="tx1"/>
                          </a:solidFill>
                          <a:effectLst/>
                          <a:latin typeface="Traditional Arabic" panose="02020603050405020304" pitchFamily="18" charset="-78"/>
                          <a:cs typeface="Traditional Arabic" panose="02020603050405020304" pitchFamily="18" charset="-78"/>
                        </a:rPr>
                        <a:t>جودان</a:t>
                      </a:r>
                      <a:r>
                        <a:rPr lang="ar-SA" sz="2800" b="1" dirty="0">
                          <a:solidFill>
                            <a:schemeClr val="tx1"/>
                          </a:solidFill>
                          <a:effectLst/>
                          <a:latin typeface="Traditional Arabic" panose="02020603050405020304" pitchFamily="18" charset="-78"/>
                          <a:cs typeface="Traditional Arabic" panose="02020603050405020304" pitchFamily="18" charset="-78"/>
                        </a:rPr>
                        <a:t> بوضعية زان </a:t>
                      </a:r>
                      <a:r>
                        <a:rPr lang="ar-SA" sz="2800" b="1" dirty="0" err="1">
                          <a:solidFill>
                            <a:schemeClr val="tx1"/>
                          </a:solidFill>
                          <a:effectLst/>
                          <a:latin typeface="Traditional Arabic" panose="02020603050405020304" pitchFamily="18" charset="-78"/>
                          <a:cs typeface="Traditional Arabic" panose="02020603050405020304" pitchFamily="18" charset="-78"/>
                        </a:rPr>
                        <a:t>كتسو</a:t>
                      </a:r>
                      <a:r>
                        <a:rPr lang="ar-SA" sz="2800" b="1" dirty="0">
                          <a:solidFill>
                            <a:schemeClr val="tx1"/>
                          </a:solidFill>
                          <a:effectLst/>
                          <a:latin typeface="Traditional Arabic" panose="02020603050405020304" pitchFamily="18" charset="-78"/>
                          <a:cs typeface="Traditional Arabic" panose="02020603050405020304" pitchFamily="18" charset="-78"/>
                        </a:rPr>
                        <a:t> </a:t>
                      </a:r>
                      <a:r>
                        <a:rPr lang="ar-SA" sz="2800" b="1" dirty="0" err="1">
                          <a:solidFill>
                            <a:schemeClr val="tx1"/>
                          </a:solidFill>
                          <a:effectLst/>
                          <a:latin typeface="Traditional Arabic" panose="02020603050405020304" pitchFamily="18" charset="-78"/>
                          <a:cs typeface="Traditional Arabic" panose="02020603050405020304" pitchFamily="18" charset="-78"/>
                        </a:rPr>
                        <a:t>داتشي</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3197" marR="63197" marT="0" marB="0">
                    <a:solidFill>
                      <a:srgbClr val="00B050"/>
                    </a:solidFill>
                  </a:tcPr>
                </a:tc>
              </a:tr>
              <a:tr h="2051721">
                <a:tc>
                  <a:txBody>
                    <a:bodyPr/>
                    <a:lstStyle/>
                    <a:p>
                      <a:pPr algn="r" rtl="1">
                        <a:spcAft>
                          <a:spcPts val="0"/>
                        </a:spcAft>
                      </a:pPr>
                      <a:r>
                        <a:rPr lang="ar-SA" sz="2800" b="1">
                          <a:solidFill>
                            <a:schemeClr val="tx1"/>
                          </a:solidFill>
                          <a:effectLst/>
                          <a:latin typeface="Traditional Arabic" panose="02020603050405020304" pitchFamily="18" charset="-78"/>
                          <a:cs typeface="Traditional Arabic" panose="02020603050405020304" pitchFamily="18" charset="-78"/>
                        </a:rPr>
                        <a:t>تا ي كوكو صندان</a:t>
                      </a:r>
                      <a:endParaRPr lang="en-US" sz="2400" b="1">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3197" marR="63197" marT="0" marB="0">
                    <a:solidFill>
                      <a:srgbClr val="00B050"/>
                    </a:solidFill>
                  </a:tcPr>
                </a:tc>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زان </a:t>
                      </a:r>
                      <a:r>
                        <a:rPr lang="ar-SA" sz="2800" b="1" dirty="0" err="1">
                          <a:solidFill>
                            <a:schemeClr val="tx1"/>
                          </a:solidFill>
                          <a:effectLst/>
                          <a:latin typeface="Traditional Arabic" panose="02020603050405020304" pitchFamily="18" charset="-78"/>
                          <a:cs typeface="Traditional Arabic" panose="02020603050405020304" pitchFamily="18" charset="-78"/>
                        </a:rPr>
                        <a:t>كتسو،كوكوتسو</a:t>
                      </a:r>
                      <a:r>
                        <a:rPr lang="ar-SA" sz="2800" b="1" dirty="0">
                          <a:solidFill>
                            <a:schemeClr val="tx1"/>
                          </a:solidFill>
                          <a:effectLst/>
                          <a:latin typeface="Traditional Arabic" panose="02020603050405020304" pitchFamily="18" charset="-78"/>
                          <a:cs typeface="Traditional Arabic" panose="02020603050405020304" pitchFamily="18" charset="-78"/>
                        </a:rPr>
                        <a:t>  </a:t>
                      </a:r>
                      <a:r>
                        <a:rPr lang="ar-SA" sz="2800" b="1" dirty="0" err="1">
                          <a:solidFill>
                            <a:schemeClr val="tx1"/>
                          </a:solidFill>
                          <a:effectLst/>
                          <a:latin typeface="Traditional Arabic" panose="02020603050405020304" pitchFamily="18" charset="-78"/>
                          <a:cs typeface="Traditional Arabic" panose="02020603050405020304" pitchFamily="18" charset="-78"/>
                        </a:rPr>
                        <a:t>داتشي</a:t>
                      </a:r>
                      <a:r>
                        <a:rPr lang="ar-SA" sz="2800" b="1" dirty="0">
                          <a:solidFill>
                            <a:schemeClr val="tx1"/>
                          </a:solidFill>
                          <a:effectLst/>
                          <a:latin typeface="Traditional Arabic" panose="02020603050405020304" pitchFamily="18" charset="-78"/>
                          <a:cs typeface="Traditional Arabic" panose="02020603050405020304" pitchFamily="18" charset="-78"/>
                        </a:rPr>
                        <a:t> ـ يوشي أوكي ـأوي تسوكي </a:t>
                      </a:r>
                      <a:r>
                        <a:rPr lang="ar-SA" sz="2800" b="1" dirty="0" err="1">
                          <a:solidFill>
                            <a:schemeClr val="tx1"/>
                          </a:solidFill>
                          <a:effectLst/>
                          <a:latin typeface="Traditional Arabic" panose="02020603050405020304" pitchFamily="18" charset="-78"/>
                          <a:cs typeface="Traditional Arabic" panose="02020603050405020304" pitchFamily="18" charset="-78"/>
                        </a:rPr>
                        <a:t>شودان</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3197" marR="63197" marT="0" marB="0">
                    <a:solidFill>
                      <a:srgbClr val="00B050"/>
                    </a:solidFill>
                  </a:tcPr>
                </a:tc>
                <a:tc>
                  <a:txBody>
                    <a:bodyPr/>
                    <a:lstStyle/>
                    <a:p>
                      <a:pPr algn="r" rtl="1">
                        <a:spcAft>
                          <a:spcPts val="0"/>
                        </a:spcAft>
                      </a:pPr>
                      <a:r>
                        <a:rPr lang="ar-SA" sz="2800" b="1" dirty="0" err="1">
                          <a:solidFill>
                            <a:schemeClr val="tx1"/>
                          </a:solidFill>
                          <a:effectLst/>
                          <a:latin typeface="Traditional Arabic" panose="02020603050405020304" pitchFamily="18" charset="-78"/>
                          <a:cs typeface="Traditional Arabic" panose="02020603050405020304" pitchFamily="18" charset="-78"/>
                        </a:rPr>
                        <a:t>كوكوتسو</a:t>
                      </a:r>
                      <a:r>
                        <a:rPr lang="ar-SA" sz="2800" b="1" dirty="0">
                          <a:solidFill>
                            <a:schemeClr val="tx1"/>
                          </a:solidFill>
                          <a:effectLst/>
                          <a:latin typeface="Traditional Arabic" panose="02020603050405020304" pitchFamily="18" charset="-78"/>
                          <a:cs typeface="Traditional Arabic" panose="02020603050405020304" pitchFamily="18" charset="-78"/>
                        </a:rPr>
                        <a:t>  </a:t>
                      </a:r>
                      <a:r>
                        <a:rPr lang="ar-SA" sz="2800" b="1" dirty="0" err="1">
                          <a:solidFill>
                            <a:schemeClr val="tx1"/>
                          </a:solidFill>
                          <a:effectLst/>
                          <a:latin typeface="Traditional Arabic" panose="02020603050405020304" pitchFamily="18" charset="-78"/>
                          <a:cs typeface="Traditional Arabic" panose="02020603050405020304" pitchFamily="18" charset="-78"/>
                        </a:rPr>
                        <a:t>داتشي</a:t>
                      </a:r>
                      <a:r>
                        <a:rPr lang="ar-SA" sz="2800" b="1" dirty="0">
                          <a:solidFill>
                            <a:schemeClr val="tx1"/>
                          </a:solidFill>
                          <a:effectLst/>
                          <a:latin typeface="Traditional Arabic" panose="02020603050405020304" pitchFamily="18" charset="-78"/>
                          <a:cs typeface="Traditional Arabic" panose="02020603050405020304" pitchFamily="18" charset="-78"/>
                        </a:rPr>
                        <a:t> ـ يوشي أوكي ـأوي تسوكي </a:t>
                      </a:r>
                      <a:r>
                        <a:rPr lang="ar-SA" sz="2800" b="1" dirty="0" err="1">
                          <a:solidFill>
                            <a:schemeClr val="tx1"/>
                          </a:solidFill>
                          <a:effectLst/>
                          <a:latin typeface="Traditional Arabic" panose="02020603050405020304" pitchFamily="18" charset="-78"/>
                          <a:cs typeface="Traditional Arabic" panose="02020603050405020304" pitchFamily="18" charset="-78"/>
                        </a:rPr>
                        <a:t>شودان</a:t>
                      </a:r>
                      <a:r>
                        <a:rPr lang="ar-SA" sz="2800" b="1" dirty="0">
                          <a:solidFill>
                            <a:schemeClr val="tx1"/>
                          </a:solidFill>
                          <a:effectLst/>
                          <a:latin typeface="Traditional Arabic" panose="02020603050405020304" pitchFamily="18" charset="-78"/>
                          <a:cs typeface="Traditional Arabic" panose="02020603050405020304" pitchFamily="18" charset="-78"/>
                        </a:rPr>
                        <a:t> </a:t>
                      </a:r>
                      <a:r>
                        <a:rPr lang="ar-SA" sz="2800" b="1" dirty="0" smtClean="0">
                          <a:solidFill>
                            <a:schemeClr val="tx1"/>
                          </a:solidFill>
                          <a:effectLst/>
                          <a:latin typeface="Traditional Arabic" panose="02020603050405020304" pitchFamily="18" charset="-78"/>
                          <a:cs typeface="Traditional Arabic" panose="02020603050405020304" pitchFamily="18" charset="-78"/>
                        </a:rPr>
                        <a:t>بزان </a:t>
                      </a:r>
                      <a:r>
                        <a:rPr lang="ar-SA" sz="2800" b="1" dirty="0" err="1">
                          <a:solidFill>
                            <a:schemeClr val="tx1"/>
                          </a:solidFill>
                          <a:effectLst/>
                          <a:latin typeface="Traditional Arabic" panose="02020603050405020304" pitchFamily="18" charset="-78"/>
                          <a:cs typeface="Traditional Arabic" panose="02020603050405020304" pitchFamily="18" charset="-78"/>
                        </a:rPr>
                        <a:t>كتسوداتشي</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3197" marR="63197" marT="0" marB="0">
                    <a:solidFill>
                      <a:srgbClr val="00B050"/>
                    </a:solidFill>
                  </a:tcPr>
                </a:tc>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ذهابا  وإيابا </a:t>
                      </a:r>
                      <a:r>
                        <a:rPr lang="ar-SA" sz="2800" b="1" dirty="0" err="1">
                          <a:solidFill>
                            <a:schemeClr val="tx1"/>
                          </a:solidFill>
                          <a:effectLst/>
                          <a:latin typeface="Traditional Arabic" panose="02020603050405020304" pitchFamily="18" charset="-78"/>
                          <a:cs typeface="Traditional Arabic" panose="02020603050405020304" pitchFamily="18" charset="-78"/>
                        </a:rPr>
                        <a:t>جدنبراي</a:t>
                      </a:r>
                      <a:r>
                        <a:rPr lang="ar-SA" sz="2800" b="1" dirty="0">
                          <a:solidFill>
                            <a:schemeClr val="tx1"/>
                          </a:solidFill>
                          <a:effectLst/>
                          <a:latin typeface="Traditional Arabic" panose="02020603050405020304" pitchFamily="18" charset="-78"/>
                          <a:cs typeface="Traditional Arabic" panose="02020603050405020304" pitchFamily="18" charset="-78"/>
                        </a:rPr>
                        <a:t> متبوعة بثلاث تسوكي </a:t>
                      </a:r>
                      <a:r>
                        <a:rPr lang="ar-SA" sz="2800" b="1" dirty="0" err="1">
                          <a:solidFill>
                            <a:schemeClr val="tx1"/>
                          </a:solidFill>
                          <a:effectLst/>
                          <a:latin typeface="Traditional Arabic" panose="02020603050405020304" pitchFamily="18" charset="-78"/>
                          <a:cs typeface="Traditional Arabic" panose="02020603050405020304" pitchFamily="18" charset="-78"/>
                        </a:rPr>
                        <a:t>جودان</a:t>
                      </a:r>
                      <a:r>
                        <a:rPr lang="ar-SA" sz="2800" b="1" dirty="0">
                          <a:solidFill>
                            <a:schemeClr val="tx1"/>
                          </a:solidFill>
                          <a:effectLst/>
                          <a:latin typeface="Traditional Arabic" panose="02020603050405020304" pitchFamily="18" charset="-78"/>
                          <a:cs typeface="Traditional Arabic" panose="02020603050405020304" pitchFamily="18" charset="-78"/>
                        </a:rPr>
                        <a:t> بوضعية زان </a:t>
                      </a:r>
                      <a:r>
                        <a:rPr lang="ar-SA" sz="2800" b="1" dirty="0" err="1">
                          <a:solidFill>
                            <a:schemeClr val="tx1"/>
                          </a:solidFill>
                          <a:effectLst/>
                          <a:latin typeface="Traditional Arabic" panose="02020603050405020304" pitchFamily="18" charset="-78"/>
                          <a:cs typeface="Traditional Arabic" panose="02020603050405020304" pitchFamily="18" charset="-78"/>
                        </a:rPr>
                        <a:t>كتسو</a:t>
                      </a:r>
                      <a:r>
                        <a:rPr lang="ar-SA" sz="2800" b="1" dirty="0">
                          <a:solidFill>
                            <a:schemeClr val="tx1"/>
                          </a:solidFill>
                          <a:effectLst/>
                          <a:latin typeface="Traditional Arabic" panose="02020603050405020304" pitchFamily="18" charset="-78"/>
                          <a:cs typeface="Traditional Arabic" panose="02020603050405020304" pitchFamily="18" charset="-78"/>
                        </a:rPr>
                        <a:t> </a:t>
                      </a:r>
                      <a:r>
                        <a:rPr lang="ar-SA" sz="2800" b="1" dirty="0" err="1">
                          <a:solidFill>
                            <a:schemeClr val="tx1"/>
                          </a:solidFill>
                          <a:effectLst/>
                          <a:latin typeface="Traditional Arabic" panose="02020603050405020304" pitchFamily="18" charset="-78"/>
                          <a:cs typeface="Traditional Arabic" panose="02020603050405020304" pitchFamily="18" charset="-78"/>
                        </a:rPr>
                        <a:t>داتشي</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3197" marR="63197" marT="0" marB="0">
                    <a:solidFill>
                      <a:srgbClr val="00B050"/>
                    </a:solidFill>
                  </a:tcPr>
                </a:tc>
              </a:tr>
            </a:tbl>
          </a:graphicData>
        </a:graphic>
      </p:graphicFrame>
    </p:spTree>
    <p:extLst>
      <p:ext uri="{BB962C8B-B14F-4D97-AF65-F5344CB8AC3E}">
        <p14:creationId xmlns:p14="http://schemas.microsoft.com/office/powerpoint/2010/main" xmlns="" val="1297959711"/>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23528" y="332656"/>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9600" b="1" dirty="0" smtClean="0">
                <a:solidFill>
                  <a:srgbClr val="FF0000"/>
                </a:solidFill>
                <a:latin typeface="Traditional Arabic" panose="02020603050405020304" pitchFamily="18" charset="-78"/>
                <a:cs typeface="Traditional Arabic" panose="02020603050405020304" pitchFamily="18" charset="-78"/>
              </a:rPr>
              <a:t>3-الكوميتي(النّزال)</a:t>
            </a:r>
            <a:endParaRPr lang="ar-SA" sz="9600" b="1" dirty="0">
              <a:solidFill>
                <a:srgbClr val="FF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671658084"/>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467544" y="2204864"/>
            <a:ext cx="7632848" cy="41044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3200" b="1" dirty="0">
                <a:solidFill>
                  <a:schemeClr val="tx1"/>
                </a:solidFill>
                <a:latin typeface="Traditional Arabic" panose="02020603050405020304" pitchFamily="18" charset="-78"/>
                <a:cs typeface="Traditional Arabic" panose="02020603050405020304" pitchFamily="18" charset="-78"/>
              </a:rPr>
              <a:t>تعددت المصادر التي حكت لنا تاريخ الكاراتيه من معنى ونشأة والمكان </a:t>
            </a:r>
            <a:r>
              <a:rPr lang="ar-SA" sz="3200" b="1" dirty="0" smtClean="0">
                <a:solidFill>
                  <a:schemeClr val="tx1"/>
                </a:solidFill>
                <a:latin typeface="Traditional Arabic" panose="02020603050405020304" pitchFamily="18" charset="-78"/>
                <a:cs typeface="Traditional Arabic" panose="02020603050405020304" pitchFamily="18" charset="-78"/>
              </a:rPr>
              <a:t>التي </a:t>
            </a:r>
            <a:r>
              <a:rPr lang="ar-SA" sz="3200" b="1" dirty="0">
                <a:solidFill>
                  <a:schemeClr val="tx1"/>
                </a:solidFill>
                <a:latin typeface="Traditional Arabic" panose="02020603050405020304" pitchFamily="18" charset="-78"/>
                <a:cs typeface="Traditional Arabic" panose="02020603050405020304" pitchFamily="18" charset="-78"/>
              </a:rPr>
              <a:t>نمت فيه وتطورت اللعبة ومدارسها التي قد تصل الى اكثر من 50 مدرسة منها المشهور </a:t>
            </a:r>
            <a:r>
              <a:rPr lang="ar-SA" sz="3200" b="1" dirty="0" smtClean="0">
                <a:solidFill>
                  <a:schemeClr val="tx1"/>
                </a:solidFill>
                <a:latin typeface="Traditional Arabic" panose="02020603050405020304" pitchFamily="18" charset="-78"/>
                <a:cs typeface="Traditional Arabic" panose="02020603050405020304" pitchFamily="18" charset="-78"/>
              </a:rPr>
              <a:t>ومنها </a:t>
            </a:r>
            <a:r>
              <a:rPr lang="ar-SA" sz="3200" b="1" dirty="0">
                <a:solidFill>
                  <a:schemeClr val="tx1"/>
                </a:solidFill>
                <a:latin typeface="Traditional Arabic" panose="02020603050405020304" pitchFamily="18" charset="-78"/>
                <a:cs typeface="Traditional Arabic" panose="02020603050405020304" pitchFamily="18" charset="-78"/>
              </a:rPr>
              <a:t>الذي لا نعرفه حتى </a:t>
            </a:r>
            <a:r>
              <a:rPr lang="ar-SA" sz="3200" b="1" dirty="0" smtClean="0">
                <a:solidFill>
                  <a:schemeClr val="tx1"/>
                </a:solidFill>
                <a:latin typeface="Traditional Arabic" panose="02020603050405020304" pitchFamily="18" charset="-78"/>
                <a:cs typeface="Traditional Arabic" panose="02020603050405020304" pitchFamily="18" charset="-78"/>
              </a:rPr>
              <a:t>الآن</a:t>
            </a:r>
            <a:r>
              <a:rPr lang="en-US" sz="3200" b="1" dirty="0">
                <a:solidFill>
                  <a:schemeClr val="tx1"/>
                </a:solidFill>
                <a:latin typeface="Traditional Arabic" panose="02020603050405020304" pitchFamily="18" charset="-78"/>
                <a:cs typeface="Traditional Arabic" panose="02020603050405020304" pitchFamily="18" charset="-78"/>
              </a:rPr>
              <a:t/>
            </a:r>
            <a:br>
              <a:rPr lang="en-US" sz="3200" b="1" dirty="0">
                <a:solidFill>
                  <a:schemeClr val="tx1"/>
                </a:solidFill>
                <a:latin typeface="Traditional Arabic" panose="02020603050405020304" pitchFamily="18" charset="-78"/>
                <a:cs typeface="Traditional Arabic" panose="02020603050405020304" pitchFamily="18" charset="-78"/>
              </a:rPr>
            </a:br>
            <a:r>
              <a:rPr lang="ar-SA" sz="3200" b="1" dirty="0">
                <a:solidFill>
                  <a:schemeClr val="tx1"/>
                </a:solidFill>
                <a:latin typeface="Traditional Arabic" panose="02020603050405020304" pitchFamily="18" charset="-78"/>
                <a:cs typeface="Traditional Arabic" panose="02020603050405020304" pitchFamily="18" charset="-78"/>
              </a:rPr>
              <a:t>وفيما يلي نحاول أن نصل إلى كلمات نتعرف من خلالها على تاريخ لعبتنا العريقة الجميلة التي أصبحت من أفضل الألعاب في العالم والاكثر شعبية بجانب بعض الالعاب حيث انها تمارس حاليا </a:t>
            </a:r>
            <a:r>
              <a:rPr lang="ar-SA" sz="3200" b="1" dirty="0" smtClean="0">
                <a:solidFill>
                  <a:schemeClr val="tx1"/>
                </a:solidFill>
                <a:latin typeface="Traditional Arabic" panose="02020603050405020304" pitchFamily="18" charset="-78"/>
                <a:cs typeface="Traditional Arabic" panose="02020603050405020304" pitchFamily="18" charset="-78"/>
              </a:rPr>
              <a:t>في جميع دول </a:t>
            </a:r>
            <a:r>
              <a:rPr lang="ar-SA" sz="3200" b="1" dirty="0">
                <a:solidFill>
                  <a:schemeClr val="tx1"/>
                </a:solidFill>
                <a:latin typeface="Traditional Arabic" panose="02020603050405020304" pitchFamily="18" charset="-78"/>
                <a:cs typeface="Traditional Arabic" panose="02020603050405020304" pitchFamily="18" charset="-78"/>
              </a:rPr>
              <a:t>العالم تقريبا</a:t>
            </a:r>
            <a:r>
              <a:rPr lang="en-US" sz="3200" b="1" dirty="0">
                <a:solidFill>
                  <a:schemeClr val="tx1"/>
                </a:solidFill>
                <a:latin typeface="Traditional Arabic" panose="02020603050405020304" pitchFamily="18" charset="-78"/>
                <a:cs typeface="Traditional Arabic" panose="02020603050405020304" pitchFamily="18" charset="-78"/>
              </a:rPr>
              <a:t>.....</a:t>
            </a:r>
            <a:br>
              <a:rPr lang="en-US" sz="3200" b="1" dirty="0">
                <a:solidFill>
                  <a:schemeClr val="tx1"/>
                </a:solidFill>
                <a:latin typeface="Traditional Arabic" panose="02020603050405020304" pitchFamily="18" charset="-78"/>
                <a:cs typeface="Traditional Arabic" panose="02020603050405020304" pitchFamily="18" charset="-78"/>
              </a:rPr>
            </a:br>
            <a:endParaRPr lang="ar-SA" sz="3200" b="1" dirty="0">
              <a:solidFill>
                <a:schemeClr val="tx1"/>
              </a:solidFill>
              <a:latin typeface="Traditional Arabic" panose="02020603050405020304" pitchFamily="18" charset="-78"/>
              <a:cs typeface="Traditional Arabic" panose="02020603050405020304" pitchFamily="18" charset="-78"/>
            </a:endParaRPr>
          </a:p>
        </p:txBody>
      </p:sp>
      <p:sp>
        <p:nvSpPr>
          <p:cNvPr id="6" name="Ellipse 5"/>
          <p:cNvSpPr/>
          <p:nvPr/>
        </p:nvSpPr>
        <p:spPr>
          <a:xfrm>
            <a:off x="2627784" y="620688"/>
            <a:ext cx="295232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smtClean="0">
                <a:solidFill>
                  <a:srgbClr val="FF0000"/>
                </a:solidFill>
                <a:latin typeface="Traditional Arabic" panose="02020603050405020304" pitchFamily="18" charset="-78"/>
                <a:cs typeface="Traditional Arabic" panose="02020603050405020304" pitchFamily="18" charset="-78"/>
              </a:rPr>
              <a:t>تابع</a:t>
            </a:r>
            <a:endParaRPr lang="ar-SA" sz="4800" b="1" dirty="0">
              <a:solidFill>
                <a:srgbClr val="FF0000"/>
              </a:solidFill>
              <a:latin typeface="Traditional Arabic" panose="02020603050405020304" pitchFamily="18" charset="-78"/>
              <a:cs typeface="Traditional Arabic" panose="02020603050405020304" pitchFamily="18" charset="-78"/>
            </a:endParaRPr>
          </a:p>
        </p:txBody>
      </p:sp>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179512" y="188640"/>
            <a:ext cx="8784976" cy="648072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1" algn="just"/>
            <a:r>
              <a:rPr lang="ar-SA" sz="2800" b="1" dirty="0">
                <a:solidFill>
                  <a:schemeClr val="tx1"/>
                </a:solidFill>
                <a:latin typeface="Traditional Arabic" panose="02020603050405020304" pitchFamily="18" charset="-78"/>
                <a:cs typeface="Traditional Arabic" panose="02020603050405020304" pitchFamily="18" charset="-78"/>
              </a:rPr>
              <a:t>دراسة النانو </a:t>
            </a:r>
            <a:r>
              <a:rPr lang="ar-SA" sz="2800" b="1" dirty="0" err="1">
                <a:solidFill>
                  <a:schemeClr val="tx1"/>
                </a:solidFill>
                <a:latin typeface="Traditional Arabic" panose="02020603050405020304" pitchFamily="18" charset="-78"/>
                <a:cs typeface="Traditional Arabic" panose="02020603050405020304" pitchFamily="18" charset="-78"/>
              </a:rPr>
              <a:t>كاتا</a:t>
            </a:r>
            <a:r>
              <a:rPr lang="ar-SA" sz="2800" b="1" dirty="0">
                <a:solidFill>
                  <a:schemeClr val="tx1"/>
                </a:solidFill>
                <a:latin typeface="Traditional Arabic" panose="02020603050405020304" pitchFamily="18" charset="-78"/>
                <a:cs typeface="Traditional Arabic" panose="02020603050405020304" pitchFamily="18" charset="-78"/>
              </a:rPr>
              <a:t> </a:t>
            </a:r>
            <a:r>
              <a:rPr lang="ar-SA" sz="2800" b="1" dirty="0" smtClean="0">
                <a:solidFill>
                  <a:schemeClr val="tx1"/>
                </a:solidFill>
                <a:latin typeface="Traditional Arabic" panose="02020603050405020304" pitchFamily="18" charset="-78"/>
                <a:cs typeface="Traditional Arabic" panose="02020603050405020304" pitchFamily="18" charset="-78"/>
              </a:rPr>
              <a:t>حسب </a:t>
            </a:r>
            <a:r>
              <a:rPr lang="ar-SA" sz="2800" b="1" dirty="0">
                <a:solidFill>
                  <a:schemeClr val="tx1"/>
                </a:solidFill>
                <a:latin typeface="Traditional Arabic" panose="02020603050405020304" pitchFamily="18" charset="-78"/>
                <a:cs typeface="Traditional Arabic" panose="02020603050405020304" pitchFamily="18" charset="-78"/>
              </a:rPr>
              <a:t>ذاكرة </a:t>
            </a:r>
            <a:r>
              <a:rPr lang="ar-SA" sz="2800" b="1" dirty="0" err="1">
                <a:solidFill>
                  <a:schemeClr val="tx1"/>
                </a:solidFill>
                <a:latin typeface="Traditional Arabic" panose="02020603050405020304" pitchFamily="18" charset="-78"/>
                <a:cs typeface="Traditional Arabic" panose="02020603050405020304" pitchFamily="18" charset="-78"/>
              </a:rPr>
              <a:t>فيناكوشي</a:t>
            </a:r>
            <a:r>
              <a:rPr lang="ar-SA" sz="2800" b="1" dirty="0">
                <a:solidFill>
                  <a:schemeClr val="tx1"/>
                </a:solidFill>
                <a:latin typeface="Traditional Arabic" panose="02020603050405020304" pitchFamily="18" charset="-78"/>
                <a:cs typeface="Traditional Arabic" panose="02020603050405020304" pitchFamily="18" charset="-78"/>
              </a:rPr>
              <a:t> يقول أنه أخترع </a:t>
            </a:r>
            <a:r>
              <a:rPr lang="ar-SA" sz="2800" b="1" dirty="0" err="1">
                <a:solidFill>
                  <a:schemeClr val="tx1"/>
                </a:solidFill>
                <a:latin typeface="Traditional Arabic" panose="02020603050405020304" pitchFamily="18" charset="-78"/>
                <a:cs typeface="Traditional Arabic" panose="02020603050405020304" pitchFamily="18" charset="-78"/>
              </a:rPr>
              <a:t>النانوكاتا</a:t>
            </a:r>
            <a:r>
              <a:rPr lang="ar-SA" sz="2800" b="1" dirty="0">
                <a:solidFill>
                  <a:schemeClr val="tx1"/>
                </a:solidFill>
                <a:latin typeface="Traditional Arabic" panose="02020603050405020304" pitchFamily="18" charset="-78"/>
                <a:cs typeface="Traditional Arabic" panose="02020603050405020304" pitchFamily="18" charset="-78"/>
              </a:rPr>
              <a:t> عام 1940 كمرحلة ابتدائية وتحضيرية </a:t>
            </a:r>
            <a:r>
              <a:rPr lang="ar-SA" sz="2800" b="1" dirty="0" err="1" smtClean="0">
                <a:solidFill>
                  <a:schemeClr val="tx1"/>
                </a:solidFill>
                <a:latin typeface="Traditional Arabic" panose="02020603050405020304" pitchFamily="18" charset="-78"/>
                <a:cs typeface="Traditional Arabic" panose="02020603050405020304" pitchFamily="18" charset="-78"/>
              </a:rPr>
              <a:t>للكوميتي</a:t>
            </a:r>
            <a:r>
              <a:rPr lang="ar-SA" sz="2800" b="1" dirty="0" smtClean="0">
                <a:solidFill>
                  <a:schemeClr val="tx1"/>
                </a:solidFill>
                <a:latin typeface="Traditional Arabic" panose="02020603050405020304" pitchFamily="18" charset="-78"/>
                <a:cs typeface="Traditional Arabic" panose="02020603050405020304" pitchFamily="18" charset="-78"/>
              </a:rPr>
              <a:t> تحتوي </a:t>
            </a:r>
            <a:r>
              <a:rPr lang="ar-SA" sz="2800" b="1" dirty="0">
                <a:solidFill>
                  <a:schemeClr val="tx1"/>
                </a:solidFill>
                <a:latin typeface="Traditional Arabic" panose="02020603050405020304" pitchFamily="18" charset="-78"/>
                <a:cs typeface="Traditional Arabic" panose="02020603050405020304" pitchFamily="18" charset="-78"/>
              </a:rPr>
              <a:t>على كل ما </a:t>
            </a:r>
            <a:r>
              <a:rPr lang="ar-SA" sz="2800" b="1" dirty="0" smtClean="0">
                <a:solidFill>
                  <a:schemeClr val="tx1"/>
                </a:solidFill>
                <a:latin typeface="Traditional Arabic" panose="02020603050405020304" pitchFamily="18" charset="-78"/>
                <a:cs typeface="Traditional Arabic" panose="02020603050405020304" pitchFamily="18" charset="-78"/>
              </a:rPr>
              <a:t>يحتاجه </a:t>
            </a:r>
            <a:r>
              <a:rPr lang="ar-SA" sz="2800" b="1" dirty="0">
                <a:solidFill>
                  <a:schemeClr val="tx1"/>
                </a:solidFill>
                <a:latin typeface="Traditional Arabic" panose="02020603050405020304" pitchFamily="18" charset="-78"/>
                <a:cs typeface="Traditional Arabic" panose="02020603050405020304" pitchFamily="18" charset="-78"/>
              </a:rPr>
              <a:t>في الكوميتي (هدفه البحث الداخلي أي بمعني أن كل شيء يرتكز على روح الحركة).</a:t>
            </a:r>
            <a:endParaRPr lang="en-US" sz="2800" b="1" dirty="0">
              <a:solidFill>
                <a:schemeClr val="tx1"/>
              </a:solidFill>
              <a:latin typeface="Traditional Arabic" panose="02020603050405020304" pitchFamily="18" charset="-78"/>
              <a:cs typeface="Traditional Arabic" panose="02020603050405020304" pitchFamily="18" charset="-78"/>
            </a:endParaRPr>
          </a:p>
          <a:p>
            <a:pPr lvl="1" algn="just"/>
            <a:r>
              <a:rPr lang="ar-SA" sz="2800" b="1" dirty="0">
                <a:solidFill>
                  <a:schemeClr val="tx1"/>
                </a:solidFill>
                <a:latin typeface="Traditional Arabic" panose="02020603050405020304" pitchFamily="18" charset="-78"/>
                <a:cs typeface="Traditional Arabic" panose="02020603050405020304" pitchFamily="18" charset="-78"/>
              </a:rPr>
              <a:t>المهاجم (</a:t>
            </a:r>
            <a:r>
              <a:rPr lang="ar-SA" sz="2800" b="1" dirty="0">
                <a:solidFill>
                  <a:srgbClr val="FF0000"/>
                </a:solidFill>
                <a:latin typeface="Traditional Arabic" panose="02020603050405020304" pitchFamily="18" charset="-78"/>
                <a:cs typeface="Traditional Arabic" panose="02020603050405020304" pitchFamily="18" charset="-78"/>
              </a:rPr>
              <a:t>توري</a:t>
            </a:r>
            <a:r>
              <a:rPr lang="ar-SA" sz="2800" b="1" dirty="0" smtClean="0">
                <a:solidFill>
                  <a:srgbClr val="FF0000"/>
                </a:solidFill>
                <a:latin typeface="Traditional Arabic" panose="02020603050405020304" pitchFamily="18" charset="-78"/>
                <a:cs typeface="Traditional Arabic" panose="02020603050405020304" pitchFamily="18" charset="-78"/>
              </a:rPr>
              <a:t>) </a:t>
            </a:r>
            <a:r>
              <a:rPr lang="ar-SA" sz="2800" b="1" dirty="0" smtClean="0">
                <a:solidFill>
                  <a:schemeClr val="tx1"/>
                </a:solidFill>
                <a:latin typeface="Traditional Arabic" panose="02020603050405020304" pitchFamily="18" charset="-78"/>
                <a:cs typeface="Traditional Arabic" panose="02020603050405020304" pitchFamily="18" charset="-78"/>
              </a:rPr>
              <a:t>والمدافع </a:t>
            </a:r>
            <a:r>
              <a:rPr lang="ar-SA" sz="2800" b="1" dirty="0">
                <a:solidFill>
                  <a:schemeClr val="tx1"/>
                </a:solidFill>
                <a:latin typeface="Traditional Arabic" panose="02020603050405020304" pitchFamily="18" charset="-78"/>
                <a:cs typeface="Traditional Arabic" panose="02020603050405020304" pitchFamily="18" charset="-78"/>
              </a:rPr>
              <a:t>(</a:t>
            </a:r>
            <a:r>
              <a:rPr lang="ar-SA" sz="2800" b="1" dirty="0" err="1">
                <a:solidFill>
                  <a:srgbClr val="FF0000"/>
                </a:solidFill>
                <a:latin typeface="Traditional Arabic" panose="02020603050405020304" pitchFamily="18" charset="-78"/>
                <a:cs typeface="Traditional Arabic" panose="02020603050405020304" pitchFamily="18" charset="-78"/>
              </a:rPr>
              <a:t>إيكي</a:t>
            </a:r>
            <a:r>
              <a:rPr lang="ar-SA" sz="2800" b="1" dirty="0">
                <a:solidFill>
                  <a:schemeClr val="tx1"/>
                </a:solidFill>
                <a:latin typeface="Traditional Arabic" panose="02020603050405020304" pitchFamily="18" charset="-78"/>
                <a:cs typeface="Traditional Arabic" panose="02020603050405020304" pitchFamily="18" charset="-78"/>
              </a:rPr>
              <a:t>)يجب عليهما التركيز على التقنيات ثم الانفجار بسرعة كبيرة في التقنية بدون أخطاء أي بشكلها التام والصحيح وبدون تسمية </a:t>
            </a:r>
            <a:r>
              <a:rPr lang="ar-SA" sz="2800" b="1" dirty="0" smtClean="0">
                <a:solidFill>
                  <a:schemeClr val="tx1"/>
                </a:solidFill>
                <a:latin typeface="Traditional Arabic" panose="02020603050405020304" pitchFamily="18" charset="-78"/>
                <a:cs typeface="Traditional Arabic" panose="02020603050405020304" pitchFamily="18" charset="-78"/>
              </a:rPr>
              <a:t>للتقنية. </a:t>
            </a:r>
            <a:endParaRPr lang="en-US" sz="2800" b="1" dirty="0">
              <a:solidFill>
                <a:schemeClr val="tx1"/>
              </a:solidFill>
              <a:latin typeface="Traditional Arabic" panose="02020603050405020304" pitchFamily="18" charset="-78"/>
              <a:cs typeface="Traditional Arabic" panose="02020603050405020304" pitchFamily="18" charset="-78"/>
            </a:endParaRPr>
          </a:p>
          <a:p>
            <a:pPr lvl="1" algn="just"/>
            <a:r>
              <a:rPr lang="ar-SA" sz="2800" b="1" dirty="0">
                <a:solidFill>
                  <a:schemeClr val="tx1"/>
                </a:solidFill>
                <a:latin typeface="Traditional Arabic" panose="02020603050405020304" pitchFamily="18" charset="-78"/>
                <a:cs typeface="Traditional Arabic" panose="02020603050405020304" pitchFamily="18" charset="-78"/>
              </a:rPr>
              <a:t> </a:t>
            </a:r>
            <a:r>
              <a:rPr lang="ar-SA" sz="2800" b="1" dirty="0" smtClean="0">
                <a:solidFill>
                  <a:schemeClr val="tx1"/>
                </a:solidFill>
                <a:latin typeface="Traditional Arabic" panose="02020603050405020304" pitchFamily="18" charset="-78"/>
                <a:cs typeface="Traditional Arabic" panose="02020603050405020304" pitchFamily="18" charset="-78"/>
              </a:rPr>
              <a:t>ويرى </a:t>
            </a:r>
            <a:r>
              <a:rPr lang="ar-SA" sz="2800" b="1" dirty="0">
                <a:solidFill>
                  <a:schemeClr val="tx1"/>
                </a:solidFill>
                <a:latin typeface="Traditional Arabic" panose="02020603050405020304" pitchFamily="18" charset="-78"/>
                <a:cs typeface="Traditional Arabic" panose="02020603050405020304" pitchFamily="18" charset="-78"/>
              </a:rPr>
              <a:t>سامح </a:t>
            </a:r>
            <a:r>
              <a:rPr lang="ar-SA" sz="2800" b="1" dirty="0" err="1">
                <a:solidFill>
                  <a:schemeClr val="tx1"/>
                </a:solidFill>
                <a:latin typeface="Traditional Arabic" panose="02020603050405020304" pitchFamily="18" charset="-78"/>
                <a:cs typeface="Traditional Arabic" panose="02020603050405020304" pitchFamily="18" charset="-78"/>
              </a:rPr>
              <a:t>الشبراوى</a:t>
            </a:r>
            <a:r>
              <a:rPr lang="ar-SA" sz="2800" b="1" dirty="0">
                <a:solidFill>
                  <a:schemeClr val="tx1"/>
                </a:solidFill>
                <a:latin typeface="Traditional Arabic" panose="02020603050405020304" pitchFamily="18" charset="-78"/>
                <a:cs typeface="Traditional Arabic" panose="02020603050405020304" pitchFamily="18" charset="-78"/>
              </a:rPr>
              <a:t> ( 1998 ) إن المهارات الأساسية في رياضة الكاراتيه تشكل جميع الحركات التي يحتاج اللاعب إلى أدائها في معظم المواقف التي </a:t>
            </a:r>
            <a:r>
              <a:rPr lang="ar-SA" sz="2800" b="1" dirty="0" err="1">
                <a:solidFill>
                  <a:schemeClr val="tx1"/>
                </a:solidFill>
                <a:latin typeface="Traditional Arabic" panose="02020603050405020304" pitchFamily="18" charset="-78"/>
                <a:cs typeface="Traditional Arabic" panose="02020603050405020304" pitchFamily="18" charset="-78"/>
              </a:rPr>
              <a:t>تتطلبها</a:t>
            </a:r>
            <a:r>
              <a:rPr lang="ar-SA" sz="2800" b="1" dirty="0">
                <a:solidFill>
                  <a:schemeClr val="tx1"/>
                </a:solidFill>
                <a:latin typeface="Traditional Arabic" panose="02020603050405020304" pitchFamily="18" charset="-78"/>
                <a:cs typeface="Traditional Arabic" panose="02020603050405020304" pitchFamily="18" charset="-78"/>
              </a:rPr>
              <a:t> رياضة </a:t>
            </a:r>
            <a:r>
              <a:rPr lang="ar-SA" sz="2800" b="1" dirty="0" smtClean="0">
                <a:solidFill>
                  <a:schemeClr val="tx1"/>
                </a:solidFill>
                <a:latin typeface="Traditional Arabic" panose="02020603050405020304" pitchFamily="18" charset="-78"/>
                <a:cs typeface="Traditional Arabic" panose="02020603050405020304" pitchFamily="18" charset="-78"/>
              </a:rPr>
              <a:t>الكاراتيه. </a:t>
            </a:r>
            <a:r>
              <a:rPr lang="ar-SA" sz="2800" b="1" dirty="0">
                <a:solidFill>
                  <a:schemeClr val="tx1"/>
                </a:solidFill>
                <a:latin typeface="Traditional Arabic" panose="02020603050405020304" pitchFamily="18" charset="-78"/>
                <a:cs typeface="Traditional Arabic" panose="02020603050405020304" pitchFamily="18" charset="-78"/>
              </a:rPr>
              <a:t>كما تشكل الدعامة الرئيسية التي يرتكز عليها الهيكل البنائي لهذه الرياضة فضلا عن كونها الوسيلة الفعالة التي يستخدمها المدربون لتعليم وإتقان الأداء الحركي للوصول باللاعب لأفضل مستوى </a:t>
            </a:r>
            <a:r>
              <a:rPr lang="ar-SA" sz="2800" b="1" dirty="0" smtClean="0">
                <a:solidFill>
                  <a:schemeClr val="tx1"/>
                </a:solidFill>
                <a:latin typeface="Traditional Arabic" panose="02020603050405020304" pitchFamily="18" charset="-78"/>
                <a:cs typeface="Traditional Arabic" panose="02020603050405020304" pitchFamily="18" charset="-78"/>
              </a:rPr>
              <a:t>ممكن. </a:t>
            </a:r>
            <a:r>
              <a:rPr lang="ar-SA" sz="2800" b="1" dirty="0">
                <a:solidFill>
                  <a:schemeClr val="tx1"/>
                </a:solidFill>
                <a:latin typeface="Traditional Arabic" panose="02020603050405020304" pitchFamily="18" charset="-78"/>
                <a:cs typeface="Traditional Arabic" panose="02020603050405020304" pitchFamily="18" charset="-78"/>
              </a:rPr>
              <a:t>ويذكر جوردان روس </a:t>
            </a:r>
            <a:r>
              <a:rPr lang="en-US" sz="2800" b="1" dirty="0">
                <a:solidFill>
                  <a:schemeClr val="tx1"/>
                </a:solidFill>
                <a:latin typeface="Traditional Arabic" panose="02020603050405020304" pitchFamily="18" charset="-78"/>
                <a:cs typeface="Traditional Arabic" panose="02020603050405020304" pitchFamily="18" charset="-78"/>
              </a:rPr>
              <a:t>Jordan Roth </a:t>
            </a:r>
            <a:r>
              <a:rPr lang="ar-SA" sz="2800" b="1" dirty="0">
                <a:solidFill>
                  <a:schemeClr val="tx1"/>
                </a:solidFill>
                <a:latin typeface="Traditional Arabic" panose="02020603050405020304" pitchFamily="18" charset="-78"/>
                <a:cs typeface="Traditional Arabic" panose="02020603050405020304" pitchFamily="18" charset="-78"/>
              </a:rPr>
              <a:t>(1992)أن الهجوم الناجح أثناء مباريات القتال الفعلي "</a:t>
            </a:r>
            <a:r>
              <a:rPr lang="ar-SA" sz="2800" b="1" dirty="0" err="1">
                <a:solidFill>
                  <a:schemeClr val="tx1"/>
                </a:solidFill>
                <a:latin typeface="Traditional Arabic" panose="02020603050405020304" pitchFamily="18" charset="-78"/>
                <a:cs typeface="Traditional Arabic" panose="02020603050405020304" pitchFamily="18" charset="-78"/>
              </a:rPr>
              <a:t>الكوميتيه</a:t>
            </a:r>
            <a:r>
              <a:rPr lang="ar-SA" sz="2800" b="1" dirty="0">
                <a:solidFill>
                  <a:schemeClr val="tx1"/>
                </a:solidFill>
                <a:latin typeface="Traditional Arabic" panose="02020603050405020304" pitchFamily="18" charset="-78"/>
                <a:cs typeface="Traditional Arabic" panose="02020603050405020304" pitchFamily="18" charset="-78"/>
              </a:rPr>
              <a:t>" يتطلب مستوى عالي من القوة المميزة بالسرعة </a:t>
            </a:r>
            <a:r>
              <a:rPr lang="ar-SA" sz="2800" b="1" dirty="0" smtClean="0">
                <a:solidFill>
                  <a:schemeClr val="tx1"/>
                </a:solidFill>
                <a:latin typeface="Traditional Arabic" panose="02020603050405020304" pitchFamily="18" charset="-78"/>
                <a:cs typeface="Traditional Arabic" panose="02020603050405020304" pitchFamily="18" charset="-78"/>
              </a:rPr>
              <a:t>والدقة.</a:t>
            </a:r>
            <a:endParaRPr lang="en-US" sz="28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636384081"/>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332656"/>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4400" b="1" dirty="0" smtClean="0">
                <a:solidFill>
                  <a:schemeClr val="tx1"/>
                </a:solidFill>
                <a:latin typeface="Traditional Arabic" panose="02020603050405020304" pitchFamily="18" charset="-78"/>
                <a:cs typeface="Traditional Arabic" panose="02020603050405020304" pitchFamily="18" charset="-78"/>
              </a:rPr>
              <a:t>يتألف زيّ </a:t>
            </a:r>
            <a:r>
              <a:rPr lang="ar-SA" sz="4400" b="1" dirty="0">
                <a:solidFill>
                  <a:schemeClr val="tx1"/>
                </a:solidFill>
                <a:latin typeface="Traditional Arabic" panose="02020603050405020304" pitchFamily="18" charset="-78"/>
                <a:cs typeface="Traditional Arabic" panose="02020603050405020304" pitchFamily="18" charset="-78"/>
              </a:rPr>
              <a:t>لاعب الكاراتيه من جاكت أبيض مع </a:t>
            </a:r>
            <a:r>
              <a:rPr lang="ar-SA" sz="4400" b="1" dirty="0" smtClean="0">
                <a:solidFill>
                  <a:schemeClr val="tx1"/>
                </a:solidFill>
                <a:latin typeface="Traditional Arabic" panose="02020603050405020304" pitchFamily="18" charset="-78"/>
                <a:cs typeface="Traditional Arabic" panose="02020603050405020304" pitchFamily="18" charset="-78"/>
              </a:rPr>
              <a:t>سروال </a:t>
            </a:r>
            <a:r>
              <a:rPr lang="ar-SA" sz="4400" b="1" dirty="0">
                <a:solidFill>
                  <a:schemeClr val="tx1"/>
                </a:solidFill>
                <a:latin typeface="Traditional Arabic" panose="02020603050405020304" pitchFamily="18" charset="-78"/>
                <a:cs typeface="Traditional Arabic" panose="02020603050405020304" pitchFamily="18" charset="-78"/>
              </a:rPr>
              <a:t>أبيض وأحزمة متعددة متلونة حسب مستوى المتدرب, وهذا الزي هو </a:t>
            </a:r>
            <a:r>
              <a:rPr lang="ar-SA" sz="4400" b="1" dirty="0" smtClean="0">
                <a:solidFill>
                  <a:schemeClr val="tx1"/>
                </a:solidFill>
                <a:latin typeface="Traditional Arabic" panose="02020603050405020304" pitchFamily="18" charset="-78"/>
                <a:cs typeface="Traditional Arabic" panose="02020603050405020304" pitchFamily="18" charset="-78"/>
              </a:rPr>
              <a:t>الأساس </a:t>
            </a:r>
            <a:r>
              <a:rPr lang="ar-SA" sz="4400" b="1" dirty="0">
                <a:solidFill>
                  <a:schemeClr val="tx1"/>
                </a:solidFill>
                <a:latin typeface="Traditional Arabic" panose="02020603050405020304" pitchFamily="18" charset="-78"/>
                <a:cs typeface="Traditional Arabic" panose="02020603050405020304" pitchFamily="18" charset="-78"/>
              </a:rPr>
              <a:t>في رياضة الكراتيه واللون </a:t>
            </a:r>
            <a:r>
              <a:rPr lang="ar-SA" sz="4400" b="1" dirty="0" smtClean="0">
                <a:solidFill>
                  <a:schemeClr val="tx1"/>
                </a:solidFill>
                <a:latin typeface="Traditional Arabic" panose="02020603050405020304" pitchFamily="18" charset="-78"/>
                <a:cs typeface="Traditional Arabic" panose="02020603050405020304" pitchFamily="18" charset="-78"/>
              </a:rPr>
              <a:t>الأبيض </a:t>
            </a:r>
            <a:r>
              <a:rPr lang="ar-SA" sz="4400" b="1" dirty="0">
                <a:solidFill>
                  <a:schemeClr val="tx1"/>
                </a:solidFill>
                <a:latin typeface="Traditional Arabic" panose="02020603050405020304" pitchFamily="18" charset="-78"/>
                <a:cs typeface="Traditional Arabic" panose="02020603050405020304" pitchFamily="18" charset="-78"/>
              </a:rPr>
              <a:t>يعبر عن النوايا النقية .</a:t>
            </a:r>
          </a:p>
        </p:txBody>
      </p:sp>
      <p:sp>
        <p:nvSpPr>
          <p:cNvPr id="2" name="Ellipse 1"/>
          <p:cNvSpPr/>
          <p:nvPr/>
        </p:nvSpPr>
        <p:spPr>
          <a:xfrm>
            <a:off x="683568" y="620688"/>
            <a:ext cx="7632848" cy="914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smtClean="0">
                <a:solidFill>
                  <a:schemeClr val="tx1"/>
                </a:solidFill>
                <a:latin typeface="Traditional Arabic" panose="02020603050405020304" pitchFamily="18" charset="-78"/>
                <a:cs typeface="Traditional Arabic" panose="02020603050405020304" pitchFamily="18" charset="-78"/>
              </a:rPr>
              <a:t>زيّ </a:t>
            </a:r>
            <a:r>
              <a:rPr lang="ar-SA" sz="4400" b="1" dirty="0">
                <a:solidFill>
                  <a:schemeClr val="tx1"/>
                </a:solidFill>
                <a:latin typeface="Traditional Arabic" panose="02020603050405020304" pitchFamily="18" charset="-78"/>
                <a:cs typeface="Traditional Arabic" panose="02020603050405020304" pitchFamily="18" charset="-78"/>
              </a:rPr>
              <a:t>لاعب </a:t>
            </a:r>
            <a:r>
              <a:rPr lang="ar-SA" sz="4400" b="1" dirty="0" smtClean="0">
                <a:solidFill>
                  <a:schemeClr val="tx1"/>
                </a:solidFill>
                <a:latin typeface="Traditional Arabic" panose="02020603050405020304" pitchFamily="18" charset="-78"/>
                <a:cs typeface="Traditional Arabic" panose="02020603050405020304" pitchFamily="18" charset="-78"/>
              </a:rPr>
              <a:t>الكاراتيه</a:t>
            </a:r>
            <a:endParaRPr lang="en-US" sz="4400" b="1" dirty="0">
              <a:solidFill>
                <a:schemeClr val="tx1"/>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711418186"/>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23528" y="332656"/>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5" name="Image 4" descr="نتيجة بحث الصور عن زيّ لاعب الكاراتيه"/>
          <p:cNvPicPr/>
          <p:nvPr/>
        </p:nvPicPr>
        <p:blipFill>
          <a:blip r:embed="rId2">
            <a:extLst>
              <a:ext uri="{28A0092B-C50C-407E-A947-70E740481C1C}">
                <a14:useLocalDpi xmlns:a14="http://schemas.microsoft.com/office/drawing/2010/main" xmlns="" val="0"/>
              </a:ext>
            </a:extLst>
          </a:blip>
          <a:srcRect/>
          <a:stretch>
            <a:fillRect/>
          </a:stretch>
        </p:blipFill>
        <p:spPr bwMode="auto">
          <a:xfrm>
            <a:off x="899592" y="476672"/>
            <a:ext cx="7344816" cy="5904656"/>
          </a:xfrm>
          <a:prstGeom prst="rect">
            <a:avLst/>
          </a:prstGeom>
          <a:solidFill>
            <a:srgbClr val="FF0000"/>
          </a:solidFill>
          <a:ln>
            <a:solidFill>
              <a:srgbClr val="FF0000"/>
            </a:solidFill>
          </a:ln>
        </p:spPr>
      </p:pic>
    </p:spTree>
    <p:extLst>
      <p:ext uri="{BB962C8B-B14F-4D97-AF65-F5344CB8AC3E}">
        <p14:creationId xmlns:p14="http://schemas.microsoft.com/office/powerpoint/2010/main" xmlns="" val="741865604"/>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404664"/>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1500" b="1" dirty="0" smtClean="0">
                <a:solidFill>
                  <a:srgbClr val="FF0000"/>
                </a:solidFill>
                <a:latin typeface="Traditional Arabic" panose="02020603050405020304" pitchFamily="18" charset="-78"/>
                <a:cs typeface="Traditional Arabic" panose="02020603050405020304" pitchFamily="18" charset="-78"/>
              </a:rPr>
              <a:t>أحزمة </a:t>
            </a:r>
            <a:r>
              <a:rPr lang="ar-SA" sz="11500" b="1" dirty="0">
                <a:solidFill>
                  <a:srgbClr val="FF0000"/>
                </a:solidFill>
                <a:latin typeface="Traditional Arabic" panose="02020603050405020304" pitchFamily="18" charset="-78"/>
                <a:cs typeface="Traditional Arabic" panose="02020603050405020304" pitchFamily="18" charset="-78"/>
              </a:rPr>
              <a:t>الكاراتيه</a:t>
            </a:r>
            <a:endParaRPr lang="en-US" sz="11500" dirty="0">
              <a:solidFill>
                <a:srgbClr val="FF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257915851"/>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23528" y="332656"/>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2800" b="1" dirty="0">
                <a:solidFill>
                  <a:schemeClr val="tx1"/>
                </a:solidFill>
                <a:latin typeface="Traditional Arabic" panose="02020603050405020304" pitchFamily="18" charset="-78"/>
                <a:cs typeface="Traditional Arabic" panose="02020603050405020304" pitchFamily="18" charset="-78"/>
              </a:rPr>
              <a:t> </a:t>
            </a:r>
            <a:r>
              <a:rPr lang="ar-SA" sz="2800" b="1" dirty="0" smtClean="0">
                <a:solidFill>
                  <a:schemeClr val="tx1"/>
                </a:solidFill>
                <a:latin typeface="Traditional Arabic" panose="02020603050405020304" pitchFamily="18" charset="-78"/>
                <a:cs typeface="Traditional Arabic" panose="02020603050405020304" pitchFamily="18" charset="-78"/>
              </a:rPr>
              <a:t>يستطيع لاعبي </a:t>
            </a:r>
            <a:r>
              <a:rPr lang="ar-SA" sz="2800" b="1" dirty="0">
                <a:solidFill>
                  <a:schemeClr val="tx1"/>
                </a:solidFill>
                <a:latin typeface="Traditional Arabic" panose="02020603050405020304" pitchFamily="18" charset="-78"/>
                <a:cs typeface="Traditional Arabic" panose="02020603050405020304" pitchFamily="18" charset="-78"/>
              </a:rPr>
              <a:t>الكاراتيه أن يرتقوا في سلم هذه </a:t>
            </a:r>
            <a:r>
              <a:rPr lang="ar-SA" sz="2800" b="1" dirty="0" smtClean="0">
                <a:solidFill>
                  <a:schemeClr val="tx1"/>
                </a:solidFill>
                <a:latin typeface="Traditional Arabic" panose="02020603050405020304" pitchFamily="18" charset="-78"/>
                <a:cs typeface="Traditional Arabic" panose="02020603050405020304" pitchFamily="18" charset="-78"/>
              </a:rPr>
              <a:t>الرياضة </a:t>
            </a:r>
            <a:r>
              <a:rPr lang="ar-SA" sz="2800" b="1" dirty="0">
                <a:solidFill>
                  <a:schemeClr val="tx1"/>
                </a:solidFill>
                <a:latin typeface="Traditional Arabic" panose="02020603050405020304" pitchFamily="18" charset="-78"/>
                <a:cs typeface="Traditional Arabic" panose="02020603050405020304" pitchFamily="18" charset="-78"/>
              </a:rPr>
              <a:t>من خلال رتب متنوعة، يبلغونها بوساطة إنجازاتهم. ويرمز لكل رتبة بحزام ذي لون مختلف، فالمبتدئون يلبسون الأحزمة البيضاء، أما </a:t>
            </a:r>
            <a:r>
              <a:rPr lang="ar-SA" sz="2800" b="1" dirty="0" smtClean="0">
                <a:solidFill>
                  <a:schemeClr val="tx1"/>
                </a:solidFill>
                <a:latin typeface="Traditional Arabic" panose="02020603050405020304" pitchFamily="18" charset="-78"/>
                <a:cs typeface="Traditional Arabic" panose="02020603050405020304" pitchFamily="18" charset="-78"/>
              </a:rPr>
              <a:t>ذووا </a:t>
            </a:r>
            <a:r>
              <a:rPr lang="ar-SA" sz="2800" b="1" dirty="0">
                <a:solidFill>
                  <a:schemeClr val="tx1"/>
                </a:solidFill>
                <a:latin typeface="Traditional Arabic" panose="02020603050405020304" pitchFamily="18" charset="-78"/>
                <a:cs typeface="Traditional Arabic" panose="02020603050405020304" pitchFamily="18" charset="-78"/>
              </a:rPr>
              <a:t>الخبرة فيلبسون الأحزمة السوداء. وتمنح مدارس التدريب ألوانًا مختلفة تتضمن البني، والأخضر، </a:t>
            </a:r>
            <a:r>
              <a:rPr lang="ar-SA" sz="2800" b="1" dirty="0" smtClean="0">
                <a:solidFill>
                  <a:schemeClr val="tx1"/>
                </a:solidFill>
                <a:latin typeface="Traditional Arabic" panose="02020603050405020304" pitchFamily="18" charset="-78"/>
                <a:cs typeface="Traditional Arabic" panose="02020603050405020304" pitchFamily="18" charset="-78"/>
              </a:rPr>
              <a:t>والبنفسجي </a:t>
            </a:r>
            <a:r>
              <a:rPr lang="ar-SA" sz="2800" b="1" dirty="0">
                <a:solidFill>
                  <a:schemeClr val="tx1"/>
                </a:solidFill>
                <a:latin typeface="Traditional Arabic" panose="02020603050405020304" pitchFamily="18" charset="-78"/>
                <a:cs typeface="Traditional Arabic" panose="02020603050405020304" pitchFamily="18" charset="-78"/>
              </a:rPr>
              <a:t>لذوي الرتب المتوسطة. ويتأهل الطلاب للرتب الأعلى بعد أن يقوموا بعرض الأساليب الفنية التي </a:t>
            </a:r>
            <a:r>
              <a:rPr lang="ar-SA" sz="2800" b="1" dirty="0" err="1">
                <a:solidFill>
                  <a:schemeClr val="tx1"/>
                </a:solidFill>
                <a:latin typeface="Traditional Arabic" panose="02020603050405020304" pitchFamily="18" charset="-78"/>
                <a:cs typeface="Traditional Arabic" panose="02020603050405020304" pitchFamily="18" charset="-78"/>
              </a:rPr>
              <a:t>تقتضيها</a:t>
            </a:r>
            <a:r>
              <a:rPr lang="ar-SA" sz="2800" b="1" dirty="0">
                <a:solidFill>
                  <a:schemeClr val="tx1"/>
                </a:solidFill>
                <a:latin typeface="Traditional Arabic" panose="02020603050405020304" pitchFamily="18" charset="-78"/>
                <a:cs typeface="Traditional Arabic" panose="02020603050405020304" pitchFamily="18" charset="-78"/>
              </a:rPr>
              <a:t> الرتبة التالية أمام ممتحن معترف به أو مجموعة ممتحنين معترف بهم.</a:t>
            </a:r>
            <a:endParaRPr lang="en-US" sz="2800" b="1" dirty="0">
              <a:solidFill>
                <a:schemeClr val="tx1"/>
              </a:solidFill>
              <a:latin typeface="Traditional Arabic" panose="02020603050405020304" pitchFamily="18" charset="-78"/>
              <a:cs typeface="Traditional Arabic" panose="02020603050405020304" pitchFamily="18" charset="-78"/>
            </a:endParaRPr>
          </a:p>
          <a:p>
            <a:pPr algn="just"/>
            <a:r>
              <a:rPr lang="ar-SA" sz="2800" b="1" dirty="0">
                <a:solidFill>
                  <a:schemeClr val="tx1"/>
                </a:solidFill>
                <a:latin typeface="Traditional Arabic" panose="02020603050405020304" pitchFamily="18" charset="-78"/>
                <a:cs typeface="Traditional Arabic" panose="02020603050405020304" pitchFamily="18" charset="-78"/>
              </a:rPr>
              <a:t> </a:t>
            </a:r>
            <a:r>
              <a:rPr lang="ar-SA" sz="2800" b="1" dirty="0" smtClean="0">
                <a:solidFill>
                  <a:schemeClr val="tx1"/>
                </a:solidFill>
                <a:latin typeface="Traditional Arabic" panose="02020603050405020304" pitchFamily="18" charset="-78"/>
                <a:cs typeface="Traditional Arabic" panose="02020603050405020304" pitchFamily="18" charset="-78"/>
              </a:rPr>
              <a:t>ويختلف </a:t>
            </a:r>
            <a:r>
              <a:rPr lang="ar-SA" sz="2800" b="1" dirty="0">
                <a:solidFill>
                  <a:schemeClr val="tx1"/>
                </a:solidFill>
                <a:latin typeface="Traditional Arabic" panose="02020603050405020304" pitchFamily="18" charset="-78"/>
                <a:cs typeface="Traditional Arabic" panose="02020603050405020304" pitchFamily="18" charset="-78"/>
              </a:rPr>
              <a:t>ترتيب الأحزمة من مدرسة إلى أخرى أو من بلد إلى </a:t>
            </a:r>
            <a:r>
              <a:rPr lang="ar-SA" sz="2800" b="1" dirty="0" smtClean="0">
                <a:solidFill>
                  <a:schemeClr val="tx1"/>
                </a:solidFill>
                <a:latin typeface="Traditional Arabic" panose="02020603050405020304" pitchFamily="18" charset="-78"/>
                <a:cs typeface="Traditional Arabic" panose="02020603050405020304" pitchFamily="18" charset="-78"/>
              </a:rPr>
              <a:t>آخر، </a:t>
            </a:r>
            <a:r>
              <a:rPr lang="ar-SA" sz="2800" b="1" dirty="0">
                <a:solidFill>
                  <a:schemeClr val="tx1"/>
                </a:solidFill>
                <a:latin typeface="Traditional Arabic" panose="02020603050405020304" pitchFamily="18" charset="-78"/>
                <a:cs typeface="Traditional Arabic" panose="02020603050405020304" pitchFamily="18" charset="-78"/>
              </a:rPr>
              <a:t>والتي تتراوح بين المستوى المبتدئ "كيو</a:t>
            </a:r>
            <a:r>
              <a:rPr lang="en-US" sz="2800" b="1" dirty="0">
                <a:solidFill>
                  <a:schemeClr val="tx1"/>
                </a:solidFill>
                <a:latin typeface="Traditional Arabic" panose="02020603050405020304" pitchFamily="18" charset="-78"/>
                <a:cs typeface="Traditional Arabic" panose="02020603050405020304" pitchFamily="18" charset="-78"/>
              </a:rPr>
              <a:t> </a:t>
            </a:r>
            <a:r>
              <a:rPr lang="en-US" sz="2800" b="1" dirty="0">
                <a:solidFill>
                  <a:srgbClr val="FF0000"/>
                </a:solidFill>
                <a:latin typeface="Traditional Arabic" panose="02020603050405020304" pitchFamily="18" charset="-78"/>
                <a:cs typeface="Traditional Arabic" panose="02020603050405020304" pitchFamily="18" charset="-78"/>
              </a:rPr>
              <a:t>KYU</a:t>
            </a:r>
            <a:r>
              <a:rPr lang="en-US" sz="2800" b="1" dirty="0">
                <a:solidFill>
                  <a:schemeClr val="tx1"/>
                </a:solidFill>
                <a:latin typeface="Traditional Arabic" panose="02020603050405020304" pitchFamily="18" charset="-78"/>
                <a:cs typeface="Traditional Arabic" panose="02020603050405020304" pitchFamily="18" charset="-78"/>
              </a:rPr>
              <a:t>" </a:t>
            </a:r>
            <a:r>
              <a:rPr lang="ar-SA" sz="2800" b="1" dirty="0" smtClean="0">
                <a:solidFill>
                  <a:schemeClr val="tx1"/>
                </a:solidFill>
                <a:latin typeface="Traditional Arabic" panose="02020603050405020304" pitchFamily="18" charset="-78"/>
                <a:cs typeface="Traditional Arabic" panose="02020603050405020304" pitchFamily="18" charset="-78"/>
              </a:rPr>
              <a:t> والمستوى </a:t>
            </a:r>
            <a:r>
              <a:rPr lang="ar-SA" sz="2800" b="1" dirty="0">
                <a:solidFill>
                  <a:schemeClr val="tx1"/>
                </a:solidFill>
                <a:latin typeface="Traditional Arabic" panose="02020603050405020304" pitchFamily="18" charset="-78"/>
                <a:cs typeface="Traditional Arabic" panose="02020603050405020304" pitchFamily="18" charset="-78"/>
              </a:rPr>
              <a:t>المتقدم "</a:t>
            </a:r>
            <a:r>
              <a:rPr lang="ar-SA" sz="2800" b="1" dirty="0" smtClean="0">
                <a:solidFill>
                  <a:schemeClr val="tx1"/>
                </a:solidFill>
                <a:latin typeface="Traditional Arabic" panose="02020603050405020304" pitchFamily="18" charset="-78"/>
                <a:cs typeface="Traditional Arabic" panose="02020603050405020304" pitchFamily="18" charset="-78"/>
              </a:rPr>
              <a:t>دان </a:t>
            </a:r>
            <a:r>
              <a:rPr lang="en-US" sz="2800" b="1" dirty="0" smtClean="0">
                <a:solidFill>
                  <a:schemeClr val="tx1"/>
                </a:solidFill>
                <a:latin typeface="Traditional Arabic" panose="02020603050405020304" pitchFamily="18" charset="-78"/>
                <a:cs typeface="Traditional Arabic" panose="02020603050405020304" pitchFamily="18" charset="-78"/>
              </a:rPr>
              <a:t> </a:t>
            </a:r>
            <a:r>
              <a:rPr lang="en-US" sz="2800" b="1" dirty="0" smtClean="0">
                <a:solidFill>
                  <a:srgbClr val="FF0000"/>
                </a:solidFill>
                <a:latin typeface="Traditional Arabic" panose="02020603050405020304" pitchFamily="18" charset="-78"/>
                <a:cs typeface="Traditional Arabic" panose="02020603050405020304" pitchFamily="18" charset="-78"/>
              </a:rPr>
              <a:t>DAN</a:t>
            </a:r>
            <a:endParaRPr lang="en-US" sz="2800" b="1" dirty="0">
              <a:solidFill>
                <a:srgbClr val="FF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530328375"/>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23528" y="332656"/>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aphicFrame>
        <p:nvGraphicFramePr>
          <p:cNvPr id="2" name="Tableau 1"/>
          <p:cNvGraphicFramePr>
            <a:graphicFrameLocks noGrp="1"/>
          </p:cNvGraphicFramePr>
          <p:nvPr>
            <p:extLst>
              <p:ext uri="{D42A27DB-BD31-4B8C-83A1-F6EECF244321}">
                <p14:modId xmlns:p14="http://schemas.microsoft.com/office/powerpoint/2010/main" xmlns="" val="686110462"/>
              </p:ext>
            </p:extLst>
          </p:nvPr>
        </p:nvGraphicFramePr>
        <p:xfrm>
          <a:off x="791580" y="1119129"/>
          <a:ext cx="7560840" cy="5262199"/>
        </p:xfrm>
        <a:graphic>
          <a:graphicData uri="http://schemas.openxmlformats.org/drawingml/2006/table">
            <a:tbl>
              <a:tblPr rtl="1" firstRow="1" firstCol="1" lastRow="1" lastCol="1" bandRow="1" bandCol="1">
                <a:tableStyleId>{5C22544A-7EE6-4342-B048-85BDC9FD1C3A}</a:tableStyleId>
              </a:tblPr>
              <a:tblGrid>
                <a:gridCol w="1875572"/>
                <a:gridCol w="5685268"/>
              </a:tblGrid>
              <a:tr h="568279">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الحزام</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8580" marR="68580" marT="0" marB="0">
                    <a:solidFill>
                      <a:srgbClr val="FFC000"/>
                    </a:solidFill>
                  </a:tcPr>
                </a:tc>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الفترة المقدرة للحصول عليه وفترة التدريب</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8580" marR="68580" marT="0" marB="0">
                    <a:solidFill>
                      <a:srgbClr val="FFC000"/>
                    </a:solidFill>
                  </a:tcPr>
                </a:tc>
              </a:tr>
              <a:tr h="426210">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حزام أبيض</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8580" marR="68580" marT="0" marB="0"/>
                </a:tc>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مبتدئ </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8580" marR="68580" marT="0" marB="0"/>
                </a:tc>
              </a:tr>
              <a:tr h="852419">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حزام أصفر</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8580" marR="68580" marT="0" marB="0"/>
                </a:tc>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الحصول عليه بعد شهرين.(بمعدل 3 مرات تدريب في الأسبوع). </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8580" marR="68580" marT="0" marB="0"/>
                </a:tc>
              </a:tr>
              <a:tr h="852419">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حزام برتقالي</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8580" marR="68580" marT="0" marB="0"/>
                </a:tc>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الحصول عليه بعد3 أشهر بعد الأصفر (بمعدل 3 مرات في الأسبوع)</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8580" marR="68580" marT="0" marB="0"/>
                </a:tc>
              </a:tr>
              <a:tr h="852419">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حزام أخضر</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8580" marR="68580" marT="0" marB="0"/>
                </a:tc>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الحصول عليه بعد3 أشهر بعد البرتقالي (3 مرات في الأسبوع) </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8580" marR="68580" marT="0" marB="0"/>
                </a:tc>
              </a:tr>
              <a:tr h="852419">
                <a:tc>
                  <a:txBody>
                    <a:bodyPr/>
                    <a:lstStyle/>
                    <a:p>
                      <a:pPr algn="r" rtl="1">
                        <a:spcAft>
                          <a:spcPts val="0"/>
                        </a:spcAft>
                      </a:pPr>
                      <a:r>
                        <a:rPr lang="ar-SA" sz="2800" b="1">
                          <a:solidFill>
                            <a:schemeClr val="tx1"/>
                          </a:solidFill>
                          <a:effectLst/>
                          <a:latin typeface="Traditional Arabic" panose="02020603050405020304" pitchFamily="18" charset="-78"/>
                          <a:cs typeface="Traditional Arabic" panose="02020603050405020304" pitchFamily="18" charset="-78"/>
                        </a:rPr>
                        <a:t>حزام أزرق</a:t>
                      </a:r>
                      <a:endParaRPr lang="en-US" sz="2400" b="1">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8580" marR="68580" marT="0" marB="0"/>
                </a:tc>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الحصول عليه بعد3 أشهر بعد الأخضر.( 3 مرات في الأسبوع)</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8580" marR="68580" marT="0" marB="0"/>
                </a:tc>
              </a:tr>
              <a:tr h="852419">
                <a:tc>
                  <a:txBody>
                    <a:bodyPr/>
                    <a:lstStyle/>
                    <a:p>
                      <a:pPr algn="r" rtl="1">
                        <a:spcAft>
                          <a:spcPts val="0"/>
                        </a:spcAft>
                      </a:pPr>
                      <a:r>
                        <a:rPr lang="ar-SA" sz="2800" b="1">
                          <a:solidFill>
                            <a:schemeClr val="tx1"/>
                          </a:solidFill>
                          <a:effectLst/>
                          <a:latin typeface="Traditional Arabic" panose="02020603050405020304" pitchFamily="18" charset="-78"/>
                          <a:cs typeface="Traditional Arabic" panose="02020603050405020304" pitchFamily="18" charset="-78"/>
                        </a:rPr>
                        <a:t>حزام بني</a:t>
                      </a:r>
                      <a:endParaRPr lang="en-US" sz="2400" b="1">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8580" marR="68580" marT="0" marB="0"/>
                </a:tc>
                <a:tc>
                  <a:txBody>
                    <a:bodyPr/>
                    <a:lstStyle/>
                    <a:p>
                      <a:pPr algn="r" rtl="1">
                        <a:spcAft>
                          <a:spcPts val="0"/>
                        </a:spcAft>
                      </a:pPr>
                      <a:r>
                        <a:rPr lang="ar-SA" sz="2800" b="1" dirty="0">
                          <a:solidFill>
                            <a:schemeClr val="tx1"/>
                          </a:solidFill>
                          <a:effectLst/>
                          <a:latin typeface="Traditional Arabic" panose="02020603050405020304" pitchFamily="18" charset="-78"/>
                          <a:cs typeface="Traditional Arabic" panose="02020603050405020304" pitchFamily="18" charset="-78"/>
                        </a:rPr>
                        <a:t>الحصول عليه بعد 10 أشهر بعد الأزرق.( 3 مرات في الأسبوع) </a:t>
                      </a:r>
                      <a:endParaRPr lang="en-US" sz="2400" b="1"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8580" marR="68580" marT="0" marB="0"/>
                </a:tc>
              </a:tr>
            </a:tbl>
          </a:graphicData>
        </a:graphic>
      </p:graphicFrame>
      <p:sp>
        <p:nvSpPr>
          <p:cNvPr id="5" name="Rectangle à coins arrondis 4"/>
          <p:cNvSpPr/>
          <p:nvPr/>
        </p:nvSpPr>
        <p:spPr>
          <a:xfrm>
            <a:off x="1799692" y="409263"/>
            <a:ext cx="5544616" cy="6332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solidFill>
                  <a:srgbClr val="FF0000"/>
                </a:solidFill>
              </a:rPr>
              <a:t>الكيو</a:t>
            </a:r>
            <a:r>
              <a:rPr lang="en-US" sz="3600" b="1" dirty="0" smtClean="0">
                <a:solidFill>
                  <a:srgbClr val="FF0000"/>
                </a:solidFill>
              </a:rPr>
              <a:t>KYU </a:t>
            </a:r>
            <a:endParaRPr lang="ar-SA" sz="3600" dirty="0">
              <a:solidFill>
                <a:srgbClr val="FF0000"/>
              </a:solidFill>
            </a:endParaRPr>
          </a:p>
        </p:txBody>
      </p:sp>
    </p:spTree>
    <p:extLst>
      <p:ext uri="{BB962C8B-B14F-4D97-AF65-F5344CB8AC3E}">
        <p14:creationId xmlns:p14="http://schemas.microsoft.com/office/powerpoint/2010/main" xmlns="" val="3063137019"/>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51520" y="391370"/>
            <a:ext cx="8496944" cy="61926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Rectangle à coins arrondis 1"/>
          <p:cNvSpPr/>
          <p:nvPr/>
        </p:nvSpPr>
        <p:spPr>
          <a:xfrm>
            <a:off x="1079612" y="391370"/>
            <a:ext cx="6840760" cy="75320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solidFill>
                  <a:srgbClr val="FF0000"/>
                </a:solidFill>
                <a:latin typeface="Traditional Arabic" panose="02020603050405020304" pitchFamily="18" charset="-78"/>
                <a:cs typeface="Traditional Arabic" panose="02020603050405020304" pitchFamily="18" charset="-78"/>
              </a:rPr>
              <a:t>الدان (</a:t>
            </a:r>
            <a:r>
              <a:rPr lang="en-US" sz="4800" b="1" dirty="0">
                <a:solidFill>
                  <a:srgbClr val="FF0000"/>
                </a:solidFill>
                <a:latin typeface="Traditional Arabic" panose="02020603050405020304" pitchFamily="18" charset="-78"/>
                <a:cs typeface="Traditional Arabic" panose="02020603050405020304" pitchFamily="18" charset="-78"/>
              </a:rPr>
              <a:t>DAN</a:t>
            </a:r>
            <a:r>
              <a:rPr lang="ar-SA" sz="4800" b="1" dirty="0">
                <a:solidFill>
                  <a:srgbClr val="FF0000"/>
                </a:solidFill>
                <a:latin typeface="Traditional Arabic" panose="02020603050405020304" pitchFamily="18" charset="-78"/>
                <a:cs typeface="Traditional Arabic" panose="02020603050405020304" pitchFamily="18" charset="-78"/>
              </a:rPr>
              <a:t> )</a:t>
            </a:r>
            <a:endParaRPr lang="en-US" sz="4800" dirty="0">
              <a:solidFill>
                <a:srgbClr val="FF0000"/>
              </a:solidFill>
              <a:latin typeface="Traditional Arabic" panose="02020603050405020304" pitchFamily="18" charset="-78"/>
              <a:cs typeface="Traditional Arabic" panose="02020603050405020304" pitchFamily="18" charset="-78"/>
            </a:endParaRPr>
          </a:p>
        </p:txBody>
      </p:sp>
      <p:graphicFrame>
        <p:nvGraphicFramePr>
          <p:cNvPr id="3" name="Tableau 2"/>
          <p:cNvGraphicFramePr>
            <a:graphicFrameLocks noGrp="1"/>
          </p:cNvGraphicFramePr>
          <p:nvPr>
            <p:extLst>
              <p:ext uri="{D42A27DB-BD31-4B8C-83A1-F6EECF244321}">
                <p14:modId xmlns:p14="http://schemas.microsoft.com/office/powerpoint/2010/main" xmlns="" val="3387511670"/>
              </p:ext>
            </p:extLst>
          </p:nvPr>
        </p:nvGraphicFramePr>
        <p:xfrm>
          <a:off x="251520" y="1196752"/>
          <a:ext cx="8496944" cy="6336072"/>
        </p:xfrm>
        <a:graphic>
          <a:graphicData uri="http://schemas.openxmlformats.org/drawingml/2006/table">
            <a:tbl>
              <a:tblPr rtl="1" firstRow="1" firstCol="1" lastRow="1" lastCol="1" bandRow="1" bandCol="1">
                <a:tableStyleId>{5C22544A-7EE6-4342-B048-85BDC9FD1C3A}</a:tableStyleId>
              </a:tblPr>
              <a:tblGrid>
                <a:gridCol w="2986124"/>
                <a:gridCol w="5510820"/>
              </a:tblGrid>
              <a:tr h="313586">
                <a:tc>
                  <a:txBody>
                    <a:bodyPr/>
                    <a:lstStyle/>
                    <a:p>
                      <a:pPr algn="r" rtl="1">
                        <a:spcAft>
                          <a:spcPts val="0"/>
                        </a:spcAft>
                      </a:pPr>
                      <a:r>
                        <a:rPr lang="ar-SA" sz="2400" dirty="0">
                          <a:solidFill>
                            <a:schemeClr val="tx1"/>
                          </a:solidFill>
                          <a:effectLst/>
                          <a:latin typeface="Traditional Arabic" panose="02020603050405020304" pitchFamily="18" charset="-78"/>
                          <a:cs typeface="Traditional Arabic" panose="02020603050405020304" pitchFamily="18" charset="-78"/>
                        </a:rPr>
                        <a:t>الدان</a:t>
                      </a:r>
                      <a:endParaRPr lang="en-US" sz="2000"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c>
                  <a:txBody>
                    <a:bodyPr/>
                    <a:lstStyle/>
                    <a:p>
                      <a:pPr algn="r" rtl="1">
                        <a:spcAft>
                          <a:spcPts val="0"/>
                        </a:spcAft>
                      </a:pPr>
                      <a:r>
                        <a:rPr lang="ar-SA" sz="2400" dirty="0">
                          <a:solidFill>
                            <a:schemeClr val="tx1"/>
                          </a:solidFill>
                          <a:effectLst/>
                          <a:latin typeface="Traditional Arabic" panose="02020603050405020304" pitchFamily="18" charset="-78"/>
                          <a:cs typeface="Traditional Arabic" panose="02020603050405020304" pitchFamily="18" charset="-78"/>
                        </a:rPr>
                        <a:t>الفترة المقدرة للحصول عليه وفترة التدريب</a:t>
                      </a:r>
                      <a:endParaRPr lang="en-US" sz="2000"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r>
              <a:tr h="507372">
                <a:tc>
                  <a:txBody>
                    <a:bodyPr/>
                    <a:lstStyle/>
                    <a:p>
                      <a:pPr algn="r" rtl="1">
                        <a:spcAft>
                          <a:spcPts val="0"/>
                        </a:spcAft>
                      </a:pPr>
                      <a:r>
                        <a:rPr lang="ar-SA" sz="2400" dirty="0">
                          <a:solidFill>
                            <a:schemeClr val="tx1"/>
                          </a:solidFill>
                          <a:effectLst/>
                          <a:latin typeface="Traditional Arabic" panose="02020603050405020304" pitchFamily="18" charset="-78"/>
                          <a:cs typeface="Traditional Arabic" panose="02020603050405020304" pitchFamily="18" charset="-78"/>
                        </a:rPr>
                        <a:t>الحزام الأسود الدرجة 1</a:t>
                      </a:r>
                      <a:endParaRPr lang="en-US" sz="2000"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c>
                  <a:txBody>
                    <a:bodyPr/>
                    <a:lstStyle/>
                    <a:p>
                      <a:pPr algn="r" rtl="1">
                        <a:spcAft>
                          <a:spcPts val="0"/>
                        </a:spcAft>
                      </a:pPr>
                      <a:r>
                        <a:rPr lang="ar-SA" sz="2400">
                          <a:solidFill>
                            <a:schemeClr val="tx1"/>
                          </a:solidFill>
                          <a:effectLst/>
                          <a:latin typeface="Traditional Arabic" panose="02020603050405020304" pitchFamily="18" charset="-78"/>
                          <a:cs typeface="Traditional Arabic" panose="02020603050405020304" pitchFamily="18" charset="-78"/>
                        </a:rPr>
                        <a:t>الحصول عليه بعد سنة على البني.( 3-4 مرات تدريب) </a:t>
                      </a:r>
                      <a:endParaRPr lang="en-US" sz="200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r>
              <a:tr h="507372">
                <a:tc>
                  <a:txBody>
                    <a:bodyPr/>
                    <a:lstStyle/>
                    <a:p>
                      <a:pPr algn="r" rtl="1">
                        <a:spcAft>
                          <a:spcPts val="0"/>
                        </a:spcAft>
                      </a:pPr>
                      <a:r>
                        <a:rPr lang="ar-SA" sz="2400" dirty="0">
                          <a:solidFill>
                            <a:schemeClr val="tx1"/>
                          </a:solidFill>
                          <a:effectLst/>
                          <a:latin typeface="Traditional Arabic" panose="02020603050405020304" pitchFamily="18" charset="-78"/>
                          <a:cs typeface="Traditional Arabic" panose="02020603050405020304" pitchFamily="18" charset="-78"/>
                        </a:rPr>
                        <a:t>الحزام الأسود الدرجة 2</a:t>
                      </a:r>
                      <a:endParaRPr lang="en-US" sz="2000"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c>
                  <a:txBody>
                    <a:bodyPr/>
                    <a:lstStyle/>
                    <a:p>
                      <a:pPr algn="r" rtl="1">
                        <a:spcAft>
                          <a:spcPts val="0"/>
                        </a:spcAft>
                      </a:pPr>
                      <a:r>
                        <a:rPr lang="ar-SA" sz="2400">
                          <a:solidFill>
                            <a:schemeClr val="tx1"/>
                          </a:solidFill>
                          <a:effectLst/>
                          <a:latin typeface="Traditional Arabic" panose="02020603050405020304" pitchFamily="18" charset="-78"/>
                          <a:cs typeface="Traditional Arabic" panose="02020603050405020304" pitchFamily="18" charset="-78"/>
                        </a:rPr>
                        <a:t>الحصول عليه بعد 2 على دان1 </a:t>
                      </a:r>
                      <a:r>
                        <a:rPr lang="en-US" sz="2400">
                          <a:solidFill>
                            <a:schemeClr val="tx1"/>
                          </a:solidFill>
                          <a:effectLst/>
                          <a:latin typeface="Traditional Arabic" panose="02020603050405020304" pitchFamily="18" charset="-78"/>
                          <a:cs typeface="Traditional Arabic" panose="02020603050405020304" pitchFamily="18" charset="-78"/>
                        </a:rPr>
                        <a:t>)</a:t>
                      </a:r>
                      <a:r>
                        <a:rPr lang="ar-SA" sz="2400">
                          <a:solidFill>
                            <a:schemeClr val="tx1"/>
                          </a:solidFill>
                          <a:effectLst/>
                          <a:latin typeface="Traditional Arabic" panose="02020603050405020304" pitchFamily="18" charset="-78"/>
                          <a:cs typeface="Traditional Arabic" panose="02020603050405020304" pitchFamily="18" charset="-78"/>
                        </a:rPr>
                        <a:t> 4-5 مرات تدريب) </a:t>
                      </a:r>
                      <a:endParaRPr lang="en-US" sz="200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r>
              <a:tr h="507372">
                <a:tc>
                  <a:txBody>
                    <a:bodyPr/>
                    <a:lstStyle/>
                    <a:p>
                      <a:pPr algn="r" rtl="1">
                        <a:spcAft>
                          <a:spcPts val="0"/>
                        </a:spcAft>
                      </a:pPr>
                      <a:r>
                        <a:rPr lang="ar-SA" sz="2400" dirty="0">
                          <a:solidFill>
                            <a:schemeClr val="tx1"/>
                          </a:solidFill>
                          <a:effectLst/>
                          <a:latin typeface="Traditional Arabic" panose="02020603050405020304" pitchFamily="18" charset="-78"/>
                          <a:cs typeface="Traditional Arabic" panose="02020603050405020304" pitchFamily="18" charset="-78"/>
                        </a:rPr>
                        <a:t>الحزام الأسود الدرجة3</a:t>
                      </a:r>
                      <a:endParaRPr lang="en-US" sz="2000"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c>
                  <a:txBody>
                    <a:bodyPr/>
                    <a:lstStyle/>
                    <a:p>
                      <a:pPr algn="r" rtl="1">
                        <a:spcAft>
                          <a:spcPts val="0"/>
                        </a:spcAft>
                      </a:pPr>
                      <a:r>
                        <a:rPr lang="ar-SA" sz="2400">
                          <a:solidFill>
                            <a:schemeClr val="tx1"/>
                          </a:solidFill>
                          <a:effectLst/>
                          <a:latin typeface="Traditional Arabic" panose="02020603050405020304" pitchFamily="18" charset="-78"/>
                          <a:cs typeface="Traditional Arabic" panose="02020603050405020304" pitchFamily="18" charset="-78"/>
                        </a:rPr>
                        <a:t>الحصول عليه بعد3 سنوات على دان 2 </a:t>
                      </a:r>
                      <a:r>
                        <a:rPr lang="en-US" sz="2400">
                          <a:solidFill>
                            <a:schemeClr val="tx1"/>
                          </a:solidFill>
                          <a:effectLst/>
                          <a:latin typeface="Traditional Arabic" panose="02020603050405020304" pitchFamily="18" charset="-78"/>
                          <a:cs typeface="Traditional Arabic" panose="02020603050405020304" pitchFamily="18" charset="-78"/>
                        </a:rPr>
                        <a:t>)</a:t>
                      </a:r>
                      <a:r>
                        <a:rPr lang="ar-SA" sz="2400">
                          <a:solidFill>
                            <a:schemeClr val="tx1"/>
                          </a:solidFill>
                          <a:effectLst/>
                          <a:latin typeface="Traditional Arabic" panose="02020603050405020304" pitchFamily="18" charset="-78"/>
                          <a:cs typeface="Traditional Arabic" panose="02020603050405020304" pitchFamily="18" charset="-78"/>
                        </a:rPr>
                        <a:t> 5-6 مرات تدريب) </a:t>
                      </a:r>
                      <a:endParaRPr lang="en-US" sz="200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r>
              <a:tr h="507372">
                <a:tc>
                  <a:txBody>
                    <a:bodyPr/>
                    <a:lstStyle/>
                    <a:p>
                      <a:pPr algn="r" rtl="1">
                        <a:spcAft>
                          <a:spcPts val="0"/>
                        </a:spcAft>
                      </a:pPr>
                      <a:r>
                        <a:rPr lang="ar-SA" sz="2400" dirty="0">
                          <a:solidFill>
                            <a:schemeClr val="tx1"/>
                          </a:solidFill>
                          <a:effectLst/>
                          <a:latin typeface="Traditional Arabic" panose="02020603050405020304" pitchFamily="18" charset="-78"/>
                          <a:cs typeface="Traditional Arabic" panose="02020603050405020304" pitchFamily="18" charset="-78"/>
                        </a:rPr>
                        <a:t>الحزام الأسود الدرجة 4</a:t>
                      </a:r>
                      <a:endParaRPr lang="en-US" sz="2000"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c>
                  <a:txBody>
                    <a:bodyPr/>
                    <a:lstStyle/>
                    <a:p>
                      <a:pPr algn="r" rtl="1">
                        <a:spcAft>
                          <a:spcPts val="0"/>
                        </a:spcAft>
                      </a:pPr>
                      <a:r>
                        <a:rPr lang="ar-SA" sz="2400">
                          <a:solidFill>
                            <a:schemeClr val="tx1"/>
                          </a:solidFill>
                          <a:effectLst/>
                          <a:latin typeface="Traditional Arabic" panose="02020603050405020304" pitchFamily="18" charset="-78"/>
                          <a:cs typeface="Traditional Arabic" panose="02020603050405020304" pitchFamily="18" charset="-78"/>
                        </a:rPr>
                        <a:t>الحصول عليه بعد 4 سنوات دان 3 </a:t>
                      </a:r>
                      <a:r>
                        <a:rPr lang="en-US" sz="2400">
                          <a:solidFill>
                            <a:schemeClr val="tx1"/>
                          </a:solidFill>
                          <a:effectLst/>
                          <a:latin typeface="Traditional Arabic" panose="02020603050405020304" pitchFamily="18" charset="-78"/>
                          <a:cs typeface="Traditional Arabic" panose="02020603050405020304" pitchFamily="18" charset="-78"/>
                        </a:rPr>
                        <a:t>)</a:t>
                      </a:r>
                      <a:r>
                        <a:rPr lang="ar-SA" sz="2400">
                          <a:solidFill>
                            <a:schemeClr val="tx1"/>
                          </a:solidFill>
                          <a:effectLst/>
                          <a:latin typeface="Traditional Arabic" panose="02020603050405020304" pitchFamily="18" charset="-78"/>
                          <a:cs typeface="Traditional Arabic" panose="02020603050405020304" pitchFamily="18" charset="-78"/>
                        </a:rPr>
                        <a:t> 5-6 مرات تدريب ) </a:t>
                      </a:r>
                      <a:endParaRPr lang="en-US" sz="200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r>
              <a:tr h="507372">
                <a:tc>
                  <a:txBody>
                    <a:bodyPr/>
                    <a:lstStyle/>
                    <a:p>
                      <a:pPr algn="r" rtl="1">
                        <a:spcAft>
                          <a:spcPts val="0"/>
                        </a:spcAft>
                      </a:pPr>
                      <a:r>
                        <a:rPr lang="ar-SA" sz="2400" dirty="0">
                          <a:solidFill>
                            <a:schemeClr val="tx1"/>
                          </a:solidFill>
                          <a:effectLst/>
                          <a:latin typeface="Traditional Arabic" panose="02020603050405020304" pitchFamily="18" charset="-78"/>
                          <a:cs typeface="Traditional Arabic" panose="02020603050405020304" pitchFamily="18" charset="-78"/>
                        </a:rPr>
                        <a:t>الحزام الأسود الدرجة 5</a:t>
                      </a:r>
                      <a:endParaRPr lang="en-US" sz="2000"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c>
                  <a:txBody>
                    <a:bodyPr/>
                    <a:lstStyle/>
                    <a:p>
                      <a:pPr algn="r" rtl="1">
                        <a:spcAft>
                          <a:spcPts val="0"/>
                        </a:spcAft>
                      </a:pPr>
                      <a:r>
                        <a:rPr lang="ar-SA" sz="2400">
                          <a:solidFill>
                            <a:schemeClr val="tx1"/>
                          </a:solidFill>
                          <a:effectLst/>
                          <a:latin typeface="Traditional Arabic" panose="02020603050405020304" pitchFamily="18" charset="-78"/>
                          <a:cs typeface="Traditional Arabic" panose="02020603050405020304" pitchFamily="18" charset="-78"/>
                        </a:rPr>
                        <a:t>الحصول عليه بعد 5 سنوات على دان4</a:t>
                      </a:r>
                      <a:r>
                        <a:rPr lang="en-US" sz="2400">
                          <a:solidFill>
                            <a:schemeClr val="tx1"/>
                          </a:solidFill>
                          <a:effectLst/>
                          <a:latin typeface="Traditional Arabic" panose="02020603050405020304" pitchFamily="18" charset="-78"/>
                          <a:cs typeface="Traditional Arabic" panose="02020603050405020304" pitchFamily="18" charset="-78"/>
                        </a:rPr>
                        <a:t>)</a:t>
                      </a:r>
                      <a:r>
                        <a:rPr lang="ar-SA" sz="2400">
                          <a:solidFill>
                            <a:schemeClr val="tx1"/>
                          </a:solidFill>
                          <a:effectLst/>
                          <a:latin typeface="Traditional Arabic" panose="02020603050405020304" pitchFamily="18" charset="-78"/>
                          <a:cs typeface="Traditional Arabic" panose="02020603050405020304" pitchFamily="18" charset="-78"/>
                        </a:rPr>
                        <a:t> 5-6 مرات تدريب) </a:t>
                      </a:r>
                      <a:endParaRPr lang="en-US" sz="200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r>
              <a:tr h="507372">
                <a:tc>
                  <a:txBody>
                    <a:bodyPr/>
                    <a:lstStyle/>
                    <a:p>
                      <a:pPr algn="r" rtl="1">
                        <a:spcAft>
                          <a:spcPts val="0"/>
                        </a:spcAft>
                      </a:pPr>
                      <a:r>
                        <a:rPr lang="ar-SA" sz="2400" dirty="0">
                          <a:solidFill>
                            <a:schemeClr val="tx1"/>
                          </a:solidFill>
                          <a:effectLst/>
                          <a:latin typeface="Traditional Arabic" panose="02020603050405020304" pitchFamily="18" charset="-78"/>
                          <a:cs typeface="Traditional Arabic" panose="02020603050405020304" pitchFamily="18" charset="-78"/>
                        </a:rPr>
                        <a:t>الحزام الأسود الدرجة 6</a:t>
                      </a:r>
                      <a:endParaRPr lang="en-US" sz="2000"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c>
                  <a:txBody>
                    <a:bodyPr/>
                    <a:lstStyle/>
                    <a:p>
                      <a:pPr algn="r" rtl="1">
                        <a:spcAft>
                          <a:spcPts val="0"/>
                        </a:spcAft>
                      </a:pPr>
                      <a:r>
                        <a:rPr lang="ar-SA" sz="2400">
                          <a:solidFill>
                            <a:schemeClr val="tx1"/>
                          </a:solidFill>
                          <a:effectLst/>
                          <a:latin typeface="Traditional Arabic" panose="02020603050405020304" pitchFamily="18" charset="-78"/>
                          <a:cs typeface="Traditional Arabic" panose="02020603050405020304" pitchFamily="18" charset="-78"/>
                        </a:rPr>
                        <a:t>الحصول عليه بعد 6 سنوات على دان5</a:t>
                      </a:r>
                      <a:r>
                        <a:rPr lang="en-US" sz="2400">
                          <a:solidFill>
                            <a:schemeClr val="tx1"/>
                          </a:solidFill>
                          <a:effectLst/>
                          <a:latin typeface="Traditional Arabic" panose="02020603050405020304" pitchFamily="18" charset="-78"/>
                          <a:cs typeface="Traditional Arabic" panose="02020603050405020304" pitchFamily="18" charset="-78"/>
                        </a:rPr>
                        <a:t> )</a:t>
                      </a:r>
                      <a:r>
                        <a:rPr lang="ar-SA" sz="2400">
                          <a:solidFill>
                            <a:schemeClr val="tx1"/>
                          </a:solidFill>
                          <a:effectLst/>
                          <a:latin typeface="Traditional Arabic" panose="02020603050405020304" pitchFamily="18" charset="-78"/>
                          <a:cs typeface="Traditional Arabic" panose="02020603050405020304" pitchFamily="18" charset="-78"/>
                        </a:rPr>
                        <a:t> 6 مرات تدريب) </a:t>
                      </a:r>
                      <a:endParaRPr lang="en-US" sz="200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r>
              <a:tr h="507372">
                <a:tc>
                  <a:txBody>
                    <a:bodyPr/>
                    <a:lstStyle/>
                    <a:p>
                      <a:pPr algn="r" rtl="1">
                        <a:spcAft>
                          <a:spcPts val="0"/>
                        </a:spcAft>
                      </a:pPr>
                      <a:r>
                        <a:rPr lang="ar-SA" sz="2400" dirty="0">
                          <a:solidFill>
                            <a:schemeClr val="tx1"/>
                          </a:solidFill>
                          <a:effectLst/>
                          <a:latin typeface="Traditional Arabic" panose="02020603050405020304" pitchFamily="18" charset="-78"/>
                          <a:cs typeface="Traditional Arabic" panose="02020603050405020304" pitchFamily="18" charset="-78"/>
                        </a:rPr>
                        <a:t>الحزام الأسود الدرجة7</a:t>
                      </a:r>
                      <a:endParaRPr lang="en-US" sz="2000"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c>
                  <a:txBody>
                    <a:bodyPr/>
                    <a:lstStyle/>
                    <a:p>
                      <a:pPr algn="r" rtl="1">
                        <a:spcAft>
                          <a:spcPts val="0"/>
                        </a:spcAft>
                      </a:pPr>
                      <a:r>
                        <a:rPr lang="ar-SA" sz="2400">
                          <a:solidFill>
                            <a:schemeClr val="tx1"/>
                          </a:solidFill>
                          <a:effectLst/>
                          <a:latin typeface="Traditional Arabic" panose="02020603050405020304" pitchFamily="18" charset="-78"/>
                          <a:cs typeface="Traditional Arabic" panose="02020603050405020304" pitchFamily="18" charset="-78"/>
                        </a:rPr>
                        <a:t>الحصول عليه بعد7 سنوات على دان6 </a:t>
                      </a:r>
                      <a:r>
                        <a:rPr lang="en-US" sz="2400">
                          <a:solidFill>
                            <a:schemeClr val="tx1"/>
                          </a:solidFill>
                          <a:effectLst/>
                          <a:latin typeface="Traditional Arabic" panose="02020603050405020304" pitchFamily="18" charset="-78"/>
                          <a:cs typeface="Traditional Arabic" panose="02020603050405020304" pitchFamily="18" charset="-78"/>
                        </a:rPr>
                        <a:t>)</a:t>
                      </a:r>
                      <a:r>
                        <a:rPr lang="ar-SA" sz="2400">
                          <a:solidFill>
                            <a:schemeClr val="tx1"/>
                          </a:solidFill>
                          <a:effectLst/>
                          <a:latin typeface="Traditional Arabic" panose="02020603050405020304" pitchFamily="18" charset="-78"/>
                          <a:cs typeface="Traditional Arabic" panose="02020603050405020304" pitchFamily="18" charset="-78"/>
                        </a:rPr>
                        <a:t> 6 مرات تدريب) </a:t>
                      </a:r>
                      <a:endParaRPr lang="en-US" sz="200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r>
              <a:tr h="507372">
                <a:tc>
                  <a:txBody>
                    <a:bodyPr/>
                    <a:lstStyle/>
                    <a:p>
                      <a:pPr algn="r" rtl="1">
                        <a:spcAft>
                          <a:spcPts val="0"/>
                        </a:spcAft>
                      </a:pPr>
                      <a:r>
                        <a:rPr lang="ar-SA" sz="2400" dirty="0">
                          <a:solidFill>
                            <a:schemeClr val="tx1"/>
                          </a:solidFill>
                          <a:effectLst/>
                          <a:latin typeface="Traditional Arabic" panose="02020603050405020304" pitchFamily="18" charset="-78"/>
                          <a:cs typeface="Traditional Arabic" panose="02020603050405020304" pitchFamily="18" charset="-78"/>
                        </a:rPr>
                        <a:t>الحزام الأسود الدرجة8</a:t>
                      </a:r>
                      <a:endParaRPr lang="en-US" sz="2000"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c>
                  <a:txBody>
                    <a:bodyPr/>
                    <a:lstStyle/>
                    <a:p>
                      <a:pPr algn="r" rtl="1">
                        <a:spcAft>
                          <a:spcPts val="0"/>
                        </a:spcAft>
                      </a:pPr>
                      <a:r>
                        <a:rPr lang="ar-SA" sz="2400">
                          <a:solidFill>
                            <a:schemeClr val="tx1"/>
                          </a:solidFill>
                          <a:effectLst/>
                          <a:latin typeface="Traditional Arabic" panose="02020603050405020304" pitchFamily="18" charset="-78"/>
                          <a:cs typeface="Traditional Arabic" panose="02020603050405020304" pitchFamily="18" charset="-78"/>
                        </a:rPr>
                        <a:t>الحصول عليه بعد8 سنوات دان7 </a:t>
                      </a:r>
                      <a:r>
                        <a:rPr lang="en-US" sz="2400">
                          <a:solidFill>
                            <a:schemeClr val="tx1"/>
                          </a:solidFill>
                          <a:effectLst/>
                          <a:latin typeface="Traditional Arabic" panose="02020603050405020304" pitchFamily="18" charset="-78"/>
                          <a:cs typeface="Traditional Arabic" panose="02020603050405020304" pitchFamily="18" charset="-78"/>
                        </a:rPr>
                        <a:t> ) </a:t>
                      </a:r>
                      <a:r>
                        <a:rPr lang="ar-SA" sz="2400">
                          <a:solidFill>
                            <a:schemeClr val="tx1"/>
                          </a:solidFill>
                          <a:effectLst/>
                          <a:latin typeface="Traditional Arabic" panose="02020603050405020304" pitchFamily="18" charset="-78"/>
                          <a:cs typeface="Traditional Arabic" panose="02020603050405020304" pitchFamily="18" charset="-78"/>
                        </a:rPr>
                        <a:t>6 مرات تدريب) </a:t>
                      </a:r>
                      <a:endParaRPr lang="en-US" sz="200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r>
              <a:tr h="507372">
                <a:tc>
                  <a:txBody>
                    <a:bodyPr/>
                    <a:lstStyle/>
                    <a:p>
                      <a:pPr algn="r" rtl="1">
                        <a:spcAft>
                          <a:spcPts val="0"/>
                        </a:spcAft>
                      </a:pPr>
                      <a:r>
                        <a:rPr lang="ar-SA" sz="2400">
                          <a:solidFill>
                            <a:schemeClr val="tx1"/>
                          </a:solidFill>
                          <a:effectLst/>
                          <a:latin typeface="Traditional Arabic" panose="02020603050405020304" pitchFamily="18" charset="-78"/>
                          <a:cs typeface="Traditional Arabic" panose="02020603050405020304" pitchFamily="18" charset="-78"/>
                        </a:rPr>
                        <a:t>الحزام الأسود الدرجة 9</a:t>
                      </a:r>
                      <a:endParaRPr lang="en-US" sz="200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c>
                  <a:txBody>
                    <a:bodyPr/>
                    <a:lstStyle/>
                    <a:p>
                      <a:pPr algn="r" rtl="1">
                        <a:spcAft>
                          <a:spcPts val="0"/>
                        </a:spcAft>
                      </a:pPr>
                      <a:r>
                        <a:rPr lang="ar-SA" sz="2400" dirty="0">
                          <a:solidFill>
                            <a:schemeClr val="tx1"/>
                          </a:solidFill>
                          <a:effectLst/>
                          <a:latin typeface="Traditional Arabic" panose="02020603050405020304" pitchFamily="18" charset="-78"/>
                          <a:cs typeface="Traditional Arabic" panose="02020603050405020304" pitchFamily="18" charset="-78"/>
                        </a:rPr>
                        <a:t>الحصول عليه بعد 9 سنوات دان8</a:t>
                      </a:r>
                      <a:r>
                        <a:rPr lang="en-US" sz="2400" dirty="0">
                          <a:solidFill>
                            <a:schemeClr val="tx1"/>
                          </a:solidFill>
                          <a:effectLst/>
                          <a:latin typeface="Traditional Arabic" panose="02020603050405020304" pitchFamily="18" charset="-78"/>
                          <a:cs typeface="Traditional Arabic" panose="02020603050405020304" pitchFamily="18" charset="-78"/>
                        </a:rPr>
                        <a:t>)</a:t>
                      </a:r>
                      <a:r>
                        <a:rPr lang="ar-SA" sz="2400" dirty="0">
                          <a:solidFill>
                            <a:schemeClr val="tx1"/>
                          </a:solidFill>
                          <a:effectLst/>
                          <a:latin typeface="Traditional Arabic" panose="02020603050405020304" pitchFamily="18" charset="-78"/>
                          <a:cs typeface="Traditional Arabic" panose="02020603050405020304" pitchFamily="18" charset="-78"/>
                        </a:rPr>
                        <a:t> 6 مرات تدريب) </a:t>
                      </a:r>
                      <a:endParaRPr lang="en-US" sz="2000"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r>
              <a:tr h="507372">
                <a:tc>
                  <a:txBody>
                    <a:bodyPr/>
                    <a:lstStyle/>
                    <a:p>
                      <a:pPr algn="r" rtl="1">
                        <a:spcAft>
                          <a:spcPts val="0"/>
                        </a:spcAft>
                      </a:pPr>
                      <a:r>
                        <a:rPr lang="ar-SA" sz="2400" dirty="0">
                          <a:solidFill>
                            <a:schemeClr val="tx1"/>
                          </a:solidFill>
                          <a:effectLst/>
                          <a:latin typeface="Traditional Arabic" panose="02020603050405020304" pitchFamily="18" charset="-78"/>
                          <a:cs typeface="Traditional Arabic" panose="02020603050405020304" pitchFamily="18" charset="-78"/>
                        </a:rPr>
                        <a:t>الحزام الأسود الدرجة10</a:t>
                      </a:r>
                      <a:endParaRPr lang="en-US" sz="2000"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c>
                  <a:txBody>
                    <a:bodyPr/>
                    <a:lstStyle/>
                    <a:p>
                      <a:pPr algn="r" rtl="1">
                        <a:spcAft>
                          <a:spcPts val="0"/>
                        </a:spcAft>
                      </a:pPr>
                      <a:r>
                        <a:rPr lang="ar-SA" sz="2400" dirty="0">
                          <a:solidFill>
                            <a:schemeClr val="tx1"/>
                          </a:solidFill>
                          <a:effectLst/>
                          <a:latin typeface="Traditional Arabic" panose="02020603050405020304" pitchFamily="18" charset="-78"/>
                          <a:cs typeface="Traditional Arabic" panose="02020603050405020304" pitchFamily="18" charset="-78"/>
                        </a:rPr>
                        <a:t>الحصول عليه بعد 10 سنوات دان9</a:t>
                      </a:r>
                      <a:r>
                        <a:rPr lang="en-US" sz="2400" dirty="0">
                          <a:solidFill>
                            <a:schemeClr val="tx1"/>
                          </a:solidFill>
                          <a:effectLst/>
                          <a:latin typeface="Traditional Arabic" panose="02020603050405020304" pitchFamily="18" charset="-78"/>
                          <a:cs typeface="Traditional Arabic" panose="02020603050405020304" pitchFamily="18" charset="-78"/>
                        </a:rPr>
                        <a:t>)</a:t>
                      </a:r>
                      <a:r>
                        <a:rPr lang="ar-SA" sz="2400" dirty="0">
                          <a:solidFill>
                            <a:schemeClr val="tx1"/>
                          </a:solidFill>
                          <a:effectLst/>
                          <a:latin typeface="Traditional Arabic" panose="02020603050405020304" pitchFamily="18" charset="-78"/>
                          <a:cs typeface="Traditional Arabic" panose="02020603050405020304" pitchFamily="18" charset="-78"/>
                        </a:rPr>
                        <a:t> 6 مرات تدريب) </a:t>
                      </a:r>
                      <a:endParaRPr lang="en-US" sz="2000" dirty="0">
                        <a:solidFill>
                          <a:schemeClr val="tx1"/>
                        </a:solidFill>
                        <a:effectLst/>
                        <a:latin typeface="Traditional Arabic" panose="02020603050405020304" pitchFamily="18" charset="-78"/>
                        <a:ea typeface="Times New Roman" panose="02020603050405020304" pitchFamily="18" charset="0"/>
                        <a:cs typeface="Traditional Arabic" panose="02020603050405020304" pitchFamily="18" charset="-78"/>
                      </a:endParaRPr>
                    </a:p>
                  </a:txBody>
                  <a:tcPr marL="60187" marR="60187" marT="0" marB="0"/>
                </a:tc>
              </a:tr>
            </a:tbl>
          </a:graphicData>
        </a:graphic>
      </p:graphicFrame>
    </p:spTree>
    <p:extLst>
      <p:ext uri="{BB962C8B-B14F-4D97-AF65-F5344CB8AC3E}">
        <p14:creationId xmlns:p14="http://schemas.microsoft.com/office/powerpoint/2010/main" xmlns="" val="113273722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23528" y="1556792"/>
            <a:ext cx="8496944" cy="396044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2800" b="1" dirty="0">
                <a:solidFill>
                  <a:schemeClr val="tx1"/>
                </a:solidFill>
              </a:rPr>
              <a:t>وفي حالة وصول أحد المتدربين إلى الحزام الأسود من الدرجة السادسة (دان6) له الخيار في ارتداء حزام أحمر وأبيض أثناء التمارين للدلالة أنه وصل إلي مرحله متقدمة في </a:t>
            </a:r>
            <a:r>
              <a:rPr lang="ar-SA" sz="2800" b="1" dirty="0" smtClean="0">
                <a:solidFill>
                  <a:schemeClr val="tx1"/>
                </a:solidFill>
              </a:rPr>
              <a:t>التدريب.</a:t>
            </a:r>
            <a:endParaRPr lang="en-US" sz="2800" b="1" dirty="0">
              <a:solidFill>
                <a:schemeClr val="tx1"/>
              </a:solidFill>
            </a:endParaRPr>
          </a:p>
        </p:txBody>
      </p:sp>
    </p:spTree>
    <p:extLst>
      <p:ext uri="{BB962C8B-B14F-4D97-AF65-F5344CB8AC3E}">
        <p14:creationId xmlns:p14="http://schemas.microsoft.com/office/powerpoint/2010/main" xmlns="" val="3602921070"/>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404664"/>
            <a:ext cx="8496944" cy="6192688"/>
          </a:xfrm>
          <a:solidFill>
            <a:srgbClr val="FFC000"/>
          </a:solidFill>
          <a:ln>
            <a:solidFill>
              <a:srgbClr val="C00000"/>
            </a:solidFill>
          </a:ln>
          <a:scene3d>
            <a:camera prst="perspectiveContrastingRightFacing"/>
            <a:lightRig rig="threePt" dir="t"/>
          </a:scene3d>
        </p:spPr>
        <p:txBody>
          <a:bodyPr>
            <a:normAutofit fontScale="62500" lnSpcReduction="20000"/>
          </a:bodyPr>
          <a:lstStyle/>
          <a:p>
            <a:pPr marL="0" indent="0" algn="ctr">
              <a:buNone/>
            </a:pPr>
            <a:endParaRPr lang="ar-SA" dirty="0" smtClean="0"/>
          </a:p>
          <a:p>
            <a:pPr marL="0" indent="0" algn="ctr">
              <a:buNone/>
            </a:pPr>
            <a:r>
              <a:rPr lang="ar-SA" sz="19900" b="1" dirty="0" smtClean="0">
                <a:latin typeface="Aldhabi" panose="01000000000000000000" pitchFamily="2" charset="-78"/>
                <a:cs typeface="Aldhabi" panose="01000000000000000000" pitchFamily="2" charset="-78"/>
              </a:rPr>
              <a:t>شكرا على المتابعة</a:t>
            </a:r>
            <a:endParaRPr lang="ar-SA" sz="19900" b="1" dirty="0">
              <a:latin typeface="Aldhabi" panose="01000000000000000000" pitchFamily="2" charset="-78"/>
              <a:cs typeface="Aldhabi" panose="01000000000000000000" pitchFamily="2" charset="-78"/>
            </a:endParaRPr>
          </a:p>
          <a:p>
            <a:pPr marL="0" indent="0" algn="ctr">
              <a:buNone/>
            </a:pPr>
            <a:endParaRPr lang="ar-SA" dirty="0" smtClean="0"/>
          </a:p>
          <a:p>
            <a:pPr marL="0" indent="0" algn="ctr">
              <a:buNone/>
            </a:pPr>
            <a:endParaRPr lang="ar-SA" dirty="0"/>
          </a:p>
          <a:p>
            <a:pPr marL="0" indent="0" algn="ctr">
              <a:buNone/>
            </a:pPr>
            <a:endParaRPr lang="ar-SA" dirty="0" smtClean="0"/>
          </a:p>
          <a:p>
            <a:pPr marL="0" indent="0" algn="ctr">
              <a:buNone/>
            </a:pPr>
            <a:endParaRPr lang="ar-SA" dirty="0"/>
          </a:p>
          <a:p>
            <a:pPr marL="0" indent="0" algn="ctr">
              <a:buNone/>
            </a:pPr>
            <a:endParaRPr lang="ar-SA" dirty="0" smtClean="0"/>
          </a:p>
          <a:p>
            <a:pPr marL="0" indent="0" algn="ctr">
              <a:buNone/>
            </a:pPr>
            <a:endParaRPr lang="ar-SA" dirty="0"/>
          </a:p>
        </p:txBody>
      </p:sp>
    </p:spTree>
    <p:extLst>
      <p:ext uri="{BB962C8B-B14F-4D97-AF65-F5344CB8AC3E}">
        <p14:creationId xmlns:p14="http://schemas.microsoft.com/office/powerpoint/2010/main" xmlns="" val="2236406312"/>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20" y="1916832"/>
            <a:ext cx="8429684" cy="401249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SA" sz="3200" dirty="0" smtClean="0">
                <a:solidFill>
                  <a:schemeClr val="tx1"/>
                </a:solidFill>
                <a:latin typeface="Traditional Arabic" panose="02020603050405020304" pitchFamily="18" charset="-78"/>
                <a:cs typeface="Traditional Arabic" panose="02020603050405020304" pitchFamily="18" charset="-78"/>
              </a:rPr>
              <a:t>1-</a:t>
            </a:r>
            <a:r>
              <a:rPr lang="ar-DZ" sz="3200" dirty="0" smtClean="0">
                <a:solidFill>
                  <a:schemeClr val="tx1"/>
                </a:solidFill>
                <a:latin typeface="Traditional Arabic" panose="02020603050405020304" pitchFamily="18" charset="-78"/>
                <a:cs typeface="Traditional Arabic" panose="02020603050405020304" pitchFamily="18" charset="-78"/>
              </a:rPr>
              <a:t>أسامة </a:t>
            </a:r>
            <a:r>
              <a:rPr lang="ar-DZ" sz="3200" dirty="0">
                <a:solidFill>
                  <a:schemeClr val="tx1"/>
                </a:solidFill>
                <a:latin typeface="Traditional Arabic" panose="02020603050405020304" pitchFamily="18" charset="-78"/>
                <a:cs typeface="Traditional Arabic" panose="02020603050405020304" pitchFamily="18" charset="-78"/>
              </a:rPr>
              <a:t>سعيد (1988)</a:t>
            </a:r>
            <a:r>
              <a:rPr lang="ar-DZ" sz="3200" b="1" dirty="0" err="1">
                <a:solidFill>
                  <a:schemeClr val="tx1"/>
                </a:solidFill>
                <a:latin typeface="Traditional Arabic" panose="02020603050405020304" pitchFamily="18" charset="-78"/>
                <a:cs typeface="Traditional Arabic" panose="02020603050405020304" pitchFamily="18" charset="-78"/>
              </a:rPr>
              <a:t>إفهم</a:t>
            </a:r>
            <a:r>
              <a:rPr lang="ar-DZ" sz="3200" b="1" dirty="0">
                <a:solidFill>
                  <a:schemeClr val="tx1"/>
                </a:solidFill>
                <a:latin typeface="Traditional Arabic" panose="02020603050405020304" pitchFamily="18" charset="-78"/>
                <a:cs typeface="Traditional Arabic" panose="02020603050405020304" pitchFamily="18" charset="-78"/>
              </a:rPr>
              <a:t> كل شيء عن </a:t>
            </a:r>
            <a:r>
              <a:rPr lang="ar-DZ" sz="3200" b="1" dirty="0" err="1">
                <a:solidFill>
                  <a:schemeClr val="tx1"/>
                </a:solidFill>
                <a:latin typeface="Traditional Arabic" panose="02020603050405020304" pitchFamily="18" charset="-78"/>
                <a:cs typeface="Traditional Arabic" panose="02020603050405020304" pitchFamily="18" charset="-78"/>
              </a:rPr>
              <a:t>الكراتيه</a:t>
            </a:r>
            <a:r>
              <a:rPr lang="ar-DZ" sz="3200" dirty="0" err="1">
                <a:solidFill>
                  <a:schemeClr val="tx1"/>
                </a:solidFill>
                <a:latin typeface="Traditional Arabic" panose="02020603050405020304" pitchFamily="18" charset="-78"/>
                <a:cs typeface="Traditional Arabic" panose="02020603050405020304" pitchFamily="18" charset="-78"/>
              </a:rPr>
              <a:t>،سوريا</a:t>
            </a:r>
            <a:r>
              <a:rPr lang="ar-DZ" sz="3200" dirty="0">
                <a:solidFill>
                  <a:schemeClr val="tx1"/>
                </a:solidFill>
                <a:latin typeface="Traditional Arabic" panose="02020603050405020304" pitchFamily="18" charset="-78"/>
                <a:cs typeface="Traditional Arabic" panose="02020603050405020304" pitchFamily="18" charset="-78"/>
              </a:rPr>
              <a:t> ،دار الطلائع للنشر.</a:t>
            </a:r>
            <a:endParaRPr lang="en-US" sz="3200" dirty="0">
              <a:solidFill>
                <a:schemeClr val="tx1"/>
              </a:solidFill>
              <a:latin typeface="Traditional Arabic" panose="02020603050405020304" pitchFamily="18" charset="-78"/>
              <a:cs typeface="Traditional Arabic" panose="02020603050405020304" pitchFamily="18" charset="-78"/>
            </a:endParaRPr>
          </a:p>
          <a:p>
            <a:r>
              <a:rPr lang="ar-SA" sz="3200" dirty="0" smtClean="0">
                <a:solidFill>
                  <a:schemeClr val="tx1"/>
                </a:solidFill>
                <a:latin typeface="Traditional Arabic" panose="02020603050405020304" pitchFamily="18" charset="-78"/>
                <a:cs typeface="Traditional Arabic" panose="02020603050405020304" pitchFamily="18" charset="-78"/>
              </a:rPr>
              <a:t>2-</a:t>
            </a:r>
            <a:r>
              <a:rPr lang="ar-DZ" sz="3200" dirty="0" smtClean="0">
                <a:solidFill>
                  <a:schemeClr val="tx1"/>
                </a:solidFill>
                <a:latin typeface="Traditional Arabic" panose="02020603050405020304" pitchFamily="18" charset="-78"/>
                <a:cs typeface="Traditional Arabic" panose="02020603050405020304" pitchFamily="18" charset="-78"/>
              </a:rPr>
              <a:t>أسعد </a:t>
            </a:r>
            <a:r>
              <a:rPr lang="ar-DZ" sz="3200" dirty="0">
                <a:solidFill>
                  <a:schemeClr val="tx1"/>
                </a:solidFill>
                <a:latin typeface="Traditional Arabic" panose="02020603050405020304" pitchFamily="18" charset="-78"/>
                <a:cs typeface="Traditional Arabic" panose="02020603050405020304" pitchFamily="18" charset="-78"/>
              </a:rPr>
              <a:t>سرور (1987) </a:t>
            </a:r>
            <a:r>
              <a:rPr lang="ar-DZ" sz="3200" b="1" dirty="0">
                <a:solidFill>
                  <a:schemeClr val="tx1"/>
                </a:solidFill>
                <a:latin typeface="Traditional Arabic" panose="02020603050405020304" pitchFamily="18" charset="-78"/>
                <a:cs typeface="Traditional Arabic" panose="02020603050405020304" pitchFamily="18" charset="-78"/>
              </a:rPr>
              <a:t>تعلم </a:t>
            </a:r>
            <a:r>
              <a:rPr lang="ar-DZ" sz="3200" b="1" dirty="0" err="1">
                <a:solidFill>
                  <a:schemeClr val="tx1"/>
                </a:solidFill>
                <a:latin typeface="Traditional Arabic" panose="02020603050405020304" pitchFamily="18" charset="-78"/>
                <a:cs typeface="Traditional Arabic" panose="02020603050405020304" pitchFamily="18" charset="-78"/>
              </a:rPr>
              <a:t>الكراتيه</a:t>
            </a:r>
            <a:r>
              <a:rPr lang="ar-DZ" sz="3200" b="1" dirty="0">
                <a:solidFill>
                  <a:schemeClr val="tx1"/>
                </a:solidFill>
                <a:latin typeface="Traditional Arabic" panose="02020603050405020304" pitchFamily="18" charset="-78"/>
                <a:cs typeface="Traditional Arabic" panose="02020603050405020304" pitchFamily="18" charset="-78"/>
              </a:rPr>
              <a:t> ودافع عن </a:t>
            </a:r>
            <a:r>
              <a:rPr lang="ar-DZ" sz="3200" b="1" dirty="0" err="1">
                <a:solidFill>
                  <a:schemeClr val="tx1"/>
                </a:solidFill>
                <a:latin typeface="Traditional Arabic" panose="02020603050405020304" pitchFamily="18" charset="-78"/>
                <a:cs typeface="Traditional Arabic" panose="02020603050405020304" pitchFamily="18" charset="-78"/>
              </a:rPr>
              <a:t>نفسك</a:t>
            </a:r>
            <a:r>
              <a:rPr lang="ar-DZ" sz="3200" dirty="0" err="1">
                <a:solidFill>
                  <a:schemeClr val="tx1"/>
                </a:solidFill>
                <a:latin typeface="Traditional Arabic" panose="02020603050405020304" pitchFamily="18" charset="-78"/>
                <a:cs typeface="Traditional Arabic" panose="02020603050405020304" pitchFamily="18" charset="-78"/>
              </a:rPr>
              <a:t>،بيروت،مكتبة</a:t>
            </a:r>
            <a:r>
              <a:rPr lang="ar-DZ" sz="3200" dirty="0">
                <a:solidFill>
                  <a:schemeClr val="tx1"/>
                </a:solidFill>
                <a:latin typeface="Traditional Arabic" panose="02020603050405020304" pitchFamily="18" charset="-78"/>
                <a:cs typeface="Traditional Arabic" panose="02020603050405020304" pitchFamily="18" charset="-78"/>
              </a:rPr>
              <a:t> الهلال</a:t>
            </a:r>
            <a:endParaRPr lang="en-US" sz="3200" dirty="0">
              <a:solidFill>
                <a:schemeClr val="tx1"/>
              </a:solidFill>
              <a:latin typeface="Traditional Arabic" panose="02020603050405020304" pitchFamily="18" charset="-78"/>
              <a:cs typeface="Traditional Arabic" panose="02020603050405020304" pitchFamily="18" charset="-78"/>
            </a:endParaRPr>
          </a:p>
          <a:p>
            <a:r>
              <a:rPr lang="ar-SA" sz="3200" dirty="0" smtClean="0">
                <a:solidFill>
                  <a:schemeClr val="tx1"/>
                </a:solidFill>
                <a:latin typeface="Traditional Arabic" panose="02020603050405020304" pitchFamily="18" charset="-78"/>
                <a:cs typeface="Traditional Arabic" panose="02020603050405020304" pitchFamily="18" charset="-78"/>
              </a:rPr>
              <a:t>3-</a:t>
            </a:r>
            <a:r>
              <a:rPr lang="ar-DZ" sz="3200" dirty="0" smtClean="0">
                <a:solidFill>
                  <a:schemeClr val="tx1"/>
                </a:solidFill>
                <a:latin typeface="Traditional Arabic" panose="02020603050405020304" pitchFamily="18" charset="-78"/>
                <a:cs typeface="Traditional Arabic" panose="02020603050405020304" pitchFamily="18" charset="-78"/>
              </a:rPr>
              <a:t>حاشي </a:t>
            </a:r>
            <a:r>
              <a:rPr lang="ar-DZ" sz="3200" dirty="0" err="1">
                <a:solidFill>
                  <a:schemeClr val="tx1"/>
                </a:solidFill>
                <a:latin typeface="Traditional Arabic" panose="02020603050405020304" pitchFamily="18" charset="-78"/>
                <a:cs typeface="Traditional Arabic" panose="02020603050405020304" pitchFamily="18" charset="-78"/>
              </a:rPr>
              <a:t>زوبير</a:t>
            </a:r>
            <a:r>
              <a:rPr lang="ar-DZ" sz="3200" dirty="0">
                <a:solidFill>
                  <a:schemeClr val="tx1"/>
                </a:solidFill>
                <a:latin typeface="Traditional Arabic" panose="02020603050405020304" pitchFamily="18" charset="-78"/>
                <a:cs typeface="Traditional Arabic" panose="02020603050405020304" pitchFamily="18" charset="-78"/>
              </a:rPr>
              <a:t> (1998) </a:t>
            </a:r>
            <a:r>
              <a:rPr lang="ar-DZ" sz="3200" b="1" dirty="0">
                <a:solidFill>
                  <a:schemeClr val="tx1"/>
                </a:solidFill>
                <a:latin typeface="Traditional Arabic" panose="02020603050405020304" pitchFamily="18" charset="-78"/>
                <a:cs typeface="Traditional Arabic" panose="02020603050405020304" pitchFamily="18" charset="-78"/>
              </a:rPr>
              <a:t>المتطلبات الفسيولوجية في رياضة </a:t>
            </a:r>
            <a:r>
              <a:rPr lang="ar-DZ" sz="3200" b="1" dirty="0" err="1">
                <a:solidFill>
                  <a:schemeClr val="tx1"/>
                </a:solidFill>
                <a:latin typeface="Traditional Arabic" panose="02020603050405020304" pitchFamily="18" charset="-78"/>
                <a:cs typeface="Traditional Arabic" panose="02020603050405020304" pitchFamily="18" charset="-78"/>
              </a:rPr>
              <a:t>الكراتيه</a:t>
            </a:r>
            <a:r>
              <a:rPr lang="ar-DZ" sz="3200" dirty="0">
                <a:solidFill>
                  <a:schemeClr val="tx1"/>
                </a:solidFill>
                <a:latin typeface="Traditional Arabic" panose="02020603050405020304" pitchFamily="18" charset="-78"/>
                <a:cs typeface="Traditional Arabic" panose="02020603050405020304" pitchFamily="18" charset="-78"/>
              </a:rPr>
              <a:t> (القتال الفعلي).</a:t>
            </a:r>
            <a:endParaRPr lang="en-US" sz="3200" dirty="0">
              <a:solidFill>
                <a:schemeClr val="tx1"/>
              </a:solidFill>
              <a:latin typeface="Traditional Arabic" panose="02020603050405020304" pitchFamily="18" charset="-78"/>
              <a:cs typeface="Traditional Arabic" panose="02020603050405020304" pitchFamily="18" charset="-78"/>
            </a:endParaRPr>
          </a:p>
          <a:p>
            <a:r>
              <a:rPr lang="ar-SA" sz="3200" dirty="0" smtClean="0">
                <a:solidFill>
                  <a:schemeClr val="tx1"/>
                </a:solidFill>
                <a:latin typeface="Traditional Arabic" panose="02020603050405020304" pitchFamily="18" charset="-78"/>
                <a:cs typeface="Traditional Arabic" panose="02020603050405020304" pitchFamily="18" charset="-78"/>
              </a:rPr>
              <a:t>4-</a:t>
            </a:r>
            <a:r>
              <a:rPr lang="ar-DZ" sz="3200" dirty="0" smtClean="0">
                <a:solidFill>
                  <a:schemeClr val="tx1"/>
                </a:solidFill>
                <a:latin typeface="Traditional Arabic" panose="02020603050405020304" pitchFamily="18" charset="-78"/>
                <a:cs typeface="Traditional Arabic" panose="02020603050405020304" pitchFamily="18" charset="-78"/>
              </a:rPr>
              <a:t>مدحت </a:t>
            </a:r>
            <a:r>
              <a:rPr lang="ar-DZ" sz="3200" dirty="0">
                <a:solidFill>
                  <a:schemeClr val="tx1"/>
                </a:solidFill>
                <a:latin typeface="Traditional Arabic" panose="02020603050405020304" pitchFamily="18" charset="-78"/>
                <a:cs typeface="Traditional Arabic" panose="02020603050405020304" pitchFamily="18" charset="-78"/>
              </a:rPr>
              <a:t>يونس (1987)،</a:t>
            </a:r>
            <a:r>
              <a:rPr lang="ar-DZ" sz="3200" b="1" dirty="0">
                <a:solidFill>
                  <a:schemeClr val="tx1"/>
                </a:solidFill>
                <a:latin typeface="Traditional Arabic" panose="02020603050405020304" pitchFamily="18" charset="-78"/>
                <a:cs typeface="Traditional Arabic" panose="02020603050405020304" pitchFamily="18" charset="-78"/>
              </a:rPr>
              <a:t>تعلم فنون </a:t>
            </a:r>
            <a:r>
              <a:rPr lang="ar-DZ" sz="3200" b="1" dirty="0" err="1">
                <a:solidFill>
                  <a:schemeClr val="tx1"/>
                </a:solidFill>
                <a:latin typeface="Traditional Arabic" panose="02020603050405020304" pitchFamily="18" charset="-78"/>
                <a:cs typeface="Traditional Arabic" panose="02020603050405020304" pitchFamily="18" charset="-78"/>
              </a:rPr>
              <a:t>الكراتيه</a:t>
            </a:r>
            <a:r>
              <a:rPr lang="ar-DZ" sz="3200" dirty="0" err="1">
                <a:solidFill>
                  <a:schemeClr val="tx1"/>
                </a:solidFill>
                <a:latin typeface="Traditional Arabic" panose="02020603050405020304" pitchFamily="18" charset="-78"/>
                <a:cs typeface="Traditional Arabic" panose="02020603050405020304" pitchFamily="18" charset="-78"/>
              </a:rPr>
              <a:t>،بيروت</a:t>
            </a:r>
            <a:r>
              <a:rPr lang="ar-DZ" sz="3200" dirty="0">
                <a:solidFill>
                  <a:schemeClr val="tx1"/>
                </a:solidFill>
                <a:latin typeface="Traditional Arabic" panose="02020603050405020304" pitchFamily="18" charset="-78"/>
                <a:cs typeface="Traditional Arabic" panose="02020603050405020304" pitchFamily="18" charset="-78"/>
              </a:rPr>
              <a:t> مكتبة المعارف.</a:t>
            </a:r>
            <a:endParaRPr lang="en-US" sz="3200" dirty="0">
              <a:solidFill>
                <a:schemeClr val="tx1"/>
              </a:solidFill>
              <a:latin typeface="Traditional Arabic" panose="02020603050405020304" pitchFamily="18" charset="-78"/>
              <a:cs typeface="Traditional Arabic" panose="02020603050405020304" pitchFamily="18" charset="-78"/>
            </a:endParaRPr>
          </a:p>
          <a:p>
            <a:r>
              <a:rPr lang="ar-SA" sz="3200" dirty="0" smtClean="0">
                <a:solidFill>
                  <a:schemeClr val="tx1"/>
                </a:solidFill>
                <a:latin typeface="Traditional Arabic" panose="02020603050405020304" pitchFamily="18" charset="-78"/>
                <a:cs typeface="Traditional Arabic" panose="02020603050405020304" pitchFamily="18" charset="-78"/>
              </a:rPr>
              <a:t>5-</a:t>
            </a:r>
            <a:r>
              <a:rPr lang="ar-DZ" sz="3200" dirty="0" smtClean="0">
                <a:solidFill>
                  <a:schemeClr val="tx1"/>
                </a:solidFill>
                <a:latin typeface="Traditional Arabic" panose="02020603050405020304" pitchFamily="18" charset="-78"/>
                <a:cs typeface="Traditional Arabic" panose="02020603050405020304" pitchFamily="18" charset="-78"/>
              </a:rPr>
              <a:t>وجيه </a:t>
            </a:r>
            <a:r>
              <a:rPr lang="ar-DZ" sz="3200" dirty="0">
                <a:solidFill>
                  <a:schemeClr val="tx1"/>
                </a:solidFill>
                <a:latin typeface="Traditional Arabic" panose="02020603050405020304" pitchFamily="18" charset="-78"/>
                <a:cs typeface="Traditional Arabic" panose="02020603050405020304" pitchFamily="18" charset="-78"/>
              </a:rPr>
              <a:t>أحمد </a:t>
            </a:r>
            <a:r>
              <a:rPr lang="ar-DZ" sz="3200" dirty="0" err="1">
                <a:solidFill>
                  <a:schemeClr val="tx1"/>
                </a:solidFill>
                <a:latin typeface="Traditional Arabic" panose="02020603050405020304" pitchFamily="18" charset="-78"/>
                <a:cs typeface="Traditional Arabic" panose="02020603050405020304" pitchFamily="18" charset="-78"/>
              </a:rPr>
              <a:t>سمندي</a:t>
            </a:r>
            <a:r>
              <a:rPr lang="ar-DZ" sz="3200" dirty="0">
                <a:solidFill>
                  <a:schemeClr val="tx1"/>
                </a:solidFill>
                <a:latin typeface="Traditional Arabic" panose="02020603050405020304" pitchFamily="18" charset="-78"/>
                <a:cs typeface="Traditional Arabic" panose="02020603050405020304" pitchFamily="18" charset="-78"/>
              </a:rPr>
              <a:t> (2000) </a:t>
            </a:r>
            <a:r>
              <a:rPr lang="ar-DZ" sz="3200" b="1" dirty="0">
                <a:solidFill>
                  <a:schemeClr val="tx1"/>
                </a:solidFill>
                <a:latin typeface="Traditional Arabic" panose="02020603050405020304" pitchFamily="18" charset="-78"/>
                <a:cs typeface="Traditional Arabic" panose="02020603050405020304" pitchFamily="18" charset="-78"/>
              </a:rPr>
              <a:t>إعداد </a:t>
            </a:r>
            <a:r>
              <a:rPr lang="ar-DZ" sz="3200" b="1" dirty="0" err="1">
                <a:solidFill>
                  <a:schemeClr val="tx1"/>
                </a:solidFill>
                <a:latin typeface="Traditional Arabic" panose="02020603050405020304" pitchFamily="18" charset="-78"/>
                <a:cs typeface="Traditional Arabic" panose="02020603050405020304" pitchFamily="18" charset="-78"/>
              </a:rPr>
              <a:t>الكراتيه</a:t>
            </a:r>
            <a:r>
              <a:rPr lang="ar-DZ" sz="3200" b="1" dirty="0">
                <a:solidFill>
                  <a:schemeClr val="tx1"/>
                </a:solidFill>
                <a:latin typeface="Traditional Arabic" panose="02020603050405020304" pitchFamily="18" charset="-78"/>
                <a:cs typeface="Traditional Arabic" panose="02020603050405020304" pitchFamily="18" charset="-78"/>
              </a:rPr>
              <a:t> </a:t>
            </a:r>
            <a:r>
              <a:rPr lang="ar-DZ" sz="3200" b="1" dirty="0" err="1">
                <a:solidFill>
                  <a:schemeClr val="tx1"/>
                </a:solidFill>
                <a:latin typeface="Traditional Arabic" panose="02020603050405020304" pitchFamily="18" charset="-78"/>
                <a:cs typeface="Traditional Arabic" panose="02020603050405020304" pitchFamily="18" charset="-78"/>
              </a:rPr>
              <a:t>للبطولة</a:t>
            </a:r>
            <a:r>
              <a:rPr lang="ar-DZ" sz="3200" dirty="0" err="1">
                <a:solidFill>
                  <a:schemeClr val="tx1"/>
                </a:solidFill>
                <a:latin typeface="Traditional Arabic" panose="02020603050405020304" pitchFamily="18" charset="-78"/>
                <a:cs typeface="Traditional Arabic" panose="02020603050405020304" pitchFamily="18" charset="-78"/>
              </a:rPr>
              <a:t>،سوريا</a:t>
            </a:r>
            <a:r>
              <a:rPr lang="ar-DZ" sz="3200" dirty="0">
                <a:solidFill>
                  <a:schemeClr val="tx1"/>
                </a:solidFill>
                <a:latin typeface="Traditional Arabic" panose="02020603050405020304" pitchFamily="18" charset="-78"/>
                <a:cs typeface="Traditional Arabic" panose="02020603050405020304" pitchFamily="18" charset="-78"/>
              </a:rPr>
              <a:t> ،مطبعة خطاب </a:t>
            </a:r>
            <a:endParaRPr lang="en-US" sz="3200" dirty="0">
              <a:solidFill>
                <a:schemeClr val="tx1"/>
              </a:solidFill>
              <a:latin typeface="Traditional Arabic" panose="02020603050405020304" pitchFamily="18" charset="-78"/>
              <a:cs typeface="Traditional Arabic" panose="02020603050405020304" pitchFamily="18" charset="-78"/>
            </a:endParaRPr>
          </a:p>
        </p:txBody>
      </p:sp>
      <p:sp>
        <p:nvSpPr>
          <p:cNvPr id="3" name="Rectangle 2"/>
          <p:cNvSpPr/>
          <p:nvPr/>
        </p:nvSpPr>
        <p:spPr>
          <a:xfrm rot="20816526">
            <a:off x="1362142" y="522275"/>
            <a:ext cx="4819799" cy="781724"/>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a:endParaRPr lang="ar-DZ" sz="2400" dirty="0" smtClean="0">
              <a:solidFill>
                <a:srgbClr val="0070C0"/>
              </a:solidFill>
              <a:cs typeface="Diwany6 Normal" pitchFamily="2" charset="-78"/>
            </a:endParaRPr>
          </a:p>
          <a:p>
            <a:pPr algn="ctr"/>
            <a:r>
              <a:rPr lang="ar-SA" sz="3600" b="1" dirty="0" smtClean="0">
                <a:solidFill>
                  <a:srgbClr val="FF0000"/>
                </a:solidFill>
                <a:latin typeface="Traditional Arabic" panose="02020603050405020304" pitchFamily="18" charset="-78"/>
                <a:cs typeface="Traditional Arabic" panose="02020603050405020304" pitchFamily="18" charset="-78"/>
              </a:rPr>
              <a:t>مصادر ومراجع</a:t>
            </a:r>
            <a:r>
              <a:rPr lang="ar-DZ" sz="3200" dirty="0" smtClean="0">
                <a:solidFill>
                  <a:srgbClr val="0070C0"/>
                </a:solidFill>
                <a:cs typeface="Diwany6 Normal" pitchFamily="2" charset="-78"/>
              </a:rPr>
              <a:t> </a:t>
            </a:r>
            <a:endParaRPr lang="fr-FR" sz="3200" dirty="0" smtClean="0">
              <a:solidFill>
                <a:srgbClr val="0070C0"/>
              </a:solidFill>
            </a:endParaRPr>
          </a:p>
          <a:p>
            <a:pPr algn="justLow"/>
            <a:endParaRPr lang="ar-DZ" sz="2400" dirty="0" smtClean="0">
              <a:solidFill>
                <a:srgbClr val="0070C0"/>
              </a:solidFill>
              <a:cs typeface="Diwany6 Normal" pitchFamily="2" charset="-78"/>
            </a:endParaRPr>
          </a:p>
        </p:txBody>
      </p:sp>
    </p:spTree>
    <p:extLst>
      <p:ext uri="{BB962C8B-B14F-4D97-AF65-F5344CB8AC3E}">
        <p14:creationId xmlns:p14="http://schemas.microsoft.com/office/powerpoint/2010/main" xmlns="" val="1960344850"/>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95536" y="116632"/>
            <a:ext cx="8352928" cy="6480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raditional Arabic" panose="02020603050405020304" pitchFamily="18" charset="-78"/>
                <a:cs typeface="Traditional Arabic" panose="02020603050405020304" pitchFamily="18" charset="-78"/>
              </a:rPr>
              <a:t> </a:t>
            </a:r>
            <a:r>
              <a:rPr lang="ar-SA" sz="3200" b="1" dirty="0" smtClean="0">
                <a:solidFill>
                  <a:srgbClr val="FF0000"/>
                </a:solidFill>
                <a:latin typeface="Traditional Arabic" panose="02020603050405020304" pitchFamily="18" charset="-78"/>
                <a:cs typeface="Traditional Arabic" panose="02020603050405020304" pitchFamily="18" charset="-78"/>
              </a:rPr>
              <a:t> </a:t>
            </a:r>
            <a:r>
              <a:rPr lang="ar-SA" sz="7200" b="1" u="sng" dirty="0">
                <a:solidFill>
                  <a:srgbClr val="FF0000"/>
                </a:solidFill>
                <a:latin typeface="Traditional Arabic" panose="02020603050405020304" pitchFamily="18" charset="-78"/>
                <a:cs typeface="Traditional Arabic" panose="02020603050405020304" pitchFamily="18" charset="-78"/>
              </a:rPr>
              <a:t>الفلسفة الكامنة وراء رياضة الكاراتيه </a:t>
            </a:r>
            <a:endParaRPr lang="fr-FR" sz="2400" b="1" u="sng" dirty="0">
              <a:solidFill>
                <a:srgbClr val="FF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30211443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475656" y="428604"/>
            <a:ext cx="5525236" cy="1632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600" b="1" dirty="0" smtClean="0">
                <a:solidFill>
                  <a:schemeClr val="tx1"/>
                </a:solidFill>
                <a:latin typeface="Traditional Arabic" panose="02020603050405020304" pitchFamily="18" charset="-78"/>
                <a:cs typeface="Traditional Arabic" panose="02020603050405020304" pitchFamily="18" charset="-78"/>
              </a:rPr>
              <a:t>جامعة محمد خيضر بسكرة</a:t>
            </a:r>
          </a:p>
          <a:p>
            <a:pPr algn="ctr"/>
            <a:r>
              <a:rPr lang="ar-DZ" sz="3600" b="1" dirty="0" smtClean="0">
                <a:solidFill>
                  <a:schemeClr val="tx1"/>
                </a:solidFill>
                <a:latin typeface="Traditional Arabic" panose="02020603050405020304" pitchFamily="18" charset="-78"/>
                <a:cs typeface="Traditional Arabic" panose="02020603050405020304" pitchFamily="18" charset="-78"/>
              </a:rPr>
              <a:t>معهد التربية البدنية و الرياضية</a:t>
            </a:r>
            <a:endParaRPr lang="ar-SA" sz="3600" b="1" dirty="0" smtClean="0">
              <a:solidFill>
                <a:schemeClr val="tx1"/>
              </a:solidFill>
              <a:latin typeface="Traditional Arabic" panose="02020603050405020304" pitchFamily="18" charset="-78"/>
              <a:cs typeface="Traditional Arabic" panose="02020603050405020304" pitchFamily="18" charset="-78"/>
            </a:endParaRPr>
          </a:p>
        </p:txBody>
      </p:sp>
      <p:sp>
        <p:nvSpPr>
          <p:cNvPr id="3" name="Rectangle à coins arrondis 2"/>
          <p:cNvSpPr/>
          <p:nvPr/>
        </p:nvSpPr>
        <p:spPr>
          <a:xfrm>
            <a:off x="3643306" y="2183494"/>
            <a:ext cx="1714512" cy="74544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4000" b="1" dirty="0" smtClean="0">
                <a:solidFill>
                  <a:srgbClr val="C00000"/>
                </a:solidFill>
                <a:latin typeface="Traditional Arabic" panose="02020603050405020304" pitchFamily="18" charset="-78"/>
                <a:cs typeface="Traditional Arabic" panose="02020603050405020304" pitchFamily="18" charset="-78"/>
              </a:rPr>
              <a:t>المقيـــــاس</a:t>
            </a:r>
            <a:endParaRPr lang="fr-FR" sz="4000" b="1" dirty="0">
              <a:solidFill>
                <a:srgbClr val="C00000"/>
              </a:solidFill>
              <a:latin typeface="Traditional Arabic" panose="02020603050405020304" pitchFamily="18" charset="-78"/>
              <a:cs typeface="Traditional Arabic" panose="02020603050405020304" pitchFamily="18" charset="-78"/>
            </a:endParaRPr>
          </a:p>
        </p:txBody>
      </p:sp>
      <p:sp>
        <p:nvSpPr>
          <p:cNvPr id="4" name="Rogner un rectangle avec un coin diagonal 3"/>
          <p:cNvSpPr/>
          <p:nvPr/>
        </p:nvSpPr>
        <p:spPr>
          <a:xfrm>
            <a:off x="928662" y="3143248"/>
            <a:ext cx="7072362" cy="1714512"/>
          </a:xfrm>
          <a:prstGeom prst="snip2Diag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1500" b="1" dirty="0" smtClean="0">
                <a:solidFill>
                  <a:srgbClr val="0070C0"/>
                </a:solidFill>
                <a:latin typeface="Traditional Arabic" panose="02020603050405020304" pitchFamily="18" charset="-78"/>
                <a:cs typeface="Traditional Arabic" panose="02020603050405020304" pitchFamily="18" charset="-78"/>
              </a:rPr>
              <a:t>الكراتيه</a:t>
            </a:r>
            <a:endParaRPr lang="fr-FR" sz="11500" b="1" dirty="0">
              <a:solidFill>
                <a:srgbClr val="0070C0"/>
              </a:solidFill>
              <a:latin typeface="Traditional Arabic" panose="02020603050405020304" pitchFamily="18" charset="-78"/>
              <a:cs typeface="Traditional Arabic" panose="02020603050405020304" pitchFamily="18" charset="-78"/>
            </a:endParaRPr>
          </a:p>
        </p:txBody>
      </p:sp>
      <p:sp>
        <p:nvSpPr>
          <p:cNvPr id="5" name="Rogner un rectangle à un seul coin 4"/>
          <p:cNvSpPr/>
          <p:nvPr/>
        </p:nvSpPr>
        <p:spPr>
          <a:xfrm>
            <a:off x="928662" y="5357826"/>
            <a:ext cx="2714644" cy="785818"/>
          </a:xfrm>
          <a:prstGeom prst="snip1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DZ" sz="2800" b="1" u="sng" dirty="0" smtClean="0">
                <a:solidFill>
                  <a:srgbClr val="FF0000"/>
                </a:solidFill>
                <a:latin typeface="Traditional Arabic" panose="02020603050405020304" pitchFamily="18" charset="-78"/>
                <a:cs typeface="Traditional Arabic" panose="02020603050405020304" pitchFamily="18" charset="-78"/>
              </a:rPr>
              <a:t>الأستاذ:</a:t>
            </a:r>
            <a:r>
              <a:rPr lang="ar-SA" sz="2800" b="1" dirty="0" smtClean="0">
                <a:solidFill>
                  <a:schemeClr val="tx1"/>
                </a:solidFill>
                <a:latin typeface="Traditional Arabic" panose="02020603050405020304" pitchFamily="18" charset="-78"/>
                <a:cs typeface="Traditional Arabic" panose="02020603050405020304" pitchFamily="18" charset="-78"/>
              </a:rPr>
              <a:t>عدّة بن علي</a:t>
            </a:r>
            <a:endParaRPr lang="fr-FR" sz="2800" b="1" dirty="0">
              <a:solidFill>
                <a:schemeClr val="tx1"/>
              </a:solidFill>
              <a:latin typeface="Traditional Arabic" panose="02020603050405020304" pitchFamily="18" charset="-78"/>
              <a:cs typeface="Traditional Arabic" panose="02020603050405020304" pitchFamily="18" charset="-78"/>
            </a:endParaRPr>
          </a:p>
        </p:txBody>
      </p:sp>
      <p:sp>
        <p:nvSpPr>
          <p:cNvPr id="6" name="Rogner un rectangle à un seul coin 5"/>
          <p:cNvSpPr/>
          <p:nvPr/>
        </p:nvSpPr>
        <p:spPr>
          <a:xfrm>
            <a:off x="5357818" y="5357826"/>
            <a:ext cx="2643206" cy="785818"/>
          </a:xfrm>
          <a:prstGeom prst="snip1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ar-DZ" sz="2800" b="1" u="sng" dirty="0" smtClean="0">
                <a:solidFill>
                  <a:srgbClr val="FF0000"/>
                </a:solidFill>
                <a:latin typeface="Traditional Arabic" panose="02020603050405020304" pitchFamily="18" charset="-78"/>
                <a:cs typeface="Traditional Arabic" panose="02020603050405020304" pitchFamily="18" charset="-78"/>
              </a:rPr>
              <a:t>المستوي</a:t>
            </a:r>
            <a:r>
              <a:rPr lang="ar-SA" sz="2800" b="1" u="sng" dirty="0" smtClean="0">
                <a:solidFill>
                  <a:srgbClr val="FF0000"/>
                </a:solidFill>
                <a:latin typeface="Traditional Arabic" panose="02020603050405020304" pitchFamily="18" charset="-78"/>
                <a:cs typeface="Traditional Arabic" panose="02020603050405020304" pitchFamily="18" charset="-78"/>
              </a:rPr>
              <a:t> </a:t>
            </a:r>
            <a:r>
              <a:rPr lang="ar-DZ" sz="2800" b="1" dirty="0" smtClean="0">
                <a:solidFill>
                  <a:schemeClr val="tx1"/>
                </a:solidFill>
                <a:latin typeface="Traditional Arabic" panose="02020603050405020304" pitchFamily="18" charset="-78"/>
                <a:cs typeface="Traditional Arabic" panose="02020603050405020304" pitchFamily="18" charset="-78"/>
              </a:rPr>
              <a:t>:</a:t>
            </a:r>
            <a:r>
              <a:rPr lang="ar-SA" sz="2800" b="1" dirty="0" smtClean="0">
                <a:solidFill>
                  <a:schemeClr val="tx1"/>
                </a:solidFill>
                <a:latin typeface="Traditional Arabic" panose="02020603050405020304" pitchFamily="18" charset="-78"/>
                <a:cs typeface="Traditional Arabic" panose="02020603050405020304" pitchFamily="18" charset="-78"/>
              </a:rPr>
              <a:t>ثانية ليسانس كل    التخصصات</a:t>
            </a:r>
            <a:endParaRPr lang="fr-FR" sz="2800" b="1" dirty="0">
              <a:solidFill>
                <a:schemeClr val="tx1"/>
              </a:solidFill>
              <a:latin typeface="Traditional Arabic" panose="02020603050405020304" pitchFamily="18" charset="-78"/>
              <a:cs typeface="Traditional Arabic" panose="02020603050405020304" pitchFamily="18" charset="-78"/>
            </a:endParaRPr>
          </a:p>
        </p:txBody>
      </p:sp>
      <p:sp>
        <p:nvSpPr>
          <p:cNvPr id="7" name="Rectangle à coins arrondis 6"/>
          <p:cNvSpPr/>
          <p:nvPr/>
        </p:nvSpPr>
        <p:spPr>
          <a:xfrm>
            <a:off x="107504" y="116632"/>
            <a:ext cx="8928992" cy="6552728"/>
          </a:xfrm>
          <a:prstGeom prst="roundRect">
            <a:avLst/>
          </a:prstGeom>
          <a:blipFill>
            <a:blip r:embed="rId2"/>
            <a:tile tx="0" ty="0" sx="100000" sy="100000" flip="none" algn="tl"/>
          </a:blipFill>
        </p:spPr>
        <p:style>
          <a:lnRef idx="3">
            <a:schemeClr val="lt1"/>
          </a:lnRef>
          <a:fillRef idx="1">
            <a:schemeClr val="accent2"/>
          </a:fillRef>
          <a:effectRef idx="1">
            <a:schemeClr val="accent2"/>
          </a:effectRef>
          <a:fontRef idx="minor">
            <a:schemeClr val="lt1"/>
          </a:fontRef>
        </p:style>
        <p:txBody>
          <a:bodyPr rtlCol="1" anchor="ctr"/>
          <a:lstStyle/>
          <a:p>
            <a:pPr algn="ctr"/>
            <a:r>
              <a:rPr lang="ar-SA" sz="19900" b="1" i="1" u="sng" dirty="0" smtClean="0">
                <a:ln w="9525">
                  <a:solidFill>
                    <a:schemeClr val="bg1"/>
                  </a:solidFill>
                  <a:prstDash val="solid"/>
                </a:ln>
                <a:solidFill>
                  <a:schemeClr val="tx1"/>
                </a:solidFill>
                <a:latin typeface="Aldhabi" panose="01000000000000000000" pitchFamily="2" charset="-78"/>
                <a:cs typeface="Aldhabi" panose="01000000000000000000" pitchFamily="2" charset="-78"/>
              </a:rPr>
              <a:t>المحاضرة الثالثة</a:t>
            </a:r>
            <a:endParaRPr lang="ar-SA" sz="19900" b="1" i="1" u="sng" dirty="0">
              <a:ln w="9525">
                <a:solidFill>
                  <a:schemeClr val="bg1"/>
                </a:solidFill>
                <a:prstDash val="solid"/>
              </a:ln>
              <a:solidFill>
                <a:schemeClr val="tx1"/>
              </a:solidFill>
              <a:latin typeface="Aldhabi" panose="01000000000000000000" pitchFamily="2" charset="-78"/>
              <a:cs typeface="Aldhabi" panose="01000000000000000000" pitchFamily="2" charset="-78"/>
            </a:endParaRPr>
          </a:p>
          <a:p>
            <a:r>
              <a:rPr lang="ar-SA" sz="3200" b="1" i="1" u="sng" dirty="0" smtClean="0">
                <a:ln w="9525">
                  <a:solidFill>
                    <a:schemeClr val="bg1"/>
                  </a:solidFill>
                  <a:prstDash val="solid"/>
                </a:ln>
                <a:solidFill>
                  <a:schemeClr val="tx1"/>
                </a:solidFill>
                <a:latin typeface="Aldhabi" panose="01000000000000000000" pitchFamily="2" charset="-78"/>
                <a:cs typeface="+mj-cs"/>
              </a:rPr>
              <a:t>تاريخ : </a:t>
            </a:r>
            <a:r>
              <a:rPr lang="ar-SA" sz="3200" b="1" i="1" dirty="0" smtClean="0">
                <a:ln w="9525">
                  <a:solidFill>
                    <a:schemeClr val="bg1"/>
                  </a:solidFill>
                  <a:prstDash val="solid"/>
                </a:ln>
                <a:solidFill>
                  <a:schemeClr val="tx1"/>
                </a:solidFill>
                <a:latin typeface="Aldhabi" panose="01000000000000000000" pitchFamily="2" charset="-78"/>
                <a:cs typeface="+mj-cs"/>
              </a:rPr>
              <a:t>15/02/2017</a:t>
            </a:r>
            <a:endParaRPr lang="ar-SA" sz="3200" b="1" i="1" dirty="0">
              <a:ln w="9525">
                <a:solidFill>
                  <a:schemeClr val="bg1"/>
                </a:solidFill>
                <a:prstDash val="solid"/>
              </a:ln>
              <a:solidFill>
                <a:schemeClr val="tx1"/>
              </a:solidFill>
              <a:latin typeface="Aldhabi" panose="01000000000000000000" pitchFamily="2" charset="-78"/>
              <a:cs typeface="+mj-cs"/>
            </a:endParaRPr>
          </a:p>
        </p:txBody>
      </p:sp>
    </p:spTree>
    <p:extLst>
      <p:ext uri="{BB962C8B-B14F-4D97-AF65-F5344CB8AC3E}">
        <p14:creationId xmlns:p14="http://schemas.microsoft.com/office/powerpoint/2010/main" xmlns="" val="2426592744"/>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520" y="260648"/>
            <a:ext cx="8712968"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Pensées 6"/>
          <p:cNvSpPr/>
          <p:nvPr/>
        </p:nvSpPr>
        <p:spPr>
          <a:xfrm>
            <a:off x="236218" y="1268760"/>
            <a:ext cx="8568952" cy="4032448"/>
          </a:xfrm>
          <a:prstGeom prst="cloud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r>
              <a:rPr lang="ar-SA" sz="5400" b="1" dirty="0">
                <a:solidFill>
                  <a:srgbClr val="FFFF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الأدوات والأجهزة </a:t>
            </a:r>
            <a:r>
              <a:rPr lang="ar-SA" sz="5400" b="1" dirty="0" smtClean="0">
                <a:solidFill>
                  <a:srgbClr val="FFFF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المستعملة في </a:t>
            </a:r>
            <a:r>
              <a:rPr lang="ar-SA" sz="5400" b="1" dirty="0" err="1" smtClean="0">
                <a:solidFill>
                  <a:srgbClr val="FFFF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الكراتيه</a:t>
            </a:r>
            <a:r>
              <a:rPr lang="ar-SA" sz="5400" b="1" dirty="0" smtClean="0">
                <a:solidFill>
                  <a:srgbClr val="FFFF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 </a:t>
            </a:r>
            <a:endParaRPr lang="en-US" sz="5400" b="1" dirty="0">
              <a:solidFill>
                <a:srgbClr val="FFFF00"/>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242024859"/>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0" fontAlgn="base"/>
            <a:r>
              <a:rPr lang="ar-SA" sz="3200" b="1" dirty="0" smtClean="0">
                <a:solidFill>
                  <a:schemeClr val="tx1"/>
                </a:solidFill>
                <a:latin typeface="Traditional Arabic" panose="02020603050405020304" pitchFamily="18" charset="-78"/>
                <a:cs typeface="Traditional Arabic" panose="02020603050405020304" pitchFamily="18" charset="-78"/>
              </a:rPr>
              <a:t> -</a:t>
            </a:r>
            <a:r>
              <a:rPr lang="ar-SA" sz="3200" b="1" dirty="0" err="1" smtClean="0">
                <a:solidFill>
                  <a:srgbClr val="002060"/>
                </a:solidFill>
                <a:latin typeface="Traditional Arabic" panose="02020603050405020304" pitchFamily="18" charset="-78"/>
                <a:cs typeface="Traditional Arabic" panose="02020603050405020304" pitchFamily="18" charset="-78"/>
              </a:rPr>
              <a:t>إستخدام</a:t>
            </a:r>
            <a:r>
              <a:rPr lang="ar-SA" sz="3200" b="1" dirty="0" smtClean="0">
                <a:solidFill>
                  <a:srgbClr val="002060"/>
                </a:solidFill>
                <a:latin typeface="Traditional Arabic" panose="02020603050405020304" pitchFamily="18" charset="-78"/>
                <a:cs typeface="Traditional Arabic" panose="02020603050405020304" pitchFamily="18" charset="-78"/>
              </a:rPr>
              <a:t> </a:t>
            </a:r>
            <a:r>
              <a:rPr lang="ar-SA" sz="3200" b="1" dirty="0">
                <a:solidFill>
                  <a:srgbClr val="002060"/>
                </a:solidFill>
                <a:latin typeface="Traditional Arabic" panose="02020603050405020304" pitchFamily="18" charset="-78"/>
                <a:cs typeface="Traditional Arabic" panose="02020603050405020304" pitchFamily="18" charset="-78"/>
              </a:rPr>
              <a:t>نوعية الأداة أو حجمها أو جودتها يختلف تبعاً لبعض المتغيرات أو العوامل أو الظروف </a:t>
            </a:r>
            <a:r>
              <a:rPr lang="ar-SA" sz="3200" b="1" dirty="0" smtClean="0">
                <a:solidFill>
                  <a:srgbClr val="002060"/>
                </a:solidFill>
                <a:latin typeface="Traditional Arabic" panose="02020603050405020304" pitchFamily="18" charset="-78"/>
                <a:cs typeface="Traditional Arabic" panose="02020603050405020304" pitchFamily="18" charset="-78"/>
              </a:rPr>
              <a:t>المحيطة نذكر منها </a:t>
            </a:r>
            <a:r>
              <a:rPr lang="ar-SA" sz="3200" b="1" dirty="0">
                <a:solidFill>
                  <a:srgbClr val="002060"/>
                </a:solidFill>
                <a:latin typeface="Traditional Arabic" panose="02020603050405020304" pitchFamily="18" charset="-78"/>
                <a:cs typeface="Traditional Arabic" panose="02020603050405020304" pitchFamily="18" charset="-78"/>
              </a:rPr>
              <a:t>: </a:t>
            </a:r>
            <a:endParaRPr lang="en-US" sz="3200" dirty="0" smtClean="0">
              <a:solidFill>
                <a:srgbClr val="002060"/>
              </a:solidFill>
              <a:latin typeface="Traditional Arabic" panose="02020603050405020304" pitchFamily="18" charset="-78"/>
              <a:cs typeface="Traditional Arabic" panose="02020603050405020304" pitchFamily="18" charset="-78"/>
            </a:endParaRPr>
          </a:p>
          <a:p>
            <a:pPr rtl="0" fontAlgn="base"/>
            <a:r>
              <a:rPr lang="en-US" sz="3200" b="1" dirty="0" smtClean="0">
                <a:solidFill>
                  <a:srgbClr val="002060"/>
                </a:solidFill>
                <a:latin typeface="Traditional Arabic" panose="02020603050405020304" pitchFamily="18" charset="-78"/>
                <a:cs typeface="Traditional Arabic" panose="02020603050405020304" pitchFamily="18" charset="-78"/>
              </a:rPr>
              <a:t>  </a:t>
            </a:r>
            <a:r>
              <a:rPr lang="ar-SA" sz="3200" b="1" dirty="0" smtClean="0">
                <a:solidFill>
                  <a:srgbClr val="002060"/>
                </a:solidFill>
                <a:latin typeface="Traditional Arabic" panose="02020603050405020304" pitchFamily="18" charset="-78"/>
                <a:cs typeface="Traditional Arabic" panose="02020603050405020304" pitchFamily="18" charset="-78"/>
              </a:rPr>
              <a:t>1- قد يختلف </a:t>
            </a:r>
            <a:r>
              <a:rPr lang="ar-SA" sz="3200" b="1" dirty="0" err="1" smtClean="0">
                <a:solidFill>
                  <a:srgbClr val="002060"/>
                </a:solidFill>
                <a:latin typeface="Traditional Arabic" panose="02020603050405020304" pitchFamily="18" charset="-78"/>
                <a:cs typeface="Traditional Arabic" panose="02020603050405020304" pitchFamily="18" charset="-78"/>
              </a:rPr>
              <a:t>إستخدام</a:t>
            </a:r>
            <a:r>
              <a:rPr lang="ar-SA" sz="3200" b="1" dirty="0" smtClean="0">
                <a:solidFill>
                  <a:srgbClr val="002060"/>
                </a:solidFill>
                <a:latin typeface="Traditional Arabic" panose="02020603050405020304" pitchFamily="18" charset="-78"/>
                <a:cs typeface="Traditional Arabic" panose="02020603050405020304" pitchFamily="18" charset="-78"/>
              </a:rPr>
              <a:t> أداة معينة على حسب ثقة المدرب </a:t>
            </a:r>
            <a:r>
              <a:rPr lang="ar-SA" sz="3200" b="1" dirty="0" err="1" smtClean="0">
                <a:solidFill>
                  <a:srgbClr val="002060"/>
                </a:solidFill>
                <a:latin typeface="Traditional Arabic" panose="02020603050405020304" pitchFamily="18" charset="-78"/>
                <a:cs typeface="Traditional Arabic" panose="02020603050405020304" pitchFamily="18" charset="-78"/>
              </a:rPr>
              <a:t>فى</a:t>
            </a:r>
            <a:r>
              <a:rPr lang="ar-SA" sz="3200" b="1" dirty="0" smtClean="0">
                <a:solidFill>
                  <a:srgbClr val="002060"/>
                </a:solidFill>
                <a:latin typeface="Traditional Arabic" panose="02020603050405020304" pitchFamily="18" charset="-78"/>
                <a:cs typeface="Traditional Arabic" panose="02020603050405020304" pitchFamily="18" charset="-78"/>
              </a:rPr>
              <a:t> هذه الأداة، أو على حسب فكره أو خبرته التدريبية، أو على حسب علم / جهل المدرب بطريقة </a:t>
            </a:r>
            <a:r>
              <a:rPr lang="ar-SA" sz="3200" b="1" dirty="0" err="1" smtClean="0">
                <a:solidFill>
                  <a:srgbClr val="002060"/>
                </a:solidFill>
                <a:latin typeface="Traditional Arabic" panose="02020603050405020304" pitchFamily="18" charset="-78"/>
                <a:cs typeface="Traditional Arabic" panose="02020603050405020304" pitchFamily="18" charset="-78"/>
              </a:rPr>
              <a:t>إستخدام</a:t>
            </a:r>
            <a:r>
              <a:rPr lang="ar-SA" sz="3200" b="1" dirty="0" smtClean="0">
                <a:solidFill>
                  <a:srgbClr val="002060"/>
                </a:solidFill>
                <a:latin typeface="Traditional Arabic" panose="02020603050405020304" pitchFamily="18" charset="-78"/>
                <a:cs typeface="Traditional Arabic" panose="02020603050405020304" pitchFamily="18" charset="-78"/>
              </a:rPr>
              <a:t> هذه الأداة، والأهم كيفية </a:t>
            </a:r>
            <a:r>
              <a:rPr lang="ar-SA" sz="3200" b="1" dirty="0" err="1" smtClean="0">
                <a:solidFill>
                  <a:srgbClr val="002060"/>
                </a:solidFill>
                <a:latin typeface="Traditional Arabic" panose="02020603050405020304" pitchFamily="18" charset="-78"/>
                <a:cs typeface="Traditional Arabic" panose="02020603050405020304" pitchFamily="18" charset="-78"/>
              </a:rPr>
              <a:t>الإستفادة</a:t>
            </a:r>
            <a:r>
              <a:rPr lang="ar-SA" sz="3200" b="1" dirty="0" smtClean="0">
                <a:solidFill>
                  <a:srgbClr val="002060"/>
                </a:solidFill>
                <a:latin typeface="Traditional Arabic" panose="02020603050405020304" pitchFamily="18" charset="-78"/>
                <a:cs typeface="Traditional Arabic" panose="02020603050405020304" pitchFamily="18" charset="-78"/>
              </a:rPr>
              <a:t> منها.</a:t>
            </a:r>
            <a:r>
              <a:rPr lang="en-US" sz="3200" b="1" dirty="0" smtClean="0">
                <a:solidFill>
                  <a:srgbClr val="002060"/>
                </a:solidFill>
                <a:latin typeface="Traditional Arabic" panose="02020603050405020304" pitchFamily="18" charset="-78"/>
                <a:cs typeface="Traditional Arabic" panose="02020603050405020304" pitchFamily="18" charset="-78"/>
              </a:rPr>
              <a:t>.</a:t>
            </a:r>
            <a:endParaRPr lang="ar-SA" sz="3200" dirty="0">
              <a:solidFill>
                <a:srgbClr val="002060"/>
              </a:solidFill>
              <a:latin typeface="Traditional Arabic" panose="02020603050405020304" pitchFamily="18" charset="-78"/>
              <a:cs typeface="Traditional Arabic" panose="02020603050405020304" pitchFamily="18" charset="-78"/>
            </a:endParaRPr>
          </a:p>
          <a:p>
            <a:pPr rtl="0" fontAlgn="base"/>
            <a:r>
              <a:rPr lang="en-US" sz="3200" b="1" dirty="0">
                <a:solidFill>
                  <a:srgbClr val="002060"/>
                </a:solidFill>
                <a:latin typeface="Traditional Arabic" panose="02020603050405020304" pitchFamily="18" charset="-78"/>
                <a:cs typeface="Traditional Arabic" panose="02020603050405020304" pitchFamily="18" charset="-78"/>
              </a:rPr>
              <a:t> </a:t>
            </a:r>
            <a:r>
              <a:rPr lang="ar-SA" sz="3200" b="1" dirty="0" smtClean="0">
                <a:solidFill>
                  <a:srgbClr val="002060"/>
                </a:solidFill>
                <a:latin typeface="Traditional Arabic" panose="02020603050405020304" pitchFamily="18" charset="-78"/>
                <a:cs typeface="Traditional Arabic" panose="02020603050405020304" pitchFamily="18" charset="-78"/>
              </a:rPr>
              <a:t>2- قد </a:t>
            </a:r>
            <a:r>
              <a:rPr lang="ar-SA" sz="3200" b="1" dirty="0">
                <a:solidFill>
                  <a:srgbClr val="002060"/>
                </a:solidFill>
                <a:latin typeface="Traditional Arabic" panose="02020603050405020304" pitchFamily="18" charset="-78"/>
                <a:cs typeface="Traditional Arabic" panose="02020603050405020304" pitchFamily="18" charset="-78"/>
              </a:rPr>
              <a:t>تقف الإمكانات المادية عائقاً </a:t>
            </a:r>
            <a:r>
              <a:rPr lang="ar-SA" sz="3200" b="1" dirty="0" smtClean="0">
                <a:solidFill>
                  <a:srgbClr val="002060"/>
                </a:solidFill>
                <a:latin typeface="Traditional Arabic" panose="02020603050405020304" pitchFamily="18" charset="-78"/>
                <a:cs typeface="Traditional Arabic" panose="02020603050405020304" pitchFamily="18" charset="-78"/>
              </a:rPr>
              <a:t>لشراء </a:t>
            </a:r>
            <a:r>
              <a:rPr lang="ar-SA" sz="3200" b="1" dirty="0">
                <a:solidFill>
                  <a:srgbClr val="002060"/>
                </a:solidFill>
                <a:latin typeface="Traditional Arabic" panose="02020603050405020304" pitchFamily="18" charset="-78"/>
                <a:cs typeface="Traditional Arabic" panose="02020603050405020304" pitchFamily="18" charset="-78"/>
              </a:rPr>
              <a:t>بعض الأدوات </a:t>
            </a:r>
            <a:r>
              <a:rPr lang="ar-SA" sz="3200" b="1" dirty="0" smtClean="0">
                <a:solidFill>
                  <a:srgbClr val="002060"/>
                </a:solidFill>
                <a:latin typeface="Traditional Arabic" panose="02020603050405020304" pitchFamily="18" charset="-78"/>
                <a:cs typeface="Traditional Arabic" panose="02020603050405020304" pitchFamily="18" charset="-78"/>
              </a:rPr>
              <a:t>والأجهزة. </a:t>
            </a:r>
            <a:endParaRPr lang="en-US" sz="3200" dirty="0">
              <a:solidFill>
                <a:srgbClr val="002060"/>
              </a:solidFill>
              <a:latin typeface="Traditional Arabic" panose="02020603050405020304" pitchFamily="18" charset="-78"/>
              <a:cs typeface="Traditional Arabic" panose="02020603050405020304" pitchFamily="18" charset="-78"/>
            </a:endParaRPr>
          </a:p>
          <a:p>
            <a:r>
              <a:rPr lang="ar-SA" sz="3200" b="1" dirty="0" smtClean="0">
                <a:solidFill>
                  <a:srgbClr val="002060"/>
                </a:solidFill>
                <a:latin typeface="Traditional Arabic" panose="02020603050405020304" pitchFamily="18" charset="-78"/>
                <a:cs typeface="Traditional Arabic" panose="02020603050405020304" pitchFamily="18" charset="-78"/>
              </a:rPr>
              <a:t>3-</a:t>
            </a:r>
            <a:r>
              <a:rPr lang="en-US" sz="3200" b="1" dirty="0">
                <a:solidFill>
                  <a:srgbClr val="002060"/>
                </a:solidFill>
                <a:latin typeface="Traditional Arabic" panose="02020603050405020304" pitchFamily="18" charset="-78"/>
                <a:cs typeface="Traditional Arabic" panose="02020603050405020304" pitchFamily="18" charset="-78"/>
              </a:rPr>
              <a:t> </a:t>
            </a:r>
            <a:r>
              <a:rPr lang="ar-SA" sz="3200" b="1" dirty="0" smtClean="0">
                <a:solidFill>
                  <a:srgbClr val="002060"/>
                </a:solidFill>
                <a:latin typeface="Traditional Arabic" panose="02020603050405020304" pitchFamily="18" charset="-78"/>
                <a:cs typeface="Traditional Arabic" panose="02020603050405020304" pitchFamily="18" charset="-78"/>
              </a:rPr>
              <a:t>صعوبة </a:t>
            </a:r>
            <a:r>
              <a:rPr lang="ar-SA" sz="3200" b="1" dirty="0" err="1">
                <a:solidFill>
                  <a:srgbClr val="002060"/>
                </a:solidFill>
                <a:latin typeface="Traditional Arabic" panose="02020603050405020304" pitchFamily="18" charset="-78"/>
                <a:cs typeface="Traditional Arabic" panose="02020603050405020304" pitchFamily="18" charset="-78"/>
              </a:rPr>
              <a:t>إستخدام</a:t>
            </a:r>
            <a:r>
              <a:rPr lang="ar-SA" sz="3200" b="1" dirty="0">
                <a:solidFill>
                  <a:srgbClr val="002060"/>
                </a:solidFill>
                <a:latin typeface="Traditional Arabic" panose="02020603050405020304" pitchFamily="18" charset="-78"/>
                <a:cs typeface="Traditional Arabic" panose="02020603050405020304" pitchFamily="18" charset="-78"/>
              </a:rPr>
              <a:t> أجهزة معينة </a:t>
            </a:r>
            <a:r>
              <a:rPr lang="ar-SA" sz="3200" b="1" dirty="0" err="1">
                <a:solidFill>
                  <a:srgbClr val="002060"/>
                </a:solidFill>
                <a:latin typeface="Traditional Arabic" panose="02020603050405020304" pitchFamily="18" charset="-78"/>
                <a:cs typeface="Traditional Arabic" panose="02020603050405020304" pitchFamily="18" charset="-78"/>
              </a:rPr>
              <a:t>فى</a:t>
            </a:r>
            <a:r>
              <a:rPr lang="ar-SA" sz="3200" b="1" dirty="0">
                <a:solidFill>
                  <a:srgbClr val="002060"/>
                </a:solidFill>
                <a:latin typeface="Traditional Arabic" panose="02020603050405020304" pitchFamily="18" charset="-78"/>
                <a:cs typeface="Traditional Arabic" panose="02020603050405020304" pitchFamily="18" charset="-78"/>
              </a:rPr>
              <a:t> التدريب أو خطورتها قد تجعل المدرب يقلل من استخدامها أو يمتنع من استخدامها على </a:t>
            </a:r>
            <a:r>
              <a:rPr lang="ar-SA" sz="3200" b="1" dirty="0" smtClean="0">
                <a:solidFill>
                  <a:srgbClr val="002060"/>
                </a:solidFill>
                <a:latin typeface="Traditional Arabic" panose="02020603050405020304" pitchFamily="18" charset="-78"/>
                <a:cs typeface="Traditional Arabic" panose="02020603050405020304" pitchFamily="18" charset="-78"/>
              </a:rPr>
              <a:t>الإطلاق.</a:t>
            </a:r>
            <a:endParaRPr lang="ar-SA" sz="3200"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316326585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9952" y="260648"/>
            <a:ext cx="4752528" cy="6264696"/>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7200" b="1" dirty="0">
                <a:solidFill>
                  <a:srgbClr val="FFFF00"/>
                </a:solidFill>
                <a:latin typeface="Traditional Arabic" panose="02020603050405020304" pitchFamily="18" charset="-78"/>
                <a:cs typeface="Traditional Arabic" panose="02020603050405020304" pitchFamily="18" charset="-78"/>
              </a:rPr>
              <a:t>لماذا قد نستخدم بعض الأدوات والأجهزة </a:t>
            </a:r>
            <a:r>
              <a:rPr lang="ar-SA" sz="7200" b="1" dirty="0" err="1">
                <a:solidFill>
                  <a:srgbClr val="FFFF00"/>
                </a:solidFill>
                <a:latin typeface="Traditional Arabic" panose="02020603050405020304" pitchFamily="18" charset="-78"/>
                <a:cs typeface="Traditional Arabic" panose="02020603050405020304" pitchFamily="18" charset="-78"/>
              </a:rPr>
              <a:t>فى</a:t>
            </a:r>
            <a:r>
              <a:rPr lang="ar-SA" sz="7200" b="1" dirty="0">
                <a:solidFill>
                  <a:srgbClr val="FFFF00"/>
                </a:solidFill>
                <a:latin typeface="Traditional Arabic" panose="02020603050405020304" pitchFamily="18" charset="-78"/>
                <a:cs typeface="Traditional Arabic" panose="02020603050405020304" pitchFamily="18" charset="-78"/>
              </a:rPr>
              <a:t> تدريب الكاراتيه ؟؟</a:t>
            </a:r>
          </a:p>
        </p:txBody>
      </p:sp>
      <p:pic>
        <p:nvPicPr>
          <p:cNvPr id="5" name="Imag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260648"/>
            <a:ext cx="3888432" cy="6264696"/>
          </a:xfrm>
          <a:prstGeom prst="rect">
            <a:avLst/>
          </a:prstGeom>
        </p:spPr>
      </p:pic>
    </p:spTree>
    <p:extLst>
      <p:ext uri="{BB962C8B-B14F-4D97-AF65-F5344CB8AC3E}">
        <p14:creationId xmlns:p14="http://schemas.microsoft.com/office/powerpoint/2010/main" xmlns="" val="1630447510"/>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8640960"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0" fontAlgn="base"/>
            <a:r>
              <a:rPr lang="ar-SA" sz="3600" b="1" dirty="0" smtClean="0">
                <a:solidFill>
                  <a:srgbClr val="002060"/>
                </a:solidFill>
                <a:latin typeface="Traditional Arabic" panose="02020603050405020304" pitchFamily="18" charset="-78"/>
                <a:cs typeface="Traditional Arabic" panose="02020603050405020304" pitchFamily="18" charset="-78"/>
              </a:rPr>
              <a:t>-استخدام </a:t>
            </a:r>
            <a:r>
              <a:rPr lang="ar-SA" sz="3600" b="1" dirty="0">
                <a:solidFill>
                  <a:srgbClr val="002060"/>
                </a:solidFill>
                <a:latin typeface="Traditional Arabic" panose="02020603050405020304" pitchFamily="18" charset="-78"/>
                <a:cs typeface="Traditional Arabic" panose="02020603050405020304" pitchFamily="18" charset="-78"/>
              </a:rPr>
              <a:t>أدوات أو أجهزة </a:t>
            </a:r>
            <a:r>
              <a:rPr lang="ar-SA" sz="3600" b="1" dirty="0" err="1">
                <a:solidFill>
                  <a:srgbClr val="002060"/>
                </a:solidFill>
                <a:latin typeface="Traditional Arabic" panose="02020603050405020304" pitchFamily="18" charset="-78"/>
                <a:cs typeface="Traditional Arabic" panose="02020603050405020304" pitchFamily="18" charset="-78"/>
              </a:rPr>
              <a:t>فى</a:t>
            </a:r>
            <a:r>
              <a:rPr lang="ar-SA" sz="3600" b="1" dirty="0">
                <a:solidFill>
                  <a:srgbClr val="002060"/>
                </a:solidFill>
                <a:latin typeface="Traditional Arabic" panose="02020603050405020304" pitchFamily="18" charset="-78"/>
                <a:cs typeface="Traditional Arabic" panose="02020603050405020304" pitchFamily="18" charset="-78"/>
              </a:rPr>
              <a:t> تدريب الكاراتيه هو عامل هام </a:t>
            </a:r>
            <a:r>
              <a:rPr lang="ar-SA" sz="3600" b="1" dirty="0" smtClean="0">
                <a:solidFill>
                  <a:srgbClr val="002060"/>
                </a:solidFill>
                <a:latin typeface="Traditional Arabic" panose="02020603050405020304" pitchFamily="18" charset="-78"/>
                <a:cs typeface="Traditional Arabic" panose="02020603050405020304" pitchFamily="18" charset="-78"/>
              </a:rPr>
              <a:t>  جداً </a:t>
            </a:r>
            <a:r>
              <a:rPr lang="ar-SA" sz="3600" b="1" dirty="0">
                <a:solidFill>
                  <a:srgbClr val="002060"/>
                </a:solidFill>
                <a:latin typeface="Traditional Arabic" panose="02020603050405020304" pitchFamily="18" charset="-78"/>
                <a:cs typeface="Traditional Arabic" panose="02020603050405020304" pitchFamily="18" charset="-78"/>
              </a:rPr>
              <a:t>من عوامل الإثارة والتشويق لممارسة </a:t>
            </a:r>
            <a:r>
              <a:rPr lang="ar-SA" sz="3600" b="1" dirty="0" smtClean="0">
                <a:solidFill>
                  <a:srgbClr val="002060"/>
                </a:solidFill>
                <a:latin typeface="Traditional Arabic" panose="02020603050405020304" pitchFamily="18" charset="-78"/>
                <a:cs typeface="Traditional Arabic" panose="02020603050405020304" pitchFamily="18" charset="-78"/>
              </a:rPr>
              <a:t>هذ الرياضة.</a:t>
            </a:r>
            <a:endParaRPr lang="en-US" sz="3600" b="1" dirty="0" smtClean="0">
              <a:solidFill>
                <a:srgbClr val="002060"/>
              </a:solidFill>
              <a:latin typeface="Traditional Arabic" panose="02020603050405020304" pitchFamily="18" charset="-78"/>
              <a:cs typeface="Traditional Arabic" panose="02020603050405020304" pitchFamily="18" charset="-78"/>
            </a:endParaRPr>
          </a:p>
          <a:p>
            <a:pPr rtl="0" fontAlgn="base"/>
            <a:r>
              <a:rPr lang="en-US" sz="3600" b="1" dirty="0">
                <a:solidFill>
                  <a:srgbClr val="002060"/>
                </a:solidFill>
                <a:latin typeface="Traditional Arabic" panose="02020603050405020304" pitchFamily="18" charset="-78"/>
                <a:cs typeface="Traditional Arabic" panose="02020603050405020304" pitchFamily="18" charset="-78"/>
              </a:rPr>
              <a:t>  </a:t>
            </a:r>
            <a:r>
              <a:rPr lang="ar-SA" sz="3600" b="1" dirty="0">
                <a:solidFill>
                  <a:srgbClr val="002060"/>
                </a:solidFill>
                <a:latin typeface="Traditional Arabic" panose="02020603050405020304" pitchFamily="18" charset="-78"/>
                <a:cs typeface="Traditional Arabic" panose="02020603050405020304" pitchFamily="18" charset="-78"/>
              </a:rPr>
              <a:t>حرص كل مدرب على سلامة </a:t>
            </a:r>
            <a:r>
              <a:rPr lang="ar-SA" sz="3600" b="1" dirty="0" err="1">
                <a:solidFill>
                  <a:srgbClr val="002060"/>
                </a:solidFill>
                <a:latin typeface="Traditional Arabic" panose="02020603050405020304" pitchFamily="18" charset="-78"/>
                <a:cs typeface="Traditional Arabic" panose="02020603050405020304" pitchFamily="18" charset="-78"/>
              </a:rPr>
              <a:t>لاعبية</a:t>
            </a:r>
            <a:r>
              <a:rPr lang="ar-SA" sz="3600" b="1" dirty="0">
                <a:solidFill>
                  <a:srgbClr val="002060"/>
                </a:solidFill>
                <a:latin typeface="Traditional Arabic" panose="02020603050405020304" pitchFamily="18" charset="-78"/>
                <a:cs typeface="Traditional Arabic" panose="02020603050405020304" pitchFamily="18" charset="-78"/>
              </a:rPr>
              <a:t> هو ما يجعله دائماً يحرص على توفير أدوات الوقاية </a:t>
            </a:r>
            <a:r>
              <a:rPr lang="ar-SA" sz="3600" b="1" dirty="0" err="1" smtClean="0">
                <a:solidFill>
                  <a:srgbClr val="002060"/>
                </a:solidFill>
                <a:latin typeface="Traditional Arabic" panose="02020603050405020304" pitchFamily="18" charset="-78"/>
                <a:cs typeface="Traditional Arabic" panose="02020603050405020304" pitchFamily="18" charset="-78"/>
              </a:rPr>
              <a:t>للاعبيي</a:t>
            </a:r>
            <a:r>
              <a:rPr lang="ar-SA" sz="3600" b="1" dirty="0" smtClean="0">
                <a:solidFill>
                  <a:srgbClr val="002060"/>
                </a:solidFill>
                <a:latin typeface="Traditional Arabic" panose="02020603050405020304" pitchFamily="18" charset="-78"/>
                <a:cs typeface="Traditional Arabic" panose="02020603050405020304" pitchFamily="18" charset="-78"/>
              </a:rPr>
              <a:t> </a:t>
            </a:r>
            <a:r>
              <a:rPr lang="ar-SA" sz="3600" b="1" dirty="0" err="1" smtClean="0">
                <a:solidFill>
                  <a:srgbClr val="002060"/>
                </a:solidFill>
                <a:latin typeface="Traditional Arabic" panose="02020603050405020304" pitchFamily="18" charset="-78"/>
                <a:cs typeface="Traditional Arabic" panose="02020603050405020304" pitchFamily="18" charset="-78"/>
              </a:rPr>
              <a:t>الكراتيه</a:t>
            </a:r>
            <a:r>
              <a:rPr lang="ar-SA" sz="3600" b="1" dirty="0" smtClean="0">
                <a:solidFill>
                  <a:srgbClr val="002060"/>
                </a:solidFill>
                <a:latin typeface="Traditional Arabic" panose="02020603050405020304" pitchFamily="18" charset="-78"/>
                <a:cs typeface="Traditional Arabic" panose="02020603050405020304" pitchFamily="18" charset="-78"/>
              </a:rPr>
              <a:t>.</a:t>
            </a:r>
            <a:endParaRPr lang="en-US" sz="3600" b="1" dirty="0" smtClean="0">
              <a:solidFill>
                <a:srgbClr val="002060"/>
              </a:solidFill>
              <a:latin typeface="Traditional Arabic" panose="02020603050405020304" pitchFamily="18" charset="-78"/>
              <a:cs typeface="Traditional Arabic" panose="02020603050405020304" pitchFamily="18" charset="-78"/>
            </a:endParaRPr>
          </a:p>
          <a:p>
            <a:pPr rtl="0" fontAlgn="base"/>
            <a:r>
              <a:rPr lang="en-US" sz="3600" b="1" dirty="0" smtClean="0">
                <a:solidFill>
                  <a:srgbClr val="002060"/>
                </a:solidFill>
                <a:latin typeface="Traditional Arabic" panose="02020603050405020304" pitchFamily="18" charset="-78"/>
                <a:cs typeface="Traditional Arabic" panose="02020603050405020304" pitchFamily="18" charset="-78"/>
              </a:rPr>
              <a:t>  </a:t>
            </a:r>
            <a:r>
              <a:rPr lang="ar-SA" sz="3600" b="1" dirty="0" smtClean="0">
                <a:solidFill>
                  <a:srgbClr val="002060"/>
                </a:solidFill>
                <a:latin typeface="Traditional Arabic" panose="02020603050405020304" pitchFamily="18" charset="-78"/>
                <a:cs typeface="Traditional Arabic" panose="02020603050405020304" pitchFamily="18" charset="-78"/>
              </a:rPr>
              <a:t>-تساعد الأدوات والأجهزة المستخدمة </a:t>
            </a:r>
            <a:r>
              <a:rPr lang="ar-SA" sz="3600" b="1" dirty="0" err="1" smtClean="0">
                <a:solidFill>
                  <a:srgbClr val="002060"/>
                </a:solidFill>
                <a:latin typeface="Traditional Arabic" panose="02020603050405020304" pitchFamily="18" charset="-78"/>
                <a:cs typeface="Traditional Arabic" panose="02020603050405020304" pitchFamily="18" charset="-78"/>
              </a:rPr>
              <a:t>فى</a:t>
            </a:r>
            <a:r>
              <a:rPr lang="ar-SA" sz="3600" b="1" dirty="0" smtClean="0">
                <a:solidFill>
                  <a:srgbClr val="002060"/>
                </a:solidFill>
                <a:latin typeface="Traditional Arabic" panose="02020603050405020304" pitchFamily="18" charset="-78"/>
                <a:cs typeface="Traditional Arabic" panose="02020603050405020304" pitchFamily="18" charset="-78"/>
              </a:rPr>
              <a:t> تدريب </a:t>
            </a:r>
            <a:r>
              <a:rPr lang="ar-SA" sz="3600" b="1" dirty="0" err="1" smtClean="0">
                <a:solidFill>
                  <a:srgbClr val="002060"/>
                </a:solidFill>
                <a:latin typeface="Traditional Arabic" panose="02020603050405020304" pitchFamily="18" charset="-78"/>
                <a:cs typeface="Traditional Arabic" panose="02020603050405020304" pitchFamily="18" charset="-78"/>
              </a:rPr>
              <a:t>لاعبى</a:t>
            </a:r>
            <a:r>
              <a:rPr lang="ar-SA" sz="3600" b="1" dirty="0" smtClean="0">
                <a:solidFill>
                  <a:srgbClr val="002060"/>
                </a:solidFill>
                <a:latin typeface="Traditional Arabic" panose="02020603050405020304" pitchFamily="18" charset="-78"/>
                <a:cs typeface="Traditional Arabic" panose="02020603050405020304" pitchFamily="18" charset="-78"/>
              </a:rPr>
              <a:t> الكاراتيه على تنمية قدراتهم البدنية </a:t>
            </a:r>
            <a:r>
              <a:rPr lang="ar-SA" sz="3600" b="1" dirty="0" err="1" smtClean="0">
                <a:solidFill>
                  <a:srgbClr val="002060"/>
                </a:solidFill>
                <a:latin typeface="Traditional Arabic" panose="02020603050405020304" pitchFamily="18" charset="-78"/>
                <a:cs typeface="Traditional Arabic" panose="02020603050405020304" pitchFamily="18" charset="-78"/>
              </a:rPr>
              <a:t>والمهارية</a:t>
            </a:r>
            <a:r>
              <a:rPr lang="ar-SA" sz="3600" b="1" dirty="0" smtClean="0">
                <a:solidFill>
                  <a:srgbClr val="002060"/>
                </a:solidFill>
                <a:latin typeface="Traditional Arabic" panose="02020603050405020304" pitchFamily="18" charset="-78"/>
                <a:cs typeface="Traditional Arabic" panose="02020603050405020304" pitchFamily="18" charset="-78"/>
              </a:rPr>
              <a:t> والإبداعية.</a:t>
            </a:r>
            <a:r>
              <a:rPr lang="en-US" sz="3600" b="1" dirty="0" smtClean="0">
                <a:solidFill>
                  <a:srgbClr val="002060"/>
                </a:solidFill>
                <a:latin typeface="Traditional Arabic" panose="02020603050405020304" pitchFamily="18" charset="-78"/>
                <a:cs typeface="Traditional Arabic" panose="02020603050405020304" pitchFamily="18" charset="-78"/>
              </a:rPr>
              <a:t> </a:t>
            </a:r>
            <a:r>
              <a:rPr lang="en-US" sz="3600" b="1" dirty="0">
                <a:solidFill>
                  <a:srgbClr val="002060"/>
                </a:solidFill>
                <a:latin typeface="Traditional Arabic" panose="02020603050405020304" pitchFamily="18" charset="-78"/>
                <a:cs typeface="Traditional Arabic" panose="02020603050405020304" pitchFamily="18" charset="-78"/>
              </a:rPr>
              <a:t>  </a:t>
            </a:r>
            <a:endParaRPr lang="ar-SA" sz="3600" b="1" dirty="0" smtClean="0">
              <a:solidFill>
                <a:srgbClr val="002060"/>
              </a:solidFill>
              <a:latin typeface="Traditional Arabic" panose="02020603050405020304" pitchFamily="18" charset="-78"/>
              <a:cs typeface="Traditional Arabic" panose="02020603050405020304" pitchFamily="18" charset="-78"/>
            </a:endParaRPr>
          </a:p>
          <a:p>
            <a:pPr rtl="0" fontAlgn="base"/>
            <a:r>
              <a:rPr lang="ar-SA" sz="3600" b="1" dirty="0" smtClean="0">
                <a:solidFill>
                  <a:srgbClr val="002060"/>
                </a:solidFill>
                <a:latin typeface="Traditional Arabic" panose="02020603050405020304" pitchFamily="18" charset="-78"/>
                <a:cs typeface="Traditional Arabic" panose="02020603050405020304" pitchFamily="18" charset="-78"/>
              </a:rPr>
              <a:t>-التنويع </a:t>
            </a:r>
            <a:r>
              <a:rPr lang="ar-SA" sz="3600" b="1" dirty="0" err="1" smtClean="0">
                <a:solidFill>
                  <a:srgbClr val="002060"/>
                </a:solidFill>
                <a:latin typeface="Traditional Arabic" panose="02020603050405020304" pitchFamily="18" charset="-78"/>
                <a:cs typeface="Traditional Arabic" panose="02020603050405020304" pitchFamily="18" charset="-78"/>
              </a:rPr>
              <a:t>والتغييرفى</a:t>
            </a:r>
            <a:r>
              <a:rPr lang="ar-SA" sz="3600" b="1" dirty="0" smtClean="0">
                <a:solidFill>
                  <a:srgbClr val="002060"/>
                </a:solidFill>
                <a:latin typeface="Traditional Arabic" panose="02020603050405020304" pitchFamily="18" charset="-78"/>
                <a:cs typeface="Traditional Arabic" panose="02020603050405020304" pitchFamily="18" charset="-78"/>
              </a:rPr>
              <a:t> </a:t>
            </a:r>
            <a:r>
              <a:rPr lang="ar-SA" sz="3600" b="1" dirty="0">
                <a:solidFill>
                  <a:srgbClr val="002060"/>
                </a:solidFill>
                <a:latin typeface="Traditional Arabic" panose="02020603050405020304" pitchFamily="18" charset="-78"/>
                <a:cs typeface="Traditional Arabic" panose="02020603050405020304" pitchFamily="18" charset="-78"/>
              </a:rPr>
              <a:t>أساليب وطرق التدريب سواء باستخدام أدوات </a:t>
            </a:r>
            <a:r>
              <a:rPr lang="ar-SA" sz="3600" b="1" dirty="0" err="1" smtClean="0">
                <a:solidFill>
                  <a:srgbClr val="002060"/>
                </a:solidFill>
                <a:latin typeface="Traditional Arabic" panose="02020603050405020304" pitchFamily="18" charset="-78"/>
                <a:cs typeface="Traditional Arabic" panose="02020603050405020304" pitchFamily="18" charset="-78"/>
              </a:rPr>
              <a:t>أوبدونهايوفرللاعبين</a:t>
            </a:r>
            <a:r>
              <a:rPr lang="ar-SA" sz="3600" b="1" dirty="0" smtClean="0">
                <a:solidFill>
                  <a:srgbClr val="002060"/>
                </a:solidFill>
                <a:latin typeface="Traditional Arabic" panose="02020603050405020304" pitchFamily="18" charset="-78"/>
                <a:cs typeface="Traditional Arabic" panose="02020603050405020304" pitchFamily="18" charset="-78"/>
              </a:rPr>
              <a:t> </a:t>
            </a:r>
            <a:r>
              <a:rPr lang="ar-SA" sz="3600" b="1" dirty="0">
                <a:solidFill>
                  <a:srgbClr val="002060"/>
                </a:solidFill>
                <a:latin typeface="Traditional Arabic" panose="02020603050405020304" pitchFamily="18" charset="-78"/>
                <a:cs typeface="Traditional Arabic" panose="02020603050405020304" pitchFamily="18" charset="-78"/>
              </a:rPr>
              <a:t>بيئة خصبة تساعدهم على التوصل </a:t>
            </a:r>
            <a:r>
              <a:rPr lang="ar-SA" sz="3600" b="1" dirty="0" err="1" smtClean="0">
                <a:solidFill>
                  <a:srgbClr val="002060"/>
                </a:solidFill>
                <a:latin typeface="Traditional Arabic" panose="02020603050405020304" pitchFamily="18" charset="-78"/>
                <a:cs typeface="Traditional Arabic" panose="02020603050405020304" pitchFamily="18" charset="-78"/>
              </a:rPr>
              <a:t>للإحترافية</a:t>
            </a:r>
            <a:r>
              <a:rPr lang="ar-SA" sz="3600" b="1" dirty="0" smtClean="0">
                <a:solidFill>
                  <a:srgbClr val="002060"/>
                </a:solidFill>
                <a:latin typeface="Traditional Arabic" panose="02020603050405020304" pitchFamily="18" charset="-78"/>
                <a:cs typeface="Traditional Arabic" panose="02020603050405020304" pitchFamily="18" charset="-78"/>
              </a:rPr>
              <a:t> والآلية </a:t>
            </a:r>
            <a:r>
              <a:rPr lang="ar-SA" sz="3600" b="1" dirty="0" err="1">
                <a:solidFill>
                  <a:srgbClr val="002060"/>
                </a:solidFill>
                <a:latin typeface="Traditional Arabic" panose="02020603050405020304" pitchFamily="18" charset="-78"/>
                <a:cs typeface="Traditional Arabic" panose="02020603050405020304" pitchFamily="18" charset="-78"/>
              </a:rPr>
              <a:t>فى</a:t>
            </a:r>
            <a:r>
              <a:rPr lang="ar-SA" sz="3600" b="1" dirty="0">
                <a:solidFill>
                  <a:srgbClr val="002060"/>
                </a:solidFill>
                <a:latin typeface="Traditional Arabic" panose="02020603050405020304" pitchFamily="18" charset="-78"/>
                <a:cs typeface="Traditional Arabic" panose="02020603050405020304" pitchFamily="18" charset="-78"/>
              </a:rPr>
              <a:t> </a:t>
            </a:r>
            <a:r>
              <a:rPr lang="ar-SA" sz="3600" b="1" dirty="0" smtClean="0">
                <a:solidFill>
                  <a:srgbClr val="002060"/>
                </a:solidFill>
                <a:latin typeface="Traditional Arabic" panose="02020603050405020304" pitchFamily="18" charset="-78"/>
                <a:cs typeface="Traditional Arabic" panose="02020603050405020304" pitchFamily="18" charset="-78"/>
              </a:rPr>
              <a:t>الأداء.</a:t>
            </a:r>
            <a:endParaRPr lang="ar-SA" sz="3600" b="1"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630552187"/>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0" fontAlgn="base"/>
            <a:r>
              <a:rPr lang="ar-SA" sz="4400" b="1" dirty="0">
                <a:solidFill>
                  <a:srgbClr val="002060"/>
                </a:solidFill>
                <a:latin typeface="Traditional Arabic" panose="02020603050405020304" pitchFamily="18" charset="-78"/>
                <a:cs typeface="Traditional Arabic" panose="02020603050405020304" pitchFamily="18" charset="-78"/>
              </a:rPr>
              <a:t>والآن </a:t>
            </a:r>
            <a:r>
              <a:rPr lang="ar-SA" sz="4400" b="1" dirty="0" smtClean="0">
                <a:solidFill>
                  <a:srgbClr val="002060"/>
                </a:solidFill>
                <a:latin typeface="Traditional Arabic" panose="02020603050405020304" pitchFamily="18" charset="-78"/>
                <a:cs typeface="Traditional Arabic" panose="02020603050405020304" pitchFamily="18" charset="-78"/>
              </a:rPr>
              <a:t>سنعرض </a:t>
            </a:r>
            <a:r>
              <a:rPr lang="ar-SA" sz="4400" b="1" dirty="0">
                <a:solidFill>
                  <a:srgbClr val="002060"/>
                </a:solidFill>
                <a:latin typeface="Traditional Arabic" panose="02020603050405020304" pitchFamily="18" charset="-78"/>
                <a:cs typeface="Traditional Arabic" panose="02020603050405020304" pitchFamily="18" charset="-78"/>
              </a:rPr>
              <a:t>عليكم بعضاً من الأدوات والأجهزة التى من الممكن أن تكون مفيدة إذا ما استخدمت </a:t>
            </a:r>
            <a:r>
              <a:rPr lang="ar-SA" sz="4400" b="1" dirty="0" err="1">
                <a:solidFill>
                  <a:srgbClr val="002060"/>
                </a:solidFill>
                <a:latin typeface="Traditional Arabic" panose="02020603050405020304" pitchFamily="18" charset="-78"/>
                <a:cs typeface="Traditional Arabic" panose="02020603050405020304" pitchFamily="18" charset="-78"/>
              </a:rPr>
              <a:t>فى</a:t>
            </a:r>
            <a:r>
              <a:rPr lang="ar-SA" sz="4400" b="1" dirty="0">
                <a:solidFill>
                  <a:srgbClr val="002060"/>
                </a:solidFill>
                <a:latin typeface="Traditional Arabic" panose="02020603050405020304" pitchFamily="18" charset="-78"/>
                <a:cs typeface="Traditional Arabic" panose="02020603050405020304" pitchFamily="18" charset="-78"/>
              </a:rPr>
              <a:t> تدريب </a:t>
            </a:r>
            <a:r>
              <a:rPr lang="ar-SA" sz="4400" b="1" dirty="0" err="1">
                <a:solidFill>
                  <a:srgbClr val="002060"/>
                </a:solidFill>
                <a:latin typeface="Traditional Arabic" panose="02020603050405020304" pitchFamily="18" charset="-78"/>
                <a:cs typeface="Traditional Arabic" panose="02020603050405020304" pitchFamily="18" charset="-78"/>
              </a:rPr>
              <a:t>لاعبى</a:t>
            </a:r>
            <a:r>
              <a:rPr lang="ar-SA" sz="4400" b="1" dirty="0">
                <a:solidFill>
                  <a:srgbClr val="002060"/>
                </a:solidFill>
                <a:latin typeface="Traditional Arabic" panose="02020603050405020304" pitchFamily="18" charset="-78"/>
                <a:cs typeface="Traditional Arabic" panose="02020603050405020304" pitchFamily="18" charset="-78"/>
              </a:rPr>
              <a:t> </a:t>
            </a:r>
            <a:r>
              <a:rPr lang="ar-SA" sz="4400" b="1" dirty="0" smtClean="0">
                <a:solidFill>
                  <a:srgbClr val="002060"/>
                </a:solidFill>
                <a:latin typeface="Traditional Arabic" panose="02020603050405020304" pitchFamily="18" charset="-78"/>
                <a:cs typeface="Traditional Arabic" panose="02020603050405020304" pitchFamily="18" charset="-78"/>
              </a:rPr>
              <a:t>الكاراتيه.</a:t>
            </a:r>
            <a:endParaRPr lang="en-US" sz="4400" dirty="0">
              <a:solidFill>
                <a:srgbClr val="002060"/>
              </a:solidFill>
              <a:latin typeface="Traditional Arabic" panose="02020603050405020304" pitchFamily="18" charset="-78"/>
              <a:cs typeface="Traditional Arabic" panose="02020603050405020304" pitchFamily="18" charset="-78"/>
            </a:endParaRPr>
          </a:p>
          <a:p>
            <a:pPr rtl="0" fontAlgn="base"/>
            <a:r>
              <a:rPr lang="en-US" sz="4400" b="1" dirty="0">
                <a:solidFill>
                  <a:srgbClr val="002060"/>
                </a:solidFill>
                <a:latin typeface="Traditional Arabic" panose="02020603050405020304" pitchFamily="18" charset="-78"/>
                <a:cs typeface="Traditional Arabic" panose="02020603050405020304" pitchFamily="18" charset="-78"/>
              </a:rPr>
              <a:t>  </a:t>
            </a:r>
            <a:r>
              <a:rPr lang="ar-SA" sz="4400" b="1" dirty="0" smtClean="0">
                <a:solidFill>
                  <a:srgbClr val="002060"/>
                </a:solidFill>
                <a:latin typeface="Traditional Arabic" panose="02020603050405020304" pitchFamily="18" charset="-78"/>
                <a:cs typeface="Traditional Arabic" panose="02020603050405020304" pitchFamily="18" charset="-78"/>
              </a:rPr>
              <a:t>1-أدوات </a:t>
            </a:r>
            <a:r>
              <a:rPr lang="ar-SA" sz="4400" b="1" dirty="0">
                <a:solidFill>
                  <a:srgbClr val="002060"/>
                </a:solidFill>
                <a:latin typeface="Traditional Arabic" panose="02020603050405020304" pitchFamily="18" charset="-78"/>
                <a:cs typeface="Traditional Arabic" panose="02020603050405020304" pitchFamily="18" charset="-78"/>
              </a:rPr>
              <a:t>اللاعب </a:t>
            </a:r>
            <a:r>
              <a:rPr lang="ar-SA" sz="4400" b="1" dirty="0" smtClean="0">
                <a:solidFill>
                  <a:srgbClr val="002060"/>
                </a:solidFill>
                <a:latin typeface="Traditional Arabic" panose="02020603050405020304" pitchFamily="18" charset="-78"/>
                <a:cs typeface="Traditional Arabic" panose="02020603050405020304" pitchFamily="18" charset="-78"/>
              </a:rPr>
              <a:t>الشخصية</a:t>
            </a:r>
            <a:r>
              <a:rPr lang="ar-SA" sz="4400" b="1" dirty="0">
                <a:solidFill>
                  <a:srgbClr val="002060"/>
                </a:solidFill>
                <a:latin typeface="Traditional Arabic" panose="02020603050405020304" pitchFamily="18" charset="-78"/>
                <a:cs typeface="Traditional Arabic" panose="02020603050405020304" pitchFamily="18" charset="-78"/>
              </a:rPr>
              <a:t>.</a:t>
            </a:r>
            <a:endParaRPr lang="en-US" sz="4400" dirty="0">
              <a:solidFill>
                <a:srgbClr val="002060"/>
              </a:solidFill>
              <a:latin typeface="Traditional Arabic" panose="02020603050405020304" pitchFamily="18" charset="-78"/>
              <a:cs typeface="Traditional Arabic" panose="02020603050405020304" pitchFamily="18" charset="-78"/>
            </a:endParaRPr>
          </a:p>
          <a:p>
            <a:pPr rtl="0" fontAlgn="base"/>
            <a:r>
              <a:rPr lang="en-US" sz="4400" b="1" dirty="0">
                <a:solidFill>
                  <a:srgbClr val="002060"/>
                </a:solidFill>
                <a:latin typeface="Traditional Arabic" panose="02020603050405020304" pitchFamily="18" charset="-78"/>
                <a:cs typeface="Traditional Arabic" panose="02020603050405020304" pitchFamily="18" charset="-78"/>
              </a:rPr>
              <a:t>  </a:t>
            </a:r>
            <a:r>
              <a:rPr lang="ar-SA" sz="4400" b="1" dirty="0" smtClean="0">
                <a:solidFill>
                  <a:srgbClr val="002060"/>
                </a:solidFill>
                <a:latin typeface="Traditional Arabic" panose="02020603050405020304" pitchFamily="18" charset="-78"/>
                <a:cs typeface="Traditional Arabic" panose="02020603050405020304" pitchFamily="18" charset="-78"/>
              </a:rPr>
              <a:t>2-أدوات </a:t>
            </a:r>
            <a:r>
              <a:rPr lang="ar-SA" sz="4400" b="1" dirty="0">
                <a:solidFill>
                  <a:srgbClr val="002060"/>
                </a:solidFill>
                <a:latin typeface="Traditional Arabic" panose="02020603050405020304" pitchFamily="18" charset="-78"/>
                <a:cs typeface="Traditional Arabic" panose="02020603050405020304" pitchFamily="18" charset="-78"/>
              </a:rPr>
              <a:t>الوقاية من </a:t>
            </a:r>
            <a:r>
              <a:rPr lang="ar-SA" sz="4400" b="1" dirty="0" smtClean="0">
                <a:solidFill>
                  <a:srgbClr val="002060"/>
                </a:solidFill>
                <a:latin typeface="Traditional Arabic" panose="02020603050405020304" pitchFamily="18" charset="-78"/>
                <a:cs typeface="Traditional Arabic" panose="02020603050405020304" pitchFamily="18" charset="-78"/>
              </a:rPr>
              <a:t>الإصابات.</a:t>
            </a:r>
            <a:endParaRPr lang="en-US" sz="4400" dirty="0">
              <a:solidFill>
                <a:srgbClr val="002060"/>
              </a:solidFill>
              <a:latin typeface="Traditional Arabic" panose="02020603050405020304" pitchFamily="18" charset="-78"/>
              <a:cs typeface="Traditional Arabic" panose="02020603050405020304" pitchFamily="18" charset="-78"/>
            </a:endParaRPr>
          </a:p>
          <a:p>
            <a:pPr rtl="0" fontAlgn="base"/>
            <a:r>
              <a:rPr lang="en-US" sz="4400" b="1" dirty="0">
                <a:solidFill>
                  <a:srgbClr val="002060"/>
                </a:solidFill>
                <a:latin typeface="Traditional Arabic" panose="02020603050405020304" pitchFamily="18" charset="-78"/>
                <a:cs typeface="Traditional Arabic" panose="02020603050405020304" pitchFamily="18" charset="-78"/>
              </a:rPr>
              <a:t>  </a:t>
            </a:r>
            <a:r>
              <a:rPr lang="ar-SA" sz="4400" b="1" dirty="0" smtClean="0">
                <a:solidFill>
                  <a:srgbClr val="002060"/>
                </a:solidFill>
                <a:latin typeface="Traditional Arabic" panose="02020603050405020304" pitchFamily="18" charset="-78"/>
                <a:cs typeface="Traditional Arabic" panose="02020603050405020304" pitchFamily="18" charset="-78"/>
              </a:rPr>
              <a:t>3-أدوات </a:t>
            </a:r>
            <a:r>
              <a:rPr lang="ar-SA" sz="4400" b="1" dirty="0">
                <a:solidFill>
                  <a:srgbClr val="002060"/>
                </a:solidFill>
                <a:latin typeface="Traditional Arabic" panose="02020603050405020304" pitchFamily="18" charset="-78"/>
                <a:cs typeface="Traditional Arabic" panose="02020603050405020304" pitchFamily="18" charset="-78"/>
              </a:rPr>
              <a:t>تحسين الأداء </a:t>
            </a:r>
            <a:r>
              <a:rPr lang="ar-SA" sz="4400" b="1" dirty="0" smtClean="0">
                <a:solidFill>
                  <a:srgbClr val="002060"/>
                </a:solidFill>
                <a:latin typeface="Traditional Arabic" panose="02020603050405020304" pitchFamily="18" charset="-78"/>
                <a:cs typeface="Traditional Arabic" panose="02020603050405020304" pitchFamily="18" charset="-78"/>
              </a:rPr>
              <a:t>   والتدريب  على   المهارات الأساسية</a:t>
            </a:r>
            <a:endParaRPr lang="en-US" sz="4400" dirty="0">
              <a:solidFill>
                <a:srgbClr val="002060"/>
              </a:solidFill>
              <a:latin typeface="Traditional Arabic" panose="02020603050405020304" pitchFamily="18" charset="-78"/>
              <a:cs typeface="Traditional Arabic" panose="02020603050405020304" pitchFamily="18" charset="-78"/>
            </a:endParaRPr>
          </a:p>
          <a:p>
            <a:pPr rtl="0" fontAlgn="base"/>
            <a:r>
              <a:rPr lang="en-US" sz="4400" b="1" dirty="0">
                <a:solidFill>
                  <a:srgbClr val="002060"/>
                </a:solidFill>
                <a:latin typeface="Traditional Arabic" panose="02020603050405020304" pitchFamily="18" charset="-78"/>
                <a:cs typeface="Traditional Arabic" panose="02020603050405020304" pitchFamily="18" charset="-78"/>
              </a:rPr>
              <a:t>  </a:t>
            </a:r>
            <a:r>
              <a:rPr lang="ar-SA" sz="4400" b="1" dirty="0" smtClean="0">
                <a:solidFill>
                  <a:srgbClr val="002060"/>
                </a:solidFill>
                <a:latin typeface="Traditional Arabic" panose="02020603050405020304" pitchFamily="18" charset="-78"/>
                <a:cs typeface="Traditional Arabic" panose="02020603050405020304" pitchFamily="18" charset="-78"/>
              </a:rPr>
              <a:t>4-أدوات </a:t>
            </a:r>
            <a:r>
              <a:rPr lang="ar-SA" sz="4400" b="1" dirty="0">
                <a:solidFill>
                  <a:srgbClr val="002060"/>
                </a:solidFill>
                <a:latin typeface="Traditional Arabic" panose="02020603050405020304" pitchFamily="18" charset="-78"/>
                <a:cs typeface="Traditional Arabic" panose="02020603050405020304" pitchFamily="18" charset="-78"/>
              </a:rPr>
              <a:t>رفع اللياقة </a:t>
            </a:r>
            <a:r>
              <a:rPr lang="ar-SA" sz="4400" b="1" dirty="0" smtClean="0">
                <a:solidFill>
                  <a:srgbClr val="002060"/>
                </a:solidFill>
                <a:latin typeface="Traditional Arabic" panose="02020603050405020304" pitchFamily="18" charset="-78"/>
                <a:cs typeface="Traditional Arabic" panose="02020603050405020304" pitchFamily="18" charset="-78"/>
              </a:rPr>
              <a:t>البدنية.</a:t>
            </a:r>
            <a:endParaRPr lang="en-US" sz="4400"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300956237"/>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88640"/>
            <a:ext cx="8640960"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Bulle ronde 1"/>
          <p:cNvSpPr/>
          <p:nvPr/>
        </p:nvSpPr>
        <p:spPr>
          <a:xfrm>
            <a:off x="611560" y="1052736"/>
            <a:ext cx="7272808" cy="4608512"/>
          </a:xfrm>
          <a:prstGeom prst="wedgeEllipse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0" fontAlgn="base"/>
            <a:r>
              <a:rPr lang="ar-SA" sz="4400" b="1" u="sng" dirty="0">
                <a:solidFill>
                  <a:srgbClr val="FFFF00"/>
                </a:solidFill>
                <a:latin typeface="Traditional Arabic" panose="02020603050405020304" pitchFamily="18" charset="-78"/>
                <a:cs typeface="Traditional Arabic" panose="02020603050405020304" pitchFamily="18" charset="-78"/>
              </a:rPr>
              <a:t>أولاً: أدوات اللاعب الشخصية</a:t>
            </a:r>
            <a:endParaRPr lang="en-US" sz="4400" b="1" u="sng" dirty="0">
              <a:solidFill>
                <a:srgbClr val="FFFF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3895393302"/>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rtl="0" fontAlgn="base"/>
            <a:r>
              <a:rPr lang="ar-SA" sz="5400" b="1" u="sng" dirty="0">
                <a:solidFill>
                  <a:srgbClr val="FF0000"/>
                </a:solidFill>
                <a:latin typeface="Traditional Arabic" panose="02020603050405020304" pitchFamily="18" charset="-78"/>
                <a:cs typeface="Traditional Arabic" panose="02020603050405020304" pitchFamily="18" charset="-78"/>
              </a:rPr>
              <a:t>المقصود </a:t>
            </a:r>
            <a:r>
              <a:rPr lang="ar-SA" sz="5400" b="1" u="sng" dirty="0" smtClean="0">
                <a:solidFill>
                  <a:srgbClr val="FF0000"/>
                </a:solidFill>
                <a:latin typeface="Traditional Arabic" panose="02020603050405020304" pitchFamily="18" charset="-78"/>
                <a:cs typeface="Traditional Arabic" panose="02020603050405020304" pitchFamily="18" charset="-78"/>
              </a:rPr>
              <a:t>هنا: </a:t>
            </a:r>
            <a:r>
              <a:rPr lang="ar-SA" sz="5400" b="1" dirty="0">
                <a:solidFill>
                  <a:srgbClr val="002060"/>
                </a:solidFill>
                <a:latin typeface="Traditional Arabic" panose="02020603050405020304" pitchFamily="18" charset="-78"/>
                <a:cs typeface="Traditional Arabic" panose="02020603050405020304" pitchFamily="18" charset="-78"/>
              </a:rPr>
              <a:t>بالأدوات الشخصية هو الزىّ الكامل للتدريب الخاص بلاعب الكاراتيه، وهو عبارة عن (بدلة تدريب الكاراتيه - حزام الدرجة أو المستوى </a:t>
            </a:r>
            <a:r>
              <a:rPr lang="ar-SA" sz="5400" b="1" dirty="0" smtClean="0">
                <a:solidFill>
                  <a:srgbClr val="002060"/>
                </a:solidFill>
                <a:latin typeface="Traditional Arabic" panose="02020603050405020304" pitchFamily="18" charset="-78"/>
                <a:cs typeface="Traditional Arabic" panose="02020603050405020304" pitchFamily="18" charset="-78"/>
              </a:rPr>
              <a:t>الذى </a:t>
            </a:r>
            <a:r>
              <a:rPr lang="ar-SA" sz="5400" b="1" dirty="0">
                <a:solidFill>
                  <a:srgbClr val="002060"/>
                </a:solidFill>
                <a:latin typeface="Traditional Arabic" panose="02020603050405020304" pitchFamily="18" charset="-78"/>
                <a:cs typeface="Traditional Arabic" panose="02020603050405020304" pitchFamily="18" charset="-78"/>
              </a:rPr>
              <a:t>توصل إليه اللاعب</a:t>
            </a:r>
            <a:r>
              <a:rPr lang="ar-SA" sz="5400" b="1" dirty="0" smtClean="0">
                <a:solidFill>
                  <a:srgbClr val="002060"/>
                </a:solidFill>
                <a:latin typeface="Traditional Arabic" panose="02020603050405020304" pitchFamily="18" charset="-78"/>
                <a:cs typeface="Traditional Arabic" panose="02020603050405020304" pitchFamily="18" charset="-78"/>
              </a:rPr>
              <a:t>)</a:t>
            </a:r>
            <a:endParaRPr lang="en-US" sz="5400"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133557825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188640"/>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Bulle ronde 1"/>
          <p:cNvSpPr/>
          <p:nvPr/>
        </p:nvSpPr>
        <p:spPr>
          <a:xfrm>
            <a:off x="467544" y="908720"/>
            <a:ext cx="8208912" cy="4752528"/>
          </a:xfrm>
          <a:prstGeom prst="wedgeEllipse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r>
              <a:rPr lang="ar-SA" sz="4800" b="1" u="sng" dirty="0">
                <a:solidFill>
                  <a:srgbClr val="FFFF00"/>
                </a:solidFill>
                <a:latin typeface="Traditional Arabic" panose="02020603050405020304" pitchFamily="18" charset="-78"/>
                <a:cs typeface="Traditional Arabic" panose="02020603050405020304" pitchFamily="18" charset="-78"/>
              </a:rPr>
              <a:t>ثانياً: أدوات الوقاية من الإصابات</a:t>
            </a:r>
            <a:endParaRPr lang="en-US" sz="4800" u="sng" dirty="0">
              <a:solidFill>
                <a:srgbClr val="FFFF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4229256198"/>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0" fontAlgn="base"/>
            <a:r>
              <a:rPr lang="ar-SA" sz="3200" b="1" dirty="0" smtClean="0">
                <a:solidFill>
                  <a:srgbClr val="002060"/>
                </a:solidFill>
                <a:latin typeface="Traditional Arabic" panose="02020603050405020304" pitchFamily="18" charset="-78"/>
                <a:cs typeface="Traditional Arabic" panose="02020603050405020304" pitchFamily="18" charset="-78"/>
              </a:rPr>
              <a:t>-</a:t>
            </a:r>
            <a:r>
              <a:rPr lang="ar-SA" sz="3200" b="1" dirty="0" err="1" smtClean="0">
                <a:solidFill>
                  <a:srgbClr val="002060"/>
                </a:solidFill>
                <a:latin typeface="Traditional Arabic" panose="02020603050405020304" pitchFamily="18" charset="-78"/>
                <a:cs typeface="Traditional Arabic" panose="02020603050405020304" pitchFamily="18" charset="-78"/>
              </a:rPr>
              <a:t>الإتحاد</a:t>
            </a:r>
            <a:r>
              <a:rPr lang="ar-SA" sz="3200" b="1" dirty="0" smtClean="0">
                <a:solidFill>
                  <a:srgbClr val="002060"/>
                </a:solidFill>
                <a:latin typeface="Traditional Arabic" panose="02020603050405020304" pitchFamily="18" charset="-78"/>
                <a:cs typeface="Traditional Arabic" panose="02020603050405020304" pitchFamily="18" charset="-78"/>
              </a:rPr>
              <a:t> </a:t>
            </a:r>
            <a:r>
              <a:rPr lang="ar-SA" sz="3200" b="1" dirty="0" err="1" smtClean="0">
                <a:solidFill>
                  <a:srgbClr val="002060"/>
                </a:solidFill>
                <a:latin typeface="Traditional Arabic" panose="02020603050405020304" pitchFamily="18" charset="-78"/>
                <a:cs typeface="Traditional Arabic" panose="02020603050405020304" pitchFamily="18" charset="-78"/>
              </a:rPr>
              <a:t>الدولى</a:t>
            </a:r>
            <a:r>
              <a:rPr lang="ar-SA" sz="3200" b="1" dirty="0" smtClean="0">
                <a:solidFill>
                  <a:srgbClr val="002060"/>
                </a:solidFill>
                <a:latin typeface="Traditional Arabic" panose="02020603050405020304" pitchFamily="18" charset="-78"/>
                <a:cs typeface="Traditional Arabic" panose="02020603050405020304" pitchFamily="18" charset="-78"/>
              </a:rPr>
              <a:t> للكاراتيه أقر بعض الوسائل والأدوات التى يرتديها </a:t>
            </a:r>
            <a:r>
              <a:rPr lang="ar-SA" sz="3200" b="1" dirty="0" err="1" smtClean="0">
                <a:solidFill>
                  <a:srgbClr val="002060"/>
                </a:solidFill>
                <a:latin typeface="Traditional Arabic" panose="02020603050405020304" pitchFamily="18" charset="-78"/>
                <a:cs typeface="Traditional Arabic" panose="02020603050405020304" pitchFamily="18" charset="-78"/>
              </a:rPr>
              <a:t>لاعبى</a:t>
            </a:r>
            <a:r>
              <a:rPr lang="ar-SA" sz="3200" b="1" dirty="0" smtClean="0">
                <a:solidFill>
                  <a:srgbClr val="002060"/>
                </a:solidFill>
                <a:latin typeface="Traditional Arabic" panose="02020603050405020304" pitchFamily="18" charset="-78"/>
                <a:cs typeface="Traditional Arabic" panose="02020603050405020304" pitchFamily="18" charset="-78"/>
              </a:rPr>
              <a:t> ولاعبات الكاراتيه أثناء منافسات الكاراتيه، فمن مهام </a:t>
            </a:r>
            <a:r>
              <a:rPr lang="ar-SA" sz="3200" b="1" dirty="0" err="1" smtClean="0">
                <a:solidFill>
                  <a:srgbClr val="002060"/>
                </a:solidFill>
                <a:latin typeface="Traditional Arabic" panose="02020603050405020304" pitchFamily="18" charset="-78"/>
                <a:cs typeface="Traditional Arabic" panose="02020603050405020304" pitchFamily="18" charset="-78"/>
              </a:rPr>
              <a:t>الإتحاد</a:t>
            </a:r>
            <a:r>
              <a:rPr lang="ar-SA" sz="3200" b="1" dirty="0" smtClean="0">
                <a:solidFill>
                  <a:srgbClr val="002060"/>
                </a:solidFill>
                <a:latin typeface="Traditional Arabic" panose="02020603050405020304" pitchFamily="18" charset="-78"/>
                <a:cs typeface="Traditional Arabic" panose="02020603050405020304" pitchFamily="18" charset="-78"/>
              </a:rPr>
              <a:t> </a:t>
            </a:r>
            <a:r>
              <a:rPr lang="ar-SA" sz="3200" b="1" dirty="0" err="1" smtClean="0">
                <a:solidFill>
                  <a:srgbClr val="002060"/>
                </a:solidFill>
                <a:latin typeface="Traditional Arabic" panose="02020603050405020304" pitchFamily="18" charset="-78"/>
                <a:cs typeface="Traditional Arabic" panose="02020603050405020304" pitchFamily="18" charset="-78"/>
              </a:rPr>
              <a:t>الدولى</a:t>
            </a:r>
            <a:r>
              <a:rPr lang="ar-SA" sz="3200" b="1" dirty="0" smtClean="0">
                <a:solidFill>
                  <a:srgbClr val="002060"/>
                </a:solidFill>
                <a:latin typeface="Traditional Arabic" panose="02020603050405020304" pitchFamily="18" charset="-78"/>
                <a:cs typeface="Traditional Arabic" panose="02020603050405020304" pitchFamily="18" charset="-78"/>
              </a:rPr>
              <a:t> للكاراتيه بجانب </a:t>
            </a:r>
            <a:r>
              <a:rPr lang="ar-SA" sz="3200" b="1" dirty="0" err="1" smtClean="0">
                <a:solidFill>
                  <a:srgbClr val="002060"/>
                </a:solidFill>
                <a:latin typeface="Traditional Arabic" panose="02020603050405020304" pitchFamily="18" charset="-78"/>
                <a:cs typeface="Traditional Arabic" panose="02020603050405020304" pitchFamily="18" charset="-78"/>
              </a:rPr>
              <a:t>الإرتقاء</a:t>
            </a:r>
            <a:r>
              <a:rPr lang="ar-SA" sz="3200" b="1" dirty="0" smtClean="0">
                <a:solidFill>
                  <a:srgbClr val="002060"/>
                </a:solidFill>
                <a:latin typeface="Traditional Arabic" panose="02020603050405020304" pitchFamily="18" charset="-78"/>
                <a:cs typeface="Traditional Arabic" panose="02020603050405020304" pitchFamily="18" charset="-78"/>
              </a:rPr>
              <a:t> برياضة الكاراتيه ونشرها - هو الحفاظ على سلامة لاعبيه من خلال سنّ القوانين وتعديل اللوائح بما يتماشى ويتفق مع عوامل الأمن والسلامة سواء </a:t>
            </a:r>
            <a:r>
              <a:rPr lang="ar-SA" sz="3200" b="1" dirty="0" err="1" smtClean="0">
                <a:solidFill>
                  <a:srgbClr val="002060"/>
                </a:solidFill>
                <a:latin typeface="Traditional Arabic" panose="02020603050405020304" pitchFamily="18" charset="-78"/>
                <a:cs typeface="Traditional Arabic" panose="02020603050405020304" pitchFamily="18" charset="-78"/>
              </a:rPr>
              <a:t>فى</a:t>
            </a:r>
            <a:r>
              <a:rPr lang="ar-SA" sz="3200" b="1" dirty="0" smtClean="0">
                <a:solidFill>
                  <a:srgbClr val="002060"/>
                </a:solidFill>
                <a:latin typeface="Traditional Arabic" panose="02020603050405020304" pitchFamily="18" charset="-78"/>
                <a:cs typeface="Traditional Arabic" panose="02020603050405020304" pitchFamily="18" charset="-78"/>
              </a:rPr>
              <a:t> المنافسات أو التدريب.</a:t>
            </a:r>
          </a:p>
          <a:p>
            <a:endParaRPr lang="ar-SA" sz="3200" b="1" dirty="0" smtClean="0">
              <a:solidFill>
                <a:srgbClr val="002060"/>
              </a:solidFill>
              <a:latin typeface="Traditional Arabic" panose="02020603050405020304" pitchFamily="18" charset="-78"/>
              <a:cs typeface="Traditional Arabic" panose="02020603050405020304" pitchFamily="18" charset="-78"/>
            </a:endParaRPr>
          </a:p>
          <a:p>
            <a:r>
              <a:rPr lang="ar-SA" sz="3200" b="1" dirty="0" smtClean="0">
                <a:solidFill>
                  <a:srgbClr val="002060"/>
                </a:solidFill>
                <a:latin typeface="Traditional Arabic" panose="02020603050405020304" pitchFamily="18" charset="-78"/>
                <a:cs typeface="Traditional Arabic" panose="02020603050405020304" pitchFamily="18" charset="-78"/>
              </a:rPr>
              <a:t>وفيما </a:t>
            </a:r>
            <a:r>
              <a:rPr lang="ar-SA" sz="3200" b="1" dirty="0">
                <a:solidFill>
                  <a:srgbClr val="002060"/>
                </a:solidFill>
                <a:latin typeface="Traditional Arabic" panose="02020603050405020304" pitchFamily="18" charset="-78"/>
                <a:cs typeface="Traditional Arabic" panose="02020603050405020304" pitchFamily="18" charset="-78"/>
              </a:rPr>
              <a:t>يلى نعرض لكم أهم الأدوات التى نستخدمها </a:t>
            </a:r>
            <a:r>
              <a:rPr lang="ar-SA" sz="3200" b="1" dirty="0" err="1">
                <a:solidFill>
                  <a:srgbClr val="002060"/>
                </a:solidFill>
                <a:latin typeface="Traditional Arabic" panose="02020603050405020304" pitchFamily="18" charset="-78"/>
                <a:cs typeface="Traditional Arabic" panose="02020603050405020304" pitchFamily="18" charset="-78"/>
              </a:rPr>
              <a:t>فى</a:t>
            </a:r>
            <a:r>
              <a:rPr lang="ar-SA" sz="3200" b="1" dirty="0">
                <a:solidFill>
                  <a:srgbClr val="002060"/>
                </a:solidFill>
                <a:latin typeface="Traditional Arabic" panose="02020603050405020304" pitchFamily="18" charset="-78"/>
                <a:cs typeface="Traditional Arabic" panose="02020603050405020304" pitchFamily="18" charset="-78"/>
              </a:rPr>
              <a:t> التدريب او المنافسات بغرض وقاية اللاعبين من </a:t>
            </a:r>
            <a:r>
              <a:rPr lang="ar-SA" sz="3200" b="1" dirty="0" smtClean="0">
                <a:solidFill>
                  <a:srgbClr val="002060"/>
                </a:solidFill>
                <a:latin typeface="Traditional Arabic" panose="02020603050405020304" pitchFamily="18" charset="-78"/>
                <a:cs typeface="Traditional Arabic" panose="02020603050405020304" pitchFamily="18" charset="-78"/>
              </a:rPr>
              <a:t>الإصابات:</a:t>
            </a:r>
            <a:endParaRPr lang="ar-SA" sz="3200" b="1"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155113475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332656"/>
            <a:ext cx="8496944" cy="6048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0"/>
            <a:r>
              <a:rPr lang="ar-SA" sz="2800" b="1" dirty="0">
                <a:solidFill>
                  <a:schemeClr val="tx1"/>
                </a:solidFill>
                <a:latin typeface="Traditional Arabic" panose="02020603050405020304" pitchFamily="18" charset="-78"/>
                <a:cs typeface="Traditional Arabic" panose="02020603050405020304" pitchFamily="18" charset="-78"/>
              </a:rPr>
              <a:t>بالنسبة للمشاهد الذي لم يسبق له التمرن على هذه الرياضة من قبل، قد يبدو  الكاراتيه كعرض مليء بالعنف. لكن الحقيقة أن الأمر على نقيض ذلك تمامًا. الكاراتيه </a:t>
            </a:r>
            <a:r>
              <a:rPr lang="ar-SA" sz="2800" b="1" dirty="0" smtClean="0">
                <a:solidFill>
                  <a:schemeClr val="tx1"/>
                </a:solidFill>
                <a:latin typeface="Traditional Arabic" panose="02020603050405020304" pitchFamily="18" charset="-78"/>
                <a:cs typeface="Traditional Arabic" panose="02020603050405020304" pitchFamily="18" charset="-78"/>
              </a:rPr>
              <a:t>،رياضة تهتم بالسلام، والسلام العقلي تحديدًا.</a:t>
            </a:r>
          </a:p>
          <a:p>
            <a:pPr rtl="0"/>
            <a:r>
              <a:rPr lang="ar-SA" sz="2800" b="1" dirty="0" smtClean="0">
                <a:solidFill>
                  <a:schemeClr val="tx1"/>
                </a:solidFill>
                <a:latin typeface="Traditional Arabic" panose="02020603050405020304" pitchFamily="18" charset="-78"/>
                <a:cs typeface="Traditional Arabic" panose="02020603050405020304" pitchFamily="18" charset="-78"/>
              </a:rPr>
              <a:t> في الحياة نواجه بعض الاحداث التي لا يمكن تجنبها، عندما يحدث ذلك يكون من الواجب عليك أن تتعامل معها بقوة وسرعة، لا يكون الغرض هنا العنف المفرط، ولكن تحقيق الثقة الطبيعة التي تنشأ في جو من التواضع.</a:t>
            </a:r>
            <a:endParaRPr lang="en-US" sz="2800" b="1" dirty="0" smtClean="0">
              <a:solidFill>
                <a:schemeClr val="tx1"/>
              </a:solidFill>
              <a:latin typeface="Traditional Arabic" panose="02020603050405020304" pitchFamily="18" charset="-78"/>
              <a:cs typeface="Traditional Arabic" panose="02020603050405020304" pitchFamily="18" charset="-78"/>
            </a:endParaRPr>
          </a:p>
          <a:p>
            <a:pPr lvl="1" rtl="0"/>
            <a:r>
              <a:rPr lang="ar-SA" sz="2800" b="1" dirty="0" smtClean="0">
                <a:solidFill>
                  <a:schemeClr val="tx1"/>
                </a:solidFill>
                <a:latin typeface="Traditional Arabic" panose="02020603050405020304" pitchFamily="18" charset="-78"/>
                <a:cs typeface="Traditional Arabic" panose="02020603050405020304" pitchFamily="18" charset="-78"/>
              </a:rPr>
              <a:t>إنها </a:t>
            </a:r>
            <a:r>
              <a:rPr lang="ar-SA" sz="2800" b="1" dirty="0">
                <a:solidFill>
                  <a:schemeClr val="tx1"/>
                </a:solidFill>
                <a:latin typeface="Traditional Arabic" panose="02020603050405020304" pitchFamily="18" charset="-78"/>
                <a:cs typeface="Traditional Arabic" panose="02020603050405020304" pitchFamily="18" charset="-78"/>
              </a:rPr>
              <a:t>رياضة تهتم بالعقل والروح بنفس قدر اهتمامها بالجسد. يجب على ممارس الكاراتيه أن يعمل على تطوير الثلاثة جوانب معًا، إذا كان يرغب حقًا في إتقان هذه الرياضة. يجب على الجسد أن يتقن كيفية الحركة، ولكن العقل بدوره، يجب أن يتقن كيفية الثبات والتركيز</a:t>
            </a:r>
            <a:r>
              <a:rPr lang="en-US" sz="2800" b="1" dirty="0">
                <a:solidFill>
                  <a:schemeClr val="tx1"/>
                </a:solidFill>
                <a:latin typeface="Traditional Arabic" panose="02020603050405020304" pitchFamily="18" charset="-78"/>
                <a:cs typeface="Traditional Arabic" panose="02020603050405020304" pitchFamily="18" charset="-78"/>
              </a:rPr>
              <a:t> </a:t>
            </a:r>
          </a:p>
          <a:p>
            <a:r>
              <a:rPr lang="ar-SA" sz="2800" b="1" dirty="0">
                <a:solidFill>
                  <a:schemeClr val="tx1"/>
                </a:solidFill>
                <a:latin typeface="Traditional Arabic" panose="02020603050405020304" pitchFamily="18" charset="-78"/>
                <a:cs typeface="Traditional Arabic" panose="02020603050405020304" pitchFamily="18" charset="-78"/>
              </a:rPr>
              <a:t>كل الرياضات القتالية تبدأ وتنتهي بإظهار الاحترام والتقدير للطرف الآخر. بالنسبة للكاراتيه، فإنه من المعتقد أن إخلاصك وتضحيتك يحملان جانب من المكافأة الناتجة عن هذه الرياضة، كما أن التواضع والاحترام يعبران عن طبيعة </a:t>
            </a:r>
            <a:r>
              <a:rPr lang="ar-SA" sz="2800" b="1" dirty="0" smtClean="0">
                <a:solidFill>
                  <a:schemeClr val="tx1"/>
                </a:solidFill>
                <a:latin typeface="Traditional Arabic" panose="02020603050405020304" pitchFamily="18" charset="-78"/>
                <a:cs typeface="Traditional Arabic" panose="02020603050405020304" pitchFamily="18" charset="-78"/>
              </a:rPr>
              <a:t>شخصيتك.</a:t>
            </a:r>
            <a:endParaRPr lang="fr-FR" sz="2800" b="1" dirty="0">
              <a:solidFill>
                <a:schemeClr val="tx1"/>
              </a:solidFill>
              <a:latin typeface="Traditional Arabic" panose="02020603050405020304" pitchFamily="18" charset="-78"/>
              <a:cs typeface="Traditional Arabic" panose="02020603050405020304" pitchFamily="18" charset="-78"/>
            </a:endParaRPr>
          </a:p>
        </p:txBody>
      </p:sp>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0" fontAlgn="base"/>
            <a:r>
              <a:rPr lang="ar-SA" sz="4800" b="1" dirty="0" smtClean="0">
                <a:solidFill>
                  <a:srgbClr val="002060"/>
                </a:solidFill>
                <a:latin typeface="Traditional Arabic" panose="02020603050405020304" pitchFamily="18" charset="-78"/>
                <a:cs typeface="Traditional Arabic" panose="02020603050405020304" pitchFamily="18" charset="-78"/>
              </a:rPr>
              <a:t>:</a:t>
            </a:r>
            <a:r>
              <a:rPr lang="en-US" sz="4800" b="1" u="sng" dirty="0">
                <a:solidFill>
                  <a:srgbClr val="FF0000"/>
                </a:solidFill>
                <a:latin typeface="Traditional Arabic" panose="02020603050405020304" pitchFamily="18" charset="-78"/>
                <a:cs typeface="Traditional Arabic" panose="02020603050405020304" pitchFamily="18" charset="-78"/>
              </a:rPr>
              <a:t> </a:t>
            </a:r>
            <a:r>
              <a:rPr lang="ar-SA" sz="4800" b="1" u="sng" dirty="0" smtClean="0">
                <a:solidFill>
                  <a:srgbClr val="FF0000"/>
                </a:solidFill>
                <a:latin typeface="Traditional Arabic" panose="02020603050405020304" pitchFamily="18" charset="-78"/>
                <a:cs typeface="Traditional Arabic" panose="02020603050405020304" pitchFamily="18" charset="-78"/>
              </a:rPr>
              <a:t>1-واقي الأسنان</a:t>
            </a:r>
          </a:p>
          <a:p>
            <a:pPr rtl="0" fontAlgn="base"/>
            <a:r>
              <a:rPr lang="ar-SA" sz="4800" b="1" dirty="0" smtClean="0">
                <a:solidFill>
                  <a:srgbClr val="002060"/>
                </a:solidFill>
                <a:latin typeface="Traditional Arabic" panose="02020603050405020304" pitchFamily="18" charset="-78"/>
                <a:cs typeface="Traditional Arabic" panose="02020603050405020304" pitchFamily="18" charset="-78"/>
              </a:rPr>
              <a:t>وهو واقي </a:t>
            </a:r>
            <a:r>
              <a:rPr lang="ar-SA" sz="4800" b="1" dirty="0">
                <a:solidFill>
                  <a:srgbClr val="002060"/>
                </a:solidFill>
                <a:latin typeface="Traditional Arabic" panose="02020603050405020304" pitchFamily="18" charset="-78"/>
                <a:cs typeface="Traditional Arabic" panose="02020603050405020304" pitchFamily="18" charset="-78"/>
              </a:rPr>
              <a:t>نصف </a:t>
            </a:r>
            <a:r>
              <a:rPr lang="ar-SA" sz="4800" b="1" dirty="0" err="1">
                <a:solidFill>
                  <a:srgbClr val="002060"/>
                </a:solidFill>
                <a:latin typeface="Traditional Arabic" panose="02020603050405020304" pitchFamily="18" charset="-78"/>
                <a:cs typeface="Traditional Arabic" panose="02020603050405020304" pitchFamily="18" charset="-78"/>
              </a:rPr>
              <a:t>دائرى</a:t>
            </a:r>
            <a:r>
              <a:rPr lang="ar-SA" sz="4800" b="1" dirty="0">
                <a:solidFill>
                  <a:srgbClr val="002060"/>
                </a:solidFill>
                <a:latin typeface="Traditional Arabic" panose="02020603050405020304" pitchFamily="18" charset="-78"/>
                <a:cs typeface="Traditional Arabic" panose="02020603050405020304" pitchFamily="18" charset="-78"/>
              </a:rPr>
              <a:t> يصنع من السليكون أو البلاستيك </a:t>
            </a:r>
            <a:r>
              <a:rPr lang="ar-SA" sz="4800" b="1" dirty="0" smtClean="0">
                <a:solidFill>
                  <a:srgbClr val="002060"/>
                </a:solidFill>
                <a:latin typeface="Traditional Arabic" panose="02020603050405020304" pitchFamily="18" charset="-78"/>
                <a:cs typeface="Traditional Arabic" panose="02020603050405020304" pitchFamily="18" charset="-78"/>
              </a:rPr>
              <a:t>المرن ، </a:t>
            </a:r>
            <a:r>
              <a:rPr lang="ar-SA" sz="4800" b="1" dirty="0">
                <a:solidFill>
                  <a:srgbClr val="002060"/>
                </a:solidFill>
                <a:latin typeface="Traditional Arabic" panose="02020603050405020304" pitchFamily="18" charset="-78"/>
                <a:cs typeface="Traditional Arabic" panose="02020603050405020304" pitchFamily="18" charset="-78"/>
              </a:rPr>
              <a:t>يتم </a:t>
            </a:r>
            <a:r>
              <a:rPr lang="ar-SA" sz="4800" b="1" dirty="0" err="1">
                <a:solidFill>
                  <a:srgbClr val="002060"/>
                </a:solidFill>
                <a:latin typeface="Traditional Arabic" panose="02020603050405020304" pitchFamily="18" charset="-78"/>
                <a:cs typeface="Traditional Arabic" panose="02020603050405020304" pitchFamily="18" charset="-78"/>
              </a:rPr>
              <a:t>إرتدائه</a:t>
            </a:r>
            <a:r>
              <a:rPr lang="ar-SA" sz="4800" b="1" dirty="0">
                <a:solidFill>
                  <a:srgbClr val="002060"/>
                </a:solidFill>
                <a:latin typeface="Traditional Arabic" panose="02020603050405020304" pitchFamily="18" charset="-78"/>
                <a:cs typeface="Traditional Arabic" panose="02020603050405020304" pitchFamily="18" charset="-78"/>
              </a:rPr>
              <a:t> على الأسنان من داخل الفم لوقاية الأسنان من الكسر أو الخلع إذا ما تعرض الفم </a:t>
            </a:r>
            <a:r>
              <a:rPr lang="ar-SA" sz="4800" b="1" dirty="0" smtClean="0">
                <a:solidFill>
                  <a:srgbClr val="002060"/>
                </a:solidFill>
                <a:latin typeface="Traditional Arabic" panose="02020603050405020304" pitchFamily="18" charset="-78"/>
                <a:cs typeface="Traditional Arabic" panose="02020603050405020304" pitchFamily="18" charset="-78"/>
              </a:rPr>
              <a:t>للّكم</a:t>
            </a:r>
            <a:r>
              <a:rPr lang="ar-SA" sz="4800" b="1" dirty="0">
                <a:solidFill>
                  <a:srgbClr val="002060"/>
                </a:solidFill>
                <a:latin typeface="Traditional Arabic" panose="02020603050405020304" pitchFamily="18" charset="-78"/>
                <a:cs typeface="Traditional Arabic" panose="02020603050405020304" pitchFamily="18" charset="-78"/>
              </a:rPr>
              <a:t>.</a:t>
            </a:r>
            <a:endParaRPr lang="en-US" sz="4800"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307876521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Image 2" descr="واقى الأسنان للاعبى الكاراتيه">
            <a:hlinkClick r:id="rId3"/>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395536" y="404664"/>
            <a:ext cx="8280920" cy="6192688"/>
          </a:xfrm>
          <a:prstGeom prst="rect">
            <a:avLst/>
          </a:prstGeom>
          <a:noFill/>
          <a:ln>
            <a:noFill/>
          </a:ln>
        </p:spPr>
      </p:pic>
    </p:spTree>
    <p:extLst>
      <p:ext uri="{BB962C8B-B14F-4D97-AF65-F5344CB8AC3E}">
        <p14:creationId xmlns:p14="http://schemas.microsoft.com/office/powerpoint/2010/main" xmlns="" val="3333948085"/>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0" fontAlgn="base"/>
            <a:r>
              <a:rPr lang="en-US" sz="4400" b="1" dirty="0">
                <a:solidFill>
                  <a:srgbClr val="002060"/>
                </a:solidFill>
                <a:latin typeface="Traditional Arabic" panose="02020603050405020304" pitchFamily="18" charset="-78"/>
                <a:cs typeface="Traditional Arabic" panose="02020603050405020304" pitchFamily="18" charset="-78"/>
              </a:rPr>
              <a:t> </a:t>
            </a:r>
            <a:r>
              <a:rPr lang="ar-SA" sz="4400" b="1" u="sng" dirty="0" smtClean="0">
                <a:solidFill>
                  <a:srgbClr val="FF0000"/>
                </a:solidFill>
                <a:latin typeface="Traditional Arabic" panose="02020603050405020304" pitchFamily="18" charset="-78"/>
                <a:cs typeface="Traditional Arabic" panose="02020603050405020304" pitchFamily="18" charset="-78"/>
              </a:rPr>
              <a:t>2-واقي </a:t>
            </a:r>
            <a:r>
              <a:rPr lang="ar-SA" sz="4400" b="1" u="sng" dirty="0">
                <a:solidFill>
                  <a:srgbClr val="FF0000"/>
                </a:solidFill>
                <a:latin typeface="Traditional Arabic" panose="02020603050405020304" pitchFamily="18" charset="-78"/>
                <a:cs typeface="Traditional Arabic" panose="02020603050405020304" pitchFamily="18" charset="-78"/>
              </a:rPr>
              <a:t>اليدين </a:t>
            </a:r>
            <a:r>
              <a:rPr lang="ar-SA" sz="4400" b="1" u="sng" dirty="0" smtClean="0">
                <a:solidFill>
                  <a:srgbClr val="FF0000"/>
                </a:solidFill>
                <a:latin typeface="Traditional Arabic" panose="02020603050405020304" pitchFamily="18" charset="-78"/>
                <a:cs typeface="Traditional Arabic" panose="02020603050405020304" pitchFamily="18" charset="-78"/>
              </a:rPr>
              <a:t>والأصابع</a:t>
            </a:r>
            <a:r>
              <a:rPr lang="ar-SA" sz="4400" b="1" dirty="0">
                <a:solidFill>
                  <a:srgbClr val="FF0000"/>
                </a:solidFill>
                <a:latin typeface="Traditional Arabic" panose="02020603050405020304" pitchFamily="18" charset="-78"/>
                <a:cs typeface="Traditional Arabic" panose="02020603050405020304" pitchFamily="18" charset="-78"/>
              </a:rPr>
              <a:t>:</a:t>
            </a:r>
            <a:endParaRPr lang="en-US" sz="4400" dirty="0">
              <a:solidFill>
                <a:srgbClr val="FF0000"/>
              </a:solidFill>
              <a:latin typeface="Traditional Arabic" panose="02020603050405020304" pitchFamily="18" charset="-78"/>
              <a:cs typeface="Traditional Arabic" panose="02020603050405020304" pitchFamily="18" charset="-78"/>
            </a:endParaRPr>
          </a:p>
          <a:p>
            <a:pPr algn="just"/>
            <a:r>
              <a:rPr lang="ar-SA" sz="4400" b="1" dirty="0">
                <a:solidFill>
                  <a:srgbClr val="002060"/>
                </a:solidFill>
                <a:latin typeface="Traditional Arabic" panose="02020603050405020304" pitchFamily="18" charset="-78"/>
                <a:cs typeface="Traditional Arabic" panose="02020603050405020304" pitchFamily="18" charset="-78"/>
              </a:rPr>
              <a:t>الغرض من </a:t>
            </a:r>
            <a:r>
              <a:rPr lang="ar-SA" sz="4400" b="1" dirty="0" err="1">
                <a:solidFill>
                  <a:srgbClr val="002060"/>
                </a:solidFill>
                <a:latin typeface="Traditional Arabic" panose="02020603050405020304" pitchFamily="18" charset="-78"/>
                <a:cs typeface="Traditional Arabic" panose="02020603050405020304" pitchFamily="18" charset="-78"/>
              </a:rPr>
              <a:t>إرتداء</a:t>
            </a:r>
            <a:r>
              <a:rPr lang="ar-SA" sz="4400" b="1" dirty="0">
                <a:solidFill>
                  <a:srgbClr val="002060"/>
                </a:solidFill>
                <a:latin typeface="Traditional Arabic" panose="02020603050405020304" pitchFamily="18" charset="-78"/>
                <a:cs typeface="Traditional Arabic" panose="02020603050405020304" pitchFamily="18" charset="-78"/>
              </a:rPr>
              <a:t> هذا </a:t>
            </a:r>
            <a:r>
              <a:rPr lang="ar-SA" sz="4400" b="1" dirty="0" smtClean="0">
                <a:solidFill>
                  <a:srgbClr val="002060"/>
                </a:solidFill>
                <a:latin typeface="Traditional Arabic" panose="02020603050405020304" pitchFamily="18" charset="-78"/>
                <a:cs typeface="Traditional Arabic" panose="02020603050405020304" pitchFamily="18" charset="-78"/>
              </a:rPr>
              <a:t>الواقي </a:t>
            </a:r>
            <a:r>
              <a:rPr lang="ar-SA" sz="4400" b="1" dirty="0">
                <a:solidFill>
                  <a:srgbClr val="002060"/>
                </a:solidFill>
                <a:latin typeface="Traditional Arabic" panose="02020603050405020304" pitchFamily="18" charset="-78"/>
                <a:cs typeface="Traditional Arabic" panose="02020603050405020304" pitchFamily="18" charset="-78"/>
              </a:rPr>
              <a:t>مزدوج .. ما معنى هذا ؟ </a:t>
            </a:r>
            <a:r>
              <a:rPr lang="ar-SA" sz="4400" b="1" dirty="0" smtClean="0">
                <a:solidFill>
                  <a:srgbClr val="002060"/>
                </a:solidFill>
                <a:latin typeface="Traditional Arabic" panose="02020603050405020304" pitchFamily="18" charset="-78"/>
                <a:cs typeface="Traditional Arabic" panose="02020603050405020304" pitchFamily="18" charset="-78"/>
              </a:rPr>
              <a:t>نقصد </a:t>
            </a:r>
            <a:r>
              <a:rPr lang="ar-SA" sz="4400" b="1" dirty="0">
                <a:solidFill>
                  <a:srgbClr val="002060"/>
                </a:solidFill>
                <a:latin typeface="Traditional Arabic" panose="02020603050405020304" pitchFamily="18" charset="-78"/>
                <a:cs typeface="Traditional Arabic" panose="02020603050405020304" pitchFamily="18" charset="-78"/>
              </a:rPr>
              <a:t>بكلمة مزدوج هنا </a:t>
            </a:r>
            <a:r>
              <a:rPr lang="ar-SA" sz="4400" b="1" dirty="0" smtClean="0">
                <a:solidFill>
                  <a:srgbClr val="002060"/>
                </a:solidFill>
                <a:latin typeface="Traditional Arabic" panose="02020603050405020304" pitchFamily="18" charset="-78"/>
                <a:cs typeface="Traditional Arabic" panose="02020603050405020304" pitchFamily="18" charset="-78"/>
              </a:rPr>
              <a:t>أي يحمي </a:t>
            </a:r>
            <a:r>
              <a:rPr lang="ar-SA" sz="4400" b="1" dirty="0">
                <a:solidFill>
                  <a:srgbClr val="002060"/>
                </a:solidFill>
                <a:latin typeface="Traditional Arabic" panose="02020603050405020304" pitchFamily="18" charset="-78"/>
                <a:cs typeface="Traditional Arabic" panose="02020603050405020304" pitchFamily="18" charset="-78"/>
              </a:rPr>
              <a:t>كلا اللاعبين، حيث يوفر حماية ليد اللاعب الذى يرتدى </a:t>
            </a:r>
            <a:r>
              <a:rPr lang="ar-SA" sz="4400" b="1" dirty="0" err="1">
                <a:solidFill>
                  <a:srgbClr val="002060"/>
                </a:solidFill>
                <a:latin typeface="Traditional Arabic" panose="02020603050405020304" pitchFamily="18" charset="-78"/>
                <a:cs typeface="Traditional Arabic" panose="02020603050405020304" pitchFamily="18" charset="-78"/>
              </a:rPr>
              <a:t>واقى</a:t>
            </a:r>
            <a:r>
              <a:rPr lang="ar-SA" sz="4400" b="1" dirty="0">
                <a:solidFill>
                  <a:srgbClr val="002060"/>
                </a:solidFill>
                <a:latin typeface="Traditional Arabic" panose="02020603050405020304" pitchFamily="18" charset="-78"/>
                <a:cs typeface="Traditional Arabic" panose="02020603050405020304" pitchFamily="18" charset="-78"/>
              </a:rPr>
              <a:t> اليدين والأصابع، وفى نفس الوقت يوفر حماية للاعب المنافس وخاصة الوجه، حيث </a:t>
            </a:r>
            <a:r>
              <a:rPr lang="ar-SA" sz="4400" b="1" dirty="0" err="1">
                <a:solidFill>
                  <a:srgbClr val="002060"/>
                </a:solidFill>
                <a:latin typeface="Traditional Arabic" panose="02020603050405020304" pitchFamily="18" charset="-78"/>
                <a:cs typeface="Traditional Arabic" panose="02020603050405020304" pitchFamily="18" charset="-78"/>
              </a:rPr>
              <a:t>إرتداء</a:t>
            </a:r>
            <a:r>
              <a:rPr lang="ar-SA" sz="4400" b="1" dirty="0">
                <a:solidFill>
                  <a:srgbClr val="002060"/>
                </a:solidFill>
                <a:latin typeface="Traditional Arabic" panose="02020603050405020304" pitchFamily="18" charset="-78"/>
                <a:cs typeface="Traditional Arabic" panose="02020603050405020304" pitchFamily="18" charset="-78"/>
              </a:rPr>
              <a:t> هذا </a:t>
            </a:r>
            <a:r>
              <a:rPr lang="ar-SA" sz="4400" b="1" dirty="0" err="1">
                <a:solidFill>
                  <a:srgbClr val="002060"/>
                </a:solidFill>
                <a:latin typeface="Traditional Arabic" panose="02020603050405020304" pitchFamily="18" charset="-78"/>
                <a:cs typeface="Traditional Arabic" panose="02020603050405020304" pitchFamily="18" charset="-78"/>
              </a:rPr>
              <a:t>الواقى</a:t>
            </a:r>
            <a:r>
              <a:rPr lang="ar-SA" sz="4400" b="1" dirty="0">
                <a:solidFill>
                  <a:srgbClr val="002060"/>
                </a:solidFill>
                <a:latin typeface="Traditional Arabic" panose="02020603050405020304" pitchFamily="18" charset="-78"/>
                <a:cs typeface="Traditional Arabic" panose="02020603050405020304" pitchFamily="18" charset="-78"/>
              </a:rPr>
              <a:t> يقلل من </a:t>
            </a:r>
            <a:r>
              <a:rPr lang="ar-SA" sz="4400" b="1" dirty="0" err="1">
                <a:solidFill>
                  <a:srgbClr val="002060"/>
                </a:solidFill>
                <a:latin typeface="Traditional Arabic" panose="02020603050405020304" pitchFamily="18" charset="-78"/>
                <a:cs typeface="Traditional Arabic" panose="02020603050405020304" pitchFamily="18" charset="-78"/>
              </a:rPr>
              <a:t>إحتمال</a:t>
            </a:r>
            <a:r>
              <a:rPr lang="ar-SA" sz="4400" b="1" dirty="0">
                <a:solidFill>
                  <a:srgbClr val="002060"/>
                </a:solidFill>
                <a:latin typeface="Traditional Arabic" panose="02020603050405020304" pitchFamily="18" charset="-78"/>
                <a:cs typeface="Traditional Arabic" panose="02020603050405020304" pitchFamily="18" charset="-78"/>
              </a:rPr>
              <a:t> حدوث إصابات للوجه إذا ما تعرض للّكم </a:t>
            </a:r>
            <a:r>
              <a:rPr lang="ar-SA" sz="4400" b="1" dirty="0" smtClean="0">
                <a:solidFill>
                  <a:srgbClr val="002060"/>
                </a:solidFill>
                <a:latin typeface="Traditional Arabic" panose="02020603050405020304" pitchFamily="18" charset="-78"/>
                <a:cs typeface="Traditional Arabic" panose="02020603050405020304" pitchFamily="18" charset="-78"/>
              </a:rPr>
              <a:t>باليد.</a:t>
            </a:r>
            <a:endParaRPr lang="ar-SA" sz="4400"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9464960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7"/>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Image 2" descr="واقى اليد والأصابع للاعبى الكاراتيه">
            <a:hlinkClick r:id="rId3"/>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395536" y="332656"/>
            <a:ext cx="8424936" cy="6242157"/>
          </a:xfrm>
          <a:prstGeom prst="rect">
            <a:avLst/>
          </a:prstGeom>
          <a:noFill/>
          <a:ln>
            <a:noFill/>
          </a:ln>
        </p:spPr>
      </p:pic>
    </p:spTree>
    <p:extLst>
      <p:ext uri="{BB962C8B-B14F-4D97-AF65-F5344CB8AC3E}">
        <p14:creationId xmlns:p14="http://schemas.microsoft.com/office/powerpoint/2010/main" xmlns="" val="3823784116"/>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r>
              <a:rPr lang="en-US" b="1" dirty="0"/>
              <a:t> </a:t>
            </a:r>
            <a:r>
              <a:rPr lang="ar-SA" b="1" dirty="0">
                <a:solidFill>
                  <a:srgbClr val="FF0000"/>
                </a:solidFill>
              </a:rPr>
              <a:t>:</a:t>
            </a:r>
            <a:r>
              <a:rPr lang="en-US" u="sng" dirty="0">
                <a:solidFill>
                  <a:srgbClr val="FF0000"/>
                </a:solidFill>
              </a:rPr>
              <a:t> </a:t>
            </a:r>
            <a:r>
              <a:rPr lang="ar-SA" sz="6000" u="sng" dirty="0" smtClean="0">
                <a:solidFill>
                  <a:srgbClr val="FF0000"/>
                </a:solidFill>
                <a:latin typeface="Traditional Arabic" panose="02020603050405020304" pitchFamily="18" charset="-78"/>
                <a:cs typeface="Traditional Arabic" panose="02020603050405020304" pitchFamily="18" charset="-78"/>
              </a:rPr>
              <a:t>3-</a:t>
            </a:r>
            <a:r>
              <a:rPr lang="ar-SA" sz="6000" b="1" u="sng" dirty="0" smtClean="0">
                <a:solidFill>
                  <a:srgbClr val="FF0000"/>
                </a:solidFill>
                <a:latin typeface="Traditional Arabic" panose="02020603050405020304" pitchFamily="18" charset="-78"/>
                <a:cs typeface="Traditional Arabic" panose="02020603050405020304" pitchFamily="18" charset="-78"/>
              </a:rPr>
              <a:t>واقي الرأس</a:t>
            </a:r>
            <a:endParaRPr lang="en-US" sz="6000" u="sng" dirty="0">
              <a:solidFill>
                <a:srgbClr val="FF0000"/>
              </a:solidFill>
              <a:latin typeface="Traditional Arabic" panose="02020603050405020304" pitchFamily="18" charset="-78"/>
              <a:cs typeface="Traditional Arabic" panose="02020603050405020304" pitchFamily="18" charset="-78"/>
            </a:endParaRPr>
          </a:p>
          <a:p>
            <a:pPr algn="ctr"/>
            <a:r>
              <a:rPr lang="ar-SA" sz="6000" b="1" dirty="0" smtClean="0">
                <a:solidFill>
                  <a:srgbClr val="002060"/>
                </a:solidFill>
                <a:latin typeface="Traditional Arabic" panose="02020603050405020304" pitchFamily="18" charset="-78"/>
                <a:cs typeface="Traditional Arabic" panose="02020603050405020304" pitchFamily="18" charset="-78"/>
              </a:rPr>
              <a:t>يرتدي لاعبي </a:t>
            </a:r>
            <a:r>
              <a:rPr lang="ar-SA" sz="6000" b="1" dirty="0">
                <a:solidFill>
                  <a:srgbClr val="002060"/>
                </a:solidFill>
                <a:latin typeface="Traditional Arabic" panose="02020603050405020304" pitchFamily="18" charset="-78"/>
                <a:cs typeface="Traditional Arabic" panose="02020603050405020304" pitchFamily="18" charset="-78"/>
              </a:rPr>
              <a:t>الكاراتيه </a:t>
            </a:r>
            <a:r>
              <a:rPr lang="ar-SA" sz="6000" b="1" dirty="0" smtClean="0">
                <a:solidFill>
                  <a:srgbClr val="002060"/>
                </a:solidFill>
                <a:latin typeface="Traditional Arabic" panose="02020603050405020304" pitchFamily="18" charset="-78"/>
                <a:cs typeface="Traditional Arabic" panose="02020603050405020304" pitchFamily="18" charset="-78"/>
              </a:rPr>
              <a:t>واقي </a:t>
            </a:r>
            <a:r>
              <a:rPr lang="ar-SA" sz="6000" b="1" dirty="0">
                <a:solidFill>
                  <a:srgbClr val="002060"/>
                </a:solidFill>
                <a:latin typeface="Traditional Arabic" panose="02020603050405020304" pitchFamily="18" charset="-78"/>
                <a:cs typeface="Traditional Arabic" panose="02020603050405020304" pitchFamily="18" charset="-78"/>
              </a:rPr>
              <a:t>الرأس لتوفير الحماية الكاملة لرؤوسهم من الصدمات أو اللكمات أو الركلات أثناء التدريب أو </a:t>
            </a:r>
            <a:r>
              <a:rPr lang="ar-SA" sz="6000" b="1" dirty="0" smtClean="0">
                <a:solidFill>
                  <a:srgbClr val="002060"/>
                </a:solidFill>
                <a:latin typeface="Traditional Arabic" panose="02020603050405020304" pitchFamily="18" charset="-78"/>
                <a:cs typeface="Traditional Arabic" panose="02020603050405020304" pitchFamily="18" charset="-78"/>
              </a:rPr>
              <a:t>المنافسات.</a:t>
            </a:r>
            <a:endParaRPr lang="ar-SA" sz="6000"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60365333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408712"/>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026" name="Picture 2" descr="نتيجة بحث الصور عن واقي الرأس في الكاراتيه"/>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3528" y="260648"/>
            <a:ext cx="8481717" cy="64087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51886637"/>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fontAlgn="base"/>
            <a:r>
              <a:rPr lang="en-US" sz="6000" b="1" dirty="0">
                <a:solidFill>
                  <a:srgbClr val="002060"/>
                </a:solidFill>
                <a:latin typeface="Traditional Arabic" panose="02020603050405020304" pitchFamily="18" charset="-78"/>
                <a:cs typeface="Traditional Arabic" panose="02020603050405020304" pitchFamily="18" charset="-78"/>
              </a:rPr>
              <a:t> </a:t>
            </a:r>
            <a:r>
              <a:rPr lang="ar-SA" sz="6000" b="1" u="sng" dirty="0" smtClean="0">
                <a:solidFill>
                  <a:srgbClr val="FF0000"/>
                </a:solidFill>
                <a:latin typeface="Traditional Arabic" panose="02020603050405020304" pitchFamily="18" charset="-78"/>
                <a:cs typeface="Traditional Arabic" panose="02020603050405020304" pitchFamily="18" charset="-78"/>
              </a:rPr>
              <a:t>4-واقى </a:t>
            </a:r>
            <a:r>
              <a:rPr lang="ar-SA" sz="6000" b="1" u="sng" dirty="0">
                <a:solidFill>
                  <a:srgbClr val="FF0000"/>
                </a:solidFill>
                <a:latin typeface="Traditional Arabic" panose="02020603050405020304" pitchFamily="18" charset="-78"/>
                <a:cs typeface="Traditional Arabic" panose="02020603050405020304" pitchFamily="18" charset="-78"/>
              </a:rPr>
              <a:t>الصدر </a:t>
            </a:r>
            <a:r>
              <a:rPr lang="ar-SA" sz="6000" b="1" u="sng" dirty="0" smtClean="0">
                <a:solidFill>
                  <a:srgbClr val="FF0000"/>
                </a:solidFill>
                <a:latin typeface="Traditional Arabic" panose="02020603050405020304" pitchFamily="18" charset="-78"/>
                <a:cs typeface="Traditional Arabic" panose="02020603050405020304" pitchFamily="18" charset="-78"/>
              </a:rPr>
              <a:t>والبطن</a:t>
            </a:r>
            <a:r>
              <a:rPr lang="ar-SA" sz="6000" b="1" u="sng" dirty="0">
                <a:solidFill>
                  <a:srgbClr val="FF0000"/>
                </a:solidFill>
                <a:latin typeface="Traditional Arabic" panose="02020603050405020304" pitchFamily="18" charset="-78"/>
                <a:cs typeface="Traditional Arabic" panose="02020603050405020304" pitchFamily="18" charset="-78"/>
              </a:rPr>
              <a:t>:</a:t>
            </a:r>
            <a:endParaRPr lang="en-US" sz="6000" u="sng" dirty="0">
              <a:solidFill>
                <a:srgbClr val="FF0000"/>
              </a:solidFill>
              <a:latin typeface="Traditional Arabic" panose="02020603050405020304" pitchFamily="18" charset="-78"/>
              <a:cs typeface="Traditional Arabic" panose="02020603050405020304" pitchFamily="18" charset="-78"/>
            </a:endParaRPr>
          </a:p>
          <a:p>
            <a:pPr algn="ctr" rtl="0" fontAlgn="base"/>
            <a:r>
              <a:rPr lang="ar-SA" sz="6000" b="1" dirty="0">
                <a:solidFill>
                  <a:srgbClr val="002060"/>
                </a:solidFill>
                <a:latin typeface="Traditional Arabic" panose="02020603050405020304" pitchFamily="18" charset="-78"/>
                <a:cs typeface="Traditional Arabic" panose="02020603050405020304" pitchFamily="18" charset="-78"/>
              </a:rPr>
              <a:t>وهو مصمم خصيصاً لوقاية </a:t>
            </a:r>
            <a:r>
              <a:rPr lang="ar-SA" sz="6000" b="1" dirty="0" smtClean="0">
                <a:solidFill>
                  <a:srgbClr val="002060"/>
                </a:solidFill>
                <a:latin typeface="Traditional Arabic" panose="02020603050405020304" pitchFamily="18" charset="-78"/>
                <a:cs typeface="Traditional Arabic" panose="02020603050405020304" pitchFamily="18" charset="-78"/>
              </a:rPr>
              <a:t>لاعبي </a:t>
            </a:r>
            <a:r>
              <a:rPr lang="ar-SA" sz="6000" b="1" dirty="0">
                <a:solidFill>
                  <a:srgbClr val="002060"/>
                </a:solidFill>
                <a:latin typeface="Traditional Arabic" panose="02020603050405020304" pitchFamily="18" charset="-78"/>
                <a:cs typeface="Traditional Arabic" panose="02020603050405020304" pitchFamily="18" charset="-78"/>
              </a:rPr>
              <a:t>الكاراتيه من اللكمات والركلات الموجهة إلى </a:t>
            </a:r>
            <a:r>
              <a:rPr lang="ar-SA" sz="6000" b="1" dirty="0" smtClean="0">
                <a:solidFill>
                  <a:srgbClr val="002060"/>
                </a:solidFill>
                <a:latin typeface="Traditional Arabic" panose="02020603050405020304" pitchFamily="18" charset="-78"/>
                <a:cs typeface="Traditional Arabic" panose="02020603050405020304" pitchFamily="18" charset="-78"/>
              </a:rPr>
              <a:t>منطقتي </a:t>
            </a:r>
            <a:r>
              <a:rPr lang="ar-SA" sz="6000" b="1" dirty="0">
                <a:solidFill>
                  <a:srgbClr val="002060"/>
                </a:solidFill>
                <a:latin typeface="Traditional Arabic" panose="02020603050405020304" pitchFamily="18" charset="-78"/>
                <a:cs typeface="Traditional Arabic" panose="02020603050405020304" pitchFamily="18" charset="-78"/>
              </a:rPr>
              <a:t>البطن والصدر حتى </a:t>
            </a:r>
            <a:r>
              <a:rPr lang="ar-SA" sz="6000" b="1" dirty="0" err="1">
                <a:solidFill>
                  <a:srgbClr val="002060"/>
                </a:solidFill>
                <a:latin typeface="Traditional Arabic" panose="02020603050405020304" pitchFamily="18" charset="-78"/>
                <a:cs typeface="Traditional Arabic" panose="02020603050405020304" pitchFamily="18" charset="-78"/>
              </a:rPr>
              <a:t>لاتسبب</a:t>
            </a:r>
            <a:r>
              <a:rPr lang="ar-SA" sz="6000" b="1" dirty="0">
                <a:solidFill>
                  <a:srgbClr val="002060"/>
                </a:solidFill>
                <a:latin typeface="Traditional Arabic" panose="02020603050405020304" pitchFamily="18" charset="-78"/>
                <a:cs typeface="Traditional Arabic" panose="02020603050405020304" pitchFamily="18" charset="-78"/>
              </a:rPr>
              <a:t> ألم أو إصابة </a:t>
            </a:r>
            <a:r>
              <a:rPr lang="ar-SA" sz="6000" b="1" dirty="0" smtClean="0">
                <a:solidFill>
                  <a:srgbClr val="002060"/>
                </a:solidFill>
                <a:latin typeface="Traditional Arabic" panose="02020603050405020304" pitchFamily="18" charset="-78"/>
                <a:cs typeface="Traditional Arabic" panose="02020603050405020304" pitchFamily="18" charset="-78"/>
              </a:rPr>
              <a:t>في </a:t>
            </a:r>
            <a:r>
              <a:rPr lang="ar-SA" sz="6000" b="1" dirty="0">
                <a:solidFill>
                  <a:srgbClr val="002060"/>
                </a:solidFill>
                <a:latin typeface="Traditional Arabic" panose="02020603050405020304" pitchFamily="18" charset="-78"/>
                <a:cs typeface="Traditional Arabic" panose="02020603050405020304" pitchFamily="18" charset="-78"/>
              </a:rPr>
              <a:t>هذه </a:t>
            </a:r>
            <a:r>
              <a:rPr lang="ar-SA" sz="6000" b="1" dirty="0" smtClean="0">
                <a:solidFill>
                  <a:srgbClr val="002060"/>
                </a:solidFill>
                <a:latin typeface="Traditional Arabic" panose="02020603050405020304" pitchFamily="18" charset="-78"/>
                <a:cs typeface="Traditional Arabic" panose="02020603050405020304" pitchFamily="18" charset="-78"/>
              </a:rPr>
              <a:t>المناطق</a:t>
            </a:r>
            <a:r>
              <a:rPr lang="ar-SA" sz="6000" b="1" dirty="0">
                <a:solidFill>
                  <a:srgbClr val="002060"/>
                </a:solidFill>
                <a:latin typeface="Traditional Arabic" panose="02020603050405020304" pitchFamily="18" charset="-78"/>
                <a:cs typeface="Traditional Arabic" panose="02020603050405020304" pitchFamily="18" charset="-78"/>
              </a:rPr>
              <a:t>.</a:t>
            </a:r>
            <a:endParaRPr lang="en-US" sz="6000"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00705155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332656"/>
            <a:ext cx="8496944" cy="6192688"/>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050" name="Picture 2" descr="نتيجة بحث الصور عن واقي الرأس في الكاراتيه"/>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9532" y="404664"/>
            <a:ext cx="8280920" cy="60486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92128190"/>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0" fontAlgn="base"/>
            <a:r>
              <a:rPr lang="fr-FR" sz="4400" dirty="0">
                <a:solidFill>
                  <a:srgbClr val="002060"/>
                </a:solidFill>
                <a:latin typeface="Traditional Arabic" panose="02020603050405020304" pitchFamily="18" charset="-78"/>
                <a:cs typeface="Traditional Arabic" panose="02020603050405020304" pitchFamily="18" charset="-78"/>
              </a:rPr>
              <a:t> </a:t>
            </a:r>
            <a:endParaRPr lang="en-US" sz="4400" dirty="0">
              <a:solidFill>
                <a:srgbClr val="002060"/>
              </a:solidFill>
              <a:latin typeface="Traditional Arabic" panose="02020603050405020304" pitchFamily="18" charset="-78"/>
              <a:cs typeface="Traditional Arabic" panose="02020603050405020304" pitchFamily="18" charset="-78"/>
            </a:endParaRPr>
          </a:p>
          <a:p>
            <a:pPr rtl="0" fontAlgn="base"/>
            <a:r>
              <a:rPr lang="en-US" sz="4400" b="1" dirty="0">
                <a:solidFill>
                  <a:srgbClr val="002060"/>
                </a:solidFill>
                <a:latin typeface="Traditional Arabic" panose="02020603050405020304" pitchFamily="18" charset="-78"/>
                <a:cs typeface="Traditional Arabic" panose="02020603050405020304" pitchFamily="18" charset="-78"/>
              </a:rPr>
              <a:t> </a:t>
            </a:r>
            <a:r>
              <a:rPr lang="ar-SA" sz="4400" b="1" u="sng" dirty="0" smtClean="0">
                <a:solidFill>
                  <a:srgbClr val="FF0000"/>
                </a:solidFill>
                <a:latin typeface="Traditional Arabic" panose="02020603050405020304" pitchFamily="18" charset="-78"/>
                <a:cs typeface="Traditional Arabic" panose="02020603050405020304" pitchFamily="18" charset="-78"/>
              </a:rPr>
              <a:t>5-واقي </a:t>
            </a:r>
            <a:r>
              <a:rPr lang="ar-SA" sz="4400" b="1" u="sng" dirty="0">
                <a:solidFill>
                  <a:srgbClr val="FF0000"/>
                </a:solidFill>
                <a:latin typeface="Traditional Arabic" panose="02020603050405020304" pitchFamily="18" charset="-78"/>
                <a:cs typeface="Traditional Arabic" panose="02020603050405020304" pitchFamily="18" charset="-78"/>
              </a:rPr>
              <a:t>القدمين (قصبة القدم - مشط القدم</a:t>
            </a:r>
            <a:r>
              <a:rPr lang="ar-SA" sz="4400" b="1" u="sng" dirty="0" smtClean="0">
                <a:solidFill>
                  <a:srgbClr val="FF0000"/>
                </a:solidFill>
                <a:latin typeface="Traditional Arabic" panose="02020603050405020304" pitchFamily="18" charset="-78"/>
                <a:cs typeface="Traditional Arabic" panose="02020603050405020304" pitchFamily="18" charset="-78"/>
              </a:rPr>
              <a:t>):</a:t>
            </a:r>
            <a:endParaRPr lang="en-US" sz="4400" u="sng" dirty="0">
              <a:solidFill>
                <a:srgbClr val="FF0000"/>
              </a:solidFill>
              <a:latin typeface="Traditional Arabic" panose="02020603050405020304" pitchFamily="18" charset="-78"/>
              <a:cs typeface="Traditional Arabic" panose="02020603050405020304" pitchFamily="18" charset="-78"/>
            </a:endParaRPr>
          </a:p>
          <a:p>
            <a:pPr algn="ctr"/>
            <a:r>
              <a:rPr lang="ar-SA" sz="4400" b="1" dirty="0">
                <a:solidFill>
                  <a:srgbClr val="002060"/>
                </a:solidFill>
                <a:latin typeface="Traditional Arabic" panose="02020603050405020304" pitchFamily="18" charset="-78"/>
                <a:cs typeface="Traditional Arabic" panose="02020603050405020304" pitchFamily="18" charset="-78"/>
              </a:rPr>
              <a:t>شأن هذا </a:t>
            </a:r>
            <a:r>
              <a:rPr lang="ar-SA" sz="4400" b="1" dirty="0" smtClean="0">
                <a:solidFill>
                  <a:srgbClr val="002060"/>
                </a:solidFill>
                <a:latin typeface="Traditional Arabic" panose="02020603050405020304" pitchFamily="18" charset="-78"/>
                <a:cs typeface="Traditional Arabic" panose="02020603050405020304" pitchFamily="18" charset="-78"/>
              </a:rPr>
              <a:t>الواقي </a:t>
            </a:r>
            <a:r>
              <a:rPr lang="ar-SA" sz="4400" b="1" dirty="0">
                <a:solidFill>
                  <a:srgbClr val="002060"/>
                </a:solidFill>
                <a:latin typeface="Traditional Arabic" panose="02020603050405020304" pitchFamily="18" charset="-78"/>
                <a:cs typeface="Traditional Arabic" panose="02020603050405020304" pitchFamily="18" charset="-78"/>
              </a:rPr>
              <a:t>هو شأن </a:t>
            </a:r>
            <a:r>
              <a:rPr lang="ar-SA" sz="4400" b="1" dirty="0" err="1">
                <a:solidFill>
                  <a:srgbClr val="002060"/>
                </a:solidFill>
                <a:latin typeface="Traditional Arabic" panose="02020603050405020304" pitchFamily="18" charset="-78"/>
                <a:cs typeface="Traditional Arabic" panose="02020603050405020304" pitchFamily="18" charset="-78"/>
              </a:rPr>
              <a:t>واقى</a:t>
            </a:r>
            <a:r>
              <a:rPr lang="ar-SA" sz="4400" b="1" dirty="0">
                <a:solidFill>
                  <a:srgbClr val="002060"/>
                </a:solidFill>
                <a:latin typeface="Traditional Arabic" panose="02020603050405020304" pitchFamily="18" charset="-78"/>
                <a:cs typeface="Traditional Arabic" panose="02020603050405020304" pitchFamily="18" charset="-78"/>
              </a:rPr>
              <a:t> اليدين والأصابع، نفس </a:t>
            </a:r>
            <a:r>
              <a:rPr lang="ar-SA" sz="4400" b="1" dirty="0" err="1">
                <a:solidFill>
                  <a:srgbClr val="002060"/>
                </a:solidFill>
                <a:latin typeface="Traditional Arabic" panose="02020603050405020304" pitchFamily="18" charset="-78"/>
                <a:cs typeface="Traditional Arabic" panose="02020603050405020304" pitchFamily="18" charset="-78"/>
              </a:rPr>
              <a:t>دواعى</a:t>
            </a:r>
            <a:r>
              <a:rPr lang="ar-SA" sz="4400" b="1" dirty="0">
                <a:solidFill>
                  <a:srgbClr val="002060"/>
                </a:solidFill>
                <a:latin typeface="Traditional Arabic" panose="02020603050405020304" pitchFamily="18" charset="-78"/>
                <a:cs typeface="Traditional Arabic" panose="02020603050405020304" pitchFamily="18" charset="-78"/>
              </a:rPr>
              <a:t> </a:t>
            </a:r>
            <a:r>
              <a:rPr lang="ar-SA" sz="4400" b="1" dirty="0" err="1">
                <a:solidFill>
                  <a:srgbClr val="002060"/>
                </a:solidFill>
                <a:latin typeface="Traditional Arabic" panose="02020603050405020304" pitchFamily="18" charset="-78"/>
                <a:cs typeface="Traditional Arabic" panose="02020603050405020304" pitchFamily="18" charset="-78"/>
              </a:rPr>
              <a:t>الإستعمال</a:t>
            </a:r>
            <a:r>
              <a:rPr lang="ar-SA" sz="4400" b="1" dirty="0">
                <a:solidFill>
                  <a:srgbClr val="002060"/>
                </a:solidFill>
                <a:latin typeface="Traditional Arabic" panose="02020603050405020304" pitchFamily="18" charset="-78"/>
                <a:cs typeface="Traditional Arabic" panose="02020603050405020304" pitchFamily="18" charset="-78"/>
              </a:rPr>
              <a:t> ونفس الفائدة مع </a:t>
            </a:r>
            <a:r>
              <a:rPr lang="ar-SA" sz="4400" b="1" dirty="0" err="1">
                <a:solidFill>
                  <a:srgbClr val="002060"/>
                </a:solidFill>
                <a:latin typeface="Traditional Arabic" panose="02020603050405020304" pitchFamily="18" charset="-78"/>
                <a:cs typeface="Traditional Arabic" panose="02020603050405020304" pitchFamily="18" charset="-78"/>
              </a:rPr>
              <a:t>إختلاف</a:t>
            </a:r>
            <a:r>
              <a:rPr lang="ar-SA" sz="4400" b="1" dirty="0">
                <a:solidFill>
                  <a:srgbClr val="002060"/>
                </a:solidFill>
                <a:latin typeface="Traditional Arabic" panose="02020603050405020304" pitchFamily="18" charset="-78"/>
                <a:cs typeface="Traditional Arabic" panose="02020603050405020304" pitchFamily="18" charset="-78"/>
              </a:rPr>
              <a:t> مكان </a:t>
            </a:r>
            <a:r>
              <a:rPr lang="ar-SA" sz="4400" b="1" dirty="0" err="1">
                <a:solidFill>
                  <a:srgbClr val="002060"/>
                </a:solidFill>
                <a:latin typeface="Traditional Arabic" panose="02020603050405020304" pitchFamily="18" charset="-78"/>
                <a:cs typeface="Traditional Arabic" panose="02020603050405020304" pitchFamily="18" charset="-78"/>
              </a:rPr>
              <a:t>إرتدائه</a:t>
            </a:r>
            <a:r>
              <a:rPr lang="en-US" sz="4400" b="1" dirty="0" smtClean="0">
                <a:solidFill>
                  <a:srgbClr val="002060"/>
                </a:solidFill>
                <a:latin typeface="Traditional Arabic" panose="02020603050405020304" pitchFamily="18" charset="-78"/>
                <a:cs typeface="Traditional Arabic" panose="02020603050405020304" pitchFamily="18" charset="-78"/>
              </a:rPr>
              <a:t>.</a:t>
            </a:r>
            <a:r>
              <a:rPr lang="en-US" sz="4400" dirty="0">
                <a:solidFill>
                  <a:srgbClr val="002060"/>
                </a:solidFill>
                <a:latin typeface="Traditional Arabic" panose="02020603050405020304" pitchFamily="18" charset="-78"/>
                <a:cs typeface="Traditional Arabic" panose="02020603050405020304" pitchFamily="18" charset="-78"/>
              </a:rPr>
              <a:t/>
            </a:r>
            <a:br>
              <a:rPr lang="en-US" sz="4400" dirty="0">
                <a:solidFill>
                  <a:srgbClr val="002060"/>
                </a:solidFill>
                <a:latin typeface="Traditional Arabic" panose="02020603050405020304" pitchFamily="18" charset="-78"/>
                <a:cs typeface="Traditional Arabic" panose="02020603050405020304" pitchFamily="18" charset="-78"/>
              </a:rPr>
            </a:br>
            <a:endParaRPr lang="ar-SA" sz="4400"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1962156925"/>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Image 2" descr="واقى القدمين للاعبى الكاراتيه">
            <a:hlinkClick r:id="rId3"/>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467544" y="404664"/>
            <a:ext cx="8208912" cy="6048672"/>
          </a:xfrm>
          <a:prstGeom prst="rect">
            <a:avLst/>
          </a:prstGeom>
          <a:noFill/>
          <a:ln>
            <a:noFill/>
          </a:ln>
        </p:spPr>
      </p:pic>
    </p:spTree>
    <p:extLst>
      <p:ext uri="{BB962C8B-B14F-4D97-AF65-F5344CB8AC3E}">
        <p14:creationId xmlns:p14="http://schemas.microsoft.com/office/powerpoint/2010/main" xmlns="" val="461895718"/>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a:xfrm>
            <a:off x="5220072" y="1215804"/>
            <a:ext cx="2808312" cy="1728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200" b="1" dirty="0" smtClean="0">
                <a:solidFill>
                  <a:srgbClr val="FF0000"/>
                </a:solidFill>
                <a:latin typeface="Traditional Arabic" panose="02020603050405020304" pitchFamily="18" charset="-78"/>
                <a:cs typeface="Traditional Arabic" panose="02020603050405020304" pitchFamily="18" charset="-78"/>
              </a:rPr>
              <a:t>العقل</a:t>
            </a:r>
            <a:endParaRPr lang="ar-SA" sz="1200" b="1" dirty="0">
              <a:solidFill>
                <a:srgbClr val="FF0000"/>
              </a:solidFill>
              <a:latin typeface="Traditional Arabic" panose="02020603050405020304" pitchFamily="18" charset="-78"/>
              <a:cs typeface="Traditional Arabic" panose="02020603050405020304" pitchFamily="18" charset="-78"/>
            </a:endParaRPr>
          </a:p>
        </p:txBody>
      </p:sp>
      <p:sp>
        <p:nvSpPr>
          <p:cNvPr id="5" name="Ellipse 4"/>
          <p:cNvSpPr/>
          <p:nvPr/>
        </p:nvSpPr>
        <p:spPr>
          <a:xfrm>
            <a:off x="467544" y="1927452"/>
            <a:ext cx="2880320" cy="1584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200" b="1" dirty="0" smtClean="0">
                <a:solidFill>
                  <a:srgbClr val="FF0000"/>
                </a:solidFill>
                <a:latin typeface="Traditional Arabic" panose="02020603050405020304" pitchFamily="18" charset="-78"/>
                <a:cs typeface="Traditional Arabic" panose="02020603050405020304" pitchFamily="18" charset="-78"/>
              </a:rPr>
              <a:t>الروح</a:t>
            </a:r>
            <a:endParaRPr lang="ar-SA" sz="1200" b="1" dirty="0">
              <a:solidFill>
                <a:srgbClr val="FF0000"/>
              </a:solidFill>
              <a:latin typeface="Traditional Arabic" panose="02020603050405020304" pitchFamily="18" charset="-78"/>
              <a:cs typeface="Traditional Arabic" panose="02020603050405020304" pitchFamily="18" charset="-78"/>
            </a:endParaRPr>
          </a:p>
        </p:txBody>
      </p:sp>
      <p:sp>
        <p:nvSpPr>
          <p:cNvPr id="7" name="Ellipse 6"/>
          <p:cNvSpPr/>
          <p:nvPr/>
        </p:nvSpPr>
        <p:spPr>
          <a:xfrm>
            <a:off x="1593888" y="4725144"/>
            <a:ext cx="4778311" cy="14904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200" b="1" dirty="0" smtClean="0">
                <a:solidFill>
                  <a:srgbClr val="FF0000"/>
                </a:solidFill>
                <a:latin typeface="Traditional Arabic" panose="02020603050405020304" pitchFamily="18" charset="-78"/>
                <a:cs typeface="Traditional Arabic" panose="02020603050405020304" pitchFamily="18" charset="-78"/>
              </a:rPr>
              <a:t>الجسد</a:t>
            </a:r>
            <a:endParaRPr lang="ar-SA" sz="1200" b="1" dirty="0">
              <a:solidFill>
                <a:srgbClr val="FF0000"/>
              </a:solidFill>
              <a:latin typeface="Traditional Arabic" panose="02020603050405020304" pitchFamily="18" charset="-78"/>
              <a:cs typeface="Traditional Arabic" panose="02020603050405020304" pitchFamily="18" charset="-78"/>
            </a:endParaRPr>
          </a:p>
        </p:txBody>
      </p:sp>
      <p:sp>
        <p:nvSpPr>
          <p:cNvPr id="8" name="Flèche courbée vers la gauche 7"/>
          <p:cNvSpPr/>
          <p:nvPr/>
        </p:nvSpPr>
        <p:spPr>
          <a:xfrm>
            <a:off x="6372200" y="2978678"/>
            <a:ext cx="1104493" cy="289859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200" b="1">
              <a:solidFill>
                <a:schemeClr val="tx1"/>
              </a:solidFill>
            </a:endParaRPr>
          </a:p>
        </p:txBody>
      </p:sp>
      <p:sp>
        <p:nvSpPr>
          <p:cNvPr id="10" name="Flèche courbée vers la gauche 9"/>
          <p:cNvSpPr/>
          <p:nvPr/>
        </p:nvSpPr>
        <p:spPr>
          <a:xfrm rot="8714325">
            <a:off x="235198" y="3038511"/>
            <a:ext cx="1136541" cy="2571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11" name="Flèche courbée vers la gauche 10"/>
          <p:cNvSpPr/>
          <p:nvPr/>
        </p:nvSpPr>
        <p:spPr>
          <a:xfrm rot="15917529">
            <a:off x="2914232" y="-1157127"/>
            <a:ext cx="1455852" cy="426816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rgbClr val="002060"/>
              </a:solidFill>
              <a:latin typeface="Traditional Arabic" panose="02020603050405020304" pitchFamily="18" charset="-78"/>
              <a:cs typeface="Traditional Arabic" panose="02020603050405020304" pitchFamily="18" charset="-78"/>
            </a:endParaRPr>
          </a:p>
        </p:txBody>
      </p:sp>
      <p:sp>
        <p:nvSpPr>
          <p:cNvPr id="2" name="Pensées 1"/>
          <p:cNvSpPr/>
          <p:nvPr/>
        </p:nvSpPr>
        <p:spPr>
          <a:xfrm>
            <a:off x="467544" y="548680"/>
            <a:ext cx="8208912" cy="5184576"/>
          </a:xfrm>
          <a:prstGeom prst="cloud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b="1" dirty="0">
                <a:solidFill>
                  <a:srgbClr val="FFFF00"/>
                </a:solidFill>
                <a:latin typeface="Traditional Arabic" panose="02020603050405020304" pitchFamily="18" charset="-78"/>
                <a:cs typeface="Traditional Arabic" panose="02020603050405020304" pitchFamily="18" charset="-78"/>
              </a:rPr>
              <a:t>الصورة النهائية بعد ارتداء كامل أدوات الوقاية من </a:t>
            </a:r>
            <a:r>
              <a:rPr lang="ar-SA" sz="5400" b="1" dirty="0" smtClean="0">
                <a:solidFill>
                  <a:srgbClr val="FFFF00"/>
                </a:solidFill>
                <a:latin typeface="Traditional Arabic" panose="02020603050405020304" pitchFamily="18" charset="-78"/>
                <a:cs typeface="Traditional Arabic" panose="02020603050405020304" pitchFamily="18" charset="-78"/>
              </a:rPr>
              <a:t>الإصابات</a:t>
            </a:r>
            <a:endParaRPr lang="ar-SA" sz="5400" b="1" dirty="0">
              <a:solidFill>
                <a:srgbClr val="FFFF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2370498527"/>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Image 2" descr="لاعبة كاراتيه ترتدى أدوات الوقاية من الإصابات">
            <a:hlinkClick r:id="rId3"/>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467544" y="404664"/>
            <a:ext cx="8136904" cy="5976664"/>
          </a:xfrm>
          <a:prstGeom prst="rect">
            <a:avLst/>
          </a:prstGeom>
          <a:noFill/>
          <a:ln>
            <a:noFill/>
          </a:ln>
        </p:spPr>
      </p:pic>
    </p:spTree>
    <p:extLst>
      <p:ext uri="{BB962C8B-B14F-4D97-AF65-F5344CB8AC3E}">
        <p14:creationId xmlns:p14="http://schemas.microsoft.com/office/powerpoint/2010/main" xmlns="" val="1663533295"/>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Bulle ronde 1"/>
          <p:cNvSpPr/>
          <p:nvPr/>
        </p:nvSpPr>
        <p:spPr>
          <a:xfrm>
            <a:off x="539552" y="476672"/>
            <a:ext cx="8136904" cy="5400600"/>
          </a:xfrm>
          <a:prstGeom prst="wedgeEllipse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0" fontAlgn="base"/>
            <a:r>
              <a:rPr lang="ar-SA" sz="4800" b="1" dirty="0">
                <a:solidFill>
                  <a:srgbClr val="FFFF00"/>
                </a:solidFill>
                <a:latin typeface="Traditional Arabic" panose="02020603050405020304" pitchFamily="18" charset="-78"/>
                <a:cs typeface="Traditional Arabic" panose="02020603050405020304" pitchFamily="18" charset="-78"/>
              </a:rPr>
              <a:t>ثالثاً: أدوات وأجهزة رفع اللياقة</a:t>
            </a:r>
            <a:endParaRPr lang="en-US" sz="4800" dirty="0">
              <a:solidFill>
                <a:srgbClr val="FFFF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804572705"/>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a:r>
              <a:rPr lang="ar-SA" sz="5400" b="1" dirty="0" smtClean="0">
                <a:solidFill>
                  <a:srgbClr val="002060"/>
                </a:solidFill>
                <a:latin typeface="Traditional Arabic" panose="02020603050405020304" pitchFamily="18" charset="-78"/>
                <a:cs typeface="Traditional Arabic" panose="02020603050405020304" pitchFamily="18" charset="-78"/>
              </a:rPr>
              <a:t>هي </a:t>
            </a:r>
            <a:r>
              <a:rPr lang="ar-SA" sz="5400" b="1" dirty="0">
                <a:solidFill>
                  <a:srgbClr val="002060"/>
                </a:solidFill>
                <a:latin typeface="Traditional Arabic" panose="02020603050405020304" pitchFamily="18" charset="-78"/>
                <a:cs typeface="Traditional Arabic" panose="02020603050405020304" pitchFamily="18" charset="-78"/>
              </a:rPr>
              <a:t>مجموعة من الأدوات </a:t>
            </a:r>
            <a:r>
              <a:rPr lang="ar-SA" sz="5400" b="1" dirty="0" smtClean="0">
                <a:solidFill>
                  <a:srgbClr val="002060"/>
                </a:solidFill>
                <a:latin typeface="Traditional Arabic" panose="02020603050405020304" pitchFamily="18" charset="-78"/>
                <a:cs typeface="Traditional Arabic" panose="02020603050405020304" pitchFamily="18" charset="-78"/>
              </a:rPr>
              <a:t>التي </a:t>
            </a:r>
            <a:r>
              <a:rPr lang="ar-SA" sz="5400" b="1" dirty="0">
                <a:solidFill>
                  <a:srgbClr val="002060"/>
                </a:solidFill>
                <a:latin typeface="Traditional Arabic" panose="02020603050405020304" pitchFamily="18" charset="-78"/>
                <a:cs typeface="Traditional Arabic" panose="02020603050405020304" pitchFamily="18" charset="-78"/>
              </a:rPr>
              <a:t>يستخدمها العديد من </a:t>
            </a:r>
            <a:r>
              <a:rPr lang="ar-SA" sz="5400" b="1" dirty="0" smtClean="0">
                <a:solidFill>
                  <a:srgbClr val="002060"/>
                </a:solidFill>
                <a:latin typeface="Traditional Arabic" panose="02020603050405020304" pitchFamily="18" charset="-78"/>
                <a:cs typeface="Traditional Arabic" panose="02020603050405020304" pitchFamily="18" charset="-78"/>
              </a:rPr>
              <a:t>مدربي </a:t>
            </a:r>
            <a:r>
              <a:rPr lang="ar-SA" sz="5400" b="1" dirty="0">
                <a:solidFill>
                  <a:srgbClr val="002060"/>
                </a:solidFill>
                <a:latin typeface="Traditional Arabic" panose="02020603050405020304" pitchFamily="18" charset="-78"/>
                <a:cs typeface="Traditional Arabic" panose="02020603050405020304" pitchFamily="18" charset="-78"/>
              </a:rPr>
              <a:t>الكاراتيه بهدف رفع الكفاءة البدنية للاعبيهم مما يساعدهم </a:t>
            </a:r>
            <a:r>
              <a:rPr lang="ar-SA" sz="5400" b="1" dirty="0" err="1">
                <a:solidFill>
                  <a:srgbClr val="002060"/>
                </a:solidFill>
                <a:latin typeface="Traditional Arabic" panose="02020603050405020304" pitchFamily="18" charset="-78"/>
                <a:cs typeface="Traditional Arabic" panose="02020603050405020304" pitchFamily="18" charset="-78"/>
              </a:rPr>
              <a:t>فى</a:t>
            </a:r>
            <a:r>
              <a:rPr lang="ar-SA" sz="5400" b="1" dirty="0">
                <a:solidFill>
                  <a:srgbClr val="002060"/>
                </a:solidFill>
                <a:latin typeface="Traditional Arabic" panose="02020603050405020304" pitchFamily="18" charset="-78"/>
                <a:cs typeface="Traditional Arabic" panose="02020603050405020304" pitchFamily="18" charset="-78"/>
              </a:rPr>
              <a:t> تنمية </a:t>
            </a:r>
            <a:r>
              <a:rPr lang="ar-SA" sz="5400" b="1" dirty="0" smtClean="0">
                <a:solidFill>
                  <a:srgbClr val="002060"/>
                </a:solidFill>
                <a:latin typeface="Traditional Arabic" panose="02020603050405020304" pitchFamily="18" charset="-78"/>
                <a:cs typeface="Traditional Arabic" panose="02020603050405020304" pitchFamily="18" charset="-78"/>
              </a:rPr>
              <a:t>مهاراتهم </a:t>
            </a:r>
            <a:r>
              <a:rPr lang="ar-SA" sz="5400" b="1" dirty="0">
                <a:solidFill>
                  <a:srgbClr val="002060"/>
                </a:solidFill>
                <a:latin typeface="Traditional Arabic" panose="02020603050405020304" pitchFamily="18" charset="-78"/>
                <a:cs typeface="Traditional Arabic" panose="02020603050405020304" pitchFamily="18" charset="-78"/>
              </a:rPr>
              <a:t>ويعطيهم الأفضلية عن </a:t>
            </a:r>
            <a:r>
              <a:rPr lang="ar-SA" sz="5400" b="1" dirty="0" smtClean="0">
                <a:solidFill>
                  <a:srgbClr val="002060"/>
                </a:solidFill>
                <a:latin typeface="Traditional Arabic" panose="02020603050405020304" pitchFamily="18" charset="-78"/>
                <a:cs typeface="Traditional Arabic" panose="02020603050405020304" pitchFamily="18" charset="-78"/>
              </a:rPr>
              <a:t>غيرهم</a:t>
            </a:r>
            <a:r>
              <a:rPr lang="ar-SA" sz="5400" b="1" dirty="0">
                <a:solidFill>
                  <a:srgbClr val="002060"/>
                </a:solidFill>
                <a:latin typeface="Traditional Arabic" panose="02020603050405020304" pitchFamily="18" charset="-78"/>
                <a:cs typeface="Traditional Arabic" panose="02020603050405020304" pitchFamily="18" charset="-78"/>
              </a:rPr>
              <a:t>.</a:t>
            </a:r>
            <a:endParaRPr lang="ar-SA" sz="5400"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3192197165"/>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5400" b="1" u="sng" dirty="0" smtClean="0">
                <a:solidFill>
                  <a:srgbClr val="FF0000"/>
                </a:solidFill>
                <a:latin typeface="Traditional Arabic" panose="02020603050405020304" pitchFamily="18" charset="-78"/>
                <a:cs typeface="Traditional Arabic" panose="02020603050405020304" pitchFamily="18" charset="-78"/>
              </a:rPr>
              <a:t>-1</a:t>
            </a:r>
            <a:r>
              <a:rPr lang="en-US" sz="5400" b="1" u="sng" dirty="0">
                <a:solidFill>
                  <a:srgbClr val="FF0000"/>
                </a:solidFill>
                <a:latin typeface="Traditional Arabic" panose="02020603050405020304" pitchFamily="18" charset="-78"/>
                <a:cs typeface="Traditional Arabic" panose="02020603050405020304" pitchFamily="18" charset="-78"/>
              </a:rPr>
              <a:t> </a:t>
            </a:r>
            <a:r>
              <a:rPr lang="en-US" sz="5400" u="sng" dirty="0">
                <a:solidFill>
                  <a:srgbClr val="FF0000"/>
                </a:solidFill>
                <a:latin typeface="Traditional Arabic" panose="02020603050405020304" pitchFamily="18" charset="-78"/>
                <a:cs typeface="Traditional Arabic" panose="02020603050405020304" pitchFamily="18" charset="-78"/>
              </a:rPr>
              <a:t> </a:t>
            </a:r>
            <a:r>
              <a:rPr lang="ar-SA" sz="5400" b="1" u="sng" dirty="0">
                <a:solidFill>
                  <a:srgbClr val="FF0000"/>
                </a:solidFill>
                <a:latin typeface="Traditional Arabic" panose="02020603050405020304" pitchFamily="18" charset="-78"/>
                <a:cs typeface="Traditional Arabic" panose="02020603050405020304" pitchFamily="18" charset="-78"/>
              </a:rPr>
              <a:t>حبل الوثب</a:t>
            </a:r>
            <a:r>
              <a:rPr lang="en-US" sz="5400" b="1" dirty="0">
                <a:solidFill>
                  <a:srgbClr val="FF0000"/>
                </a:solidFill>
                <a:latin typeface="Traditional Arabic" panose="02020603050405020304" pitchFamily="18" charset="-78"/>
                <a:cs typeface="Traditional Arabic" panose="02020603050405020304" pitchFamily="18" charset="-78"/>
              </a:rPr>
              <a:t>:</a:t>
            </a:r>
            <a:r>
              <a:rPr lang="en-US" sz="5400" dirty="0">
                <a:solidFill>
                  <a:srgbClr val="002060"/>
                </a:solidFill>
                <a:latin typeface="Traditional Arabic" panose="02020603050405020304" pitchFamily="18" charset="-78"/>
                <a:cs typeface="Traditional Arabic" panose="02020603050405020304" pitchFamily="18" charset="-78"/>
              </a:rPr>
              <a:t/>
            </a:r>
            <a:br>
              <a:rPr lang="en-US" sz="5400" dirty="0">
                <a:solidFill>
                  <a:srgbClr val="002060"/>
                </a:solidFill>
                <a:latin typeface="Traditional Arabic" panose="02020603050405020304" pitchFamily="18" charset="-78"/>
                <a:cs typeface="Traditional Arabic" panose="02020603050405020304" pitchFamily="18" charset="-78"/>
              </a:rPr>
            </a:br>
            <a:r>
              <a:rPr lang="ar-SA" sz="5400" b="1" dirty="0">
                <a:solidFill>
                  <a:srgbClr val="002060"/>
                </a:solidFill>
                <a:latin typeface="Traditional Arabic" panose="02020603050405020304" pitchFamily="18" charset="-78"/>
                <a:cs typeface="Traditional Arabic" panose="02020603050405020304" pitchFamily="18" charset="-78"/>
              </a:rPr>
              <a:t>هو من الأدوات الأكثر شيوعاً </a:t>
            </a:r>
            <a:r>
              <a:rPr lang="ar-SA" sz="5400" b="1" dirty="0" err="1">
                <a:solidFill>
                  <a:srgbClr val="002060"/>
                </a:solidFill>
                <a:latin typeface="Traditional Arabic" panose="02020603050405020304" pitchFamily="18" charset="-78"/>
                <a:cs typeface="Traditional Arabic" panose="02020603050405020304" pitchFamily="18" charset="-78"/>
              </a:rPr>
              <a:t>فى</a:t>
            </a:r>
            <a:r>
              <a:rPr lang="ar-SA" sz="5400" b="1" dirty="0">
                <a:solidFill>
                  <a:srgbClr val="002060"/>
                </a:solidFill>
                <a:latin typeface="Traditional Arabic" panose="02020603050405020304" pitchFamily="18" charset="-78"/>
                <a:cs typeface="Traditional Arabic" panose="02020603050405020304" pitchFamily="18" charset="-78"/>
              </a:rPr>
              <a:t> </a:t>
            </a:r>
            <a:r>
              <a:rPr lang="ar-SA" sz="5400" b="1" dirty="0" err="1">
                <a:solidFill>
                  <a:srgbClr val="002060"/>
                </a:solidFill>
                <a:latin typeface="Traditional Arabic" panose="02020603050405020304" pitchFamily="18" charset="-78"/>
                <a:cs typeface="Traditional Arabic" panose="02020603050405020304" pitchFamily="18" charset="-78"/>
              </a:rPr>
              <a:t>الإستخدام</a:t>
            </a:r>
            <a:r>
              <a:rPr lang="ar-SA" sz="5400" b="1" dirty="0">
                <a:solidFill>
                  <a:srgbClr val="002060"/>
                </a:solidFill>
                <a:latin typeface="Traditional Arabic" panose="02020603050405020304" pitchFamily="18" charset="-78"/>
                <a:cs typeface="Traditional Arabic" panose="02020603050405020304" pitchFamily="18" charset="-78"/>
              </a:rPr>
              <a:t> </a:t>
            </a:r>
            <a:r>
              <a:rPr lang="ar-SA" sz="5400" b="1" dirty="0" err="1">
                <a:solidFill>
                  <a:srgbClr val="002060"/>
                </a:solidFill>
                <a:latin typeface="Traditional Arabic" panose="02020603050405020304" pitchFamily="18" charset="-78"/>
                <a:cs typeface="Traditional Arabic" panose="02020603050405020304" pitchFamily="18" charset="-78"/>
              </a:rPr>
              <a:t>فى</a:t>
            </a:r>
            <a:r>
              <a:rPr lang="ar-SA" sz="5400" b="1" dirty="0">
                <a:solidFill>
                  <a:srgbClr val="002060"/>
                </a:solidFill>
                <a:latin typeface="Traditional Arabic" panose="02020603050405020304" pitchFamily="18" charset="-78"/>
                <a:cs typeface="Traditional Arabic" panose="02020603050405020304" pitchFamily="18" charset="-78"/>
              </a:rPr>
              <a:t> جميع الرياضات بصفة عامة والكاراتيه بصفة خاصة، والهدف منه هو تنمية الرشاقة والسرعة وهذا مفيد جداً </a:t>
            </a:r>
            <a:r>
              <a:rPr lang="ar-SA" sz="5400" b="1" dirty="0" smtClean="0">
                <a:solidFill>
                  <a:srgbClr val="002060"/>
                </a:solidFill>
                <a:latin typeface="Traditional Arabic" panose="02020603050405020304" pitchFamily="18" charset="-78"/>
                <a:cs typeface="Traditional Arabic" panose="02020603050405020304" pitchFamily="18" charset="-78"/>
              </a:rPr>
              <a:t>للاعبي </a:t>
            </a:r>
            <a:r>
              <a:rPr lang="ar-SA" sz="5400" b="1" dirty="0">
                <a:solidFill>
                  <a:srgbClr val="002060"/>
                </a:solidFill>
                <a:latin typeface="Traditional Arabic" panose="02020603050405020304" pitchFamily="18" charset="-78"/>
                <a:cs typeface="Traditional Arabic" panose="02020603050405020304" pitchFamily="18" charset="-78"/>
              </a:rPr>
              <a:t>الكاراتيه على </a:t>
            </a:r>
            <a:r>
              <a:rPr lang="ar-SA" sz="5400" b="1">
                <a:solidFill>
                  <a:srgbClr val="002060"/>
                </a:solidFill>
                <a:latin typeface="Traditional Arabic" panose="02020603050405020304" pitchFamily="18" charset="-78"/>
                <a:cs typeface="Traditional Arabic" panose="02020603050405020304" pitchFamily="18" charset="-78"/>
              </a:rPr>
              <a:t>وجه </a:t>
            </a:r>
            <a:r>
              <a:rPr lang="ar-SA" sz="5400" b="1" smtClean="0">
                <a:solidFill>
                  <a:srgbClr val="002060"/>
                </a:solidFill>
                <a:latin typeface="Traditional Arabic" panose="02020603050405020304" pitchFamily="18" charset="-78"/>
                <a:cs typeface="Traditional Arabic" panose="02020603050405020304" pitchFamily="18" charset="-78"/>
              </a:rPr>
              <a:t>الخصوص.</a:t>
            </a:r>
            <a:endParaRPr lang="ar-SA" sz="5400"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1425989493"/>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5122" name="Picture 2" descr="نتيجة بحث الصور عن صور حبل الوثب"/>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5536" y="333375"/>
            <a:ext cx="8424936" cy="6191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19400365"/>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t> </a:t>
            </a:r>
            <a:r>
              <a:rPr lang="en-US" b="1" u="sng" dirty="0" smtClean="0">
                <a:solidFill>
                  <a:srgbClr val="FF0000"/>
                </a:solidFill>
              </a:rPr>
              <a:t>-2</a:t>
            </a:r>
            <a:r>
              <a:rPr lang="en-US" sz="4800" b="1" u="sng" dirty="0">
                <a:solidFill>
                  <a:srgbClr val="FF0000"/>
                </a:solidFill>
                <a:latin typeface="Traditional Arabic" panose="02020603050405020304" pitchFamily="18" charset="-78"/>
                <a:cs typeface="Traditional Arabic" panose="02020603050405020304" pitchFamily="18" charset="-78"/>
              </a:rPr>
              <a:t> </a:t>
            </a:r>
            <a:r>
              <a:rPr lang="en-US" sz="4800" u="sng" dirty="0">
                <a:solidFill>
                  <a:srgbClr val="FF0000"/>
                </a:solidFill>
                <a:latin typeface="Traditional Arabic" panose="02020603050405020304" pitchFamily="18" charset="-78"/>
                <a:cs typeface="Traditional Arabic" panose="02020603050405020304" pitchFamily="18" charset="-78"/>
              </a:rPr>
              <a:t> </a:t>
            </a:r>
            <a:r>
              <a:rPr lang="ar-SA" sz="4800" b="1" u="sng" dirty="0">
                <a:solidFill>
                  <a:srgbClr val="FF0000"/>
                </a:solidFill>
                <a:latin typeface="Traditional Arabic" panose="02020603050405020304" pitchFamily="18" charset="-78"/>
                <a:cs typeface="Traditional Arabic" panose="02020603050405020304" pitchFamily="18" charset="-78"/>
              </a:rPr>
              <a:t>الحبل </a:t>
            </a:r>
            <a:r>
              <a:rPr lang="ar-SA" sz="4800" b="1" u="sng" dirty="0" smtClean="0">
                <a:solidFill>
                  <a:srgbClr val="FF0000"/>
                </a:solidFill>
                <a:latin typeface="Traditional Arabic" panose="02020603050405020304" pitchFamily="18" charset="-78"/>
                <a:cs typeface="Traditional Arabic" panose="02020603050405020304" pitchFamily="18" charset="-78"/>
              </a:rPr>
              <a:t>المطاطي</a:t>
            </a:r>
            <a:r>
              <a:rPr lang="en-US" sz="4800" b="1" dirty="0" smtClean="0">
                <a:solidFill>
                  <a:srgbClr val="002060"/>
                </a:solidFill>
                <a:latin typeface="Traditional Arabic" panose="02020603050405020304" pitchFamily="18" charset="-78"/>
                <a:cs typeface="Traditional Arabic" panose="02020603050405020304" pitchFamily="18" charset="-78"/>
              </a:rPr>
              <a:t>:</a:t>
            </a:r>
            <a:r>
              <a:rPr lang="en-US" sz="4800" dirty="0">
                <a:solidFill>
                  <a:srgbClr val="002060"/>
                </a:solidFill>
                <a:latin typeface="Traditional Arabic" panose="02020603050405020304" pitchFamily="18" charset="-78"/>
                <a:cs typeface="Traditional Arabic" panose="02020603050405020304" pitchFamily="18" charset="-78"/>
              </a:rPr>
              <a:t/>
            </a:r>
            <a:br>
              <a:rPr lang="en-US" sz="4800" dirty="0">
                <a:solidFill>
                  <a:srgbClr val="002060"/>
                </a:solidFill>
                <a:latin typeface="Traditional Arabic" panose="02020603050405020304" pitchFamily="18" charset="-78"/>
                <a:cs typeface="Traditional Arabic" panose="02020603050405020304" pitchFamily="18" charset="-78"/>
              </a:rPr>
            </a:br>
            <a:r>
              <a:rPr lang="ar-SA" sz="4800" b="1" dirty="0">
                <a:solidFill>
                  <a:srgbClr val="002060"/>
                </a:solidFill>
                <a:latin typeface="Traditional Arabic" panose="02020603050405020304" pitchFamily="18" charset="-78"/>
                <a:cs typeface="Traditional Arabic" panose="02020603050405020304" pitchFamily="18" charset="-78"/>
              </a:rPr>
              <a:t>قد تختلف تسمية هذه الأداة، ولكن ما يهمنا هو كيفية </a:t>
            </a:r>
            <a:r>
              <a:rPr lang="ar-SA" sz="4800" b="1" dirty="0" err="1">
                <a:solidFill>
                  <a:srgbClr val="002060"/>
                </a:solidFill>
                <a:latin typeface="Traditional Arabic" panose="02020603050405020304" pitchFamily="18" charset="-78"/>
                <a:cs typeface="Traditional Arabic" panose="02020603050405020304" pitchFamily="18" charset="-78"/>
              </a:rPr>
              <a:t>الإستفادة</a:t>
            </a:r>
            <a:r>
              <a:rPr lang="ar-SA" sz="4800" b="1" dirty="0">
                <a:solidFill>
                  <a:srgbClr val="002060"/>
                </a:solidFill>
                <a:latin typeface="Traditional Arabic" panose="02020603050405020304" pitchFamily="18" charset="-78"/>
                <a:cs typeface="Traditional Arabic" panose="02020603050405020304" pitchFamily="18" charset="-78"/>
              </a:rPr>
              <a:t> من هذه الأداة، حيث يمكن استخدام هذه الأداة </a:t>
            </a:r>
            <a:r>
              <a:rPr lang="ar-SA" sz="4800" b="1" dirty="0" err="1">
                <a:solidFill>
                  <a:srgbClr val="002060"/>
                </a:solidFill>
                <a:latin typeface="Traditional Arabic" panose="02020603050405020304" pitchFamily="18" charset="-78"/>
                <a:cs typeface="Traditional Arabic" panose="02020603050405020304" pitchFamily="18" charset="-78"/>
              </a:rPr>
              <a:t>فى</a:t>
            </a:r>
            <a:r>
              <a:rPr lang="ar-SA" sz="4800" b="1" dirty="0">
                <a:solidFill>
                  <a:srgbClr val="002060"/>
                </a:solidFill>
                <a:latin typeface="Traditional Arabic" panose="02020603050405020304" pitchFamily="18" charset="-78"/>
                <a:cs typeface="Traditional Arabic" panose="02020603050405020304" pitchFamily="18" charset="-78"/>
              </a:rPr>
              <a:t> تدريب اللاعبين على اللكمات أو الركلات مع ربط الجزء المؤدى للمهارة بهذا الحبل </a:t>
            </a:r>
            <a:r>
              <a:rPr lang="ar-SA" sz="4800" b="1" dirty="0" smtClean="0">
                <a:solidFill>
                  <a:srgbClr val="002060"/>
                </a:solidFill>
                <a:latin typeface="Traditional Arabic" panose="02020603050405020304" pitchFamily="18" charset="-78"/>
                <a:cs typeface="Traditional Arabic" panose="02020603050405020304" pitchFamily="18" charset="-78"/>
              </a:rPr>
              <a:t>المطاطي، </a:t>
            </a:r>
            <a:r>
              <a:rPr lang="ar-SA" sz="4800" b="1" dirty="0">
                <a:solidFill>
                  <a:srgbClr val="002060"/>
                </a:solidFill>
                <a:latin typeface="Traditional Arabic" panose="02020603050405020304" pitchFamily="18" charset="-78"/>
                <a:cs typeface="Traditional Arabic" panose="02020603050405020304" pitchFamily="18" charset="-78"/>
              </a:rPr>
              <a:t>هذا </a:t>
            </a:r>
            <a:r>
              <a:rPr lang="ar-SA" sz="4800" b="1" dirty="0" err="1">
                <a:solidFill>
                  <a:srgbClr val="002060"/>
                </a:solidFill>
                <a:latin typeface="Traditional Arabic" panose="02020603050405020304" pitchFamily="18" charset="-78"/>
                <a:cs typeface="Traditional Arabic" panose="02020603050405020304" pitchFamily="18" charset="-78"/>
              </a:rPr>
              <a:t>يفيدنا</a:t>
            </a:r>
            <a:r>
              <a:rPr lang="ar-SA" sz="4800" b="1" dirty="0">
                <a:solidFill>
                  <a:srgbClr val="002060"/>
                </a:solidFill>
                <a:latin typeface="Traditional Arabic" panose="02020603050405020304" pitchFamily="18" charset="-78"/>
                <a:cs typeface="Traditional Arabic" panose="02020603050405020304" pitchFamily="18" charset="-78"/>
              </a:rPr>
              <a:t> جداً </a:t>
            </a:r>
            <a:r>
              <a:rPr lang="ar-SA" sz="4800" b="1" dirty="0" err="1">
                <a:solidFill>
                  <a:srgbClr val="002060"/>
                </a:solidFill>
                <a:latin typeface="Traditional Arabic" panose="02020603050405020304" pitchFamily="18" charset="-78"/>
                <a:cs typeface="Traditional Arabic" panose="02020603050405020304" pitchFamily="18" charset="-78"/>
              </a:rPr>
              <a:t>فى</a:t>
            </a:r>
            <a:r>
              <a:rPr lang="ar-SA" sz="4800" b="1" dirty="0">
                <a:solidFill>
                  <a:srgbClr val="002060"/>
                </a:solidFill>
                <a:latin typeface="Traditional Arabic" panose="02020603050405020304" pitchFamily="18" charset="-78"/>
                <a:cs typeface="Traditional Arabic" panose="02020603050405020304" pitchFamily="18" charset="-78"/>
              </a:rPr>
              <a:t> التدريب على المقاومة </a:t>
            </a:r>
            <a:r>
              <a:rPr lang="ar-SA" sz="4800" b="1" dirty="0" err="1">
                <a:solidFill>
                  <a:srgbClr val="002060"/>
                </a:solidFill>
                <a:latin typeface="Traditional Arabic" panose="02020603050405020304" pitchFamily="18" charset="-78"/>
                <a:cs typeface="Traditional Arabic" panose="02020603050405020304" pitchFamily="18" charset="-78"/>
              </a:rPr>
              <a:t>وبالتالى</a:t>
            </a:r>
            <a:r>
              <a:rPr lang="ar-SA" sz="4800" b="1" dirty="0">
                <a:solidFill>
                  <a:srgbClr val="002060"/>
                </a:solidFill>
                <a:latin typeface="Traditional Arabic" panose="02020603050405020304" pitchFamily="18" charset="-78"/>
                <a:cs typeface="Traditional Arabic" panose="02020603050405020304" pitchFamily="18" charset="-78"/>
              </a:rPr>
              <a:t> ننمى لدى اللاعب القوة المميزة </a:t>
            </a:r>
            <a:r>
              <a:rPr lang="ar-SA" sz="4800" b="1" dirty="0" smtClean="0">
                <a:solidFill>
                  <a:srgbClr val="002060"/>
                </a:solidFill>
                <a:latin typeface="Traditional Arabic" panose="02020603050405020304" pitchFamily="18" charset="-78"/>
                <a:cs typeface="Traditional Arabic" panose="02020603050405020304" pitchFamily="18" charset="-78"/>
              </a:rPr>
              <a:t>بالسرعة.</a:t>
            </a:r>
            <a:endParaRPr lang="ar-SA"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4110920797"/>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Image 2" descr="مثال لإستخدام الحبل المطاطى لتنمية مهارة الركلة الدائرية (مواشى جيرى)">
            <a:hlinkClick r:id="rId3"/>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323528" y="260648"/>
            <a:ext cx="8568952" cy="6336703"/>
          </a:xfrm>
          <a:prstGeom prst="rect">
            <a:avLst/>
          </a:prstGeom>
          <a:noFill/>
          <a:ln>
            <a:noFill/>
          </a:ln>
        </p:spPr>
      </p:pic>
    </p:spTree>
    <p:extLst>
      <p:ext uri="{BB962C8B-B14F-4D97-AF65-F5344CB8AC3E}">
        <p14:creationId xmlns:p14="http://schemas.microsoft.com/office/powerpoint/2010/main" xmlns="" val="2870417630"/>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260648"/>
            <a:ext cx="8496944" cy="6336704"/>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5400" b="1" u="sng" dirty="0">
                <a:solidFill>
                  <a:srgbClr val="FF0000"/>
                </a:solidFill>
                <a:latin typeface="Traditional Arabic" panose="02020603050405020304" pitchFamily="18" charset="-78"/>
                <a:cs typeface="Traditional Arabic" panose="02020603050405020304" pitchFamily="18" charset="-78"/>
              </a:rPr>
              <a:t> 3- </a:t>
            </a:r>
            <a:r>
              <a:rPr lang="en-US" sz="5400" u="sng" dirty="0">
                <a:solidFill>
                  <a:srgbClr val="FF0000"/>
                </a:solidFill>
                <a:latin typeface="Traditional Arabic" panose="02020603050405020304" pitchFamily="18" charset="-78"/>
                <a:cs typeface="Traditional Arabic" panose="02020603050405020304" pitchFamily="18" charset="-78"/>
              </a:rPr>
              <a:t> </a:t>
            </a:r>
            <a:r>
              <a:rPr lang="ar-SA" sz="5400" b="1" u="sng" dirty="0">
                <a:solidFill>
                  <a:srgbClr val="FF0000"/>
                </a:solidFill>
                <a:latin typeface="Traditional Arabic" panose="02020603050405020304" pitchFamily="18" charset="-78"/>
                <a:cs typeface="Traditional Arabic" panose="02020603050405020304" pitchFamily="18" charset="-78"/>
              </a:rPr>
              <a:t>أداة فتح الحوض</a:t>
            </a:r>
            <a:r>
              <a:rPr lang="en-US" sz="5400" b="1" dirty="0">
                <a:solidFill>
                  <a:srgbClr val="FF0000"/>
                </a:solidFill>
                <a:latin typeface="Traditional Arabic" panose="02020603050405020304" pitchFamily="18" charset="-78"/>
                <a:cs typeface="Traditional Arabic" panose="02020603050405020304" pitchFamily="18" charset="-78"/>
              </a:rPr>
              <a:t>:</a:t>
            </a:r>
            <a:r>
              <a:rPr lang="en-US" sz="5400" dirty="0">
                <a:solidFill>
                  <a:srgbClr val="002060"/>
                </a:solidFill>
                <a:latin typeface="Traditional Arabic" panose="02020603050405020304" pitchFamily="18" charset="-78"/>
                <a:cs typeface="Traditional Arabic" panose="02020603050405020304" pitchFamily="18" charset="-78"/>
              </a:rPr>
              <a:t/>
            </a:r>
            <a:br>
              <a:rPr lang="en-US" sz="5400" dirty="0">
                <a:solidFill>
                  <a:srgbClr val="002060"/>
                </a:solidFill>
                <a:latin typeface="Traditional Arabic" panose="02020603050405020304" pitchFamily="18" charset="-78"/>
                <a:cs typeface="Traditional Arabic" panose="02020603050405020304" pitchFamily="18" charset="-78"/>
              </a:rPr>
            </a:br>
            <a:r>
              <a:rPr lang="ar-SA" sz="5400" b="1" dirty="0">
                <a:solidFill>
                  <a:srgbClr val="002060"/>
                </a:solidFill>
                <a:latin typeface="Traditional Arabic" panose="02020603050405020304" pitchFamily="18" charset="-78"/>
                <a:cs typeface="Traditional Arabic" panose="02020603050405020304" pitchFamily="18" charset="-78"/>
              </a:rPr>
              <a:t>أقل ما يوصف بأن هذه الأداة "مذهلة" </a:t>
            </a:r>
            <a:r>
              <a:rPr lang="ar-SA" sz="5400" b="1" dirty="0" smtClean="0">
                <a:solidFill>
                  <a:srgbClr val="002060"/>
                </a:solidFill>
                <a:latin typeface="Traditional Arabic" panose="02020603050405020304" pitchFamily="18" charset="-78"/>
                <a:cs typeface="Traditional Arabic" panose="02020603050405020304" pitchFamily="18" charset="-78"/>
              </a:rPr>
              <a:t>فهي أداة </a:t>
            </a:r>
            <a:r>
              <a:rPr lang="ar-SA" sz="5400" b="1" dirty="0">
                <a:solidFill>
                  <a:srgbClr val="002060"/>
                </a:solidFill>
                <a:latin typeface="Traditional Arabic" panose="02020603050405020304" pitchFamily="18" charset="-78"/>
                <a:cs typeface="Traditional Arabic" panose="02020603050405020304" pitchFamily="18" charset="-78"/>
              </a:rPr>
              <a:t>تساعد على عمل </a:t>
            </a:r>
            <a:r>
              <a:rPr lang="ar-SA" sz="5400" b="1" dirty="0" smtClean="0">
                <a:solidFill>
                  <a:srgbClr val="002060"/>
                </a:solidFill>
                <a:latin typeface="Traditional Arabic" panose="02020603050405020304" pitchFamily="18" charset="-78"/>
                <a:cs typeface="Traditional Arabic" panose="02020603050405020304" pitchFamily="18" charset="-78"/>
              </a:rPr>
              <a:t>إطالة </a:t>
            </a:r>
            <a:r>
              <a:rPr lang="ar-SA" sz="5400" b="1" dirty="0">
                <a:solidFill>
                  <a:srgbClr val="002060"/>
                </a:solidFill>
                <a:latin typeface="Traditional Arabic" panose="02020603050405020304" pitchFamily="18" charset="-78"/>
                <a:cs typeface="Traditional Arabic" panose="02020603050405020304" pitchFamily="18" charset="-78"/>
              </a:rPr>
              <a:t>لعضلات الحوض </a:t>
            </a:r>
            <a:r>
              <a:rPr lang="ar-SA" sz="5400" b="1" dirty="0" smtClean="0">
                <a:solidFill>
                  <a:srgbClr val="002060"/>
                </a:solidFill>
                <a:latin typeface="Traditional Arabic" panose="02020603050405020304" pitchFamily="18" charset="-78"/>
                <a:cs typeface="Traditional Arabic" panose="02020603050405020304" pitchFamily="18" charset="-78"/>
              </a:rPr>
              <a:t>وبالتالي </a:t>
            </a:r>
            <a:r>
              <a:rPr lang="ar-SA" sz="5400" b="1" dirty="0">
                <a:solidFill>
                  <a:srgbClr val="002060"/>
                </a:solidFill>
                <a:latin typeface="Traditional Arabic" panose="02020603050405020304" pitchFamily="18" charset="-78"/>
                <a:cs typeface="Traditional Arabic" panose="02020603050405020304" pitchFamily="18" charset="-78"/>
              </a:rPr>
              <a:t>يساعد ذلك </a:t>
            </a:r>
            <a:r>
              <a:rPr lang="ar-SA" sz="5400" b="1" dirty="0" err="1">
                <a:solidFill>
                  <a:srgbClr val="002060"/>
                </a:solidFill>
                <a:latin typeface="Traditional Arabic" panose="02020603050405020304" pitchFamily="18" charset="-78"/>
                <a:cs typeface="Traditional Arabic" panose="02020603050405020304" pitchFamily="18" charset="-78"/>
              </a:rPr>
              <a:t>فى</a:t>
            </a:r>
            <a:r>
              <a:rPr lang="ar-SA" sz="5400" b="1" dirty="0">
                <a:solidFill>
                  <a:srgbClr val="002060"/>
                </a:solidFill>
                <a:latin typeface="Traditional Arabic" panose="02020603050405020304" pitchFamily="18" charset="-78"/>
                <a:cs typeface="Traditional Arabic" panose="02020603050405020304" pitchFamily="18" charset="-78"/>
              </a:rPr>
              <a:t> فتح </a:t>
            </a:r>
            <a:r>
              <a:rPr lang="ar-SA" sz="5400" b="1" dirty="0" smtClean="0">
                <a:solidFill>
                  <a:srgbClr val="002060"/>
                </a:solidFill>
                <a:latin typeface="Traditional Arabic" panose="02020603050405020304" pitchFamily="18" charset="-78"/>
                <a:cs typeface="Traditional Arabic" panose="02020603050405020304" pitchFamily="18" charset="-78"/>
              </a:rPr>
              <a:t>الحوض، </a:t>
            </a:r>
            <a:r>
              <a:rPr lang="ar-SA" sz="5400" b="1" dirty="0">
                <a:solidFill>
                  <a:srgbClr val="002060"/>
                </a:solidFill>
                <a:latin typeface="Traditional Arabic" panose="02020603050405020304" pitchFamily="18" charset="-78"/>
                <a:cs typeface="Traditional Arabic" panose="02020603050405020304" pitchFamily="18" charset="-78"/>
              </a:rPr>
              <a:t>والميزة </a:t>
            </a:r>
            <a:r>
              <a:rPr lang="ar-SA" sz="5400" b="1" dirty="0" err="1">
                <a:solidFill>
                  <a:srgbClr val="002060"/>
                </a:solidFill>
                <a:latin typeface="Traditional Arabic" panose="02020603050405020304" pitchFamily="18" charset="-78"/>
                <a:cs typeface="Traditional Arabic" panose="02020603050405020304" pitchFamily="18" charset="-78"/>
              </a:rPr>
              <a:t>فى</a:t>
            </a:r>
            <a:r>
              <a:rPr lang="ar-SA" sz="5400" b="1" dirty="0">
                <a:solidFill>
                  <a:srgbClr val="002060"/>
                </a:solidFill>
                <a:latin typeface="Traditional Arabic" panose="02020603050405020304" pitchFamily="18" charset="-78"/>
                <a:cs typeface="Traditional Arabic" panose="02020603050405020304" pitchFamily="18" charset="-78"/>
              </a:rPr>
              <a:t> هذه الأداة أن اللاعب نفسه هو المتحكم </a:t>
            </a:r>
            <a:r>
              <a:rPr lang="ar-SA" sz="5400" b="1" dirty="0" err="1">
                <a:solidFill>
                  <a:srgbClr val="002060"/>
                </a:solidFill>
                <a:latin typeface="Traditional Arabic" panose="02020603050405020304" pitchFamily="18" charset="-78"/>
                <a:cs typeface="Traditional Arabic" panose="02020603050405020304" pitchFamily="18" charset="-78"/>
              </a:rPr>
              <a:t>فى</a:t>
            </a:r>
            <a:r>
              <a:rPr lang="ar-SA" sz="5400" b="1" dirty="0">
                <a:solidFill>
                  <a:srgbClr val="002060"/>
                </a:solidFill>
                <a:latin typeface="Traditional Arabic" panose="02020603050405020304" pitchFamily="18" charset="-78"/>
                <a:cs typeface="Traditional Arabic" panose="02020603050405020304" pitchFamily="18" charset="-78"/>
              </a:rPr>
              <a:t> هذه </a:t>
            </a:r>
            <a:r>
              <a:rPr lang="ar-SA" sz="5400" b="1" dirty="0" smtClean="0">
                <a:solidFill>
                  <a:srgbClr val="002060"/>
                </a:solidFill>
                <a:latin typeface="Traditional Arabic" panose="02020603050405020304" pitchFamily="18" charset="-78"/>
                <a:cs typeface="Traditional Arabic" panose="02020603050405020304" pitchFamily="18" charset="-78"/>
              </a:rPr>
              <a:t>الأداة.</a:t>
            </a:r>
            <a:endParaRPr lang="ar-SA" sz="5400" dirty="0">
              <a:solidFill>
                <a:srgbClr val="00206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xmlns="" val="769132724"/>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نتيجة بحث الصور عن صور لأداة فتح الحوض"/>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260648"/>
            <a:ext cx="8424936" cy="63367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98837901"/>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Savon" id="{1306E473-ED32-493B-A2D0-240A757EDD34}" vid="{C20BADFE-D095-436F-9677-9264042809F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10047</TotalTime>
  <Words>2868</Words>
  <Application>Microsoft Office PowerPoint</Application>
  <PresentationFormat>Affichage à l'écran (4:3)</PresentationFormat>
  <Paragraphs>272</Paragraphs>
  <Slides>109</Slides>
  <Notes>3</Notes>
  <HiddenSlides>0</HiddenSlides>
  <MMClips>2</MMClips>
  <ScaleCrop>false</ScaleCrop>
  <HeadingPairs>
    <vt:vector size="4" baseType="variant">
      <vt:variant>
        <vt:lpstr>Thème</vt:lpstr>
      </vt:variant>
      <vt:variant>
        <vt:i4>1</vt:i4>
      </vt:variant>
      <vt:variant>
        <vt:lpstr>Titres des diapositives</vt:lpstr>
      </vt:variant>
      <vt:variant>
        <vt:i4>109</vt:i4>
      </vt:variant>
    </vt:vector>
  </HeadingPairs>
  <TitlesOfParts>
    <vt:vector size="110" baseType="lpstr">
      <vt:lpstr>Savon</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Diapositive 92</vt:lpstr>
      <vt:lpstr>Diapositive 93</vt:lpstr>
      <vt:lpstr>Diapositive 94</vt:lpstr>
      <vt:lpstr>Diapositive 95</vt:lpstr>
      <vt:lpstr>Diapositive 96</vt:lpstr>
      <vt:lpstr>Diapositive 97</vt:lpstr>
      <vt:lpstr>Diapositive 98</vt:lpstr>
      <vt:lpstr>Diapositive 99</vt:lpstr>
      <vt:lpstr>Diapositive 100</vt:lpstr>
      <vt:lpstr>Diapositive 101</vt:lpstr>
      <vt:lpstr>Diapositive 102</vt:lpstr>
      <vt:lpstr>Diapositive 103</vt:lpstr>
      <vt:lpstr>Diapositive 104</vt:lpstr>
      <vt:lpstr>Diapositive 105</vt:lpstr>
      <vt:lpstr>Diapositive 106</vt:lpstr>
      <vt:lpstr>Diapositive 107</vt:lpstr>
      <vt:lpstr>Diapositive 108</vt:lpstr>
      <vt:lpstr>Diapositive 109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TOSHIBA</dc:creator>
  <cp:lastModifiedBy>ben ali</cp:lastModifiedBy>
  <cp:revision>397</cp:revision>
  <dcterms:created xsi:type="dcterms:W3CDTF">2012-09-17T10:54:50Z</dcterms:created>
  <dcterms:modified xsi:type="dcterms:W3CDTF">2018-03-20T20:37:08Z</dcterms:modified>
</cp:coreProperties>
</file>