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9" r:id="rId1"/>
    <p:sldMasterId id="2147483785" r:id="rId2"/>
  </p:sldMasterIdLst>
  <p:notesMasterIdLst>
    <p:notesMasterId r:id="rId144"/>
  </p:notesMasterIdLst>
  <p:sldIdLst>
    <p:sldId id="256" r:id="rId3"/>
    <p:sldId id="266" r:id="rId4"/>
    <p:sldId id="267" r:id="rId5"/>
    <p:sldId id="272" r:id="rId6"/>
    <p:sldId id="259" r:id="rId7"/>
    <p:sldId id="260" r:id="rId8"/>
    <p:sldId id="264" r:id="rId9"/>
    <p:sldId id="270" r:id="rId10"/>
    <p:sldId id="273" r:id="rId11"/>
    <p:sldId id="274" r:id="rId12"/>
    <p:sldId id="275" r:id="rId13"/>
    <p:sldId id="283" r:id="rId14"/>
    <p:sldId id="276" r:id="rId15"/>
    <p:sldId id="277" r:id="rId16"/>
    <p:sldId id="278" r:id="rId17"/>
    <p:sldId id="279" r:id="rId18"/>
    <p:sldId id="280" r:id="rId19"/>
    <p:sldId id="320" r:id="rId20"/>
    <p:sldId id="342" r:id="rId21"/>
    <p:sldId id="343" r:id="rId22"/>
    <p:sldId id="322" r:id="rId23"/>
    <p:sldId id="344" r:id="rId24"/>
    <p:sldId id="350" r:id="rId25"/>
    <p:sldId id="345" r:id="rId26"/>
    <p:sldId id="351" r:id="rId27"/>
    <p:sldId id="352" r:id="rId28"/>
    <p:sldId id="353" r:id="rId29"/>
    <p:sldId id="354" r:id="rId30"/>
    <p:sldId id="359" r:id="rId31"/>
    <p:sldId id="346" r:id="rId32"/>
    <p:sldId id="347" r:id="rId33"/>
    <p:sldId id="360" r:id="rId34"/>
    <p:sldId id="362" r:id="rId35"/>
    <p:sldId id="375" r:id="rId36"/>
    <p:sldId id="374" r:id="rId37"/>
    <p:sldId id="364" r:id="rId38"/>
    <p:sldId id="365" r:id="rId39"/>
    <p:sldId id="367" r:id="rId40"/>
    <p:sldId id="368" r:id="rId41"/>
    <p:sldId id="366" r:id="rId42"/>
    <p:sldId id="376" r:id="rId43"/>
    <p:sldId id="377" r:id="rId44"/>
    <p:sldId id="378" r:id="rId45"/>
    <p:sldId id="380" r:id="rId46"/>
    <p:sldId id="369" r:id="rId47"/>
    <p:sldId id="370" r:id="rId48"/>
    <p:sldId id="371" r:id="rId49"/>
    <p:sldId id="372" r:id="rId50"/>
    <p:sldId id="381" r:id="rId51"/>
    <p:sldId id="382" r:id="rId52"/>
    <p:sldId id="373" r:id="rId53"/>
    <p:sldId id="383" r:id="rId54"/>
    <p:sldId id="384" r:id="rId55"/>
    <p:sldId id="385" r:id="rId56"/>
    <p:sldId id="386" r:id="rId57"/>
    <p:sldId id="387" r:id="rId58"/>
    <p:sldId id="388" r:id="rId59"/>
    <p:sldId id="389" r:id="rId60"/>
    <p:sldId id="348" r:id="rId61"/>
    <p:sldId id="349" r:id="rId62"/>
    <p:sldId id="285" r:id="rId63"/>
    <p:sldId id="284" r:id="rId64"/>
    <p:sldId id="286" r:id="rId65"/>
    <p:sldId id="287" r:id="rId66"/>
    <p:sldId id="288" r:id="rId67"/>
    <p:sldId id="289" r:id="rId68"/>
    <p:sldId id="290" r:id="rId69"/>
    <p:sldId id="291" r:id="rId70"/>
    <p:sldId id="292" r:id="rId71"/>
    <p:sldId id="293" r:id="rId72"/>
    <p:sldId id="299" r:id="rId73"/>
    <p:sldId id="300" r:id="rId74"/>
    <p:sldId id="301" r:id="rId75"/>
    <p:sldId id="294" r:id="rId76"/>
    <p:sldId id="295" r:id="rId77"/>
    <p:sldId id="296" r:id="rId78"/>
    <p:sldId id="297" r:id="rId79"/>
    <p:sldId id="309" r:id="rId80"/>
    <p:sldId id="298" r:id="rId81"/>
    <p:sldId id="310" r:id="rId82"/>
    <p:sldId id="302" r:id="rId83"/>
    <p:sldId id="303" r:id="rId84"/>
    <p:sldId id="304" r:id="rId85"/>
    <p:sldId id="305" r:id="rId86"/>
    <p:sldId id="306" r:id="rId87"/>
    <p:sldId id="316" r:id="rId88"/>
    <p:sldId id="317" r:id="rId89"/>
    <p:sldId id="307" r:id="rId90"/>
    <p:sldId id="323" r:id="rId91"/>
    <p:sldId id="324" r:id="rId92"/>
    <p:sldId id="325" r:id="rId93"/>
    <p:sldId id="326" r:id="rId94"/>
    <p:sldId id="327" r:id="rId95"/>
    <p:sldId id="328" r:id="rId96"/>
    <p:sldId id="329" r:id="rId97"/>
    <p:sldId id="330" r:id="rId98"/>
    <p:sldId id="331" r:id="rId99"/>
    <p:sldId id="339" r:id="rId100"/>
    <p:sldId id="334" r:id="rId101"/>
    <p:sldId id="335" r:id="rId102"/>
    <p:sldId id="333" r:id="rId103"/>
    <p:sldId id="336" r:id="rId104"/>
    <p:sldId id="338" r:id="rId105"/>
    <p:sldId id="341" r:id="rId106"/>
    <p:sldId id="308" r:id="rId107"/>
    <p:sldId id="311" r:id="rId108"/>
    <p:sldId id="312" r:id="rId109"/>
    <p:sldId id="313" r:id="rId110"/>
    <p:sldId id="314" r:id="rId111"/>
    <p:sldId id="315" r:id="rId112"/>
    <p:sldId id="318" r:id="rId113"/>
    <p:sldId id="319" r:id="rId114"/>
    <p:sldId id="390" r:id="rId115"/>
    <p:sldId id="411" r:id="rId116"/>
    <p:sldId id="392" r:id="rId117"/>
    <p:sldId id="393" r:id="rId118"/>
    <p:sldId id="399" r:id="rId119"/>
    <p:sldId id="394" r:id="rId120"/>
    <p:sldId id="400" r:id="rId121"/>
    <p:sldId id="395" r:id="rId122"/>
    <p:sldId id="396" r:id="rId123"/>
    <p:sldId id="398" r:id="rId124"/>
    <p:sldId id="397" r:id="rId125"/>
    <p:sldId id="402" r:id="rId126"/>
    <p:sldId id="404" r:id="rId127"/>
    <p:sldId id="403" r:id="rId128"/>
    <p:sldId id="405" r:id="rId129"/>
    <p:sldId id="408" r:id="rId130"/>
    <p:sldId id="406" r:id="rId131"/>
    <p:sldId id="407" r:id="rId132"/>
    <p:sldId id="413" r:id="rId133"/>
    <p:sldId id="416" r:id="rId134"/>
    <p:sldId id="417" r:id="rId135"/>
    <p:sldId id="418" r:id="rId136"/>
    <p:sldId id="419" r:id="rId137"/>
    <p:sldId id="420" r:id="rId138"/>
    <p:sldId id="412" r:id="rId139"/>
    <p:sldId id="414" r:id="rId140"/>
    <p:sldId id="415" r:id="rId141"/>
    <p:sldId id="421" r:id="rId142"/>
    <p:sldId id="422" r:id="rId1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69" d="100"/>
          <a:sy n="69" d="100"/>
        </p:scale>
        <p:origin x="696"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DFF06-FF30-4FD6-8583-8A76508CBAFD}" type="datetimeFigureOut">
              <a:rPr lang="fr-FR" smtClean="0"/>
              <a:t>27/01/2021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36DC2-C8F2-411F-B92E-4262596CFE09}" type="slidenum">
              <a:rPr lang="fr-FR" smtClean="0"/>
              <a:t>‹N°›</a:t>
            </a:fld>
            <a:endParaRPr lang="fr-FR"/>
          </a:p>
        </p:txBody>
      </p:sp>
    </p:spTree>
    <p:extLst>
      <p:ext uri="{BB962C8B-B14F-4D97-AF65-F5344CB8AC3E}">
        <p14:creationId xmlns:p14="http://schemas.microsoft.com/office/powerpoint/2010/main" val="365890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5CBAF1D-5F95-4FF8-A60F-C89485E65E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ahoma" panose="020B0604030504040204" pitchFamily="34" charset="0"/>
                <a:ea typeface="ヒラギノ角ゴ Pro W3" charset="-128"/>
              </a:defRPr>
            </a:lvl1pPr>
            <a:lvl2pPr marL="37931725" indent="-37474525" defTabSz="91757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fld id="{DFCD8FAE-DEA6-49C4-B352-9BFC7FA52042}" type="slidenum">
              <a:rPr lang="fr-FR" altLang="fr-FR" sz="1200"/>
              <a:pPr eaLnBrk="1" hangingPunct="1"/>
              <a:t>19</a:t>
            </a:fld>
            <a:endParaRPr lang="fr-FR" altLang="fr-FR" sz="1200"/>
          </a:p>
        </p:txBody>
      </p:sp>
      <p:sp>
        <p:nvSpPr>
          <p:cNvPr id="40963" name="Rectangle 2">
            <a:extLst>
              <a:ext uri="{FF2B5EF4-FFF2-40B4-BE49-F238E27FC236}">
                <a16:creationId xmlns:a16="http://schemas.microsoft.com/office/drawing/2014/main" id="{B054CFF3-0145-4F14-9440-A9DBDE81A96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D7DEB9EB-84E4-4565-932E-FDF75EE1A4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53468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FA235BDD-7AF4-4895-B8B6-46E68D608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2400">
                <a:solidFill>
                  <a:schemeClr val="tx1"/>
                </a:solidFill>
                <a:latin typeface="Tahoma" panose="020B0604030504040204" pitchFamily="34" charset="0"/>
                <a:ea typeface="ヒラギノ角ゴ Pro W3" charset="-128"/>
              </a:defRPr>
            </a:lvl1pPr>
            <a:lvl2pPr marL="37931725" indent="-37474525" defTabSz="91757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fld id="{B6D8E132-A027-4287-8B24-5C204C03389F}" type="slidenum">
              <a:rPr lang="fr-FR" altLang="fr-FR" sz="1200"/>
              <a:pPr eaLnBrk="1" hangingPunct="1"/>
              <a:t>20</a:t>
            </a:fld>
            <a:endParaRPr lang="fr-FR" altLang="fr-FR" sz="1200"/>
          </a:p>
        </p:txBody>
      </p:sp>
      <p:sp>
        <p:nvSpPr>
          <p:cNvPr id="43011" name="Rectangle 2">
            <a:extLst>
              <a:ext uri="{FF2B5EF4-FFF2-40B4-BE49-F238E27FC236}">
                <a16:creationId xmlns:a16="http://schemas.microsoft.com/office/drawing/2014/main" id="{05DC7B12-DB62-4E3C-93D5-BCC549A8EA3A}"/>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B12703A-005E-40B2-A070-744B863B7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78671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Gap = 5   length = 110  offset = 5 – 4            Gamma-code = (110, 01)</a:t>
            </a:r>
          </a:p>
          <a:p>
            <a:r>
              <a:rPr lang="en-US" altLang="fr-FR" dirty="0">
                <a:latin typeface="Arial" panose="020B0604020202020204" pitchFamily="34" charset="0"/>
              </a:rPr>
              <a:t>Gap = 4   length = 110  offset = 4 – 4            Gamma-code = (110, 00)</a:t>
            </a:r>
          </a:p>
          <a:p>
            <a:r>
              <a:rPr lang="en-US" altLang="fr-FR" dirty="0">
                <a:latin typeface="Arial" panose="020B0604020202020204" pitchFamily="34" charset="0"/>
              </a:rPr>
              <a:t>Gap = 9   length = 1110  offset = 9 – 8            Gamma-code = (1110, 001)</a:t>
            </a:r>
          </a:p>
          <a:p>
            <a:r>
              <a:rPr lang="en-US" altLang="fr-FR" dirty="0">
                <a:latin typeface="Arial" panose="020B0604020202020204" pitchFamily="34" charset="0"/>
              </a:rPr>
              <a:t>Gap = 2   length = 10  offset = 2 – 2            Gamma-code = (10, 0)</a:t>
            </a:r>
          </a:p>
          <a:p>
            <a:r>
              <a:rPr lang="en-US" altLang="fr-FR" sz="1300" u="sng" dirty="0">
                <a:latin typeface="Arial" panose="020B0604020202020204" pitchFamily="34" charset="0"/>
              </a:rPr>
              <a:t>Exercise</a:t>
            </a:r>
            <a:r>
              <a:rPr lang="en-US" altLang="fr-FR" sz="1300" dirty="0">
                <a:latin typeface="Arial" panose="020B0604020202020204" pitchFamily="34" charset="0"/>
              </a:rPr>
              <a:t>: what is the </a:t>
            </a:r>
            <a:r>
              <a:rPr lang="en-US" altLang="fr-FR" dirty="0">
                <a:latin typeface="Symbol" panose="05050102010706020507" pitchFamily="18" charset="2"/>
              </a:rPr>
              <a:t>g </a:t>
            </a:r>
            <a:r>
              <a:rPr lang="en-US" altLang="fr-FR" dirty="0">
                <a:latin typeface="Arial" panose="020B0604020202020204" pitchFamily="34" charset="0"/>
              </a:rPr>
              <a:t>code for 1?</a:t>
            </a:r>
            <a:endParaRPr lang="en-US" altLang="fr-FR" sz="1300" dirty="0">
              <a:latin typeface="Arial" panose="020B0604020202020204" pitchFamily="34" charset="0"/>
            </a:endParaRPr>
          </a:p>
          <a:p>
            <a:r>
              <a:rPr lang="en-US" altLang="fr-FR" sz="1300" u="sng" dirty="0">
                <a:latin typeface="Arial" panose="020B0604020202020204" pitchFamily="34" charset="0"/>
              </a:rPr>
              <a:t>Exercise</a:t>
            </a:r>
            <a:r>
              <a:rPr lang="en-US" altLang="fr-FR" sz="1300" dirty="0">
                <a:latin typeface="Arial" panose="020B0604020202020204" pitchFamily="34" charset="0"/>
              </a:rPr>
              <a:t>: does zero have a </a:t>
            </a:r>
            <a:r>
              <a:rPr lang="en-US" altLang="fr-FR" dirty="0">
                <a:latin typeface="Symbol" panose="05050102010706020507" pitchFamily="18" charset="2"/>
              </a:rPr>
              <a:t>g </a:t>
            </a:r>
            <a:r>
              <a:rPr lang="en-US" altLang="fr-FR" dirty="0">
                <a:latin typeface="Arial" panose="020B0604020202020204" pitchFamily="34" charset="0"/>
              </a:rPr>
              <a:t>code? </a:t>
            </a:r>
          </a:p>
          <a:p>
            <a:r>
              <a:rPr lang="en-US" altLang="fr-FR" dirty="0">
                <a:latin typeface="Arial" panose="020B0604020202020204" pitchFamily="34" charset="0"/>
              </a:rPr>
              <a:t>Gap = 1   length = 0  offset = 1 – 1                   Gamma-code = (0, -)</a:t>
            </a:r>
          </a:p>
          <a:p>
            <a:r>
              <a:rPr lang="en-US" altLang="fr-FR" dirty="0">
                <a:latin typeface="Arial" panose="020B0604020202020204" pitchFamily="34" charset="0"/>
              </a:rPr>
              <a:t>Zero does not have a gamma-code.</a:t>
            </a:r>
          </a:p>
          <a:p>
            <a:endParaRPr lang="en-US" altLang="fr-FR" dirty="0">
              <a:latin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DAA36DC2-C8F2-411F-B92E-4262596CFE09}" type="slidenum">
              <a:rPr lang="fr-FR" smtClean="0"/>
              <a:t>56</a:t>
            </a:fld>
            <a:endParaRPr lang="fr-FR"/>
          </a:p>
        </p:txBody>
      </p:sp>
    </p:spTree>
    <p:extLst>
      <p:ext uri="{BB962C8B-B14F-4D97-AF65-F5344CB8AC3E}">
        <p14:creationId xmlns:p14="http://schemas.microsoft.com/office/powerpoint/2010/main" val="2981256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AA36DC2-C8F2-411F-B92E-4262596CFE09}" type="slidenum">
              <a:rPr lang="fr-FR" smtClean="0"/>
              <a:t>57</a:t>
            </a:fld>
            <a:endParaRPr lang="fr-FR"/>
          </a:p>
        </p:txBody>
      </p:sp>
    </p:spTree>
    <p:extLst>
      <p:ext uri="{BB962C8B-B14F-4D97-AF65-F5344CB8AC3E}">
        <p14:creationId xmlns:p14="http://schemas.microsoft.com/office/powerpoint/2010/main" val="67641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0EA5AD7F-851F-4A2B-A3D3-A0EA5E67D0C2}"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95684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A8014FD-7EF4-41CE-9157-EFDCA2F1BCE9}"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41583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91702C3C-A9DA-41ED-BD00-56B905761262}"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142325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8B1A3F15-617A-4E0C-8E23-2AE79610A583}"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45984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000DCE-D795-4BB8-96A4-3D9341E0AC88}"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222079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081236D-FE18-4E98-A27C-64193371C076}"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646920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36D924B-B08C-4C9F-B003-771FCBB9679A}"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947449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50B1846-CB8A-4060-A196-826908762399}" type="datetime1">
              <a:rPr lang="fr-FR" smtClean="0"/>
              <a:t>27/01/2021</a:t>
            </a:fld>
            <a:endParaRPr lang="fr-FR"/>
          </a:p>
        </p:txBody>
      </p:sp>
      <p:sp>
        <p:nvSpPr>
          <p:cNvPr id="8" name="Footer Placeholder 7"/>
          <p:cNvSpPr>
            <a:spLocks noGrp="1"/>
          </p:cNvSpPr>
          <p:nvPr>
            <p:ph type="ftr" sz="quarter" idx="11"/>
          </p:nvPr>
        </p:nvSpPr>
        <p:spPr/>
        <p:txBody>
          <a:bodyPr/>
          <a:lstStyle/>
          <a:p>
            <a:r>
              <a:rPr lang="fr-FR"/>
              <a:t>Recherche d’information: Introduction       2017-2018                  2ème Master SIOD</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07572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2CABBB0-E892-41CB-9978-66310D5B2785}" type="datetime1">
              <a:rPr lang="fr-FR" smtClean="0"/>
              <a:t>27/01/2021</a:t>
            </a:fld>
            <a:endParaRPr lang="fr-FR"/>
          </a:p>
        </p:txBody>
      </p:sp>
      <p:sp>
        <p:nvSpPr>
          <p:cNvPr id="4" name="Footer Placeholder 3"/>
          <p:cNvSpPr>
            <a:spLocks noGrp="1"/>
          </p:cNvSpPr>
          <p:nvPr>
            <p:ph type="ftr" sz="quarter" idx="11"/>
          </p:nvPr>
        </p:nvSpPr>
        <p:spPr/>
        <p:txBody>
          <a:bodyPr/>
          <a:lstStyle/>
          <a:p>
            <a:r>
              <a:rPr lang="fr-FR"/>
              <a:t>Recherche d’information: Introduction       2017-2018                  2ème Master SIOD</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74084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3383D8-A294-4DE8-9A93-EC97898CE9C6}" type="datetime1">
              <a:rPr lang="fr-FR" smtClean="0"/>
              <a:t>27/01/2021</a:t>
            </a:fld>
            <a:endParaRPr lang="fr-FR"/>
          </a:p>
        </p:txBody>
      </p:sp>
      <p:sp>
        <p:nvSpPr>
          <p:cNvPr id="3" name="Footer Placeholder 2"/>
          <p:cNvSpPr>
            <a:spLocks noGrp="1"/>
          </p:cNvSpPr>
          <p:nvPr>
            <p:ph type="ftr" sz="quarter" idx="11"/>
          </p:nvPr>
        </p:nvSpPr>
        <p:spPr/>
        <p:txBody>
          <a:bodyPr/>
          <a:lstStyle/>
          <a:p>
            <a:r>
              <a:rPr lang="fr-FR"/>
              <a:t>Recherche d’information: Introduction       2017-2018                  2ème Master SIOD</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27956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580121F4-29AF-4F0D-9799-0153DFEE4403}"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49137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56ED76-DE8E-41C9-849C-6A4EF17A1076}"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822995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86A5BFB7-91EE-4A6F-AAEA-B9C0A0DFCC30}"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459502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6F1A2FE-DE01-48BA-958F-ADA752F2E5BA}"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80069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7E84F5B2-9FF8-486D-91CE-8F8AEC6201DA}"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CBFE7BF-BE13-481A-9484-8F364B72A28E}"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9976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5CC38FF2-052A-4179-8761-EF2B484DD98C}"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90655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674DE243-8A7D-4D4C-9706-312C34069F72}"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BFE7BF-BE13-481A-9484-8F364B72A28E}"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30397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AF5076B-60B7-4F37-86E1-BF152961BC2A}"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1339609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3E10228-AFC6-46E5-A218-7FE6C68636B3}"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031114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F089BB7-A248-48BD-A8E4-AD16AB6C6E1E}"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6672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fr-FR"/>
              <a:t>Modifiez le style du titre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14D6E49-333C-40FC-BCEF-663FEF62AEA4}" type="datetime1">
              <a:rPr lang="fr-FR" smtClean="0"/>
              <a:t>27/01/2021</a:t>
            </a:fld>
            <a:endParaRPr lang="fr-FR"/>
          </a:p>
        </p:txBody>
      </p:sp>
      <p:sp>
        <p:nvSpPr>
          <p:cNvPr id="5" name="Footer Placeholder 4"/>
          <p:cNvSpPr>
            <a:spLocks noGrp="1"/>
          </p:cNvSpPr>
          <p:nvPr>
            <p:ph type="ftr" sz="quarter" idx="11"/>
          </p:nvPr>
        </p:nvSpPr>
        <p:spPr/>
        <p:txBody>
          <a:bodyPr/>
          <a:lstStyle/>
          <a:p>
            <a:r>
              <a:rPr lang="fr-FR"/>
              <a:t>Recherche d’information: Introduction       2017-2018                  2ème Master SIOD</a:t>
            </a:r>
          </a:p>
        </p:txBody>
      </p:sp>
      <p:sp>
        <p:nvSpPr>
          <p:cNvPr id="6" name="Slide Number Placeholder 5"/>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3408024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68F2130-C6D6-4E1C-AB1E-95BC5460EE2C}"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7" name="Slide Number Placeholder 6"/>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1758108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845127" y="2507550"/>
            <a:ext cx="5156200"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172200" y="2507550"/>
            <a:ext cx="5181601" cy="368052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8AF15896-B64D-46F8-90F5-FF3F4993AB61}" type="datetime1">
              <a:rPr lang="fr-FR" smtClean="0"/>
              <a:t>27/01/2021</a:t>
            </a:fld>
            <a:endParaRPr lang="fr-FR"/>
          </a:p>
        </p:txBody>
      </p:sp>
      <p:sp>
        <p:nvSpPr>
          <p:cNvPr id="8" name="Footer Placeholder 7"/>
          <p:cNvSpPr>
            <a:spLocks noGrp="1"/>
          </p:cNvSpPr>
          <p:nvPr>
            <p:ph type="ftr" sz="quarter" idx="11"/>
          </p:nvPr>
        </p:nvSpPr>
        <p:spPr/>
        <p:txBody>
          <a:bodyPr/>
          <a:lstStyle/>
          <a:p>
            <a:r>
              <a:rPr lang="fr-FR"/>
              <a:t>Recherche d’information: Introduction       2017-2018                  2ème Master SIOD</a:t>
            </a:r>
          </a:p>
        </p:txBody>
      </p:sp>
      <p:sp>
        <p:nvSpPr>
          <p:cNvPr id="9" name="Slide Number Placeholder 8"/>
          <p:cNvSpPr>
            <a:spLocks noGrp="1"/>
          </p:cNvSpPr>
          <p:nvPr>
            <p:ph type="sldNum" sz="quarter" idx="12"/>
          </p:nvPr>
        </p:nvSpPr>
        <p:spPr/>
        <p:txBody>
          <a:bodyPr/>
          <a:lstStyle/>
          <a:p>
            <a:fld id="{1CBFE7BF-BE13-481A-9484-8F364B72A28E}"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5170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14D39D-0DB5-4A1B-BAB3-6863AFF12366}" type="datetime1">
              <a:rPr lang="fr-FR" smtClean="0"/>
              <a:t>27/01/2021</a:t>
            </a:fld>
            <a:endParaRPr lang="fr-FR"/>
          </a:p>
        </p:txBody>
      </p:sp>
      <p:sp>
        <p:nvSpPr>
          <p:cNvPr id="4" name="Footer Placeholder 3"/>
          <p:cNvSpPr>
            <a:spLocks noGrp="1"/>
          </p:cNvSpPr>
          <p:nvPr>
            <p:ph type="ftr" sz="quarter" idx="11"/>
          </p:nvPr>
        </p:nvSpPr>
        <p:spPr/>
        <p:txBody>
          <a:bodyPr/>
          <a:lstStyle/>
          <a:p>
            <a:r>
              <a:rPr lang="fr-FR"/>
              <a:t>Recherche d’information: Introduction       2017-2018                  2ème Master SIOD</a:t>
            </a:r>
          </a:p>
        </p:txBody>
      </p:sp>
      <p:sp>
        <p:nvSpPr>
          <p:cNvPr id="5" name="Slide Number Placeholder 4"/>
          <p:cNvSpPr>
            <a:spLocks noGrp="1"/>
          </p:cNvSpPr>
          <p:nvPr>
            <p:ph type="sldNum" sz="quarter" idx="12"/>
          </p:nvPr>
        </p:nvSpPr>
        <p:spPr/>
        <p:txBody>
          <a:bodyPr/>
          <a:lstStyle/>
          <a:p>
            <a:fld id="{1CBFE7BF-BE13-481A-9484-8F364B72A28E}" type="slidenum">
              <a:rPr lang="fr-FR" smtClean="0"/>
              <a:t>‹N°›</a:t>
            </a:fld>
            <a:endParaRPr lang="fr-FR"/>
          </a:p>
        </p:txBody>
      </p:sp>
      <p:sp>
        <p:nvSpPr>
          <p:cNvPr id="6" name="Title 5"/>
          <p:cNvSpPr>
            <a:spLocks noGrp="1"/>
          </p:cNvSpPr>
          <p:nvPr>
            <p:ph type="title"/>
          </p:nvPr>
        </p:nvSpPr>
        <p:spPr/>
        <p:txBody>
          <a:bodyPr/>
          <a:lstStyle/>
          <a:p>
            <a:r>
              <a:rPr lang="fr-FR"/>
              <a:t>Modifiez le style du titre</a:t>
            </a:r>
            <a:endParaRPr lang="en-US"/>
          </a:p>
        </p:txBody>
      </p:sp>
    </p:spTree>
    <p:extLst>
      <p:ext uri="{BB962C8B-B14F-4D97-AF65-F5344CB8AC3E}">
        <p14:creationId xmlns:p14="http://schemas.microsoft.com/office/powerpoint/2010/main" val="1313509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747662-E01C-4820-B5B9-7AA555DAD673}" type="datetime1">
              <a:rPr lang="fr-FR" smtClean="0"/>
              <a:t>27/01/2021</a:t>
            </a:fld>
            <a:endParaRPr lang="fr-FR"/>
          </a:p>
        </p:txBody>
      </p:sp>
      <p:sp>
        <p:nvSpPr>
          <p:cNvPr id="3" name="Footer Placeholder 2"/>
          <p:cNvSpPr>
            <a:spLocks noGrp="1"/>
          </p:cNvSpPr>
          <p:nvPr>
            <p:ph type="ftr" sz="quarter" idx="11"/>
          </p:nvPr>
        </p:nvSpPr>
        <p:spPr/>
        <p:txBody>
          <a:bodyPr/>
          <a:lstStyle/>
          <a:p>
            <a:r>
              <a:rPr lang="fr-FR"/>
              <a:t>Recherche d’information: Introduction       2017-2018                  2ème Master SIOD</a:t>
            </a:r>
          </a:p>
        </p:txBody>
      </p:sp>
      <p:sp>
        <p:nvSpPr>
          <p:cNvPr id="4" name="Slide Number Placeholder 3"/>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547349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fr-FR"/>
              <a:t>Modifiez le style du titre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22F8237-CFB8-456A-83FC-9A33FC62BEEE}"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7" name="Slide Number Placeholder 6"/>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214769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fr-FR"/>
              <a:t>Modifiez le style du titre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03B60D8-E6CB-4F59-A4C3-C93049C670FD}" type="datetime1">
              <a:rPr lang="fr-FR" smtClean="0"/>
              <a:t>27/01/2021</a:t>
            </a:fld>
            <a:endParaRPr lang="fr-FR"/>
          </a:p>
        </p:txBody>
      </p:sp>
      <p:sp>
        <p:nvSpPr>
          <p:cNvPr id="6" name="Footer Placeholder 5"/>
          <p:cNvSpPr>
            <a:spLocks noGrp="1"/>
          </p:cNvSpPr>
          <p:nvPr>
            <p:ph type="ftr" sz="quarter" idx="11"/>
          </p:nvPr>
        </p:nvSpPr>
        <p:spPr/>
        <p:txBody>
          <a:bodyPr/>
          <a:lstStyle/>
          <a:p>
            <a:r>
              <a:rPr lang="fr-FR"/>
              <a:t>Recherche d’information: Introduction       2017-2018                  2ème Master SIOD</a:t>
            </a:r>
          </a:p>
        </p:txBody>
      </p:sp>
      <p:sp>
        <p:nvSpPr>
          <p:cNvPr id="7" name="Slide Number Placeholder 6"/>
          <p:cNvSpPr>
            <a:spLocks noGrp="1"/>
          </p:cNvSpPr>
          <p:nvPr>
            <p:ph type="sldNum" sz="quarter" idx="12"/>
          </p:nvPr>
        </p:nvSpPr>
        <p:spPr/>
        <p:txBody>
          <a:bodyPr/>
          <a:lstStyle/>
          <a:p>
            <a:fld id="{1CBFE7BF-BE13-481A-9484-8F364B72A28E}" type="slidenum">
              <a:rPr lang="fr-FR" smtClean="0"/>
              <a:t>‹N°›</a:t>
            </a:fld>
            <a:endParaRPr lang="fr-FR"/>
          </a:p>
        </p:txBody>
      </p:sp>
    </p:spTree>
    <p:extLst>
      <p:ext uri="{BB962C8B-B14F-4D97-AF65-F5344CB8AC3E}">
        <p14:creationId xmlns:p14="http://schemas.microsoft.com/office/powerpoint/2010/main" val="104197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05308555-05B6-438B-A798-2BE686913D84}" type="datetime1">
              <a:rPr lang="fr-FR" smtClean="0"/>
              <a:t>27/01/2021</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r>
              <a:rPr lang="fr-FR"/>
              <a:t>Recherche d’information: Introduction       2017-2018                  2ème Master SIOD</a:t>
            </a: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1CBFE7BF-BE13-481A-9484-8F364B72A28E}" type="slidenum">
              <a:rPr lang="fr-FR" smtClean="0"/>
              <a:t>‹N°›</a:t>
            </a:fld>
            <a:endParaRPr lang="fr-FR"/>
          </a:p>
        </p:txBody>
      </p:sp>
    </p:spTree>
    <p:extLst>
      <p:ext uri="{BB962C8B-B14F-4D97-AF65-F5344CB8AC3E}">
        <p14:creationId xmlns:p14="http://schemas.microsoft.com/office/powerpoint/2010/main" val="77581625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C4DEFAD-47E4-45D0-BF90-8F6E46EAC347}" type="datetime1">
              <a:rPr lang="fr-FR" smtClean="0"/>
              <a:t>27/01/2021</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Recherche d’information: Introduction       2017-2018                  2ème Master SIOD</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CBFE7BF-BE13-481A-9484-8F364B72A28E}" type="slidenum">
              <a:rPr lang="fr-FR" smtClean="0"/>
              <a:t>‹N°›</a:t>
            </a:fld>
            <a:endParaRPr lang="fr-FR"/>
          </a:p>
        </p:txBody>
      </p:sp>
    </p:spTree>
    <p:extLst>
      <p:ext uri="{BB962C8B-B14F-4D97-AF65-F5344CB8AC3E}">
        <p14:creationId xmlns:p14="http://schemas.microsoft.com/office/powerpoint/2010/main" val="171200614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hyperlink" Target="http://www.dmoz.org" TargetMode="External"/><Relationship Id="rId2" Type="http://schemas.openxmlformats.org/officeDocument/2006/relationships/hyperlink" Target="http://dir.yaho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B29AB1-8CE1-4F98-8B14-D312599D0BDD}"/>
              </a:ext>
            </a:extLst>
          </p:cNvPr>
          <p:cNvSpPr>
            <a:spLocks noGrp="1"/>
          </p:cNvSpPr>
          <p:nvPr>
            <p:ph type="ctrTitle"/>
          </p:nvPr>
        </p:nvSpPr>
        <p:spPr>
          <a:xfrm>
            <a:off x="2602465" y="1176130"/>
            <a:ext cx="8915399" cy="2262781"/>
          </a:xfrm>
        </p:spPr>
        <p:txBody>
          <a:bodyPr/>
          <a:lstStyle/>
          <a:p>
            <a:r>
              <a:rPr lang="fr-FR" dirty="0"/>
              <a:t>Recherche d’information</a:t>
            </a:r>
          </a:p>
        </p:txBody>
      </p:sp>
      <p:sp>
        <p:nvSpPr>
          <p:cNvPr id="3" name="Sous-titre 2">
            <a:extLst>
              <a:ext uri="{FF2B5EF4-FFF2-40B4-BE49-F238E27FC236}">
                <a16:creationId xmlns:a16="http://schemas.microsoft.com/office/drawing/2014/main" id="{DD787A61-D018-46BC-A35C-2468C409A0A8}"/>
              </a:ext>
            </a:extLst>
          </p:cNvPr>
          <p:cNvSpPr>
            <a:spLocks noGrp="1"/>
          </p:cNvSpPr>
          <p:nvPr>
            <p:ph type="subTitle" idx="1"/>
          </p:nvPr>
        </p:nvSpPr>
        <p:spPr>
          <a:xfrm>
            <a:off x="2589213" y="3505170"/>
            <a:ext cx="8915399" cy="1126283"/>
          </a:xfrm>
        </p:spPr>
        <p:txBody>
          <a:bodyPr>
            <a:normAutofit/>
          </a:bodyPr>
          <a:lstStyle/>
          <a:p>
            <a:pPr algn="ctr"/>
            <a:r>
              <a:rPr lang="fr-FR" sz="2800" dirty="0"/>
              <a:t>Introduction</a:t>
            </a:r>
          </a:p>
        </p:txBody>
      </p:sp>
      <p:sp>
        <p:nvSpPr>
          <p:cNvPr id="4" name="Sous-titre 2">
            <a:extLst>
              <a:ext uri="{FF2B5EF4-FFF2-40B4-BE49-F238E27FC236}">
                <a16:creationId xmlns:a16="http://schemas.microsoft.com/office/drawing/2014/main" id="{16A5FDFB-4E6C-419F-B0A4-23A03EEA50A5}"/>
              </a:ext>
            </a:extLst>
          </p:cNvPr>
          <p:cNvSpPr txBox="1">
            <a:spLocks/>
          </p:cNvSpPr>
          <p:nvPr/>
        </p:nvSpPr>
        <p:spPr>
          <a:xfrm>
            <a:off x="2635595" y="4757499"/>
            <a:ext cx="8915399" cy="1126283"/>
          </a:xfrm>
          <a:prstGeom prst="rect">
            <a:avLst/>
          </a:prstGeom>
        </p:spPr>
        <p:txBody>
          <a:bodyPr vert="horz" lIns="91440" tIns="45720" rIns="91440" bIns="45720" rtlCol="0" anchor="t">
            <a:normAutofit fontScale="92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fr-FR" sz="2000" dirty="0"/>
              <a:t>Université de Biskra- Département d’informatique</a:t>
            </a:r>
          </a:p>
          <a:p>
            <a:pPr algn="ctr"/>
            <a:r>
              <a:rPr lang="fr-FR" sz="2000" dirty="0"/>
              <a:t>2</a:t>
            </a:r>
            <a:r>
              <a:rPr lang="fr-FR" sz="2000" baseline="30000" dirty="0"/>
              <a:t>ème</a:t>
            </a:r>
            <a:r>
              <a:rPr lang="fr-FR" sz="2000" dirty="0"/>
              <a:t> Master SIOD</a:t>
            </a:r>
          </a:p>
          <a:p>
            <a:pPr algn="ctr"/>
            <a:r>
              <a:rPr lang="fr-FR" sz="2000" dirty="0"/>
              <a:t>2019-2020</a:t>
            </a:r>
          </a:p>
        </p:txBody>
      </p:sp>
    </p:spTree>
    <p:extLst>
      <p:ext uri="{BB962C8B-B14F-4D97-AF65-F5344CB8AC3E}">
        <p14:creationId xmlns:p14="http://schemas.microsoft.com/office/powerpoint/2010/main" val="1959373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DC21D-0D96-4463-BDB1-2D82596EB740}"/>
              </a:ext>
            </a:extLst>
          </p:cNvPr>
          <p:cNvSpPr>
            <a:spLocks noGrp="1"/>
          </p:cNvSpPr>
          <p:nvPr>
            <p:ph type="title"/>
          </p:nvPr>
        </p:nvSpPr>
        <p:spPr/>
        <p:txBody>
          <a:bodyPr/>
          <a:lstStyle/>
          <a:p>
            <a:r>
              <a:rPr lang="fr-FR" dirty="0"/>
              <a:t>Approche classique de la RI</a:t>
            </a:r>
          </a:p>
        </p:txBody>
      </p:sp>
      <p:pic>
        <p:nvPicPr>
          <p:cNvPr id="6" name="Espace réservé du contenu 5">
            <a:extLst>
              <a:ext uri="{FF2B5EF4-FFF2-40B4-BE49-F238E27FC236}">
                <a16:creationId xmlns:a16="http://schemas.microsoft.com/office/drawing/2014/main" id="{B078E7F6-BC6B-42B5-B190-4396B9074BCB}"/>
              </a:ext>
            </a:extLst>
          </p:cNvPr>
          <p:cNvPicPr>
            <a:picLocks noGrp="1" noChangeAspect="1"/>
          </p:cNvPicPr>
          <p:nvPr>
            <p:ph idx="1"/>
          </p:nvPr>
        </p:nvPicPr>
        <p:blipFill>
          <a:blip r:embed="rId2"/>
          <a:stretch>
            <a:fillRect/>
          </a:stretch>
        </p:blipFill>
        <p:spPr>
          <a:xfrm>
            <a:off x="2589213" y="2181090"/>
            <a:ext cx="8915400" cy="3683269"/>
          </a:xfrm>
          <a:prstGeom prst="rect">
            <a:avLst/>
          </a:prstGeom>
        </p:spPr>
      </p:pic>
      <p:sp>
        <p:nvSpPr>
          <p:cNvPr id="3" name="Espace réservé du numéro de diapositive 2">
            <a:extLst>
              <a:ext uri="{FF2B5EF4-FFF2-40B4-BE49-F238E27FC236}">
                <a16:creationId xmlns:a16="http://schemas.microsoft.com/office/drawing/2014/main" id="{A7C892AC-7787-4B0A-B69A-70F88A6B8F5F}"/>
              </a:ext>
            </a:extLst>
          </p:cNvPr>
          <p:cNvSpPr>
            <a:spLocks noGrp="1"/>
          </p:cNvSpPr>
          <p:nvPr>
            <p:ph type="sldNum" sz="quarter" idx="12"/>
          </p:nvPr>
        </p:nvSpPr>
        <p:spPr/>
        <p:txBody>
          <a:bodyPr/>
          <a:lstStyle/>
          <a:p>
            <a:fld id="{1CBFE7BF-BE13-481A-9484-8F364B72A28E}" type="slidenum">
              <a:rPr lang="fr-FR" smtClean="0"/>
              <a:t>10</a:t>
            </a:fld>
            <a:endParaRPr lang="fr-FR"/>
          </a:p>
        </p:txBody>
      </p:sp>
      <p:sp>
        <p:nvSpPr>
          <p:cNvPr id="5" name="Espace réservé du pied de page 4">
            <a:extLst>
              <a:ext uri="{FF2B5EF4-FFF2-40B4-BE49-F238E27FC236}">
                <a16:creationId xmlns:a16="http://schemas.microsoft.com/office/drawing/2014/main" id="{169220F9-E9FA-43FD-9B35-4F6D0F1A216B}"/>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975856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FFE85D-62CB-48AB-9316-584F9FF3E776}"/>
              </a:ext>
            </a:extLst>
          </p:cNvPr>
          <p:cNvSpPr>
            <a:spLocks noGrp="1"/>
          </p:cNvSpPr>
          <p:nvPr>
            <p:ph type="title"/>
          </p:nvPr>
        </p:nvSpPr>
        <p:spPr/>
        <p:txBody>
          <a:bodyPr/>
          <a:lstStyle/>
          <a:p>
            <a:r>
              <a:rPr lang="fr-FR" dirty="0"/>
              <a:t>Modèle flou de RI</a:t>
            </a:r>
          </a:p>
        </p:txBody>
      </p:sp>
      <p:sp>
        <p:nvSpPr>
          <p:cNvPr id="3" name="Espace réservé du contenu 2">
            <a:extLst>
              <a:ext uri="{FF2B5EF4-FFF2-40B4-BE49-F238E27FC236}">
                <a16:creationId xmlns:a16="http://schemas.microsoft.com/office/drawing/2014/main" id="{0CAC32A8-AE3F-439C-9AFF-53209A0D2F21}"/>
              </a:ext>
            </a:extLst>
          </p:cNvPr>
          <p:cNvSpPr>
            <a:spLocks noGrp="1"/>
          </p:cNvSpPr>
          <p:nvPr>
            <p:ph idx="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31BB8F71-3099-4E65-9E1C-63F0C1265A87}"/>
              </a:ext>
            </a:extLst>
          </p:cNvPr>
          <p:cNvSpPr>
            <a:spLocks noGrp="1"/>
          </p:cNvSpPr>
          <p:nvPr>
            <p:ph type="sldNum" sz="quarter" idx="12"/>
          </p:nvPr>
        </p:nvSpPr>
        <p:spPr/>
        <p:txBody>
          <a:bodyPr/>
          <a:lstStyle/>
          <a:p>
            <a:fld id="{1CBFE7BF-BE13-481A-9484-8F364B72A28E}" type="slidenum">
              <a:rPr lang="fr-FR" smtClean="0"/>
              <a:t>100</a:t>
            </a:fld>
            <a:endParaRPr lang="fr-FR"/>
          </a:p>
        </p:txBody>
      </p:sp>
      <p:pic>
        <p:nvPicPr>
          <p:cNvPr id="6" name="Image 5">
            <a:extLst>
              <a:ext uri="{FF2B5EF4-FFF2-40B4-BE49-F238E27FC236}">
                <a16:creationId xmlns:a16="http://schemas.microsoft.com/office/drawing/2014/main" id="{D4635442-CE60-4C71-B1B8-C98C5198D8CA}"/>
              </a:ext>
            </a:extLst>
          </p:cNvPr>
          <p:cNvPicPr>
            <a:picLocks noChangeAspect="1"/>
          </p:cNvPicPr>
          <p:nvPr/>
        </p:nvPicPr>
        <p:blipFill>
          <a:blip r:embed="rId2"/>
          <a:stretch>
            <a:fillRect/>
          </a:stretch>
        </p:blipFill>
        <p:spPr>
          <a:xfrm>
            <a:off x="2589212" y="2129586"/>
            <a:ext cx="4267200" cy="2924175"/>
          </a:xfrm>
          <a:prstGeom prst="rect">
            <a:avLst/>
          </a:prstGeom>
        </p:spPr>
      </p:pic>
      <p:sp>
        <p:nvSpPr>
          <p:cNvPr id="7" name="Espace réservé du pied de page 6">
            <a:extLst>
              <a:ext uri="{FF2B5EF4-FFF2-40B4-BE49-F238E27FC236}">
                <a16:creationId xmlns:a16="http://schemas.microsoft.com/office/drawing/2014/main" id="{126DDE16-8FB4-4FC3-B454-9A4A257FE1F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5719916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AB3B27-5D17-44CE-ADD6-186F6F35E3EE}"/>
              </a:ext>
            </a:extLst>
          </p:cNvPr>
          <p:cNvSpPr>
            <a:spLocks noGrp="1"/>
          </p:cNvSpPr>
          <p:nvPr>
            <p:ph type="title"/>
          </p:nvPr>
        </p:nvSpPr>
        <p:spPr/>
        <p:txBody>
          <a:bodyPr>
            <a:normAutofit/>
          </a:bodyPr>
          <a:lstStyle/>
          <a:p>
            <a:r>
              <a:rPr lang="fr-FR" sz="4000" dirty="0"/>
              <a:t>Modèle</a:t>
            </a:r>
            <a:r>
              <a:rPr lang="fr-FR" dirty="0"/>
              <a:t> flou : Calcul de similarité</a:t>
            </a:r>
          </a:p>
        </p:txBody>
      </p:sp>
      <p:sp>
        <p:nvSpPr>
          <p:cNvPr id="3" name="Espace réservé du contenu 2">
            <a:extLst>
              <a:ext uri="{FF2B5EF4-FFF2-40B4-BE49-F238E27FC236}">
                <a16:creationId xmlns:a16="http://schemas.microsoft.com/office/drawing/2014/main" id="{ED067E27-7823-4088-9F2D-A29E86BFD766}"/>
              </a:ext>
            </a:extLst>
          </p:cNvPr>
          <p:cNvSpPr>
            <a:spLocks noGrp="1"/>
          </p:cNvSpPr>
          <p:nvPr>
            <p:ph idx="1"/>
          </p:nvPr>
        </p:nvSpPr>
        <p:spPr/>
        <p:txBody>
          <a:bodyPr/>
          <a:lstStyle/>
          <a:p>
            <a:r>
              <a:rPr lang="fr-FR" dirty="0"/>
              <a:t>Soient :</a:t>
            </a:r>
            <a:br>
              <a:rPr lang="fr-FR" dirty="0"/>
            </a:br>
            <a:r>
              <a:rPr lang="fr-FR" dirty="0"/>
              <a:t>–  Termes: </a:t>
            </a:r>
            <a:r>
              <a:rPr lang="fr-FR" i="1" dirty="0"/>
              <a:t>t</a:t>
            </a:r>
            <a:r>
              <a:rPr lang="fr-FR" baseline="-25000" dirty="0"/>
              <a:t>1</a:t>
            </a:r>
            <a:r>
              <a:rPr lang="fr-FR" dirty="0"/>
              <a:t>, </a:t>
            </a:r>
            <a:r>
              <a:rPr lang="fr-FR" i="1" dirty="0"/>
              <a:t>t</a:t>
            </a:r>
            <a:r>
              <a:rPr lang="fr-FR" baseline="-25000" dirty="0"/>
              <a:t>2</a:t>
            </a:r>
            <a:r>
              <a:rPr lang="fr-FR" dirty="0"/>
              <a:t>, . . . , </a:t>
            </a:r>
            <a:r>
              <a:rPr lang="fr-FR" i="1" dirty="0" err="1"/>
              <a:t>t</a:t>
            </a:r>
            <a:r>
              <a:rPr lang="fr-FR" baseline="-25000" dirty="0" err="1"/>
              <a:t>n</a:t>
            </a:r>
            <a:br>
              <a:rPr lang="fr-FR" dirty="0"/>
            </a:br>
            <a:r>
              <a:rPr lang="fr-FR" dirty="0"/>
              <a:t>–  Document: </a:t>
            </a:r>
            <a:r>
              <a:rPr lang="fr-FR" i="1" dirty="0"/>
              <a:t>d(w</a:t>
            </a:r>
            <a:r>
              <a:rPr lang="fr-FR" baseline="-25000" dirty="0"/>
              <a:t>1</a:t>
            </a:r>
            <a:r>
              <a:rPr lang="fr-FR" dirty="0"/>
              <a:t>, </a:t>
            </a:r>
            <a:r>
              <a:rPr lang="fr-FR" i="1" dirty="0"/>
              <a:t>w</a:t>
            </a:r>
            <a:r>
              <a:rPr lang="fr-FR" baseline="-25000" dirty="0"/>
              <a:t>2</a:t>
            </a:r>
            <a:r>
              <a:rPr lang="fr-FR" dirty="0"/>
              <a:t>, . . . , </a:t>
            </a:r>
            <a:r>
              <a:rPr lang="fr-FR" i="1" dirty="0" err="1"/>
              <a:t>w</a:t>
            </a:r>
            <a:r>
              <a:rPr lang="fr-FR" baseline="-25000" dirty="0" err="1"/>
              <a:t>n</a:t>
            </a:r>
            <a:r>
              <a:rPr lang="fr-FR" i="1" dirty="0"/>
              <a:t>)</a:t>
            </a:r>
          </a:p>
          <a:p>
            <a:r>
              <a:rPr lang="fr-FR" i="1" dirty="0"/>
              <a:t>Requête disjonctive : </a:t>
            </a:r>
            <a:r>
              <a:rPr lang="fr-FR" i="1" dirty="0" err="1"/>
              <a:t>q</a:t>
            </a:r>
            <a:r>
              <a:rPr lang="fr-FR" baseline="-25000" dirty="0" err="1"/>
              <a:t>or</a:t>
            </a:r>
            <a:r>
              <a:rPr lang="fr-FR" baseline="-25000" dirty="0"/>
              <a:t> </a:t>
            </a:r>
            <a:r>
              <a:rPr lang="fr-FR" dirty="0"/>
              <a:t>= (</a:t>
            </a:r>
            <a:r>
              <a:rPr lang="fr-FR" i="1" dirty="0"/>
              <a:t>t</a:t>
            </a:r>
            <a:r>
              <a:rPr lang="fr-FR" baseline="-25000" dirty="0"/>
              <a:t>1</a:t>
            </a:r>
            <a:r>
              <a:rPr lang="fr-FR" dirty="0"/>
              <a:t> ∨ </a:t>
            </a:r>
            <a:r>
              <a:rPr lang="fr-FR" i="1" dirty="0"/>
              <a:t>t</a:t>
            </a:r>
            <a:r>
              <a:rPr lang="fr-FR" baseline="-25000" dirty="0"/>
              <a:t>2</a:t>
            </a:r>
            <a:r>
              <a:rPr lang="fr-FR" dirty="0"/>
              <a:t> ∨ . . . ∨ </a:t>
            </a:r>
            <a:r>
              <a:rPr lang="fr-FR" i="1" dirty="0" err="1"/>
              <a:t>t</a:t>
            </a:r>
            <a:r>
              <a:rPr lang="fr-FR" baseline="-25000" dirty="0" err="1"/>
              <a:t>n</a:t>
            </a:r>
            <a:r>
              <a:rPr lang="fr-FR" dirty="0"/>
              <a:t>)</a:t>
            </a:r>
            <a:br>
              <a:rPr lang="fr-FR" dirty="0"/>
            </a:br>
            <a:r>
              <a:rPr lang="fr-FR" dirty="0"/>
              <a:t>–  RSV(</a:t>
            </a:r>
            <a:r>
              <a:rPr lang="fr-FR" dirty="0" err="1"/>
              <a:t>q</a:t>
            </a:r>
            <a:r>
              <a:rPr lang="fr-FR" baseline="-25000" dirty="0" err="1"/>
              <a:t>or</a:t>
            </a:r>
            <a:r>
              <a:rPr lang="fr-FR" dirty="0" err="1"/>
              <a:t>,d</a:t>
            </a:r>
            <a:r>
              <a:rPr lang="fr-FR" dirty="0"/>
              <a:t>): = max(</a:t>
            </a:r>
            <a:r>
              <a:rPr lang="fr-FR" i="1" dirty="0"/>
              <a:t>w</a:t>
            </a:r>
            <a:r>
              <a:rPr lang="fr-FR" baseline="-25000" dirty="0"/>
              <a:t>1</a:t>
            </a:r>
            <a:r>
              <a:rPr lang="fr-FR" dirty="0"/>
              <a:t>, </a:t>
            </a:r>
            <a:r>
              <a:rPr lang="fr-FR" i="1" dirty="0"/>
              <a:t>w</a:t>
            </a:r>
            <a:r>
              <a:rPr lang="fr-FR" baseline="-25000" dirty="0"/>
              <a:t>2</a:t>
            </a:r>
            <a:r>
              <a:rPr lang="fr-FR" dirty="0"/>
              <a:t>,.. , </a:t>
            </a:r>
            <a:r>
              <a:rPr lang="fr-FR" i="1" dirty="0" err="1"/>
              <a:t>w</a:t>
            </a:r>
            <a:r>
              <a:rPr lang="fr-FR" baseline="-25000" dirty="0" err="1"/>
              <a:t>n</a:t>
            </a:r>
            <a:r>
              <a:rPr lang="fr-FR" dirty="0"/>
              <a:t>)</a:t>
            </a:r>
          </a:p>
          <a:p>
            <a:r>
              <a:rPr lang="fr-FR" dirty="0"/>
              <a:t>Requête conjonctive : </a:t>
            </a:r>
            <a:r>
              <a:rPr lang="fr-FR" dirty="0" err="1"/>
              <a:t>q</a:t>
            </a:r>
            <a:r>
              <a:rPr lang="fr-FR" baseline="-25000" dirty="0" err="1"/>
              <a:t>and</a:t>
            </a:r>
            <a:r>
              <a:rPr lang="fr-FR" dirty="0"/>
              <a:t> = (t</a:t>
            </a:r>
            <a:r>
              <a:rPr lang="fr-FR" baseline="-25000" dirty="0"/>
              <a:t>1</a:t>
            </a:r>
            <a:r>
              <a:rPr lang="fr-FR" dirty="0"/>
              <a:t> ∧ t</a:t>
            </a:r>
            <a:r>
              <a:rPr lang="fr-FR" baseline="-25000" dirty="0"/>
              <a:t>2</a:t>
            </a:r>
            <a:r>
              <a:rPr lang="fr-FR" dirty="0"/>
              <a:t> ∧. . . ∧</a:t>
            </a:r>
            <a:r>
              <a:rPr lang="fr-FR" dirty="0" err="1"/>
              <a:t>t</a:t>
            </a:r>
            <a:r>
              <a:rPr lang="fr-FR" baseline="-25000" dirty="0" err="1"/>
              <a:t>n</a:t>
            </a:r>
            <a:r>
              <a:rPr lang="fr-FR" dirty="0"/>
              <a:t>)</a:t>
            </a:r>
            <a:br>
              <a:rPr lang="fr-FR" dirty="0"/>
            </a:br>
            <a:r>
              <a:rPr lang="fr-FR" dirty="0"/>
              <a:t>–  RSV(</a:t>
            </a:r>
            <a:r>
              <a:rPr lang="fr-FR" dirty="0" err="1"/>
              <a:t>q</a:t>
            </a:r>
            <a:r>
              <a:rPr lang="fr-FR" baseline="-25000" dirty="0" err="1"/>
              <a:t>and</a:t>
            </a:r>
            <a:r>
              <a:rPr lang="fr-FR" dirty="0"/>
              <a:t>, d)= min(w</a:t>
            </a:r>
            <a:r>
              <a:rPr lang="fr-FR" baseline="-25000" dirty="0"/>
              <a:t>1</a:t>
            </a:r>
            <a:r>
              <a:rPr lang="fr-FR" dirty="0"/>
              <a:t>,.. , </a:t>
            </a:r>
            <a:r>
              <a:rPr lang="fr-FR" dirty="0" err="1"/>
              <a:t>w</a:t>
            </a:r>
            <a:r>
              <a:rPr lang="fr-FR" baseline="-25000" dirty="0" err="1"/>
              <a:t>n</a:t>
            </a:r>
            <a:r>
              <a:rPr lang="fr-FR" dirty="0"/>
              <a:t>)</a:t>
            </a:r>
          </a:p>
          <a:p>
            <a:r>
              <a:rPr lang="fr-FR" b="1" dirty="0"/>
              <a:t> Généralisation</a:t>
            </a:r>
            <a:br>
              <a:rPr lang="fr-FR" b="1" dirty="0"/>
            </a:br>
            <a:r>
              <a:rPr lang="fr-FR" dirty="0"/>
              <a:t>–  </a:t>
            </a:r>
            <a:r>
              <a:rPr lang="fr-FR" i="1" dirty="0"/>
              <a:t>RSV(d,q</a:t>
            </a:r>
            <a:r>
              <a:rPr lang="fr-FR" baseline="-25000" dirty="0"/>
              <a:t>1</a:t>
            </a:r>
            <a:r>
              <a:rPr lang="fr-FR" dirty="0"/>
              <a:t>∧</a:t>
            </a:r>
            <a:r>
              <a:rPr lang="fr-FR" i="1" dirty="0"/>
              <a:t>q</a:t>
            </a:r>
            <a:r>
              <a:rPr lang="fr-FR" baseline="-25000" dirty="0"/>
              <a:t>2</a:t>
            </a:r>
            <a:r>
              <a:rPr lang="fr-FR" i="1" dirty="0"/>
              <a:t>) </a:t>
            </a:r>
            <a:r>
              <a:rPr lang="fr-FR" dirty="0"/>
              <a:t>= </a:t>
            </a:r>
            <a:r>
              <a:rPr lang="fr-FR" i="1" dirty="0"/>
              <a:t>min(RSV(d,q</a:t>
            </a:r>
            <a:r>
              <a:rPr lang="fr-FR" baseline="-25000" dirty="0"/>
              <a:t>1</a:t>
            </a:r>
            <a:r>
              <a:rPr lang="fr-FR" i="1" dirty="0"/>
              <a:t>), RSV(d ,q</a:t>
            </a:r>
            <a:r>
              <a:rPr lang="fr-FR" baseline="-25000" dirty="0"/>
              <a:t>2</a:t>
            </a:r>
            <a:r>
              <a:rPr lang="fr-FR" i="1" dirty="0"/>
              <a:t>))</a:t>
            </a:r>
            <a:r>
              <a:rPr lang="fr-FR" dirty="0"/>
              <a:t>,</a:t>
            </a:r>
            <a:br>
              <a:rPr lang="fr-FR" dirty="0"/>
            </a:br>
            <a:r>
              <a:rPr lang="fr-FR" dirty="0"/>
              <a:t>–  </a:t>
            </a:r>
            <a:r>
              <a:rPr lang="fr-FR" i="1" dirty="0"/>
              <a:t>RSV(d,q</a:t>
            </a:r>
            <a:r>
              <a:rPr lang="fr-FR" baseline="-25000" dirty="0"/>
              <a:t>1</a:t>
            </a:r>
            <a:r>
              <a:rPr lang="fr-FR" dirty="0"/>
              <a:t>∨</a:t>
            </a:r>
            <a:r>
              <a:rPr lang="fr-FR" i="1" dirty="0"/>
              <a:t>q</a:t>
            </a:r>
            <a:r>
              <a:rPr lang="fr-FR" baseline="-25000" dirty="0"/>
              <a:t>2</a:t>
            </a:r>
            <a:r>
              <a:rPr lang="fr-FR" i="1" dirty="0"/>
              <a:t>) = max(RSV(d,q</a:t>
            </a:r>
            <a:r>
              <a:rPr lang="fr-FR" baseline="-25000" dirty="0"/>
              <a:t>1</a:t>
            </a:r>
            <a:r>
              <a:rPr lang="fr-FR" i="1" dirty="0"/>
              <a:t>), RSV(d ,q</a:t>
            </a:r>
            <a:r>
              <a:rPr lang="fr-FR" baseline="-25000" dirty="0"/>
              <a:t>2</a:t>
            </a:r>
            <a:r>
              <a:rPr lang="fr-FR" i="1" dirty="0"/>
              <a:t>))</a:t>
            </a:r>
            <a:r>
              <a:rPr lang="fr-FR" dirty="0"/>
              <a:t>, </a:t>
            </a:r>
            <a:br>
              <a:rPr lang="fr-FR" dirty="0"/>
            </a:br>
            <a:endParaRPr lang="fr-FR" dirty="0"/>
          </a:p>
        </p:txBody>
      </p:sp>
      <p:sp>
        <p:nvSpPr>
          <p:cNvPr id="5" name="Espace réservé du numéro de diapositive 4">
            <a:extLst>
              <a:ext uri="{FF2B5EF4-FFF2-40B4-BE49-F238E27FC236}">
                <a16:creationId xmlns:a16="http://schemas.microsoft.com/office/drawing/2014/main" id="{2A96525C-708A-492B-BE86-16CB76223511}"/>
              </a:ext>
            </a:extLst>
          </p:cNvPr>
          <p:cNvSpPr>
            <a:spLocks noGrp="1"/>
          </p:cNvSpPr>
          <p:nvPr>
            <p:ph type="sldNum" sz="quarter" idx="12"/>
          </p:nvPr>
        </p:nvSpPr>
        <p:spPr/>
        <p:txBody>
          <a:bodyPr/>
          <a:lstStyle/>
          <a:p>
            <a:fld id="{1CBFE7BF-BE13-481A-9484-8F364B72A28E}" type="slidenum">
              <a:rPr lang="fr-FR" smtClean="0"/>
              <a:t>101</a:t>
            </a:fld>
            <a:endParaRPr lang="fr-FR"/>
          </a:p>
        </p:txBody>
      </p:sp>
      <p:sp>
        <p:nvSpPr>
          <p:cNvPr id="6" name="Espace réservé du pied de page 5">
            <a:extLst>
              <a:ext uri="{FF2B5EF4-FFF2-40B4-BE49-F238E27FC236}">
                <a16:creationId xmlns:a16="http://schemas.microsoft.com/office/drawing/2014/main" id="{A4C11B36-F13F-49F3-9F2C-F788F54BDF67}"/>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0248199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3E908B-282B-45FB-89E0-737D69D9DEDA}"/>
              </a:ext>
            </a:extLst>
          </p:cNvPr>
          <p:cNvSpPr>
            <a:spLocks noGrp="1"/>
          </p:cNvSpPr>
          <p:nvPr>
            <p:ph type="title"/>
          </p:nvPr>
        </p:nvSpPr>
        <p:spPr>
          <a:xfrm>
            <a:off x="2589212" y="628751"/>
            <a:ext cx="8911687" cy="1280890"/>
          </a:xfrm>
        </p:spPr>
        <p:txBody>
          <a:bodyPr/>
          <a:lstStyle/>
          <a:p>
            <a:r>
              <a:rPr lang="fr-FR" sz="4000" dirty="0"/>
              <a:t>Modèle</a:t>
            </a:r>
            <a:r>
              <a:rPr lang="fr-FR" dirty="0"/>
              <a:t> flou : Calcul de similarité</a:t>
            </a:r>
          </a:p>
        </p:txBody>
      </p:sp>
      <p:pic>
        <p:nvPicPr>
          <p:cNvPr id="6" name="Espace réservé du contenu 5">
            <a:extLst>
              <a:ext uri="{FF2B5EF4-FFF2-40B4-BE49-F238E27FC236}">
                <a16:creationId xmlns:a16="http://schemas.microsoft.com/office/drawing/2014/main" id="{78FAF618-6962-4749-B1E9-EAC571350BAC}"/>
              </a:ext>
            </a:extLst>
          </p:cNvPr>
          <p:cNvPicPr>
            <a:picLocks noGrp="1" noChangeAspect="1"/>
          </p:cNvPicPr>
          <p:nvPr>
            <p:ph idx="1"/>
          </p:nvPr>
        </p:nvPicPr>
        <p:blipFill>
          <a:blip r:embed="rId2"/>
          <a:stretch>
            <a:fillRect/>
          </a:stretch>
        </p:blipFill>
        <p:spPr>
          <a:xfrm>
            <a:off x="2573473" y="2255837"/>
            <a:ext cx="7886700" cy="3533775"/>
          </a:xfrm>
          <a:prstGeom prst="rect">
            <a:avLst/>
          </a:prstGeom>
        </p:spPr>
      </p:pic>
      <p:sp>
        <p:nvSpPr>
          <p:cNvPr id="5" name="Espace réservé du numéro de diapositive 4">
            <a:extLst>
              <a:ext uri="{FF2B5EF4-FFF2-40B4-BE49-F238E27FC236}">
                <a16:creationId xmlns:a16="http://schemas.microsoft.com/office/drawing/2014/main" id="{B62EF2C3-C8F5-401D-9669-DCE35F1BA1B5}"/>
              </a:ext>
            </a:extLst>
          </p:cNvPr>
          <p:cNvSpPr>
            <a:spLocks noGrp="1"/>
          </p:cNvSpPr>
          <p:nvPr>
            <p:ph type="sldNum" sz="quarter" idx="12"/>
          </p:nvPr>
        </p:nvSpPr>
        <p:spPr/>
        <p:txBody>
          <a:bodyPr/>
          <a:lstStyle/>
          <a:p>
            <a:fld id="{1CBFE7BF-BE13-481A-9484-8F364B72A28E}" type="slidenum">
              <a:rPr lang="fr-FR" smtClean="0"/>
              <a:t>102</a:t>
            </a:fld>
            <a:endParaRPr lang="fr-FR"/>
          </a:p>
        </p:txBody>
      </p:sp>
      <p:sp>
        <p:nvSpPr>
          <p:cNvPr id="3" name="Espace réservé du pied de page 2">
            <a:extLst>
              <a:ext uri="{FF2B5EF4-FFF2-40B4-BE49-F238E27FC236}">
                <a16:creationId xmlns:a16="http://schemas.microsoft.com/office/drawing/2014/main" id="{AF46B8F2-EB7B-466C-9355-0488FD86DA9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8065247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E1EDA8-277F-4926-B457-0720828ED937}"/>
              </a:ext>
            </a:extLst>
          </p:cNvPr>
          <p:cNvSpPr>
            <a:spLocks noGrp="1"/>
          </p:cNvSpPr>
          <p:nvPr>
            <p:ph type="title"/>
          </p:nvPr>
        </p:nvSpPr>
        <p:spPr/>
        <p:txBody>
          <a:bodyPr/>
          <a:lstStyle/>
          <a:p>
            <a:r>
              <a:rPr lang="fr-FR" sz="4000" dirty="0"/>
              <a:t>Modèle</a:t>
            </a:r>
            <a:r>
              <a:rPr lang="fr-FR" dirty="0"/>
              <a:t> flou : Avantages</a:t>
            </a:r>
          </a:p>
        </p:txBody>
      </p:sp>
      <p:sp>
        <p:nvSpPr>
          <p:cNvPr id="3" name="Espace réservé du contenu 2">
            <a:extLst>
              <a:ext uri="{FF2B5EF4-FFF2-40B4-BE49-F238E27FC236}">
                <a16:creationId xmlns:a16="http://schemas.microsoft.com/office/drawing/2014/main" id="{A664842F-C9C4-4C62-95CB-3E2508488822}"/>
              </a:ext>
            </a:extLst>
          </p:cNvPr>
          <p:cNvSpPr>
            <a:spLocks noGrp="1"/>
          </p:cNvSpPr>
          <p:nvPr>
            <p:ph idx="1"/>
          </p:nvPr>
        </p:nvSpPr>
        <p:spPr/>
        <p:txBody>
          <a:bodyPr>
            <a:normAutofit/>
          </a:bodyPr>
          <a:lstStyle/>
          <a:p>
            <a:r>
              <a:rPr lang="fr-FR" dirty="0"/>
              <a:t>En comparant cette extension avec le modèle standard, il est assez facile de voir les avantages.</a:t>
            </a:r>
          </a:p>
          <a:p>
            <a:r>
              <a:rPr lang="fr-FR" dirty="0"/>
              <a:t>Le plus important est la possibilité de mesurer le degré de correspondance entre un document et une requête dans [0, 1].</a:t>
            </a:r>
          </a:p>
          <a:p>
            <a:r>
              <a:rPr lang="fr-FR" dirty="0"/>
              <a:t>Les documents puissent être ordonné dans l'ordre décroissant de leur correspondance avec la requête.</a:t>
            </a:r>
          </a:p>
          <a:p>
            <a:r>
              <a:rPr lang="fr-FR" dirty="0"/>
              <a:t>Cette représentation plus raffinée, car on peut exprimer dans quelle mesure un terme est important (représentatif) dans un document.</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19FCEE60-29A5-4B58-AA8C-5A9461889E30}"/>
              </a:ext>
            </a:extLst>
          </p:cNvPr>
          <p:cNvSpPr>
            <a:spLocks noGrp="1"/>
          </p:cNvSpPr>
          <p:nvPr>
            <p:ph type="sldNum" sz="quarter" idx="12"/>
          </p:nvPr>
        </p:nvSpPr>
        <p:spPr/>
        <p:txBody>
          <a:bodyPr/>
          <a:lstStyle/>
          <a:p>
            <a:fld id="{1CBFE7BF-BE13-481A-9484-8F364B72A28E}" type="slidenum">
              <a:rPr lang="fr-FR" smtClean="0"/>
              <a:t>103</a:t>
            </a:fld>
            <a:endParaRPr lang="fr-FR"/>
          </a:p>
        </p:txBody>
      </p:sp>
      <p:sp>
        <p:nvSpPr>
          <p:cNvPr id="6" name="Espace réservé du pied de page 5">
            <a:extLst>
              <a:ext uri="{FF2B5EF4-FFF2-40B4-BE49-F238E27FC236}">
                <a16:creationId xmlns:a16="http://schemas.microsoft.com/office/drawing/2014/main" id="{8873F5E7-EBC1-4841-8852-03D8C9D521C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1735840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AE300D-1C41-47DE-9E55-16FBB2BD87D1}"/>
              </a:ext>
            </a:extLst>
          </p:cNvPr>
          <p:cNvSpPr>
            <a:spLocks noGrp="1"/>
          </p:cNvSpPr>
          <p:nvPr>
            <p:ph type="title"/>
          </p:nvPr>
        </p:nvSpPr>
        <p:spPr/>
        <p:txBody>
          <a:bodyPr/>
          <a:lstStyle/>
          <a:p>
            <a:r>
              <a:rPr lang="fr-FR" dirty="0"/>
              <a:t>Modèle probabiliste</a:t>
            </a:r>
          </a:p>
        </p:txBody>
      </p:sp>
      <p:sp>
        <p:nvSpPr>
          <p:cNvPr id="3" name="Espace réservé du texte 2">
            <a:extLst>
              <a:ext uri="{FF2B5EF4-FFF2-40B4-BE49-F238E27FC236}">
                <a16:creationId xmlns:a16="http://schemas.microsoft.com/office/drawing/2014/main" id="{8C89C27C-8A95-49C3-8F0B-D9D380FFA403}"/>
              </a:ext>
            </a:extLst>
          </p:cNvPr>
          <p:cNvSpPr>
            <a:spLocks noGrp="1"/>
          </p:cNvSpPr>
          <p:nvPr>
            <p:ph type="body"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6AADF03F-68C7-4E00-8D5C-1B89840D35A1}"/>
              </a:ext>
            </a:extLst>
          </p:cNvPr>
          <p:cNvSpPr>
            <a:spLocks noGrp="1"/>
          </p:cNvSpPr>
          <p:nvPr>
            <p:ph type="sldNum" sz="quarter" idx="12"/>
          </p:nvPr>
        </p:nvSpPr>
        <p:spPr/>
        <p:txBody>
          <a:bodyPr/>
          <a:lstStyle/>
          <a:p>
            <a:fld id="{1CBFE7BF-BE13-481A-9484-8F364B72A28E}" type="slidenum">
              <a:rPr lang="fr-FR" smtClean="0"/>
              <a:t>104</a:t>
            </a:fld>
            <a:endParaRPr lang="fr-FR"/>
          </a:p>
        </p:txBody>
      </p:sp>
      <p:sp>
        <p:nvSpPr>
          <p:cNvPr id="6" name="Espace réservé du pied de page 5">
            <a:extLst>
              <a:ext uri="{FF2B5EF4-FFF2-40B4-BE49-F238E27FC236}">
                <a16:creationId xmlns:a16="http://schemas.microsoft.com/office/drawing/2014/main" id="{DFF873CA-F180-4FAF-9E75-C8F474AC0A71}"/>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298426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EDB18-8D55-42C0-9E1C-6F8B4C2AEB98}"/>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90DE1E9F-CC93-4914-948F-4D180692D8EA}"/>
              </a:ext>
            </a:extLst>
          </p:cNvPr>
          <p:cNvSpPr>
            <a:spLocks noGrp="1"/>
          </p:cNvSpPr>
          <p:nvPr>
            <p:ph idx="1"/>
          </p:nvPr>
        </p:nvSpPr>
        <p:spPr/>
        <p:txBody>
          <a:bodyPr>
            <a:normAutofit/>
          </a:bodyPr>
          <a:lstStyle/>
          <a:p>
            <a:r>
              <a:rPr lang="fr-FR" dirty="0"/>
              <a:t>Le modèle probabiliste est fondé sur la théorie des probabilités. </a:t>
            </a:r>
          </a:p>
          <a:p>
            <a:r>
              <a:rPr lang="fr-FR" dirty="0"/>
              <a:t>Il suppose l’existence d’une classe de documents pertinents et d’une classe de documents non pertinents pour une requête (Maron et </a:t>
            </a:r>
            <a:r>
              <a:rPr lang="fr-FR" dirty="0" err="1"/>
              <a:t>Kuhns</a:t>
            </a:r>
            <a:r>
              <a:rPr lang="fr-FR" dirty="0"/>
              <a:t>, 1960). </a:t>
            </a:r>
          </a:p>
          <a:p>
            <a:r>
              <a:rPr lang="fr-FR" dirty="0"/>
              <a:t>Les approches probabilistes nécessitent un ensemble de documents obtenus en demandant aux utilisateurs de fournir des jugements de pertinence par rapport aux résultats de requête. </a:t>
            </a:r>
          </a:p>
          <a:p>
            <a:r>
              <a:rPr lang="fr-FR" dirty="0"/>
              <a:t>La base de l’apprentissage est utilisée pour calculer le poids du terme par l’estimation des probabilités conditionnelles qu’un terme se produit dans un document pertinent (ou non pertinent).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B8D67502-AB4C-46F9-A69E-B3EDB2EBE9E6}"/>
              </a:ext>
            </a:extLst>
          </p:cNvPr>
          <p:cNvSpPr>
            <a:spLocks noGrp="1"/>
          </p:cNvSpPr>
          <p:nvPr>
            <p:ph type="sldNum" sz="quarter" idx="12"/>
          </p:nvPr>
        </p:nvSpPr>
        <p:spPr/>
        <p:txBody>
          <a:bodyPr/>
          <a:lstStyle/>
          <a:p>
            <a:fld id="{1CBFE7BF-BE13-481A-9484-8F364B72A28E}" type="slidenum">
              <a:rPr lang="fr-FR" smtClean="0"/>
              <a:t>105</a:t>
            </a:fld>
            <a:endParaRPr lang="fr-FR"/>
          </a:p>
        </p:txBody>
      </p:sp>
      <p:sp>
        <p:nvSpPr>
          <p:cNvPr id="6" name="Espace réservé du pied de page 5">
            <a:extLst>
              <a:ext uri="{FF2B5EF4-FFF2-40B4-BE49-F238E27FC236}">
                <a16:creationId xmlns:a16="http://schemas.microsoft.com/office/drawing/2014/main" id="{A87F6EF2-29A7-49E5-9EF4-9473C27D8648}"/>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2390248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09E655-AE97-4B94-99FC-327BD90B629A}"/>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4745B5FC-848A-425A-9C9E-F9AC0E83719C}"/>
              </a:ext>
            </a:extLst>
          </p:cNvPr>
          <p:cNvSpPr>
            <a:spLocks noGrp="1"/>
          </p:cNvSpPr>
          <p:nvPr>
            <p:ph idx="1"/>
          </p:nvPr>
        </p:nvSpPr>
        <p:spPr/>
        <p:txBody>
          <a:bodyPr/>
          <a:lstStyle/>
          <a:p>
            <a:r>
              <a:rPr lang="fr-FR" dirty="0"/>
              <a:t>Les méthodes probabilistes génèrent des indexes complexes basés sur des informations sur la dépendance des termes. </a:t>
            </a:r>
          </a:p>
          <a:p>
            <a:r>
              <a:rPr lang="fr-FR" dirty="0"/>
              <a:t>Puisque, cela nécessite la prise en considération d’un nombre exponentiel de combinaisons des termes, et pour chaque combinaison, il exige l’estimation, des probabilités de coïncidences dans les documents</a:t>
            </a:r>
            <a:br>
              <a:rPr lang="fr-FR" dirty="0"/>
            </a:br>
            <a:r>
              <a:rPr lang="fr-FR" dirty="0"/>
              <a:t>pertinents et non pertinents, seules certaines paires de termes dépendants sont pris en compte dans la pratique. En théorie, ces dépendances peuvent être </a:t>
            </a:r>
            <a:r>
              <a:rPr lang="fr-FR"/>
              <a:t>pour des utilisateurs spécifiques. </a:t>
            </a:r>
            <a:br>
              <a:rPr lang="fr-FR" dirty="0"/>
            </a:br>
            <a:endParaRPr lang="fr-FR" dirty="0"/>
          </a:p>
        </p:txBody>
      </p:sp>
      <p:sp>
        <p:nvSpPr>
          <p:cNvPr id="5" name="Espace réservé du numéro de diapositive 4">
            <a:extLst>
              <a:ext uri="{FF2B5EF4-FFF2-40B4-BE49-F238E27FC236}">
                <a16:creationId xmlns:a16="http://schemas.microsoft.com/office/drawing/2014/main" id="{8000CB29-2C13-44DB-BDA0-695DC85B0215}"/>
              </a:ext>
            </a:extLst>
          </p:cNvPr>
          <p:cNvSpPr>
            <a:spLocks noGrp="1"/>
          </p:cNvSpPr>
          <p:nvPr>
            <p:ph type="sldNum" sz="quarter" idx="12"/>
          </p:nvPr>
        </p:nvSpPr>
        <p:spPr/>
        <p:txBody>
          <a:bodyPr/>
          <a:lstStyle/>
          <a:p>
            <a:fld id="{1CBFE7BF-BE13-481A-9484-8F364B72A28E}" type="slidenum">
              <a:rPr lang="fr-FR" smtClean="0"/>
              <a:t>106</a:t>
            </a:fld>
            <a:endParaRPr lang="fr-FR"/>
          </a:p>
        </p:txBody>
      </p:sp>
      <p:sp>
        <p:nvSpPr>
          <p:cNvPr id="6" name="Espace réservé du pied de page 5">
            <a:extLst>
              <a:ext uri="{FF2B5EF4-FFF2-40B4-BE49-F238E27FC236}">
                <a16:creationId xmlns:a16="http://schemas.microsoft.com/office/drawing/2014/main" id="{F391D85A-8799-4D15-A421-4F2148139A1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0905684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0F1228-12CA-4E30-85FE-9260471ECD67}"/>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0E9ED7AB-1CEE-444F-A9D1-85806CCAF9CC}"/>
              </a:ext>
            </a:extLst>
          </p:cNvPr>
          <p:cNvSpPr>
            <a:spLocks noGrp="1"/>
          </p:cNvSpPr>
          <p:nvPr>
            <p:ph idx="1"/>
          </p:nvPr>
        </p:nvSpPr>
        <p:spPr/>
        <p:txBody>
          <a:bodyPr>
            <a:noAutofit/>
          </a:bodyPr>
          <a:lstStyle/>
          <a:p>
            <a:r>
              <a:rPr lang="fr-FR" dirty="0"/>
              <a:t>Soit la requête </a:t>
            </a:r>
            <a:r>
              <a:rPr lang="fr-FR" i="1" dirty="0"/>
              <a:t>q </a:t>
            </a:r>
            <a:r>
              <a:rPr lang="fr-FR" dirty="0"/>
              <a:t>composée de séquence de termes, </a:t>
            </a:r>
            <a:r>
              <a:rPr lang="fr-FR" i="1" dirty="0"/>
              <a:t>q </a:t>
            </a:r>
            <a:r>
              <a:rPr lang="fr-FR" dirty="0"/>
              <a:t>= </a:t>
            </a:r>
            <a:r>
              <a:rPr lang="fr-FR" i="1" dirty="0"/>
              <a:t>q</a:t>
            </a:r>
            <a:r>
              <a:rPr lang="fr-FR" baseline="-25000" dirty="0"/>
              <a:t>1</a:t>
            </a:r>
            <a:r>
              <a:rPr lang="fr-FR" i="1" dirty="0"/>
              <a:t>q</a:t>
            </a:r>
            <a:r>
              <a:rPr lang="fr-FR" baseline="-25000" dirty="0"/>
              <a:t>2</a:t>
            </a:r>
            <a:r>
              <a:rPr lang="fr-FR" dirty="0"/>
              <a:t> </a:t>
            </a:r>
            <a:r>
              <a:rPr lang="fr-FR" i="1" dirty="0"/>
              <a:t>· ·· q</a:t>
            </a:r>
            <a:r>
              <a:rPr lang="fr-FR" i="1" baseline="-25000" dirty="0"/>
              <a:t>m</a:t>
            </a:r>
            <a:r>
              <a:rPr lang="fr-FR" dirty="0"/>
              <a:t>, et un ensemble de documents </a:t>
            </a:r>
            <a:r>
              <a:rPr lang="fr-FR" i="1" dirty="0"/>
              <a:t>D </a:t>
            </a:r>
            <a:r>
              <a:rPr lang="fr-FR" dirty="0"/>
              <a:t>= </a:t>
            </a:r>
            <a:r>
              <a:rPr lang="fr-FR" i="1" dirty="0"/>
              <a:t>d</a:t>
            </a:r>
            <a:r>
              <a:rPr lang="fr-FR" baseline="-25000" dirty="0"/>
              <a:t>1</a:t>
            </a:r>
            <a:r>
              <a:rPr lang="fr-FR" i="1" dirty="0"/>
              <a:t>; d</a:t>
            </a:r>
            <a:r>
              <a:rPr lang="fr-FR" baseline="-25000" dirty="0"/>
              <a:t>2</a:t>
            </a:r>
            <a:r>
              <a:rPr lang="fr-FR" i="1" dirty="0"/>
              <a:t>; · · · ; d</a:t>
            </a:r>
            <a:r>
              <a:rPr lang="fr-FR" i="1" baseline="-25000" dirty="0"/>
              <a:t>N</a:t>
            </a:r>
            <a:r>
              <a:rPr lang="fr-FR" dirty="0"/>
              <a:t>. </a:t>
            </a:r>
          </a:p>
          <a:p>
            <a:r>
              <a:rPr lang="fr-FR" i="1" dirty="0"/>
              <a:t>P</a:t>
            </a:r>
            <a:r>
              <a:rPr lang="fr-FR" dirty="0"/>
              <a:t>(</a:t>
            </a:r>
            <a:r>
              <a:rPr lang="fr-FR" i="1" dirty="0"/>
              <a:t>PERT</a:t>
            </a:r>
            <a:r>
              <a:rPr lang="fr-FR" dirty="0"/>
              <a:t>) est la probabilité de pertinence, c’est-à-dire, la chance de tomber sur un document pertinent, si on choisit un document au hasard dans le corpus. </a:t>
            </a:r>
          </a:p>
          <a:p>
            <a:r>
              <a:rPr lang="fr-FR" i="1" dirty="0"/>
              <a:t>P</a:t>
            </a:r>
            <a:r>
              <a:rPr lang="fr-FR" dirty="0"/>
              <a:t>(</a:t>
            </a:r>
            <a:r>
              <a:rPr lang="fr-FR" i="1" dirty="0"/>
              <a:t>NPERT</a:t>
            </a:r>
            <a:r>
              <a:rPr lang="fr-FR" dirty="0"/>
              <a:t>) est la probabilité d’avoir un document non pertinent si on réalise un tirage au hasard. </a:t>
            </a:r>
          </a:p>
          <a:p>
            <a:r>
              <a:rPr lang="fr-FR" i="1" dirty="0"/>
              <a:t>P</a:t>
            </a:r>
            <a:r>
              <a:rPr lang="fr-FR" dirty="0"/>
              <a:t>(</a:t>
            </a:r>
            <a:r>
              <a:rPr lang="fr-FR" i="1" dirty="0"/>
              <a:t>D</a:t>
            </a:r>
            <a:r>
              <a:rPr lang="fr-FR" dirty="0"/>
              <a:t>) est la probabilité d’extraire le document </a:t>
            </a:r>
            <a:r>
              <a:rPr lang="fr-FR" i="1" dirty="0"/>
              <a:t>D </a:t>
            </a:r>
            <a:r>
              <a:rPr lang="fr-FR" dirty="0"/>
              <a:t>du corpus. </a:t>
            </a:r>
          </a:p>
          <a:p>
            <a:r>
              <a:rPr lang="fr-FR" dirty="0"/>
              <a:t>Le modèle probabiliste tente d’estimer la probabilité </a:t>
            </a:r>
            <a:r>
              <a:rPr lang="fr-FR" i="1" dirty="0"/>
              <a:t>P</a:t>
            </a:r>
            <a:r>
              <a:rPr lang="fr-FR" dirty="0"/>
              <a:t>(</a:t>
            </a:r>
            <a:r>
              <a:rPr lang="fr-FR" i="1" dirty="0"/>
              <a:t>PERT|D</a:t>
            </a:r>
            <a:r>
              <a:rPr lang="fr-FR" dirty="0"/>
              <a:t>) (resp. </a:t>
            </a:r>
            <a:r>
              <a:rPr lang="fr-FR" i="1" dirty="0"/>
              <a:t>P</a:t>
            </a:r>
            <a:r>
              <a:rPr lang="fr-FR" dirty="0"/>
              <a:t>(</a:t>
            </a:r>
            <a:r>
              <a:rPr lang="fr-FR" i="1" dirty="0"/>
              <a:t>NPERT|D</a:t>
            </a:r>
            <a:r>
              <a:rPr lang="fr-FR" dirty="0"/>
              <a:t>)) qu’un document </a:t>
            </a:r>
            <a:r>
              <a:rPr lang="fr-FR" i="1" dirty="0"/>
              <a:t>d </a:t>
            </a:r>
            <a:r>
              <a:rPr lang="fr-FR" dirty="0"/>
              <a:t>appartienne à la classe des documents pertinents (resp. non pertinents ).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D9E20334-391A-45EA-AD5C-2FCDC15E7B1B}"/>
              </a:ext>
            </a:extLst>
          </p:cNvPr>
          <p:cNvSpPr>
            <a:spLocks noGrp="1"/>
          </p:cNvSpPr>
          <p:nvPr>
            <p:ph type="sldNum" sz="quarter" idx="12"/>
          </p:nvPr>
        </p:nvSpPr>
        <p:spPr/>
        <p:txBody>
          <a:bodyPr/>
          <a:lstStyle/>
          <a:p>
            <a:fld id="{1CBFE7BF-BE13-481A-9484-8F364B72A28E}" type="slidenum">
              <a:rPr lang="fr-FR" smtClean="0"/>
              <a:t>107</a:t>
            </a:fld>
            <a:endParaRPr lang="fr-FR"/>
          </a:p>
        </p:txBody>
      </p:sp>
      <p:sp>
        <p:nvSpPr>
          <p:cNvPr id="6" name="Espace réservé du pied de page 5">
            <a:extLst>
              <a:ext uri="{FF2B5EF4-FFF2-40B4-BE49-F238E27FC236}">
                <a16:creationId xmlns:a16="http://schemas.microsoft.com/office/drawing/2014/main" id="{D3B9E737-B374-4541-A5ED-C6A2AA4D811A}"/>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145662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8D538B-BC0D-4ADF-9586-BA2AE753A72C}"/>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CFF7A257-E8C0-4FA7-A0DE-9386405BEB47}"/>
              </a:ext>
            </a:extLst>
          </p:cNvPr>
          <p:cNvSpPr>
            <a:spLocks noGrp="1"/>
          </p:cNvSpPr>
          <p:nvPr>
            <p:ph idx="1"/>
          </p:nvPr>
        </p:nvSpPr>
        <p:spPr/>
        <p:txBody>
          <a:bodyPr>
            <a:noAutofit/>
          </a:bodyPr>
          <a:lstStyle/>
          <a:p>
            <a:r>
              <a:rPr lang="fr-FR" dirty="0"/>
              <a:t>Seules la présence et l’absence de termes dans les documents et dans</a:t>
            </a:r>
            <a:br>
              <a:rPr lang="fr-FR" dirty="0"/>
            </a:br>
            <a:r>
              <a:rPr lang="fr-FR" dirty="0"/>
              <a:t>les requêtes sont considérées comme des caractéristiques observables. Autrement dit, les termes ne sont pas pondérés, mais prennent seulement les valeurs 0 (absent) ou 1 (présent).</a:t>
            </a:r>
          </a:p>
          <a:p>
            <a:r>
              <a:rPr lang="fr-FR" dirty="0"/>
              <a:t>Lorsque l’indépendance des mots est supposée, le modèle probabiliste sera simplement une classification binaire de type Bayes Naïf, qui vise à classer les documents comme pertinents ou non pertinents. </a:t>
            </a:r>
          </a:p>
          <a:p>
            <a:r>
              <a:rPr lang="fr-FR" dirty="0"/>
              <a:t>En utilisant la règle de Bayes, un document est considéré comme pertinent si :</a:t>
            </a:r>
            <a:br>
              <a:rPr lang="fr-FR" dirty="0"/>
            </a:br>
            <a:r>
              <a:rPr lang="fr-FR" dirty="0"/>
              <a:t> </a:t>
            </a:r>
            <a:br>
              <a:rPr lang="fr-FR" dirty="0"/>
            </a:br>
            <a:r>
              <a:rPr lang="fr-FR" dirty="0"/>
              <a:t>Cela équivaut à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5AF16028-CC02-4899-AC67-0D5CA4818DE5}"/>
              </a:ext>
            </a:extLst>
          </p:cNvPr>
          <p:cNvSpPr>
            <a:spLocks noGrp="1"/>
          </p:cNvSpPr>
          <p:nvPr>
            <p:ph type="sldNum" sz="quarter" idx="12"/>
          </p:nvPr>
        </p:nvSpPr>
        <p:spPr/>
        <p:txBody>
          <a:bodyPr/>
          <a:lstStyle/>
          <a:p>
            <a:fld id="{1CBFE7BF-BE13-481A-9484-8F364B72A28E}" type="slidenum">
              <a:rPr lang="fr-FR" smtClean="0"/>
              <a:t>108</a:t>
            </a:fld>
            <a:endParaRPr lang="fr-FR"/>
          </a:p>
        </p:txBody>
      </p:sp>
      <p:pic>
        <p:nvPicPr>
          <p:cNvPr id="6" name="Image 5">
            <a:extLst>
              <a:ext uri="{FF2B5EF4-FFF2-40B4-BE49-F238E27FC236}">
                <a16:creationId xmlns:a16="http://schemas.microsoft.com/office/drawing/2014/main" id="{1F5499A7-69F1-489B-B0C5-530BA0C855CE}"/>
              </a:ext>
            </a:extLst>
          </p:cNvPr>
          <p:cNvPicPr>
            <a:picLocks noChangeAspect="1"/>
          </p:cNvPicPr>
          <p:nvPr/>
        </p:nvPicPr>
        <p:blipFill>
          <a:blip r:embed="rId2"/>
          <a:stretch>
            <a:fillRect/>
          </a:stretch>
        </p:blipFill>
        <p:spPr>
          <a:xfrm>
            <a:off x="3543920" y="4727921"/>
            <a:ext cx="4560429" cy="321157"/>
          </a:xfrm>
          <a:prstGeom prst="rect">
            <a:avLst/>
          </a:prstGeom>
        </p:spPr>
      </p:pic>
      <p:pic>
        <p:nvPicPr>
          <p:cNvPr id="7" name="Image 6">
            <a:extLst>
              <a:ext uri="{FF2B5EF4-FFF2-40B4-BE49-F238E27FC236}">
                <a16:creationId xmlns:a16="http://schemas.microsoft.com/office/drawing/2014/main" id="{CEE82A00-7312-4018-ACDE-00D10E30C478}"/>
              </a:ext>
            </a:extLst>
          </p:cNvPr>
          <p:cNvPicPr>
            <a:picLocks noChangeAspect="1"/>
          </p:cNvPicPr>
          <p:nvPr/>
        </p:nvPicPr>
        <p:blipFill>
          <a:blip r:embed="rId3"/>
          <a:stretch>
            <a:fillRect/>
          </a:stretch>
        </p:blipFill>
        <p:spPr>
          <a:xfrm>
            <a:off x="5091111" y="5446642"/>
            <a:ext cx="3278727" cy="464579"/>
          </a:xfrm>
          <a:prstGeom prst="rect">
            <a:avLst/>
          </a:prstGeom>
        </p:spPr>
      </p:pic>
      <p:sp>
        <p:nvSpPr>
          <p:cNvPr id="8" name="Espace réservé du pied de page 7">
            <a:extLst>
              <a:ext uri="{FF2B5EF4-FFF2-40B4-BE49-F238E27FC236}">
                <a16:creationId xmlns:a16="http://schemas.microsoft.com/office/drawing/2014/main" id="{34BB4594-BA87-477F-93B3-981E93254BE1}"/>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0102399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32110-02F5-47C8-B1E1-F3DA0B461D4E}"/>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31E833AF-D911-4999-B500-6FFE197977AA}"/>
              </a:ext>
            </a:extLst>
          </p:cNvPr>
          <p:cNvSpPr>
            <a:spLocks noGrp="1"/>
          </p:cNvSpPr>
          <p:nvPr>
            <p:ph idx="1"/>
          </p:nvPr>
        </p:nvSpPr>
        <p:spPr/>
        <p:txBody>
          <a:bodyPr/>
          <a:lstStyle/>
          <a:p>
            <a:r>
              <a:rPr lang="fr-FR" dirty="0"/>
              <a:t>Les modèles probabilistes sont également connus sous le nom de modèles de vraisemblance de documents. Donc, les documents sont ensuite classés selon: </a:t>
            </a:r>
          </a:p>
          <a:p>
            <a:endParaRPr lang="fr-FR" dirty="0"/>
          </a:p>
          <a:p>
            <a:endParaRPr lang="fr-FR" dirty="0"/>
          </a:p>
          <a:p>
            <a:r>
              <a:rPr lang="fr-FR" dirty="0"/>
              <a:t>Un modèle plus sophistiqué que le précédent calcule </a:t>
            </a:r>
            <a:r>
              <a:rPr lang="fr-FR" i="1" dirty="0"/>
              <a:t>P</a:t>
            </a:r>
            <a:r>
              <a:rPr lang="fr-FR" dirty="0"/>
              <a:t>(</a:t>
            </a:r>
            <a:r>
              <a:rPr lang="fr-FR" i="1" dirty="0"/>
              <a:t>D|PERT </a:t>
            </a:r>
            <a:r>
              <a:rPr lang="fr-FR" dirty="0"/>
              <a:t>) à partir des termes apparaissant dans </a:t>
            </a:r>
            <a:r>
              <a:rPr lang="fr-FR" i="1" dirty="0"/>
              <a:t>D</a:t>
            </a:r>
            <a:r>
              <a:rPr lang="fr-FR" i="1" baseline="-25000" dirty="0"/>
              <a:t>i</a:t>
            </a:r>
            <a:r>
              <a:rPr lang="fr-FR" dirty="0"/>
              <a:t> :</a:t>
            </a:r>
          </a:p>
          <a:p>
            <a:pPr marL="0" indent="0">
              <a:buNone/>
            </a:pP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46F4F623-B231-44B2-9DCE-6DC01D1836EA}"/>
              </a:ext>
            </a:extLst>
          </p:cNvPr>
          <p:cNvSpPr>
            <a:spLocks noGrp="1"/>
          </p:cNvSpPr>
          <p:nvPr>
            <p:ph type="sldNum" sz="quarter" idx="12"/>
          </p:nvPr>
        </p:nvSpPr>
        <p:spPr/>
        <p:txBody>
          <a:bodyPr/>
          <a:lstStyle/>
          <a:p>
            <a:fld id="{1CBFE7BF-BE13-481A-9484-8F364B72A28E}" type="slidenum">
              <a:rPr lang="fr-FR" smtClean="0"/>
              <a:t>109</a:t>
            </a:fld>
            <a:endParaRPr lang="fr-FR"/>
          </a:p>
        </p:txBody>
      </p:sp>
      <p:pic>
        <p:nvPicPr>
          <p:cNvPr id="6" name="Image 5">
            <a:extLst>
              <a:ext uri="{FF2B5EF4-FFF2-40B4-BE49-F238E27FC236}">
                <a16:creationId xmlns:a16="http://schemas.microsoft.com/office/drawing/2014/main" id="{5A4FFCF8-19EB-4C50-B9AD-D9A288E5A254}"/>
              </a:ext>
            </a:extLst>
          </p:cNvPr>
          <p:cNvPicPr>
            <a:picLocks noChangeAspect="1"/>
          </p:cNvPicPr>
          <p:nvPr/>
        </p:nvPicPr>
        <p:blipFill>
          <a:blip r:embed="rId2"/>
          <a:stretch>
            <a:fillRect/>
          </a:stretch>
        </p:blipFill>
        <p:spPr>
          <a:xfrm>
            <a:off x="4981574" y="2835967"/>
            <a:ext cx="2625173" cy="618089"/>
          </a:xfrm>
          <a:prstGeom prst="rect">
            <a:avLst/>
          </a:prstGeom>
        </p:spPr>
      </p:pic>
      <p:pic>
        <p:nvPicPr>
          <p:cNvPr id="7" name="Image 6">
            <a:extLst>
              <a:ext uri="{FF2B5EF4-FFF2-40B4-BE49-F238E27FC236}">
                <a16:creationId xmlns:a16="http://schemas.microsoft.com/office/drawing/2014/main" id="{FED90EB9-ADA4-4F98-9C6C-05DA5BBA6835}"/>
              </a:ext>
            </a:extLst>
          </p:cNvPr>
          <p:cNvPicPr>
            <a:picLocks noChangeAspect="1"/>
          </p:cNvPicPr>
          <p:nvPr/>
        </p:nvPicPr>
        <p:blipFill>
          <a:blip r:embed="rId3"/>
          <a:stretch>
            <a:fillRect/>
          </a:stretch>
        </p:blipFill>
        <p:spPr>
          <a:xfrm>
            <a:off x="5103744" y="4573864"/>
            <a:ext cx="4265543" cy="466725"/>
          </a:xfrm>
          <a:prstGeom prst="rect">
            <a:avLst/>
          </a:prstGeom>
        </p:spPr>
      </p:pic>
      <p:pic>
        <p:nvPicPr>
          <p:cNvPr id="8" name="Image 7">
            <a:extLst>
              <a:ext uri="{FF2B5EF4-FFF2-40B4-BE49-F238E27FC236}">
                <a16:creationId xmlns:a16="http://schemas.microsoft.com/office/drawing/2014/main" id="{5EC62125-47F0-49A1-92F8-E5B6B869B9A0}"/>
              </a:ext>
            </a:extLst>
          </p:cNvPr>
          <p:cNvPicPr>
            <a:picLocks noChangeAspect="1"/>
          </p:cNvPicPr>
          <p:nvPr/>
        </p:nvPicPr>
        <p:blipFill>
          <a:blip r:embed="rId4"/>
          <a:stretch>
            <a:fillRect/>
          </a:stretch>
        </p:blipFill>
        <p:spPr>
          <a:xfrm>
            <a:off x="5089251" y="5067297"/>
            <a:ext cx="4403462" cy="405849"/>
          </a:xfrm>
          <a:prstGeom prst="rect">
            <a:avLst/>
          </a:prstGeom>
        </p:spPr>
      </p:pic>
      <p:sp>
        <p:nvSpPr>
          <p:cNvPr id="9" name="Espace réservé du pied de page 8">
            <a:extLst>
              <a:ext uri="{FF2B5EF4-FFF2-40B4-BE49-F238E27FC236}">
                <a16:creationId xmlns:a16="http://schemas.microsoft.com/office/drawing/2014/main" id="{E7AEC25D-BAEA-48A5-9F1B-577A3742D22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08416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35C3B0-DD36-4198-ABD8-11CED99FF9BF}"/>
              </a:ext>
            </a:extLst>
          </p:cNvPr>
          <p:cNvSpPr>
            <a:spLocks noGrp="1"/>
          </p:cNvSpPr>
          <p:nvPr>
            <p:ph type="title"/>
          </p:nvPr>
        </p:nvSpPr>
        <p:spPr/>
        <p:txBody>
          <a:bodyPr/>
          <a:lstStyle/>
          <a:p>
            <a:r>
              <a:rPr lang="fr-FR" dirty="0"/>
              <a:t>Approche classique de la RI</a:t>
            </a:r>
          </a:p>
        </p:txBody>
      </p:sp>
      <p:pic>
        <p:nvPicPr>
          <p:cNvPr id="6" name="Espace réservé du contenu 5">
            <a:extLst>
              <a:ext uri="{FF2B5EF4-FFF2-40B4-BE49-F238E27FC236}">
                <a16:creationId xmlns:a16="http://schemas.microsoft.com/office/drawing/2014/main" id="{E63C4440-D91A-4E7B-9AF7-0D494935B1F1}"/>
              </a:ext>
            </a:extLst>
          </p:cNvPr>
          <p:cNvPicPr>
            <a:picLocks noGrp="1" noChangeAspect="1"/>
          </p:cNvPicPr>
          <p:nvPr>
            <p:ph idx="1"/>
          </p:nvPr>
        </p:nvPicPr>
        <p:blipFill>
          <a:blip r:embed="rId2"/>
          <a:stretch>
            <a:fillRect/>
          </a:stretch>
        </p:blipFill>
        <p:spPr>
          <a:xfrm>
            <a:off x="2608263" y="2251075"/>
            <a:ext cx="8877300" cy="3543300"/>
          </a:xfrm>
          <a:prstGeom prst="rect">
            <a:avLst/>
          </a:prstGeom>
        </p:spPr>
      </p:pic>
      <p:sp>
        <p:nvSpPr>
          <p:cNvPr id="3" name="Espace réservé du numéro de diapositive 2">
            <a:extLst>
              <a:ext uri="{FF2B5EF4-FFF2-40B4-BE49-F238E27FC236}">
                <a16:creationId xmlns:a16="http://schemas.microsoft.com/office/drawing/2014/main" id="{9457503C-BD34-4205-8B9B-56584E65692A}"/>
              </a:ext>
            </a:extLst>
          </p:cNvPr>
          <p:cNvSpPr>
            <a:spLocks noGrp="1"/>
          </p:cNvSpPr>
          <p:nvPr>
            <p:ph type="sldNum" sz="quarter" idx="12"/>
          </p:nvPr>
        </p:nvSpPr>
        <p:spPr/>
        <p:txBody>
          <a:bodyPr/>
          <a:lstStyle/>
          <a:p>
            <a:fld id="{1CBFE7BF-BE13-481A-9484-8F364B72A28E}" type="slidenum">
              <a:rPr lang="fr-FR" smtClean="0"/>
              <a:t>11</a:t>
            </a:fld>
            <a:endParaRPr lang="fr-FR"/>
          </a:p>
        </p:txBody>
      </p:sp>
      <p:sp>
        <p:nvSpPr>
          <p:cNvPr id="5" name="Espace réservé du pied de page 4">
            <a:extLst>
              <a:ext uri="{FF2B5EF4-FFF2-40B4-BE49-F238E27FC236}">
                <a16:creationId xmlns:a16="http://schemas.microsoft.com/office/drawing/2014/main" id="{AD89981D-5F90-4029-A129-2736B3AB8877}"/>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70294790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DF76A-85B7-4478-9678-931A2A760A35}"/>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3C3748AC-275F-42A6-B788-A7D69FFB84C1}"/>
              </a:ext>
            </a:extLst>
          </p:cNvPr>
          <p:cNvSpPr>
            <a:spLocks noGrp="1"/>
          </p:cNvSpPr>
          <p:nvPr>
            <p:ph idx="1"/>
          </p:nvPr>
        </p:nvSpPr>
        <p:spPr>
          <a:xfrm>
            <a:off x="2589211" y="2133600"/>
            <a:ext cx="9046197" cy="3777622"/>
          </a:xfrm>
        </p:spPr>
        <p:txBody>
          <a:bodyPr>
            <a:noAutofit/>
          </a:bodyPr>
          <a:lstStyle/>
          <a:p>
            <a:r>
              <a:rPr lang="fr-FR" dirty="0"/>
              <a:t>La valeur de </a:t>
            </a:r>
            <a:r>
              <a:rPr lang="fr-FR" i="1" dirty="0"/>
              <a:t>P</a:t>
            </a:r>
            <a:r>
              <a:rPr lang="fr-FR" dirty="0"/>
              <a:t>(</a:t>
            </a:r>
            <a:r>
              <a:rPr lang="fr-FR" i="1" dirty="0"/>
              <a:t>D</a:t>
            </a:r>
            <a:r>
              <a:rPr lang="fr-FR" i="1" baseline="-25000" dirty="0"/>
              <a:t>i</a:t>
            </a:r>
            <a:r>
              <a:rPr lang="fr-FR" i="1" dirty="0"/>
              <a:t>|PERT </a:t>
            </a:r>
            <a:r>
              <a:rPr lang="fr-FR" dirty="0"/>
              <a:t>) est estimée comme étant le produit de probabilités associées à chaque terme dans le document, multipliées par le produit des probabilités que les termes absents (n’apparaissent) pas dans un document pertinent:</a:t>
            </a:r>
          </a:p>
          <a:p>
            <a:pPr marL="0" indent="0">
              <a:buNone/>
            </a:pPr>
            <a:br>
              <a:rPr lang="fr-FR" dirty="0"/>
            </a:br>
            <a:endParaRPr lang="fr-FR" dirty="0"/>
          </a:p>
          <a:p>
            <a:pPr marL="0" indent="0">
              <a:buNone/>
            </a:pPr>
            <a:endParaRPr lang="fr-FR" dirty="0"/>
          </a:p>
          <a:p>
            <a:r>
              <a:rPr lang="fr-FR" dirty="0"/>
              <a:t>La valeur                      est appelée </a:t>
            </a:r>
            <a:r>
              <a:rPr lang="fr-FR" i="1" dirty="0"/>
              <a:t>valeur de statut de recherche </a:t>
            </a:r>
            <a:r>
              <a:rPr lang="fr-FR" dirty="0"/>
              <a:t>et le but est de trouver les documents qui la maximisent.</a:t>
            </a:r>
          </a:p>
          <a:p>
            <a:r>
              <a:rPr lang="fr-FR" dirty="0"/>
              <a:t>Le problème est maintenant d’estimer </a:t>
            </a:r>
            <a:r>
              <a:rPr lang="fr-FR" i="1" dirty="0"/>
              <a:t>P </a:t>
            </a:r>
            <a:r>
              <a:rPr lang="fr-FR" dirty="0"/>
              <a:t>(</a:t>
            </a:r>
            <a:r>
              <a:rPr lang="fr-FR" i="1" dirty="0"/>
              <a:t>t</a:t>
            </a:r>
            <a:r>
              <a:rPr lang="fr-FR" i="1" baseline="-25000" dirty="0"/>
              <a:t>j</a:t>
            </a:r>
            <a:r>
              <a:rPr lang="fr-FR" i="1" dirty="0"/>
              <a:t>|PERT </a:t>
            </a:r>
            <a:r>
              <a:rPr lang="fr-FR" dirty="0"/>
              <a:t>) et </a:t>
            </a:r>
            <a:r>
              <a:rPr lang="fr-FR" i="1" dirty="0"/>
              <a:t>P </a:t>
            </a:r>
            <a:r>
              <a:rPr lang="fr-FR" dirty="0"/>
              <a:t>(</a:t>
            </a:r>
            <a:r>
              <a:rPr lang="fr-FR" i="1" dirty="0"/>
              <a:t>t</a:t>
            </a:r>
            <a:r>
              <a:rPr lang="fr-FR" i="1" baseline="-25000" dirty="0"/>
              <a:t>j</a:t>
            </a:r>
            <a:r>
              <a:rPr lang="fr-FR" i="1" dirty="0"/>
              <a:t>|NPERT </a:t>
            </a:r>
            <a:r>
              <a:rPr lang="fr-FR" dirty="0"/>
              <a:t>) </a:t>
            </a:r>
            <a:br>
              <a:rPr lang="fr-FR" dirty="0"/>
            </a:br>
            <a:endParaRPr lang="fr-FR" dirty="0"/>
          </a:p>
          <a:p>
            <a:pPr marL="0" indent="0">
              <a:buNone/>
            </a:pPr>
            <a:endParaRPr lang="fr-FR" dirty="0"/>
          </a:p>
        </p:txBody>
      </p:sp>
      <p:sp>
        <p:nvSpPr>
          <p:cNvPr id="5" name="Espace réservé du numéro de diapositive 4">
            <a:extLst>
              <a:ext uri="{FF2B5EF4-FFF2-40B4-BE49-F238E27FC236}">
                <a16:creationId xmlns:a16="http://schemas.microsoft.com/office/drawing/2014/main" id="{1F27AA2F-6CD3-4482-A3D4-24F5C5F34ADD}"/>
              </a:ext>
            </a:extLst>
          </p:cNvPr>
          <p:cNvSpPr>
            <a:spLocks noGrp="1"/>
          </p:cNvSpPr>
          <p:nvPr>
            <p:ph type="sldNum" sz="quarter" idx="12"/>
          </p:nvPr>
        </p:nvSpPr>
        <p:spPr/>
        <p:txBody>
          <a:bodyPr/>
          <a:lstStyle/>
          <a:p>
            <a:fld id="{1CBFE7BF-BE13-481A-9484-8F364B72A28E}" type="slidenum">
              <a:rPr lang="fr-FR" smtClean="0"/>
              <a:t>110</a:t>
            </a:fld>
            <a:endParaRPr lang="fr-FR"/>
          </a:p>
        </p:txBody>
      </p:sp>
      <p:pic>
        <p:nvPicPr>
          <p:cNvPr id="6" name="Image 5">
            <a:extLst>
              <a:ext uri="{FF2B5EF4-FFF2-40B4-BE49-F238E27FC236}">
                <a16:creationId xmlns:a16="http://schemas.microsoft.com/office/drawing/2014/main" id="{E93EA79D-0362-4B2F-868B-E918A0A59253}"/>
              </a:ext>
            </a:extLst>
          </p:cNvPr>
          <p:cNvPicPr>
            <a:picLocks noChangeAspect="1"/>
          </p:cNvPicPr>
          <p:nvPr/>
        </p:nvPicPr>
        <p:blipFill>
          <a:blip r:embed="rId2"/>
          <a:stretch>
            <a:fillRect/>
          </a:stretch>
        </p:blipFill>
        <p:spPr>
          <a:xfrm>
            <a:off x="3824287" y="3283019"/>
            <a:ext cx="5293209" cy="981075"/>
          </a:xfrm>
          <a:prstGeom prst="rect">
            <a:avLst/>
          </a:prstGeom>
        </p:spPr>
      </p:pic>
      <p:pic>
        <p:nvPicPr>
          <p:cNvPr id="7" name="Image 6">
            <a:extLst>
              <a:ext uri="{FF2B5EF4-FFF2-40B4-BE49-F238E27FC236}">
                <a16:creationId xmlns:a16="http://schemas.microsoft.com/office/drawing/2014/main" id="{91CE0649-6654-4A3A-85CA-3F0919B5F99E}"/>
              </a:ext>
            </a:extLst>
          </p:cNvPr>
          <p:cNvPicPr>
            <a:picLocks noChangeAspect="1"/>
          </p:cNvPicPr>
          <p:nvPr/>
        </p:nvPicPr>
        <p:blipFill>
          <a:blip r:embed="rId3"/>
          <a:stretch>
            <a:fillRect/>
          </a:stretch>
        </p:blipFill>
        <p:spPr>
          <a:xfrm>
            <a:off x="4131988" y="4285420"/>
            <a:ext cx="1171575" cy="485361"/>
          </a:xfrm>
          <a:prstGeom prst="rect">
            <a:avLst/>
          </a:prstGeom>
        </p:spPr>
      </p:pic>
      <p:sp>
        <p:nvSpPr>
          <p:cNvPr id="8" name="Espace réservé du pied de page 7">
            <a:extLst>
              <a:ext uri="{FF2B5EF4-FFF2-40B4-BE49-F238E27FC236}">
                <a16:creationId xmlns:a16="http://schemas.microsoft.com/office/drawing/2014/main" id="{0D09660C-22EA-4BF1-B4F3-E69773CEB0CB}"/>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112314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38FE4F-A42A-4A59-A18C-6F39D9B766DA}"/>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CE2BA6D5-14D0-41FE-8ACE-D34C6109EC3F}"/>
              </a:ext>
            </a:extLst>
          </p:cNvPr>
          <p:cNvSpPr>
            <a:spLocks noGrp="1"/>
          </p:cNvSpPr>
          <p:nvPr>
            <p:ph idx="1"/>
          </p:nvPr>
        </p:nvSpPr>
        <p:spPr/>
        <p:txBody>
          <a:bodyPr>
            <a:noAutofit/>
          </a:bodyPr>
          <a:lstStyle/>
          <a:p>
            <a:r>
              <a:rPr lang="fr-FR" dirty="0"/>
              <a:t>Il existe deux manières d’estimer </a:t>
            </a:r>
            <a:r>
              <a:rPr lang="fr-FR" i="1" dirty="0"/>
              <a:t>P</a:t>
            </a:r>
            <a:r>
              <a:rPr lang="fr-FR" dirty="0"/>
              <a:t>(</a:t>
            </a:r>
            <a:r>
              <a:rPr lang="fr-FR" i="1" dirty="0"/>
              <a:t>t</a:t>
            </a:r>
            <a:r>
              <a:rPr lang="fr-FR" i="1" baseline="-25000" dirty="0"/>
              <a:t>j</a:t>
            </a:r>
            <a:r>
              <a:rPr lang="fr-FR" i="1" dirty="0"/>
              <a:t>|PERT </a:t>
            </a:r>
            <a:r>
              <a:rPr lang="fr-FR" dirty="0"/>
              <a:t>) et </a:t>
            </a:r>
            <a:r>
              <a:rPr lang="fr-FR" i="1" dirty="0"/>
              <a:t>P</a:t>
            </a:r>
            <a:r>
              <a:rPr lang="fr-FR" dirty="0"/>
              <a:t>(</a:t>
            </a:r>
            <a:r>
              <a:rPr lang="fr-FR" i="1" dirty="0"/>
              <a:t>t</a:t>
            </a:r>
            <a:r>
              <a:rPr lang="fr-FR" i="1" baseline="-25000" dirty="0"/>
              <a:t>j</a:t>
            </a:r>
            <a:r>
              <a:rPr lang="fr-FR" i="1" dirty="0"/>
              <a:t>|NPERT </a:t>
            </a:r>
            <a:r>
              <a:rPr lang="fr-FR" dirty="0"/>
              <a:t>):</a:t>
            </a:r>
          </a:p>
          <a:p>
            <a:pPr lvl="1">
              <a:buFont typeface="+mj-lt"/>
              <a:buAutoNum type="arabicPeriod"/>
            </a:pPr>
            <a:r>
              <a:rPr lang="fr-FR" dirty="0"/>
              <a:t> L’estimation a priori de ces facteurs</a:t>
            </a:r>
          </a:p>
          <a:p>
            <a:pPr lvl="1">
              <a:buFont typeface="+mj-lt"/>
              <a:buAutoNum type="arabicPeriod"/>
            </a:pPr>
            <a:r>
              <a:rPr lang="fr-FR" dirty="0"/>
              <a:t>Etablissement d’un échantillonnage des documents selon leur pertinence. </a:t>
            </a:r>
          </a:p>
          <a:p>
            <a:r>
              <a:rPr lang="fr-FR" dirty="0"/>
              <a:t>L’estimation a priori de ces facteurs suggère de donner une valeur fixe à </a:t>
            </a:r>
            <a:r>
              <a:rPr lang="fr-FR" i="1" dirty="0"/>
              <a:t>P</a:t>
            </a:r>
            <a:r>
              <a:rPr lang="fr-FR" dirty="0"/>
              <a:t>(</a:t>
            </a:r>
            <a:r>
              <a:rPr lang="fr-FR" i="1" dirty="0"/>
              <a:t>t</a:t>
            </a:r>
            <a:r>
              <a:rPr lang="fr-FR" i="1" baseline="-25000" dirty="0"/>
              <a:t>j</a:t>
            </a:r>
            <a:r>
              <a:rPr lang="fr-FR" i="1" dirty="0"/>
              <a:t>|PERT </a:t>
            </a:r>
            <a:r>
              <a:rPr lang="fr-FR" dirty="0"/>
              <a:t>) et de calculer </a:t>
            </a:r>
            <a:r>
              <a:rPr lang="fr-FR" i="1" dirty="0"/>
              <a:t>P</a:t>
            </a:r>
            <a:r>
              <a:rPr lang="fr-FR" dirty="0"/>
              <a:t>(</a:t>
            </a:r>
            <a:r>
              <a:rPr lang="fr-FR" i="1" dirty="0"/>
              <a:t>t</a:t>
            </a:r>
            <a:r>
              <a:rPr lang="fr-FR" i="1" baseline="-25000" dirty="0"/>
              <a:t>j</a:t>
            </a:r>
            <a:r>
              <a:rPr lang="fr-FR" i="1" dirty="0"/>
              <a:t>|NPERT </a:t>
            </a:r>
            <a:r>
              <a:rPr lang="fr-FR" dirty="0"/>
              <a:t>) en fonction de sa distribution dans</a:t>
            </a:r>
            <a:br>
              <a:rPr lang="fr-FR" dirty="0"/>
            </a:br>
            <a:r>
              <a:rPr lang="fr-FR" dirty="0"/>
              <a:t>l’ensemble des documents. Plus un terme </a:t>
            </a:r>
            <a:r>
              <a:rPr lang="fr-FR" i="1" dirty="0"/>
              <a:t>t</a:t>
            </a:r>
            <a:r>
              <a:rPr lang="fr-FR" i="1" baseline="-25000" dirty="0"/>
              <a:t>j</a:t>
            </a:r>
            <a:r>
              <a:rPr lang="fr-FR" i="1" dirty="0"/>
              <a:t> </a:t>
            </a:r>
            <a:r>
              <a:rPr lang="fr-FR" dirty="0"/>
              <a:t>est rare plus </a:t>
            </a:r>
            <a:r>
              <a:rPr lang="fr-FR" i="1" dirty="0"/>
              <a:t>P </a:t>
            </a:r>
            <a:r>
              <a:rPr lang="fr-FR" dirty="0"/>
              <a:t>(</a:t>
            </a:r>
            <a:r>
              <a:rPr lang="fr-FR" i="1" dirty="0"/>
              <a:t>t</a:t>
            </a:r>
            <a:r>
              <a:rPr lang="fr-FR" i="1" baseline="-25000" dirty="0"/>
              <a:t>j</a:t>
            </a:r>
            <a:r>
              <a:rPr lang="fr-FR" i="1" dirty="0"/>
              <a:t>|NPERT </a:t>
            </a:r>
            <a:r>
              <a:rPr lang="fr-FR" dirty="0"/>
              <a:t>) ) est basse et vice versa. </a:t>
            </a:r>
            <a:br>
              <a:rPr lang="fr-FR" dirty="0"/>
            </a:b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FAE880FE-0AB2-47CD-994E-CC9FF663E5AE}"/>
              </a:ext>
            </a:extLst>
          </p:cNvPr>
          <p:cNvSpPr>
            <a:spLocks noGrp="1"/>
          </p:cNvSpPr>
          <p:nvPr>
            <p:ph type="sldNum" sz="quarter" idx="12"/>
          </p:nvPr>
        </p:nvSpPr>
        <p:spPr/>
        <p:txBody>
          <a:bodyPr/>
          <a:lstStyle/>
          <a:p>
            <a:fld id="{1CBFE7BF-BE13-481A-9484-8F364B72A28E}" type="slidenum">
              <a:rPr lang="fr-FR" smtClean="0"/>
              <a:t>111</a:t>
            </a:fld>
            <a:endParaRPr lang="fr-FR"/>
          </a:p>
        </p:txBody>
      </p:sp>
      <p:sp>
        <p:nvSpPr>
          <p:cNvPr id="6" name="Espace réservé du pied de page 5">
            <a:extLst>
              <a:ext uri="{FF2B5EF4-FFF2-40B4-BE49-F238E27FC236}">
                <a16:creationId xmlns:a16="http://schemas.microsoft.com/office/drawing/2014/main" id="{64ECDBDD-6233-40F1-85CF-AF1DD749DB94}"/>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846657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44D028-4543-487F-8FF4-88561B5D1525}"/>
              </a:ext>
            </a:extLst>
          </p:cNvPr>
          <p:cNvSpPr>
            <a:spLocks noGrp="1"/>
          </p:cNvSpPr>
          <p:nvPr>
            <p:ph type="title"/>
          </p:nvPr>
        </p:nvSpPr>
        <p:spPr/>
        <p:txBody>
          <a:bodyPr/>
          <a:lstStyle/>
          <a:p>
            <a:r>
              <a:rPr lang="fr-FR" dirty="0"/>
              <a:t>Modèle probabiliste</a:t>
            </a:r>
          </a:p>
        </p:txBody>
      </p:sp>
      <p:sp>
        <p:nvSpPr>
          <p:cNvPr id="3" name="Espace réservé du contenu 2">
            <a:extLst>
              <a:ext uri="{FF2B5EF4-FFF2-40B4-BE49-F238E27FC236}">
                <a16:creationId xmlns:a16="http://schemas.microsoft.com/office/drawing/2014/main" id="{D9286551-D5AF-46CF-85EF-9AF834CA5470}"/>
              </a:ext>
            </a:extLst>
          </p:cNvPr>
          <p:cNvSpPr>
            <a:spLocks noGrp="1"/>
          </p:cNvSpPr>
          <p:nvPr>
            <p:ph idx="1"/>
          </p:nvPr>
        </p:nvSpPr>
        <p:spPr>
          <a:xfrm>
            <a:off x="2589212" y="2133600"/>
            <a:ext cx="9019692" cy="3777622"/>
          </a:xfrm>
        </p:spPr>
        <p:txBody>
          <a:bodyPr>
            <a:noAutofit/>
          </a:bodyPr>
          <a:lstStyle/>
          <a:p>
            <a:r>
              <a:rPr lang="fr-FR" dirty="0"/>
              <a:t>Le deuxième mode d’estimation consiste à établir un échantillonnage des documents selon leur pertinence. Supposons qu’il existe </a:t>
            </a:r>
            <a:r>
              <a:rPr lang="fr-FR" i="1" dirty="0"/>
              <a:t>NDP </a:t>
            </a:r>
            <a:r>
              <a:rPr lang="fr-FR" dirty="0"/>
              <a:t>documents pertinents et que </a:t>
            </a:r>
            <a:r>
              <a:rPr lang="fr-FR" i="1" dirty="0"/>
              <a:t>NDP</a:t>
            </a:r>
            <a:r>
              <a:rPr lang="fr-FR" i="1" baseline="-25000" dirty="0"/>
              <a:t>tj</a:t>
            </a:r>
            <a:r>
              <a:rPr lang="fr-FR" i="1" dirty="0"/>
              <a:t> </a:t>
            </a:r>
            <a:r>
              <a:rPr lang="fr-FR" dirty="0"/>
              <a:t>soit le nombre de documents pertinents contenant </a:t>
            </a:r>
            <a:r>
              <a:rPr lang="fr-FR" i="1" dirty="0"/>
              <a:t>t</a:t>
            </a:r>
            <a:r>
              <a:rPr lang="fr-FR" i="1" baseline="-25000" dirty="0"/>
              <a:t>j</a:t>
            </a:r>
            <a:r>
              <a:rPr lang="fr-FR" dirty="0"/>
              <a:t>. </a:t>
            </a:r>
          </a:p>
          <a:p>
            <a:pPr marL="0" indent="0">
              <a:buNone/>
            </a:pPr>
            <a:r>
              <a:rPr lang="fr-FR" dirty="0"/>
              <a:t> On a alors :</a:t>
            </a:r>
          </a:p>
          <a:p>
            <a:endParaRPr lang="fr-FR" dirty="0"/>
          </a:p>
          <a:p>
            <a:r>
              <a:rPr lang="fr-FR" dirty="0"/>
              <a:t>Par ailleurs, </a:t>
            </a:r>
            <a:r>
              <a:rPr lang="fr-FR" i="1" dirty="0"/>
              <a:t>ND</a:t>
            </a:r>
            <a:r>
              <a:rPr lang="fr-FR" i="1" baseline="-25000" dirty="0"/>
              <a:t>tj </a:t>
            </a:r>
            <a:r>
              <a:rPr lang="fr-FR" dirty="0"/>
              <a:t>est le nombre des documents contenant </a:t>
            </a:r>
            <a:r>
              <a:rPr lang="fr-FR" i="1" dirty="0"/>
              <a:t>t</a:t>
            </a:r>
            <a:r>
              <a:rPr lang="fr-FR" i="1" baseline="-25000" dirty="0"/>
              <a:t>j</a:t>
            </a:r>
            <a:r>
              <a:rPr lang="fr-FR" i="1" dirty="0"/>
              <a:t> </a:t>
            </a:r>
            <a:r>
              <a:rPr lang="fr-FR" dirty="0"/>
              <a:t>et </a:t>
            </a:r>
            <a:r>
              <a:rPr lang="fr-FR" i="1" dirty="0"/>
              <a:t>ND </a:t>
            </a:r>
            <a:r>
              <a:rPr lang="fr-FR" dirty="0"/>
              <a:t>est le nombre de documents total. </a:t>
            </a:r>
          </a:p>
          <a:p>
            <a:pPr marL="0" indent="0">
              <a:buNone/>
            </a:pPr>
            <a:r>
              <a:rPr lang="fr-FR" i="1" dirty="0"/>
              <a:t>P </a:t>
            </a:r>
            <a:r>
              <a:rPr lang="fr-FR" dirty="0"/>
              <a:t>(</a:t>
            </a:r>
            <a:r>
              <a:rPr lang="fr-FR" i="1" dirty="0"/>
              <a:t>t</a:t>
            </a:r>
            <a:r>
              <a:rPr lang="fr-FR" i="1" baseline="-25000" dirty="0"/>
              <a:t>j</a:t>
            </a:r>
            <a:r>
              <a:rPr lang="fr-FR" i="1" dirty="0"/>
              <a:t>|NPERT </a:t>
            </a:r>
            <a:r>
              <a:rPr lang="fr-FR" dirty="0"/>
              <a:t>) est calculée par : </a:t>
            </a:r>
            <a:br>
              <a:rPr lang="fr-FR" dirty="0"/>
            </a:br>
            <a:endParaRPr lang="fr-FR" dirty="0"/>
          </a:p>
          <a:p>
            <a:r>
              <a:rPr lang="fr-FR" dirty="0"/>
              <a:t>Le problème de ce modèle réside dans le passage de l’estimation de la pertinence des documents à l’estimation de la pertinence des termes qui repose sur l’hypothèse de l’indépendance des termes </a:t>
            </a:r>
            <a:br>
              <a:rPr lang="fr-FR" dirty="0"/>
            </a:br>
            <a:endParaRPr lang="fr-FR" dirty="0"/>
          </a:p>
        </p:txBody>
      </p:sp>
      <p:sp>
        <p:nvSpPr>
          <p:cNvPr id="5" name="Espace réservé du numéro de diapositive 4">
            <a:extLst>
              <a:ext uri="{FF2B5EF4-FFF2-40B4-BE49-F238E27FC236}">
                <a16:creationId xmlns:a16="http://schemas.microsoft.com/office/drawing/2014/main" id="{FE2F12BA-E895-44A3-AA54-720E17BE4B39}"/>
              </a:ext>
            </a:extLst>
          </p:cNvPr>
          <p:cNvSpPr>
            <a:spLocks noGrp="1"/>
          </p:cNvSpPr>
          <p:nvPr>
            <p:ph type="sldNum" sz="quarter" idx="12"/>
          </p:nvPr>
        </p:nvSpPr>
        <p:spPr/>
        <p:txBody>
          <a:bodyPr/>
          <a:lstStyle/>
          <a:p>
            <a:fld id="{1CBFE7BF-BE13-481A-9484-8F364B72A28E}" type="slidenum">
              <a:rPr lang="fr-FR" smtClean="0"/>
              <a:t>112</a:t>
            </a:fld>
            <a:endParaRPr lang="fr-FR"/>
          </a:p>
        </p:txBody>
      </p:sp>
      <p:pic>
        <p:nvPicPr>
          <p:cNvPr id="6" name="Image 5">
            <a:extLst>
              <a:ext uri="{FF2B5EF4-FFF2-40B4-BE49-F238E27FC236}">
                <a16:creationId xmlns:a16="http://schemas.microsoft.com/office/drawing/2014/main" id="{CD1CA178-77E5-4997-942C-2E1C7B178235}"/>
              </a:ext>
            </a:extLst>
          </p:cNvPr>
          <p:cNvPicPr>
            <a:picLocks noChangeAspect="1"/>
          </p:cNvPicPr>
          <p:nvPr/>
        </p:nvPicPr>
        <p:blipFill>
          <a:blip r:embed="rId2"/>
          <a:stretch>
            <a:fillRect/>
          </a:stretch>
        </p:blipFill>
        <p:spPr>
          <a:xfrm>
            <a:off x="4116873" y="3272458"/>
            <a:ext cx="1466850" cy="419100"/>
          </a:xfrm>
          <a:prstGeom prst="rect">
            <a:avLst/>
          </a:prstGeom>
        </p:spPr>
      </p:pic>
      <p:pic>
        <p:nvPicPr>
          <p:cNvPr id="7" name="Image 6">
            <a:extLst>
              <a:ext uri="{FF2B5EF4-FFF2-40B4-BE49-F238E27FC236}">
                <a16:creationId xmlns:a16="http://schemas.microsoft.com/office/drawing/2014/main" id="{ADC9ECBB-555D-49E3-8394-61B4743F5B1C}"/>
              </a:ext>
            </a:extLst>
          </p:cNvPr>
          <p:cNvPicPr>
            <a:picLocks noChangeAspect="1"/>
          </p:cNvPicPr>
          <p:nvPr/>
        </p:nvPicPr>
        <p:blipFill>
          <a:blip r:embed="rId3"/>
          <a:stretch>
            <a:fillRect/>
          </a:stretch>
        </p:blipFill>
        <p:spPr>
          <a:xfrm>
            <a:off x="6166528" y="4476973"/>
            <a:ext cx="2181225" cy="573994"/>
          </a:xfrm>
          <a:prstGeom prst="rect">
            <a:avLst/>
          </a:prstGeom>
        </p:spPr>
      </p:pic>
      <p:sp>
        <p:nvSpPr>
          <p:cNvPr id="8" name="Espace réservé du pied de page 7">
            <a:extLst>
              <a:ext uri="{FF2B5EF4-FFF2-40B4-BE49-F238E27FC236}">
                <a16:creationId xmlns:a16="http://schemas.microsoft.com/office/drawing/2014/main" id="{075F07A3-EECA-41F5-B217-282FC6848A26}"/>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8985179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D9D4400C-14A0-49F4-9E9C-F124F987D45A}"/>
              </a:ext>
            </a:extLst>
          </p:cNvPr>
          <p:cNvSpPr>
            <a:spLocks noGrp="1"/>
          </p:cNvSpPr>
          <p:nvPr>
            <p:ph type="title"/>
          </p:nvPr>
        </p:nvSpPr>
        <p:spPr/>
        <p:txBody>
          <a:bodyPr/>
          <a:lstStyle/>
          <a:p>
            <a:r>
              <a:rPr lang="fr-FR" dirty="0"/>
              <a:t>Evaluation des systèmes RI</a:t>
            </a:r>
          </a:p>
        </p:txBody>
      </p:sp>
      <p:sp>
        <p:nvSpPr>
          <p:cNvPr id="9" name="Espace réservé du texte 8">
            <a:extLst>
              <a:ext uri="{FF2B5EF4-FFF2-40B4-BE49-F238E27FC236}">
                <a16:creationId xmlns:a16="http://schemas.microsoft.com/office/drawing/2014/main" id="{72479A14-19A1-412C-8061-4CF0657F626B}"/>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8B6B8FB2-6274-4E2E-9755-4B7E96EFB483}"/>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B65879EB-E968-4EAB-B406-E5CD2B61F919}"/>
              </a:ext>
            </a:extLst>
          </p:cNvPr>
          <p:cNvSpPr>
            <a:spLocks noGrp="1"/>
          </p:cNvSpPr>
          <p:nvPr>
            <p:ph type="sldNum" sz="quarter" idx="12"/>
          </p:nvPr>
        </p:nvSpPr>
        <p:spPr/>
        <p:txBody>
          <a:bodyPr/>
          <a:lstStyle/>
          <a:p>
            <a:fld id="{1CBFE7BF-BE13-481A-9484-8F364B72A28E}" type="slidenum">
              <a:rPr lang="fr-FR" smtClean="0"/>
              <a:t>113</a:t>
            </a:fld>
            <a:endParaRPr lang="fr-FR"/>
          </a:p>
        </p:txBody>
      </p:sp>
    </p:spTree>
    <p:extLst>
      <p:ext uri="{BB962C8B-B14F-4D97-AF65-F5344CB8AC3E}">
        <p14:creationId xmlns:p14="http://schemas.microsoft.com/office/powerpoint/2010/main" val="7873968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FE85F7-7EB4-47D7-BE90-6BF0099178FA}"/>
              </a:ext>
            </a:extLst>
          </p:cNvPr>
          <p:cNvSpPr>
            <a:spLocks noGrp="1"/>
          </p:cNvSpPr>
          <p:nvPr>
            <p:ph type="title"/>
          </p:nvPr>
        </p:nvSpPr>
        <p:spPr/>
        <p:txBody>
          <a:bodyPr/>
          <a:lstStyle/>
          <a:p>
            <a:r>
              <a:rPr lang="fr-FR" dirty="0"/>
              <a:t>Evaluation des systèmes RI</a:t>
            </a:r>
          </a:p>
        </p:txBody>
      </p:sp>
      <p:sp>
        <p:nvSpPr>
          <p:cNvPr id="3" name="Espace réservé du contenu 2">
            <a:extLst>
              <a:ext uri="{FF2B5EF4-FFF2-40B4-BE49-F238E27FC236}">
                <a16:creationId xmlns:a16="http://schemas.microsoft.com/office/drawing/2014/main" id="{7E35A307-1D20-4362-8B56-8AD5340B652A}"/>
              </a:ext>
            </a:extLst>
          </p:cNvPr>
          <p:cNvSpPr>
            <a:spLocks noGrp="1"/>
          </p:cNvSpPr>
          <p:nvPr>
            <p:ph idx="1"/>
          </p:nvPr>
        </p:nvSpPr>
        <p:spPr/>
        <p:txBody>
          <a:bodyPr/>
          <a:lstStyle/>
          <a:p>
            <a:r>
              <a:rPr lang="fr-FR" dirty="0"/>
              <a:t>Pour mesurer l'efficacité des SRI d’une manière standard, nous avons besoin de trois éléments:</a:t>
            </a:r>
          </a:p>
          <a:p>
            <a:pPr lvl="1">
              <a:buFont typeface="+mj-lt"/>
              <a:buAutoNum type="arabicPeriod"/>
            </a:pPr>
            <a:r>
              <a:rPr lang="fr-FR" dirty="0"/>
              <a:t>Une collection de documents</a:t>
            </a:r>
          </a:p>
          <a:p>
            <a:pPr lvl="1">
              <a:buFont typeface="+mj-lt"/>
              <a:buAutoNum type="arabicPeriod"/>
            </a:pPr>
            <a:r>
              <a:rPr lang="fr-FR" dirty="0"/>
              <a:t>Une série de tests de besoins d'information, sous forme de requêtes</a:t>
            </a:r>
          </a:p>
          <a:p>
            <a:pPr lvl="1">
              <a:buFont typeface="+mj-lt"/>
              <a:buAutoNum type="arabicPeriod"/>
            </a:pPr>
            <a:r>
              <a:rPr lang="fr-FR" dirty="0"/>
              <a:t>Un ensemble de jugements de pertinence, généralement une évaluation binaire de pertinence ou de non-pertinence est effectué sur chaque documents.</a:t>
            </a:r>
          </a:p>
        </p:txBody>
      </p:sp>
      <p:sp>
        <p:nvSpPr>
          <p:cNvPr id="4" name="Espace réservé du pied de page 3">
            <a:extLst>
              <a:ext uri="{FF2B5EF4-FFF2-40B4-BE49-F238E27FC236}">
                <a16:creationId xmlns:a16="http://schemas.microsoft.com/office/drawing/2014/main" id="{B77AC4CF-EF2E-4C52-9D20-9170B5D1D03F}"/>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2CFE8C0A-666B-454F-B6D2-009EB2E492E5}"/>
              </a:ext>
            </a:extLst>
          </p:cNvPr>
          <p:cNvSpPr>
            <a:spLocks noGrp="1"/>
          </p:cNvSpPr>
          <p:nvPr>
            <p:ph type="sldNum" sz="quarter" idx="12"/>
          </p:nvPr>
        </p:nvSpPr>
        <p:spPr/>
        <p:txBody>
          <a:bodyPr/>
          <a:lstStyle/>
          <a:p>
            <a:fld id="{1CBFE7BF-BE13-481A-9484-8F364B72A28E}" type="slidenum">
              <a:rPr lang="fr-FR" smtClean="0"/>
              <a:t>114</a:t>
            </a:fld>
            <a:endParaRPr lang="fr-FR"/>
          </a:p>
        </p:txBody>
      </p:sp>
    </p:spTree>
    <p:extLst>
      <p:ext uri="{BB962C8B-B14F-4D97-AF65-F5344CB8AC3E}">
        <p14:creationId xmlns:p14="http://schemas.microsoft.com/office/powerpoint/2010/main" val="3974349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E5048-04AF-4A00-8238-362B0EC542B3}"/>
              </a:ext>
            </a:extLst>
          </p:cNvPr>
          <p:cNvSpPr>
            <a:spLocks noGrp="1"/>
          </p:cNvSpPr>
          <p:nvPr>
            <p:ph type="title"/>
          </p:nvPr>
        </p:nvSpPr>
        <p:spPr/>
        <p:txBody>
          <a:bodyPr>
            <a:normAutofit/>
          </a:bodyPr>
          <a:lstStyle/>
          <a:p>
            <a:r>
              <a:rPr lang="fr-FR" dirty="0"/>
              <a:t>Collections de tests standard</a:t>
            </a:r>
          </a:p>
        </p:txBody>
      </p:sp>
      <p:sp>
        <p:nvSpPr>
          <p:cNvPr id="3" name="Espace réservé du contenu 2">
            <a:extLst>
              <a:ext uri="{FF2B5EF4-FFF2-40B4-BE49-F238E27FC236}">
                <a16:creationId xmlns:a16="http://schemas.microsoft.com/office/drawing/2014/main" id="{DF2B4411-D833-42BD-B05D-DC72B7FA80DC}"/>
              </a:ext>
            </a:extLst>
          </p:cNvPr>
          <p:cNvSpPr>
            <a:spLocks noGrp="1"/>
          </p:cNvSpPr>
          <p:nvPr>
            <p:ph idx="1"/>
          </p:nvPr>
        </p:nvSpPr>
        <p:spPr/>
        <p:txBody>
          <a:bodyPr/>
          <a:lstStyle/>
          <a:p>
            <a:r>
              <a:rPr lang="fr-FR" dirty="0"/>
              <a:t>La collection </a:t>
            </a:r>
            <a:r>
              <a:rPr lang="fr-FR" dirty="0" err="1"/>
              <a:t>Cranfield</a:t>
            </a:r>
            <a:r>
              <a:rPr lang="fr-FR" dirty="0"/>
              <a:t>. </a:t>
            </a:r>
          </a:p>
          <a:p>
            <a:pPr marL="0" indent="0">
              <a:buNone/>
            </a:pPr>
            <a:r>
              <a:rPr lang="fr-FR" dirty="0"/>
              <a:t>C'était la collection de tests pionnière en permettant des mesures quantitatives précises de l'efficacité de la recherche de l'information.</a:t>
            </a:r>
          </a:p>
          <a:p>
            <a:pPr marL="0" indent="0">
              <a:buNone/>
            </a:pPr>
            <a:r>
              <a:rPr lang="fr-FR" dirty="0"/>
              <a:t>Recueilli au Royaume-Uni à partir de la fin des années 1950, il contient 1398 résumés d'articles de revues aérodynamiques, un ensemble de 225 requêtes et des jugements de pertinence exhaustifs de toutes les paires (requête, document).</a:t>
            </a:r>
          </a:p>
          <a:p>
            <a:r>
              <a:rPr lang="fr-FR" dirty="0"/>
              <a:t>Aujourd’hui, Cette collection est trop petite pour autre chose que les expériences pilotes les plus élémentaires.</a:t>
            </a:r>
          </a:p>
          <a:p>
            <a:endParaRPr lang="fr-FR" dirty="0"/>
          </a:p>
        </p:txBody>
      </p:sp>
      <p:sp>
        <p:nvSpPr>
          <p:cNvPr id="4" name="Espace réservé du pied de page 3">
            <a:extLst>
              <a:ext uri="{FF2B5EF4-FFF2-40B4-BE49-F238E27FC236}">
                <a16:creationId xmlns:a16="http://schemas.microsoft.com/office/drawing/2014/main" id="{2C53D0B3-2EEB-4A54-A382-56DB5AD6B2B2}"/>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73BB74B4-1826-4D25-A2D2-EE895B80BED0}"/>
              </a:ext>
            </a:extLst>
          </p:cNvPr>
          <p:cNvSpPr>
            <a:spLocks noGrp="1"/>
          </p:cNvSpPr>
          <p:nvPr>
            <p:ph type="sldNum" sz="quarter" idx="12"/>
          </p:nvPr>
        </p:nvSpPr>
        <p:spPr/>
        <p:txBody>
          <a:bodyPr/>
          <a:lstStyle/>
          <a:p>
            <a:fld id="{1CBFE7BF-BE13-481A-9484-8F364B72A28E}" type="slidenum">
              <a:rPr lang="fr-FR" smtClean="0"/>
              <a:t>115</a:t>
            </a:fld>
            <a:endParaRPr lang="fr-FR"/>
          </a:p>
        </p:txBody>
      </p:sp>
    </p:spTree>
    <p:extLst>
      <p:ext uri="{BB962C8B-B14F-4D97-AF65-F5344CB8AC3E}">
        <p14:creationId xmlns:p14="http://schemas.microsoft.com/office/powerpoint/2010/main" val="37734453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92344B-0366-41BC-BA6D-C46432F2B359}"/>
              </a:ext>
            </a:extLst>
          </p:cNvPr>
          <p:cNvSpPr>
            <a:spLocks noGrp="1"/>
          </p:cNvSpPr>
          <p:nvPr>
            <p:ph type="title"/>
          </p:nvPr>
        </p:nvSpPr>
        <p:spPr/>
        <p:txBody>
          <a:bodyPr/>
          <a:lstStyle/>
          <a:p>
            <a:r>
              <a:rPr lang="fr-FR" dirty="0"/>
              <a:t>Collections de tests standard</a:t>
            </a:r>
          </a:p>
        </p:txBody>
      </p:sp>
      <p:sp>
        <p:nvSpPr>
          <p:cNvPr id="3" name="Espace réservé du contenu 2">
            <a:extLst>
              <a:ext uri="{FF2B5EF4-FFF2-40B4-BE49-F238E27FC236}">
                <a16:creationId xmlns:a16="http://schemas.microsoft.com/office/drawing/2014/main" id="{957C90F1-F529-47F9-A82F-092BE6A5B1E5}"/>
              </a:ext>
            </a:extLst>
          </p:cNvPr>
          <p:cNvSpPr>
            <a:spLocks noGrp="1"/>
          </p:cNvSpPr>
          <p:nvPr>
            <p:ph idx="1"/>
          </p:nvPr>
        </p:nvSpPr>
        <p:spPr/>
        <p:txBody>
          <a:bodyPr>
            <a:noAutofit/>
          </a:bodyPr>
          <a:lstStyle/>
          <a:p>
            <a:r>
              <a:rPr lang="fr-FR" dirty="0"/>
              <a:t>TREC: Conférence de récupération de texte:</a:t>
            </a:r>
            <a:br>
              <a:rPr lang="fr-FR" dirty="0"/>
            </a:br>
            <a:r>
              <a:rPr lang="fr-FR" dirty="0"/>
              <a:t>L'Institut national des normes et de la technologie (NIST) des États-Unis organise depuis 1992 une vaste série d'évaluations de bases de testes de RI. Dans ce cadre, de nombreux chemins ont été suivis, </a:t>
            </a:r>
          </a:p>
          <a:p>
            <a:r>
              <a:rPr lang="fr-FR" dirty="0"/>
              <a:t>Au total, ces collections de tests 1,89 million de documents (principalement des articles de presse) et des jugements de pertinence pour 450 besoins d'information, qui sont appelés sujets et spécifiés dans des passages de texte détaillés. </a:t>
            </a:r>
          </a:p>
          <a:p>
            <a:r>
              <a:rPr lang="fr-FR" dirty="0"/>
              <a:t>Les premiers TREC comprenaient chacun 50 besoins d'information, évalués sur des ensembles de documents différents mais qui se chevauchaient. Les TREC 6-8 fournissent 150 besoins d'information sur environ 528 000 articles.</a:t>
            </a:r>
          </a:p>
        </p:txBody>
      </p:sp>
      <p:sp>
        <p:nvSpPr>
          <p:cNvPr id="4" name="Espace réservé du pied de page 3">
            <a:extLst>
              <a:ext uri="{FF2B5EF4-FFF2-40B4-BE49-F238E27FC236}">
                <a16:creationId xmlns:a16="http://schemas.microsoft.com/office/drawing/2014/main" id="{879D18E3-C8F8-4F88-828A-6E3692B08F52}"/>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DCAA60A6-7AA4-46A7-ADD7-3FD6ACA9B0A6}"/>
              </a:ext>
            </a:extLst>
          </p:cNvPr>
          <p:cNvSpPr>
            <a:spLocks noGrp="1"/>
          </p:cNvSpPr>
          <p:nvPr>
            <p:ph type="sldNum" sz="quarter" idx="12"/>
          </p:nvPr>
        </p:nvSpPr>
        <p:spPr/>
        <p:txBody>
          <a:bodyPr/>
          <a:lstStyle/>
          <a:p>
            <a:fld id="{1CBFE7BF-BE13-481A-9484-8F364B72A28E}" type="slidenum">
              <a:rPr lang="fr-FR" smtClean="0"/>
              <a:t>116</a:t>
            </a:fld>
            <a:endParaRPr lang="fr-FR"/>
          </a:p>
        </p:txBody>
      </p:sp>
    </p:spTree>
    <p:extLst>
      <p:ext uri="{BB962C8B-B14F-4D97-AF65-F5344CB8AC3E}">
        <p14:creationId xmlns:p14="http://schemas.microsoft.com/office/powerpoint/2010/main" val="27568898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14750-C4F5-4B9F-9199-20B1732CDA72}"/>
              </a:ext>
            </a:extLst>
          </p:cNvPr>
          <p:cNvSpPr>
            <a:spLocks noGrp="1"/>
          </p:cNvSpPr>
          <p:nvPr>
            <p:ph type="title"/>
          </p:nvPr>
        </p:nvSpPr>
        <p:spPr/>
        <p:txBody>
          <a:bodyPr/>
          <a:lstStyle/>
          <a:p>
            <a:r>
              <a:rPr lang="fr-FR" dirty="0"/>
              <a:t>Collections de tests standard</a:t>
            </a:r>
          </a:p>
        </p:txBody>
      </p:sp>
      <p:sp>
        <p:nvSpPr>
          <p:cNvPr id="3" name="Espace réservé du contenu 2">
            <a:extLst>
              <a:ext uri="{FF2B5EF4-FFF2-40B4-BE49-F238E27FC236}">
                <a16:creationId xmlns:a16="http://schemas.microsoft.com/office/drawing/2014/main" id="{50C9E62D-5DFE-4739-91F6-796A4010C6A5}"/>
              </a:ext>
            </a:extLst>
          </p:cNvPr>
          <p:cNvSpPr>
            <a:spLocks noGrp="1"/>
          </p:cNvSpPr>
          <p:nvPr>
            <p:ph idx="1"/>
          </p:nvPr>
        </p:nvSpPr>
        <p:spPr/>
        <p:txBody>
          <a:bodyPr>
            <a:normAutofit/>
          </a:bodyPr>
          <a:lstStyle/>
          <a:p>
            <a:r>
              <a:rPr lang="en-US" dirty="0"/>
              <a:t>NII Test Collections for IR Systems (</a:t>
            </a:r>
            <a:r>
              <a:rPr lang="en-US" i="1" dirty="0"/>
              <a:t>NTCIR</a:t>
            </a:r>
            <a:r>
              <a:rPr lang="en-US" dirty="0"/>
              <a:t>). </a:t>
            </a:r>
            <a:r>
              <a:rPr lang="fr-FR" dirty="0"/>
              <a:t>Le projet NTCIR a construit plusieurs collections de tests de tailles similaires aux collections TREC, en se concentrant sur le langage est-asiatique et le multilingue, où les requêtes sont faites dans une langue sur une collection de documents contenant des documents dans une ou plusieurs autres langues</a:t>
            </a:r>
            <a:r>
              <a:rPr lang="en-US" dirty="0"/>
              <a:t>. </a:t>
            </a:r>
          </a:p>
          <a:p>
            <a:r>
              <a:rPr lang="en-US" dirty="0"/>
              <a:t>Cross Language Evaluation Forum (CLEF). </a:t>
            </a:r>
            <a:r>
              <a:rPr lang="fr-FR" dirty="0"/>
              <a:t>Cette série d'évaluations s'est concentrée sur les langues européennes et la recherche d'informations multilingues.</a:t>
            </a:r>
          </a:p>
          <a:p>
            <a:r>
              <a:rPr lang="fr-FR" dirty="0"/>
              <a:t>Reuters-21578 et Reuters-RCV1 Pour la classification des textes, la collection de tests la plus utilisée a été la collection Reuters-21578 de 21578 articles de presse. Plus récemment, Reuters a publié le corpus plus volumineux Reuters Corpus Volume 1 (RCV1), composé de 806 791 documents. </a:t>
            </a:r>
          </a:p>
        </p:txBody>
      </p:sp>
      <p:sp>
        <p:nvSpPr>
          <p:cNvPr id="4" name="Espace réservé du pied de page 3">
            <a:extLst>
              <a:ext uri="{FF2B5EF4-FFF2-40B4-BE49-F238E27FC236}">
                <a16:creationId xmlns:a16="http://schemas.microsoft.com/office/drawing/2014/main" id="{460F8354-1FBE-48CE-89CF-94F77DE8C7A8}"/>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74317D9-C18F-4BD1-9358-11DCB6069E13}"/>
              </a:ext>
            </a:extLst>
          </p:cNvPr>
          <p:cNvSpPr>
            <a:spLocks noGrp="1"/>
          </p:cNvSpPr>
          <p:nvPr>
            <p:ph type="sldNum" sz="quarter" idx="12"/>
          </p:nvPr>
        </p:nvSpPr>
        <p:spPr/>
        <p:txBody>
          <a:bodyPr/>
          <a:lstStyle/>
          <a:p>
            <a:fld id="{1CBFE7BF-BE13-481A-9484-8F364B72A28E}" type="slidenum">
              <a:rPr lang="fr-FR" smtClean="0"/>
              <a:t>117</a:t>
            </a:fld>
            <a:endParaRPr lang="fr-FR"/>
          </a:p>
        </p:txBody>
      </p:sp>
    </p:spTree>
    <p:extLst>
      <p:ext uri="{BB962C8B-B14F-4D97-AF65-F5344CB8AC3E}">
        <p14:creationId xmlns:p14="http://schemas.microsoft.com/office/powerpoint/2010/main" val="35629697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CE5479-F968-47FD-927F-2FDBFC5F81D9}"/>
              </a:ext>
            </a:extLst>
          </p:cNvPr>
          <p:cNvSpPr>
            <a:spLocks noGrp="1"/>
          </p:cNvSpPr>
          <p:nvPr>
            <p:ph type="title"/>
          </p:nvPr>
        </p:nvSpPr>
        <p:spPr/>
        <p:txBody>
          <a:bodyPr/>
          <a:lstStyle/>
          <a:p>
            <a:r>
              <a:rPr lang="fr-FR" dirty="0"/>
              <a:t>Collections de tests standard</a:t>
            </a:r>
          </a:p>
        </p:txBody>
      </p:sp>
      <p:sp>
        <p:nvSpPr>
          <p:cNvPr id="3" name="Espace réservé du contenu 2">
            <a:extLst>
              <a:ext uri="{FF2B5EF4-FFF2-40B4-BE49-F238E27FC236}">
                <a16:creationId xmlns:a16="http://schemas.microsoft.com/office/drawing/2014/main" id="{FA4F9046-F1CC-479F-8555-60633D380FBB}"/>
              </a:ext>
            </a:extLst>
          </p:cNvPr>
          <p:cNvSpPr>
            <a:spLocks noGrp="1"/>
          </p:cNvSpPr>
          <p:nvPr>
            <p:ph idx="1"/>
          </p:nvPr>
        </p:nvSpPr>
        <p:spPr/>
        <p:txBody>
          <a:bodyPr/>
          <a:lstStyle/>
          <a:p>
            <a:r>
              <a:rPr lang="fr-FR" i="1" dirty="0"/>
              <a:t>20 Newsgroups</a:t>
            </a:r>
            <a:r>
              <a:rPr lang="fr-FR" dirty="0"/>
              <a:t> . Une collection de classification de texte largement utilisée, recueillie par Ken Lang. Il se compose de 1000 articles de chacun des 20 groupes de discussion Usenet (le nom du groupe de discussion étant considéré comme la catégorie). Après l'enlèvement des articles en double, tel qu'il est habituellement utilisé, il contient 18941 articles.</a:t>
            </a:r>
          </a:p>
        </p:txBody>
      </p:sp>
      <p:sp>
        <p:nvSpPr>
          <p:cNvPr id="4" name="Espace réservé du pied de page 3">
            <a:extLst>
              <a:ext uri="{FF2B5EF4-FFF2-40B4-BE49-F238E27FC236}">
                <a16:creationId xmlns:a16="http://schemas.microsoft.com/office/drawing/2014/main" id="{6D51C3C6-B14F-4F86-9740-7CD57EC5E73D}"/>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6FB032E-A55D-4517-9B1A-9BBF5A2E9C46}"/>
              </a:ext>
            </a:extLst>
          </p:cNvPr>
          <p:cNvSpPr>
            <a:spLocks noGrp="1"/>
          </p:cNvSpPr>
          <p:nvPr>
            <p:ph type="sldNum" sz="quarter" idx="12"/>
          </p:nvPr>
        </p:nvSpPr>
        <p:spPr/>
        <p:txBody>
          <a:bodyPr/>
          <a:lstStyle/>
          <a:p>
            <a:fld id="{1CBFE7BF-BE13-481A-9484-8F364B72A28E}" type="slidenum">
              <a:rPr lang="fr-FR" smtClean="0"/>
              <a:t>118</a:t>
            </a:fld>
            <a:endParaRPr lang="fr-FR"/>
          </a:p>
        </p:txBody>
      </p:sp>
    </p:spTree>
    <p:extLst>
      <p:ext uri="{BB962C8B-B14F-4D97-AF65-F5344CB8AC3E}">
        <p14:creationId xmlns:p14="http://schemas.microsoft.com/office/powerpoint/2010/main" val="2692468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8B1DD-3FB0-45C4-BF3A-02D28EDD5402}"/>
              </a:ext>
            </a:extLst>
          </p:cNvPr>
          <p:cNvSpPr>
            <a:spLocks noGrp="1"/>
          </p:cNvSpPr>
          <p:nvPr>
            <p:ph type="title"/>
          </p:nvPr>
        </p:nvSpPr>
        <p:spPr/>
        <p:txBody>
          <a:bodyPr/>
          <a:lstStyle/>
          <a:p>
            <a:r>
              <a:rPr lang="fr-FR" dirty="0"/>
              <a:t>Mesure de Performances des </a:t>
            </a:r>
            <a:r>
              <a:rPr lang="fr-FR" dirty="0" err="1"/>
              <a:t>SRIs</a:t>
            </a:r>
            <a:endParaRPr lang="fr-FR" dirty="0"/>
          </a:p>
        </p:txBody>
      </p:sp>
      <p:sp>
        <p:nvSpPr>
          <p:cNvPr id="3" name="Espace réservé du contenu 2">
            <a:extLst>
              <a:ext uri="{FF2B5EF4-FFF2-40B4-BE49-F238E27FC236}">
                <a16:creationId xmlns:a16="http://schemas.microsoft.com/office/drawing/2014/main" id="{8E28D6A1-8145-4B88-96DB-BB5249C1718F}"/>
              </a:ext>
            </a:extLst>
          </p:cNvPr>
          <p:cNvSpPr>
            <a:spLocks noGrp="1"/>
          </p:cNvSpPr>
          <p:nvPr>
            <p:ph idx="1"/>
          </p:nvPr>
        </p:nvSpPr>
        <p:spPr/>
        <p:txBody>
          <a:bodyPr/>
          <a:lstStyle/>
          <a:p>
            <a:r>
              <a:rPr lang="fr-FR" dirty="0"/>
              <a:t>Il existe plusieurs mesures pour évaluer la performance des systèmes de recherche d’information. </a:t>
            </a:r>
          </a:p>
          <a:p>
            <a:r>
              <a:rPr lang="fr-FR" dirty="0"/>
              <a:t>Ces mesures nécessitent une collection de documents et d’une requête.</a:t>
            </a:r>
          </a:p>
          <a:p>
            <a:r>
              <a:rPr lang="fr-FR" dirty="0"/>
              <a:t>Ces mesures supposent une notion de pertinence c-à-d chaque document soit pertinent ou non pertinent pour une requête particulière. </a:t>
            </a:r>
            <a:br>
              <a:rPr lang="fr-FR" dirty="0"/>
            </a:br>
            <a:endParaRPr lang="fr-FR" dirty="0"/>
          </a:p>
        </p:txBody>
      </p:sp>
      <p:sp>
        <p:nvSpPr>
          <p:cNvPr id="4" name="Espace réservé du pied de page 3">
            <a:extLst>
              <a:ext uri="{FF2B5EF4-FFF2-40B4-BE49-F238E27FC236}">
                <a16:creationId xmlns:a16="http://schemas.microsoft.com/office/drawing/2014/main" id="{1D1B32FD-7045-4B77-999E-04E8E1B9C7ED}"/>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6FA94F5D-DF5D-407D-9F89-B3DDC270C979}"/>
              </a:ext>
            </a:extLst>
          </p:cNvPr>
          <p:cNvSpPr>
            <a:spLocks noGrp="1"/>
          </p:cNvSpPr>
          <p:nvPr>
            <p:ph type="sldNum" sz="quarter" idx="12"/>
          </p:nvPr>
        </p:nvSpPr>
        <p:spPr/>
        <p:txBody>
          <a:bodyPr/>
          <a:lstStyle/>
          <a:p>
            <a:fld id="{1CBFE7BF-BE13-481A-9484-8F364B72A28E}" type="slidenum">
              <a:rPr lang="fr-FR" smtClean="0"/>
              <a:t>119</a:t>
            </a:fld>
            <a:endParaRPr lang="fr-FR"/>
          </a:p>
        </p:txBody>
      </p:sp>
    </p:spTree>
    <p:extLst>
      <p:ext uri="{BB962C8B-B14F-4D97-AF65-F5344CB8AC3E}">
        <p14:creationId xmlns:p14="http://schemas.microsoft.com/office/powerpoint/2010/main" val="293148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208345-156D-424C-B6D0-B498CF51EA8B}"/>
              </a:ext>
            </a:extLst>
          </p:cNvPr>
          <p:cNvSpPr>
            <a:spLocks noGrp="1"/>
          </p:cNvSpPr>
          <p:nvPr>
            <p:ph type="title"/>
          </p:nvPr>
        </p:nvSpPr>
        <p:spPr/>
        <p:txBody>
          <a:bodyPr/>
          <a:lstStyle/>
          <a:p>
            <a:r>
              <a:rPr lang="fr-FR" dirty="0"/>
              <a:t>Problématiques de RI</a:t>
            </a:r>
          </a:p>
        </p:txBody>
      </p:sp>
      <p:sp>
        <p:nvSpPr>
          <p:cNvPr id="3" name="Espace réservé du contenu 2">
            <a:extLst>
              <a:ext uri="{FF2B5EF4-FFF2-40B4-BE49-F238E27FC236}">
                <a16:creationId xmlns:a16="http://schemas.microsoft.com/office/drawing/2014/main" id="{620F71A7-93A4-47AD-A93C-00A48DA0DEE7}"/>
              </a:ext>
            </a:extLst>
          </p:cNvPr>
          <p:cNvSpPr>
            <a:spLocks noGrp="1"/>
          </p:cNvSpPr>
          <p:nvPr>
            <p:ph idx="1"/>
          </p:nvPr>
        </p:nvSpPr>
        <p:spPr/>
        <p:txBody>
          <a:bodyPr/>
          <a:lstStyle/>
          <a:p>
            <a:r>
              <a:rPr lang="fr-FR" dirty="0"/>
              <a:t>Représentation de l’information</a:t>
            </a:r>
            <a:br>
              <a:rPr lang="fr-FR" dirty="0"/>
            </a:br>
            <a:r>
              <a:rPr lang="fr-FR" dirty="0"/>
              <a:t>–Comment construire une représentation à partir de documents ?</a:t>
            </a:r>
            <a:br>
              <a:rPr lang="fr-FR" dirty="0"/>
            </a:br>
            <a:r>
              <a:rPr lang="fr-FR" dirty="0"/>
              <a:t>–Qu’est ce qu’une «bonne» représentation ?</a:t>
            </a:r>
            <a:br>
              <a:rPr lang="fr-FR" dirty="0"/>
            </a:br>
            <a:r>
              <a:rPr lang="fr-FR" dirty="0"/>
              <a:t>–Quelle organisation physique pour les index ?</a:t>
            </a:r>
          </a:p>
          <a:p>
            <a:pPr marL="0" indent="0">
              <a:buNone/>
            </a:pPr>
            <a:endParaRPr lang="fr-FR" dirty="0"/>
          </a:p>
          <a:p>
            <a:r>
              <a:rPr lang="fr-FR" dirty="0"/>
              <a:t>Représentation des besoins</a:t>
            </a:r>
            <a:br>
              <a:rPr lang="fr-FR" dirty="0"/>
            </a:br>
            <a:r>
              <a:rPr lang="fr-FR" dirty="0"/>
              <a:t>–Comment exprimer le besoin (langage de requêtes) ?</a:t>
            </a:r>
            <a:br>
              <a:rPr lang="fr-FR" dirty="0"/>
            </a:br>
            <a:r>
              <a:rPr lang="fr-FR" dirty="0"/>
              <a:t>–Comment représenter le besoin ?</a:t>
            </a:r>
          </a:p>
          <a:p>
            <a:endParaRPr lang="fr-FR" dirty="0"/>
          </a:p>
          <a:p>
            <a:r>
              <a:rPr lang="fr-FR" dirty="0"/>
              <a:t>Mise en correspondance des Représentation  </a:t>
            </a:r>
            <a:br>
              <a:rPr lang="fr-FR" dirty="0"/>
            </a:br>
            <a:endParaRPr lang="fr-FR" dirty="0"/>
          </a:p>
        </p:txBody>
      </p:sp>
      <p:sp>
        <p:nvSpPr>
          <p:cNvPr id="5" name="Espace réservé du numéro de diapositive 4">
            <a:extLst>
              <a:ext uri="{FF2B5EF4-FFF2-40B4-BE49-F238E27FC236}">
                <a16:creationId xmlns:a16="http://schemas.microsoft.com/office/drawing/2014/main" id="{DB37555D-1E74-4AAC-B813-5F90288E4876}"/>
              </a:ext>
            </a:extLst>
          </p:cNvPr>
          <p:cNvSpPr>
            <a:spLocks noGrp="1"/>
          </p:cNvSpPr>
          <p:nvPr>
            <p:ph type="sldNum" sz="quarter" idx="12"/>
          </p:nvPr>
        </p:nvSpPr>
        <p:spPr/>
        <p:txBody>
          <a:bodyPr/>
          <a:lstStyle/>
          <a:p>
            <a:fld id="{1CBFE7BF-BE13-481A-9484-8F364B72A28E}" type="slidenum">
              <a:rPr lang="fr-FR" smtClean="0"/>
              <a:t>12</a:t>
            </a:fld>
            <a:endParaRPr lang="fr-FR"/>
          </a:p>
        </p:txBody>
      </p:sp>
      <p:sp>
        <p:nvSpPr>
          <p:cNvPr id="6" name="Espace réservé du pied de page 5">
            <a:extLst>
              <a:ext uri="{FF2B5EF4-FFF2-40B4-BE49-F238E27FC236}">
                <a16:creationId xmlns:a16="http://schemas.microsoft.com/office/drawing/2014/main" id="{3D181BFC-1F1D-40A3-87C2-DA4788E3FD3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561075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52187-3C04-46EB-904E-937406E0AF35}"/>
              </a:ext>
            </a:extLst>
          </p:cNvPr>
          <p:cNvSpPr>
            <a:spLocks noGrp="1"/>
          </p:cNvSpPr>
          <p:nvPr>
            <p:ph type="title"/>
          </p:nvPr>
        </p:nvSpPr>
        <p:spPr/>
        <p:txBody>
          <a:bodyPr/>
          <a:lstStyle/>
          <a:p>
            <a:r>
              <a:rPr lang="fr-FR" dirty="0"/>
              <a:t>Mesure de Performances: Précision</a:t>
            </a:r>
          </a:p>
        </p:txBody>
      </p:sp>
      <p:sp>
        <p:nvSpPr>
          <p:cNvPr id="3" name="Espace réservé du contenu 2">
            <a:extLst>
              <a:ext uri="{FF2B5EF4-FFF2-40B4-BE49-F238E27FC236}">
                <a16:creationId xmlns:a16="http://schemas.microsoft.com/office/drawing/2014/main" id="{3D84AF88-F2D6-4612-930B-7A5FC658EC4D}"/>
              </a:ext>
            </a:extLst>
          </p:cNvPr>
          <p:cNvSpPr>
            <a:spLocks noGrp="1"/>
          </p:cNvSpPr>
          <p:nvPr>
            <p:ph idx="1"/>
          </p:nvPr>
        </p:nvSpPr>
        <p:spPr/>
        <p:txBody>
          <a:bodyPr>
            <a:noAutofit/>
          </a:bodyPr>
          <a:lstStyle/>
          <a:p>
            <a:r>
              <a:rPr lang="fr-FR" b="1" dirty="0"/>
              <a:t>Précision (</a:t>
            </a:r>
            <a:r>
              <a:rPr lang="fr-FR" b="1" dirty="0" err="1"/>
              <a:t>Precision</a:t>
            </a:r>
            <a:r>
              <a:rPr lang="fr-FR" b="1" dirty="0"/>
              <a:t>) </a:t>
            </a:r>
            <a:r>
              <a:rPr lang="fr-FR" dirty="0"/>
              <a:t>est la proportion des documents récupérés qui sont pertinents.</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r>
              <a:rPr lang="fr-FR" sz="1600" dirty="0"/>
              <a:t>Où :</a:t>
            </a:r>
            <a:br>
              <a:rPr lang="fr-FR" sz="1600" dirty="0"/>
            </a:br>
            <a:r>
              <a:rPr lang="fr-FR" sz="1600" dirty="0"/>
              <a:t>— </a:t>
            </a:r>
            <a:r>
              <a:rPr lang="fr-FR" sz="1600" i="1" dirty="0"/>
              <a:t>Positifs </a:t>
            </a:r>
            <a:r>
              <a:rPr lang="fr-FR" sz="1600" dirty="0"/>
              <a:t>: Ensemble des documents pertinents</a:t>
            </a:r>
            <a:br>
              <a:rPr lang="fr-FR" sz="1600" dirty="0"/>
            </a:br>
            <a:r>
              <a:rPr lang="fr-FR" sz="1600" dirty="0"/>
              <a:t>— </a:t>
            </a:r>
            <a:r>
              <a:rPr lang="fr-FR" sz="1600" i="1" dirty="0"/>
              <a:t>Négatifs </a:t>
            </a:r>
            <a:r>
              <a:rPr lang="fr-FR" sz="1600" dirty="0"/>
              <a:t>: Ensemble des documents qui ne sont pas pertinents.</a:t>
            </a:r>
            <a:br>
              <a:rPr lang="fr-FR" sz="1600" dirty="0"/>
            </a:br>
            <a:r>
              <a:rPr lang="fr-FR" sz="1600" dirty="0"/>
              <a:t>— </a:t>
            </a:r>
            <a:r>
              <a:rPr lang="fr-FR" sz="1600" i="1" dirty="0" err="1"/>
              <a:t>Vraipositifs</a:t>
            </a:r>
            <a:r>
              <a:rPr lang="fr-FR" sz="1600" i="1" dirty="0"/>
              <a:t> </a:t>
            </a:r>
            <a:r>
              <a:rPr lang="fr-FR" sz="1600" dirty="0"/>
              <a:t>et </a:t>
            </a:r>
            <a:r>
              <a:rPr lang="fr-FR" sz="1600" i="1" dirty="0" err="1"/>
              <a:t>Vrainégatifs</a:t>
            </a:r>
            <a:r>
              <a:rPr lang="fr-FR" sz="1600" i="1" dirty="0"/>
              <a:t> </a:t>
            </a:r>
            <a:r>
              <a:rPr lang="fr-FR" sz="1600" dirty="0"/>
              <a:t>: Désignent les documents qui ont été correctement classés par le classificateur.</a:t>
            </a:r>
            <a:br>
              <a:rPr lang="fr-FR" sz="1600" dirty="0"/>
            </a:br>
            <a:r>
              <a:rPr lang="fr-FR" sz="1600" dirty="0"/>
              <a:t>— </a:t>
            </a:r>
            <a:r>
              <a:rPr lang="fr-FR" sz="1600" i="1" dirty="0" err="1"/>
              <a:t>Fauxpositifs</a:t>
            </a:r>
            <a:r>
              <a:rPr lang="fr-FR" sz="1600" i="1" dirty="0"/>
              <a:t> </a:t>
            </a:r>
            <a:r>
              <a:rPr lang="fr-FR" sz="1600" dirty="0"/>
              <a:t>et </a:t>
            </a:r>
            <a:r>
              <a:rPr lang="fr-FR" sz="1600" i="1" dirty="0" err="1"/>
              <a:t>Fauxnégatifs</a:t>
            </a:r>
            <a:r>
              <a:rPr lang="fr-FR" sz="1600" i="1" dirty="0"/>
              <a:t> </a:t>
            </a:r>
            <a:r>
              <a:rPr lang="fr-FR" sz="1600" dirty="0"/>
              <a:t>: Désignent les documents qui ont été mal classés par le classificateur. </a:t>
            </a:r>
          </a:p>
          <a:p>
            <a:pPr marL="0" indent="0">
              <a:buNone/>
            </a:pPr>
            <a:endParaRPr lang="fr-FR" dirty="0"/>
          </a:p>
          <a:p>
            <a:pPr marL="0" indent="0">
              <a:buNone/>
            </a:pPr>
            <a:endParaRPr lang="fr-FR" dirty="0"/>
          </a:p>
        </p:txBody>
      </p:sp>
      <p:sp>
        <p:nvSpPr>
          <p:cNvPr id="4" name="Espace réservé du pied de page 3">
            <a:extLst>
              <a:ext uri="{FF2B5EF4-FFF2-40B4-BE49-F238E27FC236}">
                <a16:creationId xmlns:a16="http://schemas.microsoft.com/office/drawing/2014/main" id="{CDB03FCD-C6D3-45C2-9B3D-434EEEFA0491}"/>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9F88F20-0D7C-4EE6-9D7A-2A9035F69441}"/>
              </a:ext>
            </a:extLst>
          </p:cNvPr>
          <p:cNvSpPr>
            <a:spLocks noGrp="1"/>
          </p:cNvSpPr>
          <p:nvPr>
            <p:ph type="sldNum" sz="quarter" idx="12"/>
          </p:nvPr>
        </p:nvSpPr>
        <p:spPr/>
        <p:txBody>
          <a:bodyPr/>
          <a:lstStyle/>
          <a:p>
            <a:fld id="{1CBFE7BF-BE13-481A-9484-8F364B72A28E}" type="slidenum">
              <a:rPr lang="fr-FR" smtClean="0"/>
              <a:t>120</a:t>
            </a:fld>
            <a:endParaRPr lang="fr-FR"/>
          </a:p>
        </p:txBody>
      </p:sp>
      <p:pic>
        <p:nvPicPr>
          <p:cNvPr id="6" name="Image 5">
            <a:extLst>
              <a:ext uri="{FF2B5EF4-FFF2-40B4-BE49-F238E27FC236}">
                <a16:creationId xmlns:a16="http://schemas.microsoft.com/office/drawing/2014/main" id="{AE63A102-57A0-4587-8EA9-B627842C3453}"/>
              </a:ext>
            </a:extLst>
          </p:cNvPr>
          <p:cNvPicPr>
            <a:picLocks noChangeAspect="1"/>
          </p:cNvPicPr>
          <p:nvPr/>
        </p:nvPicPr>
        <p:blipFill>
          <a:blip r:embed="rId2"/>
          <a:stretch>
            <a:fillRect/>
          </a:stretch>
        </p:blipFill>
        <p:spPr>
          <a:xfrm>
            <a:off x="4257674" y="2571894"/>
            <a:ext cx="6209590" cy="804351"/>
          </a:xfrm>
          <a:prstGeom prst="rect">
            <a:avLst/>
          </a:prstGeom>
        </p:spPr>
      </p:pic>
      <p:pic>
        <p:nvPicPr>
          <p:cNvPr id="7" name="Image 6">
            <a:extLst>
              <a:ext uri="{FF2B5EF4-FFF2-40B4-BE49-F238E27FC236}">
                <a16:creationId xmlns:a16="http://schemas.microsoft.com/office/drawing/2014/main" id="{55CCDFAF-1222-4892-9831-DB2CBAE51870}"/>
              </a:ext>
            </a:extLst>
          </p:cNvPr>
          <p:cNvPicPr>
            <a:picLocks noChangeAspect="1"/>
          </p:cNvPicPr>
          <p:nvPr/>
        </p:nvPicPr>
        <p:blipFill>
          <a:blip r:embed="rId3"/>
          <a:stretch>
            <a:fillRect/>
          </a:stretch>
        </p:blipFill>
        <p:spPr>
          <a:xfrm>
            <a:off x="4259287" y="3307738"/>
            <a:ext cx="4448615" cy="926637"/>
          </a:xfrm>
          <a:prstGeom prst="rect">
            <a:avLst/>
          </a:prstGeom>
        </p:spPr>
      </p:pic>
    </p:spTree>
    <p:extLst>
      <p:ext uri="{BB962C8B-B14F-4D97-AF65-F5344CB8AC3E}">
        <p14:creationId xmlns:p14="http://schemas.microsoft.com/office/powerpoint/2010/main" val="14359848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8F09-11AC-43F2-9035-65CE5C6AC383}"/>
              </a:ext>
            </a:extLst>
          </p:cNvPr>
          <p:cNvSpPr>
            <a:spLocks noGrp="1"/>
          </p:cNvSpPr>
          <p:nvPr>
            <p:ph type="title"/>
          </p:nvPr>
        </p:nvSpPr>
        <p:spPr/>
        <p:txBody>
          <a:bodyPr/>
          <a:lstStyle/>
          <a:p>
            <a:r>
              <a:rPr lang="fr-FR" dirty="0"/>
              <a:t>Mesure de Performances: Rappel</a:t>
            </a:r>
          </a:p>
        </p:txBody>
      </p:sp>
      <p:sp>
        <p:nvSpPr>
          <p:cNvPr id="3" name="Espace réservé du contenu 2">
            <a:extLst>
              <a:ext uri="{FF2B5EF4-FFF2-40B4-BE49-F238E27FC236}">
                <a16:creationId xmlns:a16="http://schemas.microsoft.com/office/drawing/2014/main" id="{2E1CE368-001D-4B4A-AEF8-FA3979DF8F49}"/>
              </a:ext>
            </a:extLst>
          </p:cNvPr>
          <p:cNvSpPr>
            <a:spLocks noGrp="1"/>
          </p:cNvSpPr>
          <p:nvPr>
            <p:ph idx="1"/>
          </p:nvPr>
        </p:nvSpPr>
        <p:spPr/>
        <p:txBody>
          <a:bodyPr/>
          <a:lstStyle/>
          <a:p>
            <a:r>
              <a:rPr lang="fr-FR" b="1" dirty="0"/>
              <a:t>Rappel (</a:t>
            </a:r>
            <a:r>
              <a:rPr lang="fr-FR" b="1" dirty="0" err="1"/>
              <a:t>Recall</a:t>
            </a:r>
            <a:r>
              <a:rPr lang="fr-FR" b="1" dirty="0"/>
              <a:t>) </a:t>
            </a:r>
            <a:r>
              <a:rPr lang="fr-FR" dirty="0"/>
              <a:t>est la proportion des documents qui sont pertinents à la requête.</a:t>
            </a:r>
          </a:p>
          <a:p>
            <a:pPr marL="0" indent="0">
              <a:buNone/>
            </a:pPr>
            <a:br>
              <a:rPr lang="fr-FR" dirty="0"/>
            </a:br>
            <a:endParaRPr lang="fr-FR" dirty="0"/>
          </a:p>
        </p:txBody>
      </p:sp>
      <p:sp>
        <p:nvSpPr>
          <p:cNvPr id="4" name="Espace réservé du pied de page 3">
            <a:extLst>
              <a:ext uri="{FF2B5EF4-FFF2-40B4-BE49-F238E27FC236}">
                <a16:creationId xmlns:a16="http://schemas.microsoft.com/office/drawing/2014/main" id="{660118AF-1248-4108-ACFA-12807EA10BA9}"/>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604A0035-1AD0-449F-B7D7-654B2CB936EA}"/>
              </a:ext>
            </a:extLst>
          </p:cNvPr>
          <p:cNvSpPr>
            <a:spLocks noGrp="1"/>
          </p:cNvSpPr>
          <p:nvPr>
            <p:ph type="sldNum" sz="quarter" idx="12"/>
          </p:nvPr>
        </p:nvSpPr>
        <p:spPr/>
        <p:txBody>
          <a:bodyPr/>
          <a:lstStyle/>
          <a:p>
            <a:fld id="{1CBFE7BF-BE13-481A-9484-8F364B72A28E}" type="slidenum">
              <a:rPr lang="fr-FR" smtClean="0"/>
              <a:t>121</a:t>
            </a:fld>
            <a:endParaRPr lang="fr-FR"/>
          </a:p>
        </p:txBody>
      </p:sp>
      <p:pic>
        <p:nvPicPr>
          <p:cNvPr id="6" name="Image 5">
            <a:extLst>
              <a:ext uri="{FF2B5EF4-FFF2-40B4-BE49-F238E27FC236}">
                <a16:creationId xmlns:a16="http://schemas.microsoft.com/office/drawing/2014/main" id="{798C7C3E-89B5-4686-A6ED-827BDB2F65BF}"/>
              </a:ext>
            </a:extLst>
          </p:cNvPr>
          <p:cNvPicPr>
            <a:picLocks noChangeAspect="1"/>
          </p:cNvPicPr>
          <p:nvPr/>
        </p:nvPicPr>
        <p:blipFill>
          <a:blip r:embed="rId2"/>
          <a:stretch>
            <a:fillRect/>
          </a:stretch>
        </p:blipFill>
        <p:spPr>
          <a:xfrm>
            <a:off x="3530991" y="2883877"/>
            <a:ext cx="4839286" cy="778485"/>
          </a:xfrm>
          <a:prstGeom prst="rect">
            <a:avLst/>
          </a:prstGeom>
        </p:spPr>
      </p:pic>
      <p:pic>
        <p:nvPicPr>
          <p:cNvPr id="7" name="Image 6">
            <a:extLst>
              <a:ext uri="{FF2B5EF4-FFF2-40B4-BE49-F238E27FC236}">
                <a16:creationId xmlns:a16="http://schemas.microsoft.com/office/drawing/2014/main" id="{4301C26F-1C6E-4DD6-999A-FE058340C6A4}"/>
              </a:ext>
            </a:extLst>
          </p:cNvPr>
          <p:cNvPicPr>
            <a:picLocks noChangeAspect="1"/>
          </p:cNvPicPr>
          <p:nvPr/>
        </p:nvPicPr>
        <p:blipFill>
          <a:blip r:embed="rId3"/>
          <a:stretch>
            <a:fillRect/>
          </a:stretch>
        </p:blipFill>
        <p:spPr>
          <a:xfrm>
            <a:off x="3530991" y="3809410"/>
            <a:ext cx="3936609" cy="778485"/>
          </a:xfrm>
          <a:prstGeom prst="rect">
            <a:avLst/>
          </a:prstGeom>
        </p:spPr>
      </p:pic>
    </p:spTree>
    <p:extLst>
      <p:ext uri="{BB962C8B-B14F-4D97-AF65-F5344CB8AC3E}">
        <p14:creationId xmlns:p14="http://schemas.microsoft.com/office/powerpoint/2010/main" val="12009156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CC6EBD-9EC2-4BCB-AE18-E6706B54B018}"/>
              </a:ext>
            </a:extLst>
          </p:cNvPr>
          <p:cNvSpPr>
            <a:spLocks noGrp="1"/>
          </p:cNvSpPr>
          <p:nvPr>
            <p:ph type="title"/>
          </p:nvPr>
        </p:nvSpPr>
        <p:spPr/>
        <p:txBody>
          <a:bodyPr/>
          <a:lstStyle/>
          <a:p>
            <a:r>
              <a:rPr lang="fr-FR" dirty="0"/>
              <a:t>Précision et Rappel</a:t>
            </a:r>
          </a:p>
        </p:txBody>
      </p:sp>
      <p:sp>
        <p:nvSpPr>
          <p:cNvPr id="3" name="Espace réservé du contenu 2">
            <a:extLst>
              <a:ext uri="{FF2B5EF4-FFF2-40B4-BE49-F238E27FC236}">
                <a16:creationId xmlns:a16="http://schemas.microsoft.com/office/drawing/2014/main" id="{C2FBA82E-B49A-41D8-99DE-76DBCAB21BB3}"/>
              </a:ext>
            </a:extLst>
          </p:cNvPr>
          <p:cNvSpPr>
            <a:spLocks noGrp="1"/>
          </p:cNvSpPr>
          <p:nvPr>
            <p:ph idx="1"/>
          </p:nvPr>
        </p:nvSpPr>
        <p:spPr/>
        <p:txBody>
          <a:bodyPr/>
          <a:lstStyle/>
          <a:p>
            <a:r>
              <a:rPr lang="en-US" b="1" dirty="0"/>
              <a:t>Exercise</a:t>
            </a:r>
          </a:p>
          <a:p>
            <a:pPr marL="0" indent="0">
              <a:buNone/>
            </a:pPr>
            <a:r>
              <a:rPr lang="en-US" b="1" dirty="0"/>
              <a:t> </a:t>
            </a:r>
            <a:r>
              <a:rPr lang="en-US" dirty="0"/>
              <a:t>An IR system returns 8 relevant documents, and 10 nonrelevant documents. There are a total of 20 relevant documents in the collection. What is the precision of the system on this search, and what is its recall? </a:t>
            </a:r>
            <a:br>
              <a:rPr lang="en-US" dirty="0"/>
            </a:br>
            <a:endParaRPr lang="fr-FR" dirty="0"/>
          </a:p>
        </p:txBody>
      </p:sp>
      <p:sp>
        <p:nvSpPr>
          <p:cNvPr id="4" name="Espace réservé du pied de page 3">
            <a:extLst>
              <a:ext uri="{FF2B5EF4-FFF2-40B4-BE49-F238E27FC236}">
                <a16:creationId xmlns:a16="http://schemas.microsoft.com/office/drawing/2014/main" id="{6802812C-B123-44DB-80BE-A5D447F59DC7}"/>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C17F0B34-92B4-42C5-A3E7-586715F7DD54}"/>
              </a:ext>
            </a:extLst>
          </p:cNvPr>
          <p:cNvSpPr>
            <a:spLocks noGrp="1"/>
          </p:cNvSpPr>
          <p:nvPr>
            <p:ph type="sldNum" sz="quarter" idx="12"/>
          </p:nvPr>
        </p:nvSpPr>
        <p:spPr/>
        <p:txBody>
          <a:bodyPr/>
          <a:lstStyle/>
          <a:p>
            <a:fld id="{1CBFE7BF-BE13-481A-9484-8F364B72A28E}" type="slidenum">
              <a:rPr lang="fr-FR" smtClean="0"/>
              <a:t>122</a:t>
            </a:fld>
            <a:endParaRPr lang="fr-FR"/>
          </a:p>
        </p:txBody>
      </p:sp>
    </p:spTree>
    <p:extLst>
      <p:ext uri="{BB962C8B-B14F-4D97-AF65-F5344CB8AC3E}">
        <p14:creationId xmlns:p14="http://schemas.microsoft.com/office/powerpoint/2010/main" val="21317433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9CB5C4-E295-49BD-B0C6-A581F5060FBF}"/>
              </a:ext>
            </a:extLst>
          </p:cNvPr>
          <p:cNvSpPr>
            <a:spLocks noGrp="1"/>
          </p:cNvSpPr>
          <p:nvPr>
            <p:ph type="title"/>
          </p:nvPr>
        </p:nvSpPr>
        <p:spPr/>
        <p:txBody>
          <a:bodyPr/>
          <a:lstStyle/>
          <a:p>
            <a:r>
              <a:rPr lang="fr-FR" dirty="0"/>
              <a:t>Mesure de Performances: F-mesure</a:t>
            </a:r>
          </a:p>
        </p:txBody>
      </p:sp>
      <p:sp>
        <p:nvSpPr>
          <p:cNvPr id="3" name="Espace réservé du contenu 2">
            <a:extLst>
              <a:ext uri="{FF2B5EF4-FFF2-40B4-BE49-F238E27FC236}">
                <a16:creationId xmlns:a16="http://schemas.microsoft.com/office/drawing/2014/main" id="{383B96BA-1FE4-4042-9678-F66BFF039C46}"/>
              </a:ext>
            </a:extLst>
          </p:cNvPr>
          <p:cNvSpPr>
            <a:spLocks noGrp="1"/>
          </p:cNvSpPr>
          <p:nvPr>
            <p:ph idx="1"/>
          </p:nvPr>
        </p:nvSpPr>
        <p:spPr/>
        <p:txBody>
          <a:bodyPr>
            <a:noAutofit/>
          </a:bodyPr>
          <a:lstStyle/>
          <a:p>
            <a:r>
              <a:rPr lang="fr-FR" sz="1700" dirty="0"/>
              <a:t>Il peut être intéressant d’avoir une valeur synthétisant ces deux mesures. </a:t>
            </a:r>
          </a:p>
          <a:p>
            <a:r>
              <a:rPr lang="fr-FR" sz="1700" dirty="0"/>
              <a:t>On voudrait pouvoir maximiser la précision et le rappel, mais ces deux mesures évoluent souvent de façon opposée.</a:t>
            </a:r>
          </a:p>
          <a:p>
            <a:r>
              <a:rPr lang="fr-FR" sz="1700" dirty="0"/>
              <a:t>La précision est globalement décroissante au fur et à mesure que le SRI restitue</a:t>
            </a:r>
            <a:br>
              <a:rPr lang="fr-FR" sz="1700" dirty="0"/>
            </a:br>
            <a:r>
              <a:rPr lang="fr-FR" sz="1700" dirty="0"/>
              <a:t>des documents, alors que le rappel est globalement croissant. </a:t>
            </a:r>
            <a:endParaRPr lang="fr-FR" sz="1600" dirty="0"/>
          </a:p>
          <a:p>
            <a:r>
              <a:rPr lang="fr-FR" sz="1600" dirty="0"/>
              <a:t>Une mesure unique qui s'écarte de la précision par rapport au rappel est la F-mesure, qui est la moyenne harmonique pondérée de la précision et du rappel:</a:t>
            </a:r>
            <a:endParaRPr lang="fr-FR" sz="1700" dirty="0"/>
          </a:p>
        </p:txBody>
      </p:sp>
      <p:sp>
        <p:nvSpPr>
          <p:cNvPr id="4" name="Espace réservé du pied de page 3">
            <a:extLst>
              <a:ext uri="{FF2B5EF4-FFF2-40B4-BE49-F238E27FC236}">
                <a16:creationId xmlns:a16="http://schemas.microsoft.com/office/drawing/2014/main" id="{BFA8CA87-A050-4C31-A107-7B0C927CAEDF}"/>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E6A95618-F91F-4816-AE7E-A27CECAA1660}"/>
              </a:ext>
            </a:extLst>
          </p:cNvPr>
          <p:cNvSpPr>
            <a:spLocks noGrp="1"/>
          </p:cNvSpPr>
          <p:nvPr>
            <p:ph type="sldNum" sz="quarter" idx="12"/>
          </p:nvPr>
        </p:nvSpPr>
        <p:spPr/>
        <p:txBody>
          <a:bodyPr/>
          <a:lstStyle/>
          <a:p>
            <a:fld id="{1CBFE7BF-BE13-481A-9484-8F364B72A28E}" type="slidenum">
              <a:rPr lang="fr-FR" smtClean="0"/>
              <a:t>123</a:t>
            </a:fld>
            <a:endParaRPr lang="fr-FR"/>
          </a:p>
        </p:txBody>
      </p:sp>
      <p:pic>
        <p:nvPicPr>
          <p:cNvPr id="6" name="Image 5">
            <a:extLst>
              <a:ext uri="{FF2B5EF4-FFF2-40B4-BE49-F238E27FC236}">
                <a16:creationId xmlns:a16="http://schemas.microsoft.com/office/drawing/2014/main" id="{C09BECD0-2AE1-49C7-A67C-0374A999FB07}"/>
              </a:ext>
            </a:extLst>
          </p:cNvPr>
          <p:cNvPicPr>
            <a:picLocks noChangeAspect="1"/>
          </p:cNvPicPr>
          <p:nvPr/>
        </p:nvPicPr>
        <p:blipFill>
          <a:blip r:embed="rId2"/>
          <a:stretch>
            <a:fillRect/>
          </a:stretch>
        </p:blipFill>
        <p:spPr>
          <a:xfrm>
            <a:off x="5114925" y="4443338"/>
            <a:ext cx="2889592" cy="721798"/>
          </a:xfrm>
          <a:prstGeom prst="rect">
            <a:avLst/>
          </a:prstGeom>
        </p:spPr>
      </p:pic>
    </p:spTree>
    <p:extLst>
      <p:ext uri="{BB962C8B-B14F-4D97-AF65-F5344CB8AC3E}">
        <p14:creationId xmlns:p14="http://schemas.microsoft.com/office/powerpoint/2010/main" val="357707442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6AA96-5490-45BC-A4E5-30581ADA22E3}"/>
              </a:ext>
            </a:extLst>
          </p:cNvPr>
          <p:cNvSpPr>
            <a:spLocks noGrp="1"/>
          </p:cNvSpPr>
          <p:nvPr>
            <p:ph type="title"/>
          </p:nvPr>
        </p:nvSpPr>
        <p:spPr/>
        <p:txBody>
          <a:bodyPr/>
          <a:lstStyle/>
          <a:p>
            <a:r>
              <a:rPr lang="fr-FR" dirty="0"/>
              <a:t>Evaluation de RI classées</a:t>
            </a:r>
          </a:p>
        </p:txBody>
      </p:sp>
      <p:sp>
        <p:nvSpPr>
          <p:cNvPr id="3" name="Espace réservé du contenu 2">
            <a:extLst>
              <a:ext uri="{FF2B5EF4-FFF2-40B4-BE49-F238E27FC236}">
                <a16:creationId xmlns:a16="http://schemas.microsoft.com/office/drawing/2014/main" id="{8EF1ADD9-ECEE-47CA-90B5-D4854253CDA4}"/>
              </a:ext>
            </a:extLst>
          </p:cNvPr>
          <p:cNvSpPr>
            <a:spLocks noGrp="1"/>
          </p:cNvSpPr>
          <p:nvPr>
            <p:ph idx="1"/>
          </p:nvPr>
        </p:nvSpPr>
        <p:spPr/>
        <p:txBody>
          <a:bodyPr/>
          <a:lstStyle/>
          <a:p>
            <a:r>
              <a:rPr lang="fr-FR" dirty="0"/>
              <a:t>Dans le contexte de recherche des informations classées, les ensembles de documents recherchés sont naturellement donnés par les k documents les plus haut classés.</a:t>
            </a:r>
          </a:p>
          <a:p>
            <a:r>
              <a:rPr lang="fr-FR" dirty="0"/>
              <a:t>Soit Dq (≤ D) l'ensemble des documents pertinents  de la requête q dans D.</a:t>
            </a:r>
          </a:p>
          <a:p>
            <a:r>
              <a:rPr lang="fr-FR" dirty="0"/>
              <a:t>Nous pouvons calculer les valeurs précision et rappel à chaque d</a:t>
            </a:r>
            <a:r>
              <a:rPr lang="fr-FR" baseline="-25000" dirty="0"/>
              <a:t>iq</a:t>
            </a:r>
            <a:r>
              <a:rPr lang="fr-FR" dirty="0"/>
              <a:t> dans le classement. </a:t>
            </a:r>
          </a:p>
          <a:p>
            <a:pPr marL="0" indent="0">
              <a:buNone/>
            </a:pPr>
            <a:endParaRPr lang="fr-FR" dirty="0"/>
          </a:p>
        </p:txBody>
      </p:sp>
      <p:sp>
        <p:nvSpPr>
          <p:cNvPr id="4" name="Espace réservé du pied de page 3">
            <a:extLst>
              <a:ext uri="{FF2B5EF4-FFF2-40B4-BE49-F238E27FC236}">
                <a16:creationId xmlns:a16="http://schemas.microsoft.com/office/drawing/2014/main" id="{D7B25F6B-2919-45B2-ACB2-4BA33C0DE0F6}"/>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626CA1A7-4622-4FCD-8757-DB2F540A2931}"/>
              </a:ext>
            </a:extLst>
          </p:cNvPr>
          <p:cNvSpPr>
            <a:spLocks noGrp="1"/>
          </p:cNvSpPr>
          <p:nvPr>
            <p:ph type="sldNum" sz="quarter" idx="12"/>
          </p:nvPr>
        </p:nvSpPr>
        <p:spPr/>
        <p:txBody>
          <a:bodyPr/>
          <a:lstStyle/>
          <a:p>
            <a:fld id="{1CBFE7BF-BE13-481A-9484-8F364B72A28E}" type="slidenum">
              <a:rPr lang="fr-FR" smtClean="0"/>
              <a:t>124</a:t>
            </a:fld>
            <a:endParaRPr lang="fr-FR"/>
          </a:p>
        </p:txBody>
      </p:sp>
    </p:spTree>
    <p:extLst>
      <p:ext uri="{BB962C8B-B14F-4D97-AF65-F5344CB8AC3E}">
        <p14:creationId xmlns:p14="http://schemas.microsoft.com/office/powerpoint/2010/main" val="25505835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AB73FB-68E5-420A-B280-50113DBEB8D8}"/>
              </a:ext>
            </a:extLst>
          </p:cNvPr>
          <p:cNvSpPr>
            <a:spLocks noGrp="1"/>
          </p:cNvSpPr>
          <p:nvPr>
            <p:ph type="title"/>
          </p:nvPr>
        </p:nvSpPr>
        <p:spPr/>
        <p:txBody>
          <a:bodyPr/>
          <a:lstStyle/>
          <a:p>
            <a:r>
              <a:rPr lang="fr-FR" dirty="0"/>
              <a:t>Evaluation de RI classées: rappel</a:t>
            </a:r>
          </a:p>
        </p:txBody>
      </p:sp>
      <p:sp>
        <p:nvSpPr>
          <p:cNvPr id="3" name="Espace réservé du contenu 2">
            <a:extLst>
              <a:ext uri="{FF2B5EF4-FFF2-40B4-BE49-F238E27FC236}">
                <a16:creationId xmlns:a16="http://schemas.microsoft.com/office/drawing/2014/main" id="{93F22A19-2437-434F-9A0D-F6176021A35A}"/>
              </a:ext>
            </a:extLst>
          </p:cNvPr>
          <p:cNvSpPr>
            <a:spLocks noGrp="1"/>
          </p:cNvSpPr>
          <p:nvPr>
            <p:ph idx="1"/>
          </p:nvPr>
        </p:nvSpPr>
        <p:spPr/>
        <p:txBody>
          <a:bodyPr/>
          <a:lstStyle/>
          <a:p>
            <a:r>
              <a:rPr lang="fr-FR" b="1" dirty="0"/>
              <a:t>Le rappel à la position i</a:t>
            </a:r>
            <a:r>
              <a:rPr lang="fr-FR" dirty="0"/>
              <a:t> (r (i)) est la fraction des documents pertinents de d</a:t>
            </a:r>
            <a:r>
              <a:rPr lang="fr-FR" baseline="-25000" dirty="0"/>
              <a:t>1q</a:t>
            </a:r>
            <a:r>
              <a:rPr lang="fr-FR" dirty="0"/>
              <a:t> à d</a:t>
            </a:r>
            <a:r>
              <a:rPr lang="fr-FR" baseline="-25000" dirty="0"/>
              <a:t>iq</a:t>
            </a:r>
            <a:r>
              <a:rPr lang="fr-FR" dirty="0"/>
              <a:t> dans R</a:t>
            </a:r>
            <a:r>
              <a:rPr lang="fr-FR" baseline="-25000" dirty="0"/>
              <a:t>q</a:t>
            </a:r>
            <a:r>
              <a:rPr lang="fr-FR" dirty="0"/>
              <a:t>. </a:t>
            </a:r>
          </a:p>
          <a:p>
            <a:pPr marL="0" indent="0">
              <a:buNone/>
            </a:pPr>
            <a:endParaRPr lang="fr-FR" dirty="0"/>
          </a:p>
          <a:p>
            <a:r>
              <a:rPr lang="fr-FR" dirty="0"/>
              <a:t>Soit </a:t>
            </a:r>
            <a:r>
              <a:rPr lang="fr-FR" sz="2000" dirty="0"/>
              <a:t>s</a:t>
            </a:r>
            <a:r>
              <a:rPr lang="fr-FR" baseline="-25000" dirty="0"/>
              <a:t>i </a:t>
            </a:r>
            <a:r>
              <a:rPr lang="fr-FR" dirty="0"/>
              <a:t>(≤ |D</a:t>
            </a:r>
            <a:r>
              <a:rPr lang="fr-FR" baseline="-25000" dirty="0"/>
              <a:t>q</a:t>
            </a:r>
            <a:r>
              <a:rPr lang="fr-FR" dirty="0"/>
              <a:t> |) le nombre de documents pertinents de d</a:t>
            </a:r>
            <a:r>
              <a:rPr lang="fr-FR" baseline="-25000" dirty="0"/>
              <a:t>1q</a:t>
            </a:r>
            <a:r>
              <a:rPr lang="fr-FR" dirty="0"/>
              <a:t> à d</a:t>
            </a:r>
            <a:r>
              <a:rPr lang="fr-FR" baseline="-25000" dirty="0"/>
              <a:t>iq </a:t>
            </a:r>
            <a:r>
              <a:rPr lang="fr-FR" dirty="0"/>
              <a:t>dans R</a:t>
            </a:r>
            <a:r>
              <a:rPr lang="fr-FR" baseline="-25000" dirty="0"/>
              <a:t>q</a:t>
            </a:r>
            <a:endParaRPr lang="fr-FR" dirty="0"/>
          </a:p>
          <a:p>
            <a:r>
              <a:rPr lang="fr-FR" dirty="0"/>
              <a:t>Soit |D</a:t>
            </a:r>
            <a:r>
              <a:rPr lang="fr-FR" baseline="-25000" dirty="0"/>
              <a:t>q</a:t>
            </a:r>
            <a:r>
              <a:rPr lang="fr-FR" dirty="0"/>
              <a:t>| la taille de D</a:t>
            </a:r>
            <a:r>
              <a:rPr lang="fr-FR" baseline="-25000" dirty="0"/>
              <a:t>q</a:t>
            </a:r>
            <a:r>
              <a:rPr lang="fr-FR" dirty="0"/>
              <a:t>.</a:t>
            </a:r>
          </a:p>
          <a:p>
            <a:endParaRPr lang="fr-FR" dirty="0"/>
          </a:p>
        </p:txBody>
      </p:sp>
      <p:sp>
        <p:nvSpPr>
          <p:cNvPr id="4" name="Espace réservé du pied de page 3">
            <a:extLst>
              <a:ext uri="{FF2B5EF4-FFF2-40B4-BE49-F238E27FC236}">
                <a16:creationId xmlns:a16="http://schemas.microsoft.com/office/drawing/2014/main" id="{83D8F9F0-262F-4CCC-8AC2-2CC124087084}"/>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727F1FC7-581D-48A5-AA2C-54667124DEE6}"/>
              </a:ext>
            </a:extLst>
          </p:cNvPr>
          <p:cNvSpPr>
            <a:spLocks noGrp="1"/>
          </p:cNvSpPr>
          <p:nvPr>
            <p:ph type="sldNum" sz="quarter" idx="12"/>
          </p:nvPr>
        </p:nvSpPr>
        <p:spPr/>
        <p:txBody>
          <a:bodyPr/>
          <a:lstStyle/>
          <a:p>
            <a:fld id="{1CBFE7BF-BE13-481A-9484-8F364B72A28E}" type="slidenum">
              <a:rPr lang="fr-FR" smtClean="0"/>
              <a:t>125</a:t>
            </a:fld>
            <a:endParaRPr lang="fr-FR"/>
          </a:p>
        </p:txBody>
      </p:sp>
      <p:pic>
        <p:nvPicPr>
          <p:cNvPr id="7" name="Image 6">
            <a:extLst>
              <a:ext uri="{FF2B5EF4-FFF2-40B4-BE49-F238E27FC236}">
                <a16:creationId xmlns:a16="http://schemas.microsoft.com/office/drawing/2014/main" id="{3DB76F31-C686-4ACC-A223-378E3EE07101}"/>
              </a:ext>
            </a:extLst>
          </p:cNvPr>
          <p:cNvPicPr>
            <a:picLocks noChangeAspect="1"/>
          </p:cNvPicPr>
          <p:nvPr/>
        </p:nvPicPr>
        <p:blipFill>
          <a:blip r:embed="rId2"/>
          <a:stretch>
            <a:fillRect/>
          </a:stretch>
        </p:blipFill>
        <p:spPr>
          <a:xfrm>
            <a:off x="5272087" y="4271004"/>
            <a:ext cx="1647825" cy="876300"/>
          </a:xfrm>
          <a:prstGeom prst="rect">
            <a:avLst/>
          </a:prstGeom>
        </p:spPr>
      </p:pic>
    </p:spTree>
    <p:extLst>
      <p:ext uri="{BB962C8B-B14F-4D97-AF65-F5344CB8AC3E}">
        <p14:creationId xmlns:p14="http://schemas.microsoft.com/office/powerpoint/2010/main" val="26661282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1AE5FE-EDFD-4A15-9CAF-2E7039A02F3C}"/>
              </a:ext>
            </a:extLst>
          </p:cNvPr>
          <p:cNvSpPr>
            <a:spLocks noGrp="1"/>
          </p:cNvSpPr>
          <p:nvPr>
            <p:ph type="title"/>
          </p:nvPr>
        </p:nvSpPr>
        <p:spPr/>
        <p:txBody>
          <a:bodyPr/>
          <a:lstStyle/>
          <a:p>
            <a:r>
              <a:rPr lang="fr-FR" dirty="0"/>
              <a:t>Evaluation de RI classées: précision</a:t>
            </a:r>
          </a:p>
        </p:txBody>
      </p:sp>
      <p:sp>
        <p:nvSpPr>
          <p:cNvPr id="3" name="Espace réservé du contenu 2">
            <a:extLst>
              <a:ext uri="{FF2B5EF4-FFF2-40B4-BE49-F238E27FC236}">
                <a16:creationId xmlns:a16="http://schemas.microsoft.com/office/drawing/2014/main" id="{A24DA38D-BF67-427F-8280-4504DE4592EE}"/>
              </a:ext>
            </a:extLst>
          </p:cNvPr>
          <p:cNvSpPr>
            <a:spLocks noGrp="1"/>
          </p:cNvSpPr>
          <p:nvPr>
            <p:ph idx="1"/>
          </p:nvPr>
        </p:nvSpPr>
        <p:spPr/>
        <p:txBody>
          <a:bodyPr/>
          <a:lstStyle/>
          <a:p>
            <a:r>
              <a:rPr lang="fr-FR" dirty="0"/>
              <a:t>La précision à la position i ou le document diq (p (i)) est la fraction de documents de d</a:t>
            </a:r>
            <a:r>
              <a:rPr lang="fr-FR" baseline="-25000" dirty="0"/>
              <a:t>1q </a:t>
            </a:r>
            <a:r>
              <a:rPr lang="fr-FR" dirty="0"/>
              <a:t>à d</a:t>
            </a:r>
            <a:r>
              <a:rPr lang="fr-FR" baseline="-25000" dirty="0"/>
              <a:t>iq</a:t>
            </a:r>
            <a:r>
              <a:rPr lang="fr-FR" dirty="0"/>
              <a:t> dans R</a:t>
            </a:r>
            <a:r>
              <a:rPr lang="fr-FR" baseline="-25000" dirty="0"/>
              <a:t>q</a:t>
            </a:r>
            <a:r>
              <a:rPr lang="fr-FR" dirty="0"/>
              <a:t> qui sont pertinents:</a:t>
            </a:r>
          </a:p>
          <a:p>
            <a:endParaRPr lang="fr-FR" dirty="0"/>
          </a:p>
        </p:txBody>
      </p:sp>
      <p:sp>
        <p:nvSpPr>
          <p:cNvPr id="4" name="Espace réservé du pied de page 3">
            <a:extLst>
              <a:ext uri="{FF2B5EF4-FFF2-40B4-BE49-F238E27FC236}">
                <a16:creationId xmlns:a16="http://schemas.microsoft.com/office/drawing/2014/main" id="{8837E080-D6DD-4BEC-82C6-49C0D0487157}"/>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70FFCE93-918F-4AA1-BF03-6ED2C5589E57}"/>
              </a:ext>
            </a:extLst>
          </p:cNvPr>
          <p:cNvSpPr>
            <a:spLocks noGrp="1"/>
          </p:cNvSpPr>
          <p:nvPr>
            <p:ph type="sldNum" sz="quarter" idx="12"/>
          </p:nvPr>
        </p:nvSpPr>
        <p:spPr/>
        <p:txBody>
          <a:bodyPr/>
          <a:lstStyle/>
          <a:p>
            <a:fld id="{1CBFE7BF-BE13-481A-9484-8F364B72A28E}" type="slidenum">
              <a:rPr lang="fr-FR" smtClean="0"/>
              <a:t>126</a:t>
            </a:fld>
            <a:endParaRPr lang="fr-FR"/>
          </a:p>
        </p:txBody>
      </p:sp>
      <p:pic>
        <p:nvPicPr>
          <p:cNvPr id="8" name="Image 7">
            <a:extLst>
              <a:ext uri="{FF2B5EF4-FFF2-40B4-BE49-F238E27FC236}">
                <a16:creationId xmlns:a16="http://schemas.microsoft.com/office/drawing/2014/main" id="{6584553E-8668-48C7-BE04-C96F2F5CBB2A}"/>
              </a:ext>
            </a:extLst>
          </p:cNvPr>
          <p:cNvPicPr>
            <a:picLocks noChangeAspect="1"/>
          </p:cNvPicPr>
          <p:nvPr/>
        </p:nvPicPr>
        <p:blipFill>
          <a:blip r:embed="rId2"/>
          <a:stretch>
            <a:fillRect/>
          </a:stretch>
        </p:blipFill>
        <p:spPr>
          <a:xfrm>
            <a:off x="5476875" y="3086100"/>
            <a:ext cx="1238250" cy="685800"/>
          </a:xfrm>
          <a:prstGeom prst="rect">
            <a:avLst/>
          </a:prstGeom>
        </p:spPr>
      </p:pic>
    </p:spTree>
    <p:extLst>
      <p:ext uri="{BB962C8B-B14F-4D97-AF65-F5344CB8AC3E}">
        <p14:creationId xmlns:p14="http://schemas.microsoft.com/office/powerpoint/2010/main" val="26327446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70B359-D3A1-49E8-9425-46AF604DCC98}"/>
              </a:ext>
            </a:extLst>
          </p:cNvPr>
          <p:cNvSpPr>
            <a:spLocks noGrp="1"/>
          </p:cNvSpPr>
          <p:nvPr>
            <p:ph type="title"/>
          </p:nvPr>
        </p:nvSpPr>
        <p:spPr/>
        <p:txBody>
          <a:bodyPr/>
          <a:lstStyle/>
          <a:p>
            <a:r>
              <a:rPr lang="fr-FR" dirty="0"/>
              <a:t>Exemple</a:t>
            </a:r>
          </a:p>
        </p:txBody>
      </p:sp>
      <p:sp>
        <p:nvSpPr>
          <p:cNvPr id="3" name="Espace réservé du contenu 2">
            <a:extLst>
              <a:ext uri="{FF2B5EF4-FFF2-40B4-BE49-F238E27FC236}">
                <a16:creationId xmlns:a16="http://schemas.microsoft.com/office/drawing/2014/main" id="{6B285EBC-D983-4E64-9DAE-8B920DF2FCE1}"/>
              </a:ext>
            </a:extLst>
          </p:cNvPr>
          <p:cNvSpPr>
            <a:spLocks noGrp="1"/>
          </p:cNvSpPr>
          <p:nvPr>
            <p:ph idx="1"/>
          </p:nvPr>
        </p:nvSpPr>
        <p:spPr>
          <a:xfrm>
            <a:off x="2589212" y="1373948"/>
            <a:ext cx="8915400" cy="3777622"/>
          </a:xfrm>
        </p:spPr>
        <p:txBody>
          <a:bodyPr/>
          <a:lstStyle/>
          <a:p>
            <a:r>
              <a:rPr lang="fr-FR" dirty="0"/>
              <a:t>Nous avons une collection de documents D de 20 documents. Étant donné une requête q, nous savons que 08 documents sont pertinents pour q. Un algorithme de recherche produit le classement,</a:t>
            </a:r>
          </a:p>
          <a:p>
            <a:endParaRPr lang="fr-FR" dirty="0"/>
          </a:p>
        </p:txBody>
      </p:sp>
      <p:sp>
        <p:nvSpPr>
          <p:cNvPr id="4" name="Espace réservé du pied de page 3">
            <a:extLst>
              <a:ext uri="{FF2B5EF4-FFF2-40B4-BE49-F238E27FC236}">
                <a16:creationId xmlns:a16="http://schemas.microsoft.com/office/drawing/2014/main" id="{7A883C39-4E1E-4399-BD57-C19510174D6D}"/>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27121469-C774-4A96-9EF9-0E01B592AE2F}"/>
              </a:ext>
            </a:extLst>
          </p:cNvPr>
          <p:cNvSpPr>
            <a:spLocks noGrp="1"/>
          </p:cNvSpPr>
          <p:nvPr>
            <p:ph type="sldNum" sz="quarter" idx="12"/>
          </p:nvPr>
        </p:nvSpPr>
        <p:spPr/>
        <p:txBody>
          <a:bodyPr/>
          <a:lstStyle/>
          <a:p>
            <a:fld id="{1CBFE7BF-BE13-481A-9484-8F364B72A28E}" type="slidenum">
              <a:rPr lang="fr-FR" smtClean="0"/>
              <a:t>127</a:t>
            </a:fld>
            <a:endParaRPr lang="fr-FR"/>
          </a:p>
        </p:txBody>
      </p:sp>
      <p:pic>
        <p:nvPicPr>
          <p:cNvPr id="6" name="Image 5">
            <a:extLst>
              <a:ext uri="{FF2B5EF4-FFF2-40B4-BE49-F238E27FC236}">
                <a16:creationId xmlns:a16="http://schemas.microsoft.com/office/drawing/2014/main" id="{339DAE52-BBA2-4489-9385-578700B7ABA8}"/>
              </a:ext>
            </a:extLst>
          </p:cNvPr>
          <p:cNvPicPr>
            <a:picLocks noChangeAspect="1"/>
          </p:cNvPicPr>
          <p:nvPr/>
        </p:nvPicPr>
        <p:blipFill>
          <a:blip r:embed="rId2"/>
          <a:stretch>
            <a:fillRect/>
          </a:stretch>
        </p:blipFill>
        <p:spPr>
          <a:xfrm>
            <a:off x="6506820" y="2265852"/>
            <a:ext cx="3286125" cy="4295775"/>
          </a:xfrm>
          <a:prstGeom prst="rect">
            <a:avLst/>
          </a:prstGeom>
        </p:spPr>
      </p:pic>
    </p:spTree>
    <p:extLst>
      <p:ext uri="{BB962C8B-B14F-4D97-AF65-F5344CB8AC3E}">
        <p14:creationId xmlns:p14="http://schemas.microsoft.com/office/powerpoint/2010/main" val="6718547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AD8F8A-2C11-421F-8C3B-B9E6E98F4074}"/>
              </a:ext>
            </a:extLst>
          </p:cNvPr>
          <p:cNvSpPr>
            <a:spLocks noGrp="1"/>
          </p:cNvSpPr>
          <p:nvPr>
            <p:ph type="title"/>
          </p:nvPr>
        </p:nvSpPr>
        <p:spPr/>
        <p:txBody>
          <a:bodyPr/>
          <a:lstStyle/>
          <a:p>
            <a:r>
              <a:rPr lang="fr-FR" dirty="0"/>
              <a:t>Evaluation de RI classées: Précision moyenne</a:t>
            </a:r>
          </a:p>
        </p:txBody>
      </p:sp>
      <p:sp>
        <p:nvSpPr>
          <p:cNvPr id="3" name="Espace réservé du contenu 2">
            <a:extLst>
              <a:ext uri="{FF2B5EF4-FFF2-40B4-BE49-F238E27FC236}">
                <a16:creationId xmlns:a16="http://schemas.microsoft.com/office/drawing/2014/main" id="{359073F4-057B-4F25-A415-006E5AFFA92C}"/>
              </a:ext>
            </a:extLst>
          </p:cNvPr>
          <p:cNvSpPr>
            <a:spLocks noGrp="1"/>
          </p:cNvSpPr>
          <p:nvPr>
            <p:ph idx="1"/>
          </p:nvPr>
        </p:nvSpPr>
        <p:spPr/>
        <p:txBody>
          <a:bodyPr/>
          <a:lstStyle/>
          <a:p>
            <a:r>
              <a:rPr lang="fr-FR" dirty="0"/>
              <a:t>Parfois, nous voulons une seule précision pour comparer différents algorithmes de recherche sur une requête q. </a:t>
            </a:r>
          </a:p>
          <a:p>
            <a:r>
              <a:rPr lang="fr-FR" dirty="0"/>
              <a:t>Une précision moyenne (p</a:t>
            </a:r>
            <a:r>
              <a:rPr lang="fr-FR" baseline="-25000" dirty="0"/>
              <a:t>avg</a:t>
            </a:r>
            <a:r>
              <a:rPr lang="fr-FR" dirty="0"/>
              <a:t>) peut être calculée en fonction de la précision de chaque document pertinent dans le classement,</a:t>
            </a:r>
          </a:p>
          <a:p>
            <a:endParaRPr lang="fr-FR" dirty="0"/>
          </a:p>
          <a:p>
            <a:endParaRPr lang="fr-FR" dirty="0"/>
          </a:p>
          <a:p>
            <a:r>
              <a:rPr lang="fr-FR" dirty="0"/>
              <a:t>Pour le classement de l'exemple précédent, la précision moyenne est:</a:t>
            </a:r>
          </a:p>
          <a:p>
            <a:endParaRPr lang="fr-FR" dirty="0"/>
          </a:p>
          <a:p>
            <a:endParaRPr lang="fr-FR" dirty="0"/>
          </a:p>
        </p:txBody>
      </p:sp>
      <p:sp>
        <p:nvSpPr>
          <p:cNvPr id="4" name="Espace réservé du pied de page 3">
            <a:extLst>
              <a:ext uri="{FF2B5EF4-FFF2-40B4-BE49-F238E27FC236}">
                <a16:creationId xmlns:a16="http://schemas.microsoft.com/office/drawing/2014/main" id="{21773E1F-4047-4C00-9745-7F2DE161EB85}"/>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30A42919-67C1-4EC1-A09B-CD4E7F3888B6}"/>
              </a:ext>
            </a:extLst>
          </p:cNvPr>
          <p:cNvSpPr>
            <a:spLocks noGrp="1"/>
          </p:cNvSpPr>
          <p:nvPr>
            <p:ph type="sldNum" sz="quarter" idx="12"/>
          </p:nvPr>
        </p:nvSpPr>
        <p:spPr/>
        <p:txBody>
          <a:bodyPr/>
          <a:lstStyle/>
          <a:p>
            <a:fld id="{1CBFE7BF-BE13-481A-9484-8F364B72A28E}" type="slidenum">
              <a:rPr lang="fr-FR" smtClean="0"/>
              <a:t>128</a:t>
            </a:fld>
            <a:endParaRPr lang="fr-FR"/>
          </a:p>
        </p:txBody>
      </p:sp>
      <p:pic>
        <p:nvPicPr>
          <p:cNvPr id="6" name="Image 5">
            <a:extLst>
              <a:ext uri="{FF2B5EF4-FFF2-40B4-BE49-F238E27FC236}">
                <a16:creationId xmlns:a16="http://schemas.microsoft.com/office/drawing/2014/main" id="{7B4313C8-C251-4E54-A258-21960D757B40}"/>
              </a:ext>
            </a:extLst>
          </p:cNvPr>
          <p:cNvPicPr>
            <a:picLocks noChangeAspect="1"/>
          </p:cNvPicPr>
          <p:nvPr/>
        </p:nvPicPr>
        <p:blipFill>
          <a:blip r:embed="rId2"/>
          <a:stretch>
            <a:fillRect/>
          </a:stretch>
        </p:blipFill>
        <p:spPr>
          <a:xfrm>
            <a:off x="5267325" y="3521316"/>
            <a:ext cx="1657350" cy="800100"/>
          </a:xfrm>
          <a:prstGeom prst="rect">
            <a:avLst/>
          </a:prstGeom>
        </p:spPr>
      </p:pic>
      <p:pic>
        <p:nvPicPr>
          <p:cNvPr id="7" name="Image 6">
            <a:extLst>
              <a:ext uri="{FF2B5EF4-FFF2-40B4-BE49-F238E27FC236}">
                <a16:creationId xmlns:a16="http://schemas.microsoft.com/office/drawing/2014/main" id="{E740C045-67A6-475D-AC4E-06E36ED87A26}"/>
              </a:ext>
            </a:extLst>
          </p:cNvPr>
          <p:cNvPicPr>
            <a:picLocks noChangeAspect="1"/>
          </p:cNvPicPr>
          <p:nvPr/>
        </p:nvPicPr>
        <p:blipFill>
          <a:blip r:embed="rId3"/>
          <a:stretch>
            <a:fillRect/>
          </a:stretch>
        </p:blipFill>
        <p:spPr>
          <a:xfrm>
            <a:off x="3066757" y="4794813"/>
            <a:ext cx="6133514" cy="536844"/>
          </a:xfrm>
          <a:prstGeom prst="rect">
            <a:avLst/>
          </a:prstGeom>
        </p:spPr>
      </p:pic>
    </p:spTree>
    <p:extLst>
      <p:ext uri="{BB962C8B-B14F-4D97-AF65-F5344CB8AC3E}">
        <p14:creationId xmlns:p14="http://schemas.microsoft.com/office/powerpoint/2010/main" val="29716403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E37DE7-3593-4260-AF2D-912CA87D92EB}"/>
              </a:ext>
            </a:extLst>
          </p:cNvPr>
          <p:cNvSpPr>
            <a:spLocks noGrp="1"/>
          </p:cNvSpPr>
          <p:nvPr>
            <p:ph type="title"/>
          </p:nvPr>
        </p:nvSpPr>
        <p:spPr/>
        <p:txBody>
          <a:bodyPr/>
          <a:lstStyle/>
          <a:p>
            <a:r>
              <a:rPr lang="fr-FR" dirty="0"/>
              <a:t>Evaluation de RI classées: Courbe Rappel-Précision</a:t>
            </a:r>
          </a:p>
        </p:txBody>
      </p:sp>
      <p:sp>
        <p:nvSpPr>
          <p:cNvPr id="3" name="Espace réservé du contenu 2">
            <a:extLst>
              <a:ext uri="{FF2B5EF4-FFF2-40B4-BE49-F238E27FC236}">
                <a16:creationId xmlns:a16="http://schemas.microsoft.com/office/drawing/2014/main" id="{D0699E98-3E79-4DC5-9CCD-0F9D95227406}"/>
              </a:ext>
            </a:extLst>
          </p:cNvPr>
          <p:cNvSpPr>
            <a:spLocks noGrp="1"/>
          </p:cNvSpPr>
          <p:nvPr>
            <p:ph idx="1"/>
          </p:nvPr>
        </p:nvSpPr>
        <p:spPr>
          <a:xfrm>
            <a:off x="2589212" y="2133600"/>
            <a:ext cx="8915400" cy="3777622"/>
          </a:xfrm>
        </p:spPr>
        <p:txBody>
          <a:bodyPr>
            <a:noAutofit/>
          </a:bodyPr>
          <a:lstStyle/>
          <a:p>
            <a:r>
              <a:rPr lang="fr-FR" dirty="0"/>
              <a:t>Sur la base des valeurs de précision et de rappel à chaque position de rang, nous pouvons tracer une courbe de rappel-précision où l'axe des x est l’appel et l'axe des y est la précision. </a:t>
            </a:r>
          </a:p>
          <a:p>
            <a:r>
              <a:rPr lang="fr-FR" dirty="0"/>
              <a:t>Au lieu d'utiliser la précision et le rappel à chaque position de rang, la courbe est généralement tracée en utilisant 11 niveaux de rappel standard, 0%, 10%, 20%, ..., 100%.</a:t>
            </a:r>
          </a:p>
          <a:p>
            <a:r>
              <a:rPr lang="fr-FR" dirty="0"/>
              <a:t>Puisque nous ne pouvons pas obtenir exactement ces niveaux de </a:t>
            </a:r>
            <a:r>
              <a:rPr lang="fr-FR" b="1" dirty="0"/>
              <a:t>rappel</a:t>
            </a:r>
            <a:r>
              <a:rPr lang="fr-FR" dirty="0"/>
              <a:t> dans le classement, une interpolation est nécessaire pour obtenir les précisions à ces niveaux de rappel.</a:t>
            </a:r>
          </a:p>
          <a:p>
            <a:r>
              <a:rPr lang="fr-FR" dirty="0"/>
              <a:t> Soit r</a:t>
            </a:r>
            <a:r>
              <a:rPr lang="fr-FR" baseline="-25000" dirty="0"/>
              <a:t>i</a:t>
            </a:r>
            <a:r>
              <a:rPr lang="fr-FR" dirty="0"/>
              <a:t> un niveau de rappel, i </a:t>
            </a:r>
            <a:r>
              <a:rPr lang="fr-FR" dirty="0">
                <a:latin typeface="Cambria" panose="02040503050406030204" pitchFamily="18" charset="0"/>
              </a:rPr>
              <a:t>∈</a:t>
            </a:r>
            <a:r>
              <a:rPr lang="fr-FR" dirty="0"/>
              <a:t> {0, 1, 2, ..., 10 }, et p(r</a:t>
            </a:r>
            <a:r>
              <a:rPr lang="fr-FR" baseline="-25000" dirty="0"/>
              <a:t>i</a:t>
            </a:r>
            <a:r>
              <a:rPr lang="fr-FR" dirty="0"/>
              <a:t>) soit la précision au niveau de rappel ri, dont                              </a:t>
            </a:r>
          </a:p>
        </p:txBody>
      </p:sp>
      <p:sp>
        <p:nvSpPr>
          <p:cNvPr id="4" name="Espace réservé du pied de page 3">
            <a:extLst>
              <a:ext uri="{FF2B5EF4-FFF2-40B4-BE49-F238E27FC236}">
                <a16:creationId xmlns:a16="http://schemas.microsoft.com/office/drawing/2014/main" id="{FD40D79E-82CD-4A56-8623-D12D0ACFAF34}"/>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BA80E25-9801-4239-8D49-DB897B58B1D8}"/>
              </a:ext>
            </a:extLst>
          </p:cNvPr>
          <p:cNvSpPr>
            <a:spLocks noGrp="1"/>
          </p:cNvSpPr>
          <p:nvPr>
            <p:ph type="sldNum" sz="quarter" idx="12"/>
          </p:nvPr>
        </p:nvSpPr>
        <p:spPr/>
        <p:txBody>
          <a:bodyPr/>
          <a:lstStyle/>
          <a:p>
            <a:fld id="{1CBFE7BF-BE13-481A-9484-8F364B72A28E}" type="slidenum">
              <a:rPr lang="fr-FR" smtClean="0"/>
              <a:t>129</a:t>
            </a:fld>
            <a:endParaRPr lang="fr-FR"/>
          </a:p>
        </p:txBody>
      </p:sp>
      <p:pic>
        <p:nvPicPr>
          <p:cNvPr id="6" name="Image 5">
            <a:extLst>
              <a:ext uri="{FF2B5EF4-FFF2-40B4-BE49-F238E27FC236}">
                <a16:creationId xmlns:a16="http://schemas.microsoft.com/office/drawing/2014/main" id="{14BF3BFB-E541-41CC-9CA5-C6885C77321A}"/>
              </a:ext>
            </a:extLst>
          </p:cNvPr>
          <p:cNvPicPr>
            <a:picLocks noChangeAspect="1"/>
          </p:cNvPicPr>
          <p:nvPr/>
        </p:nvPicPr>
        <p:blipFill>
          <a:blip r:embed="rId2"/>
          <a:stretch>
            <a:fillRect/>
          </a:stretch>
        </p:blipFill>
        <p:spPr>
          <a:xfrm>
            <a:off x="5885204" y="5293041"/>
            <a:ext cx="2079929" cy="418441"/>
          </a:xfrm>
          <a:prstGeom prst="rect">
            <a:avLst/>
          </a:prstGeom>
        </p:spPr>
      </p:pic>
    </p:spTree>
    <p:extLst>
      <p:ext uri="{BB962C8B-B14F-4D97-AF65-F5344CB8AC3E}">
        <p14:creationId xmlns:p14="http://schemas.microsoft.com/office/powerpoint/2010/main" val="3145906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DB5DB-8993-4AD9-B8A8-F5E94A9586AD}"/>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9FB5C540-BC32-4766-A43C-256BFBC883B9}"/>
              </a:ext>
            </a:extLst>
          </p:cNvPr>
          <p:cNvSpPr>
            <a:spLocks noGrp="1"/>
          </p:cNvSpPr>
          <p:nvPr>
            <p:ph idx="1"/>
          </p:nvPr>
        </p:nvSpPr>
        <p:spPr/>
        <p:txBody>
          <a:bodyPr/>
          <a:lstStyle/>
          <a:p>
            <a:r>
              <a:rPr lang="fr-FR" dirty="0"/>
              <a:t>années 1940-50s</a:t>
            </a:r>
            <a:br>
              <a:rPr lang="fr-FR" dirty="0"/>
            </a:br>
            <a:r>
              <a:rPr lang="fr-FR" dirty="0"/>
              <a:t> automatisation des bibliothèques</a:t>
            </a:r>
            <a:br>
              <a:rPr lang="fr-FR" dirty="0"/>
            </a:br>
            <a:r>
              <a:rPr lang="fr-FR" dirty="0"/>
              <a:t> notion de </a:t>
            </a:r>
            <a:r>
              <a:rPr lang="fr-FR" b="1" dirty="0"/>
              <a:t>pertinence</a:t>
            </a:r>
            <a:br>
              <a:rPr lang="fr-FR" dirty="0"/>
            </a:br>
            <a:r>
              <a:rPr lang="fr-FR" dirty="0"/>
              <a:t> </a:t>
            </a:r>
            <a:r>
              <a:rPr lang="fr-FR" i="1" dirty="0"/>
              <a:t>Calvin N. </a:t>
            </a:r>
            <a:r>
              <a:rPr lang="fr-FR" i="1" dirty="0" err="1"/>
              <a:t>Mooers</a:t>
            </a:r>
            <a:r>
              <a:rPr lang="fr-FR" i="1" dirty="0"/>
              <a:t> </a:t>
            </a:r>
            <a:r>
              <a:rPr lang="fr-FR" dirty="0"/>
              <a:t>introduit en 1948 le terme « recherche d'information » (</a:t>
            </a:r>
            <a:r>
              <a:rPr lang="fr-FR" i="1" dirty="0"/>
              <a:t>information </a:t>
            </a:r>
            <a:r>
              <a:rPr lang="fr-FR" i="1" dirty="0" err="1"/>
              <a:t>retrieval</a:t>
            </a:r>
            <a:r>
              <a:rPr lang="fr-FR" dirty="0"/>
              <a:t>)</a:t>
            </a:r>
            <a:br>
              <a:rPr lang="fr-FR" dirty="0"/>
            </a:br>
            <a:r>
              <a:rPr lang="fr-FR" dirty="0"/>
              <a:t> La première conférence sur le thème a lieu en 1958 (</a:t>
            </a:r>
            <a:r>
              <a:rPr lang="fr-FR" i="1" dirty="0"/>
              <a:t>International </a:t>
            </a:r>
            <a:r>
              <a:rPr lang="fr-FR" i="1" dirty="0" err="1"/>
              <a:t>Conference</a:t>
            </a:r>
            <a:r>
              <a:rPr lang="fr-FR" i="1" dirty="0"/>
              <a:t> on Scientific Information</a:t>
            </a:r>
            <a:r>
              <a:rPr lang="fr-FR" dirty="0"/>
              <a:t>)</a:t>
            </a:r>
            <a:br>
              <a:rPr lang="fr-FR" dirty="0"/>
            </a:br>
            <a:r>
              <a:rPr lang="fr-FR" dirty="0"/>
              <a:t> </a:t>
            </a:r>
            <a:r>
              <a:rPr lang="fr-FR" i="1" dirty="0" err="1"/>
              <a:t>Luhn</a:t>
            </a:r>
            <a:r>
              <a:rPr lang="fr-FR" i="1" dirty="0"/>
              <a:t> </a:t>
            </a:r>
            <a:r>
              <a:rPr lang="fr-FR" dirty="0"/>
              <a:t>décrit un modèle statistique pour la recherche d'information (KWIC) </a:t>
            </a:r>
            <a:br>
              <a:rPr lang="fr-FR" dirty="0"/>
            </a:br>
            <a:endParaRPr lang="fr-FR" dirty="0"/>
          </a:p>
        </p:txBody>
      </p:sp>
      <p:sp>
        <p:nvSpPr>
          <p:cNvPr id="5" name="Espace réservé du numéro de diapositive 4">
            <a:extLst>
              <a:ext uri="{FF2B5EF4-FFF2-40B4-BE49-F238E27FC236}">
                <a16:creationId xmlns:a16="http://schemas.microsoft.com/office/drawing/2014/main" id="{37C86519-79AE-4ADA-8F40-C0292A7D2E5D}"/>
              </a:ext>
            </a:extLst>
          </p:cNvPr>
          <p:cNvSpPr>
            <a:spLocks noGrp="1"/>
          </p:cNvSpPr>
          <p:nvPr>
            <p:ph type="sldNum" sz="quarter" idx="12"/>
          </p:nvPr>
        </p:nvSpPr>
        <p:spPr/>
        <p:txBody>
          <a:bodyPr/>
          <a:lstStyle/>
          <a:p>
            <a:fld id="{1CBFE7BF-BE13-481A-9484-8F364B72A28E}" type="slidenum">
              <a:rPr lang="fr-FR" smtClean="0"/>
              <a:t>13</a:t>
            </a:fld>
            <a:endParaRPr lang="fr-FR"/>
          </a:p>
        </p:txBody>
      </p:sp>
      <p:sp>
        <p:nvSpPr>
          <p:cNvPr id="6" name="Espace réservé du pied de page 5">
            <a:extLst>
              <a:ext uri="{FF2B5EF4-FFF2-40B4-BE49-F238E27FC236}">
                <a16:creationId xmlns:a16="http://schemas.microsoft.com/office/drawing/2014/main" id="{80A23D7E-ADCF-4F86-8F4E-5C3168C162F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32301035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9D072-C5E6-4D6B-91C1-6EE9656B28B2}"/>
              </a:ext>
            </a:extLst>
          </p:cNvPr>
          <p:cNvSpPr>
            <a:spLocks noGrp="1"/>
          </p:cNvSpPr>
          <p:nvPr>
            <p:ph type="title"/>
          </p:nvPr>
        </p:nvSpPr>
        <p:spPr/>
        <p:txBody>
          <a:bodyPr/>
          <a:lstStyle/>
          <a:p>
            <a:r>
              <a:rPr lang="fr-FR" dirty="0"/>
              <a:t>Evaluation de RI classées: Courbe Rappel-Précision</a:t>
            </a:r>
          </a:p>
        </p:txBody>
      </p:sp>
      <p:sp>
        <p:nvSpPr>
          <p:cNvPr id="3" name="Espace réservé du contenu 2">
            <a:extLst>
              <a:ext uri="{FF2B5EF4-FFF2-40B4-BE49-F238E27FC236}">
                <a16:creationId xmlns:a16="http://schemas.microsoft.com/office/drawing/2014/main" id="{911C0035-4384-4E84-B228-E6E5DBDB139F}"/>
              </a:ext>
            </a:extLst>
          </p:cNvPr>
          <p:cNvSpPr>
            <a:spLocks noGrp="1"/>
          </p:cNvSpPr>
          <p:nvPr>
            <p:ph idx="1"/>
          </p:nvPr>
        </p:nvSpPr>
        <p:spPr/>
        <p:txBody>
          <a:bodyPr/>
          <a:lstStyle/>
          <a:p>
            <a:r>
              <a:rPr lang="fr-FR" b="1" dirty="0"/>
              <a:t>Exemple </a:t>
            </a:r>
            <a:r>
              <a:rPr lang="fr-FR" dirty="0"/>
              <a:t>Suivant l'exemple précédent , nous obtenons les précisions interpolées aux 11 niveaux de rappel dans le tableau suivant. La courbe de rappel de précision </a:t>
            </a:r>
            <a:r>
              <a:rPr lang="fr-FR"/>
              <a:t>est comme suit.</a:t>
            </a:r>
            <a:endParaRPr lang="fr-FR" b="1" dirty="0"/>
          </a:p>
        </p:txBody>
      </p:sp>
      <p:sp>
        <p:nvSpPr>
          <p:cNvPr id="4" name="Espace réservé du pied de page 3">
            <a:extLst>
              <a:ext uri="{FF2B5EF4-FFF2-40B4-BE49-F238E27FC236}">
                <a16:creationId xmlns:a16="http://schemas.microsoft.com/office/drawing/2014/main" id="{80447B39-AD98-4C1F-B5A3-D50C5F9ECB56}"/>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3029CF2D-2A1D-4051-9D6F-D5E6D5C39355}"/>
              </a:ext>
            </a:extLst>
          </p:cNvPr>
          <p:cNvSpPr>
            <a:spLocks noGrp="1"/>
          </p:cNvSpPr>
          <p:nvPr>
            <p:ph type="sldNum" sz="quarter" idx="12"/>
          </p:nvPr>
        </p:nvSpPr>
        <p:spPr/>
        <p:txBody>
          <a:bodyPr/>
          <a:lstStyle/>
          <a:p>
            <a:fld id="{1CBFE7BF-BE13-481A-9484-8F364B72A28E}" type="slidenum">
              <a:rPr lang="fr-FR" smtClean="0"/>
              <a:t>130</a:t>
            </a:fld>
            <a:endParaRPr lang="fr-FR"/>
          </a:p>
        </p:txBody>
      </p:sp>
      <p:pic>
        <p:nvPicPr>
          <p:cNvPr id="6" name="Image 5">
            <a:extLst>
              <a:ext uri="{FF2B5EF4-FFF2-40B4-BE49-F238E27FC236}">
                <a16:creationId xmlns:a16="http://schemas.microsoft.com/office/drawing/2014/main" id="{0D53DCF2-867B-4497-8E1B-BB34F0624085}"/>
              </a:ext>
            </a:extLst>
          </p:cNvPr>
          <p:cNvPicPr>
            <a:picLocks noChangeAspect="1"/>
          </p:cNvPicPr>
          <p:nvPr/>
        </p:nvPicPr>
        <p:blipFill>
          <a:blip r:embed="rId2"/>
          <a:stretch>
            <a:fillRect/>
          </a:stretch>
        </p:blipFill>
        <p:spPr>
          <a:xfrm>
            <a:off x="2816982" y="3123026"/>
            <a:ext cx="8169886" cy="3308699"/>
          </a:xfrm>
          <a:prstGeom prst="rect">
            <a:avLst/>
          </a:prstGeom>
        </p:spPr>
      </p:pic>
    </p:spTree>
    <p:extLst>
      <p:ext uri="{BB962C8B-B14F-4D97-AF65-F5344CB8AC3E}">
        <p14:creationId xmlns:p14="http://schemas.microsoft.com/office/powerpoint/2010/main" val="9688817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337AD4-F45F-474D-AAC0-1A88E462C2B1}"/>
              </a:ext>
            </a:extLst>
          </p:cNvPr>
          <p:cNvSpPr>
            <a:spLocks noGrp="1"/>
          </p:cNvSpPr>
          <p:nvPr>
            <p:ph type="title"/>
          </p:nvPr>
        </p:nvSpPr>
        <p:spPr/>
        <p:txBody>
          <a:bodyPr/>
          <a:lstStyle/>
          <a:p>
            <a:r>
              <a:rPr lang="fr-FR" dirty="0"/>
              <a:t>Recherche d’information dans le Web</a:t>
            </a:r>
          </a:p>
        </p:txBody>
      </p:sp>
      <p:sp>
        <p:nvSpPr>
          <p:cNvPr id="3" name="Espace réservé du texte 2">
            <a:extLst>
              <a:ext uri="{FF2B5EF4-FFF2-40B4-BE49-F238E27FC236}">
                <a16:creationId xmlns:a16="http://schemas.microsoft.com/office/drawing/2014/main" id="{7512683A-4C4F-4FC9-A688-41370AD0F0D4}"/>
              </a:ext>
            </a:extLst>
          </p:cNvPr>
          <p:cNvSpPr>
            <a:spLocks noGrp="1"/>
          </p:cNvSpPr>
          <p:nvPr>
            <p:ph type="body" idx="1"/>
          </p:nvPr>
        </p:nvSpPr>
        <p:spPr/>
        <p:txBody>
          <a:bodyPr/>
          <a:lstStyle/>
          <a:p>
            <a:endParaRPr lang="fr-FR"/>
          </a:p>
        </p:txBody>
      </p:sp>
      <p:sp>
        <p:nvSpPr>
          <p:cNvPr id="4" name="Espace réservé du pied de page 3">
            <a:extLst>
              <a:ext uri="{FF2B5EF4-FFF2-40B4-BE49-F238E27FC236}">
                <a16:creationId xmlns:a16="http://schemas.microsoft.com/office/drawing/2014/main" id="{467FB974-9C50-4FD2-91D8-8B3B1BC5F74C}"/>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DBCECB7D-46E9-4B2A-9B5C-2EA886B8B90D}"/>
              </a:ext>
            </a:extLst>
          </p:cNvPr>
          <p:cNvSpPr>
            <a:spLocks noGrp="1"/>
          </p:cNvSpPr>
          <p:nvPr>
            <p:ph type="sldNum" sz="quarter" idx="12"/>
          </p:nvPr>
        </p:nvSpPr>
        <p:spPr/>
        <p:txBody>
          <a:bodyPr/>
          <a:lstStyle/>
          <a:p>
            <a:fld id="{1CBFE7BF-BE13-481A-9484-8F364B72A28E}" type="slidenum">
              <a:rPr lang="fr-FR" smtClean="0"/>
              <a:t>131</a:t>
            </a:fld>
            <a:endParaRPr lang="fr-FR"/>
          </a:p>
        </p:txBody>
      </p:sp>
    </p:spTree>
    <p:extLst>
      <p:ext uri="{BB962C8B-B14F-4D97-AF65-F5344CB8AC3E}">
        <p14:creationId xmlns:p14="http://schemas.microsoft.com/office/powerpoint/2010/main" val="66309521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F28F6A-676A-4790-B3EA-61041E6F67B5}"/>
              </a:ext>
            </a:extLst>
          </p:cNvPr>
          <p:cNvSpPr>
            <a:spLocks noGrp="1"/>
          </p:cNvSpPr>
          <p:nvPr>
            <p:ph type="title"/>
          </p:nvPr>
        </p:nvSpPr>
        <p:spPr/>
        <p:txBody>
          <a:bodyPr/>
          <a:lstStyle/>
          <a:p>
            <a:r>
              <a:rPr lang="fr-FR" dirty="0"/>
              <a:t>Recherche d’informations dans le Web</a:t>
            </a:r>
          </a:p>
        </p:txBody>
      </p:sp>
      <p:pic>
        <p:nvPicPr>
          <p:cNvPr id="4" name="Espace réservé du contenu 3">
            <a:extLst>
              <a:ext uri="{FF2B5EF4-FFF2-40B4-BE49-F238E27FC236}">
                <a16:creationId xmlns:a16="http://schemas.microsoft.com/office/drawing/2014/main" id="{6C62BC9A-87DE-4B74-9AF7-BAF77EA5273D}"/>
              </a:ext>
            </a:extLst>
          </p:cNvPr>
          <p:cNvPicPr>
            <a:picLocks noGrp="1" noChangeAspect="1"/>
          </p:cNvPicPr>
          <p:nvPr>
            <p:ph idx="1"/>
          </p:nvPr>
        </p:nvPicPr>
        <p:blipFill>
          <a:blip r:embed="rId2"/>
          <a:stretch>
            <a:fillRect/>
          </a:stretch>
        </p:blipFill>
        <p:spPr>
          <a:xfrm>
            <a:off x="2592925" y="1506071"/>
            <a:ext cx="7694075" cy="4410635"/>
          </a:xfrm>
          <a:prstGeom prst="rect">
            <a:avLst/>
          </a:prstGeom>
        </p:spPr>
      </p:pic>
      <p:sp>
        <p:nvSpPr>
          <p:cNvPr id="5" name="Espace réservé du numéro de diapositive 4">
            <a:extLst>
              <a:ext uri="{FF2B5EF4-FFF2-40B4-BE49-F238E27FC236}">
                <a16:creationId xmlns:a16="http://schemas.microsoft.com/office/drawing/2014/main" id="{4B2942C6-D77A-442F-98DB-25E0C17959C7}"/>
              </a:ext>
            </a:extLst>
          </p:cNvPr>
          <p:cNvSpPr>
            <a:spLocks noGrp="1"/>
          </p:cNvSpPr>
          <p:nvPr>
            <p:ph type="sldNum" sz="quarter" idx="12"/>
          </p:nvPr>
        </p:nvSpPr>
        <p:spPr/>
        <p:txBody>
          <a:bodyPr/>
          <a:lstStyle/>
          <a:p>
            <a:fld id="{1CBFE7BF-BE13-481A-9484-8F364B72A28E}" type="slidenum">
              <a:rPr lang="fr-FR" smtClean="0"/>
              <a:t>132</a:t>
            </a:fld>
            <a:endParaRPr lang="fr-FR"/>
          </a:p>
        </p:txBody>
      </p:sp>
      <p:sp>
        <p:nvSpPr>
          <p:cNvPr id="6" name="Espace réservé du pied de page 5">
            <a:extLst>
              <a:ext uri="{FF2B5EF4-FFF2-40B4-BE49-F238E27FC236}">
                <a16:creationId xmlns:a16="http://schemas.microsoft.com/office/drawing/2014/main" id="{84B234C9-F071-4846-8635-657DCB5525FE}"/>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5370646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397E8-0272-4692-8CCD-5516D71007B2}"/>
              </a:ext>
            </a:extLst>
          </p:cNvPr>
          <p:cNvSpPr>
            <a:spLocks noGrp="1"/>
          </p:cNvSpPr>
          <p:nvPr>
            <p:ph type="title"/>
          </p:nvPr>
        </p:nvSpPr>
        <p:spPr/>
        <p:txBody>
          <a:bodyPr/>
          <a:lstStyle/>
          <a:p>
            <a:r>
              <a:rPr lang="fr-FR" dirty="0"/>
              <a:t>Recherche d’informations dans le Web</a:t>
            </a:r>
          </a:p>
        </p:txBody>
      </p:sp>
      <p:sp>
        <p:nvSpPr>
          <p:cNvPr id="3" name="Espace réservé du contenu 2">
            <a:extLst>
              <a:ext uri="{FF2B5EF4-FFF2-40B4-BE49-F238E27FC236}">
                <a16:creationId xmlns:a16="http://schemas.microsoft.com/office/drawing/2014/main" id="{6A783F46-49C4-4DD4-B385-A56C3112712D}"/>
              </a:ext>
            </a:extLst>
          </p:cNvPr>
          <p:cNvSpPr>
            <a:spLocks noGrp="1"/>
          </p:cNvSpPr>
          <p:nvPr>
            <p:ph idx="1"/>
          </p:nvPr>
        </p:nvSpPr>
        <p:spPr/>
        <p:txBody>
          <a:bodyPr>
            <a:normAutofit/>
          </a:bodyPr>
          <a:lstStyle/>
          <a:p>
            <a:r>
              <a:rPr lang="fr-FR" dirty="0"/>
              <a:t>La Recherche d’informations dans le Web (RIW) a sa racine dans la recherche d’information (RI) classique. </a:t>
            </a:r>
          </a:p>
          <a:p>
            <a:r>
              <a:rPr lang="fr-FR" dirty="0"/>
              <a:t>La RI classique suppose que l’unité d’information de base est un document, et une grande collection de documents sont disponibles pour former la base de textes. Sur le Web, les documents sont des pages Web. Il est évident de dire que la recherche dans le Web est la application la plus importante de la RI. </a:t>
            </a:r>
          </a:p>
          <a:p>
            <a:r>
              <a:rPr lang="fr-FR" dirty="0"/>
              <a:t>La recherche dans le Web est, cependant, n’est pas une application pure</a:t>
            </a:r>
            <a:br>
              <a:rPr lang="fr-FR" dirty="0"/>
            </a:br>
            <a:r>
              <a:rPr lang="fr-FR" dirty="0"/>
              <a:t>et simple des modèles RI traditionnels. Il utilise des résultats RI, mais elle a aussi ses techniques uniques et présente de nombreux problèmes pour la RI. </a:t>
            </a:r>
            <a:br>
              <a:rPr lang="fr-FR" dirty="0"/>
            </a:br>
            <a:endParaRPr lang="fr-FR" dirty="0"/>
          </a:p>
        </p:txBody>
      </p:sp>
      <p:sp>
        <p:nvSpPr>
          <p:cNvPr id="5" name="Espace réservé du numéro de diapositive 4">
            <a:extLst>
              <a:ext uri="{FF2B5EF4-FFF2-40B4-BE49-F238E27FC236}">
                <a16:creationId xmlns:a16="http://schemas.microsoft.com/office/drawing/2014/main" id="{6835E036-0A37-456D-9188-83BDEDED8CB8}"/>
              </a:ext>
            </a:extLst>
          </p:cNvPr>
          <p:cNvSpPr>
            <a:spLocks noGrp="1"/>
          </p:cNvSpPr>
          <p:nvPr>
            <p:ph type="sldNum" sz="quarter" idx="12"/>
          </p:nvPr>
        </p:nvSpPr>
        <p:spPr/>
        <p:txBody>
          <a:bodyPr/>
          <a:lstStyle/>
          <a:p>
            <a:fld id="{1CBFE7BF-BE13-481A-9484-8F364B72A28E}" type="slidenum">
              <a:rPr lang="fr-FR" smtClean="0"/>
              <a:t>133</a:t>
            </a:fld>
            <a:endParaRPr lang="fr-FR"/>
          </a:p>
        </p:txBody>
      </p:sp>
      <p:sp>
        <p:nvSpPr>
          <p:cNvPr id="6" name="Espace réservé du pied de page 5">
            <a:extLst>
              <a:ext uri="{FF2B5EF4-FFF2-40B4-BE49-F238E27FC236}">
                <a16:creationId xmlns:a16="http://schemas.microsoft.com/office/drawing/2014/main" id="{2B94F86E-A793-46BC-8FDB-B79F453F1E04}"/>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5646986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8FFF4-6115-4395-BB1C-A3527BF49FF5}"/>
              </a:ext>
            </a:extLst>
          </p:cNvPr>
          <p:cNvSpPr>
            <a:spLocks noGrp="1"/>
          </p:cNvSpPr>
          <p:nvPr>
            <p:ph type="title"/>
          </p:nvPr>
        </p:nvSpPr>
        <p:spPr/>
        <p:txBody>
          <a:bodyPr/>
          <a:lstStyle/>
          <a:p>
            <a:r>
              <a:rPr lang="fr-FR" altLang="fr-FR" dirty="0">
                <a:ea typeface="ＭＳ Ｐゴシック" panose="020B0600070205080204" pitchFamily="34" charset="-128"/>
              </a:rPr>
              <a:t>Approches de recherche sur le Web</a:t>
            </a:r>
            <a:endParaRPr lang="fr-FR" dirty="0"/>
          </a:p>
        </p:txBody>
      </p:sp>
      <p:sp>
        <p:nvSpPr>
          <p:cNvPr id="3" name="Espace réservé du contenu 2">
            <a:extLst>
              <a:ext uri="{FF2B5EF4-FFF2-40B4-BE49-F238E27FC236}">
                <a16:creationId xmlns:a16="http://schemas.microsoft.com/office/drawing/2014/main" id="{4E283845-6E7F-44FD-BD20-F3E06A785F25}"/>
              </a:ext>
            </a:extLst>
          </p:cNvPr>
          <p:cNvSpPr>
            <a:spLocks noGrp="1"/>
          </p:cNvSpPr>
          <p:nvPr>
            <p:ph idx="1"/>
          </p:nvPr>
        </p:nvSpPr>
        <p:spPr/>
        <p:txBody>
          <a:bodyPr>
            <a:normAutofit fontScale="92500" lnSpcReduction="20000"/>
          </a:bodyPr>
          <a:lstStyle/>
          <a:p>
            <a:pPr marL="514350" indent="-457200">
              <a:buFont typeface="Trebuchet MS" panose="020B0603020202020204" pitchFamily="34" charset="0"/>
              <a:buAutoNum type="arabicPeriod"/>
            </a:pPr>
            <a:r>
              <a:rPr lang="fr-FR" altLang="fr-FR" dirty="0">
                <a:ea typeface="ＭＳ Ｐゴシック" panose="020B0600070205080204" pitchFamily="34" charset="-128"/>
              </a:rPr>
              <a:t>Basée sur la </a:t>
            </a:r>
            <a:r>
              <a:rPr lang="fr-FR" altLang="fr-FR" b="1" dirty="0">
                <a:ea typeface="ＭＳ Ｐゴシック" panose="020B0600070205080204" pitchFamily="34" charset="-128"/>
              </a:rPr>
              <a:t>navigation</a:t>
            </a:r>
            <a:endParaRPr lang="fr-FR" altLang="fr-FR" dirty="0">
              <a:ea typeface="ＭＳ Ｐゴシック" panose="020B0600070205080204" pitchFamily="34" charset="-128"/>
            </a:endParaRPr>
          </a:p>
          <a:p>
            <a:pPr lvl="1"/>
            <a:r>
              <a:rPr lang="fr-FR" altLang="fr-FR" sz="2000" dirty="0">
                <a:ea typeface="ＭＳ Ｐゴシック" panose="020B0600070205080204" pitchFamily="34" charset="-128"/>
              </a:rPr>
              <a:t>Les outils dont le contenu est construit </a:t>
            </a:r>
            <a:r>
              <a:rPr lang="fr-FR" altLang="fr-FR" sz="2000" b="1" dirty="0">
                <a:ea typeface="ＭＳ Ｐゴシック" panose="020B0600070205080204" pitchFamily="34" charset="-128"/>
              </a:rPr>
              <a:t>manuellement</a:t>
            </a:r>
          </a:p>
          <a:p>
            <a:pPr lvl="2"/>
            <a:r>
              <a:rPr lang="fr-FR" altLang="fr-FR" sz="1600" dirty="0"/>
              <a:t>annuaires, catalogues ou répertoires organisés par thème</a:t>
            </a:r>
          </a:p>
          <a:p>
            <a:pPr lvl="2"/>
            <a:r>
              <a:rPr lang="en-US" altLang="fr-FR" sz="1600" dirty="0"/>
              <a:t>e</a:t>
            </a:r>
            <a:r>
              <a:rPr lang="fr-FR" altLang="fr-FR" sz="1600" dirty="0"/>
              <a:t>x. Yahoo! Directory (</a:t>
            </a:r>
            <a:r>
              <a:rPr lang="en-US" altLang="fr-FR" sz="1600" dirty="0">
                <a:hlinkClick r:id="rId2"/>
              </a:rPr>
              <a:t>http://dir.yahoo.com</a:t>
            </a:r>
            <a:r>
              <a:rPr lang="en-US" altLang="fr-FR" sz="1600" dirty="0"/>
              <a:t>)</a:t>
            </a:r>
            <a:r>
              <a:rPr lang="fr-FR" altLang="fr-FR" sz="1600" dirty="0"/>
              <a:t>, </a:t>
            </a:r>
            <a:r>
              <a:rPr lang="en-US" altLang="fr-FR" sz="1600" dirty="0" err="1"/>
              <a:t>dmoz</a:t>
            </a:r>
            <a:r>
              <a:rPr lang="en-US" altLang="fr-FR" sz="1600" dirty="0"/>
              <a:t> (</a:t>
            </a:r>
            <a:r>
              <a:rPr lang="en-US" altLang="fr-FR" sz="1600" dirty="0">
                <a:hlinkClick r:id="rId3"/>
              </a:rPr>
              <a:t>http://www.dmoz.org</a:t>
            </a:r>
            <a:r>
              <a:rPr lang="en-US" altLang="fr-FR" sz="1600" dirty="0"/>
              <a:t>), etc.</a:t>
            </a:r>
          </a:p>
          <a:p>
            <a:pPr lvl="1"/>
            <a:endParaRPr lang="fr-FR" altLang="fr-FR" dirty="0">
              <a:ea typeface="ＭＳ Ｐゴシック" panose="020B0600070205080204" pitchFamily="34" charset="-128"/>
            </a:endParaRPr>
          </a:p>
          <a:p>
            <a:pPr lvl="1"/>
            <a:endParaRPr lang="fr-FR" altLang="fr-FR" dirty="0">
              <a:ea typeface="ＭＳ Ｐゴシック" panose="020B0600070205080204" pitchFamily="34" charset="-128"/>
            </a:endParaRPr>
          </a:p>
          <a:p>
            <a:pPr marL="514350" indent="-457200">
              <a:buFont typeface="Trebuchet MS" panose="020B0603020202020204" pitchFamily="34" charset="0"/>
              <a:buAutoNum type="arabicPeriod"/>
            </a:pPr>
            <a:r>
              <a:rPr lang="fr-FR" altLang="fr-FR" dirty="0">
                <a:ea typeface="ＭＳ Ｐゴシック" panose="020B0600070205080204" pitchFamily="34" charset="-128"/>
              </a:rPr>
              <a:t>Basée sur </a:t>
            </a:r>
            <a:r>
              <a:rPr lang="fr-FR" altLang="fr-FR" b="1" dirty="0">
                <a:ea typeface="ＭＳ Ｐゴシック" panose="020B0600070205080204" pitchFamily="34" charset="-128"/>
              </a:rPr>
              <a:t>l’interrogation</a:t>
            </a:r>
            <a:endParaRPr lang="fr-FR" altLang="fr-FR" dirty="0">
              <a:ea typeface="ＭＳ Ｐゴシック" panose="020B0600070205080204" pitchFamily="34" charset="-128"/>
            </a:endParaRPr>
          </a:p>
          <a:p>
            <a:pPr lvl="1"/>
            <a:r>
              <a:rPr lang="fr-FR" altLang="fr-FR" sz="2000" dirty="0">
                <a:ea typeface="ＭＳ Ｐゴシック" panose="020B0600070205080204" pitchFamily="34" charset="-128"/>
              </a:rPr>
              <a:t>Les outils dont le contenu est construit </a:t>
            </a:r>
            <a:r>
              <a:rPr lang="fr-FR" altLang="fr-FR" sz="2000" b="1" dirty="0">
                <a:ea typeface="ＭＳ Ｐゴシック" panose="020B0600070205080204" pitchFamily="34" charset="-128"/>
              </a:rPr>
              <a:t>automatiquement</a:t>
            </a:r>
            <a:endParaRPr lang="fr-FR" altLang="fr-FR" b="1" dirty="0">
              <a:ea typeface="ＭＳ Ｐゴシック" panose="020B0600070205080204" pitchFamily="34" charset="-128"/>
            </a:endParaRPr>
          </a:p>
          <a:p>
            <a:pPr lvl="2"/>
            <a:r>
              <a:rPr lang="fr-FR" altLang="fr-FR" sz="1600" dirty="0"/>
              <a:t>moteurs de recherche</a:t>
            </a:r>
          </a:p>
          <a:p>
            <a:pPr lvl="2"/>
            <a:r>
              <a:rPr lang="fr-FR" altLang="fr-FR" sz="1600" dirty="0"/>
              <a:t>processus de recherche basé sur des requ</a:t>
            </a:r>
            <a:r>
              <a:rPr lang="fr-FR" altLang="ja-JP" sz="1600" dirty="0">
                <a:ea typeface="ＭＳ Ｐゴシック" panose="020B0600070205080204" pitchFamily="34" charset="-128"/>
              </a:rPr>
              <a:t>êtes (ex. </a:t>
            </a:r>
            <a:r>
              <a:rPr lang="fr-FR" altLang="fr-FR" sz="1600" dirty="0"/>
              <a:t>mots-clés)</a:t>
            </a:r>
          </a:p>
          <a:p>
            <a:pPr lvl="2"/>
            <a:r>
              <a:rPr lang="en-US" altLang="fr-FR" sz="1600" dirty="0"/>
              <a:t>e</a:t>
            </a:r>
            <a:r>
              <a:rPr lang="fr-FR" altLang="fr-FR" sz="1600" dirty="0"/>
              <a:t>x. </a:t>
            </a:r>
            <a:r>
              <a:rPr lang="fr-FR" altLang="fr-FR" sz="1600"/>
              <a:t>Google, Yahoo!, Bing, etc.</a:t>
            </a:r>
            <a:endParaRPr lang="fr-FR" altLang="fr-FR"/>
          </a:p>
          <a:p>
            <a:endParaRPr lang="fr-FR"/>
          </a:p>
        </p:txBody>
      </p:sp>
      <p:sp>
        <p:nvSpPr>
          <p:cNvPr id="5" name="Espace réservé du numéro de diapositive 4">
            <a:extLst>
              <a:ext uri="{FF2B5EF4-FFF2-40B4-BE49-F238E27FC236}">
                <a16:creationId xmlns:a16="http://schemas.microsoft.com/office/drawing/2014/main" id="{AC836811-43AF-425B-A2C2-66773C51723E}"/>
              </a:ext>
            </a:extLst>
          </p:cNvPr>
          <p:cNvSpPr>
            <a:spLocks noGrp="1"/>
          </p:cNvSpPr>
          <p:nvPr>
            <p:ph type="sldNum" sz="quarter" idx="12"/>
          </p:nvPr>
        </p:nvSpPr>
        <p:spPr/>
        <p:txBody>
          <a:bodyPr/>
          <a:lstStyle/>
          <a:p>
            <a:fld id="{1CBFE7BF-BE13-481A-9484-8F364B72A28E}" type="slidenum">
              <a:rPr lang="fr-FR" smtClean="0"/>
              <a:t>134</a:t>
            </a:fld>
            <a:endParaRPr lang="fr-FR"/>
          </a:p>
        </p:txBody>
      </p:sp>
      <p:sp>
        <p:nvSpPr>
          <p:cNvPr id="6" name="Espace réservé du pied de page 5">
            <a:extLst>
              <a:ext uri="{FF2B5EF4-FFF2-40B4-BE49-F238E27FC236}">
                <a16:creationId xmlns:a16="http://schemas.microsoft.com/office/drawing/2014/main" id="{0E954DA2-A242-404B-A181-BD8CE57394DE}"/>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4672143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AAAC4-7C86-42F0-8800-77D36D678BF7}"/>
              </a:ext>
            </a:extLst>
          </p:cNvPr>
          <p:cNvSpPr>
            <a:spLocks noGrp="1"/>
          </p:cNvSpPr>
          <p:nvPr>
            <p:ph type="title"/>
          </p:nvPr>
        </p:nvSpPr>
        <p:spPr/>
        <p:txBody>
          <a:bodyPr/>
          <a:lstStyle/>
          <a:p>
            <a:r>
              <a:rPr lang="fr-FR" dirty="0"/>
              <a:t>RI Web: Caractéristiques</a:t>
            </a:r>
          </a:p>
        </p:txBody>
      </p:sp>
      <p:sp>
        <p:nvSpPr>
          <p:cNvPr id="3" name="Espace réservé du contenu 2">
            <a:extLst>
              <a:ext uri="{FF2B5EF4-FFF2-40B4-BE49-F238E27FC236}">
                <a16:creationId xmlns:a16="http://schemas.microsoft.com/office/drawing/2014/main" id="{271F9C12-AB0F-40F1-A225-7A22CE7C0542}"/>
              </a:ext>
            </a:extLst>
          </p:cNvPr>
          <p:cNvSpPr>
            <a:spLocks noGrp="1"/>
          </p:cNvSpPr>
          <p:nvPr>
            <p:ph idx="1"/>
          </p:nvPr>
        </p:nvSpPr>
        <p:spPr/>
        <p:txBody>
          <a:bodyPr>
            <a:normAutofit lnSpcReduction="10000"/>
          </a:bodyPr>
          <a:lstStyle/>
          <a:p>
            <a:r>
              <a:rPr lang="fr-FR" dirty="0"/>
              <a:t>Par rapport à la recherche d’information classique, la recherche d’information  dans le Web est différente dans plusieurs aspects. </a:t>
            </a:r>
          </a:p>
          <a:p>
            <a:r>
              <a:rPr lang="fr-FR" dirty="0"/>
              <a:t>Tout d’abord, les styles des pages Web se diffèrent d’une manière significative par rapport au documents textuels qui vont être utilisés dans la recherche d’information classique. Au lieu de texte brut, la plupart des pages Web utilisent HTML pour afficher leur contenu.</a:t>
            </a:r>
          </a:p>
          <a:p>
            <a:r>
              <a:rPr lang="fr-FR" dirty="0"/>
              <a:t>Les hyperliens entre les pages et la structure des documents HTML sont les deux principaux points positifs du domaine analyse du Web. Les documents Web existent dans un hypertexte, avec des connexions vers, et à partir, d’autres documents. Cette caractéristique est essentielle pour l’analyse du Web et elle n’est pas présente dans l’analyse du texte classique.</a:t>
            </a:r>
            <a:br>
              <a:rPr lang="fr-FR" dirty="0"/>
            </a:br>
            <a:endParaRPr lang="fr-FR" dirty="0"/>
          </a:p>
          <a:p>
            <a:endParaRPr lang="fr-FR" dirty="0"/>
          </a:p>
        </p:txBody>
      </p:sp>
      <p:sp>
        <p:nvSpPr>
          <p:cNvPr id="4" name="Espace réservé du pied de page 3">
            <a:extLst>
              <a:ext uri="{FF2B5EF4-FFF2-40B4-BE49-F238E27FC236}">
                <a16:creationId xmlns:a16="http://schemas.microsoft.com/office/drawing/2014/main" id="{F1F64C64-EEF7-4891-8EB6-3AD450D9477F}"/>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2561D16-5135-4AED-84AD-D87A83373103}"/>
              </a:ext>
            </a:extLst>
          </p:cNvPr>
          <p:cNvSpPr>
            <a:spLocks noGrp="1"/>
          </p:cNvSpPr>
          <p:nvPr>
            <p:ph type="sldNum" sz="quarter" idx="12"/>
          </p:nvPr>
        </p:nvSpPr>
        <p:spPr/>
        <p:txBody>
          <a:bodyPr/>
          <a:lstStyle/>
          <a:p>
            <a:fld id="{1CBFE7BF-BE13-481A-9484-8F364B72A28E}" type="slidenum">
              <a:rPr lang="fr-FR" smtClean="0"/>
              <a:t>135</a:t>
            </a:fld>
            <a:endParaRPr lang="fr-FR"/>
          </a:p>
        </p:txBody>
      </p:sp>
    </p:spTree>
    <p:extLst>
      <p:ext uri="{BB962C8B-B14F-4D97-AF65-F5344CB8AC3E}">
        <p14:creationId xmlns:p14="http://schemas.microsoft.com/office/powerpoint/2010/main" val="299529814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D053D-3EEF-4C1C-B922-A4950D2B1130}"/>
              </a:ext>
            </a:extLst>
          </p:cNvPr>
          <p:cNvSpPr>
            <a:spLocks noGrp="1"/>
          </p:cNvSpPr>
          <p:nvPr>
            <p:ph type="title"/>
          </p:nvPr>
        </p:nvSpPr>
        <p:spPr/>
        <p:txBody>
          <a:bodyPr/>
          <a:lstStyle/>
          <a:p>
            <a:r>
              <a:rPr lang="fr-FR" dirty="0"/>
              <a:t>RI Web: Caractéristiques</a:t>
            </a:r>
          </a:p>
        </p:txBody>
      </p:sp>
      <p:sp>
        <p:nvSpPr>
          <p:cNvPr id="3" name="Espace réservé du contenu 2">
            <a:extLst>
              <a:ext uri="{FF2B5EF4-FFF2-40B4-BE49-F238E27FC236}">
                <a16:creationId xmlns:a16="http://schemas.microsoft.com/office/drawing/2014/main" id="{5A9B969D-4787-4225-912E-4BEBE303E7D0}"/>
              </a:ext>
            </a:extLst>
          </p:cNvPr>
          <p:cNvSpPr>
            <a:spLocks noGrp="1"/>
          </p:cNvSpPr>
          <p:nvPr>
            <p:ph idx="1"/>
          </p:nvPr>
        </p:nvSpPr>
        <p:spPr/>
        <p:txBody>
          <a:bodyPr>
            <a:normAutofit lnSpcReduction="10000"/>
          </a:bodyPr>
          <a:lstStyle/>
          <a:p>
            <a:r>
              <a:rPr lang="fr-FR" dirty="0"/>
              <a:t>La structure des documents HTML peut fournir des indices riches aux systèmes de recherche. Souvent, les titres et les en-têtes contiennent des mots les plus importants pour décrire le texte. Puisque le HTML marque les entêtes et les titres, les tables, les listes, etc.. Ces balises structurelles fournissent des indices pour trouver des mots significatifs sur le document Web .</a:t>
            </a:r>
            <a:br>
              <a:rPr lang="fr-FR" dirty="0"/>
            </a:br>
            <a:endParaRPr lang="fr-FR" dirty="0"/>
          </a:p>
          <a:p>
            <a:r>
              <a:rPr lang="fr-FR" dirty="0"/>
              <a:t>En plus de leur contenu principal, la plupart des pages Web comprennent de grandes quantités d’informations qui ne sont pas importantes, comme par exemple les publicités, les éléments de navigation ...etc. Chacun de ces éléments surcharge le contenu de la page par des contenues ne sont pas directement liés à son contenu, mais il est souvent difficile à éviter lors de l’extraction des documents Web.</a:t>
            </a:r>
          </a:p>
          <a:p>
            <a:endParaRPr lang="fr-FR" dirty="0"/>
          </a:p>
        </p:txBody>
      </p:sp>
      <p:sp>
        <p:nvSpPr>
          <p:cNvPr id="4" name="Espace réservé du pied de page 3">
            <a:extLst>
              <a:ext uri="{FF2B5EF4-FFF2-40B4-BE49-F238E27FC236}">
                <a16:creationId xmlns:a16="http://schemas.microsoft.com/office/drawing/2014/main" id="{CA76AA7B-E956-4AD7-8C75-735635E27C90}"/>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F16C1348-1708-4D1D-B4D9-A0264459E39B}"/>
              </a:ext>
            </a:extLst>
          </p:cNvPr>
          <p:cNvSpPr>
            <a:spLocks noGrp="1"/>
          </p:cNvSpPr>
          <p:nvPr>
            <p:ph type="sldNum" sz="quarter" idx="12"/>
          </p:nvPr>
        </p:nvSpPr>
        <p:spPr/>
        <p:txBody>
          <a:bodyPr/>
          <a:lstStyle/>
          <a:p>
            <a:fld id="{1CBFE7BF-BE13-481A-9484-8F364B72A28E}" type="slidenum">
              <a:rPr lang="fr-FR" smtClean="0"/>
              <a:t>136</a:t>
            </a:fld>
            <a:endParaRPr lang="fr-FR"/>
          </a:p>
        </p:txBody>
      </p:sp>
    </p:spTree>
    <p:extLst>
      <p:ext uri="{BB962C8B-B14F-4D97-AF65-F5344CB8AC3E}">
        <p14:creationId xmlns:p14="http://schemas.microsoft.com/office/powerpoint/2010/main" val="16615926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973694-5D44-4A32-8DD7-E2FC4D93B55E}"/>
              </a:ext>
            </a:extLst>
          </p:cNvPr>
          <p:cNvSpPr>
            <a:spLocks noGrp="1"/>
          </p:cNvSpPr>
          <p:nvPr>
            <p:ph type="title"/>
          </p:nvPr>
        </p:nvSpPr>
        <p:spPr/>
        <p:txBody>
          <a:bodyPr/>
          <a:lstStyle/>
          <a:p>
            <a:r>
              <a:rPr lang="fr-FR" dirty="0"/>
              <a:t>RI Web: Moteur de recherche</a:t>
            </a:r>
          </a:p>
        </p:txBody>
      </p:sp>
      <p:sp>
        <p:nvSpPr>
          <p:cNvPr id="3" name="Espace réservé du contenu 2">
            <a:extLst>
              <a:ext uri="{FF2B5EF4-FFF2-40B4-BE49-F238E27FC236}">
                <a16:creationId xmlns:a16="http://schemas.microsoft.com/office/drawing/2014/main" id="{5C18C3BF-65E3-4ACC-B4D5-14335EC36FEE}"/>
              </a:ext>
            </a:extLst>
          </p:cNvPr>
          <p:cNvSpPr>
            <a:spLocks noGrp="1"/>
          </p:cNvSpPr>
          <p:nvPr>
            <p:ph idx="1"/>
          </p:nvPr>
        </p:nvSpPr>
        <p:spPr/>
        <p:txBody>
          <a:bodyPr>
            <a:noAutofit/>
          </a:bodyPr>
          <a:lstStyle/>
          <a:p>
            <a:r>
              <a:rPr lang="fr-FR" dirty="0"/>
              <a:t>Les moteurs de recherche sont largement utilisés pour l’accès à l’information Web et ils rendent les informations accessibles plus facilement.</a:t>
            </a:r>
          </a:p>
          <a:p>
            <a:r>
              <a:rPr lang="fr-FR" dirty="0"/>
              <a:t> Les dernières décennies, comptent beaucoup de projets des moteurs de recherche dans le Web.</a:t>
            </a:r>
          </a:p>
          <a:p>
            <a:r>
              <a:rPr lang="fr-FR" dirty="0"/>
              <a:t>Le système Excite a été introduit en 1993 par des étudiants de l’Université de Stanford.</a:t>
            </a:r>
          </a:p>
          <a:p>
            <a:r>
              <a:rPr lang="fr-FR" dirty="0" err="1"/>
              <a:t>EINet</a:t>
            </a:r>
            <a:r>
              <a:rPr lang="fr-FR" dirty="0"/>
              <a:t> Galaxy a été créé en 1994 dans le cadre du Consortium de recherche MCC à l’Université du Texas. </a:t>
            </a:r>
          </a:p>
        </p:txBody>
      </p:sp>
      <p:sp>
        <p:nvSpPr>
          <p:cNvPr id="4" name="Espace réservé du pied de page 3">
            <a:extLst>
              <a:ext uri="{FF2B5EF4-FFF2-40B4-BE49-F238E27FC236}">
                <a16:creationId xmlns:a16="http://schemas.microsoft.com/office/drawing/2014/main" id="{7BDE6F78-6C5A-45C3-A014-5F9B4AB1E17C}"/>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D8638B8C-ED3D-4268-A46A-D48E313F1E2C}"/>
              </a:ext>
            </a:extLst>
          </p:cNvPr>
          <p:cNvSpPr>
            <a:spLocks noGrp="1"/>
          </p:cNvSpPr>
          <p:nvPr>
            <p:ph type="sldNum" sz="quarter" idx="12"/>
          </p:nvPr>
        </p:nvSpPr>
        <p:spPr/>
        <p:txBody>
          <a:bodyPr/>
          <a:lstStyle/>
          <a:p>
            <a:fld id="{1CBFE7BF-BE13-481A-9484-8F364B72A28E}" type="slidenum">
              <a:rPr lang="fr-FR" smtClean="0"/>
              <a:t>137</a:t>
            </a:fld>
            <a:endParaRPr lang="fr-FR"/>
          </a:p>
        </p:txBody>
      </p:sp>
    </p:spTree>
    <p:extLst>
      <p:ext uri="{BB962C8B-B14F-4D97-AF65-F5344CB8AC3E}">
        <p14:creationId xmlns:p14="http://schemas.microsoft.com/office/powerpoint/2010/main" val="58442106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33EBF-887F-4AC7-AF49-A74D12328EE2}"/>
              </a:ext>
            </a:extLst>
          </p:cNvPr>
          <p:cNvSpPr>
            <a:spLocks noGrp="1"/>
          </p:cNvSpPr>
          <p:nvPr>
            <p:ph type="title"/>
          </p:nvPr>
        </p:nvSpPr>
        <p:spPr/>
        <p:txBody>
          <a:bodyPr/>
          <a:lstStyle/>
          <a:p>
            <a:r>
              <a:rPr lang="fr-FR" dirty="0"/>
              <a:t>RI Web: Moteur de recherche</a:t>
            </a:r>
          </a:p>
        </p:txBody>
      </p:sp>
      <p:sp>
        <p:nvSpPr>
          <p:cNvPr id="3" name="Espace réservé du contenu 2">
            <a:extLst>
              <a:ext uri="{FF2B5EF4-FFF2-40B4-BE49-F238E27FC236}">
                <a16:creationId xmlns:a16="http://schemas.microsoft.com/office/drawing/2014/main" id="{FE8AA325-EE69-4946-BA35-0EBBEB11F59A}"/>
              </a:ext>
            </a:extLst>
          </p:cNvPr>
          <p:cNvSpPr>
            <a:spLocks noGrp="1"/>
          </p:cNvSpPr>
          <p:nvPr>
            <p:ph idx="1"/>
          </p:nvPr>
        </p:nvSpPr>
        <p:spPr/>
        <p:txBody>
          <a:bodyPr>
            <a:normAutofit lnSpcReduction="10000"/>
          </a:bodyPr>
          <a:lstStyle/>
          <a:p>
            <a:r>
              <a:rPr lang="fr-FR" dirty="0"/>
              <a:t>Jerry Yang et David </a:t>
            </a:r>
            <a:r>
              <a:rPr lang="fr-FR" dirty="0" err="1"/>
              <a:t>Filo</a:t>
            </a:r>
            <a:r>
              <a:rPr lang="fr-FR" dirty="0"/>
              <a:t> ont créé Yahoo ! en 1994, qui a commencé comme une liste de leurs sites Web favoris. </a:t>
            </a:r>
          </a:p>
          <a:p>
            <a:r>
              <a:rPr lang="fr-FR" dirty="0"/>
              <a:t>Dans les années suivantes, de nombreux systèmes de recherche ont émergé, par exemple, Lycos, </a:t>
            </a:r>
            <a:r>
              <a:rPr lang="fr-FR" dirty="0" err="1"/>
              <a:t>Inforseek</a:t>
            </a:r>
            <a:r>
              <a:rPr lang="fr-FR" dirty="0"/>
              <a:t>, AltaVista, Inktomi, </a:t>
            </a:r>
            <a:r>
              <a:rPr lang="fr-FR" dirty="0" err="1"/>
              <a:t>Ask</a:t>
            </a:r>
            <a:r>
              <a:rPr lang="fr-FR" dirty="0"/>
              <a:t> </a:t>
            </a:r>
            <a:r>
              <a:rPr lang="fr-FR" dirty="0" err="1"/>
              <a:t>Jeeves</a:t>
            </a:r>
            <a:r>
              <a:rPr lang="fr-FR" dirty="0"/>
              <a:t>, </a:t>
            </a:r>
            <a:r>
              <a:rPr lang="fr-FR" dirty="0" err="1"/>
              <a:t>Northernlight</a:t>
            </a:r>
            <a:r>
              <a:rPr lang="fr-FR" dirty="0"/>
              <a:t>, etc.</a:t>
            </a:r>
          </a:p>
          <a:p>
            <a:r>
              <a:rPr lang="fr-FR" dirty="0"/>
              <a:t>Google a été lancé en 1998 par Sergey Brin et Larry Page en se basant sur leur projet de recherche à l’Université de Stanford. </a:t>
            </a:r>
          </a:p>
          <a:p>
            <a:r>
              <a:rPr lang="fr-FR" dirty="0"/>
              <a:t>Microsoft a commencé la recherche de ce domaine en 2003, et a lancé</a:t>
            </a:r>
            <a:br>
              <a:rPr lang="fr-FR" dirty="0"/>
            </a:br>
            <a:r>
              <a:rPr lang="fr-FR" dirty="0"/>
              <a:t>le moteur de recherche MSN au printemps 2005 . </a:t>
            </a:r>
          </a:p>
          <a:p>
            <a:r>
              <a:rPr lang="fr-FR" dirty="0"/>
              <a:t>Yahoo ! a fourni une capacité de recherche générale en 2004 après avoir acheté Inktomi en 2003.  </a:t>
            </a:r>
            <a:br>
              <a:rPr lang="fr-FR" dirty="0"/>
            </a:br>
            <a:endParaRPr lang="fr-FR" dirty="0"/>
          </a:p>
          <a:p>
            <a:endParaRPr lang="fr-FR" dirty="0"/>
          </a:p>
        </p:txBody>
      </p:sp>
      <p:sp>
        <p:nvSpPr>
          <p:cNvPr id="4" name="Espace réservé du pied de page 3">
            <a:extLst>
              <a:ext uri="{FF2B5EF4-FFF2-40B4-BE49-F238E27FC236}">
                <a16:creationId xmlns:a16="http://schemas.microsoft.com/office/drawing/2014/main" id="{AEDD56F5-4119-4992-AD48-908779755236}"/>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59E390BC-62D0-4388-8394-2604331107F9}"/>
              </a:ext>
            </a:extLst>
          </p:cNvPr>
          <p:cNvSpPr>
            <a:spLocks noGrp="1"/>
          </p:cNvSpPr>
          <p:nvPr>
            <p:ph type="sldNum" sz="quarter" idx="12"/>
          </p:nvPr>
        </p:nvSpPr>
        <p:spPr/>
        <p:txBody>
          <a:bodyPr/>
          <a:lstStyle/>
          <a:p>
            <a:fld id="{1CBFE7BF-BE13-481A-9484-8F364B72A28E}" type="slidenum">
              <a:rPr lang="fr-FR" smtClean="0"/>
              <a:t>138</a:t>
            </a:fld>
            <a:endParaRPr lang="fr-FR"/>
          </a:p>
        </p:txBody>
      </p:sp>
    </p:spTree>
    <p:extLst>
      <p:ext uri="{BB962C8B-B14F-4D97-AF65-F5344CB8AC3E}">
        <p14:creationId xmlns:p14="http://schemas.microsoft.com/office/powerpoint/2010/main" val="128011604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7B422-7A76-4DF3-A168-E63532B42E08}"/>
              </a:ext>
            </a:extLst>
          </p:cNvPr>
          <p:cNvSpPr>
            <a:spLocks noGrp="1"/>
          </p:cNvSpPr>
          <p:nvPr>
            <p:ph type="title"/>
          </p:nvPr>
        </p:nvSpPr>
        <p:spPr/>
        <p:txBody>
          <a:bodyPr/>
          <a:lstStyle/>
          <a:p>
            <a:r>
              <a:rPr lang="fr-FR" dirty="0"/>
              <a:t>Moteur de recherche: Principe de fonctionnement </a:t>
            </a:r>
          </a:p>
        </p:txBody>
      </p:sp>
      <p:sp>
        <p:nvSpPr>
          <p:cNvPr id="3" name="Espace réservé du contenu 2">
            <a:extLst>
              <a:ext uri="{FF2B5EF4-FFF2-40B4-BE49-F238E27FC236}">
                <a16:creationId xmlns:a16="http://schemas.microsoft.com/office/drawing/2014/main" id="{7B0C886E-7607-4EE7-9C07-EAA89AC6A951}"/>
              </a:ext>
            </a:extLst>
          </p:cNvPr>
          <p:cNvSpPr>
            <a:spLocks noGrp="1"/>
          </p:cNvSpPr>
          <p:nvPr>
            <p:ph idx="1"/>
          </p:nvPr>
        </p:nvSpPr>
        <p:spPr>
          <a:xfrm>
            <a:off x="2589212" y="1978854"/>
            <a:ext cx="8915400" cy="4255035"/>
          </a:xfrm>
        </p:spPr>
        <p:txBody>
          <a:bodyPr>
            <a:noAutofit/>
          </a:bodyPr>
          <a:lstStyle/>
          <a:p>
            <a:pPr marL="0" indent="0">
              <a:buNone/>
            </a:pPr>
            <a:r>
              <a:rPr lang="fr-FR" sz="1700" dirty="0"/>
              <a:t>Le processus d’un moteur de recherche peut être résumé comme suit:</a:t>
            </a:r>
          </a:p>
          <a:p>
            <a:pPr>
              <a:buFont typeface="+mj-lt"/>
              <a:buAutoNum type="arabicPeriod"/>
            </a:pPr>
            <a:r>
              <a:rPr lang="fr-FR" sz="1700" dirty="0"/>
              <a:t>des tâches de pré-traitement peuvent être effectuées avant ou après l’analyse.</a:t>
            </a:r>
          </a:p>
          <a:p>
            <a:pPr>
              <a:buFont typeface="+mj-lt"/>
              <a:buAutoNum type="arabicPeriod"/>
            </a:pPr>
            <a:r>
              <a:rPr lang="fr-FR" sz="1700" dirty="0"/>
              <a:t>Un analyseur lexical et syntaxique est utilisé pour analyser la page HTML, ce qui produit un ensemble des termes à indexer.</a:t>
            </a:r>
          </a:p>
          <a:p>
            <a:pPr>
              <a:buFont typeface="+mj-lt"/>
              <a:buAutoNum type="arabicPeriod"/>
            </a:pPr>
            <a:r>
              <a:rPr lang="fr-FR" sz="1700" dirty="0"/>
              <a:t>Indexation : Cette étape produit un index inversé. Pour plus d’efficacité, le moteur de recherche peut construire plusieurs indexes inversés. Par exemple, étant donné que les titres et les ancres sont souvent des descriptions très précises des pages, un petit index inversé peut être construit sur la base des termes est apparu en eux seuls. Un index complet est alors construite sur la base de tout le texte dans chaque page, y compris les ancres. Dans la recherche, l’algorithme peut rechercher dans le petit index d’abord, puis l’index complet.</a:t>
            </a:r>
          </a:p>
          <a:p>
            <a:pPr>
              <a:buFont typeface="+mj-lt"/>
              <a:buAutoNum type="arabicPeriod"/>
            </a:pPr>
            <a:r>
              <a:rPr lang="fr-FR" sz="1700" dirty="0"/>
              <a:t>Recherche et Classement : Cependant, Il n’y a pas beaucoup de détails sur les algorithmes utilisés dans les moteurs de recherche commerciaux. La littérature se base généralement sur l’algorithme du système ancien de Google </a:t>
            </a:r>
            <a:br>
              <a:rPr lang="fr-FR" sz="1700" dirty="0"/>
            </a:br>
            <a:endParaRPr lang="fr-FR" sz="1700" dirty="0"/>
          </a:p>
          <a:p>
            <a:endParaRPr lang="fr-FR" sz="1700" dirty="0"/>
          </a:p>
        </p:txBody>
      </p:sp>
      <p:sp>
        <p:nvSpPr>
          <p:cNvPr id="4" name="Espace réservé du pied de page 3">
            <a:extLst>
              <a:ext uri="{FF2B5EF4-FFF2-40B4-BE49-F238E27FC236}">
                <a16:creationId xmlns:a16="http://schemas.microsoft.com/office/drawing/2014/main" id="{F878EAD7-BCB6-42C3-8287-DCD3743E1C65}"/>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23682CC-456B-4630-9863-F13332B0E9FD}"/>
              </a:ext>
            </a:extLst>
          </p:cNvPr>
          <p:cNvSpPr>
            <a:spLocks noGrp="1"/>
          </p:cNvSpPr>
          <p:nvPr>
            <p:ph type="sldNum" sz="quarter" idx="12"/>
          </p:nvPr>
        </p:nvSpPr>
        <p:spPr/>
        <p:txBody>
          <a:bodyPr/>
          <a:lstStyle/>
          <a:p>
            <a:fld id="{1CBFE7BF-BE13-481A-9484-8F364B72A28E}" type="slidenum">
              <a:rPr lang="fr-FR" smtClean="0"/>
              <a:t>139</a:t>
            </a:fld>
            <a:endParaRPr lang="fr-FR"/>
          </a:p>
        </p:txBody>
      </p:sp>
    </p:spTree>
    <p:extLst>
      <p:ext uri="{BB962C8B-B14F-4D97-AF65-F5344CB8AC3E}">
        <p14:creationId xmlns:p14="http://schemas.microsoft.com/office/powerpoint/2010/main" val="3301213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DB5DB-8993-4AD9-B8A8-F5E94A9586AD}"/>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9FB5C540-BC32-4766-A43C-256BFBC883B9}"/>
              </a:ext>
            </a:extLst>
          </p:cNvPr>
          <p:cNvSpPr>
            <a:spLocks noGrp="1"/>
          </p:cNvSpPr>
          <p:nvPr>
            <p:ph idx="1"/>
          </p:nvPr>
        </p:nvSpPr>
        <p:spPr/>
        <p:txBody>
          <a:bodyPr/>
          <a:lstStyle/>
          <a:p>
            <a:r>
              <a:rPr lang="fr-FR" dirty="0"/>
              <a:t>années 1960-70s</a:t>
            </a:r>
            <a:br>
              <a:rPr lang="fr-FR" dirty="0"/>
            </a:br>
            <a:r>
              <a:rPr lang="fr-FR" dirty="0"/>
              <a:t> </a:t>
            </a:r>
            <a:r>
              <a:rPr lang="fr-FR" i="1" dirty="0"/>
              <a:t>Maron </a:t>
            </a:r>
            <a:r>
              <a:rPr lang="fr-FR" dirty="0"/>
              <a:t>et </a:t>
            </a:r>
            <a:r>
              <a:rPr lang="fr-FR" i="1" dirty="0" err="1"/>
              <a:t>Kuhns</a:t>
            </a:r>
            <a:r>
              <a:rPr lang="fr-FR" i="1" dirty="0"/>
              <a:t> </a:t>
            </a:r>
            <a:r>
              <a:rPr lang="fr-FR" dirty="0"/>
              <a:t>définissent un modèle de recherche d'information probabiliste</a:t>
            </a:r>
            <a:br>
              <a:rPr lang="fr-FR" dirty="0"/>
            </a:br>
            <a:r>
              <a:rPr lang="fr-FR" dirty="0"/>
              <a:t> le projet d'évaluation CRANFIELD définit les mesures d'évaluation</a:t>
            </a:r>
            <a:br>
              <a:rPr lang="fr-FR" dirty="0"/>
            </a:br>
            <a:r>
              <a:rPr lang="fr-FR" dirty="0"/>
              <a:t> premier livre de </a:t>
            </a:r>
            <a:r>
              <a:rPr lang="fr-FR" i="1" dirty="0"/>
              <a:t>Gerard </a:t>
            </a:r>
            <a:r>
              <a:rPr lang="fr-FR" i="1" dirty="0" err="1"/>
              <a:t>Salton</a:t>
            </a:r>
            <a:r>
              <a:rPr lang="fr-FR" i="1" dirty="0"/>
              <a:t> </a:t>
            </a:r>
            <a:r>
              <a:rPr lang="fr-FR" dirty="0"/>
              <a:t>sur le système SMART</a:t>
            </a:r>
            <a:br>
              <a:rPr lang="fr-FR" dirty="0"/>
            </a:br>
            <a:r>
              <a:rPr lang="fr-FR" dirty="0"/>
              <a:t> développement des modèles booléens et vectoriels pour la recherche d'information </a:t>
            </a:r>
            <a:br>
              <a:rPr lang="fr-FR" dirty="0"/>
            </a:br>
            <a:endParaRPr lang="fr-FR" dirty="0"/>
          </a:p>
        </p:txBody>
      </p:sp>
      <p:sp>
        <p:nvSpPr>
          <p:cNvPr id="5" name="Espace réservé du numéro de diapositive 4">
            <a:extLst>
              <a:ext uri="{FF2B5EF4-FFF2-40B4-BE49-F238E27FC236}">
                <a16:creationId xmlns:a16="http://schemas.microsoft.com/office/drawing/2014/main" id="{E57EC67F-2AD2-4C8D-98B1-7F50EC281861}"/>
              </a:ext>
            </a:extLst>
          </p:cNvPr>
          <p:cNvSpPr>
            <a:spLocks noGrp="1"/>
          </p:cNvSpPr>
          <p:nvPr>
            <p:ph type="sldNum" sz="quarter" idx="12"/>
          </p:nvPr>
        </p:nvSpPr>
        <p:spPr/>
        <p:txBody>
          <a:bodyPr/>
          <a:lstStyle/>
          <a:p>
            <a:fld id="{1CBFE7BF-BE13-481A-9484-8F364B72A28E}" type="slidenum">
              <a:rPr lang="fr-FR" smtClean="0"/>
              <a:t>14</a:t>
            </a:fld>
            <a:endParaRPr lang="fr-FR"/>
          </a:p>
        </p:txBody>
      </p:sp>
      <p:sp>
        <p:nvSpPr>
          <p:cNvPr id="6" name="Espace réservé du pied de page 5">
            <a:extLst>
              <a:ext uri="{FF2B5EF4-FFF2-40B4-BE49-F238E27FC236}">
                <a16:creationId xmlns:a16="http://schemas.microsoft.com/office/drawing/2014/main" id="{44785B72-6E30-4FA8-9EA5-6A1DC6C1D8E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031217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EBAA7-98B2-4D77-BB47-7D02ED3382B1}"/>
              </a:ext>
            </a:extLst>
          </p:cNvPr>
          <p:cNvSpPr>
            <a:spLocks noGrp="1"/>
          </p:cNvSpPr>
          <p:nvPr>
            <p:ph type="title"/>
          </p:nvPr>
        </p:nvSpPr>
        <p:spPr/>
        <p:txBody>
          <a:bodyPr/>
          <a:lstStyle/>
          <a:p>
            <a:r>
              <a:rPr lang="fr-FR" dirty="0"/>
              <a:t>Moteur de recherche: Principe de fonctionnement</a:t>
            </a:r>
          </a:p>
        </p:txBody>
      </p:sp>
      <p:sp>
        <p:nvSpPr>
          <p:cNvPr id="3" name="Espace réservé du contenu 2">
            <a:extLst>
              <a:ext uri="{FF2B5EF4-FFF2-40B4-BE49-F238E27FC236}">
                <a16:creationId xmlns:a16="http://schemas.microsoft.com/office/drawing/2014/main" id="{9A96C60B-FD6D-4909-86FD-204EBEAC1661}"/>
              </a:ext>
            </a:extLst>
          </p:cNvPr>
          <p:cNvSpPr>
            <a:spLocks noGrp="1"/>
          </p:cNvSpPr>
          <p:nvPr>
            <p:ph idx="1"/>
          </p:nvPr>
        </p:nvSpPr>
        <p:spPr/>
        <p:txBody>
          <a:bodyPr/>
          <a:lstStyle/>
          <a:p>
            <a:endParaRPr lang="fr-FR" dirty="0"/>
          </a:p>
        </p:txBody>
      </p:sp>
      <p:sp>
        <p:nvSpPr>
          <p:cNvPr id="4" name="Espace réservé du pied de page 3">
            <a:extLst>
              <a:ext uri="{FF2B5EF4-FFF2-40B4-BE49-F238E27FC236}">
                <a16:creationId xmlns:a16="http://schemas.microsoft.com/office/drawing/2014/main" id="{8A56E964-6E3D-4B07-9EBC-FC3C2DEF75C9}"/>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80774BA6-5653-46BF-B30F-3B0D732C40AF}"/>
              </a:ext>
            </a:extLst>
          </p:cNvPr>
          <p:cNvSpPr>
            <a:spLocks noGrp="1"/>
          </p:cNvSpPr>
          <p:nvPr>
            <p:ph type="sldNum" sz="quarter" idx="12"/>
          </p:nvPr>
        </p:nvSpPr>
        <p:spPr/>
        <p:txBody>
          <a:bodyPr/>
          <a:lstStyle/>
          <a:p>
            <a:fld id="{1CBFE7BF-BE13-481A-9484-8F364B72A28E}" type="slidenum">
              <a:rPr lang="fr-FR" smtClean="0"/>
              <a:t>140</a:t>
            </a:fld>
            <a:endParaRPr lang="fr-FR"/>
          </a:p>
        </p:txBody>
      </p:sp>
      <p:pic>
        <p:nvPicPr>
          <p:cNvPr id="6" name="Image 5">
            <a:extLst>
              <a:ext uri="{FF2B5EF4-FFF2-40B4-BE49-F238E27FC236}">
                <a16:creationId xmlns:a16="http://schemas.microsoft.com/office/drawing/2014/main" id="{27A20D37-7F36-4951-A204-1CAF36BEE36F}"/>
              </a:ext>
            </a:extLst>
          </p:cNvPr>
          <p:cNvPicPr>
            <a:picLocks noChangeAspect="1"/>
          </p:cNvPicPr>
          <p:nvPr/>
        </p:nvPicPr>
        <p:blipFill>
          <a:blip r:embed="rId2"/>
          <a:stretch>
            <a:fillRect/>
          </a:stretch>
        </p:blipFill>
        <p:spPr>
          <a:xfrm>
            <a:off x="2589212" y="2156239"/>
            <a:ext cx="8915400" cy="3754983"/>
          </a:xfrm>
          <a:prstGeom prst="rect">
            <a:avLst/>
          </a:prstGeom>
        </p:spPr>
      </p:pic>
    </p:spTree>
    <p:extLst>
      <p:ext uri="{BB962C8B-B14F-4D97-AF65-F5344CB8AC3E}">
        <p14:creationId xmlns:p14="http://schemas.microsoft.com/office/powerpoint/2010/main" val="33643125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1CC3B9-5084-4E6F-80D3-7CAD7C795F9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8B0F970-BC1B-4A2F-8AEE-8E5CFD91EF8B}"/>
              </a:ext>
            </a:extLst>
          </p:cNvPr>
          <p:cNvSpPr>
            <a:spLocks noGrp="1"/>
          </p:cNvSpPr>
          <p:nvPr>
            <p:ph idx="1"/>
          </p:nvPr>
        </p:nvSpPr>
        <p:spPr/>
        <p:txBody>
          <a:bodyPr/>
          <a:lstStyle/>
          <a:p>
            <a:endParaRPr lang="fr-FR"/>
          </a:p>
        </p:txBody>
      </p:sp>
      <p:sp>
        <p:nvSpPr>
          <p:cNvPr id="4" name="Espace réservé du pied de page 3">
            <a:extLst>
              <a:ext uri="{FF2B5EF4-FFF2-40B4-BE49-F238E27FC236}">
                <a16:creationId xmlns:a16="http://schemas.microsoft.com/office/drawing/2014/main" id="{B16AB1C2-A999-4CB9-8C50-0874BCAFFDCA}"/>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D21A0BF-E6F0-4419-A67E-4418C8E03178}"/>
              </a:ext>
            </a:extLst>
          </p:cNvPr>
          <p:cNvSpPr>
            <a:spLocks noGrp="1"/>
          </p:cNvSpPr>
          <p:nvPr>
            <p:ph type="sldNum" sz="quarter" idx="12"/>
          </p:nvPr>
        </p:nvSpPr>
        <p:spPr/>
        <p:txBody>
          <a:bodyPr/>
          <a:lstStyle/>
          <a:p>
            <a:fld id="{1CBFE7BF-BE13-481A-9484-8F364B72A28E}" type="slidenum">
              <a:rPr lang="fr-FR" smtClean="0"/>
              <a:t>141</a:t>
            </a:fld>
            <a:endParaRPr lang="fr-FR"/>
          </a:p>
        </p:txBody>
      </p:sp>
    </p:spTree>
    <p:extLst>
      <p:ext uri="{BB962C8B-B14F-4D97-AF65-F5344CB8AC3E}">
        <p14:creationId xmlns:p14="http://schemas.microsoft.com/office/powerpoint/2010/main" val="2417997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DB5DB-8993-4AD9-B8A8-F5E94A9586AD}"/>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9FB5C540-BC32-4766-A43C-256BFBC883B9}"/>
              </a:ext>
            </a:extLst>
          </p:cNvPr>
          <p:cNvSpPr>
            <a:spLocks noGrp="1"/>
          </p:cNvSpPr>
          <p:nvPr>
            <p:ph idx="1"/>
          </p:nvPr>
        </p:nvSpPr>
        <p:spPr/>
        <p:txBody>
          <a:bodyPr/>
          <a:lstStyle/>
          <a:p>
            <a:r>
              <a:rPr lang="fr-FR" dirty="0"/>
              <a:t>années 1980s</a:t>
            </a:r>
            <a:br>
              <a:rPr lang="fr-FR" dirty="0"/>
            </a:br>
            <a:r>
              <a:rPr lang="fr-FR" dirty="0"/>
              <a:t> grandes bases de données de documents</a:t>
            </a:r>
            <a:br>
              <a:rPr lang="fr-FR" dirty="0"/>
            </a:br>
            <a:r>
              <a:rPr lang="fr-FR" dirty="0"/>
              <a:t> les premiers </a:t>
            </a:r>
            <a:r>
              <a:rPr lang="fr-FR" dirty="0" err="1"/>
              <a:t>PCs</a:t>
            </a:r>
            <a:r>
              <a:rPr lang="fr-FR" dirty="0"/>
              <a:t> intègrent la recherche d'information</a:t>
            </a:r>
            <a:br>
              <a:rPr lang="fr-FR" dirty="0"/>
            </a:br>
            <a:r>
              <a:rPr lang="fr-FR" dirty="0"/>
              <a:t> introduction du TALN en recherche d'information</a:t>
            </a:r>
            <a:br>
              <a:rPr lang="fr-FR" dirty="0"/>
            </a:br>
            <a:r>
              <a:rPr lang="fr-FR" dirty="0"/>
              <a:t> développement du domaine en France </a:t>
            </a:r>
            <a:br>
              <a:rPr lang="fr-FR" dirty="0"/>
            </a:br>
            <a:endParaRPr lang="fr-FR" dirty="0"/>
          </a:p>
        </p:txBody>
      </p:sp>
      <p:sp>
        <p:nvSpPr>
          <p:cNvPr id="5" name="Espace réservé du numéro de diapositive 4">
            <a:extLst>
              <a:ext uri="{FF2B5EF4-FFF2-40B4-BE49-F238E27FC236}">
                <a16:creationId xmlns:a16="http://schemas.microsoft.com/office/drawing/2014/main" id="{934C535E-6085-4A34-BD36-70091EEFBECD}"/>
              </a:ext>
            </a:extLst>
          </p:cNvPr>
          <p:cNvSpPr>
            <a:spLocks noGrp="1"/>
          </p:cNvSpPr>
          <p:nvPr>
            <p:ph type="sldNum" sz="quarter" idx="12"/>
          </p:nvPr>
        </p:nvSpPr>
        <p:spPr/>
        <p:txBody>
          <a:bodyPr/>
          <a:lstStyle/>
          <a:p>
            <a:fld id="{1CBFE7BF-BE13-481A-9484-8F364B72A28E}" type="slidenum">
              <a:rPr lang="fr-FR" smtClean="0"/>
              <a:t>15</a:t>
            </a:fld>
            <a:endParaRPr lang="fr-FR"/>
          </a:p>
        </p:txBody>
      </p:sp>
      <p:sp>
        <p:nvSpPr>
          <p:cNvPr id="6" name="Espace réservé du pied de page 5">
            <a:extLst>
              <a:ext uri="{FF2B5EF4-FFF2-40B4-BE49-F238E27FC236}">
                <a16:creationId xmlns:a16="http://schemas.microsoft.com/office/drawing/2014/main" id="{4BD22D7F-07A2-43B1-AE8C-6D2D8FD7A276}"/>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09389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DB5DB-8993-4AD9-B8A8-F5E94A9586AD}"/>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9FB5C540-BC32-4766-A43C-256BFBC883B9}"/>
              </a:ext>
            </a:extLst>
          </p:cNvPr>
          <p:cNvSpPr>
            <a:spLocks noGrp="1"/>
          </p:cNvSpPr>
          <p:nvPr>
            <p:ph idx="1"/>
          </p:nvPr>
        </p:nvSpPr>
        <p:spPr/>
        <p:txBody>
          <a:bodyPr/>
          <a:lstStyle/>
          <a:p>
            <a:r>
              <a:rPr lang="fr-FR" dirty="0"/>
              <a:t>années 1990s</a:t>
            </a:r>
            <a:br>
              <a:rPr lang="fr-FR" dirty="0"/>
            </a:br>
            <a:r>
              <a:rPr lang="fr-FR" dirty="0"/>
              <a:t> baisse du coût des disques =&gt; stockage d'information</a:t>
            </a:r>
            <a:br>
              <a:rPr lang="fr-FR" dirty="0"/>
            </a:br>
            <a:r>
              <a:rPr lang="fr-FR" dirty="0"/>
              <a:t> WESTLAW premier système de recherche d'information à grande échelle qui utilise un modèle de recherche probabiliste</a:t>
            </a:r>
            <a:br>
              <a:rPr lang="fr-FR" dirty="0"/>
            </a:br>
            <a:r>
              <a:rPr lang="fr-FR" dirty="0"/>
              <a:t> recherche sur des fichiers sur Internet</a:t>
            </a:r>
            <a:br>
              <a:rPr lang="fr-FR" dirty="0"/>
            </a:br>
            <a:r>
              <a:rPr lang="fr-FR" dirty="0"/>
              <a:t> évaluations TREC</a:t>
            </a:r>
            <a:br>
              <a:rPr lang="fr-FR" dirty="0"/>
            </a:br>
            <a:r>
              <a:rPr lang="fr-FR" dirty="0"/>
              <a:t> systèmes de recommandations</a:t>
            </a:r>
            <a:br>
              <a:rPr lang="fr-FR" dirty="0"/>
            </a:br>
            <a:r>
              <a:rPr lang="fr-FR" dirty="0"/>
              <a:t> catégorisation et classification de textes</a:t>
            </a:r>
            <a:br>
              <a:rPr lang="fr-FR" dirty="0"/>
            </a:br>
            <a:r>
              <a:rPr lang="fr-FR" dirty="0"/>
              <a:t> essor des modèles probabilistes (Okapi)</a:t>
            </a:r>
            <a:br>
              <a:rPr lang="fr-FR" dirty="0"/>
            </a:br>
            <a:r>
              <a:rPr lang="fr-FR" dirty="0"/>
              <a:t> introduction des modèles de langues à la fin des années 90s </a:t>
            </a:r>
            <a:br>
              <a:rPr lang="fr-FR" dirty="0"/>
            </a:br>
            <a:r>
              <a:rPr lang="fr-FR" dirty="0"/>
              <a:t> </a:t>
            </a:r>
          </a:p>
        </p:txBody>
      </p:sp>
      <p:sp>
        <p:nvSpPr>
          <p:cNvPr id="5" name="Espace réservé du numéro de diapositive 4">
            <a:extLst>
              <a:ext uri="{FF2B5EF4-FFF2-40B4-BE49-F238E27FC236}">
                <a16:creationId xmlns:a16="http://schemas.microsoft.com/office/drawing/2014/main" id="{D965559C-CD8A-47AC-8F2F-EC5410B18B17}"/>
              </a:ext>
            </a:extLst>
          </p:cNvPr>
          <p:cNvSpPr>
            <a:spLocks noGrp="1"/>
          </p:cNvSpPr>
          <p:nvPr>
            <p:ph type="sldNum" sz="quarter" idx="12"/>
          </p:nvPr>
        </p:nvSpPr>
        <p:spPr/>
        <p:txBody>
          <a:bodyPr/>
          <a:lstStyle/>
          <a:p>
            <a:fld id="{1CBFE7BF-BE13-481A-9484-8F364B72A28E}" type="slidenum">
              <a:rPr lang="fr-FR" smtClean="0"/>
              <a:t>16</a:t>
            </a:fld>
            <a:endParaRPr lang="fr-FR"/>
          </a:p>
        </p:txBody>
      </p:sp>
      <p:sp>
        <p:nvSpPr>
          <p:cNvPr id="6" name="Espace réservé du pied de page 5">
            <a:extLst>
              <a:ext uri="{FF2B5EF4-FFF2-40B4-BE49-F238E27FC236}">
                <a16:creationId xmlns:a16="http://schemas.microsoft.com/office/drawing/2014/main" id="{2A0B80E4-43AF-406A-B2A3-15F609093EEB}"/>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413433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DB5DB-8993-4AD9-B8A8-F5E94A9586AD}"/>
              </a:ext>
            </a:extLst>
          </p:cNvPr>
          <p:cNvSpPr>
            <a:spLocks noGrp="1"/>
          </p:cNvSpPr>
          <p:nvPr>
            <p:ph type="title"/>
          </p:nvPr>
        </p:nvSpPr>
        <p:spPr/>
        <p:txBody>
          <a:bodyPr/>
          <a:lstStyle/>
          <a:p>
            <a:r>
              <a:rPr lang="fr-FR" dirty="0"/>
              <a:t>Historique</a:t>
            </a:r>
          </a:p>
        </p:txBody>
      </p:sp>
      <p:sp>
        <p:nvSpPr>
          <p:cNvPr id="3" name="Espace réservé du contenu 2">
            <a:extLst>
              <a:ext uri="{FF2B5EF4-FFF2-40B4-BE49-F238E27FC236}">
                <a16:creationId xmlns:a16="http://schemas.microsoft.com/office/drawing/2014/main" id="{9FB5C540-BC32-4766-A43C-256BFBC883B9}"/>
              </a:ext>
            </a:extLst>
          </p:cNvPr>
          <p:cNvSpPr>
            <a:spLocks noGrp="1"/>
          </p:cNvSpPr>
          <p:nvPr>
            <p:ph idx="1"/>
          </p:nvPr>
        </p:nvSpPr>
        <p:spPr/>
        <p:txBody>
          <a:bodyPr/>
          <a:lstStyle/>
          <a:p>
            <a:r>
              <a:rPr lang="fr-FR" dirty="0"/>
              <a:t>Années 2000s</a:t>
            </a:r>
            <a:br>
              <a:rPr lang="fr-FR" dirty="0"/>
            </a:br>
            <a:r>
              <a:rPr lang="fr-FR" dirty="0"/>
              <a:t> analyse de liens pour la recherche d'informations sur le web (google)</a:t>
            </a:r>
            <a:br>
              <a:rPr lang="fr-FR" dirty="0"/>
            </a:br>
            <a:r>
              <a:rPr lang="fr-FR" dirty="0"/>
              <a:t> extraction d'information</a:t>
            </a:r>
            <a:br>
              <a:rPr lang="fr-FR" dirty="0"/>
            </a:br>
            <a:r>
              <a:rPr lang="fr-FR" dirty="0"/>
              <a:t> réponses à des questions (TREC QA </a:t>
            </a:r>
            <a:r>
              <a:rPr lang="fr-FR" dirty="0" err="1"/>
              <a:t>track</a:t>
            </a:r>
            <a:r>
              <a:rPr lang="fr-FR" dirty="0"/>
              <a:t>)</a:t>
            </a:r>
            <a:br>
              <a:rPr lang="fr-FR" dirty="0"/>
            </a:br>
            <a:r>
              <a:rPr lang="fr-FR" dirty="0"/>
              <a:t> indexation et recherche d'informations multimédia (image, vidéo, audio et musique)</a:t>
            </a:r>
            <a:br>
              <a:rPr lang="fr-FR" dirty="0"/>
            </a:br>
            <a:r>
              <a:rPr lang="fr-FR" dirty="0"/>
              <a:t> recherche d'information multilingue (CLEF, NTCIR, DARPA, </a:t>
            </a:r>
            <a:r>
              <a:rPr lang="fr-FR" dirty="0" err="1"/>
              <a:t>Tides</a:t>
            </a:r>
            <a:r>
              <a:rPr lang="fr-FR" dirty="0"/>
              <a:t>)</a:t>
            </a:r>
            <a:br>
              <a:rPr lang="fr-FR" dirty="0"/>
            </a:br>
            <a:r>
              <a:rPr lang="fr-FR" dirty="0"/>
              <a:t> résumé automatique de documents </a:t>
            </a:r>
            <a:br>
              <a:rPr lang="fr-FR" dirty="0"/>
            </a:br>
            <a:endParaRPr lang="fr-FR" dirty="0"/>
          </a:p>
        </p:txBody>
      </p:sp>
      <p:sp>
        <p:nvSpPr>
          <p:cNvPr id="5" name="Espace réservé du numéro de diapositive 4">
            <a:extLst>
              <a:ext uri="{FF2B5EF4-FFF2-40B4-BE49-F238E27FC236}">
                <a16:creationId xmlns:a16="http://schemas.microsoft.com/office/drawing/2014/main" id="{369987D6-D17C-4293-87E1-7DF422DE486F}"/>
              </a:ext>
            </a:extLst>
          </p:cNvPr>
          <p:cNvSpPr>
            <a:spLocks noGrp="1"/>
          </p:cNvSpPr>
          <p:nvPr>
            <p:ph type="sldNum" sz="quarter" idx="12"/>
          </p:nvPr>
        </p:nvSpPr>
        <p:spPr/>
        <p:txBody>
          <a:bodyPr/>
          <a:lstStyle/>
          <a:p>
            <a:fld id="{1CBFE7BF-BE13-481A-9484-8F364B72A28E}" type="slidenum">
              <a:rPr lang="fr-FR" smtClean="0"/>
              <a:t>17</a:t>
            </a:fld>
            <a:endParaRPr lang="fr-FR"/>
          </a:p>
        </p:txBody>
      </p:sp>
      <p:sp>
        <p:nvSpPr>
          <p:cNvPr id="6" name="Espace réservé du pied de page 5">
            <a:extLst>
              <a:ext uri="{FF2B5EF4-FFF2-40B4-BE49-F238E27FC236}">
                <a16:creationId xmlns:a16="http://schemas.microsoft.com/office/drawing/2014/main" id="{9C9F3D38-C96B-4F03-8ABD-C14B118270DE}"/>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839639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5C5514C-3A9C-4EAF-B5DF-C4AEEF98D4E4}"/>
              </a:ext>
            </a:extLst>
          </p:cNvPr>
          <p:cNvSpPr>
            <a:spLocks noGrp="1"/>
          </p:cNvSpPr>
          <p:nvPr>
            <p:ph type="title"/>
          </p:nvPr>
        </p:nvSpPr>
        <p:spPr/>
        <p:txBody>
          <a:bodyPr/>
          <a:lstStyle/>
          <a:p>
            <a:r>
              <a:rPr lang="fr-FR" dirty="0"/>
              <a:t>Indexation</a:t>
            </a:r>
          </a:p>
        </p:txBody>
      </p:sp>
      <p:sp>
        <p:nvSpPr>
          <p:cNvPr id="7" name="Espace réservé du texte 6">
            <a:extLst>
              <a:ext uri="{FF2B5EF4-FFF2-40B4-BE49-F238E27FC236}">
                <a16:creationId xmlns:a16="http://schemas.microsoft.com/office/drawing/2014/main" id="{CFADB10E-C779-4C1A-940B-4BCE3924A88C}"/>
              </a:ext>
            </a:extLst>
          </p:cNvPr>
          <p:cNvSpPr>
            <a:spLocks noGrp="1"/>
          </p:cNvSpPr>
          <p:nvPr>
            <p:ph type="body"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82C5EEA6-0279-4A5C-91EE-82A4A4A99641}"/>
              </a:ext>
            </a:extLst>
          </p:cNvPr>
          <p:cNvSpPr>
            <a:spLocks noGrp="1"/>
          </p:cNvSpPr>
          <p:nvPr>
            <p:ph type="sldNum" sz="quarter" idx="12"/>
          </p:nvPr>
        </p:nvSpPr>
        <p:spPr/>
        <p:txBody>
          <a:bodyPr/>
          <a:lstStyle/>
          <a:p>
            <a:fld id="{1CBFE7BF-BE13-481A-9484-8F364B72A28E}" type="slidenum">
              <a:rPr lang="fr-FR" smtClean="0"/>
              <a:t>18</a:t>
            </a:fld>
            <a:endParaRPr lang="fr-FR"/>
          </a:p>
        </p:txBody>
      </p:sp>
      <p:sp>
        <p:nvSpPr>
          <p:cNvPr id="2" name="Espace réservé du pied de page 1">
            <a:extLst>
              <a:ext uri="{FF2B5EF4-FFF2-40B4-BE49-F238E27FC236}">
                <a16:creationId xmlns:a16="http://schemas.microsoft.com/office/drawing/2014/main" id="{021E08F3-C8FA-4D39-A243-E1E4A1384D5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58753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a:extLst>
              <a:ext uri="{FF2B5EF4-FFF2-40B4-BE49-F238E27FC236}">
                <a16:creationId xmlns:a16="http://schemas.microsoft.com/office/drawing/2014/main" id="{37663713-53E7-42A6-A6E6-C532BBB7CCA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fld id="{D7EE8315-A486-4357-978E-B1DF2E6820A4}" type="slidenum">
              <a:rPr lang="fr-FR" altLang="fr-FR" sz="1400"/>
              <a:pPr eaLnBrk="1" hangingPunct="1"/>
              <a:t>19</a:t>
            </a:fld>
            <a:endParaRPr lang="fr-FR" altLang="fr-FR" sz="1400"/>
          </a:p>
        </p:txBody>
      </p:sp>
      <p:sp>
        <p:nvSpPr>
          <p:cNvPr id="39940" name="Rectangle 2">
            <a:extLst>
              <a:ext uri="{FF2B5EF4-FFF2-40B4-BE49-F238E27FC236}">
                <a16:creationId xmlns:a16="http://schemas.microsoft.com/office/drawing/2014/main" id="{C1326162-B9F2-4A5F-8073-2C57C8A10668}"/>
              </a:ext>
            </a:extLst>
          </p:cNvPr>
          <p:cNvSpPr>
            <a:spLocks noGrp="1" noChangeArrowheads="1"/>
          </p:cNvSpPr>
          <p:nvPr>
            <p:ph type="title"/>
          </p:nvPr>
        </p:nvSpPr>
        <p:spPr/>
        <p:txBody>
          <a:bodyPr/>
          <a:lstStyle/>
          <a:p>
            <a:pPr eaLnBrk="1" hangingPunct="1"/>
            <a:r>
              <a:rPr lang="fr-FR" altLang="fr-FR">
                <a:ea typeface="ＭＳ Ｐゴシック" panose="020B0600070205080204" pitchFamily="34" charset="-128"/>
              </a:rPr>
              <a:t>Indexation - Pourquoi utiliser les index ?</a:t>
            </a:r>
          </a:p>
        </p:txBody>
      </p:sp>
      <p:sp>
        <p:nvSpPr>
          <p:cNvPr id="39941" name="Rectangle 3" descr="Rectangle: Click to edit Master text styles&#10;Second level&#10;Third level&#10;Fourth level&#10;Fifth level">
            <a:extLst>
              <a:ext uri="{FF2B5EF4-FFF2-40B4-BE49-F238E27FC236}">
                <a16:creationId xmlns:a16="http://schemas.microsoft.com/office/drawing/2014/main" id="{804785D0-3500-4610-B6C9-53A4D8B1CABA}"/>
              </a:ext>
            </a:extLst>
          </p:cNvPr>
          <p:cNvSpPr>
            <a:spLocks noGrp="1" noChangeArrowheads="1"/>
          </p:cNvSpPr>
          <p:nvPr>
            <p:ph type="body" idx="1"/>
          </p:nvPr>
        </p:nvSpPr>
        <p:spPr/>
        <p:txBody>
          <a:bodyPr>
            <a:normAutofit fontScale="92500" lnSpcReduction="10000"/>
          </a:bodyPr>
          <a:lstStyle/>
          <a:p>
            <a:pPr eaLnBrk="1" hangingPunct="1"/>
            <a:r>
              <a:rPr lang="fr-FR" altLang="fr-FR" dirty="0">
                <a:ea typeface="ＭＳ Ｐゴシック" panose="020B0600070205080204" pitchFamily="34" charset="-128"/>
              </a:rPr>
              <a:t>Imaginez un moteur de recherche qui ne dispose pas d’une base d’index</a:t>
            </a:r>
          </a:p>
          <a:p>
            <a:pPr eaLnBrk="1" hangingPunct="1"/>
            <a:endParaRPr lang="fr-FR" altLang="fr-FR" dirty="0">
              <a:ea typeface="ＭＳ Ｐゴシック" panose="020B0600070205080204" pitchFamily="34" charset="-128"/>
            </a:endParaRPr>
          </a:p>
          <a:p>
            <a:pPr eaLnBrk="1" hangingPunct="1"/>
            <a:r>
              <a:rPr lang="fr-FR" altLang="fr-FR" dirty="0">
                <a:ea typeface="ＭＳ Ｐゴシック" panose="020B0600070205080204" pitchFamily="34" charset="-128"/>
              </a:rPr>
              <a:t>Pour chaque requ</a:t>
            </a:r>
            <a:r>
              <a:rPr lang="fr-FR" altLang="ja-JP" dirty="0">
                <a:ea typeface="ＭＳ Ｐゴシック" panose="020B0600070205080204" pitchFamily="34" charset="-128"/>
              </a:rPr>
              <a:t>ête, il doit</a:t>
            </a:r>
          </a:p>
          <a:p>
            <a:pPr lvl="1" eaLnBrk="1" hangingPunct="1"/>
            <a:r>
              <a:rPr lang="fr-FR" altLang="fr-FR" sz="1800" dirty="0">
                <a:ea typeface="ＭＳ Ｐゴシック" panose="020B0600070205080204" pitchFamily="34" charset="-128"/>
              </a:rPr>
              <a:t>accéder au Web </a:t>
            </a:r>
            <a:r>
              <a:rPr lang="fr-FR" altLang="ja-JP" sz="1800" dirty="0">
                <a:ea typeface="ＭＳ Ｐゴシック" panose="020B0600070205080204" pitchFamily="34" charset="-128"/>
              </a:rPr>
              <a:t>(faire un tour complet)</a:t>
            </a:r>
          </a:p>
          <a:p>
            <a:pPr lvl="1" eaLnBrk="1" hangingPunct="1"/>
            <a:r>
              <a:rPr lang="fr-FR" altLang="ja-JP" sz="1800" dirty="0">
                <a:ea typeface="ＭＳ Ｐゴシック" panose="020B0600070205080204" pitchFamily="34" charset="-128"/>
              </a:rPr>
              <a:t>analyser les documents un par un</a:t>
            </a:r>
          </a:p>
          <a:p>
            <a:pPr lvl="1" eaLnBrk="1" hangingPunct="1"/>
            <a:r>
              <a:rPr lang="fr-FR" altLang="ja-JP" sz="1800" dirty="0">
                <a:ea typeface="ＭＳ Ｐゴシック" panose="020B0600070205080204" pitchFamily="34" charset="-128"/>
              </a:rPr>
              <a:t>juger l’importance de chaque document par rapport à la requête en question</a:t>
            </a:r>
          </a:p>
          <a:p>
            <a:pPr lvl="1" eaLnBrk="1" hangingPunct="1"/>
            <a:r>
              <a:rPr lang="fr-FR" altLang="fr-FR" sz="1800" dirty="0">
                <a:ea typeface="ＭＳ Ｐゴシック" panose="020B0600070205080204" pitchFamily="34" charset="-128"/>
              </a:rPr>
              <a:t>« f</a:t>
            </a:r>
            <a:r>
              <a:rPr lang="fr-FR" altLang="ja-JP" sz="1800" dirty="0">
                <a:ea typeface="ＭＳ Ｐゴシック" panose="020B0600070205080204" pitchFamily="34" charset="-128"/>
              </a:rPr>
              <a:t>abriquer</a:t>
            </a:r>
            <a:r>
              <a:rPr lang="fr-FR" altLang="fr-FR" sz="1800" dirty="0">
                <a:ea typeface="ＭＳ Ｐゴシック" panose="020B0600070205080204" pitchFamily="34" charset="-128"/>
              </a:rPr>
              <a:t>"</a:t>
            </a:r>
            <a:r>
              <a:rPr lang="fr-FR" altLang="ja-JP" sz="1800" dirty="0">
                <a:ea typeface="ＭＳ Ｐゴシック" panose="020B0600070205080204" pitchFamily="34" charset="-128"/>
              </a:rPr>
              <a:t> la réponse en fonction des pertinences des documents</a:t>
            </a:r>
          </a:p>
          <a:p>
            <a:pPr lvl="1" eaLnBrk="1" hangingPunct="1"/>
            <a:r>
              <a:rPr lang="fr-FR" altLang="ja-JP" sz="1800" dirty="0">
                <a:ea typeface="ＭＳ Ｐゴシック" panose="020B0600070205080204" pitchFamily="34" charset="-128"/>
              </a:rPr>
              <a:t>afficher le résultat</a:t>
            </a:r>
            <a:endParaRPr lang="fr-FR" altLang="ja-JP" dirty="0">
              <a:ea typeface="ＭＳ Ｐゴシック" panose="020B0600070205080204" pitchFamily="34" charset="-128"/>
            </a:endParaRPr>
          </a:p>
          <a:p>
            <a:pPr lvl="1" eaLnBrk="1" hangingPunct="1"/>
            <a:endParaRPr lang="fr-FR" altLang="ja-JP" dirty="0">
              <a:ea typeface="ＭＳ Ｐゴシック" panose="020B0600070205080204" pitchFamily="34" charset="-128"/>
            </a:endParaRPr>
          </a:p>
          <a:p>
            <a:pPr eaLnBrk="1" hangingPunct="1">
              <a:buFont typeface="Wingdings" panose="05000000000000000000" pitchFamily="2" charset="2"/>
              <a:buNone/>
            </a:pPr>
            <a:r>
              <a:rPr lang="fr-FR" altLang="ja-JP" dirty="0">
                <a:ea typeface="ＭＳ Ｐゴシック" panose="020B0600070205080204" pitchFamily="34" charset="-128"/>
              </a:rPr>
              <a:t>=&gt; une base d’index est indispensable</a:t>
            </a:r>
            <a:endParaRPr lang="fr-FR" altLang="fr-FR" dirty="0">
              <a:ea typeface="ＭＳ Ｐゴシック" panose="020B0600070205080204" pitchFamily="34" charset="-128"/>
            </a:endParaRPr>
          </a:p>
        </p:txBody>
      </p:sp>
      <p:sp>
        <p:nvSpPr>
          <p:cNvPr id="2" name="Espace réservé du pied de page 1">
            <a:extLst>
              <a:ext uri="{FF2B5EF4-FFF2-40B4-BE49-F238E27FC236}">
                <a16:creationId xmlns:a16="http://schemas.microsoft.com/office/drawing/2014/main" id="{C913819D-6E12-46BB-BD42-4C76CD151CF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522110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1B983B-93DD-4FA6-9962-6C47FA9013BE}"/>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9402EBA6-0EAB-4D3E-8483-DCF3E795C08B}"/>
              </a:ext>
            </a:extLst>
          </p:cNvPr>
          <p:cNvSpPr>
            <a:spLocks noGrp="1"/>
          </p:cNvSpPr>
          <p:nvPr>
            <p:ph idx="1"/>
          </p:nvPr>
        </p:nvSpPr>
        <p:spPr/>
        <p:txBody>
          <a:bodyPr/>
          <a:lstStyle/>
          <a:p>
            <a:pPr algn="just"/>
            <a:r>
              <a:rPr lang="fr-FR" dirty="0"/>
              <a:t>Les techniques de la recherche d'information (abrégée en RI ou IR en anglais pour « Information </a:t>
            </a:r>
            <a:r>
              <a:rPr lang="fr-FR" dirty="0" err="1"/>
              <a:t>retrieval</a:t>
            </a:r>
            <a:r>
              <a:rPr lang="fr-FR" dirty="0"/>
              <a:t> ») sont directement issues des sciences de l'information et plus précisément de la bibliothéconomie.</a:t>
            </a:r>
          </a:p>
          <a:p>
            <a:pPr algn="just"/>
            <a:r>
              <a:rPr lang="fr-FR" dirty="0"/>
              <a:t> La problématique majeure de cette discipline qui est ancienne et antérieure à l'apparition des ordinateurs a toujours été de permettre un accès rapide aux documents. Ces accès nécessitent plusieurs intermédiaires et de gros moyens. </a:t>
            </a:r>
          </a:p>
          <a:p>
            <a:pPr algn="just"/>
            <a:r>
              <a:rPr lang="fr-FR" dirty="0"/>
              <a:t>Il faut en effet établir un classement des documents existants et sélectionner pour chaque document un jeu de mots clés représentatif. Cette description synthétique par mots clés appelés, « index « , suppose du documentaliste une connaissance suffisante de chaque ouvrage pour pouvoir en traduire le contenu</a:t>
            </a:r>
          </a:p>
          <a:p>
            <a:pPr marL="0" indent="0" algn="just">
              <a:buNone/>
            </a:pPr>
            <a:endParaRPr lang="fr-FR" dirty="0"/>
          </a:p>
        </p:txBody>
      </p:sp>
      <p:sp>
        <p:nvSpPr>
          <p:cNvPr id="5" name="Espace réservé du numéro de diapositive 4">
            <a:extLst>
              <a:ext uri="{FF2B5EF4-FFF2-40B4-BE49-F238E27FC236}">
                <a16:creationId xmlns:a16="http://schemas.microsoft.com/office/drawing/2014/main" id="{EE9CC3B9-64D3-4D53-8680-A5FF5A00291B}"/>
              </a:ext>
            </a:extLst>
          </p:cNvPr>
          <p:cNvSpPr>
            <a:spLocks noGrp="1"/>
          </p:cNvSpPr>
          <p:nvPr>
            <p:ph type="sldNum" sz="quarter" idx="12"/>
          </p:nvPr>
        </p:nvSpPr>
        <p:spPr/>
        <p:txBody>
          <a:bodyPr/>
          <a:lstStyle/>
          <a:p>
            <a:fld id="{1CBFE7BF-BE13-481A-9484-8F364B72A28E}" type="slidenum">
              <a:rPr lang="fr-FR" smtClean="0"/>
              <a:t>2</a:t>
            </a:fld>
            <a:endParaRPr lang="fr-FR"/>
          </a:p>
        </p:txBody>
      </p:sp>
      <p:sp>
        <p:nvSpPr>
          <p:cNvPr id="6" name="Espace réservé du pied de page 5">
            <a:extLst>
              <a:ext uri="{FF2B5EF4-FFF2-40B4-BE49-F238E27FC236}">
                <a16:creationId xmlns:a16="http://schemas.microsoft.com/office/drawing/2014/main" id="{0165A527-077E-4A64-8796-DF15F295E3E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50584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a:extLst>
              <a:ext uri="{FF2B5EF4-FFF2-40B4-BE49-F238E27FC236}">
                <a16:creationId xmlns:a16="http://schemas.microsoft.com/office/drawing/2014/main" id="{8CEAD5FB-D138-45CF-8C82-EA80E73BD68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fld id="{B4C516F0-326C-4146-BD55-EDB070C6ED1B}" type="slidenum">
              <a:rPr lang="fr-FR" altLang="fr-FR" sz="1400"/>
              <a:pPr eaLnBrk="1" hangingPunct="1"/>
              <a:t>20</a:t>
            </a:fld>
            <a:endParaRPr lang="fr-FR" altLang="fr-FR" sz="1400"/>
          </a:p>
        </p:txBody>
      </p:sp>
      <p:sp>
        <p:nvSpPr>
          <p:cNvPr id="41988" name="Rectangle 2">
            <a:extLst>
              <a:ext uri="{FF2B5EF4-FFF2-40B4-BE49-F238E27FC236}">
                <a16:creationId xmlns:a16="http://schemas.microsoft.com/office/drawing/2014/main" id="{B9E42A04-A423-4F65-9670-7DA7924D7BC3}"/>
              </a:ext>
            </a:extLst>
          </p:cNvPr>
          <p:cNvSpPr>
            <a:spLocks noGrp="1" noChangeArrowheads="1"/>
          </p:cNvSpPr>
          <p:nvPr>
            <p:ph type="title"/>
          </p:nvPr>
        </p:nvSpPr>
        <p:spPr/>
        <p:txBody>
          <a:bodyPr/>
          <a:lstStyle/>
          <a:p>
            <a:pPr eaLnBrk="1" hangingPunct="1"/>
            <a:r>
              <a:rPr lang="fr-FR" altLang="fr-FR">
                <a:ea typeface="ＭＳ Ｐゴシック" panose="020B0600070205080204" pitchFamily="34" charset="-128"/>
              </a:rPr>
              <a:t>Indexation</a:t>
            </a:r>
          </a:p>
        </p:txBody>
      </p:sp>
      <p:sp>
        <p:nvSpPr>
          <p:cNvPr id="41989" name="Rectangle 3" descr="Rectangle: Click to edit Master text styles&#10;Second level&#10;Third level&#10;Fourth level&#10;Fifth level">
            <a:extLst>
              <a:ext uri="{FF2B5EF4-FFF2-40B4-BE49-F238E27FC236}">
                <a16:creationId xmlns:a16="http://schemas.microsoft.com/office/drawing/2014/main" id="{6FDFFE1A-B776-4A1C-8EE7-B3F6A65D14D8}"/>
              </a:ext>
            </a:extLst>
          </p:cNvPr>
          <p:cNvSpPr>
            <a:spLocks noGrp="1" noChangeArrowheads="1"/>
          </p:cNvSpPr>
          <p:nvPr>
            <p:ph type="body" idx="1"/>
          </p:nvPr>
        </p:nvSpPr>
        <p:spPr>
          <a:xfrm>
            <a:off x="2589212" y="1722783"/>
            <a:ext cx="8915400" cy="4188439"/>
          </a:xfrm>
        </p:spPr>
        <p:txBody>
          <a:bodyPr/>
          <a:lstStyle/>
          <a:p>
            <a:pPr eaLnBrk="1" hangingPunct="1"/>
            <a:r>
              <a:rPr lang="fr-FR" altLang="fr-FR" dirty="0">
                <a:ea typeface="ＭＳ Ｐゴシック" panose="020B0600070205080204" pitchFamily="34" charset="-128"/>
              </a:rPr>
              <a:t>Analyse du document et interprétation de son contenu</a:t>
            </a:r>
          </a:p>
        </p:txBody>
      </p:sp>
      <p:pic>
        <p:nvPicPr>
          <p:cNvPr id="41990" name="Picture 4" descr="j0088608">
            <a:extLst>
              <a:ext uri="{FF2B5EF4-FFF2-40B4-BE49-F238E27FC236}">
                <a16:creationId xmlns:a16="http://schemas.microsoft.com/office/drawing/2014/main" id="{6761958A-EAB7-453E-B5E1-11A69DCA1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4800600"/>
            <a:ext cx="84137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Text Box 5">
            <a:extLst>
              <a:ext uri="{FF2B5EF4-FFF2-40B4-BE49-F238E27FC236}">
                <a16:creationId xmlns:a16="http://schemas.microsoft.com/office/drawing/2014/main" id="{CADD9AF2-E6FC-4108-9AAA-6345514AD16F}"/>
              </a:ext>
            </a:extLst>
          </p:cNvPr>
          <p:cNvSpPr txBox="1">
            <a:spLocks noChangeArrowheads="1"/>
          </p:cNvSpPr>
          <p:nvPr/>
        </p:nvSpPr>
        <p:spPr bwMode="auto">
          <a:xfrm>
            <a:off x="3081338" y="5549901"/>
            <a:ext cx="1308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a14:hiddenLine>
            </a:ext>
          </a:extLst>
        </p:spPr>
        <p:txBody>
          <a:bodyPr wrap="none">
            <a:spAutoFit/>
          </a:bodyP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r>
              <a:rPr lang="fr-FR" altLang="fr-FR" sz="1800">
                <a:latin typeface="Trebuchet MS" panose="020B0603020202020204" pitchFamily="34" charset="0"/>
              </a:rPr>
              <a:t>Documents</a:t>
            </a:r>
            <a:endParaRPr lang="fr-FR" altLang="fr-FR" sz="1600">
              <a:latin typeface="Times New Roman" panose="02020603050405020304" pitchFamily="18" charset="0"/>
            </a:endParaRPr>
          </a:p>
        </p:txBody>
      </p:sp>
      <p:sp>
        <p:nvSpPr>
          <p:cNvPr id="41992" name="Line 7">
            <a:extLst>
              <a:ext uri="{FF2B5EF4-FFF2-40B4-BE49-F238E27FC236}">
                <a16:creationId xmlns:a16="http://schemas.microsoft.com/office/drawing/2014/main" id="{462E1D98-B555-41C2-A007-DFD951E3B549}"/>
              </a:ext>
            </a:extLst>
          </p:cNvPr>
          <p:cNvSpPr>
            <a:spLocks noChangeShapeType="1"/>
          </p:cNvSpPr>
          <p:nvPr/>
        </p:nvSpPr>
        <p:spPr bwMode="auto">
          <a:xfrm>
            <a:off x="3657600" y="3429000"/>
            <a:ext cx="0" cy="1295400"/>
          </a:xfrm>
          <a:prstGeom prst="line">
            <a:avLst/>
          </a:prstGeom>
          <a:noFill/>
          <a:ln w="38100">
            <a:solidFill>
              <a:schemeClr val="tx1"/>
            </a:solidFill>
            <a:round/>
            <a:headEnd type="none" w="lg" len="lg"/>
            <a:tailEnd type="arrow" w="med" len="med"/>
          </a:ln>
          <a:extLst>
            <a:ext uri="{909E8E84-426E-40DD-AFC4-6F175D3DCCD1}">
              <a14:hiddenFill xmlns:a14="http://schemas.microsoft.com/office/drawing/2010/main">
                <a:noFill/>
              </a14:hiddenFill>
            </a:ext>
          </a:extLst>
        </p:spPr>
        <p:txBody>
          <a:bodyPr/>
          <a:lstStyle/>
          <a:p>
            <a:endParaRPr lang="fr-FR"/>
          </a:p>
        </p:txBody>
      </p:sp>
      <p:sp>
        <p:nvSpPr>
          <p:cNvPr id="41993" name="Text Box 8">
            <a:extLst>
              <a:ext uri="{FF2B5EF4-FFF2-40B4-BE49-F238E27FC236}">
                <a16:creationId xmlns:a16="http://schemas.microsoft.com/office/drawing/2014/main" id="{887CEADF-1EA9-40D1-801F-737A89FB7297}"/>
              </a:ext>
            </a:extLst>
          </p:cNvPr>
          <p:cNvSpPr txBox="1">
            <a:spLocks noChangeArrowheads="1"/>
          </p:cNvSpPr>
          <p:nvPr/>
        </p:nvSpPr>
        <p:spPr bwMode="auto">
          <a:xfrm>
            <a:off x="5257800" y="4572000"/>
            <a:ext cx="178435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lg" len="lg"/>
                <a:tailEnd/>
              </a14:hiddenLine>
            </a:ext>
          </a:extLst>
        </p:spPr>
        <p:txBody>
          <a:bodyPr wrap="none">
            <a:spAutoFit/>
          </a:bodyP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r>
              <a:rPr lang="fr-FR" altLang="fr-FR" b="1" i="1">
                <a:solidFill>
                  <a:srgbClr val="FF0000"/>
                </a:solidFill>
                <a:latin typeface="Times New Roman" panose="02020603050405020304" pitchFamily="18" charset="0"/>
              </a:rPr>
              <a:t>Indexation ?</a:t>
            </a:r>
            <a:endParaRPr lang="fr-FR" altLang="fr-FR" i="1">
              <a:latin typeface="Times New Roman" panose="02020603050405020304" pitchFamily="18" charset="0"/>
            </a:endParaRPr>
          </a:p>
        </p:txBody>
      </p:sp>
      <p:grpSp>
        <p:nvGrpSpPr>
          <p:cNvPr id="41994" name="Group 21">
            <a:extLst>
              <a:ext uri="{FF2B5EF4-FFF2-40B4-BE49-F238E27FC236}">
                <a16:creationId xmlns:a16="http://schemas.microsoft.com/office/drawing/2014/main" id="{C15F0EDE-DBD7-4023-8D26-5075EB02E1F2}"/>
              </a:ext>
            </a:extLst>
          </p:cNvPr>
          <p:cNvGrpSpPr>
            <a:grpSpLocks/>
          </p:cNvGrpSpPr>
          <p:nvPr/>
        </p:nvGrpSpPr>
        <p:grpSpPr bwMode="auto">
          <a:xfrm>
            <a:off x="2362201" y="2362201"/>
            <a:ext cx="3032125" cy="1184275"/>
            <a:chOff x="1204" y="2212"/>
            <a:chExt cx="3238" cy="962"/>
          </a:xfrm>
        </p:grpSpPr>
        <p:grpSp>
          <p:nvGrpSpPr>
            <p:cNvPr id="42000" name="Group 22">
              <a:extLst>
                <a:ext uri="{FF2B5EF4-FFF2-40B4-BE49-F238E27FC236}">
                  <a16:creationId xmlns:a16="http://schemas.microsoft.com/office/drawing/2014/main" id="{28B01246-4D99-406F-AAF9-31D0B3A99A9F}"/>
                </a:ext>
              </a:extLst>
            </p:cNvPr>
            <p:cNvGrpSpPr>
              <a:grpSpLocks/>
            </p:cNvGrpSpPr>
            <p:nvPr/>
          </p:nvGrpSpPr>
          <p:grpSpPr bwMode="auto">
            <a:xfrm>
              <a:off x="1204" y="2212"/>
              <a:ext cx="2872" cy="856"/>
              <a:chOff x="1204" y="2212"/>
              <a:chExt cx="2872" cy="856"/>
            </a:xfrm>
          </p:grpSpPr>
          <p:sp>
            <p:nvSpPr>
              <p:cNvPr id="42002" name="Oval 23">
                <a:extLst>
                  <a:ext uri="{FF2B5EF4-FFF2-40B4-BE49-F238E27FC236}">
                    <a16:creationId xmlns:a16="http://schemas.microsoft.com/office/drawing/2014/main" id="{B5D9923C-2BB9-4EB3-8BFB-DA1F8E5D2AE2}"/>
                  </a:ext>
                </a:extLst>
              </p:cNvPr>
              <p:cNvSpPr>
                <a:spLocks noChangeArrowheads="1"/>
              </p:cNvSpPr>
              <p:nvPr/>
            </p:nvSpPr>
            <p:spPr bwMode="auto">
              <a:xfrm>
                <a:off x="1780" y="2308"/>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3" name="Oval 24">
                <a:extLst>
                  <a:ext uri="{FF2B5EF4-FFF2-40B4-BE49-F238E27FC236}">
                    <a16:creationId xmlns:a16="http://schemas.microsoft.com/office/drawing/2014/main" id="{EB972FC2-AE1C-487B-B8F9-EB56FB2C93D4}"/>
                  </a:ext>
                </a:extLst>
              </p:cNvPr>
              <p:cNvSpPr>
                <a:spLocks noChangeArrowheads="1"/>
              </p:cNvSpPr>
              <p:nvPr/>
            </p:nvSpPr>
            <p:spPr bwMode="auto">
              <a:xfrm>
                <a:off x="2212" y="2452"/>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4" name="Oval 25">
                <a:extLst>
                  <a:ext uri="{FF2B5EF4-FFF2-40B4-BE49-F238E27FC236}">
                    <a16:creationId xmlns:a16="http://schemas.microsoft.com/office/drawing/2014/main" id="{FED87770-DEBD-4549-86EB-6BA881198DF3}"/>
                  </a:ext>
                </a:extLst>
              </p:cNvPr>
              <p:cNvSpPr>
                <a:spLocks noChangeArrowheads="1"/>
              </p:cNvSpPr>
              <p:nvPr/>
            </p:nvSpPr>
            <p:spPr bwMode="auto">
              <a:xfrm>
                <a:off x="1732" y="2596"/>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5" name="Oval 26">
                <a:extLst>
                  <a:ext uri="{FF2B5EF4-FFF2-40B4-BE49-F238E27FC236}">
                    <a16:creationId xmlns:a16="http://schemas.microsoft.com/office/drawing/2014/main" id="{351D6569-5DC6-4B1C-B25C-4C18E1661BFA}"/>
                  </a:ext>
                </a:extLst>
              </p:cNvPr>
              <p:cNvSpPr>
                <a:spLocks noChangeArrowheads="1"/>
              </p:cNvSpPr>
              <p:nvPr/>
            </p:nvSpPr>
            <p:spPr bwMode="auto">
              <a:xfrm>
                <a:off x="2356" y="2788"/>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6" name="Oval 27">
                <a:extLst>
                  <a:ext uri="{FF2B5EF4-FFF2-40B4-BE49-F238E27FC236}">
                    <a16:creationId xmlns:a16="http://schemas.microsoft.com/office/drawing/2014/main" id="{57A5F3F4-CB08-4083-9CDB-01438F7626F0}"/>
                  </a:ext>
                </a:extLst>
              </p:cNvPr>
              <p:cNvSpPr>
                <a:spLocks noChangeArrowheads="1"/>
              </p:cNvSpPr>
              <p:nvPr/>
            </p:nvSpPr>
            <p:spPr bwMode="auto">
              <a:xfrm>
                <a:off x="2596" y="2308"/>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7" name="Oval 28">
                <a:extLst>
                  <a:ext uri="{FF2B5EF4-FFF2-40B4-BE49-F238E27FC236}">
                    <a16:creationId xmlns:a16="http://schemas.microsoft.com/office/drawing/2014/main" id="{16334A73-A7BD-4A07-86BF-0F0632EDEA62}"/>
                  </a:ext>
                </a:extLst>
              </p:cNvPr>
              <p:cNvSpPr>
                <a:spLocks noChangeArrowheads="1"/>
              </p:cNvSpPr>
              <p:nvPr/>
            </p:nvSpPr>
            <p:spPr bwMode="auto">
              <a:xfrm>
                <a:off x="3124" y="2740"/>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8" name="Oval 29">
                <a:extLst>
                  <a:ext uri="{FF2B5EF4-FFF2-40B4-BE49-F238E27FC236}">
                    <a16:creationId xmlns:a16="http://schemas.microsoft.com/office/drawing/2014/main" id="{ECA95732-9E8B-4677-8864-C141340779C3}"/>
                  </a:ext>
                </a:extLst>
              </p:cNvPr>
              <p:cNvSpPr>
                <a:spLocks noChangeArrowheads="1"/>
              </p:cNvSpPr>
              <p:nvPr/>
            </p:nvSpPr>
            <p:spPr bwMode="auto">
              <a:xfrm>
                <a:off x="3220" y="2308"/>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09" name="Oval 30">
                <a:extLst>
                  <a:ext uri="{FF2B5EF4-FFF2-40B4-BE49-F238E27FC236}">
                    <a16:creationId xmlns:a16="http://schemas.microsoft.com/office/drawing/2014/main" id="{CE091376-29D2-47A4-A9D0-CD6B720CA701}"/>
                  </a:ext>
                </a:extLst>
              </p:cNvPr>
              <p:cNvSpPr>
                <a:spLocks noChangeArrowheads="1"/>
              </p:cNvSpPr>
              <p:nvPr/>
            </p:nvSpPr>
            <p:spPr bwMode="auto">
              <a:xfrm>
                <a:off x="2740" y="2644"/>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10" name="Oval 31">
                <a:extLst>
                  <a:ext uri="{FF2B5EF4-FFF2-40B4-BE49-F238E27FC236}">
                    <a16:creationId xmlns:a16="http://schemas.microsoft.com/office/drawing/2014/main" id="{A3C0DD29-DB96-47DB-ABF7-483CF96CA41A}"/>
                  </a:ext>
                </a:extLst>
              </p:cNvPr>
              <p:cNvSpPr>
                <a:spLocks noChangeArrowheads="1"/>
              </p:cNvSpPr>
              <p:nvPr/>
            </p:nvSpPr>
            <p:spPr bwMode="auto">
              <a:xfrm>
                <a:off x="3508" y="2740"/>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11" name="Oval 32">
                <a:extLst>
                  <a:ext uri="{FF2B5EF4-FFF2-40B4-BE49-F238E27FC236}">
                    <a16:creationId xmlns:a16="http://schemas.microsoft.com/office/drawing/2014/main" id="{33F83270-F663-440D-BC6C-B3C30343112C}"/>
                  </a:ext>
                </a:extLst>
              </p:cNvPr>
              <p:cNvSpPr>
                <a:spLocks noChangeArrowheads="1"/>
              </p:cNvSpPr>
              <p:nvPr/>
            </p:nvSpPr>
            <p:spPr bwMode="auto">
              <a:xfrm>
                <a:off x="3604" y="2452"/>
                <a:ext cx="136" cy="13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2012" name="Line 33">
                <a:extLst>
                  <a:ext uri="{FF2B5EF4-FFF2-40B4-BE49-F238E27FC236}">
                    <a16:creationId xmlns:a16="http://schemas.microsoft.com/office/drawing/2014/main" id="{35BAD6B1-5518-4C34-BC02-1202FC5DD527}"/>
                  </a:ext>
                </a:extLst>
              </p:cNvPr>
              <p:cNvSpPr>
                <a:spLocks noChangeShapeType="1"/>
              </p:cNvSpPr>
              <p:nvPr/>
            </p:nvSpPr>
            <p:spPr bwMode="auto">
              <a:xfrm>
                <a:off x="1924" y="2404"/>
                <a:ext cx="232" cy="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3" name="Line 34">
                <a:extLst>
                  <a:ext uri="{FF2B5EF4-FFF2-40B4-BE49-F238E27FC236}">
                    <a16:creationId xmlns:a16="http://schemas.microsoft.com/office/drawing/2014/main" id="{763FD426-A086-472B-AB0A-BCE442EA425F}"/>
                  </a:ext>
                </a:extLst>
              </p:cNvPr>
              <p:cNvSpPr>
                <a:spLocks noChangeShapeType="1"/>
              </p:cNvSpPr>
              <p:nvPr/>
            </p:nvSpPr>
            <p:spPr bwMode="auto">
              <a:xfrm flipV="1">
                <a:off x="2356" y="2396"/>
                <a:ext cx="232" cy="10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4" name="Line 35">
                <a:extLst>
                  <a:ext uri="{FF2B5EF4-FFF2-40B4-BE49-F238E27FC236}">
                    <a16:creationId xmlns:a16="http://schemas.microsoft.com/office/drawing/2014/main" id="{09F5014A-6510-4B58-AFBB-D1E31DFA20DE}"/>
                  </a:ext>
                </a:extLst>
              </p:cNvPr>
              <p:cNvSpPr>
                <a:spLocks noChangeShapeType="1"/>
              </p:cNvSpPr>
              <p:nvPr/>
            </p:nvSpPr>
            <p:spPr bwMode="auto">
              <a:xfrm>
                <a:off x="2308" y="2596"/>
                <a:ext cx="88" cy="18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5" name="Line 36">
                <a:extLst>
                  <a:ext uri="{FF2B5EF4-FFF2-40B4-BE49-F238E27FC236}">
                    <a16:creationId xmlns:a16="http://schemas.microsoft.com/office/drawing/2014/main" id="{75AA82BF-CA84-4250-9BFA-1ADF54C2268B}"/>
                  </a:ext>
                </a:extLst>
              </p:cNvPr>
              <p:cNvSpPr>
                <a:spLocks noChangeShapeType="1"/>
              </p:cNvSpPr>
              <p:nvPr/>
            </p:nvSpPr>
            <p:spPr bwMode="auto">
              <a:xfrm flipH="1">
                <a:off x="1868" y="2548"/>
                <a:ext cx="344" cy="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6" name="Line 37">
                <a:extLst>
                  <a:ext uri="{FF2B5EF4-FFF2-40B4-BE49-F238E27FC236}">
                    <a16:creationId xmlns:a16="http://schemas.microsoft.com/office/drawing/2014/main" id="{2A15A279-F9D6-4FE4-BB82-6BC818FC76BE}"/>
                  </a:ext>
                </a:extLst>
              </p:cNvPr>
              <p:cNvSpPr>
                <a:spLocks noChangeShapeType="1"/>
              </p:cNvSpPr>
              <p:nvPr/>
            </p:nvSpPr>
            <p:spPr bwMode="auto">
              <a:xfrm flipV="1">
                <a:off x="2356" y="2396"/>
                <a:ext cx="856" cy="1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7" name="Line 38">
                <a:extLst>
                  <a:ext uri="{FF2B5EF4-FFF2-40B4-BE49-F238E27FC236}">
                    <a16:creationId xmlns:a16="http://schemas.microsoft.com/office/drawing/2014/main" id="{A764AD07-497F-4F42-B039-C39A737870FD}"/>
                  </a:ext>
                </a:extLst>
              </p:cNvPr>
              <p:cNvSpPr>
                <a:spLocks noChangeShapeType="1"/>
              </p:cNvSpPr>
              <p:nvPr/>
            </p:nvSpPr>
            <p:spPr bwMode="auto">
              <a:xfrm flipH="1">
                <a:off x="3212" y="2452"/>
                <a:ext cx="104" cy="28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8" name="Line 39">
                <a:extLst>
                  <a:ext uri="{FF2B5EF4-FFF2-40B4-BE49-F238E27FC236}">
                    <a16:creationId xmlns:a16="http://schemas.microsoft.com/office/drawing/2014/main" id="{8E52329C-8CD2-4C11-B309-6D8F0F339235}"/>
                  </a:ext>
                </a:extLst>
              </p:cNvPr>
              <p:cNvSpPr>
                <a:spLocks noChangeShapeType="1"/>
              </p:cNvSpPr>
              <p:nvPr/>
            </p:nvSpPr>
            <p:spPr bwMode="auto">
              <a:xfrm flipH="1">
                <a:off x="3260" y="2548"/>
                <a:ext cx="392" cy="23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19" name="Line 40">
                <a:extLst>
                  <a:ext uri="{FF2B5EF4-FFF2-40B4-BE49-F238E27FC236}">
                    <a16:creationId xmlns:a16="http://schemas.microsoft.com/office/drawing/2014/main" id="{6B780D84-54CE-45C1-A268-FC3750AFF911}"/>
                  </a:ext>
                </a:extLst>
              </p:cNvPr>
              <p:cNvSpPr>
                <a:spLocks noChangeShapeType="1"/>
              </p:cNvSpPr>
              <p:nvPr/>
            </p:nvSpPr>
            <p:spPr bwMode="auto">
              <a:xfrm flipV="1">
                <a:off x="3268" y="2828"/>
                <a:ext cx="232" cy="5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20" name="Line 41">
                <a:extLst>
                  <a:ext uri="{FF2B5EF4-FFF2-40B4-BE49-F238E27FC236}">
                    <a16:creationId xmlns:a16="http://schemas.microsoft.com/office/drawing/2014/main" id="{EB71FA64-927B-4989-81FB-612A2AFF6486}"/>
                  </a:ext>
                </a:extLst>
              </p:cNvPr>
              <p:cNvSpPr>
                <a:spLocks noChangeShapeType="1"/>
              </p:cNvSpPr>
              <p:nvPr/>
            </p:nvSpPr>
            <p:spPr bwMode="auto">
              <a:xfrm flipV="1">
                <a:off x="3604" y="2588"/>
                <a:ext cx="40" cy="15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21" name="Line 42">
                <a:extLst>
                  <a:ext uri="{FF2B5EF4-FFF2-40B4-BE49-F238E27FC236}">
                    <a16:creationId xmlns:a16="http://schemas.microsoft.com/office/drawing/2014/main" id="{E0D64C6E-9FEB-4535-9571-A9DB615D88F2}"/>
                  </a:ext>
                </a:extLst>
              </p:cNvPr>
              <p:cNvSpPr>
                <a:spLocks noChangeShapeType="1"/>
              </p:cNvSpPr>
              <p:nvPr/>
            </p:nvSpPr>
            <p:spPr bwMode="auto">
              <a:xfrm flipV="1">
                <a:off x="2500" y="2444"/>
                <a:ext cx="136" cy="34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fr-FR"/>
              </a:p>
            </p:txBody>
          </p:sp>
          <p:sp>
            <p:nvSpPr>
              <p:cNvPr id="42022" name="Oval 43">
                <a:extLst>
                  <a:ext uri="{FF2B5EF4-FFF2-40B4-BE49-F238E27FC236}">
                    <a16:creationId xmlns:a16="http://schemas.microsoft.com/office/drawing/2014/main" id="{16B5CFFA-9C96-4A2B-95B9-327AA675BF95}"/>
                  </a:ext>
                </a:extLst>
              </p:cNvPr>
              <p:cNvSpPr>
                <a:spLocks noChangeArrowheads="1"/>
              </p:cNvSpPr>
              <p:nvPr/>
            </p:nvSpPr>
            <p:spPr bwMode="auto">
              <a:xfrm>
                <a:off x="1204" y="2212"/>
                <a:ext cx="2872" cy="856"/>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grpSp>
        <p:sp>
          <p:nvSpPr>
            <p:cNvPr id="42001" name="Rectangle 44">
              <a:extLst>
                <a:ext uri="{FF2B5EF4-FFF2-40B4-BE49-F238E27FC236}">
                  <a16:creationId xmlns:a16="http://schemas.microsoft.com/office/drawing/2014/main" id="{349FA9B6-BCD2-4E5F-A9F3-74593C31D7AC}"/>
                </a:ext>
              </a:extLst>
            </p:cNvPr>
            <p:cNvSpPr>
              <a:spLocks noChangeArrowheads="1"/>
            </p:cNvSpPr>
            <p:nvPr/>
          </p:nvSpPr>
          <p:spPr bwMode="auto">
            <a:xfrm>
              <a:off x="3733" y="2901"/>
              <a:ext cx="709"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ahoma" panose="020B0604030504040204" pitchFamily="34" charset="0"/>
                  <a:ea typeface="ヒラギノ角ゴ Pro W3" charset="-128"/>
                </a:defRPr>
              </a:lvl1pPr>
              <a:lvl2pPr marL="37931725" indent="-37474525" defTabSz="762000"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a:lnSpc>
                  <a:spcPct val="90000"/>
                </a:lnSpc>
              </a:pPr>
              <a:r>
                <a:rPr lang="en-US" altLang="fr-FR" sz="1800" b="1">
                  <a:latin typeface="Arial" panose="020B0604020202020204" pitchFamily="34" charset="0"/>
                </a:rPr>
                <a:t>Web</a:t>
              </a:r>
              <a:endParaRPr lang="en-US" altLang="fr-FR" sz="1400" b="1">
                <a:latin typeface="Arial" panose="020B0604020202020204" pitchFamily="34" charset="0"/>
              </a:endParaRPr>
            </a:p>
          </p:txBody>
        </p:sp>
      </p:grpSp>
      <p:grpSp>
        <p:nvGrpSpPr>
          <p:cNvPr id="41995" name="Group 45">
            <a:extLst>
              <a:ext uri="{FF2B5EF4-FFF2-40B4-BE49-F238E27FC236}">
                <a16:creationId xmlns:a16="http://schemas.microsoft.com/office/drawing/2014/main" id="{80645488-2810-4C82-88E0-596DA2726473}"/>
              </a:ext>
            </a:extLst>
          </p:cNvPr>
          <p:cNvGrpSpPr>
            <a:grpSpLocks/>
          </p:cNvGrpSpPr>
          <p:nvPr/>
        </p:nvGrpSpPr>
        <p:grpSpPr bwMode="auto">
          <a:xfrm>
            <a:off x="7620000" y="4495800"/>
            <a:ext cx="1905000" cy="1066800"/>
            <a:chOff x="4272" y="2352"/>
            <a:chExt cx="1200" cy="672"/>
          </a:xfrm>
        </p:grpSpPr>
        <p:sp>
          <p:nvSpPr>
            <p:cNvPr id="41998" name="AutoShape 46">
              <a:extLst>
                <a:ext uri="{FF2B5EF4-FFF2-40B4-BE49-F238E27FC236}">
                  <a16:creationId xmlns:a16="http://schemas.microsoft.com/office/drawing/2014/main" id="{3EBA0ED1-BA71-4E1D-B612-FA37A5CCCDB6}"/>
                </a:ext>
              </a:extLst>
            </p:cNvPr>
            <p:cNvSpPr>
              <a:spLocks noChangeArrowheads="1"/>
            </p:cNvSpPr>
            <p:nvPr/>
          </p:nvSpPr>
          <p:spPr bwMode="auto">
            <a:xfrm>
              <a:off x="4272" y="2352"/>
              <a:ext cx="1200" cy="672"/>
            </a:xfrm>
            <a:prstGeom prst="can">
              <a:avLst>
                <a:gd name="adj" fmla="val 25000"/>
              </a:avLst>
            </a:prstGeom>
            <a:solidFill>
              <a:schemeClr val="accent2"/>
            </a:solidFill>
            <a:ln w="12700">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eaLnBrk="1" hangingPunct="1"/>
              <a:endParaRPr lang="en-US" altLang="fr-FR"/>
            </a:p>
          </p:txBody>
        </p:sp>
        <p:sp>
          <p:nvSpPr>
            <p:cNvPr id="41999" name="Rectangle 47">
              <a:extLst>
                <a:ext uri="{FF2B5EF4-FFF2-40B4-BE49-F238E27FC236}">
                  <a16:creationId xmlns:a16="http://schemas.microsoft.com/office/drawing/2014/main" id="{783C11A6-D7C2-419E-A385-B218FE0C4171}"/>
                </a:ext>
              </a:extLst>
            </p:cNvPr>
            <p:cNvSpPr>
              <a:spLocks noChangeArrowheads="1"/>
            </p:cNvSpPr>
            <p:nvPr/>
          </p:nvSpPr>
          <p:spPr bwMode="auto">
            <a:xfrm>
              <a:off x="4704" y="2688"/>
              <a:ext cx="45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none" lIns="90488" tIns="44450" rIns="90488" bIns="44450">
              <a:spAutoFit/>
            </a:bodyPr>
            <a:lstStyle>
              <a:lvl1pPr defTabSz="762000" eaLnBrk="0" hangingPunct="0">
                <a:defRPr sz="2400">
                  <a:solidFill>
                    <a:schemeClr val="tx1"/>
                  </a:solidFill>
                  <a:latin typeface="Tahoma" panose="020B0604030504040204" pitchFamily="34" charset="0"/>
                  <a:ea typeface="ヒラギノ角ゴ Pro W3" charset="-128"/>
                </a:defRPr>
              </a:lvl1pPr>
              <a:lvl2pPr marL="37931725" indent="-37474525" defTabSz="762000"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a:lnSpc>
                  <a:spcPct val="90000"/>
                </a:lnSpc>
              </a:pPr>
              <a:r>
                <a:rPr lang="en-US" altLang="fr-FR" sz="1600" b="1">
                  <a:latin typeface="Arial" panose="020B0604020202020204" pitchFamily="34" charset="0"/>
                </a:rPr>
                <a:t>Index</a:t>
              </a:r>
            </a:p>
            <a:p>
              <a:pPr>
                <a:lnSpc>
                  <a:spcPct val="90000"/>
                </a:lnSpc>
              </a:pPr>
              <a:r>
                <a:rPr lang="en-US" altLang="fr-FR" sz="1400" b="1">
                  <a:latin typeface="Arial" panose="020B0604020202020204" pitchFamily="34" charset="0"/>
                </a:rPr>
                <a:t>(local)</a:t>
              </a:r>
            </a:p>
          </p:txBody>
        </p:sp>
      </p:grpSp>
      <p:sp>
        <p:nvSpPr>
          <p:cNvPr id="41996" name="Line 48">
            <a:extLst>
              <a:ext uri="{FF2B5EF4-FFF2-40B4-BE49-F238E27FC236}">
                <a16:creationId xmlns:a16="http://schemas.microsoft.com/office/drawing/2014/main" id="{BBDE8B57-F81A-4806-B32E-9D0F3653FD27}"/>
              </a:ext>
            </a:extLst>
          </p:cNvPr>
          <p:cNvSpPr>
            <a:spLocks noChangeShapeType="1"/>
          </p:cNvSpPr>
          <p:nvPr/>
        </p:nvSpPr>
        <p:spPr bwMode="auto">
          <a:xfrm flipH="1">
            <a:off x="4114800" y="5029200"/>
            <a:ext cx="342900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1997" name="Text Box 49">
            <a:extLst>
              <a:ext uri="{FF2B5EF4-FFF2-40B4-BE49-F238E27FC236}">
                <a16:creationId xmlns:a16="http://schemas.microsoft.com/office/drawing/2014/main" id="{0528205A-E26D-4F3E-B198-8896607452F5}"/>
              </a:ext>
            </a:extLst>
          </p:cNvPr>
          <p:cNvSpPr txBox="1">
            <a:spLocks noChangeArrowheads="1"/>
          </p:cNvSpPr>
          <p:nvPr/>
        </p:nvSpPr>
        <p:spPr bwMode="auto">
          <a:xfrm>
            <a:off x="2367567" y="3973514"/>
            <a:ext cx="1319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lg" len="lg"/>
                <a:tailEnd/>
              </a14:hiddenLine>
            </a:ext>
          </a:extLst>
        </p:spPr>
        <p:txBody>
          <a:bodyPr wrap="none">
            <a:spAutoFit/>
          </a:bodyPr>
          <a:lstStyle>
            <a:lvl1pPr eaLnBrk="0" hangingPunct="0">
              <a:defRPr sz="2400">
                <a:solidFill>
                  <a:schemeClr val="tx1"/>
                </a:solidFill>
                <a:latin typeface="Tahoma" panose="020B0604030504040204" pitchFamily="34" charset="0"/>
                <a:ea typeface="ヒラギノ角ゴ Pro W3" charset="-128"/>
              </a:defRPr>
            </a:lvl1pPr>
            <a:lvl2pPr marL="37931725" indent="-37474525" eaLnBrk="0" hangingPunct="0">
              <a:defRPr sz="2400">
                <a:solidFill>
                  <a:schemeClr val="tx1"/>
                </a:solidFill>
                <a:latin typeface="Tahoma" panose="020B0604030504040204" pitchFamily="34" charset="0"/>
                <a:ea typeface="ヒラギノ角ゴ Pro W3" charset="-128"/>
              </a:defRPr>
            </a:lvl2pPr>
            <a:lvl3pPr eaLnBrk="0" hangingPunct="0">
              <a:defRPr sz="2400">
                <a:solidFill>
                  <a:schemeClr val="tx1"/>
                </a:solidFill>
                <a:latin typeface="Tahoma" panose="020B0604030504040204" pitchFamily="34" charset="0"/>
                <a:ea typeface="ヒラギノ角ゴ Pro W3" charset="-128"/>
              </a:defRPr>
            </a:lvl3pPr>
            <a:lvl4pPr eaLnBrk="0" hangingPunct="0">
              <a:defRPr sz="2400">
                <a:solidFill>
                  <a:schemeClr val="tx1"/>
                </a:solidFill>
                <a:latin typeface="Tahoma" panose="020B0604030504040204" pitchFamily="34" charset="0"/>
                <a:ea typeface="ヒラギノ角ゴ Pro W3" charset="-128"/>
              </a:defRPr>
            </a:lvl4pPr>
            <a:lvl5pPr eaLnBrk="0" hangingPunct="0">
              <a:defRPr sz="2400">
                <a:solidFill>
                  <a:schemeClr val="tx1"/>
                </a:solidFill>
                <a:latin typeface="Tahoma" panose="020B0604030504040204" pitchFamily="34" charset="0"/>
                <a:ea typeface="ヒラギノ角ゴ Pro W3" charset="-128"/>
              </a:defRPr>
            </a:lvl5pPr>
            <a:lvl6pPr marL="4572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6pPr>
            <a:lvl7pPr marL="9144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7pPr>
            <a:lvl8pPr marL="13716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8pPr>
            <a:lvl9pPr marL="1828800" eaLnBrk="0" fontAlgn="base" hangingPunct="0">
              <a:spcBef>
                <a:spcPct val="0"/>
              </a:spcBef>
              <a:spcAft>
                <a:spcPct val="0"/>
              </a:spcAft>
              <a:defRPr sz="2400">
                <a:solidFill>
                  <a:schemeClr val="tx1"/>
                </a:solidFill>
                <a:latin typeface="Tahoma" panose="020B0604030504040204" pitchFamily="34" charset="0"/>
                <a:ea typeface="ヒラギノ角ゴ Pro W3" charset="-128"/>
              </a:defRPr>
            </a:lvl9pPr>
          </a:lstStyle>
          <a:p>
            <a:pPr algn="ctr" eaLnBrk="1" hangingPunct="1"/>
            <a:r>
              <a:rPr lang="fr-FR" altLang="fr-FR" sz="1600">
                <a:latin typeface="Trebuchet MS" panose="020B0603020202020204" pitchFamily="34" charset="0"/>
              </a:rPr>
              <a:t>Collecte des</a:t>
            </a:r>
          </a:p>
          <a:p>
            <a:pPr algn="ctr" eaLnBrk="1" hangingPunct="1"/>
            <a:r>
              <a:rPr lang="fr-FR" altLang="fr-FR" sz="1600">
                <a:latin typeface="Trebuchet MS" panose="020B0603020202020204" pitchFamily="34" charset="0"/>
              </a:rPr>
              <a:t>documents</a:t>
            </a:r>
            <a:endParaRPr lang="fr-FR" altLang="fr-FR" sz="1600">
              <a:latin typeface="Times New Roman" panose="02020603050405020304" pitchFamily="18" charset="0"/>
            </a:endParaRPr>
          </a:p>
        </p:txBody>
      </p:sp>
      <p:sp>
        <p:nvSpPr>
          <p:cNvPr id="2" name="Espace réservé du pied de page 1">
            <a:extLst>
              <a:ext uri="{FF2B5EF4-FFF2-40B4-BE49-F238E27FC236}">
                <a16:creationId xmlns:a16="http://schemas.microsoft.com/office/drawing/2014/main" id="{28263F2F-7415-4E2B-ACD3-97F4C185ED3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07317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4B68A-F3F4-4E69-8C94-3016D2663953}"/>
              </a:ext>
            </a:extLst>
          </p:cNvPr>
          <p:cNvSpPr>
            <a:spLocks noGrp="1"/>
          </p:cNvSpPr>
          <p:nvPr>
            <p:ph type="title"/>
          </p:nvPr>
        </p:nvSpPr>
        <p:spPr/>
        <p:txBody>
          <a:bodyPr/>
          <a:lstStyle/>
          <a:p>
            <a:r>
              <a:rPr lang="fr-FR" altLang="fr-FR" dirty="0">
                <a:ea typeface="ＭＳ Ｐゴシック" panose="020B0600070205080204" pitchFamily="34" charset="-128"/>
              </a:rPr>
              <a:t>Indexation</a:t>
            </a:r>
            <a:endParaRPr lang="fr-FR" dirty="0"/>
          </a:p>
        </p:txBody>
      </p:sp>
      <p:sp>
        <p:nvSpPr>
          <p:cNvPr id="3" name="Espace réservé du contenu 2">
            <a:extLst>
              <a:ext uri="{FF2B5EF4-FFF2-40B4-BE49-F238E27FC236}">
                <a16:creationId xmlns:a16="http://schemas.microsoft.com/office/drawing/2014/main" id="{E1719745-43E3-4DAB-BBFD-D68759A102A5}"/>
              </a:ext>
            </a:extLst>
          </p:cNvPr>
          <p:cNvSpPr>
            <a:spLocks noGrp="1"/>
          </p:cNvSpPr>
          <p:nvPr>
            <p:ph idx="1"/>
          </p:nvPr>
        </p:nvSpPr>
        <p:spPr/>
        <p:txBody>
          <a:bodyPr>
            <a:normAutofit fontScale="85000" lnSpcReduction="10000"/>
          </a:bodyPr>
          <a:lstStyle/>
          <a:p>
            <a:r>
              <a:rPr lang="fr-FR" altLang="fr-FR" sz="2000" dirty="0">
                <a:ea typeface="ＭＳ Ｐゴシック" panose="020B0600070205080204" pitchFamily="34" charset="-128"/>
              </a:rPr>
              <a:t>Un index contient une "interprétation" du document au lieu du document entier</a:t>
            </a:r>
          </a:p>
          <a:p>
            <a:endParaRPr lang="fr-FR" altLang="fr-FR" dirty="0">
              <a:ea typeface="ＭＳ Ｐゴシック" panose="020B0600070205080204" pitchFamily="34" charset="-128"/>
            </a:endParaRPr>
          </a:p>
          <a:p>
            <a:r>
              <a:rPr lang="fr-FR" altLang="fr-FR" sz="2000" dirty="0">
                <a:ea typeface="ＭＳ Ｐゴシック" panose="020B0600070205080204" pitchFamily="34" charset="-128"/>
              </a:rPr>
              <a:t>Il contient</a:t>
            </a:r>
            <a:endParaRPr lang="fr-FR" altLang="fr-FR" dirty="0">
              <a:ea typeface="ＭＳ Ｐゴシック" panose="020B0600070205080204" pitchFamily="34" charset="-128"/>
            </a:endParaRPr>
          </a:p>
          <a:p>
            <a:pPr lvl="1"/>
            <a:r>
              <a:rPr lang="fr-FR" altLang="fr-FR" sz="1800" dirty="0">
                <a:ea typeface="ＭＳ Ｐゴシック" panose="020B0600070205080204" pitchFamily="34" charset="-128"/>
              </a:rPr>
              <a:t>les termes représentatifs d’un document</a:t>
            </a:r>
          </a:p>
          <a:p>
            <a:pPr lvl="1"/>
            <a:r>
              <a:rPr lang="fr-FR" altLang="fr-FR" sz="1800" dirty="0">
                <a:ea typeface="ＭＳ Ｐゴシック" panose="020B0600070205080204" pitchFamily="34" charset="-128"/>
              </a:rPr>
              <a:t>les poids (l’importance) des termes dans chaque document</a:t>
            </a:r>
          </a:p>
          <a:p>
            <a:endParaRPr lang="fr-FR" altLang="fr-FR" sz="2000" dirty="0">
              <a:ea typeface="ＭＳ Ｐゴシック" panose="020B0600070205080204" pitchFamily="34" charset="-128"/>
            </a:endParaRPr>
          </a:p>
          <a:p>
            <a:r>
              <a:rPr lang="fr-FR" altLang="fr-FR" sz="2000" dirty="0">
                <a:ea typeface="ＭＳ Ｐゴシック" panose="020B0600070205080204" pitchFamily="34" charset="-128"/>
              </a:rPr>
              <a:t>Chaque moteur possède un index inverse</a:t>
            </a:r>
            <a:endParaRPr lang="fr-FR" altLang="fr-FR" dirty="0">
              <a:ea typeface="ＭＳ Ｐゴシック" panose="020B0600070205080204" pitchFamily="34" charset="-128"/>
            </a:endParaRPr>
          </a:p>
          <a:p>
            <a:pPr lvl="1"/>
            <a:r>
              <a:rPr lang="fr-FR" altLang="fr-FR" sz="1800" dirty="0">
                <a:ea typeface="ＭＳ Ｐゴシック" panose="020B0600070205080204" pitchFamily="34" charset="-128"/>
              </a:rPr>
              <a:t>transformation de </a:t>
            </a:r>
          </a:p>
          <a:p>
            <a:pPr lvl="1">
              <a:buNone/>
            </a:pPr>
            <a:r>
              <a:rPr lang="fr-FR" altLang="fr-FR" sz="1800" dirty="0">
                <a:ea typeface="ＭＳ Ｐゴシック" panose="020B0600070205080204" pitchFamily="34" charset="-128"/>
              </a:rPr>
              <a:t>	"quels mots apparaissent dans la page ?" </a:t>
            </a:r>
          </a:p>
          <a:p>
            <a:pPr lvl="1">
              <a:buNone/>
            </a:pPr>
            <a:r>
              <a:rPr lang="fr-FR" altLang="fr-FR" sz="1800" dirty="0">
                <a:ea typeface="ＭＳ Ｐゴシック" panose="020B0600070205080204" pitchFamily="34" charset="-128"/>
              </a:rPr>
              <a:t>en </a:t>
            </a:r>
          </a:p>
          <a:p>
            <a:pPr lvl="1">
              <a:buNone/>
            </a:pPr>
            <a:r>
              <a:rPr lang="fr-FR" altLang="fr-FR" sz="1800" dirty="0">
                <a:ea typeface="ＭＳ Ｐゴシック" panose="020B0600070205080204" pitchFamily="34" charset="-128"/>
              </a:rPr>
              <a:t>	"dans quelles pages (URL) apparaît le mot X?"</a:t>
            </a:r>
            <a:endParaRPr lang="fr-FR" dirty="0"/>
          </a:p>
        </p:txBody>
      </p:sp>
      <p:sp>
        <p:nvSpPr>
          <p:cNvPr id="5" name="Espace réservé du numéro de diapositive 4">
            <a:extLst>
              <a:ext uri="{FF2B5EF4-FFF2-40B4-BE49-F238E27FC236}">
                <a16:creationId xmlns:a16="http://schemas.microsoft.com/office/drawing/2014/main" id="{0DE53B91-66C9-4FE1-967B-5BFD73783941}"/>
              </a:ext>
            </a:extLst>
          </p:cNvPr>
          <p:cNvSpPr>
            <a:spLocks noGrp="1"/>
          </p:cNvSpPr>
          <p:nvPr>
            <p:ph type="sldNum" sz="quarter" idx="12"/>
          </p:nvPr>
        </p:nvSpPr>
        <p:spPr/>
        <p:txBody>
          <a:bodyPr/>
          <a:lstStyle/>
          <a:p>
            <a:fld id="{1CBFE7BF-BE13-481A-9484-8F364B72A28E}" type="slidenum">
              <a:rPr lang="fr-FR" smtClean="0"/>
              <a:t>21</a:t>
            </a:fld>
            <a:endParaRPr lang="fr-FR"/>
          </a:p>
        </p:txBody>
      </p:sp>
      <p:sp>
        <p:nvSpPr>
          <p:cNvPr id="6" name="Espace réservé du pied de page 5">
            <a:extLst>
              <a:ext uri="{FF2B5EF4-FFF2-40B4-BE49-F238E27FC236}">
                <a16:creationId xmlns:a16="http://schemas.microsoft.com/office/drawing/2014/main" id="{4426192D-5528-4E88-82D3-B1C39D72C00A}"/>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72762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0DA6B7-1DC5-4501-B96E-0F408E52BE64}"/>
              </a:ext>
            </a:extLst>
          </p:cNvPr>
          <p:cNvSpPr>
            <a:spLocks noGrp="1"/>
          </p:cNvSpPr>
          <p:nvPr>
            <p:ph type="title"/>
          </p:nvPr>
        </p:nvSpPr>
        <p:spPr/>
        <p:txBody>
          <a:bodyPr/>
          <a:lstStyle/>
          <a:p>
            <a:r>
              <a:rPr lang="fr-FR" altLang="fr-FR" dirty="0">
                <a:ea typeface="ＭＳ Ｐゴシック" panose="020B0600070205080204" pitchFamily="34" charset="-128"/>
              </a:rPr>
              <a:t>Indexation </a:t>
            </a:r>
            <a:endParaRPr lang="fr-FR" dirty="0"/>
          </a:p>
        </p:txBody>
      </p:sp>
      <p:sp>
        <p:nvSpPr>
          <p:cNvPr id="3" name="Espace réservé du contenu 2">
            <a:extLst>
              <a:ext uri="{FF2B5EF4-FFF2-40B4-BE49-F238E27FC236}">
                <a16:creationId xmlns:a16="http://schemas.microsoft.com/office/drawing/2014/main" id="{BAD2DD68-1F17-43E7-8E7E-3CEECD58AD9A}"/>
              </a:ext>
            </a:extLst>
          </p:cNvPr>
          <p:cNvSpPr>
            <a:spLocks noGrp="1"/>
          </p:cNvSpPr>
          <p:nvPr>
            <p:ph idx="1"/>
          </p:nvPr>
        </p:nvSpPr>
        <p:spPr/>
        <p:txBody>
          <a:bodyPr/>
          <a:lstStyle/>
          <a:p>
            <a:r>
              <a:rPr lang="fr-FR" dirty="0"/>
              <a:t>Peut être</a:t>
            </a:r>
            <a:br>
              <a:rPr lang="fr-FR" dirty="0"/>
            </a:br>
            <a:r>
              <a:rPr lang="fr-FR" dirty="0"/>
              <a:t>–  Manuelle (expert en indexation)</a:t>
            </a:r>
            <a:br>
              <a:rPr lang="fr-FR" dirty="0"/>
            </a:br>
            <a:r>
              <a:rPr lang="fr-FR" dirty="0"/>
              <a:t>–  Automatique (ordinateur)</a:t>
            </a:r>
            <a:br>
              <a:rPr lang="fr-FR" dirty="0"/>
            </a:br>
            <a:r>
              <a:rPr lang="fr-FR" dirty="0"/>
              <a:t>–  Semi-automatique (combinaison des deux)</a:t>
            </a:r>
          </a:p>
          <a:p>
            <a:r>
              <a:rPr lang="fr-FR" dirty="0"/>
              <a:t>Basée sur</a:t>
            </a:r>
            <a:br>
              <a:rPr lang="fr-FR" dirty="0"/>
            </a:br>
            <a:r>
              <a:rPr lang="fr-FR" dirty="0"/>
              <a:t>–  Un langage contrôlé (lexique/thesaurus/ontologie/réseau sémantique)</a:t>
            </a:r>
            <a:br>
              <a:rPr lang="fr-FR" dirty="0"/>
            </a:br>
            <a:r>
              <a:rPr lang="fr-FR" dirty="0"/>
              <a:t>–  Un langage libre (éléments pris directement des documents) </a:t>
            </a:r>
            <a:br>
              <a:rPr lang="fr-FR" dirty="0"/>
            </a:br>
            <a:endParaRPr lang="fr-FR" dirty="0"/>
          </a:p>
        </p:txBody>
      </p:sp>
      <p:sp>
        <p:nvSpPr>
          <p:cNvPr id="4" name="Espace réservé du pied de page 3">
            <a:extLst>
              <a:ext uri="{FF2B5EF4-FFF2-40B4-BE49-F238E27FC236}">
                <a16:creationId xmlns:a16="http://schemas.microsoft.com/office/drawing/2014/main" id="{B42113D7-26D7-4D34-B6F3-3B8316FB70D8}"/>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10BC3574-A8E9-448C-855C-3527F2D330F8}"/>
              </a:ext>
            </a:extLst>
          </p:cNvPr>
          <p:cNvSpPr>
            <a:spLocks noGrp="1"/>
          </p:cNvSpPr>
          <p:nvPr>
            <p:ph type="sldNum" sz="quarter" idx="12"/>
          </p:nvPr>
        </p:nvSpPr>
        <p:spPr/>
        <p:txBody>
          <a:bodyPr/>
          <a:lstStyle/>
          <a:p>
            <a:fld id="{1CBFE7BF-BE13-481A-9484-8F364B72A28E}" type="slidenum">
              <a:rPr lang="fr-FR" smtClean="0"/>
              <a:t>22</a:t>
            </a:fld>
            <a:endParaRPr lang="fr-FR"/>
          </a:p>
        </p:txBody>
      </p:sp>
    </p:spTree>
    <p:extLst>
      <p:ext uri="{BB962C8B-B14F-4D97-AF65-F5344CB8AC3E}">
        <p14:creationId xmlns:p14="http://schemas.microsoft.com/office/powerpoint/2010/main" val="389905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90EB0-B961-4255-977D-019C1CE53251}"/>
              </a:ext>
            </a:extLst>
          </p:cNvPr>
          <p:cNvSpPr>
            <a:spLocks noGrp="1"/>
          </p:cNvSpPr>
          <p:nvPr>
            <p:ph type="title"/>
          </p:nvPr>
        </p:nvSpPr>
        <p:spPr/>
        <p:txBody>
          <a:bodyPr/>
          <a:lstStyle/>
          <a:p>
            <a:r>
              <a:rPr lang="fr-FR" altLang="fr-FR" dirty="0">
                <a:ea typeface="ＭＳ Ｐゴシック" panose="020B0600070205080204" pitchFamily="34" charset="-128"/>
              </a:rPr>
              <a:t>Indexation Manuelle</a:t>
            </a:r>
            <a:endParaRPr lang="fr-FR" dirty="0"/>
          </a:p>
        </p:txBody>
      </p:sp>
      <p:sp>
        <p:nvSpPr>
          <p:cNvPr id="3" name="Espace réservé du contenu 2">
            <a:extLst>
              <a:ext uri="{FF2B5EF4-FFF2-40B4-BE49-F238E27FC236}">
                <a16:creationId xmlns:a16="http://schemas.microsoft.com/office/drawing/2014/main" id="{334E1220-2590-4C3D-9AB6-9F87F68EEBC3}"/>
              </a:ext>
            </a:extLst>
          </p:cNvPr>
          <p:cNvSpPr>
            <a:spLocks noGrp="1"/>
          </p:cNvSpPr>
          <p:nvPr>
            <p:ph idx="1"/>
          </p:nvPr>
        </p:nvSpPr>
        <p:spPr/>
        <p:txBody>
          <a:bodyPr/>
          <a:lstStyle/>
          <a:p>
            <a:r>
              <a:rPr lang="fr-FR" dirty="0"/>
              <a:t>Choix des mots effectué par des indexeurs</a:t>
            </a:r>
          </a:p>
          <a:p>
            <a:r>
              <a:rPr lang="fr-FR" dirty="0"/>
              <a:t>Basée sur un vocabulaire contrôlé</a:t>
            </a:r>
          </a:p>
          <a:p>
            <a:r>
              <a:rPr lang="fr-FR" dirty="0"/>
              <a:t>Approche utilisée souvent dans les bibliothèques, les centres de documentation</a:t>
            </a:r>
          </a:p>
          <a:p>
            <a:r>
              <a:rPr lang="fr-FR" dirty="0"/>
              <a:t>Dépend du savoir faire de l’indexeur </a:t>
            </a:r>
            <a:br>
              <a:rPr lang="fr-FR" dirty="0"/>
            </a:br>
            <a:endParaRPr lang="fr-FR" dirty="0"/>
          </a:p>
        </p:txBody>
      </p:sp>
      <p:sp>
        <p:nvSpPr>
          <p:cNvPr id="4" name="Espace réservé du pied de page 3">
            <a:extLst>
              <a:ext uri="{FF2B5EF4-FFF2-40B4-BE49-F238E27FC236}">
                <a16:creationId xmlns:a16="http://schemas.microsoft.com/office/drawing/2014/main" id="{59CF1D35-1150-41D4-8BC0-7DE4231512CB}"/>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8BE4563D-062D-4F27-8B73-5758DD45A9AE}"/>
              </a:ext>
            </a:extLst>
          </p:cNvPr>
          <p:cNvSpPr>
            <a:spLocks noGrp="1"/>
          </p:cNvSpPr>
          <p:nvPr>
            <p:ph type="sldNum" sz="quarter" idx="12"/>
          </p:nvPr>
        </p:nvSpPr>
        <p:spPr/>
        <p:txBody>
          <a:bodyPr/>
          <a:lstStyle/>
          <a:p>
            <a:fld id="{1CBFE7BF-BE13-481A-9484-8F364B72A28E}" type="slidenum">
              <a:rPr lang="fr-FR" smtClean="0"/>
              <a:t>23</a:t>
            </a:fld>
            <a:endParaRPr lang="fr-FR"/>
          </a:p>
        </p:txBody>
      </p:sp>
    </p:spTree>
    <p:extLst>
      <p:ext uri="{BB962C8B-B14F-4D97-AF65-F5344CB8AC3E}">
        <p14:creationId xmlns:p14="http://schemas.microsoft.com/office/powerpoint/2010/main" val="2503571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212D6-CAD4-4D69-8518-126057132B18}"/>
              </a:ext>
            </a:extLst>
          </p:cNvPr>
          <p:cNvSpPr>
            <a:spLocks noGrp="1"/>
          </p:cNvSpPr>
          <p:nvPr>
            <p:ph type="title"/>
          </p:nvPr>
        </p:nvSpPr>
        <p:spPr/>
        <p:txBody>
          <a:bodyPr>
            <a:normAutofit/>
          </a:bodyPr>
          <a:lstStyle/>
          <a:p>
            <a:r>
              <a:rPr lang="fr-FR" altLang="fr-FR" dirty="0">
                <a:ea typeface="ＭＳ Ｐゴシック" panose="020B0600070205080204" pitchFamily="34" charset="-128"/>
              </a:rPr>
              <a:t>Indexation Manuelle: </a:t>
            </a:r>
            <a:r>
              <a:rPr lang="fr-FR" dirty="0"/>
              <a:t>Avantage du vocabulaire contrôle</a:t>
            </a:r>
          </a:p>
        </p:txBody>
      </p:sp>
      <p:sp>
        <p:nvSpPr>
          <p:cNvPr id="3" name="Espace réservé du contenu 2">
            <a:extLst>
              <a:ext uri="{FF2B5EF4-FFF2-40B4-BE49-F238E27FC236}">
                <a16:creationId xmlns:a16="http://schemas.microsoft.com/office/drawing/2014/main" id="{70AC132D-1CA0-4222-B8EC-247099F908F3}"/>
              </a:ext>
            </a:extLst>
          </p:cNvPr>
          <p:cNvSpPr>
            <a:spLocks noGrp="1"/>
          </p:cNvSpPr>
          <p:nvPr>
            <p:ph idx="1"/>
          </p:nvPr>
        </p:nvSpPr>
        <p:spPr/>
        <p:txBody>
          <a:bodyPr/>
          <a:lstStyle/>
          <a:p>
            <a:r>
              <a:rPr lang="fr-FR" dirty="0"/>
              <a:t>Permet la recherche par concepts (par sujets, par thèmes), plus intéressante que la recherche par mots simples.</a:t>
            </a:r>
          </a:p>
          <a:p>
            <a:r>
              <a:rPr lang="fr-FR" dirty="0"/>
              <a:t>Permet la classification (regroupement) de documents (par sujets, par thème).</a:t>
            </a:r>
          </a:p>
          <a:p>
            <a:r>
              <a:rPr lang="fr-FR" dirty="0"/>
              <a:t>Fournit une terminologie standard pour indexer et</a:t>
            </a:r>
            <a:br>
              <a:rPr lang="fr-FR" dirty="0"/>
            </a:br>
            <a:r>
              <a:rPr lang="fr-FR" dirty="0"/>
              <a:t>rechercher les documents </a:t>
            </a:r>
            <a:br>
              <a:rPr lang="fr-FR" dirty="0"/>
            </a:br>
            <a:endParaRPr lang="fr-FR" dirty="0"/>
          </a:p>
        </p:txBody>
      </p:sp>
      <p:sp>
        <p:nvSpPr>
          <p:cNvPr id="4" name="Espace réservé du pied de page 3">
            <a:extLst>
              <a:ext uri="{FF2B5EF4-FFF2-40B4-BE49-F238E27FC236}">
                <a16:creationId xmlns:a16="http://schemas.microsoft.com/office/drawing/2014/main" id="{E0912F19-55B5-4A7C-B4CC-3E23A3D5C351}"/>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E8043CCD-FB79-4F06-B3D6-7D1A6C39DFA6}"/>
              </a:ext>
            </a:extLst>
          </p:cNvPr>
          <p:cNvSpPr>
            <a:spLocks noGrp="1"/>
          </p:cNvSpPr>
          <p:nvPr>
            <p:ph type="sldNum" sz="quarter" idx="12"/>
          </p:nvPr>
        </p:nvSpPr>
        <p:spPr/>
        <p:txBody>
          <a:bodyPr/>
          <a:lstStyle/>
          <a:p>
            <a:fld id="{1CBFE7BF-BE13-481A-9484-8F364B72A28E}" type="slidenum">
              <a:rPr lang="fr-FR" smtClean="0"/>
              <a:t>24</a:t>
            </a:fld>
            <a:endParaRPr lang="fr-FR"/>
          </a:p>
        </p:txBody>
      </p:sp>
    </p:spTree>
    <p:extLst>
      <p:ext uri="{BB962C8B-B14F-4D97-AF65-F5344CB8AC3E}">
        <p14:creationId xmlns:p14="http://schemas.microsoft.com/office/powerpoint/2010/main" val="3266768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6DF609-00F9-4486-9473-CD53ED8EBF71}"/>
              </a:ext>
            </a:extLst>
          </p:cNvPr>
          <p:cNvSpPr>
            <a:spLocks noGrp="1"/>
          </p:cNvSpPr>
          <p:nvPr>
            <p:ph type="title"/>
          </p:nvPr>
        </p:nvSpPr>
        <p:spPr/>
        <p:txBody>
          <a:bodyPr/>
          <a:lstStyle/>
          <a:p>
            <a:r>
              <a:rPr lang="fr-FR" altLang="fr-FR" dirty="0">
                <a:ea typeface="ＭＳ Ｐゴシック" panose="020B0600070205080204" pitchFamily="34" charset="-128"/>
              </a:rPr>
              <a:t>Indexation Manuelle: </a:t>
            </a:r>
            <a:r>
              <a:rPr lang="fr-FR" dirty="0" err="1"/>
              <a:t>Incovénient</a:t>
            </a:r>
            <a:r>
              <a:rPr lang="fr-FR" dirty="0"/>
              <a:t> du vocabulaire contrôle</a:t>
            </a:r>
          </a:p>
        </p:txBody>
      </p:sp>
      <p:sp>
        <p:nvSpPr>
          <p:cNvPr id="3" name="Espace réservé du contenu 2">
            <a:extLst>
              <a:ext uri="{FF2B5EF4-FFF2-40B4-BE49-F238E27FC236}">
                <a16:creationId xmlns:a16="http://schemas.microsoft.com/office/drawing/2014/main" id="{6422FD5B-AC5C-4768-8271-0D792087EBB4}"/>
              </a:ext>
            </a:extLst>
          </p:cNvPr>
          <p:cNvSpPr>
            <a:spLocks noGrp="1"/>
          </p:cNvSpPr>
          <p:nvPr>
            <p:ph idx="1"/>
          </p:nvPr>
        </p:nvSpPr>
        <p:spPr/>
        <p:txBody>
          <a:bodyPr/>
          <a:lstStyle/>
          <a:p>
            <a:r>
              <a:rPr lang="fr-FR" dirty="0"/>
              <a:t>Indexation très coûteuse</a:t>
            </a:r>
            <a:br>
              <a:rPr lang="fr-FR" dirty="0"/>
            </a:br>
            <a:r>
              <a:rPr lang="fr-FR" dirty="0"/>
              <a:t>–  Pour construire le vocabulaire</a:t>
            </a:r>
            <a:br>
              <a:rPr lang="fr-FR" dirty="0"/>
            </a:br>
            <a:r>
              <a:rPr lang="fr-FR" dirty="0"/>
              <a:t>–  Pour affecter les concepts (termes) aux documents (</a:t>
            </a:r>
            <a:r>
              <a:rPr lang="fr-FR" b="1" dirty="0"/>
              <a:t>imaginer cette</a:t>
            </a:r>
            <a:br>
              <a:rPr lang="fr-FR" b="1" dirty="0"/>
            </a:br>
            <a:r>
              <a:rPr lang="fr-FR" b="1" dirty="0"/>
              <a:t>opération sur le web</a:t>
            </a:r>
            <a:r>
              <a:rPr lang="fr-FR" dirty="0"/>
              <a:t>)</a:t>
            </a:r>
          </a:p>
          <a:p>
            <a:r>
              <a:rPr lang="fr-FR" dirty="0"/>
              <a:t>Difficile à maintenir</a:t>
            </a:r>
            <a:br>
              <a:rPr lang="fr-FR" dirty="0"/>
            </a:br>
            <a:r>
              <a:rPr lang="fr-FR" dirty="0"/>
              <a:t>–  La terminologie évolue, plusieurs termes sont rajoutés tous les jours</a:t>
            </a:r>
          </a:p>
          <a:p>
            <a:r>
              <a:rPr lang="fr-FR" dirty="0"/>
              <a:t>Processus humain donc subjectif</a:t>
            </a:r>
            <a:br>
              <a:rPr lang="fr-FR" dirty="0"/>
            </a:br>
            <a:r>
              <a:rPr lang="fr-FR" dirty="0"/>
              <a:t>–  Des termes différents peuvent être affectés à un même document par</a:t>
            </a:r>
            <a:br>
              <a:rPr lang="fr-FR" dirty="0"/>
            </a:br>
            <a:r>
              <a:rPr lang="fr-FR" dirty="0"/>
              <a:t>des indexeurs différents</a:t>
            </a:r>
          </a:p>
          <a:p>
            <a:r>
              <a:rPr lang="fr-FR" dirty="0"/>
              <a:t>Les utilisateurs ne connaissent pas forcément le vocabulaire utilisé par les indexeurs </a:t>
            </a:r>
            <a:br>
              <a:rPr lang="fr-FR" dirty="0"/>
            </a:br>
            <a:endParaRPr lang="fr-FR" dirty="0"/>
          </a:p>
        </p:txBody>
      </p:sp>
      <p:sp>
        <p:nvSpPr>
          <p:cNvPr id="4" name="Espace réservé du pied de page 3">
            <a:extLst>
              <a:ext uri="{FF2B5EF4-FFF2-40B4-BE49-F238E27FC236}">
                <a16:creationId xmlns:a16="http://schemas.microsoft.com/office/drawing/2014/main" id="{E683D741-A230-450F-A34D-78C2ADBDB843}"/>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E206F7C5-9B6F-4604-A262-C1A18490E0E6}"/>
              </a:ext>
            </a:extLst>
          </p:cNvPr>
          <p:cNvSpPr>
            <a:spLocks noGrp="1"/>
          </p:cNvSpPr>
          <p:nvPr>
            <p:ph type="sldNum" sz="quarter" idx="12"/>
          </p:nvPr>
        </p:nvSpPr>
        <p:spPr/>
        <p:txBody>
          <a:bodyPr/>
          <a:lstStyle/>
          <a:p>
            <a:fld id="{1CBFE7BF-BE13-481A-9484-8F364B72A28E}" type="slidenum">
              <a:rPr lang="fr-FR" smtClean="0"/>
              <a:t>25</a:t>
            </a:fld>
            <a:endParaRPr lang="fr-FR"/>
          </a:p>
        </p:txBody>
      </p:sp>
    </p:spTree>
    <p:extLst>
      <p:ext uri="{BB962C8B-B14F-4D97-AF65-F5344CB8AC3E}">
        <p14:creationId xmlns:p14="http://schemas.microsoft.com/office/powerpoint/2010/main" val="2060242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83F14F-71CF-42B3-8102-9163E03DF603}"/>
              </a:ext>
            </a:extLst>
          </p:cNvPr>
          <p:cNvSpPr>
            <a:spLocks noGrp="1"/>
          </p:cNvSpPr>
          <p:nvPr>
            <p:ph type="title"/>
          </p:nvPr>
        </p:nvSpPr>
        <p:spPr/>
        <p:txBody>
          <a:bodyPr>
            <a:normAutofit/>
          </a:bodyPr>
          <a:lstStyle/>
          <a:p>
            <a:r>
              <a:rPr lang="fr-FR" dirty="0"/>
              <a:t>Indexation Automatique</a:t>
            </a:r>
          </a:p>
        </p:txBody>
      </p:sp>
      <p:sp>
        <p:nvSpPr>
          <p:cNvPr id="3" name="Espace réservé du contenu 2">
            <a:extLst>
              <a:ext uri="{FF2B5EF4-FFF2-40B4-BE49-F238E27FC236}">
                <a16:creationId xmlns:a16="http://schemas.microsoft.com/office/drawing/2014/main" id="{602DC29C-8C4E-43DF-BFB6-6485118D4FB0}"/>
              </a:ext>
            </a:extLst>
          </p:cNvPr>
          <p:cNvSpPr>
            <a:spLocks noGrp="1"/>
          </p:cNvSpPr>
          <p:nvPr>
            <p:ph idx="1"/>
          </p:nvPr>
        </p:nvSpPr>
        <p:spPr/>
        <p:txBody>
          <a:bodyPr/>
          <a:lstStyle/>
          <a:p>
            <a:r>
              <a:rPr lang="fr-FR" dirty="0"/>
              <a:t>Approches basées sur</a:t>
            </a:r>
          </a:p>
          <a:p>
            <a:pPr marL="685800" lvl="1">
              <a:buFont typeface="Arial" panose="020B0604020202020204" pitchFamily="34" charset="0"/>
              <a:buChar char="•"/>
            </a:pPr>
            <a:r>
              <a:rPr lang="fr-FR" dirty="0"/>
              <a:t>Statistique (distribution des mots) et/ou TALN (compréhension</a:t>
            </a:r>
            <a:br>
              <a:rPr lang="fr-FR" dirty="0"/>
            </a:br>
            <a:r>
              <a:rPr lang="fr-FR" dirty="0"/>
              <a:t>du texte)</a:t>
            </a:r>
          </a:p>
          <a:p>
            <a:r>
              <a:rPr lang="fr-FR" dirty="0"/>
              <a:t>Approche repose sur des hypothèses simples:</a:t>
            </a:r>
          </a:p>
          <a:p>
            <a:pPr lvl="1">
              <a:buFont typeface="Arial" panose="020B0604020202020204" pitchFamily="34" charset="0"/>
              <a:buChar char="•"/>
            </a:pPr>
            <a:r>
              <a:rPr lang="fr-FR" dirty="0"/>
              <a:t>Redondance d’un mot marque son importance</a:t>
            </a:r>
          </a:p>
          <a:p>
            <a:pPr lvl="1">
              <a:buFont typeface="Arial" panose="020B0604020202020204" pitchFamily="34" charset="0"/>
              <a:buChar char="•"/>
            </a:pPr>
            <a:r>
              <a:rPr lang="fr-FR" dirty="0"/>
              <a:t>Cooccurrence des mots marque le sujet d’un document </a:t>
            </a:r>
            <a:br>
              <a:rPr lang="fr-FR" dirty="0"/>
            </a:br>
            <a:endParaRPr lang="fr-FR" dirty="0"/>
          </a:p>
        </p:txBody>
      </p:sp>
      <p:sp>
        <p:nvSpPr>
          <p:cNvPr id="4" name="Espace réservé du pied de page 3">
            <a:extLst>
              <a:ext uri="{FF2B5EF4-FFF2-40B4-BE49-F238E27FC236}">
                <a16:creationId xmlns:a16="http://schemas.microsoft.com/office/drawing/2014/main" id="{ED1A4417-805C-403A-A310-5ED4505CCCC0}"/>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6EA1BA77-056C-4EFB-8063-55B6C207D206}"/>
              </a:ext>
            </a:extLst>
          </p:cNvPr>
          <p:cNvSpPr>
            <a:spLocks noGrp="1"/>
          </p:cNvSpPr>
          <p:nvPr>
            <p:ph type="sldNum" sz="quarter" idx="12"/>
          </p:nvPr>
        </p:nvSpPr>
        <p:spPr/>
        <p:txBody>
          <a:bodyPr/>
          <a:lstStyle/>
          <a:p>
            <a:fld id="{1CBFE7BF-BE13-481A-9484-8F364B72A28E}" type="slidenum">
              <a:rPr lang="fr-FR" smtClean="0"/>
              <a:t>26</a:t>
            </a:fld>
            <a:endParaRPr lang="fr-FR"/>
          </a:p>
        </p:txBody>
      </p:sp>
    </p:spTree>
    <p:extLst>
      <p:ext uri="{BB962C8B-B14F-4D97-AF65-F5344CB8AC3E}">
        <p14:creationId xmlns:p14="http://schemas.microsoft.com/office/powerpoint/2010/main" val="3775899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EA493E-D32D-4ADE-B34D-F47AABF3C8D3}"/>
              </a:ext>
            </a:extLst>
          </p:cNvPr>
          <p:cNvSpPr>
            <a:spLocks noGrp="1"/>
          </p:cNvSpPr>
          <p:nvPr>
            <p:ph type="title"/>
          </p:nvPr>
        </p:nvSpPr>
        <p:spPr/>
        <p:txBody>
          <a:bodyPr/>
          <a:lstStyle/>
          <a:p>
            <a:r>
              <a:rPr lang="fr-FR" dirty="0"/>
              <a:t>Indexation Automatique: Processus</a:t>
            </a:r>
          </a:p>
        </p:txBody>
      </p:sp>
      <p:sp>
        <p:nvSpPr>
          <p:cNvPr id="3" name="Espace réservé du contenu 2">
            <a:extLst>
              <a:ext uri="{FF2B5EF4-FFF2-40B4-BE49-F238E27FC236}">
                <a16:creationId xmlns:a16="http://schemas.microsoft.com/office/drawing/2014/main" id="{3CA991B2-715F-4068-B30F-112A69F403DF}"/>
              </a:ext>
            </a:extLst>
          </p:cNvPr>
          <p:cNvSpPr>
            <a:spLocks noGrp="1"/>
          </p:cNvSpPr>
          <p:nvPr>
            <p:ph idx="1"/>
          </p:nvPr>
        </p:nvSpPr>
        <p:spPr/>
        <p:txBody>
          <a:bodyPr/>
          <a:lstStyle/>
          <a:p>
            <a:r>
              <a:rPr lang="fr-FR" dirty="0"/>
              <a:t>Le processus de l’indexation se constitue de :</a:t>
            </a:r>
          </a:p>
        </p:txBody>
      </p:sp>
      <p:sp>
        <p:nvSpPr>
          <p:cNvPr id="4" name="Espace réservé du pied de page 3">
            <a:extLst>
              <a:ext uri="{FF2B5EF4-FFF2-40B4-BE49-F238E27FC236}">
                <a16:creationId xmlns:a16="http://schemas.microsoft.com/office/drawing/2014/main" id="{18729004-2EE5-448C-8A38-7B94B3F01604}"/>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C2B512E4-5532-46BC-BAAF-09074A18E9E6}"/>
              </a:ext>
            </a:extLst>
          </p:cNvPr>
          <p:cNvSpPr>
            <a:spLocks noGrp="1"/>
          </p:cNvSpPr>
          <p:nvPr>
            <p:ph type="sldNum" sz="quarter" idx="12"/>
          </p:nvPr>
        </p:nvSpPr>
        <p:spPr/>
        <p:txBody>
          <a:bodyPr/>
          <a:lstStyle/>
          <a:p>
            <a:fld id="{1CBFE7BF-BE13-481A-9484-8F364B72A28E}" type="slidenum">
              <a:rPr lang="fr-FR" smtClean="0"/>
              <a:t>27</a:t>
            </a:fld>
            <a:endParaRPr lang="fr-FR"/>
          </a:p>
        </p:txBody>
      </p:sp>
      <p:pic>
        <p:nvPicPr>
          <p:cNvPr id="7" name="Image 6">
            <a:extLst>
              <a:ext uri="{FF2B5EF4-FFF2-40B4-BE49-F238E27FC236}">
                <a16:creationId xmlns:a16="http://schemas.microsoft.com/office/drawing/2014/main" id="{EDD62C3B-FDD5-452F-9353-76AD119724A8}"/>
              </a:ext>
            </a:extLst>
          </p:cNvPr>
          <p:cNvPicPr>
            <a:picLocks noChangeAspect="1"/>
          </p:cNvPicPr>
          <p:nvPr/>
        </p:nvPicPr>
        <p:blipFill>
          <a:blip r:embed="rId2"/>
          <a:stretch>
            <a:fillRect/>
          </a:stretch>
        </p:blipFill>
        <p:spPr>
          <a:xfrm>
            <a:off x="3552825" y="2496792"/>
            <a:ext cx="4729784" cy="3631482"/>
          </a:xfrm>
          <a:prstGeom prst="rect">
            <a:avLst/>
          </a:prstGeom>
        </p:spPr>
      </p:pic>
    </p:spTree>
    <p:extLst>
      <p:ext uri="{BB962C8B-B14F-4D97-AF65-F5344CB8AC3E}">
        <p14:creationId xmlns:p14="http://schemas.microsoft.com/office/powerpoint/2010/main" val="2633481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8C1F1D-5E45-43BF-83A9-C2FB197C0C8B}"/>
              </a:ext>
            </a:extLst>
          </p:cNvPr>
          <p:cNvSpPr>
            <a:spLocks noGrp="1"/>
          </p:cNvSpPr>
          <p:nvPr>
            <p:ph type="title"/>
          </p:nvPr>
        </p:nvSpPr>
        <p:spPr/>
        <p:txBody>
          <a:bodyPr>
            <a:normAutofit/>
          </a:bodyPr>
          <a:lstStyle/>
          <a:p>
            <a:r>
              <a:rPr lang="fr-FR" dirty="0"/>
              <a:t>Indexation automatique</a:t>
            </a:r>
            <a:br>
              <a:rPr lang="fr-FR" dirty="0"/>
            </a:br>
            <a:r>
              <a:rPr lang="fr-FR" dirty="0"/>
              <a:t>Etape 1 : Extraction des mots </a:t>
            </a:r>
          </a:p>
        </p:txBody>
      </p:sp>
      <p:sp>
        <p:nvSpPr>
          <p:cNvPr id="3" name="Espace réservé du contenu 2">
            <a:extLst>
              <a:ext uri="{FF2B5EF4-FFF2-40B4-BE49-F238E27FC236}">
                <a16:creationId xmlns:a16="http://schemas.microsoft.com/office/drawing/2014/main" id="{E4E272B5-7184-44BE-8868-84769BD238C9}"/>
              </a:ext>
            </a:extLst>
          </p:cNvPr>
          <p:cNvSpPr>
            <a:spLocks noGrp="1"/>
          </p:cNvSpPr>
          <p:nvPr>
            <p:ph idx="1"/>
          </p:nvPr>
        </p:nvSpPr>
        <p:spPr/>
        <p:txBody>
          <a:bodyPr>
            <a:noAutofit/>
          </a:bodyPr>
          <a:lstStyle/>
          <a:p>
            <a:r>
              <a:rPr lang="fr-FR" dirty="0"/>
              <a:t>Extraire les termes (</a:t>
            </a:r>
            <a:r>
              <a:rPr lang="fr-FR" dirty="0" err="1"/>
              <a:t>tockenization</a:t>
            </a:r>
            <a:r>
              <a:rPr lang="fr-FR" dirty="0"/>
              <a:t>)</a:t>
            </a:r>
            <a:br>
              <a:rPr lang="fr-FR" dirty="0"/>
            </a:br>
            <a:r>
              <a:rPr lang="fr-FR" dirty="0"/>
              <a:t>–  terme = suite de caractères séparés par (blanc ou signe de</a:t>
            </a:r>
            <a:br>
              <a:rPr lang="fr-FR" dirty="0"/>
            </a:br>
            <a:r>
              <a:rPr lang="fr-FR" dirty="0"/>
              <a:t>ponctuation, caractères spéciaux,…), Nombres</a:t>
            </a:r>
          </a:p>
          <a:p>
            <a:r>
              <a:rPr lang="fr-FR" dirty="0"/>
              <a:t>Ce sont les index utilisés lors de la recherche</a:t>
            </a:r>
          </a:p>
          <a:p>
            <a:r>
              <a:rPr lang="fr-FR" dirty="0"/>
              <a:t>Dépend de la langue</a:t>
            </a:r>
          </a:p>
        </p:txBody>
      </p:sp>
      <p:sp>
        <p:nvSpPr>
          <p:cNvPr id="4" name="Espace réservé du pied de page 3">
            <a:extLst>
              <a:ext uri="{FF2B5EF4-FFF2-40B4-BE49-F238E27FC236}">
                <a16:creationId xmlns:a16="http://schemas.microsoft.com/office/drawing/2014/main" id="{F9B46889-24B6-4DE9-B8D1-E595FAE0EAB0}"/>
              </a:ext>
            </a:extLst>
          </p:cNvPr>
          <p:cNvSpPr>
            <a:spLocks noGrp="1"/>
          </p:cNvSpPr>
          <p:nvPr>
            <p:ph type="ftr" sz="quarter" idx="11"/>
          </p:nvPr>
        </p:nvSpPr>
        <p:spPr/>
        <p:txBody>
          <a:bodyPr/>
          <a:lstStyle/>
          <a:p>
            <a:r>
              <a:rPr lang="fr-FR" dirty="0"/>
              <a:t>Recherche d’information: Introduction       2019/2020                  2ème Master SIOD</a:t>
            </a:r>
          </a:p>
        </p:txBody>
      </p:sp>
      <p:sp>
        <p:nvSpPr>
          <p:cNvPr id="5" name="Espace réservé du numéro de diapositive 4">
            <a:extLst>
              <a:ext uri="{FF2B5EF4-FFF2-40B4-BE49-F238E27FC236}">
                <a16:creationId xmlns:a16="http://schemas.microsoft.com/office/drawing/2014/main" id="{715A9360-DA83-4A68-B50B-32BBD4A8B4EB}"/>
              </a:ext>
            </a:extLst>
          </p:cNvPr>
          <p:cNvSpPr>
            <a:spLocks noGrp="1"/>
          </p:cNvSpPr>
          <p:nvPr>
            <p:ph type="sldNum" sz="quarter" idx="12"/>
          </p:nvPr>
        </p:nvSpPr>
        <p:spPr/>
        <p:txBody>
          <a:bodyPr/>
          <a:lstStyle/>
          <a:p>
            <a:fld id="{1CBFE7BF-BE13-481A-9484-8F364B72A28E}" type="slidenum">
              <a:rPr lang="fr-FR" smtClean="0"/>
              <a:t>28</a:t>
            </a:fld>
            <a:endParaRPr lang="fr-FR"/>
          </a:p>
        </p:txBody>
      </p:sp>
    </p:spTree>
    <p:extLst>
      <p:ext uri="{BB962C8B-B14F-4D97-AF65-F5344CB8AC3E}">
        <p14:creationId xmlns:p14="http://schemas.microsoft.com/office/powerpoint/2010/main" val="3002372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A74E66-A8DF-4994-A20A-EA5EDF003601}"/>
              </a:ext>
            </a:extLst>
          </p:cNvPr>
          <p:cNvSpPr>
            <a:spLocks noGrp="1"/>
          </p:cNvSpPr>
          <p:nvPr>
            <p:ph type="title"/>
          </p:nvPr>
        </p:nvSpPr>
        <p:spPr/>
        <p:txBody>
          <a:bodyPr/>
          <a:lstStyle/>
          <a:p>
            <a:r>
              <a:rPr lang="fr-FR" dirty="0"/>
              <a:t>Indexation automatique</a:t>
            </a:r>
            <a:br>
              <a:rPr lang="fr-FR" dirty="0"/>
            </a:br>
            <a:r>
              <a:rPr lang="fr-FR" dirty="0"/>
              <a:t>Etape 2 : Normalisation </a:t>
            </a:r>
          </a:p>
        </p:txBody>
      </p:sp>
      <p:sp>
        <p:nvSpPr>
          <p:cNvPr id="3" name="Espace réservé du contenu 2">
            <a:extLst>
              <a:ext uri="{FF2B5EF4-FFF2-40B4-BE49-F238E27FC236}">
                <a16:creationId xmlns:a16="http://schemas.microsoft.com/office/drawing/2014/main" id="{D56D799B-6D77-4126-855F-11A5D53B18D6}"/>
              </a:ext>
            </a:extLst>
          </p:cNvPr>
          <p:cNvSpPr>
            <a:spLocks noGrp="1"/>
          </p:cNvSpPr>
          <p:nvPr>
            <p:ph idx="1"/>
          </p:nvPr>
        </p:nvSpPr>
        <p:spPr/>
        <p:txBody>
          <a:bodyPr/>
          <a:lstStyle/>
          <a:p>
            <a:r>
              <a:rPr lang="fr-FR" dirty="0"/>
              <a:t>Cette phase peut contenir plusieurs étapes. </a:t>
            </a:r>
          </a:p>
          <a:p>
            <a:r>
              <a:rPr lang="fr-FR" dirty="0"/>
              <a:t>Les étapes les plus importantes et les plus utilisées :</a:t>
            </a:r>
          </a:p>
          <a:p>
            <a:pPr marL="800100" lvl="1" indent="-342900">
              <a:buFont typeface="+mj-lt"/>
              <a:buAutoNum type="arabicPeriod"/>
            </a:pPr>
            <a:r>
              <a:rPr lang="fr-FR" i="1" dirty="0"/>
              <a:t>Elimination des mots vides</a:t>
            </a:r>
          </a:p>
          <a:p>
            <a:pPr marL="800100" lvl="1" indent="-342900">
              <a:buFont typeface="+mj-lt"/>
              <a:buAutoNum type="arabicPeriod"/>
            </a:pPr>
            <a:r>
              <a:rPr lang="fr-FR" i="1" dirty="0"/>
              <a:t>La racinisation </a:t>
            </a:r>
            <a:r>
              <a:rPr lang="fr-FR" dirty="0"/>
              <a:t>(« </a:t>
            </a:r>
            <a:r>
              <a:rPr lang="fr-FR" dirty="0" err="1"/>
              <a:t>stemming</a:t>
            </a:r>
            <a:r>
              <a:rPr lang="fr-FR" dirty="0"/>
              <a:t> » en anglais)</a:t>
            </a:r>
          </a:p>
          <a:p>
            <a:pPr marL="800100" lvl="1" indent="-342900">
              <a:buFont typeface="+mj-lt"/>
              <a:buAutoNum type="arabicPeriod"/>
            </a:pPr>
            <a:r>
              <a:rPr lang="fr-FR" i="1" dirty="0"/>
              <a:t>La lemmatisation</a:t>
            </a:r>
          </a:p>
          <a:p>
            <a:pPr marL="800100" lvl="1" indent="-342900">
              <a:buFont typeface="+mj-lt"/>
              <a:buAutoNum type="arabicPeriod"/>
            </a:pPr>
            <a:r>
              <a:rPr lang="fr-FR" i="1" dirty="0"/>
              <a:t>Extraction des mots composés</a:t>
            </a:r>
          </a:p>
          <a:p>
            <a:pPr marL="800100" lvl="1" indent="-342900">
              <a:buFont typeface="+mj-lt"/>
              <a:buAutoNum type="arabicPeriod"/>
            </a:pPr>
            <a:r>
              <a:rPr lang="fr-FR" i="1" dirty="0"/>
              <a:t>Extraction des entités nommées,</a:t>
            </a:r>
            <a:endParaRPr lang="fr-FR" dirty="0"/>
          </a:p>
        </p:txBody>
      </p:sp>
      <p:sp>
        <p:nvSpPr>
          <p:cNvPr id="4" name="Espace réservé du pied de page 3">
            <a:extLst>
              <a:ext uri="{FF2B5EF4-FFF2-40B4-BE49-F238E27FC236}">
                <a16:creationId xmlns:a16="http://schemas.microsoft.com/office/drawing/2014/main" id="{A718E2EB-3D81-4483-B1B7-385F10697562}"/>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DCACC551-6866-454C-AA81-0966E9F8F1F9}"/>
              </a:ext>
            </a:extLst>
          </p:cNvPr>
          <p:cNvSpPr>
            <a:spLocks noGrp="1"/>
          </p:cNvSpPr>
          <p:nvPr>
            <p:ph type="sldNum" sz="quarter" idx="12"/>
          </p:nvPr>
        </p:nvSpPr>
        <p:spPr/>
        <p:txBody>
          <a:bodyPr/>
          <a:lstStyle/>
          <a:p>
            <a:fld id="{1CBFE7BF-BE13-481A-9484-8F364B72A28E}" type="slidenum">
              <a:rPr lang="fr-FR" smtClean="0"/>
              <a:t>29</a:t>
            </a:fld>
            <a:endParaRPr lang="fr-FR"/>
          </a:p>
        </p:txBody>
      </p:sp>
    </p:spTree>
    <p:extLst>
      <p:ext uri="{BB962C8B-B14F-4D97-AF65-F5344CB8AC3E}">
        <p14:creationId xmlns:p14="http://schemas.microsoft.com/office/powerpoint/2010/main" val="87307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16F587-90D0-4E0E-814A-3087128E3941}"/>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86D3E862-FBC8-474F-8CE2-EBB89374AD13}"/>
              </a:ext>
            </a:extLst>
          </p:cNvPr>
          <p:cNvSpPr>
            <a:spLocks noGrp="1"/>
          </p:cNvSpPr>
          <p:nvPr>
            <p:ph idx="1"/>
          </p:nvPr>
        </p:nvSpPr>
        <p:spPr/>
        <p:txBody>
          <a:bodyPr/>
          <a:lstStyle/>
          <a:p>
            <a:r>
              <a:rPr lang="fr-FR" dirty="0"/>
              <a:t>On  peut  aujourd'hui  dire  que  la  recherche  d'information (RI)  s'est  développée  et  est  devenue  un  champ  transdisciplinaire.  </a:t>
            </a:r>
          </a:p>
          <a:p>
            <a:r>
              <a:rPr lang="fr-FR" dirty="0"/>
              <a:t>La  recherche  d'information  multimédia,  par  exemple,  qui  combine  des  données  de  différents  types  (texte,  image,  audio,  vidéo)  présente  un  panorama  des  différentes  modélisations  et  interrogations  possibles  des  documents  multimédia.  </a:t>
            </a:r>
          </a:p>
          <a:p>
            <a:r>
              <a:rPr lang="fr-FR" dirty="0"/>
              <a:t>La  notion  de  document  dans  le  contexte  de  la  RI  a  connu  également  une  extension  au  domaine  des  bases  de  données  dédiées  à  un  accès  local,  ou  bien  mises  en  réseau  reliées  par  des  liens  hypertextes  comme  sur  la  toile  du  Web.     </a:t>
            </a:r>
          </a:p>
          <a:p>
            <a:endParaRPr lang="fr-FR" dirty="0"/>
          </a:p>
        </p:txBody>
      </p:sp>
      <p:sp>
        <p:nvSpPr>
          <p:cNvPr id="5" name="Espace réservé du numéro de diapositive 4">
            <a:extLst>
              <a:ext uri="{FF2B5EF4-FFF2-40B4-BE49-F238E27FC236}">
                <a16:creationId xmlns:a16="http://schemas.microsoft.com/office/drawing/2014/main" id="{CB1DE271-A957-4106-A5A0-1F7580BA0FD4}"/>
              </a:ext>
            </a:extLst>
          </p:cNvPr>
          <p:cNvSpPr>
            <a:spLocks noGrp="1"/>
          </p:cNvSpPr>
          <p:nvPr>
            <p:ph type="sldNum" sz="quarter" idx="12"/>
          </p:nvPr>
        </p:nvSpPr>
        <p:spPr/>
        <p:txBody>
          <a:bodyPr/>
          <a:lstStyle/>
          <a:p>
            <a:fld id="{1CBFE7BF-BE13-481A-9484-8F364B72A28E}" type="slidenum">
              <a:rPr lang="fr-FR" smtClean="0"/>
              <a:t>3</a:t>
            </a:fld>
            <a:endParaRPr lang="fr-FR"/>
          </a:p>
        </p:txBody>
      </p:sp>
      <p:sp>
        <p:nvSpPr>
          <p:cNvPr id="6" name="Espace réservé du pied de page 5">
            <a:extLst>
              <a:ext uri="{FF2B5EF4-FFF2-40B4-BE49-F238E27FC236}">
                <a16:creationId xmlns:a16="http://schemas.microsoft.com/office/drawing/2014/main" id="{A90ADC49-4040-4E58-89AE-30603507FBB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960264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9A628D-3099-46EA-AD63-F1FC3AD16302}"/>
              </a:ext>
            </a:extLst>
          </p:cNvPr>
          <p:cNvSpPr>
            <a:spLocks noGrp="1"/>
          </p:cNvSpPr>
          <p:nvPr>
            <p:ph type="title"/>
          </p:nvPr>
        </p:nvSpPr>
        <p:spPr/>
        <p:txBody>
          <a:bodyPr/>
          <a:lstStyle/>
          <a:p>
            <a:r>
              <a:rPr lang="fr-FR" dirty="0"/>
              <a:t>Normalisation: Elimination des mots vides </a:t>
            </a:r>
          </a:p>
        </p:txBody>
      </p:sp>
      <p:sp>
        <p:nvSpPr>
          <p:cNvPr id="3" name="Espace réservé du contenu 2">
            <a:extLst>
              <a:ext uri="{FF2B5EF4-FFF2-40B4-BE49-F238E27FC236}">
                <a16:creationId xmlns:a16="http://schemas.microsoft.com/office/drawing/2014/main" id="{30CA3C33-ADA8-44EB-BE22-E0624FDADE4A}"/>
              </a:ext>
            </a:extLst>
          </p:cNvPr>
          <p:cNvSpPr>
            <a:spLocks noGrp="1"/>
          </p:cNvSpPr>
          <p:nvPr>
            <p:ph idx="1"/>
          </p:nvPr>
        </p:nvSpPr>
        <p:spPr/>
        <p:txBody>
          <a:bodyPr>
            <a:normAutofit/>
          </a:bodyPr>
          <a:lstStyle/>
          <a:p>
            <a:r>
              <a:rPr lang="fr-FR" dirty="0"/>
              <a:t>Les mots vides (article, proposition, conjonction, etc.) sont des mots non significatifs dans un document, car ils ne traitent pas le sujet du document.</a:t>
            </a:r>
          </a:p>
          <a:p>
            <a:r>
              <a:rPr lang="fr-FR" dirty="0"/>
              <a:t>On distingue deux techniques pour éliminer les mots vides :</a:t>
            </a:r>
            <a:br>
              <a:rPr lang="fr-FR" dirty="0"/>
            </a:br>
            <a:r>
              <a:rPr lang="fr-FR" dirty="0"/>
              <a:t>- L’utilisation d’une liste préétablie de mots vides ( </a:t>
            </a:r>
            <a:r>
              <a:rPr lang="fr-FR" i="1" dirty="0"/>
              <a:t>stop-</a:t>
            </a:r>
            <a:r>
              <a:rPr lang="fr-FR" i="1" dirty="0" err="1"/>
              <a:t>words</a:t>
            </a:r>
            <a:r>
              <a:rPr lang="fr-FR" dirty="0"/>
              <a:t>),</a:t>
            </a:r>
            <a:br>
              <a:rPr lang="fr-FR" dirty="0"/>
            </a:br>
            <a:r>
              <a:rPr lang="fr-FR" dirty="0"/>
              <a:t>- L’élimination des mots ayant une fréquence qui dépasse un certain seuil dans la collection.</a:t>
            </a:r>
          </a:p>
          <a:p>
            <a:r>
              <a:rPr lang="fr-FR" dirty="0"/>
              <a:t>L’élimination des mots vides réduit la taille de l’index, ce qui améliore le temps de réponse du système. </a:t>
            </a:r>
          </a:p>
        </p:txBody>
      </p:sp>
      <p:sp>
        <p:nvSpPr>
          <p:cNvPr id="4" name="Espace réservé du pied de page 3">
            <a:extLst>
              <a:ext uri="{FF2B5EF4-FFF2-40B4-BE49-F238E27FC236}">
                <a16:creationId xmlns:a16="http://schemas.microsoft.com/office/drawing/2014/main" id="{FC3BB0CB-EA5C-4270-8FF5-1523ED6EA98B}"/>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7F434662-A10F-4390-8678-B98771000EDE}"/>
              </a:ext>
            </a:extLst>
          </p:cNvPr>
          <p:cNvSpPr>
            <a:spLocks noGrp="1"/>
          </p:cNvSpPr>
          <p:nvPr>
            <p:ph type="sldNum" sz="quarter" idx="12"/>
          </p:nvPr>
        </p:nvSpPr>
        <p:spPr/>
        <p:txBody>
          <a:bodyPr/>
          <a:lstStyle/>
          <a:p>
            <a:fld id="{1CBFE7BF-BE13-481A-9484-8F364B72A28E}" type="slidenum">
              <a:rPr lang="fr-FR" smtClean="0"/>
              <a:t>30</a:t>
            </a:fld>
            <a:endParaRPr lang="fr-FR"/>
          </a:p>
        </p:txBody>
      </p:sp>
    </p:spTree>
    <p:extLst>
      <p:ext uri="{BB962C8B-B14F-4D97-AF65-F5344CB8AC3E}">
        <p14:creationId xmlns:p14="http://schemas.microsoft.com/office/powerpoint/2010/main" val="16865364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625ADC-020B-46FC-A0D8-4D96AEAFD828}"/>
              </a:ext>
            </a:extLst>
          </p:cNvPr>
          <p:cNvSpPr>
            <a:spLocks noGrp="1"/>
          </p:cNvSpPr>
          <p:nvPr>
            <p:ph type="title"/>
          </p:nvPr>
        </p:nvSpPr>
        <p:spPr/>
        <p:txBody>
          <a:bodyPr/>
          <a:lstStyle/>
          <a:p>
            <a:r>
              <a:rPr lang="fr-FR" dirty="0"/>
              <a:t>Normalisation: </a:t>
            </a:r>
            <a:r>
              <a:rPr lang="fr-FR" dirty="0" err="1"/>
              <a:t>Stemming</a:t>
            </a:r>
            <a:endParaRPr lang="fr-FR" dirty="0"/>
          </a:p>
        </p:txBody>
      </p:sp>
      <p:sp>
        <p:nvSpPr>
          <p:cNvPr id="3" name="Espace réservé du contenu 2">
            <a:extLst>
              <a:ext uri="{FF2B5EF4-FFF2-40B4-BE49-F238E27FC236}">
                <a16:creationId xmlns:a16="http://schemas.microsoft.com/office/drawing/2014/main" id="{A8C7A6FF-29A6-4765-A8E7-FA4E1DE60343}"/>
              </a:ext>
            </a:extLst>
          </p:cNvPr>
          <p:cNvSpPr>
            <a:spLocks noGrp="1"/>
          </p:cNvSpPr>
          <p:nvPr>
            <p:ph idx="1"/>
          </p:nvPr>
        </p:nvSpPr>
        <p:spPr>
          <a:xfrm>
            <a:off x="2589212" y="2133600"/>
            <a:ext cx="8915400" cy="4002208"/>
          </a:xfrm>
        </p:spPr>
        <p:txBody>
          <a:bodyPr>
            <a:noAutofit/>
          </a:bodyPr>
          <a:lstStyle/>
          <a:p>
            <a:r>
              <a:rPr lang="fr-FR" sz="1600" dirty="0"/>
              <a:t>La normalisation consiste à représenter les différentes variantes d’un terme par un format unique appelé lemme ou racine. Ce qui a pour effet de réduire la taille de l’index.</a:t>
            </a:r>
          </a:p>
          <a:p>
            <a:r>
              <a:rPr lang="fr-FR" sz="1600" dirty="0"/>
              <a:t>Plusieurs stratégies de normalisation sont utilisées : la table de correspondance, l’élimination des affixes </a:t>
            </a:r>
            <a:r>
              <a:rPr lang="fr-FR" sz="1600" b="1" dirty="0"/>
              <a:t>(l’algorithme de Porter), </a:t>
            </a:r>
            <a:r>
              <a:rPr lang="fr-FR" sz="1600" dirty="0"/>
              <a:t>la troncature, l’utilisation des N-grammes.</a:t>
            </a:r>
          </a:p>
          <a:p>
            <a:endParaRPr lang="fr-FR" sz="1600" dirty="0"/>
          </a:p>
          <a:p>
            <a:r>
              <a:rPr lang="fr-FR" sz="1600" dirty="0"/>
              <a:t>Exemple: </a:t>
            </a:r>
          </a:p>
          <a:p>
            <a:pPr marL="685800" lvl="1">
              <a:buFont typeface="Arial" panose="020B0604020202020204" pitchFamily="34" charset="0"/>
              <a:buChar char="•"/>
            </a:pPr>
            <a:r>
              <a:rPr lang="fr-FR" dirty="0"/>
              <a:t>économie, économiquement, économiste, </a:t>
            </a:r>
            <a:r>
              <a:rPr lang="fr-FR" dirty="0">
                <a:sym typeface="Wingdings" panose="05000000000000000000" pitchFamily="2" charset="2"/>
              </a:rPr>
              <a:t></a:t>
            </a:r>
            <a:r>
              <a:rPr lang="fr-FR" dirty="0"/>
              <a:t> </a:t>
            </a:r>
            <a:r>
              <a:rPr lang="fr-FR" dirty="0" err="1"/>
              <a:t>économ</a:t>
            </a:r>
            <a:endParaRPr lang="fr-FR" dirty="0"/>
          </a:p>
          <a:p>
            <a:pPr marL="685800" lvl="1">
              <a:buFont typeface="Arial" panose="020B0604020202020204" pitchFamily="34" charset="0"/>
              <a:buChar char="•"/>
            </a:pPr>
            <a:r>
              <a:rPr lang="fr-FR" dirty="0"/>
              <a:t>pour l’anglais : </a:t>
            </a:r>
            <a:r>
              <a:rPr lang="fr-FR" dirty="0" err="1"/>
              <a:t>retrieve</a:t>
            </a:r>
            <a:r>
              <a:rPr lang="fr-FR" dirty="0"/>
              <a:t>, </a:t>
            </a:r>
            <a:r>
              <a:rPr lang="fr-FR" dirty="0" err="1"/>
              <a:t>retrieving</a:t>
            </a:r>
            <a:r>
              <a:rPr lang="fr-FR" dirty="0"/>
              <a:t>, </a:t>
            </a:r>
            <a:r>
              <a:rPr lang="fr-FR" dirty="0" err="1"/>
              <a:t>retrieval</a:t>
            </a:r>
            <a:r>
              <a:rPr lang="fr-FR" dirty="0"/>
              <a:t>, </a:t>
            </a:r>
            <a:r>
              <a:rPr lang="fr-FR" dirty="0" err="1"/>
              <a:t>retrieved</a:t>
            </a:r>
            <a:r>
              <a:rPr lang="fr-FR" dirty="0"/>
              <a:t>, </a:t>
            </a:r>
            <a:r>
              <a:rPr lang="fr-FR" dirty="0" err="1"/>
              <a:t>retrieves</a:t>
            </a:r>
            <a:r>
              <a:rPr lang="fr-FR" dirty="0"/>
              <a:t> </a:t>
            </a:r>
            <a:r>
              <a:rPr lang="fr-FR" dirty="0">
                <a:sym typeface="Wingdings" panose="05000000000000000000" pitchFamily="2" charset="2"/>
              </a:rPr>
              <a:t></a:t>
            </a:r>
            <a:r>
              <a:rPr lang="fr-FR" dirty="0"/>
              <a:t> </a:t>
            </a:r>
            <a:r>
              <a:rPr lang="fr-FR" dirty="0" err="1"/>
              <a:t>retriev</a:t>
            </a:r>
            <a:endParaRPr lang="fr-FR" dirty="0"/>
          </a:p>
          <a:p>
            <a:pPr marL="342900" lvl="1" indent="-342900"/>
            <a:r>
              <a:rPr lang="fr-FR" dirty="0"/>
              <a:t>L’inconvénient majeur de cette opération est qu’elle supprime dans certains cas la sémantique des termes originaux,</a:t>
            </a:r>
          </a:p>
          <a:p>
            <a:pPr marL="685800" lvl="1">
              <a:buFont typeface="Arial" panose="020B0604020202020204" pitchFamily="34" charset="0"/>
              <a:buChar char="•"/>
            </a:pPr>
            <a:endParaRPr lang="fr-FR" dirty="0"/>
          </a:p>
        </p:txBody>
      </p:sp>
      <p:sp>
        <p:nvSpPr>
          <p:cNvPr id="4" name="Espace réservé du pied de page 3">
            <a:extLst>
              <a:ext uri="{FF2B5EF4-FFF2-40B4-BE49-F238E27FC236}">
                <a16:creationId xmlns:a16="http://schemas.microsoft.com/office/drawing/2014/main" id="{4F289D58-3C8C-4CC2-B289-5B666DAD082D}"/>
              </a:ext>
            </a:extLst>
          </p:cNvPr>
          <p:cNvSpPr>
            <a:spLocks noGrp="1"/>
          </p:cNvSpPr>
          <p:nvPr>
            <p:ph type="ftr" sz="quarter" idx="11"/>
          </p:nvPr>
        </p:nvSpPr>
        <p:spPr>
          <a:xfrm>
            <a:off x="2589212" y="6135808"/>
            <a:ext cx="7619999" cy="365125"/>
          </a:xfrm>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B34EDE3A-63A8-4937-B3C4-E2FD61B9AD1B}"/>
              </a:ext>
            </a:extLst>
          </p:cNvPr>
          <p:cNvSpPr>
            <a:spLocks noGrp="1"/>
          </p:cNvSpPr>
          <p:nvPr>
            <p:ph type="sldNum" sz="quarter" idx="12"/>
          </p:nvPr>
        </p:nvSpPr>
        <p:spPr/>
        <p:txBody>
          <a:bodyPr/>
          <a:lstStyle/>
          <a:p>
            <a:fld id="{1CBFE7BF-BE13-481A-9484-8F364B72A28E}" type="slidenum">
              <a:rPr lang="fr-FR" smtClean="0"/>
              <a:t>31</a:t>
            </a:fld>
            <a:endParaRPr lang="fr-FR"/>
          </a:p>
        </p:txBody>
      </p:sp>
      <p:pic>
        <p:nvPicPr>
          <p:cNvPr id="6" name="Image 5">
            <a:extLst>
              <a:ext uri="{FF2B5EF4-FFF2-40B4-BE49-F238E27FC236}">
                <a16:creationId xmlns:a16="http://schemas.microsoft.com/office/drawing/2014/main" id="{1B941E7C-371B-4B7D-9D0F-3A4D55156380}"/>
              </a:ext>
            </a:extLst>
          </p:cNvPr>
          <p:cNvPicPr>
            <a:picLocks noChangeAspect="1"/>
          </p:cNvPicPr>
          <p:nvPr/>
        </p:nvPicPr>
        <p:blipFill>
          <a:blip r:embed="rId2"/>
          <a:stretch>
            <a:fillRect/>
          </a:stretch>
        </p:blipFill>
        <p:spPr>
          <a:xfrm>
            <a:off x="5123207" y="3545779"/>
            <a:ext cx="2952750" cy="800100"/>
          </a:xfrm>
          <a:prstGeom prst="rect">
            <a:avLst/>
          </a:prstGeom>
        </p:spPr>
      </p:pic>
    </p:spTree>
    <p:extLst>
      <p:ext uri="{BB962C8B-B14F-4D97-AF65-F5344CB8AC3E}">
        <p14:creationId xmlns:p14="http://schemas.microsoft.com/office/powerpoint/2010/main" val="22774830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13F13-96E1-4F0D-84AD-22683CC7F979}"/>
              </a:ext>
            </a:extLst>
          </p:cNvPr>
          <p:cNvSpPr>
            <a:spLocks noGrp="1"/>
          </p:cNvSpPr>
          <p:nvPr>
            <p:ph type="title"/>
          </p:nvPr>
        </p:nvSpPr>
        <p:spPr/>
        <p:txBody>
          <a:bodyPr/>
          <a:lstStyle/>
          <a:p>
            <a:r>
              <a:rPr lang="fr-FR" dirty="0"/>
              <a:t>Indexation automatique</a:t>
            </a:r>
            <a:r>
              <a:rPr lang="fr-FR"/>
              <a:t>: Index </a:t>
            </a:r>
            <a:r>
              <a:rPr lang="fr-FR" dirty="0"/>
              <a:t>inversé</a:t>
            </a:r>
          </a:p>
        </p:txBody>
      </p:sp>
      <p:sp>
        <p:nvSpPr>
          <p:cNvPr id="4" name="Espace réservé du pied de page 3">
            <a:extLst>
              <a:ext uri="{FF2B5EF4-FFF2-40B4-BE49-F238E27FC236}">
                <a16:creationId xmlns:a16="http://schemas.microsoft.com/office/drawing/2014/main" id="{58291E47-22EF-4786-9E7E-A4A1C9559A27}"/>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06CA2EBB-39F8-4DC5-BFBE-C2FE609BE9A5}"/>
              </a:ext>
            </a:extLst>
          </p:cNvPr>
          <p:cNvSpPr>
            <a:spLocks noGrp="1"/>
          </p:cNvSpPr>
          <p:nvPr>
            <p:ph type="sldNum" sz="quarter" idx="12"/>
          </p:nvPr>
        </p:nvSpPr>
        <p:spPr/>
        <p:txBody>
          <a:bodyPr/>
          <a:lstStyle/>
          <a:p>
            <a:fld id="{1CBFE7BF-BE13-481A-9484-8F364B72A28E}" type="slidenum">
              <a:rPr lang="fr-FR" smtClean="0"/>
              <a:t>32</a:t>
            </a:fld>
            <a:endParaRPr lang="fr-FR"/>
          </a:p>
        </p:txBody>
      </p:sp>
      <p:sp>
        <p:nvSpPr>
          <p:cNvPr id="3" name="Espace réservé du contenu 2">
            <a:extLst>
              <a:ext uri="{FF2B5EF4-FFF2-40B4-BE49-F238E27FC236}">
                <a16:creationId xmlns:a16="http://schemas.microsoft.com/office/drawing/2014/main" id="{DAD7C5D6-7257-488F-B85F-E366BF83F563}"/>
              </a:ext>
            </a:extLst>
          </p:cNvPr>
          <p:cNvSpPr>
            <a:spLocks noGrp="1"/>
          </p:cNvSpPr>
          <p:nvPr>
            <p:ph idx="1"/>
          </p:nvPr>
        </p:nvSpPr>
        <p:spPr>
          <a:xfrm>
            <a:off x="2589212" y="2133600"/>
            <a:ext cx="9297988" cy="3777622"/>
          </a:xfrm>
        </p:spPr>
        <p:txBody>
          <a:bodyPr/>
          <a:lstStyle/>
          <a:p>
            <a:r>
              <a:rPr lang="fr-FR" dirty="0"/>
              <a:t>Une fois les documents indexés :</a:t>
            </a:r>
            <a:br>
              <a:rPr lang="fr-FR" dirty="0"/>
            </a:br>
            <a:r>
              <a:rPr lang="fr-FR" dirty="0"/>
              <a:t>–  chaque document aura donc un descripteur (une liste de mots souvent simples): à Sac de mots (Bag of </a:t>
            </a:r>
            <a:r>
              <a:rPr lang="fr-FR" dirty="0" err="1"/>
              <a:t>Words</a:t>
            </a:r>
            <a:r>
              <a:rPr lang="fr-FR" dirty="0"/>
              <a:t>)</a:t>
            </a:r>
            <a:br>
              <a:rPr lang="fr-FR" dirty="0"/>
            </a:br>
            <a:r>
              <a:rPr lang="fr-FR" dirty="0"/>
              <a:t>–  Ces termes sont ensuite stockés dans une structure appelée fichier inverse.</a:t>
            </a:r>
          </a:p>
          <a:p>
            <a:r>
              <a:rPr lang="fr-FR" dirty="0"/>
              <a:t>Dans sa forme la plus simple, l'index inversé d'une collection de documents est essentiellement une structure de données qui relie chaque terme distinct à une liste de tous les documents qui le contiennent.</a:t>
            </a:r>
          </a:p>
          <a:p>
            <a:pPr marL="0" indent="0">
              <a:buNone/>
            </a:pPr>
            <a:br>
              <a:rPr lang="fr-FR" dirty="0"/>
            </a:br>
            <a:endParaRPr lang="fr-FR" dirty="0"/>
          </a:p>
        </p:txBody>
      </p:sp>
    </p:spTree>
    <p:extLst>
      <p:ext uri="{BB962C8B-B14F-4D97-AF65-F5344CB8AC3E}">
        <p14:creationId xmlns:p14="http://schemas.microsoft.com/office/powerpoint/2010/main" val="631395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F0EA54-790A-4CE5-B523-DF545796A6ED}"/>
              </a:ext>
            </a:extLst>
          </p:cNvPr>
          <p:cNvSpPr>
            <a:spLocks noGrp="1"/>
          </p:cNvSpPr>
          <p:nvPr>
            <p:ph type="title"/>
          </p:nvPr>
        </p:nvSpPr>
        <p:spPr/>
        <p:txBody>
          <a:bodyPr/>
          <a:lstStyle/>
          <a:p>
            <a:r>
              <a:rPr lang="fr-FR" dirty="0"/>
              <a:t>Index inversé</a:t>
            </a:r>
          </a:p>
        </p:txBody>
      </p:sp>
      <p:sp>
        <p:nvSpPr>
          <p:cNvPr id="3" name="Espace réservé du contenu 2">
            <a:extLst>
              <a:ext uri="{FF2B5EF4-FFF2-40B4-BE49-F238E27FC236}">
                <a16:creationId xmlns:a16="http://schemas.microsoft.com/office/drawing/2014/main" id="{E286C68E-2C10-46CF-8FD6-4AD7EC8BD423}"/>
              </a:ext>
            </a:extLst>
          </p:cNvPr>
          <p:cNvSpPr>
            <a:spLocks noGrp="1"/>
          </p:cNvSpPr>
          <p:nvPr>
            <p:ph idx="1"/>
          </p:nvPr>
        </p:nvSpPr>
        <p:spPr>
          <a:xfrm>
            <a:off x="2589211" y="2133600"/>
            <a:ext cx="9032945" cy="3777622"/>
          </a:xfrm>
        </p:spPr>
        <p:txBody>
          <a:bodyPr/>
          <a:lstStyle/>
          <a:p>
            <a:r>
              <a:rPr lang="fr-FR" dirty="0"/>
              <a:t>Un index inversé se compose de deux parties: </a:t>
            </a:r>
          </a:p>
          <a:p>
            <a:pPr>
              <a:buFont typeface="+mj-lt"/>
              <a:buAutoNum type="arabicPeriod"/>
            </a:pPr>
            <a:r>
              <a:rPr lang="fr-FR" dirty="0"/>
              <a:t>Un vocabulaire V, contenant tous les termes distincts de l'ensemble de documents, et </a:t>
            </a:r>
          </a:p>
          <a:p>
            <a:pPr>
              <a:buFont typeface="+mj-lt"/>
              <a:buAutoNum type="arabicPeriod"/>
            </a:pPr>
            <a:r>
              <a:rPr lang="fr-FR" dirty="0"/>
              <a:t>pour chaque terme distinct, une liste inversée de publications. </a:t>
            </a:r>
          </a:p>
          <a:p>
            <a:r>
              <a:rPr lang="fr-FR" dirty="0"/>
              <a:t>Chaque enregistrement stocke l'ID (désigné par id</a:t>
            </a:r>
            <a:r>
              <a:rPr lang="fr-FR" baseline="-25000" dirty="0"/>
              <a:t>j</a:t>
            </a:r>
            <a:r>
              <a:rPr lang="fr-FR" dirty="0"/>
              <a:t>) du document d</a:t>
            </a:r>
            <a:r>
              <a:rPr lang="fr-FR" baseline="-25000" dirty="0"/>
              <a:t>j</a:t>
            </a:r>
            <a:r>
              <a:rPr lang="fr-FR" dirty="0"/>
              <a:t> qui contient le terme t</a:t>
            </a:r>
            <a:r>
              <a:rPr lang="fr-FR" baseline="-25000" dirty="0"/>
              <a:t>i</a:t>
            </a:r>
            <a:r>
              <a:rPr lang="fr-FR" dirty="0"/>
              <a:t> et d'autres informations sur ce terme dans ce document.</a:t>
            </a:r>
          </a:p>
          <a:p>
            <a:r>
              <a:rPr lang="fr-FR" dirty="0"/>
              <a:t> Selon le besoin de l'algorithme de recherche ou de classement, différentes informations peuvent être incluses.</a:t>
            </a:r>
          </a:p>
        </p:txBody>
      </p:sp>
      <p:sp>
        <p:nvSpPr>
          <p:cNvPr id="4" name="Espace réservé du pied de page 3">
            <a:extLst>
              <a:ext uri="{FF2B5EF4-FFF2-40B4-BE49-F238E27FC236}">
                <a16:creationId xmlns:a16="http://schemas.microsoft.com/office/drawing/2014/main" id="{5F98576A-C367-4BE5-8F4B-AE853308A574}"/>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FDD0E454-EA91-4FB3-98C9-DF6543066C5C}"/>
              </a:ext>
            </a:extLst>
          </p:cNvPr>
          <p:cNvSpPr>
            <a:spLocks noGrp="1"/>
          </p:cNvSpPr>
          <p:nvPr>
            <p:ph type="sldNum" sz="quarter" idx="12"/>
          </p:nvPr>
        </p:nvSpPr>
        <p:spPr/>
        <p:txBody>
          <a:bodyPr/>
          <a:lstStyle/>
          <a:p>
            <a:fld id="{1CBFE7BF-BE13-481A-9484-8F364B72A28E}" type="slidenum">
              <a:rPr lang="fr-FR" smtClean="0"/>
              <a:t>33</a:t>
            </a:fld>
            <a:endParaRPr lang="fr-FR"/>
          </a:p>
        </p:txBody>
      </p:sp>
    </p:spTree>
    <p:extLst>
      <p:ext uri="{BB962C8B-B14F-4D97-AF65-F5344CB8AC3E}">
        <p14:creationId xmlns:p14="http://schemas.microsoft.com/office/powerpoint/2010/main" val="41608397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4C44B8E-AF3C-4FA4-AFEB-B115BEF6763E}"/>
              </a:ext>
            </a:extLst>
          </p:cNvPr>
          <p:cNvPicPr>
            <a:picLocks noChangeAspect="1"/>
          </p:cNvPicPr>
          <p:nvPr/>
        </p:nvPicPr>
        <p:blipFill>
          <a:blip r:embed="rId2"/>
          <a:stretch>
            <a:fillRect/>
          </a:stretch>
        </p:blipFill>
        <p:spPr>
          <a:xfrm>
            <a:off x="3476625" y="4324972"/>
            <a:ext cx="5238750" cy="1971675"/>
          </a:xfrm>
          <a:prstGeom prst="rect">
            <a:avLst/>
          </a:prstGeom>
        </p:spPr>
      </p:pic>
      <p:sp>
        <p:nvSpPr>
          <p:cNvPr id="2" name="Titre 1">
            <a:extLst>
              <a:ext uri="{FF2B5EF4-FFF2-40B4-BE49-F238E27FC236}">
                <a16:creationId xmlns:a16="http://schemas.microsoft.com/office/drawing/2014/main" id="{4978EAD6-7265-41DE-BD93-0BA020A8ED95}"/>
              </a:ext>
            </a:extLst>
          </p:cNvPr>
          <p:cNvSpPr>
            <a:spLocks noGrp="1"/>
          </p:cNvSpPr>
          <p:nvPr>
            <p:ph type="title"/>
          </p:nvPr>
        </p:nvSpPr>
        <p:spPr/>
        <p:txBody>
          <a:bodyPr/>
          <a:lstStyle/>
          <a:p>
            <a:r>
              <a:rPr lang="fr-FR" dirty="0"/>
              <a:t>Index inversé</a:t>
            </a:r>
          </a:p>
        </p:txBody>
      </p:sp>
      <p:sp>
        <p:nvSpPr>
          <p:cNvPr id="3" name="Espace réservé du contenu 2">
            <a:extLst>
              <a:ext uri="{FF2B5EF4-FFF2-40B4-BE49-F238E27FC236}">
                <a16:creationId xmlns:a16="http://schemas.microsoft.com/office/drawing/2014/main" id="{481D3731-E6D5-4DAF-A196-41A343B75659}"/>
              </a:ext>
            </a:extLst>
          </p:cNvPr>
          <p:cNvSpPr>
            <a:spLocks noGrp="1"/>
          </p:cNvSpPr>
          <p:nvPr>
            <p:ph idx="1"/>
          </p:nvPr>
        </p:nvSpPr>
        <p:spPr/>
        <p:txBody>
          <a:bodyPr/>
          <a:lstStyle/>
          <a:p>
            <a:r>
              <a:rPr lang="fr-FR" dirty="0"/>
              <a:t>Pour chaque terme, nous avons une liste qui enregistre dans quels documents le terme se produit.</a:t>
            </a:r>
          </a:p>
          <a:p>
            <a:r>
              <a:rPr lang="fr-FR" dirty="0"/>
              <a:t>Chaque terme de la liste est appelé classiquement </a:t>
            </a:r>
            <a:r>
              <a:rPr lang="fr-FR" b="1" dirty="0" err="1"/>
              <a:t>Posting</a:t>
            </a:r>
            <a:r>
              <a:rPr lang="fr-FR" b="1" dirty="0"/>
              <a:t> </a:t>
            </a:r>
            <a:r>
              <a:rPr lang="fr-FR" dirty="0"/>
              <a:t>(publication).</a:t>
            </a:r>
          </a:p>
          <a:p>
            <a:r>
              <a:rPr lang="fr-FR" dirty="0"/>
              <a:t>Un </a:t>
            </a:r>
            <a:r>
              <a:rPr lang="fr-FR" dirty="0" err="1"/>
              <a:t>Posting</a:t>
            </a:r>
            <a:r>
              <a:rPr lang="fr-FR" dirty="0"/>
              <a:t> est un tuple de la forme(t</a:t>
            </a:r>
            <a:r>
              <a:rPr lang="fr-FR" baseline="-25000" dirty="0"/>
              <a:t>i</a:t>
            </a:r>
            <a:r>
              <a:rPr lang="fr-FR" dirty="0"/>
              <a:t>,d</a:t>
            </a:r>
            <a:r>
              <a:rPr lang="fr-FR" baseline="-25000" dirty="0"/>
              <a:t>j</a:t>
            </a:r>
            <a:r>
              <a:rPr lang="fr-FR" dirty="0"/>
              <a:t>), où t</a:t>
            </a:r>
            <a:r>
              <a:rPr lang="fr-FR" baseline="-25000" dirty="0"/>
              <a:t>i</a:t>
            </a:r>
            <a:r>
              <a:rPr lang="fr-FR" dirty="0"/>
              <a:t> est un identificateur de terme et d</a:t>
            </a:r>
            <a:r>
              <a:rPr lang="fr-FR" baseline="-25000" dirty="0"/>
              <a:t>j</a:t>
            </a:r>
            <a:r>
              <a:rPr lang="fr-FR" dirty="0"/>
              <a:t> est un identifiant de document.</a:t>
            </a:r>
          </a:p>
          <a:p>
            <a:r>
              <a:rPr lang="fr-FR" dirty="0"/>
              <a:t>La liste est appelée liste de </a:t>
            </a:r>
            <a:r>
              <a:rPr lang="fr-FR" dirty="0" err="1"/>
              <a:t>posting</a:t>
            </a:r>
            <a:r>
              <a:rPr lang="fr-FR" dirty="0"/>
              <a:t> (ou liste inversée)</a:t>
            </a:r>
          </a:p>
        </p:txBody>
      </p:sp>
      <p:sp>
        <p:nvSpPr>
          <p:cNvPr id="4" name="Espace réservé du pied de page 3">
            <a:extLst>
              <a:ext uri="{FF2B5EF4-FFF2-40B4-BE49-F238E27FC236}">
                <a16:creationId xmlns:a16="http://schemas.microsoft.com/office/drawing/2014/main" id="{8CFAB99E-2236-4820-8E4C-11D29228336A}"/>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01F55C88-2AC8-47F9-9B81-E99974E796E8}"/>
              </a:ext>
            </a:extLst>
          </p:cNvPr>
          <p:cNvSpPr>
            <a:spLocks noGrp="1"/>
          </p:cNvSpPr>
          <p:nvPr>
            <p:ph type="sldNum" sz="quarter" idx="12"/>
          </p:nvPr>
        </p:nvSpPr>
        <p:spPr/>
        <p:txBody>
          <a:bodyPr/>
          <a:lstStyle/>
          <a:p>
            <a:fld id="{1CBFE7BF-BE13-481A-9484-8F364B72A28E}" type="slidenum">
              <a:rPr lang="fr-FR" smtClean="0"/>
              <a:t>34</a:t>
            </a:fld>
            <a:endParaRPr lang="fr-FR"/>
          </a:p>
        </p:txBody>
      </p:sp>
    </p:spTree>
    <p:extLst>
      <p:ext uri="{BB962C8B-B14F-4D97-AF65-F5344CB8AC3E}">
        <p14:creationId xmlns:p14="http://schemas.microsoft.com/office/powerpoint/2010/main" val="34205915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B25D4E-BF6A-41C9-AF56-0408AFD0DAA9}"/>
              </a:ext>
            </a:extLst>
          </p:cNvPr>
          <p:cNvSpPr>
            <a:spLocks noGrp="1"/>
          </p:cNvSpPr>
          <p:nvPr>
            <p:ph type="title"/>
          </p:nvPr>
        </p:nvSpPr>
        <p:spPr/>
        <p:txBody>
          <a:bodyPr/>
          <a:lstStyle/>
          <a:p>
            <a:r>
              <a:rPr lang="fr-FR" dirty="0"/>
              <a:t>Index inversé</a:t>
            </a:r>
          </a:p>
        </p:txBody>
      </p:sp>
      <p:sp>
        <p:nvSpPr>
          <p:cNvPr id="3" name="Espace réservé du contenu 2">
            <a:extLst>
              <a:ext uri="{FF2B5EF4-FFF2-40B4-BE49-F238E27FC236}">
                <a16:creationId xmlns:a16="http://schemas.microsoft.com/office/drawing/2014/main" id="{8F435EA4-2E6E-45A4-9D46-395F0B45F174}"/>
              </a:ext>
            </a:extLst>
          </p:cNvPr>
          <p:cNvSpPr>
            <a:spLocks noGrp="1"/>
          </p:cNvSpPr>
          <p:nvPr>
            <p:ph idx="1"/>
          </p:nvPr>
        </p:nvSpPr>
        <p:spPr/>
        <p:txBody>
          <a:bodyPr/>
          <a:lstStyle/>
          <a:p>
            <a:r>
              <a:rPr lang="fr-FR" dirty="0"/>
              <a:t>Les index inversés sont indépendants du modèle IR adopté</a:t>
            </a:r>
            <a:br>
              <a:rPr lang="fr-FR" dirty="0"/>
            </a:br>
            <a:r>
              <a:rPr lang="fr-FR" dirty="0"/>
              <a:t>(Modèle booléen, modèle d'espace vectoriel, etc.)</a:t>
            </a:r>
          </a:p>
          <a:p>
            <a:r>
              <a:rPr lang="fr-FR" dirty="0"/>
              <a:t>Chaque </a:t>
            </a:r>
            <a:r>
              <a:rPr lang="fr-FR" dirty="0" err="1"/>
              <a:t>Posting</a:t>
            </a:r>
            <a:r>
              <a:rPr lang="fr-FR" dirty="0"/>
              <a:t> contient généralement:</a:t>
            </a:r>
            <a:br>
              <a:rPr lang="fr-FR" dirty="0"/>
            </a:br>
            <a:r>
              <a:rPr lang="fr-FR" dirty="0"/>
              <a:t>• L'identifiant du document lié.</a:t>
            </a:r>
            <a:br>
              <a:rPr lang="fr-FR" dirty="0"/>
            </a:br>
            <a:r>
              <a:rPr lang="fr-FR" dirty="0"/>
              <a:t>• La fréquence d'apparition du terme dans le document</a:t>
            </a:r>
            <a:br>
              <a:rPr lang="fr-FR" dirty="0"/>
            </a:br>
            <a:r>
              <a:rPr lang="fr-FR" dirty="0"/>
              <a:t>• La position du terme pour chaque document (facultatif)</a:t>
            </a:r>
          </a:p>
          <a:p>
            <a:pPr lvl="2">
              <a:buFont typeface="Wingdings" panose="05000000000000000000" pitchFamily="2" charset="2"/>
              <a:buChar char="§"/>
            </a:pPr>
            <a:r>
              <a:rPr lang="fr-FR" dirty="0"/>
              <a:t> Exprimé en nombre de mots depuis le début du document, le nombre d'octets, etc.</a:t>
            </a:r>
          </a:p>
          <a:p>
            <a:pPr marL="342900" lvl="2" indent="-342900"/>
            <a:r>
              <a:rPr lang="fr-FR" sz="1800" dirty="0"/>
              <a:t>Pour chaque terme est également généralement stocké la fréquence d'apparition du terme dans l’ensemble des documents.</a:t>
            </a:r>
          </a:p>
        </p:txBody>
      </p:sp>
      <p:sp>
        <p:nvSpPr>
          <p:cNvPr id="4" name="Espace réservé du pied de page 3">
            <a:extLst>
              <a:ext uri="{FF2B5EF4-FFF2-40B4-BE49-F238E27FC236}">
                <a16:creationId xmlns:a16="http://schemas.microsoft.com/office/drawing/2014/main" id="{746B05DF-42B3-4E72-B2D9-ACBF117AB818}"/>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31D9C55E-8608-4EEA-A28D-B027800C55E9}"/>
              </a:ext>
            </a:extLst>
          </p:cNvPr>
          <p:cNvSpPr>
            <a:spLocks noGrp="1"/>
          </p:cNvSpPr>
          <p:nvPr>
            <p:ph type="sldNum" sz="quarter" idx="12"/>
          </p:nvPr>
        </p:nvSpPr>
        <p:spPr/>
        <p:txBody>
          <a:bodyPr/>
          <a:lstStyle/>
          <a:p>
            <a:fld id="{1CBFE7BF-BE13-481A-9484-8F364B72A28E}" type="slidenum">
              <a:rPr lang="fr-FR" smtClean="0"/>
              <a:t>35</a:t>
            </a:fld>
            <a:endParaRPr lang="fr-FR"/>
          </a:p>
        </p:txBody>
      </p:sp>
    </p:spTree>
    <p:extLst>
      <p:ext uri="{BB962C8B-B14F-4D97-AF65-F5344CB8AC3E}">
        <p14:creationId xmlns:p14="http://schemas.microsoft.com/office/powerpoint/2010/main" val="3266733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21F20B-6EB9-4385-849F-9C2F50AD4420}"/>
              </a:ext>
            </a:extLst>
          </p:cNvPr>
          <p:cNvSpPr>
            <a:spLocks noGrp="1"/>
          </p:cNvSpPr>
          <p:nvPr>
            <p:ph type="title"/>
          </p:nvPr>
        </p:nvSpPr>
        <p:spPr>
          <a:xfrm>
            <a:off x="2592925" y="624110"/>
            <a:ext cx="8911687" cy="692410"/>
          </a:xfrm>
        </p:spPr>
        <p:txBody>
          <a:bodyPr/>
          <a:lstStyle/>
          <a:p>
            <a:r>
              <a:rPr lang="fr-FR" dirty="0"/>
              <a:t>Index inversé: Construction</a:t>
            </a:r>
          </a:p>
        </p:txBody>
      </p:sp>
      <p:sp>
        <p:nvSpPr>
          <p:cNvPr id="4" name="Espace réservé du pied de page 3">
            <a:extLst>
              <a:ext uri="{FF2B5EF4-FFF2-40B4-BE49-F238E27FC236}">
                <a16:creationId xmlns:a16="http://schemas.microsoft.com/office/drawing/2014/main" id="{A2B81EE5-CF26-4D36-B88E-E62C3C8B4A0B}"/>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07DC6249-6EE7-412D-BCC7-5EEB9EF02182}"/>
              </a:ext>
            </a:extLst>
          </p:cNvPr>
          <p:cNvSpPr>
            <a:spLocks noGrp="1"/>
          </p:cNvSpPr>
          <p:nvPr>
            <p:ph type="sldNum" sz="quarter" idx="12"/>
          </p:nvPr>
        </p:nvSpPr>
        <p:spPr/>
        <p:txBody>
          <a:bodyPr/>
          <a:lstStyle/>
          <a:p>
            <a:fld id="{1CBFE7BF-BE13-481A-9484-8F364B72A28E}" type="slidenum">
              <a:rPr lang="fr-FR" smtClean="0"/>
              <a:t>36</a:t>
            </a:fld>
            <a:endParaRPr lang="fr-FR"/>
          </a:p>
        </p:txBody>
      </p:sp>
      <p:pic>
        <p:nvPicPr>
          <p:cNvPr id="6" name="Image 5">
            <a:extLst>
              <a:ext uri="{FF2B5EF4-FFF2-40B4-BE49-F238E27FC236}">
                <a16:creationId xmlns:a16="http://schemas.microsoft.com/office/drawing/2014/main" id="{0CA48D7A-7BCA-4C4F-BA72-35B515AF9067}"/>
              </a:ext>
            </a:extLst>
          </p:cNvPr>
          <p:cNvPicPr>
            <a:picLocks noChangeAspect="1"/>
          </p:cNvPicPr>
          <p:nvPr/>
        </p:nvPicPr>
        <p:blipFill>
          <a:blip r:embed="rId2"/>
          <a:stretch>
            <a:fillRect/>
          </a:stretch>
        </p:blipFill>
        <p:spPr>
          <a:xfrm>
            <a:off x="2200275" y="1316520"/>
            <a:ext cx="7791450" cy="4781550"/>
          </a:xfrm>
          <a:prstGeom prst="rect">
            <a:avLst/>
          </a:prstGeom>
        </p:spPr>
      </p:pic>
      <p:sp>
        <p:nvSpPr>
          <p:cNvPr id="3" name="Espace réservé du contenu 2">
            <a:extLst>
              <a:ext uri="{FF2B5EF4-FFF2-40B4-BE49-F238E27FC236}">
                <a16:creationId xmlns:a16="http://schemas.microsoft.com/office/drawing/2014/main" id="{A5CA3F5B-AA67-4E3B-9583-C5A48AB399E4}"/>
              </a:ext>
            </a:extLst>
          </p:cNvPr>
          <p:cNvSpPr>
            <a:spLocks noGrp="1"/>
          </p:cNvSpPr>
          <p:nvPr>
            <p:ph idx="1"/>
          </p:nvPr>
        </p:nvSpPr>
        <p:spPr>
          <a:xfrm>
            <a:off x="2218149" y="1470991"/>
            <a:ext cx="6090962" cy="1577008"/>
          </a:xfrm>
        </p:spPr>
        <p:txBody>
          <a:bodyPr/>
          <a:lstStyle/>
          <a:p>
            <a:r>
              <a:rPr lang="fr-FR" dirty="0"/>
              <a:t>Extraire les termes de chaque document dans un fichier (1fichier par document) ou un fichier pour plusieurs documents) </a:t>
            </a:r>
            <a:br>
              <a:rPr lang="fr-FR" dirty="0"/>
            </a:br>
            <a:endParaRPr lang="fr-FR" dirty="0"/>
          </a:p>
        </p:txBody>
      </p:sp>
    </p:spTree>
    <p:extLst>
      <p:ext uri="{BB962C8B-B14F-4D97-AF65-F5344CB8AC3E}">
        <p14:creationId xmlns:p14="http://schemas.microsoft.com/office/powerpoint/2010/main" val="17043759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CC134D-5EEF-4E77-BF45-A8036E68F812}"/>
              </a:ext>
            </a:extLst>
          </p:cNvPr>
          <p:cNvSpPr>
            <a:spLocks noGrp="1"/>
          </p:cNvSpPr>
          <p:nvPr>
            <p:ph type="title"/>
          </p:nvPr>
        </p:nvSpPr>
        <p:spPr/>
        <p:txBody>
          <a:bodyPr/>
          <a:lstStyle/>
          <a:p>
            <a:r>
              <a:rPr lang="fr-FR" dirty="0"/>
              <a:t>Index inversé: Construction</a:t>
            </a:r>
          </a:p>
        </p:txBody>
      </p:sp>
      <p:sp>
        <p:nvSpPr>
          <p:cNvPr id="3" name="Espace réservé du contenu 2">
            <a:extLst>
              <a:ext uri="{FF2B5EF4-FFF2-40B4-BE49-F238E27FC236}">
                <a16:creationId xmlns:a16="http://schemas.microsoft.com/office/drawing/2014/main" id="{2E3E9FAB-DBC2-4797-A3C6-02453DE5A040}"/>
              </a:ext>
            </a:extLst>
          </p:cNvPr>
          <p:cNvSpPr>
            <a:spLocks noGrp="1"/>
          </p:cNvSpPr>
          <p:nvPr>
            <p:ph idx="1"/>
          </p:nvPr>
        </p:nvSpPr>
        <p:spPr>
          <a:xfrm>
            <a:off x="2589212" y="2133600"/>
            <a:ext cx="6329501" cy="1139687"/>
          </a:xfrm>
        </p:spPr>
        <p:txBody>
          <a:bodyPr>
            <a:normAutofit/>
          </a:bodyPr>
          <a:lstStyle/>
          <a:p>
            <a:r>
              <a:rPr lang="fr-FR" dirty="0"/>
              <a:t>Trier le fichier termes-documents:</a:t>
            </a:r>
          </a:p>
          <a:p>
            <a:pPr marL="0" indent="0">
              <a:buNone/>
            </a:pPr>
            <a:r>
              <a:rPr lang="fr-FR" dirty="0"/>
              <a:t>Trier le fichier par ordre alphabétique des termes et par</a:t>
            </a:r>
            <a:br>
              <a:rPr lang="fr-FR" dirty="0"/>
            </a:br>
            <a:r>
              <a:rPr lang="fr-FR" dirty="0"/>
              <a:t>document </a:t>
            </a:r>
          </a:p>
        </p:txBody>
      </p:sp>
      <p:sp>
        <p:nvSpPr>
          <p:cNvPr id="4" name="Espace réservé du pied de page 3">
            <a:extLst>
              <a:ext uri="{FF2B5EF4-FFF2-40B4-BE49-F238E27FC236}">
                <a16:creationId xmlns:a16="http://schemas.microsoft.com/office/drawing/2014/main" id="{116B6990-0DC9-4CD8-B159-2F846EC1D991}"/>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E652019-167E-4836-A391-27423FDE3377}"/>
              </a:ext>
            </a:extLst>
          </p:cNvPr>
          <p:cNvSpPr>
            <a:spLocks noGrp="1"/>
          </p:cNvSpPr>
          <p:nvPr>
            <p:ph type="sldNum" sz="quarter" idx="12"/>
          </p:nvPr>
        </p:nvSpPr>
        <p:spPr/>
        <p:txBody>
          <a:bodyPr/>
          <a:lstStyle/>
          <a:p>
            <a:fld id="{1CBFE7BF-BE13-481A-9484-8F364B72A28E}" type="slidenum">
              <a:rPr lang="fr-FR" smtClean="0"/>
              <a:t>37</a:t>
            </a:fld>
            <a:endParaRPr lang="fr-FR"/>
          </a:p>
        </p:txBody>
      </p:sp>
      <p:pic>
        <p:nvPicPr>
          <p:cNvPr id="6" name="Image 5">
            <a:extLst>
              <a:ext uri="{FF2B5EF4-FFF2-40B4-BE49-F238E27FC236}">
                <a16:creationId xmlns:a16="http://schemas.microsoft.com/office/drawing/2014/main" id="{C21936AA-F25D-481C-A7D8-6BF6EF2883E3}"/>
              </a:ext>
            </a:extLst>
          </p:cNvPr>
          <p:cNvPicPr>
            <a:picLocks noChangeAspect="1"/>
          </p:cNvPicPr>
          <p:nvPr/>
        </p:nvPicPr>
        <p:blipFill>
          <a:blip r:embed="rId2"/>
          <a:stretch>
            <a:fillRect/>
          </a:stretch>
        </p:blipFill>
        <p:spPr>
          <a:xfrm>
            <a:off x="8918713" y="1043816"/>
            <a:ext cx="3212001" cy="5091992"/>
          </a:xfrm>
          <a:prstGeom prst="rect">
            <a:avLst/>
          </a:prstGeom>
        </p:spPr>
      </p:pic>
    </p:spTree>
    <p:extLst>
      <p:ext uri="{BB962C8B-B14F-4D97-AF65-F5344CB8AC3E}">
        <p14:creationId xmlns:p14="http://schemas.microsoft.com/office/powerpoint/2010/main" val="2934490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131597-C6BE-4907-8AD9-069CE790DCC5}"/>
              </a:ext>
            </a:extLst>
          </p:cNvPr>
          <p:cNvSpPr>
            <a:spLocks noGrp="1"/>
          </p:cNvSpPr>
          <p:nvPr>
            <p:ph type="title"/>
          </p:nvPr>
        </p:nvSpPr>
        <p:spPr/>
        <p:txBody>
          <a:bodyPr/>
          <a:lstStyle/>
          <a:p>
            <a:r>
              <a:rPr lang="fr-FR" dirty="0"/>
              <a:t>Index inversé: Construction</a:t>
            </a:r>
          </a:p>
        </p:txBody>
      </p:sp>
      <p:sp>
        <p:nvSpPr>
          <p:cNvPr id="3" name="Espace réservé du contenu 2">
            <a:extLst>
              <a:ext uri="{FF2B5EF4-FFF2-40B4-BE49-F238E27FC236}">
                <a16:creationId xmlns:a16="http://schemas.microsoft.com/office/drawing/2014/main" id="{C8F44609-9E5C-4B6B-97ED-0DE5BABEEBD3}"/>
              </a:ext>
            </a:extLst>
          </p:cNvPr>
          <p:cNvSpPr>
            <a:spLocks noGrp="1"/>
          </p:cNvSpPr>
          <p:nvPr>
            <p:ph idx="1"/>
          </p:nvPr>
        </p:nvSpPr>
        <p:spPr/>
        <p:txBody>
          <a:bodyPr/>
          <a:lstStyle/>
          <a:p>
            <a:r>
              <a:rPr lang="fr-FR" dirty="0"/>
              <a:t>Pour chaque terme,</a:t>
            </a:r>
            <a:br>
              <a:rPr lang="fr-FR" dirty="0"/>
            </a:br>
            <a:r>
              <a:rPr lang="fr-FR" dirty="0"/>
              <a:t>–  on dispose de la liste de</a:t>
            </a:r>
            <a:br>
              <a:rPr lang="fr-FR" dirty="0"/>
            </a:br>
            <a:r>
              <a:rPr lang="fr-FR" dirty="0"/>
              <a:t>documents qui le contient</a:t>
            </a:r>
            <a:br>
              <a:rPr lang="fr-FR" dirty="0"/>
            </a:br>
            <a:r>
              <a:rPr lang="fr-FR" dirty="0"/>
              <a:t>–  Le nombre de documents</a:t>
            </a:r>
            <a:br>
              <a:rPr lang="fr-FR" dirty="0"/>
            </a:br>
            <a:r>
              <a:rPr lang="fr-FR" dirty="0"/>
              <a:t>comportant ce terme </a:t>
            </a:r>
            <a:br>
              <a:rPr lang="fr-FR" dirty="0"/>
            </a:br>
            <a:endParaRPr lang="fr-FR" dirty="0"/>
          </a:p>
        </p:txBody>
      </p:sp>
      <p:sp>
        <p:nvSpPr>
          <p:cNvPr id="4" name="Espace réservé du pied de page 3">
            <a:extLst>
              <a:ext uri="{FF2B5EF4-FFF2-40B4-BE49-F238E27FC236}">
                <a16:creationId xmlns:a16="http://schemas.microsoft.com/office/drawing/2014/main" id="{1F18E8AD-4E6E-4C7D-8ABD-2403087B5787}"/>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EEA463FE-D0A4-476C-953B-3DEBB2E34460}"/>
              </a:ext>
            </a:extLst>
          </p:cNvPr>
          <p:cNvSpPr>
            <a:spLocks noGrp="1"/>
          </p:cNvSpPr>
          <p:nvPr>
            <p:ph type="sldNum" sz="quarter" idx="12"/>
          </p:nvPr>
        </p:nvSpPr>
        <p:spPr/>
        <p:txBody>
          <a:bodyPr/>
          <a:lstStyle/>
          <a:p>
            <a:fld id="{1CBFE7BF-BE13-481A-9484-8F364B72A28E}" type="slidenum">
              <a:rPr lang="fr-FR" smtClean="0"/>
              <a:t>38</a:t>
            </a:fld>
            <a:endParaRPr lang="fr-FR"/>
          </a:p>
        </p:txBody>
      </p:sp>
      <p:pic>
        <p:nvPicPr>
          <p:cNvPr id="6" name="Image 5">
            <a:extLst>
              <a:ext uri="{FF2B5EF4-FFF2-40B4-BE49-F238E27FC236}">
                <a16:creationId xmlns:a16="http://schemas.microsoft.com/office/drawing/2014/main" id="{BB22B507-3067-4296-84AC-8FA4A4E5CAA4}"/>
              </a:ext>
            </a:extLst>
          </p:cNvPr>
          <p:cNvPicPr>
            <a:picLocks noChangeAspect="1"/>
          </p:cNvPicPr>
          <p:nvPr/>
        </p:nvPicPr>
        <p:blipFill>
          <a:blip r:embed="rId2"/>
          <a:stretch>
            <a:fillRect/>
          </a:stretch>
        </p:blipFill>
        <p:spPr>
          <a:xfrm>
            <a:off x="6321287" y="1637885"/>
            <a:ext cx="5486399" cy="4324350"/>
          </a:xfrm>
          <a:prstGeom prst="rect">
            <a:avLst/>
          </a:prstGeom>
        </p:spPr>
      </p:pic>
    </p:spTree>
    <p:extLst>
      <p:ext uri="{BB962C8B-B14F-4D97-AF65-F5344CB8AC3E}">
        <p14:creationId xmlns:p14="http://schemas.microsoft.com/office/powerpoint/2010/main" val="2748905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AD8EAC-6C95-48E1-8827-B04B006F5953}"/>
              </a:ext>
            </a:extLst>
          </p:cNvPr>
          <p:cNvSpPr>
            <a:spLocks noGrp="1"/>
          </p:cNvSpPr>
          <p:nvPr>
            <p:ph type="title"/>
          </p:nvPr>
        </p:nvSpPr>
        <p:spPr/>
        <p:txBody>
          <a:bodyPr/>
          <a:lstStyle/>
          <a:p>
            <a:r>
              <a:rPr lang="fr-FR" dirty="0"/>
              <a:t>Index inversé: Construction</a:t>
            </a:r>
          </a:p>
        </p:txBody>
      </p:sp>
      <p:sp>
        <p:nvSpPr>
          <p:cNvPr id="4" name="Espace réservé du pied de page 3">
            <a:extLst>
              <a:ext uri="{FF2B5EF4-FFF2-40B4-BE49-F238E27FC236}">
                <a16:creationId xmlns:a16="http://schemas.microsoft.com/office/drawing/2014/main" id="{53EE54BF-B082-4697-A7A8-10450ADECB39}"/>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32DFC0B-0BB2-4EA1-87D7-C33537A50CDC}"/>
              </a:ext>
            </a:extLst>
          </p:cNvPr>
          <p:cNvSpPr>
            <a:spLocks noGrp="1"/>
          </p:cNvSpPr>
          <p:nvPr>
            <p:ph type="sldNum" sz="quarter" idx="12"/>
          </p:nvPr>
        </p:nvSpPr>
        <p:spPr/>
        <p:txBody>
          <a:bodyPr/>
          <a:lstStyle/>
          <a:p>
            <a:fld id="{1CBFE7BF-BE13-481A-9484-8F364B72A28E}" type="slidenum">
              <a:rPr lang="fr-FR" smtClean="0"/>
              <a:t>39</a:t>
            </a:fld>
            <a:endParaRPr lang="fr-FR"/>
          </a:p>
        </p:txBody>
      </p:sp>
      <p:pic>
        <p:nvPicPr>
          <p:cNvPr id="6" name="Image 5">
            <a:extLst>
              <a:ext uri="{FF2B5EF4-FFF2-40B4-BE49-F238E27FC236}">
                <a16:creationId xmlns:a16="http://schemas.microsoft.com/office/drawing/2014/main" id="{DCB08AE1-CE6E-4500-B7DD-BD98387F8F1A}"/>
              </a:ext>
            </a:extLst>
          </p:cNvPr>
          <p:cNvPicPr>
            <a:picLocks noChangeAspect="1"/>
          </p:cNvPicPr>
          <p:nvPr/>
        </p:nvPicPr>
        <p:blipFill>
          <a:blip r:embed="rId2"/>
          <a:stretch>
            <a:fillRect/>
          </a:stretch>
        </p:blipFill>
        <p:spPr>
          <a:xfrm>
            <a:off x="2505075" y="1442622"/>
            <a:ext cx="8865290" cy="4600369"/>
          </a:xfrm>
          <a:prstGeom prst="rect">
            <a:avLst/>
          </a:prstGeom>
        </p:spPr>
      </p:pic>
    </p:spTree>
    <p:extLst>
      <p:ext uri="{BB962C8B-B14F-4D97-AF65-F5344CB8AC3E}">
        <p14:creationId xmlns:p14="http://schemas.microsoft.com/office/powerpoint/2010/main" val="37648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59253-C147-4DE7-9F22-BE3599F90DA9}"/>
              </a:ext>
            </a:extLst>
          </p:cNvPr>
          <p:cNvSpPr>
            <a:spLocks noGrp="1"/>
          </p:cNvSpPr>
          <p:nvPr>
            <p:ph type="title"/>
          </p:nvPr>
        </p:nvSpPr>
        <p:spPr/>
        <p:txBody>
          <a:bodyPr/>
          <a:lstStyle/>
          <a:p>
            <a:r>
              <a:rPr lang="fr-FR" altLang="fr-FR" dirty="0">
                <a:ea typeface="ＭＳ Ｐゴシック" panose="020B0600070205080204" pitchFamily="34" charset="-128"/>
              </a:rPr>
              <a:t>Définitions</a:t>
            </a:r>
            <a:endParaRPr lang="fr-FR" dirty="0"/>
          </a:p>
        </p:txBody>
      </p:sp>
      <p:sp>
        <p:nvSpPr>
          <p:cNvPr id="3" name="Espace réservé du contenu 2">
            <a:extLst>
              <a:ext uri="{FF2B5EF4-FFF2-40B4-BE49-F238E27FC236}">
                <a16:creationId xmlns:a16="http://schemas.microsoft.com/office/drawing/2014/main" id="{836A0004-1EC0-4158-B166-03F739B71D4E}"/>
              </a:ext>
            </a:extLst>
          </p:cNvPr>
          <p:cNvSpPr>
            <a:spLocks noGrp="1"/>
          </p:cNvSpPr>
          <p:nvPr>
            <p:ph idx="1"/>
          </p:nvPr>
        </p:nvSpPr>
        <p:spPr/>
        <p:txBody>
          <a:bodyPr/>
          <a:lstStyle/>
          <a:p>
            <a:r>
              <a:rPr lang="fr-FR" dirty="0"/>
              <a:t>La recherche d’information (RI) est une branche de l’informatique qui s’intéresse à l’acquisition,  l’organisation, le stockage, la recherche et la</a:t>
            </a:r>
            <a:br>
              <a:rPr lang="fr-FR" dirty="0"/>
            </a:br>
            <a:r>
              <a:rPr lang="fr-FR" dirty="0"/>
              <a:t>sélection d’information [</a:t>
            </a:r>
            <a:r>
              <a:rPr lang="fr-FR" dirty="0" err="1"/>
              <a:t>salton</a:t>
            </a:r>
            <a:r>
              <a:rPr lang="fr-FR" dirty="0"/>
              <a:t>, 1968]</a:t>
            </a:r>
          </a:p>
          <a:p>
            <a:r>
              <a:rPr lang="fr-FR" dirty="0"/>
              <a:t>Terminologie</a:t>
            </a:r>
            <a:br>
              <a:rPr lang="fr-FR" dirty="0"/>
            </a:br>
            <a:r>
              <a:rPr lang="fr-FR" dirty="0"/>
              <a:t>–  Recherche d’information, Informatique documentaire</a:t>
            </a:r>
            <a:br>
              <a:rPr lang="fr-FR" dirty="0"/>
            </a:br>
            <a:r>
              <a:rPr lang="fr-FR" dirty="0"/>
              <a:t>–  Information </a:t>
            </a:r>
            <a:r>
              <a:rPr lang="fr-FR" dirty="0" err="1"/>
              <a:t>Retrieval</a:t>
            </a:r>
            <a:r>
              <a:rPr lang="fr-FR" dirty="0"/>
              <a:t> / </a:t>
            </a:r>
            <a:r>
              <a:rPr lang="fr-FR" dirty="0" err="1"/>
              <a:t>Textual</a:t>
            </a:r>
            <a:r>
              <a:rPr lang="fr-FR" dirty="0"/>
              <a:t> Information </a:t>
            </a:r>
            <a:r>
              <a:rPr lang="fr-FR" dirty="0" err="1"/>
              <a:t>Retrieval</a:t>
            </a:r>
            <a:r>
              <a:rPr lang="fr-FR" dirty="0"/>
              <a:t> / Document </a:t>
            </a:r>
            <a:r>
              <a:rPr lang="fr-FR" dirty="0" err="1"/>
              <a:t>Retrieval</a:t>
            </a:r>
            <a:br>
              <a:rPr lang="fr-FR" dirty="0"/>
            </a:br>
            <a:endParaRPr lang="fr-FR" dirty="0"/>
          </a:p>
        </p:txBody>
      </p:sp>
      <p:sp>
        <p:nvSpPr>
          <p:cNvPr id="5" name="Espace réservé du numéro de diapositive 4">
            <a:extLst>
              <a:ext uri="{FF2B5EF4-FFF2-40B4-BE49-F238E27FC236}">
                <a16:creationId xmlns:a16="http://schemas.microsoft.com/office/drawing/2014/main" id="{1FE662E4-A339-41E1-950B-67816CF99ECA}"/>
              </a:ext>
            </a:extLst>
          </p:cNvPr>
          <p:cNvSpPr>
            <a:spLocks noGrp="1"/>
          </p:cNvSpPr>
          <p:nvPr>
            <p:ph type="sldNum" sz="quarter" idx="12"/>
          </p:nvPr>
        </p:nvSpPr>
        <p:spPr/>
        <p:txBody>
          <a:bodyPr/>
          <a:lstStyle/>
          <a:p>
            <a:fld id="{1CBFE7BF-BE13-481A-9484-8F364B72A28E}" type="slidenum">
              <a:rPr lang="fr-FR" smtClean="0"/>
              <a:t>4</a:t>
            </a:fld>
            <a:endParaRPr lang="fr-FR"/>
          </a:p>
        </p:txBody>
      </p:sp>
      <p:sp>
        <p:nvSpPr>
          <p:cNvPr id="6" name="Espace réservé du pied de page 5">
            <a:extLst>
              <a:ext uri="{FF2B5EF4-FFF2-40B4-BE49-F238E27FC236}">
                <a16:creationId xmlns:a16="http://schemas.microsoft.com/office/drawing/2014/main" id="{E20FD5C8-9C7B-4131-AC77-406CDFC1944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2370399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96D1B2-3B5C-41D7-BB99-381574E5E2C9}"/>
              </a:ext>
            </a:extLst>
          </p:cNvPr>
          <p:cNvSpPr>
            <a:spLocks noGrp="1"/>
          </p:cNvSpPr>
          <p:nvPr>
            <p:ph type="title"/>
          </p:nvPr>
        </p:nvSpPr>
        <p:spPr/>
        <p:txBody>
          <a:bodyPr/>
          <a:lstStyle/>
          <a:p>
            <a:r>
              <a:rPr lang="fr-FR" dirty="0"/>
              <a:t>Index inversé: Organisation</a:t>
            </a:r>
          </a:p>
        </p:txBody>
      </p:sp>
      <p:sp>
        <p:nvSpPr>
          <p:cNvPr id="4" name="Espace réservé du pied de page 3">
            <a:extLst>
              <a:ext uri="{FF2B5EF4-FFF2-40B4-BE49-F238E27FC236}">
                <a16:creationId xmlns:a16="http://schemas.microsoft.com/office/drawing/2014/main" id="{7F6D42FD-518D-4540-AE6F-7F7562C5D5DE}"/>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D6E1EFD4-AFBD-42E1-8122-A2994D36FEDC}"/>
              </a:ext>
            </a:extLst>
          </p:cNvPr>
          <p:cNvSpPr>
            <a:spLocks noGrp="1"/>
          </p:cNvSpPr>
          <p:nvPr>
            <p:ph type="sldNum" sz="quarter" idx="12"/>
          </p:nvPr>
        </p:nvSpPr>
        <p:spPr/>
        <p:txBody>
          <a:bodyPr/>
          <a:lstStyle/>
          <a:p>
            <a:fld id="{1CBFE7BF-BE13-481A-9484-8F364B72A28E}" type="slidenum">
              <a:rPr lang="fr-FR" smtClean="0"/>
              <a:t>40</a:t>
            </a:fld>
            <a:endParaRPr lang="fr-FR"/>
          </a:p>
        </p:txBody>
      </p:sp>
      <p:pic>
        <p:nvPicPr>
          <p:cNvPr id="6" name="Image 5">
            <a:extLst>
              <a:ext uri="{FF2B5EF4-FFF2-40B4-BE49-F238E27FC236}">
                <a16:creationId xmlns:a16="http://schemas.microsoft.com/office/drawing/2014/main" id="{C0588B8B-DECB-427A-80AC-74EB03B818E8}"/>
              </a:ext>
            </a:extLst>
          </p:cNvPr>
          <p:cNvPicPr>
            <a:picLocks noChangeAspect="1"/>
          </p:cNvPicPr>
          <p:nvPr/>
        </p:nvPicPr>
        <p:blipFill>
          <a:blip r:embed="rId2"/>
          <a:stretch>
            <a:fillRect/>
          </a:stretch>
        </p:blipFill>
        <p:spPr>
          <a:xfrm>
            <a:off x="2589212" y="2104194"/>
            <a:ext cx="8915400" cy="4031613"/>
          </a:xfrm>
          <a:prstGeom prst="rect">
            <a:avLst/>
          </a:prstGeom>
        </p:spPr>
      </p:pic>
    </p:spTree>
    <p:extLst>
      <p:ext uri="{BB962C8B-B14F-4D97-AF65-F5344CB8AC3E}">
        <p14:creationId xmlns:p14="http://schemas.microsoft.com/office/powerpoint/2010/main" val="1698137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4E82E9-E833-486E-A30F-3576493064E8}"/>
              </a:ext>
            </a:extLst>
          </p:cNvPr>
          <p:cNvSpPr>
            <a:spLocks noGrp="1"/>
          </p:cNvSpPr>
          <p:nvPr>
            <p:ph type="title"/>
          </p:nvPr>
        </p:nvSpPr>
        <p:spPr/>
        <p:txBody>
          <a:bodyPr/>
          <a:lstStyle/>
          <a:p>
            <a:r>
              <a:rPr lang="fr-FR" dirty="0"/>
              <a:t>Index inversé: Stockage</a:t>
            </a:r>
          </a:p>
        </p:txBody>
      </p:sp>
      <p:sp>
        <p:nvSpPr>
          <p:cNvPr id="3" name="Espace réservé du contenu 2">
            <a:extLst>
              <a:ext uri="{FF2B5EF4-FFF2-40B4-BE49-F238E27FC236}">
                <a16:creationId xmlns:a16="http://schemas.microsoft.com/office/drawing/2014/main" id="{745F5D6D-C75A-4301-AC91-D1BE9BDF8B55}"/>
              </a:ext>
            </a:extLst>
          </p:cNvPr>
          <p:cNvSpPr>
            <a:spLocks noGrp="1"/>
          </p:cNvSpPr>
          <p:nvPr>
            <p:ph idx="1"/>
          </p:nvPr>
        </p:nvSpPr>
        <p:spPr/>
        <p:txBody>
          <a:bodyPr>
            <a:noAutofit/>
          </a:bodyPr>
          <a:lstStyle/>
          <a:p>
            <a:r>
              <a:rPr lang="fr-FR" dirty="0"/>
              <a:t>Les termes se trouvent généralement dans un certain nombre de documents:</a:t>
            </a:r>
          </a:p>
          <a:p>
            <a:pPr lvl="1">
              <a:buFont typeface="Arial" panose="020B0604020202020204" pitchFamily="34" charset="0"/>
              <a:buChar char="•"/>
            </a:pPr>
            <a:r>
              <a:rPr lang="fr-FR" dirty="0"/>
              <a:t>Les index inversés réduisent les besoins de stockage de l'index,</a:t>
            </a:r>
          </a:p>
          <a:p>
            <a:pPr lvl="1">
              <a:buFont typeface="Arial" panose="020B0604020202020204" pitchFamily="34" charset="0"/>
              <a:buChar char="•"/>
            </a:pPr>
            <a:r>
              <a:rPr lang="fr-FR" dirty="0"/>
              <a:t>fournir la base pour une recherche efficace</a:t>
            </a:r>
          </a:p>
          <a:p>
            <a:pPr lvl="1">
              <a:buFont typeface="Arial" panose="020B0604020202020204" pitchFamily="34" charset="0"/>
              <a:buChar char="•"/>
            </a:pPr>
            <a:r>
              <a:rPr lang="fr-FR" dirty="0"/>
              <a:t>cette structure d'index inversé est essentiellement sans rivaux comme la structure la plus efficace pour supporter la recherche de texte.</a:t>
            </a:r>
          </a:p>
          <a:p>
            <a:r>
              <a:rPr lang="fr-FR" dirty="0"/>
              <a:t>Les listes liées généralement préférées aux tableaux:</a:t>
            </a:r>
          </a:p>
          <a:p>
            <a:pPr lvl="1">
              <a:buFont typeface="Arial" panose="020B0604020202020204" pitchFamily="34" charset="0"/>
              <a:buChar char="•"/>
            </a:pPr>
            <a:r>
              <a:rPr lang="fr-FR" dirty="0"/>
              <a:t> Allocation dynamique de l'espace</a:t>
            </a:r>
          </a:p>
          <a:p>
            <a:pPr lvl="1">
              <a:buFont typeface="Arial" panose="020B0604020202020204" pitchFamily="34" charset="0"/>
              <a:buChar char="•"/>
            </a:pPr>
            <a:r>
              <a:rPr lang="fr-FR" dirty="0"/>
              <a:t>L'insertion de termes dans les documents est facile</a:t>
            </a:r>
          </a:p>
          <a:p>
            <a:pPr lvl="1">
              <a:buFont typeface="Arial" panose="020B0604020202020204" pitchFamily="34" charset="0"/>
              <a:buChar char="•"/>
            </a:pPr>
            <a:r>
              <a:rPr lang="fr-FR" dirty="0"/>
              <a:t>Frais généraux des pointeurs</a:t>
            </a:r>
          </a:p>
          <a:p>
            <a:pPr lvl="1">
              <a:buFont typeface="Arial" panose="020B0604020202020204" pitchFamily="34" charset="0"/>
              <a:buChar char="•"/>
            </a:pPr>
            <a:r>
              <a:rPr lang="fr-FR" dirty="0"/>
              <a:t> Espace requis</a:t>
            </a:r>
          </a:p>
        </p:txBody>
      </p:sp>
      <p:sp>
        <p:nvSpPr>
          <p:cNvPr id="4" name="Espace réservé du pied de page 3">
            <a:extLst>
              <a:ext uri="{FF2B5EF4-FFF2-40B4-BE49-F238E27FC236}">
                <a16:creationId xmlns:a16="http://schemas.microsoft.com/office/drawing/2014/main" id="{1B336FA6-D8AB-46B8-8F62-EA8A7DA081AD}"/>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8BCC40A-EF16-4A10-A319-D0928C85A1B7}"/>
              </a:ext>
            </a:extLst>
          </p:cNvPr>
          <p:cNvSpPr>
            <a:spLocks noGrp="1"/>
          </p:cNvSpPr>
          <p:nvPr>
            <p:ph type="sldNum" sz="quarter" idx="12"/>
          </p:nvPr>
        </p:nvSpPr>
        <p:spPr/>
        <p:txBody>
          <a:bodyPr/>
          <a:lstStyle/>
          <a:p>
            <a:fld id="{1CBFE7BF-BE13-481A-9484-8F364B72A28E}" type="slidenum">
              <a:rPr lang="fr-FR" smtClean="0"/>
              <a:t>41</a:t>
            </a:fld>
            <a:endParaRPr lang="fr-FR"/>
          </a:p>
        </p:txBody>
      </p:sp>
    </p:spTree>
    <p:extLst>
      <p:ext uri="{BB962C8B-B14F-4D97-AF65-F5344CB8AC3E}">
        <p14:creationId xmlns:p14="http://schemas.microsoft.com/office/powerpoint/2010/main" val="1962668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514AF-84C3-4089-87FD-8EAFED1FB6E6}"/>
              </a:ext>
            </a:extLst>
          </p:cNvPr>
          <p:cNvSpPr>
            <a:spLocks noGrp="1"/>
          </p:cNvSpPr>
          <p:nvPr>
            <p:ph type="title"/>
          </p:nvPr>
        </p:nvSpPr>
        <p:spPr/>
        <p:txBody>
          <a:bodyPr/>
          <a:lstStyle/>
          <a:p>
            <a:r>
              <a:rPr lang="fr-FR" dirty="0"/>
              <a:t>Indexation distribuée </a:t>
            </a:r>
          </a:p>
        </p:txBody>
      </p:sp>
      <p:sp>
        <p:nvSpPr>
          <p:cNvPr id="3" name="Espace réservé du contenu 2">
            <a:extLst>
              <a:ext uri="{FF2B5EF4-FFF2-40B4-BE49-F238E27FC236}">
                <a16:creationId xmlns:a16="http://schemas.microsoft.com/office/drawing/2014/main" id="{71AFC2D1-7442-41AE-A3E5-C2A24BF09BE7}"/>
              </a:ext>
            </a:extLst>
          </p:cNvPr>
          <p:cNvSpPr>
            <a:spLocks noGrp="1"/>
          </p:cNvSpPr>
          <p:nvPr>
            <p:ph idx="1"/>
          </p:nvPr>
        </p:nvSpPr>
        <p:spPr/>
        <p:txBody>
          <a:bodyPr>
            <a:noAutofit/>
          </a:bodyPr>
          <a:lstStyle/>
          <a:p>
            <a:r>
              <a:rPr lang="fr-FR" dirty="0"/>
              <a:t>Pour de très larges collections (Web).</a:t>
            </a:r>
          </a:p>
          <a:p>
            <a:r>
              <a:rPr lang="fr-FR" dirty="0"/>
              <a:t>Un serveur principal dirige le tout </a:t>
            </a:r>
          </a:p>
          <a:p>
            <a:pPr lvl="1">
              <a:buFont typeface="Arial" panose="020B0604020202020204" pitchFamily="34" charset="0"/>
              <a:buChar char="•"/>
            </a:pPr>
            <a:r>
              <a:rPr lang="fr-FR" dirty="0"/>
              <a:t>Il divise la tâche d’indexation en un ensemble de tâches parallèles</a:t>
            </a:r>
          </a:p>
          <a:p>
            <a:pPr lvl="1">
              <a:buFont typeface="Arial" panose="020B0604020202020204" pitchFamily="34" charset="0"/>
              <a:buChar char="•"/>
            </a:pPr>
            <a:r>
              <a:rPr lang="fr-FR" dirty="0"/>
              <a:t>Il assigne chaque tâche à une machine libre et fonctionnelle du réseau</a:t>
            </a:r>
          </a:p>
          <a:p>
            <a:pPr>
              <a:buFont typeface="Arial" panose="020B0604020202020204" pitchFamily="34" charset="0"/>
              <a:buChar char="•"/>
            </a:pPr>
            <a:r>
              <a:rPr lang="fr-FR" dirty="0"/>
              <a:t>Les moteurs de recherche utilisent une architecture semblable</a:t>
            </a:r>
          </a:p>
          <a:p>
            <a:pPr lvl="1">
              <a:buFont typeface="Arial" panose="020B0604020202020204" pitchFamily="34" charset="0"/>
              <a:buChar char="•"/>
            </a:pPr>
            <a:r>
              <a:rPr lang="fr-FR" dirty="0"/>
              <a:t>un système de fichiers distribué</a:t>
            </a:r>
          </a:p>
          <a:p>
            <a:pPr lvl="1">
              <a:buFont typeface="Arial" panose="020B0604020202020204" pitchFamily="34" charset="0"/>
              <a:buChar char="•"/>
            </a:pPr>
            <a:r>
              <a:rPr lang="fr-FR" dirty="0"/>
              <a:t>un système de contrôle de tâches (job </a:t>
            </a:r>
            <a:r>
              <a:rPr lang="fr-FR" dirty="0" err="1"/>
              <a:t>scheduler</a:t>
            </a:r>
            <a:r>
              <a:rPr lang="fr-FR" dirty="0"/>
              <a:t> : quel programme est exécuté sur quelle machine à  quel moment):</a:t>
            </a:r>
          </a:p>
          <a:p>
            <a:pPr lvl="1">
              <a:buFont typeface="Arial" panose="020B0604020202020204" pitchFamily="34" charset="0"/>
              <a:buChar char="•"/>
            </a:pPr>
            <a:r>
              <a:rPr lang="fr-FR" dirty="0"/>
              <a:t>Architecture initiale proposée par Google (Google File System &amp; </a:t>
            </a:r>
            <a:r>
              <a:rPr lang="fr-FR" dirty="0" err="1"/>
              <a:t>Map</a:t>
            </a:r>
            <a:r>
              <a:rPr lang="fr-FR" dirty="0"/>
              <a:t> </a:t>
            </a:r>
            <a:r>
              <a:rPr lang="fr-FR" dirty="0" err="1"/>
              <a:t>Reduce</a:t>
            </a:r>
            <a:r>
              <a:rPr lang="fr-FR" dirty="0"/>
              <a:t>)</a:t>
            </a:r>
          </a:p>
          <a:p>
            <a:pPr lvl="1">
              <a:buFont typeface="Arial" panose="020B0604020202020204" pitchFamily="34" charset="0"/>
              <a:buChar char="•"/>
            </a:pPr>
            <a:r>
              <a:rPr lang="fr-FR" dirty="0"/>
              <a:t>Implémentation libre développée dans le projet Hadoop</a:t>
            </a:r>
          </a:p>
        </p:txBody>
      </p:sp>
      <p:sp>
        <p:nvSpPr>
          <p:cNvPr id="4" name="Espace réservé du pied de page 3">
            <a:extLst>
              <a:ext uri="{FF2B5EF4-FFF2-40B4-BE49-F238E27FC236}">
                <a16:creationId xmlns:a16="http://schemas.microsoft.com/office/drawing/2014/main" id="{DDF2DAB5-8561-49E0-A993-ABF1CA778447}"/>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BADE62BA-D583-45FF-912D-B5A509FC1C19}"/>
              </a:ext>
            </a:extLst>
          </p:cNvPr>
          <p:cNvSpPr>
            <a:spLocks noGrp="1"/>
          </p:cNvSpPr>
          <p:nvPr>
            <p:ph type="sldNum" sz="quarter" idx="12"/>
          </p:nvPr>
        </p:nvSpPr>
        <p:spPr/>
        <p:txBody>
          <a:bodyPr/>
          <a:lstStyle/>
          <a:p>
            <a:fld id="{1CBFE7BF-BE13-481A-9484-8F364B72A28E}" type="slidenum">
              <a:rPr lang="fr-FR" smtClean="0"/>
              <a:t>42</a:t>
            </a:fld>
            <a:endParaRPr lang="fr-FR"/>
          </a:p>
        </p:txBody>
      </p:sp>
    </p:spTree>
    <p:extLst>
      <p:ext uri="{BB962C8B-B14F-4D97-AF65-F5344CB8AC3E}">
        <p14:creationId xmlns:p14="http://schemas.microsoft.com/office/powerpoint/2010/main" val="14165826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7E4EFB-0293-4B24-B904-CB7BC6BF486D}"/>
              </a:ext>
            </a:extLst>
          </p:cNvPr>
          <p:cNvSpPr>
            <a:spLocks noGrp="1"/>
          </p:cNvSpPr>
          <p:nvPr>
            <p:ph type="title"/>
          </p:nvPr>
        </p:nvSpPr>
        <p:spPr/>
        <p:txBody>
          <a:bodyPr/>
          <a:lstStyle/>
          <a:p>
            <a:r>
              <a:rPr lang="fr-FR" dirty="0"/>
              <a:t>MapReduce</a:t>
            </a:r>
          </a:p>
        </p:txBody>
      </p:sp>
      <p:sp>
        <p:nvSpPr>
          <p:cNvPr id="3" name="Espace réservé du contenu 2">
            <a:extLst>
              <a:ext uri="{FF2B5EF4-FFF2-40B4-BE49-F238E27FC236}">
                <a16:creationId xmlns:a16="http://schemas.microsoft.com/office/drawing/2014/main" id="{50986B5A-F9CA-4B1C-9C25-E55C4765666E}"/>
              </a:ext>
            </a:extLst>
          </p:cNvPr>
          <p:cNvSpPr>
            <a:spLocks noGrp="1"/>
          </p:cNvSpPr>
          <p:nvPr>
            <p:ph idx="1"/>
          </p:nvPr>
        </p:nvSpPr>
        <p:spPr/>
        <p:txBody>
          <a:bodyPr/>
          <a:lstStyle/>
          <a:p>
            <a:r>
              <a:rPr lang="fr-FR" dirty="0"/>
              <a:t>Principe :</a:t>
            </a:r>
          </a:p>
          <a:p>
            <a:pPr marL="0" indent="0">
              <a:buNone/>
            </a:pPr>
            <a:r>
              <a:rPr lang="fr-FR" dirty="0"/>
              <a:t>   –  Tous les algorithmes sont écrits sous la forme de deux fonctions :</a:t>
            </a:r>
          </a:p>
          <a:p>
            <a:pPr lvl="1" indent="-342900">
              <a:buFont typeface="+mj-lt"/>
              <a:buAutoNum type="arabicPeriod"/>
            </a:pPr>
            <a:r>
              <a:rPr lang="fr-FR" dirty="0"/>
              <a:t>Une fonction </a:t>
            </a:r>
            <a:r>
              <a:rPr lang="fr-FR" b="1" i="1" dirty="0" err="1"/>
              <a:t>map</a:t>
            </a:r>
            <a:r>
              <a:rPr lang="fr-FR" b="1" i="1" dirty="0"/>
              <a:t> </a:t>
            </a:r>
            <a:r>
              <a:rPr lang="fr-FR" dirty="0"/>
              <a:t>qui réalise un traitement des données</a:t>
            </a:r>
          </a:p>
          <a:p>
            <a:pPr lvl="1" indent="-342900">
              <a:buFont typeface="+mj-lt"/>
              <a:buAutoNum type="arabicPeriod"/>
            </a:pPr>
            <a:r>
              <a:rPr lang="fr-FR" dirty="0"/>
              <a:t>Une fonction </a:t>
            </a:r>
            <a:r>
              <a:rPr lang="fr-FR" b="1" i="1" dirty="0" err="1"/>
              <a:t>reduce</a:t>
            </a:r>
            <a:r>
              <a:rPr lang="fr-FR" b="1" i="1" dirty="0"/>
              <a:t> </a:t>
            </a:r>
            <a:r>
              <a:rPr lang="fr-FR" dirty="0"/>
              <a:t>qui fusionne les résultats intermédiaires produits par </a:t>
            </a:r>
            <a:r>
              <a:rPr lang="fr-FR" i="1" dirty="0" err="1"/>
              <a:t>map</a:t>
            </a:r>
            <a:endParaRPr lang="fr-FR" i="1" dirty="0"/>
          </a:p>
          <a:p>
            <a:r>
              <a:rPr lang="fr-FR" dirty="0"/>
              <a:t>  </a:t>
            </a:r>
            <a:r>
              <a:rPr lang="fr-FR" dirty="0" err="1"/>
              <a:t>Interêt</a:t>
            </a:r>
            <a:r>
              <a:rPr lang="fr-FR" dirty="0"/>
              <a:t> :</a:t>
            </a:r>
          </a:p>
          <a:p>
            <a:pPr marL="0" indent="0">
              <a:buNone/>
            </a:pPr>
            <a:r>
              <a:rPr lang="fr-FR" dirty="0"/>
              <a:t>–  Les tâches </a:t>
            </a:r>
            <a:r>
              <a:rPr lang="fr-FR" i="1" dirty="0" err="1"/>
              <a:t>map</a:t>
            </a:r>
            <a:r>
              <a:rPr lang="fr-FR" i="1" dirty="0"/>
              <a:t> </a:t>
            </a:r>
            <a:r>
              <a:rPr lang="fr-FR" dirty="0"/>
              <a:t>sont exécutées en parallèle sur les machines sur lesquelles sont stockées les données.</a:t>
            </a:r>
          </a:p>
        </p:txBody>
      </p:sp>
      <p:sp>
        <p:nvSpPr>
          <p:cNvPr id="4" name="Espace réservé du pied de page 3">
            <a:extLst>
              <a:ext uri="{FF2B5EF4-FFF2-40B4-BE49-F238E27FC236}">
                <a16:creationId xmlns:a16="http://schemas.microsoft.com/office/drawing/2014/main" id="{CE0FACB0-2234-4EA2-8805-F92E4F120145}"/>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2D81FC5D-156A-40F2-85F0-5642EFF6D65E}"/>
              </a:ext>
            </a:extLst>
          </p:cNvPr>
          <p:cNvSpPr>
            <a:spLocks noGrp="1"/>
          </p:cNvSpPr>
          <p:nvPr>
            <p:ph type="sldNum" sz="quarter" idx="12"/>
          </p:nvPr>
        </p:nvSpPr>
        <p:spPr/>
        <p:txBody>
          <a:bodyPr/>
          <a:lstStyle/>
          <a:p>
            <a:fld id="{1CBFE7BF-BE13-481A-9484-8F364B72A28E}" type="slidenum">
              <a:rPr lang="fr-FR" smtClean="0"/>
              <a:t>43</a:t>
            </a:fld>
            <a:endParaRPr lang="fr-FR"/>
          </a:p>
        </p:txBody>
      </p:sp>
    </p:spTree>
    <p:extLst>
      <p:ext uri="{BB962C8B-B14F-4D97-AF65-F5344CB8AC3E}">
        <p14:creationId xmlns:p14="http://schemas.microsoft.com/office/powerpoint/2010/main" val="10047133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F8C34F-48E2-48A4-A53F-1A606CF2B259}"/>
              </a:ext>
            </a:extLst>
          </p:cNvPr>
          <p:cNvSpPr>
            <a:spLocks noGrp="1"/>
          </p:cNvSpPr>
          <p:nvPr>
            <p:ph type="ctrTitle"/>
          </p:nvPr>
        </p:nvSpPr>
        <p:spPr/>
        <p:txBody>
          <a:bodyPr/>
          <a:lstStyle/>
          <a:p>
            <a:r>
              <a:rPr lang="fr-FR" dirty="0"/>
              <a:t>Indexe inversé: Compression</a:t>
            </a:r>
          </a:p>
        </p:txBody>
      </p:sp>
      <p:sp>
        <p:nvSpPr>
          <p:cNvPr id="3" name="Sous-titre 2">
            <a:extLst>
              <a:ext uri="{FF2B5EF4-FFF2-40B4-BE49-F238E27FC236}">
                <a16:creationId xmlns:a16="http://schemas.microsoft.com/office/drawing/2014/main" id="{6C9237F8-860D-4B31-BCD9-0DD81A2969F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81242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6C2185-B256-4A4F-B7E3-A580A39AB199}"/>
              </a:ext>
            </a:extLst>
          </p:cNvPr>
          <p:cNvSpPr>
            <a:spLocks noGrp="1"/>
          </p:cNvSpPr>
          <p:nvPr>
            <p:ph type="title"/>
          </p:nvPr>
        </p:nvSpPr>
        <p:spPr/>
        <p:txBody>
          <a:bodyPr/>
          <a:lstStyle/>
          <a:p>
            <a:r>
              <a:rPr lang="fr-FR" dirty="0"/>
              <a:t>Compression du dictionnaire</a:t>
            </a:r>
          </a:p>
        </p:txBody>
      </p:sp>
      <p:sp>
        <p:nvSpPr>
          <p:cNvPr id="3" name="Espace réservé du contenu 2">
            <a:extLst>
              <a:ext uri="{FF2B5EF4-FFF2-40B4-BE49-F238E27FC236}">
                <a16:creationId xmlns:a16="http://schemas.microsoft.com/office/drawing/2014/main" id="{8A05E2D5-FFC3-49AF-89CF-B921816519AB}"/>
              </a:ext>
            </a:extLst>
          </p:cNvPr>
          <p:cNvSpPr>
            <a:spLocks noGrp="1"/>
          </p:cNvSpPr>
          <p:nvPr>
            <p:ph idx="1"/>
          </p:nvPr>
        </p:nvSpPr>
        <p:spPr>
          <a:xfrm>
            <a:off x="2138635" y="1842054"/>
            <a:ext cx="8915400" cy="3777622"/>
          </a:xfrm>
        </p:spPr>
        <p:txBody>
          <a:bodyPr/>
          <a:lstStyle/>
          <a:p>
            <a:r>
              <a:rPr lang="fr-FR" dirty="0"/>
              <a:t>Taille du dictionnaire:</a:t>
            </a:r>
          </a:p>
          <a:p>
            <a:pPr lvl="1">
              <a:buFont typeface="Wingdings" panose="05000000000000000000" pitchFamily="2" charset="2"/>
              <a:buChar char="§"/>
            </a:pPr>
            <a:r>
              <a:rPr lang="fr-FR" dirty="0"/>
              <a:t>Tableau de taille fixe </a:t>
            </a:r>
            <a:br>
              <a:rPr lang="fr-FR" dirty="0"/>
            </a:br>
            <a:r>
              <a:rPr lang="fr-FR" dirty="0"/>
              <a:t>–  ~400,000 termes; 28 octets/terme = 11.2 MO. </a:t>
            </a:r>
            <a:br>
              <a:rPr lang="fr-FR" dirty="0"/>
            </a:br>
            <a:r>
              <a:rPr lang="fr-FR" dirty="0"/>
              <a:t> </a:t>
            </a:r>
            <a:br>
              <a:rPr lang="fr-FR" dirty="0"/>
            </a:br>
            <a:br>
              <a:rPr lang="fr-FR" dirty="0"/>
            </a:br>
            <a:endParaRPr lang="fr-FR" dirty="0"/>
          </a:p>
        </p:txBody>
      </p:sp>
      <p:sp>
        <p:nvSpPr>
          <p:cNvPr id="4" name="Espace réservé du pied de page 3">
            <a:extLst>
              <a:ext uri="{FF2B5EF4-FFF2-40B4-BE49-F238E27FC236}">
                <a16:creationId xmlns:a16="http://schemas.microsoft.com/office/drawing/2014/main" id="{392A8D91-FCCE-4012-991C-483AFFEB6BBF}"/>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B143FFAF-FF14-4E00-B977-FE7CDFEE43F0}"/>
              </a:ext>
            </a:extLst>
          </p:cNvPr>
          <p:cNvSpPr>
            <a:spLocks noGrp="1"/>
          </p:cNvSpPr>
          <p:nvPr>
            <p:ph type="sldNum" sz="quarter" idx="12"/>
          </p:nvPr>
        </p:nvSpPr>
        <p:spPr/>
        <p:txBody>
          <a:bodyPr/>
          <a:lstStyle/>
          <a:p>
            <a:fld id="{1CBFE7BF-BE13-481A-9484-8F364B72A28E}" type="slidenum">
              <a:rPr lang="fr-FR" smtClean="0"/>
              <a:t>45</a:t>
            </a:fld>
            <a:endParaRPr lang="fr-FR"/>
          </a:p>
        </p:txBody>
      </p:sp>
      <p:pic>
        <p:nvPicPr>
          <p:cNvPr id="6" name="Image 5">
            <a:extLst>
              <a:ext uri="{FF2B5EF4-FFF2-40B4-BE49-F238E27FC236}">
                <a16:creationId xmlns:a16="http://schemas.microsoft.com/office/drawing/2014/main" id="{9810595B-0901-4ECD-9358-681A779FA40C}"/>
              </a:ext>
            </a:extLst>
          </p:cNvPr>
          <p:cNvPicPr>
            <a:picLocks noChangeAspect="1"/>
          </p:cNvPicPr>
          <p:nvPr/>
        </p:nvPicPr>
        <p:blipFill>
          <a:blip r:embed="rId2"/>
          <a:stretch>
            <a:fillRect/>
          </a:stretch>
        </p:blipFill>
        <p:spPr>
          <a:xfrm>
            <a:off x="2185987" y="2979875"/>
            <a:ext cx="7820025" cy="3495675"/>
          </a:xfrm>
          <a:prstGeom prst="rect">
            <a:avLst/>
          </a:prstGeom>
        </p:spPr>
      </p:pic>
    </p:spTree>
    <p:extLst>
      <p:ext uri="{BB962C8B-B14F-4D97-AF65-F5344CB8AC3E}">
        <p14:creationId xmlns:p14="http://schemas.microsoft.com/office/powerpoint/2010/main" val="13643425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AFF8D8-F13C-48B6-AAF4-33112ABAD5F6}"/>
              </a:ext>
            </a:extLst>
          </p:cNvPr>
          <p:cNvSpPr>
            <a:spLocks noGrp="1"/>
          </p:cNvSpPr>
          <p:nvPr>
            <p:ph type="title"/>
          </p:nvPr>
        </p:nvSpPr>
        <p:spPr/>
        <p:txBody>
          <a:bodyPr/>
          <a:lstStyle/>
          <a:p>
            <a:r>
              <a:rPr lang="fr-FR" dirty="0"/>
              <a:t>Compression du dictionnaire</a:t>
            </a:r>
          </a:p>
        </p:txBody>
      </p:sp>
      <p:sp>
        <p:nvSpPr>
          <p:cNvPr id="3" name="Espace réservé du contenu 2">
            <a:extLst>
              <a:ext uri="{FF2B5EF4-FFF2-40B4-BE49-F238E27FC236}">
                <a16:creationId xmlns:a16="http://schemas.microsoft.com/office/drawing/2014/main" id="{7F29D572-D96D-49B7-9C90-190B1AF27475}"/>
              </a:ext>
            </a:extLst>
          </p:cNvPr>
          <p:cNvSpPr>
            <a:spLocks noGrp="1"/>
          </p:cNvSpPr>
          <p:nvPr>
            <p:ph idx="1"/>
          </p:nvPr>
        </p:nvSpPr>
        <p:spPr/>
        <p:txBody>
          <a:bodyPr/>
          <a:lstStyle/>
          <a:p>
            <a:r>
              <a:rPr lang="fr-FR" dirty="0"/>
              <a:t>  Beaucoup d’espace perdu, les mots à une lettre (a,  à, ..) occupe le même espace que des mots longs </a:t>
            </a:r>
            <a:br>
              <a:rPr lang="fr-FR" dirty="0"/>
            </a:br>
            <a:r>
              <a:rPr lang="fr-FR" dirty="0"/>
              <a:t>–  Il y a des mots qui ne passent pas « anticonstitutionnellement » </a:t>
            </a:r>
            <a:br>
              <a:rPr lang="fr-FR" dirty="0"/>
            </a:br>
            <a:r>
              <a:rPr lang="fr-FR" dirty="0"/>
              <a:t>« </a:t>
            </a:r>
            <a:r>
              <a:rPr lang="fr-FR" i="1" dirty="0" err="1"/>
              <a:t>supercalifragilis,cexpialidocious</a:t>
            </a:r>
            <a:r>
              <a:rPr lang="fr-FR" i="1" dirty="0"/>
              <a:t> » </a:t>
            </a:r>
            <a:r>
              <a:rPr lang="fr-FR" dirty="0"/>
              <a:t>ou « </a:t>
            </a:r>
            <a:r>
              <a:rPr lang="fr-FR" i="1" dirty="0" err="1"/>
              <a:t>hydrochlorofluorocarbons</a:t>
            </a:r>
            <a:r>
              <a:rPr lang="fr-FR" i="1" dirty="0"/>
              <a:t> ». </a:t>
            </a:r>
          </a:p>
          <a:p>
            <a:r>
              <a:rPr lang="fr-FR" dirty="0"/>
              <a:t>Taille moyenne des mots (en anglais), elle est autour de ~</a:t>
            </a:r>
            <a:r>
              <a:rPr lang="fr-FR"/>
              <a:t>8 caractères </a:t>
            </a:r>
            <a:br>
              <a:rPr lang="fr-FR" dirty="0"/>
            </a:br>
            <a:r>
              <a:rPr lang="fr-FR" dirty="0"/>
              <a:t>–  Comment peut-on exploiter ce nombre (~8 caractères par terme)? </a:t>
            </a:r>
            <a:br>
              <a:rPr lang="fr-FR" dirty="0"/>
            </a:br>
            <a:endParaRPr lang="fr-FR" dirty="0"/>
          </a:p>
        </p:txBody>
      </p:sp>
      <p:sp>
        <p:nvSpPr>
          <p:cNvPr id="4" name="Espace réservé du pied de page 3">
            <a:extLst>
              <a:ext uri="{FF2B5EF4-FFF2-40B4-BE49-F238E27FC236}">
                <a16:creationId xmlns:a16="http://schemas.microsoft.com/office/drawing/2014/main" id="{5960678B-6E9B-4E11-99AA-CE7F97DED0FD}"/>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C0D0B12-71C8-473E-BDC9-B63A459E93D3}"/>
              </a:ext>
            </a:extLst>
          </p:cNvPr>
          <p:cNvSpPr>
            <a:spLocks noGrp="1"/>
          </p:cNvSpPr>
          <p:nvPr>
            <p:ph type="sldNum" sz="quarter" idx="12"/>
          </p:nvPr>
        </p:nvSpPr>
        <p:spPr/>
        <p:txBody>
          <a:bodyPr/>
          <a:lstStyle/>
          <a:p>
            <a:fld id="{1CBFE7BF-BE13-481A-9484-8F364B72A28E}" type="slidenum">
              <a:rPr lang="fr-FR" smtClean="0"/>
              <a:t>46</a:t>
            </a:fld>
            <a:endParaRPr lang="fr-FR"/>
          </a:p>
        </p:txBody>
      </p:sp>
    </p:spTree>
    <p:extLst>
      <p:ext uri="{BB962C8B-B14F-4D97-AF65-F5344CB8AC3E}">
        <p14:creationId xmlns:p14="http://schemas.microsoft.com/office/powerpoint/2010/main" val="1247116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1894B-417D-4772-A989-05AF43F6E8D5}"/>
              </a:ext>
            </a:extLst>
          </p:cNvPr>
          <p:cNvSpPr>
            <a:spLocks noGrp="1"/>
          </p:cNvSpPr>
          <p:nvPr>
            <p:ph type="title"/>
          </p:nvPr>
        </p:nvSpPr>
        <p:spPr/>
        <p:txBody>
          <a:bodyPr/>
          <a:lstStyle/>
          <a:p>
            <a:r>
              <a:rPr lang="fr-FR" dirty="0"/>
              <a:t>Compression du dictionnaire</a:t>
            </a:r>
          </a:p>
        </p:txBody>
      </p:sp>
      <p:sp>
        <p:nvSpPr>
          <p:cNvPr id="3" name="Espace réservé du contenu 2">
            <a:extLst>
              <a:ext uri="{FF2B5EF4-FFF2-40B4-BE49-F238E27FC236}">
                <a16:creationId xmlns:a16="http://schemas.microsoft.com/office/drawing/2014/main" id="{AB35CDED-4CED-45EE-9791-0EFB41AED18B}"/>
              </a:ext>
            </a:extLst>
          </p:cNvPr>
          <p:cNvSpPr>
            <a:spLocks noGrp="1"/>
          </p:cNvSpPr>
          <p:nvPr>
            <p:ph idx="1"/>
          </p:nvPr>
        </p:nvSpPr>
        <p:spPr/>
        <p:txBody>
          <a:bodyPr/>
          <a:lstStyle/>
          <a:p>
            <a:r>
              <a:rPr lang="fr-FR" dirty="0"/>
              <a:t>Stocker le dictionnaire comme un (long) string de caractères</a:t>
            </a:r>
          </a:p>
          <a:p>
            <a:pPr marL="0" indent="0">
              <a:buNone/>
            </a:pPr>
            <a:r>
              <a:rPr lang="fr-FR" dirty="0"/>
              <a:t>   –  Pointeur vers le terme suivant donne la fin du terme courant </a:t>
            </a:r>
            <a:br>
              <a:rPr lang="fr-FR" dirty="0"/>
            </a:br>
            <a:endParaRPr lang="fr-FR" dirty="0"/>
          </a:p>
        </p:txBody>
      </p:sp>
      <p:sp>
        <p:nvSpPr>
          <p:cNvPr id="4" name="Espace réservé du pied de page 3">
            <a:extLst>
              <a:ext uri="{FF2B5EF4-FFF2-40B4-BE49-F238E27FC236}">
                <a16:creationId xmlns:a16="http://schemas.microsoft.com/office/drawing/2014/main" id="{60A755EC-3963-4D64-8BB4-E185E7264302}"/>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BD25EF25-D16B-4C05-9639-0519AF79870D}"/>
              </a:ext>
            </a:extLst>
          </p:cNvPr>
          <p:cNvSpPr>
            <a:spLocks noGrp="1"/>
          </p:cNvSpPr>
          <p:nvPr>
            <p:ph type="sldNum" sz="quarter" idx="12"/>
          </p:nvPr>
        </p:nvSpPr>
        <p:spPr/>
        <p:txBody>
          <a:bodyPr/>
          <a:lstStyle/>
          <a:p>
            <a:fld id="{1CBFE7BF-BE13-481A-9484-8F364B72A28E}" type="slidenum">
              <a:rPr lang="fr-FR" smtClean="0"/>
              <a:t>47</a:t>
            </a:fld>
            <a:endParaRPr lang="fr-FR"/>
          </a:p>
        </p:txBody>
      </p:sp>
      <p:pic>
        <p:nvPicPr>
          <p:cNvPr id="6" name="Image 5">
            <a:extLst>
              <a:ext uri="{FF2B5EF4-FFF2-40B4-BE49-F238E27FC236}">
                <a16:creationId xmlns:a16="http://schemas.microsoft.com/office/drawing/2014/main" id="{5AED5974-AB4D-4BF8-8D4C-725F58620F2F}"/>
              </a:ext>
            </a:extLst>
          </p:cNvPr>
          <p:cNvPicPr>
            <a:picLocks noChangeAspect="1"/>
          </p:cNvPicPr>
          <p:nvPr/>
        </p:nvPicPr>
        <p:blipFill>
          <a:blip r:embed="rId2"/>
          <a:stretch>
            <a:fillRect/>
          </a:stretch>
        </p:blipFill>
        <p:spPr>
          <a:xfrm>
            <a:off x="2455862" y="2933700"/>
            <a:ext cx="8067675" cy="3810000"/>
          </a:xfrm>
          <a:prstGeom prst="rect">
            <a:avLst/>
          </a:prstGeom>
        </p:spPr>
      </p:pic>
    </p:spTree>
    <p:extLst>
      <p:ext uri="{BB962C8B-B14F-4D97-AF65-F5344CB8AC3E}">
        <p14:creationId xmlns:p14="http://schemas.microsoft.com/office/powerpoint/2010/main" val="1787002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1D98E6-5BB4-4539-B93E-53CA3E1916CA}"/>
              </a:ext>
            </a:extLst>
          </p:cNvPr>
          <p:cNvSpPr>
            <a:spLocks noGrp="1"/>
          </p:cNvSpPr>
          <p:nvPr>
            <p:ph type="title"/>
          </p:nvPr>
        </p:nvSpPr>
        <p:spPr/>
        <p:txBody>
          <a:bodyPr/>
          <a:lstStyle/>
          <a:p>
            <a:r>
              <a:rPr lang="fr-FR" dirty="0"/>
              <a:t>Compression de la liste des termes</a:t>
            </a:r>
          </a:p>
        </p:txBody>
      </p:sp>
      <p:sp>
        <p:nvSpPr>
          <p:cNvPr id="3" name="Espace réservé du contenu 2">
            <a:extLst>
              <a:ext uri="{FF2B5EF4-FFF2-40B4-BE49-F238E27FC236}">
                <a16:creationId xmlns:a16="http://schemas.microsoft.com/office/drawing/2014/main" id="{62FB0706-F52C-4BA8-92E7-C9B35E1A66DE}"/>
              </a:ext>
            </a:extLst>
          </p:cNvPr>
          <p:cNvSpPr>
            <a:spLocks noGrp="1"/>
          </p:cNvSpPr>
          <p:nvPr>
            <p:ph idx="1"/>
          </p:nvPr>
        </p:nvSpPr>
        <p:spPr/>
        <p:txBody>
          <a:bodyPr/>
          <a:lstStyle/>
          <a:p>
            <a:r>
              <a:rPr lang="fr-FR" dirty="0"/>
              <a:t>Stocker les pointeurs à chaque k termes (Exemple : k=4).</a:t>
            </a:r>
          </a:p>
          <a:p>
            <a:r>
              <a:rPr lang="fr-FR" dirty="0"/>
              <a:t>Besoin de rajouter un octet pour stocker la taille du terme </a:t>
            </a:r>
            <a:br>
              <a:rPr lang="fr-FR" dirty="0"/>
            </a:br>
            <a:endParaRPr lang="fr-FR" dirty="0"/>
          </a:p>
        </p:txBody>
      </p:sp>
      <p:sp>
        <p:nvSpPr>
          <p:cNvPr id="4" name="Espace réservé du pied de page 3">
            <a:extLst>
              <a:ext uri="{FF2B5EF4-FFF2-40B4-BE49-F238E27FC236}">
                <a16:creationId xmlns:a16="http://schemas.microsoft.com/office/drawing/2014/main" id="{8E1A025D-E659-4747-9A42-594366E7ABD3}"/>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575973E4-562C-42BD-810A-2536F7787585}"/>
              </a:ext>
            </a:extLst>
          </p:cNvPr>
          <p:cNvSpPr>
            <a:spLocks noGrp="1"/>
          </p:cNvSpPr>
          <p:nvPr>
            <p:ph type="sldNum" sz="quarter" idx="12"/>
          </p:nvPr>
        </p:nvSpPr>
        <p:spPr/>
        <p:txBody>
          <a:bodyPr/>
          <a:lstStyle/>
          <a:p>
            <a:fld id="{1CBFE7BF-BE13-481A-9484-8F364B72A28E}" type="slidenum">
              <a:rPr lang="fr-FR" smtClean="0"/>
              <a:t>48</a:t>
            </a:fld>
            <a:endParaRPr lang="fr-FR"/>
          </a:p>
        </p:txBody>
      </p:sp>
      <p:pic>
        <p:nvPicPr>
          <p:cNvPr id="7" name="Image 6">
            <a:extLst>
              <a:ext uri="{FF2B5EF4-FFF2-40B4-BE49-F238E27FC236}">
                <a16:creationId xmlns:a16="http://schemas.microsoft.com/office/drawing/2014/main" id="{78CF9C55-E813-4F36-9DC8-ED66F24316C5}"/>
              </a:ext>
            </a:extLst>
          </p:cNvPr>
          <p:cNvPicPr>
            <a:picLocks noChangeAspect="1"/>
          </p:cNvPicPr>
          <p:nvPr/>
        </p:nvPicPr>
        <p:blipFill>
          <a:blip r:embed="rId2"/>
          <a:stretch>
            <a:fillRect/>
          </a:stretch>
        </p:blipFill>
        <p:spPr>
          <a:xfrm>
            <a:off x="2587625" y="2889250"/>
            <a:ext cx="8134350" cy="3771900"/>
          </a:xfrm>
          <a:prstGeom prst="rect">
            <a:avLst/>
          </a:prstGeom>
        </p:spPr>
      </p:pic>
    </p:spTree>
    <p:extLst>
      <p:ext uri="{BB962C8B-B14F-4D97-AF65-F5344CB8AC3E}">
        <p14:creationId xmlns:p14="http://schemas.microsoft.com/office/powerpoint/2010/main" val="35339129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1E483-3FE6-4AE0-9B7A-BD9C0DB88D2B}"/>
              </a:ext>
            </a:extLst>
          </p:cNvPr>
          <p:cNvSpPr>
            <a:spLocks noGrp="1"/>
          </p:cNvSpPr>
          <p:nvPr>
            <p:ph type="title"/>
          </p:nvPr>
        </p:nvSpPr>
        <p:spPr/>
        <p:txBody>
          <a:bodyPr/>
          <a:lstStyle/>
          <a:p>
            <a:r>
              <a:rPr lang="fr-FR" dirty="0"/>
              <a:t>Exercice</a:t>
            </a:r>
          </a:p>
        </p:txBody>
      </p:sp>
      <p:sp>
        <p:nvSpPr>
          <p:cNvPr id="3" name="Espace réservé du contenu 2">
            <a:extLst>
              <a:ext uri="{FF2B5EF4-FFF2-40B4-BE49-F238E27FC236}">
                <a16:creationId xmlns:a16="http://schemas.microsoft.com/office/drawing/2014/main" id="{DE70C62E-B61A-4F37-AAFE-DD4D623D88B6}"/>
              </a:ext>
            </a:extLst>
          </p:cNvPr>
          <p:cNvSpPr>
            <a:spLocks noGrp="1"/>
          </p:cNvSpPr>
          <p:nvPr>
            <p:ph idx="1"/>
          </p:nvPr>
        </p:nvSpPr>
        <p:spPr/>
        <p:txBody>
          <a:bodyPr/>
          <a:lstStyle/>
          <a:p>
            <a:r>
              <a:rPr lang="fr-FR" dirty="0"/>
              <a:t>Estimer l’espace nécessaire pour l’index (ce que  l’on gagne vis-à-vis des 7,6 MO) pour </a:t>
            </a:r>
            <a:r>
              <a:rPr lang="fr-FR" i="1" dirty="0"/>
              <a:t>k = 4, 8 </a:t>
            </a:r>
            <a:r>
              <a:rPr lang="fr-FR" dirty="0"/>
              <a:t>et  </a:t>
            </a:r>
            <a:r>
              <a:rPr lang="fr-FR" i="1" dirty="0"/>
              <a:t>16.</a:t>
            </a:r>
            <a:r>
              <a:rPr lang="fr-FR" dirty="0"/>
              <a:t> </a:t>
            </a:r>
            <a:br>
              <a:rPr lang="fr-FR" dirty="0"/>
            </a:br>
            <a:endParaRPr lang="fr-FR" dirty="0"/>
          </a:p>
        </p:txBody>
      </p:sp>
      <p:sp>
        <p:nvSpPr>
          <p:cNvPr id="4" name="Espace réservé du pied de page 3">
            <a:extLst>
              <a:ext uri="{FF2B5EF4-FFF2-40B4-BE49-F238E27FC236}">
                <a16:creationId xmlns:a16="http://schemas.microsoft.com/office/drawing/2014/main" id="{57C3B182-3EC8-4F03-AAD2-D546366F53C8}"/>
              </a:ext>
            </a:extLst>
          </p:cNvPr>
          <p:cNvSpPr>
            <a:spLocks noGrp="1"/>
          </p:cNvSpPr>
          <p:nvPr>
            <p:ph type="ftr" sz="quarter" idx="11"/>
          </p:nvPr>
        </p:nvSpPr>
        <p:spPr/>
        <p:txBody>
          <a:bodyPr/>
          <a:lstStyle/>
          <a:p>
            <a:r>
              <a:rPr lang="fr-FR" dirty="0"/>
              <a:t>Recherche d’information: Introduction      		 2018-2019                 		2ème Master SIOD</a:t>
            </a:r>
          </a:p>
        </p:txBody>
      </p:sp>
      <p:sp>
        <p:nvSpPr>
          <p:cNvPr id="5" name="Espace réservé du numéro de diapositive 4">
            <a:extLst>
              <a:ext uri="{FF2B5EF4-FFF2-40B4-BE49-F238E27FC236}">
                <a16:creationId xmlns:a16="http://schemas.microsoft.com/office/drawing/2014/main" id="{B13A39D5-05EA-432A-AD71-DF38E7E95897}"/>
              </a:ext>
            </a:extLst>
          </p:cNvPr>
          <p:cNvSpPr>
            <a:spLocks noGrp="1"/>
          </p:cNvSpPr>
          <p:nvPr>
            <p:ph type="sldNum" sz="quarter" idx="12"/>
          </p:nvPr>
        </p:nvSpPr>
        <p:spPr/>
        <p:txBody>
          <a:bodyPr/>
          <a:lstStyle/>
          <a:p>
            <a:fld id="{1CBFE7BF-BE13-481A-9484-8F364B72A28E}" type="slidenum">
              <a:rPr lang="fr-FR" smtClean="0"/>
              <a:t>49</a:t>
            </a:fld>
            <a:endParaRPr lang="fr-FR"/>
          </a:p>
        </p:txBody>
      </p:sp>
    </p:spTree>
    <p:extLst>
      <p:ext uri="{BB962C8B-B14F-4D97-AF65-F5344CB8AC3E}">
        <p14:creationId xmlns:p14="http://schemas.microsoft.com/office/powerpoint/2010/main" val="3046120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AD624-2355-41BA-8FA9-270780EA1F37}"/>
              </a:ext>
            </a:extLst>
          </p:cNvPr>
          <p:cNvSpPr>
            <a:spLocks noGrp="1"/>
          </p:cNvSpPr>
          <p:nvPr>
            <p:ph type="title"/>
          </p:nvPr>
        </p:nvSpPr>
        <p:spPr/>
        <p:txBody>
          <a:bodyPr/>
          <a:lstStyle/>
          <a:p>
            <a:r>
              <a:rPr lang="fr-FR" altLang="fr-FR" dirty="0">
                <a:ea typeface="ＭＳ Ｐゴシック" panose="020B0600070205080204" pitchFamily="34" charset="-128"/>
              </a:rPr>
              <a:t>Définitions</a:t>
            </a:r>
            <a:endParaRPr lang="fr-FR" dirty="0"/>
          </a:p>
        </p:txBody>
      </p:sp>
      <p:sp>
        <p:nvSpPr>
          <p:cNvPr id="3" name="Espace réservé du contenu 2">
            <a:extLst>
              <a:ext uri="{FF2B5EF4-FFF2-40B4-BE49-F238E27FC236}">
                <a16:creationId xmlns:a16="http://schemas.microsoft.com/office/drawing/2014/main" id="{3682A33B-F1F1-48AC-B336-152A9B45C4AD}"/>
              </a:ext>
            </a:extLst>
          </p:cNvPr>
          <p:cNvSpPr>
            <a:spLocks noGrp="1"/>
          </p:cNvSpPr>
          <p:nvPr>
            <p:ph idx="1"/>
          </p:nvPr>
        </p:nvSpPr>
        <p:spPr/>
        <p:txBody>
          <a:bodyPr>
            <a:noAutofit/>
          </a:bodyPr>
          <a:lstStyle/>
          <a:p>
            <a:pPr>
              <a:lnSpc>
                <a:spcPct val="90000"/>
              </a:lnSpc>
            </a:pPr>
            <a:r>
              <a:rPr lang="fr-FR" altLang="fr-FR" sz="2000" b="1" dirty="0">
                <a:ea typeface="ＭＳ Ｐゴシック" panose="020B0600070205080204" pitchFamily="34" charset="-128"/>
              </a:rPr>
              <a:t>Recherche d’Information (RI)</a:t>
            </a:r>
          </a:p>
          <a:p>
            <a:pPr>
              <a:lnSpc>
                <a:spcPct val="90000"/>
              </a:lnSpc>
              <a:buNone/>
            </a:pPr>
            <a:r>
              <a:rPr lang="fr-FR" altLang="fr-FR" sz="2000" dirty="0">
                <a:ea typeface="ＭＳ Ｐゴシック" panose="020B0600070205080204" pitchFamily="34" charset="-128"/>
              </a:rPr>
              <a:t>	</a:t>
            </a:r>
            <a:r>
              <a:rPr lang="fr-FR" altLang="fr-FR" dirty="0">
                <a:ea typeface="ＭＳ Ｐゴシック" panose="020B0600070205080204" pitchFamily="34" charset="-128"/>
              </a:rPr>
              <a:t>Ensemble d’outils et techniques qui permettent de retrouver les documents contenant l’information pertinente à un besoin,</a:t>
            </a:r>
          </a:p>
          <a:p>
            <a:pPr marL="0" indent="0">
              <a:lnSpc>
                <a:spcPct val="90000"/>
              </a:lnSpc>
              <a:buNone/>
            </a:pPr>
            <a:endParaRPr lang="fr-FR" altLang="fr-FR" sz="2000" dirty="0">
              <a:ea typeface="ＭＳ Ｐゴシック" panose="020B0600070205080204" pitchFamily="34" charset="-128"/>
            </a:endParaRPr>
          </a:p>
          <a:p>
            <a:pPr>
              <a:lnSpc>
                <a:spcPct val="90000"/>
              </a:lnSpc>
            </a:pPr>
            <a:r>
              <a:rPr lang="fr-FR" altLang="fr-FR" sz="2000" b="1" dirty="0">
                <a:ea typeface="ＭＳ Ｐゴシック" panose="020B0600070205080204" pitchFamily="34" charset="-128"/>
              </a:rPr>
              <a:t>Un Syst</a:t>
            </a:r>
            <a:r>
              <a:rPr lang="fr-FR" altLang="fr-FR" sz="2000" b="1" dirty="0">
                <a:ea typeface="ヒラギノ角ゴ Pro W3" charset="-128"/>
              </a:rPr>
              <a:t>èm</a:t>
            </a:r>
            <a:r>
              <a:rPr lang="fr-FR" altLang="fr-FR" sz="2000" b="1" dirty="0">
                <a:ea typeface="ＭＳ Ｐゴシック" panose="020B0600070205080204" pitchFamily="34" charset="-128"/>
              </a:rPr>
              <a:t>e de Recherche d’Information </a:t>
            </a:r>
            <a:r>
              <a:rPr lang="fr-FR" altLang="fr-FR" sz="2000" dirty="0">
                <a:ea typeface="ＭＳ Ｐゴシック" panose="020B0600070205080204" pitchFamily="34" charset="-128"/>
              </a:rPr>
              <a:t>(</a:t>
            </a:r>
            <a:r>
              <a:rPr lang="fr-FR" altLang="fr-FR" sz="2000" b="1" dirty="0">
                <a:ea typeface="ＭＳ Ｐゴシック" panose="020B0600070205080204" pitchFamily="34" charset="-128"/>
              </a:rPr>
              <a:t>SRI</a:t>
            </a:r>
            <a:r>
              <a:rPr lang="fr-FR" altLang="fr-FR" sz="2000" dirty="0">
                <a:ea typeface="ＭＳ Ｐゴシック" panose="020B0600070205080204" pitchFamily="34" charset="-128"/>
              </a:rPr>
              <a:t>)</a:t>
            </a:r>
          </a:p>
          <a:p>
            <a:pPr>
              <a:lnSpc>
                <a:spcPct val="90000"/>
              </a:lnSpc>
              <a:buNone/>
            </a:pPr>
            <a:r>
              <a:rPr lang="fr-FR" altLang="fr-FR" dirty="0">
                <a:ea typeface="ＭＳ Ｐゴシック" panose="020B0600070205080204" pitchFamily="34" charset="-128"/>
              </a:rPr>
              <a:t>	</a:t>
            </a:r>
            <a:r>
              <a:rPr lang="fr-FR" dirty="0"/>
              <a:t> Un système de recherche d'information (RI) est un système qui permet de retrouver les documents pertinents à une requête d'utilisateur, à partir d'une base de documents volumineuse. </a:t>
            </a:r>
          </a:p>
          <a:p>
            <a:pPr>
              <a:lnSpc>
                <a:spcPct val="90000"/>
              </a:lnSpc>
              <a:buNone/>
            </a:pPr>
            <a:endParaRPr lang="fr-FR" dirty="0"/>
          </a:p>
          <a:p>
            <a:pPr>
              <a:lnSpc>
                <a:spcPct val="90000"/>
              </a:lnSpc>
            </a:pPr>
            <a:r>
              <a:rPr lang="fr-FR" dirty="0"/>
              <a:t>Trois notions clés: </a:t>
            </a:r>
            <a:r>
              <a:rPr lang="fr-FR" b="1" dirty="0"/>
              <a:t>documents</a:t>
            </a:r>
            <a:r>
              <a:rPr lang="fr-FR" dirty="0"/>
              <a:t>, </a:t>
            </a:r>
            <a:r>
              <a:rPr lang="fr-FR" b="1" dirty="0"/>
              <a:t>requête</a:t>
            </a:r>
            <a:r>
              <a:rPr lang="fr-FR" dirty="0"/>
              <a:t>, </a:t>
            </a:r>
            <a:r>
              <a:rPr lang="fr-FR" b="1" dirty="0"/>
              <a:t>pertinence</a:t>
            </a:r>
            <a:r>
              <a:rPr lang="fr-FR" dirty="0"/>
              <a:t>. </a:t>
            </a:r>
            <a:br>
              <a:rPr lang="fr-FR" dirty="0"/>
            </a:br>
            <a:endParaRPr lang="fr-FR" dirty="0"/>
          </a:p>
        </p:txBody>
      </p:sp>
      <p:sp>
        <p:nvSpPr>
          <p:cNvPr id="5" name="Espace réservé du numéro de diapositive 4">
            <a:extLst>
              <a:ext uri="{FF2B5EF4-FFF2-40B4-BE49-F238E27FC236}">
                <a16:creationId xmlns:a16="http://schemas.microsoft.com/office/drawing/2014/main" id="{A1082909-0C76-44AC-8CBF-8F89505C86DA}"/>
              </a:ext>
            </a:extLst>
          </p:cNvPr>
          <p:cNvSpPr>
            <a:spLocks noGrp="1"/>
          </p:cNvSpPr>
          <p:nvPr>
            <p:ph type="sldNum" sz="quarter" idx="12"/>
          </p:nvPr>
        </p:nvSpPr>
        <p:spPr/>
        <p:txBody>
          <a:bodyPr/>
          <a:lstStyle/>
          <a:p>
            <a:fld id="{1CBFE7BF-BE13-481A-9484-8F364B72A28E}" type="slidenum">
              <a:rPr lang="fr-FR" smtClean="0"/>
              <a:t>5</a:t>
            </a:fld>
            <a:endParaRPr lang="fr-FR"/>
          </a:p>
        </p:txBody>
      </p:sp>
      <p:sp>
        <p:nvSpPr>
          <p:cNvPr id="6" name="Espace réservé du pied de page 5">
            <a:extLst>
              <a:ext uri="{FF2B5EF4-FFF2-40B4-BE49-F238E27FC236}">
                <a16:creationId xmlns:a16="http://schemas.microsoft.com/office/drawing/2014/main" id="{8D1BE094-199E-4B1E-A684-785A346734C4}"/>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608220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F413D5-9FD2-4133-8ADF-B284AA740B3C}"/>
              </a:ext>
            </a:extLst>
          </p:cNvPr>
          <p:cNvSpPr>
            <a:spLocks noGrp="1"/>
          </p:cNvSpPr>
          <p:nvPr>
            <p:ph type="title"/>
          </p:nvPr>
        </p:nvSpPr>
        <p:spPr/>
        <p:txBody>
          <a:bodyPr>
            <a:normAutofit/>
          </a:bodyPr>
          <a:lstStyle/>
          <a:p>
            <a:r>
              <a:rPr lang="fr-FR" dirty="0"/>
              <a:t>Compression du </a:t>
            </a:r>
            <a:r>
              <a:rPr lang="fr-FR" i="1" dirty="0" err="1"/>
              <a:t>posting</a:t>
            </a:r>
            <a:endParaRPr lang="fr-FR" dirty="0"/>
          </a:p>
        </p:txBody>
      </p:sp>
      <p:sp>
        <p:nvSpPr>
          <p:cNvPr id="3" name="Espace réservé du contenu 2">
            <a:extLst>
              <a:ext uri="{FF2B5EF4-FFF2-40B4-BE49-F238E27FC236}">
                <a16:creationId xmlns:a16="http://schemas.microsoft.com/office/drawing/2014/main" id="{D58BDBEB-9629-4A3C-9D5D-5EFF514082AE}"/>
              </a:ext>
            </a:extLst>
          </p:cNvPr>
          <p:cNvSpPr>
            <a:spLocks noGrp="1"/>
          </p:cNvSpPr>
          <p:nvPr>
            <p:ph idx="1"/>
          </p:nvPr>
        </p:nvSpPr>
        <p:spPr/>
        <p:txBody>
          <a:bodyPr>
            <a:noAutofit/>
          </a:bodyPr>
          <a:lstStyle/>
          <a:p>
            <a:r>
              <a:rPr lang="fr-FR" dirty="0"/>
              <a:t>Le fichier </a:t>
            </a:r>
            <a:r>
              <a:rPr lang="fr-FR" i="1" dirty="0" err="1"/>
              <a:t>Posting</a:t>
            </a:r>
            <a:r>
              <a:rPr lang="fr-FR" i="1" dirty="0"/>
              <a:t> </a:t>
            </a:r>
            <a:r>
              <a:rPr lang="fr-FR" dirty="0"/>
              <a:t>est au moins 10 fois plus volumineux que le dictionnaire</a:t>
            </a:r>
            <a:br>
              <a:rPr lang="fr-FR" dirty="0"/>
            </a:br>
            <a:r>
              <a:rPr lang="fr-FR" dirty="0"/>
              <a:t>–  Le </a:t>
            </a:r>
            <a:r>
              <a:rPr lang="fr-FR" i="1" dirty="0" err="1"/>
              <a:t>Posting</a:t>
            </a:r>
            <a:r>
              <a:rPr lang="fr-FR" i="1" dirty="0"/>
              <a:t> </a:t>
            </a:r>
            <a:r>
              <a:rPr lang="fr-FR" dirty="0"/>
              <a:t>est formé de </a:t>
            </a:r>
            <a:r>
              <a:rPr lang="fr-FR" dirty="0" err="1"/>
              <a:t>DocId</a:t>
            </a:r>
            <a:r>
              <a:rPr lang="fr-FR" dirty="0"/>
              <a:t>(s) (numéro de document)</a:t>
            </a:r>
            <a:br>
              <a:rPr lang="fr-FR" dirty="0"/>
            </a:br>
            <a:r>
              <a:rPr lang="fr-FR" dirty="0"/>
              <a:t>–  Au mieux, pour 1 M de documents, sur log</a:t>
            </a:r>
            <a:r>
              <a:rPr lang="fr-FR" baseline="-25000" dirty="0"/>
              <a:t>2</a:t>
            </a:r>
            <a:r>
              <a:rPr lang="fr-FR" dirty="0"/>
              <a:t> 1 000 000 ≈ 20 bits</a:t>
            </a:r>
          </a:p>
          <a:p>
            <a:pPr algn="just"/>
            <a:r>
              <a:rPr lang="fr-FR" dirty="0"/>
              <a:t>  </a:t>
            </a:r>
            <a:r>
              <a:rPr lang="fr-FR" b="1" dirty="0"/>
              <a:t>Peu</a:t>
            </a:r>
            <a:r>
              <a:rPr lang="fr-FR" dirty="0"/>
              <a:t> de termes </a:t>
            </a:r>
            <a:r>
              <a:rPr lang="fr-FR" b="1" dirty="0"/>
              <a:t>fréquents</a:t>
            </a:r>
            <a:r>
              <a:rPr lang="fr-FR" dirty="0"/>
              <a:t>, </a:t>
            </a:r>
            <a:r>
              <a:rPr lang="fr-FR" b="1" dirty="0"/>
              <a:t>beaucoup</a:t>
            </a:r>
            <a:r>
              <a:rPr lang="fr-FR" dirty="0"/>
              <a:t> de termes </a:t>
            </a:r>
            <a:r>
              <a:rPr lang="fr-FR" b="1" dirty="0"/>
              <a:t>rares</a:t>
            </a:r>
            <a:r>
              <a:rPr lang="fr-FR" dirty="0"/>
              <a:t>:</a:t>
            </a:r>
            <a:br>
              <a:rPr lang="fr-FR" dirty="0"/>
            </a:br>
            <a:r>
              <a:rPr lang="fr-FR" dirty="0"/>
              <a:t>–  « </a:t>
            </a:r>
            <a:r>
              <a:rPr lang="fr-FR" b="1" i="1" dirty="0" err="1"/>
              <a:t>arachnocentric</a:t>
            </a:r>
            <a:r>
              <a:rPr lang="fr-FR" b="1" i="1" dirty="0"/>
              <a:t> </a:t>
            </a:r>
            <a:r>
              <a:rPr lang="fr-FR" dirty="0"/>
              <a:t>» apparaît peut-être une fois dans toute la</a:t>
            </a:r>
            <a:br>
              <a:rPr lang="fr-FR" dirty="0"/>
            </a:br>
            <a:r>
              <a:rPr lang="fr-FR" dirty="0"/>
              <a:t>collection à donc pour notre collection d’un million de documents,</a:t>
            </a:r>
            <a:br>
              <a:rPr lang="fr-FR" dirty="0"/>
            </a:br>
            <a:r>
              <a:rPr lang="fr-FR" dirty="0"/>
              <a:t>20 bits devraient suffire.</a:t>
            </a:r>
          </a:p>
          <a:p>
            <a:pPr marL="0" indent="0" algn="just">
              <a:buNone/>
            </a:pPr>
            <a:br>
              <a:rPr lang="fr-FR" dirty="0"/>
            </a:br>
            <a:r>
              <a:rPr lang="fr-FR" dirty="0"/>
              <a:t>–  « </a:t>
            </a:r>
            <a:r>
              <a:rPr lang="fr-FR" b="1" dirty="0"/>
              <a:t>the </a:t>
            </a:r>
            <a:r>
              <a:rPr lang="fr-FR" dirty="0"/>
              <a:t>» apparaît probablement dans tous les documents, donc potentiellement 20bitsX1M=20M de bits pour stocker la liste (c’est trop!!!)</a:t>
            </a:r>
            <a:br>
              <a:rPr lang="fr-FR" dirty="0"/>
            </a:br>
            <a:br>
              <a:rPr lang="fr-FR" dirty="0"/>
            </a:br>
            <a:endParaRPr lang="fr-FR" dirty="0"/>
          </a:p>
        </p:txBody>
      </p:sp>
      <p:sp>
        <p:nvSpPr>
          <p:cNvPr id="4" name="Espace réservé du pied de page 3">
            <a:extLst>
              <a:ext uri="{FF2B5EF4-FFF2-40B4-BE49-F238E27FC236}">
                <a16:creationId xmlns:a16="http://schemas.microsoft.com/office/drawing/2014/main" id="{67187B06-8D4D-4EA0-A2CD-BA893E21CA3E}"/>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E40A86E-EBFD-4E99-8DE4-24C71F887F28}"/>
              </a:ext>
            </a:extLst>
          </p:cNvPr>
          <p:cNvSpPr>
            <a:spLocks noGrp="1"/>
          </p:cNvSpPr>
          <p:nvPr>
            <p:ph type="sldNum" sz="quarter" idx="12"/>
          </p:nvPr>
        </p:nvSpPr>
        <p:spPr/>
        <p:txBody>
          <a:bodyPr/>
          <a:lstStyle/>
          <a:p>
            <a:fld id="{1CBFE7BF-BE13-481A-9484-8F364B72A28E}" type="slidenum">
              <a:rPr lang="fr-FR" smtClean="0"/>
              <a:t>50</a:t>
            </a:fld>
            <a:endParaRPr lang="fr-FR"/>
          </a:p>
        </p:txBody>
      </p:sp>
      <p:pic>
        <p:nvPicPr>
          <p:cNvPr id="6" name="Image 5">
            <a:extLst>
              <a:ext uri="{FF2B5EF4-FFF2-40B4-BE49-F238E27FC236}">
                <a16:creationId xmlns:a16="http://schemas.microsoft.com/office/drawing/2014/main" id="{744BA672-FDF5-4972-B76A-8E0064C9793E}"/>
              </a:ext>
            </a:extLst>
          </p:cNvPr>
          <p:cNvPicPr>
            <a:picLocks noChangeAspect="1"/>
          </p:cNvPicPr>
          <p:nvPr/>
        </p:nvPicPr>
        <p:blipFill>
          <a:blip r:embed="rId2"/>
          <a:stretch>
            <a:fillRect/>
          </a:stretch>
        </p:blipFill>
        <p:spPr>
          <a:xfrm>
            <a:off x="4279336" y="5348440"/>
            <a:ext cx="6848475" cy="438150"/>
          </a:xfrm>
          <a:prstGeom prst="rect">
            <a:avLst/>
          </a:prstGeom>
        </p:spPr>
      </p:pic>
    </p:spTree>
    <p:extLst>
      <p:ext uri="{BB962C8B-B14F-4D97-AF65-F5344CB8AC3E}">
        <p14:creationId xmlns:p14="http://schemas.microsoft.com/office/powerpoint/2010/main" val="5730961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82436-0951-48D8-90B8-148CADF52A90}"/>
              </a:ext>
            </a:extLst>
          </p:cNvPr>
          <p:cNvSpPr>
            <a:spLocks noGrp="1"/>
          </p:cNvSpPr>
          <p:nvPr>
            <p:ph type="title"/>
          </p:nvPr>
        </p:nvSpPr>
        <p:spPr/>
        <p:txBody>
          <a:bodyPr/>
          <a:lstStyle/>
          <a:p>
            <a:r>
              <a:rPr lang="fr-FR" dirty="0"/>
              <a:t>Compression du </a:t>
            </a:r>
            <a:r>
              <a:rPr lang="fr-FR" i="1" dirty="0" err="1"/>
              <a:t>posting</a:t>
            </a:r>
            <a:endParaRPr lang="fr-FR" dirty="0"/>
          </a:p>
        </p:txBody>
      </p:sp>
      <p:sp>
        <p:nvSpPr>
          <p:cNvPr id="3" name="Espace réservé du contenu 2">
            <a:extLst>
              <a:ext uri="{FF2B5EF4-FFF2-40B4-BE49-F238E27FC236}">
                <a16:creationId xmlns:a16="http://schemas.microsoft.com/office/drawing/2014/main" id="{18FE04FE-8142-438F-9116-EE3EDACEBC40}"/>
              </a:ext>
            </a:extLst>
          </p:cNvPr>
          <p:cNvSpPr>
            <a:spLocks noGrp="1"/>
          </p:cNvSpPr>
          <p:nvPr>
            <p:ph idx="1"/>
          </p:nvPr>
        </p:nvSpPr>
        <p:spPr>
          <a:xfrm>
            <a:off x="2589212" y="1533831"/>
            <a:ext cx="8915400" cy="4837471"/>
          </a:xfrm>
        </p:spPr>
        <p:txBody>
          <a:bodyPr/>
          <a:lstStyle/>
          <a:p>
            <a:r>
              <a:rPr lang="fr-FR" dirty="0"/>
              <a:t>Les </a:t>
            </a:r>
            <a:r>
              <a:rPr lang="fr-FR" dirty="0" err="1"/>
              <a:t>docid</a:t>
            </a:r>
            <a:r>
              <a:rPr lang="fr-FR" dirty="0"/>
              <a:t>(s) du </a:t>
            </a:r>
            <a:r>
              <a:rPr lang="fr-FR" i="1" dirty="0" err="1"/>
              <a:t>posting</a:t>
            </a:r>
            <a:r>
              <a:rPr lang="fr-FR" dirty="0"/>
              <a:t> sont stockés par ordre croissant </a:t>
            </a:r>
            <a:br>
              <a:rPr lang="fr-FR" dirty="0"/>
            </a:br>
            <a:r>
              <a:rPr lang="fr-FR" dirty="0"/>
              <a:t>–  </a:t>
            </a:r>
            <a:r>
              <a:rPr lang="fr-FR" b="1" i="1" dirty="0"/>
              <a:t>computer</a:t>
            </a:r>
            <a:r>
              <a:rPr lang="fr-FR" dirty="0"/>
              <a:t>: 33,47,154,159,202 … </a:t>
            </a:r>
          </a:p>
          <a:p>
            <a:pPr marL="0" indent="0">
              <a:buNone/>
            </a:pPr>
            <a:r>
              <a:rPr lang="fr-FR" b="1" dirty="0"/>
              <a:t>Proposition</a:t>
            </a:r>
            <a:r>
              <a:rPr lang="fr-FR" dirty="0"/>
              <a:t>:</a:t>
            </a:r>
          </a:p>
          <a:p>
            <a:r>
              <a:rPr lang="fr-FR" dirty="0"/>
              <a:t>Stocker l’écart (intervalle) entre les </a:t>
            </a:r>
            <a:r>
              <a:rPr lang="fr-FR" dirty="0" err="1"/>
              <a:t>docid</a:t>
            </a:r>
            <a:r>
              <a:rPr lang="fr-FR" dirty="0"/>
              <a:t>(s) au lieu des </a:t>
            </a:r>
            <a:r>
              <a:rPr lang="fr-FR" dirty="0" err="1"/>
              <a:t>docids</a:t>
            </a:r>
            <a:r>
              <a:rPr lang="fr-FR" dirty="0"/>
              <a:t> . </a:t>
            </a:r>
            <a:br>
              <a:rPr lang="fr-FR" dirty="0"/>
            </a:br>
            <a:r>
              <a:rPr lang="fr-FR" dirty="0"/>
              <a:t>–  </a:t>
            </a:r>
            <a:r>
              <a:rPr lang="fr-FR" b="1" i="1" dirty="0"/>
              <a:t>computer</a:t>
            </a:r>
            <a:r>
              <a:rPr lang="fr-FR" dirty="0"/>
              <a:t>: 33,14,107,5,43 … </a:t>
            </a:r>
          </a:p>
          <a:p>
            <a:r>
              <a:rPr lang="fr-FR" dirty="0"/>
              <a:t>L’espoir est de pouvoir stocker les écarts (intervalles) dans moins de 20 bits (moins de bits que si l’on gardait les </a:t>
            </a:r>
            <a:r>
              <a:rPr lang="fr-FR" dirty="0" err="1"/>
              <a:t>docIds</a:t>
            </a:r>
            <a:r>
              <a:rPr lang="fr-FR" dirty="0"/>
              <a:t>) </a:t>
            </a:r>
          </a:p>
          <a:p>
            <a:r>
              <a:rPr lang="fr-FR" dirty="0"/>
              <a:t>Exemple:</a:t>
            </a:r>
          </a:p>
        </p:txBody>
      </p:sp>
      <p:sp>
        <p:nvSpPr>
          <p:cNvPr id="4" name="Espace réservé du pied de page 3">
            <a:extLst>
              <a:ext uri="{FF2B5EF4-FFF2-40B4-BE49-F238E27FC236}">
                <a16:creationId xmlns:a16="http://schemas.microsoft.com/office/drawing/2014/main" id="{240876E3-94C6-44B2-8D9C-D9D934308716}"/>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4CCE410B-F899-40A6-86AE-5EB6FAC16E44}"/>
              </a:ext>
            </a:extLst>
          </p:cNvPr>
          <p:cNvSpPr>
            <a:spLocks noGrp="1"/>
          </p:cNvSpPr>
          <p:nvPr>
            <p:ph type="sldNum" sz="quarter" idx="12"/>
          </p:nvPr>
        </p:nvSpPr>
        <p:spPr/>
        <p:txBody>
          <a:bodyPr/>
          <a:lstStyle/>
          <a:p>
            <a:fld id="{1CBFE7BF-BE13-481A-9484-8F364B72A28E}" type="slidenum">
              <a:rPr lang="fr-FR" smtClean="0"/>
              <a:t>51</a:t>
            </a:fld>
            <a:endParaRPr lang="fr-FR"/>
          </a:p>
        </p:txBody>
      </p:sp>
      <p:pic>
        <p:nvPicPr>
          <p:cNvPr id="6" name="Image 5">
            <a:extLst>
              <a:ext uri="{FF2B5EF4-FFF2-40B4-BE49-F238E27FC236}">
                <a16:creationId xmlns:a16="http://schemas.microsoft.com/office/drawing/2014/main" id="{B718C519-D9A4-4BCF-BA79-5F6B43BA2DDD}"/>
              </a:ext>
            </a:extLst>
          </p:cNvPr>
          <p:cNvPicPr>
            <a:picLocks noChangeAspect="1"/>
          </p:cNvPicPr>
          <p:nvPr/>
        </p:nvPicPr>
        <p:blipFill>
          <a:blip r:embed="rId2"/>
          <a:stretch>
            <a:fillRect/>
          </a:stretch>
        </p:blipFill>
        <p:spPr>
          <a:xfrm>
            <a:off x="2589212" y="4038600"/>
            <a:ext cx="8220075" cy="2143125"/>
          </a:xfrm>
          <a:prstGeom prst="rect">
            <a:avLst/>
          </a:prstGeom>
        </p:spPr>
      </p:pic>
    </p:spTree>
    <p:extLst>
      <p:ext uri="{BB962C8B-B14F-4D97-AF65-F5344CB8AC3E}">
        <p14:creationId xmlns:p14="http://schemas.microsoft.com/office/powerpoint/2010/main" val="37549063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596BEE-3C7E-49ED-8106-F552DBC4A67B}"/>
              </a:ext>
            </a:extLst>
          </p:cNvPr>
          <p:cNvSpPr>
            <a:spLocks noGrp="1"/>
          </p:cNvSpPr>
          <p:nvPr>
            <p:ph type="title"/>
          </p:nvPr>
        </p:nvSpPr>
        <p:spPr/>
        <p:txBody>
          <a:bodyPr/>
          <a:lstStyle/>
          <a:p>
            <a:r>
              <a:rPr lang="fr-FR" dirty="0"/>
              <a:t>Compression du </a:t>
            </a:r>
            <a:r>
              <a:rPr lang="fr-FR" i="1" dirty="0" err="1"/>
              <a:t>posting</a:t>
            </a:r>
            <a:endParaRPr lang="fr-FR" dirty="0"/>
          </a:p>
        </p:txBody>
      </p:sp>
      <p:sp>
        <p:nvSpPr>
          <p:cNvPr id="3" name="Espace réservé du contenu 2">
            <a:extLst>
              <a:ext uri="{FF2B5EF4-FFF2-40B4-BE49-F238E27FC236}">
                <a16:creationId xmlns:a16="http://schemas.microsoft.com/office/drawing/2014/main" id="{177B0558-55B8-4F6C-ABF3-C1C42FC374C5}"/>
              </a:ext>
            </a:extLst>
          </p:cNvPr>
          <p:cNvSpPr>
            <a:spLocks noGrp="1"/>
          </p:cNvSpPr>
          <p:nvPr>
            <p:ph idx="1"/>
          </p:nvPr>
        </p:nvSpPr>
        <p:spPr/>
        <p:txBody>
          <a:bodyPr/>
          <a:lstStyle/>
          <a:p>
            <a:r>
              <a:rPr lang="fr-FR" dirty="0"/>
              <a:t>But: </a:t>
            </a:r>
          </a:p>
          <a:p>
            <a:pPr marL="685800" lvl="1">
              <a:buFont typeface="Arial" panose="020B0604020202020204" pitchFamily="34" charset="0"/>
              <a:buChar char="•"/>
            </a:pPr>
            <a:r>
              <a:rPr lang="fr-FR" dirty="0"/>
              <a:t>Pour </a:t>
            </a:r>
            <a:r>
              <a:rPr lang="fr-FR" b="1" i="1" dirty="0" err="1"/>
              <a:t>arachnocentric</a:t>
            </a:r>
            <a:r>
              <a:rPr lang="fr-FR" dirty="0"/>
              <a:t>, on </a:t>
            </a:r>
            <a:r>
              <a:rPr lang="fr-FR" dirty="0" err="1"/>
              <a:t>ulilise</a:t>
            </a:r>
            <a:r>
              <a:rPr lang="fr-FR" dirty="0"/>
              <a:t> ~20 bits/écart .</a:t>
            </a:r>
          </a:p>
          <a:p>
            <a:pPr marL="685800" lvl="1">
              <a:buFont typeface="Arial" panose="020B0604020202020204" pitchFamily="34" charset="0"/>
              <a:buChar char="•"/>
            </a:pPr>
            <a:r>
              <a:rPr lang="fr-FR" dirty="0"/>
              <a:t>Pour </a:t>
            </a:r>
            <a:r>
              <a:rPr lang="fr-FR" b="1" i="1" dirty="0"/>
              <a:t>the</a:t>
            </a:r>
            <a:r>
              <a:rPr lang="fr-FR" dirty="0"/>
              <a:t>, on peut utiliser ~1 bit/écart. </a:t>
            </a:r>
          </a:p>
          <a:p>
            <a:r>
              <a:rPr lang="fr-FR" dirty="0"/>
              <a:t>à Pour une valeur d’écart </a:t>
            </a:r>
            <a:r>
              <a:rPr lang="fr-FR" i="1" dirty="0"/>
              <a:t>l</a:t>
            </a:r>
            <a:r>
              <a:rPr lang="fr-FR" dirty="0"/>
              <a:t>, on veut utiliser aussi peu de bits possible (l’entier au-dessus de log2 </a:t>
            </a:r>
            <a:r>
              <a:rPr lang="fr-FR" i="1" dirty="0"/>
              <a:t>l</a:t>
            </a:r>
            <a:r>
              <a:rPr lang="fr-FR" dirty="0"/>
              <a:t>).</a:t>
            </a:r>
          </a:p>
          <a:p>
            <a:r>
              <a:rPr lang="fr-FR" dirty="0"/>
              <a:t>En pratique, on arrondit à l’octet supérieur</a:t>
            </a:r>
          </a:p>
          <a:p>
            <a:r>
              <a:rPr lang="fr-FR" dirty="0">
                <a:sym typeface="Wingdings" panose="05000000000000000000" pitchFamily="2" charset="2"/>
              </a:rPr>
              <a:t></a:t>
            </a:r>
            <a:r>
              <a:rPr lang="fr-FR" dirty="0"/>
              <a:t> vers l’ Encodage </a:t>
            </a:r>
            <a:r>
              <a:rPr lang="fr-FR" b="1" i="1" dirty="0"/>
              <a:t>variable</a:t>
            </a:r>
            <a:r>
              <a:rPr lang="fr-FR" dirty="0"/>
              <a:t> </a:t>
            </a:r>
          </a:p>
        </p:txBody>
      </p:sp>
      <p:sp>
        <p:nvSpPr>
          <p:cNvPr id="4" name="Espace réservé du pied de page 3">
            <a:extLst>
              <a:ext uri="{FF2B5EF4-FFF2-40B4-BE49-F238E27FC236}">
                <a16:creationId xmlns:a16="http://schemas.microsoft.com/office/drawing/2014/main" id="{C00AE953-104E-4553-915D-5509E9925CFF}"/>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C9024E17-7E50-4A74-ACA8-D0AF66B25A7A}"/>
              </a:ext>
            </a:extLst>
          </p:cNvPr>
          <p:cNvSpPr>
            <a:spLocks noGrp="1"/>
          </p:cNvSpPr>
          <p:nvPr>
            <p:ph type="sldNum" sz="quarter" idx="12"/>
          </p:nvPr>
        </p:nvSpPr>
        <p:spPr/>
        <p:txBody>
          <a:bodyPr/>
          <a:lstStyle/>
          <a:p>
            <a:fld id="{1CBFE7BF-BE13-481A-9484-8F364B72A28E}" type="slidenum">
              <a:rPr lang="fr-FR" smtClean="0"/>
              <a:t>52</a:t>
            </a:fld>
            <a:endParaRPr lang="fr-FR"/>
          </a:p>
        </p:txBody>
      </p:sp>
    </p:spTree>
    <p:extLst>
      <p:ext uri="{BB962C8B-B14F-4D97-AF65-F5344CB8AC3E}">
        <p14:creationId xmlns:p14="http://schemas.microsoft.com/office/powerpoint/2010/main" val="3633968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E5520-EB68-4E1D-B1CC-2271CB2093C0}"/>
              </a:ext>
            </a:extLst>
          </p:cNvPr>
          <p:cNvSpPr>
            <a:spLocks noGrp="1"/>
          </p:cNvSpPr>
          <p:nvPr>
            <p:ph type="title"/>
          </p:nvPr>
        </p:nvSpPr>
        <p:spPr/>
        <p:txBody>
          <a:bodyPr/>
          <a:lstStyle/>
          <a:p>
            <a:r>
              <a:rPr lang="fr-FR" dirty="0"/>
              <a:t>Compression du </a:t>
            </a:r>
            <a:r>
              <a:rPr lang="fr-FR" i="1" dirty="0" err="1"/>
              <a:t>posting</a:t>
            </a:r>
            <a:r>
              <a:rPr lang="fr-FR" i="1" dirty="0"/>
              <a:t>: </a:t>
            </a:r>
            <a:r>
              <a:rPr lang="fr-FR" dirty="0"/>
              <a:t>Encodage </a:t>
            </a:r>
            <a:r>
              <a:rPr lang="fr-FR" i="1" dirty="0"/>
              <a:t>variable</a:t>
            </a:r>
            <a:r>
              <a:rPr lang="fr-FR" dirty="0"/>
              <a:t> </a:t>
            </a:r>
          </a:p>
        </p:txBody>
      </p:sp>
      <p:sp>
        <p:nvSpPr>
          <p:cNvPr id="3" name="Espace réservé du contenu 2">
            <a:extLst>
              <a:ext uri="{FF2B5EF4-FFF2-40B4-BE49-F238E27FC236}">
                <a16:creationId xmlns:a16="http://schemas.microsoft.com/office/drawing/2014/main" id="{6C87AA28-5D17-427B-9A01-BBA387E0B5AE}"/>
              </a:ext>
            </a:extLst>
          </p:cNvPr>
          <p:cNvSpPr>
            <a:spLocks noGrp="1"/>
          </p:cNvSpPr>
          <p:nvPr>
            <p:ph idx="1"/>
          </p:nvPr>
        </p:nvSpPr>
        <p:spPr/>
        <p:txBody>
          <a:bodyPr/>
          <a:lstStyle/>
          <a:p>
            <a:r>
              <a:rPr lang="fr-FR" dirty="0"/>
              <a:t>On consacre 7 bits d’un octet à représenter le nombre (l’écart), et le dernier est le bit de continuation </a:t>
            </a:r>
            <a:r>
              <a:rPr lang="fr-FR" i="1" dirty="0"/>
              <a:t>c</a:t>
            </a:r>
            <a:r>
              <a:rPr lang="fr-FR" dirty="0"/>
              <a:t>.</a:t>
            </a:r>
          </a:p>
          <a:p>
            <a:pPr lvl="1">
              <a:buFont typeface="Arial" panose="020B0604020202020204" pitchFamily="34" charset="0"/>
              <a:buChar char="•"/>
            </a:pPr>
            <a:r>
              <a:rPr lang="fr-FR" dirty="0"/>
              <a:t> Si </a:t>
            </a:r>
            <a:r>
              <a:rPr lang="fr-FR" i="1" dirty="0"/>
              <a:t>l </a:t>
            </a:r>
            <a:r>
              <a:rPr lang="fr-FR" dirty="0"/>
              <a:t>≤ </a:t>
            </a:r>
            <a:r>
              <a:rPr lang="fr-FR" i="1" dirty="0"/>
              <a:t>127</a:t>
            </a:r>
            <a:r>
              <a:rPr lang="fr-FR" dirty="0"/>
              <a:t>, 7 bits suffisent alors </a:t>
            </a:r>
            <a:r>
              <a:rPr lang="fr-FR" i="1" dirty="0"/>
              <a:t>c = 1. (c-à-d </a:t>
            </a:r>
            <a:r>
              <a:rPr lang="fr-FR" dirty="0"/>
              <a:t>le nombre se termine à cet octet</a:t>
            </a:r>
            <a:r>
              <a:rPr lang="fr-FR" i="1" dirty="0"/>
              <a:t>)</a:t>
            </a:r>
          </a:p>
          <a:p>
            <a:pPr lvl="1">
              <a:buFont typeface="Arial" panose="020B0604020202020204" pitchFamily="34" charset="0"/>
              <a:buChar char="•"/>
            </a:pPr>
            <a:r>
              <a:rPr lang="fr-FR" dirty="0"/>
              <a:t> Sinon, </a:t>
            </a:r>
            <a:r>
              <a:rPr lang="fr-FR" i="1" dirty="0"/>
              <a:t>c = 0 </a:t>
            </a:r>
            <a:r>
              <a:rPr lang="fr-FR" dirty="0"/>
              <a:t>et on continue sur l’octet suivant.</a:t>
            </a:r>
          </a:p>
        </p:txBody>
      </p:sp>
      <p:sp>
        <p:nvSpPr>
          <p:cNvPr id="4" name="Espace réservé du pied de page 3">
            <a:extLst>
              <a:ext uri="{FF2B5EF4-FFF2-40B4-BE49-F238E27FC236}">
                <a16:creationId xmlns:a16="http://schemas.microsoft.com/office/drawing/2014/main" id="{6A4FF875-4291-404C-9E37-178528ABF535}"/>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F5C8488-5F53-4FAB-BCF6-557C69B77E7B}"/>
              </a:ext>
            </a:extLst>
          </p:cNvPr>
          <p:cNvSpPr>
            <a:spLocks noGrp="1"/>
          </p:cNvSpPr>
          <p:nvPr>
            <p:ph type="sldNum" sz="quarter" idx="12"/>
          </p:nvPr>
        </p:nvSpPr>
        <p:spPr/>
        <p:txBody>
          <a:bodyPr/>
          <a:lstStyle/>
          <a:p>
            <a:fld id="{1CBFE7BF-BE13-481A-9484-8F364B72A28E}" type="slidenum">
              <a:rPr lang="fr-FR" smtClean="0"/>
              <a:t>53</a:t>
            </a:fld>
            <a:endParaRPr lang="fr-FR"/>
          </a:p>
        </p:txBody>
      </p:sp>
    </p:spTree>
    <p:extLst>
      <p:ext uri="{BB962C8B-B14F-4D97-AF65-F5344CB8AC3E}">
        <p14:creationId xmlns:p14="http://schemas.microsoft.com/office/powerpoint/2010/main" val="3784482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DD8D302-ED0D-4AD0-81E4-5C082975C30F}"/>
              </a:ext>
            </a:extLst>
          </p:cNvPr>
          <p:cNvPicPr>
            <a:picLocks noChangeAspect="1"/>
          </p:cNvPicPr>
          <p:nvPr/>
        </p:nvPicPr>
        <p:blipFill>
          <a:blip r:embed="rId2"/>
          <a:stretch>
            <a:fillRect/>
          </a:stretch>
        </p:blipFill>
        <p:spPr>
          <a:xfrm>
            <a:off x="3578225" y="2162175"/>
            <a:ext cx="6823075" cy="4121206"/>
          </a:xfrm>
          <a:prstGeom prst="rect">
            <a:avLst/>
          </a:prstGeom>
        </p:spPr>
      </p:pic>
      <p:sp>
        <p:nvSpPr>
          <p:cNvPr id="2" name="Titre 1">
            <a:extLst>
              <a:ext uri="{FF2B5EF4-FFF2-40B4-BE49-F238E27FC236}">
                <a16:creationId xmlns:a16="http://schemas.microsoft.com/office/drawing/2014/main" id="{98D5953B-62CA-478E-B286-86495F55FEE8}"/>
              </a:ext>
            </a:extLst>
          </p:cNvPr>
          <p:cNvSpPr>
            <a:spLocks noGrp="1"/>
          </p:cNvSpPr>
          <p:nvPr>
            <p:ph type="title"/>
          </p:nvPr>
        </p:nvSpPr>
        <p:spPr/>
        <p:txBody>
          <a:bodyPr/>
          <a:lstStyle/>
          <a:p>
            <a:r>
              <a:rPr lang="fr-FR" dirty="0"/>
              <a:t>Compression du </a:t>
            </a:r>
            <a:r>
              <a:rPr lang="fr-FR" i="1" dirty="0" err="1"/>
              <a:t>posting</a:t>
            </a:r>
            <a:r>
              <a:rPr lang="fr-FR" i="1" dirty="0"/>
              <a:t>: </a:t>
            </a:r>
            <a:r>
              <a:rPr lang="fr-FR" dirty="0"/>
              <a:t>Encodage </a:t>
            </a:r>
            <a:r>
              <a:rPr lang="fr-FR" i="1" dirty="0"/>
              <a:t>variable</a:t>
            </a:r>
            <a:endParaRPr lang="fr-FR" dirty="0"/>
          </a:p>
        </p:txBody>
      </p:sp>
      <p:sp>
        <p:nvSpPr>
          <p:cNvPr id="3" name="Espace réservé du contenu 2">
            <a:extLst>
              <a:ext uri="{FF2B5EF4-FFF2-40B4-BE49-F238E27FC236}">
                <a16:creationId xmlns:a16="http://schemas.microsoft.com/office/drawing/2014/main" id="{FC27D2EC-4B40-413A-983C-1632BEE076C9}"/>
              </a:ext>
            </a:extLst>
          </p:cNvPr>
          <p:cNvSpPr>
            <a:spLocks noGrp="1"/>
          </p:cNvSpPr>
          <p:nvPr>
            <p:ph idx="1"/>
          </p:nvPr>
        </p:nvSpPr>
        <p:spPr>
          <a:xfrm>
            <a:off x="2589212" y="1790016"/>
            <a:ext cx="8915400" cy="4121206"/>
          </a:xfrm>
        </p:spPr>
        <p:txBody>
          <a:bodyPr/>
          <a:lstStyle/>
          <a:p>
            <a:r>
              <a:rPr lang="fr-FR" dirty="0"/>
              <a:t>Exemple:</a:t>
            </a:r>
          </a:p>
        </p:txBody>
      </p:sp>
      <p:sp>
        <p:nvSpPr>
          <p:cNvPr id="4" name="Espace réservé du pied de page 3">
            <a:extLst>
              <a:ext uri="{FF2B5EF4-FFF2-40B4-BE49-F238E27FC236}">
                <a16:creationId xmlns:a16="http://schemas.microsoft.com/office/drawing/2014/main" id="{66CA23BC-1798-4637-A07F-A2CA103512D8}"/>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04E02DC4-4DF2-4F50-933E-9C42A5BE917E}"/>
              </a:ext>
            </a:extLst>
          </p:cNvPr>
          <p:cNvSpPr>
            <a:spLocks noGrp="1"/>
          </p:cNvSpPr>
          <p:nvPr>
            <p:ph type="sldNum" sz="quarter" idx="12"/>
          </p:nvPr>
        </p:nvSpPr>
        <p:spPr/>
        <p:txBody>
          <a:bodyPr/>
          <a:lstStyle/>
          <a:p>
            <a:fld id="{1CBFE7BF-BE13-481A-9484-8F364B72A28E}" type="slidenum">
              <a:rPr lang="fr-FR" smtClean="0"/>
              <a:t>54</a:t>
            </a:fld>
            <a:endParaRPr lang="fr-FR"/>
          </a:p>
        </p:txBody>
      </p:sp>
    </p:spTree>
    <p:extLst>
      <p:ext uri="{BB962C8B-B14F-4D97-AF65-F5344CB8AC3E}">
        <p14:creationId xmlns:p14="http://schemas.microsoft.com/office/powerpoint/2010/main" val="878711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25F64B-81D0-40B6-AA07-5BEDCB2A4CEF}"/>
              </a:ext>
            </a:extLst>
          </p:cNvPr>
          <p:cNvSpPr>
            <a:spLocks noGrp="1"/>
          </p:cNvSpPr>
          <p:nvPr>
            <p:ph type="title"/>
          </p:nvPr>
        </p:nvSpPr>
        <p:spPr/>
        <p:txBody>
          <a:bodyPr/>
          <a:lstStyle/>
          <a:p>
            <a:r>
              <a:rPr lang="fr-FR" dirty="0"/>
              <a:t>Compression du </a:t>
            </a:r>
            <a:r>
              <a:rPr lang="fr-FR" i="1" dirty="0" err="1"/>
              <a:t>posting</a:t>
            </a:r>
            <a:r>
              <a:rPr lang="fr-FR" i="1" dirty="0"/>
              <a:t>: Autres </a:t>
            </a:r>
            <a:r>
              <a:rPr lang="fr-FR" dirty="0"/>
              <a:t>Encodage </a:t>
            </a:r>
            <a:r>
              <a:rPr lang="fr-FR" i="1" dirty="0"/>
              <a:t>variable</a:t>
            </a:r>
            <a:endParaRPr lang="fr-FR" dirty="0"/>
          </a:p>
        </p:txBody>
      </p:sp>
      <p:sp>
        <p:nvSpPr>
          <p:cNvPr id="3" name="Espace réservé du contenu 2">
            <a:extLst>
              <a:ext uri="{FF2B5EF4-FFF2-40B4-BE49-F238E27FC236}">
                <a16:creationId xmlns:a16="http://schemas.microsoft.com/office/drawing/2014/main" id="{F0A49C00-A403-4C82-A4FC-A0CF3A570AB9}"/>
              </a:ext>
            </a:extLst>
          </p:cNvPr>
          <p:cNvSpPr>
            <a:spLocks noGrp="1"/>
          </p:cNvSpPr>
          <p:nvPr>
            <p:ph idx="1"/>
          </p:nvPr>
        </p:nvSpPr>
        <p:spPr/>
        <p:txBody>
          <a:bodyPr/>
          <a:lstStyle/>
          <a:p>
            <a:r>
              <a:rPr lang="fr-FR" dirty="0"/>
              <a:t>Au lieu des octets, nous pouvons également utiliser une "unité d'alignement" différente: 32 bits (mots), 16 bits, 4 bits etc.</a:t>
            </a:r>
          </a:p>
          <a:p>
            <a:r>
              <a:rPr lang="fr-FR" dirty="0"/>
              <a:t>L'alignement des octets variables gaspille de l'espace si vous avez beaucoup de petits écarts</a:t>
            </a:r>
          </a:p>
          <a:p>
            <a:r>
              <a:rPr lang="fr-FR" dirty="0"/>
              <a:t>les (4 bits) font mieux dans de tels cas.</a:t>
            </a:r>
          </a:p>
        </p:txBody>
      </p:sp>
      <p:sp>
        <p:nvSpPr>
          <p:cNvPr id="4" name="Espace réservé du pied de page 3">
            <a:extLst>
              <a:ext uri="{FF2B5EF4-FFF2-40B4-BE49-F238E27FC236}">
                <a16:creationId xmlns:a16="http://schemas.microsoft.com/office/drawing/2014/main" id="{3A2AEECB-24BA-4D8F-8879-003E1B0E1B9E}"/>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5150E967-F1B0-4031-A725-FF24A875504A}"/>
              </a:ext>
            </a:extLst>
          </p:cNvPr>
          <p:cNvSpPr>
            <a:spLocks noGrp="1"/>
          </p:cNvSpPr>
          <p:nvPr>
            <p:ph type="sldNum" sz="quarter" idx="12"/>
          </p:nvPr>
        </p:nvSpPr>
        <p:spPr/>
        <p:txBody>
          <a:bodyPr/>
          <a:lstStyle/>
          <a:p>
            <a:fld id="{1CBFE7BF-BE13-481A-9484-8F364B72A28E}" type="slidenum">
              <a:rPr lang="fr-FR" smtClean="0"/>
              <a:t>55</a:t>
            </a:fld>
            <a:endParaRPr lang="fr-FR"/>
          </a:p>
        </p:txBody>
      </p:sp>
    </p:spTree>
    <p:extLst>
      <p:ext uri="{BB962C8B-B14F-4D97-AF65-F5344CB8AC3E}">
        <p14:creationId xmlns:p14="http://schemas.microsoft.com/office/powerpoint/2010/main" val="1115093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5E205A-31AE-476E-A512-C0E8E94AFB89}"/>
              </a:ext>
            </a:extLst>
          </p:cNvPr>
          <p:cNvSpPr>
            <a:spLocks noGrp="1"/>
          </p:cNvSpPr>
          <p:nvPr>
            <p:ph type="title"/>
          </p:nvPr>
        </p:nvSpPr>
        <p:spPr>
          <a:xfrm>
            <a:off x="2592925" y="624110"/>
            <a:ext cx="9067263" cy="1280890"/>
          </a:xfrm>
        </p:spPr>
        <p:txBody>
          <a:bodyPr/>
          <a:lstStyle/>
          <a:p>
            <a:r>
              <a:rPr lang="fr-FR" dirty="0"/>
              <a:t>Compression du </a:t>
            </a:r>
            <a:r>
              <a:rPr lang="fr-FR" i="1" dirty="0" err="1"/>
              <a:t>posting</a:t>
            </a:r>
            <a:r>
              <a:rPr lang="fr-FR" i="1" dirty="0"/>
              <a:t>: </a:t>
            </a:r>
            <a:r>
              <a:rPr lang="en-US" altLang="fr-FR" dirty="0"/>
              <a:t>code Gamma</a:t>
            </a:r>
            <a:endParaRPr lang="fr-FR" dirty="0"/>
          </a:p>
        </p:txBody>
      </p:sp>
      <p:sp>
        <p:nvSpPr>
          <p:cNvPr id="3" name="Espace réservé du contenu 2">
            <a:extLst>
              <a:ext uri="{FF2B5EF4-FFF2-40B4-BE49-F238E27FC236}">
                <a16:creationId xmlns:a16="http://schemas.microsoft.com/office/drawing/2014/main" id="{82FFE407-9C20-47A0-BE69-4994D7DA44F8}"/>
              </a:ext>
            </a:extLst>
          </p:cNvPr>
          <p:cNvSpPr>
            <a:spLocks noGrp="1"/>
          </p:cNvSpPr>
          <p:nvPr>
            <p:ph idx="1"/>
          </p:nvPr>
        </p:nvSpPr>
        <p:spPr/>
        <p:txBody>
          <a:bodyPr>
            <a:normAutofit/>
          </a:bodyPr>
          <a:lstStyle/>
          <a:p>
            <a:r>
              <a:rPr lang="fr-FR" dirty="0"/>
              <a:t>Peut mieux compresser avec des codes au niveau du bit.</a:t>
            </a:r>
          </a:p>
          <a:p>
            <a:pPr lvl="1"/>
            <a:r>
              <a:rPr lang="fr-FR" dirty="0"/>
              <a:t>Le code Gamma est le plus connu de ceux-ci.</a:t>
            </a:r>
          </a:p>
          <a:p>
            <a:r>
              <a:rPr lang="fr-FR" dirty="0"/>
              <a:t>Représenter un écart G en tant que paire de longueur et de décalage,</a:t>
            </a:r>
          </a:p>
          <a:p>
            <a:r>
              <a:rPr lang="fr-FR" dirty="0"/>
              <a:t>Le décalage est G en binaire sans le bit de poids fort.</a:t>
            </a:r>
          </a:p>
          <a:p>
            <a:pPr lvl="1"/>
            <a:r>
              <a:rPr lang="fr-FR" dirty="0"/>
              <a:t>Par exemple 13 → 1101 → 101</a:t>
            </a:r>
          </a:p>
          <a:p>
            <a:r>
              <a:rPr lang="fr-FR" dirty="0"/>
              <a:t>La longueur est la longueur du décalage </a:t>
            </a:r>
          </a:p>
          <a:p>
            <a:pPr lvl="1"/>
            <a:r>
              <a:rPr lang="fr-FR" dirty="0"/>
              <a:t>Pour 13 (décalage 101), ceci est 3.</a:t>
            </a:r>
          </a:p>
          <a:p>
            <a:r>
              <a:rPr lang="fr-FR" dirty="0"/>
              <a:t>Coder la longueur en code unaire: 1110.</a:t>
            </a:r>
            <a:br>
              <a:rPr lang="fr-FR" dirty="0"/>
            </a:br>
            <a:r>
              <a:rPr lang="fr-FR" dirty="0"/>
              <a:t>Le code gamma de 13 est la concaténation de la longueur et du décalage: 1110101</a:t>
            </a:r>
          </a:p>
        </p:txBody>
      </p:sp>
      <p:sp>
        <p:nvSpPr>
          <p:cNvPr id="4" name="Espace réservé du pied de page 3">
            <a:extLst>
              <a:ext uri="{FF2B5EF4-FFF2-40B4-BE49-F238E27FC236}">
                <a16:creationId xmlns:a16="http://schemas.microsoft.com/office/drawing/2014/main" id="{8C49C6A4-E6FD-4BFD-8305-5AE32BB3379E}"/>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76351378-8303-402C-B28F-3497D656241B}"/>
              </a:ext>
            </a:extLst>
          </p:cNvPr>
          <p:cNvSpPr>
            <a:spLocks noGrp="1"/>
          </p:cNvSpPr>
          <p:nvPr>
            <p:ph type="sldNum" sz="quarter" idx="12"/>
          </p:nvPr>
        </p:nvSpPr>
        <p:spPr/>
        <p:txBody>
          <a:bodyPr/>
          <a:lstStyle/>
          <a:p>
            <a:fld id="{1CBFE7BF-BE13-481A-9484-8F364B72A28E}" type="slidenum">
              <a:rPr lang="fr-FR" smtClean="0"/>
              <a:t>56</a:t>
            </a:fld>
            <a:endParaRPr lang="fr-FR"/>
          </a:p>
        </p:txBody>
      </p:sp>
    </p:spTree>
    <p:extLst>
      <p:ext uri="{BB962C8B-B14F-4D97-AF65-F5344CB8AC3E}">
        <p14:creationId xmlns:p14="http://schemas.microsoft.com/office/powerpoint/2010/main" val="3002839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8C337-271D-404C-ABDE-CB7E510B33C4}"/>
              </a:ext>
            </a:extLst>
          </p:cNvPr>
          <p:cNvSpPr>
            <a:spLocks noGrp="1"/>
          </p:cNvSpPr>
          <p:nvPr>
            <p:ph type="title"/>
          </p:nvPr>
        </p:nvSpPr>
        <p:spPr/>
        <p:txBody>
          <a:bodyPr/>
          <a:lstStyle/>
          <a:p>
            <a:r>
              <a:rPr lang="fr-FR" dirty="0"/>
              <a:t>C</a:t>
            </a:r>
            <a:r>
              <a:rPr lang="en-US" altLang="fr-FR" dirty="0"/>
              <a:t>ode Gamma: </a:t>
            </a:r>
            <a:r>
              <a:rPr lang="en-US" altLang="fr-FR" dirty="0" err="1"/>
              <a:t>Exemples</a:t>
            </a:r>
            <a:endParaRPr lang="fr-FR" dirty="0"/>
          </a:p>
        </p:txBody>
      </p:sp>
      <p:sp>
        <p:nvSpPr>
          <p:cNvPr id="4" name="Espace réservé du pied de page 3">
            <a:extLst>
              <a:ext uri="{FF2B5EF4-FFF2-40B4-BE49-F238E27FC236}">
                <a16:creationId xmlns:a16="http://schemas.microsoft.com/office/drawing/2014/main" id="{ABBF06EE-8C42-4E70-8286-F868EE404FD8}"/>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0CF01E6-43B1-48CF-9BFE-8A97AF069683}"/>
              </a:ext>
            </a:extLst>
          </p:cNvPr>
          <p:cNvSpPr>
            <a:spLocks noGrp="1"/>
          </p:cNvSpPr>
          <p:nvPr>
            <p:ph type="sldNum" sz="quarter" idx="12"/>
          </p:nvPr>
        </p:nvSpPr>
        <p:spPr/>
        <p:txBody>
          <a:bodyPr/>
          <a:lstStyle/>
          <a:p>
            <a:fld id="{1CBFE7BF-BE13-481A-9484-8F364B72A28E}" type="slidenum">
              <a:rPr lang="fr-FR" smtClean="0"/>
              <a:t>57</a:t>
            </a:fld>
            <a:endParaRPr lang="fr-FR"/>
          </a:p>
        </p:txBody>
      </p:sp>
      <p:graphicFrame>
        <p:nvGraphicFramePr>
          <p:cNvPr id="6" name="Content Placeholder 3">
            <a:extLst>
              <a:ext uri="{FF2B5EF4-FFF2-40B4-BE49-F238E27FC236}">
                <a16:creationId xmlns:a16="http://schemas.microsoft.com/office/drawing/2014/main" id="{404F3F82-FF51-4477-8138-7096C2EAC3B6}"/>
              </a:ext>
            </a:extLst>
          </p:cNvPr>
          <p:cNvGraphicFramePr>
            <a:graphicFrameLocks noGrp="1"/>
          </p:cNvGraphicFramePr>
          <p:nvPr>
            <p:ph idx="1"/>
          </p:nvPr>
        </p:nvGraphicFramePr>
        <p:xfrm>
          <a:off x="2589213" y="2133600"/>
          <a:ext cx="8153400" cy="4086225"/>
        </p:xfrm>
        <a:graphic>
          <a:graphicData uri="http://schemas.openxmlformats.org/drawingml/2006/table">
            <a:tbl>
              <a:tblPr/>
              <a:tblGrid>
                <a:gridCol w="13716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number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length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rPr>
                        <a:t>offset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Symbol" pitchFamily="18" charset="2"/>
                        </a:rPr>
                        <a:t>g</a:t>
                      </a:r>
                      <a:r>
                        <a:rPr kumimoji="0" lang="en-US" sz="1800" b="1" i="0" u="none" strike="noStrike" cap="none" normalizeH="0" baseline="0">
                          <a:ln>
                            <a:noFill/>
                          </a:ln>
                          <a:solidFill>
                            <a:srgbClr val="FFFFFF"/>
                          </a:solidFill>
                          <a:effectLst/>
                          <a:latin typeface="Arial" charset="0"/>
                        </a:rPr>
                        <a:t>-code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none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1"/>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2"/>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3"/>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4"/>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110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5"/>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6"/>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1110,101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7"/>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11110,1000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08"/>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511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111111110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11111111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111111110,11111111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F5E1"/>
                    </a:solidFill>
                  </a:tcPr>
                </a:tc>
                <a:extLst>
                  <a:ext uri="{0D108BD9-81ED-4DB2-BD59-A6C34878D82A}">
                    <a16:rowId xmlns:a16="http://schemas.microsoft.com/office/drawing/2014/main" val="10009"/>
                  </a:ext>
                </a:extLst>
              </a:tr>
              <a:tr h="37147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1025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11111111110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rPr>
                        <a:t>0000000001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rPr>
                        <a:t>11111111110,0000000001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AF1"/>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0205704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E015AD-3E60-4193-A244-D2D03AD3C25E}"/>
              </a:ext>
            </a:extLst>
          </p:cNvPr>
          <p:cNvSpPr>
            <a:spLocks noGrp="1"/>
          </p:cNvSpPr>
          <p:nvPr>
            <p:ph type="title"/>
          </p:nvPr>
        </p:nvSpPr>
        <p:spPr/>
        <p:txBody>
          <a:bodyPr/>
          <a:lstStyle/>
          <a:p>
            <a:r>
              <a:rPr lang="fr-FR" dirty="0"/>
              <a:t>Exercices</a:t>
            </a:r>
          </a:p>
        </p:txBody>
      </p:sp>
      <p:sp>
        <p:nvSpPr>
          <p:cNvPr id="3" name="Espace réservé du contenu 2">
            <a:extLst>
              <a:ext uri="{FF2B5EF4-FFF2-40B4-BE49-F238E27FC236}">
                <a16:creationId xmlns:a16="http://schemas.microsoft.com/office/drawing/2014/main" id="{04BAD0DF-4E49-41D4-BBA2-521786990CB5}"/>
              </a:ext>
            </a:extLst>
          </p:cNvPr>
          <p:cNvSpPr>
            <a:spLocks noGrp="1"/>
          </p:cNvSpPr>
          <p:nvPr>
            <p:ph idx="1"/>
          </p:nvPr>
        </p:nvSpPr>
        <p:spPr/>
        <p:txBody>
          <a:bodyPr/>
          <a:lstStyle/>
          <a:p>
            <a:r>
              <a:rPr lang="fr-FR" dirty="0"/>
              <a:t>Soit la séquence d'intervalles de codes g suivante, reconstruire la séquence d'écritures:</a:t>
            </a:r>
          </a:p>
          <a:p>
            <a:pPr marL="0" indent="0" algn="ctr">
              <a:buNone/>
            </a:pPr>
            <a:r>
              <a:rPr lang="en-US" altLang="fr-FR" dirty="0"/>
              <a:t>1110001110101011111101101111011</a:t>
            </a:r>
          </a:p>
          <a:p>
            <a:pPr marL="0" indent="0">
              <a:buNone/>
            </a:pPr>
            <a:endParaRPr lang="en-US" altLang="fr-FR" dirty="0"/>
          </a:p>
          <a:p>
            <a:endParaRPr lang="fr-FR" dirty="0"/>
          </a:p>
        </p:txBody>
      </p:sp>
      <p:sp>
        <p:nvSpPr>
          <p:cNvPr id="4" name="Espace réservé du pied de page 3">
            <a:extLst>
              <a:ext uri="{FF2B5EF4-FFF2-40B4-BE49-F238E27FC236}">
                <a16:creationId xmlns:a16="http://schemas.microsoft.com/office/drawing/2014/main" id="{06982D09-CDFC-4AFA-8404-21A679131332}"/>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29F7158C-1CBB-411C-9438-5D37BB5596EA}"/>
              </a:ext>
            </a:extLst>
          </p:cNvPr>
          <p:cNvSpPr>
            <a:spLocks noGrp="1"/>
          </p:cNvSpPr>
          <p:nvPr>
            <p:ph type="sldNum" sz="quarter" idx="12"/>
          </p:nvPr>
        </p:nvSpPr>
        <p:spPr/>
        <p:txBody>
          <a:bodyPr/>
          <a:lstStyle/>
          <a:p>
            <a:fld id="{1CBFE7BF-BE13-481A-9484-8F364B72A28E}" type="slidenum">
              <a:rPr lang="fr-FR" smtClean="0"/>
              <a:t>58</a:t>
            </a:fld>
            <a:endParaRPr lang="fr-FR"/>
          </a:p>
        </p:txBody>
      </p:sp>
    </p:spTree>
    <p:extLst>
      <p:ext uri="{BB962C8B-B14F-4D97-AF65-F5344CB8AC3E}">
        <p14:creationId xmlns:p14="http://schemas.microsoft.com/office/powerpoint/2010/main" val="430179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0BF057-C8CF-4CAC-BA97-92184E25773E}"/>
              </a:ext>
            </a:extLst>
          </p:cNvPr>
          <p:cNvSpPr>
            <a:spLocks noGrp="1"/>
          </p:cNvSpPr>
          <p:nvPr>
            <p:ph type="title"/>
          </p:nvPr>
        </p:nvSpPr>
        <p:spPr/>
        <p:txBody>
          <a:bodyPr/>
          <a:lstStyle/>
          <a:p>
            <a:r>
              <a:rPr lang="fr-FR" dirty="0"/>
              <a:t>Indexation: Récapitulatif</a:t>
            </a:r>
          </a:p>
        </p:txBody>
      </p:sp>
      <p:sp>
        <p:nvSpPr>
          <p:cNvPr id="3" name="Espace réservé du contenu 2">
            <a:extLst>
              <a:ext uri="{FF2B5EF4-FFF2-40B4-BE49-F238E27FC236}">
                <a16:creationId xmlns:a16="http://schemas.microsoft.com/office/drawing/2014/main" id="{86F36863-E715-4DD0-ADB3-F63B12254842}"/>
              </a:ext>
            </a:extLst>
          </p:cNvPr>
          <p:cNvSpPr>
            <a:spLocks noGrp="1"/>
          </p:cNvSpPr>
          <p:nvPr>
            <p:ph idx="1"/>
          </p:nvPr>
        </p:nvSpPr>
        <p:spPr/>
        <p:txBody>
          <a:bodyPr/>
          <a:lstStyle/>
          <a:p>
            <a:r>
              <a:rPr lang="fr-FR" dirty="0"/>
              <a:t>Opération FONDAMENTALE en RI,</a:t>
            </a:r>
          </a:p>
          <a:p>
            <a:r>
              <a:rPr lang="fr-FR" dirty="0"/>
              <a:t> Elle permet la sélection des termes importants caractérisant le contenu d’un document</a:t>
            </a:r>
          </a:p>
          <a:p>
            <a:r>
              <a:rPr lang="fr-FR" dirty="0"/>
              <a:t> Elle peut être</a:t>
            </a:r>
            <a:br>
              <a:rPr lang="fr-FR" dirty="0"/>
            </a:br>
            <a:r>
              <a:rPr lang="fr-FR" dirty="0"/>
              <a:t>–  manuelle/automatique</a:t>
            </a:r>
          </a:p>
          <a:p>
            <a:r>
              <a:rPr lang="fr-FR" dirty="0"/>
              <a:t>approche courante plutôt automatique</a:t>
            </a:r>
            <a:br>
              <a:rPr lang="fr-FR" dirty="0"/>
            </a:br>
            <a:r>
              <a:rPr lang="fr-FR" dirty="0"/>
              <a:t>–  linguistique / statistique</a:t>
            </a:r>
          </a:p>
          <a:p>
            <a:r>
              <a:rPr lang="fr-FR" dirty="0"/>
              <a:t>approche courante plutôt statistique</a:t>
            </a:r>
            <a:br>
              <a:rPr lang="fr-FR" dirty="0"/>
            </a:br>
            <a:r>
              <a:rPr lang="fr-FR" dirty="0"/>
              <a:t>–  Idéalement combinaison linguistique + statistique </a:t>
            </a:r>
            <a:br>
              <a:rPr lang="fr-FR" dirty="0"/>
            </a:br>
            <a:endParaRPr lang="fr-FR" dirty="0"/>
          </a:p>
        </p:txBody>
      </p:sp>
      <p:sp>
        <p:nvSpPr>
          <p:cNvPr id="4" name="Espace réservé du pied de page 3">
            <a:extLst>
              <a:ext uri="{FF2B5EF4-FFF2-40B4-BE49-F238E27FC236}">
                <a16:creationId xmlns:a16="http://schemas.microsoft.com/office/drawing/2014/main" id="{209B073D-8CDC-428C-8C25-2C439206064E}"/>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F51DDE3A-CD27-4A2D-87E3-A6DE3F2FDF43}"/>
              </a:ext>
            </a:extLst>
          </p:cNvPr>
          <p:cNvSpPr>
            <a:spLocks noGrp="1"/>
          </p:cNvSpPr>
          <p:nvPr>
            <p:ph type="sldNum" sz="quarter" idx="12"/>
          </p:nvPr>
        </p:nvSpPr>
        <p:spPr/>
        <p:txBody>
          <a:bodyPr/>
          <a:lstStyle/>
          <a:p>
            <a:fld id="{1CBFE7BF-BE13-481A-9484-8F364B72A28E}" type="slidenum">
              <a:rPr lang="fr-FR" smtClean="0"/>
              <a:t>59</a:t>
            </a:fld>
            <a:endParaRPr lang="fr-FR"/>
          </a:p>
        </p:txBody>
      </p:sp>
    </p:spTree>
    <p:extLst>
      <p:ext uri="{BB962C8B-B14F-4D97-AF65-F5344CB8AC3E}">
        <p14:creationId xmlns:p14="http://schemas.microsoft.com/office/powerpoint/2010/main" val="364233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F7C1D3-A9BB-4835-897A-393C63FAA95B}"/>
              </a:ext>
            </a:extLst>
          </p:cNvPr>
          <p:cNvSpPr>
            <a:spLocks noGrp="1"/>
          </p:cNvSpPr>
          <p:nvPr>
            <p:ph type="title"/>
          </p:nvPr>
        </p:nvSpPr>
        <p:spPr/>
        <p:txBody>
          <a:bodyPr/>
          <a:lstStyle/>
          <a:p>
            <a:r>
              <a:rPr lang="fr-FR" altLang="fr-FR" dirty="0">
                <a:ea typeface="ＭＳ Ｐゴシック" panose="020B0600070205080204" pitchFamily="34" charset="-128"/>
              </a:rPr>
              <a:t>Définitions</a:t>
            </a:r>
            <a:endParaRPr lang="fr-FR" dirty="0"/>
          </a:p>
        </p:txBody>
      </p:sp>
      <p:sp>
        <p:nvSpPr>
          <p:cNvPr id="3" name="Espace réservé du contenu 2">
            <a:extLst>
              <a:ext uri="{FF2B5EF4-FFF2-40B4-BE49-F238E27FC236}">
                <a16:creationId xmlns:a16="http://schemas.microsoft.com/office/drawing/2014/main" id="{77489C1E-1BE6-4D9B-8646-C52252DBB778}"/>
              </a:ext>
            </a:extLst>
          </p:cNvPr>
          <p:cNvSpPr>
            <a:spLocks noGrp="1"/>
          </p:cNvSpPr>
          <p:nvPr>
            <p:ph idx="1"/>
          </p:nvPr>
        </p:nvSpPr>
        <p:spPr/>
        <p:txBody>
          <a:bodyPr>
            <a:noAutofit/>
          </a:bodyPr>
          <a:lstStyle/>
          <a:p>
            <a:pPr>
              <a:lnSpc>
                <a:spcPct val="90000"/>
              </a:lnSpc>
            </a:pPr>
            <a:r>
              <a:rPr lang="fr-FR" altLang="fr-FR" b="1" dirty="0">
                <a:ea typeface="ＭＳ Ｐゴシック" panose="020B0600070205080204" pitchFamily="34" charset="-128"/>
              </a:rPr>
              <a:t>Requ</a:t>
            </a:r>
            <a:r>
              <a:rPr lang="fr-FR" altLang="ja-JP" b="1" dirty="0">
                <a:ea typeface="ヒラギノ角ゴ Pro W3" charset="-128"/>
              </a:rPr>
              <a:t>êt</a:t>
            </a:r>
            <a:r>
              <a:rPr lang="fr-FR" altLang="fr-FR" b="1" dirty="0">
                <a:ea typeface="ＭＳ Ｐゴシック" panose="020B0600070205080204" pitchFamily="34" charset="-128"/>
              </a:rPr>
              <a:t>e </a:t>
            </a:r>
            <a:r>
              <a:rPr lang="fr-FR" altLang="fr-FR" dirty="0">
                <a:ea typeface="ＭＳ Ｐゴシック" panose="020B0600070205080204" pitchFamily="34" charset="-128"/>
              </a:rPr>
              <a:t>: exprime le besoin d'information d'un utilisateur</a:t>
            </a:r>
          </a:p>
          <a:p>
            <a:pPr>
              <a:lnSpc>
                <a:spcPct val="90000"/>
              </a:lnSpc>
            </a:pPr>
            <a:endParaRPr lang="fr-FR" altLang="fr-FR" b="1" dirty="0">
              <a:ea typeface="ＭＳ Ｐゴシック" panose="020B0600070205080204" pitchFamily="34" charset="-128"/>
            </a:endParaRPr>
          </a:p>
          <a:p>
            <a:pPr>
              <a:lnSpc>
                <a:spcPct val="90000"/>
              </a:lnSpc>
            </a:pPr>
            <a:r>
              <a:rPr lang="fr-FR" altLang="fr-FR" b="1" dirty="0">
                <a:ea typeface="ＭＳ Ｐゴシック" panose="020B0600070205080204" pitchFamily="34" charset="-128"/>
              </a:rPr>
              <a:t>Document </a:t>
            </a:r>
            <a:r>
              <a:rPr lang="fr-FR" altLang="fr-FR" dirty="0">
                <a:ea typeface="ＭＳ Ｐゴシック" panose="020B0600070205080204" pitchFamily="34" charset="-128"/>
              </a:rPr>
              <a:t>: toute unité qui peut constituer une réponse à une requ</a:t>
            </a:r>
            <a:r>
              <a:rPr lang="fr-FR" altLang="ja-JP" dirty="0">
                <a:ea typeface="ヒラギノ角ゴ Pro W3" charset="-128"/>
              </a:rPr>
              <a:t>êt</a:t>
            </a:r>
            <a:r>
              <a:rPr lang="fr-FR" altLang="fr-FR" dirty="0">
                <a:ea typeface="ＭＳ Ｐゴシック" panose="020B0600070205080204" pitchFamily="34" charset="-128"/>
              </a:rPr>
              <a:t>e,</a:t>
            </a:r>
          </a:p>
          <a:p>
            <a:pPr marL="0" indent="0">
              <a:lnSpc>
                <a:spcPct val="90000"/>
              </a:lnSpc>
              <a:buNone/>
            </a:pPr>
            <a:r>
              <a:rPr lang="fr-FR" dirty="0"/>
              <a:t>Un document peut être un texte, un morceau de texte, une page Web, une image, une bande vidéo, </a:t>
            </a:r>
            <a:r>
              <a:rPr lang="fr-FR" dirty="0" err="1"/>
              <a:t>etc</a:t>
            </a:r>
            <a:r>
              <a:rPr lang="fr-FR" dirty="0"/>
              <a:t>,</a:t>
            </a:r>
            <a:br>
              <a:rPr lang="fr-FR" dirty="0"/>
            </a:br>
            <a:endParaRPr lang="fr-FR" altLang="fr-FR" dirty="0">
              <a:ea typeface="ＭＳ Ｐゴシック" panose="020B0600070205080204" pitchFamily="34" charset="-128"/>
            </a:endParaRPr>
          </a:p>
          <a:p>
            <a:pPr>
              <a:lnSpc>
                <a:spcPct val="90000"/>
              </a:lnSpc>
            </a:pPr>
            <a:r>
              <a:rPr lang="en-US" altLang="fr-FR" b="1" dirty="0">
                <a:ea typeface="ＭＳ Ｐゴシック" panose="020B0600070205080204" pitchFamily="34" charset="-128"/>
              </a:rPr>
              <a:t>B</a:t>
            </a:r>
            <a:r>
              <a:rPr lang="fr-FR" altLang="fr-FR" b="1" dirty="0">
                <a:ea typeface="ＭＳ Ｐゴシック" panose="020B0600070205080204" pitchFamily="34" charset="-128"/>
              </a:rPr>
              <a:t>ase de documents </a:t>
            </a:r>
            <a:r>
              <a:rPr lang="fr-FR" altLang="fr-FR" dirty="0">
                <a:ea typeface="ＭＳ Ｐゴシック" panose="020B0600070205080204" pitchFamily="34" charset="-128"/>
              </a:rPr>
              <a:t>: ensemble des documents disponibles</a:t>
            </a:r>
          </a:p>
          <a:p>
            <a:pPr>
              <a:lnSpc>
                <a:spcPct val="90000"/>
              </a:lnSpc>
              <a:buNone/>
            </a:pPr>
            <a:endParaRPr lang="fr-FR" altLang="fr-FR" dirty="0">
              <a:ea typeface="ＭＳ Ｐゴシック" panose="020B0600070205080204" pitchFamily="34" charset="-128"/>
            </a:endParaRPr>
          </a:p>
          <a:p>
            <a:pPr>
              <a:lnSpc>
                <a:spcPct val="90000"/>
              </a:lnSpc>
            </a:pPr>
            <a:r>
              <a:rPr lang="fr-FR" altLang="fr-FR" b="1" dirty="0">
                <a:ea typeface="ＭＳ Ｐゴシック" panose="020B0600070205080204" pitchFamily="34" charset="-128"/>
              </a:rPr>
              <a:t>Pertinence </a:t>
            </a:r>
            <a:r>
              <a:rPr lang="fr-FR" altLang="fr-FR" dirty="0">
                <a:ea typeface="ＭＳ Ｐゴシック" panose="020B0600070205080204" pitchFamily="34" charset="-128"/>
              </a:rPr>
              <a:t>: </a:t>
            </a:r>
            <a:r>
              <a:rPr lang="fr-FR" dirty="0"/>
              <a:t>De façon générale, dans document pertinent, l'utilisateur doit pouvoir trouver les informations dont il a besoin. </a:t>
            </a:r>
          </a:p>
          <a:p>
            <a:pPr marL="0" indent="0">
              <a:lnSpc>
                <a:spcPct val="90000"/>
              </a:lnSpc>
              <a:buNone/>
            </a:pPr>
            <a:r>
              <a:rPr lang="fr-FR" altLang="fr-FR" dirty="0">
                <a:ea typeface="ＭＳ Ｐゴシック" panose="020B0600070205080204" pitchFamily="34" charset="-128"/>
              </a:rPr>
              <a:t>Sur cette notion le système doit juger si un document doit </a:t>
            </a:r>
            <a:r>
              <a:rPr lang="fr-FR" altLang="ja-JP" dirty="0">
                <a:ea typeface="ヒラギノ角ゴ Pro W3" charset="-128"/>
              </a:rPr>
              <a:t>êt</a:t>
            </a:r>
            <a:r>
              <a:rPr lang="fr-FR" altLang="fr-FR" dirty="0">
                <a:ea typeface="ＭＳ Ｐゴシック" panose="020B0600070205080204" pitchFamily="34" charset="-128"/>
              </a:rPr>
              <a:t>re donné à l'utilisateur comme réponse ou non</a:t>
            </a:r>
          </a:p>
          <a:p>
            <a:endParaRPr lang="fr-FR" dirty="0"/>
          </a:p>
        </p:txBody>
      </p:sp>
      <p:sp>
        <p:nvSpPr>
          <p:cNvPr id="5" name="Espace réservé du numéro de diapositive 4">
            <a:extLst>
              <a:ext uri="{FF2B5EF4-FFF2-40B4-BE49-F238E27FC236}">
                <a16:creationId xmlns:a16="http://schemas.microsoft.com/office/drawing/2014/main" id="{F78FF620-574F-4EDB-A68E-61E31CB823DB}"/>
              </a:ext>
            </a:extLst>
          </p:cNvPr>
          <p:cNvSpPr>
            <a:spLocks noGrp="1"/>
          </p:cNvSpPr>
          <p:nvPr>
            <p:ph type="sldNum" sz="quarter" idx="12"/>
          </p:nvPr>
        </p:nvSpPr>
        <p:spPr/>
        <p:txBody>
          <a:bodyPr/>
          <a:lstStyle/>
          <a:p>
            <a:fld id="{1CBFE7BF-BE13-481A-9484-8F364B72A28E}" type="slidenum">
              <a:rPr lang="fr-FR" smtClean="0"/>
              <a:t>6</a:t>
            </a:fld>
            <a:endParaRPr lang="fr-FR"/>
          </a:p>
        </p:txBody>
      </p:sp>
      <p:sp>
        <p:nvSpPr>
          <p:cNvPr id="6" name="Espace réservé du pied de page 5">
            <a:extLst>
              <a:ext uri="{FF2B5EF4-FFF2-40B4-BE49-F238E27FC236}">
                <a16:creationId xmlns:a16="http://schemas.microsoft.com/office/drawing/2014/main" id="{F71BC0A6-CF05-4584-B523-BA7DE08C6EA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29809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FA9EB9-23EB-4768-8BCE-0EFB1662B7BA}"/>
              </a:ext>
            </a:extLst>
          </p:cNvPr>
          <p:cNvSpPr>
            <a:spLocks noGrp="1"/>
          </p:cNvSpPr>
          <p:nvPr>
            <p:ph type="title"/>
          </p:nvPr>
        </p:nvSpPr>
        <p:spPr/>
        <p:txBody>
          <a:bodyPr/>
          <a:lstStyle/>
          <a:p>
            <a:r>
              <a:rPr lang="fr-FR" dirty="0"/>
              <a:t>Indexation: Récapitulatif </a:t>
            </a:r>
          </a:p>
        </p:txBody>
      </p:sp>
      <p:sp>
        <p:nvSpPr>
          <p:cNvPr id="3" name="Espace réservé du contenu 2">
            <a:extLst>
              <a:ext uri="{FF2B5EF4-FFF2-40B4-BE49-F238E27FC236}">
                <a16:creationId xmlns:a16="http://schemas.microsoft.com/office/drawing/2014/main" id="{AC3E6FF4-E2EA-4599-905D-060EA6C58873}"/>
              </a:ext>
            </a:extLst>
          </p:cNvPr>
          <p:cNvSpPr>
            <a:spLocks noGrp="1"/>
          </p:cNvSpPr>
          <p:nvPr>
            <p:ph idx="1"/>
          </p:nvPr>
        </p:nvSpPr>
        <p:spPr/>
        <p:txBody>
          <a:bodyPr/>
          <a:lstStyle/>
          <a:p>
            <a:r>
              <a:rPr lang="fr-FR" dirty="0"/>
              <a:t>A l’issue de cette opération, chaque document sera représenté par</a:t>
            </a:r>
            <a:br>
              <a:rPr lang="fr-FR" dirty="0"/>
            </a:br>
            <a:r>
              <a:rPr lang="fr-FR" dirty="0"/>
              <a:t>une liste de termes pondérés.</a:t>
            </a:r>
          </a:p>
          <a:p>
            <a:r>
              <a:rPr lang="fr-FR" dirty="0"/>
              <a:t>Le poids est fondamental et a une grande influence dans toutes</a:t>
            </a:r>
            <a:br>
              <a:rPr lang="fr-FR" dirty="0"/>
            </a:br>
            <a:r>
              <a:rPr lang="fr-FR" dirty="0"/>
              <a:t>les approches (modèles) de RI.</a:t>
            </a:r>
          </a:p>
          <a:p>
            <a:r>
              <a:rPr lang="fr-FR" dirty="0"/>
              <a:t> L’ensemble des termes extraits de tous les documents est stocké dans une structure spécifique appelée : fichier inverse.</a:t>
            </a:r>
          </a:p>
          <a:p>
            <a:r>
              <a:rPr lang="fr-FR" dirty="0"/>
              <a:t>Ce fichier permet de retrouver pour un terme donné tous les documents qui contiennent ce terme. </a:t>
            </a:r>
            <a:br>
              <a:rPr lang="fr-FR" dirty="0"/>
            </a:br>
            <a:endParaRPr lang="fr-FR" dirty="0"/>
          </a:p>
        </p:txBody>
      </p:sp>
      <p:sp>
        <p:nvSpPr>
          <p:cNvPr id="4" name="Espace réservé du pied de page 3">
            <a:extLst>
              <a:ext uri="{FF2B5EF4-FFF2-40B4-BE49-F238E27FC236}">
                <a16:creationId xmlns:a16="http://schemas.microsoft.com/office/drawing/2014/main" id="{7D6343C7-EF5D-47E2-A4D1-E28FFB65EB46}"/>
              </a:ext>
            </a:extLst>
          </p:cNvPr>
          <p:cNvSpPr>
            <a:spLocks noGrp="1"/>
          </p:cNvSpPr>
          <p:nvPr>
            <p:ph type="ftr" sz="quarter" idx="11"/>
          </p:nvPr>
        </p:nvSpPr>
        <p:spPr/>
        <p:txBody>
          <a:bodyPr/>
          <a:lstStyle/>
          <a:p>
            <a:r>
              <a:rPr lang="fr-FR"/>
              <a:t>Recherche d’information: Introduction       2017-2018                  2ème Master SIOD</a:t>
            </a:r>
          </a:p>
        </p:txBody>
      </p:sp>
      <p:sp>
        <p:nvSpPr>
          <p:cNvPr id="5" name="Espace réservé du numéro de diapositive 4">
            <a:extLst>
              <a:ext uri="{FF2B5EF4-FFF2-40B4-BE49-F238E27FC236}">
                <a16:creationId xmlns:a16="http://schemas.microsoft.com/office/drawing/2014/main" id="{9EEACA6B-E4FC-4B59-AECE-3F8021071EEE}"/>
              </a:ext>
            </a:extLst>
          </p:cNvPr>
          <p:cNvSpPr>
            <a:spLocks noGrp="1"/>
          </p:cNvSpPr>
          <p:nvPr>
            <p:ph type="sldNum" sz="quarter" idx="12"/>
          </p:nvPr>
        </p:nvSpPr>
        <p:spPr/>
        <p:txBody>
          <a:bodyPr/>
          <a:lstStyle/>
          <a:p>
            <a:fld id="{1CBFE7BF-BE13-481A-9484-8F364B72A28E}" type="slidenum">
              <a:rPr lang="fr-FR" smtClean="0"/>
              <a:t>60</a:t>
            </a:fld>
            <a:endParaRPr lang="fr-FR"/>
          </a:p>
        </p:txBody>
      </p:sp>
    </p:spTree>
    <p:extLst>
      <p:ext uri="{BB962C8B-B14F-4D97-AF65-F5344CB8AC3E}">
        <p14:creationId xmlns:p14="http://schemas.microsoft.com/office/powerpoint/2010/main" val="35025151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889B9DE-2AB9-441C-AB14-3B446E38A6A4}"/>
              </a:ext>
            </a:extLst>
          </p:cNvPr>
          <p:cNvSpPr>
            <a:spLocks noGrp="1"/>
          </p:cNvSpPr>
          <p:nvPr>
            <p:ph type="title"/>
          </p:nvPr>
        </p:nvSpPr>
        <p:spPr/>
        <p:txBody>
          <a:bodyPr/>
          <a:lstStyle/>
          <a:p>
            <a:r>
              <a:rPr lang="fr-FR" dirty="0"/>
              <a:t>Formulation des requêtes</a:t>
            </a:r>
          </a:p>
        </p:txBody>
      </p:sp>
      <p:sp>
        <p:nvSpPr>
          <p:cNvPr id="2" name="Espace réservé du texte 1">
            <a:extLst>
              <a:ext uri="{FF2B5EF4-FFF2-40B4-BE49-F238E27FC236}">
                <a16:creationId xmlns:a16="http://schemas.microsoft.com/office/drawing/2014/main" id="{F44134C9-AD85-4132-9C6E-99B18716B1E3}"/>
              </a:ext>
            </a:extLst>
          </p:cNvPr>
          <p:cNvSpPr>
            <a:spLocks noGrp="1"/>
          </p:cNvSpPr>
          <p:nvPr>
            <p:ph type="body"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F79A90BB-AAD6-4C8D-B3AD-2DBE2DBC3CD9}"/>
              </a:ext>
            </a:extLst>
          </p:cNvPr>
          <p:cNvSpPr>
            <a:spLocks noGrp="1"/>
          </p:cNvSpPr>
          <p:nvPr>
            <p:ph type="sldNum" sz="quarter" idx="12"/>
          </p:nvPr>
        </p:nvSpPr>
        <p:spPr/>
        <p:txBody>
          <a:bodyPr/>
          <a:lstStyle/>
          <a:p>
            <a:fld id="{1CBFE7BF-BE13-481A-9484-8F364B72A28E}" type="slidenum">
              <a:rPr lang="fr-FR" smtClean="0"/>
              <a:t>61</a:t>
            </a:fld>
            <a:endParaRPr lang="fr-FR"/>
          </a:p>
        </p:txBody>
      </p:sp>
      <p:sp>
        <p:nvSpPr>
          <p:cNvPr id="3" name="Espace réservé du pied de page 2">
            <a:extLst>
              <a:ext uri="{FF2B5EF4-FFF2-40B4-BE49-F238E27FC236}">
                <a16:creationId xmlns:a16="http://schemas.microsoft.com/office/drawing/2014/main" id="{F32BE920-03CB-4A9D-9A9B-7C804923FF41}"/>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8621255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B03BF-B3B1-41C3-85AC-388DD5318D51}"/>
              </a:ext>
            </a:extLst>
          </p:cNvPr>
          <p:cNvSpPr>
            <a:spLocks noGrp="1"/>
          </p:cNvSpPr>
          <p:nvPr>
            <p:ph type="title"/>
          </p:nvPr>
        </p:nvSpPr>
        <p:spPr/>
        <p:txBody>
          <a:bodyPr/>
          <a:lstStyle/>
          <a:p>
            <a:r>
              <a:rPr lang="fr-FR" dirty="0"/>
              <a:t>Requêtes par mots clés</a:t>
            </a:r>
          </a:p>
        </p:txBody>
      </p:sp>
      <p:sp>
        <p:nvSpPr>
          <p:cNvPr id="3" name="Espace réservé du contenu 2">
            <a:extLst>
              <a:ext uri="{FF2B5EF4-FFF2-40B4-BE49-F238E27FC236}">
                <a16:creationId xmlns:a16="http://schemas.microsoft.com/office/drawing/2014/main" id="{0A636F09-7A30-4667-8B34-8DD344A06790}"/>
              </a:ext>
            </a:extLst>
          </p:cNvPr>
          <p:cNvSpPr>
            <a:spLocks noGrp="1"/>
          </p:cNvSpPr>
          <p:nvPr>
            <p:ph idx="1"/>
          </p:nvPr>
        </p:nvSpPr>
        <p:spPr/>
        <p:txBody>
          <a:bodyPr>
            <a:normAutofit fontScale="92500" lnSpcReduction="20000"/>
          </a:bodyPr>
          <a:lstStyle/>
          <a:p>
            <a:r>
              <a:rPr lang="fr-FR" dirty="0"/>
              <a:t>L'utilisateur exprime ses besoins d'information avec une liste de (au moins un) mots-clés (ou termes) visant à trouver des documents contenant certains (au moins un) ou tous les termes de la requête. </a:t>
            </a:r>
          </a:p>
          <a:p>
            <a:r>
              <a:rPr lang="fr-FR" dirty="0"/>
              <a:t>Les termes dans la liste sont supposés être connectés avec une version "douce" de l’ ET logique.</a:t>
            </a:r>
          </a:p>
          <a:p>
            <a:pPr marL="0" indent="0">
              <a:buNone/>
            </a:pPr>
            <a:br>
              <a:rPr lang="fr-FR" dirty="0"/>
            </a:br>
            <a:r>
              <a:rPr lang="fr-FR" dirty="0"/>
              <a:t>Par exemple, si l'on s'intéresse à la recherche d'informations sur 'Web </a:t>
            </a:r>
            <a:r>
              <a:rPr lang="fr-FR" dirty="0" err="1"/>
              <a:t>mining</a:t>
            </a:r>
            <a:r>
              <a:rPr lang="fr-FR" dirty="0"/>
              <a:t>, on peut émettre la requête « Web </a:t>
            </a:r>
            <a:r>
              <a:rPr lang="fr-FR" dirty="0" err="1"/>
              <a:t>mining</a:t>
            </a:r>
            <a:r>
              <a:rPr lang="fr-FR" dirty="0"/>
              <a:t> » sur un SRI. «Web </a:t>
            </a:r>
            <a:r>
              <a:rPr lang="fr-FR" dirty="0" err="1"/>
              <a:t>mining</a:t>
            </a:r>
            <a:r>
              <a:rPr lang="fr-FR" dirty="0"/>
              <a:t>» se retire en tant que «Web » et « </a:t>
            </a:r>
            <a:r>
              <a:rPr lang="fr-FR" dirty="0" err="1"/>
              <a:t>mining</a:t>
            </a:r>
            <a:r>
              <a:rPr lang="fr-FR" dirty="0"/>
              <a:t>». Le SRI trouve alors les documents susceptibles d'être pertinents  pour les présenter à l'utilisateur. </a:t>
            </a:r>
          </a:p>
          <a:p>
            <a:r>
              <a:rPr lang="fr-FR" dirty="0"/>
              <a:t>Notez qu'un document récupéré ne doit pas contenir tous les termes dans la requête.</a:t>
            </a:r>
          </a:p>
          <a:p>
            <a:r>
              <a:rPr lang="fr-FR" dirty="0"/>
              <a:t> Dans certains SRI, l’ordre des mots dans la requête est également significative et affectera les résultats de recherche.</a:t>
            </a:r>
          </a:p>
        </p:txBody>
      </p:sp>
      <p:sp>
        <p:nvSpPr>
          <p:cNvPr id="5" name="Espace réservé du numéro de diapositive 4">
            <a:extLst>
              <a:ext uri="{FF2B5EF4-FFF2-40B4-BE49-F238E27FC236}">
                <a16:creationId xmlns:a16="http://schemas.microsoft.com/office/drawing/2014/main" id="{5B32FBA4-0FB3-45C5-AB3D-56F6B977AFC9}"/>
              </a:ext>
            </a:extLst>
          </p:cNvPr>
          <p:cNvSpPr>
            <a:spLocks noGrp="1"/>
          </p:cNvSpPr>
          <p:nvPr>
            <p:ph type="sldNum" sz="quarter" idx="12"/>
          </p:nvPr>
        </p:nvSpPr>
        <p:spPr/>
        <p:txBody>
          <a:bodyPr/>
          <a:lstStyle/>
          <a:p>
            <a:fld id="{1CBFE7BF-BE13-481A-9484-8F364B72A28E}" type="slidenum">
              <a:rPr lang="fr-FR" smtClean="0"/>
              <a:t>62</a:t>
            </a:fld>
            <a:endParaRPr lang="fr-FR"/>
          </a:p>
        </p:txBody>
      </p:sp>
      <p:sp>
        <p:nvSpPr>
          <p:cNvPr id="6" name="Espace réservé du pied de page 5">
            <a:extLst>
              <a:ext uri="{FF2B5EF4-FFF2-40B4-BE49-F238E27FC236}">
                <a16:creationId xmlns:a16="http://schemas.microsoft.com/office/drawing/2014/main" id="{9E256CC8-119F-431B-B989-AECAC5F04CD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12468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67867-40D2-428F-9777-CAD3DAC20D99}"/>
              </a:ext>
            </a:extLst>
          </p:cNvPr>
          <p:cNvSpPr>
            <a:spLocks noGrp="1"/>
          </p:cNvSpPr>
          <p:nvPr>
            <p:ph type="title"/>
          </p:nvPr>
        </p:nvSpPr>
        <p:spPr/>
        <p:txBody>
          <a:bodyPr/>
          <a:lstStyle/>
          <a:p>
            <a:r>
              <a:rPr lang="fr-FR" dirty="0"/>
              <a:t>Requêtes booléennes</a:t>
            </a:r>
          </a:p>
        </p:txBody>
      </p:sp>
      <p:sp>
        <p:nvSpPr>
          <p:cNvPr id="3" name="Espace réservé du contenu 2">
            <a:extLst>
              <a:ext uri="{FF2B5EF4-FFF2-40B4-BE49-F238E27FC236}">
                <a16:creationId xmlns:a16="http://schemas.microsoft.com/office/drawing/2014/main" id="{77E41234-A646-4B17-A020-9974EF2755A2}"/>
              </a:ext>
            </a:extLst>
          </p:cNvPr>
          <p:cNvSpPr>
            <a:spLocks noGrp="1"/>
          </p:cNvSpPr>
          <p:nvPr>
            <p:ph idx="1"/>
          </p:nvPr>
        </p:nvSpPr>
        <p:spPr/>
        <p:txBody>
          <a:bodyPr/>
          <a:lstStyle/>
          <a:p>
            <a:r>
              <a:rPr lang="fr-FR" dirty="0"/>
              <a:t>L'utilisateur peut utiliser les opérateurs booléens, AND, OR et NOT pour construire des requêtes complexes. Ainsi, ces requêtes se composent de termes et d'opérateurs booléens. Par exemple, 'data OR Web' est une requête booléenne, qui demande des documents contenant le mot 'data' ou 'Web.</a:t>
            </a:r>
          </a:p>
          <a:p>
            <a:r>
              <a:rPr lang="fr-FR" dirty="0"/>
              <a:t>Une page est renvoyée pour une requête booléenne si la requête est logiquement vraie dans la page (c.-à-d. Correspondance exacte). Bien que l'on puisse écrire des requêtes booléennes complexes à l'aide des trois opérateurs, les utilisateurs écrivent rarement de telles requêtes.</a:t>
            </a:r>
          </a:p>
          <a:p>
            <a:r>
              <a:rPr lang="fr-FR" dirty="0"/>
              <a:t>Les moteurs de recherche acceptent généralement une version restreinte des requêtes booléennes.</a:t>
            </a:r>
          </a:p>
        </p:txBody>
      </p:sp>
      <p:sp>
        <p:nvSpPr>
          <p:cNvPr id="5" name="Espace réservé du numéro de diapositive 4">
            <a:extLst>
              <a:ext uri="{FF2B5EF4-FFF2-40B4-BE49-F238E27FC236}">
                <a16:creationId xmlns:a16="http://schemas.microsoft.com/office/drawing/2014/main" id="{ADCFE931-D166-4197-B1AA-1A4A87EF36D7}"/>
              </a:ext>
            </a:extLst>
          </p:cNvPr>
          <p:cNvSpPr>
            <a:spLocks noGrp="1"/>
          </p:cNvSpPr>
          <p:nvPr>
            <p:ph type="sldNum" sz="quarter" idx="12"/>
          </p:nvPr>
        </p:nvSpPr>
        <p:spPr/>
        <p:txBody>
          <a:bodyPr/>
          <a:lstStyle/>
          <a:p>
            <a:fld id="{1CBFE7BF-BE13-481A-9484-8F364B72A28E}" type="slidenum">
              <a:rPr lang="fr-FR" smtClean="0"/>
              <a:t>63</a:t>
            </a:fld>
            <a:endParaRPr lang="fr-FR"/>
          </a:p>
        </p:txBody>
      </p:sp>
      <p:sp>
        <p:nvSpPr>
          <p:cNvPr id="6" name="Espace réservé du pied de page 5">
            <a:extLst>
              <a:ext uri="{FF2B5EF4-FFF2-40B4-BE49-F238E27FC236}">
                <a16:creationId xmlns:a16="http://schemas.microsoft.com/office/drawing/2014/main" id="{C4BF8480-7F40-4437-9E5A-A1F0240F7B3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1841366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A9279-29B7-473A-840F-3E2AF17BC3E7}"/>
              </a:ext>
            </a:extLst>
          </p:cNvPr>
          <p:cNvSpPr>
            <a:spLocks noGrp="1"/>
          </p:cNvSpPr>
          <p:nvPr>
            <p:ph type="title"/>
          </p:nvPr>
        </p:nvSpPr>
        <p:spPr/>
        <p:txBody>
          <a:bodyPr/>
          <a:lstStyle/>
          <a:p>
            <a:r>
              <a:rPr lang="fr-FR" dirty="0"/>
              <a:t>Requêtes par phrases</a:t>
            </a:r>
          </a:p>
        </p:txBody>
      </p:sp>
      <p:sp>
        <p:nvSpPr>
          <p:cNvPr id="3" name="Espace réservé du contenu 2">
            <a:extLst>
              <a:ext uri="{FF2B5EF4-FFF2-40B4-BE49-F238E27FC236}">
                <a16:creationId xmlns:a16="http://schemas.microsoft.com/office/drawing/2014/main" id="{3731C46E-63BD-4B27-9796-E38C2B73293D}"/>
              </a:ext>
            </a:extLst>
          </p:cNvPr>
          <p:cNvSpPr>
            <a:spLocks noGrp="1"/>
          </p:cNvSpPr>
          <p:nvPr>
            <p:ph idx="1"/>
          </p:nvPr>
        </p:nvSpPr>
        <p:spPr/>
        <p:txBody>
          <a:bodyPr/>
          <a:lstStyle/>
          <a:p>
            <a:r>
              <a:rPr lang="fr-FR" dirty="0"/>
              <a:t>Consiste en une séquence de mots qui constitue une phrase. </a:t>
            </a:r>
          </a:p>
          <a:p>
            <a:r>
              <a:rPr lang="fr-FR" dirty="0"/>
              <a:t>Chaque document retourné doit contenir au moins une instance de la phrase. </a:t>
            </a:r>
          </a:p>
          <a:p>
            <a:r>
              <a:rPr lang="fr-FR" dirty="0"/>
              <a:t>Dans un moteur de recherche, une requête de phrase est normalement incluse avec des guillemets. Par exemple, on peut émettre la requête de phrase suivante, "Web </a:t>
            </a:r>
            <a:r>
              <a:rPr lang="fr-FR" dirty="0" err="1"/>
              <a:t>mining</a:t>
            </a:r>
            <a:r>
              <a:rPr lang="fr-FR" dirty="0"/>
              <a:t> techniques and applications" pour trouver des documents contenant la phrase exacte.</a:t>
            </a:r>
          </a:p>
          <a:p>
            <a:endParaRPr lang="fr-FR" dirty="0"/>
          </a:p>
        </p:txBody>
      </p:sp>
      <p:sp>
        <p:nvSpPr>
          <p:cNvPr id="5" name="Espace réservé du numéro de diapositive 4">
            <a:extLst>
              <a:ext uri="{FF2B5EF4-FFF2-40B4-BE49-F238E27FC236}">
                <a16:creationId xmlns:a16="http://schemas.microsoft.com/office/drawing/2014/main" id="{606187AB-B87F-4143-8DB5-AA3CFC66073C}"/>
              </a:ext>
            </a:extLst>
          </p:cNvPr>
          <p:cNvSpPr>
            <a:spLocks noGrp="1"/>
          </p:cNvSpPr>
          <p:nvPr>
            <p:ph type="sldNum" sz="quarter" idx="12"/>
          </p:nvPr>
        </p:nvSpPr>
        <p:spPr/>
        <p:txBody>
          <a:bodyPr/>
          <a:lstStyle/>
          <a:p>
            <a:fld id="{1CBFE7BF-BE13-481A-9484-8F364B72A28E}" type="slidenum">
              <a:rPr lang="fr-FR" smtClean="0"/>
              <a:t>64</a:t>
            </a:fld>
            <a:endParaRPr lang="fr-FR"/>
          </a:p>
        </p:txBody>
      </p:sp>
      <p:sp>
        <p:nvSpPr>
          <p:cNvPr id="6" name="Espace réservé du pied de page 5">
            <a:extLst>
              <a:ext uri="{FF2B5EF4-FFF2-40B4-BE49-F238E27FC236}">
                <a16:creationId xmlns:a16="http://schemas.microsoft.com/office/drawing/2014/main" id="{20D5511D-5D70-4C61-A2AB-3FEBE6987B0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920188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4487ED-3D97-4EDC-B535-E623639FBB92}"/>
              </a:ext>
            </a:extLst>
          </p:cNvPr>
          <p:cNvSpPr>
            <a:spLocks noGrp="1"/>
          </p:cNvSpPr>
          <p:nvPr>
            <p:ph type="title"/>
          </p:nvPr>
        </p:nvSpPr>
        <p:spPr/>
        <p:txBody>
          <a:bodyPr/>
          <a:lstStyle/>
          <a:p>
            <a:r>
              <a:rPr lang="fr-FR" dirty="0"/>
              <a:t>Requêtes de proximité</a:t>
            </a:r>
          </a:p>
        </p:txBody>
      </p:sp>
      <p:sp>
        <p:nvSpPr>
          <p:cNvPr id="3" name="Espace réservé du contenu 2">
            <a:extLst>
              <a:ext uri="{FF2B5EF4-FFF2-40B4-BE49-F238E27FC236}">
                <a16:creationId xmlns:a16="http://schemas.microsoft.com/office/drawing/2014/main" id="{7652ACFF-9A54-4E84-9EDE-DD28ACD91650}"/>
              </a:ext>
            </a:extLst>
          </p:cNvPr>
          <p:cNvSpPr>
            <a:spLocks noGrp="1"/>
          </p:cNvSpPr>
          <p:nvPr>
            <p:ph idx="1"/>
          </p:nvPr>
        </p:nvSpPr>
        <p:spPr/>
        <p:txBody>
          <a:bodyPr>
            <a:normAutofit fontScale="85000" lnSpcReduction="20000"/>
          </a:bodyPr>
          <a:lstStyle/>
          <a:p>
            <a:pPr marL="0" indent="0">
              <a:buNone/>
            </a:pPr>
            <a:endParaRPr lang="fr-FR" dirty="0"/>
          </a:p>
          <a:p>
            <a:r>
              <a:rPr lang="fr-FR" dirty="0"/>
              <a:t>la requête de proximité est une version détendue de la requête par phrase et peut être considérée comme une combinaison de termes et de phrases. </a:t>
            </a:r>
          </a:p>
          <a:p>
            <a:r>
              <a:rPr lang="fr-FR" dirty="0"/>
              <a:t>Les requêtes de proximité recherchent les termes de la requête à proximité les uns des autres. La proximité est utilisée comme facteur de classement des documents ou des pages retournés.</a:t>
            </a:r>
            <a:br>
              <a:rPr lang="fr-FR" dirty="0"/>
            </a:br>
            <a:br>
              <a:rPr lang="fr-FR" dirty="0"/>
            </a:br>
            <a:r>
              <a:rPr lang="fr-FR" dirty="0"/>
              <a:t>Par exemple, un document contenant tous les termes de requête proches d'eux-mêmes est considéré comme plus pertinent qu'une page dans laquelle les termes de requête sont éloignés. </a:t>
            </a:r>
          </a:p>
          <a:p>
            <a:r>
              <a:rPr lang="fr-FR" dirty="0"/>
              <a:t>Certains systèmes permettent à l'utilisateur de spécifier la distance maximale autorisée entre les termes de la requête. </a:t>
            </a:r>
          </a:p>
          <a:p>
            <a:r>
              <a:rPr lang="fr-FR" dirty="0"/>
              <a:t>La plupart des moteurs de recherche considèrent à la fois la proximité à long terme et l’ordre des termes dans la recherche.</a:t>
            </a:r>
            <a:br>
              <a:rPr lang="fr-FR" dirty="0"/>
            </a:br>
            <a:br>
              <a:rPr lang="fr-FR" dirty="0"/>
            </a:br>
            <a:endParaRPr lang="fr-FR" dirty="0"/>
          </a:p>
          <a:p>
            <a:endParaRPr lang="fr-FR" dirty="0"/>
          </a:p>
        </p:txBody>
      </p:sp>
      <p:sp>
        <p:nvSpPr>
          <p:cNvPr id="5" name="Espace réservé du numéro de diapositive 4">
            <a:extLst>
              <a:ext uri="{FF2B5EF4-FFF2-40B4-BE49-F238E27FC236}">
                <a16:creationId xmlns:a16="http://schemas.microsoft.com/office/drawing/2014/main" id="{B03A6B54-DF83-4BCC-9E4B-6D94B05FA2C6}"/>
              </a:ext>
            </a:extLst>
          </p:cNvPr>
          <p:cNvSpPr>
            <a:spLocks noGrp="1"/>
          </p:cNvSpPr>
          <p:nvPr>
            <p:ph type="sldNum" sz="quarter" idx="12"/>
          </p:nvPr>
        </p:nvSpPr>
        <p:spPr/>
        <p:txBody>
          <a:bodyPr/>
          <a:lstStyle/>
          <a:p>
            <a:fld id="{1CBFE7BF-BE13-481A-9484-8F364B72A28E}" type="slidenum">
              <a:rPr lang="fr-FR" smtClean="0"/>
              <a:t>65</a:t>
            </a:fld>
            <a:endParaRPr lang="fr-FR"/>
          </a:p>
        </p:txBody>
      </p:sp>
      <p:sp>
        <p:nvSpPr>
          <p:cNvPr id="6" name="Espace réservé du pied de page 5">
            <a:extLst>
              <a:ext uri="{FF2B5EF4-FFF2-40B4-BE49-F238E27FC236}">
                <a16:creationId xmlns:a16="http://schemas.microsoft.com/office/drawing/2014/main" id="{AE41C304-DF37-4F47-8ABD-0E17670E63E6}"/>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3309047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5BFDC-1E52-4910-936A-775BC463A30B}"/>
              </a:ext>
            </a:extLst>
          </p:cNvPr>
          <p:cNvSpPr>
            <a:spLocks noGrp="1"/>
          </p:cNvSpPr>
          <p:nvPr>
            <p:ph type="title"/>
          </p:nvPr>
        </p:nvSpPr>
        <p:spPr/>
        <p:txBody>
          <a:bodyPr/>
          <a:lstStyle/>
          <a:p>
            <a:r>
              <a:rPr lang="fr-FR" dirty="0"/>
              <a:t>Requêtes de documents complets</a:t>
            </a:r>
          </a:p>
        </p:txBody>
      </p:sp>
      <p:sp>
        <p:nvSpPr>
          <p:cNvPr id="3" name="Espace réservé du contenu 2">
            <a:extLst>
              <a:ext uri="{FF2B5EF4-FFF2-40B4-BE49-F238E27FC236}">
                <a16:creationId xmlns:a16="http://schemas.microsoft.com/office/drawing/2014/main" id="{F5921243-1227-4037-B909-92B80348181D}"/>
              </a:ext>
            </a:extLst>
          </p:cNvPr>
          <p:cNvSpPr>
            <a:spLocks noGrp="1"/>
          </p:cNvSpPr>
          <p:nvPr>
            <p:ph idx="1"/>
          </p:nvPr>
        </p:nvSpPr>
        <p:spPr/>
        <p:txBody>
          <a:bodyPr/>
          <a:lstStyle/>
          <a:p>
            <a:r>
              <a:rPr lang="fr-FR" dirty="0"/>
              <a:t> L'utilisateur souhaite trouver d'autres documents similaires à ceux du document de requête.</a:t>
            </a:r>
          </a:p>
          <a:p>
            <a:r>
              <a:rPr lang="fr-FR" dirty="0"/>
              <a:t>Certains moteurs de recherche (par exemple, Google) permettent à l'utilisateur d'émettre une telle requête en fournissant l'URL d'une page de requête. </a:t>
            </a:r>
          </a:p>
          <a:p>
            <a:r>
              <a:rPr lang="fr-FR" dirty="0"/>
              <a:t>En outre, dans les résultats renvoyés d'un moteur de recherche, chaque extrait peut avoir un lien appelé «plus comme ceci» ou «pages similaires». Lorsque l'utilisateur clique sur le lien, un ensemble de pages similaires à la page de l'extrait est renvoyé .</a:t>
            </a:r>
          </a:p>
          <a:p>
            <a:endParaRPr lang="fr-FR" dirty="0"/>
          </a:p>
        </p:txBody>
      </p:sp>
      <p:sp>
        <p:nvSpPr>
          <p:cNvPr id="5" name="Espace réservé du numéro de diapositive 4">
            <a:extLst>
              <a:ext uri="{FF2B5EF4-FFF2-40B4-BE49-F238E27FC236}">
                <a16:creationId xmlns:a16="http://schemas.microsoft.com/office/drawing/2014/main" id="{62082340-6146-49F9-9D6E-7F7177B4AEFE}"/>
              </a:ext>
            </a:extLst>
          </p:cNvPr>
          <p:cNvSpPr>
            <a:spLocks noGrp="1"/>
          </p:cNvSpPr>
          <p:nvPr>
            <p:ph type="sldNum" sz="quarter" idx="12"/>
          </p:nvPr>
        </p:nvSpPr>
        <p:spPr/>
        <p:txBody>
          <a:bodyPr/>
          <a:lstStyle/>
          <a:p>
            <a:fld id="{1CBFE7BF-BE13-481A-9484-8F364B72A28E}" type="slidenum">
              <a:rPr lang="fr-FR" smtClean="0"/>
              <a:t>66</a:t>
            </a:fld>
            <a:endParaRPr lang="fr-FR"/>
          </a:p>
        </p:txBody>
      </p:sp>
      <p:sp>
        <p:nvSpPr>
          <p:cNvPr id="6" name="Espace réservé du pied de page 5">
            <a:extLst>
              <a:ext uri="{FF2B5EF4-FFF2-40B4-BE49-F238E27FC236}">
                <a16:creationId xmlns:a16="http://schemas.microsoft.com/office/drawing/2014/main" id="{2D538264-EEDD-4C91-9BFB-4886DBF4A9C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4709019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76440F-936E-48B6-B3A6-71600CF9D108}"/>
              </a:ext>
            </a:extLst>
          </p:cNvPr>
          <p:cNvSpPr>
            <a:spLocks noGrp="1"/>
          </p:cNvSpPr>
          <p:nvPr>
            <p:ph type="title"/>
          </p:nvPr>
        </p:nvSpPr>
        <p:spPr/>
        <p:txBody>
          <a:bodyPr/>
          <a:lstStyle/>
          <a:p>
            <a:r>
              <a:rPr lang="fr-FR" dirty="0"/>
              <a:t>Questions en langage naturel</a:t>
            </a:r>
          </a:p>
        </p:txBody>
      </p:sp>
      <p:sp>
        <p:nvSpPr>
          <p:cNvPr id="3" name="Espace réservé du contenu 2">
            <a:extLst>
              <a:ext uri="{FF2B5EF4-FFF2-40B4-BE49-F238E27FC236}">
                <a16:creationId xmlns:a16="http://schemas.microsoft.com/office/drawing/2014/main" id="{779F5E44-9D34-4BFF-8A72-A03BD2EE698A}"/>
              </a:ext>
            </a:extLst>
          </p:cNvPr>
          <p:cNvSpPr>
            <a:spLocks noGrp="1"/>
          </p:cNvSpPr>
          <p:nvPr>
            <p:ph idx="1"/>
          </p:nvPr>
        </p:nvSpPr>
        <p:spPr>
          <a:xfrm>
            <a:off x="2589212" y="1696278"/>
            <a:ext cx="8915400" cy="4214944"/>
          </a:xfrm>
        </p:spPr>
        <p:txBody>
          <a:bodyPr>
            <a:noAutofit/>
          </a:bodyPr>
          <a:lstStyle/>
          <a:p>
            <a:r>
              <a:rPr lang="fr-FR" sz="1600" dirty="0"/>
              <a:t>Le cas le plus complexe et l’idéal.</a:t>
            </a:r>
          </a:p>
          <a:p>
            <a:r>
              <a:rPr lang="fr-FR" sz="1600" dirty="0"/>
              <a:t>L'utilisateur exprime son besoin d'information en tant que question en langage naturel.  Le système trouve alors la réponse. </a:t>
            </a:r>
          </a:p>
          <a:p>
            <a:r>
              <a:rPr lang="fr-FR" sz="1600" dirty="0"/>
              <a:t>Cependant, ces questions sont encore difficiles à gérer en raison de la difficulté de la compréhension du langage naturel. </a:t>
            </a:r>
          </a:p>
          <a:p>
            <a:r>
              <a:rPr lang="fr-FR" sz="1600" dirty="0"/>
              <a:t>Néanmoins, il s'agit d'un domaine de recherche actif, appelé question de réponse.</a:t>
            </a:r>
          </a:p>
          <a:p>
            <a:r>
              <a:rPr lang="fr-FR" sz="1600" dirty="0"/>
              <a:t>Certains systèmes de recherche commencent à fournir des services de réponse aux questions sur certains types de questions spécifiques,</a:t>
            </a:r>
          </a:p>
          <a:p>
            <a:pPr marL="0" indent="0">
              <a:buNone/>
            </a:pPr>
            <a:r>
              <a:rPr lang="fr-FR" sz="1600" dirty="0"/>
              <a:t>Par exemple, questions de définition, qui demandent des définitions de termes techniques. Les questions de définition sont généralement plus faciles à répondre parce qu'il existe des modèles linguistiques forts indiquant des phrases de définition, par exemple, "défini comme", "se réfère à", etc. Les définitions peuvent généralement être extraites hors ligne,</a:t>
            </a:r>
          </a:p>
        </p:txBody>
      </p:sp>
      <p:sp>
        <p:nvSpPr>
          <p:cNvPr id="5" name="Espace réservé du numéro de diapositive 4">
            <a:extLst>
              <a:ext uri="{FF2B5EF4-FFF2-40B4-BE49-F238E27FC236}">
                <a16:creationId xmlns:a16="http://schemas.microsoft.com/office/drawing/2014/main" id="{1A3BBFE2-7692-4169-A247-2B12EB793D40}"/>
              </a:ext>
            </a:extLst>
          </p:cNvPr>
          <p:cNvSpPr>
            <a:spLocks noGrp="1"/>
          </p:cNvSpPr>
          <p:nvPr>
            <p:ph type="sldNum" sz="quarter" idx="12"/>
          </p:nvPr>
        </p:nvSpPr>
        <p:spPr/>
        <p:txBody>
          <a:bodyPr/>
          <a:lstStyle/>
          <a:p>
            <a:fld id="{1CBFE7BF-BE13-481A-9484-8F364B72A28E}" type="slidenum">
              <a:rPr lang="fr-FR" smtClean="0"/>
              <a:t>67</a:t>
            </a:fld>
            <a:endParaRPr lang="fr-FR" dirty="0"/>
          </a:p>
        </p:txBody>
      </p:sp>
      <p:sp>
        <p:nvSpPr>
          <p:cNvPr id="6" name="Espace réservé du pied de page 5">
            <a:extLst>
              <a:ext uri="{FF2B5EF4-FFF2-40B4-BE49-F238E27FC236}">
                <a16:creationId xmlns:a16="http://schemas.microsoft.com/office/drawing/2014/main" id="{2A44D115-C1DD-4B56-A078-EF2493AB6B6E}"/>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896084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3DE11A7-9411-45A5-9306-DF6C37113C81}"/>
              </a:ext>
            </a:extLst>
          </p:cNvPr>
          <p:cNvSpPr>
            <a:spLocks noGrp="1"/>
          </p:cNvSpPr>
          <p:nvPr>
            <p:ph type="title"/>
          </p:nvPr>
        </p:nvSpPr>
        <p:spPr/>
        <p:txBody>
          <a:bodyPr>
            <a:normAutofit/>
          </a:bodyPr>
          <a:lstStyle/>
          <a:p>
            <a:r>
              <a:rPr lang="fr-FR" dirty="0"/>
              <a:t>Modèles de RI</a:t>
            </a:r>
          </a:p>
        </p:txBody>
      </p:sp>
      <p:sp>
        <p:nvSpPr>
          <p:cNvPr id="7" name="Espace réservé du texte 6">
            <a:extLst>
              <a:ext uri="{FF2B5EF4-FFF2-40B4-BE49-F238E27FC236}">
                <a16:creationId xmlns:a16="http://schemas.microsoft.com/office/drawing/2014/main" id="{CBB3816A-B9E9-45E1-936F-77205790979E}"/>
              </a:ext>
            </a:extLst>
          </p:cNvPr>
          <p:cNvSpPr>
            <a:spLocks noGrp="1"/>
          </p:cNvSpPr>
          <p:nvPr>
            <p:ph type="body" idx="1"/>
          </p:nvPr>
        </p:nvSpPr>
        <p:spPr/>
        <p:txBody>
          <a:bodyPr/>
          <a:lstStyle/>
          <a:p>
            <a:endParaRPr lang="fr-FR"/>
          </a:p>
        </p:txBody>
      </p:sp>
      <p:sp>
        <p:nvSpPr>
          <p:cNvPr id="5" name="Espace réservé du numéro de diapositive 4">
            <a:extLst>
              <a:ext uri="{FF2B5EF4-FFF2-40B4-BE49-F238E27FC236}">
                <a16:creationId xmlns:a16="http://schemas.microsoft.com/office/drawing/2014/main" id="{EEF70C13-8167-471B-BD65-CADADD95DCD2}"/>
              </a:ext>
            </a:extLst>
          </p:cNvPr>
          <p:cNvSpPr>
            <a:spLocks noGrp="1"/>
          </p:cNvSpPr>
          <p:nvPr>
            <p:ph type="sldNum" sz="quarter" idx="12"/>
          </p:nvPr>
        </p:nvSpPr>
        <p:spPr/>
        <p:txBody>
          <a:bodyPr/>
          <a:lstStyle/>
          <a:p>
            <a:fld id="{1CBFE7BF-BE13-481A-9484-8F364B72A28E}" type="slidenum">
              <a:rPr lang="fr-FR" smtClean="0"/>
              <a:t>68</a:t>
            </a:fld>
            <a:endParaRPr lang="fr-FR"/>
          </a:p>
        </p:txBody>
      </p:sp>
      <p:sp>
        <p:nvSpPr>
          <p:cNvPr id="2" name="Espace réservé du pied de page 1">
            <a:extLst>
              <a:ext uri="{FF2B5EF4-FFF2-40B4-BE49-F238E27FC236}">
                <a16:creationId xmlns:a16="http://schemas.microsoft.com/office/drawing/2014/main" id="{B1FEDD56-516A-4792-84B3-0EA40FDA4D8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227588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3549D9-0E38-473E-9A0B-BED89E661B53}"/>
              </a:ext>
            </a:extLst>
          </p:cNvPr>
          <p:cNvSpPr>
            <a:spLocks noGrp="1"/>
          </p:cNvSpPr>
          <p:nvPr>
            <p:ph type="title"/>
          </p:nvPr>
        </p:nvSpPr>
        <p:spPr/>
        <p:txBody>
          <a:bodyPr>
            <a:normAutofit/>
          </a:bodyPr>
          <a:lstStyle/>
          <a:p>
            <a:r>
              <a:rPr lang="fr-FR" dirty="0"/>
              <a:t>Modèles de RI</a:t>
            </a:r>
          </a:p>
        </p:txBody>
      </p:sp>
      <p:sp>
        <p:nvSpPr>
          <p:cNvPr id="3" name="Espace réservé du contenu 2">
            <a:extLst>
              <a:ext uri="{FF2B5EF4-FFF2-40B4-BE49-F238E27FC236}">
                <a16:creationId xmlns:a16="http://schemas.microsoft.com/office/drawing/2014/main" id="{9199D061-9D5F-420D-8C31-D2B4597023A0}"/>
              </a:ext>
            </a:extLst>
          </p:cNvPr>
          <p:cNvSpPr>
            <a:spLocks noGrp="1"/>
          </p:cNvSpPr>
          <p:nvPr>
            <p:ph idx="1"/>
          </p:nvPr>
        </p:nvSpPr>
        <p:spPr/>
        <p:txBody>
          <a:bodyPr>
            <a:normAutofit fontScale="92500" lnSpcReduction="10000"/>
          </a:bodyPr>
          <a:lstStyle/>
          <a:p>
            <a:r>
              <a:rPr lang="fr-FR" dirty="0"/>
              <a:t>Un modèle de RI s’intéresse à la façon de représentation d’un document et d’une requête et comment définir la pertinence d’un document à une requête de l’utilisateur. </a:t>
            </a:r>
          </a:p>
          <a:p>
            <a:r>
              <a:rPr lang="fr-FR" dirty="0"/>
              <a:t>Généralement, Il existe plusieurs modèles de RI. Les modèles les plus utilisés</a:t>
            </a:r>
            <a:br>
              <a:rPr lang="fr-FR" dirty="0"/>
            </a:br>
            <a:r>
              <a:rPr lang="fr-FR" dirty="0"/>
              <a:t>pour représenter l’ensemble des pages Web sont : </a:t>
            </a:r>
          </a:p>
          <a:p>
            <a:pPr lvl="1">
              <a:buFont typeface="+mj-lt"/>
              <a:buAutoNum type="arabicPeriod"/>
            </a:pPr>
            <a:r>
              <a:rPr lang="fr-FR" sz="1800" dirty="0"/>
              <a:t>le modèle booléen, </a:t>
            </a:r>
          </a:p>
          <a:p>
            <a:pPr lvl="1">
              <a:buFont typeface="+mj-lt"/>
              <a:buAutoNum type="arabicPeriod"/>
            </a:pPr>
            <a:r>
              <a:rPr lang="fr-FR" sz="1800" dirty="0"/>
              <a:t>le modèle vectoriel, </a:t>
            </a:r>
          </a:p>
          <a:p>
            <a:pPr lvl="1">
              <a:buFont typeface="+mj-lt"/>
              <a:buAutoNum type="arabicPeriod"/>
            </a:pPr>
            <a:r>
              <a:rPr lang="fr-FR" sz="1800" dirty="0"/>
              <a:t>et le modèle probabiliste</a:t>
            </a:r>
            <a:r>
              <a:rPr lang="fr-FR" dirty="0"/>
              <a:t>. </a:t>
            </a:r>
          </a:p>
          <a:p>
            <a:r>
              <a:rPr lang="fr-FR" dirty="0"/>
              <a:t>La plupart des modèles de RI représentent des documents et des requêtes comme un "sac" de mots (ou de termes), c-à-d, un ensemble de termes distinctifs. </a:t>
            </a:r>
          </a:p>
          <a:p>
            <a:r>
              <a:rPr lang="fr-FR" dirty="0"/>
              <a:t>Chaque terme est associé à un poids,</a:t>
            </a:r>
          </a:p>
        </p:txBody>
      </p:sp>
      <p:sp>
        <p:nvSpPr>
          <p:cNvPr id="5" name="Espace réservé du numéro de diapositive 4">
            <a:extLst>
              <a:ext uri="{FF2B5EF4-FFF2-40B4-BE49-F238E27FC236}">
                <a16:creationId xmlns:a16="http://schemas.microsoft.com/office/drawing/2014/main" id="{1C480816-284F-44DB-989D-0EDCA37E0412}"/>
              </a:ext>
            </a:extLst>
          </p:cNvPr>
          <p:cNvSpPr>
            <a:spLocks noGrp="1"/>
          </p:cNvSpPr>
          <p:nvPr>
            <p:ph type="sldNum" sz="quarter" idx="12"/>
          </p:nvPr>
        </p:nvSpPr>
        <p:spPr/>
        <p:txBody>
          <a:bodyPr/>
          <a:lstStyle/>
          <a:p>
            <a:fld id="{1CBFE7BF-BE13-481A-9484-8F364B72A28E}" type="slidenum">
              <a:rPr lang="fr-FR" smtClean="0"/>
              <a:t>69</a:t>
            </a:fld>
            <a:endParaRPr lang="fr-FR"/>
          </a:p>
        </p:txBody>
      </p:sp>
      <p:sp>
        <p:nvSpPr>
          <p:cNvPr id="6" name="Espace réservé du pied de page 5">
            <a:extLst>
              <a:ext uri="{FF2B5EF4-FFF2-40B4-BE49-F238E27FC236}">
                <a16:creationId xmlns:a16="http://schemas.microsoft.com/office/drawing/2014/main" id="{C20DDA40-25FC-465F-AA1D-7B247CE5D1CF}"/>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072794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6B1DA8-4772-4208-A61C-183A9F22247A}"/>
              </a:ext>
            </a:extLst>
          </p:cNvPr>
          <p:cNvSpPr>
            <a:spLocks noGrp="1"/>
          </p:cNvSpPr>
          <p:nvPr>
            <p:ph type="title"/>
          </p:nvPr>
        </p:nvSpPr>
        <p:spPr/>
        <p:txBody>
          <a:bodyPr/>
          <a:lstStyle/>
          <a:p>
            <a:r>
              <a:rPr lang="fr-FR" dirty="0"/>
              <a:t>Exemples d’applications</a:t>
            </a:r>
          </a:p>
        </p:txBody>
      </p:sp>
      <p:sp>
        <p:nvSpPr>
          <p:cNvPr id="3" name="Espace réservé du contenu 2">
            <a:extLst>
              <a:ext uri="{FF2B5EF4-FFF2-40B4-BE49-F238E27FC236}">
                <a16:creationId xmlns:a16="http://schemas.microsoft.com/office/drawing/2014/main" id="{3D1BE4D9-93FD-4963-BC31-44302BFD4ECE}"/>
              </a:ext>
            </a:extLst>
          </p:cNvPr>
          <p:cNvSpPr>
            <a:spLocks noGrp="1"/>
          </p:cNvSpPr>
          <p:nvPr>
            <p:ph idx="1"/>
          </p:nvPr>
        </p:nvSpPr>
        <p:spPr/>
        <p:txBody>
          <a:bodyPr/>
          <a:lstStyle/>
          <a:p>
            <a:r>
              <a:rPr lang="fr-FR" dirty="0"/>
              <a:t>Outils de recherche dans les mails, dans les fichiers, ...</a:t>
            </a:r>
          </a:p>
          <a:p>
            <a:r>
              <a:rPr lang="fr-FR" dirty="0"/>
              <a:t>Systèmes de RI documentaires,</a:t>
            </a:r>
          </a:p>
          <a:p>
            <a:r>
              <a:rPr lang="fr-FR" dirty="0"/>
              <a:t>Systèmes de RI pour les bases de documents d’une entreprise,</a:t>
            </a:r>
          </a:p>
          <a:p>
            <a:r>
              <a:rPr lang="fr-FR" dirty="0"/>
              <a:t>Systèmes de RI sur le Web tels que google, bing ,,,etc. </a:t>
            </a:r>
            <a:br>
              <a:rPr lang="fr-FR" dirty="0"/>
            </a:br>
            <a:endParaRPr lang="fr-FR" dirty="0"/>
          </a:p>
        </p:txBody>
      </p:sp>
      <p:sp>
        <p:nvSpPr>
          <p:cNvPr id="5" name="Espace réservé du numéro de diapositive 4">
            <a:extLst>
              <a:ext uri="{FF2B5EF4-FFF2-40B4-BE49-F238E27FC236}">
                <a16:creationId xmlns:a16="http://schemas.microsoft.com/office/drawing/2014/main" id="{A1E9F7FC-6B63-4452-8272-5022C41A6D84}"/>
              </a:ext>
            </a:extLst>
          </p:cNvPr>
          <p:cNvSpPr>
            <a:spLocks noGrp="1"/>
          </p:cNvSpPr>
          <p:nvPr>
            <p:ph type="sldNum" sz="quarter" idx="12"/>
          </p:nvPr>
        </p:nvSpPr>
        <p:spPr/>
        <p:txBody>
          <a:bodyPr/>
          <a:lstStyle/>
          <a:p>
            <a:fld id="{1CBFE7BF-BE13-481A-9484-8F364B72A28E}" type="slidenum">
              <a:rPr lang="fr-FR" smtClean="0"/>
              <a:t>7</a:t>
            </a:fld>
            <a:endParaRPr lang="fr-FR"/>
          </a:p>
        </p:txBody>
      </p:sp>
      <p:sp>
        <p:nvSpPr>
          <p:cNvPr id="6" name="Espace réservé du pied de page 5">
            <a:extLst>
              <a:ext uri="{FF2B5EF4-FFF2-40B4-BE49-F238E27FC236}">
                <a16:creationId xmlns:a16="http://schemas.microsoft.com/office/drawing/2014/main" id="{4A319E04-AFE4-494E-B572-F4AE7D08F49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64999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5D416-C65E-420B-B2CE-10B12F9B66F9}"/>
              </a:ext>
            </a:extLst>
          </p:cNvPr>
          <p:cNvSpPr>
            <a:spLocks noGrp="1"/>
          </p:cNvSpPr>
          <p:nvPr>
            <p:ph type="title"/>
          </p:nvPr>
        </p:nvSpPr>
        <p:spPr/>
        <p:txBody>
          <a:bodyPr/>
          <a:lstStyle/>
          <a:p>
            <a:r>
              <a:rPr lang="fr-FR" dirty="0"/>
              <a:t>Modèles de RI</a:t>
            </a:r>
          </a:p>
        </p:txBody>
      </p:sp>
      <p:sp>
        <p:nvSpPr>
          <p:cNvPr id="3" name="Espace réservé du contenu 2">
            <a:extLst>
              <a:ext uri="{FF2B5EF4-FFF2-40B4-BE49-F238E27FC236}">
                <a16:creationId xmlns:a16="http://schemas.microsoft.com/office/drawing/2014/main" id="{3D9C69E8-2549-45CF-9C1F-BBED853FE256}"/>
              </a:ext>
            </a:extLst>
          </p:cNvPr>
          <p:cNvSpPr>
            <a:spLocks noGrp="1"/>
          </p:cNvSpPr>
          <p:nvPr>
            <p:ph idx="1"/>
          </p:nvPr>
        </p:nvSpPr>
        <p:spPr>
          <a:xfrm>
            <a:off x="2589211" y="2133600"/>
            <a:ext cx="9408825" cy="4002208"/>
          </a:xfrm>
        </p:spPr>
        <p:txBody>
          <a:bodyPr>
            <a:noAutofit/>
          </a:bodyPr>
          <a:lstStyle/>
          <a:p>
            <a:r>
              <a:rPr lang="fr-FR" dirty="0"/>
              <a:t>Soit la collection de documents </a:t>
            </a:r>
            <a:r>
              <a:rPr lang="fr-FR" i="1" dirty="0"/>
              <a:t>D</a:t>
            </a:r>
            <a:r>
              <a:rPr lang="fr-FR" dirty="0"/>
              <a:t>, </a:t>
            </a:r>
            <a:r>
              <a:rPr lang="fr-FR" i="1" dirty="0"/>
              <a:t>V </a:t>
            </a:r>
            <a:r>
              <a:rPr lang="fr-FR" dirty="0"/>
              <a:t>= </a:t>
            </a:r>
            <a:r>
              <a:rPr lang="fr-FR" i="1" dirty="0"/>
              <a:t>t</a:t>
            </a:r>
            <a:r>
              <a:rPr lang="fr-FR" baseline="-25000" dirty="0"/>
              <a:t>1</a:t>
            </a:r>
            <a:r>
              <a:rPr lang="fr-FR" dirty="0"/>
              <a:t>,</a:t>
            </a:r>
            <a:r>
              <a:rPr lang="fr-FR" i="1" dirty="0"/>
              <a:t> t</a:t>
            </a:r>
            <a:r>
              <a:rPr lang="fr-FR" baseline="-25000" dirty="0"/>
              <a:t>2</a:t>
            </a:r>
            <a:r>
              <a:rPr lang="fr-FR" dirty="0"/>
              <a:t>, </a:t>
            </a:r>
            <a:r>
              <a:rPr lang="fr-FR" i="1" dirty="0"/>
              <a:t>,,, ; t</a:t>
            </a:r>
            <a:r>
              <a:rPr lang="fr-FR" i="1" baseline="-25000" dirty="0"/>
              <a:t>|V |</a:t>
            </a:r>
            <a:r>
              <a:rPr lang="fr-FR" i="1" dirty="0"/>
              <a:t> </a:t>
            </a:r>
            <a:r>
              <a:rPr lang="fr-FR" dirty="0"/>
              <a:t>l’ensemble des termes distincts de la collection.</a:t>
            </a:r>
          </a:p>
          <a:p>
            <a:r>
              <a:rPr lang="fr-FR" dirty="0"/>
              <a:t> L’ensemble </a:t>
            </a:r>
            <a:r>
              <a:rPr lang="fr-FR" i="1" dirty="0"/>
              <a:t>V </a:t>
            </a:r>
            <a:r>
              <a:rPr lang="fr-FR" dirty="0"/>
              <a:t>est généralement appelé le vocabulaire de la collection, et |</a:t>
            </a:r>
            <a:r>
              <a:rPr lang="fr-FR" i="1" dirty="0"/>
              <a:t>V| </a:t>
            </a:r>
            <a:r>
              <a:rPr lang="fr-FR" dirty="0"/>
              <a:t>est sa taille</a:t>
            </a:r>
          </a:p>
          <a:p>
            <a:r>
              <a:rPr lang="fr-FR" dirty="0"/>
              <a:t>Un poids </a:t>
            </a:r>
            <a:r>
              <a:rPr lang="fr-FR" i="1" dirty="0"/>
              <a:t>w</a:t>
            </a:r>
            <a:r>
              <a:rPr lang="fr-FR" i="1" baseline="-25000" dirty="0"/>
              <a:t>ij </a:t>
            </a:r>
            <a:r>
              <a:rPr lang="fr-FR" i="1" dirty="0"/>
              <a:t>&gt; </a:t>
            </a:r>
            <a:r>
              <a:rPr lang="fr-FR" dirty="0"/>
              <a:t>0 est associé à chaque terme </a:t>
            </a:r>
            <a:r>
              <a:rPr lang="fr-FR" i="1" dirty="0"/>
              <a:t>t</a:t>
            </a:r>
            <a:r>
              <a:rPr lang="fr-FR" i="1" baseline="-25000" dirty="0"/>
              <a:t>i</a:t>
            </a:r>
            <a:r>
              <a:rPr lang="fr-FR" i="1" dirty="0"/>
              <a:t> </a:t>
            </a:r>
            <a:r>
              <a:rPr lang="fr-FR" dirty="0"/>
              <a:t>d’un document </a:t>
            </a:r>
            <a:r>
              <a:rPr lang="fr-FR" i="1" dirty="0"/>
              <a:t>d</a:t>
            </a:r>
            <a:r>
              <a:rPr lang="fr-FR" i="1" baseline="-25000" dirty="0"/>
              <a:t>j</a:t>
            </a:r>
            <a:r>
              <a:rPr lang="fr-FR" i="1" dirty="0"/>
              <a:t> </a:t>
            </a:r>
            <a:r>
              <a:rPr lang="az-Cyrl-AZ" i="1" dirty="0"/>
              <a:t>Є</a:t>
            </a:r>
            <a:r>
              <a:rPr lang="fr-FR" i="1" dirty="0"/>
              <a:t> D</a:t>
            </a:r>
            <a:r>
              <a:rPr lang="fr-FR" dirty="0"/>
              <a:t>.</a:t>
            </a:r>
          </a:p>
          <a:p>
            <a:r>
              <a:rPr lang="fr-FR" dirty="0"/>
              <a:t>Pour un terme qui ne figure pas dans le document </a:t>
            </a:r>
            <a:r>
              <a:rPr lang="fr-FR" i="1" dirty="0"/>
              <a:t>d</a:t>
            </a:r>
            <a:r>
              <a:rPr lang="fr-FR" i="1" baseline="-25000" dirty="0"/>
              <a:t>j</a:t>
            </a:r>
            <a:r>
              <a:rPr lang="fr-FR" dirty="0"/>
              <a:t>, </a:t>
            </a:r>
            <a:r>
              <a:rPr lang="fr-FR" i="1" dirty="0"/>
              <a:t>w</a:t>
            </a:r>
            <a:r>
              <a:rPr lang="fr-FR" i="1" baseline="-25000" dirty="0"/>
              <a:t>ij</a:t>
            </a:r>
            <a:r>
              <a:rPr lang="fr-FR" i="1" dirty="0"/>
              <a:t> </a:t>
            </a:r>
            <a:r>
              <a:rPr lang="fr-FR" dirty="0"/>
              <a:t>= 0. </a:t>
            </a:r>
          </a:p>
          <a:p>
            <a:r>
              <a:rPr lang="fr-FR" dirty="0"/>
              <a:t>Chaque document </a:t>
            </a:r>
            <a:r>
              <a:rPr lang="fr-FR" i="1" dirty="0"/>
              <a:t>d</a:t>
            </a:r>
            <a:r>
              <a:rPr lang="fr-FR" i="1" baseline="-25000" dirty="0"/>
              <a:t>j</a:t>
            </a:r>
            <a:r>
              <a:rPr lang="fr-FR" i="1" dirty="0"/>
              <a:t> </a:t>
            </a:r>
            <a:r>
              <a:rPr lang="fr-FR" dirty="0"/>
              <a:t>est donc représenté par un vecteur </a:t>
            </a:r>
            <a:r>
              <a:rPr lang="fr-FR" i="1" dirty="0"/>
              <a:t>d</a:t>
            </a:r>
            <a:r>
              <a:rPr lang="fr-FR" i="1" baseline="-25000" dirty="0"/>
              <a:t>j</a:t>
            </a:r>
            <a:r>
              <a:rPr lang="fr-FR" i="1" dirty="0"/>
              <a:t> </a:t>
            </a:r>
            <a:r>
              <a:rPr lang="fr-FR" dirty="0"/>
              <a:t>= (</a:t>
            </a:r>
            <a:r>
              <a:rPr lang="fr-FR" i="1" dirty="0"/>
              <a:t>w</a:t>
            </a:r>
            <a:r>
              <a:rPr lang="fr-FR" baseline="-25000" dirty="0"/>
              <a:t>1</a:t>
            </a:r>
            <a:r>
              <a:rPr lang="fr-FR" i="1" baseline="-25000" dirty="0"/>
              <a:t>j</a:t>
            </a:r>
            <a:r>
              <a:rPr lang="fr-FR" i="1" dirty="0"/>
              <a:t>; w</a:t>
            </a:r>
            <a:r>
              <a:rPr lang="fr-FR" baseline="-25000" dirty="0"/>
              <a:t>2</a:t>
            </a:r>
            <a:r>
              <a:rPr lang="fr-FR" i="1" baseline="-25000" dirty="0"/>
              <a:t>j</a:t>
            </a:r>
            <a:r>
              <a:rPr lang="fr-FR" i="1" dirty="0"/>
              <a:t>;,,,; w</a:t>
            </a:r>
            <a:r>
              <a:rPr lang="fr-FR" i="1" baseline="-25000" dirty="0"/>
              <a:t>|V|j</a:t>
            </a:r>
            <a:r>
              <a:rPr lang="fr-FR" dirty="0"/>
              <a:t>).  </a:t>
            </a:r>
          </a:p>
          <a:p>
            <a:r>
              <a:rPr lang="fr-FR" dirty="0"/>
              <a:t>Avec cette représentation vectorielle, une collection de documents est simplement représenté comme une table relationnelle (ou une matrice). Chaque terme est un attribut, et chaque poids est une valeur d’attribut.</a:t>
            </a:r>
          </a:p>
          <a:p>
            <a:r>
              <a:rPr lang="fr-FR" dirty="0"/>
              <a:t>Dans les différents modèles de RI , le poids </a:t>
            </a:r>
            <a:r>
              <a:rPr lang="fr-FR" i="1" dirty="0"/>
              <a:t>w</a:t>
            </a:r>
            <a:r>
              <a:rPr lang="fr-FR" i="1" baseline="-25000" dirty="0"/>
              <a:t>ij</a:t>
            </a:r>
            <a:r>
              <a:rPr lang="fr-FR" i="1" dirty="0"/>
              <a:t> </a:t>
            </a:r>
            <a:r>
              <a:rPr lang="fr-FR" dirty="0"/>
              <a:t>est calculé différemment.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FE936135-94ED-4AFD-8A79-AE2D38256404}"/>
              </a:ext>
            </a:extLst>
          </p:cNvPr>
          <p:cNvSpPr>
            <a:spLocks noGrp="1"/>
          </p:cNvSpPr>
          <p:nvPr>
            <p:ph type="sldNum" sz="quarter" idx="12"/>
          </p:nvPr>
        </p:nvSpPr>
        <p:spPr/>
        <p:txBody>
          <a:bodyPr/>
          <a:lstStyle/>
          <a:p>
            <a:fld id="{1CBFE7BF-BE13-481A-9484-8F364B72A28E}" type="slidenum">
              <a:rPr lang="fr-FR" smtClean="0"/>
              <a:t>70</a:t>
            </a:fld>
            <a:endParaRPr lang="fr-FR"/>
          </a:p>
        </p:txBody>
      </p:sp>
      <p:sp>
        <p:nvSpPr>
          <p:cNvPr id="6" name="Espace réservé du pied de page 5">
            <a:extLst>
              <a:ext uri="{FF2B5EF4-FFF2-40B4-BE49-F238E27FC236}">
                <a16:creationId xmlns:a16="http://schemas.microsoft.com/office/drawing/2014/main" id="{348F1956-0717-473B-BA11-14A5521C25B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077542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B712FA-DCDE-410C-9443-7F3133AE01EB}"/>
              </a:ext>
            </a:extLst>
          </p:cNvPr>
          <p:cNvSpPr>
            <a:spLocks noGrp="1"/>
          </p:cNvSpPr>
          <p:nvPr>
            <p:ph type="title"/>
          </p:nvPr>
        </p:nvSpPr>
        <p:spPr/>
        <p:txBody>
          <a:bodyPr/>
          <a:lstStyle/>
          <a:p>
            <a:r>
              <a:rPr lang="fr-FR" dirty="0"/>
              <a:t>Modèle booléen</a:t>
            </a:r>
          </a:p>
        </p:txBody>
      </p:sp>
      <p:sp>
        <p:nvSpPr>
          <p:cNvPr id="3" name="Espace réservé du contenu 2">
            <a:extLst>
              <a:ext uri="{FF2B5EF4-FFF2-40B4-BE49-F238E27FC236}">
                <a16:creationId xmlns:a16="http://schemas.microsoft.com/office/drawing/2014/main" id="{B5B66857-8DCD-4FD8-9DF8-81B36A2D2695}"/>
              </a:ext>
            </a:extLst>
          </p:cNvPr>
          <p:cNvSpPr>
            <a:spLocks noGrp="1"/>
          </p:cNvSpPr>
          <p:nvPr>
            <p:ph idx="1"/>
          </p:nvPr>
        </p:nvSpPr>
        <p:spPr/>
        <p:txBody>
          <a:bodyPr>
            <a:normAutofit/>
          </a:bodyPr>
          <a:lstStyle/>
          <a:p>
            <a:r>
              <a:rPr lang="fr-FR" dirty="0"/>
              <a:t>Le modèle booléen (</a:t>
            </a:r>
            <a:r>
              <a:rPr lang="fr-FR" dirty="0" err="1"/>
              <a:t>Salton</a:t>
            </a:r>
            <a:r>
              <a:rPr lang="fr-FR" dirty="0"/>
              <a:t> 1969) repose sur la théorie des ensembles et</a:t>
            </a:r>
            <a:br>
              <a:rPr lang="fr-FR" dirty="0"/>
            </a:br>
            <a:r>
              <a:rPr lang="fr-FR" dirty="0"/>
              <a:t>de l’algèbre de Boole, de sorte que les requêtes sont définies comme des expressions booléennes en utilisant les opérateurs booléens AND, OR et NOT.</a:t>
            </a:r>
          </a:p>
          <a:p>
            <a:r>
              <a:rPr lang="fr-FR" dirty="0"/>
              <a:t>Ce modèle est basée sur le critère de décision binaire, c-à-d un document est soit pertinente ou non, ce qu’on appelle </a:t>
            </a:r>
            <a:r>
              <a:rPr lang="fr-FR" b="1" dirty="0"/>
              <a:t>correspondance exacte</a:t>
            </a:r>
            <a:r>
              <a:rPr lang="fr-FR" dirty="0"/>
              <a:t>. </a:t>
            </a:r>
          </a:p>
          <a:p>
            <a:r>
              <a:rPr lang="fr-FR" dirty="0"/>
              <a:t>En utilisant la représentation vectorielle du document , le poids </a:t>
            </a:r>
            <a:r>
              <a:rPr lang="fr-FR" i="1" dirty="0"/>
              <a:t>w</a:t>
            </a:r>
            <a:r>
              <a:rPr lang="fr-FR" i="1" baseline="-25000" dirty="0"/>
              <a:t>ij</a:t>
            </a:r>
            <a:r>
              <a:rPr lang="fr-FR" i="1" dirty="0"/>
              <a:t> </a:t>
            </a:r>
            <a:r>
              <a:rPr lang="fr-FR" dirty="0"/>
              <a:t>du terme </a:t>
            </a:r>
            <a:r>
              <a:rPr lang="fr-FR" i="1" dirty="0"/>
              <a:t>t</a:t>
            </a:r>
            <a:r>
              <a:rPr lang="fr-FR" i="1" baseline="-25000" dirty="0"/>
              <a:t>i</a:t>
            </a:r>
            <a:r>
              <a:rPr lang="fr-FR" i="1" dirty="0"/>
              <a:t> </a:t>
            </a:r>
            <a:r>
              <a:rPr lang="fr-FR" dirty="0"/>
              <a:t>dans le document </a:t>
            </a:r>
            <a:r>
              <a:rPr lang="fr-FR" i="1" dirty="0"/>
              <a:t>d</a:t>
            </a:r>
            <a:r>
              <a:rPr lang="fr-FR" i="1" baseline="-25000" dirty="0"/>
              <a:t>j</a:t>
            </a:r>
            <a:r>
              <a:rPr lang="fr-FR" i="1" dirty="0"/>
              <a:t>, est </a:t>
            </a:r>
            <a:r>
              <a:rPr lang="fr-FR" dirty="0"/>
              <a:t>comme suit : </a:t>
            </a:r>
          </a:p>
          <a:p>
            <a:pPr marL="0" indent="0">
              <a:buNone/>
            </a:pP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D277F77B-5658-4FC9-8621-906D9B26013D}"/>
              </a:ext>
            </a:extLst>
          </p:cNvPr>
          <p:cNvSpPr>
            <a:spLocks noGrp="1"/>
          </p:cNvSpPr>
          <p:nvPr>
            <p:ph type="sldNum" sz="quarter" idx="12"/>
          </p:nvPr>
        </p:nvSpPr>
        <p:spPr/>
        <p:txBody>
          <a:bodyPr/>
          <a:lstStyle/>
          <a:p>
            <a:fld id="{1CBFE7BF-BE13-481A-9484-8F364B72A28E}" type="slidenum">
              <a:rPr lang="fr-FR" smtClean="0"/>
              <a:t>71</a:t>
            </a:fld>
            <a:endParaRPr lang="fr-FR"/>
          </a:p>
        </p:txBody>
      </p:sp>
      <p:pic>
        <p:nvPicPr>
          <p:cNvPr id="7" name="Image 6">
            <a:extLst>
              <a:ext uri="{FF2B5EF4-FFF2-40B4-BE49-F238E27FC236}">
                <a16:creationId xmlns:a16="http://schemas.microsoft.com/office/drawing/2014/main" id="{85C2DAC1-927A-47E5-961E-0305E9FB04EF}"/>
              </a:ext>
            </a:extLst>
          </p:cNvPr>
          <p:cNvPicPr>
            <a:picLocks noChangeAspect="1"/>
          </p:cNvPicPr>
          <p:nvPr/>
        </p:nvPicPr>
        <p:blipFill>
          <a:blip r:embed="rId2"/>
          <a:stretch>
            <a:fillRect/>
          </a:stretch>
        </p:blipFill>
        <p:spPr>
          <a:xfrm>
            <a:off x="5324474" y="4635500"/>
            <a:ext cx="2130425" cy="952499"/>
          </a:xfrm>
          <a:prstGeom prst="rect">
            <a:avLst/>
          </a:prstGeom>
        </p:spPr>
      </p:pic>
      <p:sp>
        <p:nvSpPr>
          <p:cNvPr id="6" name="Espace réservé du pied de page 5">
            <a:extLst>
              <a:ext uri="{FF2B5EF4-FFF2-40B4-BE49-F238E27FC236}">
                <a16:creationId xmlns:a16="http://schemas.microsoft.com/office/drawing/2014/main" id="{51EBB62C-59FA-4187-81F7-C8F855071B1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68021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B8CCC3-598D-4E92-A39E-63CB8A1C488E}"/>
              </a:ext>
            </a:extLst>
          </p:cNvPr>
          <p:cNvSpPr>
            <a:spLocks noGrp="1"/>
          </p:cNvSpPr>
          <p:nvPr>
            <p:ph type="title"/>
          </p:nvPr>
        </p:nvSpPr>
        <p:spPr/>
        <p:txBody>
          <a:bodyPr/>
          <a:lstStyle/>
          <a:p>
            <a:r>
              <a:rPr lang="fr-FR" dirty="0"/>
              <a:t>Modèle booléen: Représentation d’une requête</a:t>
            </a:r>
          </a:p>
        </p:txBody>
      </p:sp>
      <p:sp>
        <p:nvSpPr>
          <p:cNvPr id="3" name="Espace réservé du contenu 2">
            <a:extLst>
              <a:ext uri="{FF2B5EF4-FFF2-40B4-BE49-F238E27FC236}">
                <a16:creationId xmlns:a16="http://schemas.microsoft.com/office/drawing/2014/main" id="{354D109D-6616-4C3D-A45D-84D5C817BA52}"/>
              </a:ext>
            </a:extLst>
          </p:cNvPr>
          <p:cNvSpPr>
            <a:spLocks noGrp="1"/>
          </p:cNvSpPr>
          <p:nvPr>
            <p:ph idx="1"/>
          </p:nvPr>
        </p:nvSpPr>
        <p:spPr/>
        <p:txBody>
          <a:bodyPr>
            <a:noAutofit/>
          </a:bodyPr>
          <a:lstStyle/>
          <a:p>
            <a:r>
              <a:rPr lang="fr-FR" dirty="0"/>
              <a:t>Une requête booléenne </a:t>
            </a:r>
            <a:r>
              <a:rPr lang="fr-FR" i="1" dirty="0"/>
              <a:t>q </a:t>
            </a:r>
            <a:r>
              <a:rPr lang="fr-FR" dirty="0"/>
              <a:t>peut être calculée en récupérant tous les documents contenant les termes et la construction d’une liste pour chaque terme. Une fois que ces listes sont disponibles, les opérateurs booléens doivent être traitées comme suit :</a:t>
            </a:r>
          </a:p>
          <a:p>
            <a:pPr lvl="1">
              <a:buFont typeface="Arial" panose="020B0604020202020204" pitchFamily="34" charset="0"/>
              <a:buChar char="•"/>
            </a:pPr>
            <a:r>
              <a:rPr lang="fr-FR" dirty="0"/>
              <a:t> </a:t>
            </a:r>
            <a:r>
              <a:rPr lang="fr-FR" i="1" dirty="0"/>
              <a:t>q</a:t>
            </a:r>
            <a:r>
              <a:rPr lang="fr-FR" dirty="0"/>
              <a:t>1 </a:t>
            </a:r>
            <a:r>
              <a:rPr lang="fr-FR" i="1" dirty="0"/>
              <a:t>OR q</a:t>
            </a:r>
            <a:r>
              <a:rPr lang="fr-FR" dirty="0"/>
              <a:t>2 exige la construction de l’union des listes de </a:t>
            </a:r>
            <a:r>
              <a:rPr lang="fr-FR" i="1" dirty="0"/>
              <a:t>q</a:t>
            </a:r>
            <a:r>
              <a:rPr lang="fr-FR" dirty="0"/>
              <a:t>1 et </a:t>
            </a:r>
            <a:r>
              <a:rPr lang="fr-FR" i="1" dirty="0"/>
              <a:t>q</a:t>
            </a:r>
            <a:r>
              <a:rPr lang="fr-FR" dirty="0"/>
              <a:t>2 ;</a:t>
            </a:r>
          </a:p>
          <a:p>
            <a:pPr lvl="1">
              <a:buFont typeface="Arial" panose="020B0604020202020204" pitchFamily="34" charset="0"/>
              <a:buChar char="•"/>
            </a:pPr>
            <a:r>
              <a:rPr lang="fr-FR" i="1" dirty="0"/>
              <a:t>q</a:t>
            </a:r>
            <a:r>
              <a:rPr lang="fr-FR" dirty="0"/>
              <a:t>1 </a:t>
            </a:r>
            <a:r>
              <a:rPr lang="fr-FR" i="1" dirty="0"/>
              <a:t>et q</a:t>
            </a:r>
            <a:r>
              <a:rPr lang="fr-FR" dirty="0"/>
              <a:t>2 nécessite la construction de l’intersection des listes de </a:t>
            </a:r>
            <a:r>
              <a:rPr lang="fr-FR" i="1" dirty="0"/>
              <a:t>q</a:t>
            </a:r>
            <a:r>
              <a:rPr lang="fr-FR" dirty="0"/>
              <a:t>1 et </a:t>
            </a:r>
            <a:r>
              <a:rPr lang="fr-FR" i="1" dirty="0"/>
              <a:t>q</a:t>
            </a:r>
            <a:r>
              <a:rPr lang="fr-FR" dirty="0"/>
              <a:t>2 ;</a:t>
            </a:r>
          </a:p>
          <a:p>
            <a:pPr lvl="1">
              <a:buFont typeface="Arial" panose="020B0604020202020204" pitchFamily="34" charset="0"/>
              <a:buChar char="•"/>
            </a:pPr>
            <a:r>
              <a:rPr lang="fr-FR" i="1" dirty="0"/>
              <a:t>q</a:t>
            </a:r>
            <a:r>
              <a:rPr lang="fr-FR" dirty="0"/>
              <a:t>1 </a:t>
            </a:r>
            <a:r>
              <a:rPr lang="fr-FR" i="1" dirty="0"/>
              <a:t>AND NOT q</a:t>
            </a:r>
            <a:r>
              <a:rPr lang="fr-FR" dirty="0"/>
              <a:t>2 nécessite la construction de la différence des listes de </a:t>
            </a:r>
            <a:r>
              <a:rPr lang="fr-FR" i="1" dirty="0"/>
              <a:t>q</a:t>
            </a:r>
            <a:r>
              <a:rPr lang="fr-FR" dirty="0"/>
              <a:t>1 et</a:t>
            </a:r>
            <a:br>
              <a:rPr lang="fr-FR" dirty="0"/>
            </a:br>
            <a:r>
              <a:rPr lang="fr-FR" i="1" dirty="0"/>
              <a:t>q</a:t>
            </a:r>
            <a:r>
              <a:rPr lang="fr-FR" dirty="0"/>
              <a:t>2.</a:t>
            </a:r>
          </a:p>
          <a:p>
            <a:r>
              <a:rPr lang="fr-FR" dirty="0"/>
              <a:t>Les systèmes de recherche basés sur le modèle booléen récupère chaque document qui rend la requête logiquement vrai. </a:t>
            </a:r>
          </a:p>
        </p:txBody>
      </p:sp>
      <p:sp>
        <p:nvSpPr>
          <p:cNvPr id="5" name="Espace réservé du numéro de diapositive 4">
            <a:extLst>
              <a:ext uri="{FF2B5EF4-FFF2-40B4-BE49-F238E27FC236}">
                <a16:creationId xmlns:a16="http://schemas.microsoft.com/office/drawing/2014/main" id="{23077139-9F8D-40FC-BFCE-93F407001BE4}"/>
              </a:ext>
            </a:extLst>
          </p:cNvPr>
          <p:cNvSpPr>
            <a:spLocks noGrp="1"/>
          </p:cNvSpPr>
          <p:nvPr>
            <p:ph type="sldNum" sz="quarter" idx="12"/>
          </p:nvPr>
        </p:nvSpPr>
        <p:spPr/>
        <p:txBody>
          <a:bodyPr/>
          <a:lstStyle/>
          <a:p>
            <a:fld id="{1CBFE7BF-BE13-481A-9484-8F364B72A28E}" type="slidenum">
              <a:rPr lang="fr-FR" smtClean="0"/>
              <a:t>72</a:t>
            </a:fld>
            <a:endParaRPr lang="fr-FR"/>
          </a:p>
        </p:txBody>
      </p:sp>
      <p:sp>
        <p:nvSpPr>
          <p:cNvPr id="6" name="Espace réservé du pied de page 5">
            <a:extLst>
              <a:ext uri="{FF2B5EF4-FFF2-40B4-BE49-F238E27FC236}">
                <a16:creationId xmlns:a16="http://schemas.microsoft.com/office/drawing/2014/main" id="{A6C5731F-57EF-4DB9-8CF3-955670C5AD4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7695217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4807EE-89F5-4B7A-AEC9-928C96A6FD39}"/>
              </a:ext>
            </a:extLst>
          </p:cNvPr>
          <p:cNvSpPr>
            <a:spLocks noGrp="1"/>
          </p:cNvSpPr>
          <p:nvPr>
            <p:ph type="title"/>
          </p:nvPr>
        </p:nvSpPr>
        <p:spPr/>
        <p:txBody>
          <a:bodyPr/>
          <a:lstStyle/>
          <a:p>
            <a:r>
              <a:rPr lang="fr-FR" dirty="0"/>
              <a:t>Modèle booléen: Processus de recherche</a:t>
            </a:r>
          </a:p>
        </p:txBody>
      </p:sp>
      <p:sp>
        <p:nvSpPr>
          <p:cNvPr id="3" name="Espace réservé du contenu 2">
            <a:extLst>
              <a:ext uri="{FF2B5EF4-FFF2-40B4-BE49-F238E27FC236}">
                <a16:creationId xmlns:a16="http://schemas.microsoft.com/office/drawing/2014/main" id="{6B92C64F-9811-484B-B5DD-137B333EBBA6}"/>
              </a:ext>
            </a:extLst>
          </p:cNvPr>
          <p:cNvSpPr>
            <a:spLocks noGrp="1"/>
          </p:cNvSpPr>
          <p:nvPr>
            <p:ph idx="1"/>
          </p:nvPr>
        </p:nvSpPr>
        <p:spPr/>
        <p:txBody>
          <a:bodyPr/>
          <a:lstStyle/>
          <a:p>
            <a:r>
              <a:rPr lang="fr-FR" dirty="0"/>
              <a:t>le calcul de l’ensemble des résultats de la requête </a:t>
            </a:r>
            <a:r>
              <a:rPr lang="fr-FR" i="1" dirty="0"/>
              <a:t>t</a:t>
            </a:r>
            <a:r>
              <a:rPr lang="fr-FR" i="1" baseline="-25000" dirty="0"/>
              <a:t>a</a:t>
            </a:r>
            <a:r>
              <a:rPr lang="fr-FR" i="1" dirty="0"/>
              <a:t> AND t</a:t>
            </a:r>
            <a:r>
              <a:rPr lang="fr-FR" i="1" baseline="-25000" dirty="0"/>
              <a:t>b </a:t>
            </a:r>
            <a:r>
              <a:rPr lang="fr-FR" dirty="0"/>
              <a:t>:</a:t>
            </a:r>
          </a:p>
          <a:p>
            <a:pPr marL="800100" lvl="1" indent="-342900">
              <a:buFont typeface="+mj-lt"/>
              <a:buAutoNum type="arabicPeriod"/>
            </a:pPr>
            <a:r>
              <a:rPr lang="fr-FR" dirty="0"/>
              <a:t>Localiser le terme </a:t>
            </a:r>
            <a:r>
              <a:rPr lang="fr-FR" i="1" dirty="0"/>
              <a:t>t</a:t>
            </a:r>
            <a:r>
              <a:rPr lang="fr-FR" i="1" baseline="-25000" dirty="0"/>
              <a:t>a</a:t>
            </a:r>
            <a:r>
              <a:rPr lang="fr-FR" i="1" dirty="0"/>
              <a:t> </a:t>
            </a:r>
            <a:r>
              <a:rPr lang="fr-FR" dirty="0"/>
              <a:t>dans le dictionnaire ;</a:t>
            </a:r>
          </a:p>
          <a:p>
            <a:pPr marL="800100" lvl="1" indent="-342900">
              <a:buFont typeface="+mj-lt"/>
              <a:buAutoNum type="arabicPeriod"/>
            </a:pPr>
            <a:r>
              <a:rPr lang="fr-FR" dirty="0"/>
              <a:t>Récupérer la liste </a:t>
            </a:r>
            <a:r>
              <a:rPr lang="fr-FR" i="1" dirty="0"/>
              <a:t>L</a:t>
            </a:r>
            <a:r>
              <a:rPr lang="fr-FR" i="1" baseline="-25000" dirty="0"/>
              <a:t>a</a:t>
            </a:r>
            <a:r>
              <a:rPr lang="fr-FR" i="1" dirty="0"/>
              <a:t> </a:t>
            </a:r>
            <a:r>
              <a:rPr lang="fr-FR" dirty="0"/>
              <a:t>des documents contenant </a:t>
            </a:r>
            <a:r>
              <a:rPr lang="fr-FR" i="1" dirty="0"/>
              <a:t>t</a:t>
            </a:r>
            <a:r>
              <a:rPr lang="fr-FR" i="1" baseline="-25000" dirty="0"/>
              <a:t>a</a:t>
            </a:r>
            <a:r>
              <a:rPr lang="fr-FR" i="1" dirty="0"/>
              <a:t> </a:t>
            </a:r>
            <a:r>
              <a:rPr lang="fr-FR" dirty="0"/>
              <a:t>; </a:t>
            </a:r>
          </a:p>
          <a:p>
            <a:pPr marL="800100" lvl="1" indent="-342900">
              <a:buFont typeface="+mj-lt"/>
              <a:buAutoNum type="arabicPeriod"/>
            </a:pPr>
            <a:r>
              <a:rPr lang="fr-FR" dirty="0"/>
              <a:t>Localiser le terme </a:t>
            </a:r>
            <a:r>
              <a:rPr lang="fr-FR" i="1" dirty="0"/>
              <a:t>t</a:t>
            </a:r>
            <a:r>
              <a:rPr lang="fr-FR" i="1" baseline="-25000" dirty="0"/>
              <a:t>b</a:t>
            </a:r>
            <a:r>
              <a:rPr lang="fr-FR" i="1" dirty="0"/>
              <a:t> </a:t>
            </a:r>
            <a:r>
              <a:rPr lang="fr-FR" dirty="0"/>
              <a:t>dans le dictionnaire ;</a:t>
            </a:r>
          </a:p>
          <a:p>
            <a:pPr marL="800100" lvl="1" indent="-342900">
              <a:buFont typeface="+mj-lt"/>
              <a:buAutoNum type="arabicPeriod"/>
            </a:pPr>
            <a:r>
              <a:rPr lang="fr-FR" dirty="0"/>
              <a:t>Récupérer la liste </a:t>
            </a:r>
            <a:r>
              <a:rPr lang="fr-FR" i="1" dirty="0"/>
              <a:t>L</a:t>
            </a:r>
            <a:r>
              <a:rPr lang="fr-FR" i="1" baseline="-25000" dirty="0"/>
              <a:t>b</a:t>
            </a:r>
            <a:r>
              <a:rPr lang="fr-FR" i="1" dirty="0"/>
              <a:t> </a:t>
            </a:r>
            <a:r>
              <a:rPr lang="fr-FR" dirty="0"/>
              <a:t>des documents contenant </a:t>
            </a:r>
            <a:r>
              <a:rPr lang="fr-FR" i="1" dirty="0"/>
              <a:t>t</a:t>
            </a:r>
            <a:r>
              <a:rPr lang="fr-FR" i="1" baseline="-25000" dirty="0"/>
              <a:t>b</a:t>
            </a:r>
            <a:r>
              <a:rPr lang="fr-FR" i="1" dirty="0"/>
              <a:t> </a:t>
            </a:r>
            <a:r>
              <a:rPr lang="fr-FR" dirty="0"/>
              <a:t>;</a:t>
            </a:r>
          </a:p>
          <a:p>
            <a:pPr marL="800100" lvl="1" indent="-342900">
              <a:buFont typeface="+mj-lt"/>
              <a:buAutoNum type="arabicPeriod"/>
            </a:pPr>
            <a:r>
              <a:rPr lang="fr-FR" dirty="0"/>
              <a:t>Faire l’intersection de </a:t>
            </a:r>
            <a:r>
              <a:rPr lang="fr-FR" i="1" dirty="0"/>
              <a:t>L</a:t>
            </a:r>
            <a:r>
              <a:rPr lang="fr-FR" i="1" baseline="-25000" dirty="0"/>
              <a:t>a</a:t>
            </a:r>
            <a:r>
              <a:rPr lang="fr-FR" i="1" dirty="0"/>
              <a:t> </a:t>
            </a:r>
            <a:r>
              <a:rPr lang="fr-FR" dirty="0"/>
              <a:t>et </a:t>
            </a:r>
            <a:r>
              <a:rPr lang="fr-FR" i="1" dirty="0"/>
              <a:t>L</a:t>
            </a:r>
            <a:r>
              <a:rPr lang="fr-FR" i="1" baseline="-25000" dirty="0"/>
              <a:t>b</a:t>
            </a:r>
            <a:r>
              <a:rPr lang="fr-FR" dirty="0"/>
              <a:t>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841C6FE1-5128-4D5F-92C6-E4797078954F}"/>
              </a:ext>
            </a:extLst>
          </p:cNvPr>
          <p:cNvSpPr>
            <a:spLocks noGrp="1"/>
          </p:cNvSpPr>
          <p:nvPr>
            <p:ph type="sldNum" sz="quarter" idx="12"/>
          </p:nvPr>
        </p:nvSpPr>
        <p:spPr/>
        <p:txBody>
          <a:bodyPr/>
          <a:lstStyle/>
          <a:p>
            <a:fld id="{1CBFE7BF-BE13-481A-9484-8F364B72A28E}" type="slidenum">
              <a:rPr lang="fr-FR" smtClean="0"/>
              <a:t>73</a:t>
            </a:fld>
            <a:endParaRPr lang="fr-FR"/>
          </a:p>
        </p:txBody>
      </p:sp>
      <p:sp>
        <p:nvSpPr>
          <p:cNvPr id="6" name="Espace réservé du pied de page 5">
            <a:extLst>
              <a:ext uri="{FF2B5EF4-FFF2-40B4-BE49-F238E27FC236}">
                <a16:creationId xmlns:a16="http://schemas.microsoft.com/office/drawing/2014/main" id="{DE34C06A-13F8-409C-B93F-509F2A917C53}"/>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577957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59FD0-CD2B-4AF3-9883-10FF53603E7F}"/>
              </a:ext>
            </a:extLst>
          </p:cNvPr>
          <p:cNvSpPr>
            <a:spLocks noGrp="1"/>
          </p:cNvSpPr>
          <p:nvPr>
            <p:ph type="title"/>
          </p:nvPr>
        </p:nvSpPr>
        <p:spPr/>
        <p:txBody>
          <a:bodyPr/>
          <a:lstStyle/>
          <a:p>
            <a:r>
              <a:rPr lang="fr-FR" dirty="0"/>
              <a:t>Modèle booléen : Inconvénients</a:t>
            </a:r>
          </a:p>
        </p:txBody>
      </p:sp>
      <p:sp>
        <p:nvSpPr>
          <p:cNvPr id="3" name="Espace réservé du contenu 2">
            <a:extLst>
              <a:ext uri="{FF2B5EF4-FFF2-40B4-BE49-F238E27FC236}">
                <a16:creationId xmlns:a16="http://schemas.microsoft.com/office/drawing/2014/main" id="{3C672147-B5D9-43EC-AF8B-029600C2C512}"/>
              </a:ext>
            </a:extLst>
          </p:cNvPr>
          <p:cNvSpPr>
            <a:spLocks noGrp="1"/>
          </p:cNvSpPr>
          <p:nvPr>
            <p:ph idx="1"/>
          </p:nvPr>
        </p:nvSpPr>
        <p:spPr>
          <a:xfrm>
            <a:off x="2600324" y="1796470"/>
            <a:ext cx="9236076" cy="4197930"/>
          </a:xfrm>
        </p:spPr>
        <p:txBody>
          <a:bodyPr>
            <a:noAutofit/>
          </a:bodyPr>
          <a:lstStyle/>
          <a:p>
            <a:r>
              <a:rPr lang="fr-FR" sz="1600" dirty="0"/>
              <a:t>La taille de la sortie obtenue en réponse à une requête donnée est difficile à contrôler ; en fonction de la fréquence d’attribution des termes et les combinaisons des termes utilisés dans cette requête, peut produire un grand ensemble de sorties ou, alternativement, aucune sortie peut être récupérée.</a:t>
            </a:r>
          </a:p>
          <a:p>
            <a:r>
              <a:rPr lang="fr-FR" sz="1600" dirty="0"/>
              <a:t>Aucune pondération des termes n’est possible, tous les termes ont la même importance.</a:t>
            </a:r>
          </a:p>
          <a:p>
            <a:r>
              <a:rPr lang="fr-FR" sz="1600" dirty="0"/>
              <a:t>La formulation de requêtes booléennes peut produire des résultats contre-intuitifs : par exemple, en réponse à une requête « ou »</a:t>
            </a:r>
            <a:r>
              <a:rPr lang="fr-FR" sz="1600" i="1" dirty="0"/>
              <a:t> </a:t>
            </a:r>
            <a:r>
              <a:rPr lang="fr-FR" sz="1600" dirty="0"/>
              <a:t>("</a:t>
            </a:r>
            <a:r>
              <a:rPr lang="fr-FR" sz="1600" i="1" dirty="0"/>
              <a:t>A ou B ou ,,, ou Z</a:t>
            </a:r>
            <a:r>
              <a:rPr lang="fr-FR" sz="1600" dirty="0"/>
              <a:t>"), un document contenant un seul terme de requête est considéré aussi important que un document contenant tous les termes de la requête ; de même, étant donné une requête « </a:t>
            </a:r>
            <a:r>
              <a:rPr lang="fr-FR" sz="1600" i="1" dirty="0"/>
              <a:t>et » </a:t>
            </a:r>
            <a:r>
              <a:rPr lang="fr-FR" sz="1600" dirty="0"/>
              <a:t>("</a:t>
            </a:r>
            <a:r>
              <a:rPr lang="fr-FR" sz="1600" i="1" dirty="0"/>
              <a:t>A et B et,,, et Z</a:t>
            </a:r>
            <a:r>
              <a:rPr lang="fr-FR" sz="1600" dirty="0"/>
              <a:t>"), un document contenant tous les termes sauf un alors le document est supposé inutile comme un document qui ne contient aucun des termes de la requête.</a:t>
            </a:r>
          </a:p>
          <a:p>
            <a:r>
              <a:rPr lang="fr-FR" sz="1600" dirty="0"/>
              <a:t>Les résultats de la recherche dépendent du degré de maîtrise des opérateurs</a:t>
            </a:r>
            <a:br>
              <a:rPr lang="fr-FR" sz="1600" dirty="0"/>
            </a:br>
            <a:r>
              <a:rPr lang="fr-FR" sz="1600" dirty="0"/>
              <a:t>booléens alors qu’il n’est pas toujours évident de traduire un besoin exprimé</a:t>
            </a:r>
            <a:br>
              <a:rPr lang="fr-FR" sz="1600" dirty="0"/>
            </a:br>
            <a:r>
              <a:rPr lang="fr-FR" sz="1600" dirty="0"/>
              <a:t>en langue naturelle à l’aide des opérateurs logiques. </a:t>
            </a:r>
            <a:br>
              <a:rPr lang="fr-FR" sz="1600" dirty="0"/>
            </a:br>
            <a:endParaRPr lang="fr-FR" sz="1600" dirty="0"/>
          </a:p>
        </p:txBody>
      </p:sp>
      <p:sp>
        <p:nvSpPr>
          <p:cNvPr id="5" name="Espace réservé du numéro de diapositive 4">
            <a:extLst>
              <a:ext uri="{FF2B5EF4-FFF2-40B4-BE49-F238E27FC236}">
                <a16:creationId xmlns:a16="http://schemas.microsoft.com/office/drawing/2014/main" id="{9864AE58-6F7F-4639-9269-B8CAE4A379D7}"/>
              </a:ext>
            </a:extLst>
          </p:cNvPr>
          <p:cNvSpPr>
            <a:spLocks noGrp="1"/>
          </p:cNvSpPr>
          <p:nvPr>
            <p:ph type="sldNum" sz="quarter" idx="12"/>
          </p:nvPr>
        </p:nvSpPr>
        <p:spPr/>
        <p:txBody>
          <a:bodyPr/>
          <a:lstStyle/>
          <a:p>
            <a:fld id="{1CBFE7BF-BE13-481A-9484-8F364B72A28E}" type="slidenum">
              <a:rPr lang="fr-FR" smtClean="0"/>
              <a:t>74</a:t>
            </a:fld>
            <a:endParaRPr lang="fr-FR"/>
          </a:p>
        </p:txBody>
      </p:sp>
      <p:sp>
        <p:nvSpPr>
          <p:cNvPr id="6" name="Espace réservé du pied de page 5">
            <a:extLst>
              <a:ext uri="{FF2B5EF4-FFF2-40B4-BE49-F238E27FC236}">
                <a16:creationId xmlns:a16="http://schemas.microsoft.com/office/drawing/2014/main" id="{DB12836D-D2CA-4D4E-9AF3-AFF5A386255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029865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2F42B7-480E-4583-9710-4B69FAEF4551}"/>
              </a:ext>
            </a:extLst>
          </p:cNvPr>
          <p:cNvSpPr>
            <a:spLocks noGrp="1"/>
          </p:cNvSpPr>
          <p:nvPr>
            <p:ph type="title"/>
          </p:nvPr>
        </p:nvSpPr>
        <p:spPr/>
        <p:txBody>
          <a:bodyPr/>
          <a:lstStyle/>
          <a:p>
            <a:r>
              <a:rPr lang="fr-FR" dirty="0"/>
              <a:t>Modèle vectoriel</a:t>
            </a:r>
          </a:p>
        </p:txBody>
      </p:sp>
      <p:sp>
        <p:nvSpPr>
          <p:cNvPr id="3" name="Espace réservé du contenu 2">
            <a:extLst>
              <a:ext uri="{FF2B5EF4-FFF2-40B4-BE49-F238E27FC236}">
                <a16:creationId xmlns:a16="http://schemas.microsoft.com/office/drawing/2014/main" id="{F5A8DFBF-31F6-42FA-B68F-5F1C94176FD3}"/>
              </a:ext>
            </a:extLst>
          </p:cNvPr>
          <p:cNvSpPr>
            <a:spLocks noGrp="1"/>
          </p:cNvSpPr>
          <p:nvPr>
            <p:ph idx="1"/>
          </p:nvPr>
        </p:nvSpPr>
        <p:spPr/>
        <p:txBody>
          <a:bodyPr>
            <a:normAutofit fontScale="92500"/>
          </a:bodyPr>
          <a:lstStyle/>
          <a:p>
            <a:r>
              <a:rPr lang="fr-FR" dirty="0"/>
              <a:t>Le modèle vectoriel introduit par (</a:t>
            </a:r>
            <a:r>
              <a:rPr lang="fr-FR" dirty="0" err="1"/>
              <a:t>Salton</a:t>
            </a:r>
            <a:r>
              <a:rPr lang="fr-FR" dirty="0"/>
              <a:t>, 1975), repose sur les bases mathématiques des espaces vectoriels. </a:t>
            </a:r>
          </a:p>
          <a:p>
            <a:r>
              <a:rPr lang="fr-FR" dirty="0"/>
              <a:t>Le modèle d’espace vectoriel définit les documents et les requêtes utilisateurs en tant que vecteurs (ou points) dans un espace euclidien multidimensionnel où les axes (dimensions) sont les termes d’indexation </a:t>
            </a:r>
            <a:r>
              <a:rPr lang="fr-FR" i="1" dirty="0"/>
              <a:t>t</a:t>
            </a:r>
            <a:r>
              <a:rPr lang="fr-FR" baseline="-25000" dirty="0"/>
              <a:t>1</a:t>
            </a:r>
            <a:r>
              <a:rPr lang="fr-FR" i="1" dirty="0"/>
              <a:t>, t</a:t>
            </a:r>
            <a:r>
              <a:rPr lang="fr-FR" baseline="-25000" dirty="0"/>
              <a:t>2</a:t>
            </a:r>
            <a:r>
              <a:rPr lang="fr-FR" i="1" dirty="0"/>
              <a:t>,,,,, t</a:t>
            </a:r>
            <a:r>
              <a:rPr lang="fr-FR" i="1" baseline="-25000" dirty="0"/>
              <a:t>N</a:t>
            </a:r>
            <a:r>
              <a:rPr lang="fr-FR" dirty="0"/>
              <a:t>, Où </a:t>
            </a:r>
            <a:r>
              <a:rPr lang="fr-FR" i="1" dirty="0"/>
              <a:t>N </a:t>
            </a:r>
            <a:r>
              <a:rPr lang="fr-FR" dirty="0"/>
              <a:t>est le nombre total de termes issus de l’indexation de la collection des documents. </a:t>
            </a:r>
          </a:p>
          <a:p>
            <a:r>
              <a:rPr lang="fr-FR" dirty="0"/>
              <a:t>Les termes de poids nul représentent les termes absents dans le document alors que les poids positifs représentent les termes existants dans ce document. </a:t>
            </a:r>
          </a:p>
          <a:p>
            <a:r>
              <a:rPr lang="fr-FR" dirty="0"/>
              <a:t>Les poids sont attribués aux termes </a:t>
            </a:r>
            <a:r>
              <a:rPr lang="fr-FR" i="1" dirty="0"/>
              <a:t>t</a:t>
            </a:r>
            <a:r>
              <a:rPr lang="fr-FR" i="1" baseline="-25000" dirty="0"/>
              <a:t>i</a:t>
            </a:r>
            <a:r>
              <a:rPr lang="fr-FR" i="1" dirty="0"/>
              <a:t> </a:t>
            </a:r>
            <a:r>
              <a:rPr lang="fr-FR" dirty="0"/>
              <a:t>de la requête </a:t>
            </a:r>
            <a:r>
              <a:rPr lang="fr-FR" i="1" dirty="0"/>
              <a:t>q </a:t>
            </a:r>
            <a:r>
              <a:rPr lang="fr-FR" dirty="0"/>
              <a:t>et du document </a:t>
            </a:r>
            <a:r>
              <a:rPr lang="fr-FR" i="1" dirty="0"/>
              <a:t>d</a:t>
            </a:r>
            <a:r>
              <a:rPr lang="fr-FR" i="1" baseline="-25000" dirty="0"/>
              <a:t>j</a:t>
            </a:r>
            <a:r>
              <a:rPr lang="fr-FR" dirty="0"/>
              <a:t>, selon un modèle de pondération,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49B2AF41-752F-473F-BAC9-75A85F578931}"/>
              </a:ext>
            </a:extLst>
          </p:cNvPr>
          <p:cNvSpPr>
            <a:spLocks noGrp="1"/>
          </p:cNvSpPr>
          <p:nvPr>
            <p:ph type="sldNum" sz="quarter" idx="12"/>
          </p:nvPr>
        </p:nvSpPr>
        <p:spPr/>
        <p:txBody>
          <a:bodyPr/>
          <a:lstStyle/>
          <a:p>
            <a:fld id="{1CBFE7BF-BE13-481A-9484-8F364B72A28E}" type="slidenum">
              <a:rPr lang="fr-FR" smtClean="0"/>
              <a:t>75</a:t>
            </a:fld>
            <a:endParaRPr lang="fr-FR"/>
          </a:p>
        </p:txBody>
      </p:sp>
      <p:sp>
        <p:nvSpPr>
          <p:cNvPr id="6" name="Espace réservé du pied de page 5">
            <a:extLst>
              <a:ext uri="{FF2B5EF4-FFF2-40B4-BE49-F238E27FC236}">
                <a16:creationId xmlns:a16="http://schemas.microsoft.com/office/drawing/2014/main" id="{0F40D501-B519-4FB2-9A29-3F0E4FDD02BB}"/>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6772342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9D698-3B96-48F1-A12C-83735C8F99E9}"/>
              </a:ext>
            </a:extLst>
          </p:cNvPr>
          <p:cNvSpPr>
            <a:spLocks noGrp="1"/>
          </p:cNvSpPr>
          <p:nvPr>
            <p:ph type="title"/>
          </p:nvPr>
        </p:nvSpPr>
        <p:spPr/>
        <p:txBody>
          <a:bodyPr/>
          <a:lstStyle/>
          <a:p>
            <a:r>
              <a:rPr lang="fr-FR" dirty="0"/>
              <a:t>Schéma de pondération</a:t>
            </a:r>
          </a:p>
        </p:txBody>
      </p:sp>
      <p:sp>
        <p:nvSpPr>
          <p:cNvPr id="3" name="Espace réservé du contenu 2">
            <a:extLst>
              <a:ext uri="{FF2B5EF4-FFF2-40B4-BE49-F238E27FC236}">
                <a16:creationId xmlns:a16="http://schemas.microsoft.com/office/drawing/2014/main" id="{15C02A29-C21C-4428-8FA9-D2514310AB00}"/>
              </a:ext>
            </a:extLst>
          </p:cNvPr>
          <p:cNvSpPr>
            <a:spLocks noGrp="1"/>
          </p:cNvSpPr>
          <p:nvPr>
            <p:ph idx="1"/>
          </p:nvPr>
        </p:nvSpPr>
        <p:spPr/>
        <p:txBody>
          <a:bodyPr/>
          <a:lstStyle/>
          <a:p>
            <a:r>
              <a:rPr lang="fr-FR" dirty="0"/>
              <a:t>Un document dans le modèle vectoriel est représenté par un vecteur de poids, dans lequel chaque poids de composant est calculé en fonction de certaines variations de:</a:t>
            </a:r>
          </a:p>
          <a:p>
            <a:pPr lvl="1">
              <a:buFont typeface="Arial" panose="020B0604020202020204" pitchFamily="34" charset="0"/>
              <a:buChar char="•"/>
            </a:pPr>
            <a:r>
              <a:rPr lang="fr-FR" b="1" dirty="0"/>
              <a:t>TF</a:t>
            </a:r>
            <a:r>
              <a:rPr lang="fr-FR" dirty="0"/>
              <a:t> (</a:t>
            </a:r>
            <a:r>
              <a:rPr lang="fr-FR" dirty="0" err="1"/>
              <a:t>Term</a:t>
            </a:r>
            <a:r>
              <a:rPr lang="fr-FR" dirty="0"/>
              <a:t> Frequency) ou </a:t>
            </a:r>
          </a:p>
          <a:p>
            <a:pPr lvl="1">
              <a:buFont typeface="Arial" panose="020B0604020202020204" pitchFamily="34" charset="0"/>
              <a:buChar char="•"/>
            </a:pPr>
            <a:r>
              <a:rPr lang="fr-FR" b="1" dirty="0"/>
              <a:t>TF-IDF</a:t>
            </a:r>
            <a:r>
              <a:rPr lang="fr-FR" dirty="0"/>
              <a:t> (</a:t>
            </a:r>
            <a:r>
              <a:rPr lang="fr-FR" dirty="0" err="1"/>
              <a:t>Term</a:t>
            </a:r>
            <a:r>
              <a:rPr lang="fr-FR" dirty="0"/>
              <a:t> Frequency-</a:t>
            </a:r>
            <a:r>
              <a:rPr lang="fr-FR" dirty="0" err="1"/>
              <a:t>Inversed</a:t>
            </a:r>
            <a:r>
              <a:rPr lang="fr-FR" dirty="0"/>
              <a:t> Document Frequency). </a:t>
            </a:r>
          </a:p>
          <a:p>
            <a:pPr marL="0" indent="0">
              <a:buNone/>
            </a:pPr>
            <a:br>
              <a:rPr lang="fr-FR" dirty="0"/>
            </a:br>
            <a:endParaRPr lang="fr-FR" dirty="0"/>
          </a:p>
        </p:txBody>
      </p:sp>
      <p:sp>
        <p:nvSpPr>
          <p:cNvPr id="5" name="Espace réservé du numéro de diapositive 4">
            <a:extLst>
              <a:ext uri="{FF2B5EF4-FFF2-40B4-BE49-F238E27FC236}">
                <a16:creationId xmlns:a16="http://schemas.microsoft.com/office/drawing/2014/main" id="{DEA6C296-FF31-474C-8A84-8D64572E3210}"/>
              </a:ext>
            </a:extLst>
          </p:cNvPr>
          <p:cNvSpPr>
            <a:spLocks noGrp="1"/>
          </p:cNvSpPr>
          <p:nvPr>
            <p:ph type="sldNum" sz="quarter" idx="12"/>
          </p:nvPr>
        </p:nvSpPr>
        <p:spPr/>
        <p:txBody>
          <a:bodyPr/>
          <a:lstStyle/>
          <a:p>
            <a:fld id="{1CBFE7BF-BE13-481A-9484-8F364B72A28E}" type="slidenum">
              <a:rPr lang="fr-FR" smtClean="0"/>
              <a:t>76</a:t>
            </a:fld>
            <a:endParaRPr lang="fr-FR"/>
          </a:p>
        </p:txBody>
      </p:sp>
      <p:sp>
        <p:nvSpPr>
          <p:cNvPr id="6" name="Espace réservé du pied de page 5">
            <a:extLst>
              <a:ext uri="{FF2B5EF4-FFF2-40B4-BE49-F238E27FC236}">
                <a16:creationId xmlns:a16="http://schemas.microsoft.com/office/drawing/2014/main" id="{B0C25999-7D78-4C7F-AA27-510BB92F0E4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4721602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1ACDC-1533-4D88-A99A-4B9ECE34B4AE}"/>
              </a:ext>
            </a:extLst>
          </p:cNvPr>
          <p:cNvSpPr>
            <a:spLocks noGrp="1"/>
          </p:cNvSpPr>
          <p:nvPr>
            <p:ph type="title"/>
          </p:nvPr>
        </p:nvSpPr>
        <p:spPr/>
        <p:txBody>
          <a:bodyPr/>
          <a:lstStyle/>
          <a:p>
            <a:r>
              <a:rPr lang="fr-FR" dirty="0"/>
              <a:t>Schéma de pondération: TF</a:t>
            </a:r>
          </a:p>
        </p:txBody>
      </p:sp>
      <p:sp>
        <p:nvSpPr>
          <p:cNvPr id="3" name="Espace réservé du contenu 2">
            <a:extLst>
              <a:ext uri="{FF2B5EF4-FFF2-40B4-BE49-F238E27FC236}">
                <a16:creationId xmlns:a16="http://schemas.microsoft.com/office/drawing/2014/main" id="{59E0CE4D-625F-40B0-B369-D5395BF7B3E8}"/>
              </a:ext>
            </a:extLst>
          </p:cNvPr>
          <p:cNvSpPr>
            <a:spLocks noGrp="1"/>
          </p:cNvSpPr>
          <p:nvPr>
            <p:ph idx="1"/>
          </p:nvPr>
        </p:nvSpPr>
        <p:spPr/>
        <p:txBody>
          <a:bodyPr>
            <a:normAutofit lnSpcReduction="10000"/>
          </a:bodyPr>
          <a:lstStyle/>
          <a:p>
            <a:r>
              <a:rPr lang="fr-FR" dirty="0"/>
              <a:t>Dans le modèle TF, les coordonnées de vecteur du document </a:t>
            </a:r>
            <a:r>
              <a:rPr lang="fr-FR" i="1" dirty="0"/>
              <a:t>d</a:t>
            </a:r>
            <a:r>
              <a:rPr lang="fr-FR" i="1" baseline="-25000" dirty="0"/>
              <a:t>j</a:t>
            </a:r>
            <a:r>
              <a:rPr lang="fr-FR" i="1" dirty="0"/>
              <a:t> </a:t>
            </a:r>
            <a:r>
              <a:rPr lang="fr-FR" dirty="0"/>
              <a:t>sont représentés par le nombre des occurrences d’un terme </a:t>
            </a:r>
            <a:r>
              <a:rPr lang="fr-FR" i="1" dirty="0"/>
              <a:t>t</a:t>
            </a:r>
            <a:r>
              <a:rPr lang="fr-FR" i="1" baseline="30000" dirty="0"/>
              <a:t>i</a:t>
            </a:r>
            <a:r>
              <a:rPr lang="fr-FR" dirty="0"/>
              <a:t>, généralement normalisé avec le nombre des termes contenus dans ce document. </a:t>
            </a:r>
          </a:p>
          <a:p>
            <a:r>
              <a:rPr lang="fr-FR" dirty="0"/>
              <a:t>Pour chaque terme </a:t>
            </a:r>
            <a:r>
              <a:rPr lang="fr-FR" i="1" dirty="0"/>
              <a:t>t</a:t>
            </a:r>
            <a:r>
              <a:rPr lang="fr-FR" i="1" baseline="-25000" dirty="0"/>
              <a:t>i</a:t>
            </a:r>
            <a:r>
              <a:rPr lang="fr-FR" i="1" dirty="0"/>
              <a:t> </a:t>
            </a:r>
            <a:r>
              <a:rPr lang="fr-FR" dirty="0"/>
              <a:t>et chaque document </a:t>
            </a:r>
            <a:r>
              <a:rPr lang="fr-FR" i="1" dirty="0"/>
              <a:t>d</a:t>
            </a:r>
            <a:r>
              <a:rPr lang="fr-FR" i="1" baseline="-25000" dirty="0"/>
              <a:t>j</a:t>
            </a:r>
            <a:r>
              <a:rPr lang="fr-FR" dirty="0"/>
              <a:t>, la </a:t>
            </a:r>
            <a:r>
              <a:rPr lang="fr-FR" i="1" dirty="0"/>
              <a:t>TF</a:t>
            </a:r>
            <a:r>
              <a:rPr lang="fr-FR" dirty="0"/>
              <a:t>(</a:t>
            </a:r>
            <a:r>
              <a:rPr lang="fr-FR" i="1" dirty="0"/>
              <a:t>t</a:t>
            </a:r>
            <a:r>
              <a:rPr lang="fr-FR" i="1" baseline="-25000" dirty="0"/>
              <a:t>i</a:t>
            </a:r>
            <a:r>
              <a:rPr lang="fr-FR" i="1" dirty="0"/>
              <a:t> , dj</a:t>
            </a:r>
            <a:r>
              <a:rPr lang="fr-FR" dirty="0"/>
              <a:t>) est calculée de différentes manières, par exemple :</a:t>
            </a:r>
          </a:p>
          <a:p>
            <a:pPr marL="685800" lvl="1">
              <a:buFont typeface="Arial" panose="020B0604020202020204" pitchFamily="34" charset="0"/>
              <a:buChar char="•"/>
            </a:pPr>
            <a:r>
              <a:rPr lang="fr-FR" dirty="0"/>
              <a:t>En utilisant le nombre total de termes dans le document:</a:t>
            </a:r>
          </a:p>
          <a:p>
            <a:pPr marL="685800" lvl="1">
              <a:buFont typeface="Arial" panose="020B0604020202020204" pitchFamily="34" charset="0"/>
              <a:buChar char="•"/>
            </a:pPr>
            <a:endParaRPr lang="fr-FR" dirty="0"/>
          </a:p>
          <a:p>
            <a:pPr marL="685800" lvl="1">
              <a:buFont typeface="Arial" panose="020B0604020202020204" pitchFamily="34" charset="0"/>
              <a:buChar char="•"/>
            </a:pPr>
            <a:endParaRPr lang="fr-FR" dirty="0"/>
          </a:p>
          <a:p>
            <a:pPr marL="685800" lvl="1">
              <a:buFont typeface="Arial" panose="020B0604020202020204" pitchFamily="34" charset="0"/>
              <a:buChar char="•"/>
            </a:pPr>
            <a:r>
              <a:rPr lang="fr-FR" dirty="0"/>
              <a:t>En utilisant le maximum des nombres d’occurrences des termes dans le document : </a:t>
            </a:r>
            <a:br>
              <a:rPr lang="fr-FR" dirty="0"/>
            </a:br>
            <a:br>
              <a:rPr lang="fr-FR" dirty="0"/>
            </a:br>
            <a:r>
              <a:rPr lang="fr-FR" dirty="0"/>
              <a:t> </a:t>
            </a:r>
            <a:br>
              <a:rPr lang="fr-FR" dirty="0"/>
            </a:br>
            <a:endParaRPr lang="fr-FR" dirty="0"/>
          </a:p>
        </p:txBody>
      </p:sp>
      <p:sp>
        <p:nvSpPr>
          <p:cNvPr id="5" name="Espace réservé du numéro de diapositive 4">
            <a:extLst>
              <a:ext uri="{FF2B5EF4-FFF2-40B4-BE49-F238E27FC236}">
                <a16:creationId xmlns:a16="http://schemas.microsoft.com/office/drawing/2014/main" id="{6DB917A8-F312-4FBA-B10C-A30C63909F70}"/>
              </a:ext>
            </a:extLst>
          </p:cNvPr>
          <p:cNvSpPr>
            <a:spLocks noGrp="1"/>
          </p:cNvSpPr>
          <p:nvPr>
            <p:ph type="sldNum" sz="quarter" idx="12"/>
          </p:nvPr>
        </p:nvSpPr>
        <p:spPr/>
        <p:txBody>
          <a:bodyPr/>
          <a:lstStyle/>
          <a:p>
            <a:fld id="{1CBFE7BF-BE13-481A-9484-8F364B72A28E}" type="slidenum">
              <a:rPr lang="fr-FR" smtClean="0"/>
              <a:t>77</a:t>
            </a:fld>
            <a:endParaRPr lang="fr-FR"/>
          </a:p>
        </p:txBody>
      </p:sp>
      <p:pic>
        <p:nvPicPr>
          <p:cNvPr id="6" name="Image 5">
            <a:extLst>
              <a:ext uri="{FF2B5EF4-FFF2-40B4-BE49-F238E27FC236}">
                <a16:creationId xmlns:a16="http://schemas.microsoft.com/office/drawing/2014/main" id="{F3293A87-AB82-42C9-A2C1-36D59CBF08EA}"/>
              </a:ext>
            </a:extLst>
          </p:cNvPr>
          <p:cNvPicPr>
            <a:picLocks noChangeAspect="1"/>
          </p:cNvPicPr>
          <p:nvPr/>
        </p:nvPicPr>
        <p:blipFill>
          <a:blip r:embed="rId2"/>
          <a:stretch>
            <a:fillRect/>
          </a:stretch>
        </p:blipFill>
        <p:spPr>
          <a:xfrm>
            <a:off x="4857750" y="4065587"/>
            <a:ext cx="2476500" cy="657225"/>
          </a:xfrm>
          <a:prstGeom prst="rect">
            <a:avLst/>
          </a:prstGeom>
        </p:spPr>
      </p:pic>
      <p:pic>
        <p:nvPicPr>
          <p:cNvPr id="7" name="Image 6">
            <a:extLst>
              <a:ext uri="{FF2B5EF4-FFF2-40B4-BE49-F238E27FC236}">
                <a16:creationId xmlns:a16="http://schemas.microsoft.com/office/drawing/2014/main" id="{B4047BB6-940D-46FF-A499-F9AB1D90E0E4}"/>
              </a:ext>
            </a:extLst>
          </p:cNvPr>
          <p:cNvPicPr>
            <a:picLocks noChangeAspect="1"/>
          </p:cNvPicPr>
          <p:nvPr/>
        </p:nvPicPr>
        <p:blipFill>
          <a:blip r:embed="rId3"/>
          <a:stretch>
            <a:fillRect/>
          </a:stretch>
        </p:blipFill>
        <p:spPr>
          <a:xfrm>
            <a:off x="4794250" y="5119687"/>
            <a:ext cx="2552700" cy="581025"/>
          </a:xfrm>
          <a:prstGeom prst="rect">
            <a:avLst/>
          </a:prstGeom>
        </p:spPr>
      </p:pic>
      <p:sp>
        <p:nvSpPr>
          <p:cNvPr id="8" name="Espace réservé du pied de page 7">
            <a:extLst>
              <a:ext uri="{FF2B5EF4-FFF2-40B4-BE49-F238E27FC236}">
                <a16:creationId xmlns:a16="http://schemas.microsoft.com/office/drawing/2014/main" id="{2416ACC5-D94F-45BB-A473-666B902D071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119502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51ACDC-1533-4D88-A99A-4B9ECE34B4AE}"/>
              </a:ext>
            </a:extLst>
          </p:cNvPr>
          <p:cNvSpPr>
            <a:spLocks noGrp="1"/>
          </p:cNvSpPr>
          <p:nvPr>
            <p:ph type="title"/>
          </p:nvPr>
        </p:nvSpPr>
        <p:spPr/>
        <p:txBody>
          <a:bodyPr/>
          <a:lstStyle/>
          <a:p>
            <a:r>
              <a:rPr lang="fr-FR" dirty="0"/>
              <a:t>Schéma de pondération: TF</a:t>
            </a:r>
          </a:p>
        </p:txBody>
      </p:sp>
      <p:sp>
        <p:nvSpPr>
          <p:cNvPr id="3" name="Espace réservé du contenu 2">
            <a:extLst>
              <a:ext uri="{FF2B5EF4-FFF2-40B4-BE49-F238E27FC236}">
                <a16:creationId xmlns:a16="http://schemas.microsoft.com/office/drawing/2014/main" id="{59E0CE4D-625F-40B0-B369-D5395BF7B3E8}"/>
              </a:ext>
            </a:extLst>
          </p:cNvPr>
          <p:cNvSpPr>
            <a:spLocks noGrp="1"/>
          </p:cNvSpPr>
          <p:nvPr>
            <p:ph idx="1"/>
          </p:nvPr>
        </p:nvSpPr>
        <p:spPr/>
        <p:txBody>
          <a:bodyPr>
            <a:normAutofit/>
          </a:bodyPr>
          <a:lstStyle/>
          <a:p>
            <a:r>
              <a:rPr lang="fr-FR" dirty="0"/>
              <a:t>En utilisant l’échelle logarithmique pour conditionner le nombre des termes</a:t>
            </a:r>
            <a:br>
              <a:rPr lang="fr-FR" dirty="0"/>
            </a:br>
            <a:r>
              <a:rPr lang="fr-FR" dirty="0"/>
              <a:t>(cette approche est utilisée dans le système Cornell SMART) : </a:t>
            </a:r>
            <a:br>
              <a:rPr lang="fr-FR" dirty="0"/>
            </a:br>
            <a:endParaRPr lang="fr-FR" dirty="0"/>
          </a:p>
          <a:p>
            <a:endParaRPr lang="fr-FR" dirty="0"/>
          </a:p>
          <a:p>
            <a:r>
              <a:rPr lang="fr-FR" dirty="0"/>
              <a:t>L’inconvénient du système TF est que tous les termes sont considérés comme tout aussi important dans l’évaluation de la pertinence d’une requête. En fait, certains termes ont peu(ou pas) de pouvoir de discrimination dans la détermination de la pertinence. </a:t>
            </a:r>
          </a:p>
          <a:p>
            <a:r>
              <a:rPr lang="fr-FR" dirty="0"/>
              <a:t>Par exemple, une collection de documents sur l’industrie automobile est susceptible d’avoir le terme auto dans presque tous les documents </a:t>
            </a:r>
            <a:br>
              <a:rPr lang="fr-FR" dirty="0"/>
            </a:br>
            <a:endParaRPr lang="fr-FR" dirty="0"/>
          </a:p>
          <a:p>
            <a:pPr marL="0" indent="0">
              <a:buNone/>
            </a:pPr>
            <a:endParaRPr lang="fr-FR" dirty="0"/>
          </a:p>
          <a:p>
            <a:endParaRPr lang="fr-FR" dirty="0"/>
          </a:p>
        </p:txBody>
      </p:sp>
      <p:sp>
        <p:nvSpPr>
          <p:cNvPr id="5" name="Espace réservé du numéro de diapositive 4">
            <a:extLst>
              <a:ext uri="{FF2B5EF4-FFF2-40B4-BE49-F238E27FC236}">
                <a16:creationId xmlns:a16="http://schemas.microsoft.com/office/drawing/2014/main" id="{6DB917A8-F312-4FBA-B10C-A30C63909F70}"/>
              </a:ext>
            </a:extLst>
          </p:cNvPr>
          <p:cNvSpPr>
            <a:spLocks noGrp="1"/>
          </p:cNvSpPr>
          <p:nvPr>
            <p:ph type="sldNum" sz="quarter" idx="12"/>
          </p:nvPr>
        </p:nvSpPr>
        <p:spPr/>
        <p:txBody>
          <a:bodyPr/>
          <a:lstStyle/>
          <a:p>
            <a:fld id="{1CBFE7BF-BE13-481A-9484-8F364B72A28E}" type="slidenum">
              <a:rPr lang="fr-FR" smtClean="0"/>
              <a:t>78</a:t>
            </a:fld>
            <a:endParaRPr lang="fr-FR"/>
          </a:p>
        </p:txBody>
      </p:sp>
      <p:pic>
        <p:nvPicPr>
          <p:cNvPr id="8" name="Image 7">
            <a:extLst>
              <a:ext uri="{FF2B5EF4-FFF2-40B4-BE49-F238E27FC236}">
                <a16:creationId xmlns:a16="http://schemas.microsoft.com/office/drawing/2014/main" id="{0CB8E0DF-2043-44C3-9153-EA6274F1F4B2}"/>
              </a:ext>
            </a:extLst>
          </p:cNvPr>
          <p:cNvPicPr>
            <a:picLocks noChangeAspect="1"/>
          </p:cNvPicPr>
          <p:nvPr/>
        </p:nvPicPr>
        <p:blipFill>
          <a:blip r:embed="rId2"/>
          <a:stretch>
            <a:fillRect/>
          </a:stretch>
        </p:blipFill>
        <p:spPr>
          <a:xfrm>
            <a:off x="4491037" y="2828924"/>
            <a:ext cx="3209925" cy="727075"/>
          </a:xfrm>
          <a:prstGeom prst="rect">
            <a:avLst/>
          </a:prstGeom>
        </p:spPr>
      </p:pic>
      <p:sp>
        <p:nvSpPr>
          <p:cNvPr id="6" name="Espace réservé du pied de page 5">
            <a:extLst>
              <a:ext uri="{FF2B5EF4-FFF2-40B4-BE49-F238E27FC236}">
                <a16:creationId xmlns:a16="http://schemas.microsoft.com/office/drawing/2014/main" id="{F76E639F-D904-440D-A3E7-D48588A2B92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205543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CF083-6FB9-4810-B2AB-8762A1865802}"/>
              </a:ext>
            </a:extLst>
          </p:cNvPr>
          <p:cNvSpPr>
            <a:spLocks noGrp="1"/>
          </p:cNvSpPr>
          <p:nvPr>
            <p:ph type="title"/>
          </p:nvPr>
        </p:nvSpPr>
        <p:spPr/>
        <p:txBody>
          <a:bodyPr/>
          <a:lstStyle/>
          <a:p>
            <a:r>
              <a:rPr lang="fr-FR" dirty="0"/>
              <a:t>Schéma de pondération: TF-IDF</a:t>
            </a:r>
          </a:p>
        </p:txBody>
      </p:sp>
      <p:sp>
        <p:nvSpPr>
          <p:cNvPr id="3" name="Espace réservé du contenu 2">
            <a:extLst>
              <a:ext uri="{FF2B5EF4-FFF2-40B4-BE49-F238E27FC236}">
                <a16:creationId xmlns:a16="http://schemas.microsoft.com/office/drawing/2014/main" id="{C75D9D0B-D811-40D9-9730-F58B5988426F}"/>
              </a:ext>
            </a:extLst>
          </p:cNvPr>
          <p:cNvSpPr>
            <a:spLocks noGrp="1"/>
          </p:cNvSpPr>
          <p:nvPr>
            <p:ph idx="1"/>
          </p:nvPr>
        </p:nvSpPr>
        <p:spPr/>
        <p:txBody>
          <a:bodyPr>
            <a:noAutofit/>
          </a:bodyPr>
          <a:lstStyle/>
          <a:p>
            <a:r>
              <a:rPr lang="fr-FR" dirty="0"/>
              <a:t>Le schéma IDF consiste à réduire les coordonnées de certains axes, correspondant à des termes qui existent dans beaucoup documents. </a:t>
            </a:r>
          </a:p>
          <a:p>
            <a:r>
              <a:rPr lang="fr-FR" dirty="0"/>
              <a:t>Pour chaque terme </a:t>
            </a:r>
            <a:r>
              <a:rPr lang="fr-FR" i="1" dirty="0"/>
              <a:t>t</a:t>
            </a:r>
            <a:r>
              <a:rPr lang="fr-FR" i="1" baseline="-25000" dirty="0"/>
              <a:t>i</a:t>
            </a:r>
            <a:r>
              <a:rPr lang="fr-FR" i="1" dirty="0"/>
              <a:t> </a:t>
            </a:r>
            <a:r>
              <a:rPr lang="fr-FR" dirty="0"/>
              <a:t>la mesure </a:t>
            </a:r>
            <a:r>
              <a:rPr lang="fr-FR" i="1" dirty="0"/>
              <a:t>IDF </a:t>
            </a:r>
            <a:r>
              <a:rPr lang="fr-FR" dirty="0"/>
              <a:t>est calculée en proportion des</a:t>
            </a:r>
            <a:br>
              <a:rPr lang="fr-FR" dirty="0"/>
            </a:br>
            <a:r>
              <a:rPr lang="fr-FR" dirty="0"/>
              <a:t>documents où </a:t>
            </a:r>
            <a:r>
              <a:rPr lang="fr-FR" i="1" dirty="0"/>
              <a:t>t</a:t>
            </a:r>
            <a:r>
              <a:rPr lang="fr-FR" i="1" baseline="-25000" dirty="0"/>
              <a:t>i</a:t>
            </a:r>
            <a:r>
              <a:rPr lang="fr-FR" i="1" dirty="0"/>
              <a:t> </a:t>
            </a:r>
            <a:r>
              <a:rPr lang="fr-FR" dirty="0"/>
              <a:t>est apparu par rapport au nombre de documents du corpus.</a:t>
            </a:r>
          </a:p>
          <a:p>
            <a:r>
              <a:rPr lang="fr-FR" dirty="0"/>
              <a:t>La fréquence inverse de document (</a:t>
            </a:r>
            <a:r>
              <a:rPr lang="fr-FR" i="1" dirty="0"/>
              <a:t>idf</a:t>
            </a:r>
            <a:r>
              <a:rPr lang="fr-FR" i="1" baseline="-25000" dirty="0"/>
              <a:t>i</a:t>
            </a:r>
            <a:r>
              <a:rPr lang="fr-FR" dirty="0"/>
              <a:t>) du terme </a:t>
            </a:r>
            <a:r>
              <a:rPr lang="fr-FR" i="1" dirty="0"/>
              <a:t>t</a:t>
            </a:r>
            <a:r>
              <a:rPr lang="fr-FR" i="1" baseline="-25000" dirty="0"/>
              <a:t>i</a:t>
            </a:r>
            <a:r>
              <a:rPr lang="fr-FR" i="1" dirty="0"/>
              <a:t> </a:t>
            </a:r>
            <a:r>
              <a:rPr lang="fr-FR" dirty="0"/>
              <a:t>est donnée par : </a:t>
            </a:r>
            <a:br>
              <a:rPr lang="fr-FR" dirty="0"/>
            </a:br>
            <a:endParaRPr lang="fr-FR" dirty="0"/>
          </a:p>
          <a:p>
            <a:endParaRPr lang="fr-FR" sz="800" dirty="0"/>
          </a:p>
          <a:p>
            <a:r>
              <a:rPr lang="fr-FR" dirty="0"/>
              <a:t>Où </a:t>
            </a:r>
            <a:r>
              <a:rPr lang="fr-FR" i="1" dirty="0"/>
              <a:t>N </a:t>
            </a:r>
            <a:r>
              <a:rPr lang="fr-FR" dirty="0"/>
              <a:t>est le nombre de tous les documents dans le corpus et </a:t>
            </a:r>
            <a:r>
              <a:rPr lang="fr-FR" i="1" dirty="0" err="1"/>
              <a:t>dfi</a:t>
            </a:r>
            <a:r>
              <a:rPr lang="fr-FR" i="1" dirty="0"/>
              <a:t> </a:t>
            </a:r>
            <a:r>
              <a:rPr lang="fr-FR" dirty="0"/>
              <a:t>est le nombre de documents dans lesquels le terme </a:t>
            </a:r>
            <a:r>
              <a:rPr lang="fr-FR" i="1" dirty="0"/>
              <a:t>ti </a:t>
            </a:r>
            <a:r>
              <a:rPr lang="fr-FR" dirty="0"/>
              <a:t>apparaît au moins une fois. </a:t>
            </a:r>
          </a:p>
          <a:p>
            <a:r>
              <a:rPr lang="fr-FR" dirty="0"/>
              <a:t>Le poids TF-IDF  d’un terme est donné par :</a:t>
            </a: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0D3FF3BE-7B33-4536-8694-9BFD34FE8A75}"/>
              </a:ext>
            </a:extLst>
          </p:cNvPr>
          <p:cNvSpPr>
            <a:spLocks noGrp="1"/>
          </p:cNvSpPr>
          <p:nvPr>
            <p:ph type="sldNum" sz="quarter" idx="12"/>
          </p:nvPr>
        </p:nvSpPr>
        <p:spPr/>
        <p:txBody>
          <a:bodyPr/>
          <a:lstStyle/>
          <a:p>
            <a:fld id="{1CBFE7BF-BE13-481A-9484-8F364B72A28E}" type="slidenum">
              <a:rPr lang="fr-FR" smtClean="0"/>
              <a:t>79</a:t>
            </a:fld>
            <a:endParaRPr lang="fr-FR"/>
          </a:p>
        </p:txBody>
      </p:sp>
      <p:pic>
        <p:nvPicPr>
          <p:cNvPr id="6" name="Image 5">
            <a:extLst>
              <a:ext uri="{FF2B5EF4-FFF2-40B4-BE49-F238E27FC236}">
                <a16:creationId xmlns:a16="http://schemas.microsoft.com/office/drawing/2014/main" id="{C991498B-B3E3-40BB-BF40-D5C9F55419EB}"/>
              </a:ext>
            </a:extLst>
          </p:cNvPr>
          <p:cNvPicPr>
            <a:picLocks noChangeAspect="1"/>
          </p:cNvPicPr>
          <p:nvPr/>
        </p:nvPicPr>
        <p:blipFill>
          <a:blip r:embed="rId2"/>
          <a:stretch>
            <a:fillRect/>
          </a:stretch>
        </p:blipFill>
        <p:spPr>
          <a:xfrm>
            <a:off x="6145212" y="4071938"/>
            <a:ext cx="1639888" cy="524014"/>
          </a:xfrm>
          <a:prstGeom prst="rect">
            <a:avLst/>
          </a:prstGeom>
        </p:spPr>
      </p:pic>
      <p:pic>
        <p:nvPicPr>
          <p:cNvPr id="7" name="Image 6">
            <a:extLst>
              <a:ext uri="{FF2B5EF4-FFF2-40B4-BE49-F238E27FC236}">
                <a16:creationId xmlns:a16="http://schemas.microsoft.com/office/drawing/2014/main" id="{679759B1-148D-4871-9E3A-E3C2CADE5D79}"/>
              </a:ext>
            </a:extLst>
          </p:cNvPr>
          <p:cNvPicPr>
            <a:picLocks noChangeAspect="1"/>
          </p:cNvPicPr>
          <p:nvPr/>
        </p:nvPicPr>
        <p:blipFill>
          <a:blip r:embed="rId3"/>
          <a:stretch>
            <a:fillRect/>
          </a:stretch>
        </p:blipFill>
        <p:spPr>
          <a:xfrm>
            <a:off x="7894637" y="5360987"/>
            <a:ext cx="1477089" cy="354013"/>
          </a:xfrm>
          <a:prstGeom prst="rect">
            <a:avLst/>
          </a:prstGeom>
        </p:spPr>
      </p:pic>
      <p:sp>
        <p:nvSpPr>
          <p:cNvPr id="8" name="Espace réservé du pied de page 7">
            <a:extLst>
              <a:ext uri="{FF2B5EF4-FFF2-40B4-BE49-F238E27FC236}">
                <a16:creationId xmlns:a16="http://schemas.microsoft.com/office/drawing/2014/main" id="{931D246C-5D73-47D8-BF58-17CF8D605BA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45514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A7E17E-4C07-4578-A9B7-CFF9930014B5}"/>
              </a:ext>
            </a:extLst>
          </p:cNvPr>
          <p:cNvSpPr>
            <a:spLocks noGrp="1"/>
          </p:cNvSpPr>
          <p:nvPr>
            <p:ph type="title"/>
          </p:nvPr>
        </p:nvSpPr>
        <p:spPr/>
        <p:txBody>
          <a:bodyPr/>
          <a:lstStyle/>
          <a:p>
            <a:r>
              <a:rPr lang="fr-FR" dirty="0"/>
              <a:t>Approche classique de la RI</a:t>
            </a:r>
          </a:p>
        </p:txBody>
      </p:sp>
      <p:pic>
        <p:nvPicPr>
          <p:cNvPr id="140" name="Image 139">
            <a:extLst>
              <a:ext uri="{FF2B5EF4-FFF2-40B4-BE49-F238E27FC236}">
                <a16:creationId xmlns:a16="http://schemas.microsoft.com/office/drawing/2014/main" id="{FCF8B33A-FAF7-4153-9A68-FB9ADAB551E4}"/>
              </a:ext>
            </a:extLst>
          </p:cNvPr>
          <p:cNvPicPr>
            <a:picLocks noChangeAspect="1"/>
          </p:cNvPicPr>
          <p:nvPr/>
        </p:nvPicPr>
        <p:blipFill>
          <a:blip r:embed="rId2"/>
          <a:stretch>
            <a:fillRect/>
          </a:stretch>
        </p:blipFill>
        <p:spPr>
          <a:xfrm>
            <a:off x="2040834" y="1815341"/>
            <a:ext cx="9170505" cy="4181475"/>
          </a:xfrm>
          <a:prstGeom prst="rect">
            <a:avLst/>
          </a:prstGeom>
        </p:spPr>
      </p:pic>
      <p:sp>
        <p:nvSpPr>
          <p:cNvPr id="3" name="Espace réservé du numéro de diapositive 2">
            <a:extLst>
              <a:ext uri="{FF2B5EF4-FFF2-40B4-BE49-F238E27FC236}">
                <a16:creationId xmlns:a16="http://schemas.microsoft.com/office/drawing/2014/main" id="{62BFF2D9-0BAE-4A6F-AFD0-907226C2E677}"/>
              </a:ext>
            </a:extLst>
          </p:cNvPr>
          <p:cNvSpPr>
            <a:spLocks noGrp="1"/>
          </p:cNvSpPr>
          <p:nvPr>
            <p:ph type="sldNum" sz="quarter" idx="12"/>
          </p:nvPr>
        </p:nvSpPr>
        <p:spPr/>
        <p:txBody>
          <a:bodyPr/>
          <a:lstStyle/>
          <a:p>
            <a:fld id="{1CBFE7BF-BE13-481A-9484-8F364B72A28E}" type="slidenum">
              <a:rPr lang="fr-FR" smtClean="0"/>
              <a:t>8</a:t>
            </a:fld>
            <a:endParaRPr lang="fr-FR"/>
          </a:p>
        </p:txBody>
      </p:sp>
      <p:sp>
        <p:nvSpPr>
          <p:cNvPr id="4" name="Espace réservé du pied de page 3">
            <a:extLst>
              <a:ext uri="{FF2B5EF4-FFF2-40B4-BE49-F238E27FC236}">
                <a16:creationId xmlns:a16="http://schemas.microsoft.com/office/drawing/2014/main" id="{7AF0C456-E89A-4B33-AF13-C1E5E345461B}"/>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4084835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E5CB8-D62C-4CD9-950B-0584456A2C95}"/>
              </a:ext>
            </a:extLst>
          </p:cNvPr>
          <p:cNvSpPr>
            <a:spLocks noGrp="1"/>
          </p:cNvSpPr>
          <p:nvPr>
            <p:ph type="title"/>
          </p:nvPr>
        </p:nvSpPr>
        <p:spPr/>
        <p:txBody>
          <a:bodyPr/>
          <a:lstStyle/>
          <a:p>
            <a:r>
              <a:rPr lang="fr-FR" dirty="0"/>
              <a:t>Modèle vectoriel: Représentation des requêtes</a:t>
            </a:r>
          </a:p>
        </p:txBody>
      </p:sp>
      <p:sp>
        <p:nvSpPr>
          <p:cNvPr id="3" name="Espace réservé du contenu 2">
            <a:extLst>
              <a:ext uri="{FF2B5EF4-FFF2-40B4-BE49-F238E27FC236}">
                <a16:creationId xmlns:a16="http://schemas.microsoft.com/office/drawing/2014/main" id="{1CF3FB36-FAE1-48ED-8B07-6B178798FF3E}"/>
              </a:ext>
            </a:extLst>
          </p:cNvPr>
          <p:cNvSpPr>
            <a:spLocks noGrp="1"/>
          </p:cNvSpPr>
          <p:nvPr>
            <p:ph idx="1"/>
          </p:nvPr>
        </p:nvSpPr>
        <p:spPr/>
        <p:txBody>
          <a:bodyPr/>
          <a:lstStyle/>
          <a:p>
            <a:r>
              <a:rPr lang="fr-FR" dirty="0"/>
              <a:t>Une requête q est représentée </a:t>
            </a:r>
            <a:r>
              <a:rPr lang="fr-FR" b="1" u="sng" dirty="0"/>
              <a:t>exactement</a:t>
            </a:r>
            <a:r>
              <a:rPr lang="fr-FR" dirty="0"/>
              <a:t> de la même manière comme un document dans la collection de documents.</a:t>
            </a:r>
          </a:p>
          <a:p>
            <a:r>
              <a:rPr lang="fr-FR" dirty="0"/>
              <a:t> Le poids w</a:t>
            </a:r>
            <a:r>
              <a:rPr lang="fr-FR" baseline="-25000" dirty="0"/>
              <a:t>iq</a:t>
            </a:r>
            <a:r>
              <a:rPr lang="fr-FR" dirty="0"/>
              <a:t> de chaque terme t</a:t>
            </a:r>
            <a:r>
              <a:rPr lang="fr-FR" baseline="-25000" dirty="0"/>
              <a:t>i</a:t>
            </a:r>
            <a:r>
              <a:rPr lang="fr-FR" dirty="0"/>
              <a:t> dans la </a:t>
            </a:r>
            <a:r>
              <a:rPr lang="fr-FR" dirty="0" err="1"/>
              <a:t>reqête</a:t>
            </a:r>
            <a:r>
              <a:rPr lang="fr-FR" dirty="0"/>
              <a:t> q peut aussi être calculé de la même manière que dans un document normal, ou légèrement différemment.</a:t>
            </a:r>
          </a:p>
          <a:p>
            <a:r>
              <a:rPr lang="fr-FR" dirty="0"/>
              <a:t>Par exemple, </a:t>
            </a:r>
            <a:r>
              <a:rPr lang="fr-FR" dirty="0" err="1"/>
              <a:t>Salton</a:t>
            </a:r>
            <a:r>
              <a:rPr lang="fr-FR" dirty="0"/>
              <a:t> et Buckley ont suggéré:</a:t>
            </a:r>
          </a:p>
          <a:p>
            <a:pPr marL="0" indent="0">
              <a:buNone/>
            </a:pPr>
            <a:endParaRPr lang="fr-FR" dirty="0"/>
          </a:p>
        </p:txBody>
      </p:sp>
      <p:sp>
        <p:nvSpPr>
          <p:cNvPr id="5" name="Espace réservé du numéro de diapositive 4">
            <a:extLst>
              <a:ext uri="{FF2B5EF4-FFF2-40B4-BE49-F238E27FC236}">
                <a16:creationId xmlns:a16="http://schemas.microsoft.com/office/drawing/2014/main" id="{B216A06A-1051-4F8E-B146-E42EE0B958A1}"/>
              </a:ext>
            </a:extLst>
          </p:cNvPr>
          <p:cNvSpPr>
            <a:spLocks noGrp="1"/>
          </p:cNvSpPr>
          <p:nvPr>
            <p:ph type="sldNum" sz="quarter" idx="12"/>
          </p:nvPr>
        </p:nvSpPr>
        <p:spPr/>
        <p:txBody>
          <a:bodyPr/>
          <a:lstStyle/>
          <a:p>
            <a:fld id="{1CBFE7BF-BE13-481A-9484-8F364B72A28E}" type="slidenum">
              <a:rPr lang="fr-FR" smtClean="0"/>
              <a:t>80</a:t>
            </a:fld>
            <a:endParaRPr lang="fr-FR"/>
          </a:p>
        </p:txBody>
      </p:sp>
      <p:pic>
        <p:nvPicPr>
          <p:cNvPr id="6" name="Image 5">
            <a:extLst>
              <a:ext uri="{FF2B5EF4-FFF2-40B4-BE49-F238E27FC236}">
                <a16:creationId xmlns:a16="http://schemas.microsoft.com/office/drawing/2014/main" id="{84C306E7-C853-41BB-9E15-70EF1D422270}"/>
              </a:ext>
            </a:extLst>
          </p:cNvPr>
          <p:cNvPicPr>
            <a:picLocks noChangeAspect="1"/>
          </p:cNvPicPr>
          <p:nvPr/>
        </p:nvPicPr>
        <p:blipFill>
          <a:blip r:embed="rId2"/>
          <a:stretch>
            <a:fillRect/>
          </a:stretch>
        </p:blipFill>
        <p:spPr>
          <a:xfrm>
            <a:off x="4293930" y="4159053"/>
            <a:ext cx="5707063" cy="1861215"/>
          </a:xfrm>
          <a:prstGeom prst="rect">
            <a:avLst/>
          </a:prstGeom>
        </p:spPr>
      </p:pic>
      <p:sp>
        <p:nvSpPr>
          <p:cNvPr id="7" name="Espace réservé du pied de page 6">
            <a:extLst>
              <a:ext uri="{FF2B5EF4-FFF2-40B4-BE49-F238E27FC236}">
                <a16:creationId xmlns:a16="http://schemas.microsoft.com/office/drawing/2014/main" id="{0B81B6EF-2027-4D41-9473-08AEAC49C66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8975571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EBCA07-2B4E-4B3A-A55B-58C0D53B5BBC}"/>
              </a:ext>
            </a:extLst>
          </p:cNvPr>
          <p:cNvSpPr>
            <a:spLocks noGrp="1"/>
          </p:cNvSpPr>
          <p:nvPr>
            <p:ph type="title"/>
          </p:nvPr>
        </p:nvSpPr>
        <p:spPr/>
        <p:txBody>
          <a:bodyPr/>
          <a:lstStyle/>
          <a:p>
            <a:r>
              <a:rPr lang="fr-FR" dirty="0"/>
              <a:t>Modèle vectoriel: Mesure de similarité</a:t>
            </a:r>
          </a:p>
        </p:txBody>
      </p:sp>
      <p:sp>
        <p:nvSpPr>
          <p:cNvPr id="3" name="Espace réservé du contenu 2">
            <a:extLst>
              <a:ext uri="{FF2B5EF4-FFF2-40B4-BE49-F238E27FC236}">
                <a16:creationId xmlns:a16="http://schemas.microsoft.com/office/drawing/2014/main" id="{92E53F92-C9AA-4927-8B74-50C27D8D3CC6}"/>
              </a:ext>
            </a:extLst>
          </p:cNvPr>
          <p:cNvSpPr>
            <a:spLocks noGrp="1"/>
          </p:cNvSpPr>
          <p:nvPr>
            <p:ph idx="1"/>
          </p:nvPr>
        </p:nvSpPr>
        <p:spPr/>
        <p:txBody>
          <a:bodyPr>
            <a:normAutofit/>
          </a:bodyPr>
          <a:lstStyle/>
          <a:p>
            <a:r>
              <a:rPr lang="fr-FR" dirty="0"/>
              <a:t>Contrairement au modèle booléen, le modèle vectoriel ne prend pas une décision si un document est pertinent pour une requête donnée ou non.</a:t>
            </a:r>
          </a:p>
          <a:p>
            <a:r>
              <a:rPr lang="fr-FR" dirty="0"/>
              <a:t>Les documents sont classés en fonction de leur degré de pertinence</a:t>
            </a:r>
            <a:br>
              <a:rPr lang="fr-FR" dirty="0"/>
            </a:br>
            <a:r>
              <a:rPr lang="fr-FR" dirty="0"/>
              <a:t>pour la requête. Une façon de calculer le degré de pertinence est de calculer la similarité de la requête </a:t>
            </a:r>
            <a:r>
              <a:rPr lang="fr-FR" i="1" dirty="0"/>
              <a:t>q </a:t>
            </a:r>
            <a:r>
              <a:rPr lang="fr-FR" dirty="0"/>
              <a:t>pour chaque document </a:t>
            </a:r>
            <a:r>
              <a:rPr lang="fr-FR" i="1" dirty="0"/>
              <a:t>dj </a:t>
            </a:r>
            <a:r>
              <a:rPr lang="fr-FR" dirty="0"/>
              <a:t>dans la collection de documents </a:t>
            </a:r>
            <a:r>
              <a:rPr lang="fr-FR" i="1" dirty="0"/>
              <a:t>D</a:t>
            </a:r>
            <a:r>
              <a:rPr lang="fr-FR" dirty="0"/>
              <a:t>. </a:t>
            </a:r>
          </a:p>
          <a:p>
            <a:r>
              <a:rPr lang="fr-FR" dirty="0"/>
              <a:t>Il existe de nombreuses mesures de similarité.</a:t>
            </a:r>
            <a:br>
              <a:rPr lang="fr-FR" dirty="0"/>
            </a:br>
            <a:endParaRPr lang="fr-FR" dirty="0"/>
          </a:p>
        </p:txBody>
      </p:sp>
      <p:sp>
        <p:nvSpPr>
          <p:cNvPr id="5" name="Espace réservé du numéro de diapositive 4">
            <a:extLst>
              <a:ext uri="{FF2B5EF4-FFF2-40B4-BE49-F238E27FC236}">
                <a16:creationId xmlns:a16="http://schemas.microsoft.com/office/drawing/2014/main" id="{F05CCF93-DF42-4892-864B-A7239AAAFD1D}"/>
              </a:ext>
            </a:extLst>
          </p:cNvPr>
          <p:cNvSpPr>
            <a:spLocks noGrp="1"/>
          </p:cNvSpPr>
          <p:nvPr>
            <p:ph type="sldNum" sz="quarter" idx="12"/>
          </p:nvPr>
        </p:nvSpPr>
        <p:spPr/>
        <p:txBody>
          <a:bodyPr/>
          <a:lstStyle/>
          <a:p>
            <a:fld id="{1CBFE7BF-BE13-481A-9484-8F364B72A28E}" type="slidenum">
              <a:rPr lang="fr-FR" smtClean="0"/>
              <a:t>81</a:t>
            </a:fld>
            <a:endParaRPr lang="fr-FR"/>
          </a:p>
        </p:txBody>
      </p:sp>
      <p:sp>
        <p:nvSpPr>
          <p:cNvPr id="6" name="Espace réservé du pied de page 5">
            <a:extLst>
              <a:ext uri="{FF2B5EF4-FFF2-40B4-BE49-F238E27FC236}">
                <a16:creationId xmlns:a16="http://schemas.microsoft.com/office/drawing/2014/main" id="{B8F8D280-E3A1-4065-A88C-CB452E705513}"/>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06720955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C8EAF4-C891-4E8E-815A-E9DD0286EDBD}"/>
              </a:ext>
            </a:extLst>
          </p:cNvPr>
          <p:cNvSpPr>
            <a:spLocks noGrp="1"/>
          </p:cNvSpPr>
          <p:nvPr>
            <p:ph type="title"/>
          </p:nvPr>
        </p:nvSpPr>
        <p:spPr/>
        <p:txBody>
          <a:bodyPr/>
          <a:lstStyle/>
          <a:p>
            <a:r>
              <a:rPr lang="fr-FR" dirty="0"/>
              <a:t>Mesure de similarité:  mesure de JACCARD</a:t>
            </a:r>
          </a:p>
        </p:txBody>
      </p:sp>
      <p:sp>
        <p:nvSpPr>
          <p:cNvPr id="3" name="Espace réservé du contenu 2">
            <a:extLst>
              <a:ext uri="{FF2B5EF4-FFF2-40B4-BE49-F238E27FC236}">
                <a16:creationId xmlns:a16="http://schemas.microsoft.com/office/drawing/2014/main" id="{6140BEDD-D8AF-4497-B5DC-5FF5F220737A}"/>
              </a:ext>
            </a:extLst>
          </p:cNvPr>
          <p:cNvSpPr>
            <a:spLocks noGrp="1"/>
          </p:cNvSpPr>
          <p:nvPr>
            <p:ph idx="1"/>
          </p:nvPr>
        </p:nvSpPr>
        <p:spPr/>
        <p:txBody>
          <a:bodyPr/>
          <a:lstStyle/>
          <a:p>
            <a:r>
              <a:rPr lang="fr-FR" dirty="0"/>
              <a:t>Compare le nombre l’attributs communs avec le nombre l’attributs uniques pour une paire de vecteurs: </a:t>
            </a:r>
          </a:p>
          <a:p>
            <a:endParaRPr lang="fr-FR" dirty="0"/>
          </a:p>
          <a:p>
            <a:r>
              <a:rPr lang="fr-FR" dirty="0"/>
              <a:t>Elle a été généralisée par </a:t>
            </a:r>
            <a:r>
              <a:rPr lang="fr-FR" dirty="0" err="1"/>
              <a:t>Grefenstette</a:t>
            </a:r>
            <a:r>
              <a:rPr lang="fr-FR" dirty="0"/>
              <a:t>, en remplaçant l’intersection avec le poids minimum et l’union avec le poids maximum:  </a:t>
            </a:r>
            <a:br>
              <a:rPr lang="fr-FR" dirty="0"/>
            </a:br>
            <a:endParaRPr lang="fr-FR" dirty="0"/>
          </a:p>
          <a:p>
            <a:endParaRPr lang="fr-FR" dirty="0"/>
          </a:p>
        </p:txBody>
      </p:sp>
      <p:sp>
        <p:nvSpPr>
          <p:cNvPr id="5" name="Espace réservé du numéro de diapositive 4">
            <a:extLst>
              <a:ext uri="{FF2B5EF4-FFF2-40B4-BE49-F238E27FC236}">
                <a16:creationId xmlns:a16="http://schemas.microsoft.com/office/drawing/2014/main" id="{C8EF68C4-EC8D-4E28-A528-9F0D31FD54B6}"/>
              </a:ext>
            </a:extLst>
          </p:cNvPr>
          <p:cNvSpPr>
            <a:spLocks noGrp="1"/>
          </p:cNvSpPr>
          <p:nvPr>
            <p:ph type="sldNum" sz="quarter" idx="12"/>
          </p:nvPr>
        </p:nvSpPr>
        <p:spPr/>
        <p:txBody>
          <a:bodyPr/>
          <a:lstStyle/>
          <a:p>
            <a:fld id="{1CBFE7BF-BE13-481A-9484-8F364B72A28E}" type="slidenum">
              <a:rPr lang="fr-FR" smtClean="0"/>
              <a:t>82</a:t>
            </a:fld>
            <a:endParaRPr lang="fr-FR"/>
          </a:p>
        </p:txBody>
      </p:sp>
      <p:pic>
        <p:nvPicPr>
          <p:cNvPr id="12" name="Image 11">
            <a:extLst>
              <a:ext uri="{FF2B5EF4-FFF2-40B4-BE49-F238E27FC236}">
                <a16:creationId xmlns:a16="http://schemas.microsoft.com/office/drawing/2014/main" id="{910C8F0E-7F38-4F37-9636-83FD62FBD6CD}"/>
              </a:ext>
            </a:extLst>
          </p:cNvPr>
          <p:cNvPicPr>
            <a:picLocks noChangeAspect="1"/>
          </p:cNvPicPr>
          <p:nvPr/>
        </p:nvPicPr>
        <p:blipFill>
          <a:blip r:embed="rId2"/>
          <a:stretch>
            <a:fillRect/>
          </a:stretch>
        </p:blipFill>
        <p:spPr>
          <a:xfrm>
            <a:off x="5400675" y="2727325"/>
            <a:ext cx="1390650" cy="514350"/>
          </a:xfrm>
          <a:prstGeom prst="rect">
            <a:avLst/>
          </a:prstGeom>
        </p:spPr>
      </p:pic>
      <p:pic>
        <p:nvPicPr>
          <p:cNvPr id="13" name="Image 12">
            <a:extLst>
              <a:ext uri="{FF2B5EF4-FFF2-40B4-BE49-F238E27FC236}">
                <a16:creationId xmlns:a16="http://schemas.microsoft.com/office/drawing/2014/main" id="{59FDDCC8-DED5-4D0C-821A-285F11011471}"/>
              </a:ext>
            </a:extLst>
          </p:cNvPr>
          <p:cNvPicPr>
            <a:picLocks noChangeAspect="1"/>
          </p:cNvPicPr>
          <p:nvPr/>
        </p:nvPicPr>
        <p:blipFill>
          <a:blip r:embed="rId3"/>
          <a:stretch>
            <a:fillRect/>
          </a:stretch>
        </p:blipFill>
        <p:spPr>
          <a:xfrm>
            <a:off x="5719024" y="4053276"/>
            <a:ext cx="3494250" cy="1650776"/>
          </a:xfrm>
          <a:prstGeom prst="rect">
            <a:avLst/>
          </a:prstGeom>
        </p:spPr>
      </p:pic>
      <p:sp>
        <p:nvSpPr>
          <p:cNvPr id="6" name="Espace réservé du pied de page 5">
            <a:extLst>
              <a:ext uri="{FF2B5EF4-FFF2-40B4-BE49-F238E27FC236}">
                <a16:creationId xmlns:a16="http://schemas.microsoft.com/office/drawing/2014/main" id="{4FC95A9D-CDA4-4305-806C-BD89A31BA3F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98704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57B85-8480-42DB-BED0-5DEBB609AC51}"/>
              </a:ext>
            </a:extLst>
          </p:cNvPr>
          <p:cNvSpPr>
            <a:spLocks noGrp="1"/>
          </p:cNvSpPr>
          <p:nvPr>
            <p:ph type="title"/>
          </p:nvPr>
        </p:nvSpPr>
        <p:spPr/>
        <p:txBody>
          <a:bodyPr/>
          <a:lstStyle/>
          <a:p>
            <a:r>
              <a:rPr lang="fr-FR" dirty="0"/>
              <a:t>Mesure de similarité: Le produit scalaire</a:t>
            </a:r>
          </a:p>
        </p:txBody>
      </p:sp>
      <p:sp>
        <p:nvSpPr>
          <p:cNvPr id="3" name="Espace réservé du contenu 2">
            <a:extLst>
              <a:ext uri="{FF2B5EF4-FFF2-40B4-BE49-F238E27FC236}">
                <a16:creationId xmlns:a16="http://schemas.microsoft.com/office/drawing/2014/main" id="{7E2CEE66-8DBF-4D0C-AD11-3636C3C985A6}"/>
              </a:ext>
            </a:extLst>
          </p:cNvPr>
          <p:cNvSpPr>
            <a:spLocks noGrp="1"/>
          </p:cNvSpPr>
          <p:nvPr>
            <p:ph idx="1"/>
          </p:nvPr>
        </p:nvSpPr>
        <p:spPr/>
        <p:txBody>
          <a:bodyPr/>
          <a:lstStyle/>
          <a:p>
            <a:r>
              <a:rPr lang="fr-FR" dirty="0"/>
              <a:t>Le produit scalaire des deux vecteurs peut être utilisé pour mesurer la similarité entre le document et la requête: </a:t>
            </a:r>
            <a:br>
              <a:rPr lang="fr-FR" dirty="0"/>
            </a:br>
            <a:endParaRPr lang="fr-FR" dirty="0"/>
          </a:p>
        </p:txBody>
      </p:sp>
      <p:sp>
        <p:nvSpPr>
          <p:cNvPr id="5" name="Espace réservé du numéro de diapositive 4">
            <a:extLst>
              <a:ext uri="{FF2B5EF4-FFF2-40B4-BE49-F238E27FC236}">
                <a16:creationId xmlns:a16="http://schemas.microsoft.com/office/drawing/2014/main" id="{F2140032-E347-4DF6-BF42-EA3D94CDECE6}"/>
              </a:ext>
            </a:extLst>
          </p:cNvPr>
          <p:cNvSpPr>
            <a:spLocks noGrp="1"/>
          </p:cNvSpPr>
          <p:nvPr>
            <p:ph type="sldNum" sz="quarter" idx="12"/>
          </p:nvPr>
        </p:nvSpPr>
        <p:spPr/>
        <p:txBody>
          <a:bodyPr/>
          <a:lstStyle/>
          <a:p>
            <a:fld id="{1CBFE7BF-BE13-481A-9484-8F364B72A28E}" type="slidenum">
              <a:rPr lang="fr-FR" smtClean="0"/>
              <a:t>83</a:t>
            </a:fld>
            <a:endParaRPr lang="fr-FR"/>
          </a:p>
        </p:txBody>
      </p:sp>
      <p:pic>
        <p:nvPicPr>
          <p:cNvPr id="6" name="Image 5">
            <a:extLst>
              <a:ext uri="{FF2B5EF4-FFF2-40B4-BE49-F238E27FC236}">
                <a16:creationId xmlns:a16="http://schemas.microsoft.com/office/drawing/2014/main" id="{6C849A27-9386-45D2-A709-0E0E6A5F434E}"/>
              </a:ext>
            </a:extLst>
          </p:cNvPr>
          <p:cNvPicPr>
            <a:picLocks noChangeAspect="1"/>
          </p:cNvPicPr>
          <p:nvPr/>
        </p:nvPicPr>
        <p:blipFill>
          <a:blip r:embed="rId2"/>
          <a:stretch>
            <a:fillRect/>
          </a:stretch>
        </p:blipFill>
        <p:spPr>
          <a:xfrm>
            <a:off x="5372099" y="2943224"/>
            <a:ext cx="2396913" cy="473075"/>
          </a:xfrm>
          <a:prstGeom prst="rect">
            <a:avLst/>
          </a:prstGeom>
        </p:spPr>
      </p:pic>
      <p:sp>
        <p:nvSpPr>
          <p:cNvPr id="7" name="Espace réservé du pied de page 6">
            <a:extLst>
              <a:ext uri="{FF2B5EF4-FFF2-40B4-BE49-F238E27FC236}">
                <a16:creationId xmlns:a16="http://schemas.microsoft.com/office/drawing/2014/main" id="{927E3065-C955-4979-8F8B-848EBD35881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825458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87E50B-6650-4584-9D16-0C0CEE1105FC}"/>
              </a:ext>
            </a:extLst>
          </p:cNvPr>
          <p:cNvSpPr>
            <a:spLocks noGrp="1"/>
          </p:cNvSpPr>
          <p:nvPr>
            <p:ph type="title"/>
          </p:nvPr>
        </p:nvSpPr>
        <p:spPr/>
        <p:txBody>
          <a:bodyPr/>
          <a:lstStyle/>
          <a:p>
            <a:r>
              <a:rPr lang="fr-FR" dirty="0"/>
              <a:t>Mesure de similarité: Cosinus</a:t>
            </a:r>
          </a:p>
        </p:txBody>
      </p:sp>
      <p:sp>
        <p:nvSpPr>
          <p:cNvPr id="3" name="Espace réservé du contenu 2">
            <a:extLst>
              <a:ext uri="{FF2B5EF4-FFF2-40B4-BE49-F238E27FC236}">
                <a16:creationId xmlns:a16="http://schemas.microsoft.com/office/drawing/2014/main" id="{D9F1A530-6BDC-4D5E-B685-479772F847C3}"/>
              </a:ext>
            </a:extLst>
          </p:cNvPr>
          <p:cNvSpPr>
            <a:spLocks noGrp="1"/>
          </p:cNvSpPr>
          <p:nvPr>
            <p:ph idx="1"/>
          </p:nvPr>
        </p:nvSpPr>
        <p:spPr/>
        <p:txBody>
          <a:bodyPr/>
          <a:lstStyle/>
          <a:p>
            <a:r>
              <a:rPr lang="fr-FR" dirty="0"/>
              <a:t>La Mesure de similarité la plus connue est la similitude </a:t>
            </a:r>
            <a:r>
              <a:rPr lang="fr-FR" b="1" dirty="0"/>
              <a:t>cosinus, </a:t>
            </a:r>
          </a:p>
          <a:p>
            <a:r>
              <a:rPr lang="fr-FR" dirty="0"/>
              <a:t>Le cosinus de l’angle entre le vecteur de la requête </a:t>
            </a:r>
            <a:r>
              <a:rPr lang="fr-FR" i="1" dirty="0"/>
              <a:t>q </a:t>
            </a:r>
            <a:r>
              <a:rPr lang="fr-FR" dirty="0"/>
              <a:t>et le vecteur de document </a:t>
            </a:r>
            <a:r>
              <a:rPr lang="fr-FR" i="1" dirty="0"/>
              <a:t>d</a:t>
            </a:r>
            <a:r>
              <a:rPr lang="fr-FR" i="1" baseline="-25000" dirty="0"/>
              <a:t>j</a:t>
            </a:r>
            <a:r>
              <a:rPr lang="fr-FR" i="1" dirty="0"/>
              <a:t> , est donné par</a:t>
            </a:r>
            <a:r>
              <a:rPr lang="fr-FR" dirty="0"/>
              <a:t>: </a:t>
            </a:r>
            <a:br>
              <a:rPr lang="fr-FR" dirty="0"/>
            </a:br>
            <a:endParaRPr lang="fr-FR" dirty="0"/>
          </a:p>
        </p:txBody>
      </p:sp>
      <p:sp>
        <p:nvSpPr>
          <p:cNvPr id="5" name="Espace réservé du numéro de diapositive 4">
            <a:extLst>
              <a:ext uri="{FF2B5EF4-FFF2-40B4-BE49-F238E27FC236}">
                <a16:creationId xmlns:a16="http://schemas.microsoft.com/office/drawing/2014/main" id="{D6BE7A1D-C478-491D-B89C-90BC33ACECDA}"/>
              </a:ext>
            </a:extLst>
          </p:cNvPr>
          <p:cNvSpPr>
            <a:spLocks noGrp="1"/>
          </p:cNvSpPr>
          <p:nvPr>
            <p:ph type="sldNum" sz="quarter" idx="12"/>
          </p:nvPr>
        </p:nvSpPr>
        <p:spPr/>
        <p:txBody>
          <a:bodyPr/>
          <a:lstStyle/>
          <a:p>
            <a:fld id="{1CBFE7BF-BE13-481A-9484-8F364B72A28E}" type="slidenum">
              <a:rPr lang="fr-FR" smtClean="0"/>
              <a:t>84</a:t>
            </a:fld>
            <a:endParaRPr lang="fr-FR"/>
          </a:p>
        </p:txBody>
      </p:sp>
      <p:pic>
        <p:nvPicPr>
          <p:cNvPr id="7" name="Image 6">
            <a:extLst>
              <a:ext uri="{FF2B5EF4-FFF2-40B4-BE49-F238E27FC236}">
                <a16:creationId xmlns:a16="http://schemas.microsoft.com/office/drawing/2014/main" id="{C385B897-78CA-46AE-82D3-95A7CD7CB2EE}"/>
              </a:ext>
            </a:extLst>
          </p:cNvPr>
          <p:cNvPicPr>
            <a:picLocks noChangeAspect="1"/>
          </p:cNvPicPr>
          <p:nvPr/>
        </p:nvPicPr>
        <p:blipFill>
          <a:blip r:embed="rId2"/>
          <a:stretch>
            <a:fillRect/>
          </a:stretch>
        </p:blipFill>
        <p:spPr>
          <a:xfrm>
            <a:off x="4194932" y="2833895"/>
            <a:ext cx="4067175" cy="3257550"/>
          </a:xfrm>
          <a:prstGeom prst="rect">
            <a:avLst/>
          </a:prstGeom>
        </p:spPr>
      </p:pic>
      <p:sp>
        <p:nvSpPr>
          <p:cNvPr id="8" name="Espace réservé du pied de page 7">
            <a:extLst>
              <a:ext uri="{FF2B5EF4-FFF2-40B4-BE49-F238E27FC236}">
                <a16:creationId xmlns:a16="http://schemas.microsoft.com/office/drawing/2014/main" id="{C94FDB3E-FE94-4E90-8ED9-837A7F8E599E}"/>
              </a:ext>
            </a:extLst>
          </p:cNvPr>
          <p:cNvSpPr>
            <a:spLocks noGrp="1"/>
          </p:cNvSpPr>
          <p:nvPr>
            <p:ph type="ftr" sz="quarter" idx="11"/>
          </p:nvPr>
        </p:nvSpPr>
        <p:spPr/>
        <p:txBody>
          <a:bodyPr/>
          <a:lstStyle/>
          <a:p>
            <a:r>
              <a:rPr lang="fr-FR"/>
              <a:t>Recherche d’information: Introduction       2017-2018                  2ème Master SIOD</a:t>
            </a:r>
          </a:p>
        </p:txBody>
      </p:sp>
      <p:pic>
        <p:nvPicPr>
          <p:cNvPr id="4" name="Image 3">
            <a:extLst>
              <a:ext uri="{FF2B5EF4-FFF2-40B4-BE49-F238E27FC236}">
                <a16:creationId xmlns:a16="http://schemas.microsoft.com/office/drawing/2014/main" id="{29AE029C-F8F3-4449-8587-ED95E2FBBB04}"/>
              </a:ext>
            </a:extLst>
          </p:cNvPr>
          <p:cNvPicPr>
            <a:picLocks noChangeAspect="1"/>
          </p:cNvPicPr>
          <p:nvPr/>
        </p:nvPicPr>
        <p:blipFill>
          <a:blip r:embed="rId3"/>
          <a:stretch>
            <a:fillRect/>
          </a:stretch>
        </p:blipFill>
        <p:spPr>
          <a:xfrm>
            <a:off x="6647863" y="3937267"/>
            <a:ext cx="5056457" cy="981075"/>
          </a:xfrm>
          <a:prstGeom prst="rect">
            <a:avLst/>
          </a:prstGeom>
        </p:spPr>
      </p:pic>
    </p:spTree>
    <p:extLst>
      <p:ext uri="{BB962C8B-B14F-4D97-AF65-F5344CB8AC3E}">
        <p14:creationId xmlns:p14="http://schemas.microsoft.com/office/powerpoint/2010/main" val="17920169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AFCB-F4BD-4A8D-84E1-BBCF8A76F241}"/>
              </a:ext>
            </a:extLst>
          </p:cNvPr>
          <p:cNvSpPr>
            <a:spLocks noGrp="1"/>
          </p:cNvSpPr>
          <p:nvPr>
            <p:ph type="title"/>
          </p:nvPr>
        </p:nvSpPr>
        <p:spPr/>
        <p:txBody>
          <a:bodyPr/>
          <a:lstStyle/>
          <a:p>
            <a:r>
              <a:rPr lang="fr-FR" dirty="0"/>
              <a:t>Modèle vectoriel: Avantages</a:t>
            </a:r>
          </a:p>
        </p:txBody>
      </p:sp>
      <p:sp>
        <p:nvSpPr>
          <p:cNvPr id="3" name="Espace réservé du contenu 2">
            <a:extLst>
              <a:ext uri="{FF2B5EF4-FFF2-40B4-BE49-F238E27FC236}">
                <a16:creationId xmlns:a16="http://schemas.microsoft.com/office/drawing/2014/main" id="{21E72251-C2F1-44D8-B56F-6F91843F4E5B}"/>
              </a:ext>
            </a:extLst>
          </p:cNvPr>
          <p:cNvSpPr>
            <a:spLocks noGrp="1"/>
          </p:cNvSpPr>
          <p:nvPr>
            <p:ph idx="1"/>
          </p:nvPr>
        </p:nvSpPr>
        <p:spPr/>
        <p:txBody>
          <a:bodyPr/>
          <a:lstStyle/>
          <a:p>
            <a:r>
              <a:rPr lang="fr-FR" dirty="0"/>
              <a:t>Amélioration des performances de la recherche par rapport au modèle booléen grâce au système de pondération.</a:t>
            </a:r>
          </a:p>
          <a:p>
            <a:r>
              <a:rPr lang="fr-FR" dirty="0"/>
              <a:t>La correspondance partielle est autorisée, ce qui donne un classement naturel des documents retrouvés. </a:t>
            </a:r>
          </a:p>
        </p:txBody>
      </p:sp>
      <p:sp>
        <p:nvSpPr>
          <p:cNvPr id="5" name="Espace réservé du numéro de diapositive 4">
            <a:extLst>
              <a:ext uri="{FF2B5EF4-FFF2-40B4-BE49-F238E27FC236}">
                <a16:creationId xmlns:a16="http://schemas.microsoft.com/office/drawing/2014/main" id="{1CC3FF23-9495-42D7-9B71-7B0465725EB5}"/>
              </a:ext>
            </a:extLst>
          </p:cNvPr>
          <p:cNvSpPr>
            <a:spLocks noGrp="1"/>
          </p:cNvSpPr>
          <p:nvPr>
            <p:ph type="sldNum" sz="quarter" idx="12"/>
          </p:nvPr>
        </p:nvSpPr>
        <p:spPr/>
        <p:txBody>
          <a:bodyPr/>
          <a:lstStyle/>
          <a:p>
            <a:fld id="{1CBFE7BF-BE13-481A-9484-8F364B72A28E}" type="slidenum">
              <a:rPr lang="fr-FR" smtClean="0"/>
              <a:t>85</a:t>
            </a:fld>
            <a:endParaRPr lang="fr-FR"/>
          </a:p>
        </p:txBody>
      </p:sp>
      <p:sp>
        <p:nvSpPr>
          <p:cNvPr id="6" name="Espace réservé du pied de page 5">
            <a:extLst>
              <a:ext uri="{FF2B5EF4-FFF2-40B4-BE49-F238E27FC236}">
                <a16:creationId xmlns:a16="http://schemas.microsoft.com/office/drawing/2014/main" id="{10BE2AAD-7879-4223-AE4E-81F7847E2573}"/>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6980736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5DD3EF3-2ED1-4935-A2DD-EE6B28508507}"/>
              </a:ext>
            </a:extLst>
          </p:cNvPr>
          <p:cNvSpPr>
            <a:spLocks noGrp="1" noChangeArrowheads="1"/>
          </p:cNvSpPr>
          <p:nvPr>
            <p:ph type="title"/>
          </p:nvPr>
        </p:nvSpPr>
        <p:spPr/>
        <p:txBody>
          <a:bodyPr/>
          <a:lstStyle/>
          <a:p>
            <a:pPr eaLnBrk="1" hangingPunct="1"/>
            <a:r>
              <a:rPr lang="en-US" altLang="fr-FR">
                <a:latin typeface="Calibri" panose="020F0502020204030204" pitchFamily="34" charset="0"/>
              </a:rPr>
              <a:t>An Example</a:t>
            </a:r>
          </a:p>
        </p:txBody>
      </p:sp>
      <p:sp>
        <p:nvSpPr>
          <p:cNvPr id="69635" name="Rectangle 3">
            <a:extLst>
              <a:ext uri="{FF2B5EF4-FFF2-40B4-BE49-F238E27FC236}">
                <a16:creationId xmlns:a16="http://schemas.microsoft.com/office/drawing/2014/main" id="{8C9D7212-92AD-41AE-A3C4-557A21C1A985}"/>
              </a:ext>
            </a:extLst>
          </p:cNvPr>
          <p:cNvSpPr>
            <a:spLocks noGrp="1" noChangeArrowheads="1"/>
          </p:cNvSpPr>
          <p:nvPr>
            <p:ph idx="1"/>
          </p:nvPr>
        </p:nvSpPr>
        <p:spPr>
          <a:xfrm>
            <a:off x="2208214" y="1196976"/>
            <a:ext cx="8154987" cy="4810125"/>
          </a:xfrm>
        </p:spPr>
        <p:txBody>
          <a:bodyPr/>
          <a:lstStyle/>
          <a:p>
            <a:pPr eaLnBrk="1" hangingPunct="1"/>
            <a:r>
              <a:rPr lang="en-US" altLang="fr-FR" dirty="0">
                <a:latin typeface="Calibri" panose="020F0502020204030204" pitchFamily="34" charset="0"/>
              </a:rPr>
              <a:t>A document space is defined by three terms:</a:t>
            </a:r>
          </a:p>
          <a:p>
            <a:pPr lvl="1" eaLnBrk="1" hangingPunct="1"/>
            <a:r>
              <a:rPr lang="en-US" altLang="fr-FR" dirty="0">
                <a:latin typeface="Calibri" panose="020F0502020204030204" pitchFamily="34" charset="0"/>
              </a:rPr>
              <a:t>hardware,  software, users</a:t>
            </a:r>
          </a:p>
          <a:p>
            <a:pPr eaLnBrk="1" hangingPunct="1"/>
            <a:r>
              <a:rPr lang="en-US" altLang="fr-FR" dirty="0">
                <a:latin typeface="Calibri" panose="020F0502020204030204" pitchFamily="34" charset="0"/>
              </a:rPr>
              <a:t>A set of documents are defined as:</a:t>
            </a:r>
          </a:p>
          <a:p>
            <a:pPr lvl="1" eaLnBrk="1" hangingPunct="1"/>
            <a:r>
              <a:rPr lang="en-US" altLang="fr-FR" dirty="0">
                <a:latin typeface="Calibri" panose="020F0502020204030204" pitchFamily="34" charset="0"/>
              </a:rPr>
              <a:t>A1=(1, 0, 0),	A2=(0, 1, 0), 	A3=(0, 0, 1)</a:t>
            </a:r>
          </a:p>
          <a:p>
            <a:pPr lvl="1" eaLnBrk="1" hangingPunct="1"/>
            <a:r>
              <a:rPr lang="en-US" altLang="fr-FR" dirty="0">
                <a:latin typeface="Calibri" panose="020F0502020204030204" pitchFamily="34" charset="0"/>
              </a:rPr>
              <a:t>A4=(1, 1, 0),	A5=(1, 0, 1), 	A6=(0, 1, 1)</a:t>
            </a:r>
          </a:p>
          <a:p>
            <a:pPr lvl="1" eaLnBrk="1" hangingPunct="1"/>
            <a:r>
              <a:rPr lang="en-US" altLang="fr-FR" dirty="0">
                <a:latin typeface="Calibri" panose="020F0502020204030204" pitchFamily="34" charset="0"/>
              </a:rPr>
              <a:t>A7=(1, 1, 1)	A8=(1, 0, 1).	A9=(0, 1, 1)</a:t>
            </a:r>
          </a:p>
          <a:p>
            <a:pPr eaLnBrk="1" hangingPunct="1"/>
            <a:r>
              <a:rPr lang="en-US" altLang="fr-FR" dirty="0">
                <a:latin typeface="Calibri" panose="020F0502020204030204" pitchFamily="34" charset="0"/>
              </a:rPr>
              <a:t>If the Query is </a:t>
            </a:r>
            <a:r>
              <a:rPr lang="ja-JP" altLang="en-US" dirty="0">
                <a:latin typeface="Calibri" panose="020F0502020204030204" pitchFamily="34" charset="0"/>
              </a:rPr>
              <a:t>“</a:t>
            </a:r>
            <a:r>
              <a:rPr lang="en-US" altLang="ja-JP" dirty="0">
                <a:latin typeface="Calibri" panose="020F0502020204030204" pitchFamily="34" charset="0"/>
              </a:rPr>
              <a:t>hardware and software</a:t>
            </a:r>
            <a:r>
              <a:rPr lang="ja-JP" altLang="en-US" dirty="0">
                <a:latin typeface="Calibri" panose="020F0502020204030204" pitchFamily="34" charset="0"/>
              </a:rPr>
              <a:t>”</a:t>
            </a:r>
            <a:endParaRPr lang="en-US" altLang="ja-JP" dirty="0">
              <a:latin typeface="Calibri" panose="020F0502020204030204" pitchFamily="34" charset="0"/>
            </a:endParaRPr>
          </a:p>
          <a:p>
            <a:pPr eaLnBrk="1" hangingPunct="1"/>
            <a:r>
              <a:rPr lang="en-US" altLang="fr-FR" dirty="0">
                <a:latin typeface="Calibri" panose="020F0502020204030204" pitchFamily="34" charset="0"/>
              </a:rPr>
              <a:t>what documents should be retrieved?</a:t>
            </a:r>
          </a:p>
          <a:p>
            <a:pPr eaLnBrk="1" hangingPunct="1"/>
            <a:endParaRPr lang="en-US" altLang="fr-FR" dirty="0">
              <a:latin typeface="Calibri" panose="020F0502020204030204" pitchFamily="34" charset="0"/>
            </a:endParaRPr>
          </a:p>
        </p:txBody>
      </p:sp>
      <p:sp>
        <p:nvSpPr>
          <p:cNvPr id="69636" name="Slide Number Placeholder 4">
            <a:extLst>
              <a:ext uri="{FF2B5EF4-FFF2-40B4-BE49-F238E27FC236}">
                <a16:creationId xmlns:a16="http://schemas.microsoft.com/office/drawing/2014/main" id="{E5DFD5F2-E34F-4F00-8B83-2E9A0B01D1CD}"/>
              </a:ext>
            </a:extLst>
          </p:cNvPr>
          <p:cNvSpPr>
            <a:spLocks noGrp="1"/>
          </p:cNvSpPr>
          <p:nvPr>
            <p:ph type="sldNum" sz="quarter" idx="4294967295"/>
          </p:nvPr>
        </p:nvSpPr>
        <p:spPr bwMode="auto">
          <a:xfrm>
            <a:off x="807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5675A9"/>
              </a:buClr>
              <a:buSzPct val="75000"/>
              <a:buFont typeface="Wingdings" panose="05000000000000000000" pitchFamily="2" charset="2"/>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10000"/>
              </a:spcBef>
              <a:spcAft>
                <a:spcPct val="10000"/>
              </a:spcAft>
              <a:buClr>
                <a:srgbClr val="5675A9"/>
              </a:buClr>
              <a:buSzPct val="75000"/>
              <a:buFont typeface="Wingdings" panose="05000000000000000000" pitchFamily="2" charset="2"/>
              <a:buChar char="l"/>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5675A9"/>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5675A9"/>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5675A9"/>
              </a:buClr>
              <a:buChar char="•"/>
              <a:defRPr sz="16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SzTx/>
              <a:buFontTx/>
              <a:buNone/>
            </a:pPr>
            <a:fld id="{E60EB5CB-D27C-4C1D-B4A9-318AF2234561}" type="slidenum">
              <a:rPr lang="en-US" altLang="fr-FR" sz="1200">
                <a:solidFill>
                  <a:srgbClr val="898989"/>
                </a:solidFill>
              </a:rPr>
              <a:pPr eaLnBrk="1" hangingPunct="1">
                <a:spcBef>
                  <a:spcPct val="0"/>
                </a:spcBef>
                <a:spcAft>
                  <a:spcPct val="0"/>
                </a:spcAft>
                <a:buClrTx/>
                <a:buSzTx/>
                <a:buFontTx/>
                <a:buNone/>
              </a:pPr>
              <a:t>86</a:t>
            </a:fld>
            <a:endParaRPr lang="en-US" altLang="fr-FR" sz="1200">
              <a:solidFill>
                <a:srgbClr val="898989"/>
              </a:solidFill>
            </a:endParaRPr>
          </a:p>
        </p:txBody>
      </p:sp>
      <p:sp>
        <p:nvSpPr>
          <p:cNvPr id="2" name="Espace réservé du pied de page 1">
            <a:extLst>
              <a:ext uri="{FF2B5EF4-FFF2-40B4-BE49-F238E27FC236}">
                <a16:creationId xmlns:a16="http://schemas.microsoft.com/office/drawing/2014/main" id="{B8C0AC57-B94D-4AF7-B8C4-ECF78ACEC33D}"/>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438977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9ED7748-B15D-46F3-B66D-005CEBD50F54}"/>
              </a:ext>
            </a:extLst>
          </p:cNvPr>
          <p:cNvSpPr>
            <a:spLocks noGrp="1" noChangeArrowheads="1"/>
          </p:cNvSpPr>
          <p:nvPr>
            <p:ph type="title"/>
          </p:nvPr>
        </p:nvSpPr>
        <p:spPr/>
        <p:txBody>
          <a:bodyPr/>
          <a:lstStyle/>
          <a:p>
            <a:pPr eaLnBrk="1" hangingPunct="1"/>
            <a:r>
              <a:rPr lang="en-US" altLang="fr-FR">
                <a:latin typeface="Calibri" panose="020F0502020204030204" pitchFamily="34" charset="0"/>
              </a:rPr>
              <a:t>An Example (cont.)</a:t>
            </a:r>
          </a:p>
        </p:txBody>
      </p:sp>
      <p:sp>
        <p:nvSpPr>
          <p:cNvPr id="70659" name="Rectangle 3">
            <a:extLst>
              <a:ext uri="{FF2B5EF4-FFF2-40B4-BE49-F238E27FC236}">
                <a16:creationId xmlns:a16="http://schemas.microsoft.com/office/drawing/2014/main" id="{1B59899B-2CE5-4BBA-81E7-AC5EFAB21906}"/>
              </a:ext>
            </a:extLst>
          </p:cNvPr>
          <p:cNvSpPr>
            <a:spLocks noGrp="1" noChangeArrowheads="1"/>
          </p:cNvSpPr>
          <p:nvPr>
            <p:ph idx="1"/>
          </p:nvPr>
        </p:nvSpPr>
        <p:spPr>
          <a:xfrm>
            <a:off x="1919288" y="1233488"/>
            <a:ext cx="8367712" cy="4875212"/>
          </a:xfrm>
        </p:spPr>
        <p:txBody>
          <a:bodyPr>
            <a:normAutofit lnSpcReduction="10000"/>
          </a:bodyPr>
          <a:lstStyle/>
          <a:p>
            <a:pPr eaLnBrk="1" hangingPunct="1"/>
            <a:r>
              <a:rPr lang="en-US" altLang="fr-FR" sz="3400">
                <a:latin typeface="Calibri" panose="020F0502020204030204" pitchFamily="34" charset="0"/>
              </a:rPr>
              <a:t>In Boolean query matching:</a:t>
            </a:r>
          </a:p>
          <a:p>
            <a:pPr lvl="1" eaLnBrk="1" hangingPunct="1"/>
            <a:r>
              <a:rPr lang="en-US" altLang="fr-FR">
                <a:latin typeface="Calibri" panose="020F0502020204030204" pitchFamily="34" charset="0"/>
              </a:rPr>
              <a:t>document A4, A7 will be retrieved (</a:t>
            </a:r>
            <a:r>
              <a:rPr lang="ja-JP" altLang="en-US">
                <a:latin typeface="Calibri" panose="020F0502020204030204" pitchFamily="34" charset="0"/>
              </a:rPr>
              <a:t>“</a:t>
            </a:r>
            <a:r>
              <a:rPr lang="en-US" altLang="ja-JP">
                <a:latin typeface="Calibri" panose="020F0502020204030204" pitchFamily="34" charset="0"/>
              </a:rPr>
              <a:t>AND</a:t>
            </a:r>
            <a:r>
              <a:rPr lang="ja-JP" altLang="en-US">
                <a:latin typeface="Calibri" panose="020F0502020204030204" pitchFamily="34" charset="0"/>
              </a:rPr>
              <a:t>”</a:t>
            </a:r>
            <a:r>
              <a:rPr lang="en-US" altLang="ja-JP">
                <a:latin typeface="Calibri" panose="020F0502020204030204" pitchFamily="34" charset="0"/>
              </a:rPr>
              <a:t>)</a:t>
            </a:r>
          </a:p>
          <a:p>
            <a:pPr lvl="1" eaLnBrk="1" hangingPunct="1"/>
            <a:r>
              <a:rPr lang="en-US" altLang="fr-FR">
                <a:latin typeface="Calibri" panose="020F0502020204030204" pitchFamily="34" charset="0"/>
              </a:rPr>
              <a:t>retrieved: A1, A2, A4, A5, A6, A7, A8, A9 (</a:t>
            </a:r>
            <a:r>
              <a:rPr lang="ja-JP" altLang="en-US">
                <a:latin typeface="Calibri" panose="020F0502020204030204" pitchFamily="34" charset="0"/>
              </a:rPr>
              <a:t>“</a:t>
            </a:r>
            <a:r>
              <a:rPr lang="en-US" altLang="ja-JP">
                <a:latin typeface="Calibri" panose="020F0502020204030204" pitchFamily="34" charset="0"/>
              </a:rPr>
              <a:t>OR</a:t>
            </a:r>
            <a:r>
              <a:rPr lang="ja-JP" altLang="en-US">
                <a:latin typeface="Calibri" panose="020F0502020204030204" pitchFamily="34" charset="0"/>
              </a:rPr>
              <a:t>”</a:t>
            </a:r>
            <a:r>
              <a:rPr lang="en-US" altLang="ja-JP">
                <a:latin typeface="Calibri" panose="020F0502020204030204" pitchFamily="34" charset="0"/>
              </a:rPr>
              <a:t>)</a:t>
            </a:r>
          </a:p>
          <a:p>
            <a:pPr eaLnBrk="1" hangingPunct="1"/>
            <a:r>
              <a:rPr lang="en-US" altLang="fr-FR" sz="3400">
                <a:latin typeface="Calibri" panose="020F0502020204030204" pitchFamily="34" charset="0"/>
              </a:rPr>
              <a:t>In similarity matching (cosine): </a:t>
            </a:r>
          </a:p>
          <a:p>
            <a:pPr lvl="1" eaLnBrk="1" hangingPunct="1"/>
            <a:r>
              <a:rPr lang="en-US" altLang="fr-FR" sz="2400">
                <a:latin typeface="Calibri" panose="020F0502020204030204" pitchFamily="34" charset="0"/>
              </a:rPr>
              <a:t>q=(1, 1, 0)</a:t>
            </a:r>
          </a:p>
          <a:p>
            <a:pPr lvl="1" eaLnBrk="1" hangingPunct="1"/>
            <a:r>
              <a:rPr lang="en-US" altLang="fr-FR" sz="2400">
                <a:latin typeface="Calibri" panose="020F0502020204030204" pitchFamily="34" charset="0"/>
              </a:rPr>
              <a:t>S(q, A1)=0.71, 	S(q, A2)=0.71,	S(q, A3)=0</a:t>
            </a:r>
          </a:p>
          <a:p>
            <a:pPr lvl="1" eaLnBrk="1" hangingPunct="1"/>
            <a:r>
              <a:rPr lang="en-US" altLang="fr-FR" sz="2400">
                <a:latin typeface="Calibri" panose="020F0502020204030204" pitchFamily="34" charset="0"/>
              </a:rPr>
              <a:t>S(q, A4)=1,	           S(q, A5)=0.5, 	S(q, A6)=0.5</a:t>
            </a:r>
          </a:p>
          <a:p>
            <a:pPr lvl="1" eaLnBrk="1" hangingPunct="1"/>
            <a:r>
              <a:rPr lang="en-US" altLang="fr-FR" sz="2400">
                <a:latin typeface="Calibri" panose="020F0502020204030204" pitchFamily="34" charset="0"/>
              </a:rPr>
              <a:t>S(q, A7)=0.82, 	S(q, A8)=0.5, 	S(q, A9)=0.5</a:t>
            </a:r>
          </a:p>
          <a:p>
            <a:pPr lvl="1" eaLnBrk="1" hangingPunct="1"/>
            <a:r>
              <a:rPr lang="en-US" altLang="fr-FR" sz="2400">
                <a:latin typeface="Calibri" panose="020F0502020204030204" pitchFamily="34" charset="0"/>
              </a:rPr>
              <a:t>Document retrieved set (with ranking)=</a:t>
            </a:r>
          </a:p>
          <a:p>
            <a:pPr lvl="2" eaLnBrk="1" hangingPunct="1"/>
            <a:r>
              <a:rPr lang="en-US" altLang="fr-FR" sz="2000">
                <a:latin typeface="Calibri" panose="020F0502020204030204" pitchFamily="34" charset="0"/>
              </a:rPr>
              <a:t>{A4, A7, A1, A2, A5, A6, A8, A9}</a:t>
            </a:r>
          </a:p>
        </p:txBody>
      </p:sp>
      <p:sp>
        <p:nvSpPr>
          <p:cNvPr id="70660" name="Slide Number Placeholder 4">
            <a:extLst>
              <a:ext uri="{FF2B5EF4-FFF2-40B4-BE49-F238E27FC236}">
                <a16:creationId xmlns:a16="http://schemas.microsoft.com/office/drawing/2014/main" id="{E053A0FC-330E-4106-845C-923E2AE06621}"/>
              </a:ext>
            </a:extLst>
          </p:cNvPr>
          <p:cNvSpPr>
            <a:spLocks noGrp="1"/>
          </p:cNvSpPr>
          <p:nvPr>
            <p:ph type="sldNum" sz="quarter" idx="4294967295"/>
          </p:nvPr>
        </p:nvSpPr>
        <p:spPr bwMode="auto">
          <a:xfrm>
            <a:off x="8077200" y="6356351"/>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5000"/>
              </a:spcBef>
              <a:spcAft>
                <a:spcPct val="25000"/>
              </a:spcAft>
              <a:buClr>
                <a:srgbClr val="5675A9"/>
              </a:buClr>
              <a:buSzPct val="75000"/>
              <a:buFont typeface="Wingdings" panose="05000000000000000000" pitchFamily="2" charset="2"/>
              <a:buChar char="¢"/>
              <a:defRPr sz="2400">
                <a:solidFill>
                  <a:schemeClr val="bg1"/>
                </a:solidFill>
                <a:latin typeface="Arial" panose="020B0604020202020204" pitchFamily="34" charset="0"/>
                <a:ea typeface="MS PGothic" panose="020B0600070205080204" pitchFamily="34" charset="-128"/>
              </a:defRPr>
            </a:lvl1pPr>
            <a:lvl2pPr marL="742950" indent="-285750">
              <a:spcBef>
                <a:spcPct val="10000"/>
              </a:spcBef>
              <a:spcAft>
                <a:spcPct val="10000"/>
              </a:spcAft>
              <a:buClr>
                <a:srgbClr val="5675A9"/>
              </a:buClr>
              <a:buSzPct val="75000"/>
              <a:buFont typeface="Wingdings" panose="05000000000000000000" pitchFamily="2" charset="2"/>
              <a:buChar char="l"/>
              <a:defRPr sz="2000">
                <a:solidFill>
                  <a:schemeClr val="bg1"/>
                </a:solidFill>
                <a:latin typeface="Arial" panose="020B0604020202020204" pitchFamily="34" charset="0"/>
                <a:ea typeface="MS PGothic" panose="020B0600070205080204" pitchFamily="34" charset="-128"/>
              </a:defRPr>
            </a:lvl2pPr>
            <a:lvl3pPr marL="1143000" indent="-228600">
              <a:spcBef>
                <a:spcPct val="20000"/>
              </a:spcBef>
              <a:buClr>
                <a:srgbClr val="5675A9"/>
              </a:buClr>
              <a:buChar char="•"/>
              <a:defRPr sz="2400">
                <a:solidFill>
                  <a:schemeClr val="bg1"/>
                </a:solidFill>
                <a:latin typeface="Arial" panose="020B0604020202020204" pitchFamily="34" charset="0"/>
                <a:ea typeface="MS PGothic" panose="020B0600070205080204" pitchFamily="34" charset="-128"/>
              </a:defRPr>
            </a:lvl3pPr>
            <a:lvl4pPr marL="1600200" indent="-228600">
              <a:spcBef>
                <a:spcPct val="20000"/>
              </a:spcBef>
              <a:buClr>
                <a:srgbClr val="5675A9"/>
              </a:buClr>
              <a:buChar char="•"/>
              <a:defRPr sz="1600">
                <a:solidFill>
                  <a:schemeClr val="bg1"/>
                </a:solidFill>
                <a:latin typeface="Arial" panose="020B0604020202020204" pitchFamily="34" charset="0"/>
                <a:ea typeface="MS PGothic" panose="020B0600070205080204" pitchFamily="34" charset="-128"/>
              </a:defRPr>
            </a:lvl4pPr>
            <a:lvl5pPr marL="2057400" indent="-228600">
              <a:spcBef>
                <a:spcPct val="20000"/>
              </a:spcBef>
              <a:buClr>
                <a:srgbClr val="5675A9"/>
              </a:buClr>
              <a:buChar char="•"/>
              <a:defRPr sz="16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Clr>
                <a:srgbClr val="5675A9"/>
              </a:buClr>
              <a:buChar char="•"/>
              <a:defRPr sz="1600">
                <a:solidFill>
                  <a:schemeClr val="bg1"/>
                </a:solidFill>
                <a:latin typeface="Arial" panose="020B0604020202020204" pitchFamily="34" charset="0"/>
                <a:ea typeface="MS PGothic" panose="020B0600070205080204" pitchFamily="34" charset="-128"/>
              </a:defRPr>
            </a:lvl9pPr>
          </a:lstStyle>
          <a:p>
            <a:pPr eaLnBrk="1" hangingPunct="1">
              <a:spcBef>
                <a:spcPct val="0"/>
              </a:spcBef>
              <a:spcAft>
                <a:spcPct val="0"/>
              </a:spcAft>
              <a:buClrTx/>
              <a:buSzTx/>
              <a:buFontTx/>
              <a:buNone/>
            </a:pPr>
            <a:fld id="{2AD28B40-2049-462B-B863-C1CC31842E20}" type="slidenum">
              <a:rPr lang="en-US" altLang="fr-FR" sz="1200">
                <a:solidFill>
                  <a:srgbClr val="898989"/>
                </a:solidFill>
              </a:rPr>
              <a:pPr eaLnBrk="1" hangingPunct="1">
                <a:spcBef>
                  <a:spcPct val="0"/>
                </a:spcBef>
                <a:spcAft>
                  <a:spcPct val="0"/>
                </a:spcAft>
                <a:buClrTx/>
                <a:buSzTx/>
                <a:buFontTx/>
                <a:buNone/>
              </a:pPr>
              <a:t>87</a:t>
            </a:fld>
            <a:endParaRPr lang="en-US" altLang="fr-FR" sz="1200">
              <a:solidFill>
                <a:srgbClr val="898989"/>
              </a:solidFill>
            </a:endParaRPr>
          </a:p>
        </p:txBody>
      </p:sp>
      <p:sp>
        <p:nvSpPr>
          <p:cNvPr id="2" name="Espace réservé du pied de page 1">
            <a:extLst>
              <a:ext uri="{FF2B5EF4-FFF2-40B4-BE49-F238E27FC236}">
                <a16:creationId xmlns:a16="http://schemas.microsoft.com/office/drawing/2014/main" id="{90C0B843-C691-49F8-BD1E-689B77A980B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59325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4B1028-91F7-4DDD-906C-3F95979F6E61}"/>
              </a:ext>
            </a:extLst>
          </p:cNvPr>
          <p:cNvSpPr>
            <a:spLocks noGrp="1"/>
          </p:cNvSpPr>
          <p:nvPr>
            <p:ph type="title"/>
          </p:nvPr>
        </p:nvSpPr>
        <p:spPr/>
        <p:txBody>
          <a:bodyPr/>
          <a:lstStyle/>
          <a:p>
            <a:r>
              <a:rPr lang="fr-FR" dirty="0"/>
              <a:t>Modèle vectoriel: Inconvénient</a:t>
            </a:r>
          </a:p>
        </p:txBody>
      </p:sp>
      <p:sp>
        <p:nvSpPr>
          <p:cNvPr id="3" name="Espace réservé du contenu 2">
            <a:extLst>
              <a:ext uri="{FF2B5EF4-FFF2-40B4-BE49-F238E27FC236}">
                <a16:creationId xmlns:a16="http://schemas.microsoft.com/office/drawing/2014/main" id="{FBDF2F72-79F4-4A64-9BCB-50C95C10AA17}"/>
              </a:ext>
            </a:extLst>
          </p:cNvPr>
          <p:cNvSpPr>
            <a:spLocks noGrp="1"/>
          </p:cNvSpPr>
          <p:nvPr>
            <p:ph idx="1"/>
          </p:nvPr>
        </p:nvSpPr>
        <p:spPr/>
        <p:txBody>
          <a:bodyPr/>
          <a:lstStyle/>
          <a:p>
            <a:r>
              <a:rPr lang="fr-FR" dirty="0"/>
              <a:t>L’inconvénient majeur de ce modèle réside dans la considération des termes comme étant mutuellement indépendants mais malheureusement c’est pas le cas en réalité. </a:t>
            </a:r>
            <a:br>
              <a:rPr lang="fr-FR" dirty="0"/>
            </a:br>
            <a:endParaRPr lang="fr-FR" dirty="0"/>
          </a:p>
        </p:txBody>
      </p:sp>
      <p:sp>
        <p:nvSpPr>
          <p:cNvPr id="5" name="Espace réservé du numéro de diapositive 4">
            <a:extLst>
              <a:ext uri="{FF2B5EF4-FFF2-40B4-BE49-F238E27FC236}">
                <a16:creationId xmlns:a16="http://schemas.microsoft.com/office/drawing/2014/main" id="{15C44D28-0C10-42BB-9B51-038C3992AB06}"/>
              </a:ext>
            </a:extLst>
          </p:cNvPr>
          <p:cNvSpPr>
            <a:spLocks noGrp="1"/>
          </p:cNvSpPr>
          <p:nvPr>
            <p:ph type="sldNum" sz="quarter" idx="12"/>
          </p:nvPr>
        </p:nvSpPr>
        <p:spPr/>
        <p:txBody>
          <a:bodyPr/>
          <a:lstStyle/>
          <a:p>
            <a:fld id="{1CBFE7BF-BE13-481A-9484-8F364B72A28E}" type="slidenum">
              <a:rPr lang="fr-FR" smtClean="0"/>
              <a:t>88</a:t>
            </a:fld>
            <a:endParaRPr lang="fr-FR"/>
          </a:p>
        </p:txBody>
      </p:sp>
      <p:sp>
        <p:nvSpPr>
          <p:cNvPr id="6" name="Espace réservé du pied de page 5">
            <a:extLst>
              <a:ext uri="{FF2B5EF4-FFF2-40B4-BE49-F238E27FC236}">
                <a16:creationId xmlns:a16="http://schemas.microsoft.com/office/drawing/2014/main" id="{AFDA6BB8-08CA-4671-9954-0ECDC2431F0A}"/>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796373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BC915-1B8B-4EDB-8BC2-3015D4D19B6F}"/>
              </a:ext>
            </a:extLst>
          </p:cNvPr>
          <p:cNvSpPr>
            <a:spLocks noGrp="1"/>
          </p:cNvSpPr>
          <p:nvPr>
            <p:ph type="ctrTitle"/>
          </p:nvPr>
        </p:nvSpPr>
        <p:spPr/>
        <p:txBody>
          <a:bodyPr/>
          <a:lstStyle/>
          <a:p>
            <a:r>
              <a:rPr lang="fr-FR" dirty="0"/>
              <a:t>Modèle Booléen étendu</a:t>
            </a:r>
          </a:p>
        </p:txBody>
      </p:sp>
      <p:sp>
        <p:nvSpPr>
          <p:cNvPr id="3" name="Sous-titre 2">
            <a:extLst>
              <a:ext uri="{FF2B5EF4-FFF2-40B4-BE49-F238E27FC236}">
                <a16:creationId xmlns:a16="http://schemas.microsoft.com/office/drawing/2014/main" id="{DC3C70C4-58D7-4482-A544-EAD1AFE0AFC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041295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77F42-D609-4B0D-B252-0DC7A61783CD}"/>
              </a:ext>
            </a:extLst>
          </p:cNvPr>
          <p:cNvSpPr>
            <a:spLocks noGrp="1"/>
          </p:cNvSpPr>
          <p:nvPr>
            <p:ph type="title"/>
          </p:nvPr>
        </p:nvSpPr>
        <p:spPr/>
        <p:txBody>
          <a:bodyPr/>
          <a:lstStyle/>
          <a:p>
            <a:r>
              <a:rPr lang="fr-FR" dirty="0"/>
              <a:t>Approche classique de la RI</a:t>
            </a:r>
          </a:p>
        </p:txBody>
      </p:sp>
      <p:pic>
        <p:nvPicPr>
          <p:cNvPr id="6" name="Espace réservé du contenu 5">
            <a:extLst>
              <a:ext uri="{FF2B5EF4-FFF2-40B4-BE49-F238E27FC236}">
                <a16:creationId xmlns:a16="http://schemas.microsoft.com/office/drawing/2014/main" id="{2544F960-B613-46F1-80FB-2143E862654C}"/>
              </a:ext>
            </a:extLst>
          </p:cNvPr>
          <p:cNvPicPr>
            <a:picLocks noGrp="1" noChangeAspect="1"/>
          </p:cNvPicPr>
          <p:nvPr>
            <p:ph idx="1"/>
          </p:nvPr>
        </p:nvPicPr>
        <p:blipFill>
          <a:blip r:embed="rId2"/>
          <a:stretch>
            <a:fillRect/>
          </a:stretch>
        </p:blipFill>
        <p:spPr>
          <a:xfrm>
            <a:off x="2589213" y="2214674"/>
            <a:ext cx="8915400" cy="3616101"/>
          </a:xfrm>
          <a:prstGeom prst="rect">
            <a:avLst/>
          </a:prstGeom>
        </p:spPr>
      </p:pic>
      <p:sp>
        <p:nvSpPr>
          <p:cNvPr id="3" name="Espace réservé du numéro de diapositive 2">
            <a:extLst>
              <a:ext uri="{FF2B5EF4-FFF2-40B4-BE49-F238E27FC236}">
                <a16:creationId xmlns:a16="http://schemas.microsoft.com/office/drawing/2014/main" id="{36727216-7E5A-42B9-A93B-5A48C4DDF287}"/>
              </a:ext>
            </a:extLst>
          </p:cNvPr>
          <p:cNvSpPr>
            <a:spLocks noGrp="1"/>
          </p:cNvSpPr>
          <p:nvPr>
            <p:ph type="sldNum" sz="quarter" idx="12"/>
          </p:nvPr>
        </p:nvSpPr>
        <p:spPr/>
        <p:txBody>
          <a:bodyPr/>
          <a:lstStyle/>
          <a:p>
            <a:fld id="{1CBFE7BF-BE13-481A-9484-8F364B72A28E}" type="slidenum">
              <a:rPr lang="fr-FR" smtClean="0"/>
              <a:t>9</a:t>
            </a:fld>
            <a:endParaRPr lang="fr-FR"/>
          </a:p>
        </p:txBody>
      </p:sp>
      <p:sp>
        <p:nvSpPr>
          <p:cNvPr id="5" name="Espace réservé du pied de page 4">
            <a:extLst>
              <a:ext uri="{FF2B5EF4-FFF2-40B4-BE49-F238E27FC236}">
                <a16:creationId xmlns:a16="http://schemas.microsoft.com/office/drawing/2014/main" id="{7E841A02-1F67-4181-AB74-0F100FBDA91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2977973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FF4E8-11C4-4947-B698-E1EA069D01C9}"/>
              </a:ext>
            </a:extLst>
          </p:cNvPr>
          <p:cNvSpPr>
            <a:spLocks noGrp="1"/>
          </p:cNvSpPr>
          <p:nvPr>
            <p:ph type="title"/>
          </p:nvPr>
        </p:nvSpPr>
        <p:spPr/>
        <p:txBody>
          <a:bodyPr/>
          <a:lstStyle/>
          <a:p>
            <a:r>
              <a:rPr lang="fr-FR" dirty="0"/>
              <a:t>Introduction</a:t>
            </a:r>
          </a:p>
        </p:txBody>
      </p:sp>
      <p:sp>
        <p:nvSpPr>
          <p:cNvPr id="3" name="Espace réservé du contenu 2">
            <a:extLst>
              <a:ext uri="{FF2B5EF4-FFF2-40B4-BE49-F238E27FC236}">
                <a16:creationId xmlns:a16="http://schemas.microsoft.com/office/drawing/2014/main" id="{CCDDD64C-1C39-462A-A94F-5FAECB6A5715}"/>
              </a:ext>
            </a:extLst>
          </p:cNvPr>
          <p:cNvSpPr>
            <a:spLocks noGrp="1"/>
          </p:cNvSpPr>
          <p:nvPr>
            <p:ph idx="1"/>
          </p:nvPr>
        </p:nvSpPr>
        <p:spPr/>
        <p:txBody>
          <a:bodyPr/>
          <a:lstStyle/>
          <a:p>
            <a:r>
              <a:rPr lang="fr-FR" dirty="0"/>
              <a:t>Prendre en </a:t>
            </a:r>
            <a:r>
              <a:rPr lang="fr-FR"/>
              <a:t>compte l’importance </a:t>
            </a:r>
            <a:r>
              <a:rPr lang="fr-FR" dirty="0"/>
              <a:t>des termes dans les documents et/ou dans la requête.</a:t>
            </a:r>
          </a:p>
          <a:p>
            <a:r>
              <a:rPr lang="fr-FR" dirty="0"/>
              <a:t>Possibilité d’ordonner les documents sélectionnés.</a:t>
            </a:r>
          </a:p>
          <a:p>
            <a:r>
              <a:rPr lang="fr-FR" dirty="0"/>
              <a:t> Comment étendre le modèle booléen ?</a:t>
            </a:r>
          </a:p>
          <a:p>
            <a:pPr lvl="1">
              <a:buFont typeface="Arial" panose="020B0604020202020204" pitchFamily="34" charset="0"/>
              <a:buChar char="•"/>
            </a:pPr>
            <a:r>
              <a:rPr lang="fr-FR" dirty="0"/>
              <a:t>  Interpréter les conjonctions et les disjonction</a:t>
            </a:r>
          </a:p>
          <a:p>
            <a:r>
              <a:rPr lang="fr-FR" dirty="0"/>
              <a:t>Deux modèles :</a:t>
            </a:r>
            <a:br>
              <a:rPr lang="fr-FR" dirty="0"/>
            </a:br>
            <a:r>
              <a:rPr lang="fr-FR" dirty="0"/>
              <a:t>–  Modèle flou-</a:t>
            </a:r>
            <a:r>
              <a:rPr lang="fr-FR" dirty="0" err="1"/>
              <a:t>fuzzy</a:t>
            </a:r>
            <a:r>
              <a:rPr lang="fr-FR" dirty="0"/>
              <a:t> </a:t>
            </a:r>
            <a:r>
              <a:rPr lang="fr-FR" dirty="0" err="1"/>
              <a:t>based</a:t>
            </a:r>
            <a:r>
              <a:rPr lang="fr-FR" dirty="0"/>
              <a:t> model (basé sur la logique floue)</a:t>
            </a:r>
            <a:br>
              <a:rPr lang="fr-FR" dirty="0"/>
            </a:br>
            <a:r>
              <a:rPr lang="fr-FR" dirty="0"/>
              <a:t>–  Modèle booléen étendu- </a:t>
            </a:r>
            <a:r>
              <a:rPr lang="fr-FR" dirty="0" err="1"/>
              <a:t>extended</a:t>
            </a:r>
            <a:r>
              <a:rPr lang="fr-FR" dirty="0"/>
              <a:t> </a:t>
            </a:r>
            <a:r>
              <a:rPr lang="fr-FR" dirty="0" err="1"/>
              <a:t>boolean</a:t>
            </a:r>
            <a:r>
              <a:rPr lang="fr-FR" dirty="0"/>
              <a:t> model,</a:t>
            </a:r>
            <a:br>
              <a:rPr lang="fr-FR" dirty="0"/>
            </a:br>
            <a:endParaRPr lang="fr-FR" dirty="0"/>
          </a:p>
        </p:txBody>
      </p:sp>
      <p:sp>
        <p:nvSpPr>
          <p:cNvPr id="5" name="Espace réservé du numéro de diapositive 4">
            <a:extLst>
              <a:ext uri="{FF2B5EF4-FFF2-40B4-BE49-F238E27FC236}">
                <a16:creationId xmlns:a16="http://schemas.microsoft.com/office/drawing/2014/main" id="{3B559458-E9C8-4A1C-954D-E89440EABE19}"/>
              </a:ext>
            </a:extLst>
          </p:cNvPr>
          <p:cNvSpPr>
            <a:spLocks noGrp="1"/>
          </p:cNvSpPr>
          <p:nvPr>
            <p:ph type="sldNum" sz="quarter" idx="12"/>
          </p:nvPr>
        </p:nvSpPr>
        <p:spPr/>
        <p:txBody>
          <a:bodyPr/>
          <a:lstStyle/>
          <a:p>
            <a:fld id="{1CBFE7BF-BE13-481A-9484-8F364B72A28E}" type="slidenum">
              <a:rPr lang="fr-FR" smtClean="0"/>
              <a:t>90</a:t>
            </a:fld>
            <a:endParaRPr lang="fr-FR"/>
          </a:p>
        </p:txBody>
      </p:sp>
      <p:sp>
        <p:nvSpPr>
          <p:cNvPr id="6" name="Espace réservé du pied de page 5">
            <a:extLst>
              <a:ext uri="{FF2B5EF4-FFF2-40B4-BE49-F238E27FC236}">
                <a16:creationId xmlns:a16="http://schemas.microsoft.com/office/drawing/2014/main" id="{812B0366-FB99-47DD-BDC1-EF6737FA1B8A}"/>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362662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A0C568-417E-47CD-8C49-42CC15661D63}"/>
              </a:ext>
            </a:extLst>
          </p:cNvPr>
          <p:cNvSpPr>
            <a:spLocks noGrp="1"/>
          </p:cNvSpPr>
          <p:nvPr>
            <p:ph type="title"/>
          </p:nvPr>
        </p:nvSpPr>
        <p:spPr/>
        <p:txBody>
          <a:bodyPr/>
          <a:lstStyle/>
          <a:p>
            <a:r>
              <a:rPr lang="fr-FR" dirty="0"/>
              <a:t>Modèle Booléen étendu: Principe</a:t>
            </a:r>
          </a:p>
        </p:txBody>
      </p:sp>
      <p:sp>
        <p:nvSpPr>
          <p:cNvPr id="3" name="Espace réservé du contenu 2">
            <a:extLst>
              <a:ext uri="{FF2B5EF4-FFF2-40B4-BE49-F238E27FC236}">
                <a16:creationId xmlns:a16="http://schemas.microsoft.com/office/drawing/2014/main" id="{037A0ED5-0002-45A9-8671-05C322577167}"/>
              </a:ext>
            </a:extLst>
          </p:cNvPr>
          <p:cNvSpPr>
            <a:spLocks noGrp="1"/>
          </p:cNvSpPr>
          <p:nvPr>
            <p:ph idx="1"/>
          </p:nvPr>
        </p:nvSpPr>
        <p:spPr/>
        <p:txBody>
          <a:bodyPr>
            <a:noAutofit/>
          </a:bodyPr>
          <a:lstStyle/>
          <a:p>
            <a:r>
              <a:rPr lang="fr-FR" sz="2400" dirty="0"/>
              <a:t>Combinaison des modèles booléen et vectoriel</a:t>
            </a:r>
            <a:br>
              <a:rPr lang="fr-FR" sz="2400" dirty="0"/>
            </a:br>
            <a:r>
              <a:rPr lang="fr-FR" sz="2400" dirty="0"/>
              <a:t>–  Document : liste de termes pondérés.</a:t>
            </a:r>
            <a:br>
              <a:rPr lang="fr-FR" sz="2400" dirty="0"/>
            </a:br>
            <a:r>
              <a:rPr lang="fr-FR" sz="2400" dirty="0"/>
              <a:t>–  Requête booléenne.</a:t>
            </a:r>
            <a:br>
              <a:rPr lang="fr-FR" sz="2400" dirty="0"/>
            </a:br>
            <a:r>
              <a:rPr lang="fr-FR" sz="2400" dirty="0"/>
              <a:t>–  Utilisation des distances algébriques pour mesurer la pertinence d’un document vis-à-vis à d’une requête.</a:t>
            </a:r>
            <a:br>
              <a:rPr lang="fr-FR" sz="2400" dirty="0"/>
            </a:br>
            <a:endParaRPr lang="fr-FR" sz="2400" dirty="0"/>
          </a:p>
        </p:txBody>
      </p:sp>
      <p:sp>
        <p:nvSpPr>
          <p:cNvPr id="5" name="Espace réservé du numéro de diapositive 4">
            <a:extLst>
              <a:ext uri="{FF2B5EF4-FFF2-40B4-BE49-F238E27FC236}">
                <a16:creationId xmlns:a16="http://schemas.microsoft.com/office/drawing/2014/main" id="{3462E953-DFE6-4D2D-B21E-06E272DB9D11}"/>
              </a:ext>
            </a:extLst>
          </p:cNvPr>
          <p:cNvSpPr>
            <a:spLocks noGrp="1"/>
          </p:cNvSpPr>
          <p:nvPr>
            <p:ph type="sldNum" sz="quarter" idx="12"/>
          </p:nvPr>
        </p:nvSpPr>
        <p:spPr/>
        <p:txBody>
          <a:bodyPr/>
          <a:lstStyle/>
          <a:p>
            <a:fld id="{1CBFE7BF-BE13-481A-9484-8F364B72A28E}" type="slidenum">
              <a:rPr lang="fr-FR" smtClean="0"/>
              <a:t>91</a:t>
            </a:fld>
            <a:endParaRPr lang="fr-FR"/>
          </a:p>
        </p:txBody>
      </p:sp>
      <p:sp>
        <p:nvSpPr>
          <p:cNvPr id="6" name="Espace réservé du pied de page 5">
            <a:extLst>
              <a:ext uri="{FF2B5EF4-FFF2-40B4-BE49-F238E27FC236}">
                <a16:creationId xmlns:a16="http://schemas.microsoft.com/office/drawing/2014/main" id="{25FCF1A1-1BE5-43D2-B79C-9DCC2A1B038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7619745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DB5176-E333-4E5E-9107-934C164D0343}"/>
              </a:ext>
            </a:extLst>
          </p:cNvPr>
          <p:cNvSpPr>
            <a:spLocks noGrp="1"/>
          </p:cNvSpPr>
          <p:nvPr>
            <p:ph type="title"/>
          </p:nvPr>
        </p:nvSpPr>
        <p:spPr/>
        <p:txBody>
          <a:bodyPr>
            <a:normAutofit/>
          </a:bodyPr>
          <a:lstStyle/>
          <a:p>
            <a:r>
              <a:rPr lang="fr-FR" dirty="0"/>
              <a:t>Modèle booléen étendu: appariement </a:t>
            </a:r>
          </a:p>
        </p:txBody>
      </p:sp>
      <p:sp>
        <p:nvSpPr>
          <p:cNvPr id="3" name="Espace réservé du contenu 2">
            <a:extLst>
              <a:ext uri="{FF2B5EF4-FFF2-40B4-BE49-F238E27FC236}">
                <a16:creationId xmlns:a16="http://schemas.microsoft.com/office/drawing/2014/main" id="{1B65745C-BBFC-4448-A115-E728728E028E}"/>
              </a:ext>
            </a:extLst>
          </p:cNvPr>
          <p:cNvSpPr>
            <a:spLocks noGrp="1"/>
          </p:cNvSpPr>
          <p:nvPr>
            <p:ph idx="1"/>
          </p:nvPr>
        </p:nvSpPr>
        <p:spPr/>
        <p:txBody>
          <a:bodyPr>
            <a:normAutofit/>
          </a:bodyPr>
          <a:lstStyle/>
          <a:p>
            <a:r>
              <a:rPr lang="fr-FR" sz="2000" dirty="0"/>
              <a:t>Soit: </a:t>
            </a:r>
          </a:p>
          <a:p>
            <a:pPr marL="685800" lvl="1"/>
            <a:r>
              <a:rPr lang="fr-FR" sz="2000" dirty="0"/>
              <a:t>  dj (w</a:t>
            </a:r>
            <a:r>
              <a:rPr lang="fr-FR" sz="2000" baseline="-25000" dirty="0"/>
              <a:t>1j</a:t>
            </a:r>
            <a:r>
              <a:rPr lang="fr-FR" sz="2000" dirty="0"/>
              <a:t>,w</a:t>
            </a:r>
            <a:r>
              <a:rPr lang="fr-FR" sz="2000" baseline="-25000" dirty="0"/>
              <a:t>2j</a:t>
            </a:r>
            <a:r>
              <a:rPr lang="fr-FR" sz="2000" dirty="0"/>
              <a:t>,… </a:t>
            </a:r>
            <a:r>
              <a:rPr lang="fr-FR" sz="2000" dirty="0" err="1"/>
              <a:t>w</a:t>
            </a:r>
            <a:r>
              <a:rPr lang="fr-FR" sz="2000" baseline="-25000" dirty="0" err="1"/>
              <a:t>tj</a:t>
            </a:r>
            <a:r>
              <a:rPr lang="fr-FR" sz="2000" dirty="0"/>
              <a:t>)</a:t>
            </a:r>
          </a:p>
          <a:p>
            <a:pPr marL="685800" lvl="1"/>
            <a:r>
              <a:rPr lang="fr-FR" sz="2000" dirty="0"/>
              <a:t>  q : requête à deux termes</a:t>
            </a:r>
            <a:br>
              <a:rPr lang="fr-FR" sz="2000" dirty="0"/>
            </a:br>
            <a:r>
              <a:rPr lang="fr-FR" sz="2000" dirty="0"/>
              <a:t>–  </a:t>
            </a:r>
            <a:r>
              <a:rPr lang="fr-FR" sz="2000" dirty="0" err="1"/>
              <a:t>q</a:t>
            </a:r>
            <a:r>
              <a:rPr lang="fr-FR" sz="2000" baseline="-25000" dirty="0" err="1"/>
              <a:t>and</a:t>
            </a:r>
            <a:r>
              <a:rPr lang="fr-FR" sz="2000" dirty="0"/>
              <a:t> = t</a:t>
            </a:r>
            <a:r>
              <a:rPr lang="fr-FR" sz="2000" baseline="-25000" dirty="0"/>
              <a:t>1</a:t>
            </a:r>
            <a:r>
              <a:rPr lang="fr-FR" sz="2000" dirty="0"/>
              <a:t> et t</a:t>
            </a:r>
            <a:r>
              <a:rPr lang="fr-FR" sz="2000" baseline="-25000" dirty="0"/>
              <a:t>2</a:t>
            </a:r>
            <a:br>
              <a:rPr lang="fr-FR" sz="2000" dirty="0"/>
            </a:br>
            <a:r>
              <a:rPr lang="fr-FR" sz="2000" dirty="0"/>
              <a:t>–  </a:t>
            </a:r>
            <a:r>
              <a:rPr lang="fr-FR" sz="2000" dirty="0" err="1"/>
              <a:t>q</a:t>
            </a:r>
            <a:r>
              <a:rPr lang="fr-FR" sz="2000" baseline="-25000" dirty="0" err="1"/>
              <a:t>or</a:t>
            </a:r>
            <a:r>
              <a:rPr lang="fr-FR" sz="2000" dirty="0"/>
              <a:t>= t1 ou t3 </a:t>
            </a:r>
            <a:br>
              <a:rPr lang="fr-FR" sz="2000" dirty="0"/>
            </a:br>
            <a:endParaRPr lang="fr-FR" sz="2000" dirty="0"/>
          </a:p>
        </p:txBody>
      </p:sp>
      <p:sp>
        <p:nvSpPr>
          <p:cNvPr id="5" name="Espace réservé du numéro de diapositive 4">
            <a:extLst>
              <a:ext uri="{FF2B5EF4-FFF2-40B4-BE49-F238E27FC236}">
                <a16:creationId xmlns:a16="http://schemas.microsoft.com/office/drawing/2014/main" id="{05984D05-5F52-4417-A97A-03898E532475}"/>
              </a:ext>
            </a:extLst>
          </p:cNvPr>
          <p:cNvSpPr>
            <a:spLocks noGrp="1"/>
          </p:cNvSpPr>
          <p:nvPr>
            <p:ph type="sldNum" sz="quarter" idx="12"/>
          </p:nvPr>
        </p:nvSpPr>
        <p:spPr/>
        <p:txBody>
          <a:bodyPr/>
          <a:lstStyle/>
          <a:p>
            <a:fld id="{1CBFE7BF-BE13-481A-9484-8F364B72A28E}" type="slidenum">
              <a:rPr lang="fr-FR" smtClean="0"/>
              <a:t>92</a:t>
            </a:fld>
            <a:endParaRPr lang="fr-FR"/>
          </a:p>
        </p:txBody>
      </p:sp>
      <p:pic>
        <p:nvPicPr>
          <p:cNvPr id="6" name="Image 5">
            <a:extLst>
              <a:ext uri="{FF2B5EF4-FFF2-40B4-BE49-F238E27FC236}">
                <a16:creationId xmlns:a16="http://schemas.microsoft.com/office/drawing/2014/main" id="{205F15BE-8FE9-4430-AAE2-B2D64FD5304E}"/>
              </a:ext>
            </a:extLst>
          </p:cNvPr>
          <p:cNvPicPr>
            <a:picLocks noChangeAspect="1"/>
          </p:cNvPicPr>
          <p:nvPr/>
        </p:nvPicPr>
        <p:blipFill>
          <a:blip r:embed="rId2"/>
          <a:stretch>
            <a:fillRect/>
          </a:stretch>
        </p:blipFill>
        <p:spPr>
          <a:xfrm>
            <a:off x="7145200" y="3037121"/>
            <a:ext cx="3310765" cy="1537252"/>
          </a:xfrm>
          <a:prstGeom prst="rect">
            <a:avLst/>
          </a:prstGeom>
        </p:spPr>
      </p:pic>
      <p:pic>
        <p:nvPicPr>
          <p:cNvPr id="7" name="Image 6">
            <a:extLst>
              <a:ext uri="{FF2B5EF4-FFF2-40B4-BE49-F238E27FC236}">
                <a16:creationId xmlns:a16="http://schemas.microsoft.com/office/drawing/2014/main" id="{DAF2E8FF-687F-48B1-8E31-AF977C0F2DEC}"/>
              </a:ext>
            </a:extLst>
          </p:cNvPr>
          <p:cNvPicPr>
            <a:picLocks noChangeAspect="1"/>
          </p:cNvPicPr>
          <p:nvPr/>
        </p:nvPicPr>
        <p:blipFill>
          <a:blip r:embed="rId3"/>
          <a:stretch>
            <a:fillRect/>
          </a:stretch>
        </p:blipFill>
        <p:spPr>
          <a:xfrm>
            <a:off x="4905582" y="4574373"/>
            <a:ext cx="5156166" cy="1399337"/>
          </a:xfrm>
          <a:prstGeom prst="rect">
            <a:avLst/>
          </a:prstGeom>
        </p:spPr>
      </p:pic>
      <p:sp>
        <p:nvSpPr>
          <p:cNvPr id="8" name="Espace réservé du pied de page 7">
            <a:extLst>
              <a:ext uri="{FF2B5EF4-FFF2-40B4-BE49-F238E27FC236}">
                <a16:creationId xmlns:a16="http://schemas.microsoft.com/office/drawing/2014/main" id="{BE1FF5A5-7A65-4E2D-B1F6-CAA3BA556999}"/>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86697715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96B86C-BDB9-46F9-8384-E78648D9D0DF}"/>
              </a:ext>
            </a:extLst>
          </p:cNvPr>
          <p:cNvSpPr>
            <a:spLocks noGrp="1"/>
          </p:cNvSpPr>
          <p:nvPr>
            <p:ph type="title"/>
          </p:nvPr>
        </p:nvSpPr>
        <p:spPr/>
        <p:txBody>
          <a:bodyPr/>
          <a:lstStyle/>
          <a:p>
            <a:r>
              <a:rPr lang="fr-FR" dirty="0"/>
              <a:t>Modèle booléen étendu: appariement </a:t>
            </a:r>
          </a:p>
        </p:txBody>
      </p:sp>
      <p:sp>
        <p:nvSpPr>
          <p:cNvPr id="3" name="Espace réservé du contenu 2">
            <a:extLst>
              <a:ext uri="{FF2B5EF4-FFF2-40B4-BE49-F238E27FC236}">
                <a16:creationId xmlns:a16="http://schemas.microsoft.com/office/drawing/2014/main" id="{36550D8C-F96C-4CA5-8C94-6EF32C5D5D69}"/>
              </a:ext>
            </a:extLst>
          </p:cNvPr>
          <p:cNvSpPr>
            <a:spLocks noGrp="1"/>
          </p:cNvSpPr>
          <p:nvPr>
            <p:ph idx="1"/>
          </p:nvPr>
        </p:nvSpPr>
        <p:spPr/>
        <p:txBody>
          <a:bodyPr/>
          <a:lstStyle/>
          <a:p>
            <a:r>
              <a:rPr lang="fr-FR" dirty="0"/>
              <a:t>Généralisation:</a:t>
            </a:r>
            <a:br>
              <a:rPr lang="fr-FR" dirty="0"/>
            </a:br>
            <a:r>
              <a:rPr lang="fr-FR" dirty="0"/>
              <a:t>–  Distance euclidienne à plusieurs dimensions.</a:t>
            </a:r>
            <a:br>
              <a:rPr lang="fr-FR" dirty="0"/>
            </a:br>
            <a:r>
              <a:rPr lang="fr-FR" dirty="0"/>
              <a:t>–  Utilisation de la </a:t>
            </a:r>
            <a:r>
              <a:rPr lang="fr-FR" b="1" dirty="0"/>
              <a:t>p-</a:t>
            </a:r>
            <a:r>
              <a:rPr lang="fr-FR" b="1" dirty="0" err="1"/>
              <a:t>norm</a:t>
            </a:r>
            <a:r>
              <a:rPr lang="fr-FR" b="1" dirty="0"/>
              <a:t>.</a:t>
            </a:r>
          </a:p>
          <a:p>
            <a:r>
              <a:rPr lang="fr-FR" dirty="0"/>
              <a:t>Considérons :</a:t>
            </a:r>
            <a:br>
              <a:rPr lang="fr-FR" dirty="0"/>
            </a:br>
            <a:r>
              <a:rPr lang="fr-FR" dirty="0"/>
              <a:t>–  un document dj (w</a:t>
            </a:r>
            <a:r>
              <a:rPr lang="fr-FR" baseline="-25000" dirty="0"/>
              <a:t>1j</a:t>
            </a:r>
            <a:r>
              <a:rPr lang="fr-FR" dirty="0"/>
              <a:t>,w</a:t>
            </a:r>
            <a:r>
              <a:rPr lang="fr-FR" baseline="-25000" dirty="0"/>
              <a:t>2j</a:t>
            </a:r>
            <a:r>
              <a:rPr lang="fr-FR" dirty="0"/>
              <a:t>,… </a:t>
            </a:r>
            <a:r>
              <a:rPr lang="fr-FR" dirty="0" err="1"/>
              <a:t>w</a:t>
            </a:r>
            <a:r>
              <a:rPr lang="fr-FR" baseline="-25000" dirty="0" err="1"/>
              <a:t>tj</a:t>
            </a:r>
            <a:r>
              <a:rPr lang="fr-FR" dirty="0"/>
              <a:t>) et q (t</a:t>
            </a:r>
            <a:r>
              <a:rPr lang="fr-FR" baseline="-25000" dirty="0"/>
              <a:t>1</a:t>
            </a:r>
            <a:r>
              <a:rPr lang="fr-FR" dirty="0"/>
              <a:t>, t</a:t>
            </a:r>
            <a:r>
              <a:rPr lang="fr-FR" baseline="-25000" dirty="0"/>
              <a:t>2</a:t>
            </a:r>
            <a:r>
              <a:rPr lang="fr-FR" dirty="0"/>
              <a:t>, ..t</a:t>
            </a:r>
            <a:r>
              <a:rPr lang="fr-FR" baseline="-25000" dirty="0"/>
              <a:t>m</a:t>
            </a:r>
            <a:r>
              <a:rPr lang="fr-FR" dirty="0"/>
              <a:t>) : une requête composée de </a:t>
            </a:r>
            <a:r>
              <a:rPr lang="fr-FR" b="1" dirty="0"/>
              <a:t>m </a:t>
            </a:r>
            <a:r>
              <a:rPr lang="fr-FR" dirty="0"/>
              <a:t>termes </a:t>
            </a:r>
            <a:br>
              <a:rPr lang="fr-FR" dirty="0"/>
            </a:br>
            <a:endParaRPr lang="fr-FR" dirty="0"/>
          </a:p>
        </p:txBody>
      </p:sp>
      <p:sp>
        <p:nvSpPr>
          <p:cNvPr id="5" name="Espace réservé du numéro de diapositive 4">
            <a:extLst>
              <a:ext uri="{FF2B5EF4-FFF2-40B4-BE49-F238E27FC236}">
                <a16:creationId xmlns:a16="http://schemas.microsoft.com/office/drawing/2014/main" id="{E52816ED-1188-4C1B-A4AB-CCA1BD727E9B}"/>
              </a:ext>
            </a:extLst>
          </p:cNvPr>
          <p:cNvSpPr>
            <a:spLocks noGrp="1"/>
          </p:cNvSpPr>
          <p:nvPr>
            <p:ph type="sldNum" sz="quarter" idx="12"/>
          </p:nvPr>
        </p:nvSpPr>
        <p:spPr/>
        <p:txBody>
          <a:bodyPr/>
          <a:lstStyle/>
          <a:p>
            <a:fld id="{1CBFE7BF-BE13-481A-9484-8F364B72A28E}" type="slidenum">
              <a:rPr lang="fr-FR" smtClean="0"/>
              <a:t>93</a:t>
            </a:fld>
            <a:endParaRPr lang="fr-FR"/>
          </a:p>
        </p:txBody>
      </p:sp>
      <p:pic>
        <p:nvPicPr>
          <p:cNvPr id="7" name="Image 6">
            <a:extLst>
              <a:ext uri="{FF2B5EF4-FFF2-40B4-BE49-F238E27FC236}">
                <a16:creationId xmlns:a16="http://schemas.microsoft.com/office/drawing/2014/main" id="{C641B1F1-C3A8-4528-8681-1649F92A9C43}"/>
              </a:ext>
            </a:extLst>
          </p:cNvPr>
          <p:cNvPicPr>
            <a:picLocks noChangeAspect="1"/>
          </p:cNvPicPr>
          <p:nvPr/>
        </p:nvPicPr>
        <p:blipFill>
          <a:blip r:embed="rId2"/>
          <a:stretch>
            <a:fillRect/>
          </a:stretch>
        </p:blipFill>
        <p:spPr>
          <a:xfrm>
            <a:off x="4354791" y="4055163"/>
            <a:ext cx="5345800" cy="1842052"/>
          </a:xfrm>
          <a:prstGeom prst="rect">
            <a:avLst/>
          </a:prstGeom>
        </p:spPr>
      </p:pic>
      <p:sp>
        <p:nvSpPr>
          <p:cNvPr id="6" name="Espace réservé du pied de page 5">
            <a:extLst>
              <a:ext uri="{FF2B5EF4-FFF2-40B4-BE49-F238E27FC236}">
                <a16:creationId xmlns:a16="http://schemas.microsoft.com/office/drawing/2014/main" id="{6D41E692-8C37-463F-B461-B8E03E1FA65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0729509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912554-5340-4E5F-843E-9357DAD0E4A3}"/>
              </a:ext>
            </a:extLst>
          </p:cNvPr>
          <p:cNvSpPr>
            <a:spLocks noGrp="1"/>
          </p:cNvSpPr>
          <p:nvPr>
            <p:ph type="title"/>
          </p:nvPr>
        </p:nvSpPr>
        <p:spPr/>
        <p:txBody>
          <a:bodyPr/>
          <a:lstStyle/>
          <a:p>
            <a:r>
              <a:rPr lang="fr-FR" dirty="0"/>
              <a:t>Modèle booléen étendu: appariement </a:t>
            </a:r>
          </a:p>
        </p:txBody>
      </p:sp>
      <p:sp>
        <p:nvSpPr>
          <p:cNvPr id="3" name="Espace réservé du contenu 2">
            <a:extLst>
              <a:ext uri="{FF2B5EF4-FFF2-40B4-BE49-F238E27FC236}">
                <a16:creationId xmlns:a16="http://schemas.microsoft.com/office/drawing/2014/main" id="{86756DFF-40D3-405B-B596-1030D5B737EA}"/>
              </a:ext>
            </a:extLst>
          </p:cNvPr>
          <p:cNvSpPr>
            <a:spLocks noGrp="1"/>
          </p:cNvSpPr>
          <p:nvPr>
            <p:ph idx="1"/>
          </p:nvPr>
        </p:nvSpPr>
        <p:spPr/>
        <p:txBody>
          <a:bodyPr/>
          <a:lstStyle/>
          <a:p>
            <a:r>
              <a:rPr lang="fr-FR" dirty="0"/>
              <a:t>Si p = 1 alors (on retrouve le modèle vectoriel)</a:t>
            </a:r>
            <a:br>
              <a:rPr lang="fr-FR" dirty="0"/>
            </a:br>
            <a:r>
              <a:rPr lang="fr-FR" dirty="0"/>
              <a:t>–  RSV(d</a:t>
            </a:r>
            <a:r>
              <a:rPr lang="fr-FR" baseline="-25000" dirty="0"/>
              <a:t>j</a:t>
            </a:r>
            <a:r>
              <a:rPr lang="fr-FR" dirty="0"/>
              <a:t>,qor) = RSV(</a:t>
            </a:r>
            <a:r>
              <a:rPr lang="fr-FR" dirty="0" err="1"/>
              <a:t>d</a:t>
            </a:r>
            <a:r>
              <a:rPr lang="fr-FR" baseline="-25000" dirty="0" err="1"/>
              <a:t>j</a:t>
            </a:r>
            <a:r>
              <a:rPr lang="fr-FR" dirty="0" err="1"/>
              <a:t>,q</a:t>
            </a:r>
            <a:r>
              <a:rPr lang="fr-FR" baseline="-25000" dirty="0" err="1"/>
              <a:t>and</a:t>
            </a:r>
            <a:r>
              <a:rPr lang="fr-FR" dirty="0"/>
              <a:t>)</a:t>
            </a:r>
          </a:p>
          <a:p>
            <a:r>
              <a:rPr lang="fr-FR" dirty="0"/>
              <a:t>Si p = ∞ alors (modèle booléen)</a:t>
            </a:r>
            <a:br>
              <a:rPr lang="fr-FR" dirty="0"/>
            </a:br>
            <a:r>
              <a:rPr lang="fr-FR" dirty="0"/>
              <a:t>–  RSV(d</a:t>
            </a:r>
            <a:r>
              <a:rPr lang="fr-FR" baseline="-25000" dirty="0"/>
              <a:t>j</a:t>
            </a:r>
            <a:r>
              <a:rPr lang="fr-FR" dirty="0"/>
              <a:t>,q</a:t>
            </a:r>
            <a:r>
              <a:rPr lang="fr-FR" baseline="-25000" dirty="0"/>
              <a:t>or</a:t>
            </a:r>
            <a:r>
              <a:rPr lang="fr-FR" dirty="0"/>
              <a:t>) = max (</a:t>
            </a:r>
            <a:r>
              <a:rPr lang="fr-FR" dirty="0" err="1"/>
              <a:t>w</a:t>
            </a:r>
            <a:r>
              <a:rPr lang="fr-FR" baseline="-25000" dirty="0" err="1"/>
              <a:t>xj</a:t>
            </a:r>
            <a:r>
              <a:rPr lang="fr-FR" dirty="0"/>
              <a:t>)</a:t>
            </a:r>
            <a:br>
              <a:rPr lang="fr-FR" dirty="0"/>
            </a:br>
            <a:r>
              <a:rPr lang="fr-FR" dirty="0"/>
              <a:t>–  RSV(</a:t>
            </a:r>
            <a:r>
              <a:rPr lang="fr-FR" dirty="0" err="1"/>
              <a:t>d</a:t>
            </a:r>
            <a:r>
              <a:rPr lang="fr-FR" baseline="-25000" dirty="0" err="1"/>
              <a:t>j</a:t>
            </a:r>
            <a:r>
              <a:rPr lang="fr-FR" dirty="0" err="1"/>
              <a:t>,q</a:t>
            </a:r>
            <a:r>
              <a:rPr lang="fr-FR" baseline="-25000" dirty="0" err="1"/>
              <a:t>and</a:t>
            </a:r>
            <a:r>
              <a:rPr lang="fr-FR" dirty="0"/>
              <a:t>) = min (</a:t>
            </a:r>
            <a:r>
              <a:rPr lang="fr-FR" dirty="0" err="1"/>
              <a:t>w</a:t>
            </a:r>
            <a:r>
              <a:rPr lang="fr-FR" baseline="-25000" dirty="0" err="1"/>
              <a:t>xj</a:t>
            </a:r>
            <a:r>
              <a:rPr lang="fr-FR" dirty="0"/>
              <a:t>)</a:t>
            </a:r>
          </a:p>
          <a:p>
            <a:r>
              <a:rPr lang="fr-FR" dirty="0"/>
              <a:t>p=2 correspond à la distance euclidienne, semble être le meilleur choix </a:t>
            </a:r>
            <a:br>
              <a:rPr lang="fr-FR" dirty="0"/>
            </a:br>
            <a:endParaRPr lang="fr-FR" dirty="0"/>
          </a:p>
        </p:txBody>
      </p:sp>
      <p:sp>
        <p:nvSpPr>
          <p:cNvPr id="5" name="Espace réservé du numéro de diapositive 4">
            <a:extLst>
              <a:ext uri="{FF2B5EF4-FFF2-40B4-BE49-F238E27FC236}">
                <a16:creationId xmlns:a16="http://schemas.microsoft.com/office/drawing/2014/main" id="{3C50749A-EE2C-44FC-94E0-684A79454A45}"/>
              </a:ext>
            </a:extLst>
          </p:cNvPr>
          <p:cNvSpPr>
            <a:spLocks noGrp="1"/>
          </p:cNvSpPr>
          <p:nvPr>
            <p:ph type="sldNum" sz="quarter" idx="12"/>
          </p:nvPr>
        </p:nvSpPr>
        <p:spPr/>
        <p:txBody>
          <a:bodyPr/>
          <a:lstStyle/>
          <a:p>
            <a:fld id="{1CBFE7BF-BE13-481A-9484-8F364B72A28E}" type="slidenum">
              <a:rPr lang="fr-FR" smtClean="0"/>
              <a:t>94</a:t>
            </a:fld>
            <a:endParaRPr lang="fr-FR"/>
          </a:p>
        </p:txBody>
      </p:sp>
      <p:sp>
        <p:nvSpPr>
          <p:cNvPr id="6" name="Espace réservé du pied de page 5">
            <a:extLst>
              <a:ext uri="{FF2B5EF4-FFF2-40B4-BE49-F238E27FC236}">
                <a16:creationId xmlns:a16="http://schemas.microsoft.com/office/drawing/2014/main" id="{CF666E68-3DDC-401A-A308-7F4B3F0EA6D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695925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A47FA3-D8BC-41BD-ACF3-BE27ABEA6EBB}"/>
              </a:ext>
            </a:extLst>
          </p:cNvPr>
          <p:cNvSpPr>
            <a:spLocks noGrp="1"/>
          </p:cNvSpPr>
          <p:nvPr>
            <p:ph type="title"/>
          </p:nvPr>
        </p:nvSpPr>
        <p:spPr/>
        <p:txBody>
          <a:bodyPr/>
          <a:lstStyle/>
          <a:p>
            <a:r>
              <a:rPr lang="fr-FR" dirty="0"/>
              <a:t>Modèle booléen étendu: AV &amp; </a:t>
            </a:r>
            <a:r>
              <a:rPr lang="fr-FR" dirty="0" err="1"/>
              <a:t>Inc</a:t>
            </a:r>
            <a:endParaRPr lang="fr-FR" dirty="0"/>
          </a:p>
        </p:txBody>
      </p:sp>
      <p:sp>
        <p:nvSpPr>
          <p:cNvPr id="3" name="Espace réservé du contenu 2">
            <a:extLst>
              <a:ext uri="{FF2B5EF4-FFF2-40B4-BE49-F238E27FC236}">
                <a16:creationId xmlns:a16="http://schemas.microsoft.com/office/drawing/2014/main" id="{D79B184F-B30C-4A81-910C-411FE5002C26}"/>
              </a:ext>
            </a:extLst>
          </p:cNvPr>
          <p:cNvSpPr>
            <a:spLocks noGrp="1"/>
          </p:cNvSpPr>
          <p:nvPr>
            <p:ph idx="1"/>
          </p:nvPr>
        </p:nvSpPr>
        <p:spPr/>
        <p:txBody>
          <a:bodyPr/>
          <a:lstStyle/>
          <a:p>
            <a:r>
              <a:rPr lang="fr-FR" dirty="0"/>
              <a:t> Modèle puissant</a:t>
            </a:r>
          </a:p>
          <a:p>
            <a:r>
              <a:rPr lang="fr-FR" dirty="0"/>
              <a:t> Calcul complexe</a:t>
            </a:r>
          </a:p>
          <a:p>
            <a:r>
              <a:rPr lang="fr-FR" dirty="0"/>
              <a:t>Problème de distributivité</a:t>
            </a:r>
            <a:br>
              <a:rPr lang="fr-FR" dirty="0"/>
            </a:br>
            <a:r>
              <a:rPr lang="fr-FR" dirty="0"/>
              <a:t>–  q</a:t>
            </a:r>
            <a:r>
              <a:rPr lang="fr-FR" i="1" baseline="-25000" dirty="0"/>
              <a:t>1</a:t>
            </a:r>
            <a:r>
              <a:rPr lang="fr-FR" dirty="0"/>
              <a:t>=(t</a:t>
            </a:r>
            <a:r>
              <a:rPr lang="fr-FR" i="1" baseline="-25000" dirty="0"/>
              <a:t>1</a:t>
            </a:r>
            <a:r>
              <a:rPr lang="fr-FR" i="1" dirty="0"/>
              <a:t> </a:t>
            </a:r>
            <a:r>
              <a:rPr lang="fr-FR" dirty="0"/>
              <a:t>OU </a:t>
            </a:r>
            <a:r>
              <a:rPr lang="fr-FR" i="1" baseline="-25000" dirty="0"/>
              <a:t>t2</a:t>
            </a:r>
            <a:r>
              <a:rPr lang="fr-FR" dirty="0"/>
              <a:t>) ET </a:t>
            </a:r>
            <a:r>
              <a:rPr lang="fr-FR" i="1" baseline="-25000" dirty="0"/>
              <a:t>t3</a:t>
            </a:r>
            <a:br>
              <a:rPr lang="fr-FR" i="1" dirty="0"/>
            </a:br>
            <a:r>
              <a:rPr lang="fr-FR" dirty="0"/>
              <a:t>–  q2=(t</a:t>
            </a:r>
            <a:r>
              <a:rPr lang="fr-FR" i="1" baseline="-25000" dirty="0"/>
              <a:t>1</a:t>
            </a:r>
            <a:r>
              <a:rPr lang="fr-FR" i="1" dirty="0"/>
              <a:t> </a:t>
            </a:r>
            <a:r>
              <a:rPr lang="fr-FR" dirty="0"/>
              <a:t>ET</a:t>
            </a:r>
            <a:r>
              <a:rPr lang="fr-FR" i="1" baseline="-25000" dirty="0"/>
              <a:t> t3</a:t>
            </a:r>
            <a:r>
              <a:rPr lang="fr-FR" dirty="0"/>
              <a:t>) OU (t</a:t>
            </a:r>
            <a:r>
              <a:rPr lang="fr-FR" i="1" baseline="-25000" dirty="0"/>
              <a:t>2</a:t>
            </a:r>
            <a:r>
              <a:rPr lang="fr-FR" i="1" dirty="0"/>
              <a:t> </a:t>
            </a:r>
            <a:r>
              <a:rPr lang="fr-FR" dirty="0"/>
              <a:t>ET t</a:t>
            </a:r>
            <a:r>
              <a:rPr lang="fr-FR" i="1" baseline="-25000" dirty="0"/>
              <a:t>3</a:t>
            </a:r>
            <a:r>
              <a:rPr lang="fr-FR" dirty="0"/>
              <a:t>)</a:t>
            </a:r>
            <a:br>
              <a:rPr lang="fr-FR" dirty="0"/>
            </a:br>
            <a:r>
              <a:rPr lang="fr-FR" dirty="0"/>
              <a:t>–  RSV(q</a:t>
            </a:r>
            <a:r>
              <a:rPr lang="fr-FR" i="1" baseline="-25000" dirty="0"/>
              <a:t>1</a:t>
            </a:r>
            <a:r>
              <a:rPr lang="fr-FR" dirty="0"/>
              <a:t>,d) &lt;&gt; RSV(q</a:t>
            </a:r>
            <a:r>
              <a:rPr lang="fr-FR" i="1" baseline="-25000" dirty="0"/>
              <a:t>2</a:t>
            </a:r>
            <a:r>
              <a:rPr lang="fr-FR" dirty="0"/>
              <a:t>,d) </a:t>
            </a:r>
            <a:br>
              <a:rPr lang="fr-FR" dirty="0"/>
            </a:br>
            <a:endParaRPr lang="fr-FR" dirty="0"/>
          </a:p>
        </p:txBody>
      </p:sp>
      <p:sp>
        <p:nvSpPr>
          <p:cNvPr id="5" name="Espace réservé du numéro de diapositive 4">
            <a:extLst>
              <a:ext uri="{FF2B5EF4-FFF2-40B4-BE49-F238E27FC236}">
                <a16:creationId xmlns:a16="http://schemas.microsoft.com/office/drawing/2014/main" id="{6735A733-8703-41EC-9CD6-1E9FE9C9E554}"/>
              </a:ext>
            </a:extLst>
          </p:cNvPr>
          <p:cNvSpPr>
            <a:spLocks noGrp="1"/>
          </p:cNvSpPr>
          <p:nvPr>
            <p:ph type="sldNum" sz="quarter" idx="12"/>
          </p:nvPr>
        </p:nvSpPr>
        <p:spPr/>
        <p:txBody>
          <a:bodyPr/>
          <a:lstStyle/>
          <a:p>
            <a:fld id="{1CBFE7BF-BE13-481A-9484-8F364B72A28E}" type="slidenum">
              <a:rPr lang="fr-FR" smtClean="0"/>
              <a:t>95</a:t>
            </a:fld>
            <a:endParaRPr lang="fr-FR"/>
          </a:p>
        </p:txBody>
      </p:sp>
      <p:sp>
        <p:nvSpPr>
          <p:cNvPr id="6" name="Espace réservé du pied de page 5">
            <a:extLst>
              <a:ext uri="{FF2B5EF4-FFF2-40B4-BE49-F238E27FC236}">
                <a16:creationId xmlns:a16="http://schemas.microsoft.com/office/drawing/2014/main" id="{F66D1441-077B-44C9-B0F9-CF2CB066043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2156772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1475D-1910-4FA6-BF47-3277256D0092}"/>
              </a:ext>
            </a:extLst>
          </p:cNvPr>
          <p:cNvSpPr>
            <a:spLocks noGrp="1"/>
          </p:cNvSpPr>
          <p:nvPr>
            <p:ph type="title"/>
          </p:nvPr>
        </p:nvSpPr>
        <p:spPr/>
        <p:txBody>
          <a:bodyPr/>
          <a:lstStyle/>
          <a:p>
            <a:r>
              <a:rPr lang="fr-FR" dirty="0"/>
              <a:t>Modèle booléen étendu: Exemple</a:t>
            </a:r>
          </a:p>
        </p:txBody>
      </p:sp>
      <p:sp>
        <p:nvSpPr>
          <p:cNvPr id="3" name="Espace réservé du contenu 2">
            <a:extLst>
              <a:ext uri="{FF2B5EF4-FFF2-40B4-BE49-F238E27FC236}">
                <a16:creationId xmlns:a16="http://schemas.microsoft.com/office/drawing/2014/main" id="{642E4B62-CC4A-4FBC-A1B5-F6138B5C8796}"/>
              </a:ext>
            </a:extLst>
          </p:cNvPr>
          <p:cNvSpPr>
            <a:spLocks noGrp="1"/>
          </p:cNvSpPr>
          <p:nvPr>
            <p:ph idx="1"/>
          </p:nvPr>
        </p:nvSpPr>
        <p:spPr/>
        <p:txBody>
          <a:bodyPr/>
          <a:lstStyle/>
          <a:p>
            <a:r>
              <a:rPr lang="fr-FR" dirty="0"/>
              <a:t> T(document, web, information, recherche, image, contenu) : ensemble des termes d’indexation.</a:t>
            </a:r>
          </a:p>
          <a:p>
            <a:r>
              <a:rPr lang="fr-FR" dirty="0"/>
              <a:t> d1(document 0.3,web 0,5,image 0.2 )</a:t>
            </a:r>
          </a:p>
          <a:p>
            <a:r>
              <a:rPr lang="fr-FR" dirty="0"/>
              <a:t>q1 (document OU web);</a:t>
            </a:r>
          </a:p>
          <a:p>
            <a:r>
              <a:rPr lang="fr-FR" dirty="0"/>
              <a:t>q2(web ET document); </a:t>
            </a:r>
          </a:p>
          <a:p>
            <a:r>
              <a:rPr lang="fr-FR" dirty="0"/>
              <a:t>q3((web OU document) ET image) </a:t>
            </a:r>
            <a:br>
              <a:rPr lang="fr-FR" dirty="0"/>
            </a:br>
            <a:endParaRPr lang="fr-FR" dirty="0"/>
          </a:p>
        </p:txBody>
      </p:sp>
      <p:sp>
        <p:nvSpPr>
          <p:cNvPr id="5" name="Espace réservé du numéro de diapositive 4">
            <a:extLst>
              <a:ext uri="{FF2B5EF4-FFF2-40B4-BE49-F238E27FC236}">
                <a16:creationId xmlns:a16="http://schemas.microsoft.com/office/drawing/2014/main" id="{56718DAF-5CFE-4A78-883F-30B3CA59628E}"/>
              </a:ext>
            </a:extLst>
          </p:cNvPr>
          <p:cNvSpPr>
            <a:spLocks noGrp="1"/>
          </p:cNvSpPr>
          <p:nvPr>
            <p:ph type="sldNum" sz="quarter" idx="12"/>
          </p:nvPr>
        </p:nvSpPr>
        <p:spPr/>
        <p:txBody>
          <a:bodyPr/>
          <a:lstStyle/>
          <a:p>
            <a:fld id="{1CBFE7BF-BE13-481A-9484-8F364B72A28E}" type="slidenum">
              <a:rPr lang="fr-FR" smtClean="0"/>
              <a:t>96</a:t>
            </a:fld>
            <a:endParaRPr lang="fr-FR"/>
          </a:p>
        </p:txBody>
      </p:sp>
      <p:sp>
        <p:nvSpPr>
          <p:cNvPr id="6" name="Espace réservé du pied de page 5">
            <a:extLst>
              <a:ext uri="{FF2B5EF4-FFF2-40B4-BE49-F238E27FC236}">
                <a16:creationId xmlns:a16="http://schemas.microsoft.com/office/drawing/2014/main" id="{704D2567-3447-464C-9FF4-FF47E775B5D0}"/>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4583348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7DDF16-4D3E-4C06-9EE1-7445DFF64583}"/>
              </a:ext>
            </a:extLst>
          </p:cNvPr>
          <p:cNvSpPr>
            <a:spLocks noGrp="1"/>
          </p:cNvSpPr>
          <p:nvPr>
            <p:ph type="title"/>
          </p:nvPr>
        </p:nvSpPr>
        <p:spPr/>
        <p:txBody>
          <a:bodyPr>
            <a:normAutofit/>
          </a:bodyPr>
          <a:lstStyle/>
          <a:p>
            <a:r>
              <a:rPr lang="fr-FR" dirty="0"/>
              <a:t>Ensembles flous</a:t>
            </a:r>
          </a:p>
        </p:txBody>
      </p:sp>
      <p:sp>
        <p:nvSpPr>
          <p:cNvPr id="3" name="Espace réservé du contenu 2">
            <a:extLst>
              <a:ext uri="{FF2B5EF4-FFF2-40B4-BE49-F238E27FC236}">
                <a16:creationId xmlns:a16="http://schemas.microsoft.com/office/drawing/2014/main" id="{26F18118-13C9-41F9-82D1-E9C27A6F4AD4}"/>
              </a:ext>
            </a:extLst>
          </p:cNvPr>
          <p:cNvSpPr>
            <a:spLocks noGrp="1"/>
          </p:cNvSpPr>
          <p:nvPr>
            <p:ph idx="1"/>
          </p:nvPr>
        </p:nvSpPr>
        <p:spPr/>
        <p:txBody>
          <a:bodyPr>
            <a:normAutofit/>
          </a:bodyPr>
          <a:lstStyle/>
          <a:p>
            <a:r>
              <a:rPr lang="fr-FR" sz="2000" dirty="0">
                <a:latin typeface="+mj-lt"/>
              </a:rPr>
              <a:t>Théorie des ensembles flous:</a:t>
            </a:r>
            <a:br>
              <a:rPr lang="fr-FR" sz="2000" dirty="0">
                <a:latin typeface="+mj-lt"/>
              </a:rPr>
            </a:br>
            <a:r>
              <a:rPr lang="fr-FR" sz="2000" dirty="0">
                <a:latin typeface="+mj-lt"/>
              </a:rPr>
              <a:t>–  Un cadre pour représenter les ensembles dont les bornes ne</a:t>
            </a:r>
            <a:r>
              <a:rPr lang="ar-DZ" sz="2000" dirty="0">
                <a:latin typeface="+mj-lt"/>
              </a:rPr>
              <a:t> </a:t>
            </a:r>
            <a:r>
              <a:rPr lang="fr-FR" sz="2000" dirty="0">
                <a:latin typeface="+mj-lt"/>
              </a:rPr>
              <a:t>sont pas bien définis</a:t>
            </a:r>
            <a:br>
              <a:rPr lang="fr-FR" sz="2000" dirty="0">
                <a:latin typeface="+mj-lt"/>
              </a:rPr>
            </a:br>
            <a:r>
              <a:rPr lang="fr-FR" sz="2000" dirty="0">
                <a:latin typeface="+mj-lt"/>
              </a:rPr>
              <a:t>–  L’objectif principal est l’introduction de la notion de degré</a:t>
            </a:r>
            <a:r>
              <a:rPr lang="ar-DZ" sz="2000" dirty="0">
                <a:latin typeface="+mj-lt"/>
              </a:rPr>
              <a:t> </a:t>
            </a:r>
            <a:r>
              <a:rPr lang="fr-FR" sz="2000" dirty="0">
                <a:latin typeface="+mj-lt"/>
              </a:rPr>
              <a:t>d’appartenance d’un élément à un ensemble</a:t>
            </a:r>
            <a:br>
              <a:rPr lang="fr-FR" sz="2000" dirty="0">
                <a:latin typeface="+mj-lt"/>
              </a:rPr>
            </a:br>
            <a:r>
              <a:rPr lang="fr-FR" sz="2000" dirty="0">
                <a:latin typeface="+mj-lt"/>
              </a:rPr>
              <a:t>–  Contrairement à la théorie des ensembles ou un élément est</a:t>
            </a:r>
            <a:r>
              <a:rPr lang="ar-DZ" sz="2000" dirty="0">
                <a:latin typeface="+mj-lt"/>
              </a:rPr>
              <a:t> </a:t>
            </a:r>
            <a:r>
              <a:rPr lang="fr-FR" sz="2000" dirty="0">
                <a:latin typeface="+mj-lt"/>
              </a:rPr>
              <a:t>dans l’ensemble ou ne l’est pas, dans les ensembles flous, l’appartenance est mesurée par</a:t>
            </a:r>
            <a:r>
              <a:rPr lang="ar-DZ" sz="2000" dirty="0">
                <a:latin typeface="+mj-lt"/>
              </a:rPr>
              <a:t> </a:t>
            </a:r>
            <a:r>
              <a:rPr lang="fr-FR" sz="2000" dirty="0">
                <a:latin typeface="+mj-lt"/>
              </a:rPr>
              <a:t>un degré variant entre 0 et 1:</a:t>
            </a:r>
            <a:br>
              <a:rPr lang="fr-FR" sz="2000" dirty="0">
                <a:latin typeface="+mj-lt"/>
              </a:rPr>
            </a:br>
            <a:r>
              <a:rPr lang="fr-FR" sz="2000" dirty="0">
                <a:latin typeface="+mj-lt"/>
              </a:rPr>
              <a:t>•  0 → non appartenance</a:t>
            </a:r>
            <a:br>
              <a:rPr lang="fr-FR" sz="2000" dirty="0">
                <a:latin typeface="+mj-lt"/>
              </a:rPr>
            </a:br>
            <a:r>
              <a:rPr lang="fr-FR" sz="2000" dirty="0">
                <a:latin typeface="+mj-lt"/>
              </a:rPr>
              <a:t>•  1 → appartenance complète </a:t>
            </a:r>
            <a:br>
              <a:rPr lang="fr-FR" sz="2000" dirty="0">
                <a:latin typeface="+mj-lt"/>
              </a:rPr>
            </a:br>
            <a:endParaRPr lang="fr-FR" sz="2000" dirty="0">
              <a:latin typeface="+mj-lt"/>
            </a:endParaRPr>
          </a:p>
        </p:txBody>
      </p:sp>
      <p:sp>
        <p:nvSpPr>
          <p:cNvPr id="5" name="Espace réservé du numéro de diapositive 4">
            <a:extLst>
              <a:ext uri="{FF2B5EF4-FFF2-40B4-BE49-F238E27FC236}">
                <a16:creationId xmlns:a16="http://schemas.microsoft.com/office/drawing/2014/main" id="{D1414A01-7C2C-426C-8D83-9EB7A2FB5EFF}"/>
              </a:ext>
            </a:extLst>
          </p:cNvPr>
          <p:cNvSpPr>
            <a:spLocks noGrp="1"/>
          </p:cNvSpPr>
          <p:nvPr>
            <p:ph type="sldNum" sz="quarter" idx="12"/>
          </p:nvPr>
        </p:nvSpPr>
        <p:spPr/>
        <p:txBody>
          <a:bodyPr/>
          <a:lstStyle/>
          <a:p>
            <a:fld id="{1CBFE7BF-BE13-481A-9484-8F364B72A28E}" type="slidenum">
              <a:rPr lang="fr-FR" smtClean="0"/>
              <a:t>97</a:t>
            </a:fld>
            <a:endParaRPr lang="fr-FR"/>
          </a:p>
        </p:txBody>
      </p:sp>
      <p:sp>
        <p:nvSpPr>
          <p:cNvPr id="6" name="Espace réservé du pied de page 5">
            <a:extLst>
              <a:ext uri="{FF2B5EF4-FFF2-40B4-BE49-F238E27FC236}">
                <a16:creationId xmlns:a16="http://schemas.microsoft.com/office/drawing/2014/main" id="{0714862E-D8B3-4B48-AF7C-3B34CCF6A582}"/>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14679937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E0AF3C-6DC2-4FE1-8E98-6CC83D4B47A0}"/>
              </a:ext>
            </a:extLst>
          </p:cNvPr>
          <p:cNvSpPr>
            <a:spLocks noGrp="1"/>
          </p:cNvSpPr>
          <p:nvPr>
            <p:ph type="title"/>
          </p:nvPr>
        </p:nvSpPr>
        <p:spPr/>
        <p:txBody>
          <a:bodyPr/>
          <a:lstStyle/>
          <a:p>
            <a:r>
              <a:rPr lang="fr-FR" dirty="0"/>
              <a:t>Ensembles flous: Définition</a:t>
            </a:r>
          </a:p>
        </p:txBody>
      </p:sp>
      <p:sp>
        <p:nvSpPr>
          <p:cNvPr id="3" name="Espace réservé du contenu 2">
            <a:extLst>
              <a:ext uri="{FF2B5EF4-FFF2-40B4-BE49-F238E27FC236}">
                <a16:creationId xmlns:a16="http://schemas.microsoft.com/office/drawing/2014/main" id="{4F049B23-D56D-4D30-9CC6-97A255BAD15D}"/>
              </a:ext>
            </a:extLst>
          </p:cNvPr>
          <p:cNvSpPr>
            <a:spLocks noGrp="1"/>
          </p:cNvSpPr>
          <p:nvPr>
            <p:ph idx="1"/>
          </p:nvPr>
        </p:nvSpPr>
        <p:spPr/>
        <p:txBody>
          <a:bodyPr/>
          <a:lstStyle/>
          <a:p>
            <a:r>
              <a:rPr lang="fr-FR" dirty="0"/>
              <a:t>Un sous ensemble A d’un univers de discours U est caractérisé par une fonction d’appartenance:    µ</a:t>
            </a:r>
            <a:r>
              <a:rPr lang="fr-FR" i="1" baseline="-25000" dirty="0"/>
              <a:t>A</a:t>
            </a:r>
            <a:r>
              <a:rPr lang="fr-FR" dirty="0"/>
              <a:t>: </a:t>
            </a:r>
            <a:r>
              <a:rPr lang="fr-FR" i="1" dirty="0"/>
              <a:t>U </a:t>
            </a:r>
            <a:r>
              <a:rPr lang="fr-FR" dirty="0"/>
              <a:t>→ [0,1]</a:t>
            </a:r>
            <a:br>
              <a:rPr lang="fr-FR" dirty="0"/>
            </a:br>
            <a:r>
              <a:rPr lang="fr-FR" dirty="0"/>
              <a:t>qui associe à chaque élément u de U un nombre µ</a:t>
            </a:r>
            <a:r>
              <a:rPr lang="fr-FR" i="1" dirty="0"/>
              <a:t>A</a:t>
            </a:r>
            <a:r>
              <a:rPr lang="fr-FR" dirty="0"/>
              <a:t>(</a:t>
            </a:r>
            <a:r>
              <a:rPr lang="fr-FR" i="1" dirty="0"/>
              <a:t>u</a:t>
            </a:r>
            <a:r>
              <a:rPr lang="fr-FR" dirty="0"/>
              <a:t>) dans [0,1],</a:t>
            </a:r>
          </a:p>
          <a:p>
            <a:r>
              <a:rPr lang="fr-FR" dirty="0"/>
              <a:t>Soient A et B deux sous-ensembles flous de U</a:t>
            </a:r>
            <a:br>
              <a:rPr lang="fr-FR" dirty="0"/>
            </a:br>
            <a:r>
              <a:rPr lang="fr-FR" dirty="0"/>
              <a:t>•  Complément µ</a:t>
            </a:r>
            <a:r>
              <a:rPr lang="fr-FR" i="1" dirty="0"/>
              <a:t>A</a:t>
            </a:r>
            <a:r>
              <a:rPr lang="fr-FR" dirty="0"/>
              <a:t>(</a:t>
            </a:r>
            <a:r>
              <a:rPr lang="fr-FR" i="1" dirty="0"/>
              <a:t>u</a:t>
            </a:r>
            <a:r>
              <a:rPr lang="fr-FR" dirty="0"/>
              <a:t>):  </a:t>
            </a:r>
            <a:br>
              <a:rPr lang="fr-FR" dirty="0"/>
            </a:br>
            <a:r>
              <a:rPr lang="fr-FR" dirty="0"/>
              <a:t>•  Union                                    µ</a:t>
            </a:r>
            <a:r>
              <a:rPr lang="fr-FR" i="1" baseline="-25000" dirty="0"/>
              <a:t>A</a:t>
            </a:r>
            <a:r>
              <a:rPr lang="fr-FR" baseline="-25000" dirty="0"/>
              <a:t>∪</a:t>
            </a:r>
            <a:r>
              <a:rPr lang="fr-FR" i="1" baseline="-25000" dirty="0"/>
              <a:t>B</a:t>
            </a:r>
            <a:r>
              <a:rPr lang="fr-FR" dirty="0"/>
              <a:t>(</a:t>
            </a:r>
            <a:r>
              <a:rPr lang="fr-FR" i="1" dirty="0"/>
              <a:t>u</a:t>
            </a:r>
            <a:r>
              <a:rPr lang="fr-FR" dirty="0"/>
              <a:t>) = max(µ</a:t>
            </a:r>
            <a:r>
              <a:rPr lang="fr-FR" i="1" baseline="-25000" dirty="0"/>
              <a:t>A</a:t>
            </a:r>
            <a:r>
              <a:rPr lang="fr-FR" dirty="0"/>
              <a:t>(</a:t>
            </a:r>
            <a:r>
              <a:rPr lang="fr-FR" i="1" dirty="0"/>
              <a:t>u</a:t>
            </a:r>
            <a:r>
              <a:rPr lang="fr-FR" dirty="0"/>
              <a:t>),µ</a:t>
            </a:r>
            <a:r>
              <a:rPr lang="fr-FR" i="1" baseline="-25000" dirty="0"/>
              <a:t>B</a:t>
            </a:r>
            <a:r>
              <a:rPr lang="fr-FR" dirty="0"/>
              <a:t>(</a:t>
            </a:r>
            <a:r>
              <a:rPr lang="fr-FR" i="1" dirty="0"/>
              <a:t>u</a:t>
            </a:r>
            <a:r>
              <a:rPr lang="fr-FR" dirty="0"/>
              <a:t>))</a:t>
            </a:r>
            <a:br>
              <a:rPr lang="fr-FR" dirty="0"/>
            </a:br>
            <a:r>
              <a:rPr lang="fr-FR" dirty="0"/>
              <a:t>•  Intersection                          µ</a:t>
            </a:r>
            <a:r>
              <a:rPr lang="fr-FR" i="1" baseline="-25000" dirty="0"/>
              <a:t>A∩B</a:t>
            </a:r>
            <a:r>
              <a:rPr lang="fr-FR" dirty="0"/>
              <a:t>(</a:t>
            </a:r>
            <a:r>
              <a:rPr lang="fr-FR" i="1" dirty="0"/>
              <a:t>u</a:t>
            </a:r>
            <a:r>
              <a:rPr lang="fr-FR" dirty="0"/>
              <a:t>) = min(µ</a:t>
            </a:r>
            <a:r>
              <a:rPr lang="fr-FR" i="1" baseline="-25000" dirty="0"/>
              <a:t>A</a:t>
            </a:r>
            <a:r>
              <a:rPr lang="fr-FR" dirty="0"/>
              <a:t>(</a:t>
            </a:r>
            <a:r>
              <a:rPr lang="fr-FR" i="1" dirty="0"/>
              <a:t>u</a:t>
            </a:r>
            <a:r>
              <a:rPr lang="fr-FR" dirty="0"/>
              <a:t>),µ</a:t>
            </a:r>
            <a:r>
              <a:rPr lang="fr-FR" i="1" baseline="-25000" dirty="0"/>
              <a:t>B</a:t>
            </a:r>
            <a:r>
              <a:rPr lang="fr-FR" dirty="0"/>
              <a:t>(</a:t>
            </a:r>
            <a:r>
              <a:rPr lang="fr-FR" i="1" dirty="0"/>
              <a:t>u</a:t>
            </a:r>
            <a:r>
              <a:rPr lang="fr-FR" dirty="0"/>
              <a:t>)) </a:t>
            </a:r>
            <a:br>
              <a:rPr lang="fr-FR" dirty="0"/>
            </a:br>
            <a:br>
              <a:rPr lang="fr-FR" dirty="0"/>
            </a:br>
            <a:br>
              <a:rPr lang="fr-FR" dirty="0"/>
            </a:br>
            <a:br>
              <a:rPr lang="fr-FR" dirty="0"/>
            </a:br>
            <a:endParaRPr lang="fr-FR" dirty="0"/>
          </a:p>
        </p:txBody>
      </p:sp>
      <p:sp>
        <p:nvSpPr>
          <p:cNvPr id="5" name="Espace réservé du numéro de diapositive 4">
            <a:extLst>
              <a:ext uri="{FF2B5EF4-FFF2-40B4-BE49-F238E27FC236}">
                <a16:creationId xmlns:a16="http://schemas.microsoft.com/office/drawing/2014/main" id="{7774BF50-A712-4123-B411-41D2988D0678}"/>
              </a:ext>
            </a:extLst>
          </p:cNvPr>
          <p:cNvSpPr>
            <a:spLocks noGrp="1"/>
          </p:cNvSpPr>
          <p:nvPr>
            <p:ph type="sldNum" sz="quarter" idx="12"/>
          </p:nvPr>
        </p:nvSpPr>
        <p:spPr/>
        <p:txBody>
          <a:bodyPr/>
          <a:lstStyle/>
          <a:p>
            <a:fld id="{1CBFE7BF-BE13-481A-9484-8F364B72A28E}" type="slidenum">
              <a:rPr lang="fr-FR" smtClean="0"/>
              <a:t>98</a:t>
            </a:fld>
            <a:endParaRPr lang="fr-FR"/>
          </a:p>
        </p:txBody>
      </p:sp>
      <p:pic>
        <p:nvPicPr>
          <p:cNvPr id="6" name="Image 5">
            <a:extLst>
              <a:ext uri="{FF2B5EF4-FFF2-40B4-BE49-F238E27FC236}">
                <a16:creationId xmlns:a16="http://schemas.microsoft.com/office/drawing/2014/main" id="{A212CC71-39F5-4E9A-85F9-F87D41601857}"/>
              </a:ext>
            </a:extLst>
          </p:cNvPr>
          <p:cNvPicPr>
            <a:picLocks noChangeAspect="1"/>
          </p:cNvPicPr>
          <p:nvPr/>
        </p:nvPicPr>
        <p:blipFill>
          <a:blip r:embed="rId2"/>
          <a:stretch>
            <a:fillRect/>
          </a:stretch>
        </p:blipFill>
        <p:spPr>
          <a:xfrm>
            <a:off x="6179655" y="3428170"/>
            <a:ext cx="1714500" cy="266700"/>
          </a:xfrm>
          <a:prstGeom prst="rect">
            <a:avLst/>
          </a:prstGeom>
        </p:spPr>
      </p:pic>
      <p:sp>
        <p:nvSpPr>
          <p:cNvPr id="7" name="Espace réservé du pied de page 6">
            <a:extLst>
              <a:ext uri="{FF2B5EF4-FFF2-40B4-BE49-F238E27FC236}">
                <a16:creationId xmlns:a16="http://schemas.microsoft.com/office/drawing/2014/main" id="{8D0A5D97-B0E3-4BF1-8C1F-4895D488C634}"/>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341284810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7E879-C14B-454E-A0F6-BB6AD5A412B7}"/>
              </a:ext>
            </a:extLst>
          </p:cNvPr>
          <p:cNvSpPr>
            <a:spLocks noGrp="1"/>
          </p:cNvSpPr>
          <p:nvPr>
            <p:ph type="title"/>
          </p:nvPr>
        </p:nvSpPr>
        <p:spPr/>
        <p:txBody>
          <a:bodyPr>
            <a:normAutofit/>
          </a:bodyPr>
          <a:lstStyle/>
          <a:p>
            <a:r>
              <a:rPr lang="fr-FR" dirty="0"/>
              <a:t>Modèle flou de RI </a:t>
            </a:r>
          </a:p>
        </p:txBody>
      </p:sp>
      <p:sp>
        <p:nvSpPr>
          <p:cNvPr id="3" name="Espace réservé du contenu 2">
            <a:extLst>
              <a:ext uri="{FF2B5EF4-FFF2-40B4-BE49-F238E27FC236}">
                <a16:creationId xmlns:a16="http://schemas.microsoft.com/office/drawing/2014/main" id="{5CFD6E35-3AA4-47C0-9090-61B4359B1A76}"/>
              </a:ext>
            </a:extLst>
          </p:cNvPr>
          <p:cNvSpPr>
            <a:spLocks noGrp="1"/>
          </p:cNvSpPr>
          <p:nvPr>
            <p:ph idx="1"/>
          </p:nvPr>
        </p:nvSpPr>
        <p:spPr/>
        <p:txBody>
          <a:bodyPr>
            <a:normAutofit/>
          </a:bodyPr>
          <a:lstStyle/>
          <a:p>
            <a:r>
              <a:rPr lang="fr-FR" dirty="0"/>
              <a:t>Le mécanisme de pondération consiste à représenter un document par un sous-ensemble flou des termes d’indexation </a:t>
            </a:r>
            <a:r>
              <a:rPr lang="fr-FR" i="1" dirty="0"/>
              <a:t>T</a:t>
            </a:r>
            <a:r>
              <a:rPr lang="fr-FR" dirty="0"/>
              <a:t>. </a:t>
            </a:r>
          </a:p>
          <a:p>
            <a:r>
              <a:rPr lang="fr-FR" dirty="0"/>
              <a:t>Chaque terme </a:t>
            </a:r>
            <a:r>
              <a:rPr lang="fr-FR" i="1" dirty="0"/>
              <a:t>t</a:t>
            </a:r>
            <a:r>
              <a:rPr lang="fr-FR" i="1" baseline="-25000" dirty="0"/>
              <a:t>j</a:t>
            </a:r>
            <a:r>
              <a:rPr lang="fr-FR" i="1" dirty="0"/>
              <a:t> ∈ T </a:t>
            </a:r>
            <a:r>
              <a:rPr lang="fr-FR" dirty="0"/>
              <a:t>appartient à un document </a:t>
            </a:r>
            <a:r>
              <a:rPr lang="fr-FR" i="1" dirty="0"/>
              <a:t>d</a:t>
            </a:r>
            <a:r>
              <a:rPr lang="fr-FR" i="1" baseline="-25000" dirty="0"/>
              <a:t>i</a:t>
            </a:r>
            <a:r>
              <a:rPr lang="fr-FR" i="1" dirty="0"/>
              <a:t> </a:t>
            </a:r>
            <a:r>
              <a:rPr lang="fr-FR" dirty="0"/>
              <a:t>de la collection </a:t>
            </a:r>
            <a:r>
              <a:rPr lang="fr-FR" i="1" dirty="0"/>
              <a:t>C </a:t>
            </a:r>
            <a:r>
              <a:rPr lang="fr-FR" dirty="0"/>
              <a:t>à un certain degré </a:t>
            </a:r>
            <a:r>
              <a:rPr lang="fr-FR" i="1" dirty="0"/>
              <a:t>µ</a:t>
            </a:r>
            <a:r>
              <a:rPr lang="fr-FR" i="1" baseline="-25000" dirty="0"/>
              <a:t>C</a:t>
            </a:r>
            <a:r>
              <a:rPr lang="fr-FR" dirty="0"/>
              <a:t>(</a:t>
            </a:r>
            <a:r>
              <a:rPr lang="fr-FR" i="1" dirty="0"/>
              <a:t>d</a:t>
            </a:r>
            <a:r>
              <a:rPr lang="fr-FR" i="1" baseline="-25000" dirty="0"/>
              <a:t>i</a:t>
            </a:r>
            <a:r>
              <a:rPr lang="fr-FR" i="1" dirty="0"/>
              <a:t>, t</a:t>
            </a:r>
            <a:r>
              <a:rPr lang="fr-FR" i="1" baseline="-25000" dirty="0"/>
              <a:t>j</a:t>
            </a:r>
            <a:r>
              <a:rPr lang="fr-FR" dirty="0"/>
              <a:t>)</a:t>
            </a:r>
            <a:r>
              <a:rPr lang="fr-FR" i="1" dirty="0"/>
              <a:t>∈ </a:t>
            </a:r>
            <a:r>
              <a:rPr lang="fr-FR" dirty="0"/>
              <a:t>[0</a:t>
            </a:r>
            <a:r>
              <a:rPr lang="fr-FR" i="1" dirty="0"/>
              <a:t>, </a:t>
            </a:r>
            <a:r>
              <a:rPr lang="fr-FR" dirty="0"/>
              <a:t>1], qui est choisi de façon à refléter le degré de représentativité du terme par rapport au document.</a:t>
            </a:r>
          </a:p>
          <a:p>
            <a:r>
              <a:rPr lang="fr-FR" dirty="0"/>
              <a:t>En théorie des sous-ensembles flous, la fonction </a:t>
            </a:r>
            <a:r>
              <a:rPr lang="fr-FR" i="1" dirty="0"/>
              <a:t>µ </a:t>
            </a:r>
            <a:r>
              <a:rPr lang="fr-FR" dirty="0"/>
              <a:t>est la fonction d’appartenance d’un élément à un ensemble, et la valeur </a:t>
            </a:r>
            <a:r>
              <a:rPr lang="fr-FR" i="1" dirty="0"/>
              <a:t>µ</a:t>
            </a:r>
            <a:r>
              <a:rPr lang="fr-FR" i="1" baseline="-25000" dirty="0"/>
              <a:t>E</a:t>
            </a:r>
            <a:r>
              <a:rPr lang="fr-FR" baseline="-25000" dirty="0"/>
              <a:t>(</a:t>
            </a:r>
            <a:r>
              <a:rPr lang="fr-FR" i="1" baseline="-25000" dirty="0"/>
              <a:t>x</a:t>
            </a:r>
            <a:r>
              <a:rPr lang="fr-FR" baseline="-25000" dirty="0"/>
              <a:t>)</a:t>
            </a:r>
            <a:r>
              <a:rPr lang="fr-FR" dirty="0"/>
              <a:t> (dans l’intervalle unité) représente le degré d’appartenance de l’élément </a:t>
            </a:r>
            <a:r>
              <a:rPr lang="fr-FR" i="1" dirty="0"/>
              <a:t>x </a:t>
            </a:r>
            <a:r>
              <a:rPr lang="fr-FR" dirty="0"/>
              <a:t>à l’ensemble </a:t>
            </a:r>
            <a:r>
              <a:rPr lang="fr-FR" i="1" dirty="0"/>
              <a:t>E</a:t>
            </a:r>
            <a:r>
              <a:rPr lang="fr-FR" dirty="0"/>
              <a:t>. </a:t>
            </a:r>
          </a:p>
          <a:p>
            <a:r>
              <a:rPr lang="fr-FR" dirty="0"/>
              <a:t>On note: </a:t>
            </a:r>
            <a:r>
              <a:rPr lang="fr-FR" i="1" dirty="0"/>
              <a:t>d</a:t>
            </a:r>
            <a:r>
              <a:rPr lang="fr-FR" i="1" baseline="-25000" dirty="0"/>
              <a:t>i</a:t>
            </a:r>
            <a:r>
              <a:rPr lang="fr-FR" i="1" dirty="0"/>
              <a:t> </a:t>
            </a:r>
            <a:r>
              <a:rPr lang="fr-FR" dirty="0"/>
              <a:t>= </a:t>
            </a:r>
            <a:r>
              <a:rPr lang="fr-FR" i="1" dirty="0"/>
              <a:t>{α</a:t>
            </a:r>
            <a:r>
              <a:rPr lang="fr-FR" baseline="-25000" dirty="0"/>
              <a:t>1</a:t>
            </a:r>
            <a:r>
              <a:rPr lang="fr-FR" i="1" dirty="0"/>
              <a:t>/t</a:t>
            </a:r>
            <a:r>
              <a:rPr lang="fr-FR" baseline="-25000" dirty="0"/>
              <a:t>1</a:t>
            </a:r>
            <a:r>
              <a:rPr lang="fr-FR" i="1" dirty="0"/>
              <a:t>, . . . , α</a:t>
            </a:r>
            <a:r>
              <a:rPr lang="fr-FR" i="1" baseline="-25000" dirty="0"/>
              <a:t>m</a:t>
            </a:r>
            <a:r>
              <a:rPr lang="fr-FR" i="1" dirty="0"/>
              <a:t>/</a:t>
            </a:r>
            <a:r>
              <a:rPr lang="fr-FR" i="1" dirty="0" err="1"/>
              <a:t>t</a:t>
            </a:r>
            <a:r>
              <a:rPr lang="fr-FR" i="1" baseline="-25000" dirty="0" err="1"/>
              <a:t>m</a:t>
            </a:r>
            <a:r>
              <a:rPr lang="fr-FR" i="1" dirty="0"/>
              <a:t>} , o</a:t>
            </a:r>
            <a:r>
              <a:rPr lang="fr-FR" dirty="0"/>
              <a:t>ù </a:t>
            </a:r>
            <a:r>
              <a:rPr lang="fr-FR" i="1" dirty="0"/>
              <a:t>{t</a:t>
            </a:r>
            <a:r>
              <a:rPr lang="fr-FR" baseline="-25000" dirty="0"/>
              <a:t>1</a:t>
            </a:r>
            <a:r>
              <a:rPr lang="fr-FR" i="1" dirty="0"/>
              <a:t>, . . . , </a:t>
            </a:r>
            <a:r>
              <a:rPr lang="fr-FR" i="1" dirty="0" err="1"/>
              <a:t>t</a:t>
            </a:r>
            <a:r>
              <a:rPr lang="fr-FR" i="1" baseline="-25000" dirty="0" err="1"/>
              <a:t>m</a:t>
            </a:r>
            <a:r>
              <a:rPr lang="fr-FR" i="1" dirty="0"/>
              <a:t>} </a:t>
            </a:r>
            <a:r>
              <a:rPr lang="fr-FR" dirty="0"/>
              <a:t>sont les termes présents dans </a:t>
            </a:r>
            <a:r>
              <a:rPr lang="fr-FR" i="1" dirty="0"/>
              <a:t>d</a:t>
            </a:r>
            <a:r>
              <a:rPr lang="fr-FR" i="1" baseline="-25000" dirty="0"/>
              <a:t>i</a:t>
            </a:r>
            <a:r>
              <a:rPr lang="fr-FR" i="1" dirty="0"/>
              <a:t> </a:t>
            </a:r>
            <a:r>
              <a:rPr lang="fr-FR" dirty="0"/>
              <a:t>et </a:t>
            </a:r>
            <a:r>
              <a:rPr lang="fr-FR" i="1" dirty="0"/>
              <a:t>α</a:t>
            </a:r>
            <a:r>
              <a:rPr lang="fr-FR" i="1" baseline="-25000" dirty="0"/>
              <a:t>j</a:t>
            </a:r>
            <a:r>
              <a:rPr lang="fr-FR" i="1" dirty="0"/>
              <a:t> </a:t>
            </a:r>
            <a:r>
              <a:rPr lang="fr-FR" dirty="0"/>
              <a:t>= </a:t>
            </a:r>
            <a:r>
              <a:rPr lang="fr-FR" i="1" dirty="0"/>
              <a:t>µ</a:t>
            </a:r>
            <a:r>
              <a:rPr lang="fr-FR" i="1" baseline="-25000" dirty="0"/>
              <a:t>C</a:t>
            </a:r>
            <a:r>
              <a:rPr lang="fr-FR" dirty="0"/>
              <a:t>(</a:t>
            </a:r>
            <a:r>
              <a:rPr lang="fr-FR" i="1" dirty="0"/>
              <a:t>d</a:t>
            </a:r>
            <a:r>
              <a:rPr lang="fr-FR" i="1" baseline="-25000" dirty="0"/>
              <a:t>i</a:t>
            </a:r>
            <a:r>
              <a:rPr lang="fr-FR" i="1" dirty="0"/>
              <a:t>, t</a:t>
            </a:r>
            <a:r>
              <a:rPr lang="fr-FR" i="1" baseline="-25000" dirty="0"/>
              <a:t>j</a:t>
            </a:r>
            <a:r>
              <a:rPr lang="fr-FR" dirty="0"/>
              <a:t>) le degré d’appartenance du terme </a:t>
            </a:r>
            <a:r>
              <a:rPr lang="fr-FR" i="1" dirty="0"/>
              <a:t>t</a:t>
            </a:r>
            <a:r>
              <a:rPr lang="fr-FR" i="1" baseline="-25000" dirty="0"/>
              <a:t>j</a:t>
            </a:r>
            <a:r>
              <a:rPr lang="fr-FR" i="1" dirty="0"/>
              <a:t> </a:t>
            </a:r>
            <a:r>
              <a:rPr lang="fr-FR" dirty="0"/>
              <a:t>dans le document.</a:t>
            </a:r>
          </a:p>
          <a:p>
            <a:endParaRPr lang="fr-FR" dirty="0"/>
          </a:p>
        </p:txBody>
      </p:sp>
      <p:sp>
        <p:nvSpPr>
          <p:cNvPr id="5" name="Espace réservé du numéro de diapositive 4">
            <a:extLst>
              <a:ext uri="{FF2B5EF4-FFF2-40B4-BE49-F238E27FC236}">
                <a16:creationId xmlns:a16="http://schemas.microsoft.com/office/drawing/2014/main" id="{94A43996-9C48-4FEB-BCEE-8054F476720F}"/>
              </a:ext>
            </a:extLst>
          </p:cNvPr>
          <p:cNvSpPr>
            <a:spLocks noGrp="1"/>
          </p:cNvSpPr>
          <p:nvPr>
            <p:ph type="sldNum" sz="quarter" idx="12"/>
          </p:nvPr>
        </p:nvSpPr>
        <p:spPr/>
        <p:txBody>
          <a:bodyPr/>
          <a:lstStyle/>
          <a:p>
            <a:fld id="{1CBFE7BF-BE13-481A-9484-8F364B72A28E}" type="slidenum">
              <a:rPr lang="fr-FR" smtClean="0"/>
              <a:t>99</a:t>
            </a:fld>
            <a:endParaRPr lang="fr-FR"/>
          </a:p>
        </p:txBody>
      </p:sp>
      <p:sp>
        <p:nvSpPr>
          <p:cNvPr id="6" name="Espace réservé du pied de page 5">
            <a:extLst>
              <a:ext uri="{FF2B5EF4-FFF2-40B4-BE49-F238E27FC236}">
                <a16:creationId xmlns:a16="http://schemas.microsoft.com/office/drawing/2014/main" id="{ED552AEC-E966-46AF-86A2-9138E14A5255}"/>
              </a:ext>
            </a:extLst>
          </p:cNvPr>
          <p:cNvSpPr>
            <a:spLocks noGrp="1"/>
          </p:cNvSpPr>
          <p:nvPr>
            <p:ph type="ftr" sz="quarter" idx="11"/>
          </p:nvPr>
        </p:nvSpPr>
        <p:spPr/>
        <p:txBody>
          <a:bodyPr/>
          <a:lstStyle/>
          <a:p>
            <a:r>
              <a:rPr lang="fr-FR"/>
              <a:t>Recherche d’information: Introduction       2017-2018                  2ème Master SIOD</a:t>
            </a:r>
          </a:p>
        </p:txBody>
      </p:sp>
    </p:spTree>
    <p:extLst>
      <p:ext uri="{BB962C8B-B14F-4D97-AF65-F5344CB8AC3E}">
        <p14:creationId xmlns:p14="http://schemas.microsoft.com/office/powerpoint/2010/main" val="93610459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Template>
  <TotalTime>68782</TotalTime>
  <Words>10966</Words>
  <Application>Microsoft Office PowerPoint</Application>
  <PresentationFormat>Grand écran</PresentationFormat>
  <Paragraphs>941</Paragraphs>
  <Slides>141</Slides>
  <Notes>4</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141</vt:i4>
      </vt:variant>
    </vt:vector>
  </HeadingPairs>
  <TitlesOfParts>
    <vt:vector size="155" baseType="lpstr">
      <vt:lpstr>Arial</vt:lpstr>
      <vt:lpstr>Calibri</vt:lpstr>
      <vt:lpstr>Calibri Light</vt:lpstr>
      <vt:lpstr>Cambria</vt:lpstr>
      <vt:lpstr>Century Gothic</vt:lpstr>
      <vt:lpstr>Symbol</vt:lpstr>
      <vt:lpstr>Tahoma</vt:lpstr>
      <vt:lpstr>Times New Roman</vt:lpstr>
      <vt:lpstr>Trebuchet MS</vt:lpstr>
      <vt:lpstr>Wingdings</vt:lpstr>
      <vt:lpstr>Wingdings 2</vt:lpstr>
      <vt:lpstr>Wingdings 3</vt:lpstr>
      <vt:lpstr>HDOfficeLightV0</vt:lpstr>
      <vt:lpstr>Brin</vt:lpstr>
      <vt:lpstr>Recherche d’information</vt:lpstr>
      <vt:lpstr>Introduction</vt:lpstr>
      <vt:lpstr>Introduction</vt:lpstr>
      <vt:lpstr>Définitions</vt:lpstr>
      <vt:lpstr>Définitions</vt:lpstr>
      <vt:lpstr>Définitions</vt:lpstr>
      <vt:lpstr>Exemples d’applications</vt:lpstr>
      <vt:lpstr>Approche classique de la RI</vt:lpstr>
      <vt:lpstr>Approche classique de la RI</vt:lpstr>
      <vt:lpstr>Approche classique de la RI</vt:lpstr>
      <vt:lpstr>Approche classique de la RI</vt:lpstr>
      <vt:lpstr>Problématiques de RI</vt:lpstr>
      <vt:lpstr>Historique</vt:lpstr>
      <vt:lpstr>Historique</vt:lpstr>
      <vt:lpstr>Historique</vt:lpstr>
      <vt:lpstr>Historique</vt:lpstr>
      <vt:lpstr>Historique</vt:lpstr>
      <vt:lpstr>Indexation</vt:lpstr>
      <vt:lpstr>Indexation - Pourquoi utiliser les index ?</vt:lpstr>
      <vt:lpstr>Indexation</vt:lpstr>
      <vt:lpstr>Indexation</vt:lpstr>
      <vt:lpstr>Indexation </vt:lpstr>
      <vt:lpstr>Indexation Manuelle</vt:lpstr>
      <vt:lpstr>Indexation Manuelle: Avantage du vocabulaire contrôle</vt:lpstr>
      <vt:lpstr>Indexation Manuelle: Incovénient du vocabulaire contrôle</vt:lpstr>
      <vt:lpstr>Indexation Automatique</vt:lpstr>
      <vt:lpstr>Indexation Automatique: Processus</vt:lpstr>
      <vt:lpstr>Indexation automatique Etape 1 : Extraction des mots </vt:lpstr>
      <vt:lpstr>Indexation automatique Etape 2 : Normalisation </vt:lpstr>
      <vt:lpstr>Normalisation: Elimination des mots vides </vt:lpstr>
      <vt:lpstr>Normalisation: Stemming</vt:lpstr>
      <vt:lpstr>Indexation automatique: Index inversé</vt:lpstr>
      <vt:lpstr>Index inversé</vt:lpstr>
      <vt:lpstr>Index inversé</vt:lpstr>
      <vt:lpstr>Index inversé</vt:lpstr>
      <vt:lpstr>Index inversé: Construction</vt:lpstr>
      <vt:lpstr>Index inversé: Construction</vt:lpstr>
      <vt:lpstr>Index inversé: Construction</vt:lpstr>
      <vt:lpstr>Index inversé: Construction</vt:lpstr>
      <vt:lpstr>Index inversé: Organisation</vt:lpstr>
      <vt:lpstr>Index inversé: Stockage</vt:lpstr>
      <vt:lpstr>Indexation distribuée </vt:lpstr>
      <vt:lpstr>MapReduce</vt:lpstr>
      <vt:lpstr>Indexe inversé: Compression</vt:lpstr>
      <vt:lpstr>Compression du dictionnaire</vt:lpstr>
      <vt:lpstr>Compression du dictionnaire</vt:lpstr>
      <vt:lpstr>Compression du dictionnaire</vt:lpstr>
      <vt:lpstr>Compression de la liste des termes</vt:lpstr>
      <vt:lpstr>Exercice</vt:lpstr>
      <vt:lpstr>Compression du posting</vt:lpstr>
      <vt:lpstr>Compression du posting</vt:lpstr>
      <vt:lpstr>Compression du posting</vt:lpstr>
      <vt:lpstr>Compression du posting: Encodage variable </vt:lpstr>
      <vt:lpstr>Compression du posting: Encodage variable</vt:lpstr>
      <vt:lpstr>Compression du posting: Autres Encodage variable</vt:lpstr>
      <vt:lpstr>Compression du posting: code Gamma</vt:lpstr>
      <vt:lpstr>Code Gamma: Exemples</vt:lpstr>
      <vt:lpstr>Exercices</vt:lpstr>
      <vt:lpstr>Indexation: Récapitulatif</vt:lpstr>
      <vt:lpstr>Indexation: Récapitulatif </vt:lpstr>
      <vt:lpstr>Formulation des requêtes</vt:lpstr>
      <vt:lpstr>Requêtes par mots clés</vt:lpstr>
      <vt:lpstr>Requêtes booléennes</vt:lpstr>
      <vt:lpstr>Requêtes par phrases</vt:lpstr>
      <vt:lpstr>Requêtes de proximité</vt:lpstr>
      <vt:lpstr>Requêtes de documents complets</vt:lpstr>
      <vt:lpstr>Questions en langage naturel</vt:lpstr>
      <vt:lpstr>Modèles de RI</vt:lpstr>
      <vt:lpstr>Modèles de RI</vt:lpstr>
      <vt:lpstr>Modèles de RI</vt:lpstr>
      <vt:lpstr>Modèle booléen</vt:lpstr>
      <vt:lpstr>Modèle booléen: Représentation d’une requête</vt:lpstr>
      <vt:lpstr>Modèle booléen: Processus de recherche</vt:lpstr>
      <vt:lpstr>Modèle booléen : Inconvénients</vt:lpstr>
      <vt:lpstr>Modèle vectoriel</vt:lpstr>
      <vt:lpstr>Schéma de pondération</vt:lpstr>
      <vt:lpstr>Schéma de pondération: TF</vt:lpstr>
      <vt:lpstr>Schéma de pondération: TF</vt:lpstr>
      <vt:lpstr>Schéma de pondération: TF-IDF</vt:lpstr>
      <vt:lpstr>Modèle vectoriel: Représentation des requêtes</vt:lpstr>
      <vt:lpstr>Modèle vectoriel: Mesure de similarité</vt:lpstr>
      <vt:lpstr>Mesure de similarité:  mesure de JACCARD</vt:lpstr>
      <vt:lpstr>Mesure de similarité: Le produit scalaire</vt:lpstr>
      <vt:lpstr>Mesure de similarité: Cosinus</vt:lpstr>
      <vt:lpstr>Modèle vectoriel: Avantages</vt:lpstr>
      <vt:lpstr>An Example</vt:lpstr>
      <vt:lpstr>An Example (cont.)</vt:lpstr>
      <vt:lpstr>Modèle vectoriel: Inconvénient</vt:lpstr>
      <vt:lpstr>Modèle Booléen étendu</vt:lpstr>
      <vt:lpstr>Introduction</vt:lpstr>
      <vt:lpstr>Modèle Booléen étendu: Principe</vt:lpstr>
      <vt:lpstr>Modèle booléen étendu: appariement </vt:lpstr>
      <vt:lpstr>Modèle booléen étendu: appariement </vt:lpstr>
      <vt:lpstr>Modèle booléen étendu: appariement </vt:lpstr>
      <vt:lpstr>Modèle booléen étendu: AV &amp; Inc</vt:lpstr>
      <vt:lpstr>Modèle booléen étendu: Exemple</vt:lpstr>
      <vt:lpstr>Ensembles flous</vt:lpstr>
      <vt:lpstr>Ensembles flous: Définition</vt:lpstr>
      <vt:lpstr>Modèle flou de RI </vt:lpstr>
      <vt:lpstr>Modèle flou de RI</vt:lpstr>
      <vt:lpstr>Modèle flou : Calcul de similarité</vt:lpstr>
      <vt:lpstr>Modèle flou : Calcul de similarité</vt:lpstr>
      <vt:lpstr>Modèle flou : Avantages</vt:lpstr>
      <vt:lpstr>Modèle probabiliste</vt:lpstr>
      <vt:lpstr>Modèle probabiliste</vt:lpstr>
      <vt:lpstr>Modèle probabiliste</vt:lpstr>
      <vt:lpstr>Modèle probabiliste</vt:lpstr>
      <vt:lpstr>Modèle probabiliste</vt:lpstr>
      <vt:lpstr>Modèle probabiliste</vt:lpstr>
      <vt:lpstr>Modèle probabiliste</vt:lpstr>
      <vt:lpstr>Modèle probabiliste</vt:lpstr>
      <vt:lpstr>Modèle probabiliste</vt:lpstr>
      <vt:lpstr>Evaluation des systèmes RI</vt:lpstr>
      <vt:lpstr>Evaluation des systèmes RI</vt:lpstr>
      <vt:lpstr>Collections de tests standard</vt:lpstr>
      <vt:lpstr>Collections de tests standard</vt:lpstr>
      <vt:lpstr>Collections de tests standard</vt:lpstr>
      <vt:lpstr>Collections de tests standard</vt:lpstr>
      <vt:lpstr>Mesure de Performances des SRIs</vt:lpstr>
      <vt:lpstr>Mesure de Performances: Précision</vt:lpstr>
      <vt:lpstr>Mesure de Performances: Rappel</vt:lpstr>
      <vt:lpstr>Précision et Rappel</vt:lpstr>
      <vt:lpstr>Mesure de Performances: F-mesure</vt:lpstr>
      <vt:lpstr>Evaluation de RI classées</vt:lpstr>
      <vt:lpstr>Evaluation de RI classées: rappel</vt:lpstr>
      <vt:lpstr>Evaluation de RI classées: précision</vt:lpstr>
      <vt:lpstr>Exemple</vt:lpstr>
      <vt:lpstr>Evaluation de RI classées: Précision moyenne</vt:lpstr>
      <vt:lpstr>Evaluation de RI classées: Courbe Rappel-Précision</vt:lpstr>
      <vt:lpstr>Evaluation de RI classées: Courbe Rappel-Précision</vt:lpstr>
      <vt:lpstr>Recherche d’information dans le Web</vt:lpstr>
      <vt:lpstr>Recherche d’informations dans le Web</vt:lpstr>
      <vt:lpstr>Recherche d’informations dans le Web</vt:lpstr>
      <vt:lpstr>Approches de recherche sur le Web</vt:lpstr>
      <vt:lpstr>RI Web: Caractéristiques</vt:lpstr>
      <vt:lpstr>RI Web: Caractéristiques</vt:lpstr>
      <vt:lpstr>RI Web: Moteur de recherche</vt:lpstr>
      <vt:lpstr>RI Web: Moteur de recherche</vt:lpstr>
      <vt:lpstr>Moteur de recherche: Principe de fonctionnement </vt:lpstr>
      <vt:lpstr>Moteur de recherche: Principe de fonctionnement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Recherche d’information</dc:title>
  <dc:creator>Nadjib MEADI</dc:creator>
  <cp:lastModifiedBy>Nadjib MEADI</cp:lastModifiedBy>
  <cp:revision>228</cp:revision>
  <dcterms:created xsi:type="dcterms:W3CDTF">2017-09-26T20:54:56Z</dcterms:created>
  <dcterms:modified xsi:type="dcterms:W3CDTF">2021-01-31T12:48:11Z</dcterms:modified>
</cp:coreProperties>
</file>