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58" r:id="rId5"/>
    <p:sldId id="263" r:id="rId6"/>
    <p:sldId id="257" r:id="rId7"/>
    <p:sldId id="260" r:id="rId8"/>
    <p:sldId id="265" r:id="rId9"/>
    <p:sldId id="264"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06B9"/>
    <a:srgbClr val="EF1791"/>
    <a:srgbClr val="FC0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a:xfrm>
          <a:off x="0" y="0"/>
          <a:ext cx="0" cy="0"/>
          <a:chOff x="0" y="0"/>
          <a:chExt cx="0" cy="0"/>
        </a:xfrm>
      </p:grpSpPr>
      <p:pic>
        <p:nvPicPr>
          <p:cNvPr id="5" name="Content Placeholder 4" descr="Logo mémoire.jpg"/>
          <p:cNvPicPr>
            <a:picLocks noChangeAspect="1"/>
          </p:cNvPicPr>
          <p:nvPr>
            <p:ph idx="1"/>
          </p:nvPr>
        </p:nvPicPr>
        <p:blipFill>
          <a:blip r:embed="rId1" cstate="print"/>
          <a:stretch>
            <a:fillRect/>
          </a:stretch>
        </p:blipFill>
        <p:spPr>
          <a:xfrm>
            <a:off x="965200" y="184785"/>
            <a:ext cx="812165" cy="1172845"/>
          </a:xfrm>
          <a:prstGeom prst="rect">
            <a:avLst/>
          </a:prstGeom>
          <a:effectLst>
            <a:outerShdw blurRad="50800" dist="38100" dir="2700000" algn="tl" rotWithShape="0">
              <a:prstClr val="black">
                <a:alpha val="40000"/>
              </a:prstClr>
            </a:outerShdw>
          </a:effectLst>
        </p:spPr>
      </p:pic>
      <p:sp>
        <p:nvSpPr>
          <p:cNvPr id="4" name="Text Box 3"/>
          <p:cNvSpPr txBox="1"/>
          <p:nvPr/>
        </p:nvSpPr>
        <p:spPr>
          <a:xfrm>
            <a:off x="1777365" y="302895"/>
            <a:ext cx="6495415" cy="1322070"/>
          </a:xfrm>
          <a:prstGeom prst="rect">
            <a:avLst/>
          </a:prstGeom>
          <a:noFill/>
        </p:spPr>
        <p:txBody>
          <a:bodyPr wrap="none" rtlCol="0" anchor="t">
            <a:spAutoFit/>
          </a:bodyPr>
          <a:p>
            <a:r>
              <a:rPr lang="en-US" sz="2000" b="1" dirty="0">
                <a:solidFill>
                  <a:schemeClr val="tx1"/>
                </a:solidFill>
                <a:effectLst/>
                <a:sym typeface="+mn-ea"/>
              </a:rPr>
              <a:t>Mohamed Kheider University of Biskra</a:t>
            </a:r>
            <a:br>
              <a:rPr lang="en-US" sz="2000" b="1" dirty="0">
                <a:solidFill>
                  <a:schemeClr val="tx1"/>
                </a:solidFill>
                <a:effectLst/>
                <a:sym typeface="+mn-ea"/>
              </a:rPr>
            </a:br>
            <a:r>
              <a:rPr lang="en-US" sz="2000" b="1" dirty="0">
                <a:solidFill>
                  <a:schemeClr val="tx1"/>
                </a:solidFill>
                <a:effectLst/>
                <a:sym typeface="+mn-ea"/>
              </a:rPr>
              <a:t>Faculty of Economic</a:t>
            </a:r>
            <a:r>
              <a:rPr lang="fr-FR" altLang="en-US" sz="2000" b="1" dirty="0">
                <a:solidFill>
                  <a:schemeClr val="tx1"/>
                </a:solidFill>
                <a:effectLst/>
                <a:sym typeface="+mn-ea"/>
              </a:rPr>
              <a:t>s</a:t>
            </a:r>
            <a:r>
              <a:rPr lang="en-US" sz="2000" b="1" dirty="0">
                <a:solidFill>
                  <a:schemeClr val="tx1"/>
                </a:solidFill>
                <a:effectLst/>
                <a:sym typeface="+mn-ea"/>
              </a:rPr>
              <a:t>, Commerc</a:t>
            </a:r>
            <a:r>
              <a:rPr lang="fr-FR" altLang="en-US" sz="2000" b="1" dirty="0">
                <a:solidFill>
                  <a:schemeClr val="tx1"/>
                </a:solidFill>
                <a:effectLst/>
                <a:sym typeface="+mn-ea"/>
              </a:rPr>
              <a:t>e</a:t>
            </a:r>
            <a:r>
              <a:rPr lang="en-US" sz="2000" b="1" dirty="0">
                <a:solidFill>
                  <a:schemeClr val="tx1"/>
                </a:solidFill>
                <a:effectLst/>
                <a:sym typeface="+mn-ea"/>
              </a:rPr>
              <a:t> and Management Sciences</a:t>
            </a:r>
            <a:br>
              <a:rPr lang="en-US" sz="2000" b="1" dirty="0">
                <a:solidFill>
                  <a:schemeClr val="tx1"/>
                </a:solidFill>
                <a:effectLst/>
                <a:sym typeface="+mn-ea"/>
              </a:rPr>
            </a:br>
            <a:r>
              <a:rPr lang="en-US" sz="2000" b="1" dirty="0">
                <a:solidFill>
                  <a:schemeClr val="tx1"/>
                </a:solidFill>
                <a:effectLst/>
                <a:sym typeface="+mn-ea"/>
              </a:rPr>
              <a:t>Department of Commercial Sciences</a:t>
            </a:r>
            <a:br>
              <a:rPr lang="en-US" sz="2000" b="1" dirty="0">
                <a:solidFill>
                  <a:schemeClr val="tx1"/>
                </a:solidFill>
                <a:effectLst/>
                <a:sym typeface="+mn-ea"/>
              </a:rPr>
            </a:br>
            <a:endParaRPr lang="en-US" sz="2000" b="1" dirty="0">
              <a:solidFill>
                <a:schemeClr val="tx1"/>
              </a:solidFill>
              <a:effectLst/>
              <a:sym typeface="+mn-ea"/>
            </a:endParaRPr>
          </a:p>
        </p:txBody>
      </p:sp>
      <p:sp>
        <p:nvSpPr>
          <p:cNvPr id="7" name="Text Box 6"/>
          <p:cNvSpPr txBox="1"/>
          <p:nvPr/>
        </p:nvSpPr>
        <p:spPr>
          <a:xfrm>
            <a:off x="1098550" y="2002155"/>
            <a:ext cx="10145395" cy="1291590"/>
          </a:xfrm>
          <a:prstGeom prst="rect">
            <a:avLst/>
          </a:prstGeom>
          <a:noFill/>
        </p:spPr>
        <p:txBody>
          <a:bodyPr wrap="square" rtlCol="0" anchor="t">
            <a:spAutoFit/>
          </a:bodyPr>
          <a:p>
            <a:pPr algn="l">
              <a:lnSpc>
                <a:spcPct val="100000"/>
              </a:lnSpc>
            </a:pPr>
            <a:r>
              <a:rPr lang="en-US" b="1" u="sng" dirty="0">
                <a:solidFill>
                  <a:schemeClr val="tx1"/>
                </a:solidFill>
                <a:effectLst/>
                <a:sym typeface="+mn-ea"/>
              </a:rPr>
              <a:t>Subject</a:t>
            </a:r>
            <a:r>
              <a:rPr lang="en-US" b="1" dirty="0">
                <a:solidFill>
                  <a:schemeClr val="tx1"/>
                </a:solidFill>
                <a:effectLst/>
                <a:sym typeface="+mn-ea"/>
              </a:rPr>
              <a:t>: English Language   </a:t>
            </a:r>
            <a:r>
              <a:rPr lang="ar-DZ" altLang="en-US" b="1" dirty="0">
                <a:solidFill>
                  <a:schemeClr val="tx1"/>
                </a:solidFill>
                <a:effectLst/>
                <a:sym typeface="+mn-ea"/>
              </a:rPr>
              <a:t>   </a:t>
            </a:r>
            <a:r>
              <a:rPr lang="en-US" b="1" dirty="0">
                <a:solidFill>
                  <a:schemeClr val="tx1"/>
                </a:solidFill>
                <a:effectLst/>
                <a:sym typeface="+mn-ea"/>
              </a:rPr>
              <a:t>                                                        </a:t>
            </a:r>
            <a:r>
              <a:rPr lang="fr-FR" altLang="en-US" b="1" dirty="0">
                <a:solidFill>
                  <a:schemeClr val="tx1"/>
                </a:solidFill>
                <a:effectLst/>
                <a:sym typeface="+mn-ea"/>
              </a:rPr>
              <a:t>                    </a:t>
            </a:r>
            <a:r>
              <a:rPr lang="en-US" b="1" u="sng" dirty="0">
                <a:solidFill>
                  <a:schemeClr val="tx1"/>
                </a:solidFill>
                <a:effectLst/>
                <a:sym typeface="+mn-ea"/>
              </a:rPr>
              <a:t>Teacher:</a:t>
            </a:r>
            <a:r>
              <a:rPr lang="en-US" b="1" dirty="0">
                <a:solidFill>
                  <a:schemeClr val="tx1"/>
                </a:solidFill>
                <a:effectLst/>
                <a:sym typeface="+mn-ea"/>
              </a:rPr>
              <a:t> Mekhloufi Rania</a:t>
            </a:r>
            <a:r>
              <a:rPr lang="fr-FR" altLang="en-US" b="1" dirty="0">
                <a:solidFill>
                  <a:schemeClr val="tx1"/>
                </a:solidFill>
                <a:effectLst/>
                <a:sym typeface="+mn-ea"/>
              </a:rPr>
              <a:t> </a:t>
            </a:r>
            <a:endParaRPr lang="fr-FR" altLang="en-US" b="1" dirty="0">
              <a:solidFill>
                <a:schemeClr val="tx1"/>
              </a:solidFill>
              <a:effectLst/>
              <a:sym typeface="+mn-ea"/>
            </a:endParaRPr>
          </a:p>
          <a:p>
            <a:pPr algn="l">
              <a:lnSpc>
                <a:spcPct val="100000"/>
              </a:lnSpc>
            </a:pPr>
            <a:r>
              <a:rPr lang="fr-FR" b="1" u="sng" dirty="0">
                <a:solidFill>
                  <a:schemeClr val="tx1"/>
                </a:solidFill>
                <a:effectLst/>
                <a:sym typeface="+mn-ea"/>
              </a:rPr>
              <a:t>Grade</a:t>
            </a:r>
            <a:r>
              <a:rPr lang="en-US" b="1" dirty="0">
                <a:solidFill>
                  <a:schemeClr val="tx1"/>
                </a:solidFill>
                <a:effectLst/>
                <a:sym typeface="+mn-ea"/>
              </a:rPr>
              <a:t>: </a:t>
            </a:r>
            <a:r>
              <a:rPr lang="fr-FR" altLang="en-US" b="1" dirty="0">
                <a:solidFill>
                  <a:schemeClr val="tx1"/>
                </a:solidFill>
                <a:effectLst/>
                <a:sym typeface="+mn-ea"/>
              </a:rPr>
              <a:t>3</a:t>
            </a:r>
            <a:r>
              <a:rPr lang="fr-FR" altLang="en-US" b="1" baseline="30000" dirty="0">
                <a:solidFill>
                  <a:schemeClr val="tx1"/>
                </a:solidFill>
                <a:effectLst/>
                <a:sym typeface="+mn-ea"/>
              </a:rPr>
              <a:t>rd</a:t>
            </a:r>
            <a:r>
              <a:rPr lang="en-US" b="1" baseline="30000" dirty="0">
                <a:solidFill>
                  <a:schemeClr val="tx1"/>
                </a:solidFill>
                <a:effectLst/>
                <a:sym typeface="+mn-ea"/>
              </a:rPr>
              <a:t> </a:t>
            </a:r>
            <a:r>
              <a:rPr lang="en-US" b="1" dirty="0">
                <a:solidFill>
                  <a:schemeClr val="tx1"/>
                </a:solidFill>
                <a:effectLst/>
                <a:sym typeface="+mn-ea"/>
              </a:rPr>
              <a:t>Year LMD</a:t>
            </a:r>
            <a:r>
              <a:rPr lang="fr-FR" altLang="en-US" b="1" dirty="0">
                <a:solidFill>
                  <a:schemeClr val="tx1"/>
                </a:solidFill>
                <a:effectLst/>
                <a:sym typeface="+mn-ea"/>
              </a:rPr>
              <a:t> International</a:t>
            </a:r>
            <a:r>
              <a:rPr lang="en-US" b="1" dirty="0">
                <a:solidFill>
                  <a:schemeClr val="tx1"/>
                </a:solidFill>
                <a:effectLst/>
                <a:sym typeface="+mn-ea"/>
              </a:rPr>
              <a:t> Commerc</a:t>
            </a:r>
            <a:r>
              <a:rPr lang="fr-FR" altLang="en-US" b="1" dirty="0">
                <a:solidFill>
                  <a:schemeClr val="tx1"/>
                </a:solidFill>
                <a:effectLst/>
                <a:sym typeface="+mn-ea"/>
              </a:rPr>
              <a:t>e </a:t>
            </a:r>
            <a:r>
              <a:rPr lang="en-US" b="1" dirty="0">
                <a:effectLst/>
                <a:sym typeface="+mn-ea"/>
              </a:rPr>
              <a:t>2020/2021</a:t>
            </a:r>
            <a:r>
              <a:rPr lang="fr-FR" altLang="en-US" b="1" dirty="0">
                <a:solidFill>
                  <a:schemeClr val="tx1"/>
                </a:solidFill>
                <a:effectLst/>
                <a:sym typeface="+mn-ea"/>
              </a:rPr>
              <a:t>                           </a:t>
            </a:r>
            <a:r>
              <a:rPr lang="fr-FR" altLang="en-US" b="1" u="sng" dirty="0">
                <a:solidFill>
                  <a:schemeClr val="tx1"/>
                </a:solidFill>
                <a:effectLst/>
                <a:sym typeface="+mn-ea"/>
              </a:rPr>
              <a:t>Group</a:t>
            </a:r>
            <a:r>
              <a:rPr lang="fr-FR" altLang="en-US" b="1" dirty="0">
                <a:solidFill>
                  <a:schemeClr val="tx1"/>
                </a:solidFill>
                <a:effectLst/>
                <a:sym typeface="+mn-ea"/>
              </a:rPr>
              <a:t>: (1,2,3)     </a:t>
            </a:r>
            <a:r>
              <a:rPr lang="fr-FR" altLang="en-US" sz="2400" b="1" dirty="0">
                <a:solidFill>
                  <a:schemeClr val="tx1"/>
                </a:solidFill>
                <a:effectLst/>
                <a:sym typeface="+mn-ea"/>
              </a:rPr>
              <a:t>                                         </a:t>
            </a:r>
            <a:endParaRPr lang="en-US" sz="2400" b="1" dirty="0">
              <a:solidFill>
                <a:schemeClr val="tx1"/>
              </a:solidFill>
              <a:effectLst/>
            </a:endParaRPr>
          </a:p>
          <a:p>
            <a:pPr algn="ctr">
              <a:lnSpc>
                <a:spcPct val="150000"/>
              </a:lnSpc>
            </a:pPr>
            <a:endParaRPr lang="en-US" sz="2400" b="1" dirty="0">
              <a:solidFill>
                <a:schemeClr val="tx1"/>
              </a:solidFill>
              <a:effectLst/>
            </a:endParaRPr>
          </a:p>
        </p:txBody>
      </p:sp>
      <p:sp>
        <p:nvSpPr>
          <p:cNvPr id="8" name="Text Box 7"/>
          <p:cNvSpPr txBox="1"/>
          <p:nvPr/>
        </p:nvSpPr>
        <p:spPr>
          <a:xfrm>
            <a:off x="5941061" y="5464810"/>
            <a:ext cx="309880" cy="645160"/>
          </a:xfrm>
          <a:prstGeom prst="rect">
            <a:avLst/>
          </a:prstGeom>
          <a:noFill/>
        </p:spPr>
        <p:txBody>
          <a:bodyPr wrap="none" rtlCol="0">
            <a:spAutoFit/>
          </a:bodyPr>
          <a:p>
            <a:pPr algn="ctr"/>
            <a:br>
              <a:rPr lang="en-US" b="1" dirty="0">
                <a:solidFill>
                  <a:schemeClr val="tx1"/>
                </a:solidFill>
                <a:effectLst/>
                <a:sym typeface="+mn-ea"/>
              </a:rPr>
            </a:br>
            <a:endParaRPr lang="en-US" b="1" dirty="0">
              <a:solidFill>
                <a:schemeClr val="tx1"/>
              </a:solidFill>
              <a:effectLst/>
              <a:sym typeface="+mn-ea"/>
            </a:endParaRPr>
          </a:p>
        </p:txBody>
      </p:sp>
      <p:sp>
        <p:nvSpPr>
          <p:cNvPr id="2" name="Text Box 1"/>
          <p:cNvSpPr txBox="1"/>
          <p:nvPr/>
        </p:nvSpPr>
        <p:spPr>
          <a:xfrm>
            <a:off x="2159000" y="3293745"/>
            <a:ext cx="7873365" cy="2306955"/>
          </a:xfrm>
          <a:prstGeom prst="rect">
            <a:avLst/>
          </a:prstGeom>
          <a:noFill/>
        </p:spPr>
        <p:txBody>
          <a:bodyPr wrap="square" rtlCol="0" anchor="t">
            <a:spAutoFit/>
          </a:bodyPr>
          <a:p>
            <a:pPr indent="0" algn="ctr"/>
            <a:r>
              <a:rPr lang="fr-FR" altLang="en-US" sz="4800" b="1" u="sng">
                <a:latin typeface="Times New Roman" panose="02020603050405020304" charset="0"/>
                <a:ea typeface="SimSun" panose="02010600030101010101" pitchFamily="2" charset="-122"/>
                <a:sym typeface="+mn-ea"/>
              </a:rPr>
              <a:t>Lesson</a:t>
            </a:r>
            <a:r>
              <a:rPr lang="fr-FR" altLang="en-US" sz="4800" b="1">
                <a:latin typeface="Times New Roman" panose="02020603050405020304" charset="0"/>
                <a:ea typeface="SimSun" panose="02010600030101010101" pitchFamily="2" charset="-122"/>
                <a:sym typeface="+mn-ea"/>
              </a:rPr>
              <a:t>:</a:t>
            </a:r>
            <a:endParaRPr lang="en-US" sz="4800" b="1">
              <a:latin typeface="Times New Roman" panose="02020603050405020304" charset="0"/>
              <a:ea typeface="SimSun" panose="02010600030101010101" pitchFamily="2" charset="-122"/>
              <a:sym typeface="+mn-ea"/>
            </a:endParaRPr>
          </a:p>
          <a:p>
            <a:pPr indent="0" algn="ctr"/>
            <a:r>
              <a:rPr lang="en-US" sz="4800" b="1">
                <a:latin typeface="Times New Roman" panose="02020603050405020304" charset="0"/>
                <a:ea typeface="SimSun" panose="02010600030101010101" pitchFamily="2" charset="-122"/>
                <a:sym typeface="+mn-ea"/>
              </a:rPr>
              <a:t>Business </a:t>
            </a:r>
            <a:r>
              <a:rPr lang="fr-FR" altLang="en-US" sz="4800" b="1">
                <a:latin typeface="Times New Roman" panose="02020603050405020304" charset="0"/>
                <a:ea typeface="SimSun" panose="02010600030101010101" pitchFamily="2" charset="-122"/>
                <a:sym typeface="+mn-ea"/>
              </a:rPr>
              <a:t>English </a:t>
            </a:r>
            <a:r>
              <a:rPr lang="en-US" sz="4800" b="1">
                <a:latin typeface="Times New Roman" panose="02020603050405020304" charset="0"/>
                <a:ea typeface="SimSun" panose="02010600030101010101" pitchFamily="2" charset="-122"/>
                <a:sym typeface="+mn-ea"/>
              </a:rPr>
              <a:t>Writing</a:t>
            </a:r>
            <a:endParaRPr lang="en-US" sz="4800" b="1">
              <a:latin typeface="Times New Roman" panose="02020603050405020304" charset="0"/>
              <a:ea typeface="SimSun" panose="02010600030101010101" pitchFamily="2" charset="-122"/>
            </a:endParaRPr>
          </a:p>
          <a:p>
            <a:pPr indent="0" algn="ctr"/>
            <a:r>
              <a:rPr lang="fr-FR" altLang="en-US" sz="4800" b="1">
                <a:latin typeface="Times New Roman" panose="02020603050405020304" charset="0"/>
                <a:ea typeface="SimSun" panose="02010600030101010101" pitchFamily="2" charset="-122"/>
                <a:sym typeface="+mn-ea"/>
              </a:rPr>
              <a:t>«</a:t>
            </a:r>
            <a:r>
              <a:rPr lang="en-US" sz="4800" b="1">
                <a:latin typeface="Times New Roman" panose="02020603050405020304" charset="0"/>
                <a:ea typeface="SimSun" panose="02010600030101010101" pitchFamily="2" charset="-122"/>
                <a:sym typeface="+mn-ea"/>
              </a:rPr>
              <a:t>Writing a CV</a:t>
            </a:r>
            <a:r>
              <a:rPr lang="fr-FR" altLang="en-US" sz="4800" b="1">
                <a:latin typeface="Times New Roman" panose="02020603050405020304" charset="0"/>
                <a:ea typeface="SimSun" panose="02010600030101010101" pitchFamily="2" charset="-122"/>
                <a:sym typeface="+mn-ea"/>
              </a:rPr>
              <a:t>»</a:t>
            </a:r>
            <a:endParaRPr lang="en-US" sz="48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100" name="Text Box 99"/>
          <p:cNvSpPr txBox="1"/>
          <p:nvPr/>
        </p:nvSpPr>
        <p:spPr>
          <a:xfrm>
            <a:off x="1270000" y="1311275"/>
            <a:ext cx="9077325" cy="3169285"/>
          </a:xfrm>
          <a:prstGeom prst="rect">
            <a:avLst/>
          </a:prstGeom>
          <a:noFill/>
          <a:ln w="9525">
            <a:noFill/>
          </a:ln>
        </p:spPr>
        <p:txBody>
          <a:bodyPr wrap="square">
            <a:spAutoFit/>
          </a:bodyPr>
          <a:p>
            <a:pPr indent="0" algn="ctr"/>
            <a:r>
              <a:rPr lang="en-US" sz="4000" b="1" u="sng">
                <a:latin typeface="Times New Roman" panose="02020603050405020304" charset="0"/>
                <a:ea typeface="SimSun" panose="02010600030101010101" pitchFamily="2" charset="-122"/>
              </a:rPr>
              <a:t>Practice:</a:t>
            </a:r>
            <a:endParaRPr lang="en-US" sz="4000" b="1" u="sng">
              <a:latin typeface="Times New Roman" panose="02020603050405020304" charset="0"/>
              <a:ea typeface="SimSun" panose="02010600030101010101" pitchFamily="2" charset="-122"/>
            </a:endParaRPr>
          </a:p>
          <a:p>
            <a:pPr indent="0" algn="ctr"/>
            <a:r>
              <a:rPr lang="en-US" sz="4000" b="1">
                <a:latin typeface="Times New Roman" panose="02020603050405020304" charset="0"/>
                <a:ea typeface="SimSun" panose="02010600030101010101" pitchFamily="2" charset="-122"/>
              </a:rPr>
              <a:t>Home Work: </a:t>
            </a:r>
            <a:r>
              <a:rPr lang="en-US" sz="4000">
                <a:latin typeface="Times New Roman" panose="02020603050405020304" charset="0"/>
                <a:ea typeface="SimSun" panose="02010600030101010101" pitchFamily="2" charset="-122"/>
              </a:rPr>
              <a:t>Write your own CV</a:t>
            </a:r>
            <a:endParaRPr lang="en-US" sz="4000">
              <a:latin typeface="Times New Roman" panose="02020603050405020304" charset="0"/>
              <a:ea typeface="SimSun" panose="02010600030101010101" pitchFamily="2" charset="-122"/>
            </a:endParaRPr>
          </a:p>
          <a:p>
            <a:pPr indent="0" algn="ctr"/>
            <a:endParaRPr lang="en-US" sz="4000">
              <a:latin typeface="Times New Roman" panose="02020603050405020304" charset="0"/>
              <a:ea typeface="SimSun" panose="02010600030101010101" pitchFamily="2" charset="-122"/>
            </a:endParaRPr>
          </a:p>
          <a:p>
            <a:pPr indent="0"/>
            <a:r>
              <a:rPr lang="fr-FR" altLang="en-US" sz="4000">
                <a:latin typeface="Times New Roman" panose="02020603050405020304" charset="0"/>
                <a:ea typeface="SimSun" panose="02010600030101010101" pitchFamily="2" charset="-122"/>
              </a:rPr>
              <a:t>This home work is meant to be submitted</a:t>
            </a:r>
            <a:endParaRPr lang="fr-FR" altLang="en-US" sz="4000">
              <a:latin typeface="Times New Roman" panose="02020603050405020304" charset="0"/>
              <a:ea typeface="SimSun"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100" name="Text Box 99"/>
          <p:cNvSpPr txBox="1"/>
          <p:nvPr/>
        </p:nvSpPr>
        <p:spPr>
          <a:xfrm>
            <a:off x="1685290" y="1732915"/>
            <a:ext cx="8821420" cy="2399665"/>
          </a:xfrm>
          <a:prstGeom prst="rect">
            <a:avLst/>
          </a:prstGeom>
          <a:noFill/>
          <a:ln w="9525">
            <a:noFill/>
          </a:ln>
        </p:spPr>
        <p:txBody>
          <a:bodyPr wrap="square">
            <a:spAutoFit/>
          </a:bodyPr>
          <a:p>
            <a:pPr indent="0" algn="ctr"/>
            <a:r>
              <a:rPr lang="en-US" b="1">
                <a:latin typeface="Times New Roman" panose="02020603050405020304" charset="0"/>
                <a:ea typeface="SimSun" panose="02010600030101010101" pitchFamily="2" charset="-122"/>
              </a:rPr>
              <a:t> </a:t>
            </a:r>
            <a:r>
              <a:rPr lang="en-US" sz="6600">
                <a:latin typeface="Times New Roman" panose="02020603050405020304" charset="0"/>
                <a:ea typeface="SimSun" panose="02010600030101010101" pitchFamily="2" charset="-122"/>
              </a:rPr>
              <a:t>Business </a:t>
            </a:r>
            <a:r>
              <a:rPr lang="fr-FR" altLang="en-US" sz="6600">
                <a:latin typeface="Times New Roman" panose="02020603050405020304" charset="0"/>
                <a:ea typeface="SimSun" panose="02010600030101010101" pitchFamily="2" charset="-122"/>
              </a:rPr>
              <a:t>English </a:t>
            </a:r>
            <a:r>
              <a:rPr lang="en-US" sz="6600">
                <a:latin typeface="Times New Roman" panose="02020603050405020304" charset="0"/>
                <a:ea typeface="SimSun" panose="02010600030101010101" pitchFamily="2" charset="-122"/>
              </a:rPr>
              <a:t>Writing</a:t>
            </a:r>
            <a:endParaRPr lang="en-US" sz="6600">
              <a:latin typeface="Times New Roman" panose="02020603050405020304" charset="0"/>
              <a:ea typeface="SimSun" panose="02010600030101010101" pitchFamily="2" charset="-122"/>
            </a:endParaRPr>
          </a:p>
          <a:p>
            <a:pPr indent="0" algn="ctr"/>
            <a:r>
              <a:rPr lang="fr-FR" altLang="en-US" sz="6600">
                <a:latin typeface="Times New Roman" panose="02020603050405020304" charset="0"/>
                <a:ea typeface="SimSun" panose="02010600030101010101" pitchFamily="2" charset="-122"/>
                <a:sym typeface="+mn-ea"/>
              </a:rPr>
              <a:t>«</a:t>
            </a:r>
            <a:r>
              <a:rPr lang="en-US" sz="6600">
                <a:latin typeface="Times New Roman" panose="02020603050405020304" charset="0"/>
                <a:ea typeface="SimSun" panose="02010600030101010101" pitchFamily="2" charset="-122"/>
                <a:sym typeface="+mn-ea"/>
              </a:rPr>
              <a:t>Writing a CV</a:t>
            </a:r>
            <a:r>
              <a:rPr lang="fr-FR" altLang="en-US" sz="6600">
                <a:latin typeface="Times New Roman" panose="02020603050405020304" charset="0"/>
                <a:ea typeface="SimSun" panose="02010600030101010101" pitchFamily="2" charset="-122"/>
                <a:sym typeface="+mn-ea"/>
              </a:rPr>
              <a:t>»</a:t>
            </a:r>
            <a:endParaRPr lang="fr-FR" altLang="en-US" sz="6600">
              <a:latin typeface="Times New Roman" panose="02020603050405020304" charset="0"/>
              <a:ea typeface="SimSun" panose="02010600030101010101" pitchFamily="2" charset="-122"/>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2" name="Text Box 1"/>
          <p:cNvSpPr txBox="1"/>
          <p:nvPr/>
        </p:nvSpPr>
        <p:spPr>
          <a:xfrm>
            <a:off x="4452620" y="485775"/>
            <a:ext cx="3286760" cy="768350"/>
          </a:xfrm>
          <a:prstGeom prst="rect">
            <a:avLst/>
          </a:prstGeom>
          <a:noFill/>
        </p:spPr>
        <p:txBody>
          <a:bodyPr wrap="none" rtlCol="0">
            <a:spAutoFit/>
          </a:bodyPr>
          <a:p>
            <a:r>
              <a:rPr lang="fr-FR" altLang="en-US" sz="4400" b="1"/>
              <a:t>What is a Cv?</a:t>
            </a:r>
            <a:endParaRPr lang="fr-FR" altLang="en-US" sz="4400" b="1"/>
          </a:p>
        </p:txBody>
      </p:sp>
      <p:sp>
        <p:nvSpPr>
          <p:cNvPr id="3" name="Oval 2"/>
          <p:cNvSpPr/>
          <p:nvPr/>
        </p:nvSpPr>
        <p:spPr>
          <a:xfrm>
            <a:off x="5488305" y="1362075"/>
            <a:ext cx="1381125" cy="10801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sz="5400" b="1">
                <a:sym typeface="+mn-ea"/>
              </a:rPr>
              <a:t>CV</a:t>
            </a:r>
            <a:endParaRPr lang="fr-FR" altLang="en-US" sz="5400" b="1">
              <a:sym typeface="+mn-ea"/>
            </a:endParaRPr>
          </a:p>
        </p:txBody>
      </p:sp>
      <p:sp>
        <p:nvSpPr>
          <p:cNvPr id="4" name="Rounded Rectangle 3"/>
          <p:cNvSpPr/>
          <p:nvPr/>
        </p:nvSpPr>
        <p:spPr>
          <a:xfrm>
            <a:off x="3394075" y="2734310"/>
            <a:ext cx="2279015" cy="6642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3600"/>
              <a:t>curriculum</a:t>
            </a:r>
            <a:endParaRPr lang="en-US"/>
          </a:p>
          <a:p>
            <a:pPr algn="ctr"/>
            <a:endParaRPr lang="en-US"/>
          </a:p>
        </p:txBody>
      </p:sp>
      <p:sp>
        <p:nvSpPr>
          <p:cNvPr id="5" name="Rounded Rectangle 4"/>
          <p:cNvSpPr/>
          <p:nvPr/>
        </p:nvSpPr>
        <p:spPr>
          <a:xfrm>
            <a:off x="6584315" y="2734310"/>
            <a:ext cx="2279015" cy="6642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3600"/>
              <a:t>vitae</a:t>
            </a:r>
            <a:endParaRPr lang="en-US" sz="3600"/>
          </a:p>
        </p:txBody>
      </p:sp>
      <p:cxnSp>
        <p:nvCxnSpPr>
          <p:cNvPr id="6" name="Straight Arrow Connector 5"/>
          <p:cNvCxnSpPr>
            <a:endCxn id="4" idx="0"/>
          </p:cNvCxnSpPr>
          <p:nvPr/>
        </p:nvCxnSpPr>
        <p:spPr>
          <a:xfrm flipH="1">
            <a:off x="4533900" y="2070735"/>
            <a:ext cx="1320165" cy="663575"/>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cxnSp>
        <p:nvCxnSpPr>
          <p:cNvPr id="7" name="Straight Arrow Connector 6"/>
          <p:cNvCxnSpPr>
            <a:endCxn id="5" idx="0"/>
          </p:cNvCxnSpPr>
          <p:nvPr/>
        </p:nvCxnSpPr>
        <p:spPr>
          <a:xfrm>
            <a:off x="6472555" y="1995170"/>
            <a:ext cx="1251585" cy="739140"/>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sp>
        <p:nvSpPr>
          <p:cNvPr id="100" name="Text Box 99"/>
          <p:cNvSpPr txBox="1"/>
          <p:nvPr/>
        </p:nvSpPr>
        <p:spPr>
          <a:xfrm>
            <a:off x="2590165" y="4172585"/>
            <a:ext cx="7478395" cy="1198880"/>
          </a:xfrm>
          <a:prstGeom prst="rect">
            <a:avLst/>
          </a:prstGeom>
          <a:noFill/>
          <a:ln w="9525">
            <a:noFill/>
          </a:ln>
        </p:spPr>
        <p:txBody>
          <a:bodyPr wrap="square">
            <a:spAutoFit/>
          </a:bodyPr>
          <a:p>
            <a:pPr indent="0" algn="just"/>
            <a:r>
              <a:rPr lang="fr-FR" altLang="en-US" sz="2400" b="0">
                <a:solidFill>
                  <a:schemeClr val="tx1"/>
                </a:solidFill>
                <a:latin typeface="Times New Roman" panose="02020603050405020304" charset="0"/>
                <a:cs typeface="Helvetica" charset="0"/>
              </a:rPr>
              <a:t>It </a:t>
            </a:r>
            <a:r>
              <a:rPr lang="en-US" sz="2400" b="0">
                <a:solidFill>
                  <a:schemeClr val="tx1"/>
                </a:solidFill>
                <a:latin typeface="Times New Roman" panose="02020603050405020304" charset="0"/>
                <a:cs typeface="Helvetica" charset="0"/>
              </a:rPr>
              <a:t>is a written demonstration of a person’s work history and experience. It is commonly used to indicate whether or not they are a match for the job for which they are applying.</a:t>
            </a:r>
            <a:endParaRPr lang="en-US" sz="2400" b="0">
              <a:solidFill>
                <a:schemeClr val="tx1"/>
              </a:solidFill>
              <a:latin typeface="Times New Roman" panose="02020603050405020304" charset="0"/>
              <a:cs typeface="Helvetica"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100" name="Text Box 99"/>
          <p:cNvSpPr txBox="1"/>
          <p:nvPr/>
        </p:nvSpPr>
        <p:spPr>
          <a:xfrm>
            <a:off x="1902460" y="1212215"/>
            <a:ext cx="8082280" cy="2368550"/>
          </a:xfrm>
          <a:prstGeom prst="rect">
            <a:avLst/>
          </a:prstGeom>
          <a:noFill/>
          <a:ln w="9525">
            <a:noFill/>
          </a:ln>
        </p:spPr>
        <p:txBody>
          <a:bodyPr wrap="square">
            <a:spAutoFit/>
          </a:bodyPr>
          <a:p>
            <a:pPr indent="0"/>
            <a:r>
              <a:rPr lang="en-US" sz="2400" b="1">
                <a:solidFill>
                  <a:srgbClr val="000000"/>
                </a:solidFill>
                <a:latin typeface="Times New Roman" panose="02020603050405020304" charset="0"/>
                <a:ea typeface="SimSun" panose="02010600030101010101" pitchFamily="2" charset="-122"/>
              </a:rPr>
              <a:t>1/ Contact details:</a:t>
            </a:r>
            <a:endParaRPr lang="en-US" sz="2400" b="1">
              <a:solidFill>
                <a:srgbClr val="000000"/>
              </a:solidFill>
              <a:latin typeface="Times New Roman" panose="02020603050405020304" charset="0"/>
              <a:ea typeface="SimSun" panose="02010600030101010101" pitchFamily="2" charset="-122"/>
            </a:endParaRPr>
          </a:p>
          <a:p>
            <a:pPr indent="0"/>
            <a:r>
              <a:rPr lang="en-US" sz="2400" b="0">
                <a:latin typeface="Times New Roman" panose="02020603050405020304" charset="0"/>
                <a:ea typeface="SimSun" panose="02010600030101010101" pitchFamily="2" charset="-122"/>
              </a:rPr>
              <a:t></a:t>
            </a:r>
            <a:r>
              <a:rPr lang="en-US" sz="2000" b="0">
                <a:latin typeface="Times New Roman" panose="02020603050405020304" charset="0"/>
                <a:ea typeface="SimSun" panose="02010600030101010101" pitchFamily="2" charset="-122"/>
              </a:rPr>
              <a:t>Make sure the potential employer has a way of contacting you. Include your</a:t>
            </a:r>
            <a:r>
              <a:rPr lang="fr-FR" altLang="en-US" sz="2000" b="0">
                <a:latin typeface="Times New Roman" panose="02020603050405020304" charset="0"/>
                <a:ea typeface="SimSun" panose="02010600030101010101" pitchFamily="2" charset="-122"/>
              </a:rPr>
              <a:t>:</a:t>
            </a:r>
            <a:endParaRPr lang="fr-FR" altLang="en-US" sz="2000" b="0">
              <a:latin typeface="Times New Roman" panose="02020603050405020304" charset="0"/>
              <a:ea typeface="SimSun" panose="02010600030101010101" pitchFamily="2" charset="-122"/>
            </a:endParaRPr>
          </a:p>
          <a:p>
            <a:pPr indent="0"/>
            <a:endParaRPr lang="fr-FR" altLang="en-US" sz="2000" b="0">
              <a:latin typeface="Times New Roman" panose="02020603050405020304" charset="0"/>
              <a:ea typeface="SimSun" panose="02010600030101010101" pitchFamily="2" charset="-122"/>
            </a:endParaRPr>
          </a:p>
          <a:p>
            <a:pPr marL="342900" indent="-342900">
              <a:buFont typeface="Arial" panose="020B0604020202020204" pitchFamily="34" charset="0"/>
              <a:buChar char="•"/>
            </a:pPr>
            <a:r>
              <a:rPr lang="en-US" sz="2000" b="1">
                <a:latin typeface="Times New Roman" panose="02020603050405020304" charset="0"/>
                <a:ea typeface="SimSun" panose="02010600030101010101" pitchFamily="2" charset="-122"/>
              </a:rPr>
              <a:t>full name</a:t>
            </a:r>
            <a:endParaRPr lang="en-US" sz="2000" b="1">
              <a:latin typeface="Times New Roman" panose="02020603050405020304" charset="0"/>
              <a:ea typeface="SimSun" panose="02010600030101010101" pitchFamily="2" charset="-122"/>
            </a:endParaRPr>
          </a:p>
          <a:p>
            <a:pPr marL="342900" indent="-342900">
              <a:buFont typeface="Arial" panose="020B0604020202020204" pitchFamily="34" charset="0"/>
              <a:buChar char="•"/>
            </a:pPr>
            <a:r>
              <a:rPr lang="en-US" sz="2000" b="1">
                <a:latin typeface="Times New Roman" panose="02020603050405020304" charset="0"/>
                <a:ea typeface="SimSun" panose="02010600030101010101" pitchFamily="2" charset="-122"/>
              </a:rPr>
              <a:t>telephone number </a:t>
            </a:r>
            <a:endParaRPr lang="en-US" sz="2000" b="1">
              <a:latin typeface="Times New Roman" panose="02020603050405020304" charset="0"/>
              <a:ea typeface="SimSun" panose="02010600030101010101" pitchFamily="2" charset="-122"/>
            </a:endParaRPr>
          </a:p>
          <a:p>
            <a:pPr marL="342900" indent="-342900">
              <a:buFont typeface="Arial" panose="020B0604020202020204" pitchFamily="34" charset="0"/>
              <a:buChar char="•"/>
            </a:pPr>
            <a:r>
              <a:rPr lang="en-US" sz="2000" b="1">
                <a:latin typeface="Times New Roman" panose="02020603050405020304" charset="0"/>
                <a:ea typeface="SimSun" panose="02010600030101010101" pitchFamily="2" charset="-122"/>
              </a:rPr>
              <a:t>email address </a:t>
            </a:r>
            <a:endParaRPr lang="en-US" sz="2000"/>
          </a:p>
        </p:txBody>
      </p:sp>
      <p:sp>
        <p:nvSpPr>
          <p:cNvPr id="2" name="Text Box 1"/>
          <p:cNvSpPr txBox="1"/>
          <p:nvPr/>
        </p:nvSpPr>
        <p:spPr>
          <a:xfrm>
            <a:off x="1902460" y="181610"/>
            <a:ext cx="8435340" cy="768350"/>
          </a:xfrm>
          <a:prstGeom prst="rect">
            <a:avLst/>
          </a:prstGeom>
          <a:noFill/>
        </p:spPr>
        <p:txBody>
          <a:bodyPr wrap="none" rtlCol="0" anchor="t">
            <a:spAutoFit/>
          </a:bodyPr>
          <a:p>
            <a:r>
              <a:rPr lang="en-US" sz="4400" b="1">
                <a:latin typeface="Times New Roman" panose="02020603050405020304" charset="0"/>
                <a:ea typeface="SimSun" panose="02010600030101010101" pitchFamily="2" charset="-122"/>
                <a:sym typeface="+mn-ea"/>
              </a:rPr>
              <a:t>What should you include in a CV?</a:t>
            </a:r>
            <a:r>
              <a:rPr lang="en-US" b="1">
                <a:latin typeface="Times New Roman" panose="02020603050405020304" charset="0"/>
                <a:ea typeface="SimSun" panose="02010600030101010101" pitchFamily="2" charset="-122"/>
                <a:sym typeface="+mn-ea"/>
              </a:rPr>
              <a:t> </a:t>
            </a:r>
            <a:endParaRPr lang="en-US"/>
          </a:p>
        </p:txBody>
      </p:sp>
      <p:sp>
        <p:nvSpPr>
          <p:cNvPr id="3" name="Text Box 2"/>
          <p:cNvSpPr txBox="1"/>
          <p:nvPr/>
        </p:nvSpPr>
        <p:spPr>
          <a:xfrm>
            <a:off x="1031875" y="4030345"/>
            <a:ext cx="9823450" cy="1599565"/>
          </a:xfrm>
          <a:prstGeom prst="rect">
            <a:avLst/>
          </a:prstGeom>
          <a:noFill/>
        </p:spPr>
        <p:txBody>
          <a:bodyPr wrap="square" rtlCol="0" anchor="t">
            <a:spAutoFit/>
          </a:bodyPr>
          <a:p>
            <a:r>
              <a:rPr lang="en-US" b="1">
                <a:solidFill>
                  <a:srgbClr val="FFC000"/>
                </a:solidFill>
                <a:latin typeface="Times New Roman" panose="02020603050405020304" charset="0"/>
                <a:ea typeface="SimSun" panose="02010600030101010101" pitchFamily="2" charset="-122"/>
                <a:sym typeface="+mn-ea"/>
              </a:rPr>
              <a:t>What about </a:t>
            </a:r>
            <a:r>
              <a:rPr lang="en-US" b="1" u="sng">
                <a:solidFill>
                  <a:srgbClr val="FFC000"/>
                </a:solidFill>
                <a:latin typeface="Times New Roman" panose="02020603050405020304" charset="0"/>
                <a:ea typeface="SimSun" panose="02010600030101010101" pitchFamily="2" charset="-122"/>
                <a:sym typeface="+mn-ea"/>
              </a:rPr>
              <a:t>Photo</a:t>
            </a:r>
            <a:r>
              <a:rPr lang="en-US" b="1">
                <a:solidFill>
                  <a:srgbClr val="FFC000"/>
                </a:solidFill>
                <a:latin typeface="Times New Roman" panose="02020603050405020304" charset="0"/>
                <a:ea typeface="SimSun" panose="02010600030101010101" pitchFamily="2" charset="-122"/>
                <a:sym typeface="+mn-ea"/>
              </a:rPr>
              <a:t>?</a:t>
            </a:r>
            <a:endParaRPr lang="en-US">
              <a:latin typeface="Times New Roman" panose="02020603050405020304" charset="0"/>
              <a:ea typeface="SimSun" panose="02010600030101010101" pitchFamily="2" charset="-122"/>
              <a:sym typeface="+mn-ea"/>
            </a:endParaRPr>
          </a:p>
          <a:p>
            <a:pPr algn="just"/>
            <a:r>
              <a:rPr lang="en-US" sz="2000">
                <a:latin typeface="Times New Roman" panose="02020603050405020304" charset="0"/>
                <a:ea typeface="SimSun" panose="02010600030101010101" pitchFamily="2" charset="-122"/>
                <a:sym typeface="+mn-ea"/>
              </a:rPr>
              <a:t>In many countries, employers expect to see a professional-looking photo on a CV. In others, like the UK, Canada and the USA, the law prohibits employers from asking for a photo, and it is better not to include one. Try to find out if it is usual to include a photo in the working environment you’re applying to.</a:t>
            </a:r>
            <a:endParaRPr lang="en-US" sz="2000">
              <a:latin typeface="Times New Roman" panose="02020603050405020304" charset="0"/>
              <a:ea typeface="SimSun" panose="02010600030101010101" pitchFamily="2"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100" name="Text Box 99"/>
          <p:cNvSpPr txBox="1"/>
          <p:nvPr/>
        </p:nvSpPr>
        <p:spPr>
          <a:xfrm>
            <a:off x="1730375" y="819785"/>
            <a:ext cx="8731250" cy="1660525"/>
          </a:xfrm>
          <a:prstGeom prst="rect">
            <a:avLst/>
          </a:prstGeom>
          <a:noFill/>
          <a:ln w="9525">
            <a:noFill/>
          </a:ln>
        </p:spPr>
        <p:txBody>
          <a:bodyPr wrap="square">
            <a:spAutoFit/>
          </a:bodyPr>
          <a:p>
            <a:pPr indent="0"/>
            <a:r>
              <a:rPr lang="en-US" sz="2400" b="1">
                <a:latin typeface="Times New Roman" panose="02020603050405020304" charset="0"/>
                <a:ea typeface="SimSun" panose="02010600030101010101" pitchFamily="2" charset="-122"/>
              </a:rPr>
              <a:t>2/Education:</a:t>
            </a:r>
            <a:r>
              <a:rPr lang="en-US" sz="2400" b="0">
                <a:latin typeface="Times New Roman" panose="02020603050405020304" charset="0"/>
                <a:ea typeface="SimSun" panose="02010600030101010101" pitchFamily="2" charset="-122"/>
              </a:rPr>
              <a:t> </a:t>
            </a:r>
            <a:endParaRPr lang="en-US" sz="2400" b="0">
              <a:latin typeface="Times New Roman" panose="02020603050405020304" charset="0"/>
              <a:ea typeface="SimSun" panose="02010600030101010101" pitchFamily="2" charset="-122"/>
            </a:endParaRPr>
          </a:p>
          <a:p>
            <a:pPr indent="0" algn="just"/>
            <a:r>
              <a:rPr lang="en-US" b="0">
                <a:latin typeface="Times New Roman" panose="02020603050405020304" charset="0"/>
                <a:ea typeface="SimSun" panose="02010600030101010101" pitchFamily="2" charset="-122"/>
              </a:rPr>
              <a:t></a:t>
            </a:r>
            <a:r>
              <a:rPr lang="en-US" sz="2000" b="0">
                <a:latin typeface="Times New Roman" panose="02020603050405020304" charset="0"/>
                <a:ea typeface="SimSun" panose="02010600030101010101" pitchFamily="2" charset="-122"/>
              </a:rPr>
              <a:t>List and date the most important </a:t>
            </a:r>
            <a:r>
              <a:rPr lang="en-US" sz="2000" b="1" u="sng">
                <a:latin typeface="Times New Roman" panose="02020603050405020304" charset="0"/>
                <a:ea typeface="SimSun" panose="02010600030101010101" pitchFamily="2" charset="-122"/>
              </a:rPr>
              <a:t>qualifications you have obtained</a:t>
            </a:r>
            <a:r>
              <a:rPr lang="en-US" sz="2000" b="0">
                <a:latin typeface="Times New Roman" panose="02020603050405020304" charset="0"/>
                <a:ea typeface="SimSun" panose="02010600030101010101" pitchFamily="2" charset="-122"/>
              </a:rPr>
              <a:t>, starting with the most recent. You can also include any </a:t>
            </a:r>
            <a:r>
              <a:rPr lang="en-US" sz="2000" b="1" u="sng">
                <a:latin typeface="Times New Roman" panose="02020603050405020304" charset="0"/>
                <a:ea typeface="SimSun" panose="02010600030101010101" pitchFamily="2" charset="-122"/>
              </a:rPr>
              <a:t>professional qualifications you have</a:t>
            </a:r>
            <a:r>
              <a:rPr lang="en-US" sz="2000" b="0">
                <a:latin typeface="Times New Roman" panose="02020603050405020304" charset="0"/>
                <a:ea typeface="SimSun" panose="02010600030101010101" pitchFamily="2" charset="-122"/>
              </a:rPr>
              <a:t>. </a:t>
            </a:r>
            <a:endParaRPr lang="en-US" sz="2000"/>
          </a:p>
        </p:txBody>
      </p:sp>
      <p:sp>
        <p:nvSpPr>
          <p:cNvPr id="2" name="Text Box 1"/>
          <p:cNvSpPr txBox="1"/>
          <p:nvPr/>
        </p:nvSpPr>
        <p:spPr>
          <a:xfrm>
            <a:off x="1494155" y="2614295"/>
            <a:ext cx="10460990" cy="2245360"/>
          </a:xfrm>
          <a:prstGeom prst="rect">
            <a:avLst/>
          </a:prstGeom>
          <a:noFill/>
        </p:spPr>
        <p:txBody>
          <a:bodyPr wrap="square" rtlCol="0">
            <a:spAutoFit/>
          </a:bodyPr>
          <a:p>
            <a:pPr indent="0" algn="l">
              <a:buFont typeface="Arial" panose="020B0604020202020204" pitchFamily="34" charset="0"/>
              <a:buNone/>
            </a:pPr>
            <a:r>
              <a:rPr lang="fr-FR" altLang="en-US" sz="2000" b="1" u="sng"/>
              <a:t>EXAMLPES:</a:t>
            </a:r>
            <a:endParaRPr lang="fr-FR" altLang="en-US" sz="2000"/>
          </a:p>
          <a:p>
            <a:pPr indent="0" algn="l">
              <a:buFont typeface="Arial" panose="020B0604020202020204" pitchFamily="34" charset="0"/>
              <a:buNone/>
            </a:pPr>
            <a:endParaRPr lang="en-US" sz="2000"/>
          </a:p>
          <a:p>
            <a:pPr marL="342900" indent="-342900" algn="l">
              <a:buFont typeface="Arial" panose="020B0604020202020204" pitchFamily="34" charset="0"/>
              <a:buChar char="•"/>
            </a:pPr>
            <a:r>
              <a:rPr lang="en-US" sz="2000"/>
              <a:t>MA in Creative Arts and Design, Leeds Arts University (July 2011)</a:t>
            </a:r>
            <a:endParaRPr lang="en-US" sz="2000"/>
          </a:p>
          <a:p>
            <a:pPr indent="0" algn="l">
              <a:buFont typeface="Arial" panose="020B0604020202020204" pitchFamily="34" charset="0"/>
              <a:buNone/>
            </a:pPr>
            <a:endParaRPr lang="en-US" sz="2000"/>
          </a:p>
          <a:p>
            <a:pPr marL="342900" indent="-342900" algn="l">
              <a:buFont typeface="Arial" panose="020B0604020202020204" pitchFamily="34" charset="0"/>
              <a:buChar char="•"/>
            </a:pPr>
            <a:r>
              <a:rPr lang="en-US" sz="2000"/>
              <a:t>Diploma in Graphic Design, York College (July 2008)</a:t>
            </a:r>
            <a:endParaRPr lang="en-US" sz="2000"/>
          </a:p>
          <a:p>
            <a:pPr indent="0" algn="l">
              <a:buFont typeface="Arial" panose="020B0604020202020204" pitchFamily="34" charset="0"/>
              <a:buNone/>
            </a:pPr>
            <a:endParaRPr lang="en-US" sz="2000"/>
          </a:p>
          <a:p>
            <a:pPr marL="342900" indent="-342900" algn="l">
              <a:buFont typeface="Arial" panose="020B0604020202020204" pitchFamily="34" charset="0"/>
              <a:buChar char="•"/>
            </a:pPr>
            <a:r>
              <a:rPr lang="en-US" sz="2000"/>
              <a:t>BA in Philosophy, Politics and Economics, University of Oxford (June 1998)</a:t>
            </a:r>
            <a:endParaRPr 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100" name="Text Box 99"/>
          <p:cNvSpPr txBox="1"/>
          <p:nvPr/>
        </p:nvSpPr>
        <p:spPr>
          <a:xfrm>
            <a:off x="356870" y="245745"/>
            <a:ext cx="11416665" cy="2891790"/>
          </a:xfrm>
          <a:prstGeom prst="rect">
            <a:avLst/>
          </a:prstGeom>
          <a:noFill/>
          <a:ln w="9525">
            <a:noFill/>
          </a:ln>
        </p:spPr>
        <p:txBody>
          <a:bodyPr wrap="square">
            <a:spAutoFit/>
          </a:bodyPr>
          <a:p>
            <a:pPr indent="0" algn="l"/>
            <a:r>
              <a:rPr lang="en-US" sz="2400" b="1">
                <a:latin typeface="Times New Roman" panose="02020603050405020304" charset="0"/>
                <a:ea typeface="SimSun" panose="02010600030101010101" pitchFamily="2" charset="-122"/>
              </a:rPr>
              <a:t>3/</a:t>
            </a:r>
            <a:r>
              <a:rPr lang="fr-FR" altLang="en-US" sz="2400" b="1">
                <a:latin typeface="Times New Roman" panose="02020603050405020304" charset="0"/>
                <a:ea typeface="SimSun" panose="02010600030101010101" pitchFamily="2" charset="-122"/>
              </a:rPr>
              <a:t> </a:t>
            </a:r>
            <a:r>
              <a:rPr lang="en-US" sz="2400" b="1">
                <a:latin typeface="Times New Roman" panose="02020603050405020304" charset="0"/>
                <a:ea typeface="SimSun" panose="02010600030101010101" pitchFamily="2" charset="-122"/>
              </a:rPr>
              <a:t>Work experience: </a:t>
            </a:r>
            <a:endParaRPr lang="en-US" sz="2400" b="1">
              <a:latin typeface="Times New Roman" panose="02020603050405020304" charset="0"/>
              <a:ea typeface="SimSun" panose="02010600030101010101" pitchFamily="2" charset="-122"/>
            </a:endParaRPr>
          </a:p>
          <a:p>
            <a:pPr marL="285750" indent="-285750" algn="just">
              <a:buFont typeface="Arial" panose="020B0604020202020204" pitchFamily="34" charset="0"/>
              <a:buChar char="•"/>
            </a:pPr>
            <a:r>
              <a:rPr lang="en-US" b="0">
                <a:latin typeface="Times New Roman" panose="02020603050405020304" charset="0"/>
                <a:ea typeface="SimSun" panose="02010600030101010101" pitchFamily="2" charset="-122"/>
              </a:rPr>
              <a:t></a:t>
            </a:r>
            <a:r>
              <a:rPr lang="en-US" sz="2000" b="0">
                <a:latin typeface="Times New Roman" panose="02020603050405020304" charset="0"/>
                <a:ea typeface="SimSun" panose="02010600030101010101" pitchFamily="2" charset="-122"/>
              </a:rPr>
              <a:t>List and date the jobs you’ve had and the companies you’ve worked for, starting with the most recent. Include your</a:t>
            </a:r>
            <a:r>
              <a:rPr lang="fr-FR" altLang="en-US" sz="2000" b="0">
                <a:latin typeface="Times New Roman" panose="02020603050405020304" charset="0"/>
                <a:ea typeface="SimSun" panose="02010600030101010101" pitchFamily="2" charset="-122"/>
              </a:rPr>
              <a:t>:         -  </a:t>
            </a:r>
            <a:r>
              <a:rPr lang="en-US" sz="2000" b="1">
                <a:latin typeface="Times New Roman" panose="02020603050405020304" charset="0"/>
                <a:ea typeface="SimSun" panose="02010600030101010101" pitchFamily="2" charset="-122"/>
              </a:rPr>
              <a:t>job title</a:t>
            </a:r>
            <a:r>
              <a:rPr lang="fr-FR" altLang="en-US" sz="2000" b="1">
                <a:latin typeface="Times New Roman" panose="02020603050405020304" charset="0"/>
                <a:ea typeface="SimSun" panose="02010600030101010101" pitchFamily="2" charset="-122"/>
              </a:rPr>
              <a:t>. </a:t>
            </a:r>
            <a:endParaRPr lang="fr-FR" altLang="en-US" sz="2000" b="1">
              <a:latin typeface="Times New Roman" panose="02020603050405020304" charset="0"/>
              <a:ea typeface="SimSun" panose="02010600030101010101" pitchFamily="2" charset="-122"/>
            </a:endParaRPr>
          </a:p>
          <a:p>
            <a:pPr indent="0" algn="just">
              <a:buFont typeface="Arial" panose="020B0604020202020204" pitchFamily="34" charset="0"/>
              <a:buNone/>
            </a:pPr>
            <a:r>
              <a:rPr lang="fr-FR" altLang="en-US" sz="2000" b="1">
                <a:latin typeface="Times New Roman" panose="02020603050405020304" charset="0"/>
                <a:ea typeface="SimSun" panose="02010600030101010101" pitchFamily="2" charset="-122"/>
              </a:rPr>
              <a:t>                                   -  </a:t>
            </a:r>
            <a:r>
              <a:rPr lang="en-US" sz="2000" b="1">
                <a:latin typeface="Times New Roman" panose="02020603050405020304" charset="0"/>
                <a:ea typeface="SimSun" panose="02010600030101010101" pitchFamily="2" charset="-122"/>
              </a:rPr>
              <a:t>responsibilities</a:t>
            </a:r>
            <a:r>
              <a:rPr lang="fr-FR" altLang="en-US" sz="2000" b="1">
                <a:latin typeface="Times New Roman" panose="02020603050405020304" charset="0"/>
                <a:ea typeface="SimSun" panose="02010600030101010101" pitchFamily="2" charset="-122"/>
              </a:rPr>
              <a:t>. </a:t>
            </a:r>
            <a:endParaRPr lang="fr-FR" altLang="en-US" sz="2000" b="1">
              <a:latin typeface="Times New Roman" panose="02020603050405020304" charset="0"/>
              <a:ea typeface="SimSun" panose="02010600030101010101" pitchFamily="2" charset="-122"/>
            </a:endParaRPr>
          </a:p>
          <a:p>
            <a:pPr indent="0" algn="just">
              <a:buFont typeface="Arial" panose="020B0604020202020204" pitchFamily="34" charset="0"/>
              <a:buNone/>
            </a:pPr>
            <a:r>
              <a:rPr lang="fr-FR" altLang="en-US" sz="2000" b="1">
                <a:latin typeface="Times New Roman" panose="02020603050405020304" charset="0"/>
                <a:ea typeface="SimSun" panose="02010600030101010101" pitchFamily="2" charset="-122"/>
              </a:rPr>
              <a:t>                                   -  </a:t>
            </a:r>
            <a:r>
              <a:rPr lang="en-US" sz="2000" b="1">
                <a:latin typeface="Times New Roman" panose="02020603050405020304" charset="0"/>
                <a:ea typeface="SimSun" panose="02010600030101010101" pitchFamily="2" charset="-122"/>
              </a:rPr>
              <a:t>achievements in the job.</a:t>
            </a:r>
            <a:endParaRPr lang="en-US" sz="2000" b="1">
              <a:latin typeface="Times New Roman" panose="02020603050405020304" charset="0"/>
              <a:ea typeface="SimSun" panose="02010600030101010101" pitchFamily="2" charset="-122"/>
            </a:endParaRPr>
          </a:p>
          <a:p>
            <a:pPr indent="0" algn="just"/>
            <a:endParaRPr lang="en-US" sz="2000" b="0">
              <a:latin typeface="Times New Roman" panose="02020603050405020304" charset="0"/>
              <a:ea typeface="SimSun" panose="02010600030101010101" pitchFamily="2" charset="-122"/>
            </a:endParaRPr>
          </a:p>
          <a:p>
            <a:pPr indent="0" algn="just"/>
            <a:r>
              <a:rPr lang="en-US" sz="2000" b="0">
                <a:latin typeface="Times New Roman" panose="02020603050405020304" charset="0"/>
                <a:ea typeface="SimSun" panose="02010600030101010101" pitchFamily="2" charset="-122"/>
              </a:rPr>
              <a:t>If you have a lot of work experience, give the job titles but be selective about which responsibilities and achievements you highlight. Reduce the detail about jobs that are less relevant to the role you’re applying for </a:t>
            </a:r>
            <a:r>
              <a:rPr lang="en-US" b="0">
                <a:latin typeface="Times New Roman" panose="02020603050405020304" charset="0"/>
                <a:ea typeface="SimSun" panose="02010600030101010101" pitchFamily="2" charset="-122"/>
              </a:rPr>
              <a:t> </a:t>
            </a:r>
            <a:endParaRPr lang="en-US"/>
          </a:p>
        </p:txBody>
      </p:sp>
      <p:sp>
        <p:nvSpPr>
          <p:cNvPr id="2" name="Text Box 1"/>
          <p:cNvSpPr txBox="1"/>
          <p:nvPr/>
        </p:nvSpPr>
        <p:spPr>
          <a:xfrm>
            <a:off x="678180" y="3249930"/>
            <a:ext cx="11095355" cy="2799715"/>
          </a:xfrm>
          <a:prstGeom prst="rect">
            <a:avLst/>
          </a:prstGeom>
          <a:noFill/>
        </p:spPr>
        <p:txBody>
          <a:bodyPr wrap="square" rtlCol="0" anchor="t">
            <a:spAutoFit/>
          </a:bodyPr>
          <a:p>
            <a:pPr indent="0">
              <a:buFont typeface="Arial" panose="020B0604020202020204" pitchFamily="34" charset="0"/>
              <a:buNone/>
            </a:pPr>
            <a:r>
              <a:rPr lang="fr-FR" altLang="en-US" sz="2000" b="1" u="sng"/>
              <a:t>EXAMPLE</a:t>
            </a:r>
            <a:r>
              <a:rPr lang="fr-FR" altLang="en-US" b="1" u="sng"/>
              <a:t>:</a:t>
            </a:r>
            <a:endParaRPr lang="fr-FR" altLang="en-US" b="1" u="sng"/>
          </a:p>
          <a:p>
            <a:pPr indent="0">
              <a:buFont typeface="Arial" panose="020B0604020202020204" pitchFamily="34" charset="0"/>
              <a:buNone/>
            </a:pPr>
            <a:endParaRPr lang="fr-FR" altLang="en-US" b="1" u="sng"/>
          </a:p>
          <a:p>
            <a:pPr marL="342900" indent="-342900">
              <a:buFont typeface="Arial" panose="020B0604020202020204" pitchFamily="34" charset="0"/>
              <a:buChar char="•"/>
            </a:pPr>
            <a:r>
              <a:rPr lang="fr-FR" altLang="en-US" sz="2000"/>
              <a:t>Chief Graphic Designer, BEE&amp;BONN Ltd.  (</a:t>
            </a:r>
            <a:r>
              <a:rPr lang="fr-FR" altLang="en-US" sz="2000" b="1"/>
              <a:t>Job title</a:t>
            </a:r>
            <a:r>
              <a:rPr lang="fr-FR" altLang="en-US" sz="2000"/>
              <a:t>)</a:t>
            </a:r>
            <a:endParaRPr lang="fr-FR" altLang="en-US" sz="2000"/>
          </a:p>
          <a:p>
            <a:pPr indent="0">
              <a:buFont typeface="Arial" panose="020B0604020202020204" pitchFamily="34" charset="0"/>
              <a:buNone/>
            </a:pPr>
            <a:endParaRPr lang="en-US" b="1" u="sng"/>
          </a:p>
          <a:p>
            <a:pPr marL="285750" indent="-285750">
              <a:buFont typeface="Arial" panose="020B0604020202020204" pitchFamily="34" charset="0"/>
              <a:buChar char="•"/>
            </a:pPr>
            <a:r>
              <a:rPr lang="en-US" sz="2000"/>
              <a:t>Responsible for production in a reputable Seoul-based design firm</a:t>
            </a:r>
            <a:r>
              <a:rPr lang="fr-FR" altLang="en-US" sz="2000"/>
              <a:t>.   (</a:t>
            </a:r>
            <a:r>
              <a:rPr lang="fr-FR" altLang="en-US" sz="2000" b="1"/>
              <a:t>responsibilities</a:t>
            </a:r>
            <a:r>
              <a:rPr lang="fr-FR" altLang="en-US" sz="2000"/>
              <a:t>)</a:t>
            </a:r>
            <a:endParaRPr lang="en-US" sz="2000"/>
          </a:p>
          <a:p>
            <a:pPr marL="285750" indent="-285750">
              <a:buFont typeface="Arial" panose="020B0604020202020204" pitchFamily="34" charset="0"/>
              <a:buChar char="•"/>
            </a:pPr>
            <a:endParaRPr lang="en-US" sz="2000"/>
          </a:p>
          <a:p>
            <a:pPr marL="285750" indent="-285750">
              <a:buFont typeface="Arial" panose="020B0604020202020204" pitchFamily="34" charset="0"/>
              <a:buChar char="•"/>
            </a:pPr>
            <a:r>
              <a:rPr lang="en-US" sz="2000"/>
              <a:t>Developed over 200 graphic design projects</a:t>
            </a:r>
            <a:r>
              <a:rPr lang="fr-FR" altLang="en-US" sz="2000"/>
              <a:t>.    (</a:t>
            </a:r>
            <a:r>
              <a:rPr lang="fr-FR" altLang="en-US" sz="2000" b="1"/>
              <a:t>achievement</a:t>
            </a:r>
            <a:r>
              <a:rPr lang="fr-FR" altLang="en-US" sz="2000"/>
              <a:t>)</a:t>
            </a:r>
            <a:endParaRPr lang="en-US" sz="2000"/>
          </a:p>
          <a:p>
            <a:pPr marL="285750" indent="-285750">
              <a:buFont typeface="Arial" panose="020B0604020202020204" pitchFamily="34" charset="0"/>
              <a:buChar char="•"/>
            </a:pPr>
            <a:endParaRPr lang="en-US" sz="2000"/>
          </a:p>
          <a:p>
            <a:pPr marL="285750" indent="-285750">
              <a:buFont typeface="Arial" panose="020B0604020202020204" pitchFamily="34" charset="0"/>
              <a:buChar char="•"/>
            </a:pPr>
            <a:r>
              <a:rPr lang="en-US" sz="2000"/>
              <a:t>Led a team of designers to develop graphic and production materials</a:t>
            </a:r>
            <a:r>
              <a:rPr lang="fr-FR" altLang="en-US" sz="2000"/>
              <a:t>.  (</a:t>
            </a:r>
            <a:r>
              <a:rPr lang="fr-FR" altLang="en-US" sz="2000" b="1"/>
              <a:t>achievement</a:t>
            </a:r>
            <a:r>
              <a:rPr lang="fr-FR" altLang="en-US" sz="2000"/>
              <a:t>)</a:t>
            </a:r>
            <a:endParaRPr lang="fr-FR"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100" name="Text Box 99"/>
          <p:cNvSpPr txBox="1"/>
          <p:nvPr/>
        </p:nvSpPr>
        <p:spPr>
          <a:xfrm>
            <a:off x="795020" y="501015"/>
            <a:ext cx="10207625" cy="2922905"/>
          </a:xfrm>
          <a:prstGeom prst="rect">
            <a:avLst/>
          </a:prstGeom>
          <a:noFill/>
          <a:ln w="9525">
            <a:noFill/>
          </a:ln>
        </p:spPr>
        <p:txBody>
          <a:bodyPr wrap="square">
            <a:spAutoFit/>
          </a:bodyPr>
          <a:p>
            <a:pPr indent="0"/>
            <a:r>
              <a:rPr lang="en-US" sz="2400" b="1">
                <a:latin typeface="Times New Roman" panose="02020603050405020304" charset="0"/>
                <a:ea typeface="SimSun" panose="02010600030101010101" pitchFamily="2" charset="-122"/>
              </a:rPr>
              <a:t>4/Skills:</a:t>
            </a:r>
            <a:r>
              <a:rPr lang="en-US" sz="2000" b="0">
                <a:latin typeface="Times New Roman" panose="02020603050405020304" charset="0"/>
                <a:ea typeface="SimSun" panose="02010600030101010101" pitchFamily="2" charset="-122"/>
              </a:rPr>
              <a:t> </a:t>
            </a:r>
            <a:endParaRPr lang="en-US" sz="2000" b="0">
              <a:latin typeface="Times New Roman" panose="02020603050405020304" charset="0"/>
              <a:ea typeface="SimSun" panose="02010600030101010101" pitchFamily="2" charset="-122"/>
            </a:endParaRPr>
          </a:p>
          <a:p>
            <a:pPr indent="0"/>
            <a:r>
              <a:rPr lang="en-US" sz="2000" b="0">
                <a:latin typeface="Times New Roman" panose="02020603050405020304" charset="0"/>
                <a:ea typeface="SimSun" panose="02010600030101010101" pitchFamily="2" charset="-122"/>
              </a:rPr>
              <a:t>These could include</a:t>
            </a:r>
            <a:r>
              <a:rPr lang="fr-FR" altLang="en-US" sz="2000" b="0">
                <a:latin typeface="Times New Roman" panose="02020603050405020304" charset="0"/>
                <a:ea typeface="SimSun" panose="02010600030101010101" pitchFamily="2" charset="-122"/>
              </a:rPr>
              <a:t>:</a:t>
            </a:r>
            <a:endParaRPr lang="fr-FR" altLang="en-US" sz="2000" b="0">
              <a:latin typeface="Times New Roman" panose="02020603050405020304" charset="0"/>
              <a:ea typeface="SimSun" panose="02010600030101010101" pitchFamily="2" charset="-122"/>
            </a:endParaRPr>
          </a:p>
          <a:p>
            <a:pPr indent="0"/>
            <a:endParaRPr lang="fr-FR" altLang="en-US" sz="2000" b="0">
              <a:latin typeface="Times New Roman" panose="02020603050405020304" charset="0"/>
              <a:ea typeface="SimSun" panose="02010600030101010101" pitchFamily="2" charset="-122"/>
            </a:endParaRPr>
          </a:p>
          <a:p>
            <a:pPr marL="342900" indent="-342900">
              <a:buFont typeface="Arial" panose="020B0604020202020204" pitchFamily="34" charset="0"/>
              <a:buChar char="•"/>
            </a:pPr>
            <a:r>
              <a:rPr lang="en-US" sz="2000" b="1">
                <a:latin typeface="Times New Roman" panose="02020603050405020304" charset="0"/>
                <a:ea typeface="SimSun" panose="02010600030101010101" pitchFamily="2" charset="-122"/>
              </a:rPr>
              <a:t>the languages you speak,</a:t>
            </a:r>
            <a:endParaRPr lang="en-US" sz="2000" b="1">
              <a:latin typeface="Times New Roman" panose="02020603050405020304" charset="0"/>
              <a:ea typeface="SimSun" panose="02010600030101010101" pitchFamily="2" charset="-122"/>
            </a:endParaRPr>
          </a:p>
          <a:p>
            <a:pPr marL="342900" indent="-342900">
              <a:buFont typeface="Arial" panose="020B0604020202020204" pitchFamily="34" charset="0"/>
              <a:buChar char="•"/>
            </a:pPr>
            <a:r>
              <a:rPr lang="en-US" sz="2000" b="1">
                <a:latin typeface="Times New Roman" panose="02020603050405020304" charset="0"/>
                <a:ea typeface="SimSun" panose="02010600030101010101" pitchFamily="2" charset="-122"/>
              </a:rPr>
              <a:t>the computer programs you can use well, </a:t>
            </a:r>
            <a:endParaRPr lang="en-US" sz="2000" b="1">
              <a:latin typeface="Times New Roman" panose="02020603050405020304" charset="0"/>
              <a:ea typeface="SimSun" panose="02010600030101010101" pitchFamily="2" charset="-122"/>
            </a:endParaRPr>
          </a:p>
          <a:p>
            <a:pPr marL="342900" indent="-342900">
              <a:buFont typeface="Arial" panose="020B0604020202020204" pitchFamily="34" charset="0"/>
              <a:buChar char="•"/>
            </a:pPr>
            <a:r>
              <a:rPr lang="en-US" sz="2000" b="1">
                <a:latin typeface="Times New Roman" panose="02020603050405020304" charset="0"/>
                <a:ea typeface="SimSun" panose="02010600030101010101" pitchFamily="2" charset="-122"/>
              </a:rPr>
              <a:t>the class type of your driving licence </a:t>
            </a:r>
            <a:endParaRPr lang="en-US" sz="2000" b="1">
              <a:latin typeface="Times New Roman" panose="02020603050405020304" charset="0"/>
              <a:ea typeface="SimSun" panose="02010600030101010101" pitchFamily="2" charset="-122"/>
            </a:endParaRPr>
          </a:p>
          <a:p>
            <a:pPr indent="0"/>
            <a:endParaRPr lang="en-US" sz="2000" b="1">
              <a:latin typeface="Times New Roman" panose="02020603050405020304" charset="0"/>
              <a:ea typeface="SimSun" panose="02010600030101010101" pitchFamily="2" charset="-122"/>
            </a:endParaRPr>
          </a:p>
          <a:p>
            <a:pPr indent="0"/>
            <a:r>
              <a:rPr lang="fr-FR" altLang="en-US" sz="2000" b="0">
                <a:latin typeface="Times New Roman" panose="02020603050405020304" charset="0"/>
                <a:ea typeface="SimSun" panose="02010600030101010101" pitchFamily="2" charset="-122"/>
              </a:rPr>
              <a:t>A</a:t>
            </a:r>
            <a:r>
              <a:rPr lang="en-US" sz="2000" b="0">
                <a:latin typeface="Times New Roman" panose="02020603050405020304" charset="0"/>
                <a:ea typeface="SimSun" panose="02010600030101010101" pitchFamily="2" charset="-122"/>
              </a:rPr>
              <a:t>nd any other professional skills you might have that are relevant to the job you’re applying for. </a:t>
            </a:r>
            <a:endParaRPr lang="en-US" sz="2000"/>
          </a:p>
        </p:txBody>
      </p:sp>
      <p:sp>
        <p:nvSpPr>
          <p:cNvPr id="2" name="Text Box 1"/>
          <p:cNvSpPr txBox="1"/>
          <p:nvPr/>
        </p:nvSpPr>
        <p:spPr>
          <a:xfrm>
            <a:off x="403860" y="3702050"/>
            <a:ext cx="11623040" cy="2276475"/>
          </a:xfrm>
          <a:prstGeom prst="rect">
            <a:avLst/>
          </a:prstGeom>
          <a:noFill/>
        </p:spPr>
        <p:txBody>
          <a:bodyPr wrap="square" rtlCol="0" anchor="t">
            <a:spAutoFit/>
          </a:bodyPr>
          <a:p>
            <a:r>
              <a:rPr lang="fr-FR" altLang="en-US" sz="2400" b="1" u="sng"/>
              <a:t>EXAMPLE:</a:t>
            </a:r>
            <a:endParaRPr lang="fr-FR" altLang="en-US" sz="2400" b="1" u="sng"/>
          </a:p>
          <a:p>
            <a:endParaRPr lang="en-US" b="1" u="sng"/>
          </a:p>
          <a:p>
            <a:pPr marL="285750" indent="-285750">
              <a:buFont typeface="Arial" panose="020B0604020202020204" pitchFamily="34" charset="0"/>
              <a:buChar char="•"/>
            </a:pPr>
            <a:r>
              <a:rPr lang="en-US" sz="2000"/>
              <a:t>Proficient with Microsoft Office, Adobe Photoshop and Sketch</a:t>
            </a:r>
            <a:endParaRPr lang="en-US" sz="2000"/>
          </a:p>
          <a:p>
            <a:pPr marL="285750" indent="-285750">
              <a:buFont typeface="Arial" panose="020B0604020202020204" pitchFamily="34" charset="0"/>
              <a:buChar char="•"/>
            </a:pPr>
            <a:endParaRPr lang="en-US" sz="2000"/>
          </a:p>
          <a:p>
            <a:pPr marL="285750" indent="-285750">
              <a:buFont typeface="Arial" panose="020B0604020202020204" pitchFamily="34" charset="0"/>
              <a:buChar char="•"/>
            </a:pPr>
            <a:r>
              <a:rPr lang="en-US" sz="2000"/>
              <a:t>High levels of critical thinking, creativity and problem</a:t>
            </a:r>
            <a:r>
              <a:rPr lang="fr-FR" altLang="en-US" sz="2000"/>
              <a:t> </a:t>
            </a:r>
            <a:r>
              <a:rPr lang="en-US" sz="2000"/>
              <a:t>solving skills</a:t>
            </a:r>
            <a:endParaRPr lang="en-US" sz="2000"/>
          </a:p>
          <a:p>
            <a:pPr indent="0">
              <a:buFont typeface="Arial" panose="020B0604020202020204" pitchFamily="34" charset="0"/>
              <a:buNone/>
            </a:pPr>
            <a:endParaRPr lang="en-US" sz="2000"/>
          </a:p>
          <a:p>
            <a:pPr marL="285750" indent="-285750">
              <a:buFont typeface="Arial" panose="020B0604020202020204" pitchFamily="34" charset="0"/>
              <a:buChar char="•"/>
            </a:pPr>
            <a:r>
              <a:rPr lang="en-US" sz="2000"/>
              <a:t>Excellent communicator who brings friendliness, confidence and empathy to</a:t>
            </a:r>
            <a:r>
              <a:rPr lang="fr-FR" altLang="en-US" sz="2000"/>
              <a:t> </a:t>
            </a:r>
            <a:r>
              <a:rPr lang="en-US" sz="2000"/>
              <a:t>leadership and delegation skills</a:t>
            </a:r>
            <a:endParaRPr 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100" name="Text Box 99"/>
          <p:cNvSpPr txBox="1"/>
          <p:nvPr/>
        </p:nvSpPr>
        <p:spPr>
          <a:xfrm>
            <a:off x="501650" y="467360"/>
            <a:ext cx="10601325" cy="6431280"/>
          </a:xfrm>
          <a:prstGeom prst="rect">
            <a:avLst/>
          </a:prstGeom>
          <a:noFill/>
          <a:ln w="9525">
            <a:noFill/>
          </a:ln>
        </p:spPr>
        <p:txBody>
          <a:bodyPr wrap="square">
            <a:spAutoFit/>
          </a:bodyPr>
          <a:p>
            <a:pPr indent="0" algn="just"/>
            <a:r>
              <a:rPr lang="en-US" sz="2400" b="1">
                <a:latin typeface="Times New Roman" panose="02020603050405020304" charset="0"/>
                <a:ea typeface="SimSun" panose="02010600030101010101" pitchFamily="2" charset="-122"/>
              </a:rPr>
              <a:t>Tips for writing a CV:</a:t>
            </a:r>
            <a:r>
              <a:rPr lang="en-US" sz="2400" b="0">
                <a:latin typeface="Times New Roman" panose="02020603050405020304" charset="0"/>
                <a:ea typeface="SimSun" panose="02010600030101010101" pitchFamily="2" charset="-122"/>
              </a:rPr>
              <a:t> </a:t>
            </a:r>
            <a:r>
              <a:rPr lang="en-US" b="0">
                <a:latin typeface="Times New Roman" panose="02020603050405020304" charset="0"/>
                <a:ea typeface="SimSun" panose="02010600030101010101" pitchFamily="2" charset="-122"/>
              </a:rPr>
              <a:t> </a:t>
            </a:r>
            <a:r>
              <a:rPr lang="en-US" b="1">
                <a:latin typeface="Times New Roman" panose="02020603050405020304" charset="0"/>
                <a:ea typeface="SimSun" panose="02010600030101010101" pitchFamily="2" charset="-122"/>
              </a:rPr>
              <a:t></a:t>
            </a:r>
            <a:r>
              <a:rPr lang="en-US" sz="2000" b="1">
                <a:latin typeface="Times New Roman" panose="02020603050405020304" charset="0"/>
                <a:ea typeface="SimSun" panose="02010600030101010101" pitchFamily="2" charset="-122"/>
              </a:rPr>
              <a:t>1. Keep it short: </a:t>
            </a:r>
            <a:r>
              <a:rPr lang="en-US" sz="2000" b="0">
                <a:latin typeface="Times New Roman" panose="02020603050405020304" charset="0"/>
                <a:ea typeface="SimSun" panose="02010600030101010101" pitchFamily="2" charset="-122"/>
              </a:rPr>
              <a:t>but not too short! Your CV should be one to two sides o</a:t>
            </a:r>
            <a:r>
              <a:rPr lang="fr-FR" altLang="en-US" sz="2000" b="0">
                <a:latin typeface="Times New Roman" panose="02020603050405020304" charset="0"/>
                <a:ea typeface="SimSun" panose="02010600030101010101" pitchFamily="2" charset="-122"/>
              </a:rPr>
              <a:t>f</a:t>
            </a:r>
            <a:r>
              <a:rPr lang="en-US" sz="2000" b="0">
                <a:latin typeface="Times New Roman" panose="02020603050405020304" charset="0"/>
                <a:ea typeface="SimSun" panose="02010600030101010101" pitchFamily="2" charset="-122"/>
              </a:rPr>
              <a:t> paper. If you find</a:t>
            </a:r>
            <a:r>
              <a:rPr lang="fr-FR" altLang="en-US" sz="2000" b="0">
                <a:latin typeface="Times New Roman" panose="02020603050405020304" charset="0"/>
                <a:ea typeface="SimSun" panose="02010600030101010101" pitchFamily="2" charset="-122"/>
              </a:rPr>
              <a:t> that</a:t>
            </a:r>
            <a:r>
              <a:rPr lang="en-US" sz="2000" b="0">
                <a:latin typeface="Times New Roman" panose="02020603050405020304" charset="0"/>
                <a:ea typeface="SimSun" panose="02010600030101010101" pitchFamily="2" charset="-122"/>
              </a:rPr>
              <a:t> you’ve got</a:t>
            </a:r>
            <a:r>
              <a:rPr lang="fr-FR" altLang="en-US" sz="2000" b="0">
                <a:latin typeface="Times New Roman" panose="02020603050405020304" charset="0"/>
                <a:ea typeface="SimSun" panose="02010600030101010101" pitchFamily="2" charset="-122"/>
              </a:rPr>
              <a:t>ten</a:t>
            </a:r>
            <a:r>
              <a:rPr lang="en-US" sz="2000" b="0">
                <a:latin typeface="Times New Roman" panose="02020603050405020304" charset="0"/>
                <a:ea typeface="SimSun" panose="02010600030101010101" pitchFamily="2" charset="-122"/>
              </a:rPr>
              <a:t> too much information, summarise and select the most relevant points. If it’s shorter than a page, consider including more information about your skills and the responsibilities you had in your previous roles.</a:t>
            </a:r>
            <a:r>
              <a:rPr lang="en-US" b="0">
                <a:latin typeface="Times New Roman" panose="02020603050405020304" charset="0"/>
                <a:ea typeface="SimSun" panose="02010600030101010101" pitchFamily="2" charset="-122"/>
              </a:rPr>
              <a:t> </a:t>
            </a:r>
            <a:r>
              <a:rPr lang="en-US" b="1">
                <a:latin typeface="Times New Roman" panose="02020603050405020304" charset="0"/>
                <a:ea typeface="SimSun" panose="02010600030101010101" pitchFamily="2" charset="-122"/>
              </a:rPr>
              <a:t></a:t>
            </a:r>
            <a:r>
              <a:rPr lang="en-US" sz="2000" b="1">
                <a:latin typeface="Times New Roman" panose="02020603050405020304" charset="0"/>
                <a:ea typeface="SimSun" panose="02010600030101010101" pitchFamily="2" charset="-122"/>
              </a:rPr>
              <a:t>2. Use active verbs:</a:t>
            </a:r>
            <a:r>
              <a:rPr lang="en-US" sz="2000" b="0">
                <a:latin typeface="Times New Roman" panose="02020603050405020304" charset="0"/>
                <a:ea typeface="SimSun" panose="02010600030101010101" pitchFamily="2" charset="-122"/>
              </a:rPr>
              <a:t> When you describe what you have achieved in previous jobs, use active verbs for a strong positive effect on the reader. For example, to make a change from was responsible for, use verbs like led or managed (a team / a project); created or developed (a product / a positive atmosphere); delivered (results/training); and provided (support/training). </a:t>
            </a:r>
            <a:r>
              <a:rPr lang="en-US" b="0">
                <a:latin typeface="Times New Roman" panose="02020603050405020304" charset="0"/>
                <a:ea typeface="SimSun" panose="02010600030101010101" pitchFamily="2" charset="-122"/>
              </a:rPr>
              <a:t> </a:t>
            </a:r>
            <a:r>
              <a:rPr lang="en-US" b="1">
                <a:latin typeface="Times New Roman" panose="02020603050405020304" charset="0"/>
                <a:ea typeface="SimSun" panose="02010600030101010101" pitchFamily="2" charset="-122"/>
              </a:rPr>
              <a:t></a:t>
            </a:r>
            <a:r>
              <a:rPr lang="en-US" sz="2000" b="1">
                <a:latin typeface="Times New Roman" panose="02020603050405020304" charset="0"/>
                <a:ea typeface="SimSun" panose="02010600030101010101" pitchFamily="2" charset="-122"/>
              </a:rPr>
              <a:t>3. Fill in the gaps:</a:t>
            </a:r>
            <a:r>
              <a:rPr lang="en-US" sz="2000" b="0">
                <a:latin typeface="Times New Roman" panose="02020603050405020304" charset="0"/>
                <a:ea typeface="SimSun" panose="02010600030101010101" pitchFamily="2" charset="-122"/>
              </a:rPr>
              <a:t> Avoid leaving gaps in your employment history. If you were travelling the world, or looking after small children, include that in your CV.</a:t>
            </a:r>
            <a:endParaRPr lang="en-US" sz="2000" b="0">
              <a:latin typeface="Times New Roman" panose="02020603050405020304" charset="0"/>
              <a:ea typeface="SimSun" panose="02010600030101010101" pitchFamily="2" charset="-122"/>
            </a:endParaRPr>
          </a:p>
          <a:p>
            <a:pPr indent="0" algn="just"/>
            <a:r>
              <a:rPr lang="en-US" sz="2000" b="1">
                <a:latin typeface="Times New Roman" panose="02020603050405020304" charset="0"/>
                <a:ea typeface="SimSun" panose="02010600030101010101" pitchFamily="2" charset="-122"/>
              </a:rPr>
              <a:t>4. Make sure it’s up to date:</a:t>
            </a:r>
            <a:r>
              <a:rPr lang="en-US" sz="2000" b="0">
                <a:latin typeface="Times New Roman" panose="02020603050405020304" charset="0"/>
                <a:ea typeface="SimSun" panose="02010600030101010101" pitchFamily="2" charset="-122"/>
              </a:rPr>
              <a:t> Always ensure your CV is up to date. Include your most recent experience at the top of each section. </a:t>
            </a:r>
            <a:r>
              <a:rPr lang="en-US" sz="2000" b="1">
                <a:latin typeface="Times New Roman" panose="02020603050405020304" charset="0"/>
                <a:ea typeface="SimSun" panose="02010600030101010101" pitchFamily="2" charset="-122"/>
              </a:rPr>
              <a:t></a:t>
            </a:r>
            <a:r>
              <a:rPr lang="en-US" b="0">
                <a:latin typeface="Times New Roman" panose="02020603050405020304" charset="0"/>
                <a:ea typeface="SimSun" panose="02010600030101010101" pitchFamily="2" charset="-122"/>
              </a:rPr>
              <a: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4" name="Text Box 3"/>
          <p:cNvSpPr txBox="1"/>
          <p:nvPr/>
        </p:nvSpPr>
        <p:spPr>
          <a:xfrm>
            <a:off x="1264285" y="613410"/>
            <a:ext cx="9465945" cy="5939155"/>
          </a:xfrm>
          <a:prstGeom prst="rect">
            <a:avLst/>
          </a:prstGeom>
          <a:noFill/>
        </p:spPr>
        <p:txBody>
          <a:bodyPr wrap="square" rtlCol="0" anchor="t">
            <a:spAutoFit/>
          </a:bodyPr>
          <a:p>
            <a:pPr algn="just"/>
            <a:r>
              <a:rPr lang="en-US" sz="2000" b="1">
                <a:latin typeface="Times New Roman" panose="02020603050405020304" charset="0"/>
                <a:ea typeface="SimSun" panose="02010600030101010101" pitchFamily="2" charset="-122"/>
                <a:sym typeface="+mn-ea"/>
              </a:rPr>
              <a:t>5. Don’t exaggerate or lie:</a:t>
            </a:r>
            <a:r>
              <a:rPr lang="en-US" sz="2000">
                <a:latin typeface="Times New Roman" panose="02020603050405020304" charset="0"/>
                <a:ea typeface="SimSun" panose="02010600030101010101" pitchFamily="2" charset="-122"/>
                <a:sym typeface="+mn-ea"/>
              </a:rPr>
              <a:t> Your potential employer can easily check information about where you have studied and worked. Don’t be tempted to lie or exaggerate about your expertise, because sooner or later this will be discovered and may result in you losing the job.  </a:t>
            </a:r>
            <a:r>
              <a:rPr lang="en-US" sz="2000" b="1">
                <a:latin typeface="Times New Roman" panose="02020603050405020304" charset="0"/>
                <a:ea typeface="SimSun" panose="02010600030101010101" pitchFamily="2" charset="-122"/>
                <a:sym typeface="+mn-ea"/>
              </a:rPr>
              <a:t>6. Spend time on the layout:</a:t>
            </a:r>
            <a:r>
              <a:rPr lang="en-US" sz="2000">
                <a:latin typeface="Times New Roman" panose="02020603050405020304" charset="0"/>
                <a:ea typeface="SimSun" panose="02010600030101010101" pitchFamily="2" charset="-122"/>
                <a:sym typeface="+mn-ea"/>
              </a:rPr>
              <a:t> Make sure your CV is clear and easy to read. Use bullet points and appropriate spacing, keep your sentences short, line up your lists neatly and use a professional-looking font (e.g. Arial font size 12).  </a:t>
            </a:r>
            <a:r>
              <a:rPr lang="en-US" sz="2000" b="1">
                <a:latin typeface="Times New Roman" panose="02020603050405020304" charset="0"/>
                <a:ea typeface="SimSun" panose="02010600030101010101" pitchFamily="2" charset="-122"/>
                <a:sym typeface="+mn-ea"/>
              </a:rPr>
              <a:t>7. Check for mistakes:</a:t>
            </a:r>
            <a:r>
              <a:rPr lang="en-US" sz="2000">
                <a:latin typeface="Times New Roman" panose="02020603050405020304" charset="0"/>
                <a:ea typeface="SimSun" panose="02010600030101010101" pitchFamily="2" charset="-122"/>
                <a:sym typeface="+mn-ea"/>
              </a:rPr>
              <a:t> Mistakes on a CV create a bad impression. Use spell check, reread your CV and ask someone else to check it for you too before you send it.  </a:t>
            </a:r>
            <a:r>
              <a:rPr lang="en-US" sz="2000" b="1">
                <a:latin typeface="Times New Roman" panose="02020603050405020304" charset="0"/>
                <a:ea typeface="SimSun" panose="02010600030101010101" pitchFamily="2" charset="-122"/>
                <a:sym typeface="+mn-ea"/>
              </a:rPr>
              <a:t>8. Include a cover letter:</a:t>
            </a:r>
            <a:r>
              <a:rPr lang="en-US" sz="2000">
                <a:latin typeface="Times New Roman" panose="02020603050405020304" charset="0"/>
                <a:ea typeface="SimSun" panose="02010600030101010101" pitchFamily="2" charset="-122"/>
                <a:sym typeface="+mn-ea"/>
              </a:rPr>
              <a:t> When you send your CV to apply for a job, you should send it with a cover letter or email to introduce your application. The cover letter should show your personal interest in the role, highlight the skills and experience you bring and encourage the employer to read the attached CV. Writing a good CV takes time and is hard work, but these tips and your effort will help you get the best possible start in your job search. Good luck!</a:t>
            </a:r>
            <a:endParaRPr lang="en-US" sz="2000">
              <a:latin typeface="Times New Roman" panose="02020603050405020304" charset="0"/>
              <a:ea typeface="SimSun" panose="02010600030101010101" pitchFamily="2" charset="-122"/>
              <a:sym typeface="+mn-ea"/>
            </a:endParaRPr>
          </a:p>
          <a:p>
            <a:pPr algn="just"/>
            <a:endParaRPr lang="en-US" sz="2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5033</Words>
  <Application>WPS Presentation</Application>
  <PresentationFormat>Widescreen</PresentationFormat>
  <Paragraphs>117</Paragraphs>
  <Slides>10</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10</vt:i4>
      </vt:variant>
    </vt:vector>
  </HeadingPairs>
  <TitlesOfParts>
    <vt:vector size="26" baseType="lpstr">
      <vt:lpstr>Arial</vt:lpstr>
      <vt:lpstr>SimSun</vt:lpstr>
      <vt:lpstr>Wingdings</vt:lpstr>
      <vt:lpstr>Calibri</vt:lpstr>
      <vt:lpstr>Microsoft YaHei</vt:lpstr>
      <vt:lpstr>Arial Unicode MS</vt:lpstr>
      <vt:lpstr>Calibri Light</vt:lpstr>
      <vt:lpstr>Times New Roman</vt:lpstr>
      <vt:lpstr>Malgun Gothic Semilight</vt:lpstr>
      <vt:lpstr>Blackadder ITC</vt:lpstr>
      <vt:lpstr>Symbol</vt:lpstr>
      <vt:lpstr>Microsoft JhengHei UI</vt:lpstr>
      <vt:lpstr>Microsoft JhengHei</vt:lpstr>
      <vt:lpstr>Microsoft JhengHei UI Light</vt:lpstr>
      <vt:lpstr>Helvetica</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R-inf</cp:lastModifiedBy>
  <cp:revision>6</cp:revision>
  <dcterms:created xsi:type="dcterms:W3CDTF">2021-04-06T13:02:00Z</dcterms:created>
  <dcterms:modified xsi:type="dcterms:W3CDTF">2021-04-13T14:28:22Z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1033-11.2.0.10101</vt:lpwstr>
  </property>
</Properties>
</file>