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handoutMasterIdLst>
    <p:handoutMasterId r:id="rId94"/>
  </p:handoutMasterIdLst>
  <p:sldIdLst>
    <p:sldId id="362" r:id="rId2"/>
    <p:sldId id="363" r:id="rId3"/>
    <p:sldId id="261" r:id="rId4"/>
    <p:sldId id="373" r:id="rId5"/>
    <p:sldId id="258" r:id="rId6"/>
    <p:sldId id="344" r:id="rId7"/>
    <p:sldId id="345" r:id="rId8"/>
    <p:sldId id="346" r:id="rId9"/>
    <p:sldId id="347" r:id="rId10"/>
    <p:sldId id="348" r:id="rId11"/>
    <p:sldId id="349" r:id="rId12"/>
    <p:sldId id="350" r:id="rId13"/>
    <p:sldId id="351" r:id="rId14"/>
    <p:sldId id="364" r:id="rId15"/>
    <p:sldId id="365" r:id="rId16"/>
    <p:sldId id="366" r:id="rId17"/>
    <p:sldId id="367" r:id="rId18"/>
    <p:sldId id="372" r:id="rId19"/>
    <p:sldId id="368" r:id="rId20"/>
    <p:sldId id="369" r:id="rId21"/>
    <p:sldId id="370" r:id="rId22"/>
    <p:sldId id="371"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30" r:id="rId73"/>
    <p:sldId id="423" r:id="rId74"/>
    <p:sldId id="424" r:id="rId75"/>
    <p:sldId id="425" r:id="rId76"/>
    <p:sldId id="426" r:id="rId77"/>
    <p:sldId id="427" r:id="rId78"/>
    <p:sldId id="428" r:id="rId79"/>
    <p:sldId id="429" r:id="rId80"/>
    <p:sldId id="431" r:id="rId81"/>
    <p:sldId id="432" r:id="rId82"/>
    <p:sldId id="433" r:id="rId83"/>
    <p:sldId id="434" r:id="rId84"/>
    <p:sldId id="435" r:id="rId85"/>
    <p:sldId id="436" r:id="rId86"/>
    <p:sldId id="437" r:id="rId87"/>
    <p:sldId id="438" r:id="rId88"/>
    <p:sldId id="439" r:id="rId89"/>
    <p:sldId id="440" r:id="rId90"/>
    <p:sldId id="441" r:id="rId91"/>
    <p:sldId id="458" r:id="rId92"/>
  </p:sldIdLst>
  <p:sldSz cx="9144000" cy="6858000" type="screen4x3"/>
  <p:notesSz cx="6669088" cy="9885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F7F"/>
    <a:srgbClr val="FFFF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7491" autoAdjust="0"/>
  </p:normalViewPr>
  <p:slideViewPr>
    <p:cSldViewPr>
      <p:cViewPr>
        <p:scale>
          <a:sx n="100" d="100"/>
          <a:sy n="100" d="100"/>
        </p:scale>
        <p:origin x="-570" y="7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1329F8B-760B-43B0-8FE0-4D7DF3060422}" type="datetimeFigureOut">
              <a:rPr lang="fr-FR"/>
              <a:pPr>
                <a:defRPr/>
              </a:pPr>
              <a:t>17/04/2021</a:t>
            </a:fld>
            <a:endParaRPr lang="fr-FR"/>
          </a:p>
        </p:txBody>
      </p:sp>
      <p:sp>
        <p:nvSpPr>
          <p:cNvPr id="4" name="Espace réservé du pied de page 3"/>
          <p:cNvSpPr>
            <a:spLocks noGrp="1"/>
          </p:cNvSpPr>
          <p:nvPr>
            <p:ph type="ftr" sz="quarter" idx="2"/>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1CF97A-D739-4C11-A460-31105056CBB2}" type="slidenum">
              <a:rPr lang="fr-FR"/>
              <a:pPr>
                <a:defRPr/>
              </a:pPr>
              <a:t>‹N°›</a:t>
            </a:fld>
            <a:endParaRPr lang="fr-FR"/>
          </a:p>
        </p:txBody>
      </p:sp>
    </p:spTree>
    <p:extLst>
      <p:ext uri="{BB962C8B-B14F-4D97-AF65-F5344CB8AC3E}">
        <p14:creationId xmlns:p14="http://schemas.microsoft.com/office/powerpoint/2010/main" xmlns="" val="124574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5829EA4-9C4C-4221-83E7-10735F00134B}" type="datetimeFigureOut">
              <a:rPr lang="fr-FR"/>
              <a:pPr>
                <a:defRPr/>
              </a:pPr>
              <a:t>17/04/2021</a:t>
            </a:fld>
            <a:endParaRPr lang="fr-FR"/>
          </a:p>
        </p:txBody>
      </p:sp>
      <p:sp>
        <p:nvSpPr>
          <p:cNvPr id="4" name="Espace réservé de l'image des diapositives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695825"/>
            <a:ext cx="5335588" cy="4448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D66B20-F253-4258-B646-6870E2D39563}" type="slidenum">
              <a:rPr lang="fr-FR"/>
              <a:pPr>
                <a:defRPr/>
              </a:pPr>
              <a:t>‹N°›</a:t>
            </a:fld>
            <a:endParaRPr lang="fr-FR"/>
          </a:p>
        </p:txBody>
      </p:sp>
    </p:spTree>
    <p:extLst>
      <p:ext uri="{BB962C8B-B14F-4D97-AF65-F5344CB8AC3E}">
        <p14:creationId xmlns:p14="http://schemas.microsoft.com/office/powerpoint/2010/main" xmlns="" val="146326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06DA-3B7A-4C33-8F0E-7C8C7BA0B929}" type="slidenum">
              <a:rPr lang="en-GB">
                <a:latin typeface="Arial" panose="020B0604020202020204" pitchFamily="34" charset="0"/>
                <a:ea typeface="MS Gothic" panose="020B0609070205080204" pitchFamily="49" charset="-128"/>
              </a:rPr>
              <a:pPr>
                <a:spcBef>
                  <a:spcPct val="0"/>
                </a:spcBef>
              </a:pPr>
              <a:t>1</a:t>
            </a:fld>
            <a:endParaRPr lang="en-GB">
              <a:latin typeface="Arial" panose="020B0604020202020204" pitchFamily="34" charset="0"/>
              <a:ea typeface="MS Gothic" panose="020B0609070205080204" pitchFamily="49" charset="-128"/>
            </a:endParaRPr>
          </a:p>
        </p:txBody>
      </p:sp>
      <p:sp>
        <p:nvSpPr>
          <p:cNvPr id="5123" name="Text Box 1"/>
          <p:cNvSpPr txBox="1">
            <a:spLocks noChangeArrowheads="1"/>
          </p:cNvSpPr>
          <p:nvPr/>
        </p:nvSpPr>
        <p:spPr bwMode="auto">
          <a:xfrm>
            <a:off x="1111250" y="741363"/>
            <a:ext cx="4446588" cy="37068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5124" name="Rectangle 2"/>
          <p:cNvSpPr>
            <a:spLocks noGrp="1" noChangeArrowheads="1"/>
          </p:cNvSpPr>
          <p:nvPr>
            <p:ph type="body"/>
          </p:nvPr>
        </p:nvSpPr>
        <p:spPr bwMode="auto">
          <a:xfrm>
            <a:off x="889000" y="4695825"/>
            <a:ext cx="4891088" cy="774700"/>
          </a:xfrm>
          <a:solidFill>
            <a:srgbClr val="FFFFFF"/>
          </a:solidFill>
          <a:ln w="9360">
            <a:solidFill>
              <a:srgbClr val="000000"/>
            </a:solidFill>
            <a:miter lim="800000"/>
            <a:headEnd/>
            <a:tailEnd/>
          </a:ln>
        </p:spPr>
        <p:txBody>
          <a:bodyPr wrap="square" numCol="1" anchor="t" anchorCtr="0" compatLnSpc="1">
            <a:prstTxWarp prst="textNoShape">
              <a:avLst/>
            </a:prstTxWarp>
            <a:spAutoFit/>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p:txBody>
      </p:sp>
    </p:spTree>
    <p:extLst>
      <p:ext uri="{BB962C8B-B14F-4D97-AF65-F5344CB8AC3E}">
        <p14:creationId xmlns:p14="http://schemas.microsoft.com/office/powerpoint/2010/main" xmlns="" val="244530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557837-4AC2-4E3F-8981-676B92DC496E}" type="slidenum">
              <a:rPr lang="fr-FR">
                <a:latin typeface="Arial" panose="020B0604020202020204" pitchFamily="34" charset="0"/>
              </a:rPr>
              <a:pPr>
                <a:spcBef>
                  <a:spcPct val="0"/>
                </a:spcBef>
              </a:pPr>
              <a:t>10</a:t>
            </a:fld>
            <a:endParaRPr lang="fr-FR">
              <a:latin typeface="Arial" panose="020B0604020202020204" pitchFamily="34" charset="0"/>
            </a:endParaRPr>
          </a:p>
        </p:txBody>
      </p:sp>
    </p:spTree>
    <p:extLst>
      <p:ext uri="{BB962C8B-B14F-4D97-AF65-F5344CB8AC3E}">
        <p14:creationId xmlns:p14="http://schemas.microsoft.com/office/powerpoint/2010/main" xmlns="" val="77937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21198-BDDC-4960-8D69-75B230814376}" type="slidenum">
              <a:rPr lang="fr-FR">
                <a:latin typeface="Arial" panose="020B0604020202020204" pitchFamily="34" charset="0"/>
              </a:rPr>
              <a:pPr>
                <a:spcBef>
                  <a:spcPct val="0"/>
                </a:spcBef>
              </a:pPr>
              <a:t>11</a:t>
            </a:fld>
            <a:endParaRPr lang="fr-FR">
              <a:latin typeface="Arial" panose="020B0604020202020204" pitchFamily="34" charset="0"/>
            </a:endParaRPr>
          </a:p>
        </p:txBody>
      </p:sp>
    </p:spTree>
    <p:extLst>
      <p:ext uri="{BB962C8B-B14F-4D97-AF65-F5344CB8AC3E}">
        <p14:creationId xmlns:p14="http://schemas.microsoft.com/office/powerpoint/2010/main" xmlns="" val="323530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CB1FE5-BA49-4E27-9231-B1DB0A968B49}" type="slidenum">
              <a:rPr lang="fr-FR">
                <a:latin typeface="Arial" panose="020B0604020202020204" pitchFamily="34" charset="0"/>
              </a:rPr>
              <a:pPr>
                <a:spcBef>
                  <a:spcPct val="0"/>
                </a:spcBef>
              </a:pPr>
              <a:t>12</a:t>
            </a:fld>
            <a:endParaRPr lang="fr-FR">
              <a:latin typeface="Arial" panose="020B0604020202020204" pitchFamily="34" charset="0"/>
            </a:endParaRPr>
          </a:p>
        </p:txBody>
      </p:sp>
    </p:spTree>
    <p:extLst>
      <p:ext uri="{BB962C8B-B14F-4D97-AF65-F5344CB8AC3E}">
        <p14:creationId xmlns:p14="http://schemas.microsoft.com/office/powerpoint/2010/main" xmlns="" val="185646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1F7C4-B2F2-445C-B64D-F93D41AD5FA5}" type="slidenum">
              <a:rPr lang="fr-FR">
                <a:latin typeface="Arial" panose="020B0604020202020204" pitchFamily="34" charset="0"/>
              </a:rPr>
              <a:pPr>
                <a:spcBef>
                  <a:spcPct val="0"/>
                </a:spcBef>
              </a:pPr>
              <a:t>2</a:t>
            </a:fld>
            <a:endParaRPr lang="fr-FR">
              <a:latin typeface="Arial" panose="020B0604020202020204" pitchFamily="34" charset="0"/>
            </a:endParaRPr>
          </a:p>
        </p:txBody>
      </p:sp>
    </p:spTree>
    <p:extLst>
      <p:ext uri="{BB962C8B-B14F-4D97-AF65-F5344CB8AC3E}">
        <p14:creationId xmlns:p14="http://schemas.microsoft.com/office/powerpoint/2010/main" xmlns="" val="135236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22</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3</a:t>
            </a:fld>
            <a:endParaRPr lang="fr-FR">
              <a:latin typeface="Arial" panose="020B0604020202020204" pitchFamily="34" charset="0"/>
            </a:endParaRPr>
          </a:p>
        </p:txBody>
      </p:sp>
    </p:spTree>
    <p:extLst>
      <p:ext uri="{BB962C8B-B14F-4D97-AF65-F5344CB8AC3E}">
        <p14:creationId xmlns:p14="http://schemas.microsoft.com/office/powerpoint/2010/main" xmlns="" val="28948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32</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4</a:t>
            </a:fld>
            <a:endParaRPr lang="fr-FR">
              <a:latin typeface="Arial" panose="020B0604020202020204" pitchFamily="34" charset="0"/>
            </a:endParaRPr>
          </a:p>
        </p:txBody>
      </p:sp>
    </p:spTree>
    <p:extLst>
      <p:ext uri="{BB962C8B-B14F-4D97-AF65-F5344CB8AC3E}">
        <p14:creationId xmlns:p14="http://schemas.microsoft.com/office/powerpoint/2010/main" xmlns="" val="289483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42</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5</a:t>
            </a:fld>
            <a:endParaRPr lang="fr-FR">
              <a:latin typeface="Arial" panose="020B0604020202020204" pitchFamily="34" charset="0"/>
            </a:endParaRPr>
          </a:p>
        </p:txBody>
      </p:sp>
    </p:spTree>
    <p:extLst>
      <p:ext uri="{BB962C8B-B14F-4D97-AF65-F5344CB8AC3E}">
        <p14:creationId xmlns:p14="http://schemas.microsoft.com/office/powerpoint/2010/main" xmlns="" val="3069429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52</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6</a:t>
            </a:fld>
            <a:endParaRPr lang="fr-FR">
              <a:latin typeface="Arial" panose="020B0604020202020204" pitchFamily="34" charset="0"/>
            </a:endParaRPr>
          </a:p>
        </p:txBody>
      </p:sp>
    </p:spTree>
    <p:extLst>
      <p:ext uri="{BB962C8B-B14F-4D97-AF65-F5344CB8AC3E}">
        <p14:creationId xmlns:p14="http://schemas.microsoft.com/office/powerpoint/2010/main" xmlns="" val="405790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62</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69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2F8D57-C2E6-45AB-B195-8643E285C5A7}" type="slidenum">
              <a:rPr lang="fr-FR">
                <a:latin typeface="Arial" panose="020B0604020202020204" pitchFamily="34" charset="0"/>
              </a:rPr>
              <a:pPr>
                <a:spcBef>
                  <a:spcPct val="0"/>
                </a:spcBef>
              </a:pPr>
              <a:t>7</a:t>
            </a:fld>
            <a:endParaRPr lang="fr-FR">
              <a:latin typeface="Arial" panose="020B0604020202020204" pitchFamily="34" charset="0"/>
            </a:endParaRPr>
          </a:p>
        </p:txBody>
      </p:sp>
    </p:spTree>
    <p:extLst>
      <p:ext uri="{BB962C8B-B14F-4D97-AF65-F5344CB8AC3E}">
        <p14:creationId xmlns:p14="http://schemas.microsoft.com/office/powerpoint/2010/main" xmlns="" val="16744450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72</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79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DB2577-8212-42EA-9347-CDAFE29ADC40}" type="slidenum">
              <a:rPr lang="fr-FR">
                <a:latin typeface="Arial" panose="020B0604020202020204" pitchFamily="34" charset="0"/>
              </a:rPr>
              <a:pPr>
                <a:spcBef>
                  <a:spcPct val="0"/>
                </a:spcBef>
              </a:pPr>
              <a:t>8</a:t>
            </a:fld>
            <a:endParaRPr lang="fr-FR">
              <a:latin typeface="Arial" panose="020B0604020202020204" pitchFamily="34" charset="0"/>
            </a:endParaRPr>
          </a:p>
        </p:txBody>
      </p:sp>
    </p:spTree>
    <p:extLst>
      <p:ext uri="{BB962C8B-B14F-4D97-AF65-F5344CB8AC3E}">
        <p14:creationId xmlns:p14="http://schemas.microsoft.com/office/powerpoint/2010/main" xmlns="" val="18859050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81</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82</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83</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84</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85</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86</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87</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88</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89</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7F4430-3025-424A-A2C9-4493B2772091}" type="slidenum">
              <a:rPr lang="fr-FR">
                <a:latin typeface="Arial" panose="020B0604020202020204" pitchFamily="34" charset="0"/>
              </a:rPr>
              <a:pPr>
                <a:spcBef>
                  <a:spcPct val="0"/>
                </a:spcBef>
              </a:pPr>
              <a:t>9</a:t>
            </a:fld>
            <a:endParaRPr lang="fr-FR">
              <a:latin typeface="Arial" panose="020B0604020202020204" pitchFamily="34" charset="0"/>
            </a:endParaRPr>
          </a:p>
        </p:txBody>
      </p:sp>
    </p:spTree>
    <p:extLst>
      <p:ext uri="{BB962C8B-B14F-4D97-AF65-F5344CB8AC3E}">
        <p14:creationId xmlns:p14="http://schemas.microsoft.com/office/powerpoint/2010/main" xmlns="" val="35460399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90</a:t>
            </a:fld>
            <a:endParaRPr lang="fr-FR">
              <a:latin typeface="Arial" panose="020B0604020202020204" pitchFamily="34" charset="0"/>
            </a:endParaRPr>
          </a:p>
        </p:txBody>
      </p:sp>
    </p:spTree>
    <p:extLst>
      <p:ext uri="{BB962C8B-B14F-4D97-AF65-F5344CB8AC3E}">
        <p14:creationId xmlns:p14="http://schemas.microsoft.com/office/powerpoint/2010/main" xmlns="" val="22133729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52228" name="Espace réservé du numéro de diapositive 3"/>
          <p:cNvSpPr>
            <a:spLocks noGrp="1"/>
          </p:cNvSpPr>
          <p:nvPr>
            <p:ph type="sldNum" sz="quarter" idx="5"/>
          </p:nvPr>
        </p:nvSpPr>
        <p:spPr bwMode="auto">
          <a:noFill/>
          <a:ln>
            <a:miter lim="800000"/>
            <a:headEnd/>
            <a:tailEnd/>
          </a:ln>
        </p:spPr>
        <p:txBody>
          <a:bodyPr/>
          <a:lstStyle/>
          <a:p>
            <a:fld id="{B1FDBD68-2921-4152-98F4-7ED241A61B6C}" type="slidenum">
              <a:rPr lang="fr-FR"/>
              <a:pPr/>
              <a:t>91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B81B33D-EC07-418B-97F2-08E1BE263199}"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1396D42-5A3D-4E65-BDA8-7D66D5350750}" type="slidenum">
              <a:rPr lang="fr-FR" smtClean="0"/>
              <a:pPr>
                <a:defRPr/>
              </a:pPr>
              <a:t>‹N°›</a:t>
            </a:fld>
            <a:endParaRPr lang="fr-FR"/>
          </a:p>
        </p:txBody>
      </p:sp>
    </p:spTree>
    <p:extLst>
      <p:ext uri="{BB962C8B-B14F-4D97-AF65-F5344CB8AC3E}">
        <p14:creationId xmlns:p14="http://schemas.microsoft.com/office/powerpoint/2010/main" xmlns="" val="337302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4060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663773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3585372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20595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2287639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26D4B65-02E5-4B58-AB4F-324C3D8E13FF}"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C86D8F1-21CD-4B04-AB3C-2BBBBD194ABC}" type="slidenum">
              <a:rPr lang="fr-FR" smtClean="0"/>
              <a:pPr>
                <a:defRPr/>
              </a:pPr>
              <a:t>‹N°›</a:t>
            </a:fld>
            <a:endParaRPr lang="fr-FR"/>
          </a:p>
        </p:txBody>
      </p:sp>
    </p:spTree>
    <p:extLst>
      <p:ext uri="{BB962C8B-B14F-4D97-AF65-F5344CB8AC3E}">
        <p14:creationId xmlns:p14="http://schemas.microsoft.com/office/powerpoint/2010/main" xmlns="" val="813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A1C1281-3B79-4D67-B5B6-F22C907BAD34}"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1769FA3-DF08-45F4-897F-C90F4645AA1E}" type="slidenum">
              <a:rPr lang="fr-FR" smtClean="0"/>
              <a:pPr>
                <a:defRPr/>
              </a:pPr>
              <a:t>‹N°›</a:t>
            </a:fld>
            <a:endParaRPr lang="fr-FR"/>
          </a:p>
        </p:txBody>
      </p:sp>
    </p:spTree>
    <p:extLst>
      <p:ext uri="{BB962C8B-B14F-4D97-AF65-F5344CB8AC3E}">
        <p14:creationId xmlns:p14="http://schemas.microsoft.com/office/powerpoint/2010/main" xmlns="" val="26032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C32CBF3-54CE-43A0-AC59-2BBD0A91E86D}"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B71FA05-5BE8-4AA3-ADE2-FBC580CB7B8B}" type="slidenum">
              <a:rPr lang="fr-FR" smtClean="0"/>
              <a:pPr>
                <a:defRPr/>
              </a:pPr>
              <a:t>‹N°›</a:t>
            </a:fld>
            <a:endParaRPr lang="fr-FR"/>
          </a:p>
        </p:txBody>
      </p:sp>
    </p:spTree>
    <p:extLst>
      <p:ext uri="{BB962C8B-B14F-4D97-AF65-F5344CB8AC3E}">
        <p14:creationId xmlns:p14="http://schemas.microsoft.com/office/powerpoint/2010/main" xmlns="" val="3174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C4474FD-2FC5-446F-8616-B752ABCF49AB}" type="datetime1">
              <a:rPr lang="fr-FR" smtClean="0"/>
              <a:pPr>
                <a:defRPr/>
              </a:pPr>
              <a:t>17/04/2021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6176BEA-0D91-41CD-B7FE-F3EE2CE1C36C}" type="slidenum">
              <a:rPr lang="fr-FR" smtClean="0"/>
              <a:pPr>
                <a:defRPr/>
              </a:pPr>
              <a:t>‹N°›</a:t>
            </a:fld>
            <a:endParaRPr lang="fr-FR"/>
          </a:p>
        </p:txBody>
      </p:sp>
    </p:spTree>
    <p:extLst>
      <p:ext uri="{BB962C8B-B14F-4D97-AF65-F5344CB8AC3E}">
        <p14:creationId xmlns:p14="http://schemas.microsoft.com/office/powerpoint/2010/main" xmlns="" val="39820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F56FBBF-F912-4134-A1D4-101087159D47}" type="datetime1">
              <a:rPr lang="fr-FR" smtClean="0"/>
              <a:pPr>
                <a:defRPr/>
              </a:pPr>
              <a:t>17/04/2021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FDDD91F-E3C0-4C71-A837-1D6096001DE8}" type="slidenum">
              <a:rPr lang="fr-FR" smtClean="0"/>
              <a:pPr>
                <a:defRPr/>
              </a:pPr>
              <a:t>‹N°›</a:t>
            </a:fld>
            <a:endParaRPr lang="fr-FR"/>
          </a:p>
        </p:txBody>
      </p:sp>
    </p:spTree>
    <p:extLst>
      <p:ext uri="{BB962C8B-B14F-4D97-AF65-F5344CB8AC3E}">
        <p14:creationId xmlns:p14="http://schemas.microsoft.com/office/powerpoint/2010/main" xmlns="" val="2396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80EF-1450-4EF0-9FAB-41C0D0DA27DD}" type="datetime1">
              <a:rPr lang="fr-FR" smtClean="0"/>
              <a:pPr>
                <a:defRPr/>
              </a:pPr>
              <a:t>17/04/2021</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DA65AC5-38F2-4508-A90C-76A0B669B56E}" type="slidenum">
              <a:rPr lang="fr-FR" smtClean="0"/>
              <a:pPr>
                <a:defRPr/>
              </a:pPr>
              <a:t>‹N°›</a:t>
            </a:fld>
            <a:endParaRPr lang="fr-FR"/>
          </a:p>
        </p:txBody>
      </p:sp>
    </p:spTree>
    <p:extLst>
      <p:ext uri="{BB962C8B-B14F-4D97-AF65-F5344CB8AC3E}">
        <p14:creationId xmlns:p14="http://schemas.microsoft.com/office/powerpoint/2010/main" xmlns="" val="218588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241A333-C7EB-4381-A12B-732A20A4F255}" type="datetime1">
              <a:rPr lang="fr-FR" smtClean="0"/>
              <a:pPr>
                <a:defRPr/>
              </a:pPr>
              <a:t>17/04/2021</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050F493A-DB6B-4868-B121-32D3D54FB00F}" type="slidenum">
              <a:rPr lang="fr-FR" smtClean="0"/>
              <a:pPr>
                <a:defRPr/>
              </a:pPr>
              <a:t>‹N°›</a:t>
            </a:fld>
            <a:endParaRPr lang="fr-FR"/>
          </a:p>
        </p:txBody>
      </p:sp>
    </p:spTree>
    <p:extLst>
      <p:ext uri="{BB962C8B-B14F-4D97-AF65-F5344CB8AC3E}">
        <p14:creationId xmlns:p14="http://schemas.microsoft.com/office/powerpoint/2010/main" xmlns="" val="29119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2C6197-0DF5-4DBA-B0A6-A50DCD88D5EE}" type="datetime1">
              <a:rPr lang="fr-FR" smtClean="0"/>
              <a:pPr>
                <a:defRPr/>
              </a:pPr>
              <a:t>17/04/2021</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746B5F7-25D2-4702-BF96-CD7EABB48E5B}" type="slidenum">
              <a:rPr lang="fr-FR" smtClean="0"/>
              <a:pPr>
                <a:defRPr/>
              </a:pPr>
              <a:t>‹N°›</a:t>
            </a:fld>
            <a:endParaRPr lang="fr-FR"/>
          </a:p>
        </p:txBody>
      </p:sp>
    </p:spTree>
    <p:extLst>
      <p:ext uri="{BB962C8B-B14F-4D97-AF65-F5344CB8AC3E}">
        <p14:creationId xmlns:p14="http://schemas.microsoft.com/office/powerpoint/2010/main" xmlns="" val="1263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1B11807-DE8E-4503-BB01-E3FCE0C226F4}" type="datetime1">
              <a:rPr lang="fr-FR" smtClean="0"/>
              <a:pPr>
                <a:defRPr/>
              </a:pPr>
              <a:t>17/04/2021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8AC20C8-DA5D-4942-A433-2A34C44BF126}" type="slidenum">
              <a:rPr lang="fr-FR" smtClean="0"/>
              <a:pPr>
                <a:defRPr/>
              </a:pPr>
              <a:t>‹N°›</a:t>
            </a:fld>
            <a:endParaRPr lang="fr-FR"/>
          </a:p>
        </p:txBody>
      </p:sp>
    </p:spTree>
    <p:extLst>
      <p:ext uri="{BB962C8B-B14F-4D97-AF65-F5344CB8AC3E}">
        <p14:creationId xmlns:p14="http://schemas.microsoft.com/office/powerpoint/2010/main" xmlns="" val="42490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BB42FCE-628B-41E4-8669-4C2D6069F41A}" type="datetime1">
              <a:rPr lang="fr-FR" smtClean="0"/>
              <a:pPr>
                <a:defRPr/>
              </a:pPr>
              <a:t>17/04/2021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DAB1733-7645-4C32-9D70-38341D4BCBD7}" type="slidenum">
              <a:rPr lang="fr-FR" smtClean="0"/>
              <a:pPr>
                <a:defRPr/>
              </a:pPr>
              <a:t>‹N°›</a:t>
            </a:fld>
            <a:endParaRPr lang="fr-FR"/>
          </a:p>
        </p:txBody>
      </p:sp>
    </p:spTree>
    <p:extLst>
      <p:ext uri="{BB962C8B-B14F-4D97-AF65-F5344CB8AC3E}">
        <p14:creationId xmlns:p14="http://schemas.microsoft.com/office/powerpoint/2010/main" xmlns="" val="15581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D16165-6EE4-4911-9E75-FAA4BF9C5D9B}" type="datetime1">
              <a:rPr lang="fr-FR" smtClean="0"/>
              <a:pPr>
                <a:defRPr/>
              </a:pPr>
              <a:t>17/04/2021</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407795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6.emf"/></Relationships>
</file>

<file path=ppt/slides/_rels/slide7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25413"/>
            <a:ext cx="7345362" cy="197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République Algérienne Démocratique et Populaire</a:t>
            </a:r>
          </a:p>
          <a:p>
            <a:pPr algn="ctr" eaLnBrk="1" hangingPunct="1">
              <a:spcBef>
                <a:spcPct val="0"/>
              </a:spcBef>
              <a:buFontTx/>
              <a:buNone/>
            </a:pPr>
            <a:r>
              <a:rPr lang="fr-FR" sz="1800" b="1">
                <a:latin typeface="Arial" panose="020B0604020202020204" pitchFamily="34" charset="0"/>
              </a:rPr>
              <a:t>Ministère De L’enseignement Supérieur Et de La Recherche Scientifique</a:t>
            </a:r>
            <a:endParaRPr lang="fr-FR" sz="1800" b="1" i="1" u="sng">
              <a:latin typeface="Arial" panose="020B0604020202020204" pitchFamily="34" charset="0"/>
            </a:endParaRPr>
          </a:p>
          <a:p>
            <a:pPr algn="ctr" eaLnBrk="1" hangingPunct="1">
              <a:spcBef>
                <a:spcPct val="0"/>
              </a:spcBef>
              <a:buFontTx/>
              <a:buNone/>
            </a:pPr>
            <a:endParaRPr lang="fr-FR" sz="1800" b="1" i="1" u="sng">
              <a:latin typeface="Arial" panose="020B0604020202020204" pitchFamily="34" charset="0"/>
            </a:endParaRP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Université de BISKRA </a:t>
            </a: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Département de Génie Civil et Hydraulique</a:t>
            </a:r>
          </a:p>
          <a:p>
            <a:pPr eaLnBrk="1" hangingPunct="1">
              <a:lnSpc>
                <a:spcPct val="90000"/>
              </a:lnSpc>
              <a:spcBef>
                <a:spcPct val="0"/>
              </a:spcBef>
              <a:buClr>
                <a:srgbClr val="000000"/>
              </a:buClr>
              <a:buFont typeface="Times New Roman" panose="02020603050405020304" pitchFamily="18" charset="0"/>
              <a:buNone/>
            </a:pPr>
            <a:r>
              <a:rPr lang="fr-FR" sz="1800">
                <a:latin typeface="Arial" panose="020B0604020202020204" pitchFamily="34" charset="0"/>
              </a:rPr>
              <a:t> </a:t>
            </a:r>
          </a:p>
        </p:txBody>
      </p:sp>
      <p:sp>
        <p:nvSpPr>
          <p:cNvPr id="4099" name="Rectangle 4"/>
          <p:cNvSpPr>
            <a:spLocks noChangeArrowheads="1"/>
          </p:cNvSpPr>
          <p:nvPr/>
        </p:nvSpPr>
        <p:spPr bwMode="auto">
          <a:xfrm>
            <a:off x="468313" y="6453188"/>
            <a:ext cx="4849812" cy="196850"/>
          </a:xfrm>
          <a:prstGeom prst="rect">
            <a:avLst/>
          </a:pr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4100" name="Rectangle 31"/>
          <p:cNvSpPr>
            <a:spLocks noChangeArrowheads="1"/>
          </p:cNvSpPr>
          <p:nvPr/>
        </p:nvSpPr>
        <p:spPr bwMode="auto">
          <a:xfrm>
            <a:off x="6715125" y="6500813"/>
            <a:ext cx="1944688" cy="215900"/>
          </a:xfrm>
          <a:prstGeom prst="rect">
            <a:avLst/>
          </a:pr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Clr>
                <a:srgbClr val="FFFF00"/>
              </a:buClr>
              <a:buFont typeface="Arial" panose="020B0604020202020204" pitchFamily="34" charset="0"/>
              <a:buNone/>
            </a:pPr>
            <a:r>
              <a:rPr lang="en-GB" sz="1400" b="1" dirty="0" smtClean="0">
                <a:solidFill>
                  <a:srgbClr val="FFFF00"/>
                </a:solidFill>
                <a:latin typeface="Arial" panose="020B0604020202020204" pitchFamily="34" charset="0"/>
              </a:rPr>
              <a:t>2020/2021</a:t>
            </a:r>
            <a:endParaRPr lang="en-GB" sz="1400" b="1" dirty="0">
              <a:solidFill>
                <a:srgbClr val="FFFF00"/>
              </a:solidFill>
              <a:latin typeface="Arial" panose="020B0604020202020204" pitchFamily="34" charset="0"/>
            </a:endParaRPr>
          </a:p>
        </p:txBody>
      </p:sp>
      <p:cxnSp>
        <p:nvCxnSpPr>
          <p:cNvPr id="3" name="Connecteur droit 2"/>
          <p:cNvCxnSpPr/>
          <p:nvPr/>
        </p:nvCxnSpPr>
        <p:spPr>
          <a:xfrm>
            <a:off x="468313" y="4518025"/>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04813" y="3429000"/>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03" name="Group 14"/>
          <p:cNvGrpSpPr>
            <a:grpSpLocks/>
          </p:cNvGrpSpPr>
          <p:nvPr/>
        </p:nvGrpSpPr>
        <p:grpSpPr bwMode="auto">
          <a:xfrm>
            <a:off x="642938" y="1143000"/>
            <a:ext cx="1328737" cy="1100138"/>
            <a:chOff x="5988" y="2511"/>
            <a:chExt cx="1110" cy="1205"/>
          </a:xfrm>
        </p:grpSpPr>
        <p:pic>
          <p:nvPicPr>
            <p:cNvPr id="4112" name="Picture 15" descr="SigleUNI4"/>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WordArt 16"/>
            <p:cNvSpPr>
              <a:spLocks noChangeArrowheads="1" noChangeShapeType="1" noTextEdit="1"/>
            </p:cNvSpPr>
            <p:nvPr/>
          </p:nvSpPr>
          <p:spPr bwMode="auto">
            <a:xfrm>
              <a:off x="5988" y="2511"/>
              <a:ext cx="1110" cy="120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4" name="WordArt 17"/>
            <p:cNvSpPr>
              <a:spLocks noChangeArrowheads="1" noChangeShapeType="1" noTextEdit="1"/>
            </p:cNvSpPr>
            <p:nvPr/>
          </p:nvSpPr>
          <p:spPr bwMode="auto">
            <a:xfrm>
              <a:off x="6078" y="3376"/>
              <a:ext cx="1012" cy="1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grpSp>
        <p:nvGrpSpPr>
          <p:cNvPr id="4104" name="Group 14"/>
          <p:cNvGrpSpPr>
            <a:grpSpLocks/>
          </p:cNvGrpSpPr>
          <p:nvPr/>
        </p:nvGrpSpPr>
        <p:grpSpPr bwMode="auto">
          <a:xfrm>
            <a:off x="5429250" y="6286500"/>
            <a:ext cx="1071563" cy="428625"/>
            <a:chOff x="5988" y="2511"/>
            <a:chExt cx="1110" cy="1205"/>
          </a:xfrm>
        </p:grpSpPr>
        <p:pic>
          <p:nvPicPr>
            <p:cNvPr id="4109" name="Picture 15" descr="SigleUNI4"/>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0" name="WordArt 16"/>
            <p:cNvSpPr>
              <a:spLocks noChangeArrowheads="1" noChangeShapeType="1" noTextEdit="1"/>
            </p:cNvSpPr>
            <p:nvPr/>
          </p:nvSpPr>
          <p:spPr bwMode="auto">
            <a:xfrm>
              <a:off x="5988" y="2511"/>
              <a:ext cx="1110" cy="120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1" name="WordArt 17"/>
            <p:cNvSpPr>
              <a:spLocks noChangeArrowheads="1" noChangeShapeType="1" noTextEdit="1"/>
            </p:cNvSpPr>
            <p:nvPr/>
          </p:nvSpPr>
          <p:spPr bwMode="auto">
            <a:xfrm>
              <a:off x="6078" y="3376"/>
              <a:ext cx="1012" cy="1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sp>
        <p:nvSpPr>
          <p:cNvPr id="4105" name="ZoneTexte 19"/>
          <p:cNvSpPr txBox="1">
            <a:spLocks noChangeArrowheads="1"/>
          </p:cNvSpPr>
          <p:nvPr/>
        </p:nvSpPr>
        <p:spPr bwMode="auto">
          <a:xfrm>
            <a:off x="1928813" y="3643313"/>
            <a:ext cx="528637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smtClean="0">
                <a:latin typeface="Arial" panose="020B0604020202020204" pitchFamily="34" charset="0"/>
              </a:rPr>
              <a:t>CONSTRUCTION METALLIQUE</a:t>
            </a:r>
          </a:p>
          <a:p>
            <a:pPr algn="ctr" eaLnBrk="1" hangingPunct="1">
              <a:spcBef>
                <a:spcPct val="0"/>
              </a:spcBef>
              <a:buFontTx/>
              <a:buNone/>
            </a:pPr>
            <a:r>
              <a:rPr lang="fr-FR" sz="2800" b="1" dirty="0" smtClean="0">
                <a:latin typeface="Arial" panose="020B0604020202020204" pitchFamily="34" charset="0"/>
              </a:rPr>
              <a:t> (3LMDGC) </a:t>
            </a:r>
            <a:endParaRPr lang="fr-FR" sz="2800" b="1" dirty="0">
              <a:latin typeface="Arial" panose="020B0604020202020204" pitchFamily="34" charset="0"/>
            </a:endParaRPr>
          </a:p>
        </p:txBody>
      </p:sp>
      <p:sp>
        <p:nvSpPr>
          <p:cNvPr id="4106" name="ZoneTexte 20"/>
          <p:cNvSpPr txBox="1">
            <a:spLocks noChangeArrowheads="1"/>
          </p:cNvSpPr>
          <p:nvPr/>
        </p:nvSpPr>
        <p:spPr bwMode="auto">
          <a:xfrm>
            <a:off x="3143250" y="2857500"/>
            <a:ext cx="2643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MATIERE</a:t>
            </a:r>
          </a:p>
        </p:txBody>
      </p:sp>
      <p:sp>
        <p:nvSpPr>
          <p:cNvPr id="4107" name="ZoneTexte 21"/>
          <p:cNvSpPr txBox="1">
            <a:spLocks noChangeArrowheads="1"/>
          </p:cNvSpPr>
          <p:nvPr/>
        </p:nvSpPr>
        <p:spPr bwMode="auto">
          <a:xfrm>
            <a:off x="1000125" y="5395913"/>
            <a:ext cx="69294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dirty="0">
                <a:latin typeface="Arial" panose="020B0604020202020204" pitchFamily="34" charset="0"/>
              </a:rPr>
              <a:t>CHARGEE DU MODULE: CHADLI MOUNIRA</a:t>
            </a:r>
          </a:p>
        </p:txBody>
      </p:sp>
    </p:spTree>
  </p:cSld>
  <p:clrMapOvr>
    <a:masterClrMapping/>
  </p:clrMapOvr>
  <p:transition spd="slow">
    <p:cove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B439C4D-69D3-40B8-86D0-BB94728C182C}" type="slidenum">
              <a:rPr lang="fr-FR" sz="1400">
                <a:solidFill>
                  <a:srgbClr val="898989"/>
                </a:solidFill>
              </a:rPr>
              <a:pPr algn="r" eaLnBrk="1" hangingPunct="1">
                <a:spcBef>
                  <a:spcPct val="0"/>
                </a:spcBef>
                <a:buFontTx/>
                <a:buNone/>
              </a:pPr>
              <a:t>10</a:t>
            </a:fld>
            <a:endParaRPr lang="fr-FR" sz="1400">
              <a:solidFill>
                <a:srgbClr val="898989"/>
              </a:solidFill>
            </a:endParaRPr>
          </a:p>
        </p:txBody>
      </p:sp>
      <p:sp>
        <p:nvSpPr>
          <p:cNvPr id="3" name="Rectangle 8"/>
          <p:cNvSpPr>
            <a:spLocks noChangeArrowheads="1"/>
          </p:cNvSpPr>
          <p:nvPr/>
        </p:nvSpPr>
        <p:spPr bwMode="auto">
          <a:xfrm>
            <a:off x="251520" y="184482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428596" y="1214422"/>
            <a:ext cx="7571303" cy="646331"/>
          </a:xfrm>
          <a:prstGeom prst="rect">
            <a:avLst/>
          </a:prstGeom>
          <a:noFill/>
        </p:spPr>
        <p:txBody>
          <a:bodyPr wrap="none" rtlCol="1">
            <a:spAutoFit/>
          </a:bodyPr>
          <a:lstStyle/>
          <a:p>
            <a:pPr lvl="0"/>
            <a:r>
              <a:rPr lang="fr-FR" b="1" dirty="0" smtClean="0"/>
              <a:t>Les	constructions	métalliques	en	tôle	:	</a:t>
            </a:r>
          </a:p>
          <a:p>
            <a:pPr lvl="0"/>
            <a:r>
              <a:rPr lang="fr-FR" dirty="0" smtClean="0"/>
              <a:t>réservoirs,	silos, pipelines </a:t>
            </a:r>
            <a:endParaRPr lang="ar-SA" dirty="0"/>
          </a:p>
        </p:txBody>
      </p:sp>
      <p:pic>
        <p:nvPicPr>
          <p:cNvPr id="7" name="image26.jpeg"/>
          <p:cNvPicPr/>
          <p:nvPr/>
        </p:nvPicPr>
        <p:blipFill>
          <a:blip r:embed="rId3" cstate="print"/>
          <a:stretch>
            <a:fillRect/>
          </a:stretch>
        </p:blipFill>
        <p:spPr>
          <a:xfrm>
            <a:off x="428596" y="2214562"/>
            <a:ext cx="2428875" cy="2428875"/>
          </a:xfrm>
          <a:prstGeom prst="rect">
            <a:avLst/>
          </a:prstGeom>
        </p:spPr>
      </p:pic>
      <p:pic>
        <p:nvPicPr>
          <p:cNvPr id="10" name="image25.jpeg"/>
          <p:cNvPicPr/>
          <p:nvPr/>
        </p:nvPicPr>
        <p:blipFill>
          <a:blip r:embed="rId4" cstate="print"/>
          <a:stretch>
            <a:fillRect/>
          </a:stretch>
        </p:blipFill>
        <p:spPr>
          <a:xfrm>
            <a:off x="3857649" y="1714488"/>
            <a:ext cx="4143375" cy="2895600"/>
          </a:xfrm>
          <a:prstGeom prst="rect">
            <a:avLst/>
          </a:prstGeom>
        </p:spPr>
      </p:pic>
      <p:sp>
        <p:nvSpPr>
          <p:cNvPr id="11" name="مربع نص 10"/>
          <p:cNvSpPr txBox="1"/>
          <p:nvPr/>
        </p:nvSpPr>
        <p:spPr>
          <a:xfrm>
            <a:off x="500034" y="5357826"/>
            <a:ext cx="2813591" cy="646331"/>
          </a:xfrm>
          <a:prstGeom prst="rect">
            <a:avLst/>
          </a:prstGeom>
          <a:noFill/>
        </p:spPr>
        <p:txBody>
          <a:bodyPr wrap="none" rtlCol="1">
            <a:spAutoFit/>
          </a:bodyPr>
          <a:lstStyle/>
          <a:p>
            <a:pPr lvl="0"/>
            <a:r>
              <a:rPr lang="fr-FR" b="1" dirty="0" smtClean="0"/>
              <a:t>Les calottes sphériques</a:t>
            </a:r>
            <a:endParaRPr lang="en-US" b="1" dirty="0" smtClean="0"/>
          </a:p>
          <a:p>
            <a:endParaRPr lang="ar-SA" dirty="0"/>
          </a:p>
        </p:txBody>
      </p:sp>
      <p:pic>
        <p:nvPicPr>
          <p:cNvPr id="12" name="image24.jpeg"/>
          <p:cNvPicPr/>
          <p:nvPr/>
        </p:nvPicPr>
        <p:blipFill>
          <a:blip r:embed="rId5" cstate="print"/>
          <a:stretch>
            <a:fillRect/>
          </a:stretch>
        </p:blipFill>
        <p:spPr>
          <a:xfrm>
            <a:off x="4086243" y="4643446"/>
            <a:ext cx="3057525" cy="22383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DF7ED10-D894-45B2-A594-A8DA30394F8C}" type="slidenum">
              <a:rPr lang="fr-FR" sz="1400">
                <a:solidFill>
                  <a:srgbClr val="898989"/>
                </a:solidFill>
              </a:rPr>
              <a:pPr algn="r" eaLnBrk="1" hangingPunct="1">
                <a:spcBef>
                  <a:spcPct val="0"/>
                </a:spcBef>
                <a:buFontTx/>
                <a:buNone/>
              </a:pPr>
              <a:t>11</a:t>
            </a:fld>
            <a:endParaRPr lang="fr-FR" sz="1400">
              <a:solidFill>
                <a:srgbClr val="898989"/>
              </a:solidFill>
            </a:endParaRPr>
          </a:p>
        </p:txBody>
      </p:sp>
      <p:sp>
        <p:nvSpPr>
          <p:cNvPr id="5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40" name="مربع نص 39"/>
          <p:cNvSpPr txBox="1"/>
          <p:nvPr/>
        </p:nvSpPr>
        <p:spPr>
          <a:xfrm>
            <a:off x="571472" y="785794"/>
            <a:ext cx="4403770" cy="1200329"/>
          </a:xfrm>
          <a:prstGeom prst="rect">
            <a:avLst/>
          </a:prstGeom>
          <a:noFill/>
        </p:spPr>
        <p:txBody>
          <a:bodyPr wrap="none" rtlCol="1">
            <a:spAutoFit/>
          </a:bodyPr>
          <a:lstStyle/>
          <a:p>
            <a:pPr lvl="0"/>
            <a:r>
              <a:rPr lang="fr-FR" b="1" dirty="0" smtClean="0"/>
              <a:t>Les mécanismes mobiles : </a:t>
            </a:r>
            <a:r>
              <a:rPr lang="fr-FR" dirty="0" smtClean="0"/>
              <a:t>les grues …</a:t>
            </a:r>
            <a:endParaRPr lang="en-US" dirty="0" smtClean="0"/>
          </a:p>
          <a:p>
            <a:r>
              <a:rPr lang="en-US" dirty="0" smtClean="0"/>
              <a:t/>
            </a:r>
            <a:br>
              <a:rPr lang="en-US" dirty="0" smtClean="0"/>
            </a:br>
            <a:endParaRPr lang="en-US" dirty="0" smtClean="0"/>
          </a:p>
          <a:p>
            <a:endParaRPr lang="ar-SA" dirty="0"/>
          </a:p>
        </p:txBody>
      </p:sp>
      <p:pic>
        <p:nvPicPr>
          <p:cNvPr id="41" name="image28.jpeg"/>
          <p:cNvPicPr/>
          <p:nvPr/>
        </p:nvPicPr>
        <p:blipFill>
          <a:blip r:embed="rId3" cstate="print"/>
          <a:stretch>
            <a:fillRect/>
          </a:stretch>
        </p:blipFill>
        <p:spPr>
          <a:xfrm>
            <a:off x="214282" y="1428736"/>
            <a:ext cx="4095750" cy="2619375"/>
          </a:xfrm>
          <a:prstGeom prst="rect">
            <a:avLst/>
          </a:prstGeom>
        </p:spPr>
      </p:pic>
      <p:pic>
        <p:nvPicPr>
          <p:cNvPr id="42" name="image27.jpeg"/>
          <p:cNvPicPr/>
          <p:nvPr/>
        </p:nvPicPr>
        <p:blipFill>
          <a:blip r:embed="rId4" cstate="print"/>
          <a:stretch>
            <a:fillRect/>
          </a:stretch>
        </p:blipFill>
        <p:spPr>
          <a:xfrm>
            <a:off x="4714893" y="1285860"/>
            <a:ext cx="2428875" cy="2876550"/>
          </a:xfrm>
          <a:prstGeom prst="rect">
            <a:avLst/>
          </a:prstGeom>
        </p:spPr>
      </p:pic>
      <p:sp>
        <p:nvSpPr>
          <p:cNvPr id="43" name="مربع نص 42"/>
          <p:cNvSpPr txBox="1"/>
          <p:nvPr/>
        </p:nvSpPr>
        <p:spPr>
          <a:xfrm>
            <a:off x="571472" y="4929198"/>
            <a:ext cx="2018501" cy="369332"/>
          </a:xfrm>
          <a:prstGeom prst="rect">
            <a:avLst/>
          </a:prstGeom>
          <a:noFill/>
        </p:spPr>
        <p:txBody>
          <a:bodyPr wrap="none" rtlCol="1">
            <a:spAutoFit/>
          </a:bodyPr>
          <a:lstStyle/>
          <a:p>
            <a:r>
              <a:rPr lang="fr-FR" dirty="0" smtClean="0"/>
              <a:t>Les plates-formes</a:t>
            </a:r>
            <a:endParaRPr lang="ar-SA" dirty="0"/>
          </a:p>
        </p:txBody>
      </p:sp>
      <p:pic>
        <p:nvPicPr>
          <p:cNvPr id="44" name="image29.jpeg"/>
          <p:cNvPicPr/>
          <p:nvPr/>
        </p:nvPicPr>
        <p:blipFill>
          <a:blip r:embed="rId5" cstate="print"/>
          <a:stretch>
            <a:fillRect/>
          </a:stretch>
        </p:blipFill>
        <p:spPr>
          <a:xfrm>
            <a:off x="2948004" y="4286256"/>
            <a:ext cx="3981450" cy="2171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14E4C9A-CCA6-42D8-987C-0F38F9A6177E}" type="slidenum">
              <a:rPr lang="fr-FR" sz="1400">
                <a:solidFill>
                  <a:srgbClr val="898989"/>
                </a:solidFill>
              </a:rPr>
              <a:pPr algn="r" eaLnBrk="1" hangingPunct="1">
                <a:spcBef>
                  <a:spcPct val="0"/>
                </a:spcBef>
                <a:buFontTx/>
                <a:buNone/>
              </a:pPr>
              <a:t>12</a:t>
            </a:fld>
            <a:endParaRPr lang="fr-FR" sz="1400">
              <a:solidFill>
                <a:srgbClr val="898989"/>
              </a:solidFill>
            </a:endParaRPr>
          </a:p>
        </p:txBody>
      </p:sp>
      <p:sp>
        <p:nvSpPr>
          <p:cNvPr id="2" name="Rectangle 1"/>
          <p:cNvSpPr/>
          <p:nvPr/>
        </p:nvSpPr>
        <p:spPr>
          <a:xfrm>
            <a:off x="179512" y="500042"/>
            <a:ext cx="8507288" cy="4524315"/>
          </a:xfrm>
          <a:prstGeom prst="rect">
            <a:avLst/>
          </a:prstGeom>
        </p:spPr>
        <p:txBody>
          <a:bodyPr wrap="square">
            <a:spAutoFit/>
          </a:bodyPr>
          <a:lstStyle/>
          <a:p>
            <a:r>
              <a:rPr lang="fr-FR" sz="1600" b="1" dirty="0" smtClean="0"/>
              <a:t>Avantages et Inconvénients des Constructions Métalliques</a:t>
            </a:r>
            <a:endParaRPr lang="en-US" sz="1600" dirty="0" smtClean="0"/>
          </a:p>
          <a:p>
            <a:r>
              <a:rPr lang="fr-FR" sz="1600" dirty="0" smtClean="0"/>
              <a:t>            </a:t>
            </a:r>
            <a:r>
              <a:rPr lang="fr-FR" sz="1600" b="1" dirty="0" smtClean="0"/>
              <a:t>avantages</a:t>
            </a:r>
            <a:endParaRPr lang="en-US" sz="1600" b="1" dirty="0" smtClean="0"/>
          </a:p>
          <a:p>
            <a:pPr lvl="0"/>
            <a:r>
              <a:rPr lang="fr-FR" sz="1600" dirty="0" smtClean="0"/>
              <a:t>              </a:t>
            </a:r>
            <a:r>
              <a:rPr lang="fr-FR" sz="1600" b="1" dirty="0" smtClean="0"/>
              <a:t>La légèreté :</a:t>
            </a:r>
            <a:endParaRPr lang="en-US" sz="1600" dirty="0" smtClean="0"/>
          </a:p>
          <a:p>
            <a:r>
              <a:rPr lang="fr-FR" sz="1600" dirty="0" smtClean="0"/>
              <a:t>Les constructions en acier sont, en général, plus légères que celles en béton armé ou précontraint, en bois, en pierre …</a:t>
            </a:r>
            <a:endParaRPr lang="en-US" sz="1600" dirty="0" smtClean="0"/>
          </a:p>
          <a:p>
            <a:r>
              <a:rPr lang="fr-FR" sz="1600" dirty="0" smtClean="0"/>
              <a:t>La légèreté peut être caractérisée par le	rapport entre le poids volumique et la résistance (appelé rendement).</a:t>
            </a:r>
            <a:endParaRPr lang="en-US" sz="1600" dirty="0" smtClean="0"/>
          </a:p>
          <a:p>
            <a:r>
              <a:rPr lang="fr-FR" sz="1600" b="1" dirty="0" smtClean="0"/>
              <a:t>       La solidité :</a:t>
            </a:r>
            <a:r>
              <a:rPr lang="fr-FR" sz="1600" dirty="0" smtClean="0"/>
              <a:t> </a:t>
            </a:r>
          </a:p>
          <a:p>
            <a:r>
              <a:rPr lang="fr-FR" sz="1600" dirty="0" smtClean="0"/>
              <a:t>Grâce à l’homogénéité des matériaux utilisés en construction métallique.</a:t>
            </a:r>
            <a:endParaRPr lang="en-US" sz="1600" dirty="0" smtClean="0"/>
          </a:p>
          <a:p>
            <a:pPr lvl="0"/>
            <a:r>
              <a:rPr lang="fr-FR" sz="1600" b="1" dirty="0" smtClean="0"/>
              <a:t>       La résistance mécanique :</a:t>
            </a:r>
            <a:endParaRPr lang="en-US" sz="1600" b="1" dirty="0" smtClean="0"/>
          </a:p>
          <a:p>
            <a:pPr lvl="0"/>
            <a:r>
              <a:rPr lang="fr-FR" sz="1600" dirty="0" smtClean="0"/>
              <a:t>Grande résistance à  la traction →	franchissement de grandes portées.</a:t>
            </a:r>
            <a:endParaRPr lang="en-US" sz="1600" dirty="0" smtClean="0"/>
          </a:p>
          <a:p>
            <a:pPr lvl="0"/>
            <a:r>
              <a:rPr lang="fr-FR" sz="1600" dirty="0" smtClean="0"/>
              <a:t>Bonne tenue aux séismes (ductilité +mêmes résistances à la traction et à la compression ).						</a:t>
            </a:r>
            <a:endParaRPr lang="en-US" sz="1600" dirty="0" smtClean="0"/>
          </a:p>
          <a:p>
            <a:r>
              <a:rPr lang="fr-FR" sz="1600" dirty="0" smtClean="0"/>
              <a:t/>
            </a:r>
            <a:br>
              <a:rPr lang="fr-FR" sz="1600" dirty="0" smtClean="0"/>
            </a:br>
            <a:endParaRPr lang="fr-FR" sz="1600" b="1" dirty="0" smtClean="0"/>
          </a:p>
          <a:p>
            <a:pPr lvl="0"/>
            <a:endParaRPr lang="en-US" sz="1600" b="1" dirty="0" smtClean="0"/>
          </a:p>
          <a:p>
            <a:r>
              <a:rPr lang="fr-FR" sz="1600" dirty="0" smtClean="0"/>
              <a:t/>
            </a:r>
            <a:br>
              <a:rPr lang="fr-FR" sz="1600" dirty="0" smtClean="0"/>
            </a:b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3500438"/>
            <a:ext cx="8032968" cy="3970318"/>
          </a:xfrm>
          <a:prstGeom prst="rect">
            <a:avLst/>
          </a:prstGeom>
          <a:noFill/>
        </p:spPr>
        <p:txBody>
          <a:bodyPr wrap="none" rtlCol="1">
            <a:spAutoFit/>
          </a:bodyPr>
          <a:lstStyle/>
          <a:p>
            <a:pPr lvl="0"/>
            <a:r>
              <a:rPr lang="fr-FR" b="1" dirty="0" smtClean="0"/>
              <a:t>L’industrialisation :</a:t>
            </a:r>
            <a:endParaRPr lang="en-US" b="1" dirty="0" smtClean="0"/>
          </a:p>
          <a:p>
            <a:r>
              <a:rPr lang="fr-FR" dirty="0" smtClean="0"/>
              <a:t>La préparation et la mise en forme des éléments de structures en acier</a:t>
            </a:r>
            <a:endParaRPr lang="en-US" dirty="0" smtClean="0"/>
          </a:p>
          <a:p>
            <a:r>
              <a:rPr lang="fr-FR" dirty="0" smtClean="0"/>
              <a:t>se font en </a:t>
            </a:r>
            <a:r>
              <a:rPr lang="fr-FR" u="heavy" dirty="0" smtClean="0"/>
              <a:t>atelier</a:t>
            </a:r>
            <a:r>
              <a:rPr lang="fr-FR" dirty="0" smtClean="0"/>
              <a:t>. Ces éléments arrivent sur le chantier prêts à être montés </a:t>
            </a:r>
          </a:p>
          <a:p>
            <a:r>
              <a:rPr lang="fr-FR" dirty="0" smtClean="0"/>
              <a:t>et assemblés. Cela nécessite des techniques et des équipements modernes.</a:t>
            </a:r>
            <a:endParaRPr lang="en-US" dirty="0" smtClean="0"/>
          </a:p>
          <a:p>
            <a:pPr lvl="0"/>
            <a:r>
              <a:rPr lang="fr-FR" b="1" dirty="0" smtClean="0"/>
              <a:t>L’imperméabilité :</a:t>
            </a:r>
            <a:endParaRPr lang="en-US" b="1" dirty="0" smtClean="0"/>
          </a:p>
          <a:p>
            <a:r>
              <a:rPr lang="fr-FR" dirty="0" smtClean="0"/>
              <a:t>L’acier se caractérise par son imperméabilité (fluides: liquide + gaz).</a:t>
            </a:r>
            <a:endParaRPr lang="en-US" dirty="0" smtClean="0"/>
          </a:p>
          <a:p>
            <a:r>
              <a:rPr lang="fr-FR" u="heavy" dirty="0" smtClean="0"/>
              <a:t>Attention</a:t>
            </a:r>
            <a:r>
              <a:rPr lang="fr-FR" dirty="0" smtClean="0"/>
              <a:t> lors de la réalisation des </a:t>
            </a:r>
            <a:r>
              <a:rPr lang="fr-FR" u="heavy" dirty="0" smtClean="0"/>
              <a:t>assemblages</a:t>
            </a:r>
            <a:r>
              <a:rPr lang="fr-FR" dirty="0" smtClean="0"/>
              <a:t>.</a:t>
            </a:r>
            <a:endParaRPr lang="en-US" dirty="0" smtClean="0"/>
          </a:p>
          <a:p>
            <a:pPr lvl="0"/>
            <a:r>
              <a:rPr lang="fr-FR" b="1" dirty="0" smtClean="0"/>
              <a:t>Les possibilités architecturales :</a:t>
            </a:r>
            <a:endParaRPr lang="en-US" b="1" dirty="0" smtClean="0"/>
          </a:p>
          <a:p>
            <a:r>
              <a:rPr lang="fr-FR" dirty="0" smtClean="0"/>
              <a:t>Beaucoup plus étendues qu’en béton.</a:t>
            </a:r>
            <a:endParaRPr lang="en-US" dirty="0" smtClean="0"/>
          </a:p>
          <a:p>
            <a:pPr lvl="0"/>
            <a:r>
              <a:rPr lang="fr-FR" b="1" dirty="0" smtClean="0"/>
              <a:t>Les modifications:</a:t>
            </a:r>
            <a:endParaRPr lang="en-US" b="1" dirty="0" smtClean="0"/>
          </a:p>
          <a:p>
            <a:r>
              <a:rPr lang="fr-FR" dirty="0" smtClean="0"/>
              <a:t>Aisément réalisables.</a:t>
            </a:r>
            <a:endParaRPr lang="en-US" dirty="0" smtClean="0"/>
          </a:p>
          <a:p>
            <a:r>
              <a:rPr lang="fr-FR" dirty="0" smtClean="0"/>
              <a:t/>
            </a:r>
            <a:br>
              <a:rPr lang="fr-FR" dirty="0" smtClean="0"/>
            </a:br>
            <a:r>
              <a:rPr lang="fr-FR"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13</a:t>
            </a:fld>
            <a:endParaRPr lang="fr-FR" sz="1400">
              <a:solidFill>
                <a:srgbClr val="898989"/>
              </a:solidFill>
            </a:endParaRPr>
          </a:p>
        </p:txBody>
      </p:sp>
      <p:sp>
        <p:nvSpPr>
          <p:cNvPr id="2" name="Rectangle 1"/>
          <p:cNvSpPr/>
          <p:nvPr/>
        </p:nvSpPr>
        <p:spPr>
          <a:xfrm>
            <a:off x="107504" y="504825"/>
            <a:ext cx="8928992" cy="4589077"/>
          </a:xfrm>
          <a:prstGeom prst="rect">
            <a:avLst/>
          </a:prstGeom>
        </p:spPr>
        <p:txBody>
          <a:bodyPr wrap="square">
            <a:spAutoFit/>
          </a:bodyPr>
          <a:lstStyle/>
          <a:p>
            <a:endParaRPr lang="fr-FR" sz="1600" i="1" dirty="0" smtClean="0"/>
          </a:p>
          <a:p>
            <a:r>
              <a:rPr lang="fr-FR" b="1" dirty="0" smtClean="0"/>
              <a:t>Inconvénients</a:t>
            </a:r>
            <a:endParaRPr lang="en-US" b="1" dirty="0" smtClean="0"/>
          </a:p>
          <a:p>
            <a:r>
              <a:rPr lang="fr-FR" b="1" dirty="0" smtClean="0"/>
              <a:t>La corrosion :</a:t>
            </a:r>
            <a:endParaRPr lang="en-US" b="1" dirty="0" smtClean="0"/>
          </a:p>
          <a:p>
            <a:r>
              <a:rPr lang="fr-FR" dirty="0" smtClean="0"/>
              <a:t>L’acier tend à s’oxyder et à se corroder lorsqu’il est soumis à des atmosphères humides, à des agressions chimiques, à la condensation, qu’il est en contact avec l’eau ou les sols.</a:t>
            </a:r>
            <a:endParaRPr lang="en-US" dirty="0" smtClean="0"/>
          </a:p>
          <a:p>
            <a:r>
              <a:rPr lang="fr-FR" dirty="0" smtClean="0"/>
              <a:t>La protection contre la corrosion peut se faire par:</a:t>
            </a:r>
            <a:endParaRPr lang="en-US" dirty="0" smtClean="0"/>
          </a:p>
          <a:p>
            <a:pPr lvl="0"/>
            <a:r>
              <a:rPr lang="fr-FR" dirty="0" smtClean="0"/>
              <a:t>l’ajout d’additifs à l’acier.</a:t>
            </a:r>
            <a:endParaRPr lang="en-US" dirty="0" smtClean="0"/>
          </a:p>
          <a:p>
            <a:pPr lvl="0"/>
            <a:r>
              <a:rPr lang="fr-FR" dirty="0" smtClean="0"/>
              <a:t>Le revêtement périodique	de la surface d’acier (galvanisation, métallisation au pistolet, électozinguage …) avec peinture ou vernis.</a:t>
            </a:r>
            <a:endParaRPr lang="en-US" dirty="0" smtClean="0"/>
          </a:p>
          <a:p>
            <a:pPr lvl="0"/>
            <a:r>
              <a:rPr lang="fr-FR" dirty="0" smtClean="0"/>
              <a:t>la sélection de formes de structures sans brèches et fentes afin de se prémunir des risques de l’humidité et des poussières.</a:t>
            </a:r>
            <a:endParaRPr lang="en-US" dirty="0" smtClean="0"/>
          </a:p>
          <a:p>
            <a:r>
              <a:rPr lang="fr-FR" dirty="0" smtClean="0"/>
              <a:t> </a:t>
            </a:r>
            <a:endParaRPr lang="en-US" dirty="0" smtClean="0"/>
          </a:p>
          <a:p>
            <a:endParaRPr lang="fr-FR"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4071942"/>
            <a:ext cx="8443337" cy="2585323"/>
          </a:xfrm>
          <a:prstGeom prst="rect">
            <a:avLst/>
          </a:prstGeom>
          <a:noFill/>
        </p:spPr>
        <p:txBody>
          <a:bodyPr wrap="none" rtlCol="1">
            <a:spAutoFit/>
          </a:bodyPr>
          <a:lstStyle/>
          <a:p>
            <a:pPr lvl="0"/>
            <a:r>
              <a:rPr lang="fr-FR" b="1" dirty="0" smtClean="0"/>
              <a:t>Mauvaise tenue au feu nécessitant des mesures de protection onéreuse:</a:t>
            </a:r>
            <a:endParaRPr lang="en-US" b="1" dirty="0" smtClean="0"/>
          </a:p>
          <a:p>
            <a:r>
              <a:rPr lang="fr-FR" dirty="0" smtClean="0"/>
              <a:t>Le module d’élasticité de l’acier commence à diminuer à partir de la température </a:t>
            </a:r>
          </a:p>
          <a:p>
            <a:r>
              <a:rPr lang="fr-FR" dirty="0" smtClean="0"/>
              <a:t>T=200°C. L’acier perd sa capacité portante et passe à l’état plastique à partir de</a:t>
            </a:r>
          </a:p>
          <a:p>
            <a:r>
              <a:rPr lang="fr-FR" dirty="0" smtClean="0"/>
              <a:t> la température T=600°C.</a:t>
            </a:r>
            <a:endParaRPr lang="en-US" dirty="0" smtClean="0"/>
          </a:p>
          <a:p>
            <a:pPr lvl="0"/>
            <a:r>
              <a:rPr lang="fr-FR" b="1" dirty="0" smtClean="0"/>
              <a:t>Susceptibilité aux phénomènes d’instabilité élastique:</a:t>
            </a:r>
            <a:endParaRPr lang="en-US" b="1" dirty="0" smtClean="0"/>
          </a:p>
          <a:p>
            <a:r>
              <a:rPr lang="fr-FR" dirty="0" smtClean="0"/>
              <a:t>En raison de la </a:t>
            </a:r>
            <a:r>
              <a:rPr lang="fr-FR" u="heavy" dirty="0" smtClean="0"/>
              <a:t>minceur</a:t>
            </a:r>
            <a:r>
              <a:rPr lang="fr-FR" dirty="0" smtClean="0"/>
              <a:t> des profils.</a:t>
            </a:r>
            <a:endParaRPr lang="en-US" dirty="0" smtClean="0"/>
          </a:p>
          <a:p>
            <a:r>
              <a:rPr lang="fr-FR" dirty="0" smtClean="0"/>
              <a:t/>
            </a:r>
            <a:br>
              <a:rPr lang="fr-FR" dirty="0" smtClean="0"/>
            </a:br>
            <a:r>
              <a:rPr lang="fr-FR"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14</a:t>
            </a:fld>
            <a:endParaRPr lang="fr-FR" sz="1400">
              <a:solidFill>
                <a:srgbClr val="898989"/>
              </a:solidFill>
            </a:endParaRPr>
          </a:p>
        </p:txBody>
      </p:sp>
      <p:sp>
        <p:nvSpPr>
          <p:cNvPr id="2" name="Rectangle 1"/>
          <p:cNvSpPr/>
          <p:nvPr/>
        </p:nvSpPr>
        <p:spPr>
          <a:xfrm>
            <a:off x="107504" y="504825"/>
            <a:ext cx="8928992" cy="5697072"/>
          </a:xfrm>
          <a:prstGeom prst="rect">
            <a:avLst/>
          </a:prstGeom>
        </p:spPr>
        <p:txBody>
          <a:bodyPr wrap="square">
            <a:spAutoFit/>
          </a:bodyPr>
          <a:lstStyle/>
          <a:p>
            <a:endParaRPr lang="fr-FR" sz="1600" i="1" dirty="0" smtClean="0"/>
          </a:p>
          <a:p>
            <a:r>
              <a:rPr lang="fr-FR" b="1" dirty="0" smtClean="0"/>
              <a:t>LE MATERIAU ACIER ET PRODUITS SIDERURGIQUES</a:t>
            </a:r>
            <a:endParaRPr lang="en-US" dirty="0" smtClean="0"/>
          </a:p>
          <a:p>
            <a:r>
              <a:rPr lang="fr-FR" dirty="0" smtClean="0"/>
              <a:t> </a:t>
            </a:r>
            <a:endParaRPr lang="en-US" dirty="0" smtClean="0"/>
          </a:p>
          <a:p>
            <a:r>
              <a:rPr lang="fr-FR" dirty="0" smtClean="0"/>
              <a:t>L'industrie sidérurgique s'est développée à la fin du 19ème siècle en proposant des produits de construction (laminés ou moulés) adaptés à la construction d'ossatures métalliques -Charpente Métallique.</a:t>
            </a:r>
            <a:endParaRPr lang="en-US" dirty="0" smtClean="0"/>
          </a:p>
          <a:p>
            <a:r>
              <a:rPr lang="fr-FR" dirty="0" smtClean="0"/>
              <a:t>Ces éléments de construction "rigides" permettent de dégager des grands espaces utiles au sol. La portée des éléments d'ossature peut atteindre plusieurs dizaines de mètres.</a:t>
            </a:r>
            <a:endParaRPr lang="en-US" dirty="0" smtClean="0"/>
          </a:p>
          <a:p>
            <a:r>
              <a:rPr lang="fr-FR" dirty="0" smtClean="0"/>
              <a:t>En outre le poids de ces éléments d'ossature, comparé à ceux d'une même structure en béton armé (ou maçonnerie) est réduit et allège considérablement les charges transmises au sol. Associé à des éléments de peau "légers" (bardage, façades rideau ... ), ces structures sont adaptées à la réalisation de constructions telles que salles de sports, piscines, entrepôts, usines... Leur réalisation est rapide (assemblage direct d'éléments préfabriqués) et donc d'un prix très compétitif.</a:t>
            </a:r>
            <a:endParaRPr lang="en-US" dirty="0" smtClean="0"/>
          </a:p>
          <a:p>
            <a:r>
              <a:rPr lang="fr-FR" dirty="0" smtClean="0"/>
              <a:t/>
            </a:r>
            <a:br>
              <a:rPr lang="fr-FR" dirty="0" smtClean="0"/>
            </a:br>
            <a:r>
              <a:rPr lang="fr-FR" dirty="0" smtClean="0"/>
              <a:t> </a:t>
            </a:r>
            <a:endParaRPr lang="en-US" dirty="0" smtClean="0"/>
          </a:p>
          <a:p>
            <a:endParaRPr lang="fr-FR"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8433" name="Rectangle 1"/>
          <p:cNvSpPr>
            <a:spLocks noChangeArrowheads="1"/>
          </p:cNvSpPr>
          <p:nvPr/>
        </p:nvSpPr>
        <p:spPr bwMode="auto">
          <a:xfrm>
            <a:off x="0" y="0"/>
            <a:ext cx="9167530" cy="5252486"/>
          </a:xfrm>
          <a:prstGeom prst="rect">
            <a:avLst/>
          </a:prstGeom>
          <a:noFill/>
          <a:ln w="9525">
            <a:noFill/>
            <a:miter lim="800000"/>
            <a:headEnd/>
            <a:tailEnd/>
          </a:ln>
          <a:effectLst/>
        </p:spPr>
        <p:txBody>
          <a:bodyPr vert="horz" wrap="none" lIns="63480" tIns="241224" rIns="76176" bIns="495144" numCol="1" anchor="ctr" anchorCtr="0" compatLnSpc="1">
            <a:prstTxWarp prst="textNoShape">
              <a:avLst/>
            </a:prstTxWarp>
            <a:spAutoFit/>
          </a:bodyPr>
          <a:lstStyle/>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lang="fr-FR" sz="1200" b="1" dirty="0" smtClean="0">
              <a:latin typeface="Times New Roman" pitchFamily="18" charset="0"/>
              <a:ea typeface="Calibri" pitchFamily="34" charset="0"/>
              <a:cs typeface="Times New Roman" pitchFamily="18" charset="0"/>
            </a:endParaRP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I.2 Les deux grandes familles de produits finis :</a:t>
            </a: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lang="fr-FR" sz="1200" b="1" dirty="0" smtClean="0">
              <a:latin typeface="Times New Roman" pitchFamily="18" charset="0"/>
              <a:cs typeface="Times New Roman" pitchFamily="18" charset="0"/>
            </a:endParaRP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produits en acier peuvent être classés en </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grandes catégories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produits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longs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 sont obtenus par laminage à chaud, </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étirage ou tréfilage (poutrelles, palplanches, câbles, fils, </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ronds à béton...).</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produits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plats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 subissent en général un laminage</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à froid supplémentaire, à l’exception des tôles de forte épaisseur</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(tôles, bardages, profils minces, profils creux...).</a:t>
            </a: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76200" algn="l" defTabSz="914400" rtl="0" eaLnBrk="0" fontAlgn="base" latinLnBrk="0" hangingPunct="0">
              <a:lnSpc>
                <a:spcPct val="100000"/>
              </a:lnSpc>
              <a:spcBef>
                <a:spcPct val="0"/>
              </a:spcBef>
              <a:spcAft>
                <a:spcPct val="0"/>
              </a:spcAft>
              <a:buClrTx/>
              <a:buSzTx/>
              <a:buFontTx/>
              <a:buNone/>
              <a:tabLst>
                <a:tab pos="625475" algn="l"/>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smtClean="0">
                <a:solidFill>
                  <a:srgbClr val="898989"/>
                </a:solidFill>
              </a:rPr>
              <a:pPr algn="r" eaLnBrk="1" hangingPunct="1">
                <a:spcBef>
                  <a:spcPct val="0"/>
                </a:spcBef>
                <a:buFontTx/>
                <a:buNone/>
              </a:pPr>
              <a:t>16</a:t>
            </a:fld>
            <a:r>
              <a:rPr lang="fr-FR" sz="1400" dirty="0" smtClean="0">
                <a:solidFill>
                  <a:srgbClr val="898989"/>
                </a:solidFill>
              </a:rPr>
              <a:t>²</a:t>
            </a:r>
            <a:endParaRPr lang="fr-FR" sz="1400" dirty="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p:cNvSpPr txBox="1"/>
          <p:nvPr/>
        </p:nvSpPr>
        <p:spPr>
          <a:xfrm>
            <a:off x="357158" y="714356"/>
            <a:ext cx="4314001" cy="3693319"/>
          </a:xfrm>
          <a:prstGeom prst="rect">
            <a:avLst/>
          </a:prstGeom>
          <a:noFill/>
        </p:spPr>
        <p:txBody>
          <a:bodyPr wrap="none" rtlCol="1">
            <a:spAutoFit/>
          </a:bodyPr>
          <a:lstStyle/>
          <a:p>
            <a:r>
              <a:rPr lang="fr-FR" dirty="0" smtClean="0"/>
              <a:t>Les produits longs</a:t>
            </a:r>
          </a:p>
          <a:p>
            <a:endParaRPr lang="fr-FR" dirty="0" smtClean="0"/>
          </a:p>
          <a:p>
            <a:pPr lvl="0"/>
            <a:r>
              <a:rPr lang="fr-FR" b="1" dirty="0" smtClean="0"/>
              <a:t>Les laminés marchands: </a:t>
            </a:r>
            <a:r>
              <a:rPr lang="fr-FR" dirty="0" smtClean="0"/>
              <a:t>on distingue :</a:t>
            </a:r>
            <a:endParaRPr lang="en-US" dirty="0" smtClean="0"/>
          </a:p>
          <a:p>
            <a:pPr lvl="0"/>
            <a:r>
              <a:rPr lang="fr-FR" dirty="0" smtClean="0"/>
              <a:t>les ronds pleins,</a:t>
            </a:r>
            <a:endParaRPr lang="en-US" dirty="0" smtClean="0"/>
          </a:p>
          <a:p>
            <a:pPr lvl="0"/>
            <a:r>
              <a:rPr lang="fr-FR" dirty="0" smtClean="0"/>
              <a:t>les carrés pleins,</a:t>
            </a:r>
            <a:endParaRPr lang="en-US" dirty="0" smtClean="0"/>
          </a:p>
          <a:p>
            <a:pPr lvl="0"/>
            <a:r>
              <a:rPr lang="fr-FR" dirty="0" smtClean="0"/>
              <a:t>les hexagones pleins,</a:t>
            </a:r>
            <a:endParaRPr lang="en-US" dirty="0" smtClean="0"/>
          </a:p>
          <a:p>
            <a:pPr lvl="0"/>
            <a:r>
              <a:rPr lang="fr-FR" dirty="0" smtClean="0"/>
              <a:t>les plats,</a:t>
            </a:r>
            <a:endParaRPr lang="en-US" dirty="0" smtClean="0"/>
          </a:p>
          <a:p>
            <a:pPr lvl="0"/>
            <a:r>
              <a:rPr lang="fr-FR" dirty="0" smtClean="0"/>
              <a:t>les cornières (L) à ailes égales,</a:t>
            </a:r>
            <a:endParaRPr lang="en-US" dirty="0" smtClean="0"/>
          </a:p>
          <a:p>
            <a:pPr lvl="0"/>
            <a:r>
              <a:rPr lang="fr-FR" dirty="0" smtClean="0"/>
              <a:t>les cornières (L) à ailes inégales,</a:t>
            </a:r>
            <a:endParaRPr lang="en-US" dirty="0" smtClean="0"/>
          </a:p>
          <a:p>
            <a:pPr lvl="0"/>
            <a:r>
              <a:rPr lang="fr-FR" dirty="0" smtClean="0"/>
              <a:t>Les fers en T,</a:t>
            </a:r>
            <a:endParaRPr lang="en-US" dirty="0" smtClean="0"/>
          </a:p>
          <a:p>
            <a:pPr lvl="0"/>
            <a:r>
              <a:rPr lang="fr-FR" dirty="0" smtClean="0"/>
              <a:t>les petits U</a:t>
            </a:r>
            <a:endParaRPr lang="en-US" dirty="0" smtClean="0"/>
          </a:p>
          <a:p>
            <a:r>
              <a:rPr lang="fr-FR" dirty="0" smtClean="0"/>
              <a:t>…</a:t>
            </a:r>
            <a:endParaRPr lang="en-US" dirty="0" smtClean="0"/>
          </a:p>
          <a:p>
            <a:endParaRPr lang="ar-SA" dirty="0"/>
          </a:p>
        </p:txBody>
      </p:sp>
      <p:pic>
        <p:nvPicPr>
          <p:cNvPr id="7" name="image34.png"/>
          <p:cNvPicPr/>
          <p:nvPr/>
        </p:nvPicPr>
        <p:blipFill>
          <a:blip r:embed="rId3" cstate="print"/>
          <a:stretch>
            <a:fillRect/>
          </a:stretch>
        </p:blipFill>
        <p:spPr>
          <a:xfrm>
            <a:off x="4914924" y="1571612"/>
            <a:ext cx="3086100" cy="3114675"/>
          </a:xfrm>
          <a:prstGeom prst="rect">
            <a:avLst/>
          </a:prstGeom>
        </p:spPr>
      </p:pic>
      <p:sp>
        <p:nvSpPr>
          <p:cNvPr id="8" name="Rogner un rectangle à un seul coin 60"/>
          <p:cNvSpPr/>
          <p:nvPr/>
        </p:nvSpPr>
        <p:spPr>
          <a:xfrm>
            <a:off x="170450" y="15240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pPr lvl="0"/>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p:cNvSpPr txBox="1"/>
          <p:nvPr/>
        </p:nvSpPr>
        <p:spPr>
          <a:xfrm>
            <a:off x="102102" y="1214422"/>
            <a:ext cx="9041898" cy="3323987"/>
          </a:xfrm>
          <a:prstGeom prst="rect">
            <a:avLst/>
          </a:prstGeom>
          <a:noFill/>
        </p:spPr>
        <p:txBody>
          <a:bodyPr wrap="none" rtlCol="1">
            <a:spAutoFit/>
          </a:bodyPr>
          <a:lstStyle/>
          <a:p>
            <a:pPr lvl="0"/>
            <a:r>
              <a:rPr lang="fr-FR" b="1" dirty="0" smtClean="0"/>
              <a:t>Les poutrelles laminées: </a:t>
            </a:r>
            <a:r>
              <a:rPr lang="fr-FR" dirty="0" smtClean="0"/>
              <a:t>elles peuvent avoir différentes sections, en I, en U, ou en H.</a:t>
            </a:r>
            <a:endParaRPr lang="en-US" sz="1000" dirty="0" smtClean="0"/>
          </a:p>
          <a:p>
            <a:r>
              <a:rPr lang="fr-FR" dirty="0" smtClean="0"/>
              <a:t> </a:t>
            </a:r>
            <a:endParaRPr lang="en-US" sz="1600" dirty="0" smtClean="0"/>
          </a:p>
          <a:p>
            <a:pPr lvl="0"/>
            <a:r>
              <a:rPr lang="fr-FR" dirty="0" smtClean="0"/>
              <a:t>Les poutrelles en I sont de deux sortes :</a:t>
            </a:r>
            <a:endParaRPr lang="en-US" sz="1000" dirty="0" smtClean="0"/>
          </a:p>
          <a:p>
            <a:pPr lvl="1"/>
            <a:r>
              <a:rPr lang="fr-FR" dirty="0" smtClean="0"/>
              <a:t>IPN : poutrelles en I normales. Les ailes sont d’épaisseur variable, ce qui </a:t>
            </a:r>
          </a:p>
          <a:p>
            <a:pPr lvl="1"/>
            <a:r>
              <a:rPr lang="fr-FR" dirty="0" smtClean="0"/>
              <a:t>entraîne des petites difficultés pour les attaches ;</a:t>
            </a:r>
            <a:endParaRPr lang="en-US" sz="1000" dirty="0" smtClean="0"/>
          </a:p>
          <a:p>
            <a:pPr lvl="1"/>
            <a:r>
              <a:rPr lang="fr-FR" dirty="0" smtClean="0"/>
              <a:t>IPE : poutrelles en I européennes. Les ailes présentent des bords parallèles,</a:t>
            </a:r>
          </a:p>
          <a:p>
            <a:pPr lvl="1"/>
            <a:r>
              <a:rPr lang="fr-FR" dirty="0" smtClean="0"/>
              <a:t> les extrémités sont à angles vifs (seuls les angles rentrants sont arrondis). </a:t>
            </a:r>
          </a:p>
          <a:p>
            <a:pPr lvl="1"/>
            <a:r>
              <a:rPr lang="fr-FR" dirty="0" smtClean="0"/>
              <a:t>Les IPE sont un peu plus onéreux, mais plus commodes et sont d’usage courant.</a:t>
            </a:r>
            <a:endParaRPr lang="en-US" sz="1000" dirty="0" smtClean="0"/>
          </a:p>
          <a:p>
            <a:r>
              <a:rPr lang="fr-FR" dirty="0" smtClean="0"/>
              <a:t> </a:t>
            </a:r>
            <a:endParaRPr lang="en-US" sz="4800" dirty="0" smtClean="0"/>
          </a:p>
          <a:p>
            <a:endParaRPr lang="ar-SA" dirty="0"/>
          </a:p>
        </p:txBody>
      </p:sp>
      <p:pic>
        <p:nvPicPr>
          <p:cNvPr id="8" name="image35.png"/>
          <p:cNvPicPr/>
          <p:nvPr/>
        </p:nvPicPr>
        <p:blipFill>
          <a:blip r:embed="rId3" cstate="print"/>
          <a:stretch>
            <a:fillRect/>
          </a:stretch>
        </p:blipFill>
        <p:spPr>
          <a:xfrm>
            <a:off x="2771782" y="3929066"/>
            <a:ext cx="2800350" cy="1638302"/>
          </a:xfrm>
          <a:prstGeom prst="rect">
            <a:avLst/>
          </a:prstGeom>
        </p:spPr>
      </p:pic>
      <p:sp>
        <p:nvSpPr>
          <p:cNvPr id="14337" name="Text Box 1"/>
          <p:cNvSpPr txBox="1">
            <a:spLocks noChangeArrowheads="1"/>
          </p:cNvSpPr>
          <p:nvPr/>
        </p:nvSpPr>
        <p:spPr bwMode="auto">
          <a:xfrm>
            <a:off x="1735123" y="4714884"/>
            <a:ext cx="836613" cy="463550"/>
          </a:xfrm>
          <a:prstGeom prst="rect">
            <a:avLst/>
          </a:prstGeom>
          <a:noFill/>
          <a:ln w="9525">
            <a:solidFill>
              <a:srgbClr val="FF3300"/>
            </a:solidFill>
            <a:miter lim="800000"/>
            <a:headEnd/>
            <a:tailEnd/>
          </a:ln>
        </p:spPr>
        <p:txBody>
          <a:bodyPr vert="horz" wrap="square" lIns="0" tIns="0" rIns="0" bIns="0" numCol="1" anchor="t" anchorCtr="0" compatLnSpc="1">
            <a:prstTxWarp prst="textNoShape">
              <a:avLst/>
            </a:prstTxWarp>
          </a:bodyPr>
          <a:lstStyle/>
          <a:p>
            <a:pPr marL="0" marR="327025" lvl="0" indent="0" algn="r" defTabSz="914400" rtl="1" eaLnBrk="1" fontAlgn="base" latinLnBrk="0" hangingPunct="1">
              <a:lnSpc>
                <a:spcPct val="100000"/>
              </a:lnSpc>
              <a:spcBef>
                <a:spcPts val="30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Arial" pitchFamily="34" charset="0"/>
                <a:cs typeface="Arial" pitchFamily="34" charset="0"/>
              </a:rPr>
              <a:t>IPN</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38" name="Text Box 2"/>
          <p:cNvSpPr txBox="1">
            <a:spLocks noChangeArrowheads="1"/>
          </p:cNvSpPr>
          <p:nvPr/>
        </p:nvSpPr>
        <p:spPr bwMode="auto">
          <a:xfrm>
            <a:off x="5794375" y="4643446"/>
            <a:ext cx="838200" cy="463550"/>
          </a:xfrm>
          <a:prstGeom prst="rect">
            <a:avLst/>
          </a:prstGeom>
          <a:noFill/>
          <a:ln w="9525">
            <a:solidFill>
              <a:srgbClr val="FF3300"/>
            </a:solidFill>
            <a:miter lim="800000"/>
            <a:headEnd/>
            <a:tailEnd/>
          </a:ln>
        </p:spPr>
        <p:txBody>
          <a:bodyPr vert="horz" wrap="square" lIns="0" tIns="0" rIns="0" bIns="0" numCol="1" anchor="t" anchorCtr="0" compatLnSpc="1">
            <a:prstTxWarp prst="textNoShape">
              <a:avLst/>
            </a:prstTxWarp>
          </a:bodyPr>
          <a:lstStyle/>
          <a:p>
            <a:pPr marL="0" marR="379413" lvl="0" indent="0" algn="r" defTabSz="914400" rtl="1" eaLnBrk="1" fontAlgn="base" latinLnBrk="0" hangingPunct="1">
              <a:lnSpc>
                <a:spcPct val="100000"/>
              </a:lnSpc>
              <a:spcBef>
                <a:spcPts val="30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Arial" pitchFamily="34" charset="0"/>
                <a:cs typeface="Arial" pitchFamily="34" charset="0"/>
              </a:rPr>
              <a:t>IPE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p:cNvSpPr txBox="1"/>
          <p:nvPr/>
        </p:nvSpPr>
        <p:spPr>
          <a:xfrm>
            <a:off x="214282" y="571480"/>
            <a:ext cx="8786874" cy="2031325"/>
          </a:xfrm>
          <a:prstGeom prst="rect">
            <a:avLst/>
          </a:prstGeom>
          <a:noFill/>
        </p:spPr>
        <p:txBody>
          <a:bodyPr wrap="square" rtlCol="1">
            <a:spAutoFit/>
          </a:bodyPr>
          <a:lstStyle/>
          <a:p>
            <a:pPr lvl="0"/>
            <a:r>
              <a:rPr lang="fr-FR" dirty="0" smtClean="0"/>
              <a:t>Les	poutrelles en U souvent	utilisées	comme éléments secondaires. On distingue:</a:t>
            </a:r>
            <a:endParaRPr lang="en-US" sz="1000" dirty="0" smtClean="0"/>
          </a:p>
          <a:p>
            <a:pPr lvl="1"/>
            <a:r>
              <a:rPr lang="fr-FR" dirty="0" smtClean="0"/>
              <a:t>UPN : les faces internes des ailes sont inclinées;</a:t>
            </a:r>
            <a:endParaRPr lang="en-US" sz="1000" dirty="0" smtClean="0"/>
          </a:p>
          <a:p>
            <a:pPr lvl="1"/>
            <a:r>
              <a:rPr lang="fr-FR" dirty="0" smtClean="0"/>
              <a:t>UAP : l’épaisseur des ailes est constante;</a:t>
            </a:r>
            <a:endParaRPr lang="en-US" sz="1000" dirty="0" smtClean="0"/>
          </a:p>
          <a:p>
            <a:pPr lvl="1"/>
            <a:r>
              <a:rPr lang="fr-FR" dirty="0" smtClean="0"/>
              <a:t>UPE : l’épaisseur des ailes est constante.</a:t>
            </a:r>
            <a:endParaRPr lang="en-US" sz="1000" dirty="0" smtClean="0"/>
          </a:p>
          <a:p>
            <a:r>
              <a:rPr lang="fr-FR" dirty="0" smtClean="0"/>
              <a:t/>
            </a:r>
            <a:br>
              <a:rPr lang="fr-FR" dirty="0" smtClean="0"/>
            </a:br>
            <a:endParaRPr lang="ar-SA" dirty="0"/>
          </a:p>
        </p:txBody>
      </p:sp>
      <p:sp>
        <p:nvSpPr>
          <p:cNvPr id="13" name="مربع نص 12"/>
          <p:cNvSpPr txBox="1"/>
          <p:nvPr/>
        </p:nvSpPr>
        <p:spPr>
          <a:xfrm>
            <a:off x="214282" y="2571744"/>
            <a:ext cx="8353569" cy="2185214"/>
          </a:xfrm>
          <a:prstGeom prst="rect">
            <a:avLst/>
          </a:prstGeom>
          <a:noFill/>
        </p:spPr>
        <p:txBody>
          <a:bodyPr wrap="none" rtlCol="1">
            <a:spAutoFit/>
          </a:bodyPr>
          <a:lstStyle/>
          <a:p>
            <a:pPr lvl="0"/>
            <a:r>
              <a:rPr lang="fr-FR" dirty="0" smtClean="0"/>
              <a:t>Les poutrelles en HE se décomposent en trois séries suivant l’épaisseur relative</a:t>
            </a:r>
          </a:p>
          <a:p>
            <a:pPr lvl="0"/>
            <a:r>
              <a:rPr lang="fr-FR" dirty="0" smtClean="0"/>
              <a:t> de leur âme et de leurs ailes :</a:t>
            </a:r>
            <a:endParaRPr lang="en-US" sz="1000" dirty="0" smtClean="0"/>
          </a:p>
          <a:p>
            <a:r>
              <a:rPr lang="fr-FR" b="1" dirty="0" smtClean="0"/>
              <a:t>                                                               </a:t>
            </a:r>
            <a:r>
              <a:rPr lang="en-US" sz="1000" b="1" dirty="0" smtClean="0"/>
              <a:t> HEA                                         HEB</a:t>
            </a:r>
            <a:endParaRPr lang="en-US" sz="1000" dirty="0" smtClean="0"/>
          </a:p>
          <a:p>
            <a:endParaRPr lang="en-US" sz="1000" dirty="0" smtClean="0"/>
          </a:p>
          <a:p>
            <a:pPr lvl="1"/>
            <a:r>
              <a:rPr lang="fr-FR" dirty="0" smtClean="0"/>
              <a:t>HEA;</a:t>
            </a:r>
            <a:r>
              <a:rPr lang="en-US" dirty="0" smtClean="0"/>
              <a:t> </a:t>
            </a:r>
            <a:r>
              <a:rPr lang="fr-FR" dirty="0" smtClean="0"/>
              <a:t>HEB;</a:t>
            </a:r>
            <a:endParaRPr lang="en-US" sz="1000" dirty="0" smtClean="0"/>
          </a:p>
          <a:p>
            <a:pPr lvl="1"/>
            <a:r>
              <a:rPr lang="fr-FR" dirty="0" smtClean="0"/>
              <a:t>HEM.</a:t>
            </a:r>
            <a:endParaRPr lang="en-US" sz="1000" dirty="0" smtClean="0"/>
          </a:p>
          <a:p>
            <a:r>
              <a:rPr lang="fr-FR" dirty="0" smtClean="0"/>
              <a:t> </a:t>
            </a:r>
            <a:endParaRPr lang="en-US" sz="1600" dirty="0" smtClean="0"/>
          </a:p>
          <a:p>
            <a:endParaRPr lang="ar-SA" dirty="0"/>
          </a:p>
        </p:txBody>
      </p:sp>
      <p:pic>
        <p:nvPicPr>
          <p:cNvPr id="14" name="image36.png"/>
          <p:cNvPicPr/>
          <p:nvPr/>
        </p:nvPicPr>
        <p:blipFill>
          <a:blip r:embed="rId3" cstate="print"/>
          <a:stretch>
            <a:fillRect/>
          </a:stretch>
        </p:blipFill>
        <p:spPr>
          <a:xfrm>
            <a:off x="3643306" y="3500414"/>
            <a:ext cx="4000528" cy="3071858"/>
          </a:xfrm>
          <a:prstGeom prst="rect">
            <a:avLst/>
          </a:prstGeom>
        </p:spPr>
      </p:pic>
      <p:sp>
        <p:nvSpPr>
          <p:cNvPr id="15" name="مربع نص 14"/>
          <p:cNvSpPr txBox="1"/>
          <p:nvPr/>
        </p:nvSpPr>
        <p:spPr>
          <a:xfrm>
            <a:off x="3286116" y="5715016"/>
            <a:ext cx="857256" cy="369332"/>
          </a:xfrm>
          <a:prstGeom prst="rect">
            <a:avLst/>
          </a:prstGeom>
          <a:noFill/>
        </p:spPr>
        <p:txBody>
          <a:bodyPr wrap="square" rtlCol="1">
            <a:spAutoFit/>
          </a:bodyPr>
          <a:lstStyle/>
          <a:p>
            <a:r>
              <a:rPr lang="fr-FR" dirty="0" smtClean="0"/>
              <a:t>HEM</a:t>
            </a:r>
            <a:endParaRPr lang="ar-SA" dirty="0"/>
          </a:p>
        </p:txBody>
      </p:sp>
      <p:sp>
        <p:nvSpPr>
          <p:cNvPr id="9"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19</a:t>
            </a:fld>
            <a:endParaRPr lang="fr-FR" sz="1400">
              <a:solidFill>
                <a:srgbClr val="898989"/>
              </a:solidFill>
            </a:endParaRPr>
          </a:p>
        </p:txBody>
      </p:sp>
      <p:sp>
        <p:nvSpPr>
          <p:cNvPr id="4" name="مربع نص 3"/>
          <p:cNvSpPr txBox="1"/>
          <p:nvPr/>
        </p:nvSpPr>
        <p:spPr>
          <a:xfrm>
            <a:off x="214282" y="928670"/>
            <a:ext cx="8191088" cy="2308324"/>
          </a:xfrm>
          <a:prstGeom prst="rect">
            <a:avLst/>
          </a:prstGeom>
          <a:noFill/>
        </p:spPr>
        <p:txBody>
          <a:bodyPr wrap="none" rtlCol="1">
            <a:spAutoFit/>
          </a:bodyPr>
          <a:lstStyle/>
          <a:p>
            <a:endParaRPr lang="en-US" dirty="0" smtClean="0"/>
          </a:p>
          <a:p>
            <a:r>
              <a:rPr lang="fr-FR" dirty="0" smtClean="0"/>
              <a:t>Il existe aussi des poutrelles HL (à très larges ailes), HD (poutrelles- colonnes)</a:t>
            </a:r>
          </a:p>
          <a:p>
            <a:r>
              <a:rPr lang="fr-FR" dirty="0" smtClean="0"/>
              <a:t> et HP (poutrelles-pieux).</a:t>
            </a:r>
            <a:r>
              <a:rPr lang="en-US" dirty="0" smtClean="0"/>
              <a:t> </a:t>
            </a:r>
          </a:p>
          <a:p>
            <a:pPr lvl="0"/>
            <a:r>
              <a:rPr lang="fr-FR" b="1" dirty="0" smtClean="0"/>
              <a:t>Les demi poutrelles : </a:t>
            </a:r>
            <a:r>
              <a:rPr lang="fr-FR" dirty="0" smtClean="0"/>
              <a:t>Le découpage des poutrelles I et H suivant l’axe </a:t>
            </a:r>
          </a:p>
          <a:p>
            <a:pPr lvl="0"/>
            <a:r>
              <a:rPr lang="fr-FR" dirty="0" smtClean="0"/>
              <a:t>longitudinal a de multiples utilisations : sections T, membrures de poutres...</a:t>
            </a:r>
            <a:endParaRPr lang="en-US" dirty="0" smtClean="0"/>
          </a:p>
          <a:p>
            <a:r>
              <a:rPr lang="en-US" dirty="0" smtClean="0"/>
              <a:t/>
            </a:r>
            <a:br>
              <a:rPr lang="en-US" dirty="0" smtClean="0"/>
            </a:br>
            <a:endParaRPr lang="en-US" dirty="0" smtClean="0"/>
          </a:p>
          <a:p>
            <a:endParaRPr lang="ar-SA" dirty="0"/>
          </a:p>
        </p:txBody>
      </p:sp>
      <p:pic>
        <p:nvPicPr>
          <p:cNvPr id="5" name="image37.png"/>
          <p:cNvPicPr/>
          <p:nvPr/>
        </p:nvPicPr>
        <p:blipFill>
          <a:blip r:embed="rId3" cstate="print"/>
          <a:stretch>
            <a:fillRect/>
          </a:stretch>
        </p:blipFill>
        <p:spPr>
          <a:xfrm>
            <a:off x="2695575" y="2428868"/>
            <a:ext cx="3752850" cy="952500"/>
          </a:xfrm>
          <a:prstGeom prst="rect">
            <a:avLst/>
          </a:prstGeom>
        </p:spPr>
      </p:pic>
      <p:sp>
        <p:nvSpPr>
          <p:cNvPr id="6" name="مربع نص 5"/>
          <p:cNvSpPr txBox="1"/>
          <p:nvPr/>
        </p:nvSpPr>
        <p:spPr>
          <a:xfrm>
            <a:off x="428596" y="3643314"/>
            <a:ext cx="8828058" cy="2862322"/>
          </a:xfrm>
          <a:prstGeom prst="rect">
            <a:avLst/>
          </a:prstGeom>
          <a:noFill/>
        </p:spPr>
        <p:txBody>
          <a:bodyPr wrap="none" rtlCol="1">
            <a:spAutoFit/>
          </a:bodyPr>
          <a:lstStyle/>
          <a:p>
            <a:pPr lvl="0"/>
            <a:r>
              <a:rPr lang="fr-FR" b="1" dirty="0" smtClean="0"/>
              <a:t>Les poutrelles dissymétriques : </a:t>
            </a:r>
            <a:r>
              <a:rPr lang="fr-FR" dirty="0" smtClean="0"/>
              <a:t>Ce sont des poutres reconstituées composées </a:t>
            </a:r>
          </a:p>
          <a:p>
            <a:pPr lvl="0"/>
            <a:r>
              <a:rPr lang="fr-FR" dirty="0" smtClean="0"/>
              <a:t>soit d’un T et d’une large semelle inférieure soudée (dénommées IFB, pour</a:t>
            </a:r>
          </a:p>
          <a:p>
            <a:pPr lvl="0"/>
            <a:r>
              <a:rPr lang="fr-FR" dirty="0" smtClean="0"/>
              <a:t> </a:t>
            </a:r>
            <a:r>
              <a:rPr lang="fr-FR" dirty="0" err="1" smtClean="0"/>
              <a:t>Integrated</a:t>
            </a:r>
            <a:r>
              <a:rPr lang="fr-FR" dirty="0" smtClean="0"/>
              <a:t> </a:t>
            </a:r>
            <a:r>
              <a:rPr lang="fr-FR" dirty="0" err="1" smtClean="0"/>
              <a:t>Floor</a:t>
            </a:r>
            <a:r>
              <a:rPr lang="fr-FR" dirty="0" smtClean="0"/>
              <a:t> </a:t>
            </a:r>
            <a:r>
              <a:rPr lang="fr-FR" dirty="0" err="1" smtClean="0"/>
              <a:t>Beam</a:t>
            </a:r>
            <a:r>
              <a:rPr lang="fr-FR" dirty="0" smtClean="0"/>
              <a:t>), soit formées d’un H dont la semelle inférieure a été </a:t>
            </a:r>
          </a:p>
          <a:p>
            <a:pPr lvl="0"/>
            <a:r>
              <a:rPr lang="fr-FR" dirty="0" smtClean="0"/>
              <a:t>élargie par adjonction d’un plat (dénommée SFB, pour </a:t>
            </a:r>
            <a:r>
              <a:rPr lang="fr-FR" dirty="0" err="1" smtClean="0"/>
              <a:t>Slim</a:t>
            </a:r>
            <a:r>
              <a:rPr lang="fr-FR" dirty="0" smtClean="0"/>
              <a:t> </a:t>
            </a:r>
            <a:r>
              <a:rPr lang="fr-FR" dirty="0" err="1" smtClean="0"/>
              <a:t>Floor</a:t>
            </a:r>
            <a:r>
              <a:rPr lang="fr-FR" dirty="0" smtClean="0"/>
              <a:t> </a:t>
            </a:r>
            <a:r>
              <a:rPr lang="fr-FR" dirty="0" err="1" smtClean="0"/>
              <a:t>Beam</a:t>
            </a:r>
            <a:r>
              <a:rPr lang="fr-FR" dirty="0" smtClean="0"/>
              <a:t>). </a:t>
            </a:r>
          </a:p>
          <a:p>
            <a:pPr lvl="0"/>
            <a:r>
              <a:rPr lang="fr-FR" dirty="0" smtClean="0"/>
              <a:t>Grâce à leur aile inférieure élargie, elles sont particulièrement adaptées pour la </a:t>
            </a:r>
          </a:p>
          <a:p>
            <a:pPr lvl="0"/>
            <a:r>
              <a:rPr lang="fr-FR" dirty="0" smtClean="0"/>
              <a:t>pose de planchers préfabriqués, de coffrages en acier permettant d’incorporer </a:t>
            </a:r>
          </a:p>
          <a:p>
            <a:pPr lvl="0"/>
            <a:r>
              <a:rPr lang="fr-FR" dirty="0" smtClean="0"/>
              <a:t>la dalle dans la hauteur de la poutrelle, soit encore pour la pose de dalles alvéolaires</a:t>
            </a:r>
          </a:p>
          <a:p>
            <a:pPr lvl="0"/>
            <a:r>
              <a:rPr lang="fr-FR" dirty="0" smtClean="0"/>
              <a:t>en béton précontraint.</a:t>
            </a:r>
            <a:endParaRPr lang="en-US" dirty="0" smtClean="0"/>
          </a:p>
          <a:p>
            <a:r>
              <a:rPr lang="fr-FR" dirty="0" smtClean="0"/>
              <a:t/>
            </a:r>
            <a:br>
              <a:rPr lang="fr-FR" dirty="0" smtClean="0"/>
            </a:br>
            <a:endParaRPr lang="ar-SA" dirty="0"/>
          </a:p>
        </p:txBody>
      </p:sp>
      <p:sp>
        <p:nvSpPr>
          <p:cNvPr id="7"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72C317-5810-48D0-94EA-4154DB4F2842}" type="slidenum">
              <a:rPr lang="fr-FR" sz="1200">
                <a:solidFill>
                  <a:srgbClr val="898989"/>
                </a:solidFill>
              </a:rPr>
              <a:pPr>
                <a:spcBef>
                  <a:spcPct val="0"/>
                </a:spcBef>
                <a:buFontTx/>
                <a:buNone/>
              </a:pPr>
              <a:t>2</a:t>
            </a:fld>
            <a:endParaRPr lang="fr-FR" sz="1200">
              <a:solidFill>
                <a:srgbClr val="898989"/>
              </a:solidFill>
            </a:endParaRPr>
          </a:p>
        </p:txBody>
      </p:sp>
      <p:sp>
        <p:nvSpPr>
          <p:cNvPr id="17" name="Rogner un rectangle à un seul coin 16"/>
          <p:cNvSpPr/>
          <p:nvPr/>
        </p:nvSpPr>
        <p:spPr>
          <a:xfrm>
            <a:off x="0"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a:solidFill>
                  <a:schemeClr val="tx1"/>
                </a:solidFill>
                <a:ea typeface="Calibri" pitchFamily="34" charset="0"/>
                <a:cs typeface="Cambria,Bold"/>
              </a:rPr>
              <a:t>CONTENU DE LA MATIÈRE : </a:t>
            </a:r>
            <a:endParaRPr lang="fr-FR" sz="2000" dirty="0">
              <a:solidFill>
                <a:schemeClr val="tx1"/>
              </a:solidFill>
            </a:endParaRPr>
          </a:p>
        </p:txBody>
      </p:sp>
      <p:sp>
        <p:nvSpPr>
          <p:cNvPr id="6148" name="Rectangle 21"/>
          <p:cNvSpPr>
            <a:spLocks noChangeArrowheads="1"/>
          </p:cNvSpPr>
          <p:nvPr/>
        </p:nvSpPr>
        <p:spPr bwMode="auto">
          <a:xfrm>
            <a:off x="0" y="0"/>
            <a:ext cx="1184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149" name="Rectangle 1"/>
          <p:cNvSpPr>
            <a:spLocks noChangeArrowheads="1"/>
          </p:cNvSpPr>
          <p:nvPr/>
        </p:nvSpPr>
        <p:spPr bwMode="auto">
          <a:xfrm>
            <a:off x="0" y="1602069"/>
            <a:ext cx="828675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b="1" dirty="0">
                <a:ea typeface="Calibri" panose="020F0502020204030204" pitchFamily="34" charset="0"/>
                <a:cs typeface="Cambria,Bold"/>
              </a:rPr>
              <a:t>Contenu de la matière </a:t>
            </a:r>
            <a:r>
              <a:rPr lang="fr-FR" b="1" dirty="0" smtClean="0">
                <a:ea typeface="Calibri" panose="020F0502020204030204" pitchFamily="34" charset="0"/>
                <a:cs typeface="Cambria,Bold"/>
              </a:rPr>
              <a:t>: S5</a:t>
            </a:r>
          </a:p>
          <a:p>
            <a:pPr>
              <a:buNone/>
            </a:pPr>
            <a:r>
              <a:rPr lang="fr-FR" b="1" i="1" u="heavy" dirty="0" smtClean="0"/>
              <a:t>CHAPITRE I</a:t>
            </a:r>
            <a:r>
              <a:rPr lang="fr-FR" b="1" i="1" dirty="0" smtClean="0"/>
              <a:t> : GENERALITES SUR LA CONSTRUCTION METALLIQUE</a:t>
            </a:r>
            <a:endParaRPr lang="en-US" b="1" i="1" u="sng" dirty="0" smtClean="0"/>
          </a:p>
          <a:p>
            <a:pPr>
              <a:buNone/>
            </a:pPr>
            <a:r>
              <a:rPr lang="en-US" sz="2000" i="1" dirty="0" smtClean="0"/>
              <a:t> </a:t>
            </a:r>
            <a:r>
              <a:rPr lang="fr-FR" b="1" i="1" u="heavy" dirty="0" smtClean="0"/>
              <a:t>CHAPITRE 2</a:t>
            </a:r>
            <a:r>
              <a:rPr lang="fr-FR" b="1" i="1" dirty="0" smtClean="0"/>
              <a:t> : NOTIONS DE BASE ET DE SECURITE</a:t>
            </a:r>
          </a:p>
          <a:p>
            <a:pPr>
              <a:buNone/>
            </a:pPr>
            <a:r>
              <a:rPr lang="fr-FR" b="1" i="1" u="heavy" dirty="0" smtClean="0"/>
              <a:t>CHAPITRE 3</a:t>
            </a:r>
            <a:r>
              <a:rPr lang="fr-FR" b="1" i="1" dirty="0" smtClean="0"/>
              <a:t> :LA TRACTION</a:t>
            </a:r>
          </a:p>
          <a:p>
            <a:pPr>
              <a:buNone/>
            </a:pPr>
            <a:r>
              <a:rPr lang="fr-FR" b="1" i="1" u="heavy" dirty="0" smtClean="0"/>
              <a:t>CHAPITRE 4</a:t>
            </a:r>
            <a:r>
              <a:rPr lang="fr-FR" b="1" i="1" dirty="0" smtClean="0"/>
              <a:t> : LA COMPRESSION</a:t>
            </a:r>
            <a:endParaRPr lang="en-US" b="1" i="1" u="sng" dirty="0" smtClean="0"/>
          </a:p>
          <a:p>
            <a:pPr>
              <a:buNone/>
            </a:pPr>
            <a:r>
              <a:rPr lang="fr-FR" b="1" i="1" u="heavy" dirty="0" smtClean="0"/>
              <a:t>CHAPITRE 5 </a:t>
            </a:r>
            <a:r>
              <a:rPr lang="fr-FR" b="1" i="1" dirty="0" smtClean="0"/>
              <a:t>: LA FLEXION</a:t>
            </a:r>
            <a:endParaRPr lang="en-US" sz="5400" i="1" dirty="0" smtClean="0"/>
          </a:p>
          <a:p>
            <a:pPr>
              <a:spcBef>
                <a:spcPct val="0"/>
              </a:spcBef>
              <a:buFontTx/>
              <a:buNone/>
            </a:pPr>
            <a:r>
              <a:rPr lang="fr-FR" sz="2000" b="1" dirty="0" smtClean="0">
                <a:ea typeface="Calibri" panose="020F0502020204030204" pitchFamily="34" charset="0"/>
                <a:cs typeface="Cambria,Bold"/>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20</a:t>
            </a:fld>
            <a:endParaRPr lang="fr-FR" sz="1400">
              <a:solidFill>
                <a:srgbClr val="898989"/>
              </a:solidFill>
            </a:endParaRPr>
          </a:p>
        </p:txBody>
      </p:sp>
      <p:sp>
        <p:nvSpPr>
          <p:cNvPr id="2" name="Rectangle 1"/>
          <p:cNvSpPr/>
          <p:nvPr/>
        </p:nvSpPr>
        <p:spPr>
          <a:xfrm>
            <a:off x="107504" y="504825"/>
            <a:ext cx="8928992" cy="711092"/>
          </a:xfrm>
          <a:prstGeom prst="rect">
            <a:avLst/>
          </a:prstGeom>
        </p:spPr>
        <p:txBody>
          <a:bodyPr wrap="square">
            <a:spAutoFit/>
          </a:bodyPr>
          <a:lstStyle/>
          <a:p>
            <a:endParaRPr lang="fr-FR" sz="1600"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p:cNvSpPr txBox="1"/>
          <p:nvPr/>
        </p:nvSpPr>
        <p:spPr>
          <a:xfrm>
            <a:off x="35728" y="642918"/>
            <a:ext cx="9247082" cy="5724644"/>
          </a:xfrm>
          <a:prstGeom prst="rect">
            <a:avLst/>
          </a:prstGeom>
          <a:noFill/>
        </p:spPr>
        <p:txBody>
          <a:bodyPr wrap="none" rtlCol="1">
            <a:spAutoFit/>
          </a:bodyPr>
          <a:lstStyle/>
          <a:p>
            <a:pPr lvl="0"/>
            <a:endParaRPr lang="fr-FR" b="1" dirty="0" smtClean="0"/>
          </a:p>
          <a:p>
            <a:pPr algn="ctr"/>
            <a:r>
              <a:rPr lang="fr-FR" sz="2000" b="1" dirty="0" smtClean="0"/>
              <a:t>Les produits plats</a:t>
            </a:r>
            <a:endParaRPr lang="en-US" sz="2000" b="1" dirty="0" smtClean="0"/>
          </a:p>
          <a:p>
            <a:pPr lvl="0"/>
            <a:r>
              <a:rPr lang="fr-FR" b="1" dirty="0" smtClean="0"/>
              <a:t>Les tôles et les larges plats :</a:t>
            </a:r>
            <a:endParaRPr lang="en-US" b="1" dirty="0" smtClean="0"/>
          </a:p>
          <a:p>
            <a:r>
              <a:rPr lang="fr-FR" b="1" dirty="0" smtClean="0"/>
              <a:t> </a:t>
            </a:r>
            <a:r>
              <a:rPr lang="fr-FR" dirty="0" smtClean="0"/>
              <a:t>Les tôles sont fabriquées sous forme de bobines.</a:t>
            </a:r>
            <a:endParaRPr lang="en-US" dirty="0" smtClean="0"/>
          </a:p>
          <a:p>
            <a:pPr lvl="0"/>
            <a:r>
              <a:rPr lang="fr-FR" dirty="0" smtClean="0"/>
              <a:t>Elles sont livrées en largeurs standards ou à la demande, mais les largeurs sont en </a:t>
            </a:r>
          </a:p>
          <a:p>
            <a:pPr lvl="0"/>
            <a:r>
              <a:rPr lang="fr-FR" dirty="0" smtClean="0"/>
              <a:t>général limitées à 1800 mm.</a:t>
            </a:r>
            <a:endParaRPr lang="en-US" dirty="0" smtClean="0"/>
          </a:p>
          <a:p>
            <a:pPr lvl="0"/>
            <a:r>
              <a:rPr lang="fr-FR" dirty="0" smtClean="0"/>
              <a:t>L’épaisseur ne dépasse pas 16 à 20 mm pour les tôles laminées à chaud et 3 mm</a:t>
            </a:r>
          </a:p>
          <a:p>
            <a:pPr lvl="0"/>
            <a:r>
              <a:rPr lang="fr-FR" dirty="0" smtClean="0"/>
              <a:t> pour les tôles laminées à froid.</a:t>
            </a:r>
            <a:endParaRPr lang="en-US" dirty="0" smtClean="0"/>
          </a:p>
          <a:p>
            <a:pPr lvl="0"/>
            <a:r>
              <a:rPr lang="fr-FR" dirty="0" smtClean="0"/>
              <a:t>Celles-ci	peuvent	être mises en forme par profilage,</a:t>
            </a:r>
          </a:p>
          <a:p>
            <a:pPr lvl="0"/>
            <a:r>
              <a:rPr lang="fr-FR" dirty="0" smtClean="0"/>
              <a:t>Pliage ou emboutissage.</a:t>
            </a:r>
          </a:p>
          <a:p>
            <a:pPr lvl="0"/>
            <a:r>
              <a:rPr lang="fr-FR" b="1" dirty="0" smtClean="0"/>
              <a:t>Les tôles nervurées :</a:t>
            </a:r>
            <a:endParaRPr lang="en-US" b="1" dirty="0" smtClean="0"/>
          </a:p>
          <a:p>
            <a:pPr lvl="0"/>
            <a:r>
              <a:rPr lang="fr-FR" dirty="0" smtClean="0"/>
              <a:t>Ce sont des tôles minces que l’on nervure par profilage à froid à l’aide d’une machine à </a:t>
            </a:r>
          </a:p>
          <a:p>
            <a:pPr lvl="0"/>
            <a:r>
              <a:rPr lang="fr-FR" dirty="0" smtClean="0"/>
              <a:t>galets. Les tôles nervurées sont issues de bobines galvanisées et souvent pré laquées.</a:t>
            </a:r>
            <a:endParaRPr lang="en-US" dirty="0" smtClean="0"/>
          </a:p>
          <a:p>
            <a:pPr lvl="0"/>
            <a:r>
              <a:rPr lang="fr-FR" dirty="0" smtClean="0"/>
              <a:t>Les applications concernent les produits d’enveloppe (bardage), de couverture (bac, </a:t>
            </a:r>
          </a:p>
          <a:p>
            <a:pPr lvl="0"/>
            <a:r>
              <a:rPr lang="fr-FR" dirty="0" smtClean="0"/>
              <a:t>support d’étanchéité) et de plancher (bac pour plancher collaborant ou à coffrage perdu),</a:t>
            </a:r>
          </a:p>
          <a:p>
            <a:pPr lvl="0"/>
            <a:r>
              <a:rPr lang="fr-FR" dirty="0" smtClean="0"/>
              <a:t>ainsi que les panneaux sandwich incorporant des matériaux isolants.</a:t>
            </a:r>
            <a:endParaRPr lang="en-US" dirty="0" smtClean="0"/>
          </a:p>
          <a:p>
            <a:r>
              <a:rPr lang="fr-FR" dirty="0" smtClean="0"/>
              <a:t> </a:t>
            </a:r>
            <a:endParaRPr lang="en-US" dirty="0" smtClean="0"/>
          </a:p>
          <a:p>
            <a:pPr lvl="0"/>
            <a:endParaRPr lang="en-US" dirty="0" smtClean="0"/>
          </a:p>
          <a:p>
            <a:r>
              <a:rPr lang="fr-FR" dirty="0" smtClean="0"/>
              <a:t/>
            </a:r>
            <a:br>
              <a:rPr lang="fr-FR" dirty="0" smtClean="0"/>
            </a:br>
            <a:endParaRPr lang="ar-SA" dirty="0"/>
          </a:p>
        </p:txBody>
      </p:sp>
      <p:pic>
        <p:nvPicPr>
          <p:cNvPr id="8" name="image38.png"/>
          <p:cNvPicPr/>
          <p:nvPr/>
        </p:nvPicPr>
        <p:blipFill>
          <a:blip r:embed="rId3" cstate="print"/>
          <a:stretch>
            <a:fillRect/>
          </a:stretch>
        </p:blipFill>
        <p:spPr>
          <a:xfrm>
            <a:off x="2571736" y="5072074"/>
            <a:ext cx="4267200" cy="1785926"/>
          </a:xfrm>
          <a:prstGeom prst="rect">
            <a:avLst/>
          </a:prstGeom>
        </p:spPr>
      </p:pic>
      <p:sp>
        <p:nvSpPr>
          <p:cNvPr id="9"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p:cNvSpPr txBox="1"/>
          <p:nvPr/>
        </p:nvSpPr>
        <p:spPr>
          <a:xfrm>
            <a:off x="285720" y="785794"/>
            <a:ext cx="8392041" cy="4801314"/>
          </a:xfrm>
          <a:prstGeom prst="rect">
            <a:avLst/>
          </a:prstGeom>
          <a:noFill/>
        </p:spPr>
        <p:txBody>
          <a:bodyPr wrap="none" rtlCol="1">
            <a:spAutoFit/>
          </a:bodyPr>
          <a:lstStyle/>
          <a:p>
            <a:pPr lvl="0"/>
            <a:r>
              <a:rPr lang="fr-FR" b="1" dirty="0" smtClean="0"/>
              <a:t>Les profils creux : </a:t>
            </a:r>
            <a:r>
              <a:rPr lang="fr-FR" dirty="0" smtClean="0"/>
              <a:t>Les tubes de construction sont appelés « profils creux ». </a:t>
            </a:r>
          </a:p>
          <a:p>
            <a:pPr lvl="0"/>
            <a:r>
              <a:rPr lang="fr-FR" dirty="0" smtClean="0"/>
              <a:t>Ils sont fabriqués en continu à partir de tôles minces ou moyennes repliées dans</a:t>
            </a:r>
          </a:p>
          <a:p>
            <a:pPr lvl="0"/>
            <a:r>
              <a:rPr lang="fr-FR" dirty="0" smtClean="0"/>
              <a:t> le sens de leur longueur.</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en-US" dirty="0" smtClean="0"/>
              <a:t/>
            </a:r>
            <a:br>
              <a:rPr lang="en-US" dirty="0" smtClean="0"/>
            </a:br>
            <a:endParaRPr lang="en-US" dirty="0" smtClean="0"/>
          </a:p>
          <a:p>
            <a:r>
              <a:rPr lang="fr-FR" dirty="0" smtClean="0"/>
              <a:t/>
            </a:r>
            <a:br>
              <a:rPr lang="fr-FR" dirty="0" smtClean="0"/>
            </a:br>
            <a:endParaRPr lang="fr-FR" dirty="0" smtClean="0"/>
          </a:p>
          <a:p>
            <a:endParaRPr lang="fr-FR" b="1" dirty="0" smtClean="0"/>
          </a:p>
          <a:p>
            <a:endParaRPr lang="fr-FR" b="1" dirty="0" smtClean="0"/>
          </a:p>
          <a:p>
            <a:endParaRPr lang="fr-FR" b="1" dirty="0" smtClean="0"/>
          </a:p>
          <a:p>
            <a:endParaRPr lang="fr-FR" b="1" dirty="0" smtClean="0"/>
          </a:p>
        </p:txBody>
      </p:sp>
      <p:pic>
        <p:nvPicPr>
          <p:cNvPr id="6" name="image39.png"/>
          <p:cNvPicPr/>
          <p:nvPr/>
        </p:nvPicPr>
        <p:blipFill>
          <a:blip r:embed="rId3" cstate="print"/>
          <a:stretch>
            <a:fillRect/>
          </a:stretch>
        </p:blipFill>
        <p:spPr>
          <a:xfrm>
            <a:off x="2519362" y="1671651"/>
            <a:ext cx="4105275" cy="3686175"/>
          </a:xfrm>
          <a:prstGeom prst="rect">
            <a:avLst/>
          </a:prstGeom>
        </p:spPr>
      </p:pic>
      <p:sp>
        <p:nvSpPr>
          <p:cNvPr id="7"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14282" y="642918"/>
            <a:ext cx="8643998" cy="1754326"/>
          </a:xfrm>
          <a:prstGeom prst="rect">
            <a:avLst/>
          </a:prstGeom>
          <a:noFill/>
        </p:spPr>
        <p:txBody>
          <a:bodyPr wrap="square" rtlCol="1">
            <a:spAutoFit/>
          </a:bodyPr>
          <a:lstStyle/>
          <a:p>
            <a:pPr lvl="0"/>
            <a:r>
              <a:rPr lang="fr-FR" b="1" dirty="0" smtClean="0"/>
              <a:t>Les plaques : </a:t>
            </a:r>
            <a:r>
              <a:rPr lang="fr-FR" dirty="0" smtClean="0"/>
              <a:t>On parle de plaques lorsque l’épaisseur dépasse 20 mm. On peut obtenir des plaques jusqu’à 400 mm d’épaisseur et 5200 mm de largeur. Les plaques sont principalement utilisées pour les ouvrages d’art. Leur assemblage par soudure peut être complexe. Il existe aussi des plaques à épaisseur variable pour les ouvrages d’art.</a:t>
            </a:r>
            <a:endParaRPr lang="en-US" dirty="0" smtClean="0"/>
          </a:p>
          <a:p>
            <a:endParaRPr lang="ar-SA" dirty="0"/>
          </a:p>
        </p:txBody>
      </p:sp>
      <p:sp>
        <p:nvSpPr>
          <p:cNvPr id="7" name="مربع نص 6"/>
          <p:cNvSpPr txBox="1"/>
          <p:nvPr/>
        </p:nvSpPr>
        <p:spPr>
          <a:xfrm>
            <a:off x="214282" y="2143116"/>
            <a:ext cx="8286808" cy="1477328"/>
          </a:xfrm>
          <a:prstGeom prst="rect">
            <a:avLst/>
          </a:prstGeom>
          <a:noFill/>
        </p:spPr>
        <p:txBody>
          <a:bodyPr wrap="square" rtlCol="1">
            <a:spAutoFit/>
          </a:bodyPr>
          <a:lstStyle/>
          <a:p>
            <a:pPr lvl="0"/>
            <a:r>
              <a:rPr lang="fr-FR" b="1" dirty="0" smtClean="0"/>
              <a:t>Les profils minces : </a:t>
            </a:r>
            <a:r>
              <a:rPr lang="fr-FR" dirty="0" smtClean="0"/>
              <a:t>Les tôles minces galvanisées (d’épaisseur inférieure à 5 mm) peuvent être profilées à froid pour réaliser des profils minces. De sections très diverses, les profils minces sont utilisés en serrurerie, en menuiserie métallique et en ossatures légères</a:t>
            </a:r>
            <a:endParaRPr lang="en-US" dirty="0" smtClean="0"/>
          </a:p>
          <a:p>
            <a:r>
              <a:rPr lang="fr-FR" dirty="0" smtClean="0"/>
              <a:t>: pannes de charpente, ossatures de murs ou de cloisons, de faux plafond...</a:t>
            </a:r>
            <a:endParaRPr lang="en-US" dirty="0"/>
          </a:p>
        </p:txBody>
      </p:sp>
      <p:pic>
        <p:nvPicPr>
          <p:cNvPr id="8" name="image40.jpeg"/>
          <p:cNvPicPr/>
          <p:nvPr/>
        </p:nvPicPr>
        <p:blipFill>
          <a:blip r:embed="rId3" cstate="print"/>
          <a:stretch>
            <a:fillRect/>
          </a:stretch>
        </p:blipFill>
        <p:spPr>
          <a:xfrm>
            <a:off x="2571736" y="3929066"/>
            <a:ext cx="3409950" cy="1524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9" name="مربع نص 8"/>
          <p:cNvSpPr txBox="1"/>
          <p:nvPr/>
        </p:nvSpPr>
        <p:spPr>
          <a:xfrm>
            <a:off x="214282" y="857232"/>
            <a:ext cx="8786874" cy="1754326"/>
          </a:xfrm>
          <a:prstGeom prst="rect">
            <a:avLst/>
          </a:prstGeom>
          <a:noFill/>
        </p:spPr>
        <p:txBody>
          <a:bodyPr wrap="square" rtlCol="1">
            <a:spAutoFit/>
          </a:bodyPr>
          <a:lstStyle/>
          <a:p>
            <a:r>
              <a:rPr lang="fr-FR" b="1" dirty="0" smtClean="0"/>
              <a:t>/ Caractéristiques Mécaniques de l’Acier </a:t>
            </a:r>
            <a:r>
              <a:rPr lang="fr-FR" dirty="0" smtClean="0"/>
              <a:t>:</a:t>
            </a:r>
            <a:endParaRPr lang="en-US" dirty="0" smtClean="0"/>
          </a:p>
          <a:p>
            <a:r>
              <a:rPr lang="fr-FR" dirty="0" smtClean="0"/>
              <a:t>Certaines caractéristiques mécaniques d’un acier telles que la résistance à la traction,</a:t>
            </a:r>
            <a:endParaRPr lang="en-US" dirty="0" smtClean="0"/>
          </a:p>
          <a:p>
            <a:r>
              <a:rPr lang="fr-FR" dirty="0" smtClean="0"/>
              <a:t>limite d’élasticité, allongement de rupture, sont définies par l’essai de traction sur éprouvette qui permet d’établir le diagramme contrainte-déformation spécifique.</a:t>
            </a:r>
            <a:endParaRPr lang="en-US" dirty="0" smtClean="0"/>
          </a:p>
          <a:p>
            <a:endParaRPr lang="ar-SA" dirty="0"/>
          </a:p>
        </p:txBody>
      </p:sp>
      <p:pic>
        <p:nvPicPr>
          <p:cNvPr id="10" name="Image 8"/>
          <p:cNvPicPr/>
          <p:nvPr/>
        </p:nvPicPr>
        <p:blipFill>
          <a:blip r:embed="rId3" cstate="print"/>
          <a:srcRect/>
          <a:stretch>
            <a:fillRect/>
          </a:stretch>
        </p:blipFill>
        <p:spPr bwMode="auto">
          <a:xfrm>
            <a:off x="714348" y="2857496"/>
            <a:ext cx="6715172" cy="3296873"/>
          </a:xfrm>
          <a:prstGeom prst="rect">
            <a:avLst/>
          </a:prstGeom>
          <a:noFill/>
          <a:ln w="9525">
            <a:noFill/>
            <a:miter lim="800000"/>
            <a:headEnd/>
            <a:tailEnd/>
          </a:ln>
        </p:spPr>
      </p:pic>
      <p:sp>
        <p:nvSpPr>
          <p:cNvPr id="11" name="مربع نص 10"/>
          <p:cNvSpPr txBox="1"/>
          <p:nvPr/>
        </p:nvSpPr>
        <p:spPr>
          <a:xfrm>
            <a:off x="2143108" y="6072206"/>
            <a:ext cx="4572032" cy="369332"/>
          </a:xfrm>
          <a:prstGeom prst="rect">
            <a:avLst/>
          </a:prstGeom>
          <a:noFill/>
        </p:spPr>
        <p:txBody>
          <a:bodyPr wrap="square" rtlCol="1">
            <a:spAutoFit/>
          </a:bodyPr>
          <a:lstStyle/>
          <a:p>
            <a:pPr algn="ctr"/>
            <a:r>
              <a:rPr lang="fr-FR" b="1" dirty="0" smtClean="0"/>
              <a:t>Diagramme : Contrainte – déformation</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9" name="مربع نص 8"/>
          <p:cNvSpPr txBox="1"/>
          <p:nvPr/>
        </p:nvSpPr>
        <p:spPr>
          <a:xfrm>
            <a:off x="142844" y="671691"/>
            <a:ext cx="8786874" cy="5632311"/>
          </a:xfrm>
          <a:prstGeom prst="rect">
            <a:avLst/>
          </a:prstGeom>
          <a:noFill/>
        </p:spPr>
        <p:txBody>
          <a:bodyPr wrap="square" rtlCol="1">
            <a:spAutoFit/>
          </a:bodyPr>
          <a:lstStyle/>
          <a:p>
            <a:r>
              <a:rPr lang="fr-FR" dirty="0" smtClean="0"/>
              <a:t>Allure générale de la relation contrainte-déformation spécifique d’une éprouvette en acier</a:t>
            </a:r>
            <a:endParaRPr lang="en-US" dirty="0" smtClean="0"/>
          </a:p>
          <a:p>
            <a:r>
              <a:rPr lang="fr-FR" dirty="0" smtClean="0"/>
              <a:t>de construction obtenu par un essai de traction effectué par allongement contrôlé. On peut</a:t>
            </a:r>
            <a:endParaRPr lang="en-US" dirty="0" smtClean="0"/>
          </a:p>
          <a:p>
            <a:r>
              <a:rPr lang="fr-FR" dirty="0" smtClean="0"/>
              <a:t>distinguer quatre domaines :</a:t>
            </a:r>
            <a:endParaRPr lang="en-US" dirty="0" smtClean="0"/>
          </a:p>
          <a:p>
            <a:r>
              <a:rPr lang="fr-FR" dirty="0" smtClean="0"/>
              <a:t>- </a:t>
            </a:r>
            <a:r>
              <a:rPr lang="fr-FR" b="1" dirty="0" smtClean="0"/>
              <a:t>Domaine élastique (zone 1) </a:t>
            </a:r>
            <a:r>
              <a:rPr lang="fr-FR" dirty="0" smtClean="0"/>
              <a:t>: il s’agit de la zone dans laquelle la déformation spécifique est proportionnelle à la contrainte (loi de Hooke), dans ce domaine on peut admettre que le diagramme est une ligne droite définie par l’équation suivante :</a:t>
            </a:r>
            <a:endParaRPr lang="en-US" dirty="0" smtClean="0"/>
          </a:p>
          <a:p>
            <a:r>
              <a:rPr lang="fr-FR" dirty="0" smtClean="0"/>
              <a:t>                                                                σ =</a:t>
            </a:r>
            <a:r>
              <a:rPr lang="fr-FR" i="1" dirty="0" smtClean="0"/>
              <a:t> </a:t>
            </a:r>
            <a:r>
              <a:rPr lang="fr-FR" i="1" dirty="0" err="1" smtClean="0"/>
              <a:t>E</a:t>
            </a:r>
            <a:r>
              <a:rPr lang="fr-FR" dirty="0" err="1" smtClean="0"/>
              <a:t>ε</a:t>
            </a:r>
            <a:endParaRPr lang="en-US" dirty="0" smtClean="0"/>
          </a:p>
          <a:p>
            <a:r>
              <a:rPr lang="fr-FR" dirty="0" smtClean="0"/>
              <a:t>σ: Contrainte ; </a:t>
            </a:r>
            <a:r>
              <a:rPr lang="fr-FR" i="1" dirty="0" smtClean="0"/>
              <a:t>E </a:t>
            </a:r>
            <a:r>
              <a:rPr lang="fr-FR" dirty="0" smtClean="0"/>
              <a:t>module de Young ; ε déformation spécifique.</a:t>
            </a:r>
            <a:endParaRPr lang="en-US" dirty="0" smtClean="0"/>
          </a:p>
          <a:p>
            <a:r>
              <a:rPr lang="fr-FR" dirty="0" smtClean="0"/>
              <a:t>La limite d’élasticité </a:t>
            </a:r>
            <a:r>
              <a:rPr lang="fr-FR" dirty="0" err="1" smtClean="0"/>
              <a:t>σ</a:t>
            </a:r>
            <a:r>
              <a:rPr lang="fr-FR" b="1" dirty="0" err="1" smtClean="0"/>
              <a:t>e</a:t>
            </a:r>
            <a:r>
              <a:rPr lang="fr-FR" b="1" dirty="0" smtClean="0"/>
              <a:t> </a:t>
            </a:r>
            <a:r>
              <a:rPr lang="fr-FR" dirty="0" smtClean="0"/>
              <a:t>qui est la contrainte à partir de laquelle les allongements deviennent permanents, et qui correspond au seuil à partir duquel il n y a plus de proportionnalité entre la contrainte et allongement. Si la force engendrant la déformation est relâché avant que la contrainte n’atteignent </a:t>
            </a:r>
            <a:r>
              <a:rPr lang="fr-FR" dirty="0" err="1" smtClean="0"/>
              <a:t>σ</a:t>
            </a:r>
            <a:r>
              <a:rPr lang="fr-FR" b="1" dirty="0" err="1" smtClean="0"/>
              <a:t>e</a:t>
            </a:r>
            <a:r>
              <a:rPr lang="fr-FR" dirty="0" smtClean="0"/>
              <a:t>, c.-à-d. que la contrainte reste dans le domaine élastique l’éprouvette revient ça dimension initiale.</a:t>
            </a:r>
            <a:endParaRPr lang="en-US" dirty="0" smtClean="0"/>
          </a:p>
          <a:p>
            <a:r>
              <a:rPr lang="fr-FR" dirty="0" smtClean="0"/>
              <a:t>Par convention, </a:t>
            </a:r>
            <a:r>
              <a:rPr lang="en-US" dirty="0" smtClean="0"/>
              <a:t>σ</a:t>
            </a:r>
            <a:r>
              <a:rPr lang="fr-FR" b="1" dirty="0" smtClean="0"/>
              <a:t>e </a:t>
            </a:r>
            <a:r>
              <a:rPr lang="fr-FR" dirty="0" smtClean="0"/>
              <a:t>est la contrainte qui correspond à l’allongement </a:t>
            </a:r>
            <a:r>
              <a:rPr lang="fr-FR" b="1" dirty="0" smtClean="0"/>
              <a:t>0.2%.</a:t>
            </a:r>
            <a:endParaRPr lang="en-US" dirty="0" smtClean="0"/>
          </a:p>
          <a:p>
            <a:r>
              <a:rPr lang="fr-FR" dirty="0" smtClean="0"/>
              <a:t>- </a:t>
            </a:r>
            <a:r>
              <a:rPr lang="fr-FR" b="1" dirty="0" smtClean="0"/>
              <a:t>Domaine d’écoulement ou plastique (zone 2) </a:t>
            </a:r>
            <a:r>
              <a:rPr lang="fr-FR" dirty="0" smtClean="0"/>
              <a:t>: le palier d’écoulement qui est une caractéristique propre aux matériaux métalliques, surtout visible pour des aciers non alliés à faible limite d’élasticité, correspond à la zone dans laquelle le matériau se déforme sans augmentation de la contrainte.</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0" y="714356"/>
            <a:ext cx="8786874" cy="3970318"/>
          </a:xfrm>
          <a:prstGeom prst="rect">
            <a:avLst/>
          </a:prstGeom>
          <a:noFill/>
        </p:spPr>
        <p:txBody>
          <a:bodyPr wrap="square" rtlCol="1">
            <a:spAutoFit/>
          </a:bodyPr>
          <a:lstStyle/>
          <a:p>
            <a:r>
              <a:rPr lang="fr-FR" dirty="0" smtClean="0"/>
              <a:t>Cette zone se situe juste après le domaine élastique si on relâche la force, la décharge se fait élastiquement est le matériau bien que revenant partiellement en place, conserve une déformation permanente.</a:t>
            </a:r>
            <a:endParaRPr lang="en-US" dirty="0" smtClean="0"/>
          </a:p>
          <a:p>
            <a:r>
              <a:rPr lang="fr-FR" dirty="0" smtClean="0"/>
              <a:t>- </a:t>
            </a:r>
            <a:r>
              <a:rPr lang="fr-FR" b="1" dirty="0" smtClean="0"/>
              <a:t>Domaine d’écrouissage (zone 3) </a:t>
            </a:r>
            <a:r>
              <a:rPr lang="fr-FR" dirty="0" smtClean="0"/>
              <a:t>: Après le palier d’écoulement, il faut à nouveau</a:t>
            </a:r>
            <a:endParaRPr lang="en-US" dirty="0" smtClean="0"/>
          </a:p>
          <a:p>
            <a:r>
              <a:rPr lang="fr-FR" dirty="0" smtClean="0"/>
              <a:t>augmenter la sollicitation pour accroitre la déformation. La limite supérieure de la zone d’écrouissage est appelée « </a:t>
            </a:r>
            <a:r>
              <a:rPr lang="fr-FR" b="1" dirty="0" smtClean="0"/>
              <a:t>Résistance à la traction </a:t>
            </a:r>
            <a:r>
              <a:rPr lang="fr-FR" dirty="0" smtClean="0"/>
              <a:t>» de l’acier </a:t>
            </a:r>
            <a:r>
              <a:rPr lang="fr-FR" b="1" dirty="0" err="1" smtClean="0"/>
              <a:t>Rt</a:t>
            </a:r>
            <a:r>
              <a:rPr lang="fr-FR" b="1" dirty="0" smtClean="0"/>
              <a:t> </a:t>
            </a:r>
            <a:r>
              <a:rPr lang="fr-FR" dirty="0" smtClean="0"/>
              <a:t>la déformation spécifique correspondant à la traction est noté </a:t>
            </a:r>
            <a:r>
              <a:rPr lang="fr-FR" b="1" dirty="0" err="1" smtClean="0"/>
              <a:t>εw</a:t>
            </a:r>
            <a:r>
              <a:rPr lang="fr-FR" dirty="0" smtClean="0"/>
              <a:t>.</a:t>
            </a:r>
            <a:endParaRPr lang="en-US" dirty="0" smtClean="0"/>
          </a:p>
          <a:p>
            <a:r>
              <a:rPr lang="fr-FR" dirty="0" smtClean="0"/>
              <a:t>- </a:t>
            </a:r>
            <a:r>
              <a:rPr lang="fr-FR" b="1" dirty="0" smtClean="0"/>
              <a:t>Domaine de la striction (zone 4) </a:t>
            </a:r>
            <a:r>
              <a:rPr lang="fr-FR" dirty="0" smtClean="0"/>
              <a:t>: le domaine de la striction correspond à une réduction localisée de la section de l’éprouvette amenant la rupture du matériau, survenant pour des déformations supérieures à </a:t>
            </a:r>
            <a:r>
              <a:rPr lang="fr-FR" b="1" dirty="0" err="1" smtClean="0"/>
              <a:t>εw</a:t>
            </a:r>
            <a:r>
              <a:rPr lang="fr-FR" b="1" dirty="0" smtClean="0"/>
              <a:t>. </a:t>
            </a:r>
            <a:r>
              <a:rPr lang="fr-FR" dirty="0" smtClean="0"/>
              <a:t>L’allongement à la rupture </a:t>
            </a:r>
            <a:r>
              <a:rPr lang="fr-FR" b="1" dirty="0" err="1" smtClean="0"/>
              <a:t>εr</a:t>
            </a:r>
            <a:r>
              <a:rPr lang="fr-FR" b="1" dirty="0" smtClean="0"/>
              <a:t>.</a:t>
            </a:r>
            <a:endParaRPr lang="en-US" dirty="0" smtClean="0"/>
          </a:p>
          <a:p>
            <a:r>
              <a:rPr lang="fr-FR" dirty="0" smtClean="0"/>
              <a:t>Les domaines (2), (3) et (4) forment le domaine de comportement plastique du matériau.</a:t>
            </a:r>
            <a:endParaRPr lang="en-US" dirty="0" smtClean="0"/>
          </a:p>
          <a:p>
            <a:r>
              <a:rPr lang="fr-FR" dirty="0" err="1" smtClean="0"/>
              <a:t>σ</a:t>
            </a:r>
            <a:r>
              <a:rPr lang="fr-FR" b="1" dirty="0" err="1" smtClean="0"/>
              <a:t>R</a:t>
            </a:r>
            <a:r>
              <a:rPr lang="fr-FR" b="1" dirty="0" smtClean="0"/>
              <a:t> </a:t>
            </a:r>
            <a:r>
              <a:rPr lang="fr-FR" dirty="0" smtClean="0"/>
              <a:t>: contrainte de rupture à la traction (qui correspond au point B).</a:t>
            </a:r>
            <a:endParaRPr lang="en-US" dirty="0" smtClean="0"/>
          </a:p>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642918"/>
            <a:ext cx="9810699" cy="2585323"/>
          </a:xfrm>
          <a:prstGeom prst="rect">
            <a:avLst/>
          </a:prstGeom>
          <a:noFill/>
        </p:spPr>
        <p:txBody>
          <a:bodyPr wrap="none" rtlCol="1">
            <a:spAutoFit/>
          </a:bodyPr>
          <a:lstStyle/>
          <a:p>
            <a:r>
              <a:rPr lang="fr-FR" b="1" dirty="0" smtClean="0"/>
              <a:t>Le diagramme obtenu permet de mesurer:</a:t>
            </a:r>
            <a:endParaRPr lang="en-US" b="1" dirty="0" smtClean="0"/>
          </a:p>
          <a:p>
            <a:pPr lvl="0">
              <a:buFont typeface="Arial" pitchFamily="34" charset="0"/>
              <a:buChar char="•"/>
            </a:pPr>
            <a:r>
              <a:rPr lang="fr-FR" b="1" dirty="0" smtClean="0"/>
              <a:t>La limite d’élasticité f</a:t>
            </a:r>
            <a:r>
              <a:rPr lang="fr-FR" b="1" baseline="-25000" dirty="0" smtClean="0"/>
              <a:t>y</a:t>
            </a:r>
            <a:r>
              <a:rPr lang="fr-FR" b="1" dirty="0" smtClean="0"/>
              <a:t> à partir de laquelle les allongements A% deviennent </a:t>
            </a:r>
          </a:p>
          <a:p>
            <a:pPr lvl="0"/>
            <a:r>
              <a:rPr lang="fr-FR" b="1" dirty="0" smtClean="0"/>
              <a:t>Permanents (déformation irréversible).</a:t>
            </a:r>
            <a:endParaRPr lang="en-US" b="1" dirty="0" smtClean="0"/>
          </a:p>
          <a:p>
            <a:pPr lvl="0">
              <a:buFont typeface="Arial" pitchFamily="34" charset="0"/>
              <a:buChar char="•"/>
            </a:pPr>
            <a:r>
              <a:rPr lang="fr-FR" b="1" dirty="0" smtClean="0"/>
              <a:t>La contrainte de rupture à la traction </a:t>
            </a:r>
            <a:r>
              <a:rPr lang="fr-FR" b="1" dirty="0" err="1" smtClean="0"/>
              <a:t>f</a:t>
            </a:r>
            <a:r>
              <a:rPr lang="fr-FR" b="1" baseline="-25000" dirty="0" err="1" smtClean="0"/>
              <a:t>u</a:t>
            </a:r>
            <a:r>
              <a:rPr lang="fr-FR" b="1" dirty="0" smtClean="0"/>
              <a:t> </a:t>
            </a:r>
            <a:r>
              <a:rPr lang="fr-FR" b="1" dirty="0" err="1" smtClean="0"/>
              <a:t>corresponddant</a:t>
            </a:r>
            <a:r>
              <a:rPr lang="fr-FR" b="1" dirty="0" smtClean="0"/>
              <a:t> à  la charge  maximale obtenue</a:t>
            </a:r>
          </a:p>
          <a:p>
            <a:pPr lvl="0"/>
            <a:r>
              <a:rPr lang="fr-FR" b="1" dirty="0" smtClean="0"/>
              <a:t> lors de l'essai.</a:t>
            </a:r>
            <a:endParaRPr lang="en-US" b="1" dirty="0" smtClean="0"/>
          </a:p>
          <a:p>
            <a:pPr lvl="0">
              <a:buFont typeface="Arial" pitchFamily="34" charset="0"/>
              <a:buChar char="•"/>
            </a:pPr>
            <a:r>
              <a:rPr lang="fr-FR" b="1" dirty="0" smtClean="0"/>
              <a:t>Le module d’élasticité longitudinale de l’acier E = </a:t>
            </a:r>
            <a:r>
              <a:rPr lang="fr-FR" b="1" dirty="0" err="1" smtClean="0"/>
              <a:t>tg</a:t>
            </a:r>
            <a:r>
              <a:rPr lang="fr-FR" dirty="0" err="1" smtClean="0"/>
              <a:t>α</a:t>
            </a:r>
            <a:r>
              <a:rPr lang="fr-FR" dirty="0" smtClean="0"/>
              <a:t> </a:t>
            </a:r>
            <a:r>
              <a:rPr lang="fr-FR" b="1" dirty="0" smtClean="0"/>
              <a:t> = 210 000 </a:t>
            </a:r>
            <a:r>
              <a:rPr lang="fr-FR" b="1" dirty="0" err="1" smtClean="0"/>
              <a:t>MPa</a:t>
            </a:r>
            <a:r>
              <a:rPr lang="fr-FR" b="1" dirty="0" smtClean="0"/>
              <a:t>.</a:t>
            </a:r>
            <a:endParaRPr lang="en-US" b="1" dirty="0" smtClean="0"/>
          </a:p>
          <a:p>
            <a:pPr lvl="0">
              <a:buFont typeface="Arial" pitchFamily="34" charset="0"/>
              <a:buChar char="•"/>
            </a:pPr>
            <a:r>
              <a:rPr lang="fr-FR" b="1" dirty="0" smtClean="0"/>
              <a:t>Le module d’élasticité transversale de l’acier G = E/ 2( 1+</a:t>
            </a:r>
            <a:r>
              <a:rPr lang="fr-FR" dirty="0" smtClean="0"/>
              <a:t>ν</a:t>
            </a:r>
            <a:r>
              <a:rPr lang="fr-FR" b="1" dirty="0" smtClean="0"/>
              <a:t>)  =81 000 </a:t>
            </a:r>
            <a:r>
              <a:rPr lang="fr-FR" b="1" dirty="0" err="1" smtClean="0"/>
              <a:t>MPa</a:t>
            </a:r>
            <a:r>
              <a:rPr lang="fr-FR" b="1" dirty="0" smtClean="0"/>
              <a:t>.</a:t>
            </a:r>
            <a:endParaRPr lang="en-US" b="1" dirty="0" smtClean="0"/>
          </a:p>
          <a:p>
            <a:pPr>
              <a:buFont typeface="Arial" pitchFamily="34" charset="0"/>
              <a:buChar char="•"/>
            </a:pPr>
            <a:r>
              <a:rPr lang="fr-FR" b="1" dirty="0" smtClean="0"/>
              <a:t>Le coefficient de poisson </a:t>
            </a:r>
            <a:r>
              <a:rPr lang="fr-FR" dirty="0" smtClean="0"/>
              <a:t>ν </a:t>
            </a:r>
            <a:r>
              <a:rPr lang="fr-FR" b="1" dirty="0" smtClean="0"/>
              <a:t>=( </a:t>
            </a:r>
            <a:r>
              <a:rPr lang="fr-FR" dirty="0" err="1" smtClean="0"/>
              <a:t>Δφ</a:t>
            </a:r>
            <a:r>
              <a:rPr lang="fr-FR" dirty="0" smtClean="0"/>
              <a:t> </a:t>
            </a:r>
            <a:r>
              <a:rPr lang="fr-FR" b="1" dirty="0" smtClean="0"/>
              <a:t>/</a:t>
            </a:r>
            <a:r>
              <a:rPr lang="fr-FR" dirty="0" smtClean="0"/>
              <a:t>φ</a:t>
            </a:r>
            <a:r>
              <a:rPr lang="fr-FR" b="1" dirty="0" smtClean="0"/>
              <a:t>)/ ( </a:t>
            </a:r>
            <a:r>
              <a:rPr lang="fr-FR" dirty="0" smtClean="0"/>
              <a:t>Δ</a:t>
            </a:r>
            <a:r>
              <a:rPr lang="fr-FR" b="1" dirty="0" smtClean="0"/>
              <a:t>L /L)  =0.3.</a:t>
            </a:r>
            <a:endParaRPr lang="en-US" b="1" dirty="0" smtClean="0"/>
          </a:p>
          <a:p>
            <a:pPr lvl="0">
              <a:buFont typeface="Arial" pitchFamily="34" charset="0"/>
              <a:buChar char="•"/>
            </a:pPr>
            <a:r>
              <a:rPr lang="fr-FR" b="1" dirty="0" smtClean="0"/>
              <a:t>Le coefficient de dilatation α = 12 10</a:t>
            </a:r>
            <a:r>
              <a:rPr lang="fr-FR" b="1" baseline="30000" dirty="0" smtClean="0"/>
              <a:t>-6</a:t>
            </a:r>
            <a:r>
              <a:rPr lang="fr-FR" b="1" dirty="0" smtClean="0"/>
              <a:t> [ /°C].</a:t>
            </a:r>
            <a:endParaRPr lang="en-US" b="1" dirty="0"/>
          </a:p>
        </p:txBody>
      </p:sp>
      <p:sp>
        <p:nvSpPr>
          <p:cNvPr id="7" name="مربع نص 6"/>
          <p:cNvSpPr txBox="1"/>
          <p:nvPr/>
        </p:nvSpPr>
        <p:spPr>
          <a:xfrm>
            <a:off x="285720" y="3429000"/>
            <a:ext cx="8143932" cy="646331"/>
          </a:xfrm>
          <a:prstGeom prst="rect">
            <a:avLst/>
          </a:prstGeom>
          <a:noFill/>
        </p:spPr>
        <p:txBody>
          <a:bodyPr wrap="square" rtlCol="1">
            <a:spAutoFit/>
          </a:bodyPr>
          <a:lstStyle/>
          <a:p>
            <a:r>
              <a:rPr lang="fr-FR" b="1" dirty="0" smtClean="0"/>
              <a:t>I.4.3.4</a:t>
            </a:r>
            <a:r>
              <a:rPr lang="fr-FR" dirty="0" smtClean="0"/>
              <a:t>.</a:t>
            </a:r>
            <a:r>
              <a:rPr lang="fr-FR" b="1" dirty="0" smtClean="0"/>
              <a:t>1</a:t>
            </a:r>
            <a:r>
              <a:rPr lang="fr-FR" i="1" dirty="0" smtClean="0"/>
              <a:t> </a:t>
            </a:r>
            <a:r>
              <a:rPr lang="fr-FR" b="1" dirty="0" smtClean="0"/>
              <a:t>Principales caractéristiques des aciers  de construction</a:t>
            </a:r>
            <a:endParaRPr lang="en-US" b="1" dirty="0" smtClean="0"/>
          </a:p>
          <a:p>
            <a:endParaRPr lang="ar-SA" dirty="0"/>
          </a:p>
        </p:txBody>
      </p:sp>
      <p:graphicFrame>
        <p:nvGraphicFramePr>
          <p:cNvPr id="8" name="جدول 7"/>
          <p:cNvGraphicFramePr>
            <a:graphicFrameLocks noGrp="1"/>
          </p:cNvGraphicFramePr>
          <p:nvPr/>
        </p:nvGraphicFramePr>
        <p:xfrm>
          <a:off x="857224" y="3929066"/>
          <a:ext cx="6329367" cy="2682240"/>
        </p:xfrm>
        <a:graphic>
          <a:graphicData uri="http://schemas.openxmlformats.org/drawingml/2006/table">
            <a:tbl>
              <a:tblPr/>
              <a:tblGrid>
                <a:gridCol w="3423400"/>
                <a:gridCol w="2905967"/>
              </a:tblGrid>
              <a:tr h="335280">
                <a:tc>
                  <a:txBody>
                    <a:bodyPr/>
                    <a:lstStyle/>
                    <a:p>
                      <a:pPr marL="91440" algn="l">
                        <a:spcBef>
                          <a:spcPts val="215"/>
                        </a:spcBef>
                        <a:spcAft>
                          <a:spcPts val="0"/>
                        </a:spcAft>
                      </a:pPr>
                      <a:r>
                        <a:rPr lang="fr-FR" sz="1400" b="1" dirty="0">
                          <a:latin typeface="Times New Roman"/>
                          <a:ea typeface="Times New Roman"/>
                        </a:rPr>
                        <a:t>Poids volumique</a:t>
                      </a:r>
                      <a:endParaRPr lang="en-US" sz="1400" dirty="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0495" algn="ctr">
                        <a:spcBef>
                          <a:spcPts val="80"/>
                        </a:spcBef>
                        <a:spcAft>
                          <a:spcPts val="0"/>
                        </a:spcAft>
                      </a:pPr>
                      <a:r>
                        <a:rPr lang="en-US" sz="1400" b="1">
                          <a:latin typeface="Symbol"/>
                          <a:ea typeface="Times New Roman"/>
                        </a:rPr>
                        <a:t>g</a:t>
                      </a:r>
                      <a:r>
                        <a:rPr lang="fr-FR" sz="1400" b="1">
                          <a:latin typeface="Times New Roman"/>
                          <a:ea typeface="Times New Roman"/>
                        </a:rPr>
                        <a:t> = 78,5 kN/m</a:t>
                      </a:r>
                      <a:r>
                        <a:rPr lang="fr-FR" sz="1400" b="1" baseline="30000">
                          <a:latin typeface="Times New Roman"/>
                          <a:ea typeface="Times New Roman"/>
                        </a:rPr>
                        <a:t>3</a:t>
                      </a:r>
                      <a:endParaRPr lang="en-US"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45">
                <a:tc>
                  <a:txBody>
                    <a:bodyPr/>
                    <a:lstStyle/>
                    <a:p>
                      <a:pPr marL="91440" algn="l">
                        <a:spcBef>
                          <a:spcPts val="280"/>
                        </a:spcBef>
                        <a:spcAft>
                          <a:spcPts val="0"/>
                        </a:spcAft>
                      </a:pPr>
                      <a:r>
                        <a:rPr lang="fr-FR" sz="1400" b="1" dirty="0">
                          <a:latin typeface="Times New Roman"/>
                          <a:ea typeface="Times New Roman"/>
                        </a:rPr>
                        <a:t>Module d’élasticité </a:t>
                      </a:r>
                      <a:r>
                        <a:rPr lang="fr-FR" sz="1400" b="1" spc="-305" dirty="0">
                          <a:latin typeface="Times New Roman"/>
                          <a:ea typeface="Times New Roman"/>
                        </a:rPr>
                        <a:t> </a:t>
                      </a:r>
                      <a:r>
                        <a:rPr lang="fr-FR" sz="1400" b="1" dirty="0">
                          <a:latin typeface="Times New Roman"/>
                          <a:ea typeface="Times New Roman"/>
                        </a:rPr>
                        <a:t>longitudinale</a:t>
                      </a:r>
                      <a:endParaRPr lang="en-US" sz="1400" dirty="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1130" algn="ctr">
                        <a:spcBef>
                          <a:spcPts val="145"/>
                        </a:spcBef>
                        <a:spcAft>
                          <a:spcPts val="0"/>
                        </a:spcAft>
                      </a:pPr>
                      <a:r>
                        <a:rPr lang="fr-FR" sz="1400" b="1" dirty="0">
                          <a:latin typeface="Times New Roman"/>
                          <a:ea typeface="Times New Roman"/>
                        </a:rPr>
                        <a:t>E = 2,1 </a:t>
                      </a:r>
                      <a:r>
                        <a:rPr lang="en-US" sz="1400" b="1" dirty="0">
                          <a:latin typeface="Symbol"/>
                          <a:ea typeface="Times New Roman"/>
                        </a:rPr>
                        <a:t>´</a:t>
                      </a:r>
                      <a:r>
                        <a:rPr lang="fr-FR" sz="1400" b="1" dirty="0">
                          <a:latin typeface="Times New Roman"/>
                          <a:ea typeface="Times New Roman"/>
                        </a:rPr>
                        <a:t> 105 </a:t>
                      </a:r>
                      <a:r>
                        <a:rPr lang="fr-FR" sz="1400" b="1" dirty="0" err="1">
                          <a:latin typeface="Times New Roman"/>
                          <a:ea typeface="Times New Roman"/>
                        </a:rPr>
                        <a:t>MPa</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5">
                <a:tc>
                  <a:txBody>
                    <a:bodyPr/>
                    <a:lstStyle/>
                    <a:p>
                      <a:pPr marL="91440" algn="l">
                        <a:spcBef>
                          <a:spcPts val="285"/>
                        </a:spcBef>
                        <a:spcAft>
                          <a:spcPts val="0"/>
                        </a:spcAft>
                      </a:pPr>
                      <a:r>
                        <a:rPr lang="fr-FR" sz="1400" b="1">
                          <a:latin typeface="Times New Roman"/>
                          <a:ea typeface="Times New Roman"/>
                        </a:rPr>
                        <a:t>Coefficient de Poisson</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0495" algn="ctr">
                        <a:spcBef>
                          <a:spcPts val="145"/>
                        </a:spcBef>
                        <a:spcAft>
                          <a:spcPts val="0"/>
                        </a:spcAft>
                      </a:pPr>
                      <a:r>
                        <a:rPr lang="en-US" sz="1400" b="1" dirty="0">
                          <a:latin typeface="Symbol"/>
                          <a:ea typeface="Times New Roman"/>
                        </a:rPr>
                        <a:t>n</a:t>
                      </a:r>
                      <a:r>
                        <a:rPr lang="fr-FR" sz="1400" b="1" dirty="0">
                          <a:latin typeface="Times New Roman"/>
                          <a:ea typeface="Times New Roman"/>
                        </a:rPr>
                        <a:t> = 0,3</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140">
                <a:tc>
                  <a:txBody>
                    <a:bodyPr/>
                    <a:lstStyle/>
                    <a:p>
                      <a:pPr marL="91440" algn="l">
                        <a:spcBef>
                          <a:spcPts val="285"/>
                        </a:spcBef>
                        <a:spcAft>
                          <a:spcPts val="0"/>
                        </a:spcAft>
                      </a:pPr>
                      <a:r>
                        <a:rPr lang="en-US" sz="1400" b="1">
                          <a:latin typeface="Times New Roman"/>
                          <a:ea typeface="Times New Roman"/>
                        </a:rPr>
                        <a:t>Module d’élasticité </a:t>
                      </a:r>
                      <a:r>
                        <a:rPr lang="en-US" sz="1400" b="1" spc="-260">
                          <a:latin typeface="Times New Roman"/>
                          <a:ea typeface="Times New Roman"/>
                        </a:rPr>
                        <a:t> </a:t>
                      </a:r>
                      <a:r>
                        <a:rPr lang="en-US" sz="1400" b="1">
                          <a:latin typeface="Times New Roman"/>
                          <a:ea typeface="Times New Roman"/>
                        </a:rPr>
                        <a:t>transversale</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8475" indent="-332740" algn="ctr">
                        <a:lnSpc>
                          <a:spcPct val="97000"/>
                        </a:lnSpc>
                        <a:spcBef>
                          <a:spcPts val="195"/>
                        </a:spcBef>
                        <a:spcAft>
                          <a:spcPts val="0"/>
                        </a:spcAft>
                      </a:pPr>
                      <a:r>
                        <a:rPr lang="en-US" sz="1400" b="1" dirty="0">
                          <a:latin typeface="Times New Roman"/>
                          <a:ea typeface="Times New Roman"/>
                        </a:rPr>
                        <a:t>G = E / 2(1 + </a:t>
                      </a:r>
                      <a:r>
                        <a:rPr lang="en-US" sz="1400" b="1" dirty="0">
                          <a:latin typeface="Symbol"/>
                          <a:ea typeface="Times New Roman"/>
                        </a:rPr>
                        <a:t>n</a:t>
                      </a:r>
                      <a:r>
                        <a:rPr lang="en-US" sz="1400" b="1" dirty="0">
                          <a:latin typeface="Times New Roman"/>
                          <a:ea typeface="Times New Roman"/>
                        </a:rPr>
                        <a:t>) = 0,8 </a:t>
                      </a:r>
                      <a:r>
                        <a:rPr lang="en-US" sz="1400" b="1" dirty="0">
                          <a:latin typeface="Symbol"/>
                          <a:ea typeface="Times New Roman"/>
                        </a:rPr>
                        <a:t>´</a:t>
                      </a:r>
                      <a:r>
                        <a:rPr lang="en-US" sz="1400" b="1" dirty="0">
                          <a:latin typeface="Times New Roman"/>
                          <a:ea typeface="Times New Roman"/>
                        </a:rPr>
                        <a:t> 105 </a:t>
                      </a:r>
                      <a:r>
                        <a:rPr lang="en-US" sz="1400" b="1" dirty="0" err="1">
                          <a:latin typeface="Times New Roman"/>
                          <a:ea typeface="Times New Roman"/>
                        </a:rPr>
                        <a:t>MPa</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0">
                <a:tc>
                  <a:txBody>
                    <a:bodyPr/>
                    <a:lstStyle/>
                    <a:p>
                      <a:pPr marL="91440" marR="69215" algn="l">
                        <a:lnSpc>
                          <a:spcPct val="103000"/>
                        </a:lnSpc>
                        <a:spcBef>
                          <a:spcPts val="285"/>
                        </a:spcBef>
                        <a:spcAft>
                          <a:spcPts val="0"/>
                        </a:spcAft>
                        <a:tabLst>
                          <a:tab pos="1809115" algn="l"/>
                          <a:tab pos="2926715" algn="l"/>
                          <a:tab pos="4398645" algn="l"/>
                        </a:tabLst>
                      </a:pPr>
                      <a:r>
                        <a:rPr lang="fr-FR" sz="1400" b="1">
                          <a:latin typeface="Times New Roman"/>
                          <a:ea typeface="Times New Roman"/>
                        </a:rPr>
                        <a:t>Contrainte limite élastique de cisaillement</a:t>
                      </a:r>
                      <a:r>
                        <a:rPr lang="fr-FR" sz="1400" b="1" spc="-325">
                          <a:latin typeface="Times New Roman"/>
                          <a:ea typeface="Times New Roman"/>
                        </a:rPr>
                        <a:t> </a:t>
                      </a:r>
                      <a:r>
                        <a:rPr lang="fr-FR" sz="1400" b="1">
                          <a:latin typeface="Times New Roman"/>
                          <a:ea typeface="Times New Roman"/>
                        </a:rPr>
                        <a:t>pur</a:t>
                      </a:r>
                      <a:r>
                        <a:rPr lang="fr-FR" sz="1400" b="1" spc="-320">
                          <a:latin typeface="Times New Roman"/>
                          <a:ea typeface="Times New Roman"/>
                        </a:rPr>
                        <a:t> </a:t>
                      </a:r>
                      <a:r>
                        <a:rPr lang="fr-FR" sz="1400" b="1">
                          <a:latin typeface="Times New Roman"/>
                          <a:ea typeface="Times New Roman"/>
                        </a:rPr>
                        <a:t>(critère</a:t>
                      </a:r>
                      <a:r>
                        <a:rPr lang="fr-FR" sz="1400" b="1" spc="-310">
                          <a:latin typeface="Times New Roman"/>
                          <a:ea typeface="Times New Roman"/>
                        </a:rPr>
                        <a:t> </a:t>
                      </a:r>
                      <a:r>
                        <a:rPr lang="fr-FR" sz="1400" b="1">
                          <a:latin typeface="Times New Roman"/>
                          <a:ea typeface="Times New Roman"/>
                        </a:rPr>
                        <a:t>de</a:t>
                      </a:r>
                      <a:r>
                        <a:rPr lang="fr-FR" sz="1400" b="1" spc="-320">
                          <a:latin typeface="Times New Roman"/>
                          <a:ea typeface="Times New Roman"/>
                        </a:rPr>
                        <a:t> </a:t>
                      </a:r>
                      <a:r>
                        <a:rPr lang="fr-FR" sz="1400" b="1" spc="-60">
                          <a:latin typeface="Times New Roman"/>
                          <a:ea typeface="Times New Roman"/>
                        </a:rPr>
                        <a:t>Von</a:t>
                      </a:r>
                      <a:r>
                        <a:rPr lang="fr-FR" sz="1400" b="1" spc="-315">
                          <a:latin typeface="Times New Roman"/>
                          <a:ea typeface="Times New Roman"/>
                        </a:rPr>
                        <a:t> </a:t>
                      </a:r>
                      <a:r>
                        <a:rPr lang="fr-FR" sz="1400" b="1">
                          <a:latin typeface="Times New Roman"/>
                          <a:ea typeface="Times New Roman"/>
                        </a:rPr>
                        <a:t> Mises)</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0495" algn="ctr">
                        <a:spcBef>
                          <a:spcPts val="145"/>
                        </a:spcBef>
                        <a:spcAft>
                          <a:spcPts val="0"/>
                        </a:spcAft>
                      </a:pPr>
                      <a:r>
                        <a:rPr lang="en-US" sz="1400" b="1" dirty="0" err="1">
                          <a:latin typeface="Symbol"/>
                          <a:ea typeface="Times New Roman"/>
                        </a:rPr>
                        <a:t>t</a:t>
                      </a:r>
                      <a:r>
                        <a:rPr lang="en-US" sz="1400" b="1" baseline="-25000" dirty="0" err="1">
                          <a:latin typeface="Times New Roman"/>
                          <a:ea typeface="Times New Roman"/>
                        </a:rPr>
                        <a:t>e</a:t>
                      </a:r>
                      <a:r>
                        <a:rPr lang="en-US" sz="1400" b="1" dirty="0">
                          <a:latin typeface="Times New Roman"/>
                          <a:ea typeface="Times New Roman"/>
                        </a:rPr>
                        <a:t> = 0,58 </a:t>
                      </a:r>
                      <a:r>
                        <a:rPr lang="en-US" sz="1400" b="1" dirty="0" err="1">
                          <a:latin typeface="Times New Roman"/>
                          <a:ea typeface="Times New Roman"/>
                        </a:rPr>
                        <a:t>fy</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890">
                <a:tc>
                  <a:txBody>
                    <a:bodyPr/>
                    <a:lstStyle/>
                    <a:p>
                      <a:pPr marL="91440" algn="l">
                        <a:spcBef>
                          <a:spcPts val="285"/>
                        </a:spcBef>
                        <a:spcAft>
                          <a:spcPts val="0"/>
                        </a:spcAft>
                      </a:pPr>
                      <a:r>
                        <a:rPr lang="en-US" sz="1400" b="1">
                          <a:latin typeface="Times New Roman"/>
                          <a:ea typeface="Times New Roman"/>
                        </a:rPr>
                        <a:t>Coefficient de dilatation</a:t>
                      </a:r>
                      <a:r>
                        <a:rPr lang="en-US" sz="1400" b="1" spc="-365">
                          <a:latin typeface="Times New Roman"/>
                          <a:ea typeface="Times New Roman"/>
                        </a:rPr>
                        <a:t> </a:t>
                      </a:r>
                      <a:r>
                        <a:rPr lang="en-US" sz="1400" b="1">
                          <a:latin typeface="Times New Roman"/>
                          <a:ea typeface="Times New Roman"/>
                        </a:rPr>
                        <a:t> thermique</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Bef>
                          <a:spcPts val="150"/>
                        </a:spcBef>
                        <a:spcAft>
                          <a:spcPts val="0"/>
                        </a:spcAft>
                      </a:pPr>
                      <a:r>
                        <a:rPr lang="en-US" sz="1400" b="1" dirty="0">
                          <a:latin typeface="Symbol"/>
                          <a:ea typeface="Times New Roman"/>
                        </a:rPr>
                        <a:t>a</a:t>
                      </a:r>
                      <a:r>
                        <a:rPr lang="en-US" sz="1400" b="1" dirty="0">
                          <a:latin typeface="Times New Roman"/>
                          <a:ea typeface="Times New Roman"/>
                        </a:rPr>
                        <a:t> = 12 </a:t>
                      </a:r>
                      <a:r>
                        <a:rPr lang="en-US" sz="1400" b="1" dirty="0">
                          <a:latin typeface="Symbol"/>
                          <a:ea typeface="Times New Roman"/>
                        </a:rPr>
                        <a:t>´</a:t>
                      </a:r>
                      <a:r>
                        <a:rPr lang="en-US" sz="1400" b="1" spc="-275" dirty="0">
                          <a:latin typeface="Times New Roman"/>
                          <a:ea typeface="Times New Roman"/>
                        </a:rPr>
                        <a:t> </a:t>
                      </a:r>
                      <a:r>
                        <a:rPr lang="en-US" sz="1400" b="1" dirty="0">
                          <a:latin typeface="Times New Roman"/>
                          <a:ea typeface="Times New Roman"/>
                        </a:rPr>
                        <a:t>10-6 °C-1</a:t>
                      </a:r>
                      <a:endParaRPr lang="en-US" sz="1400" dirty="0">
                        <a:latin typeface="Times New Roman"/>
                        <a:ea typeface="Times New Roman"/>
                      </a:endParaRPr>
                    </a:p>
                    <a:p>
                      <a:pPr marL="263525" algn="ctr">
                        <a:spcBef>
                          <a:spcPts val="75"/>
                        </a:spcBef>
                        <a:spcAft>
                          <a:spcPts val="0"/>
                        </a:spcAft>
                      </a:pPr>
                      <a:r>
                        <a:rPr lang="en-US" sz="1400" b="1" dirty="0">
                          <a:latin typeface="Times New Roman"/>
                          <a:ea typeface="Times New Roman"/>
                        </a:rPr>
                        <a:t>(pour T &lt; 100°C)</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50">
                <a:tc>
                  <a:txBody>
                    <a:bodyPr/>
                    <a:lstStyle/>
                    <a:p>
                      <a:pPr marL="91440" algn="l">
                        <a:spcBef>
                          <a:spcPts val="285"/>
                        </a:spcBef>
                        <a:spcAft>
                          <a:spcPts val="0"/>
                        </a:spcAft>
                      </a:pPr>
                      <a:r>
                        <a:rPr lang="en-US" sz="1400" b="1">
                          <a:latin typeface="Times New Roman"/>
                          <a:ea typeface="Times New Roman"/>
                        </a:rPr>
                        <a:t>Température de fusion</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87960" marR="148590" algn="ctr">
                        <a:spcBef>
                          <a:spcPts val="150"/>
                        </a:spcBef>
                        <a:spcAft>
                          <a:spcPts val="0"/>
                        </a:spcAft>
                      </a:pPr>
                      <a:r>
                        <a:rPr lang="en-US" sz="1400" b="1" dirty="0">
                          <a:latin typeface="Symbol"/>
                          <a:ea typeface="Times New Roman"/>
                        </a:rPr>
                        <a:t>@</a:t>
                      </a:r>
                      <a:r>
                        <a:rPr lang="en-US" sz="1400" b="1" dirty="0">
                          <a:latin typeface="Times New Roman"/>
                          <a:ea typeface="Times New Roman"/>
                        </a:rPr>
                        <a:t> 1500 °C</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571480"/>
            <a:ext cx="8715436" cy="2031325"/>
          </a:xfrm>
          <a:prstGeom prst="rect">
            <a:avLst/>
          </a:prstGeom>
          <a:noFill/>
        </p:spPr>
        <p:txBody>
          <a:bodyPr wrap="square" rtlCol="1">
            <a:spAutoFit/>
          </a:bodyPr>
          <a:lstStyle/>
          <a:p>
            <a:r>
              <a:rPr lang="fr-FR" b="1" dirty="0" smtClean="0"/>
              <a:t>I.4.4 Nuance et aspect normatif</a:t>
            </a:r>
            <a:endParaRPr lang="en-US" dirty="0" smtClean="0"/>
          </a:p>
          <a:p>
            <a:r>
              <a:rPr lang="fr-FR" dirty="0" smtClean="0"/>
              <a:t>Dans le monde de la construction métallique, l'acier fait l'objet d'une normalisation rigoureuse, dans laquelle on spécifie la limite d'élasticité Fy, la résistance à la rupture Fu et l'allongement à la rupture.</a:t>
            </a:r>
            <a:endParaRPr lang="en-US" dirty="0" smtClean="0"/>
          </a:p>
          <a:p>
            <a:r>
              <a:rPr lang="fr-FR" dirty="0" smtClean="0"/>
              <a:t>La normalisation des nuances d'acier de construction adoptée par les </a:t>
            </a:r>
            <a:r>
              <a:rPr lang="fr-FR" dirty="0" err="1" smtClean="0"/>
              <a:t>Eurocodes</a:t>
            </a:r>
            <a:r>
              <a:rPr lang="fr-FR" dirty="0" smtClean="0"/>
              <a:t> et par le règlement Algérien C.C.M.97 est donnée par les désignations conformes aux:</a:t>
            </a:r>
            <a:endParaRPr lang="en-US" dirty="0" smtClean="0"/>
          </a:p>
          <a:p>
            <a:r>
              <a:rPr lang="fr-FR" dirty="0" smtClean="0"/>
              <a:t>NF EN 10025 et EN 10027.</a:t>
            </a:r>
            <a:endParaRPr lang="en-US" dirty="0"/>
          </a:p>
        </p:txBody>
      </p:sp>
      <p:graphicFrame>
        <p:nvGraphicFramePr>
          <p:cNvPr id="7" name="جدول 6"/>
          <p:cNvGraphicFramePr>
            <a:graphicFrameLocks noGrp="1"/>
          </p:cNvGraphicFramePr>
          <p:nvPr/>
        </p:nvGraphicFramePr>
        <p:xfrm>
          <a:off x="1071538" y="2643182"/>
          <a:ext cx="6596067" cy="4284454"/>
        </p:xfrm>
        <a:graphic>
          <a:graphicData uri="http://schemas.openxmlformats.org/drawingml/2006/table">
            <a:tbl>
              <a:tblPr/>
              <a:tblGrid>
                <a:gridCol w="3500462"/>
                <a:gridCol w="1143008"/>
                <a:gridCol w="1076291"/>
                <a:gridCol w="876306"/>
              </a:tblGrid>
              <a:tr h="47332">
                <a:tc rowSpan="2">
                  <a:txBody>
                    <a:bodyPr/>
                    <a:lstStyle/>
                    <a:p>
                      <a:pPr marL="91440">
                        <a:spcBef>
                          <a:spcPts val="215"/>
                        </a:spcBef>
                        <a:spcAft>
                          <a:spcPts val="0"/>
                        </a:spcAft>
                      </a:pPr>
                      <a:r>
                        <a:rPr lang="fr-FR" sz="1000" b="1">
                          <a:latin typeface="Times New Roman"/>
                          <a:ea typeface="Times New Roman"/>
                          <a:cs typeface="Times New Roman"/>
                        </a:rPr>
                        <a:t>Caractéristiques</a:t>
                      </a:r>
                      <a:r>
                        <a:rPr lang="fr-FR" sz="1000" b="1" spc="-185">
                          <a:latin typeface="Times New Roman"/>
                          <a:ea typeface="Times New Roman"/>
                          <a:cs typeface="Times New Roman"/>
                        </a:rPr>
                        <a:t> </a:t>
                      </a:r>
                      <a:r>
                        <a:rPr lang="fr-FR" sz="1000" b="1">
                          <a:latin typeface="Times New Roman"/>
                          <a:ea typeface="Times New Roman"/>
                          <a:cs typeface="Times New Roman"/>
                        </a:rPr>
                        <a:t>mécaniques</a:t>
                      </a:r>
                      <a:r>
                        <a:rPr lang="fr-FR" sz="1000" b="1" spc="-180">
                          <a:latin typeface="Times New Roman"/>
                          <a:ea typeface="Times New Roman"/>
                          <a:cs typeface="Times New Roman"/>
                        </a:rPr>
                        <a:t> </a:t>
                      </a:r>
                      <a:r>
                        <a:rPr lang="fr-FR" sz="1000" b="1">
                          <a:latin typeface="Times New Roman"/>
                          <a:ea typeface="Times New Roman"/>
                          <a:cs typeface="Times New Roman"/>
                        </a:rPr>
                        <a:t>des</a:t>
                      </a:r>
                      <a:r>
                        <a:rPr lang="fr-FR" sz="1000" b="1" spc="-180">
                          <a:latin typeface="Times New Roman"/>
                          <a:ea typeface="Times New Roman"/>
                          <a:cs typeface="Times New Roman"/>
                        </a:rPr>
                        <a:t> </a:t>
                      </a:r>
                      <a:r>
                        <a:rPr lang="fr-FR" sz="1000" b="1">
                          <a:latin typeface="Times New Roman"/>
                          <a:ea typeface="Times New Roman"/>
                          <a:cs typeface="Times New Roman"/>
                        </a:rPr>
                        <a:t>aciers</a:t>
                      </a:r>
                      <a:r>
                        <a:rPr lang="fr-FR" sz="1000" b="1" spc="-180">
                          <a:latin typeface="Times New Roman"/>
                          <a:ea typeface="Times New Roman"/>
                          <a:cs typeface="Times New Roman"/>
                        </a:rPr>
                        <a:t> </a:t>
                      </a:r>
                      <a:r>
                        <a:rPr lang="fr-FR" sz="1000" b="1">
                          <a:latin typeface="Times New Roman"/>
                          <a:ea typeface="Times New Roman"/>
                          <a:cs typeface="Times New Roman"/>
                        </a:rPr>
                        <a:t>en</a:t>
                      </a:r>
                      <a:endParaRPr lang="en-US" sz="900">
                        <a:latin typeface="Times New Roman"/>
                        <a:ea typeface="Times New Roman"/>
                      </a:endParaRPr>
                    </a:p>
                    <a:p>
                      <a:pPr marL="91440">
                        <a:spcBef>
                          <a:spcPts val="100"/>
                        </a:spcBef>
                        <a:spcAft>
                          <a:spcPts val="0"/>
                        </a:spcAft>
                      </a:pPr>
                      <a:r>
                        <a:rPr lang="fr-FR" sz="1000" b="1">
                          <a:latin typeface="Times New Roman"/>
                          <a:ea typeface="Times New Roman"/>
                          <a:cs typeface="Times New Roman"/>
                        </a:rPr>
                        <a:t>fonction de leur épaisseur </a:t>
                      </a:r>
                      <a:r>
                        <a:rPr lang="fr-FR" sz="1000" b="1" i="1">
                          <a:latin typeface="Times New Roman"/>
                          <a:ea typeface="Times New Roman"/>
                          <a:cs typeface="Times New Roman"/>
                        </a:rPr>
                        <a:t>t</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708025">
                        <a:spcBef>
                          <a:spcPts val="215"/>
                        </a:spcBef>
                        <a:spcAft>
                          <a:spcPts val="0"/>
                        </a:spcAft>
                      </a:pPr>
                      <a:r>
                        <a:rPr lang="en-US" sz="1000" b="1">
                          <a:latin typeface="Times New Roman"/>
                          <a:ea typeface="Times New Roman"/>
                          <a:cs typeface="Times New Roman"/>
                        </a:rPr>
                        <a:t>Nuances d’aciers</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313568">
                <a:tc vMerge="1">
                  <a:txBody>
                    <a:bodyPr/>
                    <a:lstStyle/>
                    <a:p>
                      <a:pPr rtl="1"/>
                      <a:endParaRPr lang="ar-SA"/>
                    </a:p>
                  </a:txBody>
                  <a:tcPr/>
                </a:tc>
                <a:tc>
                  <a:txBody>
                    <a:bodyPr/>
                    <a:lstStyle/>
                    <a:p>
                      <a:pPr marL="344170">
                        <a:spcBef>
                          <a:spcPts val="280"/>
                        </a:spcBef>
                        <a:spcAft>
                          <a:spcPts val="0"/>
                        </a:spcAft>
                      </a:pPr>
                      <a:r>
                        <a:rPr lang="en-US" sz="1000" b="1">
                          <a:latin typeface="Times New Roman"/>
                          <a:ea typeface="Times New Roman"/>
                          <a:cs typeface="Times New Roman"/>
                        </a:rPr>
                        <a:t>S 235%</a:t>
                      </a:r>
                      <a:br>
                        <a:rPr lang="en-US" sz="1000" b="1">
                          <a:latin typeface="Times New Roman"/>
                          <a:ea typeface="Times New Roman"/>
                          <a:cs typeface="Times New Roman"/>
                        </a:rPr>
                      </a:b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a:spcBef>
                          <a:spcPts val="280"/>
                        </a:spcBef>
                        <a:spcAft>
                          <a:spcPts val="0"/>
                        </a:spcAft>
                      </a:pPr>
                      <a:r>
                        <a:rPr lang="en-US" sz="1000" b="1">
                          <a:latin typeface="Times New Roman"/>
                          <a:ea typeface="Times New Roman"/>
                          <a:cs typeface="Times New Roman"/>
                        </a:rPr>
                        <a:t>S 275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spcBef>
                          <a:spcPts val="280"/>
                        </a:spcBef>
                        <a:spcAft>
                          <a:spcPts val="0"/>
                        </a:spcAft>
                      </a:pPr>
                      <a:r>
                        <a:rPr lang="en-US" sz="1000" b="1">
                          <a:latin typeface="Times New Roman"/>
                          <a:ea typeface="Times New Roman"/>
                          <a:cs typeface="Times New Roman"/>
                        </a:rPr>
                        <a:t>S 355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105">
                <a:tc>
                  <a:txBody>
                    <a:bodyPr/>
                    <a:lstStyle/>
                    <a:p>
                      <a:pPr marL="91440">
                        <a:spcBef>
                          <a:spcPts val="280"/>
                        </a:spcBef>
                        <a:spcAft>
                          <a:spcPts val="0"/>
                        </a:spcAft>
                      </a:pPr>
                      <a:r>
                        <a:rPr lang="fr-FR" sz="1000" b="1">
                          <a:latin typeface="Times New Roman"/>
                          <a:ea typeface="Times New Roman"/>
                          <a:cs typeface="Times New Roman"/>
                        </a:rPr>
                        <a:t>Limite élastique </a:t>
                      </a:r>
                      <a:r>
                        <a:rPr lang="fr-FR" sz="1000" b="1" i="1">
                          <a:latin typeface="Times New Roman"/>
                          <a:ea typeface="Times New Roman"/>
                          <a:cs typeface="Times New Roman"/>
                        </a:rPr>
                        <a:t>fy </a:t>
                      </a:r>
                      <a:r>
                        <a:rPr lang="fr-FR" sz="1000" b="1">
                          <a:latin typeface="Times New Roman"/>
                          <a:ea typeface="Times New Roman"/>
                          <a:cs typeface="Times New Roman"/>
                        </a:rPr>
                        <a:t>(MPa)</a:t>
                      </a:r>
                      <a:endParaRPr lang="en-US" sz="900">
                        <a:latin typeface="Times New Roman"/>
                        <a:ea typeface="Times New Roman"/>
                      </a:endParaRPr>
                    </a:p>
                    <a:p>
                      <a:pPr marL="91440" marR="2636520" indent="505460">
                        <a:lnSpc>
                          <a:spcPct val="117000"/>
                        </a:lnSpc>
                        <a:spcBef>
                          <a:spcPts val="125"/>
                        </a:spcBef>
                        <a:spcAft>
                          <a:spcPts val="0"/>
                        </a:spcAft>
                      </a:pPr>
                      <a:r>
                        <a:rPr lang="fr-FR" sz="1000" b="1" i="1">
                          <a:latin typeface="Times New Roman"/>
                          <a:ea typeface="Times New Roman"/>
                          <a:cs typeface="Times New Roman"/>
                        </a:rPr>
                        <a:t>t </a:t>
                      </a:r>
                      <a:r>
                        <a:rPr lang="en-US" sz="1000" b="1">
                          <a:latin typeface="Times New Roman"/>
                          <a:ea typeface="Times New Roman"/>
                          <a:cs typeface="Times New Roman"/>
                        </a:rPr>
                        <a:t></a:t>
                      </a:r>
                      <a:r>
                        <a:rPr lang="fr-FR" sz="1000" b="1">
                          <a:latin typeface="Times New Roman"/>
                          <a:ea typeface="Times New Roman"/>
                          <a:cs typeface="Times New Roman"/>
                        </a:rPr>
                        <a:t> 16 mm 16 &lt; </a:t>
                      </a:r>
                      <a:r>
                        <a:rPr lang="fr-FR" sz="1000" b="1" i="1">
                          <a:latin typeface="Times New Roman"/>
                          <a:ea typeface="Times New Roman"/>
                          <a:cs typeface="Times New Roman"/>
                        </a:rPr>
                        <a:t>t </a:t>
                      </a:r>
                      <a:r>
                        <a:rPr lang="en-US" sz="1000" b="1">
                          <a:latin typeface="Times New Roman"/>
                          <a:ea typeface="Times New Roman"/>
                          <a:cs typeface="Times New Roman"/>
                        </a:rPr>
                        <a:t></a:t>
                      </a:r>
                      <a:r>
                        <a:rPr lang="fr-FR" sz="1000" b="1">
                          <a:latin typeface="Times New Roman"/>
                          <a:ea typeface="Times New Roman"/>
                          <a:cs typeface="Times New Roman"/>
                        </a:rPr>
                        <a:t> 40</a:t>
                      </a:r>
                      <a:r>
                        <a:rPr lang="fr-FR" sz="1000" b="1" spc="-145">
                          <a:latin typeface="Times New Roman"/>
                          <a:ea typeface="Times New Roman"/>
                          <a:cs typeface="Times New Roman"/>
                        </a:rPr>
                        <a:t> </a:t>
                      </a:r>
                      <a:r>
                        <a:rPr lang="fr-FR" sz="1000" b="1">
                          <a:latin typeface="Times New Roman"/>
                          <a:ea typeface="Times New Roman"/>
                          <a:cs typeface="Times New Roman"/>
                        </a:rPr>
                        <a:t>mm</a:t>
                      </a:r>
                      <a:endParaRPr lang="en-US" sz="900">
                        <a:latin typeface="Times New Roman"/>
                        <a:ea typeface="Times New Roman"/>
                      </a:endParaRPr>
                    </a:p>
                    <a:p>
                      <a:pPr marL="91440">
                        <a:lnSpc>
                          <a:spcPts val="2430"/>
                        </a:lnSpc>
                        <a:spcAft>
                          <a:spcPts val="0"/>
                        </a:spcAft>
                      </a:pPr>
                      <a:r>
                        <a:rPr lang="en-US" sz="1000" b="1">
                          <a:latin typeface="Times New Roman"/>
                          <a:ea typeface="Times New Roman"/>
                          <a:cs typeface="Times New Roman"/>
                        </a:rPr>
                        <a:t>40 &lt; </a:t>
                      </a:r>
                      <a:r>
                        <a:rPr lang="en-US" sz="1000" b="1" i="1">
                          <a:latin typeface="Times New Roman"/>
                          <a:ea typeface="Times New Roman"/>
                          <a:cs typeface="Times New Roman"/>
                        </a:rPr>
                        <a:t>t </a:t>
                      </a:r>
                      <a:r>
                        <a:rPr lang="en-US" sz="1000" b="1">
                          <a:latin typeface="Times New Roman"/>
                          <a:ea typeface="Times New Roman"/>
                          <a:cs typeface="Times New Roman"/>
                        </a:rPr>
                        <a:t> 63</a:t>
                      </a:r>
                      <a:r>
                        <a:rPr lang="en-US" sz="1000" b="1" spc="-145">
                          <a:latin typeface="Times New Roman"/>
                          <a:ea typeface="Times New Roman"/>
                          <a:cs typeface="Times New Roman"/>
                        </a:rPr>
                        <a:t> </a:t>
                      </a:r>
                      <a:r>
                        <a:rPr lang="en-US" sz="1000" b="1">
                          <a:latin typeface="Times New Roman"/>
                          <a:ea typeface="Times New Roman"/>
                          <a:cs typeface="Times New Roman"/>
                        </a:rPr>
                        <a:t>mm</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433705" marR="402590" algn="ctr">
                        <a:spcAft>
                          <a:spcPts val="0"/>
                        </a:spcAft>
                      </a:pPr>
                      <a:r>
                        <a:rPr lang="en-US" sz="1000" b="1">
                          <a:latin typeface="Times New Roman"/>
                          <a:ea typeface="Times New Roman"/>
                          <a:cs typeface="Times New Roman"/>
                        </a:rPr>
                        <a:t>235</a:t>
                      </a:r>
                      <a:endParaRPr lang="en-US" sz="900">
                        <a:latin typeface="Times New Roman"/>
                        <a:ea typeface="Times New Roman"/>
                      </a:endParaRPr>
                    </a:p>
                    <a:p>
                      <a:pPr marL="433705" marR="402590" algn="ctr">
                        <a:spcBef>
                          <a:spcPts val="525"/>
                        </a:spcBef>
                        <a:spcAft>
                          <a:spcPts val="0"/>
                        </a:spcAft>
                      </a:pPr>
                      <a:r>
                        <a:rPr lang="en-US" sz="1000" b="1">
                          <a:latin typeface="Times New Roman"/>
                          <a:ea typeface="Times New Roman"/>
                          <a:cs typeface="Times New Roman"/>
                        </a:rPr>
                        <a:t>225</a:t>
                      </a:r>
                      <a:endParaRPr lang="en-US" sz="900">
                        <a:latin typeface="Times New Roman"/>
                        <a:ea typeface="Times New Roman"/>
                      </a:endParaRPr>
                    </a:p>
                    <a:p>
                      <a:pPr marL="434340" marR="401955" algn="ctr">
                        <a:spcBef>
                          <a:spcPts val="525"/>
                        </a:spcBef>
                        <a:spcAft>
                          <a:spcPts val="0"/>
                        </a:spcAft>
                      </a:pPr>
                      <a:r>
                        <a:rPr lang="en-US" sz="1000" b="1">
                          <a:latin typeface="Times New Roman"/>
                          <a:ea typeface="Times New Roman"/>
                          <a:cs typeface="Times New Roman"/>
                        </a:rPr>
                        <a:t>215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364490" marR="335915" algn="ctr">
                        <a:spcAft>
                          <a:spcPts val="0"/>
                        </a:spcAft>
                      </a:pPr>
                      <a:r>
                        <a:rPr lang="en-US" sz="1000" b="1">
                          <a:latin typeface="Times New Roman"/>
                          <a:ea typeface="Times New Roman"/>
                          <a:cs typeface="Times New Roman"/>
                        </a:rPr>
                        <a:t>275</a:t>
                      </a:r>
                      <a:endParaRPr lang="en-US" sz="900">
                        <a:latin typeface="Times New Roman"/>
                        <a:ea typeface="Times New Roman"/>
                      </a:endParaRPr>
                    </a:p>
                    <a:p>
                      <a:pPr marL="364490" marR="335915" algn="ctr">
                        <a:spcBef>
                          <a:spcPts val="525"/>
                        </a:spcBef>
                        <a:spcAft>
                          <a:spcPts val="0"/>
                        </a:spcAft>
                      </a:pPr>
                      <a:r>
                        <a:rPr lang="en-US" sz="1000" b="1">
                          <a:latin typeface="Times New Roman"/>
                          <a:ea typeface="Times New Roman"/>
                          <a:cs typeface="Times New Roman"/>
                        </a:rPr>
                        <a:t>265</a:t>
                      </a:r>
                      <a:endParaRPr lang="en-US" sz="900">
                        <a:latin typeface="Times New Roman"/>
                        <a:ea typeface="Times New Roman"/>
                      </a:endParaRPr>
                    </a:p>
                    <a:p>
                      <a:pPr marL="364490" marR="335915" algn="ctr">
                        <a:spcBef>
                          <a:spcPts val="525"/>
                        </a:spcBef>
                        <a:spcAft>
                          <a:spcPts val="0"/>
                        </a:spcAft>
                      </a:pPr>
                      <a:r>
                        <a:rPr lang="en-US" sz="1000" b="1">
                          <a:latin typeface="Times New Roman"/>
                          <a:ea typeface="Times New Roman"/>
                          <a:cs typeface="Times New Roman"/>
                        </a:rPr>
                        <a:t>255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388620">
                        <a:spcAft>
                          <a:spcPts val="0"/>
                        </a:spcAft>
                      </a:pPr>
                      <a:r>
                        <a:rPr lang="en-US" sz="1000" b="1">
                          <a:latin typeface="Times New Roman"/>
                          <a:ea typeface="Times New Roman"/>
                          <a:cs typeface="Times New Roman"/>
                        </a:rPr>
                        <a:t>355</a:t>
                      </a:r>
                      <a:endParaRPr lang="en-US" sz="900">
                        <a:latin typeface="Times New Roman"/>
                        <a:ea typeface="Times New Roman"/>
                      </a:endParaRPr>
                    </a:p>
                    <a:p>
                      <a:pPr marL="388620">
                        <a:spcBef>
                          <a:spcPts val="525"/>
                        </a:spcBef>
                        <a:spcAft>
                          <a:spcPts val="0"/>
                        </a:spcAft>
                      </a:pPr>
                      <a:r>
                        <a:rPr lang="en-US" sz="1000" b="1">
                          <a:latin typeface="Times New Roman"/>
                          <a:ea typeface="Times New Roman"/>
                          <a:cs typeface="Times New Roman"/>
                        </a:rPr>
                        <a:t>345</a:t>
                      </a:r>
                      <a:endParaRPr lang="en-US" sz="900">
                        <a:latin typeface="Times New Roman"/>
                        <a:ea typeface="Times New Roman"/>
                      </a:endParaRPr>
                    </a:p>
                    <a:p>
                      <a:pPr marL="388620">
                        <a:spcBef>
                          <a:spcPts val="525"/>
                        </a:spcBef>
                        <a:spcAft>
                          <a:spcPts val="0"/>
                        </a:spcAft>
                      </a:pPr>
                      <a:r>
                        <a:rPr lang="en-US" sz="1000" b="1">
                          <a:latin typeface="Times New Roman"/>
                          <a:ea typeface="Times New Roman"/>
                          <a:cs typeface="Times New Roman"/>
                        </a:rPr>
                        <a:t>335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30">
                <a:tc>
                  <a:txBody>
                    <a:bodyPr/>
                    <a:lstStyle/>
                    <a:p>
                      <a:pPr marL="91440">
                        <a:spcBef>
                          <a:spcPts val="285"/>
                        </a:spcBef>
                        <a:spcAft>
                          <a:spcPts val="0"/>
                        </a:spcAft>
                      </a:pPr>
                      <a:r>
                        <a:rPr lang="fr-FR" sz="1000" b="1">
                          <a:latin typeface="Times New Roman"/>
                          <a:ea typeface="Times New Roman"/>
                          <a:cs typeface="Times New Roman"/>
                        </a:rPr>
                        <a:t>Contrainte</a:t>
                      </a:r>
                      <a:r>
                        <a:rPr lang="fr-FR" sz="1000" b="1" spc="-125">
                          <a:latin typeface="Times New Roman"/>
                          <a:ea typeface="Times New Roman"/>
                          <a:cs typeface="Times New Roman"/>
                        </a:rPr>
                        <a:t> </a:t>
                      </a:r>
                      <a:r>
                        <a:rPr lang="fr-FR" sz="1000" b="1">
                          <a:latin typeface="Times New Roman"/>
                          <a:ea typeface="Times New Roman"/>
                          <a:cs typeface="Times New Roman"/>
                        </a:rPr>
                        <a:t>de</a:t>
                      </a:r>
                      <a:r>
                        <a:rPr lang="fr-FR" sz="1000" b="1" spc="-120">
                          <a:latin typeface="Times New Roman"/>
                          <a:ea typeface="Times New Roman"/>
                          <a:cs typeface="Times New Roman"/>
                        </a:rPr>
                        <a:t> </a:t>
                      </a:r>
                      <a:r>
                        <a:rPr lang="fr-FR" sz="1000" b="1">
                          <a:latin typeface="Times New Roman"/>
                          <a:ea typeface="Times New Roman"/>
                          <a:cs typeface="Times New Roman"/>
                        </a:rPr>
                        <a:t>rupture</a:t>
                      </a:r>
                      <a:r>
                        <a:rPr lang="fr-FR" sz="1000" b="1" spc="-145">
                          <a:latin typeface="Times New Roman"/>
                          <a:ea typeface="Times New Roman"/>
                          <a:cs typeface="Times New Roman"/>
                        </a:rPr>
                        <a:t> </a:t>
                      </a:r>
                      <a:r>
                        <a:rPr lang="fr-FR" sz="1000" b="1">
                          <a:latin typeface="Times New Roman"/>
                          <a:ea typeface="Times New Roman"/>
                          <a:cs typeface="Times New Roman"/>
                        </a:rPr>
                        <a:t>en</a:t>
                      </a:r>
                      <a:r>
                        <a:rPr lang="fr-FR" sz="1000" b="1" spc="-120">
                          <a:latin typeface="Times New Roman"/>
                          <a:ea typeface="Times New Roman"/>
                          <a:cs typeface="Times New Roman"/>
                        </a:rPr>
                        <a:t> </a:t>
                      </a:r>
                      <a:r>
                        <a:rPr lang="fr-FR" sz="1000" b="1">
                          <a:latin typeface="Times New Roman"/>
                          <a:ea typeface="Times New Roman"/>
                          <a:cs typeface="Times New Roman"/>
                        </a:rPr>
                        <a:t>traction</a:t>
                      </a:r>
                      <a:r>
                        <a:rPr lang="fr-FR" sz="1000" b="1" spc="-115">
                          <a:latin typeface="Times New Roman"/>
                          <a:ea typeface="Times New Roman"/>
                          <a:cs typeface="Times New Roman"/>
                        </a:rPr>
                        <a:t> </a:t>
                      </a:r>
                      <a:r>
                        <a:rPr lang="fr-FR" sz="1000" b="1" i="1">
                          <a:latin typeface="Times New Roman"/>
                          <a:ea typeface="Times New Roman"/>
                          <a:cs typeface="Times New Roman"/>
                        </a:rPr>
                        <a:t>fu</a:t>
                      </a:r>
                      <a:r>
                        <a:rPr lang="fr-FR" sz="1000" b="1" i="1" spc="50">
                          <a:latin typeface="Times New Roman"/>
                          <a:ea typeface="Times New Roman"/>
                          <a:cs typeface="Times New Roman"/>
                        </a:rPr>
                        <a:t> </a:t>
                      </a:r>
                      <a:r>
                        <a:rPr lang="fr-FR" sz="1000" b="1" spc="-15">
                          <a:latin typeface="Times New Roman"/>
                          <a:ea typeface="Times New Roman"/>
                          <a:cs typeface="Times New Roman"/>
                        </a:rPr>
                        <a:t>(MPa)</a:t>
                      </a:r>
                      <a:endParaRPr lang="en-US" sz="900">
                        <a:latin typeface="Times New Roman"/>
                        <a:ea typeface="Times New Roman"/>
                      </a:endParaRPr>
                    </a:p>
                    <a:p>
                      <a:pPr marL="470535">
                        <a:spcBef>
                          <a:spcPts val="125"/>
                        </a:spcBef>
                        <a:spcAft>
                          <a:spcPts val="0"/>
                        </a:spcAft>
                        <a:tabLst>
                          <a:tab pos="1054735" algn="l"/>
                        </a:tabLst>
                      </a:pPr>
                      <a:r>
                        <a:rPr lang="en-US" sz="1000" b="1" i="1">
                          <a:latin typeface="Times New Roman"/>
                          <a:ea typeface="Times New Roman"/>
                          <a:cs typeface="Times New Roman"/>
                        </a:rPr>
                        <a:t>t</a:t>
                      </a:r>
                      <a:r>
                        <a:rPr lang="en-US" sz="1000" b="1" i="1" spc="-20">
                          <a:latin typeface="Times New Roman"/>
                          <a:ea typeface="Times New Roman"/>
                          <a:cs typeface="Times New Roman"/>
                        </a:rPr>
                        <a:t> </a:t>
                      </a:r>
                      <a:r>
                        <a:rPr lang="en-US" sz="1000" b="1">
                          <a:latin typeface="Times New Roman"/>
                          <a:ea typeface="Times New Roman"/>
                          <a:cs typeface="Times New Roman"/>
                        </a:rPr>
                        <a:t>	3</a:t>
                      </a:r>
                      <a:r>
                        <a:rPr lang="en-US" sz="1000" b="1" spc="-85">
                          <a:latin typeface="Times New Roman"/>
                          <a:ea typeface="Times New Roman"/>
                          <a:cs typeface="Times New Roman"/>
                        </a:rPr>
                        <a:t> </a:t>
                      </a:r>
                      <a:r>
                        <a:rPr lang="en-US" sz="1000" b="1">
                          <a:latin typeface="Times New Roman"/>
                          <a:ea typeface="Times New Roman"/>
                          <a:cs typeface="Times New Roman"/>
                        </a:rPr>
                        <a:t>mm</a:t>
                      </a:r>
                      <a:endParaRPr lang="en-US" sz="900">
                        <a:latin typeface="Times New Roman"/>
                        <a:ea typeface="Times New Roman"/>
                      </a:endParaRPr>
                    </a:p>
                    <a:p>
                      <a:pPr marL="91440">
                        <a:spcBef>
                          <a:spcPts val="430"/>
                        </a:spcBef>
                        <a:spcAft>
                          <a:spcPts val="0"/>
                        </a:spcAft>
                      </a:pPr>
                      <a:r>
                        <a:rPr lang="en-US" sz="1000" b="1">
                          <a:latin typeface="Times New Roman"/>
                          <a:ea typeface="Times New Roman"/>
                          <a:cs typeface="Times New Roman"/>
                        </a:rPr>
                        <a:t>3 &lt; </a:t>
                      </a:r>
                      <a:r>
                        <a:rPr lang="en-US" sz="1000" b="1" i="1">
                          <a:latin typeface="Times New Roman"/>
                          <a:ea typeface="Times New Roman"/>
                          <a:cs typeface="Times New Roman"/>
                        </a:rPr>
                        <a:t>t </a:t>
                      </a:r>
                      <a:r>
                        <a:rPr lang="en-US" sz="1000" b="1">
                          <a:latin typeface="Times New Roman"/>
                          <a:ea typeface="Times New Roman"/>
                          <a:cs typeface="Times New Roman"/>
                        </a:rPr>
                        <a:t> 100</a:t>
                      </a:r>
                      <a:r>
                        <a:rPr lang="en-US" sz="1000" b="1" spc="-135">
                          <a:latin typeface="Times New Roman"/>
                          <a:ea typeface="Times New Roman"/>
                          <a:cs typeface="Times New Roman"/>
                        </a:rPr>
                        <a:t> </a:t>
                      </a:r>
                      <a:r>
                        <a:rPr lang="en-US" sz="1000" b="1">
                          <a:latin typeface="Times New Roman"/>
                          <a:ea typeface="Times New Roman"/>
                          <a:cs typeface="Times New Roman"/>
                        </a:rPr>
                        <a:t>mm</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243205">
                        <a:spcBef>
                          <a:spcPts val="5"/>
                        </a:spcBef>
                        <a:spcAft>
                          <a:spcPts val="0"/>
                        </a:spcAft>
                      </a:pPr>
                      <a:r>
                        <a:rPr lang="en-US" sz="1000" b="1">
                          <a:latin typeface="Times New Roman"/>
                          <a:ea typeface="Times New Roman"/>
                          <a:cs typeface="Times New Roman"/>
                        </a:rPr>
                        <a:t>360/510</a:t>
                      </a:r>
                      <a:endParaRPr lang="en-US" sz="900">
                        <a:latin typeface="Times New Roman"/>
                        <a:ea typeface="Times New Roman"/>
                      </a:endParaRPr>
                    </a:p>
                    <a:p>
                      <a:pPr marL="235585">
                        <a:spcBef>
                          <a:spcPts val="520"/>
                        </a:spcBef>
                        <a:spcAft>
                          <a:spcPts val="0"/>
                        </a:spcAft>
                      </a:pPr>
                      <a:r>
                        <a:rPr lang="en-US" sz="1000" b="1">
                          <a:latin typeface="Times New Roman"/>
                          <a:ea typeface="Times New Roman"/>
                          <a:cs typeface="Times New Roman"/>
                        </a:rPr>
                        <a:t>340/470</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171450">
                        <a:spcBef>
                          <a:spcPts val="5"/>
                        </a:spcBef>
                        <a:spcAft>
                          <a:spcPts val="0"/>
                        </a:spcAft>
                      </a:pPr>
                      <a:r>
                        <a:rPr lang="en-US" sz="1000" b="1">
                          <a:latin typeface="Times New Roman"/>
                          <a:ea typeface="Times New Roman"/>
                          <a:cs typeface="Times New Roman"/>
                        </a:rPr>
                        <a:t>430/580</a:t>
                      </a:r>
                      <a:endParaRPr lang="en-US" sz="900">
                        <a:latin typeface="Times New Roman"/>
                        <a:ea typeface="Times New Roman"/>
                      </a:endParaRPr>
                    </a:p>
                    <a:p>
                      <a:pPr marL="171450">
                        <a:spcBef>
                          <a:spcPts val="520"/>
                        </a:spcBef>
                        <a:spcAft>
                          <a:spcPts val="0"/>
                        </a:spcAft>
                      </a:pPr>
                      <a:r>
                        <a:rPr lang="en-US" sz="1000" b="1">
                          <a:latin typeface="Times New Roman"/>
                          <a:ea typeface="Times New Roman"/>
                          <a:cs typeface="Times New Roman"/>
                        </a:rPr>
                        <a:t>410/560</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dirty="0">
                        <a:latin typeface="Times New Roman"/>
                        <a:ea typeface="Times New Roman"/>
                      </a:endParaRPr>
                    </a:p>
                    <a:p>
                      <a:pPr marL="170815">
                        <a:spcBef>
                          <a:spcPts val="5"/>
                        </a:spcBef>
                        <a:spcAft>
                          <a:spcPts val="0"/>
                        </a:spcAft>
                      </a:pPr>
                      <a:r>
                        <a:rPr lang="en-US" sz="1000" b="1" dirty="0">
                          <a:latin typeface="Times New Roman"/>
                          <a:ea typeface="Times New Roman"/>
                          <a:cs typeface="Times New Roman"/>
                        </a:rPr>
                        <a:t>510/680</a:t>
                      </a:r>
                      <a:endParaRPr lang="en-US" sz="900" dirty="0">
                        <a:latin typeface="Times New Roman"/>
                        <a:ea typeface="Times New Roman"/>
                      </a:endParaRPr>
                    </a:p>
                    <a:p>
                      <a:pPr marL="170815">
                        <a:spcBef>
                          <a:spcPts val="520"/>
                        </a:spcBef>
                        <a:spcAft>
                          <a:spcPts val="0"/>
                        </a:spcAft>
                      </a:pPr>
                      <a:r>
                        <a:rPr lang="en-US" sz="1000" b="1" dirty="0">
                          <a:latin typeface="Times New Roman"/>
                          <a:ea typeface="Times New Roman"/>
                          <a:cs typeface="Times New Roman"/>
                        </a:rPr>
                        <a:t>490/630</a:t>
                      </a:r>
                      <a:endParaRPr lang="en-US" sz="9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632">
                <a:tc>
                  <a:txBody>
                    <a:bodyPr/>
                    <a:lstStyle/>
                    <a:p>
                      <a:pPr marL="91440">
                        <a:spcBef>
                          <a:spcPts val="80"/>
                        </a:spcBef>
                        <a:spcAft>
                          <a:spcPts val="0"/>
                        </a:spcAft>
                      </a:pPr>
                      <a:r>
                        <a:rPr lang="fr-FR" sz="1000" b="1">
                          <a:latin typeface="Times New Roman"/>
                          <a:ea typeface="Times New Roman"/>
                          <a:cs typeface="Times New Roman"/>
                        </a:rPr>
                        <a:t>Allongement minimal moyen </a:t>
                      </a:r>
                      <a:r>
                        <a:rPr lang="en-US" sz="1000" b="1" i="1">
                          <a:latin typeface="Times New Roman"/>
                          <a:ea typeface="Times New Roman"/>
                          <a:cs typeface="Times New Roman"/>
                        </a:rPr>
                        <a:t></a:t>
                      </a:r>
                      <a:endParaRPr lang="en-US" sz="900">
                        <a:latin typeface="Times New Roman"/>
                        <a:ea typeface="Times New Roman"/>
                      </a:endParaRPr>
                    </a:p>
                    <a:p>
                      <a:pPr marL="91440" marR="2644775" indent="379095">
                        <a:lnSpc>
                          <a:spcPts val="2880"/>
                        </a:lnSpc>
                        <a:spcBef>
                          <a:spcPts val="115"/>
                        </a:spcBef>
                        <a:spcAft>
                          <a:spcPts val="0"/>
                        </a:spcAft>
                        <a:tabLst>
                          <a:tab pos="1054735" algn="l"/>
                        </a:tabLst>
                      </a:pPr>
                      <a:r>
                        <a:rPr lang="fr-FR" sz="1000" b="1" i="1">
                          <a:latin typeface="Times New Roman"/>
                          <a:ea typeface="Times New Roman"/>
                          <a:cs typeface="Times New Roman"/>
                        </a:rPr>
                        <a:t>t</a:t>
                      </a:r>
                      <a:r>
                        <a:rPr lang="fr-FR" sz="1000" b="1" i="1" spc="-20">
                          <a:latin typeface="Times New Roman"/>
                          <a:ea typeface="Times New Roman"/>
                          <a:cs typeface="Times New Roman"/>
                        </a:rPr>
                        <a:t> </a:t>
                      </a:r>
                      <a:r>
                        <a:rPr lang="en-US" sz="1000" b="1">
                          <a:latin typeface="Times New Roman"/>
                          <a:ea typeface="Times New Roman"/>
                          <a:cs typeface="Times New Roman"/>
                        </a:rPr>
                        <a:t></a:t>
                      </a:r>
                      <a:r>
                        <a:rPr lang="fr-FR" sz="1000" b="1">
                          <a:latin typeface="Times New Roman"/>
                          <a:ea typeface="Times New Roman"/>
                          <a:cs typeface="Times New Roman"/>
                        </a:rPr>
                        <a:t>	3 mm 3 &lt; </a:t>
                      </a:r>
                      <a:r>
                        <a:rPr lang="fr-FR" sz="1000" b="1" i="1">
                          <a:latin typeface="Times New Roman"/>
                          <a:ea typeface="Times New Roman"/>
                          <a:cs typeface="Times New Roman"/>
                        </a:rPr>
                        <a:t>t </a:t>
                      </a:r>
                      <a:r>
                        <a:rPr lang="en-US" sz="1000" b="1">
                          <a:latin typeface="Times New Roman"/>
                          <a:ea typeface="Times New Roman"/>
                          <a:cs typeface="Times New Roman"/>
                        </a:rPr>
                        <a:t></a:t>
                      </a:r>
                      <a:r>
                        <a:rPr lang="fr-FR" sz="1000" b="1">
                          <a:latin typeface="Times New Roman"/>
                          <a:ea typeface="Times New Roman"/>
                          <a:cs typeface="Times New Roman"/>
                        </a:rPr>
                        <a:t> 150</a:t>
                      </a:r>
                      <a:r>
                        <a:rPr lang="fr-FR" sz="1000" b="1" spc="-135">
                          <a:latin typeface="Times New Roman"/>
                          <a:ea typeface="Times New Roman"/>
                          <a:cs typeface="Times New Roman"/>
                        </a:rPr>
                        <a:t> </a:t>
                      </a:r>
                      <a:r>
                        <a:rPr lang="fr-FR" sz="1000" b="1">
                          <a:latin typeface="Times New Roman"/>
                          <a:ea typeface="Times New Roman"/>
                          <a:cs typeface="Times New Roman"/>
                        </a:rPr>
                        <a:t>mm</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10"/>
                        </a:spcBef>
                        <a:spcAft>
                          <a:spcPts val="0"/>
                        </a:spcAft>
                      </a:pPr>
                      <a:endParaRPr lang="en-US" sz="900">
                        <a:latin typeface="Times New Roman"/>
                        <a:ea typeface="Times New Roman"/>
                      </a:endParaRPr>
                    </a:p>
                    <a:p>
                      <a:pPr marL="395605">
                        <a:spcAft>
                          <a:spcPts val="0"/>
                        </a:spcAft>
                      </a:pPr>
                      <a:r>
                        <a:rPr lang="en-US" sz="1000" b="1">
                          <a:latin typeface="Times New Roman"/>
                          <a:ea typeface="Times New Roman"/>
                          <a:cs typeface="Times New Roman"/>
                        </a:rPr>
                        <a:t>18</a:t>
                      </a:r>
                      <a:r>
                        <a:rPr lang="en-US" sz="1000" b="1" spc="-15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p>
                      <a:pPr marL="387985">
                        <a:spcBef>
                          <a:spcPts val="525"/>
                        </a:spcBef>
                        <a:spcAft>
                          <a:spcPts val="0"/>
                        </a:spcAft>
                      </a:pPr>
                      <a:r>
                        <a:rPr lang="en-US" sz="1000" b="1">
                          <a:latin typeface="Times New Roman"/>
                          <a:ea typeface="Times New Roman"/>
                          <a:cs typeface="Times New Roman"/>
                        </a:rPr>
                        <a:t>23</a:t>
                      </a:r>
                      <a:r>
                        <a:rPr lang="en-US" sz="1000" b="1" spc="-215">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10"/>
                        </a:spcBef>
                        <a:spcAft>
                          <a:spcPts val="0"/>
                        </a:spcAft>
                      </a:pPr>
                      <a:endParaRPr lang="en-US" sz="900">
                        <a:latin typeface="Times New Roman"/>
                        <a:ea typeface="Times New Roman"/>
                      </a:endParaRPr>
                    </a:p>
                    <a:p>
                      <a:pPr marL="319405">
                        <a:spcAft>
                          <a:spcPts val="0"/>
                        </a:spcAft>
                      </a:pPr>
                      <a:r>
                        <a:rPr lang="en-US" sz="1000" b="1">
                          <a:latin typeface="Times New Roman"/>
                          <a:ea typeface="Times New Roman"/>
                          <a:cs typeface="Times New Roman"/>
                        </a:rPr>
                        <a:t>15</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p>
                      <a:pPr marL="319405">
                        <a:spcBef>
                          <a:spcPts val="525"/>
                        </a:spcBef>
                        <a:spcAft>
                          <a:spcPts val="0"/>
                        </a:spcAft>
                      </a:pPr>
                      <a:r>
                        <a:rPr lang="en-US" sz="1000" b="1">
                          <a:latin typeface="Times New Roman"/>
                          <a:ea typeface="Times New Roman"/>
                          <a:cs typeface="Times New Roman"/>
                        </a:rPr>
                        <a:t>19</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10"/>
                        </a:spcBef>
                        <a:spcAft>
                          <a:spcPts val="0"/>
                        </a:spcAft>
                      </a:pPr>
                      <a:endParaRPr lang="en-US" sz="900">
                        <a:latin typeface="Times New Roman"/>
                        <a:ea typeface="Times New Roman"/>
                      </a:endParaRPr>
                    </a:p>
                    <a:p>
                      <a:pPr marL="318135">
                        <a:spcAft>
                          <a:spcPts val="0"/>
                        </a:spcAft>
                      </a:pPr>
                      <a:r>
                        <a:rPr lang="en-US" sz="1000" b="1">
                          <a:latin typeface="Times New Roman"/>
                          <a:ea typeface="Times New Roman"/>
                          <a:cs typeface="Times New Roman"/>
                        </a:rPr>
                        <a:t>15</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p>
                      <a:pPr marL="318135">
                        <a:spcBef>
                          <a:spcPts val="525"/>
                        </a:spcBef>
                        <a:spcAft>
                          <a:spcPts val="0"/>
                        </a:spcAft>
                      </a:pPr>
                      <a:r>
                        <a:rPr lang="en-US" sz="1000" b="1">
                          <a:latin typeface="Times New Roman"/>
                          <a:ea typeface="Times New Roman"/>
                          <a:cs typeface="Times New Roman"/>
                        </a:rPr>
                        <a:t>19</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32">
                <a:tc>
                  <a:txBody>
                    <a:bodyPr/>
                    <a:lstStyle/>
                    <a:p>
                      <a:pPr marL="91440">
                        <a:spcAft>
                          <a:spcPts val="0"/>
                        </a:spcAft>
                      </a:pPr>
                      <a:endParaRPr lang="en-US" sz="9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245110" marR="122555" indent="-78105">
                        <a:lnSpc>
                          <a:spcPct val="103000"/>
                        </a:lnSpc>
                        <a:spcBef>
                          <a:spcPts val="305"/>
                        </a:spcBef>
                        <a:spcAft>
                          <a:spcPts val="0"/>
                        </a:spcAft>
                      </a:pPr>
                      <a:r>
                        <a:rPr lang="en-US" sz="1000" b="1">
                          <a:latin typeface="Times New Roman"/>
                          <a:ea typeface="Times New Roman"/>
                          <a:cs typeface="Times New Roman"/>
                        </a:rPr>
                        <a:t>Utilisation courante</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473710" marR="272415" indent="-152400">
                        <a:lnSpc>
                          <a:spcPct val="103000"/>
                        </a:lnSpc>
                        <a:spcBef>
                          <a:spcPts val="305"/>
                        </a:spcBef>
                        <a:spcAft>
                          <a:spcPts val="0"/>
                        </a:spcAft>
                      </a:pPr>
                      <a:r>
                        <a:rPr lang="fr-FR" sz="1000" b="1" dirty="0">
                          <a:latin typeface="Times New Roman"/>
                          <a:ea typeface="Times New Roman"/>
                          <a:cs typeface="Times New Roman"/>
                        </a:rPr>
                        <a:t>Utilisation plus rare (ouvrages d’art)</a:t>
                      </a:r>
                      <a:endParaRPr lang="en-US" sz="9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571472" y="571480"/>
            <a:ext cx="7715304" cy="1477328"/>
          </a:xfrm>
          <a:prstGeom prst="rect">
            <a:avLst/>
          </a:prstGeom>
          <a:noFill/>
        </p:spPr>
        <p:txBody>
          <a:bodyPr wrap="square" rtlCol="1">
            <a:spAutoFit/>
          </a:bodyPr>
          <a:lstStyle/>
          <a:p>
            <a:r>
              <a:rPr lang="fr-FR" b="1" dirty="0" smtClean="0"/>
              <a:t>Les règles et normes de conception et de calcul appliquées à l’étude des projets de construction en acier</a:t>
            </a:r>
            <a:endParaRPr lang="en-US" dirty="0" smtClean="0"/>
          </a:p>
          <a:p>
            <a:pPr lvl="0">
              <a:buFont typeface="Arial" pitchFamily="34" charset="0"/>
              <a:buChar char="•"/>
            </a:pPr>
            <a:r>
              <a:rPr lang="fr-FR" dirty="0" smtClean="0"/>
              <a:t>Règles CM66 +Leur additifs de 1980</a:t>
            </a:r>
            <a:endParaRPr lang="en-US" dirty="0" smtClean="0"/>
          </a:p>
          <a:p>
            <a:pPr lvl="0">
              <a:buFont typeface="Arial" pitchFamily="34" charset="0"/>
              <a:buChar char="•"/>
            </a:pPr>
            <a:r>
              <a:rPr lang="fr-FR" dirty="0" smtClean="0"/>
              <a:t>EC3</a:t>
            </a:r>
            <a:endParaRPr lang="en-US" dirty="0" smtClean="0"/>
          </a:p>
          <a:p>
            <a:pPr lvl="0">
              <a:buFont typeface="Arial" pitchFamily="34" charset="0"/>
              <a:buChar char="•"/>
            </a:pPr>
            <a:r>
              <a:rPr lang="fr-FR" dirty="0" smtClean="0"/>
              <a:t>CCM97 </a:t>
            </a:r>
            <a:endParaRPr lang="en-US" dirty="0"/>
          </a:p>
        </p:txBody>
      </p:sp>
      <p:sp>
        <p:nvSpPr>
          <p:cNvPr id="7" name="مربع نص 6"/>
          <p:cNvSpPr txBox="1"/>
          <p:nvPr/>
        </p:nvSpPr>
        <p:spPr>
          <a:xfrm>
            <a:off x="142844" y="2000240"/>
            <a:ext cx="8786874" cy="1200329"/>
          </a:xfrm>
          <a:prstGeom prst="rect">
            <a:avLst/>
          </a:prstGeom>
          <a:noFill/>
        </p:spPr>
        <p:txBody>
          <a:bodyPr wrap="square" rtlCol="1">
            <a:spAutoFit/>
          </a:bodyPr>
          <a:lstStyle/>
          <a:p>
            <a:r>
              <a:rPr lang="fr-FR" dirty="0" smtClean="0"/>
              <a:t>Les </a:t>
            </a:r>
            <a:r>
              <a:rPr lang="fr-FR" dirty="0" err="1" smtClean="0"/>
              <a:t>Eurocodes</a:t>
            </a:r>
            <a:r>
              <a:rPr lang="fr-FR" dirty="0" smtClean="0"/>
              <a:t> structuraux concernant les structures métalliques</a:t>
            </a:r>
            <a:endParaRPr lang="en-US" dirty="0" smtClean="0"/>
          </a:p>
          <a:p>
            <a:pPr lvl="0"/>
            <a:r>
              <a:rPr lang="fr-FR" b="1" dirty="0" smtClean="0"/>
              <a:t>EC 0 </a:t>
            </a:r>
            <a:r>
              <a:rPr lang="fr-FR" dirty="0" smtClean="0"/>
              <a:t>: qui définit les bases de calcul des structures</a:t>
            </a:r>
            <a:endParaRPr lang="en-US" dirty="0" smtClean="0"/>
          </a:p>
          <a:p>
            <a:pPr lvl="0"/>
            <a:r>
              <a:rPr lang="fr-FR" b="1" dirty="0" smtClean="0"/>
              <a:t>EC 1 </a:t>
            </a:r>
            <a:r>
              <a:rPr lang="fr-FR" dirty="0" smtClean="0"/>
              <a:t>: qui définit les exigences en matière de sécurité, d’aptitude au service et de durabilité des structures ainsi que les actions qui les sollicitent</a:t>
            </a:r>
            <a:endParaRPr lang="en-US" dirty="0"/>
          </a:p>
        </p:txBody>
      </p:sp>
      <p:sp>
        <p:nvSpPr>
          <p:cNvPr id="8" name="مربع نص 7"/>
          <p:cNvSpPr txBox="1"/>
          <p:nvPr/>
        </p:nvSpPr>
        <p:spPr>
          <a:xfrm>
            <a:off x="142844" y="3214686"/>
            <a:ext cx="8572560" cy="1200329"/>
          </a:xfrm>
          <a:prstGeom prst="rect">
            <a:avLst/>
          </a:prstGeom>
          <a:noFill/>
        </p:spPr>
        <p:txBody>
          <a:bodyPr wrap="square" rtlCol="1">
            <a:spAutoFit/>
          </a:bodyPr>
          <a:lstStyle/>
          <a:p>
            <a:pPr lvl="0"/>
            <a:r>
              <a:rPr lang="fr-FR" b="1" dirty="0" smtClean="0"/>
              <a:t>EC 3 </a:t>
            </a:r>
            <a:r>
              <a:rPr lang="fr-FR" dirty="0" smtClean="0"/>
              <a:t>: qui porte sur la conception et le calcul des bâtiments et des ouvrages de génie civil en acier</a:t>
            </a:r>
            <a:endParaRPr lang="en-US" dirty="0" smtClean="0"/>
          </a:p>
          <a:p>
            <a:pPr lvl="0"/>
            <a:r>
              <a:rPr lang="fr-FR" b="1" dirty="0" smtClean="0"/>
              <a:t>EC 4 </a:t>
            </a:r>
            <a:r>
              <a:rPr lang="fr-FR" dirty="0" smtClean="0"/>
              <a:t>: qui porte sur la conception et le calcul d’ouvrages mixtes acier-béton</a:t>
            </a:r>
            <a:endParaRPr lang="en-US" dirty="0" smtClean="0"/>
          </a:p>
          <a:p>
            <a:pPr lvl="0"/>
            <a:r>
              <a:rPr lang="fr-FR" b="1" dirty="0" smtClean="0"/>
              <a:t>EC 8 </a:t>
            </a:r>
            <a:r>
              <a:rPr lang="fr-FR" dirty="0" smtClean="0"/>
              <a:t>: qui définit les exigences de tenue au séisme des bâtiments et ouvrages</a:t>
            </a:r>
            <a:endParaRPr lang="en-US" dirty="0"/>
          </a:p>
        </p:txBody>
      </p:sp>
      <p:sp>
        <p:nvSpPr>
          <p:cNvPr id="9" name="مربع نص 8"/>
          <p:cNvSpPr txBox="1"/>
          <p:nvPr/>
        </p:nvSpPr>
        <p:spPr>
          <a:xfrm>
            <a:off x="142844" y="4214818"/>
            <a:ext cx="8501122" cy="3108543"/>
          </a:xfrm>
          <a:prstGeom prst="rect">
            <a:avLst/>
          </a:prstGeom>
          <a:noFill/>
        </p:spPr>
        <p:txBody>
          <a:bodyPr wrap="square" rtlCol="1">
            <a:spAutoFit/>
          </a:bodyPr>
          <a:lstStyle/>
          <a:p>
            <a:r>
              <a:rPr lang="fr-FR" b="1" dirty="0" smtClean="0"/>
              <a:t>L’</a:t>
            </a:r>
            <a:r>
              <a:rPr lang="fr-FR" b="1" dirty="0" err="1" smtClean="0"/>
              <a:t>Eurocode</a:t>
            </a:r>
            <a:r>
              <a:rPr lang="fr-FR" b="1" dirty="0" smtClean="0"/>
              <a:t> 3 est subdivisé en différentes parties :</a:t>
            </a:r>
            <a:endParaRPr lang="en-US" sz="3600" b="1" dirty="0" smtClean="0"/>
          </a:p>
          <a:p>
            <a:r>
              <a:rPr lang="fr-FR" b="1" dirty="0" smtClean="0"/>
              <a:t> EN 1993-1 Règles générales et règles pour les bâtiments ;</a:t>
            </a:r>
            <a:endParaRPr lang="en-US" sz="1600" b="1" dirty="0" smtClean="0"/>
          </a:p>
          <a:p>
            <a:r>
              <a:rPr lang="fr-FR" b="1" dirty="0" smtClean="0"/>
              <a:t> EN 1993-2 Ponts métalliques ;</a:t>
            </a:r>
            <a:endParaRPr lang="en-US" sz="1600" b="1" dirty="0" smtClean="0"/>
          </a:p>
          <a:p>
            <a:r>
              <a:rPr lang="fr-FR" b="1" dirty="0" smtClean="0"/>
              <a:t> EN 1993-3 Pylônes, mâts et cheminées ;</a:t>
            </a:r>
            <a:endParaRPr lang="en-US" sz="1600" b="1" dirty="0" smtClean="0"/>
          </a:p>
          <a:p>
            <a:r>
              <a:rPr lang="fr-FR" b="1" dirty="0" smtClean="0"/>
              <a:t> EN 1993-4 Silos, réservoirs et canalisations ;</a:t>
            </a:r>
          </a:p>
          <a:p>
            <a:r>
              <a:rPr lang="fr-FR" b="1" dirty="0" smtClean="0"/>
              <a:t>EN 1993-5 Pieux et palplanches ;</a:t>
            </a:r>
            <a:endParaRPr lang="en-US" sz="1600" b="1" dirty="0" smtClean="0"/>
          </a:p>
          <a:p>
            <a:r>
              <a:rPr lang="fr-FR" b="1" dirty="0" smtClean="0"/>
              <a:t>EN 1993-6 Chemin de roulement</a:t>
            </a:r>
            <a:r>
              <a:rPr lang="fr-FR" dirty="0" smtClean="0"/>
              <a:t>.</a:t>
            </a:r>
            <a:endParaRPr lang="en-US" sz="1600" dirty="0" smtClean="0"/>
          </a:p>
          <a:p>
            <a:endParaRPr lang="en-US" sz="1600" b="1" dirty="0" smtClean="0"/>
          </a:p>
          <a:p>
            <a:r>
              <a:rPr lang="fr-FR" b="1" dirty="0" smtClean="0"/>
              <a:t> </a:t>
            </a:r>
            <a:endParaRPr lang="en-US"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solidFill>
                  <a:schemeClr val="tx2"/>
                </a:solidFill>
              </a:rPr>
              <a:t>                             </a:t>
            </a:r>
            <a:r>
              <a:rPr lang="fr-FR" b="1" dirty="0" smtClean="0"/>
              <a:t>                           </a:t>
            </a:r>
            <a:endParaRPr lang="fr-FR" dirty="0">
              <a:solidFill>
                <a:schemeClr val="tx2"/>
              </a:solidFill>
              <a:latin typeface="Arial" pitchFamily="34" charset="0"/>
            </a:endParaRPr>
          </a:p>
        </p:txBody>
      </p:sp>
      <p:sp>
        <p:nvSpPr>
          <p:cNvPr id="93185" name="Rectangle 1"/>
          <p:cNvSpPr>
            <a:spLocks noChangeArrowheads="1"/>
          </p:cNvSpPr>
          <p:nvPr/>
        </p:nvSpPr>
        <p:spPr bwMode="auto">
          <a:xfrm>
            <a:off x="-403955" y="142852"/>
            <a:ext cx="9333673" cy="523220"/>
          </a:xfrm>
          <a:prstGeom prst="rect">
            <a:avLst/>
          </a:prstGeom>
          <a:noFill/>
          <a:ln w="9525">
            <a:noFill/>
            <a:miter lim="800000"/>
            <a:headEnd/>
            <a:tailEnd/>
          </a:ln>
          <a:effectLst/>
        </p:spPr>
        <p:txBody>
          <a:bodyPr vert="horz" wrap="square" lIns="91440" tIns="45720" rIns="633213"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636838" algn="ctr"/>
                <a:tab pos="5273675" algn="r"/>
              </a:tabLst>
            </a:pPr>
            <a:r>
              <a:rPr kumimoji="0" lang="fr-F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Chapitre II:                                           Notions de base et de sécurité</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ربع نص 6"/>
          <p:cNvSpPr txBox="1"/>
          <p:nvPr/>
        </p:nvSpPr>
        <p:spPr>
          <a:xfrm>
            <a:off x="142844" y="785794"/>
            <a:ext cx="9278501" cy="3139321"/>
          </a:xfrm>
          <a:prstGeom prst="rect">
            <a:avLst/>
          </a:prstGeom>
          <a:noFill/>
        </p:spPr>
        <p:txBody>
          <a:bodyPr wrap="none" rtlCol="1">
            <a:spAutoFit/>
          </a:bodyPr>
          <a:lstStyle/>
          <a:p>
            <a:r>
              <a:rPr lang="fr-FR" b="1" dirty="0" smtClean="0"/>
              <a:t>II.1 Introduction</a:t>
            </a:r>
            <a:endParaRPr lang="en-US" dirty="0" smtClean="0"/>
          </a:p>
          <a:p>
            <a:r>
              <a:rPr lang="fr-FR" sz="2000" b="1" dirty="0" smtClean="0"/>
              <a:t>La sécurité est définie comme l’absence du risque dans le domaine de la </a:t>
            </a:r>
          </a:p>
          <a:p>
            <a:r>
              <a:rPr lang="fr-FR" sz="2000" b="1" dirty="0" smtClean="0"/>
              <a:t>construction, cela implique la stabilité, la durabilité et l'aptitude à l'emploi. </a:t>
            </a:r>
          </a:p>
          <a:p>
            <a:r>
              <a:rPr lang="fr-FR" sz="2000" b="1" dirty="0" smtClean="0"/>
              <a:t>La sécurité absolue n'existe pas, il faut accepter une probabilité non </a:t>
            </a:r>
          </a:p>
          <a:p>
            <a:r>
              <a:rPr lang="fr-FR" sz="2000" b="1" dirty="0" smtClean="0"/>
              <a:t>Négligeable d'accident en bénéficiant des présomptions favorables pour </a:t>
            </a:r>
          </a:p>
          <a:p>
            <a:r>
              <a:rPr lang="fr-FR" sz="2000" b="1" dirty="0" smtClean="0"/>
              <a:t>la garantir (la sécurité).</a:t>
            </a:r>
            <a:endParaRPr lang="en-US" sz="2000" b="1" dirty="0" smtClean="0"/>
          </a:p>
          <a:p>
            <a:r>
              <a:rPr lang="fr-FR" sz="2000" b="1" dirty="0" smtClean="0"/>
              <a:t>Le dimensionnement des ouvrages et la vérification de la sécurité ne </a:t>
            </a:r>
          </a:p>
          <a:p>
            <a:r>
              <a:rPr lang="fr-FR" sz="2000" b="1" dirty="0" smtClean="0"/>
              <a:t>peuvent pas se faire de manière empirique. Ils sont basés sur des règles </a:t>
            </a:r>
          </a:p>
          <a:p>
            <a:r>
              <a:rPr lang="fr-FR" sz="2000" b="1" dirty="0" smtClean="0"/>
              <a:t>de calculs bien précises qui utilisent des notions innovées tant sur le </a:t>
            </a:r>
          </a:p>
          <a:p>
            <a:r>
              <a:rPr lang="fr-FR" sz="2000" b="1" dirty="0" smtClean="0"/>
              <a:t>plan technique.</a:t>
            </a:r>
            <a:endParaRPr lang="en-US" sz="2000" b="1" dirty="0"/>
          </a:p>
        </p:txBody>
      </p:sp>
      <p:sp>
        <p:nvSpPr>
          <p:cNvPr id="8" name="مربع نص 7"/>
          <p:cNvSpPr txBox="1"/>
          <p:nvPr/>
        </p:nvSpPr>
        <p:spPr>
          <a:xfrm>
            <a:off x="214282" y="3643314"/>
            <a:ext cx="8429684" cy="3323987"/>
          </a:xfrm>
          <a:prstGeom prst="rect">
            <a:avLst/>
          </a:prstGeom>
          <a:noFill/>
        </p:spPr>
        <p:txBody>
          <a:bodyPr wrap="square" rtlCol="1">
            <a:spAutoFit/>
          </a:bodyPr>
          <a:lstStyle/>
          <a:p>
            <a:r>
              <a:rPr lang="fr-FR" b="1" dirty="0" smtClean="0"/>
              <a:t>Les états-limites</a:t>
            </a:r>
            <a:endParaRPr lang="en-US" sz="4400" b="1" dirty="0" smtClean="0"/>
          </a:p>
          <a:p>
            <a:r>
              <a:rPr lang="fr-FR" b="1" dirty="0" smtClean="0"/>
              <a:t> État-limite : </a:t>
            </a:r>
            <a:r>
              <a:rPr lang="fr-FR" dirty="0" smtClean="0"/>
              <a:t>État particulier au delà duquel (dépassement dans le sens défavorable) la structure (ou l’un de ses éléments) n’assure plus les fonctions et ne satisfait plus aux exigences pour lesquelles elle a été  conçue.</a:t>
            </a:r>
            <a:endParaRPr lang="en-US" sz="4000" dirty="0" smtClean="0"/>
          </a:p>
          <a:p>
            <a:r>
              <a:rPr lang="fr-FR" dirty="0" smtClean="0"/>
              <a:t>On distingue deux catégories d’états-limites :</a:t>
            </a:r>
            <a:endParaRPr lang="en-US" sz="1600" dirty="0" smtClean="0"/>
          </a:p>
          <a:p>
            <a:pPr>
              <a:buFont typeface="Arial" pitchFamily="34" charset="0"/>
              <a:buChar char="•"/>
            </a:pPr>
            <a:r>
              <a:rPr lang="fr-FR" dirty="0" smtClean="0"/>
              <a:t> les états-limites ultimes (</a:t>
            </a:r>
            <a:r>
              <a:rPr lang="fr-FR" b="1" dirty="0" smtClean="0"/>
              <a:t>E.L.U.</a:t>
            </a:r>
            <a:r>
              <a:rPr lang="fr-FR" dirty="0" smtClean="0"/>
              <a:t>) et</a:t>
            </a:r>
            <a:endParaRPr lang="en-US" sz="1600" dirty="0" smtClean="0"/>
          </a:p>
          <a:p>
            <a:pPr>
              <a:buFont typeface="Arial" pitchFamily="34" charset="0"/>
              <a:buChar char="•"/>
            </a:pPr>
            <a:r>
              <a:rPr lang="fr-FR" dirty="0" smtClean="0"/>
              <a:t>les états limites de service (</a:t>
            </a:r>
            <a:r>
              <a:rPr lang="fr-FR" b="1" dirty="0" smtClean="0"/>
              <a:t>E.L.S.</a:t>
            </a:r>
            <a:r>
              <a:rPr lang="fr-FR" dirty="0" smtClean="0"/>
              <a:t>)</a:t>
            </a:r>
            <a:endParaRPr lang="en-US" sz="1600" dirty="0" smtClean="0"/>
          </a:p>
          <a:p>
            <a:r>
              <a:rPr lang="fr-FR" dirty="0" smtClean="0"/>
              <a:t> </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3</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9351086"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r>
              <a:rPr lang="fr-FR" sz="2000" b="1" i="1" dirty="0" smtClean="0">
                <a:latin typeface="Times New Roman" panose="02020603050405020304" pitchFamily="18" charset="0"/>
                <a:ea typeface="Calibri" panose="020F0502020204030204" pitchFamily="34" charset="0"/>
                <a:cs typeface="Times New Roman" panose="02020603050405020304" pitchFamily="18" charset="0"/>
              </a:rPr>
              <a:t>CHAPITREI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GENERALITES SUR LA CONSTRUCTION METALLIQUE</a:t>
            </a:r>
            <a:r>
              <a:rPr lang="en-US" sz="2000" b="1" dirty="0" smtClean="0"/>
              <a:t> </a:t>
            </a:r>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97957" y="928670"/>
            <a:ext cx="8136904" cy="4987006"/>
          </a:xfrm>
          <a:prstGeom prst="rect">
            <a:avLst/>
          </a:prstGeom>
        </p:spPr>
        <p:txBody>
          <a:bodyPr wrap="square">
            <a:spAutoFit/>
          </a:bodyPr>
          <a:lstStyle/>
          <a:p>
            <a:pPr>
              <a:lnSpc>
                <a:spcPct val="107000"/>
              </a:lnSpc>
              <a:spcAft>
                <a:spcPts val="800"/>
              </a:spcAft>
            </a:pP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II.1</a:t>
            </a:r>
            <a:r>
              <a:rPr lang="fr-FR" sz="2000" dirty="0" smtClean="0">
                <a:effectLst/>
                <a:latin typeface="Cambria" panose="02040503050406030204" pitchFamily="18" charset="0"/>
                <a:ea typeface="Calibri" panose="020F0502020204030204" pitchFamily="34" charset="0"/>
                <a:cs typeface="Cambria" panose="02040503050406030204" pitchFamily="18" charset="0"/>
              </a:rPr>
              <a:t>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Introduction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r>
              <a:rPr lang="en-US" sz="2000" i="1" dirty="0" smtClean="0"/>
              <a:t/>
            </a:r>
            <a:br>
              <a:rPr lang="en-US" sz="2000" i="1" dirty="0" smtClean="0"/>
            </a:br>
            <a:endParaRPr lang="en-US" sz="2000" i="1" dirty="0" smtClean="0"/>
          </a:p>
          <a:p>
            <a:r>
              <a:rPr lang="fr-FR" sz="2000" i="1" dirty="0" smtClean="0"/>
              <a:t> </a:t>
            </a:r>
            <a:endParaRPr lang="en-US" sz="2000" i="1" dirty="0" smtClean="0"/>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en-US" sz="2000" i="1" dirty="0" smtClean="0"/>
              <a:t/>
            </a:r>
            <a:br>
              <a:rPr lang="en-US" sz="2000" i="1" dirty="0" smtClean="0"/>
            </a:br>
            <a:endParaRPr lang="en-US" sz="2000" i="1" dirty="0" smtClean="0"/>
          </a:p>
          <a:p>
            <a:r>
              <a:rPr lang="fr-FR" sz="2000" i="1" dirty="0" smtClean="0"/>
              <a:t> </a:t>
            </a:r>
            <a:endParaRPr lang="en-US" sz="2000" i="1" dirty="0" smtClean="0"/>
          </a:p>
          <a:p>
            <a:pPr algn="just">
              <a:lnSpc>
                <a:spcPct val="150000"/>
              </a:lnSpc>
              <a:spcAft>
                <a:spcPts val="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p:cNvSpPr txBox="1"/>
          <p:nvPr/>
        </p:nvSpPr>
        <p:spPr>
          <a:xfrm>
            <a:off x="214282" y="1357298"/>
            <a:ext cx="8956298" cy="5078313"/>
          </a:xfrm>
          <a:prstGeom prst="rect">
            <a:avLst/>
          </a:prstGeom>
          <a:noFill/>
        </p:spPr>
        <p:txBody>
          <a:bodyPr wrap="none" rtlCol="1">
            <a:spAutoFit/>
          </a:bodyPr>
          <a:lstStyle/>
          <a:p>
            <a:endParaRPr lang="en-US" dirty="0" smtClean="0"/>
          </a:p>
          <a:p>
            <a:r>
              <a:rPr lang="fr-FR" dirty="0" smtClean="0"/>
              <a:t>Le fer a commencé à faire son apparition comme élément de construction </a:t>
            </a:r>
          </a:p>
          <a:p>
            <a:r>
              <a:rPr lang="fr-FR" dirty="0" smtClean="0"/>
              <a:t>au XVIII° siècle, alors que les matériaux usuels à cette époque étaient le bois et </a:t>
            </a:r>
          </a:p>
          <a:p>
            <a:r>
              <a:rPr lang="fr-FR" dirty="0" smtClean="0"/>
              <a:t>la pierre. Il s’agissait alors d’assurer des fonctions d’ornementation et de </a:t>
            </a:r>
          </a:p>
          <a:p>
            <a:r>
              <a:rPr lang="fr-FR" dirty="0" smtClean="0"/>
              <a:t>renforcement des ossatures (essentiellement de maintenir les pierres dans leur</a:t>
            </a:r>
          </a:p>
          <a:p>
            <a:r>
              <a:rPr lang="fr-FR" dirty="0" smtClean="0"/>
              <a:t> position initiale par agrafage). </a:t>
            </a:r>
            <a:endParaRPr lang="en-US" dirty="0" smtClean="0"/>
          </a:p>
          <a:p>
            <a:r>
              <a:rPr lang="fr-FR" dirty="0" smtClean="0"/>
              <a:t>Les années 70 furent marquées par un nouveau type architectural basé sur la </a:t>
            </a:r>
          </a:p>
          <a:p>
            <a:r>
              <a:rPr lang="fr-FR" dirty="0" smtClean="0"/>
              <a:t>mise en valeur de la haute technologie (</a:t>
            </a:r>
            <a:r>
              <a:rPr lang="fr-FR" dirty="0" err="1" smtClean="0"/>
              <a:t>e.g</a:t>
            </a:r>
            <a:r>
              <a:rPr lang="fr-FR" dirty="0" smtClean="0"/>
              <a:t>. centre Georges Pompidou). </a:t>
            </a:r>
          </a:p>
          <a:p>
            <a:r>
              <a:rPr lang="fr-FR" dirty="0" smtClean="0"/>
              <a:t>Cependant il fallut attendre les années 80 pour entrevoir les premiers signes d’une</a:t>
            </a:r>
          </a:p>
          <a:p>
            <a:r>
              <a:rPr lang="fr-FR" dirty="0" smtClean="0"/>
              <a:t> architecture inventive, caractère de la construction en acier d’aujourd’hui</a:t>
            </a:r>
          </a:p>
          <a:p>
            <a:r>
              <a:rPr lang="fr-FR" dirty="0" smtClean="0"/>
              <a:t> (carénage continu, forme d’ailes d’avion ou de bateau, utilisation de mâts et habillage</a:t>
            </a:r>
          </a:p>
          <a:p>
            <a:r>
              <a:rPr lang="fr-FR" dirty="0" smtClean="0"/>
              <a:t> de verre et d’acier).</a:t>
            </a:r>
            <a:endParaRPr lang="en-US" dirty="0" smtClean="0"/>
          </a:p>
          <a:p>
            <a:r>
              <a:rPr lang="fr-FR" dirty="0" smtClean="0"/>
              <a:t>L'année 1850 a marqué la réalisation d'une première véritable ossature métallique </a:t>
            </a:r>
          </a:p>
          <a:p>
            <a:r>
              <a:rPr lang="fr-FR" dirty="0" smtClean="0"/>
              <a:t>en poutres colonnes, l'hôtel CRYSTAL PALACE à LONDRES, qui a servit pour la </a:t>
            </a:r>
          </a:p>
          <a:p>
            <a:r>
              <a:rPr lang="fr-FR" dirty="0" smtClean="0"/>
              <a:t>première exposition universelle, c'était aussi la première application de l'idée de </a:t>
            </a:r>
          </a:p>
          <a:p>
            <a:r>
              <a:rPr lang="fr-FR" dirty="0" smtClean="0"/>
              <a:t>préfabrication des éléments (barres).</a:t>
            </a:r>
            <a:endParaRPr lang="en-US" dirty="0" smtClean="0"/>
          </a:p>
          <a:p>
            <a:r>
              <a:rPr lang="fr-FR" dirty="0" smtClean="0"/>
              <a:t>En 1855: HENRY BESSEMER inventa le convertisseur qui porte son nom et qui a </a:t>
            </a:r>
          </a:p>
          <a:p>
            <a:r>
              <a:rPr lang="fr-FR" dirty="0" smtClean="0"/>
              <a:t>permis l'évolution de la fonte en acier.</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6" name="مربع نص 5"/>
          <p:cNvSpPr txBox="1"/>
          <p:nvPr/>
        </p:nvSpPr>
        <p:spPr>
          <a:xfrm>
            <a:off x="285720" y="785794"/>
            <a:ext cx="8358246" cy="2831544"/>
          </a:xfrm>
          <a:prstGeom prst="rect">
            <a:avLst/>
          </a:prstGeom>
          <a:noFill/>
        </p:spPr>
        <p:txBody>
          <a:bodyPr wrap="square" rtlCol="1">
            <a:spAutoFit/>
          </a:bodyPr>
          <a:lstStyle/>
          <a:p>
            <a:r>
              <a:rPr lang="fr-FR" b="1" dirty="0" smtClean="0"/>
              <a:t>1 États-limites ultimes (E.L.U.) : </a:t>
            </a:r>
            <a:r>
              <a:rPr lang="fr-FR" sz="2000" b="1" dirty="0" smtClean="0"/>
              <a:t>Il y a effondrement de la  structure ou d’autres formes de ruine structurale au delà de ces états → Sécurité des biens et des personnes.</a:t>
            </a:r>
            <a:endParaRPr lang="en-US" sz="2000" b="1" dirty="0" smtClean="0"/>
          </a:p>
          <a:p>
            <a:r>
              <a:rPr lang="fr-FR" sz="2000" b="1" dirty="0" smtClean="0"/>
              <a:t>Un E.L.U. est atteint lorsque l’on constate :</a:t>
            </a:r>
            <a:endParaRPr lang="en-US" sz="2000" b="1" dirty="0" smtClean="0"/>
          </a:p>
          <a:p>
            <a:pPr lvl="1"/>
            <a:r>
              <a:rPr lang="fr-FR" sz="2000" b="1" dirty="0" smtClean="0"/>
              <a:t>une perte d’équilibre,</a:t>
            </a:r>
            <a:endParaRPr lang="en-US" sz="2000" b="1" dirty="0" smtClean="0"/>
          </a:p>
          <a:p>
            <a:pPr lvl="1"/>
            <a:r>
              <a:rPr lang="fr-FR" sz="2000" b="1" dirty="0" smtClean="0"/>
              <a:t>une instabilité de forme,</a:t>
            </a:r>
            <a:endParaRPr lang="en-US" sz="2000" b="1" dirty="0" smtClean="0"/>
          </a:p>
          <a:p>
            <a:pPr lvl="1"/>
            <a:r>
              <a:rPr lang="fr-FR" sz="2000" b="1" dirty="0" smtClean="0"/>
              <a:t>une rupture d’élément,</a:t>
            </a:r>
            <a:endParaRPr lang="en-US" sz="2000" b="1" dirty="0" smtClean="0"/>
          </a:p>
          <a:p>
            <a:pPr lvl="1"/>
            <a:r>
              <a:rPr lang="fr-FR" sz="2000" b="1" dirty="0" smtClean="0"/>
              <a:t>une déformation plastique exagérée</a:t>
            </a:r>
            <a:endParaRPr lang="en-US" sz="2000" b="1" dirty="0" smtClean="0"/>
          </a:p>
          <a:p>
            <a:endParaRPr lang="ar-SA" dirty="0"/>
          </a:p>
        </p:txBody>
      </p:sp>
      <p:sp>
        <p:nvSpPr>
          <p:cNvPr id="7" name="مربع نص 6"/>
          <p:cNvSpPr txBox="1"/>
          <p:nvPr/>
        </p:nvSpPr>
        <p:spPr>
          <a:xfrm>
            <a:off x="214282" y="3357562"/>
            <a:ext cx="8572560" cy="1323439"/>
          </a:xfrm>
          <a:prstGeom prst="rect">
            <a:avLst/>
          </a:prstGeom>
          <a:noFill/>
        </p:spPr>
        <p:txBody>
          <a:bodyPr wrap="square" rtlCol="1">
            <a:spAutoFit/>
          </a:bodyPr>
          <a:lstStyle/>
          <a:p>
            <a:r>
              <a:rPr lang="fr-FR" b="1" dirty="0" smtClean="0"/>
              <a:t>II.2.2 États-limites de service (E.L.S.) : </a:t>
            </a:r>
            <a:r>
              <a:rPr lang="fr-FR" sz="2000" b="1" dirty="0" smtClean="0"/>
              <a:t>Ils correspondent à des critères dont le non respect ne permet pas à l’élément d’être exploité dans des conditions satisfaisantes, ou compromet sa durabilité. (limitation des flèches, de la fissuration du béton …)	</a:t>
            </a:r>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7" name="مربع نص 6"/>
          <p:cNvSpPr txBox="1"/>
          <p:nvPr/>
        </p:nvSpPr>
        <p:spPr>
          <a:xfrm>
            <a:off x="214282" y="714356"/>
            <a:ext cx="8715436" cy="3416320"/>
          </a:xfrm>
          <a:prstGeom prst="rect">
            <a:avLst/>
          </a:prstGeom>
          <a:noFill/>
        </p:spPr>
        <p:txBody>
          <a:bodyPr wrap="square" rtlCol="1">
            <a:spAutoFit/>
          </a:bodyPr>
          <a:lstStyle/>
          <a:p>
            <a:r>
              <a:rPr lang="fr-FR" b="1" dirty="0" smtClean="0"/>
              <a:t> II.3 Les actions et combinaisons d'actions: (</a:t>
            </a:r>
            <a:r>
              <a:rPr lang="fr-FR" b="1" dirty="0" err="1" smtClean="0"/>
              <a:t>Eurocode</a:t>
            </a:r>
            <a:r>
              <a:rPr lang="fr-FR" b="1" dirty="0" smtClean="0"/>
              <a:t> 1)</a:t>
            </a:r>
            <a:endParaRPr lang="en-US" dirty="0" smtClean="0"/>
          </a:p>
          <a:p>
            <a:r>
              <a:rPr lang="fr-FR" dirty="0" smtClean="0"/>
              <a:t>  Une action désigne une </a:t>
            </a:r>
            <a:r>
              <a:rPr lang="fr-FR" b="1" dirty="0" smtClean="0"/>
              <a:t>charge </a:t>
            </a:r>
            <a:r>
              <a:rPr lang="fr-FR" dirty="0" smtClean="0"/>
              <a:t>appliquée à la	structure (action directe) ou une </a:t>
            </a:r>
            <a:r>
              <a:rPr lang="fr-FR" b="1" dirty="0" smtClean="0"/>
              <a:t>déformation </a:t>
            </a:r>
            <a:r>
              <a:rPr lang="fr-FR" dirty="0" smtClean="0"/>
              <a:t>imposée (action indirecte).</a:t>
            </a:r>
            <a:endParaRPr lang="en-US" dirty="0" smtClean="0"/>
          </a:p>
          <a:p>
            <a:r>
              <a:rPr lang="fr-FR" dirty="0" smtClean="0"/>
              <a:t>  La </a:t>
            </a:r>
            <a:r>
              <a:rPr lang="fr-FR" b="1" dirty="0" smtClean="0"/>
              <a:t>valeur de calcul </a:t>
            </a:r>
            <a:r>
              <a:rPr lang="fr-FR" dirty="0" smtClean="0"/>
              <a:t>d’une action est obtenue en faisant le produit d’une </a:t>
            </a:r>
            <a:r>
              <a:rPr lang="fr-FR" b="1" dirty="0" smtClean="0"/>
              <a:t>valeur représentative de base </a:t>
            </a:r>
            <a:r>
              <a:rPr lang="fr-FR" dirty="0" smtClean="0"/>
              <a:t>(</a:t>
            </a:r>
            <a:r>
              <a:rPr lang="fr-FR" b="1" dirty="0" smtClean="0"/>
              <a:t>caractéristique</a:t>
            </a:r>
            <a:r>
              <a:rPr lang="fr-FR" dirty="0" smtClean="0"/>
              <a:t>)  de l’action par un </a:t>
            </a:r>
            <a:r>
              <a:rPr lang="fr-FR" b="1" dirty="0" smtClean="0"/>
              <a:t>coefficient partiel de sécurité</a:t>
            </a:r>
            <a:r>
              <a:rPr lang="fr-FR" dirty="0" smtClean="0"/>
              <a:t>.</a:t>
            </a:r>
            <a:endParaRPr lang="en-US" dirty="0" smtClean="0"/>
          </a:p>
          <a:p>
            <a:r>
              <a:rPr lang="fr-FR" dirty="0" smtClean="0"/>
              <a:t>Les actions peuvent être subdivisées en 3 catégories:</a:t>
            </a:r>
            <a:endParaRPr lang="en-US" dirty="0" smtClean="0"/>
          </a:p>
          <a:p>
            <a:r>
              <a:rPr lang="fr-FR" b="1" dirty="0" smtClean="0"/>
              <a:t>II.3.1</a:t>
            </a:r>
            <a:r>
              <a:rPr lang="fr-FR" dirty="0" smtClean="0"/>
              <a:t> </a:t>
            </a:r>
            <a:r>
              <a:rPr lang="fr-FR" b="1" dirty="0" smtClean="0"/>
              <a:t>Les actions permanentes (G) </a:t>
            </a:r>
            <a:endParaRPr lang="en-US" b="1" dirty="0" smtClean="0"/>
          </a:p>
          <a:p>
            <a:pPr lvl="0">
              <a:buFont typeface="Arial" pitchFamily="34" charset="0"/>
              <a:buChar char="•"/>
            </a:pPr>
            <a:r>
              <a:rPr lang="fr-FR" dirty="0" smtClean="0"/>
              <a:t>poids propres des structures et des équipements fixes,</a:t>
            </a:r>
            <a:endParaRPr lang="en-US" dirty="0" smtClean="0"/>
          </a:p>
          <a:p>
            <a:pPr lvl="0">
              <a:buFont typeface="Arial" pitchFamily="34" charset="0"/>
              <a:buChar char="•"/>
            </a:pPr>
            <a:r>
              <a:rPr lang="fr-FR" dirty="0" smtClean="0"/>
              <a:t>action de la précontrainte,</a:t>
            </a:r>
            <a:endParaRPr lang="en-US" dirty="0" smtClean="0"/>
          </a:p>
          <a:p>
            <a:pPr lvl="0">
              <a:buFont typeface="Arial" pitchFamily="34" charset="0"/>
              <a:buChar char="•"/>
            </a:pPr>
            <a:r>
              <a:rPr lang="fr-FR" dirty="0" smtClean="0"/>
              <a:t>déplacement différentiel des appuis,</a:t>
            </a:r>
            <a:endParaRPr lang="en-US" dirty="0" smtClean="0"/>
          </a:p>
          <a:p>
            <a:pPr>
              <a:buFont typeface="Arial" pitchFamily="34" charset="0"/>
              <a:buChar char="•"/>
            </a:pPr>
            <a:r>
              <a:rPr lang="fr-FR" dirty="0" smtClean="0"/>
              <a:t>déformation imposée à la construction.</a:t>
            </a:r>
            <a:endParaRPr lang="ar-SA" dirty="0"/>
          </a:p>
        </p:txBody>
      </p:sp>
      <p:sp>
        <p:nvSpPr>
          <p:cNvPr id="8" name="مربع نص 7"/>
          <p:cNvSpPr txBox="1"/>
          <p:nvPr/>
        </p:nvSpPr>
        <p:spPr>
          <a:xfrm>
            <a:off x="357158" y="4143380"/>
            <a:ext cx="8358246" cy="1754326"/>
          </a:xfrm>
          <a:prstGeom prst="rect">
            <a:avLst/>
          </a:prstGeom>
          <a:noFill/>
        </p:spPr>
        <p:txBody>
          <a:bodyPr wrap="square" rtlCol="1">
            <a:spAutoFit/>
          </a:bodyPr>
          <a:lstStyle/>
          <a:p>
            <a:r>
              <a:rPr lang="fr-FR" b="1" dirty="0" smtClean="0"/>
              <a:t>II.3.2</a:t>
            </a:r>
            <a:r>
              <a:rPr lang="fr-FR" dirty="0" smtClean="0"/>
              <a:t> </a:t>
            </a:r>
            <a:r>
              <a:rPr lang="fr-FR" b="1" dirty="0" smtClean="0"/>
              <a:t>Les actions variables (Q) </a:t>
            </a:r>
            <a:endParaRPr lang="en-US" b="1" dirty="0" smtClean="0"/>
          </a:p>
          <a:p>
            <a:pPr lvl="0">
              <a:buFont typeface="Arial" pitchFamily="34" charset="0"/>
              <a:buChar char="•"/>
            </a:pPr>
            <a:r>
              <a:rPr lang="fr-FR" b="1" dirty="0" smtClean="0"/>
              <a:t>charges d’exploitation,</a:t>
            </a:r>
            <a:endParaRPr lang="en-US" b="1" dirty="0" smtClean="0"/>
          </a:p>
          <a:p>
            <a:pPr lvl="0">
              <a:buFont typeface="Arial" pitchFamily="34" charset="0"/>
              <a:buChar char="•"/>
            </a:pPr>
            <a:r>
              <a:rPr lang="fr-FR" b="1" dirty="0" smtClean="0"/>
              <a:t>action du vent,</a:t>
            </a:r>
            <a:endParaRPr lang="en-US" b="1" dirty="0" smtClean="0"/>
          </a:p>
          <a:p>
            <a:pPr lvl="0">
              <a:buFont typeface="Arial" pitchFamily="34" charset="0"/>
              <a:buChar char="•"/>
            </a:pPr>
            <a:r>
              <a:rPr lang="fr-FR" b="1" dirty="0" smtClean="0"/>
              <a:t>action de la neige,</a:t>
            </a:r>
            <a:endParaRPr lang="en-US" b="1" dirty="0" smtClean="0"/>
          </a:p>
          <a:p>
            <a:pPr lvl="0">
              <a:buFont typeface="Arial" pitchFamily="34" charset="0"/>
              <a:buChar char="•"/>
            </a:pPr>
            <a:r>
              <a:rPr lang="fr-FR" b="1" dirty="0" smtClean="0"/>
              <a:t>action des gradients thermiques,</a:t>
            </a:r>
            <a:endParaRPr lang="en-US" b="1" dirty="0" smtClean="0"/>
          </a:p>
          <a:p>
            <a:pPr lvl="0">
              <a:buFont typeface="Arial" pitchFamily="34" charset="0"/>
              <a:buChar char="•"/>
            </a:pPr>
            <a:r>
              <a:rPr lang="fr-FR" b="1" dirty="0" smtClean="0"/>
              <a:t>charges en cours de construction.</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357158" y="785794"/>
            <a:ext cx="7429552" cy="1477328"/>
          </a:xfrm>
          <a:prstGeom prst="rect">
            <a:avLst/>
          </a:prstGeom>
          <a:noFill/>
        </p:spPr>
        <p:txBody>
          <a:bodyPr wrap="square" rtlCol="1">
            <a:spAutoFit/>
          </a:bodyPr>
          <a:lstStyle/>
          <a:p>
            <a:r>
              <a:rPr lang="fr-FR" b="1" dirty="0" smtClean="0"/>
              <a:t>II.3.3</a:t>
            </a:r>
            <a:r>
              <a:rPr lang="fr-FR" dirty="0" smtClean="0"/>
              <a:t> </a:t>
            </a:r>
            <a:r>
              <a:rPr lang="fr-FR" b="1" dirty="0" smtClean="0"/>
              <a:t>Les actions accidentelles (A) </a:t>
            </a:r>
            <a:endParaRPr lang="en-US" b="1" dirty="0" smtClean="0"/>
          </a:p>
          <a:p>
            <a:pPr lvl="0">
              <a:buFont typeface="Arial" pitchFamily="34" charset="0"/>
              <a:buChar char="•"/>
            </a:pPr>
            <a:r>
              <a:rPr lang="fr-FR" b="1" dirty="0" smtClean="0"/>
              <a:t>chocs,</a:t>
            </a:r>
            <a:endParaRPr lang="en-US" b="1" dirty="0" smtClean="0"/>
          </a:p>
          <a:p>
            <a:pPr lvl="0">
              <a:buFont typeface="Arial" pitchFamily="34" charset="0"/>
              <a:buChar char="•"/>
            </a:pPr>
            <a:r>
              <a:rPr lang="fr-FR" b="1" dirty="0" smtClean="0"/>
              <a:t>incendie,</a:t>
            </a:r>
            <a:endParaRPr lang="en-US" b="1" dirty="0" smtClean="0"/>
          </a:p>
          <a:p>
            <a:pPr lvl="0">
              <a:buFont typeface="Arial" pitchFamily="34" charset="0"/>
              <a:buChar char="•"/>
            </a:pPr>
            <a:r>
              <a:rPr lang="fr-FR" b="1" dirty="0" smtClean="0"/>
              <a:t>séisme,</a:t>
            </a:r>
            <a:endParaRPr lang="en-US" b="1" dirty="0" smtClean="0"/>
          </a:p>
          <a:p>
            <a:pPr lvl="0">
              <a:buFont typeface="Arial" pitchFamily="34" charset="0"/>
              <a:buChar char="•"/>
            </a:pPr>
            <a:r>
              <a:rPr lang="fr-FR" b="1" dirty="0" smtClean="0"/>
              <a:t>explosions.</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8" name="مربع نص 7"/>
          <p:cNvSpPr txBox="1"/>
          <p:nvPr/>
        </p:nvSpPr>
        <p:spPr>
          <a:xfrm>
            <a:off x="500034" y="785795"/>
            <a:ext cx="7429552" cy="923330"/>
          </a:xfrm>
          <a:prstGeom prst="rect">
            <a:avLst/>
          </a:prstGeom>
          <a:noFill/>
        </p:spPr>
        <p:txBody>
          <a:bodyPr wrap="square" rtlCol="1">
            <a:spAutoFit/>
          </a:bodyPr>
          <a:lstStyle/>
          <a:p>
            <a:r>
              <a:rPr lang="fr-FR" dirty="0" smtClean="0"/>
              <a:t> </a:t>
            </a:r>
            <a:endParaRPr lang="en-US" dirty="0" smtClean="0"/>
          </a:p>
          <a:p>
            <a:r>
              <a:rPr lang="fr-FR" dirty="0" smtClean="0"/>
              <a:t>= 1,35 action permanente défavorable</a:t>
            </a:r>
            <a:endParaRPr lang="en-US" dirty="0" smtClean="0"/>
          </a:p>
          <a:p>
            <a:r>
              <a:rPr lang="fr-FR" dirty="0" smtClean="0"/>
              <a:t>= 1,0 action permanente favorable</a:t>
            </a:r>
            <a:endParaRPr lang="en-US" dirty="0" smtClean="0"/>
          </a:p>
        </p:txBody>
      </p:sp>
      <p:pic>
        <p:nvPicPr>
          <p:cNvPr id="9" name="image109.png"/>
          <p:cNvPicPr/>
          <p:nvPr/>
        </p:nvPicPr>
        <p:blipFill>
          <a:blip r:embed="rId3" cstate="print"/>
          <a:stretch>
            <a:fillRect/>
          </a:stretch>
        </p:blipFill>
        <p:spPr>
          <a:xfrm>
            <a:off x="571472" y="2500306"/>
            <a:ext cx="7858180" cy="4046611"/>
          </a:xfrm>
          <a:prstGeom prst="rect">
            <a:avLst/>
          </a:prstGeom>
        </p:spPr>
      </p:pic>
      <p:sp>
        <p:nvSpPr>
          <p:cNvPr id="10" name="مربع نص 9"/>
          <p:cNvSpPr txBox="1"/>
          <p:nvPr/>
        </p:nvSpPr>
        <p:spPr>
          <a:xfrm>
            <a:off x="785786" y="1785926"/>
            <a:ext cx="5857916" cy="369332"/>
          </a:xfrm>
          <a:prstGeom prst="rect">
            <a:avLst/>
          </a:prstGeom>
          <a:noFill/>
        </p:spPr>
        <p:txBody>
          <a:bodyPr wrap="square" rtlCol="1">
            <a:spAutoFit/>
          </a:bodyPr>
          <a:lstStyle/>
          <a:p>
            <a:r>
              <a:rPr lang="en-US" b="1" dirty="0" smtClean="0"/>
              <a:t>CHEMINEMENT DES CHARGES VERTICALES </a:t>
            </a:r>
            <a:endParaRPr lang="ar-SA"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571472" y="785794"/>
            <a:ext cx="5857916" cy="369332"/>
          </a:xfrm>
          <a:prstGeom prst="rect">
            <a:avLst/>
          </a:prstGeom>
          <a:noFill/>
        </p:spPr>
        <p:txBody>
          <a:bodyPr wrap="square" rtlCol="1">
            <a:spAutoFit/>
          </a:bodyPr>
          <a:lstStyle/>
          <a:p>
            <a:pPr lvl="0"/>
            <a:r>
              <a:rPr lang="en-US" b="1" dirty="0" smtClean="0"/>
              <a:t>CHEMINEMENT DES CHARGES HORIZONTALES </a:t>
            </a:r>
            <a:r>
              <a:rPr lang="en-US" dirty="0" smtClean="0"/>
              <a:t>:</a:t>
            </a:r>
            <a:endParaRPr lang="en-US" dirty="0"/>
          </a:p>
        </p:txBody>
      </p:sp>
      <p:pic>
        <p:nvPicPr>
          <p:cNvPr id="7" name="image110.png"/>
          <p:cNvPicPr/>
          <p:nvPr/>
        </p:nvPicPr>
        <p:blipFill>
          <a:blip r:embed="rId3" cstate="print"/>
          <a:stretch>
            <a:fillRect/>
          </a:stretch>
        </p:blipFill>
        <p:spPr>
          <a:xfrm>
            <a:off x="357158" y="1285860"/>
            <a:ext cx="8143932" cy="450059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111.png"/>
          <p:cNvPicPr/>
          <p:nvPr/>
        </p:nvPicPr>
        <p:blipFill>
          <a:blip r:embed="rId3" cstate="print"/>
          <a:stretch>
            <a:fillRect/>
          </a:stretch>
        </p:blipFill>
        <p:spPr>
          <a:xfrm>
            <a:off x="500034" y="928670"/>
            <a:ext cx="8001056" cy="485778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i="1" dirty="0" smtClean="0">
                <a:solidFill>
                  <a:schemeClr val="tx1"/>
                </a:solidFill>
              </a:rPr>
              <a:t>            CHAPITRE III: CALCUL DES PIECES SOLLICITEES EN TRACTION SIMPLE</a:t>
            </a:r>
            <a:endParaRPr lang="fr-FR" dirty="0">
              <a:solidFill>
                <a:schemeClr val="tx1"/>
              </a:solidFill>
              <a:latin typeface="Arial" pitchFamily="34" charset="0"/>
            </a:endParaRPr>
          </a:p>
        </p:txBody>
      </p:sp>
      <p:sp>
        <p:nvSpPr>
          <p:cNvPr id="6" name="مربع نص 5"/>
          <p:cNvSpPr txBox="1"/>
          <p:nvPr/>
        </p:nvSpPr>
        <p:spPr>
          <a:xfrm>
            <a:off x="357158" y="785794"/>
            <a:ext cx="7929618" cy="646331"/>
          </a:xfrm>
          <a:prstGeom prst="rect">
            <a:avLst/>
          </a:prstGeom>
          <a:noFill/>
        </p:spPr>
        <p:txBody>
          <a:bodyPr wrap="square" rtlCol="1">
            <a:spAutoFit/>
          </a:bodyPr>
          <a:lstStyle/>
          <a:p>
            <a:pPr>
              <a:buNone/>
            </a:pPr>
            <a:r>
              <a:rPr lang="fr-FR" b="1" i="1" u="heavy" dirty="0" smtClean="0"/>
              <a:t>CHAPITRE 3</a:t>
            </a:r>
            <a:r>
              <a:rPr lang="fr-FR" b="1" i="1" dirty="0" smtClean="0"/>
              <a:t> : CALCUL DES PIECES SOLLICITEES EN TRACTION SIMPLE</a:t>
            </a:r>
            <a:endParaRPr lang="en-US" b="1" i="1" u="sng" dirty="0" smtClean="0"/>
          </a:p>
        </p:txBody>
      </p:sp>
      <p:sp>
        <p:nvSpPr>
          <p:cNvPr id="7" name="مربع نص 6"/>
          <p:cNvSpPr txBox="1"/>
          <p:nvPr/>
        </p:nvSpPr>
        <p:spPr>
          <a:xfrm>
            <a:off x="357158" y="1714488"/>
            <a:ext cx="8501122" cy="5078313"/>
          </a:xfrm>
          <a:prstGeom prst="rect">
            <a:avLst/>
          </a:prstGeom>
          <a:noFill/>
        </p:spPr>
        <p:txBody>
          <a:bodyPr wrap="square" rtlCol="1">
            <a:spAutoFit/>
          </a:bodyPr>
          <a:lstStyle/>
          <a:p>
            <a:r>
              <a:rPr lang="fr-FR" b="1" dirty="0" smtClean="0"/>
              <a:t>III.1 Introduction</a:t>
            </a:r>
            <a:endParaRPr lang="en-US" dirty="0" smtClean="0"/>
          </a:p>
          <a:p>
            <a:r>
              <a:rPr lang="fr-FR" dirty="0" smtClean="0"/>
              <a:t>La construction métallique est composée d'un ensemble d'éléments structuraux travaillant: </a:t>
            </a:r>
            <a:r>
              <a:rPr lang="fr-FR" b="1" dirty="0" smtClean="0">
                <a:solidFill>
                  <a:srgbClr val="FF0000"/>
                </a:solidFill>
              </a:rPr>
              <a:t>à la traction, à la compression, à la flexion, à la torsion ou à ces sollicitations combinées</a:t>
            </a:r>
            <a:r>
              <a:rPr lang="fr-FR" dirty="0" smtClean="0"/>
              <a:t>. </a:t>
            </a:r>
          </a:p>
          <a:p>
            <a:r>
              <a:rPr lang="fr-FR" dirty="0" smtClean="0"/>
              <a:t>	Les éléments sollicités par la </a:t>
            </a:r>
            <a:r>
              <a:rPr lang="fr-FR" b="1" dirty="0" smtClean="0">
                <a:solidFill>
                  <a:srgbClr val="FF0000"/>
                </a:solidFill>
              </a:rPr>
              <a:t>traction pure </a:t>
            </a:r>
            <a:r>
              <a:rPr lang="fr-FR" dirty="0" smtClean="0"/>
              <a:t>sont communément appelés </a:t>
            </a:r>
            <a:r>
              <a:rPr lang="fr-FR" b="1" dirty="0" smtClean="0">
                <a:solidFill>
                  <a:srgbClr val="FF0000"/>
                </a:solidFill>
              </a:rPr>
              <a:t>élément tendus</a:t>
            </a:r>
            <a:r>
              <a:rPr lang="fr-FR" dirty="0" smtClean="0"/>
              <a:t>, ces derniers sont les éléments métalliques structuraux les plus simples et les plus efficaces car ils ne posent aucun problème d'instabilité de forme.</a:t>
            </a:r>
            <a:endParaRPr lang="en-US" dirty="0" smtClean="0"/>
          </a:p>
          <a:p>
            <a:r>
              <a:rPr lang="fr-FR" b="1" dirty="0" smtClean="0"/>
              <a:t>On retrouve les éléments tendus dans presque toutes les ossatures métalliques</a:t>
            </a:r>
            <a:r>
              <a:rPr lang="fr-FR" dirty="0" smtClean="0"/>
              <a:t>. Dans les </a:t>
            </a:r>
            <a:r>
              <a:rPr lang="fr-FR" b="1" dirty="0" smtClean="0">
                <a:solidFill>
                  <a:srgbClr val="FF0000"/>
                </a:solidFill>
              </a:rPr>
              <a:t>poutres en treillis </a:t>
            </a:r>
            <a:r>
              <a:rPr lang="fr-FR" dirty="0" smtClean="0"/>
              <a:t>(</a:t>
            </a:r>
            <a:r>
              <a:rPr lang="fr-FR" b="1" dirty="0" smtClean="0"/>
              <a:t>une des membrures et certaines diagonales</a:t>
            </a:r>
            <a:r>
              <a:rPr lang="fr-FR" dirty="0" smtClean="0"/>
              <a:t>), </a:t>
            </a:r>
            <a:r>
              <a:rPr lang="fr-FR" b="1" dirty="0" smtClean="0">
                <a:solidFill>
                  <a:srgbClr val="FF0000"/>
                </a:solidFill>
              </a:rPr>
              <a:t>certaines diagonales des systèmes de contreventement</a:t>
            </a:r>
            <a:r>
              <a:rPr lang="fr-FR" dirty="0" smtClean="0"/>
              <a:t>, des haubans ( pour soutenir des mâts), </a:t>
            </a:r>
            <a:r>
              <a:rPr lang="fr-FR" b="1" dirty="0" smtClean="0">
                <a:solidFill>
                  <a:srgbClr val="FF0000"/>
                </a:solidFill>
              </a:rPr>
              <a:t>des tirants</a:t>
            </a:r>
            <a:r>
              <a:rPr lang="fr-FR" dirty="0" smtClean="0"/>
              <a:t>, des suspentes, </a:t>
            </a:r>
            <a:r>
              <a:rPr lang="fr-FR" b="1" dirty="0" smtClean="0">
                <a:solidFill>
                  <a:srgbClr val="FF0000"/>
                </a:solidFill>
              </a:rPr>
              <a:t>des liernes </a:t>
            </a:r>
            <a:r>
              <a:rPr lang="fr-FR" dirty="0" smtClean="0"/>
              <a:t>et des </a:t>
            </a:r>
            <a:r>
              <a:rPr lang="fr-FR" b="1" dirty="0" smtClean="0">
                <a:solidFill>
                  <a:srgbClr val="FF0000"/>
                </a:solidFill>
              </a:rPr>
              <a:t>câbles</a:t>
            </a:r>
            <a:r>
              <a:rPr lang="fr-FR" dirty="0" smtClean="0"/>
              <a:t>. </a:t>
            </a:r>
            <a:endParaRPr lang="en-US" dirty="0" smtClean="0"/>
          </a:p>
          <a:p>
            <a:r>
              <a:rPr lang="fr-FR" dirty="0" smtClean="0"/>
              <a:t>En général les sections courantes des éléments tendus sont des profilés laminés ( sous forme </a:t>
            </a:r>
            <a:r>
              <a:rPr lang="fr-FR" b="1" dirty="0" smtClean="0">
                <a:solidFill>
                  <a:srgbClr val="FF0000"/>
                </a:solidFill>
              </a:rPr>
              <a:t>de plat, cornières, profils en U, en I, en H</a:t>
            </a:r>
            <a:r>
              <a:rPr lang="fr-FR" dirty="0" smtClean="0"/>
              <a:t>), </a:t>
            </a:r>
            <a:r>
              <a:rPr lang="fr-FR" b="1" dirty="0" smtClean="0">
                <a:solidFill>
                  <a:srgbClr val="FF0000"/>
                </a:solidFill>
              </a:rPr>
              <a:t>des ronds</a:t>
            </a:r>
            <a:r>
              <a:rPr lang="fr-FR" dirty="0" smtClean="0"/>
              <a:t>, </a:t>
            </a:r>
            <a:r>
              <a:rPr lang="fr-FR" b="1" dirty="0" smtClean="0">
                <a:solidFill>
                  <a:srgbClr val="FF0000"/>
                </a:solidFill>
              </a:rPr>
              <a:t>des carrés</a:t>
            </a:r>
            <a:r>
              <a:rPr lang="fr-FR" dirty="0" smtClean="0"/>
              <a:t>. </a:t>
            </a:r>
            <a:r>
              <a:rPr lang="fr-FR" b="1" dirty="0" smtClean="0"/>
              <a:t>Le choix de la section est déterminé selon le domaine d'utilisation et l'importance de l'effort appliqué.</a:t>
            </a:r>
            <a:endParaRPr lang="en-US" b="1" dirty="0" smtClean="0"/>
          </a:p>
          <a:p>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14282" y="928670"/>
            <a:ext cx="8572560" cy="1354217"/>
          </a:xfrm>
          <a:prstGeom prst="rect">
            <a:avLst/>
          </a:prstGeom>
          <a:noFill/>
        </p:spPr>
        <p:txBody>
          <a:bodyPr wrap="square" rtlCol="1">
            <a:spAutoFit/>
          </a:bodyPr>
          <a:lstStyle/>
          <a:p>
            <a:r>
              <a:rPr lang="fr-FR" b="1" dirty="0" smtClean="0"/>
              <a:t>II.2 Vérification à la TRACTION</a:t>
            </a:r>
            <a:endParaRPr lang="en-US" b="1" dirty="0" smtClean="0"/>
          </a:p>
          <a:p>
            <a:r>
              <a:rPr lang="fr-FR" b="1" dirty="0" smtClean="0"/>
              <a:t>II.2.1 Résistance de la section transversale</a:t>
            </a:r>
            <a:endParaRPr lang="en-US" b="1" dirty="0" smtClean="0"/>
          </a:p>
          <a:p>
            <a:r>
              <a:rPr lang="fr-FR" b="1" dirty="0" smtClean="0"/>
              <a:t>La valeur de calcul de l’effort de traction </a:t>
            </a:r>
            <a:r>
              <a:rPr lang="fr-FR" sz="2800" b="1" dirty="0" err="1" smtClean="0"/>
              <a:t>N</a:t>
            </a:r>
            <a:r>
              <a:rPr lang="fr-FR" b="1" dirty="0" err="1" smtClean="0"/>
              <a:t>sd</a:t>
            </a:r>
            <a:r>
              <a:rPr lang="fr-FR" b="1" dirty="0" smtClean="0"/>
              <a:t> dans chaque section transversale doit satisfaire la condition suivante :</a:t>
            </a:r>
            <a:endParaRPr lang="en-US" b="1" dirty="0"/>
          </a:p>
        </p:txBody>
      </p:sp>
      <p:sp>
        <p:nvSpPr>
          <p:cNvPr id="7" name="مربع نص 6"/>
          <p:cNvSpPr txBox="1"/>
          <p:nvPr/>
        </p:nvSpPr>
        <p:spPr>
          <a:xfrm>
            <a:off x="500034" y="2357430"/>
            <a:ext cx="7929618" cy="646331"/>
          </a:xfrm>
          <a:prstGeom prst="rect">
            <a:avLst/>
          </a:prstGeom>
          <a:noFill/>
        </p:spPr>
        <p:txBody>
          <a:bodyPr wrap="square" rtlCol="1">
            <a:spAutoFit/>
          </a:bodyPr>
          <a:lstStyle/>
          <a:p>
            <a:pPr algn="ctr"/>
            <a:endParaRPr lang="en-US" b="1" dirty="0" smtClean="0"/>
          </a:p>
          <a:p>
            <a:pPr algn="ctr"/>
            <a:r>
              <a:rPr lang="en-US" b="1" dirty="0" smtClean="0"/>
              <a:t>Nsd ≤ </a:t>
            </a:r>
            <a:r>
              <a:rPr lang="en-US" b="1" dirty="0" err="1" smtClean="0"/>
              <a:t>Nt,rd</a:t>
            </a:r>
            <a:r>
              <a:rPr lang="en-US" b="1" dirty="0" smtClean="0"/>
              <a:t> = Min [</a:t>
            </a:r>
            <a:r>
              <a:rPr lang="en-US" b="1" dirty="0" err="1" smtClean="0"/>
              <a:t>Npl,Rd</a:t>
            </a:r>
            <a:r>
              <a:rPr lang="en-US" b="1" dirty="0" smtClean="0"/>
              <a:t> ; </a:t>
            </a:r>
            <a:r>
              <a:rPr lang="en-US" b="1" dirty="0" err="1" smtClean="0"/>
              <a:t>Nu,rd</a:t>
            </a:r>
            <a:r>
              <a:rPr lang="en-US" b="1" dirty="0" smtClean="0"/>
              <a:t> ]</a:t>
            </a:r>
            <a:endParaRPr lang="en-US" dirty="0"/>
          </a:p>
        </p:txBody>
      </p:sp>
      <p:sp>
        <p:nvSpPr>
          <p:cNvPr id="8" name="مربع نص 7"/>
          <p:cNvSpPr txBox="1"/>
          <p:nvPr/>
        </p:nvSpPr>
        <p:spPr>
          <a:xfrm>
            <a:off x="142844" y="3429000"/>
            <a:ext cx="8786874" cy="1200329"/>
          </a:xfrm>
          <a:prstGeom prst="rect">
            <a:avLst/>
          </a:prstGeom>
          <a:noFill/>
        </p:spPr>
        <p:txBody>
          <a:bodyPr wrap="square" rtlCol="1">
            <a:spAutoFit/>
          </a:bodyPr>
          <a:lstStyle/>
          <a:p>
            <a:endParaRPr lang="en-US" dirty="0" smtClean="0"/>
          </a:p>
          <a:p>
            <a:pPr>
              <a:buFont typeface="Arial" pitchFamily="34" charset="0"/>
              <a:buChar char="•"/>
            </a:pPr>
            <a:r>
              <a:rPr lang="fr-FR" b="1" dirty="0" smtClean="0"/>
              <a:t> Pour une section qui ne comporte aucun trou, la valeur de calcul de la résistance à la traction </a:t>
            </a:r>
            <a:r>
              <a:rPr lang="fr-FR" b="1" dirty="0" err="1" smtClean="0"/>
              <a:t>Nt,Rd</a:t>
            </a:r>
            <a:r>
              <a:rPr lang="fr-FR" b="1" dirty="0" smtClean="0"/>
              <a:t> est la valeur de calcul de la résistance plastique de la section transversale brute</a:t>
            </a:r>
            <a:endParaRPr lang="ar-SA" b="1" dirty="0"/>
          </a:p>
        </p:txBody>
      </p:sp>
      <p:grpSp>
        <p:nvGrpSpPr>
          <p:cNvPr id="1026" name="Group 2"/>
          <p:cNvGrpSpPr>
            <a:grpSpLocks/>
          </p:cNvGrpSpPr>
          <p:nvPr/>
        </p:nvGrpSpPr>
        <p:grpSpPr bwMode="auto">
          <a:xfrm>
            <a:off x="1285852" y="4929198"/>
            <a:ext cx="979487" cy="546100"/>
            <a:chOff x="6079" y="384"/>
            <a:chExt cx="1532" cy="860"/>
          </a:xfrm>
        </p:grpSpPr>
        <p:sp>
          <p:nvSpPr>
            <p:cNvPr id="1027" name="Line 3"/>
            <p:cNvSpPr>
              <a:spLocks noChangeShapeType="1"/>
            </p:cNvSpPr>
            <p:nvPr/>
          </p:nvSpPr>
          <p:spPr bwMode="auto">
            <a:xfrm>
              <a:off x="7054" y="814"/>
              <a:ext cx="487" cy="0"/>
            </a:xfrm>
            <a:prstGeom prst="line">
              <a:avLst/>
            </a:prstGeom>
            <a:noFill/>
            <a:ln w="734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8" name="AutoShape 4"/>
            <p:cNvSpPr>
              <a:spLocks/>
            </p:cNvSpPr>
            <p:nvPr/>
          </p:nvSpPr>
          <p:spPr bwMode="auto">
            <a:xfrm>
              <a:off x="6079" y="384"/>
              <a:ext cx="1532" cy="860"/>
            </a:xfrm>
            <a:custGeom>
              <a:avLst/>
              <a:gdLst/>
              <a:ahLst/>
              <a:cxnLst>
                <a:cxn ang="0">
                  <a:pos x="5" y="4"/>
                </a:cxn>
                <a:cxn ang="0">
                  <a:pos x="1527" y="4"/>
                </a:cxn>
                <a:cxn ang="0">
                  <a:pos x="0" y="0"/>
                </a:cxn>
                <a:cxn ang="0">
                  <a:pos x="0" y="859"/>
                </a:cxn>
                <a:cxn ang="0">
                  <a:pos x="1531" y="0"/>
                </a:cxn>
                <a:cxn ang="0">
                  <a:pos x="1531" y="859"/>
                </a:cxn>
              </a:cxnLst>
              <a:rect l="0" t="0" r="r" b="b"/>
              <a:pathLst>
                <a:path w="1532" h="860">
                  <a:moveTo>
                    <a:pt x="5" y="4"/>
                  </a:moveTo>
                  <a:lnTo>
                    <a:pt x="1527" y="4"/>
                  </a:lnTo>
                  <a:moveTo>
                    <a:pt x="0" y="0"/>
                  </a:moveTo>
                  <a:lnTo>
                    <a:pt x="0" y="859"/>
                  </a:lnTo>
                  <a:moveTo>
                    <a:pt x="1531" y="0"/>
                  </a:moveTo>
                  <a:lnTo>
                    <a:pt x="1531" y="859"/>
                  </a:lnTo>
                </a:path>
              </a:pathLst>
            </a:cu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9" name="Line 5"/>
            <p:cNvSpPr>
              <a:spLocks noChangeShapeType="1"/>
            </p:cNvSpPr>
            <p:nvPr/>
          </p:nvSpPr>
          <p:spPr bwMode="auto">
            <a:xfrm>
              <a:off x="6084" y="1239"/>
              <a:ext cx="1522"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0" name="Text Box 6"/>
            <p:cNvSpPr txBox="1">
              <a:spLocks noChangeArrowheads="1"/>
            </p:cNvSpPr>
            <p:nvPr/>
          </p:nvSpPr>
          <p:spPr bwMode="auto">
            <a:xfrm>
              <a:off x="7221" y="1005"/>
              <a:ext cx="294" cy="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M0</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7079" y="820"/>
              <a:ext cx="136" cy="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Symbol" pitchFamily="18" charset="2"/>
                  <a:ea typeface="Arial" pitchFamily="34" charset="0"/>
                  <a:cs typeface="Arial" pitchFamily="34" charset="0"/>
                </a:rPr>
                <a:t>g</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6830" y="413"/>
              <a:ext cx="680" cy="5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25000" dirty="0" smtClean="0">
                  <a:ln>
                    <a:noFill/>
                  </a:ln>
                  <a:solidFill>
                    <a:schemeClr val="tx1"/>
                  </a:solidFill>
                  <a:effectLst/>
                  <a:latin typeface="Symbol" pitchFamily="18" charset="2"/>
                  <a:ea typeface="Arial" pitchFamily="34" charset="0"/>
                  <a:cs typeface="Arial" pitchFamily="34" charset="0"/>
                </a:rPr>
                <a:t>=</a:t>
              </a:r>
              <a:r>
                <a:rPr kumimoji="0" lang="en-US" sz="1400" b="1" i="0" u="none" strike="noStrike" cap="none" normalizeH="0" baseline="-25000" dirty="0" smtClean="0">
                  <a:ln>
                    <a:noFill/>
                  </a:ln>
                  <a:solidFill>
                    <a:schemeClr val="tx1"/>
                  </a:solidFill>
                  <a:effectLst/>
                  <a:latin typeface="Calibri" pitchFamily="34" charset="0"/>
                  <a:ea typeface="Arial" pitchFamily="34" charset="0"/>
                  <a:cs typeface="Arial" pitchFamily="34" charset="0"/>
                </a:rPr>
                <a:t> </a:t>
              </a:r>
              <a:r>
                <a:rPr kumimoji="0" lang="en-US" sz="1400" b="1" i="0" u="none" strike="noStrike" cap="none" normalizeH="0" baseline="0" dirty="0" err="1" smtClean="0">
                  <a:ln>
                    <a:noFill/>
                  </a:ln>
                  <a:solidFill>
                    <a:schemeClr val="tx1"/>
                  </a:solidFill>
                  <a:effectLst/>
                  <a:latin typeface="Calibri" pitchFamily="34" charset="0"/>
                  <a:ea typeface="Arial" pitchFamily="34" charset="0"/>
                  <a:cs typeface="Arial" pitchFamily="34" charset="0"/>
                </a:rPr>
                <a:t>Af</a:t>
              </a:r>
              <a:r>
                <a:rPr kumimoji="0" lang="en-US" sz="900" b="1" i="0" u="none" strike="noStrike" cap="none" normalizeH="0" baseline="-25000" dirty="0" err="1" smtClean="0">
                  <a:ln>
                    <a:noFill/>
                  </a:ln>
                  <a:solidFill>
                    <a:schemeClr val="tx1"/>
                  </a:solidFill>
                  <a:effectLst/>
                  <a:latin typeface="Calibri" pitchFamily="34" charset="0"/>
                  <a:ea typeface="Arial" pitchFamily="34" charset="0"/>
                  <a:cs typeface="Arial" pitchFamily="34" charset="0"/>
                </a:rPr>
                <a:t>y</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6362" y="787"/>
              <a:ext cx="385" cy="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9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plRd</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6134" y="634"/>
              <a:ext cx="223" cy="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24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مربع نص 17"/>
          <p:cNvSpPr txBox="1"/>
          <p:nvPr/>
        </p:nvSpPr>
        <p:spPr>
          <a:xfrm>
            <a:off x="3357554" y="4572008"/>
            <a:ext cx="5143536" cy="1477328"/>
          </a:xfrm>
          <a:prstGeom prst="rect">
            <a:avLst/>
          </a:prstGeom>
          <a:noFill/>
        </p:spPr>
        <p:txBody>
          <a:bodyPr wrap="square" rtlCol="1">
            <a:spAutoFit/>
          </a:bodyPr>
          <a:lstStyle/>
          <a:p>
            <a:r>
              <a:rPr lang="fr-FR" b="1" dirty="0" smtClean="0"/>
              <a:t>où : A: représente l'aire brute de la section transversale ;</a:t>
            </a:r>
            <a:endParaRPr lang="en-US" b="1" dirty="0" smtClean="0"/>
          </a:p>
          <a:p>
            <a:r>
              <a:rPr lang="fr-FR" b="1" dirty="0" smtClean="0"/>
              <a:t>Fy: représente la limite élastique de l'acier ;</a:t>
            </a:r>
            <a:endParaRPr lang="en-US" b="1" dirty="0" smtClean="0"/>
          </a:p>
          <a:p>
            <a:pPr lvl="0"/>
            <a:r>
              <a:rPr lang="en-US" b="1" dirty="0" smtClean="0">
                <a:latin typeface="Symbol" pitchFamily="18" charset="2"/>
                <a:ea typeface="Arial" pitchFamily="34" charset="0"/>
                <a:cs typeface="Arial" pitchFamily="34" charset="0"/>
              </a:rPr>
              <a:t>g</a:t>
            </a:r>
            <a:r>
              <a:rPr lang="fr-FR" b="1" dirty="0" smtClean="0"/>
              <a:t>M0 :représente le coefficient partiel de sécurité pour l'acier</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357158" y="928670"/>
            <a:ext cx="8429684" cy="1200329"/>
          </a:xfrm>
          <a:prstGeom prst="rect">
            <a:avLst/>
          </a:prstGeom>
          <a:noFill/>
        </p:spPr>
        <p:txBody>
          <a:bodyPr wrap="square" rtlCol="1">
            <a:spAutoFit/>
          </a:bodyPr>
          <a:lstStyle/>
          <a:p>
            <a:r>
              <a:rPr lang="fr-FR" b="1" dirty="0" smtClean="0"/>
              <a:t>En conséquence, pour une </a:t>
            </a:r>
            <a:r>
              <a:rPr lang="fr-FR" b="1" u="sng" dirty="0" smtClean="0"/>
              <a:t>section qui comporte des trous</a:t>
            </a:r>
            <a:r>
              <a:rPr lang="fr-FR" b="1" dirty="0" smtClean="0"/>
              <a:t>, la </a:t>
            </a:r>
            <a:r>
              <a:rPr lang="fr-FR" b="1" u="sng" dirty="0" smtClean="0"/>
              <a:t>valeur de calcul de la résistance à la traction</a:t>
            </a:r>
            <a:r>
              <a:rPr lang="fr-FR" b="1" dirty="0" smtClean="0"/>
              <a:t> </a:t>
            </a:r>
            <a:r>
              <a:rPr lang="fr-FR" b="1" dirty="0" err="1" smtClean="0"/>
              <a:t>Nt,Rd</a:t>
            </a:r>
            <a:r>
              <a:rPr lang="fr-FR" b="1" dirty="0" smtClean="0"/>
              <a:t> doit être prise comme étant la </a:t>
            </a:r>
            <a:r>
              <a:rPr lang="fr-FR" b="1" u="sng" dirty="0" smtClean="0"/>
              <a:t>plus petite des deux valeurs</a:t>
            </a:r>
            <a:r>
              <a:rPr lang="fr-FR" b="1" dirty="0" smtClean="0"/>
              <a:t> suivantes :</a:t>
            </a:r>
            <a:endParaRPr lang="en-US" b="1" dirty="0" smtClean="0"/>
          </a:p>
          <a:p>
            <a:endParaRPr lang="ar-SA" dirty="0"/>
          </a:p>
        </p:txBody>
      </p:sp>
      <p:sp>
        <p:nvSpPr>
          <p:cNvPr id="7" name="مربع نص 6"/>
          <p:cNvSpPr txBox="1"/>
          <p:nvPr/>
        </p:nvSpPr>
        <p:spPr>
          <a:xfrm>
            <a:off x="357158" y="1785926"/>
            <a:ext cx="7786742" cy="923330"/>
          </a:xfrm>
          <a:prstGeom prst="rect">
            <a:avLst/>
          </a:prstGeom>
          <a:noFill/>
        </p:spPr>
        <p:txBody>
          <a:bodyPr wrap="square" rtlCol="1">
            <a:spAutoFit/>
          </a:bodyPr>
          <a:lstStyle/>
          <a:p>
            <a:r>
              <a:rPr lang="fr-FR" dirty="0" smtClean="0"/>
              <a:t/>
            </a:r>
            <a:br>
              <a:rPr lang="fr-FR" dirty="0" smtClean="0"/>
            </a:br>
            <a:r>
              <a:rPr lang="fr-FR" dirty="0" smtClean="0"/>
              <a:t>a) la valeur de calcul de la résistance plastique de la section transversale brute</a:t>
            </a:r>
            <a:endParaRPr lang="ar-SA" dirty="0"/>
          </a:p>
        </p:txBody>
      </p:sp>
      <p:grpSp>
        <p:nvGrpSpPr>
          <p:cNvPr id="16" name="Group 2"/>
          <p:cNvGrpSpPr>
            <a:grpSpLocks/>
          </p:cNvGrpSpPr>
          <p:nvPr/>
        </p:nvGrpSpPr>
        <p:grpSpPr bwMode="auto">
          <a:xfrm>
            <a:off x="2071670" y="2571744"/>
            <a:ext cx="979487" cy="546100"/>
            <a:chOff x="6079" y="384"/>
            <a:chExt cx="1532" cy="860"/>
          </a:xfrm>
        </p:grpSpPr>
        <p:sp>
          <p:nvSpPr>
            <p:cNvPr id="17" name="Line 3"/>
            <p:cNvSpPr>
              <a:spLocks noChangeShapeType="1"/>
            </p:cNvSpPr>
            <p:nvPr/>
          </p:nvSpPr>
          <p:spPr bwMode="auto">
            <a:xfrm>
              <a:off x="7054" y="814"/>
              <a:ext cx="487" cy="0"/>
            </a:xfrm>
            <a:prstGeom prst="line">
              <a:avLst/>
            </a:prstGeom>
            <a:noFill/>
            <a:ln w="734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 name="AutoShape 4"/>
            <p:cNvSpPr>
              <a:spLocks/>
            </p:cNvSpPr>
            <p:nvPr/>
          </p:nvSpPr>
          <p:spPr bwMode="auto">
            <a:xfrm>
              <a:off x="6079" y="384"/>
              <a:ext cx="1532" cy="860"/>
            </a:xfrm>
            <a:custGeom>
              <a:avLst/>
              <a:gdLst/>
              <a:ahLst/>
              <a:cxnLst>
                <a:cxn ang="0">
                  <a:pos x="5" y="4"/>
                </a:cxn>
                <a:cxn ang="0">
                  <a:pos x="1527" y="4"/>
                </a:cxn>
                <a:cxn ang="0">
                  <a:pos x="0" y="0"/>
                </a:cxn>
                <a:cxn ang="0">
                  <a:pos x="0" y="859"/>
                </a:cxn>
                <a:cxn ang="0">
                  <a:pos x="1531" y="0"/>
                </a:cxn>
                <a:cxn ang="0">
                  <a:pos x="1531" y="859"/>
                </a:cxn>
              </a:cxnLst>
              <a:rect l="0" t="0" r="r" b="b"/>
              <a:pathLst>
                <a:path w="1532" h="860">
                  <a:moveTo>
                    <a:pt x="5" y="4"/>
                  </a:moveTo>
                  <a:lnTo>
                    <a:pt x="1527" y="4"/>
                  </a:lnTo>
                  <a:moveTo>
                    <a:pt x="0" y="0"/>
                  </a:moveTo>
                  <a:lnTo>
                    <a:pt x="0" y="859"/>
                  </a:lnTo>
                  <a:moveTo>
                    <a:pt x="1531" y="0"/>
                  </a:moveTo>
                  <a:lnTo>
                    <a:pt x="1531" y="859"/>
                  </a:lnTo>
                </a:path>
              </a:pathLst>
            </a:cu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9" name="Line 5"/>
            <p:cNvSpPr>
              <a:spLocks noChangeShapeType="1"/>
            </p:cNvSpPr>
            <p:nvPr/>
          </p:nvSpPr>
          <p:spPr bwMode="auto">
            <a:xfrm>
              <a:off x="6084" y="1239"/>
              <a:ext cx="1522"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 name="Text Box 6"/>
            <p:cNvSpPr txBox="1">
              <a:spLocks noChangeArrowheads="1"/>
            </p:cNvSpPr>
            <p:nvPr/>
          </p:nvSpPr>
          <p:spPr bwMode="auto">
            <a:xfrm>
              <a:off x="7221" y="1005"/>
              <a:ext cx="294" cy="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M0</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7"/>
            <p:cNvSpPr txBox="1">
              <a:spLocks noChangeArrowheads="1"/>
            </p:cNvSpPr>
            <p:nvPr/>
          </p:nvSpPr>
          <p:spPr bwMode="auto">
            <a:xfrm>
              <a:off x="7079" y="820"/>
              <a:ext cx="136" cy="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Symbol" pitchFamily="18" charset="2"/>
                  <a:ea typeface="Arial" pitchFamily="34" charset="0"/>
                  <a:cs typeface="Arial" pitchFamily="34" charset="0"/>
                </a:rPr>
                <a:t>g</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8"/>
            <p:cNvSpPr txBox="1">
              <a:spLocks noChangeArrowheads="1"/>
            </p:cNvSpPr>
            <p:nvPr/>
          </p:nvSpPr>
          <p:spPr bwMode="auto">
            <a:xfrm>
              <a:off x="6830" y="413"/>
              <a:ext cx="680" cy="5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25000" dirty="0" smtClean="0">
                  <a:ln>
                    <a:noFill/>
                  </a:ln>
                  <a:solidFill>
                    <a:schemeClr val="tx1"/>
                  </a:solidFill>
                  <a:effectLst/>
                  <a:latin typeface="Symbol" pitchFamily="18" charset="2"/>
                  <a:ea typeface="Arial" pitchFamily="34" charset="0"/>
                  <a:cs typeface="Arial" pitchFamily="34" charset="0"/>
                </a:rPr>
                <a:t>=</a:t>
              </a:r>
              <a:r>
                <a:rPr kumimoji="0" lang="en-US" sz="1400" b="1" i="0" u="none" strike="noStrike" cap="none" normalizeH="0" baseline="-25000" dirty="0" smtClean="0">
                  <a:ln>
                    <a:noFill/>
                  </a:ln>
                  <a:solidFill>
                    <a:schemeClr val="tx1"/>
                  </a:solidFill>
                  <a:effectLst/>
                  <a:latin typeface="Calibri" pitchFamily="34" charset="0"/>
                  <a:ea typeface="Arial" pitchFamily="34" charset="0"/>
                  <a:cs typeface="Arial" pitchFamily="34" charset="0"/>
                </a:rPr>
                <a:t> </a:t>
              </a:r>
              <a:r>
                <a:rPr kumimoji="0" lang="en-US" sz="1400" b="1" i="0" u="none" strike="noStrike" cap="none" normalizeH="0" baseline="0" dirty="0" err="1" smtClean="0">
                  <a:ln>
                    <a:noFill/>
                  </a:ln>
                  <a:solidFill>
                    <a:schemeClr val="tx1"/>
                  </a:solidFill>
                  <a:effectLst/>
                  <a:latin typeface="Calibri" pitchFamily="34" charset="0"/>
                  <a:ea typeface="Arial" pitchFamily="34" charset="0"/>
                  <a:cs typeface="Arial" pitchFamily="34" charset="0"/>
                </a:rPr>
                <a:t>Af</a:t>
              </a:r>
              <a:r>
                <a:rPr kumimoji="0" lang="en-US" sz="900" b="1" i="0" u="none" strike="noStrike" cap="none" normalizeH="0" baseline="-25000" dirty="0" err="1" smtClean="0">
                  <a:ln>
                    <a:noFill/>
                  </a:ln>
                  <a:solidFill>
                    <a:schemeClr val="tx1"/>
                  </a:solidFill>
                  <a:effectLst/>
                  <a:latin typeface="Calibri" pitchFamily="34" charset="0"/>
                  <a:ea typeface="Arial" pitchFamily="34" charset="0"/>
                  <a:cs typeface="Arial" pitchFamily="34" charset="0"/>
                </a:rPr>
                <a:t>y</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9"/>
            <p:cNvSpPr txBox="1">
              <a:spLocks noChangeArrowheads="1"/>
            </p:cNvSpPr>
            <p:nvPr/>
          </p:nvSpPr>
          <p:spPr bwMode="auto">
            <a:xfrm>
              <a:off x="6362" y="787"/>
              <a:ext cx="385" cy="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9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plRd</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0"/>
            <p:cNvSpPr txBox="1">
              <a:spLocks noChangeArrowheads="1"/>
            </p:cNvSpPr>
            <p:nvPr/>
          </p:nvSpPr>
          <p:spPr bwMode="auto">
            <a:xfrm>
              <a:off x="6134" y="634"/>
              <a:ext cx="223" cy="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24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مربع نص 24"/>
          <p:cNvSpPr txBox="1"/>
          <p:nvPr/>
        </p:nvSpPr>
        <p:spPr>
          <a:xfrm>
            <a:off x="500034" y="3500438"/>
            <a:ext cx="7786742" cy="369332"/>
          </a:xfrm>
          <a:prstGeom prst="rect">
            <a:avLst/>
          </a:prstGeom>
          <a:noFill/>
        </p:spPr>
        <p:txBody>
          <a:bodyPr wrap="square" rtlCol="1">
            <a:spAutoFit/>
          </a:bodyPr>
          <a:lstStyle/>
          <a:p>
            <a:r>
              <a:rPr lang="fr-FR" b="1" dirty="0" smtClean="0"/>
              <a:t>b) la valeur de calcul de la résistance ultime de la section nette</a:t>
            </a:r>
            <a:endParaRPr lang="ar-SA" b="1" dirty="0"/>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0,9A</a:t>
            </a:r>
            <a:r>
              <a:rPr kumimoji="0" lang="en-US"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net </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t>
            </a:r>
            <a:r>
              <a:rPr kumimoji="0" lang="en-US"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0,9A</a:t>
            </a:r>
            <a:r>
              <a:rPr kumimoji="0" lang="en-US"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net </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t>
            </a:r>
            <a:r>
              <a:rPr kumimoji="0" lang="en-US"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مربع نص 27"/>
          <p:cNvSpPr txBox="1"/>
          <p:nvPr/>
        </p:nvSpPr>
        <p:spPr>
          <a:xfrm>
            <a:off x="1571604" y="4071942"/>
            <a:ext cx="3357586" cy="738664"/>
          </a:xfrm>
          <a:prstGeom prst="rect">
            <a:avLst/>
          </a:prstGeom>
          <a:noFill/>
        </p:spPr>
        <p:txBody>
          <a:bodyPr wrap="square" rtlCol="1">
            <a:spAutoFit/>
          </a:bodyPr>
          <a:lstStyle/>
          <a:p>
            <a:pPr lvl="0" algn="ctr"/>
            <a:r>
              <a:rPr lang="fr-FR" b="1" dirty="0" smtClean="0"/>
              <a:t>Nu,Rd= 0.9 .</a:t>
            </a:r>
            <a:r>
              <a:rPr lang="fr-FR" b="1" dirty="0" err="1" smtClean="0"/>
              <a:t>Anet.Fu</a:t>
            </a:r>
            <a:r>
              <a:rPr lang="fr-FR" b="1" dirty="0" smtClean="0"/>
              <a:t>/</a:t>
            </a:r>
            <a:r>
              <a:rPr lang="en-US" b="1" dirty="0" smtClean="0">
                <a:latin typeface="Symbol" pitchFamily="18" charset="2"/>
                <a:ea typeface="Arial" pitchFamily="34" charset="0"/>
                <a:cs typeface="Arial" pitchFamily="34" charset="0"/>
              </a:rPr>
              <a:t>gM2</a:t>
            </a:r>
            <a:endParaRPr lang="ar-SA" sz="2400" b="1" dirty="0" smtClean="0">
              <a:cs typeface="Arial" pitchFamily="34" charset="0"/>
            </a:endParaRPr>
          </a:p>
          <a:p>
            <a:endParaRPr lang="ar-SA" dirty="0"/>
          </a:p>
        </p:txBody>
      </p:sp>
      <p:sp>
        <p:nvSpPr>
          <p:cNvPr id="29" name="مربع نص 28"/>
          <p:cNvSpPr txBox="1"/>
          <p:nvPr/>
        </p:nvSpPr>
        <p:spPr>
          <a:xfrm>
            <a:off x="285720" y="4714884"/>
            <a:ext cx="8215370" cy="1477328"/>
          </a:xfrm>
          <a:prstGeom prst="rect">
            <a:avLst/>
          </a:prstGeom>
          <a:noFill/>
        </p:spPr>
        <p:txBody>
          <a:bodyPr wrap="square" rtlCol="1">
            <a:spAutoFit/>
          </a:bodyPr>
          <a:lstStyle/>
          <a:p>
            <a:r>
              <a:rPr lang="fr-FR" b="1" dirty="0" smtClean="0"/>
              <a:t>où : Anet représente </a:t>
            </a:r>
            <a:r>
              <a:rPr lang="fr-FR" b="1" u="sng" dirty="0" smtClean="0"/>
              <a:t>l'aire nette</a:t>
            </a:r>
            <a:r>
              <a:rPr lang="fr-FR" b="1" dirty="0" smtClean="0"/>
              <a:t> de la section transversale ;</a:t>
            </a:r>
            <a:endParaRPr lang="en-US" b="1" dirty="0" smtClean="0"/>
          </a:p>
          <a:p>
            <a:r>
              <a:rPr lang="fr-FR" b="1" dirty="0" smtClean="0"/>
              <a:t>Fu: représente la limite de rupture de l'acier ;</a:t>
            </a:r>
            <a:endParaRPr lang="en-US" b="1" dirty="0" smtClean="0"/>
          </a:p>
          <a:p>
            <a:r>
              <a:rPr lang="en-US" b="1" dirty="0" smtClean="0">
                <a:latin typeface="Symbol" pitchFamily="18" charset="2"/>
                <a:ea typeface="Arial" pitchFamily="34" charset="0"/>
                <a:cs typeface="Arial" pitchFamily="34" charset="0"/>
              </a:rPr>
              <a:t>g</a:t>
            </a:r>
            <a:r>
              <a:rPr lang="fr-FR" b="1" dirty="0" smtClean="0"/>
              <a:t>M2 représente le coefficient partiel de sécurité pour l'acier</a:t>
            </a:r>
          </a:p>
          <a:p>
            <a:endParaRPr lang="fr-FR" b="1" dirty="0" smtClean="0"/>
          </a:p>
          <a:p>
            <a:r>
              <a:rPr lang="fr-FR" b="1" dirty="0" smtClean="0"/>
              <a:t>le facteur 0,9 est un </a:t>
            </a:r>
            <a:r>
              <a:rPr lang="fr-FR" b="1" u="sng" dirty="0" smtClean="0"/>
              <a:t>coefficient de réduction</a:t>
            </a:r>
            <a:r>
              <a:rPr lang="fr-FR" b="1" dirty="0" smtClean="0"/>
              <a:t>  </a:t>
            </a:r>
            <a:endParaRPr lang="ar-SA"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357158" y="642918"/>
            <a:ext cx="7929618" cy="1200329"/>
          </a:xfrm>
          <a:prstGeom prst="rect">
            <a:avLst/>
          </a:prstGeom>
          <a:noFill/>
        </p:spPr>
        <p:txBody>
          <a:bodyPr wrap="square" rtlCol="1">
            <a:spAutoFit/>
          </a:bodyPr>
          <a:lstStyle/>
          <a:p>
            <a:r>
              <a:rPr lang="fr-FR" b="1" dirty="0" smtClean="0"/>
              <a:t>II.3 Détermination de l’aire nette</a:t>
            </a:r>
            <a:endParaRPr lang="en-US" b="1" dirty="0" smtClean="0"/>
          </a:p>
          <a:p>
            <a:r>
              <a:rPr lang="fr-FR" b="1" dirty="0" smtClean="0"/>
              <a:t>La section nette « </a:t>
            </a:r>
            <a:r>
              <a:rPr lang="fr-FR" b="1" dirty="0" err="1" smtClean="0"/>
              <a:t>A</a:t>
            </a:r>
            <a:r>
              <a:rPr lang="fr-FR" b="1" baseline="-25000" dirty="0" err="1" smtClean="0"/>
              <a:t>nette</a:t>
            </a:r>
            <a:r>
              <a:rPr lang="fr-FR" b="1" dirty="0" smtClean="0"/>
              <a:t> » est la section qui présente la plus courte ligne de rupture, elle est inférieure à la section brute « </a:t>
            </a:r>
            <a:r>
              <a:rPr lang="fr-FR" b="1" dirty="0" err="1" smtClean="0"/>
              <a:t>A</a:t>
            </a:r>
            <a:r>
              <a:rPr lang="fr-FR" b="1" baseline="-25000" dirty="0" err="1" smtClean="0"/>
              <a:t>brute</a:t>
            </a:r>
            <a:r>
              <a:rPr lang="fr-FR" b="1" dirty="0" smtClean="0"/>
              <a:t> » et dépend du nombre de trous qu’elle traverse et de leur disposition</a:t>
            </a:r>
            <a:r>
              <a:rPr lang="fr-FR" dirty="0" smtClean="0"/>
              <a:t>.</a:t>
            </a:r>
            <a:endParaRPr lang="en-US" sz="1600" dirty="0"/>
          </a:p>
        </p:txBody>
      </p:sp>
      <p:sp>
        <p:nvSpPr>
          <p:cNvPr id="7" name="مربع نص 6"/>
          <p:cNvSpPr txBox="1"/>
          <p:nvPr/>
        </p:nvSpPr>
        <p:spPr>
          <a:xfrm>
            <a:off x="571472" y="1928802"/>
            <a:ext cx="6500858" cy="369332"/>
          </a:xfrm>
          <a:prstGeom prst="rect">
            <a:avLst/>
          </a:prstGeom>
          <a:noFill/>
        </p:spPr>
        <p:txBody>
          <a:bodyPr wrap="square" rtlCol="1">
            <a:spAutoFit/>
          </a:bodyPr>
          <a:lstStyle/>
          <a:p>
            <a:r>
              <a:rPr lang="fr-FR" b="1" i="1" dirty="0" smtClean="0"/>
              <a:t>a/ </a:t>
            </a:r>
            <a:r>
              <a:rPr lang="fr-FR" b="1" i="1" u="heavy" dirty="0" smtClean="0"/>
              <a:t>Cas des trous régulièrement distribués :</a:t>
            </a:r>
            <a:endParaRPr lang="en-US" b="1" i="1" u="sng" dirty="0"/>
          </a:p>
        </p:txBody>
      </p:sp>
      <p:grpSp>
        <p:nvGrpSpPr>
          <p:cNvPr id="53249" name="Group 1"/>
          <p:cNvGrpSpPr>
            <a:grpSpLocks/>
          </p:cNvGrpSpPr>
          <p:nvPr/>
        </p:nvGrpSpPr>
        <p:grpSpPr bwMode="auto">
          <a:xfrm>
            <a:off x="1642407" y="2786058"/>
            <a:ext cx="3533775" cy="2101850"/>
            <a:chOff x="567" y="-839"/>
            <a:chExt cx="5566" cy="3309"/>
          </a:xfrm>
        </p:grpSpPr>
        <p:sp>
          <p:nvSpPr>
            <p:cNvPr id="53250" name="Rectangle 2"/>
            <p:cNvSpPr>
              <a:spLocks noChangeArrowheads="1"/>
            </p:cNvSpPr>
            <p:nvPr/>
          </p:nvSpPr>
          <p:spPr bwMode="auto">
            <a:xfrm>
              <a:off x="5254" y="141"/>
              <a:ext cx="647" cy="174"/>
            </a:xfrm>
            <a:prstGeom prst="rect">
              <a:avLst/>
            </a:prstGeom>
            <a:noFill/>
            <a:ln w="9258">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3251" name="Line 3"/>
            <p:cNvSpPr>
              <a:spLocks noChangeShapeType="1"/>
            </p:cNvSpPr>
            <p:nvPr/>
          </p:nvSpPr>
          <p:spPr bwMode="auto">
            <a:xfrm>
              <a:off x="5578" y="-284"/>
              <a:ext cx="0" cy="2002"/>
            </a:xfrm>
            <a:prstGeom prst="line">
              <a:avLst/>
            </a:prstGeom>
            <a:noFill/>
            <a:ln w="9258">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2" name="AutoShape 4"/>
            <p:cNvSpPr>
              <a:spLocks/>
            </p:cNvSpPr>
            <p:nvPr/>
          </p:nvSpPr>
          <p:spPr bwMode="auto">
            <a:xfrm>
              <a:off x="1537" y="-285"/>
              <a:ext cx="3071" cy="2003"/>
            </a:xfrm>
            <a:custGeom>
              <a:avLst/>
              <a:gdLst/>
              <a:ahLst/>
              <a:cxnLst>
                <a:cxn ang="0">
                  <a:pos x="0" y="0"/>
                </a:cxn>
                <a:cxn ang="0">
                  <a:pos x="3071" y="0"/>
                </a:cxn>
                <a:cxn ang="0">
                  <a:pos x="0" y="2002"/>
                </a:cxn>
                <a:cxn ang="0">
                  <a:pos x="3071" y="2002"/>
                </a:cxn>
              </a:cxnLst>
              <a:rect l="0" t="0" r="r" b="b"/>
              <a:pathLst>
                <a:path w="3071" h="2003">
                  <a:moveTo>
                    <a:pt x="0" y="0"/>
                  </a:moveTo>
                  <a:lnTo>
                    <a:pt x="3071" y="0"/>
                  </a:lnTo>
                  <a:moveTo>
                    <a:pt x="0" y="2002"/>
                  </a:moveTo>
                  <a:lnTo>
                    <a:pt x="3071" y="2002"/>
                  </a:lnTo>
                </a:path>
              </a:pathLst>
            </a:custGeom>
            <a:noFill/>
            <a:ln w="12357">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3" name="AutoShape 5"/>
            <p:cNvSpPr>
              <a:spLocks/>
            </p:cNvSpPr>
            <p:nvPr/>
          </p:nvSpPr>
          <p:spPr bwMode="auto">
            <a:xfrm>
              <a:off x="1537" y="-785"/>
              <a:ext cx="3071" cy="3255"/>
            </a:xfrm>
            <a:custGeom>
              <a:avLst/>
              <a:gdLst/>
              <a:ahLst/>
              <a:cxnLst>
                <a:cxn ang="0">
                  <a:pos x="0" y="0"/>
                </a:cxn>
                <a:cxn ang="0">
                  <a:pos x="0" y="3255"/>
                </a:cxn>
                <a:cxn ang="0">
                  <a:pos x="3071" y="0"/>
                </a:cxn>
                <a:cxn ang="0">
                  <a:pos x="3071" y="3255"/>
                </a:cxn>
              </a:cxnLst>
              <a:rect l="0" t="0" r="r" b="b"/>
              <a:pathLst>
                <a:path w="3071" h="3255">
                  <a:moveTo>
                    <a:pt x="0" y="0"/>
                  </a:moveTo>
                  <a:lnTo>
                    <a:pt x="0" y="3255"/>
                  </a:lnTo>
                  <a:moveTo>
                    <a:pt x="3071" y="0"/>
                  </a:moveTo>
                  <a:lnTo>
                    <a:pt x="3071" y="3255"/>
                  </a:lnTo>
                </a:path>
              </a:pathLst>
            </a:custGeom>
            <a:noFill/>
            <a:ln w="9258">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4" name="AutoShape 6"/>
            <p:cNvSpPr>
              <a:spLocks/>
            </p:cNvSpPr>
            <p:nvPr/>
          </p:nvSpPr>
          <p:spPr bwMode="auto">
            <a:xfrm>
              <a:off x="1053" y="658"/>
              <a:ext cx="491" cy="117"/>
            </a:xfrm>
            <a:custGeom>
              <a:avLst/>
              <a:gdLst/>
              <a:ahLst/>
              <a:cxnLst>
                <a:cxn ang="0">
                  <a:pos x="116" y="0"/>
                </a:cxn>
                <a:cxn ang="0">
                  <a:pos x="0" y="57"/>
                </a:cxn>
                <a:cxn ang="0">
                  <a:pos x="116" y="116"/>
                </a:cxn>
                <a:cxn ang="0">
                  <a:pos x="116" y="66"/>
                </a:cxn>
                <a:cxn ang="0">
                  <a:pos x="97" y="66"/>
                </a:cxn>
                <a:cxn ang="0">
                  <a:pos x="91" y="63"/>
                </a:cxn>
                <a:cxn ang="0">
                  <a:pos x="90" y="57"/>
                </a:cxn>
                <a:cxn ang="0">
                  <a:pos x="91" y="53"/>
                </a:cxn>
                <a:cxn ang="0">
                  <a:pos x="97" y="50"/>
                </a:cxn>
                <a:cxn ang="0">
                  <a:pos x="116" y="50"/>
                </a:cxn>
                <a:cxn ang="0">
                  <a:pos x="116" y="0"/>
                </a:cxn>
                <a:cxn ang="0">
                  <a:pos x="116" y="50"/>
                </a:cxn>
                <a:cxn ang="0">
                  <a:pos x="97" y="50"/>
                </a:cxn>
                <a:cxn ang="0">
                  <a:pos x="91" y="53"/>
                </a:cxn>
                <a:cxn ang="0">
                  <a:pos x="90" y="57"/>
                </a:cxn>
                <a:cxn ang="0">
                  <a:pos x="91" y="63"/>
                </a:cxn>
                <a:cxn ang="0">
                  <a:pos x="97" y="66"/>
                </a:cxn>
                <a:cxn ang="0">
                  <a:pos x="116" y="66"/>
                </a:cxn>
                <a:cxn ang="0">
                  <a:pos x="116" y="50"/>
                </a:cxn>
                <a:cxn ang="0">
                  <a:pos x="483" y="50"/>
                </a:cxn>
                <a:cxn ang="0">
                  <a:pos x="116" y="50"/>
                </a:cxn>
                <a:cxn ang="0">
                  <a:pos x="116" y="66"/>
                </a:cxn>
                <a:cxn ang="0">
                  <a:pos x="483" y="66"/>
                </a:cxn>
                <a:cxn ang="0">
                  <a:pos x="489" y="63"/>
                </a:cxn>
                <a:cxn ang="0">
                  <a:pos x="490" y="57"/>
                </a:cxn>
                <a:cxn ang="0">
                  <a:pos x="489" y="53"/>
                </a:cxn>
                <a:cxn ang="0">
                  <a:pos x="483" y="50"/>
                </a:cxn>
              </a:cxnLst>
              <a:rect l="0" t="0" r="r" b="b"/>
              <a:pathLst>
                <a:path w="491" h="117">
                  <a:moveTo>
                    <a:pt x="116" y="0"/>
                  </a:moveTo>
                  <a:lnTo>
                    <a:pt x="0" y="57"/>
                  </a:lnTo>
                  <a:lnTo>
                    <a:pt x="116" y="116"/>
                  </a:lnTo>
                  <a:lnTo>
                    <a:pt x="116" y="66"/>
                  </a:lnTo>
                  <a:lnTo>
                    <a:pt x="97" y="66"/>
                  </a:lnTo>
                  <a:lnTo>
                    <a:pt x="91" y="63"/>
                  </a:lnTo>
                  <a:lnTo>
                    <a:pt x="90" y="57"/>
                  </a:lnTo>
                  <a:lnTo>
                    <a:pt x="91" y="53"/>
                  </a:lnTo>
                  <a:lnTo>
                    <a:pt x="97" y="50"/>
                  </a:lnTo>
                  <a:lnTo>
                    <a:pt x="116" y="50"/>
                  </a:lnTo>
                  <a:lnTo>
                    <a:pt x="116" y="0"/>
                  </a:lnTo>
                  <a:close/>
                  <a:moveTo>
                    <a:pt x="116" y="50"/>
                  </a:moveTo>
                  <a:lnTo>
                    <a:pt x="97" y="50"/>
                  </a:lnTo>
                  <a:lnTo>
                    <a:pt x="91" y="53"/>
                  </a:lnTo>
                  <a:lnTo>
                    <a:pt x="90" y="57"/>
                  </a:lnTo>
                  <a:lnTo>
                    <a:pt x="91" y="63"/>
                  </a:lnTo>
                  <a:lnTo>
                    <a:pt x="97" y="66"/>
                  </a:lnTo>
                  <a:lnTo>
                    <a:pt x="116" y="66"/>
                  </a:lnTo>
                  <a:lnTo>
                    <a:pt x="116" y="50"/>
                  </a:lnTo>
                  <a:close/>
                  <a:moveTo>
                    <a:pt x="483" y="50"/>
                  </a:moveTo>
                  <a:lnTo>
                    <a:pt x="116" y="50"/>
                  </a:lnTo>
                  <a:lnTo>
                    <a:pt x="116" y="66"/>
                  </a:lnTo>
                  <a:lnTo>
                    <a:pt x="483" y="66"/>
                  </a:lnTo>
                  <a:lnTo>
                    <a:pt x="489" y="63"/>
                  </a:lnTo>
                  <a:lnTo>
                    <a:pt x="490" y="57"/>
                  </a:lnTo>
                  <a:lnTo>
                    <a:pt x="489" y="53"/>
                  </a:lnTo>
                  <a:lnTo>
                    <a:pt x="483"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5" name="AutoShape 7"/>
            <p:cNvSpPr>
              <a:spLocks/>
            </p:cNvSpPr>
            <p:nvPr/>
          </p:nvSpPr>
          <p:spPr bwMode="auto">
            <a:xfrm>
              <a:off x="567" y="-285"/>
              <a:ext cx="525" cy="2003"/>
            </a:xfrm>
            <a:custGeom>
              <a:avLst/>
              <a:gdLst/>
              <a:ahLst/>
              <a:cxnLst>
                <a:cxn ang="0">
                  <a:pos x="0" y="0"/>
                </a:cxn>
                <a:cxn ang="0">
                  <a:pos x="524" y="0"/>
                </a:cxn>
                <a:cxn ang="0">
                  <a:pos x="0" y="2002"/>
                </a:cxn>
                <a:cxn ang="0">
                  <a:pos x="524" y="2002"/>
                </a:cxn>
              </a:cxnLst>
              <a:rect l="0" t="0" r="r" b="b"/>
              <a:pathLst>
                <a:path w="525" h="2003">
                  <a:moveTo>
                    <a:pt x="0" y="0"/>
                  </a:moveTo>
                  <a:lnTo>
                    <a:pt x="524" y="0"/>
                  </a:lnTo>
                  <a:moveTo>
                    <a:pt x="0" y="2002"/>
                  </a:moveTo>
                  <a:lnTo>
                    <a:pt x="524" y="2002"/>
                  </a:lnTo>
                </a:path>
              </a:pathLst>
            </a:custGeom>
            <a:noFill/>
            <a:ln w="9258">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6" name="AutoShape 8"/>
            <p:cNvSpPr>
              <a:spLocks/>
            </p:cNvSpPr>
            <p:nvPr/>
          </p:nvSpPr>
          <p:spPr bwMode="auto">
            <a:xfrm>
              <a:off x="766" y="-284"/>
              <a:ext cx="118" cy="2002"/>
            </a:xfrm>
            <a:custGeom>
              <a:avLst/>
              <a:gdLst/>
              <a:ahLst/>
              <a:cxnLst>
                <a:cxn ang="0">
                  <a:pos x="0" y="1885"/>
                </a:cxn>
                <a:cxn ang="0">
                  <a:pos x="59" y="2001"/>
                </a:cxn>
                <a:cxn ang="0">
                  <a:pos x="94" y="1931"/>
                </a:cxn>
                <a:cxn ang="0">
                  <a:pos x="59" y="1931"/>
                </a:cxn>
                <a:cxn ang="0">
                  <a:pos x="54" y="1929"/>
                </a:cxn>
                <a:cxn ang="0">
                  <a:pos x="51" y="1923"/>
                </a:cxn>
                <a:cxn ang="0">
                  <a:pos x="51" y="1919"/>
                </a:cxn>
                <a:cxn ang="0">
                  <a:pos x="0" y="1885"/>
                </a:cxn>
                <a:cxn ang="0">
                  <a:pos x="66" y="1919"/>
                </a:cxn>
                <a:cxn ang="0">
                  <a:pos x="59" y="1923"/>
                </a:cxn>
                <a:cxn ang="0">
                  <a:pos x="51" y="1923"/>
                </a:cxn>
                <a:cxn ang="0">
                  <a:pos x="54" y="1929"/>
                </a:cxn>
                <a:cxn ang="0">
                  <a:pos x="59" y="1931"/>
                </a:cxn>
                <a:cxn ang="0">
                  <a:pos x="63" y="1929"/>
                </a:cxn>
                <a:cxn ang="0">
                  <a:pos x="66" y="1923"/>
                </a:cxn>
                <a:cxn ang="0">
                  <a:pos x="59" y="1923"/>
                </a:cxn>
                <a:cxn ang="0">
                  <a:pos x="51" y="1919"/>
                </a:cxn>
                <a:cxn ang="0">
                  <a:pos x="66" y="1919"/>
                </a:cxn>
                <a:cxn ang="0">
                  <a:pos x="117" y="1885"/>
                </a:cxn>
                <a:cxn ang="0">
                  <a:pos x="66" y="1919"/>
                </a:cxn>
                <a:cxn ang="0">
                  <a:pos x="66" y="1923"/>
                </a:cxn>
                <a:cxn ang="0">
                  <a:pos x="63" y="1929"/>
                </a:cxn>
                <a:cxn ang="0">
                  <a:pos x="59" y="1931"/>
                </a:cxn>
                <a:cxn ang="0">
                  <a:pos x="94" y="1931"/>
                </a:cxn>
                <a:cxn ang="0">
                  <a:pos x="117" y="1885"/>
                </a:cxn>
                <a:cxn ang="0">
                  <a:pos x="59" y="77"/>
                </a:cxn>
                <a:cxn ang="0">
                  <a:pos x="51" y="82"/>
                </a:cxn>
                <a:cxn ang="0">
                  <a:pos x="51" y="1919"/>
                </a:cxn>
                <a:cxn ang="0">
                  <a:pos x="59" y="1923"/>
                </a:cxn>
                <a:cxn ang="0">
                  <a:pos x="66" y="1919"/>
                </a:cxn>
                <a:cxn ang="0">
                  <a:pos x="66" y="82"/>
                </a:cxn>
                <a:cxn ang="0">
                  <a:pos x="59" y="77"/>
                </a:cxn>
                <a:cxn ang="0">
                  <a:pos x="59" y="0"/>
                </a:cxn>
                <a:cxn ang="0">
                  <a:pos x="0" y="116"/>
                </a:cxn>
                <a:cxn ang="0">
                  <a:pos x="51" y="82"/>
                </a:cxn>
                <a:cxn ang="0">
                  <a:pos x="51" y="77"/>
                </a:cxn>
                <a:cxn ang="0">
                  <a:pos x="54" y="72"/>
                </a:cxn>
                <a:cxn ang="0">
                  <a:pos x="59" y="69"/>
                </a:cxn>
                <a:cxn ang="0">
                  <a:pos x="94" y="69"/>
                </a:cxn>
                <a:cxn ang="0">
                  <a:pos x="59" y="0"/>
                </a:cxn>
                <a:cxn ang="0">
                  <a:pos x="94" y="69"/>
                </a:cxn>
                <a:cxn ang="0">
                  <a:pos x="59" y="69"/>
                </a:cxn>
                <a:cxn ang="0">
                  <a:pos x="63" y="72"/>
                </a:cxn>
                <a:cxn ang="0">
                  <a:pos x="66" y="77"/>
                </a:cxn>
                <a:cxn ang="0">
                  <a:pos x="66" y="82"/>
                </a:cxn>
                <a:cxn ang="0">
                  <a:pos x="117" y="116"/>
                </a:cxn>
                <a:cxn ang="0">
                  <a:pos x="94" y="69"/>
                </a:cxn>
                <a:cxn ang="0">
                  <a:pos x="59" y="69"/>
                </a:cxn>
                <a:cxn ang="0">
                  <a:pos x="54" y="72"/>
                </a:cxn>
                <a:cxn ang="0">
                  <a:pos x="51" y="77"/>
                </a:cxn>
                <a:cxn ang="0">
                  <a:pos x="51" y="82"/>
                </a:cxn>
                <a:cxn ang="0">
                  <a:pos x="59" y="77"/>
                </a:cxn>
                <a:cxn ang="0">
                  <a:pos x="66" y="77"/>
                </a:cxn>
                <a:cxn ang="0">
                  <a:pos x="63" y="72"/>
                </a:cxn>
                <a:cxn ang="0">
                  <a:pos x="59" y="69"/>
                </a:cxn>
                <a:cxn ang="0">
                  <a:pos x="66" y="77"/>
                </a:cxn>
                <a:cxn ang="0">
                  <a:pos x="59" y="77"/>
                </a:cxn>
                <a:cxn ang="0">
                  <a:pos x="66" y="82"/>
                </a:cxn>
                <a:cxn ang="0">
                  <a:pos x="66" y="77"/>
                </a:cxn>
              </a:cxnLst>
              <a:rect l="0" t="0" r="r" b="b"/>
              <a:pathLst>
                <a:path w="118" h="2002">
                  <a:moveTo>
                    <a:pt x="0" y="1885"/>
                  </a:moveTo>
                  <a:lnTo>
                    <a:pt x="59" y="2001"/>
                  </a:lnTo>
                  <a:lnTo>
                    <a:pt x="94" y="1931"/>
                  </a:lnTo>
                  <a:lnTo>
                    <a:pt x="59" y="1931"/>
                  </a:lnTo>
                  <a:lnTo>
                    <a:pt x="54" y="1929"/>
                  </a:lnTo>
                  <a:lnTo>
                    <a:pt x="51" y="1923"/>
                  </a:lnTo>
                  <a:lnTo>
                    <a:pt x="51" y="1919"/>
                  </a:lnTo>
                  <a:lnTo>
                    <a:pt x="0" y="1885"/>
                  </a:lnTo>
                  <a:close/>
                  <a:moveTo>
                    <a:pt x="66" y="1919"/>
                  </a:moveTo>
                  <a:lnTo>
                    <a:pt x="59" y="1923"/>
                  </a:lnTo>
                  <a:lnTo>
                    <a:pt x="51" y="1923"/>
                  </a:lnTo>
                  <a:lnTo>
                    <a:pt x="54" y="1929"/>
                  </a:lnTo>
                  <a:lnTo>
                    <a:pt x="59" y="1931"/>
                  </a:lnTo>
                  <a:lnTo>
                    <a:pt x="63" y="1929"/>
                  </a:lnTo>
                  <a:lnTo>
                    <a:pt x="66" y="1923"/>
                  </a:lnTo>
                  <a:lnTo>
                    <a:pt x="59" y="1923"/>
                  </a:lnTo>
                  <a:lnTo>
                    <a:pt x="51" y="1919"/>
                  </a:lnTo>
                  <a:lnTo>
                    <a:pt x="66" y="1919"/>
                  </a:lnTo>
                  <a:close/>
                  <a:moveTo>
                    <a:pt x="117" y="1885"/>
                  </a:moveTo>
                  <a:lnTo>
                    <a:pt x="66" y="1919"/>
                  </a:lnTo>
                  <a:lnTo>
                    <a:pt x="66" y="1923"/>
                  </a:lnTo>
                  <a:lnTo>
                    <a:pt x="63" y="1929"/>
                  </a:lnTo>
                  <a:lnTo>
                    <a:pt x="59" y="1931"/>
                  </a:lnTo>
                  <a:lnTo>
                    <a:pt x="94" y="1931"/>
                  </a:lnTo>
                  <a:lnTo>
                    <a:pt x="117" y="1885"/>
                  </a:lnTo>
                  <a:close/>
                  <a:moveTo>
                    <a:pt x="59" y="77"/>
                  </a:moveTo>
                  <a:lnTo>
                    <a:pt x="51" y="82"/>
                  </a:lnTo>
                  <a:lnTo>
                    <a:pt x="51" y="1919"/>
                  </a:lnTo>
                  <a:lnTo>
                    <a:pt x="59" y="1923"/>
                  </a:lnTo>
                  <a:lnTo>
                    <a:pt x="66" y="1919"/>
                  </a:lnTo>
                  <a:lnTo>
                    <a:pt x="66" y="82"/>
                  </a:lnTo>
                  <a:lnTo>
                    <a:pt x="59" y="77"/>
                  </a:lnTo>
                  <a:close/>
                  <a:moveTo>
                    <a:pt x="59" y="0"/>
                  </a:moveTo>
                  <a:lnTo>
                    <a:pt x="0" y="116"/>
                  </a:lnTo>
                  <a:lnTo>
                    <a:pt x="51" y="82"/>
                  </a:lnTo>
                  <a:lnTo>
                    <a:pt x="51" y="77"/>
                  </a:lnTo>
                  <a:lnTo>
                    <a:pt x="54" y="72"/>
                  </a:lnTo>
                  <a:lnTo>
                    <a:pt x="59" y="69"/>
                  </a:lnTo>
                  <a:lnTo>
                    <a:pt x="94" y="69"/>
                  </a:lnTo>
                  <a:lnTo>
                    <a:pt x="59" y="0"/>
                  </a:lnTo>
                  <a:close/>
                  <a:moveTo>
                    <a:pt x="94" y="69"/>
                  </a:moveTo>
                  <a:lnTo>
                    <a:pt x="59" y="69"/>
                  </a:lnTo>
                  <a:lnTo>
                    <a:pt x="63" y="72"/>
                  </a:lnTo>
                  <a:lnTo>
                    <a:pt x="66" y="77"/>
                  </a:lnTo>
                  <a:lnTo>
                    <a:pt x="66" y="82"/>
                  </a:lnTo>
                  <a:lnTo>
                    <a:pt x="117" y="116"/>
                  </a:lnTo>
                  <a:lnTo>
                    <a:pt x="94" y="69"/>
                  </a:lnTo>
                  <a:close/>
                  <a:moveTo>
                    <a:pt x="59" y="69"/>
                  </a:moveTo>
                  <a:lnTo>
                    <a:pt x="54" y="72"/>
                  </a:lnTo>
                  <a:lnTo>
                    <a:pt x="51" y="77"/>
                  </a:lnTo>
                  <a:lnTo>
                    <a:pt x="51" y="82"/>
                  </a:lnTo>
                  <a:lnTo>
                    <a:pt x="59" y="77"/>
                  </a:lnTo>
                  <a:lnTo>
                    <a:pt x="66" y="77"/>
                  </a:lnTo>
                  <a:lnTo>
                    <a:pt x="63" y="72"/>
                  </a:lnTo>
                  <a:lnTo>
                    <a:pt x="59" y="69"/>
                  </a:lnTo>
                  <a:close/>
                  <a:moveTo>
                    <a:pt x="66" y="77"/>
                  </a:moveTo>
                  <a:lnTo>
                    <a:pt x="59" y="77"/>
                  </a:lnTo>
                  <a:lnTo>
                    <a:pt x="66" y="82"/>
                  </a:lnTo>
                  <a:lnTo>
                    <a:pt x="66"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7" name="Rectangle 9"/>
            <p:cNvSpPr>
              <a:spLocks noChangeArrowheads="1"/>
            </p:cNvSpPr>
            <p:nvPr/>
          </p:nvSpPr>
          <p:spPr bwMode="auto">
            <a:xfrm>
              <a:off x="715" y="495"/>
              <a:ext cx="161" cy="50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3258" name="AutoShape 10"/>
            <p:cNvSpPr>
              <a:spLocks/>
            </p:cNvSpPr>
            <p:nvPr/>
          </p:nvSpPr>
          <p:spPr bwMode="auto">
            <a:xfrm>
              <a:off x="4600" y="658"/>
              <a:ext cx="492" cy="117"/>
            </a:xfrm>
            <a:custGeom>
              <a:avLst/>
              <a:gdLst/>
              <a:ahLst/>
              <a:cxnLst>
                <a:cxn ang="0">
                  <a:pos x="375" y="0"/>
                </a:cxn>
                <a:cxn ang="0">
                  <a:pos x="375" y="116"/>
                </a:cxn>
                <a:cxn ang="0">
                  <a:pos x="475" y="66"/>
                </a:cxn>
                <a:cxn ang="0">
                  <a:pos x="395" y="66"/>
                </a:cxn>
                <a:cxn ang="0">
                  <a:pos x="401" y="63"/>
                </a:cxn>
                <a:cxn ang="0">
                  <a:pos x="402" y="57"/>
                </a:cxn>
                <a:cxn ang="0">
                  <a:pos x="401" y="53"/>
                </a:cxn>
                <a:cxn ang="0">
                  <a:pos x="395" y="50"/>
                </a:cxn>
                <a:cxn ang="0">
                  <a:pos x="477" y="50"/>
                </a:cxn>
                <a:cxn ang="0">
                  <a:pos x="375" y="0"/>
                </a:cxn>
                <a:cxn ang="0">
                  <a:pos x="375" y="50"/>
                </a:cxn>
                <a:cxn ang="0">
                  <a:pos x="7" y="50"/>
                </a:cxn>
                <a:cxn ang="0">
                  <a:pos x="2" y="53"/>
                </a:cxn>
                <a:cxn ang="0">
                  <a:pos x="0" y="57"/>
                </a:cxn>
                <a:cxn ang="0">
                  <a:pos x="2" y="63"/>
                </a:cxn>
                <a:cxn ang="0">
                  <a:pos x="7" y="66"/>
                </a:cxn>
                <a:cxn ang="0">
                  <a:pos x="375" y="66"/>
                </a:cxn>
                <a:cxn ang="0">
                  <a:pos x="375" y="50"/>
                </a:cxn>
                <a:cxn ang="0">
                  <a:pos x="477" y="50"/>
                </a:cxn>
                <a:cxn ang="0">
                  <a:pos x="395" y="50"/>
                </a:cxn>
                <a:cxn ang="0">
                  <a:pos x="401" y="53"/>
                </a:cxn>
                <a:cxn ang="0">
                  <a:pos x="402" y="57"/>
                </a:cxn>
                <a:cxn ang="0">
                  <a:pos x="401" y="63"/>
                </a:cxn>
                <a:cxn ang="0">
                  <a:pos x="395" y="66"/>
                </a:cxn>
                <a:cxn ang="0">
                  <a:pos x="475" y="66"/>
                </a:cxn>
                <a:cxn ang="0">
                  <a:pos x="492" y="57"/>
                </a:cxn>
                <a:cxn ang="0">
                  <a:pos x="477" y="50"/>
                </a:cxn>
              </a:cxnLst>
              <a:rect l="0" t="0" r="r" b="b"/>
              <a:pathLst>
                <a:path w="492" h="117">
                  <a:moveTo>
                    <a:pt x="375" y="0"/>
                  </a:moveTo>
                  <a:lnTo>
                    <a:pt x="375" y="116"/>
                  </a:lnTo>
                  <a:lnTo>
                    <a:pt x="475" y="66"/>
                  </a:lnTo>
                  <a:lnTo>
                    <a:pt x="395" y="66"/>
                  </a:lnTo>
                  <a:lnTo>
                    <a:pt x="401" y="63"/>
                  </a:lnTo>
                  <a:lnTo>
                    <a:pt x="402" y="57"/>
                  </a:lnTo>
                  <a:lnTo>
                    <a:pt x="401" y="53"/>
                  </a:lnTo>
                  <a:lnTo>
                    <a:pt x="395" y="50"/>
                  </a:lnTo>
                  <a:lnTo>
                    <a:pt x="477" y="50"/>
                  </a:lnTo>
                  <a:lnTo>
                    <a:pt x="375" y="0"/>
                  </a:lnTo>
                  <a:close/>
                  <a:moveTo>
                    <a:pt x="375" y="50"/>
                  </a:moveTo>
                  <a:lnTo>
                    <a:pt x="7" y="50"/>
                  </a:lnTo>
                  <a:lnTo>
                    <a:pt x="2" y="53"/>
                  </a:lnTo>
                  <a:lnTo>
                    <a:pt x="0" y="57"/>
                  </a:lnTo>
                  <a:lnTo>
                    <a:pt x="2" y="63"/>
                  </a:lnTo>
                  <a:lnTo>
                    <a:pt x="7" y="66"/>
                  </a:lnTo>
                  <a:lnTo>
                    <a:pt x="375" y="66"/>
                  </a:lnTo>
                  <a:lnTo>
                    <a:pt x="375" y="50"/>
                  </a:lnTo>
                  <a:close/>
                  <a:moveTo>
                    <a:pt x="477" y="50"/>
                  </a:moveTo>
                  <a:lnTo>
                    <a:pt x="395" y="50"/>
                  </a:lnTo>
                  <a:lnTo>
                    <a:pt x="401" y="53"/>
                  </a:lnTo>
                  <a:lnTo>
                    <a:pt x="402" y="57"/>
                  </a:lnTo>
                  <a:lnTo>
                    <a:pt x="401" y="63"/>
                  </a:lnTo>
                  <a:lnTo>
                    <a:pt x="395" y="66"/>
                  </a:lnTo>
                  <a:lnTo>
                    <a:pt x="475" y="66"/>
                  </a:lnTo>
                  <a:lnTo>
                    <a:pt x="492" y="57"/>
                  </a:lnTo>
                  <a:lnTo>
                    <a:pt x="477"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59" name="Line 11"/>
            <p:cNvSpPr>
              <a:spLocks noChangeShapeType="1"/>
            </p:cNvSpPr>
            <p:nvPr/>
          </p:nvSpPr>
          <p:spPr bwMode="auto">
            <a:xfrm>
              <a:off x="1537" y="221"/>
              <a:ext cx="4525" cy="0"/>
            </a:xfrm>
            <a:prstGeom prst="line">
              <a:avLst/>
            </a:prstGeom>
            <a:noFill/>
            <a:ln w="9258">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60" name="Line 12"/>
            <p:cNvSpPr>
              <a:spLocks noChangeShapeType="1"/>
            </p:cNvSpPr>
            <p:nvPr/>
          </p:nvSpPr>
          <p:spPr bwMode="auto">
            <a:xfrm>
              <a:off x="6133" y="1218"/>
              <a:ext cx="0" cy="0"/>
            </a:xfrm>
            <a:prstGeom prst="line">
              <a:avLst/>
            </a:prstGeom>
            <a:noFill/>
            <a:ln w="9258">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ar-SA"/>
            </a:p>
          </p:txBody>
        </p:sp>
        <p:pic>
          <p:nvPicPr>
            <p:cNvPr id="53261" name="Picture 13"/>
            <p:cNvPicPr>
              <a:picLocks noChangeAspect="1" noChangeArrowheads="1"/>
            </p:cNvPicPr>
            <p:nvPr/>
          </p:nvPicPr>
          <p:blipFill>
            <a:blip r:embed="rId3" cstate="print"/>
            <a:srcRect/>
            <a:stretch>
              <a:fillRect/>
            </a:stretch>
          </p:blipFill>
          <p:spPr bwMode="auto">
            <a:xfrm>
              <a:off x="2015" y="110"/>
              <a:ext cx="127" cy="189"/>
            </a:xfrm>
            <a:prstGeom prst="rect">
              <a:avLst/>
            </a:prstGeom>
            <a:noFill/>
            <a:ln w="9525">
              <a:noFill/>
              <a:miter lim="800000"/>
              <a:headEnd/>
              <a:tailEnd/>
            </a:ln>
          </p:spPr>
        </p:pic>
        <p:pic>
          <p:nvPicPr>
            <p:cNvPr id="53262" name="Picture 14"/>
            <p:cNvPicPr>
              <a:picLocks noChangeAspect="1" noChangeArrowheads="1"/>
            </p:cNvPicPr>
            <p:nvPr/>
          </p:nvPicPr>
          <p:blipFill>
            <a:blip r:embed="rId4" cstate="print"/>
            <a:srcRect/>
            <a:stretch>
              <a:fillRect/>
            </a:stretch>
          </p:blipFill>
          <p:spPr bwMode="auto">
            <a:xfrm>
              <a:off x="3319" y="125"/>
              <a:ext cx="127" cy="189"/>
            </a:xfrm>
            <a:prstGeom prst="rect">
              <a:avLst/>
            </a:prstGeom>
            <a:noFill/>
            <a:ln w="9525">
              <a:noFill/>
              <a:miter lim="800000"/>
              <a:headEnd/>
              <a:tailEnd/>
            </a:ln>
          </p:spPr>
        </p:pic>
        <p:pic>
          <p:nvPicPr>
            <p:cNvPr id="53263" name="Picture 15"/>
            <p:cNvPicPr>
              <a:picLocks noChangeAspect="1" noChangeArrowheads="1"/>
            </p:cNvPicPr>
            <p:nvPr/>
          </p:nvPicPr>
          <p:blipFill>
            <a:blip r:embed="rId3" cstate="print"/>
            <a:srcRect/>
            <a:stretch>
              <a:fillRect/>
            </a:stretch>
          </p:blipFill>
          <p:spPr bwMode="auto">
            <a:xfrm>
              <a:off x="3955" y="125"/>
              <a:ext cx="127" cy="189"/>
            </a:xfrm>
            <a:prstGeom prst="rect">
              <a:avLst/>
            </a:prstGeom>
            <a:noFill/>
            <a:ln w="9525">
              <a:noFill/>
              <a:miter lim="800000"/>
              <a:headEnd/>
              <a:tailEnd/>
            </a:ln>
          </p:spPr>
        </p:pic>
        <p:pic>
          <p:nvPicPr>
            <p:cNvPr id="53264" name="Picture 16"/>
            <p:cNvPicPr>
              <a:picLocks noChangeAspect="1" noChangeArrowheads="1"/>
            </p:cNvPicPr>
            <p:nvPr/>
          </p:nvPicPr>
          <p:blipFill>
            <a:blip r:embed="rId5" cstate="print"/>
            <a:srcRect/>
            <a:stretch>
              <a:fillRect/>
            </a:stretch>
          </p:blipFill>
          <p:spPr bwMode="auto">
            <a:xfrm>
              <a:off x="2011" y="1119"/>
              <a:ext cx="127" cy="190"/>
            </a:xfrm>
            <a:prstGeom prst="rect">
              <a:avLst/>
            </a:prstGeom>
            <a:noFill/>
            <a:ln w="9525">
              <a:noFill/>
              <a:miter lim="800000"/>
              <a:headEnd/>
              <a:tailEnd/>
            </a:ln>
          </p:spPr>
        </p:pic>
        <p:pic>
          <p:nvPicPr>
            <p:cNvPr id="53265" name="Picture 17"/>
            <p:cNvPicPr>
              <a:picLocks noChangeAspect="1" noChangeArrowheads="1"/>
            </p:cNvPicPr>
            <p:nvPr/>
          </p:nvPicPr>
          <p:blipFill>
            <a:blip r:embed="rId6" cstate="print"/>
            <a:srcRect/>
            <a:stretch>
              <a:fillRect/>
            </a:stretch>
          </p:blipFill>
          <p:spPr bwMode="auto">
            <a:xfrm>
              <a:off x="3319" y="1119"/>
              <a:ext cx="127" cy="190"/>
            </a:xfrm>
            <a:prstGeom prst="rect">
              <a:avLst/>
            </a:prstGeom>
            <a:noFill/>
            <a:ln w="9525">
              <a:noFill/>
              <a:miter lim="800000"/>
              <a:headEnd/>
              <a:tailEnd/>
            </a:ln>
          </p:spPr>
        </p:pic>
        <p:pic>
          <p:nvPicPr>
            <p:cNvPr id="53266" name="Picture 18"/>
            <p:cNvPicPr>
              <a:picLocks noChangeAspect="1" noChangeArrowheads="1"/>
            </p:cNvPicPr>
            <p:nvPr/>
          </p:nvPicPr>
          <p:blipFill>
            <a:blip r:embed="rId5" cstate="print"/>
            <a:srcRect/>
            <a:stretch>
              <a:fillRect/>
            </a:stretch>
          </p:blipFill>
          <p:spPr bwMode="auto">
            <a:xfrm>
              <a:off x="3955" y="1119"/>
              <a:ext cx="127" cy="190"/>
            </a:xfrm>
            <a:prstGeom prst="rect">
              <a:avLst/>
            </a:prstGeom>
            <a:noFill/>
            <a:ln w="9525">
              <a:noFill/>
              <a:miter lim="800000"/>
              <a:headEnd/>
              <a:tailEnd/>
            </a:ln>
          </p:spPr>
        </p:pic>
        <p:pic>
          <p:nvPicPr>
            <p:cNvPr id="53267" name="Picture 19"/>
            <p:cNvPicPr>
              <a:picLocks noChangeAspect="1" noChangeArrowheads="1"/>
            </p:cNvPicPr>
            <p:nvPr/>
          </p:nvPicPr>
          <p:blipFill>
            <a:blip r:embed="rId7" cstate="print"/>
            <a:srcRect/>
            <a:stretch>
              <a:fillRect/>
            </a:stretch>
          </p:blipFill>
          <p:spPr bwMode="auto">
            <a:xfrm>
              <a:off x="2657" y="125"/>
              <a:ext cx="127" cy="189"/>
            </a:xfrm>
            <a:prstGeom prst="rect">
              <a:avLst/>
            </a:prstGeom>
            <a:noFill/>
            <a:ln w="9525">
              <a:noFill/>
              <a:miter lim="800000"/>
              <a:headEnd/>
              <a:tailEnd/>
            </a:ln>
          </p:spPr>
        </p:pic>
        <p:pic>
          <p:nvPicPr>
            <p:cNvPr id="53268" name="Picture 20"/>
            <p:cNvPicPr>
              <a:picLocks noChangeAspect="1" noChangeArrowheads="1"/>
            </p:cNvPicPr>
            <p:nvPr/>
          </p:nvPicPr>
          <p:blipFill>
            <a:blip r:embed="rId8" cstate="print"/>
            <a:srcRect/>
            <a:stretch>
              <a:fillRect/>
            </a:stretch>
          </p:blipFill>
          <p:spPr bwMode="auto">
            <a:xfrm>
              <a:off x="2657" y="1119"/>
              <a:ext cx="127" cy="190"/>
            </a:xfrm>
            <a:prstGeom prst="rect">
              <a:avLst/>
            </a:prstGeom>
            <a:noFill/>
            <a:ln w="9525">
              <a:noFill/>
              <a:miter lim="800000"/>
              <a:headEnd/>
              <a:tailEnd/>
            </a:ln>
          </p:spPr>
        </p:pic>
        <p:sp>
          <p:nvSpPr>
            <p:cNvPr id="53269" name="Line 21"/>
            <p:cNvSpPr>
              <a:spLocks noChangeShapeType="1"/>
            </p:cNvSpPr>
            <p:nvPr/>
          </p:nvSpPr>
          <p:spPr bwMode="auto">
            <a:xfrm>
              <a:off x="2725" y="-534"/>
              <a:ext cx="0" cy="2502"/>
            </a:xfrm>
            <a:prstGeom prst="line">
              <a:avLst/>
            </a:prstGeom>
            <a:noFill/>
            <a:ln w="9258">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70" name="Rectangle 22"/>
            <p:cNvSpPr>
              <a:spLocks noChangeArrowheads="1"/>
            </p:cNvSpPr>
            <p:nvPr/>
          </p:nvSpPr>
          <p:spPr bwMode="auto">
            <a:xfrm>
              <a:off x="5254" y="1126"/>
              <a:ext cx="647" cy="176"/>
            </a:xfrm>
            <a:prstGeom prst="rect">
              <a:avLst/>
            </a:prstGeom>
            <a:noFill/>
            <a:ln w="9258">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3271" name="Line 23"/>
            <p:cNvSpPr>
              <a:spLocks noChangeShapeType="1"/>
            </p:cNvSpPr>
            <p:nvPr/>
          </p:nvSpPr>
          <p:spPr bwMode="auto">
            <a:xfrm>
              <a:off x="5255" y="1973"/>
              <a:ext cx="72" cy="0"/>
            </a:xfrm>
            <a:prstGeom prst="line">
              <a:avLst/>
            </a:prstGeom>
            <a:noFill/>
            <a:ln w="9258">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72" name="Rectangle 24"/>
            <p:cNvSpPr>
              <a:spLocks noChangeArrowheads="1"/>
            </p:cNvSpPr>
            <p:nvPr/>
          </p:nvSpPr>
          <p:spPr bwMode="auto">
            <a:xfrm>
              <a:off x="5254" y="-285"/>
              <a:ext cx="647" cy="2003"/>
            </a:xfrm>
            <a:prstGeom prst="rect">
              <a:avLst/>
            </a:prstGeom>
            <a:noFill/>
            <a:ln w="9258">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3273" name="Line 25"/>
            <p:cNvSpPr>
              <a:spLocks noChangeShapeType="1"/>
            </p:cNvSpPr>
            <p:nvPr/>
          </p:nvSpPr>
          <p:spPr bwMode="auto">
            <a:xfrm>
              <a:off x="6062" y="131"/>
              <a:ext cx="0" cy="249"/>
            </a:xfrm>
            <a:prstGeom prst="line">
              <a:avLst/>
            </a:prstGeom>
            <a:noFill/>
            <a:ln w="9258">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274" name="Text Box 26"/>
            <p:cNvSpPr txBox="1">
              <a:spLocks noChangeArrowheads="1"/>
            </p:cNvSpPr>
            <p:nvPr/>
          </p:nvSpPr>
          <p:spPr bwMode="auto">
            <a:xfrm>
              <a:off x="2715" y="-839"/>
              <a:ext cx="220" cy="2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ts val="25"/>
                </a:spcBef>
                <a:spcAft>
                  <a:spcPts val="1000"/>
                </a:spcAft>
                <a:buClrTx/>
                <a:buSzTx/>
                <a:buFontTx/>
                <a:buNone/>
                <a:tabLst/>
              </a:pPr>
              <a:r>
                <a:rPr kumimoji="0" lang="en-US" sz="1000" b="0" i="1" u="none" strike="noStrike" cap="none" normalizeH="0" baseline="30000" smtClean="0">
                  <a:ln>
                    <a:noFill/>
                  </a:ln>
                  <a:solidFill>
                    <a:srgbClr val="243F60"/>
                  </a:solidFill>
                  <a:effectLst/>
                  <a:latin typeface="Calibri" pitchFamily="34" charset="0"/>
                  <a:ea typeface="Arial" pitchFamily="34" charset="0"/>
                  <a:cs typeface="Arial" pitchFamily="34" charset="0"/>
                </a:rPr>
                <a:t>A</a:t>
              </a:r>
              <a:r>
                <a:rPr kumimoji="0" lang="en-US" sz="600" b="0" i="1" u="none" strike="noStrike" cap="none" normalizeH="0" baseline="0" smtClean="0">
                  <a:ln>
                    <a:noFill/>
                  </a:ln>
                  <a:solidFill>
                    <a:srgbClr val="243F60"/>
                  </a:solidFill>
                  <a:effectLst/>
                  <a:latin typeface="Calibri" pitchFamily="34" charset="0"/>
                  <a:ea typeface="Arial" pitchFamily="34" charset="0"/>
                  <a:cs typeface="Arial" pitchFamily="34" charset="0"/>
                </a:rPr>
                <a:t>n</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3275" name="Text Box 27"/>
            <p:cNvSpPr txBox="1">
              <a:spLocks noChangeArrowheads="1"/>
            </p:cNvSpPr>
            <p:nvPr/>
          </p:nvSpPr>
          <p:spPr bwMode="auto">
            <a:xfrm>
              <a:off x="1052" y="419"/>
              <a:ext cx="151"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1" u="none" strike="noStrike" cap="none" normalizeH="0" baseline="0" smtClean="0">
                  <a:ln>
                    <a:noFill/>
                  </a:ln>
                  <a:solidFill>
                    <a:srgbClr val="243F60"/>
                  </a:solidFill>
                  <a:effectLst/>
                  <a:latin typeface="Calibri" pitchFamily="34" charset="0"/>
                  <a:ea typeface="Arial"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3276" name="Text Box 28"/>
            <p:cNvSpPr txBox="1">
              <a:spLocks noChangeArrowheads="1"/>
            </p:cNvSpPr>
            <p:nvPr/>
          </p:nvSpPr>
          <p:spPr bwMode="auto">
            <a:xfrm>
              <a:off x="715" y="698"/>
              <a:ext cx="127"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1" u="none" strike="noStrike" cap="none" normalizeH="0" baseline="0" smtClean="0">
                  <a:ln>
                    <a:noFill/>
                  </a:ln>
                  <a:solidFill>
                    <a:srgbClr val="243F60"/>
                  </a:solidFill>
                  <a:effectLst/>
                  <a:latin typeface="Calibri" pitchFamily="34" charset="0"/>
                  <a:ea typeface="Arial"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3277" name="Text Box 29"/>
            <p:cNvSpPr txBox="1">
              <a:spLocks noChangeArrowheads="1"/>
            </p:cNvSpPr>
            <p:nvPr/>
          </p:nvSpPr>
          <p:spPr bwMode="auto">
            <a:xfrm>
              <a:off x="5326" y="1721"/>
              <a:ext cx="595" cy="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ea typeface="Arial" pitchFamily="34" charset="0"/>
                  <a:cs typeface="Arial" pitchFamily="34" charset="0"/>
                </a:rPr>
                <a:t>e</a:t>
              </a:r>
              <a:r>
                <a:rPr kumimoji="0" lang="en-US" sz="1000" b="1" i="0" u="sng"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000" b="1" i="0" u="none" strike="noStrike" cap="none" normalizeH="0" baseline="0" smtClean="0">
                  <a:ln>
                    <a:noFill/>
                  </a:ln>
                  <a:solidFill>
                    <a:schemeClr val="tx1"/>
                  </a:solidFill>
                  <a:effectLst/>
                  <a:latin typeface="Calibri" pitchFamily="34" charset="0"/>
                  <a:ea typeface="Arial" pitchFamily="34" charset="0"/>
                  <a:cs typeface="Arial" pitchFamily="34" charset="0"/>
                </a:rPr>
                <a:t>e</a:t>
              </a:r>
              <a:r>
                <a:rPr kumimoji="0" lang="en-US" sz="1000" b="1" i="0" u="sng" strike="noStrike" cap="none" normalizeH="0" baseline="0" smtClean="0">
                  <a:ln>
                    <a:noFill/>
                  </a:ln>
                  <a:solidFill>
                    <a:schemeClr val="tx1"/>
                  </a:solidFill>
                  <a:effectLst/>
                  <a:latin typeface="Calibri" pitchFamily="34" charset="0"/>
                  <a:ea typeface="Arial" pitchFamily="34"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3278" name="Text Box 30"/>
            <p:cNvSpPr txBox="1">
              <a:spLocks noChangeArrowheads="1"/>
            </p:cNvSpPr>
            <p:nvPr/>
          </p:nvSpPr>
          <p:spPr bwMode="auto">
            <a:xfrm>
              <a:off x="2097" y="2010"/>
              <a:ext cx="1734" cy="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1000" b="1" i="0" u="none" strike="noStrike" cap="none" normalizeH="0" baseline="0" dirty="0" err="1" smtClean="0">
                  <a:ln>
                    <a:noFill/>
                  </a:ln>
                  <a:solidFill>
                    <a:schemeClr val="tx1"/>
                  </a:solidFill>
                  <a:effectLst/>
                  <a:latin typeface="Trebuchet MS" pitchFamily="34" charset="0"/>
                  <a:ea typeface="Arial" pitchFamily="34" charset="0"/>
                  <a:cs typeface="Arial" pitchFamily="34" charset="0"/>
                </a:rPr>
                <a:t>Ligne</a:t>
              </a:r>
              <a:r>
                <a:rPr kumimoji="0" lang="en-US" sz="1000" b="1" i="0" u="none" strike="noStrike" cap="none" normalizeH="0" baseline="0" dirty="0" smtClean="0">
                  <a:ln>
                    <a:noFill/>
                  </a:ln>
                  <a:solidFill>
                    <a:schemeClr val="tx1"/>
                  </a:solidFill>
                  <a:effectLst/>
                  <a:latin typeface="Trebuchet MS" pitchFamily="34" charset="0"/>
                  <a:ea typeface="Arial" pitchFamily="34" charset="0"/>
                  <a:cs typeface="Arial" pitchFamily="34" charset="0"/>
                </a:rPr>
                <a:t> de rupture p</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79" name="Text Box 31"/>
            <p:cNvSpPr txBox="1">
              <a:spLocks noChangeArrowheads="1"/>
            </p:cNvSpPr>
            <p:nvPr/>
          </p:nvSpPr>
          <p:spPr bwMode="auto">
            <a:xfrm>
              <a:off x="4615" y="228"/>
              <a:ext cx="633" cy="9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501650" lvl="0" indent="0" algn="r" defTabSz="914400" rtl="1" eaLnBrk="1" fontAlgn="base" latinLnBrk="0" hangingPunct="1">
                <a:lnSpc>
                  <a:spcPct val="100000"/>
                </a:lnSpc>
                <a:spcBef>
                  <a:spcPts val="925"/>
                </a:spcBef>
                <a:spcAft>
                  <a:spcPts val="1000"/>
                </a:spcAft>
                <a:buClrTx/>
                <a:buSzTx/>
                <a:buFontTx/>
                <a:buNone/>
                <a:tabLst/>
              </a:pPr>
              <a:r>
                <a:rPr kumimoji="0" lang="en-US" sz="1000" b="0" i="1" u="none" strike="noStrike" cap="none" normalizeH="0" baseline="0" smtClean="0">
                  <a:ln>
                    <a:noFill/>
                  </a:ln>
                  <a:solidFill>
                    <a:srgbClr val="243F60"/>
                  </a:solidFill>
                  <a:effectLst/>
                  <a:latin typeface="Calibri" pitchFamily="34" charset="0"/>
                  <a:ea typeface="Arial"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8" name="مربع نص 37"/>
          <p:cNvSpPr txBox="1"/>
          <p:nvPr/>
        </p:nvSpPr>
        <p:spPr>
          <a:xfrm>
            <a:off x="1928794" y="5214950"/>
            <a:ext cx="5214974" cy="1200329"/>
          </a:xfrm>
          <a:prstGeom prst="rect">
            <a:avLst/>
          </a:prstGeom>
          <a:noFill/>
        </p:spPr>
        <p:txBody>
          <a:bodyPr wrap="square" rtlCol="1">
            <a:spAutoFit/>
          </a:bodyPr>
          <a:lstStyle/>
          <a:p>
            <a:r>
              <a:rPr lang="fr-FR" b="1" dirty="0" err="1" smtClean="0"/>
              <a:t>Abrute</a:t>
            </a:r>
            <a:r>
              <a:rPr lang="fr-FR" b="1" dirty="0" smtClean="0"/>
              <a:t> = </a:t>
            </a:r>
            <a:r>
              <a:rPr lang="fr-FR" b="1" dirty="0" err="1" smtClean="0"/>
              <a:t>b.e</a:t>
            </a:r>
            <a:endParaRPr lang="en-US" dirty="0" smtClean="0"/>
          </a:p>
          <a:p>
            <a:r>
              <a:rPr lang="fr-FR" dirty="0" smtClean="0"/>
              <a:t>  </a:t>
            </a:r>
            <a:endParaRPr lang="en-US" dirty="0" smtClean="0"/>
          </a:p>
          <a:p>
            <a:r>
              <a:rPr lang="fr-FR" dirty="0" smtClean="0"/>
              <a:t> </a:t>
            </a:r>
            <a:endParaRPr lang="en-US" dirty="0" smtClean="0"/>
          </a:p>
          <a:p>
            <a:r>
              <a:rPr lang="fr-FR" b="1" dirty="0" err="1" smtClean="0"/>
              <a:t>Anette</a:t>
            </a:r>
            <a:r>
              <a:rPr lang="fr-FR" b="1" dirty="0" smtClean="0"/>
              <a:t> = </a:t>
            </a:r>
            <a:r>
              <a:rPr lang="fr-FR" b="1" dirty="0" err="1" smtClean="0"/>
              <a:t>Abrute</a:t>
            </a:r>
            <a:r>
              <a:rPr lang="fr-FR" b="1" dirty="0" smtClean="0"/>
              <a:t>- n.dtr.e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4</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9351086"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r>
              <a:rPr lang="fr-FR" sz="2000" b="1" i="1" dirty="0" smtClean="0">
                <a:latin typeface="Times New Roman" panose="02020603050405020304" pitchFamily="18" charset="0"/>
                <a:ea typeface="Calibri" panose="020F0502020204030204" pitchFamily="34" charset="0"/>
                <a:cs typeface="Times New Roman" panose="02020603050405020304" pitchFamily="18" charset="0"/>
              </a:rPr>
              <a:t>CHAPITREI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GENERALITES SUR LA CONSTRUCTION METALLIQUE</a:t>
            </a:r>
            <a:r>
              <a:rPr lang="en-US" sz="2000" b="1" dirty="0" smtClean="0"/>
              <a:t> </a:t>
            </a:r>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2844" y="642918"/>
            <a:ext cx="8136904" cy="4987006"/>
          </a:xfrm>
          <a:prstGeom prst="rect">
            <a:avLst/>
          </a:prstGeom>
        </p:spPr>
        <p:txBody>
          <a:bodyPr wrap="square">
            <a:spAutoFit/>
          </a:bodyPr>
          <a:lstStyle/>
          <a:p>
            <a:pPr>
              <a:lnSpc>
                <a:spcPct val="107000"/>
              </a:lnSpc>
              <a:spcAft>
                <a:spcPts val="800"/>
              </a:spcAft>
            </a:pP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II.1</a:t>
            </a:r>
            <a:r>
              <a:rPr lang="fr-FR" sz="2000" dirty="0" smtClean="0">
                <a:effectLst/>
                <a:latin typeface="Cambria" panose="02040503050406030204" pitchFamily="18" charset="0"/>
                <a:ea typeface="Calibri" panose="020F0502020204030204" pitchFamily="34" charset="0"/>
                <a:cs typeface="Cambria" panose="02040503050406030204" pitchFamily="18" charset="0"/>
              </a:rPr>
              <a:t>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Introduction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r>
              <a:rPr lang="en-US" sz="2000" i="1" dirty="0" smtClean="0"/>
              <a:t/>
            </a:r>
            <a:br>
              <a:rPr lang="en-US" sz="2000" i="1" dirty="0" smtClean="0"/>
            </a:br>
            <a:endParaRPr lang="en-US" sz="2000" i="1" dirty="0" smtClean="0"/>
          </a:p>
          <a:p>
            <a:r>
              <a:rPr lang="fr-FR" sz="2000" i="1" dirty="0" smtClean="0"/>
              <a:t> </a:t>
            </a:r>
            <a:endParaRPr lang="en-US" sz="2000" i="1" dirty="0" smtClean="0"/>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en-US" sz="2000" i="1" dirty="0" smtClean="0"/>
              <a:t/>
            </a:r>
            <a:br>
              <a:rPr lang="en-US" sz="2000" i="1" dirty="0" smtClean="0"/>
            </a:br>
            <a:endParaRPr lang="en-US" sz="2000" i="1" dirty="0" smtClean="0"/>
          </a:p>
          <a:p>
            <a:r>
              <a:rPr lang="fr-FR" sz="2000" i="1" dirty="0" smtClean="0"/>
              <a:t> </a:t>
            </a:r>
            <a:endParaRPr lang="en-US" sz="2000" i="1" dirty="0" smtClean="0"/>
          </a:p>
          <a:p>
            <a:pPr algn="just">
              <a:lnSpc>
                <a:spcPct val="150000"/>
              </a:lnSpc>
              <a:spcAft>
                <a:spcPts val="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p:cNvSpPr txBox="1"/>
          <p:nvPr/>
        </p:nvSpPr>
        <p:spPr>
          <a:xfrm>
            <a:off x="142844" y="1000108"/>
            <a:ext cx="9260869" cy="5078313"/>
          </a:xfrm>
          <a:prstGeom prst="rect">
            <a:avLst/>
          </a:prstGeom>
          <a:noFill/>
        </p:spPr>
        <p:txBody>
          <a:bodyPr wrap="none" rtlCol="1">
            <a:spAutoFit/>
          </a:bodyPr>
          <a:lstStyle/>
          <a:p>
            <a:endParaRPr lang="en-US" dirty="0" smtClean="0"/>
          </a:p>
          <a:p>
            <a:r>
              <a:rPr lang="fr-FR" dirty="0" smtClean="0"/>
              <a:t>En 1889: A été marqué par la réalisation de la tour EIFFEL à PARIS, ossature rivetée</a:t>
            </a:r>
          </a:p>
          <a:p>
            <a:r>
              <a:rPr lang="fr-FR" dirty="0" smtClean="0"/>
              <a:t> de 320m de hauteur par GUSTAVE EIFFEL.</a:t>
            </a:r>
            <a:endParaRPr lang="en-US" dirty="0" smtClean="0"/>
          </a:p>
          <a:p>
            <a:r>
              <a:rPr lang="fr-FR" dirty="0" smtClean="0"/>
              <a:t>En 1930: Un nouveau procédé d'assemblage, outre l'assemblage riveté et boulonné, </a:t>
            </a:r>
          </a:p>
          <a:p>
            <a:r>
              <a:rPr lang="fr-FR" dirty="0" smtClean="0"/>
              <a:t>commence à se généraliser: c'était l'assemblage soudé.</a:t>
            </a:r>
            <a:endParaRPr lang="en-US" dirty="0" smtClean="0"/>
          </a:p>
          <a:p>
            <a:r>
              <a:rPr lang="fr-FR" dirty="0" smtClean="0"/>
              <a:t>En 1931: C'était la construction de l'empire STATE BUILDING à NEW YORK:</a:t>
            </a:r>
          </a:p>
          <a:p>
            <a:r>
              <a:rPr lang="fr-FR" dirty="0" smtClean="0"/>
              <a:t> ossature en acier de 380m de hauteur.</a:t>
            </a:r>
            <a:endParaRPr lang="en-US" dirty="0" smtClean="0"/>
          </a:p>
          <a:p>
            <a:r>
              <a:rPr lang="fr-FR" dirty="0" smtClean="0"/>
              <a:t>En 1973: Construction du WORLD TRADE CENTRE à NEW YORK (twins </a:t>
            </a:r>
            <a:r>
              <a:rPr lang="fr-FR" dirty="0" err="1" smtClean="0"/>
              <a:t>towers</a:t>
            </a:r>
            <a:r>
              <a:rPr lang="fr-FR" dirty="0" smtClean="0"/>
              <a:t>).</a:t>
            </a:r>
            <a:endParaRPr lang="en-US" dirty="0" smtClean="0"/>
          </a:p>
          <a:p>
            <a:r>
              <a:rPr lang="fr-FR" dirty="0" smtClean="0"/>
              <a:t>En 1974: A marqué la construction de la  SEARS TOWER à CHICAGO: un bâtiment de</a:t>
            </a:r>
          </a:p>
          <a:p>
            <a:r>
              <a:rPr lang="fr-FR" dirty="0" smtClean="0"/>
              <a:t> 109 étages et de 442m de hauteur.</a:t>
            </a:r>
            <a:endParaRPr lang="en-US" dirty="0" smtClean="0"/>
          </a:p>
          <a:p>
            <a:r>
              <a:rPr lang="fr-FR" dirty="0" smtClean="0"/>
              <a:t>En 1981: C'était la réalisation d'un pont suspendu de 1410m de portée centrale en (G.B).</a:t>
            </a:r>
            <a:endParaRPr lang="en-US" dirty="0" smtClean="0"/>
          </a:p>
          <a:p>
            <a:r>
              <a:rPr lang="fr-FR" dirty="0" smtClean="0"/>
              <a:t>En 1998: A marqué la réalisation d'un pont suspendu de 1990m de portée centrale </a:t>
            </a:r>
          </a:p>
          <a:p>
            <a:r>
              <a:rPr lang="fr-FR" dirty="0" smtClean="0"/>
              <a:t>au (JAPON).</a:t>
            </a:r>
            <a:endParaRPr lang="en-US" dirty="0" smtClean="0"/>
          </a:p>
          <a:p>
            <a:r>
              <a:rPr lang="fr-FR" dirty="0" smtClean="0"/>
              <a:t>En 2000: A marqué la réalisation de deux tours en béton armé de 450m de hauteur.</a:t>
            </a:r>
            <a:endParaRPr lang="en-US" dirty="0" smtClean="0"/>
          </a:p>
          <a:p>
            <a:r>
              <a:rPr lang="fr-FR" dirty="0" smtClean="0"/>
              <a:t>En 2003: Inauguration de la tour la plus haute à usage de bureau de 100 étages et</a:t>
            </a:r>
          </a:p>
          <a:p>
            <a:r>
              <a:rPr lang="fr-FR" dirty="0" smtClean="0"/>
              <a:t> 508 m  de hauteur à TAÏPEÏ.</a:t>
            </a:r>
            <a:endParaRPr lang="en-US" dirty="0" smtClean="0"/>
          </a:p>
          <a:p>
            <a:r>
              <a:rPr lang="fr-FR" dirty="0" smtClean="0"/>
              <a:t>En 2008: A marqué la réalisation de la tour de DUBAI de 560m de hauteur.</a:t>
            </a:r>
            <a:endParaRPr lang="en-US" dirty="0" smtClean="0"/>
          </a:p>
          <a:p>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785786" y="785794"/>
            <a:ext cx="7786742" cy="646331"/>
          </a:xfrm>
          <a:prstGeom prst="rect">
            <a:avLst/>
          </a:prstGeom>
          <a:noFill/>
        </p:spPr>
        <p:txBody>
          <a:bodyPr wrap="square" rtlCol="1">
            <a:spAutoFit/>
          </a:bodyPr>
          <a:lstStyle/>
          <a:p>
            <a:r>
              <a:rPr lang="fr-FR" b="1" i="1" dirty="0" smtClean="0"/>
              <a:t>b/ </a:t>
            </a:r>
            <a:r>
              <a:rPr lang="fr-FR" b="1" i="1" u="heavy" dirty="0" smtClean="0"/>
              <a:t>Cas où les trous ne sont pas régulièrement distribués :</a:t>
            </a:r>
            <a:endParaRPr lang="en-US" b="1" i="1" u="sng" dirty="0" smtClean="0"/>
          </a:p>
          <a:p>
            <a:r>
              <a:rPr lang="fr-FR" dirty="0" smtClean="0"/>
              <a:t> </a:t>
            </a:r>
            <a:endParaRPr lang="en-US" dirty="0"/>
          </a:p>
        </p:txBody>
      </p:sp>
      <p:grpSp>
        <p:nvGrpSpPr>
          <p:cNvPr id="51201" name="Group 1"/>
          <p:cNvGrpSpPr>
            <a:grpSpLocks/>
          </p:cNvGrpSpPr>
          <p:nvPr/>
        </p:nvGrpSpPr>
        <p:grpSpPr bwMode="auto">
          <a:xfrm>
            <a:off x="2071670" y="1428736"/>
            <a:ext cx="3921125" cy="2392362"/>
            <a:chOff x="382" y="605"/>
            <a:chExt cx="6175" cy="2733"/>
          </a:xfrm>
        </p:grpSpPr>
        <p:sp>
          <p:nvSpPr>
            <p:cNvPr id="51202" name="AutoShape 2"/>
            <p:cNvSpPr>
              <a:spLocks/>
            </p:cNvSpPr>
            <p:nvPr/>
          </p:nvSpPr>
          <p:spPr bwMode="auto">
            <a:xfrm>
              <a:off x="1598" y="1024"/>
              <a:ext cx="3848" cy="1683"/>
            </a:xfrm>
            <a:custGeom>
              <a:avLst/>
              <a:gdLst/>
              <a:ahLst/>
              <a:cxnLst>
                <a:cxn ang="0">
                  <a:pos x="0" y="0"/>
                </a:cxn>
                <a:cxn ang="0">
                  <a:pos x="3848" y="0"/>
                </a:cxn>
                <a:cxn ang="0">
                  <a:pos x="0" y="1682"/>
                </a:cxn>
                <a:cxn ang="0">
                  <a:pos x="3848" y="1682"/>
                </a:cxn>
              </a:cxnLst>
              <a:rect l="0" t="0" r="r" b="b"/>
              <a:pathLst>
                <a:path w="3848" h="1683">
                  <a:moveTo>
                    <a:pt x="0" y="0"/>
                  </a:moveTo>
                  <a:lnTo>
                    <a:pt x="3848" y="0"/>
                  </a:lnTo>
                  <a:moveTo>
                    <a:pt x="0" y="1682"/>
                  </a:moveTo>
                  <a:lnTo>
                    <a:pt x="3848" y="1682"/>
                  </a:lnTo>
                </a:path>
              </a:pathLst>
            </a:custGeom>
            <a:noFill/>
            <a:ln w="12357">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03" name="AutoShape 3"/>
            <p:cNvSpPr>
              <a:spLocks/>
            </p:cNvSpPr>
            <p:nvPr/>
          </p:nvSpPr>
          <p:spPr bwMode="auto">
            <a:xfrm>
              <a:off x="1598" y="604"/>
              <a:ext cx="3848" cy="2733"/>
            </a:xfrm>
            <a:custGeom>
              <a:avLst/>
              <a:gdLst/>
              <a:ahLst/>
              <a:cxnLst>
                <a:cxn ang="0">
                  <a:pos x="0" y="0"/>
                </a:cxn>
                <a:cxn ang="0">
                  <a:pos x="0" y="2732"/>
                </a:cxn>
                <a:cxn ang="0">
                  <a:pos x="3848" y="0"/>
                </a:cxn>
                <a:cxn ang="0">
                  <a:pos x="3848" y="2732"/>
                </a:cxn>
              </a:cxnLst>
              <a:rect l="0" t="0" r="r" b="b"/>
              <a:pathLst>
                <a:path w="3848" h="2733">
                  <a:moveTo>
                    <a:pt x="0" y="0"/>
                  </a:moveTo>
                  <a:lnTo>
                    <a:pt x="0" y="2732"/>
                  </a:lnTo>
                  <a:moveTo>
                    <a:pt x="3848" y="0"/>
                  </a:moveTo>
                  <a:lnTo>
                    <a:pt x="3848" y="2732"/>
                  </a:lnTo>
                </a:path>
              </a:pathLst>
            </a:custGeom>
            <a:noFill/>
            <a:ln w="9258">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04" name="AutoShape 4"/>
            <p:cNvSpPr>
              <a:spLocks/>
            </p:cNvSpPr>
            <p:nvPr/>
          </p:nvSpPr>
          <p:spPr bwMode="auto">
            <a:xfrm>
              <a:off x="990" y="1806"/>
              <a:ext cx="616" cy="118"/>
            </a:xfrm>
            <a:custGeom>
              <a:avLst/>
              <a:gdLst/>
              <a:ahLst/>
              <a:cxnLst>
                <a:cxn ang="0">
                  <a:pos x="116" y="0"/>
                </a:cxn>
                <a:cxn ang="0">
                  <a:pos x="0" y="59"/>
                </a:cxn>
                <a:cxn ang="0">
                  <a:pos x="116" y="118"/>
                </a:cxn>
                <a:cxn ang="0">
                  <a:pos x="116" y="66"/>
                </a:cxn>
                <a:cxn ang="0">
                  <a:pos x="97" y="66"/>
                </a:cxn>
                <a:cxn ang="0">
                  <a:pos x="92" y="64"/>
                </a:cxn>
                <a:cxn ang="0">
                  <a:pos x="90" y="59"/>
                </a:cxn>
                <a:cxn ang="0">
                  <a:pos x="92" y="54"/>
                </a:cxn>
                <a:cxn ang="0">
                  <a:pos x="97" y="52"/>
                </a:cxn>
                <a:cxn ang="0">
                  <a:pos x="116" y="52"/>
                </a:cxn>
                <a:cxn ang="0">
                  <a:pos x="116" y="0"/>
                </a:cxn>
                <a:cxn ang="0">
                  <a:pos x="116" y="52"/>
                </a:cxn>
                <a:cxn ang="0">
                  <a:pos x="97" y="52"/>
                </a:cxn>
                <a:cxn ang="0">
                  <a:pos x="92" y="54"/>
                </a:cxn>
                <a:cxn ang="0">
                  <a:pos x="90" y="59"/>
                </a:cxn>
                <a:cxn ang="0">
                  <a:pos x="92" y="64"/>
                </a:cxn>
                <a:cxn ang="0">
                  <a:pos x="97" y="66"/>
                </a:cxn>
                <a:cxn ang="0">
                  <a:pos x="116" y="66"/>
                </a:cxn>
                <a:cxn ang="0">
                  <a:pos x="116" y="52"/>
                </a:cxn>
                <a:cxn ang="0">
                  <a:pos x="608" y="52"/>
                </a:cxn>
                <a:cxn ang="0">
                  <a:pos x="116" y="52"/>
                </a:cxn>
                <a:cxn ang="0">
                  <a:pos x="116" y="66"/>
                </a:cxn>
                <a:cxn ang="0">
                  <a:pos x="608" y="66"/>
                </a:cxn>
                <a:cxn ang="0">
                  <a:pos x="613" y="64"/>
                </a:cxn>
                <a:cxn ang="0">
                  <a:pos x="616" y="59"/>
                </a:cxn>
                <a:cxn ang="0">
                  <a:pos x="613" y="54"/>
                </a:cxn>
                <a:cxn ang="0">
                  <a:pos x="608" y="52"/>
                </a:cxn>
              </a:cxnLst>
              <a:rect l="0" t="0" r="r" b="b"/>
              <a:pathLst>
                <a:path w="616" h="118">
                  <a:moveTo>
                    <a:pt x="116" y="0"/>
                  </a:moveTo>
                  <a:lnTo>
                    <a:pt x="0" y="59"/>
                  </a:lnTo>
                  <a:lnTo>
                    <a:pt x="116" y="118"/>
                  </a:lnTo>
                  <a:lnTo>
                    <a:pt x="116" y="66"/>
                  </a:lnTo>
                  <a:lnTo>
                    <a:pt x="97" y="66"/>
                  </a:lnTo>
                  <a:lnTo>
                    <a:pt x="92" y="64"/>
                  </a:lnTo>
                  <a:lnTo>
                    <a:pt x="90" y="59"/>
                  </a:lnTo>
                  <a:lnTo>
                    <a:pt x="92" y="54"/>
                  </a:lnTo>
                  <a:lnTo>
                    <a:pt x="97" y="52"/>
                  </a:lnTo>
                  <a:lnTo>
                    <a:pt x="116" y="52"/>
                  </a:lnTo>
                  <a:lnTo>
                    <a:pt x="116" y="0"/>
                  </a:lnTo>
                  <a:close/>
                  <a:moveTo>
                    <a:pt x="116" y="52"/>
                  </a:moveTo>
                  <a:lnTo>
                    <a:pt x="97" y="52"/>
                  </a:lnTo>
                  <a:lnTo>
                    <a:pt x="92" y="54"/>
                  </a:lnTo>
                  <a:lnTo>
                    <a:pt x="90" y="59"/>
                  </a:lnTo>
                  <a:lnTo>
                    <a:pt x="92" y="64"/>
                  </a:lnTo>
                  <a:lnTo>
                    <a:pt x="97" y="66"/>
                  </a:lnTo>
                  <a:lnTo>
                    <a:pt x="116" y="66"/>
                  </a:lnTo>
                  <a:lnTo>
                    <a:pt x="116" y="52"/>
                  </a:lnTo>
                  <a:close/>
                  <a:moveTo>
                    <a:pt x="608" y="52"/>
                  </a:moveTo>
                  <a:lnTo>
                    <a:pt x="116" y="52"/>
                  </a:lnTo>
                  <a:lnTo>
                    <a:pt x="116" y="66"/>
                  </a:lnTo>
                  <a:lnTo>
                    <a:pt x="608" y="66"/>
                  </a:lnTo>
                  <a:lnTo>
                    <a:pt x="613" y="64"/>
                  </a:lnTo>
                  <a:lnTo>
                    <a:pt x="616" y="59"/>
                  </a:lnTo>
                  <a:lnTo>
                    <a:pt x="613" y="54"/>
                  </a:lnTo>
                  <a:lnTo>
                    <a:pt x="608"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05" name="Line 5"/>
            <p:cNvSpPr>
              <a:spLocks noChangeShapeType="1"/>
            </p:cNvSpPr>
            <p:nvPr/>
          </p:nvSpPr>
          <p:spPr bwMode="auto">
            <a:xfrm>
              <a:off x="382" y="2707"/>
              <a:ext cx="657" cy="0"/>
            </a:xfrm>
            <a:prstGeom prst="line">
              <a:avLst/>
            </a:prstGeom>
            <a:noFill/>
            <a:ln w="9258">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06" name="AutoShape 6"/>
            <p:cNvSpPr>
              <a:spLocks/>
            </p:cNvSpPr>
            <p:nvPr/>
          </p:nvSpPr>
          <p:spPr bwMode="auto">
            <a:xfrm>
              <a:off x="646" y="1024"/>
              <a:ext cx="117" cy="1683"/>
            </a:xfrm>
            <a:custGeom>
              <a:avLst/>
              <a:gdLst/>
              <a:ahLst/>
              <a:cxnLst>
                <a:cxn ang="0">
                  <a:pos x="0" y="1566"/>
                </a:cxn>
                <a:cxn ang="0">
                  <a:pos x="59" y="1682"/>
                </a:cxn>
                <a:cxn ang="0">
                  <a:pos x="94" y="1611"/>
                </a:cxn>
                <a:cxn ang="0">
                  <a:pos x="59" y="1611"/>
                </a:cxn>
                <a:cxn ang="0">
                  <a:pos x="53" y="1610"/>
                </a:cxn>
                <a:cxn ang="0">
                  <a:pos x="51" y="1604"/>
                </a:cxn>
                <a:cxn ang="0">
                  <a:pos x="51" y="1599"/>
                </a:cxn>
                <a:cxn ang="0">
                  <a:pos x="0" y="1566"/>
                </a:cxn>
                <a:cxn ang="0">
                  <a:pos x="66" y="1599"/>
                </a:cxn>
                <a:cxn ang="0">
                  <a:pos x="59" y="1604"/>
                </a:cxn>
                <a:cxn ang="0">
                  <a:pos x="51" y="1604"/>
                </a:cxn>
                <a:cxn ang="0">
                  <a:pos x="53" y="1610"/>
                </a:cxn>
                <a:cxn ang="0">
                  <a:pos x="59" y="1611"/>
                </a:cxn>
                <a:cxn ang="0">
                  <a:pos x="63" y="1610"/>
                </a:cxn>
                <a:cxn ang="0">
                  <a:pos x="66" y="1604"/>
                </a:cxn>
                <a:cxn ang="0">
                  <a:pos x="59" y="1604"/>
                </a:cxn>
                <a:cxn ang="0">
                  <a:pos x="51" y="1599"/>
                </a:cxn>
                <a:cxn ang="0">
                  <a:pos x="66" y="1599"/>
                </a:cxn>
                <a:cxn ang="0">
                  <a:pos x="66" y="1599"/>
                </a:cxn>
                <a:cxn ang="0">
                  <a:pos x="116" y="1566"/>
                </a:cxn>
                <a:cxn ang="0">
                  <a:pos x="66" y="1599"/>
                </a:cxn>
                <a:cxn ang="0">
                  <a:pos x="66" y="1604"/>
                </a:cxn>
                <a:cxn ang="0">
                  <a:pos x="63" y="1610"/>
                </a:cxn>
                <a:cxn ang="0">
                  <a:pos x="59" y="1611"/>
                </a:cxn>
                <a:cxn ang="0">
                  <a:pos x="94" y="1611"/>
                </a:cxn>
                <a:cxn ang="0">
                  <a:pos x="116" y="1566"/>
                </a:cxn>
                <a:cxn ang="0">
                  <a:pos x="59" y="78"/>
                </a:cxn>
                <a:cxn ang="0">
                  <a:pos x="51" y="82"/>
                </a:cxn>
                <a:cxn ang="0">
                  <a:pos x="51" y="1599"/>
                </a:cxn>
                <a:cxn ang="0">
                  <a:pos x="59" y="1604"/>
                </a:cxn>
                <a:cxn ang="0">
                  <a:pos x="66" y="1599"/>
                </a:cxn>
                <a:cxn ang="0">
                  <a:pos x="66" y="82"/>
                </a:cxn>
                <a:cxn ang="0">
                  <a:pos x="59" y="78"/>
                </a:cxn>
                <a:cxn ang="0">
                  <a:pos x="59" y="0"/>
                </a:cxn>
                <a:cxn ang="0">
                  <a:pos x="0" y="116"/>
                </a:cxn>
                <a:cxn ang="0">
                  <a:pos x="51" y="82"/>
                </a:cxn>
                <a:cxn ang="0">
                  <a:pos x="51" y="78"/>
                </a:cxn>
                <a:cxn ang="0">
                  <a:pos x="53" y="73"/>
                </a:cxn>
                <a:cxn ang="0">
                  <a:pos x="59" y="70"/>
                </a:cxn>
                <a:cxn ang="0">
                  <a:pos x="94" y="70"/>
                </a:cxn>
                <a:cxn ang="0">
                  <a:pos x="59" y="0"/>
                </a:cxn>
                <a:cxn ang="0">
                  <a:pos x="94" y="70"/>
                </a:cxn>
                <a:cxn ang="0">
                  <a:pos x="59" y="70"/>
                </a:cxn>
                <a:cxn ang="0">
                  <a:pos x="63" y="73"/>
                </a:cxn>
                <a:cxn ang="0">
                  <a:pos x="66" y="78"/>
                </a:cxn>
                <a:cxn ang="0">
                  <a:pos x="66" y="82"/>
                </a:cxn>
                <a:cxn ang="0">
                  <a:pos x="116" y="116"/>
                </a:cxn>
                <a:cxn ang="0">
                  <a:pos x="94" y="70"/>
                </a:cxn>
                <a:cxn ang="0">
                  <a:pos x="66" y="78"/>
                </a:cxn>
                <a:cxn ang="0">
                  <a:pos x="59" y="78"/>
                </a:cxn>
                <a:cxn ang="0">
                  <a:pos x="66" y="82"/>
                </a:cxn>
                <a:cxn ang="0">
                  <a:pos x="66" y="78"/>
                </a:cxn>
                <a:cxn ang="0">
                  <a:pos x="59" y="70"/>
                </a:cxn>
                <a:cxn ang="0">
                  <a:pos x="53" y="73"/>
                </a:cxn>
                <a:cxn ang="0">
                  <a:pos x="51" y="78"/>
                </a:cxn>
                <a:cxn ang="0">
                  <a:pos x="51" y="82"/>
                </a:cxn>
                <a:cxn ang="0">
                  <a:pos x="59" y="78"/>
                </a:cxn>
                <a:cxn ang="0">
                  <a:pos x="66" y="78"/>
                </a:cxn>
                <a:cxn ang="0">
                  <a:pos x="63" y="73"/>
                </a:cxn>
                <a:cxn ang="0">
                  <a:pos x="59" y="70"/>
                </a:cxn>
              </a:cxnLst>
              <a:rect l="0" t="0" r="r" b="b"/>
              <a:pathLst>
                <a:path w="117" h="1683">
                  <a:moveTo>
                    <a:pt x="0" y="1566"/>
                  </a:moveTo>
                  <a:lnTo>
                    <a:pt x="59" y="1682"/>
                  </a:lnTo>
                  <a:lnTo>
                    <a:pt x="94" y="1611"/>
                  </a:lnTo>
                  <a:lnTo>
                    <a:pt x="59" y="1611"/>
                  </a:lnTo>
                  <a:lnTo>
                    <a:pt x="53" y="1610"/>
                  </a:lnTo>
                  <a:lnTo>
                    <a:pt x="51" y="1604"/>
                  </a:lnTo>
                  <a:lnTo>
                    <a:pt x="51" y="1599"/>
                  </a:lnTo>
                  <a:lnTo>
                    <a:pt x="0" y="1566"/>
                  </a:lnTo>
                  <a:close/>
                  <a:moveTo>
                    <a:pt x="66" y="1599"/>
                  </a:moveTo>
                  <a:lnTo>
                    <a:pt x="59" y="1604"/>
                  </a:lnTo>
                  <a:lnTo>
                    <a:pt x="51" y="1604"/>
                  </a:lnTo>
                  <a:lnTo>
                    <a:pt x="53" y="1610"/>
                  </a:lnTo>
                  <a:lnTo>
                    <a:pt x="59" y="1611"/>
                  </a:lnTo>
                  <a:lnTo>
                    <a:pt x="63" y="1610"/>
                  </a:lnTo>
                  <a:lnTo>
                    <a:pt x="66" y="1604"/>
                  </a:lnTo>
                  <a:lnTo>
                    <a:pt x="59" y="1604"/>
                  </a:lnTo>
                  <a:lnTo>
                    <a:pt x="51" y="1599"/>
                  </a:lnTo>
                  <a:lnTo>
                    <a:pt x="66" y="1599"/>
                  </a:lnTo>
                  <a:close/>
                  <a:moveTo>
                    <a:pt x="116" y="1566"/>
                  </a:moveTo>
                  <a:lnTo>
                    <a:pt x="66" y="1599"/>
                  </a:lnTo>
                  <a:lnTo>
                    <a:pt x="66" y="1604"/>
                  </a:lnTo>
                  <a:lnTo>
                    <a:pt x="63" y="1610"/>
                  </a:lnTo>
                  <a:lnTo>
                    <a:pt x="59" y="1611"/>
                  </a:lnTo>
                  <a:lnTo>
                    <a:pt x="94" y="1611"/>
                  </a:lnTo>
                  <a:lnTo>
                    <a:pt x="116" y="1566"/>
                  </a:lnTo>
                  <a:close/>
                  <a:moveTo>
                    <a:pt x="59" y="78"/>
                  </a:moveTo>
                  <a:lnTo>
                    <a:pt x="51" y="82"/>
                  </a:lnTo>
                  <a:lnTo>
                    <a:pt x="51" y="1599"/>
                  </a:lnTo>
                  <a:lnTo>
                    <a:pt x="59" y="1604"/>
                  </a:lnTo>
                  <a:lnTo>
                    <a:pt x="66" y="1599"/>
                  </a:lnTo>
                  <a:lnTo>
                    <a:pt x="66" y="82"/>
                  </a:lnTo>
                  <a:lnTo>
                    <a:pt x="59" y="78"/>
                  </a:lnTo>
                  <a:close/>
                  <a:moveTo>
                    <a:pt x="59" y="0"/>
                  </a:moveTo>
                  <a:lnTo>
                    <a:pt x="0" y="116"/>
                  </a:lnTo>
                  <a:lnTo>
                    <a:pt x="51" y="82"/>
                  </a:lnTo>
                  <a:lnTo>
                    <a:pt x="51" y="78"/>
                  </a:lnTo>
                  <a:lnTo>
                    <a:pt x="53" y="73"/>
                  </a:lnTo>
                  <a:lnTo>
                    <a:pt x="59" y="70"/>
                  </a:lnTo>
                  <a:lnTo>
                    <a:pt x="94" y="70"/>
                  </a:lnTo>
                  <a:lnTo>
                    <a:pt x="59" y="0"/>
                  </a:lnTo>
                  <a:close/>
                  <a:moveTo>
                    <a:pt x="94" y="70"/>
                  </a:moveTo>
                  <a:lnTo>
                    <a:pt x="59" y="70"/>
                  </a:lnTo>
                  <a:lnTo>
                    <a:pt x="63" y="73"/>
                  </a:lnTo>
                  <a:lnTo>
                    <a:pt x="66" y="78"/>
                  </a:lnTo>
                  <a:lnTo>
                    <a:pt x="66" y="82"/>
                  </a:lnTo>
                  <a:lnTo>
                    <a:pt x="116" y="116"/>
                  </a:lnTo>
                  <a:lnTo>
                    <a:pt x="94" y="70"/>
                  </a:lnTo>
                  <a:close/>
                  <a:moveTo>
                    <a:pt x="66" y="78"/>
                  </a:moveTo>
                  <a:lnTo>
                    <a:pt x="59" y="78"/>
                  </a:lnTo>
                  <a:lnTo>
                    <a:pt x="66" y="82"/>
                  </a:lnTo>
                  <a:lnTo>
                    <a:pt x="66" y="78"/>
                  </a:lnTo>
                  <a:close/>
                  <a:moveTo>
                    <a:pt x="59" y="70"/>
                  </a:moveTo>
                  <a:lnTo>
                    <a:pt x="53" y="73"/>
                  </a:lnTo>
                  <a:lnTo>
                    <a:pt x="51" y="78"/>
                  </a:lnTo>
                  <a:lnTo>
                    <a:pt x="51" y="82"/>
                  </a:lnTo>
                  <a:lnTo>
                    <a:pt x="59" y="78"/>
                  </a:lnTo>
                  <a:lnTo>
                    <a:pt x="66" y="78"/>
                  </a:lnTo>
                  <a:lnTo>
                    <a:pt x="63" y="73"/>
                  </a:lnTo>
                  <a:lnTo>
                    <a:pt x="59"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07" name="Rectangle 7"/>
            <p:cNvSpPr>
              <a:spLocks noChangeArrowheads="1"/>
            </p:cNvSpPr>
            <p:nvPr/>
          </p:nvSpPr>
          <p:spPr bwMode="auto">
            <a:xfrm>
              <a:off x="567" y="1680"/>
              <a:ext cx="202" cy="4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1208" name="AutoShape 8"/>
            <p:cNvSpPr>
              <a:spLocks/>
            </p:cNvSpPr>
            <p:nvPr/>
          </p:nvSpPr>
          <p:spPr bwMode="auto">
            <a:xfrm>
              <a:off x="5438" y="1806"/>
              <a:ext cx="616" cy="118"/>
            </a:xfrm>
            <a:custGeom>
              <a:avLst/>
              <a:gdLst/>
              <a:ahLst/>
              <a:cxnLst>
                <a:cxn ang="0">
                  <a:pos x="500" y="0"/>
                </a:cxn>
                <a:cxn ang="0">
                  <a:pos x="500" y="118"/>
                </a:cxn>
                <a:cxn ang="0">
                  <a:pos x="602" y="66"/>
                </a:cxn>
                <a:cxn ang="0">
                  <a:pos x="519" y="66"/>
                </a:cxn>
                <a:cxn ang="0">
                  <a:pos x="524" y="64"/>
                </a:cxn>
                <a:cxn ang="0">
                  <a:pos x="526" y="59"/>
                </a:cxn>
                <a:cxn ang="0">
                  <a:pos x="524" y="54"/>
                </a:cxn>
                <a:cxn ang="0">
                  <a:pos x="519" y="52"/>
                </a:cxn>
                <a:cxn ang="0">
                  <a:pos x="602" y="52"/>
                </a:cxn>
                <a:cxn ang="0">
                  <a:pos x="500" y="0"/>
                </a:cxn>
                <a:cxn ang="0">
                  <a:pos x="500" y="52"/>
                </a:cxn>
                <a:cxn ang="0">
                  <a:pos x="8" y="52"/>
                </a:cxn>
                <a:cxn ang="0">
                  <a:pos x="3" y="54"/>
                </a:cxn>
                <a:cxn ang="0">
                  <a:pos x="0" y="59"/>
                </a:cxn>
                <a:cxn ang="0">
                  <a:pos x="3" y="64"/>
                </a:cxn>
                <a:cxn ang="0">
                  <a:pos x="8" y="66"/>
                </a:cxn>
                <a:cxn ang="0">
                  <a:pos x="500" y="66"/>
                </a:cxn>
                <a:cxn ang="0">
                  <a:pos x="500" y="52"/>
                </a:cxn>
                <a:cxn ang="0">
                  <a:pos x="602" y="52"/>
                </a:cxn>
                <a:cxn ang="0">
                  <a:pos x="519" y="52"/>
                </a:cxn>
                <a:cxn ang="0">
                  <a:pos x="524" y="54"/>
                </a:cxn>
                <a:cxn ang="0">
                  <a:pos x="526" y="59"/>
                </a:cxn>
                <a:cxn ang="0">
                  <a:pos x="524" y="64"/>
                </a:cxn>
                <a:cxn ang="0">
                  <a:pos x="519" y="66"/>
                </a:cxn>
                <a:cxn ang="0">
                  <a:pos x="602" y="66"/>
                </a:cxn>
                <a:cxn ang="0">
                  <a:pos x="616" y="59"/>
                </a:cxn>
                <a:cxn ang="0">
                  <a:pos x="602" y="52"/>
                </a:cxn>
              </a:cxnLst>
              <a:rect l="0" t="0" r="r" b="b"/>
              <a:pathLst>
                <a:path w="616" h="118">
                  <a:moveTo>
                    <a:pt x="500" y="0"/>
                  </a:moveTo>
                  <a:lnTo>
                    <a:pt x="500" y="118"/>
                  </a:lnTo>
                  <a:lnTo>
                    <a:pt x="602" y="66"/>
                  </a:lnTo>
                  <a:lnTo>
                    <a:pt x="519" y="66"/>
                  </a:lnTo>
                  <a:lnTo>
                    <a:pt x="524" y="64"/>
                  </a:lnTo>
                  <a:lnTo>
                    <a:pt x="526" y="59"/>
                  </a:lnTo>
                  <a:lnTo>
                    <a:pt x="524" y="54"/>
                  </a:lnTo>
                  <a:lnTo>
                    <a:pt x="519" y="52"/>
                  </a:lnTo>
                  <a:lnTo>
                    <a:pt x="602" y="52"/>
                  </a:lnTo>
                  <a:lnTo>
                    <a:pt x="500" y="0"/>
                  </a:lnTo>
                  <a:close/>
                  <a:moveTo>
                    <a:pt x="500" y="52"/>
                  </a:moveTo>
                  <a:lnTo>
                    <a:pt x="8" y="52"/>
                  </a:lnTo>
                  <a:lnTo>
                    <a:pt x="3" y="54"/>
                  </a:lnTo>
                  <a:lnTo>
                    <a:pt x="0" y="59"/>
                  </a:lnTo>
                  <a:lnTo>
                    <a:pt x="3" y="64"/>
                  </a:lnTo>
                  <a:lnTo>
                    <a:pt x="8" y="66"/>
                  </a:lnTo>
                  <a:lnTo>
                    <a:pt x="500" y="66"/>
                  </a:lnTo>
                  <a:lnTo>
                    <a:pt x="500" y="52"/>
                  </a:lnTo>
                  <a:close/>
                  <a:moveTo>
                    <a:pt x="602" y="52"/>
                  </a:moveTo>
                  <a:lnTo>
                    <a:pt x="519" y="52"/>
                  </a:lnTo>
                  <a:lnTo>
                    <a:pt x="524" y="54"/>
                  </a:lnTo>
                  <a:lnTo>
                    <a:pt x="526" y="59"/>
                  </a:lnTo>
                  <a:lnTo>
                    <a:pt x="524" y="64"/>
                  </a:lnTo>
                  <a:lnTo>
                    <a:pt x="519" y="66"/>
                  </a:lnTo>
                  <a:lnTo>
                    <a:pt x="602" y="66"/>
                  </a:lnTo>
                  <a:lnTo>
                    <a:pt x="616" y="59"/>
                  </a:lnTo>
                  <a:lnTo>
                    <a:pt x="602"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09" name="AutoShape 9"/>
            <p:cNvSpPr>
              <a:spLocks/>
            </p:cNvSpPr>
            <p:nvPr/>
          </p:nvSpPr>
          <p:spPr bwMode="auto">
            <a:xfrm>
              <a:off x="2008" y="1448"/>
              <a:ext cx="4485" cy="838"/>
            </a:xfrm>
            <a:custGeom>
              <a:avLst/>
              <a:gdLst/>
              <a:ahLst/>
              <a:cxnLst>
                <a:cxn ang="0">
                  <a:pos x="4484" y="0"/>
                </a:cxn>
                <a:cxn ang="0">
                  <a:pos x="0" y="0"/>
                </a:cxn>
                <a:cxn ang="0">
                  <a:pos x="4484" y="838"/>
                </a:cxn>
                <a:cxn ang="0">
                  <a:pos x="0" y="838"/>
                </a:cxn>
              </a:cxnLst>
              <a:rect l="0" t="0" r="r" b="b"/>
              <a:pathLst>
                <a:path w="4485" h="838">
                  <a:moveTo>
                    <a:pt x="4484" y="0"/>
                  </a:moveTo>
                  <a:lnTo>
                    <a:pt x="0" y="0"/>
                  </a:lnTo>
                  <a:moveTo>
                    <a:pt x="4484" y="838"/>
                  </a:moveTo>
                  <a:lnTo>
                    <a:pt x="0" y="838"/>
                  </a:lnTo>
                </a:path>
              </a:pathLst>
            </a:custGeom>
            <a:noFill/>
            <a:ln w="9258">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ar-SA"/>
            </a:p>
          </p:txBody>
        </p:sp>
        <p:pic>
          <p:nvPicPr>
            <p:cNvPr id="51210" name="Picture 10"/>
            <p:cNvPicPr>
              <a:picLocks noChangeAspect="1" noChangeArrowheads="1"/>
            </p:cNvPicPr>
            <p:nvPr/>
          </p:nvPicPr>
          <p:blipFill>
            <a:blip r:embed="rId3" cstate="print"/>
            <a:srcRect/>
            <a:stretch>
              <a:fillRect/>
            </a:stretch>
          </p:blipFill>
          <p:spPr bwMode="auto">
            <a:xfrm>
              <a:off x="2198" y="1354"/>
              <a:ext cx="155" cy="161"/>
            </a:xfrm>
            <a:prstGeom prst="rect">
              <a:avLst/>
            </a:prstGeom>
            <a:noFill/>
            <a:ln w="9525">
              <a:noFill/>
              <a:miter lim="800000"/>
              <a:headEnd/>
              <a:tailEnd/>
            </a:ln>
          </p:spPr>
        </p:pic>
        <p:pic>
          <p:nvPicPr>
            <p:cNvPr id="51211" name="Picture 11"/>
            <p:cNvPicPr>
              <a:picLocks noChangeAspect="1" noChangeArrowheads="1"/>
            </p:cNvPicPr>
            <p:nvPr/>
          </p:nvPicPr>
          <p:blipFill>
            <a:blip r:embed="rId4" cstate="print"/>
            <a:srcRect/>
            <a:stretch>
              <a:fillRect/>
            </a:stretch>
          </p:blipFill>
          <p:spPr bwMode="auto">
            <a:xfrm>
              <a:off x="3832" y="1368"/>
              <a:ext cx="154" cy="160"/>
            </a:xfrm>
            <a:prstGeom prst="rect">
              <a:avLst/>
            </a:prstGeom>
            <a:noFill/>
            <a:ln w="9525">
              <a:noFill/>
              <a:miter lim="800000"/>
              <a:headEnd/>
              <a:tailEnd/>
            </a:ln>
          </p:spPr>
        </p:pic>
        <p:pic>
          <p:nvPicPr>
            <p:cNvPr id="51212" name="Picture 12"/>
            <p:cNvPicPr>
              <a:picLocks noChangeAspect="1" noChangeArrowheads="1"/>
            </p:cNvPicPr>
            <p:nvPr/>
          </p:nvPicPr>
          <p:blipFill>
            <a:blip r:embed="rId5" cstate="print"/>
            <a:srcRect/>
            <a:stretch>
              <a:fillRect/>
            </a:stretch>
          </p:blipFill>
          <p:spPr bwMode="auto">
            <a:xfrm>
              <a:off x="4628" y="1793"/>
              <a:ext cx="157" cy="160"/>
            </a:xfrm>
            <a:prstGeom prst="rect">
              <a:avLst/>
            </a:prstGeom>
            <a:noFill/>
            <a:ln w="9525">
              <a:noFill/>
              <a:miter lim="800000"/>
              <a:headEnd/>
              <a:tailEnd/>
            </a:ln>
          </p:spPr>
        </p:pic>
        <p:pic>
          <p:nvPicPr>
            <p:cNvPr id="51213" name="Picture 13"/>
            <p:cNvPicPr>
              <a:picLocks noChangeAspect="1" noChangeArrowheads="1"/>
            </p:cNvPicPr>
            <p:nvPr/>
          </p:nvPicPr>
          <p:blipFill>
            <a:blip r:embed="rId6" cstate="print"/>
            <a:srcRect/>
            <a:stretch>
              <a:fillRect/>
            </a:stretch>
          </p:blipFill>
          <p:spPr bwMode="auto">
            <a:xfrm>
              <a:off x="2192" y="2202"/>
              <a:ext cx="155" cy="161"/>
            </a:xfrm>
            <a:prstGeom prst="rect">
              <a:avLst/>
            </a:prstGeom>
            <a:noFill/>
            <a:ln w="9525">
              <a:noFill/>
              <a:miter lim="800000"/>
              <a:headEnd/>
              <a:tailEnd/>
            </a:ln>
          </p:spPr>
        </p:pic>
        <p:pic>
          <p:nvPicPr>
            <p:cNvPr id="51214" name="Picture 14"/>
            <p:cNvPicPr>
              <a:picLocks noChangeAspect="1" noChangeArrowheads="1"/>
            </p:cNvPicPr>
            <p:nvPr/>
          </p:nvPicPr>
          <p:blipFill>
            <a:blip r:embed="rId7" cstate="print"/>
            <a:srcRect/>
            <a:stretch>
              <a:fillRect/>
            </a:stretch>
          </p:blipFill>
          <p:spPr bwMode="auto">
            <a:xfrm>
              <a:off x="3832" y="2202"/>
              <a:ext cx="154" cy="161"/>
            </a:xfrm>
            <a:prstGeom prst="rect">
              <a:avLst/>
            </a:prstGeom>
            <a:noFill/>
            <a:ln w="9525">
              <a:noFill/>
              <a:miter lim="800000"/>
              <a:headEnd/>
              <a:tailEnd/>
            </a:ln>
          </p:spPr>
        </p:pic>
        <p:pic>
          <p:nvPicPr>
            <p:cNvPr id="51215" name="Picture 15"/>
            <p:cNvPicPr>
              <a:picLocks noChangeAspect="1" noChangeArrowheads="1"/>
            </p:cNvPicPr>
            <p:nvPr/>
          </p:nvPicPr>
          <p:blipFill>
            <a:blip r:embed="rId8" cstate="print"/>
            <a:srcRect/>
            <a:stretch>
              <a:fillRect/>
            </a:stretch>
          </p:blipFill>
          <p:spPr bwMode="auto">
            <a:xfrm>
              <a:off x="3008" y="1793"/>
              <a:ext cx="155" cy="160"/>
            </a:xfrm>
            <a:prstGeom prst="rect">
              <a:avLst/>
            </a:prstGeom>
            <a:noFill/>
            <a:ln w="9525">
              <a:noFill/>
              <a:miter lim="800000"/>
              <a:headEnd/>
              <a:tailEnd/>
            </a:ln>
          </p:spPr>
        </p:pic>
        <p:sp>
          <p:nvSpPr>
            <p:cNvPr id="51216" name="AutoShape 16"/>
            <p:cNvSpPr>
              <a:spLocks/>
            </p:cNvSpPr>
            <p:nvPr/>
          </p:nvSpPr>
          <p:spPr bwMode="auto">
            <a:xfrm>
              <a:off x="2263" y="995"/>
              <a:ext cx="2424" cy="2103"/>
            </a:xfrm>
            <a:custGeom>
              <a:avLst/>
              <a:gdLst/>
              <a:ahLst/>
              <a:cxnLst>
                <a:cxn ang="0">
                  <a:pos x="0" y="0"/>
                </a:cxn>
                <a:cxn ang="0">
                  <a:pos x="0" y="2102"/>
                </a:cxn>
                <a:cxn ang="0">
                  <a:pos x="828" y="0"/>
                </a:cxn>
                <a:cxn ang="0">
                  <a:pos x="828" y="2102"/>
                </a:cxn>
                <a:cxn ang="0">
                  <a:pos x="2424" y="0"/>
                </a:cxn>
                <a:cxn ang="0">
                  <a:pos x="2424" y="2102"/>
                </a:cxn>
                <a:cxn ang="0">
                  <a:pos x="1627" y="0"/>
                </a:cxn>
                <a:cxn ang="0">
                  <a:pos x="1627" y="2102"/>
                </a:cxn>
              </a:cxnLst>
              <a:rect l="0" t="0" r="r" b="b"/>
              <a:pathLst>
                <a:path w="2424" h="2103">
                  <a:moveTo>
                    <a:pt x="0" y="0"/>
                  </a:moveTo>
                  <a:lnTo>
                    <a:pt x="0" y="2102"/>
                  </a:lnTo>
                  <a:moveTo>
                    <a:pt x="828" y="0"/>
                  </a:moveTo>
                  <a:lnTo>
                    <a:pt x="828" y="2102"/>
                  </a:lnTo>
                  <a:moveTo>
                    <a:pt x="2424" y="0"/>
                  </a:moveTo>
                  <a:lnTo>
                    <a:pt x="2424" y="2102"/>
                  </a:lnTo>
                  <a:moveTo>
                    <a:pt x="1627" y="0"/>
                  </a:moveTo>
                  <a:lnTo>
                    <a:pt x="1627" y="2102"/>
                  </a:lnTo>
                </a:path>
              </a:pathLst>
            </a:custGeom>
            <a:noFill/>
            <a:ln w="6172">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17" name="AutoShape 17"/>
            <p:cNvSpPr>
              <a:spLocks/>
            </p:cNvSpPr>
            <p:nvPr/>
          </p:nvSpPr>
          <p:spPr bwMode="auto">
            <a:xfrm>
              <a:off x="2263" y="3075"/>
              <a:ext cx="828" cy="78"/>
            </a:xfrm>
            <a:custGeom>
              <a:avLst/>
              <a:gdLst/>
              <a:ahLst/>
              <a:cxnLst>
                <a:cxn ang="0">
                  <a:pos x="78" y="0"/>
                </a:cxn>
                <a:cxn ang="0">
                  <a:pos x="0" y="40"/>
                </a:cxn>
                <a:cxn ang="0">
                  <a:pos x="78" y="78"/>
                </a:cxn>
                <a:cxn ang="0">
                  <a:pos x="46" y="47"/>
                </a:cxn>
                <a:cxn ang="0">
                  <a:pos x="39" y="47"/>
                </a:cxn>
                <a:cxn ang="0">
                  <a:pos x="34" y="45"/>
                </a:cxn>
                <a:cxn ang="0">
                  <a:pos x="31" y="40"/>
                </a:cxn>
                <a:cxn ang="0">
                  <a:pos x="34" y="34"/>
                </a:cxn>
                <a:cxn ang="0">
                  <a:pos x="39" y="33"/>
                </a:cxn>
                <a:cxn ang="0">
                  <a:pos x="46" y="33"/>
                </a:cxn>
                <a:cxn ang="0">
                  <a:pos x="78" y="0"/>
                </a:cxn>
                <a:cxn ang="0">
                  <a:pos x="751" y="0"/>
                </a:cxn>
                <a:cxn ang="0">
                  <a:pos x="790" y="40"/>
                </a:cxn>
                <a:cxn ang="0">
                  <a:pos x="751" y="78"/>
                </a:cxn>
                <a:cxn ang="0">
                  <a:pos x="814" y="47"/>
                </a:cxn>
                <a:cxn ang="0">
                  <a:pos x="790" y="47"/>
                </a:cxn>
                <a:cxn ang="0">
                  <a:pos x="795" y="45"/>
                </a:cxn>
                <a:cxn ang="0">
                  <a:pos x="797" y="40"/>
                </a:cxn>
                <a:cxn ang="0">
                  <a:pos x="795" y="34"/>
                </a:cxn>
                <a:cxn ang="0">
                  <a:pos x="790" y="33"/>
                </a:cxn>
                <a:cxn ang="0">
                  <a:pos x="814" y="33"/>
                </a:cxn>
                <a:cxn ang="0">
                  <a:pos x="751" y="0"/>
                </a:cxn>
                <a:cxn ang="0">
                  <a:pos x="46" y="33"/>
                </a:cxn>
                <a:cxn ang="0">
                  <a:pos x="39" y="33"/>
                </a:cxn>
                <a:cxn ang="0">
                  <a:pos x="34" y="34"/>
                </a:cxn>
                <a:cxn ang="0">
                  <a:pos x="31" y="40"/>
                </a:cxn>
                <a:cxn ang="0">
                  <a:pos x="34" y="45"/>
                </a:cxn>
                <a:cxn ang="0">
                  <a:pos x="39" y="47"/>
                </a:cxn>
                <a:cxn ang="0">
                  <a:pos x="46" y="47"/>
                </a:cxn>
                <a:cxn ang="0">
                  <a:pos x="39" y="40"/>
                </a:cxn>
                <a:cxn ang="0">
                  <a:pos x="46" y="33"/>
                </a:cxn>
                <a:cxn ang="0">
                  <a:pos x="783" y="33"/>
                </a:cxn>
                <a:cxn ang="0">
                  <a:pos x="46" y="33"/>
                </a:cxn>
                <a:cxn ang="0">
                  <a:pos x="39" y="40"/>
                </a:cxn>
                <a:cxn ang="0">
                  <a:pos x="46" y="47"/>
                </a:cxn>
                <a:cxn ang="0">
                  <a:pos x="783" y="47"/>
                </a:cxn>
                <a:cxn ang="0">
                  <a:pos x="790" y="40"/>
                </a:cxn>
                <a:cxn ang="0">
                  <a:pos x="783" y="33"/>
                </a:cxn>
                <a:cxn ang="0">
                  <a:pos x="814" y="33"/>
                </a:cxn>
                <a:cxn ang="0">
                  <a:pos x="790" y="33"/>
                </a:cxn>
                <a:cxn ang="0">
                  <a:pos x="795" y="34"/>
                </a:cxn>
                <a:cxn ang="0">
                  <a:pos x="797" y="40"/>
                </a:cxn>
                <a:cxn ang="0">
                  <a:pos x="795" y="45"/>
                </a:cxn>
                <a:cxn ang="0">
                  <a:pos x="790" y="47"/>
                </a:cxn>
                <a:cxn ang="0">
                  <a:pos x="814" y="47"/>
                </a:cxn>
                <a:cxn ang="0">
                  <a:pos x="828" y="40"/>
                </a:cxn>
                <a:cxn ang="0">
                  <a:pos x="814" y="33"/>
                </a:cxn>
              </a:cxnLst>
              <a:rect l="0" t="0" r="r" b="b"/>
              <a:pathLst>
                <a:path w="828" h="78">
                  <a:moveTo>
                    <a:pt x="78" y="0"/>
                  </a:moveTo>
                  <a:lnTo>
                    <a:pt x="0" y="40"/>
                  </a:lnTo>
                  <a:lnTo>
                    <a:pt x="78" y="78"/>
                  </a:lnTo>
                  <a:lnTo>
                    <a:pt x="46" y="47"/>
                  </a:lnTo>
                  <a:lnTo>
                    <a:pt x="39" y="47"/>
                  </a:lnTo>
                  <a:lnTo>
                    <a:pt x="34" y="45"/>
                  </a:lnTo>
                  <a:lnTo>
                    <a:pt x="31" y="40"/>
                  </a:lnTo>
                  <a:lnTo>
                    <a:pt x="34" y="34"/>
                  </a:lnTo>
                  <a:lnTo>
                    <a:pt x="39" y="33"/>
                  </a:lnTo>
                  <a:lnTo>
                    <a:pt x="46" y="33"/>
                  </a:lnTo>
                  <a:lnTo>
                    <a:pt x="78" y="0"/>
                  </a:lnTo>
                  <a:close/>
                  <a:moveTo>
                    <a:pt x="751" y="0"/>
                  </a:moveTo>
                  <a:lnTo>
                    <a:pt x="790" y="40"/>
                  </a:lnTo>
                  <a:lnTo>
                    <a:pt x="751" y="78"/>
                  </a:lnTo>
                  <a:lnTo>
                    <a:pt x="814" y="47"/>
                  </a:lnTo>
                  <a:lnTo>
                    <a:pt x="790" y="47"/>
                  </a:lnTo>
                  <a:lnTo>
                    <a:pt x="795" y="45"/>
                  </a:lnTo>
                  <a:lnTo>
                    <a:pt x="797" y="40"/>
                  </a:lnTo>
                  <a:lnTo>
                    <a:pt x="795" y="34"/>
                  </a:lnTo>
                  <a:lnTo>
                    <a:pt x="790" y="33"/>
                  </a:lnTo>
                  <a:lnTo>
                    <a:pt x="814" y="33"/>
                  </a:lnTo>
                  <a:lnTo>
                    <a:pt x="751" y="0"/>
                  </a:lnTo>
                  <a:close/>
                  <a:moveTo>
                    <a:pt x="46" y="33"/>
                  </a:moveTo>
                  <a:lnTo>
                    <a:pt x="39" y="33"/>
                  </a:lnTo>
                  <a:lnTo>
                    <a:pt x="34" y="34"/>
                  </a:lnTo>
                  <a:lnTo>
                    <a:pt x="31" y="40"/>
                  </a:lnTo>
                  <a:lnTo>
                    <a:pt x="34" y="45"/>
                  </a:lnTo>
                  <a:lnTo>
                    <a:pt x="39" y="47"/>
                  </a:lnTo>
                  <a:lnTo>
                    <a:pt x="46" y="47"/>
                  </a:lnTo>
                  <a:lnTo>
                    <a:pt x="39" y="40"/>
                  </a:lnTo>
                  <a:lnTo>
                    <a:pt x="46" y="33"/>
                  </a:lnTo>
                  <a:close/>
                  <a:moveTo>
                    <a:pt x="783" y="33"/>
                  </a:moveTo>
                  <a:lnTo>
                    <a:pt x="46" y="33"/>
                  </a:lnTo>
                  <a:lnTo>
                    <a:pt x="39" y="40"/>
                  </a:lnTo>
                  <a:lnTo>
                    <a:pt x="46" y="47"/>
                  </a:lnTo>
                  <a:lnTo>
                    <a:pt x="783" y="47"/>
                  </a:lnTo>
                  <a:lnTo>
                    <a:pt x="790" y="40"/>
                  </a:lnTo>
                  <a:lnTo>
                    <a:pt x="783" y="33"/>
                  </a:lnTo>
                  <a:close/>
                  <a:moveTo>
                    <a:pt x="814" y="33"/>
                  </a:moveTo>
                  <a:lnTo>
                    <a:pt x="790" y="33"/>
                  </a:lnTo>
                  <a:lnTo>
                    <a:pt x="795" y="34"/>
                  </a:lnTo>
                  <a:lnTo>
                    <a:pt x="797" y="40"/>
                  </a:lnTo>
                  <a:lnTo>
                    <a:pt x="795" y="45"/>
                  </a:lnTo>
                  <a:lnTo>
                    <a:pt x="790" y="47"/>
                  </a:lnTo>
                  <a:lnTo>
                    <a:pt x="814" y="47"/>
                  </a:lnTo>
                  <a:lnTo>
                    <a:pt x="828" y="40"/>
                  </a:lnTo>
                  <a:lnTo>
                    <a:pt x="814"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18" name="Rectangle 18"/>
            <p:cNvSpPr>
              <a:spLocks noChangeArrowheads="1"/>
            </p:cNvSpPr>
            <p:nvPr/>
          </p:nvSpPr>
          <p:spPr bwMode="auto">
            <a:xfrm>
              <a:off x="2607" y="2948"/>
              <a:ext cx="203" cy="2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1219" name="AutoShape 19"/>
            <p:cNvSpPr>
              <a:spLocks/>
            </p:cNvSpPr>
            <p:nvPr/>
          </p:nvSpPr>
          <p:spPr bwMode="auto">
            <a:xfrm>
              <a:off x="3091" y="3075"/>
              <a:ext cx="831" cy="78"/>
            </a:xfrm>
            <a:custGeom>
              <a:avLst/>
              <a:gdLst/>
              <a:ahLst/>
              <a:cxnLst>
                <a:cxn ang="0">
                  <a:pos x="78" y="0"/>
                </a:cxn>
                <a:cxn ang="0">
                  <a:pos x="0" y="40"/>
                </a:cxn>
                <a:cxn ang="0">
                  <a:pos x="78" y="78"/>
                </a:cxn>
                <a:cxn ang="0">
                  <a:pos x="47" y="47"/>
                </a:cxn>
                <a:cxn ang="0">
                  <a:pos x="40" y="47"/>
                </a:cxn>
                <a:cxn ang="0">
                  <a:pos x="34" y="45"/>
                </a:cxn>
                <a:cxn ang="0">
                  <a:pos x="33" y="40"/>
                </a:cxn>
                <a:cxn ang="0">
                  <a:pos x="34" y="34"/>
                </a:cxn>
                <a:cxn ang="0">
                  <a:pos x="40" y="33"/>
                </a:cxn>
                <a:cxn ang="0">
                  <a:pos x="47" y="33"/>
                </a:cxn>
                <a:cxn ang="0">
                  <a:pos x="78" y="0"/>
                </a:cxn>
                <a:cxn ang="0">
                  <a:pos x="753" y="0"/>
                </a:cxn>
                <a:cxn ang="0">
                  <a:pos x="791" y="40"/>
                </a:cxn>
                <a:cxn ang="0">
                  <a:pos x="753" y="78"/>
                </a:cxn>
                <a:cxn ang="0">
                  <a:pos x="816" y="47"/>
                </a:cxn>
                <a:cxn ang="0">
                  <a:pos x="791" y="47"/>
                </a:cxn>
                <a:cxn ang="0">
                  <a:pos x="797" y="45"/>
                </a:cxn>
                <a:cxn ang="0">
                  <a:pos x="798" y="40"/>
                </a:cxn>
                <a:cxn ang="0">
                  <a:pos x="797" y="34"/>
                </a:cxn>
                <a:cxn ang="0">
                  <a:pos x="791" y="33"/>
                </a:cxn>
                <a:cxn ang="0">
                  <a:pos x="816" y="33"/>
                </a:cxn>
                <a:cxn ang="0">
                  <a:pos x="753" y="0"/>
                </a:cxn>
                <a:cxn ang="0">
                  <a:pos x="47" y="33"/>
                </a:cxn>
                <a:cxn ang="0">
                  <a:pos x="40" y="33"/>
                </a:cxn>
                <a:cxn ang="0">
                  <a:pos x="34" y="34"/>
                </a:cxn>
                <a:cxn ang="0">
                  <a:pos x="33" y="40"/>
                </a:cxn>
                <a:cxn ang="0">
                  <a:pos x="34" y="45"/>
                </a:cxn>
                <a:cxn ang="0">
                  <a:pos x="40" y="47"/>
                </a:cxn>
                <a:cxn ang="0">
                  <a:pos x="47" y="47"/>
                </a:cxn>
                <a:cxn ang="0">
                  <a:pos x="40" y="40"/>
                </a:cxn>
                <a:cxn ang="0">
                  <a:pos x="47" y="33"/>
                </a:cxn>
                <a:cxn ang="0">
                  <a:pos x="784" y="33"/>
                </a:cxn>
                <a:cxn ang="0">
                  <a:pos x="47" y="33"/>
                </a:cxn>
                <a:cxn ang="0">
                  <a:pos x="40" y="40"/>
                </a:cxn>
                <a:cxn ang="0">
                  <a:pos x="47" y="47"/>
                </a:cxn>
                <a:cxn ang="0">
                  <a:pos x="784" y="47"/>
                </a:cxn>
                <a:cxn ang="0">
                  <a:pos x="791" y="40"/>
                </a:cxn>
                <a:cxn ang="0">
                  <a:pos x="784" y="33"/>
                </a:cxn>
                <a:cxn ang="0">
                  <a:pos x="816" y="33"/>
                </a:cxn>
                <a:cxn ang="0">
                  <a:pos x="791" y="33"/>
                </a:cxn>
                <a:cxn ang="0">
                  <a:pos x="797" y="34"/>
                </a:cxn>
                <a:cxn ang="0">
                  <a:pos x="798" y="40"/>
                </a:cxn>
                <a:cxn ang="0">
                  <a:pos x="797" y="45"/>
                </a:cxn>
                <a:cxn ang="0">
                  <a:pos x="791" y="47"/>
                </a:cxn>
                <a:cxn ang="0">
                  <a:pos x="816" y="47"/>
                </a:cxn>
                <a:cxn ang="0">
                  <a:pos x="831" y="40"/>
                </a:cxn>
                <a:cxn ang="0">
                  <a:pos x="816" y="33"/>
                </a:cxn>
              </a:cxnLst>
              <a:rect l="0" t="0" r="r" b="b"/>
              <a:pathLst>
                <a:path w="831" h="78">
                  <a:moveTo>
                    <a:pt x="78" y="0"/>
                  </a:moveTo>
                  <a:lnTo>
                    <a:pt x="0" y="40"/>
                  </a:lnTo>
                  <a:lnTo>
                    <a:pt x="78" y="78"/>
                  </a:lnTo>
                  <a:lnTo>
                    <a:pt x="47" y="47"/>
                  </a:lnTo>
                  <a:lnTo>
                    <a:pt x="40" y="47"/>
                  </a:lnTo>
                  <a:lnTo>
                    <a:pt x="34" y="45"/>
                  </a:lnTo>
                  <a:lnTo>
                    <a:pt x="33" y="40"/>
                  </a:lnTo>
                  <a:lnTo>
                    <a:pt x="34" y="34"/>
                  </a:lnTo>
                  <a:lnTo>
                    <a:pt x="40" y="33"/>
                  </a:lnTo>
                  <a:lnTo>
                    <a:pt x="47" y="33"/>
                  </a:lnTo>
                  <a:lnTo>
                    <a:pt x="78" y="0"/>
                  </a:lnTo>
                  <a:close/>
                  <a:moveTo>
                    <a:pt x="753" y="0"/>
                  </a:moveTo>
                  <a:lnTo>
                    <a:pt x="791" y="40"/>
                  </a:lnTo>
                  <a:lnTo>
                    <a:pt x="753" y="78"/>
                  </a:lnTo>
                  <a:lnTo>
                    <a:pt x="816" y="47"/>
                  </a:lnTo>
                  <a:lnTo>
                    <a:pt x="791" y="47"/>
                  </a:lnTo>
                  <a:lnTo>
                    <a:pt x="797" y="45"/>
                  </a:lnTo>
                  <a:lnTo>
                    <a:pt x="798" y="40"/>
                  </a:lnTo>
                  <a:lnTo>
                    <a:pt x="797" y="34"/>
                  </a:lnTo>
                  <a:lnTo>
                    <a:pt x="791" y="33"/>
                  </a:lnTo>
                  <a:lnTo>
                    <a:pt x="816" y="33"/>
                  </a:lnTo>
                  <a:lnTo>
                    <a:pt x="753" y="0"/>
                  </a:lnTo>
                  <a:close/>
                  <a:moveTo>
                    <a:pt x="47" y="33"/>
                  </a:moveTo>
                  <a:lnTo>
                    <a:pt x="40" y="33"/>
                  </a:lnTo>
                  <a:lnTo>
                    <a:pt x="34" y="34"/>
                  </a:lnTo>
                  <a:lnTo>
                    <a:pt x="33" y="40"/>
                  </a:lnTo>
                  <a:lnTo>
                    <a:pt x="34" y="45"/>
                  </a:lnTo>
                  <a:lnTo>
                    <a:pt x="40" y="47"/>
                  </a:lnTo>
                  <a:lnTo>
                    <a:pt x="47" y="47"/>
                  </a:lnTo>
                  <a:lnTo>
                    <a:pt x="40" y="40"/>
                  </a:lnTo>
                  <a:lnTo>
                    <a:pt x="47" y="33"/>
                  </a:lnTo>
                  <a:close/>
                  <a:moveTo>
                    <a:pt x="784" y="33"/>
                  </a:moveTo>
                  <a:lnTo>
                    <a:pt x="47" y="33"/>
                  </a:lnTo>
                  <a:lnTo>
                    <a:pt x="40" y="40"/>
                  </a:lnTo>
                  <a:lnTo>
                    <a:pt x="47" y="47"/>
                  </a:lnTo>
                  <a:lnTo>
                    <a:pt x="784" y="47"/>
                  </a:lnTo>
                  <a:lnTo>
                    <a:pt x="791" y="40"/>
                  </a:lnTo>
                  <a:lnTo>
                    <a:pt x="784" y="33"/>
                  </a:lnTo>
                  <a:close/>
                  <a:moveTo>
                    <a:pt x="816" y="33"/>
                  </a:moveTo>
                  <a:lnTo>
                    <a:pt x="791" y="33"/>
                  </a:lnTo>
                  <a:lnTo>
                    <a:pt x="797" y="34"/>
                  </a:lnTo>
                  <a:lnTo>
                    <a:pt x="798" y="40"/>
                  </a:lnTo>
                  <a:lnTo>
                    <a:pt x="797" y="45"/>
                  </a:lnTo>
                  <a:lnTo>
                    <a:pt x="791" y="47"/>
                  </a:lnTo>
                  <a:lnTo>
                    <a:pt x="816" y="47"/>
                  </a:lnTo>
                  <a:lnTo>
                    <a:pt x="831" y="40"/>
                  </a:lnTo>
                  <a:lnTo>
                    <a:pt x="816"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20" name="Rectangle 20"/>
            <p:cNvSpPr>
              <a:spLocks noChangeArrowheads="1"/>
            </p:cNvSpPr>
            <p:nvPr/>
          </p:nvSpPr>
          <p:spPr bwMode="auto">
            <a:xfrm>
              <a:off x="3435" y="2948"/>
              <a:ext cx="203" cy="2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1221" name="AutoShape 21"/>
            <p:cNvSpPr>
              <a:spLocks/>
            </p:cNvSpPr>
            <p:nvPr/>
          </p:nvSpPr>
          <p:spPr bwMode="auto">
            <a:xfrm>
              <a:off x="3896" y="3074"/>
              <a:ext cx="818" cy="78"/>
            </a:xfrm>
            <a:custGeom>
              <a:avLst/>
              <a:gdLst/>
              <a:ahLst/>
              <a:cxnLst>
                <a:cxn ang="0">
                  <a:pos x="78" y="0"/>
                </a:cxn>
                <a:cxn ang="0">
                  <a:pos x="0" y="40"/>
                </a:cxn>
                <a:cxn ang="0">
                  <a:pos x="78" y="78"/>
                </a:cxn>
                <a:cxn ang="0">
                  <a:pos x="47" y="47"/>
                </a:cxn>
                <a:cxn ang="0">
                  <a:pos x="40" y="47"/>
                </a:cxn>
                <a:cxn ang="0">
                  <a:pos x="35" y="45"/>
                </a:cxn>
                <a:cxn ang="0">
                  <a:pos x="33" y="40"/>
                </a:cxn>
                <a:cxn ang="0">
                  <a:pos x="35" y="35"/>
                </a:cxn>
                <a:cxn ang="0">
                  <a:pos x="40" y="33"/>
                </a:cxn>
                <a:cxn ang="0">
                  <a:pos x="47" y="33"/>
                </a:cxn>
                <a:cxn ang="0">
                  <a:pos x="78" y="0"/>
                </a:cxn>
                <a:cxn ang="0">
                  <a:pos x="740" y="0"/>
                </a:cxn>
                <a:cxn ang="0">
                  <a:pos x="779" y="40"/>
                </a:cxn>
                <a:cxn ang="0">
                  <a:pos x="740" y="78"/>
                </a:cxn>
                <a:cxn ang="0">
                  <a:pos x="803" y="47"/>
                </a:cxn>
                <a:cxn ang="0">
                  <a:pos x="779" y="47"/>
                </a:cxn>
                <a:cxn ang="0">
                  <a:pos x="784" y="45"/>
                </a:cxn>
                <a:cxn ang="0">
                  <a:pos x="786" y="40"/>
                </a:cxn>
                <a:cxn ang="0">
                  <a:pos x="784" y="35"/>
                </a:cxn>
                <a:cxn ang="0">
                  <a:pos x="779" y="33"/>
                </a:cxn>
                <a:cxn ang="0">
                  <a:pos x="803" y="33"/>
                </a:cxn>
                <a:cxn ang="0">
                  <a:pos x="740" y="0"/>
                </a:cxn>
                <a:cxn ang="0">
                  <a:pos x="47" y="33"/>
                </a:cxn>
                <a:cxn ang="0">
                  <a:pos x="40" y="33"/>
                </a:cxn>
                <a:cxn ang="0">
                  <a:pos x="35" y="35"/>
                </a:cxn>
                <a:cxn ang="0">
                  <a:pos x="33" y="40"/>
                </a:cxn>
                <a:cxn ang="0">
                  <a:pos x="35" y="45"/>
                </a:cxn>
                <a:cxn ang="0">
                  <a:pos x="40" y="47"/>
                </a:cxn>
                <a:cxn ang="0">
                  <a:pos x="47" y="47"/>
                </a:cxn>
                <a:cxn ang="0">
                  <a:pos x="40" y="40"/>
                </a:cxn>
                <a:cxn ang="0">
                  <a:pos x="47" y="33"/>
                </a:cxn>
                <a:cxn ang="0">
                  <a:pos x="772" y="33"/>
                </a:cxn>
                <a:cxn ang="0">
                  <a:pos x="47" y="33"/>
                </a:cxn>
                <a:cxn ang="0">
                  <a:pos x="40" y="40"/>
                </a:cxn>
                <a:cxn ang="0">
                  <a:pos x="47" y="47"/>
                </a:cxn>
                <a:cxn ang="0">
                  <a:pos x="772" y="47"/>
                </a:cxn>
                <a:cxn ang="0">
                  <a:pos x="779" y="40"/>
                </a:cxn>
                <a:cxn ang="0">
                  <a:pos x="772" y="33"/>
                </a:cxn>
                <a:cxn ang="0">
                  <a:pos x="803" y="33"/>
                </a:cxn>
                <a:cxn ang="0">
                  <a:pos x="779" y="33"/>
                </a:cxn>
                <a:cxn ang="0">
                  <a:pos x="784" y="35"/>
                </a:cxn>
                <a:cxn ang="0">
                  <a:pos x="786" y="40"/>
                </a:cxn>
                <a:cxn ang="0">
                  <a:pos x="784" y="45"/>
                </a:cxn>
                <a:cxn ang="0">
                  <a:pos x="779" y="47"/>
                </a:cxn>
                <a:cxn ang="0">
                  <a:pos x="803" y="47"/>
                </a:cxn>
                <a:cxn ang="0">
                  <a:pos x="818" y="40"/>
                </a:cxn>
                <a:cxn ang="0">
                  <a:pos x="803" y="33"/>
                </a:cxn>
              </a:cxnLst>
              <a:rect l="0" t="0" r="r" b="b"/>
              <a:pathLst>
                <a:path w="818" h="78">
                  <a:moveTo>
                    <a:pt x="78" y="0"/>
                  </a:moveTo>
                  <a:lnTo>
                    <a:pt x="0" y="40"/>
                  </a:lnTo>
                  <a:lnTo>
                    <a:pt x="78" y="78"/>
                  </a:lnTo>
                  <a:lnTo>
                    <a:pt x="47" y="47"/>
                  </a:lnTo>
                  <a:lnTo>
                    <a:pt x="40" y="47"/>
                  </a:lnTo>
                  <a:lnTo>
                    <a:pt x="35" y="45"/>
                  </a:lnTo>
                  <a:lnTo>
                    <a:pt x="33" y="40"/>
                  </a:lnTo>
                  <a:lnTo>
                    <a:pt x="35" y="35"/>
                  </a:lnTo>
                  <a:lnTo>
                    <a:pt x="40" y="33"/>
                  </a:lnTo>
                  <a:lnTo>
                    <a:pt x="47" y="33"/>
                  </a:lnTo>
                  <a:lnTo>
                    <a:pt x="78" y="0"/>
                  </a:lnTo>
                  <a:close/>
                  <a:moveTo>
                    <a:pt x="740" y="0"/>
                  </a:moveTo>
                  <a:lnTo>
                    <a:pt x="779" y="40"/>
                  </a:lnTo>
                  <a:lnTo>
                    <a:pt x="740" y="78"/>
                  </a:lnTo>
                  <a:lnTo>
                    <a:pt x="803" y="47"/>
                  </a:lnTo>
                  <a:lnTo>
                    <a:pt x="779" y="47"/>
                  </a:lnTo>
                  <a:lnTo>
                    <a:pt x="784" y="45"/>
                  </a:lnTo>
                  <a:lnTo>
                    <a:pt x="786" y="40"/>
                  </a:lnTo>
                  <a:lnTo>
                    <a:pt x="784" y="35"/>
                  </a:lnTo>
                  <a:lnTo>
                    <a:pt x="779" y="33"/>
                  </a:lnTo>
                  <a:lnTo>
                    <a:pt x="803" y="33"/>
                  </a:lnTo>
                  <a:lnTo>
                    <a:pt x="740" y="0"/>
                  </a:lnTo>
                  <a:close/>
                  <a:moveTo>
                    <a:pt x="47" y="33"/>
                  </a:moveTo>
                  <a:lnTo>
                    <a:pt x="40" y="33"/>
                  </a:lnTo>
                  <a:lnTo>
                    <a:pt x="35" y="35"/>
                  </a:lnTo>
                  <a:lnTo>
                    <a:pt x="33" y="40"/>
                  </a:lnTo>
                  <a:lnTo>
                    <a:pt x="35" y="45"/>
                  </a:lnTo>
                  <a:lnTo>
                    <a:pt x="40" y="47"/>
                  </a:lnTo>
                  <a:lnTo>
                    <a:pt x="47" y="47"/>
                  </a:lnTo>
                  <a:lnTo>
                    <a:pt x="40" y="40"/>
                  </a:lnTo>
                  <a:lnTo>
                    <a:pt x="47" y="33"/>
                  </a:lnTo>
                  <a:close/>
                  <a:moveTo>
                    <a:pt x="772" y="33"/>
                  </a:moveTo>
                  <a:lnTo>
                    <a:pt x="47" y="33"/>
                  </a:lnTo>
                  <a:lnTo>
                    <a:pt x="40" y="40"/>
                  </a:lnTo>
                  <a:lnTo>
                    <a:pt x="47" y="47"/>
                  </a:lnTo>
                  <a:lnTo>
                    <a:pt x="772" y="47"/>
                  </a:lnTo>
                  <a:lnTo>
                    <a:pt x="779" y="40"/>
                  </a:lnTo>
                  <a:lnTo>
                    <a:pt x="772" y="33"/>
                  </a:lnTo>
                  <a:close/>
                  <a:moveTo>
                    <a:pt x="803" y="33"/>
                  </a:moveTo>
                  <a:lnTo>
                    <a:pt x="779" y="33"/>
                  </a:lnTo>
                  <a:lnTo>
                    <a:pt x="784" y="35"/>
                  </a:lnTo>
                  <a:lnTo>
                    <a:pt x="786" y="40"/>
                  </a:lnTo>
                  <a:lnTo>
                    <a:pt x="784" y="45"/>
                  </a:lnTo>
                  <a:lnTo>
                    <a:pt x="779" y="47"/>
                  </a:lnTo>
                  <a:lnTo>
                    <a:pt x="803" y="47"/>
                  </a:lnTo>
                  <a:lnTo>
                    <a:pt x="818" y="40"/>
                  </a:lnTo>
                  <a:lnTo>
                    <a:pt x="803"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22" name="Rectangle 22"/>
            <p:cNvSpPr>
              <a:spLocks noChangeArrowheads="1"/>
            </p:cNvSpPr>
            <p:nvPr/>
          </p:nvSpPr>
          <p:spPr bwMode="auto">
            <a:xfrm>
              <a:off x="4267" y="2948"/>
              <a:ext cx="203" cy="2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51223" name="AutoShape 23"/>
            <p:cNvSpPr>
              <a:spLocks/>
            </p:cNvSpPr>
            <p:nvPr/>
          </p:nvSpPr>
          <p:spPr bwMode="auto">
            <a:xfrm>
              <a:off x="6217" y="1412"/>
              <a:ext cx="78" cy="465"/>
            </a:xfrm>
            <a:custGeom>
              <a:avLst/>
              <a:gdLst/>
              <a:ahLst/>
              <a:cxnLst>
                <a:cxn ang="0">
                  <a:pos x="0" y="387"/>
                </a:cxn>
                <a:cxn ang="0">
                  <a:pos x="40" y="465"/>
                </a:cxn>
                <a:cxn ang="0">
                  <a:pos x="55" y="433"/>
                </a:cxn>
                <a:cxn ang="0">
                  <a:pos x="40" y="433"/>
                </a:cxn>
                <a:cxn ang="0">
                  <a:pos x="34" y="431"/>
                </a:cxn>
                <a:cxn ang="0">
                  <a:pos x="33" y="426"/>
                </a:cxn>
                <a:cxn ang="0">
                  <a:pos x="33" y="419"/>
                </a:cxn>
                <a:cxn ang="0">
                  <a:pos x="0" y="387"/>
                </a:cxn>
                <a:cxn ang="0">
                  <a:pos x="47" y="419"/>
                </a:cxn>
                <a:cxn ang="0">
                  <a:pos x="40" y="426"/>
                </a:cxn>
                <a:cxn ang="0">
                  <a:pos x="33" y="426"/>
                </a:cxn>
                <a:cxn ang="0">
                  <a:pos x="34" y="431"/>
                </a:cxn>
                <a:cxn ang="0">
                  <a:pos x="40" y="433"/>
                </a:cxn>
                <a:cxn ang="0">
                  <a:pos x="45" y="431"/>
                </a:cxn>
                <a:cxn ang="0">
                  <a:pos x="47" y="426"/>
                </a:cxn>
                <a:cxn ang="0">
                  <a:pos x="40" y="426"/>
                </a:cxn>
                <a:cxn ang="0">
                  <a:pos x="33" y="419"/>
                </a:cxn>
                <a:cxn ang="0">
                  <a:pos x="47" y="419"/>
                </a:cxn>
                <a:cxn ang="0">
                  <a:pos x="47" y="419"/>
                </a:cxn>
                <a:cxn ang="0">
                  <a:pos x="78" y="387"/>
                </a:cxn>
                <a:cxn ang="0">
                  <a:pos x="47" y="419"/>
                </a:cxn>
                <a:cxn ang="0">
                  <a:pos x="47" y="426"/>
                </a:cxn>
                <a:cxn ang="0">
                  <a:pos x="45" y="431"/>
                </a:cxn>
                <a:cxn ang="0">
                  <a:pos x="40" y="433"/>
                </a:cxn>
                <a:cxn ang="0">
                  <a:pos x="55" y="433"/>
                </a:cxn>
                <a:cxn ang="0">
                  <a:pos x="78" y="387"/>
                </a:cxn>
                <a:cxn ang="0">
                  <a:pos x="40" y="40"/>
                </a:cxn>
                <a:cxn ang="0">
                  <a:pos x="33" y="47"/>
                </a:cxn>
                <a:cxn ang="0">
                  <a:pos x="33" y="419"/>
                </a:cxn>
                <a:cxn ang="0">
                  <a:pos x="40" y="426"/>
                </a:cxn>
                <a:cxn ang="0">
                  <a:pos x="47" y="419"/>
                </a:cxn>
                <a:cxn ang="0">
                  <a:pos x="47" y="47"/>
                </a:cxn>
                <a:cxn ang="0">
                  <a:pos x="40" y="40"/>
                </a:cxn>
                <a:cxn ang="0">
                  <a:pos x="40" y="0"/>
                </a:cxn>
                <a:cxn ang="0">
                  <a:pos x="0" y="78"/>
                </a:cxn>
                <a:cxn ang="0">
                  <a:pos x="33" y="47"/>
                </a:cxn>
                <a:cxn ang="0">
                  <a:pos x="33" y="40"/>
                </a:cxn>
                <a:cxn ang="0">
                  <a:pos x="34" y="35"/>
                </a:cxn>
                <a:cxn ang="0">
                  <a:pos x="40" y="33"/>
                </a:cxn>
                <a:cxn ang="0">
                  <a:pos x="56" y="33"/>
                </a:cxn>
                <a:cxn ang="0">
                  <a:pos x="40" y="0"/>
                </a:cxn>
                <a:cxn ang="0">
                  <a:pos x="56" y="33"/>
                </a:cxn>
                <a:cxn ang="0">
                  <a:pos x="40" y="33"/>
                </a:cxn>
                <a:cxn ang="0">
                  <a:pos x="45" y="35"/>
                </a:cxn>
                <a:cxn ang="0">
                  <a:pos x="47" y="40"/>
                </a:cxn>
                <a:cxn ang="0">
                  <a:pos x="47" y="47"/>
                </a:cxn>
                <a:cxn ang="0">
                  <a:pos x="78" y="78"/>
                </a:cxn>
                <a:cxn ang="0">
                  <a:pos x="56" y="33"/>
                </a:cxn>
                <a:cxn ang="0">
                  <a:pos x="47" y="40"/>
                </a:cxn>
                <a:cxn ang="0">
                  <a:pos x="40" y="40"/>
                </a:cxn>
                <a:cxn ang="0">
                  <a:pos x="47" y="47"/>
                </a:cxn>
                <a:cxn ang="0">
                  <a:pos x="47" y="40"/>
                </a:cxn>
                <a:cxn ang="0">
                  <a:pos x="40" y="33"/>
                </a:cxn>
                <a:cxn ang="0">
                  <a:pos x="34" y="35"/>
                </a:cxn>
                <a:cxn ang="0">
                  <a:pos x="33" y="40"/>
                </a:cxn>
                <a:cxn ang="0">
                  <a:pos x="33" y="47"/>
                </a:cxn>
                <a:cxn ang="0">
                  <a:pos x="40" y="40"/>
                </a:cxn>
                <a:cxn ang="0">
                  <a:pos x="47" y="40"/>
                </a:cxn>
                <a:cxn ang="0">
                  <a:pos x="45" y="35"/>
                </a:cxn>
                <a:cxn ang="0">
                  <a:pos x="40" y="33"/>
                </a:cxn>
              </a:cxnLst>
              <a:rect l="0" t="0" r="r" b="b"/>
              <a:pathLst>
                <a:path w="78" h="465">
                  <a:moveTo>
                    <a:pt x="0" y="387"/>
                  </a:moveTo>
                  <a:lnTo>
                    <a:pt x="40" y="465"/>
                  </a:lnTo>
                  <a:lnTo>
                    <a:pt x="55" y="433"/>
                  </a:lnTo>
                  <a:lnTo>
                    <a:pt x="40" y="433"/>
                  </a:lnTo>
                  <a:lnTo>
                    <a:pt x="34" y="431"/>
                  </a:lnTo>
                  <a:lnTo>
                    <a:pt x="33" y="426"/>
                  </a:lnTo>
                  <a:lnTo>
                    <a:pt x="33" y="419"/>
                  </a:lnTo>
                  <a:lnTo>
                    <a:pt x="0" y="387"/>
                  </a:lnTo>
                  <a:close/>
                  <a:moveTo>
                    <a:pt x="47" y="419"/>
                  </a:moveTo>
                  <a:lnTo>
                    <a:pt x="40" y="426"/>
                  </a:lnTo>
                  <a:lnTo>
                    <a:pt x="33" y="426"/>
                  </a:lnTo>
                  <a:lnTo>
                    <a:pt x="34" y="431"/>
                  </a:lnTo>
                  <a:lnTo>
                    <a:pt x="40" y="433"/>
                  </a:lnTo>
                  <a:lnTo>
                    <a:pt x="45" y="431"/>
                  </a:lnTo>
                  <a:lnTo>
                    <a:pt x="47" y="426"/>
                  </a:lnTo>
                  <a:lnTo>
                    <a:pt x="40" y="426"/>
                  </a:lnTo>
                  <a:lnTo>
                    <a:pt x="33" y="419"/>
                  </a:lnTo>
                  <a:lnTo>
                    <a:pt x="47" y="419"/>
                  </a:lnTo>
                  <a:close/>
                  <a:moveTo>
                    <a:pt x="78" y="387"/>
                  </a:moveTo>
                  <a:lnTo>
                    <a:pt x="47" y="419"/>
                  </a:lnTo>
                  <a:lnTo>
                    <a:pt x="47" y="426"/>
                  </a:lnTo>
                  <a:lnTo>
                    <a:pt x="45" y="431"/>
                  </a:lnTo>
                  <a:lnTo>
                    <a:pt x="40" y="433"/>
                  </a:lnTo>
                  <a:lnTo>
                    <a:pt x="55" y="433"/>
                  </a:lnTo>
                  <a:lnTo>
                    <a:pt x="78" y="387"/>
                  </a:lnTo>
                  <a:close/>
                  <a:moveTo>
                    <a:pt x="40" y="40"/>
                  </a:moveTo>
                  <a:lnTo>
                    <a:pt x="33" y="47"/>
                  </a:lnTo>
                  <a:lnTo>
                    <a:pt x="33" y="419"/>
                  </a:lnTo>
                  <a:lnTo>
                    <a:pt x="40" y="426"/>
                  </a:lnTo>
                  <a:lnTo>
                    <a:pt x="47" y="419"/>
                  </a:lnTo>
                  <a:lnTo>
                    <a:pt x="47" y="47"/>
                  </a:lnTo>
                  <a:lnTo>
                    <a:pt x="40" y="40"/>
                  </a:lnTo>
                  <a:close/>
                  <a:moveTo>
                    <a:pt x="40" y="0"/>
                  </a:moveTo>
                  <a:lnTo>
                    <a:pt x="0" y="78"/>
                  </a:lnTo>
                  <a:lnTo>
                    <a:pt x="33" y="47"/>
                  </a:lnTo>
                  <a:lnTo>
                    <a:pt x="33" y="40"/>
                  </a:lnTo>
                  <a:lnTo>
                    <a:pt x="34" y="35"/>
                  </a:lnTo>
                  <a:lnTo>
                    <a:pt x="40" y="33"/>
                  </a:lnTo>
                  <a:lnTo>
                    <a:pt x="56" y="33"/>
                  </a:lnTo>
                  <a:lnTo>
                    <a:pt x="40" y="0"/>
                  </a:lnTo>
                  <a:close/>
                  <a:moveTo>
                    <a:pt x="56" y="33"/>
                  </a:moveTo>
                  <a:lnTo>
                    <a:pt x="40" y="33"/>
                  </a:lnTo>
                  <a:lnTo>
                    <a:pt x="45" y="35"/>
                  </a:lnTo>
                  <a:lnTo>
                    <a:pt x="47" y="40"/>
                  </a:lnTo>
                  <a:lnTo>
                    <a:pt x="47" y="47"/>
                  </a:lnTo>
                  <a:lnTo>
                    <a:pt x="78" y="78"/>
                  </a:lnTo>
                  <a:lnTo>
                    <a:pt x="56" y="33"/>
                  </a:lnTo>
                  <a:close/>
                  <a:moveTo>
                    <a:pt x="47" y="40"/>
                  </a:moveTo>
                  <a:lnTo>
                    <a:pt x="40" y="40"/>
                  </a:lnTo>
                  <a:lnTo>
                    <a:pt x="47" y="47"/>
                  </a:lnTo>
                  <a:lnTo>
                    <a:pt x="47" y="40"/>
                  </a:lnTo>
                  <a:close/>
                  <a:moveTo>
                    <a:pt x="40" y="33"/>
                  </a:moveTo>
                  <a:lnTo>
                    <a:pt x="34" y="35"/>
                  </a:lnTo>
                  <a:lnTo>
                    <a:pt x="33" y="40"/>
                  </a:lnTo>
                  <a:lnTo>
                    <a:pt x="33" y="47"/>
                  </a:lnTo>
                  <a:lnTo>
                    <a:pt x="40" y="40"/>
                  </a:lnTo>
                  <a:lnTo>
                    <a:pt x="47" y="40"/>
                  </a:lnTo>
                  <a:lnTo>
                    <a:pt x="45" y="35"/>
                  </a:lnTo>
                  <a:lnTo>
                    <a:pt x="4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24" name="Line 24"/>
            <p:cNvSpPr>
              <a:spLocks noChangeShapeType="1"/>
            </p:cNvSpPr>
            <p:nvPr/>
          </p:nvSpPr>
          <p:spPr bwMode="auto">
            <a:xfrm>
              <a:off x="6366" y="1871"/>
              <a:ext cx="0" cy="0"/>
            </a:xfrm>
            <a:prstGeom prst="line">
              <a:avLst/>
            </a:prstGeom>
            <a:noFill/>
            <a:ln w="9258">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25" name="AutoShape 25"/>
            <p:cNvSpPr>
              <a:spLocks/>
            </p:cNvSpPr>
            <p:nvPr/>
          </p:nvSpPr>
          <p:spPr bwMode="auto">
            <a:xfrm>
              <a:off x="6217" y="1800"/>
              <a:ext cx="78" cy="490"/>
            </a:xfrm>
            <a:custGeom>
              <a:avLst/>
              <a:gdLst/>
              <a:ahLst/>
              <a:cxnLst>
                <a:cxn ang="0">
                  <a:pos x="0" y="412"/>
                </a:cxn>
                <a:cxn ang="0">
                  <a:pos x="40" y="490"/>
                </a:cxn>
                <a:cxn ang="0">
                  <a:pos x="55" y="458"/>
                </a:cxn>
                <a:cxn ang="0">
                  <a:pos x="40" y="458"/>
                </a:cxn>
                <a:cxn ang="0">
                  <a:pos x="34" y="456"/>
                </a:cxn>
                <a:cxn ang="0">
                  <a:pos x="33" y="451"/>
                </a:cxn>
                <a:cxn ang="0">
                  <a:pos x="33" y="444"/>
                </a:cxn>
                <a:cxn ang="0">
                  <a:pos x="0" y="412"/>
                </a:cxn>
                <a:cxn ang="0">
                  <a:pos x="47" y="444"/>
                </a:cxn>
                <a:cxn ang="0">
                  <a:pos x="40" y="451"/>
                </a:cxn>
                <a:cxn ang="0">
                  <a:pos x="33" y="451"/>
                </a:cxn>
                <a:cxn ang="0">
                  <a:pos x="34" y="456"/>
                </a:cxn>
                <a:cxn ang="0">
                  <a:pos x="40" y="458"/>
                </a:cxn>
                <a:cxn ang="0">
                  <a:pos x="45" y="456"/>
                </a:cxn>
                <a:cxn ang="0">
                  <a:pos x="47" y="451"/>
                </a:cxn>
                <a:cxn ang="0">
                  <a:pos x="40" y="451"/>
                </a:cxn>
                <a:cxn ang="0">
                  <a:pos x="33" y="444"/>
                </a:cxn>
                <a:cxn ang="0">
                  <a:pos x="47" y="444"/>
                </a:cxn>
                <a:cxn ang="0">
                  <a:pos x="47" y="444"/>
                </a:cxn>
                <a:cxn ang="0">
                  <a:pos x="78" y="412"/>
                </a:cxn>
                <a:cxn ang="0">
                  <a:pos x="47" y="444"/>
                </a:cxn>
                <a:cxn ang="0">
                  <a:pos x="47" y="451"/>
                </a:cxn>
                <a:cxn ang="0">
                  <a:pos x="45" y="456"/>
                </a:cxn>
                <a:cxn ang="0">
                  <a:pos x="40" y="458"/>
                </a:cxn>
                <a:cxn ang="0">
                  <a:pos x="55" y="458"/>
                </a:cxn>
                <a:cxn ang="0">
                  <a:pos x="78" y="412"/>
                </a:cxn>
                <a:cxn ang="0">
                  <a:pos x="40" y="38"/>
                </a:cxn>
                <a:cxn ang="0">
                  <a:pos x="33" y="46"/>
                </a:cxn>
                <a:cxn ang="0">
                  <a:pos x="33" y="444"/>
                </a:cxn>
                <a:cxn ang="0">
                  <a:pos x="40" y="451"/>
                </a:cxn>
                <a:cxn ang="0">
                  <a:pos x="47" y="444"/>
                </a:cxn>
                <a:cxn ang="0">
                  <a:pos x="47" y="46"/>
                </a:cxn>
                <a:cxn ang="0">
                  <a:pos x="40" y="38"/>
                </a:cxn>
                <a:cxn ang="0">
                  <a:pos x="40" y="0"/>
                </a:cxn>
                <a:cxn ang="0">
                  <a:pos x="0" y="78"/>
                </a:cxn>
                <a:cxn ang="0">
                  <a:pos x="33" y="46"/>
                </a:cxn>
                <a:cxn ang="0">
                  <a:pos x="33" y="38"/>
                </a:cxn>
                <a:cxn ang="0">
                  <a:pos x="34" y="34"/>
                </a:cxn>
                <a:cxn ang="0">
                  <a:pos x="40" y="31"/>
                </a:cxn>
                <a:cxn ang="0">
                  <a:pos x="55" y="31"/>
                </a:cxn>
                <a:cxn ang="0">
                  <a:pos x="40" y="0"/>
                </a:cxn>
                <a:cxn ang="0">
                  <a:pos x="55" y="31"/>
                </a:cxn>
                <a:cxn ang="0">
                  <a:pos x="40" y="31"/>
                </a:cxn>
                <a:cxn ang="0">
                  <a:pos x="45" y="34"/>
                </a:cxn>
                <a:cxn ang="0">
                  <a:pos x="47" y="38"/>
                </a:cxn>
                <a:cxn ang="0">
                  <a:pos x="47" y="46"/>
                </a:cxn>
                <a:cxn ang="0">
                  <a:pos x="78" y="78"/>
                </a:cxn>
                <a:cxn ang="0">
                  <a:pos x="55" y="31"/>
                </a:cxn>
                <a:cxn ang="0">
                  <a:pos x="47" y="38"/>
                </a:cxn>
                <a:cxn ang="0">
                  <a:pos x="40" y="38"/>
                </a:cxn>
                <a:cxn ang="0">
                  <a:pos x="47" y="46"/>
                </a:cxn>
                <a:cxn ang="0">
                  <a:pos x="47" y="38"/>
                </a:cxn>
                <a:cxn ang="0">
                  <a:pos x="40" y="31"/>
                </a:cxn>
                <a:cxn ang="0">
                  <a:pos x="34" y="34"/>
                </a:cxn>
                <a:cxn ang="0">
                  <a:pos x="33" y="38"/>
                </a:cxn>
                <a:cxn ang="0">
                  <a:pos x="33" y="46"/>
                </a:cxn>
                <a:cxn ang="0">
                  <a:pos x="40" y="38"/>
                </a:cxn>
                <a:cxn ang="0">
                  <a:pos x="47" y="38"/>
                </a:cxn>
                <a:cxn ang="0">
                  <a:pos x="45" y="34"/>
                </a:cxn>
                <a:cxn ang="0">
                  <a:pos x="40" y="31"/>
                </a:cxn>
              </a:cxnLst>
              <a:rect l="0" t="0" r="r" b="b"/>
              <a:pathLst>
                <a:path w="78" h="490">
                  <a:moveTo>
                    <a:pt x="0" y="412"/>
                  </a:moveTo>
                  <a:lnTo>
                    <a:pt x="40" y="490"/>
                  </a:lnTo>
                  <a:lnTo>
                    <a:pt x="55" y="458"/>
                  </a:lnTo>
                  <a:lnTo>
                    <a:pt x="40" y="458"/>
                  </a:lnTo>
                  <a:lnTo>
                    <a:pt x="34" y="456"/>
                  </a:lnTo>
                  <a:lnTo>
                    <a:pt x="33" y="451"/>
                  </a:lnTo>
                  <a:lnTo>
                    <a:pt x="33" y="444"/>
                  </a:lnTo>
                  <a:lnTo>
                    <a:pt x="0" y="412"/>
                  </a:lnTo>
                  <a:close/>
                  <a:moveTo>
                    <a:pt x="47" y="444"/>
                  </a:moveTo>
                  <a:lnTo>
                    <a:pt x="40" y="451"/>
                  </a:lnTo>
                  <a:lnTo>
                    <a:pt x="33" y="451"/>
                  </a:lnTo>
                  <a:lnTo>
                    <a:pt x="34" y="456"/>
                  </a:lnTo>
                  <a:lnTo>
                    <a:pt x="40" y="458"/>
                  </a:lnTo>
                  <a:lnTo>
                    <a:pt x="45" y="456"/>
                  </a:lnTo>
                  <a:lnTo>
                    <a:pt x="47" y="451"/>
                  </a:lnTo>
                  <a:lnTo>
                    <a:pt x="40" y="451"/>
                  </a:lnTo>
                  <a:lnTo>
                    <a:pt x="33" y="444"/>
                  </a:lnTo>
                  <a:lnTo>
                    <a:pt x="47" y="444"/>
                  </a:lnTo>
                  <a:close/>
                  <a:moveTo>
                    <a:pt x="78" y="412"/>
                  </a:moveTo>
                  <a:lnTo>
                    <a:pt x="47" y="444"/>
                  </a:lnTo>
                  <a:lnTo>
                    <a:pt x="47" y="451"/>
                  </a:lnTo>
                  <a:lnTo>
                    <a:pt x="45" y="456"/>
                  </a:lnTo>
                  <a:lnTo>
                    <a:pt x="40" y="458"/>
                  </a:lnTo>
                  <a:lnTo>
                    <a:pt x="55" y="458"/>
                  </a:lnTo>
                  <a:lnTo>
                    <a:pt x="78" y="412"/>
                  </a:lnTo>
                  <a:close/>
                  <a:moveTo>
                    <a:pt x="40" y="38"/>
                  </a:moveTo>
                  <a:lnTo>
                    <a:pt x="33" y="46"/>
                  </a:lnTo>
                  <a:lnTo>
                    <a:pt x="33" y="444"/>
                  </a:lnTo>
                  <a:lnTo>
                    <a:pt x="40" y="451"/>
                  </a:lnTo>
                  <a:lnTo>
                    <a:pt x="47" y="444"/>
                  </a:lnTo>
                  <a:lnTo>
                    <a:pt x="47" y="46"/>
                  </a:lnTo>
                  <a:lnTo>
                    <a:pt x="40" y="38"/>
                  </a:lnTo>
                  <a:close/>
                  <a:moveTo>
                    <a:pt x="40" y="0"/>
                  </a:moveTo>
                  <a:lnTo>
                    <a:pt x="0" y="78"/>
                  </a:lnTo>
                  <a:lnTo>
                    <a:pt x="33" y="46"/>
                  </a:lnTo>
                  <a:lnTo>
                    <a:pt x="33" y="38"/>
                  </a:lnTo>
                  <a:lnTo>
                    <a:pt x="34" y="34"/>
                  </a:lnTo>
                  <a:lnTo>
                    <a:pt x="40" y="31"/>
                  </a:lnTo>
                  <a:lnTo>
                    <a:pt x="55" y="31"/>
                  </a:lnTo>
                  <a:lnTo>
                    <a:pt x="40" y="0"/>
                  </a:lnTo>
                  <a:close/>
                  <a:moveTo>
                    <a:pt x="55" y="31"/>
                  </a:moveTo>
                  <a:lnTo>
                    <a:pt x="40" y="31"/>
                  </a:lnTo>
                  <a:lnTo>
                    <a:pt x="45" y="34"/>
                  </a:lnTo>
                  <a:lnTo>
                    <a:pt x="47" y="38"/>
                  </a:lnTo>
                  <a:lnTo>
                    <a:pt x="47" y="46"/>
                  </a:lnTo>
                  <a:lnTo>
                    <a:pt x="78" y="78"/>
                  </a:lnTo>
                  <a:lnTo>
                    <a:pt x="55" y="31"/>
                  </a:lnTo>
                  <a:close/>
                  <a:moveTo>
                    <a:pt x="47" y="38"/>
                  </a:moveTo>
                  <a:lnTo>
                    <a:pt x="40" y="38"/>
                  </a:lnTo>
                  <a:lnTo>
                    <a:pt x="47" y="46"/>
                  </a:lnTo>
                  <a:lnTo>
                    <a:pt x="47" y="38"/>
                  </a:lnTo>
                  <a:close/>
                  <a:moveTo>
                    <a:pt x="40" y="31"/>
                  </a:moveTo>
                  <a:lnTo>
                    <a:pt x="34" y="34"/>
                  </a:lnTo>
                  <a:lnTo>
                    <a:pt x="33" y="38"/>
                  </a:lnTo>
                  <a:lnTo>
                    <a:pt x="33" y="46"/>
                  </a:lnTo>
                  <a:lnTo>
                    <a:pt x="40" y="38"/>
                  </a:lnTo>
                  <a:lnTo>
                    <a:pt x="47" y="38"/>
                  </a:lnTo>
                  <a:lnTo>
                    <a:pt x="45" y="34"/>
                  </a:lnTo>
                  <a:lnTo>
                    <a:pt x="4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26" name="AutoShape 26"/>
            <p:cNvSpPr>
              <a:spLocks/>
            </p:cNvSpPr>
            <p:nvPr/>
          </p:nvSpPr>
          <p:spPr bwMode="auto">
            <a:xfrm>
              <a:off x="2263" y="1445"/>
              <a:ext cx="1659" cy="845"/>
            </a:xfrm>
            <a:custGeom>
              <a:avLst/>
              <a:gdLst/>
              <a:ahLst/>
              <a:cxnLst>
                <a:cxn ang="0">
                  <a:pos x="828" y="431"/>
                </a:cxn>
                <a:cxn ang="0">
                  <a:pos x="0" y="0"/>
                </a:cxn>
                <a:cxn ang="0">
                  <a:pos x="828" y="431"/>
                </a:cxn>
                <a:cxn ang="0">
                  <a:pos x="0" y="840"/>
                </a:cxn>
                <a:cxn ang="0">
                  <a:pos x="828" y="431"/>
                </a:cxn>
                <a:cxn ang="0">
                  <a:pos x="1612" y="20"/>
                </a:cxn>
                <a:cxn ang="0">
                  <a:pos x="828" y="431"/>
                </a:cxn>
                <a:cxn ang="0">
                  <a:pos x="1659" y="845"/>
                </a:cxn>
              </a:cxnLst>
              <a:rect l="0" t="0" r="r" b="b"/>
              <a:pathLst>
                <a:path w="1659" h="845">
                  <a:moveTo>
                    <a:pt x="828" y="431"/>
                  </a:moveTo>
                  <a:lnTo>
                    <a:pt x="0" y="0"/>
                  </a:lnTo>
                  <a:moveTo>
                    <a:pt x="828" y="431"/>
                  </a:moveTo>
                  <a:lnTo>
                    <a:pt x="0" y="840"/>
                  </a:lnTo>
                  <a:moveTo>
                    <a:pt x="828" y="431"/>
                  </a:moveTo>
                  <a:lnTo>
                    <a:pt x="1612" y="20"/>
                  </a:lnTo>
                  <a:moveTo>
                    <a:pt x="828" y="431"/>
                  </a:moveTo>
                  <a:lnTo>
                    <a:pt x="1659" y="845"/>
                  </a:lnTo>
                </a:path>
              </a:pathLst>
            </a:custGeom>
            <a:noFill/>
            <a:ln w="9258">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ar-SA"/>
            </a:p>
          </p:txBody>
        </p:sp>
        <p:sp>
          <p:nvSpPr>
            <p:cNvPr id="51227" name="Text Box 27"/>
            <p:cNvSpPr txBox="1">
              <a:spLocks noChangeArrowheads="1"/>
            </p:cNvSpPr>
            <p:nvPr/>
          </p:nvSpPr>
          <p:spPr bwMode="auto">
            <a:xfrm>
              <a:off x="381" y="765"/>
              <a:ext cx="678"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sng" strike="noStrike" cap="none" normalizeH="0" baseline="0" smtClean="0">
                  <a:ln>
                    <a:noFill/>
                  </a:ln>
                  <a:solidFill>
                    <a:srgbClr val="FF0000"/>
                  </a:solidFill>
                  <a:effectLst/>
                  <a:latin typeface="Calibri" pitchFamily="34" charset="0"/>
                  <a:ea typeface="Arial" pitchFamily="34" charset="0"/>
                  <a:cs typeface="Arial" pitchFamily="34" charset="0"/>
                </a:rPr>
                <a:t> </a:t>
              </a:r>
              <a:r>
                <a:rPr kumimoji="0" lang="en-US" sz="1000" b="0" i="0" u="sng" strike="noStrike" cap="none" normalizeH="0" baseline="0" smtClean="0">
                  <a:ln>
                    <a:noFill/>
                  </a:ln>
                  <a:solidFill>
                    <a:srgbClr val="FF0000"/>
                  </a:solidFill>
                  <a:effectLst/>
                  <a:latin typeface="Arial" pitchFamily="34" charset="0"/>
                  <a:ea typeface="Arial" pitchFamily="34"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28" name="Text Box 28"/>
            <p:cNvSpPr txBox="1">
              <a:spLocks noChangeArrowheads="1"/>
            </p:cNvSpPr>
            <p:nvPr/>
          </p:nvSpPr>
          <p:spPr bwMode="auto">
            <a:xfrm>
              <a:off x="1996" y="765"/>
              <a:ext cx="258" cy="6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130175"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A</a:t>
              </a:r>
              <a:endParaRPr kumimoji="0" lang="en-US" sz="10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ts val="888"/>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29" name="Text Box 29"/>
            <p:cNvSpPr txBox="1">
              <a:spLocks noChangeArrowheads="1"/>
            </p:cNvSpPr>
            <p:nvPr/>
          </p:nvSpPr>
          <p:spPr bwMode="auto">
            <a:xfrm>
              <a:off x="2864" y="774"/>
              <a:ext cx="151"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0" name="Text Box 30"/>
            <p:cNvSpPr txBox="1">
              <a:spLocks noChangeArrowheads="1"/>
            </p:cNvSpPr>
            <p:nvPr/>
          </p:nvSpPr>
          <p:spPr bwMode="auto">
            <a:xfrm>
              <a:off x="3982" y="768"/>
              <a:ext cx="175"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1" name="Text Box 31"/>
            <p:cNvSpPr txBox="1">
              <a:spLocks noChangeArrowheads="1"/>
            </p:cNvSpPr>
            <p:nvPr/>
          </p:nvSpPr>
          <p:spPr bwMode="auto">
            <a:xfrm>
              <a:off x="990" y="1646"/>
              <a:ext cx="151"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1" u="none" strike="noStrike" cap="none" normalizeH="0" baseline="0" smtClean="0">
                  <a:ln>
                    <a:noFill/>
                  </a:ln>
                  <a:solidFill>
                    <a:srgbClr val="243F60"/>
                  </a:solidFill>
                  <a:effectLst/>
                  <a:latin typeface="Calibri" pitchFamily="34" charset="0"/>
                  <a:ea typeface="Arial"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2" name="Text Box 32"/>
            <p:cNvSpPr txBox="1">
              <a:spLocks noChangeArrowheads="1"/>
            </p:cNvSpPr>
            <p:nvPr/>
          </p:nvSpPr>
          <p:spPr bwMode="auto">
            <a:xfrm>
              <a:off x="2731" y="1465"/>
              <a:ext cx="234"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d1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3" name="Text Box 33"/>
            <p:cNvSpPr txBox="1">
              <a:spLocks noChangeArrowheads="1"/>
            </p:cNvSpPr>
            <p:nvPr/>
          </p:nvSpPr>
          <p:spPr bwMode="auto">
            <a:xfrm>
              <a:off x="5851" y="1646"/>
              <a:ext cx="151"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1" u="none" strike="noStrike" cap="none" normalizeH="0" baseline="0" smtClean="0">
                  <a:ln>
                    <a:noFill/>
                  </a:ln>
                  <a:solidFill>
                    <a:srgbClr val="243F60"/>
                  </a:solidFill>
                  <a:effectLst/>
                  <a:latin typeface="Calibri" pitchFamily="34" charset="0"/>
                  <a:ea typeface="Arial"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4" name="Text Box 34"/>
            <p:cNvSpPr txBox="1">
              <a:spLocks noChangeArrowheads="1"/>
            </p:cNvSpPr>
            <p:nvPr/>
          </p:nvSpPr>
          <p:spPr bwMode="auto">
            <a:xfrm>
              <a:off x="6393" y="1508"/>
              <a:ext cx="163" cy="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Arial" pitchFamily="34" charset="0"/>
                  <a:cs typeface="Arial" pitchFamily="34" charset="0"/>
                </a:rPr>
                <a:t>t</a:t>
              </a:r>
              <a:r>
                <a:rPr kumimoji="0" lang="en-US" sz="1000" b="0" i="0" u="none" strike="noStrike" cap="none" normalizeH="0" baseline="-25000" smtClean="0">
                  <a:ln>
                    <a:noFill/>
                  </a:ln>
                  <a:solidFill>
                    <a:schemeClr val="tx1"/>
                  </a:solidFill>
                  <a:effectLst/>
                  <a:latin typeface="Trebuchet MS" pitchFamily="34" charset="0"/>
                  <a:ea typeface="Arial" pitchFamily="34" charset="0"/>
                  <a:cs typeface="Arial" pitchFamily="34" charset="0"/>
                </a:rPr>
                <a:t>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5" name="Text Box 35"/>
            <p:cNvSpPr txBox="1">
              <a:spLocks noChangeArrowheads="1"/>
            </p:cNvSpPr>
            <p:nvPr/>
          </p:nvSpPr>
          <p:spPr bwMode="auto">
            <a:xfrm>
              <a:off x="567" y="1880"/>
              <a:ext cx="127"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1" u="none" strike="noStrike" cap="none" normalizeH="0" baseline="0" smtClean="0">
                  <a:ln>
                    <a:noFill/>
                  </a:ln>
                  <a:solidFill>
                    <a:srgbClr val="243F60"/>
                  </a:solidFill>
                  <a:effectLst/>
                  <a:latin typeface="Calibri" pitchFamily="34" charset="0"/>
                  <a:ea typeface="Arial"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6" name="Text Box 36"/>
            <p:cNvSpPr txBox="1">
              <a:spLocks noChangeArrowheads="1"/>
            </p:cNvSpPr>
            <p:nvPr/>
          </p:nvSpPr>
          <p:spPr bwMode="auto">
            <a:xfrm>
              <a:off x="2550" y="1755"/>
              <a:ext cx="139"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7" name="Text Box 37"/>
            <p:cNvSpPr txBox="1">
              <a:spLocks noChangeArrowheads="1"/>
            </p:cNvSpPr>
            <p:nvPr/>
          </p:nvSpPr>
          <p:spPr bwMode="auto">
            <a:xfrm>
              <a:off x="2016" y="2030"/>
              <a:ext cx="163"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8" name="Text Box 38"/>
            <p:cNvSpPr txBox="1">
              <a:spLocks noChangeArrowheads="1"/>
            </p:cNvSpPr>
            <p:nvPr/>
          </p:nvSpPr>
          <p:spPr bwMode="auto">
            <a:xfrm>
              <a:off x="2698" y="2041"/>
              <a:ext cx="236"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d2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9" name="Text Box 39"/>
            <p:cNvSpPr txBox="1">
              <a:spLocks noChangeArrowheads="1"/>
            </p:cNvSpPr>
            <p:nvPr/>
          </p:nvSpPr>
          <p:spPr bwMode="auto">
            <a:xfrm>
              <a:off x="6393" y="1986"/>
              <a:ext cx="163" cy="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Arial" pitchFamily="34" charset="0"/>
                  <a:cs typeface="Arial" pitchFamily="34" charset="0"/>
                </a:rPr>
                <a:t>t</a:t>
              </a:r>
              <a:r>
                <a:rPr kumimoji="0" lang="en-US" sz="1000" b="0" i="0" u="none" strike="noStrike" cap="none" normalizeH="0" baseline="-25000" smtClean="0">
                  <a:ln>
                    <a:noFill/>
                  </a:ln>
                  <a:solidFill>
                    <a:schemeClr val="tx1"/>
                  </a:solidFill>
                  <a:effectLst/>
                  <a:latin typeface="Trebuchet MS" pitchFamily="34" charset="0"/>
                  <a:ea typeface="Arial" pitchFamily="34"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0" name="Text Box 40"/>
            <p:cNvSpPr txBox="1">
              <a:spLocks noChangeArrowheads="1"/>
            </p:cNvSpPr>
            <p:nvPr/>
          </p:nvSpPr>
          <p:spPr bwMode="auto">
            <a:xfrm>
              <a:off x="2020" y="2706"/>
              <a:ext cx="175"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1" name="Text Box 41"/>
            <p:cNvSpPr txBox="1">
              <a:spLocks noChangeArrowheads="1"/>
            </p:cNvSpPr>
            <p:nvPr/>
          </p:nvSpPr>
          <p:spPr bwMode="auto">
            <a:xfrm>
              <a:off x="2871" y="2709"/>
              <a:ext cx="175"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2" name="Text Box 42"/>
            <p:cNvSpPr txBox="1">
              <a:spLocks noChangeArrowheads="1"/>
            </p:cNvSpPr>
            <p:nvPr/>
          </p:nvSpPr>
          <p:spPr bwMode="auto">
            <a:xfrm>
              <a:off x="3975" y="2707"/>
              <a:ext cx="175" cy="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94000"/>
                </a:lnSpc>
                <a:spcBef>
                  <a:spcPct val="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K</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3" name="Text Box 43"/>
            <p:cNvSpPr txBox="1">
              <a:spLocks noChangeArrowheads="1"/>
            </p:cNvSpPr>
            <p:nvPr/>
          </p:nvSpPr>
          <p:spPr bwMode="auto">
            <a:xfrm>
              <a:off x="2607" y="2951"/>
              <a:ext cx="1819" cy="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000" b="1" i="0" u="none" strike="noStrike" cap="none" normalizeH="0" baseline="30000" smtClean="0">
                  <a:ln>
                    <a:noFill/>
                  </a:ln>
                  <a:solidFill>
                    <a:schemeClr val="tx1"/>
                  </a:solidFill>
                  <a:effectLst/>
                  <a:latin typeface="Calibri" pitchFamily="34" charset="0"/>
                  <a:ea typeface="Arial" pitchFamily="34" charset="0"/>
                  <a:cs typeface="Arial" pitchFamily="34" charset="0"/>
                </a:rPr>
                <a:t>l</a:t>
              </a:r>
              <a:r>
                <a:rPr kumimoji="0" lang="en-US" sz="600" b="1" i="0" u="none" strike="noStrike" cap="none" normalizeH="0" baseline="0" smtClean="0">
                  <a:ln>
                    <a:noFill/>
                  </a:ln>
                  <a:solidFill>
                    <a:schemeClr val="tx1"/>
                  </a:solidFill>
                  <a:effectLst/>
                  <a:latin typeface="Calibri" pitchFamily="34" charset="0"/>
                  <a:ea typeface="Arial" pitchFamily="34" charset="0"/>
                  <a:cs typeface="Arial" pitchFamily="34" charset="0"/>
                </a:rPr>
                <a:t>1	</a:t>
              </a:r>
              <a:r>
                <a:rPr kumimoji="0" lang="en-US" sz="1000" b="1" i="0" u="none" strike="noStrike" cap="none" normalizeH="0" baseline="30000" smtClean="0">
                  <a:ln>
                    <a:noFill/>
                  </a:ln>
                  <a:solidFill>
                    <a:schemeClr val="tx1"/>
                  </a:solidFill>
                  <a:effectLst/>
                  <a:latin typeface="Calibri" pitchFamily="34" charset="0"/>
                  <a:ea typeface="Arial" pitchFamily="34" charset="0"/>
                  <a:cs typeface="Arial" pitchFamily="34" charset="0"/>
                </a:rPr>
                <a:t>l</a:t>
              </a:r>
              <a:r>
                <a:rPr kumimoji="0" lang="en-US" sz="600" b="1" i="0" u="none" strike="noStrike" cap="none" normalizeH="0" baseline="0" smtClean="0">
                  <a:ln>
                    <a:noFill/>
                  </a:ln>
                  <a:solidFill>
                    <a:schemeClr val="tx1"/>
                  </a:solidFill>
                  <a:effectLst/>
                  <a:latin typeface="Calibri" pitchFamily="34" charset="0"/>
                  <a:ea typeface="Arial" pitchFamily="34" charset="0"/>
                  <a:cs typeface="Arial" pitchFamily="34" charset="0"/>
                </a:rPr>
                <a:t>2	</a:t>
              </a:r>
              <a:r>
                <a:rPr kumimoji="0" lang="en-US" sz="1000" b="1" i="0" u="none" strike="noStrike" cap="none" normalizeH="0" baseline="30000" smtClean="0">
                  <a:ln>
                    <a:noFill/>
                  </a:ln>
                  <a:solidFill>
                    <a:schemeClr val="tx1"/>
                  </a:solidFill>
                  <a:effectLst/>
                  <a:latin typeface="Calibri" pitchFamily="34" charset="0"/>
                  <a:ea typeface="Arial" pitchFamily="34" charset="0"/>
                  <a:cs typeface="Arial" pitchFamily="34" charset="0"/>
                </a:rPr>
                <a:t>l</a:t>
              </a:r>
              <a:r>
                <a:rPr kumimoji="0" lang="en-US" sz="600" b="1" i="0" u="none" strike="noStrike" cap="none" normalizeH="0" baseline="0" smtClean="0">
                  <a:ln>
                    <a:noFill/>
                  </a:ln>
                  <a:solidFill>
                    <a:schemeClr val="tx1"/>
                  </a:solidFill>
                  <a:effectLst/>
                  <a:latin typeface="Calibri" pitchFamily="34" charset="0"/>
                  <a:ea typeface="Arial" pitchFamily="34"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4" name="Text Box 44"/>
            <p:cNvSpPr txBox="1">
              <a:spLocks noChangeArrowheads="1"/>
            </p:cNvSpPr>
            <p:nvPr/>
          </p:nvSpPr>
          <p:spPr bwMode="auto">
            <a:xfrm>
              <a:off x="3895" y="1877"/>
              <a:ext cx="788" cy="4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7338" lvl="0" indent="0" algn="r" defTabSz="914400" rtl="1" eaLnBrk="1" fontAlgn="base" latinLnBrk="0" hangingPunct="1">
                <a:lnSpc>
                  <a:spcPct val="100000"/>
                </a:lnSpc>
                <a:spcBef>
                  <a:spcPts val="70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J</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5" name="Text Box 45"/>
            <p:cNvSpPr txBox="1">
              <a:spLocks noChangeArrowheads="1"/>
            </p:cNvSpPr>
            <p:nvPr/>
          </p:nvSpPr>
          <p:spPr bwMode="auto">
            <a:xfrm>
              <a:off x="3096" y="1877"/>
              <a:ext cx="790" cy="4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12725" lvl="0" indent="0" algn="r" defTabSz="914400" rtl="1" eaLnBrk="1" fontAlgn="base" latinLnBrk="0" hangingPunct="1">
                <a:lnSpc>
                  <a:spcPct val="100000"/>
                </a:lnSpc>
                <a:spcBef>
                  <a:spcPts val="788"/>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d4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6" name="Text Box 46"/>
            <p:cNvSpPr txBox="1">
              <a:spLocks noChangeArrowheads="1"/>
            </p:cNvSpPr>
            <p:nvPr/>
          </p:nvSpPr>
          <p:spPr bwMode="auto">
            <a:xfrm>
              <a:off x="3096" y="1455"/>
              <a:ext cx="790" cy="4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130175" lvl="0" indent="0" algn="r" defTabSz="914400" rtl="1" eaLnBrk="1" fontAlgn="base" latinLnBrk="0" hangingPunct="1">
                <a:lnSpc>
                  <a:spcPct val="9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d3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7" name="Text Box 47"/>
            <p:cNvSpPr txBox="1">
              <a:spLocks noChangeArrowheads="1"/>
            </p:cNvSpPr>
            <p:nvPr/>
          </p:nvSpPr>
          <p:spPr bwMode="auto">
            <a:xfrm>
              <a:off x="3895" y="1034"/>
              <a:ext cx="788" cy="4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49238" lvl="0" indent="0" algn="r" defTabSz="914400" rtl="1" eaLnBrk="1" fontAlgn="base" latinLnBrk="0" hangingPunct="1">
                <a:lnSpc>
                  <a:spcPct val="82000"/>
                </a:lnSpc>
                <a:spcBef>
                  <a:spcPts val="1000"/>
                </a:spcBef>
                <a:spcAft>
                  <a:spcPts val="1000"/>
                </a:spcAft>
                <a:buClrTx/>
                <a:buSzTx/>
                <a:buFontTx/>
                <a:buNone/>
                <a:tabLst/>
              </a:pPr>
              <a:r>
                <a:rPr kumimoji="0" lang="en-US" sz="1000" b="0" i="0" u="none" strike="noStrike" cap="none" normalizeH="0" baseline="0" smtClean="0">
                  <a:ln>
                    <a:noFill/>
                  </a:ln>
                  <a:solidFill>
                    <a:srgbClr val="FF0000"/>
                  </a:solidFill>
                  <a:effectLst/>
                  <a:latin typeface="Calibri" pitchFamily="34" charset="0"/>
                  <a:ea typeface="Arial" pitchFamily="34" charset="0"/>
                  <a:cs typeface="Arial" pitchFamily="34" charset="0"/>
                </a:rPr>
                <a:t>I</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3" name="مربع نص 52"/>
          <p:cNvSpPr txBox="1"/>
          <p:nvPr/>
        </p:nvSpPr>
        <p:spPr>
          <a:xfrm>
            <a:off x="1428728" y="4143380"/>
            <a:ext cx="6572296" cy="1477328"/>
          </a:xfrm>
          <a:prstGeom prst="rect">
            <a:avLst/>
          </a:prstGeom>
          <a:noFill/>
        </p:spPr>
        <p:txBody>
          <a:bodyPr wrap="square" rtlCol="1">
            <a:spAutoFit/>
          </a:bodyPr>
          <a:lstStyle/>
          <a:p>
            <a:r>
              <a:rPr lang="fr-FR" dirty="0" smtClean="0"/>
              <a:t>Le diamètre des trous est calculé en fonction du diamètre des boulons :</a:t>
            </a:r>
            <a:endParaRPr lang="en-US" dirty="0" smtClean="0"/>
          </a:p>
          <a:p>
            <a:r>
              <a:rPr lang="fr-FR" b="1" dirty="0" err="1" smtClean="0"/>
              <a:t>d</a:t>
            </a:r>
            <a:r>
              <a:rPr lang="fr-FR" b="1" baseline="-25000" dirty="0" err="1" smtClean="0"/>
              <a:t>tr</a:t>
            </a:r>
            <a:r>
              <a:rPr lang="fr-FR" b="1" dirty="0" smtClean="0"/>
              <a:t> = </a:t>
            </a:r>
            <a:r>
              <a:rPr lang="fr-FR" b="1" dirty="0" err="1" smtClean="0"/>
              <a:t>d</a:t>
            </a:r>
            <a:r>
              <a:rPr lang="fr-FR" b="1" baseline="-25000" dirty="0" err="1" smtClean="0"/>
              <a:t>bl</a:t>
            </a:r>
            <a:r>
              <a:rPr lang="fr-FR" b="1" dirty="0" smtClean="0"/>
              <a:t> + 1 mm      pour d </a:t>
            </a:r>
            <a:r>
              <a:rPr lang="en-US" b="1" dirty="0" smtClean="0"/>
              <a:t>£</a:t>
            </a:r>
            <a:r>
              <a:rPr lang="fr-FR" b="1" dirty="0" smtClean="0"/>
              <a:t> 14 mm </a:t>
            </a:r>
          </a:p>
          <a:p>
            <a:r>
              <a:rPr lang="fr-FR" b="1" dirty="0" err="1" smtClean="0"/>
              <a:t>d</a:t>
            </a:r>
            <a:r>
              <a:rPr lang="fr-FR" b="1" baseline="-25000" dirty="0" err="1" smtClean="0"/>
              <a:t>tr</a:t>
            </a:r>
            <a:r>
              <a:rPr lang="fr-FR" b="1" dirty="0" smtClean="0"/>
              <a:t> = </a:t>
            </a:r>
            <a:r>
              <a:rPr lang="fr-FR" b="1" dirty="0" err="1" smtClean="0"/>
              <a:t>d</a:t>
            </a:r>
            <a:r>
              <a:rPr lang="fr-FR" b="1" baseline="-25000" dirty="0" err="1" smtClean="0"/>
              <a:t>bl</a:t>
            </a:r>
            <a:r>
              <a:rPr lang="fr-FR" b="1" dirty="0" smtClean="0"/>
              <a:t> + 2 mm      pour d </a:t>
            </a:r>
            <a:r>
              <a:rPr lang="en-US" b="1" dirty="0" smtClean="0"/>
              <a:t>£</a:t>
            </a:r>
            <a:r>
              <a:rPr lang="fr-FR" b="1" dirty="0" smtClean="0"/>
              <a:t> 24 </a:t>
            </a:r>
            <a:r>
              <a:rPr lang="fr-FR" b="1" smtClean="0"/>
              <a:t>mm </a:t>
            </a:r>
          </a:p>
          <a:p>
            <a:r>
              <a:rPr lang="fr-FR" b="1" smtClean="0"/>
              <a:t>d</a:t>
            </a:r>
            <a:r>
              <a:rPr lang="fr-FR" b="1" baseline="-25000" smtClean="0"/>
              <a:t>tr</a:t>
            </a:r>
            <a:r>
              <a:rPr lang="fr-FR" b="1" dirty="0" smtClean="0"/>
              <a:t> = </a:t>
            </a:r>
            <a:r>
              <a:rPr lang="fr-FR" b="1" dirty="0" err="1" smtClean="0"/>
              <a:t>d</a:t>
            </a:r>
            <a:r>
              <a:rPr lang="fr-FR" b="1" baseline="-25000" dirty="0" err="1" smtClean="0"/>
              <a:t>bl</a:t>
            </a:r>
            <a:r>
              <a:rPr lang="fr-FR" b="1" dirty="0" smtClean="0"/>
              <a:t> + 3 mm pour d ≥ 27 mm</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14282" y="785794"/>
            <a:ext cx="8715436" cy="2031325"/>
          </a:xfrm>
          <a:prstGeom prst="rect">
            <a:avLst/>
          </a:prstGeom>
          <a:noFill/>
        </p:spPr>
        <p:txBody>
          <a:bodyPr wrap="square" rtlCol="1">
            <a:spAutoFit/>
          </a:bodyPr>
          <a:lstStyle/>
          <a:p>
            <a:r>
              <a:rPr lang="fr-FR" b="1" dirty="0" smtClean="0"/>
              <a:t>III.4 Eléments assemblées par une seule aile</a:t>
            </a:r>
            <a:endParaRPr lang="en-US" b="1" dirty="0" smtClean="0"/>
          </a:p>
          <a:p>
            <a:r>
              <a:rPr lang="fr-FR" dirty="0" smtClean="0"/>
              <a:t> Si éléments non symétriques ou assemblages non symétrique de section en U ou en cornières L assemblés par une seule aile, il faut tenir compte de l’excentricité de l’assemblage.</a:t>
            </a:r>
            <a:endParaRPr lang="en-US" dirty="0" smtClean="0"/>
          </a:p>
          <a:p>
            <a:r>
              <a:rPr lang="fr-FR" b="1" dirty="0" smtClean="0"/>
              <a:t>III.4.1 Cornières assemblées par une aile</a:t>
            </a:r>
            <a:endParaRPr lang="en-US" b="1" dirty="0" smtClean="0"/>
          </a:p>
          <a:p>
            <a:r>
              <a:rPr lang="fr-FR" b="1" dirty="0" smtClean="0"/>
              <a:t>III.4.1.1</a:t>
            </a:r>
            <a:r>
              <a:rPr lang="fr-FR" dirty="0" smtClean="0"/>
              <a:t> </a:t>
            </a:r>
            <a:r>
              <a:rPr lang="fr-FR" b="1" dirty="0" smtClean="0"/>
              <a:t>Cornières assemblées par une file de boulons </a:t>
            </a:r>
            <a:endParaRPr lang="en-US" dirty="0" smtClean="0"/>
          </a:p>
          <a:p>
            <a:pPr lvl="0"/>
            <a:r>
              <a:rPr lang="fr-FR" dirty="0" smtClean="0"/>
              <a:t>Pour une attache avec un seul boulon</a:t>
            </a:r>
            <a:r>
              <a:rPr lang="fr-FR" b="1" dirty="0" smtClean="0"/>
              <a:t>:</a:t>
            </a:r>
            <a:endParaRPr lang="en-US" dirty="0"/>
          </a:p>
        </p:txBody>
      </p:sp>
      <p:grpSp>
        <p:nvGrpSpPr>
          <p:cNvPr id="1026" name="Group 2"/>
          <p:cNvGrpSpPr>
            <a:grpSpLocks/>
          </p:cNvGrpSpPr>
          <p:nvPr/>
        </p:nvGrpSpPr>
        <p:grpSpPr bwMode="auto">
          <a:xfrm>
            <a:off x="3071802" y="3643314"/>
            <a:ext cx="4225925" cy="1249362"/>
            <a:chOff x="8135" y="-121"/>
            <a:chExt cx="6654" cy="1969"/>
          </a:xfrm>
        </p:grpSpPr>
        <p:sp>
          <p:nvSpPr>
            <p:cNvPr id="1027" name="Rectangle 3"/>
            <p:cNvSpPr>
              <a:spLocks noChangeArrowheads="1"/>
            </p:cNvSpPr>
            <p:nvPr/>
          </p:nvSpPr>
          <p:spPr bwMode="auto">
            <a:xfrm>
              <a:off x="8145" y="-112"/>
              <a:ext cx="6437" cy="1949"/>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028" name="AutoShape 4"/>
            <p:cNvSpPr>
              <a:spLocks/>
            </p:cNvSpPr>
            <p:nvPr/>
          </p:nvSpPr>
          <p:spPr bwMode="auto">
            <a:xfrm>
              <a:off x="39040" y="-116055"/>
              <a:ext cx="16240" cy="55280"/>
            </a:xfrm>
            <a:custGeom>
              <a:avLst/>
              <a:gdLst/>
              <a:ahLst/>
              <a:cxnLst>
                <a:cxn ang="0">
                  <a:pos x="-30895" y="117604"/>
                </a:cxn>
                <a:cxn ang="0">
                  <a:pos x="-24458" y="117607"/>
                </a:cxn>
                <a:cxn ang="0">
                  <a:pos x="-24458" y="115944"/>
                </a:cxn>
                <a:cxn ang="0">
                  <a:pos x="-24458" y="116532"/>
                </a:cxn>
                <a:cxn ang="0">
                  <a:pos x="-24261" y="116628"/>
                </a:cxn>
                <a:cxn ang="0">
                  <a:pos x="-24652" y="116824"/>
                </a:cxn>
                <a:cxn ang="0">
                  <a:pos x="-24458" y="116920"/>
                </a:cxn>
                <a:cxn ang="0">
                  <a:pos x="-24458" y="117892"/>
                </a:cxn>
              </a:cxnLst>
              <a:rect l="0" t="0" r="r" b="b"/>
              <a:pathLst>
                <a:path w="16240" h="55280">
                  <a:moveTo>
                    <a:pt x="-30895" y="117604"/>
                  </a:moveTo>
                  <a:lnTo>
                    <a:pt x="-24458" y="117607"/>
                  </a:lnTo>
                  <a:moveTo>
                    <a:pt x="-24458" y="115944"/>
                  </a:moveTo>
                  <a:lnTo>
                    <a:pt x="-24458" y="116532"/>
                  </a:lnTo>
                  <a:lnTo>
                    <a:pt x="-24261" y="116628"/>
                  </a:lnTo>
                  <a:lnTo>
                    <a:pt x="-24652" y="116824"/>
                  </a:lnTo>
                  <a:lnTo>
                    <a:pt x="-24458" y="116920"/>
                  </a:lnTo>
                  <a:lnTo>
                    <a:pt x="-24458" y="117892"/>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9" name="AutoShape 5"/>
            <p:cNvSpPr>
              <a:spLocks/>
            </p:cNvSpPr>
            <p:nvPr/>
          </p:nvSpPr>
          <p:spPr bwMode="auto">
            <a:xfrm>
              <a:off x="42280" y="-71355"/>
              <a:ext cx="6500" cy="6500"/>
            </a:xfrm>
            <a:custGeom>
              <a:avLst/>
              <a:gdLst/>
              <a:ahLst/>
              <a:cxnLst>
                <a:cxn ang="0">
                  <a:pos x="-33256" y="71632"/>
                </a:cxn>
                <a:cxn ang="0">
                  <a:pos x="-33254" y="72412"/>
                </a:cxn>
                <a:cxn ang="0">
                  <a:pos x="-33645" y="72024"/>
                </a:cxn>
                <a:cxn ang="0">
                  <a:pos x="-32865" y="72026"/>
                </a:cxn>
              </a:cxnLst>
              <a:rect l="0" t="0" r="r" b="b"/>
              <a:pathLst>
                <a:path w="6500" h="6500">
                  <a:moveTo>
                    <a:pt x="-33256" y="71632"/>
                  </a:moveTo>
                  <a:lnTo>
                    <a:pt x="-33254" y="72412"/>
                  </a:lnTo>
                  <a:moveTo>
                    <a:pt x="-33645" y="72024"/>
                  </a:moveTo>
                  <a:lnTo>
                    <a:pt x="-32865" y="72026"/>
                  </a:lnTo>
                </a:path>
              </a:pathLst>
            </a:cu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pic>
          <p:nvPicPr>
            <p:cNvPr id="1030" name="Picture 6"/>
            <p:cNvPicPr>
              <a:picLocks noChangeAspect="1" noChangeArrowheads="1"/>
            </p:cNvPicPr>
            <p:nvPr/>
          </p:nvPicPr>
          <p:blipFill>
            <a:blip r:embed="rId3" cstate="print"/>
            <a:srcRect/>
            <a:stretch>
              <a:fillRect/>
            </a:stretch>
          </p:blipFill>
          <p:spPr bwMode="auto">
            <a:xfrm>
              <a:off x="8829" y="469"/>
              <a:ext cx="380" cy="380"/>
            </a:xfrm>
            <a:prstGeom prst="rect">
              <a:avLst/>
            </a:prstGeom>
            <a:noFill/>
          </p:spPr>
        </p:pic>
      </p:grpSp>
      <p:grpSp>
        <p:nvGrpSpPr>
          <p:cNvPr id="1031" name="Group 7"/>
          <p:cNvGrpSpPr>
            <a:grpSpLocks/>
          </p:cNvGrpSpPr>
          <p:nvPr/>
        </p:nvGrpSpPr>
        <p:grpSpPr bwMode="auto">
          <a:xfrm>
            <a:off x="642910" y="3714752"/>
            <a:ext cx="1371600" cy="1250950"/>
            <a:chOff x="4449" y="-131"/>
            <a:chExt cx="2159" cy="1969"/>
          </a:xfrm>
        </p:grpSpPr>
        <p:sp>
          <p:nvSpPr>
            <p:cNvPr id="1032" name="AutoShape 8"/>
            <p:cNvSpPr>
              <a:spLocks/>
            </p:cNvSpPr>
            <p:nvPr/>
          </p:nvSpPr>
          <p:spPr bwMode="auto">
            <a:xfrm>
              <a:off x="38960" y="-47875"/>
              <a:ext cx="16240" cy="16260"/>
            </a:xfrm>
            <a:custGeom>
              <a:avLst/>
              <a:gdLst/>
              <a:ahLst/>
              <a:cxnLst>
                <a:cxn ang="0">
                  <a:pos x="-34314" y="47754"/>
                </a:cxn>
                <a:cxn ang="0">
                  <a:pos x="-34314" y="49703"/>
                </a:cxn>
                <a:cxn ang="0">
                  <a:pos x="-32363" y="49703"/>
                </a:cxn>
                <a:cxn ang="0">
                  <a:pos x="-34021" y="47951"/>
                </a:cxn>
                <a:cxn ang="0">
                  <a:pos x="-34019" y="49266"/>
                </a:cxn>
                <a:cxn ang="0">
                  <a:pos x="-32557" y="49412"/>
                </a:cxn>
                <a:cxn ang="0">
                  <a:pos x="-33877" y="49415"/>
                </a:cxn>
                <a:cxn ang="0">
                  <a:pos x="-34314" y="47754"/>
                </a:cxn>
                <a:cxn ang="0">
                  <a:pos x="-34187" y="47771"/>
                </a:cxn>
                <a:cxn ang="0">
                  <a:pos x="-34088" y="47828"/>
                </a:cxn>
                <a:cxn ang="0">
                  <a:pos x="-34031" y="47912"/>
                </a:cxn>
                <a:cxn ang="0">
                  <a:pos x="-34021" y="47951"/>
                </a:cxn>
                <a:cxn ang="0">
                  <a:pos x="-32363" y="49703"/>
                </a:cxn>
                <a:cxn ang="0">
                  <a:pos x="-32379" y="49578"/>
                </a:cxn>
                <a:cxn ang="0">
                  <a:pos x="-32435" y="49482"/>
                </a:cxn>
                <a:cxn ang="0">
                  <a:pos x="-32528" y="49417"/>
                </a:cxn>
                <a:cxn ang="0">
                  <a:pos x="-32557" y="49412"/>
                </a:cxn>
                <a:cxn ang="0">
                  <a:pos x="-33877" y="49412"/>
                </a:cxn>
                <a:cxn ang="0">
                  <a:pos x="-33963" y="49372"/>
                </a:cxn>
                <a:cxn ang="0">
                  <a:pos x="-34019" y="49285"/>
                </a:cxn>
                <a:cxn ang="0">
                  <a:pos x="-34021" y="49266"/>
                </a:cxn>
                <a:cxn ang="0">
                  <a:pos x="-34314" y="48335"/>
                </a:cxn>
                <a:cxn ang="0">
                  <a:pos x="-34021" y="48337"/>
                </a:cxn>
                <a:cxn ang="0">
                  <a:pos x="-34314" y="48719"/>
                </a:cxn>
                <a:cxn ang="0">
                  <a:pos x="-34021" y="48721"/>
                </a:cxn>
              </a:cxnLst>
              <a:rect l="0" t="0" r="r" b="b"/>
              <a:pathLst>
                <a:path w="16240" h="16260">
                  <a:moveTo>
                    <a:pt x="-34314" y="47754"/>
                  </a:moveTo>
                  <a:lnTo>
                    <a:pt x="-34314" y="49703"/>
                  </a:lnTo>
                  <a:lnTo>
                    <a:pt x="-32363" y="49703"/>
                  </a:lnTo>
                  <a:moveTo>
                    <a:pt x="-34021" y="47951"/>
                  </a:moveTo>
                  <a:lnTo>
                    <a:pt x="-34019" y="49266"/>
                  </a:lnTo>
                  <a:moveTo>
                    <a:pt x="-32557" y="49412"/>
                  </a:moveTo>
                  <a:lnTo>
                    <a:pt x="-33877" y="49415"/>
                  </a:lnTo>
                  <a:moveTo>
                    <a:pt x="-34314" y="47754"/>
                  </a:moveTo>
                  <a:lnTo>
                    <a:pt x="-34187" y="47771"/>
                  </a:lnTo>
                  <a:lnTo>
                    <a:pt x="-34088" y="47828"/>
                  </a:lnTo>
                  <a:lnTo>
                    <a:pt x="-34031" y="47912"/>
                  </a:lnTo>
                  <a:lnTo>
                    <a:pt x="-34021" y="47951"/>
                  </a:lnTo>
                  <a:moveTo>
                    <a:pt x="-32363" y="49703"/>
                  </a:moveTo>
                  <a:lnTo>
                    <a:pt x="-32379" y="49578"/>
                  </a:lnTo>
                  <a:lnTo>
                    <a:pt x="-32435" y="49482"/>
                  </a:lnTo>
                  <a:lnTo>
                    <a:pt x="-32528" y="49417"/>
                  </a:lnTo>
                  <a:lnTo>
                    <a:pt x="-32557" y="49412"/>
                  </a:lnTo>
                  <a:moveTo>
                    <a:pt x="-33877" y="49412"/>
                  </a:moveTo>
                  <a:lnTo>
                    <a:pt x="-33963" y="49372"/>
                  </a:lnTo>
                  <a:lnTo>
                    <a:pt x="-34019" y="49285"/>
                  </a:lnTo>
                  <a:lnTo>
                    <a:pt x="-34021" y="49266"/>
                  </a:lnTo>
                  <a:moveTo>
                    <a:pt x="-34314" y="48335"/>
                  </a:moveTo>
                  <a:lnTo>
                    <a:pt x="-34021" y="48337"/>
                  </a:lnTo>
                  <a:moveTo>
                    <a:pt x="-34314" y="48719"/>
                  </a:moveTo>
                  <a:lnTo>
                    <a:pt x="-34021" y="48721"/>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3" name="Line 9"/>
            <p:cNvSpPr>
              <a:spLocks noChangeShapeType="1"/>
            </p:cNvSpPr>
            <p:nvPr/>
          </p:nvSpPr>
          <p:spPr bwMode="auto">
            <a:xfrm>
              <a:off x="4459" y="623"/>
              <a:ext cx="684" cy="2"/>
            </a:xfrm>
            <a:prstGeom prst="line">
              <a:avLst/>
            </a:pr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4" name="Line 10"/>
            <p:cNvSpPr>
              <a:spLocks noChangeShapeType="1"/>
            </p:cNvSpPr>
            <p:nvPr/>
          </p:nvSpPr>
          <p:spPr bwMode="auto">
            <a:xfrm>
              <a:off x="5484" y="455"/>
              <a:ext cx="0" cy="2"/>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5" name="AutoShape 11"/>
            <p:cNvSpPr>
              <a:spLocks/>
            </p:cNvSpPr>
            <p:nvPr/>
          </p:nvSpPr>
          <p:spPr bwMode="auto">
            <a:xfrm>
              <a:off x="5251" y="445"/>
              <a:ext cx="82" cy="408"/>
            </a:xfrm>
            <a:custGeom>
              <a:avLst/>
              <a:gdLst/>
              <a:ahLst/>
              <a:cxnLst>
                <a:cxn ang="0">
                  <a:pos x="82" y="82"/>
                </a:cxn>
                <a:cxn ang="0">
                  <a:pos x="41" y="0"/>
                </a:cxn>
                <a:cxn ang="0">
                  <a:pos x="0" y="82"/>
                </a:cxn>
                <a:cxn ang="0">
                  <a:pos x="31" y="82"/>
                </a:cxn>
                <a:cxn ang="0">
                  <a:pos x="31" y="60"/>
                </a:cxn>
                <a:cxn ang="0">
                  <a:pos x="50" y="60"/>
                </a:cxn>
                <a:cxn ang="0">
                  <a:pos x="50" y="82"/>
                </a:cxn>
                <a:cxn ang="0">
                  <a:pos x="82" y="82"/>
                </a:cxn>
                <a:cxn ang="0">
                  <a:pos x="82" y="329"/>
                </a:cxn>
                <a:cxn ang="0">
                  <a:pos x="0" y="329"/>
                </a:cxn>
                <a:cxn ang="0">
                  <a:pos x="31" y="390"/>
                </a:cxn>
                <a:cxn ang="0">
                  <a:pos x="31" y="348"/>
                </a:cxn>
                <a:cxn ang="0">
                  <a:pos x="50" y="348"/>
                </a:cxn>
                <a:cxn ang="0">
                  <a:pos x="50" y="390"/>
                </a:cxn>
                <a:cxn ang="0">
                  <a:pos x="82" y="329"/>
                </a:cxn>
                <a:cxn ang="0">
                  <a:pos x="50" y="82"/>
                </a:cxn>
                <a:cxn ang="0">
                  <a:pos x="50" y="60"/>
                </a:cxn>
                <a:cxn ang="0">
                  <a:pos x="31" y="60"/>
                </a:cxn>
                <a:cxn ang="0">
                  <a:pos x="31" y="82"/>
                </a:cxn>
                <a:cxn ang="0">
                  <a:pos x="50" y="82"/>
                </a:cxn>
                <a:cxn ang="0">
                  <a:pos x="50" y="329"/>
                </a:cxn>
                <a:cxn ang="0">
                  <a:pos x="50" y="82"/>
                </a:cxn>
                <a:cxn ang="0">
                  <a:pos x="31" y="82"/>
                </a:cxn>
                <a:cxn ang="0">
                  <a:pos x="31" y="329"/>
                </a:cxn>
                <a:cxn ang="0">
                  <a:pos x="50" y="329"/>
                </a:cxn>
                <a:cxn ang="0">
                  <a:pos x="50" y="390"/>
                </a:cxn>
                <a:cxn ang="0">
                  <a:pos x="50" y="348"/>
                </a:cxn>
                <a:cxn ang="0">
                  <a:pos x="31" y="348"/>
                </a:cxn>
                <a:cxn ang="0">
                  <a:pos x="31" y="390"/>
                </a:cxn>
                <a:cxn ang="0">
                  <a:pos x="41" y="408"/>
                </a:cxn>
                <a:cxn ang="0">
                  <a:pos x="50" y="390"/>
                </a:cxn>
              </a:cxnLst>
              <a:rect l="0" t="0" r="r" b="b"/>
              <a:pathLst>
                <a:path w="82" h="408">
                  <a:moveTo>
                    <a:pt x="82" y="82"/>
                  </a:moveTo>
                  <a:lnTo>
                    <a:pt x="41" y="0"/>
                  </a:lnTo>
                  <a:lnTo>
                    <a:pt x="0" y="82"/>
                  </a:lnTo>
                  <a:lnTo>
                    <a:pt x="31" y="82"/>
                  </a:lnTo>
                  <a:lnTo>
                    <a:pt x="31" y="60"/>
                  </a:lnTo>
                  <a:lnTo>
                    <a:pt x="50" y="60"/>
                  </a:lnTo>
                  <a:lnTo>
                    <a:pt x="50" y="82"/>
                  </a:lnTo>
                  <a:lnTo>
                    <a:pt x="82" y="82"/>
                  </a:lnTo>
                  <a:close/>
                  <a:moveTo>
                    <a:pt x="82" y="329"/>
                  </a:moveTo>
                  <a:lnTo>
                    <a:pt x="0" y="329"/>
                  </a:lnTo>
                  <a:lnTo>
                    <a:pt x="31" y="390"/>
                  </a:lnTo>
                  <a:lnTo>
                    <a:pt x="31" y="348"/>
                  </a:lnTo>
                  <a:lnTo>
                    <a:pt x="50" y="348"/>
                  </a:lnTo>
                  <a:lnTo>
                    <a:pt x="50" y="390"/>
                  </a:lnTo>
                  <a:lnTo>
                    <a:pt x="82" y="329"/>
                  </a:lnTo>
                  <a:close/>
                  <a:moveTo>
                    <a:pt x="50" y="82"/>
                  </a:moveTo>
                  <a:lnTo>
                    <a:pt x="50" y="60"/>
                  </a:lnTo>
                  <a:lnTo>
                    <a:pt x="31" y="60"/>
                  </a:lnTo>
                  <a:lnTo>
                    <a:pt x="31" y="82"/>
                  </a:lnTo>
                  <a:lnTo>
                    <a:pt x="50" y="82"/>
                  </a:lnTo>
                  <a:close/>
                  <a:moveTo>
                    <a:pt x="50" y="329"/>
                  </a:moveTo>
                  <a:lnTo>
                    <a:pt x="50" y="82"/>
                  </a:lnTo>
                  <a:lnTo>
                    <a:pt x="31" y="82"/>
                  </a:lnTo>
                  <a:lnTo>
                    <a:pt x="31" y="329"/>
                  </a:lnTo>
                  <a:lnTo>
                    <a:pt x="50" y="329"/>
                  </a:lnTo>
                  <a:close/>
                  <a:moveTo>
                    <a:pt x="50" y="390"/>
                  </a:moveTo>
                  <a:lnTo>
                    <a:pt x="50" y="348"/>
                  </a:lnTo>
                  <a:lnTo>
                    <a:pt x="31" y="348"/>
                  </a:lnTo>
                  <a:lnTo>
                    <a:pt x="31" y="390"/>
                  </a:lnTo>
                  <a:lnTo>
                    <a:pt x="41" y="408"/>
                  </a:lnTo>
                  <a:lnTo>
                    <a:pt x="50" y="3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6" name="Text Box 12"/>
            <p:cNvSpPr txBox="1">
              <a:spLocks noChangeArrowheads="1"/>
            </p:cNvSpPr>
            <p:nvPr/>
          </p:nvSpPr>
          <p:spPr bwMode="auto">
            <a:xfrm>
              <a:off x="4449" y="-131"/>
              <a:ext cx="2159" cy="19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ts val="25"/>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1031875" lvl="0" indent="0" algn="r" defTabSz="914400" rtl="1"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مستطيل 16"/>
          <p:cNvSpPr/>
          <p:nvPr/>
        </p:nvSpPr>
        <p:spPr>
          <a:xfrm>
            <a:off x="1214414" y="4000504"/>
            <a:ext cx="417102" cy="400110"/>
          </a:xfrm>
          <a:prstGeom prst="rect">
            <a:avLst/>
          </a:prstGeom>
        </p:spPr>
        <p:txBody>
          <a:bodyPr wrap="none">
            <a:spAutoFit/>
          </a:bodyPr>
          <a:lstStyle/>
          <a:p>
            <a:r>
              <a:rPr lang="en-US" sz="2000" b="1" dirty="0" smtClean="0">
                <a:solidFill>
                  <a:prstClr val="black"/>
                </a:solidFill>
                <a:latin typeface="Calibri" pitchFamily="34" charset="0"/>
                <a:ea typeface="Arial" pitchFamily="34" charset="0"/>
                <a:cs typeface="Arial" pitchFamily="34" charset="0"/>
              </a:rPr>
              <a:t>d</a:t>
            </a:r>
            <a:r>
              <a:rPr lang="en-US" sz="2000" b="1" baseline="-25000" dirty="0" smtClean="0">
                <a:solidFill>
                  <a:prstClr val="black"/>
                </a:solidFill>
                <a:ea typeface="Arial" pitchFamily="34" charset="0"/>
                <a:cs typeface="Arial" pitchFamily="34" charset="0"/>
              </a:rPr>
              <a:t>0</a:t>
            </a:r>
            <a:endParaRPr lang="ar-SA" dirty="0"/>
          </a:p>
        </p:txBody>
      </p:sp>
      <p:cxnSp>
        <p:nvCxnSpPr>
          <p:cNvPr id="19" name="رابط مستقيم 18"/>
          <p:cNvCxnSpPr/>
          <p:nvPr/>
        </p:nvCxnSpPr>
        <p:spPr>
          <a:xfrm>
            <a:off x="3071802" y="3500438"/>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5400000">
            <a:off x="2607455" y="389334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مربع نص 29"/>
          <p:cNvSpPr txBox="1"/>
          <p:nvPr/>
        </p:nvSpPr>
        <p:spPr>
          <a:xfrm>
            <a:off x="3071802" y="3071810"/>
            <a:ext cx="500066" cy="369332"/>
          </a:xfrm>
          <a:prstGeom prst="rect">
            <a:avLst/>
          </a:prstGeom>
          <a:noFill/>
        </p:spPr>
        <p:txBody>
          <a:bodyPr wrap="square" rtlCol="1">
            <a:spAutoFit/>
          </a:bodyPr>
          <a:lstStyle/>
          <a:p>
            <a:r>
              <a:rPr lang="fr-FR" dirty="0" smtClean="0"/>
              <a:t>e2 </a:t>
            </a:r>
            <a:endParaRPr lang="ar-SA" dirty="0"/>
          </a:p>
        </p:txBody>
      </p:sp>
      <p:sp>
        <p:nvSpPr>
          <p:cNvPr id="37" name="مربع نص 36"/>
          <p:cNvSpPr txBox="1"/>
          <p:nvPr/>
        </p:nvSpPr>
        <p:spPr>
          <a:xfrm>
            <a:off x="2428860" y="3714752"/>
            <a:ext cx="500066" cy="369332"/>
          </a:xfrm>
          <a:prstGeom prst="rect">
            <a:avLst/>
          </a:prstGeom>
          <a:noFill/>
        </p:spPr>
        <p:txBody>
          <a:bodyPr wrap="square" rtlCol="1">
            <a:spAutoFit/>
          </a:bodyPr>
          <a:lstStyle/>
          <a:p>
            <a:r>
              <a:rPr lang="fr-FR" dirty="0" smtClean="0"/>
              <a:t>e1 </a:t>
            </a:r>
            <a:endParaRPr lang="ar-SA" dirty="0"/>
          </a:p>
        </p:txBody>
      </p:sp>
      <p:sp>
        <p:nvSpPr>
          <p:cNvPr id="40" name="مربع نص 39"/>
          <p:cNvSpPr txBox="1"/>
          <p:nvPr/>
        </p:nvSpPr>
        <p:spPr>
          <a:xfrm>
            <a:off x="2285984" y="5500702"/>
            <a:ext cx="4071966" cy="369332"/>
          </a:xfrm>
          <a:prstGeom prst="rect">
            <a:avLst/>
          </a:prstGeom>
          <a:noFill/>
        </p:spPr>
        <p:txBody>
          <a:bodyPr wrap="square" rtlCol="1">
            <a:spAutoFit/>
          </a:bodyPr>
          <a:lstStyle/>
          <a:p>
            <a:r>
              <a:rPr lang="fr-FR" b="1" dirty="0" smtClean="0"/>
              <a:t>Nu,Rd = 2(e0- 0.5d0)</a:t>
            </a:r>
            <a:r>
              <a:rPr lang="fr-FR" dirty="0" smtClean="0"/>
              <a:t> ×</a:t>
            </a:r>
            <a:r>
              <a:rPr lang="fr-FR" b="1" dirty="0" smtClean="0"/>
              <a:t>Fu</a:t>
            </a:r>
            <a:r>
              <a:rPr lang="fr-FR" dirty="0" smtClean="0"/>
              <a:t>×</a:t>
            </a:r>
            <a:r>
              <a:rPr lang="fr-FR" b="1" dirty="0" smtClean="0"/>
              <a:t>t / </a:t>
            </a:r>
            <a:r>
              <a:rPr lang="en-US" b="1" dirty="0" smtClean="0"/>
              <a:t>γ</a:t>
            </a:r>
            <a:r>
              <a:rPr lang="fr-FR" b="1" dirty="0" smtClean="0"/>
              <a:t>M2</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357290" y="714356"/>
            <a:ext cx="4143404" cy="369332"/>
          </a:xfrm>
          <a:prstGeom prst="rect">
            <a:avLst/>
          </a:prstGeom>
          <a:noFill/>
        </p:spPr>
        <p:txBody>
          <a:bodyPr wrap="square" rtlCol="1">
            <a:spAutoFit/>
          </a:bodyPr>
          <a:lstStyle/>
          <a:p>
            <a:pPr lvl="0">
              <a:buFont typeface="Arial" pitchFamily="34" charset="0"/>
              <a:buChar char="•"/>
            </a:pPr>
            <a:r>
              <a:rPr lang="fr-FR" dirty="0" smtClean="0"/>
              <a:t> Pour une attache avec deux boulon</a:t>
            </a:r>
            <a:r>
              <a:rPr lang="fr-FR" b="1" dirty="0" smtClean="0"/>
              <a:t>s</a:t>
            </a:r>
            <a:endParaRPr lang="en-US" dirty="0"/>
          </a:p>
        </p:txBody>
      </p:sp>
      <p:grpSp>
        <p:nvGrpSpPr>
          <p:cNvPr id="47105" name="Group 1"/>
          <p:cNvGrpSpPr>
            <a:grpSpLocks/>
          </p:cNvGrpSpPr>
          <p:nvPr/>
        </p:nvGrpSpPr>
        <p:grpSpPr bwMode="auto">
          <a:xfrm>
            <a:off x="3071802" y="1928802"/>
            <a:ext cx="4225925" cy="1252537"/>
            <a:chOff x="8135" y="-37"/>
            <a:chExt cx="6654" cy="1972"/>
          </a:xfrm>
        </p:grpSpPr>
        <p:sp>
          <p:nvSpPr>
            <p:cNvPr id="47106" name="Rectangle 2"/>
            <p:cNvSpPr>
              <a:spLocks noChangeArrowheads="1"/>
            </p:cNvSpPr>
            <p:nvPr/>
          </p:nvSpPr>
          <p:spPr bwMode="auto">
            <a:xfrm>
              <a:off x="8145" y="-28"/>
              <a:ext cx="6437" cy="1952"/>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47107" name="AutoShape 3"/>
            <p:cNvSpPr>
              <a:spLocks/>
            </p:cNvSpPr>
            <p:nvPr/>
          </p:nvSpPr>
          <p:spPr bwMode="auto">
            <a:xfrm>
              <a:off x="41160" y="-116225"/>
              <a:ext cx="16260" cy="55280"/>
            </a:xfrm>
            <a:custGeom>
              <a:avLst/>
              <a:gdLst/>
              <a:ahLst/>
              <a:cxnLst>
                <a:cxn ang="0">
                  <a:pos x="-33015" y="117858"/>
                </a:cxn>
                <a:cxn ang="0">
                  <a:pos x="-26578" y="117861"/>
                </a:cxn>
                <a:cxn ang="0">
                  <a:pos x="-26578" y="116198"/>
                </a:cxn>
                <a:cxn ang="0">
                  <a:pos x="-26578" y="116786"/>
                </a:cxn>
                <a:cxn ang="0">
                  <a:pos x="-26381" y="116884"/>
                </a:cxn>
                <a:cxn ang="0">
                  <a:pos x="-26772" y="117078"/>
                </a:cxn>
                <a:cxn ang="0">
                  <a:pos x="-26578" y="117174"/>
                </a:cxn>
                <a:cxn ang="0">
                  <a:pos x="-26578" y="118149"/>
                </a:cxn>
              </a:cxnLst>
              <a:rect l="0" t="0" r="r" b="b"/>
              <a:pathLst>
                <a:path w="16260" h="55280">
                  <a:moveTo>
                    <a:pt x="-33015" y="117858"/>
                  </a:moveTo>
                  <a:lnTo>
                    <a:pt x="-26578" y="117861"/>
                  </a:lnTo>
                  <a:moveTo>
                    <a:pt x="-26578" y="116198"/>
                  </a:moveTo>
                  <a:lnTo>
                    <a:pt x="-26578" y="116786"/>
                  </a:lnTo>
                  <a:lnTo>
                    <a:pt x="-26381" y="116884"/>
                  </a:lnTo>
                  <a:lnTo>
                    <a:pt x="-26772" y="117078"/>
                  </a:lnTo>
                  <a:lnTo>
                    <a:pt x="-26578" y="117174"/>
                  </a:lnTo>
                  <a:lnTo>
                    <a:pt x="-26578" y="118149"/>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08" name="AutoShape 4"/>
            <p:cNvSpPr>
              <a:spLocks/>
            </p:cNvSpPr>
            <p:nvPr/>
          </p:nvSpPr>
          <p:spPr bwMode="auto">
            <a:xfrm>
              <a:off x="44420" y="-71525"/>
              <a:ext cx="6500" cy="6500"/>
            </a:xfrm>
            <a:custGeom>
              <a:avLst/>
              <a:gdLst/>
              <a:ahLst/>
              <a:cxnLst>
                <a:cxn ang="0">
                  <a:pos x="-35396" y="71889"/>
                </a:cxn>
                <a:cxn ang="0">
                  <a:pos x="-35394" y="72669"/>
                </a:cxn>
                <a:cxn ang="0">
                  <a:pos x="-35785" y="72278"/>
                </a:cxn>
                <a:cxn ang="0">
                  <a:pos x="-35005" y="72280"/>
                </a:cxn>
              </a:cxnLst>
              <a:rect l="0" t="0" r="r" b="b"/>
              <a:pathLst>
                <a:path w="6500" h="6500">
                  <a:moveTo>
                    <a:pt x="-35396" y="71889"/>
                  </a:moveTo>
                  <a:lnTo>
                    <a:pt x="-35394" y="72669"/>
                  </a:lnTo>
                  <a:moveTo>
                    <a:pt x="-35785" y="72278"/>
                  </a:moveTo>
                  <a:lnTo>
                    <a:pt x="-35005" y="72280"/>
                  </a:lnTo>
                </a:path>
              </a:pathLst>
            </a:cu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pic>
          <p:nvPicPr>
            <p:cNvPr id="47109" name="Picture 5"/>
            <p:cNvPicPr>
              <a:picLocks noChangeAspect="1" noChangeArrowheads="1"/>
            </p:cNvPicPr>
            <p:nvPr/>
          </p:nvPicPr>
          <p:blipFill>
            <a:blip r:embed="rId3" cstate="print"/>
            <a:srcRect/>
            <a:stretch>
              <a:fillRect/>
            </a:stretch>
          </p:blipFill>
          <p:spPr bwMode="auto">
            <a:xfrm>
              <a:off x="8829" y="553"/>
              <a:ext cx="380" cy="380"/>
            </a:xfrm>
            <a:prstGeom prst="rect">
              <a:avLst/>
            </a:prstGeom>
            <a:noFill/>
          </p:spPr>
        </p:pic>
        <p:sp>
          <p:nvSpPr>
            <p:cNvPr id="47110" name="AutoShape 6"/>
            <p:cNvSpPr>
              <a:spLocks/>
            </p:cNvSpPr>
            <p:nvPr/>
          </p:nvSpPr>
          <p:spPr bwMode="auto">
            <a:xfrm>
              <a:off x="44500" y="-81725"/>
              <a:ext cx="6500" cy="6500"/>
            </a:xfrm>
            <a:custGeom>
              <a:avLst/>
              <a:gdLst/>
              <a:ahLst/>
              <a:cxnLst>
                <a:cxn ang="0">
                  <a:pos x="-34252" y="82098"/>
                </a:cxn>
                <a:cxn ang="0">
                  <a:pos x="-34247" y="82878"/>
                </a:cxn>
                <a:cxn ang="0">
                  <a:pos x="-34641" y="82487"/>
                </a:cxn>
                <a:cxn ang="0">
                  <a:pos x="-33861" y="82490"/>
                </a:cxn>
              </a:cxnLst>
              <a:rect l="0" t="0" r="r" b="b"/>
              <a:pathLst>
                <a:path w="6500" h="6500">
                  <a:moveTo>
                    <a:pt x="-34252" y="82098"/>
                  </a:moveTo>
                  <a:lnTo>
                    <a:pt x="-34247" y="82878"/>
                  </a:lnTo>
                  <a:moveTo>
                    <a:pt x="-34641" y="82487"/>
                  </a:moveTo>
                  <a:lnTo>
                    <a:pt x="-33861" y="82490"/>
                  </a:lnTo>
                </a:path>
              </a:pathLst>
            </a:cu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pic>
          <p:nvPicPr>
            <p:cNvPr id="47111" name="Picture 7"/>
            <p:cNvPicPr>
              <a:picLocks noChangeAspect="1" noChangeArrowheads="1"/>
            </p:cNvPicPr>
            <p:nvPr/>
          </p:nvPicPr>
          <p:blipFill>
            <a:blip r:embed="rId4" cstate="print"/>
            <a:srcRect/>
            <a:stretch>
              <a:fillRect/>
            </a:stretch>
          </p:blipFill>
          <p:spPr bwMode="auto">
            <a:xfrm>
              <a:off x="10053" y="562"/>
              <a:ext cx="380" cy="380"/>
            </a:xfrm>
            <a:prstGeom prst="rect">
              <a:avLst/>
            </a:prstGeom>
            <a:noFill/>
          </p:spPr>
        </p:pic>
      </p:grpSp>
      <p:grpSp>
        <p:nvGrpSpPr>
          <p:cNvPr id="47112" name="Group 8"/>
          <p:cNvGrpSpPr>
            <a:grpSpLocks/>
          </p:cNvGrpSpPr>
          <p:nvPr/>
        </p:nvGrpSpPr>
        <p:grpSpPr bwMode="auto">
          <a:xfrm>
            <a:off x="1231900" y="-28478084"/>
            <a:ext cx="33549772" cy="31745159"/>
            <a:chOff x="4449" y="-48045"/>
            <a:chExt cx="52871" cy="49967"/>
          </a:xfrm>
        </p:grpSpPr>
        <p:sp>
          <p:nvSpPr>
            <p:cNvPr id="47113" name="AutoShape 9"/>
            <p:cNvSpPr>
              <a:spLocks/>
            </p:cNvSpPr>
            <p:nvPr/>
          </p:nvSpPr>
          <p:spPr bwMode="auto">
            <a:xfrm>
              <a:off x="41080" y="-48045"/>
              <a:ext cx="16240" cy="16260"/>
            </a:xfrm>
            <a:custGeom>
              <a:avLst/>
              <a:gdLst/>
              <a:ahLst/>
              <a:cxnLst>
                <a:cxn ang="0">
                  <a:pos x="-36434" y="48008"/>
                </a:cxn>
                <a:cxn ang="0">
                  <a:pos x="-36434" y="49957"/>
                </a:cxn>
                <a:cxn ang="0">
                  <a:pos x="-34483" y="49957"/>
                </a:cxn>
                <a:cxn ang="0">
                  <a:pos x="-36141" y="48205"/>
                </a:cxn>
                <a:cxn ang="0">
                  <a:pos x="-36139" y="49520"/>
                </a:cxn>
                <a:cxn ang="0">
                  <a:pos x="-34677" y="49669"/>
                </a:cxn>
                <a:cxn ang="0">
                  <a:pos x="-35997" y="49671"/>
                </a:cxn>
                <a:cxn ang="0">
                  <a:pos x="-36434" y="48008"/>
                </a:cxn>
                <a:cxn ang="0">
                  <a:pos x="-36307" y="48025"/>
                </a:cxn>
                <a:cxn ang="0">
                  <a:pos x="-36208" y="48082"/>
                </a:cxn>
                <a:cxn ang="0">
                  <a:pos x="-36151" y="48169"/>
                </a:cxn>
                <a:cxn ang="0">
                  <a:pos x="-36141" y="48205"/>
                </a:cxn>
                <a:cxn ang="0">
                  <a:pos x="-34483" y="49957"/>
                </a:cxn>
                <a:cxn ang="0">
                  <a:pos x="-34499" y="49832"/>
                </a:cxn>
                <a:cxn ang="0">
                  <a:pos x="-34555" y="49736"/>
                </a:cxn>
                <a:cxn ang="0">
                  <a:pos x="-34648" y="49674"/>
                </a:cxn>
                <a:cxn ang="0">
                  <a:pos x="-34677" y="49669"/>
                </a:cxn>
                <a:cxn ang="0">
                  <a:pos x="-35997" y="49669"/>
                </a:cxn>
                <a:cxn ang="0">
                  <a:pos x="-36083" y="49626"/>
                </a:cxn>
                <a:cxn ang="0">
                  <a:pos x="-36139" y="49542"/>
                </a:cxn>
                <a:cxn ang="0">
                  <a:pos x="-36141" y="49520"/>
                </a:cxn>
                <a:cxn ang="0">
                  <a:pos x="-36434" y="48591"/>
                </a:cxn>
                <a:cxn ang="0">
                  <a:pos x="-36141" y="48594"/>
                </a:cxn>
                <a:cxn ang="0">
                  <a:pos x="-36434" y="48973"/>
                </a:cxn>
                <a:cxn ang="0">
                  <a:pos x="-36141" y="48975"/>
                </a:cxn>
              </a:cxnLst>
              <a:rect l="0" t="0" r="r" b="b"/>
              <a:pathLst>
                <a:path w="16240" h="16260">
                  <a:moveTo>
                    <a:pt x="-36434" y="48008"/>
                  </a:moveTo>
                  <a:lnTo>
                    <a:pt x="-36434" y="49957"/>
                  </a:lnTo>
                  <a:lnTo>
                    <a:pt x="-34483" y="49957"/>
                  </a:lnTo>
                  <a:moveTo>
                    <a:pt x="-36141" y="48205"/>
                  </a:moveTo>
                  <a:lnTo>
                    <a:pt x="-36139" y="49520"/>
                  </a:lnTo>
                  <a:moveTo>
                    <a:pt x="-34677" y="49669"/>
                  </a:moveTo>
                  <a:lnTo>
                    <a:pt x="-35997" y="49671"/>
                  </a:lnTo>
                  <a:moveTo>
                    <a:pt x="-36434" y="48008"/>
                  </a:moveTo>
                  <a:lnTo>
                    <a:pt x="-36307" y="48025"/>
                  </a:lnTo>
                  <a:lnTo>
                    <a:pt x="-36208" y="48082"/>
                  </a:lnTo>
                  <a:lnTo>
                    <a:pt x="-36151" y="48169"/>
                  </a:lnTo>
                  <a:lnTo>
                    <a:pt x="-36141" y="48205"/>
                  </a:lnTo>
                  <a:moveTo>
                    <a:pt x="-34483" y="49957"/>
                  </a:moveTo>
                  <a:lnTo>
                    <a:pt x="-34499" y="49832"/>
                  </a:lnTo>
                  <a:lnTo>
                    <a:pt x="-34555" y="49736"/>
                  </a:lnTo>
                  <a:lnTo>
                    <a:pt x="-34648" y="49674"/>
                  </a:lnTo>
                  <a:lnTo>
                    <a:pt x="-34677" y="49669"/>
                  </a:lnTo>
                  <a:moveTo>
                    <a:pt x="-35997" y="49669"/>
                  </a:moveTo>
                  <a:lnTo>
                    <a:pt x="-36083" y="49626"/>
                  </a:lnTo>
                  <a:lnTo>
                    <a:pt x="-36139" y="49542"/>
                  </a:lnTo>
                  <a:lnTo>
                    <a:pt x="-36141" y="49520"/>
                  </a:lnTo>
                  <a:moveTo>
                    <a:pt x="-36434" y="48591"/>
                  </a:moveTo>
                  <a:lnTo>
                    <a:pt x="-36141" y="48594"/>
                  </a:lnTo>
                  <a:moveTo>
                    <a:pt x="-36434" y="48973"/>
                  </a:moveTo>
                  <a:lnTo>
                    <a:pt x="-36141" y="48975"/>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14" name="Line 10"/>
            <p:cNvSpPr>
              <a:spLocks noChangeShapeType="1"/>
            </p:cNvSpPr>
            <p:nvPr/>
          </p:nvSpPr>
          <p:spPr bwMode="auto">
            <a:xfrm>
              <a:off x="4459" y="707"/>
              <a:ext cx="684" cy="2"/>
            </a:xfrm>
            <a:prstGeom prst="line">
              <a:avLst/>
            </a:pr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15" name="Line 11"/>
            <p:cNvSpPr>
              <a:spLocks noChangeShapeType="1"/>
            </p:cNvSpPr>
            <p:nvPr/>
          </p:nvSpPr>
          <p:spPr bwMode="auto">
            <a:xfrm>
              <a:off x="5484" y="541"/>
              <a:ext cx="0" cy="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16" name="AutoShape 12"/>
            <p:cNvSpPr>
              <a:spLocks/>
            </p:cNvSpPr>
            <p:nvPr/>
          </p:nvSpPr>
          <p:spPr bwMode="auto">
            <a:xfrm>
              <a:off x="5251" y="529"/>
              <a:ext cx="82" cy="408"/>
            </a:xfrm>
            <a:custGeom>
              <a:avLst/>
              <a:gdLst/>
              <a:ahLst/>
              <a:cxnLst>
                <a:cxn ang="0">
                  <a:pos x="82" y="82"/>
                </a:cxn>
                <a:cxn ang="0">
                  <a:pos x="41" y="0"/>
                </a:cxn>
                <a:cxn ang="0">
                  <a:pos x="0" y="82"/>
                </a:cxn>
                <a:cxn ang="0">
                  <a:pos x="31" y="82"/>
                </a:cxn>
                <a:cxn ang="0">
                  <a:pos x="31" y="60"/>
                </a:cxn>
                <a:cxn ang="0">
                  <a:pos x="50" y="60"/>
                </a:cxn>
                <a:cxn ang="0">
                  <a:pos x="50" y="82"/>
                </a:cxn>
                <a:cxn ang="0">
                  <a:pos x="82" y="82"/>
                </a:cxn>
                <a:cxn ang="0">
                  <a:pos x="82" y="329"/>
                </a:cxn>
                <a:cxn ang="0">
                  <a:pos x="0" y="329"/>
                </a:cxn>
                <a:cxn ang="0">
                  <a:pos x="31" y="390"/>
                </a:cxn>
                <a:cxn ang="0">
                  <a:pos x="31" y="348"/>
                </a:cxn>
                <a:cxn ang="0">
                  <a:pos x="50" y="348"/>
                </a:cxn>
                <a:cxn ang="0">
                  <a:pos x="50" y="390"/>
                </a:cxn>
                <a:cxn ang="0">
                  <a:pos x="82" y="329"/>
                </a:cxn>
                <a:cxn ang="0">
                  <a:pos x="50" y="82"/>
                </a:cxn>
                <a:cxn ang="0">
                  <a:pos x="50" y="60"/>
                </a:cxn>
                <a:cxn ang="0">
                  <a:pos x="31" y="60"/>
                </a:cxn>
                <a:cxn ang="0">
                  <a:pos x="31" y="82"/>
                </a:cxn>
                <a:cxn ang="0">
                  <a:pos x="50" y="82"/>
                </a:cxn>
                <a:cxn ang="0">
                  <a:pos x="50" y="329"/>
                </a:cxn>
                <a:cxn ang="0">
                  <a:pos x="50" y="82"/>
                </a:cxn>
                <a:cxn ang="0">
                  <a:pos x="31" y="82"/>
                </a:cxn>
                <a:cxn ang="0">
                  <a:pos x="31" y="329"/>
                </a:cxn>
                <a:cxn ang="0">
                  <a:pos x="50" y="329"/>
                </a:cxn>
                <a:cxn ang="0">
                  <a:pos x="50" y="390"/>
                </a:cxn>
                <a:cxn ang="0">
                  <a:pos x="50" y="348"/>
                </a:cxn>
                <a:cxn ang="0">
                  <a:pos x="31" y="348"/>
                </a:cxn>
                <a:cxn ang="0">
                  <a:pos x="31" y="390"/>
                </a:cxn>
                <a:cxn ang="0">
                  <a:pos x="41" y="408"/>
                </a:cxn>
                <a:cxn ang="0">
                  <a:pos x="50" y="390"/>
                </a:cxn>
              </a:cxnLst>
              <a:rect l="0" t="0" r="r" b="b"/>
              <a:pathLst>
                <a:path w="82" h="408">
                  <a:moveTo>
                    <a:pt x="82" y="82"/>
                  </a:moveTo>
                  <a:lnTo>
                    <a:pt x="41" y="0"/>
                  </a:lnTo>
                  <a:lnTo>
                    <a:pt x="0" y="82"/>
                  </a:lnTo>
                  <a:lnTo>
                    <a:pt x="31" y="82"/>
                  </a:lnTo>
                  <a:lnTo>
                    <a:pt x="31" y="60"/>
                  </a:lnTo>
                  <a:lnTo>
                    <a:pt x="50" y="60"/>
                  </a:lnTo>
                  <a:lnTo>
                    <a:pt x="50" y="82"/>
                  </a:lnTo>
                  <a:lnTo>
                    <a:pt x="82" y="82"/>
                  </a:lnTo>
                  <a:close/>
                  <a:moveTo>
                    <a:pt x="82" y="329"/>
                  </a:moveTo>
                  <a:lnTo>
                    <a:pt x="0" y="329"/>
                  </a:lnTo>
                  <a:lnTo>
                    <a:pt x="31" y="390"/>
                  </a:lnTo>
                  <a:lnTo>
                    <a:pt x="31" y="348"/>
                  </a:lnTo>
                  <a:lnTo>
                    <a:pt x="50" y="348"/>
                  </a:lnTo>
                  <a:lnTo>
                    <a:pt x="50" y="390"/>
                  </a:lnTo>
                  <a:lnTo>
                    <a:pt x="82" y="329"/>
                  </a:lnTo>
                  <a:close/>
                  <a:moveTo>
                    <a:pt x="50" y="82"/>
                  </a:moveTo>
                  <a:lnTo>
                    <a:pt x="50" y="60"/>
                  </a:lnTo>
                  <a:lnTo>
                    <a:pt x="31" y="60"/>
                  </a:lnTo>
                  <a:lnTo>
                    <a:pt x="31" y="82"/>
                  </a:lnTo>
                  <a:lnTo>
                    <a:pt x="50" y="82"/>
                  </a:lnTo>
                  <a:close/>
                  <a:moveTo>
                    <a:pt x="50" y="329"/>
                  </a:moveTo>
                  <a:lnTo>
                    <a:pt x="50" y="82"/>
                  </a:lnTo>
                  <a:lnTo>
                    <a:pt x="31" y="82"/>
                  </a:lnTo>
                  <a:lnTo>
                    <a:pt x="31" y="329"/>
                  </a:lnTo>
                  <a:lnTo>
                    <a:pt x="50" y="329"/>
                  </a:lnTo>
                  <a:close/>
                  <a:moveTo>
                    <a:pt x="50" y="390"/>
                  </a:moveTo>
                  <a:lnTo>
                    <a:pt x="50" y="348"/>
                  </a:lnTo>
                  <a:lnTo>
                    <a:pt x="31" y="348"/>
                  </a:lnTo>
                  <a:lnTo>
                    <a:pt x="31" y="390"/>
                  </a:lnTo>
                  <a:lnTo>
                    <a:pt x="41" y="408"/>
                  </a:lnTo>
                  <a:lnTo>
                    <a:pt x="50" y="3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17" name="Text Box 13"/>
            <p:cNvSpPr txBox="1">
              <a:spLocks noChangeArrowheads="1"/>
            </p:cNvSpPr>
            <p:nvPr/>
          </p:nvSpPr>
          <p:spPr bwMode="auto">
            <a:xfrm>
              <a:off x="4449" y="-47"/>
              <a:ext cx="2159" cy="19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1031875" lvl="0" indent="0" algn="r" defTabSz="914400" rtl="1"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en-US" sz="2000" b="1" i="0" u="none" strike="noStrike" cap="none" normalizeH="0" baseline="-25000" dirty="0" smtClean="0">
                  <a:ln>
                    <a:noFill/>
                  </a:ln>
                  <a:solidFill>
                    <a:schemeClr val="tx1"/>
                  </a:solidFill>
                  <a:effectLst/>
                  <a:latin typeface="Arial" pitchFamily="34" charset="0"/>
                  <a:ea typeface="Arial" pitchFamily="34" charset="0"/>
                  <a:cs typeface="Arial" pitchFamily="34" charset="0"/>
                </a:rPr>
                <a:t>0</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7118" name="Group 14"/>
          <p:cNvGrpSpPr>
            <a:grpSpLocks/>
          </p:cNvGrpSpPr>
          <p:nvPr/>
        </p:nvGrpSpPr>
        <p:grpSpPr bwMode="auto">
          <a:xfrm>
            <a:off x="3143240" y="1643050"/>
            <a:ext cx="1339850" cy="280987"/>
            <a:chOff x="8135" y="437"/>
            <a:chExt cx="2111" cy="443"/>
          </a:xfrm>
        </p:grpSpPr>
        <p:sp>
          <p:nvSpPr>
            <p:cNvPr id="47119" name="AutoShape 15"/>
            <p:cNvSpPr>
              <a:spLocks/>
            </p:cNvSpPr>
            <p:nvPr/>
          </p:nvSpPr>
          <p:spPr bwMode="auto">
            <a:xfrm>
              <a:off x="36300" y="-67107"/>
              <a:ext cx="3260" cy="7220"/>
            </a:xfrm>
            <a:custGeom>
              <a:avLst/>
              <a:gdLst/>
              <a:ahLst/>
              <a:cxnLst>
                <a:cxn ang="0">
                  <a:pos x="-28155" y="67946"/>
                </a:cxn>
                <a:cxn ang="0">
                  <a:pos x="-28152" y="67554"/>
                </a:cxn>
                <a:cxn ang="0">
                  <a:pos x="-27291" y="67946"/>
                </a:cxn>
                <a:cxn ang="0">
                  <a:pos x="-27288" y="67554"/>
                </a:cxn>
              </a:cxnLst>
              <a:rect l="0" t="0" r="r" b="b"/>
              <a:pathLst>
                <a:path w="3260" h="7220">
                  <a:moveTo>
                    <a:pt x="-28155" y="67946"/>
                  </a:moveTo>
                  <a:lnTo>
                    <a:pt x="-28152" y="67554"/>
                  </a:lnTo>
                  <a:moveTo>
                    <a:pt x="-27291" y="67946"/>
                  </a:moveTo>
                  <a:lnTo>
                    <a:pt x="-27288" y="67554"/>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20" name="AutoShape 16"/>
            <p:cNvSpPr>
              <a:spLocks/>
            </p:cNvSpPr>
            <p:nvPr/>
          </p:nvSpPr>
          <p:spPr bwMode="auto">
            <a:xfrm>
              <a:off x="8164" y="627"/>
              <a:ext cx="840" cy="82"/>
            </a:xfrm>
            <a:custGeom>
              <a:avLst/>
              <a:gdLst/>
              <a:ahLst/>
              <a:cxnLst>
                <a:cxn ang="0">
                  <a:pos x="79" y="32"/>
                </a:cxn>
                <a:cxn ang="0">
                  <a:pos x="79" y="0"/>
                </a:cxn>
                <a:cxn ang="0">
                  <a:pos x="0" y="41"/>
                </a:cxn>
                <a:cxn ang="0">
                  <a:pos x="60" y="72"/>
                </a:cxn>
                <a:cxn ang="0">
                  <a:pos x="60" y="32"/>
                </a:cxn>
                <a:cxn ang="0">
                  <a:pos x="79" y="32"/>
                </a:cxn>
                <a:cxn ang="0">
                  <a:pos x="780" y="51"/>
                </a:cxn>
                <a:cxn ang="0">
                  <a:pos x="780" y="32"/>
                </a:cxn>
                <a:cxn ang="0">
                  <a:pos x="60" y="32"/>
                </a:cxn>
                <a:cxn ang="0">
                  <a:pos x="60" y="51"/>
                </a:cxn>
                <a:cxn ang="0">
                  <a:pos x="780" y="51"/>
                </a:cxn>
                <a:cxn ang="0">
                  <a:pos x="79" y="82"/>
                </a:cxn>
                <a:cxn ang="0">
                  <a:pos x="79" y="51"/>
                </a:cxn>
                <a:cxn ang="0">
                  <a:pos x="60" y="51"/>
                </a:cxn>
                <a:cxn ang="0">
                  <a:pos x="60" y="72"/>
                </a:cxn>
                <a:cxn ang="0">
                  <a:pos x="79" y="82"/>
                </a:cxn>
                <a:cxn ang="0">
                  <a:pos x="840" y="41"/>
                </a:cxn>
                <a:cxn ang="0">
                  <a:pos x="758" y="0"/>
                </a:cxn>
                <a:cxn ang="0">
                  <a:pos x="758" y="32"/>
                </a:cxn>
                <a:cxn ang="0">
                  <a:pos x="780" y="32"/>
                </a:cxn>
                <a:cxn ang="0">
                  <a:pos x="780" y="71"/>
                </a:cxn>
                <a:cxn ang="0">
                  <a:pos x="840" y="41"/>
                </a:cxn>
                <a:cxn ang="0">
                  <a:pos x="780" y="71"/>
                </a:cxn>
                <a:cxn ang="0">
                  <a:pos x="780" y="51"/>
                </a:cxn>
                <a:cxn ang="0">
                  <a:pos x="758" y="51"/>
                </a:cxn>
                <a:cxn ang="0">
                  <a:pos x="758" y="82"/>
                </a:cxn>
                <a:cxn ang="0">
                  <a:pos x="780" y="71"/>
                </a:cxn>
              </a:cxnLst>
              <a:rect l="0" t="0" r="r" b="b"/>
              <a:pathLst>
                <a:path w="840" h="82">
                  <a:moveTo>
                    <a:pt x="79" y="32"/>
                  </a:moveTo>
                  <a:lnTo>
                    <a:pt x="79" y="0"/>
                  </a:lnTo>
                  <a:lnTo>
                    <a:pt x="0" y="41"/>
                  </a:lnTo>
                  <a:lnTo>
                    <a:pt x="60" y="72"/>
                  </a:lnTo>
                  <a:lnTo>
                    <a:pt x="60" y="32"/>
                  </a:lnTo>
                  <a:lnTo>
                    <a:pt x="79" y="32"/>
                  </a:lnTo>
                  <a:close/>
                  <a:moveTo>
                    <a:pt x="780" y="51"/>
                  </a:moveTo>
                  <a:lnTo>
                    <a:pt x="780" y="32"/>
                  </a:lnTo>
                  <a:lnTo>
                    <a:pt x="60" y="32"/>
                  </a:lnTo>
                  <a:lnTo>
                    <a:pt x="60" y="51"/>
                  </a:lnTo>
                  <a:lnTo>
                    <a:pt x="780" y="51"/>
                  </a:lnTo>
                  <a:close/>
                  <a:moveTo>
                    <a:pt x="79" y="82"/>
                  </a:moveTo>
                  <a:lnTo>
                    <a:pt x="79" y="51"/>
                  </a:lnTo>
                  <a:lnTo>
                    <a:pt x="60" y="51"/>
                  </a:lnTo>
                  <a:lnTo>
                    <a:pt x="60" y="72"/>
                  </a:lnTo>
                  <a:lnTo>
                    <a:pt x="79" y="82"/>
                  </a:lnTo>
                  <a:close/>
                  <a:moveTo>
                    <a:pt x="840" y="41"/>
                  </a:moveTo>
                  <a:lnTo>
                    <a:pt x="758" y="0"/>
                  </a:lnTo>
                  <a:lnTo>
                    <a:pt x="758" y="32"/>
                  </a:lnTo>
                  <a:lnTo>
                    <a:pt x="780" y="32"/>
                  </a:lnTo>
                  <a:lnTo>
                    <a:pt x="780" y="71"/>
                  </a:lnTo>
                  <a:lnTo>
                    <a:pt x="840" y="41"/>
                  </a:lnTo>
                  <a:close/>
                  <a:moveTo>
                    <a:pt x="780" y="71"/>
                  </a:moveTo>
                  <a:lnTo>
                    <a:pt x="780" y="51"/>
                  </a:lnTo>
                  <a:lnTo>
                    <a:pt x="758" y="51"/>
                  </a:lnTo>
                  <a:lnTo>
                    <a:pt x="758" y="82"/>
                  </a:lnTo>
                  <a:lnTo>
                    <a:pt x="780"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21" name="AutoShape 17"/>
            <p:cNvSpPr>
              <a:spLocks/>
            </p:cNvSpPr>
            <p:nvPr/>
          </p:nvSpPr>
          <p:spPr bwMode="auto">
            <a:xfrm>
              <a:off x="9028" y="627"/>
              <a:ext cx="1203" cy="82"/>
            </a:xfrm>
            <a:custGeom>
              <a:avLst/>
              <a:gdLst/>
              <a:ahLst/>
              <a:cxnLst>
                <a:cxn ang="0">
                  <a:pos x="79" y="32"/>
                </a:cxn>
                <a:cxn ang="0">
                  <a:pos x="79" y="0"/>
                </a:cxn>
                <a:cxn ang="0">
                  <a:pos x="0" y="41"/>
                </a:cxn>
                <a:cxn ang="0">
                  <a:pos x="60" y="72"/>
                </a:cxn>
                <a:cxn ang="0">
                  <a:pos x="60" y="32"/>
                </a:cxn>
                <a:cxn ang="0">
                  <a:pos x="79" y="32"/>
                </a:cxn>
                <a:cxn ang="0">
                  <a:pos x="1142" y="51"/>
                </a:cxn>
                <a:cxn ang="0">
                  <a:pos x="1142" y="32"/>
                </a:cxn>
                <a:cxn ang="0">
                  <a:pos x="60" y="32"/>
                </a:cxn>
                <a:cxn ang="0">
                  <a:pos x="60" y="51"/>
                </a:cxn>
                <a:cxn ang="0">
                  <a:pos x="1142" y="51"/>
                </a:cxn>
                <a:cxn ang="0">
                  <a:pos x="79" y="82"/>
                </a:cxn>
                <a:cxn ang="0">
                  <a:pos x="79" y="51"/>
                </a:cxn>
                <a:cxn ang="0">
                  <a:pos x="60" y="51"/>
                </a:cxn>
                <a:cxn ang="0">
                  <a:pos x="60" y="72"/>
                </a:cxn>
                <a:cxn ang="0">
                  <a:pos x="79" y="82"/>
                </a:cxn>
                <a:cxn ang="0">
                  <a:pos x="1202" y="41"/>
                </a:cxn>
                <a:cxn ang="0">
                  <a:pos x="1123" y="0"/>
                </a:cxn>
                <a:cxn ang="0">
                  <a:pos x="1123" y="32"/>
                </a:cxn>
                <a:cxn ang="0">
                  <a:pos x="1142" y="32"/>
                </a:cxn>
                <a:cxn ang="0">
                  <a:pos x="1142" y="72"/>
                </a:cxn>
                <a:cxn ang="0">
                  <a:pos x="1202" y="41"/>
                </a:cxn>
                <a:cxn ang="0">
                  <a:pos x="1142" y="72"/>
                </a:cxn>
                <a:cxn ang="0">
                  <a:pos x="1142" y="51"/>
                </a:cxn>
                <a:cxn ang="0">
                  <a:pos x="1123" y="51"/>
                </a:cxn>
                <a:cxn ang="0">
                  <a:pos x="1123" y="82"/>
                </a:cxn>
                <a:cxn ang="0">
                  <a:pos x="1142" y="72"/>
                </a:cxn>
              </a:cxnLst>
              <a:rect l="0" t="0" r="r" b="b"/>
              <a:pathLst>
                <a:path w="1203" h="82">
                  <a:moveTo>
                    <a:pt x="79" y="32"/>
                  </a:moveTo>
                  <a:lnTo>
                    <a:pt x="79" y="0"/>
                  </a:lnTo>
                  <a:lnTo>
                    <a:pt x="0" y="41"/>
                  </a:lnTo>
                  <a:lnTo>
                    <a:pt x="60" y="72"/>
                  </a:lnTo>
                  <a:lnTo>
                    <a:pt x="60" y="32"/>
                  </a:lnTo>
                  <a:lnTo>
                    <a:pt x="79" y="32"/>
                  </a:lnTo>
                  <a:close/>
                  <a:moveTo>
                    <a:pt x="1142" y="51"/>
                  </a:moveTo>
                  <a:lnTo>
                    <a:pt x="1142" y="32"/>
                  </a:lnTo>
                  <a:lnTo>
                    <a:pt x="60" y="32"/>
                  </a:lnTo>
                  <a:lnTo>
                    <a:pt x="60" y="51"/>
                  </a:lnTo>
                  <a:lnTo>
                    <a:pt x="1142" y="51"/>
                  </a:lnTo>
                  <a:close/>
                  <a:moveTo>
                    <a:pt x="79" y="82"/>
                  </a:moveTo>
                  <a:lnTo>
                    <a:pt x="79" y="51"/>
                  </a:lnTo>
                  <a:lnTo>
                    <a:pt x="60" y="51"/>
                  </a:lnTo>
                  <a:lnTo>
                    <a:pt x="60" y="72"/>
                  </a:lnTo>
                  <a:lnTo>
                    <a:pt x="79" y="82"/>
                  </a:lnTo>
                  <a:close/>
                  <a:moveTo>
                    <a:pt x="1202" y="41"/>
                  </a:moveTo>
                  <a:lnTo>
                    <a:pt x="1123" y="0"/>
                  </a:lnTo>
                  <a:lnTo>
                    <a:pt x="1123" y="32"/>
                  </a:lnTo>
                  <a:lnTo>
                    <a:pt x="1142" y="32"/>
                  </a:lnTo>
                  <a:lnTo>
                    <a:pt x="1142" y="72"/>
                  </a:lnTo>
                  <a:lnTo>
                    <a:pt x="1202" y="41"/>
                  </a:lnTo>
                  <a:close/>
                  <a:moveTo>
                    <a:pt x="1142" y="72"/>
                  </a:moveTo>
                  <a:lnTo>
                    <a:pt x="1142" y="51"/>
                  </a:lnTo>
                  <a:lnTo>
                    <a:pt x="1123" y="51"/>
                  </a:lnTo>
                  <a:lnTo>
                    <a:pt x="1123" y="82"/>
                  </a:lnTo>
                  <a:lnTo>
                    <a:pt x="1142"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22" name="Line 18"/>
            <p:cNvSpPr>
              <a:spLocks noChangeShapeType="1"/>
            </p:cNvSpPr>
            <p:nvPr/>
          </p:nvSpPr>
          <p:spPr bwMode="auto">
            <a:xfrm>
              <a:off x="10233" y="870"/>
              <a:ext cx="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7123" name="Group 19"/>
          <p:cNvGrpSpPr>
            <a:grpSpLocks/>
          </p:cNvGrpSpPr>
          <p:nvPr/>
        </p:nvGrpSpPr>
        <p:grpSpPr bwMode="auto">
          <a:xfrm>
            <a:off x="2711450" y="2027238"/>
            <a:ext cx="260350" cy="512762"/>
            <a:chOff x="7552" y="-37"/>
            <a:chExt cx="409" cy="807"/>
          </a:xfrm>
        </p:grpSpPr>
        <p:sp>
          <p:nvSpPr>
            <p:cNvPr id="47124" name="AutoShape 20"/>
            <p:cNvSpPr>
              <a:spLocks/>
            </p:cNvSpPr>
            <p:nvPr/>
          </p:nvSpPr>
          <p:spPr bwMode="auto">
            <a:xfrm>
              <a:off x="41160" y="-59325"/>
              <a:ext cx="6520" cy="3240"/>
            </a:xfrm>
            <a:custGeom>
              <a:avLst/>
              <a:gdLst/>
              <a:ahLst/>
              <a:cxnLst>
                <a:cxn ang="0">
                  <a:pos x="-33209" y="59298"/>
                </a:cxn>
                <a:cxn ang="0">
                  <a:pos x="-33598" y="59300"/>
                </a:cxn>
                <a:cxn ang="0">
                  <a:pos x="-33209" y="60078"/>
                </a:cxn>
                <a:cxn ang="0">
                  <a:pos x="-33598" y="60080"/>
                </a:cxn>
              </a:cxnLst>
              <a:rect l="0" t="0" r="r" b="b"/>
              <a:pathLst>
                <a:path w="6520" h="3240">
                  <a:moveTo>
                    <a:pt x="-33209" y="59298"/>
                  </a:moveTo>
                  <a:lnTo>
                    <a:pt x="-33598" y="59300"/>
                  </a:lnTo>
                  <a:moveTo>
                    <a:pt x="-33209" y="60078"/>
                  </a:moveTo>
                  <a:lnTo>
                    <a:pt x="-33598" y="6008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7125" name="AutoShape 21"/>
            <p:cNvSpPr>
              <a:spLocks/>
            </p:cNvSpPr>
            <p:nvPr/>
          </p:nvSpPr>
          <p:spPr bwMode="auto">
            <a:xfrm>
              <a:off x="7718" y="-13"/>
              <a:ext cx="84" cy="783"/>
            </a:xfrm>
            <a:custGeom>
              <a:avLst/>
              <a:gdLst/>
              <a:ahLst/>
              <a:cxnLst>
                <a:cxn ang="0">
                  <a:pos x="31" y="703"/>
                </a:cxn>
                <a:cxn ang="0">
                  <a:pos x="0" y="703"/>
                </a:cxn>
                <a:cxn ang="0">
                  <a:pos x="31" y="764"/>
                </a:cxn>
                <a:cxn ang="0">
                  <a:pos x="31" y="722"/>
                </a:cxn>
                <a:cxn ang="0">
                  <a:pos x="31" y="703"/>
                </a:cxn>
                <a:cxn ang="0">
                  <a:pos x="84" y="82"/>
                </a:cxn>
                <a:cxn ang="0">
                  <a:pos x="43" y="0"/>
                </a:cxn>
                <a:cxn ang="0">
                  <a:pos x="3" y="82"/>
                </a:cxn>
                <a:cxn ang="0">
                  <a:pos x="34" y="82"/>
                </a:cxn>
                <a:cxn ang="0">
                  <a:pos x="34" y="60"/>
                </a:cxn>
                <a:cxn ang="0">
                  <a:pos x="53" y="60"/>
                </a:cxn>
                <a:cxn ang="0">
                  <a:pos x="53" y="82"/>
                </a:cxn>
                <a:cxn ang="0">
                  <a:pos x="84" y="82"/>
                </a:cxn>
                <a:cxn ang="0">
                  <a:pos x="51" y="703"/>
                </a:cxn>
                <a:cxn ang="0">
                  <a:pos x="31" y="703"/>
                </a:cxn>
                <a:cxn ang="0">
                  <a:pos x="31" y="722"/>
                </a:cxn>
                <a:cxn ang="0">
                  <a:pos x="51" y="722"/>
                </a:cxn>
                <a:cxn ang="0">
                  <a:pos x="51" y="703"/>
                </a:cxn>
                <a:cxn ang="0">
                  <a:pos x="82" y="703"/>
                </a:cxn>
                <a:cxn ang="0">
                  <a:pos x="51" y="703"/>
                </a:cxn>
                <a:cxn ang="0">
                  <a:pos x="51" y="722"/>
                </a:cxn>
                <a:cxn ang="0">
                  <a:pos x="31" y="722"/>
                </a:cxn>
                <a:cxn ang="0">
                  <a:pos x="31" y="764"/>
                </a:cxn>
                <a:cxn ang="0">
                  <a:pos x="41" y="782"/>
                </a:cxn>
                <a:cxn ang="0">
                  <a:pos x="82" y="703"/>
                </a:cxn>
                <a:cxn ang="0">
                  <a:pos x="53" y="82"/>
                </a:cxn>
                <a:cxn ang="0">
                  <a:pos x="34" y="82"/>
                </a:cxn>
                <a:cxn ang="0">
                  <a:pos x="31" y="703"/>
                </a:cxn>
                <a:cxn ang="0">
                  <a:pos x="51" y="703"/>
                </a:cxn>
                <a:cxn ang="0">
                  <a:pos x="53" y="82"/>
                </a:cxn>
                <a:cxn ang="0">
                  <a:pos x="53" y="60"/>
                </a:cxn>
                <a:cxn ang="0">
                  <a:pos x="34" y="60"/>
                </a:cxn>
                <a:cxn ang="0">
                  <a:pos x="34" y="82"/>
                </a:cxn>
                <a:cxn ang="0">
                  <a:pos x="53" y="82"/>
                </a:cxn>
                <a:cxn ang="0">
                  <a:pos x="53" y="60"/>
                </a:cxn>
                <a:cxn ang="0">
                  <a:pos x="53" y="82"/>
                </a:cxn>
                <a:cxn ang="0">
                  <a:pos x="53" y="60"/>
                </a:cxn>
                <a:cxn ang="0">
                  <a:pos x="53" y="82"/>
                </a:cxn>
                <a:cxn ang="0">
                  <a:pos x="53" y="82"/>
                </a:cxn>
              </a:cxnLst>
              <a:rect l="0" t="0" r="r" b="b"/>
              <a:pathLst>
                <a:path w="84" h="783">
                  <a:moveTo>
                    <a:pt x="31" y="703"/>
                  </a:moveTo>
                  <a:lnTo>
                    <a:pt x="0" y="703"/>
                  </a:lnTo>
                  <a:lnTo>
                    <a:pt x="31" y="764"/>
                  </a:lnTo>
                  <a:lnTo>
                    <a:pt x="31" y="722"/>
                  </a:lnTo>
                  <a:lnTo>
                    <a:pt x="31" y="703"/>
                  </a:lnTo>
                  <a:close/>
                  <a:moveTo>
                    <a:pt x="84" y="82"/>
                  </a:moveTo>
                  <a:lnTo>
                    <a:pt x="43" y="0"/>
                  </a:lnTo>
                  <a:lnTo>
                    <a:pt x="3" y="82"/>
                  </a:lnTo>
                  <a:lnTo>
                    <a:pt x="34" y="82"/>
                  </a:lnTo>
                  <a:lnTo>
                    <a:pt x="34" y="60"/>
                  </a:lnTo>
                  <a:lnTo>
                    <a:pt x="53" y="60"/>
                  </a:lnTo>
                  <a:lnTo>
                    <a:pt x="53" y="82"/>
                  </a:lnTo>
                  <a:lnTo>
                    <a:pt x="84" y="82"/>
                  </a:lnTo>
                  <a:close/>
                  <a:moveTo>
                    <a:pt x="51" y="703"/>
                  </a:moveTo>
                  <a:lnTo>
                    <a:pt x="31" y="703"/>
                  </a:lnTo>
                  <a:lnTo>
                    <a:pt x="31" y="722"/>
                  </a:lnTo>
                  <a:lnTo>
                    <a:pt x="51" y="722"/>
                  </a:lnTo>
                  <a:lnTo>
                    <a:pt x="51" y="703"/>
                  </a:lnTo>
                  <a:close/>
                  <a:moveTo>
                    <a:pt x="82" y="703"/>
                  </a:moveTo>
                  <a:lnTo>
                    <a:pt x="51" y="703"/>
                  </a:lnTo>
                  <a:lnTo>
                    <a:pt x="51" y="722"/>
                  </a:lnTo>
                  <a:lnTo>
                    <a:pt x="31" y="722"/>
                  </a:lnTo>
                  <a:lnTo>
                    <a:pt x="31" y="764"/>
                  </a:lnTo>
                  <a:lnTo>
                    <a:pt x="41" y="782"/>
                  </a:lnTo>
                  <a:lnTo>
                    <a:pt x="82" y="703"/>
                  </a:lnTo>
                  <a:close/>
                  <a:moveTo>
                    <a:pt x="53" y="82"/>
                  </a:moveTo>
                  <a:lnTo>
                    <a:pt x="34" y="82"/>
                  </a:lnTo>
                  <a:lnTo>
                    <a:pt x="31" y="703"/>
                  </a:lnTo>
                  <a:lnTo>
                    <a:pt x="51" y="703"/>
                  </a:lnTo>
                  <a:lnTo>
                    <a:pt x="53" y="82"/>
                  </a:lnTo>
                  <a:close/>
                  <a:moveTo>
                    <a:pt x="53" y="60"/>
                  </a:moveTo>
                  <a:lnTo>
                    <a:pt x="34" y="60"/>
                  </a:lnTo>
                  <a:lnTo>
                    <a:pt x="34" y="82"/>
                  </a:lnTo>
                  <a:lnTo>
                    <a:pt x="53" y="82"/>
                  </a:lnTo>
                  <a:lnTo>
                    <a:pt x="53" y="60"/>
                  </a:lnTo>
                  <a:close/>
                  <a:moveTo>
                    <a:pt x="53" y="82"/>
                  </a:moveTo>
                  <a:lnTo>
                    <a:pt x="53" y="60"/>
                  </a:lnTo>
                  <a:lnTo>
                    <a:pt x="53"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27" name="مربع نص 26"/>
          <p:cNvSpPr txBox="1"/>
          <p:nvPr/>
        </p:nvSpPr>
        <p:spPr>
          <a:xfrm>
            <a:off x="3286116" y="1428736"/>
            <a:ext cx="2286016" cy="369332"/>
          </a:xfrm>
          <a:prstGeom prst="rect">
            <a:avLst/>
          </a:prstGeom>
          <a:noFill/>
        </p:spPr>
        <p:txBody>
          <a:bodyPr wrap="square" rtlCol="1">
            <a:spAutoFit/>
          </a:bodyPr>
          <a:lstStyle/>
          <a:p>
            <a:r>
              <a:rPr lang="fr-FR" b="1" dirty="0" smtClean="0"/>
              <a:t>e2   P1</a:t>
            </a:r>
            <a:endParaRPr lang="ar-SA" dirty="0"/>
          </a:p>
        </p:txBody>
      </p:sp>
      <p:sp>
        <p:nvSpPr>
          <p:cNvPr id="28" name="مربع نص 27"/>
          <p:cNvSpPr txBox="1"/>
          <p:nvPr/>
        </p:nvSpPr>
        <p:spPr>
          <a:xfrm>
            <a:off x="2071670" y="1928802"/>
            <a:ext cx="714380" cy="369332"/>
          </a:xfrm>
          <a:prstGeom prst="rect">
            <a:avLst/>
          </a:prstGeom>
          <a:noFill/>
        </p:spPr>
        <p:txBody>
          <a:bodyPr wrap="square" rtlCol="1">
            <a:spAutoFit/>
          </a:bodyPr>
          <a:lstStyle/>
          <a:p>
            <a:r>
              <a:rPr lang="fr-FR" b="1" dirty="0" smtClean="0"/>
              <a:t>   e2</a:t>
            </a:r>
            <a:endParaRPr lang="ar-SA" dirty="0"/>
          </a:p>
        </p:txBody>
      </p:sp>
      <p:sp>
        <p:nvSpPr>
          <p:cNvPr id="30" name="مربع نص 29"/>
          <p:cNvSpPr txBox="1"/>
          <p:nvPr/>
        </p:nvSpPr>
        <p:spPr>
          <a:xfrm>
            <a:off x="3214678" y="3643315"/>
            <a:ext cx="3929090" cy="1200329"/>
          </a:xfrm>
          <a:prstGeom prst="rect">
            <a:avLst/>
          </a:prstGeom>
          <a:noFill/>
        </p:spPr>
        <p:txBody>
          <a:bodyPr wrap="square" rtlCol="1">
            <a:spAutoFit/>
          </a:bodyPr>
          <a:lstStyle/>
          <a:p>
            <a:pPr algn="ctr"/>
            <a:r>
              <a:rPr lang="fr-FR" b="1" dirty="0" smtClean="0"/>
              <a:t>Nu,Rd = β2×</a:t>
            </a:r>
            <a:r>
              <a:rPr lang="fr-FR" b="1" dirty="0" err="1" smtClean="0"/>
              <a:t>Anet×Fu</a:t>
            </a:r>
            <a:r>
              <a:rPr lang="fr-FR" b="1" dirty="0" smtClean="0"/>
              <a:t>/ </a:t>
            </a:r>
            <a:r>
              <a:rPr lang="en-US" b="1" dirty="0" smtClean="0"/>
              <a:t>γ</a:t>
            </a:r>
            <a:r>
              <a:rPr lang="fr-FR" b="1" dirty="0" smtClean="0"/>
              <a:t>M2</a:t>
            </a:r>
            <a:endParaRPr lang="en-US" dirty="0" smtClean="0"/>
          </a:p>
          <a:p>
            <a:r>
              <a:rPr lang="fr-FR" dirty="0" smtClean="0"/>
              <a:t> </a:t>
            </a:r>
          </a:p>
          <a:p>
            <a:endParaRPr lang="fr-FR" dirty="0" smtClean="0"/>
          </a:p>
          <a:p>
            <a:endParaRPr lang="en-US" dirty="0" smtClean="0"/>
          </a:p>
        </p:txBody>
      </p:sp>
      <p:sp>
        <p:nvSpPr>
          <p:cNvPr id="34" name="مربع نص 33"/>
          <p:cNvSpPr txBox="1"/>
          <p:nvPr/>
        </p:nvSpPr>
        <p:spPr>
          <a:xfrm>
            <a:off x="714348" y="4357694"/>
            <a:ext cx="5786478" cy="646331"/>
          </a:xfrm>
          <a:prstGeom prst="rect">
            <a:avLst/>
          </a:prstGeom>
          <a:noFill/>
        </p:spPr>
        <p:txBody>
          <a:bodyPr wrap="square" rtlCol="1">
            <a:spAutoFit/>
          </a:bodyPr>
          <a:lstStyle/>
          <a:p>
            <a:r>
              <a:rPr lang="el-GR" b="1" dirty="0" smtClean="0"/>
              <a:t>β</a:t>
            </a:r>
            <a:r>
              <a:rPr lang="fr-FR" b="1" dirty="0" smtClean="0"/>
              <a:t>2 = 0,4	si	p1 ≤ 2,5 d0</a:t>
            </a:r>
            <a:endParaRPr lang="en-US" b="1" dirty="0" smtClean="0"/>
          </a:p>
          <a:p>
            <a:r>
              <a:rPr lang="el-GR" b="1" dirty="0" smtClean="0"/>
              <a:t>β </a:t>
            </a:r>
            <a:r>
              <a:rPr lang="fr-FR" b="1" dirty="0" smtClean="0"/>
              <a:t>2 = 0,7	si	p1 &gt;5,0 d0</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357290" y="785794"/>
            <a:ext cx="5643602" cy="369332"/>
          </a:xfrm>
          <a:prstGeom prst="rect">
            <a:avLst/>
          </a:prstGeom>
          <a:noFill/>
        </p:spPr>
        <p:txBody>
          <a:bodyPr wrap="square" rtlCol="1">
            <a:spAutoFit/>
          </a:bodyPr>
          <a:lstStyle/>
          <a:p>
            <a:pPr lvl="0">
              <a:buFont typeface="Arial" pitchFamily="34" charset="0"/>
              <a:buChar char="•"/>
            </a:pPr>
            <a:r>
              <a:rPr lang="fr-FR" b="1" dirty="0" smtClean="0"/>
              <a:t>Pour une attache avec trois boulons ou plus</a:t>
            </a:r>
            <a:endParaRPr lang="en-US" b="1" dirty="0"/>
          </a:p>
        </p:txBody>
      </p:sp>
      <p:grpSp>
        <p:nvGrpSpPr>
          <p:cNvPr id="45057" name="Group 1"/>
          <p:cNvGrpSpPr>
            <a:grpSpLocks/>
          </p:cNvGrpSpPr>
          <p:nvPr/>
        </p:nvGrpSpPr>
        <p:grpSpPr bwMode="auto">
          <a:xfrm>
            <a:off x="3643306" y="1785926"/>
            <a:ext cx="4225925" cy="1252537"/>
            <a:chOff x="8135" y="-37"/>
            <a:chExt cx="6654" cy="1972"/>
          </a:xfrm>
        </p:grpSpPr>
        <p:sp>
          <p:nvSpPr>
            <p:cNvPr id="45058" name="Rectangle 2"/>
            <p:cNvSpPr>
              <a:spLocks noChangeArrowheads="1"/>
            </p:cNvSpPr>
            <p:nvPr/>
          </p:nvSpPr>
          <p:spPr bwMode="auto">
            <a:xfrm>
              <a:off x="8145" y="-28"/>
              <a:ext cx="6437" cy="1952"/>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45059" name="AutoShape 3"/>
            <p:cNvSpPr>
              <a:spLocks/>
            </p:cNvSpPr>
            <p:nvPr/>
          </p:nvSpPr>
          <p:spPr bwMode="auto">
            <a:xfrm>
              <a:off x="41160" y="-116225"/>
              <a:ext cx="16260" cy="55280"/>
            </a:xfrm>
            <a:custGeom>
              <a:avLst/>
              <a:gdLst/>
              <a:ahLst/>
              <a:cxnLst>
                <a:cxn ang="0">
                  <a:pos x="-33015" y="117858"/>
                </a:cxn>
                <a:cxn ang="0">
                  <a:pos x="-26578" y="117861"/>
                </a:cxn>
                <a:cxn ang="0">
                  <a:pos x="-26578" y="116198"/>
                </a:cxn>
                <a:cxn ang="0">
                  <a:pos x="-26578" y="116786"/>
                </a:cxn>
                <a:cxn ang="0">
                  <a:pos x="-26381" y="116884"/>
                </a:cxn>
                <a:cxn ang="0">
                  <a:pos x="-26772" y="117078"/>
                </a:cxn>
                <a:cxn ang="0">
                  <a:pos x="-26578" y="117174"/>
                </a:cxn>
                <a:cxn ang="0">
                  <a:pos x="-26578" y="118149"/>
                </a:cxn>
              </a:cxnLst>
              <a:rect l="0" t="0" r="r" b="b"/>
              <a:pathLst>
                <a:path w="16260" h="55280">
                  <a:moveTo>
                    <a:pt x="-33015" y="117858"/>
                  </a:moveTo>
                  <a:lnTo>
                    <a:pt x="-26578" y="117861"/>
                  </a:lnTo>
                  <a:moveTo>
                    <a:pt x="-26578" y="116198"/>
                  </a:moveTo>
                  <a:lnTo>
                    <a:pt x="-26578" y="116786"/>
                  </a:lnTo>
                  <a:lnTo>
                    <a:pt x="-26381" y="116884"/>
                  </a:lnTo>
                  <a:lnTo>
                    <a:pt x="-26772" y="117078"/>
                  </a:lnTo>
                  <a:lnTo>
                    <a:pt x="-26578" y="117174"/>
                  </a:lnTo>
                  <a:lnTo>
                    <a:pt x="-26578" y="118149"/>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60" name="AutoShape 4"/>
            <p:cNvSpPr>
              <a:spLocks/>
            </p:cNvSpPr>
            <p:nvPr/>
          </p:nvSpPr>
          <p:spPr bwMode="auto">
            <a:xfrm>
              <a:off x="44420" y="-71525"/>
              <a:ext cx="6500" cy="6500"/>
            </a:xfrm>
            <a:custGeom>
              <a:avLst/>
              <a:gdLst/>
              <a:ahLst/>
              <a:cxnLst>
                <a:cxn ang="0">
                  <a:pos x="-35396" y="71889"/>
                </a:cxn>
                <a:cxn ang="0">
                  <a:pos x="-35394" y="72669"/>
                </a:cxn>
                <a:cxn ang="0">
                  <a:pos x="-35785" y="72278"/>
                </a:cxn>
                <a:cxn ang="0">
                  <a:pos x="-35005" y="72280"/>
                </a:cxn>
              </a:cxnLst>
              <a:rect l="0" t="0" r="r" b="b"/>
              <a:pathLst>
                <a:path w="6500" h="6500">
                  <a:moveTo>
                    <a:pt x="-35396" y="71889"/>
                  </a:moveTo>
                  <a:lnTo>
                    <a:pt x="-35394" y="72669"/>
                  </a:lnTo>
                  <a:moveTo>
                    <a:pt x="-35785" y="72278"/>
                  </a:moveTo>
                  <a:lnTo>
                    <a:pt x="-35005" y="72280"/>
                  </a:lnTo>
                </a:path>
              </a:pathLst>
            </a:cu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pic>
          <p:nvPicPr>
            <p:cNvPr id="45061" name="Picture 5"/>
            <p:cNvPicPr>
              <a:picLocks noChangeAspect="1" noChangeArrowheads="1"/>
            </p:cNvPicPr>
            <p:nvPr/>
          </p:nvPicPr>
          <p:blipFill>
            <a:blip r:embed="rId3" cstate="print"/>
            <a:srcRect/>
            <a:stretch>
              <a:fillRect/>
            </a:stretch>
          </p:blipFill>
          <p:spPr bwMode="auto">
            <a:xfrm>
              <a:off x="8829" y="553"/>
              <a:ext cx="380" cy="380"/>
            </a:xfrm>
            <a:prstGeom prst="rect">
              <a:avLst/>
            </a:prstGeom>
            <a:noFill/>
          </p:spPr>
        </p:pic>
        <p:sp>
          <p:nvSpPr>
            <p:cNvPr id="45062" name="AutoShape 6"/>
            <p:cNvSpPr>
              <a:spLocks/>
            </p:cNvSpPr>
            <p:nvPr/>
          </p:nvSpPr>
          <p:spPr bwMode="auto">
            <a:xfrm>
              <a:off x="44500" y="-81725"/>
              <a:ext cx="6500" cy="6500"/>
            </a:xfrm>
            <a:custGeom>
              <a:avLst/>
              <a:gdLst/>
              <a:ahLst/>
              <a:cxnLst>
                <a:cxn ang="0">
                  <a:pos x="-34252" y="82098"/>
                </a:cxn>
                <a:cxn ang="0">
                  <a:pos x="-34247" y="82878"/>
                </a:cxn>
                <a:cxn ang="0">
                  <a:pos x="-34641" y="82487"/>
                </a:cxn>
                <a:cxn ang="0">
                  <a:pos x="-33861" y="82490"/>
                </a:cxn>
              </a:cxnLst>
              <a:rect l="0" t="0" r="r" b="b"/>
              <a:pathLst>
                <a:path w="6500" h="6500">
                  <a:moveTo>
                    <a:pt x="-34252" y="82098"/>
                  </a:moveTo>
                  <a:lnTo>
                    <a:pt x="-34247" y="82878"/>
                  </a:lnTo>
                  <a:moveTo>
                    <a:pt x="-34641" y="82487"/>
                  </a:moveTo>
                  <a:lnTo>
                    <a:pt x="-33861" y="82490"/>
                  </a:lnTo>
                </a:path>
              </a:pathLst>
            </a:cu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pic>
          <p:nvPicPr>
            <p:cNvPr id="45063" name="Picture 7"/>
            <p:cNvPicPr>
              <a:picLocks noChangeAspect="1" noChangeArrowheads="1"/>
            </p:cNvPicPr>
            <p:nvPr/>
          </p:nvPicPr>
          <p:blipFill>
            <a:blip r:embed="rId4" cstate="print"/>
            <a:srcRect/>
            <a:stretch>
              <a:fillRect/>
            </a:stretch>
          </p:blipFill>
          <p:spPr bwMode="auto">
            <a:xfrm>
              <a:off x="10053" y="562"/>
              <a:ext cx="380" cy="380"/>
            </a:xfrm>
            <a:prstGeom prst="rect">
              <a:avLst/>
            </a:prstGeom>
            <a:noFill/>
          </p:spPr>
        </p:pic>
        <p:sp>
          <p:nvSpPr>
            <p:cNvPr id="45064" name="AutoShape 8"/>
            <p:cNvSpPr>
              <a:spLocks/>
            </p:cNvSpPr>
            <p:nvPr/>
          </p:nvSpPr>
          <p:spPr bwMode="auto">
            <a:xfrm>
              <a:off x="44500" y="-91805"/>
              <a:ext cx="6500" cy="6500"/>
            </a:xfrm>
            <a:custGeom>
              <a:avLst/>
              <a:gdLst/>
              <a:ahLst/>
              <a:cxnLst>
                <a:cxn ang="0">
                  <a:pos x="-33040" y="92178"/>
                </a:cxn>
                <a:cxn ang="0">
                  <a:pos x="-33038" y="92958"/>
                </a:cxn>
                <a:cxn ang="0">
                  <a:pos x="-33431" y="92567"/>
                </a:cxn>
                <a:cxn ang="0">
                  <a:pos x="-32651" y="92570"/>
                </a:cxn>
              </a:cxnLst>
              <a:rect l="0" t="0" r="r" b="b"/>
              <a:pathLst>
                <a:path w="6500" h="6500">
                  <a:moveTo>
                    <a:pt x="-33040" y="92178"/>
                  </a:moveTo>
                  <a:lnTo>
                    <a:pt x="-33038" y="92958"/>
                  </a:lnTo>
                  <a:moveTo>
                    <a:pt x="-33431" y="92567"/>
                  </a:moveTo>
                  <a:lnTo>
                    <a:pt x="-32651" y="92570"/>
                  </a:lnTo>
                </a:path>
              </a:pathLst>
            </a:cu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pic>
          <p:nvPicPr>
            <p:cNvPr id="45065" name="Picture 9"/>
            <p:cNvPicPr>
              <a:picLocks noChangeAspect="1" noChangeArrowheads="1"/>
            </p:cNvPicPr>
            <p:nvPr/>
          </p:nvPicPr>
          <p:blipFill>
            <a:blip r:embed="rId5" cstate="print"/>
            <a:srcRect/>
            <a:stretch>
              <a:fillRect/>
            </a:stretch>
          </p:blipFill>
          <p:spPr bwMode="auto">
            <a:xfrm>
              <a:off x="11265" y="562"/>
              <a:ext cx="380" cy="380"/>
            </a:xfrm>
            <a:prstGeom prst="rect">
              <a:avLst/>
            </a:prstGeom>
            <a:noFill/>
          </p:spPr>
        </p:pic>
      </p:grpSp>
      <p:grpSp>
        <p:nvGrpSpPr>
          <p:cNvPr id="45066" name="Group 10"/>
          <p:cNvGrpSpPr>
            <a:grpSpLocks/>
          </p:cNvGrpSpPr>
          <p:nvPr/>
        </p:nvGrpSpPr>
        <p:grpSpPr bwMode="auto">
          <a:xfrm>
            <a:off x="3643306" y="1500174"/>
            <a:ext cx="2114550" cy="280988"/>
            <a:chOff x="8135" y="445"/>
            <a:chExt cx="3328" cy="443"/>
          </a:xfrm>
        </p:grpSpPr>
        <p:sp>
          <p:nvSpPr>
            <p:cNvPr id="45067" name="AutoShape 11"/>
            <p:cNvSpPr>
              <a:spLocks/>
            </p:cNvSpPr>
            <p:nvPr/>
          </p:nvSpPr>
          <p:spPr bwMode="auto">
            <a:xfrm>
              <a:off x="36300" y="-67100"/>
              <a:ext cx="3260" cy="7220"/>
            </a:xfrm>
            <a:custGeom>
              <a:avLst/>
              <a:gdLst/>
              <a:ahLst/>
              <a:cxnLst>
                <a:cxn ang="0">
                  <a:pos x="-28155" y="67946"/>
                </a:cxn>
                <a:cxn ang="0">
                  <a:pos x="-28152" y="67555"/>
                </a:cxn>
                <a:cxn ang="0">
                  <a:pos x="-27291" y="67946"/>
                </a:cxn>
                <a:cxn ang="0">
                  <a:pos x="-27288" y="67555"/>
                </a:cxn>
              </a:cxnLst>
              <a:rect l="0" t="0" r="r" b="b"/>
              <a:pathLst>
                <a:path w="3260" h="7220">
                  <a:moveTo>
                    <a:pt x="-28155" y="67946"/>
                  </a:moveTo>
                  <a:lnTo>
                    <a:pt x="-28152" y="67555"/>
                  </a:lnTo>
                  <a:moveTo>
                    <a:pt x="-27291" y="67946"/>
                  </a:moveTo>
                  <a:lnTo>
                    <a:pt x="-27288" y="67555"/>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68" name="AutoShape 12"/>
            <p:cNvSpPr>
              <a:spLocks/>
            </p:cNvSpPr>
            <p:nvPr/>
          </p:nvSpPr>
          <p:spPr bwMode="auto">
            <a:xfrm>
              <a:off x="8164" y="634"/>
              <a:ext cx="840" cy="82"/>
            </a:xfrm>
            <a:custGeom>
              <a:avLst/>
              <a:gdLst/>
              <a:ahLst/>
              <a:cxnLst>
                <a:cxn ang="0">
                  <a:pos x="79" y="31"/>
                </a:cxn>
                <a:cxn ang="0">
                  <a:pos x="79" y="0"/>
                </a:cxn>
                <a:cxn ang="0">
                  <a:pos x="0" y="41"/>
                </a:cxn>
                <a:cxn ang="0">
                  <a:pos x="60" y="72"/>
                </a:cxn>
                <a:cxn ang="0">
                  <a:pos x="60" y="31"/>
                </a:cxn>
                <a:cxn ang="0">
                  <a:pos x="79" y="31"/>
                </a:cxn>
                <a:cxn ang="0">
                  <a:pos x="780" y="50"/>
                </a:cxn>
                <a:cxn ang="0">
                  <a:pos x="780" y="31"/>
                </a:cxn>
                <a:cxn ang="0">
                  <a:pos x="60" y="31"/>
                </a:cxn>
                <a:cxn ang="0">
                  <a:pos x="60" y="50"/>
                </a:cxn>
                <a:cxn ang="0">
                  <a:pos x="780" y="50"/>
                </a:cxn>
                <a:cxn ang="0">
                  <a:pos x="79" y="81"/>
                </a:cxn>
                <a:cxn ang="0">
                  <a:pos x="79" y="50"/>
                </a:cxn>
                <a:cxn ang="0">
                  <a:pos x="60" y="50"/>
                </a:cxn>
                <a:cxn ang="0">
                  <a:pos x="60" y="72"/>
                </a:cxn>
                <a:cxn ang="0">
                  <a:pos x="79" y="81"/>
                </a:cxn>
                <a:cxn ang="0">
                  <a:pos x="840" y="41"/>
                </a:cxn>
                <a:cxn ang="0">
                  <a:pos x="758" y="0"/>
                </a:cxn>
                <a:cxn ang="0">
                  <a:pos x="758" y="31"/>
                </a:cxn>
                <a:cxn ang="0">
                  <a:pos x="780" y="31"/>
                </a:cxn>
                <a:cxn ang="0">
                  <a:pos x="780" y="71"/>
                </a:cxn>
                <a:cxn ang="0">
                  <a:pos x="840" y="41"/>
                </a:cxn>
                <a:cxn ang="0">
                  <a:pos x="780" y="71"/>
                </a:cxn>
                <a:cxn ang="0">
                  <a:pos x="780" y="50"/>
                </a:cxn>
                <a:cxn ang="0">
                  <a:pos x="758" y="50"/>
                </a:cxn>
                <a:cxn ang="0">
                  <a:pos x="758" y="81"/>
                </a:cxn>
                <a:cxn ang="0">
                  <a:pos x="780" y="71"/>
                </a:cxn>
              </a:cxnLst>
              <a:rect l="0" t="0" r="r" b="b"/>
              <a:pathLst>
                <a:path w="840" h="82">
                  <a:moveTo>
                    <a:pt x="79" y="31"/>
                  </a:moveTo>
                  <a:lnTo>
                    <a:pt x="79" y="0"/>
                  </a:lnTo>
                  <a:lnTo>
                    <a:pt x="0" y="41"/>
                  </a:lnTo>
                  <a:lnTo>
                    <a:pt x="60" y="72"/>
                  </a:lnTo>
                  <a:lnTo>
                    <a:pt x="60" y="31"/>
                  </a:lnTo>
                  <a:lnTo>
                    <a:pt x="79" y="31"/>
                  </a:lnTo>
                  <a:close/>
                  <a:moveTo>
                    <a:pt x="780" y="50"/>
                  </a:moveTo>
                  <a:lnTo>
                    <a:pt x="780" y="31"/>
                  </a:lnTo>
                  <a:lnTo>
                    <a:pt x="60" y="31"/>
                  </a:lnTo>
                  <a:lnTo>
                    <a:pt x="60" y="50"/>
                  </a:lnTo>
                  <a:lnTo>
                    <a:pt x="780" y="50"/>
                  </a:lnTo>
                  <a:close/>
                  <a:moveTo>
                    <a:pt x="79" y="81"/>
                  </a:moveTo>
                  <a:lnTo>
                    <a:pt x="79" y="50"/>
                  </a:lnTo>
                  <a:lnTo>
                    <a:pt x="60" y="50"/>
                  </a:lnTo>
                  <a:lnTo>
                    <a:pt x="60" y="72"/>
                  </a:lnTo>
                  <a:lnTo>
                    <a:pt x="79" y="81"/>
                  </a:lnTo>
                  <a:close/>
                  <a:moveTo>
                    <a:pt x="840" y="41"/>
                  </a:moveTo>
                  <a:lnTo>
                    <a:pt x="758" y="0"/>
                  </a:lnTo>
                  <a:lnTo>
                    <a:pt x="758" y="31"/>
                  </a:lnTo>
                  <a:lnTo>
                    <a:pt x="780" y="31"/>
                  </a:lnTo>
                  <a:lnTo>
                    <a:pt x="780" y="71"/>
                  </a:lnTo>
                  <a:lnTo>
                    <a:pt x="840" y="41"/>
                  </a:lnTo>
                  <a:close/>
                  <a:moveTo>
                    <a:pt x="780" y="71"/>
                  </a:moveTo>
                  <a:lnTo>
                    <a:pt x="780" y="50"/>
                  </a:lnTo>
                  <a:lnTo>
                    <a:pt x="758" y="50"/>
                  </a:lnTo>
                  <a:lnTo>
                    <a:pt x="758" y="81"/>
                  </a:lnTo>
                  <a:lnTo>
                    <a:pt x="780"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69" name="AutoShape 13"/>
            <p:cNvSpPr>
              <a:spLocks/>
            </p:cNvSpPr>
            <p:nvPr/>
          </p:nvSpPr>
          <p:spPr bwMode="auto">
            <a:xfrm>
              <a:off x="9028" y="634"/>
              <a:ext cx="1203" cy="82"/>
            </a:xfrm>
            <a:custGeom>
              <a:avLst/>
              <a:gdLst/>
              <a:ahLst/>
              <a:cxnLst>
                <a:cxn ang="0">
                  <a:pos x="79" y="31"/>
                </a:cxn>
                <a:cxn ang="0">
                  <a:pos x="79" y="0"/>
                </a:cxn>
                <a:cxn ang="0">
                  <a:pos x="0" y="41"/>
                </a:cxn>
                <a:cxn ang="0">
                  <a:pos x="60" y="72"/>
                </a:cxn>
                <a:cxn ang="0">
                  <a:pos x="60" y="31"/>
                </a:cxn>
                <a:cxn ang="0">
                  <a:pos x="79" y="31"/>
                </a:cxn>
                <a:cxn ang="0">
                  <a:pos x="1142" y="50"/>
                </a:cxn>
                <a:cxn ang="0">
                  <a:pos x="1142" y="31"/>
                </a:cxn>
                <a:cxn ang="0">
                  <a:pos x="60" y="31"/>
                </a:cxn>
                <a:cxn ang="0">
                  <a:pos x="60" y="50"/>
                </a:cxn>
                <a:cxn ang="0">
                  <a:pos x="1142" y="50"/>
                </a:cxn>
                <a:cxn ang="0">
                  <a:pos x="79" y="81"/>
                </a:cxn>
                <a:cxn ang="0">
                  <a:pos x="79" y="50"/>
                </a:cxn>
                <a:cxn ang="0">
                  <a:pos x="60" y="50"/>
                </a:cxn>
                <a:cxn ang="0">
                  <a:pos x="60" y="72"/>
                </a:cxn>
                <a:cxn ang="0">
                  <a:pos x="79" y="81"/>
                </a:cxn>
                <a:cxn ang="0">
                  <a:pos x="1202" y="41"/>
                </a:cxn>
                <a:cxn ang="0">
                  <a:pos x="1123" y="0"/>
                </a:cxn>
                <a:cxn ang="0">
                  <a:pos x="1123" y="31"/>
                </a:cxn>
                <a:cxn ang="0">
                  <a:pos x="1142" y="31"/>
                </a:cxn>
                <a:cxn ang="0">
                  <a:pos x="1142" y="72"/>
                </a:cxn>
                <a:cxn ang="0">
                  <a:pos x="1202" y="41"/>
                </a:cxn>
                <a:cxn ang="0">
                  <a:pos x="1142" y="72"/>
                </a:cxn>
                <a:cxn ang="0">
                  <a:pos x="1142" y="50"/>
                </a:cxn>
                <a:cxn ang="0">
                  <a:pos x="1123" y="50"/>
                </a:cxn>
                <a:cxn ang="0">
                  <a:pos x="1123" y="81"/>
                </a:cxn>
                <a:cxn ang="0">
                  <a:pos x="1142" y="72"/>
                </a:cxn>
              </a:cxnLst>
              <a:rect l="0" t="0" r="r" b="b"/>
              <a:pathLst>
                <a:path w="1203" h="82">
                  <a:moveTo>
                    <a:pt x="79" y="31"/>
                  </a:moveTo>
                  <a:lnTo>
                    <a:pt x="79" y="0"/>
                  </a:lnTo>
                  <a:lnTo>
                    <a:pt x="0" y="41"/>
                  </a:lnTo>
                  <a:lnTo>
                    <a:pt x="60" y="72"/>
                  </a:lnTo>
                  <a:lnTo>
                    <a:pt x="60" y="31"/>
                  </a:lnTo>
                  <a:lnTo>
                    <a:pt x="79" y="31"/>
                  </a:lnTo>
                  <a:close/>
                  <a:moveTo>
                    <a:pt x="1142" y="50"/>
                  </a:moveTo>
                  <a:lnTo>
                    <a:pt x="1142" y="31"/>
                  </a:lnTo>
                  <a:lnTo>
                    <a:pt x="60" y="31"/>
                  </a:lnTo>
                  <a:lnTo>
                    <a:pt x="60" y="50"/>
                  </a:lnTo>
                  <a:lnTo>
                    <a:pt x="1142" y="50"/>
                  </a:lnTo>
                  <a:close/>
                  <a:moveTo>
                    <a:pt x="79" y="81"/>
                  </a:moveTo>
                  <a:lnTo>
                    <a:pt x="79" y="50"/>
                  </a:lnTo>
                  <a:lnTo>
                    <a:pt x="60" y="50"/>
                  </a:lnTo>
                  <a:lnTo>
                    <a:pt x="60" y="72"/>
                  </a:lnTo>
                  <a:lnTo>
                    <a:pt x="79" y="81"/>
                  </a:lnTo>
                  <a:close/>
                  <a:moveTo>
                    <a:pt x="1202" y="41"/>
                  </a:moveTo>
                  <a:lnTo>
                    <a:pt x="1123" y="0"/>
                  </a:lnTo>
                  <a:lnTo>
                    <a:pt x="1123" y="31"/>
                  </a:lnTo>
                  <a:lnTo>
                    <a:pt x="1142" y="31"/>
                  </a:lnTo>
                  <a:lnTo>
                    <a:pt x="1142" y="72"/>
                  </a:lnTo>
                  <a:lnTo>
                    <a:pt x="1202" y="41"/>
                  </a:lnTo>
                  <a:close/>
                  <a:moveTo>
                    <a:pt x="1142" y="72"/>
                  </a:moveTo>
                  <a:lnTo>
                    <a:pt x="1142" y="50"/>
                  </a:lnTo>
                  <a:lnTo>
                    <a:pt x="1123" y="50"/>
                  </a:lnTo>
                  <a:lnTo>
                    <a:pt x="1123" y="81"/>
                  </a:lnTo>
                  <a:lnTo>
                    <a:pt x="1142"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0" name="Line 14"/>
            <p:cNvSpPr>
              <a:spLocks noChangeShapeType="1"/>
            </p:cNvSpPr>
            <p:nvPr/>
          </p:nvSpPr>
          <p:spPr bwMode="auto">
            <a:xfrm>
              <a:off x="10233" y="877"/>
              <a:ext cx="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1" name="AutoShape 15"/>
            <p:cNvSpPr>
              <a:spLocks/>
            </p:cNvSpPr>
            <p:nvPr/>
          </p:nvSpPr>
          <p:spPr bwMode="auto">
            <a:xfrm>
              <a:off x="10245" y="634"/>
              <a:ext cx="1203" cy="82"/>
            </a:xfrm>
            <a:custGeom>
              <a:avLst/>
              <a:gdLst/>
              <a:ahLst/>
              <a:cxnLst>
                <a:cxn ang="0">
                  <a:pos x="82" y="31"/>
                </a:cxn>
                <a:cxn ang="0">
                  <a:pos x="82" y="0"/>
                </a:cxn>
                <a:cxn ang="0">
                  <a:pos x="0" y="41"/>
                </a:cxn>
                <a:cxn ang="0">
                  <a:pos x="60" y="71"/>
                </a:cxn>
                <a:cxn ang="0">
                  <a:pos x="60" y="31"/>
                </a:cxn>
                <a:cxn ang="0">
                  <a:pos x="82" y="31"/>
                </a:cxn>
                <a:cxn ang="0">
                  <a:pos x="1143" y="50"/>
                </a:cxn>
                <a:cxn ang="0">
                  <a:pos x="1143" y="31"/>
                </a:cxn>
                <a:cxn ang="0">
                  <a:pos x="60" y="31"/>
                </a:cxn>
                <a:cxn ang="0">
                  <a:pos x="60" y="50"/>
                </a:cxn>
                <a:cxn ang="0">
                  <a:pos x="1143" y="50"/>
                </a:cxn>
                <a:cxn ang="0">
                  <a:pos x="82" y="81"/>
                </a:cxn>
                <a:cxn ang="0">
                  <a:pos x="82" y="50"/>
                </a:cxn>
                <a:cxn ang="0">
                  <a:pos x="60" y="50"/>
                </a:cxn>
                <a:cxn ang="0">
                  <a:pos x="60" y="71"/>
                </a:cxn>
                <a:cxn ang="0">
                  <a:pos x="82" y="81"/>
                </a:cxn>
                <a:cxn ang="0">
                  <a:pos x="1203" y="41"/>
                </a:cxn>
                <a:cxn ang="0">
                  <a:pos x="1124" y="0"/>
                </a:cxn>
                <a:cxn ang="0">
                  <a:pos x="1124" y="31"/>
                </a:cxn>
                <a:cxn ang="0">
                  <a:pos x="1143" y="31"/>
                </a:cxn>
                <a:cxn ang="0">
                  <a:pos x="1143" y="72"/>
                </a:cxn>
                <a:cxn ang="0">
                  <a:pos x="1203" y="41"/>
                </a:cxn>
                <a:cxn ang="0">
                  <a:pos x="1143" y="72"/>
                </a:cxn>
                <a:cxn ang="0">
                  <a:pos x="1143" y="50"/>
                </a:cxn>
                <a:cxn ang="0">
                  <a:pos x="1124" y="50"/>
                </a:cxn>
                <a:cxn ang="0">
                  <a:pos x="1124" y="81"/>
                </a:cxn>
                <a:cxn ang="0">
                  <a:pos x="1143" y="72"/>
                </a:cxn>
              </a:cxnLst>
              <a:rect l="0" t="0" r="r" b="b"/>
              <a:pathLst>
                <a:path w="1203" h="82">
                  <a:moveTo>
                    <a:pt x="82" y="31"/>
                  </a:moveTo>
                  <a:lnTo>
                    <a:pt x="82" y="0"/>
                  </a:lnTo>
                  <a:lnTo>
                    <a:pt x="0" y="41"/>
                  </a:lnTo>
                  <a:lnTo>
                    <a:pt x="60" y="71"/>
                  </a:lnTo>
                  <a:lnTo>
                    <a:pt x="60" y="31"/>
                  </a:lnTo>
                  <a:lnTo>
                    <a:pt x="82" y="31"/>
                  </a:lnTo>
                  <a:close/>
                  <a:moveTo>
                    <a:pt x="1143" y="50"/>
                  </a:moveTo>
                  <a:lnTo>
                    <a:pt x="1143" y="31"/>
                  </a:lnTo>
                  <a:lnTo>
                    <a:pt x="60" y="31"/>
                  </a:lnTo>
                  <a:lnTo>
                    <a:pt x="60" y="50"/>
                  </a:lnTo>
                  <a:lnTo>
                    <a:pt x="1143" y="50"/>
                  </a:lnTo>
                  <a:close/>
                  <a:moveTo>
                    <a:pt x="82" y="81"/>
                  </a:moveTo>
                  <a:lnTo>
                    <a:pt x="82" y="50"/>
                  </a:lnTo>
                  <a:lnTo>
                    <a:pt x="60" y="50"/>
                  </a:lnTo>
                  <a:lnTo>
                    <a:pt x="60" y="71"/>
                  </a:lnTo>
                  <a:lnTo>
                    <a:pt x="82" y="81"/>
                  </a:lnTo>
                  <a:close/>
                  <a:moveTo>
                    <a:pt x="1203" y="41"/>
                  </a:moveTo>
                  <a:lnTo>
                    <a:pt x="1124" y="0"/>
                  </a:lnTo>
                  <a:lnTo>
                    <a:pt x="1124" y="31"/>
                  </a:lnTo>
                  <a:lnTo>
                    <a:pt x="1143" y="31"/>
                  </a:lnTo>
                  <a:lnTo>
                    <a:pt x="1143" y="72"/>
                  </a:lnTo>
                  <a:lnTo>
                    <a:pt x="1203" y="41"/>
                  </a:lnTo>
                  <a:close/>
                  <a:moveTo>
                    <a:pt x="1143" y="72"/>
                  </a:moveTo>
                  <a:lnTo>
                    <a:pt x="1143" y="50"/>
                  </a:lnTo>
                  <a:lnTo>
                    <a:pt x="1124" y="50"/>
                  </a:lnTo>
                  <a:lnTo>
                    <a:pt x="1124" y="81"/>
                  </a:lnTo>
                  <a:lnTo>
                    <a:pt x="1143"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2" name="Line 16"/>
            <p:cNvSpPr>
              <a:spLocks noChangeShapeType="1"/>
            </p:cNvSpPr>
            <p:nvPr/>
          </p:nvSpPr>
          <p:spPr bwMode="auto">
            <a:xfrm>
              <a:off x="11453" y="856"/>
              <a:ext cx="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22" name="مربع نص 21"/>
          <p:cNvSpPr txBox="1"/>
          <p:nvPr/>
        </p:nvSpPr>
        <p:spPr>
          <a:xfrm>
            <a:off x="3714744" y="1357298"/>
            <a:ext cx="2000264" cy="369332"/>
          </a:xfrm>
          <a:prstGeom prst="rect">
            <a:avLst/>
          </a:prstGeom>
          <a:noFill/>
        </p:spPr>
        <p:txBody>
          <a:bodyPr wrap="square" rtlCol="1">
            <a:spAutoFit/>
          </a:bodyPr>
          <a:lstStyle/>
          <a:p>
            <a:r>
              <a:rPr lang="fr-FR" b="1" dirty="0" smtClean="0"/>
              <a:t>e2      P1         P2</a:t>
            </a:r>
            <a:endParaRPr lang="ar-SA" dirty="0"/>
          </a:p>
        </p:txBody>
      </p:sp>
      <p:sp>
        <p:nvSpPr>
          <p:cNvPr id="23" name="مربع نص 22"/>
          <p:cNvSpPr txBox="1"/>
          <p:nvPr/>
        </p:nvSpPr>
        <p:spPr>
          <a:xfrm>
            <a:off x="2428860" y="3500438"/>
            <a:ext cx="4143404" cy="400110"/>
          </a:xfrm>
          <a:prstGeom prst="rect">
            <a:avLst/>
          </a:prstGeom>
          <a:noFill/>
        </p:spPr>
        <p:txBody>
          <a:bodyPr wrap="square" rtlCol="1">
            <a:spAutoFit/>
          </a:bodyPr>
          <a:lstStyle/>
          <a:p>
            <a:r>
              <a:rPr lang="fr-FR" sz="2000" b="1" dirty="0" smtClean="0"/>
              <a:t>Nu,Rd = β3×</a:t>
            </a:r>
            <a:r>
              <a:rPr lang="fr-FR" sz="2000" b="1" dirty="0" err="1" smtClean="0"/>
              <a:t>Anet×Fu</a:t>
            </a:r>
            <a:r>
              <a:rPr lang="fr-FR" sz="2000" b="1" dirty="0" smtClean="0"/>
              <a:t>/ γM2</a:t>
            </a:r>
            <a:endParaRPr lang="en-US" sz="2000" dirty="0"/>
          </a:p>
        </p:txBody>
      </p:sp>
      <p:grpSp>
        <p:nvGrpSpPr>
          <p:cNvPr id="45073" name="Group 17"/>
          <p:cNvGrpSpPr>
            <a:grpSpLocks/>
          </p:cNvGrpSpPr>
          <p:nvPr/>
        </p:nvGrpSpPr>
        <p:grpSpPr bwMode="auto">
          <a:xfrm>
            <a:off x="1357290" y="1785926"/>
            <a:ext cx="1370013" cy="1249362"/>
            <a:chOff x="4449" y="-47"/>
            <a:chExt cx="2159" cy="1969"/>
          </a:xfrm>
        </p:grpSpPr>
        <p:sp>
          <p:nvSpPr>
            <p:cNvPr id="45074" name="AutoShape 18"/>
            <p:cNvSpPr>
              <a:spLocks/>
            </p:cNvSpPr>
            <p:nvPr/>
          </p:nvSpPr>
          <p:spPr bwMode="auto">
            <a:xfrm>
              <a:off x="41080" y="-48045"/>
              <a:ext cx="16240" cy="16260"/>
            </a:xfrm>
            <a:custGeom>
              <a:avLst/>
              <a:gdLst/>
              <a:ahLst/>
              <a:cxnLst>
                <a:cxn ang="0">
                  <a:pos x="-36434" y="48008"/>
                </a:cxn>
                <a:cxn ang="0">
                  <a:pos x="-36434" y="49957"/>
                </a:cxn>
                <a:cxn ang="0">
                  <a:pos x="-34483" y="49957"/>
                </a:cxn>
                <a:cxn ang="0">
                  <a:pos x="-36141" y="48205"/>
                </a:cxn>
                <a:cxn ang="0">
                  <a:pos x="-36139" y="49520"/>
                </a:cxn>
                <a:cxn ang="0">
                  <a:pos x="-34677" y="49669"/>
                </a:cxn>
                <a:cxn ang="0">
                  <a:pos x="-35997" y="49671"/>
                </a:cxn>
                <a:cxn ang="0">
                  <a:pos x="-36434" y="48008"/>
                </a:cxn>
                <a:cxn ang="0">
                  <a:pos x="-36307" y="48025"/>
                </a:cxn>
                <a:cxn ang="0">
                  <a:pos x="-36208" y="48082"/>
                </a:cxn>
                <a:cxn ang="0">
                  <a:pos x="-36151" y="48169"/>
                </a:cxn>
                <a:cxn ang="0">
                  <a:pos x="-36141" y="48205"/>
                </a:cxn>
                <a:cxn ang="0">
                  <a:pos x="-34483" y="49957"/>
                </a:cxn>
                <a:cxn ang="0">
                  <a:pos x="-34499" y="49832"/>
                </a:cxn>
                <a:cxn ang="0">
                  <a:pos x="-34555" y="49736"/>
                </a:cxn>
                <a:cxn ang="0">
                  <a:pos x="-34648" y="49674"/>
                </a:cxn>
                <a:cxn ang="0">
                  <a:pos x="-34677" y="49669"/>
                </a:cxn>
                <a:cxn ang="0">
                  <a:pos x="-35997" y="49669"/>
                </a:cxn>
                <a:cxn ang="0">
                  <a:pos x="-36083" y="49626"/>
                </a:cxn>
                <a:cxn ang="0">
                  <a:pos x="-36139" y="49542"/>
                </a:cxn>
                <a:cxn ang="0">
                  <a:pos x="-36141" y="49520"/>
                </a:cxn>
                <a:cxn ang="0">
                  <a:pos x="-36434" y="48591"/>
                </a:cxn>
                <a:cxn ang="0">
                  <a:pos x="-36141" y="48594"/>
                </a:cxn>
                <a:cxn ang="0">
                  <a:pos x="-36434" y="48973"/>
                </a:cxn>
                <a:cxn ang="0">
                  <a:pos x="-36141" y="48975"/>
                </a:cxn>
              </a:cxnLst>
              <a:rect l="0" t="0" r="r" b="b"/>
              <a:pathLst>
                <a:path w="16240" h="16260">
                  <a:moveTo>
                    <a:pt x="-36434" y="48008"/>
                  </a:moveTo>
                  <a:lnTo>
                    <a:pt x="-36434" y="49957"/>
                  </a:lnTo>
                  <a:lnTo>
                    <a:pt x="-34483" y="49957"/>
                  </a:lnTo>
                  <a:moveTo>
                    <a:pt x="-36141" y="48205"/>
                  </a:moveTo>
                  <a:lnTo>
                    <a:pt x="-36139" y="49520"/>
                  </a:lnTo>
                  <a:moveTo>
                    <a:pt x="-34677" y="49669"/>
                  </a:moveTo>
                  <a:lnTo>
                    <a:pt x="-35997" y="49671"/>
                  </a:lnTo>
                  <a:moveTo>
                    <a:pt x="-36434" y="48008"/>
                  </a:moveTo>
                  <a:lnTo>
                    <a:pt x="-36307" y="48025"/>
                  </a:lnTo>
                  <a:lnTo>
                    <a:pt x="-36208" y="48082"/>
                  </a:lnTo>
                  <a:lnTo>
                    <a:pt x="-36151" y="48169"/>
                  </a:lnTo>
                  <a:lnTo>
                    <a:pt x="-36141" y="48205"/>
                  </a:lnTo>
                  <a:moveTo>
                    <a:pt x="-34483" y="49957"/>
                  </a:moveTo>
                  <a:lnTo>
                    <a:pt x="-34499" y="49832"/>
                  </a:lnTo>
                  <a:lnTo>
                    <a:pt x="-34555" y="49736"/>
                  </a:lnTo>
                  <a:lnTo>
                    <a:pt x="-34648" y="49674"/>
                  </a:lnTo>
                  <a:lnTo>
                    <a:pt x="-34677" y="49669"/>
                  </a:lnTo>
                  <a:moveTo>
                    <a:pt x="-35997" y="49669"/>
                  </a:moveTo>
                  <a:lnTo>
                    <a:pt x="-36083" y="49626"/>
                  </a:lnTo>
                  <a:lnTo>
                    <a:pt x="-36139" y="49542"/>
                  </a:lnTo>
                  <a:lnTo>
                    <a:pt x="-36141" y="49520"/>
                  </a:lnTo>
                  <a:moveTo>
                    <a:pt x="-36434" y="48591"/>
                  </a:moveTo>
                  <a:lnTo>
                    <a:pt x="-36141" y="48594"/>
                  </a:lnTo>
                  <a:moveTo>
                    <a:pt x="-36434" y="48973"/>
                  </a:moveTo>
                  <a:lnTo>
                    <a:pt x="-36141" y="48975"/>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5" name="Line 19"/>
            <p:cNvSpPr>
              <a:spLocks noChangeShapeType="1"/>
            </p:cNvSpPr>
            <p:nvPr/>
          </p:nvSpPr>
          <p:spPr bwMode="auto">
            <a:xfrm>
              <a:off x="4459" y="707"/>
              <a:ext cx="684" cy="2"/>
            </a:xfrm>
            <a:prstGeom prst="line">
              <a:avLst/>
            </a:prstGeom>
            <a:noFill/>
            <a:ln w="1270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6" name="Line 20"/>
            <p:cNvSpPr>
              <a:spLocks noChangeShapeType="1"/>
            </p:cNvSpPr>
            <p:nvPr/>
          </p:nvSpPr>
          <p:spPr bwMode="auto">
            <a:xfrm>
              <a:off x="5484" y="541"/>
              <a:ext cx="0" cy="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7" name="AutoShape 21"/>
            <p:cNvSpPr>
              <a:spLocks/>
            </p:cNvSpPr>
            <p:nvPr/>
          </p:nvSpPr>
          <p:spPr bwMode="auto">
            <a:xfrm>
              <a:off x="5251" y="529"/>
              <a:ext cx="82" cy="408"/>
            </a:xfrm>
            <a:custGeom>
              <a:avLst/>
              <a:gdLst/>
              <a:ahLst/>
              <a:cxnLst>
                <a:cxn ang="0">
                  <a:pos x="82" y="82"/>
                </a:cxn>
                <a:cxn ang="0">
                  <a:pos x="41" y="0"/>
                </a:cxn>
                <a:cxn ang="0">
                  <a:pos x="0" y="82"/>
                </a:cxn>
                <a:cxn ang="0">
                  <a:pos x="31" y="82"/>
                </a:cxn>
                <a:cxn ang="0">
                  <a:pos x="31" y="60"/>
                </a:cxn>
                <a:cxn ang="0">
                  <a:pos x="50" y="60"/>
                </a:cxn>
                <a:cxn ang="0">
                  <a:pos x="50" y="82"/>
                </a:cxn>
                <a:cxn ang="0">
                  <a:pos x="82" y="82"/>
                </a:cxn>
                <a:cxn ang="0">
                  <a:pos x="82" y="329"/>
                </a:cxn>
                <a:cxn ang="0">
                  <a:pos x="0" y="329"/>
                </a:cxn>
                <a:cxn ang="0">
                  <a:pos x="31" y="390"/>
                </a:cxn>
                <a:cxn ang="0">
                  <a:pos x="31" y="348"/>
                </a:cxn>
                <a:cxn ang="0">
                  <a:pos x="50" y="348"/>
                </a:cxn>
                <a:cxn ang="0">
                  <a:pos x="50" y="390"/>
                </a:cxn>
                <a:cxn ang="0">
                  <a:pos x="82" y="329"/>
                </a:cxn>
                <a:cxn ang="0">
                  <a:pos x="50" y="82"/>
                </a:cxn>
                <a:cxn ang="0">
                  <a:pos x="50" y="60"/>
                </a:cxn>
                <a:cxn ang="0">
                  <a:pos x="31" y="60"/>
                </a:cxn>
                <a:cxn ang="0">
                  <a:pos x="31" y="82"/>
                </a:cxn>
                <a:cxn ang="0">
                  <a:pos x="50" y="82"/>
                </a:cxn>
                <a:cxn ang="0">
                  <a:pos x="50" y="329"/>
                </a:cxn>
                <a:cxn ang="0">
                  <a:pos x="50" y="82"/>
                </a:cxn>
                <a:cxn ang="0">
                  <a:pos x="31" y="82"/>
                </a:cxn>
                <a:cxn ang="0">
                  <a:pos x="31" y="329"/>
                </a:cxn>
                <a:cxn ang="0">
                  <a:pos x="50" y="329"/>
                </a:cxn>
                <a:cxn ang="0">
                  <a:pos x="50" y="390"/>
                </a:cxn>
                <a:cxn ang="0">
                  <a:pos x="50" y="348"/>
                </a:cxn>
                <a:cxn ang="0">
                  <a:pos x="31" y="348"/>
                </a:cxn>
                <a:cxn ang="0">
                  <a:pos x="31" y="390"/>
                </a:cxn>
                <a:cxn ang="0">
                  <a:pos x="41" y="408"/>
                </a:cxn>
                <a:cxn ang="0">
                  <a:pos x="50" y="390"/>
                </a:cxn>
              </a:cxnLst>
              <a:rect l="0" t="0" r="r" b="b"/>
              <a:pathLst>
                <a:path w="82" h="408">
                  <a:moveTo>
                    <a:pt x="82" y="82"/>
                  </a:moveTo>
                  <a:lnTo>
                    <a:pt x="41" y="0"/>
                  </a:lnTo>
                  <a:lnTo>
                    <a:pt x="0" y="82"/>
                  </a:lnTo>
                  <a:lnTo>
                    <a:pt x="31" y="82"/>
                  </a:lnTo>
                  <a:lnTo>
                    <a:pt x="31" y="60"/>
                  </a:lnTo>
                  <a:lnTo>
                    <a:pt x="50" y="60"/>
                  </a:lnTo>
                  <a:lnTo>
                    <a:pt x="50" y="82"/>
                  </a:lnTo>
                  <a:lnTo>
                    <a:pt x="82" y="82"/>
                  </a:lnTo>
                  <a:close/>
                  <a:moveTo>
                    <a:pt x="82" y="329"/>
                  </a:moveTo>
                  <a:lnTo>
                    <a:pt x="0" y="329"/>
                  </a:lnTo>
                  <a:lnTo>
                    <a:pt x="31" y="390"/>
                  </a:lnTo>
                  <a:lnTo>
                    <a:pt x="31" y="348"/>
                  </a:lnTo>
                  <a:lnTo>
                    <a:pt x="50" y="348"/>
                  </a:lnTo>
                  <a:lnTo>
                    <a:pt x="50" y="390"/>
                  </a:lnTo>
                  <a:lnTo>
                    <a:pt x="82" y="329"/>
                  </a:lnTo>
                  <a:close/>
                  <a:moveTo>
                    <a:pt x="50" y="82"/>
                  </a:moveTo>
                  <a:lnTo>
                    <a:pt x="50" y="60"/>
                  </a:lnTo>
                  <a:lnTo>
                    <a:pt x="31" y="60"/>
                  </a:lnTo>
                  <a:lnTo>
                    <a:pt x="31" y="82"/>
                  </a:lnTo>
                  <a:lnTo>
                    <a:pt x="50" y="82"/>
                  </a:lnTo>
                  <a:close/>
                  <a:moveTo>
                    <a:pt x="50" y="329"/>
                  </a:moveTo>
                  <a:lnTo>
                    <a:pt x="50" y="82"/>
                  </a:lnTo>
                  <a:lnTo>
                    <a:pt x="31" y="82"/>
                  </a:lnTo>
                  <a:lnTo>
                    <a:pt x="31" y="329"/>
                  </a:lnTo>
                  <a:lnTo>
                    <a:pt x="50" y="329"/>
                  </a:lnTo>
                  <a:close/>
                  <a:moveTo>
                    <a:pt x="50" y="390"/>
                  </a:moveTo>
                  <a:lnTo>
                    <a:pt x="50" y="348"/>
                  </a:lnTo>
                  <a:lnTo>
                    <a:pt x="31" y="348"/>
                  </a:lnTo>
                  <a:lnTo>
                    <a:pt x="31" y="390"/>
                  </a:lnTo>
                  <a:lnTo>
                    <a:pt x="41" y="408"/>
                  </a:lnTo>
                  <a:lnTo>
                    <a:pt x="50" y="3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5078" name="Text Box 22"/>
            <p:cNvSpPr txBox="1">
              <a:spLocks noChangeArrowheads="1"/>
            </p:cNvSpPr>
            <p:nvPr/>
          </p:nvSpPr>
          <p:spPr bwMode="auto">
            <a:xfrm>
              <a:off x="4449" y="-47"/>
              <a:ext cx="2159" cy="19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ts val="38"/>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1031875" lvl="0" indent="0" algn="r" defTabSz="914400" rtl="1"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d</a:t>
              </a:r>
              <a:r>
                <a:rPr kumimoji="0" lang="en-US" sz="2000" b="1" i="0" u="none" strike="noStrike" cap="none" normalizeH="0" baseline="-25000" dirty="0" smtClean="0">
                  <a:ln>
                    <a:noFill/>
                  </a:ln>
                  <a:solidFill>
                    <a:schemeClr val="tx1"/>
                  </a:solidFill>
                  <a:effectLst/>
                  <a:latin typeface="Arial" pitchFamily="34" charset="0"/>
                  <a:ea typeface="Arial" pitchFamily="34" charset="0"/>
                  <a:cs typeface="Arial" pitchFamily="34" charset="0"/>
                </a:rPr>
                <a:t>0</a:t>
              </a:r>
              <a:r>
                <a:rPr kumimoji="0" lang="en-US"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0" name="مستطيل 29"/>
          <p:cNvSpPr/>
          <p:nvPr/>
        </p:nvSpPr>
        <p:spPr>
          <a:xfrm>
            <a:off x="2000232" y="2071678"/>
            <a:ext cx="417102" cy="400110"/>
          </a:xfrm>
          <a:prstGeom prst="rect">
            <a:avLst/>
          </a:prstGeom>
        </p:spPr>
        <p:txBody>
          <a:bodyPr wrap="none">
            <a:spAutoFit/>
          </a:bodyPr>
          <a:lstStyle/>
          <a:p>
            <a:r>
              <a:rPr lang="en-US" sz="2000" b="1" dirty="0" smtClean="0">
                <a:solidFill>
                  <a:prstClr val="black"/>
                </a:solidFill>
                <a:latin typeface="Calibri" pitchFamily="34" charset="0"/>
                <a:ea typeface="Arial" pitchFamily="34" charset="0"/>
                <a:cs typeface="Arial" pitchFamily="34" charset="0"/>
              </a:rPr>
              <a:t>d</a:t>
            </a:r>
            <a:r>
              <a:rPr lang="en-US" sz="2000" b="1" baseline="-25000" dirty="0" smtClean="0">
                <a:solidFill>
                  <a:prstClr val="black"/>
                </a:solidFill>
                <a:ea typeface="Arial" pitchFamily="34" charset="0"/>
                <a:cs typeface="Arial" pitchFamily="34" charset="0"/>
              </a:rPr>
              <a:t>0</a:t>
            </a:r>
            <a:endParaRPr lang="ar-SA" dirty="0"/>
          </a:p>
        </p:txBody>
      </p:sp>
      <p:sp>
        <p:nvSpPr>
          <p:cNvPr id="31" name="مربع نص 30"/>
          <p:cNvSpPr txBox="1"/>
          <p:nvPr/>
        </p:nvSpPr>
        <p:spPr>
          <a:xfrm>
            <a:off x="1214414" y="4143380"/>
            <a:ext cx="4357718" cy="923330"/>
          </a:xfrm>
          <a:prstGeom prst="rect">
            <a:avLst/>
          </a:prstGeom>
          <a:noFill/>
        </p:spPr>
        <p:txBody>
          <a:bodyPr wrap="square" rtlCol="1">
            <a:spAutoFit/>
          </a:bodyPr>
          <a:lstStyle/>
          <a:p>
            <a:r>
              <a:rPr lang="el-GR" b="1" dirty="0" smtClean="0"/>
              <a:t>β</a:t>
            </a:r>
            <a:r>
              <a:rPr lang="fr-FR" b="1" dirty="0" smtClean="0"/>
              <a:t>3 = 0,5	si	p1 ≤ 2,5 d0</a:t>
            </a:r>
            <a:endParaRPr lang="en-US" b="1" dirty="0" smtClean="0"/>
          </a:p>
          <a:p>
            <a:r>
              <a:rPr lang="el-GR" b="1" dirty="0" smtClean="0"/>
              <a:t>β </a:t>
            </a:r>
            <a:r>
              <a:rPr lang="fr-FR" b="1" dirty="0" smtClean="0"/>
              <a:t>3 = 0,7	 si	p1 &gt; 5,0 d0</a:t>
            </a:r>
            <a:endParaRPr lang="en-US" b="1" dirty="0" smtClean="0"/>
          </a:p>
          <a:p>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solidFill>
                  <a:srgbClr val="002060"/>
                </a:solidFill>
              </a:rPr>
              <a:t>CHAPITRE 4 :                         Calcul des pièces sollicitées en compression simple </a:t>
            </a:r>
            <a:endParaRPr lang="fr-FR" dirty="0">
              <a:solidFill>
                <a:srgbClr val="002060"/>
              </a:solidFill>
              <a:latin typeface="Arial" pitchFamily="34" charset="0"/>
            </a:endParaRPr>
          </a:p>
        </p:txBody>
      </p:sp>
      <p:sp>
        <p:nvSpPr>
          <p:cNvPr id="6" name="مربع نص 5"/>
          <p:cNvSpPr txBox="1"/>
          <p:nvPr/>
        </p:nvSpPr>
        <p:spPr>
          <a:xfrm>
            <a:off x="214282" y="857232"/>
            <a:ext cx="8715436" cy="2523768"/>
          </a:xfrm>
          <a:prstGeom prst="rect">
            <a:avLst/>
          </a:prstGeom>
          <a:noFill/>
        </p:spPr>
        <p:txBody>
          <a:bodyPr wrap="square" rtlCol="1">
            <a:spAutoFit/>
          </a:bodyPr>
          <a:lstStyle/>
          <a:p>
            <a:r>
              <a:rPr lang="fr-FR" b="1" u="sng" dirty="0" smtClean="0">
                <a:solidFill>
                  <a:srgbClr val="C00000"/>
                </a:solidFill>
              </a:rPr>
              <a:t>4.1 Définition et domaine d’utilisation</a:t>
            </a:r>
            <a:r>
              <a:rPr lang="fr-FR" b="1" dirty="0" smtClean="0"/>
              <a:t> </a:t>
            </a:r>
            <a:endParaRPr lang="en-US" dirty="0" smtClean="0"/>
          </a:p>
          <a:p>
            <a:r>
              <a:rPr lang="fr-FR" sz="2000" b="1" dirty="0" smtClean="0"/>
              <a:t>Un élément est dit comprimé ou en compression pure lorsque ses extrémités sont soumise à des efforts qui impose un raccourcissement uniforme à toutes les fibres dans une section quelconque. La résultante des </a:t>
            </a:r>
            <a:r>
              <a:rPr lang="fr-FR" sz="2000" b="1" dirty="0" err="1" smtClean="0"/>
              <a:t>éfforts</a:t>
            </a:r>
            <a:r>
              <a:rPr lang="fr-FR" sz="2000" b="1" dirty="0" smtClean="0"/>
              <a:t> se réduit à un effort normal appliqué au centre de gravité « G » dirigé vers l’</a:t>
            </a:r>
            <a:r>
              <a:rPr lang="fr-FR" sz="2000" b="1" dirty="0" err="1" smtClean="0"/>
              <a:t>interieur</a:t>
            </a:r>
            <a:r>
              <a:rPr lang="fr-FR" sz="2000" b="1" dirty="0" smtClean="0"/>
              <a:t> de l’élément. Parfois ils peuvent être, comprimés et fléchis, sollicités en flexion composée.</a:t>
            </a:r>
            <a:endParaRPr lang="en-US" sz="2000" b="1" dirty="0"/>
          </a:p>
        </p:txBody>
      </p:sp>
      <p:sp>
        <p:nvSpPr>
          <p:cNvPr id="7" name="مربع نص 6"/>
          <p:cNvSpPr txBox="1"/>
          <p:nvPr/>
        </p:nvSpPr>
        <p:spPr>
          <a:xfrm>
            <a:off x="142844" y="3369420"/>
            <a:ext cx="8858312" cy="1631216"/>
          </a:xfrm>
          <a:prstGeom prst="rect">
            <a:avLst/>
          </a:prstGeom>
          <a:noFill/>
        </p:spPr>
        <p:txBody>
          <a:bodyPr wrap="square" rtlCol="1">
            <a:spAutoFit/>
          </a:bodyPr>
          <a:lstStyle/>
          <a:p>
            <a:r>
              <a:rPr lang="fr-FR" sz="2000" b="1" dirty="0" smtClean="0"/>
              <a:t>Dans une construction en charpente métallique on peut rencontrer beaucoup d'éléments qui travaillent à la compression. On cite par exemples: les membrures comprimées d'un système en treillis certaines barres de contreventement  ou comme éléments comprimés secondaires ( poteau secondaire (potelet), bracon, contre fiche).</a:t>
            </a:r>
            <a:endParaRPr lang="en-US" sz="2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85720" y="857232"/>
            <a:ext cx="8501122" cy="1815882"/>
          </a:xfrm>
          <a:prstGeom prst="rect">
            <a:avLst/>
          </a:prstGeom>
          <a:noFill/>
        </p:spPr>
        <p:txBody>
          <a:bodyPr wrap="square" rtlCol="1">
            <a:spAutoFit/>
          </a:bodyPr>
          <a:lstStyle/>
          <a:p>
            <a:r>
              <a:rPr lang="fr-FR" b="1" u="sng" dirty="0" smtClean="0">
                <a:solidFill>
                  <a:srgbClr val="C00000"/>
                </a:solidFill>
              </a:rPr>
              <a:t>4.2 Comportement et dimensionnement des éléments comprimés </a:t>
            </a:r>
            <a:r>
              <a:rPr lang="fr-FR" b="1" u="sng" dirty="0" smtClean="0">
                <a:solidFill>
                  <a:schemeClr val="tx2">
                    <a:lumMod val="40000"/>
                    <a:lumOff val="60000"/>
                  </a:schemeClr>
                </a:solidFill>
              </a:rPr>
              <a:t>selon EC3</a:t>
            </a:r>
            <a:endParaRPr lang="en-US" u="sng" dirty="0" smtClean="0">
              <a:solidFill>
                <a:schemeClr val="tx2">
                  <a:lumMod val="40000"/>
                  <a:lumOff val="60000"/>
                </a:schemeClr>
              </a:solidFill>
            </a:endParaRPr>
          </a:p>
          <a:p>
            <a:r>
              <a:rPr lang="fr-FR" sz="2000" b="1" dirty="0" smtClean="0"/>
              <a:t>L'</a:t>
            </a:r>
            <a:r>
              <a:rPr lang="fr-FR" sz="2000" b="1" dirty="0" err="1" smtClean="0"/>
              <a:t>éffort</a:t>
            </a:r>
            <a:r>
              <a:rPr lang="fr-FR" sz="2000" b="1" dirty="0" smtClean="0"/>
              <a:t> de compression doit </a:t>
            </a:r>
            <a:r>
              <a:rPr lang="fr-FR" sz="2000" b="1" dirty="0" err="1" smtClean="0"/>
              <a:t>Nsd</a:t>
            </a:r>
            <a:r>
              <a:rPr lang="fr-FR" sz="2000" b="1" dirty="0" smtClean="0"/>
              <a:t> doit rester inférieur à l'effort résistant de la section:</a:t>
            </a:r>
            <a:endParaRPr lang="en-US" sz="2000" b="1" dirty="0" smtClean="0"/>
          </a:p>
          <a:p>
            <a:pPr lvl="0">
              <a:buFont typeface="Wingdings" pitchFamily="2" charset="2"/>
              <a:buChar char="Ø"/>
            </a:pPr>
            <a:r>
              <a:rPr lang="fr-FR" b="1" dirty="0" smtClean="0"/>
              <a:t>  Pour les sections de classe 1, 2 et 3</a:t>
            </a:r>
            <a:endParaRPr lang="en-US" dirty="0" smtClean="0"/>
          </a:p>
          <a:p>
            <a:pPr algn="ctr"/>
            <a:endParaRPr lang="fr-FR" b="1" dirty="0" smtClean="0"/>
          </a:p>
          <a:p>
            <a:pPr algn="ctr"/>
            <a:r>
              <a:rPr lang="fr-FR" b="1" dirty="0" err="1" smtClean="0"/>
              <a:t>Nsd</a:t>
            </a:r>
            <a:r>
              <a:rPr lang="fr-FR" b="1" dirty="0" smtClean="0"/>
              <a:t> ≤  </a:t>
            </a:r>
            <a:r>
              <a:rPr lang="fr-FR" b="1" dirty="0" err="1" smtClean="0"/>
              <a:t>Nc,Rd</a:t>
            </a:r>
            <a:r>
              <a:rPr lang="fr-FR" b="1" dirty="0" smtClean="0"/>
              <a:t> = </a:t>
            </a:r>
            <a:r>
              <a:rPr lang="fr-FR" b="1" dirty="0" err="1" smtClean="0"/>
              <a:t>Npl,Rd</a:t>
            </a:r>
            <a:r>
              <a:rPr lang="fr-FR" b="1" dirty="0" smtClean="0"/>
              <a:t> = </a:t>
            </a:r>
            <a:r>
              <a:rPr lang="fr-FR" b="1" dirty="0" err="1" smtClean="0"/>
              <a:t>Ab.Fy</a:t>
            </a:r>
            <a:r>
              <a:rPr lang="fr-FR" b="1" dirty="0" smtClean="0"/>
              <a:t>/ γM0</a:t>
            </a:r>
            <a:endParaRPr lang="en-US" dirty="0"/>
          </a:p>
        </p:txBody>
      </p:sp>
      <p:sp>
        <p:nvSpPr>
          <p:cNvPr id="8" name="مربع نص 7"/>
          <p:cNvSpPr txBox="1"/>
          <p:nvPr/>
        </p:nvSpPr>
        <p:spPr>
          <a:xfrm>
            <a:off x="285720" y="3000372"/>
            <a:ext cx="8572560" cy="3170099"/>
          </a:xfrm>
          <a:prstGeom prst="rect">
            <a:avLst/>
          </a:prstGeom>
          <a:noFill/>
        </p:spPr>
        <p:txBody>
          <a:bodyPr wrap="square" rtlCol="1">
            <a:spAutoFit/>
          </a:bodyPr>
          <a:lstStyle/>
          <a:p>
            <a:r>
              <a:rPr lang="fr-FR" b="1" dirty="0" err="1" smtClean="0"/>
              <a:t>Npl,Rd</a:t>
            </a:r>
            <a:r>
              <a:rPr lang="fr-FR" dirty="0" smtClean="0"/>
              <a:t>: </a:t>
            </a:r>
            <a:r>
              <a:rPr lang="fr-FR" sz="2000" dirty="0" smtClean="0"/>
              <a:t>L'effort résistant plastique de la section transversale à la compression.</a:t>
            </a:r>
            <a:endParaRPr lang="en-US" sz="2000" dirty="0" smtClean="0"/>
          </a:p>
          <a:p>
            <a:r>
              <a:rPr lang="fr-FR" sz="2000" b="1" dirty="0" smtClean="0"/>
              <a:t>Ab</a:t>
            </a:r>
            <a:r>
              <a:rPr lang="fr-FR" sz="2000" dirty="0" smtClean="0"/>
              <a:t>: La section utilisée pour les sections de classe 1, 2 et 3 est la section brute même avec la présence de trous de boulonnage.</a:t>
            </a:r>
            <a:endParaRPr lang="en-US" sz="2000" dirty="0" smtClean="0"/>
          </a:p>
          <a:p>
            <a:pPr lvl="0">
              <a:buFont typeface="Arial" pitchFamily="34" charset="0"/>
              <a:buChar char="•"/>
            </a:pPr>
            <a:r>
              <a:rPr lang="fr-FR" sz="2000" b="1" dirty="0" smtClean="0"/>
              <a:t>  Pour les sections de classe 4</a:t>
            </a:r>
          </a:p>
          <a:p>
            <a:pPr lvl="0">
              <a:buFont typeface="Arial" pitchFamily="34" charset="0"/>
              <a:buChar char="•"/>
            </a:pPr>
            <a:endParaRPr lang="en-US" sz="2000" dirty="0" smtClean="0"/>
          </a:p>
          <a:p>
            <a:pPr algn="ctr"/>
            <a:r>
              <a:rPr lang="en-US" sz="2000" b="1" dirty="0" smtClean="0"/>
              <a:t>Nsd ≤ Nc,Rd = Neff,Rd = Aeff. </a:t>
            </a:r>
            <a:r>
              <a:rPr lang="fr-FR" sz="2000" b="1" dirty="0" smtClean="0"/>
              <a:t>Fy/ γm1</a:t>
            </a:r>
          </a:p>
          <a:p>
            <a:pPr algn="ctr"/>
            <a:endParaRPr lang="en-US" sz="2000" dirty="0" smtClean="0"/>
          </a:p>
          <a:p>
            <a:r>
              <a:rPr lang="fr-FR" sz="2000" b="1" dirty="0" smtClean="0"/>
              <a:t>Neff,Rd</a:t>
            </a:r>
            <a:r>
              <a:rPr lang="fr-FR" sz="2000" dirty="0" smtClean="0"/>
              <a:t>: L'effort résistant de la section efficace à la compression.</a:t>
            </a:r>
            <a:endParaRPr lang="en-US" sz="2000" dirty="0" smtClean="0"/>
          </a:p>
          <a:p>
            <a:r>
              <a:rPr lang="fr-FR" sz="2000" b="1" dirty="0" smtClean="0"/>
              <a:t>Aeff</a:t>
            </a:r>
            <a:r>
              <a:rPr lang="fr-FR" sz="2000" dirty="0" smtClean="0"/>
              <a:t>: l'aire de la section transversale efficace de la section classe 4.</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14282" y="785794"/>
            <a:ext cx="8786874" cy="3754874"/>
          </a:xfrm>
          <a:prstGeom prst="rect">
            <a:avLst/>
          </a:prstGeom>
          <a:noFill/>
        </p:spPr>
        <p:txBody>
          <a:bodyPr wrap="square" rtlCol="1">
            <a:spAutoFit/>
          </a:bodyPr>
          <a:lstStyle/>
          <a:p>
            <a:r>
              <a:rPr lang="fr-FR" b="1" u="sng" dirty="0" smtClean="0">
                <a:solidFill>
                  <a:srgbClr val="C00000"/>
                </a:solidFill>
              </a:rPr>
              <a:t>4.   3 Le flambement simple, aspect théorique </a:t>
            </a:r>
            <a:endParaRPr lang="en-US" u="sng" dirty="0" smtClean="0">
              <a:solidFill>
                <a:srgbClr val="C00000"/>
              </a:solidFill>
            </a:endParaRPr>
          </a:p>
          <a:p>
            <a:r>
              <a:rPr lang="fr-FR" sz="2000" b="1" dirty="0" smtClean="0"/>
              <a:t>La plupart des poteaux utilisés dans une construction métallique présentent un élancement important (une hauteur h très grande par rapport à toutes les autres dimensions de la section), ce qui influe beaucoup sur leur comportement à la compression et entraine un phénomène d'instabilité appelé le flambement.</a:t>
            </a:r>
            <a:endParaRPr lang="en-US" sz="2000" b="1" dirty="0" smtClean="0"/>
          </a:p>
          <a:p>
            <a:r>
              <a:rPr lang="fr-FR" sz="2000" b="1" dirty="0" smtClean="0"/>
              <a:t>Le flambement est le mode de ruine prépondérant et le plus dangereux, il se traduit par une flexion latérale brutale du composante à partir d’un certain niveau de l’effort ‘</a:t>
            </a:r>
            <a:r>
              <a:rPr lang="fr-FR" sz="2000" b="1" dirty="0" err="1" smtClean="0"/>
              <a:t>Ng</a:t>
            </a:r>
            <a:r>
              <a:rPr lang="fr-FR" sz="2000" b="1" dirty="0" smtClean="0"/>
              <a:t>’. </a:t>
            </a:r>
            <a:endParaRPr lang="en-US" sz="2000" b="1" dirty="0" smtClean="0"/>
          </a:p>
          <a:p>
            <a:r>
              <a:rPr lang="fr-FR" sz="2000" b="1" dirty="0" smtClean="0"/>
              <a:t>Le flambement affecte les éléments simplement comprimés: </a:t>
            </a:r>
            <a:r>
              <a:rPr lang="fr-FR" sz="2000" b="1" dirty="0" smtClean="0">
                <a:solidFill>
                  <a:srgbClr val="C00000"/>
                </a:solidFill>
              </a:rPr>
              <a:t>flambement simple </a:t>
            </a:r>
            <a:r>
              <a:rPr lang="fr-FR" sz="2000" b="1" dirty="0" smtClean="0"/>
              <a:t>ou les éléments comprimés et fléchis: </a:t>
            </a:r>
            <a:r>
              <a:rPr lang="fr-FR" sz="2000" b="1" dirty="0" smtClean="0">
                <a:solidFill>
                  <a:srgbClr val="C00000"/>
                </a:solidFill>
              </a:rPr>
              <a:t>flambement flexion.</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2.jpeg"/>
          <p:cNvPicPr/>
          <p:nvPr/>
        </p:nvPicPr>
        <p:blipFill>
          <a:blip r:embed="rId3" cstate="print"/>
          <a:stretch>
            <a:fillRect/>
          </a:stretch>
        </p:blipFill>
        <p:spPr>
          <a:xfrm>
            <a:off x="214282" y="1000108"/>
            <a:ext cx="8786874" cy="433174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14282" y="642918"/>
            <a:ext cx="8501122" cy="1200329"/>
          </a:xfrm>
          <a:prstGeom prst="rect">
            <a:avLst/>
          </a:prstGeom>
          <a:noFill/>
        </p:spPr>
        <p:txBody>
          <a:bodyPr wrap="square" rtlCol="1">
            <a:spAutoFit/>
          </a:bodyPr>
          <a:lstStyle/>
          <a:p>
            <a:r>
              <a:rPr lang="fr-FR" b="1" dirty="0" smtClean="0"/>
              <a:t>Lorsque l’effort normal N croît, à partir de zéro, l’état d’équilibre initial évolue vers un état curviligne fléchi.</a:t>
            </a:r>
            <a:endParaRPr lang="en-US" b="1" dirty="0" smtClean="0"/>
          </a:p>
          <a:p>
            <a:r>
              <a:rPr lang="en-US" b="1" dirty="0" smtClean="0"/>
              <a:t/>
            </a:r>
            <a:br>
              <a:rPr lang="en-US" b="1" dirty="0" smtClean="0"/>
            </a:br>
            <a:r>
              <a:rPr lang="fr-FR" b="1" dirty="0" smtClean="0"/>
              <a:t>D’après la loi fondamentale de la flexion, le moment fléchissant s’écrit :</a:t>
            </a:r>
            <a:endParaRPr lang="en-US" b="1" dirty="0"/>
          </a:p>
        </p:txBody>
      </p:sp>
      <p:pic>
        <p:nvPicPr>
          <p:cNvPr id="8" name="image42.png"/>
          <p:cNvPicPr/>
          <p:nvPr/>
        </p:nvPicPr>
        <p:blipFill>
          <a:blip r:embed="rId3" cstate="print"/>
          <a:stretch>
            <a:fillRect/>
          </a:stretch>
        </p:blipFill>
        <p:spPr>
          <a:xfrm>
            <a:off x="2143108" y="2071678"/>
            <a:ext cx="3432303" cy="50006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65.jpeg"/>
          <p:cNvPicPr/>
          <p:nvPr/>
        </p:nvPicPr>
        <p:blipFill>
          <a:blip r:embed="rId3" cstate="print"/>
          <a:stretch>
            <a:fillRect/>
          </a:stretch>
        </p:blipFill>
        <p:spPr>
          <a:xfrm>
            <a:off x="785786" y="1000108"/>
            <a:ext cx="7429552" cy="4857783"/>
          </a:xfrm>
          <a:prstGeom prst="rect">
            <a:avLst/>
          </a:prstGeom>
        </p:spPr>
      </p:pic>
      <p:sp>
        <p:nvSpPr>
          <p:cNvPr id="7" name="مربع نص 6"/>
          <p:cNvSpPr txBox="1"/>
          <p:nvPr/>
        </p:nvSpPr>
        <p:spPr>
          <a:xfrm>
            <a:off x="785786" y="357166"/>
            <a:ext cx="7858180" cy="646331"/>
          </a:xfrm>
          <a:prstGeom prst="rect">
            <a:avLst/>
          </a:prstGeom>
          <a:noFill/>
        </p:spPr>
        <p:txBody>
          <a:bodyPr wrap="square" rtlCol="1">
            <a:spAutoFit/>
          </a:bodyPr>
          <a:lstStyle/>
          <a:p>
            <a:r>
              <a:rPr lang="en-US" b="1" dirty="0" smtClean="0"/>
              <a:t/>
            </a:r>
            <a:br>
              <a:rPr lang="en-US" b="1" dirty="0" smtClean="0"/>
            </a:br>
            <a:r>
              <a:rPr lang="en-US" b="1" dirty="0" smtClean="0"/>
              <a:t> </a:t>
            </a:r>
            <a:r>
              <a:rPr lang="fr-FR" b="1" dirty="0" smtClean="0"/>
              <a:t>Tableau 4. 1: Longueurs du flambement selon le type d’appui</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5</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CONSTRUCTION METALLIQUE</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19" name="مربع نص 18"/>
          <p:cNvSpPr txBox="1"/>
          <p:nvPr/>
        </p:nvSpPr>
        <p:spPr>
          <a:xfrm>
            <a:off x="642910" y="928670"/>
            <a:ext cx="8610113" cy="5355312"/>
          </a:xfrm>
          <a:prstGeom prst="rect">
            <a:avLst/>
          </a:prstGeom>
          <a:noFill/>
        </p:spPr>
        <p:txBody>
          <a:bodyPr wrap="none" rtlCol="1">
            <a:spAutoFit/>
          </a:bodyPr>
          <a:lstStyle/>
          <a:p>
            <a:r>
              <a:rPr lang="fr-FR" b="1" dirty="0" smtClean="0"/>
              <a:t>Domaines d’utilisation</a:t>
            </a:r>
            <a:endParaRPr lang="en-US" b="1" dirty="0" smtClean="0"/>
          </a:p>
          <a:p>
            <a:r>
              <a:rPr lang="fr-FR" dirty="0" smtClean="0"/>
              <a:t>         On peut réaliser différents types de construction métallique tels que:</a:t>
            </a:r>
            <a:endParaRPr lang="en-US" dirty="0" smtClean="0"/>
          </a:p>
          <a:p>
            <a:r>
              <a:rPr lang="fr-FR" b="1" dirty="0" smtClean="0"/>
              <a:t>        Constructions à usage d'habitation:</a:t>
            </a:r>
            <a:endParaRPr lang="en-US" dirty="0" smtClean="0"/>
          </a:p>
          <a:p>
            <a:r>
              <a:rPr lang="fr-FR" dirty="0" smtClean="0"/>
              <a:t>        Telles que les maisons individuelles ou collectives et les constructions </a:t>
            </a:r>
          </a:p>
          <a:p>
            <a:r>
              <a:rPr lang="fr-FR" dirty="0" smtClean="0"/>
              <a:t>de grande hauteur qui peuvent servir à des fins administratives</a:t>
            </a:r>
            <a:endParaRPr lang="en-US" dirty="0" smtClean="0"/>
          </a:p>
          <a:p>
            <a:r>
              <a:rPr lang="fr-FR" dirty="0" smtClean="0"/>
              <a:t> </a:t>
            </a:r>
            <a:endParaRPr lang="en-US" dirty="0" smtClean="0"/>
          </a:p>
          <a:p>
            <a:pPr>
              <a:buFont typeface="Arial" pitchFamily="34" charset="0"/>
              <a:buChar char="•"/>
            </a:pPr>
            <a:r>
              <a:rPr lang="fr-FR" b="1" dirty="0" smtClean="0"/>
              <a:t>         Maison individuelle </a:t>
            </a:r>
            <a:endParaRPr lang="en-US" b="1" dirty="0" smtClean="0"/>
          </a:p>
          <a:p>
            <a:r>
              <a:rPr lang="fr-FR" dirty="0" smtClean="0"/>
              <a:t>Ce sont des maisons à ossature métallique très répondues au canada et Australie,</a:t>
            </a:r>
          </a:p>
          <a:p>
            <a:r>
              <a:rPr lang="fr-FR" dirty="0" smtClean="0"/>
              <a:t> mais pas autant en Europe par contre complètement ignorées en Algérie. </a:t>
            </a:r>
          </a:p>
          <a:p>
            <a:r>
              <a:rPr lang="fr-FR" dirty="0" smtClean="0"/>
              <a:t>Dans ces maisons ce n'est pas seulement  la charpente (le toit) qui est en acier, </a:t>
            </a:r>
          </a:p>
          <a:p>
            <a:r>
              <a:rPr lang="fr-FR" dirty="0" smtClean="0"/>
              <a:t>mais toute la structure. Il s'agit du concept d'un squelette qui remplit la remplit </a:t>
            </a:r>
          </a:p>
          <a:p>
            <a:r>
              <a:rPr lang="fr-FR" dirty="0" smtClean="0"/>
              <a:t>la fonction porteuse pour qui l'habillage des parements se fait simplement et </a:t>
            </a:r>
          </a:p>
          <a:p>
            <a:pPr lvl="0"/>
            <a:r>
              <a:rPr lang="fr-FR" dirty="0" smtClean="0"/>
              <a:t>facilement avec divers matériaux.</a:t>
            </a:r>
          </a:p>
          <a:p>
            <a:pPr lvl="0">
              <a:buFont typeface="Arial" pitchFamily="34" charset="0"/>
              <a:buChar char="•"/>
            </a:pPr>
            <a:r>
              <a:rPr lang="fr-FR" b="1" dirty="0" smtClean="0"/>
              <a:t> Bâtiments industriels : </a:t>
            </a:r>
            <a:r>
              <a:rPr lang="fr-FR" dirty="0" smtClean="0"/>
              <a:t>bâtiments de grandes hauteurs et portées </a:t>
            </a:r>
          </a:p>
          <a:p>
            <a:pPr lvl="0"/>
            <a:r>
              <a:rPr lang="fr-FR" dirty="0" smtClean="0"/>
              <a:t>(avec ou sans ponts roulants)</a:t>
            </a:r>
            <a:endParaRPr lang="en-US" dirty="0" smtClean="0"/>
          </a:p>
          <a:p>
            <a:endParaRPr lang="fr-FR" dirty="0" smtClean="0"/>
          </a:p>
          <a:p>
            <a:endParaRPr lang="en-US" dirty="0" smtClean="0"/>
          </a:p>
          <a:p>
            <a:r>
              <a:rPr lang="fr-FR"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85720" y="785794"/>
            <a:ext cx="8501122" cy="4524315"/>
          </a:xfrm>
          <a:prstGeom prst="rect">
            <a:avLst/>
          </a:prstGeom>
          <a:noFill/>
        </p:spPr>
        <p:txBody>
          <a:bodyPr wrap="square" rtlCol="1">
            <a:spAutoFit/>
          </a:bodyPr>
          <a:lstStyle/>
          <a:p>
            <a:r>
              <a:rPr lang="en-US" dirty="0" smtClean="0"/>
              <a:t> </a:t>
            </a:r>
            <a:r>
              <a:rPr lang="fr-FR" b="1" dirty="0" smtClean="0"/>
              <a:t>4.4.1Vérification selon EUROCODE 3 et CCM97</a:t>
            </a:r>
            <a:endParaRPr lang="en-US" b="1" dirty="0" smtClean="0"/>
          </a:p>
          <a:p>
            <a:r>
              <a:rPr lang="fr-FR" b="1" u="sng" dirty="0" smtClean="0">
                <a:solidFill>
                  <a:schemeClr val="accent5"/>
                </a:solidFill>
              </a:rPr>
              <a:t>4.4.1.1Flambement simple </a:t>
            </a:r>
            <a:endParaRPr lang="en-US" u="sng" dirty="0" smtClean="0">
              <a:solidFill>
                <a:schemeClr val="accent5"/>
              </a:solidFill>
            </a:endParaRPr>
          </a:p>
          <a:p>
            <a:endParaRPr lang="fr-FR" b="1" dirty="0" smtClean="0"/>
          </a:p>
          <a:p>
            <a:r>
              <a:rPr lang="fr-FR" b="1" dirty="0" smtClean="0"/>
              <a:t>Le risque de flambement n’est considéré que si </a:t>
            </a:r>
          </a:p>
          <a:p>
            <a:r>
              <a:rPr lang="fr-FR" b="1" dirty="0" smtClean="0"/>
              <a:t>Dans ce cas, la sollicitation N de compression simple doit satisfaire</a:t>
            </a:r>
            <a:endParaRPr lang="en-US" b="1" dirty="0" smtClean="0"/>
          </a:p>
          <a:p>
            <a:r>
              <a:rPr lang="fr-FR" b="1" dirty="0" smtClean="0"/>
              <a:t> </a:t>
            </a:r>
            <a:endParaRPr lang="en-US" b="1" dirty="0" smtClean="0"/>
          </a:p>
          <a:p>
            <a:endParaRPr lang="fr-FR" b="1" dirty="0" smtClean="0"/>
          </a:p>
          <a:p>
            <a:endParaRPr lang="fr-FR" b="1" dirty="0" smtClean="0"/>
          </a:p>
          <a:p>
            <a:endParaRPr lang="fr-FR" b="1" dirty="0" smtClean="0"/>
          </a:p>
          <a:p>
            <a:endParaRPr lang="fr-FR" b="1" dirty="0" smtClean="0"/>
          </a:p>
          <a:p>
            <a:r>
              <a:rPr lang="fr-FR" b="1" dirty="0" smtClean="0"/>
              <a:t>D’où   </a:t>
            </a:r>
            <a:r>
              <a:rPr lang="fr-FR" b="1" dirty="0" err="1" smtClean="0"/>
              <a:t>β</a:t>
            </a:r>
            <a:r>
              <a:rPr lang="fr-FR" b="1" baseline="-25000" dirty="0" err="1" smtClean="0"/>
              <a:t>A</a:t>
            </a:r>
            <a:r>
              <a:rPr lang="fr-FR" b="1" dirty="0" smtClean="0"/>
              <a:t>=1 : pour les sections transversales de Classe 1,2 ou 3.</a:t>
            </a:r>
          </a:p>
          <a:p>
            <a:endParaRPr lang="fr-FR" b="1" dirty="0" smtClean="0"/>
          </a:p>
          <a:p>
            <a:endParaRPr lang="fr-FR" b="1" dirty="0" smtClean="0"/>
          </a:p>
          <a:p>
            <a:endParaRPr lang="fr-FR" b="1" dirty="0" smtClean="0"/>
          </a:p>
          <a:p>
            <a:endParaRPr lang="fr-FR" b="1" dirty="0" smtClean="0"/>
          </a:p>
          <a:p>
            <a:endParaRPr lang="en-US" b="1" dirty="0"/>
          </a:p>
        </p:txBody>
      </p:sp>
      <p:pic>
        <p:nvPicPr>
          <p:cNvPr id="7" name="image73.png"/>
          <p:cNvPicPr/>
          <p:nvPr/>
        </p:nvPicPr>
        <p:blipFill>
          <a:blip r:embed="rId3" cstate="print"/>
          <a:stretch>
            <a:fillRect/>
          </a:stretch>
        </p:blipFill>
        <p:spPr>
          <a:xfrm>
            <a:off x="2643174" y="2357430"/>
            <a:ext cx="2357454" cy="884314"/>
          </a:xfrm>
          <a:prstGeom prst="rect">
            <a:avLst/>
          </a:prstGeom>
        </p:spPr>
      </p:pic>
      <p:pic>
        <p:nvPicPr>
          <p:cNvPr id="8" name="image72.png"/>
          <p:cNvPicPr/>
          <p:nvPr/>
        </p:nvPicPr>
        <p:blipFill>
          <a:blip r:embed="rId4" cstate="print"/>
          <a:stretch>
            <a:fillRect/>
          </a:stretch>
        </p:blipFill>
        <p:spPr>
          <a:xfrm>
            <a:off x="5715008" y="1428736"/>
            <a:ext cx="928694" cy="436359"/>
          </a:xfrm>
          <a:prstGeom prst="rect">
            <a:avLst/>
          </a:prstGeom>
        </p:spPr>
      </p:pic>
      <p:pic>
        <p:nvPicPr>
          <p:cNvPr id="9" name="image74.png"/>
          <p:cNvPicPr/>
          <p:nvPr/>
        </p:nvPicPr>
        <p:blipFill>
          <a:blip r:embed="rId5" cstate="print"/>
          <a:stretch>
            <a:fillRect/>
          </a:stretch>
        </p:blipFill>
        <p:spPr>
          <a:xfrm>
            <a:off x="714348" y="4071942"/>
            <a:ext cx="794488" cy="301158"/>
          </a:xfrm>
          <a:prstGeom prst="rect">
            <a:avLst/>
          </a:prstGeom>
        </p:spPr>
      </p:pic>
      <p:sp>
        <p:nvSpPr>
          <p:cNvPr id="10" name="مربع نص 9"/>
          <p:cNvSpPr txBox="1"/>
          <p:nvPr/>
        </p:nvSpPr>
        <p:spPr>
          <a:xfrm>
            <a:off x="142844" y="3929066"/>
            <a:ext cx="8858312" cy="2246769"/>
          </a:xfrm>
          <a:prstGeom prst="rect">
            <a:avLst/>
          </a:prstGeom>
          <a:noFill/>
        </p:spPr>
        <p:txBody>
          <a:bodyPr wrap="square" rtlCol="1">
            <a:spAutoFit/>
          </a:bodyPr>
          <a:lstStyle/>
          <a:p>
            <a:r>
              <a:rPr lang="fr-FR" dirty="0" smtClean="0"/>
              <a:t>                        </a:t>
            </a:r>
            <a:r>
              <a:rPr lang="fr-FR" sz="2000" b="1" dirty="0" smtClean="0"/>
              <a:t>Pour les sections transversales de  classe4</a:t>
            </a:r>
            <a:endParaRPr lang="en-US" sz="2000" b="1" dirty="0" smtClean="0"/>
          </a:p>
          <a:p>
            <a:endParaRPr lang="fr-FR" sz="2000" b="1" dirty="0" smtClean="0"/>
          </a:p>
          <a:p>
            <a:r>
              <a:rPr lang="fr-FR" sz="2000" b="1" dirty="0" smtClean="0"/>
              <a:t>χ : Coefficient de flambement pour le mode de flambement à considérer</a:t>
            </a:r>
            <a:endParaRPr lang="en-US" sz="2000" b="1" dirty="0" smtClean="0"/>
          </a:p>
          <a:p>
            <a:r>
              <a:rPr lang="fr-FR" sz="2000" b="1" dirty="0" smtClean="0"/>
              <a:t>Pour les éléments à section transversale constantes, sollicités en compression axiale constante,</a:t>
            </a:r>
            <a:endParaRPr lang="en-US" sz="2000" b="1" dirty="0" smtClean="0"/>
          </a:p>
          <a:p>
            <a:r>
              <a:rPr lang="fr-FR" sz="2000" b="1" dirty="0" smtClean="0"/>
              <a:t>la valeur de </a:t>
            </a:r>
            <a:r>
              <a:rPr lang="en-US" sz="2000" b="1" dirty="0" smtClean="0"/>
              <a:t>χ</a:t>
            </a:r>
            <a:r>
              <a:rPr lang="fr-FR" sz="2000" b="1" dirty="0" smtClean="0"/>
              <a:t> pour l’élancement réduit </a:t>
            </a:r>
            <a:r>
              <a:rPr lang="en-US" sz="2000" b="1" dirty="0" smtClean="0"/>
              <a:t>λ</a:t>
            </a:r>
            <a:r>
              <a:rPr lang="fr-FR" sz="2000" b="1" dirty="0" smtClean="0"/>
              <a:t>‾, peut être déterminée par la formule suivante :</a:t>
            </a:r>
            <a:endParaRPr lang="en-US" sz="20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76.png"/>
          <p:cNvPicPr/>
          <p:nvPr/>
        </p:nvPicPr>
        <p:blipFill>
          <a:blip r:embed="rId3" cstate="print"/>
          <a:stretch>
            <a:fillRect/>
          </a:stretch>
        </p:blipFill>
        <p:spPr>
          <a:xfrm>
            <a:off x="3071802" y="857232"/>
            <a:ext cx="2428892" cy="638940"/>
          </a:xfrm>
          <a:prstGeom prst="rect">
            <a:avLst/>
          </a:prstGeom>
        </p:spPr>
      </p:pic>
      <p:sp>
        <p:nvSpPr>
          <p:cNvPr id="7" name="مربع نص 6"/>
          <p:cNvSpPr txBox="1"/>
          <p:nvPr/>
        </p:nvSpPr>
        <p:spPr>
          <a:xfrm>
            <a:off x="571472" y="1857365"/>
            <a:ext cx="4429156" cy="677108"/>
          </a:xfrm>
          <a:prstGeom prst="rect">
            <a:avLst/>
          </a:prstGeom>
          <a:noFill/>
        </p:spPr>
        <p:txBody>
          <a:bodyPr wrap="square" rtlCol="1">
            <a:spAutoFit/>
          </a:bodyPr>
          <a:lstStyle/>
          <a:p>
            <a:r>
              <a:rPr lang="fr-FR" sz="2000" b="1" dirty="0" smtClean="0"/>
              <a:t>D’ où : </a:t>
            </a:r>
            <a:r>
              <a:rPr lang="en-US" sz="2000" b="1" dirty="0" smtClean="0"/>
              <a:t>α </a:t>
            </a:r>
            <a:r>
              <a:rPr lang="fr-FR" sz="2000" b="1" dirty="0" smtClean="0"/>
              <a:t>: Facteur d’imperfection</a:t>
            </a:r>
            <a:endParaRPr lang="en-US" sz="2000" b="1" dirty="0" smtClean="0"/>
          </a:p>
          <a:p>
            <a:endParaRPr lang="ar-SA" dirty="0"/>
          </a:p>
        </p:txBody>
      </p:sp>
      <p:pic>
        <p:nvPicPr>
          <p:cNvPr id="8" name="image75.png"/>
          <p:cNvPicPr/>
          <p:nvPr/>
        </p:nvPicPr>
        <p:blipFill>
          <a:blip r:embed="rId4" cstate="print"/>
          <a:stretch>
            <a:fillRect/>
          </a:stretch>
        </p:blipFill>
        <p:spPr>
          <a:xfrm>
            <a:off x="2643174" y="2643182"/>
            <a:ext cx="3500462" cy="714380"/>
          </a:xfrm>
          <a:prstGeom prst="rect">
            <a:avLst/>
          </a:prstGeom>
        </p:spPr>
      </p:pic>
      <p:sp>
        <p:nvSpPr>
          <p:cNvPr id="9" name="مربع نص 8"/>
          <p:cNvSpPr txBox="1"/>
          <p:nvPr/>
        </p:nvSpPr>
        <p:spPr>
          <a:xfrm>
            <a:off x="500034" y="3714752"/>
            <a:ext cx="4500594" cy="369332"/>
          </a:xfrm>
          <a:prstGeom prst="rect">
            <a:avLst/>
          </a:prstGeom>
          <a:noFill/>
        </p:spPr>
        <p:txBody>
          <a:bodyPr wrap="square" rtlCol="1">
            <a:spAutoFit/>
          </a:bodyPr>
          <a:lstStyle/>
          <a:p>
            <a:r>
              <a:rPr lang="fr-FR" b="1" dirty="0" smtClean="0"/>
              <a:t>Elancement géométrique:</a:t>
            </a:r>
            <a:endParaRPr lang="ar-SA" dirty="0"/>
          </a:p>
        </p:txBody>
      </p:sp>
      <p:pic>
        <p:nvPicPr>
          <p:cNvPr id="10" name="صورة 9"/>
          <p:cNvPicPr/>
          <p:nvPr/>
        </p:nvPicPr>
        <p:blipFill>
          <a:blip r:embed="rId5" cstate="print"/>
          <a:srcRect/>
          <a:stretch>
            <a:fillRect/>
          </a:stretch>
        </p:blipFill>
        <p:spPr bwMode="auto">
          <a:xfrm>
            <a:off x="3643306" y="3500438"/>
            <a:ext cx="1143008" cy="698408"/>
          </a:xfrm>
          <a:prstGeom prst="rect">
            <a:avLst/>
          </a:prstGeom>
          <a:noFill/>
          <a:ln w="9525">
            <a:noFill/>
            <a:miter lim="800000"/>
            <a:headEnd/>
            <a:tailEnd/>
          </a:ln>
        </p:spPr>
      </p:pic>
      <p:sp>
        <p:nvSpPr>
          <p:cNvPr id="12" name="مربع نص 11"/>
          <p:cNvSpPr txBox="1"/>
          <p:nvPr/>
        </p:nvSpPr>
        <p:spPr>
          <a:xfrm>
            <a:off x="571472" y="4429132"/>
            <a:ext cx="5786478" cy="646331"/>
          </a:xfrm>
          <a:prstGeom prst="rect">
            <a:avLst/>
          </a:prstGeom>
          <a:noFill/>
        </p:spPr>
        <p:txBody>
          <a:bodyPr wrap="square" rtlCol="1">
            <a:spAutoFit/>
          </a:bodyPr>
          <a:lstStyle/>
          <a:p>
            <a:pPr lvl="0"/>
            <a:r>
              <a:rPr lang="fr-FR" b="1" dirty="0" smtClean="0"/>
              <a:t>Elancement de référence:  </a:t>
            </a:r>
            <a:endParaRPr lang="en-US" dirty="0" smtClean="0"/>
          </a:p>
          <a:p>
            <a:r>
              <a:rPr lang="fr-FR" dirty="0" smtClean="0"/>
              <a:t> </a:t>
            </a:r>
            <a:r>
              <a:rPr lang="en-US" dirty="0" smtClean="0"/>
              <a:t> </a:t>
            </a:r>
            <a:endParaRPr lang="ar-SA" dirty="0"/>
          </a:p>
        </p:txBody>
      </p:sp>
      <p:sp>
        <p:nvSpPr>
          <p:cNvPr id="14" name="مربع نص 13"/>
          <p:cNvSpPr txBox="1"/>
          <p:nvPr/>
        </p:nvSpPr>
        <p:spPr>
          <a:xfrm>
            <a:off x="3500430" y="4286256"/>
            <a:ext cx="857256" cy="369332"/>
          </a:xfrm>
          <a:prstGeom prst="rect">
            <a:avLst/>
          </a:prstGeom>
          <a:noFill/>
        </p:spPr>
        <p:txBody>
          <a:bodyPr wrap="square" rtlCol="1">
            <a:spAutoFit/>
          </a:bodyPr>
          <a:lstStyle/>
          <a:p>
            <a:r>
              <a:rPr lang="el-GR" dirty="0" smtClean="0"/>
              <a:t>λ</a:t>
            </a:r>
            <a:r>
              <a:rPr lang="fr-FR" dirty="0" smtClean="0"/>
              <a:t>1 =</a:t>
            </a:r>
            <a:r>
              <a:rPr lang="az-Cyrl-AZ" dirty="0" smtClean="0"/>
              <a:t>Л</a:t>
            </a:r>
            <a:r>
              <a:rPr lang="fr-FR" dirty="0" smtClean="0"/>
              <a:t> </a:t>
            </a:r>
            <a:endParaRPr lang="ar-SA" dirty="0"/>
          </a:p>
        </p:txBody>
      </p:sp>
      <p:grpSp>
        <p:nvGrpSpPr>
          <p:cNvPr id="27652" name="Group 4"/>
          <p:cNvGrpSpPr>
            <a:grpSpLocks/>
          </p:cNvGrpSpPr>
          <p:nvPr/>
        </p:nvGrpSpPr>
        <p:grpSpPr bwMode="auto">
          <a:xfrm>
            <a:off x="4071934" y="4214818"/>
            <a:ext cx="755650" cy="762000"/>
            <a:chOff x="9093" y="-20"/>
            <a:chExt cx="767" cy="1202"/>
          </a:xfrm>
        </p:grpSpPr>
        <p:sp>
          <p:nvSpPr>
            <p:cNvPr id="27653" name="AutoShape 5"/>
            <p:cNvSpPr>
              <a:spLocks/>
            </p:cNvSpPr>
            <p:nvPr/>
          </p:nvSpPr>
          <p:spPr bwMode="auto">
            <a:xfrm>
              <a:off x="79700" y="-78854"/>
              <a:ext cx="1660" cy="5880"/>
            </a:xfrm>
            <a:custGeom>
              <a:avLst/>
              <a:gdLst/>
              <a:ahLst/>
              <a:cxnLst>
                <a:cxn ang="0">
                  <a:pos x="-70333" y="79402"/>
                </a:cxn>
                <a:cxn ang="0">
                  <a:pos x="-69891" y="79402"/>
                </a:cxn>
                <a:cxn ang="0">
                  <a:pos x="-70597" y="79602"/>
                </a:cxn>
                <a:cxn ang="0">
                  <a:pos x="-70547" y="79570"/>
                </a:cxn>
              </a:cxnLst>
              <a:rect l="0" t="0" r="r" b="b"/>
              <a:pathLst>
                <a:path w="1660" h="5880">
                  <a:moveTo>
                    <a:pt x="-70333" y="79402"/>
                  </a:moveTo>
                  <a:lnTo>
                    <a:pt x="-69891" y="79402"/>
                  </a:lnTo>
                  <a:moveTo>
                    <a:pt x="-70597" y="79602"/>
                  </a:moveTo>
                  <a:lnTo>
                    <a:pt x="-70547" y="79570"/>
                  </a:lnTo>
                </a:path>
              </a:pathLst>
            </a:custGeom>
            <a:noFill/>
            <a:ln w="12753">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7654" name="Line 6"/>
            <p:cNvSpPr>
              <a:spLocks noChangeShapeType="1"/>
            </p:cNvSpPr>
            <p:nvPr/>
          </p:nvSpPr>
          <p:spPr bwMode="auto">
            <a:xfrm>
              <a:off x="9153" y="727"/>
              <a:ext cx="70" cy="434"/>
            </a:xfrm>
            <a:prstGeom prst="line">
              <a:avLst/>
            </a:prstGeom>
            <a:noFill/>
            <a:ln w="2550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7655" name="Freeform 7"/>
            <p:cNvSpPr>
              <a:spLocks/>
            </p:cNvSpPr>
            <p:nvPr/>
          </p:nvSpPr>
          <p:spPr bwMode="auto">
            <a:xfrm>
              <a:off x="9232" y="-10"/>
              <a:ext cx="617" cy="1172"/>
            </a:xfrm>
            <a:custGeom>
              <a:avLst/>
              <a:gdLst/>
              <a:ahLst/>
              <a:cxnLst>
                <a:cxn ang="0">
                  <a:pos x="0" y="1171"/>
                </a:cxn>
                <a:cxn ang="0">
                  <a:pos x="100" y="0"/>
                </a:cxn>
                <a:cxn ang="0">
                  <a:pos x="616" y="0"/>
                </a:cxn>
              </a:cxnLst>
              <a:rect l="0" t="0" r="r" b="b"/>
              <a:pathLst>
                <a:path w="617" h="1172">
                  <a:moveTo>
                    <a:pt x="0" y="1171"/>
                  </a:moveTo>
                  <a:lnTo>
                    <a:pt x="100" y="0"/>
                  </a:lnTo>
                  <a:lnTo>
                    <a:pt x="616" y="0"/>
                  </a:lnTo>
                </a:path>
              </a:pathLst>
            </a:custGeom>
            <a:noFill/>
            <a:ln w="12753">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7656" name="Text Box 8"/>
            <p:cNvSpPr txBox="1">
              <a:spLocks noChangeArrowheads="1"/>
            </p:cNvSpPr>
            <p:nvPr/>
          </p:nvSpPr>
          <p:spPr bwMode="auto">
            <a:xfrm>
              <a:off x="9092" y="-20"/>
              <a:ext cx="767" cy="1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590550" lvl="0" indent="0" algn="r" defTabSz="914400" rtl="1" eaLnBrk="1" fontAlgn="base" latinLnBrk="0" hangingPunct="1">
                <a:lnSpc>
                  <a:spcPct val="100000"/>
                </a:lnSpc>
                <a:spcBef>
                  <a:spcPts val="20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endParaRPr kumimoji="0" lang="en-US" sz="2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479425" lvl="0" indent="0" algn="r" defTabSz="914400" rtl="1" eaLnBrk="1" fontAlgn="base" latinLnBrk="0" hangingPunct="1">
                <a:lnSpc>
                  <a:spcPct val="100000"/>
                </a:lnSpc>
                <a:spcBef>
                  <a:spcPts val="575"/>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 </a:t>
              </a:r>
              <a:r>
                <a:rPr kumimoji="0" lang="en-US" sz="1600"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Y</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2" name="مربع نص 21"/>
          <p:cNvSpPr txBox="1"/>
          <p:nvPr/>
        </p:nvSpPr>
        <p:spPr>
          <a:xfrm>
            <a:off x="714348" y="4929198"/>
            <a:ext cx="4538422" cy="646331"/>
          </a:xfrm>
          <a:prstGeom prst="rect">
            <a:avLst/>
          </a:prstGeom>
          <a:noFill/>
        </p:spPr>
        <p:txBody>
          <a:bodyPr wrap="none" rtlCol="1">
            <a:spAutoFit/>
          </a:bodyPr>
          <a:lstStyle/>
          <a:p>
            <a:endParaRPr lang="fr-FR" dirty="0" smtClean="0"/>
          </a:p>
          <a:p>
            <a:r>
              <a:rPr lang="el-GR" dirty="0" smtClean="0"/>
              <a:t>λ</a:t>
            </a:r>
            <a:r>
              <a:rPr lang="en-US" dirty="0" smtClean="0"/>
              <a:t>1= 93,9 ɛ                  </a:t>
            </a:r>
            <a:r>
              <a:rPr lang="fr-FR" dirty="0" smtClean="0"/>
              <a:t> avec                    </a:t>
            </a:r>
            <a:r>
              <a:rPr lang="en-US" dirty="0" smtClean="0"/>
              <a:t>ɛ =</a:t>
            </a:r>
            <a:endParaRPr lang="en-US" dirty="0"/>
          </a:p>
        </p:txBody>
      </p:sp>
      <p:grpSp>
        <p:nvGrpSpPr>
          <p:cNvPr id="27658" name="Group 10"/>
          <p:cNvGrpSpPr>
            <a:grpSpLocks/>
          </p:cNvGrpSpPr>
          <p:nvPr/>
        </p:nvGrpSpPr>
        <p:grpSpPr bwMode="auto">
          <a:xfrm>
            <a:off x="5143504" y="5000636"/>
            <a:ext cx="1058867" cy="762000"/>
            <a:chOff x="12926" y="929"/>
            <a:chExt cx="981" cy="1202"/>
          </a:xfrm>
        </p:grpSpPr>
        <p:sp>
          <p:nvSpPr>
            <p:cNvPr id="27659" name="AutoShape 11"/>
            <p:cNvSpPr>
              <a:spLocks/>
            </p:cNvSpPr>
            <p:nvPr/>
          </p:nvSpPr>
          <p:spPr bwMode="auto">
            <a:xfrm>
              <a:off x="79700" y="-111625"/>
              <a:ext cx="1660" cy="7660"/>
            </a:xfrm>
            <a:custGeom>
              <a:avLst/>
              <a:gdLst/>
              <a:ahLst/>
              <a:cxnLst>
                <a:cxn ang="0">
                  <a:pos x="-66500" y="113123"/>
                </a:cxn>
                <a:cxn ang="0">
                  <a:pos x="-65845" y="113123"/>
                </a:cxn>
                <a:cxn ang="0">
                  <a:pos x="-66764" y="113322"/>
                </a:cxn>
                <a:cxn ang="0">
                  <a:pos x="-66714" y="113291"/>
                </a:cxn>
              </a:cxnLst>
              <a:rect l="0" t="0" r="r" b="b"/>
              <a:pathLst>
                <a:path w="1660" h="7660">
                  <a:moveTo>
                    <a:pt x="-66500" y="113123"/>
                  </a:moveTo>
                  <a:lnTo>
                    <a:pt x="-65845" y="113123"/>
                  </a:lnTo>
                  <a:moveTo>
                    <a:pt x="-66764" y="113322"/>
                  </a:moveTo>
                  <a:lnTo>
                    <a:pt x="-66714" y="113291"/>
                  </a:lnTo>
                </a:path>
              </a:pathLst>
            </a:custGeom>
            <a:noFill/>
            <a:ln w="12753">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7660" name="Line 12"/>
            <p:cNvSpPr>
              <a:spLocks noChangeShapeType="1"/>
            </p:cNvSpPr>
            <p:nvPr/>
          </p:nvSpPr>
          <p:spPr bwMode="auto">
            <a:xfrm>
              <a:off x="12986" y="1675"/>
              <a:ext cx="70" cy="435"/>
            </a:xfrm>
            <a:prstGeom prst="line">
              <a:avLst/>
            </a:prstGeom>
            <a:noFill/>
            <a:ln w="2550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7661" name="Freeform 13"/>
            <p:cNvSpPr>
              <a:spLocks/>
            </p:cNvSpPr>
            <p:nvPr/>
          </p:nvSpPr>
          <p:spPr bwMode="auto">
            <a:xfrm>
              <a:off x="13067" y="938"/>
              <a:ext cx="828" cy="1172"/>
            </a:xfrm>
            <a:custGeom>
              <a:avLst/>
              <a:gdLst/>
              <a:ahLst/>
              <a:cxnLst>
                <a:cxn ang="0">
                  <a:pos x="0" y="1171"/>
                </a:cxn>
                <a:cxn ang="0">
                  <a:pos x="101" y="0"/>
                </a:cxn>
                <a:cxn ang="0">
                  <a:pos x="828" y="0"/>
                </a:cxn>
              </a:cxnLst>
              <a:rect l="0" t="0" r="r" b="b"/>
              <a:pathLst>
                <a:path w="828" h="1172">
                  <a:moveTo>
                    <a:pt x="0" y="1171"/>
                  </a:moveTo>
                  <a:lnTo>
                    <a:pt x="101" y="0"/>
                  </a:lnTo>
                  <a:lnTo>
                    <a:pt x="828" y="0"/>
                  </a:lnTo>
                </a:path>
              </a:pathLst>
            </a:custGeom>
            <a:noFill/>
            <a:ln w="12753">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7662" name="Text Box 14"/>
            <p:cNvSpPr txBox="1">
              <a:spLocks noChangeArrowheads="1"/>
            </p:cNvSpPr>
            <p:nvPr/>
          </p:nvSpPr>
          <p:spPr bwMode="auto">
            <a:xfrm>
              <a:off x="12925" y="928"/>
              <a:ext cx="981" cy="1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492125" lvl="0" indent="0" algn="r" defTabSz="914400" rtl="1" eaLnBrk="1" fontAlgn="base" latinLnBrk="0" hangingPunct="1">
                <a:lnSpc>
                  <a:spcPct val="100000"/>
                </a:lnSpc>
                <a:spcBef>
                  <a:spcPts val="20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235</a:t>
              </a:r>
            </a:p>
            <a:p>
              <a:pPr marL="0" marR="647700" lvl="0" indent="0" algn="r" defTabSz="914400" rtl="1" eaLnBrk="1" fontAlgn="base" latinLnBrk="0" hangingPunct="1">
                <a:lnSpc>
                  <a:spcPct val="100000"/>
                </a:lnSpc>
                <a:spcBef>
                  <a:spcPts val="575"/>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 </a:t>
              </a:r>
              <a:r>
                <a:rPr kumimoji="0" lang="en-US" sz="1600"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Y</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8" name="مربع نص 27"/>
          <p:cNvSpPr txBox="1"/>
          <p:nvPr/>
        </p:nvSpPr>
        <p:spPr>
          <a:xfrm>
            <a:off x="785786" y="5929330"/>
            <a:ext cx="6357982" cy="369332"/>
          </a:xfrm>
          <a:prstGeom prst="rect">
            <a:avLst/>
          </a:prstGeom>
          <a:noFill/>
        </p:spPr>
        <p:txBody>
          <a:bodyPr wrap="square" rtlCol="1">
            <a:spAutoFit/>
          </a:bodyPr>
          <a:lstStyle/>
          <a:p>
            <a:pPr lvl="0"/>
            <a:r>
              <a:rPr lang="en-US" b="1" dirty="0" err="1" smtClean="0"/>
              <a:t>Elancement</a:t>
            </a:r>
            <a:r>
              <a:rPr lang="en-US" b="1" dirty="0" smtClean="0"/>
              <a:t> </a:t>
            </a:r>
            <a:r>
              <a:rPr lang="en-US" b="1" dirty="0" err="1" smtClean="0"/>
              <a:t>réduit</a:t>
            </a:r>
            <a:r>
              <a:rPr lang="en-US" b="1" dirty="0" smtClean="0"/>
              <a:t>:</a:t>
            </a:r>
            <a:r>
              <a:rPr lang="en-US" dirty="0" smtClean="0"/>
              <a:t>                            </a:t>
            </a:r>
            <a:r>
              <a:rPr lang="el-GR" dirty="0" smtClean="0"/>
              <a:t>λ</a:t>
            </a:r>
            <a:r>
              <a:rPr lang="fr-FR" dirty="0" smtClean="0"/>
              <a:t>= </a:t>
            </a:r>
            <a:r>
              <a:rPr lang="el-GR" dirty="0" smtClean="0"/>
              <a:t>λ</a:t>
            </a:r>
            <a:r>
              <a:rPr lang="fr-FR" dirty="0" smtClean="0"/>
              <a:t>/</a:t>
            </a:r>
            <a:r>
              <a:rPr lang="el-GR" dirty="0" smtClean="0"/>
              <a:t>λ</a:t>
            </a:r>
            <a:r>
              <a:rPr lang="en-US" dirty="0" smtClean="0"/>
              <a:t>1</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428596" y="857232"/>
            <a:ext cx="8572560" cy="1261884"/>
          </a:xfrm>
          <a:prstGeom prst="rect">
            <a:avLst/>
          </a:prstGeom>
          <a:noFill/>
        </p:spPr>
        <p:txBody>
          <a:bodyPr wrap="square" rtlCol="1">
            <a:spAutoFit/>
          </a:bodyPr>
          <a:lstStyle/>
          <a:p>
            <a:r>
              <a:rPr lang="fr-FR" sz="2000" b="1" dirty="0" smtClean="0"/>
              <a:t>Le Facteur d’imperfection </a:t>
            </a:r>
            <a:r>
              <a:rPr lang="en-US" sz="2000" b="1" dirty="0" smtClean="0"/>
              <a:t>α</a:t>
            </a:r>
            <a:r>
              <a:rPr lang="fr-FR" sz="2000" b="1" dirty="0" smtClean="0"/>
              <a:t> correspondant à la courbe appropriée du flambement vaut :</a:t>
            </a:r>
            <a:endParaRPr lang="en-US" sz="2000" b="1" dirty="0" smtClean="0"/>
          </a:p>
          <a:p>
            <a:r>
              <a:rPr lang="fr-FR" dirty="0" smtClean="0"/>
              <a:t> </a:t>
            </a:r>
            <a:endParaRPr lang="en-US" dirty="0" smtClean="0"/>
          </a:p>
          <a:p>
            <a:endParaRPr lang="ar-SA" dirty="0"/>
          </a:p>
        </p:txBody>
      </p:sp>
      <p:pic>
        <p:nvPicPr>
          <p:cNvPr id="7" name="image84.jpeg"/>
          <p:cNvPicPr/>
          <p:nvPr/>
        </p:nvPicPr>
        <p:blipFill>
          <a:blip r:embed="rId3" cstate="print"/>
          <a:stretch>
            <a:fillRect/>
          </a:stretch>
        </p:blipFill>
        <p:spPr>
          <a:xfrm>
            <a:off x="1285852" y="1928802"/>
            <a:ext cx="6500858" cy="96818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133.png"/>
          <p:cNvPicPr/>
          <p:nvPr/>
        </p:nvPicPr>
        <p:blipFill>
          <a:blip r:embed="rId3" cstate="print"/>
          <a:stretch>
            <a:fillRect/>
          </a:stretch>
        </p:blipFill>
        <p:spPr>
          <a:xfrm>
            <a:off x="1000100" y="142852"/>
            <a:ext cx="7111319" cy="657229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54</a:t>
            </a:fld>
            <a:endParaRPr lang="fr-FR" sz="1400">
              <a:solidFill>
                <a:srgbClr val="898989"/>
              </a:solidFill>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20"/>
          <p:cNvPicPr/>
          <p:nvPr/>
        </p:nvPicPr>
        <p:blipFill>
          <a:blip r:embed="rId3" cstate="print"/>
          <a:srcRect/>
          <a:stretch>
            <a:fillRect/>
          </a:stretch>
        </p:blipFill>
        <p:spPr bwMode="auto">
          <a:xfrm>
            <a:off x="500034" y="642918"/>
            <a:ext cx="7929618" cy="4205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19"/>
          <p:cNvPicPr/>
          <p:nvPr/>
        </p:nvPicPr>
        <p:blipFill>
          <a:blip r:embed="rId3" cstate="print"/>
          <a:srcRect/>
          <a:stretch>
            <a:fillRect/>
          </a:stretch>
        </p:blipFill>
        <p:spPr bwMode="auto">
          <a:xfrm>
            <a:off x="500034" y="1326084"/>
            <a:ext cx="8001056" cy="4205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11"/>
          <p:cNvPicPr/>
          <p:nvPr/>
        </p:nvPicPr>
        <p:blipFill>
          <a:blip r:embed="rId3" cstate="print"/>
          <a:srcRect/>
          <a:stretch>
            <a:fillRect/>
          </a:stretch>
        </p:blipFill>
        <p:spPr bwMode="auto">
          <a:xfrm>
            <a:off x="428596" y="1504200"/>
            <a:ext cx="7858179" cy="384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13"/>
          <p:cNvPicPr/>
          <p:nvPr/>
        </p:nvPicPr>
        <p:blipFill>
          <a:blip r:embed="rId3" cstate="print"/>
          <a:srcRect/>
          <a:stretch>
            <a:fillRect/>
          </a:stretch>
        </p:blipFill>
        <p:spPr bwMode="auto">
          <a:xfrm>
            <a:off x="714348" y="1503221"/>
            <a:ext cx="7643866" cy="3851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14"/>
          <p:cNvPicPr/>
          <p:nvPr/>
        </p:nvPicPr>
        <p:blipFill>
          <a:blip r:embed="rId3" cstate="print"/>
          <a:srcRect/>
          <a:stretch>
            <a:fillRect/>
          </a:stretch>
        </p:blipFill>
        <p:spPr bwMode="auto">
          <a:xfrm>
            <a:off x="714348" y="714356"/>
            <a:ext cx="6681479" cy="4639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59</a:t>
            </a:fld>
            <a:endParaRPr lang="fr-FR" sz="1400">
              <a:solidFill>
                <a:srgbClr val="898989"/>
              </a:solidFill>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15"/>
          <p:cNvPicPr/>
          <p:nvPr/>
        </p:nvPicPr>
        <p:blipFill>
          <a:blip r:embed="rId3" cstate="print"/>
          <a:srcRect/>
          <a:stretch>
            <a:fillRect/>
          </a:stretch>
        </p:blipFill>
        <p:spPr bwMode="auto">
          <a:xfrm>
            <a:off x="500034" y="857232"/>
            <a:ext cx="6933160"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6</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20" name="image3.jpeg"/>
          <p:cNvPicPr/>
          <p:nvPr/>
        </p:nvPicPr>
        <p:blipFill>
          <a:blip r:embed="rId3" cstate="print"/>
          <a:stretch>
            <a:fillRect/>
          </a:stretch>
        </p:blipFill>
        <p:spPr>
          <a:xfrm>
            <a:off x="214282" y="1285860"/>
            <a:ext cx="4286250" cy="2562225"/>
          </a:xfrm>
          <a:prstGeom prst="rect">
            <a:avLst/>
          </a:prstGeom>
        </p:spPr>
      </p:pic>
      <p:pic>
        <p:nvPicPr>
          <p:cNvPr id="21" name="image4.jpeg"/>
          <p:cNvPicPr/>
          <p:nvPr/>
        </p:nvPicPr>
        <p:blipFill>
          <a:blip r:embed="rId4" cstate="print"/>
          <a:stretch>
            <a:fillRect/>
          </a:stretch>
        </p:blipFill>
        <p:spPr>
          <a:xfrm>
            <a:off x="4695846" y="1285860"/>
            <a:ext cx="2876550" cy="2438400"/>
          </a:xfrm>
          <a:prstGeom prst="rect">
            <a:avLst/>
          </a:prstGeom>
        </p:spPr>
      </p:pic>
      <p:pic>
        <p:nvPicPr>
          <p:cNvPr id="22" name="image7.jpeg"/>
          <p:cNvPicPr/>
          <p:nvPr/>
        </p:nvPicPr>
        <p:blipFill>
          <a:blip r:embed="rId5" cstate="print"/>
          <a:stretch>
            <a:fillRect/>
          </a:stretch>
        </p:blipFill>
        <p:spPr>
          <a:xfrm>
            <a:off x="71406" y="3990995"/>
            <a:ext cx="4305300" cy="2295525"/>
          </a:xfrm>
          <a:prstGeom prst="rect">
            <a:avLst/>
          </a:prstGeom>
        </p:spPr>
      </p:pic>
      <p:pic>
        <p:nvPicPr>
          <p:cNvPr id="23" name="image6.jpeg"/>
          <p:cNvPicPr/>
          <p:nvPr/>
        </p:nvPicPr>
        <p:blipFill>
          <a:blip r:embed="rId6" cstate="print"/>
          <a:stretch>
            <a:fillRect/>
          </a:stretch>
        </p:blipFill>
        <p:spPr>
          <a:xfrm>
            <a:off x="4567263" y="4014803"/>
            <a:ext cx="3648075" cy="16287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pic>
        <p:nvPicPr>
          <p:cNvPr id="6" name="صورة 5"/>
          <p:cNvPicPr/>
          <p:nvPr/>
        </p:nvPicPr>
        <p:blipFill>
          <a:blip r:embed="rId3" cstate="print"/>
          <a:srcRect/>
          <a:stretch>
            <a:fillRect/>
          </a:stretch>
        </p:blipFill>
        <p:spPr bwMode="auto">
          <a:xfrm>
            <a:off x="1390650" y="1285860"/>
            <a:ext cx="6362700" cy="3986081"/>
          </a:xfrm>
          <a:prstGeom prst="rect">
            <a:avLst/>
          </a:prstGeom>
          <a:noFill/>
          <a:ln w="9525">
            <a:noFill/>
            <a:miter lim="800000"/>
            <a:headEnd/>
            <a:tailEnd/>
          </a:ln>
        </p:spPr>
      </p:pic>
      <p:pic>
        <p:nvPicPr>
          <p:cNvPr id="7" name="صورة 6"/>
          <p:cNvPicPr/>
          <p:nvPr/>
        </p:nvPicPr>
        <p:blipFill>
          <a:blip r:embed="rId4" cstate="print"/>
          <a:srcRect/>
          <a:stretch>
            <a:fillRect/>
          </a:stretch>
        </p:blipFill>
        <p:spPr bwMode="auto">
          <a:xfrm>
            <a:off x="1285852" y="1428736"/>
            <a:ext cx="5495925" cy="383540"/>
          </a:xfrm>
          <a:prstGeom prst="rect">
            <a:avLst/>
          </a:prstGeom>
          <a:noFill/>
          <a:ln w="9525">
            <a:noFill/>
            <a:miter lim="800000"/>
            <a:headEnd/>
            <a:tailEnd/>
          </a:ln>
        </p:spPr>
      </p:pic>
      <p:sp>
        <p:nvSpPr>
          <p:cNvPr id="8" name="مربع نص 7"/>
          <p:cNvSpPr txBox="1"/>
          <p:nvPr/>
        </p:nvSpPr>
        <p:spPr>
          <a:xfrm>
            <a:off x="1214414" y="714356"/>
            <a:ext cx="6429420" cy="646331"/>
          </a:xfrm>
          <a:prstGeom prst="rect">
            <a:avLst/>
          </a:prstGeom>
          <a:noFill/>
        </p:spPr>
        <p:txBody>
          <a:bodyPr wrap="square" rtlCol="1">
            <a:spAutoFit/>
          </a:bodyPr>
          <a:lstStyle/>
          <a:p>
            <a:r>
              <a:rPr lang="fr-FR" b="1" u="sng" dirty="0" smtClean="0">
                <a:solidFill>
                  <a:srgbClr val="C00000"/>
                </a:solidFill>
              </a:rPr>
              <a:t>Chapitre5: La flexion simple </a:t>
            </a:r>
          </a:p>
          <a:p>
            <a:r>
              <a:rPr lang="fr-FR" b="1" dirty="0" smtClean="0">
                <a:solidFill>
                  <a:schemeClr val="accent5"/>
                </a:solidFill>
              </a:rPr>
              <a:t> </a:t>
            </a:r>
            <a:r>
              <a:rPr lang="fr-FR" b="1" dirty="0" smtClean="0"/>
              <a:t>Les éléments métalliques fléchis sont appelés poutres</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صورة 5"/>
          <p:cNvPicPr/>
          <p:nvPr/>
        </p:nvPicPr>
        <p:blipFill>
          <a:blip r:embed="rId3" cstate="print"/>
          <a:srcRect/>
          <a:stretch>
            <a:fillRect/>
          </a:stretch>
        </p:blipFill>
        <p:spPr bwMode="auto">
          <a:xfrm>
            <a:off x="1071538" y="857232"/>
            <a:ext cx="6362700" cy="655744"/>
          </a:xfrm>
          <a:prstGeom prst="rect">
            <a:avLst/>
          </a:prstGeom>
          <a:noFill/>
          <a:ln w="9525">
            <a:noFill/>
            <a:miter lim="800000"/>
            <a:headEnd/>
            <a:tailEnd/>
          </a:ln>
        </p:spPr>
      </p:pic>
      <p:pic>
        <p:nvPicPr>
          <p:cNvPr id="7" name="صورة 6"/>
          <p:cNvPicPr/>
          <p:nvPr/>
        </p:nvPicPr>
        <p:blipFill>
          <a:blip r:embed="rId4" cstate="print"/>
          <a:srcRect/>
          <a:stretch>
            <a:fillRect/>
          </a:stretch>
        </p:blipFill>
        <p:spPr bwMode="auto">
          <a:xfrm>
            <a:off x="428596" y="1500174"/>
            <a:ext cx="7324754" cy="2550230"/>
          </a:xfrm>
          <a:prstGeom prst="rect">
            <a:avLst/>
          </a:prstGeom>
          <a:noFill/>
          <a:ln w="9525">
            <a:noFill/>
            <a:miter lim="800000"/>
            <a:headEnd/>
            <a:tailEnd/>
          </a:ln>
        </p:spPr>
      </p:pic>
      <p:sp>
        <p:nvSpPr>
          <p:cNvPr id="8" name="مربع نص 7"/>
          <p:cNvSpPr txBox="1"/>
          <p:nvPr/>
        </p:nvSpPr>
        <p:spPr>
          <a:xfrm>
            <a:off x="142844" y="4000504"/>
            <a:ext cx="9001156" cy="2585323"/>
          </a:xfrm>
          <a:prstGeom prst="rect">
            <a:avLst/>
          </a:prstGeom>
          <a:noFill/>
        </p:spPr>
        <p:txBody>
          <a:bodyPr wrap="square" rtlCol="1">
            <a:spAutoFit/>
          </a:bodyPr>
          <a:lstStyle/>
          <a:p>
            <a:r>
              <a:rPr lang="fr-FR" b="1" u="sng" dirty="0" smtClean="0"/>
              <a:t>Introduction</a:t>
            </a:r>
            <a:endParaRPr lang="en-US" b="1" u="sng" dirty="0" smtClean="0"/>
          </a:p>
          <a:p>
            <a:r>
              <a:rPr lang="fr-FR" b="1" dirty="0" smtClean="0"/>
              <a:t>Dans les structures métalliques les planchers sont généralement supportés par un système de poutres placées horizontalement et qui constitué de :</a:t>
            </a:r>
            <a:endParaRPr lang="en-US" b="1" dirty="0" smtClean="0"/>
          </a:p>
          <a:p>
            <a:r>
              <a:rPr lang="fr-FR" b="1" dirty="0" smtClean="0"/>
              <a:t>Poutres principales;  poutres secondaires;   pannes (solives).</a:t>
            </a:r>
            <a:endParaRPr lang="en-US" b="1" dirty="0" smtClean="0"/>
          </a:p>
          <a:p>
            <a:r>
              <a:rPr lang="fr-FR" b="1" dirty="0" smtClean="0"/>
              <a:t>Ces éléments travaillant à la flexion peuvent se présenter sous forme de poutres isostatiques (simplement appuyées ou porte à faux) ou hyperstatique (poutres continues ou poutres de cadres). Dont le dimensionnement se fait avec la valeur maximale du moment fléchissant </a:t>
            </a:r>
            <a:r>
              <a:rPr lang="fr-FR" b="1" dirty="0" err="1" smtClean="0"/>
              <a:t>Msd,y</a:t>
            </a:r>
            <a:r>
              <a:rPr lang="fr-FR" b="1" dirty="0" smtClean="0"/>
              <a:t>.</a:t>
            </a:r>
            <a:endParaRPr lang="en-US" b="1" dirty="0" smtClean="0"/>
          </a:p>
          <a:p>
            <a:endParaRPr lang="ar-S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85720" y="785794"/>
            <a:ext cx="8715436" cy="3139321"/>
          </a:xfrm>
          <a:prstGeom prst="rect">
            <a:avLst/>
          </a:prstGeom>
          <a:noFill/>
        </p:spPr>
        <p:txBody>
          <a:bodyPr wrap="square" rtlCol="1">
            <a:spAutoFit/>
          </a:bodyPr>
          <a:lstStyle/>
          <a:p>
            <a:r>
              <a:rPr lang="fr-FR" b="1" dirty="0" smtClean="0">
                <a:solidFill>
                  <a:srgbClr val="FF0000"/>
                </a:solidFill>
              </a:rPr>
              <a:t>Flexion </a:t>
            </a:r>
            <a:r>
              <a:rPr lang="fr-FR" b="1" dirty="0" err="1" smtClean="0">
                <a:solidFill>
                  <a:srgbClr val="FF0000"/>
                </a:solidFill>
              </a:rPr>
              <a:t>uniaxiale</a:t>
            </a:r>
            <a:r>
              <a:rPr lang="fr-FR" b="1" dirty="0" smtClean="0">
                <a:solidFill>
                  <a:srgbClr val="FF0000"/>
                </a:solidFill>
              </a:rPr>
              <a:t>:</a:t>
            </a:r>
          </a:p>
          <a:p>
            <a:r>
              <a:rPr lang="fr-FR" b="1" dirty="0" smtClean="0">
                <a:solidFill>
                  <a:srgbClr val="FF0000"/>
                </a:solidFill>
              </a:rPr>
              <a:t>4.1Résistance de la section transversale sous moment fléchissant seul</a:t>
            </a:r>
            <a:r>
              <a:rPr lang="fr-FR" b="1" dirty="0" smtClean="0"/>
              <a:t>:</a:t>
            </a:r>
            <a:endParaRPr lang="en-US" b="1" dirty="0" smtClean="0"/>
          </a:p>
          <a:p>
            <a:r>
              <a:rPr lang="fr-FR" b="1" dirty="0" smtClean="0"/>
              <a:t>En absence de l’effort tranchant, La </a:t>
            </a:r>
            <a:r>
              <a:rPr lang="fr-FR" b="1" u="sng" dirty="0" smtClean="0"/>
              <a:t>valeur de calcul du moment de flexion</a:t>
            </a:r>
            <a:r>
              <a:rPr lang="fr-FR" b="1" dirty="0" smtClean="0"/>
              <a:t> MEd dans chaque section transversale sans trous de fixation doit satisfaire la condition suivante:</a:t>
            </a:r>
            <a:endParaRPr lang="en-US" b="1" dirty="0" smtClean="0"/>
          </a:p>
          <a:p>
            <a:pPr algn="ctr"/>
            <a:r>
              <a:rPr lang="fr-FR" b="1" dirty="0" smtClean="0">
                <a:solidFill>
                  <a:srgbClr val="FF0000"/>
                </a:solidFill>
              </a:rPr>
              <a:t>M Ed </a:t>
            </a:r>
            <a:r>
              <a:rPr lang="en-US" b="1" dirty="0" smtClean="0">
                <a:solidFill>
                  <a:srgbClr val="FF0000"/>
                </a:solidFill>
              </a:rPr>
              <a:t>≤</a:t>
            </a:r>
            <a:r>
              <a:rPr lang="fr-FR" b="1" dirty="0" smtClean="0">
                <a:solidFill>
                  <a:srgbClr val="FF0000"/>
                </a:solidFill>
              </a:rPr>
              <a:t> M </a:t>
            </a:r>
            <a:r>
              <a:rPr lang="fr-FR" b="1" dirty="0" err="1" smtClean="0">
                <a:solidFill>
                  <a:srgbClr val="FF0000"/>
                </a:solidFill>
              </a:rPr>
              <a:t>c,Rd</a:t>
            </a:r>
            <a:endParaRPr lang="en-US" b="1" dirty="0" smtClean="0">
              <a:solidFill>
                <a:srgbClr val="FF0000"/>
              </a:solidFill>
            </a:endParaRPr>
          </a:p>
          <a:p>
            <a:r>
              <a:rPr lang="fr-FR" b="1" dirty="0" smtClean="0"/>
              <a:t>Compte tenu de la notion de </a:t>
            </a:r>
            <a:r>
              <a:rPr lang="fr-FR" b="1" u="sng" dirty="0" smtClean="0"/>
              <a:t>classes de sections</a:t>
            </a:r>
            <a:r>
              <a:rPr lang="fr-FR" b="1" dirty="0" smtClean="0"/>
              <a:t> définie précédemment, la </a:t>
            </a:r>
            <a:r>
              <a:rPr lang="fr-FR" b="1" u="sng" dirty="0" smtClean="0"/>
              <a:t>valeur de calcul de la résistance à la flexion pure</a:t>
            </a:r>
            <a:r>
              <a:rPr lang="fr-FR" b="1" dirty="0" smtClean="0"/>
              <a:t> par rapport à l’un des axes principaux de la section, McRd, sera déterminée comme suit :</a:t>
            </a:r>
            <a:endParaRPr lang="en-US" b="1" dirty="0" smtClean="0"/>
          </a:p>
          <a:p>
            <a:r>
              <a:rPr lang="fr-FR" b="1" dirty="0" smtClean="0"/>
              <a:t>pour les </a:t>
            </a:r>
            <a:r>
              <a:rPr lang="fr-FR" b="1" dirty="0" smtClean="0">
                <a:solidFill>
                  <a:srgbClr val="FF0000"/>
                </a:solidFill>
              </a:rPr>
              <a:t>classes 1 et 2</a:t>
            </a:r>
            <a:r>
              <a:rPr lang="fr-FR" b="1" dirty="0" smtClean="0"/>
              <a:t>, c’est la valeur de calcul de la résistance plastique de la section brute :</a:t>
            </a:r>
            <a:endParaRPr lang="en-US" b="1" dirty="0"/>
          </a:p>
        </p:txBody>
      </p:sp>
      <p:grpSp>
        <p:nvGrpSpPr>
          <p:cNvPr id="1042" name="Group 18"/>
          <p:cNvGrpSpPr>
            <a:grpSpLocks/>
          </p:cNvGrpSpPr>
          <p:nvPr/>
        </p:nvGrpSpPr>
        <p:grpSpPr bwMode="auto">
          <a:xfrm>
            <a:off x="5572132" y="3643314"/>
            <a:ext cx="1000132" cy="1357322"/>
            <a:chOff x="6321" y="-99"/>
            <a:chExt cx="1091" cy="1285"/>
          </a:xfrm>
        </p:grpSpPr>
        <p:pic>
          <p:nvPicPr>
            <p:cNvPr id="1043" name="Picture 19"/>
            <p:cNvPicPr>
              <a:picLocks noChangeAspect="1" noChangeArrowheads="1"/>
            </p:cNvPicPr>
            <p:nvPr/>
          </p:nvPicPr>
          <p:blipFill>
            <a:blip r:embed="rId3" cstate="print"/>
            <a:srcRect/>
            <a:stretch>
              <a:fillRect/>
            </a:stretch>
          </p:blipFill>
          <p:spPr bwMode="auto">
            <a:xfrm>
              <a:off x="6864" y="-92"/>
              <a:ext cx="540" cy="732"/>
            </a:xfrm>
            <a:prstGeom prst="rect">
              <a:avLst/>
            </a:prstGeom>
            <a:noFill/>
          </p:spPr>
        </p:pic>
        <p:sp>
          <p:nvSpPr>
            <p:cNvPr id="1044" name="Rectangle 20"/>
            <p:cNvSpPr>
              <a:spLocks noChangeArrowheads="1"/>
            </p:cNvSpPr>
            <p:nvPr/>
          </p:nvSpPr>
          <p:spPr bwMode="auto">
            <a:xfrm>
              <a:off x="6864" y="-92"/>
              <a:ext cx="540" cy="73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pic>
          <p:nvPicPr>
            <p:cNvPr id="1045" name="Picture 21"/>
            <p:cNvPicPr>
              <a:picLocks noChangeAspect="1" noChangeArrowheads="1"/>
            </p:cNvPicPr>
            <p:nvPr/>
          </p:nvPicPr>
          <p:blipFill>
            <a:blip r:embed="rId4" cstate="print"/>
            <a:srcRect/>
            <a:stretch>
              <a:fillRect/>
            </a:stretch>
          </p:blipFill>
          <p:spPr bwMode="auto">
            <a:xfrm>
              <a:off x="6328" y="642"/>
              <a:ext cx="540" cy="536"/>
            </a:xfrm>
            <a:prstGeom prst="rect">
              <a:avLst/>
            </a:prstGeom>
            <a:noFill/>
          </p:spPr>
        </p:pic>
        <p:sp>
          <p:nvSpPr>
            <p:cNvPr id="1046" name="Rectangle 22"/>
            <p:cNvSpPr>
              <a:spLocks noChangeArrowheads="1"/>
            </p:cNvSpPr>
            <p:nvPr/>
          </p:nvSpPr>
          <p:spPr bwMode="auto">
            <a:xfrm>
              <a:off x="6328" y="642"/>
              <a:ext cx="540" cy="53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grpSp>
      <p:sp>
        <p:nvSpPr>
          <p:cNvPr id="28" name="مربع نص 27"/>
          <p:cNvSpPr txBox="1"/>
          <p:nvPr/>
        </p:nvSpPr>
        <p:spPr>
          <a:xfrm>
            <a:off x="500034" y="4714884"/>
            <a:ext cx="8001056" cy="923330"/>
          </a:xfrm>
          <a:prstGeom prst="rect">
            <a:avLst/>
          </a:prstGeom>
          <a:noFill/>
        </p:spPr>
        <p:txBody>
          <a:bodyPr wrap="square" rtlCol="1">
            <a:spAutoFit/>
          </a:bodyPr>
          <a:lstStyle/>
          <a:p>
            <a:endParaRPr lang="fr-FR" b="1" dirty="0" smtClean="0"/>
          </a:p>
          <a:p>
            <a:r>
              <a:rPr lang="fr-FR" b="1" dirty="0" smtClean="0"/>
              <a:t>pour une </a:t>
            </a:r>
            <a:r>
              <a:rPr lang="fr-FR" b="1" dirty="0" smtClean="0">
                <a:solidFill>
                  <a:srgbClr val="FF0000"/>
                </a:solidFill>
              </a:rPr>
              <a:t>classe 3,</a:t>
            </a:r>
            <a:r>
              <a:rPr lang="fr-FR" b="1" dirty="0" smtClean="0"/>
              <a:t> c’est la valeur de calcul de la résistance élastique de la section brute :</a:t>
            </a:r>
            <a:endParaRPr lang="en-US" b="1" dirty="0"/>
          </a:p>
        </p:txBody>
      </p:sp>
      <p:grpSp>
        <p:nvGrpSpPr>
          <p:cNvPr id="1056" name="Group 32"/>
          <p:cNvGrpSpPr>
            <a:grpSpLocks/>
          </p:cNvGrpSpPr>
          <p:nvPr/>
        </p:nvGrpSpPr>
        <p:grpSpPr bwMode="auto">
          <a:xfrm>
            <a:off x="5786446" y="5357826"/>
            <a:ext cx="855662" cy="919163"/>
            <a:chOff x="6556" y="202"/>
            <a:chExt cx="1347" cy="1448"/>
          </a:xfrm>
        </p:grpSpPr>
        <p:sp>
          <p:nvSpPr>
            <p:cNvPr id="1057" name="Rectangle 33"/>
            <p:cNvSpPr>
              <a:spLocks noChangeArrowheads="1"/>
            </p:cNvSpPr>
            <p:nvPr/>
          </p:nvSpPr>
          <p:spPr bwMode="auto">
            <a:xfrm>
              <a:off x="7308" y="202"/>
              <a:ext cx="596" cy="4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pic>
          <p:nvPicPr>
            <p:cNvPr id="1058" name="Picture 34"/>
            <p:cNvPicPr>
              <a:picLocks noChangeAspect="1" noChangeArrowheads="1"/>
            </p:cNvPicPr>
            <p:nvPr/>
          </p:nvPicPr>
          <p:blipFill>
            <a:blip r:embed="rId5" cstate="print"/>
            <a:srcRect/>
            <a:stretch>
              <a:fillRect/>
            </a:stretch>
          </p:blipFill>
          <p:spPr bwMode="auto">
            <a:xfrm>
              <a:off x="6564" y="382"/>
              <a:ext cx="800" cy="1260"/>
            </a:xfrm>
            <a:prstGeom prst="rect">
              <a:avLst/>
            </a:prstGeom>
            <a:noFill/>
          </p:spPr>
        </p:pic>
        <p:sp>
          <p:nvSpPr>
            <p:cNvPr id="1059" name="Freeform 35"/>
            <p:cNvSpPr>
              <a:spLocks/>
            </p:cNvSpPr>
            <p:nvPr/>
          </p:nvSpPr>
          <p:spPr bwMode="auto">
            <a:xfrm>
              <a:off x="6564" y="382"/>
              <a:ext cx="800" cy="1260"/>
            </a:xfrm>
            <a:custGeom>
              <a:avLst/>
              <a:gdLst/>
              <a:ahLst/>
              <a:cxnLst>
                <a:cxn ang="0">
                  <a:pos x="278" y="0"/>
                </a:cxn>
                <a:cxn ang="0">
                  <a:pos x="799" y="0"/>
                </a:cxn>
                <a:cxn ang="0">
                  <a:pos x="0" y="1260"/>
                </a:cxn>
                <a:cxn ang="0">
                  <a:pos x="300" y="1260"/>
                </a:cxn>
                <a:cxn ang="0">
                  <a:pos x="278" y="0"/>
                </a:cxn>
              </a:cxnLst>
              <a:rect l="0" t="0" r="r" b="b"/>
              <a:pathLst>
                <a:path w="800" h="1260">
                  <a:moveTo>
                    <a:pt x="278" y="0"/>
                  </a:moveTo>
                  <a:lnTo>
                    <a:pt x="799" y="0"/>
                  </a:lnTo>
                  <a:lnTo>
                    <a:pt x="0" y="1260"/>
                  </a:lnTo>
                  <a:lnTo>
                    <a:pt x="300" y="1260"/>
                  </a:lnTo>
                  <a:lnTo>
                    <a:pt x="278"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069" name="Rectangle 4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54" name="مربع نص 53"/>
          <p:cNvSpPr txBox="1"/>
          <p:nvPr/>
        </p:nvSpPr>
        <p:spPr>
          <a:xfrm>
            <a:off x="6429388" y="5429264"/>
            <a:ext cx="714380" cy="369332"/>
          </a:xfrm>
          <a:prstGeom prst="rect">
            <a:avLst/>
          </a:prstGeom>
          <a:noFill/>
        </p:spPr>
        <p:txBody>
          <a:bodyPr wrap="square" rtlCol="1">
            <a:spAutoFit/>
          </a:bodyPr>
          <a:lstStyle/>
          <a:p>
            <a:r>
              <a:rPr lang="fr-FR" b="1" dirty="0" smtClean="0"/>
              <a:t>Fy</a:t>
            </a:r>
            <a:endParaRPr lang="ar-SA" b="1" dirty="0"/>
          </a:p>
        </p:txBody>
      </p:sp>
      <p:sp>
        <p:nvSpPr>
          <p:cNvPr id="18" name="مربع نص 17"/>
          <p:cNvSpPr txBox="1"/>
          <p:nvPr/>
        </p:nvSpPr>
        <p:spPr>
          <a:xfrm>
            <a:off x="1000100" y="3929066"/>
            <a:ext cx="3857652" cy="369332"/>
          </a:xfrm>
          <a:prstGeom prst="rect">
            <a:avLst/>
          </a:prstGeom>
          <a:noFill/>
        </p:spPr>
        <p:txBody>
          <a:bodyPr wrap="square" rtlCol="1">
            <a:spAutoFit/>
          </a:bodyPr>
          <a:lstStyle/>
          <a:p>
            <a:r>
              <a:rPr lang="fr-FR" b="1" dirty="0" err="1" smtClean="0"/>
              <a:t>McRD</a:t>
            </a:r>
            <a:r>
              <a:rPr lang="fr-FR" b="1" dirty="0" smtClean="0"/>
              <a:t>= </a:t>
            </a:r>
            <a:r>
              <a:rPr lang="fr-FR" b="1" dirty="0" err="1" smtClean="0"/>
              <a:t>Mpl,Rd</a:t>
            </a:r>
            <a:r>
              <a:rPr lang="fr-FR" b="1" dirty="0" smtClean="0"/>
              <a:t>= </a:t>
            </a:r>
            <a:r>
              <a:rPr lang="fr-FR" b="1" dirty="0" err="1" smtClean="0"/>
              <a:t>Wpl</a:t>
            </a:r>
            <a:r>
              <a:rPr lang="fr-FR" b="1" dirty="0" smtClean="0"/>
              <a:t>×Fy/</a:t>
            </a:r>
            <a:r>
              <a:rPr lang="el-GR" b="1" dirty="0" smtClean="0"/>
              <a:t>γ</a:t>
            </a:r>
            <a:r>
              <a:rPr lang="fr-FR" b="1" dirty="0" smtClean="0"/>
              <a:t>M0</a:t>
            </a:r>
            <a:endParaRPr lang="ar-SA" b="1" dirty="0"/>
          </a:p>
        </p:txBody>
      </p:sp>
      <p:sp>
        <p:nvSpPr>
          <p:cNvPr id="19" name="مربع نص 18"/>
          <p:cNvSpPr txBox="1"/>
          <p:nvPr/>
        </p:nvSpPr>
        <p:spPr>
          <a:xfrm>
            <a:off x="6643702" y="3786190"/>
            <a:ext cx="571504" cy="369332"/>
          </a:xfrm>
          <a:prstGeom prst="rect">
            <a:avLst/>
          </a:prstGeom>
          <a:noFill/>
        </p:spPr>
        <p:txBody>
          <a:bodyPr wrap="square" rtlCol="1">
            <a:spAutoFit/>
          </a:bodyPr>
          <a:lstStyle/>
          <a:p>
            <a:r>
              <a:rPr lang="fr-FR" dirty="0" smtClean="0"/>
              <a:t>Fy</a:t>
            </a:r>
            <a:endParaRPr lang="ar-SA" dirty="0"/>
          </a:p>
        </p:txBody>
      </p:sp>
      <p:sp>
        <p:nvSpPr>
          <p:cNvPr id="20" name="مربع نص 19"/>
          <p:cNvSpPr txBox="1"/>
          <p:nvPr/>
        </p:nvSpPr>
        <p:spPr>
          <a:xfrm>
            <a:off x="4929190" y="4429132"/>
            <a:ext cx="571504" cy="369332"/>
          </a:xfrm>
          <a:prstGeom prst="rect">
            <a:avLst/>
          </a:prstGeom>
          <a:noFill/>
        </p:spPr>
        <p:txBody>
          <a:bodyPr wrap="square" rtlCol="1">
            <a:spAutoFit/>
          </a:bodyPr>
          <a:lstStyle/>
          <a:p>
            <a:r>
              <a:rPr lang="fr-FR" dirty="0" smtClean="0"/>
              <a:t>Fy</a:t>
            </a:r>
            <a:endParaRPr lang="ar-SA" dirty="0"/>
          </a:p>
        </p:txBody>
      </p:sp>
      <p:sp>
        <p:nvSpPr>
          <p:cNvPr id="22" name="مربع نص 21"/>
          <p:cNvSpPr txBox="1"/>
          <p:nvPr/>
        </p:nvSpPr>
        <p:spPr>
          <a:xfrm>
            <a:off x="1357290" y="5929330"/>
            <a:ext cx="3500462" cy="369332"/>
          </a:xfrm>
          <a:prstGeom prst="rect">
            <a:avLst/>
          </a:prstGeom>
          <a:noFill/>
        </p:spPr>
        <p:txBody>
          <a:bodyPr wrap="square" rtlCol="1">
            <a:spAutoFit/>
          </a:bodyPr>
          <a:lstStyle/>
          <a:p>
            <a:r>
              <a:rPr lang="fr-FR" b="1" dirty="0" err="1" smtClean="0"/>
              <a:t>McRD</a:t>
            </a:r>
            <a:r>
              <a:rPr lang="fr-FR" b="1" dirty="0" smtClean="0"/>
              <a:t>= </a:t>
            </a:r>
            <a:r>
              <a:rPr lang="fr-FR" b="1" dirty="0" err="1" smtClean="0"/>
              <a:t>Mel,Rd</a:t>
            </a:r>
            <a:r>
              <a:rPr lang="fr-FR" b="1" dirty="0" smtClean="0"/>
              <a:t>= </a:t>
            </a:r>
            <a:r>
              <a:rPr lang="fr-FR" b="1" dirty="0" err="1" smtClean="0"/>
              <a:t>Wel</a:t>
            </a:r>
            <a:r>
              <a:rPr lang="fr-FR" b="1" dirty="0" smtClean="0"/>
              <a:t>×Fy/</a:t>
            </a:r>
            <a:r>
              <a:rPr lang="el-GR" b="1" dirty="0" smtClean="0"/>
              <a:t>γ</a:t>
            </a:r>
            <a:r>
              <a:rPr lang="fr-FR" b="1" dirty="0" smtClean="0"/>
              <a:t>M0</a:t>
            </a:r>
            <a:endParaRPr lang="ar-SA"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85720" y="714356"/>
            <a:ext cx="8572560" cy="646331"/>
          </a:xfrm>
          <a:prstGeom prst="rect">
            <a:avLst/>
          </a:prstGeom>
          <a:noFill/>
        </p:spPr>
        <p:txBody>
          <a:bodyPr wrap="square" rtlCol="1">
            <a:spAutoFit/>
          </a:bodyPr>
          <a:lstStyle/>
          <a:p>
            <a:r>
              <a:rPr lang="fr-FR" b="1" dirty="0" smtClean="0"/>
              <a:t>pour une classe 4, c’est la valeur de calcul de la résistance élastique de la section efficace :</a:t>
            </a:r>
            <a:endParaRPr lang="en-US" b="1" dirty="0"/>
          </a:p>
        </p:txBody>
      </p:sp>
      <p:sp>
        <p:nvSpPr>
          <p:cNvPr id="17" name="مربع نص 16"/>
          <p:cNvSpPr txBox="1"/>
          <p:nvPr/>
        </p:nvSpPr>
        <p:spPr>
          <a:xfrm>
            <a:off x="571472" y="2214554"/>
            <a:ext cx="8215370" cy="2585323"/>
          </a:xfrm>
          <a:prstGeom prst="rect">
            <a:avLst/>
          </a:prstGeom>
          <a:noFill/>
        </p:spPr>
        <p:txBody>
          <a:bodyPr wrap="square" rtlCol="1">
            <a:spAutoFit/>
          </a:bodyPr>
          <a:lstStyle/>
          <a:p>
            <a:r>
              <a:rPr lang="fr-FR" b="1" dirty="0" smtClean="0"/>
              <a:t>où : </a:t>
            </a:r>
            <a:r>
              <a:rPr lang="fr-FR" b="1" dirty="0" err="1" smtClean="0">
                <a:solidFill>
                  <a:srgbClr val="FF0000"/>
                </a:solidFill>
              </a:rPr>
              <a:t>Wpl</a:t>
            </a:r>
            <a:r>
              <a:rPr lang="fr-FR" b="1" dirty="0" smtClean="0">
                <a:solidFill>
                  <a:srgbClr val="FF0000"/>
                </a:solidFill>
              </a:rPr>
              <a:t>:</a:t>
            </a:r>
            <a:r>
              <a:rPr lang="fr-FR" b="1" dirty="0" smtClean="0"/>
              <a:t> représente le module de flexion plastique de la section transversale brute ;</a:t>
            </a:r>
            <a:endParaRPr lang="en-US" b="1" dirty="0" smtClean="0"/>
          </a:p>
          <a:p>
            <a:r>
              <a:rPr lang="fr-FR" b="1" dirty="0" err="1" smtClean="0">
                <a:solidFill>
                  <a:srgbClr val="FF0000"/>
                </a:solidFill>
              </a:rPr>
              <a:t>Wél</a:t>
            </a:r>
            <a:r>
              <a:rPr lang="fr-FR" b="1" dirty="0" smtClean="0">
                <a:solidFill>
                  <a:srgbClr val="FF0000"/>
                </a:solidFill>
              </a:rPr>
              <a:t>, :</a:t>
            </a:r>
            <a:r>
              <a:rPr lang="fr-FR" b="1" dirty="0" smtClean="0"/>
              <a:t> représente le module de flexion élastique correspondant à la fibre la plus sollicitée de la section transversale brute ;</a:t>
            </a:r>
            <a:endParaRPr lang="en-US" b="1" dirty="0" smtClean="0"/>
          </a:p>
          <a:p>
            <a:r>
              <a:rPr lang="fr-FR" b="1" dirty="0" err="1" smtClean="0">
                <a:solidFill>
                  <a:srgbClr val="FF0000"/>
                </a:solidFill>
              </a:rPr>
              <a:t>Weff,min</a:t>
            </a:r>
            <a:r>
              <a:rPr lang="fr-FR" b="1" dirty="0" smtClean="0">
                <a:solidFill>
                  <a:srgbClr val="FF0000"/>
                </a:solidFill>
              </a:rPr>
              <a:t>: </a:t>
            </a:r>
            <a:r>
              <a:rPr lang="fr-FR" b="1" dirty="0" smtClean="0"/>
              <a:t>représente le module de flexion élastique correspondant à la fibre la plus sollicitée de la section transversale </a:t>
            </a:r>
            <a:r>
              <a:rPr lang="fr-FR" b="1" u="sng" dirty="0" smtClean="0"/>
              <a:t>efficace</a:t>
            </a:r>
            <a:r>
              <a:rPr lang="fr-FR" b="1" dirty="0" smtClean="0"/>
              <a:t> (réduite à cause du voilement local) ;</a:t>
            </a:r>
            <a:endParaRPr lang="en-US" b="1" dirty="0" smtClean="0"/>
          </a:p>
          <a:p>
            <a:r>
              <a:rPr lang="fr-FR" b="1" dirty="0" smtClean="0">
                <a:solidFill>
                  <a:srgbClr val="FF0000"/>
                </a:solidFill>
              </a:rPr>
              <a:t>Fy:</a:t>
            </a:r>
            <a:r>
              <a:rPr lang="fr-FR" b="1" dirty="0" smtClean="0"/>
              <a:t> représente la limite élastique de l'acier ;</a:t>
            </a:r>
            <a:endParaRPr lang="en-US" b="1" dirty="0" smtClean="0"/>
          </a:p>
          <a:p>
            <a:r>
              <a:rPr lang="el-GR" b="1" dirty="0" smtClean="0"/>
              <a:t>γ</a:t>
            </a:r>
            <a:r>
              <a:rPr lang="fr-FR" b="1" dirty="0" smtClean="0"/>
              <a:t>M0: représente le coefficient partiel de sécurité pour l'acier.</a:t>
            </a:r>
            <a:endParaRPr lang="en-US" b="1" dirty="0"/>
          </a:p>
        </p:txBody>
      </p:sp>
      <p:sp>
        <p:nvSpPr>
          <p:cNvPr id="18" name="مستطيل 17"/>
          <p:cNvSpPr/>
          <p:nvPr/>
        </p:nvSpPr>
        <p:spPr>
          <a:xfrm>
            <a:off x="2357422" y="1643050"/>
            <a:ext cx="3495509" cy="369332"/>
          </a:xfrm>
          <a:prstGeom prst="rect">
            <a:avLst/>
          </a:prstGeom>
        </p:spPr>
        <p:txBody>
          <a:bodyPr wrap="none">
            <a:spAutoFit/>
          </a:bodyPr>
          <a:lstStyle/>
          <a:p>
            <a:r>
              <a:rPr lang="fr-FR" b="1" dirty="0" err="1" smtClean="0"/>
              <a:t>McRD</a:t>
            </a:r>
            <a:r>
              <a:rPr lang="fr-FR" b="1" dirty="0" smtClean="0"/>
              <a:t>= </a:t>
            </a:r>
            <a:r>
              <a:rPr lang="fr-FR" b="1" dirty="0" err="1" smtClean="0"/>
              <a:t>Meff,Rd</a:t>
            </a:r>
            <a:r>
              <a:rPr lang="fr-FR" b="1" dirty="0" smtClean="0"/>
              <a:t>= </a:t>
            </a:r>
            <a:r>
              <a:rPr lang="fr-FR" b="1" dirty="0" err="1" smtClean="0"/>
              <a:t>Weff</a:t>
            </a:r>
            <a:r>
              <a:rPr lang="fr-FR" b="1" dirty="0" smtClean="0"/>
              <a:t>×Fy/</a:t>
            </a:r>
            <a:r>
              <a:rPr lang="el-GR" b="1" dirty="0" smtClean="0"/>
              <a:t>γ</a:t>
            </a:r>
            <a:r>
              <a:rPr lang="fr-FR" b="1" dirty="0" smtClean="0"/>
              <a:t>M0</a:t>
            </a:r>
            <a:endParaRPr lang="ar-SA" b="1" dirty="0"/>
          </a:p>
        </p:txBody>
      </p:sp>
      <p:grpSp>
        <p:nvGrpSpPr>
          <p:cNvPr id="3" name="Group 2"/>
          <p:cNvGrpSpPr>
            <a:grpSpLocks/>
          </p:cNvGrpSpPr>
          <p:nvPr/>
        </p:nvGrpSpPr>
        <p:grpSpPr bwMode="auto">
          <a:xfrm>
            <a:off x="6429388" y="1071546"/>
            <a:ext cx="855663" cy="919163"/>
            <a:chOff x="6556" y="202"/>
            <a:chExt cx="1347" cy="1448"/>
          </a:xfrm>
        </p:grpSpPr>
        <p:sp>
          <p:nvSpPr>
            <p:cNvPr id="4" name="Rectangle 3"/>
            <p:cNvSpPr>
              <a:spLocks noChangeArrowheads="1"/>
            </p:cNvSpPr>
            <p:nvPr/>
          </p:nvSpPr>
          <p:spPr bwMode="auto">
            <a:xfrm>
              <a:off x="7308" y="202"/>
              <a:ext cx="596" cy="4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pic>
          <p:nvPicPr>
            <p:cNvPr id="7" name="Picture 4"/>
            <p:cNvPicPr>
              <a:picLocks noChangeAspect="1" noChangeArrowheads="1"/>
            </p:cNvPicPr>
            <p:nvPr/>
          </p:nvPicPr>
          <p:blipFill>
            <a:blip r:embed="rId3" cstate="print"/>
            <a:srcRect/>
            <a:stretch>
              <a:fillRect/>
            </a:stretch>
          </p:blipFill>
          <p:spPr bwMode="auto">
            <a:xfrm>
              <a:off x="6564" y="382"/>
              <a:ext cx="800" cy="1260"/>
            </a:xfrm>
            <a:prstGeom prst="rect">
              <a:avLst/>
            </a:prstGeom>
            <a:noFill/>
          </p:spPr>
        </p:pic>
        <p:sp>
          <p:nvSpPr>
            <p:cNvPr id="8" name="Freeform 5"/>
            <p:cNvSpPr>
              <a:spLocks/>
            </p:cNvSpPr>
            <p:nvPr/>
          </p:nvSpPr>
          <p:spPr bwMode="auto">
            <a:xfrm>
              <a:off x="6564" y="382"/>
              <a:ext cx="800" cy="1260"/>
            </a:xfrm>
            <a:custGeom>
              <a:avLst/>
              <a:gdLst/>
              <a:ahLst/>
              <a:cxnLst>
                <a:cxn ang="0">
                  <a:pos x="278" y="0"/>
                </a:cxn>
                <a:cxn ang="0">
                  <a:pos x="799" y="0"/>
                </a:cxn>
                <a:cxn ang="0">
                  <a:pos x="0" y="1260"/>
                </a:cxn>
                <a:cxn ang="0">
                  <a:pos x="300" y="1260"/>
                </a:cxn>
                <a:cxn ang="0">
                  <a:pos x="278" y="0"/>
                </a:cxn>
              </a:cxnLst>
              <a:rect l="0" t="0" r="r" b="b"/>
              <a:pathLst>
                <a:path w="800" h="1260">
                  <a:moveTo>
                    <a:pt x="278" y="0"/>
                  </a:moveTo>
                  <a:lnTo>
                    <a:pt x="799" y="0"/>
                  </a:lnTo>
                  <a:lnTo>
                    <a:pt x="0" y="1260"/>
                  </a:lnTo>
                  <a:lnTo>
                    <a:pt x="300" y="1260"/>
                  </a:lnTo>
                  <a:lnTo>
                    <a:pt x="278"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23" name="مربع نص 22"/>
          <p:cNvSpPr txBox="1"/>
          <p:nvPr/>
        </p:nvSpPr>
        <p:spPr>
          <a:xfrm>
            <a:off x="7000892" y="1214422"/>
            <a:ext cx="500066" cy="369332"/>
          </a:xfrm>
          <a:prstGeom prst="rect">
            <a:avLst/>
          </a:prstGeom>
          <a:noFill/>
        </p:spPr>
        <p:txBody>
          <a:bodyPr wrap="square" rtlCol="1">
            <a:spAutoFit/>
          </a:bodyPr>
          <a:lstStyle/>
          <a:p>
            <a:r>
              <a:rPr lang="fr-FR" dirty="0" smtClean="0"/>
              <a:t>Fy</a:t>
            </a:r>
            <a:endParaRPr lang="ar-SA" dirty="0"/>
          </a:p>
        </p:txBody>
      </p:sp>
      <p:sp>
        <p:nvSpPr>
          <p:cNvPr id="24" name="مربع نص 23"/>
          <p:cNvSpPr txBox="1"/>
          <p:nvPr/>
        </p:nvSpPr>
        <p:spPr>
          <a:xfrm>
            <a:off x="642910" y="4857761"/>
            <a:ext cx="8072494" cy="3077766"/>
          </a:xfrm>
          <a:prstGeom prst="rect">
            <a:avLst/>
          </a:prstGeom>
          <a:noFill/>
        </p:spPr>
        <p:txBody>
          <a:bodyPr wrap="square" rtlCol="1">
            <a:spAutoFit/>
          </a:bodyPr>
          <a:lstStyle/>
          <a:p>
            <a:pPr lvl="1"/>
            <a:r>
              <a:rPr lang="en-US" b="1" dirty="0" err="1" smtClean="0"/>
              <a:t>Remarques</a:t>
            </a:r>
            <a:endParaRPr lang="en-US" b="1" dirty="0" smtClean="0"/>
          </a:p>
          <a:p>
            <a:r>
              <a:rPr lang="fr-FR" dirty="0" smtClean="0"/>
              <a:t>Les </a:t>
            </a:r>
            <a:r>
              <a:rPr lang="fr-FR" u="sng" dirty="0" smtClean="0"/>
              <a:t>trous de fixation dans la semelle tendue peuvent être ignorés</a:t>
            </a:r>
            <a:r>
              <a:rPr lang="fr-FR" dirty="0" smtClean="0"/>
              <a:t> sous réserve que pour la semelle tendue,</a:t>
            </a:r>
            <a:endParaRPr lang="en-US" sz="1200" dirty="0" smtClean="0"/>
          </a:p>
          <a:p>
            <a:pPr algn="ctr"/>
            <a:r>
              <a:rPr lang="fr-FR" sz="2800" dirty="0" smtClean="0"/>
              <a:t/>
            </a:r>
            <a:br>
              <a:rPr lang="fr-FR" sz="2800" dirty="0" smtClean="0"/>
            </a:br>
            <a:r>
              <a:rPr lang="en-US" sz="3200" dirty="0" smtClean="0"/>
              <a:t>0.9.Anet/</a:t>
            </a:r>
            <a:r>
              <a:rPr lang="en-US" sz="3200" dirty="0" err="1" smtClean="0"/>
              <a:t>Af</a:t>
            </a:r>
            <a:r>
              <a:rPr lang="en-US" sz="2800" dirty="0" smtClean="0">
                <a:sym typeface="Symbol"/>
              </a:rPr>
              <a:t> </a:t>
            </a:r>
            <a:r>
              <a:rPr lang="en-US" sz="2400" dirty="0" smtClean="0"/>
              <a:t> </a:t>
            </a:r>
            <a:r>
              <a:rPr lang="en-US" sz="2400" dirty="0" err="1" smtClean="0"/>
              <a:t>Fy</a:t>
            </a:r>
            <a:r>
              <a:rPr lang="en-US" sz="2400" dirty="0" smtClean="0"/>
              <a:t>/Fu×</a:t>
            </a:r>
            <a:r>
              <a:rPr lang="el-GR" sz="2400" dirty="0" smtClean="0"/>
              <a:t>γ</a:t>
            </a:r>
            <a:r>
              <a:rPr lang="fr-FR" sz="2400" dirty="0" smtClean="0"/>
              <a:t>M2/</a:t>
            </a:r>
            <a:r>
              <a:rPr lang="el-GR" sz="2800" dirty="0" smtClean="0"/>
              <a:t> γ</a:t>
            </a:r>
            <a:r>
              <a:rPr lang="fr-FR" sz="2800" dirty="0" smtClean="0"/>
              <a:t>M0</a:t>
            </a:r>
            <a:endParaRPr lang="en-US" sz="2800" dirty="0" smtClean="0"/>
          </a:p>
          <a:p>
            <a:r>
              <a:rPr lang="en-US" sz="2800" dirty="0" smtClean="0"/>
              <a:t/>
            </a:r>
            <a:br>
              <a:rPr lang="en-US" sz="2800" dirty="0" smtClean="0"/>
            </a:br>
            <a:endParaRPr lang="en-US" sz="2800" dirty="0" smtClean="0"/>
          </a:p>
          <a:p>
            <a:r>
              <a:rPr lang="fr-FR" sz="1200" dirty="0" smtClean="0"/>
              <a:t/>
            </a:r>
            <a:br>
              <a:rPr lang="fr-FR" sz="1200" dirty="0" smtClean="0"/>
            </a:br>
            <a:endParaRPr lang="en-US"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8" name="مربع نص 17"/>
          <p:cNvSpPr txBox="1"/>
          <p:nvPr/>
        </p:nvSpPr>
        <p:spPr>
          <a:xfrm>
            <a:off x="357158" y="714356"/>
            <a:ext cx="8429684" cy="4185761"/>
          </a:xfrm>
          <a:prstGeom prst="rect">
            <a:avLst/>
          </a:prstGeom>
          <a:noFill/>
        </p:spPr>
        <p:txBody>
          <a:bodyPr wrap="square" rtlCol="1">
            <a:spAutoFit/>
          </a:bodyPr>
          <a:lstStyle/>
          <a:p>
            <a:endParaRPr lang="en-US" b="1" dirty="0" smtClean="0"/>
          </a:p>
          <a:p>
            <a:endParaRPr lang="en-US" b="1" dirty="0" smtClean="0"/>
          </a:p>
          <a:p>
            <a:endParaRPr lang="en-US" b="1" dirty="0" smtClean="0"/>
          </a:p>
          <a:p>
            <a:endParaRPr lang="en-US" b="1" dirty="0" smtClean="0"/>
          </a:p>
          <a:p>
            <a:r>
              <a:rPr lang="en-US" b="1" dirty="0" smtClean="0">
                <a:solidFill>
                  <a:srgbClr val="FF0000"/>
                </a:solidFill>
              </a:rPr>
              <a:t>4.2 </a:t>
            </a:r>
            <a:r>
              <a:rPr lang="en-US" b="1" dirty="0" err="1" smtClean="0">
                <a:solidFill>
                  <a:srgbClr val="FF0000"/>
                </a:solidFill>
              </a:rPr>
              <a:t>Vérification</a:t>
            </a:r>
            <a:r>
              <a:rPr lang="en-US" b="1" dirty="0" smtClean="0">
                <a:solidFill>
                  <a:srgbClr val="FF0000"/>
                </a:solidFill>
              </a:rPr>
              <a:t> au CISAILLEMENT (</a:t>
            </a:r>
            <a:r>
              <a:rPr lang="en-US" b="1" dirty="0" err="1" smtClean="0">
                <a:solidFill>
                  <a:srgbClr val="FF0000"/>
                </a:solidFill>
              </a:rPr>
              <a:t>l’effort</a:t>
            </a:r>
            <a:r>
              <a:rPr lang="en-US" b="1" dirty="0" smtClean="0">
                <a:solidFill>
                  <a:srgbClr val="FF0000"/>
                </a:solidFill>
              </a:rPr>
              <a:t> </a:t>
            </a:r>
            <a:r>
              <a:rPr lang="en-US" b="1" dirty="0" err="1" smtClean="0">
                <a:solidFill>
                  <a:srgbClr val="FF0000"/>
                </a:solidFill>
              </a:rPr>
              <a:t>tranchant</a:t>
            </a:r>
            <a:r>
              <a:rPr lang="en-US" b="1" dirty="0" smtClean="0">
                <a:solidFill>
                  <a:srgbClr val="FF0000"/>
                </a:solidFill>
              </a:rPr>
              <a:t> </a:t>
            </a:r>
            <a:r>
              <a:rPr lang="en-US" b="1" dirty="0" err="1" smtClean="0">
                <a:solidFill>
                  <a:srgbClr val="FF0000"/>
                </a:solidFill>
              </a:rPr>
              <a:t>Vsd</a:t>
            </a:r>
            <a:r>
              <a:rPr lang="en-US" b="1" dirty="0" smtClean="0">
                <a:solidFill>
                  <a:srgbClr val="FF0000"/>
                </a:solidFill>
              </a:rPr>
              <a:t>)</a:t>
            </a:r>
          </a:p>
          <a:p>
            <a:r>
              <a:rPr lang="en-US" b="1" dirty="0" smtClean="0"/>
              <a:t> </a:t>
            </a:r>
            <a:endParaRPr lang="en-US" sz="800" b="1" dirty="0" smtClean="0"/>
          </a:p>
          <a:p>
            <a:r>
              <a:rPr lang="fr-FR" b="1" dirty="0" smtClean="0"/>
              <a:t>4.2.1 Résistance de la section transversale</a:t>
            </a:r>
            <a:endParaRPr lang="en-US" b="1" dirty="0" smtClean="0"/>
          </a:p>
          <a:p>
            <a:r>
              <a:rPr lang="fr-FR" b="1" dirty="0" smtClean="0"/>
              <a:t>La </a:t>
            </a:r>
            <a:r>
              <a:rPr lang="fr-FR" b="1" u="sng" dirty="0" smtClean="0"/>
              <a:t>valeur de calcul de l’effort tranchant </a:t>
            </a:r>
            <a:r>
              <a:rPr lang="fr-FR" b="1" dirty="0" err="1" smtClean="0"/>
              <a:t>VEd</a:t>
            </a:r>
            <a:r>
              <a:rPr lang="fr-FR" b="1" dirty="0" smtClean="0"/>
              <a:t> dans chaque section transversale doit satisfaire la condition :</a:t>
            </a:r>
            <a:endParaRPr lang="en-US" sz="1200" b="1" dirty="0" smtClean="0"/>
          </a:p>
          <a:p>
            <a:pPr algn="ctr"/>
            <a:r>
              <a:rPr lang="fr-FR" sz="3200" b="1" dirty="0" smtClean="0"/>
              <a:t>V</a:t>
            </a:r>
            <a:r>
              <a:rPr lang="fr-FR" b="1" dirty="0" smtClean="0"/>
              <a:t>sd </a:t>
            </a:r>
            <a:r>
              <a:rPr lang="en-US" sz="3200" b="1" dirty="0" smtClean="0"/>
              <a:t>≤</a:t>
            </a:r>
            <a:r>
              <a:rPr lang="fr-FR" sz="3200" b="1" dirty="0" err="1" smtClean="0"/>
              <a:t>V</a:t>
            </a:r>
            <a:r>
              <a:rPr lang="fr-FR" b="1" dirty="0" err="1" smtClean="0"/>
              <a:t>c,Rd</a:t>
            </a:r>
            <a:endParaRPr lang="en-US" sz="2400" b="1" dirty="0" smtClean="0"/>
          </a:p>
          <a:p>
            <a:r>
              <a:rPr lang="fr-FR" b="1" dirty="0" smtClean="0"/>
              <a:t>où </a:t>
            </a:r>
            <a:r>
              <a:rPr lang="fr-FR" b="1" dirty="0" err="1" smtClean="0">
                <a:solidFill>
                  <a:srgbClr val="FF0000"/>
                </a:solidFill>
              </a:rPr>
              <a:t>VcRd</a:t>
            </a:r>
            <a:r>
              <a:rPr lang="fr-FR" b="1" dirty="0" smtClean="0"/>
              <a:t> est la </a:t>
            </a:r>
            <a:r>
              <a:rPr lang="fr-FR" b="1" u="sng" dirty="0" smtClean="0"/>
              <a:t>valeur de calcul de la résistance au cisaillement</a:t>
            </a:r>
            <a:r>
              <a:rPr lang="fr-FR" b="1" dirty="0" smtClean="0"/>
              <a:t>, égale à la </a:t>
            </a:r>
            <a:r>
              <a:rPr lang="fr-FR" b="1" u="sng" dirty="0" smtClean="0"/>
              <a:t>résistance plastique</a:t>
            </a:r>
            <a:r>
              <a:rPr lang="fr-FR" b="1" dirty="0" smtClean="0"/>
              <a:t> au cisaillement </a:t>
            </a:r>
          </a:p>
          <a:p>
            <a:r>
              <a:rPr lang="fr-FR" b="1" dirty="0" err="1" smtClean="0">
                <a:solidFill>
                  <a:srgbClr val="FF0000"/>
                </a:solidFill>
              </a:rPr>
              <a:t>VplRd</a:t>
            </a:r>
            <a:r>
              <a:rPr lang="fr-FR" b="1" dirty="0" smtClean="0"/>
              <a:t>  ou à la </a:t>
            </a:r>
            <a:r>
              <a:rPr lang="fr-FR" b="1" u="sng" dirty="0" smtClean="0"/>
              <a:t>résistance élastique</a:t>
            </a:r>
            <a:r>
              <a:rPr lang="fr-FR" b="1" dirty="0" smtClean="0"/>
              <a:t> au cisaillement calculée sur base d’une distribution élastique des contraintes.</a:t>
            </a:r>
            <a:endParaRPr lang="en-US" sz="1200" b="1" dirty="0"/>
          </a:p>
        </p:txBody>
      </p:sp>
      <p:sp>
        <p:nvSpPr>
          <p:cNvPr id="7" name="مربع نص 6"/>
          <p:cNvSpPr txBox="1"/>
          <p:nvPr/>
        </p:nvSpPr>
        <p:spPr>
          <a:xfrm>
            <a:off x="857224" y="928670"/>
            <a:ext cx="7500990" cy="646331"/>
          </a:xfrm>
          <a:prstGeom prst="rect">
            <a:avLst/>
          </a:prstGeom>
          <a:noFill/>
        </p:spPr>
        <p:txBody>
          <a:bodyPr wrap="square" rtlCol="1">
            <a:spAutoFit/>
          </a:bodyPr>
          <a:lstStyle/>
          <a:p>
            <a:r>
              <a:rPr lang="fr-FR" b="1" dirty="0" smtClean="0"/>
              <a:t>où </a:t>
            </a:r>
            <a:r>
              <a:rPr lang="fr-FR" b="1" dirty="0" err="1" smtClean="0"/>
              <a:t>Af</a:t>
            </a:r>
            <a:r>
              <a:rPr lang="fr-FR" b="1" dirty="0" smtClean="0"/>
              <a:t> est l'aire de la semelle tendue : c’est la condition de ductilité de la semelle tendue !</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642910" y="785794"/>
            <a:ext cx="6858048" cy="3693319"/>
          </a:xfrm>
          <a:prstGeom prst="rect">
            <a:avLst/>
          </a:prstGeom>
          <a:noFill/>
        </p:spPr>
        <p:txBody>
          <a:bodyPr wrap="square" rtlCol="1">
            <a:spAutoFit/>
          </a:bodyPr>
          <a:lstStyle/>
          <a:p>
            <a:pPr lvl="1"/>
            <a:r>
              <a:rPr lang="en-US" b="1" dirty="0" err="1" smtClean="0"/>
              <a:t>Calcul</a:t>
            </a:r>
            <a:r>
              <a:rPr lang="en-US" b="1" dirty="0" smtClean="0"/>
              <a:t> </a:t>
            </a:r>
            <a:r>
              <a:rPr lang="en-US" b="1" dirty="0" err="1" smtClean="0"/>
              <a:t>plastique</a:t>
            </a:r>
            <a:endParaRPr lang="en-US" b="1" dirty="0" smtClean="0"/>
          </a:p>
          <a:p>
            <a:endParaRPr lang="fr-FR" dirty="0" smtClean="0"/>
          </a:p>
          <a:p>
            <a:pPr algn="ctr" rtl="1"/>
            <a:r>
              <a:rPr lang="fr-FR" b="1" dirty="0" smtClean="0">
                <a:solidFill>
                  <a:srgbClr val="C00000"/>
                </a:solidFill>
              </a:rPr>
              <a:t>Ꞇy=</a:t>
            </a:r>
            <a:r>
              <a:rPr lang="en-US" b="1" dirty="0" smtClean="0">
                <a:solidFill>
                  <a:srgbClr val="C00000"/>
                </a:solidFill>
              </a:rPr>
              <a:t>f y/</a:t>
            </a:r>
            <a:r>
              <a:rPr lang="en-US" b="1" dirty="0" err="1" smtClean="0">
                <a:solidFill>
                  <a:srgbClr val="C00000"/>
                </a:solidFill>
              </a:rPr>
              <a:t>racine</a:t>
            </a:r>
            <a:r>
              <a:rPr lang="en-US" b="1" dirty="0" smtClean="0">
                <a:solidFill>
                  <a:srgbClr val="C00000"/>
                </a:solidFill>
              </a:rPr>
              <a:t> 3</a:t>
            </a:r>
            <a:endParaRPr lang="fr-FR" b="1" dirty="0" smtClean="0">
              <a:solidFill>
                <a:srgbClr val="C00000"/>
              </a:solidFill>
            </a:endParaRPr>
          </a:p>
          <a:p>
            <a:endParaRPr lang="fr-FR" dirty="0" smtClean="0"/>
          </a:p>
          <a:p>
            <a:r>
              <a:rPr lang="fr-FR" dirty="0" smtClean="0"/>
              <a:t>Compte tenu des observations effectuées sur la distribution élastique des contraintes de cisaillement, il est logique d’admettre qu’une section en I, H, ou U </a:t>
            </a:r>
            <a:r>
              <a:rPr lang="fr-FR" u="sng" dirty="0" smtClean="0"/>
              <a:t>périra par cisaillement plastique</a:t>
            </a:r>
            <a:r>
              <a:rPr lang="fr-FR" dirty="0" smtClean="0"/>
              <a:t>, sous un effort tranchant ultime parallèle à son âme et en </a:t>
            </a:r>
            <a:r>
              <a:rPr lang="fr-FR" u="sng" dirty="0" smtClean="0"/>
              <a:t>l’absence de voilement par cisaillement, lorsq</a:t>
            </a:r>
            <a:r>
              <a:rPr lang="fr-FR" dirty="0" smtClean="0"/>
              <a:t>u’il règnera dans </a:t>
            </a:r>
            <a:r>
              <a:rPr lang="fr-FR" u="sng" dirty="0" smtClean="0"/>
              <a:t>toute la zone de cette âme</a:t>
            </a:r>
            <a:r>
              <a:rPr lang="fr-FR" dirty="0" smtClean="0"/>
              <a:t>, une contrainte égale à</a:t>
            </a:r>
            <a:r>
              <a:rPr lang="en-US" dirty="0" smtClean="0"/>
              <a:t> </a:t>
            </a:r>
            <a:r>
              <a:rPr lang="fr-FR" sz="1200" dirty="0" smtClean="0"/>
              <a:t> </a:t>
            </a:r>
            <a:endParaRPr lang="en-US" sz="1200" dirty="0" smtClean="0"/>
          </a:p>
          <a:p>
            <a:r>
              <a:rPr lang="fr-FR" dirty="0" smtClean="0"/>
              <a:t>la </a:t>
            </a:r>
            <a:r>
              <a:rPr lang="fr-FR" u="sng" dirty="0" smtClean="0"/>
              <a:t>limite élastique au cisaillement de l’acier</a:t>
            </a:r>
            <a:r>
              <a:rPr lang="fr-FR" dirty="0" smtClean="0"/>
              <a:t>	.</a:t>
            </a:r>
            <a:endParaRPr lang="en-US" dirty="0" smtClean="0"/>
          </a:p>
          <a:p>
            <a:r>
              <a:rPr lang="fr-FR" sz="800" dirty="0" smtClean="0"/>
              <a:t> </a:t>
            </a:r>
            <a:endParaRPr lang="en-US" sz="2400" dirty="0" smtClean="0"/>
          </a:p>
          <a:p>
            <a:pPr algn="ctr"/>
            <a:r>
              <a:rPr lang="en-US" b="1" dirty="0" err="1" smtClean="0"/>
              <a:t>VplRd</a:t>
            </a:r>
            <a:r>
              <a:rPr lang="en-US" sz="2800" b="1" dirty="0" smtClean="0"/>
              <a:t> =Av ×</a:t>
            </a:r>
            <a:r>
              <a:rPr lang="fr-FR" sz="1400" b="1" dirty="0" smtClean="0"/>
              <a:t> Ꞇy/YM0</a:t>
            </a:r>
            <a:endParaRPr lang="en-US" sz="1400" b="1" dirty="0"/>
          </a:p>
        </p:txBody>
      </p:sp>
      <p:sp>
        <p:nvSpPr>
          <p:cNvPr id="7" name="مربع نص 6"/>
          <p:cNvSpPr txBox="1"/>
          <p:nvPr/>
        </p:nvSpPr>
        <p:spPr>
          <a:xfrm>
            <a:off x="1928794" y="4643446"/>
            <a:ext cx="6858048" cy="369332"/>
          </a:xfrm>
          <a:prstGeom prst="rect">
            <a:avLst/>
          </a:prstGeom>
          <a:noFill/>
        </p:spPr>
        <p:txBody>
          <a:bodyPr wrap="square" rtlCol="1">
            <a:spAutoFit/>
          </a:bodyPr>
          <a:lstStyle/>
          <a:p>
            <a:pPr algn="ctr"/>
            <a:r>
              <a:rPr lang="fr-FR" dirty="0" smtClean="0"/>
              <a:t>Donc </a:t>
            </a:r>
            <a:r>
              <a:rPr lang="fr-FR" b="1" dirty="0" err="1" smtClean="0">
                <a:solidFill>
                  <a:srgbClr val="C00000"/>
                </a:solidFill>
              </a:rPr>
              <a:t>Vpl,Rd</a:t>
            </a:r>
            <a:r>
              <a:rPr lang="fr-FR" b="1" dirty="0" smtClean="0">
                <a:solidFill>
                  <a:srgbClr val="C00000"/>
                </a:solidFill>
              </a:rPr>
              <a:t>= Av ×Fy/</a:t>
            </a:r>
            <a:r>
              <a:rPr lang="el-GR" b="1" dirty="0" smtClean="0">
                <a:solidFill>
                  <a:srgbClr val="C00000"/>
                </a:solidFill>
              </a:rPr>
              <a:t>γ</a:t>
            </a:r>
            <a:r>
              <a:rPr lang="fr-FR" b="1" dirty="0" smtClean="0">
                <a:solidFill>
                  <a:srgbClr val="C00000"/>
                </a:solidFill>
              </a:rPr>
              <a:t>M0.racine3</a:t>
            </a:r>
            <a:r>
              <a:rPr lang="fr-FR" dirty="0" smtClean="0">
                <a:solidFill>
                  <a:srgbClr val="C00000"/>
                </a:solidFill>
              </a:rPr>
              <a:t> </a:t>
            </a:r>
            <a:r>
              <a:rPr lang="fr-FR" dirty="0" smtClean="0"/>
              <a:t>          </a:t>
            </a:r>
            <a:endParaRPr lang="ar-SA" dirty="0"/>
          </a:p>
        </p:txBody>
      </p:sp>
      <p:sp>
        <p:nvSpPr>
          <p:cNvPr id="8" name="مربع نص 7"/>
          <p:cNvSpPr txBox="1"/>
          <p:nvPr/>
        </p:nvSpPr>
        <p:spPr>
          <a:xfrm>
            <a:off x="1214414" y="5357826"/>
            <a:ext cx="4143404" cy="369332"/>
          </a:xfrm>
          <a:prstGeom prst="rect">
            <a:avLst/>
          </a:prstGeom>
          <a:noFill/>
        </p:spPr>
        <p:txBody>
          <a:bodyPr wrap="square" rtlCol="1">
            <a:spAutoFit/>
          </a:bodyPr>
          <a:lstStyle/>
          <a:p>
            <a:r>
              <a:rPr lang="fr-FR" b="1" dirty="0" smtClean="0"/>
              <a:t>avec Av : l’aire de cisaillement</a:t>
            </a:r>
            <a:endParaRPr lang="ar-SA" b="1" dirty="0"/>
          </a:p>
        </p:txBody>
      </p:sp>
      <p:sp>
        <p:nvSpPr>
          <p:cNvPr id="10" name="مربع نص 9"/>
          <p:cNvSpPr txBox="1"/>
          <p:nvPr/>
        </p:nvSpPr>
        <p:spPr>
          <a:xfrm>
            <a:off x="357158" y="5857892"/>
            <a:ext cx="8501122" cy="646331"/>
          </a:xfrm>
          <a:prstGeom prst="rect">
            <a:avLst/>
          </a:prstGeom>
          <a:noFill/>
        </p:spPr>
        <p:txBody>
          <a:bodyPr wrap="square" rtlCol="1">
            <a:spAutoFit/>
          </a:bodyPr>
          <a:lstStyle/>
          <a:p>
            <a:r>
              <a:rPr lang="fr-FR" b="1" dirty="0" smtClean="0"/>
              <a:t>L’aire de cisaillement Av dépend de la </a:t>
            </a:r>
            <a:r>
              <a:rPr lang="fr-FR" b="1" u="sng" dirty="0" smtClean="0"/>
              <a:t>forme de la section transversale et de la direction de l’effort</a:t>
            </a:r>
            <a:r>
              <a:rPr lang="fr-FR" b="1" dirty="0" smtClean="0"/>
              <a:t> : l’EC3 propose les formules suivantes :</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graphicFrame>
        <p:nvGraphicFramePr>
          <p:cNvPr id="6" name="جدول 5"/>
          <p:cNvGraphicFramePr>
            <a:graphicFrameLocks noGrp="1"/>
          </p:cNvGraphicFramePr>
          <p:nvPr/>
        </p:nvGraphicFramePr>
        <p:xfrm>
          <a:off x="928663" y="59821"/>
          <a:ext cx="6251049" cy="6209954"/>
        </p:xfrm>
        <a:graphic>
          <a:graphicData uri="http://schemas.openxmlformats.org/drawingml/2006/table">
            <a:tbl>
              <a:tblPr/>
              <a:tblGrid>
                <a:gridCol w="1052016"/>
                <a:gridCol w="829274"/>
                <a:gridCol w="1448144"/>
                <a:gridCol w="1448144"/>
                <a:gridCol w="516267"/>
                <a:gridCol w="364958"/>
                <a:gridCol w="592246"/>
              </a:tblGrid>
              <a:tr h="0">
                <a:tc rowSpan="2">
                  <a:txBody>
                    <a:bodyPr/>
                    <a:lstStyle/>
                    <a:p>
                      <a:pPr>
                        <a:spcBef>
                          <a:spcPts val="205"/>
                        </a:spcBef>
                        <a:spcAft>
                          <a:spcPts val="0"/>
                        </a:spcAft>
                      </a:pPr>
                      <a:endParaRPr lang="en-US" sz="1200" dirty="0">
                        <a:latin typeface="Times New Roman"/>
                        <a:ea typeface="Times New Roman"/>
                        <a:cs typeface="Arial"/>
                      </a:endParaRPr>
                    </a:p>
                    <a:p>
                      <a:pPr marL="107950">
                        <a:spcBef>
                          <a:spcPts val="205"/>
                        </a:spcBef>
                        <a:spcAft>
                          <a:spcPts val="0"/>
                        </a:spcAft>
                      </a:pPr>
                      <a:r>
                        <a:rPr lang="fr-FR" sz="1200" u="sng" dirty="0">
                          <a:latin typeface="Times New Roman"/>
                          <a:ea typeface="Times New Roman"/>
                          <a:cs typeface="Arial"/>
                        </a:rPr>
                        <a:t>Profils en I et H</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205"/>
                        </a:spcBef>
                        <a:spcAft>
                          <a:spcPts val="0"/>
                        </a:spcAft>
                      </a:pPr>
                      <a:endParaRPr lang="fr-FR" sz="1200" dirty="0">
                        <a:latin typeface="Times New Roman"/>
                        <a:ea typeface="Times New Roman"/>
                        <a:cs typeface="Arial"/>
                      </a:endParaRPr>
                    </a:p>
                    <a:p>
                      <a:pPr marL="188595">
                        <a:spcBef>
                          <a:spcPts val="205"/>
                        </a:spcBef>
                        <a:spcAft>
                          <a:spcPts val="0"/>
                        </a:spcAft>
                      </a:pPr>
                      <a:r>
                        <a:rPr lang="en-US" sz="1200" dirty="0" err="1">
                          <a:latin typeface="Times New Roman"/>
                          <a:ea typeface="Times New Roman"/>
                          <a:cs typeface="Arial"/>
                        </a:rPr>
                        <a:t>Laminés</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35"/>
                        </a:spcBef>
                        <a:spcAft>
                          <a:spcPts val="0"/>
                        </a:spcAft>
                      </a:pPr>
                      <a:endParaRPr lang="fr-FR" sz="1200" dirty="0">
                        <a:latin typeface="Times New Roman"/>
                        <a:ea typeface="Times New Roman"/>
                        <a:cs typeface="Arial"/>
                      </a:endParaRPr>
                    </a:p>
                    <a:p>
                      <a:pPr marL="93980" indent="10160">
                        <a:lnSpc>
                          <a:spcPct val="101000"/>
                        </a:lnSpc>
                        <a:spcBef>
                          <a:spcPts val="5"/>
                        </a:spcBef>
                        <a:spcAft>
                          <a:spcPts val="0"/>
                        </a:spcAft>
                      </a:pPr>
                      <a:r>
                        <a:rPr lang="fr-FR" sz="1200" dirty="0">
                          <a:latin typeface="Times New Roman"/>
                          <a:ea typeface="Times New Roman"/>
                          <a:cs typeface="Arial"/>
                        </a:rPr>
                        <a:t>Effort tranchant parallèle à l'âme</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54305" marR="144780" algn="ctr">
                        <a:lnSpc>
                          <a:spcPts val="1555"/>
                        </a:lnSpc>
                        <a:spcBef>
                          <a:spcPts val="1370"/>
                        </a:spcBef>
                        <a:spcAft>
                          <a:spcPts val="0"/>
                        </a:spcAft>
                      </a:pPr>
                      <a:r>
                        <a:rPr lang="fr-FR" sz="1200" dirty="0">
                          <a:latin typeface="Times New Roman"/>
                          <a:ea typeface="Times New Roman"/>
                          <a:cs typeface="Arial"/>
                        </a:rPr>
                        <a:t>A</a:t>
                      </a:r>
                      <a:r>
                        <a:rPr lang="en-US" sz="1200" dirty="0">
                          <a:latin typeface="Symbol"/>
                          <a:ea typeface="Times New Roman"/>
                          <a:cs typeface="Arial"/>
                        </a:rPr>
                        <a:t>-</a:t>
                      </a:r>
                      <a:r>
                        <a:rPr lang="fr-FR" sz="1200" dirty="0">
                          <a:latin typeface="Times New Roman"/>
                          <a:ea typeface="Times New Roman"/>
                          <a:cs typeface="Arial"/>
                        </a:rPr>
                        <a:t>2btf +(</a:t>
                      </a:r>
                      <a:r>
                        <a:rPr lang="fr-FR" sz="1200" dirty="0" err="1">
                          <a:latin typeface="Times New Roman"/>
                          <a:ea typeface="Times New Roman"/>
                          <a:cs typeface="Arial"/>
                        </a:rPr>
                        <a:t>tw</a:t>
                      </a:r>
                      <a:r>
                        <a:rPr lang="fr-FR" sz="1200" dirty="0">
                          <a:latin typeface="Times New Roman"/>
                          <a:ea typeface="Times New Roman"/>
                          <a:cs typeface="Arial"/>
                        </a:rPr>
                        <a:t>+2r)</a:t>
                      </a:r>
                      <a:r>
                        <a:rPr lang="fr-FR" sz="1200" dirty="0" err="1">
                          <a:latin typeface="Times New Roman"/>
                          <a:ea typeface="Times New Roman"/>
                          <a:cs typeface="Arial"/>
                        </a:rPr>
                        <a:t>tf</a:t>
                      </a:r>
                      <a:endParaRPr lang="en-US" sz="1200" dirty="0">
                        <a:latin typeface="Times New Roman"/>
                        <a:ea typeface="Times New Roman"/>
                        <a:cs typeface="Arial"/>
                      </a:endParaRPr>
                    </a:p>
                    <a:p>
                      <a:pPr marL="154305" marR="144780" algn="ctr">
                        <a:lnSpc>
                          <a:spcPts val="1555"/>
                        </a:lnSpc>
                        <a:spcBef>
                          <a:spcPts val="205"/>
                        </a:spcBef>
                        <a:spcAft>
                          <a:spcPts val="0"/>
                        </a:spcAft>
                      </a:pPr>
                      <a:r>
                        <a:rPr lang="en-US" sz="1200" dirty="0">
                          <a:latin typeface="Symbol"/>
                          <a:ea typeface="Times New Roman"/>
                          <a:cs typeface="Arial"/>
                        </a:rPr>
                        <a:t>³</a:t>
                      </a:r>
                      <a:r>
                        <a:rPr lang="fr-FR" sz="1200" dirty="0">
                          <a:latin typeface="Times New Roman"/>
                          <a:ea typeface="Times New Roman"/>
                          <a:cs typeface="Arial"/>
                        </a:rPr>
                        <a:t> (h</a:t>
                      </a:r>
                      <a:r>
                        <a:rPr lang="en-US" sz="1200" dirty="0">
                          <a:latin typeface="Symbol"/>
                          <a:ea typeface="Times New Roman"/>
                          <a:cs typeface="Arial"/>
                        </a:rPr>
                        <a:t>-</a:t>
                      </a:r>
                      <a:r>
                        <a:rPr lang="fr-FR" sz="1200" dirty="0">
                          <a:latin typeface="Times New Roman"/>
                          <a:ea typeface="Times New Roman"/>
                          <a:cs typeface="Arial"/>
                        </a:rPr>
                        <a:t>2tf)</a:t>
                      </a:r>
                      <a:r>
                        <a:rPr lang="fr-FR" sz="1200" dirty="0" err="1">
                          <a:latin typeface="Times New Roman"/>
                          <a:ea typeface="Times New Roman"/>
                          <a:cs typeface="Arial"/>
                        </a:rPr>
                        <a:t>tw</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5"/>
                        </a:spcBef>
                        <a:spcAft>
                          <a:spcPts val="0"/>
                        </a:spcAft>
                      </a:pPr>
                      <a:endParaRPr lang="fr-FR" sz="4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205"/>
                        </a:spcBef>
                        <a:spcAft>
                          <a:spcPts val="0"/>
                        </a:spcAft>
                      </a:pPr>
                      <a:endParaRPr lang="fr-FR" sz="4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spcBef>
                          <a:spcPts val="205"/>
                        </a:spcBef>
                        <a:spcAft>
                          <a:spcPts val="0"/>
                        </a:spcAft>
                      </a:pPr>
                      <a:endParaRPr lang="fr-FR" sz="1200">
                        <a:latin typeface="Times New Roman"/>
                        <a:ea typeface="Times New Roman"/>
                        <a:cs typeface="Arial"/>
                      </a:endParaRPr>
                    </a:p>
                    <a:p>
                      <a:pPr marL="103505">
                        <a:spcBef>
                          <a:spcPts val="965"/>
                        </a:spcBef>
                        <a:spcAft>
                          <a:spcPts val="0"/>
                        </a:spcAft>
                      </a:pPr>
                      <a:r>
                        <a:rPr lang="en-US" sz="1200">
                          <a:latin typeface="Times New Roman"/>
                          <a:ea typeface="Times New Roman"/>
                          <a:cs typeface="Arial"/>
                        </a:rPr>
                        <a:t>h</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9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gridSpan="2">
                  <a:txBody>
                    <a:bodyPr/>
                    <a:lstStyle/>
                    <a:p>
                      <a:pPr>
                        <a:spcBef>
                          <a:spcPts val="35"/>
                        </a:spcBef>
                        <a:spcAft>
                          <a:spcPts val="0"/>
                        </a:spcAft>
                      </a:pPr>
                      <a:endParaRPr lang="en-US" sz="1200" dirty="0">
                        <a:latin typeface="Times New Roman"/>
                        <a:ea typeface="Times New Roman"/>
                        <a:cs typeface="Arial"/>
                      </a:endParaRPr>
                    </a:p>
                    <a:p>
                      <a:pPr marL="363855" marR="358775" algn="ctr">
                        <a:spcBef>
                          <a:spcPts val="205"/>
                        </a:spcBef>
                        <a:spcAft>
                          <a:spcPts val="0"/>
                        </a:spcAft>
                      </a:pPr>
                      <a:r>
                        <a:rPr lang="en-US" sz="1200" dirty="0" err="1">
                          <a:latin typeface="Times New Roman"/>
                          <a:ea typeface="Times New Roman"/>
                          <a:cs typeface="Arial"/>
                        </a:rPr>
                        <a:t>tw</a:t>
                      </a:r>
                      <a:endParaRPr lang="en-US" sz="1200" dirty="0">
                        <a:latin typeface="Times New Roman"/>
                        <a:ea typeface="Times New Roman"/>
                        <a:cs typeface="Arial"/>
                      </a:endParaRPr>
                    </a:p>
                    <a:p>
                      <a:pPr marR="149860" algn="r">
                        <a:spcBef>
                          <a:spcPts val="650"/>
                        </a:spcBef>
                        <a:spcAft>
                          <a:spcPts val="0"/>
                        </a:spcAft>
                      </a:pPr>
                      <a:r>
                        <a:rPr lang="en-US" sz="1200" dirty="0">
                          <a:latin typeface="Times New Roman"/>
                          <a:ea typeface="Times New Roman"/>
                          <a:cs typeface="Arial"/>
                        </a:rPr>
                        <a:t>b</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vMerge="1">
                  <a:txBody>
                    <a:bodyPr/>
                    <a:lstStyle/>
                    <a:p>
                      <a:pPr rtl="1"/>
                      <a:endParaRPr lang="ar-SA"/>
                    </a:p>
                  </a:txBody>
                  <a:tcPr/>
                </a:tc>
              </a:tr>
              <a:tr h="511322">
                <a:tc>
                  <a:txBody>
                    <a:bodyPr/>
                    <a:lstStyle/>
                    <a:p>
                      <a:pPr>
                        <a:spcBef>
                          <a:spcPts val="30"/>
                        </a:spcBef>
                        <a:spcAft>
                          <a:spcPts val="0"/>
                        </a:spcAft>
                      </a:pPr>
                      <a:endParaRPr lang="fr-FR" sz="1200">
                        <a:latin typeface="Times New Roman"/>
                        <a:ea typeface="Times New Roman"/>
                        <a:cs typeface="Arial"/>
                      </a:endParaRPr>
                    </a:p>
                    <a:p>
                      <a:pPr marL="173355" marR="87630" indent="-66040">
                        <a:lnSpc>
                          <a:spcPct val="101000"/>
                        </a:lnSpc>
                        <a:spcBef>
                          <a:spcPts val="205"/>
                        </a:spcBef>
                        <a:spcAft>
                          <a:spcPts val="0"/>
                        </a:spcAft>
                      </a:pPr>
                      <a:r>
                        <a:rPr lang="fr-FR" sz="1200" u="sng">
                          <a:latin typeface="Times New Roman"/>
                          <a:ea typeface="Times New Roman"/>
                          <a:cs typeface="Arial"/>
                        </a:rPr>
                        <a:t>Profils en I et H</a:t>
                      </a:r>
                      <a:r>
                        <a:rPr lang="fr-FR" sz="1200">
                          <a:latin typeface="Times New Roman"/>
                          <a:ea typeface="Times New Roman"/>
                          <a:cs typeface="Arial"/>
                        </a:rPr>
                        <a:t> </a:t>
                      </a:r>
                      <a:r>
                        <a:rPr lang="fr-FR" sz="1200" u="sng">
                          <a:latin typeface="Times New Roman"/>
                          <a:ea typeface="Times New Roman"/>
                          <a:cs typeface="Arial"/>
                        </a:rPr>
                        <a:t>ou en caisson</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fr-FR" sz="1200">
                        <a:latin typeface="Times New Roman"/>
                        <a:ea typeface="Times New Roman"/>
                        <a:cs typeface="Arial"/>
                      </a:endParaRPr>
                    </a:p>
                    <a:p>
                      <a:pPr marL="232410" indent="-151130">
                        <a:lnSpc>
                          <a:spcPct val="101000"/>
                        </a:lnSpc>
                        <a:spcBef>
                          <a:spcPts val="205"/>
                        </a:spcBef>
                        <a:spcAft>
                          <a:spcPts val="0"/>
                        </a:spcAft>
                      </a:pPr>
                      <a:r>
                        <a:rPr lang="en-US" sz="1200">
                          <a:latin typeface="Times New Roman"/>
                          <a:ea typeface="Times New Roman"/>
                          <a:cs typeface="Arial"/>
                        </a:rPr>
                        <a:t>Reconstitués soudés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5"/>
                        </a:spcBef>
                        <a:spcAft>
                          <a:spcPts val="0"/>
                        </a:spcAft>
                      </a:pPr>
                      <a:endParaRPr lang="fr-FR" sz="1200">
                        <a:latin typeface="Times New Roman"/>
                        <a:ea typeface="Times New Roman"/>
                        <a:cs typeface="Arial"/>
                      </a:endParaRPr>
                    </a:p>
                    <a:p>
                      <a:pPr marL="93980" indent="10160">
                        <a:lnSpc>
                          <a:spcPct val="101000"/>
                        </a:lnSpc>
                        <a:spcBef>
                          <a:spcPts val="205"/>
                        </a:spcBef>
                        <a:spcAft>
                          <a:spcPts val="0"/>
                        </a:spcAft>
                      </a:pPr>
                      <a:r>
                        <a:rPr lang="fr-FR" sz="1200">
                          <a:latin typeface="Times New Roman"/>
                          <a:ea typeface="Times New Roman"/>
                          <a:cs typeface="Arial"/>
                        </a:rPr>
                        <a:t>Effort tranchant parallèle à l'âme</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4780" algn="ctr">
                        <a:spcBef>
                          <a:spcPts val="1175"/>
                        </a:spcBef>
                        <a:spcAft>
                          <a:spcPts val="0"/>
                        </a:spcAft>
                      </a:pPr>
                      <a:r>
                        <a:rPr lang="en-US" sz="1200">
                          <a:latin typeface="Symbol"/>
                          <a:ea typeface="Times New Roman"/>
                          <a:cs typeface="Arial"/>
                        </a:rPr>
                        <a:t>å</a:t>
                      </a:r>
                      <a:r>
                        <a:rPr lang="en-US" sz="1200">
                          <a:latin typeface="Times New Roman"/>
                          <a:ea typeface="Times New Roman"/>
                          <a:cs typeface="Arial"/>
                        </a:rPr>
                        <a:t>(hwtw)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Bef>
                          <a:spcPts val="10"/>
                        </a:spcBef>
                        <a:spcAft>
                          <a:spcPts val="0"/>
                        </a:spcAft>
                      </a:pPr>
                      <a:endParaRPr lang="en-US" sz="1200" dirty="0">
                        <a:latin typeface="Times New Roman"/>
                        <a:ea typeface="Times New Roman"/>
                        <a:cs typeface="Arial"/>
                      </a:endParaRPr>
                    </a:p>
                    <a:p>
                      <a:pPr marL="405765">
                        <a:spcBef>
                          <a:spcPts val="205"/>
                        </a:spcBef>
                        <a:spcAft>
                          <a:spcPts val="0"/>
                        </a:spcAft>
                        <a:tabLst>
                          <a:tab pos="895350" algn="l"/>
                        </a:tabLst>
                      </a:pPr>
                      <a:r>
                        <a:rPr lang="en-US" sz="1200" dirty="0">
                          <a:latin typeface="Times New Roman"/>
                          <a:ea typeface="Times New Roman"/>
                          <a:cs typeface="Arial"/>
                        </a:rPr>
                        <a:t>t	hw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580658">
                <a:tc>
                  <a:txBody>
                    <a:bodyPr/>
                    <a:lstStyle/>
                    <a:p>
                      <a:pPr>
                        <a:spcBef>
                          <a:spcPts val="205"/>
                        </a:spcBef>
                        <a:spcAft>
                          <a:spcPts val="0"/>
                        </a:spcAft>
                      </a:pPr>
                      <a:endParaRPr lang="fr-FR" sz="1200">
                        <a:latin typeface="Times New Roman"/>
                        <a:ea typeface="Times New Roman"/>
                        <a:cs typeface="Arial"/>
                      </a:endParaRPr>
                    </a:p>
                    <a:p>
                      <a:pPr marL="107950">
                        <a:spcBef>
                          <a:spcPts val="715"/>
                        </a:spcBef>
                        <a:spcAft>
                          <a:spcPts val="0"/>
                        </a:spcAft>
                      </a:pPr>
                      <a:r>
                        <a:rPr lang="fr-FR" sz="1200" u="sng">
                          <a:latin typeface="Times New Roman"/>
                          <a:ea typeface="Times New Roman"/>
                          <a:cs typeface="Arial"/>
                        </a:rPr>
                        <a:t>Profils en I et H</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5"/>
                        </a:spcBef>
                        <a:spcAft>
                          <a:spcPts val="0"/>
                        </a:spcAft>
                      </a:pPr>
                      <a:endParaRPr lang="fr-FR" sz="1200">
                        <a:latin typeface="Times New Roman"/>
                        <a:ea typeface="Times New Roman"/>
                        <a:cs typeface="Arial"/>
                      </a:endParaRPr>
                    </a:p>
                    <a:p>
                      <a:pPr marL="188595">
                        <a:spcBef>
                          <a:spcPts val="715"/>
                        </a:spcBef>
                        <a:spcAft>
                          <a:spcPts val="0"/>
                        </a:spcAft>
                      </a:pPr>
                      <a:r>
                        <a:rPr lang="en-US" sz="1200">
                          <a:latin typeface="Times New Roman"/>
                          <a:ea typeface="Times New Roman"/>
                          <a:cs typeface="Arial"/>
                        </a:rPr>
                        <a:t>Laminés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5"/>
                        </a:spcBef>
                        <a:spcAft>
                          <a:spcPts val="0"/>
                        </a:spcAft>
                      </a:pPr>
                      <a:endParaRPr lang="fr-FR" sz="1200">
                        <a:latin typeface="Times New Roman"/>
                        <a:ea typeface="Times New Roman"/>
                        <a:cs typeface="Arial"/>
                      </a:endParaRPr>
                    </a:p>
                    <a:p>
                      <a:pPr marL="91440" marR="80645" algn="ctr">
                        <a:lnSpc>
                          <a:spcPct val="101000"/>
                        </a:lnSpc>
                        <a:spcBef>
                          <a:spcPts val="205"/>
                        </a:spcBef>
                        <a:spcAft>
                          <a:spcPts val="0"/>
                        </a:spcAft>
                      </a:pPr>
                      <a:r>
                        <a:rPr lang="fr-FR" sz="1200">
                          <a:latin typeface="Times New Roman"/>
                          <a:ea typeface="Times New Roman"/>
                          <a:cs typeface="Arial"/>
                        </a:rPr>
                        <a:t>Effort tranchant parallèle aux semelles</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5"/>
                        </a:spcBef>
                        <a:spcAft>
                          <a:spcPts val="0"/>
                        </a:spcAft>
                      </a:pPr>
                      <a:endParaRPr lang="fr-FR" sz="1200">
                        <a:latin typeface="Times New Roman"/>
                        <a:ea typeface="Times New Roman"/>
                        <a:cs typeface="Arial"/>
                      </a:endParaRPr>
                    </a:p>
                    <a:p>
                      <a:pPr marL="154305" marR="142875" algn="ctr">
                        <a:spcBef>
                          <a:spcPts val="205"/>
                        </a:spcBef>
                        <a:spcAft>
                          <a:spcPts val="0"/>
                        </a:spcAft>
                      </a:pPr>
                      <a:r>
                        <a:rPr lang="en-US" sz="1200">
                          <a:latin typeface="Times New Roman"/>
                          <a:ea typeface="Times New Roman"/>
                          <a:cs typeface="Arial"/>
                        </a:rPr>
                        <a:t>2btf +(tw+r)tw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76250">
                        <a:spcBef>
                          <a:spcPts val="395"/>
                        </a:spcBef>
                        <a:spcAft>
                          <a:spcPts val="0"/>
                        </a:spcAft>
                      </a:pPr>
                      <a:r>
                        <a:rPr lang="en-US" sz="1200" dirty="0" err="1">
                          <a:latin typeface="Times New Roman"/>
                          <a:ea typeface="Times New Roman"/>
                          <a:cs typeface="Arial"/>
                        </a:rPr>
                        <a:t>tf</a:t>
                      </a:r>
                      <a:endParaRPr lang="en-US" sz="1200" dirty="0">
                        <a:latin typeface="Times New Roman"/>
                        <a:ea typeface="Times New Roman"/>
                        <a:cs typeface="Arial"/>
                      </a:endParaRPr>
                    </a:p>
                    <a:p>
                      <a:pPr marR="350520" algn="r">
                        <a:lnSpc>
                          <a:spcPts val="1040"/>
                        </a:lnSpc>
                        <a:spcBef>
                          <a:spcPts val="770"/>
                        </a:spcBef>
                        <a:spcAft>
                          <a:spcPts val="0"/>
                        </a:spcAft>
                      </a:pPr>
                      <a:r>
                        <a:rPr lang="en-US" sz="1200" dirty="0">
                          <a:latin typeface="Times New Roman"/>
                          <a:ea typeface="Times New Roman"/>
                          <a:cs typeface="Arial"/>
                        </a:rPr>
                        <a:t>b</a:t>
                      </a:r>
                    </a:p>
                    <a:p>
                      <a:pPr marR="411480" algn="r">
                        <a:lnSpc>
                          <a:spcPts val="1145"/>
                        </a:lnSpc>
                        <a:spcBef>
                          <a:spcPts val="205"/>
                        </a:spcBef>
                        <a:spcAft>
                          <a:spcPts val="0"/>
                        </a:spcAft>
                        <a:tabLst>
                          <a:tab pos="290830" algn="l"/>
                        </a:tabLst>
                      </a:pPr>
                      <a:r>
                        <a:rPr lang="en-US" sz="1200" dirty="0" err="1">
                          <a:latin typeface="Times New Roman"/>
                          <a:ea typeface="Times New Roman"/>
                          <a:cs typeface="Arial"/>
                        </a:rPr>
                        <a:t>tw</a:t>
                      </a:r>
                      <a:r>
                        <a:rPr lang="en-US" sz="1200" dirty="0">
                          <a:latin typeface="Times New Roman"/>
                          <a:ea typeface="Times New Roman"/>
                          <a:cs typeface="Arial"/>
                        </a:rPr>
                        <a:t>	</a:t>
                      </a:r>
                      <a:r>
                        <a:rPr lang="en-US" sz="1200" u="sng" dirty="0">
                          <a:latin typeface="Times New Roman"/>
                          <a:ea typeface="Times New Roman"/>
                          <a:cs typeface="Arial"/>
                        </a:rPr>
                        <a:t> </a:t>
                      </a:r>
                      <a:r>
                        <a:rPr lang="en-US" sz="1200" u="sng" spc="35" dirty="0">
                          <a:latin typeface="Times New Roman"/>
                          <a:ea typeface="Times New Roman"/>
                          <a:cs typeface="Arial"/>
                        </a:rPr>
                        <a:t> </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569233">
                <a:tc>
                  <a:txBody>
                    <a:bodyPr/>
                    <a:lstStyle/>
                    <a:p>
                      <a:pPr>
                        <a:spcBef>
                          <a:spcPts val="25"/>
                        </a:spcBef>
                        <a:spcAft>
                          <a:spcPts val="0"/>
                        </a:spcAft>
                      </a:pPr>
                      <a:endParaRPr lang="fr-FR" sz="1200">
                        <a:latin typeface="Times New Roman"/>
                        <a:ea typeface="Times New Roman"/>
                        <a:cs typeface="Arial"/>
                      </a:endParaRPr>
                    </a:p>
                    <a:p>
                      <a:pPr marL="173355" marR="55880" indent="-97790">
                        <a:lnSpc>
                          <a:spcPct val="101000"/>
                        </a:lnSpc>
                        <a:spcBef>
                          <a:spcPts val="205"/>
                        </a:spcBef>
                        <a:spcAft>
                          <a:spcPts val="0"/>
                        </a:spcAft>
                      </a:pPr>
                      <a:r>
                        <a:rPr lang="fr-FR" sz="1200" u="sng">
                          <a:latin typeface="Times New Roman"/>
                          <a:ea typeface="Times New Roman"/>
                          <a:cs typeface="Arial"/>
                        </a:rPr>
                        <a:t>Profils en I, H, U</a:t>
                      </a:r>
                      <a:r>
                        <a:rPr lang="fr-FR" sz="1200">
                          <a:latin typeface="Times New Roman"/>
                          <a:ea typeface="Times New Roman"/>
                          <a:cs typeface="Arial"/>
                        </a:rPr>
                        <a:t> </a:t>
                      </a:r>
                      <a:r>
                        <a:rPr lang="fr-FR" sz="1200" u="sng">
                          <a:latin typeface="Times New Roman"/>
                          <a:ea typeface="Times New Roman"/>
                          <a:cs typeface="Arial"/>
                        </a:rPr>
                        <a:t>ou en caisson</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5"/>
                        </a:spcBef>
                        <a:spcAft>
                          <a:spcPts val="0"/>
                        </a:spcAft>
                      </a:pPr>
                      <a:endParaRPr lang="fr-FR" sz="1200">
                        <a:latin typeface="Times New Roman"/>
                        <a:ea typeface="Times New Roman"/>
                        <a:cs typeface="Arial"/>
                      </a:endParaRPr>
                    </a:p>
                    <a:p>
                      <a:pPr marL="232410" indent="-151130">
                        <a:lnSpc>
                          <a:spcPct val="101000"/>
                        </a:lnSpc>
                        <a:spcBef>
                          <a:spcPts val="205"/>
                        </a:spcBef>
                        <a:spcAft>
                          <a:spcPts val="0"/>
                        </a:spcAft>
                      </a:pPr>
                      <a:r>
                        <a:rPr lang="en-US" sz="1200">
                          <a:latin typeface="Times New Roman"/>
                          <a:ea typeface="Times New Roman"/>
                          <a:cs typeface="Arial"/>
                        </a:rPr>
                        <a:t>Reconstitués soudés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5"/>
                        </a:spcBef>
                        <a:spcAft>
                          <a:spcPts val="0"/>
                        </a:spcAft>
                      </a:pPr>
                      <a:endParaRPr lang="fr-FR" sz="1200">
                        <a:latin typeface="Times New Roman"/>
                        <a:ea typeface="Times New Roman"/>
                        <a:cs typeface="Arial"/>
                      </a:endParaRPr>
                    </a:p>
                    <a:p>
                      <a:pPr marL="91440" marR="80645" algn="ctr">
                        <a:lnSpc>
                          <a:spcPct val="101000"/>
                        </a:lnSpc>
                        <a:spcBef>
                          <a:spcPts val="205"/>
                        </a:spcBef>
                        <a:spcAft>
                          <a:spcPts val="0"/>
                        </a:spcAft>
                      </a:pPr>
                      <a:r>
                        <a:rPr lang="fr-FR" sz="1200">
                          <a:latin typeface="Times New Roman"/>
                          <a:ea typeface="Times New Roman"/>
                          <a:cs typeface="Arial"/>
                        </a:rPr>
                        <a:t>Effort tranchant parallèle aux semelles</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144780" algn="ctr">
                        <a:spcBef>
                          <a:spcPts val="1175"/>
                        </a:spcBef>
                        <a:spcAft>
                          <a:spcPts val="0"/>
                        </a:spcAft>
                      </a:pPr>
                      <a:r>
                        <a:rPr lang="en-US" sz="1200">
                          <a:latin typeface="Times New Roman"/>
                          <a:ea typeface="Times New Roman"/>
                          <a:cs typeface="Arial"/>
                        </a:rPr>
                        <a:t>A </a:t>
                      </a:r>
                      <a:r>
                        <a:rPr lang="en-US" sz="1200">
                          <a:latin typeface="Symbol"/>
                          <a:ea typeface="Times New Roman"/>
                          <a:cs typeface="Arial"/>
                        </a:rPr>
                        <a:t>-å</a:t>
                      </a:r>
                      <a:r>
                        <a:rPr lang="en-US" sz="1200">
                          <a:latin typeface="Times New Roman"/>
                          <a:ea typeface="Times New Roman"/>
                          <a:cs typeface="Arial"/>
                        </a:rPr>
                        <a:t>(hwtw)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522605" marR="521970" algn="ctr">
                        <a:spcBef>
                          <a:spcPts val="145"/>
                        </a:spcBef>
                        <a:spcAft>
                          <a:spcPts val="0"/>
                        </a:spcAft>
                      </a:pPr>
                      <a:r>
                        <a:rPr lang="en-US" sz="1200" dirty="0">
                          <a:latin typeface="Times New Roman"/>
                          <a:ea typeface="Times New Roman"/>
                          <a:cs typeface="Arial"/>
                        </a:rPr>
                        <a:t>hw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717462">
                <a:tc gridSpan="2">
                  <a:txBody>
                    <a:bodyPr/>
                    <a:lstStyle/>
                    <a:p>
                      <a:pPr>
                        <a:spcBef>
                          <a:spcPts val="205"/>
                        </a:spcBef>
                        <a:spcAft>
                          <a:spcPts val="0"/>
                        </a:spcAft>
                      </a:pPr>
                      <a:endParaRPr lang="en-US" sz="1200" dirty="0">
                        <a:latin typeface="Times New Roman"/>
                        <a:ea typeface="Times New Roman"/>
                        <a:cs typeface="Arial"/>
                      </a:endParaRPr>
                    </a:p>
                    <a:p>
                      <a:pPr marL="401955">
                        <a:spcBef>
                          <a:spcPts val="205"/>
                        </a:spcBef>
                        <a:spcAft>
                          <a:spcPts val="0"/>
                        </a:spcAft>
                      </a:pPr>
                      <a:r>
                        <a:rPr lang="en-US" sz="1200" u="sng" dirty="0" err="1">
                          <a:latin typeface="Times New Roman"/>
                          <a:ea typeface="Times New Roman"/>
                          <a:cs typeface="Arial"/>
                        </a:rPr>
                        <a:t>Profils</a:t>
                      </a:r>
                      <a:r>
                        <a:rPr lang="en-US" sz="1200" u="sng" dirty="0">
                          <a:latin typeface="Times New Roman"/>
                          <a:ea typeface="Times New Roman"/>
                          <a:cs typeface="Arial"/>
                        </a:rPr>
                        <a:t> en U </a:t>
                      </a:r>
                      <a:r>
                        <a:rPr lang="en-US" sz="1200" u="sng" dirty="0" err="1">
                          <a:latin typeface="Times New Roman"/>
                          <a:ea typeface="Times New Roman"/>
                          <a:cs typeface="Arial"/>
                        </a:rPr>
                        <a:t>laminés</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spcBef>
                          <a:spcPts val="35"/>
                        </a:spcBef>
                        <a:spcAft>
                          <a:spcPts val="0"/>
                        </a:spcAft>
                      </a:pPr>
                      <a:endParaRPr lang="fr-FR" sz="1200">
                        <a:latin typeface="Times New Roman"/>
                        <a:ea typeface="Times New Roman"/>
                        <a:cs typeface="Arial"/>
                      </a:endParaRPr>
                    </a:p>
                    <a:p>
                      <a:pPr marL="84455" indent="19685">
                        <a:lnSpc>
                          <a:spcPct val="101000"/>
                        </a:lnSpc>
                        <a:spcBef>
                          <a:spcPts val="5"/>
                        </a:spcBef>
                        <a:spcAft>
                          <a:spcPts val="0"/>
                        </a:spcAft>
                      </a:pPr>
                      <a:r>
                        <a:rPr lang="fr-FR" sz="1200">
                          <a:latin typeface="Times New Roman"/>
                          <a:ea typeface="Times New Roman"/>
                          <a:cs typeface="Arial"/>
                        </a:rPr>
                        <a:t>Effort tranchant parallèle à l’âme</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
                        </a:spcBef>
                        <a:spcAft>
                          <a:spcPts val="0"/>
                        </a:spcAft>
                      </a:pPr>
                      <a:endParaRPr lang="fr-FR" sz="1200">
                        <a:latin typeface="Times New Roman"/>
                        <a:ea typeface="Times New Roman"/>
                        <a:cs typeface="Arial"/>
                      </a:endParaRPr>
                    </a:p>
                    <a:p>
                      <a:pPr marL="154305" marR="144780" algn="ctr">
                        <a:spcBef>
                          <a:spcPts val="5"/>
                        </a:spcBef>
                        <a:spcAft>
                          <a:spcPts val="0"/>
                        </a:spcAft>
                      </a:pPr>
                      <a:r>
                        <a:rPr lang="en-US" sz="1200">
                          <a:latin typeface="Times New Roman"/>
                          <a:ea typeface="Times New Roman"/>
                          <a:cs typeface="Arial"/>
                        </a:rPr>
                        <a:t>A</a:t>
                      </a:r>
                      <a:r>
                        <a:rPr lang="en-US" sz="1200">
                          <a:latin typeface="Symbol"/>
                          <a:ea typeface="Times New Roman"/>
                          <a:cs typeface="Arial"/>
                        </a:rPr>
                        <a:t>-</a:t>
                      </a:r>
                      <a:r>
                        <a:rPr lang="en-US" sz="1200">
                          <a:latin typeface="Times New Roman"/>
                          <a:ea typeface="Times New Roman"/>
                          <a:cs typeface="Arial"/>
                        </a:rPr>
                        <a:t>2btf +(tw+r)tf</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27000" algn="ctr">
                        <a:spcBef>
                          <a:spcPts val="200"/>
                        </a:spcBef>
                        <a:spcAft>
                          <a:spcPts val="0"/>
                        </a:spcAft>
                      </a:pPr>
                      <a:r>
                        <a:rPr lang="en-US" sz="1200" dirty="0">
                          <a:latin typeface="Times New Roman"/>
                          <a:ea typeface="Times New Roman"/>
                          <a:cs typeface="Arial"/>
                        </a:rPr>
                        <a:t>b</a:t>
                      </a:r>
                    </a:p>
                    <a:p>
                      <a:pPr marL="948690">
                        <a:lnSpc>
                          <a:spcPts val="1240"/>
                        </a:lnSpc>
                        <a:spcBef>
                          <a:spcPts val="290"/>
                        </a:spcBef>
                        <a:spcAft>
                          <a:spcPts val="0"/>
                        </a:spcAft>
                      </a:pPr>
                      <a:r>
                        <a:rPr lang="en-US" sz="1200" dirty="0" err="1">
                          <a:latin typeface="Times New Roman"/>
                          <a:ea typeface="Times New Roman"/>
                          <a:cs typeface="Arial"/>
                        </a:rPr>
                        <a:t>tf</a:t>
                      </a:r>
                      <a:endParaRPr lang="en-US" sz="1200" dirty="0">
                        <a:latin typeface="Times New Roman"/>
                        <a:ea typeface="Times New Roman"/>
                        <a:cs typeface="Arial"/>
                      </a:endParaRPr>
                    </a:p>
                    <a:p>
                      <a:pPr marL="370840">
                        <a:lnSpc>
                          <a:spcPts val="985"/>
                        </a:lnSpc>
                        <a:spcBef>
                          <a:spcPts val="205"/>
                        </a:spcBef>
                        <a:spcAft>
                          <a:spcPts val="0"/>
                        </a:spcAft>
                      </a:pPr>
                      <a:r>
                        <a:rPr lang="en-US" sz="1200" dirty="0">
                          <a:latin typeface="Times New Roman"/>
                          <a:ea typeface="Times New Roman"/>
                          <a:cs typeface="Arial"/>
                        </a:rPr>
                        <a:t>h</a:t>
                      </a:r>
                    </a:p>
                    <a:p>
                      <a:pPr marL="634365" marR="369570" algn="ctr">
                        <a:lnSpc>
                          <a:spcPts val="1110"/>
                        </a:lnSpc>
                        <a:spcBef>
                          <a:spcPts val="205"/>
                        </a:spcBef>
                        <a:spcAft>
                          <a:spcPts val="0"/>
                        </a:spcAft>
                      </a:pPr>
                      <a:r>
                        <a:rPr lang="en-US" sz="1200" dirty="0" err="1">
                          <a:latin typeface="Times New Roman"/>
                          <a:ea typeface="Times New Roman"/>
                          <a:cs typeface="Arial"/>
                        </a:rPr>
                        <a:t>tw</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467534">
                <a:tc gridSpan="2">
                  <a:txBody>
                    <a:bodyPr/>
                    <a:lstStyle/>
                    <a:p>
                      <a:pPr>
                        <a:spcBef>
                          <a:spcPts val="35"/>
                        </a:spcBef>
                        <a:spcAft>
                          <a:spcPts val="0"/>
                        </a:spcAft>
                      </a:pPr>
                      <a:endParaRPr lang="en-US" sz="1200">
                        <a:latin typeface="Times New Roman"/>
                        <a:ea typeface="Times New Roman"/>
                        <a:cs typeface="Arial"/>
                      </a:endParaRPr>
                    </a:p>
                    <a:p>
                      <a:pPr marL="407670">
                        <a:spcBef>
                          <a:spcPts val="5"/>
                        </a:spcBef>
                        <a:spcAft>
                          <a:spcPts val="0"/>
                        </a:spcAft>
                      </a:pPr>
                      <a:r>
                        <a:rPr lang="en-US" sz="1200">
                          <a:latin typeface="Times New Roman"/>
                          <a:ea typeface="Times New Roman"/>
                          <a:cs typeface="Arial"/>
                        </a:rPr>
                        <a:t>Profils en T laminés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spcBef>
                          <a:spcPts val="25"/>
                        </a:spcBef>
                        <a:spcAft>
                          <a:spcPts val="0"/>
                        </a:spcAft>
                      </a:pPr>
                      <a:endParaRPr lang="fr-FR" sz="1200">
                        <a:latin typeface="Times New Roman"/>
                        <a:ea typeface="Times New Roman"/>
                        <a:cs typeface="Arial"/>
                      </a:endParaRPr>
                    </a:p>
                    <a:p>
                      <a:pPr marL="84455" indent="19685">
                        <a:lnSpc>
                          <a:spcPct val="101000"/>
                        </a:lnSpc>
                        <a:spcBef>
                          <a:spcPts val="205"/>
                        </a:spcBef>
                        <a:spcAft>
                          <a:spcPts val="0"/>
                        </a:spcAft>
                      </a:pPr>
                      <a:r>
                        <a:rPr lang="fr-FR" sz="1200">
                          <a:latin typeface="Times New Roman"/>
                          <a:ea typeface="Times New Roman"/>
                          <a:cs typeface="Arial"/>
                        </a:rPr>
                        <a:t>Effort tranchant parallèle à l’âme</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144780" algn="ctr">
                        <a:spcBef>
                          <a:spcPts val="1165"/>
                        </a:spcBef>
                        <a:spcAft>
                          <a:spcPts val="0"/>
                        </a:spcAft>
                      </a:pPr>
                      <a:r>
                        <a:rPr lang="en-US" sz="1200">
                          <a:latin typeface="Times New Roman"/>
                          <a:ea typeface="Times New Roman"/>
                          <a:cs typeface="Arial"/>
                        </a:rPr>
                        <a:t>0,9(A</a:t>
                      </a:r>
                      <a:r>
                        <a:rPr lang="en-US" sz="1200">
                          <a:latin typeface="Symbol"/>
                          <a:ea typeface="Times New Roman"/>
                          <a:cs typeface="Arial"/>
                        </a:rPr>
                        <a:t>-</a:t>
                      </a:r>
                      <a:r>
                        <a:rPr lang="en-US" sz="1200">
                          <a:latin typeface="Times New Roman"/>
                          <a:ea typeface="Times New Roman"/>
                          <a:cs typeface="Arial"/>
                        </a:rPr>
                        <a:t>btf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24180">
                        <a:spcBef>
                          <a:spcPts val="165"/>
                        </a:spcBef>
                        <a:spcAft>
                          <a:spcPts val="0"/>
                        </a:spcAft>
                        <a:tabLst>
                          <a:tab pos="699770" algn="l"/>
                          <a:tab pos="956945" algn="l"/>
                        </a:tabLst>
                      </a:pPr>
                      <a:r>
                        <a:rPr lang="en-US" sz="1200" dirty="0" err="1">
                          <a:latin typeface="Times New Roman"/>
                          <a:ea typeface="Times New Roman"/>
                          <a:cs typeface="Arial"/>
                        </a:rPr>
                        <a:t>tf</a:t>
                      </a:r>
                      <a:r>
                        <a:rPr lang="en-US" sz="1200" dirty="0">
                          <a:latin typeface="Times New Roman"/>
                          <a:ea typeface="Times New Roman"/>
                          <a:cs typeface="Arial"/>
                        </a:rPr>
                        <a:t>	</a:t>
                      </a:r>
                      <a:r>
                        <a:rPr lang="en-US" sz="1200" spc="30" dirty="0">
                          <a:latin typeface="Times New Roman"/>
                          <a:ea typeface="Times New Roman"/>
                          <a:cs typeface="Arial"/>
                        </a:rPr>
                        <a:t>b</a:t>
                      </a:r>
                      <a:r>
                        <a:rPr lang="en-US" sz="1200" u="sng" dirty="0">
                          <a:latin typeface="Times New Roman"/>
                          <a:ea typeface="Times New Roman"/>
                          <a:cs typeface="Arial"/>
                        </a:rPr>
                        <a:t> 	</a:t>
                      </a: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676583">
                <a:tc rowSpan="2" gridSpan="2">
                  <a:txBody>
                    <a:bodyPr/>
                    <a:lstStyle/>
                    <a:p>
                      <a:pPr>
                        <a:spcBef>
                          <a:spcPts val="205"/>
                        </a:spcBef>
                        <a:spcAft>
                          <a:spcPts val="0"/>
                        </a:spcAft>
                      </a:pPr>
                      <a:endParaRPr lang="fr-FR" sz="1200">
                        <a:latin typeface="Times New Roman"/>
                        <a:ea typeface="Times New Roman"/>
                        <a:cs typeface="Arial"/>
                      </a:endParaRPr>
                    </a:p>
                    <a:p>
                      <a:pPr marL="184150" indent="39370">
                        <a:lnSpc>
                          <a:spcPct val="101000"/>
                        </a:lnSpc>
                        <a:spcBef>
                          <a:spcPts val="910"/>
                        </a:spcBef>
                        <a:spcAft>
                          <a:spcPts val="0"/>
                        </a:spcAft>
                      </a:pPr>
                      <a:r>
                        <a:rPr lang="fr-FR" sz="1200" u="sng">
                          <a:latin typeface="Times New Roman"/>
                          <a:ea typeface="Times New Roman"/>
                          <a:cs typeface="Arial"/>
                        </a:rPr>
                        <a:t>Profils creux rectangulaires</a:t>
                      </a:r>
                      <a:r>
                        <a:rPr lang="fr-FR" sz="1200">
                          <a:latin typeface="Times New Roman"/>
                          <a:ea typeface="Times New Roman"/>
                          <a:cs typeface="Arial"/>
                        </a:rPr>
                        <a:t> </a:t>
                      </a:r>
                      <a:r>
                        <a:rPr lang="fr-FR" sz="1200" u="sng">
                          <a:latin typeface="Times New Roman"/>
                          <a:ea typeface="Times New Roman"/>
                          <a:cs typeface="Arial"/>
                        </a:rPr>
                        <a:t>laminés d'épaisseur uniforme</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A"/>
                    </a:p>
                  </a:txBody>
                  <a:tcPr/>
                </a:tc>
                <a:tc>
                  <a:txBody>
                    <a:bodyPr/>
                    <a:lstStyle/>
                    <a:p>
                      <a:pPr>
                        <a:spcBef>
                          <a:spcPts val="205"/>
                        </a:spcBef>
                        <a:spcAft>
                          <a:spcPts val="0"/>
                        </a:spcAft>
                      </a:pPr>
                      <a:endParaRPr lang="fr-FR" sz="1200">
                        <a:latin typeface="Times New Roman"/>
                        <a:ea typeface="Times New Roman"/>
                        <a:cs typeface="Arial"/>
                      </a:endParaRPr>
                    </a:p>
                    <a:p>
                      <a:pPr marL="91440" marR="80645" algn="ctr">
                        <a:lnSpc>
                          <a:spcPct val="101000"/>
                        </a:lnSpc>
                        <a:spcBef>
                          <a:spcPts val="205"/>
                        </a:spcBef>
                        <a:spcAft>
                          <a:spcPts val="0"/>
                        </a:spcAft>
                      </a:pPr>
                      <a:r>
                        <a:rPr lang="fr-FR" sz="1200">
                          <a:latin typeface="Times New Roman"/>
                          <a:ea typeface="Times New Roman"/>
                          <a:cs typeface="Arial"/>
                        </a:rPr>
                        <a:t>Effort tranchant parallèle à la hauteur</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0"/>
                        </a:spcBef>
                        <a:spcAft>
                          <a:spcPts val="0"/>
                        </a:spcAft>
                      </a:pPr>
                      <a:endParaRPr lang="fr-FR" sz="1200">
                        <a:latin typeface="Times New Roman"/>
                        <a:ea typeface="Times New Roman"/>
                        <a:cs typeface="Arial"/>
                      </a:endParaRPr>
                    </a:p>
                    <a:p>
                      <a:pPr marL="153670" marR="144780" algn="ctr">
                        <a:spcBef>
                          <a:spcPts val="205"/>
                        </a:spcBef>
                        <a:spcAft>
                          <a:spcPts val="0"/>
                        </a:spcAft>
                      </a:pPr>
                      <a:r>
                        <a:rPr lang="en-US" sz="1200">
                          <a:latin typeface="Times New Roman"/>
                          <a:ea typeface="Times New Roman"/>
                          <a:cs typeface="Arial"/>
                        </a:rPr>
                        <a:t>Ah/(b+h)</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Bef>
                          <a:spcPts val="205"/>
                        </a:spcBef>
                        <a:spcAft>
                          <a:spcPts val="0"/>
                        </a:spcAft>
                      </a:pPr>
                      <a:endParaRPr lang="en-US" sz="1200" dirty="0">
                        <a:latin typeface="Times New Roman"/>
                        <a:ea typeface="Times New Roman"/>
                        <a:cs typeface="Arial"/>
                      </a:endParaRPr>
                    </a:p>
                    <a:p>
                      <a:pPr marR="408305" algn="r">
                        <a:spcBef>
                          <a:spcPts val="5"/>
                        </a:spcBef>
                        <a:spcAft>
                          <a:spcPts val="0"/>
                        </a:spcAft>
                      </a:pPr>
                      <a:r>
                        <a:rPr lang="en-US" sz="1200" dirty="0">
                          <a:latin typeface="Times New Roman"/>
                          <a:ea typeface="Times New Roman"/>
                          <a:cs typeface="Arial"/>
                        </a:rPr>
                        <a:t>h</a:t>
                      </a:r>
                    </a:p>
                    <a:p>
                      <a:pPr marR="151765" algn="ctr">
                        <a:spcBef>
                          <a:spcPts val="5"/>
                        </a:spcBef>
                        <a:spcAft>
                          <a:spcPts val="0"/>
                        </a:spcAft>
                      </a:pPr>
                      <a:r>
                        <a:rPr lang="en-US" sz="1200" dirty="0">
                          <a:latin typeface="Times New Roman"/>
                          <a:ea typeface="Times New Roman"/>
                          <a:cs typeface="Arial"/>
                        </a:rPr>
                        <a:t>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500022">
                <a:tc gridSpan="2" vMerge="1">
                  <a:txBody>
                    <a:bodyPr/>
                    <a:lstStyle/>
                    <a:p>
                      <a:pPr rtl="1"/>
                      <a:endParaRPr lang="ar-SA"/>
                    </a:p>
                  </a:txBody>
                  <a:tcPr/>
                </a:tc>
                <a:tc hMerge="1" vMerge="1">
                  <a:txBody>
                    <a:bodyPr/>
                    <a:lstStyle/>
                    <a:p>
                      <a:pPr rtl="1"/>
                      <a:endParaRPr lang="ar-SA"/>
                    </a:p>
                  </a:txBody>
                  <a:tcPr/>
                </a:tc>
                <a:tc>
                  <a:txBody>
                    <a:bodyPr/>
                    <a:lstStyle/>
                    <a:p>
                      <a:pPr>
                        <a:spcBef>
                          <a:spcPts val="25"/>
                        </a:spcBef>
                        <a:spcAft>
                          <a:spcPts val="0"/>
                        </a:spcAft>
                      </a:pPr>
                      <a:endParaRPr lang="fr-FR" sz="1200">
                        <a:latin typeface="Times New Roman"/>
                        <a:ea typeface="Times New Roman"/>
                        <a:cs typeface="Arial"/>
                      </a:endParaRPr>
                    </a:p>
                    <a:p>
                      <a:pPr marL="91440" marR="80645" algn="ctr">
                        <a:lnSpc>
                          <a:spcPct val="101000"/>
                        </a:lnSpc>
                        <a:spcBef>
                          <a:spcPts val="205"/>
                        </a:spcBef>
                        <a:spcAft>
                          <a:spcPts val="0"/>
                        </a:spcAft>
                      </a:pPr>
                      <a:r>
                        <a:rPr lang="fr-FR" sz="1200">
                          <a:latin typeface="Times New Roman"/>
                          <a:ea typeface="Times New Roman"/>
                          <a:cs typeface="Arial"/>
                        </a:rPr>
                        <a:t>Effort tranchant parallèle à la largeur</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3670" marR="144780" algn="ctr">
                        <a:spcBef>
                          <a:spcPts val="1175"/>
                        </a:spcBef>
                        <a:spcAft>
                          <a:spcPts val="0"/>
                        </a:spcAft>
                      </a:pPr>
                      <a:r>
                        <a:rPr lang="en-US" sz="1200">
                          <a:latin typeface="Times New Roman"/>
                          <a:ea typeface="Times New Roman"/>
                          <a:cs typeface="Arial"/>
                        </a:rPr>
                        <a:t>Ab/(b+h)</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Bef>
                          <a:spcPts val="25"/>
                        </a:spcBef>
                        <a:spcAft>
                          <a:spcPts val="0"/>
                        </a:spcAft>
                      </a:pPr>
                      <a:endParaRPr lang="en-US" sz="1200" dirty="0">
                        <a:latin typeface="Times New Roman"/>
                        <a:ea typeface="Times New Roman"/>
                        <a:cs typeface="Arial"/>
                      </a:endParaRPr>
                    </a:p>
                    <a:p>
                      <a:pPr marR="334010" algn="r">
                        <a:spcBef>
                          <a:spcPts val="5"/>
                        </a:spcBef>
                        <a:spcAft>
                          <a:spcPts val="0"/>
                        </a:spcAft>
                      </a:pPr>
                      <a:r>
                        <a:rPr lang="en-US" sz="1200" dirty="0">
                          <a:latin typeface="Times New Roman"/>
                          <a:ea typeface="Times New Roman"/>
                          <a:cs typeface="Arial"/>
                        </a:rPr>
                        <a:t>b</a:t>
                      </a:r>
                    </a:p>
                    <a:p>
                      <a:pPr marR="175895" algn="ctr">
                        <a:spcBef>
                          <a:spcPts val="205"/>
                        </a:spcBef>
                        <a:spcAft>
                          <a:spcPts val="0"/>
                        </a:spcAft>
                      </a:pPr>
                      <a:r>
                        <a:rPr lang="en-US" sz="1200" dirty="0">
                          <a:latin typeface="Times New Roman"/>
                          <a:ea typeface="Times New Roman"/>
                          <a:cs typeface="Arial"/>
                        </a:rPr>
                        <a:t>h</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276378">
                <a:tc gridSpan="3">
                  <a:txBody>
                    <a:bodyPr/>
                    <a:lstStyle/>
                    <a:p>
                      <a:pPr marL="69850">
                        <a:spcBef>
                          <a:spcPts val="300"/>
                        </a:spcBef>
                        <a:spcAft>
                          <a:spcPts val="0"/>
                        </a:spcAft>
                      </a:pPr>
                      <a:r>
                        <a:rPr lang="fr-FR" sz="1200" u="sng">
                          <a:latin typeface="Times New Roman"/>
                          <a:ea typeface="Times New Roman"/>
                          <a:cs typeface="Arial"/>
                        </a:rPr>
                        <a:t>Profils creux circulaires et tubes d'épaisseur uniforme</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a:txBody>
                    <a:bodyPr/>
                    <a:lstStyle/>
                    <a:p>
                      <a:pPr marL="154305" marR="144780" algn="ctr">
                        <a:spcBef>
                          <a:spcPts val="600"/>
                        </a:spcBef>
                        <a:spcAft>
                          <a:spcPts val="0"/>
                        </a:spcAft>
                      </a:pPr>
                      <a:r>
                        <a:rPr lang="en-US" sz="1200">
                          <a:latin typeface="Times New Roman"/>
                          <a:ea typeface="Times New Roman"/>
                          <a:cs typeface="Arial"/>
                        </a:rPr>
                        <a:t>2A/</a:t>
                      </a:r>
                      <a:r>
                        <a:rPr lang="en-US" sz="1200">
                          <a:latin typeface="Symbol"/>
                          <a:ea typeface="Times New Roman"/>
                          <a:cs typeface="Arial"/>
                        </a:rPr>
                        <a:t>p</a:t>
                      </a:r>
                      <a:endParaRPr lang="en-US"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Bef>
                          <a:spcPts val="205"/>
                        </a:spcBef>
                        <a:spcAft>
                          <a:spcPts val="0"/>
                        </a:spcAft>
                      </a:pPr>
                      <a:endParaRPr lang="en-US" sz="12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197606">
                <a:tc gridSpan="7">
                  <a:txBody>
                    <a:bodyPr/>
                    <a:lstStyle/>
                    <a:p>
                      <a:pPr marL="67945">
                        <a:lnSpc>
                          <a:spcPts val="1305"/>
                        </a:lnSpc>
                        <a:spcBef>
                          <a:spcPts val="305"/>
                        </a:spcBef>
                        <a:spcAft>
                          <a:spcPts val="0"/>
                        </a:spcAft>
                      </a:pPr>
                      <a:r>
                        <a:rPr lang="fr-FR" sz="600" u="sng" dirty="0">
                          <a:latin typeface="Times New Roman"/>
                          <a:ea typeface="Times New Roman"/>
                          <a:cs typeface="Arial"/>
                        </a:rPr>
                        <a:t>Remarque</a:t>
                      </a:r>
                      <a:r>
                        <a:rPr lang="fr-FR" sz="600" dirty="0">
                          <a:latin typeface="Times New Roman"/>
                          <a:ea typeface="Times New Roman"/>
                          <a:cs typeface="Arial"/>
                        </a:rPr>
                        <a:t> : </a:t>
                      </a:r>
                      <a:r>
                        <a:rPr lang="fr-FR" sz="700" dirty="0">
                          <a:latin typeface="Times New Roman"/>
                          <a:ea typeface="Times New Roman"/>
                          <a:cs typeface="Arial"/>
                        </a:rPr>
                        <a:t>A </a:t>
                      </a:r>
                      <a:r>
                        <a:rPr lang="fr-FR" sz="600" dirty="0">
                          <a:latin typeface="Times New Roman"/>
                          <a:ea typeface="Times New Roman"/>
                          <a:cs typeface="Arial"/>
                        </a:rPr>
                        <a:t>représente l'aire de la section transversale totale et </a:t>
                      </a:r>
                      <a:r>
                        <a:rPr lang="fr-FR" sz="700" dirty="0">
                          <a:latin typeface="Times New Roman"/>
                          <a:ea typeface="Times New Roman"/>
                          <a:cs typeface="Arial"/>
                        </a:rPr>
                        <a:t>r </a:t>
                      </a:r>
                      <a:r>
                        <a:rPr lang="fr-FR" sz="600" dirty="0">
                          <a:latin typeface="Times New Roman"/>
                          <a:ea typeface="Times New Roman"/>
                          <a:cs typeface="Arial"/>
                        </a:rPr>
                        <a:t>le rayon des congés.</a:t>
                      </a:r>
                      <a:endParaRPr lang="en-US" sz="7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642910" y="714356"/>
            <a:ext cx="7786742" cy="923330"/>
          </a:xfrm>
          <a:prstGeom prst="rect">
            <a:avLst/>
          </a:prstGeom>
          <a:noFill/>
        </p:spPr>
        <p:txBody>
          <a:bodyPr wrap="square" rtlCol="1">
            <a:spAutoFit/>
          </a:bodyPr>
          <a:lstStyle/>
          <a:p>
            <a:pPr lvl="0"/>
            <a:r>
              <a:rPr lang="en-US" b="1" dirty="0" smtClean="0"/>
              <a:t>4.3Interaction FLEXION – CISAILLEMENT</a:t>
            </a:r>
          </a:p>
          <a:p>
            <a:pPr lvl="0"/>
            <a:r>
              <a:rPr lang="fr-FR" b="1" dirty="0" smtClean="0">
                <a:solidFill>
                  <a:srgbClr val="FF0000"/>
                </a:solidFill>
              </a:rPr>
              <a:t>4.3.1Résistance d’une section au moment fléchissant et à l’effort tranchant (M+V)</a:t>
            </a:r>
            <a:endParaRPr lang="en-US" b="1" dirty="0">
              <a:solidFill>
                <a:srgbClr val="FF0000"/>
              </a:solidFill>
            </a:endParaRPr>
          </a:p>
        </p:txBody>
      </p:sp>
      <p:sp>
        <p:nvSpPr>
          <p:cNvPr id="7" name="مربع نص 6"/>
          <p:cNvSpPr txBox="1"/>
          <p:nvPr/>
        </p:nvSpPr>
        <p:spPr>
          <a:xfrm>
            <a:off x="571472" y="1928802"/>
            <a:ext cx="8143932" cy="4616648"/>
          </a:xfrm>
          <a:prstGeom prst="rect">
            <a:avLst/>
          </a:prstGeom>
          <a:noFill/>
        </p:spPr>
        <p:txBody>
          <a:bodyPr wrap="square" rtlCol="1">
            <a:spAutoFit/>
          </a:bodyPr>
          <a:lstStyle/>
          <a:p>
            <a:r>
              <a:rPr lang="fr-FR" b="1" dirty="0" smtClean="0"/>
              <a:t>Dans plusieurs cas, on rencontre des poutres qui sont simultanément sollicitées en flexion maximale et en cisaillement dans un même point , on cite par exemple</a:t>
            </a:r>
          </a:p>
          <a:p>
            <a:r>
              <a:rPr lang="fr-FR" b="1" dirty="0" smtClean="0"/>
              <a:t>_ Une poutre console </a:t>
            </a:r>
          </a:p>
          <a:p>
            <a:r>
              <a:rPr lang="fr-FR" b="1" dirty="0" err="1" smtClean="0"/>
              <a:t>_Une</a:t>
            </a:r>
            <a:r>
              <a:rPr lang="fr-FR" b="1" dirty="0" smtClean="0"/>
              <a:t> poutre entièrement ou partiellement encastrée sur un ou deux bords.</a:t>
            </a:r>
          </a:p>
          <a:p>
            <a:r>
              <a:rPr lang="fr-FR" b="1" dirty="0" smtClean="0"/>
              <a:t>_ Une poutre chargée par une ou plusieurs forces concentrées.</a:t>
            </a:r>
          </a:p>
          <a:p>
            <a:r>
              <a:rPr lang="fr-FR" b="1" dirty="0" smtClean="0"/>
              <a:t>_ Une poutre continue dont parfois les sections d’appuis sont soumises à des extremums d’effort tranchant et de moment fléchissant.</a:t>
            </a:r>
          </a:p>
          <a:p>
            <a:r>
              <a:rPr lang="fr-FR" b="1" dirty="0" smtClean="0"/>
              <a:t>La vérification de ces cas consiste si l’effort tranchant est important, dépassant la moitié de l’effort tranchant plastique, il faut prendre en compte son interaction sur le moment résistant plastique, soit :</a:t>
            </a:r>
          </a:p>
          <a:p>
            <a:r>
              <a:rPr lang="fr-FR" sz="2000" b="1" dirty="0" smtClean="0">
                <a:solidFill>
                  <a:srgbClr val="C00000"/>
                </a:solidFill>
              </a:rPr>
              <a:t>Si: Vsd </a:t>
            </a:r>
            <a:r>
              <a:rPr lang="el-GR" sz="2000" b="1" dirty="0" smtClean="0">
                <a:solidFill>
                  <a:srgbClr val="C00000"/>
                </a:solidFill>
              </a:rPr>
              <a:t>≤</a:t>
            </a:r>
            <a:r>
              <a:rPr lang="fr-FR" sz="2000" b="1" dirty="0" smtClean="0">
                <a:solidFill>
                  <a:srgbClr val="C00000"/>
                </a:solidFill>
              </a:rPr>
              <a:t> 0.5 </a:t>
            </a:r>
            <a:r>
              <a:rPr lang="fr-FR" sz="2000" b="1" dirty="0" err="1" smtClean="0">
                <a:solidFill>
                  <a:srgbClr val="C00000"/>
                </a:solidFill>
              </a:rPr>
              <a:t>Vpl,Rd</a:t>
            </a:r>
            <a:r>
              <a:rPr lang="fr-FR" sz="2000" b="1" dirty="0" smtClean="0">
                <a:solidFill>
                  <a:srgbClr val="C00000"/>
                </a:solidFill>
              </a:rPr>
              <a:t>      alors la condition de résistance est:</a:t>
            </a:r>
          </a:p>
          <a:p>
            <a:endParaRPr lang="fr-FR" sz="2000" b="1" dirty="0" smtClean="0">
              <a:solidFill>
                <a:srgbClr val="C00000"/>
              </a:solidFill>
            </a:endParaRPr>
          </a:p>
          <a:p>
            <a:r>
              <a:rPr lang="fr-FR" sz="2000" b="1" dirty="0" err="1" smtClean="0">
                <a:solidFill>
                  <a:srgbClr val="C00000"/>
                </a:solidFill>
              </a:rPr>
              <a:t>Msd</a:t>
            </a:r>
            <a:r>
              <a:rPr lang="fr-FR" sz="2000" b="1" dirty="0" smtClean="0">
                <a:solidFill>
                  <a:srgbClr val="C00000"/>
                </a:solidFill>
              </a:rPr>
              <a:t> ≤ </a:t>
            </a:r>
            <a:r>
              <a:rPr lang="fr-FR" sz="2000" b="1" dirty="0" err="1" smtClean="0">
                <a:solidFill>
                  <a:srgbClr val="C00000"/>
                </a:solidFill>
              </a:rPr>
              <a:t>Mc,Rd</a:t>
            </a:r>
            <a:endParaRPr lang="fr-FR" sz="2000" b="1" dirty="0" smtClean="0">
              <a:solidFill>
                <a:srgbClr val="C00000"/>
              </a:solidFill>
            </a:endParaRPr>
          </a:p>
          <a:p>
            <a:pPr>
              <a:buFont typeface="Wingdings" pitchFamily="2" charset="2"/>
              <a:buChar char="Ø"/>
            </a:pPr>
            <a:endParaRPr lang="ar-SA"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571472" y="714356"/>
            <a:ext cx="7643866" cy="4524315"/>
          </a:xfrm>
          <a:prstGeom prst="rect">
            <a:avLst/>
          </a:prstGeom>
          <a:noFill/>
        </p:spPr>
        <p:txBody>
          <a:bodyPr wrap="square" rtlCol="1">
            <a:spAutoFit/>
          </a:bodyPr>
          <a:lstStyle/>
          <a:p>
            <a:r>
              <a:rPr lang="fr-FR" b="1" dirty="0" smtClean="0"/>
              <a:t>Si Vsd &gt; 0.5 </a:t>
            </a:r>
            <a:r>
              <a:rPr lang="fr-FR" b="1" dirty="0" err="1" smtClean="0"/>
              <a:t>Vpl,Rd</a:t>
            </a:r>
            <a:r>
              <a:rPr lang="fr-FR" b="1" dirty="0" smtClean="0"/>
              <a:t>   alors la condition de résistance à vérifier est :</a:t>
            </a:r>
          </a:p>
          <a:p>
            <a:r>
              <a:rPr lang="fr-FR" b="1" dirty="0" err="1" smtClean="0"/>
              <a:t>Msd</a:t>
            </a:r>
            <a:r>
              <a:rPr lang="fr-FR" b="1" dirty="0" smtClean="0"/>
              <a:t> ≤ </a:t>
            </a:r>
            <a:r>
              <a:rPr lang="fr-FR" b="1" dirty="0" err="1" smtClean="0"/>
              <a:t>Mv,Rd</a:t>
            </a:r>
            <a:endParaRPr lang="fr-FR" b="1" dirty="0" smtClean="0"/>
          </a:p>
          <a:p>
            <a:r>
              <a:rPr lang="fr-FR" b="1" dirty="0" smtClean="0"/>
              <a:t>Avec:</a:t>
            </a:r>
          </a:p>
          <a:p>
            <a:r>
              <a:rPr lang="fr-FR" b="1" dirty="0" err="1" smtClean="0"/>
              <a:t>Mc.Rd</a:t>
            </a:r>
            <a:r>
              <a:rPr lang="fr-FR" b="1" dirty="0" smtClean="0"/>
              <a:t>: Moment résistant </a:t>
            </a:r>
          </a:p>
          <a:p>
            <a:pPr algn="ctr"/>
            <a:r>
              <a:rPr lang="fr-FR" b="1" dirty="0" err="1" smtClean="0"/>
              <a:t>Mv,Rd</a:t>
            </a:r>
            <a:r>
              <a:rPr lang="fr-FR" b="1" dirty="0" smtClean="0"/>
              <a:t>: Moment résistant plastique réduit du fait de l’effort tranchant, déterminé en utilisant une limite d’élasticité réduite </a:t>
            </a:r>
            <a:r>
              <a:rPr lang="fr-FR" b="1" dirty="0" err="1" smtClean="0"/>
              <a:t>fred</a:t>
            </a:r>
            <a:r>
              <a:rPr lang="fr-FR" b="1" dirty="0" smtClean="0"/>
              <a:t> </a:t>
            </a:r>
            <a:r>
              <a:rPr lang="fr-FR" b="1" dirty="0" err="1" smtClean="0">
                <a:solidFill>
                  <a:srgbClr val="C00000"/>
                </a:solidFill>
              </a:rPr>
              <a:t>fred</a:t>
            </a:r>
            <a:r>
              <a:rPr lang="en-US" dirty="0" smtClean="0">
                <a:solidFill>
                  <a:srgbClr val="C00000"/>
                </a:solidFill>
              </a:rPr>
              <a:t> = </a:t>
            </a:r>
            <a:r>
              <a:rPr lang="en-US" b="1" dirty="0" smtClean="0">
                <a:solidFill>
                  <a:srgbClr val="C00000"/>
                </a:solidFill>
              </a:rPr>
              <a:t>(1- </a:t>
            </a:r>
            <a:r>
              <a:rPr lang="el-GR" b="1" dirty="0" smtClean="0">
                <a:solidFill>
                  <a:srgbClr val="C00000"/>
                </a:solidFill>
              </a:rPr>
              <a:t>ρ</a:t>
            </a:r>
            <a:r>
              <a:rPr lang="en-US" b="1" dirty="0" smtClean="0">
                <a:solidFill>
                  <a:srgbClr val="C00000"/>
                </a:solidFill>
              </a:rPr>
              <a:t>)f y</a:t>
            </a:r>
          </a:p>
          <a:p>
            <a:r>
              <a:rPr lang="fr-FR" b="1" dirty="0" smtClean="0"/>
              <a:t>pour l’aire de cisaillement seule</a:t>
            </a:r>
          </a:p>
          <a:p>
            <a:pPr algn="ctr"/>
            <a:r>
              <a:rPr lang="fr-FR" b="1" dirty="0" smtClean="0"/>
              <a:t>Avec: </a:t>
            </a:r>
            <a:r>
              <a:rPr lang="el-GR" b="1" dirty="0" smtClean="0">
                <a:solidFill>
                  <a:srgbClr val="C00000"/>
                </a:solidFill>
              </a:rPr>
              <a:t>ρ</a:t>
            </a:r>
            <a:r>
              <a:rPr lang="fr-FR" b="1" dirty="0" smtClean="0">
                <a:solidFill>
                  <a:srgbClr val="C00000"/>
                </a:solidFill>
              </a:rPr>
              <a:t>= [2 Vsd/</a:t>
            </a:r>
            <a:r>
              <a:rPr lang="fr-FR" b="1" dirty="0" err="1" smtClean="0">
                <a:solidFill>
                  <a:srgbClr val="C00000"/>
                </a:solidFill>
              </a:rPr>
              <a:t>Vpl</a:t>
            </a:r>
            <a:r>
              <a:rPr lang="fr-FR" b="1" dirty="0" smtClean="0">
                <a:solidFill>
                  <a:srgbClr val="C00000"/>
                </a:solidFill>
              </a:rPr>
              <a:t>-1]2</a:t>
            </a:r>
          </a:p>
          <a:p>
            <a:r>
              <a:rPr lang="fr-FR" b="1" dirty="0" smtClean="0"/>
              <a:t>Pour les sections transversales à semelles égales et fléchies suivant l’axe de forte inertie obtient pour </a:t>
            </a:r>
            <a:r>
              <a:rPr lang="fr-FR" b="1" dirty="0" err="1" smtClean="0"/>
              <a:t>Mv,Rd</a:t>
            </a:r>
            <a:r>
              <a:rPr lang="fr-FR" b="1" dirty="0" smtClean="0"/>
              <a:t>:</a:t>
            </a:r>
          </a:p>
          <a:p>
            <a:endParaRPr lang="fr-FR" b="1" dirty="0" smtClean="0"/>
          </a:p>
          <a:p>
            <a:pPr algn="ctr"/>
            <a:r>
              <a:rPr lang="fr-FR" sz="2000" b="1" dirty="0" err="1" smtClean="0">
                <a:solidFill>
                  <a:srgbClr val="C00000"/>
                </a:solidFill>
              </a:rPr>
              <a:t>Mv,Rd</a:t>
            </a:r>
            <a:r>
              <a:rPr lang="fr-FR" sz="2000" b="1" dirty="0" smtClean="0">
                <a:solidFill>
                  <a:srgbClr val="C00000"/>
                </a:solidFill>
              </a:rPr>
              <a:t> = [</a:t>
            </a:r>
            <a:r>
              <a:rPr lang="fr-FR" sz="2000" b="1" dirty="0" err="1" smtClean="0">
                <a:solidFill>
                  <a:srgbClr val="C00000"/>
                </a:solidFill>
              </a:rPr>
              <a:t>Wpl</a:t>
            </a:r>
            <a:r>
              <a:rPr lang="fr-FR" sz="2000" b="1" dirty="0" smtClean="0">
                <a:solidFill>
                  <a:srgbClr val="C00000"/>
                </a:solidFill>
              </a:rPr>
              <a:t> – </a:t>
            </a:r>
            <a:r>
              <a:rPr lang="el-GR" sz="2000" b="1" dirty="0" smtClean="0">
                <a:solidFill>
                  <a:srgbClr val="C00000"/>
                </a:solidFill>
              </a:rPr>
              <a:t>ρ</a:t>
            </a:r>
            <a:r>
              <a:rPr lang="fr-FR" sz="2000" b="1" dirty="0" smtClean="0">
                <a:solidFill>
                  <a:srgbClr val="C00000"/>
                </a:solidFill>
              </a:rPr>
              <a:t>. (Av)2/4tw].Fy/</a:t>
            </a:r>
            <a:r>
              <a:rPr lang="el-GR" sz="2000" b="1" dirty="0" smtClean="0">
                <a:solidFill>
                  <a:srgbClr val="C00000"/>
                </a:solidFill>
              </a:rPr>
              <a:t>γ</a:t>
            </a:r>
            <a:r>
              <a:rPr lang="fr-FR" sz="2000" b="1" dirty="0" smtClean="0">
                <a:solidFill>
                  <a:srgbClr val="C00000"/>
                </a:solidFill>
              </a:rPr>
              <a:t>M0</a:t>
            </a:r>
          </a:p>
          <a:p>
            <a:endParaRPr lang="fr-FR" b="1" dirty="0" smtClean="0"/>
          </a:p>
          <a:p>
            <a:endParaRPr lang="fr-FR" dirty="0" smtClean="0"/>
          </a:p>
          <a:p>
            <a:endParaRPr lang="ar-SA"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69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85720" y="642918"/>
            <a:ext cx="8715436" cy="3416320"/>
          </a:xfrm>
          <a:prstGeom prst="rect">
            <a:avLst/>
          </a:prstGeom>
          <a:noFill/>
        </p:spPr>
        <p:txBody>
          <a:bodyPr wrap="square" rtlCol="1">
            <a:spAutoFit/>
          </a:bodyPr>
          <a:lstStyle/>
          <a:p>
            <a:pPr lvl="0"/>
            <a:r>
              <a:rPr lang="en-US" dirty="0" smtClean="0"/>
              <a:t/>
            </a:r>
            <a:br>
              <a:rPr lang="en-US" dirty="0" smtClean="0"/>
            </a:br>
            <a:r>
              <a:rPr lang="en-US" b="1" dirty="0" smtClean="0">
                <a:solidFill>
                  <a:srgbClr val="FF0000"/>
                </a:solidFill>
              </a:rPr>
              <a:t>FLEXION DEVIEE</a:t>
            </a:r>
            <a:endParaRPr lang="en-US" dirty="0" smtClean="0">
              <a:solidFill>
                <a:srgbClr val="FF0000"/>
              </a:solidFill>
            </a:endParaRPr>
          </a:p>
          <a:p>
            <a:r>
              <a:rPr lang="fr-FR" b="1" dirty="0" smtClean="0"/>
              <a:t>La flexion bi-axiale, dite aussi gauche ou déviée, est définie comme étant la flexion par rapport à un axe autre qu’un des axes principaux d’inertie de la section. Le moment sollicitant </a:t>
            </a:r>
            <a:r>
              <a:rPr lang="fr-FR" b="1" dirty="0" err="1" smtClean="0"/>
              <a:t>Msd</a:t>
            </a:r>
            <a:r>
              <a:rPr lang="fr-FR" b="1" dirty="0" smtClean="0"/>
              <a:t> sera alors décomposé selon les deux axes y et z en deux moments composants : </a:t>
            </a:r>
            <a:r>
              <a:rPr lang="fr-FR" b="1" dirty="0" err="1" smtClean="0"/>
              <a:t>My,sd</a:t>
            </a:r>
            <a:r>
              <a:rPr lang="fr-FR" b="1" dirty="0" smtClean="0"/>
              <a:t> et </a:t>
            </a:r>
            <a:r>
              <a:rPr lang="fr-FR" b="1" dirty="0" err="1" smtClean="0"/>
              <a:t>Mz,sd</a:t>
            </a:r>
            <a:r>
              <a:rPr lang="fr-FR" b="1" dirty="0" smtClean="0"/>
              <a:t> et la fibre neutre sera oblique par rapport aux axes principaux.</a:t>
            </a:r>
            <a:endParaRPr lang="en-US" b="1" dirty="0" smtClean="0"/>
          </a:p>
          <a:p>
            <a:r>
              <a:rPr lang="fr-FR" b="1" dirty="0" smtClean="0"/>
              <a:t>Dans ce cas, un calcul élastique se basera sur la superposition des contraintes normales provenant de chacun des moments séparément, </a:t>
            </a:r>
            <a:endParaRPr lang="en-US" b="1" dirty="0" smtClean="0"/>
          </a:p>
          <a:p>
            <a:r>
              <a:rPr lang="fr-FR" b="1" dirty="0" smtClean="0"/>
              <a:t>Le critère de résistance consistera alors, tout simplement, à limiter la plus grande contrainte ainsi obtenue au point le plus critique de la section, à la valeur de calcul de la limite élastique de l’acier:</a:t>
            </a:r>
            <a:endParaRPr lang="en-US" b="1" dirty="0"/>
          </a:p>
        </p:txBody>
      </p:sp>
      <p:pic>
        <p:nvPicPr>
          <p:cNvPr id="7" name="image124.png"/>
          <p:cNvPicPr/>
          <p:nvPr/>
        </p:nvPicPr>
        <p:blipFill>
          <a:blip r:embed="rId3" cstate="print"/>
          <a:stretch>
            <a:fillRect/>
          </a:stretch>
        </p:blipFill>
        <p:spPr>
          <a:xfrm>
            <a:off x="3714744" y="4071942"/>
            <a:ext cx="4158114" cy="1607419"/>
          </a:xfrm>
          <a:prstGeom prst="rect">
            <a:avLst/>
          </a:prstGeom>
        </p:spPr>
      </p:pic>
      <p:sp>
        <p:nvSpPr>
          <p:cNvPr id="9" name="مربع نص 8"/>
          <p:cNvSpPr txBox="1"/>
          <p:nvPr/>
        </p:nvSpPr>
        <p:spPr>
          <a:xfrm>
            <a:off x="3643306" y="6000768"/>
            <a:ext cx="4214842" cy="584775"/>
          </a:xfrm>
          <a:prstGeom prst="rect">
            <a:avLst/>
          </a:prstGeom>
          <a:noFill/>
        </p:spPr>
        <p:txBody>
          <a:bodyPr wrap="square" rtlCol="1">
            <a:spAutoFit/>
          </a:bodyPr>
          <a:lstStyle/>
          <a:p>
            <a:pPr lvl="0" algn="ctr" rtl="1" eaLnBrk="1" hangingPunct="1"/>
            <a:r>
              <a:rPr lang="en-US" b="1" i="1" dirty="0" err="1" smtClean="0">
                <a:ea typeface="Times New Roman" pitchFamily="18" charset="0"/>
                <a:cs typeface="Arial" pitchFamily="34" charset="0"/>
              </a:rPr>
              <a:t>Panne</a:t>
            </a:r>
            <a:r>
              <a:rPr lang="en-US" b="1" i="1" dirty="0" smtClean="0">
                <a:ea typeface="Times New Roman" pitchFamily="18" charset="0"/>
                <a:cs typeface="Arial" pitchFamily="34" charset="0"/>
              </a:rPr>
              <a:t> </a:t>
            </a:r>
            <a:r>
              <a:rPr lang="en-US" b="1" i="1" dirty="0" err="1" smtClean="0">
                <a:ea typeface="Times New Roman" pitchFamily="18" charset="0"/>
                <a:cs typeface="Arial" pitchFamily="34" charset="0"/>
              </a:rPr>
              <a:t>sur</a:t>
            </a:r>
            <a:r>
              <a:rPr lang="en-US" b="1" i="1" dirty="0" smtClean="0">
                <a:ea typeface="Times New Roman" pitchFamily="18" charset="0"/>
                <a:cs typeface="Arial" pitchFamily="34" charset="0"/>
              </a:rPr>
              <a:t> versant </a:t>
            </a:r>
            <a:r>
              <a:rPr lang="en-US" b="1" i="1" dirty="0" err="1" smtClean="0">
                <a:ea typeface="Times New Roman" pitchFamily="18" charset="0"/>
                <a:cs typeface="Arial" pitchFamily="34" charset="0"/>
              </a:rPr>
              <a:t>incliné</a:t>
            </a:r>
            <a:endParaRPr lang="en-US" sz="3200" dirty="0" smtClean="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3117FD7-F623-4C0C-AF25-7570741F77BA}" type="slidenum">
              <a:rPr lang="fr-FR" sz="1400">
                <a:solidFill>
                  <a:srgbClr val="898989"/>
                </a:solidFill>
              </a:rPr>
              <a:pPr algn="r" eaLnBrk="1" hangingPunct="1">
                <a:spcBef>
                  <a:spcPct val="0"/>
                </a:spcBef>
                <a:buFontTx/>
                <a:buNone/>
              </a:pPr>
              <a:t>7</a:t>
            </a:fld>
            <a:endParaRPr lang="fr-FR" sz="1400">
              <a:solidFill>
                <a:srgbClr val="898989"/>
              </a:solidFill>
            </a:endParaRPr>
          </a:p>
        </p:txBody>
      </p:sp>
      <p:sp>
        <p:nvSpPr>
          <p:cNvPr id="76" name="مربع نص 75"/>
          <p:cNvSpPr txBox="1"/>
          <p:nvPr/>
        </p:nvSpPr>
        <p:spPr>
          <a:xfrm>
            <a:off x="2500298" y="5786454"/>
            <a:ext cx="1544012" cy="369332"/>
          </a:xfrm>
          <a:prstGeom prst="rect">
            <a:avLst/>
          </a:prstGeom>
          <a:noFill/>
        </p:spPr>
        <p:txBody>
          <a:bodyPr wrap="none" rtlCol="1">
            <a:spAutoFit/>
          </a:bodyPr>
          <a:lstStyle/>
          <a:p>
            <a:r>
              <a:rPr lang="fr-FR" dirty="0" smtClean="0"/>
              <a:t>Compression</a:t>
            </a:r>
            <a:endParaRPr lang="ar-SA" dirty="0"/>
          </a:p>
        </p:txBody>
      </p:sp>
      <p:sp>
        <p:nvSpPr>
          <p:cNvPr id="77"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34818" name="Rectangle 2"/>
          <p:cNvSpPr>
            <a:spLocks noChangeArrowheads="1"/>
          </p:cNvSpPr>
          <p:nvPr/>
        </p:nvSpPr>
        <p:spPr bwMode="auto">
          <a:xfrm>
            <a:off x="0" y="0"/>
            <a:ext cx="8620758" cy="24622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tab pos="515938" algn="l"/>
              </a:tabLst>
            </a:pPr>
            <a:endPar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515938" algn="l"/>
              </a:tabLst>
            </a:pPr>
            <a:endParaRPr lang="fr-FR" sz="2400" b="1" dirty="0" smtClean="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515938" algn="l"/>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Ossatures des bâtiments à plusieurs étages</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  sont généralement des immeubles de plus de vingt étages, ils constituent un domaine </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d'application de la construction métallique Où l'ossature est complètement métallique,</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planchers sont supportés par des solives servant d'appuis aux coffrages perdus pour le </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coulage du béton. Dans certaines tours en France, le noyau central est en béton armé.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7" name="image10.jpeg"/>
          <p:cNvPicPr>
            <a:picLocks noChangeAspect="1" noChangeArrowheads="1"/>
          </p:cNvPicPr>
          <p:nvPr/>
        </p:nvPicPr>
        <p:blipFill>
          <a:blip r:embed="rId3" cstate="print"/>
          <a:srcRect/>
          <a:stretch>
            <a:fillRect/>
          </a:stretch>
        </p:blipFill>
        <p:spPr bwMode="auto">
          <a:xfrm>
            <a:off x="2546350" y="2348880"/>
            <a:ext cx="4000500" cy="4320480"/>
          </a:xfrm>
          <a:prstGeom prst="rect">
            <a:avLst/>
          </a:prstGeom>
          <a:noFill/>
        </p:spPr>
      </p:pic>
      <p:sp>
        <p:nvSpPr>
          <p:cNvPr id="34819"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fr-FR"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714348" y="785794"/>
            <a:ext cx="8215370" cy="461665"/>
          </a:xfrm>
          <a:prstGeom prst="rect">
            <a:avLst/>
          </a:prstGeom>
          <a:noFill/>
        </p:spPr>
        <p:txBody>
          <a:bodyPr wrap="square" rtlCol="1">
            <a:spAutoFit/>
          </a:bodyPr>
          <a:lstStyle/>
          <a:p>
            <a:r>
              <a:rPr lang="fr-FR" b="1" dirty="0" smtClean="0"/>
              <a:t>6.1Calcul en élasticité (sections de classe 3)</a:t>
            </a:r>
            <a:endParaRPr lang="en-US" sz="2400" i="1" dirty="0" smtClean="0"/>
          </a:p>
        </p:txBody>
      </p:sp>
      <p:sp>
        <p:nvSpPr>
          <p:cNvPr id="62" name="مربع نص 61"/>
          <p:cNvSpPr txBox="1"/>
          <p:nvPr/>
        </p:nvSpPr>
        <p:spPr>
          <a:xfrm>
            <a:off x="857224" y="1428736"/>
            <a:ext cx="5429288" cy="369332"/>
          </a:xfrm>
          <a:prstGeom prst="rect">
            <a:avLst/>
          </a:prstGeom>
          <a:noFill/>
        </p:spPr>
        <p:txBody>
          <a:bodyPr wrap="square" rtlCol="1">
            <a:spAutoFit/>
          </a:bodyPr>
          <a:lstStyle/>
          <a:p>
            <a:pPr lvl="2"/>
            <a:r>
              <a:rPr lang="fr-FR" b="1" dirty="0" smtClean="0"/>
              <a:t>Les contraintes de flexion sont :</a:t>
            </a:r>
            <a:endParaRPr lang="en-US" sz="1400" b="1" dirty="0"/>
          </a:p>
        </p:txBody>
      </p:sp>
      <p:sp>
        <p:nvSpPr>
          <p:cNvPr id="64" name="مربع نص 63"/>
          <p:cNvSpPr txBox="1"/>
          <p:nvPr/>
        </p:nvSpPr>
        <p:spPr>
          <a:xfrm>
            <a:off x="1571604" y="2714620"/>
            <a:ext cx="4786346" cy="461665"/>
          </a:xfrm>
          <a:prstGeom prst="rect">
            <a:avLst/>
          </a:prstGeom>
          <a:noFill/>
        </p:spPr>
        <p:txBody>
          <a:bodyPr wrap="square" rtlCol="1">
            <a:spAutoFit/>
          </a:bodyPr>
          <a:lstStyle/>
          <a:p>
            <a:r>
              <a:rPr lang="fr-FR" b="1" dirty="0" smtClean="0"/>
              <a:t>On vérifie que</a:t>
            </a:r>
            <a:r>
              <a:rPr lang="fr-FR" dirty="0" smtClean="0"/>
              <a:t>:     </a:t>
            </a:r>
            <a:r>
              <a:rPr lang="el-GR" sz="2400" b="1" dirty="0" smtClean="0"/>
              <a:t>σ</a:t>
            </a:r>
            <a:r>
              <a:rPr lang="fr-FR" sz="2400" b="1" dirty="0" err="1" smtClean="0"/>
              <a:t>fd,y</a:t>
            </a:r>
            <a:r>
              <a:rPr lang="fr-FR" sz="2400" b="1" dirty="0" smtClean="0"/>
              <a:t>+ </a:t>
            </a:r>
            <a:r>
              <a:rPr lang="el-GR" sz="2400" b="1" dirty="0" smtClean="0"/>
              <a:t>σ</a:t>
            </a:r>
            <a:r>
              <a:rPr lang="fr-FR" sz="2400" b="1" dirty="0" err="1" smtClean="0"/>
              <a:t>fd,z</a:t>
            </a:r>
            <a:r>
              <a:rPr lang="fr-FR" sz="2400" b="1" dirty="0" smtClean="0"/>
              <a:t> ≤ [</a:t>
            </a:r>
            <a:r>
              <a:rPr lang="el-GR" sz="2400" b="1" dirty="0" smtClean="0"/>
              <a:t>σ</a:t>
            </a:r>
            <a:r>
              <a:rPr lang="fr-FR" sz="2400" b="1" dirty="0" smtClean="0"/>
              <a:t>]</a:t>
            </a:r>
            <a:endParaRPr lang="ar-SA" sz="2400" b="1" dirty="0"/>
          </a:p>
        </p:txBody>
      </p:sp>
      <p:sp>
        <p:nvSpPr>
          <p:cNvPr id="65" name="مربع نص 64"/>
          <p:cNvSpPr txBox="1"/>
          <p:nvPr/>
        </p:nvSpPr>
        <p:spPr>
          <a:xfrm>
            <a:off x="1785918" y="1857364"/>
            <a:ext cx="6858048" cy="461665"/>
          </a:xfrm>
          <a:prstGeom prst="rect">
            <a:avLst/>
          </a:prstGeom>
          <a:noFill/>
        </p:spPr>
        <p:txBody>
          <a:bodyPr wrap="square" rtlCol="1">
            <a:spAutoFit/>
          </a:bodyPr>
          <a:lstStyle/>
          <a:p>
            <a:r>
              <a:rPr lang="el-GR" sz="2400" b="1" dirty="0" smtClean="0"/>
              <a:t>σ</a:t>
            </a:r>
            <a:r>
              <a:rPr lang="fr-FR" sz="2400" b="1" dirty="0" err="1" smtClean="0"/>
              <a:t>f,y</a:t>
            </a:r>
            <a:r>
              <a:rPr lang="fr-FR" sz="2400" b="1" dirty="0" smtClean="0"/>
              <a:t>= </a:t>
            </a:r>
            <a:r>
              <a:rPr lang="fr-FR" sz="2400" b="1" dirty="0" err="1" smtClean="0"/>
              <a:t>My</a:t>
            </a:r>
            <a:r>
              <a:rPr lang="fr-FR" sz="2400" b="1" dirty="0" smtClean="0"/>
              <a:t>/</a:t>
            </a:r>
            <a:r>
              <a:rPr lang="fr-FR" sz="2400" b="1" dirty="0" err="1" smtClean="0"/>
              <a:t>Wel,y</a:t>
            </a:r>
            <a:r>
              <a:rPr lang="fr-FR" sz="2400" b="1" dirty="0" smtClean="0"/>
              <a:t>          , </a:t>
            </a:r>
            <a:r>
              <a:rPr lang="el-GR" sz="2400" b="1" dirty="0" smtClean="0"/>
              <a:t>σ</a:t>
            </a:r>
            <a:r>
              <a:rPr lang="fr-FR" sz="2400" b="1" dirty="0" err="1" smtClean="0"/>
              <a:t>f,z</a:t>
            </a:r>
            <a:r>
              <a:rPr lang="fr-FR" sz="2400" b="1" dirty="0" smtClean="0"/>
              <a:t>= </a:t>
            </a:r>
            <a:r>
              <a:rPr lang="fr-FR" sz="2400" b="1" dirty="0" err="1" smtClean="0"/>
              <a:t>Mz</a:t>
            </a:r>
            <a:r>
              <a:rPr lang="fr-FR" sz="2400" b="1" dirty="0" smtClean="0"/>
              <a:t>/</a:t>
            </a:r>
            <a:r>
              <a:rPr lang="fr-FR" sz="2400" b="1" dirty="0" err="1" smtClean="0"/>
              <a:t>Wel,z</a:t>
            </a:r>
            <a:r>
              <a:rPr lang="fr-FR" sz="2400" b="1" dirty="0" smtClean="0"/>
              <a:t> </a:t>
            </a:r>
            <a:endParaRPr lang="ar-SA" sz="2400" b="1" dirty="0"/>
          </a:p>
        </p:txBody>
      </p:sp>
      <p:sp>
        <p:nvSpPr>
          <p:cNvPr id="66" name="مربع نص 65"/>
          <p:cNvSpPr txBox="1"/>
          <p:nvPr/>
        </p:nvSpPr>
        <p:spPr>
          <a:xfrm>
            <a:off x="1000100" y="3714752"/>
            <a:ext cx="6143668" cy="369332"/>
          </a:xfrm>
          <a:prstGeom prst="rect">
            <a:avLst/>
          </a:prstGeom>
          <a:noFill/>
        </p:spPr>
        <p:txBody>
          <a:bodyPr wrap="square" rtlCol="1">
            <a:spAutoFit/>
          </a:bodyPr>
          <a:lstStyle/>
          <a:p>
            <a:r>
              <a:rPr lang="fr-FR" b="1" dirty="0" smtClean="0"/>
              <a:t>On vérifie la condition de flèche: F≤ L/200</a:t>
            </a:r>
            <a:endParaRPr lang="ar-SA" b="1" dirty="0"/>
          </a:p>
        </p:txBody>
      </p:sp>
      <p:sp>
        <p:nvSpPr>
          <p:cNvPr id="67" name="مربع نص 66"/>
          <p:cNvSpPr txBox="1"/>
          <p:nvPr/>
        </p:nvSpPr>
        <p:spPr>
          <a:xfrm>
            <a:off x="428596" y="4357694"/>
            <a:ext cx="7858180" cy="369332"/>
          </a:xfrm>
          <a:prstGeom prst="rect">
            <a:avLst/>
          </a:prstGeom>
          <a:noFill/>
        </p:spPr>
        <p:txBody>
          <a:bodyPr wrap="square" rtlCol="1">
            <a:spAutoFit/>
          </a:bodyPr>
          <a:lstStyle/>
          <a:p>
            <a:endParaRPr lang="ar-SA"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grpSp>
        <p:nvGrpSpPr>
          <p:cNvPr id="17409" name="Group 1"/>
          <p:cNvGrpSpPr>
            <a:grpSpLocks/>
          </p:cNvGrpSpPr>
          <p:nvPr/>
        </p:nvGrpSpPr>
        <p:grpSpPr bwMode="auto">
          <a:xfrm>
            <a:off x="5429256" y="1214422"/>
            <a:ext cx="2128837" cy="682625"/>
            <a:chOff x="4637" y="361"/>
            <a:chExt cx="3353" cy="1076"/>
          </a:xfrm>
        </p:grpSpPr>
        <p:sp>
          <p:nvSpPr>
            <p:cNvPr id="17410" name="Line 2"/>
            <p:cNvSpPr>
              <a:spLocks noChangeShapeType="1"/>
            </p:cNvSpPr>
            <p:nvPr/>
          </p:nvSpPr>
          <p:spPr bwMode="auto">
            <a:xfrm>
              <a:off x="4646" y="366"/>
              <a:ext cx="3334"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11" name="Line 3"/>
            <p:cNvSpPr>
              <a:spLocks noChangeShapeType="1"/>
            </p:cNvSpPr>
            <p:nvPr/>
          </p:nvSpPr>
          <p:spPr bwMode="auto">
            <a:xfrm>
              <a:off x="4642" y="361"/>
              <a:ext cx="0" cy="1075"/>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12" name="Line 4"/>
            <p:cNvSpPr>
              <a:spLocks noChangeShapeType="1"/>
            </p:cNvSpPr>
            <p:nvPr/>
          </p:nvSpPr>
          <p:spPr bwMode="auto">
            <a:xfrm>
              <a:off x="7985" y="361"/>
              <a:ext cx="0" cy="1075"/>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13" name="Line 5"/>
            <p:cNvSpPr>
              <a:spLocks noChangeShapeType="1"/>
            </p:cNvSpPr>
            <p:nvPr/>
          </p:nvSpPr>
          <p:spPr bwMode="auto">
            <a:xfrm>
              <a:off x="4646" y="1432"/>
              <a:ext cx="3334"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14" name="Text Box 6"/>
            <p:cNvSpPr txBox="1">
              <a:spLocks noChangeArrowheads="1"/>
            </p:cNvSpPr>
            <p:nvPr/>
          </p:nvSpPr>
          <p:spPr bwMode="auto">
            <a:xfrm>
              <a:off x="7639" y="721"/>
              <a:ext cx="348" cy="3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Arial" pitchFamily="34" charset="0"/>
                  <a:cs typeface="Arial" pitchFamily="34" charset="0"/>
                </a:rPr>
                <a:t>£</a:t>
              </a:r>
              <a:r>
                <a:rPr kumimoji="0" lang="en-US" sz="1400" b="0" i="0" u="none" strike="noStrike" cap="none" normalizeH="0" baseline="0" smtClean="0">
                  <a:ln>
                    <a:noFill/>
                  </a:ln>
                  <a:solidFill>
                    <a:schemeClr val="tx1"/>
                  </a:solidFill>
                  <a:effectLst/>
                  <a:latin typeface="Calibri" pitchFamily="34" charset="0"/>
                  <a:ea typeface="Arial" pitchFamily="34" charset="0"/>
                  <a:cs typeface="Arial" pitchFamily="34" charset="0"/>
                </a:rPr>
                <a:t> 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Text Box 7"/>
            <p:cNvSpPr txBox="1">
              <a:spLocks noChangeArrowheads="1"/>
            </p:cNvSpPr>
            <p:nvPr/>
          </p:nvSpPr>
          <p:spPr bwMode="auto">
            <a:xfrm>
              <a:off x="7324" y="754"/>
              <a:ext cx="129" cy="3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Arial" pitchFamily="34" charset="0"/>
                  <a:cs typeface="Arial" pitchFamily="34" charset="0"/>
                </a:rPr>
                <a:t>ú</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Text Box 8"/>
            <p:cNvSpPr txBox="1">
              <a:spLocks noChangeArrowheads="1"/>
            </p:cNvSpPr>
            <p:nvPr/>
          </p:nvSpPr>
          <p:spPr bwMode="auto">
            <a:xfrm>
              <a:off x="7324" y="395"/>
              <a:ext cx="246" cy="4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ts val="25"/>
                </a:spcBef>
                <a:spcAft>
                  <a:spcPts val="1000"/>
                </a:spcAft>
                <a:buClrTx/>
                <a:buSzTx/>
                <a:buFontTx/>
                <a:buNone/>
                <a:tabLst/>
              </a:pP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ù</a:t>
              </a:r>
              <a:r>
                <a:rPr kumimoji="0" lang="en-US" sz="900" b="0" i="0" u="none" strike="noStrike" cap="none" normalizeH="0" baseline="0" smtClean="0">
                  <a:ln>
                    <a:noFill/>
                  </a:ln>
                  <a:solidFill>
                    <a:schemeClr val="tx1"/>
                  </a:solidFill>
                  <a:effectLst/>
                  <a:latin typeface="Symbol" pitchFamily="18" charset="2"/>
                  <a:ea typeface="Arial"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7" name="Text Box 9"/>
            <p:cNvSpPr txBox="1">
              <a:spLocks noChangeArrowheads="1"/>
            </p:cNvSpPr>
            <p:nvPr/>
          </p:nvSpPr>
          <p:spPr bwMode="auto">
            <a:xfrm>
              <a:off x="6801" y="695"/>
              <a:ext cx="371" cy="2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z,Ed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Text Box 10"/>
            <p:cNvSpPr txBox="1">
              <a:spLocks noChangeArrowheads="1"/>
            </p:cNvSpPr>
            <p:nvPr/>
          </p:nvSpPr>
          <p:spPr bwMode="auto">
            <a:xfrm>
              <a:off x="6285" y="486"/>
              <a:ext cx="513" cy="3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Arial" pitchFamily="34" charset="0"/>
                  <a:cs typeface="Arial" pitchFamily="34" charset="0"/>
                </a:rPr>
                <a:t>é</a:t>
              </a:r>
              <a:r>
                <a:rPr kumimoji="0" lang="en-US" sz="1400" b="0" i="0" u="none"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400" b="0" i="0" u="none" strike="noStrike" cap="none" normalizeH="0" baseline="-25000" smtClean="0">
                  <a:ln>
                    <a:noFill/>
                  </a:ln>
                  <a:solidFill>
                    <a:schemeClr val="tx1"/>
                  </a:solidFill>
                  <a:effectLst/>
                  <a:latin typeface="Calibri" pitchFamily="34" charset="0"/>
                  <a:ea typeface="Arial" pitchFamily="34" charset="0"/>
                  <a:cs typeface="Arial" pitchFamily="34" charset="0"/>
                </a:rPr>
                <a:t>M</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Text Box 11"/>
            <p:cNvSpPr txBox="1">
              <a:spLocks noChangeArrowheads="1"/>
            </p:cNvSpPr>
            <p:nvPr/>
          </p:nvSpPr>
          <p:spPr bwMode="auto">
            <a:xfrm>
              <a:off x="6076" y="721"/>
              <a:ext cx="337" cy="3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Arial" pitchFamily="34" charset="0"/>
                  <a:cs typeface="Arial" pitchFamily="34" charset="0"/>
                </a:rPr>
                <a:t>+</a:t>
              </a:r>
              <a:r>
                <a:rPr kumimoji="0" lang="en-US" sz="1400" b="0" i="0" u="none"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5745" y="754"/>
              <a:ext cx="129" cy="3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Arial" pitchFamily="34" charset="0"/>
                  <a:cs typeface="Arial" pitchFamily="34" charset="0"/>
                </a:rPr>
                <a:t>ú</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1" name="Text Box 13"/>
            <p:cNvSpPr txBox="1">
              <a:spLocks noChangeArrowheads="1"/>
            </p:cNvSpPr>
            <p:nvPr/>
          </p:nvSpPr>
          <p:spPr bwMode="auto">
            <a:xfrm>
              <a:off x="4692" y="971"/>
              <a:ext cx="2761" cy="4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69000"/>
                </a:lnSpc>
                <a:spcBef>
                  <a:spcPct val="0"/>
                </a:spcBef>
                <a:spcAft>
                  <a:spcPts val="1000"/>
                </a:spcAft>
                <a:buClrTx/>
                <a:buSzTx/>
                <a:buFontTx/>
                <a:buNone/>
                <a:tabLst/>
              </a:pPr>
              <a:r>
                <a:rPr kumimoji="0" lang="en-US" sz="1400" b="0" i="0" u="none" strike="noStrike" cap="none" normalizeH="0" baseline="30000" smtClean="0">
                  <a:ln>
                    <a:noFill/>
                  </a:ln>
                  <a:solidFill>
                    <a:schemeClr val="tx1"/>
                  </a:solidFill>
                  <a:effectLst/>
                  <a:latin typeface="Symbol" pitchFamily="18" charset="2"/>
                  <a:ea typeface="Arial" pitchFamily="34" charset="0"/>
                  <a:cs typeface="Arial" pitchFamily="34" charset="0"/>
                </a:rPr>
                <a:t>ê</a:t>
              </a: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ë</a:t>
              </a:r>
              <a:r>
                <a:rPr kumimoji="0" lang="en-US" sz="1400" b="0" i="0" u="none" strike="noStrike" cap="none" normalizeH="0" baseline="-25000" smtClean="0">
                  <a:ln>
                    <a:noFill/>
                  </a:ln>
                  <a:solidFill>
                    <a:schemeClr val="tx1"/>
                  </a:solidFill>
                  <a:effectLst/>
                  <a:latin typeface="Calibri" pitchFamily="34" charset="0"/>
                  <a:ea typeface="Arial" pitchFamily="34" charset="0"/>
                  <a:cs typeface="Arial" pitchFamily="34" charset="0"/>
                </a:rPr>
                <a:t>  </a:t>
              </a:r>
              <a:r>
                <a:rPr kumimoji="0" lang="en-US" sz="1400" b="0" i="0" u="none" strike="noStrike" cap="none" normalizeH="0" baseline="30000" smtClean="0">
                  <a:ln>
                    <a:noFill/>
                  </a:ln>
                  <a:solidFill>
                    <a:schemeClr val="tx1"/>
                  </a:solidFill>
                  <a:effectLst/>
                  <a:latin typeface="Calibri" pitchFamily="34" charset="0"/>
                  <a:ea typeface="Arial" pitchFamily="34" charset="0"/>
                  <a:cs typeface="Arial" pitchFamily="34" charset="0"/>
                </a:rPr>
                <a:t>M</a:t>
              </a: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pl,y,Rd </a:t>
              </a:r>
              <a:r>
                <a:rPr kumimoji="0" lang="en-US" sz="1400" b="0" i="0" u="none" strike="noStrike" cap="none" normalizeH="0" baseline="30000" smtClean="0">
                  <a:ln>
                    <a:noFill/>
                  </a:ln>
                  <a:solidFill>
                    <a:schemeClr val="tx1"/>
                  </a:solidFill>
                  <a:effectLst/>
                  <a:latin typeface="Symbol" pitchFamily="18" charset="2"/>
                  <a:ea typeface="Arial" pitchFamily="34" charset="0"/>
                  <a:cs typeface="Arial" pitchFamily="34" charset="0"/>
                </a:rPr>
                <a:t>ú</a:t>
              </a: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û</a:t>
              </a:r>
              <a:r>
                <a:rPr kumimoji="0" lang="en-US" sz="1400" b="0" i="0" u="none" strike="noStrike" cap="none" normalizeH="0" baseline="-25000" smtClean="0">
                  <a:ln>
                    <a:noFill/>
                  </a:ln>
                  <a:solidFill>
                    <a:schemeClr val="tx1"/>
                  </a:solidFill>
                  <a:effectLst/>
                  <a:latin typeface="Arial" pitchFamily="34" charset="0"/>
                  <a:ea typeface="Arial" pitchFamily="34" charset="0"/>
                  <a:cs typeface="Arial" pitchFamily="34" charset="0"/>
                </a:rPr>
                <a:t>	</a:t>
              </a:r>
              <a:r>
                <a:rPr kumimoji="0" lang="en-US" sz="1400" b="0" i="0" u="none" strike="noStrike" cap="none" normalizeH="0" baseline="30000" smtClean="0">
                  <a:ln>
                    <a:noFill/>
                  </a:ln>
                  <a:solidFill>
                    <a:schemeClr val="tx1"/>
                  </a:solidFill>
                  <a:effectLst/>
                  <a:latin typeface="Symbol" pitchFamily="18" charset="2"/>
                  <a:ea typeface="Arial" pitchFamily="34" charset="0"/>
                  <a:cs typeface="Arial" pitchFamily="34" charset="0"/>
                </a:rPr>
                <a:t>ê</a:t>
              </a: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ë</a:t>
              </a:r>
              <a:r>
                <a:rPr kumimoji="0" lang="en-US" sz="1400" b="0" i="0" u="none" strike="noStrike" cap="none" normalizeH="0" baseline="-25000" smtClean="0">
                  <a:ln>
                    <a:noFill/>
                  </a:ln>
                  <a:solidFill>
                    <a:schemeClr val="tx1"/>
                  </a:solidFill>
                  <a:effectLst/>
                  <a:latin typeface="Calibri" pitchFamily="34" charset="0"/>
                  <a:ea typeface="Arial" pitchFamily="34" charset="0"/>
                  <a:cs typeface="Arial" pitchFamily="34" charset="0"/>
                </a:rPr>
                <a:t> </a:t>
              </a:r>
              <a:r>
                <a:rPr kumimoji="0" lang="en-US" sz="1400" b="0" i="0" u="none" strike="noStrike" cap="none" normalizeH="0" baseline="30000" smtClean="0">
                  <a:ln>
                    <a:noFill/>
                  </a:ln>
                  <a:solidFill>
                    <a:schemeClr val="tx1"/>
                  </a:solidFill>
                  <a:effectLst/>
                  <a:latin typeface="Calibri" pitchFamily="34" charset="0"/>
                  <a:ea typeface="Arial" pitchFamily="34" charset="0"/>
                  <a:cs typeface="Arial" pitchFamily="34" charset="0"/>
                </a:rPr>
                <a:t>M</a:t>
              </a: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pl,z,Rd </a:t>
              </a:r>
              <a:r>
                <a:rPr kumimoji="0" lang="en-US" sz="1400" b="0" i="0" u="none" strike="noStrike" cap="none" normalizeH="0" baseline="30000" smtClean="0">
                  <a:ln>
                    <a:noFill/>
                  </a:ln>
                  <a:solidFill>
                    <a:schemeClr val="tx1"/>
                  </a:solidFill>
                  <a:effectLst/>
                  <a:latin typeface="Symbol" pitchFamily="18" charset="2"/>
                  <a:ea typeface="Arial" pitchFamily="34" charset="0"/>
                  <a:cs typeface="Arial" pitchFamily="34" charset="0"/>
                </a:rPr>
                <a:t>ú</a:t>
              </a: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û</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2" name="Text Box 14"/>
            <p:cNvSpPr txBox="1">
              <a:spLocks noChangeArrowheads="1"/>
            </p:cNvSpPr>
            <p:nvPr/>
          </p:nvSpPr>
          <p:spPr bwMode="auto">
            <a:xfrm>
              <a:off x="5745" y="395"/>
              <a:ext cx="269" cy="4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ts val="25"/>
                </a:spcBef>
                <a:spcAft>
                  <a:spcPts val="1000"/>
                </a:spcAft>
                <a:buClrTx/>
                <a:buSzTx/>
                <a:buFontTx/>
                <a:buNone/>
                <a:tabLst/>
              </a:pPr>
              <a:r>
                <a:rPr kumimoji="0" lang="en-US" sz="1400" b="0" i="0" u="none" strike="noStrike" cap="none" normalizeH="0" baseline="-25000" smtClean="0">
                  <a:ln>
                    <a:noFill/>
                  </a:ln>
                  <a:solidFill>
                    <a:schemeClr val="tx1"/>
                  </a:solidFill>
                  <a:effectLst/>
                  <a:latin typeface="Symbol" pitchFamily="18" charset="2"/>
                  <a:ea typeface="Arial" pitchFamily="34" charset="0"/>
                  <a:cs typeface="Arial" pitchFamily="34" charset="0"/>
                </a:rPr>
                <a:t>ù</a:t>
              </a:r>
              <a:r>
                <a:rPr kumimoji="0" lang="en-US" sz="900" b="0" i="0" u="none" strike="noStrike" cap="none" normalizeH="0" baseline="0" smtClean="0">
                  <a:ln>
                    <a:noFill/>
                  </a:ln>
                  <a:solidFill>
                    <a:schemeClr val="tx1"/>
                  </a:solidFill>
                  <a:effectLst/>
                  <a:latin typeface="Symbol" pitchFamily="18" charset="2"/>
                  <a:ea typeface="Arial"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3" name="Text Box 15"/>
            <p:cNvSpPr txBox="1">
              <a:spLocks noChangeArrowheads="1"/>
            </p:cNvSpPr>
            <p:nvPr/>
          </p:nvSpPr>
          <p:spPr bwMode="auto">
            <a:xfrm>
              <a:off x="5212" y="688"/>
              <a:ext cx="381" cy="2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82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y,Ed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4" name="Text Box 16"/>
            <p:cNvSpPr txBox="1">
              <a:spLocks noChangeArrowheads="1"/>
            </p:cNvSpPr>
            <p:nvPr/>
          </p:nvSpPr>
          <p:spPr bwMode="auto">
            <a:xfrm>
              <a:off x="4692" y="754"/>
              <a:ext cx="129" cy="3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Symbol" pitchFamily="18" charset="2"/>
                  <a:ea typeface="Arial" pitchFamily="34" charset="0"/>
                  <a:cs typeface="Arial" pitchFamily="34" charset="0"/>
                </a:rPr>
                <a:t>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5" name="Text Box 17"/>
            <p:cNvSpPr txBox="1">
              <a:spLocks noChangeArrowheads="1"/>
            </p:cNvSpPr>
            <p:nvPr/>
          </p:nvSpPr>
          <p:spPr bwMode="auto">
            <a:xfrm>
              <a:off x="4692" y="486"/>
              <a:ext cx="516" cy="3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ts val="25"/>
                </a:spcBef>
                <a:spcAft>
                  <a:spcPts val="1000"/>
                </a:spcAft>
                <a:buClrTx/>
                <a:buSzTx/>
                <a:buFontTx/>
                <a:buNone/>
                <a:tabLst/>
              </a:pPr>
              <a:r>
                <a:rPr kumimoji="0" lang="en-US" sz="1400" b="0" i="0" u="none" strike="noStrike" cap="none" normalizeH="0" baseline="30000" smtClean="0">
                  <a:ln>
                    <a:noFill/>
                  </a:ln>
                  <a:solidFill>
                    <a:schemeClr val="tx1"/>
                  </a:solidFill>
                  <a:effectLst/>
                  <a:latin typeface="Symbol" pitchFamily="18" charset="2"/>
                  <a:ea typeface="Arial" pitchFamily="34" charset="0"/>
                  <a:cs typeface="Arial" pitchFamily="34" charset="0"/>
                </a:rPr>
                <a:t>é</a:t>
              </a:r>
              <a:r>
                <a:rPr kumimoji="0" lang="en-US" sz="1400" b="0" i="0" u="none" strike="noStrike" cap="none" normalizeH="0" baseline="30000" smtClean="0">
                  <a:ln>
                    <a:noFill/>
                  </a:ln>
                  <a:solidFill>
                    <a:schemeClr val="tx1"/>
                  </a:solidFill>
                  <a:effectLst/>
                  <a:latin typeface="Calibri" pitchFamily="34" charset="0"/>
                  <a:ea typeface="Arial" pitchFamily="34" charset="0"/>
                  <a:cs typeface="Arial" pitchFamily="34" charset="0"/>
                </a:rPr>
                <a:t> </a:t>
              </a:r>
              <a:r>
                <a:rPr kumimoji="0" lang="en-US" sz="1400" b="0" i="0" u="none" strike="noStrike" cap="none" normalizeH="0" baseline="0" smtClean="0">
                  <a:ln>
                    <a:noFill/>
                  </a:ln>
                  <a:solidFill>
                    <a:schemeClr val="tx1"/>
                  </a:solidFill>
                  <a:effectLst/>
                  <a:latin typeface="Calibri" pitchFamily="34" charset="0"/>
                  <a:ea typeface="Arial" pitchFamily="34" charset="0"/>
                  <a:cs typeface="Arial" pitchFamily="34" charset="0"/>
                </a:rPr>
                <a:t>M</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2" name="مربع نص 21"/>
          <p:cNvSpPr txBox="1"/>
          <p:nvPr/>
        </p:nvSpPr>
        <p:spPr>
          <a:xfrm>
            <a:off x="785786" y="1714488"/>
            <a:ext cx="6286544" cy="369332"/>
          </a:xfrm>
          <a:prstGeom prst="rect">
            <a:avLst/>
          </a:prstGeom>
          <a:noFill/>
        </p:spPr>
        <p:txBody>
          <a:bodyPr wrap="square" rtlCol="1">
            <a:spAutoFit/>
          </a:bodyPr>
          <a:lstStyle/>
          <a:p>
            <a:r>
              <a:rPr lang="fr-FR" b="1" dirty="0" smtClean="0"/>
              <a:t>Où </a:t>
            </a:r>
            <a:r>
              <a:rPr lang="en-US" b="1" dirty="0" smtClean="0"/>
              <a:t>α</a:t>
            </a:r>
            <a:r>
              <a:rPr lang="fr-FR" b="1" dirty="0" smtClean="0"/>
              <a:t> et </a:t>
            </a:r>
            <a:r>
              <a:rPr lang="en-US" b="1" dirty="0" smtClean="0"/>
              <a:t>β</a:t>
            </a:r>
            <a:r>
              <a:rPr lang="fr-FR" b="1" dirty="0" smtClean="0"/>
              <a:t> sont des constantes :</a:t>
            </a:r>
            <a:endParaRPr lang="en-US" b="1" dirty="0"/>
          </a:p>
        </p:txBody>
      </p:sp>
      <p:graphicFrame>
        <p:nvGraphicFramePr>
          <p:cNvPr id="23" name="جدول 22"/>
          <p:cNvGraphicFramePr>
            <a:graphicFrameLocks noGrp="1"/>
          </p:cNvGraphicFramePr>
          <p:nvPr/>
        </p:nvGraphicFramePr>
        <p:xfrm>
          <a:off x="3214678" y="2143116"/>
          <a:ext cx="3006407" cy="1325880"/>
        </p:xfrm>
        <a:graphic>
          <a:graphicData uri="http://schemas.openxmlformats.org/drawingml/2006/table">
            <a:tbl>
              <a:tblPr/>
              <a:tblGrid>
                <a:gridCol w="1558607"/>
                <a:gridCol w="723900"/>
                <a:gridCol w="723900"/>
              </a:tblGrid>
              <a:tr h="306705">
                <a:tc>
                  <a:txBody>
                    <a:bodyPr/>
                    <a:lstStyle/>
                    <a:p>
                      <a:pPr>
                        <a:spcAft>
                          <a:spcPts val="0"/>
                        </a:spcAft>
                      </a:pPr>
                      <a:endParaRPr lang="fr-FR" sz="1300" dirty="0">
                        <a:latin typeface="Times New Roman"/>
                        <a:ea typeface="Times New Roman"/>
                        <a:cs typeface="Arial"/>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080" algn="ctr">
                        <a:lnSpc>
                          <a:spcPts val="1590"/>
                        </a:lnSpc>
                        <a:spcAft>
                          <a:spcPts val="0"/>
                        </a:spcAft>
                      </a:pPr>
                      <a:r>
                        <a:rPr lang="en-US" sz="1400" b="1" dirty="0">
                          <a:latin typeface="Times New Roman"/>
                          <a:ea typeface="Times New Roman"/>
                          <a:cs typeface="Arial"/>
                        </a:rPr>
                        <a:t>α</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590"/>
                        </a:lnSpc>
                        <a:spcAft>
                          <a:spcPts val="0"/>
                        </a:spcAft>
                      </a:pPr>
                      <a:r>
                        <a:rPr lang="en-US" sz="1400" b="1" dirty="0">
                          <a:latin typeface="Times New Roman"/>
                          <a:ea typeface="Times New Roman"/>
                          <a:cs typeface="Arial"/>
                        </a:rPr>
                        <a:t>β</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705">
                <a:tc>
                  <a:txBody>
                    <a:bodyPr/>
                    <a:lstStyle/>
                    <a:p>
                      <a:pPr marL="44450">
                        <a:lnSpc>
                          <a:spcPts val="1590"/>
                        </a:lnSpc>
                        <a:spcAft>
                          <a:spcPts val="0"/>
                        </a:spcAft>
                      </a:pPr>
                      <a:r>
                        <a:rPr lang="fr-FR" sz="1400" b="1" dirty="0">
                          <a:latin typeface="Times New Roman"/>
                          <a:ea typeface="Times New Roman"/>
                          <a:cs typeface="Arial"/>
                        </a:rPr>
                        <a:t>Du côté de la sécurité</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590"/>
                        </a:lnSpc>
                        <a:spcAft>
                          <a:spcPts val="0"/>
                        </a:spcAft>
                      </a:pPr>
                      <a:r>
                        <a:rPr lang="en-US" sz="1400" b="1">
                          <a:latin typeface="Times New Roman"/>
                          <a:ea typeface="Times New Roman"/>
                          <a:cs typeface="Arial"/>
                        </a:rPr>
                        <a:t>1</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590"/>
                        </a:lnSpc>
                        <a:spcAft>
                          <a:spcPts val="0"/>
                        </a:spcAft>
                      </a:pPr>
                      <a:r>
                        <a:rPr lang="en-US" sz="1400" b="1" dirty="0">
                          <a:latin typeface="Times New Roman"/>
                          <a:ea typeface="Times New Roman"/>
                          <a:cs typeface="Arial"/>
                        </a:rPr>
                        <a:t>1</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70">
                <a:tc>
                  <a:txBody>
                    <a:bodyPr/>
                    <a:lstStyle/>
                    <a:p>
                      <a:pPr marL="44450">
                        <a:lnSpc>
                          <a:spcPts val="1590"/>
                        </a:lnSpc>
                        <a:spcAft>
                          <a:spcPts val="0"/>
                        </a:spcAft>
                      </a:pPr>
                      <a:r>
                        <a:rPr lang="fr-FR" sz="1400" b="1" dirty="0">
                          <a:latin typeface="Times New Roman"/>
                          <a:ea typeface="Times New Roman"/>
                          <a:cs typeface="Arial"/>
                        </a:rPr>
                        <a:t>Section en I et H</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lnSpc>
                          <a:spcPts val="1590"/>
                        </a:lnSpc>
                        <a:spcAft>
                          <a:spcPts val="0"/>
                        </a:spcAft>
                      </a:pPr>
                      <a:r>
                        <a:rPr lang="en-US" sz="1400" b="1">
                          <a:latin typeface="Times New Roman"/>
                          <a:ea typeface="Times New Roman"/>
                          <a:cs typeface="Arial"/>
                        </a:rPr>
                        <a:t>2</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marR="114935" algn="ctr">
                        <a:lnSpc>
                          <a:spcPts val="1590"/>
                        </a:lnSpc>
                        <a:spcAft>
                          <a:spcPts val="0"/>
                        </a:spcAft>
                      </a:pPr>
                      <a:r>
                        <a:rPr lang="en-US" sz="1400" b="1" dirty="0">
                          <a:latin typeface="Times New Roman"/>
                          <a:ea typeface="Times New Roman"/>
                          <a:cs typeface="Arial"/>
                        </a:rPr>
                        <a:t>5n ≥ 1</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705">
                <a:tc>
                  <a:txBody>
                    <a:bodyPr/>
                    <a:lstStyle/>
                    <a:p>
                      <a:pPr marL="44450">
                        <a:lnSpc>
                          <a:spcPts val="1590"/>
                        </a:lnSpc>
                        <a:spcAft>
                          <a:spcPts val="0"/>
                        </a:spcAft>
                      </a:pPr>
                      <a:r>
                        <a:rPr lang="en-US" sz="1400" b="1" dirty="0">
                          <a:latin typeface="Times New Roman"/>
                          <a:ea typeface="Times New Roman"/>
                          <a:cs typeface="Arial"/>
                        </a:rPr>
                        <a:t>Tubes </a:t>
                      </a:r>
                      <a:r>
                        <a:rPr lang="en-US" sz="1400" b="1" dirty="0" err="1">
                          <a:latin typeface="Times New Roman"/>
                          <a:ea typeface="Times New Roman"/>
                          <a:cs typeface="Arial"/>
                        </a:rPr>
                        <a:t>circulaires</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ts val="1590"/>
                        </a:lnSpc>
                        <a:spcAft>
                          <a:spcPts val="0"/>
                        </a:spcAft>
                      </a:pPr>
                      <a:r>
                        <a:rPr lang="en-US" sz="1400" b="1">
                          <a:latin typeface="Times New Roman"/>
                          <a:ea typeface="Times New Roman"/>
                          <a:cs typeface="Arial"/>
                        </a:rPr>
                        <a:t>2</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590"/>
                        </a:lnSpc>
                        <a:spcAft>
                          <a:spcPts val="0"/>
                        </a:spcAft>
                      </a:pPr>
                      <a:r>
                        <a:rPr lang="en-US" sz="1400" b="1" dirty="0">
                          <a:latin typeface="Times New Roman"/>
                          <a:ea typeface="Times New Roman"/>
                          <a:cs typeface="Arial"/>
                        </a:rPr>
                        <a:t>2</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مربع نص 23"/>
          <p:cNvSpPr txBox="1"/>
          <p:nvPr/>
        </p:nvSpPr>
        <p:spPr>
          <a:xfrm>
            <a:off x="214282" y="3714752"/>
            <a:ext cx="8643998" cy="2246769"/>
          </a:xfrm>
          <a:prstGeom prst="rect">
            <a:avLst/>
          </a:prstGeom>
          <a:noFill/>
        </p:spPr>
        <p:txBody>
          <a:bodyPr wrap="square" rtlCol="1">
            <a:spAutoFit/>
          </a:bodyPr>
          <a:lstStyle/>
          <a:p>
            <a:r>
              <a:rPr lang="fr-FR" sz="2000" b="1" dirty="0" smtClean="0"/>
              <a:t>où </a:t>
            </a:r>
            <a:r>
              <a:rPr lang="fr-FR" sz="2000" b="1" dirty="0" err="1" smtClean="0"/>
              <a:t>Mpl,y,Rd</a:t>
            </a:r>
            <a:r>
              <a:rPr lang="fr-FR" sz="2000" b="1" dirty="0" smtClean="0"/>
              <a:t> et </a:t>
            </a:r>
            <a:r>
              <a:rPr lang="fr-FR" sz="2000" b="1" dirty="0" err="1" smtClean="0"/>
              <a:t>Mpl,z,Rd</a:t>
            </a:r>
            <a:r>
              <a:rPr lang="fr-FR" sz="2000" b="1" dirty="0" smtClean="0"/>
              <a:t> sont les moments résistants plastiques de calcul de la section, respectivement, autour des axes</a:t>
            </a:r>
            <a:endParaRPr lang="en-US" sz="2000" b="1" dirty="0" smtClean="0"/>
          </a:p>
          <a:p>
            <a:r>
              <a:rPr lang="fr-FR" sz="2000" b="1" dirty="0" smtClean="0"/>
              <a:t>y-y et z-z et où </a:t>
            </a:r>
            <a:r>
              <a:rPr lang="en-US" sz="2000" b="1" dirty="0" smtClean="0"/>
              <a:t>a</a:t>
            </a:r>
            <a:r>
              <a:rPr lang="fr-FR" sz="2000" b="1" dirty="0" smtClean="0"/>
              <a:t> et </a:t>
            </a:r>
            <a:r>
              <a:rPr lang="en-US" sz="2000" b="1" dirty="0" smtClean="0"/>
              <a:t>b</a:t>
            </a:r>
            <a:r>
              <a:rPr lang="fr-FR" sz="2000" b="1" dirty="0" smtClean="0"/>
              <a:t> ont les valeurs suivantes en fonction de la forme des sections :</a:t>
            </a:r>
            <a:endParaRPr lang="en-US" sz="2000" b="1" dirty="0" smtClean="0"/>
          </a:p>
          <a:p>
            <a:r>
              <a:rPr lang="en-US" sz="2000" b="1" dirty="0" smtClean="0"/>
              <a:t>a</a:t>
            </a:r>
            <a:r>
              <a:rPr lang="fr-FR" sz="2000" b="1" dirty="0" smtClean="0"/>
              <a:t> = 2 et </a:t>
            </a:r>
            <a:r>
              <a:rPr lang="en-US" sz="2000" b="1" dirty="0" smtClean="0"/>
              <a:t>b</a:t>
            </a:r>
            <a:r>
              <a:rPr lang="fr-FR" sz="2000" b="1" dirty="0" smtClean="0"/>
              <a:t>=1 pour les sections en I ou H ;</a:t>
            </a:r>
            <a:endParaRPr lang="en-US" sz="2000" b="1" dirty="0" smtClean="0"/>
          </a:p>
          <a:p>
            <a:r>
              <a:rPr lang="en-US" sz="2000" b="1" dirty="0" smtClean="0"/>
              <a:t>a</a:t>
            </a:r>
            <a:r>
              <a:rPr lang="fr-FR" sz="2000" b="1" dirty="0" smtClean="0"/>
              <a:t> = 2 et </a:t>
            </a:r>
            <a:r>
              <a:rPr lang="en-US" sz="2000" b="1" dirty="0" smtClean="0"/>
              <a:t>b</a:t>
            </a:r>
            <a:r>
              <a:rPr lang="fr-FR" sz="2000" b="1" dirty="0" smtClean="0"/>
              <a:t>=2 pour les sections creuses circulaires ;</a:t>
            </a:r>
            <a:endParaRPr lang="en-US" sz="2000" b="1" dirty="0" smtClean="0"/>
          </a:p>
          <a:p>
            <a:r>
              <a:rPr lang="en-US" sz="2000" b="1" dirty="0" smtClean="0"/>
              <a:t>a</a:t>
            </a:r>
            <a:r>
              <a:rPr lang="fr-FR" sz="2000" b="1" dirty="0" smtClean="0"/>
              <a:t> = 1,66 et </a:t>
            </a:r>
            <a:r>
              <a:rPr lang="en-US" sz="2000" b="1" dirty="0" smtClean="0"/>
              <a:t>b</a:t>
            </a:r>
            <a:r>
              <a:rPr lang="fr-FR" sz="2000" b="1" dirty="0" smtClean="0"/>
              <a:t>=1,66 pour les sections creuses rectangulaires.</a:t>
            </a:r>
            <a:endParaRPr lang="en-US" sz="2000" b="1" dirty="0"/>
          </a:p>
        </p:txBody>
      </p:sp>
      <p:sp>
        <p:nvSpPr>
          <p:cNvPr id="26" name="مربع نص 25"/>
          <p:cNvSpPr txBox="1"/>
          <p:nvPr/>
        </p:nvSpPr>
        <p:spPr>
          <a:xfrm>
            <a:off x="214282" y="642918"/>
            <a:ext cx="8786874" cy="892552"/>
          </a:xfrm>
          <a:prstGeom prst="rect">
            <a:avLst/>
          </a:prstGeom>
          <a:noFill/>
        </p:spPr>
        <p:txBody>
          <a:bodyPr wrap="square" rtlCol="1">
            <a:spAutoFit/>
          </a:bodyPr>
          <a:lstStyle/>
          <a:p>
            <a:pPr lvl="1"/>
            <a:r>
              <a:rPr lang="fr-FR" b="1" dirty="0" smtClean="0"/>
              <a:t>6.2 Calcul en plasticité (sections de classes 1 et 2): </a:t>
            </a:r>
            <a:r>
              <a:rPr lang="fr-FR" dirty="0" smtClean="0"/>
              <a:t>S’agissant de flexion déviée (bi-axiale), il faut vérifier que :</a:t>
            </a:r>
            <a:endParaRPr lang="en-US" dirty="0" smtClean="0"/>
          </a:p>
          <a:p>
            <a:r>
              <a:rPr lang="fr-FR" sz="800" dirty="0" smtClean="0"/>
              <a:t> </a:t>
            </a:r>
            <a:endParaRPr lang="en-US" sz="4000" dirty="0" smtClean="0"/>
          </a:p>
          <a:p>
            <a:r>
              <a:rPr lang="fr-FR" sz="800" dirty="0" smtClean="0"/>
              <a:t> </a:t>
            </a:r>
            <a:endParaRPr lang="en-US" sz="4000" dirty="0"/>
          </a:p>
        </p:txBody>
      </p:sp>
      <p:pic>
        <p:nvPicPr>
          <p:cNvPr id="27" name="Picture 2"/>
          <p:cNvPicPr>
            <a:picLocks noChangeAspect="1" noChangeArrowheads="1"/>
          </p:cNvPicPr>
          <p:nvPr/>
        </p:nvPicPr>
        <p:blipFill>
          <a:blip r:embed="rId3" cstate="print"/>
          <a:srcRect/>
          <a:stretch>
            <a:fillRect/>
          </a:stretch>
        </p:blipFill>
        <p:spPr bwMode="auto">
          <a:xfrm>
            <a:off x="0" y="166688"/>
            <a:ext cx="9601200"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Picture 9"/>
          <p:cNvPicPr>
            <a:picLocks noChangeAspect="1" noChangeArrowheads="1"/>
          </p:cNvPicPr>
          <p:nvPr/>
        </p:nvPicPr>
        <p:blipFill>
          <a:blip r:embed="rId3" cstate="print"/>
          <a:srcRect/>
          <a:stretch>
            <a:fillRect/>
          </a:stretch>
        </p:blipFill>
        <p:spPr bwMode="auto">
          <a:xfrm>
            <a:off x="0" y="581024"/>
            <a:ext cx="8964488" cy="5872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755576" y="692696"/>
            <a:ext cx="3168352" cy="369332"/>
          </a:xfrm>
          <a:prstGeom prst="rect">
            <a:avLst/>
          </a:prstGeom>
          <a:noFill/>
        </p:spPr>
        <p:txBody>
          <a:bodyPr wrap="square" rtlCol="0">
            <a:spAutoFit/>
          </a:bodyPr>
          <a:lstStyle/>
          <a:p>
            <a:r>
              <a:rPr lang="fr-FR" b="1" dirty="0" smtClean="0"/>
              <a:t>LES ASSEMBLAGES</a:t>
            </a:r>
            <a:endParaRPr lang="fr-FR" b="1" dirty="0"/>
          </a:p>
        </p:txBody>
      </p:sp>
      <p:sp>
        <p:nvSpPr>
          <p:cNvPr id="7" name="ZoneTexte 6"/>
          <p:cNvSpPr txBox="1"/>
          <p:nvPr/>
        </p:nvSpPr>
        <p:spPr>
          <a:xfrm>
            <a:off x="251520" y="1268760"/>
            <a:ext cx="8568952" cy="4801314"/>
          </a:xfrm>
          <a:prstGeom prst="rect">
            <a:avLst/>
          </a:prstGeom>
          <a:noFill/>
        </p:spPr>
        <p:txBody>
          <a:bodyPr wrap="square" rtlCol="0">
            <a:spAutoFit/>
          </a:bodyPr>
          <a:lstStyle/>
          <a:p>
            <a:r>
              <a:rPr lang="fr-FR" b="1" dirty="0" smtClean="0">
                <a:solidFill>
                  <a:schemeClr val="accent5"/>
                </a:solidFill>
              </a:rPr>
              <a:t>III.1 Assemblage par boulons</a:t>
            </a:r>
          </a:p>
          <a:p>
            <a:r>
              <a:rPr lang="fr-FR" b="1" dirty="0" smtClean="0">
                <a:solidFill>
                  <a:schemeClr val="accent5"/>
                </a:solidFill>
              </a:rPr>
              <a:t>III.1.1 Généralités</a:t>
            </a:r>
            <a:endParaRPr lang="fr-FR" dirty="0" smtClean="0">
              <a:solidFill>
                <a:schemeClr val="accent5"/>
              </a:solidFill>
            </a:endParaRPr>
          </a:p>
          <a:p>
            <a:r>
              <a:rPr lang="fr-FR" b="1" dirty="0" smtClean="0"/>
              <a:t>Les constructions métalliques sont un ensemble d’éléments barres (poteaux et poutres) qui sont assemblés entre eux pour former une ossature. De ce fait les assemblages jouent un rôle très important dans ce type de construction.</a:t>
            </a:r>
          </a:p>
          <a:p>
            <a:r>
              <a:rPr lang="fr-FR" b="1" dirty="0" smtClean="0"/>
              <a:t>Un assemblage est un dispositif (moyen) de liaison qui permet de réunir et de solidariser plusieurs éléments métalliques entre eux, en assurant la transmission et la répartition des diverses sollicitations (</a:t>
            </a:r>
            <a:r>
              <a:rPr lang="fr-FR" b="1" dirty="0" err="1" smtClean="0"/>
              <a:t>Nsd</a:t>
            </a:r>
            <a:r>
              <a:rPr lang="fr-FR" b="1" dirty="0" smtClean="0"/>
              <a:t>, </a:t>
            </a:r>
            <a:r>
              <a:rPr lang="fr-FR" b="1" dirty="0" err="1" smtClean="0"/>
              <a:t>Msd</a:t>
            </a:r>
            <a:r>
              <a:rPr lang="fr-FR" b="1" dirty="0" smtClean="0"/>
              <a:t>, Vsd) entre les éléments assemblés sans générer de sollicitations parasites, notamment de torsion. Une structure métallique est composée de pièces individuelles assemblées entre elles, on distingue les assemblages suivants :</a:t>
            </a:r>
          </a:p>
          <a:p>
            <a:pPr lvl="0"/>
            <a:r>
              <a:rPr lang="fr-FR" b="1" dirty="0" smtClean="0">
                <a:solidFill>
                  <a:schemeClr val="accent5"/>
                </a:solidFill>
              </a:rPr>
              <a:t>Bout à bout </a:t>
            </a:r>
            <a:r>
              <a:rPr lang="fr-FR" b="1" dirty="0" smtClean="0"/>
              <a:t>: deux traverses d’un portique</a:t>
            </a:r>
          </a:p>
          <a:p>
            <a:pPr lvl="0"/>
            <a:r>
              <a:rPr lang="fr-FR" b="1" dirty="0" smtClean="0">
                <a:solidFill>
                  <a:schemeClr val="accent5"/>
                </a:solidFill>
              </a:rPr>
              <a:t>Concourantes</a:t>
            </a:r>
            <a:r>
              <a:rPr lang="fr-FR" b="1" dirty="0" smtClean="0"/>
              <a:t> : traverse-montant, attaches poutre / poteau, treillis et systèmes réticulés.</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صورة 1197"/>
          <p:cNvPicPr/>
          <p:nvPr/>
        </p:nvPicPr>
        <p:blipFill>
          <a:blip r:embed="rId3" cstate="print"/>
          <a:srcRect/>
          <a:stretch>
            <a:fillRect/>
          </a:stretch>
        </p:blipFill>
        <p:spPr bwMode="auto">
          <a:xfrm>
            <a:off x="971600" y="1484784"/>
            <a:ext cx="6248350" cy="3528392"/>
          </a:xfrm>
          <a:prstGeom prst="rect">
            <a:avLst/>
          </a:prstGeom>
          <a:noFill/>
        </p:spPr>
      </p:pic>
      <p:sp>
        <p:nvSpPr>
          <p:cNvPr id="7" name="ZoneTexte 6"/>
          <p:cNvSpPr txBox="1"/>
          <p:nvPr/>
        </p:nvSpPr>
        <p:spPr>
          <a:xfrm>
            <a:off x="5724128" y="3068960"/>
            <a:ext cx="1440160" cy="307777"/>
          </a:xfrm>
          <a:prstGeom prst="rect">
            <a:avLst/>
          </a:prstGeom>
          <a:noFill/>
        </p:spPr>
        <p:txBody>
          <a:bodyPr wrap="square" rtlCol="0">
            <a:spAutoFit/>
          </a:bodyPr>
          <a:lstStyle/>
          <a:p>
            <a:r>
              <a:rPr lang="fr-FR" sz="1400" b="1" dirty="0" smtClean="0"/>
              <a:t>Concourantes</a:t>
            </a:r>
            <a:endParaRPr lang="fr-FR" sz="1400" b="1" dirty="0"/>
          </a:p>
        </p:txBody>
      </p:sp>
      <p:sp>
        <p:nvSpPr>
          <p:cNvPr id="8" name="ZoneTexte 7"/>
          <p:cNvSpPr txBox="1"/>
          <p:nvPr/>
        </p:nvSpPr>
        <p:spPr>
          <a:xfrm>
            <a:off x="3995936" y="4653136"/>
            <a:ext cx="1872208" cy="369332"/>
          </a:xfrm>
          <a:prstGeom prst="rect">
            <a:avLst/>
          </a:prstGeom>
          <a:noFill/>
        </p:spPr>
        <p:txBody>
          <a:bodyPr wrap="square" rtlCol="0">
            <a:spAutoFit/>
          </a:bodyPr>
          <a:lstStyle/>
          <a:p>
            <a:r>
              <a:rPr lang="fr-FR" b="1" dirty="0" smtClean="0"/>
              <a:t>Bout à bout</a:t>
            </a:r>
            <a:endParaRPr lang="fr-FR" b="1" dirty="0"/>
          </a:p>
        </p:txBody>
      </p:sp>
      <p:sp>
        <p:nvSpPr>
          <p:cNvPr id="9" name="ZoneTexte 8"/>
          <p:cNvSpPr txBox="1"/>
          <p:nvPr/>
        </p:nvSpPr>
        <p:spPr>
          <a:xfrm>
            <a:off x="2195736" y="5229200"/>
            <a:ext cx="4968552" cy="369332"/>
          </a:xfrm>
          <a:prstGeom prst="rect">
            <a:avLst/>
          </a:prstGeom>
          <a:noFill/>
        </p:spPr>
        <p:txBody>
          <a:bodyPr wrap="square" rtlCol="0">
            <a:spAutoFit/>
          </a:bodyPr>
          <a:lstStyle/>
          <a:p>
            <a:r>
              <a:rPr lang="fr-FR" b="1" dirty="0" smtClean="0"/>
              <a:t>Assemblages Bout à bout et Concourantes</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251520" y="692696"/>
            <a:ext cx="8712968" cy="2585323"/>
          </a:xfrm>
          <a:prstGeom prst="rect">
            <a:avLst/>
          </a:prstGeom>
          <a:noFill/>
        </p:spPr>
        <p:txBody>
          <a:bodyPr wrap="square" rtlCol="0">
            <a:spAutoFit/>
          </a:bodyPr>
          <a:lstStyle/>
          <a:p>
            <a:r>
              <a:rPr lang="fr-FR" b="1" dirty="0" smtClean="0">
                <a:solidFill>
                  <a:schemeClr val="accent5"/>
                </a:solidFill>
              </a:rPr>
              <a:t>Types et fonctionnement d’un assemblage</a:t>
            </a:r>
            <a:endParaRPr lang="fr-FR" dirty="0" smtClean="0">
              <a:solidFill>
                <a:schemeClr val="accent5"/>
              </a:solidFill>
            </a:endParaRPr>
          </a:p>
          <a:p>
            <a:r>
              <a:rPr lang="fr-FR" b="1" dirty="0" smtClean="0"/>
              <a:t> On dispose de trois types d'assemblages :</a:t>
            </a:r>
          </a:p>
          <a:p>
            <a:pPr lvl="0"/>
            <a:r>
              <a:rPr lang="fr-FR" b="1" dirty="0" smtClean="0"/>
              <a:t>-</a:t>
            </a:r>
            <a:r>
              <a:rPr lang="fr-FR" b="1" dirty="0" smtClean="0">
                <a:solidFill>
                  <a:schemeClr val="accent5"/>
                </a:solidFill>
              </a:rPr>
              <a:t>L'assemblage riveté</a:t>
            </a:r>
          </a:p>
          <a:p>
            <a:pPr lvl="0"/>
            <a:r>
              <a:rPr lang="fr-FR" b="1" dirty="0" smtClean="0"/>
              <a:t>-</a:t>
            </a:r>
            <a:r>
              <a:rPr lang="fr-FR" b="1" dirty="0" smtClean="0">
                <a:solidFill>
                  <a:schemeClr val="accent5"/>
                </a:solidFill>
              </a:rPr>
              <a:t>L'assemblage</a:t>
            </a:r>
            <a:r>
              <a:rPr lang="fr-FR" b="1" dirty="0" smtClean="0"/>
              <a:t> boulonné par boulons ordinaires ou par boulons HR ou BP</a:t>
            </a:r>
          </a:p>
          <a:p>
            <a:pPr lvl="0"/>
            <a:r>
              <a:rPr lang="fr-FR" b="1" dirty="0" smtClean="0"/>
              <a:t>-</a:t>
            </a:r>
            <a:r>
              <a:rPr lang="fr-FR" b="1" dirty="0" smtClean="0">
                <a:solidFill>
                  <a:schemeClr val="accent5"/>
                </a:solidFill>
              </a:rPr>
              <a:t>L'assemblage soudé</a:t>
            </a:r>
            <a:r>
              <a:rPr lang="fr-FR" b="1" dirty="0" smtClean="0"/>
              <a:t>.</a:t>
            </a:r>
          </a:p>
          <a:p>
            <a:r>
              <a:rPr lang="fr-FR" b="1" dirty="0" smtClean="0"/>
              <a:t>Ces trois types d'assemblages correspondent à deux types de fonctionnement distincts :</a:t>
            </a:r>
          </a:p>
          <a:p>
            <a:r>
              <a:rPr lang="fr-FR" b="1" dirty="0" smtClean="0"/>
              <a:t>Obstacle et /ou adhérence.</a:t>
            </a:r>
          </a:p>
          <a:p>
            <a:endParaRPr lang="fr-FR" dirty="0"/>
          </a:p>
        </p:txBody>
      </p:sp>
      <p:sp>
        <p:nvSpPr>
          <p:cNvPr id="7" name="ZoneTexte 6"/>
          <p:cNvSpPr txBox="1"/>
          <p:nvPr/>
        </p:nvSpPr>
        <p:spPr>
          <a:xfrm>
            <a:off x="251520" y="3429000"/>
            <a:ext cx="8784976" cy="3139321"/>
          </a:xfrm>
          <a:prstGeom prst="rect">
            <a:avLst/>
          </a:prstGeom>
          <a:noFill/>
        </p:spPr>
        <p:txBody>
          <a:bodyPr wrap="square" rtlCol="0">
            <a:spAutoFit/>
          </a:bodyPr>
          <a:lstStyle/>
          <a:p>
            <a:r>
              <a:rPr lang="fr-FR" b="1" dirty="0" smtClean="0">
                <a:solidFill>
                  <a:schemeClr val="accent5"/>
                </a:solidFill>
              </a:rPr>
              <a:t>Différentes formes d’assemblage rencontres en C.M. </a:t>
            </a:r>
            <a:endParaRPr lang="fr-FR" dirty="0" smtClean="0">
              <a:solidFill>
                <a:schemeClr val="accent5"/>
              </a:solidFill>
            </a:endParaRPr>
          </a:p>
          <a:p>
            <a:r>
              <a:rPr lang="fr-FR" dirty="0" smtClean="0"/>
              <a:t>  </a:t>
            </a:r>
            <a:r>
              <a:rPr lang="fr-FR" b="1" dirty="0" smtClean="0"/>
              <a:t>Dans les ossatures des bâtiments métalliques, les éléments structuraux sont reliés par des      assemblages. Suivant la nature des éléments assemblés, on distingue (Figure I.1) entre autres :</a:t>
            </a:r>
          </a:p>
          <a:p>
            <a:r>
              <a:rPr lang="fr-FR" b="1" dirty="0" smtClean="0"/>
              <a:t>-Les assemblages poutre- poutre (B)</a:t>
            </a:r>
          </a:p>
          <a:p>
            <a:r>
              <a:rPr lang="fr-FR" b="1" dirty="0" smtClean="0"/>
              <a:t>-Les assemblages poutre- poteau (A)</a:t>
            </a:r>
          </a:p>
          <a:p>
            <a:r>
              <a:rPr lang="fr-FR" b="1" dirty="0" smtClean="0"/>
              <a:t>-Les assemblages de continuité(C)</a:t>
            </a:r>
          </a:p>
          <a:p>
            <a:r>
              <a:rPr lang="fr-FR" b="1" dirty="0" smtClean="0"/>
              <a:t>-Les assemblages dans un système en treillis «un nœud» (E)</a:t>
            </a:r>
          </a:p>
          <a:p>
            <a:r>
              <a:rPr lang="fr-FR" b="1" dirty="0" smtClean="0"/>
              <a:t>-Les assemblages poteau- fondation « pied de poteau » (D)</a:t>
            </a:r>
          </a:p>
          <a:p>
            <a:r>
              <a:rPr lang="fr-FR" dirty="0" smtClean="0"/>
              <a:t> </a:t>
            </a:r>
          </a:p>
          <a:p>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76</a:t>
            </a:fld>
            <a:endParaRPr lang="fr-FR" sz="1400">
              <a:solidFill>
                <a:srgbClr val="898989"/>
              </a:solidFill>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274762" y="741362"/>
            <a:ext cx="6105549" cy="4343822"/>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5"/>
          <p:cNvPicPr/>
          <p:nvPr/>
        </p:nvPicPr>
        <p:blipFill>
          <a:blip r:embed="rId3" cstate="print"/>
          <a:srcRect/>
          <a:stretch>
            <a:fillRect/>
          </a:stretch>
        </p:blipFill>
        <p:spPr bwMode="auto">
          <a:xfrm>
            <a:off x="3851920" y="836712"/>
            <a:ext cx="4886325" cy="2880320"/>
          </a:xfrm>
          <a:prstGeom prst="rect">
            <a:avLst/>
          </a:prstGeom>
          <a:noFill/>
          <a:ln w="9525">
            <a:noFill/>
            <a:miter lim="800000"/>
            <a:headEnd/>
            <a:tailEnd/>
          </a:ln>
        </p:spPr>
      </p:pic>
      <p:pic>
        <p:nvPicPr>
          <p:cNvPr id="7" name="Image 6"/>
          <p:cNvPicPr/>
          <p:nvPr/>
        </p:nvPicPr>
        <p:blipFill>
          <a:blip r:embed="rId4" cstate="print"/>
          <a:srcRect/>
          <a:stretch>
            <a:fillRect/>
          </a:stretch>
        </p:blipFill>
        <p:spPr bwMode="auto">
          <a:xfrm>
            <a:off x="539552" y="3573016"/>
            <a:ext cx="4752528" cy="2520280"/>
          </a:xfrm>
          <a:prstGeom prst="rect">
            <a:avLst/>
          </a:prstGeom>
          <a:noFill/>
          <a:ln w="9525">
            <a:noFill/>
            <a:miter lim="800000"/>
            <a:headEnd/>
            <a:tailEnd/>
          </a:ln>
        </p:spPr>
      </p:pic>
      <p:sp>
        <p:nvSpPr>
          <p:cNvPr id="8" name="ZoneTexte 7"/>
          <p:cNvSpPr txBox="1"/>
          <p:nvPr/>
        </p:nvSpPr>
        <p:spPr>
          <a:xfrm>
            <a:off x="971600" y="6165305"/>
            <a:ext cx="4320480" cy="646331"/>
          </a:xfrm>
          <a:prstGeom prst="rect">
            <a:avLst/>
          </a:prstGeom>
          <a:noFill/>
        </p:spPr>
        <p:txBody>
          <a:bodyPr wrap="square" rtlCol="0">
            <a:spAutoFit/>
          </a:bodyPr>
          <a:lstStyle/>
          <a:p>
            <a:r>
              <a:rPr lang="fr-FR" b="1" dirty="0" smtClean="0"/>
              <a:t>Assemblage poutre-poutre (B)</a:t>
            </a:r>
            <a:endParaRPr lang="fr-FR" dirty="0" smtClean="0"/>
          </a:p>
          <a:p>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6" name="Image 5"/>
          <p:cNvPicPr/>
          <p:nvPr/>
        </p:nvPicPr>
        <p:blipFill>
          <a:blip r:embed="rId3" cstate="print"/>
          <a:srcRect/>
          <a:stretch>
            <a:fillRect/>
          </a:stretch>
        </p:blipFill>
        <p:spPr bwMode="auto">
          <a:xfrm>
            <a:off x="3635896" y="764704"/>
            <a:ext cx="5274310" cy="2283061"/>
          </a:xfrm>
          <a:prstGeom prst="rect">
            <a:avLst/>
          </a:prstGeom>
          <a:noFill/>
          <a:ln w="9525">
            <a:noFill/>
            <a:miter lim="800000"/>
            <a:headEnd/>
            <a:tailEnd/>
          </a:ln>
        </p:spPr>
      </p:pic>
      <p:sp>
        <p:nvSpPr>
          <p:cNvPr id="7" name="ZoneTexte 6"/>
          <p:cNvSpPr txBox="1"/>
          <p:nvPr/>
        </p:nvSpPr>
        <p:spPr>
          <a:xfrm>
            <a:off x="4644008" y="3212976"/>
            <a:ext cx="4032448" cy="646331"/>
          </a:xfrm>
          <a:prstGeom prst="rect">
            <a:avLst/>
          </a:prstGeom>
          <a:noFill/>
        </p:spPr>
        <p:txBody>
          <a:bodyPr wrap="square" rtlCol="0">
            <a:spAutoFit/>
          </a:bodyPr>
          <a:lstStyle/>
          <a:p>
            <a:r>
              <a:rPr lang="fr-FR" b="1" dirty="0" smtClean="0"/>
              <a:t>Assemblage poteau-poutre (A)</a:t>
            </a:r>
            <a:endParaRPr lang="fr-FR" dirty="0" smtClean="0"/>
          </a:p>
          <a:p>
            <a:endParaRPr lang="fr-FR" dirty="0"/>
          </a:p>
        </p:txBody>
      </p:sp>
      <p:pic>
        <p:nvPicPr>
          <p:cNvPr id="2050" name="Picture 2"/>
          <p:cNvPicPr>
            <a:picLocks noChangeAspect="1" noChangeArrowheads="1"/>
          </p:cNvPicPr>
          <p:nvPr/>
        </p:nvPicPr>
        <p:blipFill>
          <a:blip r:embed="rId4" cstate="print"/>
          <a:srcRect/>
          <a:stretch>
            <a:fillRect/>
          </a:stretch>
        </p:blipFill>
        <p:spPr bwMode="auto">
          <a:xfrm>
            <a:off x="827584" y="3789040"/>
            <a:ext cx="5276850" cy="2448272"/>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79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179512" y="692696"/>
            <a:ext cx="8640960" cy="2585323"/>
          </a:xfrm>
          <a:prstGeom prst="rect">
            <a:avLst/>
          </a:prstGeom>
          <a:noFill/>
        </p:spPr>
        <p:txBody>
          <a:bodyPr wrap="square" rtlCol="0">
            <a:spAutoFit/>
          </a:bodyPr>
          <a:lstStyle/>
          <a:p>
            <a:r>
              <a:rPr lang="fr-FR" b="1" dirty="0" smtClean="0">
                <a:solidFill>
                  <a:schemeClr val="accent5"/>
                </a:solidFill>
              </a:rPr>
              <a:t>Modes d’assemblages </a:t>
            </a:r>
            <a:endParaRPr lang="fr-FR" dirty="0" smtClean="0">
              <a:solidFill>
                <a:schemeClr val="accent5"/>
              </a:solidFill>
            </a:endParaRPr>
          </a:p>
          <a:p>
            <a:r>
              <a:rPr lang="fr-FR" b="1" dirty="0" smtClean="0"/>
              <a:t>Les différentes formes d’assemblages ci-dessus mentionnés sont généralement réalisées par les principaux modes d’assemblages suivants :</a:t>
            </a:r>
          </a:p>
          <a:p>
            <a:r>
              <a:rPr lang="fr-FR" b="1" dirty="0" smtClean="0">
                <a:solidFill>
                  <a:schemeClr val="accent5"/>
                </a:solidFill>
              </a:rPr>
              <a:t>III.1.6.1 Le rivetage</a:t>
            </a:r>
            <a:endParaRPr lang="fr-FR" dirty="0" smtClean="0">
              <a:solidFill>
                <a:schemeClr val="accent5"/>
              </a:solidFill>
            </a:endParaRPr>
          </a:p>
          <a:p>
            <a:r>
              <a:rPr lang="fr-FR" b="1" dirty="0" smtClean="0"/>
              <a:t>Les rivets ont été le premier moyen d'assemblage utilisé en construction métallique. Actuellement, l'emploi des rivets est limité et on leur préfère, dans la plupart des pays industrialisés, les boulons et la soudure. On les rencontre donc essentiellement dans des structures anciennes, datant du début de ce siècle .leur diamètre varie généralement de 10 à 28mm. </a:t>
            </a:r>
            <a:endParaRPr lang="fr-FR" b="1" dirty="0"/>
          </a:p>
        </p:txBody>
      </p:sp>
      <p:sp>
        <p:nvSpPr>
          <p:cNvPr id="7" name="ZoneTexte 6"/>
          <p:cNvSpPr txBox="1"/>
          <p:nvPr/>
        </p:nvSpPr>
        <p:spPr>
          <a:xfrm>
            <a:off x="179512" y="3429000"/>
            <a:ext cx="8784976" cy="1477328"/>
          </a:xfrm>
          <a:prstGeom prst="rect">
            <a:avLst/>
          </a:prstGeom>
          <a:noFill/>
        </p:spPr>
        <p:txBody>
          <a:bodyPr wrap="square" rtlCol="0">
            <a:spAutoFit/>
          </a:bodyPr>
          <a:lstStyle/>
          <a:p>
            <a:r>
              <a:rPr lang="fr-FR" b="1" dirty="0" smtClean="0">
                <a:solidFill>
                  <a:schemeClr val="accent5"/>
                </a:solidFill>
              </a:rPr>
              <a:t>Le boulonnage </a:t>
            </a:r>
            <a:endParaRPr lang="fr-FR" dirty="0" smtClean="0">
              <a:solidFill>
                <a:schemeClr val="accent5"/>
              </a:solidFill>
            </a:endParaRPr>
          </a:p>
          <a:p>
            <a:r>
              <a:rPr lang="fr-FR" b="1" dirty="0" smtClean="0"/>
              <a:t>Les caractéristiques des différents types d'aciers utilisés pour les boulons présentes les valeurs de la limite d'élasticité </a:t>
            </a:r>
            <a:r>
              <a:rPr lang="fr-FR" b="1" dirty="0" err="1" smtClean="0"/>
              <a:t>fyb</a:t>
            </a:r>
            <a:r>
              <a:rPr lang="fr-FR" b="1" i="1" dirty="0" smtClean="0"/>
              <a:t> </a:t>
            </a:r>
            <a:r>
              <a:rPr lang="fr-FR" b="1" dirty="0" smtClean="0"/>
              <a:t>et de la résistance à la traction </a:t>
            </a:r>
            <a:r>
              <a:rPr lang="fr-FR" b="1" dirty="0" err="1" smtClean="0"/>
              <a:t>fub</a:t>
            </a:r>
            <a:r>
              <a:rPr lang="fr-FR" b="1" i="1" dirty="0" smtClean="0"/>
              <a:t> </a:t>
            </a:r>
            <a:r>
              <a:rPr lang="fr-FR" b="1" dirty="0" smtClean="0"/>
              <a:t>des quatre classes de qualité d’aciers utilisés pour les boulons (la signification des chiffres pour définir la classe de qualité </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6C20860-9BBF-4F60-8C3E-4DB5AE60227A}" type="slidenum">
              <a:rPr lang="fr-FR" sz="1400">
                <a:solidFill>
                  <a:srgbClr val="898989"/>
                </a:solidFill>
              </a:rPr>
              <a:pPr algn="r" eaLnBrk="1" hangingPunct="1">
                <a:spcBef>
                  <a:spcPct val="0"/>
                </a:spcBef>
                <a:buFontTx/>
                <a:buNone/>
              </a:pPr>
              <a:t>8</a:t>
            </a:fld>
            <a:endParaRPr lang="fr-FR" sz="1400">
              <a:solidFill>
                <a:srgbClr val="898989"/>
              </a:solidFill>
            </a:endParaRPr>
          </a:p>
        </p:txBody>
      </p:sp>
      <p:sp>
        <p:nvSpPr>
          <p:cNvPr id="8" name="مربع نص 7"/>
          <p:cNvSpPr txBox="1"/>
          <p:nvPr/>
        </p:nvSpPr>
        <p:spPr>
          <a:xfrm>
            <a:off x="1643042" y="1357298"/>
            <a:ext cx="889987" cy="369332"/>
          </a:xfrm>
          <a:prstGeom prst="rect">
            <a:avLst/>
          </a:prstGeom>
          <a:noFill/>
        </p:spPr>
        <p:txBody>
          <a:bodyPr wrap="none" rtlCol="1">
            <a:spAutoFit/>
          </a:bodyPr>
          <a:lstStyle/>
          <a:p>
            <a:r>
              <a:rPr lang="fr-FR" dirty="0" smtClean="0"/>
              <a:t>           </a:t>
            </a:r>
            <a:endParaRPr lang="ar-SA" dirty="0"/>
          </a:p>
        </p:txBody>
      </p:sp>
      <p:sp>
        <p:nvSpPr>
          <p:cNvPr id="13" name="مربع نص 12"/>
          <p:cNvSpPr txBox="1"/>
          <p:nvPr/>
        </p:nvSpPr>
        <p:spPr>
          <a:xfrm>
            <a:off x="928662" y="4214818"/>
            <a:ext cx="184730" cy="646331"/>
          </a:xfrm>
          <a:prstGeom prst="rect">
            <a:avLst/>
          </a:prstGeom>
          <a:noFill/>
        </p:spPr>
        <p:txBody>
          <a:bodyPr wrap="none" rtlCol="1">
            <a:spAutoFit/>
          </a:bodyPr>
          <a:lstStyle/>
          <a:p>
            <a:r>
              <a:rPr lang="en-US" dirty="0" smtClean="0"/>
              <a:t/>
            </a:r>
            <a:br>
              <a:rPr lang="en-US" dirty="0" smtClean="0"/>
            </a:br>
            <a:endParaRPr lang="ar-SA" dirty="0"/>
          </a:p>
        </p:txBody>
      </p:sp>
      <p:sp>
        <p:nvSpPr>
          <p:cNvPr id="14"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9" name="مربع نص 8"/>
          <p:cNvSpPr txBox="1"/>
          <p:nvPr/>
        </p:nvSpPr>
        <p:spPr>
          <a:xfrm>
            <a:off x="214282" y="857232"/>
            <a:ext cx="7327647" cy="1938992"/>
          </a:xfrm>
          <a:prstGeom prst="rect">
            <a:avLst/>
          </a:prstGeom>
          <a:noFill/>
        </p:spPr>
        <p:txBody>
          <a:bodyPr wrap="none" rtlCol="1">
            <a:spAutoFit/>
          </a:bodyPr>
          <a:lstStyle/>
          <a:p>
            <a:pPr lvl="1"/>
            <a:r>
              <a:rPr lang="fr-FR" b="1" dirty="0" smtClean="0"/>
              <a:t>Ponts et passerelles : </a:t>
            </a:r>
            <a:r>
              <a:rPr lang="fr-FR" dirty="0" smtClean="0"/>
              <a:t>à poutre, en arc, suspendu, à haubans …</a:t>
            </a:r>
            <a:endParaRPr lang="en-US" sz="1000" dirty="0" smtClean="0"/>
          </a:p>
          <a:p>
            <a:r>
              <a:rPr lang="en-US" dirty="0" smtClean="0"/>
              <a:t/>
            </a:r>
            <a:br>
              <a:rPr lang="en-US" dirty="0" smtClean="0"/>
            </a:br>
            <a:endParaRPr lang="en-US" dirty="0" smtClean="0"/>
          </a:p>
          <a:p>
            <a:r>
              <a:rPr lang="fr-FR" dirty="0" smtClean="0"/>
              <a:t> </a:t>
            </a:r>
            <a:endParaRPr lang="en-US" sz="4800" dirty="0" smtClean="0"/>
          </a:p>
          <a:p>
            <a:endParaRPr lang="ar-SA" dirty="0"/>
          </a:p>
        </p:txBody>
      </p:sp>
      <p:pic>
        <p:nvPicPr>
          <p:cNvPr id="12" name="image11.jpeg"/>
          <p:cNvPicPr/>
          <p:nvPr/>
        </p:nvPicPr>
        <p:blipFill>
          <a:blip r:embed="rId3" cstate="print"/>
          <a:stretch>
            <a:fillRect/>
          </a:stretch>
        </p:blipFill>
        <p:spPr>
          <a:xfrm>
            <a:off x="142844" y="1428736"/>
            <a:ext cx="3390900" cy="2219325"/>
          </a:xfrm>
          <a:prstGeom prst="rect">
            <a:avLst/>
          </a:prstGeom>
        </p:spPr>
      </p:pic>
      <p:pic>
        <p:nvPicPr>
          <p:cNvPr id="15" name="image12.jpeg"/>
          <p:cNvPicPr/>
          <p:nvPr/>
        </p:nvPicPr>
        <p:blipFill>
          <a:blip r:embed="rId4" cstate="print"/>
          <a:stretch>
            <a:fillRect/>
          </a:stretch>
        </p:blipFill>
        <p:spPr>
          <a:xfrm>
            <a:off x="3810023" y="1809750"/>
            <a:ext cx="4048125" cy="1619250"/>
          </a:xfrm>
          <a:prstGeom prst="rect">
            <a:avLst/>
          </a:prstGeom>
        </p:spPr>
      </p:pic>
      <p:pic>
        <p:nvPicPr>
          <p:cNvPr id="16" name="image14.jpeg"/>
          <p:cNvPicPr/>
          <p:nvPr/>
        </p:nvPicPr>
        <p:blipFill>
          <a:blip r:embed="rId5" cstate="print"/>
          <a:stretch>
            <a:fillRect/>
          </a:stretch>
        </p:blipFill>
        <p:spPr>
          <a:xfrm>
            <a:off x="2543175" y="3848123"/>
            <a:ext cx="4057650" cy="2867025"/>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8" name="ZoneTexte 7"/>
          <p:cNvSpPr txBox="1"/>
          <p:nvPr/>
        </p:nvSpPr>
        <p:spPr>
          <a:xfrm>
            <a:off x="0" y="692696"/>
            <a:ext cx="3923928" cy="646331"/>
          </a:xfrm>
          <a:prstGeom prst="rect">
            <a:avLst/>
          </a:prstGeom>
          <a:noFill/>
        </p:spPr>
        <p:txBody>
          <a:bodyPr wrap="square" rtlCol="0">
            <a:spAutoFit/>
          </a:bodyPr>
          <a:lstStyle/>
          <a:p>
            <a:r>
              <a:rPr lang="fr-FR" b="1" dirty="0" smtClean="0">
                <a:solidFill>
                  <a:schemeClr val="accent5"/>
                </a:solidFill>
              </a:rPr>
              <a:t>Caractéristiques géométriques</a:t>
            </a:r>
            <a:endParaRPr lang="fr-FR" dirty="0" smtClean="0">
              <a:solidFill>
                <a:schemeClr val="accent5"/>
              </a:solidFill>
            </a:endParaRPr>
          </a:p>
          <a:p>
            <a:endParaRPr lang="fr-FR" dirty="0">
              <a:solidFill>
                <a:schemeClr val="accent5"/>
              </a:solidFill>
            </a:endParaRPr>
          </a:p>
        </p:txBody>
      </p:sp>
      <p:graphicFrame>
        <p:nvGraphicFramePr>
          <p:cNvPr id="9" name="Tableau 8"/>
          <p:cNvGraphicFramePr>
            <a:graphicFrameLocks noGrp="1"/>
          </p:cNvGraphicFramePr>
          <p:nvPr/>
        </p:nvGraphicFramePr>
        <p:xfrm>
          <a:off x="539550" y="1249680"/>
          <a:ext cx="8064900" cy="4526661"/>
        </p:xfrm>
        <a:graphic>
          <a:graphicData uri="http://schemas.openxmlformats.org/drawingml/2006/table">
            <a:tbl>
              <a:tblPr/>
              <a:tblGrid>
                <a:gridCol w="789507"/>
                <a:gridCol w="688306"/>
                <a:gridCol w="589186"/>
                <a:gridCol w="985672"/>
                <a:gridCol w="883084"/>
                <a:gridCol w="883777"/>
                <a:gridCol w="790201"/>
                <a:gridCol w="883777"/>
                <a:gridCol w="687613"/>
                <a:gridCol w="883777"/>
              </a:tblGrid>
              <a:tr h="464097">
                <a:tc>
                  <a:txBody>
                    <a:bodyPr/>
                    <a:lstStyle/>
                    <a:p>
                      <a:pPr marL="71120" marR="63500" indent="22225" algn="l">
                        <a:spcAft>
                          <a:spcPts val="0"/>
                        </a:spcAft>
                      </a:pPr>
                      <a:r>
                        <a:rPr lang="en-US" sz="1400" b="1" dirty="0" err="1">
                          <a:latin typeface="Times New Roman"/>
                          <a:ea typeface="Times New Roman"/>
                          <a:cs typeface="Arial"/>
                        </a:rPr>
                        <a:t>Diamètre</a:t>
                      </a:r>
                      <a:r>
                        <a:rPr lang="en-US" sz="1400" b="1" dirty="0">
                          <a:latin typeface="Times New Roman"/>
                          <a:ea typeface="Times New Roman"/>
                          <a:cs typeface="Arial"/>
                        </a:rPr>
                        <a:t> nominal d</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7010" indent="-32385" algn="ctr">
                        <a:spcAft>
                          <a:spcPts val="0"/>
                        </a:spcAft>
                      </a:pPr>
                      <a:r>
                        <a:rPr lang="en-US" sz="1400" b="1" dirty="0">
                          <a:latin typeface="Times New Roman"/>
                          <a:ea typeface="Times New Roman"/>
                          <a:cs typeface="Arial"/>
                        </a:rPr>
                        <a:t>Pas P</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03835" indent="-1905" algn="r">
                        <a:spcAft>
                          <a:spcPts val="0"/>
                        </a:spcAft>
                      </a:pPr>
                      <a:r>
                        <a:rPr lang="en-US" sz="1400" b="1" dirty="0">
                          <a:latin typeface="Times New Roman"/>
                          <a:ea typeface="Times New Roman"/>
                          <a:cs typeface="Arial"/>
                        </a:rPr>
                        <a:t>Clef</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2230" indent="90170" algn="l">
                        <a:spcAft>
                          <a:spcPts val="0"/>
                        </a:spcAft>
                      </a:pPr>
                      <a:r>
                        <a:rPr lang="fr-FR" sz="1400" b="1" dirty="0">
                          <a:latin typeface="Times New Roman"/>
                          <a:ea typeface="Times New Roman"/>
                          <a:cs typeface="Arial"/>
                        </a:rPr>
                        <a:t>Diamètre du noyau</a:t>
                      </a:r>
                      <a:endParaRPr lang="fr-FR" sz="1400" dirty="0">
                        <a:latin typeface="Times New Roman"/>
                        <a:ea typeface="Times New Roman"/>
                        <a:cs typeface="Arial"/>
                      </a:endParaRPr>
                    </a:p>
                    <a:p>
                      <a:pPr marL="70485" marR="60960" indent="90170" algn="l">
                        <a:lnSpc>
                          <a:spcPts val="1140"/>
                        </a:lnSpc>
                        <a:spcBef>
                          <a:spcPts val="25"/>
                        </a:spcBef>
                        <a:spcAft>
                          <a:spcPts val="0"/>
                        </a:spcAft>
                      </a:pPr>
                      <a:r>
                        <a:rPr lang="fr-FR" sz="1400" b="1" dirty="0">
                          <a:latin typeface="Times New Roman"/>
                          <a:ea typeface="Times New Roman"/>
                          <a:cs typeface="Arial"/>
                        </a:rPr>
                        <a:t>de la vis d3</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6990" indent="90170" algn="l">
                        <a:spcAft>
                          <a:spcPts val="0"/>
                        </a:spcAft>
                      </a:pPr>
                      <a:r>
                        <a:rPr lang="fr-FR" sz="1400" b="1" dirty="0">
                          <a:latin typeface="Times New Roman"/>
                          <a:ea typeface="Times New Roman"/>
                          <a:cs typeface="Arial"/>
                        </a:rPr>
                        <a:t>Diamètre intérieur</a:t>
                      </a:r>
                      <a:endParaRPr lang="fr-FR" sz="1400" dirty="0">
                        <a:latin typeface="Times New Roman"/>
                        <a:ea typeface="Times New Roman"/>
                        <a:cs typeface="Arial"/>
                      </a:endParaRPr>
                    </a:p>
                    <a:p>
                      <a:pPr marL="53340" marR="46990" indent="90170" algn="l">
                        <a:lnSpc>
                          <a:spcPts val="1140"/>
                        </a:lnSpc>
                        <a:spcBef>
                          <a:spcPts val="25"/>
                        </a:spcBef>
                        <a:spcAft>
                          <a:spcPts val="0"/>
                        </a:spcAft>
                      </a:pPr>
                      <a:r>
                        <a:rPr lang="fr-FR" sz="1400" b="1" dirty="0">
                          <a:latin typeface="Times New Roman"/>
                          <a:ea typeface="Times New Roman"/>
                          <a:cs typeface="Arial"/>
                        </a:rPr>
                        <a:t>de l’écrou d1</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2865" indent="90170" algn="l">
                        <a:spcAft>
                          <a:spcPts val="0"/>
                        </a:spcAft>
                      </a:pPr>
                      <a:r>
                        <a:rPr lang="en-US" sz="1400" b="1" dirty="0" err="1">
                          <a:latin typeface="Times New Roman"/>
                          <a:ea typeface="Times New Roman"/>
                          <a:cs typeface="Arial"/>
                        </a:rPr>
                        <a:t>Diamètre</a:t>
                      </a:r>
                      <a:r>
                        <a:rPr lang="en-US" sz="1400" b="1" dirty="0">
                          <a:latin typeface="Times New Roman"/>
                          <a:ea typeface="Times New Roman"/>
                          <a:cs typeface="Arial"/>
                        </a:rPr>
                        <a:t> de la </a:t>
                      </a:r>
                      <a:r>
                        <a:rPr lang="en-US" sz="1400" b="1" dirty="0" err="1">
                          <a:latin typeface="Times New Roman"/>
                          <a:ea typeface="Times New Roman"/>
                          <a:cs typeface="Arial"/>
                        </a:rPr>
                        <a:t>rondelle</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5880" indent="90170" algn="l">
                        <a:spcAft>
                          <a:spcPts val="0"/>
                        </a:spcAft>
                      </a:pPr>
                      <a:r>
                        <a:rPr lang="en-US" sz="1400" b="1" dirty="0">
                          <a:latin typeface="Times New Roman"/>
                          <a:ea typeface="Times New Roman"/>
                          <a:cs typeface="Arial"/>
                        </a:rPr>
                        <a:t>Section </a:t>
                      </a:r>
                      <a:r>
                        <a:rPr lang="en-US" sz="1400" b="1" dirty="0" err="1">
                          <a:latin typeface="Times New Roman"/>
                          <a:ea typeface="Times New Roman"/>
                          <a:cs typeface="Arial"/>
                        </a:rPr>
                        <a:t>résistante</a:t>
                      </a:r>
                      <a:r>
                        <a:rPr lang="en-US" sz="1400" b="1" dirty="0">
                          <a:latin typeface="Times New Roman"/>
                          <a:ea typeface="Times New Roman"/>
                          <a:cs typeface="Arial"/>
                        </a:rPr>
                        <a:t> As</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400" b="1" dirty="0" err="1">
                          <a:latin typeface="Times New Roman"/>
                          <a:ea typeface="Times New Roman"/>
                          <a:cs typeface="Arial"/>
                        </a:rPr>
                        <a:t>Diamètre</a:t>
                      </a:r>
                      <a:r>
                        <a:rPr lang="en-US" sz="1400" b="1" dirty="0">
                          <a:latin typeface="Times New Roman"/>
                          <a:ea typeface="Times New Roman"/>
                          <a:cs typeface="Arial"/>
                        </a:rPr>
                        <a:t> </a:t>
                      </a:r>
                      <a:r>
                        <a:rPr lang="en-US" sz="1400" b="1" dirty="0" err="1">
                          <a:latin typeface="Times New Roman"/>
                          <a:ea typeface="Times New Roman"/>
                          <a:cs typeface="Arial"/>
                        </a:rPr>
                        <a:t>moyen</a:t>
                      </a:r>
                      <a:r>
                        <a:rPr lang="en-US" sz="1400" b="1" dirty="0">
                          <a:latin typeface="Times New Roman"/>
                          <a:ea typeface="Times New Roman"/>
                          <a:cs typeface="Arial"/>
                        </a:rPr>
                        <a:t> dm</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795" indent="90170" algn="l">
                        <a:spcAft>
                          <a:spcPts val="0"/>
                        </a:spcAft>
                      </a:pPr>
                      <a:r>
                        <a:rPr lang="en-US" sz="1400" b="1" dirty="0" err="1">
                          <a:latin typeface="Times New Roman"/>
                          <a:ea typeface="Times New Roman"/>
                          <a:cs typeface="Arial"/>
                        </a:rPr>
                        <a:t>Tôle</a:t>
                      </a:r>
                      <a:r>
                        <a:rPr lang="en-US" sz="1400" b="1" dirty="0">
                          <a:latin typeface="Times New Roman"/>
                          <a:ea typeface="Times New Roman"/>
                          <a:cs typeface="Arial"/>
                        </a:rPr>
                        <a:t> </a:t>
                      </a:r>
                      <a:r>
                        <a:rPr lang="en-US" sz="1400" b="1" dirty="0" err="1">
                          <a:latin typeface="Times New Roman"/>
                          <a:ea typeface="Times New Roman"/>
                          <a:cs typeface="Arial"/>
                        </a:rPr>
                        <a:t>usuelle</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795" marR="61595" indent="90170" algn="l">
                        <a:spcAft>
                          <a:spcPts val="0"/>
                        </a:spcAft>
                      </a:pPr>
                      <a:r>
                        <a:rPr lang="en-US" sz="1400" b="1" dirty="0" err="1">
                          <a:latin typeface="Times New Roman"/>
                          <a:ea typeface="Times New Roman"/>
                          <a:cs typeface="Arial"/>
                        </a:rPr>
                        <a:t>Cornière</a:t>
                      </a:r>
                      <a:r>
                        <a:rPr lang="en-US" sz="1400" b="1" dirty="0">
                          <a:latin typeface="Times New Roman"/>
                          <a:ea typeface="Times New Roman"/>
                          <a:cs typeface="Arial"/>
                        </a:rPr>
                        <a:t> </a:t>
                      </a:r>
                      <a:r>
                        <a:rPr lang="en-US" sz="1400" b="1" dirty="0" err="1">
                          <a:latin typeface="Times New Roman"/>
                          <a:ea typeface="Times New Roman"/>
                          <a:cs typeface="Arial"/>
                        </a:rPr>
                        <a:t>usuelle</a:t>
                      </a:r>
                      <a:endParaRPr lang="fr-FR" sz="14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78765" indent="90170" algn="r">
                        <a:spcAft>
                          <a:spcPts val="0"/>
                        </a:spcAft>
                      </a:pPr>
                      <a:r>
                        <a:rPr lang="en-US" sz="1000" b="1">
                          <a:latin typeface="Times New Roman"/>
                          <a:ea typeface="Times New Roman"/>
                          <a:cs typeface="Arial"/>
                        </a:rPr>
                        <a:t>8</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2865" indent="90170" algn="ctr">
                        <a:spcAft>
                          <a:spcPts val="0"/>
                        </a:spcAft>
                      </a:pPr>
                      <a:r>
                        <a:rPr lang="en-US" sz="1000">
                          <a:latin typeface="Times New Roman"/>
                          <a:ea typeface="Times New Roman"/>
                          <a:cs typeface="Arial"/>
                        </a:rPr>
                        <a:t>1.25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13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90170" algn="l">
                        <a:spcAft>
                          <a:spcPts val="0"/>
                        </a:spcAft>
                      </a:pPr>
                      <a:r>
                        <a:rPr lang="en-US" sz="1000">
                          <a:latin typeface="Times New Roman"/>
                          <a:ea typeface="Times New Roman"/>
                          <a:cs typeface="Arial"/>
                        </a:rPr>
                        <a:t>6.466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6.647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16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2865" indent="90170" algn="l">
                        <a:spcAft>
                          <a:spcPts val="0"/>
                        </a:spcAft>
                      </a:pPr>
                      <a:r>
                        <a:rPr lang="en-US" sz="1000">
                          <a:latin typeface="Times New Roman"/>
                          <a:ea typeface="Times New Roman"/>
                          <a:cs typeface="Arial"/>
                        </a:rPr>
                        <a:t>36.6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3500" indent="90170" algn="l">
                        <a:spcAft>
                          <a:spcPts val="0"/>
                        </a:spcAft>
                      </a:pPr>
                      <a:r>
                        <a:rPr lang="en-US" sz="1000">
                          <a:latin typeface="Times New Roman"/>
                          <a:ea typeface="Times New Roman"/>
                          <a:cs typeface="Arial"/>
                        </a:rPr>
                        <a:t>14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spcAft>
                          <a:spcPts val="0"/>
                        </a:spcAft>
                      </a:pPr>
                      <a:r>
                        <a:rPr lang="en-US" sz="1000">
                          <a:latin typeface="Times New Roman"/>
                          <a:ea typeface="Times New Roman"/>
                          <a:cs typeface="Arial"/>
                        </a:rPr>
                        <a:t>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30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10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9550" indent="-32385" algn="ctr">
                        <a:spcAft>
                          <a:spcPts val="0"/>
                        </a:spcAft>
                      </a:pPr>
                      <a:r>
                        <a:rPr lang="en-US" sz="1000">
                          <a:latin typeface="Times New Roman"/>
                          <a:ea typeface="Times New Roman"/>
                          <a:cs typeface="Arial"/>
                        </a:rPr>
                        <a:t>1.5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17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90170" algn="l">
                        <a:spcAft>
                          <a:spcPts val="0"/>
                        </a:spcAft>
                      </a:pPr>
                      <a:r>
                        <a:rPr lang="en-US" sz="1000">
                          <a:latin typeface="Times New Roman"/>
                          <a:ea typeface="Times New Roman"/>
                          <a:cs typeface="Arial"/>
                        </a:rPr>
                        <a:t>8.160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8.376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20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2865" indent="90170" algn="l">
                        <a:spcAft>
                          <a:spcPts val="0"/>
                        </a:spcAft>
                      </a:pPr>
                      <a:r>
                        <a:rPr lang="en-US" sz="1000">
                          <a:latin typeface="Times New Roman"/>
                          <a:ea typeface="Times New Roman"/>
                          <a:cs typeface="Arial"/>
                        </a:rPr>
                        <a:t>58.0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18.3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spcAft>
                          <a:spcPts val="0"/>
                        </a:spcAft>
                      </a:pPr>
                      <a:r>
                        <a:rPr lang="en-US" sz="1000">
                          <a:latin typeface="Times New Roman"/>
                          <a:ea typeface="Times New Roman"/>
                          <a:cs typeface="Arial"/>
                        </a:rPr>
                        <a:t>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35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12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2865" indent="90170" algn="ctr">
                        <a:spcAft>
                          <a:spcPts val="0"/>
                        </a:spcAft>
                      </a:pPr>
                      <a:r>
                        <a:rPr lang="en-US" sz="1000">
                          <a:latin typeface="Times New Roman"/>
                          <a:ea typeface="Times New Roman"/>
                          <a:cs typeface="Arial"/>
                        </a:rPr>
                        <a:t>1.75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19</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90170" algn="l">
                        <a:spcAft>
                          <a:spcPts val="0"/>
                        </a:spcAft>
                      </a:pPr>
                      <a:r>
                        <a:rPr lang="en-US" sz="1000">
                          <a:latin typeface="Times New Roman"/>
                          <a:ea typeface="Times New Roman"/>
                          <a:cs typeface="Arial"/>
                        </a:rPr>
                        <a:t>9.853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10.106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24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2865" indent="90170" algn="l">
                        <a:spcAft>
                          <a:spcPts val="0"/>
                        </a:spcAft>
                      </a:pPr>
                      <a:r>
                        <a:rPr lang="en-US" sz="1000">
                          <a:latin typeface="Times New Roman"/>
                          <a:ea typeface="Times New Roman"/>
                          <a:cs typeface="Arial"/>
                        </a:rPr>
                        <a:t>84.3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20.5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spcAft>
                          <a:spcPts val="0"/>
                        </a:spcAft>
                      </a:pPr>
                      <a:r>
                        <a:rPr lang="en-US" sz="1000">
                          <a:latin typeface="Times New Roman"/>
                          <a:ea typeface="Times New Roman"/>
                          <a:cs typeface="Arial"/>
                        </a:rPr>
                        <a:t>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40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a:latin typeface="Times New Roman"/>
                          <a:ea typeface="Times New Roman"/>
                          <a:cs typeface="Arial"/>
                        </a:rPr>
                        <a:t>14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indent="90170" algn="ctr">
                        <a:spcAft>
                          <a:spcPts val="0"/>
                        </a:spcAft>
                      </a:pPr>
                      <a:r>
                        <a:rPr lang="en-US" sz="1000">
                          <a:latin typeface="Times New Roman"/>
                          <a:ea typeface="Times New Roman"/>
                          <a:cs typeface="Arial"/>
                        </a:rPr>
                        <a:t>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22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11.546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11.835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27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115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23.7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spcAft>
                          <a:spcPts val="0"/>
                        </a:spcAft>
                      </a:pPr>
                      <a:r>
                        <a:rPr lang="en-US" sz="1000">
                          <a:latin typeface="Times New Roman"/>
                          <a:ea typeface="Times New Roman"/>
                          <a:cs typeface="Arial"/>
                        </a:rPr>
                        <a:t>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50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16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90170" algn="ctr">
                        <a:spcAft>
                          <a:spcPts val="0"/>
                        </a:spcAft>
                      </a:pPr>
                      <a:r>
                        <a:rPr lang="en-US" sz="1000">
                          <a:latin typeface="Times New Roman"/>
                          <a:ea typeface="Times New Roman"/>
                          <a:cs typeface="Arial"/>
                        </a:rPr>
                        <a:t>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24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13.546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13.835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30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157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24.58</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spcAft>
                          <a:spcPts val="0"/>
                        </a:spcAft>
                      </a:pPr>
                      <a:r>
                        <a:rPr lang="en-US" sz="1000">
                          <a:latin typeface="Times New Roman"/>
                          <a:ea typeface="Times New Roman"/>
                          <a:cs typeface="Arial"/>
                        </a:rPr>
                        <a:t>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60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a:latin typeface="Times New Roman"/>
                          <a:ea typeface="Times New Roman"/>
                          <a:cs typeface="Arial"/>
                        </a:rPr>
                        <a:t>18</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9550" indent="-32385" algn="ctr">
                        <a:spcAft>
                          <a:spcPts val="0"/>
                        </a:spcAft>
                      </a:pPr>
                      <a:r>
                        <a:rPr lang="en-US" sz="1000">
                          <a:latin typeface="Times New Roman"/>
                          <a:ea typeface="Times New Roman"/>
                          <a:cs typeface="Arial"/>
                        </a:rPr>
                        <a:t>2.5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27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14.933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15.294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34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192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29.1</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spcAft>
                          <a:spcPts val="0"/>
                        </a:spcAft>
                      </a:pPr>
                      <a:r>
                        <a:rPr lang="en-US" sz="1000">
                          <a:latin typeface="Times New Roman"/>
                          <a:ea typeface="Times New Roman"/>
                          <a:cs typeface="Arial"/>
                        </a:rPr>
                        <a:t>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70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1">
                <a:tc>
                  <a:txBody>
                    <a:bodyPr/>
                    <a:lstStyle/>
                    <a:p>
                      <a:pPr marL="91440" marR="240665" indent="90170" algn="r">
                        <a:lnSpc>
                          <a:spcPts val="1290"/>
                        </a:lnSpc>
                        <a:spcAft>
                          <a:spcPts val="0"/>
                        </a:spcAft>
                      </a:pPr>
                      <a:r>
                        <a:rPr lang="en-US" sz="1000" b="1">
                          <a:latin typeface="Times New Roman"/>
                          <a:ea typeface="Times New Roman"/>
                          <a:cs typeface="Arial"/>
                        </a:rPr>
                        <a:t>20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9550" indent="-32385" algn="ctr">
                        <a:lnSpc>
                          <a:spcPts val="1290"/>
                        </a:lnSpc>
                        <a:spcAft>
                          <a:spcPts val="0"/>
                        </a:spcAft>
                      </a:pPr>
                      <a:r>
                        <a:rPr lang="en-US" sz="1000">
                          <a:latin typeface="Times New Roman"/>
                          <a:ea typeface="Times New Roman"/>
                          <a:cs typeface="Arial"/>
                        </a:rPr>
                        <a:t>2.5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lnSpc>
                          <a:spcPts val="1290"/>
                        </a:lnSpc>
                        <a:spcAft>
                          <a:spcPts val="0"/>
                        </a:spcAft>
                      </a:pPr>
                      <a:r>
                        <a:rPr lang="en-US" sz="1000">
                          <a:latin typeface="Times New Roman"/>
                          <a:ea typeface="Times New Roman"/>
                          <a:cs typeface="Arial"/>
                        </a:rPr>
                        <a:t>30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lnSpc>
                          <a:spcPts val="1290"/>
                        </a:lnSpc>
                        <a:spcAft>
                          <a:spcPts val="0"/>
                        </a:spcAft>
                      </a:pPr>
                      <a:r>
                        <a:rPr lang="en-US" sz="1000">
                          <a:latin typeface="Times New Roman"/>
                          <a:ea typeface="Times New Roman"/>
                          <a:cs typeface="Arial"/>
                        </a:rPr>
                        <a:t>16.933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lnSpc>
                          <a:spcPts val="1290"/>
                        </a:lnSpc>
                        <a:spcAft>
                          <a:spcPts val="0"/>
                        </a:spcAft>
                      </a:pPr>
                      <a:r>
                        <a:rPr lang="en-US" sz="1000">
                          <a:latin typeface="Times New Roman"/>
                          <a:ea typeface="Times New Roman"/>
                          <a:cs typeface="Arial"/>
                        </a:rPr>
                        <a:t>17.294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lnSpc>
                          <a:spcPts val="1290"/>
                        </a:lnSpc>
                        <a:spcAft>
                          <a:spcPts val="0"/>
                        </a:spcAft>
                      </a:pPr>
                      <a:r>
                        <a:rPr lang="en-US" sz="1000">
                          <a:latin typeface="Times New Roman"/>
                          <a:ea typeface="Times New Roman"/>
                          <a:cs typeface="Arial"/>
                        </a:rPr>
                        <a:t>36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lnSpc>
                          <a:spcPts val="1290"/>
                        </a:lnSpc>
                        <a:spcAft>
                          <a:spcPts val="0"/>
                        </a:spcAft>
                      </a:pPr>
                      <a:r>
                        <a:rPr lang="en-US" sz="1000">
                          <a:latin typeface="Times New Roman"/>
                          <a:ea typeface="Times New Roman"/>
                          <a:cs typeface="Arial"/>
                        </a:rPr>
                        <a:t>245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lnSpc>
                          <a:spcPts val="1290"/>
                        </a:lnSpc>
                        <a:spcAft>
                          <a:spcPts val="0"/>
                        </a:spcAft>
                      </a:pPr>
                      <a:r>
                        <a:rPr lang="en-US" sz="1000">
                          <a:latin typeface="Times New Roman"/>
                          <a:ea typeface="Times New Roman"/>
                          <a:cs typeface="Arial"/>
                        </a:rPr>
                        <a:t>32.4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90170" algn="l">
                        <a:lnSpc>
                          <a:spcPts val="1290"/>
                        </a:lnSpc>
                        <a:spcAft>
                          <a:spcPts val="0"/>
                        </a:spcAft>
                      </a:pPr>
                      <a:r>
                        <a:rPr lang="en-US" sz="1000">
                          <a:latin typeface="Times New Roman"/>
                          <a:ea typeface="Times New Roman"/>
                          <a:cs typeface="Arial"/>
                        </a:rPr>
                        <a:t>8</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lnSpc>
                          <a:spcPts val="1290"/>
                        </a:lnSpc>
                        <a:spcAft>
                          <a:spcPts val="0"/>
                        </a:spcAft>
                      </a:pPr>
                      <a:r>
                        <a:rPr lang="en-US" sz="1000">
                          <a:latin typeface="Times New Roman"/>
                          <a:ea typeface="Times New Roman"/>
                          <a:cs typeface="Arial"/>
                        </a:rPr>
                        <a:t>80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22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9550" indent="-32385" algn="ctr">
                        <a:spcAft>
                          <a:spcPts val="0"/>
                        </a:spcAft>
                      </a:pPr>
                      <a:r>
                        <a:rPr lang="en-US" sz="1000">
                          <a:latin typeface="Times New Roman"/>
                          <a:ea typeface="Times New Roman"/>
                          <a:cs typeface="Arial"/>
                        </a:rPr>
                        <a:t>2.5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32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18.933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19.294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40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303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34.5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2865" indent="90170" algn="l">
                        <a:spcAft>
                          <a:spcPts val="0"/>
                        </a:spcAft>
                      </a:pPr>
                      <a:r>
                        <a:rPr lang="en-US" sz="1000">
                          <a:latin typeface="Times New Roman"/>
                          <a:ea typeface="Times New Roman"/>
                          <a:cs typeface="Arial"/>
                        </a:rPr>
                        <a:t>10.14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120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24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90170" algn="ctr">
                        <a:spcAft>
                          <a:spcPts val="0"/>
                        </a:spcAft>
                      </a:pPr>
                      <a:r>
                        <a:rPr lang="en-US" sz="1000">
                          <a:latin typeface="Times New Roman"/>
                          <a:ea typeface="Times New Roman"/>
                          <a:cs typeface="Arial"/>
                        </a:rPr>
                        <a:t>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36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20.319</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20.752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4630" marR="209550" indent="90170" algn="l">
                        <a:spcAft>
                          <a:spcPts val="0"/>
                        </a:spcAft>
                      </a:pPr>
                      <a:r>
                        <a:rPr lang="en-US" sz="1000">
                          <a:latin typeface="Times New Roman"/>
                          <a:ea typeface="Times New Roman"/>
                          <a:cs typeface="Arial"/>
                        </a:rPr>
                        <a:t>44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2865" indent="90170" algn="l">
                        <a:spcAft>
                          <a:spcPts val="0"/>
                        </a:spcAft>
                      </a:pPr>
                      <a:r>
                        <a:rPr lang="en-US" sz="1000">
                          <a:latin typeface="Times New Roman"/>
                          <a:ea typeface="Times New Roman"/>
                          <a:cs typeface="Arial"/>
                        </a:rPr>
                        <a:t>353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865" indent="90170" algn="l">
                        <a:spcAft>
                          <a:spcPts val="0"/>
                        </a:spcAft>
                      </a:pPr>
                      <a:r>
                        <a:rPr lang="en-US" sz="1000">
                          <a:latin typeface="Times New Roman"/>
                          <a:ea typeface="Times New Roman"/>
                          <a:cs typeface="Arial"/>
                        </a:rPr>
                        <a:t>38.8</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&gt;14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3500" indent="90170" algn="l">
                        <a:spcAft>
                          <a:spcPts val="0"/>
                        </a:spcAft>
                      </a:pPr>
                      <a:r>
                        <a:rPr lang="en-US" sz="1000">
                          <a:latin typeface="Times New Roman"/>
                          <a:ea typeface="Times New Roman"/>
                          <a:cs typeface="Arial"/>
                        </a:rPr>
                        <a:t>&gt;120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27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indent="90170" algn="ctr">
                        <a:spcAft>
                          <a:spcPts val="0"/>
                        </a:spcAft>
                      </a:pPr>
                      <a:r>
                        <a:rPr lang="en-US" sz="1000">
                          <a:latin typeface="Times New Roman"/>
                          <a:ea typeface="Times New Roman"/>
                          <a:cs typeface="Arial"/>
                        </a:rPr>
                        <a:t>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41</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23.319</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23.752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50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459</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44.2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30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9550" indent="-32385" algn="ctr">
                        <a:spcAft>
                          <a:spcPts val="0"/>
                        </a:spcAft>
                      </a:pPr>
                      <a:r>
                        <a:rPr lang="en-US" sz="1000">
                          <a:latin typeface="Times New Roman"/>
                          <a:ea typeface="Times New Roman"/>
                          <a:cs typeface="Arial"/>
                        </a:rPr>
                        <a:t>3.5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46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25.706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26.211</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marR="209550" indent="90170" algn="l">
                        <a:spcAft>
                          <a:spcPts val="0"/>
                        </a:spcAft>
                      </a:pPr>
                      <a:r>
                        <a:rPr lang="en-US" sz="1000">
                          <a:latin typeface="Times New Roman"/>
                          <a:ea typeface="Times New Roman"/>
                          <a:cs typeface="Arial"/>
                        </a:rPr>
                        <a:t>52</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561</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62230" indent="90170" algn="l">
                        <a:spcAft>
                          <a:spcPts val="0"/>
                        </a:spcAft>
                      </a:pPr>
                      <a:r>
                        <a:rPr lang="en-US" sz="1000">
                          <a:latin typeface="Times New Roman"/>
                          <a:ea typeface="Times New Roman"/>
                          <a:cs typeface="Arial"/>
                        </a:rPr>
                        <a:t>49.6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50">
                <a:tc>
                  <a:txBody>
                    <a:bodyPr/>
                    <a:lstStyle/>
                    <a:p>
                      <a:pPr marL="91440" marR="240665" indent="90170" algn="r">
                        <a:spcAft>
                          <a:spcPts val="0"/>
                        </a:spcAft>
                      </a:pPr>
                      <a:r>
                        <a:rPr lang="en-US" sz="1000" b="1">
                          <a:latin typeface="Times New Roman"/>
                          <a:ea typeface="Times New Roman"/>
                          <a:cs typeface="Arial"/>
                        </a:rPr>
                        <a:t>33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209550" indent="-32385" algn="ctr">
                        <a:spcAft>
                          <a:spcPts val="0"/>
                        </a:spcAft>
                      </a:pPr>
                      <a:r>
                        <a:rPr lang="en-US" sz="1000">
                          <a:latin typeface="Times New Roman"/>
                          <a:ea typeface="Times New Roman"/>
                          <a:cs typeface="Arial"/>
                        </a:rPr>
                        <a:t>3.5</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40030" indent="90170" algn="r">
                        <a:spcAft>
                          <a:spcPts val="0"/>
                        </a:spcAft>
                      </a:pPr>
                      <a:r>
                        <a:rPr lang="en-US" sz="1000">
                          <a:latin typeface="Times New Roman"/>
                          <a:ea typeface="Times New Roman"/>
                          <a:cs typeface="Arial"/>
                        </a:rPr>
                        <a:t>50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28.706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29.211</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indent="90170" algn="l">
                        <a:spcAft>
                          <a:spcPts val="0"/>
                        </a:spcAft>
                      </a:pPr>
                      <a:endParaRPr lang="en-US" sz="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694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indent="90170" algn="l">
                        <a:spcAft>
                          <a:spcPts val="0"/>
                        </a:spcAft>
                      </a:pPr>
                      <a:endParaRPr lang="en-US" sz="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25">
                <a:tc>
                  <a:txBody>
                    <a:bodyPr/>
                    <a:lstStyle/>
                    <a:p>
                      <a:pPr marL="91440" marR="240665" indent="90170" algn="r">
                        <a:spcAft>
                          <a:spcPts val="0"/>
                        </a:spcAft>
                      </a:pPr>
                      <a:r>
                        <a:rPr lang="en-US" sz="1000" b="1">
                          <a:latin typeface="Times New Roman"/>
                          <a:ea typeface="Times New Roman"/>
                          <a:cs typeface="Arial"/>
                        </a:rPr>
                        <a:t>36</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90170" algn="ctr">
                        <a:spcAft>
                          <a:spcPts val="0"/>
                        </a:spcAft>
                      </a:pPr>
                      <a:r>
                        <a:rPr lang="en-US" sz="1000">
                          <a:latin typeface="Times New Roman"/>
                          <a:ea typeface="Times New Roman"/>
                          <a:cs typeface="Arial"/>
                        </a:rPr>
                        <a:t>4</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indent="90170" algn="l">
                        <a:spcAft>
                          <a:spcPts val="0"/>
                        </a:spcAft>
                      </a:pPr>
                      <a:endParaRPr lang="en-US" sz="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90170" algn="l">
                        <a:spcAft>
                          <a:spcPts val="0"/>
                        </a:spcAft>
                      </a:pPr>
                      <a:r>
                        <a:rPr lang="en-US" sz="1000">
                          <a:latin typeface="Times New Roman"/>
                          <a:ea typeface="Times New Roman"/>
                          <a:cs typeface="Arial"/>
                        </a:rPr>
                        <a:t>31.093</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3500" indent="90170" algn="l">
                        <a:spcAft>
                          <a:spcPts val="0"/>
                        </a:spcAft>
                      </a:pPr>
                      <a:r>
                        <a:rPr lang="en-US" sz="1000">
                          <a:latin typeface="Times New Roman"/>
                          <a:ea typeface="Times New Roman"/>
                          <a:cs typeface="Arial"/>
                        </a:rPr>
                        <a:t>31.670</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indent="90170" algn="l">
                        <a:spcAft>
                          <a:spcPts val="0"/>
                        </a:spcAft>
                      </a:pPr>
                      <a:endParaRPr lang="en-US" sz="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2865" indent="90170" algn="l">
                        <a:spcAft>
                          <a:spcPts val="0"/>
                        </a:spcAft>
                      </a:pPr>
                      <a:r>
                        <a:rPr lang="en-US" sz="1000">
                          <a:latin typeface="Times New Roman"/>
                          <a:ea typeface="Times New Roman"/>
                          <a:cs typeface="Arial"/>
                        </a:rPr>
                        <a:t>817</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indent="90170" algn="l">
                        <a:spcAft>
                          <a:spcPts val="0"/>
                        </a:spcAft>
                      </a:pPr>
                      <a:endParaRPr lang="en-US" sz="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90170" algn="l">
                        <a:spcAft>
                          <a:spcPts val="0"/>
                        </a:spcAft>
                      </a:pPr>
                      <a:r>
                        <a:rPr lang="en-US" sz="1000">
                          <a:latin typeface="Times New Roman"/>
                          <a:ea typeface="Times New Roman"/>
                          <a:cs typeface="Arial"/>
                        </a:rPr>
                        <a:t>-</a:t>
                      </a:r>
                      <a:endParaRPr lang="fr-FR" sz="9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90170" algn="l">
                        <a:spcAft>
                          <a:spcPts val="0"/>
                        </a:spcAft>
                      </a:pPr>
                      <a:r>
                        <a:rPr lang="en-US" sz="1000" dirty="0">
                          <a:latin typeface="Times New Roman"/>
                          <a:ea typeface="Times New Roman"/>
                          <a:cs typeface="Arial"/>
                        </a:rPr>
                        <a:t>-</a:t>
                      </a:r>
                      <a:endParaRPr lang="fr-FR" sz="9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8" name="ZoneTexte 7"/>
          <p:cNvSpPr txBox="1"/>
          <p:nvPr/>
        </p:nvSpPr>
        <p:spPr>
          <a:xfrm>
            <a:off x="251520" y="692696"/>
            <a:ext cx="8712968" cy="2031325"/>
          </a:xfrm>
          <a:prstGeom prst="rect">
            <a:avLst/>
          </a:prstGeom>
          <a:noFill/>
        </p:spPr>
        <p:txBody>
          <a:bodyPr wrap="square" rtlCol="0">
            <a:spAutoFit/>
          </a:bodyPr>
          <a:lstStyle/>
          <a:p>
            <a:r>
              <a:rPr lang="fr-FR" b="1" dirty="0" smtClean="0">
                <a:solidFill>
                  <a:schemeClr val="accent5"/>
                </a:solidFill>
              </a:rPr>
              <a:t>Caractéristiques mécaniques des boulons</a:t>
            </a:r>
            <a:endParaRPr lang="fr-FR" dirty="0" smtClean="0">
              <a:solidFill>
                <a:schemeClr val="accent5"/>
              </a:solidFill>
            </a:endParaRPr>
          </a:p>
          <a:p>
            <a:r>
              <a:rPr lang="fr-FR" b="1" dirty="0" smtClean="0"/>
              <a:t>L’EC3 n’autorise que sept classes mécaniques de boulons. Temporairement, en France subsiste la                 classe 6.6.</a:t>
            </a:r>
          </a:p>
          <a:p>
            <a:r>
              <a:rPr lang="fr-FR" b="1" dirty="0" smtClean="0"/>
              <a:t>Les caractéristiques mécaniques des boulons nécessaires sont :</a:t>
            </a:r>
          </a:p>
          <a:p>
            <a:r>
              <a:rPr lang="fr-FR" b="1" dirty="0" err="1" smtClean="0">
                <a:solidFill>
                  <a:schemeClr val="accent5"/>
                </a:solidFill>
              </a:rPr>
              <a:t>Fyb</a:t>
            </a:r>
            <a:r>
              <a:rPr lang="fr-FR" b="1" dirty="0" smtClean="0">
                <a:solidFill>
                  <a:schemeClr val="accent5"/>
                </a:solidFill>
              </a:rPr>
              <a:t> : limite d’élasticité</a:t>
            </a:r>
          </a:p>
          <a:p>
            <a:r>
              <a:rPr lang="fr-FR" b="1" dirty="0" err="1" smtClean="0">
                <a:solidFill>
                  <a:schemeClr val="accent5"/>
                </a:solidFill>
              </a:rPr>
              <a:t>Fub</a:t>
            </a:r>
            <a:r>
              <a:rPr lang="fr-FR" b="1" dirty="0" smtClean="0">
                <a:solidFill>
                  <a:schemeClr val="accent5"/>
                </a:solidFill>
              </a:rPr>
              <a:t> : résistance à la traction</a:t>
            </a:r>
          </a:p>
          <a:p>
            <a:endParaRPr lang="fr-FR" dirty="0"/>
          </a:p>
        </p:txBody>
      </p:sp>
      <p:graphicFrame>
        <p:nvGraphicFramePr>
          <p:cNvPr id="9" name="Tableau 8"/>
          <p:cNvGraphicFramePr>
            <a:graphicFrameLocks noGrp="1"/>
          </p:cNvGraphicFramePr>
          <p:nvPr/>
        </p:nvGraphicFramePr>
        <p:xfrm>
          <a:off x="395535" y="2708919"/>
          <a:ext cx="7704856" cy="1440162"/>
        </p:xfrm>
        <a:graphic>
          <a:graphicData uri="http://schemas.openxmlformats.org/drawingml/2006/table">
            <a:tbl>
              <a:tblPr/>
              <a:tblGrid>
                <a:gridCol w="1127009"/>
                <a:gridCol w="584436"/>
                <a:gridCol w="857398"/>
                <a:gridCol w="855723"/>
                <a:gridCol w="855723"/>
                <a:gridCol w="855723"/>
                <a:gridCol w="857398"/>
                <a:gridCol w="855723"/>
                <a:gridCol w="855723"/>
              </a:tblGrid>
              <a:tr h="480054">
                <a:tc>
                  <a:txBody>
                    <a:bodyPr/>
                    <a:lstStyle/>
                    <a:p>
                      <a:pPr marL="43815" indent="90170">
                        <a:spcAft>
                          <a:spcPts val="0"/>
                        </a:spcAft>
                      </a:pPr>
                      <a:r>
                        <a:rPr lang="en-US" sz="1400" b="1" dirty="0" err="1">
                          <a:solidFill>
                            <a:schemeClr val="accent5"/>
                          </a:solidFill>
                          <a:latin typeface="Times New Roman"/>
                          <a:ea typeface="Times New Roman"/>
                          <a:cs typeface="Arial"/>
                        </a:rPr>
                        <a:t>Classe</a:t>
                      </a:r>
                      <a:endParaRPr lang="fr-FR" sz="1400" b="1" dirty="0">
                        <a:solidFill>
                          <a:schemeClr val="accent5"/>
                        </a:solidFill>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815" indent="90170">
                        <a:spcAft>
                          <a:spcPts val="0"/>
                        </a:spcAft>
                      </a:pPr>
                      <a:r>
                        <a:rPr lang="en-US" sz="1200" b="1">
                          <a:latin typeface="Times New Roman"/>
                          <a:ea typeface="Times New Roman"/>
                          <a:cs typeface="Arial"/>
                        </a:rPr>
                        <a:t>4.6</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indent="90170">
                        <a:spcAft>
                          <a:spcPts val="0"/>
                        </a:spcAft>
                      </a:pPr>
                      <a:r>
                        <a:rPr lang="en-US" sz="1200" b="1">
                          <a:latin typeface="Times New Roman"/>
                          <a:ea typeface="Times New Roman"/>
                          <a:cs typeface="Arial"/>
                        </a:rPr>
                        <a:t>4.8</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indent="90170">
                        <a:spcAft>
                          <a:spcPts val="0"/>
                        </a:spcAft>
                      </a:pPr>
                      <a:r>
                        <a:rPr lang="en-US" sz="1200" b="1">
                          <a:latin typeface="Times New Roman"/>
                          <a:ea typeface="Times New Roman"/>
                          <a:cs typeface="Arial"/>
                        </a:rPr>
                        <a:t>5.6</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a:latin typeface="Times New Roman"/>
                          <a:ea typeface="Times New Roman"/>
                          <a:cs typeface="Arial"/>
                        </a:rPr>
                        <a:t>5.8</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a:latin typeface="Times New Roman"/>
                          <a:ea typeface="Times New Roman"/>
                          <a:cs typeface="Arial"/>
                        </a:rPr>
                        <a:t>6.8</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indent="90170">
                        <a:spcAft>
                          <a:spcPts val="0"/>
                        </a:spcAft>
                      </a:pPr>
                      <a:r>
                        <a:rPr lang="en-US" sz="1200" b="1">
                          <a:latin typeface="Times New Roman"/>
                          <a:ea typeface="Times New Roman"/>
                          <a:cs typeface="Arial"/>
                        </a:rPr>
                        <a:t>8.8</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indent="90170">
                        <a:spcAft>
                          <a:spcPts val="0"/>
                        </a:spcAft>
                      </a:pPr>
                      <a:r>
                        <a:rPr lang="en-US" sz="1200" b="1">
                          <a:latin typeface="Times New Roman"/>
                          <a:ea typeface="Times New Roman"/>
                          <a:cs typeface="Arial"/>
                        </a:rPr>
                        <a:t>10.9</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indent="90170">
                        <a:spcAft>
                          <a:spcPts val="0"/>
                        </a:spcAft>
                      </a:pPr>
                      <a:r>
                        <a:rPr lang="en-US" sz="1200" b="1">
                          <a:effectLst>
                            <a:outerShdw blurRad="50800" dist="38100" algn="tr" rotWithShape="0">
                              <a:prstClr val="black">
                                <a:alpha val="40000"/>
                              </a:prstClr>
                            </a:outerShdw>
                          </a:effectLst>
                          <a:latin typeface="Times New Roman"/>
                          <a:ea typeface="Times New Roman"/>
                          <a:cs typeface="Arial"/>
                        </a:rPr>
                        <a:t>6.6</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4">
                <a:tc>
                  <a:txBody>
                    <a:bodyPr/>
                    <a:lstStyle/>
                    <a:p>
                      <a:pPr marL="43815" indent="90170">
                        <a:spcAft>
                          <a:spcPts val="0"/>
                        </a:spcAft>
                      </a:pPr>
                      <a:r>
                        <a:rPr lang="en-US" sz="1400" b="1" dirty="0" err="1">
                          <a:solidFill>
                            <a:schemeClr val="accent5"/>
                          </a:solidFill>
                          <a:latin typeface="Times New Roman"/>
                          <a:ea typeface="Times New Roman"/>
                          <a:cs typeface="Arial"/>
                        </a:rPr>
                        <a:t>f</a:t>
                      </a:r>
                      <a:r>
                        <a:rPr lang="en-US" sz="1400" b="1" baseline="-25000" dirty="0" err="1">
                          <a:solidFill>
                            <a:schemeClr val="accent5"/>
                          </a:solidFill>
                          <a:latin typeface="Times New Roman"/>
                          <a:ea typeface="Times New Roman"/>
                          <a:cs typeface="Arial"/>
                        </a:rPr>
                        <a:t>yb</a:t>
                      </a:r>
                      <a:r>
                        <a:rPr lang="en-US" sz="1400" b="1" dirty="0">
                          <a:solidFill>
                            <a:schemeClr val="accent5"/>
                          </a:solidFill>
                          <a:latin typeface="Times New Roman"/>
                          <a:ea typeface="Times New Roman"/>
                          <a:cs typeface="Arial"/>
                        </a:rPr>
                        <a:t> (</a:t>
                      </a:r>
                      <a:r>
                        <a:rPr lang="en-US" sz="1400" b="1" dirty="0" err="1">
                          <a:solidFill>
                            <a:schemeClr val="accent5"/>
                          </a:solidFill>
                          <a:latin typeface="Times New Roman"/>
                          <a:ea typeface="Times New Roman"/>
                          <a:cs typeface="Arial"/>
                        </a:rPr>
                        <a:t>Mpa</a:t>
                      </a:r>
                      <a:r>
                        <a:rPr lang="en-US" sz="1400" b="1" dirty="0">
                          <a:solidFill>
                            <a:schemeClr val="accent5"/>
                          </a:solidFill>
                          <a:latin typeface="Times New Roman"/>
                          <a:ea typeface="Times New Roman"/>
                          <a:cs typeface="Arial"/>
                        </a:rPr>
                        <a:t>)</a:t>
                      </a:r>
                      <a:endParaRPr lang="fr-FR" sz="1400" b="1" dirty="0">
                        <a:solidFill>
                          <a:schemeClr val="accent5"/>
                        </a:solidFill>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815" indent="90170">
                        <a:spcAft>
                          <a:spcPts val="0"/>
                        </a:spcAft>
                      </a:pPr>
                      <a:r>
                        <a:rPr lang="en-US" sz="1200" b="1" dirty="0">
                          <a:latin typeface="Times New Roman"/>
                          <a:ea typeface="Times New Roman"/>
                          <a:cs typeface="Arial"/>
                        </a:rPr>
                        <a:t>240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indent="90170">
                        <a:spcAft>
                          <a:spcPts val="0"/>
                        </a:spcAft>
                      </a:pPr>
                      <a:r>
                        <a:rPr lang="en-US" sz="1200" b="1" dirty="0">
                          <a:latin typeface="Times New Roman"/>
                          <a:ea typeface="Times New Roman"/>
                          <a:cs typeface="Arial"/>
                        </a:rPr>
                        <a:t>320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dirty="0">
                          <a:latin typeface="Times New Roman"/>
                          <a:ea typeface="Times New Roman"/>
                          <a:cs typeface="Arial"/>
                        </a:rPr>
                        <a:t>300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a:latin typeface="Times New Roman"/>
                          <a:ea typeface="Times New Roman"/>
                          <a:cs typeface="Arial"/>
                        </a:rPr>
                        <a:t>400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a:latin typeface="Times New Roman"/>
                          <a:ea typeface="Times New Roman"/>
                          <a:cs typeface="Arial"/>
                        </a:rPr>
                        <a:t>480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indent="90170">
                        <a:spcAft>
                          <a:spcPts val="0"/>
                        </a:spcAft>
                      </a:pPr>
                      <a:r>
                        <a:rPr lang="en-US" sz="1200" b="1">
                          <a:latin typeface="Times New Roman"/>
                          <a:ea typeface="Times New Roman"/>
                          <a:cs typeface="Arial"/>
                        </a:rPr>
                        <a:t>640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indent="90170">
                        <a:spcAft>
                          <a:spcPts val="0"/>
                        </a:spcAft>
                      </a:pPr>
                      <a:r>
                        <a:rPr lang="en-US" sz="1200" b="1">
                          <a:latin typeface="Times New Roman"/>
                          <a:ea typeface="Times New Roman"/>
                          <a:cs typeface="Arial"/>
                        </a:rPr>
                        <a:t>900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indent="90170">
                        <a:spcAft>
                          <a:spcPts val="0"/>
                        </a:spcAft>
                      </a:pPr>
                      <a:r>
                        <a:rPr lang="en-US" sz="1200" b="1">
                          <a:effectLst>
                            <a:outerShdw blurRad="50800" dist="38100" algn="tr" rotWithShape="0">
                              <a:prstClr val="black">
                                <a:alpha val="40000"/>
                              </a:prstClr>
                            </a:outerShdw>
                          </a:effectLst>
                          <a:latin typeface="Times New Roman"/>
                          <a:ea typeface="Times New Roman"/>
                          <a:cs typeface="Arial"/>
                        </a:rPr>
                        <a:t>360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4">
                <a:tc>
                  <a:txBody>
                    <a:bodyPr/>
                    <a:lstStyle/>
                    <a:p>
                      <a:pPr marL="43815" indent="90170">
                        <a:spcAft>
                          <a:spcPts val="0"/>
                        </a:spcAft>
                      </a:pPr>
                      <a:r>
                        <a:rPr lang="en-US" sz="1400" b="1" dirty="0" err="1">
                          <a:solidFill>
                            <a:schemeClr val="accent5"/>
                          </a:solidFill>
                          <a:latin typeface="Times New Roman"/>
                          <a:ea typeface="Times New Roman"/>
                          <a:cs typeface="Arial"/>
                        </a:rPr>
                        <a:t>f</a:t>
                      </a:r>
                      <a:r>
                        <a:rPr lang="en-US" sz="1400" b="1" baseline="-25000" dirty="0" err="1">
                          <a:solidFill>
                            <a:schemeClr val="accent5"/>
                          </a:solidFill>
                          <a:latin typeface="Times New Roman"/>
                          <a:ea typeface="Times New Roman"/>
                          <a:cs typeface="Arial"/>
                        </a:rPr>
                        <a:t>ub</a:t>
                      </a:r>
                      <a:r>
                        <a:rPr lang="en-US" sz="1400" b="1" dirty="0">
                          <a:solidFill>
                            <a:schemeClr val="accent5"/>
                          </a:solidFill>
                          <a:latin typeface="Times New Roman"/>
                          <a:ea typeface="Times New Roman"/>
                          <a:cs typeface="Arial"/>
                        </a:rPr>
                        <a:t> (</a:t>
                      </a:r>
                      <a:r>
                        <a:rPr lang="en-US" sz="1400" b="1" dirty="0" err="1">
                          <a:solidFill>
                            <a:schemeClr val="accent5"/>
                          </a:solidFill>
                          <a:latin typeface="Times New Roman"/>
                          <a:ea typeface="Times New Roman"/>
                          <a:cs typeface="Arial"/>
                        </a:rPr>
                        <a:t>Mpa</a:t>
                      </a:r>
                      <a:r>
                        <a:rPr lang="en-US" sz="1400" b="1" dirty="0">
                          <a:solidFill>
                            <a:schemeClr val="accent5"/>
                          </a:solidFill>
                          <a:latin typeface="Times New Roman"/>
                          <a:ea typeface="Times New Roman"/>
                          <a:cs typeface="Arial"/>
                        </a:rPr>
                        <a:t>)</a:t>
                      </a:r>
                      <a:endParaRPr lang="fr-FR" sz="1400" b="1" dirty="0">
                        <a:solidFill>
                          <a:schemeClr val="accent5"/>
                        </a:solidFill>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815" indent="90170">
                        <a:spcAft>
                          <a:spcPts val="0"/>
                        </a:spcAft>
                      </a:pPr>
                      <a:r>
                        <a:rPr lang="en-US" sz="1200" b="1">
                          <a:latin typeface="Times New Roman"/>
                          <a:ea typeface="Times New Roman"/>
                          <a:cs typeface="Arial"/>
                        </a:rPr>
                        <a:t>400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indent="90170">
                        <a:spcAft>
                          <a:spcPts val="0"/>
                        </a:spcAft>
                      </a:pPr>
                      <a:r>
                        <a:rPr lang="en-US" sz="1200" b="1">
                          <a:latin typeface="Times New Roman"/>
                          <a:ea typeface="Times New Roman"/>
                          <a:cs typeface="Arial"/>
                        </a:rPr>
                        <a:t>400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dirty="0">
                          <a:latin typeface="Times New Roman"/>
                          <a:ea typeface="Times New Roman"/>
                          <a:cs typeface="Arial"/>
                        </a:rPr>
                        <a:t>500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dirty="0">
                          <a:latin typeface="Times New Roman"/>
                          <a:ea typeface="Times New Roman"/>
                          <a:cs typeface="Arial"/>
                        </a:rPr>
                        <a:t>500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indent="90170">
                        <a:spcAft>
                          <a:spcPts val="0"/>
                        </a:spcAft>
                      </a:pPr>
                      <a:r>
                        <a:rPr lang="en-US" sz="1200" b="1" dirty="0">
                          <a:latin typeface="Times New Roman"/>
                          <a:ea typeface="Times New Roman"/>
                          <a:cs typeface="Arial"/>
                        </a:rPr>
                        <a:t>600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indent="90170">
                        <a:spcAft>
                          <a:spcPts val="0"/>
                        </a:spcAft>
                      </a:pPr>
                      <a:r>
                        <a:rPr lang="en-US" sz="1200" b="1" dirty="0">
                          <a:latin typeface="Times New Roman"/>
                          <a:ea typeface="Times New Roman"/>
                          <a:cs typeface="Arial"/>
                        </a:rPr>
                        <a:t>800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indent="90170">
                        <a:spcAft>
                          <a:spcPts val="0"/>
                        </a:spcAft>
                      </a:pPr>
                      <a:r>
                        <a:rPr lang="en-US" sz="1200" b="1" dirty="0">
                          <a:latin typeface="Times New Roman"/>
                          <a:ea typeface="Times New Roman"/>
                          <a:cs typeface="Arial"/>
                        </a:rPr>
                        <a:t>1000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indent="90170">
                        <a:spcAft>
                          <a:spcPts val="0"/>
                        </a:spcAft>
                      </a:pPr>
                      <a:r>
                        <a:rPr lang="en-US" sz="1200" b="1" dirty="0">
                          <a:effectLst>
                            <a:outerShdw blurRad="50800" dist="38100" algn="tr" rotWithShape="0">
                              <a:prstClr val="black">
                                <a:alpha val="40000"/>
                              </a:prstClr>
                            </a:outerShdw>
                          </a:effectLst>
                          <a:latin typeface="Times New Roman"/>
                          <a:ea typeface="Times New Roman"/>
                          <a:cs typeface="Arial"/>
                        </a:rPr>
                        <a:t>600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ZoneTexte 9"/>
          <p:cNvSpPr txBox="1"/>
          <p:nvPr/>
        </p:nvSpPr>
        <p:spPr>
          <a:xfrm>
            <a:off x="107504" y="4293096"/>
            <a:ext cx="8856984" cy="1477328"/>
          </a:xfrm>
          <a:prstGeom prst="rect">
            <a:avLst/>
          </a:prstGeom>
          <a:noFill/>
        </p:spPr>
        <p:txBody>
          <a:bodyPr wrap="square" rtlCol="0">
            <a:spAutoFit/>
          </a:bodyPr>
          <a:lstStyle/>
          <a:p>
            <a:r>
              <a:rPr lang="fr-FR" b="1" dirty="0" smtClean="0">
                <a:solidFill>
                  <a:schemeClr val="accent5"/>
                </a:solidFill>
              </a:rPr>
              <a:t>Pour une classe XY donnée, </a:t>
            </a:r>
            <a:r>
              <a:rPr lang="fr-FR" b="1" dirty="0" err="1" smtClean="0">
                <a:solidFill>
                  <a:schemeClr val="accent5"/>
                </a:solidFill>
              </a:rPr>
              <a:t>f</a:t>
            </a:r>
            <a:r>
              <a:rPr lang="fr-FR" b="1" baseline="-25000" dirty="0" err="1" smtClean="0">
                <a:solidFill>
                  <a:schemeClr val="accent5"/>
                </a:solidFill>
              </a:rPr>
              <a:t>yb</a:t>
            </a:r>
            <a:r>
              <a:rPr lang="fr-FR" b="1" dirty="0" smtClean="0">
                <a:solidFill>
                  <a:schemeClr val="accent5"/>
                </a:solidFill>
              </a:rPr>
              <a:t> =10 XY, </a:t>
            </a:r>
            <a:r>
              <a:rPr lang="fr-FR" b="1" dirty="0" err="1" smtClean="0">
                <a:solidFill>
                  <a:schemeClr val="accent5"/>
                </a:solidFill>
              </a:rPr>
              <a:t>f</a:t>
            </a:r>
            <a:r>
              <a:rPr lang="fr-FR" b="1" baseline="-25000" dirty="0" err="1" smtClean="0">
                <a:solidFill>
                  <a:schemeClr val="accent5"/>
                </a:solidFill>
              </a:rPr>
              <a:t>ub</a:t>
            </a:r>
            <a:r>
              <a:rPr lang="fr-FR" b="1" dirty="0" smtClean="0">
                <a:solidFill>
                  <a:schemeClr val="accent5"/>
                </a:solidFill>
              </a:rPr>
              <a:t> = 100X.</a:t>
            </a:r>
          </a:p>
          <a:p>
            <a:r>
              <a:rPr lang="fr-FR" b="1" dirty="0" smtClean="0"/>
              <a:t>Les boulons de classe 8.8 et 10.9 sont appelés boulons à Haute Résistance (ou boulons HR), ce sont les seuls autorisés pour les assemblages par boulons précontraints.</a:t>
            </a:r>
          </a:p>
          <a:p>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8" name="ZoneTexte 7"/>
          <p:cNvSpPr txBox="1"/>
          <p:nvPr/>
        </p:nvSpPr>
        <p:spPr>
          <a:xfrm>
            <a:off x="179512" y="692696"/>
            <a:ext cx="8856984" cy="5078313"/>
          </a:xfrm>
          <a:prstGeom prst="rect">
            <a:avLst/>
          </a:prstGeom>
          <a:noFill/>
        </p:spPr>
        <p:txBody>
          <a:bodyPr wrap="square" rtlCol="0">
            <a:spAutoFit/>
          </a:bodyPr>
          <a:lstStyle/>
          <a:p>
            <a:r>
              <a:rPr lang="fr-FR" b="1" dirty="0" smtClean="0">
                <a:solidFill>
                  <a:schemeClr val="accent5"/>
                </a:solidFill>
              </a:rPr>
              <a:t>Résistance de calcul des boulons</a:t>
            </a:r>
            <a:endParaRPr lang="fr-FR" dirty="0" smtClean="0">
              <a:solidFill>
                <a:schemeClr val="accent5"/>
              </a:solidFill>
            </a:endParaRPr>
          </a:p>
          <a:p>
            <a:r>
              <a:rPr lang="en-US" dirty="0" smtClean="0"/>
              <a:t>γ</a:t>
            </a:r>
            <a:r>
              <a:rPr lang="fr-FR" baseline="-25000" dirty="0" smtClean="0"/>
              <a:t>Mb</a:t>
            </a:r>
            <a:r>
              <a:rPr lang="fr-FR" dirty="0" smtClean="0"/>
              <a:t> : Coefficient partiel de sécurité sur l’acier</a:t>
            </a:r>
            <a:endParaRPr lang="fr-FR" i="1" dirty="0" smtClean="0"/>
          </a:p>
          <a:p>
            <a:r>
              <a:rPr lang="fr-FR" dirty="0" err="1" smtClean="0"/>
              <a:t>γ</a:t>
            </a:r>
            <a:r>
              <a:rPr lang="fr-FR" baseline="-25000" dirty="0" err="1" smtClean="0"/>
              <a:t>Mb</a:t>
            </a:r>
            <a:r>
              <a:rPr lang="fr-FR" dirty="0" smtClean="0"/>
              <a:t> = 1.50 pour la résistance de boulons sollicités en traction</a:t>
            </a:r>
          </a:p>
          <a:p>
            <a:r>
              <a:rPr lang="fr-FR" dirty="0" err="1" smtClean="0"/>
              <a:t>γ</a:t>
            </a:r>
            <a:r>
              <a:rPr lang="fr-FR" baseline="-25000" dirty="0" err="1" smtClean="0"/>
              <a:t>Mb</a:t>
            </a:r>
            <a:r>
              <a:rPr lang="fr-FR" dirty="0" smtClean="0"/>
              <a:t> = 1.25 dans les autres cas (cisaillement, cisaillement par poinçonnement de la tête du boulon et de l’écrou, ..)</a:t>
            </a:r>
          </a:p>
          <a:p>
            <a:r>
              <a:rPr lang="fr-FR" b="1" dirty="0" smtClean="0">
                <a:solidFill>
                  <a:schemeClr val="accent5"/>
                </a:solidFill>
              </a:rPr>
              <a:t>III.1.6.3 Assemblage par boulons obstacles (boulons ordinaires)</a:t>
            </a:r>
            <a:endParaRPr lang="fr-FR" dirty="0" smtClean="0">
              <a:solidFill>
                <a:schemeClr val="accent5"/>
              </a:solidFill>
            </a:endParaRPr>
          </a:p>
          <a:p>
            <a:r>
              <a:rPr lang="fr-FR" dirty="0" smtClean="0"/>
              <a:t>Le mode de transmission de charge d’une pièce à une autre se fait à travers la tige du boulon, qui joue le rôle d’obstacle entre les pièces assemblées, d’où son travaille au cisaillement. L’assemblage permet un déplacement relatif de    pièces (pour rentrer en contact avec la tige du boulon) dés la première mise en charge puis à chaque retournement d’effort. </a:t>
            </a:r>
          </a:p>
          <a:p>
            <a:r>
              <a:rPr lang="fr-FR" b="1" dirty="0" smtClean="0"/>
              <a:t> </a:t>
            </a:r>
            <a:r>
              <a:rPr lang="en-US" dirty="0" smtClean="0"/>
              <a:t> </a:t>
            </a:r>
            <a:r>
              <a:rPr lang="fr-FR" dirty="0" smtClean="0"/>
              <a:t> </a:t>
            </a:r>
          </a:p>
          <a:p>
            <a:endParaRPr lang="fr-FR" dirty="0" smtClean="0"/>
          </a:p>
          <a:p>
            <a:endParaRPr lang="fr-FR" dirty="0" smtClean="0"/>
          </a:p>
          <a:p>
            <a:r>
              <a:rPr lang="fr-FR" dirty="0" smtClean="0"/>
              <a:t>  </a:t>
            </a:r>
            <a:r>
              <a:rPr lang="en-US" dirty="0" smtClean="0"/>
              <a:t> </a:t>
            </a:r>
            <a:endParaRPr lang="fr-FR" dirty="0" smtClean="0"/>
          </a:p>
          <a:p>
            <a:r>
              <a:rPr lang="fr-FR" b="1" dirty="0" smtClean="0"/>
              <a:t>L'effort est perpendiculaire à l'axe des boulons Les boulons sont cisaillés</a:t>
            </a:r>
          </a:p>
          <a:p>
            <a:r>
              <a:rPr lang="fr-FR" b="1" dirty="0" smtClean="0"/>
              <a:t>Le boulon joue le rôle de butée. Il exerce une réaction sur les pièces assemblées : pression diamétrale.</a:t>
            </a:r>
            <a:endParaRPr lang="fr-FR" b="1" dirty="0"/>
          </a:p>
        </p:txBody>
      </p:sp>
      <p:sp>
        <p:nvSpPr>
          <p:cNvPr id="53291"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53249" name="Group 1"/>
          <p:cNvGrpSpPr>
            <a:grpSpLocks/>
          </p:cNvGrpSpPr>
          <p:nvPr/>
        </p:nvGrpSpPr>
        <p:grpSpPr bwMode="auto">
          <a:xfrm>
            <a:off x="1691680" y="4077072"/>
            <a:ext cx="3600400" cy="599182"/>
            <a:chOff x="0" y="0"/>
            <a:chExt cx="4674" cy="490"/>
          </a:xfrm>
        </p:grpSpPr>
        <p:sp>
          <p:nvSpPr>
            <p:cNvPr id="53290" name="Rectangle 42"/>
            <p:cNvSpPr>
              <a:spLocks noChangeArrowheads="1"/>
            </p:cNvSpPr>
            <p:nvPr/>
          </p:nvSpPr>
          <p:spPr bwMode="auto">
            <a:xfrm>
              <a:off x="1603" y="199"/>
              <a:ext cx="2652" cy="140"/>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89" name="Rectangle 41"/>
            <p:cNvSpPr>
              <a:spLocks noChangeArrowheads="1"/>
            </p:cNvSpPr>
            <p:nvPr/>
          </p:nvSpPr>
          <p:spPr bwMode="auto">
            <a:xfrm>
              <a:off x="417" y="93"/>
              <a:ext cx="3000" cy="106"/>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53288" name="Picture 40"/>
            <p:cNvPicPr>
              <a:picLocks noChangeAspect="1" noChangeArrowheads="1"/>
            </p:cNvPicPr>
            <p:nvPr/>
          </p:nvPicPr>
          <p:blipFill>
            <a:blip r:embed="rId3" cstate="print"/>
            <a:srcRect/>
            <a:stretch>
              <a:fillRect/>
            </a:stretch>
          </p:blipFill>
          <p:spPr bwMode="auto">
            <a:xfrm>
              <a:off x="0" y="93"/>
              <a:ext cx="418" cy="106"/>
            </a:xfrm>
            <a:prstGeom prst="rect">
              <a:avLst/>
            </a:prstGeom>
            <a:noFill/>
          </p:spPr>
        </p:pic>
        <p:sp>
          <p:nvSpPr>
            <p:cNvPr id="53287" name="Freeform 39"/>
            <p:cNvSpPr>
              <a:spLocks/>
            </p:cNvSpPr>
            <p:nvPr/>
          </p:nvSpPr>
          <p:spPr bwMode="auto">
            <a:xfrm>
              <a:off x="1951" y="0"/>
              <a:ext cx="3" cy="192"/>
            </a:xfrm>
            <a:custGeom>
              <a:avLst/>
              <a:gdLst/>
              <a:ahLst/>
              <a:cxnLst>
                <a:cxn ang="0">
                  <a:pos x="0" y="0"/>
                </a:cxn>
                <a:cxn ang="0">
                  <a:pos x="0" y="192"/>
                </a:cxn>
                <a:cxn ang="0">
                  <a:pos x="3" y="192"/>
                </a:cxn>
              </a:cxnLst>
              <a:rect l="0" t="0" r="r" b="b"/>
              <a:pathLst>
                <a:path w="3" h="192">
                  <a:moveTo>
                    <a:pt x="0" y="0"/>
                  </a:moveTo>
                  <a:lnTo>
                    <a:pt x="0" y="192"/>
                  </a:lnTo>
                  <a:lnTo>
                    <a:pt x="3" y="192"/>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86" name="Freeform 38"/>
            <p:cNvSpPr>
              <a:spLocks/>
            </p:cNvSpPr>
            <p:nvPr/>
          </p:nvSpPr>
          <p:spPr bwMode="auto">
            <a:xfrm>
              <a:off x="1951" y="228"/>
              <a:ext cx="3" cy="34"/>
            </a:xfrm>
            <a:custGeom>
              <a:avLst/>
              <a:gdLst/>
              <a:ahLst/>
              <a:cxnLst>
                <a:cxn ang="0">
                  <a:pos x="0" y="0"/>
                </a:cxn>
                <a:cxn ang="0">
                  <a:pos x="0" y="34"/>
                </a:cxn>
                <a:cxn ang="0">
                  <a:pos x="3" y="34"/>
                </a:cxn>
              </a:cxnLst>
              <a:rect l="0" t="0" r="r" b="b"/>
              <a:pathLst>
                <a:path w="3" h="34">
                  <a:moveTo>
                    <a:pt x="0" y="0"/>
                  </a:moveTo>
                  <a:lnTo>
                    <a:pt x="0" y="34"/>
                  </a:lnTo>
                  <a:lnTo>
                    <a:pt x="3" y="34"/>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85" name="Freeform 37"/>
            <p:cNvSpPr>
              <a:spLocks/>
            </p:cNvSpPr>
            <p:nvPr/>
          </p:nvSpPr>
          <p:spPr bwMode="auto">
            <a:xfrm>
              <a:off x="1951" y="297"/>
              <a:ext cx="3" cy="192"/>
            </a:xfrm>
            <a:custGeom>
              <a:avLst/>
              <a:gdLst/>
              <a:ahLst/>
              <a:cxnLst>
                <a:cxn ang="0">
                  <a:pos x="0" y="0"/>
                </a:cxn>
                <a:cxn ang="0">
                  <a:pos x="0" y="192"/>
                </a:cxn>
                <a:cxn ang="0">
                  <a:pos x="3" y="192"/>
                </a:cxn>
              </a:cxnLst>
              <a:rect l="0" t="0" r="r" b="b"/>
              <a:pathLst>
                <a:path w="3" h="192">
                  <a:moveTo>
                    <a:pt x="0" y="0"/>
                  </a:moveTo>
                  <a:lnTo>
                    <a:pt x="0" y="192"/>
                  </a:lnTo>
                  <a:lnTo>
                    <a:pt x="3" y="192"/>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84" name="Freeform 36"/>
            <p:cNvSpPr>
              <a:spLocks/>
            </p:cNvSpPr>
            <p:nvPr/>
          </p:nvSpPr>
          <p:spPr bwMode="auto">
            <a:xfrm>
              <a:off x="2004" y="93"/>
              <a:ext cx="36" cy="245"/>
            </a:xfrm>
            <a:custGeom>
              <a:avLst/>
              <a:gdLst/>
              <a:ahLst/>
              <a:cxnLst>
                <a:cxn ang="0">
                  <a:pos x="36" y="0"/>
                </a:cxn>
                <a:cxn ang="0">
                  <a:pos x="0" y="0"/>
                </a:cxn>
                <a:cxn ang="0">
                  <a:pos x="36" y="245"/>
                </a:cxn>
                <a:cxn ang="0">
                  <a:pos x="36" y="0"/>
                </a:cxn>
              </a:cxnLst>
              <a:rect l="0" t="0" r="r" b="b"/>
              <a:pathLst>
                <a:path w="36" h="245">
                  <a:moveTo>
                    <a:pt x="36" y="0"/>
                  </a:moveTo>
                  <a:lnTo>
                    <a:pt x="0" y="0"/>
                  </a:lnTo>
                  <a:lnTo>
                    <a:pt x="36" y="245"/>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83" name="Freeform 35"/>
            <p:cNvSpPr>
              <a:spLocks/>
            </p:cNvSpPr>
            <p:nvPr/>
          </p:nvSpPr>
          <p:spPr bwMode="auto">
            <a:xfrm>
              <a:off x="2004" y="93"/>
              <a:ext cx="36" cy="245"/>
            </a:xfrm>
            <a:custGeom>
              <a:avLst/>
              <a:gdLst/>
              <a:ahLst/>
              <a:cxnLst>
                <a:cxn ang="0">
                  <a:pos x="0" y="0"/>
                </a:cxn>
                <a:cxn ang="0">
                  <a:pos x="0" y="245"/>
                </a:cxn>
                <a:cxn ang="0">
                  <a:pos x="36" y="245"/>
                </a:cxn>
                <a:cxn ang="0">
                  <a:pos x="0" y="0"/>
                </a:cxn>
              </a:cxnLst>
              <a:rect l="0" t="0" r="r" b="b"/>
              <a:pathLst>
                <a:path w="36" h="245">
                  <a:moveTo>
                    <a:pt x="0" y="0"/>
                  </a:moveTo>
                  <a:lnTo>
                    <a:pt x="0" y="245"/>
                  </a:lnTo>
                  <a:lnTo>
                    <a:pt x="36" y="24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82" name="Rectangle 34"/>
            <p:cNvSpPr>
              <a:spLocks noChangeArrowheads="1"/>
            </p:cNvSpPr>
            <p:nvPr/>
          </p:nvSpPr>
          <p:spPr bwMode="auto">
            <a:xfrm>
              <a:off x="2004" y="93"/>
              <a:ext cx="36" cy="245"/>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81" name="Freeform 33"/>
            <p:cNvSpPr>
              <a:spLocks/>
            </p:cNvSpPr>
            <p:nvPr/>
          </p:nvSpPr>
          <p:spPr bwMode="auto">
            <a:xfrm>
              <a:off x="1864" y="93"/>
              <a:ext cx="36" cy="245"/>
            </a:xfrm>
            <a:custGeom>
              <a:avLst/>
              <a:gdLst/>
              <a:ahLst/>
              <a:cxnLst>
                <a:cxn ang="0">
                  <a:pos x="36" y="0"/>
                </a:cxn>
                <a:cxn ang="0">
                  <a:pos x="0" y="0"/>
                </a:cxn>
                <a:cxn ang="0">
                  <a:pos x="36" y="245"/>
                </a:cxn>
                <a:cxn ang="0">
                  <a:pos x="36" y="0"/>
                </a:cxn>
              </a:cxnLst>
              <a:rect l="0" t="0" r="r" b="b"/>
              <a:pathLst>
                <a:path w="36" h="245">
                  <a:moveTo>
                    <a:pt x="36" y="0"/>
                  </a:moveTo>
                  <a:lnTo>
                    <a:pt x="0" y="0"/>
                  </a:lnTo>
                  <a:lnTo>
                    <a:pt x="36" y="245"/>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80" name="Freeform 32"/>
            <p:cNvSpPr>
              <a:spLocks/>
            </p:cNvSpPr>
            <p:nvPr/>
          </p:nvSpPr>
          <p:spPr bwMode="auto">
            <a:xfrm>
              <a:off x="1864" y="93"/>
              <a:ext cx="36" cy="245"/>
            </a:xfrm>
            <a:custGeom>
              <a:avLst/>
              <a:gdLst/>
              <a:ahLst/>
              <a:cxnLst>
                <a:cxn ang="0">
                  <a:pos x="0" y="0"/>
                </a:cxn>
                <a:cxn ang="0">
                  <a:pos x="0" y="245"/>
                </a:cxn>
                <a:cxn ang="0">
                  <a:pos x="36" y="245"/>
                </a:cxn>
                <a:cxn ang="0">
                  <a:pos x="0" y="0"/>
                </a:cxn>
              </a:cxnLst>
              <a:rect l="0" t="0" r="r" b="b"/>
              <a:pathLst>
                <a:path w="36" h="245">
                  <a:moveTo>
                    <a:pt x="0" y="0"/>
                  </a:moveTo>
                  <a:lnTo>
                    <a:pt x="0" y="245"/>
                  </a:lnTo>
                  <a:lnTo>
                    <a:pt x="36" y="24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9" name="Rectangle 31"/>
            <p:cNvSpPr>
              <a:spLocks noChangeArrowheads="1"/>
            </p:cNvSpPr>
            <p:nvPr/>
          </p:nvSpPr>
          <p:spPr bwMode="auto">
            <a:xfrm>
              <a:off x="1864" y="93"/>
              <a:ext cx="36" cy="245"/>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78" name="Line 30"/>
            <p:cNvSpPr>
              <a:spLocks noChangeShapeType="1"/>
            </p:cNvSpPr>
            <p:nvPr/>
          </p:nvSpPr>
          <p:spPr bwMode="auto">
            <a:xfrm>
              <a:off x="2511" y="0"/>
              <a:ext cx="0" cy="192"/>
            </a:xfrm>
            <a:prstGeom prst="line">
              <a:avLst/>
            </a:pr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7" name="Line 29"/>
            <p:cNvSpPr>
              <a:spLocks noChangeShapeType="1"/>
            </p:cNvSpPr>
            <p:nvPr/>
          </p:nvSpPr>
          <p:spPr bwMode="auto">
            <a:xfrm>
              <a:off x="2511" y="228"/>
              <a:ext cx="0" cy="34"/>
            </a:xfrm>
            <a:prstGeom prst="line">
              <a:avLst/>
            </a:pr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6" name="Line 28"/>
            <p:cNvSpPr>
              <a:spLocks noChangeShapeType="1"/>
            </p:cNvSpPr>
            <p:nvPr/>
          </p:nvSpPr>
          <p:spPr bwMode="auto">
            <a:xfrm>
              <a:off x="2511" y="298"/>
              <a:ext cx="0" cy="192"/>
            </a:xfrm>
            <a:prstGeom prst="line">
              <a:avLst/>
            </a:pr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5" name="Freeform 27"/>
            <p:cNvSpPr>
              <a:spLocks/>
            </p:cNvSpPr>
            <p:nvPr/>
          </p:nvSpPr>
          <p:spPr bwMode="auto">
            <a:xfrm>
              <a:off x="2563" y="93"/>
              <a:ext cx="34" cy="245"/>
            </a:xfrm>
            <a:custGeom>
              <a:avLst/>
              <a:gdLst/>
              <a:ahLst/>
              <a:cxnLst>
                <a:cxn ang="0">
                  <a:pos x="34" y="0"/>
                </a:cxn>
                <a:cxn ang="0">
                  <a:pos x="0" y="0"/>
                </a:cxn>
                <a:cxn ang="0">
                  <a:pos x="34" y="245"/>
                </a:cxn>
                <a:cxn ang="0">
                  <a:pos x="34" y="0"/>
                </a:cxn>
              </a:cxnLst>
              <a:rect l="0" t="0" r="r" b="b"/>
              <a:pathLst>
                <a:path w="34" h="245">
                  <a:moveTo>
                    <a:pt x="34" y="0"/>
                  </a:moveTo>
                  <a:lnTo>
                    <a:pt x="0" y="0"/>
                  </a:lnTo>
                  <a:lnTo>
                    <a:pt x="34" y="245"/>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4" name="Freeform 26"/>
            <p:cNvSpPr>
              <a:spLocks/>
            </p:cNvSpPr>
            <p:nvPr/>
          </p:nvSpPr>
          <p:spPr bwMode="auto">
            <a:xfrm>
              <a:off x="2563" y="93"/>
              <a:ext cx="34" cy="245"/>
            </a:xfrm>
            <a:custGeom>
              <a:avLst/>
              <a:gdLst/>
              <a:ahLst/>
              <a:cxnLst>
                <a:cxn ang="0">
                  <a:pos x="0" y="0"/>
                </a:cxn>
                <a:cxn ang="0">
                  <a:pos x="0" y="245"/>
                </a:cxn>
                <a:cxn ang="0">
                  <a:pos x="34" y="245"/>
                </a:cxn>
                <a:cxn ang="0">
                  <a:pos x="0" y="0"/>
                </a:cxn>
              </a:cxnLst>
              <a:rect l="0" t="0" r="r" b="b"/>
              <a:pathLst>
                <a:path w="34" h="245">
                  <a:moveTo>
                    <a:pt x="0" y="0"/>
                  </a:moveTo>
                  <a:lnTo>
                    <a:pt x="0" y="245"/>
                  </a:lnTo>
                  <a:lnTo>
                    <a:pt x="34" y="24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3" name="Rectangle 25"/>
            <p:cNvSpPr>
              <a:spLocks noChangeArrowheads="1"/>
            </p:cNvSpPr>
            <p:nvPr/>
          </p:nvSpPr>
          <p:spPr bwMode="auto">
            <a:xfrm>
              <a:off x="2563" y="93"/>
              <a:ext cx="34" cy="245"/>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72" name="Freeform 24"/>
            <p:cNvSpPr>
              <a:spLocks/>
            </p:cNvSpPr>
            <p:nvPr/>
          </p:nvSpPr>
          <p:spPr bwMode="auto">
            <a:xfrm>
              <a:off x="2424" y="93"/>
              <a:ext cx="34" cy="245"/>
            </a:xfrm>
            <a:custGeom>
              <a:avLst/>
              <a:gdLst/>
              <a:ahLst/>
              <a:cxnLst>
                <a:cxn ang="0">
                  <a:pos x="34" y="0"/>
                </a:cxn>
                <a:cxn ang="0">
                  <a:pos x="0" y="0"/>
                </a:cxn>
                <a:cxn ang="0">
                  <a:pos x="34" y="245"/>
                </a:cxn>
                <a:cxn ang="0">
                  <a:pos x="34" y="0"/>
                </a:cxn>
              </a:cxnLst>
              <a:rect l="0" t="0" r="r" b="b"/>
              <a:pathLst>
                <a:path w="34" h="245">
                  <a:moveTo>
                    <a:pt x="34" y="0"/>
                  </a:moveTo>
                  <a:lnTo>
                    <a:pt x="0" y="0"/>
                  </a:lnTo>
                  <a:lnTo>
                    <a:pt x="34" y="245"/>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1" name="Freeform 23"/>
            <p:cNvSpPr>
              <a:spLocks/>
            </p:cNvSpPr>
            <p:nvPr/>
          </p:nvSpPr>
          <p:spPr bwMode="auto">
            <a:xfrm>
              <a:off x="2424" y="93"/>
              <a:ext cx="34" cy="245"/>
            </a:xfrm>
            <a:custGeom>
              <a:avLst/>
              <a:gdLst/>
              <a:ahLst/>
              <a:cxnLst>
                <a:cxn ang="0">
                  <a:pos x="0" y="0"/>
                </a:cxn>
                <a:cxn ang="0">
                  <a:pos x="0" y="245"/>
                </a:cxn>
                <a:cxn ang="0">
                  <a:pos x="34" y="245"/>
                </a:cxn>
                <a:cxn ang="0">
                  <a:pos x="0" y="0"/>
                </a:cxn>
              </a:cxnLst>
              <a:rect l="0" t="0" r="r" b="b"/>
              <a:pathLst>
                <a:path w="34" h="245">
                  <a:moveTo>
                    <a:pt x="0" y="0"/>
                  </a:moveTo>
                  <a:lnTo>
                    <a:pt x="0" y="245"/>
                  </a:lnTo>
                  <a:lnTo>
                    <a:pt x="34" y="24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70" name="Rectangle 22"/>
            <p:cNvSpPr>
              <a:spLocks noChangeArrowheads="1"/>
            </p:cNvSpPr>
            <p:nvPr/>
          </p:nvSpPr>
          <p:spPr bwMode="auto">
            <a:xfrm>
              <a:off x="2424" y="93"/>
              <a:ext cx="34" cy="245"/>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69" name="Freeform 21"/>
            <p:cNvSpPr>
              <a:spLocks/>
            </p:cNvSpPr>
            <p:nvPr/>
          </p:nvSpPr>
          <p:spPr bwMode="auto">
            <a:xfrm>
              <a:off x="3067" y="0"/>
              <a:ext cx="3" cy="192"/>
            </a:xfrm>
            <a:custGeom>
              <a:avLst/>
              <a:gdLst/>
              <a:ahLst/>
              <a:cxnLst>
                <a:cxn ang="0">
                  <a:pos x="0" y="0"/>
                </a:cxn>
                <a:cxn ang="0">
                  <a:pos x="0" y="192"/>
                </a:cxn>
                <a:cxn ang="0">
                  <a:pos x="3" y="192"/>
                </a:cxn>
              </a:cxnLst>
              <a:rect l="0" t="0" r="r" b="b"/>
              <a:pathLst>
                <a:path w="3" h="192">
                  <a:moveTo>
                    <a:pt x="0" y="0"/>
                  </a:moveTo>
                  <a:lnTo>
                    <a:pt x="0" y="192"/>
                  </a:lnTo>
                  <a:lnTo>
                    <a:pt x="3" y="192"/>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8" name="Freeform 20"/>
            <p:cNvSpPr>
              <a:spLocks/>
            </p:cNvSpPr>
            <p:nvPr/>
          </p:nvSpPr>
          <p:spPr bwMode="auto">
            <a:xfrm>
              <a:off x="3067" y="228"/>
              <a:ext cx="3" cy="34"/>
            </a:xfrm>
            <a:custGeom>
              <a:avLst/>
              <a:gdLst/>
              <a:ahLst/>
              <a:cxnLst>
                <a:cxn ang="0">
                  <a:pos x="0" y="0"/>
                </a:cxn>
                <a:cxn ang="0">
                  <a:pos x="0" y="34"/>
                </a:cxn>
                <a:cxn ang="0">
                  <a:pos x="3" y="34"/>
                </a:cxn>
              </a:cxnLst>
              <a:rect l="0" t="0" r="r" b="b"/>
              <a:pathLst>
                <a:path w="3" h="34">
                  <a:moveTo>
                    <a:pt x="0" y="0"/>
                  </a:moveTo>
                  <a:lnTo>
                    <a:pt x="0" y="34"/>
                  </a:lnTo>
                  <a:lnTo>
                    <a:pt x="3" y="34"/>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7" name="Freeform 19"/>
            <p:cNvSpPr>
              <a:spLocks/>
            </p:cNvSpPr>
            <p:nvPr/>
          </p:nvSpPr>
          <p:spPr bwMode="auto">
            <a:xfrm>
              <a:off x="3067" y="297"/>
              <a:ext cx="3" cy="192"/>
            </a:xfrm>
            <a:custGeom>
              <a:avLst/>
              <a:gdLst/>
              <a:ahLst/>
              <a:cxnLst>
                <a:cxn ang="0">
                  <a:pos x="0" y="0"/>
                </a:cxn>
                <a:cxn ang="0">
                  <a:pos x="0" y="192"/>
                </a:cxn>
                <a:cxn ang="0">
                  <a:pos x="3" y="192"/>
                </a:cxn>
              </a:cxnLst>
              <a:rect l="0" t="0" r="r" b="b"/>
              <a:pathLst>
                <a:path w="3" h="192">
                  <a:moveTo>
                    <a:pt x="0" y="0"/>
                  </a:moveTo>
                  <a:lnTo>
                    <a:pt x="0" y="192"/>
                  </a:lnTo>
                  <a:lnTo>
                    <a:pt x="3" y="192"/>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6" name="Freeform 18"/>
            <p:cNvSpPr>
              <a:spLocks/>
            </p:cNvSpPr>
            <p:nvPr/>
          </p:nvSpPr>
          <p:spPr bwMode="auto">
            <a:xfrm>
              <a:off x="3120" y="93"/>
              <a:ext cx="36" cy="245"/>
            </a:xfrm>
            <a:custGeom>
              <a:avLst/>
              <a:gdLst/>
              <a:ahLst/>
              <a:cxnLst>
                <a:cxn ang="0">
                  <a:pos x="36" y="0"/>
                </a:cxn>
                <a:cxn ang="0">
                  <a:pos x="0" y="0"/>
                </a:cxn>
                <a:cxn ang="0">
                  <a:pos x="36" y="245"/>
                </a:cxn>
                <a:cxn ang="0">
                  <a:pos x="36" y="0"/>
                </a:cxn>
              </a:cxnLst>
              <a:rect l="0" t="0" r="r" b="b"/>
              <a:pathLst>
                <a:path w="36" h="245">
                  <a:moveTo>
                    <a:pt x="36" y="0"/>
                  </a:moveTo>
                  <a:lnTo>
                    <a:pt x="0" y="0"/>
                  </a:lnTo>
                  <a:lnTo>
                    <a:pt x="36" y="245"/>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5" name="Freeform 17"/>
            <p:cNvSpPr>
              <a:spLocks/>
            </p:cNvSpPr>
            <p:nvPr/>
          </p:nvSpPr>
          <p:spPr bwMode="auto">
            <a:xfrm>
              <a:off x="3120" y="93"/>
              <a:ext cx="36" cy="245"/>
            </a:xfrm>
            <a:custGeom>
              <a:avLst/>
              <a:gdLst/>
              <a:ahLst/>
              <a:cxnLst>
                <a:cxn ang="0">
                  <a:pos x="0" y="0"/>
                </a:cxn>
                <a:cxn ang="0">
                  <a:pos x="0" y="245"/>
                </a:cxn>
                <a:cxn ang="0">
                  <a:pos x="36" y="245"/>
                </a:cxn>
                <a:cxn ang="0">
                  <a:pos x="0" y="0"/>
                </a:cxn>
              </a:cxnLst>
              <a:rect l="0" t="0" r="r" b="b"/>
              <a:pathLst>
                <a:path w="36" h="245">
                  <a:moveTo>
                    <a:pt x="0" y="0"/>
                  </a:moveTo>
                  <a:lnTo>
                    <a:pt x="0" y="245"/>
                  </a:lnTo>
                  <a:lnTo>
                    <a:pt x="36" y="24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4" name="Rectangle 16"/>
            <p:cNvSpPr>
              <a:spLocks noChangeArrowheads="1"/>
            </p:cNvSpPr>
            <p:nvPr/>
          </p:nvSpPr>
          <p:spPr bwMode="auto">
            <a:xfrm>
              <a:off x="3120" y="93"/>
              <a:ext cx="36" cy="245"/>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63" name="Freeform 15"/>
            <p:cNvSpPr>
              <a:spLocks/>
            </p:cNvSpPr>
            <p:nvPr/>
          </p:nvSpPr>
          <p:spPr bwMode="auto">
            <a:xfrm>
              <a:off x="2980" y="93"/>
              <a:ext cx="36" cy="245"/>
            </a:xfrm>
            <a:custGeom>
              <a:avLst/>
              <a:gdLst/>
              <a:ahLst/>
              <a:cxnLst>
                <a:cxn ang="0">
                  <a:pos x="36" y="0"/>
                </a:cxn>
                <a:cxn ang="0">
                  <a:pos x="0" y="0"/>
                </a:cxn>
                <a:cxn ang="0">
                  <a:pos x="36" y="245"/>
                </a:cxn>
                <a:cxn ang="0">
                  <a:pos x="36" y="0"/>
                </a:cxn>
              </a:cxnLst>
              <a:rect l="0" t="0" r="r" b="b"/>
              <a:pathLst>
                <a:path w="36" h="245">
                  <a:moveTo>
                    <a:pt x="36" y="0"/>
                  </a:moveTo>
                  <a:lnTo>
                    <a:pt x="0" y="0"/>
                  </a:lnTo>
                  <a:lnTo>
                    <a:pt x="36" y="245"/>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2" name="Freeform 14"/>
            <p:cNvSpPr>
              <a:spLocks/>
            </p:cNvSpPr>
            <p:nvPr/>
          </p:nvSpPr>
          <p:spPr bwMode="auto">
            <a:xfrm>
              <a:off x="2980" y="93"/>
              <a:ext cx="36" cy="245"/>
            </a:xfrm>
            <a:custGeom>
              <a:avLst/>
              <a:gdLst/>
              <a:ahLst/>
              <a:cxnLst>
                <a:cxn ang="0">
                  <a:pos x="0" y="0"/>
                </a:cxn>
                <a:cxn ang="0">
                  <a:pos x="0" y="245"/>
                </a:cxn>
                <a:cxn ang="0">
                  <a:pos x="36" y="245"/>
                </a:cxn>
                <a:cxn ang="0">
                  <a:pos x="0" y="0"/>
                </a:cxn>
              </a:cxnLst>
              <a:rect l="0" t="0" r="r" b="b"/>
              <a:pathLst>
                <a:path w="36" h="245">
                  <a:moveTo>
                    <a:pt x="0" y="0"/>
                  </a:moveTo>
                  <a:lnTo>
                    <a:pt x="0" y="245"/>
                  </a:lnTo>
                  <a:lnTo>
                    <a:pt x="36" y="24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1" name="Rectangle 13"/>
            <p:cNvSpPr>
              <a:spLocks noChangeArrowheads="1"/>
            </p:cNvSpPr>
            <p:nvPr/>
          </p:nvSpPr>
          <p:spPr bwMode="auto">
            <a:xfrm>
              <a:off x="2980" y="93"/>
              <a:ext cx="36" cy="245"/>
            </a:xfrm>
            <a:prstGeom prst="rect">
              <a:avLst/>
            </a:prstGeom>
            <a:noFill/>
            <a:ln w="203">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60" name="Line 12"/>
            <p:cNvSpPr>
              <a:spLocks noChangeShapeType="1"/>
            </p:cNvSpPr>
            <p:nvPr/>
          </p:nvSpPr>
          <p:spPr bwMode="auto">
            <a:xfrm>
              <a:off x="4255" y="269"/>
              <a:ext cx="348"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9" name="Line 11"/>
            <p:cNvSpPr>
              <a:spLocks noChangeShapeType="1"/>
            </p:cNvSpPr>
            <p:nvPr/>
          </p:nvSpPr>
          <p:spPr bwMode="auto">
            <a:xfrm>
              <a:off x="4255" y="269"/>
              <a:ext cx="348"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8" name="Line 10"/>
            <p:cNvSpPr>
              <a:spLocks noChangeShapeType="1"/>
            </p:cNvSpPr>
            <p:nvPr/>
          </p:nvSpPr>
          <p:spPr bwMode="auto">
            <a:xfrm>
              <a:off x="4255" y="269"/>
              <a:ext cx="349" cy="0"/>
            </a:xfrm>
            <a:prstGeom prst="line">
              <a:avLst/>
            </a:prstGeom>
            <a:noFill/>
            <a:ln w="6299">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7" name="Freeform 9"/>
            <p:cNvSpPr>
              <a:spLocks/>
            </p:cNvSpPr>
            <p:nvPr/>
          </p:nvSpPr>
          <p:spPr bwMode="auto">
            <a:xfrm>
              <a:off x="4533" y="268"/>
              <a:ext cx="140" cy="53"/>
            </a:xfrm>
            <a:custGeom>
              <a:avLst/>
              <a:gdLst/>
              <a:ahLst/>
              <a:cxnLst>
                <a:cxn ang="0">
                  <a:pos x="139" y="0"/>
                </a:cxn>
                <a:cxn ang="0">
                  <a:pos x="69" y="0"/>
                </a:cxn>
                <a:cxn ang="0">
                  <a:pos x="0" y="53"/>
                </a:cxn>
                <a:cxn ang="0">
                  <a:pos x="139" y="0"/>
                </a:cxn>
              </a:cxnLst>
              <a:rect l="0" t="0" r="r" b="b"/>
              <a:pathLst>
                <a:path w="140" h="53">
                  <a:moveTo>
                    <a:pt x="139" y="0"/>
                  </a:moveTo>
                  <a:lnTo>
                    <a:pt x="69" y="0"/>
                  </a:lnTo>
                  <a:lnTo>
                    <a:pt x="0" y="53"/>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6" name="Freeform 8"/>
            <p:cNvSpPr>
              <a:spLocks/>
            </p:cNvSpPr>
            <p:nvPr/>
          </p:nvSpPr>
          <p:spPr bwMode="auto">
            <a:xfrm>
              <a:off x="4533" y="268"/>
              <a:ext cx="140" cy="53"/>
            </a:xfrm>
            <a:custGeom>
              <a:avLst/>
              <a:gdLst/>
              <a:ahLst/>
              <a:cxnLst>
                <a:cxn ang="0">
                  <a:pos x="69" y="0"/>
                </a:cxn>
                <a:cxn ang="0">
                  <a:pos x="0" y="53"/>
                </a:cxn>
                <a:cxn ang="0">
                  <a:pos x="139" y="0"/>
                </a:cxn>
                <a:cxn ang="0">
                  <a:pos x="69" y="0"/>
                </a:cxn>
              </a:cxnLst>
              <a:rect l="0" t="0" r="r" b="b"/>
              <a:pathLst>
                <a:path w="140" h="53">
                  <a:moveTo>
                    <a:pt x="69" y="0"/>
                  </a:moveTo>
                  <a:lnTo>
                    <a:pt x="0" y="53"/>
                  </a:lnTo>
                  <a:lnTo>
                    <a:pt x="139" y="0"/>
                  </a:lnTo>
                  <a:lnTo>
                    <a:pt x="69" y="0"/>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5" name="Line 7"/>
            <p:cNvSpPr>
              <a:spLocks noChangeShapeType="1"/>
            </p:cNvSpPr>
            <p:nvPr/>
          </p:nvSpPr>
          <p:spPr bwMode="auto">
            <a:xfrm>
              <a:off x="4673" y="269"/>
              <a:ext cx="0" cy="53"/>
            </a:xfrm>
            <a:prstGeom prst="line">
              <a:avLst/>
            </a:pr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4" name="Freeform 6"/>
            <p:cNvSpPr>
              <a:spLocks/>
            </p:cNvSpPr>
            <p:nvPr/>
          </p:nvSpPr>
          <p:spPr bwMode="auto">
            <a:xfrm>
              <a:off x="4533" y="216"/>
              <a:ext cx="140" cy="53"/>
            </a:xfrm>
            <a:custGeom>
              <a:avLst/>
              <a:gdLst/>
              <a:ahLst/>
              <a:cxnLst>
                <a:cxn ang="0">
                  <a:pos x="0" y="0"/>
                </a:cxn>
                <a:cxn ang="0">
                  <a:pos x="69" y="53"/>
                </a:cxn>
                <a:cxn ang="0">
                  <a:pos x="139" y="53"/>
                </a:cxn>
                <a:cxn ang="0">
                  <a:pos x="0" y="0"/>
                </a:cxn>
              </a:cxnLst>
              <a:rect l="0" t="0" r="r" b="b"/>
              <a:pathLst>
                <a:path w="140" h="53">
                  <a:moveTo>
                    <a:pt x="0" y="0"/>
                  </a:moveTo>
                  <a:lnTo>
                    <a:pt x="69" y="53"/>
                  </a:lnTo>
                  <a:lnTo>
                    <a:pt x="139" y="5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3" name="Freeform 5"/>
            <p:cNvSpPr>
              <a:spLocks/>
            </p:cNvSpPr>
            <p:nvPr/>
          </p:nvSpPr>
          <p:spPr bwMode="auto">
            <a:xfrm>
              <a:off x="4533" y="216"/>
              <a:ext cx="140" cy="53"/>
            </a:xfrm>
            <a:custGeom>
              <a:avLst/>
              <a:gdLst/>
              <a:ahLst/>
              <a:cxnLst>
                <a:cxn ang="0">
                  <a:pos x="69" y="53"/>
                </a:cxn>
                <a:cxn ang="0">
                  <a:pos x="0" y="0"/>
                </a:cxn>
                <a:cxn ang="0">
                  <a:pos x="139" y="53"/>
                </a:cxn>
                <a:cxn ang="0">
                  <a:pos x="69" y="53"/>
                </a:cxn>
              </a:cxnLst>
              <a:rect l="0" t="0" r="r" b="b"/>
              <a:pathLst>
                <a:path w="140" h="53">
                  <a:moveTo>
                    <a:pt x="69" y="53"/>
                  </a:moveTo>
                  <a:lnTo>
                    <a:pt x="0" y="0"/>
                  </a:lnTo>
                  <a:lnTo>
                    <a:pt x="139" y="53"/>
                  </a:lnTo>
                  <a:lnTo>
                    <a:pt x="69" y="53"/>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2" name="Freeform 4"/>
            <p:cNvSpPr>
              <a:spLocks/>
            </p:cNvSpPr>
            <p:nvPr/>
          </p:nvSpPr>
          <p:spPr bwMode="auto">
            <a:xfrm>
              <a:off x="4533" y="268"/>
              <a:ext cx="140" cy="53"/>
            </a:xfrm>
            <a:custGeom>
              <a:avLst/>
              <a:gdLst/>
              <a:ahLst/>
              <a:cxnLst>
                <a:cxn ang="0">
                  <a:pos x="139" y="0"/>
                </a:cxn>
                <a:cxn ang="0">
                  <a:pos x="0" y="53"/>
                </a:cxn>
                <a:cxn ang="0">
                  <a:pos x="69" y="0"/>
                </a:cxn>
              </a:cxnLst>
              <a:rect l="0" t="0" r="r" b="b"/>
              <a:pathLst>
                <a:path w="140" h="53">
                  <a:moveTo>
                    <a:pt x="139" y="0"/>
                  </a:moveTo>
                  <a:lnTo>
                    <a:pt x="0" y="53"/>
                  </a:lnTo>
                  <a:lnTo>
                    <a:pt x="69" y="0"/>
                  </a:lnTo>
                </a:path>
              </a:pathLst>
            </a:cu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1" name="Line 3"/>
            <p:cNvSpPr>
              <a:spLocks noChangeShapeType="1"/>
            </p:cNvSpPr>
            <p:nvPr/>
          </p:nvSpPr>
          <p:spPr bwMode="auto">
            <a:xfrm>
              <a:off x="4534" y="216"/>
              <a:ext cx="69" cy="53"/>
            </a:xfrm>
            <a:prstGeom prst="line">
              <a:avLst/>
            </a:pr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0" name="Line 2"/>
            <p:cNvSpPr>
              <a:spLocks noChangeShapeType="1"/>
            </p:cNvSpPr>
            <p:nvPr/>
          </p:nvSpPr>
          <p:spPr bwMode="auto">
            <a:xfrm>
              <a:off x="4673" y="269"/>
              <a:ext cx="0" cy="0"/>
            </a:xfrm>
            <a:prstGeom prst="line">
              <a:avLst/>
            </a:prstGeom>
            <a:noFill/>
            <a:ln w="203">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179512" y="620688"/>
            <a:ext cx="8712968" cy="4247317"/>
          </a:xfrm>
          <a:prstGeom prst="rect">
            <a:avLst/>
          </a:prstGeom>
          <a:noFill/>
        </p:spPr>
        <p:txBody>
          <a:bodyPr wrap="square" rtlCol="0">
            <a:spAutoFit/>
          </a:bodyPr>
          <a:lstStyle/>
          <a:p>
            <a:r>
              <a:rPr lang="fr-FR" b="1" dirty="0" smtClean="0">
                <a:solidFill>
                  <a:schemeClr val="accent5"/>
                </a:solidFill>
              </a:rPr>
              <a:t>Résistance des boulons au cisaillement par plan de cisaillement </a:t>
            </a:r>
            <a:endParaRPr lang="fr-FR" dirty="0" smtClean="0">
              <a:solidFill>
                <a:schemeClr val="accent5"/>
              </a:solidFill>
            </a:endParaRPr>
          </a:p>
          <a:p>
            <a:r>
              <a:rPr lang="fr-FR" b="1" dirty="0" smtClean="0"/>
              <a:t>La résistance dépend entre autre de la position du plan de cisaillement.</a:t>
            </a:r>
          </a:p>
          <a:p>
            <a:r>
              <a:rPr lang="fr-FR" b="1" dirty="0" smtClean="0"/>
              <a:t>Si le plan de cisaillement passe par la partie filetée du boulon :</a:t>
            </a:r>
          </a:p>
          <a:p>
            <a:endParaRPr lang="fr-FR" b="1" dirty="0" smtClean="0"/>
          </a:p>
          <a:p>
            <a:r>
              <a:rPr lang="fr-FR" b="1" dirty="0" smtClean="0"/>
              <a:t>Pour les classes de boulons 4.6, 5.6, 6.6, 8.8 la résistance d’un boulon est :</a:t>
            </a:r>
          </a:p>
          <a:p>
            <a:r>
              <a:rPr lang="fr-FR" b="1" u="sng" dirty="0" smtClean="0"/>
              <a:t>  </a:t>
            </a:r>
            <a:endParaRPr lang="en-US" b="1" dirty="0" smtClean="0"/>
          </a:p>
          <a:p>
            <a:pPr algn="ctr"/>
            <a:r>
              <a:rPr lang="en-US" b="1" dirty="0" err="1" smtClean="0">
                <a:solidFill>
                  <a:schemeClr val="accent5"/>
                </a:solidFill>
              </a:rPr>
              <a:t>F</a:t>
            </a:r>
            <a:r>
              <a:rPr lang="en-US" b="1" baseline="-25000" dirty="0" err="1" smtClean="0">
                <a:solidFill>
                  <a:schemeClr val="accent5"/>
                </a:solidFill>
              </a:rPr>
              <a:t>v.Rd</a:t>
            </a:r>
            <a:r>
              <a:rPr lang="en-US" b="1" dirty="0" smtClean="0">
                <a:solidFill>
                  <a:schemeClr val="accent5"/>
                </a:solidFill>
              </a:rPr>
              <a:t>= 0.6 m </a:t>
            </a:r>
            <a:r>
              <a:rPr lang="en-US" b="1" dirty="0" err="1" smtClean="0">
                <a:solidFill>
                  <a:schemeClr val="accent5"/>
                </a:solidFill>
              </a:rPr>
              <a:t>f</a:t>
            </a:r>
            <a:r>
              <a:rPr lang="en-US" b="1" baseline="-25000" dirty="0" err="1" smtClean="0">
                <a:solidFill>
                  <a:schemeClr val="accent5"/>
                </a:solidFill>
              </a:rPr>
              <a:t>ub</a:t>
            </a:r>
            <a:r>
              <a:rPr lang="en-US" b="1" dirty="0" smtClean="0">
                <a:solidFill>
                  <a:schemeClr val="accent5"/>
                </a:solidFill>
              </a:rPr>
              <a:t> As/</a:t>
            </a:r>
            <a:r>
              <a:rPr lang="fr-FR" b="1" dirty="0" smtClean="0">
                <a:solidFill>
                  <a:schemeClr val="accent5"/>
                </a:solidFill>
              </a:rPr>
              <a:t>γ</a:t>
            </a:r>
            <a:r>
              <a:rPr lang="en-US" b="1" baseline="-25000" dirty="0" smtClean="0">
                <a:solidFill>
                  <a:schemeClr val="accent5"/>
                </a:solidFill>
              </a:rPr>
              <a:t>Mb</a:t>
            </a:r>
            <a:r>
              <a:rPr lang="en-US" b="1" dirty="0" smtClean="0">
                <a:solidFill>
                  <a:schemeClr val="accent5"/>
                </a:solidFill>
              </a:rPr>
              <a:t> avec </a:t>
            </a:r>
            <a:r>
              <a:rPr lang="fr-FR" b="1" dirty="0" smtClean="0">
                <a:solidFill>
                  <a:schemeClr val="accent5"/>
                </a:solidFill>
              </a:rPr>
              <a:t>γ</a:t>
            </a:r>
            <a:r>
              <a:rPr lang="en-US" b="1" baseline="-25000" dirty="0" smtClean="0">
                <a:solidFill>
                  <a:schemeClr val="accent5"/>
                </a:solidFill>
              </a:rPr>
              <a:t>Mb</a:t>
            </a:r>
            <a:r>
              <a:rPr lang="en-US" b="1" dirty="0" smtClean="0">
                <a:solidFill>
                  <a:schemeClr val="accent5"/>
                </a:solidFill>
              </a:rPr>
              <a:t>=1.25</a:t>
            </a:r>
            <a:r>
              <a:rPr lang="fr-FR" dirty="0" smtClean="0">
                <a:solidFill>
                  <a:schemeClr val="accent5"/>
                </a:solidFill>
              </a:rPr>
              <a:t> </a:t>
            </a:r>
          </a:p>
          <a:p>
            <a:endParaRPr lang="fr-FR" dirty="0" smtClean="0">
              <a:solidFill>
                <a:schemeClr val="accent5"/>
              </a:solidFill>
            </a:endParaRPr>
          </a:p>
          <a:p>
            <a:r>
              <a:rPr lang="fr-FR" b="1" dirty="0" smtClean="0"/>
              <a:t>Pour les classes de boulons 4.8, 5.8, 6.8 et 10.9. La résistance est : </a:t>
            </a:r>
          </a:p>
          <a:p>
            <a:r>
              <a:rPr lang="fr-FR" dirty="0" smtClean="0"/>
              <a:t>                       </a:t>
            </a:r>
            <a:r>
              <a:rPr lang="fr-FR" b="1" dirty="0" err="1" smtClean="0">
                <a:solidFill>
                  <a:schemeClr val="accent5"/>
                </a:solidFill>
              </a:rPr>
              <a:t>F</a:t>
            </a:r>
            <a:r>
              <a:rPr lang="fr-FR" b="1" baseline="-25000" dirty="0" err="1" smtClean="0">
                <a:solidFill>
                  <a:schemeClr val="accent5"/>
                </a:solidFill>
              </a:rPr>
              <a:t>v.Rd</a:t>
            </a:r>
            <a:r>
              <a:rPr lang="fr-FR" b="1" dirty="0" smtClean="0">
                <a:solidFill>
                  <a:schemeClr val="accent5"/>
                </a:solidFill>
              </a:rPr>
              <a:t>= 0.5 m </a:t>
            </a:r>
            <a:r>
              <a:rPr lang="fr-FR" b="1" dirty="0" err="1" smtClean="0">
                <a:solidFill>
                  <a:schemeClr val="accent5"/>
                </a:solidFill>
              </a:rPr>
              <a:t>f</a:t>
            </a:r>
            <a:r>
              <a:rPr lang="fr-FR" b="1" baseline="-25000" dirty="0" err="1" smtClean="0">
                <a:solidFill>
                  <a:schemeClr val="accent5"/>
                </a:solidFill>
              </a:rPr>
              <a:t>ub</a:t>
            </a:r>
            <a:r>
              <a:rPr lang="fr-FR" b="1" dirty="0" smtClean="0">
                <a:solidFill>
                  <a:schemeClr val="accent5"/>
                </a:solidFill>
              </a:rPr>
              <a:t> As/</a:t>
            </a:r>
            <a:r>
              <a:rPr lang="fr-FR" b="1" dirty="0" err="1" smtClean="0">
                <a:solidFill>
                  <a:schemeClr val="accent5"/>
                </a:solidFill>
              </a:rPr>
              <a:t>γ</a:t>
            </a:r>
            <a:r>
              <a:rPr lang="fr-FR" b="1" baseline="-25000" dirty="0" err="1" smtClean="0">
                <a:solidFill>
                  <a:schemeClr val="accent5"/>
                </a:solidFill>
              </a:rPr>
              <a:t>Mb</a:t>
            </a:r>
            <a:r>
              <a:rPr lang="fr-FR" b="1" dirty="0" smtClean="0">
                <a:solidFill>
                  <a:schemeClr val="accent5"/>
                </a:solidFill>
              </a:rPr>
              <a:t> avec </a:t>
            </a:r>
            <a:r>
              <a:rPr lang="fr-FR" b="1" dirty="0" err="1" smtClean="0">
                <a:solidFill>
                  <a:schemeClr val="accent5"/>
                </a:solidFill>
              </a:rPr>
              <a:t>γ</a:t>
            </a:r>
            <a:r>
              <a:rPr lang="fr-FR" b="1" baseline="-25000" dirty="0" err="1" smtClean="0">
                <a:solidFill>
                  <a:schemeClr val="accent5"/>
                </a:solidFill>
              </a:rPr>
              <a:t>Mb</a:t>
            </a:r>
            <a:r>
              <a:rPr lang="fr-FR" b="1" dirty="0" smtClean="0">
                <a:solidFill>
                  <a:schemeClr val="accent5"/>
                </a:solidFill>
              </a:rPr>
              <a:t>=1.25</a:t>
            </a:r>
            <a:endParaRPr lang="fr-FR" dirty="0" smtClean="0">
              <a:solidFill>
                <a:schemeClr val="accent5"/>
              </a:solidFill>
            </a:endParaRPr>
          </a:p>
          <a:p>
            <a:r>
              <a:rPr lang="fr-FR" dirty="0" smtClean="0"/>
              <a:t>         </a:t>
            </a:r>
          </a:p>
          <a:p>
            <a:r>
              <a:rPr lang="fr-FR" b="1" dirty="0" smtClean="0"/>
              <a:t>Si le plan de cisaillement passe par la partie non filetée du  boulon</a:t>
            </a:r>
          </a:p>
          <a:p>
            <a:r>
              <a:rPr lang="fr-FR" dirty="0" smtClean="0"/>
              <a:t>                      </a:t>
            </a:r>
          </a:p>
          <a:p>
            <a:r>
              <a:rPr lang="fr-FR" b="1" dirty="0" smtClean="0"/>
              <a:t>                                      </a:t>
            </a:r>
            <a:r>
              <a:rPr lang="en-US" b="1" dirty="0" err="1" smtClean="0">
                <a:solidFill>
                  <a:schemeClr val="accent5"/>
                </a:solidFill>
              </a:rPr>
              <a:t>F</a:t>
            </a:r>
            <a:r>
              <a:rPr lang="en-US" b="1" baseline="-25000" dirty="0" err="1" smtClean="0">
                <a:solidFill>
                  <a:schemeClr val="accent5"/>
                </a:solidFill>
              </a:rPr>
              <a:t>v.Rd</a:t>
            </a:r>
            <a:r>
              <a:rPr lang="en-US" b="1" dirty="0" smtClean="0">
                <a:solidFill>
                  <a:schemeClr val="accent5"/>
                </a:solidFill>
              </a:rPr>
              <a:t>= 0.6 </a:t>
            </a:r>
            <a:r>
              <a:rPr lang="en-US" b="1" dirty="0" err="1" smtClean="0">
                <a:solidFill>
                  <a:schemeClr val="accent5"/>
                </a:solidFill>
              </a:rPr>
              <a:t>f</a:t>
            </a:r>
            <a:r>
              <a:rPr lang="en-US" b="1" baseline="-25000" dirty="0" err="1" smtClean="0">
                <a:solidFill>
                  <a:schemeClr val="accent5"/>
                </a:solidFill>
              </a:rPr>
              <a:t>ub</a:t>
            </a:r>
            <a:r>
              <a:rPr lang="en-US" b="1" dirty="0" smtClean="0">
                <a:solidFill>
                  <a:schemeClr val="accent5"/>
                </a:solidFill>
              </a:rPr>
              <a:t> A/</a:t>
            </a:r>
            <a:r>
              <a:rPr lang="fr-FR" b="1" dirty="0" smtClean="0">
                <a:solidFill>
                  <a:schemeClr val="accent5"/>
                </a:solidFill>
              </a:rPr>
              <a:t>γ</a:t>
            </a:r>
            <a:r>
              <a:rPr lang="en-US" b="1" baseline="-25000" dirty="0" smtClean="0">
                <a:solidFill>
                  <a:schemeClr val="accent5"/>
                </a:solidFill>
              </a:rPr>
              <a:t>Mb</a:t>
            </a:r>
            <a:r>
              <a:rPr lang="en-US" b="1" dirty="0" smtClean="0">
                <a:solidFill>
                  <a:schemeClr val="accent5"/>
                </a:solidFill>
              </a:rPr>
              <a:t>  avec  </a:t>
            </a:r>
            <a:r>
              <a:rPr lang="fr-FR" b="1" dirty="0" smtClean="0">
                <a:solidFill>
                  <a:schemeClr val="accent5"/>
                </a:solidFill>
              </a:rPr>
              <a:t>γ</a:t>
            </a:r>
            <a:r>
              <a:rPr lang="en-US" b="1" baseline="-25000" dirty="0" smtClean="0">
                <a:solidFill>
                  <a:schemeClr val="accent5"/>
                </a:solidFill>
              </a:rPr>
              <a:t>Mb</a:t>
            </a:r>
            <a:r>
              <a:rPr lang="en-US" b="1" dirty="0" smtClean="0">
                <a:solidFill>
                  <a:schemeClr val="accent5"/>
                </a:solidFill>
              </a:rPr>
              <a:t>=1.25</a:t>
            </a:r>
            <a:endParaRPr lang="fr-FR" dirty="0" smtClean="0">
              <a:solidFill>
                <a:schemeClr val="accent5"/>
              </a:solidFill>
            </a:endParaRPr>
          </a:p>
          <a:p>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323528" y="692696"/>
            <a:ext cx="8568952" cy="5355312"/>
          </a:xfrm>
          <a:prstGeom prst="rect">
            <a:avLst/>
          </a:prstGeom>
          <a:noFill/>
        </p:spPr>
        <p:txBody>
          <a:bodyPr wrap="square" rtlCol="0">
            <a:spAutoFit/>
          </a:bodyPr>
          <a:lstStyle/>
          <a:p>
            <a:r>
              <a:rPr lang="fr-FR" b="1" dirty="0" smtClean="0">
                <a:solidFill>
                  <a:schemeClr val="accent5"/>
                </a:solidFill>
              </a:rPr>
              <a:t>Résistance à la pression diamétrale des pièces assemblées :</a:t>
            </a:r>
            <a:endParaRPr lang="fr-FR" i="1" dirty="0" smtClean="0">
              <a:solidFill>
                <a:schemeClr val="accent5"/>
              </a:solidFill>
            </a:endParaRPr>
          </a:p>
          <a:p>
            <a:r>
              <a:rPr lang="fr-FR" dirty="0" smtClean="0"/>
              <a:t> </a:t>
            </a:r>
            <a:r>
              <a:rPr lang="fr-FR" b="1" dirty="0" smtClean="0"/>
              <a:t>Au contact du boulon avec la pièce, celui-ci exerce sur cette dernière une pression (principe d’action et    de réaction) pour laquelle la pièce doit avoir une résistance suffisante, afin d’éviter une ovalisation des trous et des déchirures des pinces. La résistance est :</a:t>
            </a:r>
            <a:endParaRPr lang="fr-FR" b="1" i="1" dirty="0" smtClean="0"/>
          </a:p>
          <a:p>
            <a:endParaRPr lang="fr-FR" b="1" dirty="0" smtClean="0">
              <a:solidFill>
                <a:schemeClr val="accent5"/>
              </a:solidFill>
            </a:endParaRPr>
          </a:p>
          <a:p>
            <a:pPr algn="ctr"/>
            <a:r>
              <a:rPr lang="fr-FR" b="1" dirty="0" smtClean="0">
                <a:solidFill>
                  <a:schemeClr val="accent5"/>
                </a:solidFill>
              </a:rPr>
              <a:t>Fb, Rd= 2,5.</a:t>
            </a:r>
            <a:r>
              <a:rPr lang="fr-FR" b="1" dirty="0" err="1" smtClean="0">
                <a:solidFill>
                  <a:schemeClr val="accent5"/>
                </a:solidFill>
              </a:rPr>
              <a:t>α.fu.d.t</a:t>
            </a:r>
            <a:r>
              <a:rPr lang="fr-FR" b="1" dirty="0" smtClean="0">
                <a:solidFill>
                  <a:schemeClr val="accent5"/>
                </a:solidFill>
              </a:rPr>
              <a:t>/ </a:t>
            </a:r>
            <a:r>
              <a:rPr lang="en-US" b="1" dirty="0" smtClean="0">
                <a:solidFill>
                  <a:schemeClr val="accent5"/>
                </a:solidFill>
              </a:rPr>
              <a:t>γ</a:t>
            </a:r>
            <a:r>
              <a:rPr lang="fr-FR" b="1" baseline="-25000" dirty="0" smtClean="0">
                <a:solidFill>
                  <a:schemeClr val="accent5"/>
                </a:solidFill>
              </a:rPr>
              <a:t>Mb</a:t>
            </a:r>
            <a:endParaRPr lang="fr-FR" b="1" i="1" dirty="0" smtClean="0">
              <a:solidFill>
                <a:schemeClr val="accent5"/>
              </a:solidFill>
            </a:endParaRPr>
          </a:p>
          <a:p>
            <a:r>
              <a:rPr lang="fr-FR" b="1" dirty="0" smtClean="0"/>
              <a:t>Avec α mini de : {e</a:t>
            </a:r>
            <a:r>
              <a:rPr lang="fr-FR" b="1" baseline="-25000" dirty="0" smtClean="0"/>
              <a:t>1</a:t>
            </a:r>
            <a:r>
              <a:rPr lang="fr-FR" b="1" dirty="0" smtClean="0"/>
              <a:t>/3d</a:t>
            </a:r>
            <a:r>
              <a:rPr lang="fr-FR" b="1" baseline="-25000" dirty="0" smtClean="0"/>
              <a:t>0</a:t>
            </a:r>
            <a:r>
              <a:rPr lang="fr-FR" b="1" dirty="0" smtClean="0"/>
              <a:t> ; p</a:t>
            </a:r>
            <a:r>
              <a:rPr lang="fr-FR" b="1" baseline="-25000" dirty="0" smtClean="0"/>
              <a:t>1</a:t>
            </a:r>
            <a:r>
              <a:rPr lang="fr-FR" b="1" dirty="0" smtClean="0"/>
              <a:t>/3d</a:t>
            </a:r>
            <a:r>
              <a:rPr lang="fr-FR" b="1" baseline="-25000" dirty="0" smtClean="0"/>
              <a:t>0</a:t>
            </a:r>
            <a:r>
              <a:rPr lang="fr-FR" b="1" dirty="0" smtClean="0"/>
              <a:t> – 1 / 4 ; </a:t>
            </a:r>
            <a:r>
              <a:rPr lang="fr-FR" b="1" dirty="0" err="1" smtClean="0"/>
              <a:t>f</a:t>
            </a:r>
            <a:r>
              <a:rPr lang="fr-FR" b="1" baseline="-25000" dirty="0" err="1" smtClean="0"/>
              <a:t>ub</a:t>
            </a:r>
            <a:r>
              <a:rPr lang="fr-FR" b="1" dirty="0" smtClean="0"/>
              <a:t>/</a:t>
            </a:r>
            <a:r>
              <a:rPr lang="fr-FR" b="1" dirty="0" err="1" smtClean="0"/>
              <a:t>f</a:t>
            </a:r>
            <a:r>
              <a:rPr lang="fr-FR" b="1" baseline="-25000" dirty="0" err="1" smtClean="0"/>
              <a:t>u</a:t>
            </a:r>
            <a:r>
              <a:rPr lang="fr-FR" b="1" dirty="0" smtClean="0"/>
              <a:t> ou 1 } Avec :</a:t>
            </a:r>
          </a:p>
          <a:p>
            <a:r>
              <a:rPr lang="fr-FR" b="1" dirty="0" smtClean="0"/>
              <a:t>d	diamètre du boulon</a:t>
            </a:r>
          </a:p>
          <a:p>
            <a:r>
              <a:rPr lang="fr-FR" b="1" dirty="0" smtClean="0"/>
              <a:t>d</a:t>
            </a:r>
            <a:r>
              <a:rPr lang="fr-FR" b="1" baseline="-25000" dirty="0" smtClean="0"/>
              <a:t>0</a:t>
            </a:r>
            <a:r>
              <a:rPr lang="fr-FR" b="1" dirty="0" smtClean="0"/>
              <a:t>	diamètre du trou</a:t>
            </a:r>
          </a:p>
          <a:p>
            <a:r>
              <a:rPr lang="fr-FR" b="1" dirty="0" smtClean="0"/>
              <a:t>t	épaisseur de la pièce</a:t>
            </a:r>
          </a:p>
          <a:p>
            <a:r>
              <a:rPr lang="fr-FR" b="1" dirty="0" smtClean="0"/>
              <a:t>e</a:t>
            </a:r>
            <a:r>
              <a:rPr lang="fr-FR" b="1" baseline="-25000" dirty="0" smtClean="0"/>
              <a:t>1</a:t>
            </a:r>
            <a:r>
              <a:rPr lang="fr-FR" b="1" dirty="0" smtClean="0"/>
              <a:t>	pince longitudinale</a:t>
            </a:r>
          </a:p>
          <a:p>
            <a:r>
              <a:rPr lang="fr-FR" b="1" dirty="0" smtClean="0"/>
              <a:t> p</a:t>
            </a:r>
            <a:r>
              <a:rPr lang="fr-FR" b="1" baseline="-25000" dirty="0" smtClean="0"/>
              <a:t>1</a:t>
            </a:r>
            <a:r>
              <a:rPr lang="fr-FR" b="1" dirty="0" smtClean="0"/>
              <a:t>	Entraxe des boulons</a:t>
            </a:r>
          </a:p>
          <a:p>
            <a:r>
              <a:rPr lang="fr-FR" b="1" dirty="0" err="1" smtClean="0"/>
              <a:t>f</a:t>
            </a:r>
            <a:r>
              <a:rPr lang="fr-FR" b="1" baseline="-25000" dirty="0" err="1" smtClean="0"/>
              <a:t>ub</a:t>
            </a:r>
            <a:r>
              <a:rPr lang="fr-FR" b="1" dirty="0" smtClean="0"/>
              <a:t>	Résistance à la traction des boulons </a:t>
            </a:r>
          </a:p>
          <a:p>
            <a:r>
              <a:rPr lang="fr-FR" b="1" dirty="0" err="1" smtClean="0"/>
              <a:t>fu</a:t>
            </a:r>
            <a:r>
              <a:rPr lang="fr-FR" b="1" dirty="0" smtClean="0"/>
              <a:t>	Résistance à la traction de la pièce assemblée</a:t>
            </a:r>
          </a:p>
          <a:p>
            <a:endParaRPr lang="fr-FR" b="1" dirty="0" smtClean="0">
              <a:solidFill>
                <a:schemeClr val="accent5"/>
              </a:solidFill>
            </a:endParaRPr>
          </a:p>
          <a:p>
            <a:r>
              <a:rPr lang="fr-FR" b="1" dirty="0" smtClean="0">
                <a:solidFill>
                  <a:schemeClr val="accent5"/>
                </a:solidFill>
              </a:rPr>
              <a:t>Résistance à la traction des pièces</a:t>
            </a:r>
            <a:endParaRPr lang="fr-FR" dirty="0" smtClean="0">
              <a:solidFill>
                <a:schemeClr val="accent5"/>
              </a:solidFill>
            </a:endParaRPr>
          </a:p>
          <a:p>
            <a:endParaRPr lang="fr-FR" b="1" dirty="0" smtClean="0"/>
          </a:p>
          <a:p>
            <a:endParaRPr lang="fr-FR" dirty="0"/>
          </a:p>
        </p:txBody>
      </p:sp>
      <p:graphicFrame>
        <p:nvGraphicFramePr>
          <p:cNvPr id="7" name="Tableau 6"/>
          <p:cNvGraphicFramePr>
            <a:graphicFrameLocks noGrp="1"/>
          </p:cNvGraphicFramePr>
          <p:nvPr/>
        </p:nvGraphicFramePr>
        <p:xfrm>
          <a:off x="1547664" y="5661248"/>
          <a:ext cx="5400600" cy="548640"/>
        </p:xfrm>
        <a:graphic>
          <a:graphicData uri="http://schemas.openxmlformats.org/drawingml/2006/table">
            <a:tbl>
              <a:tblPr/>
              <a:tblGrid>
                <a:gridCol w="1350150"/>
                <a:gridCol w="1350150"/>
                <a:gridCol w="1350150"/>
                <a:gridCol w="1350150"/>
              </a:tblGrid>
              <a:tr h="174625">
                <a:tc>
                  <a:txBody>
                    <a:bodyPr/>
                    <a:lstStyle/>
                    <a:p>
                      <a:pPr marL="316865" marR="309880" indent="90170" algn="ctr">
                        <a:spcAft>
                          <a:spcPts val="0"/>
                        </a:spcAft>
                      </a:pPr>
                      <a:r>
                        <a:rPr lang="en-US" sz="1200" b="1" dirty="0" smtClean="0">
                          <a:latin typeface="Times New Roman"/>
                          <a:ea typeface="Times New Roman"/>
                          <a:cs typeface="Arial"/>
                        </a:rPr>
                        <a:t> </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6865" marR="310515" indent="90170" algn="l">
                        <a:spcAft>
                          <a:spcPts val="0"/>
                        </a:spcAft>
                      </a:pPr>
                      <a:r>
                        <a:rPr lang="en-US" sz="1200" b="1" dirty="0">
                          <a:latin typeface="Times New Roman"/>
                          <a:ea typeface="Times New Roman"/>
                          <a:cs typeface="Arial"/>
                        </a:rPr>
                        <a:t>S235</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6865" marR="311785" indent="90170" algn="l">
                        <a:spcAft>
                          <a:spcPts val="0"/>
                        </a:spcAft>
                      </a:pPr>
                      <a:r>
                        <a:rPr lang="en-US" sz="1200" b="1" dirty="0">
                          <a:latin typeface="Times New Roman"/>
                          <a:ea typeface="Times New Roman"/>
                          <a:cs typeface="Arial"/>
                        </a:rPr>
                        <a:t>S275</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1805" indent="90170" algn="l">
                        <a:spcAft>
                          <a:spcPts val="0"/>
                        </a:spcAft>
                      </a:pPr>
                      <a:r>
                        <a:rPr lang="en-US" sz="1200" b="1" dirty="0">
                          <a:latin typeface="Times New Roman"/>
                          <a:ea typeface="Times New Roman"/>
                          <a:cs typeface="Arial"/>
                        </a:rPr>
                        <a:t>S355</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marL="316865" marR="311785" indent="90170" algn="l">
                        <a:spcAft>
                          <a:spcPts val="0"/>
                        </a:spcAft>
                      </a:pPr>
                      <a:r>
                        <a:rPr lang="en-US" sz="1200" b="1">
                          <a:latin typeface="Times New Roman"/>
                          <a:ea typeface="Times New Roman"/>
                          <a:cs typeface="Arial"/>
                        </a:rPr>
                        <a:t>f</a:t>
                      </a:r>
                      <a:r>
                        <a:rPr lang="en-US" sz="1200" b="1" baseline="-25000">
                          <a:latin typeface="Times New Roman"/>
                          <a:ea typeface="Times New Roman"/>
                          <a:cs typeface="Arial"/>
                        </a:rPr>
                        <a:t>u</a:t>
                      </a:r>
                      <a:r>
                        <a:rPr lang="en-US" sz="1200" b="1">
                          <a:latin typeface="Times New Roman"/>
                          <a:ea typeface="Times New Roman"/>
                          <a:cs typeface="Arial"/>
                        </a:rPr>
                        <a:t> en Mpa</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6230" marR="311785" indent="90170" algn="l">
                        <a:spcAft>
                          <a:spcPts val="0"/>
                        </a:spcAft>
                      </a:pPr>
                      <a:r>
                        <a:rPr lang="en-US" sz="1200" b="1">
                          <a:latin typeface="Times New Roman"/>
                          <a:ea typeface="Times New Roman"/>
                          <a:cs typeface="Arial"/>
                        </a:rPr>
                        <a:t>360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6230" marR="311785" indent="90170" algn="l">
                        <a:spcAft>
                          <a:spcPts val="0"/>
                        </a:spcAft>
                      </a:pPr>
                      <a:r>
                        <a:rPr lang="en-US" sz="1200" b="1">
                          <a:latin typeface="Times New Roman"/>
                          <a:ea typeface="Times New Roman"/>
                          <a:cs typeface="Arial"/>
                        </a:rPr>
                        <a:t>430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indent="90170" algn="l">
                        <a:spcAft>
                          <a:spcPts val="0"/>
                        </a:spcAft>
                      </a:pPr>
                      <a:r>
                        <a:rPr lang="en-US" sz="1200" b="1" dirty="0">
                          <a:latin typeface="Times New Roman"/>
                          <a:ea typeface="Times New Roman"/>
                          <a:cs typeface="Arial"/>
                        </a:rPr>
                        <a:t>510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179512" y="692696"/>
            <a:ext cx="8568952" cy="369332"/>
          </a:xfrm>
          <a:prstGeom prst="rect">
            <a:avLst/>
          </a:prstGeom>
          <a:noFill/>
        </p:spPr>
        <p:txBody>
          <a:bodyPr wrap="square" rtlCol="0">
            <a:spAutoFit/>
          </a:bodyPr>
          <a:lstStyle/>
          <a:p>
            <a:r>
              <a:rPr lang="fr-FR" b="1" dirty="0" smtClean="0">
                <a:solidFill>
                  <a:schemeClr val="accent5"/>
                </a:solidFill>
              </a:rPr>
              <a:t>Résistance des boulons en traction</a:t>
            </a:r>
            <a:r>
              <a:rPr lang="fr-FR" dirty="0" smtClean="0"/>
              <a:t> </a:t>
            </a:r>
            <a:endParaRPr lang="fr-FR" dirty="0"/>
          </a:p>
        </p:txBody>
      </p:sp>
      <p:sp>
        <p:nvSpPr>
          <p:cNvPr id="7" name="ZoneTexte 6"/>
          <p:cNvSpPr txBox="1"/>
          <p:nvPr/>
        </p:nvSpPr>
        <p:spPr>
          <a:xfrm>
            <a:off x="467544" y="1268760"/>
            <a:ext cx="7200800" cy="923330"/>
          </a:xfrm>
          <a:prstGeom prst="rect">
            <a:avLst/>
          </a:prstGeom>
          <a:noFill/>
        </p:spPr>
        <p:txBody>
          <a:bodyPr wrap="square" rtlCol="0">
            <a:spAutoFit/>
          </a:bodyPr>
          <a:lstStyle/>
          <a:p>
            <a:r>
              <a:rPr lang="fr-FR" b="1" dirty="0" smtClean="0"/>
              <a:t>Il y a 2 modes de ruine possible</a:t>
            </a:r>
          </a:p>
          <a:p>
            <a:pPr lvl="0"/>
            <a:r>
              <a:rPr lang="fr-FR" b="1" dirty="0" smtClean="0"/>
              <a:t>Rupture du boulon</a:t>
            </a:r>
          </a:p>
          <a:p>
            <a:pPr lvl="0"/>
            <a:r>
              <a:rPr lang="fr-FR" b="1" dirty="0" smtClean="0"/>
              <a:t>Poinçonnement des plaques en contact avec la tête du boulon</a:t>
            </a:r>
            <a:endParaRPr lang="fr-FR" b="1" dirty="0"/>
          </a:p>
        </p:txBody>
      </p:sp>
      <p:sp>
        <p:nvSpPr>
          <p:cNvPr id="8" name="ZoneTexte 7"/>
          <p:cNvSpPr txBox="1"/>
          <p:nvPr/>
        </p:nvSpPr>
        <p:spPr>
          <a:xfrm>
            <a:off x="539552" y="2348880"/>
            <a:ext cx="8280920" cy="1754326"/>
          </a:xfrm>
          <a:prstGeom prst="rect">
            <a:avLst/>
          </a:prstGeom>
          <a:noFill/>
        </p:spPr>
        <p:txBody>
          <a:bodyPr wrap="square" rtlCol="0">
            <a:spAutoFit/>
          </a:bodyPr>
          <a:lstStyle/>
          <a:p>
            <a:r>
              <a:rPr lang="fr-FR" b="1" dirty="0" smtClean="0"/>
              <a:t>L’effort de traction résistant est de As </a:t>
            </a:r>
            <a:r>
              <a:rPr lang="fr-FR" b="1" dirty="0" err="1" smtClean="0"/>
              <a:t>fub</a:t>
            </a:r>
            <a:r>
              <a:rPr lang="fr-FR" b="1" dirty="0" smtClean="0"/>
              <a:t> après de nombreux essais, cette valeur est minorée par un coefficient 0.9 et on applique un coefficient de sécurité sur l’acier.</a:t>
            </a:r>
          </a:p>
          <a:p>
            <a:endParaRPr lang="en-US" b="1" dirty="0" smtClean="0">
              <a:solidFill>
                <a:schemeClr val="accent5"/>
              </a:solidFill>
            </a:endParaRPr>
          </a:p>
          <a:p>
            <a:r>
              <a:rPr lang="en-US" b="1" dirty="0" err="1" smtClean="0">
                <a:solidFill>
                  <a:schemeClr val="accent5"/>
                </a:solidFill>
              </a:rPr>
              <a:t>F</a:t>
            </a:r>
            <a:r>
              <a:rPr lang="en-US" b="1" baseline="-25000" dirty="0" err="1" smtClean="0">
                <a:solidFill>
                  <a:schemeClr val="accent5"/>
                </a:solidFill>
              </a:rPr>
              <a:t>t.Rd</a:t>
            </a:r>
            <a:r>
              <a:rPr lang="en-US" b="1" dirty="0" smtClean="0">
                <a:solidFill>
                  <a:schemeClr val="accent5"/>
                </a:solidFill>
              </a:rPr>
              <a:t> = 0.9 As </a:t>
            </a:r>
            <a:r>
              <a:rPr lang="en-US" b="1" dirty="0" err="1" smtClean="0">
                <a:solidFill>
                  <a:schemeClr val="accent5"/>
                </a:solidFill>
              </a:rPr>
              <a:t>f</a:t>
            </a:r>
            <a:r>
              <a:rPr lang="en-US" b="1" baseline="-25000" dirty="0" err="1" smtClean="0">
                <a:solidFill>
                  <a:schemeClr val="accent5"/>
                </a:solidFill>
              </a:rPr>
              <a:t>ub</a:t>
            </a:r>
            <a:r>
              <a:rPr lang="en-US" b="1" dirty="0" smtClean="0">
                <a:solidFill>
                  <a:schemeClr val="accent5"/>
                </a:solidFill>
              </a:rPr>
              <a:t> / </a:t>
            </a:r>
            <a:r>
              <a:rPr lang="fr-FR" b="1" dirty="0" smtClean="0">
                <a:solidFill>
                  <a:schemeClr val="accent5"/>
                </a:solidFill>
              </a:rPr>
              <a:t>γ</a:t>
            </a:r>
            <a:r>
              <a:rPr lang="en-US" b="1" baseline="-25000" dirty="0" smtClean="0">
                <a:solidFill>
                  <a:schemeClr val="accent5"/>
                </a:solidFill>
              </a:rPr>
              <a:t>Mb</a:t>
            </a:r>
            <a:r>
              <a:rPr lang="en-US" dirty="0" smtClean="0">
                <a:solidFill>
                  <a:schemeClr val="accent5"/>
                </a:solidFill>
              </a:rPr>
              <a:t>	</a:t>
            </a:r>
            <a:r>
              <a:rPr lang="en-US" b="1" dirty="0" smtClean="0">
                <a:solidFill>
                  <a:schemeClr val="accent5"/>
                </a:solidFill>
              </a:rPr>
              <a:t>avec </a:t>
            </a:r>
            <a:r>
              <a:rPr lang="fr-FR" b="1" dirty="0" smtClean="0">
                <a:solidFill>
                  <a:schemeClr val="accent5"/>
                </a:solidFill>
              </a:rPr>
              <a:t>γ</a:t>
            </a:r>
            <a:r>
              <a:rPr lang="en-US" b="1" baseline="-25000" dirty="0" smtClean="0">
                <a:solidFill>
                  <a:schemeClr val="accent5"/>
                </a:solidFill>
              </a:rPr>
              <a:t>Mb</a:t>
            </a:r>
            <a:r>
              <a:rPr lang="en-US" b="1" dirty="0" smtClean="0">
                <a:solidFill>
                  <a:schemeClr val="accent5"/>
                </a:solidFill>
              </a:rPr>
              <a:t> =1.5</a:t>
            </a:r>
            <a:endParaRPr lang="fr-FR" b="1" dirty="0" smtClean="0">
              <a:solidFill>
                <a:schemeClr val="accent5"/>
              </a:solidFill>
            </a:endParaRPr>
          </a:p>
          <a:p>
            <a:endParaRPr lang="fr-FR" dirty="0"/>
          </a:p>
        </p:txBody>
      </p:sp>
      <p:sp>
        <p:nvSpPr>
          <p:cNvPr id="9" name="ZoneTexte 8"/>
          <p:cNvSpPr txBox="1"/>
          <p:nvPr/>
        </p:nvSpPr>
        <p:spPr>
          <a:xfrm>
            <a:off x="107504" y="3933056"/>
            <a:ext cx="8712968" cy="2862322"/>
          </a:xfrm>
          <a:prstGeom prst="rect">
            <a:avLst/>
          </a:prstGeom>
          <a:noFill/>
        </p:spPr>
        <p:txBody>
          <a:bodyPr wrap="square" rtlCol="0">
            <a:spAutoFit/>
          </a:bodyPr>
          <a:lstStyle/>
          <a:p>
            <a:r>
              <a:rPr lang="fr-FR" b="1" dirty="0" smtClean="0"/>
              <a:t>Boulons soumis à des efforts combinés de traction et de cisaillement</a:t>
            </a:r>
            <a:endParaRPr lang="fr-FR" dirty="0" smtClean="0"/>
          </a:p>
          <a:p>
            <a:r>
              <a:rPr lang="fr-FR" dirty="0" smtClean="0"/>
              <a:t>                        </a:t>
            </a:r>
          </a:p>
          <a:p>
            <a:r>
              <a:rPr lang="fr-FR" dirty="0" smtClean="0"/>
              <a:t>                 </a:t>
            </a:r>
            <a:r>
              <a:rPr lang="fr-FR" b="1" dirty="0" err="1" smtClean="0"/>
              <a:t>Fv.Sd</a:t>
            </a:r>
            <a:r>
              <a:rPr lang="fr-FR" b="1" dirty="0" smtClean="0"/>
              <a:t> / </a:t>
            </a:r>
            <a:r>
              <a:rPr lang="fr-FR" b="1" dirty="0" err="1" smtClean="0"/>
              <a:t>Fv.Rd</a:t>
            </a:r>
            <a:r>
              <a:rPr lang="fr-FR" b="1" dirty="0" smtClean="0"/>
              <a:t> + </a:t>
            </a:r>
            <a:r>
              <a:rPr lang="fr-FR" b="1" dirty="0" err="1" smtClean="0"/>
              <a:t>Ft.Sd</a:t>
            </a:r>
            <a:r>
              <a:rPr lang="fr-FR" b="1" dirty="0" smtClean="0"/>
              <a:t> /1.4 </a:t>
            </a:r>
            <a:r>
              <a:rPr lang="fr-FR" b="1" dirty="0" err="1" smtClean="0"/>
              <a:t>Ft.Rd</a:t>
            </a:r>
            <a:r>
              <a:rPr lang="fr-FR" b="1" dirty="0" smtClean="0"/>
              <a:t> ≤ 1</a:t>
            </a:r>
            <a:endParaRPr lang="fr-FR" dirty="0" smtClean="0"/>
          </a:p>
          <a:p>
            <a:r>
              <a:rPr lang="fr-FR" dirty="0" smtClean="0"/>
              <a:t> </a:t>
            </a:r>
            <a:r>
              <a:rPr lang="fr-FR" b="1" dirty="0" err="1" smtClean="0"/>
              <a:t>F</a:t>
            </a:r>
            <a:r>
              <a:rPr lang="fr-FR" b="1" baseline="-25000" dirty="0" err="1" smtClean="0"/>
              <a:t>t.Sd</a:t>
            </a:r>
            <a:r>
              <a:rPr lang="fr-FR" dirty="0" smtClean="0"/>
              <a:t>: Effort de traction appliqué</a:t>
            </a:r>
          </a:p>
          <a:p>
            <a:r>
              <a:rPr lang="fr-FR" b="1" dirty="0" err="1" smtClean="0"/>
              <a:t>F</a:t>
            </a:r>
            <a:r>
              <a:rPr lang="fr-FR" b="1" baseline="-25000" dirty="0" err="1" smtClean="0"/>
              <a:t>t.Rd</a:t>
            </a:r>
            <a:r>
              <a:rPr lang="fr-FR" dirty="0" smtClean="0"/>
              <a:t>: Effort de traction résistant </a:t>
            </a:r>
          </a:p>
          <a:p>
            <a:r>
              <a:rPr lang="fr-FR" b="1" dirty="0" err="1" smtClean="0"/>
              <a:t>F</a:t>
            </a:r>
            <a:r>
              <a:rPr lang="fr-FR" b="1" baseline="-25000" dirty="0" err="1" smtClean="0"/>
              <a:t>v.Sd</a:t>
            </a:r>
            <a:r>
              <a:rPr lang="fr-FR" dirty="0" smtClean="0"/>
              <a:t>: Effort de cisaillement appliqué </a:t>
            </a:r>
          </a:p>
          <a:p>
            <a:r>
              <a:rPr lang="fr-FR" b="1" dirty="0" err="1" smtClean="0"/>
              <a:t>F</a:t>
            </a:r>
            <a:r>
              <a:rPr lang="fr-FR" b="1" baseline="-25000" dirty="0" err="1" smtClean="0"/>
              <a:t>v.Rd</a:t>
            </a:r>
            <a:r>
              <a:rPr lang="fr-FR" dirty="0" smtClean="0"/>
              <a:t>: Effort de cisaillement résistant</a:t>
            </a:r>
          </a:p>
          <a:p>
            <a:r>
              <a:rPr lang="fr-FR" dirty="0" smtClean="0"/>
              <a:t> </a:t>
            </a:r>
          </a:p>
          <a:p>
            <a:r>
              <a:rPr lang="fr-FR" b="1" dirty="0" smtClean="0"/>
              <a:t>La vérification à la pression diamétrale et au poinçonnement doivent être faite avec les efforts respectifs de cisaillement et de traction.</a:t>
            </a:r>
            <a:endParaRPr lang="fr-FR"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251520" y="692696"/>
            <a:ext cx="8280920" cy="2031325"/>
          </a:xfrm>
          <a:prstGeom prst="rect">
            <a:avLst/>
          </a:prstGeom>
          <a:noFill/>
        </p:spPr>
        <p:txBody>
          <a:bodyPr wrap="square" rtlCol="0">
            <a:spAutoFit/>
          </a:bodyPr>
          <a:lstStyle/>
          <a:p>
            <a:r>
              <a:rPr lang="fr-FR" b="1" dirty="0" smtClean="0">
                <a:solidFill>
                  <a:schemeClr val="accent5"/>
                </a:solidFill>
              </a:rPr>
              <a:t>Assemblage par boulons à serrage contrôlé Boulons précontraints</a:t>
            </a:r>
          </a:p>
          <a:p>
            <a:r>
              <a:rPr lang="fr-FR" b="1" dirty="0" smtClean="0"/>
              <a:t>Un boulon H.R ou à haute résistance a le même aspect qu’un boulon ordinaire, fabriqué à partir d’un acier à  haute limite élastique. Il comporte en plus une deuxième rondelle qui doit être incorporée au niveau de la tête du boulon pour éviter le poinçonnement des pièces assemblées. L’acier de l’écrou et de la rondelle doit être identique à celui du boulon.</a:t>
            </a:r>
          </a:p>
          <a:p>
            <a:endParaRPr lang="fr-FR" dirty="0"/>
          </a:p>
        </p:txBody>
      </p:sp>
      <p:sp>
        <p:nvSpPr>
          <p:cNvPr id="7" name="ZoneTexte 6"/>
          <p:cNvSpPr txBox="1"/>
          <p:nvPr/>
        </p:nvSpPr>
        <p:spPr>
          <a:xfrm>
            <a:off x="323528" y="2492896"/>
            <a:ext cx="8352928" cy="3693319"/>
          </a:xfrm>
          <a:prstGeom prst="rect">
            <a:avLst/>
          </a:prstGeom>
          <a:noFill/>
        </p:spPr>
        <p:txBody>
          <a:bodyPr wrap="square" rtlCol="0">
            <a:spAutoFit/>
          </a:bodyPr>
          <a:lstStyle/>
          <a:p>
            <a:pPr lvl="0"/>
            <a:r>
              <a:rPr lang="fr-FR" b="1" dirty="0" smtClean="0"/>
              <a:t>Plusieurs paramètres interviennent dans la résistance de l’assemblage :</a:t>
            </a:r>
          </a:p>
          <a:p>
            <a:pPr lvl="0"/>
            <a:endParaRPr lang="fr-FR" b="1" dirty="0" smtClean="0"/>
          </a:p>
          <a:p>
            <a:r>
              <a:rPr lang="fr-FR" dirty="0" smtClean="0"/>
              <a:t> </a:t>
            </a:r>
            <a:r>
              <a:rPr lang="fr-FR" b="1" dirty="0" smtClean="0"/>
              <a:t>La force de précontrainte : </a:t>
            </a:r>
            <a:r>
              <a:rPr lang="fr-FR" b="1" dirty="0" err="1" smtClean="0">
                <a:solidFill>
                  <a:schemeClr val="accent5"/>
                </a:solidFill>
              </a:rPr>
              <a:t>F</a:t>
            </a:r>
            <a:r>
              <a:rPr lang="fr-FR" b="1" baseline="-25000" dirty="0" err="1" smtClean="0">
                <a:solidFill>
                  <a:schemeClr val="accent5"/>
                </a:solidFill>
              </a:rPr>
              <a:t>pCd</a:t>
            </a:r>
            <a:r>
              <a:rPr lang="fr-FR" b="1" dirty="0" smtClean="0">
                <a:solidFill>
                  <a:schemeClr val="accent5"/>
                </a:solidFill>
              </a:rPr>
              <a:t> = 0.7 </a:t>
            </a:r>
            <a:r>
              <a:rPr lang="fr-FR" b="1" dirty="0" err="1" smtClean="0">
                <a:solidFill>
                  <a:schemeClr val="accent5"/>
                </a:solidFill>
              </a:rPr>
              <a:t>f</a:t>
            </a:r>
            <a:r>
              <a:rPr lang="fr-FR" b="1" baseline="-25000" dirty="0" err="1" smtClean="0">
                <a:solidFill>
                  <a:schemeClr val="accent5"/>
                </a:solidFill>
              </a:rPr>
              <a:t>ub</a:t>
            </a:r>
            <a:r>
              <a:rPr lang="fr-FR" b="1" dirty="0" smtClean="0">
                <a:solidFill>
                  <a:schemeClr val="accent5"/>
                </a:solidFill>
              </a:rPr>
              <a:t> As</a:t>
            </a:r>
            <a:endParaRPr lang="fr-FR" dirty="0" smtClean="0">
              <a:solidFill>
                <a:schemeClr val="accent5"/>
              </a:solidFill>
            </a:endParaRPr>
          </a:p>
          <a:p>
            <a:pPr lvl="0"/>
            <a:endParaRPr lang="fr-FR" b="1" dirty="0" smtClean="0"/>
          </a:p>
          <a:p>
            <a:pPr lvl="0"/>
            <a:r>
              <a:rPr lang="fr-FR" b="1" dirty="0" smtClean="0"/>
              <a:t>L’état de surface des pièces en contact</a:t>
            </a:r>
          </a:p>
          <a:p>
            <a:pPr lvl="0"/>
            <a:r>
              <a:rPr lang="fr-FR" b="1" dirty="0" smtClean="0"/>
              <a:t>La forme et les dimensions du trou</a:t>
            </a:r>
          </a:p>
          <a:p>
            <a:pPr lvl="0"/>
            <a:r>
              <a:rPr lang="fr-FR" b="1" dirty="0" smtClean="0"/>
              <a:t>Le nombre de plan de contact</a:t>
            </a:r>
          </a:p>
          <a:p>
            <a:endParaRPr lang="fr-FR" b="1" dirty="0" smtClean="0"/>
          </a:p>
          <a:p>
            <a:endParaRPr lang="fr-FR" b="1" dirty="0" smtClean="0"/>
          </a:p>
          <a:p>
            <a:endParaRPr lang="fr-FR" b="1" dirty="0" smtClean="0"/>
          </a:p>
          <a:p>
            <a:endParaRPr lang="fr-FR" b="1" dirty="0" smtClean="0"/>
          </a:p>
          <a:p>
            <a:endParaRPr lang="fr-FR" b="1" dirty="0" smtClean="0"/>
          </a:p>
          <a:p>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251520" y="764704"/>
            <a:ext cx="8640960" cy="2308324"/>
          </a:xfrm>
          <a:prstGeom prst="rect">
            <a:avLst/>
          </a:prstGeom>
          <a:noFill/>
        </p:spPr>
        <p:txBody>
          <a:bodyPr wrap="square" rtlCol="0">
            <a:spAutoFit/>
          </a:bodyPr>
          <a:lstStyle/>
          <a:p>
            <a:r>
              <a:rPr lang="fr-FR" b="1" dirty="0" smtClean="0"/>
              <a:t>La résistance de calcul au glissement d’un boulon précontraint HR (Haute Résistance) sera égale :</a:t>
            </a:r>
          </a:p>
          <a:p>
            <a:r>
              <a:rPr lang="fr-FR" dirty="0" smtClean="0"/>
              <a:t> </a:t>
            </a:r>
          </a:p>
          <a:p>
            <a:pPr algn="ctr"/>
            <a:r>
              <a:rPr lang="fr-FR" b="1" dirty="0" err="1" smtClean="0">
                <a:solidFill>
                  <a:schemeClr val="accent5"/>
                </a:solidFill>
              </a:rPr>
              <a:t>Fs.Rd</a:t>
            </a:r>
            <a:r>
              <a:rPr lang="fr-FR" b="1" dirty="0" smtClean="0">
                <a:solidFill>
                  <a:schemeClr val="accent5"/>
                </a:solidFill>
              </a:rPr>
              <a:t> = </a:t>
            </a:r>
            <a:r>
              <a:rPr lang="fr-FR" b="1" dirty="0" err="1" smtClean="0">
                <a:solidFill>
                  <a:schemeClr val="accent5"/>
                </a:solidFill>
              </a:rPr>
              <a:t>ks</a:t>
            </a:r>
            <a:r>
              <a:rPr lang="fr-FR" b="1" dirty="0" smtClean="0">
                <a:solidFill>
                  <a:schemeClr val="accent5"/>
                </a:solidFill>
              </a:rPr>
              <a:t> m m </a:t>
            </a:r>
            <a:r>
              <a:rPr lang="fr-FR" b="1" dirty="0" err="1" smtClean="0">
                <a:solidFill>
                  <a:schemeClr val="accent5"/>
                </a:solidFill>
              </a:rPr>
              <a:t>FpCd</a:t>
            </a:r>
            <a:r>
              <a:rPr lang="fr-FR" b="1" dirty="0" smtClean="0">
                <a:solidFill>
                  <a:schemeClr val="accent5"/>
                </a:solidFill>
              </a:rPr>
              <a:t> / </a:t>
            </a:r>
            <a:r>
              <a:rPr lang="fr-FR" b="1" dirty="0" err="1" smtClean="0">
                <a:solidFill>
                  <a:schemeClr val="accent5"/>
                </a:solidFill>
              </a:rPr>
              <a:t>γMs</a:t>
            </a:r>
            <a:endParaRPr lang="fr-FR" dirty="0" smtClean="0">
              <a:solidFill>
                <a:schemeClr val="accent5"/>
              </a:solidFill>
            </a:endParaRPr>
          </a:p>
          <a:p>
            <a:r>
              <a:rPr lang="fr-FR" b="1" dirty="0" smtClean="0"/>
              <a:t>Avec :	  </a:t>
            </a:r>
            <a:r>
              <a:rPr lang="fr-FR" b="1" dirty="0" err="1" smtClean="0"/>
              <a:t>k</a:t>
            </a:r>
            <a:r>
              <a:rPr lang="fr-FR" b="1" baseline="-25000" dirty="0" err="1" smtClean="0"/>
              <a:t>s</a:t>
            </a:r>
            <a:r>
              <a:rPr lang="fr-FR" b="1" dirty="0" smtClean="0"/>
              <a:t>	Coefficient de forme des trous</a:t>
            </a:r>
          </a:p>
          <a:p>
            <a:r>
              <a:rPr lang="fr-FR" b="1" dirty="0" smtClean="0"/>
              <a:t>m	Nombre de surfaces d’adhérence</a:t>
            </a:r>
          </a:p>
          <a:p>
            <a:r>
              <a:rPr lang="fr-FR" b="1" dirty="0" smtClean="0"/>
              <a:t>m 	Coefficient de frottement,  </a:t>
            </a:r>
            <a:r>
              <a:rPr lang="fr-FR" b="1" dirty="0" err="1" smtClean="0"/>
              <a:t>F</a:t>
            </a:r>
            <a:r>
              <a:rPr lang="fr-FR" b="1" baseline="-25000" dirty="0" err="1" smtClean="0"/>
              <a:t>p.Cd</a:t>
            </a:r>
            <a:r>
              <a:rPr lang="fr-FR" b="1" dirty="0" smtClean="0"/>
              <a:t> effort de précontrainte</a:t>
            </a:r>
          </a:p>
          <a:p>
            <a:endParaRPr lang="fr-FR" dirty="0"/>
          </a:p>
        </p:txBody>
      </p:sp>
      <p:graphicFrame>
        <p:nvGraphicFramePr>
          <p:cNvPr id="7" name="Tableau 6"/>
          <p:cNvGraphicFramePr>
            <a:graphicFrameLocks noGrp="1"/>
          </p:cNvGraphicFramePr>
          <p:nvPr/>
        </p:nvGraphicFramePr>
        <p:xfrm>
          <a:off x="2411095" y="2896870"/>
          <a:ext cx="4321810" cy="1396226"/>
        </p:xfrm>
        <a:graphic>
          <a:graphicData uri="http://schemas.openxmlformats.org/drawingml/2006/table">
            <a:tbl>
              <a:tblPr/>
              <a:tblGrid>
                <a:gridCol w="1080770"/>
                <a:gridCol w="1079500"/>
                <a:gridCol w="1080770"/>
                <a:gridCol w="1080770"/>
              </a:tblGrid>
              <a:tr h="666456">
                <a:tc>
                  <a:txBody>
                    <a:bodyPr/>
                    <a:lstStyle/>
                    <a:p>
                      <a:pPr marL="42545" marR="38735" indent="90170" algn="ctr">
                        <a:lnSpc>
                          <a:spcPts val="1350"/>
                        </a:lnSpc>
                        <a:spcAft>
                          <a:spcPts val="0"/>
                        </a:spcAft>
                      </a:pPr>
                      <a:endParaRPr lang="fr-FR" sz="12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indent="90170" algn="l">
                        <a:lnSpc>
                          <a:spcPts val="1350"/>
                        </a:lnSpc>
                        <a:spcAft>
                          <a:spcPts val="0"/>
                        </a:spcAft>
                      </a:pPr>
                      <a:r>
                        <a:rPr lang="en-US" sz="1200" b="1" dirty="0" err="1">
                          <a:latin typeface="Times New Roman"/>
                          <a:ea typeface="Times New Roman"/>
                          <a:cs typeface="Arial"/>
                        </a:rPr>
                        <a:t>trou</a:t>
                      </a:r>
                      <a:r>
                        <a:rPr lang="en-US" sz="1200" b="1" dirty="0">
                          <a:latin typeface="Times New Roman"/>
                          <a:ea typeface="Times New Roman"/>
                          <a:cs typeface="Arial"/>
                        </a:rPr>
                        <a:t> nominal</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l">
                        <a:lnSpc>
                          <a:spcPts val="1350"/>
                        </a:lnSpc>
                        <a:spcAft>
                          <a:spcPts val="0"/>
                        </a:spcAft>
                      </a:pPr>
                      <a:r>
                        <a:rPr lang="en-US" sz="1200" b="1" dirty="0" err="1">
                          <a:latin typeface="Times New Roman"/>
                          <a:ea typeface="Times New Roman"/>
                          <a:cs typeface="Arial"/>
                        </a:rPr>
                        <a:t>trou</a:t>
                      </a:r>
                      <a:endParaRPr lang="fr-FR" sz="1100" b="1" dirty="0">
                        <a:latin typeface="Times New Roman"/>
                        <a:ea typeface="Times New Roman"/>
                        <a:cs typeface="Arial"/>
                      </a:endParaRPr>
                    </a:p>
                    <a:p>
                      <a:pPr marL="42545" marR="41275" indent="90170" algn="l">
                        <a:lnSpc>
                          <a:spcPts val="1305"/>
                        </a:lnSpc>
                        <a:spcAft>
                          <a:spcPts val="0"/>
                        </a:spcAft>
                      </a:pPr>
                      <a:r>
                        <a:rPr lang="en-US" sz="1200" b="1" dirty="0" err="1">
                          <a:latin typeface="Times New Roman"/>
                          <a:ea typeface="Times New Roman"/>
                          <a:cs typeface="Arial"/>
                        </a:rPr>
                        <a:t>surdimensionné</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0640" indent="90170" algn="l">
                        <a:lnSpc>
                          <a:spcPts val="1350"/>
                        </a:lnSpc>
                        <a:spcAft>
                          <a:spcPts val="0"/>
                        </a:spcAft>
                      </a:pPr>
                      <a:r>
                        <a:rPr lang="en-US" sz="1200" b="1" dirty="0" err="1">
                          <a:latin typeface="Times New Roman"/>
                          <a:ea typeface="Times New Roman"/>
                          <a:cs typeface="Arial"/>
                        </a:rPr>
                        <a:t>trou</a:t>
                      </a:r>
                      <a:r>
                        <a:rPr lang="en-US" sz="1200" b="1" dirty="0">
                          <a:latin typeface="Times New Roman"/>
                          <a:ea typeface="Times New Roman"/>
                          <a:cs typeface="Arial"/>
                        </a:rPr>
                        <a:t> oblong</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24">
                <a:tc>
                  <a:txBody>
                    <a:bodyPr/>
                    <a:lstStyle/>
                    <a:p>
                      <a:pPr marL="42545" marR="38735" indent="90170" algn="l">
                        <a:spcAft>
                          <a:spcPts val="0"/>
                        </a:spcAft>
                      </a:pPr>
                      <a:r>
                        <a:rPr lang="en-US" sz="1200" b="1" dirty="0" err="1">
                          <a:latin typeface="Times New Roman"/>
                          <a:ea typeface="Times New Roman"/>
                          <a:cs typeface="Arial"/>
                        </a:rPr>
                        <a:t>k</a:t>
                      </a:r>
                      <a:r>
                        <a:rPr lang="en-US" sz="1200" b="1" baseline="-25000" dirty="0" err="1">
                          <a:latin typeface="Times New Roman"/>
                          <a:ea typeface="Times New Roman"/>
                          <a:cs typeface="Arial"/>
                        </a:rPr>
                        <a:t>s</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90170" algn="l">
                        <a:spcAft>
                          <a:spcPts val="0"/>
                        </a:spcAft>
                      </a:pPr>
                      <a:r>
                        <a:rPr lang="en-US" sz="1200" b="1">
                          <a:latin typeface="Times New Roman"/>
                          <a:ea typeface="Times New Roman"/>
                          <a:cs typeface="Arial"/>
                        </a:rPr>
                        <a:t>1</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l">
                        <a:spcAft>
                          <a:spcPts val="0"/>
                        </a:spcAft>
                      </a:pPr>
                      <a:r>
                        <a:rPr lang="en-US" sz="1200" b="1">
                          <a:latin typeface="Times New Roman"/>
                          <a:ea typeface="Times New Roman"/>
                          <a:cs typeface="Arial"/>
                        </a:rPr>
                        <a:t>0.85</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l">
                        <a:spcAft>
                          <a:spcPts val="0"/>
                        </a:spcAft>
                      </a:pPr>
                      <a:r>
                        <a:rPr lang="en-US" sz="1200" b="1" dirty="0">
                          <a:latin typeface="Times New Roman"/>
                          <a:ea typeface="Times New Roman"/>
                          <a:cs typeface="Arial"/>
                        </a:rPr>
                        <a:t>0.7</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3">
                <a:tc>
                  <a:txBody>
                    <a:bodyPr/>
                    <a:lstStyle/>
                    <a:p>
                      <a:pPr marL="42545" marR="40640" indent="90170" algn="l">
                        <a:lnSpc>
                          <a:spcPts val="1375"/>
                        </a:lnSpc>
                        <a:spcAft>
                          <a:spcPts val="0"/>
                        </a:spcAft>
                      </a:pPr>
                      <a:r>
                        <a:rPr lang="en-US" sz="1200" b="1" dirty="0" err="1">
                          <a:latin typeface="Symbol"/>
                          <a:ea typeface="Times New Roman"/>
                          <a:cs typeface="Arial"/>
                        </a:rPr>
                        <a:t>g</a:t>
                      </a:r>
                      <a:r>
                        <a:rPr lang="en-US" sz="800" b="1" dirty="0" err="1">
                          <a:latin typeface="Times New Roman"/>
                          <a:ea typeface="Times New Roman"/>
                          <a:cs typeface="Arial"/>
                        </a:rPr>
                        <a:t>Ms,ser</a:t>
                      </a:r>
                      <a:r>
                        <a:rPr lang="en-US" sz="800" b="1" dirty="0">
                          <a:latin typeface="Times New Roman"/>
                          <a:ea typeface="Times New Roman"/>
                          <a:cs typeface="Arial"/>
                        </a:rPr>
                        <a:t> </a:t>
                      </a:r>
                      <a:r>
                        <a:rPr lang="en-US" sz="1200" b="1" dirty="0">
                          <a:latin typeface="Times New Roman"/>
                          <a:ea typeface="Times New Roman"/>
                          <a:cs typeface="Arial"/>
                        </a:rPr>
                        <a:t>ELS</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29540" indent="90170" algn="l">
                        <a:lnSpc>
                          <a:spcPts val="1350"/>
                        </a:lnSpc>
                        <a:spcAft>
                          <a:spcPts val="0"/>
                        </a:spcAft>
                      </a:pPr>
                      <a:r>
                        <a:rPr lang="en-US" sz="1200" b="1">
                          <a:latin typeface="Times New Roman"/>
                          <a:ea typeface="Times New Roman"/>
                          <a:cs typeface="Arial"/>
                        </a:rPr>
                        <a:t>1.20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l">
                        <a:lnSpc>
                          <a:spcPts val="1350"/>
                        </a:lnSpc>
                        <a:spcAft>
                          <a:spcPts val="0"/>
                        </a:spcAft>
                      </a:pPr>
                      <a:r>
                        <a:rPr lang="en-US" sz="1200" b="1">
                          <a:latin typeface="Times New Roman"/>
                          <a:ea typeface="Times New Roman"/>
                          <a:cs typeface="Arial"/>
                        </a:rPr>
                        <a:t>1.20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l">
                        <a:lnSpc>
                          <a:spcPts val="1350"/>
                        </a:lnSpc>
                        <a:spcAft>
                          <a:spcPts val="0"/>
                        </a:spcAft>
                      </a:pPr>
                      <a:r>
                        <a:rPr lang="en-US" sz="1200" b="1" dirty="0">
                          <a:latin typeface="Times New Roman"/>
                          <a:ea typeface="Times New Roman"/>
                          <a:cs typeface="Arial"/>
                        </a:rPr>
                        <a:t>1.20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3">
                <a:tc>
                  <a:txBody>
                    <a:bodyPr/>
                    <a:lstStyle/>
                    <a:p>
                      <a:pPr marL="42545" marR="38100" indent="90170" algn="l">
                        <a:lnSpc>
                          <a:spcPts val="1375"/>
                        </a:lnSpc>
                        <a:spcAft>
                          <a:spcPts val="0"/>
                        </a:spcAft>
                      </a:pPr>
                      <a:r>
                        <a:rPr lang="en-US" sz="1200" b="1" dirty="0" err="1">
                          <a:latin typeface="Symbol"/>
                          <a:ea typeface="Times New Roman"/>
                          <a:cs typeface="Arial"/>
                        </a:rPr>
                        <a:t>g</a:t>
                      </a:r>
                      <a:r>
                        <a:rPr lang="en-US" sz="800" b="1" dirty="0" err="1">
                          <a:latin typeface="Times New Roman"/>
                          <a:ea typeface="Times New Roman"/>
                          <a:cs typeface="Arial"/>
                        </a:rPr>
                        <a:t>Ms,ult</a:t>
                      </a:r>
                      <a:r>
                        <a:rPr lang="en-US" sz="800" b="1" dirty="0">
                          <a:latin typeface="Times New Roman"/>
                          <a:ea typeface="Times New Roman"/>
                          <a:cs typeface="Arial"/>
                        </a:rPr>
                        <a:t> </a:t>
                      </a:r>
                      <a:r>
                        <a:rPr lang="en-US" sz="1200" b="1" dirty="0">
                          <a:latin typeface="Times New Roman"/>
                          <a:ea typeface="Times New Roman"/>
                          <a:cs typeface="Arial"/>
                        </a:rPr>
                        <a:t>ELU</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29540" indent="90170" algn="l">
                        <a:lnSpc>
                          <a:spcPts val="1350"/>
                        </a:lnSpc>
                        <a:spcAft>
                          <a:spcPts val="0"/>
                        </a:spcAft>
                      </a:pPr>
                      <a:r>
                        <a:rPr lang="en-US" sz="1200" b="1">
                          <a:latin typeface="Times New Roman"/>
                          <a:ea typeface="Times New Roman"/>
                          <a:cs typeface="Arial"/>
                        </a:rPr>
                        <a:t>1.10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l">
                        <a:lnSpc>
                          <a:spcPts val="1350"/>
                        </a:lnSpc>
                        <a:spcAft>
                          <a:spcPts val="0"/>
                        </a:spcAft>
                      </a:pPr>
                      <a:r>
                        <a:rPr lang="en-US" sz="1200" b="1">
                          <a:latin typeface="Times New Roman"/>
                          <a:ea typeface="Times New Roman"/>
                          <a:cs typeface="Arial"/>
                        </a:rPr>
                        <a:t>1.25</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l">
                        <a:lnSpc>
                          <a:spcPts val="1350"/>
                        </a:lnSpc>
                        <a:spcAft>
                          <a:spcPts val="0"/>
                        </a:spcAft>
                      </a:pPr>
                      <a:r>
                        <a:rPr lang="en-US" sz="1200" b="1" dirty="0">
                          <a:latin typeface="Times New Roman"/>
                          <a:ea typeface="Times New Roman"/>
                          <a:cs typeface="Arial"/>
                        </a:rPr>
                        <a:t>1.25</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nvGraphicFramePr>
        <p:xfrm>
          <a:off x="1979712" y="4725144"/>
          <a:ext cx="4995545" cy="1884680"/>
        </p:xfrm>
        <a:graphic>
          <a:graphicData uri="http://schemas.openxmlformats.org/drawingml/2006/table">
            <a:tbl>
              <a:tblPr/>
              <a:tblGrid>
                <a:gridCol w="990600"/>
                <a:gridCol w="1623060"/>
                <a:gridCol w="2381885"/>
              </a:tblGrid>
              <a:tr h="447040">
                <a:tc>
                  <a:txBody>
                    <a:bodyPr/>
                    <a:lstStyle/>
                    <a:p>
                      <a:pPr marL="275590" marR="186055" indent="90170" algn="ctr">
                        <a:spcAft>
                          <a:spcPts val="0"/>
                        </a:spcAft>
                      </a:pPr>
                      <a:r>
                        <a:rPr lang="en-US" sz="1200" b="1" dirty="0" err="1">
                          <a:latin typeface="Times New Roman"/>
                          <a:ea typeface="Times New Roman"/>
                          <a:cs typeface="Arial"/>
                        </a:rPr>
                        <a:t>Classe</a:t>
                      </a:r>
                      <a:r>
                        <a:rPr lang="en-US" sz="1200" b="1" dirty="0">
                          <a:latin typeface="Times New Roman"/>
                          <a:ea typeface="Times New Roman"/>
                          <a:cs typeface="Arial"/>
                        </a:rPr>
                        <a:t> de surface</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9095" marR="198755" indent="90170" algn="ctr">
                        <a:lnSpc>
                          <a:spcPts val="1380"/>
                        </a:lnSpc>
                        <a:spcBef>
                          <a:spcPts val="80"/>
                        </a:spcBef>
                        <a:spcAft>
                          <a:spcPts val="0"/>
                        </a:spcAft>
                      </a:pPr>
                      <a:r>
                        <a:rPr lang="en-US" sz="1200" b="1" dirty="0">
                          <a:latin typeface="Symbol"/>
                          <a:ea typeface="Times New Roman"/>
                          <a:cs typeface="Arial"/>
                        </a:rPr>
                        <a:t>m</a:t>
                      </a:r>
                      <a:r>
                        <a:rPr lang="en-US" sz="1200" b="1" dirty="0">
                          <a:latin typeface="Times New Roman"/>
                          <a:ea typeface="Times New Roman"/>
                          <a:cs typeface="Arial"/>
                        </a:rPr>
                        <a:t> </a:t>
                      </a:r>
                      <a:r>
                        <a:rPr lang="en-US" sz="1200" b="1" dirty="0" err="1">
                          <a:latin typeface="Times New Roman"/>
                          <a:ea typeface="Times New Roman"/>
                          <a:cs typeface="Arial"/>
                        </a:rPr>
                        <a:t>oefficient</a:t>
                      </a:r>
                      <a:r>
                        <a:rPr lang="en-US" sz="1200" b="1" dirty="0">
                          <a:latin typeface="Times New Roman"/>
                          <a:ea typeface="Times New Roman"/>
                          <a:cs typeface="Arial"/>
                        </a:rPr>
                        <a:t> de </a:t>
                      </a:r>
                      <a:r>
                        <a:rPr lang="en-US" sz="1200" b="1" dirty="0" err="1">
                          <a:latin typeface="Times New Roman"/>
                          <a:ea typeface="Times New Roman"/>
                          <a:cs typeface="Arial"/>
                        </a:rPr>
                        <a:t>frottement</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7690" marR="562610" indent="90170" algn="ctr">
                        <a:lnSpc>
                          <a:spcPts val="1350"/>
                        </a:lnSpc>
                        <a:spcAft>
                          <a:spcPts val="0"/>
                        </a:spcAft>
                      </a:pPr>
                      <a:r>
                        <a:rPr lang="en-US" sz="1200" b="1" dirty="0" err="1">
                          <a:latin typeface="Times New Roman"/>
                          <a:ea typeface="Times New Roman"/>
                          <a:cs typeface="Arial"/>
                        </a:rPr>
                        <a:t>état</a:t>
                      </a:r>
                      <a:r>
                        <a:rPr lang="en-US" sz="1200" b="1" dirty="0">
                          <a:latin typeface="Times New Roman"/>
                          <a:ea typeface="Times New Roman"/>
                          <a:cs typeface="Arial"/>
                        </a:rPr>
                        <a:t> de surface</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marL="6350" indent="90170" algn="ctr">
                        <a:spcAft>
                          <a:spcPts val="0"/>
                        </a:spcAft>
                      </a:pPr>
                      <a:r>
                        <a:rPr lang="en-US" sz="1200" b="1">
                          <a:latin typeface="Times New Roman"/>
                          <a:ea typeface="Times New Roman"/>
                          <a:cs typeface="Arial"/>
                        </a:rPr>
                        <a:t>A</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marR="582930" indent="90170" algn="ctr">
                        <a:spcAft>
                          <a:spcPts val="0"/>
                        </a:spcAft>
                      </a:pPr>
                      <a:r>
                        <a:rPr lang="en-US" sz="1200" b="1">
                          <a:latin typeface="Times New Roman"/>
                          <a:ea typeface="Times New Roman"/>
                          <a:cs typeface="Arial"/>
                        </a:rPr>
                        <a:t>0.5</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8325" marR="561975" indent="90170" algn="ctr">
                        <a:spcAft>
                          <a:spcPts val="0"/>
                        </a:spcAft>
                      </a:pPr>
                      <a:r>
                        <a:rPr lang="en-US" sz="1200" b="1" dirty="0" err="1">
                          <a:latin typeface="Times New Roman"/>
                          <a:ea typeface="Times New Roman"/>
                          <a:cs typeface="Arial"/>
                        </a:rPr>
                        <a:t>Grenaillé</a:t>
                      </a:r>
                      <a:r>
                        <a:rPr lang="en-US" sz="1200" b="1" dirty="0">
                          <a:latin typeface="Times New Roman"/>
                          <a:ea typeface="Times New Roman"/>
                          <a:cs typeface="Arial"/>
                        </a:rPr>
                        <a:t> </a:t>
                      </a:r>
                      <a:r>
                        <a:rPr lang="en-US" sz="1200" b="1" dirty="0" err="1">
                          <a:latin typeface="Times New Roman"/>
                          <a:ea typeface="Times New Roman"/>
                          <a:cs typeface="Arial"/>
                        </a:rPr>
                        <a:t>ou</a:t>
                      </a:r>
                      <a:r>
                        <a:rPr lang="en-US" sz="1200" b="1" dirty="0">
                          <a:latin typeface="Times New Roman"/>
                          <a:ea typeface="Times New Roman"/>
                          <a:cs typeface="Arial"/>
                        </a:rPr>
                        <a:t> </a:t>
                      </a:r>
                      <a:r>
                        <a:rPr lang="en-US" sz="1200" b="1" dirty="0" err="1">
                          <a:latin typeface="Times New Roman"/>
                          <a:ea typeface="Times New Roman"/>
                          <a:cs typeface="Arial"/>
                        </a:rPr>
                        <a:t>sablé</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
                <a:tc>
                  <a:txBody>
                    <a:bodyPr/>
                    <a:lstStyle/>
                    <a:p>
                      <a:pPr marL="6985" indent="90170" algn="ctr">
                        <a:spcAft>
                          <a:spcPts val="0"/>
                        </a:spcAft>
                      </a:pPr>
                      <a:r>
                        <a:rPr lang="en-US" sz="1200" b="1">
                          <a:latin typeface="Times New Roman"/>
                          <a:ea typeface="Times New Roman"/>
                          <a:cs typeface="Arial"/>
                        </a:rPr>
                        <a:t>B</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marR="582930" indent="90170" algn="ctr">
                        <a:spcAft>
                          <a:spcPts val="0"/>
                        </a:spcAft>
                      </a:pPr>
                      <a:r>
                        <a:rPr lang="en-US" sz="1200" b="1">
                          <a:latin typeface="Times New Roman"/>
                          <a:ea typeface="Times New Roman"/>
                          <a:cs typeface="Arial"/>
                        </a:rPr>
                        <a:t>0.4</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8325" marR="562610" indent="90170" algn="ctr">
                        <a:spcAft>
                          <a:spcPts val="0"/>
                        </a:spcAft>
                      </a:pPr>
                      <a:r>
                        <a:rPr lang="en-US" sz="1200" b="1" dirty="0" err="1">
                          <a:latin typeface="Times New Roman"/>
                          <a:ea typeface="Times New Roman"/>
                          <a:cs typeface="Arial"/>
                        </a:rPr>
                        <a:t>Grenaillé</a:t>
                      </a:r>
                      <a:r>
                        <a:rPr lang="en-US" sz="1200" b="1" dirty="0">
                          <a:latin typeface="Times New Roman"/>
                          <a:ea typeface="Times New Roman"/>
                          <a:cs typeface="Arial"/>
                        </a:rPr>
                        <a:t>, </a:t>
                      </a:r>
                      <a:r>
                        <a:rPr lang="en-US" sz="1200" b="1" dirty="0" err="1">
                          <a:latin typeface="Times New Roman"/>
                          <a:ea typeface="Times New Roman"/>
                          <a:cs typeface="Arial"/>
                        </a:rPr>
                        <a:t>sablé</a:t>
                      </a:r>
                      <a:r>
                        <a:rPr lang="en-US" sz="1200" b="1" dirty="0">
                          <a:latin typeface="Times New Roman"/>
                          <a:ea typeface="Times New Roman"/>
                          <a:cs typeface="Arial"/>
                        </a:rPr>
                        <a:t> et </a:t>
                      </a:r>
                      <a:r>
                        <a:rPr lang="en-US" sz="1200" b="1" dirty="0" err="1">
                          <a:latin typeface="Times New Roman"/>
                          <a:ea typeface="Times New Roman"/>
                          <a:cs typeface="Arial"/>
                        </a:rPr>
                        <a:t>peint</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5">
                <a:tc>
                  <a:txBody>
                    <a:bodyPr/>
                    <a:lstStyle/>
                    <a:p>
                      <a:pPr marL="3810" indent="90170" algn="ctr">
                        <a:lnSpc>
                          <a:spcPts val="1290"/>
                        </a:lnSpc>
                        <a:spcAft>
                          <a:spcPts val="0"/>
                        </a:spcAft>
                      </a:pPr>
                      <a:r>
                        <a:rPr lang="en-US" sz="1200" b="1">
                          <a:latin typeface="Times New Roman"/>
                          <a:ea typeface="Times New Roman"/>
                          <a:cs typeface="Arial"/>
                        </a:rPr>
                        <a:t>C</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marR="582930" indent="90170" algn="ctr">
                        <a:lnSpc>
                          <a:spcPts val="1290"/>
                        </a:lnSpc>
                        <a:spcAft>
                          <a:spcPts val="0"/>
                        </a:spcAft>
                      </a:pPr>
                      <a:r>
                        <a:rPr lang="en-US" sz="1200" b="1">
                          <a:latin typeface="Times New Roman"/>
                          <a:ea typeface="Times New Roman"/>
                          <a:cs typeface="Arial"/>
                        </a:rPr>
                        <a:t>0.3</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8325" marR="561340" indent="90170" algn="ctr">
                        <a:lnSpc>
                          <a:spcPts val="1290"/>
                        </a:lnSpc>
                        <a:spcAft>
                          <a:spcPts val="0"/>
                        </a:spcAft>
                      </a:pPr>
                      <a:r>
                        <a:rPr lang="en-US" sz="1200" b="1" dirty="0" err="1">
                          <a:latin typeface="Times New Roman"/>
                          <a:ea typeface="Times New Roman"/>
                          <a:cs typeface="Arial"/>
                        </a:rPr>
                        <a:t>Brossé</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5">
                <a:tc>
                  <a:txBody>
                    <a:bodyPr/>
                    <a:lstStyle/>
                    <a:p>
                      <a:pPr marL="6350" indent="90170" algn="ctr">
                        <a:spcAft>
                          <a:spcPts val="0"/>
                        </a:spcAft>
                      </a:pPr>
                      <a:r>
                        <a:rPr lang="en-US" sz="1200" b="1">
                          <a:latin typeface="Times New Roman"/>
                          <a:ea typeface="Times New Roman"/>
                          <a:cs typeface="Arial"/>
                        </a:rPr>
                        <a:t>D</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marR="582930" indent="90170" algn="ctr">
                        <a:spcAft>
                          <a:spcPts val="0"/>
                        </a:spcAft>
                      </a:pPr>
                      <a:r>
                        <a:rPr lang="en-US" sz="1200" b="1">
                          <a:latin typeface="Times New Roman"/>
                          <a:ea typeface="Times New Roman"/>
                          <a:cs typeface="Arial"/>
                        </a:rPr>
                        <a:t>0.2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7690" marR="562610" indent="90170" algn="ctr">
                        <a:spcAft>
                          <a:spcPts val="0"/>
                        </a:spcAft>
                      </a:pPr>
                      <a:r>
                        <a:rPr lang="en-US" sz="1200" b="1" dirty="0">
                          <a:latin typeface="Times New Roman"/>
                          <a:ea typeface="Times New Roman"/>
                          <a:cs typeface="Arial"/>
                        </a:rPr>
                        <a:t>Non </a:t>
                      </a:r>
                      <a:r>
                        <a:rPr lang="en-US" sz="1200" b="1" dirty="0" err="1">
                          <a:latin typeface="Times New Roman"/>
                          <a:ea typeface="Times New Roman"/>
                          <a:cs typeface="Arial"/>
                        </a:rPr>
                        <a:t>traité</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251520" y="620688"/>
            <a:ext cx="8640960" cy="2585323"/>
          </a:xfrm>
          <a:prstGeom prst="rect">
            <a:avLst/>
          </a:prstGeom>
          <a:noFill/>
        </p:spPr>
        <p:txBody>
          <a:bodyPr wrap="square" rtlCol="0">
            <a:spAutoFit/>
          </a:bodyPr>
          <a:lstStyle/>
          <a:p>
            <a:r>
              <a:rPr lang="fr-FR" b="1" dirty="0" smtClean="0"/>
              <a:t>II.1.6.4.1</a:t>
            </a:r>
            <a:r>
              <a:rPr lang="fr-FR" dirty="0" smtClean="0"/>
              <a:t>.</a:t>
            </a:r>
            <a:r>
              <a:rPr lang="fr-FR" b="1" dirty="0" smtClean="0"/>
              <a:t>2</a:t>
            </a:r>
            <a:r>
              <a:rPr lang="fr-FR" dirty="0" smtClean="0"/>
              <a:t> </a:t>
            </a:r>
            <a:r>
              <a:rPr lang="fr-FR" b="1" dirty="0" smtClean="0"/>
              <a:t>Résistance à la traction d’un boulon précontraint</a:t>
            </a:r>
            <a:endParaRPr lang="fr-FR" dirty="0" smtClean="0"/>
          </a:p>
          <a:p>
            <a:endParaRPr lang="fr-FR" dirty="0" smtClean="0"/>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endParaRPr lang="fr-FR" dirty="0"/>
          </a:p>
        </p:txBody>
      </p:sp>
      <p:grpSp>
        <p:nvGrpSpPr>
          <p:cNvPr id="1026" name="Group 2"/>
          <p:cNvGrpSpPr>
            <a:grpSpLocks/>
          </p:cNvGrpSpPr>
          <p:nvPr/>
        </p:nvGrpSpPr>
        <p:grpSpPr bwMode="auto">
          <a:xfrm>
            <a:off x="2555776" y="1340768"/>
            <a:ext cx="1852612" cy="2179637"/>
            <a:chOff x="1554" y="183"/>
            <a:chExt cx="2917" cy="3434"/>
          </a:xfrm>
        </p:grpSpPr>
        <p:sp>
          <p:nvSpPr>
            <p:cNvPr id="1027" name="AutoShape 3"/>
            <p:cNvSpPr>
              <a:spLocks/>
            </p:cNvSpPr>
            <p:nvPr/>
          </p:nvSpPr>
          <p:spPr bwMode="auto">
            <a:xfrm>
              <a:off x="1553" y="1678"/>
              <a:ext cx="2916" cy="440"/>
            </a:xfrm>
            <a:custGeom>
              <a:avLst/>
              <a:gdLst/>
              <a:ahLst/>
              <a:cxnLst>
                <a:cxn ang="0">
                  <a:pos x="0" y="439"/>
                </a:cxn>
                <a:cxn ang="0">
                  <a:pos x="2916" y="439"/>
                </a:cxn>
                <a:cxn ang="0">
                  <a:pos x="0" y="220"/>
                </a:cxn>
                <a:cxn ang="0">
                  <a:pos x="2916" y="220"/>
                </a:cxn>
                <a:cxn ang="0">
                  <a:pos x="0" y="439"/>
                </a:cxn>
                <a:cxn ang="0">
                  <a:pos x="0" y="220"/>
                </a:cxn>
                <a:cxn ang="0">
                  <a:pos x="2916" y="220"/>
                </a:cxn>
                <a:cxn ang="0">
                  <a:pos x="2916" y="439"/>
                </a:cxn>
                <a:cxn ang="0">
                  <a:pos x="0" y="220"/>
                </a:cxn>
                <a:cxn ang="0">
                  <a:pos x="2916" y="220"/>
                </a:cxn>
                <a:cxn ang="0">
                  <a:pos x="0" y="0"/>
                </a:cxn>
                <a:cxn ang="0">
                  <a:pos x="2916" y="0"/>
                </a:cxn>
                <a:cxn ang="0">
                  <a:pos x="0" y="0"/>
                </a:cxn>
                <a:cxn ang="0">
                  <a:pos x="0" y="220"/>
                </a:cxn>
                <a:cxn ang="0">
                  <a:pos x="2916" y="0"/>
                </a:cxn>
                <a:cxn ang="0">
                  <a:pos x="2916" y="220"/>
                </a:cxn>
              </a:cxnLst>
              <a:rect l="0" t="0" r="r" b="b"/>
              <a:pathLst>
                <a:path w="2916" h="440">
                  <a:moveTo>
                    <a:pt x="0" y="439"/>
                  </a:moveTo>
                  <a:lnTo>
                    <a:pt x="2916" y="439"/>
                  </a:lnTo>
                  <a:moveTo>
                    <a:pt x="0" y="220"/>
                  </a:moveTo>
                  <a:lnTo>
                    <a:pt x="2916" y="220"/>
                  </a:lnTo>
                  <a:moveTo>
                    <a:pt x="0" y="439"/>
                  </a:moveTo>
                  <a:lnTo>
                    <a:pt x="0" y="220"/>
                  </a:lnTo>
                  <a:moveTo>
                    <a:pt x="2916" y="220"/>
                  </a:moveTo>
                  <a:lnTo>
                    <a:pt x="2916" y="439"/>
                  </a:lnTo>
                  <a:moveTo>
                    <a:pt x="0" y="220"/>
                  </a:moveTo>
                  <a:lnTo>
                    <a:pt x="2916" y="220"/>
                  </a:lnTo>
                  <a:moveTo>
                    <a:pt x="0" y="0"/>
                  </a:moveTo>
                  <a:lnTo>
                    <a:pt x="2916" y="0"/>
                  </a:lnTo>
                  <a:moveTo>
                    <a:pt x="0" y="0"/>
                  </a:moveTo>
                  <a:lnTo>
                    <a:pt x="0" y="220"/>
                  </a:lnTo>
                  <a:moveTo>
                    <a:pt x="2916" y="0"/>
                  </a:moveTo>
                  <a:lnTo>
                    <a:pt x="2916" y="220"/>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Rectangle 4"/>
            <p:cNvSpPr>
              <a:spLocks noChangeArrowheads="1"/>
            </p:cNvSpPr>
            <p:nvPr/>
          </p:nvSpPr>
          <p:spPr bwMode="auto">
            <a:xfrm>
              <a:off x="3406" y="1131"/>
              <a:ext cx="27" cy="5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9" name="Rectangle 5"/>
            <p:cNvSpPr>
              <a:spLocks noChangeArrowheads="1"/>
            </p:cNvSpPr>
            <p:nvPr/>
          </p:nvSpPr>
          <p:spPr bwMode="auto">
            <a:xfrm>
              <a:off x="3406" y="1131"/>
              <a:ext cx="27" cy="548"/>
            </a:xfrm>
            <a:prstGeom prst="rect">
              <a:avLst/>
            </a:prstGeom>
            <a:noFill/>
            <a:ln w="127">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3" cstate="print"/>
            <a:srcRect/>
            <a:stretch>
              <a:fillRect/>
            </a:stretch>
          </p:blipFill>
          <p:spPr bwMode="auto">
            <a:xfrm>
              <a:off x="3367" y="1462"/>
              <a:ext cx="104" cy="219"/>
            </a:xfrm>
            <a:prstGeom prst="rect">
              <a:avLst/>
            </a:prstGeom>
            <a:noFill/>
          </p:spPr>
        </p:pic>
        <p:sp>
          <p:nvSpPr>
            <p:cNvPr id="1031" name="Rectangle 7"/>
            <p:cNvSpPr>
              <a:spLocks noChangeArrowheads="1"/>
            </p:cNvSpPr>
            <p:nvPr/>
          </p:nvSpPr>
          <p:spPr bwMode="auto">
            <a:xfrm>
              <a:off x="2602" y="1131"/>
              <a:ext cx="27" cy="5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2" name="Rectangle 8"/>
            <p:cNvSpPr>
              <a:spLocks noChangeArrowheads="1"/>
            </p:cNvSpPr>
            <p:nvPr/>
          </p:nvSpPr>
          <p:spPr bwMode="auto">
            <a:xfrm>
              <a:off x="2602" y="1131"/>
              <a:ext cx="27" cy="548"/>
            </a:xfrm>
            <a:prstGeom prst="rect">
              <a:avLst/>
            </a:prstGeom>
            <a:noFill/>
            <a:ln w="127">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564" y="1462"/>
              <a:ext cx="65" cy="219"/>
            </a:xfrm>
            <a:custGeom>
              <a:avLst/>
              <a:gdLst/>
              <a:ahLst/>
              <a:cxnLst>
                <a:cxn ang="0">
                  <a:pos x="65" y="213"/>
                </a:cxn>
                <a:cxn ang="0">
                  <a:pos x="26" y="0"/>
                </a:cxn>
                <a:cxn ang="0">
                  <a:pos x="0" y="2"/>
                </a:cxn>
                <a:cxn ang="0">
                  <a:pos x="38" y="218"/>
                </a:cxn>
                <a:cxn ang="0">
                  <a:pos x="65" y="213"/>
                </a:cxn>
              </a:cxnLst>
              <a:rect l="0" t="0" r="r" b="b"/>
              <a:pathLst>
                <a:path w="65" h="219">
                  <a:moveTo>
                    <a:pt x="65" y="213"/>
                  </a:moveTo>
                  <a:lnTo>
                    <a:pt x="26" y="0"/>
                  </a:lnTo>
                  <a:lnTo>
                    <a:pt x="0" y="2"/>
                  </a:lnTo>
                  <a:lnTo>
                    <a:pt x="38" y="218"/>
                  </a:lnTo>
                  <a:lnTo>
                    <a:pt x="65" y="21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564" y="1462"/>
              <a:ext cx="65" cy="219"/>
            </a:xfrm>
            <a:custGeom>
              <a:avLst/>
              <a:gdLst/>
              <a:ahLst/>
              <a:cxnLst>
                <a:cxn ang="0">
                  <a:pos x="26" y="0"/>
                </a:cxn>
                <a:cxn ang="0">
                  <a:pos x="0" y="2"/>
                </a:cxn>
                <a:cxn ang="0">
                  <a:pos x="38" y="218"/>
                </a:cxn>
                <a:cxn ang="0">
                  <a:pos x="65" y="213"/>
                </a:cxn>
                <a:cxn ang="0">
                  <a:pos x="26" y="0"/>
                </a:cxn>
              </a:cxnLst>
              <a:rect l="0" t="0" r="r" b="b"/>
              <a:pathLst>
                <a:path w="65" h="219">
                  <a:moveTo>
                    <a:pt x="26" y="0"/>
                  </a:moveTo>
                  <a:lnTo>
                    <a:pt x="0" y="2"/>
                  </a:lnTo>
                  <a:lnTo>
                    <a:pt x="38" y="218"/>
                  </a:lnTo>
                  <a:lnTo>
                    <a:pt x="65" y="213"/>
                  </a:lnTo>
                  <a:lnTo>
                    <a:pt x="26" y="0"/>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Freeform 11"/>
            <p:cNvSpPr>
              <a:spLocks/>
            </p:cNvSpPr>
            <p:nvPr/>
          </p:nvSpPr>
          <p:spPr bwMode="auto">
            <a:xfrm>
              <a:off x="2602" y="1462"/>
              <a:ext cx="65" cy="219"/>
            </a:xfrm>
            <a:custGeom>
              <a:avLst/>
              <a:gdLst/>
              <a:ahLst/>
              <a:cxnLst>
                <a:cxn ang="0">
                  <a:pos x="65" y="2"/>
                </a:cxn>
                <a:cxn ang="0">
                  <a:pos x="39" y="0"/>
                </a:cxn>
                <a:cxn ang="0">
                  <a:pos x="0" y="213"/>
                </a:cxn>
                <a:cxn ang="0">
                  <a:pos x="27" y="218"/>
                </a:cxn>
                <a:cxn ang="0">
                  <a:pos x="65" y="2"/>
                </a:cxn>
              </a:cxnLst>
              <a:rect l="0" t="0" r="r" b="b"/>
              <a:pathLst>
                <a:path w="65" h="219">
                  <a:moveTo>
                    <a:pt x="65" y="2"/>
                  </a:moveTo>
                  <a:lnTo>
                    <a:pt x="39" y="0"/>
                  </a:lnTo>
                  <a:lnTo>
                    <a:pt x="0" y="213"/>
                  </a:lnTo>
                  <a:lnTo>
                    <a:pt x="27" y="218"/>
                  </a:lnTo>
                  <a:lnTo>
                    <a:pt x="65" y="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6" name="Freeform 12"/>
            <p:cNvSpPr>
              <a:spLocks/>
            </p:cNvSpPr>
            <p:nvPr/>
          </p:nvSpPr>
          <p:spPr bwMode="auto">
            <a:xfrm>
              <a:off x="2602" y="1462"/>
              <a:ext cx="65" cy="219"/>
            </a:xfrm>
            <a:custGeom>
              <a:avLst/>
              <a:gdLst/>
              <a:ahLst/>
              <a:cxnLst>
                <a:cxn ang="0">
                  <a:pos x="0" y="213"/>
                </a:cxn>
                <a:cxn ang="0">
                  <a:pos x="27" y="218"/>
                </a:cxn>
                <a:cxn ang="0">
                  <a:pos x="65" y="2"/>
                </a:cxn>
                <a:cxn ang="0">
                  <a:pos x="39" y="0"/>
                </a:cxn>
                <a:cxn ang="0">
                  <a:pos x="0" y="213"/>
                </a:cxn>
              </a:cxnLst>
              <a:rect l="0" t="0" r="r" b="b"/>
              <a:pathLst>
                <a:path w="65" h="219">
                  <a:moveTo>
                    <a:pt x="0" y="213"/>
                  </a:moveTo>
                  <a:lnTo>
                    <a:pt x="27" y="218"/>
                  </a:lnTo>
                  <a:lnTo>
                    <a:pt x="65" y="2"/>
                  </a:lnTo>
                  <a:lnTo>
                    <a:pt x="39" y="0"/>
                  </a:lnTo>
                  <a:lnTo>
                    <a:pt x="0" y="213"/>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Rectangle 13"/>
            <p:cNvSpPr>
              <a:spLocks noChangeArrowheads="1"/>
            </p:cNvSpPr>
            <p:nvPr/>
          </p:nvSpPr>
          <p:spPr bwMode="auto">
            <a:xfrm>
              <a:off x="3406" y="2117"/>
              <a:ext cx="27" cy="5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8" name="Rectangle 14"/>
            <p:cNvSpPr>
              <a:spLocks noChangeArrowheads="1"/>
            </p:cNvSpPr>
            <p:nvPr/>
          </p:nvSpPr>
          <p:spPr bwMode="auto">
            <a:xfrm>
              <a:off x="3406" y="2117"/>
              <a:ext cx="27" cy="548"/>
            </a:xfrm>
            <a:prstGeom prst="rect">
              <a:avLst/>
            </a:prstGeom>
            <a:noFill/>
            <a:ln w="127">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39" name="Picture 15"/>
            <p:cNvPicPr>
              <a:picLocks noChangeAspect="1" noChangeArrowheads="1"/>
            </p:cNvPicPr>
            <p:nvPr/>
          </p:nvPicPr>
          <p:blipFill>
            <a:blip r:embed="rId4" cstate="print"/>
            <a:srcRect/>
            <a:stretch>
              <a:fillRect/>
            </a:stretch>
          </p:blipFill>
          <p:spPr bwMode="auto">
            <a:xfrm>
              <a:off x="3367" y="2115"/>
              <a:ext cx="104" cy="221"/>
            </a:xfrm>
            <a:prstGeom prst="rect">
              <a:avLst/>
            </a:prstGeom>
            <a:noFill/>
          </p:spPr>
        </p:pic>
        <p:sp>
          <p:nvSpPr>
            <p:cNvPr id="1040" name="Rectangle 16"/>
            <p:cNvSpPr>
              <a:spLocks noChangeArrowheads="1"/>
            </p:cNvSpPr>
            <p:nvPr/>
          </p:nvSpPr>
          <p:spPr bwMode="auto">
            <a:xfrm>
              <a:off x="2602" y="2117"/>
              <a:ext cx="27" cy="5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1" name="Rectangle 17"/>
            <p:cNvSpPr>
              <a:spLocks noChangeArrowheads="1"/>
            </p:cNvSpPr>
            <p:nvPr/>
          </p:nvSpPr>
          <p:spPr bwMode="auto">
            <a:xfrm>
              <a:off x="2602" y="2117"/>
              <a:ext cx="27" cy="548"/>
            </a:xfrm>
            <a:prstGeom prst="rect">
              <a:avLst/>
            </a:prstGeom>
            <a:noFill/>
            <a:ln w="127">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2" name="Freeform 18"/>
            <p:cNvSpPr>
              <a:spLocks/>
            </p:cNvSpPr>
            <p:nvPr/>
          </p:nvSpPr>
          <p:spPr bwMode="auto">
            <a:xfrm>
              <a:off x="2564" y="2115"/>
              <a:ext cx="65" cy="221"/>
            </a:xfrm>
            <a:custGeom>
              <a:avLst/>
              <a:gdLst/>
              <a:ahLst/>
              <a:cxnLst>
                <a:cxn ang="0">
                  <a:pos x="65" y="5"/>
                </a:cxn>
                <a:cxn ang="0">
                  <a:pos x="38" y="0"/>
                </a:cxn>
                <a:cxn ang="0">
                  <a:pos x="0" y="216"/>
                </a:cxn>
                <a:cxn ang="0">
                  <a:pos x="26" y="221"/>
                </a:cxn>
                <a:cxn ang="0">
                  <a:pos x="65" y="5"/>
                </a:cxn>
              </a:cxnLst>
              <a:rect l="0" t="0" r="r" b="b"/>
              <a:pathLst>
                <a:path w="65" h="221">
                  <a:moveTo>
                    <a:pt x="65" y="5"/>
                  </a:moveTo>
                  <a:lnTo>
                    <a:pt x="38" y="0"/>
                  </a:lnTo>
                  <a:lnTo>
                    <a:pt x="0" y="216"/>
                  </a:lnTo>
                  <a:lnTo>
                    <a:pt x="26" y="221"/>
                  </a:lnTo>
                  <a:lnTo>
                    <a:pt x="65" y="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3" name="Freeform 19"/>
            <p:cNvSpPr>
              <a:spLocks/>
            </p:cNvSpPr>
            <p:nvPr/>
          </p:nvSpPr>
          <p:spPr bwMode="auto">
            <a:xfrm>
              <a:off x="2564" y="2115"/>
              <a:ext cx="65" cy="221"/>
            </a:xfrm>
            <a:custGeom>
              <a:avLst/>
              <a:gdLst/>
              <a:ahLst/>
              <a:cxnLst>
                <a:cxn ang="0">
                  <a:pos x="26" y="221"/>
                </a:cxn>
                <a:cxn ang="0">
                  <a:pos x="0" y="216"/>
                </a:cxn>
                <a:cxn ang="0">
                  <a:pos x="38" y="0"/>
                </a:cxn>
                <a:cxn ang="0">
                  <a:pos x="65" y="5"/>
                </a:cxn>
                <a:cxn ang="0">
                  <a:pos x="26" y="221"/>
                </a:cxn>
              </a:cxnLst>
              <a:rect l="0" t="0" r="r" b="b"/>
              <a:pathLst>
                <a:path w="65" h="221">
                  <a:moveTo>
                    <a:pt x="26" y="221"/>
                  </a:moveTo>
                  <a:lnTo>
                    <a:pt x="0" y="216"/>
                  </a:lnTo>
                  <a:lnTo>
                    <a:pt x="38" y="0"/>
                  </a:lnTo>
                  <a:lnTo>
                    <a:pt x="65" y="5"/>
                  </a:lnTo>
                  <a:lnTo>
                    <a:pt x="26" y="221"/>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Freeform 20"/>
            <p:cNvSpPr>
              <a:spLocks/>
            </p:cNvSpPr>
            <p:nvPr/>
          </p:nvSpPr>
          <p:spPr bwMode="auto">
            <a:xfrm>
              <a:off x="2602" y="2115"/>
              <a:ext cx="65" cy="221"/>
            </a:xfrm>
            <a:custGeom>
              <a:avLst/>
              <a:gdLst/>
              <a:ahLst/>
              <a:cxnLst>
                <a:cxn ang="0">
                  <a:pos x="65" y="216"/>
                </a:cxn>
                <a:cxn ang="0">
                  <a:pos x="27" y="0"/>
                </a:cxn>
                <a:cxn ang="0">
                  <a:pos x="0" y="5"/>
                </a:cxn>
                <a:cxn ang="0">
                  <a:pos x="39" y="221"/>
                </a:cxn>
                <a:cxn ang="0">
                  <a:pos x="65" y="216"/>
                </a:cxn>
              </a:cxnLst>
              <a:rect l="0" t="0" r="r" b="b"/>
              <a:pathLst>
                <a:path w="65" h="221">
                  <a:moveTo>
                    <a:pt x="65" y="216"/>
                  </a:moveTo>
                  <a:lnTo>
                    <a:pt x="27" y="0"/>
                  </a:lnTo>
                  <a:lnTo>
                    <a:pt x="0" y="5"/>
                  </a:lnTo>
                  <a:lnTo>
                    <a:pt x="39" y="221"/>
                  </a:lnTo>
                  <a:lnTo>
                    <a:pt x="65" y="21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5" name="Freeform 21"/>
            <p:cNvSpPr>
              <a:spLocks/>
            </p:cNvSpPr>
            <p:nvPr/>
          </p:nvSpPr>
          <p:spPr bwMode="auto">
            <a:xfrm>
              <a:off x="2602" y="2115"/>
              <a:ext cx="65" cy="221"/>
            </a:xfrm>
            <a:custGeom>
              <a:avLst/>
              <a:gdLst/>
              <a:ahLst/>
              <a:cxnLst>
                <a:cxn ang="0">
                  <a:pos x="0" y="5"/>
                </a:cxn>
                <a:cxn ang="0">
                  <a:pos x="27" y="0"/>
                </a:cxn>
                <a:cxn ang="0">
                  <a:pos x="65" y="216"/>
                </a:cxn>
                <a:cxn ang="0">
                  <a:pos x="39" y="221"/>
                </a:cxn>
                <a:cxn ang="0">
                  <a:pos x="0" y="5"/>
                </a:cxn>
              </a:cxnLst>
              <a:rect l="0" t="0" r="r" b="b"/>
              <a:pathLst>
                <a:path w="65" h="221">
                  <a:moveTo>
                    <a:pt x="0" y="5"/>
                  </a:moveTo>
                  <a:lnTo>
                    <a:pt x="27" y="0"/>
                  </a:lnTo>
                  <a:lnTo>
                    <a:pt x="65" y="216"/>
                  </a:lnTo>
                  <a:lnTo>
                    <a:pt x="39" y="221"/>
                  </a:lnTo>
                  <a:lnTo>
                    <a:pt x="0" y="5"/>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Rectangle 22"/>
            <p:cNvSpPr>
              <a:spLocks noChangeArrowheads="1"/>
            </p:cNvSpPr>
            <p:nvPr/>
          </p:nvSpPr>
          <p:spPr bwMode="auto">
            <a:xfrm>
              <a:off x="2988" y="286"/>
              <a:ext cx="46" cy="9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7" name="Rectangle 23"/>
            <p:cNvSpPr>
              <a:spLocks noChangeArrowheads="1"/>
            </p:cNvSpPr>
            <p:nvPr/>
          </p:nvSpPr>
          <p:spPr bwMode="auto">
            <a:xfrm>
              <a:off x="2988" y="286"/>
              <a:ext cx="46" cy="915"/>
            </a:xfrm>
            <a:prstGeom prst="rect">
              <a:avLst/>
            </a:prstGeom>
            <a:noFill/>
            <a:ln w="127">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48" name="Picture 24"/>
            <p:cNvPicPr>
              <a:picLocks noChangeAspect="1" noChangeArrowheads="1"/>
            </p:cNvPicPr>
            <p:nvPr/>
          </p:nvPicPr>
          <p:blipFill>
            <a:blip r:embed="rId5" cstate="print"/>
            <a:srcRect/>
            <a:stretch>
              <a:fillRect/>
            </a:stretch>
          </p:blipFill>
          <p:spPr bwMode="auto">
            <a:xfrm>
              <a:off x="2926" y="284"/>
              <a:ext cx="171" cy="368"/>
            </a:xfrm>
            <a:prstGeom prst="rect">
              <a:avLst/>
            </a:prstGeom>
            <a:noFill/>
          </p:spPr>
        </p:pic>
        <p:sp>
          <p:nvSpPr>
            <p:cNvPr id="1049" name="Rectangle 25"/>
            <p:cNvSpPr>
              <a:spLocks noChangeArrowheads="1"/>
            </p:cNvSpPr>
            <p:nvPr/>
          </p:nvSpPr>
          <p:spPr bwMode="auto">
            <a:xfrm>
              <a:off x="2988" y="2597"/>
              <a:ext cx="46" cy="9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50" name="Rectangle 26"/>
            <p:cNvSpPr>
              <a:spLocks noChangeArrowheads="1"/>
            </p:cNvSpPr>
            <p:nvPr/>
          </p:nvSpPr>
          <p:spPr bwMode="auto">
            <a:xfrm>
              <a:off x="2988" y="2597"/>
              <a:ext cx="46" cy="912"/>
            </a:xfrm>
            <a:prstGeom prst="rect">
              <a:avLst/>
            </a:prstGeom>
            <a:noFill/>
            <a:ln w="127">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51" name="Freeform 27"/>
            <p:cNvSpPr>
              <a:spLocks/>
            </p:cNvSpPr>
            <p:nvPr/>
          </p:nvSpPr>
          <p:spPr bwMode="auto">
            <a:xfrm>
              <a:off x="2988" y="3145"/>
              <a:ext cx="108" cy="370"/>
            </a:xfrm>
            <a:custGeom>
              <a:avLst/>
              <a:gdLst/>
              <a:ahLst/>
              <a:cxnLst>
                <a:cxn ang="0">
                  <a:pos x="108" y="10"/>
                </a:cxn>
                <a:cxn ang="0">
                  <a:pos x="65" y="0"/>
                </a:cxn>
                <a:cxn ang="0">
                  <a:pos x="0" y="360"/>
                </a:cxn>
                <a:cxn ang="0">
                  <a:pos x="45" y="370"/>
                </a:cxn>
                <a:cxn ang="0">
                  <a:pos x="108" y="10"/>
                </a:cxn>
              </a:cxnLst>
              <a:rect l="0" t="0" r="r" b="b"/>
              <a:pathLst>
                <a:path w="108" h="370">
                  <a:moveTo>
                    <a:pt x="108" y="10"/>
                  </a:moveTo>
                  <a:lnTo>
                    <a:pt x="65" y="0"/>
                  </a:lnTo>
                  <a:lnTo>
                    <a:pt x="0" y="360"/>
                  </a:lnTo>
                  <a:lnTo>
                    <a:pt x="45" y="370"/>
                  </a:lnTo>
                  <a:lnTo>
                    <a:pt x="108" y="1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2" name="Freeform 28"/>
            <p:cNvSpPr>
              <a:spLocks/>
            </p:cNvSpPr>
            <p:nvPr/>
          </p:nvSpPr>
          <p:spPr bwMode="auto">
            <a:xfrm>
              <a:off x="2988" y="3145"/>
              <a:ext cx="108" cy="370"/>
            </a:xfrm>
            <a:custGeom>
              <a:avLst/>
              <a:gdLst/>
              <a:ahLst/>
              <a:cxnLst>
                <a:cxn ang="0">
                  <a:pos x="65" y="0"/>
                </a:cxn>
                <a:cxn ang="0">
                  <a:pos x="108" y="10"/>
                </a:cxn>
                <a:cxn ang="0">
                  <a:pos x="45" y="370"/>
                </a:cxn>
                <a:cxn ang="0">
                  <a:pos x="0" y="360"/>
                </a:cxn>
                <a:cxn ang="0">
                  <a:pos x="65" y="0"/>
                </a:cxn>
              </a:cxnLst>
              <a:rect l="0" t="0" r="r" b="b"/>
              <a:pathLst>
                <a:path w="108" h="370">
                  <a:moveTo>
                    <a:pt x="65" y="0"/>
                  </a:moveTo>
                  <a:lnTo>
                    <a:pt x="108" y="10"/>
                  </a:lnTo>
                  <a:lnTo>
                    <a:pt x="45" y="370"/>
                  </a:lnTo>
                  <a:lnTo>
                    <a:pt x="0" y="360"/>
                  </a:lnTo>
                  <a:lnTo>
                    <a:pt x="65" y="0"/>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3" name="Freeform 29"/>
            <p:cNvSpPr>
              <a:spLocks/>
            </p:cNvSpPr>
            <p:nvPr/>
          </p:nvSpPr>
          <p:spPr bwMode="auto">
            <a:xfrm>
              <a:off x="2926" y="3145"/>
              <a:ext cx="108" cy="370"/>
            </a:xfrm>
            <a:custGeom>
              <a:avLst/>
              <a:gdLst/>
              <a:ahLst/>
              <a:cxnLst>
                <a:cxn ang="0">
                  <a:pos x="108" y="360"/>
                </a:cxn>
                <a:cxn ang="0">
                  <a:pos x="46" y="0"/>
                </a:cxn>
                <a:cxn ang="0">
                  <a:pos x="0" y="10"/>
                </a:cxn>
                <a:cxn ang="0">
                  <a:pos x="63" y="370"/>
                </a:cxn>
                <a:cxn ang="0">
                  <a:pos x="108" y="360"/>
                </a:cxn>
              </a:cxnLst>
              <a:rect l="0" t="0" r="r" b="b"/>
              <a:pathLst>
                <a:path w="108" h="370">
                  <a:moveTo>
                    <a:pt x="108" y="360"/>
                  </a:moveTo>
                  <a:lnTo>
                    <a:pt x="46" y="0"/>
                  </a:lnTo>
                  <a:lnTo>
                    <a:pt x="0" y="10"/>
                  </a:lnTo>
                  <a:lnTo>
                    <a:pt x="63" y="370"/>
                  </a:lnTo>
                  <a:lnTo>
                    <a:pt x="108" y="36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30"/>
            <p:cNvSpPr>
              <a:spLocks/>
            </p:cNvSpPr>
            <p:nvPr/>
          </p:nvSpPr>
          <p:spPr bwMode="auto">
            <a:xfrm>
              <a:off x="2926" y="3145"/>
              <a:ext cx="108" cy="370"/>
            </a:xfrm>
            <a:custGeom>
              <a:avLst/>
              <a:gdLst/>
              <a:ahLst/>
              <a:cxnLst>
                <a:cxn ang="0">
                  <a:pos x="108" y="360"/>
                </a:cxn>
                <a:cxn ang="0">
                  <a:pos x="63" y="370"/>
                </a:cxn>
                <a:cxn ang="0">
                  <a:pos x="0" y="10"/>
                </a:cxn>
                <a:cxn ang="0">
                  <a:pos x="46" y="0"/>
                </a:cxn>
                <a:cxn ang="0">
                  <a:pos x="108" y="360"/>
                </a:cxn>
              </a:cxnLst>
              <a:rect l="0" t="0" r="r" b="b"/>
              <a:pathLst>
                <a:path w="108" h="370">
                  <a:moveTo>
                    <a:pt x="108" y="360"/>
                  </a:moveTo>
                  <a:lnTo>
                    <a:pt x="63" y="370"/>
                  </a:lnTo>
                  <a:lnTo>
                    <a:pt x="0" y="10"/>
                  </a:lnTo>
                  <a:lnTo>
                    <a:pt x="46" y="0"/>
                  </a:lnTo>
                  <a:lnTo>
                    <a:pt x="108" y="360"/>
                  </a:lnTo>
                </a:path>
              </a:pathLst>
            </a:custGeom>
            <a:noFill/>
            <a:ln w="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5" name="Text Box 31"/>
            <p:cNvSpPr txBox="1">
              <a:spLocks noChangeArrowheads="1"/>
            </p:cNvSpPr>
            <p:nvPr/>
          </p:nvSpPr>
          <p:spPr bwMode="auto">
            <a:xfrm>
              <a:off x="3233" y="183"/>
              <a:ext cx="392" cy="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4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Arial" pitchFamily="34" charset="0"/>
                  <a:cs typeface="Arial" pitchFamily="34" charset="0"/>
                </a:rPr>
                <a:t>Ftsd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Text Box 32"/>
            <p:cNvSpPr txBox="1">
              <a:spLocks noChangeArrowheads="1"/>
            </p:cNvSpPr>
            <p:nvPr/>
          </p:nvSpPr>
          <p:spPr bwMode="auto">
            <a:xfrm>
              <a:off x="2064" y="949"/>
              <a:ext cx="500" cy="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4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Arial" pitchFamily="34" charset="0"/>
                  <a:cs typeface="Arial" pitchFamily="34" charset="0"/>
                </a:rPr>
                <a:t>FpCd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Text Box 33"/>
            <p:cNvSpPr txBox="1">
              <a:spLocks noChangeArrowheads="1"/>
            </p:cNvSpPr>
            <p:nvPr/>
          </p:nvSpPr>
          <p:spPr bwMode="auto">
            <a:xfrm>
              <a:off x="3538" y="949"/>
              <a:ext cx="500" cy="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4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Arial" pitchFamily="34" charset="0"/>
                  <a:cs typeface="Arial" pitchFamily="34" charset="0"/>
                </a:rPr>
                <a:t>FpCd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Text Box 34"/>
            <p:cNvSpPr txBox="1">
              <a:spLocks noChangeArrowheads="1"/>
            </p:cNvSpPr>
            <p:nvPr/>
          </p:nvSpPr>
          <p:spPr bwMode="auto">
            <a:xfrm>
              <a:off x="2064" y="2559"/>
              <a:ext cx="500" cy="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4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Arial" pitchFamily="34" charset="0"/>
                  <a:cs typeface="Arial" pitchFamily="34" charset="0"/>
                </a:rPr>
                <a:t>FpCd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Text Box 35"/>
            <p:cNvSpPr txBox="1">
              <a:spLocks noChangeArrowheads="1"/>
            </p:cNvSpPr>
            <p:nvPr/>
          </p:nvSpPr>
          <p:spPr bwMode="auto">
            <a:xfrm>
              <a:off x="3538" y="2559"/>
              <a:ext cx="500" cy="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4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Arial" pitchFamily="34" charset="0"/>
                  <a:cs typeface="Arial" pitchFamily="34" charset="0"/>
                </a:rPr>
                <a:t>FpCd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Text Box 36"/>
            <p:cNvSpPr txBox="1">
              <a:spLocks noChangeArrowheads="1"/>
            </p:cNvSpPr>
            <p:nvPr/>
          </p:nvSpPr>
          <p:spPr bwMode="auto">
            <a:xfrm>
              <a:off x="3233" y="3377"/>
              <a:ext cx="392" cy="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4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Arial" pitchFamily="34" charset="0"/>
                  <a:cs typeface="Arial" pitchFamily="34" charset="0"/>
                </a:rPr>
                <a:t>Ftsd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3" name="ZoneTexte 42"/>
          <p:cNvSpPr txBox="1"/>
          <p:nvPr/>
        </p:nvSpPr>
        <p:spPr>
          <a:xfrm>
            <a:off x="0" y="4005064"/>
            <a:ext cx="8748464" cy="1477328"/>
          </a:xfrm>
          <a:prstGeom prst="rect">
            <a:avLst/>
          </a:prstGeom>
          <a:noFill/>
        </p:spPr>
        <p:txBody>
          <a:bodyPr wrap="square" rtlCol="0">
            <a:spAutoFit/>
          </a:bodyPr>
          <a:lstStyle/>
          <a:p>
            <a:r>
              <a:rPr lang="fr-FR" b="1" dirty="0" smtClean="0"/>
              <a:t>Un boulon précontraint est déjà, sous l’action de la force de précontrainte, tendu à environ 70% de sa résistance à la traction. Si on ne raisonne que sur les efforts, on pourrait penser qu’un boulon précontraint n’est capable d’équilibrer qu’un effort de traction égal à 30% de sa résistance à la traction.</a:t>
            </a:r>
          </a:p>
          <a:p>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89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107504" y="692696"/>
            <a:ext cx="8856984" cy="2308324"/>
          </a:xfrm>
          <a:prstGeom prst="rect">
            <a:avLst/>
          </a:prstGeom>
          <a:noFill/>
        </p:spPr>
        <p:txBody>
          <a:bodyPr wrap="square" rtlCol="0">
            <a:spAutoFit/>
          </a:bodyPr>
          <a:lstStyle/>
          <a:p>
            <a:r>
              <a:rPr lang="fr-FR" b="1" dirty="0" smtClean="0"/>
              <a:t>Ce raisonnement est faux car il ne prend pas en compte le comportement global du système boulons plus plaques. L’analyse doit se faire en tenant compte de la relation contraintes-déformations du système plaques- boulon.</a:t>
            </a:r>
          </a:p>
          <a:p>
            <a:r>
              <a:rPr lang="fr-FR" b="1" dirty="0" smtClean="0"/>
              <a:t>Pour qu’il n’y ait pas décollement des pièces, il faut que l’effort de traction appliqué par boulon soit inférieur à l’effort de précontrainte, soit :</a:t>
            </a:r>
          </a:p>
          <a:p>
            <a:r>
              <a:rPr lang="fr-FR" b="1" dirty="0" smtClean="0"/>
              <a:t> </a:t>
            </a:r>
            <a:endParaRPr lang="fr-FR" dirty="0" smtClean="0"/>
          </a:p>
          <a:p>
            <a:pPr algn="ctr"/>
            <a:r>
              <a:rPr lang="fr-FR" b="1" dirty="0" err="1" smtClean="0"/>
              <a:t>Ft,Sd</a:t>
            </a:r>
            <a:r>
              <a:rPr lang="fr-FR" b="1" dirty="0" smtClean="0"/>
              <a:t> </a:t>
            </a:r>
            <a:r>
              <a:rPr lang="fr-FR" b="1" dirty="0" smtClean="0"/>
              <a:t>≤ </a:t>
            </a:r>
            <a:r>
              <a:rPr lang="fr-FR" b="1" dirty="0" err="1" smtClean="0"/>
              <a:t>FpCd</a:t>
            </a:r>
            <a:endParaRPr lang="fr-FR" dirty="0" smtClean="0"/>
          </a:p>
          <a:p>
            <a:endParaRPr lang="fr-FR" dirty="0"/>
          </a:p>
        </p:txBody>
      </p:sp>
      <p:sp>
        <p:nvSpPr>
          <p:cNvPr id="7" name="ZoneTexte 6"/>
          <p:cNvSpPr txBox="1"/>
          <p:nvPr/>
        </p:nvSpPr>
        <p:spPr>
          <a:xfrm>
            <a:off x="107504" y="3140968"/>
            <a:ext cx="8856984" cy="3693319"/>
          </a:xfrm>
          <a:prstGeom prst="rect">
            <a:avLst/>
          </a:prstGeom>
          <a:noFill/>
        </p:spPr>
        <p:txBody>
          <a:bodyPr wrap="square" rtlCol="0">
            <a:spAutoFit/>
          </a:bodyPr>
          <a:lstStyle/>
          <a:p>
            <a:r>
              <a:rPr lang="fr-FR" b="1" dirty="0" smtClean="0"/>
              <a:t>III.1.6.4.1.3 Boulons soumis à des efforts combinés de traction et de cisaillement</a:t>
            </a:r>
            <a:endParaRPr lang="fr-FR" dirty="0" smtClean="0"/>
          </a:p>
          <a:p>
            <a:r>
              <a:rPr lang="fr-FR" dirty="0" smtClean="0"/>
              <a:t>Assemblage résistant au glissement à l’ELS :</a:t>
            </a:r>
          </a:p>
          <a:p>
            <a:r>
              <a:rPr lang="fr-FR" b="1" dirty="0" err="1" smtClean="0"/>
              <a:t>Fs.Rd.ser</a:t>
            </a:r>
            <a:r>
              <a:rPr lang="fr-FR" b="1" dirty="0" smtClean="0"/>
              <a:t> = </a:t>
            </a:r>
            <a:r>
              <a:rPr lang="fr-FR" b="1" dirty="0" err="1" smtClean="0"/>
              <a:t>ks</a:t>
            </a:r>
            <a:r>
              <a:rPr lang="fr-FR" b="1" dirty="0" smtClean="0"/>
              <a:t> m n ( </a:t>
            </a:r>
            <a:r>
              <a:rPr lang="fr-FR" b="1" dirty="0" err="1" smtClean="0"/>
              <a:t>Fp.Csd</a:t>
            </a:r>
            <a:r>
              <a:rPr lang="fr-FR" b="1" dirty="0" smtClean="0"/>
              <a:t> – 0.8 Ft.sd. </a:t>
            </a:r>
            <a:r>
              <a:rPr lang="fr-FR" b="1" dirty="0" err="1" smtClean="0"/>
              <a:t>ser</a:t>
            </a:r>
            <a:r>
              <a:rPr lang="fr-FR" b="1" dirty="0" smtClean="0"/>
              <a:t>) / gMs.ser</a:t>
            </a:r>
          </a:p>
          <a:p>
            <a:r>
              <a:rPr lang="fr-FR" dirty="0" smtClean="0"/>
              <a:t>Assemblage résistant au glissement à l’ELU:</a:t>
            </a:r>
          </a:p>
          <a:p>
            <a:r>
              <a:rPr lang="fr-FR" b="1" dirty="0" err="1" smtClean="0"/>
              <a:t>Fs.Rd</a:t>
            </a:r>
            <a:r>
              <a:rPr lang="fr-FR" b="1" dirty="0" smtClean="0"/>
              <a:t> = </a:t>
            </a:r>
            <a:r>
              <a:rPr lang="fr-FR" b="1" dirty="0" err="1" smtClean="0"/>
              <a:t>ks</a:t>
            </a:r>
            <a:r>
              <a:rPr lang="fr-FR" b="1" dirty="0" smtClean="0"/>
              <a:t> m n ( </a:t>
            </a:r>
            <a:r>
              <a:rPr lang="fr-FR" b="1" dirty="0" err="1" smtClean="0"/>
              <a:t>Fp.Csd</a:t>
            </a:r>
            <a:r>
              <a:rPr lang="fr-FR" b="1" dirty="0" smtClean="0"/>
              <a:t> – 0.8 Ft.sd) / gMs.ult</a:t>
            </a:r>
          </a:p>
          <a:p>
            <a:r>
              <a:rPr lang="fr-FR" dirty="0" smtClean="0"/>
              <a:t>Avec : </a:t>
            </a:r>
            <a:r>
              <a:rPr lang="fr-FR" dirty="0" err="1" smtClean="0"/>
              <a:t>Fp.Csd</a:t>
            </a:r>
            <a:r>
              <a:rPr lang="fr-FR" dirty="0" smtClean="0"/>
              <a:t>  effort de précontrainte. </a:t>
            </a:r>
          </a:p>
          <a:p>
            <a:r>
              <a:rPr lang="fr-FR" dirty="0" smtClean="0"/>
              <a:t>F</a:t>
            </a:r>
            <a:r>
              <a:rPr lang="fr-FR" baseline="-25000" dirty="0" smtClean="0"/>
              <a:t>t.sd </a:t>
            </a:r>
            <a:r>
              <a:rPr lang="fr-FR" dirty="0" smtClean="0"/>
              <a:t>: effort de traction à l’ELU. </a:t>
            </a:r>
          </a:p>
          <a:p>
            <a:r>
              <a:rPr lang="fr-FR" dirty="0" smtClean="0"/>
              <a:t>F</a:t>
            </a:r>
            <a:r>
              <a:rPr lang="fr-FR" baseline="-25000" dirty="0" smtClean="0"/>
              <a:t>t.sd.</a:t>
            </a:r>
            <a:r>
              <a:rPr lang="fr-FR" dirty="0" smtClean="0"/>
              <a:t> </a:t>
            </a:r>
            <a:r>
              <a:rPr lang="fr-FR" baseline="-25000" dirty="0" err="1" smtClean="0"/>
              <a:t>ser</a:t>
            </a:r>
            <a:r>
              <a:rPr lang="fr-FR" dirty="0" smtClean="0"/>
              <a:t> : effort de traction à l’ELS.</a:t>
            </a:r>
          </a:p>
          <a:p>
            <a:r>
              <a:rPr lang="fr-FR" b="1" dirty="0" smtClean="0"/>
              <a:t> </a:t>
            </a:r>
            <a:endParaRPr lang="fr-FR" dirty="0" smtClean="0"/>
          </a:p>
          <a:p>
            <a:r>
              <a:rPr lang="fr-FR" b="1" dirty="0" smtClean="0"/>
              <a:t>III.1.6.4.1.4 Assemblages par platines sollicités par un moment fléchissant, un effort tranchant</a:t>
            </a:r>
            <a:endParaRPr lang="fr-FR" dirty="0" smtClean="0"/>
          </a:p>
          <a:p>
            <a:r>
              <a:rPr lang="fr-FR" b="1" dirty="0" smtClean="0"/>
              <a:t>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4EAFBFD-D77A-4CD4-AD78-1236ADA01148}" type="slidenum">
              <a:rPr lang="fr-FR" sz="1400">
                <a:solidFill>
                  <a:srgbClr val="898989"/>
                </a:solidFill>
              </a:rPr>
              <a:pPr algn="r" eaLnBrk="1" hangingPunct="1">
                <a:spcBef>
                  <a:spcPct val="0"/>
                </a:spcBef>
                <a:buFontTx/>
                <a:buNone/>
              </a:pPr>
              <a:t>9</a:t>
            </a:fld>
            <a:endParaRPr lang="fr-FR" sz="1400">
              <a:solidFill>
                <a:srgbClr val="898989"/>
              </a:solidFill>
            </a:endParaRPr>
          </a:p>
        </p:txBody>
      </p:sp>
      <p:sp>
        <p:nvSpPr>
          <p:cNvPr id="4" name="Rectangle 8"/>
          <p:cNvSpPr>
            <a:spLocks noChangeArrowheads="1"/>
          </p:cNvSpPr>
          <p:nvPr/>
        </p:nvSpPr>
        <p:spPr bwMode="auto">
          <a:xfrm>
            <a:off x="323528" y="414908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289" name="Rectangle 1"/>
          <p:cNvSpPr>
            <a:spLocks noChangeArrowheads="1"/>
          </p:cNvSpPr>
          <p:nvPr/>
        </p:nvSpPr>
        <p:spPr bwMode="auto">
          <a:xfrm>
            <a:off x="0" y="0"/>
            <a:ext cx="10564367" cy="6924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666750" algn="l"/>
              </a:tabLst>
            </a:pPr>
            <a:endParaRPr kumimoji="0" lang="fr-FR" sz="13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666750" algn="l"/>
              </a:tabLst>
            </a:pPr>
            <a:endParaRPr lang="fr-FR" sz="1300" b="1" i="1" u="sng" dirty="0" smtClean="0">
              <a:ea typeface="Times New Roman" pitchFamily="18" charset="0"/>
              <a:cs typeface="Arial" pitchFamily="34" charset="0"/>
            </a:endParaRPr>
          </a:p>
          <a:p>
            <a:pPr marL="0" marR="0" lvl="0" indent="0" algn="justLow" defTabSz="914400" eaLnBrk="1" fontAlgn="base" latinLnBrk="0" hangingPunct="1">
              <a:lnSpc>
                <a:spcPct val="100000"/>
              </a:lnSpc>
              <a:spcBef>
                <a:spcPct val="0"/>
              </a:spcBef>
              <a:spcAft>
                <a:spcPct val="0"/>
              </a:spcAft>
              <a:buClrTx/>
              <a:buSzTx/>
              <a:buFontTx/>
              <a:buNone/>
              <a:tabLst>
                <a:tab pos="666750" algn="l"/>
              </a:tabLst>
            </a:pPr>
            <a:endParaRPr kumimoji="0" lang="fr-FR" sz="13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7" name="مربع نص 6"/>
          <p:cNvSpPr txBox="1"/>
          <p:nvPr/>
        </p:nvSpPr>
        <p:spPr>
          <a:xfrm>
            <a:off x="357158" y="1000108"/>
            <a:ext cx="7045518" cy="646331"/>
          </a:xfrm>
          <a:prstGeom prst="rect">
            <a:avLst/>
          </a:prstGeom>
          <a:noFill/>
        </p:spPr>
        <p:txBody>
          <a:bodyPr wrap="none" rtlCol="1">
            <a:spAutoFit/>
          </a:bodyPr>
          <a:lstStyle/>
          <a:p>
            <a:r>
              <a:rPr lang="fr-FR" b="1" dirty="0" smtClean="0"/>
              <a:t>Les	tours	et	les	mâts	:	</a:t>
            </a:r>
          </a:p>
          <a:p>
            <a:r>
              <a:rPr lang="fr-FR" dirty="0" smtClean="0"/>
              <a:t>pylônes	des	lignes	électriques,	de télécommunication</a:t>
            </a:r>
            <a:endParaRPr lang="ar-SA" dirty="0"/>
          </a:p>
        </p:txBody>
      </p:sp>
      <p:pic>
        <p:nvPicPr>
          <p:cNvPr id="8" name="image19.jpeg"/>
          <p:cNvPicPr/>
          <p:nvPr/>
        </p:nvPicPr>
        <p:blipFill>
          <a:blip r:embed="rId3" cstate="print"/>
          <a:stretch>
            <a:fillRect/>
          </a:stretch>
        </p:blipFill>
        <p:spPr>
          <a:xfrm>
            <a:off x="357158" y="1743094"/>
            <a:ext cx="3295650" cy="4400550"/>
          </a:xfrm>
          <a:prstGeom prst="rect">
            <a:avLst/>
          </a:prstGeom>
        </p:spPr>
      </p:pic>
      <p:pic>
        <p:nvPicPr>
          <p:cNvPr id="9" name="image20.jpeg"/>
          <p:cNvPicPr/>
          <p:nvPr/>
        </p:nvPicPr>
        <p:blipFill>
          <a:blip r:embed="rId4" cstate="print"/>
          <a:stretch>
            <a:fillRect/>
          </a:stretch>
        </p:blipFill>
        <p:spPr>
          <a:xfrm>
            <a:off x="4091013" y="1752620"/>
            <a:ext cx="4124325" cy="45339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90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ZoneTexte 5"/>
          <p:cNvSpPr txBox="1"/>
          <p:nvPr/>
        </p:nvSpPr>
        <p:spPr>
          <a:xfrm>
            <a:off x="179512" y="692696"/>
            <a:ext cx="8856984" cy="923330"/>
          </a:xfrm>
          <a:prstGeom prst="rect">
            <a:avLst/>
          </a:prstGeom>
          <a:noFill/>
        </p:spPr>
        <p:txBody>
          <a:bodyPr wrap="square" rtlCol="0">
            <a:spAutoFit/>
          </a:bodyPr>
          <a:lstStyle/>
          <a:p>
            <a:r>
              <a:rPr lang="fr-FR" b="1" dirty="0" smtClean="0"/>
              <a:t>III.1.6.4.1.4 Assemblages par platines sollicités par un moment fléchissant, un effort tranchant</a:t>
            </a:r>
            <a:endParaRPr lang="fr-FR" dirty="0" smtClean="0"/>
          </a:p>
          <a:p>
            <a:endParaRPr lang="fr-FR" dirty="0"/>
          </a:p>
        </p:txBody>
      </p:sp>
      <p:pic>
        <p:nvPicPr>
          <p:cNvPr id="7" name="صورة 1217"/>
          <p:cNvPicPr/>
          <p:nvPr/>
        </p:nvPicPr>
        <p:blipFill>
          <a:blip r:embed="rId3" cstate="print"/>
          <a:srcRect/>
          <a:stretch>
            <a:fillRect/>
          </a:stretch>
        </p:blipFill>
        <p:spPr bwMode="auto">
          <a:xfrm>
            <a:off x="2123728" y="1700808"/>
            <a:ext cx="2266950" cy="14097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9"/>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D87A602E-0548-4FC4-A995-D7AB963587A4}" type="slidenum">
              <a:rPr lang="fr-FR" sz="1400">
                <a:solidFill>
                  <a:srgbClr val="898989"/>
                </a:solidFill>
                <a:latin typeface="Calibri" pitchFamily="34" charset="0"/>
              </a:rPr>
              <a:pPr algn="r" eaLnBrk="1" hangingPunct="1"/>
              <a:t>91</a:t>
            </a:fld>
            <a:endParaRPr lang="fr-FR" sz="1400">
              <a:solidFill>
                <a:srgbClr val="898989"/>
              </a:solidFill>
              <a:latin typeface="Calibri" pitchFamily="34" charset="0"/>
            </a:endParaRPr>
          </a:p>
        </p:txBody>
      </p:sp>
      <p:sp>
        <p:nvSpPr>
          <p:cNvPr id="61" name="Rogner un rectangle à un seul coin 60"/>
          <p:cNvSpPr/>
          <p:nvPr/>
        </p:nvSpPr>
        <p:spPr>
          <a:xfrm>
            <a:off x="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i="1" dirty="0">
                <a:solidFill>
                  <a:schemeClr val="tx1"/>
                </a:solidFill>
                <a:latin typeface="Times New Roman" pitchFamily="18" charset="0"/>
                <a:ea typeface="Calibri" pitchFamily="34" charset="0"/>
                <a:cs typeface="Times New Roman" pitchFamily="18" charset="0"/>
              </a:rPr>
              <a:t>CHAPITREI </a:t>
            </a:r>
            <a:r>
              <a:rPr lang="fr-FR" b="1" i="1" dirty="0">
                <a:latin typeface="Times New Roman" pitchFamily="18" charset="0"/>
                <a:ea typeface="Calibri" pitchFamily="34" charset="0"/>
                <a:cs typeface="Times New Roman" pitchFamily="18" charset="0"/>
              </a:rPr>
              <a:t>                                                              </a:t>
            </a:r>
            <a:r>
              <a:rPr lang="fr-FR" b="1" i="1" dirty="0">
                <a:solidFill>
                  <a:schemeClr val="tx1"/>
                </a:solidFill>
                <a:latin typeface="Times New Roman" pitchFamily="18" charset="0"/>
                <a:ea typeface="Calibri" pitchFamily="34" charset="0"/>
                <a:cs typeface="Times New Roman" pitchFamily="18" charset="0"/>
              </a:rPr>
              <a:t>LES   ASSEMBLAGES</a:t>
            </a:r>
            <a:endParaRPr lang="fr-FR" dirty="0">
              <a:solidFill>
                <a:schemeClr val="tx1"/>
              </a:solidFill>
              <a:latin typeface="Arial" pitchFamily="34" charset="0"/>
            </a:endParaRPr>
          </a:p>
        </p:txBody>
      </p:sp>
      <p:sp>
        <p:nvSpPr>
          <p:cNvPr id="51204" name="Rectangle 1"/>
          <p:cNvSpPr>
            <a:spLocks noChangeArrowheads="1"/>
          </p:cNvSpPr>
          <p:nvPr/>
        </p:nvSpPr>
        <p:spPr bwMode="auto">
          <a:xfrm>
            <a:off x="214313" y="857250"/>
            <a:ext cx="8501062" cy="5694363"/>
          </a:xfrm>
          <a:prstGeom prst="rect">
            <a:avLst/>
          </a:prstGeom>
          <a:noFill/>
          <a:ln w="9525">
            <a:noFill/>
            <a:miter lim="800000"/>
            <a:headEnd/>
            <a:tailEnd/>
          </a:ln>
        </p:spPr>
        <p:txBody>
          <a:bodyPr anchor="ctr">
            <a:spAutoFit/>
          </a:bodyPr>
          <a:lstStyle/>
          <a:p>
            <a:r>
              <a:rPr lang="fr-FR" sz="2400" b="1">
                <a:solidFill>
                  <a:srgbClr val="FF0000"/>
                </a:solidFill>
                <a:ea typeface="Calibri" pitchFamily="34" charset="0"/>
                <a:cs typeface="Arial" pitchFamily="34" charset="0"/>
              </a:rPr>
              <a:t>LES ASSEMBLAGES SOUDES</a:t>
            </a:r>
            <a:endParaRPr lang="fr-FR" sz="2400" b="1">
              <a:ea typeface="Calibri" pitchFamily="34" charset="0"/>
              <a:cs typeface="Arial" pitchFamily="34" charset="0"/>
            </a:endParaRPr>
          </a:p>
          <a:p>
            <a:r>
              <a:rPr lang="fr-FR" sz="2000" b="1">
                <a:solidFill>
                  <a:srgbClr val="008100"/>
                </a:solidFill>
                <a:ea typeface="Calibri" pitchFamily="34" charset="0"/>
                <a:cs typeface="Arial" pitchFamily="34" charset="0"/>
              </a:rPr>
              <a:t>1 INTRODUCTION</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Le soudage est un procédé qui permet d’assembler des pièces par liaison intime de la matière, obtenue par fusion ou plastification.</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Le soudage présente, par rapport au boulonnage, plusieurs avantages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il assure la continuité de matière, et, de ce fait, garantit une bonne transmission</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des sollicitations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il dispense de pièces secondaires (goussets, attaches, etc…)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il est de moindre encombrement et plus esthétique que le boulonnage.</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En revanche, il présente divers inconvénients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le métal de base doit être soudable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le contrôle des soudures est nécessaire et onéreux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le contrôle des soudeurs est aléatoire ;</a:t>
            </a:r>
            <a:endParaRPr lang="fr-FR" sz="2000" b="1">
              <a:ea typeface="Calibri" pitchFamily="34" charset="0"/>
              <a:cs typeface="Arial" pitchFamily="34" charset="0"/>
            </a:endParaRPr>
          </a:p>
          <a:p>
            <a:r>
              <a:rPr lang="fr-FR" sz="2000" b="1">
                <a:solidFill>
                  <a:srgbClr val="000000"/>
                </a:solidFill>
                <a:ea typeface="Calibri" pitchFamily="34" charset="0"/>
                <a:cs typeface="Arial" pitchFamily="34" charset="0"/>
              </a:rPr>
              <a:t>- le soudage exige une main-d’oeuvre qualifiée et un matériel spécifique.</a:t>
            </a:r>
            <a:endParaRPr lang="fr-FR" sz="2000" b="1">
              <a:ea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28080</TotalTime>
  <Words>25776</Words>
  <Application>Microsoft Office PowerPoint</Application>
  <PresentationFormat>Affichage à l'écran (4:3)</PresentationFormat>
  <Paragraphs>1783</Paragraphs>
  <Slides>91</Slides>
  <Notes>91</Notes>
  <HiddenSlides>0</HiddenSlides>
  <MMClips>0</MMClips>
  <ScaleCrop>false</ScaleCrop>
  <HeadingPairs>
    <vt:vector size="4" baseType="variant">
      <vt:variant>
        <vt:lpstr>Thème</vt:lpstr>
      </vt:variant>
      <vt:variant>
        <vt:i4>1</vt:i4>
      </vt:variant>
      <vt:variant>
        <vt:lpstr>Titres des diapositives</vt:lpstr>
      </vt:variant>
      <vt:variant>
        <vt:i4>91</vt:i4>
      </vt:variant>
    </vt:vector>
  </HeadingPairs>
  <TitlesOfParts>
    <vt:vector size="92" baseType="lpstr">
      <vt:lpstr>Facette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r2018</cp:lastModifiedBy>
  <cp:revision>379</cp:revision>
  <dcterms:created xsi:type="dcterms:W3CDTF">2013-08-19T06:57:44Z</dcterms:created>
  <dcterms:modified xsi:type="dcterms:W3CDTF">2021-04-17T13:00:53Z</dcterms:modified>
</cp:coreProperties>
</file>