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25"/>
  </p:notesMasterIdLst>
  <p:handoutMasterIdLst>
    <p:handoutMasterId r:id="rId26"/>
  </p:handoutMasterIdLst>
  <p:sldIdLst>
    <p:sldId id="268" r:id="rId3"/>
    <p:sldId id="269" r:id="rId4"/>
    <p:sldId id="267" r:id="rId5"/>
    <p:sldId id="271" r:id="rId6"/>
    <p:sldId id="259" r:id="rId7"/>
    <p:sldId id="270" r:id="rId8"/>
    <p:sldId id="272" r:id="rId9"/>
    <p:sldId id="275" r:id="rId10"/>
    <p:sldId id="273" r:id="rId11"/>
    <p:sldId id="274" r:id="rId12"/>
    <p:sldId id="277" r:id="rId13"/>
    <p:sldId id="278" r:id="rId14"/>
    <p:sldId id="276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19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08AC5-A2E6-4DC4-80CC-FDD8C8A8CB6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7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700"/>
            <a:ext cx="7772400" cy="1470025"/>
          </a:xfrm>
        </p:spPr>
        <p:txBody>
          <a:bodyPr/>
          <a:lstStyle/>
          <a:p>
            <a:pPr rtl="1">
              <a:defRPr/>
            </a:pPr>
            <a:r>
              <a:rPr lang="ar-DZ" sz="4400" dirty="0" smtClean="0">
                <a:solidFill>
                  <a:schemeClr val="bg2">
                    <a:lumMod val="10000"/>
                  </a:schemeClr>
                </a:solidFill>
              </a:rPr>
              <a:t>تحليل حساب النتائج بواسطة المؤشرات المالية</a:t>
            </a:r>
            <a:endParaRPr lang="en-GB" sz="4400" dirty="0"/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5903913" y="5307926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جامعة محمد خيضر بسكرة</a:t>
            </a:r>
          </a:p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كلية العلوم الاقتصادية والتجارية وعلوم التسيير</a:t>
            </a:r>
          </a:p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قسم </a:t>
            </a:r>
            <a:r>
              <a:rPr lang="ar-DZ" sz="2400" b="1" dirty="0" smtClean="0">
                <a:latin typeface="Arial" pitchFamily="34" charset="0"/>
                <a:cs typeface="Arial" pitchFamily="34" charset="0"/>
              </a:rPr>
              <a:t>العلوم التجارية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0" y="5642801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ar-D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سلسلة محاضرات مقدمة للسنة الثانية ماستـــــــــر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ar-DZ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تخصص </a:t>
            </a:r>
            <a:r>
              <a:rPr lang="ar-D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تدقيق</a:t>
            </a:r>
            <a:endParaRPr lang="fr-F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328719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ar-DZ" sz="32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ar-DZ" sz="32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sz="3200" b="1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>
                    <a:lumMod val="10000"/>
                  </a:schemeClr>
                </a:solidFill>
              </a:rPr>
              <a:t>حساب النتائج حسب الوظيفة</a:t>
            </a:r>
            <a:endParaRPr lang="ar-DZ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12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47859"/>
              </p:ext>
            </p:extLst>
          </p:nvPr>
        </p:nvGraphicFramePr>
        <p:xfrm>
          <a:off x="2242877" y="450938"/>
          <a:ext cx="5197583" cy="5675226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3015964"/>
                <a:gridCol w="737981"/>
                <a:gridCol w="808730"/>
                <a:gridCol w="634908"/>
              </a:tblGrid>
              <a:tr h="2270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البيــان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ملاحظة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N-1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216"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رقم الأعمال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كلفة المبيعات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هامش الربح الإجمالي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منتجات أخرى </a:t>
                      </a:r>
                      <a:r>
                        <a:rPr lang="ar-DZ" sz="1200" dirty="0" err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عملياتية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التكاليف التجارية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الأعباء الإدارية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أعباء أخرى </a:t>
                      </a:r>
                      <a:r>
                        <a:rPr lang="ar-DZ" sz="1200" dirty="0" err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عملياتية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النتيجة </a:t>
                      </a:r>
                      <a:r>
                        <a:rPr lang="ar-DZ" sz="1200" b="1" dirty="0" err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العملياتية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تقديم تفاصيل الأعباء حسب الطبيعة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(مصاريف المستخدمين، مخصصات </a:t>
                      </a:r>
                      <a:r>
                        <a:rPr lang="ar-DZ" sz="1200" dirty="0" err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الاهتلاكات</a:t>
                      </a: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)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منتجات مالية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الأعباء المالية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النتيجة العادية قبل الضريبة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الضرائب الواجبة على النتائج العادية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الضرائب المؤجلة على النتائج العادية (التغيرات)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النتيجة الصافية للأنشطة العادية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الأعباء غير العادية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المنتجات غير العادية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النتيجة الصافية للسنة المالية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حصة الشركات الموضوعة موضع المعادلة في النتيجة الصافية (1)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النتيجة الصافية للمجموع المدمج (1)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منها حصة ذوي الأقلية (1)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حصة الجمع (1)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9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1036" y="2254685"/>
            <a:ext cx="2868460" cy="150312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</a:rPr>
              <a:t>في الشركة التجارية</a:t>
            </a:r>
            <a:endParaRPr lang="ar-DZ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94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79253"/>
              </p:ext>
            </p:extLst>
          </p:nvPr>
        </p:nvGraphicFramePr>
        <p:xfrm>
          <a:off x="1227550" y="1069301"/>
          <a:ext cx="6363222" cy="4463796"/>
        </p:xfrm>
        <a:graphic>
          <a:graphicData uri="http://schemas.openxmlformats.org/drawingml/2006/table">
            <a:tbl>
              <a:tblPr rtl="1" firstRow="1" firstCol="1" bandRow="1"/>
              <a:tblGrid>
                <a:gridCol w="2216040"/>
                <a:gridCol w="715324"/>
                <a:gridCol w="1098010"/>
                <a:gridCol w="1242768"/>
                <a:gridCol w="1091080"/>
              </a:tblGrid>
              <a:tr h="609435"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المبلغ الموزع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الإدارة والمالية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385">
                <a:tc>
                  <a:txBody>
                    <a:bodyPr/>
                    <a:lstStyle/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-المشتريات المستهلكة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باستثناء ح/600 وح/6030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2-الخدمات الخارجية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3-الخدمات الخارجية الأخرى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4-أعباء المستخدمين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5-الضرائب والرسوم والمدفوعات المماثلة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2159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6-مخصصات الاهتلاكات والمؤونات وخسائر القيمة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03"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39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364" y="1469489"/>
            <a:ext cx="5611661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تكلفة المبيعات=حساب 600 ±حـ6030 (تغير المخزون من البضاعة)+مجموع أعباء وظيفة الشراء.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إذا كان ح/6030 مدينا يضاف إلى ح/600 مشتريات البضاعة المباعة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إذا كان ح/6030 دائنا يطرح من ح/600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التكاليف التجارية =مجموع أعباء الوظيفة التجارية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الأعباء الإدارية =مجموع أعباء وظيفة الإدارة والمالية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algn="r" rtl="1"/>
            <a:r>
              <a:rPr lang="ar-DZ" dirty="0">
                <a:solidFill>
                  <a:schemeClr val="bg2">
                    <a:lumMod val="10000"/>
                  </a:schemeClr>
                </a:solidFill>
                <a:ea typeface="Times New Roman"/>
                <a:cs typeface="Arial"/>
              </a:rPr>
              <a:t>أما الباقي فيؤخذ مباشرة من حساب النتائج حسب الطبيعة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22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1036" y="2254685"/>
            <a:ext cx="2868460" cy="150312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</a:rPr>
              <a:t>في الشركة الانتاجية</a:t>
            </a:r>
            <a:endParaRPr lang="ar-DZ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33918"/>
              </p:ext>
            </p:extLst>
          </p:nvPr>
        </p:nvGraphicFramePr>
        <p:xfrm>
          <a:off x="475988" y="1402915"/>
          <a:ext cx="7427935" cy="4463796"/>
        </p:xfrm>
        <a:graphic>
          <a:graphicData uri="http://schemas.openxmlformats.org/drawingml/2006/table">
            <a:tbl>
              <a:tblPr rtl="1" firstRow="1" firstCol="1" bandRow="1"/>
              <a:tblGrid>
                <a:gridCol w="2106068"/>
                <a:gridCol w="726527"/>
                <a:gridCol w="1115207"/>
                <a:gridCol w="1262232"/>
                <a:gridCol w="1108169"/>
                <a:gridCol w="1109732"/>
              </a:tblGrid>
              <a:tr h="653633"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المبلغ الموزع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الإدارة والمالية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الانتاج 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-المشتريات المستهلكة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باستثناء ح/601 و ح/6031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2-الخدمات الخارجية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3-الخدمات الخارجية الأخرى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4-أعباء المستخدمين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5-الضرائب والرسوم والمدفوعات المماثلة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6-مخصصات الاهتلاكات والمؤونات وخسائر القيمة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86"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21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73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046019"/>
            <a:ext cx="5906022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تكلفة المبيعات = تكلفة إنتاج الفترة ــ تكلفة الإنتاج المخزن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تكلفة </a:t>
            </a: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المبيعات = حـ/601 ±حـ/6031 (تغير مخزون المواد الأولية) + مجموع أعباء وظيفة الشراء + مجموع أعباء وظيفة الإنتاج ±ح/72 تكلفة الإنتاج المخزن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إذا كان ح/6031 مدينا يضاف إلى ح/601 مشتريات البضاعة المباعة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إذا كان ح/6031 دائنا يطرح من ح/601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ح/72=مخزون آخر مدة- مخزون أول المدة من المنتجات، فإذا كانت النتيجة موجبة فالحساب دائن واذا كانت الاشارة سالبة فالحساب مدين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التكاليف التجارية = مجموع أعباء الوظيفة التجارية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indent="323215" algn="r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solidFill>
                  <a:schemeClr val="bg2">
                    <a:lumMod val="10000"/>
                  </a:schemeClr>
                </a:solidFill>
                <a:latin typeface="Calibri"/>
                <a:ea typeface="Times New Roman"/>
                <a:cs typeface="Arial"/>
              </a:rPr>
              <a:t>التكاليف الإدارية = مجموع أعباء وظيفة الإدارة والمالية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Arial"/>
            </a:endParaRPr>
          </a:p>
          <a:p>
            <a:pPr algn="r" rtl="1"/>
            <a:r>
              <a:rPr lang="ar-DZ" dirty="0">
                <a:solidFill>
                  <a:schemeClr val="bg2">
                    <a:lumMod val="10000"/>
                  </a:schemeClr>
                </a:solidFill>
                <a:ea typeface="Times New Roman"/>
                <a:cs typeface="Arial"/>
              </a:rPr>
              <a:t>أما باقي المحتويات فتؤخذ مباشرة من حساب النتائج حسب الطبيعة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1634" y="638920"/>
            <a:ext cx="4572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/>
              <a:t>يظهر حساب النتائج حسب الطبيعة للإحدى الشركات كما يلي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00821"/>
              </p:ext>
            </p:extLst>
          </p:nvPr>
        </p:nvGraphicFramePr>
        <p:xfrm>
          <a:off x="2738716" y="1361107"/>
          <a:ext cx="3992245" cy="3200400"/>
        </p:xfrm>
        <a:graphic>
          <a:graphicData uri="http://schemas.openxmlformats.org/drawingml/2006/table">
            <a:tbl>
              <a:tblPr rtl="1" firstRow="1" firstCol="1" bandRow="1"/>
              <a:tblGrid>
                <a:gridCol w="2462530"/>
                <a:gridCol w="1529715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المبالغ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المبيعات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استهلاك المواد الأولية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70000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أعباء المستخدمين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50000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أعباء نقل السلع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أعباء كراء مقر الشركة(الايجارات)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اهتلاكات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6000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مجموع الأعباء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129500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الضريبة على أرباح الشركة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5125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النتيجة الصافية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15375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3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25768"/>
            <a:ext cx="4572000" cy="32265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وقد قدم مكتب مراقبة التسيير للشركة المعلومات التالية: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تتوزع أعباء المستخدمين كما يلي: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مستخدمين الانتاج: 30000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مستخدمين التسويق: 15000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مستخدمين اداريين: 5000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كما أن </a:t>
            </a:r>
            <a:r>
              <a:rPr lang="ar-DZ" dirty="0" err="1">
                <a:latin typeface="Calibri"/>
                <a:ea typeface="Calibri"/>
                <a:cs typeface="Arial"/>
              </a:rPr>
              <a:t>الاهتلاكات</a:t>
            </a:r>
            <a:r>
              <a:rPr lang="ar-DZ" dirty="0">
                <a:latin typeface="Calibri"/>
                <a:ea typeface="Calibri"/>
                <a:cs typeface="Arial"/>
              </a:rPr>
              <a:t> تخص معدات الانتاج.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4947" y="4164641"/>
            <a:ext cx="4914487" cy="586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2400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المطلوب: انشاء حساب النتائج حسب الوظيفة.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44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5402" y="128670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يعرف حساب النتائج حسب المرسوم التنفيذي  08/156 المؤرخ بتاريخ 26 ماي 2008 </a:t>
            </a:r>
            <a:r>
              <a:rPr lang="ar-SA" sz="2800" b="1" dirty="0">
                <a:solidFill>
                  <a:srgbClr val="FF0000"/>
                </a:solidFill>
              </a:rPr>
              <a:t>المادة </a:t>
            </a:r>
            <a:r>
              <a:rPr lang="en-US" sz="2800" b="1" dirty="0" smtClean="0">
                <a:solidFill>
                  <a:srgbClr val="FF0000"/>
                </a:solidFill>
              </a:rPr>
              <a:t>:34 </a:t>
            </a:r>
            <a:r>
              <a:rPr lang="ar-DZ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</a:rPr>
              <a:t>يعد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حساب النتائج وضعية ملخصة للأعباء والمنتوجات المحققة من طرف الكيان خلال السنة المالية</a:t>
            </a:r>
            <a:r>
              <a:rPr lang="ar-DZ" sz="2800" b="1" dirty="0">
                <a:solidFill>
                  <a:schemeClr val="bg2">
                    <a:lumMod val="10000"/>
                  </a:schemeClr>
                </a:solidFill>
              </a:rPr>
              <a:t>،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ولا يأخذ بعين الاعتبار تاريخ التحصيل أو الدفع ويظهر النتيجة الصافية للسنة ا</a:t>
            </a:r>
            <a:r>
              <a:rPr lang="ar-DZ" sz="2800" b="1" dirty="0">
                <a:solidFill>
                  <a:schemeClr val="bg2">
                    <a:lumMod val="10000"/>
                  </a:schemeClr>
                </a:solidFill>
              </a:rPr>
              <a:t>لم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الية بإجراء عملية </a:t>
            </a:r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</a:rPr>
              <a:t>الطرح</a:t>
            </a:r>
            <a:r>
              <a:rPr lang="ar-DZ" sz="28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ar-DZ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06559"/>
              </p:ext>
            </p:extLst>
          </p:nvPr>
        </p:nvGraphicFramePr>
        <p:xfrm>
          <a:off x="1820740" y="1095242"/>
          <a:ext cx="5702936" cy="2560320"/>
        </p:xfrm>
        <a:graphic>
          <a:graphicData uri="http://schemas.openxmlformats.org/drawingml/2006/table">
            <a:tbl>
              <a:tblPr rtl="1" firstRow="1" firstCol="1" bandRow="1"/>
              <a:tblGrid>
                <a:gridCol w="1626374"/>
                <a:gridCol w="673949"/>
                <a:gridCol w="832416"/>
                <a:gridCol w="797561"/>
                <a:gridCol w="886318"/>
                <a:gridCol w="886318"/>
              </a:tblGrid>
              <a:tr h="152400"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الحساب حسب الطبيعة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المبالغ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التوزيع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الادارة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الانتاج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الايجارات (ح/61)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أعباء نقل السلع (ح/62)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أعباء المستخدمين (ح/63)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الاهتلاكات (ح/68)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50000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6000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5000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30000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6000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7000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36000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438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140" y="2492847"/>
            <a:ext cx="7214991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تكلفة المبيعات = حـ/601 + مجموع أعباء وظيفة الشراء + مجموع أعباء وظيفة الإنتاج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dirty="0">
                <a:latin typeface="Calibri"/>
                <a:ea typeface="Calibri"/>
                <a:cs typeface="Arial"/>
              </a:rPr>
              <a:t>		=70000+1500+36000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r" rtl="1"/>
            <a:r>
              <a:rPr lang="ar-DZ" dirty="0">
                <a:latin typeface="Calibri"/>
                <a:ea typeface="Calibri"/>
                <a:cs typeface="Arial"/>
              </a:rPr>
              <a:t>		=</a:t>
            </a:r>
            <a:r>
              <a:rPr lang="ar-DZ" dirty="0" smtClean="0">
                <a:latin typeface="Calibri"/>
                <a:ea typeface="Calibri"/>
                <a:cs typeface="Arial"/>
              </a:rPr>
              <a:t>107500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92929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4691" y="714076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>
                <a:latin typeface="Calibri"/>
                <a:ea typeface="Calibri"/>
                <a:cs typeface="Arial"/>
              </a:rPr>
              <a:t>وعليه يظهر حساب النتائج حسب الوظائف كما يلي:</a:t>
            </a:r>
            <a:endParaRPr lang="ar-DZ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67780"/>
              </p:ext>
            </p:extLst>
          </p:nvPr>
        </p:nvGraphicFramePr>
        <p:xfrm>
          <a:off x="2757394" y="1408393"/>
          <a:ext cx="4258945" cy="2880360"/>
        </p:xfrm>
        <a:graphic>
          <a:graphicData uri="http://schemas.openxmlformats.org/drawingml/2006/table">
            <a:tbl>
              <a:tblPr rtl="1" firstRow="1" firstCol="1" bandRow="1"/>
              <a:tblGrid>
                <a:gridCol w="3182620"/>
                <a:gridCol w="1076325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رقم الأعمال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تكلفة المبيعات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107500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الهامش الاجمالي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42500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التكلفة التجارية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التكلفة الادارية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15000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7000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النتيجة العملياتية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20500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الضريبة على أرباح الشركات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5125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/>
                          <a:ea typeface="Calibri"/>
                          <a:cs typeface="Arial"/>
                        </a:rPr>
                        <a:t>النتيجة الصافية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15375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9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3019" y="3770616"/>
            <a:ext cx="63131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ar-DZ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كما تم تعريفه في الجريدة الرسمية في 2009 </a:t>
            </a:r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كما يلي: 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حساب النتائج هو بيان ملخص للأعباء والمنتوجات المنجزة من قبل الكيان خلال السنة المالية. ولا يأخذ في الحسبان تاريخ التحصيل أو تاريخ السحب. ويبرز بالتمييز النتيجة الصافية للسنة المالية الربح/الكسب أو </a:t>
            </a:r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الخسارة</a:t>
            </a:r>
            <a:endParaRPr lang="en-US" sz="2400" b="1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4762" y="576197"/>
            <a:ext cx="2217106" cy="8267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</a:rPr>
              <a:t>حساب النتائج</a:t>
            </a:r>
            <a:endParaRPr lang="ar-DZ" sz="2800" b="1" dirty="0">
              <a:solidFill>
                <a:schemeClr val="bg2"/>
              </a:solidFill>
            </a:endParaRPr>
          </a:p>
        </p:txBody>
      </p:sp>
      <p:cxnSp>
        <p:nvCxnSpPr>
          <p:cNvPr id="6" name="Connecteur droit 5"/>
          <p:cNvCxnSpPr>
            <a:stCxn id="4" idx="2"/>
          </p:cNvCxnSpPr>
          <p:nvPr/>
        </p:nvCxnSpPr>
        <p:spPr>
          <a:xfrm>
            <a:off x="4603315" y="1402915"/>
            <a:ext cx="0" cy="45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605414" y="1853852"/>
            <a:ext cx="1997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603315" y="1853852"/>
            <a:ext cx="17724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605413" y="1853852"/>
            <a:ext cx="1" cy="613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375748" y="1853852"/>
            <a:ext cx="0" cy="613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5624186" y="2467627"/>
            <a:ext cx="1315233" cy="1202499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 smtClean="0">
                <a:solidFill>
                  <a:schemeClr val="bg2"/>
                </a:solidFill>
              </a:rPr>
              <a:t>منتوجات</a:t>
            </a:r>
            <a:endParaRPr lang="ar-DZ" sz="2000" b="1" dirty="0">
              <a:solidFill>
                <a:schemeClr val="bg2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941535" y="2507293"/>
            <a:ext cx="1221288" cy="120249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</a:rPr>
              <a:t>أعباء</a:t>
            </a:r>
            <a:endParaRPr lang="ar-DZ" sz="2400" b="1" dirty="0">
              <a:solidFill>
                <a:schemeClr val="bg2"/>
              </a:solidFill>
            </a:endParaRPr>
          </a:p>
        </p:txBody>
      </p:sp>
      <p:cxnSp>
        <p:nvCxnSpPr>
          <p:cNvPr id="19" name="Connecteur droit avec flèche 18"/>
          <p:cNvCxnSpPr>
            <a:stCxn id="16" idx="4"/>
            <a:endCxn id="26" idx="0"/>
          </p:cNvCxnSpPr>
          <p:nvPr/>
        </p:nvCxnSpPr>
        <p:spPr>
          <a:xfrm flipH="1">
            <a:off x="4672208" y="3670126"/>
            <a:ext cx="1609595" cy="701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7" idx="4"/>
            <a:endCxn id="26" idx="0"/>
          </p:cNvCxnSpPr>
          <p:nvPr/>
        </p:nvCxnSpPr>
        <p:spPr>
          <a:xfrm>
            <a:off x="2552179" y="3709792"/>
            <a:ext cx="2120029" cy="661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Alternative 25"/>
          <p:cNvSpPr/>
          <p:nvPr/>
        </p:nvSpPr>
        <p:spPr>
          <a:xfrm>
            <a:off x="3356975" y="4371584"/>
            <a:ext cx="2630466" cy="713983"/>
          </a:xfrm>
          <a:prstGeom prst="flowChartAlternateProcess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solidFill>
                  <a:schemeClr val="bg2">
                    <a:lumMod val="10000"/>
                  </a:schemeClr>
                </a:solidFill>
              </a:rPr>
              <a:t>نتيجة السنة المالية</a:t>
            </a:r>
            <a:endParaRPr lang="ar-DZ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7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4383" y="234408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</a:t>
            </a:r>
            <a:r>
              <a:rPr lang="ar-DZ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لما</a:t>
            </a:r>
            <a:r>
              <a:rPr lang="ar-SA" sz="2400" b="1" dirty="0" err="1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دة</a:t>
            </a:r>
            <a:r>
              <a:rPr lang="ar-DZ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:25</a:t>
            </a:r>
            <a:r>
              <a:rPr lang="ar-SA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تتمثل منتوجات </a:t>
            </a:r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</a:t>
            </a:r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سنة </a:t>
            </a:r>
            <a:r>
              <a:rPr lang="ar-SA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مالية في تزايد المزايا الاقتصادية التي تحققت خلال السنة ا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لم</a:t>
            </a:r>
            <a:r>
              <a:rPr lang="ar-SA" sz="24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الية في شكل مداخيل أو زيادة في الأصول أو انخفاض في </a:t>
            </a:r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الخصوم</a:t>
            </a:r>
            <a:r>
              <a:rPr lang="fr-FR" sz="2400" b="1" smtClean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.</a:t>
            </a:r>
            <a:endParaRPr lang="en-US" b="1" dirty="0">
              <a:solidFill>
                <a:schemeClr val="bg2">
                  <a:lumMod val="1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6723" y="939545"/>
            <a:ext cx="34050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منتوجات </a:t>
            </a:r>
            <a:r>
              <a:rPr lang="ar-DZ" sz="36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</a:t>
            </a:r>
            <a:r>
              <a:rPr lang="ar-SA" sz="36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سنة </a:t>
            </a:r>
            <a:r>
              <a:rPr lang="ar-SA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مالية </a:t>
            </a:r>
            <a:endParaRPr lang="ar-DZ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9228" y="2352133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المادة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:26 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تتمثل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أعباء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DZ" sz="2800" b="1" dirty="0" smtClean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السنة</a:t>
            </a:r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مالية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في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تناقص المزايا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الاقتصادية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التي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حصلت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خلال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السنة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</a:t>
            </a:r>
            <a:r>
              <a:rPr lang="ar-DZ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لما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لية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في شكل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خروج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أو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انخفاض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أصول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أو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في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شكل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ظهور خصوم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.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وتشمل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الأعباء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مخصصات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الاهتلاكات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أو الاحتياطات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وخسارة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القيمة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المحددة بموجب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قرار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ea typeface="Calibri"/>
                <a:cs typeface="Calibri"/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من الوزير</a:t>
            </a:r>
            <a:r>
              <a:rPr lang="ar-DZ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 المكلف بالمالية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Arial"/>
              </a:rPr>
              <a:t>.</a:t>
            </a:r>
            <a:endParaRPr lang="ar-DZ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2819" y="900179"/>
            <a:ext cx="2831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أعباء</a:t>
            </a:r>
            <a:r>
              <a:rPr lang="ar-SA" sz="3600" b="1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ar-DZ" sz="3600" b="1" dirty="0">
                <a:solidFill>
                  <a:srgbClr val="FF0000"/>
                </a:solidFill>
                <a:ea typeface="Calibri"/>
                <a:cs typeface="Calibri"/>
              </a:rPr>
              <a:t>السنة</a:t>
            </a:r>
            <a:r>
              <a:rPr lang="ar-SA" sz="3600" b="1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مالية</a:t>
            </a:r>
            <a:r>
              <a:rPr lang="ar-SA" sz="3600" b="1" dirty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endParaRPr lang="ar-D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4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181610" y="526093"/>
            <a:ext cx="2179529" cy="122755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</a:rPr>
              <a:t>حساب النتائج</a:t>
            </a:r>
            <a:endParaRPr lang="ar-DZ" sz="2400" b="1" dirty="0">
              <a:solidFill>
                <a:schemeClr val="bg2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4121063" y="1791222"/>
            <a:ext cx="313150" cy="613775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6" name="Ellipse 5"/>
          <p:cNvSpPr/>
          <p:nvPr/>
        </p:nvSpPr>
        <p:spPr>
          <a:xfrm>
            <a:off x="2968668" y="2455101"/>
            <a:ext cx="2668043" cy="66388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</a:rPr>
              <a:t>حسابات التسيير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8" name="Connecteur droit avec flèche 7"/>
          <p:cNvCxnSpPr>
            <a:stCxn id="6" idx="4"/>
          </p:cNvCxnSpPr>
          <p:nvPr/>
        </p:nvCxnSpPr>
        <p:spPr>
          <a:xfrm>
            <a:off x="4302690" y="3118981"/>
            <a:ext cx="2636729" cy="676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4"/>
          </p:cNvCxnSpPr>
          <p:nvPr/>
        </p:nvCxnSpPr>
        <p:spPr>
          <a:xfrm flipH="1">
            <a:off x="1954060" y="3118981"/>
            <a:ext cx="2348630" cy="676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62389" y="3870542"/>
            <a:ext cx="2179529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</a:rPr>
              <a:t>حسب الطبيعة</a:t>
            </a:r>
            <a:endParaRPr lang="ar-DZ" sz="2800" b="1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6823" y="3895595"/>
            <a:ext cx="2304788" cy="914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</a:rPr>
              <a:t>حسب الوظيفة</a:t>
            </a:r>
            <a:endParaRPr lang="ar-DZ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4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2800" b="1" dirty="0">
                <a:solidFill>
                  <a:srgbClr val="F2F2F2">
                    <a:lumMod val="10000"/>
                  </a:srgbClr>
                </a:solidFill>
                <a:ea typeface="+mn-ea"/>
                <a:cs typeface="+mn-cs"/>
              </a:rPr>
              <a:t>حساب النتائج حسب الطبيعة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96281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710"/>
              </p:ext>
            </p:extLst>
          </p:nvPr>
        </p:nvGraphicFramePr>
        <p:xfrm>
          <a:off x="3068627" y="187898"/>
          <a:ext cx="4346780" cy="723781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{BDBED569-4797-4DF1-A0F4-6AAB3CD982D8}</a:tableStyleId>
              </a:tblPr>
              <a:tblGrid>
                <a:gridCol w="2499016"/>
                <a:gridCol w="666528"/>
                <a:gridCol w="666528"/>
                <a:gridCol w="514708"/>
              </a:tblGrid>
              <a:tr h="1987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45285" algn="ctr"/>
                        </a:tabLs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	البيــان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ملاحظة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N-1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631447">
                <a:tc rowSpan="23">
                  <a:txBody>
                    <a:bodyPr/>
                    <a:lstStyle/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رقم الأعمال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تغير مخزونات المنتجات المصنعة والمنتجات قيد التصنيع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الإنتاج المثبت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إعانات الاستغلال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201295" algn="r"/>
                          <a:tab pos="685800" algn="l"/>
                        </a:tabLst>
                      </a:pP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1.        إنتاج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السنة المالية 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مشتريات مستهلكة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الخدمات الخارجية والاستهلاكات الأخرى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201295" algn="r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2.</a:t>
                      </a:r>
                      <a:r>
                        <a:rPr lang="ar-DZ" sz="9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استهلاك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السنة المالية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178435" algn="l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3.  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القيمة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المضافة للاستغلال (1-2)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أعباء المستخدمين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الضرائب والرسوم والمدفوعات المشابهة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88265" algn="l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4. 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الفائض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الإجمالي عن الاستغلال</a:t>
                      </a: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المنتجات </a:t>
                      </a:r>
                      <a:r>
                        <a:rPr lang="ar-DZ" sz="900" b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العملياتية</a:t>
                      </a: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الأخرى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المنتجات </a:t>
                      </a:r>
                      <a:r>
                        <a:rPr lang="ar-DZ" sz="900" b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العملياتية</a:t>
                      </a: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الأخرى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المخصصات </a:t>
                      </a:r>
                      <a:r>
                        <a:rPr lang="ar-DZ" sz="900" b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للاهتلاكات</a:t>
                      </a: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ar-DZ" sz="900" b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والمؤونات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استئناف عن خسائر القيمة </a:t>
                      </a:r>
                      <a:r>
                        <a:rPr lang="ar-DZ" sz="900" b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والمؤونات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-1270" algn="l"/>
                          <a:tab pos="88265" algn="r"/>
                          <a:tab pos="188595" algn="r"/>
                          <a:tab pos="448310" algn="r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5.      </a:t>
                      </a:r>
                      <a:r>
                        <a:rPr lang="ar-DZ" sz="9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النتيجة </a:t>
                      </a:r>
                      <a:r>
                        <a:rPr lang="ar-DZ" sz="9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العملياتية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المنتوجات المالية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الأعباء المالية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88265" algn="l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6   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النتيجة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المالية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178435" algn="l"/>
                          <a:tab pos="6858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7.  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النتيجة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العادية قبل الضريبة (5+6)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الضرائب الواجب دفعها عن النتائج العادية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الضرائب المؤجلة (تغيرات) حول النتائج العادية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مجموع نواتج الأنشطة العادية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مجموع أعباء الأنشطة العادية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 startAt="8"/>
                        <a:tabLst>
                          <a:tab pos="88265" algn="l"/>
                          <a:tab pos="457200" algn="l"/>
                        </a:tabLst>
                      </a:pP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النتيجة الصافية للأنشطة العادية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العناصر غير العادية- المنتوجات (يطلب بيانها)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العناصر غير العادية- الأعباء (يطلب بيانها)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178435" algn="r"/>
                          <a:tab pos="457200" algn="l"/>
                        </a:tabLst>
                      </a:pP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9.        النتيجة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غير العادية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268605" algn="l"/>
                          <a:tab pos="457200" algn="l"/>
                          <a:tab pos="594995" algn="r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10.      </a:t>
                      </a:r>
                      <a:r>
                        <a:rPr lang="ar-DZ" sz="9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النتيجة </a:t>
                      </a:r>
                      <a:r>
                        <a:rPr lang="ar-DZ" sz="9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الصافية للسنة المالية</a:t>
                      </a:r>
                      <a:endParaRPr lang="en-US" sz="9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حصة الشركات الموضوعة موضع المعادلة في النتيجة الصافية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  <a:tabLst>
                          <a:tab pos="-1270" algn="l"/>
                          <a:tab pos="239395" algn="r"/>
                          <a:tab pos="429895" algn="r"/>
                          <a:tab pos="457200" algn="l"/>
                        </a:tabLst>
                      </a:pPr>
                      <a:r>
                        <a:rPr lang="ar-DZ" sz="9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11.       النتيجة </a:t>
                      </a: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الصافية للمجموع المدمج (1) 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و منها حصة ذوي الأقلية (1)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حصة الجمع (1)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345548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213088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233656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652419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231599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281785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394912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20979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98757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  <a:tr h="1163202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  <a:tc>
                  <a:txBody>
                    <a:bodyPr/>
                    <a:lstStyle/>
                    <a:p>
                      <a:pPr indent="32321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9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4579" marR="345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5937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915</Words>
  <Application>Microsoft Office PowerPoint</Application>
  <PresentationFormat>Affichage à l'écran (4:3)</PresentationFormat>
  <Paragraphs>344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Default Design</vt:lpstr>
      <vt:lpstr>1_Default Design</vt:lpstr>
      <vt:lpstr>تحليل حساب النتائج بواسطة المؤشرات المالية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حساب النتائج حسب الطبيعة</vt:lpstr>
      <vt:lpstr>Présentation PowerPoint</vt:lpstr>
      <vt:lpstr>حساب النتائج حسب الوظيفة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84</cp:revision>
  <dcterms:created xsi:type="dcterms:W3CDTF">2009-11-03T13:35:13Z</dcterms:created>
  <dcterms:modified xsi:type="dcterms:W3CDTF">2021-01-30T13:51:01Z</dcterms:modified>
</cp:coreProperties>
</file>