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B6FC7"/>
    <a:srgbClr val="C15F97"/>
    <a:srgbClr val="000066"/>
    <a:srgbClr val="FFCCFF"/>
    <a:srgbClr val="9C067F"/>
    <a:srgbClr val="B10791"/>
    <a:srgbClr val="803063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>
        <p:scale>
          <a:sx n="66" d="100"/>
          <a:sy n="66" d="100"/>
        </p:scale>
        <p:origin x="-150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49A263-7007-44B5-8F69-456FA4564AD3}" type="doc">
      <dgm:prSet loTypeId="urn:microsoft.com/office/officeart/2005/8/layout/process2" loCatId="process" qsTypeId="urn:microsoft.com/office/officeart/2005/8/quickstyle/3d2" qsCatId="3D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fr-FR"/>
        </a:p>
      </dgm:t>
    </dgm:pt>
    <dgm:pt modelId="{DFAC04AA-3DC5-4B17-9934-4843884052FC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ln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ar-DZ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rPr>
            <a:t>مفهوم الكفاءة الفردية</a:t>
          </a:r>
          <a:r>
            <a:rPr lang="ar-DZ" sz="1800" dirty="0" smtClean="0"/>
            <a:t>:</a:t>
          </a:r>
        </a:p>
        <a:p>
          <a:pPr algn="l"/>
          <a:r>
            <a:rPr lang="ar-DZ" sz="1800" b="1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مهما كان مستوى الأفراد في الهيكل التنظيمي ،فإن المناصب التي يشغلونها تتطلب كفاءة معينة لأداء مهامهم بصورة تتحقق مع أهداف .المؤسسة</a:t>
          </a:r>
        </a:p>
        <a:p>
          <a:pPr algn="l"/>
          <a:r>
            <a:rPr lang="ar-DZ" sz="1800" b="1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و هي حلقة وصل بين خصائص الفرد و مهارات المحصل عليها من اجل اداء جيد لمهنته .</a:t>
          </a:r>
        </a:p>
        <a:p>
          <a:pPr algn="l"/>
          <a:endParaRPr lang="fr-FR" sz="1800" dirty="0"/>
        </a:p>
      </dgm:t>
    </dgm:pt>
    <dgm:pt modelId="{91BE955B-59F2-4858-8940-280864AD4C49}" type="parTrans" cxnId="{720E7A16-27FC-4B73-8876-A786149F7B49}">
      <dgm:prSet/>
      <dgm:spPr/>
      <dgm:t>
        <a:bodyPr/>
        <a:lstStyle/>
        <a:p>
          <a:endParaRPr lang="fr-FR"/>
        </a:p>
      </dgm:t>
    </dgm:pt>
    <dgm:pt modelId="{801FD9AC-774F-43B6-AAF9-87E95EB0014D}" type="sibTrans" cxnId="{720E7A16-27FC-4B73-8876-A786149F7B49}">
      <dgm:prSet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52400">
          <a:bevelT w="190500" h="38100"/>
        </a:sp3d>
      </dgm:spPr>
      <dgm:t>
        <a:bodyPr/>
        <a:lstStyle/>
        <a:p>
          <a:endParaRPr lang="fr-FR"/>
        </a:p>
      </dgm:t>
    </dgm:pt>
    <dgm:pt modelId="{FDA08D15-F9A1-44B9-88F2-2E688AF08CDF}">
      <dgm:prSet phldrT="[Texte]" custT="1"/>
      <dgm:spPr>
        <a:solidFill>
          <a:srgbClr val="00B0F0"/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r"/>
          <a:r>
            <a:rPr lang="ar-DZ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ولوجود هذه الكفاءة يجب توافر بعض الشروط:  _المثابرة و لقدرة على العمل</a:t>
          </a:r>
        </a:p>
        <a:p>
          <a:pPr algn="r"/>
          <a:r>
            <a:rPr lang="ar-DZ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_القدرة على التعلم السريع</a:t>
          </a:r>
        </a:p>
        <a:p>
          <a:pPr algn="r"/>
          <a:r>
            <a:rPr lang="ar-DZ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_القدرة على اتخاذ القرار و القيادة</a:t>
          </a:r>
        </a:p>
        <a:p>
          <a:pPr algn="r"/>
          <a:r>
            <a:rPr lang="ar-DZ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_العمل بمرونة و تحقيق توازن بين العمل و الحياة الخصوصية</a:t>
          </a:r>
          <a:endParaRPr lang="fr-FR" sz="20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C98C99D-9B12-41AE-8D4C-A5BA8F95A4AB}" type="parTrans" cxnId="{EF455D78-4089-4DFB-B77B-6C57CA89748D}">
      <dgm:prSet/>
      <dgm:spPr/>
      <dgm:t>
        <a:bodyPr/>
        <a:lstStyle/>
        <a:p>
          <a:endParaRPr lang="fr-FR"/>
        </a:p>
      </dgm:t>
    </dgm:pt>
    <dgm:pt modelId="{F0832E50-9BBA-42B8-9250-48E9F0125285}" type="sibTrans" cxnId="{EF455D78-4089-4DFB-B77B-6C57CA89748D}">
      <dgm:prSet/>
      <dgm:spPr/>
      <dgm:t>
        <a:bodyPr/>
        <a:lstStyle/>
        <a:p>
          <a:endParaRPr lang="fr-FR"/>
        </a:p>
      </dgm:t>
    </dgm:pt>
    <dgm:pt modelId="{9EA6E920-BE0F-4B44-93C7-B8EEABD31215}" type="pres">
      <dgm:prSet presAssocID="{7149A263-7007-44B5-8F69-456FA4564AD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DA44B1E-641E-4C2D-B9A0-A461A9A945A8}" type="pres">
      <dgm:prSet presAssocID="{DFAC04AA-3DC5-4B17-9934-4843884052FC}" presName="node" presStyleLbl="node1" presStyleIdx="0" presStyleCnt="2" custLinFactNeighborX="-7677" custLinFactNeighborY="1335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6486F5-66B2-46B4-B4B0-3D8E2744B1D0}" type="pres">
      <dgm:prSet presAssocID="{801FD9AC-774F-43B6-AAF9-87E95EB0014D}" presName="sibTrans" presStyleLbl="sibTrans2D1" presStyleIdx="0" presStyleCnt="1"/>
      <dgm:spPr/>
      <dgm:t>
        <a:bodyPr/>
        <a:lstStyle/>
        <a:p>
          <a:endParaRPr lang="fr-FR"/>
        </a:p>
      </dgm:t>
    </dgm:pt>
    <dgm:pt modelId="{332D69D3-E7D3-4A60-AC05-61616884DAAB}" type="pres">
      <dgm:prSet presAssocID="{801FD9AC-774F-43B6-AAF9-87E95EB0014D}" presName="connectorText" presStyleLbl="sibTrans2D1" presStyleIdx="0" presStyleCnt="1"/>
      <dgm:spPr/>
      <dgm:t>
        <a:bodyPr/>
        <a:lstStyle/>
        <a:p>
          <a:endParaRPr lang="fr-FR"/>
        </a:p>
      </dgm:t>
    </dgm:pt>
    <dgm:pt modelId="{A2B50D09-3E99-400D-8E81-E952F007BD6A}" type="pres">
      <dgm:prSet presAssocID="{FDA08D15-F9A1-44B9-88F2-2E688AF08CDF}" presName="node" presStyleLbl="node1" presStyleIdx="1" presStyleCnt="2" custLinFactNeighborX="14345" custLinFactNeighborY="-1737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20E7A16-27FC-4B73-8876-A786149F7B49}" srcId="{7149A263-7007-44B5-8F69-456FA4564AD3}" destId="{DFAC04AA-3DC5-4B17-9934-4843884052FC}" srcOrd="0" destOrd="0" parTransId="{91BE955B-59F2-4858-8940-280864AD4C49}" sibTransId="{801FD9AC-774F-43B6-AAF9-87E95EB0014D}"/>
    <dgm:cxn modelId="{496B6D6B-9EA3-47D9-85F5-61BA70060D41}" type="presOf" srcId="{7149A263-7007-44B5-8F69-456FA4564AD3}" destId="{9EA6E920-BE0F-4B44-93C7-B8EEABD31215}" srcOrd="0" destOrd="0" presId="urn:microsoft.com/office/officeart/2005/8/layout/process2"/>
    <dgm:cxn modelId="{595CA386-FA73-4090-8122-159B76791728}" type="presOf" srcId="{FDA08D15-F9A1-44B9-88F2-2E688AF08CDF}" destId="{A2B50D09-3E99-400D-8E81-E952F007BD6A}" srcOrd="0" destOrd="0" presId="urn:microsoft.com/office/officeart/2005/8/layout/process2"/>
    <dgm:cxn modelId="{97549500-A154-491C-8C75-BA7A2C5ADB9D}" type="presOf" srcId="{DFAC04AA-3DC5-4B17-9934-4843884052FC}" destId="{6DA44B1E-641E-4C2D-B9A0-A461A9A945A8}" srcOrd="0" destOrd="0" presId="urn:microsoft.com/office/officeart/2005/8/layout/process2"/>
    <dgm:cxn modelId="{D72BE651-BE03-4994-B657-A7A8EBE58B92}" type="presOf" srcId="{801FD9AC-774F-43B6-AAF9-87E95EB0014D}" destId="{286486F5-66B2-46B4-B4B0-3D8E2744B1D0}" srcOrd="0" destOrd="0" presId="urn:microsoft.com/office/officeart/2005/8/layout/process2"/>
    <dgm:cxn modelId="{2228064F-1C4A-43BE-91B2-AF21AAE43C3B}" type="presOf" srcId="{801FD9AC-774F-43B6-AAF9-87E95EB0014D}" destId="{332D69D3-E7D3-4A60-AC05-61616884DAAB}" srcOrd="1" destOrd="0" presId="urn:microsoft.com/office/officeart/2005/8/layout/process2"/>
    <dgm:cxn modelId="{EF455D78-4089-4DFB-B77B-6C57CA89748D}" srcId="{7149A263-7007-44B5-8F69-456FA4564AD3}" destId="{FDA08D15-F9A1-44B9-88F2-2E688AF08CDF}" srcOrd="1" destOrd="0" parTransId="{BC98C99D-9B12-41AE-8D4C-A5BA8F95A4AB}" sibTransId="{F0832E50-9BBA-42B8-9250-48E9F0125285}"/>
    <dgm:cxn modelId="{DC6FB6CC-65CD-41C3-B304-7B017D5B2FD4}" type="presParOf" srcId="{9EA6E920-BE0F-4B44-93C7-B8EEABD31215}" destId="{6DA44B1E-641E-4C2D-B9A0-A461A9A945A8}" srcOrd="0" destOrd="0" presId="urn:microsoft.com/office/officeart/2005/8/layout/process2"/>
    <dgm:cxn modelId="{117C9432-61BA-412B-9BC4-F605CDED6612}" type="presParOf" srcId="{9EA6E920-BE0F-4B44-93C7-B8EEABD31215}" destId="{286486F5-66B2-46B4-B4B0-3D8E2744B1D0}" srcOrd="1" destOrd="0" presId="urn:microsoft.com/office/officeart/2005/8/layout/process2"/>
    <dgm:cxn modelId="{01D63576-94A6-4A53-903E-490F0300906F}" type="presParOf" srcId="{286486F5-66B2-46B4-B4B0-3D8E2744B1D0}" destId="{332D69D3-E7D3-4A60-AC05-61616884DAAB}" srcOrd="0" destOrd="0" presId="urn:microsoft.com/office/officeart/2005/8/layout/process2"/>
    <dgm:cxn modelId="{8DC95C36-BA63-4478-8B80-CC7789845893}" type="presParOf" srcId="{9EA6E920-BE0F-4B44-93C7-B8EEABD31215}" destId="{A2B50D09-3E99-400D-8E81-E952F007BD6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399895-6E04-4D9D-981A-8B588289BAF2}" type="doc">
      <dgm:prSet loTypeId="urn:microsoft.com/office/officeart/2005/8/layout/arrow6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184C252-8D02-4F36-9D58-793836C16E8A}">
      <dgm:prSet phldrT="[Texte]"/>
      <dgm:spPr>
        <a:solidFill>
          <a:srgbClr val="FF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ar-D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rPr>
            <a:t>مفـهـــوم</a:t>
          </a:r>
          <a:endParaRPr lang="fr-FR" dirty="0"/>
        </a:p>
      </dgm:t>
    </dgm:pt>
    <dgm:pt modelId="{C051B287-363A-4620-A84A-F303A3E8F0A9}" type="parTrans" cxnId="{0A834AAA-BCC6-4F0D-84C8-217A38BC8C3C}">
      <dgm:prSet/>
      <dgm:spPr/>
      <dgm:t>
        <a:bodyPr/>
        <a:lstStyle/>
        <a:p>
          <a:endParaRPr lang="fr-FR"/>
        </a:p>
      </dgm:t>
    </dgm:pt>
    <dgm:pt modelId="{C79CFBED-C528-49A9-B7C2-A193E76F3E93}" type="sibTrans" cxnId="{0A834AAA-BCC6-4F0D-84C8-217A38BC8C3C}">
      <dgm:prSet/>
      <dgm:spPr/>
      <dgm:t>
        <a:bodyPr/>
        <a:lstStyle/>
        <a:p>
          <a:endParaRPr lang="fr-FR"/>
        </a:p>
      </dgm:t>
    </dgm:pt>
    <dgm:pt modelId="{A5EBDEC5-5DC2-4DE2-B588-7EBFEE86265F}">
      <dgm:prSet phldrT="[Texte]" custT="1"/>
      <dgm:spPr/>
      <dgm:t>
        <a:bodyPr/>
        <a:lstStyle/>
        <a:p>
          <a:r>
            <a:rPr lang="ar-D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rPr>
            <a:t>ترتبط بمدى الاستجابة للتغيرات التي تحدث على مستوى محيطها  و يطلق عليها أيضا كفاءة المؤسسة</a:t>
          </a:r>
          <a:endParaRPr lang="fr-F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abic Typesetting" pitchFamily="66" charset="-78"/>
            <a:cs typeface="Arabic Typesetting" pitchFamily="66" charset="-78"/>
          </a:endParaRPr>
        </a:p>
      </dgm:t>
    </dgm:pt>
    <dgm:pt modelId="{4A63081D-322E-43C9-B9E4-1427B7C3CA47}" type="parTrans" cxnId="{069ECC0E-F987-43FF-8553-4A5D5329704B}">
      <dgm:prSet/>
      <dgm:spPr/>
      <dgm:t>
        <a:bodyPr/>
        <a:lstStyle/>
        <a:p>
          <a:endParaRPr lang="fr-FR"/>
        </a:p>
      </dgm:t>
    </dgm:pt>
    <dgm:pt modelId="{F5524B8D-BEE3-4A22-9D8D-F847B6DB2B08}" type="sibTrans" cxnId="{069ECC0E-F987-43FF-8553-4A5D5329704B}">
      <dgm:prSet/>
      <dgm:spPr/>
      <dgm:t>
        <a:bodyPr/>
        <a:lstStyle/>
        <a:p>
          <a:endParaRPr lang="fr-FR"/>
        </a:p>
      </dgm:t>
    </dgm:pt>
    <dgm:pt modelId="{5E11CC45-C9EB-4DF0-89FE-5A404DE9B7A2}" type="pres">
      <dgm:prSet presAssocID="{F9399895-6E04-4D9D-981A-8B588289BAF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38FAAF5-D9DD-4031-93B3-2FE2BE565009}" type="pres">
      <dgm:prSet presAssocID="{F9399895-6E04-4D9D-981A-8B588289BAF2}" presName="ribbon" presStyleLbl="node1" presStyleIdx="0" presStyleCnt="1" custLinFactNeighborX="-1649" custLinFactNeighborY="-4550"/>
      <dgm:spPr>
        <a:solidFill>
          <a:schemeClr val="tx2">
            <a:lumMod val="75000"/>
          </a:schemeClr>
        </a:solidFill>
      </dgm:spPr>
      <dgm:t>
        <a:bodyPr/>
        <a:lstStyle/>
        <a:p>
          <a:endParaRPr lang="fr-FR"/>
        </a:p>
      </dgm:t>
    </dgm:pt>
    <dgm:pt modelId="{0CCE5396-3405-47F0-A8FD-9E574CF9B9F5}" type="pres">
      <dgm:prSet presAssocID="{F9399895-6E04-4D9D-981A-8B588289BAF2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9A4979-7E33-4641-A20C-D3927E940304}" type="pres">
      <dgm:prSet presAssocID="{F9399895-6E04-4D9D-981A-8B588289BAF2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2E197F3-093A-40BE-AE24-66008597E7C4}" type="presOf" srcId="{1184C252-8D02-4F36-9D58-793836C16E8A}" destId="{0CCE5396-3405-47F0-A8FD-9E574CF9B9F5}" srcOrd="0" destOrd="0" presId="urn:microsoft.com/office/officeart/2005/8/layout/arrow6"/>
    <dgm:cxn modelId="{0A834AAA-BCC6-4F0D-84C8-217A38BC8C3C}" srcId="{F9399895-6E04-4D9D-981A-8B588289BAF2}" destId="{1184C252-8D02-4F36-9D58-793836C16E8A}" srcOrd="0" destOrd="0" parTransId="{C051B287-363A-4620-A84A-F303A3E8F0A9}" sibTransId="{C79CFBED-C528-49A9-B7C2-A193E76F3E93}"/>
    <dgm:cxn modelId="{DE5E2CD7-F15D-4381-8E2B-F3C54C873358}" type="presOf" srcId="{F9399895-6E04-4D9D-981A-8B588289BAF2}" destId="{5E11CC45-C9EB-4DF0-89FE-5A404DE9B7A2}" srcOrd="0" destOrd="0" presId="urn:microsoft.com/office/officeart/2005/8/layout/arrow6"/>
    <dgm:cxn modelId="{069ECC0E-F987-43FF-8553-4A5D5329704B}" srcId="{F9399895-6E04-4D9D-981A-8B588289BAF2}" destId="{A5EBDEC5-5DC2-4DE2-B588-7EBFEE86265F}" srcOrd="1" destOrd="0" parTransId="{4A63081D-322E-43C9-B9E4-1427B7C3CA47}" sibTransId="{F5524B8D-BEE3-4A22-9D8D-F847B6DB2B08}"/>
    <dgm:cxn modelId="{B1444A6E-B104-407D-83DB-279D86D8CABF}" type="presOf" srcId="{A5EBDEC5-5DC2-4DE2-B588-7EBFEE86265F}" destId="{DA9A4979-7E33-4641-A20C-D3927E940304}" srcOrd="0" destOrd="0" presId="urn:microsoft.com/office/officeart/2005/8/layout/arrow6"/>
    <dgm:cxn modelId="{0869A0FC-71AB-472B-9C32-5C9773EE739D}" type="presParOf" srcId="{5E11CC45-C9EB-4DF0-89FE-5A404DE9B7A2}" destId="{338FAAF5-D9DD-4031-93B3-2FE2BE565009}" srcOrd="0" destOrd="0" presId="urn:microsoft.com/office/officeart/2005/8/layout/arrow6"/>
    <dgm:cxn modelId="{555BCC89-DCC0-41DD-B280-A54BD47B6DB0}" type="presParOf" srcId="{5E11CC45-C9EB-4DF0-89FE-5A404DE9B7A2}" destId="{0CCE5396-3405-47F0-A8FD-9E574CF9B9F5}" srcOrd="1" destOrd="0" presId="urn:microsoft.com/office/officeart/2005/8/layout/arrow6"/>
    <dgm:cxn modelId="{5DFDD099-9ADD-49CD-B446-539D4575416F}" type="presParOf" srcId="{5E11CC45-C9EB-4DF0-89FE-5A404DE9B7A2}" destId="{DA9A4979-7E33-4641-A20C-D3927E94030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44B1E-641E-4C2D-B9A0-A461A9A945A8}">
      <dsp:nvSpPr>
        <dsp:cNvPr id="0" name=""/>
        <dsp:cNvSpPr/>
      </dsp:nvSpPr>
      <dsp:spPr>
        <a:xfrm>
          <a:off x="611544" y="139001"/>
          <a:ext cx="6866611" cy="207293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rPr>
            <a:t>مفهوم الكفاءة الفردية</a:t>
          </a:r>
          <a:r>
            <a:rPr lang="ar-DZ" sz="1800" kern="1200" dirty="0" smtClean="0"/>
            <a:t>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1800" b="1" kern="1200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مهما كان مستوى الأفراد في الهيكل التنظيمي ،فإن المناصب التي يشغلونها تتطلب كفاءة معينة لأداء مهامهم بصورة تتحقق مع أهداف .المؤسسة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1800" b="1" kern="1200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و هي حلقة وصل بين خصائص الفرد و مهارات المحصل عليها من اجل اداء جيد لمهنته 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kern="1200" dirty="0"/>
        </a:p>
      </dsp:txBody>
      <dsp:txXfrm>
        <a:off x="672258" y="199715"/>
        <a:ext cx="6745183" cy="1951511"/>
      </dsp:txXfrm>
    </dsp:sp>
    <dsp:sp modelId="{286486F5-66B2-46B4-B4B0-3D8E2744B1D0}">
      <dsp:nvSpPr>
        <dsp:cNvPr id="0" name=""/>
        <dsp:cNvSpPr/>
      </dsp:nvSpPr>
      <dsp:spPr>
        <a:xfrm rot="3693039">
          <a:off x="4494700" y="2104531"/>
          <a:ext cx="612465" cy="93282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524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000" kern="1200"/>
        </a:p>
      </dsp:txBody>
      <dsp:txXfrm rot="-5400000">
        <a:off x="4477321" y="2275804"/>
        <a:ext cx="559694" cy="428726"/>
      </dsp:txXfrm>
    </dsp:sp>
    <dsp:sp modelId="{A2B50D09-3E99-400D-8E81-E952F007BD6A}">
      <dsp:nvSpPr>
        <dsp:cNvPr id="0" name=""/>
        <dsp:cNvSpPr/>
      </dsp:nvSpPr>
      <dsp:spPr>
        <a:xfrm>
          <a:off x="2123709" y="2929944"/>
          <a:ext cx="6866611" cy="2072939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2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ولوجود هذه الكفاءة يجب توافر بعض الشروط:  _المثابرة و لقدرة على العمل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2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_القدرة على التعلم السريع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2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_القدرة على اتخاذ القرار و القيادة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2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_العمل بمرونة و تحقيق توازن بين العمل و الحياة الخصوصية</a:t>
          </a:r>
          <a:endParaRPr lang="fr-FR" sz="20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184423" y="2990658"/>
        <a:ext cx="6745183" cy="1951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FAAF5-D9DD-4031-93B3-2FE2BE565009}">
      <dsp:nvSpPr>
        <dsp:cNvPr id="0" name=""/>
        <dsp:cNvSpPr/>
      </dsp:nvSpPr>
      <dsp:spPr>
        <a:xfrm>
          <a:off x="0" y="1080093"/>
          <a:ext cx="7296472" cy="2918588"/>
        </a:xfrm>
        <a:prstGeom prst="leftRightRibbon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CE5396-3405-47F0-A8FD-9E574CF9B9F5}">
      <dsp:nvSpPr>
        <dsp:cNvPr id="0" name=""/>
        <dsp:cNvSpPr/>
      </dsp:nvSpPr>
      <dsp:spPr>
        <a:xfrm>
          <a:off x="875576" y="1723642"/>
          <a:ext cx="2407835" cy="1430108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13360" rIns="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6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rPr>
            <a:t>مفـهـــوم</a:t>
          </a:r>
          <a:endParaRPr lang="fr-FR" sz="6000" kern="1200" dirty="0"/>
        </a:p>
      </dsp:txBody>
      <dsp:txXfrm>
        <a:off x="875576" y="1723642"/>
        <a:ext cx="2407835" cy="1430108"/>
      </dsp:txXfrm>
    </dsp:sp>
    <dsp:sp modelId="{DA9A4979-7E33-4641-A20C-D3927E940304}">
      <dsp:nvSpPr>
        <dsp:cNvPr id="0" name=""/>
        <dsp:cNvSpPr/>
      </dsp:nvSpPr>
      <dsp:spPr>
        <a:xfrm>
          <a:off x="3648236" y="2190616"/>
          <a:ext cx="2845624" cy="1430108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rPr>
            <a:t>ترتبط بمدى الاستجابة للتغيرات التي تحدث على مستوى محيطها  و يطلق عليها أيضا كفاءة المؤسسة</a:t>
          </a:r>
          <a:endParaRPr lang="fr-F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abic Typesetting" pitchFamily="66" charset="-78"/>
            <a:cs typeface="Arabic Typesetting" pitchFamily="66" charset="-78"/>
          </a:endParaRPr>
        </a:p>
      </dsp:txBody>
      <dsp:txXfrm>
        <a:off x="3648236" y="2190616"/>
        <a:ext cx="2845624" cy="1430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1048727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67711-F13C-49EF-AB77-85154938EA06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728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1048729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730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1048731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1AF67-B980-4A46-9A7B-29447A1B7F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5262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9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590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1AF67-B980-4A46-9A7B-29447A1B7F77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7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62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1AF67-B980-4A46-9A7B-29447A1B7F77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66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4866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1AF67-B980-4A46-9A7B-29447A1B7F77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672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104867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67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67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697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69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69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70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681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68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68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68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68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68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68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68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702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4870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70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70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707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708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709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710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711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71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4871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71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4871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71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71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71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677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678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679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582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58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721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72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48723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724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725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691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048692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48693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694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48695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48577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4857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2D492-9F27-4A4B-81F2-B5489DB511D9}" type="datetimeFigureOut">
              <a:rPr lang="fr-FR" smtClean="0"/>
              <a:pPr/>
              <a:t>31/05/2020</a:t>
            </a:fld>
            <a:endParaRPr lang="fr-FR"/>
          </a:p>
        </p:txBody>
      </p:sp>
      <p:sp>
        <p:nvSpPr>
          <p:cNvPr id="104857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04858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28657-87DE-44EF-87DE-9F4FC81DD19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media" Target="../media/media1.mp4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received_29851311444235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/>
                  <p14:bmkLst>
                    <p14:bmk name="Signet 1" time="4435.0714"/>
                    <p14:bmk name="Signet 2" time="35860.7204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11" y="11195"/>
            <a:ext cx="9150932" cy="6858000"/>
          </a:xfrm>
          <a:prstGeom prst="rect">
            <a:avLst/>
          </a:prstGeom>
        </p:spPr>
      </p:pic>
      <p:sp>
        <p:nvSpPr>
          <p:cNvPr id="1048584" name="ZoneTexte 4"/>
          <p:cNvSpPr txBox="1"/>
          <p:nvPr/>
        </p:nvSpPr>
        <p:spPr>
          <a:xfrm>
            <a:off x="2483768" y="-138572"/>
            <a:ext cx="3960440" cy="1556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/>
              </a:rPr>
              <a:t>وزارة التعليم العالي والبحث العلمي</a:t>
            </a:r>
            <a:endParaRPr lang="fr-FR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Arial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/>
              </a:rPr>
              <a:t>جامعة محمد خيضر-بسكرة</a:t>
            </a:r>
            <a:endParaRPr lang="fr-FR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Arial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/>
              </a:rPr>
              <a:t>كلية العلوم الاقتصادية والتجارية علوم التسيير</a:t>
            </a:r>
            <a:r>
              <a:rPr lang="fr-FR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/>
                <a:cs typeface="Arial"/>
              </a:rPr>
              <a:t>                    </a:t>
            </a:r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/>
              </a:rPr>
              <a:t>	             قسم علوم </a:t>
            </a:r>
            <a:r>
              <a:rPr lang="ar-DZ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/>
              </a:rPr>
              <a:t>التسير</a:t>
            </a:r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Calibri"/>
              </a:rPr>
              <a:t> </a:t>
            </a:r>
            <a:endParaRPr lang="fr-FR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Arial"/>
            </a:endParaRPr>
          </a:p>
        </p:txBody>
      </p:sp>
      <p:sp>
        <p:nvSpPr>
          <p:cNvPr id="1048585" name="ZoneTexte 5"/>
          <p:cNvSpPr txBox="1"/>
          <p:nvPr/>
        </p:nvSpPr>
        <p:spPr>
          <a:xfrm>
            <a:off x="323528" y="4725144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</a:t>
            </a:r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dalus" pitchFamily="18" charset="-78"/>
                <a:cs typeface="Andalus" pitchFamily="18" charset="-78"/>
              </a:rPr>
              <a:t>تحـت اشــــــراف:</a:t>
            </a:r>
            <a:r>
              <a:rPr lang="ar-DZ" b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:      </a:t>
            </a:r>
          </a:p>
          <a:p>
            <a:r>
              <a:rPr lang="ar-DZ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داسي  وهيبة   </a:t>
            </a:r>
            <a:endParaRPr lang="fr-FR" sz="2000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586" name="ZoneTexte 6"/>
          <p:cNvSpPr txBox="1"/>
          <p:nvPr/>
        </p:nvSpPr>
        <p:spPr>
          <a:xfrm>
            <a:off x="6804248" y="4232701"/>
            <a:ext cx="1872208" cy="157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sz="2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ndalus" pitchFamily="18" charset="-78"/>
                <a:ea typeface="Segoe UI" pitchFamily="34" charset="0"/>
                <a:cs typeface="Andalus" pitchFamily="18" charset="-78"/>
              </a:rPr>
              <a:t>اعداد الطلبة</a:t>
            </a:r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</a:p>
          <a:p>
            <a:pPr algn="r"/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شرقي رقية </a:t>
            </a:r>
          </a:p>
          <a:p>
            <a:pPr algn="r"/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حميدة سوسن نورهان</a:t>
            </a:r>
          </a:p>
          <a:p>
            <a:pPr algn="r"/>
            <a:r>
              <a:rPr lang="ar-D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شريف حنــان قرمية</a:t>
            </a:r>
            <a:endParaRPr lang="fr-FR" b="1" dirty="0">
              <a:solidFill>
                <a:schemeClr val="tx2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48587" name="Ellipse 7"/>
          <p:cNvSpPr/>
          <p:nvPr/>
        </p:nvSpPr>
        <p:spPr>
          <a:xfrm>
            <a:off x="2015081" y="2779764"/>
            <a:ext cx="4176464" cy="187220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>
            <a:glow rad="101600">
              <a:srgbClr val="002060">
                <a:alpha val="6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DZ" sz="4400" b="1" cap="all" dirty="0" smtClean="0">
                <a:ln w="0"/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crosoft Uighur" pitchFamily="2" charset="-78"/>
                <a:cs typeface="Microsoft Uighur" pitchFamily="2" charset="-78"/>
              </a:rPr>
              <a:t>أنواع الكفاءات</a:t>
            </a:r>
            <a:endParaRPr lang="fr-FR" sz="4400" b="1" cap="all" dirty="0">
              <a:ln w="0"/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Microsoft Uighur" pitchFamily="2" charset="-78"/>
              <a:cs typeface="Microsoft Uighur" pitchFamily="2" charset="-78"/>
            </a:endParaRPr>
          </a:p>
        </p:txBody>
      </p:sp>
      <p:pic>
        <p:nvPicPr>
          <p:cNvPr id="2097153" name="Imag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9166" y="1474752"/>
            <a:ext cx="720080" cy="936105"/>
          </a:xfrm>
          <a:prstGeom prst="rect">
            <a:avLst/>
          </a:prstGeom>
        </p:spPr>
      </p:pic>
      <p:pic>
        <p:nvPicPr>
          <p:cNvPr id="2097154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046" y="5159825"/>
            <a:ext cx="2085002" cy="162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55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232" y="1333203"/>
            <a:ext cx="1658869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56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52" y="1004591"/>
            <a:ext cx="2438400" cy="1876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97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09715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Organigramme : Décision 8"/>
          <p:cNvSpPr/>
          <p:nvPr/>
        </p:nvSpPr>
        <p:spPr>
          <a:xfrm rot="20413288">
            <a:off x="309981" y="3702519"/>
            <a:ext cx="5184576" cy="3377357"/>
          </a:xfrm>
          <a:prstGeom prst="flowChartDecision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59" name="ZoneTexte 1"/>
          <p:cNvSpPr txBox="1"/>
          <p:nvPr/>
        </p:nvSpPr>
        <p:spPr>
          <a:xfrm>
            <a:off x="3203848" y="129275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3600" b="1" dirty="0" smtClean="0">
                <a:gradFill flip="none" rotWithShape="1">
                  <a:gsLst>
                    <a:gs pos="0">
                      <a:srgbClr val="9C067F">
                        <a:shade val="30000"/>
                        <a:satMod val="115000"/>
                      </a:srgbClr>
                    </a:gs>
                    <a:gs pos="50000">
                      <a:srgbClr val="9C067F">
                        <a:shade val="67500"/>
                        <a:satMod val="115000"/>
                      </a:srgbClr>
                    </a:gs>
                    <a:gs pos="100000">
                      <a:srgbClr val="9C067F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المطلب الثاني : الكفاءة الجماعية</a:t>
            </a:r>
            <a:endParaRPr lang="fr-FR" sz="3600" b="1" dirty="0">
              <a:gradFill flip="none" rotWithShape="1">
                <a:gsLst>
                  <a:gs pos="0">
                    <a:srgbClr val="9C067F">
                      <a:shade val="30000"/>
                      <a:satMod val="115000"/>
                    </a:srgbClr>
                  </a:gs>
                  <a:gs pos="50000">
                    <a:srgbClr val="9C067F">
                      <a:shade val="67500"/>
                      <a:satMod val="115000"/>
                    </a:srgbClr>
                  </a:gs>
                  <a:gs pos="100000">
                    <a:srgbClr val="9C067F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48660" name="Organigramme : Terminateur 4"/>
          <p:cNvSpPr/>
          <p:nvPr/>
        </p:nvSpPr>
        <p:spPr>
          <a:xfrm>
            <a:off x="307593" y="398627"/>
            <a:ext cx="2088232" cy="1008112"/>
          </a:xfrm>
          <a:prstGeom prst="flowChartTerminator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مفــهــــوم</a:t>
            </a:r>
            <a:endParaRPr lang="fr-F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48661" name="Carré corné 3"/>
          <p:cNvSpPr/>
          <p:nvPr/>
        </p:nvSpPr>
        <p:spPr>
          <a:xfrm rot="11819172">
            <a:off x="1535102" y="1526272"/>
            <a:ext cx="4248472" cy="2520280"/>
          </a:xfrm>
          <a:prstGeom prst="foldedCorner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62" name="Triangle rectangle 5"/>
          <p:cNvSpPr/>
          <p:nvPr/>
        </p:nvSpPr>
        <p:spPr>
          <a:xfrm rot="615129" flipV="1">
            <a:off x="1877892" y="1029991"/>
            <a:ext cx="488637" cy="422245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63" name="ZoneTexte 6"/>
          <p:cNvSpPr txBox="1"/>
          <p:nvPr/>
        </p:nvSpPr>
        <p:spPr>
          <a:xfrm>
            <a:off x="1979712" y="2001582"/>
            <a:ext cx="3528392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ar-D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تنشأ نتيجة تآزر و تضافر و تداخل بين   الكفاءات الفردية حيث تسمح الكفاءة الجماعية بإنشاء موارد جديدة للمؤسسة فهي لا تحل محل الموارد بل تسمح بتطويرها و تراكمها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48664" name="ZoneTexte 9"/>
          <p:cNvSpPr txBox="1"/>
          <p:nvPr/>
        </p:nvSpPr>
        <p:spPr>
          <a:xfrm rot="682879">
            <a:off x="1589007" y="4176715"/>
            <a:ext cx="2736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و لوجود كفاءة جماعية يجب توافر بعض الشروط: </a:t>
            </a:r>
          </a:p>
          <a:p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_تطوير لغة بين الأعضاء الفاعلين </a:t>
            </a:r>
          </a:p>
          <a:p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_تحسين وسائل العمل الجماعي </a:t>
            </a:r>
          </a:p>
          <a:p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_اختيار انماط التنظيم التي تسهل التآزر بين الكفاءات</a:t>
            </a:r>
            <a:r>
              <a:rPr lang="ar-DZ" dirty="0" smtClean="0"/>
              <a:t> </a:t>
            </a:r>
          </a:p>
          <a:p>
            <a:r>
              <a:rPr lang="ar-DZ" dirty="0" smtClean="0"/>
              <a:t>      </a:t>
            </a:r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_ضمان معالجة الحدود الفاصلة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097168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775606"/>
            <a:ext cx="2768724" cy="502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ZoneTexte 2"/>
          <p:cNvSpPr txBox="1"/>
          <p:nvPr/>
        </p:nvSpPr>
        <p:spPr>
          <a:xfrm>
            <a:off x="2051720" y="11227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المطلب </a:t>
            </a:r>
            <a:r>
              <a:rPr lang="ar-DZ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الثالث : الكفاءة التنظيمية </a:t>
            </a:r>
            <a:endParaRPr lang="fr-FR" sz="32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graphicFrame>
        <p:nvGraphicFramePr>
          <p:cNvPr id="4194305" name="Diagramm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23614388"/>
              </p:ext>
            </p:extLst>
          </p:nvPr>
        </p:nvGraphicFramePr>
        <p:xfrm>
          <a:off x="1524000" y="1397000"/>
          <a:ext cx="7296472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9716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04" y="404664"/>
            <a:ext cx="2514600" cy="181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70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4797152"/>
            <a:ext cx="2438400" cy="187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71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175" y="697051"/>
            <a:ext cx="2847975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99" y="4991053"/>
            <a:ext cx="2489262" cy="1866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73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0"/>
            <a:ext cx="2143125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7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68" y="142875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669" name="ZoneTexte 1"/>
          <p:cNvSpPr txBox="1"/>
          <p:nvPr/>
        </p:nvSpPr>
        <p:spPr>
          <a:xfrm>
            <a:off x="1475656" y="260648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خــــاتـــــمـــــــــــــة</a:t>
            </a:r>
            <a:endParaRPr lang="fr-F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48670" name="ZoneTexte 2"/>
          <p:cNvSpPr txBox="1"/>
          <p:nvPr/>
        </p:nvSpPr>
        <p:spPr>
          <a:xfrm>
            <a:off x="827584" y="1484784"/>
            <a:ext cx="7704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اكتسب موضوع الكفاءة مكانة و أهمية كبيرة تتمثل في المفاهيم الإدارية الحديثة التي تظهر كإدارة و تقييم الكفاءات باعتبارها احد الاصول غير الملموسة للمؤسسة و التي يصعب تقليدها أو نقلها كونها تشكل أحد أهم الميزات التنافسية لمنظمات العصر فالتركيز على المهارات و القدرات الخاصة التي توظف الأصول بكيفية منظمة يساهم في تحقيق الأهداف و إتقان المهنة حيث يقوم الفرد بوظيفته عند أداء أعماله بطريق و كيفية مميزة.</a:t>
            </a:r>
            <a:r>
              <a:rPr lang="ar-DZ" dirty="0" smtClean="0"/>
              <a:t> </a:t>
            </a:r>
            <a:endParaRPr lang="fr-FR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Rectangle 1"/>
          <p:cNvSpPr/>
          <p:nvPr/>
        </p:nvSpPr>
        <p:spPr>
          <a:xfrm>
            <a:off x="3758207" y="17714"/>
            <a:ext cx="543609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592" name="Rectangle 2"/>
          <p:cNvSpPr/>
          <p:nvPr/>
        </p:nvSpPr>
        <p:spPr>
          <a:xfrm>
            <a:off x="3020234" y="-5026"/>
            <a:ext cx="750565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593" name="Rectangle 3"/>
          <p:cNvSpPr/>
          <p:nvPr/>
        </p:nvSpPr>
        <p:spPr>
          <a:xfrm>
            <a:off x="0" y="8981"/>
            <a:ext cx="3059831" cy="68757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594" name="Rectangle 4"/>
          <p:cNvSpPr/>
          <p:nvPr/>
        </p:nvSpPr>
        <p:spPr>
          <a:xfrm>
            <a:off x="3718608" y="116632"/>
            <a:ext cx="5245880" cy="864096"/>
          </a:xfrm>
          <a:prstGeom prst="rect">
            <a:avLst/>
          </a:prstGeom>
          <a:gradFill flip="none" rotWithShape="1">
            <a:gsLst>
              <a:gs pos="0">
                <a:srgbClr val="9C067F">
                  <a:shade val="30000"/>
                  <a:satMod val="115000"/>
                </a:srgbClr>
              </a:gs>
              <a:gs pos="50000">
                <a:srgbClr val="9C067F">
                  <a:shade val="67500"/>
                  <a:satMod val="115000"/>
                </a:srgbClr>
              </a:gs>
              <a:gs pos="100000">
                <a:srgbClr val="9C067F">
                  <a:shade val="100000"/>
                  <a:satMod val="115000"/>
                </a:srgbClr>
              </a:gs>
            </a:gsLst>
            <a:lin ang="27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أنواع الكفاءات</a:t>
            </a:r>
            <a:endParaRPr lang="fr-FR" sz="40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048595" name="Rectangle 5"/>
          <p:cNvSpPr/>
          <p:nvPr/>
        </p:nvSpPr>
        <p:spPr>
          <a:xfrm>
            <a:off x="3758207" y="2132856"/>
            <a:ext cx="5245880" cy="864096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المطلب 1:مفهوم الكفاءة </a:t>
            </a:r>
          </a:p>
          <a:p>
            <a:pPr algn="ctr"/>
            <a:r>
              <a:rPr lang="ar-DZ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المطلب 2: مستويات الكفاءات </a:t>
            </a:r>
          </a:p>
          <a:p>
            <a:pPr algn="ctr"/>
            <a:r>
              <a:rPr lang="ar-DZ" sz="20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المطلب3: مكونات الكفاءة</a:t>
            </a:r>
            <a:endParaRPr lang="fr-FR" sz="20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48596" name="Rectangle 6"/>
          <p:cNvSpPr/>
          <p:nvPr/>
        </p:nvSpPr>
        <p:spPr>
          <a:xfrm>
            <a:off x="3758207" y="4365104"/>
            <a:ext cx="5245880" cy="1008112"/>
          </a:xfrm>
          <a:prstGeom prst="rect">
            <a:avLst/>
          </a:prstGeom>
          <a:gradFill flip="none" rotWithShape="1">
            <a:gsLst>
              <a:gs pos="0">
                <a:srgbClr val="CB6FC7">
                  <a:shade val="30000"/>
                  <a:satMod val="115000"/>
                </a:srgbClr>
              </a:gs>
              <a:gs pos="50000">
                <a:srgbClr val="CB6FC7">
                  <a:shade val="67500"/>
                  <a:satMod val="115000"/>
                </a:srgbClr>
              </a:gs>
              <a:gs pos="100000">
                <a:srgbClr val="CB6FC7">
                  <a:shade val="100000"/>
                  <a:satMod val="115000"/>
                </a:srgbClr>
              </a:gs>
            </a:gsLst>
            <a:lin ang="27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dirty="0" smtClean="0"/>
              <a:t>ا</a:t>
            </a:r>
            <a:r>
              <a:rPr lang="ar-DZ" sz="24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لمطلب 1: الكفاءة الفردية </a:t>
            </a:r>
          </a:p>
          <a:p>
            <a:pPr algn="ctr"/>
            <a:r>
              <a:rPr lang="ar-DZ" sz="24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المطلب2: الكفاءة الجماعية </a:t>
            </a:r>
          </a:p>
          <a:p>
            <a:pPr algn="ctr"/>
            <a:r>
              <a:rPr lang="ar-DZ" sz="24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المطلب3: الكفاءة التنظيمية</a:t>
            </a:r>
            <a:endParaRPr lang="fr-FR" sz="24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48597" name="Rectangle 7"/>
          <p:cNvSpPr/>
          <p:nvPr/>
        </p:nvSpPr>
        <p:spPr>
          <a:xfrm>
            <a:off x="3075534" y="116632"/>
            <a:ext cx="682673" cy="864096"/>
          </a:xfrm>
          <a:prstGeom prst="rect">
            <a:avLst/>
          </a:prstGeom>
          <a:solidFill>
            <a:srgbClr val="9C0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598" name="Triangle rectangle 9"/>
          <p:cNvSpPr/>
          <p:nvPr/>
        </p:nvSpPr>
        <p:spPr>
          <a:xfrm>
            <a:off x="3059832" y="836712"/>
            <a:ext cx="747252" cy="144016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599" name="Rectangle 10"/>
          <p:cNvSpPr/>
          <p:nvPr/>
        </p:nvSpPr>
        <p:spPr>
          <a:xfrm>
            <a:off x="3059831" y="2132856"/>
            <a:ext cx="714141" cy="864096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00" name="Triangle rectangle 11"/>
          <p:cNvSpPr/>
          <p:nvPr/>
        </p:nvSpPr>
        <p:spPr>
          <a:xfrm>
            <a:off x="3070123" y="2748880"/>
            <a:ext cx="710968" cy="248072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01" name="Rectangle 14"/>
          <p:cNvSpPr/>
          <p:nvPr/>
        </p:nvSpPr>
        <p:spPr>
          <a:xfrm>
            <a:off x="3070123" y="4365104"/>
            <a:ext cx="700676" cy="1008112"/>
          </a:xfrm>
          <a:prstGeom prst="rect">
            <a:avLst/>
          </a:prstGeom>
          <a:gradFill flip="none" rotWithShape="1">
            <a:gsLst>
              <a:gs pos="0">
                <a:srgbClr val="CB6FC7">
                  <a:shade val="30000"/>
                  <a:satMod val="115000"/>
                </a:srgbClr>
              </a:gs>
              <a:gs pos="50000">
                <a:srgbClr val="CB6FC7">
                  <a:shade val="67500"/>
                  <a:satMod val="115000"/>
                </a:srgbClr>
              </a:gs>
              <a:gs pos="100000">
                <a:srgbClr val="CB6FC7">
                  <a:shade val="100000"/>
                  <a:satMod val="115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02" name="Triangle rectangle 15"/>
          <p:cNvSpPr/>
          <p:nvPr/>
        </p:nvSpPr>
        <p:spPr>
          <a:xfrm>
            <a:off x="3070123" y="5106159"/>
            <a:ext cx="648486" cy="267057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03" name="Rectangle 16"/>
          <p:cNvSpPr/>
          <p:nvPr/>
        </p:nvSpPr>
        <p:spPr>
          <a:xfrm>
            <a:off x="107504" y="116632"/>
            <a:ext cx="2952327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خطة البحث</a:t>
            </a:r>
            <a:endParaRPr lang="fr-FR" sz="40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48604" name="Rectangle 17"/>
          <p:cNvSpPr/>
          <p:nvPr/>
        </p:nvSpPr>
        <p:spPr>
          <a:xfrm>
            <a:off x="117796" y="2132856"/>
            <a:ext cx="2952327" cy="6160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ar-DZ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المبحث </a:t>
            </a:r>
            <a:r>
              <a:rPr lang="ar-DZ" sz="2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الأول:ماهية</a:t>
            </a:r>
            <a:r>
              <a:rPr lang="ar-DZ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الكفاءة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048605" name="Rectangle 18"/>
          <p:cNvSpPr/>
          <p:nvPr/>
        </p:nvSpPr>
        <p:spPr>
          <a:xfrm>
            <a:off x="117796" y="4365104"/>
            <a:ext cx="2952327" cy="7410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المبحث الثاني: أنواع الكفاءات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097157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7" y="5106159"/>
            <a:ext cx="2438400" cy="187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ZoneTexte 1"/>
          <p:cNvSpPr txBox="1"/>
          <p:nvPr/>
        </p:nvSpPr>
        <p:spPr>
          <a:xfrm>
            <a:off x="467544" y="620688"/>
            <a:ext cx="79208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C067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المــقــدمـــــــة</a:t>
            </a:r>
            <a:endParaRPr lang="ar-DZ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</a:endParaRPr>
          </a:p>
          <a:p>
            <a:pPr algn="r"/>
            <a:r>
              <a:rPr lang="ar-D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  تعتبر الكفاءات البشرية إحدى أهم الموارد غير المادية في المؤسسة مهما كان نشاطها أو الهدف من إنشائها ، تختلف قدراتها الإبداعية و </a:t>
            </a:r>
            <a:r>
              <a:rPr lang="ar-DZ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الإبتكارية</a:t>
            </a:r>
            <a:r>
              <a:rPr lang="ar-D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من منظمة إلى أخرى ، بحيث تتمتع بمميزات و خصائص و كذا أ بعاد تجعل المؤسسات تعمل على جذب هذه الكفاءات و إغرائها. إضافة إلى ذلك تعمل من أجل تسييرها و تنميتها و كذا تنويعها و المحافظة عليها. ومنه نطرح التساؤلات التالية :</a:t>
            </a:r>
          </a:p>
          <a:p>
            <a:pPr algn="ctr"/>
            <a:r>
              <a:rPr lang="ar-D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فيما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r-FR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تتمثل</a:t>
            </a:r>
            <a:r>
              <a:rPr lang="ar-D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ماهية الكفاءة</a:t>
            </a:r>
            <a:r>
              <a:rPr lang="ar-DZ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ar-D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البشرية؟</a:t>
            </a:r>
            <a:endParaRPr lang="zh-CN" altLang="en-US" dirty="0"/>
          </a:p>
          <a:p>
            <a:pPr algn="ctr"/>
            <a:r>
              <a:rPr lang="ar-D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و ماهي أهم </a:t>
            </a:r>
            <a:r>
              <a:rPr lang="ar-DZ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أنواع الكفاءة البشرية؟ </a:t>
            </a:r>
            <a:endParaRPr lang="fr-FR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97158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87271">
            <a:off x="213553" y="4402411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59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7171">
            <a:off x="6343258" y="4327081"/>
            <a:ext cx="2232248" cy="215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78" y="5266580"/>
            <a:ext cx="2838450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607" name="ZoneTexte 1"/>
          <p:cNvSpPr txBox="1"/>
          <p:nvPr/>
        </p:nvSpPr>
        <p:spPr>
          <a:xfrm>
            <a:off x="683568" y="116632"/>
            <a:ext cx="7992888" cy="4001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ar-D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المبحث </a:t>
            </a:r>
            <a:r>
              <a:rPr lang="ar-D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اأول</a:t>
            </a:r>
            <a:r>
              <a:rPr lang="ar-D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: ماهية الكفاءة 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048608" name="Rectangle à coins arrondis 6"/>
          <p:cNvSpPr/>
          <p:nvPr/>
        </p:nvSpPr>
        <p:spPr>
          <a:xfrm rot="1128168">
            <a:off x="6552728" y="1346479"/>
            <a:ext cx="2123728" cy="80689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oxford</a:t>
            </a:r>
            <a:r>
              <a:rPr lang="ar-D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معجم 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09" name="Ellipse 3"/>
          <p:cNvSpPr/>
          <p:nvPr/>
        </p:nvSpPr>
        <p:spPr>
          <a:xfrm rot="1094210">
            <a:off x="5168554" y="1866874"/>
            <a:ext cx="3876555" cy="3744416"/>
          </a:xfrm>
          <a:prstGeom prst="ellipse">
            <a:avLst/>
          </a:prstGeom>
          <a:solidFill>
            <a:srgbClr val="9C06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هي القدرة على فعل شيء ما بطريقة صحيحة و يعتبر الشخص الكفء هو الذي يمتلك القدرة، السلطة ، المهارة ، المعرفة اللازمة للقيام بشيء ما بشكل صحيح . </a:t>
            </a:r>
            <a:endParaRPr lang="fr-FR" sz="24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48610" name="ZoneTexte 2"/>
          <p:cNvSpPr txBox="1"/>
          <p:nvPr/>
        </p:nvSpPr>
        <p:spPr>
          <a:xfrm>
            <a:off x="652427" y="6984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2400" b="1" dirty="0" smtClean="0">
                <a:effectLst>
                  <a:reflection blurRad="6350" stA="55000" endA="300" endPos="45500" dir="5400000" sy="-100000" algn="bl" rotWithShape="0"/>
                </a:effectLst>
              </a:rPr>
              <a:t>المطلب الأول: مفهوم الكفاءة</a:t>
            </a:r>
            <a:endParaRPr lang="fr-FR" sz="24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48611" name="Rectangle à coins arrondis 7"/>
          <p:cNvSpPr/>
          <p:nvPr/>
        </p:nvSpPr>
        <p:spPr>
          <a:xfrm rot="20048855">
            <a:off x="525034" y="2377725"/>
            <a:ext cx="2051720" cy="79208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800" b="1" cap="all" dirty="0" smtClean="0">
                <a:ln w="900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تعريف شامل </a:t>
            </a:r>
            <a:endParaRPr lang="fr-FR" sz="2800" b="1" cap="all" dirty="0">
              <a:ln w="900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48612" name="Ellipse 4"/>
          <p:cNvSpPr/>
          <p:nvPr/>
        </p:nvSpPr>
        <p:spPr>
          <a:xfrm>
            <a:off x="652427" y="2852936"/>
            <a:ext cx="4140460" cy="3744416"/>
          </a:xfrm>
          <a:prstGeom prst="ellipse">
            <a:avLst/>
          </a:prstGeom>
          <a:solidFill>
            <a:srgbClr val="FFCCFF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مجموعة من المعارف والمهارات والتغيرات الشخصية التي تخص السلوك الناجح في مجال معين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8" grpId="0" animBg="1"/>
      <p:bldP spid="1048609" grpId="0" animBg="1"/>
      <p:bldP spid="1048611" grpId="0" animBg="1"/>
      <p:bldP spid="10486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Imag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778" y="4707013"/>
            <a:ext cx="5606752" cy="215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613" name="ZoneTexte 1"/>
          <p:cNvSpPr txBox="1"/>
          <p:nvPr/>
        </p:nvSpPr>
        <p:spPr>
          <a:xfrm>
            <a:off x="915652" y="52773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المطلب الثاني : م</a:t>
            </a:r>
            <a:r>
              <a:rPr lang="fr-FR" alt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ستويات</a:t>
            </a:r>
            <a:r>
              <a:rPr lang="en-US" alt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الكفاءة </a:t>
            </a:r>
            <a:endParaRPr lang="fr-FR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48614" name="Hexagone 14"/>
          <p:cNvSpPr/>
          <p:nvPr/>
        </p:nvSpPr>
        <p:spPr>
          <a:xfrm rot="16200000">
            <a:off x="-72516" y="2826600"/>
            <a:ext cx="2592288" cy="2232248"/>
          </a:xfrm>
          <a:prstGeom prst="hexagon">
            <a:avLst/>
          </a:prstGeom>
          <a:solidFill>
            <a:srgbClr val="FF9900"/>
          </a:solidFill>
          <a:ln w="5715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15" name="Organigramme : Connecteur 16"/>
          <p:cNvSpPr/>
          <p:nvPr/>
        </p:nvSpPr>
        <p:spPr>
          <a:xfrm>
            <a:off x="1020014" y="2763220"/>
            <a:ext cx="407226" cy="432048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16" name="Hexagone 64"/>
          <p:cNvSpPr/>
          <p:nvPr/>
        </p:nvSpPr>
        <p:spPr>
          <a:xfrm rot="16200000">
            <a:off x="2591780" y="2826600"/>
            <a:ext cx="2592288" cy="2232248"/>
          </a:xfrm>
          <a:prstGeom prst="hexagon">
            <a:avLst/>
          </a:prstGeom>
          <a:solidFill>
            <a:srgbClr val="803063"/>
          </a:solidFill>
          <a:ln w="57150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17" name="Organigramme : Connecteur 65"/>
          <p:cNvSpPr/>
          <p:nvPr/>
        </p:nvSpPr>
        <p:spPr>
          <a:xfrm>
            <a:off x="3684311" y="2745416"/>
            <a:ext cx="407226" cy="432048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18" name="Hexagone 69"/>
          <p:cNvSpPr/>
          <p:nvPr/>
        </p:nvSpPr>
        <p:spPr>
          <a:xfrm rot="16200000">
            <a:off x="5502403" y="2826600"/>
            <a:ext cx="2592288" cy="2232248"/>
          </a:xfrm>
          <a:prstGeom prst="hexagon">
            <a:avLst/>
          </a:prstGeom>
          <a:solidFill>
            <a:srgbClr val="FF0000"/>
          </a:solidFill>
          <a:ln w="5715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19" name="Organigramme : Connecteur 70"/>
          <p:cNvSpPr/>
          <p:nvPr/>
        </p:nvSpPr>
        <p:spPr>
          <a:xfrm>
            <a:off x="6600635" y="2745416"/>
            <a:ext cx="407226" cy="432048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22" name="ZoneTexte 79"/>
          <p:cNvSpPr txBox="1"/>
          <p:nvPr/>
        </p:nvSpPr>
        <p:spPr>
          <a:xfrm>
            <a:off x="575556" y="361955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التقـــلـــيـــد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48623" name="ZoneTexte 80"/>
          <p:cNvSpPr txBox="1"/>
          <p:nvPr/>
        </p:nvSpPr>
        <p:spPr>
          <a:xfrm>
            <a:off x="3236657" y="361618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الإســقــــــــــاط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48624" name="ZoneTexte 81"/>
          <p:cNvSpPr txBox="1"/>
          <p:nvPr/>
        </p:nvSpPr>
        <p:spPr>
          <a:xfrm>
            <a:off x="5970455" y="354877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الإبــــــداع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3887924" y="908720"/>
            <a:ext cx="0" cy="17378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/>
          <p:cNvCxnSpPr>
            <a:stCxn id="1048618" idx="0"/>
          </p:cNvCxnSpPr>
          <p:nvPr/>
        </p:nvCxnSpPr>
        <p:spPr>
          <a:xfrm flipH="1" flipV="1">
            <a:off x="3887924" y="908720"/>
            <a:ext cx="2910623" cy="17378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/>
          <p:cNvCxnSpPr>
            <a:stCxn id="1048614" idx="0"/>
          </p:cNvCxnSpPr>
          <p:nvPr/>
        </p:nvCxnSpPr>
        <p:spPr>
          <a:xfrm flipV="1">
            <a:off x="1223628" y="908720"/>
            <a:ext cx="2664296" cy="17378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4" grpId="0" animBg="1"/>
      <p:bldP spid="1048615" grpId="0" animBg="1"/>
      <p:bldP spid="1048616" grpId="0" animBg="1"/>
      <p:bldP spid="1048617" grpId="0" animBg="1"/>
      <p:bldP spid="1048618" grpId="0" animBg="1"/>
      <p:bldP spid="1048619" grpId="0" animBg="1"/>
      <p:bldP spid="1048622" grpId="0"/>
      <p:bldP spid="1048623" grpId="0"/>
      <p:bldP spid="10486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06" y="288066"/>
            <a:ext cx="2752725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632" name="ZoneTexte 1"/>
          <p:cNvSpPr txBox="1"/>
          <p:nvPr/>
        </p:nvSpPr>
        <p:spPr>
          <a:xfrm>
            <a:off x="1691680" y="116632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المطلب الثالث: م</a:t>
            </a:r>
            <a:r>
              <a:rPr lang="fr-F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كونات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D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الكفاءة 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48633" name="Rectangle 4"/>
          <p:cNvSpPr/>
          <p:nvPr/>
        </p:nvSpPr>
        <p:spPr>
          <a:xfrm>
            <a:off x="755576" y="1664804"/>
            <a:ext cx="1980220" cy="126014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المعارف النظرية 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048634" name="Rectangle 5"/>
          <p:cNvSpPr/>
          <p:nvPr/>
        </p:nvSpPr>
        <p:spPr>
          <a:xfrm>
            <a:off x="2879812" y="1664804"/>
            <a:ext cx="5652628" cy="1260140"/>
          </a:xfrm>
          <a:prstGeom prst="rect">
            <a:avLst/>
          </a:prstGeom>
          <a:gradFill flip="none" rotWithShape="1">
            <a:gsLst>
              <a:gs pos="0">
                <a:srgbClr val="CB6FC7">
                  <a:shade val="30000"/>
                  <a:satMod val="115000"/>
                </a:srgbClr>
              </a:gs>
              <a:gs pos="50000">
                <a:srgbClr val="CB6FC7">
                  <a:shade val="67500"/>
                  <a:satMod val="115000"/>
                </a:srgbClr>
              </a:gs>
              <a:gs pos="100000">
                <a:srgbClr val="CB6FC7">
                  <a:shade val="100000"/>
                  <a:satMod val="115000"/>
                </a:srgbClr>
              </a:gs>
            </a:gsLst>
            <a:lin ang="5400000" scaled="1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وتتمثل في المعارف والمعلومات المستوعبة والمستوردة ولم تدخل</a:t>
            </a:r>
          </a:p>
          <a:p>
            <a:pPr algn="ctr"/>
            <a:r>
              <a:rPr lang="ar-D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للجانب العملياتي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35" name="Organigramme : Connecteur 7"/>
          <p:cNvSpPr/>
          <p:nvPr/>
        </p:nvSpPr>
        <p:spPr>
          <a:xfrm>
            <a:off x="2987824" y="1700808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36" name="Organigramme : Connecteur 8"/>
          <p:cNvSpPr/>
          <p:nvPr/>
        </p:nvSpPr>
        <p:spPr>
          <a:xfrm>
            <a:off x="2976500" y="2042846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37" name="Organigramme : Connecteur 9"/>
          <p:cNvSpPr/>
          <p:nvPr/>
        </p:nvSpPr>
        <p:spPr>
          <a:xfrm>
            <a:off x="3004592" y="2348880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38" name="Organigramme : Connecteur 10"/>
          <p:cNvSpPr/>
          <p:nvPr/>
        </p:nvSpPr>
        <p:spPr>
          <a:xfrm>
            <a:off x="2394919" y="2347410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39" name="Organigramme : Connecteur 11"/>
          <p:cNvSpPr/>
          <p:nvPr/>
        </p:nvSpPr>
        <p:spPr>
          <a:xfrm>
            <a:off x="2369876" y="2025334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40" name="Organigramme : Connecteur 13"/>
          <p:cNvSpPr/>
          <p:nvPr/>
        </p:nvSpPr>
        <p:spPr>
          <a:xfrm>
            <a:off x="2344833" y="1691317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41" name="Organigramme : Terminateur 15"/>
          <p:cNvSpPr/>
          <p:nvPr/>
        </p:nvSpPr>
        <p:spPr>
          <a:xfrm>
            <a:off x="2375756" y="1727811"/>
            <a:ext cx="772852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42" name="Organigramme : Terminateur 16"/>
          <p:cNvSpPr/>
          <p:nvPr/>
        </p:nvSpPr>
        <p:spPr>
          <a:xfrm>
            <a:off x="2403194" y="2097342"/>
            <a:ext cx="803775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43" name="Organigramme : Terminateur 17"/>
          <p:cNvSpPr/>
          <p:nvPr/>
        </p:nvSpPr>
        <p:spPr>
          <a:xfrm>
            <a:off x="2413259" y="2396558"/>
            <a:ext cx="803775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45" name="Rectangle 23"/>
          <p:cNvSpPr/>
          <p:nvPr/>
        </p:nvSpPr>
        <p:spPr>
          <a:xfrm>
            <a:off x="695835" y="3195657"/>
            <a:ext cx="1980220" cy="11881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المعارف العملية</a:t>
            </a:r>
          </a:p>
          <a:p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(المهارات)   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48646" name="Rectangle 24"/>
          <p:cNvSpPr/>
          <p:nvPr/>
        </p:nvSpPr>
        <p:spPr>
          <a:xfrm>
            <a:off x="2890736" y="3194974"/>
            <a:ext cx="5652628" cy="1188132"/>
          </a:xfrm>
          <a:prstGeom prst="rect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وهي القلب النابض للكفاءة، تتمثل في القدرة على التنفيذ والعمل</a:t>
            </a:r>
          </a:p>
          <a:p>
            <a:pPr algn="ctr"/>
            <a:r>
              <a:rPr lang="ar-D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بشكل ملموس وفق سيرورة وأهداف محددة مسبقا</a:t>
            </a:r>
          </a:p>
        </p:txBody>
      </p:sp>
      <p:sp>
        <p:nvSpPr>
          <p:cNvPr id="1048647" name="Organigramme : Connecteur 25"/>
          <p:cNvSpPr/>
          <p:nvPr/>
        </p:nvSpPr>
        <p:spPr>
          <a:xfrm>
            <a:off x="2943363" y="3307843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48" name="Organigramme : Connecteur 26"/>
          <p:cNvSpPr/>
          <p:nvPr/>
        </p:nvSpPr>
        <p:spPr>
          <a:xfrm>
            <a:off x="2932039" y="3627353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49" name="Organigramme : Connecteur 27"/>
          <p:cNvSpPr/>
          <p:nvPr/>
        </p:nvSpPr>
        <p:spPr>
          <a:xfrm>
            <a:off x="2932039" y="4027923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50" name="Organigramme : Connecteur 28"/>
          <p:cNvSpPr/>
          <p:nvPr/>
        </p:nvSpPr>
        <p:spPr>
          <a:xfrm>
            <a:off x="2223877" y="4050783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51" name="Organigramme : Connecteur 29"/>
          <p:cNvSpPr/>
          <p:nvPr/>
        </p:nvSpPr>
        <p:spPr>
          <a:xfrm>
            <a:off x="2206442" y="3645024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52" name="Organigramme : Connecteur 30"/>
          <p:cNvSpPr/>
          <p:nvPr/>
        </p:nvSpPr>
        <p:spPr>
          <a:xfrm>
            <a:off x="2225860" y="3330703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8653" name="Organigramme : Terminateur 31"/>
          <p:cNvSpPr/>
          <p:nvPr/>
        </p:nvSpPr>
        <p:spPr>
          <a:xfrm>
            <a:off x="2315368" y="3356992"/>
            <a:ext cx="772852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54" name="Organigramme : Terminateur 32"/>
          <p:cNvSpPr/>
          <p:nvPr/>
        </p:nvSpPr>
        <p:spPr>
          <a:xfrm>
            <a:off x="2328065" y="3676502"/>
            <a:ext cx="803775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655" name="Organigramme : Terminateur 33"/>
          <p:cNvSpPr/>
          <p:nvPr/>
        </p:nvSpPr>
        <p:spPr>
          <a:xfrm>
            <a:off x="2328065" y="4077072"/>
            <a:ext cx="803775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695836" y="4725144"/>
            <a:ext cx="2039960" cy="1152128"/>
          </a:xfrm>
          <a:prstGeom prst="rect">
            <a:avLst/>
          </a:prstGeom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المعارف </a:t>
            </a:r>
          </a:p>
          <a:p>
            <a:pPr algn="ctr"/>
            <a:r>
              <a:rPr lang="ar-D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السلوكية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7163" name="Imag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65" y="5249114"/>
            <a:ext cx="2895600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004592" y="4725144"/>
            <a:ext cx="5492402" cy="11521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تتمثل في قدرة الفرد على تنفيذ المهام وممارسة كفاءته بتفوق </a:t>
            </a:r>
          </a:p>
          <a:p>
            <a:pPr algn="ctr"/>
            <a:r>
              <a:rPr lang="ar-D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فهي ترتبط بهوية وإرادة الفرد وتحفيزه لتأدية مهامه بأحسن </a:t>
            </a:r>
          </a:p>
          <a:p>
            <a:pPr algn="ctr"/>
            <a:r>
              <a:rPr lang="ar-D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مايستطيع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Organigramme : Connecteur 28"/>
          <p:cNvSpPr/>
          <p:nvPr/>
        </p:nvSpPr>
        <p:spPr>
          <a:xfrm>
            <a:off x="2376277" y="4905163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Organigramme : Connecteur 28"/>
          <p:cNvSpPr/>
          <p:nvPr/>
        </p:nvSpPr>
        <p:spPr>
          <a:xfrm>
            <a:off x="3067320" y="4905163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Organigramme : Connecteur 28"/>
          <p:cNvSpPr/>
          <p:nvPr/>
        </p:nvSpPr>
        <p:spPr>
          <a:xfrm>
            <a:off x="2376277" y="5249114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Organigramme : Connecteur 28"/>
          <p:cNvSpPr/>
          <p:nvPr/>
        </p:nvSpPr>
        <p:spPr>
          <a:xfrm>
            <a:off x="3062953" y="5229200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Organigramme : Connecteur 28"/>
          <p:cNvSpPr/>
          <p:nvPr/>
        </p:nvSpPr>
        <p:spPr>
          <a:xfrm>
            <a:off x="2376277" y="5570266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Organigramme : Connecteur 28"/>
          <p:cNvSpPr/>
          <p:nvPr/>
        </p:nvSpPr>
        <p:spPr>
          <a:xfrm>
            <a:off x="3062953" y="5570266"/>
            <a:ext cx="288032" cy="144016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Organigramme : Terminateur 32"/>
          <p:cNvSpPr/>
          <p:nvPr/>
        </p:nvSpPr>
        <p:spPr>
          <a:xfrm>
            <a:off x="2488849" y="5642274"/>
            <a:ext cx="803775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Organigramme : Terminateur 32"/>
          <p:cNvSpPr/>
          <p:nvPr/>
        </p:nvSpPr>
        <p:spPr>
          <a:xfrm>
            <a:off x="2480465" y="5280878"/>
            <a:ext cx="803775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Organigramme : Terminateur 32"/>
          <p:cNvSpPr/>
          <p:nvPr/>
        </p:nvSpPr>
        <p:spPr>
          <a:xfrm>
            <a:off x="2499788" y="4954311"/>
            <a:ext cx="803775" cy="45719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4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04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04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104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2000"/>
                                        <p:tgtEl>
                                          <p:spTgt spid="104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3" grpId="0" animBg="1"/>
      <p:bldP spid="1048634" grpId="0" animBg="1"/>
      <p:bldP spid="1048635" grpId="0" animBg="1"/>
      <p:bldP spid="1048636" grpId="0" animBg="1"/>
      <p:bldP spid="1048637" grpId="0" animBg="1"/>
      <p:bldP spid="1048638" grpId="0" animBg="1"/>
      <p:bldP spid="1048639" grpId="0" animBg="1"/>
      <p:bldP spid="1048640" grpId="0" animBg="1"/>
      <p:bldP spid="1048641" grpId="0" animBg="1"/>
      <p:bldP spid="1048642" grpId="0" animBg="1"/>
      <p:bldP spid="1048643" grpId="0" animBg="1"/>
      <p:bldP spid="1048645" grpId="0" animBg="1"/>
      <p:bldP spid="1048646" grpId="0" animBg="1"/>
      <p:bldP spid="1048647" grpId="0" animBg="1"/>
      <p:bldP spid="1048648" grpId="0" animBg="1"/>
      <p:bldP spid="1048649" grpId="0" animBg="1"/>
      <p:bldP spid="1048650" grpId="0" animBg="1"/>
      <p:bldP spid="1048651" grpId="0" animBg="1"/>
      <p:bldP spid="1048652" grpId="0" animBg="1"/>
      <p:bldP spid="1048653" grpId="0" animBg="1"/>
      <p:bldP spid="1048654" grpId="0" animBg="1"/>
      <p:bldP spid="104865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ZoneTexte 1"/>
          <p:cNvSpPr txBox="1"/>
          <p:nvPr/>
        </p:nvSpPr>
        <p:spPr>
          <a:xfrm>
            <a:off x="1187624" y="2354977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المبحث الثاني :أنواع  الكفاءة</a:t>
            </a:r>
            <a:endParaRPr lang="fr-F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09716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062863"/>
            <a:ext cx="5904656" cy="379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received_236677313342258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4444" y="-4739"/>
            <a:ext cx="9396536" cy="707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73" fill="hold"/>
                                        <p:tgtEl>
                                          <p:spTgt spid="2097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</p:cTn>
                <p:tgtEl>
                  <p:spTgt spid="209716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97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97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8275"/>
            <a:ext cx="2838450" cy="16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657" name="ZoneTexte 1"/>
          <p:cNvSpPr txBox="1"/>
          <p:nvPr/>
        </p:nvSpPr>
        <p:spPr>
          <a:xfrm>
            <a:off x="1331640" y="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المطلب الأول: الكفاءة الفردية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097167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05" y="2780928"/>
            <a:ext cx="2321818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194304" name="Diagramm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822643"/>
              </p:ext>
            </p:extLst>
          </p:nvPr>
        </p:nvGraphicFramePr>
        <p:xfrm>
          <a:off x="0" y="567116"/>
          <a:ext cx="9144000" cy="5183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04" grpId="0">
        <p:bldAsOne/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171</TotalTime>
  <Words>537</Words>
  <Application>Microsoft Office PowerPoint</Application>
  <PresentationFormat>Affichage à l'écran (4:3)</PresentationFormat>
  <Paragraphs>72</Paragraphs>
  <Slides>12</Slides>
  <Notes>3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</dc:creator>
  <cp:lastModifiedBy>HP</cp:lastModifiedBy>
  <cp:revision>15</cp:revision>
  <dcterms:created xsi:type="dcterms:W3CDTF">2020-02-16T18:56:34Z</dcterms:created>
  <dcterms:modified xsi:type="dcterms:W3CDTF">2020-05-30T23:41:23Z</dcterms:modified>
</cp:coreProperties>
</file>