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79" r:id="rId2"/>
    <p:sldId id="291" r:id="rId3"/>
    <p:sldId id="281" r:id="rId4"/>
    <p:sldId id="261" r:id="rId5"/>
    <p:sldId id="260" r:id="rId6"/>
    <p:sldId id="282" r:id="rId7"/>
    <p:sldId id="262" r:id="rId8"/>
    <p:sldId id="263" r:id="rId9"/>
    <p:sldId id="264" r:id="rId10"/>
    <p:sldId id="269" r:id="rId11"/>
    <p:sldId id="283" r:id="rId12"/>
    <p:sldId id="284" r:id="rId13"/>
    <p:sldId id="271" r:id="rId14"/>
    <p:sldId id="272" r:id="rId15"/>
    <p:sldId id="294" r:id="rId16"/>
    <p:sldId id="275" r:id="rId17"/>
    <p:sldId id="296" r:id="rId18"/>
    <p:sldId id="287" r:id="rId19"/>
    <p:sldId id="276" r:id="rId20"/>
    <p:sldId id="288" r:id="rId21"/>
    <p:sldId id="289" r:id="rId22"/>
    <p:sldId id="293" r:id="rId23"/>
    <p:sldId id="297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62" d="100"/>
          <a:sy n="62" d="100"/>
        </p:scale>
        <p:origin x="-2094" y="-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A917A8-4789-47B6-A006-6412BBDE31CB}" type="doc">
      <dgm:prSet loTypeId="urn:microsoft.com/office/officeart/2005/8/layout/hierarchy4" loCatId="list" qsTypeId="urn:microsoft.com/office/officeart/2005/8/quickstyle/3d5" qsCatId="3D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BD9704E-C8C4-4A39-ABEE-8AAB3C4A485E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100000"/>
            </a:lnSpc>
          </a:pPr>
          <a:r>
            <a:rPr lang="fr-FR" sz="4800" b="1" i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rPr>
            <a:t>Les effets du désengagement sur </a:t>
          </a:r>
        </a:p>
        <a:p>
          <a:pPr algn="ctr">
            <a:lnSpc>
              <a:spcPct val="100000"/>
            </a:lnSpc>
          </a:pPr>
          <a:r>
            <a:rPr lang="fr-FR" sz="4800" b="1" i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rPr>
            <a:t>la gestion des ressources humaines</a:t>
          </a:r>
          <a:r>
            <a:rPr lang="fr-FR" sz="4800" b="1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fr-FR" sz="4800" b="1" dirty="0">
            <a:latin typeface="Arabic Typesetting" pitchFamily="66" charset="-78"/>
            <a:cs typeface="Arabic Typesetting" pitchFamily="66" charset="-78"/>
          </a:endParaRPr>
        </a:p>
      </dgm:t>
    </dgm:pt>
    <dgm:pt modelId="{410F2F55-CD82-44C1-835D-1F83B6F52972}" type="parTrans" cxnId="{5EDDFE0C-DE59-4E8B-A617-07FFF2EE5371}">
      <dgm:prSet/>
      <dgm:spPr/>
      <dgm:t>
        <a:bodyPr/>
        <a:lstStyle/>
        <a:p>
          <a:endParaRPr lang="fr-FR"/>
        </a:p>
      </dgm:t>
    </dgm:pt>
    <dgm:pt modelId="{3EFEE36C-4877-4536-B4CA-E86AAE8BF2D6}" type="sibTrans" cxnId="{5EDDFE0C-DE59-4E8B-A617-07FFF2EE5371}">
      <dgm:prSet/>
      <dgm:spPr/>
      <dgm:t>
        <a:bodyPr/>
        <a:lstStyle/>
        <a:p>
          <a:endParaRPr lang="fr-FR"/>
        </a:p>
      </dgm:t>
    </dgm:pt>
    <dgm:pt modelId="{146662EB-8AA8-4BB1-81C1-CD8F8BE5E01A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4000" b="1" i="0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Le manque de pro activité</a:t>
          </a:r>
          <a:r>
            <a:rPr lang="fr-FR" sz="7200" b="1" dirty="0" smtClean="0">
              <a:latin typeface="Arabic Typesetting" pitchFamily="66" charset="-78"/>
              <a:cs typeface="Arabic Typesetting" pitchFamily="66" charset="-78"/>
            </a:rPr>
            <a:t> </a:t>
          </a:r>
          <a:endParaRPr lang="fr-FR" sz="6600" b="1" dirty="0">
            <a:latin typeface="Arabic Typesetting" pitchFamily="66" charset="-78"/>
            <a:cs typeface="Arabic Typesetting" pitchFamily="66" charset="-78"/>
          </a:endParaRPr>
        </a:p>
      </dgm:t>
    </dgm:pt>
    <dgm:pt modelId="{05AC6C9F-BCED-4839-9337-177813B0353A}" type="parTrans" cxnId="{A446985A-55AC-4A13-A7A8-ACE888B0A0BF}">
      <dgm:prSet/>
      <dgm:spPr/>
      <dgm:t>
        <a:bodyPr/>
        <a:lstStyle/>
        <a:p>
          <a:endParaRPr lang="fr-FR"/>
        </a:p>
      </dgm:t>
    </dgm:pt>
    <dgm:pt modelId="{6E9A2874-0F48-43FF-88D4-15D549E59726}" type="sibTrans" cxnId="{A446985A-55AC-4A13-A7A8-ACE888B0A0BF}">
      <dgm:prSet/>
      <dgm:spPr/>
      <dgm:t>
        <a:bodyPr/>
        <a:lstStyle/>
        <a:p>
          <a:endParaRPr lang="fr-FR"/>
        </a:p>
      </dgm:t>
    </dgm:pt>
    <dgm:pt modelId="{2BA614A4-B91A-414A-9A24-E14404CEEB41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lnSpc>
              <a:spcPct val="150000"/>
            </a:lnSpc>
          </a:pPr>
          <a:r>
            <a:rPr lang="fr-FR" sz="44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La progression </a:t>
          </a:r>
        </a:p>
        <a:p>
          <a:pPr>
            <a:lnSpc>
              <a:spcPct val="150000"/>
            </a:lnSpc>
          </a:pPr>
          <a:r>
            <a:rPr lang="fr-FR" sz="44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de l’</a:t>
          </a:r>
          <a:r>
            <a:rPr lang="fr-FR" sz="4400" b="1" dirty="0" err="1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absentisme</a:t>
          </a:r>
          <a:endParaRPr lang="fr-FR" sz="4400" b="1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99049975-89CF-469B-B10D-AD83EED0F314}" type="parTrans" cxnId="{347EC443-2226-40FC-9B9F-BB5098872B65}">
      <dgm:prSet/>
      <dgm:spPr/>
      <dgm:t>
        <a:bodyPr/>
        <a:lstStyle/>
        <a:p>
          <a:endParaRPr lang="fr-FR"/>
        </a:p>
      </dgm:t>
    </dgm:pt>
    <dgm:pt modelId="{35044165-F80F-4CE5-85CC-0DD09C7E59A9}" type="sibTrans" cxnId="{347EC443-2226-40FC-9B9F-BB5098872B65}">
      <dgm:prSet/>
      <dgm:spPr/>
      <dgm:t>
        <a:bodyPr/>
        <a:lstStyle/>
        <a:p>
          <a:endParaRPr lang="fr-FR"/>
        </a:p>
      </dgm:t>
    </dgm:pt>
    <dgm:pt modelId="{4F590465-BEF4-40BE-BA65-0DAF037EDF98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fr-FR" sz="36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Le manque d’</a:t>
          </a:r>
          <a:r>
            <a:rPr lang="fr-FR" sz="3600" b="1" dirty="0" err="1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effictité</a:t>
          </a:r>
          <a:r>
            <a:rPr lang="fr-FR" sz="36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 personnelle et collective</a:t>
          </a:r>
          <a:endParaRPr lang="fr-FR" sz="3600" b="1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B0B4A9F3-680F-4D2E-A664-77CC37C801A7}" type="parTrans" cxnId="{52858827-85C6-4AB4-B0EB-396B0A77B359}">
      <dgm:prSet/>
      <dgm:spPr/>
      <dgm:t>
        <a:bodyPr/>
        <a:lstStyle/>
        <a:p>
          <a:endParaRPr lang="fr-FR"/>
        </a:p>
      </dgm:t>
    </dgm:pt>
    <dgm:pt modelId="{C6CD389E-CD0F-4CA7-B54C-E9B9778FCE32}" type="sibTrans" cxnId="{52858827-85C6-4AB4-B0EB-396B0A77B359}">
      <dgm:prSet/>
      <dgm:spPr/>
      <dgm:t>
        <a:bodyPr/>
        <a:lstStyle/>
        <a:p>
          <a:endParaRPr lang="fr-FR"/>
        </a:p>
      </dgm:t>
    </dgm:pt>
    <dgm:pt modelId="{24D2DA87-9D7C-4D5D-B2B3-C9C1A140320F}">
      <dgm:prSet phldrT="[Texte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lnSpc>
              <a:spcPct val="150000"/>
            </a:lnSpc>
          </a:pPr>
          <a:r>
            <a:rPr lang="fr-FR" sz="3200" b="1" dirty="0" smtClean="0">
              <a:solidFill>
                <a:schemeClr val="tx1"/>
              </a:solidFill>
              <a:latin typeface="Arabic Typesetting" pitchFamily="66" charset="-78"/>
              <a:cs typeface="Arabic Typesetting" pitchFamily="66" charset="-78"/>
            </a:rPr>
            <a:t>Le développement du turn-over</a:t>
          </a:r>
          <a:endParaRPr lang="fr-FR" sz="3200" b="1" dirty="0">
            <a:solidFill>
              <a:schemeClr val="tx1"/>
            </a:solidFill>
            <a:latin typeface="Arabic Typesetting" pitchFamily="66" charset="-78"/>
            <a:cs typeface="Arabic Typesetting" pitchFamily="66" charset="-78"/>
          </a:endParaRPr>
        </a:p>
      </dgm:t>
    </dgm:pt>
    <dgm:pt modelId="{9460D12A-A2E8-4E81-BD3B-18858E748D22}" type="parTrans" cxnId="{BB80784A-A73D-4583-9A3E-A44394571F09}">
      <dgm:prSet/>
      <dgm:spPr/>
      <dgm:t>
        <a:bodyPr/>
        <a:lstStyle/>
        <a:p>
          <a:endParaRPr lang="fr-FR"/>
        </a:p>
      </dgm:t>
    </dgm:pt>
    <dgm:pt modelId="{7026C7AF-92DE-4B9B-BC46-6B5811227D4A}" type="sibTrans" cxnId="{BB80784A-A73D-4583-9A3E-A44394571F09}">
      <dgm:prSet/>
      <dgm:spPr/>
      <dgm:t>
        <a:bodyPr/>
        <a:lstStyle/>
        <a:p>
          <a:endParaRPr lang="fr-FR"/>
        </a:p>
      </dgm:t>
    </dgm:pt>
    <dgm:pt modelId="{CD35EB7C-0309-40DD-8FEA-CAA57158810C}" type="pres">
      <dgm:prSet presAssocID="{83A917A8-4789-47B6-A006-6412BBDE31C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50803EF9-17C3-4A68-99D1-BA05959EDCE8}" type="pres">
      <dgm:prSet presAssocID="{DBD9704E-C8C4-4A39-ABEE-8AAB3C4A485E}" presName="vertOne" presStyleCnt="0"/>
      <dgm:spPr/>
    </dgm:pt>
    <dgm:pt modelId="{1984F310-D4A4-4C7F-AD51-0784909D6111}" type="pres">
      <dgm:prSet presAssocID="{DBD9704E-C8C4-4A39-ABEE-8AAB3C4A485E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52AD9EBD-5D0C-4676-AF1F-A7CB9D316821}" type="pres">
      <dgm:prSet presAssocID="{DBD9704E-C8C4-4A39-ABEE-8AAB3C4A485E}" presName="parTransOne" presStyleCnt="0"/>
      <dgm:spPr/>
    </dgm:pt>
    <dgm:pt modelId="{3C4CC55A-FAC4-4D21-B69C-F2468BEA6323}" type="pres">
      <dgm:prSet presAssocID="{DBD9704E-C8C4-4A39-ABEE-8AAB3C4A485E}" presName="horzOne" presStyleCnt="0"/>
      <dgm:spPr/>
    </dgm:pt>
    <dgm:pt modelId="{E30BC5E0-564A-4223-B9CA-A1D8282125AE}" type="pres">
      <dgm:prSet presAssocID="{146662EB-8AA8-4BB1-81C1-CD8F8BE5E01A}" presName="vertTwo" presStyleCnt="0"/>
      <dgm:spPr/>
    </dgm:pt>
    <dgm:pt modelId="{8AC05467-B650-4969-9FE9-B2EBE5599CB8}" type="pres">
      <dgm:prSet presAssocID="{146662EB-8AA8-4BB1-81C1-CD8F8BE5E01A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F1E6EF45-965B-4CEF-91E9-C9E9DCEECA89}" type="pres">
      <dgm:prSet presAssocID="{146662EB-8AA8-4BB1-81C1-CD8F8BE5E01A}" presName="parTransTwo" presStyleCnt="0"/>
      <dgm:spPr/>
    </dgm:pt>
    <dgm:pt modelId="{534BE1E6-91FA-4C16-9A6C-09F5BCE0F6E4}" type="pres">
      <dgm:prSet presAssocID="{146662EB-8AA8-4BB1-81C1-CD8F8BE5E01A}" presName="horzTwo" presStyleCnt="0"/>
      <dgm:spPr/>
    </dgm:pt>
    <dgm:pt modelId="{B69A66C2-DEE2-47A5-B680-33D0A3D20585}" type="pres">
      <dgm:prSet presAssocID="{2BA614A4-B91A-414A-9A24-E14404CEEB41}" presName="vertThree" presStyleCnt="0"/>
      <dgm:spPr/>
    </dgm:pt>
    <dgm:pt modelId="{34E48ED3-0478-41CD-AF3B-10BB821B12FC}" type="pres">
      <dgm:prSet presAssocID="{2BA614A4-B91A-414A-9A24-E14404CEEB41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9BB4A78A-2DD8-4A15-A0E4-4D453B64F97E}" type="pres">
      <dgm:prSet presAssocID="{2BA614A4-B91A-414A-9A24-E14404CEEB41}" presName="horzThree" presStyleCnt="0"/>
      <dgm:spPr/>
    </dgm:pt>
    <dgm:pt modelId="{601C0F11-CDBE-47D3-B4C4-0BCCE8B4F210}" type="pres">
      <dgm:prSet presAssocID="{6E9A2874-0F48-43FF-88D4-15D549E59726}" presName="sibSpaceTwo" presStyleCnt="0"/>
      <dgm:spPr/>
    </dgm:pt>
    <dgm:pt modelId="{977CAEC4-4F75-4D47-A91A-795B75BB87DC}" type="pres">
      <dgm:prSet presAssocID="{4F590465-BEF4-40BE-BA65-0DAF037EDF98}" presName="vertTwo" presStyleCnt="0"/>
      <dgm:spPr/>
    </dgm:pt>
    <dgm:pt modelId="{C94A51FB-FC74-40F8-8419-5685A07F79A9}" type="pres">
      <dgm:prSet presAssocID="{4F590465-BEF4-40BE-BA65-0DAF037EDF98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31DB4A4F-7CB1-40AC-8BBB-830E4B7F2CCE}" type="pres">
      <dgm:prSet presAssocID="{4F590465-BEF4-40BE-BA65-0DAF037EDF98}" presName="parTransTwo" presStyleCnt="0"/>
      <dgm:spPr/>
    </dgm:pt>
    <dgm:pt modelId="{31F71FB1-5070-4019-9E56-0F3ED5A6F646}" type="pres">
      <dgm:prSet presAssocID="{4F590465-BEF4-40BE-BA65-0DAF037EDF98}" presName="horzTwo" presStyleCnt="0"/>
      <dgm:spPr/>
    </dgm:pt>
    <dgm:pt modelId="{5A61E45F-E488-4870-BF9A-81F8B14490B3}" type="pres">
      <dgm:prSet presAssocID="{24D2DA87-9D7C-4D5D-B2B3-C9C1A140320F}" presName="vertThree" presStyleCnt="0"/>
      <dgm:spPr/>
    </dgm:pt>
    <dgm:pt modelId="{8DD1E446-7209-4E9B-BE67-629575197413}" type="pres">
      <dgm:prSet presAssocID="{24D2DA87-9D7C-4D5D-B2B3-C9C1A140320F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fr-FR"/>
        </a:p>
      </dgm:t>
    </dgm:pt>
    <dgm:pt modelId="{7ECF230F-4127-4F3D-AABF-7CACBB8E0E4E}" type="pres">
      <dgm:prSet presAssocID="{24D2DA87-9D7C-4D5D-B2B3-C9C1A140320F}" presName="horzThree" presStyleCnt="0"/>
      <dgm:spPr/>
    </dgm:pt>
  </dgm:ptLst>
  <dgm:cxnLst>
    <dgm:cxn modelId="{A446985A-55AC-4A13-A7A8-ACE888B0A0BF}" srcId="{DBD9704E-C8C4-4A39-ABEE-8AAB3C4A485E}" destId="{146662EB-8AA8-4BB1-81C1-CD8F8BE5E01A}" srcOrd="0" destOrd="0" parTransId="{05AC6C9F-BCED-4839-9337-177813B0353A}" sibTransId="{6E9A2874-0F48-43FF-88D4-15D549E59726}"/>
    <dgm:cxn modelId="{347EC443-2226-40FC-9B9F-BB5098872B65}" srcId="{146662EB-8AA8-4BB1-81C1-CD8F8BE5E01A}" destId="{2BA614A4-B91A-414A-9A24-E14404CEEB41}" srcOrd="0" destOrd="0" parTransId="{99049975-89CF-469B-B10D-AD83EED0F314}" sibTransId="{35044165-F80F-4CE5-85CC-0DD09C7E59A9}"/>
    <dgm:cxn modelId="{07B27788-B468-405F-8861-E6211C2915F5}" type="presOf" srcId="{2BA614A4-B91A-414A-9A24-E14404CEEB41}" destId="{34E48ED3-0478-41CD-AF3B-10BB821B12FC}" srcOrd="0" destOrd="0" presId="urn:microsoft.com/office/officeart/2005/8/layout/hierarchy4"/>
    <dgm:cxn modelId="{BB80784A-A73D-4583-9A3E-A44394571F09}" srcId="{4F590465-BEF4-40BE-BA65-0DAF037EDF98}" destId="{24D2DA87-9D7C-4D5D-B2B3-C9C1A140320F}" srcOrd="0" destOrd="0" parTransId="{9460D12A-A2E8-4E81-BD3B-18858E748D22}" sibTransId="{7026C7AF-92DE-4B9B-BC46-6B5811227D4A}"/>
    <dgm:cxn modelId="{49509912-AC2C-42FA-BE63-54E96E4CEA2E}" type="presOf" srcId="{DBD9704E-C8C4-4A39-ABEE-8AAB3C4A485E}" destId="{1984F310-D4A4-4C7F-AD51-0784909D6111}" srcOrd="0" destOrd="0" presId="urn:microsoft.com/office/officeart/2005/8/layout/hierarchy4"/>
    <dgm:cxn modelId="{26FB587B-8444-433D-92FB-9167811B708B}" type="presOf" srcId="{83A917A8-4789-47B6-A006-6412BBDE31CB}" destId="{CD35EB7C-0309-40DD-8FEA-CAA57158810C}" srcOrd="0" destOrd="0" presId="urn:microsoft.com/office/officeart/2005/8/layout/hierarchy4"/>
    <dgm:cxn modelId="{52858827-85C6-4AB4-B0EB-396B0A77B359}" srcId="{DBD9704E-C8C4-4A39-ABEE-8AAB3C4A485E}" destId="{4F590465-BEF4-40BE-BA65-0DAF037EDF98}" srcOrd="1" destOrd="0" parTransId="{B0B4A9F3-680F-4D2E-A664-77CC37C801A7}" sibTransId="{C6CD389E-CD0F-4CA7-B54C-E9B9778FCE32}"/>
    <dgm:cxn modelId="{0EA4CACB-AF95-462F-8C69-CD17D093C2C2}" type="presOf" srcId="{24D2DA87-9D7C-4D5D-B2B3-C9C1A140320F}" destId="{8DD1E446-7209-4E9B-BE67-629575197413}" srcOrd="0" destOrd="0" presId="urn:microsoft.com/office/officeart/2005/8/layout/hierarchy4"/>
    <dgm:cxn modelId="{5D3A7205-B3F2-4EF9-A982-1B7805B74AF4}" type="presOf" srcId="{146662EB-8AA8-4BB1-81C1-CD8F8BE5E01A}" destId="{8AC05467-B650-4969-9FE9-B2EBE5599CB8}" srcOrd="0" destOrd="0" presId="urn:microsoft.com/office/officeart/2005/8/layout/hierarchy4"/>
    <dgm:cxn modelId="{23811BC7-345B-4B04-B74A-3EC4F7553225}" type="presOf" srcId="{4F590465-BEF4-40BE-BA65-0DAF037EDF98}" destId="{C94A51FB-FC74-40F8-8419-5685A07F79A9}" srcOrd="0" destOrd="0" presId="urn:microsoft.com/office/officeart/2005/8/layout/hierarchy4"/>
    <dgm:cxn modelId="{5EDDFE0C-DE59-4E8B-A617-07FFF2EE5371}" srcId="{83A917A8-4789-47B6-A006-6412BBDE31CB}" destId="{DBD9704E-C8C4-4A39-ABEE-8AAB3C4A485E}" srcOrd="0" destOrd="0" parTransId="{410F2F55-CD82-44C1-835D-1F83B6F52972}" sibTransId="{3EFEE36C-4877-4536-B4CA-E86AAE8BF2D6}"/>
    <dgm:cxn modelId="{26F26A16-E423-43F0-8307-E7A5C3ADAE9C}" type="presParOf" srcId="{CD35EB7C-0309-40DD-8FEA-CAA57158810C}" destId="{50803EF9-17C3-4A68-99D1-BA05959EDCE8}" srcOrd="0" destOrd="0" presId="urn:microsoft.com/office/officeart/2005/8/layout/hierarchy4"/>
    <dgm:cxn modelId="{9867136A-ED43-4819-8D98-2C3771042288}" type="presParOf" srcId="{50803EF9-17C3-4A68-99D1-BA05959EDCE8}" destId="{1984F310-D4A4-4C7F-AD51-0784909D6111}" srcOrd="0" destOrd="0" presId="urn:microsoft.com/office/officeart/2005/8/layout/hierarchy4"/>
    <dgm:cxn modelId="{E186A2B9-9FC4-407C-80F8-57A2D990E681}" type="presParOf" srcId="{50803EF9-17C3-4A68-99D1-BA05959EDCE8}" destId="{52AD9EBD-5D0C-4676-AF1F-A7CB9D316821}" srcOrd="1" destOrd="0" presId="urn:microsoft.com/office/officeart/2005/8/layout/hierarchy4"/>
    <dgm:cxn modelId="{D6DF38C6-9C64-41FD-9BFB-4C14740B1333}" type="presParOf" srcId="{50803EF9-17C3-4A68-99D1-BA05959EDCE8}" destId="{3C4CC55A-FAC4-4D21-B69C-F2468BEA6323}" srcOrd="2" destOrd="0" presId="urn:microsoft.com/office/officeart/2005/8/layout/hierarchy4"/>
    <dgm:cxn modelId="{999E503F-DD51-4D09-AB9C-F90E7CF2F282}" type="presParOf" srcId="{3C4CC55A-FAC4-4D21-B69C-F2468BEA6323}" destId="{E30BC5E0-564A-4223-B9CA-A1D8282125AE}" srcOrd="0" destOrd="0" presId="urn:microsoft.com/office/officeart/2005/8/layout/hierarchy4"/>
    <dgm:cxn modelId="{6C5DB2A5-4E78-4F25-ADB1-016BE116060F}" type="presParOf" srcId="{E30BC5E0-564A-4223-B9CA-A1D8282125AE}" destId="{8AC05467-B650-4969-9FE9-B2EBE5599CB8}" srcOrd="0" destOrd="0" presId="urn:microsoft.com/office/officeart/2005/8/layout/hierarchy4"/>
    <dgm:cxn modelId="{38EFE923-F0DD-4F23-B172-FF4013494D87}" type="presParOf" srcId="{E30BC5E0-564A-4223-B9CA-A1D8282125AE}" destId="{F1E6EF45-965B-4CEF-91E9-C9E9DCEECA89}" srcOrd="1" destOrd="0" presId="urn:microsoft.com/office/officeart/2005/8/layout/hierarchy4"/>
    <dgm:cxn modelId="{42F75349-3FF4-4136-954D-00C7D8E949FD}" type="presParOf" srcId="{E30BC5E0-564A-4223-B9CA-A1D8282125AE}" destId="{534BE1E6-91FA-4C16-9A6C-09F5BCE0F6E4}" srcOrd="2" destOrd="0" presId="urn:microsoft.com/office/officeart/2005/8/layout/hierarchy4"/>
    <dgm:cxn modelId="{1EE7EBAD-EE61-4452-9900-EACA5AFCB4CD}" type="presParOf" srcId="{534BE1E6-91FA-4C16-9A6C-09F5BCE0F6E4}" destId="{B69A66C2-DEE2-47A5-B680-33D0A3D20585}" srcOrd="0" destOrd="0" presId="urn:microsoft.com/office/officeart/2005/8/layout/hierarchy4"/>
    <dgm:cxn modelId="{3E2458F8-6ED4-46F2-AC85-5DCA147F1646}" type="presParOf" srcId="{B69A66C2-DEE2-47A5-B680-33D0A3D20585}" destId="{34E48ED3-0478-41CD-AF3B-10BB821B12FC}" srcOrd="0" destOrd="0" presId="urn:microsoft.com/office/officeart/2005/8/layout/hierarchy4"/>
    <dgm:cxn modelId="{3F9AE035-2A89-4096-9A18-CC2D2E1AF9D6}" type="presParOf" srcId="{B69A66C2-DEE2-47A5-B680-33D0A3D20585}" destId="{9BB4A78A-2DD8-4A15-A0E4-4D453B64F97E}" srcOrd="1" destOrd="0" presId="urn:microsoft.com/office/officeart/2005/8/layout/hierarchy4"/>
    <dgm:cxn modelId="{54BBEDF3-EAB6-4766-9FCC-BC07DC675D59}" type="presParOf" srcId="{3C4CC55A-FAC4-4D21-B69C-F2468BEA6323}" destId="{601C0F11-CDBE-47D3-B4C4-0BCCE8B4F210}" srcOrd="1" destOrd="0" presId="urn:microsoft.com/office/officeart/2005/8/layout/hierarchy4"/>
    <dgm:cxn modelId="{2AA60BB2-7324-446B-93F2-4539D33D59D8}" type="presParOf" srcId="{3C4CC55A-FAC4-4D21-B69C-F2468BEA6323}" destId="{977CAEC4-4F75-4D47-A91A-795B75BB87DC}" srcOrd="2" destOrd="0" presId="urn:microsoft.com/office/officeart/2005/8/layout/hierarchy4"/>
    <dgm:cxn modelId="{D7ED0908-4978-4BBE-9F59-ABF84DE7535F}" type="presParOf" srcId="{977CAEC4-4F75-4D47-A91A-795B75BB87DC}" destId="{C94A51FB-FC74-40F8-8419-5685A07F79A9}" srcOrd="0" destOrd="0" presId="urn:microsoft.com/office/officeart/2005/8/layout/hierarchy4"/>
    <dgm:cxn modelId="{A1BC764D-B877-40A5-82B2-267F92886479}" type="presParOf" srcId="{977CAEC4-4F75-4D47-A91A-795B75BB87DC}" destId="{31DB4A4F-7CB1-40AC-8BBB-830E4B7F2CCE}" srcOrd="1" destOrd="0" presId="urn:microsoft.com/office/officeart/2005/8/layout/hierarchy4"/>
    <dgm:cxn modelId="{649C2D42-C6E9-4501-BBAF-89F9D76CD20B}" type="presParOf" srcId="{977CAEC4-4F75-4D47-A91A-795B75BB87DC}" destId="{31F71FB1-5070-4019-9E56-0F3ED5A6F646}" srcOrd="2" destOrd="0" presId="urn:microsoft.com/office/officeart/2005/8/layout/hierarchy4"/>
    <dgm:cxn modelId="{DEB3BF27-061A-4E8A-A6BA-DD3C9C6B9330}" type="presParOf" srcId="{31F71FB1-5070-4019-9E56-0F3ED5A6F646}" destId="{5A61E45F-E488-4870-BF9A-81F8B14490B3}" srcOrd="0" destOrd="0" presId="urn:microsoft.com/office/officeart/2005/8/layout/hierarchy4"/>
    <dgm:cxn modelId="{7EF541E6-C002-4F75-9CB0-8497F28D8098}" type="presParOf" srcId="{5A61E45F-E488-4870-BF9A-81F8B14490B3}" destId="{8DD1E446-7209-4E9B-BE67-629575197413}" srcOrd="0" destOrd="0" presId="urn:microsoft.com/office/officeart/2005/8/layout/hierarchy4"/>
    <dgm:cxn modelId="{793C37AF-27CD-46FE-8DF8-03F292557273}" type="presParOf" srcId="{5A61E45F-E488-4870-BF9A-81F8B14490B3}" destId="{7ECF230F-4127-4F3D-AABF-7CACBB8E0E4E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439F4-94AD-4504-9DE2-65DD9AD112EA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1206B-CA91-431B-9C59-ACE5C6A10BF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1206B-CA91-431B-9C59-ACE5C6A10BF2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1206B-CA91-431B-9C59-ACE5C6A10BF2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74A-1D3F-472E-8E5A-17693FC9EE14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0534-4E2F-4551-9D9F-85C62D7788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74A-1D3F-472E-8E5A-17693FC9EE14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0534-4E2F-4551-9D9F-85C62D7788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74A-1D3F-472E-8E5A-17693FC9EE14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0534-4E2F-4551-9D9F-85C62D7788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74A-1D3F-472E-8E5A-17693FC9EE14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0534-4E2F-4551-9D9F-85C62D7788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74A-1D3F-472E-8E5A-17693FC9EE14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0534-4E2F-4551-9D9F-85C62D7788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74A-1D3F-472E-8E5A-17693FC9EE14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0534-4E2F-4551-9D9F-85C62D7788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74A-1D3F-472E-8E5A-17693FC9EE14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0534-4E2F-4551-9D9F-85C62D7788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74A-1D3F-472E-8E5A-17693FC9EE14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0534-4E2F-4551-9D9F-85C62D7788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74A-1D3F-472E-8E5A-17693FC9EE14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0534-4E2F-4551-9D9F-85C62D7788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74A-1D3F-472E-8E5A-17693FC9EE14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0534-4E2F-4551-9D9F-85C62D7788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79174A-1D3F-472E-8E5A-17693FC9EE14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0534-4E2F-4551-9D9F-85C62D7788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9174A-1D3F-472E-8E5A-17693FC9EE14}" type="datetimeFigureOut">
              <a:rPr lang="fr-FR" smtClean="0"/>
              <a:pPr/>
              <a:t>05/03/2020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A0534-4E2F-4551-9D9F-85C62D778897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6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biologe\Desktop\تفسير-حلم-بسم-الله-الرحمن-الرحيم-825x5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 spd="slow" advTm="3109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None/>
            </a:pPr>
            <a:r>
              <a:rPr lang="ar-DZ" sz="5500" b="1" dirty="0" smtClean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fr-FR" sz="5500" b="1" dirty="0" smtClean="0">
              <a:solidFill>
                <a:srgbClr val="FF0000"/>
              </a:solidFill>
              <a:latin typeface="Arial Black" pitchFamily="34" charset="0"/>
              <a:cs typeface="Aharoni" pitchFamily="2" charset="-79"/>
            </a:endParaRPr>
          </a:p>
          <a:p>
            <a:pPr algn="ctr" rtl="1">
              <a:lnSpc>
                <a:spcPct val="150000"/>
              </a:lnSpc>
              <a:buNone/>
            </a:pPr>
            <a:endParaRPr lang="fr-FR" sz="55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285860"/>
            <a:ext cx="9144000" cy="263149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fr-FR" sz="55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développement  du désengagement </a:t>
            </a:r>
          </a:p>
          <a:p>
            <a:pPr algn="ctr">
              <a:buNone/>
            </a:pPr>
            <a:r>
              <a:rPr lang="fr-FR" sz="55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et développement des risques psychosociaux</a:t>
            </a:r>
            <a:endParaRPr lang="ar-DZ" sz="55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 rtl="1">
              <a:buNone/>
            </a:pPr>
            <a:r>
              <a:rPr lang="ar-DZ" sz="55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تطور عدم الالتزام  وتطور المخاطر النفسية والاجتماعية</a:t>
            </a:r>
            <a:endParaRPr lang="fr-FR" sz="5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8" presetClass="exit" presetSubtype="16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l" rtl="1"/>
            <a:r>
              <a:rPr lang="fr-FR" dirty="0" smtClean="0"/>
              <a:t/>
            </a:r>
            <a:br>
              <a:rPr lang="fr-FR" dirty="0" smtClean="0"/>
            </a:br>
            <a:r>
              <a:rPr lang="ar-DZ" sz="4000" dirty="0" smtClean="0">
                <a:latin typeface="Arabic Typesetting" pitchFamily="66" charset="-78"/>
                <a:cs typeface="Arabic Typesetting" pitchFamily="66" charset="-78"/>
              </a:rPr>
              <a:t>الاكتئاب</a:t>
            </a:r>
            <a:r>
              <a:rPr lang="fr-FR" sz="4000" dirty="0" smtClean="0">
                <a:latin typeface="Arabic Typesetting" pitchFamily="66" charset="-78"/>
                <a:cs typeface="Arabic Typesetting" pitchFamily="66" charset="-78"/>
              </a:rPr>
              <a:t>suicide                                                la dépression</a:t>
            </a:r>
            <a:r>
              <a:rPr lang="fr-FR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dirty="0" smtClean="0">
                <a:latin typeface="Arabic Typesetting" pitchFamily="66" charset="-78"/>
                <a:cs typeface="Arabic Typesetting" pitchFamily="66" charset="-78"/>
              </a:rPr>
            </a:br>
            <a:endParaRPr lang="fr-FR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457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fr-FR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les risques psychosociaux</a:t>
            </a:r>
          </a:p>
          <a:p>
            <a:pPr algn="ctr"/>
            <a:endParaRPr lang="ar-DZ" sz="2800" b="1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DZ" sz="2800" b="1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DZ" sz="2800" b="1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ar-DZ" sz="2800" b="1" dirty="0" smtClean="0">
              <a:ln w="11430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fr-FR" sz="3600" b="1" dirty="0" smtClean="0">
                <a:ln w="11430"/>
                <a:latin typeface="Arabic Typesetting" pitchFamily="66" charset="-78"/>
                <a:cs typeface="Arabic Typesetting" pitchFamily="66" charset="-78"/>
              </a:rPr>
              <a:t>La solitude</a:t>
            </a:r>
            <a:r>
              <a:rPr lang="ar-DZ" sz="3600" b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الشعور بالوحدة </a:t>
            </a:r>
            <a:endParaRPr lang="fr-FR" sz="3200" b="1" dirty="0" smtClean="0">
              <a:ln w="11430"/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fr-F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fr-F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fr-FR" sz="32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fr-FR" sz="11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fr-FR" sz="28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fr-FR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Male-</a:t>
            </a:r>
            <a:r>
              <a:rPr lang="fr-FR" sz="4000" b="1" spc="50" dirty="0" err="1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etre</a:t>
            </a:r>
            <a:r>
              <a:rPr lang="fr-FR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/</a:t>
            </a:r>
            <a:r>
              <a:rPr lang="ar-DZ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عدم الرضا</a:t>
            </a:r>
            <a:r>
              <a:rPr lang="fr-FR" sz="4000" b="1" spc="50" dirty="0" smtClean="0">
                <a:ln w="11430"/>
                <a:solidFill>
                  <a:schemeClr val="bg1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                 les  troubles familiales</a:t>
            </a:r>
          </a:p>
          <a:p>
            <a:pPr algn="ctr"/>
            <a:endParaRPr lang="fr-F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fr-F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fr-F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fr-F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fr-F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fr-F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fr-F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fr-F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fr-F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5122" name="Picture 2" descr="C:\Users\biologe\Desktop\كيف_أبتعد_عن_الاكتئاب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43651" y="1285860"/>
            <a:ext cx="2800349" cy="1714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C:\Users\biologe\Desktop\20191320133144D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85860"/>
            <a:ext cx="3084406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 descr="C:\Users\biologe\Desktop\9e31e5973a37c22862a98c352f8d5ec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53121" y="3643314"/>
            <a:ext cx="3190879" cy="17859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5" name="Picture 5" descr="C:\Users\biologe\Desktop\30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786191"/>
            <a:ext cx="3143240" cy="192882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2" descr="C:\Users\biologe\Desktop\index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1071546"/>
            <a:ext cx="3143272" cy="185738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Ellipse 9"/>
          <p:cNvSpPr/>
          <p:nvPr/>
        </p:nvSpPr>
        <p:spPr>
          <a:xfrm>
            <a:off x="3143240" y="3571876"/>
            <a:ext cx="2714644" cy="1643074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b="1" dirty="0" smtClean="0">
                <a:solidFill>
                  <a:schemeClr val="tx1"/>
                </a:solidFill>
              </a:rPr>
              <a:t>جودة الإدارة </a:t>
            </a:r>
          </a:p>
          <a:p>
            <a:pPr algn="ctr"/>
            <a:r>
              <a:rPr lang="ar-DZ" b="1" dirty="0" smtClean="0">
                <a:solidFill>
                  <a:schemeClr val="tx1"/>
                </a:solidFill>
              </a:rPr>
              <a:t>التنظيم</a:t>
            </a:r>
          </a:p>
          <a:p>
            <a:pPr algn="ctr"/>
            <a:r>
              <a:rPr lang="ar-DZ" b="1" dirty="0" smtClean="0">
                <a:solidFill>
                  <a:schemeClr val="tx1"/>
                </a:solidFill>
              </a:rPr>
              <a:t>تطور ظروف المعيشة</a:t>
            </a:r>
            <a:endParaRPr lang="fr-FR" b="1" dirty="0">
              <a:solidFill>
                <a:schemeClr val="tx1"/>
              </a:solidFill>
            </a:endParaRPr>
          </a:p>
        </p:txBody>
      </p:sp>
      <p:sp>
        <p:nvSpPr>
          <p:cNvPr id="11" name="Flèche vers le bas 10"/>
          <p:cNvSpPr/>
          <p:nvPr/>
        </p:nvSpPr>
        <p:spPr>
          <a:xfrm>
            <a:off x="4500562" y="3214686"/>
            <a:ext cx="428628" cy="500066"/>
          </a:xfrm>
          <a:prstGeom prst="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/>
          <a:lstStyle/>
          <a:p>
            <a:pPr algn="l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b="1" dirty="0" smtClean="0">
                <a:solidFill>
                  <a:srgbClr val="C00000"/>
                </a:solidFill>
                <a:latin typeface="Algerian" pitchFamily="82" charset="0"/>
              </a:rPr>
              <a:t>les </a:t>
            </a:r>
            <a:r>
              <a:rPr lang="fr-FR" sz="4800" b="1" dirty="0" smtClean="0">
                <a:solidFill>
                  <a:srgbClr val="C00000"/>
                </a:solidFill>
                <a:latin typeface="Algerian" pitchFamily="82" charset="0"/>
              </a:rPr>
              <a:t>risque</a:t>
            </a:r>
            <a:endParaRPr lang="fr-FR" b="1" dirty="0">
              <a:solidFill>
                <a:srgbClr val="C00000"/>
              </a:solidFill>
              <a:latin typeface="Algerian" pitchFamily="82" charset="0"/>
            </a:endParaRPr>
          </a:p>
        </p:txBody>
      </p:sp>
      <p:sp>
        <p:nvSpPr>
          <p:cNvPr id="5" name="Pensées 4"/>
          <p:cNvSpPr/>
          <p:nvPr/>
        </p:nvSpPr>
        <p:spPr>
          <a:xfrm>
            <a:off x="3571868" y="2928934"/>
            <a:ext cx="5143536" cy="3143272"/>
          </a:xfrm>
          <a:prstGeom prst="cloudCallout">
            <a:avLst>
              <a:gd name="adj1" fmla="val -53147"/>
              <a:gd name="adj2" fmla="val 446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8800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متعلقة بالفرد</a:t>
            </a:r>
            <a:endParaRPr lang="fr-FR" sz="8800" dirty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Pensées 5"/>
          <p:cNvSpPr/>
          <p:nvPr/>
        </p:nvSpPr>
        <p:spPr>
          <a:xfrm>
            <a:off x="0" y="1071546"/>
            <a:ext cx="4929190" cy="3714776"/>
          </a:xfrm>
          <a:prstGeom prst="cloudCallout">
            <a:avLst>
              <a:gd name="adj1" fmla="val -4137"/>
              <a:gd name="adj2" fmla="val 6961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66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متعلقة بالمؤسسة</a:t>
            </a:r>
            <a:endParaRPr lang="fr-FR" sz="6600" b="1" dirty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143108" y="357166"/>
            <a:ext cx="55721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r"/>
            <a:r>
              <a:rPr lang="ar-DZ" sz="9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  <a:latin typeface="Algerian" pitchFamily="82" charset="0"/>
                <a:cs typeface="Arabic Typesetting" pitchFamily="66" charset="-78"/>
              </a:rPr>
              <a:t>الأخطار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  <a:latin typeface="Algerian" pitchFamily="82" charset="0"/>
              <a:cs typeface="Arabic Typesetting" pitchFamily="66" charset="-78"/>
            </a:endParaRPr>
          </a:p>
        </p:txBody>
      </p:sp>
      <p:sp>
        <p:nvSpPr>
          <p:cNvPr id="12" name="Flèche vers le bas 11"/>
          <p:cNvSpPr/>
          <p:nvPr/>
        </p:nvSpPr>
        <p:spPr>
          <a:xfrm>
            <a:off x="6286512" y="1928802"/>
            <a:ext cx="357190" cy="107157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13" name="Flèche vers le bas 12"/>
          <p:cNvSpPr/>
          <p:nvPr/>
        </p:nvSpPr>
        <p:spPr>
          <a:xfrm rot="5400000">
            <a:off x="5464975" y="1035827"/>
            <a:ext cx="285752" cy="1643074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>
              <a:buNone/>
            </a:pPr>
            <a:endParaRPr lang="fr-FR" sz="11500" b="1" spc="50" dirty="0" smtClean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r>
              <a:rPr lang="fr-FR" sz="11500" b="1" spc="50" dirty="0" smtClean="0">
                <a:ln w="11430"/>
                <a:solidFill>
                  <a:srgbClr val="C0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  <a:latin typeface="Arabic Typesetting" pitchFamily="66" charset="-78"/>
                <a:cs typeface="Arabic Typesetting" pitchFamily="66" charset="-78"/>
              </a:rPr>
              <a:t>Les couts du désengagement </a:t>
            </a:r>
            <a:endParaRPr lang="fr-FR" sz="4400" b="1" spc="50" dirty="0">
              <a:ln w="11430"/>
              <a:solidFill>
                <a:srgbClr val="C0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1" presetClass="exit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6" dur="123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7" dur="123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9" dur="123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2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ar-DZ" sz="80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r">
              <a:buNone/>
            </a:pPr>
            <a:r>
              <a:rPr lang="fr-FR" sz="8000" b="1" dirty="0" smtClean="0">
                <a:latin typeface="Arabic Typesetting" pitchFamily="66" charset="-78"/>
                <a:cs typeface="Arabic Typesetting" pitchFamily="66" charset="-78"/>
              </a:rPr>
              <a:t>le problème de l’évaluation des couts cachés</a:t>
            </a:r>
          </a:p>
          <a:p>
            <a:pPr algn="ctr">
              <a:lnSpc>
                <a:spcPct val="150000"/>
              </a:lnSpc>
              <a:buNone/>
            </a:pPr>
            <a:r>
              <a:rPr lang="ar-DZ" sz="7200" b="1" dirty="0" smtClean="0">
                <a:latin typeface="Arabic Typesetting" pitchFamily="66" charset="-78"/>
                <a:cs typeface="Arabic Typesetting" pitchFamily="66" charset="-78"/>
              </a:rPr>
              <a:t>           </a:t>
            </a:r>
          </a:p>
          <a:p>
            <a:pPr algn="ctr">
              <a:lnSpc>
                <a:spcPct val="150000"/>
              </a:lnSpc>
              <a:buNone/>
            </a:pPr>
            <a:r>
              <a:rPr lang="ar-DZ" sz="9600" b="1" dirty="0" smtClean="0">
                <a:latin typeface="Arabic Typesetting" pitchFamily="66" charset="-78"/>
                <a:cs typeface="Arabic Typesetting" pitchFamily="66" charset="-78"/>
              </a:rPr>
              <a:t>              التكاليف الخفية </a:t>
            </a:r>
          </a:p>
          <a:p>
            <a:pPr algn="ctr">
              <a:lnSpc>
                <a:spcPct val="150000"/>
              </a:lnSpc>
              <a:buNone/>
            </a:pPr>
            <a:endParaRPr lang="ar-DZ" sz="72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 rtl="1">
              <a:lnSpc>
                <a:spcPct val="150000"/>
              </a:lnSpc>
              <a:buNone/>
            </a:pPr>
            <a:endParaRPr lang="fr-FR" sz="6600" b="1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>
                <a:latin typeface="Arabic Typesetting" pitchFamily="66" charset="-78"/>
                <a:cs typeface="Arabic Typesetting" pitchFamily="66" charset="-78"/>
              </a:rPr>
              <a:t>Les couts cachés</a:t>
            </a:r>
            <a:endParaRPr lang="fr-FR" sz="6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sz="8000" b="1" u="sng" dirty="0" smtClean="0">
                <a:solidFill>
                  <a:srgbClr val="FFC000"/>
                </a:solidFill>
                <a:latin typeface="Andalus" pitchFamily="18" charset="-78"/>
                <a:cs typeface="Andalus" pitchFamily="18" charset="-78"/>
              </a:rPr>
              <a:t>Les couts cachés</a:t>
            </a:r>
            <a:endParaRPr lang="fr-FR" sz="8000" u="sng" dirty="0">
              <a:solidFill>
                <a:srgbClr val="FFC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0" y="2357430"/>
            <a:ext cx="4143372" cy="2357454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l’absentéisme</a:t>
            </a:r>
            <a:endParaRPr lang="fr-FR" sz="4000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2428860" y="4714884"/>
            <a:ext cx="4429156" cy="2143116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Le turn-over</a:t>
            </a:r>
            <a:r>
              <a:rPr lang="fr-FR" sz="2000" b="1" dirty="0" smtClean="0">
                <a:solidFill>
                  <a:srgbClr val="002060"/>
                </a:solidFill>
              </a:rPr>
              <a:t> </a:t>
            </a:r>
            <a:endParaRPr lang="fr-FR" sz="2000" dirty="0">
              <a:solidFill>
                <a:srgbClr val="002060"/>
              </a:solidFill>
            </a:endParaRPr>
          </a:p>
        </p:txBody>
      </p:sp>
      <p:sp>
        <p:nvSpPr>
          <p:cNvPr id="6" name="Ellipse 5"/>
          <p:cNvSpPr/>
          <p:nvPr/>
        </p:nvSpPr>
        <p:spPr>
          <a:xfrm>
            <a:off x="4572000" y="2285992"/>
            <a:ext cx="4572000" cy="214314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La</a:t>
            </a:r>
          </a:p>
          <a:p>
            <a:r>
              <a:rPr lang="fr-FR" sz="3600" b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Pert d’efficacité</a:t>
            </a:r>
            <a:r>
              <a:rPr lang="ar-DZ" sz="2400" b="1" dirty="0" smtClean="0">
                <a:solidFill>
                  <a:srgbClr val="002060"/>
                </a:solidFill>
              </a:rPr>
              <a:t> </a:t>
            </a:r>
            <a:endParaRPr lang="fr-FR" sz="2400" dirty="0">
              <a:solidFill>
                <a:srgbClr val="002060"/>
              </a:solidFill>
            </a:endParaRPr>
          </a:p>
        </p:txBody>
      </p:sp>
      <p:sp>
        <p:nvSpPr>
          <p:cNvPr id="7" name="Flèche gauche 6"/>
          <p:cNvSpPr/>
          <p:nvPr/>
        </p:nvSpPr>
        <p:spPr>
          <a:xfrm rot="19534362">
            <a:off x="1355984" y="1663538"/>
            <a:ext cx="1860001" cy="318913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gauche 7"/>
          <p:cNvSpPr/>
          <p:nvPr/>
        </p:nvSpPr>
        <p:spPr>
          <a:xfrm rot="16353523">
            <a:off x="2658956" y="2782981"/>
            <a:ext cx="3416861" cy="438803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gauche 8"/>
          <p:cNvSpPr/>
          <p:nvPr/>
        </p:nvSpPr>
        <p:spPr>
          <a:xfrm rot="13101594">
            <a:off x="6029048" y="1590663"/>
            <a:ext cx="1481457" cy="384933"/>
          </a:xfrm>
          <a:prstGeom prst="left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8229600" cy="6126163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 rtl="1"/>
            <a:r>
              <a:rPr lang="ar-DZ" sz="88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هل هناك علاقة بين جودة الإدارة الموارد البشرية وربحية المؤسسة على الأقل في المدى الطويل ؟؟؟؟؟</a:t>
            </a:r>
            <a:r>
              <a:rPr lang="ar-DZ" sz="6600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endParaRPr lang="ar-DZ" sz="88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2" dur="123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3" dur="123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5" dur="123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t">
            <a:normAutofit/>
          </a:bodyPr>
          <a:lstStyle/>
          <a:p>
            <a:r>
              <a:rPr lang="ar-DZ" b="1" u="sng" dirty="0" smtClean="0">
                <a:solidFill>
                  <a:srgbClr val="C00000"/>
                </a:solidFill>
              </a:rPr>
              <a:t>العلاقة بين جودة إدارة الموارد البشرية</a:t>
            </a:r>
            <a:r>
              <a:rPr lang="fr-FR" b="1" u="sng" dirty="0" smtClean="0">
                <a:solidFill>
                  <a:srgbClr val="C00000"/>
                </a:solidFill>
              </a:rPr>
              <a:t/>
            </a:r>
            <a:br>
              <a:rPr lang="fr-FR" b="1" u="sng" dirty="0" smtClean="0">
                <a:solidFill>
                  <a:srgbClr val="C00000"/>
                </a:solidFill>
              </a:rPr>
            </a:br>
            <a:r>
              <a:rPr lang="ar-DZ" b="1" u="sng" dirty="0" smtClean="0">
                <a:solidFill>
                  <a:srgbClr val="C00000"/>
                </a:solidFill>
              </a:rPr>
              <a:t> وربحية المؤسسة</a:t>
            </a:r>
            <a:endParaRPr lang="fr-FR" dirty="0"/>
          </a:p>
        </p:txBody>
      </p:sp>
      <p:sp>
        <p:nvSpPr>
          <p:cNvPr id="3" name="Ellipse 2"/>
          <p:cNvSpPr/>
          <p:nvPr/>
        </p:nvSpPr>
        <p:spPr>
          <a:xfrm>
            <a:off x="6286512" y="1428736"/>
            <a:ext cx="2643174" cy="142876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b="1" dirty="0" smtClean="0">
                <a:latin typeface="+mj-lt"/>
                <a:cs typeface="Arabic Typesetting" pitchFamily="66" charset="-78"/>
              </a:rPr>
              <a:t>المؤسسات المسئولة اجتماعيا</a:t>
            </a:r>
            <a:endParaRPr lang="fr-FR" sz="2800" b="1" dirty="0">
              <a:latin typeface="+mj-lt"/>
              <a:cs typeface="Arabic Typesetting" pitchFamily="66" charset="-78"/>
            </a:endParaRPr>
          </a:p>
        </p:txBody>
      </p:sp>
      <p:sp>
        <p:nvSpPr>
          <p:cNvPr id="4" name="Ellipse 3"/>
          <p:cNvSpPr/>
          <p:nvPr/>
        </p:nvSpPr>
        <p:spPr>
          <a:xfrm>
            <a:off x="3214678" y="1785926"/>
            <a:ext cx="2714644" cy="1571636"/>
          </a:xfrm>
          <a:prstGeom prst="ellips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 smtClean="0"/>
          </a:p>
          <a:p>
            <a:pPr algn="ctr"/>
            <a:endParaRPr lang="fr-FR" sz="1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رفاهية الموظفين </a:t>
            </a:r>
            <a:endParaRPr lang="fr-FR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fr-FR" sz="3600" dirty="0" smtClean="0">
                <a:latin typeface="Arabic Typesetting" pitchFamily="66" charset="-78"/>
                <a:cs typeface="Arabic Typesetting" pitchFamily="66" charset="-78"/>
              </a:rPr>
              <a:t>Le bien être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0" y="1928802"/>
            <a:ext cx="2786114" cy="1571636"/>
          </a:xfrm>
          <a:prstGeom prst="ellipse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الربحية </a:t>
            </a:r>
          </a:p>
          <a:p>
            <a:pPr algn="ctr"/>
            <a:r>
              <a:rPr lang="fr-FR" sz="3600" dirty="0" smtClean="0">
                <a:latin typeface="Arabic Typesetting" pitchFamily="66" charset="-78"/>
                <a:cs typeface="Arabic Typesetting" pitchFamily="66" charset="-78"/>
              </a:rPr>
              <a:t>La rentabilité</a:t>
            </a:r>
            <a:endParaRPr lang="fr-FR" sz="36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6929422" y="3071810"/>
            <a:ext cx="2214578" cy="1071570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التقليل من المخاطر</a:t>
            </a:r>
            <a:endParaRPr lang="fr-FR" sz="2400" dirty="0"/>
          </a:p>
        </p:txBody>
      </p:sp>
      <p:sp>
        <p:nvSpPr>
          <p:cNvPr id="7" name="Ellipse 6"/>
          <p:cNvSpPr/>
          <p:nvPr/>
        </p:nvSpPr>
        <p:spPr>
          <a:xfrm>
            <a:off x="6143636" y="4429132"/>
            <a:ext cx="2500330" cy="1000132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dirty="0" smtClean="0"/>
              <a:t>زيادة الالتزام</a:t>
            </a:r>
            <a:endParaRPr lang="fr-FR" sz="2800" dirty="0"/>
          </a:p>
        </p:txBody>
      </p:sp>
      <p:sp>
        <p:nvSpPr>
          <p:cNvPr id="8" name="Ellipse 7"/>
          <p:cNvSpPr/>
          <p:nvPr/>
        </p:nvSpPr>
        <p:spPr>
          <a:xfrm>
            <a:off x="5143504" y="5786430"/>
            <a:ext cx="2643206" cy="107157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dirty="0" smtClean="0"/>
              <a:t>زيادة الكفاءة</a:t>
            </a:r>
            <a:endParaRPr lang="fr-FR" sz="2400" dirty="0"/>
          </a:p>
        </p:txBody>
      </p:sp>
      <p:sp>
        <p:nvSpPr>
          <p:cNvPr id="9" name="Ellipse 8"/>
          <p:cNvSpPr/>
          <p:nvPr/>
        </p:nvSpPr>
        <p:spPr>
          <a:xfrm>
            <a:off x="285720" y="4286256"/>
            <a:ext cx="3500430" cy="2071702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600" dirty="0" smtClean="0">
                <a:latin typeface="Arabic Typesetting" pitchFamily="66" charset="-78"/>
                <a:cs typeface="Arabic Typesetting" pitchFamily="66" charset="-78"/>
              </a:rPr>
              <a:t>الأداء الاقتصادي</a:t>
            </a:r>
            <a:endParaRPr lang="fr-FR" sz="3600" dirty="0" smtClean="0"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fr-FR" sz="3600" dirty="0" smtClean="0">
                <a:latin typeface="Arabic Typesetting" pitchFamily="66" charset="-78"/>
                <a:cs typeface="Arabic Typesetting" pitchFamily="66" charset="-78"/>
              </a:rPr>
              <a:t>La performance  économique</a:t>
            </a:r>
            <a:endParaRPr lang="fr-FR" sz="4000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Flèche vers le bas 10"/>
          <p:cNvSpPr/>
          <p:nvPr/>
        </p:nvSpPr>
        <p:spPr>
          <a:xfrm>
            <a:off x="7215206" y="4000504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Flèche vers le bas 11"/>
          <p:cNvSpPr/>
          <p:nvPr/>
        </p:nvSpPr>
        <p:spPr>
          <a:xfrm rot="5172033">
            <a:off x="5929322" y="2214554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Flèche vers le bas 12"/>
          <p:cNvSpPr/>
          <p:nvPr/>
        </p:nvSpPr>
        <p:spPr>
          <a:xfrm>
            <a:off x="1285852" y="3571876"/>
            <a:ext cx="357190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vers le bas 13"/>
          <p:cNvSpPr/>
          <p:nvPr/>
        </p:nvSpPr>
        <p:spPr>
          <a:xfrm>
            <a:off x="7072330" y="5429264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 rot="5027844">
            <a:off x="2725693" y="2154196"/>
            <a:ext cx="428628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vers le bas 15"/>
          <p:cNvSpPr/>
          <p:nvPr/>
        </p:nvSpPr>
        <p:spPr>
          <a:xfrm>
            <a:off x="8072462" y="2714620"/>
            <a:ext cx="285752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marL="533400" algn="r" rtl="1"/>
            <a:r>
              <a:rPr lang="ar-DZ" sz="6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استنتاج:</a:t>
            </a:r>
            <a:br>
              <a:rPr lang="ar-DZ" sz="6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بعد إجراء دراسة على </a:t>
            </a:r>
            <a:r>
              <a:rPr lang="ar-DZ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اربع</a:t>
            </a:r>
            <a: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مجموعات من الشركات تم التوصل </a:t>
            </a:r>
            <a:r>
              <a:rPr lang="ar-DZ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الى</a:t>
            </a:r>
            <a: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:</a:t>
            </a:r>
            <a:b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-ربحية الشركات </a:t>
            </a:r>
            <a:r>
              <a:rPr lang="ar-DZ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المسؤولة</a:t>
            </a:r>
            <a: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اجتماعيا </a:t>
            </a:r>
            <a:r>
              <a:rPr lang="ar-DZ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اعلى</a:t>
            </a:r>
            <a: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-الشركات المعنية بالمسؤولية الاجتماعية تعمل عل </a:t>
            </a:r>
            <a:r>
              <a:rPr lang="ar-DZ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التقلل</a:t>
            </a:r>
            <a: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من المخاطر مما يؤدي </a:t>
            </a:r>
            <a:r>
              <a:rPr lang="ar-DZ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الى</a:t>
            </a:r>
            <a: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زيادة الالتزام من قبل موظفيها و بالتالي زيادة الكفاءة.</a:t>
            </a:r>
            <a:b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-</a:t>
            </a:r>
            <a:r>
              <a:rPr lang="ar-DZ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ان</a:t>
            </a:r>
            <a: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حقيقة رفاهية الموظفين التي تعتمد على جودة إدارة الموارد البشرية تؤثر على الأداء الاقتصادي من خلال الربحية المالية </a:t>
            </a:r>
            <a:b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- بالتالي نستطيع القول </a:t>
            </a:r>
            <a:r>
              <a:rPr lang="ar-DZ" b="1" dirty="0" err="1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ان</a:t>
            </a:r>
            <a:r>
              <a:rPr lang="ar-DZ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هذه المؤسسات  تحصل فعليا على نتائج أفضل على المدى الطويل من غيرها .</a:t>
            </a:r>
            <a:r>
              <a:rPr lang="fr-FR" sz="6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sz="6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</a:br>
            <a:endParaRPr lang="fr-FR" sz="6000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643314"/>
          </a:xfrm>
        </p:spPr>
        <p:txBody>
          <a:bodyPr>
            <a:noAutofit/>
          </a:bodyPr>
          <a:lstStyle/>
          <a:p>
            <a:pPr rtl="1"/>
            <a:endParaRPr lang="fr-FR" sz="3200" b="1" dirty="0"/>
          </a:p>
        </p:txBody>
      </p:sp>
      <p:sp>
        <p:nvSpPr>
          <p:cNvPr id="4" name="Rectangle 3"/>
          <p:cNvSpPr/>
          <p:nvPr/>
        </p:nvSpPr>
        <p:spPr>
          <a:xfrm>
            <a:off x="0" y="3643314"/>
            <a:ext cx="9144000" cy="33547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66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la contribution de l’entreprise au développement humaine</a:t>
            </a:r>
            <a:r>
              <a:rPr lang="fr-FR" sz="45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sz="45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</a:br>
            <a:r>
              <a:rPr lang="ar-DZ" sz="45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DZ" sz="8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مساهمة المؤسسة في التنمية البشرية </a:t>
            </a:r>
            <a:endParaRPr lang="fr-FR" sz="45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animEffect transition="out" filter="wipe(down)">
                                      <p:cBhvr>
                                        <p:cTn id="1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500042"/>
            <a:ext cx="4857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-285784" y="214291"/>
            <a:ext cx="9429784" cy="403187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ar-DZ" sz="4800" b="1" dirty="0" smtClean="0">
              <a:ln/>
              <a:solidFill>
                <a:schemeClr val="accent3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r"/>
            <a:r>
              <a:rPr lang="ar-DZ" sz="4800" b="1" dirty="0" smtClean="0">
                <a:ln/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الموضوع :</a:t>
            </a:r>
          </a:p>
          <a:p>
            <a:pPr algn="ctr"/>
            <a:r>
              <a:rPr lang="fr-FR" sz="8000" b="1" dirty="0" smtClean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Le risque de  désengagement</a:t>
            </a:r>
            <a:endParaRPr lang="ar-DZ" sz="8000" b="1" dirty="0" smtClean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43108" y="428604"/>
            <a:ext cx="471490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SA" sz="1600" b="1" dirty="0" smtClean="0">
                <a:latin typeface="Arabic Typesetting" pitchFamily="66" charset="-78"/>
                <a:cs typeface="Arabic Typesetting" pitchFamily="66" charset="-78"/>
              </a:rPr>
              <a:t>وزارة </a:t>
            </a:r>
            <a:r>
              <a:rPr lang="ar-SA" sz="2400" b="1" dirty="0" smtClean="0">
                <a:latin typeface="Arabic Typesetting" pitchFamily="66" charset="-78"/>
                <a:cs typeface="Arabic Typesetting" pitchFamily="66" charset="-78"/>
              </a:rPr>
              <a:t>التعـليم العالي والبحث العلمـــــي</a:t>
            </a:r>
            <a:r>
              <a:rPr lang="ar-DZ" sz="2400" dirty="0" smtClean="0">
                <a:latin typeface="Arabic Typesetting" pitchFamily="66" charset="-78"/>
                <a:cs typeface="Arabic Typesetting" pitchFamily="66" charset="-78"/>
              </a:rPr>
              <a:t> </a:t>
            </a:r>
          </a:p>
          <a:p>
            <a:pPr algn="ctr"/>
            <a:r>
              <a:rPr lang="fr-FR" sz="24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ar-SA" sz="2400" b="1" dirty="0" smtClean="0">
                <a:latin typeface="Arabic Typesetting" pitchFamily="66" charset="-78"/>
                <a:cs typeface="Arabic Typesetting" pitchFamily="66" charset="-78"/>
              </a:rPr>
              <a:t>جامعـــة محمد </a:t>
            </a:r>
            <a:r>
              <a:rPr lang="ar-SA" sz="2400" b="1" dirty="0" err="1" smtClean="0">
                <a:latin typeface="Arabic Typesetting" pitchFamily="66" charset="-78"/>
                <a:cs typeface="Arabic Typesetting" pitchFamily="66" charset="-78"/>
              </a:rPr>
              <a:t>خيضــــر</a:t>
            </a:r>
            <a:r>
              <a:rPr lang="ar-SA" sz="2400" b="1" dirty="0" smtClean="0">
                <a:latin typeface="Arabic Typesetting" pitchFamily="66" charset="-78"/>
                <a:cs typeface="Arabic Typesetting" pitchFamily="66" charset="-78"/>
              </a:rPr>
              <a:t> – بســكرة-</a:t>
            </a:r>
            <a:r>
              <a:rPr lang="fr-FR" sz="2400" b="1" dirty="0" smtClean="0"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fr-FR" sz="2400" b="1" dirty="0" smtClean="0">
                <a:latin typeface="Arabic Typesetting" pitchFamily="66" charset="-78"/>
                <a:cs typeface="Arabic Typesetting" pitchFamily="66" charset="-78"/>
              </a:rPr>
            </a:br>
            <a:r>
              <a:rPr lang="ar-SA" sz="2400" b="1" dirty="0" smtClean="0">
                <a:latin typeface="Arabic Typesetting" pitchFamily="66" charset="-78"/>
                <a:cs typeface="Arabic Typesetting" pitchFamily="66" charset="-78"/>
              </a:rPr>
              <a:t>كليــة العلـوم </a:t>
            </a:r>
            <a:r>
              <a:rPr lang="ar-DZ" sz="2400" b="1" dirty="0" smtClean="0">
                <a:latin typeface="Arabic Typesetting" pitchFamily="66" charset="-78"/>
                <a:cs typeface="Arabic Typesetting" pitchFamily="66" charset="-78"/>
              </a:rPr>
              <a:t>الاقتصادية والتجارية وعلوم التسيير </a:t>
            </a:r>
          </a:p>
          <a:p>
            <a:pPr algn="ctr"/>
            <a:r>
              <a:rPr lang="ar-SA" sz="2400" b="1" dirty="0" smtClean="0">
                <a:latin typeface="Arabic Typesetting" pitchFamily="66" charset="-78"/>
                <a:cs typeface="Arabic Typesetting" pitchFamily="66" charset="-78"/>
              </a:rPr>
              <a:t>قســم علـــوم </a:t>
            </a:r>
            <a:r>
              <a:rPr lang="ar-DZ" sz="2400" b="1" dirty="0" smtClean="0">
                <a:latin typeface="Arabic Typesetting" pitchFamily="66" charset="-78"/>
                <a:cs typeface="Arabic Typesetting" pitchFamily="66" charset="-78"/>
              </a:rPr>
              <a:t>التسيير </a:t>
            </a:r>
            <a:endParaRPr lang="fr-FR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4143380"/>
            <a:ext cx="842968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 rtl="1"/>
            <a:endParaRPr lang="ar-DZ" sz="2400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 algn="r" rtl="1"/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من </a:t>
            </a:r>
            <a:r>
              <a:rPr lang="ar-DZ" sz="2800" b="1" dirty="0" err="1" smtClean="0">
                <a:latin typeface="Arabic Typesetting" pitchFamily="66" charset="-78"/>
                <a:cs typeface="Arabic Typesetting" pitchFamily="66" charset="-78"/>
              </a:rPr>
              <a:t>اعداد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 الطالبة : 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8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800" b="1" dirty="0" smtClean="0">
                <a:latin typeface="Arabic Typesetting" pitchFamily="66" charset="-78"/>
                <a:cs typeface="Arabic Typesetting" pitchFamily="66" charset="-78"/>
              </a:rPr>
              <a:t>                                                   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الأستاذة 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: طاهري </a:t>
            </a:r>
          </a:p>
          <a:p>
            <a:pPr lvl="1" algn="r" rtl="1"/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عباس </a:t>
            </a:r>
            <a:r>
              <a:rPr lang="ar-DZ" sz="2800" b="1" dirty="0" err="1" smtClean="0">
                <a:latin typeface="Arabic Typesetting" pitchFamily="66" charset="-78"/>
                <a:cs typeface="Arabic Typesetting" pitchFamily="66" charset="-78"/>
              </a:rPr>
              <a:t>صبرينة</a:t>
            </a:r>
            <a:endParaRPr lang="ar-DZ" sz="2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 algn="r" rtl="1"/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بريك </a:t>
            </a:r>
            <a:r>
              <a:rPr lang="ar-DZ" sz="2800" b="1" dirty="0" err="1" smtClean="0">
                <a:latin typeface="Arabic Typesetting" pitchFamily="66" charset="-78"/>
                <a:cs typeface="Arabic Typesetting" pitchFamily="66" charset="-78"/>
              </a:rPr>
              <a:t>اسيا</a:t>
            </a:r>
            <a:r>
              <a:rPr lang="fr-FR" sz="2800" b="1" smtClean="0">
                <a:latin typeface="Arabic Typesetting" pitchFamily="66" charset="-78"/>
                <a:cs typeface="Arabic Typesetting" pitchFamily="66" charset="-78"/>
              </a:rPr>
              <a:t>                                                         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سنة 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أولى </a:t>
            </a:r>
            <a:r>
              <a:rPr lang="ar-DZ" sz="2800" b="1" dirty="0" err="1" smtClean="0">
                <a:latin typeface="Arabic Typesetting" pitchFamily="66" charset="-78"/>
                <a:cs typeface="Arabic Typesetting" pitchFamily="66" charset="-78"/>
              </a:rPr>
              <a:t>ماستر</a:t>
            </a:r>
            <a:r>
              <a:rPr lang="ar-DZ" sz="2800" b="1" dirty="0" smtClean="0"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2800" b="1" dirty="0" smtClean="0">
                <a:latin typeface="Arabic Typesetting" pitchFamily="66" charset="-78"/>
                <a:cs typeface="Arabic Typesetting" pitchFamily="66" charset="-78"/>
              </a:rPr>
              <a:t>GRH</a:t>
            </a:r>
            <a:endParaRPr lang="ar-DZ" sz="2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1" algn="ctr" rtl="1"/>
            <a:r>
              <a:rPr lang="ar-DZ" sz="2400" b="1" dirty="0" smtClean="0">
                <a:latin typeface="Arabic Typesetting" pitchFamily="66" charset="-78"/>
                <a:cs typeface="Arabic Typesetting" pitchFamily="66" charset="-78"/>
              </a:rPr>
              <a:t>السنة الدراسية 2019/2020</a:t>
            </a:r>
            <a:endParaRPr lang="fr-FR" sz="2400" b="1" dirty="0" smtClean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-357158" y="0"/>
            <a:ext cx="9501158" cy="685800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lvl="0"/>
            <a:endParaRPr lang="fr-FR" b="1" dirty="0"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170" name="Picture 2" descr="C:\Users\biologe\Desktop\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0"/>
            <a:ext cx="3214710" cy="185738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7171" name="Picture 3" descr="C:\Users\biologe\Desktop\التنمية البشرية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14290"/>
            <a:ext cx="2928926" cy="221457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5929322" y="2071679"/>
            <a:ext cx="321467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DZ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مقومات التنمية البشرية</a:t>
            </a:r>
            <a:endParaRPr lang="fr-FR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7172" name="Picture 4" descr="C:\Users\biologe\Desktop\original-800x57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214554"/>
            <a:ext cx="2714612" cy="205918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Rectangle 8"/>
          <p:cNvSpPr/>
          <p:nvPr/>
        </p:nvSpPr>
        <p:spPr>
          <a:xfrm>
            <a:off x="0" y="4357694"/>
            <a:ext cx="26431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D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Arabic Typesetting" pitchFamily="66" charset="-78"/>
                <a:cs typeface="Arabic Typesetting" pitchFamily="66" charset="-78"/>
              </a:rPr>
              <a:t>الوظائف والدخل</a:t>
            </a: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214546" y="1571612"/>
            <a:ext cx="2714644" cy="166199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fr-FR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Le bonheur</a:t>
            </a:r>
            <a:r>
              <a:rPr lang="fr-FR" sz="5400" dirty="0" smtClean="0"/>
              <a:t/>
            </a:r>
            <a:br>
              <a:rPr lang="fr-FR" sz="5400" dirty="0" smtClean="0"/>
            </a:br>
            <a:endParaRPr lang="fr-F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2" name="Flèche en arc 11"/>
          <p:cNvSpPr/>
          <p:nvPr/>
        </p:nvSpPr>
        <p:spPr>
          <a:xfrm rot="18953757">
            <a:off x="274415" y="1451535"/>
            <a:ext cx="1547771" cy="1125169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6643702" y="2751298"/>
            <a:ext cx="2286016" cy="606264"/>
            <a:chOff x="-617998" y="2410"/>
            <a:chExt cx="8846653" cy="1355403"/>
          </a:xfrm>
        </p:grpSpPr>
        <p:sp>
          <p:nvSpPr>
            <p:cNvPr id="14" name="Rectangle à coins arrondis 13"/>
            <p:cNvSpPr/>
            <p:nvPr/>
          </p:nvSpPr>
          <p:spPr>
            <a:xfrm>
              <a:off x="944" y="2410"/>
              <a:ext cx="8227711" cy="1355403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-617998" y="55228"/>
              <a:ext cx="8148313" cy="130258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28600" tIns="228600" rIns="228600" bIns="228600" numCol="1" spcCol="1270" anchor="ctr" anchorCtr="0">
              <a:noAutofit/>
            </a:bodyPr>
            <a:lstStyle/>
            <a:p>
              <a:pPr lvl="0" algn="ctr" defTabSz="2667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3200" kern="1200" dirty="0" smtClean="0">
                  <a:latin typeface="Arabic Typesetting" pitchFamily="66" charset="-78"/>
                  <a:cs typeface="Arabic Typesetting" pitchFamily="66" charset="-78"/>
                </a:rPr>
                <a:t>الوضع</a:t>
              </a:r>
              <a:r>
                <a:rPr lang="ar-DZ" sz="6600" kern="1200" dirty="0" smtClean="0">
                  <a:latin typeface="Arabic Typesetting" pitchFamily="66" charset="-78"/>
                  <a:cs typeface="Arabic Typesetting" pitchFamily="66" charset="-78"/>
                </a:rPr>
                <a:t> </a:t>
              </a:r>
              <a:r>
                <a:rPr lang="ar-DZ" sz="3600" kern="1200" dirty="0" smtClean="0">
                  <a:latin typeface="Arabic Typesetting" pitchFamily="66" charset="-78"/>
                  <a:cs typeface="Arabic Typesetting" pitchFamily="66" charset="-78"/>
                </a:rPr>
                <a:t>المالي</a:t>
              </a:r>
              <a:endParaRPr lang="fr-FR" sz="6600" kern="1200" dirty="0">
                <a:latin typeface="Arabic Typesetting" pitchFamily="66" charset="-78"/>
                <a:cs typeface="Arabic Typesetting" pitchFamily="66" charset="-78"/>
              </a:endParaRPr>
            </a:p>
          </p:txBody>
        </p:sp>
      </p:grpSp>
      <p:grpSp>
        <p:nvGrpSpPr>
          <p:cNvPr id="16" name="Groupe 15"/>
          <p:cNvGrpSpPr/>
          <p:nvPr/>
        </p:nvGrpSpPr>
        <p:grpSpPr>
          <a:xfrm>
            <a:off x="6715140" y="3429000"/>
            <a:ext cx="2214578" cy="714380"/>
            <a:chOff x="4043355" y="1500198"/>
            <a:chExt cx="2940226" cy="783897"/>
          </a:xfrm>
        </p:grpSpPr>
        <p:sp>
          <p:nvSpPr>
            <p:cNvPr id="17" name="Rectangle à coins arrondis 16"/>
            <p:cNvSpPr/>
            <p:nvPr/>
          </p:nvSpPr>
          <p:spPr>
            <a:xfrm>
              <a:off x="4043355" y="1500198"/>
              <a:ext cx="2940226" cy="783897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4066315" y="1523158"/>
              <a:ext cx="2894306" cy="73797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29540" tIns="129540" rIns="129540" bIns="129540" numCol="1" spcCol="1270" anchor="ctr" anchorCtr="0">
              <a:noAutofit/>
            </a:bodyPr>
            <a:lstStyle/>
            <a:p>
              <a:pPr lvl="0" algn="ctr" defTabSz="1511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3400" kern="1200" dirty="0" smtClean="0">
                  <a:latin typeface="Arabic Typesetting" pitchFamily="66" charset="-78"/>
                  <a:cs typeface="Arabic Typesetting" pitchFamily="66" charset="-78"/>
                </a:rPr>
                <a:t>العلاقات الأسرية </a:t>
              </a:r>
              <a:endParaRPr lang="fr-FR" sz="3400" kern="1200" dirty="0">
                <a:latin typeface="Arabic Typesetting" pitchFamily="66" charset="-78"/>
                <a:cs typeface="Arabic Typesetting" pitchFamily="66" charset="-78"/>
              </a:endParaRPr>
            </a:p>
          </p:txBody>
        </p:sp>
      </p:grpSp>
      <p:grpSp>
        <p:nvGrpSpPr>
          <p:cNvPr id="19" name="Groupe 18"/>
          <p:cNvGrpSpPr/>
          <p:nvPr/>
        </p:nvGrpSpPr>
        <p:grpSpPr>
          <a:xfrm>
            <a:off x="6715141" y="4214819"/>
            <a:ext cx="2214578" cy="571503"/>
            <a:chOff x="6279213" y="2428397"/>
            <a:chExt cx="1938043" cy="645849"/>
          </a:xfrm>
        </p:grpSpPr>
        <p:sp>
          <p:nvSpPr>
            <p:cNvPr id="20" name="Rectangle à coins arrondis 19"/>
            <p:cNvSpPr/>
            <p:nvPr/>
          </p:nvSpPr>
          <p:spPr>
            <a:xfrm>
              <a:off x="6279213" y="2428397"/>
              <a:ext cx="1938043" cy="645849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6298129" y="2447313"/>
              <a:ext cx="1900211" cy="60801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71450" tIns="171450" rIns="171450" bIns="171450" numCol="1" spcCol="1270" anchor="ctr" anchorCtr="0">
              <a:noAutofit/>
            </a:bodyPr>
            <a:lstStyle/>
            <a:p>
              <a:pPr lvl="0" algn="ctr" defTabSz="2000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4500" b="1" kern="1200" dirty="0" smtClean="0">
                  <a:latin typeface="Arabic Typesetting" pitchFamily="66" charset="-78"/>
                  <a:cs typeface="Arabic Typesetting" pitchFamily="66" charset="-78"/>
                </a:rPr>
                <a:t> العمر/الصحة</a:t>
              </a:r>
              <a:endParaRPr lang="fr-FR" sz="4500" b="1" kern="1200" dirty="0">
                <a:latin typeface="Arabic Typesetting" pitchFamily="66" charset="-78"/>
                <a:cs typeface="Arabic Typesetting" pitchFamily="66" charset="-78"/>
              </a:endParaRPr>
            </a:p>
          </p:txBody>
        </p:sp>
      </p:grpSp>
      <p:grpSp>
        <p:nvGrpSpPr>
          <p:cNvPr id="22" name="Groupe 21"/>
          <p:cNvGrpSpPr/>
          <p:nvPr/>
        </p:nvGrpSpPr>
        <p:grpSpPr>
          <a:xfrm>
            <a:off x="6715140" y="4857760"/>
            <a:ext cx="2189696" cy="642942"/>
            <a:chOff x="3582342" y="2428397"/>
            <a:chExt cx="2332572" cy="641024"/>
          </a:xfrm>
        </p:grpSpPr>
        <p:sp>
          <p:nvSpPr>
            <p:cNvPr id="23" name="Rectangle à coins arrondis 22"/>
            <p:cNvSpPr/>
            <p:nvPr/>
          </p:nvSpPr>
          <p:spPr>
            <a:xfrm>
              <a:off x="3582342" y="2428397"/>
              <a:ext cx="2332572" cy="641024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Rectangle 23"/>
            <p:cNvSpPr/>
            <p:nvPr/>
          </p:nvSpPr>
          <p:spPr>
            <a:xfrm>
              <a:off x="3601117" y="2447172"/>
              <a:ext cx="2295022" cy="60347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2800" b="1" kern="1200" dirty="0" smtClean="0">
                  <a:latin typeface="Arabic Typesetting" pitchFamily="66" charset="-78"/>
                  <a:cs typeface="Arabic Typesetting" pitchFamily="66" charset="-78"/>
                </a:rPr>
                <a:t>الحرية الفردية والقيم الشخصية </a:t>
              </a:r>
              <a:endParaRPr lang="fr-FR" sz="2800" b="1" kern="1200" dirty="0">
                <a:latin typeface="Arabic Typesetting" pitchFamily="66" charset="-78"/>
                <a:cs typeface="Arabic Typesetting" pitchFamily="66" charset="-78"/>
              </a:endParaRPr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6500826" y="5572141"/>
            <a:ext cx="2428541" cy="571504"/>
            <a:chOff x="1720762" y="3361116"/>
            <a:chExt cx="2428541" cy="673353"/>
          </a:xfrm>
        </p:grpSpPr>
        <p:sp>
          <p:nvSpPr>
            <p:cNvPr id="29" name="Rectangle à coins arrondis 28"/>
            <p:cNvSpPr/>
            <p:nvPr/>
          </p:nvSpPr>
          <p:spPr>
            <a:xfrm>
              <a:off x="1792200" y="3361116"/>
              <a:ext cx="2357103" cy="673353"/>
            </a:xfrm>
            <a:prstGeom prst="roundRect">
              <a:avLst>
                <a:gd name="adj" fmla="val 10000"/>
              </a:avLst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720762" y="3380839"/>
              <a:ext cx="2408819" cy="55178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ar-DZ" sz="2400" b="1" kern="1200" dirty="0" smtClean="0">
                  <a:latin typeface="Arabic Typesetting" pitchFamily="66" charset="-78"/>
                  <a:cs typeface="Arabic Typesetting" pitchFamily="66" charset="-78"/>
                </a:rPr>
                <a:t>الحياة الجماعية والعلاقات الودية </a:t>
              </a:r>
              <a:endParaRPr lang="fr-FR" sz="2400" b="1" kern="1200" dirty="0">
                <a:latin typeface="Arabic Typesetting" pitchFamily="66" charset="-78"/>
                <a:cs typeface="Arabic Typesetting" pitchFamily="66" charset="-78"/>
              </a:endParaRPr>
            </a:p>
          </p:txBody>
        </p:sp>
      </p:grpSp>
      <p:sp>
        <p:nvSpPr>
          <p:cNvPr id="31" name="Ellipse 30"/>
          <p:cNvSpPr/>
          <p:nvPr/>
        </p:nvSpPr>
        <p:spPr>
          <a:xfrm>
            <a:off x="3071802" y="4929198"/>
            <a:ext cx="2571768" cy="171451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800" b="1" dirty="0" smtClean="0">
                <a:solidFill>
                  <a:schemeClr val="bg1"/>
                </a:solidFill>
              </a:rPr>
              <a:t>رضا الأفراد</a:t>
            </a:r>
            <a:endParaRPr lang="fr-FR" sz="2800" b="1" dirty="0">
              <a:solidFill>
                <a:schemeClr val="bg1"/>
              </a:solidFill>
            </a:endParaRPr>
          </a:p>
        </p:txBody>
      </p:sp>
      <p:sp>
        <p:nvSpPr>
          <p:cNvPr id="32" name="Flèche en arc 31"/>
          <p:cNvSpPr/>
          <p:nvPr/>
        </p:nvSpPr>
        <p:spPr>
          <a:xfrm rot="13007879">
            <a:off x="1870350" y="4907015"/>
            <a:ext cx="1703840" cy="1582346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10800000"/>
              <a:gd name="adj5" fmla="val 250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3" name="Flèche en arc 32"/>
          <p:cNvSpPr/>
          <p:nvPr/>
        </p:nvSpPr>
        <p:spPr>
          <a:xfrm rot="1235312">
            <a:off x="5063733" y="259272"/>
            <a:ext cx="1412870" cy="1116560"/>
          </a:xfrm>
          <a:prstGeom prst="circularArrow">
            <a:avLst>
              <a:gd name="adj1" fmla="val 12500"/>
              <a:gd name="adj2" fmla="val 1142319"/>
              <a:gd name="adj3" fmla="val 20457681"/>
              <a:gd name="adj4" fmla="val 9999641"/>
              <a:gd name="adj5" fmla="val 12500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4" name="Flèche en arc 33"/>
          <p:cNvSpPr/>
          <p:nvPr/>
        </p:nvSpPr>
        <p:spPr>
          <a:xfrm rot="11502620">
            <a:off x="5531616" y="5461424"/>
            <a:ext cx="1136245" cy="1125169"/>
          </a:xfrm>
          <a:prstGeom prst="circular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35" name="Explosion 2 34"/>
          <p:cNvSpPr/>
          <p:nvPr/>
        </p:nvSpPr>
        <p:spPr>
          <a:xfrm>
            <a:off x="3143240" y="2357430"/>
            <a:ext cx="3214710" cy="2428892"/>
          </a:xfrm>
          <a:prstGeom prst="irregularSeal2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3200" dirty="0" smtClean="0">
                <a:solidFill>
                  <a:schemeClr val="bg2">
                    <a:lumMod val="10000"/>
                  </a:schemeClr>
                </a:solidFill>
                <a:latin typeface="Angsana New" pitchFamily="18" charset="-34"/>
                <a:cs typeface="Andalus" pitchFamily="18" charset="-78"/>
              </a:rPr>
              <a:t>المؤسسة</a:t>
            </a:r>
            <a:endParaRPr lang="fr-FR" sz="2800" dirty="0">
              <a:solidFill>
                <a:schemeClr val="bg2">
                  <a:lumMod val="10000"/>
                </a:schemeClr>
              </a:solidFill>
              <a:latin typeface="Angsana New" pitchFamily="18" charset="-34"/>
              <a:cs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DZ" sz="7200" b="1" u="sng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الاستنتاج</a:t>
            </a:r>
            <a:r>
              <a:rPr lang="ar-DZ" sz="72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/>
            </a:r>
            <a:br>
              <a:rPr lang="ar-DZ" sz="72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</a:br>
            <a:r>
              <a:rPr lang="ar-DZ" sz="7200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لا تقتصر مساهمة المؤسسة في التنمية البشرية على الرواتب التي توزعها ، بل يجب عليها أن تهتم بسلسلة من الشروط التي توفر حالة من الرضا لدى الأفراد</a:t>
            </a:r>
            <a:endParaRPr lang="fr-FR" sz="7200" b="1" dirty="0">
              <a:solidFill>
                <a:srgbClr val="7030A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biologe\Desktop\شكرا+على+حسن+إصغائكم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285720" y="5000636"/>
            <a:ext cx="8358247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ar-DZ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آثار عدم الالتزام على </a:t>
            </a:r>
            <a:r>
              <a:rPr lang="ar-DZ" sz="5400" b="1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ادارة</a:t>
            </a:r>
            <a:r>
              <a:rPr lang="ar-DZ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الموارد البشرية</a:t>
            </a:r>
            <a:r>
              <a:rPr lang="ar-DZ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0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fr-F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fr-FR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>
                    <a:lumMod val="1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fr-FR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84665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buNone/>
            </a:pPr>
            <a:r>
              <a:rPr lang="fr-F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- les effets du désengagements</a:t>
            </a:r>
          </a:p>
          <a:p>
            <a:pPr algn="ctr">
              <a:buNone/>
            </a:pPr>
            <a:r>
              <a:rPr lang="fr-FR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sur la gestion des ressources humaines</a:t>
            </a:r>
            <a:endParaRPr lang="fr-FR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2051" name="Picture 3" descr="C:\Users\biologe\Desktop\RIS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44" y="1857364"/>
            <a:ext cx="4432881" cy="30003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ce réservé du contenu 6"/>
          <p:cNvGraphicFramePr>
            <a:graphicFrameLocks noGrp="1"/>
          </p:cNvGraphicFramePr>
          <p:nvPr>
            <p:ph sz="half" idx="2"/>
          </p:nvPr>
        </p:nvGraphicFramePr>
        <p:xfrm>
          <a:off x="-214346" y="0"/>
          <a:ext cx="9358346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84F310-D4A4-4C7F-AD51-0784909D6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graphicEl>
                                              <a:dgm id="{1984F310-D4A4-4C7F-AD51-0784909D6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C05467-B650-4969-9FE9-B2EBE5599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8AC05467-B650-4969-9FE9-B2EBE5599C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4A51FB-FC74-40F8-8419-5685A07F7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C94A51FB-FC74-40F8-8419-5685A07F79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4E48ED3-0478-41CD-AF3B-10BB821B12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34E48ED3-0478-41CD-AF3B-10BB821B12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D1E446-7209-4E9B-BE67-629575197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8DD1E446-7209-4E9B-BE67-6295751974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1" dur="2000"/>
                                        <p:tgtEl>
                                          <p:spTgt spid="7">
                                            <p:graphicEl>
                                              <a:dgm id="{1984F310-D4A4-4C7F-AD51-0784909D61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1984F310-D4A4-4C7F-AD51-0784909D61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7">
                                            <p:graphicEl>
                                              <a:dgm id="{8AC05467-B650-4969-9FE9-B2EBE5599CB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AC05467-B650-4969-9FE9-B2EBE5599CB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1" dur="2000"/>
                                        <p:tgtEl>
                                          <p:spTgt spid="7">
                                            <p:graphicEl>
                                              <a:dgm id="{C94A51FB-FC74-40F8-8419-5685A07F79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94A51FB-FC74-40F8-8419-5685A07F79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6" dur="2000"/>
                                        <p:tgtEl>
                                          <p:spTgt spid="7">
                                            <p:graphicEl>
                                              <a:dgm id="{34E48ED3-0478-41CD-AF3B-10BB821B12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4E48ED3-0478-41CD-AF3B-10BB821B12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1" dur="2000"/>
                                        <p:tgtEl>
                                          <p:spTgt spid="7">
                                            <p:graphicEl>
                                              <a:dgm id="{8DD1E446-7209-4E9B-BE67-62957519741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DD1E446-7209-4E9B-BE67-62957519741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  <p:bldGraphic spid="7" grpId="1">
        <p:bldSub>
          <a:bldDgm bld="lvl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 rtl="1">
              <a:buNone/>
            </a:pPr>
            <a:endParaRPr lang="fr-FR" sz="72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 rtl="1">
              <a:buNone/>
            </a:pPr>
            <a:r>
              <a:rPr lang="fr-FR" sz="7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le manque d’efficacité personnelle et Collective</a:t>
            </a:r>
          </a:p>
          <a:p>
            <a:pPr algn="ctr" rtl="1">
              <a:buNone/>
            </a:pPr>
            <a:r>
              <a:rPr lang="ar-DZ" sz="7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غياب الفعالية الشخصية والجماعية</a:t>
            </a:r>
            <a:endParaRPr lang="fr-FR" sz="72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 smtClean="0"/>
          </a:p>
          <a:p>
            <a:pPr algn="r">
              <a:buNone/>
            </a:pPr>
            <a:endParaRPr lang="fr-FR" dirty="0" smtClean="0"/>
          </a:p>
          <a:p>
            <a:endParaRPr lang="fr-FR" dirty="0" smtClean="0"/>
          </a:p>
          <a:p>
            <a:endParaRPr lang="ar-DZ" dirty="0" smtClean="0"/>
          </a:p>
          <a:p>
            <a:endParaRPr lang="ar-DZ" dirty="0" smtClean="0"/>
          </a:p>
          <a:p>
            <a:r>
              <a:rPr lang="fr-FR" sz="44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Casse d’outil                                Gaspillage</a:t>
            </a:r>
            <a:endParaRPr lang="ar-DZ" sz="4400" b="1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DZ" sz="40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DZ" sz="40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DZ" sz="40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r>
              <a:rPr lang="fr-FR" sz="4000" b="1" dirty="0" smtClean="0"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Négligence                                         Malfaçons</a:t>
            </a:r>
          </a:p>
          <a:p>
            <a:endParaRPr lang="fr-FR" sz="40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fr-FR" sz="40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endParaRPr lang="ar-DZ" sz="4000" dirty="0" smtClean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>
              <a:buNone/>
            </a:pPr>
            <a:endParaRPr lang="fr-FR" sz="4000" dirty="0">
              <a:solidFill>
                <a:srgbClr val="FFFF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67122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1">
              <a:buNone/>
            </a:pPr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le manque d’</a:t>
            </a:r>
            <a:r>
              <a:rPr lang="fr-FR" sz="5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efficatité</a:t>
            </a:r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 personnelle et </a:t>
            </a:r>
            <a:endParaRPr lang="ar-D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r>
              <a:rPr lang="fr-FR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Collective</a:t>
            </a:r>
          </a:p>
          <a:p>
            <a:pPr algn="ctr">
              <a:buNone/>
            </a:pPr>
            <a:endParaRPr lang="fr-F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fr-F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fr-F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fr-FR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ar-D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ar-D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 rtl="1">
              <a:buNone/>
            </a:pPr>
            <a:endParaRPr lang="ar-D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ar-D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ar-D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ar-D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ar-D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ar-D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ar-D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ar-D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ar-D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ar-D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ar-DZ" sz="5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  <a:p>
            <a:pPr algn="ctr">
              <a:buNone/>
            </a:pPr>
            <a:endParaRPr lang="fr-FR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glow rad="228600">
                  <a:schemeClr val="accent2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pic>
        <p:nvPicPr>
          <p:cNvPr id="3074" name="Picture 2" descr="C:\Users\biologe\Desktop\الصناعة-في-المملكة-المتحدة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85860"/>
            <a:ext cx="2890177" cy="171451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1" name="Picture 9" descr="C:\Users\biologe\Desktop\3.Causes-of-loss-of-tim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72132" y="3929066"/>
            <a:ext cx="3016510" cy="183356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85" name="Picture 13" descr="C:\Users\biologe\Desktop\314500_92812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857628"/>
            <a:ext cx="3125312" cy="224631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95" name="Picture 23" descr="C:\Users\biologe\Desktop\171394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286380" y="1357298"/>
            <a:ext cx="3048000" cy="203041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0" name="Connecteur droit avec flèche 9"/>
          <p:cNvCxnSpPr/>
          <p:nvPr/>
        </p:nvCxnSpPr>
        <p:spPr>
          <a:xfrm rot="10800000">
            <a:off x="3143240" y="2571744"/>
            <a:ext cx="1357322" cy="107157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rot="5400000" flipH="1" flipV="1">
            <a:off x="4429124" y="2714620"/>
            <a:ext cx="1000132" cy="85725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 rot="10800000" flipV="1">
            <a:off x="3428992" y="3643314"/>
            <a:ext cx="1071570" cy="9286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/>
          <p:nvPr/>
        </p:nvCxnSpPr>
        <p:spPr>
          <a:xfrm>
            <a:off x="4429124" y="3643314"/>
            <a:ext cx="1285884" cy="71438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Ellipse 28"/>
          <p:cNvSpPr/>
          <p:nvPr/>
        </p:nvSpPr>
        <p:spPr>
          <a:xfrm>
            <a:off x="4286248" y="3571876"/>
            <a:ext cx="428628" cy="28575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r" rtl="1">
              <a:buNone/>
            </a:pPr>
            <a:endParaRPr lang="ar-DZ" sz="6000" b="1" dirty="0" smtClean="0">
              <a:solidFill>
                <a:srgbClr val="FF0000"/>
              </a:solidFill>
            </a:endParaRPr>
          </a:p>
        </p:txBody>
      </p:sp>
      <p:sp>
        <p:nvSpPr>
          <p:cNvPr id="5" name="Ellipse 4"/>
          <p:cNvSpPr/>
          <p:nvPr/>
        </p:nvSpPr>
        <p:spPr>
          <a:xfrm>
            <a:off x="6786578" y="4929198"/>
            <a:ext cx="2357422" cy="17145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العلامة التجارية</a:t>
            </a:r>
            <a:endParaRPr lang="fr-FR" sz="36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214546" y="5143488"/>
            <a:ext cx="2143140" cy="17145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سمعة الشركة</a:t>
            </a:r>
            <a:endParaRPr lang="fr-FR" sz="36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7" name="Ellipse 6"/>
          <p:cNvSpPr/>
          <p:nvPr/>
        </p:nvSpPr>
        <p:spPr>
          <a:xfrm>
            <a:off x="4429124" y="4500570"/>
            <a:ext cx="2143140" cy="1571636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ولاء الزبائن</a:t>
            </a:r>
            <a:endParaRPr lang="fr-FR" sz="40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0" y="4143380"/>
            <a:ext cx="2143140" cy="1643074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36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فقدان الكفاءة</a:t>
            </a:r>
            <a:endParaRPr lang="fr-FR" sz="36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857232"/>
            <a:ext cx="9144000" cy="261610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buNone/>
            </a:pPr>
            <a:r>
              <a:rPr lang="fr-FR" sz="8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Le manque de pro activité</a:t>
            </a:r>
            <a:endParaRPr lang="ar-DZ" sz="60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lvl="0" algn="ctr" rtl="1">
              <a:buNone/>
            </a:pPr>
            <a:r>
              <a:rPr lang="ar-DZ" sz="6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غياب روح المبادرة(قلة النشاط )</a:t>
            </a:r>
            <a:endParaRPr lang="ar-DZ" sz="88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endParaRPr lang="fr-FR" sz="2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xit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5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6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2000"/>
            <a:lum/>
          </a:blip>
          <a:srcRect/>
          <a:stretch>
            <a:fillRect r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0" algn="r" rtl="1">
              <a:lnSpc>
                <a:spcPct val="150000"/>
              </a:lnSpc>
              <a:buNone/>
            </a:pPr>
            <a:endParaRPr lang="ar-DZ" sz="48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0" algn="ctr" rtl="1">
              <a:lnSpc>
                <a:spcPct val="150000"/>
              </a:lnSpc>
              <a:buNone/>
            </a:pPr>
            <a:endParaRPr lang="ar-DZ" sz="4400" b="1" dirty="0" smtClean="0">
              <a:latin typeface="Arabic Typesetting" pitchFamily="66" charset="-78"/>
              <a:cs typeface="Arabic Typesetting" pitchFamily="66" charset="-78"/>
            </a:endParaRPr>
          </a:p>
          <a:p>
            <a:pPr lvl="0" algn="ctr">
              <a:lnSpc>
                <a:spcPct val="150000"/>
              </a:lnSpc>
              <a:buNone/>
            </a:pPr>
            <a:endParaRPr lang="fr-FR" sz="4400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39703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>
              <a:lnSpc>
                <a:spcPct val="150000"/>
              </a:lnSpc>
              <a:buNone/>
            </a:pPr>
            <a:r>
              <a:rPr lang="fr-FR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latin typeface="Arabic Typesetting" pitchFamily="66" charset="-78"/>
                <a:cs typeface="Arabic Typesetting" pitchFamily="66" charset="-78"/>
              </a:rPr>
              <a:t>Le développement du turn-over</a:t>
            </a:r>
            <a:endParaRPr lang="ar-DZ" sz="8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latin typeface="Arabic Typesetting" pitchFamily="66" charset="-78"/>
              <a:cs typeface="Arabic Typesetting" pitchFamily="66" charset="-78"/>
            </a:endParaRPr>
          </a:p>
          <a:p>
            <a:pPr lvl="0" algn="ctr">
              <a:lnSpc>
                <a:spcPct val="150000"/>
              </a:lnSpc>
              <a:buNone/>
            </a:pPr>
            <a:r>
              <a:rPr lang="ar-DZ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FF00"/>
                </a:solidFill>
                <a:latin typeface="Arabic Typesetting" pitchFamily="66" charset="-78"/>
                <a:cs typeface="Arabic Typesetting" pitchFamily="66" charset="-78"/>
              </a:rPr>
              <a:t>زيادة  دوران الموظفين</a:t>
            </a:r>
          </a:p>
        </p:txBody>
      </p:sp>
      <p:sp>
        <p:nvSpPr>
          <p:cNvPr id="7" name="Ellipse 6"/>
          <p:cNvSpPr/>
          <p:nvPr/>
        </p:nvSpPr>
        <p:spPr>
          <a:xfrm>
            <a:off x="0" y="5143488"/>
            <a:ext cx="3286116" cy="171451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4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La qualité de GRH</a:t>
            </a:r>
            <a:endParaRPr lang="fr-FR" sz="44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Ellipse 7"/>
          <p:cNvSpPr/>
          <p:nvPr/>
        </p:nvSpPr>
        <p:spPr>
          <a:xfrm>
            <a:off x="5572132" y="5286388"/>
            <a:ext cx="3571868" cy="135732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Condition</a:t>
            </a:r>
            <a:r>
              <a:rPr lang="ar-DZ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 </a:t>
            </a:r>
            <a:r>
              <a:rPr lang="fr-FR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salariale</a:t>
            </a:r>
            <a:endParaRPr lang="fr-FR" sz="40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Double flèche horizontale 5"/>
          <p:cNvSpPr/>
          <p:nvPr/>
        </p:nvSpPr>
        <p:spPr>
          <a:xfrm>
            <a:off x="3071802" y="5286388"/>
            <a:ext cx="2786082" cy="1143008"/>
          </a:xfrm>
          <a:prstGeom prst="left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cause</a:t>
            </a:r>
            <a:endParaRPr lang="fr-F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2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ctr">
              <a:lnSpc>
                <a:spcPct val="200000"/>
              </a:lnSpc>
              <a:buNone/>
            </a:pPr>
            <a:endParaRPr lang="fr-FR" sz="4400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>
              <a:buNone/>
            </a:pPr>
            <a:r>
              <a:rPr lang="fr-FR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la progression de l’absentéisme</a:t>
            </a:r>
            <a:endParaRPr lang="ar-DZ" sz="8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5" name="Ellipse 4"/>
          <p:cNvSpPr/>
          <p:nvPr/>
        </p:nvSpPr>
        <p:spPr>
          <a:xfrm>
            <a:off x="5000628" y="5500702"/>
            <a:ext cx="2786082" cy="1357298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0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le chômage</a:t>
            </a:r>
            <a:endParaRPr lang="fr-FR" sz="40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6" name="Ellipse 5"/>
          <p:cNvSpPr/>
          <p:nvPr/>
        </p:nvSpPr>
        <p:spPr>
          <a:xfrm>
            <a:off x="285720" y="5357826"/>
            <a:ext cx="2928958" cy="1500174"/>
          </a:xfrm>
          <a:prstGeom prst="ellips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La sécurité </a:t>
            </a:r>
            <a:endParaRPr lang="fr-FR" sz="2800" b="1" dirty="0" smtClean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  <a:p>
            <a:pPr algn="ctr"/>
            <a:r>
              <a:rPr lang="fr-FR" sz="3200" b="1" dirty="0" smtClean="0">
                <a:solidFill>
                  <a:srgbClr val="FF0000"/>
                </a:solidFill>
                <a:latin typeface="Arabic Typesetting" pitchFamily="66" charset="-78"/>
                <a:cs typeface="Arabic Typesetting" pitchFamily="66" charset="-78"/>
              </a:rPr>
              <a:t>et la  prévention</a:t>
            </a:r>
            <a:endParaRPr lang="fr-FR" sz="3200" b="1" dirty="0">
              <a:solidFill>
                <a:srgbClr val="FF000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10" name="Double flèche horizontale 9"/>
          <p:cNvSpPr/>
          <p:nvPr/>
        </p:nvSpPr>
        <p:spPr>
          <a:xfrm>
            <a:off x="2928926" y="5714992"/>
            <a:ext cx="2357454" cy="1143008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malgré</a:t>
            </a:r>
            <a:endParaRPr lang="fr-FR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Ellipse 10"/>
          <p:cNvSpPr/>
          <p:nvPr/>
        </p:nvSpPr>
        <p:spPr>
          <a:xfrm>
            <a:off x="2285984" y="1714488"/>
            <a:ext cx="2000264" cy="121444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غياب طبيعي</a:t>
            </a:r>
            <a:endParaRPr lang="fr-FR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Ellipse 11"/>
          <p:cNvSpPr/>
          <p:nvPr/>
        </p:nvSpPr>
        <p:spPr>
          <a:xfrm>
            <a:off x="357158" y="3786190"/>
            <a:ext cx="2357454" cy="121444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التظاهر بالمرض</a:t>
            </a:r>
            <a:endParaRPr lang="fr-F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0" y="1857364"/>
            <a:ext cx="2214546" cy="1357322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rgbClr val="FFFF00"/>
                </a:solidFill>
              </a:rPr>
              <a:t>غياب مشكوك</a:t>
            </a:r>
            <a:endParaRPr lang="fr-FR" sz="2000" b="1" dirty="0">
              <a:solidFill>
                <a:srgbClr val="FFFF00"/>
              </a:solidFill>
            </a:endParaRPr>
          </a:p>
        </p:txBody>
      </p:sp>
      <p:sp>
        <p:nvSpPr>
          <p:cNvPr id="14" name="Ellipse 13"/>
          <p:cNvSpPr/>
          <p:nvPr/>
        </p:nvSpPr>
        <p:spPr>
          <a:xfrm>
            <a:off x="2928926" y="3357562"/>
            <a:ext cx="2500330" cy="150019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غياب مرتبط</a:t>
            </a:r>
            <a:r>
              <a:rPr lang="ar-DZ" sz="2000" dirty="0" smtClean="0"/>
              <a:t> </a:t>
            </a:r>
            <a:r>
              <a:rPr lang="ar-DZ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بالعمل</a:t>
            </a:r>
            <a:endParaRPr lang="fr-F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Ellipse 14"/>
          <p:cNvSpPr/>
          <p:nvPr/>
        </p:nvSpPr>
        <p:spPr>
          <a:xfrm>
            <a:off x="1000100" y="2714620"/>
            <a:ext cx="3000396" cy="114300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DZ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أنواع ا</a:t>
            </a:r>
            <a:r>
              <a:rPr lang="ar-DZ" sz="3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لغياب</a:t>
            </a:r>
            <a:endParaRPr lang="fr-FR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6" presetClass="emph" presetSubtype="0" fill="hold" grpId="1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4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3" presetClass="exit" presetSubtype="0" fill="hold" grpId="2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1"/>
                                    </p:cond>
                                  </p:end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>
                                        <p:cTn id="2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3" grpId="1" uiExpand="1" build="p"/>
      <p:bldP spid="3" grpId="2" uiExpand="1" build="p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2499</TotalTime>
  <Words>302</Words>
  <Application>Microsoft Office PowerPoint</Application>
  <PresentationFormat>Affichage à l'écran (4:3)</PresentationFormat>
  <Paragraphs>149</Paragraphs>
  <Slides>23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 الاكتئابsuicide                                                la dépression </vt:lpstr>
      <vt:lpstr>        les risque</vt:lpstr>
      <vt:lpstr>Diapositive 13</vt:lpstr>
      <vt:lpstr>Diapositive 14</vt:lpstr>
      <vt:lpstr>Les couts cachés</vt:lpstr>
      <vt:lpstr>Diapositive 16</vt:lpstr>
      <vt:lpstr>العلاقة بين جودة إدارة الموارد البشرية  وربحية المؤسسة</vt:lpstr>
      <vt:lpstr>استنتاج: بعد إجراء دراسة على اربع مجموعات من الشركات تم التوصل الى: -ربحية الشركات المسؤولة اجتماعيا اعلى  -الشركات المعنية بالمسؤولية الاجتماعية تعمل عل التقلل من المخاطر مما يؤدي الى زيادة الالتزام من قبل موظفيها و بالتالي زيادة الكفاءة. -ان حقيقة رفاهية الموظفين التي تعتمد على جودة إدارة الموارد البشرية تؤثر على الأداء الاقتصادي من خلال الربحية المالية  - بالتالي نستطيع القول ان هذه المؤسسات  تحصل فعليا على نتائج أفضل على المدى الطويل من غيرها . </vt:lpstr>
      <vt:lpstr>Diapositive 19</vt:lpstr>
      <vt:lpstr>Diapositive 20</vt:lpstr>
      <vt:lpstr>الاستنتاج لا تقتصر مساهمة المؤسسة في التنمية البشرية على الرواتب التي توزعها ، بل يجب عليها أن تهتم بسلسلة من الشروط التي توفر حالة من الرضا لدى الأفراد</vt:lpstr>
      <vt:lpstr>Diapositive 22</vt:lpstr>
      <vt:lpstr>Diapositive 23</vt:lpstr>
    </vt:vector>
  </TitlesOfParts>
  <Company>Sweet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ACERVPro</dc:creator>
  <cp:lastModifiedBy>biologe</cp:lastModifiedBy>
  <cp:revision>339</cp:revision>
  <dcterms:created xsi:type="dcterms:W3CDTF">2020-02-19T13:28:49Z</dcterms:created>
  <dcterms:modified xsi:type="dcterms:W3CDTF">2020-03-05T14:24:21Z</dcterms:modified>
</cp:coreProperties>
</file>