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44"/>
  </p:notesMasterIdLst>
  <p:handoutMasterIdLst>
    <p:handoutMasterId r:id="rId45"/>
  </p:handoutMasterIdLst>
  <p:sldIdLst>
    <p:sldId id="257" r:id="rId2"/>
    <p:sldId id="359" r:id="rId3"/>
    <p:sldId id="492" r:id="rId4"/>
    <p:sldId id="459" r:id="rId5"/>
    <p:sldId id="497" r:id="rId6"/>
    <p:sldId id="537" r:id="rId7"/>
    <p:sldId id="546" r:id="rId8"/>
    <p:sldId id="533" r:id="rId9"/>
    <p:sldId id="545" r:id="rId10"/>
    <p:sldId id="540" r:id="rId11"/>
    <p:sldId id="549" r:id="rId12"/>
    <p:sldId id="548" r:id="rId13"/>
    <p:sldId id="560" r:id="rId14"/>
    <p:sldId id="561" r:id="rId15"/>
    <p:sldId id="539" r:id="rId16"/>
    <p:sldId id="541" r:id="rId17"/>
    <p:sldId id="542" r:id="rId18"/>
    <p:sldId id="543" r:id="rId19"/>
    <p:sldId id="551" r:id="rId20"/>
    <p:sldId id="550" r:id="rId21"/>
    <p:sldId id="552" r:id="rId22"/>
    <p:sldId id="555" r:id="rId23"/>
    <p:sldId id="532" r:id="rId24"/>
    <p:sldId id="553" r:id="rId25"/>
    <p:sldId id="554" r:id="rId26"/>
    <p:sldId id="562" r:id="rId27"/>
    <p:sldId id="563" r:id="rId28"/>
    <p:sldId id="564" r:id="rId29"/>
    <p:sldId id="556" r:id="rId30"/>
    <p:sldId id="557" r:id="rId31"/>
    <p:sldId id="558" r:id="rId32"/>
    <p:sldId id="559" r:id="rId33"/>
    <p:sldId id="500" r:id="rId34"/>
    <p:sldId id="520" r:id="rId35"/>
    <p:sldId id="478" r:id="rId36"/>
    <p:sldId id="524" r:id="rId37"/>
    <p:sldId id="525" r:id="rId38"/>
    <p:sldId id="521" r:id="rId39"/>
    <p:sldId id="527" r:id="rId40"/>
    <p:sldId id="529" r:id="rId41"/>
    <p:sldId id="530" r:id="rId42"/>
    <p:sldId id="298" r:id="rId43"/>
  </p:sldIdLst>
  <p:sldSz cx="9001125" cy="7021513"/>
  <p:notesSz cx="7099300" cy="10234613"/>
  <p:custShowLst>
    <p:custShow name="Diaporama personnalisé 1" id="0">
      <p:sldLst>
        <p:sld r:id="rId2"/>
      </p:sldLst>
    </p:custShow>
  </p:custShowLst>
  <p:defaultTextStyle>
    <a:defPPr>
      <a:defRPr lang="fr-FR"/>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33FF"/>
    <a:srgbClr val="006600"/>
    <a:srgbClr val="FF0000"/>
    <a:srgbClr val="00CC00"/>
    <a:srgbClr val="000A1E"/>
    <a:srgbClr val="33CC33"/>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94" autoAdjust="0"/>
    <p:restoredTop sz="94803" autoAdjust="0"/>
  </p:normalViewPr>
  <p:slideViewPr>
    <p:cSldViewPr>
      <p:cViewPr>
        <p:scale>
          <a:sx n="60" d="100"/>
          <a:sy n="60" d="100"/>
        </p:scale>
        <p:origin x="-1512" y="-168"/>
      </p:cViewPr>
      <p:guideLst>
        <p:guide orient="horz" pos="2212"/>
        <p:guide pos="2835"/>
      </p:guideLst>
    </p:cSldViewPr>
  </p:slideViewPr>
  <p:outlineViewPr>
    <p:cViewPr>
      <p:scale>
        <a:sx n="33" d="100"/>
        <a:sy n="33" d="100"/>
      </p:scale>
      <p:origin x="0" y="444"/>
    </p:cViewPr>
  </p:outlineViewPr>
  <p:notesTextViewPr>
    <p:cViewPr>
      <p:scale>
        <a:sx n="100" d="100"/>
        <a:sy n="100" d="100"/>
      </p:scale>
      <p:origin x="0" y="0"/>
    </p:cViewPr>
  </p:notesTextViewPr>
  <p:sorterViewPr>
    <p:cViewPr>
      <p:scale>
        <a:sx n="66" d="100"/>
        <a:sy n="66" d="100"/>
      </p:scale>
      <p:origin x="0" y="4524"/>
    </p:cViewPr>
  </p:sorterViewPr>
  <p:notesViewPr>
    <p:cSldViewPr>
      <p:cViewPr varScale="1">
        <p:scale>
          <a:sx n="46" d="100"/>
          <a:sy n="46" d="100"/>
        </p:scale>
        <p:origin x="-1168" y="-10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ahoma" charset="0"/>
                <a:cs typeface="+mn-cs"/>
              </a:defRPr>
            </a:lvl1pPr>
          </a:lstStyle>
          <a:p>
            <a:pPr>
              <a:defRPr/>
            </a:pPr>
            <a:endParaRPr lang="fr-FR"/>
          </a:p>
        </p:txBody>
      </p:sp>
      <p:sp>
        <p:nvSpPr>
          <p:cNvPr id="19968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ahoma" charset="0"/>
                <a:cs typeface="+mn-cs"/>
              </a:defRPr>
            </a:lvl1pPr>
          </a:lstStyle>
          <a:p>
            <a:pPr>
              <a:defRPr/>
            </a:pPr>
            <a:fld id="{CF30331C-CA6B-420C-876D-3B3D58341A7D}" type="datetimeFigureOut">
              <a:rPr lang="fr-FR"/>
              <a:pPr>
                <a:defRPr/>
              </a:pPr>
              <a:t>11/02/2019</a:t>
            </a:fld>
            <a:endParaRPr lang="fr-FR"/>
          </a:p>
        </p:txBody>
      </p:sp>
      <p:sp>
        <p:nvSpPr>
          <p:cNvPr id="19968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ahoma" charset="0"/>
                <a:cs typeface="+mn-cs"/>
              </a:defRPr>
            </a:lvl1pPr>
          </a:lstStyle>
          <a:p>
            <a:pPr>
              <a:defRPr/>
            </a:pPr>
            <a:endParaRPr lang="fr-FR"/>
          </a:p>
        </p:txBody>
      </p:sp>
    </p:spTree>
    <p:extLst>
      <p:ext uri="{BB962C8B-B14F-4D97-AF65-F5344CB8AC3E}">
        <p14:creationId xmlns="" xmlns:p14="http://schemas.microsoft.com/office/powerpoint/2010/main" val="285905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a:latin typeface="Arial" charset="0"/>
                <a:cs typeface="+mn-cs"/>
              </a:defRPr>
            </a:lvl1pPr>
          </a:lstStyle>
          <a:p>
            <a:pPr>
              <a:defRPr/>
            </a:pPr>
            <a:endParaRPr lang="fr-FR"/>
          </a:p>
        </p:txBody>
      </p:sp>
      <p:sp>
        <p:nvSpPr>
          <p:cNvPr id="100355"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a:latin typeface="Arial" charset="0"/>
                <a:cs typeface="+mn-cs"/>
              </a:defRPr>
            </a:lvl1pPr>
          </a:lstStyle>
          <a:p>
            <a:pPr>
              <a:defRPr/>
            </a:pPr>
            <a:fld id="{3583ED6E-8089-4AE0-AF35-3DAE724DC43F}" type="datetimeFigureOut">
              <a:rPr lang="fr-FR"/>
              <a:pPr>
                <a:defRPr/>
              </a:pPr>
              <a:t>11/02/2019</a:t>
            </a:fld>
            <a:endParaRPr lang="fr-FR"/>
          </a:p>
        </p:txBody>
      </p:sp>
      <p:sp>
        <p:nvSpPr>
          <p:cNvPr id="80900" name="Rectangle 4"/>
          <p:cNvSpPr>
            <a:spLocks noGrp="1" noRot="1" noChangeAspect="1" noChangeArrowheads="1" noTextEdit="1"/>
          </p:cNvSpPr>
          <p:nvPr>
            <p:ph type="sldImg" idx="2"/>
          </p:nvPr>
        </p:nvSpPr>
        <p:spPr bwMode="auto">
          <a:xfrm>
            <a:off x="1092200" y="768350"/>
            <a:ext cx="4916488" cy="3836988"/>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00358"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a:latin typeface="Arial" charset="0"/>
                <a:cs typeface="+mn-cs"/>
              </a:defRPr>
            </a:lvl1pPr>
          </a:lstStyle>
          <a:p>
            <a:pPr>
              <a:defRPr/>
            </a:pPr>
            <a:endParaRPr lang="fr-FR"/>
          </a:p>
        </p:txBody>
      </p:sp>
      <p:sp>
        <p:nvSpPr>
          <p:cNvPr id="100359"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a:latin typeface="Arial" charset="0"/>
                <a:cs typeface="+mn-cs"/>
              </a:defRPr>
            </a:lvl1pPr>
          </a:lstStyle>
          <a:p>
            <a:pPr>
              <a:defRPr/>
            </a:pPr>
            <a:fld id="{546B0080-A447-464A-A4F3-67756638ABD3}" type="slidenum">
              <a:rPr lang="fr-FR"/>
              <a:pPr>
                <a:defRPr/>
              </a:pPr>
              <a:t>‹N°›</a:t>
            </a:fld>
            <a:endParaRPr lang="fr-FR"/>
          </a:p>
        </p:txBody>
      </p:sp>
    </p:spTree>
    <p:extLst>
      <p:ext uri="{BB962C8B-B14F-4D97-AF65-F5344CB8AC3E}">
        <p14:creationId xmlns="" xmlns:p14="http://schemas.microsoft.com/office/powerpoint/2010/main" val="899480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46B0080-A447-464A-A4F3-67756638ABD3}" type="slidenum">
              <a:rPr lang="fr-FR" smtClean="0"/>
              <a:pPr>
                <a:defRPr/>
              </a:pPr>
              <a:t>1</a:t>
            </a:fld>
            <a:endParaRPr lang="fr-FR"/>
          </a:p>
        </p:txBody>
      </p:sp>
    </p:spTree>
    <p:extLst>
      <p:ext uri="{BB962C8B-B14F-4D97-AF65-F5344CB8AC3E}">
        <p14:creationId xmlns="" xmlns:p14="http://schemas.microsoft.com/office/powerpoint/2010/main" val="161569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75085" y="2181222"/>
            <a:ext cx="7650956" cy="1505074"/>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50169" y="3978857"/>
            <a:ext cx="6300788"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fld id="{1D948427-D170-4377-97D1-F6CD60FE9B78}" type="datetime1">
              <a:rPr lang="fr-FR" smtClean="0"/>
              <a:pPr>
                <a:defRPr/>
              </a:pPr>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D3D9B1ED-D380-47B3-8EFE-8AC0EF32CF4D}" type="datetime1">
              <a:rPr lang="fr-FR" smtClean="0"/>
              <a:pPr>
                <a:defRPr/>
              </a:pPr>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24241" y="287689"/>
            <a:ext cx="1993999" cy="613407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42243" y="287689"/>
            <a:ext cx="5831979" cy="613407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E52AC7D3-20E5-4063-BF33-613CBE7CA2DF}" type="datetime1">
              <a:rPr lang="fr-FR" smtClean="0"/>
              <a:pPr>
                <a:defRPr/>
              </a:pPr>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324E53AD-2C55-4E71-AD97-E2446EE58A5F}" type="datetime1">
              <a:rPr lang="fr-FR" smtClean="0"/>
              <a:pPr>
                <a:defRPr/>
              </a:pPr>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542ED76F-B232-49FC-88D1-CD244F419F25}" type="slidenum">
              <a:rPr lang="fr-FR" smtClean="0"/>
              <a:pPr>
                <a:defRPr/>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1027" y="4511973"/>
            <a:ext cx="7650956" cy="139455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11027" y="2976019"/>
            <a:ext cx="7650956"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fld id="{CDA7F236-C92F-4A70-B3FC-3F92378BC393}" type="datetime1">
              <a:rPr lang="fr-FR" smtClean="0"/>
              <a:pPr>
                <a:defRPr/>
              </a:pPr>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42243" y="1677363"/>
            <a:ext cx="3912989" cy="4744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05251" y="1677363"/>
            <a:ext cx="3912989" cy="4744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fld id="{22F3209B-971E-464F-9AB5-DACBD7912FB6}" type="datetime1">
              <a:rPr lang="fr-FR" smtClean="0"/>
              <a:pPr>
                <a:defRPr/>
              </a:pPr>
              <a:t>11/02/2019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0057" y="281186"/>
            <a:ext cx="8101013" cy="117025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0056" y="1571714"/>
            <a:ext cx="3977060"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0056" y="2226731"/>
            <a:ext cx="3977060"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572447" y="1571714"/>
            <a:ext cx="3978622"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572447" y="2226731"/>
            <a:ext cx="3978622"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fld id="{F145A246-1317-44BC-9618-F75E94AC4636}" type="datetime1">
              <a:rPr lang="fr-FR" smtClean="0"/>
              <a:pPr>
                <a:defRPr/>
              </a:pPr>
              <a:t>11/02/2019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fld id="{E7D7A74E-8352-4510-9B3B-3742E4EBA3DF}" type="datetime1">
              <a:rPr lang="fr-FR" smtClean="0"/>
              <a:pPr>
                <a:defRPr/>
              </a:pPr>
              <a:t>11/02/2019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6E97984B-2D3D-4F0D-8C87-8FF6FC0D0D78}" type="datetime1">
              <a:rPr lang="fr-FR" smtClean="0"/>
              <a:pPr>
                <a:defRPr/>
              </a:pPr>
              <a:t>11/02/2019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8E4BC5A5-2EB8-41D6-BE5D-F93CFD860982}" type="slidenum">
              <a:rPr lang="fr-FR" smtClean="0"/>
              <a:pPr>
                <a:defRPr/>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0058" y="279560"/>
            <a:ext cx="2961308" cy="1189756"/>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19191" y="279562"/>
            <a:ext cx="5031879"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0058" y="1469317"/>
            <a:ext cx="2961308"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11AB1B87-F846-4FF3-891F-AE0EAE64D988}" type="datetime1">
              <a:rPr lang="fr-FR" smtClean="0"/>
              <a:pPr>
                <a:defRPr/>
              </a:pPr>
              <a:t>11/02/2019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64284" y="4915060"/>
            <a:ext cx="5400675" cy="58025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64284" y="627385"/>
            <a:ext cx="5400675"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64284" y="5495310"/>
            <a:ext cx="5400675" cy="8240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85E055A1-F243-4B05-B756-866CE6EC0396}" type="datetime1">
              <a:rPr lang="fr-FR" smtClean="0"/>
              <a:pPr>
                <a:defRPr/>
              </a:pPr>
              <a:t>11/02/2019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578F1363-1150-40C9-AFC0-BA96D3FB22A3}"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0057" y="281186"/>
            <a:ext cx="8101013" cy="1170252"/>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0057" y="1638355"/>
            <a:ext cx="8101013" cy="463387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0057" y="6507904"/>
            <a:ext cx="2100263" cy="373831"/>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B00978-6299-4C53-A8E3-B8568B1EFEEE}" type="datetime1">
              <a:rPr lang="fr-FR" smtClean="0"/>
              <a:pPr>
                <a:defRPr/>
              </a:pPr>
              <a:t>11/02/2019</a:t>
            </a:fld>
            <a:endParaRPr lang="fr-FR"/>
          </a:p>
        </p:txBody>
      </p:sp>
      <p:sp>
        <p:nvSpPr>
          <p:cNvPr id="5" name="Espace réservé du pied de page 4"/>
          <p:cNvSpPr>
            <a:spLocks noGrp="1"/>
          </p:cNvSpPr>
          <p:nvPr>
            <p:ph type="ftr" sz="quarter" idx="3"/>
          </p:nvPr>
        </p:nvSpPr>
        <p:spPr>
          <a:xfrm>
            <a:off x="3075385" y="6507904"/>
            <a:ext cx="2850356"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0807" y="6507904"/>
            <a:ext cx="2100263" cy="373831"/>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78F1363-1150-40C9-AFC0-BA96D3FB22A3}"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8"/>
          <p:cNvSpPr>
            <a:spLocks noChangeArrowheads="1"/>
          </p:cNvSpPr>
          <p:nvPr/>
        </p:nvSpPr>
        <p:spPr bwMode="auto">
          <a:xfrm>
            <a:off x="142875" y="3098800"/>
            <a:ext cx="8816975" cy="2173288"/>
          </a:xfrm>
          <a:prstGeom prst="rect">
            <a:avLst/>
          </a:prstGeom>
          <a:noFill/>
          <a:ln w="9525">
            <a:noFill/>
            <a:miter lim="800000"/>
            <a:headEnd/>
            <a:tailEnd/>
          </a:ln>
        </p:spPr>
        <p:txBody>
          <a:bodyPr/>
          <a:lstStyle/>
          <a:p>
            <a:pPr>
              <a:lnSpc>
                <a:spcPct val="150000"/>
              </a:lnSpc>
            </a:pPr>
            <a:endParaRPr lang="fr-FR" sz="3200" dirty="0">
              <a:latin typeface="Garamond" pitchFamily="18" charset="0"/>
            </a:endParaRPr>
          </a:p>
        </p:txBody>
      </p:sp>
      <p:sp>
        <p:nvSpPr>
          <p:cNvPr id="11271" name="Rectangle 9"/>
          <p:cNvSpPr>
            <a:spLocks noChangeArrowheads="1"/>
          </p:cNvSpPr>
          <p:nvPr/>
        </p:nvSpPr>
        <p:spPr bwMode="auto">
          <a:xfrm>
            <a:off x="360086" y="2081996"/>
            <a:ext cx="8283880" cy="3077766"/>
          </a:xfrm>
          <a:prstGeom prst="rect">
            <a:avLst/>
          </a:prstGeom>
          <a:noFill/>
          <a:ln w="9525">
            <a:noFill/>
            <a:miter lim="800000"/>
            <a:headEnd/>
            <a:tailEnd/>
          </a:ln>
        </p:spPr>
        <p:txBody>
          <a:bodyPr wrap="square" anchor="ctr">
            <a:spAutoFit/>
          </a:bodyPr>
          <a:lstStyle/>
          <a:p>
            <a:pPr algn="ctr" eaLnBrk="0" hangingPunct="0"/>
            <a:r>
              <a:rPr lang="fr-FR" sz="2800" b="1" dirty="0" smtClean="0">
                <a:solidFill>
                  <a:srgbClr val="FF0000"/>
                </a:solidFill>
                <a:latin typeface="Garamond" pitchFamily="18" charset="0"/>
                <a:cs typeface="Times New Roman" pitchFamily="18" charset="0"/>
              </a:rPr>
              <a:t>Cours de Fabrication Mécanique</a:t>
            </a:r>
          </a:p>
          <a:p>
            <a:pPr algn="ctr" eaLnBrk="0" hangingPunct="0"/>
            <a:endParaRPr lang="fr-FR" sz="2000" b="1" dirty="0" smtClean="0">
              <a:latin typeface="Garamond" pitchFamily="18" charset="0"/>
              <a:cs typeface="Times New Roman" pitchFamily="18" charset="0"/>
            </a:endParaRPr>
          </a:p>
          <a:p>
            <a:pPr algn="ctr" eaLnBrk="0" hangingPunct="0"/>
            <a:r>
              <a:rPr lang="fr-FR" sz="2800" b="1" dirty="0" smtClean="0">
                <a:solidFill>
                  <a:srgbClr val="00CC00"/>
                </a:solidFill>
                <a:latin typeface="Garamond" pitchFamily="18" charset="0"/>
                <a:cs typeface="Times New Roman" pitchFamily="18" charset="0"/>
              </a:rPr>
              <a:t>Chapitre 2</a:t>
            </a:r>
          </a:p>
          <a:p>
            <a:pPr algn="ctr" eaLnBrk="0" hangingPunct="0"/>
            <a:r>
              <a:rPr lang="fr-FR" sz="2800" b="1" dirty="0" smtClean="0">
                <a:latin typeface="Garamond" pitchFamily="18" charset="0"/>
                <a:cs typeface="Times New Roman" pitchFamily="18" charset="0"/>
              </a:rPr>
              <a:t> </a:t>
            </a:r>
          </a:p>
          <a:p>
            <a:pPr algn="ctr" eaLnBrk="0" hangingPunct="0">
              <a:spcAft>
                <a:spcPts val="1200"/>
              </a:spcAft>
            </a:pPr>
            <a:r>
              <a:rPr lang="fr-FR" sz="2800" b="1" dirty="0" smtClean="0">
                <a:latin typeface="Garamond" pitchFamily="18" charset="0"/>
                <a:cs typeface="Times New Roman" pitchFamily="18" charset="0"/>
              </a:rPr>
              <a:t>Procédés de fabrication par enlèvement de matière</a:t>
            </a:r>
          </a:p>
          <a:p>
            <a:pPr algn="ctr" eaLnBrk="0" hangingPunct="0"/>
            <a:r>
              <a:rPr lang="fr-FR" sz="2800" b="1" dirty="0" smtClean="0">
                <a:latin typeface="Garamond" pitchFamily="18" charset="0"/>
                <a:cs typeface="Times New Roman" pitchFamily="18" charset="0"/>
              </a:rPr>
              <a:t>‘’</a:t>
            </a:r>
            <a:r>
              <a:rPr lang="fr-FR" sz="3200" b="1" dirty="0" smtClean="0">
                <a:solidFill>
                  <a:srgbClr val="3333FF"/>
                </a:solidFill>
                <a:latin typeface="Garamond" pitchFamily="18" charset="0"/>
                <a:cs typeface="Times New Roman" pitchFamily="18" charset="0"/>
              </a:rPr>
              <a:t>USINAGE</a:t>
            </a:r>
            <a:r>
              <a:rPr lang="fr-FR" sz="2800" b="1" dirty="0" smtClean="0">
                <a:latin typeface="Garamond" pitchFamily="18" charset="0"/>
                <a:cs typeface="Times New Roman" pitchFamily="18" charset="0"/>
              </a:rPr>
              <a:t>’’</a:t>
            </a:r>
          </a:p>
          <a:p>
            <a:pPr algn="ctr" eaLnBrk="0" hangingPunct="0"/>
            <a:endParaRPr lang="fr-FR" sz="2000" dirty="0">
              <a:solidFill>
                <a:srgbClr val="3333FF"/>
              </a:solidFill>
              <a:latin typeface="Garamond" pitchFamily="18" charset="0"/>
            </a:endParaRPr>
          </a:p>
        </p:txBody>
      </p:sp>
      <p:sp>
        <p:nvSpPr>
          <p:cNvPr id="9" name="Rectangle 8"/>
          <p:cNvSpPr/>
          <p:nvPr/>
        </p:nvSpPr>
        <p:spPr>
          <a:xfrm>
            <a:off x="928662" y="1153302"/>
            <a:ext cx="7358114" cy="646331"/>
          </a:xfrm>
          <a:prstGeom prst="rect">
            <a:avLst/>
          </a:prstGeom>
        </p:spPr>
        <p:txBody>
          <a:bodyPr wrap="square">
            <a:spAutoFit/>
          </a:bodyPr>
          <a:lstStyle/>
          <a:p>
            <a:pPr algn="ctr"/>
            <a:r>
              <a:rPr lang="fr-FR" sz="1800" b="1" dirty="0" smtClean="0">
                <a:latin typeface="Garamond" pitchFamily="18" charset="0"/>
                <a:cs typeface="Times New Roman" pitchFamily="18" charset="0"/>
              </a:rPr>
              <a:t>FACULTE DE SCIENCES ET DE LA TECHNOLOGIE</a:t>
            </a:r>
          </a:p>
          <a:p>
            <a:pPr algn="ctr"/>
            <a:r>
              <a:rPr lang="fr-FR" sz="1800" b="1" dirty="0" smtClean="0">
                <a:latin typeface="Garamond" pitchFamily="18" charset="0"/>
                <a:cs typeface="Times New Roman" pitchFamily="18" charset="0"/>
              </a:rPr>
              <a:t>Domaine Sciences et Techniques</a:t>
            </a:r>
            <a:endParaRPr lang="fr-FR" sz="1400" b="1" dirty="0" smtClean="0">
              <a:latin typeface="Garamond" pitchFamily="18" charset="0"/>
              <a:cs typeface="Times New Roman" pitchFamily="18" charset="0"/>
            </a:endParaRPr>
          </a:p>
        </p:txBody>
      </p:sp>
      <p:pic>
        <p:nvPicPr>
          <p:cNvPr id="8" name="Image 7"/>
          <p:cNvPicPr/>
          <p:nvPr/>
        </p:nvPicPr>
        <p:blipFill>
          <a:blip r:embed="rId3"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7" name="Rectangle 6"/>
          <p:cNvSpPr/>
          <p:nvPr/>
        </p:nvSpPr>
        <p:spPr>
          <a:xfrm>
            <a:off x="4357686" y="5784630"/>
            <a:ext cx="4572032" cy="369332"/>
          </a:xfrm>
          <a:prstGeom prst="rect">
            <a:avLst/>
          </a:prstGeom>
        </p:spPr>
        <p:txBody>
          <a:bodyPr wrap="square">
            <a:spAutoFit/>
          </a:bodyPr>
          <a:lstStyle/>
          <a:p>
            <a:pPr algn="ctr"/>
            <a:r>
              <a:rPr lang="fr-FR" sz="1800" b="1" dirty="0" smtClean="0">
                <a:latin typeface="Garamond" pitchFamily="18" charset="0"/>
                <a:cs typeface="Times New Roman" pitchFamily="18" charset="0"/>
              </a:rPr>
              <a:t>Préparé et présenté par:  Dr. Kamel AOUES</a:t>
            </a:r>
          </a:p>
        </p:txBody>
      </p:sp>
      <p:sp>
        <p:nvSpPr>
          <p:cNvPr id="10" name="Espace réservé du numéro de diapositive 9"/>
          <p:cNvSpPr>
            <a:spLocks noGrp="1"/>
          </p:cNvSpPr>
          <p:nvPr>
            <p:ph type="sldNum" sz="quarter" idx="12"/>
          </p:nvPr>
        </p:nvSpPr>
        <p:spPr/>
        <p:txBody>
          <a:bodyPr/>
          <a:lstStyle/>
          <a:p>
            <a:pPr>
              <a:defRPr/>
            </a:pPr>
            <a:r>
              <a:rPr lang="fr-FR" dirty="0" smtClean="0"/>
              <a:t>40/</a:t>
            </a:r>
            <a:fld id="{8E4BC5A5-2EB8-41D6-BE5D-F93CFD860982}" type="slidenum">
              <a:rPr lang="fr-FR" smtClean="0"/>
              <a:pPr>
                <a:defRPr/>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214314" y="1510492"/>
            <a:ext cx="5072066" cy="1724805"/>
          </a:xfrm>
        </p:spPr>
        <p:txBody>
          <a:bodyPr>
            <a:normAutofit/>
          </a:bodyPr>
          <a:lstStyle/>
          <a:p>
            <a:pPr marL="173038" lvl="0" indent="-173038" algn="just"/>
            <a:r>
              <a:rPr lang="fr-FR" sz="2000" b="1" dirty="0" smtClean="0">
                <a:latin typeface="Garamond" pitchFamily="18" charset="0"/>
              </a:rPr>
              <a:t>Montage mixte :</a:t>
            </a:r>
            <a:r>
              <a:rPr lang="fr-FR" sz="2000" dirty="0" smtClean="0">
                <a:latin typeface="Garamond" pitchFamily="18" charset="0"/>
              </a:rPr>
              <a:t> Il est utilisé pour des pièces relativement longues                   (4D &lt; L &lt; 8D). Une des deux extrémités est fixée sur le mandrin alors que l’autre extrémité est soutenue par la poupée mobile (figure 5).</a:t>
            </a:r>
            <a:endParaRPr lang="fr-FR" sz="2000" b="1" dirty="0" smtClean="0">
              <a:latin typeface="Garamond" pitchFamily="18" charset="0"/>
            </a:endParaRPr>
          </a:p>
        </p:txBody>
      </p:sp>
      <p:pic>
        <p:nvPicPr>
          <p:cNvPr id="10" name="Image 9"/>
          <p:cNvPicPr/>
          <p:nvPr/>
        </p:nvPicPr>
        <p:blipFill>
          <a:blip r:embed="rId2"/>
          <a:srcRect l="12894" t="7507" r="5949" b="18619"/>
          <a:stretch>
            <a:fillRect/>
          </a:stretch>
        </p:blipFill>
        <p:spPr bwMode="auto">
          <a:xfrm>
            <a:off x="5643570" y="1569566"/>
            <a:ext cx="3121412" cy="1584000"/>
          </a:xfrm>
          <a:prstGeom prst="rect">
            <a:avLst/>
          </a:prstGeom>
          <a:noFill/>
          <a:ln w="9525">
            <a:noFill/>
            <a:miter lim="800000"/>
            <a:headEnd/>
            <a:tailEnd/>
          </a:ln>
        </p:spPr>
      </p:pic>
      <p:pic>
        <p:nvPicPr>
          <p:cNvPr id="11" name="Image 10"/>
          <p:cNvPicPr/>
          <p:nvPr/>
        </p:nvPicPr>
        <p:blipFill>
          <a:blip r:embed="rId3"/>
          <a:srcRect l="23306" t="20120" r="6281" b="29730"/>
          <a:stretch>
            <a:fillRect/>
          </a:stretch>
        </p:blipFill>
        <p:spPr bwMode="auto">
          <a:xfrm>
            <a:off x="4814421" y="4069334"/>
            <a:ext cx="4043859" cy="1656000"/>
          </a:xfrm>
          <a:prstGeom prst="rect">
            <a:avLst/>
          </a:prstGeom>
          <a:noFill/>
          <a:ln w="9525">
            <a:noFill/>
            <a:miter lim="800000"/>
            <a:headEnd/>
            <a:tailEnd/>
          </a:ln>
        </p:spPr>
      </p:pic>
      <p:sp>
        <p:nvSpPr>
          <p:cNvPr id="12" name="ZoneTexte 11"/>
          <p:cNvSpPr txBox="1"/>
          <p:nvPr/>
        </p:nvSpPr>
        <p:spPr>
          <a:xfrm>
            <a:off x="5214942" y="5796772"/>
            <a:ext cx="3500462" cy="369332"/>
          </a:xfrm>
          <a:prstGeom prst="rect">
            <a:avLst/>
          </a:prstGeom>
          <a:noFill/>
        </p:spPr>
        <p:txBody>
          <a:bodyPr wrap="square" rtlCol="0">
            <a:spAutoFit/>
          </a:bodyPr>
          <a:lstStyle/>
          <a:p>
            <a:pPr algn="ctr"/>
            <a:r>
              <a:rPr lang="fr-FR" sz="1800" b="1" dirty="0" smtClean="0">
                <a:latin typeface="Garamond" pitchFamily="18" charset="0"/>
              </a:rPr>
              <a:t>Fig. 6. Montage entre-pointes</a:t>
            </a:r>
            <a:endParaRPr lang="fr-FR" sz="1800" dirty="0"/>
          </a:p>
        </p:txBody>
      </p:sp>
      <p:pic>
        <p:nvPicPr>
          <p:cNvPr id="9" name="Image 8"/>
          <p:cNvPicPr/>
          <p:nvPr/>
        </p:nvPicPr>
        <p:blipFill>
          <a:blip r:embed="rId4"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15" name="Rectangle 7"/>
          <p:cNvSpPr txBox="1">
            <a:spLocks noChangeArrowheads="1"/>
          </p:cNvSpPr>
          <p:nvPr/>
        </p:nvSpPr>
        <p:spPr>
          <a:xfrm>
            <a:off x="180081" y="3725070"/>
            <a:ext cx="4534795" cy="235745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none" strike="noStrike" kern="1200" cap="none" spc="0" normalizeH="0" baseline="0" noProof="0" dirty="0" smtClean="0">
                <a:ln>
                  <a:noFill/>
                </a:ln>
                <a:solidFill>
                  <a:schemeClr val="tx1"/>
                </a:solidFill>
                <a:effectLst/>
                <a:uLnTx/>
                <a:uFillTx/>
                <a:latin typeface="Garamond" pitchFamily="18" charset="0"/>
                <a:ea typeface="+mn-ea"/>
                <a:cs typeface="+mn-cs"/>
              </a:rPr>
              <a:t>            </a:t>
            </a:r>
          </a:p>
          <a:p>
            <a:pPr marL="173038" marR="0" lvl="0" indent="-173038"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Garamond" pitchFamily="18" charset="0"/>
                <a:ea typeface="+mn-ea"/>
                <a:cs typeface="+mn-cs"/>
              </a:rPr>
              <a:t>Montage entre-pointes</a:t>
            </a:r>
            <a:r>
              <a:rPr kumimoji="0" lang="fr-FR" sz="2000" b="0" i="0" u="none" strike="noStrike" kern="1200" cap="none" spc="0" normalizeH="0" baseline="0" noProof="0" dirty="0" smtClean="0">
                <a:ln>
                  <a:noFill/>
                </a:ln>
                <a:solidFill>
                  <a:schemeClr val="tx1"/>
                </a:solidFill>
                <a:effectLst/>
                <a:uLnTx/>
                <a:uFillTx/>
                <a:latin typeface="Garamond" pitchFamily="18" charset="0"/>
                <a:ea typeface="+mn-ea"/>
                <a:cs typeface="+mn-cs"/>
              </a:rPr>
              <a:t> : Pour l’usinage des pièces longues (L &gt; 8D), on utilise le montage entre pointes. La pièce est soutenue à ses deux extrémités par deux pointes (figure 6).</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1" i="0" u="none" strike="noStrike" kern="1200" cap="none" spc="0" normalizeH="0" baseline="0" noProof="0" dirty="0" smtClean="0">
              <a:ln>
                <a:noFill/>
              </a:ln>
              <a:solidFill>
                <a:schemeClr val="tx1"/>
              </a:solidFill>
              <a:effectLst/>
              <a:uLnTx/>
              <a:uFillTx/>
              <a:latin typeface="Garamon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1" i="0" u="none" strike="noStrike" kern="1200" cap="none" spc="0" normalizeH="0" baseline="0" noProof="0" dirty="0" smtClean="0">
              <a:ln>
                <a:noFill/>
              </a:ln>
              <a:solidFill>
                <a:schemeClr val="tx1"/>
              </a:solidFill>
              <a:effectLst/>
              <a:uLnTx/>
              <a:uFillTx/>
              <a:latin typeface="Garamond" pitchFamily="18" charset="0"/>
              <a:ea typeface="+mn-ea"/>
              <a:cs typeface="+mn-cs"/>
            </a:endParaRPr>
          </a:p>
        </p:txBody>
      </p:sp>
      <p:sp>
        <p:nvSpPr>
          <p:cNvPr id="16" name="ZoneTexte 15"/>
          <p:cNvSpPr txBox="1"/>
          <p:nvPr/>
        </p:nvSpPr>
        <p:spPr>
          <a:xfrm>
            <a:off x="5643570" y="3284300"/>
            <a:ext cx="2857520" cy="369332"/>
          </a:xfrm>
          <a:prstGeom prst="rect">
            <a:avLst/>
          </a:prstGeom>
          <a:noFill/>
        </p:spPr>
        <p:txBody>
          <a:bodyPr wrap="square" rtlCol="0">
            <a:spAutoFit/>
          </a:bodyPr>
          <a:lstStyle/>
          <a:p>
            <a:pPr algn="ctr"/>
            <a:r>
              <a:rPr lang="fr-FR" sz="1800" b="1" dirty="0" smtClean="0">
                <a:latin typeface="Garamond" pitchFamily="18" charset="0"/>
              </a:rPr>
              <a:t>Fig. 5. Montage mixte</a:t>
            </a:r>
            <a:endParaRPr lang="fr-FR" sz="1800" dirty="0"/>
          </a:p>
        </p:txBody>
      </p:sp>
      <p:sp>
        <p:nvSpPr>
          <p:cNvPr id="17" name="Rectangle 7"/>
          <p:cNvSpPr txBox="1">
            <a:spLocks noChangeArrowheads="1"/>
          </p:cNvSpPr>
          <p:nvPr/>
        </p:nvSpPr>
        <p:spPr>
          <a:xfrm>
            <a:off x="214283" y="1010426"/>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rPr>
              <a:t>Montage des pièces sur un tour</a:t>
            </a:r>
          </a:p>
        </p:txBody>
      </p:sp>
      <p:sp>
        <p:nvSpPr>
          <p:cNvPr id="13" name="Espace réservé du numéro de diapositive 12"/>
          <p:cNvSpPr>
            <a:spLocks noGrp="1"/>
          </p:cNvSpPr>
          <p:nvPr>
            <p:ph type="sldNum" sz="quarter" idx="12"/>
          </p:nvPr>
        </p:nvSpPr>
        <p:spPr/>
        <p:txBody>
          <a:bodyPr/>
          <a:lstStyle/>
          <a:p>
            <a:pPr>
              <a:defRPr/>
            </a:pPr>
            <a:fld id="{542ED76F-B232-49FC-88D1-CD244F419F25}" type="slidenum">
              <a:rPr lang="fr-FR" smtClean="0"/>
              <a:pPr>
                <a:defRPr/>
              </a:pPr>
              <a:t>10</a:t>
            </a:fld>
            <a:endParaRPr lang="fr-FR"/>
          </a:p>
        </p:txBody>
      </p:sp>
      <p:sp>
        <p:nvSpPr>
          <p:cNvPr id="19"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barn(inVertical)">
                                      <p:cBhvr>
                                        <p:cTn id="16" dur="500"/>
                                        <p:tgtEl>
                                          <p:spTgt spid="17">
                                            <p:txEl>
                                              <p:pRg st="0" end="0"/>
                                            </p:txEl>
                                          </p:spTgt>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46081" name="Image 1" descr="tour-conventionnel"/>
          <p:cNvPicPr>
            <a:picLocks noChangeAspect="1" noChangeArrowheads="1"/>
          </p:cNvPicPr>
          <p:nvPr/>
        </p:nvPicPr>
        <p:blipFill>
          <a:blip r:embed="rId2"/>
          <a:srcRect l="10083" t="8115" r="8099" b="3928"/>
          <a:stretch>
            <a:fillRect/>
          </a:stretch>
        </p:blipFill>
        <p:spPr bwMode="auto">
          <a:xfrm>
            <a:off x="214282" y="1439054"/>
            <a:ext cx="4104496" cy="2786082"/>
          </a:xfrm>
          <a:prstGeom prst="rect">
            <a:avLst/>
          </a:prstGeom>
          <a:noFill/>
        </p:spPr>
      </p:pic>
      <p:sp>
        <p:nvSpPr>
          <p:cNvPr id="46083" name="Rectangle 3"/>
          <p:cNvSpPr>
            <a:spLocks noChangeArrowheads="1"/>
          </p:cNvSpPr>
          <p:nvPr/>
        </p:nvSpPr>
        <p:spPr bwMode="auto">
          <a:xfrm>
            <a:off x="285720" y="4296574"/>
            <a:ext cx="386477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7. Tour parallèle (conventionnel)</a:t>
            </a:r>
            <a:endParaRPr kumimoji="0" lang="fr-FR" sz="2800" b="1" u="none" strike="noStrike" cap="none" normalizeH="0" baseline="0" dirty="0" smtClean="0">
              <a:ln>
                <a:noFill/>
              </a:ln>
              <a:solidFill>
                <a:schemeClr val="tx1"/>
              </a:solidFill>
              <a:effectLst/>
              <a:latin typeface="Garamond" pitchFamily="18" charset="0"/>
              <a:cs typeface="Arial" pitchFamily="34" charset="0"/>
            </a:endParaRPr>
          </a:p>
        </p:txBody>
      </p:sp>
      <p:pic>
        <p:nvPicPr>
          <p:cNvPr id="8" name="Image 7"/>
          <p:cNvPicPr/>
          <p:nvPr/>
        </p:nvPicPr>
        <p:blipFill>
          <a:blip r:embed="rId3"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7" name="Espace réservé du numéro de diapositive 6"/>
          <p:cNvSpPr>
            <a:spLocks noGrp="1"/>
          </p:cNvSpPr>
          <p:nvPr>
            <p:ph type="sldNum" sz="quarter" idx="12"/>
          </p:nvPr>
        </p:nvSpPr>
        <p:spPr/>
        <p:txBody>
          <a:bodyPr/>
          <a:lstStyle/>
          <a:p>
            <a:pPr>
              <a:defRPr/>
            </a:pPr>
            <a:fld id="{542ED76F-B232-49FC-88D1-CD244F419F25}" type="slidenum">
              <a:rPr lang="fr-FR" smtClean="0"/>
              <a:pPr>
                <a:defRPr/>
              </a:pPr>
              <a:t>11</a:t>
            </a:fld>
            <a:endParaRPr lang="fr-FR"/>
          </a:p>
        </p:txBody>
      </p:sp>
      <p:sp>
        <p:nvSpPr>
          <p:cNvPr id="10" name="Rectangle 7"/>
          <p:cNvSpPr txBox="1">
            <a:spLocks noChangeArrowheads="1"/>
          </p:cNvSpPr>
          <p:nvPr/>
        </p:nvSpPr>
        <p:spPr>
          <a:xfrm>
            <a:off x="214283" y="867550"/>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machines de tournage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pic>
        <p:nvPicPr>
          <p:cNvPr id="1026" name="Picture 2"/>
          <p:cNvPicPr>
            <a:picLocks noChangeAspect="1" noChangeArrowheads="1"/>
          </p:cNvPicPr>
          <p:nvPr/>
        </p:nvPicPr>
        <p:blipFill>
          <a:blip r:embed="rId4"/>
          <a:srcRect/>
          <a:stretch>
            <a:fillRect/>
          </a:stretch>
        </p:blipFill>
        <p:spPr bwMode="auto">
          <a:xfrm>
            <a:off x="4286248" y="2821983"/>
            <a:ext cx="4620418" cy="2974789"/>
          </a:xfrm>
          <a:prstGeom prst="rect">
            <a:avLst/>
          </a:prstGeom>
          <a:noFill/>
          <a:ln w="9525">
            <a:noFill/>
            <a:miter lim="800000"/>
            <a:headEnd/>
            <a:tailEnd/>
          </a:ln>
          <a:effectLst/>
        </p:spPr>
      </p:pic>
      <p:sp>
        <p:nvSpPr>
          <p:cNvPr id="11" name="Rectangle 3"/>
          <p:cNvSpPr>
            <a:spLocks noChangeArrowheads="1"/>
          </p:cNvSpPr>
          <p:nvPr/>
        </p:nvSpPr>
        <p:spPr bwMode="auto">
          <a:xfrm>
            <a:off x="4668173" y="5868210"/>
            <a:ext cx="376147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8. Tour </a:t>
            </a:r>
            <a:r>
              <a:rPr lang="fr-FR" sz="1800" b="1" dirty="0" smtClean="0">
                <a:latin typeface="Garamond" pitchFamily="18" charset="0"/>
                <a:ea typeface="Calibri" pitchFamily="34" charset="0"/>
                <a:cs typeface="Times New Roman" pitchFamily="18" charset="0"/>
              </a:rPr>
              <a:t>à commande numérique</a:t>
            </a:r>
            <a:endParaRPr kumimoji="0" lang="fr-FR" sz="2800" b="1" u="none" strike="noStrike" cap="none" normalizeH="0" baseline="0" dirty="0" smtClean="0">
              <a:ln>
                <a:noFill/>
              </a:ln>
              <a:solidFill>
                <a:schemeClr val="tx1"/>
              </a:solidFill>
              <a:effectLst/>
              <a:latin typeface="Garamond" pitchFamily="18" charset="0"/>
              <a:cs typeface="Arial" pitchFamily="34" charset="0"/>
            </a:endParaRPr>
          </a:p>
        </p:txBody>
      </p:sp>
      <p:sp>
        <p:nvSpPr>
          <p:cNvPr id="12"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39271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rcRect/>
          <a:stretch>
            <a:fillRect/>
          </a:stretch>
        </p:blipFill>
        <p:spPr bwMode="auto">
          <a:xfrm>
            <a:off x="6246606" y="10294"/>
            <a:ext cx="2738108" cy="1040628"/>
          </a:xfrm>
          <a:prstGeom prst="rect">
            <a:avLst/>
          </a:prstGeom>
          <a:noFill/>
          <a:ln w="69850" cap="flat" cmpd="thinThick">
            <a:noFill/>
            <a:bevel/>
            <a:headEnd/>
            <a:tailEnd/>
          </a:ln>
        </p:spPr>
      </p:pic>
      <p:sp>
        <p:nvSpPr>
          <p:cNvPr id="17" name="Rectangle 7"/>
          <p:cNvSpPr txBox="1">
            <a:spLocks noChangeArrowheads="1"/>
          </p:cNvSpPr>
          <p:nvPr/>
        </p:nvSpPr>
        <p:spPr>
          <a:xfrm>
            <a:off x="214283" y="581798"/>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outils de tournage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Espace réservé du numéro de diapositive 12"/>
          <p:cNvSpPr>
            <a:spLocks noGrp="1"/>
          </p:cNvSpPr>
          <p:nvPr>
            <p:ph type="sldNum" sz="quarter" idx="12"/>
          </p:nvPr>
        </p:nvSpPr>
        <p:spPr/>
        <p:txBody>
          <a:bodyPr/>
          <a:lstStyle/>
          <a:p>
            <a:pPr>
              <a:defRPr/>
            </a:pPr>
            <a:fld id="{542ED76F-B232-49FC-88D1-CD244F419F25}" type="slidenum">
              <a:rPr lang="fr-FR" smtClean="0"/>
              <a:pPr>
                <a:defRPr/>
              </a:pPr>
              <a:t>12</a:t>
            </a:fld>
            <a:endParaRPr lang="fr-FR"/>
          </a:p>
        </p:txBody>
      </p:sp>
      <p:pic>
        <p:nvPicPr>
          <p:cNvPr id="2066" name="Picture 18"/>
          <p:cNvPicPr>
            <a:picLocks noChangeAspect="1" noChangeArrowheads="1"/>
          </p:cNvPicPr>
          <p:nvPr/>
        </p:nvPicPr>
        <p:blipFill>
          <a:blip r:embed="rId3"/>
          <a:srcRect/>
          <a:stretch>
            <a:fillRect/>
          </a:stretch>
        </p:blipFill>
        <p:spPr bwMode="auto">
          <a:xfrm>
            <a:off x="285720" y="2098510"/>
            <a:ext cx="4071966" cy="469839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610126" y="2081996"/>
            <a:ext cx="4105278" cy="4429156"/>
          </a:xfrm>
          <a:prstGeom prst="rect">
            <a:avLst/>
          </a:prstGeom>
          <a:noFill/>
          <a:ln w="9525">
            <a:noFill/>
            <a:miter lim="800000"/>
            <a:headEnd/>
            <a:tailEnd/>
          </a:ln>
          <a:effectLst/>
        </p:spPr>
      </p:pic>
      <p:sp>
        <p:nvSpPr>
          <p:cNvPr id="8" name="Rectangle 7"/>
          <p:cNvSpPr txBox="1">
            <a:spLocks noChangeArrowheads="1"/>
          </p:cNvSpPr>
          <p:nvPr/>
        </p:nvSpPr>
        <p:spPr>
          <a:xfrm>
            <a:off x="214282" y="1010426"/>
            <a:ext cx="8572560" cy="714380"/>
          </a:xfrm>
          <a:prstGeom prst="rect">
            <a:avLst/>
          </a:prstGeom>
        </p:spPr>
        <p:txBody>
          <a:bodyPr vert="horz" lIns="91440" tIns="45720" rIns="91440" bIns="45720" rtlCol="0">
            <a:noAutofit/>
          </a:bodyPr>
          <a:lstStyle/>
          <a:p>
            <a:pPr lvl="0" algn="just" fontAlgn="auto">
              <a:spcBef>
                <a:spcPct val="20000"/>
              </a:spcBef>
              <a:spcAft>
                <a:spcPts val="0"/>
              </a:spcAft>
              <a:defRPr/>
            </a:pPr>
            <a:r>
              <a:rPr lang="fr-FR" sz="2000" dirty="0" smtClean="0">
                <a:latin typeface="Garamond" pitchFamily="18" charset="0"/>
              </a:rPr>
              <a:t>On choisit la forme de l’outil en fonction de l’opération à effectuer (ébauche ou finition) et de la forme de la pièce à réaliser.</a:t>
            </a:r>
            <a:endParaRPr kumimoji="0" lang="fr-FR" sz="2000" b="0" i="0" u="none" strike="noStrike" kern="1200" cap="none" spc="0" normalizeH="0" baseline="0" noProof="0" dirty="0" smtClean="0">
              <a:ln>
                <a:noFill/>
              </a:ln>
              <a:solidFill>
                <a:schemeClr val="tx1"/>
              </a:solidFill>
              <a:effectLst/>
              <a:uLnTx/>
              <a:uFillTx/>
              <a:latin typeface="Garamond" pitchFamily="18" charset="0"/>
              <a:cs typeface="+mn-cs"/>
            </a:endParaRPr>
          </a:p>
        </p:txBody>
      </p:sp>
      <p:sp>
        <p:nvSpPr>
          <p:cNvPr id="10" name="Rectangle 7"/>
          <p:cNvSpPr txBox="1">
            <a:spLocks noChangeArrowheads="1"/>
          </p:cNvSpPr>
          <p:nvPr/>
        </p:nvSpPr>
        <p:spPr>
          <a:xfrm>
            <a:off x="214282" y="1653368"/>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outils ARS (Acier rapide supérieur)</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2"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8" grpId="0" build="p"/>
      <p:bldP spid="10"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rcRect/>
          <a:stretch>
            <a:fillRect/>
          </a:stretch>
        </p:blipFill>
        <p:spPr bwMode="auto">
          <a:xfrm>
            <a:off x="6246606" y="10294"/>
            <a:ext cx="2738108" cy="1040628"/>
          </a:xfrm>
          <a:prstGeom prst="rect">
            <a:avLst/>
          </a:prstGeom>
          <a:noFill/>
          <a:ln w="69850" cap="flat" cmpd="thinThick">
            <a:noFill/>
            <a:bevel/>
            <a:headEnd/>
            <a:tailEnd/>
          </a:ln>
        </p:spPr>
      </p:pic>
      <p:sp>
        <p:nvSpPr>
          <p:cNvPr id="17" name="Rectangle 7"/>
          <p:cNvSpPr txBox="1">
            <a:spLocks noChangeArrowheads="1"/>
          </p:cNvSpPr>
          <p:nvPr/>
        </p:nvSpPr>
        <p:spPr>
          <a:xfrm>
            <a:off x="214283" y="581798"/>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Les outils carbures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Espace réservé du numéro de diapositive 12"/>
          <p:cNvSpPr>
            <a:spLocks noGrp="1"/>
          </p:cNvSpPr>
          <p:nvPr>
            <p:ph type="sldNum" sz="quarter" idx="12"/>
          </p:nvPr>
        </p:nvSpPr>
        <p:spPr/>
        <p:txBody>
          <a:bodyPr/>
          <a:lstStyle/>
          <a:p>
            <a:pPr>
              <a:defRPr/>
            </a:pPr>
            <a:fld id="{542ED76F-B232-49FC-88D1-CD244F419F25}" type="slidenum">
              <a:rPr lang="fr-FR" smtClean="0"/>
              <a:pPr>
                <a:defRPr/>
              </a:pPr>
              <a:t>13</a:t>
            </a:fld>
            <a:endParaRPr lang="fr-FR" dirty="0"/>
          </a:p>
        </p:txBody>
      </p:sp>
      <p:pic>
        <p:nvPicPr>
          <p:cNvPr id="5123" name="Picture 3"/>
          <p:cNvPicPr>
            <a:picLocks noChangeAspect="1" noChangeArrowheads="1"/>
          </p:cNvPicPr>
          <p:nvPr/>
        </p:nvPicPr>
        <p:blipFill>
          <a:blip r:embed="rId3"/>
          <a:srcRect/>
          <a:stretch>
            <a:fillRect/>
          </a:stretch>
        </p:blipFill>
        <p:spPr bwMode="auto">
          <a:xfrm>
            <a:off x="285720" y="2596068"/>
            <a:ext cx="5000660" cy="4272273"/>
          </a:xfrm>
          <a:prstGeom prst="rect">
            <a:avLst/>
          </a:prstGeom>
          <a:noFill/>
          <a:ln w="9525">
            <a:noFill/>
            <a:miter lim="800000"/>
            <a:headEnd/>
            <a:tailEnd/>
          </a:ln>
          <a:effectLst/>
        </p:spPr>
      </p:pic>
      <p:grpSp>
        <p:nvGrpSpPr>
          <p:cNvPr id="12" name="Group 1"/>
          <p:cNvGrpSpPr>
            <a:grpSpLocks/>
          </p:cNvGrpSpPr>
          <p:nvPr/>
        </p:nvGrpSpPr>
        <p:grpSpPr bwMode="auto">
          <a:xfrm>
            <a:off x="5548974" y="3082128"/>
            <a:ext cx="3214710" cy="2071702"/>
            <a:chOff x="2555" y="7080"/>
            <a:chExt cx="6573" cy="3934"/>
          </a:xfrm>
        </p:grpSpPr>
        <p:pic>
          <p:nvPicPr>
            <p:cNvPr id="15" name="Image 2" descr="DSCN8842"/>
            <p:cNvPicPr>
              <a:picLocks noChangeAspect="1" noChangeArrowheads="1"/>
            </p:cNvPicPr>
            <p:nvPr/>
          </p:nvPicPr>
          <p:blipFill>
            <a:blip r:embed="rId4" cstate="print"/>
            <a:srcRect l="20422" t="14610" r="27347" b="19531"/>
            <a:stretch>
              <a:fillRect/>
            </a:stretch>
          </p:blipFill>
          <p:spPr bwMode="auto">
            <a:xfrm>
              <a:off x="2555" y="7080"/>
              <a:ext cx="2001" cy="1896"/>
            </a:xfrm>
            <a:prstGeom prst="rect">
              <a:avLst/>
            </a:prstGeom>
            <a:noFill/>
          </p:spPr>
        </p:pic>
        <p:pic>
          <p:nvPicPr>
            <p:cNvPr id="16" name="Image 3" descr="cermet non rev5015"/>
            <p:cNvPicPr>
              <a:picLocks noChangeAspect="1" noChangeArrowheads="1"/>
            </p:cNvPicPr>
            <p:nvPr/>
          </p:nvPicPr>
          <p:blipFill>
            <a:blip r:embed="rId5" cstate="print"/>
            <a:srcRect l="22850" t="14752" r="31450" b="25842"/>
            <a:stretch>
              <a:fillRect/>
            </a:stretch>
          </p:blipFill>
          <p:spPr bwMode="auto">
            <a:xfrm>
              <a:off x="4663" y="7080"/>
              <a:ext cx="2154" cy="1896"/>
            </a:xfrm>
            <a:prstGeom prst="rect">
              <a:avLst/>
            </a:prstGeom>
            <a:noFill/>
          </p:spPr>
        </p:pic>
        <p:pic>
          <p:nvPicPr>
            <p:cNvPr id="18" name="Image 4" descr="carb rev3015"/>
            <p:cNvPicPr>
              <a:picLocks noChangeAspect="1" noChangeArrowheads="1"/>
            </p:cNvPicPr>
            <p:nvPr/>
          </p:nvPicPr>
          <p:blipFill>
            <a:blip r:embed="rId6" cstate="print"/>
            <a:srcRect l="21985" t="12195" r="21222" b="21951"/>
            <a:stretch>
              <a:fillRect/>
            </a:stretch>
          </p:blipFill>
          <p:spPr bwMode="auto">
            <a:xfrm>
              <a:off x="6911" y="7080"/>
              <a:ext cx="2214" cy="1928"/>
            </a:xfrm>
            <a:prstGeom prst="rect">
              <a:avLst/>
            </a:prstGeom>
            <a:noFill/>
          </p:spPr>
        </p:pic>
        <p:pic>
          <p:nvPicPr>
            <p:cNvPr id="19" name="Image 5" descr="cermet revêtu1525"/>
            <p:cNvPicPr>
              <a:picLocks noChangeAspect="1" noChangeArrowheads="1"/>
            </p:cNvPicPr>
            <p:nvPr/>
          </p:nvPicPr>
          <p:blipFill>
            <a:blip r:embed="rId7" cstate="print"/>
            <a:srcRect l="23817" t="19511" r="30382" b="26830"/>
            <a:stretch>
              <a:fillRect/>
            </a:stretch>
          </p:blipFill>
          <p:spPr bwMode="auto">
            <a:xfrm>
              <a:off x="2555" y="9086"/>
              <a:ext cx="2001" cy="1928"/>
            </a:xfrm>
            <a:prstGeom prst="rect">
              <a:avLst/>
            </a:prstGeom>
            <a:noFill/>
          </p:spPr>
        </p:pic>
        <p:pic>
          <p:nvPicPr>
            <p:cNvPr id="20" name="Image 6" descr="cc6500-a"/>
            <p:cNvPicPr>
              <a:picLocks noChangeAspect="1" noChangeArrowheads="1"/>
            </p:cNvPicPr>
            <p:nvPr/>
          </p:nvPicPr>
          <p:blipFill>
            <a:blip r:embed="rId8" cstate="print"/>
            <a:srcRect l="21985" t="12195" r="28551" b="24390"/>
            <a:stretch>
              <a:fillRect/>
            </a:stretch>
          </p:blipFill>
          <p:spPr bwMode="auto">
            <a:xfrm>
              <a:off x="4663" y="9086"/>
              <a:ext cx="2154" cy="1928"/>
            </a:xfrm>
            <a:prstGeom prst="rect">
              <a:avLst/>
            </a:prstGeom>
            <a:noFill/>
          </p:spPr>
        </p:pic>
        <p:pic>
          <p:nvPicPr>
            <p:cNvPr id="21" name="Image 7" descr="cc670-a"/>
            <p:cNvPicPr>
              <a:picLocks noChangeAspect="1" noChangeArrowheads="1"/>
            </p:cNvPicPr>
            <p:nvPr/>
          </p:nvPicPr>
          <p:blipFill>
            <a:blip r:embed="rId9" cstate="print"/>
            <a:srcRect l="20152" t="7317" r="24886" b="19513"/>
            <a:stretch>
              <a:fillRect/>
            </a:stretch>
          </p:blipFill>
          <p:spPr bwMode="auto">
            <a:xfrm>
              <a:off x="6911" y="9086"/>
              <a:ext cx="2217" cy="1928"/>
            </a:xfrm>
            <a:prstGeom prst="rect">
              <a:avLst/>
            </a:prstGeom>
            <a:noFill/>
          </p:spPr>
        </p:pic>
      </p:grpSp>
      <p:sp>
        <p:nvSpPr>
          <p:cNvPr id="22" name="Rectangle 8"/>
          <p:cNvSpPr>
            <a:spLocks noChangeArrowheads="1"/>
          </p:cNvSpPr>
          <p:nvPr/>
        </p:nvSpPr>
        <p:spPr bwMode="auto">
          <a:xfrm>
            <a:off x="142844" y="974986"/>
            <a:ext cx="871543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Les opérations d’usinage sont faites par les plaquettes (</a:t>
            </a:r>
            <a:r>
              <a:rPr kumimoji="0" lang="fr-FR" sz="2000" b="0" i="0" u="none" strike="noStrike" cap="none" normalizeH="0" baseline="0" dirty="0" err="1" smtClean="0">
                <a:ln>
                  <a:noFill/>
                </a:ln>
                <a:solidFill>
                  <a:schemeClr val="tx1"/>
                </a:solidFill>
                <a:effectLst/>
                <a:latin typeface="Garamond" pitchFamily="18" charset="0"/>
                <a:ea typeface="Times New Roman" pitchFamily="18" charset="0"/>
                <a:cs typeface="Arial" pitchFamily="34" charset="0"/>
              </a:rPr>
              <a:t>Sandvik</a:t>
            </a: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a:t>
            </a:r>
            <a:r>
              <a:rPr kumimoji="0" lang="fr-FR" sz="2000" b="0" i="0" u="none" strike="noStrike" cap="none" normalizeH="0" baseline="0" dirty="0" err="1" smtClean="0">
                <a:ln>
                  <a:noFill/>
                </a:ln>
                <a:solidFill>
                  <a:schemeClr val="tx1"/>
                </a:solidFill>
                <a:effectLst/>
                <a:latin typeface="Garamond" pitchFamily="18" charset="0"/>
                <a:ea typeface="Times New Roman" pitchFamily="18" charset="0"/>
                <a:cs typeface="Arial" pitchFamily="34" charset="0"/>
              </a:rPr>
              <a:t>Coromant</a:t>
            </a: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Ces dernières sont amovibles, de forme carrée et chacune d’elles possède huit arêtes de coupe. Elles se fixent mécaniquement soit par bride de serrage pour plaquette sans trou soit par levier pour plaquette avec trou. La figure 20 illustre quelques plaquettes en matériaux de coupe modernes.</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23" name="Rectangle 9"/>
          <p:cNvSpPr>
            <a:spLocks noChangeArrowheads="1"/>
          </p:cNvSpPr>
          <p:nvPr/>
        </p:nvSpPr>
        <p:spPr bwMode="auto">
          <a:xfrm>
            <a:off x="5214942" y="5296706"/>
            <a:ext cx="37862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Fig. 20. Plaquettes de coupe</a:t>
            </a:r>
            <a:endParaRPr kumimoji="0" lang="fr-FR" sz="1800" b="1" u="none" strike="noStrike" cap="none" normalizeH="0" baseline="0" dirty="0" smtClean="0">
              <a:ln>
                <a:noFill/>
              </a:ln>
              <a:solidFill>
                <a:schemeClr val="tx1"/>
              </a:solidFill>
              <a:effectLst/>
              <a:latin typeface="Garamond" pitchFamily="18" charset="0"/>
              <a:cs typeface="Arial" pitchFamily="34" charset="0"/>
            </a:endParaRPr>
          </a:p>
        </p:txBody>
      </p:sp>
      <p:sp>
        <p:nvSpPr>
          <p:cNvPr id="25"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rcRect/>
          <a:stretch>
            <a:fillRect/>
          </a:stretch>
        </p:blipFill>
        <p:spPr bwMode="auto">
          <a:xfrm>
            <a:off x="6246606" y="10294"/>
            <a:ext cx="2738108" cy="1040628"/>
          </a:xfrm>
          <a:prstGeom prst="rect">
            <a:avLst/>
          </a:prstGeom>
          <a:noFill/>
          <a:ln w="69850" cap="flat" cmpd="thinThick">
            <a:noFill/>
            <a:bevel/>
            <a:headEnd/>
            <a:tailEnd/>
          </a:ln>
        </p:spPr>
      </p:pic>
      <p:sp>
        <p:nvSpPr>
          <p:cNvPr id="17" name="Rectangle 7"/>
          <p:cNvSpPr txBox="1">
            <a:spLocks noChangeArrowheads="1"/>
          </p:cNvSpPr>
          <p:nvPr/>
        </p:nvSpPr>
        <p:spPr>
          <a:xfrm>
            <a:off x="214283" y="581798"/>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Les outils carbures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Espace réservé du numéro de diapositive 12"/>
          <p:cNvSpPr>
            <a:spLocks noGrp="1"/>
          </p:cNvSpPr>
          <p:nvPr>
            <p:ph type="sldNum" sz="quarter" idx="12"/>
          </p:nvPr>
        </p:nvSpPr>
        <p:spPr/>
        <p:txBody>
          <a:bodyPr/>
          <a:lstStyle/>
          <a:p>
            <a:pPr>
              <a:defRPr/>
            </a:pPr>
            <a:fld id="{542ED76F-B232-49FC-88D1-CD244F419F25}" type="slidenum">
              <a:rPr lang="fr-FR" smtClean="0"/>
              <a:pPr>
                <a:defRPr/>
              </a:pPr>
              <a:t>14</a:t>
            </a:fld>
            <a:endParaRPr lang="fr-FR" dirty="0"/>
          </a:p>
        </p:txBody>
      </p:sp>
      <p:sp>
        <p:nvSpPr>
          <p:cNvPr id="25"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
        <p:nvSpPr>
          <p:cNvPr id="24" name="Rectangle 2"/>
          <p:cNvSpPr>
            <a:spLocks noChangeArrowheads="1"/>
          </p:cNvSpPr>
          <p:nvPr/>
        </p:nvSpPr>
        <p:spPr bwMode="auto">
          <a:xfrm>
            <a:off x="3152764" y="6406318"/>
            <a:ext cx="32147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Désignation de la plaquette</a:t>
            </a:r>
            <a:endParaRPr kumimoji="0" lang="fr-FR" sz="2000" b="1" u="none" strike="noStrike" cap="none" normalizeH="0" baseline="0" dirty="0" smtClean="0">
              <a:ln>
                <a:noFill/>
              </a:ln>
              <a:solidFill>
                <a:schemeClr val="tx1"/>
              </a:solidFill>
              <a:effectLst/>
              <a:latin typeface="Garamond" pitchFamily="18" charset="0"/>
              <a:ea typeface="Times New Roman" pitchFamily="18" charset="0"/>
              <a:cs typeface="Arial" pitchFamily="34" charset="0"/>
              <a:sym typeface="Symbol" pitchFamily="18" charset="2"/>
            </a:endParaRPr>
          </a:p>
        </p:txBody>
      </p:sp>
      <p:grpSp>
        <p:nvGrpSpPr>
          <p:cNvPr id="26" name="Groupe 25"/>
          <p:cNvGrpSpPr/>
          <p:nvPr/>
        </p:nvGrpSpPr>
        <p:grpSpPr>
          <a:xfrm>
            <a:off x="779501" y="1234264"/>
            <a:ext cx="6730981" cy="4958516"/>
            <a:chOff x="627101" y="1081864"/>
            <a:chExt cx="6730981" cy="4958516"/>
          </a:xfrm>
        </p:grpSpPr>
        <p:sp>
          <p:nvSpPr>
            <p:cNvPr id="27" name="ZoneTexte 26"/>
            <p:cNvSpPr txBox="1"/>
            <p:nvPr/>
          </p:nvSpPr>
          <p:spPr>
            <a:xfrm>
              <a:off x="870321" y="1534795"/>
              <a:ext cx="4214842" cy="523220"/>
            </a:xfrm>
            <a:prstGeom prst="rect">
              <a:avLst/>
            </a:prstGeom>
            <a:noFill/>
          </p:spPr>
          <p:txBody>
            <a:bodyPr wrap="square" rtlCol="0">
              <a:spAutoFit/>
            </a:bodyPr>
            <a:lstStyle/>
            <a:p>
              <a:pPr algn="ctr"/>
              <a:r>
                <a:rPr lang="fr-FR" sz="2800" b="1" dirty="0" smtClean="0">
                  <a:solidFill>
                    <a:srgbClr val="000000"/>
                  </a:solidFill>
                  <a:latin typeface="Garamond" pitchFamily="18" charset="0"/>
                  <a:ea typeface="Times New Roman" pitchFamily="18" charset="0"/>
                  <a:cs typeface="Arial" pitchFamily="34" charset="0"/>
                </a:rPr>
                <a:t>S N G A 12 04 08 T 010 20</a:t>
              </a:r>
              <a:endParaRPr lang="fr-FR" sz="2800" b="1" dirty="0"/>
            </a:p>
          </p:txBody>
        </p:sp>
        <p:sp>
          <p:nvSpPr>
            <p:cNvPr id="28" name="ZoneTexte 27"/>
            <p:cNvSpPr txBox="1"/>
            <p:nvPr/>
          </p:nvSpPr>
          <p:spPr>
            <a:xfrm>
              <a:off x="648367" y="1081864"/>
              <a:ext cx="3857652" cy="400110"/>
            </a:xfrm>
            <a:prstGeom prst="rect">
              <a:avLst/>
            </a:prstGeom>
            <a:noFill/>
          </p:spPr>
          <p:txBody>
            <a:bodyPr wrap="square" rtlCol="0">
              <a:spAutoFit/>
            </a:bodyPr>
            <a:lstStyle/>
            <a:p>
              <a:r>
                <a:rPr lang="fr-FR" sz="2000" dirty="0" smtClean="0">
                  <a:solidFill>
                    <a:srgbClr val="000000"/>
                  </a:solidFill>
                  <a:latin typeface="Garamond" pitchFamily="18" charset="0"/>
                  <a:ea typeface="Times New Roman" pitchFamily="18" charset="0"/>
                  <a:cs typeface="Arial" pitchFamily="34" charset="0"/>
                </a:rPr>
                <a:t>Forme de la plaquette (forme carrée)</a:t>
              </a:r>
              <a:endParaRPr lang="fr-FR" sz="2000" dirty="0"/>
            </a:p>
          </p:txBody>
        </p:sp>
        <p:sp>
          <p:nvSpPr>
            <p:cNvPr id="29" name="ZoneTexte 28"/>
            <p:cNvSpPr txBox="1"/>
            <p:nvPr/>
          </p:nvSpPr>
          <p:spPr>
            <a:xfrm>
              <a:off x="627101" y="5640270"/>
              <a:ext cx="4572032" cy="400110"/>
            </a:xfrm>
            <a:prstGeom prst="rect">
              <a:avLst/>
            </a:prstGeom>
            <a:noFill/>
          </p:spPr>
          <p:txBody>
            <a:bodyPr wrap="square" rtlCol="0">
              <a:spAutoFit/>
            </a:bodyPr>
            <a:lstStyle/>
            <a:p>
              <a:pPr algn="ctr"/>
              <a:r>
                <a:rPr lang="fr-FR" sz="2000" dirty="0" smtClean="0">
                  <a:solidFill>
                    <a:srgbClr val="000000"/>
                  </a:solidFill>
                  <a:latin typeface="Garamond" pitchFamily="18" charset="0"/>
                  <a:ea typeface="Times New Roman" pitchFamily="18" charset="0"/>
                  <a:cs typeface="Arial" pitchFamily="34" charset="0"/>
                </a:rPr>
                <a:t>Angle de dépouille de la plaquette (</a:t>
              </a:r>
              <a:r>
                <a:rPr lang="fr-FR" sz="2000" i="1" dirty="0" smtClean="0">
                  <a:latin typeface="Garamond" pitchFamily="18" charset="0"/>
                  <a:ea typeface="Times New Roman" pitchFamily="18" charset="0"/>
                  <a:cs typeface="Arial" pitchFamily="34" charset="0"/>
                  <a:sym typeface="Symbol" pitchFamily="18" charset="2"/>
                </a:rPr>
                <a:t></a:t>
              </a:r>
              <a:r>
                <a:rPr lang="fr-FR" sz="2000" dirty="0" smtClean="0">
                  <a:latin typeface="Garamond" pitchFamily="18" charset="0"/>
                  <a:ea typeface="Times New Roman" pitchFamily="18" charset="0"/>
                  <a:cs typeface="Arial" pitchFamily="34" charset="0"/>
                </a:rPr>
                <a:t>  </a:t>
              </a:r>
              <a:r>
                <a:rPr lang="fr-FR" sz="2000" dirty="0" smtClean="0">
                  <a:latin typeface="Garamond" pitchFamily="18" charset="0"/>
                  <a:ea typeface="Times New Roman" pitchFamily="18" charset="0"/>
                  <a:cs typeface="Arial" pitchFamily="34" charset="0"/>
                  <a:sym typeface="Symbol" pitchFamily="18" charset="2"/>
                </a:rPr>
                <a:t>=</a:t>
              </a:r>
              <a:r>
                <a:rPr lang="fr-FR" sz="2000" dirty="0" smtClean="0">
                  <a:solidFill>
                    <a:srgbClr val="000000"/>
                  </a:solidFill>
                  <a:latin typeface="Garamond" pitchFamily="18" charset="0"/>
                  <a:ea typeface="Times New Roman" pitchFamily="18" charset="0"/>
                  <a:cs typeface="Arial" pitchFamily="34" charset="0"/>
                  <a:sym typeface="Symbol" pitchFamily="18" charset="2"/>
                </a:rPr>
                <a:t> 0°)</a:t>
              </a:r>
              <a:endParaRPr lang="fr-FR" sz="2000" dirty="0"/>
            </a:p>
          </p:txBody>
        </p:sp>
        <p:sp>
          <p:nvSpPr>
            <p:cNvPr id="30" name="Rectangle 29"/>
            <p:cNvSpPr/>
            <p:nvPr/>
          </p:nvSpPr>
          <p:spPr>
            <a:xfrm>
              <a:off x="1941891" y="4329739"/>
              <a:ext cx="4083169"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sym typeface="Symbol" pitchFamily="18" charset="2"/>
                </a:rPr>
                <a:t>Longueur de l’arrête de coupe (12 mm)</a:t>
              </a:r>
              <a:endParaRPr lang="fr-FR" sz="1100" dirty="0" smtClean="0">
                <a:latin typeface="Garamond" pitchFamily="18" charset="0"/>
                <a:cs typeface="Arial" pitchFamily="34" charset="0"/>
                <a:sym typeface="Symbol" pitchFamily="18" charset="2"/>
              </a:endParaRPr>
            </a:p>
          </p:txBody>
        </p:sp>
        <p:sp>
          <p:nvSpPr>
            <p:cNvPr id="31" name="Rectangle 30"/>
            <p:cNvSpPr/>
            <p:nvPr/>
          </p:nvSpPr>
          <p:spPr>
            <a:xfrm>
              <a:off x="2436051" y="3867946"/>
              <a:ext cx="3502882"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sym typeface="Symbol" pitchFamily="18" charset="2"/>
                </a:rPr>
                <a:t>Epaisseur de la plaquette (4 mm)</a:t>
              </a:r>
              <a:endParaRPr lang="fr-FR" sz="1100" dirty="0" smtClean="0">
                <a:latin typeface="Garamond" pitchFamily="18" charset="0"/>
                <a:cs typeface="Arial" pitchFamily="34" charset="0"/>
                <a:sym typeface="Symbol" pitchFamily="18" charset="2"/>
              </a:endParaRPr>
            </a:p>
          </p:txBody>
        </p:sp>
        <p:sp>
          <p:nvSpPr>
            <p:cNvPr id="32" name="Rectangle 31"/>
            <p:cNvSpPr/>
            <p:nvPr/>
          </p:nvSpPr>
          <p:spPr>
            <a:xfrm>
              <a:off x="2912813" y="3431678"/>
              <a:ext cx="3994620"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sym typeface="Symbol" pitchFamily="18" charset="2"/>
                </a:rPr>
                <a:t>Rayon de bec de la plaquette (0,8 mm)</a:t>
              </a:r>
              <a:endParaRPr lang="fr-FR" sz="1100" dirty="0" smtClean="0">
                <a:latin typeface="Garamond" pitchFamily="18" charset="0"/>
                <a:cs typeface="Arial" pitchFamily="34" charset="0"/>
                <a:sym typeface="Symbol" pitchFamily="18" charset="2"/>
              </a:endParaRPr>
            </a:p>
          </p:txBody>
        </p:sp>
        <p:sp>
          <p:nvSpPr>
            <p:cNvPr id="33" name="Rectangle 32"/>
            <p:cNvSpPr/>
            <p:nvPr/>
          </p:nvSpPr>
          <p:spPr>
            <a:xfrm>
              <a:off x="3418974" y="3007697"/>
              <a:ext cx="3007362"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sym typeface="Symbol" pitchFamily="18" charset="2"/>
                </a:rPr>
                <a:t>Arrête de coupe chanfreinée</a:t>
              </a:r>
              <a:endParaRPr lang="fr-FR" sz="1100" dirty="0" smtClean="0">
                <a:latin typeface="Garamond" pitchFamily="18" charset="0"/>
                <a:cs typeface="Arial" pitchFamily="34" charset="0"/>
                <a:sym typeface="Symbol" pitchFamily="18" charset="2"/>
              </a:endParaRPr>
            </a:p>
          </p:txBody>
        </p:sp>
        <p:sp>
          <p:nvSpPr>
            <p:cNvPr id="34" name="Rectangle 33"/>
            <p:cNvSpPr/>
            <p:nvPr/>
          </p:nvSpPr>
          <p:spPr>
            <a:xfrm>
              <a:off x="3870717" y="2607587"/>
              <a:ext cx="3487365"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sym typeface="Symbol" pitchFamily="18" charset="2"/>
                </a:rPr>
                <a:t>Largeur du chanfrein (0,10 mm)</a:t>
              </a:r>
              <a:endParaRPr lang="fr-FR" sz="1100" dirty="0" smtClean="0">
                <a:latin typeface="Garamond" pitchFamily="18" charset="0"/>
                <a:cs typeface="Arial" pitchFamily="34" charset="0"/>
                <a:sym typeface="Symbol" pitchFamily="18" charset="2"/>
              </a:endParaRPr>
            </a:p>
          </p:txBody>
        </p:sp>
        <p:sp>
          <p:nvSpPr>
            <p:cNvPr id="35" name="Rectangle 34"/>
            <p:cNvSpPr/>
            <p:nvPr/>
          </p:nvSpPr>
          <p:spPr>
            <a:xfrm>
              <a:off x="4478767" y="2147060"/>
              <a:ext cx="2694777"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sym typeface="Symbol" pitchFamily="18" charset="2"/>
                </a:rPr>
                <a:t>Angle de chanfrein (20°)</a:t>
              </a:r>
              <a:endParaRPr lang="fr-FR" sz="2000" dirty="0" smtClean="0">
                <a:latin typeface="Garamond" pitchFamily="18" charset="0"/>
                <a:ea typeface="Times New Roman" pitchFamily="18" charset="0"/>
                <a:cs typeface="Arial" pitchFamily="34" charset="0"/>
                <a:sym typeface="Symbol" pitchFamily="18" charset="2"/>
              </a:endParaRPr>
            </a:p>
          </p:txBody>
        </p:sp>
        <p:grpSp>
          <p:nvGrpSpPr>
            <p:cNvPr id="36" name="Groupe 77"/>
            <p:cNvGrpSpPr/>
            <p:nvPr/>
          </p:nvGrpSpPr>
          <p:grpSpPr>
            <a:xfrm>
              <a:off x="656007" y="1436061"/>
              <a:ext cx="4214842" cy="4561399"/>
              <a:chOff x="428596" y="2010558"/>
              <a:chExt cx="4214842" cy="4561399"/>
            </a:xfrm>
          </p:grpSpPr>
          <p:sp>
            <p:nvSpPr>
              <p:cNvPr id="37" name="Rectangle 36"/>
              <p:cNvSpPr/>
              <p:nvPr/>
            </p:nvSpPr>
            <p:spPr>
              <a:xfrm>
                <a:off x="928662" y="5799765"/>
                <a:ext cx="2401619" cy="400110"/>
              </a:xfrm>
              <a:prstGeom prst="rect">
                <a:avLst/>
              </a:prstGeom>
            </p:spPr>
            <p:txBody>
              <a:bodyPr wrap="none">
                <a:spAutoFit/>
              </a:bodyPr>
              <a:lstStyle/>
              <a:p>
                <a:r>
                  <a:rPr lang="fr-FR" sz="2000" dirty="0" smtClean="0">
                    <a:solidFill>
                      <a:srgbClr val="000000"/>
                    </a:solidFill>
                    <a:latin typeface="Garamond" pitchFamily="18" charset="0"/>
                    <a:ea typeface="Times New Roman" pitchFamily="18" charset="0"/>
                    <a:cs typeface="Arial" pitchFamily="34" charset="0"/>
                    <a:sym typeface="Symbol" pitchFamily="18" charset="2"/>
                  </a:rPr>
                  <a:t>La classe de tolérance</a:t>
                </a:r>
                <a:endParaRPr lang="fr-FR" sz="2000" dirty="0"/>
              </a:p>
            </p:txBody>
          </p:sp>
          <p:sp>
            <p:nvSpPr>
              <p:cNvPr id="38" name="Rectangle 12"/>
              <p:cNvSpPr/>
              <p:nvPr/>
            </p:nvSpPr>
            <p:spPr>
              <a:xfrm>
                <a:off x="1335358" y="5368144"/>
                <a:ext cx="2236510"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sym typeface="Symbol" pitchFamily="18" charset="2"/>
                  </a:rPr>
                  <a:t>Type de la plaquette</a:t>
                </a:r>
                <a:endParaRPr lang="fr-FR" sz="1100" dirty="0" smtClean="0">
                  <a:latin typeface="Garamond" pitchFamily="18" charset="0"/>
                  <a:cs typeface="Arial" pitchFamily="34" charset="0"/>
                  <a:sym typeface="Symbol" pitchFamily="18" charset="2"/>
                </a:endParaRPr>
              </a:p>
            </p:txBody>
          </p:sp>
          <p:cxnSp>
            <p:nvCxnSpPr>
              <p:cNvPr id="39" name="Connecteur droit 38"/>
              <p:cNvCxnSpPr/>
              <p:nvPr/>
            </p:nvCxnSpPr>
            <p:spPr>
              <a:xfrm rot="16200000" flipV="1">
                <a:off x="357174" y="2081980"/>
                <a:ext cx="571504" cy="4286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10800000">
                <a:off x="428596" y="2010558"/>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1" name="Groupe 38"/>
              <p:cNvGrpSpPr/>
              <p:nvPr/>
            </p:nvGrpSpPr>
            <p:grpSpPr>
              <a:xfrm>
                <a:off x="846272" y="2580474"/>
                <a:ext cx="3797166" cy="1588"/>
                <a:chOff x="2813346" y="2524272"/>
                <a:chExt cx="3797166" cy="1588"/>
              </a:xfrm>
            </p:grpSpPr>
            <p:cxnSp>
              <p:nvCxnSpPr>
                <p:cNvPr id="68" name="Connecteur droit 22"/>
                <p:cNvCxnSpPr/>
                <p:nvPr/>
              </p:nvCxnSpPr>
              <p:spPr>
                <a:xfrm rot="10800000">
                  <a:off x="2813346" y="2524272"/>
                  <a:ext cx="21431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Connecteur droit 27"/>
                <p:cNvCxnSpPr/>
                <p:nvPr/>
              </p:nvCxnSpPr>
              <p:spPr>
                <a:xfrm rot="10800000">
                  <a:off x="3105554" y="2524272"/>
                  <a:ext cx="252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Connecteur droit 28"/>
                <p:cNvCxnSpPr/>
                <p:nvPr/>
              </p:nvCxnSpPr>
              <p:spPr>
                <a:xfrm rot="10800000">
                  <a:off x="3490040" y="2524272"/>
                  <a:ext cx="252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Connecteur droit 29"/>
                <p:cNvCxnSpPr/>
                <p:nvPr/>
              </p:nvCxnSpPr>
              <p:spPr>
                <a:xfrm rot="10800000">
                  <a:off x="3819934" y="2524272"/>
                  <a:ext cx="252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rot="10800000">
                  <a:off x="4151574" y="2524272"/>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rot="10800000">
                  <a:off x="4569752" y="2524272"/>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10800000">
                  <a:off x="4984732" y="2524272"/>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rot="10800000">
                  <a:off x="5369218" y="2524272"/>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rot="10800000">
                  <a:off x="5771734" y="2524272"/>
                  <a:ext cx="396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rot="10800000">
                  <a:off x="6286512" y="2524272"/>
                  <a:ext cx="324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2" name="Groupe 46"/>
              <p:cNvGrpSpPr/>
              <p:nvPr/>
            </p:nvGrpSpPr>
            <p:grpSpPr>
              <a:xfrm>
                <a:off x="428596" y="2571429"/>
                <a:ext cx="714380" cy="4000528"/>
                <a:chOff x="428596" y="2571429"/>
                <a:chExt cx="714380" cy="4000528"/>
              </a:xfrm>
            </p:grpSpPr>
            <p:cxnSp>
              <p:nvCxnSpPr>
                <p:cNvPr id="66" name="Connecteur droit 65"/>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3" name="Groupe 47"/>
              <p:cNvGrpSpPr/>
              <p:nvPr/>
            </p:nvGrpSpPr>
            <p:grpSpPr>
              <a:xfrm>
                <a:off x="878490" y="2571429"/>
                <a:ext cx="642942" cy="3582533"/>
                <a:chOff x="428596" y="2571429"/>
                <a:chExt cx="714380" cy="4000528"/>
              </a:xfrm>
            </p:grpSpPr>
            <p:cxnSp>
              <p:nvCxnSpPr>
                <p:cNvPr id="64" name="Connecteur droit 63"/>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4" name="Groupe 50"/>
              <p:cNvGrpSpPr/>
              <p:nvPr/>
            </p:nvGrpSpPr>
            <p:grpSpPr>
              <a:xfrm>
                <a:off x="1285852" y="2571429"/>
                <a:ext cx="571504" cy="3153905"/>
                <a:chOff x="428596" y="2571429"/>
                <a:chExt cx="714380" cy="4000528"/>
              </a:xfrm>
            </p:grpSpPr>
            <p:cxnSp>
              <p:nvCxnSpPr>
                <p:cNvPr id="62" name="Connecteur droit 61"/>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5" name="Groupe 53"/>
              <p:cNvGrpSpPr/>
              <p:nvPr/>
            </p:nvGrpSpPr>
            <p:grpSpPr>
              <a:xfrm>
                <a:off x="1682581" y="2571429"/>
                <a:ext cx="521332" cy="2725277"/>
                <a:chOff x="428596" y="2571429"/>
                <a:chExt cx="714380" cy="4000528"/>
              </a:xfrm>
            </p:grpSpPr>
            <p:cxnSp>
              <p:nvCxnSpPr>
                <p:cNvPr id="60" name="Connecteur droit 59"/>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6" name="Groupe 56"/>
              <p:cNvGrpSpPr/>
              <p:nvPr/>
            </p:nvGrpSpPr>
            <p:grpSpPr>
              <a:xfrm>
                <a:off x="2203913" y="2571429"/>
                <a:ext cx="417995" cy="2225211"/>
                <a:chOff x="428596" y="2571429"/>
                <a:chExt cx="714380" cy="4000528"/>
              </a:xfrm>
            </p:grpSpPr>
            <p:cxnSp>
              <p:nvCxnSpPr>
                <p:cNvPr id="58" name="Connecteur droit 57"/>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7" name="Groupe 59"/>
              <p:cNvGrpSpPr/>
              <p:nvPr/>
            </p:nvGrpSpPr>
            <p:grpSpPr>
              <a:xfrm>
                <a:off x="2675073" y="2571429"/>
                <a:ext cx="346557" cy="1796583"/>
                <a:chOff x="428596" y="2571429"/>
                <a:chExt cx="714380" cy="4000528"/>
              </a:xfrm>
            </p:grpSpPr>
            <p:cxnSp>
              <p:nvCxnSpPr>
                <p:cNvPr id="56" name="Connecteur droit 55"/>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8" name="Groupe 62"/>
              <p:cNvGrpSpPr/>
              <p:nvPr/>
            </p:nvGrpSpPr>
            <p:grpSpPr>
              <a:xfrm>
                <a:off x="3153873" y="2571429"/>
                <a:ext cx="264486" cy="1367955"/>
                <a:chOff x="428596" y="2571429"/>
                <a:chExt cx="714380" cy="4000528"/>
              </a:xfrm>
            </p:grpSpPr>
            <p:cxnSp>
              <p:nvCxnSpPr>
                <p:cNvPr id="54" name="Connecteur droit 53"/>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9" name="Groupe 65"/>
              <p:cNvGrpSpPr/>
              <p:nvPr/>
            </p:nvGrpSpPr>
            <p:grpSpPr>
              <a:xfrm>
                <a:off x="3646299" y="2571429"/>
                <a:ext cx="161149" cy="939327"/>
                <a:chOff x="428596" y="2571429"/>
                <a:chExt cx="714380" cy="4000528"/>
              </a:xfrm>
            </p:grpSpPr>
            <p:cxnSp>
              <p:nvCxnSpPr>
                <p:cNvPr id="52" name="Connecteur droit 51"/>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0" name="Connecteur droit 49"/>
              <p:cNvCxnSpPr/>
              <p:nvPr/>
            </p:nvCxnSpPr>
            <p:spPr>
              <a:xfrm rot="5400000">
                <a:off x="4043028" y="2785743"/>
                <a:ext cx="500066" cy="714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4254349" y="3063855"/>
                <a:ext cx="214314"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214282" y="1153302"/>
            <a:ext cx="8606761" cy="3071834"/>
          </a:xfrm>
        </p:spPr>
        <p:txBody>
          <a:bodyPr>
            <a:normAutofit/>
          </a:bodyPr>
          <a:lstStyle/>
          <a:p>
            <a:pPr algn="just"/>
            <a:r>
              <a:rPr lang="fr-FR" sz="2000" dirty="0" smtClean="0">
                <a:latin typeface="Garamond" pitchFamily="18" charset="0"/>
              </a:rPr>
              <a:t>Le </a:t>
            </a:r>
            <a:r>
              <a:rPr lang="fr-FR" sz="2000" b="1" dirty="0" smtClean="0">
                <a:latin typeface="Garamond" pitchFamily="18" charset="0"/>
              </a:rPr>
              <a:t>fraisage</a:t>
            </a:r>
            <a:r>
              <a:rPr lang="fr-FR" sz="2000" dirty="0" smtClean="0">
                <a:latin typeface="Garamond" pitchFamily="18" charset="0"/>
              </a:rPr>
              <a:t> est un procédé d’usinage par enlèvement de copeaux qui consiste à l'obtention de pièces de forme prismatique à l'aide d’outils coupants (fraises) sur des machines appelées fraiseuses. La pièce à usiner est fixée dans un étau.</a:t>
            </a:r>
          </a:p>
          <a:p>
            <a:pPr algn="just"/>
            <a:r>
              <a:rPr lang="fr-FR" sz="2000" dirty="0" smtClean="0">
                <a:latin typeface="Garamond" pitchFamily="18" charset="0"/>
              </a:rPr>
              <a:t>En fraisage, le mouvement de coupe est obtenu par rotation de la fraise emmanchée dans la broche, tandis que le mouvement d'avance est obtenu par le déplacement de pièce. La combinaison de ces deux mouvements permet l'enlèvement de matière sous forme de copeaux.</a:t>
            </a:r>
          </a:p>
          <a:p>
            <a:pPr algn="just"/>
            <a:r>
              <a:rPr lang="fr-FR" sz="2000" dirty="0" smtClean="0">
                <a:effectLst/>
                <a:latin typeface="Garamond" pitchFamily="18" charset="0"/>
              </a:rPr>
              <a:t>La fraise doit avoir plusieurs dents.</a:t>
            </a:r>
          </a:p>
          <a:p>
            <a:pPr algn="just">
              <a:buNone/>
            </a:pPr>
            <a:r>
              <a:rPr lang="fr-FR" sz="2000" dirty="0" smtClean="0">
                <a:effectLst/>
                <a:latin typeface="Garamond" pitchFamily="18" charset="0"/>
              </a:rPr>
              <a:t>La figure 7 présente un étau de fraisage.</a:t>
            </a:r>
          </a:p>
        </p:txBody>
      </p:sp>
      <p:pic>
        <p:nvPicPr>
          <p:cNvPr id="9" name="Image 8"/>
          <p:cNvPicPr/>
          <p:nvPr/>
        </p:nvPicPr>
        <p:blipFill>
          <a:blip r:embed="rId2" cstate="print"/>
          <a:srcRect l="3597" t="2318" r="2881" b="2652"/>
          <a:stretch>
            <a:fillRect/>
          </a:stretch>
        </p:blipFill>
        <p:spPr bwMode="auto">
          <a:xfrm>
            <a:off x="4786314" y="3582194"/>
            <a:ext cx="3714776" cy="2928958"/>
          </a:xfrm>
          <a:prstGeom prst="rect">
            <a:avLst/>
          </a:prstGeom>
          <a:noFill/>
          <a:ln w="9525">
            <a:noFill/>
            <a:miter lim="800000"/>
            <a:headEnd/>
            <a:tailEnd/>
          </a:ln>
        </p:spPr>
      </p:pic>
      <p:pic>
        <p:nvPicPr>
          <p:cNvPr id="10" name="Image 9"/>
          <p:cNvPicPr/>
          <p:nvPr/>
        </p:nvPicPr>
        <p:blipFill>
          <a:blip r:embed="rId3"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11" name="ZoneTexte 10"/>
          <p:cNvSpPr txBox="1"/>
          <p:nvPr/>
        </p:nvSpPr>
        <p:spPr>
          <a:xfrm>
            <a:off x="1071538" y="5968166"/>
            <a:ext cx="3357586" cy="400110"/>
          </a:xfrm>
          <a:prstGeom prst="rect">
            <a:avLst/>
          </a:prstGeom>
          <a:noFill/>
        </p:spPr>
        <p:txBody>
          <a:bodyPr wrap="square" rtlCol="0">
            <a:spAutoFit/>
          </a:bodyPr>
          <a:lstStyle/>
          <a:p>
            <a:pPr algn="ctr"/>
            <a:r>
              <a:rPr lang="fr-FR" sz="2000" b="1" dirty="0" smtClean="0">
                <a:latin typeface="Garamond" pitchFamily="18" charset="0"/>
              </a:rPr>
              <a:t> Fig. 7. Etau de fraisage</a:t>
            </a:r>
            <a:endParaRPr lang="fr-FR" sz="2000" dirty="0"/>
          </a:p>
        </p:txBody>
      </p:sp>
      <p:sp>
        <p:nvSpPr>
          <p:cNvPr id="8" name="Espace réservé du numéro de diapositive 7"/>
          <p:cNvSpPr>
            <a:spLocks noGrp="1"/>
          </p:cNvSpPr>
          <p:nvPr>
            <p:ph type="sldNum" sz="quarter" idx="12"/>
          </p:nvPr>
        </p:nvSpPr>
        <p:spPr/>
        <p:txBody>
          <a:bodyPr/>
          <a:lstStyle/>
          <a:p>
            <a:pPr>
              <a:defRPr/>
            </a:pPr>
            <a:fld id="{542ED76F-B232-49FC-88D1-CD244F419F25}" type="slidenum">
              <a:rPr lang="fr-FR" smtClean="0"/>
              <a:pPr>
                <a:defRPr/>
              </a:pPr>
              <a:t>15</a:t>
            </a:fld>
            <a:endParaRPr lang="fr-FR"/>
          </a:p>
        </p:txBody>
      </p:sp>
      <p:sp>
        <p:nvSpPr>
          <p:cNvPr id="13" name="Rectangle 5"/>
          <p:cNvSpPr>
            <a:spLocks noGrp="1" noChangeArrowheads="1"/>
          </p:cNvSpPr>
          <p:nvPr>
            <p:ph type="title"/>
          </p:nvPr>
        </p:nvSpPr>
        <p:spPr>
          <a:xfrm>
            <a:off x="1643042" y="81732"/>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214282" y="1581931"/>
            <a:ext cx="8606761" cy="428628"/>
          </a:xfrm>
        </p:spPr>
        <p:txBody>
          <a:bodyPr>
            <a:normAutofit/>
          </a:bodyPr>
          <a:lstStyle/>
          <a:p>
            <a:pPr algn="just"/>
            <a:r>
              <a:rPr lang="fr-FR" sz="2000" dirty="0" smtClean="0">
                <a:latin typeface="Garamond" pitchFamily="18" charset="0"/>
              </a:rPr>
              <a:t>Les opérations de base en fraisage sont présentées dans la figure 8.</a:t>
            </a:r>
          </a:p>
        </p:txBody>
      </p:sp>
      <p:pic>
        <p:nvPicPr>
          <p:cNvPr id="9" name="Image 8"/>
          <p:cNvPicPr/>
          <p:nvPr/>
        </p:nvPicPr>
        <p:blipFill>
          <a:blip r:embed="rId2"/>
          <a:srcRect/>
          <a:stretch>
            <a:fillRect/>
          </a:stretch>
        </p:blipFill>
        <p:spPr bwMode="auto">
          <a:xfrm>
            <a:off x="571472" y="2582059"/>
            <a:ext cx="2700000" cy="2736000"/>
          </a:xfrm>
          <a:prstGeom prst="rect">
            <a:avLst/>
          </a:prstGeom>
          <a:noFill/>
          <a:ln w="9525">
            <a:noFill/>
            <a:miter lim="800000"/>
            <a:headEnd/>
            <a:tailEnd/>
          </a:ln>
        </p:spPr>
      </p:pic>
      <p:pic>
        <p:nvPicPr>
          <p:cNvPr id="10" name="Image 9"/>
          <p:cNvPicPr/>
          <p:nvPr/>
        </p:nvPicPr>
        <p:blipFill>
          <a:blip r:embed="rId3"/>
          <a:srcRect/>
          <a:stretch>
            <a:fillRect/>
          </a:stretch>
        </p:blipFill>
        <p:spPr bwMode="auto">
          <a:xfrm>
            <a:off x="3071802" y="2510621"/>
            <a:ext cx="2700000" cy="2736000"/>
          </a:xfrm>
          <a:prstGeom prst="rect">
            <a:avLst/>
          </a:prstGeom>
          <a:noFill/>
          <a:ln w="9525">
            <a:noFill/>
            <a:miter lim="800000"/>
            <a:headEnd/>
            <a:tailEnd/>
          </a:ln>
        </p:spPr>
      </p:pic>
      <p:pic>
        <p:nvPicPr>
          <p:cNvPr id="11" name="Image 10"/>
          <p:cNvPicPr/>
          <p:nvPr/>
        </p:nvPicPr>
        <p:blipFill>
          <a:blip r:embed="rId4"/>
          <a:srcRect/>
          <a:stretch>
            <a:fillRect/>
          </a:stretch>
        </p:blipFill>
        <p:spPr bwMode="auto">
          <a:xfrm>
            <a:off x="5769586" y="2510621"/>
            <a:ext cx="2772000" cy="2772000"/>
          </a:xfrm>
          <a:prstGeom prst="rect">
            <a:avLst/>
          </a:prstGeom>
          <a:noFill/>
          <a:ln w="9525">
            <a:noFill/>
            <a:miter lim="800000"/>
            <a:headEnd/>
            <a:tailEnd/>
          </a:ln>
        </p:spPr>
      </p:pic>
      <p:pic>
        <p:nvPicPr>
          <p:cNvPr id="12" name="Image 11"/>
          <p:cNvPicPr/>
          <p:nvPr/>
        </p:nvPicPr>
        <p:blipFill>
          <a:blip r:embed="rId5"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13" name="Rectangle 7"/>
          <p:cNvSpPr txBox="1">
            <a:spLocks noChangeArrowheads="1"/>
          </p:cNvSpPr>
          <p:nvPr/>
        </p:nvSpPr>
        <p:spPr>
          <a:xfrm>
            <a:off x="214283" y="1010426"/>
            <a:ext cx="5929354" cy="4286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rPr>
              <a:t>Opérations de fraisage</a:t>
            </a:r>
            <a:endParaRPr kumimoji="0" lang="fr-FR" sz="2000" b="0"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4" name="Rectangle 7"/>
          <p:cNvSpPr txBox="1">
            <a:spLocks noChangeArrowheads="1"/>
          </p:cNvSpPr>
          <p:nvPr/>
        </p:nvSpPr>
        <p:spPr>
          <a:xfrm>
            <a:off x="2214546" y="5868210"/>
            <a:ext cx="4714908" cy="50006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solidFill>
                  <a:schemeClr val="tx1"/>
                </a:solidFill>
                <a:effectLst/>
                <a:uLnTx/>
                <a:uFillTx/>
                <a:latin typeface="Garamond" pitchFamily="18" charset="0"/>
                <a:ea typeface="+mn-ea"/>
                <a:cs typeface="+mn-cs"/>
              </a:rPr>
              <a:t>Fig. 8. Opérations de base en fraisage</a:t>
            </a:r>
          </a:p>
        </p:txBody>
      </p:sp>
      <p:sp>
        <p:nvSpPr>
          <p:cNvPr id="15" name="Espace réservé du numéro de diapositive 14"/>
          <p:cNvSpPr>
            <a:spLocks noGrp="1"/>
          </p:cNvSpPr>
          <p:nvPr>
            <p:ph type="sldNum" sz="quarter" idx="12"/>
          </p:nvPr>
        </p:nvSpPr>
        <p:spPr/>
        <p:txBody>
          <a:bodyPr/>
          <a:lstStyle/>
          <a:p>
            <a:pPr>
              <a:defRPr/>
            </a:pPr>
            <a:fld id="{542ED76F-B232-49FC-88D1-CD244F419F25}" type="slidenum">
              <a:rPr lang="fr-FR" smtClean="0"/>
              <a:pPr>
                <a:defRPr/>
              </a:pPr>
              <a:t>16</a:t>
            </a:fld>
            <a:endParaRPr lang="fr-FR"/>
          </a:p>
        </p:txBody>
      </p:sp>
      <p:sp>
        <p:nvSpPr>
          <p:cNvPr id="17"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barn(inVertical)">
                                      <p:cBhvr>
                                        <p:cTn id="11" dur="500"/>
                                        <p:tgtEl>
                                          <p:spTgt spid="1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arn(inVertical)">
                                      <p:cBhvr>
                                        <p:cTn id="15" dur="500"/>
                                        <p:tgtEl>
                                          <p:spTgt spid="14">
                                            <p:txEl>
                                              <p:pRg st="0" end="0"/>
                                            </p:txEl>
                                          </p:spTgt>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P spid="14" grpId="0" build="p"/>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214282" y="1296178"/>
            <a:ext cx="8606761" cy="3357586"/>
          </a:xfrm>
        </p:spPr>
        <p:txBody>
          <a:bodyPr>
            <a:noAutofit/>
          </a:bodyPr>
          <a:lstStyle/>
          <a:p>
            <a:pPr algn="just"/>
            <a:r>
              <a:rPr lang="fr-FR" sz="2000" dirty="0" smtClean="0">
                <a:latin typeface="Garamond" pitchFamily="18" charset="0"/>
              </a:rPr>
              <a:t>Il existe deux modes de coupe, selon le sens de rotation de la fraise et la direction du déplacement de la pièce à usiner. </a:t>
            </a:r>
          </a:p>
          <a:p>
            <a:r>
              <a:rPr lang="fr-FR" sz="2000" b="1" dirty="0" smtClean="0">
                <a:latin typeface="Garamond" pitchFamily="18" charset="0"/>
              </a:rPr>
              <a:t>Fraisage en avalant</a:t>
            </a:r>
            <a:endParaRPr lang="fr-FR" sz="2000" dirty="0" smtClean="0">
              <a:latin typeface="Garamond" pitchFamily="18" charset="0"/>
            </a:endParaRPr>
          </a:p>
          <a:p>
            <a:pPr indent="19050" algn="just">
              <a:buNone/>
            </a:pPr>
            <a:r>
              <a:rPr lang="fr-FR" sz="2000" dirty="0" smtClean="0">
                <a:latin typeface="Garamond" pitchFamily="18" charset="0"/>
              </a:rPr>
              <a:t>Le sens de rotation de la fraise et celui du déplacement de la pièce à fraiser vont dans la même direction (figure 9). Les tranchants de la fraise attaquent le copeau au point d'épaisseur maximal. Cette façon de faire, en fraisage horizontal, plaque la pièce sur  la table de la fraiseuse et donne des surfaces finies de bonne qualité. Ce principe nécessite l'utilisation d'une machine robuste disposant d'une table équipée d'un système de translation avec rattrapage de jeu, ce qui est le cas sur les machines modernes. Ainsi on évite que la pièce soit "tirée" dans la fraise.  </a:t>
            </a:r>
            <a:endParaRPr lang="fr-FR" sz="2000" b="1" dirty="0" smtClean="0">
              <a:latin typeface="Garamond" pitchFamily="18" charset="0"/>
            </a:endParaRPr>
          </a:p>
          <a:p>
            <a:pPr algn="ctr">
              <a:buNone/>
            </a:pPr>
            <a:endParaRPr lang="fr-FR" sz="2000" b="1" dirty="0" smtClean="0">
              <a:latin typeface="Garamond" pitchFamily="18" charset="0"/>
            </a:endParaRPr>
          </a:p>
          <a:p>
            <a:pPr algn="ctr">
              <a:buNone/>
            </a:pPr>
            <a:endParaRPr lang="fr-FR" sz="2000" b="1" dirty="0" smtClean="0">
              <a:latin typeface="Garamond" pitchFamily="18" charset="0"/>
            </a:endParaRPr>
          </a:p>
        </p:txBody>
      </p:sp>
      <p:pic>
        <p:nvPicPr>
          <p:cNvPr id="12" name="Image 11"/>
          <p:cNvPicPr/>
          <p:nvPr/>
        </p:nvPicPr>
        <p:blipFill>
          <a:blip r:embed="rId2"/>
          <a:srcRect/>
          <a:stretch>
            <a:fillRect/>
          </a:stretch>
        </p:blipFill>
        <p:spPr bwMode="auto">
          <a:xfrm>
            <a:off x="2143108" y="4639714"/>
            <a:ext cx="1908000" cy="1800000"/>
          </a:xfrm>
          <a:prstGeom prst="rect">
            <a:avLst/>
          </a:prstGeom>
          <a:noFill/>
          <a:ln w="9525">
            <a:noFill/>
            <a:miter lim="800000"/>
            <a:headEnd/>
            <a:tailEnd/>
          </a:ln>
        </p:spPr>
      </p:pic>
      <p:pic>
        <p:nvPicPr>
          <p:cNvPr id="13" name="Image 12"/>
          <p:cNvPicPr/>
          <p:nvPr/>
        </p:nvPicPr>
        <p:blipFill>
          <a:blip r:embed="rId3"/>
          <a:srcRect/>
          <a:stretch>
            <a:fillRect/>
          </a:stretch>
        </p:blipFill>
        <p:spPr bwMode="auto">
          <a:xfrm>
            <a:off x="4357685" y="4653764"/>
            <a:ext cx="2412000" cy="1836000"/>
          </a:xfrm>
          <a:prstGeom prst="rect">
            <a:avLst/>
          </a:prstGeom>
          <a:noFill/>
          <a:ln w="9525">
            <a:noFill/>
            <a:miter lim="800000"/>
            <a:headEnd/>
            <a:tailEnd/>
          </a:ln>
        </p:spPr>
      </p:pic>
      <p:pic>
        <p:nvPicPr>
          <p:cNvPr id="9" name="Image 8"/>
          <p:cNvPicPr/>
          <p:nvPr/>
        </p:nvPicPr>
        <p:blipFill>
          <a:blip r:embed="rId4"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10" name="ZoneTexte 9"/>
          <p:cNvSpPr txBox="1"/>
          <p:nvPr/>
        </p:nvSpPr>
        <p:spPr>
          <a:xfrm>
            <a:off x="214282" y="867550"/>
            <a:ext cx="4572032" cy="400110"/>
          </a:xfrm>
          <a:prstGeom prst="rect">
            <a:avLst/>
          </a:prstGeom>
          <a:noFill/>
        </p:spPr>
        <p:txBody>
          <a:bodyPr wrap="square" rtlCol="0">
            <a:spAutoFit/>
          </a:bodyPr>
          <a:lstStyle/>
          <a:p>
            <a:pPr indent="268288">
              <a:buFont typeface="Arial" pitchFamily="34" charset="0"/>
              <a:buChar char="•"/>
            </a:pPr>
            <a:r>
              <a:rPr lang="fr-FR" sz="2000" b="1" dirty="0" smtClean="0">
                <a:solidFill>
                  <a:srgbClr val="006600"/>
                </a:solidFill>
                <a:latin typeface="Garamond" pitchFamily="18" charset="0"/>
              </a:rPr>
              <a:t>Modes de fraisage</a:t>
            </a:r>
            <a:endParaRPr lang="fr-FR" sz="2000" dirty="0" smtClean="0">
              <a:solidFill>
                <a:srgbClr val="006600"/>
              </a:solidFill>
              <a:latin typeface="Garamond" pitchFamily="18" charset="0"/>
            </a:endParaRPr>
          </a:p>
        </p:txBody>
      </p:sp>
      <p:sp>
        <p:nvSpPr>
          <p:cNvPr id="11" name="ZoneTexte 10"/>
          <p:cNvSpPr txBox="1"/>
          <p:nvPr/>
        </p:nvSpPr>
        <p:spPr>
          <a:xfrm>
            <a:off x="3000364" y="6539670"/>
            <a:ext cx="3643338" cy="400110"/>
          </a:xfrm>
          <a:prstGeom prst="rect">
            <a:avLst/>
          </a:prstGeom>
          <a:noFill/>
        </p:spPr>
        <p:txBody>
          <a:bodyPr wrap="square" rtlCol="0">
            <a:spAutoFit/>
          </a:bodyPr>
          <a:lstStyle/>
          <a:p>
            <a:pPr algn="ctr"/>
            <a:r>
              <a:rPr lang="fr-FR" sz="2000" b="1" dirty="0" smtClean="0">
                <a:latin typeface="Garamond" pitchFamily="18" charset="0"/>
              </a:rPr>
              <a:t>Fig. 9. Fraisage en avalant</a:t>
            </a:r>
          </a:p>
        </p:txBody>
      </p:sp>
      <p:sp>
        <p:nvSpPr>
          <p:cNvPr id="14" name="Espace réservé du numéro de diapositive 13"/>
          <p:cNvSpPr>
            <a:spLocks noGrp="1"/>
          </p:cNvSpPr>
          <p:nvPr>
            <p:ph type="sldNum" sz="quarter" idx="12"/>
          </p:nvPr>
        </p:nvSpPr>
        <p:spPr/>
        <p:txBody>
          <a:bodyPr/>
          <a:lstStyle/>
          <a:p>
            <a:pPr>
              <a:defRPr/>
            </a:pPr>
            <a:fld id="{542ED76F-B232-49FC-88D1-CD244F419F25}" type="slidenum">
              <a:rPr lang="fr-FR" smtClean="0"/>
              <a:pPr>
                <a:defRPr/>
              </a:pPr>
              <a:t>17</a:t>
            </a:fld>
            <a:endParaRPr lang="fr-FR"/>
          </a:p>
        </p:txBody>
      </p:sp>
      <p:sp>
        <p:nvSpPr>
          <p:cNvPr id="16"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428596" y="1439055"/>
            <a:ext cx="8286808" cy="2714643"/>
          </a:xfrm>
        </p:spPr>
        <p:txBody>
          <a:bodyPr>
            <a:normAutofit/>
          </a:bodyPr>
          <a:lstStyle/>
          <a:p>
            <a:pPr marL="0" indent="0" algn="just">
              <a:buNone/>
            </a:pPr>
            <a:r>
              <a:rPr lang="fr-FR" sz="2000" dirty="0" smtClean="0">
                <a:latin typeface="Garamond" pitchFamily="18" charset="0"/>
              </a:rPr>
              <a:t>Le mouvement d'avance de la pièce à fraiser est opposé au sens de rotation de la fraise (figure 10). Cette dernière attaque le copeau au point d'épaisseur minimal. Dans ce cas, les dents glissent sur la surface usinée avant rotation de la fraise. Cette façon de faire provoque un grand frottement d'où une usure plus rapide des tranchants de la fraise. De plus, l'effort de coupe en fraisage horizontal tend à soulever la pièce à usiner. Les copeaux peuvent également être entraînés par la fraise. Ces copeaux se coincent entre la pièce et les arêtes de coupe et causent l’endommagement  de la pièce et la fraise.</a:t>
            </a:r>
          </a:p>
        </p:txBody>
      </p:sp>
      <p:pic>
        <p:nvPicPr>
          <p:cNvPr id="9" name="Image 8"/>
          <p:cNvPicPr/>
          <p:nvPr/>
        </p:nvPicPr>
        <p:blipFill>
          <a:blip r:embed="rId2"/>
          <a:srcRect/>
          <a:stretch>
            <a:fillRect/>
          </a:stretch>
        </p:blipFill>
        <p:spPr bwMode="auto">
          <a:xfrm>
            <a:off x="2357421" y="4225136"/>
            <a:ext cx="2124000" cy="1800000"/>
          </a:xfrm>
          <a:prstGeom prst="rect">
            <a:avLst/>
          </a:prstGeom>
          <a:noFill/>
          <a:ln w="9525">
            <a:noFill/>
            <a:miter lim="800000"/>
            <a:headEnd/>
            <a:tailEnd/>
          </a:ln>
        </p:spPr>
      </p:pic>
      <p:pic>
        <p:nvPicPr>
          <p:cNvPr id="10" name="Image 9"/>
          <p:cNvPicPr/>
          <p:nvPr/>
        </p:nvPicPr>
        <p:blipFill>
          <a:blip r:embed="rId3"/>
          <a:srcRect/>
          <a:stretch>
            <a:fillRect/>
          </a:stretch>
        </p:blipFill>
        <p:spPr bwMode="auto">
          <a:xfrm>
            <a:off x="5000628" y="4272750"/>
            <a:ext cx="1620000" cy="1800000"/>
          </a:xfrm>
          <a:prstGeom prst="rect">
            <a:avLst/>
          </a:prstGeom>
          <a:noFill/>
          <a:ln w="9525">
            <a:noFill/>
            <a:miter lim="800000"/>
            <a:headEnd/>
            <a:tailEnd/>
          </a:ln>
        </p:spPr>
      </p:pic>
      <p:pic>
        <p:nvPicPr>
          <p:cNvPr id="11" name="Image 10"/>
          <p:cNvPicPr/>
          <p:nvPr/>
        </p:nvPicPr>
        <p:blipFill>
          <a:blip r:embed="rId4"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12" name="ZoneTexte 11"/>
          <p:cNvSpPr txBox="1"/>
          <p:nvPr/>
        </p:nvSpPr>
        <p:spPr>
          <a:xfrm>
            <a:off x="-3571932" y="2439186"/>
            <a:ext cx="2571768" cy="246221"/>
          </a:xfrm>
          <a:prstGeom prst="rect">
            <a:avLst/>
          </a:prstGeom>
          <a:noFill/>
        </p:spPr>
        <p:txBody>
          <a:bodyPr wrap="square" rtlCol="0">
            <a:spAutoFit/>
          </a:bodyPr>
          <a:lstStyle/>
          <a:p>
            <a:endParaRPr lang="fr-FR" dirty="0"/>
          </a:p>
        </p:txBody>
      </p:sp>
      <p:sp>
        <p:nvSpPr>
          <p:cNvPr id="13" name="ZoneTexte 12"/>
          <p:cNvSpPr txBox="1"/>
          <p:nvPr/>
        </p:nvSpPr>
        <p:spPr>
          <a:xfrm>
            <a:off x="2516064" y="6265306"/>
            <a:ext cx="3857652" cy="400110"/>
          </a:xfrm>
          <a:prstGeom prst="rect">
            <a:avLst/>
          </a:prstGeom>
          <a:noFill/>
        </p:spPr>
        <p:txBody>
          <a:bodyPr wrap="square" rtlCol="0">
            <a:spAutoFit/>
          </a:bodyPr>
          <a:lstStyle/>
          <a:p>
            <a:pPr algn="ctr"/>
            <a:r>
              <a:rPr lang="fr-FR" sz="2000" b="1" dirty="0" smtClean="0">
                <a:latin typeface="Garamond" pitchFamily="18" charset="0"/>
              </a:rPr>
              <a:t>Fig. 10. Fraisage en opposition</a:t>
            </a:r>
            <a:endParaRPr lang="fr-FR" sz="2000" dirty="0"/>
          </a:p>
        </p:txBody>
      </p:sp>
      <p:sp>
        <p:nvSpPr>
          <p:cNvPr id="14" name="Rectangle 7"/>
          <p:cNvSpPr txBox="1">
            <a:spLocks noChangeArrowheads="1"/>
          </p:cNvSpPr>
          <p:nvPr/>
        </p:nvSpPr>
        <p:spPr>
          <a:xfrm>
            <a:off x="142844" y="938989"/>
            <a:ext cx="6215106" cy="428628"/>
          </a:xfrm>
          <a:prstGeom prst="rect">
            <a:avLst/>
          </a:prstGeom>
        </p:spPr>
        <p:txBody>
          <a:bodyPr vert="horz" lIns="91440" tIns="45720" rIns="91440" bIns="45720" rtlCol="0">
            <a:normAutofit/>
          </a:bodyPr>
          <a:lstStyle/>
          <a:p>
            <a:pPr marL="268288" marR="0" lvl="0" indent="-26828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effectLst/>
                <a:uLnTx/>
                <a:uFillTx/>
                <a:latin typeface="Garamond" pitchFamily="18" charset="0"/>
                <a:ea typeface="+mn-ea"/>
                <a:cs typeface="+mn-cs"/>
              </a:rPr>
              <a:t>Fraisage en opposition (ou conventionnel)</a:t>
            </a:r>
            <a:endParaRPr kumimoji="0" lang="fr-FR" sz="2000" b="0" i="0" u="none" strike="noStrike" kern="1200" cap="none" spc="0" normalizeH="0" baseline="0" noProof="0" dirty="0" smtClean="0">
              <a:ln>
                <a:noFill/>
              </a:ln>
              <a:effectLst/>
              <a:uLnTx/>
              <a:uFillTx/>
              <a:latin typeface="Garamond" pitchFamily="18" charset="0"/>
              <a:ea typeface="+mn-ea"/>
              <a:cs typeface="+mn-cs"/>
            </a:endParaRPr>
          </a:p>
        </p:txBody>
      </p:sp>
      <p:sp>
        <p:nvSpPr>
          <p:cNvPr id="15" name="Espace réservé du numéro de diapositive 14"/>
          <p:cNvSpPr>
            <a:spLocks noGrp="1"/>
          </p:cNvSpPr>
          <p:nvPr>
            <p:ph type="sldNum" sz="quarter" idx="12"/>
          </p:nvPr>
        </p:nvSpPr>
        <p:spPr/>
        <p:txBody>
          <a:bodyPr/>
          <a:lstStyle/>
          <a:p>
            <a:pPr>
              <a:defRPr/>
            </a:pPr>
            <a:fld id="{542ED76F-B232-49FC-88D1-CD244F419F25}" type="slidenum">
              <a:rPr lang="fr-FR" smtClean="0"/>
              <a:pPr>
                <a:defRPr/>
              </a:pPr>
              <a:t>18</a:t>
            </a:fld>
            <a:endParaRPr lang="fr-FR"/>
          </a:p>
        </p:txBody>
      </p:sp>
      <p:sp>
        <p:nvSpPr>
          <p:cNvPr id="17"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arn(inVertical)">
                                      <p:cBhvr>
                                        <p:cTn id="11" dur="500"/>
                                        <p:tgtEl>
                                          <p:spTgt spid="14">
                                            <p:txEl>
                                              <p:pRg st="0" end="0"/>
                                            </p:txEl>
                                          </p:spTgt>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build="p"/>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2500298" y="6427572"/>
            <a:ext cx="440152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15. Schéma d’une fraiseuse universelle.</a:t>
            </a:r>
            <a:endParaRPr kumimoji="0" lang="fr-FR" sz="2800" b="1" i="0" u="none" strike="noStrike" cap="none" normalizeH="0" baseline="0" dirty="0" smtClean="0">
              <a:ln>
                <a:noFill/>
              </a:ln>
              <a:solidFill>
                <a:schemeClr val="tx1"/>
              </a:solidFill>
              <a:effectLst/>
              <a:latin typeface="Garamond" pitchFamily="18"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1071538" y="1291714"/>
            <a:ext cx="6864000" cy="5148000"/>
          </a:xfrm>
          <a:prstGeom prst="rect">
            <a:avLst/>
          </a:prstGeom>
          <a:noFill/>
          <a:ln w="9525">
            <a:noFill/>
            <a:miter lim="800000"/>
            <a:headEnd/>
            <a:tailEnd/>
          </a:ln>
          <a:effectLst/>
        </p:spPr>
      </p:pic>
      <p:pic>
        <p:nvPicPr>
          <p:cNvPr id="8" name="Image 7"/>
          <p:cNvPicPr/>
          <p:nvPr/>
        </p:nvPicPr>
        <p:blipFill>
          <a:blip r:embed="rId3"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10" name="Espace réservé du numéro de diapositive 9"/>
          <p:cNvSpPr>
            <a:spLocks noGrp="1"/>
          </p:cNvSpPr>
          <p:nvPr>
            <p:ph type="sldNum" sz="quarter" idx="12"/>
          </p:nvPr>
        </p:nvSpPr>
        <p:spPr/>
        <p:txBody>
          <a:bodyPr/>
          <a:lstStyle/>
          <a:p>
            <a:pPr>
              <a:defRPr/>
            </a:pPr>
            <a:fld id="{542ED76F-B232-49FC-88D1-CD244F419F25}" type="slidenum">
              <a:rPr lang="fr-FR" smtClean="0"/>
              <a:pPr>
                <a:defRPr/>
              </a:pPr>
              <a:t>19</a:t>
            </a:fld>
            <a:endParaRPr lang="fr-FR"/>
          </a:p>
        </p:txBody>
      </p:sp>
      <p:sp>
        <p:nvSpPr>
          <p:cNvPr id="13" name="Rectangle 7"/>
          <p:cNvSpPr txBox="1">
            <a:spLocks noChangeArrowheads="1"/>
          </p:cNvSpPr>
          <p:nvPr/>
        </p:nvSpPr>
        <p:spPr>
          <a:xfrm>
            <a:off x="214283" y="867550"/>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machines de fraisage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680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857224" y="224608"/>
            <a:ext cx="6500827" cy="587375"/>
          </a:xfrm>
        </p:spPr>
        <p:txBody>
          <a:bodyPr>
            <a:normAutofit/>
          </a:bodyPr>
          <a:lstStyle/>
          <a:p>
            <a:pPr algn="ctr">
              <a:defRPr/>
            </a:pPr>
            <a:r>
              <a:rPr lang="fr-FR" sz="2400" b="1" dirty="0">
                <a:solidFill>
                  <a:srgbClr val="3333FF"/>
                </a:solidFill>
                <a:effectLst/>
                <a:latin typeface="Garamond" pitchFamily="18" charset="0"/>
                <a:cs typeface="Calibri" pitchFamily="34" charset="0"/>
              </a:rPr>
              <a:t>PLAN DE L’EXPOS</a:t>
            </a:r>
            <a:r>
              <a:rPr lang="en-US" sz="2400" b="1" dirty="0">
                <a:solidFill>
                  <a:srgbClr val="3333FF"/>
                </a:solidFill>
                <a:effectLst/>
                <a:latin typeface="Garamond" pitchFamily="18" charset="0"/>
                <a:cs typeface="Calibri" pitchFamily="34" charset="0"/>
              </a:rPr>
              <a:t>É</a:t>
            </a:r>
          </a:p>
        </p:txBody>
      </p:sp>
      <p:sp>
        <p:nvSpPr>
          <p:cNvPr id="7" name="Rectangle 7"/>
          <p:cNvSpPr>
            <a:spLocks noGrp="1" noChangeArrowheads="1"/>
          </p:cNvSpPr>
          <p:nvPr>
            <p:ph idx="1"/>
          </p:nvPr>
        </p:nvSpPr>
        <p:spPr>
          <a:xfrm>
            <a:off x="756146" y="1134492"/>
            <a:ext cx="7173440" cy="5090908"/>
          </a:xfrm>
        </p:spPr>
        <p:txBody>
          <a:bodyPr>
            <a:normAutofit fontScale="92500" lnSpcReduction="10000"/>
          </a:bodyPr>
          <a:lstStyle/>
          <a:p>
            <a:pPr marL="514350" indent="-514350">
              <a:lnSpc>
                <a:spcPct val="150000"/>
              </a:lnSpc>
              <a:buClr>
                <a:srgbClr val="FF0000"/>
              </a:buClr>
              <a:buFont typeface="+mj-lt"/>
              <a:buAutoNum type="arabicPeriod"/>
              <a:defRPr/>
            </a:pPr>
            <a:r>
              <a:rPr lang="fr-FR" sz="2800" dirty="0" smtClean="0">
                <a:effectLst/>
                <a:latin typeface="Garamond" pitchFamily="18" charset="0"/>
              </a:rPr>
              <a:t>Introduction </a:t>
            </a:r>
          </a:p>
          <a:p>
            <a:pPr marL="514350" indent="-514350">
              <a:lnSpc>
                <a:spcPct val="150000"/>
              </a:lnSpc>
              <a:buClr>
                <a:srgbClr val="FF0000"/>
              </a:buClr>
              <a:buFont typeface="+mj-lt"/>
              <a:buAutoNum type="arabicPeriod"/>
              <a:defRPr/>
            </a:pPr>
            <a:r>
              <a:rPr lang="fr-FR" sz="2800" dirty="0" smtClean="0">
                <a:effectLst/>
                <a:latin typeface="Garamond" pitchFamily="18" charset="0"/>
              </a:rPr>
              <a:t>Tournage</a:t>
            </a:r>
          </a:p>
          <a:p>
            <a:pPr marL="514350" indent="-514350">
              <a:lnSpc>
                <a:spcPct val="150000"/>
              </a:lnSpc>
              <a:buClr>
                <a:srgbClr val="FF0000"/>
              </a:buClr>
              <a:buFont typeface="+mj-lt"/>
              <a:buAutoNum type="arabicPeriod"/>
              <a:defRPr/>
            </a:pPr>
            <a:r>
              <a:rPr lang="fr-FR" sz="2800" dirty="0" smtClean="0">
                <a:effectLst/>
                <a:latin typeface="Garamond" pitchFamily="18" charset="0"/>
              </a:rPr>
              <a:t>Fraisage</a:t>
            </a:r>
          </a:p>
          <a:p>
            <a:pPr marL="514350" indent="-514350">
              <a:lnSpc>
                <a:spcPct val="150000"/>
              </a:lnSpc>
              <a:buClr>
                <a:srgbClr val="FF0000"/>
              </a:buClr>
              <a:buFont typeface="+mj-lt"/>
              <a:buAutoNum type="arabicPeriod"/>
              <a:defRPr/>
            </a:pPr>
            <a:r>
              <a:rPr lang="fr-FR" sz="2800" dirty="0" smtClean="0">
                <a:latin typeface="Garamond" pitchFamily="18" charset="0"/>
              </a:rPr>
              <a:t>Perçage</a:t>
            </a:r>
          </a:p>
          <a:p>
            <a:pPr marL="514350" indent="-514350">
              <a:lnSpc>
                <a:spcPct val="150000"/>
              </a:lnSpc>
              <a:buClr>
                <a:srgbClr val="FF0000"/>
              </a:buClr>
              <a:buFont typeface="+mj-lt"/>
              <a:buAutoNum type="arabicPeriod"/>
              <a:defRPr/>
            </a:pPr>
            <a:r>
              <a:rPr lang="fr-FR" sz="2800" dirty="0" smtClean="0">
                <a:effectLst/>
                <a:latin typeface="Garamond" pitchFamily="18" charset="0"/>
              </a:rPr>
              <a:t>Eléments de régime de coupe</a:t>
            </a:r>
          </a:p>
          <a:p>
            <a:pPr marL="514350" indent="-514350">
              <a:lnSpc>
                <a:spcPct val="150000"/>
              </a:lnSpc>
              <a:buClr>
                <a:srgbClr val="FF0000"/>
              </a:buClr>
              <a:buFont typeface="+mj-lt"/>
              <a:buAutoNum type="arabicPeriod"/>
              <a:defRPr/>
            </a:pPr>
            <a:r>
              <a:rPr lang="fr-FR" sz="2800" dirty="0" smtClean="0">
                <a:effectLst/>
                <a:latin typeface="Garamond" pitchFamily="18" charset="0"/>
              </a:rPr>
              <a:t>Machines-outils (tour, fraiseuse, perceuse) </a:t>
            </a:r>
          </a:p>
          <a:p>
            <a:pPr marL="514350" indent="-514350">
              <a:lnSpc>
                <a:spcPct val="150000"/>
              </a:lnSpc>
              <a:buClr>
                <a:srgbClr val="FF0000"/>
              </a:buClr>
              <a:buFont typeface="+mj-lt"/>
              <a:buAutoNum type="arabicPeriod"/>
              <a:defRPr/>
            </a:pPr>
            <a:r>
              <a:rPr lang="fr-FR" sz="2800" dirty="0" smtClean="0">
                <a:effectLst/>
                <a:latin typeface="Garamond" pitchFamily="18" charset="0"/>
              </a:rPr>
              <a:t>Matériaux et géométrie des outils</a:t>
            </a:r>
          </a:p>
          <a:p>
            <a:pPr marL="514350" indent="-514350">
              <a:lnSpc>
                <a:spcPct val="150000"/>
              </a:lnSpc>
              <a:buClr>
                <a:srgbClr val="FF0000"/>
              </a:buClr>
              <a:buFont typeface="+mj-lt"/>
              <a:buAutoNum type="arabicPeriod"/>
              <a:defRPr/>
            </a:pPr>
            <a:r>
              <a:rPr lang="fr-FR" sz="2800" dirty="0" smtClean="0">
                <a:effectLst/>
                <a:latin typeface="Garamond" pitchFamily="18" charset="0"/>
              </a:rPr>
              <a:t>Applications</a:t>
            </a:r>
            <a:endParaRPr lang="fr-FR" sz="2800" dirty="0">
              <a:effectLst/>
              <a:latin typeface="Garamond" pitchFamily="18" charset="0"/>
            </a:endParaRPr>
          </a:p>
          <a:p>
            <a:pPr>
              <a:lnSpc>
                <a:spcPct val="150000"/>
              </a:lnSpc>
              <a:buClr>
                <a:srgbClr val="FF0000"/>
              </a:buClr>
              <a:buFont typeface="Wingdings" pitchFamily="2" charset="2"/>
              <a:buChar char="Ø"/>
              <a:defRPr/>
            </a:pPr>
            <a:endParaRPr lang="fr-FR" sz="2800" dirty="0" smtClean="0">
              <a:solidFill>
                <a:srgbClr val="3333FF"/>
              </a:solidFill>
              <a:effectLst/>
              <a:latin typeface="Garamond" pitchFamily="18" charset="0"/>
            </a:endParaRP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5" name="Espace réservé du numéro de diapositive 4"/>
          <p:cNvSpPr>
            <a:spLocks noGrp="1"/>
          </p:cNvSpPr>
          <p:nvPr>
            <p:ph type="sldNum" sz="quarter" idx="12"/>
          </p:nvPr>
        </p:nvSpPr>
        <p:spPr/>
        <p:txBody>
          <a:bodyPr/>
          <a:lstStyle/>
          <a:p>
            <a:pPr>
              <a:defRPr/>
            </a:pPr>
            <a:r>
              <a:rPr lang="fr-FR" dirty="0" smtClean="0"/>
              <a:t>40/</a:t>
            </a:r>
            <a:fld id="{542ED76F-B232-49FC-88D1-CD244F419F25}" type="slidenum">
              <a:rPr lang="fr-FR" smtClean="0"/>
              <a:pPr>
                <a:defRPr/>
              </a:pPr>
              <a:t>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additive="base">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 calcmode="lin" valueType="num">
                                      <p:cBhvr additive="base">
                                        <p:cTn id="4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3" name="Rectangle 3"/>
          <p:cNvSpPr>
            <a:spLocks noChangeArrowheads="1"/>
          </p:cNvSpPr>
          <p:nvPr/>
        </p:nvSpPr>
        <p:spPr bwMode="auto">
          <a:xfrm>
            <a:off x="332225" y="5582458"/>
            <a:ext cx="40254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7. </a:t>
            </a:r>
            <a:r>
              <a:rPr kumimoji="0" lang="fr-FR" sz="1800" b="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Fraiseuse conventionnelle</a:t>
            </a:r>
            <a:r>
              <a:rPr kumimoji="0" lang="fr-FR" sz="1800" b="1" u="none" strike="noStrike" cap="none" normalizeH="0" dirty="0" smtClean="0">
                <a:ln>
                  <a:noFill/>
                </a:ln>
                <a:solidFill>
                  <a:schemeClr val="tx1"/>
                </a:solidFill>
                <a:effectLst/>
                <a:latin typeface="Garamond" pitchFamily="18" charset="0"/>
                <a:ea typeface="Calibri" pitchFamily="34" charset="0"/>
                <a:cs typeface="Times New Roman" pitchFamily="18" charset="0"/>
              </a:rPr>
              <a:t> PMO.</a:t>
            </a:r>
            <a:endParaRPr kumimoji="0" lang="fr-FR" sz="2800" b="1" u="none" strike="noStrike" cap="none" normalizeH="0" baseline="0" dirty="0" smtClean="0">
              <a:ln>
                <a:noFill/>
              </a:ln>
              <a:solidFill>
                <a:schemeClr val="tx1"/>
              </a:solidFill>
              <a:effectLst/>
              <a:latin typeface="Garamond" pitchFamily="18" charset="0"/>
              <a:cs typeface="Arial" pitchFamily="34" charset="0"/>
            </a:endParaRPr>
          </a:p>
        </p:txBody>
      </p:sp>
      <p:pic>
        <p:nvPicPr>
          <p:cNvPr id="8" name="Image 7"/>
          <p:cNvPicPr/>
          <p:nvPr/>
        </p:nvPicPr>
        <p:blipFill>
          <a:blip r:embed="rId2" cstate="print"/>
          <a:srcRect/>
          <a:stretch>
            <a:fillRect/>
          </a:stretch>
        </p:blipFill>
        <p:spPr bwMode="auto">
          <a:xfrm>
            <a:off x="6263048" y="10294"/>
            <a:ext cx="2738108" cy="1040628"/>
          </a:xfrm>
          <a:prstGeom prst="rect">
            <a:avLst/>
          </a:prstGeom>
          <a:noFill/>
          <a:ln w="69850" cap="flat" cmpd="thinThick">
            <a:noFill/>
            <a:bevel/>
            <a:headEnd/>
            <a:tailEnd/>
          </a:ln>
        </p:spPr>
      </p:pic>
      <p:sp>
        <p:nvSpPr>
          <p:cNvPr id="7" name="Espace réservé du numéro de diapositive 6"/>
          <p:cNvSpPr>
            <a:spLocks noGrp="1"/>
          </p:cNvSpPr>
          <p:nvPr>
            <p:ph type="sldNum" sz="quarter" idx="12"/>
          </p:nvPr>
        </p:nvSpPr>
        <p:spPr/>
        <p:txBody>
          <a:bodyPr/>
          <a:lstStyle/>
          <a:p>
            <a:pPr>
              <a:defRPr/>
            </a:pPr>
            <a:fld id="{542ED76F-B232-49FC-88D1-CD244F419F25}" type="slidenum">
              <a:rPr lang="fr-FR" smtClean="0"/>
              <a:pPr>
                <a:defRPr/>
              </a:pPr>
              <a:t>20</a:t>
            </a:fld>
            <a:endParaRPr lang="fr-FR"/>
          </a:p>
        </p:txBody>
      </p:sp>
      <p:sp>
        <p:nvSpPr>
          <p:cNvPr id="10" name="Rectangle 7"/>
          <p:cNvSpPr txBox="1">
            <a:spLocks noChangeArrowheads="1"/>
          </p:cNvSpPr>
          <p:nvPr/>
        </p:nvSpPr>
        <p:spPr>
          <a:xfrm>
            <a:off x="214283" y="867550"/>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machines de fraisage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1" name="Rectangle 3"/>
          <p:cNvSpPr>
            <a:spLocks noChangeArrowheads="1"/>
          </p:cNvSpPr>
          <p:nvPr/>
        </p:nvSpPr>
        <p:spPr bwMode="auto">
          <a:xfrm>
            <a:off x="2997268" y="6150573"/>
            <a:ext cx="600388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a:r>
              <a:rPr kumimoji="0" lang="fr-FR" sz="1800" b="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8. </a:t>
            </a:r>
            <a:r>
              <a:rPr lang="fr-FR" sz="1800" b="1" dirty="0" smtClean="0">
                <a:latin typeface="Garamond" pitchFamily="18" charset="0"/>
                <a:ea typeface="Calibri" pitchFamily="34" charset="0"/>
                <a:cs typeface="Times New Roman" pitchFamily="18" charset="0"/>
              </a:rPr>
              <a:t>Centre de fraisage à axe vertical. On voit le changeur</a:t>
            </a:r>
          </a:p>
          <a:p>
            <a:pPr lvl="0" algn="ctr"/>
            <a:r>
              <a:rPr lang="fr-FR" sz="1800" b="1" dirty="0" smtClean="0">
                <a:latin typeface="Garamond" pitchFamily="18" charset="0"/>
                <a:ea typeface="Calibri" pitchFamily="34" charset="0"/>
                <a:cs typeface="Times New Roman" pitchFamily="18" charset="0"/>
              </a:rPr>
              <a:t>d’outil sur la gauche</a:t>
            </a:r>
            <a:endParaRPr kumimoji="0" lang="fr-FR" sz="2800" b="1" u="none" strike="noStrike" cap="none" normalizeH="0" baseline="0" dirty="0" smtClean="0">
              <a:ln>
                <a:noFill/>
              </a:ln>
              <a:solidFill>
                <a:schemeClr val="tx1"/>
              </a:solidFill>
              <a:effectLst/>
              <a:latin typeface="Garamond" pitchFamily="18"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4714876" y="2070624"/>
            <a:ext cx="4143404" cy="3940462"/>
          </a:xfrm>
          <a:prstGeom prst="rect">
            <a:avLst/>
          </a:prstGeom>
          <a:noFill/>
          <a:ln w="9525">
            <a:noFill/>
            <a:miter lim="800000"/>
            <a:headEnd/>
            <a:tailEnd/>
          </a:ln>
          <a:effectLst/>
        </p:spPr>
      </p:pic>
      <p:sp>
        <p:nvSpPr>
          <p:cNvPr id="14"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pic>
        <p:nvPicPr>
          <p:cNvPr id="24580" name="Picture 4" descr="https://encrypted-tbn0.gstatic.com/images?q=tbn:ANd9GcTFo_SYjtkiExhtfrUieBeku_YAtNWKf8YsrEU7EDPi-BjBHNfeow"/>
          <p:cNvPicPr>
            <a:picLocks noChangeAspect="1" noChangeArrowheads="1"/>
          </p:cNvPicPr>
          <p:nvPr/>
        </p:nvPicPr>
        <p:blipFill>
          <a:blip r:embed="rId4"/>
          <a:srcRect/>
          <a:stretch>
            <a:fillRect/>
          </a:stretch>
        </p:blipFill>
        <p:spPr bwMode="auto">
          <a:xfrm>
            <a:off x="642910" y="1439054"/>
            <a:ext cx="3429024" cy="4039345"/>
          </a:xfrm>
          <a:prstGeom prst="rect">
            <a:avLst/>
          </a:prstGeom>
          <a:noFill/>
        </p:spPr>
      </p:pic>
    </p:spTree>
    <p:extLst>
      <p:ext uri="{BB962C8B-B14F-4D97-AF65-F5344CB8AC3E}">
        <p14:creationId xmlns="" xmlns:p14="http://schemas.microsoft.com/office/powerpoint/2010/main" val="39271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rcRect/>
          <a:stretch>
            <a:fillRect/>
          </a:stretch>
        </p:blipFill>
        <p:spPr bwMode="auto">
          <a:xfrm>
            <a:off x="6246606" y="10294"/>
            <a:ext cx="2738108" cy="1040628"/>
          </a:xfrm>
          <a:prstGeom prst="rect">
            <a:avLst/>
          </a:prstGeom>
          <a:noFill/>
          <a:ln w="69850" cap="flat" cmpd="thinThick">
            <a:noFill/>
            <a:bevel/>
            <a:headEnd/>
            <a:tailEnd/>
          </a:ln>
        </p:spPr>
      </p:pic>
      <p:sp>
        <p:nvSpPr>
          <p:cNvPr id="17" name="Rectangle 7"/>
          <p:cNvSpPr txBox="1">
            <a:spLocks noChangeArrowheads="1"/>
          </p:cNvSpPr>
          <p:nvPr/>
        </p:nvSpPr>
        <p:spPr>
          <a:xfrm>
            <a:off x="214283" y="581798"/>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outils de fraisage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Espace réservé du numéro de diapositive 12"/>
          <p:cNvSpPr>
            <a:spLocks noGrp="1"/>
          </p:cNvSpPr>
          <p:nvPr>
            <p:ph type="sldNum" sz="quarter" idx="12"/>
          </p:nvPr>
        </p:nvSpPr>
        <p:spPr/>
        <p:txBody>
          <a:bodyPr/>
          <a:lstStyle/>
          <a:p>
            <a:pPr>
              <a:defRPr/>
            </a:pPr>
            <a:fld id="{542ED76F-B232-49FC-88D1-CD244F419F25}" type="slidenum">
              <a:rPr lang="fr-FR" smtClean="0"/>
              <a:pPr>
                <a:defRPr/>
              </a:pPr>
              <a:t>21</a:t>
            </a:fld>
            <a:endParaRPr lang="fr-FR"/>
          </a:p>
        </p:txBody>
      </p:sp>
      <p:pic>
        <p:nvPicPr>
          <p:cNvPr id="3074" name="Picture 2"/>
          <p:cNvPicPr>
            <a:picLocks noChangeAspect="1" noChangeArrowheads="1"/>
          </p:cNvPicPr>
          <p:nvPr/>
        </p:nvPicPr>
        <p:blipFill>
          <a:blip r:embed="rId3"/>
          <a:srcRect/>
          <a:stretch>
            <a:fillRect/>
          </a:stretch>
        </p:blipFill>
        <p:spPr bwMode="auto">
          <a:xfrm>
            <a:off x="1500166" y="1047747"/>
            <a:ext cx="5653977" cy="4677587"/>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1500166" y="5693802"/>
            <a:ext cx="5652000" cy="1073165"/>
          </a:xfrm>
          <a:prstGeom prst="rect">
            <a:avLst/>
          </a:prstGeom>
          <a:noFill/>
          <a:ln w="9525">
            <a:noFill/>
            <a:miter lim="800000"/>
            <a:headEnd/>
            <a:tailEnd/>
          </a:ln>
          <a:effectLst/>
        </p:spPr>
      </p:pic>
      <p:sp>
        <p:nvSpPr>
          <p:cNvPr id="18"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0961" name="Image 1" descr="http://www.larousse.fr/encyclopedie/data/images/1003441-Types_de_fraises_pour_machines.jpg"/>
          <p:cNvPicPr>
            <a:picLocks noChangeAspect="1" noChangeArrowheads="1"/>
          </p:cNvPicPr>
          <p:nvPr/>
        </p:nvPicPr>
        <p:blipFill>
          <a:blip r:embed="rId2"/>
          <a:srcRect l="3024" t="2251" r="1601" b="3250"/>
          <a:stretch>
            <a:fillRect/>
          </a:stretch>
        </p:blipFill>
        <p:spPr bwMode="auto">
          <a:xfrm>
            <a:off x="1142976" y="1296178"/>
            <a:ext cx="6786610" cy="4631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63" name="Rectangle 3"/>
          <p:cNvSpPr>
            <a:spLocks noChangeArrowheads="1"/>
          </p:cNvSpPr>
          <p:nvPr/>
        </p:nvSpPr>
        <p:spPr bwMode="auto">
          <a:xfrm>
            <a:off x="2643174" y="6284696"/>
            <a:ext cx="385445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a:t>
            </a:r>
            <a:r>
              <a:rPr lang="fr-FR" sz="1800" b="1" dirty="0" smtClean="0">
                <a:latin typeface="Garamond" pitchFamily="18" charset="0"/>
                <a:ea typeface="Calibri" pitchFamily="34" charset="0"/>
                <a:cs typeface="Times New Roman" pitchFamily="18" charset="0"/>
              </a:rPr>
              <a:t>19</a:t>
            </a:r>
            <a:r>
              <a:rPr kumimoji="0" lang="fr-FR" sz="1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Fraises</a:t>
            </a:r>
            <a:r>
              <a:rPr kumimoji="0" lang="fr-FR" sz="1800" b="1" i="0" u="none" strike="noStrike" cap="none" normalizeH="0" baseline="0" dirty="0" smtClean="0">
                <a:ln>
                  <a:noFill/>
                </a:ln>
                <a:solidFill>
                  <a:schemeClr val="tx1"/>
                </a:solidFill>
                <a:effectLst/>
                <a:latin typeface="Garamond" pitchFamily="18" charset="0"/>
                <a:cs typeface="Arial" pitchFamily="34" charset="0"/>
              </a:rPr>
              <a:t> en acier rapide (HSS).</a:t>
            </a:r>
          </a:p>
        </p:txBody>
      </p:sp>
      <p:pic>
        <p:nvPicPr>
          <p:cNvPr id="8" name="Image 7"/>
          <p:cNvPicPr/>
          <p:nvPr/>
        </p:nvPicPr>
        <p:blipFill>
          <a:blip r:embed="rId3"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7" name="Espace réservé du numéro de diapositive 6"/>
          <p:cNvSpPr>
            <a:spLocks noGrp="1"/>
          </p:cNvSpPr>
          <p:nvPr>
            <p:ph type="sldNum" sz="quarter" idx="12"/>
          </p:nvPr>
        </p:nvSpPr>
        <p:spPr/>
        <p:txBody>
          <a:bodyPr/>
          <a:lstStyle/>
          <a:p>
            <a:pPr>
              <a:defRPr/>
            </a:pPr>
            <a:fld id="{542ED76F-B232-49FC-88D1-CD244F419F25}" type="slidenum">
              <a:rPr lang="fr-FR" smtClean="0"/>
              <a:pPr>
                <a:defRPr/>
              </a:pPr>
              <a:t>22</a:t>
            </a:fld>
            <a:endParaRPr lang="fr-FR"/>
          </a:p>
        </p:txBody>
      </p:sp>
      <p:sp>
        <p:nvSpPr>
          <p:cNvPr id="11" name="Rectangle 7"/>
          <p:cNvSpPr txBox="1">
            <a:spLocks noChangeArrowheads="1"/>
          </p:cNvSpPr>
          <p:nvPr/>
        </p:nvSpPr>
        <p:spPr>
          <a:xfrm>
            <a:off x="214283" y="581798"/>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outils de fraisage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latin typeface="Garamond" pitchFamily="18" charset="0"/>
                <a:cs typeface="Calibri" pitchFamily="34" charset="0"/>
              </a:rPr>
              <a:t>3. Fraisage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34209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251519" y="1081865"/>
            <a:ext cx="8606761" cy="2714643"/>
          </a:xfrm>
        </p:spPr>
        <p:txBody>
          <a:bodyPr>
            <a:noAutofit/>
          </a:bodyPr>
          <a:lstStyle/>
          <a:p>
            <a:pPr marL="268288" indent="-268288" algn="just"/>
            <a:r>
              <a:rPr lang="fr-FR" sz="2000" dirty="0" smtClean="0">
                <a:latin typeface="Garamond" pitchFamily="18" charset="0"/>
              </a:rPr>
              <a:t>Le </a:t>
            </a:r>
            <a:r>
              <a:rPr lang="fr-FR" sz="2000" b="1" dirty="0" smtClean="0">
                <a:latin typeface="Garamond" pitchFamily="18" charset="0"/>
              </a:rPr>
              <a:t>perçage</a:t>
            </a:r>
            <a:r>
              <a:rPr lang="fr-FR" sz="2000" dirty="0" smtClean="0">
                <a:latin typeface="Garamond" pitchFamily="18" charset="0"/>
              </a:rPr>
              <a:t> est un procédé d’usinage par enlèvement de copeaux qui consiste à réaliser des trous (borgnes ou débouchant) à l'aide d’outils coupants (forets) sur des machines appelées perceuses. La pièce sur laquelle on effectue un perçage est fixée dans un étau.</a:t>
            </a:r>
          </a:p>
          <a:p>
            <a:pPr marL="268288" indent="-268288" algn="just"/>
            <a:r>
              <a:rPr lang="fr-FR" sz="2000" dirty="0" smtClean="0">
                <a:latin typeface="Garamond" pitchFamily="18" charset="0"/>
              </a:rPr>
              <a:t>En perçage, le mouvement de coupe est obtenu par rotation du foret emmanché dans la broche, tandis que le mouvement d'avance est obtenu soit par le déplacement du foret soit par le déplacement de la pièce. La combinaison de ces deux mouvements permet l'enlèvement de matière sous forme de copeaux.</a:t>
            </a:r>
          </a:p>
        </p:txBody>
      </p:sp>
      <p:pic>
        <p:nvPicPr>
          <p:cNvPr id="9" name="Image 8"/>
          <p:cNvPicPr/>
          <p:nvPr/>
        </p:nvPicPr>
        <p:blipFill>
          <a:blip r:embed="rId2" cstate="print"/>
          <a:srcRect/>
          <a:stretch>
            <a:fillRect/>
          </a:stretch>
        </p:blipFill>
        <p:spPr bwMode="auto">
          <a:xfrm>
            <a:off x="2428860" y="3725070"/>
            <a:ext cx="3929090" cy="2571768"/>
          </a:xfrm>
          <a:prstGeom prst="rect">
            <a:avLst/>
          </a:prstGeom>
          <a:noFill/>
          <a:ln w="9525">
            <a:noFill/>
            <a:miter lim="800000"/>
            <a:headEnd/>
            <a:tailEnd/>
          </a:ln>
        </p:spPr>
      </p:pic>
      <p:pic>
        <p:nvPicPr>
          <p:cNvPr id="10" name="Image 9"/>
          <p:cNvPicPr/>
          <p:nvPr/>
        </p:nvPicPr>
        <p:blipFill>
          <a:blip r:embed="rId3"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11" name="ZoneTexte 10"/>
          <p:cNvSpPr txBox="1"/>
          <p:nvPr/>
        </p:nvSpPr>
        <p:spPr>
          <a:xfrm>
            <a:off x="2428860" y="6539670"/>
            <a:ext cx="4357718" cy="400110"/>
          </a:xfrm>
          <a:prstGeom prst="rect">
            <a:avLst/>
          </a:prstGeom>
          <a:noFill/>
        </p:spPr>
        <p:txBody>
          <a:bodyPr wrap="square" rtlCol="0">
            <a:spAutoFit/>
          </a:bodyPr>
          <a:lstStyle/>
          <a:p>
            <a:pPr algn="ctr">
              <a:buNone/>
            </a:pPr>
            <a:r>
              <a:rPr lang="fr-FR" sz="2000" b="1" dirty="0" smtClean="0">
                <a:latin typeface="Garamond" pitchFamily="18" charset="0"/>
              </a:rPr>
              <a:t>Fig. 11. Opération de perçage</a:t>
            </a:r>
          </a:p>
        </p:txBody>
      </p:sp>
      <p:sp>
        <p:nvSpPr>
          <p:cNvPr id="8" name="Espace réservé du numéro de diapositive 7"/>
          <p:cNvSpPr>
            <a:spLocks noGrp="1"/>
          </p:cNvSpPr>
          <p:nvPr>
            <p:ph type="sldNum" sz="quarter" idx="12"/>
          </p:nvPr>
        </p:nvSpPr>
        <p:spPr/>
        <p:txBody>
          <a:bodyPr/>
          <a:lstStyle/>
          <a:p>
            <a:pPr>
              <a:defRPr/>
            </a:pPr>
            <a:fld id="{542ED76F-B232-49FC-88D1-CD244F419F25}" type="slidenum">
              <a:rPr lang="fr-FR" smtClean="0"/>
              <a:pPr>
                <a:defRPr/>
              </a:pPr>
              <a:t>23</a:t>
            </a:fld>
            <a:endParaRPr lang="fr-FR"/>
          </a:p>
        </p:txBody>
      </p:sp>
      <p:sp>
        <p:nvSpPr>
          <p:cNvPr id="12" name="Rectangle 5"/>
          <p:cNvSpPr txBox="1">
            <a:spLocks noChangeArrowheads="1"/>
          </p:cNvSpPr>
          <p:nvPr/>
        </p:nvSpPr>
        <p:spPr>
          <a:xfrm>
            <a:off x="1643042" y="65861"/>
            <a:ext cx="2286016" cy="5873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smtClean="0">
                <a:solidFill>
                  <a:srgbClr val="3333FF"/>
                </a:solidFill>
                <a:latin typeface="Garamond" pitchFamily="18" charset="0"/>
                <a:ea typeface="+mj-ea"/>
                <a:cs typeface="Calibri" pitchFamily="34" charset="0"/>
              </a:rPr>
              <a:t>4. Perçage</a:t>
            </a:r>
            <a:endParaRPr kumimoji="0" lang="en-US" sz="2800" b="1" i="0" u="none" strike="noStrike" kern="1200" cap="none" spc="0" normalizeH="0" baseline="0" noProof="0" dirty="0">
              <a:ln>
                <a:noFill/>
              </a:ln>
              <a:solidFill>
                <a:srgbClr val="3333FF"/>
              </a:solidFill>
              <a:effectLst/>
              <a:uLnTx/>
              <a:uFillTx/>
              <a:latin typeface="Garamond" pitchFamily="18" charset="0"/>
              <a:ea typeface="+mj-ea"/>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age 7"/>
          <p:cNvPicPr/>
          <p:nvPr/>
        </p:nvPicPr>
        <p:blipFill>
          <a:blip r:embed="rId2" cstate="print"/>
          <a:srcRect/>
          <a:stretch>
            <a:fillRect/>
          </a:stretch>
        </p:blipFill>
        <p:spPr bwMode="auto">
          <a:xfrm>
            <a:off x="6263048" y="10294"/>
            <a:ext cx="2738108" cy="1040628"/>
          </a:xfrm>
          <a:prstGeom prst="rect">
            <a:avLst/>
          </a:prstGeom>
          <a:noFill/>
          <a:ln w="69850" cap="flat" cmpd="thinThick">
            <a:noFill/>
            <a:bevel/>
            <a:headEnd/>
            <a:tailEnd/>
          </a:ln>
        </p:spPr>
      </p:pic>
      <p:sp>
        <p:nvSpPr>
          <p:cNvPr id="7" name="Espace réservé du numéro de diapositive 6"/>
          <p:cNvSpPr>
            <a:spLocks noGrp="1"/>
          </p:cNvSpPr>
          <p:nvPr>
            <p:ph type="sldNum" sz="quarter" idx="12"/>
          </p:nvPr>
        </p:nvSpPr>
        <p:spPr/>
        <p:txBody>
          <a:bodyPr/>
          <a:lstStyle/>
          <a:p>
            <a:pPr>
              <a:defRPr/>
            </a:pPr>
            <a:fld id="{542ED76F-B232-49FC-88D1-CD244F419F25}" type="slidenum">
              <a:rPr lang="fr-FR" smtClean="0"/>
              <a:pPr>
                <a:defRPr/>
              </a:pPr>
              <a:t>24</a:t>
            </a:fld>
            <a:endParaRPr lang="fr-FR"/>
          </a:p>
        </p:txBody>
      </p:sp>
      <p:sp>
        <p:nvSpPr>
          <p:cNvPr id="10" name="Rectangle 7"/>
          <p:cNvSpPr txBox="1">
            <a:spLocks noChangeArrowheads="1"/>
          </p:cNvSpPr>
          <p:nvPr/>
        </p:nvSpPr>
        <p:spPr>
          <a:xfrm>
            <a:off x="214283" y="653236"/>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machines de perçage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pic>
        <p:nvPicPr>
          <p:cNvPr id="15" name="Image 1" descr="http://www.nzdl.org/gsdl/collect/gtz/archives/HASHfeaf.dir/p129.gif"/>
          <p:cNvPicPr>
            <a:picLocks noChangeAspect="1" noChangeArrowheads="1"/>
          </p:cNvPicPr>
          <p:nvPr/>
        </p:nvPicPr>
        <p:blipFill>
          <a:blip r:embed="rId3"/>
          <a:srcRect r="4144"/>
          <a:stretch>
            <a:fillRect/>
          </a:stretch>
        </p:blipFill>
        <p:spPr bwMode="auto">
          <a:xfrm>
            <a:off x="2643174" y="1153302"/>
            <a:ext cx="4143404"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3"/>
          <p:cNvSpPr>
            <a:spLocks noChangeArrowheads="1"/>
          </p:cNvSpPr>
          <p:nvPr/>
        </p:nvSpPr>
        <p:spPr bwMode="auto">
          <a:xfrm>
            <a:off x="2556709" y="6499010"/>
            <a:ext cx="43013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17. Schéma d’une perceuse à colonne.</a:t>
            </a:r>
            <a:endParaRPr kumimoji="0" lang="fr-FR" sz="2800" b="1" i="0" u="none" strike="noStrike" cap="none" normalizeH="0" baseline="0" dirty="0" smtClean="0">
              <a:ln>
                <a:noFill/>
              </a:ln>
              <a:solidFill>
                <a:schemeClr val="tx1"/>
              </a:solidFill>
              <a:effectLst/>
              <a:latin typeface="Garamond" pitchFamily="18" charset="0"/>
              <a:cs typeface="Arial" pitchFamily="34" charset="0"/>
            </a:endParaRPr>
          </a:p>
        </p:txBody>
      </p:sp>
      <p:sp>
        <p:nvSpPr>
          <p:cNvPr id="18" name="Rectangle 5"/>
          <p:cNvSpPr txBox="1">
            <a:spLocks noChangeArrowheads="1"/>
          </p:cNvSpPr>
          <p:nvPr/>
        </p:nvSpPr>
        <p:spPr>
          <a:xfrm>
            <a:off x="1643042" y="65861"/>
            <a:ext cx="2286016" cy="5873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smtClean="0">
                <a:solidFill>
                  <a:srgbClr val="3333FF"/>
                </a:solidFill>
                <a:latin typeface="Garamond" pitchFamily="18" charset="0"/>
                <a:ea typeface="+mj-ea"/>
                <a:cs typeface="Calibri" pitchFamily="34" charset="0"/>
              </a:rPr>
              <a:t>4. Perçage</a:t>
            </a:r>
            <a:endParaRPr kumimoji="0" lang="en-US" sz="2800" b="1" i="0" u="none" strike="noStrike" kern="1200" cap="none" spc="0" normalizeH="0" baseline="0" noProof="0" dirty="0">
              <a:ln>
                <a:noFill/>
              </a:ln>
              <a:solidFill>
                <a:srgbClr val="3333FF"/>
              </a:solidFill>
              <a:effectLst/>
              <a:uLnTx/>
              <a:uFillTx/>
              <a:latin typeface="Garamond" pitchFamily="18" charset="0"/>
              <a:ea typeface="+mj-ea"/>
              <a:cs typeface="Calibri" pitchFamily="34" charset="0"/>
            </a:endParaRPr>
          </a:p>
        </p:txBody>
      </p:sp>
    </p:spTree>
    <p:extLst>
      <p:ext uri="{BB962C8B-B14F-4D97-AF65-F5344CB8AC3E}">
        <p14:creationId xmlns="" xmlns:p14="http://schemas.microsoft.com/office/powerpoint/2010/main" val="39271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9937" name="Image 4" descr="http://www.leroymerlin.fr/multimedia/2c4861120/produits/perceuse-a-colonne-fartools-111050-350w.jpg"/>
          <p:cNvPicPr>
            <a:picLocks noChangeAspect="1" noChangeArrowheads="1"/>
          </p:cNvPicPr>
          <p:nvPr/>
        </p:nvPicPr>
        <p:blipFill>
          <a:blip r:embed="rId2"/>
          <a:srcRect l="23753" r="23920"/>
          <a:stretch>
            <a:fillRect/>
          </a:stretch>
        </p:blipFill>
        <p:spPr bwMode="auto">
          <a:xfrm>
            <a:off x="1214435" y="1367616"/>
            <a:ext cx="3000375" cy="5081583"/>
          </a:xfrm>
          <a:prstGeom prst="rect">
            <a:avLst/>
          </a:prstGeom>
          <a:noFill/>
        </p:spPr>
      </p:pic>
      <p:sp>
        <p:nvSpPr>
          <p:cNvPr id="39939" name="Rectangle 3"/>
          <p:cNvSpPr>
            <a:spLocks noChangeArrowheads="1"/>
          </p:cNvSpPr>
          <p:nvPr/>
        </p:nvSpPr>
        <p:spPr bwMode="auto">
          <a:xfrm>
            <a:off x="3133547" y="6564313"/>
            <a:ext cx="297119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18. Perceuses à colonne.</a:t>
            </a:r>
            <a:endParaRPr kumimoji="0" lang="fr-FR" sz="28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9940" name="Image 1" descr="http://www.ideesmaison.com/images/view/1360-1.jpg"/>
          <p:cNvPicPr>
            <a:picLocks noChangeAspect="1" noChangeArrowheads="1"/>
          </p:cNvPicPr>
          <p:nvPr/>
        </p:nvPicPr>
        <p:blipFill>
          <a:blip r:embed="rId3"/>
          <a:srcRect t="7277"/>
          <a:stretch>
            <a:fillRect/>
          </a:stretch>
        </p:blipFill>
        <p:spPr bwMode="auto">
          <a:xfrm>
            <a:off x="4572000" y="1367616"/>
            <a:ext cx="3357586" cy="5214974"/>
          </a:xfrm>
          <a:prstGeom prst="rect">
            <a:avLst/>
          </a:prstGeom>
          <a:noFill/>
        </p:spPr>
      </p:pic>
      <p:pic>
        <p:nvPicPr>
          <p:cNvPr id="10" name="Image 9"/>
          <p:cNvPicPr/>
          <p:nvPr/>
        </p:nvPicPr>
        <p:blipFill>
          <a:blip r:embed="rId4"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25</a:t>
            </a:fld>
            <a:endParaRPr lang="fr-FR"/>
          </a:p>
        </p:txBody>
      </p:sp>
      <p:sp>
        <p:nvSpPr>
          <p:cNvPr id="13" name="Rectangle 7"/>
          <p:cNvSpPr txBox="1">
            <a:spLocks noChangeArrowheads="1"/>
          </p:cNvSpPr>
          <p:nvPr/>
        </p:nvSpPr>
        <p:spPr>
          <a:xfrm>
            <a:off x="214283" y="653236"/>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1" dirty="0" smtClean="0">
                <a:solidFill>
                  <a:srgbClr val="006600"/>
                </a:solidFill>
                <a:latin typeface="Garamond" pitchFamily="18" charset="0"/>
                <a:cs typeface="+mn-cs"/>
              </a:rPr>
              <a:t>Les machines de perçage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5"/>
          <p:cNvSpPr txBox="1">
            <a:spLocks noChangeArrowheads="1"/>
          </p:cNvSpPr>
          <p:nvPr/>
        </p:nvSpPr>
        <p:spPr>
          <a:xfrm>
            <a:off x="1643042" y="65861"/>
            <a:ext cx="2286016" cy="5873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smtClean="0">
                <a:solidFill>
                  <a:srgbClr val="3333FF"/>
                </a:solidFill>
                <a:latin typeface="Garamond" pitchFamily="18" charset="0"/>
                <a:ea typeface="+mj-ea"/>
                <a:cs typeface="Calibri" pitchFamily="34" charset="0"/>
              </a:rPr>
              <a:t>4. Perçage</a:t>
            </a:r>
            <a:endParaRPr kumimoji="0" lang="en-US" sz="2800" b="1" i="0" u="none" strike="noStrike" kern="1200" cap="none" spc="0" normalizeH="0" baseline="0" noProof="0" dirty="0">
              <a:ln>
                <a:noFill/>
              </a:ln>
              <a:solidFill>
                <a:srgbClr val="3333FF"/>
              </a:solidFill>
              <a:effectLst/>
              <a:uLnTx/>
              <a:uFillTx/>
              <a:latin typeface="Garamond" pitchFamily="18" charset="0"/>
              <a:ea typeface="+mj-ea"/>
              <a:cs typeface="Calibri" pitchFamily="34" charset="0"/>
            </a:endParaRPr>
          </a:p>
        </p:txBody>
      </p:sp>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26</a:t>
            </a:fld>
            <a:endParaRPr lang="fr-FR"/>
          </a:p>
        </p:txBody>
      </p:sp>
      <p:sp>
        <p:nvSpPr>
          <p:cNvPr id="13" name="Rectangle 7"/>
          <p:cNvSpPr txBox="1">
            <a:spLocks noChangeArrowheads="1"/>
          </p:cNvSpPr>
          <p:nvPr/>
        </p:nvSpPr>
        <p:spPr>
          <a:xfrm>
            <a:off x="214283" y="1081864"/>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Les moyens de contrôle</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5"/>
          <p:cNvSpPr txBox="1">
            <a:spLocks noChangeArrowheads="1"/>
          </p:cNvSpPr>
          <p:nvPr/>
        </p:nvSpPr>
        <p:spPr>
          <a:xfrm>
            <a:off x="428596" y="10294"/>
            <a:ext cx="5715040" cy="857256"/>
          </a:xfrm>
          <a:prstGeom prst="rect">
            <a:avLst/>
          </a:prstGeom>
        </p:spPr>
        <p:txBody>
          <a:bodyPr vert="horz" lIns="91440" tIns="45720" rIns="91440" bIns="45720" rtlCol="0" anchor="ctr">
            <a:noAutofit/>
          </a:bodyPr>
          <a:lstStyle/>
          <a:p>
            <a:pPr lvl="0" algn="ctr" fontAlgn="auto">
              <a:spcAft>
                <a:spcPts val="0"/>
              </a:spcAft>
              <a:defRPr/>
            </a:pPr>
            <a:r>
              <a:rPr lang="fr-FR" sz="2800" b="1" dirty="0" smtClean="0">
                <a:solidFill>
                  <a:srgbClr val="3333FF"/>
                </a:solidFill>
                <a:latin typeface="Garamond" pitchFamily="18" charset="0"/>
                <a:ea typeface="+mj-ea"/>
                <a:cs typeface="Calibri" pitchFamily="34" charset="0"/>
              </a:rPr>
              <a:t>5. Contrôle de la position de la pièce par rapport à l’outil</a:t>
            </a:r>
            <a:endParaRPr kumimoji="0" lang="en-US" sz="2800" b="1" i="0" u="none" strike="noStrike" kern="1200" cap="none" spc="0" normalizeH="0" baseline="0" noProof="0" dirty="0">
              <a:ln>
                <a:noFill/>
              </a:ln>
              <a:solidFill>
                <a:srgbClr val="3333FF"/>
              </a:solidFill>
              <a:effectLst/>
              <a:uLnTx/>
              <a:uFillTx/>
              <a:latin typeface="Garamond" pitchFamily="18" charset="0"/>
              <a:ea typeface="+mj-ea"/>
              <a:cs typeface="Calibri" pitchFamily="34" charset="0"/>
            </a:endParaRPr>
          </a:p>
        </p:txBody>
      </p:sp>
      <p:sp>
        <p:nvSpPr>
          <p:cNvPr id="11" name="Rectangle 10"/>
          <p:cNvSpPr/>
          <p:nvPr/>
        </p:nvSpPr>
        <p:spPr>
          <a:xfrm>
            <a:off x="71406" y="1510492"/>
            <a:ext cx="8929719" cy="4401205"/>
          </a:xfrm>
          <a:prstGeom prst="rect">
            <a:avLst/>
          </a:prstGeom>
        </p:spPr>
        <p:txBody>
          <a:bodyPr wrap="square">
            <a:spAutoFit/>
          </a:bodyPr>
          <a:lstStyle/>
          <a:p>
            <a:pPr algn="just"/>
            <a:r>
              <a:rPr lang="fr-FR" sz="2000" dirty="0" smtClean="0">
                <a:latin typeface="Garamond" pitchFamily="18" charset="0"/>
              </a:rPr>
              <a:t>Le moyen le plus simple est le vernier : tambour gradué sur lequel on lit les déplacements de l’outil. C’est l’opérateur qui contrôle la position de l’outil, et qui arrête l’avance de l’outil lorsque la position est atteinte. Ces machines s’appelle les </a:t>
            </a:r>
            <a:r>
              <a:rPr lang="fr-FR" sz="2000" b="1" dirty="0" smtClean="0">
                <a:latin typeface="Garamond" pitchFamily="18" charset="0"/>
              </a:rPr>
              <a:t>machines conventionnelles</a:t>
            </a:r>
            <a:r>
              <a:rPr lang="fr-FR" sz="2000" dirty="0" smtClean="0">
                <a:latin typeface="Garamond" pitchFamily="18" charset="0"/>
              </a:rPr>
              <a:t>. Les pièces fabriquées sont limités à des formes simple. Ces machines sont de plus en plus rare dans l’industrie, car elles sont peu productives. On les trouve dans les ateliers de réparation.</a:t>
            </a:r>
          </a:p>
          <a:p>
            <a:pPr algn="just"/>
            <a:r>
              <a:rPr lang="fr-FR" sz="2000" dirty="0" smtClean="0">
                <a:latin typeface="Garamond" pitchFamily="18" charset="0"/>
              </a:rPr>
              <a:t>La machine la plus courante est la </a:t>
            </a:r>
            <a:r>
              <a:rPr lang="fr-FR" sz="2000" b="1" dirty="0" smtClean="0">
                <a:latin typeface="Garamond" pitchFamily="18" charset="0"/>
              </a:rPr>
              <a:t>machine à commande numérique</a:t>
            </a:r>
            <a:r>
              <a:rPr lang="fr-FR" sz="2000" dirty="0" smtClean="0">
                <a:latin typeface="Garamond" pitchFamily="18" charset="0"/>
              </a:rPr>
              <a:t>. Un codeur permet de connaître la position de l’outil, et une boucle d’asservissement permet de contrôler l’alimentation des moteurs d’avance pour atteindre la position désirée. Ces machines nécessite donc une programmation pour être mise en œuvre, mais la programmation devient de plus en plus transparente grâce aux logiciels de FAO (fabrication assistée par ordinateur) qui génèrent le programme à partir du</a:t>
            </a:r>
            <a:br>
              <a:rPr lang="fr-FR" sz="2000" dirty="0" smtClean="0">
                <a:latin typeface="Garamond" pitchFamily="18" charset="0"/>
              </a:rPr>
            </a:br>
            <a:r>
              <a:rPr lang="fr-FR" sz="2000" dirty="0" smtClean="0">
                <a:latin typeface="Garamond" pitchFamily="18" charset="0"/>
              </a:rPr>
              <a:t>fichier CAO de la pièce, ou grâce à une nouvelle génération de machine dites « par apprentissage ».</a:t>
            </a:r>
          </a:p>
        </p:txBody>
      </p:sp>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27</a:t>
            </a:fld>
            <a:endParaRPr lang="fr-FR"/>
          </a:p>
        </p:txBody>
      </p:sp>
      <p:sp>
        <p:nvSpPr>
          <p:cNvPr id="13" name="Rectangle 7"/>
          <p:cNvSpPr txBox="1">
            <a:spLocks noChangeArrowheads="1"/>
          </p:cNvSpPr>
          <p:nvPr/>
        </p:nvSpPr>
        <p:spPr>
          <a:xfrm>
            <a:off x="214283" y="1081864"/>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Référentiels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5"/>
          <p:cNvSpPr txBox="1">
            <a:spLocks noChangeArrowheads="1"/>
          </p:cNvSpPr>
          <p:nvPr/>
        </p:nvSpPr>
        <p:spPr>
          <a:xfrm>
            <a:off x="428596" y="10294"/>
            <a:ext cx="5715040" cy="857256"/>
          </a:xfrm>
          <a:prstGeom prst="rect">
            <a:avLst/>
          </a:prstGeom>
        </p:spPr>
        <p:txBody>
          <a:bodyPr vert="horz" lIns="91440" tIns="45720" rIns="91440" bIns="45720" rtlCol="0" anchor="ctr">
            <a:noAutofit/>
          </a:bodyPr>
          <a:lstStyle/>
          <a:p>
            <a:pPr lvl="0" algn="ctr" fontAlgn="auto">
              <a:spcAft>
                <a:spcPts val="0"/>
              </a:spcAft>
              <a:defRPr/>
            </a:pPr>
            <a:r>
              <a:rPr lang="fr-FR" sz="2800" b="1" dirty="0" smtClean="0">
                <a:solidFill>
                  <a:srgbClr val="3333FF"/>
                </a:solidFill>
                <a:latin typeface="Garamond" pitchFamily="18" charset="0"/>
                <a:ea typeface="+mj-ea"/>
                <a:cs typeface="Calibri" pitchFamily="34" charset="0"/>
              </a:rPr>
              <a:t>5. Contrôle de la position de la pièce par rapport à l’outil</a:t>
            </a:r>
            <a:endParaRPr kumimoji="0" lang="en-US" sz="2800" b="1" i="0" u="none" strike="noStrike" kern="1200" cap="none" spc="0" normalizeH="0" baseline="0" noProof="0" dirty="0">
              <a:ln>
                <a:noFill/>
              </a:ln>
              <a:solidFill>
                <a:srgbClr val="3333FF"/>
              </a:solidFill>
              <a:effectLst/>
              <a:uLnTx/>
              <a:uFillTx/>
              <a:latin typeface="Garamond" pitchFamily="18" charset="0"/>
              <a:ea typeface="+mj-ea"/>
              <a:cs typeface="Calibri" pitchFamily="34" charset="0"/>
            </a:endParaRPr>
          </a:p>
        </p:txBody>
      </p:sp>
      <p:sp>
        <p:nvSpPr>
          <p:cNvPr id="11" name="Rectangle 10"/>
          <p:cNvSpPr/>
          <p:nvPr/>
        </p:nvSpPr>
        <p:spPr>
          <a:xfrm>
            <a:off x="71406" y="1439054"/>
            <a:ext cx="8929719" cy="2323713"/>
          </a:xfrm>
          <a:prstGeom prst="rect">
            <a:avLst/>
          </a:prstGeom>
        </p:spPr>
        <p:txBody>
          <a:bodyPr wrap="square">
            <a:spAutoFit/>
          </a:bodyPr>
          <a:lstStyle/>
          <a:p>
            <a:pPr algn="just">
              <a:spcAft>
                <a:spcPts val="600"/>
              </a:spcAft>
            </a:pPr>
            <a:r>
              <a:rPr lang="fr-FR" sz="2000" dirty="0" smtClean="0">
                <a:latin typeface="Garamond" pitchFamily="18" charset="0"/>
              </a:rPr>
              <a:t>Les machines étant dirigées par un programme, il est important d’avoir une définition commune des références et des axes.</a:t>
            </a:r>
          </a:p>
          <a:p>
            <a:pPr algn="just"/>
            <a:r>
              <a:rPr lang="fr-FR" sz="2000" dirty="0" smtClean="0">
                <a:latin typeface="Garamond" pitchFamily="18" charset="0"/>
              </a:rPr>
              <a:t>L’axe Z est toujours l’axe tournant. Z+ doit éloigner la pièce de l’outil :</a:t>
            </a:r>
          </a:p>
          <a:p>
            <a:pPr lvl="1" algn="just"/>
            <a:r>
              <a:rPr lang="fr-FR" sz="2000" dirty="0" smtClean="0">
                <a:latin typeface="Garamond" pitchFamily="18" charset="0"/>
              </a:rPr>
              <a:t>• l’axe de rotation de l’outil en fraisage</a:t>
            </a:r>
          </a:p>
          <a:p>
            <a:pPr lvl="1" algn="just"/>
            <a:r>
              <a:rPr lang="fr-FR" sz="2000" dirty="0" smtClean="0">
                <a:latin typeface="Garamond" pitchFamily="18" charset="0"/>
              </a:rPr>
              <a:t>• l’axe de rotation de la pièce (mandrin) en tournage</a:t>
            </a:r>
          </a:p>
          <a:p>
            <a:pPr algn="just"/>
            <a:r>
              <a:rPr lang="fr-FR" sz="2000" dirty="0" smtClean="0">
                <a:latin typeface="Garamond" pitchFamily="18" charset="0"/>
              </a:rPr>
              <a:t>L’axe X est l’axe du plus grand déplacement</a:t>
            </a:r>
          </a:p>
          <a:p>
            <a:pPr algn="just"/>
            <a:r>
              <a:rPr lang="fr-FR" sz="2000" dirty="0" smtClean="0">
                <a:latin typeface="Garamond" pitchFamily="18" charset="0"/>
              </a:rPr>
              <a:t>L’axe Y forme un repère direct avec X et Z</a:t>
            </a:r>
          </a:p>
        </p:txBody>
      </p:sp>
      <p:pic>
        <p:nvPicPr>
          <p:cNvPr id="6146" name="Picture 2"/>
          <p:cNvPicPr>
            <a:picLocks noChangeAspect="1" noChangeArrowheads="1"/>
          </p:cNvPicPr>
          <p:nvPr/>
        </p:nvPicPr>
        <p:blipFill>
          <a:blip r:embed="rId3"/>
          <a:srcRect/>
          <a:stretch>
            <a:fillRect/>
          </a:stretch>
        </p:blipFill>
        <p:spPr bwMode="auto">
          <a:xfrm>
            <a:off x="4572000" y="3263938"/>
            <a:ext cx="4071966" cy="3318652"/>
          </a:xfrm>
          <a:prstGeom prst="rect">
            <a:avLst/>
          </a:prstGeom>
          <a:noFill/>
          <a:ln w="9525">
            <a:noFill/>
            <a:miter lim="800000"/>
            <a:headEnd/>
            <a:tailEnd/>
          </a:ln>
          <a:effectLst/>
        </p:spPr>
      </p:pic>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28</a:t>
            </a:fld>
            <a:endParaRPr lang="fr-FR"/>
          </a:p>
        </p:txBody>
      </p:sp>
      <p:sp>
        <p:nvSpPr>
          <p:cNvPr id="13" name="Rectangle 7"/>
          <p:cNvSpPr txBox="1">
            <a:spLocks noChangeArrowheads="1"/>
          </p:cNvSpPr>
          <p:nvPr/>
        </p:nvSpPr>
        <p:spPr>
          <a:xfrm>
            <a:off x="214283" y="1081864"/>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Référentiels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5"/>
          <p:cNvSpPr txBox="1">
            <a:spLocks noChangeArrowheads="1"/>
          </p:cNvSpPr>
          <p:nvPr/>
        </p:nvSpPr>
        <p:spPr>
          <a:xfrm>
            <a:off x="428596" y="10294"/>
            <a:ext cx="5715040" cy="857256"/>
          </a:xfrm>
          <a:prstGeom prst="rect">
            <a:avLst/>
          </a:prstGeom>
        </p:spPr>
        <p:txBody>
          <a:bodyPr vert="horz" lIns="91440" tIns="45720" rIns="91440" bIns="45720" rtlCol="0" anchor="ctr">
            <a:noAutofit/>
          </a:bodyPr>
          <a:lstStyle/>
          <a:p>
            <a:pPr lvl="0" algn="ctr" fontAlgn="auto">
              <a:spcAft>
                <a:spcPts val="0"/>
              </a:spcAft>
              <a:defRPr/>
            </a:pPr>
            <a:r>
              <a:rPr lang="fr-FR" sz="2800" b="1" dirty="0" smtClean="0">
                <a:solidFill>
                  <a:srgbClr val="3333FF"/>
                </a:solidFill>
                <a:latin typeface="Garamond" pitchFamily="18" charset="0"/>
                <a:ea typeface="+mj-ea"/>
                <a:cs typeface="Calibri" pitchFamily="34" charset="0"/>
              </a:rPr>
              <a:t>5. Contrôle de la position de la pièce par rapport à l’outil</a:t>
            </a:r>
            <a:endParaRPr kumimoji="0" lang="en-US" sz="2800" b="1" i="0" u="none" strike="noStrike" kern="1200" cap="none" spc="0" normalizeH="0" baseline="0" noProof="0" dirty="0">
              <a:ln>
                <a:noFill/>
              </a:ln>
              <a:solidFill>
                <a:srgbClr val="3333FF"/>
              </a:solidFill>
              <a:effectLst/>
              <a:uLnTx/>
              <a:uFillTx/>
              <a:latin typeface="Garamond" pitchFamily="18" charset="0"/>
              <a:ea typeface="+mj-ea"/>
              <a:cs typeface="Calibri" pitchFamily="34" charset="0"/>
            </a:endParaRPr>
          </a:p>
        </p:txBody>
      </p:sp>
      <p:sp>
        <p:nvSpPr>
          <p:cNvPr id="11" name="Rectangle 10"/>
          <p:cNvSpPr/>
          <p:nvPr/>
        </p:nvSpPr>
        <p:spPr>
          <a:xfrm>
            <a:off x="71406" y="1477168"/>
            <a:ext cx="8929719" cy="2554545"/>
          </a:xfrm>
          <a:prstGeom prst="rect">
            <a:avLst/>
          </a:prstGeom>
        </p:spPr>
        <p:txBody>
          <a:bodyPr wrap="square">
            <a:spAutoFit/>
          </a:bodyPr>
          <a:lstStyle/>
          <a:p>
            <a:pPr algn="just"/>
            <a:r>
              <a:rPr lang="fr-FR" sz="2000" b="1" dirty="0" smtClean="0">
                <a:solidFill>
                  <a:srgbClr val="008000"/>
                </a:solidFill>
                <a:latin typeface="Garamond" pitchFamily="18" charset="0"/>
              </a:rPr>
              <a:t>Remarques :</a:t>
            </a:r>
          </a:p>
          <a:p>
            <a:pPr algn="just"/>
            <a:r>
              <a:rPr lang="fr-FR" sz="2000" dirty="0" smtClean="0">
                <a:latin typeface="Garamond" pitchFamily="18" charset="0"/>
              </a:rPr>
              <a:t>• En tournage l’axe Y n’existe pas. Deux déplacement suffisent à faire toutes les pièces à une révolution.</a:t>
            </a:r>
          </a:p>
          <a:p>
            <a:pPr algn="just"/>
            <a:r>
              <a:rPr lang="fr-FR" sz="2000" dirty="0" smtClean="0">
                <a:latin typeface="Garamond" pitchFamily="18" charset="0"/>
              </a:rPr>
              <a:t>Les axes supplémentaires et demis axes.</a:t>
            </a:r>
          </a:p>
          <a:p>
            <a:pPr algn="just"/>
            <a:r>
              <a:rPr lang="fr-FR" sz="2000" dirty="0" smtClean="0">
                <a:latin typeface="Garamond" pitchFamily="18" charset="0"/>
              </a:rPr>
              <a:t>Tous déplacement analogique est appelé axe. C’est à dire que la position relative entre la pièce et l’outil doit pouvoir varier de façon continue (outil tournant sur un tour, plateau tournant asservi …) Les mouvements incrémentaux sont appelés demi-axe (plateau tournant gradué tous les degrés).</a:t>
            </a:r>
          </a:p>
        </p:txBody>
      </p:sp>
      <p:pic>
        <p:nvPicPr>
          <p:cNvPr id="7170" name="Picture 2"/>
          <p:cNvPicPr>
            <a:picLocks noChangeAspect="1" noChangeArrowheads="1"/>
          </p:cNvPicPr>
          <p:nvPr/>
        </p:nvPicPr>
        <p:blipFill>
          <a:blip r:embed="rId3"/>
          <a:srcRect/>
          <a:stretch>
            <a:fillRect/>
          </a:stretch>
        </p:blipFill>
        <p:spPr bwMode="auto">
          <a:xfrm>
            <a:off x="2762892" y="4101462"/>
            <a:ext cx="3857652" cy="2791020"/>
          </a:xfrm>
          <a:prstGeom prst="rect">
            <a:avLst/>
          </a:prstGeom>
          <a:noFill/>
          <a:ln w="9525">
            <a:noFill/>
            <a:miter lim="800000"/>
            <a:headEnd/>
            <a:tailEnd/>
          </a:ln>
          <a:effectLst/>
        </p:spPr>
      </p:pic>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9939" name="Rectangle 3"/>
          <p:cNvSpPr>
            <a:spLocks noChangeArrowheads="1"/>
          </p:cNvSpPr>
          <p:nvPr/>
        </p:nvSpPr>
        <p:spPr bwMode="auto">
          <a:xfrm>
            <a:off x="3133547" y="6082524"/>
            <a:ext cx="29307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18. </a:t>
            </a:r>
            <a:r>
              <a:rPr lang="fr-FR" sz="1800" b="1" dirty="0" smtClean="0">
                <a:latin typeface="Garamond" pitchFamily="18" charset="0"/>
                <a:ea typeface="Calibri" pitchFamily="34" charset="0"/>
                <a:cs typeface="Times New Roman" pitchFamily="18" charset="0"/>
              </a:rPr>
              <a:t>Matériaux des outils</a:t>
            </a:r>
            <a:endParaRPr kumimoji="0" lang="fr-FR" sz="28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29</a:t>
            </a:fld>
            <a:endParaRPr lang="fr-FR"/>
          </a:p>
        </p:txBody>
      </p:sp>
      <p:pic>
        <p:nvPicPr>
          <p:cNvPr id="4098" name="Picture 2"/>
          <p:cNvPicPr>
            <a:picLocks noChangeAspect="1" noChangeArrowheads="1"/>
          </p:cNvPicPr>
          <p:nvPr/>
        </p:nvPicPr>
        <p:blipFill>
          <a:blip r:embed="rId3"/>
          <a:srcRect/>
          <a:stretch>
            <a:fillRect/>
          </a:stretch>
        </p:blipFill>
        <p:spPr bwMode="auto">
          <a:xfrm>
            <a:off x="500034" y="1224740"/>
            <a:ext cx="8097134" cy="4572032"/>
          </a:xfrm>
          <a:prstGeom prst="rect">
            <a:avLst/>
          </a:prstGeom>
          <a:noFill/>
          <a:ln w="9525">
            <a:noFill/>
            <a:miter lim="800000"/>
            <a:headEnd/>
            <a:tailEnd/>
          </a:ln>
          <a:effectLst/>
        </p:spPr>
      </p:pic>
      <p:sp>
        <p:nvSpPr>
          <p:cNvPr id="14" name="ZoneTexte 13"/>
          <p:cNvSpPr txBox="1"/>
          <p:nvPr/>
        </p:nvSpPr>
        <p:spPr>
          <a:xfrm>
            <a:off x="571472" y="48695"/>
            <a:ext cx="5614037" cy="523220"/>
          </a:xfrm>
          <a:prstGeom prst="rect">
            <a:avLst/>
          </a:prstGeom>
          <a:noFill/>
        </p:spPr>
        <p:txBody>
          <a:bodyPr wrap="none" rtlCol="0">
            <a:spAutoFit/>
          </a:bodyPr>
          <a:lstStyle/>
          <a:p>
            <a:r>
              <a:rPr lang="fr-FR" sz="2800" b="1" dirty="0" smtClean="0">
                <a:solidFill>
                  <a:srgbClr val="3333FF"/>
                </a:solidFill>
                <a:latin typeface="Garamond" pitchFamily="18" charset="0"/>
              </a:rPr>
              <a:t>6. Matériaux et géométrie des outils</a:t>
            </a:r>
            <a:endParaRPr lang="fr-FR" sz="2800" b="1" dirty="0">
              <a:solidFill>
                <a:srgbClr val="3333FF"/>
              </a:solidFill>
              <a:latin typeface="Garamond" pitchFamily="18" charset="0"/>
            </a:endParaRPr>
          </a:p>
        </p:txBody>
      </p:sp>
      <p:sp>
        <p:nvSpPr>
          <p:cNvPr id="16" name="Rectangle 7"/>
          <p:cNvSpPr txBox="1">
            <a:spLocks noChangeArrowheads="1"/>
          </p:cNvSpPr>
          <p:nvPr/>
        </p:nvSpPr>
        <p:spPr>
          <a:xfrm>
            <a:off x="214283" y="653236"/>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Matériaux des outils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6" presetClass="entr" presetSubtype="21" fill="hold" grpId="0"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p:nvPr>
        </p:nvSpPr>
        <p:spPr>
          <a:xfrm>
            <a:off x="1500166" y="296046"/>
            <a:ext cx="3357586" cy="587375"/>
          </a:xfrm>
        </p:spPr>
        <p:txBody>
          <a:bodyPr>
            <a:normAutofit/>
          </a:bodyPr>
          <a:lstStyle/>
          <a:p>
            <a:pPr marL="457200" indent="-457200" algn="ctr">
              <a:buFont typeface="+mj-lt"/>
              <a:buAutoNum type="arabicPeriod"/>
              <a:defRPr/>
            </a:pPr>
            <a:r>
              <a:rPr lang="fr-FR" sz="2800" b="1" dirty="0" smtClean="0">
                <a:solidFill>
                  <a:srgbClr val="3333FF"/>
                </a:solidFill>
                <a:effectLst/>
                <a:latin typeface="Garamond" pitchFamily="18" charset="0"/>
                <a:cs typeface="Calibri" pitchFamily="34" charset="0"/>
              </a:rPr>
              <a:t>Introduction</a:t>
            </a:r>
            <a:endParaRPr lang="en-US" sz="2800" b="1" dirty="0">
              <a:solidFill>
                <a:srgbClr val="3333FF"/>
              </a:solidFill>
              <a:effectLst/>
              <a:latin typeface="Garamond" pitchFamily="18" charset="0"/>
              <a:cs typeface="Calibri" pitchFamily="34" charset="0"/>
            </a:endParaRPr>
          </a:p>
        </p:txBody>
      </p:sp>
      <p:pic>
        <p:nvPicPr>
          <p:cNvPr id="2050" name="Picture 2" descr="https://encrypted-tbn3.gstatic.com/images?q=tbn:ANd9GcSRpfsRWCip7gEzE4hkrjgf8Ip206b4jvuy6d-5fSlYIQDKx1ER"/>
          <p:cNvPicPr>
            <a:picLocks noChangeAspect="1" noChangeArrowheads="1"/>
          </p:cNvPicPr>
          <p:nvPr/>
        </p:nvPicPr>
        <p:blipFill>
          <a:blip r:embed="rId2">
            <a:extLst>
              <a:ext uri="{28A0092B-C50C-407E-A947-70E740481C1C}">
                <a14:useLocalDpi xmlns="" xmlns:a14="http://schemas.microsoft.com/office/drawing/2010/main" val="0"/>
              </a:ext>
            </a:extLst>
          </a:blip>
          <a:srcRect b="7357"/>
          <a:stretch>
            <a:fillRect/>
          </a:stretch>
        </p:blipFill>
        <p:spPr bwMode="auto">
          <a:xfrm>
            <a:off x="1643042" y="2358628"/>
            <a:ext cx="4693280" cy="345075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Image 6"/>
          <p:cNvPicPr/>
          <p:nvPr/>
        </p:nvPicPr>
        <p:blipFill>
          <a:blip r:embed="rId3"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5" name="Espace réservé du numéro de diapositive 4"/>
          <p:cNvSpPr>
            <a:spLocks noGrp="1"/>
          </p:cNvSpPr>
          <p:nvPr>
            <p:ph type="sldNum" sz="quarter" idx="12"/>
          </p:nvPr>
        </p:nvSpPr>
        <p:spPr/>
        <p:txBody>
          <a:bodyPr/>
          <a:lstStyle/>
          <a:p>
            <a:pPr>
              <a:defRPr/>
            </a:pPr>
            <a:fld id="{542ED76F-B232-49FC-88D1-CD244F419F25}" type="slidenum">
              <a:rPr lang="fr-FR" smtClean="0"/>
              <a:pPr>
                <a:defRPr/>
              </a:pPr>
              <a:t>3</a:t>
            </a:fld>
            <a:endParaRPr lang="fr-FR"/>
          </a:p>
        </p:txBody>
      </p:sp>
    </p:spTree>
    <p:extLst>
      <p:ext uri="{BB962C8B-B14F-4D97-AF65-F5344CB8AC3E}">
        <p14:creationId xmlns="" xmlns:p14="http://schemas.microsoft.com/office/powerpoint/2010/main" val="6414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80">
                                          <p:stCondLst>
                                            <p:cond delay="0"/>
                                          </p:stCondLst>
                                        </p:cTn>
                                        <p:tgtEl>
                                          <p:spTgt spid="2050"/>
                                        </p:tgtEl>
                                      </p:cBhvr>
                                    </p:animEffect>
                                    <p:anim calcmode="lin" valueType="num">
                                      <p:cBhvr>
                                        <p:cTn id="1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0"/>
                                        </p:tgtEl>
                                      </p:cBhvr>
                                      <p:to x="100000" y="60000"/>
                                    </p:animScale>
                                    <p:animScale>
                                      <p:cBhvr>
                                        <p:cTn id="19" dur="166" decel="50000">
                                          <p:stCondLst>
                                            <p:cond delay="676"/>
                                          </p:stCondLst>
                                        </p:cTn>
                                        <p:tgtEl>
                                          <p:spTgt spid="2050"/>
                                        </p:tgtEl>
                                      </p:cBhvr>
                                      <p:to x="100000" y="100000"/>
                                    </p:animScale>
                                    <p:animScale>
                                      <p:cBhvr>
                                        <p:cTn id="20" dur="26">
                                          <p:stCondLst>
                                            <p:cond delay="1312"/>
                                          </p:stCondLst>
                                        </p:cTn>
                                        <p:tgtEl>
                                          <p:spTgt spid="2050"/>
                                        </p:tgtEl>
                                      </p:cBhvr>
                                      <p:to x="100000" y="80000"/>
                                    </p:animScale>
                                    <p:animScale>
                                      <p:cBhvr>
                                        <p:cTn id="21" dur="166" decel="50000">
                                          <p:stCondLst>
                                            <p:cond delay="1338"/>
                                          </p:stCondLst>
                                        </p:cTn>
                                        <p:tgtEl>
                                          <p:spTgt spid="2050"/>
                                        </p:tgtEl>
                                      </p:cBhvr>
                                      <p:to x="100000" y="100000"/>
                                    </p:animScale>
                                    <p:animScale>
                                      <p:cBhvr>
                                        <p:cTn id="22" dur="26">
                                          <p:stCondLst>
                                            <p:cond delay="1642"/>
                                          </p:stCondLst>
                                        </p:cTn>
                                        <p:tgtEl>
                                          <p:spTgt spid="2050"/>
                                        </p:tgtEl>
                                      </p:cBhvr>
                                      <p:to x="100000" y="90000"/>
                                    </p:animScale>
                                    <p:animScale>
                                      <p:cBhvr>
                                        <p:cTn id="23" dur="166" decel="50000">
                                          <p:stCondLst>
                                            <p:cond delay="1668"/>
                                          </p:stCondLst>
                                        </p:cTn>
                                        <p:tgtEl>
                                          <p:spTgt spid="2050"/>
                                        </p:tgtEl>
                                      </p:cBhvr>
                                      <p:to x="100000" y="100000"/>
                                    </p:animScale>
                                    <p:animScale>
                                      <p:cBhvr>
                                        <p:cTn id="24" dur="26">
                                          <p:stCondLst>
                                            <p:cond delay="1808"/>
                                          </p:stCondLst>
                                        </p:cTn>
                                        <p:tgtEl>
                                          <p:spTgt spid="2050"/>
                                        </p:tgtEl>
                                      </p:cBhvr>
                                      <p:to x="100000" y="95000"/>
                                    </p:animScale>
                                    <p:animScale>
                                      <p:cBhvr>
                                        <p:cTn id="2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30</a:t>
            </a:fld>
            <a:endParaRPr lang="fr-FR"/>
          </a:p>
        </p:txBody>
      </p:sp>
      <p:sp>
        <p:nvSpPr>
          <p:cNvPr id="11" name="Rectangle 7"/>
          <p:cNvSpPr txBox="1">
            <a:spLocks noChangeArrowheads="1"/>
          </p:cNvSpPr>
          <p:nvPr/>
        </p:nvSpPr>
        <p:spPr>
          <a:xfrm>
            <a:off x="214283" y="1296178"/>
            <a:ext cx="6215106"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rPr>
              <a:t>Acier</a:t>
            </a:r>
            <a:r>
              <a:rPr kumimoji="0" lang="fr-FR" sz="2000" b="1" i="0" u="none" strike="noStrike" kern="1200" cap="none" spc="0" normalizeH="0" noProof="0" dirty="0" smtClean="0">
                <a:ln>
                  <a:noFill/>
                </a:ln>
                <a:solidFill>
                  <a:srgbClr val="006600"/>
                </a:solidFill>
                <a:effectLst/>
                <a:uLnTx/>
                <a:uFillTx/>
                <a:latin typeface="Garamond" pitchFamily="18" charset="0"/>
                <a:ea typeface="+mn-ea"/>
                <a:cs typeface="+mn-cs"/>
              </a:rPr>
              <a:t> Rapides Supérieurs (ARS)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Rectangle 12"/>
          <p:cNvSpPr/>
          <p:nvPr/>
        </p:nvSpPr>
        <p:spPr>
          <a:xfrm>
            <a:off x="71406" y="1724806"/>
            <a:ext cx="8858281" cy="1938992"/>
          </a:xfrm>
          <a:prstGeom prst="rect">
            <a:avLst/>
          </a:prstGeom>
        </p:spPr>
        <p:txBody>
          <a:bodyPr wrap="square">
            <a:spAutoFit/>
          </a:bodyPr>
          <a:lstStyle/>
          <a:p>
            <a:pPr algn="just"/>
            <a:r>
              <a:rPr lang="fr-FR" sz="2000" dirty="0" smtClean="0">
                <a:latin typeface="Garamond" pitchFamily="18" charset="0"/>
              </a:rPr>
              <a:t>Les outils ARS (Acier Rapides Supérieurs) sont élaborés à partir d’un acier faiblement allié subissant un traitement thermique. Il est toujours utilisé pour certains types d’outils comme les forets, ou les outils nécessitant un angle de tranchant très faible.</a:t>
            </a:r>
            <a:br>
              <a:rPr lang="fr-FR" sz="2000" dirty="0" smtClean="0">
                <a:latin typeface="Garamond" pitchFamily="18" charset="0"/>
              </a:rPr>
            </a:br>
            <a:r>
              <a:rPr lang="fr-FR" sz="2000" dirty="0" smtClean="0">
                <a:latin typeface="Garamond" pitchFamily="18" charset="0"/>
              </a:rPr>
              <a:t>Ils ne permettent pas une vitesse de coupe élevée car un échauffement trop important élimine la trempe de l’outil, et crée donc un effondrement rapide de l’arête de coupe.</a:t>
            </a:r>
          </a:p>
          <a:p>
            <a:pPr algn="just"/>
            <a:r>
              <a:rPr lang="fr-FR" sz="2000" dirty="0" smtClean="0">
                <a:latin typeface="Garamond" pitchFamily="18" charset="0"/>
              </a:rPr>
              <a:t>Fabrication : par coulée en coquille ou par métallurgie des poudres</a:t>
            </a:r>
          </a:p>
        </p:txBody>
      </p:sp>
      <p:sp>
        <p:nvSpPr>
          <p:cNvPr id="14" name="Rectangle 7"/>
          <p:cNvSpPr txBox="1">
            <a:spLocks noChangeArrowheads="1"/>
          </p:cNvSpPr>
          <p:nvPr/>
        </p:nvSpPr>
        <p:spPr>
          <a:xfrm>
            <a:off x="214282" y="3939384"/>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Carbures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14"/>
          <p:cNvSpPr/>
          <p:nvPr/>
        </p:nvSpPr>
        <p:spPr>
          <a:xfrm>
            <a:off x="71406" y="4407259"/>
            <a:ext cx="8929719" cy="2246769"/>
          </a:xfrm>
          <a:prstGeom prst="rect">
            <a:avLst/>
          </a:prstGeom>
        </p:spPr>
        <p:txBody>
          <a:bodyPr wrap="square">
            <a:spAutoFit/>
          </a:bodyPr>
          <a:lstStyle/>
          <a:p>
            <a:pPr algn="just"/>
            <a:r>
              <a:rPr lang="fr-FR" sz="2000" dirty="0" smtClean="0">
                <a:latin typeface="Garamond" pitchFamily="18" charset="0"/>
              </a:rPr>
              <a:t>Le outils carbures sont les plus utilisés actuellement. Il en existe de toutes formes pour chaque type de matériau et pour chaque type d’usinage. Ils se présentent sous la forme d’une plaquette que l’on vient fixer sur un porte outil. Le remplacement de la plaquette est donc très rapide.</a:t>
            </a:r>
          </a:p>
          <a:p>
            <a:pPr algn="just"/>
            <a:r>
              <a:rPr lang="fr-FR" sz="2000" dirty="0" smtClean="0">
                <a:latin typeface="Garamond" pitchFamily="18" charset="0"/>
              </a:rPr>
              <a:t>Ils sont souvent revêtus d’un carbure plus dur. On obtient ainsi une plaquette dont le noyau est tenace et dont la surface extérieure est très dure.</a:t>
            </a:r>
          </a:p>
          <a:p>
            <a:pPr algn="just"/>
            <a:r>
              <a:rPr lang="fr-FR" sz="2000" dirty="0" smtClean="0">
                <a:latin typeface="Garamond" pitchFamily="18" charset="0"/>
              </a:rPr>
              <a:t>Fabrication : par frittage de poudre, puis revêtement.</a:t>
            </a:r>
          </a:p>
        </p:txBody>
      </p:sp>
      <p:sp>
        <p:nvSpPr>
          <p:cNvPr id="19" name="Rectangle 7"/>
          <p:cNvSpPr txBox="1">
            <a:spLocks noChangeArrowheads="1"/>
          </p:cNvSpPr>
          <p:nvPr/>
        </p:nvSpPr>
        <p:spPr>
          <a:xfrm>
            <a:off x="214283" y="724674"/>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Matériaux des outils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20" name="ZoneTexte 19"/>
          <p:cNvSpPr txBox="1"/>
          <p:nvPr/>
        </p:nvSpPr>
        <p:spPr>
          <a:xfrm>
            <a:off x="571472" y="48695"/>
            <a:ext cx="5614037" cy="523220"/>
          </a:xfrm>
          <a:prstGeom prst="rect">
            <a:avLst/>
          </a:prstGeom>
          <a:noFill/>
        </p:spPr>
        <p:txBody>
          <a:bodyPr wrap="none" rtlCol="0">
            <a:spAutoFit/>
          </a:bodyPr>
          <a:lstStyle/>
          <a:p>
            <a:r>
              <a:rPr lang="fr-FR" sz="2800" b="1" dirty="0" smtClean="0">
                <a:solidFill>
                  <a:srgbClr val="3333FF"/>
                </a:solidFill>
                <a:latin typeface="Garamond" pitchFamily="18" charset="0"/>
              </a:rPr>
              <a:t>6. Matériaux et géométrie des outils</a:t>
            </a:r>
            <a:endParaRPr lang="fr-FR" sz="2800" b="1" dirty="0">
              <a:solidFill>
                <a:srgbClr val="3333FF"/>
              </a:solidFill>
              <a:latin typeface="Garamond" pitchFamily="18" charset="0"/>
            </a:endParaRPr>
          </a:p>
        </p:txBody>
      </p:sp>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arn(inVertical)">
                                      <p:cBhvr>
                                        <p:cTn id="11" dur="500"/>
                                        <p:tgtEl>
                                          <p:spTgt spid="14">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0-#ppt_w/2"/>
                                          </p:val>
                                        </p:tav>
                                        <p:tav tm="100000">
                                          <p:val>
                                            <p:strVal val="#ppt_x"/>
                                          </p:val>
                                        </p:tav>
                                      </p:tavLst>
                                    </p:anim>
                                    <p:anim calcmode="lin" valueType="num">
                                      <p:cBhvr additive="base">
                                        <p:cTn id="19"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P spid="19" grpId="0" build="p"/>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31</a:t>
            </a:fld>
            <a:endParaRPr lang="fr-FR"/>
          </a:p>
        </p:txBody>
      </p:sp>
      <p:sp>
        <p:nvSpPr>
          <p:cNvPr id="11" name="Rectangle 7"/>
          <p:cNvSpPr txBox="1">
            <a:spLocks noChangeArrowheads="1"/>
          </p:cNvSpPr>
          <p:nvPr/>
        </p:nvSpPr>
        <p:spPr>
          <a:xfrm>
            <a:off x="214283" y="1153302"/>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Cermets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Rectangle 12"/>
          <p:cNvSpPr/>
          <p:nvPr/>
        </p:nvSpPr>
        <p:spPr>
          <a:xfrm>
            <a:off x="71406" y="1653368"/>
            <a:ext cx="8858281" cy="1938992"/>
          </a:xfrm>
          <a:prstGeom prst="rect">
            <a:avLst/>
          </a:prstGeom>
        </p:spPr>
        <p:txBody>
          <a:bodyPr wrap="square">
            <a:spAutoFit/>
          </a:bodyPr>
          <a:lstStyle/>
          <a:p>
            <a:pPr algn="just"/>
            <a:r>
              <a:rPr lang="fr-FR" sz="2000" dirty="0" smtClean="0">
                <a:latin typeface="Garamond" pitchFamily="18" charset="0"/>
              </a:rPr>
              <a:t>Ce nom vient de céramique-métal car il représente les carbures ayant des particules de Titane, de carbonitrure de Titane ou de nitrure de Titane.</a:t>
            </a:r>
          </a:p>
          <a:p>
            <a:pPr algn="just"/>
            <a:r>
              <a:rPr lang="fr-FR" sz="2000" dirty="0" smtClean="0">
                <a:latin typeface="Garamond" pitchFamily="18" charset="0"/>
              </a:rPr>
              <a:t>Ces outils doivent être alliés à du carbure de Molybdène pour augmenter leur ténacité.</a:t>
            </a:r>
          </a:p>
          <a:p>
            <a:pPr algn="just"/>
            <a:r>
              <a:rPr lang="fr-FR" sz="2000" dirty="0" smtClean="0">
                <a:latin typeface="Garamond" pitchFamily="18" charset="0"/>
              </a:rPr>
              <a:t>Ils sont utilisés pour des grandes vitesses de coupe associées à de faibles avances, donc pour de la finition.</a:t>
            </a:r>
          </a:p>
          <a:p>
            <a:pPr algn="just"/>
            <a:r>
              <a:rPr lang="fr-FR" sz="2000" dirty="0" smtClean="0">
                <a:latin typeface="Garamond" pitchFamily="18" charset="0"/>
              </a:rPr>
              <a:t>Le matériau étant fragile, il ne faut pas d’interruption de coupe (plan de joint…).</a:t>
            </a:r>
          </a:p>
        </p:txBody>
      </p:sp>
      <p:sp>
        <p:nvSpPr>
          <p:cNvPr id="14" name="Rectangle 7"/>
          <p:cNvSpPr txBox="1">
            <a:spLocks noChangeArrowheads="1"/>
          </p:cNvSpPr>
          <p:nvPr/>
        </p:nvSpPr>
        <p:spPr>
          <a:xfrm>
            <a:off x="214282" y="3867946"/>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Céramiques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14"/>
          <p:cNvSpPr/>
          <p:nvPr/>
        </p:nvSpPr>
        <p:spPr>
          <a:xfrm>
            <a:off x="71406" y="4335821"/>
            <a:ext cx="8929719" cy="2246769"/>
          </a:xfrm>
          <a:prstGeom prst="rect">
            <a:avLst/>
          </a:prstGeom>
        </p:spPr>
        <p:txBody>
          <a:bodyPr wrap="square">
            <a:spAutoFit/>
          </a:bodyPr>
          <a:lstStyle/>
          <a:p>
            <a:pPr algn="just"/>
            <a:r>
              <a:rPr lang="fr-FR" sz="2000" dirty="0" smtClean="0">
                <a:latin typeface="Garamond" pitchFamily="18" charset="0"/>
              </a:rPr>
              <a:t>Ce sont, pour les outils de coupe, les oxydes et les nitrures : oxyde d’aluminium et nitrure de silicium.</a:t>
            </a:r>
          </a:p>
          <a:p>
            <a:pPr algn="just"/>
            <a:r>
              <a:rPr lang="fr-FR" sz="2000" dirty="0" smtClean="0">
                <a:latin typeface="Garamond" pitchFamily="18" charset="0"/>
              </a:rPr>
              <a:t>Les céramiques ont une grande dureté (donc une faible ténacité) avec une grande stabilité à haute température et aucune réaction avec la matière usinée.</a:t>
            </a:r>
          </a:p>
          <a:p>
            <a:pPr algn="just"/>
            <a:r>
              <a:rPr lang="fr-FR" sz="2000" dirty="0" smtClean="0">
                <a:latin typeface="Garamond" pitchFamily="18" charset="0"/>
              </a:rPr>
              <a:t>Les céramiques permettent un grand débit de matière, mais nécessitent une grande stabilité de la machine, un strict respect des conditions de coupe et une méthode d’usinage adaptée (approche de l’outil).</a:t>
            </a:r>
          </a:p>
        </p:txBody>
      </p:sp>
      <p:sp>
        <p:nvSpPr>
          <p:cNvPr id="18" name="Rectangle 7"/>
          <p:cNvSpPr txBox="1">
            <a:spLocks noChangeArrowheads="1"/>
          </p:cNvSpPr>
          <p:nvPr/>
        </p:nvSpPr>
        <p:spPr>
          <a:xfrm>
            <a:off x="214283" y="653236"/>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Matériaux des outils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9" name="ZoneTexte 18"/>
          <p:cNvSpPr txBox="1"/>
          <p:nvPr/>
        </p:nvSpPr>
        <p:spPr>
          <a:xfrm>
            <a:off x="571472" y="48695"/>
            <a:ext cx="5614037" cy="523220"/>
          </a:xfrm>
          <a:prstGeom prst="rect">
            <a:avLst/>
          </a:prstGeom>
          <a:noFill/>
        </p:spPr>
        <p:txBody>
          <a:bodyPr wrap="none" rtlCol="0">
            <a:spAutoFit/>
          </a:bodyPr>
          <a:lstStyle/>
          <a:p>
            <a:r>
              <a:rPr lang="fr-FR" sz="2800" b="1" dirty="0" smtClean="0">
                <a:solidFill>
                  <a:srgbClr val="3333FF"/>
                </a:solidFill>
                <a:latin typeface="Garamond" pitchFamily="18" charset="0"/>
              </a:rPr>
              <a:t>6. Matériaux et géométrie des outils</a:t>
            </a:r>
            <a:endParaRPr lang="fr-FR" sz="2800" b="1" dirty="0">
              <a:solidFill>
                <a:srgbClr val="3333FF"/>
              </a:solidFill>
              <a:latin typeface="Garamond" pitchFamily="18" charset="0"/>
            </a:endParaRPr>
          </a:p>
        </p:txBody>
      </p:sp>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arn(inVertical)">
                                      <p:cBhvr>
                                        <p:cTn id="11" dur="500"/>
                                        <p:tgtEl>
                                          <p:spTgt spid="14">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arn(inVertical)">
                                      <p:cBhvr>
                                        <p:cTn id="15" dur="500"/>
                                        <p:tgtEl>
                                          <p:spTgt spid="18">
                                            <p:txEl>
                                              <p:pRg st="0" end="0"/>
                                            </p:txEl>
                                          </p:spTgt>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0-#ppt_w/2"/>
                                          </p:val>
                                        </p:tav>
                                        <p:tav tm="100000">
                                          <p:val>
                                            <p:strVal val="#ppt_x"/>
                                          </p:val>
                                        </p:tav>
                                      </p:tavLst>
                                    </p:anim>
                                    <p:anim calcmode="lin" valueType="num">
                                      <p:cBhvr additive="base">
                                        <p:cTn id="19"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P spid="18" grpId="0" build="p"/>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9941" name="Rectangle 5"/>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9" name="Espace réservé du numéro de diapositive 8"/>
          <p:cNvSpPr>
            <a:spLocks noGrp="1"/>
          </p:cNvSpPr>
          <p:nvPr>
            <p:ph type="sldNum" sz="quarter" idx="12"/>
          </p:nvPr>
        </p:nvSpPr>
        <p:spPr/>
        <p:txBody>
          <a:bodyPr/>
          <a:lstStyle/>
          <a:p>
            <a:pPr>
              <a:defRPr/>
            </a:pPr>
            <a:fld id="{542ED76F-B232-49FC-88D1-CD244F419F25}" type="slidenum">
              <a:rPr lang="fr-FR" smtClean="0"/>
              <a:pPr>
                <a:defRPr/>
              </a:pPr>
              <a:t>32</a:t>
            </a:fld>
            <a:endParaRPr lang="fr-FR"/>
          </a:p>
        </p:txBody>
      </p:sp>
      <p:sp>
        <p:nvSpPr>
          <p:cNvPr id="11" name="Rectangle 7"/>
          <p:cNvSpPr txBox="1">
            <a:spLocks noChangeArrowheads="1"/>
          </p:cNvSpPr>
          <p:nvPr/>
        </p:nvSpPr>
        <p:spPr>
          <a:xfrm>
            <a:off x="214283" y="653236"/>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Nitrure de Bore Cubique (CBN)</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3" name="Rectangle 12"/>
          <p:cNvSpPr/>
          <p:nvPr/>
        </p:nvSpPr>
        <p:spPr>
          <a:xfrm>
            <a:off x="71406" y="1081864"/>
            <a:ext cx="8858281" cy="2554545"/>
          </a:xfrm>
          <a:prstGeom prst="rect">
            <a:avLst/>
          </a:prstGeom>
        </p:spPr>
        <p:txBody>
          <a:bodyPr wrap="square">
            <a:spAutoFit/>
          </a:bodyPr>
          <a:lstStyle/>
          <a:p>
            <a:pPr algn="just">
              <a:spcAft>
                <a:spcPts val="600"/>
              </a:spcAft>
            </a:pPr>
            <a:r>
              <a:rPr lang="fr-FR" sz="2000" dirty="0" smtClean="0">
                <a:latin typeface="Garamond" pitchFamily="18" charset="0"/>
              </a:rPr>
              <a:t>Le CBN offre une très grande dureté, c’est le matériau le plus dur après le diamant. Il comporte l’avantage par rapport au diamant de ne pas s’oxyder à haute température. Il est aussi utilisé pour faire des meules de rectification, pour usiner les pièces dures…</a:t>
            </a:r>
          </a:p>
          <a:p>
            <a:pPr algn="just">
              <a:spcAft>
                <a:spcPts val="600"/>
              </a:spcAft>
            </a:pPr>
            <a:r>
              <a:rPr lang="fr-FR" sz="2000" dirty="0" smtClean="0">
                <a:latin typeface="Garamond" pitchFamily="18" charset="0"/>
              </a:rPr>
              <a:t>Son utilisation requiert:</a:t>
            </a:r>
          </a:p>
          <a:p>
            <a:pPr lvl="1" algn="just">
              <a:spcAft>
                <a:spcPts val="600"/>
              </a:spcAft>
            </a:pPr>
            <a:r>
              <a:rPr lang="fr-FR" sz="2000" dirty="0" smtClean="0">
                <a:latin typeface="Garamond" pitchFamily="18" charset="0"/>
              </a:rPr>
              <a:t>• Une machine stable</a:t>
            </a:r>
          </a:p>
          <a:p>
            <a:pPr lvl="1" algn="just">
              <a:spcAft>
                <a:spcPts val="600"/>
              </a:spcAft>
            </a:pPr>
            <a:r>
              <a:rPr lang="fr-FR" sz="2000" dirty="0" smtClean="0">
                <a:latin typeface="Garamond" pitchFamily="18" charset="0"/>
              </a:rPr>
              <a:t>• Une grande rigidité de la pièce et du porte pièce</a:t>
            </a:r>
          </a:p>
          <a:p>
            <a:pPr lvl="1" algn="just">
              <a:spcAft>
                <a:spcPts val="600"/>
              </a:spcAft>
            </a:pPr>
            <a:r>
              <a:rPr lang="fr-FR" sz="2000" dirty="0" smtClean="0">
                <a:latin typeface="Garamond" pitchFamily="18" charset="0"/>
              </a:rPr>
              <a:t>• Un arrosage</a:t>
            </a:r>
          </a:p>
        </p:txBody>
      </p:sp>
      <p:sp>
        <p:nvSpPr>
          <p:cNvPr id="14" name="Rectangle 7"/>
          <p:cNvSpPr txBox="1">
            <a:spLocks noChangeArrowheads="1"/>
          </p:cNvSpPr>
          <p:nvPr/>
        </p:nvSpPr>
        <p:spPr>
          <a:xfrm>
            <a:off x="214282" y="3637866"/>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6600"/>
                </a:solidFill>
                <a:latin typeface="Garamond" pitchFamily="18" charset="0"/>
                <a:cs typeface="+mn-cs"/>
              </a:rPr>
              <a:t>Diamant</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5" name="Rectangle 14"/>
          <p:cNvSpPr/>
          <p:nvPr/>
        </p:nvSpPr>
        <p:spPr>
          <a:xfrm>
            <a:off x="71406" y="4003430"/>
            <a:ext cx="8929719" cy="2862322"/>
          </a:xfrm>
          <a:prstGeom prst="rect">
            <a:avLst/>
          </a:prstGeom>
        </p:spPr>
        <p:txBody>
          <a:bodyPr wrap="square">
            <a:spAutoFit/>
          </a:bodyPr>
          <a:lstStyle/>
          <a:p>
            <a:pPr algn="just"/>
            <a:r>
              <a:rPr lang="fr-FR" sz="2000" dirty="0" smtClean="0">
                <a:latin typeface="Garamond" pitchFamily="18" charset="0"/>
              </a:rPr>
              <a:t>L’utilisation du diamant est fortement répandu comme constituant des meules, ou des grains de </a:t>
            </a:r>
            <a:r>
              <a:rPr lang="fr-FR" sz="2000" dirty="0" err="1" smtClean="0">
                <a:latin typeface="Garamond" pitchFamily="18" charset="0"/>
              </a:rPr>
              <a:t>ré-affûtage</a:t>
            </a:r>
            <a:r>
              <a:rPr lang="fr-FR" sz="2000" dirty="0" smtClean="0">
                <a:latin typeface="Garamond" pitchFamily="18" charset="0"/>
              </a:rPr>
              <a:t> des meules.</a:t>
            </a:r>
          </a:p>
          <a:p>
            <a:pPr algn="just"/>
            <a:r>
              <a:rPr lang="fr-FR" sz="2000" dirty="0" smtClean="0">
                <a:latin typeface="Garamond" pitchFamily="18" charset="0"/>
              </a:rPr>
              <a:t>Il a un faible coefficient de frottement ce qui limite l’apparition d’arête rapportée (donc peut d’encrassage).</a:t>
            </a:r>
          </a:p>
          <a:p>
            <a:pPr algn="just"/>
            <a:r>
              <a:rPr lang="fr-FR" sz="2000" dirty="0" smtClean="0">
                <a:latin typeface="Garamond" pitchFamily="18" charset="0"/>
              </a:rPr>
              <a:t>Par contre, son énorme inconvénient réside dans sa non-stabilité à haute température. Un diamant soumis à une température de plus de 650° se transforme en un vulgaire morceau de graphite… On ne peut donc pas l’utiliser pour les matériaux ferreux.</a:t>
            </a:r>
          </a:p>
          <a:p>
            <a:pPr algn="just"/>
            <a:r>
              <a:rPr lang="fr-FR" sz="2000" dirty="0" smtClean="0">
                <a:latin typeface="Garamond" pitchFamily="18" charset="0"/>
              </a:rPr>
              <a:t>Par contre, il convient aux matériaux non ferreux s’usinant à base température : alliage d’aluminium, de cuivre, de magnésium, résines thermodurcissables…</a:t>
            </a:r>
          </a:p>
        </p:txBody>
      </p:sp>
      <p:sp>
        <p:nvSpPr>
          <p:cNvPr id="18" name="ZoneTexte 17"/>
          <p:cNvSpPr txBox="1"/>
          <p:nvPr/>
        </p:nvSpPr>
        <p:spPr>
          <a:xfrm>
            <a:off x="571472" y="48695"/>
            <a:ext cx="5614037" cy="523220"/>
          </a:xfrm>
          <a:prstGeom prst="rect">
            <a:avLst/>
          </a:prstGeom>
          <a:noFill/>
        </p:spPr>
        <p:txBody>
          <a:bodyPr wrap="none" rtlCol="0">
            <a:spAutoFit/>
          </a:bodyPr>
          <a:lstStyle/>
          <a:p>
            <a:r>
              <a:rPr lang="fr-FR" sz="2800" b="1" dirty="0" smtClean="0">
                <a:solidFill>
                  <a:srgbClr val="3333FF"/>
                </a:solidFill>
                <a:latin typeface="Garamond" pitchFamily="18" charset="0"/>
              </a:rPr>
              <a:t>6. Matériaux et géométrie des outils</a:t>
            </a:r>
            <a:endParaRPr lang="fr-FR" sz="2800" b="1" dirty="0">
              <a:solidFill>
                <a:srgbClr val="3333FF"/>
              </a:solidFill>
              <a:latin typeface="Garamond" pitchFamily="18" charset="0"/>
            </a:endParaRPr>
          </a:p>
        </p:txBody>
      </p:sp>
    </p:spTree>
    <p:extLst>
      <p:ext uri="{BB962C8B-B14F-4D97-AF65-F5344CB8AC3E}">
        <p14:creationId xmlns="" xmlns:p14="http://schemas.microsoft.com/office/powerpoint/2010/main" val="334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arn(inVertical)">
                                      <p:cBhvr>
                                        <p:cTn id="11" dur="500"/>
                                        <p:tgtEl>
                                          <p:spTgt spid="14">
                                            <p:txEl>
                                              <p:pRg st="0" end="0"/>
                                            </p:txEl>
                                          </p:spTgt>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0-#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42844" y="1216366"/>
            <a:ext cx="507209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Plans et géométrie de la partie active de l’outil</a:t>
            </a:r>
            <a:endParaRPr kumimoji="0" lang="fr-FR" sz="105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37889" name="Image 2"/>
          <p:cNvPicPr>
            <a:picLocks noChangeAspect="1" noChangeArrowheads="1"/>
          </p:cNvPicPr>
          <p:nvPr/>
        </p:nvPicPr>
        <p:blipFill>
          <a:blip r:embed="rId2"/>
          <a:srcRect l="1402"/>
          <a:stretch>
            <a:fillRect/>
          </a:stretch>
        </p:blipFill>
        <p:spPr bwMode="auto">
          <a:xfrm>
            <a:off x="3357554" y="2329681"/>
            <a:ext cx="5357850" cy="4252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891" name="Rectangle 3"/>
          <p:cNvSpPr>
            <a:spLocks noChangeArrowheads="1"/>
          </p:cNvSpPr>
          <p:nvPr/>
        </p:nvSpPr>
        <p:spPr bwMode="auto">
          <a:xfrm>
            <a:off x="3817146" y="6585837"/>
            <a:ext cx="4398192" cy="3539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700" b="1" u="none" strike="noStrike" cap="none" normalizeH="0" baseline="0" dirty="0" smtClean="0">
                <a:ln>
                  <a:noFill/>
                </a:ln>
                <a:solidFill>
                  <a:schemeClr val="tx1"/>
                </a:solidFill>
                <a:effectLst/>
                <a:latin typeface="Garamond" pitchFamily="18" charset="0"/>
                <a:ea typeface="TimesNewRoman"/>
                <a:cs typeface="Arial" pitchFamily="34" charset="0"/>
              </a:rPr>
              <a:t>Fig. 21. Géométrie de la partie active de l’outil</a:t>
            </a:r>
            <a:endParaRPr kumimoji="0" lang="fr-FR" sz="1700" b="1" u="none" strike="noStrike" cap="none" normalizeH="0" baseline="0" dirty="0" smtClean="0">
              <a:ln>
                <a:noFill/>
              </a:ln>
              <a:solidFill>
                <a:schemeClr val="tx1"/>
              </a:solidFill>
              <a:effectLst/>
              <a:latin typeface="Garamond" pitchFamily="18" charset="0"/>
              <a:cs typeface="Arial" pitchFamily="34" charset="0"/>
            </a:endParaRPr>
          </a:p>
        </p:txBody>
      </p:sp>
      <p:pic>
        <p:nvPicPr>
          <p:cNvPr id="9" name="Image 8"/>
          <p:cNvPicPr/>
          <p:nvPr/>
        </p:nvPicPr>
        <p:blipFill>
          <a:blip r:embed="rId3"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11" name="Rectangle 2"/>
          <p:cNvSpPr>
            <a:spLocks noChangeArrowheads="1"/>
          </p:cNvSpPr>
          <p:nvPr/>
        </p:nvSpPr>
        <p:spPr bwMode="auto">
          <a:xfrm>
            <a:off x="142844" y="1573556"/>
            <a:ext cx="85725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La figure 21 expose les différents plans de tournage et la géométrie de la partie active de l’outil. </a:t>
            </a:r>
            <a:r>
              <a:rPr kumimoji="0" lang="fr-FR" sz="2000" b="0"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Les différents plans relatifs au opérations de chariotage sont définis comme suit :</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12" name="Rectangle 2"/>
          <p:cNvSpPr>
            <a:spLocks noChangeArrowheads="1"/>
          </p:cNvSpPr>
          <p:nvPr/>
        </p:nvSpPr>
        <p:spPr bwMode="auto">
          <a:xfrm>
            <a:off x="142844" y="2648698"/>
            <a:ext cx="300039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Pr</a:t>
            </a:r>
            <a:r>
              <a:rPr kumimoji="0" lang="fr-FR" sz="2000" b="0"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 plan de base (de référence) : il est parallèle au plan d’appui de l’outil.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Ps</a:t>
            </a:r>
            <a:r>
              <a:rPr kumimoji="0" lang="fr-FR" sz="2000" b="0"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 plan de coupe principal: il est perpendiculaire au plan de base et il contient l’arête tranchante principale.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13" name="Espace réservé du numéro de diapositive 12"/>
          <p:cNvSpPr>
            <a:spLocks noGrp="1"/>
          </p:cNvSpPr>
          <p:nvPr>
            <p:ph type="sldNum" sz="quarter" idx="12"/>
          </p:nvPr>
        </p:nvSpPr>
        <p:spPr/>
        <p:txBody>
          <a:bodyPr/>
          <a:lstStyle/>
          <a:p>
            <a:pPr>
              <a:defRPr/>
            </a:pPr>
            <a:fld id="{542ED76F-B232-49FC-88D1-CD244F419F25}" type="slidenum">
              <a:rPr lang="fr-FR" smtClean="0"/>
              <a:pPr>
                <a:defRPr/>
              </a:pPr>
              <a:t>33</a:t>
            </a:fld>
            <a:endParaRPr lang="fr-FR"/>
          </a:p>
        </p:txBody>
      </p:sp>
      <p:sp>
        <p:nvSpPr>
          <p:cNvPr id="14" name="ZoneTexte 13"/>
          <p:cNvSpPr txBox="1"/>
          <p:nvPr/>
        </p:nvSpPr>
        <p:spPr>
          <a:xfrm>
            <a:off x="571472" y="48695"/>
            <a:ext cx="5614037" cy="523220"/>
          </a:xfrm>
          <a:prstGeom prst="rect">
            <a:avLst/>
          </a:prstGeom>
          <a:noFill/>
        </p:spPr>
        <p:txBody>
          <a:bodyPr wrap="none" rtlCol="0">
            <a:spAutoFit/>
          </a:bodyPr>
          <a:lstStyle/>
          <a:p>
            <a:r>
              <a:rPr lang="fr-FR" sz="2800" b="1" dirty="0" smtClean="0">
                <a:solidFill>
                  <a:srgbClr val="3333FF"/>
                </a:solidFill>
                <a:latin typeface="Garamond" pitchFamily="18" charset="0"/>
              </a:rPr>
              <a:t>6. Matériaux et géométrie des outils</a:t>
            </a:r>
            <a:endParaRPr lang="fr-FR" sz="2800" b="1" dirty="0">
              <a:solidFill>
                <a:srgbClr val="3333FF"/>
              </a:solidFill>
              <a:latin typeface="Garamond" pitchFamily="18" charset="0"/>
            </a:endParaRPr>
          </a:p>
        </p:txBody>
      </p:sp>
      <p:sp>
        <p:nvSpPr>
          <p:cNvPr id="15" name="Rectangle 7"/>
          <p:cNvSpPr txBox="1">
            <a:spLocks noChangeArrowheads="1"/>
          </p:cNvSpPr>
          <p:nvPr/>
        </p:nvSpPr>
        <p:spPr>
          <a:xfrm>
            <a:off x="214283" y="653236"/>
            <a:ext cx="6215106" cy="500066"/>
          </a:xfrm>
          <a:prstGeom prst="rect">
            <a:avLst/>
          </a:prstGeom>
        </p:spPr>
        <p:txBody>
          <a:bodyPr vert="horz" lIns="91440" tIns="45720" rIns="91440" bIns="45720" rtlCol="0">
            <a:normAutofit/>
          </a:bodyPr>
          <a:lstStyle/>
          <a:p>
            <a:pPr marL="342900" lvl="0" indent="-342900" fontAlgn="auto">
              <a:spcBef>
                <a:spcPct val="20000"/>
              </a:spcBef>
              <a:spcAft>
                <a:spcPts val="0"/>
              </a:spcAft>
              <a:buFont typeface="Arial" pitchFamily="34" charset="0"/>
              <a:buChar char="•"/>
              <a:defRPr/>
            </a:pPr>
            <a:r>
              <a:rPr lang="fr-FR" sz="2000" b="1" dirty="0" smtClean="0">
                <a:solidFill>
                  <a:srgbClr val="008000"/>
                </a:solidFill>
                <a:latin typeface="Garamond" pitchFamily="18" charset="0"/>
              </a:rPr>
              <a:t>Géométrie des outils</a:t>
            </a:r>
            <a:endPar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Tree>
    <p:extLst>
      <p:ext uri="{BB962C8B-B14F-4D97-AF65-F5344CB8AC3E}">
        <p14:creationId xmlns="" xmlns:p14="http://schemas.microsoft.com/office/powerpoint/2010/main" val="38443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6" presetClass="entr" presetSubtype="2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42844" y="1224740"/>
            <a:ext cx="83582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Pf</a:t>
            </a:r>
            <a:r>
              <a:rPr kumimoji="0" lang="fr-FR" sz="2000" b="0"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 : plan d’avance (de travail) : il est perpendiculaire au plan de base et il est parallèle au mouvement d’avance et qui passe par le bec de l’outil.</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Po</a:t>
            </a:r>
            <a:r>
              <a:rPr kumimoji="0" lang="fr-FR" sz="2000" b="0" i="0" u="none" strike="noStrike" cap="none" normalizeH="0" baseline="0" dirty="0" smtClean="0">
                <a:ln>
                  <a:noFill/>
                </a:ln>
                <a:solidFill>
                  <a:schemeClr val="tx1"/>
                </a:solidFill>
                <a:effectLst/>
                <a:latin typeface="Garamond" pitchFamily="18" charset="0"/>
                <a:ea typeface="GulimChe" pitchFamily="49" charset="-127"/>
                <a:cs typeface="Arial" pitchFamily="34" charset="0"/>
              </a:rPr>
              <a:t> : plan séquent principal (orthogonal).</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9" name="ZoneTexte 8"/>
          <p:cNvSpPr txBox="1"/>
          <p:nvPr/>
        </p:nvSpPr>
        <p:spPr>
          <a:xfrm>
            <a:off x="1000100" y="367484"/>
            <a:ext cx="4839786" cy="461665"/>
          </a:xfrm>
          <a:prstGeom prst="rect">
            <a:avLst/>
          </a:prstGeom>
          <a:noFill/>
        </p:spPr>
        <p:txBody>
          <a:bodyPr wrap="none" rtlCol="0">
            <a:spAutoFit/>
          </a:bodyPr>
          <a:lstStyle/>
          <a:p>
            <a:r>
              <a:rPr lang="fr-FR" sz="2400" b="1" dirty="0" smtClean="0">
                <a:solidFill>
                  <a:srgbClr val="3333FF"/>
                </a:solidFill>
                <a:latin typeface="Garamond" pitchFamily="18" charset="0"/>
              </a:rPr>
              <a:t>7. Matériaux et géométrie des outils</a:t>
            </a:r>
            <a:endParaRPr lang="fr-FR" sz="2400" b="1" dirty="0">
              <a:solidFill>
                <a:srgbClr val="3333FF"/>
              </a:solidFill>
              <a:latin typeface="Garamond" pitchFamily="18" charset="0"/>
            </a:endParaRPr>
          </a:p>
        </p:txBody>
      </p:sp>
      <p:pic>
        <p:nvPicPr>
          <p:cNvPr id="6" name="Image 5"/>
          <p:cNvPicPr/>
          <p:nvPr/>
        </p:nvPicPr>
        <p:blipFill>
          <a:blip r:embed="rId2" cstate="print"/>
          <a:srcRect/>
          <a:stretch>
            <a:fillRect/>
          </a:stretch>
        </p:blipFill>
        <p:spPr bwMode="auto">
          <a:xfrm>
            <a:off x="6254613" y="10294"/>
            <a:ext cx="2738108" cy="1040628"/>
          </a:xfrm>
          <a:prstGeom prst="rect">
            <a:avLst/>
          </a:prstGeom>
          <a:noFill/>
          <a:ln w="69850" cap="flat" cmpd="thinThick">
            <a:noFill/>
            <a:bevel/>
            <a:headEnd/>
            <a:tailEnd/>
          </a:ln>
        </p:spPr>
      </p:pic>
      <p:pic>
        <p:nvPicPr>
          <p:cNvPr id="7" name="Image 2"/>
          <p:cNvPicPr>
            <a:picLocks noChangeAspect="1" noChangeArrowheads="1"/>
          </p:cNvPicPr>
          <p:nvPr/>
        </p:nvPicPr>
        <p:blipFill>
          <a:blip r:embed="rId3"/>
          <a:srcRect l="1402"/>
          <a:stretch>
            <a:fillRect/>
          </a:stretch>
        </p:blipFill>
        <p:spPr bwMode="auto">
          <a:xfrm>
            <a:off x="3428992" y="2258243"/>
            <a:ext cx="5357850" cy="4252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1"/>
          <p:cNvSpPr>
            <a:spLocks noChangeArrowheads="1"/>
          </p:cNvSpPr>
          <p:nvPr/>
        </p:nvSpPr>
        <p:spPr bwMode="auto">
          <a:xfrm>
            <a:off x="166984" y="2296310"/>
            <a:ext cx="314327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kumimoji="0" lang="fr-FR" sz="2000" b="0" i="0" u="none" strike="noStrike" cap="none" normalizeH="0" baseline="0" dirty="0" smtClean="0">
                <a:ln>
                  <a:noFill/>
                </a:ln>
                <a:solidFill>
                  <a:schemeClr val="tx1"/>
                </a:solidFill>
                <a:effectLst/>
                <a:latin typeface="Garamond" pitchFamily="18" charset="0"/>
                <a:ea typeface="TimesNewRoman"/>
                <a:cs typeface="Arial" pitchFamily="34" charset="0"/>
              </a:rPr>
              <a:t>La partie active de l’outil est caractérisée par les angles suivants : </a:t>
            </a:r>
            <a:r>
              <a:rPr kumimoji="0" lang="fr-FR" sz="2000" b="1" i="1" u="none" strike="noStrike" cap="none" normalizeH="0" baseline="0" dirty="0" err="1" smtClean="0">
                <a:ln>
                  <a:noFill/>
                </a:ln>
                <a:solidFill>
                  <a:schemeClr val="tx1"/>
                </a:solidFill>
                <a:effectLst/>
                <a:latin typeface="Garamond" pitchFamily="18" charset="0"/>
                <a:ea typeface="TimesNewRoman"/>
                <a:cs typeface="Arial" pitchFamily="34" charset="0"/>
              </a:rPr>
              <a:t>χ</a:t>
            </a:r>
            <a:r>
              <a:rPr kumimoji="0" lang="fr-FR" sz="2000" b="1" i="1" u="none" strike="noStrike" cap="none" normalizeH="0" baseline="-30000" dirty="0" err="1" smtClean="0">
                <a:ln>
                  <a:noFill/>
                </a:ln>
                <a:solidFill>
                  <a:schemeClr val="tx1"/>
                </a:solidFill>
                <a:effectLst/>
                <a:latin typeface="Garamond" pitchFamily="18" charset="0"/>
                <a:ea typeface="TimesNewRoman"/>
                <a:cs typeface="Arial" pitchFamily="34" charset="0"/>
              </a:rPr>
              <a:t>r</a:t>
            </a:r>
            <a:r>
              <a:rPr kumimoji="0" lang="fr-FR" sz="2000" b="1" i="0" u="none" strike="noStrike" cap="none" normalizeH="0" baseline="0" dirty="0" smtClean="0">
                <a:ln>
                  <a:noFill/>
                </a:ln>
                <a:solidFill>
                  <a:schemeClr val="tx1"/>
                </a:solidFill>
                <a:effectLst/>
                <a:latin typeface="Garamond" pitchFamily="18" charset="0"/>
                <a:ea typeface="TimesNewRoman"/>
                <a:cs typeface="Arial" pitchFamily="34" charset="0"/>
              </a:rPr>
              <a:t>, </a:t>
            </a:r>
            <a:r>
              <a:rPr kumimoji="0" lang="fr-FR" sz="2000" b="1" i="1" u="none" strike="noStrike" cap="none" normalizeH="0" baseline="0" dirty="0" smtClean="0">
                <a:ln>
                  <a:noFill/>
                </a:ln>
                <a:solidFill>
                  <a:schemeClr val="tx1"/>
                </a:solidFill>
                <a:effectLst/>
                <a:latin typeface="Garamond" pitchFamily="18" charset="0"/>
                <a:ea typeface="TimesNewRoman"/>
                <a:cs typeface="Arial" pitchFamily="34" charset="0"/>
              </a:rPr>
              <a:t>λ</a:t>
            </a:r>
            <a:r>
              <a:rPr kumimoji="0" lang="fr-FR" sz="2000" b="1" i="0" u="none" strike="noStrike" cap="none" normalizeH="0" baseline="0" dirty="0" smtClean="0">
                <a:ln>
                  <a:noFill/>
                </a:ln>
                <a:solidFill>
                  <a:schemeClr val="tx1"/>
                </a:solidFill>
                <a:effectLst/>
                <a:latin typeface="Garamond" pitchFamily="18" charset="0"/>
                <a:ea typeface="TimesNewRoman"/>
                <a:cs typeface="Arial" pitchFamily="34" charset="0"/>
              </a:rPr>
              <a:t> , </a:t>
            </a:r>
            <a:r>
              <a:rPr kumimoji="0" lang="fr-FR" sz="2000" b="1" i="1" u="none" strike="noStrike" cap="none" normalizeH="0" baseline="0" dirty="0" smtClean="0">
                <a:ln>
                  <a:noFill/>
                </a:ln>
                <a:solidFill>
                  <a:schemeClr val="tx1"/>
                </a:solidFill>
                <a:effectLst/>
                <a:latin typeface="Garamond" pitchFamily="18" charset="0"/>
                <a:ea typeface="TimesNewRoman"/>
                <a:cs typeface="Arial" pitchFamily="34" charset="0"/>
              </a:rPr>
              <a:t>γ</a:t>
            </a:r>
            <a:r>
              <a:rPr kumimoji="0" lang="fr-FR" sz="2000" b="1" i="0" u="none" strike="noStrike" cap="none" normalizeH="0" baseline="0" dirty="0" smtClean="0">
                <a:ln>
                  <a:noFill/>
                </a:ln>
                <a:solidFill>
                  <a:schemeClr val="tx1"/>
                </a:solidFill>
                <a:effectLst/>
                <a:latin typeface="Garamond" pitchFamily="18" charset="0"/>
                <a:ea typeface="TimesNewRoman"/>
                <a:cs typeface="Arial" pitchFamily="34" charset="0"/>
              </a:rPr>
              <a:t> </a:t>
            </a:r>
            <a:r>
              <a:rPr kumimoji="0" lang="fr-FR" sz="2000" b="0" i="0" u="none" strike="noStrike" cap="none" normalizeH="0" baseline="0" dirty="0" smtClean="0">
                <a:ln>
                  <a:noFill/>
                </a:ln>
                <a:solidFill>
                  <a:schemeClr val="tx1"/>
                </a:solidFill>
                <a:effectLst/>
                <a:latin typeface="Garamond" pitchFamily="18" charset="0"/>
                <a:ea typeface="TimesNewRoman"/>
                <a:cs typeface="Arial" pitchFamily="34" charset="0"/>
              </a:rPr>
              <a:t>et </a:t>
            </a:r>
            <a:r>
              <a:rPr lang="fr-FR" sz="2000" b="1" i="1" dirty="0" smtClean="0">
                <a:latin typeface="Garamond" pitchFamily="18" charset="0"/>
                <a:ea typeface="Times New Roman" pitchFamily="18" charset="0"/>
                <a:cs typeface="Arial" pitchFamily="34" charset="0"/>
                <a:sym typeface="Symbol" pitchFamily="18" charset="2"/>
              </a:rPr>
              <a:t></a:t>
            </a:r>
            <a:r>
              <a:rPr kumimoji="0" lang="fr-FR" sz="2000" b="0" i="0" u="none" strike="noStrike" cap="none" normalizeH="0" baseline="0" dirty="0" smtClean="0">
                <a:ln>
                  <a:noFill/>
                </a:ln>
                <a:solidFill>
                  <a:schemeClr val="tx1"/>
                </a:solidFill>
                <a:effectLst/>
                <a:latin typeface="Garamond" pitchFamily="18" charset="0"/>
                <a:ea typeface="TimesNewRoman"/>
                <a:cs typeface="Arial" pitchFamily="34" charset="0"/>
              </a:rPr>
              <a:t>.</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err="1" smtClean="0">
                <a:ln>
                  <a:noFill/>
                </a:ln>
                <a:solidFill>
                  <a:schemeClr val="tx1"/>
                </a:solidFill>
                <a:effectLst/>
                <a:latin typeface="Garamond" pitchFamily="18" charset="0"/>
                <a:ea typeface="TimesNewRoman"/>
                <a:cs typeface="Arial" pitchFamily="34" charset="0"/>
              </a:rPr>
              <a:t>χ</a:t>
            </a:r>
            <a:r>
              <a:rPr kumimoji="0" lang="fr-FR" sz="2000" b="1" i="1" u="none" strike="noStrike" cap="none" normalizeH="0" baseline="-30000" dirty="0" err="1" smtClean="0">
                <a:ln>
                  <a:noFill/>
                </a:ln>
                <a:solidFill>
                  <a:schemeClr val="tx1"/>
                </a:solidFill>
                <a:effectLst/>
                <a:latin typeface="Garamond" pitchFamily="18" charset="0"/>
                <a:ea typeface="TimesNewRoman"/>
                <a:cs typeface="Arial" pitchFamily="34" charset="0"/>
              </a:rPr>
              <a:t>r</a:t>
            </a:r>
            <a:r>
              <a:rPr kumimoji="0" lang="fr-FR" sz="2000" b="0" i="0" u="none" strike="noStrike" cap="none" normalizeH="0" baseline="0" dirty="0" smtClean="0">
                <a:ln>
                  <a:noFill/>
                </a:ln>
                <a:solidFill>
                  <a:schemeClr val="tx1"/>
                </a:solidFill>
                <a:effectLst/>
                <a:latin typeface="Garamond" pitchFamily="18" charset="0"/>
                <a:ea typeface="TimesNewRoman"/>
                <a:cs typeface="Arial" pitchFamily="34" charset="0"/>
              </a:rPr>
              <a:t>: angle de direction principal.</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Garamond" pitchFamily="18" charset="0"/>
                <a:ea typeface="TimesNewRoman"/>
                <a:cs typeface="Arial" pitchFamily="34" charset="0"/>
              </a:rPr>
              <a:t>λ</a:t>
            </a:r>
            <a:r>
              <a:rPr kumimoji="0" lang="fr-FR" sz="2000" b="0" i="0" u="none" strike="noStrike" cap="none" normalizeH="0" baseline="0" dirty="0" smtClean="0">
                <a:ln>
                  <a:noFill/>
                </a:ln>
                <a:solidFill>
                  <a:schemeClr val="tx1"/>
                </a:solidFill>
                <a:effectLst/>
                <a:latin typeface="Garamond" pitchFamily="18" charset="0"/>
                <a:ea typeface="TimesNewRoman"/>
                <a:cs typeface="Arial" pitchFamily="34" charset="0"/>
              </a:rPr>
              <a:t> : angle d’inclinaison de l’arrête tranchante.</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Garamond" pitchFamily="18" charset="0"/>
                <a:ea typeface="TimesNewRoman"/>
                <a:cs typeface="Arial" pitchFamily="34" charset="0"/>
              </a:rPr>
              <a:t>γ</a:t>
            </a:r>
            <a:r>
              <a:rPr kumimoji="0" lang="fr-FR" sz="2000" b="0" i="1" u="none" strike="noStrike" cap="none" normalizeH="0" baseline="0" dirty="0" smtClean="0">
                <a:ln>
                  <a:noFill/>
                </a:ln>
                <a:solidFill>
                  <a:schemeClr val="tx1"/>
                </a:solidFill>
                <a:effectLst/>
                <a:latin typeface="Garamond" pitchFamily="18" charset="0"/>
                <a:ea typeface="TimesNewRoman"/>
                <a:cs typeface="Arial" pitchFamily="34" charset="0"/>
              </a:rPr>
              <a:t> </a:t>
            </a:r>
            <a:r>
              <a:rPr kumimoji="0" lang="fr-FR" sz="2000" b="0" i="0" u="none" strike="noStrike" cap="none" normalizeH="0" baseline="0" dirty="0" smtClean="0">
                <a:ln>
                  <a:noFill/>
                </a:ln>
                <a:solidFill>
                  <a:schemeClr val="tx1"/>
                </a:solidFill>
                <a:effectLst/>
                <a:latin typeface="Garamond" pitchFamily="18" charset="0"/>
                <a:ea typeface="TimesNewRoman"/>
                <a:cs typeface="Arial" pitchFamily="34" charset="0"/>
              </a:rPr>
              <a:t>: angle d’attaque.</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lvl="0" algn="just" eaLnBrk="0" hangingPunct="0"/>
            <a:r>
              <a:rPr lang="fr-FR" sz="2000" b="1" i="1" dirty="0" smtClean="0">
                <a:latin typeface="Garamond" pitchFamily="18" charset="0"/>
                <a:ea typeface="Times New Roman" pitchFamily="18" charset="0"/>
                <a:cs typeface="Arial" pitchFamily="34" charset="0"/>
                <a:sym typeface="Symbol" pitchFamily="18" charset="2"/>
              </a:rPr>
              <a:t></a:t>
            </a:r>
            <a:r>
              <a:rPr lang="fr-FR" sz="2000" i="1" dirty="0" smtClean="0">
                <a:latin typeface="Garamond" pitchFamily="18" charset="0"/>
                <a:ea typeface="Times New Roman" pitchFamily="18" charset="0"/>
                <a:cs typeface="Arial" pitchFamily="34" charset="0"/>
                <a:sym typeface="Symbol" pitchFamily="18" charset="2"/>
              </a:rPr>
              <a:t> </a:t>
            </a:r>
            <a:r>
              <a:rPr kumimoji="0" lang="fr-FR" sz="2000" b="0" i="0" u="none" strike="noStrike" cap="none" normalizeH="0" baseline="0" dirty="0" smtClean="0">
                <a:ln>
                  <a:noFill/>
                </a:ln>
                <a:solidFill>
                  <a:schemeClr val="tx1"/>
                </a:solidFill>
                <a:effectLst/>
                <a:latin typeface="Garamond" pitchFamily="18" charset="0"/>
                <a:ea typeface="TimesNewRoman"/>
                <a:cs typeface="Arial" pitchFamily="34" charset="0"/>
              </a:rPr>
              <a:t>: angle de dépouille principal.</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10" name="Rectangle 2"/>
          <p:cNvSpPr>
            <a:spLocks noChangeArrowheads="1"/>
          </p:cNvSpPr>
          <p:nvPr/>
        </p:nvSpPr>
        <p:spPr bwMode="auto">
          <a:xfrm>
            <a:off x="142844" y="867550"/>
            <a:ext cx="507209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8000"/>
                </a:solidFill>
                <a:effectLst/>
                <a:latin typeface="Garamond" pitchFamily="18" charset="0"/>
                <a:ea typeface="Times New Roman" pitchFamily="18" charset="0"/>
                <a:cs typeface="Arial" pitchFamily="34" charset="0"/>
              </a:rPr>
              <a:t>Plans et géométrie de la partie active de l’outil</a:t>
            </a:r>
            <a:endParaRPr kumimoji="0" lang="fr-FR" sz="1050" b="0" i="0" u="none" strike="noStrike" cap="none" normalizeH="0" baseline="0" dirty="0" smtClean="0">
              <a:ln>
                <a:noFill/>
              </a:ln>
              <a:solidFill>
                <a:srgbClr val="008000"/>
              </a:solidFill>
              <a:effectLst/>
              <a:latin typeface="Garamond" pitchFamily="18" charset="0"/>
              <a:cs typeface="Arial" pitchFamily="34" charset="0"/>
            </a:endParaRPr>
          </a:p>
        </p:txBody>
      </p:sp>
      <p:sp>
        <p:nvSpPr>
          <p:cNvPr id="11" name="Rectangle 3"/>
          <p:cNvSpPr>
            <a:spLocks noChangeArrowheads="1"/>
          </p:cNvSpPr>
          <p:nvPr/>
        </p:nvSpPr>
        <p:spPr bwMode="auto">
          <a:xfrm>
            <a:off x="3643306" y="6657275"/>
            <a:ext cx="4398192" cy="3539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700" b="1" u="none" strike="noStrike" cap="none" normalizeH="0" baseline="0" dirty="0" smtClean="0">
                <a:ln>
                  <a:noFill/>
                </a:ln>
                <a:solidFill>
                  <a:schemeClr val="tx1"/>
                </a:solidFill>
                <a:effectLst/>
                <a:latin typeface="Garamond" pitchFamily="18" charset="0"/>
                <a:ea typeface="TimesNewRoman"/>
                <a:cs typeface="Arial" pitchFamily="34" charset="0"/>
              </a:rPr>
              <a:t>Fig. 21. Géométrie de la partie active de l’outil</a:t>
            </a:r>
            <a:endParaRPr kumimoji="0" lang="fr-FR" sz="1700" b="1" u="none" strike="noStrike" cap="none" normalizeH="0" baseline="0" dirty="0" smtClean="0">
              <a:ln>
                <a:noFill/>
              </a:ln>
              <a:solidFill>
                <a:schemeClr val="tx1"/>
              </a:solidFill>
              <a:effectLst/>
              <a:latin typeface="Garamond" pitchFamily="18" charset="0"/>
              <a:cs typeface="Arial" pitchFamily="34" charset="0"/>
            </a:endParaRPr>
          </a:p>
        </p:txBody>
      </p:sp>
      <p:sp>
        <p:nvSpPr>
          <p:cNvPr id="12" name="Espace réservé du numéro de diapositive 11"/>
          <p:cNvSpPr>
            <a:spLocks noGrp="1"/>
          </p:cNvSpPr>
          <p:nvPr>
            <p:ph type="sldNum" sz="quarter" idx="12"/>
          </p:nvPr>
        </p:nvSpPr>
        <p:spPr/>
        <p:txBody>
          <a:bodyPr/>
          <a:lstStyle/>
          <a:p>
            <a:pPr>
              <a:defRPr/>
            </a:pPr>
            <a:fld id="{542ED76F-B232-49FC-88D1-CD244F419F25}" type="slidenum">
              <a:rPr lang="fr-FR" smtClean="0"/>
              <a:pPr>
                <a:defRPr/>
              </a:pPr>
              <a:t>34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0011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5841" name="Image 4" descr="http://image.slidesharecdn.com/coursfabricationmcanique3-150626143613-lva1-app6892/95/cours-fabrication-mcanique3-20-638.jpg?cb=1435329422"/>
          <p:cNvPicPr>
            <a:picLocks noChangeAspect="1" noChangeArrowheads="1"/>
          </p:cNvPicPr>
          <p:nvPr/>
        </p:nvPicPr>
        <p:blipFill>
          <a:blip r:embed="rId2"/>
          <a:srcRect l="12563" t="28036" r="22150" b="16122"/>
          <a:stretch>
            <a:fillRect/>
          </a:stretch>
        </p:blipFill>
        <p:spPr bwMode="auto">
          <a:xfrm>
            <a:off x="822551" y="1653368"/>
            <a:ext cx="6847885" cy="4143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5843" name="Rectangle 3"/>
          <p:cNvSpPr>
            <a:spLocks noChangeArrowheads="1"/>
          </p:cNvSpPr>
          <p:nvPr/>
        </p:nvSpPr>
        <p:spPr bwMode="auto">
          <a:xfrm>
            <a:off x="2240155" y="6153962"/>
            <a:ext cx="42091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Fig. 22. Géométrie d’un outil de tournage</a:t>
            </a:r>
            <a:endParaRPr kumimoji="0" lang="fr-FR" sz="28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9" name="ZoneTexte 8"/>
          <p:cNvSpPr txBox="1"/>
          <p:nvPr/>
        </p:nvSpPr>
        <p:spPr>
          <a:xfrm>
            <a:off x="1142976" y="367484"/>
            <a:ext cx="4839786" cy="461665"/>
          </a:xfrm>
          <a:prstGeom prst="rect">
            <a:avLst/>
          </a:prstGeom>
          <a:noFill/>
        </p:spPr>
        <p:txBody>
          <a:bodyPr wrap="none" rtlCol="0">
            <a:spAutoFit/>
          </a:bodyPr>
          <a:lstStyle/>
          <a:p>
            <a:r>
              <a:rPr lang="fr-FR" sz="2400" b="1" dirty="0" smtClean="0">
                <a:solidFill>
                  <a:srgbClr val="3333FF"/>
                </a:solidFill>
                <a:latin typeface="Garamond" pitchFamily="18" charset="0"/>
              </a:rPr>
              <a:t>7. Matériaux et géométrie des outils</a:t>
            </a:r>
            <a:endParaRPr lang="fr-FR" sz="2400" b="1" dirty="0">
              <a:solidFill>
                <a:srgbClr val="3333FF"/>
              </a:solidFill>
              <a:latin typeface="Garamond" pitchFamily="18" charset="0"/>
            </a:endParaRPr>
          </a:p>
        </p:txBody>
      </p:sp>
      <p:pic>
        <p:nvPicPr>
          <p:cNvPr id="8" name="Image 7"/>
          <p:cNvPicPr/>
          <p:nvPr/>
        </p:nvPicPr>
        <p:blipFill>
          <a:blip r:embed="rId3"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7" name="Espace réservé du numéro de diapositive 6"/>
          <p:cNvSpPr>
            <a:spLocks noGrp="1"/>
          </p:cNvSpPr>
          <p:nvPr>
            <p:ph type="sldNum" sz="quarter" idx="12"/>
          </p:nvPr>
        </p:nvSpPr>
        <p:spPr/>
        <p:txBody>
          <a:bodyPr/>
          <a:lstStyle/>
          <a:p>
            <a:pPr>
              <a:defRPr/>
            </a:pPr>
            <a:fld id="{542ED76F-B232-49FC-88D1-CD244F419F25}" type="slidenum">
              <a:rPr lang="fr-FR" smtClean="0"/>
              <a:pPr>
                <a:defRPr/>
              </a:pPr>
              <a:t>35</a:t>
            </a:fld>
            <a:endParaRPr lang="fr-FR"/>
          </a:p>
        </p:txBody>
      </p:sp>
    </p:spTree>
    <p:extLst>
      <p:ext uri="{BB962C8B-B14F-4D97-AF65-F5344CB8AC3E}">
        <p14:creationId xmlns="" xmlns:p14="http://schemas.microsoft.com/office/powerpoint/2010/main" val="48768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3" name="Rectangle 11"/>
          <p:cNvSpPr>
            <a:spLocks noChangeArrowheads="1"/>
          </p:cNvSpPr>
          <p:nvPr/>
        </p:nvSpPr>
        <p:spPr bwMode="auto">
          <a:xfrm>
            <a:off x="214282" y="1153302"/>
            <a:ext cx="842968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Porte-outils</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lvl="0" algn="just" eaLnBrk="0" hangingPunct="0"/>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Pour la réalisation des essais, nous utilisons deux porte-outils sur lesquels se fixent les plaquettes mécaniquement soit par bride de serrage pour plaquette sans trou soit par levier pour plaquette avec trou. Ces porte-outils sont de désignation CSBNR 2525 M12 et PSBNR 2525 M12. Leur géométrie de la partie active est caractérisée par les angles suivants : </a:t>
            </a:r>
            <a:r>
              <a:rPr lang="fr-FR" sz="2000" i="1" dirty="0" smtClean="0">
                <a:latin typeface="Garamond" pitchFamily="18" charset="0"/>
                <a:ea typeface="Times New Roman" pitchFamily="18" charset="0"/>
                <a:cs typeface="Arial" pitchFamily="34" charset="0"/>
                <a:sym typeface="Symbol" pitchFamily="18" charset="2"/>
              </a:rPr>
              <a:t></a:t>
            </a: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6°, </a:t>
            </a:r>
            <a:r>
              <a:rPr kumimoji="0" lang="el-GR" sz="2000" b="0" i="1"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γ</a:t>
            </a: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-6°, </a:t>
            </a:r>
            <a:r>
              <a:rPr kumimoji="0" lang="el-GR" sz="2000" b="0" i="1"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χ</a:t>
            </a: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75° et </a:t>
            </a:r>
            <a:r>
              <a:rPr kumimoji="0" lang="el-GR" sz="2000" b="0" i="1"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λ</a:t>
            </a: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-6°.</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La figure</a:t>
            </a:r>
            <a:r>
              <a:rPr kumimoji="0" lang="fr-FR" sz="20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a:t>
            </a:r>
            <a:r>
              <a:rPr kumimoji="0" lang="fr-FR"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23 présente les porte-outils utilisés.</a:t>
            </a:r>
            <a:endParaRPr kumimoji="0" lang="fr-FR" sz="2000" b="0" i="0" u="none" strike="noStrike" cap="none" normalizeH="0" baseline="0" dirty="0" smtClean="0">
              <a:ln>
                <a:noFill/>
              </a:ln>
              <a:solidFill>
                <a:schemeClr val="tx1"/>
              </a:solidFill>
              <a:effectLst/>
              <a:latin typeface="Garamond" pitchFamily="18" charset="0"/>
              <a:cs typeface="Arial" pitchFamily="34" charset="0"/>
            </a:endParaRPr>
          </a:p>
        </p:txBody>
      </p:sp>
      <p:grpSp>
        <p:nvGrpSpPr>
          <p:cNvPr id="90113" name="Group 1"/>
          <p:cNvGrpSpPr>
            <a:grpSpLocks/>
          </p:cNvGrpSpPr>
          <p:nvPr/>
        </p:nvGrpSpPr>
        <p:grpSpPr bwMode="auto">
          <a:xfrm>
            <a:off x="1643042" y="3488549"/>
            <a:ext cx="5572164" cy="2665413"/>
            <a:chOff x="1660" y="12943"/>
            <a:chExt cx="7363" cy="3620"/>
          </a:xfrm>
        </p:grpSpPr>
        <p:pic>
          <p:nvPicPr>
            <p:cNvPr id="90122" name="Picture 10"/>
            <p:cNvPicPr>
              <a:picLocks noChangeAspect="1" noChangeArrowheads="1"/>
            </p:cNvPicPr>
            <p:nvPr/>
          </p:nvPicPr>
          <p:blipFill>
            <a:blip r:embed="rId2">
              <a:lum contrast="-6000"/>
            </a:blip>
            <a:srcRect t="6250" r="7408" b="6250"/>
            <a:stretch>
              <a:fillRect/>
            </a:stretch>
          </p:blipFill>
          <p:spPr bwMode="auto">
            <a:xfrm>
              <a:off x="3520" y="13483"/>
              <a:ext cx="5503" cy="3080"/>
            </a:xfrm>
            <a:prstGeom prst="rect">
              <a:avLst/>
            </a:prstGeom>
            <a:noFill/>
          </p:spPr>
        </p:pic>
        <p:grpSp>
          <p:nvGrpSpPr>
            <p:cNvPr id="90119" name="Group 7"/>
            <p:cNvGrpSpPr>
              <a:grpSpLocks/>
            </p:cNvGrpSpPr>
            <p:nvPr/>
          </p:nvGrpSpPr>
          <p:grpSpPr bwMode="auto">
            <a:xfrm>
              <a:off x="2160" y="13280"/>
              <a:ext cx="2640" cy="560"/>
              <a:chOff x="1880" y="13280"/>
              <a:chExt cx="2920" cy="560"/>
            </a:xfrm>
          </p:grpSpPr>
          <p:sp>
            <p:nvSpPr>
              <p:cNvPr id="90121" name="AutoShape 9"/>
              <p:cNvSpPr>
                <a:spLocks noChangeShapeType="1"/>
              </p:cNvSpPr>
              <p:nvPr/>
            </p:nvSpPr>
            <p:spPr bwMode="auto">
              <a:xfrm>
                <a:off x="2740" y="13280"/>
                <a:ext cx="2060" cy="560"/>
              </a:xfrm>
              <a:prstGeom prst="straightConnector1">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90120" name="AutoShape 8"/>
              <p:cNvSpPr>
                <a:spLocks noChangeShapeType="1"/>
              </p:cNvSpPr>
              <p:nvPr/>
            </p:nvSpPr>
            <p:spPr bwMode="auto">
              <a:xfrm flipH="1">
                <a:off x="1880" y="13280"/>
                <a:ext cx="860" cy="0"/>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90116" name="Group 4"/>
            <p:cNvGrpSpPr>
              <a:grpSpLocks/>
            </p:cNvGrpSpPr>
            <p:nvPr/>
          </p:nvGrpSpPr>
          <p:grpSpPr bwMode="auto">
            <a:xfrm>
              <a:off x="2160" y="14940"/>
              <a:ext cx="2040" cy="560"/>
              <a:chOff x="1880" y="13280"/>
              <a:chExt cx="2920" cy="560"/>
            </a:xfrm>
          </p:grpSpPr>
          <p:sp>
            <p:nvSpPr>
              <p:cNvPr id="90118" name="AutoShape 6"/>
              <p:cNvSpPr>
                <a:spLocks noChangeShapeType="1"/>
              </p:cNvSpPr>
              <p:nvPr/>
            </p:nvSpPr>
            <p:spPr bwMode="auto">
              <a:xfrm>
                <a:off x="2740" y="13280"/>
                <a:ext cx="2060" cy="560"/>
              </a:xfrm>
              <a:prstGeom prst="straightConnector1">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90117" name="AutoShape 5"/>
              <p:cNvSpPr>
                <a:spLocks noChangeShapeType="1"/>
              </p:cNvSpPr>
              <p:nvPr/>
            </p:nvSpPr>
            <p:spPr bwMode="auto">
              <a:xfrm flipH="1">
                <a:off x="1880" y="13280"/>
                <a:ext cx="860" cy="0"/>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0115" name="Text Box 3"/>
            <p:cNvSpPr txBox="1">
              <a:spLocks noChangeArrowheads="1"/>
            </p:cNvSpPr>
            <p:nvPr/>
          </p:nvSpPr>
          <p:spPr bwMode="auto">
            <a:xfrm>
              <a:off x="1660" y="12943"/>
              <a:ext cx="500" cy="54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0114" name="Text Box 2"/>
            <p:cNvSpPr txBox="1">
              <a:spLocks noChangeArrowheads="1"/>
            </p:cNvSpPr>
            <p:nvPr/>
          </p:nvSpPr>
          <p:spPr bwMode="auto">
            <a:xfrm>
              <a:off x="1660" y="14620"/>
              <a:ext cx="500" cy="54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7" name="Rectangle 16"/>
          <p:cNvSpPr/>
          <p:nvPr/>
        </p:nvSpPr>
        <p:spPr>
          <a:xfrm>
            <a:off x="1142976" y="6284696"/>
            <a:ext cx="6602320" cy="369332"/>
          </a:xfrm>
          <a:prstGeom prst="rect">
            <a:avLst/>
          </a:prstGeom>
        </p:spPr>
        <p:txBody>
          <a:bodyPr wrap="none">
            <a:spAutoFit/>
          </a:bodyPr>
          <a:lstStyle/>
          <a:p>
            <a:pPr lvl="0" indent="457200" eaLnBrk="0" hangingPunct="0">
              <a:tabLst>
                <a:tab pos="3594100" algn="l"/>
              </a:tabLst>
            </a:pPr>
            <a:r>
              <a:rPr lang="fr-FR" sz="1800" b="1" dirty="0" smtClean="0">
                <a:latin typeface="Garamond" pitchFamily="18" charset="0"/>
                <a:ea typeface="Times New Roman" pitchFamily="18" charset="0"/>
                <a:cs typeface="Arial" pitchFamily="34" charset="0"/>
              </a:rPr>
              <a:t>Fig. 23. Porte-outils utilisés (a) par trou  central; (b) par bride</a:t>
            </a:r>
            <a:endParaRPr lang="fr-FR" sz="1050" b="1" dirty="0" smtClean="0">
              <a:latin typeface="Garamond" pitchFamily="18" charset="0"/>
              <a:cs typeface="Arial" pitchFamily="34" charset="0"/>
            </a:endParaRPr>
          </a:p>
        </p:txBody>
      </p:sp>
      <p:sp>
        <p:nvSpPr>
          <p:cNvPr id="18" name="ZoneTexte 17"/>
          <p:cNvSpPr txBox="1"/>
          <p:nvPr/>
        </p:nvSpPr>
        <p:spPr>
          <a:xfrm>
            <a:off x="1142976" y="367484"/>
            <a:ext cx="4839786" cy="461665"/>
          </a:xfrm>
          <a:prstGeom prst="rect">
            <a:avLst/>
          </a:prstGeom>
          <a:noFill/>
        </p:spPr>
        <p:txBody>
          <a:bodyPr wrap="none" rtlCol="0">
            <a:spAutoFit/>
          </a:bodyPr>
          <a:lstStyle/>
          <a:p>
            <a:r>
              <a:rPr lang="fr-FR" sz="2400" b="1" dirty="0" smtClean="0">
                <a:solidFill>
                  <a:srgbClr val="3333FF"/>
                </a:solidFill>
                <a:latin typeface="Garamond" pitchFamily="18" charset="0"/>
              </a:rPr>
              <a:t>7. Matériaux et géométrie des outils</a:t>
            </a:r>
            <a:endParaRPr lang="fr-FR" sz="2400" b="1" dirty="0">
              <a:solidFill>
                <a:srgbClr val="3333FF"/>
              </a:solidFill>
              <a:latin typeface="Garamond" pitchFamily="18" charset="0"/>
            </a:endParaRPr>
          </a:p>
        </p:txBody>
      </p:sp>
      <p:pic>
        <p:nvPicPr>
          <p:cNvPr id="20" name="Image 19"/>
          <p:cNvPicPr/>
          <p:nvPr/>
        </p:nvPicPr>
        <p:blipFill>
          <a:blip r:embed="rId3"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16" name="Espace réservé du numéro de diapositive 15"/>
          <p:cNvSpPr>
            <a:spLocks noGrp="1"/>
          </p:cNvSpPr>
          <p:nvPr>
            <p:ph type="sldNum" sz="quarter" idx="12"/>
          </p:nvPr>
        </p:nvSpPr>
        <p:spPr/>
        <p:txBody>
          <a:bodyPr/>
          <a:lstStyle/>
          <a:p>
            <a:pPr>
              <a:defRPr/>
            </a:pPr>
            <a:fld id="{542ED76F-B232-49FC-88D1-CD244F419F25}" type="slidenum">
              <a:rPr lang="fr-FR" smtClean="0"/>
              <a:pPr>
                <a:defRPr/>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1538" y="367484"/>
            <a:ext cx="4839786" cy="461665"/>
          </a:xfrm>
          <a:prstGeom prst="rect">
            <a:avLst/>
          </a:prstGeom>
          <a:noFill/>
        </p:spPr>
        <p:txBody>
          <a:bodyPr wrap="none" rtlCol="0">
            <a:spAutoFit/>
          </a:bodyPr>
          <a:lstStyle/>
          <a:p>
            <a:r>
              <a:rPr lang="fr-FR" sz="2400" b="1" dirty="0" smtClean="0">
                <a:solidFill>
                  <a:srgbClr val="3333FF"/>
                </a:solidFill>
                <a:latin typeface="Garamond" pitchFamily="18" charset="0"/>
              </a:rPr>
              <a:t>7. Matériaux et géométrie des outils</a:t>
            </a:r>
            <a:endParaRPr lang="fr-FR" sz="2400" b="1" dirty="0">
              <a:solidFill>
                <a:srgbClr val="3333FF"/>
              </a:solidFill>
              <a:latin typeface="Garamond" pitchFamily="18" charset="0"/>
            </a:endParaRPr>
          </a:p>
        </p:txBody>
      </p:sp>
      <p:grpSp>
        <p:nvGrpSpPr>
          <p:cNvPr id="58" name="Groupe 57"/>
          <p:cNvGrpSpPr/>
          <p:nvPr/>
        </p:nvGrpSpPr>
        <p:grpSpPr>
          <a:xfrm>
            <a:off x="500034" y="1367616"/>
            <a:ext cx="8090929" cy="4468693"/>
            <a:chOff x="642910" y="1862691"/>
            <a:chExt cx="8090929" cy="4468693"/>
          </a:xfrm>
        </p:grpSpPr>
        <p:sp>
          <p:nvSpPr>
            <p:cNvPr id="7" name="ZoneTexte 6"/>
            <p:cNvSpPr txBox="1"/>
            <p:nvPr/>
          </p:nvSpPr>
          <p:spPr>
            <a:xfrm>
              <a:off x="1245946" y="1862691"/>
              <a:ext cx="4214842" cy="523220"/>
            </a:xfrm>
            <a:prstGeom prst="rect">
              <a:avLst/>
            </a:prstGeom>
            <a:noFill/>
          </p:spPr>
          <p:txBody>
            <a:bodyPr wrap="square" rtlCol="0">
              <a:spAutoFit/>
            </a:bodyPr>
            <a:lstStyle/>
            <a:p>
              <a:r>
                <a:rPr lang="fr-FR" sz="2800" b="1" dirty="0" smtClean="0">
                  <a:solidFill>
                    <a:srgbClr val="000000"/>
                  </a:solidFill>
                  <a:latin typeface="Garamond" pitchFamily="18" charset="0"/>
                  <a:ea typeface="Times New Roman" pitchFamily="18" charset="0"/>
                  <a:cs typeface="Arial" pitchFamily="34" charset="0"/>
                </a:rPr>
                <a:t> P  S B N R  25 </a:t>
              </a:r>
              <a:r>
                <a:rPr lang="fr-FR" sz="2800" b="1" dirty="0" err="1" smtClean="0">
                  <a:solidFill>
                    <a:srgbClr val="000000"/>
                  </a:solidFill>
                  <a:latin typeface="Garamond" pitchFamily="18" charset="0"/>
                  <a:ea typeface="Times New Roman" pitchFamily="18" charset="0"/>
                  <a:cs typeface="Arial" pitchFamily="34" charset="0"/>
                </a:rPr>
                <a:t>25</a:t>
              </a:r>
              <a:r>
                <a:rPr lang="fr-FR" sz="2800" b="1" dirty="0" smtClean="0">
                  <a:solidFill>
                    <a:srgbClr val="000000"/>
                  </a:solidFill>
                  <a:latin typeface="Garamond" pitchFamily="18" charset="0"/>
                  <a:ea typeface="Times New Roman" pitchFamily="18" charset="0"/>
                  <a:cs typeface="Arial" pitchFamily="34" charset="0"/>
                </a:rPr>
                <a:t> M  12</a:t>
              </a:r>
              <a:endParaRPr lang="fr-FR" sz="2800" b="1" dirty="0"/>
            </a:p>
          </p:txBody>
        </p:sp>
        <p:sp>
          <p:nvSpPr>
            <p:cNvPr id="9" name="ZoneTexte 8"/>
            <p:cNvSpPr txBox="1"/>
            <p:nvPr/>
          </p:nvSpPr>
          <p:spPr>
            <a:xfrm>
              <a:off x="645535" y="5931274"/>
              <a:ext cx="8088304" cy="400110"/>
            </a:xfrm>
            <a:prstGeom prst="rect">
              <a:avLst/>
            </a:prstGeom>
            <a:noFill/>
          </p:spPr>
          <p:txBody>
            <a:bodyPr wrap="square" rtlCol="0">
              <a:spAutoFit/>
            </a:bodyPr>
            <a:lstStyle/>
            <a:p>
              <a:pPr algn="ctr"/>
              <a:r>
                <a:rPr lang="fr-FR" sz="2000" dirty="0" smtClean="0">
                  <a:solidFill>
                    <a:srgbClr val="000000"/>
                  </a:solidFill>
                  <a:latin typeface="Garamond" pitchFamily="18" charset="0"/>
                  <a:ea typeface="Times New Roman" pitchFamily="18" charset="0"/>
                  <a:cs typeface="Arial" pitchFamily="34" charset="0"/>
                </a:rPr>
                <a:t>Système de fixation de la plaquette sur le corps du porte-outil (par trou central)</a:t>
              </a:r>
              <a:endParaRPr lang="fr-FR" sz="2000" dirty="0"/>
            </a:p>
          </p:txBody>
        </p:sp>
        <p:sp>
          <p:nvSpPr>
            <p:cNvPr id="10" name="Rectangle 9"/>
            <p:cNvSpPr/>
            <p:nvPr/>
          </p:nvSpPr>
          <p:spPr>
            <a:xfrm>
              <a:off x="1928794" y="4657635"/>
              <a:ext cx="4496744" cy="400110"/>
            </a:xfrm>
            <a:prstGeom prst="rect">
              <a:avLst/>
            </a:prstGeom>
          </p:spPr>
          <p:txBody>
            <a:bodyPr wrap="none">
              <a:spAutoFit/>
            </a:bodyPr>
            <a:lstStyle/>
            <a:p>
              <a:pPr lvl="0" eaLnBrk="0" hangingPunct="0">
                <a:tabLst>
                  <a:tab pos="3594100" algn="l"/>
                </a:tabLst>
              </a:pPr>
              <a:r>
                <a:rPr lang="fr-FR" sz="2000" dirty="0" smtClean="0">
                  <a:solidFill>
                    <a:srgbClr val="000000"/>
                  </a:solidFill>
                  <a:latin typeface="Garamond" pitchFamily="18" charset="0"/>
                  <a:ea typeface="Times New Roman" pitchFamily="18" charset="0"/>
                  <a:cs typeface="Arial" pitchFamily="34" charset="0"/>
                </a:rPr>
                <a:t>Angle de dépouille de la plaquette (</a:t>
              </a:r>
              <a:r>
                <a:rPr lang="fr-FR" sz="2000" i="1" dirty="0" smtClean="0">
                  <a:latin typeface="Garamond" pitchFamily="18" charset="0"/>
                  <a:ea typeface="Times New Roman" pitchFamily="18" charset="0"/>
                  <a:cs typeface="Arial" pitchFamily="34" charset="0"/>
                  <a:sym typeface="Symbol" pitchFamily="18" charset="2"/>
                </a:rPr>
                <a:t></a:t>
              </a:r>
              <a:r>
                <a:rPr lang="fr-FR" sz="2000" dirty="0" smtClean="0">
                  <a:latin typeface="Garamond" pitchFamily="18" charset="0"/>
                  <a:ea typeface="Times New Roman" pitchFamily="18" charset="0"/>
                  <a:cs typeface="Arial" pitchFamily="34" charset="0"/>
                </a:rPr>
                <a:t>  </a:t>
              </a:r>
              <a:r>
                <a:rPr lang="fr-FR" sz="2000" dirty="0" smtClean="0">
                  <a:latin typeface="Garamond" pitchFamily="18" charset="0"/>
                  <a:ea typeface="Times New Roman" pitchFamily="18" charset="0"/>
                  <a:cs typeface="Arial" pitchFamily="34" charset="0"/>
                  <a:sym typeface="Symbol" pitchFamily="18" charset="2"/>
                </a:rPr>
                <a:t>=</a:t>
              </a:r>
              <a:r>
                <a:rPr lang="fr-FR" sz="2000" dirty="0" smtClean="0">
                  <a:solidFill>
                    <a:srgbClr val="000000"/>
                  </a:solidFill>
                  <a:latin typeface="Garamond" pitchFamily="18" charset="0"/>
                  <a:ea typeface="Times New Roman" pitchFamily="18" charset="0"/>
                  <a:cs typeface="Arial" pitchFamily="34" charset="0"/>
                  <a:sym typeface="Symbol" pitchFamily="18" charset="2"/>
                </a:rPr>
                <a:t> 0°)</a:t>
              </a:r>
              <a:endParaRPr lang="fr-FR" sz="1100" dirty="0" smtClean="0">
                <a:latin typeface="Garamond" pitchFamily="18" charset="0"/>
                <a:cs typeface="Arial" pitchFamily="34" charset="0"/>
                <a:sym typeface="Symbol" pitchFamily="18" charset="2"/>
              </a:endParaRPr>
            </a:p>
          </p:txBody>
        </p:sp>
        <p:sp>
          <p:nvSpPr>
            <p:cNvPr id="11" name="Rectangle 10"/>
            <p:cNvSpPr/>
            <p:nvPr/>
          </p:nvSpPr>
          <p:spPr>
            <a:xfrm>
              <a:off x="2422954" y="4195842"/>
              <a:ext cx="3302507" cy="400110"/>
            </a:xfrm>
            <a:prstGeom prst="rect">
              <a:avLst/>
            </a:prstGeom>
          </p:spPr>
          <p:txBody>
            <a:bodyPr wrap="none">
              <a:spAutoFit/>
            </a:bodyPr>
            <a:lstStyle/>
            <a:p>
              <a:pPr lvl="0" eaLnBrk="0" hangingPunct="0">
                <a:tabLst>
                  <a:tab pos="3594100" algn="l"/>
                </a:tabLst>
              </a:pPr>
              <a:r>
                <a:rPr lang="fr-FR" sz="2000" dirty="0" smtClean="0">
                  <a:solidFill>
                    <a:srgbClr val="000000"/>
                  </a:solidFill>
                  <a:latin typeface="Garamond" pitchFamily="18" charset="0"/>
                  <a:ea typeface="Times New Roman" pitchFamily="18" charset="0"/>
                  <a:cs typeface="Arial" pitchFamily="34" charset="0"/>
                  <a:sym typeface="Symbol" pitchFamily="18" charset="2"/>
                </a:rPr>
                <a:t>Direction de la coupe (à droite)</a:t>
              </a:r>
              <a:endParaRPr lang="fr-FR" sz="1100" dirty="0" smtClean="0">
                <a:latin typeface="Garamond" pitchFamily="18" charset="0"/>
                <a:cs typeface="Arial" pitchFamily="34" charset="0"/>
                <a:sym typeface="Symbol" pitchFamily="18" charset="2"/>
              </a:endParaRPr>
            </a:p>
          </p:txBody>
        </p:sp>
        <p:sp>
          <p:nvSpPr>
            <p:cNvPr id="12" name="Rectangle 11"/>
            <p:cNvSpPr/>
            <p:nvPr/>
          </p:nvSpPr>
          <p:spPr>
            <a:xfrm>
              <a:off x="2899716" y="3759574"/>
              <a:ext cx="3073085" cy="400110"/>
            </a:xfrm>
            <a:prstGeom prst="rect">
              <a:avLst/>
            </a:prstGeom>
          </p:spPr>
          <p:txBody>
            <a:bodyPr wrap="none">
              <a:spAutoFit/>
            </a:bodyPr>
            <a:lstStyle/>
            <a:p>
              <a:pPr lvl="0" eaLnBrk="0" hangingPunct="0">
                <a:tabLst>
                  <a:tab pos="3594100" algn="l"/>
                </a:tabLst>
              </a:pPr>
              <a:r>
                <a:rPr lang="fr-FR" sz="2000" dirty="0" smtClean="0">
                  <a:solidFill>
                    <a:srgbClr val="000000"/>
                  </a:solidFill>
                  <a:latin typeface="Garamond" pitchFamily="18" charset="0"/>
                  <a:ea typeface="Times New Roman" pitchFamily="18" charset="0"/>
                  <a:cs typeface="Arial" pitchFamily="34" charset="0"/>
                  <a:sym typeface="Symbol" pitchFamily="18" charset="2"/>
                </a:rPr>
                <a:t>Hauteur du manche (25 mm)</a:t>
              </a:r>
              <a:endParaRPr lang="fr-FR" sz="1100" dirty="0" smtClean="0">
                <a:latin typeface="Garamond" pitchFamily="18" charset="0"/>
                <a:cs typeface="Arial" pitchFamily="34" charset="0"/>
                <a:sym typeface="Symbol" pitchFamily="18" charset="2"/>
              </a:endParaRPr>
            </a:p>
          </p:txBody>
        </p:sp>
        <p:sp>
          <p:nvSpPr>
            <p:cNvPr id="13" name="Rectangle 12"/>
            <p:cNvSpPr/>
            <p:nvPr/>
          </p:nvSpPr>
          <p:spPr>
            <a:xfrm>
              <a:off x="3405877" y="3335593"/>
              <a:ext cx="3028906" cy="400110"/>
            </a:xfrm>
            <a:prstGeom prst="rect">
              <a:avLst/>
            </a:prstGeom>
          </p:spPr>
          <p:txBody>
            <a:bodyPr wrap="none">
              <a:spAutoFit/>
            </a:bodyPr>
            <a:lstStyle/>
            <a:p>
              <a:pPr lvl="0" eaLnBrk="0" hangingPunct="0">
                <a:tabLst>
                  <a:tab pos="3594100" algn="l"/>
                </a:tabLst>
              </a:pPr>
              <a:r>
                <a:rPr lang="fr-FR" sz="2000" dirty="0" smtClean="0">
                  <a:solidFill>
                    <a:srgbClr val="000000"/>
                  </a:solidFill>
                  <a:latin typeface="Garamond" pitchFamily="18" charset="0"/>
                  <a:ea typeface="Times New Roman" pitchFamily="18" charset="0"/>
                  <a:cs typeface="Arial" pitchFamily="34" charset="0"/>
                  <a:sym typeface="Symbol" pitchFamily="18" charset="2"/>
                </a:rPr>
                <a:t>Largeur du manche (25 mm)</a:t>
              </a:r>
              <a:endParaRPr lang="fr-FR" sz="1100" dirty="0" smtClean="0">
                <a:latin typeface="Garamond" pitchFamily="18" charset="0"/>
                <a:cs typeface="Arial" pitchFamily="34" charset="0"/>
                <a:sym typeface="Symbol" pitchFamily="18" charset="2"/>
              </a:endParaRPr>
            </a:p>
          </p:txBody>
        </p:sp>
        <p:sp>
          <p:nvSpPr>
            <p:cNvPr id="14" name="Rectangle 13"/>
            <p:cNvSpPr/>
            <p:nvPr/>
          </p:nvSpPr>
          <p:spPr>
            <a:xfrm>
              <a:off x="3857620" y="2935483"/>
              <a:ext cx="3937103" cy="400110"/>
            </a:xfrm>
            <a:prstGeom prst="rect">
              <a:avLst/>
            </a:prstGeom>
          </p:spPr>
          <p:txBody>
            <a:bodyPr wrap="none">
              <a:spAutoFit/>
            </a:bodyPr>
            <a:lstStyle/>
            <a:p>
              <a:pPr lvl="0" eaLnBrk="0" hangingPunct="0">
                <a:tabLst>
                  <a:tab pos="3594100" algn="l"/>
                </a:tabLst>
              </a:pPr>
              <a:r>
                <a:rPr lang="fr-FR" sz="2000" dirty="0" smtClean="0">
                  <a:solidFill>
                    <a:srgbClr val="000000"/>
                  </a:solidFill>
                  <a:latin typeface="Garamond" pitchFamily="18" charset="0"/>
                  <a:ea typeface="Times New Roman" pitchFamily="18" charset="0"/>
                  <a:cs typeface="Arial" pitchFamily="34" charset="0"/>
                  <a:sym typeface="Symbol" pitchFamily="18" charset="2"/>
                </a:rPr>
                <a:t>Longueur totale du manche (150 mm)</a:t>
              </a:r>
              <a:endParaRPr lang="fr-FR" sz="1100" dirty="0" smtClean="0">
                <a:latin typeface="Garamond" pitchFamily="18" charset="0"/>
                <a:cs typeface="Arial" pitchFamily="34" charset="0"/>
                <a:sym typeface="Symbol" pitchFamily="18" charset="2"/>
              </a:endParaRPr>
            </a:p>
          </p:txBody>
        </p:sp>
        <p:sp>
          <p:nvSpPr>
            <p:cNvPr id="15" name="Rectangle 14"/>
            <p:cNvSpPr/>
            <p:nvPr/>
          </p:nvSpPr>
          <p:spPr>
            <a:xfrm>
              <a:off x="4465670" y="2474956"/>
              <a:ext cx="4023858" cy="400110"/>
            </a:xfrm>
            <a:prstGeom prst="rect">
              <a:avLst/>
            </a:prstGeom>
          </p:spPr>
          <p:txBody>
            <a:bodyPr wrap="none">
              <a:spAutoFit/>
            </a:bodyPr>
            <a:lstStyle/>
            <a:p>
              <a:pPr lvl="0" eaLnBrk="0" hangingPunct="0">
                <a:tabLst>
                  <a:tab pos="3594100" algn="l"/>
                </a:tabLst>
              </a:pPr>
              <a:r>
                <a:rPr lang="fr-FR" sz="2000" dirty="0" smtClean="0">
                  <a:solidFill>
                    <a:srgbClr val="000000"/>
                  </a:solidFill>
                  <a:latin typeface="Garamond" pitchFamily="18" charset="0"/>
                  <a:ea typeface="Times New Roman" pitchFamily="18" charset="0"/>
                  <a:cs typeface="Arial" pitchFamily="34" charset="0"/>
                  <a:sym typeface="Symbol" pitchFamily="18" charset="2"/>
                </a:rPr>
                <a:t>Longueur de l’arête de coupe (12 mm).</a:t>
              </a:r>
              <a:endParaRPr lang="fr-FR" sz="2000" dirty="0" smtClean="0">
                <a:latin typeface="Garamond" pitchFamily="18" charset="0"/>
                <a:ea typeface="Times New Roman" pitchFamily="18" charset="0"/>
                <a:cs typeface="Arial" pitchFamily="34" charset="0"/>
                <a:sym typeface="Symbol" pitchFamily="18" charset="2"/>
              </a:endParaRPr>
            </a:p>
          </p:txBody>
        </p:sp>
        <p:sp>
          <p:nvSpPr>
            <p:cNvPr id="17" name="Rectangle 11"/>
            <p:cNvSpPr/>
            <p:nvPr/>
          </p:nvSpPr>
          <p:spPr>
            <a:xfrm>
              <a:off x="1142976" y="5537398"/>
              <a:ext cx="4328877" cy="400110"/>
            </a:xfrm>
            <a:prstGeom prst="rect">
              <a:avLst/>
            </a:prstGeom>
          </p:spPr>
          <p:txBody>
            <a:bodyPr wrap="none">
              <a:spAutoFit/>
            </a:bodyPr>
            <a:lstStyle/>
            <a:p>
              <a:r>
                <a:rPr lang="fr-FR" sz="2000" dirty="0" smtClean="0">
                  <a:solidFill>
                    <a:srgbClr val="000000"/>
                  </a:solidFill>
                  <a:latin typeface="Garamond" pitchFamily="18" charset="0"/>
                  <a:ea typeface="Times New Roman" pitchFamily="18" charset="0"/>
                  <a:cs typeface="Arial" pitchFamily="34" charset="0"/>
                </a:rPr>
                <a:t>Forme carrée du logement de la plaquette</a:t>
              </a:r>
              <a:endParaRPr lang="fr-FR" sz="2000" dirty="0"/>
            </a:p>
          </p:txBody>
        </p:sp>
        <p:sp>
          <p:nvSpPr>
            <p:cNvPr id="18" name="Rectangle 17"/>
            <p:cNvSpPr/>
            <p:nvPr/>
          </p:nvSpPr>
          <p:spPr>
            <a:xfrm>
              <a:off x="1549672" y="5105777"/>
              <a:ext cx="3988592" cy="400110"/>
            </a:xfrm>
            <a:prstGeom prst="rect">
              <a:avLst/>
            </a:prstGeom>
          </p:spPr>
          <p:txBody>
            <a:bodyPr wrap="none">
              <a:spAutoFit/>
            </a:bodyPr>
            <a:lstStyle/>
            <a:p>
              <a:pPr lvl="0" eaLnBrk="0" hangingPunct="0"/>
              <a:r>
                <a:rPr lang="fr-FR" sz="2000" dirty="0" smtClean="0">
                  <a:solidFill>
                    <a:srgbClr val="000000"/>
                  </a:solidFill>
                  <a:latin typeface="Garamond" pitchFamily="18" charset="0"/>
                  <a:ea typeface="Times New Roman" pitchFamily="18" charset="0"/>
                  <a:cs typeface="Arial" pitchFamily="34" charset="0"/>
                </a:rPr>
                <a:t>Angle de direction principal (</a:t>
              </a:r>
              <a:r>
                <a:rPr lang="fr-FR" sz="2000" dirty="0" smtClean="0">
                  <a:latin typeface="Garamond" pitchFamily="18" charset="0"/>
                  <a:ea typeface="Times New Roman" pitchFamily="18" charset="0"/>
                  <a:cs typeface="Arial" pitchFamily="34" charset="0"/>
                </a:rPr>
                <a:t>χ = 75°)</a:t>
              </a:r>
              <a:endParaRPr lang="fr-FR" sz="1100" dirty="0" smtClean="0">
                <a:latin typeface="Garamond" pitchFamily="18" charset="0"/>
                <a:cs typeface="Arial" pitchFamily="34" charset="0"/>
                <a:sym typeface="Symbol" pitchFamily="18" charset="2"/>
              </a:endParaRPr>
            </a:p>
          </p:txBody>
        </p:sp>
        <p:cxnSp>
          <p:nvCxnSpPr>
            <p:cNvPr id="49" name="Connecteur droit 27"/>
            <p:cNvCxnSpPr/>
            <p:nvPr/>
          </p:nvCxnSpPr>
          <p:spPr>
            <a:xfrm rot="10800000">
              <a:off x="1352794" y="2333873"/>
              <a:ext cx="252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Connecteur droit 28"/>
            <p:cNvCxnSpPr/>
            <p:nvPr/>
          </p:nvCxnSpPr>
          <p:spPr>
            <a:xfrm rot="10800000">
              <a:off x="1737280" y="2333873"/>
              <a:ext cx="252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Connecteur droit 29"/>
            <p:cNvCxnSpPr/>
            <p:nvPr/>
          </p:nvCxnSpPr>
          <p:spPr>
            <a:xfrm rot="10800000">
              <a:off x="2067174" y="2333873"/>
              <a:ext cx="252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10800000">
              <a:off x="2398814" y="2333873"/>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10800000">
              <a:off x="2816992" y="2333873"/>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rot="10800000">
              <a:off x="3231972" y="2333873"/>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10800000">
              <a:off x="3616458" y="2333873"/>
              <a:ext cx="28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rot="10800000">
              <a:off x="4018974" y="2333873"/>
              <a:ext cx="396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10800000">
              <a:off x="4533752" y="2333873"/>
              <a:ext cx="3240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2" name="Groupe 46"/>
            <p:cNvGrpSpPr/>
            <p:nvPr/>
          </p:nvGrpSpPr>
          <p:grpSpPr>
            <a:xfrm>
              <a:off x="642910" y="2324828"/>
              <a:ext cx="714380" cy="4000528"/>
              <a:chOff x="428596" y="2571429"/>
              <a:chExt cx="714380" cy="4000528"/>
            </a:xfrm>
          </p:grpSpPr>
          <p:cxnSp>
            <p:nvCxnSpPr>
              <p:cNvPr id="46" name="Connecteur droit 45"/>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 name="Groupe 47"/>
            <p:cNvGrpSpPr/>
            <p:nvPr/>
          </p:nvGrpSpPr>
          <p:grpSpPr>
            <a:xfrm>
              <a:off x="1092804" y="2324828"/>
              <a:ext cx="642942" cy="3582533"/>
              <a:chOff x="428596" y="2571429"/>
              <a:chExt cx="714380" cy="4000528"/>
            </a:xfrm>
          </p:grpSpPr>
          <p:cxnSp>
            <p:nvCxnSpPr>
              <p:cNvPr id="44" name="Connecteur droit 43"/>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4" name="Groupe 50"/>
            <p:cNvGrpSpPr/>
            <p:nvPr/>
          </p:nvGrpSpPr>
          <p:grpSpPr>
            <a:xfrm>
              <a:off x="1500166" y="2324828"/>
              <a:ext cx="571504" cy="3153905"/>
              <a:chOff x="428596" y="2571429"/>
              <a:chExt cx="714380" cy="4000528"/>
            </a:xfrm>
          </p:grpSpPr>
          <p:cxnSp>
            <p:nvCxnSpPr>
              <p:cNvPr id="42" name="Connecteur droit 41"/>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 name="Groupe 53"/>
            <p:cNvGrpSpPr/>
            <p:nvPr/>
          </p:nvGrpSpPr>
          <p:grpSpPr>
            <a:xfrm>
              <a:off x="1896895" y="2324828"/>
              <a:ext cx="521332" cy="2725277"/>
              <a:chOff x="428596" y="2571429"/>
              <a:chExt cx="714380" cy="4000528"/>
            </a:xfrm>
          </p:grpSpPr>
          <p:cxnSp>
            <p:nvCxnSpPr>
              <p:cNvPr id="40" name="Connecteur droit 39"/>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6" name="Groupe 56"/>
            <p:cNvGrpSpPr/>
            <p:nvPr/>
          </p:nvGrpSpPr>
          <p:grpSpPr>
            <a:xfrm>
              <a:off x="2418227" y="2324828"/>
              <a:ext cx="417995" cy="2225211"/>
              <a:chOff x="428596" y="2571429"/>
              <a:chExt cx="714380" cy="4000528"/>
            </a:xfrm>
          </p:grpSpPr>
          <p:cxnSp>
            <p:nvCxnSpPr>
              <p:cNvPr id="38" name="Connecteur droit 37"/>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 name="Groupe 59"/>
            <p:cNvGrpSpPr/>
            <p:nvPr/>
          </p:nvGrpSpPr>
          <p:grpSpPr>
            <a:xfrm>
              <a:off x="2889387" y="2324828"/>
              <a:ext cx="346557" cy="1796583"/>
              <a:chOff x="428596" y="2571429"/>
              <a:chExt cx="714380" cy="4000528"/>
            </a:xfrm>
          </p:grpSpPr>
          <p:cxnSp>
            <p:nvCxnSpPr>
              <p:cNvPr id="36" name="Connecteur droit 35"/>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 name="Groupe 62"/>
            <p:cNvGrpSpPr/>
            <p:nvPr/>
          </p:nvGrpSpPr>
          <p:grpSpPr>
            <a:xfrm>
              <a:off x="3368187" y="2324828"/>
              <a:ext cx="264486" cy="1367955"/>
              <a:chOff x="428596" y="2571429"/>
              <a:chExt cx="714380" cy="4000528"/>
            </a:xfrm>
          </p:grpSpPr>
          <p:cxnSp>
            <p:nvCxnSpPr>
              <p:cNvPr id="34" name="Connecteur droit 33"/>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9" name="Groupe 65"/>
            <p:cNvGrpSpPr/>
            <p:nvPr/>
          </p:nvGrpSpPr>
          <p:grpSpPr>
            <a:xfrm>
              <a:off x="3860613" y="2324828"/>
              <a:ext cx="161149" cy="939327"/>
              <a:chOff x="428596" y="2571429"/>
              <a:chExt cx="714380" cy="4000528"/>
            </a:xfrm>
          </p:grpSpPr>
          <p:cxnSp>
            <p:nvCxnSpPr>
              <p:cNvPr id="32" name="Connecteur droit 31"/>
              <p:cNvCxnSpPr/>
              <p:nvPr/>
            </p:nvCxnSpPr>
            <p:spPr>
              <a:xfrm rot="5400000">
                <a:off x="-1214478" y="4214503"/>
                <a:ext cx="4000528" cy="7143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10800000">
                <a:off x="428596" y="6558309"/>
                <a:ext cx="360000" cy="1588"/>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0" name="Connecteur droit 29"/>
            <p:cNvCxnSpPr/>
            <p:nvPr/>
          </p:nvCxnSpPr>
          <p:spPr>
            <a:xfrm rot="5400000">
              <a:off x="4257342" y="2539142"/>
              <a:ext cx="500066" cy="714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468663" y="2817254"/>
              <a:ext cx="214314" cy="1588"/>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59" name="Image 58"/>
          <p:cNvPicPr/>
          <p:nvPr/>
        </p:nvPicPr>
        <p:blipFill>
          <a:blip r:embed="rId2"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60" name="Rectangle 2"/>
          <p:cNvSpPr>
            <a:spLocks noChangeArrowheads="1"/>
          </p:cNvSpPr>
          <p:nvPr/>
        </p:nvSpPr>
        <p:spPr bwMode="auto">
          <a:xfrm>
            <a:off x="3000364" y="6253918"/>
            <a:ext cx="32147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Désignation du porte outil</a:t>
            </a:r>
            <a:endParaRPr kumimoji="0" lang="fr-FR" sz="2000" b="1" u="none" strike="noStrike" cap="none" normalizeH="0" baseline="0" dirty="0" smtClean="0">
              <a:ln>
                <a:noFill/>
              </a:ln>
              <a:solidFill>
                <a:schemeClr val="tx1"/>
              </a:solidFill>
              <a:effectLst/>
              <a:latin typeface="Garamond" pitchFamily="18" charset="0"/>
              <a:ea typeface="Times New Roman" pitchFamily="18" charset="0"/>
              <a:cs typeface="Arial" pitchFamily="34" charset="0"/>
              <a:sym typeface="Symbol" pitchFamily="18" charset="2"/>
            </a:endParaRPr>
          </a:p>
        </p:txBody>
      </p:sp>
      <p:sp>
        <p:nvSpPr>
          <p:cNvPr id="61" name="Espace réservé du numéro de diapositive 60"/>
          <p:cNvSpPr>
            <a:spLocks noGrp="1"/>
          </p:cNvSpPr>
          <p:nvPr>
            <p:ph type="sldNum" sz="quarter" idx="12"/>
          </p:nvPr>
        </p:nvSpPr>
        <p:spPr/>
        <p:txBody>
          <a:bodyPr/>
          <a:lstStyle/>
          <a:p>
            <a:pPr>
              <a:defRPr/>
            </a:pPr>
            <a:fld id="{8E4BC5A5-2EB8-41D6-BE5D-F93CFD860982}" type="slidenum">
              <a:rPr lang="fr-FR" smtClean="0"/>
              <a:pPr>
                <a:defRPr/>
              </a:pPr>
              <a:t>37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14480" y="367484"/>
            <a:ext cx="2127505" cy="461665"/>
          </a:xfrm>
          <a:prstGeom prst="rect">
            <a:avLst/>
          </a:prstGeom>
          <a:noFill/>
        </p:spPr>
        <p:txBody>
          <a:bodyPr wrap="none" rtlCol="0">
            <a:spAutoFit/>
          </a:bodyPr>
          <a:lstStyle/>
          <a:p>
            <a:r>
              <a:rPr lang="fr-FR" sz="2400" b="1" dirty="0" smtClean="0">
                <a:solidFill>
                  <a:srgbClr val="3333FF"/>
                </a:solidFill>
                <a:latin typeface="Garamond" pitchFamily="18" charset="0"/>
              </a:rPr>
              <a:t>8. Applications</a:t>
            </a:r>
            <a:endParaRPr lang="fr-FR" sz="2400" b="1" dirty="0">
              <a:solidFill>
                <a:srgbClr val="3333FF"/>
              </a:solidFill>
              <a:latin typeface="Garamond" pitchFamily="18" charset="0"/>
            </a:endParaRPr>
          </a:p>
        </p:txBody>
      </p:sp>
      <p:pic>
        <p:nvPicPr>
          <p:cNvPr id="3079"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43174" y="2724938"/>
            <a:ext cx="970437" cy="720000"/>
          </a:xfrm>
          <a:prstGeom prst="rect">
            <a:avLst/>
          </a:prstGeom>
          <a:noFill/>
        </p:spPr>
      </p:pic>
      <p:pic>
        <p:nvPicPr>
          <p:cNvPr id="3078"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33" y="3725070"/>
            <a:ext cx="309274" cy="324000"/>
          </a:xfrm>
          <a:prstGeom prst="rect">
            <a:avLst/>
          </a:prstGeom>
          <a:noFill/>
        </p:spPr>
      </p:pic>
      <p:pic>
        <p:nvPicPr>
          <p:cNvPr id="307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5636" y="4225136"/>
            <a:ext cx="147274" cy="324000"/>
          </a:xfrm>
          <a:prstGeom prst="rect">
            <a:avLst/>
          </a:prstGeom>
          <a:noFill/>
        </p:spPr>
      </p:pic>
      <p:pic>
        <p:nvPicPr>
          <p:cNvPr id="307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63985" y="4725202"/>
            <a:ext cx="250363" cy="324000"/>
          </a:xfrm>
          <a:prstGeom prst="rect">
            <a:avLst/>
          </a:prstGeom>
          <a:noFill/>
        </p:spPr>
      </p:pic>
      <p:pic>
        <p:nvPicPr>
          <p:cNvPr id="3075"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06182" y="5222458"/>
            <a:ext cx="1080000" cy="360000"/>
          </a:xfrm>
          <a:prstGeom prst="rect">
            <a:avLst/>
          </a:prstGeom>
          <a:noFill/>
        </p:spPr>
      </p:pic>
      <p:pic>
        <p:nvPicPr>
          <p:cNvPr id="307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00034" y="5687086"/>
            <a:ext cx="206182" cy="324000"/>
          </a:xfrm>
          <a:prstGeom prst="rect">
            <a:avLst/>
          </a:prstGeom>
          <a:noFill/>
        </p:spPr>
      </p:pic>
      <p:pic>
        <p:nvPicPr>
          <p:cNvPr id="3073"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0033" y="6153962"/>
            <a:ext cx="162000" cy="324000"/>
          </a:xfrm>
          <a:prstGeom prst="rect">
            <a:avLst/>
          </a:prstGeom>
          <a:noFill/>
        </p:spPr>
      </p:pic>
      <p:sp>
        <p:nvSpPr>
          <p:cNvPr id="3080" name="Rectangle 8"/>
          <p:cNvSpPr>
            <a:spLocks noChangeArrowheads="1"/>
          </p:cNvSpPr>
          <p:nvPr/>
        </p:nvSpPr>
        <p:spPr bwMode="auto">
          <a:xfrm>
            <a:off x="285719" y="1867682"/>
            <a:ext cx="807249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Le temps de chariotage (temps machine ou temps d’usinage) est donné par la formule suivante :</a:t>
            </a:r>
            <a:endParaRPr kumimoji="0" lang="fr-FR" sz="36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3082" name="Rectangle 10"/>
          <p:cNvSpPr>
            <a:spLocks noChangeArrowheads="1"/>
          </p:cNvSpPr>
          <p:nvPr/>
        </p:nvSpPr>
        <p:spPr bwMode="auto">
          <a:xfrm>
            <a:off x="714348" y="3630478"/>
            <a:ext cx="793005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a:t>
            </a:r>
            <a:r>
              <a:rPr kumimoji="0" lang="fr-FR" sz="2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temps de chariotage (temps machine ou temps d’usinage), min.</a:t>
            </a:r>
            <a:endParaRPr kumimoji="0" lang="fr-FR" sz="36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3083" name="Rectangle 11"/>
          <p:cNvSpPr>
            <a:spLocks noChangeArrowheads="1"/>
          </p:cNvSpPr>
          <p:nvPr/>
        </p:nvSpPr>
        <p:spPr bwMode="auto">
          <a:xfrm>
            <a:off x="714348" y="4082260"/>
            <a:ext cx="48328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a:t>
            </a:r>
            <a:r>
              <a:rPr kumimoji="0" lang="fr-FR" sz="2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longueur de la pièce à charioter, mm.</a:t>
            </a:r>
            <a:endParaRPr kumimoji="0" lang="fr-FR" sz="36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3084" name="Rectangle 12"/>
          <p:cNvSpPr>
            <a:spLocks noChangeArrowheads="1"/>
          </p:cNvSpPr>
          <p:nvPr/>
        </p:nvSpPr>
        <p:spPr bwMode="auto">
          <a:xfrm>
            <a:off x="714348" y="4582326"/>
            <a:ext cx="47177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a:t>
            </a:r>
            <a:r>
              <a:rPr kumimoji="0" lang="fr-FR" sz="2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vitesse d’avance de l’outil, mm/min.</a:t>
            </a:r>
            <a:endParaRPr kumimoji="0" lang="fr-FR" sz="36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3086" name="Rectangle 14"/>
          <p:cNvSpPr>
            <a:spLocks noChangeArrowheads="1"/>
          </p:cNvSpPr>
          <p:nvPr/>
        </p:nvSpPr>
        <p:spPr bwMode="auto">
          <a:xfrm>
            <a:off x="731505" y="5582458"/>
            <a:ext cx="534069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a:t>
            </a:r>
            <a:r>
              <a:rPr kumimoji="0" lang="fr-FR" sz="2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fréquence de rotation de la pièce, tr/min.</a:t>
            </a:r>
            <a:endParaRPr kumimoji="0" lang="fr-FR" sz="36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3087" name="Rectangle 15"/>
          <p:cNvSpPr>
            <a:spLocks noChangeArrowheads="1"/>
          </p:cNvSpPr>
          <p:nvPr/>
        </p:nvSpPr>
        <p:spPr bwMode="auto">
          <a:xfrm>
            <a:off x="714348" y="6082524"/>
            <a:ext cx="337387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 </a:t>
            </a:r>
            <a:r>
              <a:rPr kumimoji="0" lang="fr-FR" sz="2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avance de l’outil, mm/tr.</a:t>
            </a:r>
            <a:endParaRPr kumimoji="0" lang="fr-FR" sz="36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20" name="Rectangle 19"/>
          <p:cNvSpPr/>
          <p:nvPr/>
        </p:nvSpPr>
        <p:spPr>
          <a:xfrm>
            <a:off x="285720" y="1081864"/>
            <a:ext cx="6945299" cy="461665"/>
          </a:xfrm>
          <a:prstGeom prst="rect">
            <a:avLst/>
          </a:prstGeom>
        </p:spPr>
        <p:txBody>
          <a:bodyPr wrap="none">
            <a:spAutoFit/>
          </a:bodyPr>
          <a:lstStyle/>
          <a:p>
            <a:pPr lvl="0"/>
            <a:r>
              <a:rPr lang="fr-FR" sz="2400" b="1" dirty="0" smtClean="0">
                <a:solidFill>
                  <a:srgbClr val="008000"/>
                </a:solidFill>
                <a:latin typeface="Garamond" pitchFamily="18" charset="0"/>
                <a:ea typeface="Times New Roman" pitchFamily="18" charset="0"/>
                <a:cs typeface="Arial" pitchFamily="34" charset="0"/>
              </a:rPr>
              <a:t>8.1. Calcul du temps de chariotage (temps machine)</a:t>
            </a:r>
            <a:endParaRPr lang="fr-FR" sz="1800" dirty="0" smtClean="0">
              <a:solidFill>
                <a:srgbClr val="008000"/>
              </a:solidFill>
              <a:latin typeface="Garamond" pitchFamily="18" charset="0"/>
              <a:cs typeface="Arial" pitchFamily="34" charset="0"/>
            </a:endParaRPr>
          </a:p>
        </p:txBody>
      </p:sp>
      <p:pic>
        <p:nvPicPr>
          <p:cNvPr id="19" name="Image 18"/>
          <p:cNvPicPr/>
          <p:nvPr/>
        </p:nvPicPr>
        <p:blipFill>
          <a:blip r:embed="rId9"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18" name="Espace réservé du numéro de diapositive 17"/>
          <p:cNvSpPr>
            <a:spLocks noGrp="1"/>
          </p:cNvSpPr>
          <p:nvPr>
            <p:ph type="sldNum" sz="quarter" idx="12"/>
          </p:nvPr>
        </p:nvSpPr>
        <p:spPr/>
        <p:txBody>
          <a:bodyPr/>
          <a:lstStyle/>
          <a:p>
            <a:pPr>
              <a:defRPr/>
            </a:pPr>
            <a:fld id="{542ED76F-B232-49FC-88D1-CD244F419F25}" type="slidenum">
              <a:rPr lang="fr-FR" smtClean="0"/>
              <a:pPr>
                <a:defRPr/>
              </a:pPr>
              <a:t>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28596" y="1081864"/>
            <a:ext cx="746467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rgbClr val="008000"/>
                </a:solidFill>
                <a:effectLst/>
                <a:latin typeface="Garamond" pitchFamily="18" charset="0"/>
                <a:ea typeface="Times New Roman" pitchFamily="18" charset="0"/>
                <a:cs typeface="Arial" pitchFamily="34" charset="0"/>
              </a:rPr>
              <a:t>8.2.</a:t>
            </a:r>
            <a:r>
              <a:rPr kumimoji="0" lang="fr-FR" sz="2400" b="1" i="0" u="none" strike="noStrike" cap="none" normalizeH="0" dirty="0" smtClean="0">
                <a:ln>
                  <a:noFill/>
                </a:ln>
                <a:solidFill>
                  <a:srgbClr val="008000"/>
                </a:solidFill>
                <a:effectLst/>
                <a:latin typeface="Garamond" pitchFamily="18" charset="0"/>
                <a:ea typeface="Times New Roman" pitchFamily="18" charset="0"/>
                <a:cs typeface="Arial" pitchFamily="34" charset="0"/>
              </a:rPr>
              <a:t> </a:t>
            </a:r>
            <a:r>
              <a:rPr kumimoji="0" lang="fr-FR" sz="2400" b="1" i="0" u="none" strike="noStrike" cap="none" normalizeH="0" baseline="0" dirty="0" smtClean="0">
                <a:ln>
                  <a:noFill/>
                </a:ln>
                <a:solidFill>
                  <a:srgbClr val="008000"/>
                </a:solidFill>
                <a:effectLst/>
                <a:latin typeface="Garamond" pitchFamily="18" charset="0"/>
                <a:ea typeface="Times New Roman" pitchFamily="18" charset="0"/>
                <a:cs typeface="Arial" pitchFamily="34" charset="0"/>
              </a:rPr>
              <a:t>Calcul de la longueur du copeau taillé en chariotage</a:t>
            </a:r>
            <a:endParaRPr kumimoji="0" lang="fr-FR" sz="3600" b="0" i="0" u="none" strike="noStrike" cap="none" normalizeH="0" baseline="0" dirty="0" smtClean="0">
              <a:ln>
                <a:noFill/>
              </a:ln>
              <a:solidFill>
                <a:srgbClr val="008000"/>
              </a:solidFill>
              <a:effectLst/>
              <a:latin typeface="Garamond" pitchFamily="18" charset="0"/>
              <a:cs typeface="Arial" pitchFamily="34" charset="0"/>
            </a:endParaRPr>
          </a:p>
        </p:txBody>
      </p:sp>
      <p:sp>
        <p:nvSpPr>
          <p:cNvPr id="8" name="Rectangle 7"/>
          <p:cNvSpPr/>
          <p:nvPr/>
        </p:nvSpPr>
        <p:spPr>
          <a:xfrm>
            <a:off x="500034" y="1724806"/>
            <a:ext cx="7873374" cy="461665"/>
          </a:xfrm>
          <a:prstGeom prst="rect">
            <a:avLst/>
          </a:prstGeom>
        </p:spPr>
        <p:txBody>
          <a:bodyPr wrap="none">
            <a:spAutoFit/>
          </a:bodyPr>
          <a:lstStyle/>
          <a:p>
            <a:r>
              <a:rPr lang="fr-FR" sz="2400" dirty="0" smtClean="0">
                <a:latin typeface="Garamond" pitchFamily="18" charset="0"/>
              </a:rPr>
              <a:t>La longueur du copeau taillé est donnée par la formule suivante :</a:t>
            </a:r>
            <a:endParaRPr lang="fr-FR" sz="2400" dirty="0">
              <a:latin typeface="Garamond" pitchFamily="18" charset="0"/>
            </a:endParaRPr>
          </a:p>
        </p:txBody>
      </p:sp>
      <p:sp>
        <p:nvSpPr>
          <p:cNvPr id="41987" name="Rectangle 3"/>
          <p:cNvSpPr>
            <a:spLocks noChangeArrowheads="1"/>
          </p:cNvSpPr>
          <p:nvPr/>
        </p:nvSpPr>
        <p:spPr bwMode="auto">
          <a:xfrm>
            <a:off x="0" y="0"/>
            <a:ext cx="9001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8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0426" y="2510624"/>
            <a:ext cx="1267824" cy="720000"/>
          </a:xfrm>
          <a:prstGeom prst="rect">
            <a:avLst/>
          </a:prstGeom>
          <a:noFill/>
        </p:spPr>
      </p:pic>
      <p:sp>
        <p:nvSpPr>
          <p:cNvPr id="41989" name="Rectangle 5"/>
          <p:cNvSpPr>
            <a:spLocks noChangeArrowheads="1"/>
          </p:cNvSpPr>
          <p:nvPr/>
        </p:nvSpPr>
        <p:spPr bwMode="auto">
          <a:xfrm>
            <a:off x="0" y="0"/>
            <a:ext cx="9001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8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46" y="3367880"/>
            <a:ext cx="368182" cy="324000"/>
          </a:xfrm>
          <a:prstGeom prst="rect">
            <a:avLst/>
          </a:prstGeom>
          <a:noFill/>
        </p:spPr>
      </p:pic>
      <p:sp>
        <p:nvSpPr>
          <p:cNvPr id="13" name="Rectangle 12"/>
          <p:cNvSpPr/>
          <p:nvPr/>
        </p:nvSpPr>
        <p:spPr>
          <a:xfrm>
            <a:off x="1071538" y="3296442"/>
            <a:ext cx="4006225" cy="461665"/>
          </a:xfrm>
          <a:prstGeom prst="rect">
            <a:avLst/>
          </a:prstGeom>
        </p:spPr>
        <p:txBody>
          <a:bodyPr wrap="none">
            <a:spAutoFit/>
          </a:bodyPr>
          <a:lstStyle/>
          <a:p>
            <a:r>
              <a:rPr lang="fr-FR" sz="2400" dirty="0" smtClean="0">
                <a:latin typeface="Garamond" pitchFamily="18" charset="0"/>
              </a:rPr>
              <a:t>: longueur du copeau taillé, mm.</a:t>
            </a:r>
            <a:endParaRPr lang="fr-FR" sz="2400" dirty="0">
              <a:latin typeface="Garamond" pitchFamily="18" charset="0"/>
            </a:endParaRPr>
          </a:p>
        </p:txBody>
      </p:sp>
      <p:sp>
        <p:nvSpPr>
          <p:cNvPr id="41991" name="Rectangle 7"/>
          <p:cNvSpPr>
            <a:spLocks noChangeArrowheads="1"/>
          </p:cNvSpPr>
          <p:nvPr/>
        </p:nvSpPr>
        <p:spPr bwMode="auto">
          <a:xfrm>
            <a:off x="0" y="0"/>
            <a:ext cx="9001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9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4348" y="3829698"/>
            <a:ext cx="162000" cy="324000"/>
          </a:xfrm>
          <a:prstGeom prst="rect">
            <a:avLst/>
          </a:prstGeom>
          <a:noFill/>
        </p:spPr>
      </p:pic>
      <p:sp>
        <p:nvSpPr>
          <p:cNvPr id="16" name="Rectangle 15"/>
          <p:cNvSpPr/>
          <p:nvPr/>
        </p:nvSpPr>
        <p:spPr>
          <a:xfrm>
            <a:off x="1071538" y="3725070"/>
            <a:ext cx="3367397" cy="461665"/>
          </a:xfrm>
          <a:prstGeom prst="rect">
            <a:avLst/>
          </a:prstGeom>
        </p:spPr>
        <p:txBody>
          <a:bodyPr wrap="none">
            <a:spAutoFit/>
          </a:bodyPr>
          <a:lstStyle/>
          <a:p>
            <a:r>
              <a:rPr lang="fr-FR" sz="2400" dirty="0" smtClean="0">
                <a:latin typeface="Garamond" pitchFamily="18" charset="0"/>
              </a:rPr>
              <a:t>: diamètre de la pièce, mm.</a:t>
            </a:r>
            <a:endParaRPr lang="fr-FR" sz="2400" dirty="0">
              <a:latin typeface="Garamond" pitchFamily="18" charset="0"/>
            </a:endParaRPr>
          </a:p>
        </p:txBody>
      </p:sp>
      <p:sp>
        <p:nvSpPr>
          <p:cNvPr id="41992" name="Rectangle 8"/>
          <p:cNvSpPr>
            <a:spLocks noChangeArrowheads="1"/>
          </p:cNvSpPr>
          <p:nvPr/>
        </p:nvSpPr>
        <p:spPr bwMode="auto">
          <a:xfrm>
            <a:off x="571473" y="4225136"/>
            <a:ext cx="78581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La longueur du copeau taillé peut aussi être exprimée par la formule suivante :</a:t>
            </a:r>
            <a:endParaRPr kumimoji="0" lang="fr-FR" sz="36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41994" name="Rectangle 10"/>
          <p:cNvSpPr>
            <a:spLocks noChangeArrowheads="1"/>
          </p:cNvSpPr>
          <p:nvPr/>
        </p:nvSpPr>
        <p:spPr bwMode="auto">
          <a:xfrm>
            <a:off x="0" y="0"/>
            <a:ext cx="9001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9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00430" y="5010954"/>
            <a:ext cx="1390909" cy="360000"/>
          </a:xfrm>
          <a:prstGeom prst="rect">
            <a:avLst/>
          </a:prstGeom>
          <a:noFill/>
        </p:spPr>
      </p:pic>
      <p:sp>
        <p:nvSpPr>
          <p:cNvPr id="41996" name="Rectangle 12"/>
          <p:cNvSpPr>
            <a:spLocks noChangeArrowheads="1"/>
          </p:cNvSpPr>
          <p:nvPr/>
        </p:nvSpPr>
        <p:spPr bwMode="auto">
          <a:xfrm>
            <a:off x="0" y="0"/>
            <a:ext cx="9001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95"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4348" y="5511020"/>
            <a:ext cx="220911" cy="324000"/>
          </a:xfrm>
          <a:prstGeom prst="rect">
            <a:avLst/>
          </a:prstGeom>
          <a:noFill/>
        </p:spPr>
      </p:pic>
      <p:sp>
        <p:nvSpPr>
          <p:cNvPr id="22" name="Rectangle 21"/>
          <p:cNvSpPr/>
          <p:nvPr/>
        </p:nvSpPr>
        <p:spPr>
          <a:xfrm>
            <a:off x="1142295" y="5439582"/>
            <a:ext cx="3572581" cy="461665"/>
          </a:xfrm>
          <a:prstGeom prst="rect">
            <a:avLst/>
          </a:prstGeom>
        </p:spPr>
        <p:txBody>
          <a:bodyPr wrap="none">
            <a:spAutoFit/>
          </a:bodyPr>
          <a:lstStyle/>
          <a:p>
            <a:r>
              <a:rPr lang="fr-FR" sz="2400" dirty="0" smtClean="0">
                <a:latin typeface="Garamond" pitchFamily="18" charset="0"/>
              </a:rPr>
              <a:t>: vitesse de coupe, mm/min.</a:t>
            </a:r>
            <a:endParaRPr lang="fr-FR" sz="2400" dirty="0">
              <a:latin typeface="Garamond" pitchFamily="18" charset="0"/>
            </a:endParaRPr>
          </a:p>
        </p:txBody>
      </p:sp>
      <p:sp>
        <p:nvSpPr>
          <p:cNvPr id="41998" name="Rectangle 14"/>
          <p:cNvSpPr>
            <a:spLocks noChangeArrowheads="1"/>
          </p:cNvSpPr>
          <p:nvPr/>
        </p:nvSpPr>
        <p:spPr bwMode="auto">
          <a:xfrm>
            <a:off x="0" y="0"/>
            <a:ext cx="90011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97"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61190" y="6011086"/>
            <a:ext cx="1368000" cy="395999"/>
          </a:xfrm>
          <a:prstGeom prst="rect">
            <a:avLst/>
          </a:prstGeom>
          <a:noFill/>
        </p:spPr>
      </p:pic>
      <p:pic>
        <p:nvPicPr>
          <p:cNvPr id="23" name="Image 22"/>
          <p:cNvPicPr/>
          <p:nvPr/>
        </p:nvPicPr>
        <p:blipFill>
          <a:blip r:embed="rId8"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24" name="ZoneTexte 23"/>
          <p:cNvSpPr txBox="1"/>
          <p:nvPr/>
        </p:nvSpPr>
        <p:spPr>
          <a:xfrm>
            <a:off x="1714480" y="367484"/>
            <a:ext cx="2127505" cy="461665"/>
          </a:xfrm>
          <a:prstGeom prst="rect">
            <a:avLst/>
          </a:prstGeom>
          <a:noFill/>
        </p:spPr>
        <p:txBody>
          <a:bodyPr wrap="none" rtlCol="0">
            <a:spAutoFit/>
          </a:bodyPr>
          <a:lstStyle/>
          <a:p>
            <a:r>
              <a:rPr lang="fr-FR" sz="2400" b="1" dirty="0" smtClean="0">
                <a:solidFill>
                  <a:srgbClr val="3333FF"/>
                </a:solidFill>
                <a:latin typeface="Garamond" pitchFamily="18" charset="0"/>
              </a:rPr>
              <a:t>8. Applications</a:t>
            </a:r>
            <a:endParaRPr lang="fr-FR" sz="2400" b="1" dirty="0">
              <a:solidFill>
                <a:srgbClr val="3333FF"/>
              </a:solidFill>
              <a:latin typeface="Garamond" pitchFamily="18" charset="0"/>
            </a:endParaRPr>
          </a:p>
        </p:txBody>
      </p:sp>
      <p:sp>
        <p:nvSpPr>
          <p:cNvPr id="25" name="Espace réservé du numéro de diapositive 24"/>
          <p:cNvSpPr>
            <a:spLocks noGrp="1"/>
          </p:cNvSpPr>
          <p:nvPr>
            <p:ph type="sldNum" sz="quarter" idx="12"/>
          </p:nvPr>
        </p:nvSpPr>
        <p:spPr/>
        <p:txBody>
          <a:bodyPr/>
          <a:lstStyle/>
          <a:p>
            <a:pPr>
              <a:defRPr/>
            </a:pPr>
            <a:fld id="{542ED76F-B232-49FC-88D1-CD244F419F25}" type="slidenum">
              <a:rPr lang="fr-FR" smtClean="0"/>
              <a:pPr>
                <a:defRPr/>
              </a:pPr>
              <a:t>39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85720" y="1088216"/>
            <a:ext cx="8501122" cy="1708160"/>
          </a:xfrm>
          <a:prstGeom prst="rect">
            <a:avLst/>
          </a:prstGeom>
          <a:noFill/>
        </p:spPr>
        <p:txBody>
          <a:bodyPr wrap="square" rtlCol="0">
            <a:spAutoFit/>
          </a:bodyPr>
          <a:lstStyle/>
          <a:p>
            <a:pPr algn="just">
              <a:spcAft>
                <a:spcPts val="600"/>
              </a:spcAft>
            </a:pPr>
            <a:r>
              <a:rPr lang="fr-FR" sz="2000" dirty="0" smtClean="0">
                <a:latin typeface="Garamond" pitchFamily="18" charset="0"/>
              </a:rPr>
              <a:t>Dans ce chapitre, nous allons abordé la fabrication mécanique de pièce par enlèvement de matière. Déjà décrit au chapitre précédent, il est subdivisés en trois partie: 1. Usinage, 2. Procédés non conventionnels et 3. Procédés par abrasion.</a:t>
            </a:r>
          </a:p>
          <a:p>
            <a:pPr lvl="0" algn="just">
              <a:spcAft>
                <a:spcPts val="600"/>
              </a:spcAft>
            </a:pPr>
            <a:r>
              <a:rPr lang="fr-FR" sz="2000" dirty="0" smtClean="0">
                <a:latin typeface="Garamond" pitchFamily="18" charset="0"/>
              </a:rPr>
              <a:t>Dans cette première partie, nous étudierons l’usinage ou par coupe à l’outil tranchant.</a:t>
            </a:r>
          </a:p>
        </p:txBody>
      </p:sp>
      <p:pic>
        <p:nvPicPr>
          <p:cNvPr id="6" name="Image 5"/>
          <p:cNvPicPr/>
          <p:nvPr/>
        </p:nvPicPr>
        <p:blipFill>
          <a:blip r:embed="rId2" cstate="print"/>
          <a:srcRect/>
          <a:stretch>
            <a:fillRect/>
          </a:stretch>
        </p:blipFill>
        <p:spPr bwMode="auto">
          <a:xfrm>
            <a:off x="6246606" y="10294"/>
            <a:ext cx="2738108" cy="1040628"/>
          </a:xfrm>
          <a:prstGeom prst="rect">
            <a:avLst/>
          </a:prstGeom>
          <a:noFill/>
          <a:ln w="69850" cap="flat" cmpd="thinThick">
            <a:noFill/>
            <a:bevel/>
            <a:headEnd/>
            <a:tailEnd/>
          </a:ln>
        </p:spPr>
      </p:pic>
      <p:sp>
        <p:nvSpPr>
          <p:cNvPr id="5" name="ZoneTexte 4"/>
          <p:cNvSpPr txBox="1"/>
          <p:nvPr/>
        </p:nvSpPr>
        <p:spPr>
          <a:xfrm>
            <a:off x="269954" y="2791432"/>
            <a:ext cx="8501122" cy="3862596"/>
          </a:xfrm>
          <a:prstGeom prst="rect">
            <a:avLst/>
          </a:prstGeom>
          <a:noFill/>
        </p:spPr>
        <p:txBody>
          <a:bodyPr wrap="square" rtlCol="0">
            <a:spAutoFit/>
          </a:bodyPr>
          <a:lstStyle/>
          <a:p>
            <a:pPr algn="just">
              <a:spcAft>
                <a:spcPts val="600"/>
              </a:spcAft>
            </a:pPr>
            <a:r>
              <a:rPr lang="fr-FR" sz="2000" dirty="0" smtClean="0">
                <a:latin typeface="Garamond" pitchFamily="18" charset="0"/>
              </a:rPr>
              <a:t>Depuis toujours, c’est la performance des matériaux de coupe qui a permis aux procédés d’usinage d’évolués. La concurrence perpétuelle entre fabricants d’outils de coupe, métallurgistes et constructeurs de machines-outils en est aussi la cause du développement du processus d’usinage. Ainsi, en utilisant des matériaux de coupe plus performants ayant une dureté, une résistance mécanique, une résistance à l’abrasion et à la température, une conductivité thermique et une densité élevées, avec des géométries appropriées de la partie active de l’outil, des avances, des vitesses de coupe et des profondeurs de passe élevées, on augmente le taux d’enlèvement de la matière et par conséquent on obtient des gains de productivité très importants.</a:t>
            </a:r>
          </a:p>
          <a:p>
            <a:pPr algn="just">
              <a:spcAft>
                <a:spcPts val="600"/>
              </a:spcAft>
            </a:pPr>
            <a:r>
              <a:rPr lang="fr-FR" sz="2000" dirty="0" smtClean="0">
                <a:latin typeface="Garamond" pitchFamily="18" charset="0"/>
              </a:rPr>
              <a:t>Le mode d’obtention de pièces par enlèvement de copeau représente 33 % du marché mondial.</a:t>
            </a:r>
            <a:endParaRPr lang="fr-FR" sz="2000" dirty="0">
              <a:latin typeface="Garamond" pitchFamily="18" charset="0"/>
            </a:endParaRPr>
          </a:p>
        </p:txBody>
      </p:sp>
      <p:sp>
        <p:nvSpPr>
          <p:cNvPr id="8" name="Espace réservé du numéro de diapositive 7"/>
          <p:cNvSpPr>
            <a:spLocks noGrp="1"/>
          </p:cNvSpPr>
          <p:nvPr>
            <p:ph type="sldNum" sz="quarter" idx="12"/>
          </p:nvPr>
        </p:nvSpPr>
        <p:spPr/>
        <p:txBody>
          <a:bodyPr/>
          <a:lstStyle/>
          <a:p>
            <a:pPr>
              <a:defRPr/>
            </a:pPr>
            <a:fld id="{542ED76F-B232-49FC-88D1-CD244F419F25}" type="slidenum">
              <a:rPr lang="fr-FR" smtClean="0"/>
              <a:pPr>
                <a:defRPr/>
              </a:pPr>
              <a:t>4</a:t>
            </a:fld>
            <a:endParaRPr lang="fr-FR" dirty="0"/>
          </a:p>
        </p:txBody>
      </p:sp>
      <p:sp>
        <p:nvSpPr>
          <p:cNvPr id="10" name="Rectangle 5"/>
          <p:cNvSpPr>
            <a:spLocks noGrp="1" noChangeArrowheads="1"/>
          </p:cNvSpPr>
          <p:nvPr>
            <p:ph type="title"/>
          </p:nvPr>
        </p:nvSpPr>
        <p:spPr>
          <a:xfrm>
            <a:off x="1500166" y="296046"/>
            <a:ext cx="3357586" cy="587375"/>
          </a:xfrm>
        </p:spPr>
        <p:txBody>
          <a:bodyPr>
            <a:normAutofit/>
          </a:bodyPr>
          <a:lstStyle/>
          <a:p>
            <a:pPr marL="457200" indent="-457200" algn="ctr">
              <a:buFont typeface="+mj-lt"/>
              <a:buAutoNum type="arabicPeriod"/>
              <a:defRPr/>
            </a:pPr>
            <a:r>
              <a:rPr lang="fr-FR" sz="2800" b="1" dirty="0" smtClean="0">
                <a:solidFill>
                  <a:srgbClr val="3333FF"/>
                </a:solidFill>
                <a:effectLst/>
                <a:latin typeface="Garamond" pitchFamily="18" charset="0"/>
                <a:cs typeface="Calibri" pitchFamily="34" charset="0"/>
              </a:rPr>
              <a:t>Introduction</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22915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282" y="1510492"/>
            <a:ext cx="8429684" cy="3046988"/>
          </a:xfrm>
          <a:prstGeom prst="rect">
            <a:avLst/>
          </a:prstGeom>
        </p:spPr>
        <p:txBody>
          <a:bodyPr wrap="square">
            <a:spAutoFit/>
          </a:bodyPr>
          <a:lstStyle/>
          <a:p>
            <a:pPr lvl="0" algn="just" eaLnBrk="0" hangingPunct="0"/>
            <a:r>
              <a:rPr lang="fr-FR" sz="2400" b="1" dirty="0" smtClean="0">
                <a:solidFill>
                  <a:srgbClr val="000000"/>
                </a:solidFill>
                <a:latin typeface="Garamond" pitchFamily="18" charset="0"/>
                <a:ea typeface="Times New Roman" pitchFamily="18" charset="0"/>
                <a:cs typeface="Arial" pitchFamily="34" charset="0"/>
              </a:rPr>
              <a:t>8.3. Exercice : </a:t>
            </a:r>
            <a:r>
              <a:rPr lang="fr-FR" sz="2400" dirty="0" smtClean="0">
                <a:solidFill>
                  <a:srgbClr val="000000"/>
                </a:solidFill>
                <a:latin typeface="Garamond" pitchFamily="18" charset="0"/>
                <a:ea typeface="Times New Roman" pitchFamily="18" charset="0"/>
                <a:cs typeface="Arial" pitchFamily="34" charset="0"/>
              </a:rPr>
              <a:t>soit à exécuter une opération de chariotage sur un tour conventionnel.</a:t>
            </a:r>
            <a:endParaRPr lang="fr-FR" sz="2400" dirty="0" smtClean="0">
              <a:latin typeface="Garamond" pitchFamily="18" charset="0"/>
              <a:cs typeface="Arial" pitchFamily="34" charset="0"/>
            </a:endParaRPr>
          </a:p>
          <a:p>
            <a:pPr lvl="0" algn="just" eaLnBrk="0" hangingPunct="0"/>
            <a:r>
              <a:rPr lang="fr-FR" sz="2400" dirty="0" smtClean="0">
                <a:solidFill>
                  <a:srgbClr val="000000"/>
                </a:solidFill>
                <a:latin typeface="Garamond" pitchFamily="18" charset="0"/>
                <a:ea typeface="Times New Roman" pitchFamily="18" charset="0"/>
                <a:cs typeface="Arial" pitchFamily="34" charset="0"/>
              </a:rPr>
              <a:t>Données : le diamètre de la pièce est égal à 200 mm, la profondeur de passe est de 1 mm, l’avance est de 0,08 mm/tr, la vitesse de coupe est de 200 m/min et la longueur à charioter est de 300 mm.</a:t>
            </a:r>
            <a:endParaRPr lang="fr-FR" sz="2400" dirty="0" smtClean="0">
              <a:latin typeface="Garamond" pitchFamily="18" charset="0"/>
              <a:cs typeface="Arial" pitchFamily="34" charset="0"/>
            </a:endParaRPr>
          </a:p>
          <a:p>
            <a:pPr lvl="0" algn="just" eaLnBrk="0" hangingPunct="0">
              <a:buFontTx/>
              <a:buChar char="•"/>
            </a:pPr>
            <a:r>
              <a:rPr lang="fr-FR" sz="2400" dirty="0" smtClean="0">
                <a:solidFill>
                  <a:srgbClr val="000000"/>
                </a:solidFill>
                <a:latin typeface="Garamond" pitchFamily="18" charset="0"/>
                <a:ea typeface="Times New Roman" pitchFamily="18" charset="0"/>
                <a:cs typeface="Arial" pitchFamily="34" charset="0"/>
              </a:rPr>
              <a:t> Calculer le temps nécessaire pour réaliser une seule passe.</a:t>
            </a:r>
            <a:endParaRPr lang="fr-FR" sz="2400" dirty="0" smtClean="0">
              <a:latin typeface="Garamond" pitchFamily="18" charset="0"/>
              <a:cs typeface="Arial" pitchFamily="34" charset="0"/>
            </a:endParaRPr>
          </a:p>
          <a:p>
            <a:pPr lvl="0" algn="just" eaLnBrk="0" hangingPunct="0">
              <a:buFontTx/>
              <a:buChar char="•"/>
            </a:pPr>
            <a:r>
              <a:rPr lang="fr-FR" sz="2400" dirty="0" smtClean="0">
                <a:solidFill>
                  <a:srgbClr val="000000"/>
                </a:solidFill>
                <a:latin typeface="Garamond" pitchFamily="18" charset="0"/>
                <a:ea typeface="Times New Roman" pitchFamily="18" charset="0"/>
                <a:cs typeface="Arial" pitchFamily="34" charset="0"/>
              </a:rPr>
              <a:t> Calculer la longueur du copeau taillé.</a:t>
            </a:r>
          </a:p>
          <a:p>
            <a:pPr lvl="0" algn="just" eaLnBrk="0" hangingPunct="0">
              <a:buFontTx/>
              <a:buChar char="•"/>
            </a:pPr>
            <a:r>
              <a:rPr lang="fr-FR" sz="2400" dirty="0" smtClean="0">
                <a:solidFill>
                  <a:srgbClr val="000000"/>
                </a:solidFill>
                <a:latin typeface="Garamond" pitchFamily="18" charset="0"/>
                <a:ea typeface="Times New Roman" pitchFamily="18" charset="0"/>
                <a:cs typeface="Arial" pitchFamily="34" charset="0"/>
              </a:rPr>
              <a:t> Calculer la productivité en termes du volume du copeau taillé.</a:t>
            </a:r>
          </a:p>
        </p:txBody>
      </p:sp>
      <p:pic>
        <p:nvPicPr>
          <p:cNvPr id="6" name="Image 5"/>
          <p:cNvPicPr/>
          <p:nvPr/>
        </p:nvPicPr>
        <p:blipFill>
          <a:blip r:embed="rId2"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8" name="ZoneTexte 7"/>
          <p:cNvSpPr txBox="1"/>
          <p:nvPr/>
        </p:nvSpPr>
        <p:spPr>
          <a:xfrm>
            <a:off x="1714480" y="367484"/>
            <a:ext cx="2127505" cy="461665"/>
          </a:xfrm>
          <a:prstGeom prst="rect">
            <a:avLst/>
          </a:prstGeom>
          <a:noFill/>
        </p:spPr>
        <p:txBody>
          <a:bodyPr wrap="none" rtlCol="0">
            <a:spAutoFit/>
          </a:bodyPr>
          <a:lstStyle/>
          <a:p>
            <a:r>
              <a:rPr lang="fr-FR" sz="2400" b="1" dirty="0" smtClean="0">
                <a:solidFill>
                  <a:srgbClr val="3333FF"/>
                </a:solidFill>
                <a:latin typeface="Garamond" pitchFamily="18" charset="0"/>
              </a:rPr>
              <a:t>8. Applications</a:t>
            </a:r>
            <a:endParaRPr lang="fr-FR" sz="2400" b="1" dirty="0">
              <a:solidFill>
                <a:srgbClr val="3333FF"/>
              </a:solidFill>
              <a:latin typeface="Garamond" pitchFamily="18" charset="0"/>
            </a:endParaRPr>
          </a:p>
        </p:txBody>
      </p:sp>
      <p:sp>
        <p:nvSpPr>
          <p:cNvPr id="5" name="Espace réservé du numéro de diapositive 4"/>
          <p:cNvSpPr>
            <a:spLocks noGrp="1"/>
          </p:cNvSpPr>
          <p:nvPr>
            <p:ph type="sldNum" sz="quarter" idx="12"/>
          </p:nvPr>
        </p:nvSpPr>
        <p:spPr/>
        <p:txBody>
          <a:bodyPr/>
          <a:lstStyle/>
          <a:p>
            <a:pPr>
              <a:defRPr/>
            </a:pPr>
            <a:fld id="{8E4BC5A5-2EB8-41D6-BE5D-F93CFD860982}" type="slidenum">
              <a:rPr lang="fr-FR" smtClean="0"/>
              <a:pPr>
                <a:defRPr/>
              </a:pPr>
              <a:t>40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14283" y="1724806"/>
            <a:ext cx="85725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8.4. Travail à domicile</a:t>
            </a:r>
            <a:endParaRPr kumimoji="0" lang="fr-FR" sz="24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Soit à exécuter une opération de dressage sur un tour conventionnel.</a:t>
            </a:r>
            <a:endParaRPr kumimoji="0" lang="fr-FR" sz="24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Données : le diamètre de la pièce est égal à 200 mm, l’avance est de 0,08 mm/tr, la profondeur de passe est de 1 mm et la vitesse de coupe est de 200 m/min.</a:t>
            </a:r>
            <a:endParaRPr kumimoji="0" lang="fr-FR" sz="24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 Calculer le temps nécessaire pour réaliser cette opération.</a:t>
            </a:r>
            <a:endParaRPr kumimoji="0" lang="fr-FR" sz="24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 Calculer la longueur du copeau taillé.</a:t>
            </a:r>
          </a:p>
          <a:p>
            <a:pPr marL="0" marR="0" lvl="0" indent="0" algn="just" defTabSz="914400" rtl="0" eaLnBrk="0" fontAlgn="base" latinLnBrk="0" hangingPunct="0">
              <a:lnSpc>
                <a:spcPct val="100000"/>
              </a:lnSpc>
              <a:spcBef>
                <a:spcPct val="0"/>
              </a:spcBef>
              <a:spcAft>
                <a:spcPct val="0"/>
              </a:spcAft>
              <a:buClrTx/>
              <a:buSzTx/>
              <a:buFontTx/>
              <a:buChar char="•"/>
              <a:tabLst/>
            </a:pPr>
            <a:r>
              <a:rPr lang="fr-FR" sz="2400" dirty="0" smtClean="0">
                <a:solidFill>
                  <a:srgbClr val="000000"/>
                </a:solidFill>
                <a:latin typeface="Garamond" pitchFamily="18" charset="0"/>
                <a:cs typeface="Arial" pitchFamily="34" charset="0"/>
              </a:rPr>
              <a:t> Calculer la productivité en termes du volume du copeau taillé.</a:t>
            </a:r>
            <a:endParaRPr kumimoji="0" lang="fr-FR" sz="24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 Que peut-on conclure ?</a:t>
            </a:r>
            <a:endParaRPr kumimoji="0" lang="fr-FR" sz="24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6" name="Image 5"/>
          <p:cNvPicPr/>
          <p:nvPr/>
        </p:nvPicPr>
        <p:blipFill>
          <a:blip r:embed="rId2"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7" name="ZoneTexte 6"/>
          <p:cNvSpPr txBox="1"/>
          <p:nvPr/>
        </p:nvSpPr>
        <p:spPr>
          <a:xfrm>
            <a:off x="1714480" y="367484"/>
            <a:ext cx="2127505" cy="461665"/>
          </a:xfrm>
          <a:prstGeom prst="rect">
            <a:avLst/>
          </a:prstGeom>
          <a:noFill/>
        </p:spPr>
        <p:txBody>
          <a:bodyPr wrap="none" rtlCol="0">
            <a:spAutoFit/>
          </a:bodyPr>
          <a:lstStyle/>
          <a:p>
            <a:r>
              <a:rPr lang="fr-FR" sz="2400" b="1" dirty="0" smtClean="0">
                <a:solidFill>
                  <a:srgbClr val="3333FF"/>
                </a:solidFill>
                <a:latin typeface="Garamond" pitchFamily="18" charset="0"/>
              </a:rPr>
              <a:t>8. Applications</a:t>
            </a:r>
            <a:endParaRPr lang="fr-FR" sz="2400" b="1" dirty="0">
              <a:solidFill>
                <a:srgbClr val="3333FF"/>
              </a:solidFill>
              <a:latin typeface="Garamond" pitchFamily="18" charset="0"/>
            </a:endParaRPr>
          </a:p>
        </p:txBody>
      </p:sp>
      <p:sp>
        <p:nvSpPr>
          <p:cNvPr id="5" name="Espace réservé du numéro de diapositive 4"/>
          <p:cNvSpPr>
            <a:spLocks noGrp="1"/>
          </p:cNvSpPr>
          <p:nvPr>
            <p:ph type="sldNum" sz="quarter" idx="12"/>
          </p:nvPr>
        </p:nvSpPr>
        <p:spPr/>
        <p:txBody>
          <a:bodyPr/>
          <a:lstStyle/>
          <a:p>
            <a:pPr>
              <a:defRPr/>
            </a:pPr>
            <a:fld id="{8E4BC5A5-2EB8-41D6-BE5D-F93CFD860982}" type="slidenum">
              <a:rPr lang="fr-FR" smtClean="0"/>
              <a:pPr>
                <a:defRPr/>
              </a:pPr>
              <a:t>41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1185863" y="3116263"/>
            <a:ext cx="6457950" cy="996950"/>
          </a:xfrm>
          <a:prstGeom prst="rect">
            <a:avLst/>
          </a:prstGeom>
        </p:spPr>
        <p:txBody>
          <a:bodyPr wrap="none" fromWordArt="1">
            <a:prstTxWarp prst="textDeflate">
              <a:avLst>
                <a:gd name="adj" fmla="val 26227"/>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FR" sz="2800" b="1" kern="10" dirty="0">
                <a:ln/>
                <a:solidFill>
                  <a:schemeClr val="accent5">
                    <a:tint val="50000"/>
                    <a:satMod val="180000"/>
                  </a:schemeClr>
                </a:solidFill>
                <a:latin typeface="Garamond" pitchFamily="18" charset="0"/>
              </a:rPr>
              <a:t>MERCI POUR VOTRE ATTENTION</a:t>
            </a:r>
          </a:p>
        </p:txBody>
      </p:sp>
      <p:pic>
        <p:nvPicPr>
          <p:cNvPr id="6" name="Image 5"/>
          <p:cNvPicPr/>
          <p:nvPr/>
        </p:nvPicPr>
        <p:blipFill>
          <a:blip r:embed="rId2" cstate="print"/>
          <a:srcRect/>
          <a:stretch>
            <a:fillRect/>
          </a:stretch>
        </p:blipFill>
        <p:spPr bwMode="auto">
          <a:xfrm>
            <a:off x="6254613" y="10294"/>
            <a:ext cx="2738108" cy="1040628"/>
          </a:xfrm>
          <a:prstGeom prst="rect">
            <a:avLst/>
          </a:prstGeom>
          <a:noFill/>
          <a:ln w="69850" cap="flat" cmpd="thinThick">
            <a:noFill/>
            <a:bevel/>
            <a:headEnd/>
            <a:tailEnd/>
          </a:ln>
        </p:spPr>
      </p:pic>
      <p:sp>
        <p:nvSpPr>
          <p:cNvPr id="5" name="Espace réservé du numéro de diapositive 4"/>
          <p:cNvSpPr>
            <a:spLocks noGrp="1"/>
          </p:cNvSpPr>
          <p:nvPr>
            <p:ph type="sldNum" sz="quarter" idx="12"/>
          </p:nvPr>
        </p:nvSpPr>
        <p:spPr/>
        <p:txBody>
          <a:bodyPr/>
          <a:lstStyle/>
          <a:p>
            <a:pPr>
              <a:defRPr/>
            </a:pPr>
            <a:fld id="{542ED76F-B232-49FC-88D1-CD244F419F25}" type="slidenum">
              <a:rPr lang="fr-FR" smtClean="0"/>
              <a:pPr>
                <a:defRPr/>
              </a:pPr>
              <a:t>42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
        <p:nvSpPr>
          <p:cNvPr id="7" name="Rectangle 7"/>
          <p:cNvSpPr>
            <a:spLocks noGrp="1" noChangeArrowheads="1"/>
          </p:cNvSpPr>
          <p:nvPr>
            <p:ph idx="1"/>
          </p:nvPr>
        </p:nvSpPr>
        <p:spPr>
          <a:xfrm>
            <a:off x="214282" y="1081864"/>
            <a:ext cx="8606761" cy="5715040"/>
          </a:xfrm>
        </p:spPr>
        <p:txBody>
          <a:bodyPr>
            <a:noAutofit/>
          </a:bodyPr>
          <a:lstStyle/>
          <a:p>
            <a:pPr algn="just"/>
            <a:r>
              <a:rPr lang="fr-FR" sz="2000" dirty="0" smtClean="0">
                <a:latin typeface="Garamond" pitchFamily="18" charset="0"/>
              </a:rPr>
              <a:t>Le </a:t>
            </a:r>
            <a:r>
              <a:rPr lang="fr-FR" sz="2000" b="1" dirty="0" smtClean="0">
                <a:latin typeface="Garamond" pitchFamily="18" charset="0"/>
              </a:rPr>
              <a:t>tournage</a:t>
            </a:r>
            <a:r>
              <a:rPr lang="fr-FR" sz="2000" dirty="0" smtClean="0">
                <a:latin typeface="Garamond" pitchFamily="18" charset="0"/>
              </a:rPr>
              <a:t> est un procédé d’usinage par enlèvement de copeaux qui consiste à l'obtention de pièces de forme cylindrique ou/et conique à l'aide d’outils coupants sur des machines appelées tour. La pièce à usiner est fixée dans une pince, dans un mandrin, ou entre pointes. Il est également possible de fileter, percer, aléser et défoncer sur un tour, même si ce n'est pas sa fonction première.</a:t>
            </a:r>
          </a:p>
          <a:p>
            <a:pPr algn="just"/>
            <a:r>
              <a:rPr lang="fr-FR" sz="2000" dirty="0" smtClean="0">
                <a:latin typeface="Garamond" pitchFamily="18" charset="0"/>
              </a:rPr>
              <a:t>En tournage, le mouvement de coupe est obtenu par rotation de la pièce serrée entre les mors d'un mandrin ou dans une pince spécifique, tandis que le mouvement d'avance est obtenu par le déplacement de l’outil coupant. La combinaison de ces deux mouvements permet l'enlèvement de matière sous forme de copeaux.</a:t>
            </a:r>
          </a:p>
          <a:p>
            <a:pPr algn="just"/>
            <a:r>
              <a:rPr lang="fr-FR" sz="2000" dirty="0" smtClean="0">
                <a:latin typeface="Garamond" pitchFamily="18" charset="0"/>
              </a:rPr>
              <a:t>Un tour permet de fabriquer principalement des pièces de révolution même si certaines machines peuvent réaliser des formes très complexes (tours de décolletage).</a:t>
            </a:r>
          </a:p>
          <a:p>
            <a:pPr algn="just"/>
            <a:r>
              <a:rPr lang="fr-FR" sz="2000" dirty="0" smtClean="0">
                <a:latin typeface="Garamond" pitchFamily="18" charset="0"/>
              </a:rPr>
              <a:t>Ces pièces peuvent être :</a:t>
            </a:r>
          </a:p>
          <a:p>
            <a:pPr lvl="1" algn="just"/>
            <a:r>
              <a:rPr lang="fr-FR" sz="2000" dirty="0" smtClean="0">
                <a:latin typeface="Garamond" pitchFamily="18" charset="0"/>
              </a:rPr>
              <a:t>Métalliques ou en plastique (tour mécanique);</a:t>
            </a:r>
          </a:p>
          <a:p>
            <a:pPr lvl="1" algn="just"/>
            <a:r>
              <a:rPr lang="fr-FR" sz="2000" dirty="0" smtClean="0">
                <a:latin typeface="Garamond" pitchFamily="18" charset="0"/>
              </a:rPr>
              <a:t>En bois (tour à bois) ;</a:t>
            </a:r>
          </a:p>
          <a:p>
            <a:pPr lvl="1" algn="just"/>
            <a:r>
              <a:rPr lang="fr-FR" sz="2000" dirty="0" smtClean="0">
                <a:latin typeface="Garamond" pitchFamily="18" charset="0"/>
              </a:rPr>
              <a:t>En terre (tour vertical de potier).</a:t>
            </a:r>
            <a:endParaRPr lang="fr-FR" sz="2000" dirty="0" smtClean="0">
              <a:effectLst/>
              <a:latin typeface="Garamond" pitchFamily="18" charset="0"/>
            </a:endParaRPr>
          </a:p>
        </p:txBody>
      </p:sp>
      <p:pic>
        <p:nvPicPr>
          <p:cNvPr id="9" name="Image 8"/>
          <p:cNvPicPr/>
          <p:nvPr/>
        </p:nvPicPr>
        <p:blipFill>
          <a:blip r:embed="rId2" cstate="print"/>
          <a:srcRect/>
          <a:stretch>
            <a:fillRect/>
          </a:stretch>
        </p:blipFill>
        <p:spPr bwMode="auto">
          <a:xfrm>
            <a:off x="6239214" y="10294"/>
            <a:ext cx="2738108" cy="1040628"/>
          </a:xfrm>
          <a:prstGeom prst="rect">
            <a:avLst/>
          </a:prstGeom>
          <a:noFill/>
          <a:ln w="69850" cap="flat" cmpd="thinThick">
            <a:noFill/>
            <a:bevel/>
            <a:headEnd/>
            <a:tailEnd/>
          </a:ln>
        </p:spPr>
      </p:pic>
      <p:sp>
        <p:nvSpPr>
          <p:cNvPr id="5" name="Espace réservé du numéro de diapositive 4"/>
          <p:cNvSpPr>
            <a:spLocks noGrp="1"/>
          </p:cNvSpPr>
          <p:nvPr>
            <p:ph type="sldNum" sz="quarter" idx="12"/>
          </p:nvPr>
        </p:nvSpPr>
        <p:spPr/>
        <p:txBody>
          <a:bodyPr/>
          <a:lstStyle/>
          <a:p>
            <a:pPr>
              <a:defRPr/>
            </a:pPr>
            <a:fld id="{542ED76F-B232-49FC-88D1-CD244F419F25}" type="slidenum">
              <a:rPr lang="fr-FR" smtClean="0"/>
              <a:pPr>
                <a:defRPr/>
              </a:pPr>
              <a:t>5</a:t>
            </a:fld>
            <a:endParaRPr lang="fr-F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arn(inVertical)">
                                      <p:cBhvr>
                                        <p:cTn id="24" dur="500"/>
                                        <p:tgtEl>
                                          <p:spTgt spid="7">
                                            <p:txEl>
                                              <p:pRg st="3" end="3"/>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barn(inVertical)">
                                      <p:cBhvr>
                                        <p:cTn id="30" dur="500"/>
                                        <p:tgtEl>
                                          <p:spTgt spid="7">
                                            <p:txEl>
                                              <p:pRg st="5" end="5"/>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barn(inVertical)">
                                      <p:cBhvr>
                                        <p:cTn id="3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182781" y="1581930"/>
            <a:ext cx="8604061" cy="737537"/>
          </a:xfrm>
        </p:spPr>
        <p:txBody>
          <a:bodyPr>
            <a:normAutofit/>
          </a:bodyPr>
          <a:lstStyle/>
          <a:p>
            <a:pPr marL="0" indent="0" algn="just">
              <a:buNone/>
            </a:pPr>
            <a:r>
              <a:rPr lang="fr-FR" sz="2000" dirty="0" smtClean="0">
                <a:latin typeface="Garamond" pitchFamily="18" charset="0"/>
              </a:rPr>
              <a:t>En tournage extérieur, les quatre opérations de base présentées dans la figure 1 sont les suivantes :</a:t>
            </a:r>
          </a:p>
          <a:p>
            <a:pPr marL="173038" lvl="0" indent="-173038" algn="just">
              <a:buNone/>
            </a:pPr>
            <a:endParaRPr lang="fr-FR" sz="2000" dirty="0" smtClean="0">
              <a:latin typeface="Garamond" pitchFamily="18" charset="0"/>
            </a:endParaRPr>
          </a:p>
        </p:txBody>
      </p:sp>
      <p:pic>
        <p:nvPicPr>
          <p:cNvPr id="9" name="Image 8"/>
          <p:cNvPicPr/>
          <p:nvPr/>
        </p:nvPicPr>
        <p:blipFill>
          <a:blip r:embed="rId2"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10" name="Rectangle 7"/>
          <p:cNvSpPr txBox="1">
            <a:spLocks noChangeArrowheads="1"/>
          </p:cNvSpPr>
          <p:nvPr/>
        </p:nvSpPr>
        <p:spPr>
          <a:xfrm>
            <a:off x="214283" y="1078029"/>
            <a:ext cx="6929486" cy="4324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solidFill>
                  <a:srgbClr val="006600"/>
                </a:solidFill>
                <a:effectLst/>
                <a:uLnTx/>
                <a:uFillTx/>
                <a:latin typeface="Garamond" pitchFamily="18" charset="0"/>
                <a:ea typeface="+mn-ea"/>
                <a:cs typeface="+mn-cs"/>
              </a:rPr>
              <a:t>Opérations de base</a:t>
            </a:r>
            <a:endParaRPr kumimoji="0" lang="fr-FR" sz="2000" b="0" i="0" u="none" strike="noStrike" kern="1200" cap="none" spc="0" normalizeH="0" baseline="0" noProof="0" dirty="0" smtClean="0">
              <a:ln>
                <a:noFill/>
              </a:ln>
              <a:solidFill>
                <a:srgbClr val="006600"/>
              </a:solidFill>
              <a:effectLst/>
              <a:uLnTx/>
              <a:uFillTx/>
              <a:latin typeface="Garamond" pitchFamily="18" charset="0"/>
              <a:ea typeface="+mn-ea"/>
              <a:cs typeface="+mn-cs"/>
            </a:endParaRPr>
          </a:p>
        </p:txBody>
      </p:sp>
      <p:sp>
        <p:nvSpPr>
          <p:cNvPr id="11" name="Rectangle 7"/>
          <p:cNvSpPr txBox="1">
            <a:spLocks noChangeArrowheads="1"/>
          </p:cNvSpPr>
          <p:nvPr/>
        </p:nvSpPr>
        <p:spPr>
          <a:xfrm>
            <a:off x="150237" y="4578491"/>
            <a:ext cx="6024932" cy="1361157"/>
          </a:xfrm>
          <a:prstGeom prst="rect">
            <a:avLst/>
          </a:prstGeom>
        </p:spPr>
        <p:txBody>
          <a:bodyPr vert="horz" lIns="91440" tIns="45720" rIns="91440" bIns="45720" rtlCol="0">
            <a:normAutofit/>
          </a:bodyPr>
          <a:lstStyle/>
          <a:p>
            <a:pPr marL="173038" marR="0" lvl="0" indent="-173038"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rgbClr val="FF0000"/>
                </a:solidFill>
                <a:effectLst/>
                <a:uLnTx/>
                <a:uFillTx/>
                <a:latin typeface="Garamond" pitchFamily="18" charset="0"/>
                <a:ea typeface="+mn-ea"/>
                <a:cs typeface="+mn-cs"/>
              </a:rPr>
              <a:t>dressage</a:t>
            </a:r>
            <a:r>
              <a:rPr kumimoji="0" lang="fr-FR" sz="2000" b="0" i="0" u="none" strike="noStrike" kern="1200" cap="none" spc="0" normalizeH="0" baseline="0" noProof="0" dirty="0" smtClean="0">
                <a:ln>
                  <a:noFill/>
                </a:ln>
                <a:solidFill>
                  <a:schemeClr val="tx1"/>
                </a:solidFill>
                <a:effectLst/>
                <a:uLnTx/>
                <a:uFillTx/>
                <a:latin typeface="Garamond" pitchFamily="18" charset="0"/>
                <a:ea typeface="+mn-ea"/>
                <a:cs typeface="+mn-cs"/>
              </a:rPr>
              <a:t> (2) : le mouvement d’avance est une translation rectiligne de l’outil perpendiculaire à l’axe, ce qui diminue la longueur de la pièce et génère un plan orthogonal à l’axe.</a:t>
            </a:r>
            <a:endParaRPr kumimoji="0" lang="fr-FR" sz="2000" b="0" i="0" u="none" strike="noStrike" kern="1200" cap="none" spc="0" normalizeH="0" baseline="0" noProof="0" dirty="0" smtClean="0">
              <a:ln>
                <a:noFill/>
              </a:ln>
              <a:solidFill>
                <a:srgbClr val="FF0000"/>
              </a:solidFill>
              <a:effectLst/>
              <a:uLnTx/>
              <a:uFillTx/>
              <a:latin typeface="Garamond" pitchFamily="18" charset="0"/>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6257954" y="2081996"/>
            <a:ext cx="2457450" cy="2152650"/>
          </a:xfrm>
          <a:prstGeom prst="rect">
            <a:avLst/>
          </a:prstGeom>
          <a:noFill/>
          <a:ln w="9525">
            <a:noFill/>
            <a:miter lim="800000"/>
            <a:headEnd/>
            <a:tailEnd/>
          </a:ln>
          <a:effectLst/>
        </p:spPr>
      </p:pic>
      <p:sp>
        <p:nvSpPr>
          <p:cNvPr id="12" name="Rectangle 7"/>
          <p:cNvSpPr txBox="1">
            <a:spLocks noChangeArrowheads="1"/>
          </p:cNvSpPr>
          <p:nvPr/>
        </p:nvSpPr>
        <p:spPr>
          <a:xfrm>
            <a:off x="142845" y="2487467"/>
            <a:ext cx="6000791" cy="1309041"/>
          </a:xfrm>
          <a:prstGeom prst="rect">
            <a:avLst/>
          </a:prstGeom>
        </p:spPr>
        <p:txBody>
          <a:bodyPr vert="horz" lIns="91440" tIns="45720" rIns="91440" bIns="45720" rtlCol="0">
            <a:normAutofit lnSpcReduction="10000"/>
          </a:bodyPr>
          <a:lstStyle/>
          <a:p>
            <a:pPr marL="173038" marR="0" lvl="0" indent="-173038"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rgbClr val="FF0000"/>
                </a:solidFill>
                <a:effectLst/>
                <a:uLnTx/>
                <a:uFillTx/>
                <a:latin typeface="Garamond" pitchFamily="18" charset="0"/>
                <a:ea typeface="+mn-ea"/>
                <a:cs typeface="+mn-cs"/>
              </a:rPr>
              <a:t>chariotage</a:t>
            </a:r>
            <a:r>
              <a:rPr kumimoji="0" lang="fr-FR" sz="2000" b="0" i="0" u="none" strike="noStrike" kern="1200" cap="none" spc="0" normalizeH="0" baseline="0" noProof="0" dirty="0" smtClean="0">
                <a:ln>
                  <a:noFill/>
                </a:ln>
                <a:solidFill>
                  <a:schemeClr val="tx1"/>
                </a:solidFill>
                <a:effectLst/>
                <a:uLnTx/>
                <a:uFillTx/>
                <a:latin typeface="Garamond" pitchFamily="18" charset="0"/>
                <a:ea typeface="+mn-ea"/>
                <a:cs typeface="+mn-cs"/>
              </a:rPr>
              <a:t> ou tournage longitudinal (1) : le mouvement d’avance (mouvement de l’outil) est une translation rectiligne parallèle à l’axe de révolution de la pièce, et cet usinage aura pour effet de réduire le diamètre de la pièce. </a:t>
            </a:r>
          </a:p>
        </p:txBody>
      </p:sp>
      <p:pic>
        <p:nvPicPr>
          <p:cNvPr id="1027" name="Picture 3"/>
          <p:cNvPicPr>
            <a:picLocks noChangeAspect="1" noChangeArrowheads="1"/>
          </p:cNvPicPr>
          <p:nvPr/>
        </p:nvPicPr>
        <p:blipFill>
          <a:blip r:embed="rId4"/>
          <a:srcRect/>
          <a:stretch>
            <a:fillRect/>
          </a:stretch>
        </p:blipFill>
        <p:spPr bwMode="auto">
          <a:xfrm>
            <a:off x="6334154" y="4415652"/>
            <a:ext cx="2381250" cy="2095500"/>
          </a:xfrm>
          <a:prstGeom prst="rect">
            <a:avLst/>
          </a:prstGeom>
          <a:noFill/>
          <a:ln w="9525">
            <a:noFill/>
            <a:miter lim="800000"/>
            <a:headEnd/>
            <a:tailEnd/>
          </a:ln>
          <a:effectLst/>
        </p:spPr>
      </p:pic>
      <p:sp>
        <p:nvSpPr>
          <p:cNvPr id="13" name="Espace réservé du numéro de diapositive 12"/>
          <p:cNvSpPr>
            <a:spLocks noGrp="1"/>
          </p:cNvSpPr>
          <p:nvPr>
            <p:ph type="sldNum" sz="quarter" idx="12"/>
          </p:nvPr>
        </p:nvSpPr>
        <p:spPr/>
        <p:txBody>
          <a:bodyPr/>
          <a:lstStyle/>
          <a:p>
            <a:pPr>
              <a:defRPr/>
            </a:pPr>
            <a:fld id="{542ED76F-B232-49FC-88D1-CD244F419F25}" type="slidenum">
              <a:rPr lang="fr-FR" smtClean="0"/>
              <a:pPr>
                <a:defRPr/>
              </a:pPr>
              <a:t>6</a:t>
            </a:fld>
            <a:endParaRPr lang="fr-FR"/>
          </a:p>
        </p:txBody>
      </p:sp>
      <p:sp>
        <p:nvSpPr>
          <p:cNvPr id="16"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barn(inVertical)">
                                      <p:cBhvr>
                                        <p:cTn id="11" dur="500"/>
                                        <p:tgtEl>
                                          <p:spTgt spid="10">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barn(inVertical)">
                                      <p:cBhvr>
                                        <p:cTn id="19" dur="500"/>
                                        <p:tgtEl>
                                          <p:spTgt spid="12">
                                            <p:txEl>
                                              <p:pRg st="0" end="0"/>
                                            </p:txEl>
                                          </p:spTgt>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P spid="11" grpId="0" build="p"/>
      <p:bldP spid="1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8" name="Rectangle 7"/>
          <p:cNvSpPr>
            <a:spLocks noGrp="1" noChangeArrowheads="1"/>
          </p:cNvSpPr>
          <p:nvPr>
            <p:ph idx="1"/>
          </p:nvPr>
        </p:nvSpPr>
        <p:spPr>
          <a:xfrm>
            <a:off x="214283" y="1653369"/>
            <a:ext cx="6072229" cy="1214445"/>
          </a:xfrm>
        </p:spPr>
        <p:txBody>
          <a:bodyPr>
            <a:normAutofit lnSpcReduction="10000"/>
          </a:bodyPr>
          <a:lstStyle/>
          <a:p>
            <a:pPr marL="173038" lvl="0" indent="-173038" algn="just"/>
            <a:r>
              <a:rPr lang="fr-FR" sz="2000" dirty="0" smtClean="0">
                <a:solidFill>
                  <a:srgbClr val="FF0000"/>
                </a:solidFill>
                <a:latin typeface="Garamond" pitchFamily="18" charset="0"/>
              </a:rPr>
              <a:t>tournage de cônes </a:t>
            </a:r>
            <a:r>
              <a:rPr lang="fr-FR" sz="2000" dirty="0" smtClean="0">
                <a:latin typeface="Garamond" pitchFamily="18" charset="0"/>
              </a:rPr>
              <a:t>(3) : </a:t>
            </a:r>
            <a:r>
              <a:rPr lang="fr-FR" sz="2000" b="1" dirty="0" smtClean="0">
                <a:latin typeface="Garamond" pitchFamily="18" charset="0"/>
              </a:rPr>
              <a:t>En combinant les deux types de déplacements précédents</a:t>
            </a:r>
            <a:r>
              <a:rPr lang="fr-FR" sz="2000" dirty="0" smtClean="0">
                <a:latin typeface="Garamond" pitchFamily="18" charset="0"/>
              </a:rPr>
              <a:t> (avance de l’outil en translation rectiligne oblique/axe), on génère des cônes de révolution.</a:t>
            </a:r>
          </a:p>
        </p:txBody>
      </p:sp>
      <p:sp>
        <p:nvSpPr>
          <p:cNvPr id="10" name="Rectangle 7"/>
          <p:cNvSpPr txBox="1">
            <a:spLocks noChangeArrowheads="1"/>
          </p:cNvSpPr>
          <p:nvPr/>
        </p:nvSpPr>
        <p:spPr>
          <a:xfrm>
            <a:off x="214283" y="4225137"/>
            <a:ext cx="6000791" cy="928693"/>
          </a:xfrm>
          <a:prstGeom prst="rect">
            <a:avLst/>
          </a:prstGeom>
        </p:spPr>
        <p:txBody>
          <a:bodyPr vert="horz" lIns="91440" tIns="45720" rIns="91440" bIns="45720" rtlCol="0">
            <a:normAutofit lnSpcReduction="10000"/>
          </a:bodyPr>
          <a:lstStyle/>
          <a:p>
            <a:pPr marL="173038" marR="0" lvl="0" indent="-173038"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err="1" smtClean="0">
                <a:ln>
                  <a:noFill/>
                </a:ln>
                <a:solidFill>
                  <a:srgbClr val="FF0000"/>
                </a:solidFill>
                <a:effectLst/>
                <a:uLnTx/>
                <a:uFillTx/>
                <a:latin typeface="Garamond" pitchFamily="18" charset="0"/>
                <a:ea typeface="+mn-ea"/>
                <a:cs typeface="+mn-cs"/>
              </a:rPr>
              <a:t>contournage</a:t>
            </a:r>
            <a:r>
              <a:rPr kumimoji="0" lang="fr-FR" sz="2000" b="0" i="0" u="none" strike="noStrike" kern="1200" cap="none" spc="0" normalizeH="0" baseline="0" noProof="0" dirty="0" smtClean="0">
                <a:ln>
                  <a:noFill/>
                </a:ln>
                <a:solidFill>
                  <a:srgbClr val="FF0000"/>
                </a:solidFill>
                <a:effectLst/>
                <a:uLnTx/>
                <a:uFillTx/>
                <a:latin typeface="Garamond" pitchFamily="18" charset="0"/>
                <a:ea typeface="+mn-ea"/>
                <a:cs typeface="+mn-cs"/>
              </a:rPr>
              <a:t> </a:t>
            </a:r>
            <a:r>
              <a:rPr kumimoji="0" lang="fr-FR" sz="2000" b="0" i="0" u="none" strike="noStrike" kern="1200" cap="none" spc="0" normalizeH="0" baseline="0" noProof="0" dirty="0" smtClean="0">
                <a:ln>
                  <a:noFill/>
                </a:ln>
                <a:solidFill>
                  <a:schemeClr val="tx1"/>
                </a:solidFill>
                <a:effectLst/>
                <a:uLnTx/>
                <a:uFillTx/>
                <a:latin typeface="Garamond" pitchFamily="18" charset="0"/>
                <a:ea typeface="+mn-ea"/>
                <a:cs typeface="+mn-cs"/>
              </a:rPr>
              <a:t>(4): en donnant à l’outil une trajectoire plane quelconque (profil de </a:t>
            </a:r>
            <a:r>
              <a:rPr kumimoji="0" lang="fr-FR" sz="2000" b="1" i="0" u="none" strike="noStrike" kern="1200" cap="none" spc="0" normalizeH="0" baseline="0" noProof="0" dirty="0" err="1" smtClean="0">
                <a:ln>
                  <a:noFill/>
                </a:ln>
                <a:solidFill>
                  <a:schemeClr val="tx1"/>
                </a:solidFill>
                <a:effectLst/>
                <a:uLnTx/>
                <a:uFillTx/>
                <a:latin typeface="Garamond" pitchFamily="18" charset="0"/>
                <a:ea typeface="+mn-ea"/>
                <a:cs typeface="+mn-cs"/>
              </a:rPr>
              <a:t>contournage</a:t>
            </a:r>
            <a:r>
              <a:rPr kumimoji="0" lang="fr-FR" sz="2000" b="0" i="0" u="none" strike="noStrike" kern="1200" cap="none" spc="0" normalizeH="0" baseline="0" noProof="0" dirty="0" smtClean="0">
                <a:ln>
                  <a:noFill/>
                </a:ln>
                <a:solidFill>
                  <a:schemeClr val="tx1"/>
                </a:solidFill>
                <a:effectLst/>
                <a:uLnTx/>
                <a:uFillTx/>
                <a:latin typeface="Garamond" pitchFamily="18" charset="0"/>
                <a:ea typeface="+mn-ea"/>
                <a:cs typeface="+mn-cs"/>
              </a:rPr>
              <a:t>), on peut obtenir une forme de révolution quelconque.</a:t>
            </a:r>
          </a:p>
        </p:txBody>
      </p:sp>
      <p:pic>
        <p:nvPicPr>
          <p:cNvPr id="2050" name="Picture 2"/>
          <p:cNvPicPr>
            <a:picLocks noChangeAspect="1" noChangeArrowheads="1"/>
          </p:cNvPicPr>
          <p:nvPr/>
        </p:nvPicPr>
        <p:blipFill>
          <a:blip r:embed="rId3"/>
          <a:srcRect/>
          <a:stretch>
            <a:fillRect/>
          </a:stretch>
        </p:blipFill>
        <p:spPr bwMode="auto">
          <a:xfrm>
            <a:off x="6357950" y="1377155"/>
            <a:ext cx="2352675" cy="19907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234142" y="3582194"/>
            <a:ext cx="2552700" cy="2743200"/>
          </a:xfrm>
          <a:prstGeom prst="rect">
            <a:avLst/>
          </a:prstGeom>
          <a:noFill/>
          <a:ln w="9525">
            <a:noFill/>
            <a:miter lim="800000"/>
            <a:headEnd/>
            <a:tailEnd/>
          </a:ln>
          <a:effectLst/>
        </p:spPr>
      </p:pic>
      <p:sp>
        <p:nvSpPr>
          <p:cNvPr id="11" name="Espace réservé du numéro de diapositive 10"/>
          <p:cNvSpPr>
            <a:spLocks noGrp="1"/>
          </p:cNvSpPr>
          <p:nvPr>
            <p:ph type="sldNum" sz="quarter" idx="12"/>
          </p:nvPr>
        </p:nvSpPr>
        <p:spPr/>
        <p:txBody>
          <a:bodyPr/>
          <a:lstStyle/>
          <a:p>
            <a:pPr>
              <a:defRPr/>
            </a:pPr>
            <a:fld id="{542ED76F-B232-49FC-88D1-CD244F419F25}" type="slidenum">
              <a:rPr lang="fr-FR" smtClean="0"/>
              <a:pPr>
                <a:defRPr/>
              </a:pPr>
              <a:t>7</a:t>
            </a:fld>
            <a:endParaRPr lang="fr-FR"/>
          </a:p>
        </p:txBody>
      </p:sp>
      <p:sp>
        <p:nvSpPr>
          <p:cNvPr id="14"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barn(inVertical)">
                                      <p:cBhvr>
                                        <p:cTn id="11" dur="500"/>
                                        <p:tgtEl>
                                          <p:spTgt spid="10">
                                            <p:txEl>
                                              <p:pRg st="0" end="0"/>
                                            </p:txEl>
                                          </p:spTgt>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214283" y="938988"/>
            <a:ext cx="7500990" cy="500066"/>
          </a:xfrm>
        </p:spPr>
        <p:txBody>
          <a:bodyPr>
            <a:normAutofit/>
          </a:bodyPr>
          <a:lstStyle/>
          <a:p>
            <a:r>
              <a:rPr lang="fr-FR" sz="2000" b="1" dirty="0" smtClean="0">
                <a:solidFill>
                  <a:srgbClr val="006600"/>
                </a:solidFill>
                <a:latin typeface="Garamond" pitchFamily="18" charset="0"/>
              </a:rPr>
              <a:t>Terminologie des organes d’un tour </a:t>
            </a:r>
          </a:p>
        </p:txBody>
      </p:sp>
      <p:pic>
        <p:nvPicPr>
          <p:cNvPr id="10" name="Image 9"/>
          <p:cNvPicPr/>
          <p:nvPr/>
        </p:nvPicPr>
        <p:blipFill>
          <a:blip r:embed="rId2" cstate="print"/>
          <a:srcRect l="17716" t="25768" r="15617" b="15510"/>
          <a:stretch>
            <a:fillRect/>
          </a:stretch>
        </p:blipFill>
        <p:spPr bwMode="auto">
          <a:xfrm>
            <a:off x="0" y="1510492"/>
            <a:ext cx="9001125" cy="4786346"/>
          </a:xfrm>
          <a:prstGeom prst="rect">
            <a:avLst/>
          </a:prstGeom>
          <a:noFill/>
          <a:ln w="9525">
            <a:noFill/>
            <a:miter lim="800000"/>
            <a:headEnd/>
            <a:tailEnd/>
          </a:ln>
        </p:spPr>
      </p:pic>
      <p:sp>
        <p:nvSpPr>
          <p:cNvPr id="11" name="ZoneTexte 10"/>
          <p:cNvSpPr txBox="1"/>
          <p:nvPr/>
        </p:nvSpPr>
        <p:spPr>
          <a:xfrm>
            <a:off x="1928794" y="6439714"/>
            <a:ext cx="5572164" cy="369332"/>
          </a:xfrm>
          <a:prstGeom prst="rect">
            <a:avLst/>
          </a:prstGeom>
          <a:noFill/>
        </p:spPr>
        <p:txBody>
          <a:bodyPr wrap="square" rtlCol="0">
            <a:spAutoFit/>
          </a:bodyPr>
          <a:lstStyle/>
          <a:p>
            <a:r>
              <a:rPr lang="fr-FR" sz="1800" b="1" dirty="0" smtClean="0">
                <a:latin typeface="Garamond" pitchFamily="18" charset="0"/>
              </a:rPr>
              <a:t>Fig. 2. Terminologie des organes principaux d’un tour</a:t>
            </a:r>
            <a:endParaRPr lang="fr-FR" sz="1800" b="1" dirty="0">
              <a:latin typeface="Garamond" pitchFamily="18" charset="0"/>
            </a:endParaRPr>
          </a:p>
        </p:txBody>
      </p:sp>
      <p:pic>
        <p:nvPicPr>
          <p:cNvPr id="9" name="Image 8"/>
          <p:cNvPicPr/>
          <p:nvPr/>
        </p:nvPicPr>
        <p:blipFill>
          <a:blip r:embed="rId3"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8" name="Espace réservé du numéro de diapositive 7"/>
          <p:cNvSpPr>
            <a:spLocks noGrp="1"/>
          </p:cNvSpPr>
          <p:nvPr>
            <p:ph type="sldNum" sz="quarter" idx="12"/>
          </p:nvPr>
        </p:nvSpPr>
        <p:spPr/>
        <p:txBody>
          <a:bodyPr/>
          <a:lstStyle/>
          <a:p>
            <a:pPr>
              <a:defRPr/>
            </a:pPr>
            <a:fld id="{542ED76F-B232-49FC-88D1-CD244F419F25}" type="slidenum">
              <a:rPr lang="fr-FR" smtClean="0"/>
              <a:pPr>
                <a:defRPr/>
              </a:pPr>
              <a:t>8</a:t>
            </a:fld>
            <a:endParaRPr lang="fr-FR"/>
          </a:p>
        </p:txBody>
      </p:sp>
      <p:sp>
        <p:nvSpPr>
          <p:cNvPr id="14"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idx="1"/>
          </p:nvPr>
        </p:nvSpPr>
        <p:spPr>
          <a:xfrm>
            <a:off x="214283" y="867550"/>
            <a:ext cx="6215106" cy="500066"/>
          </a:xfrm>
        </p:spPr>
        <p:txBody>
          <a:bodyPr>
            <a:normAutofit/>
          </a:bodyPr>
          <a:lstStyle/>
          <a:p>
            <a:r>
              <a:rPr lang="fr-FR" sz="2000" b="1" dirty="0" smtClean="0">
                <a:solidFill>
                  <a:srgbClr val="006600"/>
                </a:solidFill>
                <a:latin typeface="Garamond" pitchFamily="18" charset="0"/>
              </a:rPr>
              <a:t>Montage des pièces sur un tour</a:t>
            </a:r>
          </a:p>
        </p:txBody>
      </p:sp>
      <p:pic>
        <p:nvPicPr>
          <p:cNvPr id="9" name="Image 8"/>
          <p:cNvPicPr/>
          <p:nvPr/>
        </p:nvPicPr>
        <p:blipFill>
          <a:blip r:embed="rId2"/>
          <a:srcRect l="11736" t="5106" r="30247" b="18018"/>
          <a:stretch>
            <a:fillRect/>
          </a:stretch>
        </p:blipFill>
        <p:spPr bwMode="auto">
          <a:xfrm>
            <a:off x="5572132" y="4582326"/>
            <a:ext cx="3000396" cy="1857388"/>
          </a:xfrm>
          <a:prstGeom prst="rect">
            <a:avLst/>
          </a:prstGeom>
          <a:noFill/>
          <a:ln w="9525">
            <a:noFill/>
            <a:miter lim="800000"/>
            <a:headEnd/>
            <a:tailEnd/>
          </a:ln>
        </p:spPr>
      </p:pic>
      <p:pic>
        <p:nvPicPr>
          <p:cNvPr id="10" name="Image 9"/>
          <p:cNvPicPr/>
          <p:nvPr/>
        </p:nvPicPr>
        <p:blipFill>
          <a:blip r:embed="rId3" cstate="print"/>
          <a:srcRect/>
          <a:stretch>
            <a:fillRect/>
          </a:stretch>
        </p:blipFill>
        <p:spPr bwMode="auto">
          <a:xfrm>
            <a:off x="6254980" y="10294"/>
            <a:ext cx="2738108" cy="1040628"/>
          </a:xfrm>
          <a:prstGeom prst="rect">
            <a:avLst/>
          </a:prstGeom>
          <a:noFill/>
          <a:ln w="69850" cap="flat" cmpd="thinThick">
            <a:noFill/>
            <a:bevel/>
            <a:headEnd/>
            <a:tailEnd/>
          </a:ln>
        </p:spPr>
      </p:pic>
      <p:sp>
        <p:nvSpPr>
          <p:cNvPr id="13" name="Rectangle 7"/>
          <p:cNvSpPr txBox="1">
            <a:spLocks noChangeArrowheads="1"/>
          </p:cNvSpPr>
          <p:nvPr/>
        </p:nvSpPr>
        <p:spPr>
          <a:xfrm>
            <a:off x="214283" y="4725203"/>
            <a:ext cx="5000660" cy="185738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Garamond" pitchFamily="18" charset="0"/>
                <a:ea typeface="+mn-ea"/>
                <a:cs typeface="+mn-cs"/>
              </a:rPr>
              <a:t>Montage en l’air :</a:t>
            </a:r>
            <a:r>
              <a:rPr kumimoji="0" lang="fr-FR" sz="2000" b="0" i="0" u="none" strike="noStrike" kern="1200" cap="none" spc="0" normalizeH="0" baseline="0" noProof="0" dirty="0" smtClean="0">
                <a:ln>
                  <a:noFill/>
                </a:ln>
                <a:solidFill>
                  <a:schemeClr val="tx1"/>
                </a:solidFill>
                <a:effectLst/>
                <a:uLnTx/>
                <a:uFillTx/>
                <a:latin typeface="Garamond" pitchFamily="18" charset="0"/>
                <a:ea typeface="+mn-ea"/>
                <a:cs typeface="+mn-cs"/>
              </a:rPr>
              <a:t> C’est un montage sur mandrin effectué pour les pièces courtes  (L&lt; 4D). Une des extrémités de la pièce est fixée sur le mandrin alors que l’autre reste libre (figure 4).</a:t>
            </a:r>
          </a:p>
        </p:txBody>
      </p:sp>
      <p:sp>
        <p:nvSpPr>
          <p:cNvPr id="14" name="Rectangle 7"/>
          <p:cNvSpPr txBox="1">
            <a:spLocks noChangeArrowheads="1"/>
          </p:cNvSpPr>
          <p:nvPr/>
        </p:nvSpPr>
        <p:spPr>
          <a:xfrm>
            <a:off x="5500694" y="6439715"/>
            <a:ext cx="3143272" cy="428627"/>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none" strike="noStrike" kern="1200" cap="none" spc="0" normalizeH="0" baseline="0" noProof="0" dirty="0" smtClean="0">
                <a:ln>
                  <a:noFill/>
                </a:ln>
                <a:solidFill>
                  <a:schemeClr val="tx1"/>
                </a:solidFill>
                <a:effectLst/>
                <a:uLnTx/>
                <a:uFillTx/>
                <a:latin typeface="Garamond" pitchFamily="18" charset="0"/>
                <a:ea typeface="+mn-ea"/>
                <a:cs typeface="+mn-cs"/>
              </a:rPr>
              <a:t>Fig. 4. Montage en l’air</a:t>
            </a:r>
            <a:endParaRPr kumimoji="0" lang="fr-FR" sz="2000" b="1" i="0" u="none" strike="noStrike" kern="1200" cap="none" spc="0" normalizeH="0" baseline="0" noProof="0" dirty="0" smtClean="0">
              <a:ln>
                <a:noFill/>
              </a:ln>
              <a:solidFill>
                <a:schemeClr val="tx1"/>
              </a:solidFill>
              <a:effectLst/>
              <a:uLnTx/>
              <a:uFillTx/>
              <a:latin typeface="Garamond" pitchFamily="18" charset="0"/>
              <a:ea typeface="+mn-ea"/>
              <a:cs typeface="+mn-cs"/>
            </a:endParaRPr>
          </a:p>
        </p:txBody>
      </p:sp>
      <p:sp>
        <p:nvSpPr>
          <p:cNvPr id="15" name="Rectangle 7"/>
          <p:cNvSpPr txBox="1">
            <a:spLocks noChangeArrowheads="1"/>
          </p:cNvSpPr>
          <p:nvPr/>
        </p:nvSpPr>
        <p:spPr>
          <a:xfrm>
            <a:off x="214282" y="1367616"/>
            <a:ext cx="8429683"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fr-FR" sz="2000" b="0" i="0" u="none" strike="noStrike" kern="1200" cap="none" spc="0" normalizeH="0" baseline="0" noProof="0" dirty="0" smtClean="0">
                <a:ln>
                  <a:noFill/>
                </a:ln>
                <a:solidFill>
                  <a:schemeClr val="tx1"/>
                </a:solidFill>
                <a:effectLst/>
                <a:uLnTx/>
                <a:uFillTx/>
                <a:latin typeface="Garamond" pitchFamily="18" charset="0"/>
                <a:ea typeface="+mn-ea"/>
                <a:cs typeface="+mn-cs"/>
              </a:rPr>
              <a:t>On distingue trois principaux montages de la pièce à usiner sur un tour.</a:t>
            </a:r>
          </a:p>
        </p:txBody>
      </p:sp>
      <p:pic>
        <p:nvPicPr>
          <p:cNvPr id="16" name="Image 15"/>
          <p:cNvPicPr/>
          <p:nvPr/>
        </p:nvPicPr>
        <p:blipFill>
          <a:blip r:embed="rId4" cstate="print"/>
          <a:srcRect/>
          <a:stretch>
            <a:fillRect/>
          </a:stretch>
        </p:blipFill>
        <p:spPr bwMode="auto">
          <a:xfrm>
            <a:off x="2643174" y="1945334"/>
            <a:ext cx="2571768" cy="2565554"/>
          </a:xfrm>
          <a:prstGeom prst="rect">
            <a:avLst/>
          </a:prstGeom>
          <a:noFill/>
          <a:ln w="9525">
            <a:noFill/>
            <a:miter lim="800000"/>
            <a:headEnd/>
            <a:tailEnd/>
          </a:ln>
        </p:spPr>
      </p:pic>
      <p:sp>
        <p:nvSpPr>
          <p:cNvPr id="17" name="ZoneTexte 16"/>
          <p:cNvSpPr txBox="1"/>
          <p:nvPr/>
        </p:nvSpPr>
        <p:spPr>
          <a:xfrm>
            <a:off x="5715008" y="3582194"/>
            <a:ext cx="2071702" cy="369332"/>
          </a:xfrm>
          <a:prstGeom prst="rect">
            <a:avLst/>
          </a:prstGeom>
          <a:noFill/>
        </p:spPr>
        <p:txBody>
          <a:bodyPr wrap="square" rtlCol="0">
            <a:spAutoFit/>
          </a:bodyPr>
          <a:lstStyle/>
          <a:p>
            <a:pPr algn="ctr"/>
            <a:r>
              <a:rPr lang="fr-FR" sz="1800" b="1" dirty="0" smtClean="0">
                <a:latin typeface="Garamond" pitchFamily="18" charset="0"/>
              </a:rPr>
              <a:t>Fig. 3. Mandrin</a:t>
            </a:r>
            <a:endParaRPr lang="fr-FR" sz="1800" b="1" dirty="0">
              <a:latin typeface="Garamond" pitchFamily="18" charset="0"/>
            </a:endParaRPr>
          </a:p>
        </p:txBody>
      </p:sp>
      <p:sp>
        <p:nvSpPr>
          <p:cNvPr id="11" name="Espace réservé du numéro de diapositive 10"/>
          <p:cNvSpPr>
            <a:spLocks noGrp="1"/>
          </p:cNvSpPr>
          <p:nvPr>
            <p:ph type="sldNum" sz="quarter" idx="12"/>
          </p:nvPr>
        </p:nvSpPr>
        <p:spPr/>
        <p:txBody>
          <a:bodyPr/>
          <a:lstStyle/>
          <a:p>
            <a:pPr>
              <a:defRPr/>
            </a:pPr>
            <a:fld id="{542ED76F-B232-49FC-88D1-CD244F419F25}" type="slidenum">
              <a:rPr lang="fr-FR" smtClean="0"/>
              <a:pPr>
                <a:defRPr/>
              </a:pPr>
              <a:t>9</a:t>
            </a:fld>
            <a:endParaRPr lang="fr-FR"/>
          </a:p>
        </p:txBody>
      </p:sp>
      <p:sp>
        <p:nvSpPr>
          <p:cNvPr id="19" name="Rectangle 5"/>
          <p:cNvSpPr>
            <a:spLocks noGrp="1" noChangeArrowheads="1"/>
          </p:cNvSpPr>
          <p:nvPr>
            <p:ph type="title"/>
          </p:nvPr>
        </p:nvSpPr>
        <p:spPr>
          <a:xfrm>
            <a:off x="1643042" y="65861"/>
            <a:ext cx="2286016" cy="587375"/>
          </a:xfrm>
        </p:spPr>
        <p:txBody>
          <a:bodyPr>
            <a:noAutofit/>
          </a:bodyPr>
          <a:lstStyle/>
          <a:p>
            <a:pPr>
              <a:defRPr/>
            </a:pPr>
            <a:r>
              <a:rPr lang="fr-FR" sz="2800" b="1" dirty="0" smtClean="0">
                <a:solidFill>
                  <a:srgbClr val="3333FF"/>
                </a:solidFill>
                <a:effectLst/>
                <a:latin typeface="Garamond" pitchFamily="18" charset="0"/>
                <a:cs typeface="Calibri" pitchFamily="34" charset="0"/>
              </a:rPr>
              <a:t>2. Tournage</a:t>
            </a:r>
            <a:endParaRPr lang="en-US" sz="2800" b="1" dirty="0">
              <a:solidFill>
                <a:srgbClr val="3333FF"/>
              </a:solidFill>
              <a:effectLst/>
              <a:latin typeface="Garamond" pitchFamily="18" charset="0"/>
              <a:cs typeface="Calibri" pitchFamily="34" charset="0"/>
            </a:endParaRPr>
          </a:p>
        </p:txBody>
      </p:sp>
    </p:spTree>
    <p:extLst>
      <p:ext uri="{BB962C8B-B14F-4D97-AF65-F5344CB8AC3E}">
        <p14:creationId xmlns="" xmlns:p14="http://schemas.microsoft.com/office/powerpoint/2010/main" val="42089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barn(inVertical)">
                                      <p:cBhvr>
                                        <p:cTn id="11" dur="500"/>
                                        <p:tgtEl>
                                          <p:spTgt spid="1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arn(inVertical)">
                                      <p:cBhvr>
                                        <p:cTn id="15" dur="500"/>
                                        <p:tgtEl>
                                          <p:spTgt spid="14">
                                            <p:txEl>
                                              <p:pRg st="0" end="0"/>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barn(inVertical)">
                                      <p:cBhvr>
                                        <p:cTn id="19" dur="500"/>
                                        <p:tgtEl>
                                          <p:spTgt spid="15">
                                            <p:txEl>
                                              <p:pRg st="0" end="0"/>
                                            </p:txEl>
                                          </p:spTgt>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P spid="14" grpId="0" build="p"/>
      <p:bldP spid="15" grpId="0" build="p"/>
      <p:bldP spid="1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17640</TotalTime>
  <Words>2841</Words>
  <Application>Microsoft Office PowerPoint</Application>
  <PresentationFormat>Personnalisé</PresentationFormat>
  <Paragraphs>290</Paragraphs>
  <Slides>42</Slides>
  <Notes>1</Notes>
  <HiddenSlides>0</HiddenSlides>
  <MMClips>0</MMClips>
  <ScaleCrop>false</ScaleCrop>
  <HeadingPairs>
    <vt:vector size="6" baseType="variant">
      <vt:variant>
        <vt:lpstr>Thème</vt:lpstr>
      </vt:variant>
      <vt:variant>
        <vt:i4>1</vt:i4>
      </vt:variant>
      <vt:variant>
        <vt:lpstr>Titres des diapositives</vt:lpstr>
      </vt:variant>
      <vt:variant>
        <vt:i4>42</vt:i4>
      </vt:variant>
      <vt:variant>
        <vt:lpstr>Diaporamas personnalisés</vt:lpstr>
      </vt:variant>
      <vt:variant>
        <vt:i4>1</vt:i4>
      </vt:variant>
    </vt:vector>
  </HeadingPairs>
  <TitlesOfParts>
    <vt:vector size="44" baseType="lpstr">
      <vt:lpstr>Thème Office</vt:lpstr>
      <vt:lpstr>Diapositive 1</vt:lpstr>
      <vt:lpstr>PLAN DE L’EXPOSÉ</vt:lpstr>
      <vt:lpstr>Introduction</vt:lpstr>
      <vt:lpstr>Introduction</vt:lpstr>
      <vt:lpstr>2. Tournage</vt:lpstr>
      <vt:lpstr>2. Tournage</vt:lpstr>
      <vt:lpstr>2. Tournage</vt:lpstr>
      <vt:lpstr>2. Tournage</vt:lpstr>
      <vt:lpstr>2. Tournage</vt:lpstr>
      <vt:lpstr>2. Tournage</vt:lpstr>
      <vt:lpstr>2. Tournage</vt:lpstr>
      <vt:lpstr>2. Tournage</vt:lpstr>
      <vt:lpstr>2. Tournage</vt:lpstr>
      <vt:lpstr>2. Tournage</vt:lpstr>
      <vt:lpstr>3. Fraisage</vt:lpstr>
      <vt:lpstr>3. Fraisage</vt:lpstr>
      <vt:lpstr>3. Fraisage</vt:lpstr>
      <vt:lpstr>3. Fraisage</vt:lpstr>
      <vt:lpstr>3. Fraisage</vt:lpstr>
      <vt:lpstr>3. Fraisage</vt:lpstr>
      <vt:lpstr>3. Fraisage</vt:lpstr>
      <vt:lpstr>3. Fraisage</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Diaporama personnalisé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 Fab Méc</dc:title>
  <dc:creator>B. FNIDES</dc:creator>
  <cp:lastModifiedBy>MICRO</cp:lastModifiedBy>
  <cp:revision>1567</cp:revision>
  <dcterms:created xsi:type="dcterms:W3CDTF">2005-05-22T08:05:06Z</dcterms:created>
  <dcterms:modified xsi:type="dcterms:W3CDTF">2019-02-11T19:42:20Z</dcterms:modified>
</cp:coreProperties>
</file>