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6" r:id="rId4"/>
    <p:sldId id="284" r:id="rId5"/>
    <p:sldId id="274" r:id="rId6"/>
    <p:sldId id="279" r:id="rId7"/>
    <p:sldId id="281" r:id="rId8"/>
    <p:sldId id="280" r:id="rId9"/>
    <p:sldId id="282" r:id="rId10"/>
    <p:sldId id="283" r:id="rId11"/>
    <p:sldId id="285" r:id="rId12"/>
    <p:sldId id="288" r:id="rId13"/>
    <p:sldId id="289" r:id="rId14"/>
    <p:sldId id="290" r:id="rId15"/>
    <p:sldId id="292" r:id="rId16"/>
    <p:sldId id="293" r:id="rId17"/>
    <p:sldId id="294" r:id="rId18"/>
    <p:sldId id="287" r:id="rId19"/>
    <p:sldId id="295" r:id="rId20"/>
    <p:sldId id="297" r:id="rId21"/>
    <p:sldId id="299" r:id="rId22"/>
    <p:sldId id="300" r:id="rId23"/>
    <p:sldId id="301" r:id="rId24"/>
    <p:sldId id="302" r:id="rId25"/>
    <p:sldId id="303" r:id="rId26"/>
    <p:sldId id="304" r:id="rId27"/>
    <p:sldId id="305" r:id="rId28"/>
    <p:sldId id="306" r:id="rId29"/>
    <p:sldId id="307" r:id="rId30"/>
    <p:sldId id="308" r:id="rId31"/>
    <p:sldId id="309" r:id="rId32"/>
    <p:sldId id="298" r:id="rId33"/>
    <p:sldId id="259" r:id="rId34"/>
    <p:sldId id="260" r:id="rId35"/>
    <p:sldId id="318" r:id="rId36"/>
    <p:sldId id="267" r:id="rId37"/>
    <p:sldId id="272" r:id="rId38"/>
    <p:sldId id="266" r:id="rId39"/>
    <p:sldId id="268" r:id="rId40"/>
    <p:sldId id="269" r:id="rId41"/>
    <p:sldId id="270" r:id="rId42"/>
    <p:sldId id="262" r:id="rId43"/>
    <p:sldId id="271" r:id="rId44"/>
    <p:sldId id="273" r:id="rId45"/>
    <p:sldId id="311" r:id="rId46"/>
    <p:sldId id="312" r:id="rId47"/>
    <p:sldId id="313" r:id="rId48"/>
    <p:sldId id="314" r:id="rId49"/>
    <p:sldId id="317" r:id="rId50"/>
    <p:sldId id="349" r:id="rId51"/>
    <p:sldId id="315" r:id="rId52"/>
    <p:sldId id="325" r:id="rId53"/>
    <p:sldId id="327" r:id="rId54"/>
    <p:sldId id="275" r:id="rId55"/>
    <p:sldId id="326" r:id="rId56"/>
    <p:sldId id="322" r:id="rId57"/>
    <p:sldId id="345" r:id="rId58"/>
    <p:sldId id="339" r:id="rId59"/>
    <p:sldId id="340" r:id="rId60"/>
    <p:sldId id="334" r:id="rId61"/>
    <p:sldId id="338" r:id="rId62"/>
    <p:sldId id="346" r:id="rId63"/>
    <p:sldId id="348" r:id="rId64"/>
    <p:sldId id="329" r:id="rId65"/>
    <p:sldId id="347" r:id="rId66"/>
    <p:sldId id="337" r:id="rId67"/>
    <p:sldId id="332" r:id="rId68"/>
    <p:sldId id="333" r:id="rId69"/>
    <p:sldId id="343" r:id="rId70"/>
    <p:sldId id="344" r:id="rId71"/>
    <p:sldId id="276" r:id="rId72"/>
    <p:sldId id="328" r:id="rId73"/>
    <p:sldId id="330" r:id="rId74"/>
    <p:sldId id="331" r:id="rId75"/>
    <p:sldId id="323" r:id="rId76"/>
    <p:sldId id="324" r:id="rId77"/>
    <p:sldId id="341" r:id="rId78"/>
    <p:sldId id="342" r:id="rId7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CC33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5" d="100"/>
          <a:sy n="45" d="100"/>
        </p:scale>
        <p:origin x="-11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fr-FR"/>
        </a:p>
      </dgm:t>
    </dgm:pt>
    <dgm:pt modelId="{4195A19E-DB8F-4280-A5DD-D956422DF659}">
      <dgm:prSet phldrT="[Texte]"/>
      <dgm:spPr/>
      <dgm:t>
        <a:bodyPr/>
        <a:lstStyle/>
        <a:p>
          <a:r>
            <a:rPr lang="fr-FR" dirty="0" smtClean="0"/>
            <a:t>Types des tuyaux selon la matière</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dirty="0" smtClean="0"/>
            <a:t>Cuivre</a:t>
          </a:r>
          <a:endParaRPr lang="fr-FR" dirty="0"/>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812DA0F3-B2A6-42CE-B4EE-8BEC6602F3C3}">
      <dgm:prSet phldrT="[Texte]"/>
      <dgm:spPr/>
      <dgm:t>
        <a:bodyPr/>
        <a:lstStyle/>
        <a:p>
          <a:r>
            <a:rPr lang="fr-FR" dirty="0" smtClean="0"/>
            <a:t>PVC</a:t>
          </a:r>
          <a:endParaRPr lang="fr-FR" dirty="0"/>
        </a:p>
      </dgm:t>
    </dgm:pt>
    <dgm:pt modelId="{34744AB1-8BC7-460B-A6BE-D32A1A64516D}" type="parTrans" cxnId="{69338771-7EF5-44FE-BAA8-64A0039A018E}">
      <dgm:prSet/>
      <dgm:spPr/>
      <dgm:t>
        <a:bodyPr/>
        <a:lstStyle/>
        <a:p>
          <a:endParaRPr lang="fr-FR"/>
        </a:p>
      </dgm:t>
    </dgm:pt>
    <dgm:pt modelId="{9B8FAD67-F840-4821-A878-4E736653FBC6}" type="sibTrans" cxnId="{69338771-7EF5-44FE-BAA8-64A0039A018E}">
      <dgm:prSet/>
      <dgm:spPr/>
      <dgm:t>
        <a:bodyPr/>
        <a:lstStyle/>
        <a:p>
          <a:endParaRPr lang="fr-FR"/>
        </a:p>
      </dgm:t>
    </dgm:pt>
    <dgm:pt modelId="{69AD69F1-54B0-42AB-840E-B476798C4833}">
      <dgm:prSet phldrT="[Texte]"/>
      <dgm:spPr/>
      <dgm:t>
        <a:bodyPr/>
        <a:lstStyle/>
        <a:p>
          <a:r>
            <a:rPr lang="fr-FR" dirty="0" smtClean="0"/>
            <a:t>Polyéthylène</a:t>
          </a:r>
          <a:endParaRPr lang="fr-FR" dirty="0"/>
        </a:p>
      </dgm:t>
    </dgm:pt>
    <dgm:pt modelId="{E510AD91-AEAA-4CAE-A3DB-81189AD608F6}" type="parTrans" cxnId="{29DC26C3-52C6-406F-B096-5B709FCD1013}">
      <dgm:prSet/>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245845"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3"/>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3">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3"/>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0725365F-0CDB-46BB-8F1A-302635DD7181}" type="pres">
      <dgm:prSet presAssocID="{34744AB1-8BC7-460B-A6BE-D32A1A64516D}" presName="Name37" presStyleLbl="parChTrans1D2" presStyleIdx="1" presStyleCnt="3"/>
      <dgm:spPr/>
      <dgm:t>
        <a:bodyPr/>
        <a:lstStyle/>
        <a:p>
          <a:endParaRPr lang="fr-FR"/>
        </a:p>
      </dgm:t>
    </dgm:pt>
    <dgm:pt modelId="{16BD0219-FA66-4F04-AC3C-76EEBA38E570}" type="pres">
      <dgm:prSet presAssocID="{812DA0F3-B2A6-42CE-B4EE-8BEC6602F3C3}" presName="hierRoot2" presStyleCnt="0">
        <dgm:presLayoutVars>
          <dgm:hierBranch val="init"/>
        </dgm:presLayoutVars>
      </dgm:prSet>
      <dgm:spPr/>
    </dgm:pt>
    <dgm:pt modelId="{91AE7A73-DDE6-47D3-9F63-C40C0812B623}" type="pres">
      <dgm:prSet presAssocID="{812DA0F3-B2A6-42CE-B4EE-8BEC6602F3C3}" presName="rootComposite" presStyleCnt="0"/>
      <dgm:spPr/>
    </dgm:pt>
    <dgm:pt modelId="{B17209A5-3893-45EB-B6AC-A051119A3000}" type="pres">
      <dgm:prSet presAssocID="{812DA0F3-B2A6-42CE-B4EE-8BEC6602F3C3}" presName="rootText" presStyleLbl="node2" presStyleIdx="1" presStyleCnt="3">
        <dgm:presLayoutVars>
          <dgm:chPref val="3"/>
        </dgm:presLayoutVars>
      </dgm:prSet>
      <dgm:spPr/>
      <dgm:t>
        <a:bodyPr/>
        <a:lstStyle/>
        <a:p>
          <a:endParaRPr lang="fr-FR"/>
        </a:p>
      </dgm:t>
    </dgm:pt>
    <dgm:pt modelId="{5682049E-25AE-452C-ABA5-DE0A88479395}" type="pres">
      <dgm:prSet presAssocID="{812DA0F3-B2A6-42CE-B4EE-8BEC6602F3C3}" presName="rootConnector" presStyleLbl="node2" presStyleIdx="1" presStyleCnt="3"/>
      <dgm:spPr/>
      <dgm:t>
        <a:bodyPr/>
        <a:lstStyle/>
        <a:p>
          <a:endParaRPr lang="fr-FR"/>
        </a:p>
      </dgm:t>
    </dgm:pt>
    <dgm:pt modelId="{D2A8888F-FF12-46B9-A565-0EF3BF7ED5D8}" type="pres">
      <dgm:prSet presAssocID="{812DA0F3-B2A6-42CE-B4EE-8BEC6602F3C3}" presName="hierChild4" presStyleCnt="0"/>
      <dgm:spPr/>
    </dgm:pt>
    <dgm:pt modelId="{A82D8599-5B4B-4478-B7C8-E1A643730497}" type="pres">
      <dgm:prSet presAssocID="{812DA0F3-B2A6-42CE-B4EE-8BEC6602F3C3}" presName="hierChild5" presStyleCnt="0"/>
      <dgm:spPr/>
    </dgm:pt>
    <dgm:pt modelId="{97540B9D-60A2-4C2C-B956-267E47240570}" type="pres">
      <dgm:prSet presAssocID="{E510AD91-AEAA-4CAE-A3DB-81189AD608F6}" presName="Name37" presStyleLbl="parChTrans1D2" presStyleIdx="2" presStyleCnt="3"/>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2" presStyleCnt="3">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2" presStyleCnt="3"/>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6422E981-8DA5-41DE-B519-8EE2B23BF5C4}" type="presOf" srcId="{74C52733-DD2A-43A7-9612-37A00127CB50}" destId="{FD0FBC91-1811-4DC4-8F87-6837D633D5DB}" srcOrd="0" destOrd="0" presId="urn:microsoft.com/office/officeart/2005/8/layout/orgChart1"/>
    <dgm:cxn modelId="{29DC26C3-52C6-406F-B096-5B709FCD1013}" srcId="{4195A19E-DB8F-4280-A5DD-D956422DF659}" destId="{69AD69F1-54B0-42AB-840E-B476798C4833}" srcOrd="2" destOrd="0" parTransId="{E510AD91-AEAA-4CAE-A3DB-81189AD608F6}" sibTransId="{7C0A0D5B-0BA2-490B-95CA-D1DDF6B76BE4}"/>
    <dgm:cxn modelId="{83B6BF64-4575-49B4-AC71-3B727CD79545}" srcId="{A55B92C0-287A-4646-BF6D-99E221689026}" destId="{4195A19E-DB8F-4280-A5DD-D956422DF659}" srcOrd="0" destOrd="0" parTransId="{BD0E6C77-53D2-45C7-A3FE-E29F9A2F4C90}" sibTransId="{EA39C78B-2C3E-4E3E-9B50-22BD14CCAF13}"/>
    <dgm:cxn modelId="{0183AD63-E9CD-4B50-9A73-D161256FD437}" type="presOf" srcId="{812DA0F3-B2A6-42CE-B4EE-8BEC6602F3C3}" destId="{B17209A5-3893-45EB-B6AC-A051119A3000}" srcOrd="0" destOrd="0" presId="urn:microsoft.com/office/officeart/2005/8/layout/orgChart1"/>
    <dgm:cxn modelId="{26D0965C-6C60-4C69-922F-9BA96753D1CC}" type="presOf" srcId="{E510AD91-AEAA-4CAE-A3DB-81189AD608F6}" destId="{97540B9D-60A2-4C2C-B956-267E47240570}" srcOrd="0" destOrd="0" presId="urn:microsoft.com/office/officeart/2005/8/layout/orgChart1"/>
    <dgm:cxn modelId="{D01344EC-E6A0-40B6-A9B9-8A2820A52CC9}" type="presOf" srcId="{A55B92C0-287A-4646-BF6D-99E221689026}" destId="{D51DE370-CF5E-41B1-A658-7A50242B02AD}" srcOrd="0" destOrd="0" presId="urn:microsoft.com/office/officeart/2005/8/layout/orgChart1"/>
    <dgm:cxn modelId="{54D9B870-8992-4FDA-998A-7F98EC9113B2}" type="presOf" srcId="{69AD69F1-54B0-42AB-840E-B476798C4833}" destId="{33FA3128-DD8E-46C5-9216-4AACF752823B}" srcOrd="1" destOrd="0" presId="urn:microsoft.com/office/officeart/2005/8/layout/orgChart1"/>
    <dgm:cxn modelId="{8441D195-C1DF-4E68-AF6D-7A7F3620526B}" type="presOf" srcId="{4195A19E-DB8F-4280-A5DD-D956422DF659}" destId="{7F42B4C8-7A3A-4FA5-B8FF-E82F5E2A0CF2}" srcOrd="0" destOrd="0" presId="urn:microsoft.com/office/officeart/2005/8/layout/orgChart1"/>
    <dgm:cxn modelId="{E86E327D-CE9C-483F-9759-0DB8EEA7EADB}" type="presOf" srcId="{308F8E6F-1D8A-4DC4-B75F-AF25B69A35F6}" destId="{D9066C78-9ED2-40C2-8523-74369914FE5D}" srcOrd="0" destOrd="0" presId="urn:microsoft.com/office/officeart/2005/8/layout/orgChart1"/>
    <dgm:cxn modelId="{BC42ED8B-B794-4D64-9C7F-4839ECD52865}" type="presOf" srcId="{34744AB1-8BC7-460B-A6BE-D32A1A64516D}" destId="{0725365F-0CDB-46BB-8F1A-302635DD7181}"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69338771-7EF5-44FE-BAA8-64A0039A018E}" srcId="{4195A19E-DB8F-4280-A5DD-D956422DF659}" destId="{812DA0F3-B2A6-42CE-B4EE-8BEC6602F3C3}" srcOrd="1" destOrd="0" parTransId="{34744AB1-8BC7-460B-A6BE-D32A1A64516D}" sibTransId="{9B8FAD67-F840-4821-A878-4E736653FBC6}"/>
    <dgm:cxn modelId="{D917E1E6-0A88-4BA3-B574-DD58AFED4AD1}" type="presOf" srcId="{4195A19E-DB8F-4280-A5DD-D956422DF659}" destId="{0CC5645B-249D-42A1-B2AB-1EE226569129}" srcOrd="1" destOrd="0" presId="urn:microsoft.com/office/officeart/2005/8/layout/orgChart1"/>
    <dgm:cxn modelId="{AD3DF911-1958-4DCD-B2F3-BF1CD0FA3F2A}" type="presOf" srcId="{69AD69F1-54B0-42AB-840E-B476798C4833}" destId="{EA88040C-859A-4E58-8316-B864D2A981DF}" srcOrd="0" destOrd="0" presId="urn:microsoft.com/office/officeart/2005/8/layout/orgChart1"/>
    <dgm:cxn modelId="{F0A3AFF3-25AC-4B28-B9A4-6570282E51CB}" type="presOf" srcId="{812DA0F3-B2A6-42CE-B4EE-8BEC6602F3C3}" destId="{5682049E-25AE-452C-ABA5-DE0A88479395}" srcOrd="1" destOrd="0" presId="urn:microsoft.com/office/officeart/2005/8/layout/orgChart1"/>
    <dgm:cxn modelId="{91A1C4AD-95D8-4065-861E-046577E308D5}" type="presOf" srcId="{308F8E6F-1D8A-4DC4-B75F-AF25B69A35F6}" destId="{9D0506D9-5FEF-4D77-A89C-CA859AFF53D7}" srcOrd="1" destOrd="0" presId="urn:microsoft.com/office/officeart/2005/8/layout/orgChart1"/>
    <dgm:cxn modelId="{535C3C97-E6CF-4C17-80F1-6283E4B578B4}" type="presParOf" srcId="{D51DE370-CF5E-41B1-A658-7A50242B02AD}" destId="{81224F77-71D6-43E3-B867-226029D94C8B}" srcOrd="0" destOrd="0" presId="urn:microsoft.com/office/officeart/2005/8/layout/orgChart1"/>
    <dgm:cxn modelId="{5C8C7AB8-A8D3-4AA8-8BFC-74B8C29253DF}" type="presParOf" srcId="{81224F77-71D6-43E3-B867-226029D94C8B}" destId="{CC1D2549-D9A3-4A6C-AF97-8C3AA5169957}" srcOrd="0" destOrd="0" presId="urn:microsoft.com/office/officeart/2005/8/layout/orgChart1"/>
    <dgm:cxn modelId="{5C166CBA-5C14-4CAE-BEFE-B490B83B7CEC}" type="presParOf" srcId="{CC1D2549-D9A3-4A6C-AF97-8C3AA5169957}" destId="{7F42B4C8-7A3A-4FA5-B8FF-E82F5E2A0CF2}" srcOrd="0" destOrd="0" presId="urn:microsoft.com/office/officeart/2005/8/layout/orgChart1"/>
    <dgm:cxn modelId="{F3FFE99A-10E3-4F6E-9BA7-C97D0DFD30E3}" type="presParOf" srcId="{CC1D2549-D9A3-4A6C-AF97-8C3AA5169957}" destId="{0CC5645B-249D-42A1-B2AB-1EE226569129}" srcOrd="1" destOrd="0" presId="urn:microsoft.com/office/officeart/2005/8/layout/orgChart1"/>
    <dgm:cxn modelId="{9CE6DF5E-12FD-4B5A-9251-E5BBCB1FCB89}" type="presParOf" srcId="{81224F77-71D6-43E3-B867-226029D94C8B}" destId="{05D9A4AB-96EE-4FF7-9CEE-F270A0BA1E52}" srcOrd="1" destOrd="0" presId="urn:microsoft.com/office/officeart/2005/8/layout/orgChart1"/>
    <dgm:cxn modelId="{87DC6266-5CC3-45F1-99FA-64BFB8E65040}" type="presParOf" srcId="{05D9A4AB-96EE-4FF7-9CEE-F270A0BA1E52}" destId="{FD0FBC91-1811-4DC4-8F87-6837D633D5DB}" srcOrd="0" destOrd="0" presId="urn:microsoft.com/office/officeart/2005/8/layout/orgChart1"/>
    <dgm:cxn modelId="{CBD0D092-9E60-4548-8048-469CD68D60AF}" type="presParOf" srcId="{05D9A4AB-96EE-4FF7-9CEE-F270A0BA1E52}" destId="{39E781D1-D3DE-4306-9D88-1CF20438B448}" srcOrd="1" destOrd="0" presId="urn:microsoft.com/office/officeart/2005/8/layout/orgChart1"/>
    <dgm:cxn modelId="{39C4AEB1-2075-43A6-8483-70F775B251D0}" type="presParOf" srcId="{39E781D1-D3DE-4306-9D88-1CF20438B448}" destId="{0A602725-E5FD-4011-A46C-FA934AF46B24}" srcOrd="0" destOrd="0" presId="urn:microsoft.com/office/officeart/2005/8/layout/orgChart1"/>
    <dgm:cxn modelId="{0E41470A-61CB-4DCC-B6CD-C55B01E9E2EE}" type="presParOf" srcId="{0A602725-E5FD-4011-A46C-FA934AF46B24}" destId="{D9066C78-9ED2-40C2-8523-74369914FE5D}" srcOrd="0" destOrd="0" presId="urn:microsoft.com/office/officeart/2005/8/layout/orgChart1"/>
    <dgm:cxn modelId="{B285AE79-5F47-40F5-BB0D-A8741DAAE656}" type="presParOf" srcId="{0A602725-E5FD-4011-A46C-FA934AF46B24}" destId="{9D0506D9-5FEF-4D77-A89C-CA859AFF53D7}" srcOrd="1" destOrd="0" presId="urn:microsoft.com/office/officeart/2005/8/layout/orgChart1"/>
    <dgm:cxn modelId="{2DC4DA77-10D0-4E6E-8908-678D91123EE4}" type="presParOf" srcId="{39E781D1-D3DE-4306-9D88-1CF20438B448}" destId="{4688353E-1147-4E21-89F0-36C309EA05B7}" srcOrd="1" destOrd="0" presId="urn:microsoft.com/office/officeart/2005/8/layout/orgChart1"/>
    <dgm:cxn modelId="{F4A5A440-76FF-4D09-89E0-A4DA0F5EE6B8}" type="presParOf" srcId="{39E781D1-D3DE-4306-9D88-1CF20438B448}" destId="{F17F7459-2DC5-453F-810F-B0D2BE3D64F6}" srcOrd="2" destOrd="0" presId="urn:microsoft.com/office/officeart/2005/8/layout/orgChart1"/>
    <dgm:cxn modelId="{DFB9A6CB-C827-4F5C-98BF-44AC3D7066B2}" type="presParOf" srcId="{05D9A4AB-96EE-4FF7-9CEE-F270A0BA1E52}" destId="{0725365F-0CDB-46BB-8F1A-302635DD7181}" srcOrd="2" destOrd="0" presId="urn:microsoft.com/office/officeart/2005/8/layout/orgChart1"/>
    <dgm:cxn modelId="{8EE377AC-E5DF-43E9-8DCC-D2145D4635C8}" type="presParOf" srcId="{05D9A4AB-96EE-4FF7-9CEE-F270A0BA1E52}" destId="{16BD0219-FA66-4F04-AC3C-76EEBA38E570}" srcOrd="3" destOrd="0" presId="urn:microsoft.com/office/officeart/2005/8/layout/orgChart1"/>
    <dgm:cxn modelId="{B78D5495-16CD-4478-92BC-A869E69CCAA3}" type="presParOf" srcId="{16BD0219-FA66-4F04-AC3C-76EEBA38E570}" destId="{91AE7A73-DDE6-47D3-9F63-C40C0812B623}" srcOrd="0" destOrd="0" presId="urn:microsoft.com/office/officeart/2005/8/layout/orgChart1"/>
    <dgm:cxn modelId="{56AC546A-D274-4A42-8D14-F2C12B5AD761}" type="presParOf" srcId="{91AE7A73-DDE6-47D3-9F63-C40C0812B623}" destId="{B17209A5-3893-45EB-B6AC-A051119A3000}" srcOrd="0" destOrd="0" presId="urn:microsoft.com/office/officeart/2005/8/layout/orgChart1"/>
    <dgm:cxn modelId="{2C8B80F0-4209-447D-A475-259AD5D0CF09}" type="presParOf" srcId="{91AE7A73-DDE6-47D3-9F63-C40C0812B623}" destId="{5682049E-25AE-452C-ABA5-DE0A88479395}" srcOrd="1" destOrd="0" presId="urn:microsoft.com/office/officeart/2005/8/layout/orgChart1"/>
    <dgm:cxn modelId="{86F92D4C-1AE8-4A3D-95EB-C7E8D4BA111D}" type="presParOf" srcId="{16BD0219-FA66-4F04-AC3C-76EEBA38E570}" destId="{D2A8888F-FF12-46B9-A565-0EF3BF7ED5D8}" srcOrd="1" destOrd="0" presId="urn:microsoft.com/office/officeart/2005/8/layout/orgChart1"/>
    <dgm:cxn modelId="{3F064F51-790D-4C52-BD45-A11C1948EEA1}" type="presParOf" srcId="{16BD0219-FA66-4F04-AC3C-76EEBA38E570}" destId="{A82D8599-5B4B-4478-B7C8-E1A643730497}" srcOrd="2" destOrd="0" presId="urn:microsoft.com/office/officeart/2005/8/layout/orgChart1"/>
    <dgm:cxn modelId="{8DDF3C23-F9DE-4704-8FE9-172744277EDF}" type="presParOf" srcId="{05D9A4AB-96EE-4FF7-9CEE-F270A0BA1E52}" destId="{97540B9D-60A2-4C2C-B956-267E47240570}" srcOrd="4" destOrd="0" presId="urn:microsoft.com/office/officeart/2005/8/layout/orgChart1"/>
    <dgm:cxn modelId="{82428741-9BAD-427E-AC97-304D239190FA}" type="presParOf" srcId="{05D9A4AB-96EE-4FF7-9CEE-F270A0BA1E52}" destId="{EE8E547E-214C-4C64-92FA-BB8E80218C6B}" srcOrd="5" destOrd="0" presId="urn:microsoft.com/office/officeart/2005/8/layout/orgChart1"/>
    <dgm:cxn modelId="{B2905A9F-CD7E-4B2C-9A6E-1520FAF236C5}" type="presParOf" srcId="{EE8E547E-214C-4C64-92FA-BB8E80218C6B}" destId="{69F12504-DF88-4D0F-B9D3-BA5242B28B22}" srcOrd="0" destOrd="0" presId="urn:microsoft.com/office/officeart/2005/8/layout/orgChart1"/>
    <dgm:cxn modelId="{83FDDAC1-46BC-4C6C-8862-0009035F4DC1}" type="presParOf" srcId="{69F12504-DF88-4D0F-B9D3-BA5242B28B22}" destId="{EA88040C-859A-4E58-8316-B864D2A981DF}" srcOrd="0" destOrd="0" presId="urn:microsoft.com/office/officeart/2005/8/layout/orgChart1"/>
    <dgm:cxn modelId="{FF6BF327-8C77-4C42-8406-7AE466F1B3E3}" type="presParOf" srcId="{69F12504-DF88-4D0F-B9D3-BA5242B28B22}" destId="{33FA3128-DD8E-46C5-9216-4AACF752823B}" srcOrd="1" destOrd="0" presId="urn:microsoft.com/office/officeart/2005/8/layout/orgChart1"/>
    <dgm:cxn modelId="{D1FB1004-7FCA-47CF-B942-9CCACB52E9FB}" type="presParOf" srcId="{EE8E547E-214C-4C64-92FA-BB8E80218C6B}" destId="{AEFC0425-3034-4AAB-B103-F0A4FCDC759E}" srcOrd="1" destOrd="0" presId="urn:microsoft.com/office/officeart/2005/8/layout/orgChart1"/>
    <dgm:cxn modelId="{79126255-509C-4174-99A0-351EE869BF2A}" type="presParOf" srcId="{EE8E547E-214C-4C64-92FA-BB8E80218C6B}" destId="{D9E3B8B7-9116-4353-BDEE-41576094612A}" srcOrd="2" destOrd="0" presId="urn:microsoft.com/office/officeart/2005/8/layout/orgChart1"/>
    <dgm:cxn modelId="{F639FA1F-999D-4A27-8F1C-02449E2C3840}" type="presParOf" srcId="{81224F77-71D6-43E3-B867-226029D94C8B}" destId="{B4941609-A960-4661-B903-1F9EC4D3C659}" srcOrd="2" destOrd="0" presId="urn:microsoft.com/office/officeart/2005/8/layout/orgChart1"/>
  </dgm:cxnLst>
  <dgm:bg/>
  <dgm:whole/>
</dgm:dataModel>
</file>

<file path=ppt/diagrams/data10.xml><?xml version="1.0" encoding="utf-8"?>
<dgm:dataModel xmlns:dgm="http://schemas.openxmlformats.org/drawingml/2006/diagram" xmlns:a="http://schemas.openxmlformats.org/drawingml/2006/main">
  <dgm:ptLst>
    <dgm:pt modelId="{DB98916E-A7B0-4C1E-ADCA-E43355782E4D}"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fr-FR"/>
        </a:p>
      </dgm:t>
    </dgm:pt>
    <dgm:pt modelId="{E8DCAE31-E465-4F19-8357-520AC2A087F3}">
      <dgm:prSet phldrT="[Texte]"/>
      <dgm:spPr/>
      <dgm:t>
        <a:bodyPr/>
        <a:lstStyle/>
        <a:p>
          <a:r>
            <a:rPr lang="fr-FR" b="1" dirty="0" smtClean="0"/>
            <a:t>Réseau d’Evacuation Extérieur:</a:t>
          </a:r>
          <a:endParaRPr lang="fr-FR" dirty="0"/>
        </a:p>
      </dgm:t>
    </dgm:pt>
    <dgm:pt modelId="{5F5852CC-9CDF-4A91-9F40-D7EDB94B4298}" type="parTrans" cxnId="{5D4A9EC1-552E-43A3-B538-E57BB90F38A1}">
      <dgm:prSet/>
      <dgm:spPr/>
      <dgm:t>
        <a:bodyPr/>
        <a:lstStyle/>
        <a:p>
          <a:endParaRPr lang="fr-FR"/>
        </a:p>
      </dgm:t>
    </dgm:pt>
    <dgm:pt modelId="{7AA72113-41D6-41D5-8477-578944442591}" type="sibTrans" cxnId="{5D4A9EC1-552E-43A3-B538-E57BB90F38A1}">
      <dgm:prSet/>
      <dgm:spPr/>
      <dgm:t>
        <a:bodyPr/>
        <a:lstStyle/>
        <a:p>
          <a:endParaRPr lang="fr-FR"/>
        </a:p>
      </dgm:t>
    </dgm:pt>
    <dgm:pt modelId="{FD32956A-26D2-4292-97EC-7945250FF3A2}">
      <dgm:prSet phldrT="[Texte]"/>
      <dgm:spPr/>
      <dgm:t>
        <a:bodyPr/>
        <a:lstStyle/>
        <a:p>
          <a:r>
            <a:rPr lang="fr-FR" dirty="0" smtClean="0"/>
            <a:t>Unitaire</a:t>
          </a:r>
          <a:endParaRPr lang="fr-FR" dirty="0"/>
        </a:p>
      </dgm:t>
    </dgm:pt>
    <dgm:pt modelId="{FD578CDB-5E37-49CC-96FB-BBD839EA781C}" type="parTrans" cxnId="{7659A9B7-3FA9-46D5-8619-12317014D386}">
      <dgm:prSet/>
      <dgm:spPr/>
      <dgm:t>
        <a:bodyPr/>
        <a:lstStyle/>
        <a:p>
          <a:endParaRPr lang="fr-FR"/>
        </a:p>
      </dgm:t>
    </dgm:pt>
    <dgm:pt modelId="{64B02AF4-DCF5-4914-8B34-C34D473B9500}" type="sibTrans" cxnId="{7659A9B7-3FA9-46D5-8619-12317014D386}">
      <dgm:prSet/>
      <dgm:spPr/>
      <dgm:t>
        <a:bodyPr/>
        <a:lstStyle/>
        <a:p>
          <a:endParaRPr lang="fr-FR"/>
        </a:p>
      </dgm:t>
    </dgm:pt>
    <dgm:pt modelId="{A268D99C-50F3-4FD0-8B6F-6EE2B6FFD97B}">
      <dgm:prSet phldrT="[Texte]"/>
      <dgm:spPr/>
      <dgm:t>
        <a:bodyPr/>
        <a:lstStyle/>
        <a:p>
          <a:r>
            <a:rPr lang="fr-FR" dirty="0" smtClean="0"/>
            <a:t>Séparatif</a:t>
          </a:r>
          <a:endParaRPr lang="fr-FR" dirty="0"/>
        </a:p>
      </dgm:t>
    </dgm:pt>
    <dgm:pt modelId="{CD356CA5-1282-418B-ABEA-EA86E7B10CF3}" type="parTrans" cxnId="{490C7855-CFCA-4BA7-B666-0451E0F9741C}">
      <dgm:prSet/>
      <dgm:spPr/>
      <dgm:t>
        <a:bodyPr/>
        <a:lstStyle/>
        <a:p>
          <a:endParaRPr lang="fr-FR"/>
        </a:p>
      </dgm:t>
    </dgm:pt>
    <dgm:pt modelId="{FA7449E4-5B19-4C72-B3B7-49DDE72069E4}" type="sibTrans" cxnId="{490C7855-CFCA-4BA7-B666-0451E0F9741C}">
      <dgm:prSet/>
      <dgm:spPr/>
      <dgm:t>
        <a:bodyPr/>
        <a:lstStyle/>
        <a:p>
          <a:endParaRPr lang="fr-FR"/>
        </a:p>
      </dgm:t>
    </dgm:pt>
    <dgm:pt modelId="{6E1987F4-181E-43BD-A44C-7D8DF0E30B01}">
      <dgm:prSet phldrT="[Texte]"/>
      <dgm:spPr/>
      <dgm:t>
        <a:bodyPr/>
        <a:lstStyle/>
        <a:p>
          <a:r>
            <a:rPr lang="fr-FR" dirty="0" smtClean="0"/>
            <a:t>Individuel</a:t>
          </a:r>
          <a:endParaRPr lang="fr-FR" dirty="0"/>
        </a:p>
      </dgm:t>
    </dgm:pt>
    <dgm:pt modelId="{0C7F5CEE-C1AA-474C-8A85-78C764C6091E}" type="parTrans" cxnId="{A6604EF7-7DE5-44C1-BD99-D93963AD1AF2}">
      <dgm:prSet/>
      <dgm:spPr/>
      <dgm:t>
        <a:bodyPr/>
        <a:lstStyle/>
        <a:p>
          <a:endParaRPr lang="fr-FR"/>
        </a:p>
      </dgm:t>
    </dgm:pt>
    <dgm:pt modelId="{34922F6A-6BE8-4D9B-8D4D-43CD4EB722EA}" type="sibTrans" cxnId="{A6604EF7-7DE5-44C1-BD99-D93963AD1AF2}">
      <dgm:prSet/>
      <dgm:spPr/>
      <dgm:t>
        <a:bodyPr/>
        <a:lstStyle/>
        <a:p>
          <a:endParaRPr lang="fr-FR"/>
        </a:p>
      </dgm:t>
    </dgm:pt>
    <dgm:pt modelId="{29FA1655-31FA-46F9-A9C2-90B113ADC7E6}">
      <dgm:prSet phldrT="[Texte]"/>
      <dgm:spPr/>
      <dgm:t>
        <a:bodyPr/>
        <a:lstStyle/>
        <a:p>
          <a:r>
            <a:rPr lang="fr-FR" dirty="0" smtClean="0"/>
            <a:t>Pseudo-Séparatif</a:t>
          </a:r>
          <a:endParaRPr lang="fr-FR" dirty="0"/>
        </a:p>
      </dgm:t>
    </dgm:pt>
    <dgm:pt modelId="{8F90E8B1-8A55-4CBF-80C9-716263B39C16}" type="parTrans" cxnId="{39CE4234-957D-455A-88ED-4750D266AE09}">
      <dgm:prSet/>
      <dgm:spPr/>
      <dgm:t>
        <a:bodyPr/>
        <a:lstStyle/>
        <a:p>
          <a:endParaRPr lang="fr-FR"/>
        </a:p>
      </dgm:t>
    </dgm:pt>
    <dgm:pt modelId="{779D97EC-E673-42C9-81E4-D1F48C542CFC}" type="sibTrans" cxnId="{39CE4234-957D-455A-88ED-4750D266AE09}">
      <dgm:prSet/>
      <dgm:spPr/>
      <dgm:t>
        <a:bodyPr/>
        <a:lstStyle/>
        <a:p>
          <a:endParaRPr lang="fr-FR"/>
        </a:p>
      </dgm:t>
    </dgm:pt>
    <dgm:pt modelId="{4AFA3C98-1451-4D91-9933-42C77C73DB4C}" type="pres">
      <dgm:prSet presAssocID="{DB98916E-A7B0-4C1E-ADCA-E43355782E4D}" presName="hierChild1" presStyleCnt="0">
        <dgm:presLayoutVars>
          <dgm:orgChart val="1"/>
          <dgm:chPref val="1"/>
          <dgm:dir/>
          <dgm:animOne val="branch"/>
          <dgm:animLvl val="lvl"/>
          <dgm:resizeHandles/>
        </dgm:presLayoutVars>
      </dgm:prSet>
      <dgm:spPr/>
      <dgm:t>
        <a:bodyPr/>
        <a:lstStyle/>
        <a:p>
          <a:endParaRPr lang="fr-FR"/>
        </a:p>
      </dgm:t>
    </dgm:pt>
    <dgm:pt modelId="{2B93484B-6E2C-4145-A77B-30F8D579B7EA}" type="pres">
      <dgm:prSet presAssocID="{E8DCAE31-E465-4F19-8357-520AC2A087F3}" presName="hierRoot1" presStyleCnt="0">
        <dgm:presLayoutVars>
          <dgm:hierBranch val="init"/>
        </dgm:presLayoutVars>
      </dgm:prSet>
      <dgm:spPr/>
    </dgm:pt>
    <dgm:pt modelId="{A0DC5663-FBF1-4368-A63D-BF7F0D958E98}" type="pres">
      <dgm:prSet presAssocID="{E8DCAE31-E465-4F19-8357-520AC2A087F3}" presName="rootComposite1" presStyleCnt="0"/>
      <dgm:spPr/>
    </dgm:pt>
    <dgm:pt modelId="{AA59DADD-E5E5-40D7-90EF-446BCE46778E}" type="pres">
      <dgm:prSet presAssocID="{E8DCAE31-E465-4F19-8357-520AC2A087F3}" presName="rootText1" presStyleLbl="node0" presStyleIdx="0" presStyleCnt="1" custScaleX="202774">
        <dgm:presLayoutVars>
          <dgm:chPref val="3"/>
        </dgm:presLayoutVars>
      </dgm:prSet>
      <dgm:spPr/>
      <dgm:t>
        <a:bodyPr/>
        <a:lstStyle/>
        <a:p>
          <a:endParaRPr lang="fr-FR"/>
        </a:p>
      </dgm:t>
    </dgm:pt>
    <dgm:pt modelId="{42FD15FD-BEAB-4144-8FC5-5EBF4C3444A1}" type="pres">
      <dgm:prSet presAssocID="{E8DCAE31-E465-4F19-8357-520AC2A087F3}" presName="rootConnector1" presStyleLbl="node1" presStyleIdx="0" presStyleCnt="0"/>
      <dgm:spPr/>
      <dgm:t>
        <a:bodyPr/>
        <a:lstStyle/>
        <a:p>
          <a:endParaRPr lang="fr-FR"/>
        </a:p>
      </dgm:t>
    </dgm:pt>
    <dgm:pt modelId="{10CEA455-28E9-4B3C-A95F-5184D1F1BFC4}" type="pres">
      <dgm:prSet presAssocID="{E8DCAE31-E465-4F19-8357-520AC2A087F3}" presName="hierChild2" presStyleCnt="0"/>
      <dgm:spPr/>
    </dgm:pt>
    <dgm:pt modelId="{EB75D925-A25E-495D-90E6-60A96FDBE830}" type="pres">
      <dgm:prSet presAssocID="{FD578CDB-5E37-49CC-96FB-BBD839EA781C}" presName="Name37" presStyleLbl="parChTrans1D2" presStyleIdx="0" presStyleCnt="4"/>
      <dgm:spPr/>
      <dgm:t>
        <a:bodyPr/>
        <a:lstStyle/>
        <a:p>
          <a:endParaRPr lang="fr-FR"/>
        </a:p>
      </dgm:t>
    </dgm:pt>
    <dgm:pt modelId="{81DC92F1-13AD-4474-A081-630F1CD69D23}" type="pres">
      <dgm:prSet presAssocID="{FD32956A-26D2-4292-97EC-7945250FF3A2}" presName="hierRoot2" presStyleCnt="0">
        <dgm:presLayoutVars>
          <dgm:hierBranch val="init"/>
        </dgm:presLayoutVars>
      </dgm:prSet>
      <dgm:spPr/>
    </dgm:pt>
    <dgm:pt modelId="{5947101B-ACA5-4F44-A401-4AA346F71464}" type="pres">
      <dgm:prSet presAssocID="{FD32956A-26D2-4292-97EC-7945250FF3A2}" presName="rootComposite" presStyleCnt="0"/>
      <dgm:spPr/>
    </dgm:pt>
    <dgm:pt modelId="{7C72CD68-54C8-4D0C-88D4-9CC882FA52EC}" type="pres">
      <dgm:prSet presAssocID="{FD32956A-26D2-4292-97EC-7945250FF3A2}" presName="rootText" presStyleLbl="node2" presStyleIdx="0" presStyleCnt="4">
        <dgm:presLayoutVars>
          <dgm:chPref val="3"/>
        </dgm:presLayoutVars>
      </dgm:prSet>
      <dgm:spPr/>
      <dgm:t>
        <a:bodyPr/>
        <a:lstStyle/>
        <a:p>
          <a:endParaRPr lang="fr-FR"/>
        </a:p>
      </dgm:t>
    </dgm:pt>
    <dgm:pt modelId="{74804126-1FBD-45DB-BE02-B34B05C1734F}" type="pres">
      <dgm:prSet presAssocID="{FD32956A-26D2-4292-97EC-7945250FF3A2}" presName="rootConnector" presStyleLbl="node2" presStyleIdx="0" presStyleCnt="4"/>
      <dgm:spPr/>
      <dgm:t>
        <a:bodyPr/>
        <a:lstStyle/>
        <a:p>
          <a:endParaRPr lang="fr-FR"/>
        </a:p>
      </dgm:t>
    </dgm:pt>
    <dgm:pt modelId="{8B76BCD3-C97C-401D-91BD-7DC473896F7D}" type="pres">
      <dgm:prSet presAssocID="{FD32956A-26D2-4292-97EC-7945250FF3A2}" presName="hierChild4" presStyleCnt="0"/>
      <dgm:spPr/>
    </dgm:pt>
    <dgm:pt modelId="{8A009BB1-107F-4624-94F0-5D583F904653}" type="pres">
      <dgm:prSet presAssocID="{FD32956A-26D2-4292-97EC-7945250FF3A2}" presName="hierChild5" presStyleCnt="0"/>
      <dgm:spPr/>
    </dgm:pt>
    <dgm:pt modelId="{8E03BFAA-3824-49D1-B38F-4FFB6E8A30B5}" type="pres">
      <dgm:prSet presAssocID="{CD356CA5-1282-418B-ABEA-EA86E7B10CF3}" presName="Name37" presStyleLbl="parChTrans1D2" presStyleIdx="1" presStyleCnt="4"/>
      <dgm:spPr/>
      <dgm:t>
        <a:bodyPr/>
        <a:lstStyle/>
        <a:p>
          <a:endParaRPr lang="fr-FR"/>
        </a:p>
      </dgm:t>
    </dgm:pt>
    <dgm:pt modelId="{3902D83D-81B7-40D3-919C-47BE2167D24A}" type="pres">
      <dgm:prSet presAssocID="{A268D99C-50F3-4FD0-8B6F-6EE2B6FFD97B}" presName="hierRoot2" presStyleCnt="0">
        <dgm:presLayoutVars>
          <dgm:hierBranch val="init"/>
        </dgm:presLayoutVars>
      </dgm:prSet>
      <dgm:spPr/>
    </dgm:pt>
    <dgm:pt modelId="{3B560EC3-2C79-4AB6-A84C-0D32A051E5BB}" type="pres">
      <dgm:prSet presAssocID="{A268D99C-50F3-4FD0-8B6F-6EE2B6FFD97B}" presName="rootComposite" presStyleCnt="0"/>
      <dgm:spPr/>
    </dgm:pt>
    <dgm:pt modelId="{B02F62F7-8413-4E82-9858-03172D6931F0}" type="pres">
      <dgm:prSet presAssocID="{A268D99C-50F3-4FD0-8B6F-6EE2B6FFD97B}" presName="rootText" presStyleLbl="node2" presStyleIdx="1" presStyleCnt="4">
        <dgm:presLayoutVars>
          <dgm:chPref val="3"/>
        </dgm:presLayoutVars>
      </dgm:prSet>
      <dgm:spPr/>
      <dgm:t>
        <a:bodyPr/>
        <a:lstStyle/>
        <a:p>
          <a:endParaRPr lang="fr-FR"/>
        </a:p>
      </dgm:t>
    </dgm:pt>
    <dgm:pt modelId="{F0F92E19-67F3-4A9F-99D4-29BE8C1C9F3E}" type="pres">
      <dgm:prSet presAssocID="{A268D99C-50F3-4FD0-8B6F-6EE2B6FFD97B}" presName="rootConnector" presStyleLbl="node2" presStyleIdx="1" presStyleCnt="4"/>
      <dgm:spPr/>
      <dgm:t>
        <a:bodyPr/>
        <a:lstStyle/>
        <a:p>
          <a:endParaRPr lang="fr-FR"/>
        </a:p>
      </dgm:t>
    </dgm:pt>
    <dgm:pt modelId="{B0784F16-9F17-4D8C-A82F-0F1BA6CE8D4E}" type="pres">
      <dgm:prSet presAssocID="{A268D99C-50F3-4FD0-8B6F-6EE2B6FFD97B}" presName="hierChild4" presStyleCnt="0"/>
      <dgm:spPr/>
    </dgm:pt>
    <dgm:pt modelId="{6B07FA1E-F811-4270-BA84-58EC724C43C5}" type="pres">
      <dgm:prSet presAssocID="{A268D99C-50F3-4FD0-8B6F-6EE2B6FFD97B}" presName="hierChild5" presStyleCnt="0"/>
      <dgm:spPr/>
    </dgm:pt>
    <dgm:pt modelId="{9E304269-85FE-4600-A477-A7FF248E9D9E}" type="pres">
      <dgm:prSet presAssocID="{8F90E8B1-8A55-4CBF-80C9-716263B39C16}" presName="Name37" presStyleLbl="parChTrans1D2" presStyleIdx="2" presStyleCnt="4"/>
      <dgm:spPr/>
      <dgm:t>
        <a:bodyPr/>
        <a:lstStyle/>
        <a:p>
          <a:endParaRPr lang="fr-FR"/>
        </a:p>
      </dgm:t>
    </dgm:pt>
    <dgm:pt modelId="{2D34ED80-3949-44BD-971F-AF1D1682D34C}" type="pres">
      <dgm:prSet presAssocID="{29FA1655-31FA-46F9-A9C2-90B113ADC7E6}" presName="hierRoot2" presStyleCnt="0">
        <dgm:presLayoutVars>
          <dgm:hierBranch val="init"/>
        </dgm:presLayoutVars>
      </dgm:prSet>
      <dgm:spPr/>
    </dgm:pt>
    <dgm:pt modelId="{4FB5C193-4FBA-4A8C-9C4C-86EC89BCF1CF}" type="pres">
      <dgm:prSet presAssocID="{29FA1655-31FA-46F9-A9C2-90B113ADC7E6}" presName="rootComposite" presStyleCnt="0"/>
      <dgm:spPr/>
    </dgm:pt>
    <dgm:pt modelId="{FED3E88C-715F-460E-84C5-2F1A2C2EB362}" type="pres">
      <dgm:prSet presAssocID="{29FA1655-31FA-46F9-A9C2-90B113ADC7E6}" presName="rootText" presStyleLbl="node2" presStyleIdx="2" presStyleCnt="4">
        <dgm:presLayoutVars>
          <dgm:chPref val="3"/>
        </dgm:presLayoutVars>
      </dgm:prSet>
      <dgm:spPr/>
      <dgm:t>
        <a:bodyPr/>
        <a:lstStyle/>
        <a:p>
          <a:endParaRPr lang="fr-FR"/>
        </a:p>
      </dgm:t>
    </dgm:pt>
    <dgm:pt modelId="{9AE9395D-BBF4-457F-853D-DCFAC141098F}" type="pres">
      <dgm:prSet presAssocID="{29FA1655-31FA-46F9-A9C2-90B113ADC7E6}" presName="rootConnector" presStyleLbl="node2" presStyleIdx="2" presStyleCnt="4"/>
      <dgm:spPr/>
      <dgm:t>
        <a:bodyPr/>
        <a:lstStyle/>
        <a:p>
          <a:endParaRPr lang="fr-FR"/>
        </a:p>
      </dgm:t>
    </dgm:pt>
    <dgm:pt modelId="{71EAA5E5-2305-4309-8756-28ED7CBC59FA}" type="pres">
      <dgm:prSet presAssocID="{29FA1655-31FA-46F9-A9C2-90B113ADC7E6}" presName="hierChild4" presStyleCnt="0"/>
      <dgm:spPr/>
    </dgm:pt>
    <dgm:pt modelId="{2D4B7375-CD3F-4C5E-868A-6D5682B2BC0E}" type="pres">
      <dgm:prSet presAssocID="{29FA1655-31FA-46F9-A9C2-90B113ADC7E6}" presName="hierChild5" presStyleCnt="0"/>
      <dgm:spPr/>
    </dgm:pt>
    <dgm:pt modelId="{4C7AAC71-07DF-4B89-B44B-62AAFB878E44}" type="pres">
      <dgm:prSet presAssocID="{0C7F5CEE-C1AA-474C-8A85-78C764C6091E}" presName="Name37" presStyleLbl="parChTrans1D2" presStyleIdx="3" presStyleCnt="4"/>
      <dgm:spPr/>
      <dgm:t>
        <a:bodyPr/>
        <a:lstStyle/>
        <a:p>
          <a:endParaRPr lang="fr-FR"/>
        </a:p>
      </dgm:t>
    </dgm:pt>
    <dgm:pt modelId="{4FE79426-E8AB-4518-B117-A36AC4CD8BE3}" type="pres">
      <dgm:prSet presAssocID="{6E1987F4-181E-43BD-A44C-7D8DF0E30B01}" presName="hierRoot2" presStyleCnt="0">
        <dgm:presLayoutVars>
          <dgm:hierBranch val="init"/>
        </dgm:presLayoutVars>
      </dgm:prSet>
      <dgm:spPr/>
    </dgm:pt>
    <dgm:pt modelId="{DB63C1C6-1BDD-4B5A-AD19-7F9F3EB24D35}" type="pres">
      <dgm:prSet presAssocID="{6E1987F4-181E-43BD-A44C-7D8DF0E30B01}" presName="rootComposite" presStyleCnt="0"/>
      <dgm:spPr/>
    </dgm:pt>
    <dgm:pt modelId="{F5BF3231-CB71-487A-816A-EF2508C1223C}" type="pres">
      <dgm:prSet presAssocID="{6E1987F4-181E-43BD-A44C-7D8DF0E30B01}" presName="rootText" presStyleLbl="node2" presStyleIdx="3" presStyleCnt="4">
        <dgm:presLayoutVars>
          <dgm:chPref val="3"/>
        </dgm:presLayoutVars>
      </dgm:prSet>
      <dgm:spPr/>
      <dgm:t>
        <a:bodyPr/>
        <a:lstStyle/>
        <a:p>
          <a:endParaRPr lang="fr-FR"/>
        </a:p>
      </dgm:t>
    </dgm:pt>
    <dgm:pt modelId="{11BE6341-2E1A-470A-AFE8-4CA6B17423C0}" type="pres">
      <dgm:prSet presAssocID="{6E1987F4-181E-43BD-A44C-7D8DF0E30B01}" presName="rootConnector" presStyleLbl="node2" presStyleIdx="3" presStyleCnt="4"/>
      <dgm:spPr/>
      <dgm:t>
        <a:bodyPr/>
        <a:lstStyle/>
        <a:p>
          <a:endParaRPr lang="fr-FR"/>
        </a:p>
      </dgm:t>
    </dgm:pt>
    <dgm:pt modelId="{50DF5237-D327-41DE-8A37-885B0B52A741}" type="pres">
      <dgm:prSet presAssocID="{6E1987F4-181E-43BD-A44C-7D8DF0E30B01}" presName="hierChild4" presStyleCnt="0"/>
      <dgm:spPr/>
    </dgm:pt>
    <dgm:pt modelId="{79C0E491-C4E2-4567-9342-58C667A54AF2}" type="pres">
      <dgm:prSet presAssocID="{6E1987F4-181E-43BD-A44C-7D8DF0E30B01}" presName="hierChild5" presStyleCnt="0"/>
      <dgm:spPr/>
    </dgm:pt>
    <dgm:pt modelId="{50E696CC-8005-4FED-8B00-79B7F4045C61}" type="pres">
      <dgm:prSet presAssocID="{E8DCAE31-E465-4F19-8357-520AC2A087F3}" presName="hierChild3" presStyleCnt="0"/>
      <dgm:spPr/>
    </dgm:pt>
  </dgm:ptLst>
  <dgm:cxnLst>
    <dgm:cxn modelId="{1FAD98F8-CC44-4860-9074-6858829162D5}" type="presOf" srcId="{FD32956A-26D2-4292-97EC-7945250FF3A2}" destId="{7C72CD68-54C8-4D0C-88D4-9CC882FA52EC}" srcOrd="0" destOrd="0" presId="urn:microsoft.com/office/officeart/2005/8/layout/orgChart1"/>
    <dgm:cxn modelId="{A8439746-5A08-4D74-8CA4-509F745A87F8}" type="presOf" srcId="{29FA1655-31FA-46F9-A9C2-90B113ADC7E6}" destId="{FED3E88C-715F-460E-84C5-2F1A2C2EB362}" srcOrd="0" destOrd="0" presId="urn:microsoft.com/office/officeart/2005/8/layout/orgChart1"/>
    <dgm:cxn modelId="{E142A044-D6DF-49D2-B987-E9B1920F93C4}" type="presOf" srcId="{DB98916E-A7B0-4C1E-ADCA-E43355782E4D}" destId="{4AFA3C98-1451-4D91-9933-42C77C73DB4C}" srcOrd="0" destOrd="0" presId="urn:microsoft.com/office/officeart/2005/8/layout/orgChart1"/>
    <dgm:cxn modelId="{0B8955FC-8097-4117-B49A-DB6383842859}" type="presOf" srcId="{29FA1655-31FA-46F9-A9C2-90B113ADC7E6}" destId="{9AE9395D-BBF4-457F-853D-DCFAC141098F}" srcOrd="1" destOrd="0" presId="urn:microsoft.com/office/officeart/2005/8/layout/orgChart1"/>
    <dgm:cxn modelId="{08932134-7095-436D-A92F-7C3CD3C9B50E}" type="presOf" srcId="{FD32956A-26D2-4292-97EC-7945250FF3A2}" destId="{74804126-1FBD-45DB-BE02-B34B05C1734F}" srcOrd="1" destOrd="0" presId="urn:microsoft.com/office/officeart/2005/8/layout/orgChart1"/>
    <dgm:cxn modelId="{F1463413-38D5-4E2A-852E-034C1F46C250}" type="presOf" srcId="{E8DCAE31-E465-4F19-8357-520AC2A087F3}" destId="{42FD15FD-BEAB-4144-8FC5-5EBF4C3444A1}" srcOrd="1" destOrd="0" presId="urn:microsoft.com/office/officeart/2005/8/layout/orgChart1"/>
    <dgm:cxn modelId="{924072C5-C774-4E8B-BCCE-7B4FA6D1478F}" type="presOf" srcId="{A268D99C-50F3-4FD0-8B6F-6EE2B6FFD97B}" destId="{F0F92E19-67F3-4A9F-99D4-29BE8C1C9F3E}" srcOrd="1" destOrd="0" presId="urn:microsoft.com/office/officeart/2005/8/layout/orgChart1"/>
    <dgm:cxn modelId="{013CD48B-A55F-42FC-A7D0-D983C99CE059}" type="presOf" srcId="{FD578CDB-5E37-49CC-96FB-BBD839EA781C}" destId="{EB75D925-A25E-495D-90E6-60A96FDBE830}" srcOrd="0" destOrd="0" presId="urn:microsoft.com/office/officeart/2005/8/layout/orgChart1"/>
    <dgm:cxn modelId="{39CE4234-957D-455A-88ED-4750D266AE09}" srcId="{E8DCAE31-E465-4F19-8357-520AC2A087F3}" destId="{29FA1655-31FA-46F9-A9C2-90B113ADC7E6}" srcOrd="2" destOrd="0" parTransId="{8F90E8B1-8A55-4CBF-80C9-716263B39C16}" sibTransId="{779D97EC-E673-42C9-81E4-D1F48C542CFC}"/>
    <dgm:cxn modelId="{66EEE14F-2176-4294-A11F-C033DB769920}" type="presOf" srcId="{8F90E8B1-8A55-4CBF-80C9-716263B39C16}" destId="{9E304269-85FE-4600-A477-A7FF248E9D9E}" srcOrd="0" destOrd="0" presId="urn:microsoft.com/office/officeart/2005/8/layout/orgChart1"/>
    <dgm:cxn modelId="{5D4A9EC1-552E-43A3-B538-E57BB90F38A1}" srcId="{DB98916E-A7B0-4C1E-ADCA-E43355782E4D}" destId="{E8DCAE31-E465-4F19-8357-520AC2A087F3}" srcOrd="0" destOrd="0" parTransId="{5F5852CC-9CDF-4A91-9F40-D7EDB94B4298}" sibTransId="{7AA72113-41D6-41D5-8477-578944442591}"/>
    <dgm:cxn modelId="{F338339C-F7A7-40AC-9762-E9803F8104CE}" type="presOf" srcId="{0C7F5CEE-C1AA-474C-8A85-78C764C6091E}" destId="{4C7AAC71-07DF-4B89-B44B-62AAFB878E44}" srcOrd="0" destOrd="0" presId="urn:microsoft.com/office/officeart/2005/8/layout/orgChart1"/>
    <dgm:cxn modelId="{22395E4D-B732-4613-85E6-496F4E5C9366}" type="presOf" srcId="{A268D99C-50F3-4FD0-8B6F-6EE2B6FFD97B}" destId="{B02F62F7-8413-4E82-9858-03172D6931F0}" srcOrd="0" destOrd="0" presId="urn:microsoft.com/office/officeart/2005/8/layout/orgChart1"/>
    <dgm:cxn modelId="{7659A9B7-3FA9-46D5-8619-12317014D386}" srcId="{E8DCAE31-E465-4F19-8357-520AC2A087F3}" destId="{FD32956A-26D2-4292-97EC-7945250FF3A2}" srcOrd="0" destOrd="0" parTransId="{FD578CDB-5E37-49CC-96FB-BBD839EA781C}" sibTransId="{64B02AF4-DCF5-4914-8B34-C34D473B9500}"/>
    <dgm:cxn modelId="{490C7855-CFCA-4BA7-B666-0451E0F9741C}" srcId="{E8DCAE31-E465-4F19-8357-520AC2A087F3}" destId="{A268D99C-50F3-4FD0-8B6F-6EE2B6FFD97B}" srcOrd="1" destOrd="0" parTransId="{CD356CA5-1282-418B-ABEA-EA86E7B10CF3}" sibTransId="{FA7449E4-5B19-4C72-B3B7-49DDE72069E4}"/>
    <dgm:cxn modelId="{AFB17812-258D-4C1A-997F-9271DD5D3F89}" type="presOf" srcId="{CD356CA5-1282-418B-ABEA-EA86E7B10CF3}" destId="{8E03BFAA-3824-49D1-B38F-4FFB6E8A30B5}" srcOrd="0" destOrd="0" presId="urn:microsoft.com/office/officeart/2005/8/layout/orgChart1"/>
    <dgm:cxn modelId="{220FF14D-0F43-4D13-AE70-721FE71ABD56}" type="presOf" srcId="{6E1987F4-181E-43BD-A44C-7D8DF0E30B01}" destId="{F5BF3231-CB71-487A-816A-EF2508C1223C}" srcOrd="0" destOrd="0" presId="urn:microsoft.com/office/officeart/2005/8/layout/orgChart1"/>
    <dgm:cxn modelId="{21FEE6C5-2777-4F4A-94B0-4D2C7DC7F828}" type="presOf" srcId="{6E1987F4-181E-43BD-A44C-7D8DF0E30B01}" destId="{11BE6341-2E1A-470A-AFE8-4CA6B17423C0}" srcOrd="1" destOrd="0" presId="urn:microsoft.com/office/officeart/2005/8/layout/orgChart1"/>
    <dgm:cxn modelId="{87847E84-F826-433B-B618-940AC8AB0F0F}" type="presOf" srcId="{E8DCAE31-E465-4F19-8357-520AC2A087F3}" destId="{AA59DADD-E5E5-40D7-90EF-446BCE46778E}" srcOrd="0" destOrd="0" presId="urn:microsoft.com/office/officeart/2005/8/layout/orgChart1"/>
    <dgm:cxn modelId="{A6604EF7-7DE5-44C1-BD99-D93963AD1AF2}" srcId="{E8DCAE31-E465-4F19-8357-520AC2A087F3}" destId="{6E1987F4-181E-43BD-A44C-7D8DF0E30B01}" srcOrd="3" destOrd="0" parTransId="{0C7F5CEE-C1AA-474C-8A85-78C764C6091E}" sibTransId="{34922F6A-6BE8-4D9B-8D4D-43CD4EB722EA}"/>
    <dgm:cxn modelId="{C3EA8594-ECF7-4655-901A-FEF4E8A50938}" type="presParOf" srcId="{4AFA3C98-1451-4D91-9933-42C77C73DB4C}" destId="{2B93484B-6E2C-4145-A77B-30F8D579B7EA}" srcOrd="0" destOrd="0" presId="urn:microsoft.com/office/officeart/2005/8/layout/orgChart1"/>
    <dgm:cxn modelId="{479DB11C-848D-4014-B312-329AD533566A}" type="presParOf" srcId="{2B93484B-6E2C-4145-A77B-30F8D579B7EA}" destId="{A0DC5663-FBF1-4368-A63D-BF7F0D958E98}" srcOrd="0" destOrd="0" presId="urn:microsoft.com/office/officeart/2005/8/layout/orgChart1"/>
    <dgm:cxn modelId="{A3323FF0-9BE1-47B1-9DA6-58794AE0517A}" type="presParOf" srcId="{A0DC5663-FBF1-4368-A63D-BF7F0D958E98}" destId="{AA59DADD-E5E5-40D7-90EF-446BCE46778E}" srcOrd="0" destOrd="0" presId="urn:microsoft.com/office/officeart/2005/8/layout/orgChart1"/>
    <dgm:cxn modelId="{BA46D525-E80A-43A1-AEE1-76811BC74C4A}" type="presParOf" srcId="{A0DC5663-FBF1-4368-A63D-BF7F0D958E98}" destId="{42FD15FD-BEAB-4144-8FC5-5EBF4C3444A1}" srcOrd="1" destOrd="0" presId="urn:microsoft.com/office/officeart/2005/8/layout/orgChart1"/>
    <dgm:cxn modelId="{F0B30243-D463-4CCC-9164-0591D2D8552C}" type="presParOf" srcId="{2B93484B-6E2C-4145-A77B-30F8D579B7EA}" destId="{10CEA455-28E9-4B3C-A95F-5184D1F1BFC4}" srcOrd="1" destOrd="0" presId="urn:microsoft.com/office/officeart/2005/8/layout/orgChart1"/>
    <dgm:cxn modelId="{8237E2EB-9D03-4F42-8091-75AC648639E0}" type="presParOf" srcId="{10CEA455-28E9-4B3C-A95F-5184D1F1BFC4}" destId="{EB75D925-A25E-495D-90E6-60A96FDBE830}" srcOrd="0" destOrd="0" presId="urn:microsoft.com/office/officeart/2005/8/layout/orgChart1"/>
    <dgm:cxn modelId="{0756386E-04F5-4C30-A2ED-C54EBB221FE2}" type="presParOf" srcId="{10CEA455-28E9-4B3C-A95F-5184D1F1BFC4}" destId="{81DC92F1-13AD-4474-A081-630F1CD69D23}" srcOrd="1" destOrd="0" presId="urn:microsoft.com/office/officeart/2005/8/layout/orgChart1"/>
    <dgm:cxn modelId="{33E3E89D-FA24-4BB0-B650-E50DB24A69C8}" type="presParOf" srcId="{81DC92F1-13AD-4474-A081-630F1CD69D23}" destId="{5947101B-ACA5-4F44-A401-4AA346F71464}" srcOrd="0" destOrd="0" presId="urn:microsoft.com/office/officeart/2005/8/layout/orgChart1"/>
    <dgm:cxn modelId="{115938E1-13D4-4CD7-A58E-23386D6163F7}" type="presParOf" srcId="{5947101B-ACA5-4F44-A401-4AA346F71464}" destId="{7C72CD68-54C8-4D0C-88D4-9CC882FA52EC}" srcOrd="0" destOrd="0" presId="urn:microsoft.com/office/officeart/2005/8/layout/orgChart1"/>
    <dgm:cxn modelId="{615CF43B-5473-4D98-9B0B-9F9A7BD552D5}" type="presParOf" srcId="{5947101B-ACA5-4F44-A401-4AA346F71464}" destId="{74804126-1FBD-45DB-BE02-B34B05C1734F}" srcOrd="1" destOrd="0" presId="urn:microsoft.com/office/officeart/2005/8/layout/orgChart1"/>
    <dgm:cxn modelId="{37950BD4-D2F3-4E5D-90D0-69D8BBA8B8FC}" type="presParOf" srcId="{81DC92F1-13AD-4474-A081-630F1CD69D23}" destId="{8B76BCD3-C97C-401D-91BD-7DC473896F7D}" srcOrd="1" destOrd="0" presId="urn:microsoft.com/office/officeart/2005/8/layout/orgChart1"/>
    <dgm:cxn modelId="{6E44335B-1304-48A2-B24A-E0359C0CE5DB}" type="presParOf" srcId="{81DC92F1-13AD-4474-A081-630F1CD69D23}" destId="{8A009BB1-107F-4624-94F0-5D583F904653}" srcOrd="2" destOrd="0" presId="urn:microsoft.com/office/officeart/2005/8/layout/orgChart1"/>
    <dgm:cxn modelId="{3486C1A2-95D5-4039-AE22-2651001D9B05}" type="presParOf" srcId="{10CEA455-28E9-4B3C-A95F-5184D1F1BFC4}" destId="{8E03BFAA-3824-49D1-B38F-4FFB6E8A30B5}" srcOrd="2" destOrd="0" presId="urn:microsoft.com/office/officeart/2005/8/layout/orgChart1"/>
    <dgm:cxn modelId="{C0158FF5-A743-4F70-A177-4AAF77B8B051}" type="presParOf" srcId="{10CEA455-28E9-4B3C-A95F-5184D1F1BFC4}" destId="{3902D83D-81B7-40D3-919C-47BE2167D24A}" srcOrd="3" destOrd="0" presId="urn:microsoft.com/office/officeart/2005/8/layout/orgChart1"/>
    <dgm:cxn modelId="{04E883FE-4D55-4D97-963A-C71454005102}" type="presParOf" srcId="{3902D83D-81B7-40D3-919C-47BE2167D24A}" destId="{3B560EC3-2C79-4AB6-A84C-0D32A051E5BB}" srcOrd="0" destOrd="0" presId="urn:microsoft.com/office/officeart/2005/8/layout/orgChart1"/>
    <dgm:cxn modelId="{EAD03C8A-8574-4CC3-A914-112ED27537E5}" type="presParOf" srcId="{3B560EC3-2C79-4AB6-A84C-0D32A051E5BB}" destId="{B02F62F7-8413-4E82-9858-03172D6931F0}" srcOrd="0" destOrd="0" presId="urn:microsoft.com/office/officeart/2005/8/layout/orgChart1"/>
    <dgm:cxn modelId="{99B967EA-10DD-498C-883A-B9D2F5008F4C}" type="presParOf" srcId="{3B560EC3-2C79-4AB6-A84C-0D32A051E5BB}" destId="{F0F92E19-67F3-4A9F-99D4-29BE8C1C9F3E}" srcOrd="1" destOrd="0" presId="urn:microsoft.com/office/officeart/2005/8/layout/orgChart1"/>
    <dgm:cxn modelId="{EC76E585-3700-4DE9-9EB8-B88E593AD5AE}" type="presParOf" srcId="{3902D83D-81B7-40D3-919C-47BE2167D24A}" destId="{B0784F16-9F17-4D8C-A82F-0F1BA6CE8D4E}" srcOrd="1" destOrd="0" presId="urn:microsoft.com/office/officeart/2005/8/layout/orgChart1"/>
    <dgm:cxn modelId="{966F8C00-9C01-4E85-A132-8A3F05702013}" type="presParOf" srcId="{3902D83D-81B7-40D3-919C-47BE2167D24A}" destId="{6B07FA1E-F811-4270-BA84-58EC724C43C5}" srcOrd="2" destOrd="0" presId="urn:microsoft.com/office/officeart/2005/8/layout/orgChart1"/>
    <dgm:cxn modelId="{07566B0D-B7DA-49DE-894E-1563BCCB81AA}" type="presParOf" srcId="{10CEA455-28E9-4B3C-A95F-5184D1F1BFC4}" destId="{9E304269-85FE-4600-A477-A7FF248E9D9E}" srcOrd="4" destOrd="0" presId="urn:microsoft.com/office/officeart/2005/8/layout/orgChart1"/>
    <dgm:cxn modelId="{26B860FF-375A-431A-891F-6B99EA8D57B0}" type="presParOf" srcId="{10CEA455-28E9-4B3C-A95F-5184D1F1BFC4}" destId="{2D34ED80-3949-44BD-971F-AF1D1682D34C}" srcOrd="5" destOrd="0" presId="urn:microsoft.com/office/officeart/2005/8/layout/orgChart1"/>
    <dgm:cxn modelId="{9DA601D4-6FE5-4C19-8467-CAEA3F20D56E}" type="presParOf" srcId="{2D34ED80-3949-44BD-971F-AF1D1682D34C}" destId="{4FB5C193-4FBA-4A8C-9C4C-86EC89BCF1CF}" srcOrd="0" destOrd="0" presId="urn:microsoft.com/office/officeart/2005/8/layout/orgChart1"/>
    <dgm:cxn modelId="{FA6D1D6F-C904-443D-9F4B-2ECCBBB754A4}" type="presParOf" srcId="{4FB5C193-4FBA-4A8C-9C4C-86EC89BCF1CF}" destId="{FED3E88C-715F-460E-84C5-2F1A2C2EB362}" srcOrd="0" destOrd="0" presId="urn:microsoft.com/office/officeart/2005/8/layout/orgChart1"/>
    <dgm:cxn modelId="{ED29414C-4C8E-4153-B2F5-C9B3846DF82B}" type="presParOf" srcId="{4FB5C193-4FBA-4A8C-9C4C-86EC89BCF1CF}" destId="{9AE9395D-BBF4-457F-853D-DCFAC141098F}" srcOrd="1" destOrd="0" presId="urn:microsoft.com/office/officeart/2005/8/layout/orgChart1"/>
    <dgm:cxn modelId="{1C820A59-787C-4292-A3AD-94F2D99702AA}" type="presParOf" srcId="{2D34ED80-3949-44BD-971F-AF1D1682D34C}" destId="{71EAA5E5-2305-4309-8756-28ED7CBC59FA}" srcOrd="1" destOrd="0" presId="urn:microsoft.com/office/officeart/2005/8/layout/orgChart1"/>
    <dgm:cxn modelId="{F57B3381-8744-4D7E-91FC-BA1A4D6DD6A2}" type="presParOf" srcId="{2D34ED80-3949-44BD-971F-AF1D1682D34C}" destId="{2D4B7375-CD3F-4C5E-868A-6D5682B2BC0E}" srcOrd="2" destOrd="0" presId="urn:microsoft.com/office/officeart/2005/8/layout/orgChart1"/>
    <dgm:cxn modelId="{05594A10-43D2-464F-8F43-3F5897395FA0}" type="presParOf" srcId="{10CEA455-28E9-4B3C-A95F-5184D1F1BFC4}" destId="{4C7AAC71-07DF-4B89-B44B-62AAFB878E44}" srcOrd="6" destOrd="0" presId="urn:microsoft.com/office/officeart/2005/8/layout/orgChart1"/>
    <dgm:cxn modelId="{63FEA839-E02F-443F-B004-53F48BF9AAFE}" type="presParOf" srcId="{10CEA455-28E9-4B3C-A95F-5184D1F1BFC4}" destId="{4FE79426-E8AB-4518-B117-A36AC4CD8BE3}" srcOrd="7" destOrd="0" presId="urn:microsoft.com/office/officeart/2005/8/layout/orgChart1"/>
    <dgm:cxn modelId="{FE552819-B0C7-4262-9259-C7EFCA29CC66}" type="presParOf" srcId="{4FE79426-E8AB-4518-B117-A36AC4CD8BE3}" destId="{DB63C1C6-1BDD-4B5A-AD19-7F9F3EB24D35}" srcOrd="0" destOrd="0" presId="urn:microsoft.com/office/officeart/2005/8/layout/orgChart1"/>
    <dgm:cxn modelId="{57392F39-A70F-404A-A3AA-C10AAE643E12}" type="presParOf" srcId="{DB63C1C6-1BDD-4B5A-AD19-7F9F3EB24D35}" destId="{F5BF3231-CB71-487A-816A-EF2508C1223C}" srcOrd="0" destOrd="0" presId="urn:microsoft.com/office/officeart/2005/8/layout/orgChart1"/>
    <dgm:cxn modelId="{63D0BDCC-9154-471C-911E-4AD6F255549A}" type="presParOf" srcId="{DB63C1C6-1BDD-4B5A-AD19-7F9F3EB24D35}" destId="{11BE6341-2E1A-470A-AFE8-4CA6B17423C0}" srcOrd="1" destOrd="0" presId="urn:microsoft.com/office/officeart/2005/8/layout/orgChart1"/>
    <dgm:cxn modelId="{3C992A28-1F35-468B-8372-B8701648DE68}" type="presParOf" srcId="{4FE79426-E8AB-4518-B117-A36AC4CD8BE3}" destId="{50DF5237-D327-41DE-8A37-885B0B52A741}" srcOrd="1" destOrd="0" presId="urn:microsoft.com/office/officeart/2005/8/layout/orgChart1"/>
    <dgm:cxn modelId="{DAA07A3F-3CEC-457B-A6E2-848DACD5F7C7}" type="presParOf" srcId="{4FE79426-E8AB-4518-B117-A36AC4CD8BE3}" destId="{79C0E491-C4E2-4567-9342-58C667A54AF2}" srcOrd="2" destOrd="0" presId="urn:microsoft.com/office/officeart/2005/8/layout/orgChart1"/>
    <dgm:cxn modelId="{96D0E429-E053-4CDB-A96E-42E218D61092}" type="presParOf" srcId="{2B93484B-6E2C-4145-A77B-30F8D579B7EA}" destId="{50E696CC-8005-4FED-8B00-79B7F4045C61}" srcOrd="2" destOrd="0" presId="urn:microsoft.com/office/officeart/2005/8/layout/orgChart1"/>
  </dgm:cxnLst>
  <dgm:bg/>
  <dgm:whole/>
</dgm:dataModel>
</file>

<file path=ppt/diagrams/data2.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fr-FR"/>
        </a:p>
      </dgm:t>
    </dgm:pt>
    <dgm:pt modelId="{4195A19E-DB8F-4280-A5DD-D956422DF659}">
      <dgm:prSet phldrT="[Texte]"/>
      <dgm:spPr>
        <a:solidFill>
          <a:schemeClr val="tx1"/>
        </a:solidFill>
      </dgm:spPr>
      <dgm:t>
        <a:bodyPr/>
        <a:lstStyle/>
        <a:p>
          <a:r>
            <a:rPr lang="fr-FR" dirty="0" smtClean="0"/>
            <a:t>Types de Cuivre</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dirty="0" smtClean="0">
              <a:solidFill>
                <a:schemeClr val="tx1"/>
              </a:solidFill>
            </a:rPr>
            <a:t>Cuivre écroui</a:t>
          </a:r>
          <a:endParaRPr lang="fr-FR" dirty="0">
            <a:solidFill>
              <a:schemeClr val="tx1"/>
            </a:solidFill>
          </a:endParaRPr>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dgm:t>
        <a:bodyPr/>
        <a:lstStyle/>
        <a:p>
          <a:r>
            <a:rPr lang="fr-FR" dirty="0" smtClean="0">
              <a:solidFill>
                <a:schemeClr val="tx1"/>
              </a:solidFill>
            </a:rPr>
            <a:t>Cuivre Recuit</a:t>
          </a:r>
          <a:endParaRPr lang="fr-FR" dirty="0">
            <a:solidFill>
              <a:schemeClr val="tx1"/>
            </a:solidFill>
          </a:endParaRPr>
        </a:p>
      </dgm:t>
    </dgm:pt>
    <dgm:pt modelId="{E510AD91-AEAA-4CAE-A3DB-81189AD608F6}" type="parTrans" cxnId="{29DC26C3-52C6-406F-B096-5B709FCD1013}">
      <dgm:prSet/>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93930"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2"/>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2" custScaleY="57307">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2"/>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97540B9D-60A2-4C2C-B956-267E47240570}" type="pres">
      <dgm:prSet presAssocID="{E510AD91-AEAA-4CAE-A3DB-81189AD608F6}" presName="Name37" presStyleLbl="parChTrans1D2" presStyleIdx="1" presStyleCnt="2"/>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1" presStyleCnt="2" custScaleY="57307">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1" presStyleCnt="2"/>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83B6BF64-4575-49B4-AC71-3B727CD79545}" srcId="{A55B92C0-287A-4646-BF6D-99E221689026}" destId="{4195A19E-DB8F-4280-A5DD-D956422DF659}" srcOrd="0" destOrd="0" parTransId="{BD0E6C77-53D2-45C7-A3FE-E29F9A2F4C90}" sibTransId="{EA39C78B-2C3E-4E3E-9B50-22BD14CCAF13}"/>
    <dgm:cxn modelId="{F2A262C1-5392-40D9-AB1B-F24C4F7BBFD7}" type="presOf" srcId="{308F8E6F-1D8A-4DC4-B75F-AF25B69A35F6}" destId="{9D0506D9-5FEF-4D77-A89C-CA859AFF53D7}" srcOrd="1" destOrd="0" presId="urn:microsoft.com/office/officeart/2005/8/layout/orgChart1"/>
    <dgm:cxn modelId="{E604A751-27DD-473E-90F5-AE456817F024}" type="presOf" srcId="{4195A19E-DB8F-4280-A5DD-D956422DF659}" destId="{0CC5645B-249D-42A1-B2AB-1EE226569129}" srcOrd="1" destOrd="0" presId="urn:microsoft.com/office/officeart/2005/8/layout/orgChart1"/>
    <dgm:cxn modelId="{9AA1A15A-F00B-41B7-89BD-4FC6EA7CFBEA}" type="presOf" srcId="{E510AD91-AEAA-4CAE-A3DB-81189AD608F6}" destId="{97540B9D-60A2-4C2C-B956-267E47240570}" srcOrd="0" destOrd="0" presId="urn:microsoft.com/office/officeart/2005/8/layout/orgChart1"/>
    <dgm:cxn modelId="{D19CECEA-C51A-4B4F-8CB0-82C64D33FCA0}" type="presOf" srcId="{69AD69F1-54B0-42AB-840E-B476798C4833}" destId="{EA88040C-859A-4E58-8316-B864D2A981DF}"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9D7A8FEA-A48B-4339-8CC7-6096D9A97A38}" type="presOf" srcId="{308F8E6F-1D8A-4DC4-B75F-AF25B69A35F6}" destId="{D9066C78-9ED2-40C2-8523-74369914FE5D}" srcOrd="0" destOrd="0" presId="urn:microsoft.com/office/officeart/2005/8/layout/orgChart1"/>
    <dgm:cxn modelId="{29DC26C3-52C6-406F-B096-5B709FCD1013}" srcId="{4195A19E-DB8F-4280-A5DD-D956422DF659}" destId="{69AD69F1-54B0-42AB-840E-B476798C4833}" srcOrd="1" destOrd="0" parTransId="{E510AD91-AEAA-4CAE-A3DB-81189AD608F6}" sibTransId="{7C0A0D5B-0BA2-490B-95CA-D1DDF6B76BE4}"/>
    <dgm:cxn modelId="{04D04555-E441-4CA6-A562-0F4F896FED5F}" type="presOf" srcId="{69AD69F1-54B0-42AB-840E-B476798C4833}" destId="{33FA3128-DD8E-46C5-9216-4AACF752823B}" srcOrd="1" destOrd="0" presId="urn:microsoft.com/office/officeart/2005/8/layout/orgChart1"/>
    <dgm:cxn modelId="{143BF442-BFED-4966-8A8A-8F3482684799}" type="presOf" srcId="{74C52733-DD2A-43A7-9612-37A00127CB50}" destId="{FD0FBC91-1811-4DC4-8F87-6837D633D5DB}" srcOrd="0" destOrd="0" presId="urn:microsoft.com/office/officeart/2005/8/layout/orgChart1"/>
    <dgm:cxn modelId="{2EA94E70-4658-4492-85F7-722DC5A0A3C7}" type="presOf" srcId="{4195A19E-DB8F-4280-A5DD-D956422DF659}" destId="{7F42B4C8-7A3A-4FA5-B8FF-E82F5E2A0CF2}" srcOrd="0" destOrd="0" presId="urn:microsoft.com/office/officeart/2005/8/layout/orgChart1"/>
    <dgm:cxn modelId="{4C6154AD-10DC-44F5-98B8-4B4472B4F386}" type="presOf" srcId="{A55B92C0-287A-4646-BF6D-99E221689026}" destId="{D51DE370-CF5E-41B1-A658-7A50242B02AD}" srcOrd="0" destOrd="0" presId="urn:microsoft.com/office/officeart/2005/8/layout/orgChart1"/>
    <dgm:cxn modelId="{E2E11425-8432-4095-A200-148E8187053C}" type="presParOf" srcId="{D51DE370-CF5E-41B1-A658-7A50242B02AD}" destId="{81224F77-71D6-43E3-B867-226029D94C8B}" srcOrd="0" destOrd="0" presId="urn:microsoft.com/office/officeart/2005/8/layout/orgChart1"/>
    <dgm:cxn modelId="{B0237A1F-C736-437B-A887-37F43F2DCCA2}" type="presParOf" srcId="{81224F77-71D6-43E3-B867-226029D94C8B}" destId="{CC1D2549-D9A3-4A6C-AF97-8C3AA5169957}" srcOrd="0" destOrd="0" presId="urn:microsoft.com/office/officeart/2005/8/layout/orgChart1"/>
    <dgm:cxn modelId="{09D13CA3-AC45-42CB-962D-BB28A3D152C9}" type="presParOf" srcId="{CC1D2549-D9A3-4A6C-AF97-8C3AA5169957}" destId="{7F42B4C8-7A3A-4FA5-B8FF-E82F5E2A0CF2}" srcOrd="0" destOrd="0" presId="urn:microsoft.com/office/officeart/2005/8/layout/orgChart1"/>
    <dgm:cxn modelId="{6AB2BAA3-2538-4B73-98FD-B61B24D33787}" type="presParOf" srcId="{CC1D2549-D9A3-4A6C-AF97-8C3AA5169957}" destId="{0CC5645B-249D-42A1-B2AB-1EE226569129}" srcOrd="1" destOrd="0" presId="urn:microsoft.com/office/officeart/2005/8/layout/orgChart1"/>
    <dgm:cxn modelId="{2DDC4267-634E-4D5F-91BD-43567853994B}" type="presParOf" srcId="{81224F77-71D6-43E3-B867-226029D94C8B}" destId="{05D9A4AB-96EE-4FF7-9CEE-F270A0BA1E52}" srcOrd="1" destOrd="0" presId="urn:microsoft.com/office/officeart/2005/8/layout/orgChart1"/>
    <dgm:cxn modelId="{C9F82043-0C4D-4653-AF2D-0671F186EB3A}" type="presParOf" srcId="{05D9A4AB-96EE-4FF7-9CEE-F270A0BA1E52}" destId="{FD0FBC91-1811-4DC4-8F87-6837D633D5DB}" srcOrd="0" destOrd="0" presId="urn:microsoft.com/office/officeart/2005/8/layout/orgChart1"/>
    <dgm:cxn modelId="{1749A5BC-7C47-4C15-83E2-BE9F9BF44F10}" type="presParOf" srcId="{05D9A4AB-96EE-4FF7-9CEE-F270A0BA1E52}" destId="{39E781D1-D3DE-4306-9D88-1CF20438B448}" srcOrd="1" destOrd="0" presId="urn:microsoft.com/office/officeart/2005/8/layout/orgChart1"/>
    <dgm:cxn modelId="{786F8B01-8A9E-4BD4-9A24-6ADBC4FAA8ED}" type="presParOf" srcId="{39E781D1-D3DE-4306-9D88-1CF20438B448}" destId="{0A602725-E5FD-4011-A46C-FA934AF46B24}" srcOrd="0" destOrd="0" presId="urn:microsoft.com/office/officeart/2005/8/layout/orgChart1"/>
    <dgm:cxn modelId="{086A8B55-4A38-4C11-A17B-10204CFC7467}" type="presParOf" srcId="{0A602725-E5FD-4011-A46C-FA934AF46B24}" destId="{D9066C78-9ED2-40C2-8523-74369914FE5D}" srcOrd="0" destOrd="0" presId="urn:microsoft.com/office/officeart/2005/8/layout/orgChart1"/>
    <dgm:cxn modelId="{9746302D-3B3F-4754-959C-57FF98A8E1E3}" type="presParOf" srcId="{0A602725-E5FD-4011-A46C-FA934AF46B24}" destId="{9D0506D9-5FEF-4D77-A89C-CA859AFF53D7}" srcOrd="1" destOrd="0" presId="urn:microsoft.com/office/officeart/2005/8/layout/orgChart1"/>
    <dgm:cxn modelId="{9B195EE9-E657-4ADE-A817-39565303B19D}" type="presParOf" srcId="{39E781D1-D3DE-4306-9D88-1CF20438B448}" destId="{4688353E-1147-4E21-89F0-36C309EA05B7}" srcOrd="1" destOrd="0" presId="urn:microsoft.com/office/officeart/2005/8/layout/orgChart1"/>
    <dgm:cxn modelId="{C12FAFD9-0814-412A-A641-6646AAA18812}" type="presParOf" srcId="{39E781D1-D3DE-4306-9D88-1CF20438B448}" destId="{F17F7459-2DC5-453F-810F-B0D2BE3D64F6}" srcOrd="2" destOrd="0" presId="urn:microsoft.com/office/officeart/2005/8/layout/orgChart1"/>
    <dgm:cxn modelId="{1CAF4E36-A08D-46E4-9C05-3F202DB96523}" type="presParOf" srcId="{05D9A4AB-96EE-4FF7-9CEE-F270A0BA1E52}" destId="{97540B9D-60A2-4C2C-B956-267E47240570}" srcOrd="2" destOrd="0" presId="urn:microsoft.com/office/officeart/2005/8/layout/orgChart1"/>
    <dgm:cxn modelId="{B752C9D5-4D1F-4952-97DE-B3DCF694FDA3}" type="presParOf" srcId="{05D9A4AB-96EE-4FF7-9CEE-F270A0BA1E52}" destId="{EE8E547E-214C-4C64-92FA-BB8E80218C6B}" srcOrd="3" destOrd="0" presId="urn:microsoft.com/office/officeart/2005/8/layout/orgChart1"/>
    <dgm:cxn modelId="{36FF5C68-9D3E-4B57-8B3D-22D619A55D13}" type="presParOf" srcId="{EE8E547E-214C-4C64-92FA-BB8E80218C6B}" destId="{69F12504-DF88-4D0F-B9D3-BA5242B28B22}" srcOrd="0" destOrd="0" presId="urn:microsoft.com/office/officeart/2005/8/layout/orgChart1"/>
    <dgm:cxn modelId="{D695F7C5-CF40-4B14-8E74-F6E0A3AC3DA0}" type="presParOf" srcId="{69F12504-DF88-4D0F-B9D3-BA5242B28B22}" destId="{EA88040C-859A-4E58-8316-B864D2A981DF}" srcOrd="0" destOrd="0" presId="urn:microsoft.com/office/officeart/2005/8/layout/orgChart1"/>
    <dgm:cxn modelId="{88A04F66-8FBD-4A0C-B0AD-A821F3B14F0A}" type="presParOf" srcId="{69F12504-DF88-4D0F-B9D3-BA5242B28B22}" destId="{33FA3128-DD8E-46C5-9216-4AACF752823B}" srcOrd="1" destOrd="0" presId="urn:microsoft.com/office/officeart/2005/8/layout/orgChart1"/>
    <dgm:cxn modelId="{4E1C57DF-DD4B-4A64-B4E2-BD212279BA81}" type="presParOf" srcId="{EE8E547E-214C-4C64-92FA-BB8E80218C6B}" destId="{AEFC0425-3034-4AAB-B103-F0A4FCDC759E}" srcOrd="1" destOrd="0" presId="urn:microsoft.com/office/officeart/2005/8/layout/orgChart1"/>
    <dgm:cxn modelId="{2A06D4CE-81E6-41AB-8DAB-EFFC1DCFACD4}" type="presParOf" srcId="{EE8E547E-214C-4C64-92FA-BB8E80218C6B}" destId="{D9E3B8B7-9116-4353-BDEE-41576094612A}" srcOrd="2" destOrd="0" presId="urn:microsoft.com/office/officeart/2005/8/layout/orgChart1"/>
    <dgm:cxn modelId="{A1B30D8A-3190-4746-A645-8147A9BCA5ED}" type="presParOf" srcId="{81224F77-71D6-43E3-B867-226029D94C8B}" destId="{B4941609-A960-4661-B903-1F9EC4D3C659}" srcOrd="2" destOrd="0" presId="urn:microsoft.com/office/officeart/2005/8/layout/orgChart1"/>
  </dgm:cxnLst>
  <dgm:bg/>
  <dgm:whole/>
</dgm:dataModel>
</file>

<file path=ppt/diagrams/data3.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4195A19E-DB8F-4280-A5DD-D956422DF659}">
      <dgm:prSet phldrT="[Texte]"/>
      <dgm:spPr/>
      <dgm:t>
        <a:bodyPr/>
        <a:lstStyle/>
        <a:p>
          <a:r>
            <a:rPr lang="fr-FR" dirty="0" smtClean="0"/>
            <a:t>Modes d’assemblages des Tubes</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dirty="0" smtClean="0"/>
            <a:t>Par Soudure (Brasage)</a:t>
          </a:r>
          <a:endParaRPr lang="fr-FR" dirty="0"/>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dgm:t>
        <a:bodyPr/>
        <a:lstStyle/>
        <a:p>
          <a:r>
            <a:rPr lang="fr-FR" dirty="0" smtClean="0"/>
            <a:t>Par Raccords Mécaniques</a:t>
          </a:r>
          <a:endParaRPr lang="fr-FR" dirty="0"/>
        </a:p>
      </dgm:t>
    </dgm:pt>
    <dgm:pt modelId="{E510AD91-AEAA-4CAE-A3DB-81189AD608F6}" type="parTrans" cxnId="{29DC26C3-52C6-406F-B096-5B709FCD1013}">
      <dgm:prSet/>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245845"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2"/>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2" custLinFactNeighborX="-56190">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2"/>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97540B9D-60A2-4C2C-B956-267E47240570}" type="pres">
      <dgm:prSet presAssocID="{E510AD91-AEAA-4CAE-A3DB-81189AD608F6}" presName="Name37" presStyleLbl="parChTrans1D2" presStyleIdx="1" presStyleCnt="2"/>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1" presStyleCnt="2" custLinFactNeighborX="58137">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1" presStyleCnt="2"/>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EEBD48BC-E16D-4A51-90AC-3D47CD495DBA}" type="presOf" srcId="{69AD69F1-54B0-42AB-840E-B476798C4833}" destId="{EA88040C-859A-4E58-8316-B864D2A981DF}" srcOrd="0" destOrd="0" presId="urn:microsoft.com/office/officeart/2005/8/layout/orgChart1"/>
    <dgm:cxn modelId="{83B6BF64-4575-49B4-AC71-3B727CD79545}" srcId="{A55B92C0-287A-4646-BF6D-99E221689026}" destId="{4195A19E-DB8F-4280-A5DD-D956422DF659}" srcOrd="0" destOrd="0" parTransId="{BD0E6C77-53D2-45C7-A3FE-E29F9A2F4C90}" sibTransId="{EA39C78B-2C3E-4E3E-9B50-22BD14CCAF13}"/>
    <dgm:cxn modelId="{51197E1F-1F7F-4CF4-B14D-6FC66C76F8D8}" type="presOf" srcId="{69AD69F1-54B0-42AB-840E-B476798C4833}" destId="{33FA3128-DD8E-46C5-9216-4AACF752823B}" srcOrd="1" destOrd="0" presId="urn:microsoft.com/office/officeart/2005/8/layout/orgChart1"/>
    <dgm:cxn modelId="{E06F0C2A-0BC3-4230-BF45-ECBB40A18338}" type="presOf" srcId="{E510AD91-AEAA-4CAE-A3DB-81189AD608F6}" destId="{97540B9D-60A2-4C2C-B956-267E47240570}" srcOrd="0" destOrd="0" presId="urn:microsoft.com/office/officeart/2005/8/layout/orgChart1"/>
    <dgm:cxn modelId="{E2F20E8D-8AC4-402B-95F0-F609FD322A8A}" type="presOf" srcId="{308F8E6F-1D8A-4DC4-B75F-AF25B69A35F6}" destId="{D9066C78-9ED2-40C2-8523-74369914FE5D}"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17B68153-3DB5-474B-9D57-C4DAFAF8B77C}" type="presOf" srcId="{A55B92C0-287A-4646-BF6D-99E221689026}" destId="{D51DE370-CF5E-41B1-A658-7A50242B02AD}" srcOrd="0" destOrd="0" presId="urn:microsoft.com/office/officeart/2005/8/layout/orgChart1"/>
    <dgm:cxn modelId="{A4909F3A-A626-4FBD-81B3-CC49D963266B}" type="presOf" srcId="{74C52733-DD2A-43A7-9612-37A00127CB50}" destId="{FD0FBC91-1811-4DC4-8F87-6837D633D5DB}" srcOrd="0" destOrd="0" presId="urn:microsoft.com/office/officeart/2005/8/layout/orgChart1"/>
    <dgm:cxn modelId="{62FD8B62-3FC7-4B37-A500-A5FC482AD223}" type="presOf" srcId="{308F8E6F-1D8A-4DC4-B75F-AF25B69A35F6}" destId="{9D0506D9-5FEF-4D77-A89C-CA859AFF53D7}" srcOrd="1" destOrd="0" presId="urn:microsoft.com/office/officeart/2005/8/layout/orgChart1"/>
    <dgm:cxn modelId="{29DC26C3-52C6-406F-B096-5B709FCD1013}" srcId="{4195A19E-DB8F-4280-A5DD-D956422DF659}" destId="{69AD69F1-54B0-42AB-840E-B476798C4833}" srcOrd="1" destOrd="0" parTransId="{E510AD91-AEAA-4CAE-A3DB-81189AD608F6}" sibTransId="{7C0A0D5B-0BA2-490B-95CA-D1DDF6B76BE4}"/>
    <dgm:cxn modelId="{B6C1FA4F-2EE1-43F5-A771-65BC9D5C139B}" type="presOf" srcId="{4195A19E-DB8F-4280-A5DD-D956422DF659}" destId="{0CC5645B-249D-42A1-B2AB-1EE226569129}" srcOrd="1" destOrd="0" presId="urn:microsoft.com/office/officeart/2005/8/layout/orgChart1"/>
    <dgm:cxn modelId="{5608AB08-E3A7-4CD6-A0D2-D0946AE5BDB1}" type="presOf" srcId="{4195A19E-DB8F-4280-A5DD-D956422DF659}" destId="{7F42B4C8-7A3A-4FA5-B8FF-E82F5E2A0CF2}" srcOrd="0" destOrd="0" presId="urn:microsoft.com/office/officeart/2005/8/layout/orgChart1"/>
    <dgm:cxn modelId="{16E2EF5A-DB6F-49D5-B220-0B02981F7E93}" type="presParOf" srcId="{D51DE370-CF5E-41B1-A658-7A50242B02AD}" destId="{81224F77-71D6-43E3-B867-226029D94C8B}" srcOrd="0" destOrd="0" presId="urn:microsoft.com/office/officeart/2005/8/layout/orgChart1"/>
    <dgm:cxn modelId="{87904ED6-4B60-4034-9CF5-1A5CFFEEA006}" type="presParOf" srcId="{81224F77-71D6-43E3-B867-226029D94C8B}" destId="{CC1D2549-D9A3-4A6C-AF97-8C3AA5169957}" srcOrd="0" destOrd="0" presId="urn:microsoft.com/office/officeart/2005/8/layout/orgChart1"/>
    <dgm:cxn modelId="{4F85617B-5E94-4A2F-BA12-02DAB95A319D}" type="presParOf" srcId="{CC1D2549-D9A3-4A6C-AF97-8C3AA5169957}" destId="{7F42B4C8-7A3A-4FA5-B8FF-E82F5E2A0CF2}" srcOrd="0" destOrd="0" presId="urn:microsoft.com/office/officeart/2005/8/layout/orgChart1"/>
    <dgm:cxn modelId="{DFE492BA-ECF2-4EC9-810A-903C5381CE86}" type="presParOf" srcId="{CC1D2549-D9A3-4A6C-AF97-8C3AA5169957}" destId="{0CC5645B-249D-42A1-B2AB-1EE226569129}" srcOrd="1" destOrd="0" presId="urn:microsoft.com/office/officeart/2005/8/layout/orgChart1"/>
    <dgm:cxn modelId="{7D416AB2-E198-4E74-AC60-3E6BEB2A7A6B}" type="presParOf" srcId="{81224F77-71D6-43E3-B867-226029D94C8B}" destId="{05D9A4AB-96EE-4FF7-9CEE-F270A0BA1E52}" srcOrd="1" destOrd="0" presId="urn:microsoft.com/office/officeart/2005/8/layout/orgChart1"/>
    <dgm:cxn modelId="{E9F9AF55-AE06-4AF9-9FC6-86E981290A53}" type="presParOf" srcId="{05D9A4AB-96EE-4FF7-9CEE-F270A0BA1E52}" destId="{FD0FBC91-1811-4DC4-8F87-6837D633D5DB}" srcOrd="0" destOrd="0" presId="urn:microsoft.com/office/officeart/2005/8/layout/orgChart1"/>
    <dgm:cxn modelId="{CC0D0847-4D64-4C34-B020-F39EFF94861F}" type="presParOf" srcId="{05D9A4AB-96EE-4FF7-9CEE-F270A0BA1E52}" destId="{39E781D1-D3DE-4306-9D88-1CF20438B448}" srcOrd="1" destOrd="0" presId="urn:microsoft.com/office/officeart/2005/8/layout/orgChart1"/>
    <dgm:cxn modelId="{0A307331-675E-44DD-84EA-B88779A55202}" type="presParOf" srcId="{39E781D1-D3DE-4306-9D88-1CF20438B448}" destId="{0A602725-E5FD-4011-A46C-FA934AF46B24}" srcOrd="0" destOrd="0" presId="urn:microsoft.com/office/officeart/2005/8/layout/orgChart1"/>
    <dgm:cxn modelId="{5132E46B-2548-4B67-911D-609247A3050B}" type="presParOf" srcId="{0A602725-E5FD-4011-A46C-FA934AF46B24}" destId="{D9066C78-9ED2-40C2-8523-74369914FE5D}" srcOrd="0" destOrd="0" presId="urn:microsoft.com/office/officeart/2005/8/layout/orgChart1"/>
    <dgm:cxn modelId="{4933A3EA-688D-4F7A-9A76-9561DF2AB38C}" type="presParOf" srcId="{0A602725-E5FD-4011-A46C-FA934AF46B24}" destId="{9D0506D9-5FEF-4D77-A89C-CA859AFF53D7}" srcOrd="1" destOrd="0" presId="urn:microsoft.com/office/officeart/2005/8/layout/orgChart1"/>
    <dgm:cxn modelId="{7CF289D4-3C2C-4588-96C6-E3D89599DD35}" type="presParOf" srcId="{39E781D1-D3DE-4306-9D88-1CF20438B448}" destId="{4688353E-1147-4E21-89F0-36C309EA05B7}" srcOrd="1" destOrd="0" presId="urn:microsoft.com/office/officeart/2005/8/layout/orgChart1"/>
    <dgm:cxn modelId="{E37E2366-A62B-4EC1-88A3-03FEE955F9E0}" type="presParOf" srcId="{39E781D1-D3DE-4306-9D88-1CF20438B448}" destId="{F17F7459-2DC5-453F-810F-B0D2BE3D64F6}" srcOrd="2" destOrd="0" presId="urn:microsoft.com/office/officeart/2005/8/layout/orgChart1"/>
    <dgm:cxn modelId="{7992C7ED-1C40-4A07-B9E2-A70331B442F0}" type="presParOf" srcId="{05D9A4AB-96EE-4FF7-9CEE-F270A0BA1E52}" destId="{97540B9D-60A2-4C2C-B956-267E47240570}" srcOrd="2" destOrd="0" presId="urn:microsoft.com/office/officeart/2005/8/layout/orgChart1"/>
    <dgm:cxn modelId="{03AEB570-4527-4565-8F3B-09AA9D63C5CF}" type="presParOf" srcId="{05D9A4AB-96EE-4FF7-9CEE-F270A0BA1E52}" destId="{EE8E547E-214C-4C64-92FA-BB8E80218C6B}" srcOrd="3" destOrd="0" presId="urn:microsoft.com/office/officeart/2005/8/layout/orgChart1"/>
    <dgm:cxn modelId="{03B617CD-3D0B-4BB6-9CFD-186DE29590E3}" type="presParOf" srcId="{EE8E547E-214C-4C64-92FA-BB8E80218C6B}" destId="{69F12504-DF88-4D0F-B9D3-BA5242B28B22}" srcOrd="0" destOrd="0" presId="urn:microsoft.com/office/officeart/2005/8/layout/orgChart1"/>
    <dgm:cxn modelId="{382B8852-EA9B-4E4B-8C1C-6D0BBF42B29D}" type="presParOf" srcId="{69F12504-DF88-4D0F-B9D3-BA5242B28B22}" destId="{EA88040C-859A-4E58-8316-B864D2A981DF}" srcOrd="0" destOrd="0" presId="urn:microsoft.com/office/officeart/2005/8/layout/orgChart1"/>
    <dgm:cxn modelId="{D47B2D48-14B2-4DD7-915B-DD6E749CFB02}" type="presParOf" srcId="{69F12504-DF88-4D0F-B9D3-BA5242B28B22}" destId="{33FA3128-DD8E-46C5-9216-4AACF752823B}" srcOrd="1" destOrd="0" presId="urn:microsoft.com/office/officeart/2005/8/layout/orgChart1"/>
    <dgm:cxn modelId="{DCF3A6FD-871D-4B5D-9D30-D767D94979DC}" type="presParOf" srcId="{EE8E547E-214C-4C64-92FA-BB8E80218C6B}" destId="{AEFC0425-3034-4AAB-B103-F0A4FCDC759E}" srcOrd="1" destOrd="0" presId="urn:microsoft.com/office/officeart/2005/8/layout/orgChart1"/>
    <dgm:cxn modelId="{D0AF0AE3-502D-43AA-AE7A-FA4593F56207}" type="presParOf" srcId="{EE8E547E-214C-4C64-92FA-BB8E80218C6B}" destId="{D9E3B8B7-9116-4353-BDEE-41576094612A}" srcOrd="2" destOrd="0" presId="urn:microsoft.com/office/officeart/2005/8/layout/orgChart1"/>
    <dgm:cxn modelId="{F5BB71B8-86D6-4A6B-8AD8-03B9B5612885}" type="presParOf" srcId="{81224F77-71D6-43E3-B867-226029D94C8B}" destId="{B4941609-A960-4661-B903-1F9EC4D3C659}" srcOrd="2" destOrd="0" presId="urn:microsoft.com/office/officeart/2005/8/layout/orgChart1"/>
  </dgm:cxnLst>
  <dgm:bg/>
  <dgm:whole/>
</dgm:dataModel>
</file>

<file path=ppt/diagrams/data4.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4195A19E-DB8F-4280-A5DD-D956422DF659}">
      <dgm:prSet phldrT="[Texte]"/>
      <dgm:spPr/>
      <dgm:t>
        <a:bodyPr/>
        <a:lstStyle/>
        <a:p>
          <a:r>
            <a:rPr lang="fr-FR" dirty="0" smtClean="0"/>
            <a:t>Modes d’assemblages des Tubes</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dirty="0" smtClean="0"/>
            <a:t>Par Soudure (Brasage)</a:t>
          </a:r>
          <a:endParaRPr lang="fr-FR" dirty="0"/>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a:ln>
          <a:solidFill>
            <a:schemeClr val="bg1">
              <a:lumMod val="75000"/>
            </a:schemeClr>
          </a:solidFill>
        </a:ln>
      </dgm:spPr>
      <dgm:t>
        <a:bodyPr/>
        <a:lstStyle/>
        <a:p>
          <a:r>
            <a:rPr lang="fr-FR" dirty="0" smtClean="0">
              <a:solidFill>
                <a:schemeClr val="bg1">
                  <a:lumMod val="65000"/>
                </a:schemeClr>
              </a:solidFill>
            </a:rPr>
            <a:t>Par Raccords Mécaniques</a:t>
          </a:r>
          <a:endParaRPr lang="fr-FR" dirty="0">
            <a:solidFill>
              <a:schemeClr val="bg1">
                <a:lumMod val="65000"/>
              </a:schemeClr>
            </a:solidFill>
          </a:endParaRPr>
        </a:p>
      </dgm:t>
    </dgm:pt>
    <dgm:pt modelId="{E510AD91-AEAA-4CAE-A3DB-81189AD608F6}" type="parTrans" cxnId="{29DC26C3-52C6-406F-B096-5B709FCD1013}">
      <dgm:prSet/>
      <dgm:spPr>
        <a:ln>
          <a:solidFill>
            <a:schemeClr val="bg1">
              <a:lumMod val="75000"/>
            </a:schemeClr>
          </a:solidFill>
        </a:ln>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245845"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2"/>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2" custLinFactNeighborX="-56190">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2"/>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97540B9D-60A2-4C2C-B956-267E47240570}" type="pres">
      <dgm:prSet presAssocID="{E510AD91-AEAA-4CAE-A3DB-81189AD608F6}" presName="Name37" presStyleLbl="parChTrans1D2" presStyleIdx="1" presStyleCnt="2"/>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1" presStyleCnt="2" custLinFactNeighborX="58137">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1" presStyleCnt="2"/>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83B6BF64-4575-49B4-AC71-3B727CD79545}" srcId="{A55B92C0-287A-4646-BF6D-99E221689026}" destId="{4195A19E-DB8F-4280-A5DD-D956422DF659}" srcOrd="0" destOrd="0" parTransId="{BD0E6C77-53D2-45C7-A3FE-E29F9A2F4C90}" sibTransId="{EA39C78B-2C3E-4E3E-9B50-22BD14CCAF13}"/>
    <dgm:cxn modelId="{E233F94B-055C-466F-915C-1E13ABCB8688}" type="presOf" srcId="{A55B92C0-287A-4646-BF6D-99E221689026}" destId="{D51DE370-CF5E-41B1-A658-7A50242B02AD}" srcOrd="0" destOrd="0" presId="urn:microsoft.com/office/officeart/2005/8/layout/orgChart1"/>
    <dgm:cxn modelId="{39AA5077-3258-4F4A-9B35-C21D4646806E}" type="presOf" srcId="{74C52733-DD2A-43A7-9612-37A00127CB50}" destId="{FD0FBC91-1811-4DC4-8F87-6837D633D5DB}"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50056B9E-9C6F-4959-A28B-7E394A136174}" type="presOf" srcId="{4195A19E-DB8F-4280-A5DD-D956422DF659}" destId="{0CC5645B-249D-42A1-B2AB-1EE226569129}" srcOrd="1" destOrd="0" presId="urn:microsoft.com/office/officeart/2005/8/layout/orgChart1"/>
    <dgm:cxn modelId="{F8BA0851-6BC6-4830-A0D8-F300FA777138}" type="presOf" srcId="{308F8E6F-1D8A-4DC4-B75F-AF25B69A35F6}" destId="{D9066C78-9ED2-40C2-8523-74369914FE5D}" srcOrd="0" destOrd="0" presId="urn:microsoft.com/office/officeart/2005/8/layout/orgChart1"/>
    <dgm:cxn modelId="{5054C891-B804-4285-8CCF-0710BBA5B6CC}" type="presOf" srcId="{69AD69F1-54B0-42AB-840E-B476798C4833}" destId="{EA88040C-859A-4E58-8316-B864D2A981DF}" srcOrd="0" destOrd="0" presId="urn:microsoft.com/office/officeart/2005/8/layout/orgChart1"/>
    <dgm:cxn modelId="{4998F2B2-33FD-499D-B672-FB1B6C878476}" type="presOf" srcId="{4195A19E-DB8F-4280-A5DD-D956422DF659}" destId="{7F42B4C8-7A3A-4FA5-B8FF-E82F5E2A0CF2}" srcOrd="0" destOrd="0" presId="urn:microsoft.com/office/officeart/2005/8/layout/orgChart1"/>
    <dgm:cxn modelId="{29DC26C3-52C6-406F-B096-5B709FCD1013}" srcId="{4195A19E-DB8F-4280-A5DD-D956422DF659}" destId="{69AD69F1-54B0-42AB-840E-B476798C4833}" srcOrd="1" destOrd="0" parTransId="{E510AD91-AEAA-4CAE-A3DB-81189AD608F6}" sibTransId="{7C0A0D5B-0BA2-490B-95CA-D1DDF6B76BE4}"/>
    <dgm:cxn modelId="{5605608F-087F-496E-9843-8D0F6F6FAFD0}" type="presOf" srcId="{308F8E6F-1D8A-4DC4-B75F-AF25B69A35F6}" destId="{9D0506D9-5FEF-4D77-A89C-CA859AFF53D7}" srcOrd="1" destOrd="0" presId="urn:microsoft.com/office/officeart/2005/8/layout/orgChart1"/>
    <dgm:cxn modelId="{5A7265F5-2351-4CD7-BB2F-173ADC1CA820}" type="presOf" srcId="{69AD69F1-54B0-42AB-840E-B476798C4833}" destId="{33FA3128-DD8E-46C5-9216-4AACF752823B}" srcOrd="1" destOrd="0" presId="urn:microsoft.com/office/officeart/2005/8/layout/orgChart1"/>
    <dgm:cxn modelId="{B337D0D7-043C-4982-B806-A9656707EBBE}" type="presOf" srcId="{E510AD91-AEAA-4CAE-A3DB-81189AD608F6}" destId="{97540B9D-60A2-4C2C-B956-267E47240570}" srcOrd="0" destOrd="0" presId="urn:microsoft.com/office/officeart/2005/8/layout/orgChart1"/>
    <dgm:cxn modelId="{B55C3D89-893C-4F5E-8D7D-1B7AFBDE121C}" type="presParOf" srcId="{D51DE370-CF5E-41B1-A658-7A50242B02AD}" destId="{81224F77-71D6-43E3-B867-226029D94C8B}" srcOrd="0" destOrd="0" presId="urn:microsoft.com/office/officeart/2005/8/layout/orgChart1"/>
    <dgm:cxn modelId="{0D8CC06B-DBC5-48A8-960C-BFD4325687E9}" type="presParOf" srcId="{81224F77-71D6-43E3-B867-226029D94C8B}" destId="{CC1D2549-D9A3-4A6C-AF97-8C3AA5169957}" srcOrd="0" destOrd="0" presId="urn:microsoft.com/office/officeart/2005/8/layout/orgChart1"/>
    <dgm:cxn modelId="{6A6DB804-0380-406D-AD2D-7E1F944B92C9}" type="presParOf" srcId="{CC1D2549-D9A3-4A6C-AF97-8C3AA5169957}" destId="{7F42B4C8-7A3A-4FA5-B8FF-E82F5E2A0CF2}" srcOrd="0" destOrd="0" presId="urn:microsoft.com/office/officeart/2005/8/layout/orgChart1"/>
    <dgm:cxn modelId="{2FE56A51-F3C8-4A2F-B0F0-5DEC056A7504}" type="presParOf" srcId="{CC1D2549-D9A3-4A6C-AF97-8C3AA5169957}" destId="{0CC5645B-249D-42A1-B2AB-1EE226569129}" srcOrd="1" destOrd="0" presId="urn:microsoft.com/office/officeart/2005/8/layout/orgChart1"/>
    <dgm:cxn modelId="{7CD000B3-6A39-4715-B287-27F1F1B8801E}" type="presParOf" srcId="{81224F77-71D6-43E3-B867-226029D94C8B}" destId="{05D9A4AB-96EE-4FF7-9CEE-F270A0BA1E52}" srcOrd="1" destOrd="0" presId="urn:microsoft.com/office/officeart/2005/8/layout/orgChart1"/>
    <dgm:cxn modelId="{0FE363E7-D31B-4F45-8A45-C60DB992F16F}" type="presParOf" srcId="{05D9A4AB-96EE-4FF7-9CEE-F270A0BA1E52}" destId="{FD0FBC91-1811-4DC4-8F87-6837D633D5DB}" srcOrd="0" destOrd="0" presId="urn:microsoft.com/office/officeart/2005/8/layout/orgChart1"/>
    <dgm:cxn modelId="{BFD9AA07-338C-47AA-9976-3DA7168A7527}" type="presParOf" srcId="{05D9A4AB-96EE-4FF7-9CEE-F270A0BA1E52}" destId="{39E781D1-D3DE-4306-9D88-1CF20438B448}" srcOrd="1" destOrd="0" presId="urn:microsoft.com/office/officeart/2005/8/layout/orgChart1"/>
    <dgm:cxn modelId="{745EE6FB-408B-418B-AB50-458E525CA696}" type="presParOf" srcId="{39E781D1-D3DE-4306-9D88-1CF20438B448}" destId="{0A602725-E5FD-4011-A46C-FA934AF46B24}" srcOrd="0" destOrd="0" presId="urn:microsoft.com/office/officeart/2005/8/layout/orgChart1"/>
    <dgm:cxn modelId="{3141709F-4D86-431E-8C0B-F6E258F0313B}" type="presParOf" srcId="{0A602725-E5FD-4011-A46C-FA934AF46B24}" destId="{D9066C78-9ED2-40C2-8523-74369914FE5D}" srcOrd="0" destOrd="0" presId="urn:microsoft.com/office/officeart/2005/8/layout/orgChart1"/>
    <dgm:cxn modelId="{0D993139-4026-4F86-8BC7-6CAA6F00CB32}" type="presParOf" srcId="{0A602725-E5FD-4011-A46C-FA934AF46B24}" destId="{9D0506D9-5FEF-4D77-A89C-CA859AFF53D7}" srcOrd="1" destOrd="0" presId="urn:microsoft.com/office/officeart/2005/8/layout/orgChart1"/>
    <dgm:cxn modelId="{60C7BF1D-454A-42D9-8627-3F9BD2AF1EEE}" type="presParOf" srcId="{39E781D1-D3DE-4306-9D88-1CF20438B448}" destId="{4688353E-1147-4E21-89F0-36C309EA05B7}" srcOrd="1" destOrd="0" presId="urn:microsoft.com/office/officeart/2005/8/layout/orgChart1"/>
    <dgm:cxn modelId="{461662F5-D1C0-4068-8098-9418CA44ABDF}" type="presParOf" srcId="{39E781D1-D3DE-4306-9D88-1CF20438B448}" destId="{F17F7459-2DC5-453F-810F-B0D2BE3D64F6}" srcOrd="2" destOrd="0" presId="urn:microsoft.com/office/officeart/2005/8/layout/orgChart1"/>
    <dgm:cxn modelId="{20DFD588-0759-4FE3-BFA9-1E3E8D8355D3}" type="presParOf" srcId="{05D9A4AB-96EE-4FF7-9CEE-F270A0BA1E52}" destId="{97540B9D-60A2-4C2C-B956-267E47240570}" srcOrd="2" destOrd="0" presId="urn:microsoft.com/office/officeart/2005/8/layout/orgChart1"/>
    <dgm:cxn modelId="{12942A2F-A006-4A4A-A7F8-43A5F439DF4C}" type="presParOf" srcId="{05D9A4AB-96EE-4FF7-9CEE-F270A0BA1E52}" destId="{EE8E547E-214C-4C64-92FA-BB8E80218C6B}" srcOrd="3" destOrd="0" presId="urn:microsoft.com/office/officeart/2005/8/layout/orgChart1"/>
    <dgm:cxn modelId="{DEEA3C9E-DA47-4887-BD87-3A16B1B752D9}" type="presParOf" srcId="{EE8E547E-214C-4C64-92FA-BB8E80218C6B}" destId="{69F12504-DF88-4D0F-B9D3-BA5242B28B22}" srcOrd="0" destOrd="0" presId="urn:microsoft.com/office/officeart/2005/8/layout/orgChart1"/>
    <dgm:cxn modelId="{0C4A6149-F25B-4FF3-BAD6-E409E6A326A9}" type="presParOf" srcId="{69F12504-DF88-4D0F-B9D3-BA5242B28B22}" destId="{EA88040C-859A-4E58-8316-B864D2A981DF}" srcOrd="0" destOrd="0" presId="urn:microsoft.com/office/officeart/2005/8/layout/orgChart1"/>
    <dgm:cxn modelId="{D10840E3-5264-45BF-B1A3-793BD8F9CE1A}" type="presParOf" srcId="{69F12504-DF88-4D0F-B9D3-BA5242B28B22}" destId="{33FA3128-DD8E-46C5-9216-4AACF752823B}" srcOrd="1" destOrd="0" presId="urn:microsoft.com/office/officeart/2005/8/layout/orgChart1"/>
    <dgm:cxn modelId="{90F416F8-77F3-4F81-9BE6-DA1329986D6C}" type="presParOf" srcId="{EE8E547E-214C-4C64-92FA-BB8E80218C6B}" destId="{AEFC0425-3034-4AAB-B103-F0A4FCDC759E}" srcOrd="1" destOrd="0" presId="urn:microsoft.com/office/officeart/2005/8/layout/orgChart1"/>
    <dgm:cxn modelId="{FF3EE7A0-5A70-48AF-9E84-3423900A3006}" type="presParOf" srcId="{EE8E547E-214C-4C64-92FA-BB8E80218C6B}" destId="{D9E3B8B7-9116-4353-BDEE-41576094612A}" srcOrd="2" destOrd="0" presId="urn:microsoft.com/office/officeart/2005/8/layout/orgChart1"/>
    <dgm:cxn modelId="{15A1F3F7-8CCE-4C5B-B495-0CB314E10388}" type="presParOf" srcId="{81224F77-71D6-43E3-B867-226029D94C8B}" destId="{B4941609-A960-4661-B903-1F9EC4D3C659}" srcOrd="2" destOrd="0" presId="urn:microsoft.com/office/officeart/2005/8/layout/orgChart1"/>
  </dgm:cxnLst>
  <dgm:bg/>
  <dgm:whole/>
</dgm:dataModel>
</file>

<file path=ppt/diagrams/data5.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4195A19E-DB8F-4280-A5DD-D956422DF659}">
      <dgm:prSet phldrT="[Texte]"/>
      <dgm:spPr/>
      <dgm:t>
        <a:bodyPr/>
        <a:lstStyle/>
        <a:p>
          <a:r>
            <a:rPr lang="fr-FR" dirty="0" smtClean="0"/>
            <a:t>Modes d’assemblages des Tubes</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dirty="0" smtClean="0"/>
            <a:t>Par Soudure (Brasage)</a:t>
          </a:r>
          <a:endParaRPr lang="fr-FR" dirty="0"/>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a:ln>
          <a:solidFill>
            <a:schemeClr val="bg1">
              <a:lumMod val="75000"/>
            </a:schemeClr>
          </a:solidFill>
        </a:ln>
      </dgm:spPr>
      <dgm:t>
        <a:bodyPr/>
        <a:lstStyle/>
        <a:p>
          <a:r>
            <a:rPr lang="fr-FR" dirty="0" smtClean="0">
              <a:solidFill>
                <a:schemeClr val="bg1">
                  <a:lumMod val="65000"/>
                </a:schemeClr>
              </a:solidFill>
            </a:rPr>
            <a:t>Par Raccords Mécaniques</a:t>
          </a:r>
          <a:endParaRPr lang="fr-FR" dirty="0">
            <a:solidFill>
              <a:schemeClr val="bg1">
                <a:lumMod val="65000"/>
              </a:schemeClr>
            </a:solidFill>
          </a:endParaRPr>
        </a:p>
      </dgm:t>
    </dgm:pt>
    <dgm:pt modelId="{E510AD91-AEAA-4CAE-A3DB-81189AD608F6}" type="parTrans" cxnId="{29DC26C3-52C6-406F-B096-5B709FCD1013}">
      <dgm:prSet/>
      <dgm:spPr>
        <a:ln>
          <a:solidFill>
            <a:schemeClr val="bg1">
              <a:lumMod val="75000"/>
            </a:schemeClr>
          </a:solidFill>
        </a:ln>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245845"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2"/>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2" custLinFactNeighborX="-56190">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2"/>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97540B9D-60A2-4C2C-B956-267E47240570}" type="pres">
      <dgm:prSet presAssocID="{E510AD91-AEAA-4CAE-A3DB-81189AD608F6}" presName="Name37" presStyleLbl="parChTrans1D2" presStyleIdx="1" presStyleCnt="2"/>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1" presStyleCnt="2" custLinFactNeighborX="58137">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1" presStyleCnt="2"/>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E7783ED0-1311-4D0C-9357-0BE001E5081E}" type="presOf" srcId="{69AD69F1-54B0-42AB-840E-B476798C4833}" destId="{EA88040C-859A-4E58-8316-B864D2A981DF}" srcOrd="0" destOrd="0" presId="urn:microsoft.com/office/officeart/2005/8/layout/orgChart1"/>
    <dgm:cxn modelId="{83B6BF64-4575-49B4-AC71-3B727CD79545}" srcId="{A55B92C0-287A-4646-BF6D-99E221689026}" destId="{4195A19E-DB8F-4280-A5DD-D956422DF659}" srcOrd="0" destOrd="0" parTransId="{BD0E6C77-53D2-45C7-A3FE-E29F9A2F4C90}" sibTransId="{EA39C78B-2C3E-4E3E-9B50-22BD14CCAF13}"/>
    <dgm:cxn modelId="{CDC203FF-740C-454A-92D2-020782CFF9D1}" type="presOf" srcId="{69AD69F1-54B0-42AB-840E-B476798C4833}" destId="{33FA3128-DD8E-46C5-9216-4AACF752823B}" srcOrd="1" destOrd="0" presId="urn:microsoft.com/office/officeart/2005/8/layout/orgChart1"/>
    <dgm:cxn modelId="{5C7620E6-CADC-498A-BC65-C406DA5EF1EE}" type="presOf" srcId="{308F8E6F-1D8A-4DC4-B75F-AF25B69A35F6}" destId="{9D0506D9-5FEF-4D77-A89C-CA859AFF53D7}" srcOrd="1" destOrd="0" presId="urn:microsoft.com/office/officeart/2005/8/layout/orgChart1"/>
    <dgm:cxn modelId="{73B4446F-0736-4B5E-B8C6-9FC8898245AB}" type="presOf" srcId="{E510AD91-AEAA-4CAE-A3DB-81189AD608F6}" destId="{97540B9D-60A2-4C2C-B956-267E47240570}" srcOrd="0" destOrd="0" presId="urn:microsoft.com/office/officeart/2005/8/layout/orgChart1"/>
    <dgm:cxn modelId="{C49E3BF8-046B-47BB-AD43-0C46EB59FD56}" type="presOf" srcId="{4195A19E-DB8F-4280-A5DD-D956422DF659}" destId="{7F42B4C8-7A3A-4FA5-B8FF-E82F5E2A0CF2}" srcOrd="0" destOrd="0" presId="urn:microsoft.com/office/officeart/2005/8/layout/orgChart1"/>
    <dgm:cxn modelId="{EDA255F4-1DE2-4016-AE5D-B025462545AA}" type="presOf" srcId="{74C52733-DD2A-43A7-9612-37A00127CB50}" destId="{FD0FBC91-1811-4DC4-8F87-6837D633D5DB}" srcOrd="0" destOrd="0" presId="urn:microsoft.com/office/officeart/2005/8/layout/orgChart1"/>
    <dgm:cxn modelId="{CE65FC81-9B69-4CE7-B6D2-A3C62A20B7E0}" type="presOf" srcId="{4195A19E-DB8F-4280-A5DD-D956422DF659}" destId="{0CC5645B-249D-42A1-B2AB-1EE226569129}" srcOrd="1"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880F5E49-155C-4083-9B18-D61B6E4E3534}" type="presOf" srcId="{A55B92C0-287A-4646-BF6D-99E221689026}" destId="{D51DE370-CF5E-41B1-A658-7A50242B02AD}" srcOrd="0" destOrd="0" presId="urn:microsoft.com/office/officeart/2005/8/layout/orgChart1"/>
    <dgm:cxn modelId="{29DC26C3-52C6-406F-B096-5B709FCD1013}" srcId="{4195A19E-DB8F-4280-A5DD-D956422DF659}" destId="{69AD69F1-54B0-42AB-840E-B476798C4833}" srcOrd="1" destOrd="0" parTransId="{E510AD91-AEAA-4CAE-A3DB-81189AD608F6}" sibTransId="{7C0A0D5B-0BA2-490B-95CA-D1DDF6B76BE4}"/>
    <dgm:cxn modelId="{90D4C7EF-72D1-4603-9FD2-4AF70C671253}" type="presOf" srcId="{308F8E6F-1D8A-4DC4-B75F-AF25B69A35F6}" destId="{D9066C78-9ED2-40C2-8523-74369914FE5D}" srcOrd="0" destOrd="0" presId="urn:microsoft.com/office/officeart/2005/8/layout/orgChart1"/>
    <dgm:cxn modelId="{25F5A59E-6962-4E6D-948D-50D2587728CB}" type="presParOf" srcId="{D51DE370-CF5E-41B1-A658-7A50242B02AD}" destId="{81224F77-71D6-43E3-B867-226029D94C8B}" srcOrd="0" destOrd="0" presId="urn:microsoft.com/office/officeart/2005/8/layout/orgChart1"/>
    <dgm:cxn modelId="{5DC089E7-E4D0-4D69-A9C8-DB63B01A9703}" type="presParOf" srcId="{81224F77-71D6-43E3-B867-226029D94C8B}" destId="{CC1D2549-D9A3-4A6C-AF97-8C3AA5169957}" srcOrd="0" destOrd="0" presId="urn:microsoft.com/office/officeart/2005/8/layout/orgChart1"/>
    <dgm:cxn modelId="{46ABDC49-F009-4BD5-9104-5609487DCDFF}" type="presParOf" srcId="{CC1D2549-D9A3-4A6C-AF97-8C3AA5169957}" destId="{7F42B4C8-7A3A-4FA5-B8FF-E82F5E2A0CF2}" srcOrd="0" destOrd="0" presId="urn:microsoft.com/office/officeart/2005/8/layout/orgChart1"/>
    <dgm:cxn modelId="{45DAAC0F-360D-446E-82EC-60FAAA938615}" type="presParOf" srcId="{CC1D2549-D9A3-4A6C-AF97-8C3AA5169957}" destId="{0CC5645B-249D-42A1-B2AB-1EE226569129}" srcOrd="1" destOrd="0" presId="urn:microsoft.com/office/officeart/2005/8/layout/orgChart1"/>
    <dgm:cxn modelId="{F283C319-6B56-4980-8C83-355460B83810}" type="presParOf" srcId="{81224F77-71D6-43E3-B867-226029D94C8B}" destId="{05D9A4AB-96EE-4FF7-9CEE-F270A0BA1E52}" srcOrd="1" destOrd="0" presId="urn:microsoft.com/office/officeart/2005/8/layout/orgChart1"/>
    <dgm:cxn modelId="{A0F95511-8697-40A2-BEA5-8C150CDF79D7}" type="presParOf" srcId="{05D9A4AB-96EE-4FF7-9CEE-F270A0BA1E52}" destId="{FD0FBC91-1811-4DC4-8F87-6837D633D5DB}" srcOrd="0" destOrd="0" presId="urn:microsoft.com/office/officeart/2005/8/layout/orgChart1"/>
    <dgm:cxn modelId="{9C0D96CE-1AEB-4020-A186-23C4242918AB}" type="presParOf" srcId="{05D9A4AB-96EE-4FF7-9CEE-F270A0BA1E52}" destId="{39E781D1-D3DE-4306-9D88-1CF20438B448}" srcOrd="1" destOrd="0" presId="urn:microsoft.com/office/officeart/2005/8/layout/orgChart1"/>
    <dgm:cxn modelId="{006FF79C-2CEA-44D2-985A-450704928D97}" type="presParOf" srcId="{39E781D1-D3DE-4306-9D88-1CF20438B448}" destId="{0A602725-E5FD-4011-A46C-FA934AF46B24}" srcOrd="0" destOrd="0" presId="urn:microsoft.com/office/officeart/2005/8/layout/orgChart1"/>
    <dgm:cxn modelId="{542E50CB-0D8A-46CE-8EEB-84738AE24BA3}" type="presParOf" srcId="{0A602725-E5FD-4011-A46C-FA934AF46B24}" destId="{D9066C78-9ED2-40C2-8523-74369914FE5D}" srcOrd="0" destOrd="0" presId="urn:microsoft.com/office/officeart/2005/8/layout/orgChart1"/>
    <dgm:cxn modelId="{76E842DF-79A4-4104-ABCA-113C8BB8A830}" type="presParOf" srcId="{0A602725-E5FD-4011-A46C-FA934AF46B24}" destId="{9D0506D9-5FEF-4D77-A89C-CA859AFF53D7}" srcOrd="1" destOrd="0" presId="urn:microsoft.com/office/officeart/2005/8/layout/orgChart1"/>
    <dgm:cxn modelId="{1C3BFC7B-7C60-4275-9E42-A434119B4CD9}" type="presParOf" srcId="{39E781D1-D3DE-4306-9D88-1CF20438B448}" destId="{4688353E-1147-4E21-89F0-36C309EA05B7}" srcOrd="1" destOrd="0" presId="urn:microsoft.com/office/officeart/2005/8/layout/orgChart1"/>
    <dgm:cxn modelId="{0CA18937-DD67-447B-9EC9-2126F028137D}" type="presParOf" srcId="{39E781D1-D3DE-4306-9D88-1CF20438B448}" destId="{F17F7459-2DC5-453F-810F-B0D2BE3D64F6}" srcOrd="2" destOrd="0" presId="urn:microsoft.com/office/officeart/2005/8/layout/orgChart1"/>
    <dgm:cxn modelId="{C390D987-2D7C-4CAB-A21C-9DE0F303D623}" type="presParOf" srcId="{05D9A4AB-96EE-4FF7-9CEE-F270A0BA1E52}" destId="{97540B9D-60A2-4C2C-B956-267E47240570}" srcOrd="2" destOrd="0" presId="urn:microsoft.com/office/officeart/2005/8/layout/orgChart1"/>
    <dgm:cxn modelId="{EC1D9D2B-111F-4CF8-B44F-FA52FC8264AD}" type="presParOf" srcId="{05D9A4AB-96EE-4FF7-9CEE-F270A0BA1E52}" destId="{EE8E547E-214C-4C64-92FA-BB8E80218C6B}" srcOrd="3" destOrd="0" presId="urn:microsoft.com/office/officeart/2005/8/layout/orgChart1"/>
    <dgm:cxn modelId="{E51F6F08-5C54-473F-9727-CAA5ABFDE3AB}" type="presParOf" srcId="{EE8E547E-214C-4C64-92FA-BB8E80218C6B}" destId="{69F12504-DF88-4D0F-B9D3-BA5242B28B22}" srcOrd="0" destOrd="0" presId="urn:microsoft.com/office/officeart/2005/8/layout/orgChart1"/>
    <dgm:cxn modelId="{D5D99806-2072-42E0-B682-189644296735}" type="presParOf" srcId="{69F12504-DF88-4D0F-B9D3-BA5242B28B22}" destId="{EA88040C-859A-4E58-8316-B864D2A981DF}" srcOrd="0" destOrd="0" presId="urn:microsoft.com/office/officeart/2005/8/layout/orgChart1"/>
    <dgm:cxn modelId="{A3A2FD73-EC03-4D88-9334-E074304A4A3C}" type="presParOf" srcId="{69F12504-DF88-4D0F-B9D3-BA5242B28B22}" destId="{33FA3128-DD8E-46C5-9216-4AACF752823B}" srcOrd="1" destOrd="0" presId="urn:microsoft.com/office/officeart/2005/8/layout/orgChart1"/>
    <dgm:cxn modelId="{2550B24D-A76F-477A-A49F-576C4E603351}" type="presParOf" srcId="{EE8E547E-214C-4C64-92FA-BB8E80218C6B}" destId="{AEFC0425-3034-4AAB-B103-F0A4FCDC759E}" srcOrd="1" destOrd="0" presId="urn:microsoft.com/office/officeart/2005/8/layout/orgChart1"/>
    <dgm:cxn modelId="{63C2C0C5-37A9-4047-9462-E03D161BA858}" type="presParOf" srcId="{EE8E547E-214C-4C64-92FA-BB8E80218C6B}" destId="{D9E3B8B7-9116-4353-BDEE-41576094612A}" srcOrd="2" destOrd="0" presId="urn:microsoft.com/office/officeart/2005/8/layout/orgChart1"/>
    <dgm:cxn modelId="{D2BA4758-D411-497B-9AF4-6AF06E59DCDD}" type="presParOf" srcId="{81224F77-71D6-43E3-B867-226029D94C8B}" destId="{B4941609-A960-4661-B903-1F9EC4D3C659}" srcOrd="2" destOrd="0" presId="urn:microsoft.com/office/officeart/2005/8/layout/orgChart1"/>
  </dgm:cxnLst>
  <dgm:bg/>
  <dgm:whole/>
</dgm:dataModel>
</file>

<file path=ppt/diagrams/data6.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4195A19E-DB8F-4280-A5DD-D956422DF659}">
      <dgm:prSet phldrT="[Texte]"/>
      <dgm:spPr/>
      <dgm:t>
        <a:bodyPr/>
        <a:lstStyle/>
        <a:p>
          <a:r>
            <a:rPr lang="fr-FR" dirty="0" smtClean="0"/>
            <a:t>Modes d’assemblages des Tubes</a:t>
          </a:r>
          <a:endParaRPr lang="fr-FR"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a:ln>
          <a:solidFill>
            <a:schemeClr val="bg1">
              <a:lumMod val="75000"/>
            </a:schemeClr>
          </a:solidFill>
        </a:ln>
      </dgm:spPr>
      <dgm:t>
        <a:bodyPr/>
        <a:lstStyle/>
        <a:p>
          <a:r>
            <a:rPr lang="fr-FR" dirty="0" smtClean="0">
              <a:solidFill>
                <a:schemeClr val="bg1">
                  <a:lumMod val="65000"/>
                </a:schemeClr>
              </a:solidFill>
            </a:rPr>
            <a:t>Par Soudure (Brasage)</a:t>
          </a:r>
          <a:endParaRPr lang="fr-FR" dirty="0">
            <a:solidFill>
              <a:schemeClr val="bg1">
                <a:lumMod val="65000"/>
              </a:schemeClr>
            </a:solidFill>
          </a:endParaRPr>
        </a:p>
      </dgm:t>
    </dgm:pt>
    <dgm:pt modelId="{74C52733-DD2A-43A7-9612-37A00127CB50}" type="parTrans" cxnId="{0ABBA69F-B3E4-4F04-AB15-49838D61F33A}">
      <dgm:prSet/>
      <dgm:spPr>
        <a:ln>
          <a:solidFill>
            <a:schemeClr val="bg1">
              <a:lumMod val="75000"/>
            </a:schemeClr>
          </a:solidFill>
        </a:ln>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dgm:t>
        <a:bodyPr/>
        <a:lstStyle/>
        <a:p>
          <a:r>
            <a:rPr lang="fr-FR" dirty="0" smtClean="0"/>
            <a:t>Par Raccords Mécaniques</a:t>
          </a:r>
          <a:endParaRPr lang="fr-FR" dirty="0"/>
        </a:p>
      </dgm:t>
    </dgm:pt>
    <dgm:pt modelId="{E510AD91-AEAA-4CAE-A3DB-81189AD608F6}" type="parTrans" cxnId="{29DC26C3-52C6-406F-B096-5B709FCD1013}">
      <dgm:prSet/>
      <dgm:spPr/>
      <dgm:t>
        <a:bodyPr/>
        <a:lstStyle/>
        <a:p>
          <a:endParaRPr lang="fr-FR"/>
        </a:p>
      </dgm:t>
    </dgm:pt>
    <dgm:pt modelId="{7C0A0D5B-0BA2-490B-95CA-D1DDF6B76BE4}" type="sibTrans" cxnId="{29DC26C3-52C6-406F-B096-5B709FCD1013}">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245845"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2"/>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2" custLinFactNeighborX="-56190">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2"/>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97540B9D-60A2-4C2C-B956-267E47240570}" type="pres">
      <dgm:prSet presAssocID="{E510AD91-AEAA-4CAE-A3DB-81189AD608F6}" presName="Name37" presStyleLbl="parChTrans1D2" presStyleIdx="1" presStyleCnt="2"/>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1" presStyleCnt="2" custLinFactNeighborX="58137">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1" presStyleCnt="2"/>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83B6BF64-4575-49B4-AC71-3B727CD79545}" srcId="{A55B92C0-287A-4646-BF6D-99E221689026}" destId="{4195A19E-DB8F-4280-A5DD-D956422DF659}" srcOrd="0" destOrd="0" parTransId="{BD0E6C77-53D2-45C7-A3FE-E29F9A2F4C90}" sibTransId="{EA39C78B-2C3E-4E3E-9B50-22BD14CCAF13}"/>
    <dgm:cxn modelId="{55E78EC9-D032-4BC0-BBC6-F6DE0CEF500A}" type="presOf" srcId="{69AD69F1-54B0-42AB-840E-B476798C4833}" destId="{33FA3128-DD8E-46C5-9216-4AACF752823B}" srcOrd="1" destOrd="0" presId="urn:microsoft.com/office/officeart/2005/8/layout/orgChart1"/>
    <dgm:cxn modelId="{D86FA0FB-B625-4BB1-AAAB-E14A5EE028CA}" type="presOf" srcId="{74C52733-DD2A-43A7-9612-37A00127CB50}" destId="{FD0FBC91-1811-4DC4-8F87-6837D633D5DB}" srcOrd="0" destOrd="0" presId="urn:microsoft.com/office/officeart/2005/8/layout/orgChart1"/>
    <dgm:cxn modelId="{C8D115B4-E979-4E6B-8CFB-0F3DC49E5904}" type="presOf" srcId="{4195A19E-DB8F-4280-A5DD-D956422DF659}" destId="{7F42B4C8-7A3A-4FA5-B8FF-E82F5E2A0CF2}"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A1CA3553-32D7-4440-81A7-DC833632E892}" type="presOf" srcId="{E510AD91-AEAA-4CAE-A3DB-81189AD608F6}" destId="{97540B9D-60A2-4C2C-B956-267E47240570}" srcOrd="0" destOrd="0" presId="urn:microsoft.com/office/officeart/2005/8/layout/orgChart1"/>
    <dgm:cxn modelId="{992ABD0A-9A80-4984-8D56-FDB2555ED966}" type="presOf" srcId="{308F8E6F-1D8A-4DC4-B75F-AF25B69A35F6}" destId="{9D0506D9-5FEF-4D77-A89C-CA859AFF53D7}" srcOrd="1" destOrd="0" presId="urn:microsoft.com/office/officeart/2005/8/layout/orgChart1"/>
    <dgm:cxn modelId="{1232E9EE-7C00-48D2-8933-96BAE77975B0}" type="presOf" srcId="{4195A19E-DB8F-4280-A5DD-D956422DF659}" destId="{0CC5645B-249D-42A1-B2AB-1EE226569129}" srcOrd="1" destOrd="0" presId="urn:microsoft.com/office/officeart/2005/8/layout/orgChart1"/>
    <dgm:cxn modelId="{29DC26C3-52C6-406F-B096-5B709FCD1013}" srcId="{4195A19E-DB8F-4280-A5DD-D956422DF659}" destId="{69AD69F1-54B0-42AB-840E-B476798C4833}" srcOrd="1" destOrd="0" parTransId="{E510AD91-AEAA-4CAE-A3DB-81189AD608F6}" sibTransId="{7C0A0D5B-0BA2-490B-95CA-D1DDF6B76BE4}"/>
    <dgm:cxn modelId="{2B553EB8-C193-4E67-BE9E-8E2AB9EA7A40}" type="presOf" srcId="{308F8E6F-1D8A-4DC4-B75F-AF25B69A35F6}" destId="{D9066C78-9ED2-40C2-8523-74369914FE5D}" srcOrd="0" destOrd="0" presId="urn:microsoft.com/office/officeart/2005/8/layout/orgChart1"/>
    <dgm:cxn modelId="{27C5CC60-FB9E-404D-8A45-CCC4D574D7D4}" type="presOf" srcId="{A55B92C0-287A-4646-BF6D-99E221689026}" destId="{D51DE370-CF5E-41B1-A658-7A50242B02AD}" srcOrd="0" destOrd="0" presId="urn:microsoft.com/office/officeart/2005/8/layout/orgChart1"/>
    <dgm:cxn modelId="{C87D87A4-8E57-4C6B-BA9B-1B62ECE8F598}" type="presOf" srcId="{69AD69F1-54B0-42AB-840E-B476798C4833}" destId="{EA88040C-859A-4E58-8316-B864D2A981DF}" srcOrd="0" destOrd="0" presId="urn:microsoft.com/office/officeart/2005/8/layout/orgChart1"/>
    <dgm:cxn modelId="{0EB256DE-D697-480D-8986-B6052A914E0C}" type="presParOf" srcId="{D51DE370-CF5E-41B1-A658-7A50242B02AD}" destId="{81224F77-71D6-43E3-B867-226029D94C8B}" srcOrd="0" destOrd="0" presId="urn:microsoft.com/office/officeart/2005/8/layout/orgChart1"/>
    <dgm:cxn modelId="{A25404E9-5180-4778-8F2E-B232058BEF45}" type="presParOf" srcId="{81224F77-71D6-43E3-B867-226029D94C8B}" destId="{CC1D2549-D9A3-4A6C-AF97-8C3AA5169957}" srcOrd="0" destOrd="0" presId="urn:microsoft.com/office/officeart/2005/8/layout/orgChart1"/>
    <dgm:cxn modelId="{B31507CB-1263-4E22-9DFA-DA72C469B3F2}" type="presParOf" srcId="{CC1D2549-D9A3-4A6C-AF97-8C3AA5169957}" destId="{7F42B4C8-7A3A-4FA5-B8FF-E82F5E2A0CF2}" srcOrd="0" destOrd="0" presId="urn:microsoft.com/office/officeart/2005/8/layout/orgChart1"/>
    <dgm:cxn modelId="{3EB0DDC6-BF24-4459-BFB9-FE8D0477FAA5}" type="presParOf" srcId="{CC1D2549-D9A3-4A6C-AF97-8C3AA5169957}" destId="{0CC5645B-249D-42A1-B2AB-1EE226569129}" srcOrd="1" destOrd="0" presId="urn:microsoft.com/office/officeart/2005/8/layout/orgChart1"/>
    <dgm:cxn modelId="{9FB5AAB2-2DA7-4AE4-AB5D-0B51535E9387}" type="presParOf" srcId="{81224F77-71D6-43E3-B867-226029D94C8B}" destId="{05D9A4AB-96EE-4FF7-9CEE-F270A0BA1E52}" srcOrd="1" destOrd="0" presId="urn:microsoft.com/office/officeart/2005/8/layout/orgChart1"/>
    <dgm:cxn modelId="{87F4C77C-D465-4DE5-A28A-139ACEB16759}" type="presParOf" srcId="{05D9A4AB-96EE-4FF7-9CEE-F270A0BA1E52}" destId="{FD0FBC91-1811-4DC4-8F87-6837D633D5DB}" srcOrd="0" destOrd="0" presId="urn:microsoft.com/office/officeart/2005/8/layout/orgChart1"/>
    <dgm:cxn modelId="{FEA63265-581D-42B9-BA7D-05D3B27CEAE2}" type="presParOf" srcId="{05D9A4AB-96EE-4FF7-9CEE-F270A0BA1E52}" destId="{39E781D1-D3DE-4306-9D88-1CF20438B448}" srcOrd="1" destOrd="0" presId="urn:microsoft.com/office/officeart/2005/8/layout/orgChart1"/>
    <dgm:cxn modelId="{50A1F75D-B453-48CD-89DC-D9702D3EA65E}" type="presParOf" srcId="{39E781D1-D3DE-4306-9D88-1CF20438B448}" destId="{0A602725-E5FD-4011-A46C-FA934AF46B24}" srcOrd="0" destOrd="0" presId="urn:microsoft.com/office/officeart/2005/8/layout/orgChart1"/>
    <dgm:cxn modelId="{D8997420-7A5E-40C7-8D4F-B62BC8764C71}" type="presParOf" srcId="{0A602725-E5FD-4011-A46C-FA934AF46B24}" destId="{D9066C78-9ED2-40C2-8523-74369914FE5D}" srcOrd="0" destOrd="0" presId="urn:microsoft.com/office/officeart/2005/8/layout/orgChart1"/>
    <dgm:cxn modelId="{F039910C-DE19-4039-90C7-D6F4624D58A8}" type="presParOf" srcId="{0A602725-E5FD-4011-A46C-FA934AF46B24}" destId="{9D0506D9-5FEF-4D77-A89C-CA859AFF53D7}" srcOrd="1" destOrd="0" presId="urn:microsoft.com/office/officeart/2005/8/layout/orgChart1"/>
    <dgm:cxn modelId="{2A7FC1EF-EF76-4727-8E0F-40FC697D39A4}" type="presParOf" srcId="{39E781D1-D3DE-4306-9D88-1CF20438B448}" destId="{4688353E-1147-4E21-89F0-36C309EA05B7}" srcOrd="1" destOrd="0" presId="urn:microsoft.com/office/officeart/2005/8/layout/orgChart1"/>
    <dgm:cxn modelId="{B073D42A-587E-474E-874D-DD61DB0DD563}" type="presParOf" srcId="{39E781D1-D3DE-4306-9D88-1CF20438B448}" destId="{F17F7459-2DC5-453F-810F-B0D2BE3D64F6}" srcOrd="2" destOrd="0" presId="urn:microsoft.com/office/officeart/2005/8/layout/orgChart1"/>
    <dgm:cxn modelId="{185261E8-1E3F-436C-B41C-75362BB94F13}" type="presParOf" srcId="{05D9A4AB-96EE-4FF7-9CEE-F270A0BA1E52}" destId="{97540B9D-60A2-4C2C-B956-267E47240570}" srcOrd="2" destOrd="0" presId="urn:microsoft.com/office/officeart/2005/8/layout/orgChart1"/>
    <dgm:cxn modelId="{4EF58D1E-EA9D-4A3A-BA03-9FB48F7D600D}" type="presParOf" srcId="{05D9A4AB-96EE-4FF7-9CEE-F270A0BA1E52}" destId="{EE8E547E-214C-4C64-92FA-BB8E80218C6B}" srcOrd="3" destOrd="0" presId="urn:microsoft.com/office/officeart/2005/8/layout/orgChart1"/>
    <dgm:cxn modelId="{906EFF92-DE86-4B6A-97FE-FCAA2A9CBC7B}" type="presParOf" srcId="{EE8E547E-214C-4C64-92FA-BB8E80218C6B}" destId="{69F12504-DF88-4D0F-B9D3-BA5242B28B22}" srcOrd="0" destOrd="0" presId="urn:microsoft.com/office/officeart/2005/8/layout/orgChart1"/>
    <dgm:cxn modelId="{C498D43B-DD7D-4140-83F9-96012E599386}" type="presParOf" srcId="{69F12504-DF88-4D0F-B9D3-BA5242B28B22}" destId="{EA88040C-859A-4E58-8316-B864D2A981DF}" srcOrd="0" destOrd="0" presId="urn:microsoft.com/office/officeart/2005/8/layout/orgChart1"/>
    <dgm:cxn modelId="{AA3B2890-59D7-40CB-8DD3-A272010F9ADE}" type="presParOf" srcId="{69F12504-DF88-4D0F-B9D3-BA5242B28B22}" destId="{33FA3128-DD8E-46C5-9216-4AACF752823B}" srcOrd="1" destOrd="0" presId="urn:microsoft.com/office/officeart/2005/8/layout/orgChart1"/>
    <dgm:cxn modelId="{E94976A3-D268-4B88-B973-2E83DAAEBD3F}" type="presParOf" srcId="{EE8E547E-214C-4C64-92FA-BB8E80218C6B}" destId="{AEFC0425-3034-4AAB-B103-F0A4FCDC759E}" srcOrd="1" destOrd="0" presId="urn:microsoft.com/office/officeart/2005/8/layout/orgChart1"/>
    <dgm:cxn modelId="{8E5709DE-63FC-4EAC-96A7-0514C70F888C}" type="presParOf" srcId="{EE8E547E-214C-4C64-92FA-BB8E80218C6B}" destId="{D9E3B8B7-9116-4353-BDEE-41576094612A}" srcOrd="2" destOrd="0" presId="urn:microsoft.com/office/officeart/2005/8/layout/orgChart1"/>
    <dgm:cxn modelId="{FBB7721D-D845-4FC1-B5F1-CDEC10EBF992}" type="presParOf" srcId="{81224F77-71D6-43E3-B867-226029D94C8B}" destId="{B4941609-A960-4661-B903-1F9EC4D3C659}" srcOrd="2" destOrd="0" presId="urn:microsoft.com/office/officeart/2005/8/layout/orgChart1"/>
  </dgm:cxnLst>
  <dgm:bg/>
  <dgm:whole/>
</dgm:dataModel>
</file>

<file path=ppt/diagrams/data7.xml><?xml version="1.0" encoding="utf-8"?>
<dgm:dataModel xmlns:dgm="http://schemas.openxmlformats.org/drawingml/2006/diagram" xmlns:a="http://schemas.openxmlformats.org/drawingml/2006/main">
  <dgm:ptLst>
    <dgm:pt modelId="{A55B92C0-287A-4646-BF6D-99E221689026}"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fr-FR"/>
        </a:p>
      </dgm:t>
    </dgm:pt>
    <dgm:pt modelId="{4195A19E-DB8F-4280-A5DD-D956422DF659}">
      <dgm:prSet phldrT="[Texte]"/>
      <dgm:spPr/>
      <dgm:t>
        <a:bodyPr/>
        <a:lstStyle/>
        <a:p>
          <a:r>
            <a:rPr lang="fr-FR" b="1" dirty="0" smtClean="0"/>
            <a:t>Tuyaux en Polyéthylène</a:t>
          </a:r>
          <a:endParaRPr lang="fr-FR" b="1" dirty="0"/>
        </a:p>
      </dgm:t>
    </dgm:pt>
    <dgm:pt modelId="{BD0E6C77-53D2-45C7-A3FE-E29F9A2F4C90}" type="parTrans" cxnId="{83B6BF64-4575-49B4-AC71-3B727CD79545}">
      <dgm:prSet/>
      <dgm:spPr/>
      <dgm:t>
        <a:bodyPr/>
        <a:lstStyle/>
        <a:p>
          <a:endParaRPr lang="fr-FR"/>
        </a:p>
      </dgm:t>
    </dgm:pt>
    <dgm:pt modelId="{EA39C78B-2C3E-4E3E-9B50-22BD14CCAF13}" type="sibTrans" cxnId="{83B6BF64-4575-49B4-AC71-3B727CD79545}">
      <dgm:prSet/>
      <dgm:spPr/>
      <dgm:t>
        <a:bodyPr/>
        <a:lstStyle/>
        <a:p>
          <a:endParaRPr lang="fr-FR"/>
        </a:p>
      </dgm:t>
    </dgm:pt>
    <dgm:pt modelId="{308F8E6F-1D8A-4DC4-B75F-AF25B69A35F6}">
      <dgm:prSet phldrT="[Texte]"/>
      <dgm:spPr/>
      <dgm:t>
        <a:bodyPr/>
        <a:lstStyle/>
        <a:p>
          <a:r>
            <a:rPr lang="fr-FR" b="1" dirty="0" smtClean="0"/>
            <a:t>Polyéthylène haute densité</a:t>
          </a:r>
        </a:p>
        <a:p>
          <a:r>
            <a:rPr lang="fr-FR" b="1" dirty="0" smtClean="0"/>
            <a:t>PEHD</a:t>
          </a:r>
          <a:endParaRPr lang="fr-FR" dirty="0"/>
        </a:p>
      </dgm:t>
    </dgm:pt>
    <dgm:pt modelId="{74C52733-DD2A-43A7-9612-37A00127CB50}" type="parTrans" cxnId="{0ABBA69F-B3E4-4F04-AB15-49838D61F33A}">
      <dgm:prSet/>
      <dgm:spPr/>
      <dgm:t>
        <a:bodyPr/>
        <a:lstStyle/>
        <a:p>
          <a:endParaRPr lang="fr-FR"/>
        </a:p>
      </dgm:t>
    </dgm:pt>
    <dgm:pt modelId="{A20487E3-AC38-44EE-AF8E-333F586F9EB7}" type="sibTrans" cxnId="{0ABBA69F-B3E4-4F04-AB15-49838D61F33A}">
      <dgm:prSet/>
      <dgm:spPr/>
      <dgm:t>
        <a:bodyPr/>
        <a:lstStyle/>
        <a:p>
          <a:endParaRPr lang="fr-FR"/>
        </a:p>
      </dgm:t>
    </dgm:pt>
    <dgm:pt modelId="{69AD69F1-54B0-42AB-840E-B476798C4833}">
      <dgm:prSet phldrT="[Texte]"/>
      <dgm:spPr/>
      <dgm:t>
        <a:bodyPr/>
        <a:lstStyle/>
        <a:p>
          <a:r>
            <a:rPr lang="fr-FR" b="1" dirty="0" smtClean="0"/>
            <a:t>Multicouche</a:t>
          </a:r>
          <a:endParaRPr lang="fr-FR" b="1" dirty="0"/>
        </a:p>
      </dgm:t>
    </dgm:pt>
    <dgm:pt modelId="{E510AD91-AEAA-4CAE-A3DB-81189AD608F6}" type="parTrans" cxnId="{29DC26C3-52C6-406F-B096-5B709FCD1013}">
      <dgm:prSet/>
      <dgm:spPr/>
      <dgm:t>
        <a:bodyPr/>
        <a:lstStyle/>
        <a:p>
          <a:endParaRPr lang="fr-FR"/>
        </a:p>
      </dgm:t>
    </dgm:pt>
    <dgm:pt modelId="{7C0A0D5B-0BA2-490B-95CA-D1DDF6B76BE4}" type="sibTrans" cxnId="{29DC26C3-52C6-406F-B096-5B709FCD1013}">
      <dgm:prSet/>
      <dgm:spPr/>
      <dgm:t>
        <a:bodyPr/>
        <a:lstStyle/>
        <a:p>
          <a:endParaRPr lang="fr-FR"/>
        </a:p>
      </dgm:t>
    </dgm:pt>
    <dgm:pt modelId="{557E0463-7866-4120-ABAD-8D64BC591AFA}">
      <dgm:prSet phldrT="[Texte]"/>
      <dgm:spPr/>
      <dgm:t>
        <a:bodyPr/>
        <a:lstStyle/>
        <a:p>
          <a:r>
            <a:rPr lang="fr-FR" b="1" dirty="0" smtClean="0"/>
            <a:t>Polyéthylène basse densité</a:t>
          </a:r>
        </a:p>
        <a:p>
          <a:r>
            <a:rPr lang="fr-FR" b="1" dirty="0" smtClean="0"/>
            <a:t>PEBD</a:t>
          </a:r>
          <a:endParaRPr lang="fr-FR" dirty="0"/>
        </a:p>
      </dgm:t>
    </dgm:pt>
    <dgm:pt modelId="{B6C8532B-0065-45FB-BC39-7A0C7155852C}" type="parTrans" cxnId="{A78ED395-7FEE-4874-BD44-8BEAD41DD174}">
      <dgm:prSet/>
      <dgm:spPr/>
      <dgm:t>
        <a:bodyPr/>
        <a:lstStyle/>
        <a:p>
          <a:endParaRPr lang="fr-FR"/>
        </a:p>
      </dgm:t>
    </dgm:pt>
    <dgm:pt modelId="{752DA13E-96C1-4954-BC1B-A5ADFA4AFC50}" type="sibTrans" cxnId="{A78ED395-7FEE-4874-BD44-8BEAD41DD174}">
      <dgm:prSet/>
      <dgm:spPr/>
      <dgm:t>
        <a:bodyPr/>
        <a:lstStyle/>
        <a:p>
          <a:endParaRPr lang="fr-FR"/>
        </a:p>
      </dgm:t>
    </dgm:pt>
    <dgm:pt modelId="{2C51ED0D-363F-46A2-9204-1B29FB76AA58}">
      <dgm:prSet phldrT="[Texte]"/>
      <dgm:spPr/>
      <dgm:t>
        <a:bodyPr/>
        <a:lstStyle/>
        <a:p>
          <a:r>
            <a:rPr lang="fr-FR" b="1" dirty="0" smtClean="0"/>
            <a:t>Polyéthylène réticulé</a:t>
          </a:r>
        </a:p>
        <a:p>
          <a:r>
            <a:rPr lang="fr-FR" b="1" dirty="0" smtClean="0"/>
            <a:t>PER </a:t>
          </a:r>
          <a:r>
            <a:rPr lang="fr-FR" b="0" dirty="0" smtClean="0"/>
            <a:t>ou</a:t>
          </a:r>
          <a:r>
            <a:rPr lang="fr-FR" b="1" dirty="0" smtClean="0"/>
            <a:t> PEX</a:t>
          </a:r>
          <a:endParaRPr lang="fr-FR" dirty="0"/>
        </a:p>
      </dgm:t>
    </dgm:pt>
    <dgm:pt modelId="{72CC818C-B9BA-490B-B450-34FE7BC88BC1}" type="parTrans" cxnId="{FA5E18D5-AC6D-4A33-AED6-983335C0AF07}">
      <dgm:prSet/>
      <dgm:spPr/>
      <dgm:t>
        <a:bodyPr/>
        <a:lstStyle/>
        <a:p>
          <a:endParaRPr lang="fr-FR"/>
        </a:p>
      </dgm:t>
    </dgm:pt>
    <dgm:pt modelId="{9E00E452-0504-47D7-B676-1AC472166DD6}" type="sibTrans" cxnId="{FA5E18D5-AC6D-4A33-AED6-983335C0AF07}">
      <dgm:prSet/>
      <dgm:spPr/>
      <dgm:t>
        <a:bodyPr/>
        <a:lstStyle/>
        <a:p>
          <a:endParaRPr lang="fr-FR"/>
        </a:p>
      </dgm:t>
    </dgm:pt>
    <dgm:pt modelId="{D51DE370-CF5E-41B1-A658-7A50242B02AD}" type="pres">
      <dgm:prSet presAssocID="{A55B92C0-287A-4646-BF6D-99E221689026}" presName="hierChild1" presStyleCnt="0">
        <dgm:presLayoutVars>
          <dgm:orgChart val="1"/>
          <dgm:chPref val="1"/>
          <dgm:dir/>
          <dgm:animOne val="branch"/>
          <dgm:animLvl val="lvl"/>
          <dgm:resizeHandles/>
        </dgm:presLayoutVars>
      </dgm:prSet>
      <dgm:spPr/>
      <dgm:t>
        <a:bodyPr/>
        <a:lstStyle/>
        <a:p>
          <a:endParaRPr lang="fr-FR"/>
        </a:p>
      </dgm:t>
    </dgm:pt>
    <dgm:pt modelId="{81224F77-71D6-43E3-B867-226029D94C8B}" type="pres">
      <dgm:prSet presAssocID="{4195A19E-DB8F-4280-A5DD-D956422DF659}" presName="hierRoot1" presStyleCnt="0">
        <dgm:presLayoutVars>
          <dgm:hierBranch val="init"/>
        </dgm:presLayoutVars>
      </dgm:prSet>
      <dgm:spPr/>
    </dgm:pt>
    <dgm:pt modelId="{CC1D2549-D9A3-4A6C-AF97-8C3AA5169957}" type="pres">
      <dgm:prSet presAssocID="{4195A19E-DB8F-4280-A5DD-D956422DF659}" presName="rootComposite1" presStyleCnt="0"/>
      <dgm:spPr/>
    </dgm:pt>
    <dgm:pt modelId="{7F42B4C8-7A3A-4FA5-B8FF-E82F5E2A0CF2}" type="pres">
      <dgm:prSet presAssocID="{4195A19E-DB8F-4280-A5DD-D956422DF659}" presName="rootText1" presStyleLbl="node0" presStyleIdx="0" presStyleCnt="1" custScaleX="143257" custScaleY="73558">
        <dgm:presLayoutVars>
          <dgm:chPref val="3"/>
        </dgm:presLayoutVars>
      </dgm:prSet>
      <dgm:spPr/>
      <dgm:t>
        <a:bodyPr/>
        <a:lstStyle/>
        <a:p>
          <a:endParaRPr lang="fr-FR"/>
        </a:p>
      </dgm:t>
    </dgm:pt>
    <dgm:pt modelId="{0CC5645B-249D-42A1-B2AB-1EE226569129}" type="pres">
      <dgm:prSet presAssocID="{4195A19E-DB8F-4280-A5DD-D956422DF659}" presName="rootConnector1" presStyleLbl="node1" presStyleIdx="0" presStyleCnt="0"/>
      <dgm:spPr/>
      <dgm:t>
        <a:bodyPr/>
        <a:lstStyle/>
        <a:p>
          <a:endParaRPr lang="fr-FR"/>
        </a:p>
      </dgm:t>
    </dgm:pt>
    <dgm:pt modelId="{05D9A4AB-96EE-4FF7-9CEE-F270A0BA1E52}" type="pres">
      <dgm:prSet presAssocID="{4195A19E-DB8F-4280-A5DD-D956422DF659}" presName="hierChild2" presStyleCnt="0"/>
      <dgm:spPr/>
    </dgm:pt>
    <dgm:pt modelId="{FD0FBC91-1811-4DC4-8F87-6837D633D5DB}" type="pres">
      <dgm:prSet presAssocID="{74C52733-DD2A-43A7-9612-37A00127CB50}" presName="Name37" presStyleLbl="parChTrans1D2" presStyleIdx="0" presStyleCnt="4"/>
      <dgm:spPr/>
      <dgm:t>
        <a:bodyPr/>
        <a:lstStyle/>
        <a:p>
          <a:endParaRPr lang="fr-FR"/>
        </a:p>
      </dgm:t>
    </dgm:pt>
    <dgm:pt modelId="{39E781D1-D3DE-4306-9D88-1CF20438B448}" type="pres">
      <dgm:prSet presAssocID="{308F8E6F-1D8A-4DC4-B75F-AF25B69A35F6}" presName="hierRoot2" presStyleCnt="0">
        <dgm:presLayoutVars>
          <dgm:hierBranch val="init"/>
        </dgm:presLayoutVars>
      </dgm:prSet>
      <dgm:spPr/>
    </dgm:pt>
    <dgm:pt modelId="{0A602725-E5FD-4011-A46C-FA934AF46B24}" type="pres">
      <dgm:prSet presAssocID="{308F8E6F-1D8A-4DC4-B75F-AF25B69A35F6}" presName="rootComposite" presStyleCnt="0"/>
      <dgm:spPr/>
    </dgm:pt>
    <dgm:pt modelId="{D9066C78-9ED2-40C2-8523-74369914FE5D}" type="pres">
      <dgm:prSet presAssocID="{308F8E6F-1D8A-4DC4-B75F-AF25B69A35F6}" presName="rootText" presStyleLbl="node2" presStyleIdx="0" presStyleCnt="4" custScaleY="183884">
        <dgm:presLayoutVars>
          <dgm:chPref val="3"/>
        </dgm:presLayoutVars>
      </dgm:prSet>
      <dgm:spPr/>
      <dgm:t>
        <a:bodyPr/>
        <a:lstStyle/>
        <a:p>
          <a:endParaRPr lang="fr-FR"/>
        </a:p>
      </dgm:t>
    </dgm:pt>
    <dgm:pt modelId="{9D0506D9-5FEF-4D77-A89C-CA859AFF53D7}" type="pres">
      <dgm:prSet presAssocID="{308F8E6F-1D8A-4DC4-B75F-AF25B69A35F6}" presName="rootConnector" presStyleLbl="node2" presStyleIdx="0" presStyleCnt="4"/>
      <dgm:spPr/>
      <dgm:t>
        <a:bodyPr/>
        <a:lstStyle/>
        <a:p>
          <a:endParaRPr lang="fr-FR"/>
        </a:p>
      </dgm:t>
    </dgm:pt>
    <dgm:pt modelId="{4688353E-1147-4E21-89F0-36C309EA05B7}" type="pres">
      <dgm:prSet presAssocID="{308F8E6F-1D8A-4DC4-B75F-AF25B69A35F6}" presName="hierChild4" presStyleCnt="0"/>
      <dgm:spPr/>
    </dgm:pt>
    <dgm:pt modelId="{F17F7459-2DC5-453F-810F-B0D2BE3D64F6}" type="pres">
      <dgm:prSet presAssocID="{308F8E6F-1D8A-4DC4-B75F-AF25B69A35F6}" presName="hierChild5" presStyleCnt="0"/>
      <dgm:spPr/>
    </dgm:pt>
    <dgm:pt modelId="{DFB53A72-539E-4A18-97F3-5A021F54355D}" type="pres">
      <dgm:prSet presAssocID="{B6C8532B-0065-45FB-BC39-7A0C7155852C}" presName="Name37" presStyleLbl="parChTrans1D2" presStyleIdx="1" presStyleCnt="4"/>
      <dgm:spPr/>
      <dgm:t>
        <a:bodyPr/>
        <a:lstStyle/>
        <a:p>
          <a:endParaRPr lang="fr-FR"/>
        </a:p>
      </dgm:t>
    </dgm:pt>
    <dgm:pt modelId="{3F8294AD-1B3B-4738-A934-2C97DD0968DE}" type="pres">
      <dgm:prSet presAssocID="{557E0463-7866-4120-ABAD-8D64BC591AFA}" presName="hierRoot2" presStyleCnt="0">
        <dgm:presLayoutVars>
          <dgm:hierBranch val="init"/>
        </dgm:presLayoutVars>
      </dgm:prSet>
      <dgm:spPr/>
    </dgm:pt>
    <dgm:pt modelId="{5A08A644-D606-42DF-A051-3E341A52D6E2}" type="pres">
      <dgm:prSet presAssocID="{557E0463-7866-4120-ABAD-8D64BC591AFA}" presName="rootComposite" presStyleCnt="0"/>
      <dgm:spPr/>
    </dgm:pt>
    <dgm:pt modelId="{4A5517D5-0CF3-4479-8776-48AF5BCAE75C}" type="pres">
      <dgm:prSet presAssocID="{557E0463-7866-4120-ABAD-8D64BC591AFA}" presName="rootText" presStyleLbl="node2" presStyleIdx="1" presStyleCnt="4" custScaleY="177443">
        <dgm:presLayoutVars>
          <dgm:chPref val="3"/>
        </dgm:presLayoutVars>
      </dgm:prSet>
      <dgm:spPr/>
      <dgm:t>
        <a:bodyPr/>
        <a:lstStyle/>
        <a:p>
          <a:endParaRPr lang="fr-FR"/>
        </a:p>
      </dgm:t>
    </dgm:pt>
    <dgm:pt modelId="{34C88A1B-C878-4D73-A921-631E7D6766F9}" type="pres">
      <dgm:prSet presAssocID="{557E0463-7866-4120-ABAD-8D64BC591AFA}" presName="rootConnector" presStyleLbl="node2" presStyleIdx="1" presStyleCnt="4"/>
      <dgm:spPr/>
      <dgm:t>
        <a:bodyPr/>
        <a:lstStyle/>
        <a:p>
          <a:endParaRPr lang="fr-FR"/>
        </a:p>
      </dgm:t>
    </dgm:pt>
    <dgm:pt modelId="{AE254159-4565-42CF-AFFE-F2D298E014A1}" type="pres">
      <dgm:prSet presAssocID="{557E0463-7866-4120-ABAD-8D64BC591AFA}" presName="hierChild4" presStyleCnt="0"/>
      <dgm:spPr/>
    </dgm:pt>
    <dgm:pt modelId="{2D234E55-14B7-4099-A10F-D240C4DEE3A6}" type="pres">
      <dgm:prSet presAssocID="{557E0463-7866-4120-ABAD-8D64BC591AFA}" presName="hierChild5" presStyleCnt="0"/>
      <dgm:spPr/>
    </dgm:pt>
    <dgm:pt modelId="{9A843F3A-5539-4010-BCA6-AA89C42D2976}" type="pres">
      <dgm:prSet presAssocID="{72CC818C-B9BA-490B-B450-34FE7BC88BC1}" presName="Name37" presStyleLbl="parChTrans1D2" presStyleIdx="2" presStyleCnt="4"/>
      <dgm:spPr/>
      <dgm:t>
        <a:bodyPr/>
        <a:lstStyle/>
        <a:p>
          <a:endParaRPr lang="fr-FR"/>
        </a:p>
      </dgm:t>
    </dgm:pt>
    <dgm:pt modelId="{CCA13E42-5B14-42C6-9173-C5C29AEEF853}" type="pres">
      <dgm:prSet presAssocID="{2C51ED0D-363F-46A2-9204-1B29FB76AA58}" presName="hierRoot2" presStyleCnt="0">
        <dgm:presLayoutVars>
          <dgm:hierBranch val="init"/>
        </dgm:presLayoutVars>
      </dgm:prSet>
      <dgm:spPr/>
    </dgm:pt>
    <dgm:pt modelId="{1A704542-FC7E-489A-9D77-8F7C32610F21}" type="pres">
      <dgm:prSet presAssocID="{2C51ED0D-363F-46A2-9204-1B29FB76AA58}" presName="rootComposite" presStyleCnt="0"/>
      <dgm:spPr/>
    </dgm:pt>
    <dgm:pt modelId="{5D09DD1C-971C-414A-AB16-CBED21A8F7CE}" type="pres">
      <dgm:prSet presAssocID="{2C51ED0D-363F-46A2-9204-1B29FB76AA58}" presName="rootText" presStyleLbl="node2" presStyleIdx="2" presStyleCnt="4" custScaleY="184027">
        <dgm:presLayoutVars>
          <dgm:chPref val="3"/>
        </dgm:presLayoutVars>
      </dgm:prSet>
      <dgm:spPr/>
      <dgm:t>
        <a:bodyPr/>
        <a:lstStyle/>
        <a:p>
          <a:endParaRPr lang="fr-FR"/>
        </a:p>
      </dgm:t>
    </dgm:pt>
    <dgm:pt modelId="{036E8F67-4596-4101-A135-F6EB54E1E014}" type="pres">
      <dgm:prSet presAssocID="{2C51ED0D-363F-46A2-9204-1B29FB76AA58}" presName="rootConnector" presStyleLbl="node2" presStyleIdx="2" presStyleCnt="4"/>
      <dgm:spPr/>
      <dgm:t>
        <a:bodyPr/>
        <a:lstStyle/>
        <a:p>
          <a:endParaRPr lang="fr-FR"/>
        </a:p>
      </dgm:t>
    </dgm:pt>
    <dgm:pt modelId="{AC8A95F3-05AC-4FAE-A4D0-8EBE0844EEB5}" type="pres">
      <dgm:prSet presAssocID="{2C51ED0D-363F-46A2-9204-1B29FB76AA58}" presName="hierChild4" presStyleCnt="0"/>
      <dgm:spPr/>
    </dgm:pt>
    <dgm:pt modelId="{A4E028E8-2B25-4CCA-9CC9-DA4FCD56D4C2}" type="pres">
      <dgm:prSet presAssocID="{2C51ED0D-363F-46A2-9204-1B29FB76AA58}" presName="hierChild5" presStyleCnt="0"/>
      <dgm:spPr/>
    </dgm:pt>
    <dgm:pt modelId="{97540B9D-60A2-4C2C-B956-267E47240570}" type="pres">
      <dgm:prSet presAssocID="{E510AD91-AEAA-4CAE-A3DB-81189AD608F6}" presName="Name37" presStyleLbl="parChTrans1D2" presStyleIdx="3" presStyleCnt="4"/>
      <dgm:spPr/>
      <dgm:t>
        <a:bodyPr/>
        <a:lstStyle/>
        <a:p>
          <a:endParaRPr lang="fr-FR"/>
        </a:p>
      </dgm:t>
    </dgm:pt>
    <dgm:pt modelId="{EE8E547E-214C-4C64-92FA-BB8E80218C6B}" type="pres">
      <dgm:prSet presAssocID="{69AD69F1-54B0-42AB-840E-B476798C4833}" presName="hierRoot2" presStyleCnt="0">
        <dgm:presLayoutVars>
          <dgm:hierBranch val="init"/>
        </dgm:presLayoutVars>
      </dgm:prSet>
      <dgm:spPr/>
    </dgm:pt>
    <dgm:pt modelId="{69F12504-DF88-4D0F-B9D3-BA5242B28B22}" type="pres">
      <dgm:prSet presAssocID="{69AD69F1-54B0-42AB-840E-B476798C4833}" presName="rootComposite" presStyleCnt="0"/>
      <dgm:spPr/>
    </dgm:pt>
    <dgm:pt modelId="{EA88040C-859A-4E58-8316-B864D2A981DF}" type="pres">
      <dgm:prSet presAssocID="{69AD69F1-54B0-42AB-840E-B476798C4833}" presName="rootText" presStyleLbl="node2" presStyleIdx="3" presStyleCnt="4" custScaleY="190613">
        <dgm:presLayoutVars>
          <dgm:chPref val="3"/>
        </dgm:presLayoutVars>
      </dgm:prSet>
      <dgm:spPr/>
      <dgm:t>
        <a:bodyPr/>
        <a:lstStyle/>
        <a:p>
          <a:endParaRPr lang="fr-FR"/>
        </a:p>
      </dgm:t>
    </dgm:pt>
    <dgm:pt modelId="{33FA3128-DD8E-46C5-9216-4AACF752823B}" type="pres">
      <dgm:prSet presAssocID="{69AD69F1-54B0-42AB-840E-B476798C4833}" presName="rootConnector" presStyleLbl="node2" presStyleIdx="3" presStyleCnt="4"/>
      <dgm:spPr/>
      <dgm:t>
        <a:bodyPr/>
        <a:lstStyle/>
        <a:p>
          <a:endParaRPr lang="fr-FR"/>
        </a:p>
      </dgm:t>
    </dgm:pt>
    <dgm:pt modelId="{AEFC0425-3034-4AAB-B103-F0A4FCDC759E}" type="pres">
      <dgm:prSet presAssocID="{69AD69F1-54B0-42AB-840E-B476798C4833}" presName="hierChild4" presStyleCnt="0"/>
      <dgm:spPr/>
    </dgm:pt>
    <dgm:pt modelId="{D9E3B8B7-9116-4353-BDEE-41576094612A}" type="pres">
      <dgm:prSet presAssocID="{69AD69F1-54B0-42AB-840E-B476798C4833}" presName="hierChild5" presStyleCnt="0"/>
      <dgm:spPr/>
    </dgm:pt>
    <dgm:pt modelId="{B4941609-A960-4661-B903-1F9EC4D3C659}" type="pres">
      <dgm:prSet presAssocID="{4195A19E-DB8F-4280-A5DD-D956422DF659}" presName="hierChild3" presStyleCnt="0"/>
      <dgm:spPr/>
    </dgm:pt>
  </dgm:ptLst>
  <dgm:cxnLst>
    <dgm:cxn modelId="{29DC26C3-52C6-406F-B096-5B709FCD1013}" srcId="{4195A19E-DB8F-4280-A5DD-D956422DF659}" destId="{69AD69F1-54B0-42AB-840E-B476798C4833}" srcOrd="3" destOrd="0" parTransId="{E510AD91-AEAA-4CAE-A3DB-81189AD608F6}" sibTransId="{7C0A0D5B-0BA2-490B-95CA-D1DDF6B76BE4}"/>
    <dgm:cxn modelId="{83B6BF64-4575-49B4-AC71-3B727CD79545}" srcId="{A55B92C0-287A-4646-BF6D-99E221689026}" destId="{4195A19E-DB8F-4280-A5DD-D956422DF659}" srcOrd="0" destOrd="0" parTransId="{BD0E6C77-53D2-45C7-A3FE-E29F9A2F4C90}" sibTransId="{EA39C78B-2C3E-4E3E-9B50-22BD14CCAF13}"/>
    <dgm:cxn modelId="{7020E5EE-D4E2-40F3-89EE-1BC079580562}" type="presOf" srcId="{2C51ED0D-363F-46A2-9204-1B29FB76AA58}" destId="{036E8F67-4596-4101-A135-F6EB54E1E014}" srcOrd="1" destOrd="0" presId="urn:microsoft.com/office/officeart/2005/8/layout/orgChart1"/>
    <dgm:cxn modelId="{9ED83D89-26FA-47BE-829B-C4AE17B7A835}" type="presOf" srcId="{69AD69F1-54B0-42AB-840E-B476798C4833}" destId="{33FA3128-DD8E-46C5-9216-4AACF752823B}" srcOrd="1" destOrd="0" presId="urn:microsoft.com/office/officeart/2005/8/layout/orgChart1"/>
    <dgm:cxn modelId="{853542D4-8D19-438B-8E5E-2E2AB7DAEAFF}" type="presOf" srcId="{A55B92C0-287A-4646-BF6D-99E221689026}" destId="{D51DE370-CF5E-41B1-A658-7A50242B02AD}" srcOrd="0" destOrd="0" presId="urn:microsoft.com/office/officeart/2005/8/layout/orgChart1"/>
    <dgm:cxn modelId="{B036FAEC-F583-41E0-8EBB-58F566762A8A}" type="presOf" srcId="{B6C8532B-0065-45FB-BC39-7A0C7155852C}" destId="{DFB53A72-539E-4A18-97F3-5A021F54355D}" srcOrd="0" destOrd="0" presId="urn:microsoft.com/office/officeart/2005/8/layout/orgChart1"/>
    <dgm:cxn modelId="{495EE753-BC00-44CC-990D-63299478805D}" type="presOf" srcId="{4195A19E-DB8F-4280-A5DD-D956422DF659}" destId="{7F42B4C8-7A3A-4FA5-B8FF-E82F5E2A0CF2}" srcOrd="0" destOrd="0" presId="urn:microsoft.com/office/officeart/2005/8/layout/orgChart1"/>
    <dgm:cxn modelId="{FA5E18D5-AC6D-4A33-AED6-983335C0AF07}" srcId="{4195A19E-DB8F-4280-A5DD-D956422DF659}" destId="{2C51ED0D-363F-46A2-9204-1B29FB76AA58}" srcOrd="2" destOrd="0" parTransId="{72CC818C-B9BA-490B-B450-34FE7BC88BC1}" sibTransId="{9E00E452-0504-47D7-B676-1AC472166DD6}"/>
    <dgm:cxn modelId="{F692FFC4-F85B-45F2-8D0B-F4F4A832A324}" type="presOf" srcId="{2C51ED0D-363F-46A2-9204-1B29FB76AA58}" destId="{5D09DD1C-971C-414A-AB16-CBED21A8F7CE}" srcOrd="0" destOrd="0" presId="urn:microsoft.com/office/officeart/2005/8/layout/orgChart1"/>
    <dgm:cxn modelId="{6EA728D0-3E01-4F5C-952E-3EE71B71CB58}" type="presOf" srcId="{4195A19E-DB8F-4280-A5DD-D956422DF659}" destId="{0CC5645B-249D-42A1-B2AB-1EE226569129}" srcOrd="1" destOrd="0" presId="urn:microsoft.com/office/officeart/2005/8/layout/orgChart1"/>
    <dgm:cxn modelId="{1A9846E6-CA41-4647-86C4-A91F0EC098F2}" type="presOf" srcId="{308F8E6F-1D8A-4DC4-B75F-AF25B69A35F6}" destId="{9D0506D9-5FEF-4D77-A89C-CA859AFF53D7}" srcOrd="1" destOrd="0" presId="urn:microsoft.com/office/officeart/2005/8/layout/orgChart1"/>
    <dgm:cxn modelId="{6702B686-7D7F-4432-8215-C7A303903D78}" type="presOf" srcId="{69AD69F1-54B0-42AB-840E-B476798C4833}" destId="{EA88040C-859A-4E58-8316-B864D2A981DF}" srcOrd="0" destOrd="0" presId="urn:microsoft.com/office/officeart/2005/8/layout/orgChart1"/>
    <dgm:cxn modelId="{0ABBA69F-B3E4-4F04-AB15-49838D61F33A}" srcId="{4195A19E-DB8F-4280-A5DD-D956422DF659}" destId="{308F8E6F-1D8A-4DC4-B75F-AF25B69A35F6}" srcOrd="0" destOrd="0" parTransId="{74C52733-DD2A-43A7-9612-37A00127CB50}" sibTransId="{A20487E3-AC38-44EE-AF8E-333F586F9EB7}"/>
    <dgm:cxn modelId="{65C12EDD-D402-4F31-8B46-42D629844D27}" type="presOf" srcId="{308F8E6F-1D8A-4DC4-B75F-AF25B69A35F6}" destId="{D9066C78-9ED2-40C2-8523-74369914FE5D}" srcOrd="0" destOrd="0" presId="urn:microsoft.com/office/officeart/2005/8/layout/orgChart1"/>
    <dgm:cxn modelId="{DE6742C6-AC9F-40AD-B4BA-E5A561EA45D3}" type="presOf" srcId="{E510AD91-AEAA-4CAE-A3DB-81189AD608F6}" destId="{97540B9D-60A2-4C2C-B956-267E47240570}" srcOrd="0" destOrd="0" presId="urn:microsoft.com/office/officeart/2005/8/layout/orgChart1"/>
    <dgm:cxn modelId="{9BFE2370-B18A-45FA-A389-6B9A3EA890B1}" type="presOf" srcId="{557E0463-7866-4120-ABAD-8D64BC591AFA}" destId="{4A5517D5-0CF3-4479-8776-48AF5BCAE75C}" srcOrd="0" destOrd="0" presId="urn:microsoft.com/office/officeart/2005/8/layout/orgChart1"/>
    <dgm:cxn modelId="{7A51A28A-B62F-4946-8D1F-51A837B4711A}" type="presOf" srcId="{74C52733-DD2A-43A7-9612-37A00127CB50}" destId="{FD0FBC91-1811-4DC4-8F87-6837D633D5DB}" srcOrd="0" destOrd="0" presId="urn:microsoft.com/office/officeart/2005/8/layout/orgChart1"/>
    <dgm:cxn modelId="{2082A820-46C0-49D5-B693-994BA843BEF8}" type="presOf" srcId="{557E0463-7866-4120-ABAD-8D64BC591AFA}" destId="{34C88A1B-C878-4D73-A921-631E7D6766F9}" srcOrd="1" destOrd="0" presId="urn:microsoft.com/office/officeart/2005/8/layout/orgChart1"/>
    <dgm:cxn modelId="{A78ED395-7FEE-4874-BD44-8BEAD41DD174}" srcId="{4195A19E-DB8F-4280-A5DD-D956422DF659}" destId="{557E0463-7866-4120-ABAD-8D64BC591AFA}" srcOrd="1" destOrd="0" parTransId="{B6C8532B-0065-45FB-BC39-7A0C7155852C}" sibTransId="{752DA13E-96C1-4954-BC1B-A5ADFA4AFC50}"/>
    <dgm:cxn modelId="{745C590B-525C-479C-919C-9E873FA3ADAE}" type="presOf" srcId="{72CC818C-B9BA-490B-B450-34FE7BC88BC1}" destId="{9A843F3A-5539-4010-BCA6-AA89C42D2976}" srcOrd="0" destOrd="0" presId="urn:microsoft.com/office/officeart/2005/8/layout/orgChart1"/>
    <dgm:cxn modelId="{F8C48B6A-194B-4122-A90A-37A1F584E798}" type="presParOf" srcId="{D51DE370-CF5E-41B1-A658-7A50242B02AD}" destId="{81224F77-71D6-43E3-B867-226029D94C8B}" srcOrd="0" destOrd="0" presId="urn:microsoft.com/office/officeart/2005/8/layout/orgChart1"/>
    <dgm:cxn modelId="{EBA3DB0D-C4B8-4A33-AB8E-DCF9DFD88306}" type="presParOf" srcId="{81224F77-71D6-43E3-B867-226029D94C8B}" destId="{CC1D2549-D9A3-4A6C-AF97-8C3AA5169957}" srcOrd="0" destOrd="0" presId="urn:microsoft.com/office/officeart/2005/8/layout/orgChart1"/>
    <dgm:cxn modelId="{BEDD0ACD-6F84-4319-8C98-D591D0C64899}" type="presParOf" srcId="{CC1D2549-D9A3-4A6C-AF97-8C3AA5169957}" destId="{7F42B4C8-7A3A-4FA5-B8FF-E82F5E2A0CF2}" srcOrd="0" destOrd="0" presId="urn:microsoft.com/office/officeart/2005/8/layout/orgChart1"/>
    <dgm:cxn modelId="{B7ED2E0D-7D85-4EB6-9DD4-C7E67C7EF511}" type="presParOf" srcId="{CC1D2549-D9A3-4A6C-AF97-8C3AA5169957}" destId="{0CC5645B-249D-42A1-B2AB-1EE226569129}" srcOrd="1" destOrd="0" presId="urn:microsoft.com/office/officeart/2005/8/layout/orgChart1"/>
    <dgm:cxn modelId="{8209E35F-7DAB-463B-B0BF-9BD5E3AECE71}" type="presParOf" srcId="{81224F77-71D6-43E3-B867-226029D94C8B}" destId="{05D9A4AB-96EE-4FF7-9CEE-F270A0BA1E52}" srcOrd="1" destOrd="0" presId="urn:microsoft.com/office/officeart/2005/8/layout/orgChart1"/>
    <dgm:cxn modelId="{F118BE8A-03AE-426F-A596-E0FAFC174584}" type="presParOf" srcId="{05D9A4AB-96EE-4FF7-9CEE-F270A0BA1E52}" destId="{FD0FBC91-1811-4DC4-8F87-6837D633D5DB}" srcOrd="0" destOrd="0" presId="urn:microsoft.com/office/officeart/2005/8/layout/orgChart1"/>
    <dgm:cxn modelId="{DBA37D8D-D6FE-412D-A1A7-FE1F86CE4BE1}" type="presParOf" srcId="{05D9A4AB-96EE-4FF7-9CEE-F270A0BA1E52}" destId="{39E781D1-D3DE-4306-9D88-1CF20438B448}" srcOrd="1" destOrd="0" presId="urn:microsoft.com/office/officeart/2005/8/layout/orgChart1"/>
    <dgm:cxn modelId="{28FF26B2-0C4C-4418-8507-F9DBC7627F93}" type="presParOf" srcId="{39E781D1-D3DE-4306-9D88-1CF20438B448}" destId="{0A602725-E5FD-4011-A46C-FA934AF46B24}" srcOrd="0" destOrd="0" presId="urn:microsoft.com/office/officeart/2005/8/layout/orgChart1"/>
    <dgm:cxn modelId="{B7502E44-2188-4638-9383-4BD576E34F8E}" type="presParOf" srcId="{0A602725-E5FD-4011-A46C-FA934AF46B24}" destId="{D9066C78-9ED2-40C2-8523-74369914FE5D}" srcOrd="0" destOrd="0" presId="urn:microsoft.com/office/officeart/2005/8/layout/orgChart1"/>
    <dgm:cxn modelId="{58563633-6EB8-481E-B38E-DCF3A9D9FBF0}" type="presParOf" srcId="{0A602725-E5FD-4011-A46C-FA934AF46B24}" destId="{9D0506D9-5FEF-4D77-A89C-CA859AFF53D7}" srcOrd="1" destOrd="0" presId="urn:microsoft.com/office/officeart/2005/8/layout/orgChart1"/>
    <dgm:cxn modelId="{F28C605D-5BF8-4E3B-8CD1-355E0E75DE04}" type="presParOf" srcId="{39E781D1-D3DE-4306-9D88-1CF20438B448}" destId="{4688353E-1147-4E21-89F0-36C309EA05B7}" srcOrd="1" destOrd="0" presId="urn:microsoft.com/office/officeart/2005/8/layout/orgChart1"/>
    <dgm:cxn modelId="{B17D517D-BC3D-4D8C-A883-7D028BD672ED}" type="presParOf" srcId="{39E781D1-D3DE-4306-9D88-1CF20438B448}" destId="{F17F7459-2DC5-453F-810F-B0D2BE3D64F6}" srcOrd="2" destOrd="0" presId="urn:microsoft.com/office/officeart/2005/8/layout/orgChart1"/>
    <dgm:cxn modelId="{472881B8-D24C-4CCB-9BEC-947A1EFCE55F}" type="presParOf" srcId="{05D9A4AB-96EE-4FF7-9CEE-F270A0BA1E52}" destId="{DFB53A72-539E-4A18-97F3-5A021F54355D}" srcOrd="2" destOrd="0" presId="urn:microsoft.com/office/officeart/2005/8/layout/orgChart1"/>
    <dgm:cxn modelId="{B0140083-1F9E-45DD-9EDD-4F82FF916208}" type="presParOf" srcId="{05D9A4AB-96EE-4FF7-9CEE-F270A0BA1E52}" destId="{3F8294AD-1B3B-4738-A934-2C97DD0968DE}" srcOrd="3" destOrd="0" presId="urn:microsoft.com/office/officeart/2005/8/layout/orgChart1"/>
    <dgm:cxn modelId="{4696A67C-8879-4F23-8B93-14C7BF2BFDC2}" type="presParOf" srcId="{3F8294AD-1B3B-4738-A934-2C97DD0968DE}" destId="{5A08A644-D606-42DF-A051-3E341A52D6E2}" srcOrd="0" destOrd="0" presId="urn:microsoft.com/office/officeart/2005/8/layout/orgChart1"/>
    <dgm:cxn modelId="{73E8CC90-867A-4DBB-B566-1E06D3F21888}" type="presParOf" srcId="{5A08A644-D606-42DF-A051-3E341A52D6E2}" destId="{4A5517D5-0CF3-4479-8776-48AF5BCAE75C}" srcOrd="0" destOrd="0" presId="urn:microsoft.com/office/officeart/2005/8/layout/orgChart1"/>
    <dgm:cxn modelId="{4D473C4F-282F-4DD6-A02E-25BEFEA5FBE3}" type="presParOf" srcId="{5A08A644-D606-42DF-A051-3E341A52D6E2}" destId="{34C88A1B-C878-4D73-A921-631E7D6766F9}" srcOrd="1" destOrd="0" presId="urn:microsoft.com/office/officeart/2005/8/layout/orgChart1"/>
    <dgm:cxn modelId="{E3DCD2E0-7663-4706-84A0-58C48D4991FA}" type="presParOf" srcId="{3F8294AD-1B3B-4738-A934-2C97DD0968DE}" destId="{AE254159-4565-42CF-AFFE-F2D298E014A1}" srcOrd="1" destOrd="0" presId="urn:microsoft.com/office/officeart/2005/8/layout/orgChart1"/>
    <dgm:cxn modelId="{A1283532-E712-4624-A654-B2F7F54F4263}" type="presParOf" srcId="{3F8294AD-1B3B-4738-A934-2C97DD0968DE}" destId="{2D234E55-14B7-4099-A10F-D240C4DEE3A6}" srcOrd="2" destOrd="0" presId="urn:microsoft.com/office/officeart/2005/8/layout/orgChart1"/>
    <dgm:cxn modelId="{E774A21D-8B01-4256-BAD1-9D63D136A59C}" type="presParOf" srcId="{05D9A4AB-96EE-4FF7-9CEE-F270A0BA1E52}" destId="{9A843F3A-5539-4010-BCA6-AA89C42D2976}" srcOrd="4" destOrd="0" presId="urn:microsoft.com/office/officeart/2005/8/layout/orgChart1"/>
    <dgm:cxn modelId="{846C2F44-CAAC-4571-BDA2-57F0C4B5B8F9}" type="presParOf" srcId="{05D9A4AB-96EE-4FF7-9CEE-F270A0BA1E52}" destId="{CCA13E42-5B14-42C6-9173-C5C29AEEF853}" srcOrd="5" destOrd="0" presId="urn:microsoft.com/office/officeart/2005/8/layout/orgChart1"/>
    <dgm:cxn modelId="{42AA8B32-0903-4C8F-BFBE-E385510A044B}" type="presParOf" srcId="{CCA13E42-5B14-42C6-9173-C5C29AEEF853}" destId="{1A704542-FC7E-489A-9D77-8F7C32610F21}" srcOrd="0" destOrd="0" presId="urn:microsoft.com/office/officeart/2005/8/layout/orgChart1"/>
    <dgm:cxn modelId="{6FA702EC-AC7B-4CDB-94CC-3AD1F5499294}" type="presParOf" srcId="{1A704542-FC7E-489A-9D77-8F7C32610F21}" destId="{5D09DD1C-971C-414A-AB16-CBED21A8F7CE}" srcOrd="0" destOrd="0" presId="urn:microsoft.com/office/officeart/2005/8/layout/orgChart1"/>
    <dgm:cxn modelId="{32DE7646-6DE5-450C-9854-2A19E04AB97C}" type="presParOf" srcId="{1A704542-FC7E-489A-9D77-8F7C32610F21}" destId="{036E8F67-4596-4101-A135-F6EB54E1E014}" srcOrd="1" destOrd="0" presId="urn:microsoft.com/office/officeart/2005/8/layout/orgChart1"/>
    <dgm:cxn modelId="{B6054E0B-14B5-4F18-A389-0D65D37DAFBE}" type="presParOf" srcId="{CCA13E42-5B14-42C6-9173-C5C29AEEF853}" destId="{AC8A95F3-05AC-4FAE-A4D0-8EBE0844EEB5}" srcOrd="1" destOrd="0" presId="urn:microsoft.com/office/officeart/2005/8/layout/orgChart1"/>
    <dgm:cxn modelId="{6508D976-FA37-4C45-AB7B-0F337BD40192}" type="presParOf" srcId="{CCA13E42-5B14-42C6-9173-C5C29AEEF853}" destId="{A4E028E8-2B25-4CCA-9CC9-DA4FCD56D4C2}" srcOrd="2" destOrd="0" presId="urn:microsoft.com/office/officeart/2005/8/layout/orgChart1"/>
    <dgm:cxn modelId="{E7F10FCF-0AAE-4E48-936B-15512C16FF57}" type="presParOf" srcId="{05D9A4AB-96EE-4FF7-9CEE-F270A0BA1E52}" destId="{97540B9D-60A2-4C2C-B956-267E47240570}" srcOrd="6" destOrd="0" presId="urn:microsoft.com/office/officeart/2005/8/layout/orgChart1"/>
    <dgm:cxn modelId="{91B07728-B01F-4C34-B8B1-2663B64DD8EC}" type="presParOf" srcId="{05D9A4AB-96EE-4FF7-9CEE-F270A0BA1E52}" destId="{EE8E547E-214C-4C64-92FA-BB8E80218C6B}" srcOrd="7" destOrd="0" presId="urn:microsoft.com/office/officeart/2005/8/layout/orgChart1"/>
    <dgm:cxn modelId="{5FD298BB-9753-42EF-B939-6D7CDC3DD7AC}" type="presParOf" srcId="{EE8E547E-214C-4C64-92FA-BB8E80218C6B}" destId="{69F12504-DF88-4D0F-B9D3-BA5242B28B22}" srcOrd="0" destOrd="0" presId="urn:microsoft.com/office/officeart/2005/8/layout/orgChart1"/>
    <dgm:cxn modelId="{CB7B04D0-A9E5-42F6-811B-ABCC2EB626E7}" type="presParOf" srcId="{69F12504-DF88-4D0F-B9D3-BA5242B28B22}" destId="{EA88040C-859A-4E58-8316-B864D2A981DF}" srcOrd="0" destOrd="0" presId="urn:microsoft.com/office/officeart/2005/8/layout/orgChart1"/>
    <dgm:cxn modelId="{2066783D-26A9-40BD-88A0-EDB744FC3033}" type="presParOf" srcId="{69F12504-DF88-4D0F-B9D3-BA5242B28B22}" destId="{33FA3128-DD8E-46C5-9216-4AACF752823B}" srcOrd="1" destOrd="0" presId="urn:microsoft.com/office/officeart/2005/8/layout/orgChart1"/>
    <dgm:cxn modelId="{B1D0158A-7721-49BE-9435-93F68D8F292C}" type="presParOf" srcId="{EE8E547E-214C-4C64-92FA-BB8E80218C6B}" destId="{AEFC0425-3034-4AAB-B103-F0A4FCDC759E}" srcOrd="1" destOrd="0" presId="urn:microsoft.com/office/officeart/2005/8/layout/orgChart1"/>
    <dgm:cxn modelId="{EBDBBAD5-4946-401A-A802-3552000B36B5}" type="presParOf" srcId="{EE8E547E-214C-4C64-92FA-BB8E80218C6B}" destId="{D9E3B8B7-9116-4353-BDEE-41576094612A}" srcOrd="2" destOrd="0" presId="urn:microsoft.com/office/officeart/2005/8/layout/orgChart1"/>
    <dgm:cxn modelId="{85D76F33-1027-42DF-86E6-F91F2EC47A63}" type="presParOf" srcId="{81224F77-71D6-43E3-B867-226029D94C8B}" destId="{B4941609-A960-4661-B903-1F9EC4D3C659}" srcOrd="2" destOrd="0" presId="urn:microsoft.com/office/officeart/2005/8/layout/orgChart1"/>
  </dgm:cxnLst>
  <dgm:bg/>
  <dgm:whole/>
</dgm:dataModel>
</file>

<file path=ppt/diagrams/data8.xml><?xml version="1.0" encoding="utf-8"?>
<dgm:dataModel xmlns:dgm="http://schemas.openxmlformats.org/drawingml/2006/diagram" xmlns:a="http://schemas.openxmlformats.org/drawingml/2006/main">
  <dgm:ptLst>
    <dgm:pt modelId="{18C15CFA-E7F9-4AF7-9A91-F48029021C47}"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fr-FR"/>
        </a:p>
      </dgm:t>
    </dgm:pt>
    <dgm:pt modelId="{93AFFC56-4E52-4157-AC41-CE4BED1712F3}">
      <dgm:prSet phldrT="[Texte]"/>
      <dgm:spPr/>
      <dgm:t>
        <a:bodyPr/>
        <a:lstStyle/>
        <a:p>
          <a:r>
            <a:rPr lang="fr-FR" dirty="0" smtClean="0"/>
            <a:t>Origines du bruit</a:t>
          </a:r>
          <a:endParaRPr lang="fr-FR" dirty="0"/>
        </a:p>
      </dgm:t>
    </dgm:pt>
    <dgm:pt modelId="{3267B1D7-7785-4ACB-B85C-C773BF71CDE4}" type="parTrans" cxnId="{AD7EE7BB-6001-4786-BA1B-F1F72B1816C2}">
      <dgm:prSet/>
      <dgm:spPr/>
      <dgm:t>
        <a:bodyPr/>
        <a:lstStyle/>
        <a:p>
          <a:endParaRPr lang="fr-FR"/>
        </a:p>
      </dgm:t>
    </dgm:pt>
    <dgm:pt modelId="{44D60AF8-782F-47BE-9F1E-47B4A6C72BB4}" type="sibTrans" cxnId="{AD7EE7BB-6001-4786-BA1B-F1F72B1816C2}">
      <dgm:prSet/>
      <dgm:spPr/>
      <dgm:t>
        <a:bodyPr/>
        <a:lstStyle/>
        <a:p>
          <a:endParaRPr lang="fr-FR"/>
        </a:p>
      </dgm:t>
    </dgm:pt>
    <dgm:pt modelId="{F0BF3173-572B-4CA1-B63F-9E36536CEF12}">
      <dgm:prSet phldrT="[Texte]"/>
      <dgm:spPr/>
      <dgm:t>
        <a:bodyPr/>
        <a:lstStyle/>
        <a:p>
          <a:r>
            <a:rPr lang="fr-FR" dirty="0" smtClean="0"/>
            <a:t>internes</a:t>
          </a:r>
          <a:endParaRPr lang="fr-FR" dirty="0"/>
        </a:p>
      </dgm:t>
    </dgm:pt>
    <dgm:pt modelId="{C2EFEBD8-0670-486C-BBE9-B41F84B304BA}" type="parTrans" cxnId="{D3571453-A068-423D-B3B5-8E5EE963F1D8}">
      <dgm:prSet/>
      <dgm:spPr/>
      <dgm:t>
        <a:bodyPr/>
        <a:lstStyle/>
        <a:p>
          <a:endParaRPr lang="fr-FR"/>
        </a:p>
      </dgm:t>
    </dgm:pt>
    <dgm:pt modelId="{84F82374-EEAA-41DF-AEA3-4FE6279046B0}" type="sibTrans" cxnId="{D3571453-A068-423D-B3B5-8E5EE963F1D8}">
      <dgm:prSet/>
      <dgm:spPr/>
      <dgm:t>
        <a:bodyPr/>
        <a:lstStyle/>
        <a:p>
          <a:endParaRPr lang="fr-FR"/>
        </a:p>
      </dgm:t>
    </dgm:pt>
    <dgm:pt modelId="{B25F7523-5C4E-4605-B770-3A8D1E441E4B}">
      <dgm:prSet phldrT="[Texte]"/>
      <dgm:spPr/>
      <dgm:t>
        <a:bodyPr/>
        <a:lstStyle/>
        <a:p>
          <a:r>
            <a:rPr lang="fr-FR" dirty="0" smtClean="0"/>
            <a:t>externes</a:t>
          </a:r>
          <a:endParaRPr lang="fr-FR" dirty="0"/>
        </a:p>
      </dgm:t>
    </dgm:pt>
    <dgm:pt modelId="{74FE45B9-0121-4D09-A6D6-B4BB44F89616}" type="parTrans" cxnId="{20E16C6C-AE14-41BE-A747-F90AFCD6B36E}">
      <dgm:prSet/>
      <dgm:spPr/>
      <dgm:t>
        <a:bodyPr/>
        <a:lstStyle/>
        <a:p>
          <a:endParaRPr lang="fr-FR"/>
        </a:p>
      </dgm:t>
    </dgm:pt>
    <dgm:pt modelId="{9B097159-DF0E-449B-BDA9-0F700ECE7AE3}" type="sibTrans" cxnId="{20E16C6C-AE14-41BE-A747-F90AFCD6B36E}">
      <dgm:prSet/>
      <dgm:spPr/>
      <dgm:t>
        <a:bodyPr/>
        <a:lstStyle/>
        <a:p>
          <a:endParaRPr lang="fr-FR"/>
        </a:p>
      </dgm:t>
    </dgm:pt>
    <dgm:pt modelId="{A1FFA779-B1DA-4523-AB75-555B7126BA95}" type="pres">
      <dgm:prSet presAssocID="{18C15CFA-E7F9-4AF7-9A91-F48029021C47}" presName="hierChild1" presStyleCnt="0">
        <dgm:presLayoutVars>
          <dgm:orgChart val="1"/>
          <dgm:chPref val="1"/>
          <dgm:dir/>
          <dgm:animOne val="branch"/>
          <dgm:animLvl val="lvl"/>
          <dgm:resizeHandles/>
        </dgm:presLayoutVars>
      </dgm:prSet>
      <dgm:spPr/>
      <dgm:t>
        <a:bodyPr/>
        <a:lstStyle/>
        <a:p>
          <a:endParaRPr lang="fr-FR"/>
        </a:p>
      </dgm:t>
    </dgm:pt>
    <dgm:pt modelId="{53011C70-E4C0-4333-AF52-C21D9B47527A}" type="pres">
      <dgm:prSet presAssocID="{93AFFC56-4E52-4157-AC41-CE4BED1712F3}" presName="hierRoot1" presStyleCnt="0">
        <dgm:presLayoutVars>
          <dgm:hierBranch val="init"/>
        </dgm:presLayoutVars>
      </dgm:prSet>
      <dgm:spPr/>
    </dgm:pt>
    <dgm:pt modelId="{3F67D5A9-CF3D-4BCB-B523-66151383B4AB}" type="pres">
      <dgm:prSet presAssocID="{93AFFC56-4E52-4157-AC41-CE4BED1712F3}" presName="rootComposite1" presStyleCnt="0"/>
      <dgm:spPr/>
    </dgm:pt>
    <dgm:pt modelId="{9510532A-5D3F-4850-9B17-C4E965BDCBA5}" type="pres">
      <dgm:prSet presAssocID="{93AFFC56-4E52-4157-AC41-CE4BED1712F3}" presName="rootText1" presStyleLbl="node0" presStyleIdx="0" presStyleCnt="1">
        <dgm:presLayoutVars>
          <dgm:chPref val="3"/>
        </dgm:presLayoutVars>
      </dgm:prSet>
      <dgm:spPr/>
      <dgm:t>
        <a:bodyPr/>
        <a:lstStyle/>
        <a:p>
          <a:endParaRPr lang="fr-FR"/>
        </a:p>
      </dgm:t>
    </dgm:pt>
    <dgm:pt modelId="{C72BB756-C86A-4F21-B6EE-1FD49954F35A}" type="pres">
      <dgm:prSet presAssocID="{93AFFC56-4E52-4157-AC41-CE4BED1712F3}" presName="rootConnector1" presStyleLbl="node1" presStyleIdx="0" presStyleCnt="0"/>
      <dgm:spPr/>
      <dgm:t>
        <a:bodyPr/>
        <a:lstStyle/>
        <a:p>
          <a:endParaRPr lang="fr-FR"/>
        </a:p>
      </dgm:t>
    </dgm:pt>
    <dgm:pt modelId="{F1587871-48AD-444F-AC5F-AC85774B5403}" type="pres">
      <dgm:prSet presAssocID="{93AFFC56-4E52-4157-AC41-CE4BED1712F3}" presName="hierChild2" presStyleCnt="0"/>
      <dgm:spPr/>
    </dgm:pt>
    <dgm:pt modelId="{ED9678C2-B4BE-44EC-9D14-4ED27333010F}" type="pres">
      <dgm:prSet presAssocID="{C2EFEBD8-0670-486C-BBE9-B41F84B304BA}" presName="Name37" presStyleLbl="parChTrans1D2" presStyleIdx="0" presStyleCnt="2"/>
      <dgm:spPr/>
      <dgm:t>
        <a:bodyPr/>
        <a:lstStyle/>
        <a:p>
          <a:endParaRPr lang="fr-FR"/>
        </a:p>
      </dgm:t>
    </dgm:pt>
    <dgm:pt modelId="{FE3DB3AA-5006-4679-8CFC-FA9AD5704D77}" type="pres">
      <dgm:prSet presAssocID="{F0BF3173-572B-4CA1-B63F-9E36536CEF12}" presName="hierRoot2" presStyleCnt="0">
        <dgm:presLayoutVars>
          <dgm:hierBranch val="init"/>
        </dgm:presLayoutVars>
      </dgm:prSet>
      <dgm:spPr/>
    </dgm:pt>
    <dgm:pt modelId="{1EAB2A98-D911-4B5B-8EFF-B986F12D7F9C}" type="pres">
      <dgm:prSet presAssocID="{F0BF3173-572B-4CA1-B63F-9E36536CEF12}" presName="rootComposite" presStyleCnt="0"/>
      <dgm:spPr/>
    </dgm:pt>
    <dgm:pt modelId="{C3140887-676B-4BBC-AA0C-1F87A0B9CA9E}" type="pres">
      <dgm:prSet presAssocID="{F0BF3173-572B-4CA1-B63F-9E36536CEF12}" presName="rootText" presStyleLbl="node2" presStyleIdx="0" presStyleCnt="2" custLinFactX="-20841" custLinFactNeighborX="-100000">
        <dgm:presLayoutVars>
          <dgm:chPref val="3"/>
        </dgm:presLayoutVars>
      </dgm:prSet>
      <dgm:spPr/>
      <dgm:t>
        <a:bodyPr/>
        <a:lstStyle/>
        <a:p>
          <a:endParaRPr lang="fr-FR"/>
        </a:p>
      </dgm:t>
    </dgm:pt>
    <dgm:pt modelId="{97E4323C-E7A7-4F62-8B7E-8650F1C6C276}" type="pres">
      <dgm:prSet presAssocID="{F0BF3173-572B-4CA1-B63F-9E36536CEF12}" presName="rootConnector" presStyleLbl="node2" presStyleIdx="0" presStyleCnt="2"/>
      <dgm:spPr/>
      <dgm:t>
        <a:bodyPr/>
        <a:lstStyle/>
        <a:p>
          <a:endParaRPr lang="fr-FR"/>
        </a:p>
      </dgm:t>
    </dgm:pt>
    <dgm:pt modelId="{00171032-7CF3-4B3E-B3F4-88318D52341A}" type="pres">
      <dgm:prSet presAssocID="{F0BF3173-572B-4CA1-B63F-9E36536CEF12}" presName="hierChild4" presStyleCnt="0"/>
      <dgm:spPr/>
    </dgm:pt>
    <dgm:pt modelId="{01379F48-8B1A-4221-8AFE-C7400B7B4127}" type="pres">
      <dgm:prSet presAssocID="{F0BF3173-572B-4CA1-B63F-9E36536CEF12}" presName="hierChild5" presStyleCnt="0"/>
      <dgm:spPr/>
    </dgm:pt>
    <dgm:pt modelId="{AA715DE9-4A9D-4F2A-BE94-45BC9163A374}" type="pres">
      <dgm:prSet presAssocID="{74FE45B9-0121-4D09-A6D6-B4BB44F89616}" presName="Name37" presStyleLbl="parChTrans1D2" presStyleIdx="1" presStyleCnt="2"/>
      <dgm:spPr/>
      <dgm:t>
        <a:bodyPr/>
        <a:lstStyle/>
        <a:p>
          <a:endParaRPr lang="fr-FR"/>
        </a:p>
      </dgm:t>
    </dgm:pt>
    <dgm:pt modelId="{E1F23047-06A0-4AA7-B9E1-E5A30245F400}" type="pres">
      <dgm:prSet presAssocID="{B25F7523-5C4E-4605-B770-3A8D1E441E4B}" presName="hierRoot2" presStyleCnt="0">
        <dgm:presLayoutVars>
          <dgm:hierBranch val="init"/>
        </dgm:presLayoutVars>
      </dgm:prSet>
      <dgm:spPr/>
    </dgm:pt>
    <dgm:pt modelId="{016DF95F-D9AE-4784-9D66-D357CF762BCA}" type="pres">
      <dgm:prSet presAssocID="{B25F7523-5C4E-4605-B770-3A8D1E441E4B}" presName="rootComposite" presStyleCnt="0"/>
      <dgm:spPr/>
    </dgm:pt>
    <dgm:pt modelId="{AA7397D5-B0F7-495C-A253-0B4C958A116C}" type="pres">
      <dgm:prSet presAssocID="{B25F7523-5C4E-4605-B770-3A8D1E441E4B}" presName="rootText" presStyleLbl="node2" presStyleIdx="1" presStyleCnt="2" custLinFactX="30003" custLinFactNeighborX="100000">
        <dgm:presLayoutVars>
          <dgm:chPref val="3"/>
        </dgm:presLayoutVars>
      </dgm:prSet>
      <dgm:spPr/>
      <dgm:t>
        <a:bodyPr/>
        <a:lstStyle/>
        <a:p>
          <a:endParaRPr lang="fr-FR"/>
        </a:p>
      </dgm:t>
    </dgm:pt>
    <dgm:pt modelId="{57FB8852-8587-4AE4-8976-95F92A86145F}" type="pres">
      <dgm:prSet presAssocID="{B25F7523-5C4E-4605-B770-3A8D1E441E4B}" presName="rootConnector" presStyleLbl="node2" presStyleIdx="1" presStyleCnt="2"/>
      <dgm:spPr/>
      <dgm:t>
        <a:bodyPr/>
        <a:lstStyle/>
        <a:p>
          <a:endParaRPr lang="fr-FR"/>
        </a:p>
      </dgm:t>
    </dgm:pt>
    <dgm:pt modelId="{A7A51BEC-3629-489F-8151-2AF610125847}" type="pres">
      <dgm:prSet presAssocID="{B25F7523-5C4E-4605-B770-3A8D1E441E4B}" presName="hierChild4" presStyleCnt="0"/>
      <dgm:spPr/>
    </dgm:pt>
    <dgm:pt modelId="{F8F1D0A8-6306-4BB1-9EE9-F69393A47F9B}" type="pres">
      <dgm:prSet presAssocID="{B25F7523-5C4E-4605-B770-3A8D1E441E4B}" presName="hierChild5" presStyleCnt="0"/>
      <dgm:spPr/>
    </dgm:pt>
    <dgm:pt modelId="{823EA015-BC1F-4C19-8822-AE7ED029B154}" type="pres">
      <dgm:prSet presAssocID="{93AFFC56-4E52-4157-AC41-CE4BED1712F3}" presName="hierChild3" presStyleCnt="0"/>
      <dgm:spPr/>
    </dgm:pt>
  </dgm:ptLst>
  <dgm:cxnLst>
    <dgm:cxn modelId="{214978A0-4AE8-4518-B83A-5AD13D26876A}" type="presOf" srcId="{93AFFC56-4E52-4157-AC41-CE4BED1712F3}" destId="{C72BB756-C86A-4F21-B6EE-1FD49954F35A}" srcOrd="1" destOrd="0" presId="urn:microsoft.com/office/officeart/2005/8/layout/orgChart1"/>
    <dgm:cxn modelId="{70332B91-138B-4D0E-9E30-F4A0A1995BAE}" type="presOf" srcId="{74FE45B9-0121-4D09-A6D6-B4BB44F89616}" destId="{AA715DE9-4A9D-4F2A-BE94-45BC9163A374}" srcOrd="0" destOrd="0" presId="urn:microsoft.com/office/officeart/2005/8/layout/orgChart1"/>
    <dgm:cxn modelId="{252F56AA-77C7-4E48-A6E2-770AB11BE225}" type="presOf" srcId="{F0BF3173-572B-4CA1-B63F-9E36536CEF12}" destId="{C3140887-676B-4BBC-AA0C-1F87A0B9CA9E}" srcOrd="0" destOrd="0" presId="urn:microsoft.com/office/officeart/2005/8/layout/orgChart1"/>
    <dgm:cxn modelId="{CD383A14-3A01-4AEE-9B06-DDFD13A54B1E}" type="presOf" srcId="{B25F7523-5C4E-4605-B770-3A8D1E441E4B}" destId="{AA7397D5-B0F7-495C-A253-0B4C958A116C}" srcOrd="0" destOrd="0" presId="urn:microsoft.com/office/officeart/2005/8/layout/orgChart1"/>
    <dgm:cxn modelId="{20E16C6C-AE14-41BE-A747-F90AFCD6B36E}" srcId="{93AFFC56-4E52-4157-AC41-CE4BED1712F3}" destId="{B25F7523-5C4E-4605-B770-3A8D1E441E4B}" srcOrd="1" destOrd="0" parTransId="{74FE45B9-0121-4D09-A6D6-B4BB44F89616}" sibTransId="{9B097159-DF0E-449B-BDA9-0F700ECE7AE3}"/>
    <dgm:cxn modelId="{B5559245-E35C-4194-AE57-B300EC388AA4}" type="presOf" srcId="{B25F7523-5C4E-4605-B770-3A8D1E441E4B}" destId="{57FB8852-8587-4AE4-8976-95F92A86145F}" srcOrd="1" destOrd="0" presId="urn:microsoft.com/office/officeart/2005/8/layout/orgChart1"/>
    <dgm:cxn modelId="{7B8B1F20-BC1C-4989-8155-C68FEE6E1F41}" type="presOf" srcId="{C2EFEBD8-0670-486C-BBE9-B41F84B304BA}" destId="{ED9678C2-B4BE-44EC-9D14-4ED27333010F}" srcOrd="0" destOrd="0" presId="urn:microsoft.com/office/officeart/2005/8/layout/orgChart1"/>
    <dgm:cxn modelId="{D3571453-A068-423D-B3B5-8E5EE963F1D8}" srcId="{93AFFC56-4E52-4157-AC41-CE4BED1712F3}" destId="{F0BF3173-572B-4CA1-B63F-9E36536CEF12}" srcOrd="0" destOrd="0" parTransId="{C2EFEBD8-0670-486C-BBE9-B41F84B304BA}" sibTransId="{84F82374-EEAA-41DF-AEA3-4FE6279046B0}"/>
    <dgm:cxn modelId="{3AB1AC5D-AA91-4D99-9522-92E0E382AC51}" type="presOf" srcId="{F0BF3173-572B-4CA1-B63F-9E36536CEF12}" destId="{97E4323C-E7A7-4F62-8B7E-8650F1C6C276}" srcOrd="1" destOrd="0" presId="urn:microsoft.com/office/officeart/2005/8/layout/orgChart1"/>
    <dgm:cxn modelId="{AD7EE7BB-6001-4786-BA1B-F1F72B1816C2}" srcId="{18C15CFA-E7F9-4AF7-9A91-F48029021C47}" destId="{93AFFC56-4E52-4157-AC41-CE4BED1712F3}" srcOrd="0" destOrd="0" parTransId="{3267B1D7-7785-4ACB-B85C-C773BF71CDE4}" sibTransId="{44D60AF8-782F-47BE-9F1E-47B4A6C72BB4}"/>
    <dgm:cxn modelId="{1128A471-3D61-43CC-96C3-BB2FBB2BC537}" type="presOf" srcId="{93AFFC56-4E52-4157-AC41-CE4BED1712F3}" destId="{9510532A-5D3F-4850-9B17-C4E965BDCBA5}" srcOrd="0" destOrd="0" presId="urn:microsoft.com/office/officeart/2005/8/layout/orgChart1"/>
    <dgm:cxn modelId="{43B95CD3-A18F-42AF-838F-0BA0FD1EA073}" type="presOf" srcId="{18C15CFA-E7F9-4AF7-9A91-F48029021C47}" destId="{A1FFA779-B1DA-4523-AB75-555B7126BA95}" srcOrd="0" destOrd="0" presId="urn:microsoft.com/office/officeart/2005/8/layout/orgChart1"/>
    <dgm:cxn modelId="{68C75B4A-66D6-4CD3-962E-AB5CA1AE847B}" type="presParOf" srcId="{A1FFA779-B1DA-4523-AB75-555B7126BA95}" destId="{53011C70-E4C0-4333-AF52-C21D9B47527A}" srcOrd="0" destOrd="0" presId="urn:microsoft.com/office/officeart/2005/8/layout/orgChart1"/>
    <dgm:cxn modelId="{614D6204-51D9-4CC9-8AF1-BB07E8AA8500}" type="presParOf" srcId="{53011C70-E4C0-4333-AF52-C21D9B47527A}" destId="{3F67D5A9-CF3D-4BCB-B523-66151383B4AB}" srcOrd="0" destOrd="0" presId="urn:microsoft.com/office/officeart/2005/8/layout/orgChart1"/>
    <dgm:cxn modelId="{06F790A4-3434-4CF8-BC24-FD3FC7155C4E}" type="presParOf" srcId="{3F67D5A9-CF3D-4BCB-B523-66151383B4AB}" destId="{9510532A-5D3F-4850-9B17-C4E965BDCBA5}" srcOrd="0" destOrd="0" presId="urn:microsoft.com/office/officeart/2005/8/layout/orgChart1"/>
    <dgm:cxn modelId="{758F30ED-4E2B-407D-9E4A-63C83DC61DEA}" type="presParOf" srcId="{3F67D5A9-CF3D-4BCB-B523-66151383B4AB}" destId="{C72BB756-C86A-4F21-B6EE-1FD49954F35A}" srcOrd="1" destOrd="0" presId="urn:microsoft.com/office/officeart/2005/8/layout/orgChart1"/>
    <dgm:cxn modelId="{30111283-3BEE-4B39-8B3F-407CAEA3DA86}" type="presParOf" srcId="{53011C70-E4C0-4333-AF52-C21D9B47527A}" destId="{F1587871-48AD-444F-AC5F-AC85774B5403}" srcOrd="1" destOrd="0" presId="urn:microsoft.com/office/officeart/2005/8/layout/orgChart1"/>
    <dgm:cxn modelId="{4A49E7EF-BEB0-49C7-933B-6B35AD8EC80A}" type="presParOf" srcId="{F1587871-48AD-444F-AC5F-AC85774B5403}" destId="{ED9678C2-B4BE-44EC-9D14-4ED27333010F}" srcOrd="0" destOrd="0" presId="urn:microsoft.com/office/officeart/2005/8/layout/orgChart1"/>
    <dgm:cxn modelId="{9D435B3E-8EDB-4D7B-8231-B7EB10BBC749}" type="presParOf" srcId="{F1587871-48AD-444F-AC5F-AC85774B5403}" destId="{FE3DB3AA-5006-4679-8CFC-FA9AD5704D77}" srcOrd="1" destOrd="0" presId="urn:microsoft.com/office/officeart/2005/8/layout/orgChart1"/>
    <dgm:cxn modelId="{6FA14276-DA96-4FB8-B530-3C6DE0CB63B1}" type="presParOf" srcId="{FE3DB3AA-5006-4679-8CFC-FA9AD5704D77}" destId="{1EAB2A98-D911-4B5B-8EFF-B986F12D7F9C}" srcOrd="0" destOrd="0" presId="urn:microsoft.com/office/officeart/2005/8/layout/orgChart1"/>
    <dgm:cxn modelId="{8ED01060-1456-45DF-87E8-E397A69FA7F4}" type="presParOf" srcId="{1EAB2A98-D911-4B5B-8EFF-B986F12D7F9C}" destId="{C3140887-676B-4BBC-AA0C-1F87A0B9CA9E}" srcOrd="0" destOrd="0" presId="urn:microsoft.com/office/officeart/2005/8/layout/orgChart1"/>
    <dgm:cxn modelId="{A9489549-9609-4F64-AA8F-0C1FB594B441}" type="presParOf" srcId="{1EAB2A98-D911-4B5B-8EFF-B986F12D7F9C}" destId="{97E4323C-E7A7-4F62-8B7E-8650F1C6C276}" srcOrd="1" destOrd="0" presId="urn:microsoft.com/office/officeart/2005/8/layout/orgChart1"/>
    <dgm:cxn modelId="{5E49FE26-914B-424C-8FFB-8280B8BEED86}" type="presParOf" srcId="{FE3DB3AA-5006-4679-8CFC-FA9AD5704D77}" destId="{00171032-7CF3-4B3E-B3F4-88318D52341A}" srcOrd="1" destOrd="0" presId="urn:microsoft.com/office/officeart/2005/8/layout/orgChart1"/>
    <dgm:cxn modelId="{6F2E650E-F6E5-47C2-A3DA-CB775E54098F}" type="presParOf" srcId="{FE3DB3AA-5006-4679-8CFC-FA9AD5704D77}" destId="{01379F48-8B1A-4221-8AFE-C7400B7B4127}" srcOrd="2" destOrd="0" presId="urn:microsoft.com/office/officeart/2005/8/layout/orgChart1"/>
    <dgm:cxn modelId="{15AB9501-EFCA-4FB5-8E5A-255BE133E5C6}" type="presParOf" srcId="{F1587871-48AD-444F-AC5F-AC85774B5403}" destId="{AA715DE9-4A9D-4F2A-BE94-45BC9163A374}" srcOrd="2" destOrd="0" presId="urn:microsoft.com/office/officeart/2005/8/layout/orgChart1"/>
    <dgm:cxn modelId="{6EBD68C8-C518-4714-AE84-FCA9A8756AAA}" type="presParOf" srcId="{F1587871-48AD-444F-AC5F-AC85774B5403}" destId="{E1F23047-06A0-4AA7-B9E1-E5A30245F400}" srcOrd="3" destOrd="0" presId="urn:microsoft.com/office/officeart/2005/8/layout/orgChart1"/>
    <dgm:cxn modelId="{6E86BA86-224A-4E08-877D-285682DC6681}" type="presParOf" srcId="{E1F23047-06A0-4AA7-B9E1-E5A30245F400}" destId="{016DF95F-D9AE-4784-9D66-D357CF762BCA}" srcOrd="0" destOrd="0" presId="urn:microsoft.com/office/officeart/2005/8/layout/orgChart1"/>
    <dgm:cxn modelId="{033ABBB9-A2FF-407A-8C91-A64D921792AA}" type="presParOf" srcId="{016DF95F-D9AE-4784-9D66-D357CF762BCA}" destId="{AA7397D5-B0F7-495C-A253-0B4C958A116C}" srcOrd="0" destOrd="0" presId="urn:microsoft.com/office/officeart/2005/8/layout/orgChart1"/>
    <dgm:cxn modelId="{FA689D64-DF10-4FF5-B30B-A02DF05826FC}" type="presParOf" srcId="{016DF95F-D9AE-4784-9D66-D357CF762BCA}" destId="{57FB8852-8587-4AE4-8976-95F92A86145F}" srcOrd="1" destOrd="0" presId="urn:microsoft.com/office/officeart/2005/8/layout/orgChart1"/>
    <dgm:cxn modelId="{271682B4-DF65-411A-95D2-297A42BB072B}" type="presParOf" srcId="{E1F23047-06A0-4AA7-B9E1-E5A30245F400}" destId="{A7A51BEC-3629-489F-8151-2AF610125847}" srcOrd="1" destOrd="0" presId="urn:microsoft.com/office/officeart/2005/8/layout/orgChart1"/>
    <dgm:cxn modelId="{45C84B3E-FE75-440D-8488-35F4E0798C3F}" type="presParOf" srcId="{E1F23047-06A0-4AA7-B9E1-E5A30245F400}" destId="{F8F1D0A8-6306-4BB1-9EE9-F69393A47F9B}" srcOrd="2" destOrd="0" presId="urn:microsoft.com/office/officeart/2005/8/layout/orgChart1"/>
    <dgm:cxn modelId="{806C9F4C-2A93-483C-A7A9-1D2577B5F388}" type="presParOf" srcId="{53011C70-E4C0-4333-AF52-C21D9B47527A}" destId="{823EA015-BC1F-4C19-8822-AE7ED029B154}" srcOrd="2" destOrd="0" presId="urn:microsoft.com/office/officeart/2005/8/layout/orgChart1"/>
  </dgm:cxnLst>
  <dgm:bg/>
  <dgm:whole/>
</dgm:dataModel>
</file>

<file path=ppt/diagrams/data9.xml><?xml version="1.0" encoding="utf-8"?>
<dgm:dataModel xmlns:dgm="http://schemas.openxmlformats.org/drawingml/2006/diagram" xmlns:a="http://schemas.openxmlformats.org/drawingml/2006/main">
  <dgm:ptLst>
    <dgm:pt modelId="{1783CFEE-661A-4487-A41D-63E361CD2D39}" type="doc">
      <dgm:prSet loTypeId="urn:microsoft.com/office/officeart/2005/8/layout/orgChart1" loCatId="hierarchy" qsTypeId="urn:microsoft.com/office/officeart/2005/8/quickstyle/simple2" qsCatId="simple" csTypeId="urn:microsoft.com/office/officeart/2005/8/colors/accent5_5" csCatId="accent5" phldr="1"/>
      <dgm:spPr/>
      <dgm:t>
        <a:bodyPr/>
        <a:lstStyle/>
        <a:p>
          <a:endParaRPr lang="fr-FR"/>
        </a:p>
      </dgm:t>
    </dgm:pt>
    <dgm:pt modelId="{5B7EE1E3-6E40-44EB-8376-4B165155BA87}">
      <dgm:prSet phldrT="[Texte]"/>
      <dgm:spPr/>
      <dgm:t>
        <a:bodyPr/>
        <a:lstStyle/>
        <a:p>
          <a:r>
            <a:rPr lang="fr-FR" dirty="0" smtClean="0"/>
            <a:t>Nature de l’Eau dans le réseau d’évacuation</a:t>
          </a:r>
          <a:endParaRPr lang="fr-FR" dirty="0"/>
        </a:p>
      </dgm:t>
    </dgm:pt>
    <dgm:pt modelId="{96767671-1809-4C5C-9539-7E06F96AAF8E}" type="parTrans" cxnId="{3E2EEC8D-EFBF-4253-886D-3C9F2592A607}">
      <dgm:prSet/>
      <dgm:spPr/>
      <dgm:t>
        <a:bodyPr/>
        <a:lstStyle/>
        <a:p>
          <a:endParaRPr lang="fr-FR"/>
        </a:p>
      </dgm:t>
    </dgm:pt>
    <dgm:pt modelId="{91EA929F-8C38-4B51-912D-15543F7880E8}" type="sibTrans" cxnId="{3E2EEC8D-EFBF-4253-886D-3C9F2592A607}">
      <dgm:prSet/>
      <dgm:spPr/>
      <dgm:t>
        <a:bodyPr/>
        <a:lstStyle/>
        <a:p>
          <a:endParaRPr lang="fr-FR"/>
        </a:p>
      </dgm:t>
    </dgm:pt>
    <dgm:pt modelId="{87FAD9E2-9CF8-4FA7-9E84-DC905BA03158}">
      <dgm:prSet phldrT="[Texte]"/>
      <dgm:spPr/>
      <dgm:t>
        <a:bodyPr/>
        <a:lstStyle/>
        <a:p>
          <a:r>
            <a:rPr lang="fr-FR" dirty="0" smtClean="0"/>
            <a:t>Eaux ménagères (EM)</a:t>
          </a:r>
        </a:p>
      </dgm:t>
    </dgm:pt>
    <dgm:pt modelId="{733A6C09-36F0-49B0-9F77-02538ABD9F5D}" type="parTrans" cxnId="{9797466F-C9C6-4892-B2DA-18DE7B16E853}">
      <dgm:prSet/>
      <dgm:spPr/>
      <dgm:t>
        <a:bodyPr/>
        <a:lstStyle/>
        <a:p>
          <a:endParaRPr lang="fr-FR"/>
        </a:p>
      </dgm:t>
    </dgm:pt>
    <dgm:pt modelId="{5CCD83E2-37B4-4494-A3B2-A6547D6C1449}" type="sibTrans" cxnId="{9797466F-C9C6-4892-B2DA-18DE7B16E853}">
      <dgm:prSet/>
      <dgm:spPr/>
      <dgm:t>
        <a:bodyPr/>
        <a:lstStyle/>
        <a:p>
          <a:endParaRPr lang="fr-FR"/>
        </a:p>
      </dgm:t>
    </dgm:pt>
    <dgm:pt modelId="{F2F5F4DD-302C-44B2-9717-B46471BB43D0}">
      <dgm:prSet phldrT="[Texte]"/>
      <dgm:spPr/>
      <dgm:t>
        <a:bodyPr/>
        <a:lstStyle/>
        <a:p>
          <a:r>
            <a:rPr lang="fr-FR" dirty="0" smtClean="0"/>
            <a:t>Eaux de Vannes (EV)</a:t>
          </a:r>
          <a:endParaRPr lang="fr-FR" dirty="0"/>
        </a:p>
      </dgm:t>
    </dgm:pt>
    <dgm:pt modelId="{A93628CC-3219-46C8-BB44-5D400B56609A}" type="parTrans" cxnId="{F5C73A52-48F3-4084-A011-1B1E961613E5}">
      <dgm:prSet/>
      <dgm:spPr/>
      <dgm:t>
        <a:bodyPr/>
        <a:lstStyle/>
        <a:p>
          <a:endParaRPr lang="fr-FR"/>
        </a:p>
      </dgm:t>
    </dgm:pt>
    <dgm:pt modelId="{D35FF964-65B9-4737-B9E9-5BD8B6F6F6C9}" type="sibTrans" cxnId="{F5C73A52-48F3-4084-A011-1B1E961613E5}">
      <dgm:prSet/>
      <dgm:spPr/>
      <dgm:t>
        <a:bodyPr/>
        <a:lstStyle/>
        <a:p>
          <a:endParaRPr lang="fr-FR"/>
        </a:p>
      </dgm:t>
    </dgm:pt>
    <dgm:pt modelId="{F0FE8A95-DC12-4541-9DD9-E0088810526E}">
      <dgm:prSet phldrT="[Texte]"/>
      <dgm:spPr/>
      <dgm:t>
        <a:bodyPr/>
        <a:lstStyle/>
        <a:p>
          <a:r>
            <a:rPr lang="fr-FR" dirty="0" smtClean="0"/>
            <a:t>Eaux Pluviales (EP)</a:t>
          </a:r>
          <a:endParaRPr lang="fr-FR" dirty="0"/>
        </a:p>
      </dgm:t>
    </dgm:pt>
    <dgm:pt modelId="{DF6CE058-A73B-40A7-AA4D-A2DBB4401682}" type="parTrans" cxnId="{E468AB02-BC64-4A95-BA39-153A5A62E831}">
      <dgm:prSet/>
      <dgm:spPr/>
      <dgm:t>
        <a:bodyPr/>
        <a:lstStyle/>
        <a:p>
          <a:endParaRPr lang="fr-FR"/>
        </a:p>
      </dgm:t>
    </dgm:pt>
    <dgm:pt modelId="{59B5E9CA-BCC7-43F0-BB36-2E3F19CF5073}" type="sibTrans" cxnId="{E468AB02-BC64-4A95-BA39-153A5A62E831}">
      <dgm:prSet/>
      <dgm:spPr/>
      <dgm:t>
        <a:bodyPr/>
        <a:lstStyle/>
        <a:p>
          <a:endParaRPr lang="fr-FR"/>
        </a:p>
      </dgm:t>
    </dgm:pt>
    <dgm:pt modelId="{F630E4C5-3748-4B76-990F-0A182FE69333}" type="pres">
      <dgm:prSet presAssocID="{1783CFEE-661A-4487-A41D-63E361CD2D39}" presName="hierChild1" presStyleCnt="0">
        <dgm:presLayoutVars>
          <dgm:orgChart val="1"/>
          <dgm:chPref val="1"/>
          <dgm:dir/>
          <dgm:animOne val="branch"/>
          <dgm:animLvl val="lvl"/>
          <dgm:resizeHandles/>
        </dgm:presLayoutVars>
      </dgm:prSet>
      <dgm:spPr/>
      <dgm:t>
        <a:bodyPr/>
        <a:lstStyle/>
        <a:p>
          <a:endParaRPr lang="fr-FR"/>
        </a:p>
      </dgm:t>
    </dgm:pt>
    <dgm:pt modelId="{B0551326-9BC6-4F8C-8A5F-EA3BD113B533}" type="pres">
      <dgm:prSet presAssocID="{5B7EE1E3-6E40-44EB-8376-4B165155BA87}" presName="hierRoot1" presStyleCnt="0">
        <dgm:presLayoutVars>
          <dgm:hierBranch val="init"/>
        </dgm:presLayoutVars>
      </dgm:prSet>
      <dgm:spPr/>
    </dgm:pt>
    <dgm:pt modelId="{DD0D23F2-E4F9-4381-9FC7-824031E82016}" type="pres">
      <dgm:prSet presAssocID="{5B7EE1E3-6E40-44EB-8376-4B165155BA87}" presName="rootComposite1" presStyleCnt="0"/>
      <dgm:spPr/>
    </dgm:pt>
    <dgm:pt modelId="{61B6DCE9-B229-4962-A0D5-13305C0CD862}" type="pres">
      <dgm:prSet presAssocID="{5B7EE1E3-6E40-44EB-8376-4B165155BA87}" presName="rootText1" presStyleLbl="node0" presStyleIdx="0" presStyleCnt="1" custScaleX="168219">
        <dgm:presLayoutVars>
          <dgm:chPref val="3"/>
        </dgm:presLayoutVars>
      </dgm:prSet>
      <dgm:spPr/>
      <dgm:t>
        <a:bodyPr/>
        <a:lstStyle/>
        <a:p>
          <a:endParaRPr lang="fr-FR"/>
        </a:p>
      </dgm:t>
    </dgm:pt>
    <dgm:pt modelId="{EEE3C117-38BC-498F-8F45-EFB4F1BD4E32}" type="pres">
      <dgm:prSet presAssocID="{5B7EE1E3-6E40-44EB-8376-4B165155BA87}" presName="rootConnector1" presStyleLbl="node1" presStyleIdx="0" presStyleCnt="0"/>
      <dgm:spPr/>
      <dgm:t>
        <a:bodyPr/>
        <a:lstStyle/>
        <a:p>
          <a:endParaRPr lang="fr-FR"/>
        </a:p>
      </dgm:t>
    </dgm:pt>
    <dgm:pt modelId="{34905C38-AC8D-46D2-9D7A-F7657352EC8A}" type="pres">
      <dgm:prSet presAssocID="{5B7EE1E3-6E40-44EB-8376-4B165155BA87}" presName="hierChild2" presStyleCnt="0"/>
      <dgm:spPr/>
    </dgm:pt>
    <dgm:pt modelId="{FFBEF8C1-02F0-47DA-B98E-838336A6487D}" type="pres">
      <dgm:prSet presAssocID="{733A6C09-36F0-49B0-9F77-02538ABD9F5D}" presName="Name37" presStyleLbl="parChTrans1D2" presStyleIdx="0" presStyleCnt="3"/>
      <dgm:spPr/>
      <dgm:t>
        <a:bodyPr/>
        <a:lstStyle/>
        <a:p>
          <a:endParaRPr lang="fr-FR"/>
        </a:p>
      </dgm:t>
    </dgm:pt>
    <dgm:pt modelId="{28D8FB54-D60C-4EE8-A33B-7BC9675811E1}" type="pres">
      <dgm:prSet presAssocID="{87FAD9E2-9CF8-4FA7-9E84-DC905BA03158}" presName="hierRoot2" presStyleCnt="0">
        <dgm:presLayoutVars>
          <dgm:hierBranch val="init"/>
        </dgm:presLayoutVars>
      </dgm:prSet>
      <dgm:spPr/>
    </dgm:pt>
    <dgm:pt modelId="{CB37973D-298D-4559-9A0E-77CC05DA5C02}" type="pres">
      <dgm:prSet presAssocID="{87FAD9E2-9CF8-4FA7-9E84-DC905BA03158}" presName="rootComposite" presStyleCnt="0"/>
      <dgm:spPr/>
    </dgm:pt>
    <dgm:pt modelId="{A7732B0E-4FFC-4941-9AA0-CC51F1DF7A9E}" type="pres">
      <dgm:prSet presAssocID="{87FAD9E2-9CF8-4FA7-9E84-DC905BA03158}" presName="rootText" presStyleLbl="node2" presStyleIdx="0" presStyleCnt="3">
        <dgm:presLayoutVars>
          <dgm:chPref val="3"/>
        </dgm:presLayoutVars>
      </dgm:prSet>
      <dgm:spPr/>
      <dgm:t>
        <a:bodyPr/>
        <a:lstStyle/>
        <a:p>
          <a:endParaRPr lang="fr-FR"/>
        </a:p>
      </dgm:t>
    </dgm:pt>
    <dgm:pt modelId="{2001653F-BD5A-43DB-BCBC-E2ACA5244E6C}" type="pres">
      <dgm:prSet presAssocID="{87FAD9E2-9CF8-4FA7-9E84-DC905BA03158}" presName="rootConnector" presStyleLbl="node2" presStyleIdx="0" presStyleCnt="3"/>
      <dgm:spPr/>
      <dgm:t>
        <a:bodyPr/>
        <a:lstStyle/>
        <a:p>
          <a:endParaRPr lang="fr-FR"/>
        </a:p>
      </dgm:t>
    </dgm:pt>
    <dgm:pt modelId="{C205DD41-6DAB-446E-A1B5-54735FBA9823}" type="pres">
      <dgm:prSet presAssocID="{87FAD9E2-9CF8-4FA7-9E84-DC905BA03158}" presName="hierChild4" presStyleCnt="0"/>
      <dgm:spPr/>
    </dgm:pt>
    <dgm:pt modelId="{876E443E-9405-4CBF-9E66-E92E33585692}" type="pres">
      <dgm:prSet presAssocID="{87FAD9E2-9CF8-4FA7-9E84-DC905BA03158}" presName="hierChild5" presStyleCnt="0"/>
      <dgm:spPr/>
    </dgm:pt>
    <dgm:pt modelId="{7B44F328-CB21-46CB-A439-593D30862048}" type="pres">
      <dgm:prSet presAssocID="{A93628CC-3219-46C8-BB44-5D400B56609A}" presName="Name37" presStyleLbl="parChTrans1D2" presStyleIdx="1" presStyleCnt="3"/>
      <dgm:spPr/>
      <dgm:t>
        <a:bodyPr/>
        <a:lstStyle/>
        <a:p>
          <a:endParaRPr lang="fr-FR"/>
        </a:p>
      </dgm:t>
    </dgm:pt>
    <dgm:pt modelId="{FE935E74-EDD7-4133-BCC3-11C7DB207FAC}" type="pres">
      <dgm:prSet presAssocID="{F2F5F4DD-302C-44B2-9717-B46471BB43D0}" presName="hierRoot2" presStyleCnt="0">
        <dgm:presLayoutVars>
          <dgm:hierBranch val="init"/>
        </dgm:presLayoutVars>
      </dgm:prSet>
      <dgm:spPr/>
    </dgm:pt>
    <dgm:pt modelId="{E70BF9A3-83A3-4F4C-9508-D3D59CB7E9CC}" type="pres">
      <dgm:prSet presAssocID="{F2F5F4DD-302C-44B2-9717-B46471BB43D0}" presName="rootComposite" presStyleCnt="0"/>
      <dgm:spPr/>
    </dgm:pt>
    <dgm:pt modelId="{D9256279-BFB8-4A99-9286-66820C654888}" type="pres">
      <dgm:prSet presAssocID="{F2F5F4DD-302C-44B2-9717-B46471BB43D0}" presName="rootText" presStyleLbl="node2" presStyleIdx="1" presStyleCnt="3">
        <dgm:presLayoutVars>
          <dgm:chPref val="3"/>
        </dgm:presLayoutVars>
      </dgm:prSet>
      <dgm:spPr/>
      <dgm:t>
        <a:bodyPr/>
        <a:lstStyle/>
        <a:p>
          <a:endParaRPr lang="fr-FR"/>
        </a:p>
      </dgm:t>
    </dgm:pt>
    <dgm:pt modelId="{596C49E0-759C-4970-AB2B-17571865D110}" type="pres">
      <dgm:prSet presAssocID="{F2F5F4DD-302C-44B2-9717-B46471BB43D0}" presName="rootConnector" presStyleLbl="node2" presStyleIdx="1" presStyleCnt="3"/>
      <dgm:spPr/>
      <dgm:t>
        <a:bodyPr/>
        <a:lstStyle/>
        <a:p>
          <a:endParaRPr lang="fr-FR"/>
        </a:p>
      </dgm:t>
    </dgm:pt>
    <dgm:pt modelId="{EAEE7AA6-88EC-4FA4-A819-B81ECF93E0F6}" type="pres">
      <dgm:prSet presAssocID="{F2F5F4DD-302C-44B2-9717-B46471BB43D0}" presName="hierChild4" presStyleCnt="0"/>
      <dgm:spPr/>
    </dgm:pt>
    <dgm:pt modelId="{942AC21E-AB19-4918-8FB6-39837EAA56FA}" type="pres">
      <dgm:prSet presAssocID="{F2F5F4DD-302C-44B2-9717-B46471BB43D0}" presName="hierChild5" presStyleCnt="0"/>
      <dgm:spPr/>
    </dgm:pt>
    <dgm:pt modelId="{C750AE9B-B8AF-4C24-BA0E-B852D8E02545}" type="pres">
      <dgm:prSet presAssocID="{DF6CE058-A73B-40A7-AA4D-A2DBB4401682}" presName="Name37" presStyleLbl="parChTrans1D2" presStyleIdx="2" presStyleCnt="3"/>
      <dgm:spPr/>
      <dgm:t>
        <a:bodyPr/>
        <a:lstStyle/>
        <a:p>
          <a:endParaRPr lang="fr-FR"/>
        </a:p>
      </dgm:t>
    </dgm:pt>
    <dgm:pt modelId="{1F829BA4-3CC3-445B-9078-034D46F7D4D0}" type="pres">
      <dgm:prSet presAssocID="{F0FE8A95-DC12-4541-9DD9-E0088810526E}" presName="hierRoot2" presStyleCnt="0">
        <dgm:presLayoutVars>
          <dgm:hierBranch val="init"/>
        </dgm:presLayoutVars>
      </dgm:prSet>
      <dgm:spPr/>
    </dgm:pt>
    <dgm:pt modelId="{4B5FB35D-702D-406B-95CB-44A33DFFBD57}" type="pres">
      <dgm:prSet presAssocID="{F0FE8A95-DC12-4541-9DD9-E0088810526E}" presName="rootComposite" presStyleCnt="0"/>
      <dgm:spPr/>
    </dgm:pt>
    <dgm:pt modelId="{33414B41-C962-49F4-8C10-C356C0D43F03}" type="pres">
      <dgm:prSet presAssocID="{F0FE8A95-DC12-4541-9DD9-E0088810526E}" presName="rootText" presStyleLbl="node2" presStyleIdx="2" presStyleCnt="3">
        <dgm:presLayoutVars>
          <dgm:chPref val="3"/>
        </dgm:presLayoutVars>
      </dgm:prSet>
      <dgm:spPr/>
      <dgm:t>
        <a:bodyPr/>
        <a:lstStyle/>
        <a:p>
          <a:endParaRPr lang="fr-FR"/>
        </a:p>
      </dgm:t>
    </dgm:pt>
    <dgm:pt modelId="{5A5D2A00-14EF-4DEF-AFC5-9678ED04637B}" type="pres">
      <dgm:prSet presAssocID="{F0FE8A95-DC12-4541-9DD9-E0088810526E}" presName="rootConnector" presStyleLbl="node2" presStyleIdx="2" presStyleCnt="3"/>
      <dgm:spPr/>
      <dgm:t>
        <a:bodyPr/>
        <a:lstStyle/>
        <a:p>
          <a:endParaRPr lang="fr-FR"/>
        </a:p>
      </dgm:t>
    </dgm:pt>
    <dgm:pt modelId="{1EA6CB11-53BB-47FF-8838-207A9C76D916}" type="pres">
      <dgm:prSet presAssocID="{F0FE8A95-DC12-4541-9DD9-E0088810526E}" presName="hierChild4" presStyleCnt="0"/>
      <dgm:spPr/>
    </dgm:pt>
    <dgm:pt modelId="{C407F0F3-C220-4C75-BD5E-2774739D1DF2}" type="pres">
      <dgm:prSet presAssocID="{F0FE8A95-DC12-4541-9DD9-E0088810526E}" presName="hierChild5" presStyleCnt="0"/>
      <dgm:spPr/>
    </dgm:pt>
    <dgm:pt modelId="{1376AF55-B781-40F4-A0B8-931C95656B64}" type="pres">
      <dgm:prSet presAssocID="{5B7EE1E3-6E40-44EB-8376-4B165155BA87}" presName="hierChild3" presStyleCnt="0"/>
      <dgm:spPr/>
    </dgm:pt>
  </dgm:ptLst>
  <dgm:cxnLst>
    <dgm:cxn modelId="{9797466F-C9C6-4892-B2DA-18DE7B16E853}" srcId="{5B7EE1E3-6E40-44EB-8376-4B165155BA87}" destId="{87FAD9E2-9CF8-4FA7-9E84-DC905BA03158}" srcOrd="0" destOrd="0" parTransId="{733A6C09-36F0-49B0-9F77-02538ABD9F5D}" sibTransId="{5CCD83E2-37B4-4494-A3B2-A6547D6C1449}"/>
    <dgm:cxn modelId="{0B5407D6-3D13-4A43-BDC8-01A071C4A1D8}" type="presOf" srcId="{87FAD9E2-9CF8-4FA7-9E84-DC905BA03158}" destId="{A7732B0E-4FFC-4941-9AA0-CC51F1DF7A9E}" srcOrd="0" destOrd="0" presId="urn:microsoft.com/office/officeart/2005/8/layout/orgChart1"/>
    <dgm:cxn modelId="{F5C73A52-48F3-4084-A011-1B1E961613E5}" srcId="{5B7EE1E3-6E40-44EB-8376-4B165155BA87}" destId="{F2F5F4DD-302C-44B2-9717-B46471BB43D0}" srcOrd="1" destOrd="0" parTransId="{A93628CC-3219-46C8-BB44-5D400B56609A}" sibTransId="{D35FF964-65B9-4737-B9E9-5BD8B6F6F6C9}"/>
    <dgm:cxn modelId="{9AAF7D1F-23DE-4715-B643-30AFFCF68607}" type="presOf" srcId="{F0FE8A95-DC12-4541-9DD9-E0088810526E}" destId="{5A5D2A00-14EF-4DEF-AFC5-9678ED04637B}" srcOrd="1" destOrd="0" presId="urn:microsoft.com/office/officeart/2005/8/layout/orgChart1"/>
    <dgm:cxn modelId="{AFCCCA2F-C646-4CD1-9745-2D43C7D14D7F}" type="presOf" srcId="{F2F5F4DD-302C-44B2-9717-B46471BB43D0}" destId="{596C49E0-759C-4970-AB2B-17571865D110}" srcOrd="1" destOrd="0" presId="urn:microsoft.com/office/officeart/2005/8/layout/orgChart1"/>
    <dgm:cxn modelId="{E6910F88-1C1C-4A44-86B6-3982809298A5}" type="presOf" srcId="{5B7EE1E3-6E40-44EB-8376-4B165155BA87}" destId="{61B6DCE9-B229-4962-A0D5-13305C0CD862}" srcOrd="0" destOrd="0" presId="urn:microsoft.com/office/officeart/2005/8/layout/orgChart1"/>
    <dgm:cxn modelId="{E468AB02-BC64-4A95-BA39-153A5A62E831}" srcId="{5B7EE1E3-6E40-44EB-8376-4B165155BA87}" destId="{F0FE8A95-DC12-4541-9DD9-E0088810526E}" srcOrd="2" destOrd="0" parTransId="{DF6CE058-A73B-40A7-AA4D-A2DBB4401682}" sibTransId="{59B5E9CA-BCC7-43F0-BB36-2E3F19CF5073}"/>
    <dgm:cxn modelId="{3E2EEC8D-EFBF-4253-886D-3C9F2592A607}" srcId="{1783CFEE-661A-4487-A41D-63E361CD2D39}" destId="{5B7EE1E3-6E40-44EB-8376-4B165155BA87}" srcOrd="0" destOrd="0" parTransId="{96767671-1809-4C5C-9539-7E06F96AAF8E}" sibTransId="{91EA929F-8C38-4B51-912D-15543F7880E8}"/>
    <dgm:cxn modelId="{058B61C5-8825-46E1-AFC7-BF4C5C1F3243}" type="presOf" srcId="{733A6C09-36F0-49B0-9F77-02538ABD9F5D}" destId="{FFBEF8C1-02F0-47DA-B98E-838336A6487D}" srcOrd="0" destOrd="0" presId="urn:microsoft.com/office/officeart/2005/8/layout/orgChart1"/>
    <dgm:cxn modelId="{8AB76DEB-EFCF-4FEC-9E63-704FD824AF50}" type="presOf" srcId="{87FAD9E2-9CF8-4FA7-9E84-DC905BA03158}" destId="{2001653F-BD5A-43DB-BCBC-E2ACA5244E6C}" srcOrd="1" destOrd="0" presId="urn:microsoft.com/office/officeart/2005/8/layout/orgChart1"/>
    <dgm:cxn modelId="{B0BDFA7D-74BC-4205-A433-4465AFC2702F}" type="presOf" srcId="{5B7EE1E3-6E40-44EB-8376-4B165155BA87}" destId="{EEE3C117-38BC-498F-8F45-EFB4F1BD4E32}" srcOrd="1" destOrd="0" presId="urn:microsoft.com/office/officeart/2005/8/layout/orgChart1"/>
    <dgm:cxn modelId="{EF9A2149-BB30-4E67-B80C-36F8E544B8D3}" type="presOf" srcId="{DF6CE058-A73B-40A7-AA4D-A2DBB4401682}" destId="{C750AE9B-B8AF-4C24-BA0E-B852D8E02545}" srcOrd="0" destOrd="0" presId="urn:microsoft.com/office/officeart/2005/8/layout/orgChart1"/>
    <dgm:cxn modelId="{3CF55742-A92B-4D57-A4A3-136EB9D7FFF1}" type="presOf" srcId="{1783CFEE-661A-4487-A41D-63E361CD2D39}" destId="{F630E4C5-3748-4B76-990F-0A182FE69333}" srcOrd="0" destOrd="0" presId="urn:microsoft.com/office/officeart/2005/8/layout/orgChart1"/>
    <dgm:cxn modelId="{AA52106C-EAA5-44BD-AC7A-8A482FDE11D4}" type="presOf" srcId="{F0FE8A95-DC12-4541-9DD9-E0088810526E}" destId="{33414B41-C962-49F4-8C10-C356C0D43F03}" srcOrd="0" destOrd="0" presId="urn:microsoft.com/office/officeart/2005/8/layout/orgChart1"/>
    <dgm:cxn modelId="{160AC0FD-A508-4A64-BE72-59871301D581}" type="presOf" srcId="{F2F5F4DD-302C-44B2-9717-B46471BB43D0}" destId="{D9256279-BFB8-4A99-9286-66820C654888}" srcOrd="0" destOrd="0" presId="urn:microsoft.com/office/officeart/2005/8/layout/orgChart1"/>
    <dgm:cxn modelId="{A97AFAB8-EDAE-4940-BC73-B04565395176}" type="presOf" srcId="{A93628CC-3219-46C8-BB44-5D400B56609A}" destId="{7B44F328-CB21-46CB-A439-593D30862048}" srcOrd="0" destOrd="0" presId="urn:microsoft.com/office/officeart/2005/8/layout/orgChart1"/>
    <dgm:cxn modelId="{A546DFCA-F231-42F4-9A69-A8E10F7E5F01}" type="presParOf" srcId="{F630E4C5-3748-4B76-990F-0A182FE69333}" destId="{B0551326-9BC6-4F8C-8A5F-EA3BD113B533}" srcOrd="0" destOrd="0" presId="urn:microsoft.com/office/officeart/2005/8/layout/orgChart1"/>
    <dgm:cxn modelId="{C5E1E543-4A72-4935-B031-470592ABFF4D}" type="presParOf" srcId="{B0551326-9BC6-4F8C-8A5F-EA3BD113B533}" destId="{DD0D23F2-E4F9-4381-9FC7-824031E82016}" srcOrd="0" destOrd="0" presId="urn:microsoft.com/office/officeart/2005/8/layout/orgChart1"/>
    <dgm:cxn modelId="{9972F49D-7AA1-4DCB-8284-4E57FF98A1EA}" type="presParOf" srcId="{DD0D23F2-E4F9-4381-9FC7-824031E82016}" destId="{61B6DCE9-B229-4962-A0D5-13305C0CD862}" srcOrd="0" destOrd="0" presId="urn:microsoft.com/office/officeart/2005/8/layout/orgChart1"/>
    <dgm:cxn modelId="{B6980DBD-6EAD-4FB7-8DC0-00F958FB7E02}" type="presParOf" srcId="{DD0D23F2-E4F9-4381-9FC7-824031E82016}" destId="{EEE3C117-38BC-498F-8F45-EFB4F1BD4E32}" srcOrd="1" destOrd="0" presId="urn:microsoft.com/office/officeart/2005/8/layout/orgChart1"/>
    <dgm:cxn modelId="{3EC61675-43DC-4E16-AE3B-0866F5E8AE40}" type="presParOf" srcId="{B0551326-9BC6-4F8C-8A5F-EA3BD113B533}" destId="{34905C38-AC8D-46D2-9D7A-F7657352EC8A}" srcOrd="1" destOrd="0" presId="urn:microsoft.com/office/officeart/2005/8/layout/orgChart1"/>
    <dgm:cxn modelId="{C34411FF-16A5-4091-A596-20C80D3EEB97}" type="presParOf" srcId="{34905C38-AC8D-46D2-9D7A-F7657352EC8A}" destId="{FFBEF8C1-02F0-47DA-B98E-838336A6487D}" srcOrd="0" destOrd="0" presId="urn:microsoft.com/office/officeart/2005/8/layout/orgChart1"/>
    <dgm:cxn modelId="{A757D0A4-B722-4EAA-9511-3FAFB2D821E2}" type="presParOf" srcId="{34905C38-AC8D-46D2-9D7A-F7657352EC8A}" destId="{28D8FB54-D60C-4EE8-A33B-7BC9675811E1}" srcOrd="1" destOrd="0" presId="urn:microsoft.com/office/officeart/2005/8/layout/orgChart1"/>
    <dgm:cxn modelId="{A0471EF8-7C76-4CD8-A929-13FEE007F775}" type="presParOf" srcId="{28D8FB54-D60C-4EE8-A33B-7BC9675811E1}" destId="{CB37973D-298D-4559-9A0E-77CC05DA5C02}" srcOrd="0" destOrd="0" presId="urn:microsoft.com/office/officeart/2005/8/layout/orgChart1"/>
    <dgm:cxn modelId="{7B112548-724C-40A2-869E-9FD8D79677C0}" type="presParOf" srcId="{CB37973D-298D-4559-9A0E-77CC05DA5C02}" destId="{A7732B0E-4FFC-4941-9AA0-CC51F1DF7A9E}" srcOrd="0" destOrd="0" presId="urn:microsoft.com/office/officeart/2005/8/layout/orgChart1"/>
    <dgm:cxn modelId="{25ABB662-A6D2-4079-B56F-7A62A151939B}" type="presParOf" srcId="{CB37973D-298D-4559-9A0E-77CC05DA5C02}" destId="{2001653F-BD5A-43DB-BCBC-E2ACA5244E6C}" srcOrd="1" destOrd="0" presId="urn:microsoft.com/office/officeart/2005/8/layout/orgChart1"/>
    <dgm:cxn modelId="{711A0978-F783-4E8C-BD23-30DB0FB5C457}" type="presParOf" srcId="{28D8FB54-D60C-4EE8-A33B-7BC9675811E1}" destId="{C205DD41-6DAB-446E-A1B5-54735FBA9823}" srcOrd="1" destOrd="0" presId="urn:microsoft.com/office/officeart/2005/8/layout/orgChart1"/>
    <dgm:cxn modelId="{455B50B1-7B4F-4F04-97FC-64D51585A3DE}" type="presParOf" srcId="{28D8FB54-D60C-4EE8-A33B-7BC9675811E1}" destId="{876E443E-9405-4CBF-9E66-E92E33585692}" srcOrd="2" destOrd="0" presId="urn:microsoft.com/office/officeart/2005/8/layout/orgChart1"/>
    <dgm:cxn modelId="{0883EBD0-B536-4A4C-8FDF-78E528EA527A}" type="presParOf" srcId="{34905C38-AC8D-46D2-9D7A-F7657352EC8A}" destId="{7B44F328-CB21-46CB-A439-593D30862048}" srcOrd="2" destOrd="0" presId="urn:microsoft.com/office/officeart/2005/8/layout/orgChart1"/>
    <dgm:cxn modelId="{FBEA4BD9-7C44-419C-B403-DFE6816FFEDC}" type="presParOf" srcId="{34905C38-AC8D-46D2-9D7A-F7657352EC8A}" destId="{FE935E74-EDD7-4133-BCC3-11C7DB207FAC}" srcOrd="3" destOrd="0" presId="urn:microsoft.com/office/officeart/2005/8/layout/orgChart1"/>
    <dgm:cxn modelId="{D28F566E-3B15-462F-8646-7015F8B998D7}" type="presParOf" srcId="{FE935E74-EDD7-4133-BCC3-11C7DB207FAC}" destId="{E70BF9A3-83A3-4F4C-9508-D3D59CB7E9CC}" srcOrd="0" destOrd="0" presId="urn:microsoft.com/office/officeart/2005/8/layout/orgChart1"/>
    <dgm:cxn modelId="{33BEF546-24F1-4826-B200-070F6EA5A84C}" type="presParOf" srcId="{E70BF9A3-83A3-4F4C-9508-D3D59CB7E9CC}" destId="{D9256279-BFB8-4A99-9286-66820C654888}" srcOrd="0" destOrd="0" presId="urn:microsoft.com/office/officeart/2005/8/layout/orgChart1"/>
    <dgm:cxn modelId="{DC0813F9-5572-4DAC-AC4B-0D94281C7ACD}" type="presParOf" srcId="{E70BF9A3-83A3-4F4C-9508-D3D59CB7E9CC}" destId="{596C49E0-759C-4970-AB2B-17571865D110}" srcOrd="1" destOrd="0" presId="urn:microsoft.com/office/officeart/2005/8/layout/orgChart1"/>
    <dgm:cxn modelId="{87511BBB-9DD5-4600-8825-330550DD479D}" type="presParOf" srcId="{FE935E74-EDD7-4133-BCC3-11C7DB207FAC}" destId="{EAEE7AA6-88EC-4FA4-A819-B81ECF93E0F6}" srcOrd="1" destOrd="0" presId="urn:microsoft.com/office/officeart/2005/8/layout/orgChart1"/>
    <dgm:cxn modelId="{5C2BFD30-37B2-4339-A4AF-07022137C346}" type="presParOf" srcId="{FE935E74-EDD7-4133-BCC3-11C7DB207FAC}" destId="{942AC21E-AB19-4918-8FB6-39837EAA56FA}" srcOrd="2" destOrd="0" presId="urn:microsoft.com/office/officeart/2005/8/layout/orgChart1"/>
    <dgm:cxn modelId="{4651D00C-856D-45E3-9388-05CED3A7A464}" type="presParOf" srcId="{34905C38-AC8D-46D2-9D7A-F7657352EC8A}" destId="{C750AE9B-B8AF-4C24-BA0E-B852D8E02545}" srcOrd="4" destOrd="0" presId="urn:microsoft.com/office/officeart/2005/8/layout/orgChart1"/>
    <dgm:cxn modelId="{A2A74AA7-D8AB-48ED-A534-9DAA21552418}" type="presParOf" srcId="{34905C38-AC8D-46D2-9D7A-F7657352EC8A}" destId="{1F829BA4-3CC3-445B-9078-034D46F7D4D0}" srcOrd="5" destOrd="0" presId="urn:microsoft.com/office/officeart/2005/8/layout/orgChart1"/>
    <dgm:cxn modelId="{CB04A2D8-853A-4BB5-A156-03DF5CAAF9A7}" type="presParOf" srcId="{1F829BA4-3CC3-445B-9078-034D46F7D4D0}" destId="{4B5FB35D-702D-406B-95CB-44A33DFFBD57}" srcOrd="0" destOrd="0" presId="urn:microsoft.com/office/officeart/2005/8/layout/orgChart1"/>
    <dgm:cxn modelId="{34ACA29D-BBC1-4507-BB1C-550661478959}" type="presParOf" srcId="{4B5FB35D-702D-406B-95CB-44A33DFFBD57}" destId="{33414B41-C962-49F4-8C10-C356C0D43F03}" srcOrd="0" destOrd="0" presId="urn:microsoft.com/office/officeart/2005/8/layout/orgChart1"/>
    <dgm:cxn modelId="{BE36D035-C9F0-448A-AA54-D4FECA30BFE3}" type="presParOf" srcId="{4B5FB35D-702D-406B-95CB-44A33DFFBD57}" destId="{5A5D2A00-14EF-4DEF-AFC5-9678ED04637B}" srcOrd="1" destOrd="0" presId="urn:microsoft.com/office/officeart/2005/8/layout/orgChart1"/>
    <dgm:cxn modelId="{6EC50065-0122-44C2-98D2-DC582981C7B2}" type="presParOf" srcId="{1F829BA4-3CC3-445B-9078-034D46F7D4D0}" destId="{1EA6CB11-53BB-47FF-8838-207A9C76D916}" srcOrd="1" destOrd="0" presId="urn:microsoft.com/office/officeart/2005/8/layout/orgChart1"/>
    <dgm:cxn modelId="{1800ECD4-4A95-4E08-962B-86C1F0A69963}" type="presParOf" srcId="{1F829BA4-3CC3-445B-9078-034D46F7D4D0}" destId="{C407F0F3-C220-4C75-BD5E-2774739D1DF2}" srcOrd="2" destOrd="0" presId="urn:microsoft.com/office/officeart/2005/8/layout/orgChart1"/>
    <dgm:cxn modelId="{2D60D58F-036B-448C-BDFD-9881DC710D37}" type="presParOf" srcId="{B0551326-9BC6-4F8C-8A5F-EA3BD113B533}" destId="{1376AF55-B781-40F4-A0B8-931C95656B64}"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02CECA-11FC-4995-93D1-9F0D9F1DB77E}" type="datetimeFigureOut">
              <a:rPr lang="fr-FR" smtClean="0"/>
              <a:pPr/>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62705C-A75F-4FC1-A9B3-B384E21D998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2CECA-11FC-4995-93D1-9F0D9F1DB77E}" type="datetimeFigureOut">
              <a:rPr lang="fr-FR" smtClean="0"/>
              <a:pPr/>
              <a:t>24/06/2019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2705C-A75F-4FC1-A9B3-B384E21D998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6.xml"/><Relationship Id="rId7" Type="http://schemas.openxmlformats.org/officeDocument/2006/relationships/image" Target="../media/image59.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Layout" Target="../diagrams/layout7.xml"/><Relationship Id="rId7" Type="http://schemas.openxmlformats.org/officeDocument/2006/relationships/image" Target="../media/image64.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diagramColors" Target="../diagrams/colors7.xml"/><Relationship Id="rId10" Type="http://schemas.openxmlformats.org/officeDocument/2006/relationships/image" Target="../media/image67.jpeg"/><Relationship Id="rId4" Type="http://schemas.openxmlformats.org/officeDocument/2006/relationships/diagramQuickStyle" Target="../diagrams/quickStyle7.xml"/><Relationship Id="rId9" Type="http://schemas.openxmlformats.org/officeDocument/2006/relationships/image" Target="../media/image66.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00166" y="2314510"/>
            <a:ext cx="6357982" cy="400110"/>
          </a:xfrm>
          <a:prstGeom prst="rect">
            <a:avLst/>
          </a:prstGeom>
          <a:noFill/>
        </p:spPr>
        <p:txBody>
          <a:bodyPr wrap="square" rtlCol="0">
            <a:spAutoFit/>
          </a:bodyPr>
          <a:lstStyle/>
          <a:p>
            <a:pPr algn="ctr"/>
            <a:r>
              <a:rPr lang="fr-FR" sz="2000" b="1" dirty="0" smtClean="0">
                <a:solidFill>
                  <a:schemeClr val="tx1">
                    <a:lumMod val="65000"/>
                    <a:lumOff val="35000"/>
                  </a:schemeClr>
                </a:solidFill>
              </a:rPr>
              <a:t>Enseignant:</a:t>
            </a:r>
            <a:r>
              <a:rPr lang="fr-FR" sz="2000" b="1" dirty="0" smtClean="0">
                <a:solidFill>
                  <a:srgbClr val="7030A0"/>
                </a:solidFill>
              </a:rPr>
              <a:t> 	</a:t>
            </a:r>
            <a:r>
              <a:rPr lang="fr-FR" sz="2000" dirty="0" err="1" smtClean="0">
                <a:solidFill>
                  <a:srgbClr val="7030A0"/>
                </a:solidFill>
              </a:rPr>
              <a:t>Benferhat</a:t>
            </a:r>
            <a:r>
              <a:rPr lang="fr-FR" sz="2000" dirty="0" smtClean="0">
                <a:solidFill>
                  <a:srgbClr val="7030A0"/>
                </a:solidFill>
              </a:rPr>
              <a:t> Mohamed </a:t>
            </a:r>
            <a:r>
              <a:rPr lang="fr-FR" sz="2000" dirty="0" err="1" smtClean="0">
                <a:solidFill>
                  <a:srgbClr val="7030A0"/>
                </a:solidFill>
              </a:rPr>
              <a:t>Ladaoui</a:t>
            </a:r>
            <a:endParaRPr lang="fr-FR" sz="2000" dirty="0">
              <a:solidFill>
                <a:srgbClr val="7030A0"/>
              </a:solidFill>
            </a:endParaRPr>
          </a:p>
        </p:txBody>
      </p:sp>
      <p:sp>
        <p:nvSpPr>
          <p:cNvPr id="4" name="ZoneTexte 3"/>
          <p:cNvSpPr txBox="1"/>
          <p:nvPr/>
        </p:nvSpPr>
        <p:spPr>
          <a:xfrm>
            <a:off x="2357422" y="6202940"/>
            <a:ext cx="4714908" cy="369332"/>
          </a:xfrm>
          <a:prstGeom prst="rect">
            <a:avLst/>
          </a:prstGeom>
          <a:noFill/>
        </p:spPr>
        <p:txBody>
          <a:bodyPr wrap="square" rtlCol="0">
            <a:spAutoFit/>
          </a:bodyPr>
          <a:lstStyle/>
          <a:p>
            <a:pPr algn="ctr"/>
            <a:r>
              <a:rPr lang="fr-FR" b="1" dirty="0" smtClean="0">
                <a:solidFill>
                  <a:schemeClr val="tx1">
                    <a:lumMod val="65000"/>
                    <a:lumOff val="35000"/>
                  </a:schemeClr>
                </a:solidFill>
              </a:rPr>
              <a:t>Année Universitaire </a:t>
            </a:r>
            <a:r>
              <a:rPr lang="fr-FR" b="1" dirty="0" smtClean="0">
                <a:solidFill>
                  <a:srgbClr val="FF0000"/>
                </a:solidFill>
              </a:rPr>
              <a:t>2018-2019</a:t>
            </a:r>
          </a:p>
        </p:txBody>
      </p:sp>
      <p:sp>
        <p:nvSpPr>
          <p:cNvPr id="5" name="ZoneTexte 4"/>
          <p:cNvSpPr txBox="1"/>
          <p:nvPr/>
        </p:nvSpPr>
        <p:spPr>
          <a:xfrm>
            <a:off x="2285984" y="996719"/>
            <a:ext cx="4714908" cy="646331"/>
          </a:xfrm>
          <a:prstGeom prst="rect">
            <a:avLst/>
          </a:prstGeom>
          <a:noFill/>
        </p:spPr>
        <p:txBody>
          <a:bodyPr wrap="square" rtlCol="0">
            <a:spAutoFit/>
          </a:bodyPr>
          <a:lstStyle/>
          <a:p>
            <a:pPr algn="ctr"/>
            <a:r>
              <a:rPr lang="fr-FR" b="1" dirty="0" smtClean="0">
                <a:solidFill>
                  <a:schemeClr val="tx1">
                    <a:lumMod val="65000"/>
                    <a:lumOff val="35000"/>
                  </a:schemeClr>
                </a:solidFill>
              </a:rPr>
              <a:t>Département d’Architecture.</a:t>
            </a:r>
          </a:p>
          <a:p>
            <a:pPr algn="ctr"/>
            <a:r>
              <a:rPr lang="fr-FR" b="1" dirty="0" smtClean="0">
                <a:solidFill>
                  <a:schemeClr val="tx1">
                    <a:lumMod val="65000"/>
                    <a:lumOff val="35000"/>
                  </a:schemeClr>
                </a:solidFill>
              </a:rPr>
              <a:t>1</a:t>
            </a:r>
            <a:r>
              <a:rPr lang="fr-FR" b="1" baseline="30000" dirty="0" smtClean="0">
                <a:solidFill>
                  <a:schemeClr val="tx1">
                    <a:lumMod val="65000"/>
                    <a:lumOff val="35000"/>
                  </a:schemeClr>
                </a:solidFill>
              </a:rPr>
              <a:t>ère</a:t>
            </a:r>
            <a:r>
              <a:rPr lang="fr-FR" b="1" dirty="0" smtClean="0">
                <a:solidFill>
                  <a:schemeClr val="tx1">
                    <a:lumMod val="65000"/>
                    <a:lumOff val="35000"/>
                  </a:schemeClr>
                </a:solidFill>
              </a:rPr>
              <a:t> Année Master</a:t>
            </a:r>
          </a:p>
        </p:txBody>
      </p:sp>
      <p:sp>
        <p:nvSpPr>
          <p:cNvPr id="6" name="ZoneTexte 5"/>
          <p:cNvSpPr txBox="1"/>
          <p:nvPr/>
        </p:nvSpPr>
        <p:spPr>
          <a:xfrm>
            <a:off x="2143108" y="2916792"/>
            <a:ext cx="4786346" cy="369332"/>
          </a:xfrm>
          <a:prstGeom prst="rect">
            <a:avLst/>
          </a:prstGeom>
          <a:noFill/>
        </p:spPr>
        <p:txBody>
          <a:bodyPr wrap="square" rtlCol="0">
            <a:spAutoFit/>
          </a:bodyPr>
          <a:lstStyle/>
          <a:p>
            <a:pPr algn="ctr"/>
            <a:r>
              <a:rPr lang="fr-FR" b="1" dirty="0" smtClean="0">
                <a:solidFill>
                  <a:schemeClr val="tx1">
                    <a:lumMod val="65000"/>
                    <a:lumOff val="35000"/>
                  </a:schemeClr>
                </a:solidFill>
              </a:rPr>
              <a:t>Cours N°6</a:t>
            </a:r>
            <a:r>
              <a:rPr lang="fr-FR" dirty="0" smtClean="0"/>
              <a:t>: </a:t>
            </a:r>
            <a:r>
              <a:rPr lang="fr-FR" b="1" dirty="0" smtClean="0">
                <a:solidFill>
                  <a:srgbClr val="FF0000"/>
                </a:solidFill>
              </a:rPr>
              <a:t>Plomberie et Assainissement</a:t>
            </a:r>
            <a:endParaRPr lang="fr-FR" b="1" dirty="0">
              <a:solidFill>
                <a:srgbClr val="FF0000"/>
              </a:solidFill>
            </a:endParaRPr>
          </a:p>
        </p:txBody>
      </p:sp>
      <p:sp>
        <p:nvSpPr>
          <p:cNvPr id="7" name="ZoneTexte 6"/>
          <p:cNvSpPr txBox="1"/>
          <p:nvPr/>
        </p:nvSpPr>
        <p:spPr>
          <a:xfrm>
            <a:off x="2285984" y="285728"/>
            <a:ext cx="4714908" cy="646331"/>
          </a:xfrm>
          <a:prstGeom prst="rect">
            <a:avLst/>
          </a:prstGeom>
          <a:noFill/>
        </p:spPr>
        <p:txBody>
          <a:bodyPr wrap="square" rtlCol="0">
            <a:spAutoFit/>
          </a:bodyPr>
          <a:lstStyle/>
          <a:p>
            <a:pPr algn="ctr"/>
            <a:r>
              <a:rPr lang="fr-FR" dirty="0" smtClean="0">
                <a:solidFill>
                  <a:schemeClr val="tx1">
                    <a:lumMod val="50000"/>
                    <a:lumOff val="50000"/>
                  </a:schemeClr>
                </a:solidFill>
              </a:rPr>
              <a:t>Université de Biskra.</a:t>
            </a:r>
          </a:p>
          <a:p>
            <a:pPr algn="ctr"/>
            <a:r>
              <a:rPr lang="fr-FR" dirty="0" smtClean="0">
                <a:solidFill>
                  <a:schemeClr val="tx1">
                    <a:lumMod val="50000"/>
                    <a:lumOff val="50000"/>
                  </a:schemeClr>
                </a:solidFill>
              </a:rPr>
              <a:t>Faculté des Sciences et de la Technologie.</a:t>
            </a:r>
          </a:p>
        </p:txBody>
      </p:sp>
      <p:sp>
        <p:nvSpPr>
          <p:cNvPr id="8" name="ZoneTexte 7"/>
          <p:cNvSpPr txBox="1"/>
          <p:nvPr/>
        </p:nvSpPr>
        <p:spPr>
          <a:xfrm>
            <a:off x="928662" y="1885882"/>
            <a:ext cx="7143800" cy="400110"/>
          </a:xfrm>
          <a:prstGeom prst="rect">
            <a:avLst/>
          </a:prstGeom>
          <a:noFill/>
        </p:spPr>
        <p:txBody>
          <a:bodyPr wrap="square" rtlCol="0">
            <a:spAutoFit/>
          </a:bodyPr>
          <a:lstStyle/>
          <a:p>
            <a:pPr algn="ctr"/>
            <a:r>
              <a:rPr lang="fr-FR" sz="2000" b="1" dirty="0" smtClean="0">
                <a:solidFill>
                  <a:schemeClr val="tx1">
                    <a:lumMod val="65000"/>
                    <a:lumOff val="35000"/>
                  </a:schemeClr>
                </a:solidFill>
              </a:rPr>
              <a:t>Matière:</a:t>
            </a:r>
            <a:r>
              <a:rPr lang="fr-FR" sz="2000" b="1" dirty="0" smtClean="0">
                <a:solidFill>
                  <a:srgbClr val="7030A0"/>
                </a:solidFill>
              </a:rPr>
              <a:t> 	Initiations aux Détails et Corps d’Etat Secondaire</a:t>
            </a:r>
            <a:endParaRPr lang="fr-FR" sz="2000" b="1" dirty="0">
              <a:solidFill>
                <a:srgbClr val="7030A0"/>
              </a:solidFill>
            </a:endParaRPr>
          </a:p>
        </p:txBody>
      </p:sp>
      <p:pic>
        <p:nvPicPr>
          <p:cNvPr id="2050" name="Picture 2" descr="RÃ©sultat de recherche d'images pour &quot;cours pour architecte/plomberie et assainissement&quot;"/>
          <p:cNvPicPr>
            <a:picLocks noChangeAspect="1" noChangeArrowheads="1"/>
          </p:cNvPicPr>
          <p:nvPr/>
        </p:nvPicPr>
        <p:blipFill>
          <a:blip r:embed="rId2"/>
          <a:srcRect/>
          <a:stretch>
            <a:fillRect/>
          </a:stretch>
        </p:blipFill>
        <p:spPr bwMode="auto">
          <a:xfrm>
            <a:off x="0" y="3651931"/>
            <a:ext cx="3857570" cy="2134523"/>
          </a:xfrm>
          <a:prstGeom prst="rect">
            <a:avLst/>
          </a:prstGeom>
          <a:noFill/>
        </p:spPr>
      </p:pic>
      <p:sp>
        <p:nvSpPr>
          <p:cNvPr id="2052" name="AutoShape 4" descr="RÃ©sultat de recherche d'images pour &quot;cours pour architecte/plomberie et assainissemen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4" name="AutoShape 6" descr="RÃ©sultat de recherche d'images pour &quot;cours pour architecte/plomberie et assainissemen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6" name="AutoShape 8" descr="Lâassainissement individuel (autonome) : comment Ã§a marche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8" name="AutoShape 10" descr="Lâassainissement individuel (autonome) : comment Ã§a marche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60" name="Picture 12" descr="Les rÃ©seaux et l'assainissement-alternatives-9782862276076"/>
          <p:cNvPicPr>
            <a:picLocks noChangeAspect="1" noChangeArrowheads="1"/>
          </p:cNvPicPr>
          <p:nvPr/>
        </p:nvPicPr>
        <p:blipFill>
          <a:blip r:embed="rId3"/>
          <a:srcRect t="27159" b="26880"/>
          <a:stretch>
            <a:fillRect/>
          </a:stretch>
        </p:blipFill>
        <p:spPr bwMode="auto">
          <a:xfrm>
            <a:off x="3786181" y="3786190"/>
            <a:ext cx="2814205" cy="1857388"/>
          </a:xfrm>
          <a:prstGeom prst="rect">
            <a:avLst/>
          </a:prstGeom>
          <a:noFill/>
        </p:spPr>
      </p:pic>
      <p:sp>
        <p:nvSpPr>
          <p:cNvPr id="53250" name="AutoShape 2" descr="https://www.stylesdebain.fr/wp-content/uploads/2018/02/Cest-quoi-une-ventilation-primair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puis son captage dans le milieu natureljusquâau robinet du consommateur lâeaunÃ©cessite de nombreuses infrastructurespour..."/>
          <p:cNvPicPr>
            <a:picLocks noChangeAspect="1" noChangeArrowheads="1"/>
          </p:cNvPicPr>
          <p:nvPr/>
        </p:nvPicPr>
        <p:blipFill>
          <a:blip r:embed="rId2"/>
          <a:srcRect l="50625" t="23487" r="6038" b="9185"/>
          <a:stretch>
            <a:fillRect/>
          </a:stretch>
        </p:blipFill>
        <p:spPr bwMode="auto">
          <a:xfrm>
            <a:off x="5214942" y="632032"/>
            <a:ext cx="3929058" cy="4582918"/>
          </a:xfrm>
          <a:prstGeom prst="rect">
            <a:avLst/>
          </a:prstGeom>
          <a:noFill/>
        </p:spPr>
      </p:pic>
      <p:pic>
        <p:nvPicPr>
          <p:cNvPr id="3" name="Picture 2" descr="Depuis son captage dans le milieu natureljusquâau robinet du consommateur lâeaunÃ©cessite de nombreuses infrastructurespour..."/>
          <p:cNvPicPr>
            <a:picLocks noChangeAspect="1" noChangeArrowheads="1"/>
          </p:cNvPicPr>
          <p:nvPr/>
        </p:nvPicPr>
        <p:blipFill>
          <a:blip r:embed="rId2">
            <a:duotone>
              <a:schemeClr val="bg2">
                <a:shade val="45000"/>
                <a:satMod val="135000"/>
              </a:schemeClr>
              <a:prstClr val="white"/>
            </a:duotone>
          </a:blip>
          <a:srcRect l="37230" t="23487" r="49375" b="9185"/>
          <a:stretch>
            <a:fillRect/>
          </a:stretch>
        </p:blipFill>
        <p:spPr bwMode="auto">
          <a:xfrm>
            <a:off x="4000496" y="632032"/>
            <a:ext cx="1214446" cy="4582918"/>
          </a:xfrm>
          <a:prstGeom prst="rect">
            <a:avLst/>
          </a:prstGeom>
          <a:noFill/>
        </p:spPr>
      </p:pic>
      <p:sp>
        <p:nvSpPr>
          <p:cNvPr id="4" name="Rectangle 3"/>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sp>
        <p:nvSpPr>
          <p:cNvPr id="7" name="ZoneTexte 6"/>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8" name="ZoneTexte 7"/>
          <p:cNvSpPr txBox="1"/>
          <p:nvPr/>
        </p:nvSpPr>
        <p:spPr>
          <a:xfrm>
            <a:off x="500034" y="5628047"/>
            <a:ext cx="4071966" cy="1015663"/>
          </a:xfrm>
          <a:prstGeom prst="rect">
            <a:avLst/>
          </a:prstGeom>
          <a:noFill/>
        </p:spPr>
        <p:txBody>
          <a:bodyPr wrap="square" rtlCol="0">
            <a:spAutoFit/>
          </a:bodyPr>
          <a:lstStyle/>
          <a:p>
            <a:r>
              <a:rPr lang="fr-FR" sz="2000" dirty="0" smtClean="0"/>
              <a:t>Aussi</a:t>
            </a:r>
            <a:r>
              <a:rPr lang="fr-FR" sz="2000" b="1" dirty="0" smtClean="0">
                <a:solidFill>
                  <a:srgbClr val="FF0000"/>
                </a:solidFill>
              </a:rPr>
              <a:t>, la robinetterie </a:t>
            </a:r>
            <a:r>
              <a:rPr lang="fr-FR" sz="2000" dirty="0" smtClean="0"/>
              <a:t>permet de disposer de plusieurs points de puisage d’eau sur </a:t>
            </a:r>
            <a:r>
              <a:rPr lang="fr-FR" sz="2000" b="1" dirty="0" smtClean="0">
                <a:solidFill>
                  <a:srgbClr val="FF0000"/>
                </a:solidFill>
              </a:rPr>
              <a:t>le réseau.</a:t>
            </a:r>
          </a:p>
        </p:txBody>
      </p:sp>
      <p:sp>
        <p:nvSpPr>
          <p:cNvPr id="9" name="ZoneTexte 8"/>
          <p:cNvSpPr txBox="1"/>
          <p:nvPr/>
        </p:nvSpPr>
        <p:spPr>
          <a:xfrm>
            <a:off x="571472" y="2270461"/>
            <a:ext cx="4071966" cy="1015663"/>
          </a:xfrm>
          <a:prstGeom prst="rect">
            <a:avLst/>
          </a:prstGeom>
          <a:noFill/>
        </p:spPr>
        <p:txBody>
          <a:bodyPr wrap="square" rtlCol="0">
            <a:spAutoFit/>
          </a:bodyPr>
          <a:lstStyle/>
          <a:p>
            <a:r>
              <a:rPr lang="fr-FR" sz="2000" dirty="0" smtClean="0"/>
              <a:t>Les réseaux d’eau potable comportent des accessoires qui facilitent la maintenance.</a:t>
            </a:r>
          </a:p>
        </p:txBody>
      </p:sp>
      <p:sp>
        <p:nvSpPr>
          <p:cNvPr id="10" name="ZoneTexte 9"/>
          <p:cNvSpPr txBox="1"/>
          <p:nvPr/>
        </p:nvSpPr>
        <p:spPr>
          <a:xfrm>
            <a:off x="2928926" y="4342163"/>
            <a:ext cx="4071966" cy="1015663"/>
          </a:xfrm>
          <a:prstGeom prst="rect">
            <a:avLst/>
          </a:prstGeom>
          <a:noFill/>
        </p:spPr>
        <p:txBody>
          <a:bodyPr wrap="square" rtlCol="0">
            <a:spAutoFit/>
          </a:bodyPr>
          <a:lstStyle/>
          <a:p>
            <a:r>
              <a:rPr lang="fr-FR" sz="2000" b="1" dirty="0" smtClean="0">
                <a:solidFill>
                  <a:srgbClr val="FF0000"/>
                </a:solidFill>
              </a:rPr>
              <a:t>Débit.</a:t>
            </a:r>
          </a:p>
          <a:p>
            <a:r>
              <a:rPr lang="fr-FR" sz="2000" b="1" dirty="0" smtClean="0">
                <a:solidFill>
                  <a:srgbClr val="FF0000"/>
                </a:solidFill>
              </a:rPr>
              <a:t>Hauteur.</a:t>
            </a:r>
          </a:p>
          <a:p>
            <a:r>
              <a:rPr lang="fr-FR" sz="2000" b="1" dirty="0" smtClean="0">
                <a:solidFill>
                  <a:srgbClr val="FF0000"/>
                </a:solidFill>
              </a:rPr>
              <a:t>Pression</a:t>
            </a:r>
          </a:p>
        </p:txBody>
      </p:sp>
      <p:sp>
        <p:nvSpPr>
          <p:cNvPr id="11" name="ZoneTexte 10"/>
          <p:cNvSpPr txBox="1"/>
          <p:nvPr/>
        </p:nvSpPr>
        <p:spPr>
          <a:xfrm>
            <a:off x="500034" y="3429000"/>
            <a:ext cx="4071966" cy="400110"/>
          </a:xfrm>
          <a:prstGeom prst="rect">
            <a:avLst/>
          </a:prstGeom>
          <a:noFill/>
        </p:spPr>
        <p:txBody>
          <a:bodyPr wrap="square" rtlCol="0">
            <a:spAutoFit/>
          </a:bodyPr>
          <a:lstStyle/>
          <a:p>
            <a:r>
              <a:rPr lang="fr-FR" sz="2000" b="1" dirty="0" smtClean="0">
                <a:solidFill>
                  <a:srgbClr val="FF0000"/>
                </a:solidFill>
              </a:rPr>
              <a:t>Pour quel but?</a:t>
            </a:r>
          </a:p>
        </p:txBody>
      </p:sp>
      <p:sp>
        <p:nvSpPr>
          <p:cNvPr id="12" name="ZoneTexte 11"/>
          <p:cNvSpPr txBox="1"/>
          <p:nvPr/>
        </p:nvSpPr>
        <p:spPr>
          <a:xfrm>
            <a:off x="500034" y="4000504"/>
            <a:ext cx="4071966" cy="707886"/>
          </a:xfrm>
          <a:prstGeom prst="rect">
            <a:avLst/>
          </a:prstGeom>
          <a:noFill/>
        </p:spPr>
        <p:txBody>
          <a:bodyPr wrap="square" rtlCol="0">
            <a:spAutoFit/>
          </a:bodyPr>
          <a:lstStyle/>
          <a:p>
            <a:r>
              <a:rPr lang="fr-FR" sz="2000" dirty="0" smtClean="0"/>
              <a:t>Réguler les paramètres de l’écoulement de l’eau:</a:t>
            </a:r>
          </a:p>
        </p:txBody>
      </p:sp>
      <p:grpSp>
        <p:nvGrpSpPr>
          <p:cNvPr id="13" name="Groupe 12"/>
          <p:cNvGrpSpPr/>
          <p:nvPr/>
        </p:nvGrpSpPr>
        <p:grpSpPr>
          <a:xfrm>
            <a:off x="7429520" y="49988"/>
            <a:ext cx="1660921" cy="757232"/>
            <a:chOff x="4464" y="239307"/>
            <a:chExt cx="1660921" cy="757232"/>
          </a:xfrm>
          <a:solidFill>
            <a:srgbClr val="00B0F0"/>
          </a:solidFill>
        </p:grpSpPr>
        <p:sp>
          <p:nvSpPr>
            <p:cNvPr id="14" name="Chevron 1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16" name="Groupe 15"/>
          <p:cNvGrpSpPr/>
          <p:nvPr/>
        </p:nvGrpSpPr>
        <p:grpSpPr>
          <a:xfrm>
            <a:off x="53559" y="49988"/>
            <a:ext cx="1660921" cy="664368"/>
            <a:chOff x="4464" y="239307"/>
            <a:chExt cx="1660921" cy="664368"/>
          </a:xfrm>
          <a:solidFill>
            <a:schemeClr val="bg1">
              <a:lumMod val="95000"/>
            </a:schemeClr>
          </a:solidFill>
        </p:grpSpPr>
        <p:sp>
          <p:nvSpPr>
            <p:cNvPr id="17" name="Chevron 1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9" name="Groupe 18"/>
          <p:cNvGrpSpPr/>
          <p:nvPr/>
        </p:nvGrpSpPr>
        <p:grpSpPr>
          <a:xfrm>
            <a:off x="1553757" y="49988"/>
            <a:ext cx="1660921" cy="664368"/>
            <a:chOff x="4464" y="239307"/>
            <a:chExt cx="1660921" cy="664368"/>
          </a:xfrm>
          <a:solidFill>
            <a:schemeClr val="bg1">
              <a:lumMod val="85000"/>
            </a:schemeClr>
          </a:solidFill>
        </p:grpSpPr>
        <p:sp>
          <p:nvSpPr>
            <p:cNvPr id="20" name="Chevron 1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22" name="Groupe 21"/>
          <p:cNvGrpSpPr/>
          <p:nvPr/>
        </p:nvGrpSpPr>
        <p:grpSpPr>
          <a:xfrm>
            <a:off x="3053955" y="49988"/>
            <a:ext cx="1660921" cy="664368"/>
            <a:chOff x="4464" y="239307"/>
            <a:chExt cx="1660921" cy="664368"/>
          </a:xfrm>
          <a:solidFill>
            <a:schemeClr val="bg1">
              <a:lumMod val="75000"/>
            </a:schemeClr>
          </a:solidFill>
        </p:grpSpPr>
        <p:sp>
          <p:nvSpPr>
            <p:cNvPr id="23" name="Chevron 2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25" name="Groupe 24"/>
          <p:cNvGrpSpPr/>
          <p:nvPr/>
        </p:nvGrpSpPr>
        <p:grpSpPr>
          <a:xfrm>
            <a:off x="4554153" y="49988"/>
            <a:ext cx="1660921" cy="664368"/>
            <a:chOff x="4464" y="239307"/>
            <a:chExt cx="1660921" cy="664368"/>
          </a:xfrm>
          <a:solidFill>
            <a:schemeClr val="bg1">
              <a:lumMod val="75000"/>
            </a:schemeClr>
          </a:solidFill>
        </p:grpSpPr>
        <p:sp>
          <p:nvSpPr>
            <p:cNvPr id="26" name="Chevron 2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28" name="Groupe 27"/>
          <p:cNvGrpSpPr/>
          <p:nvPr/>
        </p:nvGrpSpPr>
        <p:grpSpPr>
          <a:xfrm>
            <a:off x="6000760" y="49988"/>
            <a:ext cx="1660921" cy="664368"/>
            <a:chOff x="4464" y="239307"/>
            <a:chExt cx="1660921" cy="664368"/>
          </a:xfrm>
          <a:solidFill>
            <a:schemeClr val="bg1">
              <a:lumMod val="65000"/>
            </a:schemeClr>
          </a:solidFill>
        </p:grpSpPr>
        <p:sp>
          <p:nvSpPr>
            <p:cNvPr id="29" name="Chevron 2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s://p1.storage.canalblog.com/25/57/336101/16298908.jpg"/>
          <p:cNvPicPr>
            <a:picLocks noChangeAspect="1" noChangeArrowheads="1"/>
          </p:cNvPicPr>
          <p:nvPr/>
        </p:nvPicPr>
        <p:blipFill>
          <a:blip r:embed="rId2"/>
          <a:srcRect/>
          <a:stretch>
            <a:fillRect/>
          </a:stretch>
        </p:blipFill>
        <p:spPr bwMode="auto">
          <a:xfrm>
            <a:off x="3571868" y="2786058"/>
            <a:ext cx="3195380" cy="3000356"/>
          </a:xfrm>
          <a:prstGeom prst="rect">
            <a:avLst/>
          </a:prstGeom>
          <a:noFill/>
        </p:spPr>
      </p:pic>
      <p:sp>
        <p:nvSpPr>
          <p:cNvPr id="3" name="Rectangle 2"/>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4" name="Groupe 3"/>
          <p:cNvGrpSpPr/>
          <p:nvPr/>
        </p:nvGrpSpPr>
        <p:grpSpPr>
          <a:xfrm>
            <a:off x="7429520" y="49988"/>
            <a:ext cx="1660921" cy="757232"/>
            <a:chOff x="4464" y="239307"/>
            <a:chExt cx="1660921" cy="757232"/>
          </a:xfrm>
          <a:solidFill>
            <a:srgbClr val="00B0F0"/>
          </a:solidFill>
        </p:grpSpPr>
        <p:sp>
          <p:nvSpPr>
            <p:cNvPr id="5" name="Chevron 4"/>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7" name="Groupe 6"/>
          <p:cNvGrpSpPr/>
          <p:nvPr/>
        </p:nvGrpSpPr>
        <p:grpSpPr>
          <a:xfrm>
            <a:off x="53559" y="49988"/>
            <a:ext cx="1660921" cy="664368"/>
            <a:chOff x="4464" y="239307"/>
            <a:chExt cx="1660921" cy="664368"/>
          </a:xfrm>
          <a:solidFill>
            <a:schemeClr val="bg1">
              <a:lumMod val="95000"/>
            </a:schemeClr>
          </a:solidFill>
        </p:grpSpPr>
        <p:sp>
          <p:nvSpPr>
            <p:cNvPr id="8" name="Chevron 7"/>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0" name="Groupe 9"/>
          <p:cNvGrpSpPr/>
          <p:nvPr/>
        </p:nvGrpSpPr>
        <p:grpSpPr>
          <a:xfrm>
            <a:off x="1553757" y="49988"/>
            <a:ext cx="1660921" cy="664368"/>
            <a:chOff x="4464" y="239307"/>
            <a:chExt cx="1660921" cy="664368"/>
          </a:xfrm>
          <a:solidFill>
            <a:schemeClr val="bg1">
              <a:lumMod val="85000"/>
            </a:schemeClr>
          </a:solidFill>
        </p:grpSpPr>
        <p:sp>
          <p:nvSpPr>
            <p:cNvPr id="11" name="Chevron 10"/>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3" name="Groupe 12"/>
          <p:cNvGrpSpPr/>
          <p:nvPr/>
        </p:nvGrpSpPr>
        <p:grpSpPr>
          <a:xfrm>
            <a:off x="3053955" y="49988"/>
            <a:ext cx="1660921" cy="664368"/>
            <a:chOff x="4464" y="239307"/>
            <a:chExt cx="1660921" cy="664368"/>
          </a:xfrm>
          <a:solidFill>
            <a:schemeClr val="bg1">
              <a:lumMod val="75000"/>
            </a:schemeClr>
          </a:solidFill>
        </p:grpSpPr>
        <p:sp>
          <p:nvSpPr>
            <p:cNvPr id="14" name="Chevron 1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6" name="Groupe 15"/>
          <p:cNvGrpSpPr/>
          <p:nvPr/>
        </p:nvGrpSpPr>
        <p:grpSpPr>
          <a:xfrm>
            <a:off x="4554153" y="49988"/>
            <a:ext cx="1660921" cy="664368"/>
            <a:chOff x="4464" y="239307"/>
            <a:chExt cx="1660921" cy="664368"/>
          </a:xfrm>
          <a:solidFill>
            <a:schemeClr val="bg1">
              <a:lumMod val="75000"/>
            </a:schemeClr>
          </a:solidFill>
        </p:grpSpPr>
        <p:sp>
          <p:nvSpPr>
            <p:cNvPr id="17" name="Chevron 1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9" name="Groupe 18"/>
          <p:cNvGrpSpPr/>
          <p:nvPr/>
        </p:nvGrpSpPr>
        <p:grpSpPr>
          <a:xfrm>
            <a:off x="6000760" y="49988"/>
            <a:ext cx="1660921" cy="664368"/>
            <a:chOff x="4464" y="239307"/>
            <a:chExt cx="1660921" cy="664368"/>
          </a:xfrm>
          <a:solidFill>
            <a:schemeClr val="bg1">
              <a:lumMod val="65000"/>
            </a:schemeClr>
          </a:solidFill>
        </p:grpSpPr>
        <p:sp>
          <p:nvSpPr>
            <p:cNvPr id="20" name="Chevron 1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3" name="ZoneTexte 22"/>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24" name="ZoneTexte 23"/>
          <p:cNvSpPr txBox="1"/>
          <p:nvPr/>
        </p:nvSpPr>
        <p:spPr>
          <a:xfrm>
            <a:off x="1214414" y="2357430"/>
            <a:ext cx="4572032" cy="461665"/>
          </a:xfrm>
          <a:prstGeom prst="rect">
            <a:avLst/>
          </a:prstGeom>
          <a:solidFill>
            <a:schemeClr val="bg1">
              <a:lumMod val="95000"/>
            </a:schemeClr>
          </a:solidFill>
        </p:spPr>
        <p:txBody>
          <a:bodyPr wrap="square" rtlCol="0">
            <a:spAutoFit/>
          </a:bodyPr>
          <a:lstStyle/>
          <a:p>
            <a:r>
              <a:rPr lang="fr-FR" sz="2400" b="1" dirty="0" smtClean="0">
                <a:solidFill>
                  <a:srgbClr val="0070C0"/>
                </a:solidFill>
              </a:rPr>
              <a:t>Les Vannes (Coupures de l’eau)</a:t>
            </a:r>
            <a:endParaRPr lang="fr-FR" sz="2400" b="1" dirty="0">
              <a:solidFill>
                <a:srgbClr val="0070C0"/>
              </a:solidFill>
            </a:endParaRPr>
          </a:p>
        </p:txBody>
      </p:sp>
      <p:pic>
        <p:nvPicPr>
          <p:cNvPr id="43" name="Picture 6" descr="https://upload.wikimedia.org/wikipedia/commons/1/1d/Valve.jpg"/>
          <p:cNvPicPr>
            <a:picLocks noChangeAspect="1" noChangeArrowheads="1"/>
          </p:cNvPicPr>
          <p:nvPr/>
        </p:nvPicPr>
        <p:blipFill>
          <a:blip r:embed="rId3" cstate="print"/>
          <a:srcRect/>
          <a:stretch>
            <a:fillRect/>
          </a:stretch>
        </p:blipFill>
        <p:spPr bwMode="auto">
          <a:xfrm>
            <a:off x="1125116" y="2786058"/>
            <a:ext cx="2303876" cy="307183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https://p7.storage.canalblog.com/70/02/336101/15838091_p.gif"/>
          <p:cNvPicPr>
            <a:picLocks noChangeAspect="1" noChangeArrowheads="1"/>
          </p:cNvPicPr>
          <p:nvPr/>
        </p:nvPicPr>
        <p:blipFill>
          <a:blip r:embed="rId2"/>
          <a:srcRect/>
          <a:stretch>
            <a:fillRect/>
          </a:stretch>
        </p:blipFill>
        <p:spPr bwMode="auto">
          <a:xfrm>
            <a:off x="5715008" y="2357430"/>
            <a:ext cx="3428992" cy="3709247"/>
          </a:xfrm>
          <a:prstGeom prst="rect">
            <a:avLst/>
          </a:prstGeom>
          <a:noFill/>
        </p:spPr>
      </p:pic>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3" name="Groupe 2"/>
          <p:cNvGrpSpPr/>
          <p:nvPr/>
        </p:nvGrpSpPr>
        <p:grpSpPr>
          <a:xfrm>
            <a:off x="7429520" y="49988"/>
            <a:ext cx="1660921" cy="757232"/>
            <a:chOff x="4464" y="239307"/>
            <a:chExt cx="1660921" cy="757232"/>
          </a:xfrm>
          <a:solidFill>
            <a:srgbClr val="00B0F0"/>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6" name="Groupe 5"/>
          <p:cNvGrpSpPr/>
          <p:nvPr/>
        </p:nvGrpSpPr>
        <p:grpSpPr>
          <a:xfrm>
            <a:off x="53559" y="49988"/>
            <a:ext cx="1660921" cy="664368"/>
            <a:chOff x="4464" y="239307"/>
            <a:chExt cx="1660921" cy="664368"/>
          </a:xfrm>
          <a:solidFill>
            <a:schemeClr val="bg1">
              <a:lumMod val="9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9" name="Groupe 8"/>
          <p:cNvGrpSpPr/>
          <p:nvPr/>
        </p:nvGrpSpPr>
        <p:grpSpPr>
          <a:xfrm>
            <a:off x="1553757" y="49988"/>
            <a:ext cx="1660921" cy="664368"/>
            <a:chOff x="4464" y="239307"/>
            <a:chExt cx="1660921" cy="664368"/>
          </a:xfrm>
          <a:solidFill>
            <a:schemeClr val="bg1">
              <a:lumMod val="8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chemeClr val="bg1">
              <a:lumMod val="7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chemeClr val="bg1">
              <a:lumMod val="6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ZoneTexte 20"/>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22" name="ZoneTexte 21"/>
          <p:cNvSpPr txBox="1"/>
          <p:nvPr/>
        </p:nvSpPr>
        <p:spPr>
          <a:xfrm>
            <a:off x="1214414" y="2967335"/>
            <a:ext cx="4580356" cy="461665"/>
          </a:xfrm>
          <a:prstGeom prst="rect">
            <a:avLst/>
          </a:prstGeom>
          <a:solidFill>
            <a:schemeClr val="bg1">
              <a:lumMod val="85000"/>
            </a:schemeClr>
          </a:solidFill>
        </p:spPr>
        <p:txBody>
          <a:bodyPr wrap="none" rtlCol="0">
            <a:spAutoFit/>
          </a:bodyPr>
          <a:lstStyle/>
          <a:p>
            <a:r>
              <a:rPr lang="fr-FR" sz="2400" b="1" dirty="0" smtClean="0">
                <a:solidFill>
                  <a:srgbClr val="0070C0"/>
                </a:solidFill>
              </a:rPr>
              <a:t>Les Ventouses (évacuation de l’air)</a:t>
            </a:r>
            <a:endParaRPr lang="fr-FR" sz="2400" b="1" dirty="0">
              <a:solidFill>
                <a:srgbClr val="0070C0"/>
              </a:solidFill>
            </a:endParaRPr>
          </a:p>
        </p:txBody>
      </p:sp>
      <p:sp>
        <p:nvSpPr>
          <p:cNvPr id="23" name="ZoneTexte 22"/>
          <p:cNvSpPr txBox="1"/>
          <p:nvPr/>
        </p:nvSpPr>
        <p:spPr>
          <a:xfrm>
            <a:off x="1214414" y="2357430"/>
            <a:ext cx="4572032" cy="461665"/>
          </a:xfrm>
          <a:prstGeom prst="rect">
            <a:avLst/>
          </a:prstGeom>
          <a:solidFill>
            <a:schemeClr val="bg1">
              <a:lumMod val="95000"/>
            </a:schemeClr>
          </a:solidFill>
        </p:spPr>
        <p:txBody>
          <a:bodyPr wrap="square" rtlCol="0">
            <a:spAutoFit/>
          </a:bodyPr>
          <a:lstStyle/>
          <a:p>
            <a:r>
              <a:rPr lang="fr-FR" sz="2400" b="1" dirty="0" smtClean="0">
                <a:solidFill>
                  <a:srgbClr val="0070C0"/>
                </a:solidFill>
              </a:rPr>
              <a:t>Les Vannes (Coupures de l’eau)</a:t>
            </a:r>
            <a:endParaRPr lang="fr-FR" sz="2400" b="1" dirty="0">
              <a:solidFill>
                <a:srgbClr val="0070C0"/>
              </a:solidFill>
            </a:endParaRPr>
          </a:p>
        </p:txBody>
      </p:sp>
      <p:pic>
        <p:nvPicPr>
          <p:cNvPr id="24" name="Picture 12" descr="RÃ©sultat de recherche d'images pour &quot;ventouses pour Ã©vacuer l'air/rÃ©seau Eau potable&quot;"/>
          <p:cNvPicPr>
            <a:picLocks noChangeAspect="1" noChangeArrowheads="1"/>
          </p:cNvPicPr>
          <p:nvPr/>
        </p:nvPicPr>
        <p:blipFill>
          <a:blip r:embed="rId3"/>
          <a:srcRect/>
          <a:stretch>
            <a:fillRect/>
          </a:stretch>
        </p:blipFill>
        <p:spPr bwMode="auto">
          <a:xfrm>
            <a:off x="1214414" y="3571876"/>
            <a:ext cx="4500594" cy="2960917"/>
          </a:xfrm>
          <a:prstGeom prst="rect">
            <a:avLst/>
          </a:prstGeom>
          <a:noFill/>
        </p:spPr>
      </p:pic>
      <p:pic>
        <p:nvPicPr>
          <p:cNvPr id="25" name="Picture 10" descr="https://www.pamline.fr/sites/pamline_fr/files/styles/catalog_full/public/externals/edb399d4c7eadea9d47d2515a96c5196.jpg?itok=O5NlHJuw"/>
          <p:cNvPicPr>
            <a:picLocks noChangeAspect="1" noChangeArrowheads="1"/>
          </p:cNvPicPr>
          <p:nvPr/>
        </p:nvPicPr>
        <p:blipFill>
          <a:blip r:embed="rId4"/>
          <a:srcRect l="3681" r="4295" b="2453"/>
          <a:stretch>
            <a:fillRect/>
          </a:stretch>
        </p:blipFill>
        <p:spPr bwMode="auto">
          <a:xfrm>
            <a:off x="5774313" y="2357430"/>
            <a:ext cx="3369687"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3" name="Groupe 2"/>
          <p:cNvGrpSpPr/>
          <p:nvPr/>
        </p:nvGrpSpPr>
        <p:grpSpPr>
          <a:xfrm>
            <a:off x="7429520" y="49988"/>
            <a:ext cx="1660921" cy="757232"/>
            <a:chOff x="4464" y="239307"/>
            <a:chExt cx="1660921" cy="757232"/>
          </a:xfrm>
          <a:solidFill>
            <a:srgbClr val="00B0F0"/>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6" name="Groupe 5"/>
          <p:cNvGrpSpPr/>
          <p:nvPr/>
        </p:nvGrpSpPr>
        <p:grpSpPr>
          <a:xfrm>
            <a:off x="53559" y="49988"/>
            <a:ext cx="1660921" cy="664368"/>
            <a:chOff x="4464" y="239307"/>
            <a:chExt cx="1660921" cy="664368"/>
          </a:xfrm>
          <a:solidFill>
            <a:schemeClr val="bg1">
              <a:lumMod val="9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9" name="Groupe 8"/>
          <p:cNvGrpSpPr/>
          <p:nvPr/>
        </p:nvGrpSpPr>
        <p:grpSpPr>
          <a:xfrm>
            <a:off x="1553757" y="49988"/>
            <a:ext cx="1660921" cy="664368"/>
            <a:chOff x="4464" y="239307"/>
            <a:chExt cx="1660921" cy="664368"/>
          </a:xfrm>
          <a:solidFill>
            <a:schemeClr val="bg1">
              <a:lumMod val="8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chemeClr val="bg1">
              <a:lumMod val="7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chemeClr val="bg1">
              <a:lumMod val="6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ZoneTexte 20"/>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22" name="ZoneTexte 21"/>
          <p:cNvSpPr txBox="1"/>
          <p:nvPr/>
        </p:nvSpPr>
        <p:spPr>
          <a:xfrm>
            <a:off x="1214414" y="2967335"/>
            <a:ext cx="4580356" cy="461665"/>
          </a:xfrm>
          <a:prstGeom prst="rect">
            <a:avLst/>
          </a:prstGeom>
          <a:solidFill>
            <a:schemeClr val="bg1">
              <a:lumMod val="85000"/>
            </a:schemeClr>
          </a:solidFill>
        </p:spPr>
        <p:txBody>
          <a:bodyPr wrap="none" rtlCol="0">
            <a:spAutoFit/>
          </a:bodyPr>
          <a:lstStyle/>
          <a:p>
            <a:r>
              <a:rPr lang="fr-FR" sz="2400" b="1" dirty="0" smtClean="0">
                <a:solidFill>
                  <a:srgbClr val="0070C0"/>
                </a:solidFill>
              </a:rPr>
              <a:t>Les Ventouses (évacuation de l’air)</a:t>
            </a:r>
            <a:endParaRPr lang="fr-FR" sz="2400" b="1" dirty="0">
              <a:solidFill>
                <a:srgbClr val="0070C0"/>
              </a:solidFill>
            </a:endParaRPr>
          </a:p>
        </p:txBody>
      </p:sp>
      <p:sp>
        <p:nvSpPr>
          <p:cNvPr id="23" name="ZoneTexte 22"/>
          <p:cNvSpPr txBox="1"/>
          <p:nvPr/>
        </p:nvSpPr>
        <p:spPr>
          <a:xfrm>
            <a:off x="1214414" y="2357430"/>
            <a:ext cx="4572032" cy="461665"/>
          </a:xfrm>
          <a:prstGeom prst="rect">
            <a:avLst/>
          </a:prstGeom>
          <a:solidFill>
            <a:schemeClr val="bg1">
              <a:lumMod val="95000"/>
            </a:schemeClr>
          </a:solidFill>
        </p:spPr>
        <p:txBody>
          <a:bodyPr wrap="square" rtlCol="0">
            <a:spAutoFit/>
          </a:bodyPr>
          <a:lstStyle/>
          <a:p>
            <a:r>
              <a:rPr lang="fr-FR" sz="2400" b="1" dirty="0" smtClean="0">
                <a:solidFill>
                  <a:srgbClr val="0070C0"/>
                </a:solidFill>
              </a:rPr>
              <a:t>Les Vannes (Coupures de l’eau)</a:t>
            </a:r>
            <a:endParaRPr lang="fr-FR" sz="2400" b="1" dirty="0">
              <a:solidFill>
                <a:srgbClr val="0070C0"/>
              </a:solidFill>
            </a:endParaRPr>
          </a:p>
        </p:txBody>
      </p:sp>
      <p:sp>
        <p:nvSpPr>
          <p:cNvPr id="24" name="ZoneTexte 23"/>
          <p:cNvSpPr txBox="1"/>
          <p:nvPr/>
        </p:nvSpPr>
        <p:spPr>
          <a:xfrm>
            <a:off x="1214414" y="3610277"/>
            <a:ext cx="4572032" cy="461665"/>
          </a:xfrm>
          <a:prstGeom prst="rect">
            <a:avLst/>
          </a:prstGeom>
          <a:solidFill>
            <a:schemeClr val="bg1">
              <a:lumMod val="75000"/>
            </a:schemeClr>
          </a:solidFill>
        </p:spPr>
        <p:txBody>
          <a:bodyPr wrap="square" rtlCol="0">
            <a:spAutoFit/>
          </a:bodyPr>
          <a:lstStyle/>
          <a:p>
            <a:r>
              <a:rPr lang="fr-FR" sz="2400" b="1" dirty="0" smtClean="0">
                <a:solidFill>
                  <a:srgbClr val="0070C0"/>
                </a:solidFill>
              </a:rPr>
              <a:t>Les Vidanges. </a:t>
            </a:r>
            <a:endParaRPr lang="fr-FR" sz="2400" b="1" dirty="0">
              <a:solidFill>
                <a:srgbClr val="0070C0"/>
              </a:solidFill>
            </a:endParaRPr>
          </a:p>
        </p:txBody>
      </p:sp>
      <p:pic>
        <p:nvPicPr>
          <p:cNvPr id="25" name="Picture 14" descr="Image associÃ©e"/>
          <p:cNvPicPr>
            <a:picLocks noChangeAspect="1" noChangeArrowheads="1"/>
          </p:cNvPicPr>
          <p:nvPr/>
        </p:nvPicPr>
        <p:blipFill>
          <a:blip r:embed="rId2"/>
          <a:srcRect l="46914" t="23951" r="3388" b="4195"/>
          <a:stretch>
            <a:fillRect/>
          </a:stretch>
        </p:blipFill>
        <p:spPr bwMode="auto">
          <a:xfrm>
            <a:off x="1357290" y="4271620"/>
            <a:ext cx="4214842" cy="258638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3" name="Groupe 2"/>
          <p:cNvGrpSpPr/>
          <p:nvPr/>
        </p:nvGrpSpPr>
        <p:grpSpPr>
          <a:xfrm>
            <a:off x="7429520" y="49988"/>
            <a:ext cx="1660921" cy="757232"/>
            <a:chOff x="4464" y="239307"/>
            <a:chExt cx="1660921" cy="757232"/>
          </a:xfrm>
          <a:solidFill>
            <a:srgbClr val="00B0F0"/>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6" name="Groupe 5"/>
          <p:cNvGrpSpPr/>
          <p:nvPr/>
        </p:nvGrpSpPr>
        <p:grpSpPr>
          <a:xfrm>
            <a:off x="53559" y="49988"/>
            <a:ext cx="1660921" cy="664368"/>
            <a:chOff x="4464" y="239307"/>
            <a:chExt cx="1660921" cy="664368"/>
          </a:xfrm>
          <a:solidFill>
            <a:schemeClr val="bg1">
              <a:lumMod val="9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9" name="Groupe 8"/>
          <p:cNvGrpSpPr/>
          <p:nvPr/>
        </p:nvGrpSpPr>
        <p:grpSpPr>
          <a:xfrm>
            <a:off x="1553757" y="49988"/>
            <a:ext cx="1660921" cy="664368"/>
            <a:chOff x="4464" y="239307"/>
            <a:chExt cx="1660921" cy="664368"/>
          </a:xfrm>
          <a:solidFill>
            <a:schemeClr val="bg1">
              <a:lumMod val="8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chemeClr val="bg1">
              <a:lumMod val="7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chemeClr val="bg1">
              <a:lumMod val="6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ZoneTexte 20"/>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22" name="ZoneTexte 21"/>
          <p:cNvSpPr txBox="1"/>
          <p:nvPr/>
        </p:nvSpPr>
        <p:spPr>
          <a:xfrm>
            <a:off x="1214414" y="2967335"/>
            <a:ext cx="4580356" cy="461665"/>
          </a:xfrm>
          <a:prstGeom prst="rect">
            <a:avLst/>
          </a:prstGeom>
          <a:solidFill>
            <a:schemeClr val="bg1">
              <a:lumMod val="85000"/>
            </a:schemeClr>
          </a:solidFill>
        </p:spPr>
        <p:txBody>
          <a:bodyPr wrap="none" rtlCol="0">
            <a:spAutoFit/>
          </a:bodyPr>
          <a:lstStyle/>
          <a:p>
            <a:r>
              <a:rPr lang="fr-FR" sz="2400" b="1" dirty="0" smtClean="0">
                <a:solidFill>
                  <a:srgbClr val="0070C0"/>
                </a:solidFill>
              </a:rPr>
              <a:t>Les Ventouses (évacuation de l’air)</a:t>
            </a:r>
            <a:endParaRPr lang="fr-FR" sz="2400" b="1" dirty="0">
              <a:solidFill>
                <a:srgbClr val="0070C0"/>
              </a:solidFill>
            </a:endParaRPr>
          </a:p>
        </p:txBody>
      </p:sp>
      <p:sp>
        <p:nvSpPr>
          <p:cNvPr id="23" name="ZoneTexte 22"/>
          <p:cNvSpPr txBox="1"/>
          <p:nvPr/>
        </p:nvSpPr>
        <p:spPr>
          <a:xfrm>
            <a:off x="1214414" y="2357430"/>
            <a:ext cx="4572032" cy="461665"/>
          </a:xfrm>
          <a:prstGeom prst="rect">
            <a:avLst/>
          </a:prstGeom>
          <a:solidFill>
            <a:schemeClr val="bg1">
              <a:lumMod val="95000"/>
            </a:schemeClr>
          </a:solidFill>
        </p:spPr>
        <p:txBody>
          <a:bodyPr wrap="square" rtlCol="0">
            <a:spAutoFit/>
          </a:bodyPr>
          <a:lstStyle/>
          <a:p>
            <a:r>
              <a:rPr lang="fr-FR" sz="2400" b="1" dirty="0" smtClean="0">
                <a:solidFill>
                  <a:srgbClr val="0070C0"/>
                </a:solidFill>
              </a:rPr>
              <a:t>Les Vannes (Coupures de l’eau)</a:t>
            </a:r>
            <a:endParaRPr lang="fr-FR" sz="2400" b="1" dirty="0">
              <a:solidFill>
                <a:srgbClr val="0070C0"/>
              </a:solidFill>
            </a:endParaRPr>
          </a:p>
        </p:txBody>
      </p:sp>
      <p:sp>
        <p:nvSpPr>
          <p:cNvPr id="24" name="ZoneTexte 23"/>
          <p:cNvSpPr txBox="1"/>
          <p:nvPr/>
        </p:nvSpPr>
        <p:spPr>
          <a:xfrm>
            <a:off x="1214414" y="3610277"/>
            <a:ext cx="4572032" cy="461665"/>
          </a:xfrm>
          <a:prstGeom prst="rect">
            <a:avLst/>
          </a:prstGeom>
          <a:solidFill>
            <a:schemeClr val="bg1">
              <a:lumMod val="75000"/>
            </a:schemeClr>
          </a:solidFill>
        </p:spPr>
        <p:txBody>
          <a:bodyPr wrap="square" rtlCol="0">
            <a:spAutoFit/>
          </a:bodyPr>
          <a:lstStyle/>
          <a:p>
            <a:r>
              <a:rPr lang="fr-FR" sz="2400" b="1" dirty="0" smtClean="0">
                <a:solidFill>
                  <a:srgbClr val="0070C0"/>
                </a:solidFill>
              </a:rPr>
              <a:t>Les Vidanges. </a:t>
            </a:r>
            <a:endParaRPr lang="fr-FR" sz="2400" b="1" dirty="0">
              <a:solidFill>
                <a:srgbClr val="0070C0"/>
              </a:solidFill>
            </a:endParaRPr>
          </a:p>
        </p:txBody>
      </p:sp>
      <p:sp>
        <p:nvSpPr>
          <p:cNvPr id="25" name="ZoneTexte 24"/>
          <p:cNvSpPr txBox="1"/>
          <p:nvPr/>
        </p:nvSpPr>
        <p:spPr>
          <a:xfrm>
            <a:off x="1214414" y="4253219"/>
            <a:ext cx="4572032" cy="830997"/>
          </a:xfrm>
          <a:prstGeom prst="rect">
            <a:avLst/>
          </a:prstGeom>
          <a:solidFill>
            <a:schemeClr val="bg1">
              <a:lumMod val="65000"/>
            </a:schemeClr>
          </a:solidFill>
        </p:spPr>
        <p:txBody>
          <a:bodyPr wrap="square" rtlCol="0">
            <a:spAutoFit/>
          </a:bodyPr>
          <a:lstStyle/>
          <a:p>
            <a:r>
              <a:rPr lang="fr-FR" sz="2400" b="1" dirty="0" smtClean="0">
                <a:solidFill>
                  <a:srgbClr val="0070C0"/>
                </a:solidFill>
              </a:rPr>
              <a:t>Les Régulateurs de Pressions, de Débit ou de Niveau</a:t>
            </a:r>
            <a:endParaRPr lang="fr-FR" sz="2400" b="1" dirty="0">
              <a:solidFill>
                <a:srgbClr val="0070C0"/>
              </a:solidFill>
            </a:endParaRPr>
          </a:p>
        </p:txBody>
      </p:sp>
      <p:pic>
        <p:nvPicPr>
          <p:cNvPr id="26" name="Picture 18" descr="https://www.batirama.com/scaled/983/755/1/2013/05/30/204654/images/article/592-faut-il-mettre-un-filtre-sur-une-installation-d-eau-froide.jpg"/>
          <p:cNvPicPr>
            <a:picLocks noChangeAspect="1" noChangeArrowheads="1"/>
          </p:cNvPicPr>
          <p:nvPr/>
        </p:nvPicPr>
        <p:blipFill>
          <a:blip r:embed="rId2"/>
          <a:srcRect/>
          <a:stretch>
            <a:fillRect/>
          </a:stretch>
        </p:blipFill>
        <p:spPr bwMode="auto">
          <a:xfrm>
            <a:off x="5702583" y="1857364"/>
            <a:ext cx="3441417" cy="2643205"/>
          </a:xfrm>
          <a:prstGeom prst="rect">
            <a:avLst/>
          </a:prstGeom>
          <a:noFill/>
        </p:spPr>
      </p:pic>
      <p:sp>
        <p:nvSpPr>
          <p:cNvPr id="27" name="Rectangle 26"/>
          <p:cNvSpPr/>
          <p:nvPr/>
        </p:nvSpPr>
        <p:spPr>
          <a:xfrm>
            <a:off x="0" y="5000637"/>
            <a:ext cx="9144000" cy="2031325"/>
          </a:xfrm>
          <a:prstGeom prst="rect">
            <a:avLst/>
          </a:prstGeom>
          <a:solidFill>
            <a:schemeClr val="bg1"/>
          </a:solidFill>
        </p:spPr>
        <p:txBody>
          <a:bodyPr wrap="square">
            <a:spAutoFit/>
          </a:bodyPr>
          <a:lstStyle/>
          <a:p>
            <a:r>
              <a:rPr lang="fr-FR" dirty="0" smtClean="0"/>
              <a:t>H = z + P/(</a:t>
            </a:r>
            <a:r>
              <a:rPr lang="fr-FR" dirty="0" err="1" smtClean="0"/>
              <a:t>Ro</a:t>
            </a:r>
            <a:r>
              <a:rPr lang="fr-FR" dirty="0" smtClean="0"/>
              <a:t>*g) + V²/(2g).</a:t>
            </a:r>
          </a:p>
          <a:p>
            <a:r>
              <a:rPr lang="fr-FR" dirty="0" smtClean="0"/>
              <a:t>où H représente la charge (ici en m de </a:t>
            </a:r>
            <a:r>
              <a:rPr lang="fr-FR" dirty="0" err="1" smtClean="0"/>
              <a:t>colone</a:t>
            </a:r>
            <a:r>
              <a:rPr lang="fr-FR" dirty="0" smtClean="0"/>
              <a:t> d'eau). C'est à dire l'énergie de l'eau.</a:t>
            </a:r>
          </a:p>
          <a:p>
            <a:r>
              <a:rPr lang="fr-FR" dirty="0" smtClean="0"/>
              <a:t>le terme Z représente l'altitude (en m) ; </a:t>
            </a:r>
          </a:p>
          <a:p>
            <a:r>
              <a:rPr lang="fr-FR" dirty="0" smtClean="0"/>
              <a:t>le terme P/(</a:t>
            </a:r>
            <a:r>
              <a:rPr lang="fr-FR" dirty="0" err="1" smtClean="0"/>
              <a:t>Ro</a:t>
            </a:r>
            <a:r>
              <a:rPr lang="fr-FR" dirty="0" smtClean="0"/>
              <a:t>*g) désigne la pression exprimée en m de </a:t>
            </a:r>
            <a:r>
              <a:rPr lang="fr-FR" dirty="0" err="1" smtClean="0"/>
              <a:t>colone</a:t>
            </a:r>
            <a:r>
              <a:rPr lang="fr-FR" dirty="0" smtClean="0"/>
              <a:t> d'eau (P est la pression en pascal, </a:t>
            </a:r>
            <a:r>
              <a:rPr lang="fr-FR" dirty="0" err="1" smtClean="0"/>
              <a:t>Ro</a:t>
            </a:r>
            <a:r>
              <a:rPr lang="fr-FR" dirty="0" smtClean="0"/>
              <a:t> la masse volumique de l'eau en kg/m3 et g l'accélération de la pesanteur.</a:t>
            </a:r>
          </a:p>
          <a:p>
            <a:r>
              <a:rPr lang="fr-FR" dirty="0" smtClean="0"/>
              <a:t>Le terme v²/(2g) représente l'énergie cinétique de l'eau exprimée également en mètres de colonne d'eau.</a:t>
            </a:r>
            <a:endParaRPr lang="fr-FR" dirty="0"/>
          </a:p>
        </p:txBody>
      </p:sp>
      <p:pic>
        <p:nvPicPr>
          <p:cNvPr id="28" name="Picture 16" descr="RÃ©sultat de recherche d'images pour &quot;rÃ©gulateur de pression/rÃ©seau Eau potable&quot;"/>
          <p:cNvPicPr>
            <a:picLocks noChangeAspect="1" noChangeArrowheads="1"/>
          </p:cNvPicPr>
          <p:nvPr/>
        </p:nvPicPr>
        <p:blipFill>
          <a:blip r:embed="rId3"/>
          <a:srcRect/>
          <a:stretch>
            <a:fillRect/>
          </a:stretch>
        </p:blipFill>
        <p:spPr bwMode="auto">
          <a:xfrm>
            <a:off x="5738828" y="2357430"/>
            <a:ext cx="3405204" cy="34052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xit" presetSubtype="10" fill="hold" nodeType="withEffect">
                                  <p:stCondLst>
                                    <p:cond delay="0"/>
                                  </p:stCondLst>
                                  <p:childTnLst>
                                    <p:animEffect transition="out" filter="blinds(horizont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RÃ©sultat de recherche d'images pour &quot;poteaux d'incendies/rÃ©seau Eau potable&quot;"/>
          <p:cNvPicPr>
            <a:picLocks noChangeAspect="1" noChangeArrowheads="1"/>
          </p:cNvPicPr>
          <p:nvPr/>
        </p:nvPicPr>
        <p:blipFill>
          <a:blip r:embed="rId2"/>
          <a:srcRect/>
          <a:stretch>
            <a:fillRect/>
          </a:stretch>
        </p:blipFill>
        <p:spPr bwMode="auto">
          <a:xfrm>
            <a:off x="6357950" y="2286024"/>
            <a:ext cx="2786050" cy="2786050"/>
          </a:xfrm>
          <a:prstGeom prst="rect">
            <a:avLst/>
          </a:prstGeom>
          <a:noFill/>
        </p:spPr>
      </p:pic>
      <p:sp>
        <p:nvSpPr>
          <p:cNvPr id="3" name="Rectangle 2"/>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4" name="Groupe 3"/>
          <p:cNvGrpSpPr/>
          <p:nvPr/>
        </p:nvGrpSpPr>
        <p:grpSpPr>
          <a:xfrm>
            <a:off x="7429520" y="49988"/>
            <a:ext cx="1660921" cy="757232"/>
            <a:chOff x="4464" y="239307"/>
            <a:chExt cx="1660921" cy="757232"/>
          </a:xfrm>
          <a:solidFill>
            <a:srgbClr val="00B0F0"/>
          </a:solidFill>
        </p:grpSpPr>
        <p:sp>
          <p:nvSpPr>
            <p:cNvPr id="5" name="Chevron 4"/>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7" name="Groupe 6"/>
          <p:cNvGrpSpPr/>
          <p:nvPr/>
        </p:nvGrpSpPr>
        <p:grpSpPr>
          <a:xfrm>
            <a:off x="53559" y="49988"/>
            <a:ext cx="1660921" cy="664368"/>
            <a:chOff x="4464" y="239307"/>
            <a:chExt cx="1660921" cy="664368"/>
          </a:xfrm>
          <a:solidFill>
            <a:schemeClr val="bg1">
              <a:lumMod val="95000"/>
            </a:schemeClr>
          </a:solidFill>
        </p:grpSpPr>
        <p:sp>
          <p:nvSpPr>
            <p:cNvPr id="8" name="Chevron 7"/>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0" name="Groupe 9"/>
          <p:cNvGrpSpPr/>
          <p:nvPr/>
        </p:nvGrpSpPr>
        <p:grpSpPr>
          <a:xfrm>
            <a:off x="1553757" y="49988"/>
            <a:ext cx="1660921" cy="664368"/>
            <a:chOff x="4464" y="239307"/>
            <a:chExt cx="1660921" cy="664368"/>
          </a:xfrm>
          <a:solidFill>
            <a:schemeClr val="bg1">
              <a:lumMod val="85000"/>
            </a:schemeClr>
          </a:solidFill>
        </p:grpSpPr>
        <p:sp>
          <p:nvSpPr>
            <p:cNvPr id="11" name="Chevron 10"/>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3" name="Groupe 12"/>
          <p:cNvGrpSpPr/>
          <p:nvPr/>
        </p:nvGrpSpPr>
        <p:grpSpPr>
          <a:xfrm>
            <a:off x="3053955" y="49988"/>
            <a:ext cx="1660921" cy="664368"/>
            <a:chOff x="4464" y="239307"/>
            <a:chExt cx="1660921" cy="664368"/>
          </a:xfrm>
          <a:solidFill>
            <a:schemeClr val="bg1">
              <a:lumMod val="75000"/>
            </a:schemeClr>
          </a:solidFill>
        </p:grpSpPr>
        <p:sp>
          <p:nvSpPr>
            <p:cNvPr id="14" name="Chevron 1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6" name="Groupe 15"/>
          <p:cNvGrpSpPr/>
          <p:nvPr/>
        </p:nvGrpSpPr>
        <p:grpSpPr>
          <a:xfrm>
            <a:off x="4554153" y="49988"/>
            <a:ext cx="1660921" cy="664368"/>
            <a:chOff x="4464" y="239307"/>
            <a:chExt cx="1660921" cy="664368"/>
          </a:xfrm>
          <a:solidFill>
            <a:schemeClr val="bg1">
              <a:lumMod val="75000"/>
            </a:schemeClr>
          </a:solidFill>
        </p:grpSpPr>
        <p:sp>
          <p:nvSpPr>
            <p:cNvPr id="17" name="Chevron 1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9" name="Groupe 18"/>
          <p:cNvGrpSpPr/>
          <p:nvPr/>
        </p:nvGrpSpPr>
        <p:grpSpPr>
          <a:xfrm>
            <a:off x="6000760" y="49988"/>
            <a:ext cx="1660921" cy="664368"/>
            <a:chOff x="4464" y="239307"/>
            <a:chExt cx="1660921" cy="664368"/>
          </a:xfrm>
          <a:solidFill>
            <a:schemeClr val="bg1">
              <a:lumMod val="65000"/>
            </a:schemeClr>
          </a:solidFill>
        </p:grpSpPr>
        <p:sp>
          <p:nvSpPr>
            <p:cNvPr id="20" name="Chevron 1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2" name="ZoneTexte 21"/>
          <p:cNvSpPr txBox="1"/>
          <p:nvPr/>
        </p:nvSpPr>
        <p:spPr>
          <a:xfrm>
            <a:off x="642910" y="1752889"/>
            <a:ext cx="1779205" cy="461665"/>
          </a:xfrm>
          <a:prstGeom prst="rect">
            <a:avLst/>
          </a:prstGeom>
          <a:solidFill>
            <a:schemeClr val="tx1"/>
          </a:solidFill>
        </p:spPr>
        <p:txBody>
          <a:bodyPr wrap="none" rtlCol="0">
            <a:spAutoFit/>
          </a:bodyPr>
          <a:lstStyle/>
          <a:p>
            <a:r>
              <a:rPr lang="fr-FR" sz="2400" b="1" dirty="0" smtClean="0">
                <a:solidFill>
                  <a:srgbClr val="FFFF00"/>
                </a:solidFill>
              </a:rPr>
              <a:t>Robinetterie</a:t>
            </a:r>
            <a:endParaRPr lang="fr-FR" sz="2400" b="1" dirty="0">
              <a:solidFill>
                <a:srgbClr val="FFFF00"/>
              </a:solidFill>
            </a:endParaRPr>
          </a:p>
        </p:txBody>
      </p:sp>
      <p:sp>
        <p:nvSpPr>
          <p:cNvPr id="23" name="ZoneTexte 22"/>
          <p:cNvSpPr txBox="1"/>
          <p:nvPr/>
        </p:nvSpPr>
        <p:spPr>
          <a:xfrm>
            <a:off x="1214414" y="2967335"/>
            <a:ext cx="4580356" cy="461665"/>
          </a:xfrm>
          <a:prstGeom prst="rect">
            <a:avLst/>
          </a:prstGeom>
          <a:solidFill>
            <a:schemeClr val="bg1">
              <a:lumMod val="85000"/>
            </a:schemeClr>
          </a:solidFill>
        </p:spPr>
        <p:txBody>
          <a:bodyPr wrap="none" rtlCol="0">
            <a:spAutoFit/>
          </a:bodyPr>
          <a:lstStyle/>
          <a:p>
            <a:r>
              <a:rPr lang="fr-FR" sz="2400" b="1" dirty="0" smtClean="0">
                <a:solidFill>
                  <a:srgbClr val="0070C0"/>
                </a:solidFill>
              </a:rPr>
              <a:t>Les Ventouses (évacuation de l’air)</a:t>
            </a:r>
            <a:endParaRPr lang="fr-FR" sz="2400" b="1" dirty="0">
              <a:solidFill>
                <a:srgbClr val="0070C0"/>
              </a:solidFill>
            </a:endParaRPr>
          </a:p>
        </p:txBody>
      </p:sp>
      <p:sp>
        <p:nvSpPr>
          <p:cNvPr id="24" name="ZoneTexte 23"/>
          <p:cNvSpPr txBox="1"/>
          <p:nvPr/>
        </p:nvSpPr>
        <p:spPr>
          <a:xfrm>
            <a:off x="1214414" y="2357430"/>
            <a:ext cx="4572032" cy="461665"/>
          </a:xfrm>
          <a:prstGeom prst="rect">
            <a:avLst/>
          </a:prstGeom>
          <a:solidFill>
            <a:schemeClr val="bg1">
              <a:lumMod val="95000"/>
            </a:schemeClr>
          </a:solidFill>
        </p:spPr>
        <p:txBody>
          <a:bodyPr wrap="square" rtlCol="0">
            <a:spAutoFit/>
          </a:bodyPr>
          <a:lstStyle/>
          <a:p>
            <a:r>
              <a:rPr lang="fr-FR" sz="2400" b="1" dirty="0" smtClean="0">
                <a:solidFill>
                  <a:srgbClr val="0070C0"/>
                </a:solidFill>
              </a:rPr>
              <a:t>Les Vannes (Coupures de l’eau)</a:t>
            </a:r>
            <a:endParaRPr lang="fr-FR" sz="2400" b="1" dirty="0">
              <a:solidFill>
                <a:srgbClr val="0070C0"/>
              </a:solidFill>
            </a:endParaRPr>
          </a:p>
        </p:txBody>
      </p:sp>
      <p:sp>
        <p:nvSpPr>
          <p:cNvPr id="25" name="ZoneTexte 24"/>
          <p:cNvSpPr txBox="1"/>
          <p:nvPr/>
        </p:nvSpPr>
        <p:spPr>
          <a:xfrm>
            <a:off x="1214414" y="3610277"/>
            <a:ext cx="4572032" cy="461665"/>
          </a:xfrm>
          <a:prstGeom prst="rect">
            <a:avLst/>
          </a:prstGeom>
          <a:solidFill>
            <a:schemeClr val="bg1">
              <a:lumMod val="75000"/>
            </a:schemeClr>
          </a:solidFill>
        </p:spPr>
        <p:txBody>
          <a:bodyPr wrap="square" rtlCol="0">
            <a:spAutoFit/>
          </a:bodyPr>
          <a:lstStyle/>
          <a:p>
            <a:r>
              <a:rPr lang="fr-FR" sz="2400" b="1" dirty="0" smtClean="0">
                <a:solidFill>
                  <a:srgbClr val="0070C0"/>
                </a:solidFill>
              </a:rPr>
              <a:t>Les Vidanges. </a:t>
            </a:r>
            <a:endParaRPr lang="fr-FR" sz="2400" b="1" dirty="0">
              <a:solidFill>
                <a:srgbClr val="0070C0"/>
              </a:solidFill>
            </a:endParaRPr>
          </a:p>
        </p:txBody>
      </p:sp>
      <p:sp>
        <p:nvSpPr>
          <p:cNvPr id="26" name="ZoneTexte 25"/>
          <p:cNvSpPr txBox="1"/>
          <p:nvPr/>
        </p:nvSpPr>
        <p:spPr>
          <a:xfrm>
            <a:off x="1214414" y="4253219"/>
            <a:ext cx="4572032" cy="830997"/>
          </a:xfrm>
          <a:prstGeom prst="rect">
            <a:avLst/>
          </a:prstGeom>
          <a:solidFill>
            <a:schemeClr val="bg1">
              <a:lumMod val="65000"/>
            </a:schemeClr>
          </a:solidFill>
        </p:spPr>
        <p:txBody>
          <a:bodyPr wrap="square" rtlCol="0">
            <a:spAutoFit/>
          </a:bodyPr>
          <a:lstStyle/>
          <a:p>
            <a:r>
              <a:rPr lang="fr-FR" sz="2400" b="1" dirty="0" smtClean="0">
                <a:solidFill>
                  <a:srgbClr val="0070C0"/>
                </a:solidFill>
              </a:rPr>
              <a:t>Les Régulateurs de Pressions, de Débit ou de Niveau</a:t>
            </a:r>
            <a:endParaRPr lang="fr-FR" sz="2400" b="1" dirty="0">
              <a:solidFill>
                <a:srgbClr val="0070C0"/>
              </a:solidFill>
            </a:endParaRPr>
          </a:p>
        </p:txBody>
      </p:sp>
      <p:sp>
        <p:nvSpPr>
          <p:cNvPr id="27" name="ZoneTexte 26"/>
          <p:cNvSpPr txBox="1"/>
          <p:nvPr/>
        </p:nvSpPr>
        <p:spPr>
          <a:xfrm>
            <a:off x="1214414" y="5214950"/>
            <a:ext cx="4572032" cy="830997"/>
          </a:xfrm>
          <a:prstGeom prst="rect">
            <a:avLst/>
          </a:prstGeom>
          <a:solidFill>
            <a:schemeClr val="bg1">
              <a:lumMod val="50000"/>
            </a:schemeClr>
          </a:solidFill>
        </p:spPr>
        <p:txBody>
          <a:bodyPr wrap="square" rtlCol="0">
            <a:spAutoFit/>
          </a:bodyPr>
          <a:lstStyle/>
          <a:p>
            <a:r>
              <a:rPr lang="fr-FR" sz="2400" b="1" dirty="0" smtClean="0">
                <a:solidFill>
                  <a:srgbClr val="002060"/>
                </a:solidFill>
              </a:rPr>
              <a:t>Les Poteaux Incendies, les Bornes de puisage</a:t>
            </a:r>
            <a:endParaRPr lang="fr-FR" sz="2400" b="1" dirty="0">
              <a:solidFill>
                <a:srgbClr val="002060"/>
              </a:solidFill>
            </a:endParaRPr>
          </a:p>
        </p:txBody>
      </p:sp>
      <p:pic>
        <p:nvPicPr>
          <p:cNvPr id="32" name="Picture 22" descr="http://cdn1_2.reseaudescommunes.fr/cities/255/images/b6z95se1ilmpv2l.jpg"/>
          <p:cNvPicPr>
            <a:picLocks noChangeAspect="1" noChangeArrowheads="1"/>
          </p:cNvPicPr>
          <p:nvPr/>
        </p:nvPicPr>
        <p:blipFill>
          <a:blip r:embed="rId3"/>
          <a:srcRect l="31875" t="48750" r="31652" b="-2501"/>
          <a:stretch>
            <a:fillRect/>
          </a:stretch>
        </p:blipFill>
        <p:spPr bwMode="auto">
          <a:xfrm>
            <a:off x="6429388" y="2214554"/>
            <a:ext cx="2714612" cy="3000396"/>
          </a:xfrm>
          <a:prstGeom prst="rect">
            <a:avLst/>
          </a:prstGeom>
          <a:noFill/>
        </p:spPr>
      </p:pic>
      <p:pic>
        <p:nvPicPr>
          <p:cNvPr id="33" name="Picture 24" descr="Image associÃ©e"/>
          <p:cNvPicPr>
            <a:picLocks noChangeAspect="1" noChangeArrowheads="1"/>
          </p:cNvPicPr>
          <p:nvPr/>
        </p:nvPicPr>
        <p:blipFill>
          <a:blip r:embed="rId4"/>
          <a:srcRect/>
          <a:stretch>
            <a:fillRect/>
          </a:stretch>
        </p:blipFill>
        <p:spPr bwMode="auto">
          <a:xfrm>
            <a:off x="0" y="2285992"/>
            <a:ext cx="2071670" cy="2784503"/>
          </a:xfrm>
          <a:prstGeom prst="rect">
            <a:avLst/>
          </a:prstGeom>
          <a:noFill/>
        </p:spPr>
      </p:pic>
      <p:pic>
        <p:nvPicPr>
          <p:cNvPr id="34" name="Picture 26" descr="Image associÃ©e"/>
          <p:cNvPicPr>
            <a:picLocks noChangeAspect="1" noChangeArrowheads="1"/>
          </p:cNvPicPr>
          <p:nvPr/>
        </p:nvPicPr>
        <p:blipFill>
          <a:blip r:embed="rId5"/>
          <a:srcRect/>
          <a:stretch>
            <a:fillRect/>
          </a:stretch>
        </p:blipFill>
        <p:spPr bwMode="auto">
          <a:xfrm>
            <a:off x="2143108" y="2285991"/>
            <a:ext cx="2286016" cy="2780029"/>
          </a:xfrm>
          <a:prstGeom prst="rect">
            <a:avLst/>
          </a:prstGeom>
          <a:noFill/>
        </p:spPr>
      </p:pic>
      <p:pic>
        <p:nvPicPr>
          <p:cNvPr id="35" name="Picture 28" descr="https://lejournaldemayotte.yt/wp-content/uploads/2014/04/photo_borne-1-1.jpg"/>
          <p:cNvPicPr>
            <a:picLocks noChangeAspect="1" noChangeArrowheads="1"/>
          </p:cNvPicPr>
          <p:nvPr/>
        </p:nvPicPr>
        <p:blipFill>
          <a:blip r:embed="rId6" cstate="print"/>
          <a:srcRect/>
          <a:stretch>
            <a:fillRect/>
          </a:stretch>
        </p:blipFill>
        <p:spPr bwMode="auto">
          <a:xfrm>
            <a:off x="4500562" y="2243078"/>
            <a:ext cx="1857388"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par>
                                <p:cTn id="13" presetID="3" presetClass="entr" presetSubtype="1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par>
                                <p:cTn id="19" presetID="3" presetClass="entr" presetSubtype="1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linds(horizont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grpSp>
        <p:nvGrpSpPr>
          <p:cNvPr id="3" name="Groupe 2"/>
          <p:cNvGrpSpPr/>
          <p:nvPr/>
        </p:nvGrpSpPr>
        <p:grpSpPr>
          <a:xfrm>
            <a:off x="7429520" y="49988"/>
            <a:ext cx="1660921" cy="757232"/>
            <a:chOff x="4464" y="239307"/>
            <a:chExt cx="1660921" cy="757232"/>
          </a:xfrm>
          <a:solidFill>
            <a:srgbClr val="00B0F0"/>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6" name="Groupe 5"/>
          <p:cNvGrpSpPr/>
          <p:nvPr/>
        </p:nvGrpSpPr>
        <p:grpSpPr>
          <a:xfrm>
            <a:off x="53559" y="49988"/>
            <a:ext cx="1660921" cy="664368"/>
            <a:chOff x="4464" y="239307"/>
            <a:chExt cx="1660921" cy="664368"/>
          </a:xfrm>
          <a:solidFill>
            <a:schemeClr val="bg1">
              <a:lumMod val="9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9" name="Groupe 8"/>
          <p:cNvGrpSpPr/>
          <p:nvPr/>
        </p:nvGrpSpPr>
        <p:grpSpPr>
          <a:xfrm>
            <a:off x="1553757" y="49988"/>
            <a:ext cx="1660921" cy="664368"/>
            <a:chOff x="4464" y="239307"/>
            <a:chExt cx="1660921" cy="664368"/>
          </a:xfrm>
          <a:solidFill>
            <a:schemeClr val="bg1">
              <a:lumMod val="8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chemeClr val="bg1">
              <a:lumMod val="7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chemeClr val="bg1">
              <a:lumMod val="6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ZoneTexte 20"/>
          <p:cNvSpPr txBox="1"/>
          <p:nvPr/>
        </p:nvSpPr>
        <p:spPr>
          <a:xfrm>
            <a:off x="6357950" y="3143248"/>
            <a:ext cx="2052485"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Réseau Maillé</a:t>
            </a:r>
            <a:endParaRPr lang="fr-FR" sz="2400" b="1" dirty="0">
              <a:solidFill>
                <a:srgbClr val="FFFF00"/>
              </a:solidFill>
            </a:endParaRPr>
          </a:p>
        </p:txBody>
      </p:sp>
      <p:cxnSp>
        <p:nvCxnSpPr>
          <p:cNvPr id="27" name="Connecteur droit avec flèche 26"/>
          <p:cNvCxnSpPr/>
          <p:nvPr/>
        </p:nvCxnSpPr>
        <p:spPr>
          <a:xfrm rot="5400000">
            <a:off x="7107255" y="2820983"/>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a:off x="820711" y="2678107"/>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10800000">
            <a:off x="1285852" y="2571744"/>
            <a:ext cx="607223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642910" y="1752889"/>
            <a:ext cx="1246175" cy="461665"/>
          </a:xfrm>
          <a:prstGeom prst="rect">
            <a:avLst/>
          </a:prstGeom>
          <a:solidFill>
            <a:schemeClr val="tx1"/>
          </a:solidFill>
        </p:spPr>
        <p:txBody>
          <a:bodyPr wrap="none" rtlCol="0">
            <a:spAutoFit/>
          </a:bodyPr>
          <a:lstStyle/>
          <a:p>
            <a:r>
              <a:rPr lang="fr-FR" sz="2400" b="1" dirty="0" smtClean="0">
                <a:solidFill>
                  <a:srgbClr val="FFFF00"/>
                </a:solidFill>
              </a:rPr>
              <a:t>Réseaux</a:t>
            </a:r>
            <a:endParaRPr lang="fr-FR" sz="2400" b="1" dirty="0">
              <a:solidFill>
                <a:srgbClr val="FFFF00"/>
              </a:solidFill>
            </a:endParaRPr>
          </a:p>
        </p:txBody>
      </p:sp>
      <p:sp>
        <p:nvSpPr>
          <p:cNvPr id="35" name="ZoneTexte 34"/>
          <p:cNvSpPr txBox="1"/>
          <p:nvPr/>
        </p:nvSpPr>
        <p:spPr>
          <a:xfrm>
            <a:off x="214282" y="3143248"/>
            <a:ext cx="2153475"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Réseau Ramifié</a:t>
            </a:r>
            <a:endParaRPr lang="fr-FR" sz="2400" b="1" dirty="0">
              <a:solidFill>
                <a:srgbClr val="FFFF00"/>
              </a:solidFill>
            </a:endParaRPr>
          </a:p>
        </p:txBody>
      </p:sp>
      <p:sp>
        <p:nvSpPr>
          <p:cNvPr id="37" name="ZoneTexte 36"/>
          <p:cNvSpPr txBox="1"/>
          <p:nvPr/>
        </p:nvSpPr>
        <p:spPr>
          <a:xfrm>
            <a:off x="214282" y="5721510"/>
            <a:ext cx="3786214" cy="1015663"/>
          </a:xfrm>
          <a:prstGeom prst="rect">
            <a:avLst/>
          </a:prstGeom>
          <a:noFill/>
        </p:spPr>
        <p:txBody>
          <a:bodyPr wrap="square" rtlCol="0">
            <a:spAutoFit/>
          </a:bodyPr>
          <a:lstStyle/>
          <a:p>
            <a:r>
              <a:rPr lang="fr-FR" sz="2000" b="1" dirty="0" smtClean="0"/>
              <a:t>Pénalisation des différentes ramification en cas de rupture de la principale canalisation</a:t>
            </a:r>
            <a:endParaRPr lang="fr-FR" sz="2000" b="1" dirty="0"/>
          </a:p>
        </p:txBody>
      </p:sp>
      <p:sp>
        <p:nvSpPr>
          <p:cNvPr id="38" name="ZoneTexte 37"/>
          <p:cNvSpPr txBox="1"/>
          <p:nvPr/>
        </p:nvSpPr>
        <p:spPr>
          <a:xfrm>
            <a:off x="214282" y="5364320"/>
            <a:ext cx="3786214" cy="400110"/>
          </a:xfrm>
          <a:prstGeom prst="rect">
            <a:avLst/>
          </a:prstGeom>
          <a:noFill/>
        </p:spPr>
        <p:txBody>
          <a:bodyPr wrap="square" rtlCol="0">
            <a:spAutoFit/>
          </a:bodyPr>
          <a:lstStyle/>
          <a:p>
            <a:r>
              <a:rPr lang="fr-FR" sz="2000" b="1" u="sng" dirty="0" smtClean="0">
                <a:solidFill>
                  <a:srgbClr val="FF0000"/>
                </a:solidFill>
              </a:rPr>
              <a:t>Inconvénients:</a:t>
            </a:r>
            <a:endParaRPr lang="fr-FR" sz="2000" b="1" u="sng" dirty="0">
              <a:solidFill>
                <a:srgbClr val="FF0000"/>
              </a:solidFill>
            </a:endParaRPr>
          </a:p>
        </p:txBody>
      </p:sp>
      <p:sp>
        <p:nvSpPr>
          <p:cNvPr id="39" name="ZoneTexte 38"/>
          <p:cNvSpPr txBox="1"/>
          <p:nvPr/>
        </p:nvSpPr>
        <p:spPr>
          <a:xfrm>
            <a:off x="214282" y="3714752"/>
            <a:ext cx="3786214" cy="400110"/>
          </a:xfrm>
          <a:prstGeom prst="rect">
            <a:avLst/>
          </a:prstGeom>
          <a:noFill/>
        </p:spPr>
        <p:txBody>
          <a:bodyPr wrap="square" rtlCol="0">
            <a:spAutoFit/>
          </a:bodyPr>
          <a:lstStyle/>
          <a:p>
            <a:r>
              <a:rPr lang="fr-FR" sz="2000" b="1" dirty="0" smtClean="0"/>
              <a:t>L’eau circule dans </a:t>
            </a:r>
            <a:r>
              <a:rPr lang="fr-FR" sz="2000" b="1" dirty="0" smtClean="0">
                <a:solidFill>
                  <a:srgbClr val="FF0000"/>
                </a:solidFill>
              </a:rPr>
              <a:t>un seul </a:t>
            </a:r>
            <a:r>
              <a:rPr lang="fr-FR" sz="2000" b="1" dirty="0" smtClean="0"/>
              <a:t>sens.</a:t>
            </a:r>
            <a:endParaRPr lang="fr-FR" sz="2000" b="1" dirty="0"/>
          </a:p>
        </p:txBody>
      </p:sp>
      <p:sp>
        <p:nvSpPr>
          <p:cNvPr id="40" name="ZoneTexte 39"/>
          <p:cNvSpPr txBox="1"/>
          <p:nvPr/>
        </p:nvSpPr>
        <p:spPr>
          <a:xfrm>
            <a:off x="214282" y="4600526"/>
            <a:ext cx="3071834" cy="707886"/>
          </a:xfrm>
          <a:prstGeom prst="rect">
            <a:avLst/>
          </a:prstGeom>
          <a:noFill/>
        </p:spPr>
        <p:txBody>
          <a:bodyPr wrap="square" rtlCol="0">
            <a:spAutoFit/>
          </a:bodyPr>
          <a:lstStyle/>
          <a:p>
            <a:r>
              <a:rPr lang="fr-FR" sz="2000" b="1" dirty="0" smtClean="0"/>
              <a:t>Un nombre réduit de Canalisation (économique)</a:t>
            </a:r>
            <a:endParaRPr lang="fr-FR" sz="2000" b="1" dirty="0"/>
          </a:p>
        </p:txBody>
      </p:sp>
      <p:sp>
        <p:nvSpPr>
          <p:cNvPr id="41" name="ZoneTexte 40"/>
          <p:cNvSpPr txBox="1"/>
          <p:nvPr/>
        </p:nvSpPr>
        <p:spPr>
          <a:xfrm>
            <a:off x="214282" y="4243336"/>
            <a:ext cx="3786214" cy="400110"/>
          </a:xfrm>
          <a:prstGeom prst="rect">
            <a:avLst/>
          </a:prstGeom>
          <a:noFill/>
        </p:spPr>
        <p:txBody>
          <a:bodyPr wrap="square" rtlCol="0">
            <a:spAutoFit/>
          </a:bodyPr>
          <a:lstStyle/>
          <a:p>
            <a:r>
              <a:rPr lang="fr-FR" sz="2000" b="1" u="sng" dirty="0" smtClean="0">
                <a:solidFill>
                  <a:srgbClr val="FF0000"/>
                </a:solidFill>
              </a:rPr>
              <a:t>Avantages:</a:t>
            </a:r>
            <a:endParaRPr lang="fr-FR" sz="2000" b="1" u="sng" dirty="0">
              <a:solidFill>
                <a:srgbClr val="FF0000"/>
              </a:solidFill>
            </a:endParaRPr>
          </a:p>
        </p:txBody>
      </p:sp>
      <p:pic>
        <p:nvPicPr>
          <p:cNvPr id="46084" name="Picture 4" descr="â¢Assemblage des tuyauxâ¢Raccordement de la robinetterieâ¢Remblage des tranchÃ©s:une fois que lestuyaux Ã©tant rassemblÃ©s et le..."/>
          <p:cNvPicPr>
            <a:picLocks noChangeAspect="1" noChangeArrowheads="1"/>
          </p:cNvPicPr>
          <p:nvPr/>
        </p:nvPicPr>
        <p:blipFill>
          <a:blip r:embed="rId2"/>
          <a:srcRect l="22336" t="6263" r="20062"/>
          <a:stretch>
            <a:fillRect/>
          </a:stretch>
        </p:blipFill>
        <p:spPr bwMode="auto">
          <a:xfrm>
            <a:off x="5214942" y="2285992"/>
            <a:ext cx="3500462" cy="42767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46084"/>
                                        </p:tgtEl>
                                        <p:attrNameLst>
                                          <p:attrName>style.visibility</p:attrName>
                                        </p:attrNameLst>
                                      </p:cBhvr>
                                      <p:to>
                                        <p:strVal val="visible"/>
                                      </p:to>
                                    </p:set>
                                    <p:animEffect transition="in" filter="blinds(horizontal)">
                                      <p:cBhvr>
                                        <p:cTn id="34" dur="500"/>
                                        <p:tgtEl>
                                          <p:spTgt spid="4608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linds(horizontal)">
                                      <p:cBhvr>
                                        <p:cTn id="39" dur="500"/>
                                        <p:tgtEl>
                                          <p:spTgt spid="4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linds(horizontal)">
                                      <p:cBhvr>
                                        <p:cTn id="47" dur="500"/>
                                        <p:tgtEl>
                                          <p:spTgt spid="38"/>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linds(horizont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46084"/>
                                        </p:tgtEl>
                                      </p:cBhvr>
                                    </p:animEffect>
                                    <p:set>
                                      <p:cBhvr>
                                        <p:cTn id="55" dur="1" fill="hold">
                                          <p:stCondLst>
                                            <p:cond delay="499"/>
                                          </p:stCondLst>
                                        </p:cTn>
                                        <p:tgtEl>
                                          <p:spTgt spid="46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animBg="1"/>
      <p:bldP spid="37" grpId="0"/>
      <p:bldP spid="38" grpId="0"/>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sp>
        <p:nvSpPr>
          <p:cNvPr id="3" name="ZoneTexte 2"/>
          <p:cNvSpPr txBox="1"/>
          <p:nvPr/>
        </p:nvSpPr>
        <p:spPr>
          <a:xfrm>
            <a:off x="6357950" y="3143248"/>
            <a:ext cx="2052485"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Réseau Maillé</a:t>
            </a:r>
            <a:endParaRPr lang="fr-FR" sz="2400" b="1" dirty="0">
              <a:solidFill>
                <a:srgbClr val="FFFF00"/>
              </a:solidFill>
            </a:endParaRPr>
          </a:p>
        </p:txBody>
      </p:sp>
      <p:cxnSp>
        <p:nvCxnSpPr>
          <p:cNvPr id="4" name="Connecteur droit avec flèche 3"/>
          <p:cNvCxnSpPr/>
          <p:nvPr/>
        </p:nvCxnSpPr>
        <p:spPr>
          <a:xfrm rot="5400000">
            <a:off x="7107255" y="2820983"/>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rot="5400000">
            <a:off x="820711" y="2678107"/>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rot="10800000">
            <a:off x="1285852" y="2571744"/>
            <a:ext cx="607223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42910" y="1752889"/>
            <a:ext cx="1246175" cy="461665"/>
          </a:xfrm>
          <a:prstGeom prst="rect">
            <a:avLst/>
          </a:prstGeom>
          <a:solidFill>
            <a:schemeClr val="tx1"/>
          </a:solidFill>
        </p:spPr>
        <p:txBody>
          <a:bodyPr wrap="none" rtlCol="0">
            <a:spAutoFit/>
          </a:bodyPr>
          <a:lstStyle/>
          <a:p>
            <a:r>
              <a:rPr lang="fr-FR" sz="2400" b="1" dirty="0" smtClean="0">
                <a:solidFill>
                  <a:srgbClr val="FFFF00"/>
                </a:solidFill>
              </a:rPr>
              <a:t>Réseaux</a:t>
            </a:r>
            <a:endParaRPr lang="fr-FR" sz="2400" b="1" dirty="0">
              <a:solidFill>
                <a:srgbClr val="FFFF00"/>
              </a:solidFill>
            </a:endParaRPr>
          </a:p>
        </p:txBody>
      </p:sp>
      <p:sp>
        <p:nvSpPr>
          <p:cNvPr id="8" name="ZoneTexte 7"/>
          <p:cNvSpPr txBox="1"/>
          <p:nvPr/>
        </p:nvSpPr>
        <p:spPr>
          <a:xfrm>
            <a:off x="214282" y="3143248"/>
            <a:ext cx="2153475"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Réseau Ramifié</a:t>
            </a:r>
            <a:endParaRPr lang="fr-FR" sz="2400" b="1" dirty="0">
              <a:solidFill>
                <a:srgbClr val="FFFF00"/>
              </a:solidFill>
            </a:endParaRPr>
          </a:p>
        </p:txBody>
      </p:sp>
      <p:grpSp>
        <p:nvGrpSpPr>
          <p:cNvPr id="9" name="Groupe 8"/>
          <p:cNvGrpSpPr/>
          <p:nvPr/>
        </p:nvGrpSpPr>
        <p:grpSpPr>
          <a:xfrm>
            <a:off x="7429520" y="49988"/>
            <a:ext cx="1660921" cy="757232"/>
            <a:chOff x="4464" y="239307"/>
            <a:chExt cx="1660921" cy="757232"/>
          </a:xfrm>
          <a:solidFill>
            <a:srgbClr val="00B0F0"/>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12" name="Groupe 11"/>
          <p:cNvGrpSpPr/>
          <p:nvPr/>
        </p:nvGrpSpPr>
        <p:grpSpPr>
          <a:xfrm>
            <a:off x="53559" y="49988"/>
            <a:ext cx="1660921" cy="664368"/>
            <a:chOff x="4464" y="239307"/>
            <a:chExt cx="1660921" cy="664368"/>
          </a:xfrm>
          <a:solidFill>
            <a:schemeClr val="bg1">
              <a:lumMod val="9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5" name="Groupe 14"/>
          <p:cNvGrpSpPr/>
          <p:nvPr/>
        </p:nvGrpSpPr>
        <p:grpSpPr>
          <a:xfrm>
            <a:off x="1553757" y="49988"/>
            <a:ext cx="1660921" cy="664368"/>
            <a:chOff x="4464" y="239307"/>
            <a:chExt cx="1660921" cy="664368"/>
          </a:xfrm>
          <a:solidFill>
            <a:schemeClr val="bg1">
              <a:lumMod val="8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8" name="Groupe 17"/>
          <p:cNvGrpSpPr/>
          <p:nvPr/>
        </p:nvGrpSpPr>
        <p:grpSpPr>
          <a:xfrm>
            <a:off x="3053955" y="49988"/>
            <a:ext cx="1660921" cy="664368"/>
            <a:chOff x="4464" y="239307"/>
            <a:chExt cx="1660921" cy="664368"/>
          </a:xfrm>
          <a:solidFill>
            <a:schemeClr val="bg1">
              <a:lumMod val="7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21" name="Groupe 20"/>
          <p:cNvGrpSpPr/>
          <p:nvPr/>
        </p:nvGrpSpPr>
        <p:grpSpPr>
          <a:xfrm>
            <a:off x="4554153" y="49988"/>
            <a:ext cx="1660921" cy="664368"/>
            <a:chOff x="4464" y="239307"/>
            <a:chExt cx="1660921" cy="664368"/>
          </a:xfrm>
          <a:solidFill>
            <a:schemeClr val="bg1">
              <a:lumMod val="75000"/>
            </a:schemeClr>
          </a:solidFill>
        </p:grpSpPr>
        <p:sp>
          <p:nvSpPr>
            <p:cNvPr id="22" name="Chevron 21"/>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24" name="Groupe 23"/>
          <p:cNvGrpSpPr/>
          <p:nvPr/>
        </p:nvGrpSpPr>
        <p:grpSpPr>
          <a:xfrm>
            <a:off x="6000760" y="49988"/>
            <a:ext cx="1660921" cy="664368"/>
            <a:chOff x="4464" y="239307"/>
            <a:chExt cx="1660921" cy="664368"/>
          </a:xfrm>
          <a:solidFill>
            <a:schemeClr val="bg1">
              <a:lumMod val="65000"/>
            </a:schemeClr>
          </a:solidFill>
        </p:grpSpPr>
        <p:sp>
          <p:nvSpPr>
            <p:cNvPr id="25" name="Chevron 24"/>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8" name="ZoneTexte 27"/>
          <p:cNvSpPr txBox="1"/>
          <p:nvPr/>
        </p:nvSpPr>
        <p:spPr>
          <a:xfrm>
            <a:off x="4357686" y="5864386"/>
            <a:ext cx="3786214" cy="707886"/>
          </a:xfrm>
          <a:prstGeom prst="rect">
            <a:avLst/>
          </a:prstGeom>
          <a:noFill/>
        </p:spPr>
        <p:txBody>
          <a:bodyPr wrap="square" rtlCol="0">
            <a:spAutoFit/>
          </a:bodyPr>
          <a:lstStyle/>
          <a:p>
            <a:r>
              <a:rPr lang="fr-FR" sz="2000" b="1" dirty="0" smtClean="0"/>
              <a:t>Un nombre élevé de canalisations principales</a:t>
            </a:r>
            <a:endParaRPr lang="fr-FR" sz="2000" b="1" dirty="0"/>
          </a:p>
        </p:txBody>
      </p:sp>
      <p:sp>
        <p:nvSpPr>
          <p:cNvPr id="29" name="ZoneTexte 28"/>
          <p:cNvSpPr txBox="1"/>
          <p:nvPr/>
        </p:nvSpPr>
        <p:spPr>
          <a:xfrm>
            <a:off x="4857752" y="5507196"/>
            <a:ext cx="3786214" cy="400110"/>
          </a:xfrm>
          <a:prstGeom prst="rect">
            <a:avLst/>
          </a:prstGeom>
          <a:noFill/>
        </p:spPr>
        <p:txBody>
          <a:bodyPr wrap="square" rtlCol="0">
            <a:spAutoFit/>
          </a:bodyPr>
          <a:lstStyle/>
          <a:p>
            <a:r>
              <a:rPr lang="fr-FR" sz="2000" b="1" u="sng" dirty="0" smtClean="0">
                <a:solidFill>
                  <a:srgbClr val="FF0000"/>
                </a:solidFill>
              </a:rPr>
              <a:t>Inconvénients:</a:t>
            </a:r>
            <a:endParaRPr lang="fr-FR" sz="2000" b="1" u="sng" dirty="0">
              <a:solidFill>
                <a:srgbClr val="FF0000"/>
              </a:solidFill>
            </a:endParaRPr>
          </a:p>
        </p:txBody>
      </p:sp>
      <p:sp>
        <p:nvSpPr>
          <p:cNvPr id="30" name="ZoneTexte 29"/>
          <p:cNvSpPr txBox="1"/>
          <p:nvPr/>
        </p:nvSpPr>
        <p:spPr>
          <a:xfrm>
            <a:off x="4429124" y="3714752"/>
            <a:ext cx="3786214" cy="400110"/>
          </a:xfrm>
          <a:prstGeom prst="rect">
            <a:avLst/>
          </a:prstGeom>
          <a:noFill/>
        </p:spPr>
        <p:txBody>
          <a:bodyPr wrap="square" rtlCol="0">
            <a:spAutoFit/>
          </a:bodyPr>
          <a:lstStyle/>
          <a:p>
            <a:r>
              <a:rPr lang="fr-FR" sz="2000" b="1" dirty="0" smtClean="0"/>
              <a:t>L’eau circule dans </a:t>
            </a:r>
            <a:r>
              <a:rPr lang="fr-FR" sz="2000" b="1" u="sng" dirty="0" smtClean="0">
                <a:solidFill>
                  <a:srgbClr val="FF0000"/>
                </a:solidFill>
              </a:rPr>
              <a:t>plusieurs</a:t>
            </a:r>
            <a:r>
              <a:rPr lang="fr-FR" sz="2000" b="1" dirty="0" smtClean="0"/>
              <a:t> sens.</a:t>
            </a:r>
            <a:endParaRPr lang="fr-FR" sz="2000" b="1" dirty="0"/>
          </a:p>
        </p:txBody>
      </p:sp>
      <p:sp>
        <p:nvSpPr>
          <p:cNvPr id="31" name="ZoneTexte 30"/>
          <p:cNvSpPr txBox="1"/>
          <p:nvPr/>
        </p:nvSpPr>
        <p:spPr>
          <a:xfrm>
            <a:off x="4357686" y="4600526"/>
            <a:ext cx="4786314" cy="1015663"/>
          </a:xfrm>
          <a:prstGeom prst="rect">
            <a:avLst/>
          </a:prstGeom>
          <a:noFill/>
        </p:spPr>
        <p:txBody>
          <a:bodyPr wrap="square" rtlCol="0">
            <a:spAutoFit/>
          </a:bodyPr>
          <a:lstStyle/>
          <a:p>
            <a:r>
              <a:rPr lang="fr-FR" sz="2000" b="1" dirty="0" smtClean="0"/>
              <a:t>En cas de rupture de l’une des Canalisation principales, il n’y aura pas de perturbation des canalisations secondaires et tertiaires</a:t>
            </a:r>
            <a:endParaRPr lang="fr-FR" sz="2000" b="1" dirty="0"/>
          </a:p>
        </p:txBody>
      </p:sp>
      <p:sp>
        <p:nvSpPr>
          <p:cNvPr id="32" name="ZoneTexte 31"/>
          <p:cNvSpPr txBox="1"/>
          <p:nvPr/>
        </p:nvSpPr>
        <p:spPr>
          <a:xfrm>
            <a:off x="4857752" y="4243336"/>
            <a:ext cx="3786214" cy="400110"/>
          </a:xfrm>
          <a:prstGeom prst="rect">
            <a:avLst/>
          </a:prstGeom>
          <a:noFill/>
        </p:spPr>
        <p:txBody>
          <a:bodyPr wrap="square" rtlCol="0">
            <a:spAutoFit/>
          </a:bodyPr>
          <a:lstStyle/>
          <a:p>
            <a:r>
              <a:rPr lang="fr-FR" sz="2000" b="1" u="sng" dirty="0" smtClean="0">
                <a:solidFill>
                  <a:srgbClr val="FF0000"/>
                </a:solidFill>
              </a:rPr>
              <a:t>Avantages:</a:t>
            </a:r>
            <a:endParaRPr lang="fr-FR" sz="2000" b="1" u="sng" dirty="0">
              <a:solidFill>
                <a:srgbClr val="FF0000"/>
              </a:solidFill>
            </a:endParaRPr>
          </a:p>
        </p:txBody>
      </p:sp>
      <p:sp>
        <p:nvSpPr>
          <p:cNvPr id="33" name="ZoneTexte 32"/>
          <p:cNvSpPr txBox="1"/>
          <p:nvPr/>
        </p:nvSpPr>
        <p:spPr>
          <a:xfrm>
            <a:off x="214282" y="5721510"/>
            <a:ext cx="3786214" cy="1015663"/>
          </a:xfrm>
          <a:prstGeom prst="rect">
            <a:avLst/>
          </a:prstGeom>
          <a:noFill/>
        </p:spPr>
        <p:txBody>
          <a:bodyPr wrap="square" rtlCol="0">
            <a:spAutoFit/>
          </a:bodyPr>
          <a:lstStyle/>
          <a:p>
            <a:r>
              <a:rPr lang="fr-FR" sz="2000" b="1" dirty="0" smtClean="0">
                <a:solidFill>
                  <a:schemeClr val="bg1">
                    <a:lumMod val="50000"/>
                  </a:schemeClr>
                </a:solidFill>
              </a:rPr>
              <a:t>Pénalisation des différentes ramification en cas de rupture de la principale canalisation</a:t>
            </a:r>
            <a:endParaRPr lang="fr-FR" sz="2000" b="1" dirty="0">
              <a:solidFill>
                <a:schemeClr val="bg1">
                  <a:lumMod val="50000"/>
                </a:schemeClr>
              </a:solidFill>
            </a:endParaRPr>
          </a:p>
        </p:txBody>
      </p:sp>
      <p:sp>
        <p:nvSpPr>
          <p:cNvPr id="34" name="ZoneTexte 33"/>
          <p:cNvSpPr txBox="1"/>
          <p:nvPr/>
        </p:nvSpPr>
        <p:spPr>
          <a:xfrm>
            <a:off x="214282" y="5364320"/>
            <a:ext cx="3786214" cy="400110"/>
          </a:xfrm>
          <a:prstGeom prst="rect">
            <a:avLst/>
          </a:prstGeom>
          <a:noFill/>
        </p:spPr>
        <p:txBody>
          <a:bodyPr wrap="square" rtlCol="0">
            <a:spAutoFit/>
          </a:bodyPr>
          <a:lstStyle/>
          <a:p>
            <a:r>
              <a:rPr lang="fr-FR" sz="2000" b="1" u="sng" dirty="0" smtClean="0">
                <a:solidFill>
                  <a:schemeClr val="bg1">
                    <a:lumMod val="50000"/>
                  </a:schemeClr>
                </a:solidFill>
              </a:rPr>
              <a:t>Inconvénients:</a:t>
            </a:r>
            <a:endParaRPr lang="fr-FR" sz="2000" b="1" u="sng" dirty="0">
              <a:solidFill>
                <a:schemeClr val="bg1">
                  <a:lumMod val="50000"/>
                </a:schemeClr>
              </a:solidFill>
            </a:endParaRPr>
          </a:p>
        </p:txBody>
      </p:sp>
      <p:sp>
        <p:nvSpPr>
          <p:cNvPr id="35" name="ZoneTexte 34"/>
          <p:cNvSpPr txBox="1"/>
          <p:nvPr/>
        </p:nvSpPr>
        <p:spPr>
          <a:xfrm>
            <a:off x="214282" y="3714752"/>
            <a:ext cx="3786214" cy="400110"/>
          </a:xfrm>
          <a:prstGeom prst="rect">
            <a:avLst/>
          </a:prstGeom>
          <a:noFill/>
        </p:spPr>
        <p:txBody>
          <a:bodyPr wrap="square" rtlCol="0">
            <a:spAutoFit/>
          </a:bodyPr>
          <a:lstStyle/>
          <a:p>
            <a:r>
              <a:rPr lang="fr-FR" sz="2000" b="1" dirty="0" smtClean="0">
                <a:solidFill>
                  <a:schemeClr val="bg1">
                    <a:lumMod val="50000"/>
                  </a:schemeClr>
                </a:solidFill>
              </a:rPr>
              <a:t>L’eau circule dans un seul sens.</a:t>
            </a:r>
            <a:endParaRPr lang="fr-FR" sz="2000" b="1" dirty="0">
              <a:solidFill>
                <a:schemeClr val="bg1">
                  <a:lumMod val="50000"/>
                </a:schemeClr>
              </a:solidFill>
            </a:endParaRPr>
          </a:p>
        </p:txBody>
      </p:sp>
      <p:sp>
        <p:nvSpPr>
          <p:cNvPr id="36" name="ZoneTexte 35"/>
          <p:cNvSpPr txBox="1"/>
          <p:nvPr/>
        </p:nvSpPr>
        <p:spPr>
          <a:xfrm>
            <a:off x="214282" y="4600526"/>
            <a:ext cx="3071834" cy="707886"/>
          </a:xfrm>
          <a:prstGeom prst="rect">
            <a:avLst/>
          </a:prstGeom>
          <a:noFill/>
        </p:spPr>
        <p:txBody>
          <a:bodyPr wrap="square" rtlCol="0">
            <a:spAutoFit/>
          </a:bodyPr>
          <a:lstStyle/>
          <a:p>
            <a:r>
              <a:rPr lang="fr-FR" sz="2000" b="1" dirty="0" smtClean="0">
                <a:solidFill>
                  <a:schemeClr val="bg1">
                    <a:lumMod val="50000"/>
                  </a:schemeClr>
                </a:solidFill>
              </a:rPr>
              <a:t>Un nombre réduit de Canalisation (économique)</a:t>
            </a:r>
            <a:endParaRPr lang="fr-FR" sz="2000" b="1" dirty="0">
              <a:solidFill>
                <a:schemeClr val="bg1">
                  <a:lumMod val="50000"/>
                </a:schemeClr>
              </a:solidFill>
            </a:endParaRPr>
          </a:p>
        </p:txBody>
      </p:sp>
      <p:sp>
        <p:nvSpPr>
          <p:cNvPr id="37" name="ZoneTexte 36"/>
          <p:cNvSpPr txBox="1"/>
          <p:nvPr/>
        </p:nvSpPr>
        <p:spPr>
          <a:xfrm>
            <a:off x="214282" y="4243336"/>
            <a:ext cx="3786214" cy="400110"/>
          </a:xfrm>
          <a:prstGeom prst="rect">
            <a:avLst/>
          </a:prstGeom>
          <a:noFill/>
        </p:spPr>
        <p:txBody>
          <a:bodyPr wrap="square" rtlCol="0">
            <a:spAutoFit/>
          </a:bodyPr>
          <a:lstStyle/>
          <a:p>
            <a:r>
              <a:rPr lang="fr-FR" sz="2000" b="1" u="sng" dirty="0" smtClean="0">
                <a:solidFill>
                  <a:schemeClr val="bg1">
                    <a:lumMod val="50000"/>
                  </a:schemeClr>
                </a:solidFill>
              </a:rPr>
              <a:t>Avantages:</a:t>
            </a:r>
            <a:endParaRPr lang="fr-FR" sz="2000" b="1" u="sng" dirty="0">
              <a:solidFill>
                <a:schemeClr val="bg1">
                  <a:lumMod val="50000"/>
                </a:schemeClr>
              </a:solidFill>
            </a:endParaRPr>
          </a:p>
        </p:txBody>
      </p:sp>
      <p:pic>
        <p:nvPicPr>
          <p:cNvPr id="51204" name="Picture 4" descr="- Â  Stockage de lâeau dans des rÃ©servoirs,- Â  Stockage de lâeau dans des rÃ©servoirs,tels que les chÃ¢teaux dâeau ou des zon..."/>
          <p:cNvPicPr>
            <a:picLocks noChangeAspect="1" noChangeArrowheads="1"/>
          </p:cNvPicPr>
          <p:nvPr/>
        </p:nvPicPr>
        <p:blipFill>
          <a:blip r:embed="rId2"/>
          <a:srcRect l="12931" t="9395" r="21238" b="24843"/>
          <a:stretch>
            <a:fillRect/>
          </a:stretch>
        </p:blipFill>
        <p:spPr bwMode="auto">
          <a:xfrm>
            <a:off x="0" y="3143248"/>
            <a:ext cx="4381530" cy="35004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blinds(horizontal)">
                                      <p:cBhvr>
                                        <p:cTn id="12" dur="500"/>
                                        <p:tgtEl>
                                          <p:spTgt spid="5120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linds(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hmf.enseeiht.fr/travaux/CD0102/travaux/optsee/bei/3/g31/im81.jpg"/>
          <p:cNvPicPr>
            <a:picLocks noChangeAspect="1" noChangeArrowheads="1"/>
          </p:cNvPicPr>
          <p:nvPr/>
        </p:nvPicPr>
        <p:blipFill>
          <a:blip r:embed="rId2" cstate="print"/>
          <a:srcRect/>
          <a:stretch>
            <a:fillRect/>
          </a:stretch>
        </p:blipFill>
        <p:spPr bwMode="auto">
          <a:xfrm>
            <a:off x="3361356" y="2285992"/>
            <a:ext cx="5782644" cy="3143272"/>
          </a:xfrm>
          <a:prstGeom prst="rect">
            <a:avLst/>
          </a:prstGeom>
          <a:noFill/>
        </p:spPr>
      </p:pic>
      <p:sp>
        <p:nvSpPr>
          <p:cNvPr id="4" name="Rectangle 3"/>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sp>
        <p:nvSpPr>
          <p:cNvPr id="5" name="ZoneTexte 4"/>
          <p:cNvSpPr txBox="1"/>
          <p:nvPr/>
        </p:nvSpPr>
        <p:spPr>
          <a:xfrm>
            <a:off x="642910" y="1752889"/>
            <a:ext cx="1246175" cy="461665"/>
          </a:xfrm>
          <a:prstGeom prst="rect">
            <a:avLst/>
          </a:prstGeom>
          <a:solidFill>
            <a:schemeClr val="tx1"/>
          </a:solidFill>
        </p:spPr>
        <p:txBody>
          <a:bodyPr wrap="none" rtlCol="0">
            <a:spAutoFit/>
          </a:bodyPr>
          <a:lstStyle/>
          <a:p>
            <a:r>
              <a:rPr lang="fr-FR" sz="2400" b="1" dirty="0" smtClean="0">
                <a:solidFill>
                  <a:srgbClr val="FFFF00"/>
                </a:solidFill>
              </a:rPr>
              <a:t>Réseaux</a:t>
            </a:r>
            <a:endParaRPr lang="fr-FR" sz="2400" b="1" dirty="0">
              <a:solidFill>
                <a:srgbClr val="FFFF00"/>
              </a:solidFill>
            </a:endParaRPr>
          </a:p>
        </p:txBody>
      </p:sp>
      <p:grpSp>
        <p:nvGrpSpPr>
          <p:cNvPr id="6" name="Groupe 5"/>
          <p:cNvGrpSpPr/>
          <p:nvPr/>
        </p:nvGrpSpPr>
        <p:grpSpPr>
          <a:xfrm>
            <a:off x="7429520" y="49988"/>
            <a:ext cx="1660921" cy="757232"/>
            <a:chOff x="4464" y="239307"/>
            <a:chExt cx="1660921" cy="757232"/>
          </a:xfrm>
          <a:solidFill>
            <a:srgbClr val="00B0F0"/>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9" name="Groupe 8"/>
          <p:cNvGrpSpPr/>
          <p:nvPr/>
        </p:nvGrpSpPr>
        <p:grpSpPr>
          <a:xfrm>
            <a:off x="53559" y="49988"/>
            <a:ext cx="1660921" cy="664368"/>
            <a:chOff x="4464" y="239307"/>
            <a:chExt cx="1660921" cy="664368"/>
          </a:xfrm>
          <a:solidFill>
            <a:schemeClr val="bg1">
              <a:lumMod val="9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2" name="Groupe 11"/>
          <p:cNvGrpSpPr/>
          <p:nvPr/>
        </p:nvGrpSpPr>
        <p:grpSpPr>
          <a:xfrm>
            <a:off x="1553757" y="49988"/>
            <a:ext cx="1660921" cy="664368"/>
            <a:chOff x="4464" y="239307"/>
            <a:chExt cx="1660921" cy="664368"/>
          </a:xfrm>
          <a:solidFill>
            <a:schemeClr val="bg1">
              <a:lumMod val="8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5" name="Groupe 14"/>
          <p:cNvGrpSpPr/>
          <p:nvPr/>
        </p:nvGrpSpPr>
        <p:grpSpPr>
          <a:xfrm>
            <a:off x="3053955"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8" name="Groupe 17"/>
          <p:cNvGrpSpPr/>
          <p:nvPr/>
        </p:nvGrpSpPr>
        <p:grpSpPr>
          <a:xfrm>
            <a:off x="4554153" y="49988"/>
            <a:ext cx="1660921" cy="664368"/>
            <a:chOff x="4464" y="239307"/>
            <a:chExt cx="1660921" cy="664368"/>
          </a:xfrm>
          <a:solidFill>
            <a:schemeClr val="bg1">
              <a:lumMod val="7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21" name="Groupe 20"/>
          <p:cNvGrpSpPr/>
          <p:nvPr/>
        </p:nvGrpSpPr>
        <p:grpSpPr>
          <a:xfrm>
            <a:off x="6000760" y="49988"/>
            <a:ext cx="1660921" cy="664368"/>
            <a:chOff x="4464" y="239307"/>
            <a:chExt cx="1660921" cy="664368"/>
          </a:xfrm>
          <a:solidFill>
            <a:schemeClr val="bg1">
              <a:lumMod val="65000"/>
            </a:schemeClr>
          </a:solidFill>
        </p:grpSpPr>
        <p:sp>
          <p:nvSpPr>
            <p:cNvPr id="22" name="Chevron 21"/>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4" name="ZoneTexte 23"/>
          <p:cNvSpPr txBox="1"/>
          <p:nvPr/>
        </p:nvSpPr>
        <p:spPr>
          <a:xfrm>
            <a:off x="285720" y="2500306"/>
            <a:ext cx="3071834" cy="3970318"/>
          </a:xfrm>
          <a:prstGeom prst="rect">
            <a:avLst/>
          </a:prstGeom>
          <a:noFill/>
        </p:spPr>
        <p:txBody>
          <a:bodyPr wrap="square" rtlCol="0">
            <a:spAutoFit/>
          </a:bodyPr>
          <a:lstStyle/>
          <a:p>
            <a:r>
              <a:rPr lang="fr-FR" b="1" dirty="0" smtClean="0"/>
              <a:t>Les canalisations doivent être réalisées sous les trottoirs pour faciliter l’intervention en cas de panne.</a:t>
            </a:r>
          </a:p>
          <a:p>
            <a:endParaRPr lang="fr-FR" b="1" dirty="0" smtClean="0"/>
          </a:p>
          <a:p>
            <a:endParaRPr lang="fr-FR" b="1" dirty="0" smtClean="0"/>
          </a:p>
          <a:p>
            <a:endParaRPr lang="fr-FR" b="1" dirty="0" smtClean="0"/>
          </a:p>
          <a:p>
            <a:endParaRPr lang="fr-FR" b="1" dirty="0" smtClean="0"/>
          </a:p>
          <a:p>
            <a:endParaRPr lang="fr-FR" b="1" dirty="0" smtClean="0"/>
          </a:p>
          <a:p>
            <a:r>
              <a:rPr lang="fr-FR" b="1" dirty="0" smtClean="0"/>
              <a:t>Les canalisations doivent être enterrées à une profondeur minimale de 1m pour éviter le gel de l’eau dans les conduites en périodes hivernales.</a:t>
            </a:r>
            <a:endParaRPr lang="fr-FR"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1142984"/>
            <a:ext cx="1708866" cy="461665"/>
          </a:xfrm>
          <a:prstGeom prst="rect">
            <a:avLst/>
          </a:prstGeom>
        </p:spPr>
        <p:txBody>
          <a:bodyPr wrap="none">
            <a:spAutoFit/>
          </a:bodyPr>
          <a:lstStyle/>
          <a:p>
            <a:r>
              <a:rPr lang="fr-FR" sz="2400" b="1" u="sng" dirty="0" smtClean="0"/>
              <a:t>Distribution</a:t>
            </a:r>
            <a:endParaRPr lang="fr-FR" sz="2400" u="sng" dirty="0"/>
          </a:p>
        </p:txBody>
      </p:sp>
      <p:sp>
        <p:nvSpPr>
          <p:cNvPr id="3" name="ZoneTexte 2"/>
          <p:cNvSpPr txBox="1"/>
          <p:nvPr/>
        </p:nvSpPr>
        <p:spPr>
          <a:xfrm>
            <a:off x="642910" y="1752889"/>
            <a:ext cx="2291076"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chemeClr val="bg2">
                  <a:lumMod val="25000"/>
                </a:schemeClr>
              </a:solidFill>
            </a:endParaRPr>
          </a:p>
        </p:txBody>
      </p:sp>
      <p:grpSp>
        <p:nvGrpSpPr>
          <p:cNvPr id="4" name="Groupe 3"/>
          <p:cNvGrpSpPr/>
          <p:nvPr/>
        </p:nvGrpSpPr>
        <p:grpSpPr>
          <a:xfrm>
            <a:off x="7429520" y="49988"/>
            <a:ext cx="1660921" cy="757232"/>
            <a:chOff x="4464" y="239307"/>
            <a:chExt cx="1660921" cy="757232"/>
          </a:xfrm>
          <a:solidFill>
            <a:srgbClr val="00B0F0"/>
          </a:solidFill>
        </p:grpSpPr>
        <p:sp>
          <p:nvSpPr>
            <p:cNvPr id="5" name="Chevron 4"/>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7" name="Groupe 6"/>
          <p:cNvGrpSpPr/>
          <p:nvPr/>
        </p:nvGrpSpPr>
        <p:grpSpPr>
          <a:xfrm>
            <a:off x="53559" y="49988"/>
            <a:ext cx="1660921" cy="664368"/>
            <a:chOff x="4464" y="239307"/>
            <a:chExt cx="1660921" cy="664368"/>
          </a:xfrm>
          <a:solidFill>
            <a:schemeClr val="bg1">
              <a:lumMod val="95000"/>
            </a:schemeClr>
          </a:solidFill>
        </p:grpSpPr>
        <p:sp>
          <p:nvSpPr>
            <p:cNvPr id="8" name="Chevron 7"/>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10" name="Groupe 9"/>
          <p:cNvGrpSpPr/>
          <p:nvPr/>
        </p:nvGrpSpPr>
        <p:grpSpPr>
          <a:xfrm>
            <a:off x="1553757" y="49988"/>
            <a:ext cx="1660921" cy="664368"/>
            <a:chOff x="4464" y="239307"/>
            <a:chExt cx="1660921" cy="664368"/>
          </a:xfrm>
          <a:solidFill>
            <a:schemeClr val="bg1">
              <a:lumMod val="85000"/>
            </a:schemeClr>
          </a:solidFill>
        </p:grpSpPr>
        <p:sp>
          <p:nvSpPr>
            <p:cNvPr id="11" name="Chevron 10"/>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3" name="Groupe 12"/>
          <p:cNvGrpSpPr/>
          <p:nvPr/>
        </p:nvGrpSpPr>
        <p:grpSpPr>
          <a:xfrm>
            <a:off x="3053955" y="49988"/>
            <a:ext cx="1660921" cy="664368"/>
            <a:chOff x="4464" y="239307"/>
            <a:chExt cx="1660921" cy="664368"/>
          </a:xfrm>
          <a:solidFill>
            <a:schemeClr val="bg1">
              <a:lumMod val="75000"/>
            </a:schemeClr>
          </a:solidFill>
        </p:grpSpPr>
        <p:sp>
          <p:nvSpPr>
            <p:cNvPr id="14" name="Chevron 1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6" name="Groupe 15"/>
          <p:cNvGrpSpPr/>
          <p:nvPr/>
        </p:nvGrpSpPr>
        <p:grpSpPr>
          <a:xfrm>
            <a:off x="4554153" y="49988"/>
            <a:ext cx="1660921" cy="664368"/>
            <a:chOff x="4464" y="239307"/>
            <a:chExt cx="1660921" cy="664368"/>
          </a:xfrm>
          <a:solidFill>
            <a:schemeClr val="bg1">
              <a:lumMod val="75000"/>
            </a:schemeClr>
          </a:solidFill>
        </p:grpSpPr>
        <p:sp>
          <p:nvSpPr>
            <p:cNvPr id="17" name="Chevron 1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9" name="Groupe 18"/>
          <p:cNvGrpSpPr/>
          <p:nvPr/>
        </p:nvGrpSpPr>
        <p:grpSpPr>
          <a:xfrm>
            <a:off x="6000760" y="49988"/>
            <a:ext cx="1660921" cy="664368"/>
            <a:chOff x="4464" y="239307"/>
            <a:chExt cx="1660921" cy="664368"/>
          </a:xfrm>
          <a:solidFill>
            <a:schemeClr val="bg1">
              <a:lumMod val="65000"/>
            </a:schemeClr>
          </a:solidFill>
        </p:grpSpPr>
        <p:sp>
          <p:nvSpPr>
            <p:cNvPr id="20" name="Chevron 1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3" name="ZoneTexte 22"/>
          <p:cNvSpPr txBox="1"/>
          <p:nvPr/>
        </p:nvSpPr>
        <p:spPr>
          <a:xfrm>
            <a:off x="285720" y="3143248"/>
            <a:ext cx="270458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Maison Individuelle</a:t>
            </a:r>
            <a:endParaRPr lang="fr-FR" sz="2400" b="1" dirty="0">
              <a:solidFill>
                <a:srgbClr val="FFFF00"/>
              </a:solidFill>
            </a:endParaRPr>
          </a:p>
        </p:txBody>
      </p:sp>
      <p:cxnSp>
        <p:nvCxnSpPr>
          <p:cNvPr id="24" name="Connecteur droit avec flèche 23"/>
          <p:cNvCxnSpPr/>
          <p:nvPr/>
        </p:nvCxnSpPr>
        <p:spPr>
          <a:xfrm rot="5400000">
            <a:off x="7107255" y="2820983"/>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5400000">
            <a:off x="820711" y="2678107"/>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10800000">
            <a:off x="1285852" y="2571744"/>
            <a:ext cx="607223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6707345" y="3143248"/>
            <a:ext cx="136511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Bâtiment</a:t>
            </a:r>
            <a:endParaRPr lang="fr-FR" sz="2400" b="1"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928670"/>
            <a:ext cx="1591077" cy="369332"/>
          </a:xfrm>
          <a:prstGeom prst="rect">
            <a:avLst/>
          </a:prstGeom>
          <a:noFill/>
        </p:spPr>
        <p:txBody>
          <a:bodyPr wrap="none" rtlCol="0">
            <a:spAutoFit/>
          </a:bodyPr>
          <a:lstStyle/>
          <a:p>
            <a:r>
              <a:rPr lang="fr-FR" dirty="0" smtClean="0"/>
              <a:t>Les références:</a:t>
            </a:r>
            <a:endParaRPr lang="fr-FR" dirty="0"/>
          </a:p>
        </p:txBody>
      </p:sp>
      <p:pic>
        <p:nvPicPr>
          <p:cNvPr id="1026" name="Picture 2" descr="Les rÃ©seaux et l'assainissement-alternatives-9782862276076"/>
          <p:cNvPicPr>
            <a:picLocks noChangeAspect="1" noChangeArrowheads="1"/>
          </p:cNvPicPr>
          <p:nvPr/>
        </p:nvPicPr>
        <p:blipFill>
          <a:blip r:embed="rId2"/>
          <a:srcRect/>
          <a:stretch>
            <a:fillRect/>
          </a:stretch>
        </p:blipFill>
        <p:spPr bwMode="auto">
          <a:xfrm>
            <a:off x="428596" y="2509855"/>
            <a:ext cx="2381250" cy="3419475"/>
          </a:xfrm>
          <a:prstGeom prst="rect">
            <a:avLst/>
          </a:prstGeom>
          <a:noFill/>
        </p:spPr>
      </p:pic>
      <p:sp>
        <p:nvSpPr>
          <p:cNvPr id="4" name="ZoneTexte 3"/>
          <p:cNvSpPr txBox="1"/>
          <p:nvPr/>
        </p:nvSpPr>
        <p:spPr>
          <a:xfrm>
            <a:off x="785786" y="2000240"/>
            <a:ext cx="1630062" cy="400110"/>
          </a:xfrm>
          <a:prstGeom prst="rect">
            <a:avLst/>
          </a:prstGeom>
          <a:noFill/>
        </p:spPr>
        <p:txBody>
          <a:bodyPr wrap="none" rtlCol="0">
            <a:spAutoFit/>
          </a:bodyPr>
          <a:lstStyle/>
          <a:p>
            <a:r>
              <a:rPr lang="fr-FR" sz="2000" b="1" dirty="0" smtClean="0"/>
              <a:t>Gérard Calvat</a:t>
            </a:r>
            <a:endParaRPr lang="fr-FR" sz="20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538443"/>
            <a:ext cx="2291076"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chemeClr val="bg2">
                  <a:lumMod val="25000"/>
                </a:schemeClr>
              </a:solidFill>
            </a:endParaRPr>
          </a:p>
        </p:txBody>
      </p:sp>
      <p:sp>
        <p:nvSpPr>
          <p:cNvPr id="3" name="ZoneTexte 2"/>
          <p:cNvSpPr txBox="1"/>
          <p:nvPr/>
        </p:nvSpPr>
        <p:spPr>
          <a:xfrm>
            <a:off x="285720" y="1928802"/>
            <a:ext cx="270458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Maison Individuelle</a:t>
            </a:r>
            <a:endParaRPr lang="fr-FR" sz="2400" b="1" dirty="0">
              <a:solidFill>
                <a:srgbClr val="FFFF00"/>
              </a:solidFill>
            </a:endParaRPr>
          </a:p>
        </p:txBody>
      </p:sp>
      <p:cxnSp>
        <p:nvCxnSpPr>
          <p:cNvPr id="4" name="Connecteur droit avec flèche 3"/>
          <p:cNvCxnSpPr/>
          <p:nvPr/>
        </p:nvCxnSpPr>
        <p:spPr>
          <a:xfrm rot="5400000">
            <a:off x="7107255" y="1606537"/>
            <a:ext cx="500066" cy="1588"/>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rot="10800000">
            <a:off x="1285852" y="1357298"/>
            <a:ext cx="6072230" cy="158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707345" y="1928802"/>
            <a:ext cx="1365117" cy="461665"/>
          </a:xfrm>
          <a:prstGeom prst="rect">
            <a:avLst/>
          </a:prstGeom>
          <a:solidFill>
            <a:schemeClr val="bg1">
              <a:lumMod val="65000"/>
            </a:schemeClr>
          </a:solidFill>
          <a:ln>
            <a:solidFill>
              <a:schemeClr val="bg1">
                <a:lumMod val="65000"/>
              </a:schemeClr>
            </a:solidFill>
          </a:ln>
        </p:spPr>
        <p:txBody>
          <a:bodyPr wrap="none" rtlCol="0">
            <a:spAutoFit/>
          </a:bodyPr>
          <a:lstStyle/>
          <a:p>
            <a:r>
              <a:rPr lang="fr-FR" sz="2400" b="1" dirty="0" smtClean="0">
                <a:solidFill>
                  <a:schemeClr val="bg1">
                    <a:lumMod val="50000"/>
                  </a:schemeClr>
                </a:solidFill>
              </a:rPr>
              <a:t>Bâtiment</a:t>
            </a:r>
            <a:endParaRPr lang="fr-FR" sz="2400" b="1" dirty="0">
              <a:solidFill>
                <a:schemeClr val="bg1">
                  <a:lumMod val="50000"/>
                </a:schemeClr>
              </a:solidFill>
            </a:endParaRPr>
          </a:p>
        </p:txBody>
      </p:sp>
      <p:pic>
        <p:nvPicPr>
          <p:cNvPr id="8" name="Picture 2" descr="E:\2018 2019\Matière CES\plomberie et assinaissement\photos livre de Gérard Calvat\20190615_100707.jpg"/>
          <p:cNvPicPr>
            <a:picLocks noChangeAspect="1" noChangeArrowheads="1"/>
          </p:cNvPicPr>
          <p:nvPr/>
        </p:nvPicPr>
        <p:blipFill>
          <a:blip r:embed="rId2" cstate="print">
            <a:lum bright="20000" contrast="40000"/>
          </a:blip>
          <a:srcRect l="32812" t="25000" r="18750" b="4166"/>
          <a:stretch>
            <a:fillRect/>
          </a:stretch>
        </p:blipFill>
        <p:spPr bwMode="auto">
          <a:xfrm>
            <a:off x="4500530" y="3286124"/>
            <a:ext cx="4429156" cy="3643338"/>
          </a:xfrm>
          <a:prstGeom prst="rect">
            <a:avLst/>
          </a:prstGeom>
          <a:noFill/>
        </p:spPr>
      </p:pic>
      <p:pic>
        <p:nvPicPr>
          <p:cNvPr id="10" name="Picture 2" descr="Depuis son captage dans le milieu natureljusquâau robinet du consommateur lâeaunÃ©cessite de nombreuses infrastructurespour..."/>
          <p:cNvPicPr>
            <a:picLocks noChangeAspect="1" noChangeArrowheads="1"/>
          </p:cNvPicPr>
          <p:nvPr/>
        </p:nvPicPr>
        <p:blipFill>
          <a:blip r:embed="rId3"/>
          <a:srcRect l="36442" t="23487" r="4780" b="10751"/>
          <a:stretch>
            <a:fillRect/>
          </a:stretch>
        </p:blipFill>
        <p:spPr bwMode="auto">
          <a:xfrm>
            <a:off x="214282" y="3786190"/>
            <a:ext cx="3571900" cy="3000396"/>
          </a:xfrm>
          <a:prstGeom prst="rect">
            <a:avLst/>
          </a:prstGeom>
          <a:noFill/>
        </p:spPr>
      </p:pic>
      <p:sp>
        <p:nvSpPr>
          <p:cNvPr id="11" name="ZoneTexte 10"/>
          <p:cNvSpPr txBox="1"/>
          <p:nvPr/>
        </p:nvSpPr>
        <p:spPr>
          <a:xfrm>
            <a:off x="6346846" y="3143248"/>
            <a:ext cx="1137940" cy="369332"/>
          </a:xfrm>
          <a:prstGeom prst="rect">
            <a:avLst/>
          </a:prstGeom>
          <a:solidFill>
            <a:schemeClr val="bg1">
              <a:lumMod val="85000"/>
            </a:schemeClr>
          </a:solidFill>
          <a:ln w="38100">
            <a:solidFill>
              <a:srgbClr val="002060"/>
            </a:solidFill>
            <a:prstDash val="sysDash"/>
          </a:ln>
        </p:spPr>
        <p:txBody>
          <a:bodyPr wrap="none" rtlCol="0">
            <a:spAutoFit/>
          </a:bodyPr>
          <a:lstStyle/>
          <a:p>
            <a:r>
              <a:rPr lang="fr-FR" b="1" dirty="0" smtClean="0">
                <a:solidFill>
                  <a:schemeClr val="tx2">
                    <a:lumMod val="75000"/>
                  </a:schemeClr>
                </a:solidFill>
              </a:rPr>
              <a:t>Compteur</a:t>
            </a:r>
            <a:endParaRPr lang="fr-FR" b="1" dirty="0">
              <a:solidFill>
                <a:schemeClr val="tx2">
                  <a:lumMod val="75000"/>
                </a:schemeClr>
              </a:solidFill>
            </a:endParaRPr>
          </a:p>
        </p:txBody>
      </p:sp>
      <p:cxnSp>
        <p:nvCxnSpPr>
          <p:cNvPr id="12" name="Connecteur droit avec flèche 11"/>
          <p:cNvCxnSpPr/>
          <p:nvPr/>
        </p:nvCxnSpPr>
        <p:spPr>
          <a:xfrm rot="16200000" flipH="1">
            <a:off x="4341384" y="3373832"/>
            <a:ext cx="1702370" cy="166983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5400000">
            <a:off x="2457240" y="3555606"/>
            <a:ext cx="2130998" cy="175919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142944" y="3000372"/>
            <a:ext cx="1946751" cy="369332"/>
          </a:xfrm>
          <a:prstGeom prst="rect">
            <a:avLst/>
          </a:prstGeom>
          <a:noFill/>
          <a:ln>
            <a:solidFill>
              <a:srgbClr val="FF0000"/>
            </a:solidFill>
          </a:ln>
        </p:spPr>
        <p:txBody>
          <a:bodyPr wrap="none" rtlCol="0">
            <a:spAutoFit/>
          </a:bodyPr>
          <a:lstStyle/>
          <a:p>
            <a:r>
              <a:rPr lang="fr-FR" b="1" dirty="0" smtClean="0">
                <a:solidFill>
                  <a:srgbClr val="FF0000"/>
                </a:solidFill>
              </a:rPr>
              <a:t>Conduite publique</a:t>
            </a:r>
            <a:endParaRPr lang="fr-FR" b="1" dirty="0">
              <a:solidFill>
                <a:srgbClr val="FF0000"/>
              </a:solidFill>
            </a:endParaRPr>
          </a:p>
        </p:txBody>
      </p:sp>
      <p:cxnSp>
        <p:nvCxnSpPr>
          <p:cNvPr id="15" name="Connecteur droit avec flèche 14"/>
          <p:cNvCxnSpPr>
            <a:stCxn id="14" idx="2"/>
          </p:cNvCxnSpPr>
          <p:nvPr/>
        </p:nvCxnSpPr>
        <p:spPr>
          <a:xfrm rot="16200000" flipH="1">
            <a:off x="2064331" y="3421693"/>
            <a:ext cx="2488188" cy="23842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a:off x="1028480" y="4412862"/>
            <a:ext cx="2130998" cy="446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791218" y="3000372"/>
            <a:ext cx="1137940" cy="369332"/>
          </a:xfrm>
          <a:prstGeom prst="rect">
            <a:avLst/>
          </a:prstGeom>
          <a:noFill/>
          <a:ln>
            <a:solidFill>
              <a:srgbClr val="FFC000"/>
            </a:solidFill>
          </a:ln>
        </p:spPr>
        <p:txBody>
          <a:bodyPr wrap="none" rtlCol="0">
            <a:spAutoFit/>
          </a:bodyPr>
          <a:lstStyle/>
          <a:p>
            <a:r>
              <a:rPr lang="fr-FR" b="1" dirty="0" smtClean="0">
                <a:solidFill>
                  <a:srgbClr val="FFC000"/>
                </a:solidFill>
              </a:rPr>
              <a:t>Compteur</a:t>
            </a:r>
            <a:endParaRPr lang="fr-FR" b="1" dirty="0">
              <a:solidFill>
                <a:srgbClr val="FFC000"/>
              </a:solidFill>
            </a:endParaRPr>
          </a:p>
        </p:txBody>
      </p:sp>
      <p:sp>
        <p:nvSpPr>
          <p:cNvPr id="18" name="ZoneTexte 17"/>
          <p:cNvSpPr txBox="1"/>
          <p:nvPr/>
        </p:nvSpPr>
        <p:spPr>
          <a:xfrm>
            <a:off x="6643702" y="3643314"/>
            <a:ext cx="2154244" cy="646331"/>
          </a:xfrm>
          <a:prstGeom prst="rect">
            <a:avLst/>
          </a:prstGeom>
          <a:solidFill>
            <a:schemeClr val="bg1">
              <a:lumMod val="85000"/>
            </a:schemeClr>
          </a:solidFill>
          <a:ln w="38100">
            <a:solidFill>
              <a:schemeClr val="accent6">
                <a:lumMod val="75000"/>
              </a:schemeClr>
            </a:solidFill>
            <a:prstDash val="sysDash"/>
          </a:ln>
        </p:spPr>
        <p:txBody>
          <a:bodyPr wrap="none" rtlCol="0">
            <a:spAutoFit/>
          </a:bodyPr>
          <a:lstStyle/>
          <a:p>
            <a:r>
              <a:rPr lang="fr-FR" b="1" dirty="0" smtClean="0">
                <a:solidFill>
                  <a:schemeClr val="accent6">
                    <a:lumMod val="75000"/>
                  </a:schemeClr>
                </a:solidFill>
              </a:rPr>
              <a:t>Clapet anti-pollution</a:t>
            </a:r>
          </a:p>
          <a:p>
            <a:r>
              <a:rPr lang="fr-FR" b="1" dirty="0" smtClean="0">
                <a:solidFill>
                  <a:schemeClr val="accent6">
                    <a:lumMod val="75000"/>
                  </a:schemeClr>
                </a:solidFill>
              </a:rPr>
              <a:t>Avec </a:t>
            </a:r>
            <a:r>
              <a:rPr lang="fr-FR" b="1" dirty="0" smtClean="0">
                <a:solidFill>
                  <a:srgbClr val="C00000"/>
                </a:solidFill>
              </a:rPr>
              <a:t>Purgeur</a:t>
            </a:r>
            <a:endParaRPr lang="fr-FR" b="1" dirty="0">
              <a:solidFill>
                <a:srgbClr val="C00000"/>
              </a:solidFill>
            </a:endParaRPr>
          </a:p>
        </p:txBody>
      </p:sp>
      <p:sp>
        <p:nvSpPr>
          <p:cNvPr id="19" name="ZoneTexte 18"/>
          <p:cNvSpPr txBox="1"/>
          <p:nvPr/>
        </p:nvSpPr>
        <p:spPr>
          <a:xfrm>
            <a:off x="5560996" y="2571744"/>
            <a:ext cx="3184718" cy="369332"/>
          </a:xfrm>
          <a:prstGeom prst="rect">
            <a:avLst/>
          </a:prstGeom>
          <a:solidFill>
            <a:schemeClr val="bg1">
              <a:lumMod val="85000"/>
            </a:schemeClr>
          </a:solidFill>
          <a:ln w="38100">
            <a:solidFill>
              <a:srgbClr val="00B050"/>
            </a:solidFill>
            <a:prstDash val="sysDash"/>
          </a:ln>
        </p:spPr>
        <p:txBody>
          <a:bodyPr wrap="none" rtlCol="0">
            <a:spAutoFit/>
          </a:bodyPr>
          <a:lstStyle/>
          <a:p>
            <a:r>
              <a:rPr lang="fr-FR" b="1" dirty="0" smtClean="0">
                <a:solidFill>
                  <a:srgbClr val="00B050"/>
                </a:solidFill>
              </a:rPr>
              <a:t>Robinet d’arrêt avant compteur</a:t>
            </a:r>
            <a:endParaRPr lang="fr-FR" b="1" dirty="0">
              <a:solidFill>
                <a:srgbClr val="00B050"/>
              </a:solidFill>
            </a:endParaRPr>
          </a:p>
        </p:txBody>
      </p:sp>
      <p:cxnSp>
        <p:nvCxnSpPr>
          <p:cNvPr id="5" name="Connecteur droit avec flèche 4"/>
          <p:cNvCxnSpPr/>
          <p:nvPr/>
        </p:nvCxnSpPr>
        <p:spPr>
          <a:xfrm rot="5400000">
            <a:off x="6000760" y="5000636"/>
            <a:ext cx="1428760"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rot="5400000">
            <a:off x="820711" y="1463661"/>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4999834" y="4142586"/>
            <a:ext cx="2286016"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5400000">
            <a:off x="5358612" y="4571214"/>
            <a:ext cx="214314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5857884" y="5934670"/>
            <a:ext cx="2857520" cy="923330"/>
          </a:xfrm>
          <a:prstGeom prst="rect">
            <a:avLst/>
          </a:prstGeom>
          <a:solidFill>
            <a:schemeClr val="bg1">
              <a:lumMod val="85000"/>
            </a:schemeClr>
          </a:solidFill>
          <a:ln w="38100">
            <a:solidFill>
              <a:srgbClr val="FF0000"/>
            </a:solidFill>
          </a:ln>
        </p:spPr>
        <p:txBody>
          <a:bodyPr wrap="square" rtlCol="0">
            <a:spAutoFit/>
          </a:bodyPr>
          <a:lstStyle/>
          <a:p>
            <a:r>
              <a:rPr lang="fr-FR" b="1" dirty="0" smtClean="0">
                <a:solidFill>
                  <a:srgbClr val="002060"/>
                </a:solidFill>
              </a:rPr>
              <a:t>Créer une boite d’évacuation liée au réseau d’assainissement p</a:t>
            </a:r>
            <a:endParaRPr lang="fr-FR" b="1" dirty="0">
              <a:solidFill>
                <a:srgbClr val="002060"/>
              </a:solidFill>
            </a:endParaRPr>
          </a:p>
        </p:txBody>
      </p:sp>
      <p:cxnSp>
        <p:nvCxnSpPr>
          <p:cNvPr id="30" name="Connecteur droit avec flèche 29"/>
          <p:cNvCxnSpPr/>
          <p:nvPr/>
        </p:nvCxnSpPr>
        <p:spPr>
          <a:xfrm rot="5400000">
            <a:off x="7572396" y="5143512"/>
            <a:ext cx="1571636" cy="1588"/>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par>
                                <p:cTn id="24" presetID="3"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18" grpId="0" animBg="1"/>
      <p:bldP spid="19"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42910" y="538443"/>
            <a:ext cx="6897337"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 </a:t>
            </a:r>
            <a:r>
              <a:rPr lang="fr-FR" sz="2400" b="1" dirty="0" smtClean="0">
                <a:solidFill>
                  <a:srgbClr val="FFFF00"/>
                </a:solidFill>
              </a:rPr>
              <a:t>Principes de distribution Intérieure</a:t>
            </a:r>
            <a:endParaRPr lang="fr-FR" sz="2400" b="1" dirty="0">
              <a:solidFill>
                <a:srgbClr val="FFFF00"/>
              </a:solidFill>
            </a:endParaRPr>
          </a:p>
        </p:txBody>
      </p:sp>
      <p:sp>
        <p:nvSpPr>
          <p:cNvPr id="5" name="ZoneTexte 4"/>
          <p:cNvSpPr txBox="1"/>
          <p:nvPr/>
        </p:nvSpPr>
        <p:spPr>
          <a:xfrm>
            <a:off x="1501069" y="1643050"/>
            <a:ext cx="5642699" cy="461665"/>
          </a:xfrm>
          <a:prstGeom prst="rect">
            <a:avLst/>
          </a:prstGeom>
          <a:solidFill>
            <a:schemeClr val="bg1">
              <a:lumMod val="85000"/>
            </a:schemeClr>
          </a:solidFill>
        </p:spPr>
        <p:txBody>
          <a:bodyPr wrap="none" rtlCol="0">
            <a:spAutoFit/>
          </a:bodyPr>
          <a:lstStyle/>
          <a:p>
            <a:r>
              <a:rPr lang="fr-FR" sz="2400" b="1" dirty="0" smtClean="0">
                <a:solidFill>
                  <a:schemeClr val="bg2">
                    <a:lumMod val="25000"/>
                  </a:schemeClr>
                </a:solidFill>
              </a:rPr>
              <a:t>La distribution Intérieure peut être réaliser</a:t>
            </a:r>
            <a:endParaRPr lang="fr-FR" sz="2400" b="1" dirty="0">
              <a:solidFill>
                <a:schemeClr val="bg2">
                  <a:lumMod val="25000"/>
                </a:schemeClr>
              </a:solidFill>
            </a:endParaRPr>
          </a:p>
        </p:txBody>
      </p:sp>
      <p:sp>
        <p:nvSpPr>
          <p:cNvPr id="6" name="ZoneTexte 5"/>
          <p:cNvSpPr txBox="1"/>
          <p:nvPr/>
        </p:nvSpPr>
        <p:spPr>
          <a:xfrm>
            <a:off x="2928926" y="3071810"/>
            <a:ext cx="2773516" cy="830997"/>
          </a:xfrm>
          <a:prstGeom prst="rect">
            <a:avLst/>
          </a:prstGeom>
          <a:solidFill>
            <a:schemeClr val="bg1">
              <a:lumMod val="75000"/>
            </a:schemeClr>
          </a:solidFill>
        </p:spPr>
        <p:txBody>
          <a:bodyPr wrap="none" rtlCol="0">
            <a:spAutoFit/>
          </a:bodyPr>
          <a:lstStyle/>
          <a:p>
            <a:pPr algn="ctr"/>
            <a:r>
              <a:rPr lang="fr-FR" sz="2400" b="1" dirty="0" smtClean="0">
                <a:solidFill>
                  <a:srgbClr val="C00000"/>
                </a:solidFill>
              </a:rPr>
              <a:t>En apparent</a:t>
            </a:r>
          </a:p>
          <a:p>
            <a:pPr algn="ctr"/>
            <a:r>
              <a:rPr lang="fr-FR" sz="2400" b="1" dirty="0" smtClean="0">
                <a:solidFill>
                  <a:srgbClr val="C00000"/>
                </a:solidFill>
              </a:rPr>
              <a:t>Dissimulé accessible</a:t>
            </a:r>
          </a:p>
        </p:txBody>
      </p:sp>
      <p:cxnSp>
        <p:nvCxnSpPr>
          <p:cNvPr id="7" name="Connecteur droit avec flèche 6"/>
          <p:cNvCxnSpPr/>
          <p:nvPr/>
        </p:nvCxnSpPr>
        <p:spPr>
          <a:xfrm rot="5400000">
            <a:off x="7467206" y="2716508"/>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rot="5400000">
            <a:off x="3821107" y="2573632"/>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10800000">
            <a:off x="1285852" y="2467270"/>
            <a:ext cx="6429420" cy="33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860777" y="3038773"/>
            <a:ext cx="1711751" cy="830997"/>
          </a:xfrm>
          <a:prstGeom prst="rect">
            <a:avLst/>
          </a:prstGeom>
          <a:solidFill>
            <a:schemeClr val="bg1">
              <a:lumMod val="75000"/>
            </a:schemeClr>
          </a:solidFill>
        </p:spPr>
        <p:txBody>
          <a:bodyPr wrap="none" rtlCol="0">
            <a:spAutoFit/>
          </a:bodyPr>
          <a:lstStyle/>
          <a:p>
            <a:pPr algn="ctr"/>
            <a:r>
              <a:rPr lang="fr-FR" sz="2400" b="1" dirty="0" smtClean="0">
                <a:solidFill>
                  <a:srgbClr val="C00000"/>
                </a:solidFill>
              </a:rPr>
              <a:t>    Enrobé     </a:t>
            </a:r>
          </a:p>
          <a:p>
            <a:pPr algn="ctr"/>
            <a:endParaRPr lang="fr-FR" sz="2400" b="1" dirty="0" smtClean="0">
              <a:solidFill>
                <a:srgbClr val="C00000"/>
              </a:solidFill>
            </a:endParaRPr>
          </a:p>
        </p:txBody>
      </p:sp>
      <p:cxnSp>
        <p:nvCxnSpPr>
          <p:cNvPr id="12" name="Connecteur droit avec flèche 11"/>
          <p:cNvCxnSpPr/>
          <p:nvPr/>
        </p:nvCxnSpPr>
        <p:spPr>
          <a:xfrm rot="5400000">
            <a:off x="980108" y="2733028"/>
            <a:ext cx="609902"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08274" y="3038773"/>
            <a:ext cx="1734834" cy="830997"/>
          </a:xfrm>
          <a:prstGeom prst="rect">
            <a:avLst/>
          </a:prstGeom>
          <a:solidFill>
            <a:schemeClr val="bg1">
              <a:lumMod val="75000"/>
            </a:schemeClr>
          </a:solidFill>
        </p:spPr>
        <p:txBody>
          <a:bodyPr wrap="square" rtlCol="0">
            <a:spAutoFit/>
          </a:bodyPr>
          <a:lstStyle/>
          <a:p>
            <a:r>
              <a:rPr lang="fr-FR" sz="2400" b="1" dirty="0" smtClean="0">
                <a:solidFill>
                  <a:srgbClr val="C00000"/>
                </a:solidFill>
              </a:rPr>
              <a:t>En apparent</a:t>
            </a:r>
          </a:p>
          <a:p>
            <a:endParaRPr lang="fr-FR" sz="2400" b="1" dirty="0" smtClean="0">
              <a:solidFill>
                <a:srgbClr val="C00000"/>
              </a:solidFill>
            </a:endParaRPr>
          </a:p>
        </p:txBody>
      </p:sp>
      <p:sp>
        <p:nvSpPr>
          <p:cNvPr id="16" name="ZoneTexte 15"/>
          <p:cNvSpPr txBox="1"/>
          <p:nvPr/>
        </p:nvSpPr>
        <p:spPr>
          <a:xfrm>
            <a:off x="6217838" y="5000636"/>
            <a:ext cx="2926162" cy="923330"/>
          </a:xfrm>
          <a:prstGeom prst="rect">
            <a:avLst/>
          </a:prstGeom>
          <a:noFill/>
        </p:spPr>
        <p:txBody>
          <a:bodyPr wrap="square" rtlCol="0">
            <a:spAutoFit/>
          </a:bodyPr>
          <a:lstStyle/>
          <a:p>
            <a:r>
              <a:rPr lang="fr-FR" b="1" dirty="0" smtClean="0"/>
              <a:t>Enrobé dans l’épaisseur d’une forme au dessus d’une Dalle; porteuse</a:t>
            </a:r>
          </a:p>
        </p:txBody>
      </p:sp>
      <p:sp>
        <p:nvSpPr>
          <p:cNvPr id="17" name="ZoneTexte 16"/>
          <p:cNvSpPr txBox="1"/>
          <p:nvPr/>
        </p:nvSpPr>
        <p:spPr>
          <a:xfrm>
            <a:off x="357298" y="4071942"/>
            <a:ext cx="1785810" cy="369332"/>
          </a:xfrm>
          <a:prstGeom prst="rect">
            <a:avLst/>
          </a:prstGeom>
          <a:noFill/>
        </p:spPr>
        <p:txBody>
          <a:bodyPr wrap="none" rtlCol="0">
            <a:spAutoFit/>
          </a:bodyPr>
          <a:lstStyle/>
          <a:p>
            <a:r>
              <a:rPr lang="fr-FR" b="1" dirty="0" smtClean="0"/>
              <a:t>Exemple: Garage</a:t>
            </a:r>
            <a:endParaRPr lang="fr-FR" b="1" dirty="0"/>
          </a:p>
        </p:txBody>
      </p:sp>
      <p:sp>
        <p:nvSpPr>
          <p:cNvPr id="21" name="ZoneTexte 20"/>
          <p:cNvSpPr txBox="1"/>
          <p:nvPr/>
        </p:nvSpPr>
        <p:spPr>
          <a:xfrm>
            <a:off x="6217838" y="4071942"/>
            <a:ext cx="2926162" cy="923330"/>
          </a:xfrm>
          <a:prstGeom prst="rect">
            <a:avLst/>
          </a:prstGeom>
          <a:noFill/>
        </p:spPr>
        <p:txBody>
          <a:bodyPr wrap="square" rtlCol="0">
            <a:spAutoFit/>
          </a:bodyPr>
          <a:lstStyle/>
          <a:p>
            <a:r>
              <a:rPr lang="fr-FR" b="1" dirty="0" smtClean="0"/>
              <a:t>Enrobé dans l’épaisseur d’une Dalle; exemple: dallage sur terre-plein</a:t>
            </a:r>
          </a:p>
        </p:txBody>
      </p:sp>
      <p:sp>
        <p:nvSpPr>
          <p:cNvPr id="55300" name="AutoShape 4" descr="RÃ©sultat de recherche d'images pour &quot;tuyauterie apparente dans garage&quo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5302" name="Picture 6" descr="RÃ©sultat de recherche d'images pour &quot;tuyauterie apparente dans garage&quot;"/>
          <p:cNvPicPr>
            <a:picLocks noChangeAspect="1" noChangeArrowheads="1"/>
          </p:cNvPicPr>
          <p:nvPr/>
        </p:nvPicPr>
        <p:blipFill>
          <a:blip r:embed="rId2"/>
          <a:srcRect l="21094" t="19532" b="16406"/>
          <a:stretch>
            <a:fillRect/>
          </a:stretch>
        </p:blipFill>
        <p:spPr bwMode="auto">
          <a:xfrm>
            <a:off x="0" y="4500594"/>
            <a:ext cx="2581009" cy="1571612"/>
          </a:xfrm>
          <a:prstGeom prst="rect">
            <a:avLst/>
          </a:prstGeom>
          <a:noFill/>
        </p:spPr>
      </p:pic>
      <p:pic>
        <p:nvPicPr>
          <p:cNvPr id="55304" name="Picture 8" descr="https://i.pinimg.com/originals/e3/dc/93/e3dc9326b9a892fdc664abcee7357a6f.jpg"/>
          <p:cNvPicPr>
            <a:picLocks noChangeAspect="1" noChangeArrowheads="1"/>
          </p:cNvPicPr>
          <p:nvPr/>
        </p:nvPicPr>
        <p:blipFill>
          <a:blip r:embed="rId3"/>
          <a:srcRect/>
          <a:stretch>
            <a:fillRect/>
          </a:stretch>
        </p:blipFill>
        <p:spPr bwMode="auto">
          <a:xfrm>
            <a:off x="2928926" y="4000512"/>
            <a:ext cx="1904992" cy="2857488"/>
          </a:xfrm>
          <a:prstGeom prst="rect">
            <a:avLst/>
          </a:prstGeom>
          <a:noFill/>
        </p:spPr>
      </p:pic>
      <p:pic>
        <p:nvPicPr>
          <p:cNvPr id="55306" name="Picture 10" descr="https://www.confort-sauter.com/var/sauter/storage/images/media/images/img/131838-1-fre-FR/IMG_reference.jpg"/>
          <p:cNvPicPr>
            <a:picLocks noChangeAspect="1" noChangeArrowheads="1"/>
          </p:cNvPicPr>
          <p:nvPr/>
        </p:nvPicPr>
        <p:blipFill>
          <a:blip r:embed="rId4"/>
          <a:srcRect/>
          <a:stretch>
            <a:fillRect/>
          </a:stretch>
        </p:blipFill>
        <p:spPr bwMode="auto">
          <a:xfrm>
            <a:off x="2714612" y="4000504"/>
            <a:ext cx="3429024" cy="2857496"/>
          </a:xfrm>
          <a:prstGeom prst="rect">
            <a:avLst/>
          </a:prstGeom>
          <a:noFill/>
        </p:spPr>
      </p:pic>
      <p:sp>
        <p:nvSpPr>
          <p:cNvPr id="55308" name="AutoShape 12" descr="RÃ©sultat de recherche d'images pour &quot;tuyauterie dans dallage sur terre-ple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5310" name="AutoShape 14" descr="RÃ©sultat de recherche d'images pour &quot;tuyauterie dans dallage sur terre-ple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5312" name="Picture 16" descr="https://www.batirama.com/scaled/983/755/1/2015/09/01/162034/images/article/11570-ouverture-2.jpg"/>
          <p:cNvPicPr>
            <a:picLocks noChangeAspect="1" noChangeArrowheads="1"/>
          </p:cNvPicPr>
          <p:nvPr/>
        </p:nvPicPr>
        <p:blipFill>
          <a:blip r:embed="rId5"/>
          <a:srcRect/>
          <a:stretch>
            <a:fillRect/>
          </a:stretch>
        </p:blipFill>
        <p:spPr bwMode="auto">
          <a:xfrm>
            <a:off x="2714612" y="4000504"/>
            <a:ext cx="3429024" cy="2633686"/>
          </a:xfrm>
          <a:prstGeom prst="rect">
            <a:avLst/>
          </a:prstGeom>
          <a:noFill/>
        </p:spPr>
      </p:pic>
      <p:pic>
        <p:nvPicPr>
          <p:cNvPr id="55314" name="Picture 18" descr="https://www.livios.be/media/86446/fr/les-plus-grandes-erreurs-dans-lisolation-du-plancher-320.jpg"/>
          <p:cNvPicPr>
            <a:picLocks noChangeAspect="1" noChangeArrowheads="1"/>
          </p:cNvPicPr>
          <p:nvPr/>
        </p:nvPicPr>
        <p:blipFill>
          <a:blip r:embed="rId6"/>
          <a:srcRect/>
          <a:stretch>
            <a:fillRect/>
          </a:stretch>
        </p:blipFill>
        <p:spPr bwMode="auto">
          <a:xfrm>
            <a:off x="2714612" y="4000504"/>
            <a:ext cx="3429022"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nodeType="withEffect">
                                  <p:stCondLst>
                                    <p:cond delay="0"/>
                                  </p:stCondLst>
                                  <p:childTnLst>
                                    <p:set>
                                      <p:cBhvr>
                                        <p:cTn id="39" dur="1" fill="hold">
                                          <p:stCondLst>
                                            <p:cond delay="0"/>
                                          </p:stCondLst>
                                        </p:cTn>
                                        <p:tgtEl>
                                          <p:spTgt spid="55302"/>
                                        </p:tgtEl>
                                        <p:attrNameLst>
                                          <p:attrName>style.visibility</p:attrName>
                                        </p:attrNameLst>
                                      </p:cBhvr>
                                      <p:to>
                                        <p:strVal val="visible"/>
                                      </p:to>
                                    </p:set>
                                    <p:animEffect transition="in" filter="blinds(horizontal)">
                                      <p:cBhvr>
                                        <p:cTn id="40" dur="500"/>
                                        <p:tgtEl>
                                          <p:spTgt spid="5530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1"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par>
                                <p:cTn id="46" presetID="3" presetClass="entr" presetSubtype="10" fill="hold" nodeType="withEffect">
                                  <p:stCondLst>
                                    <p:cond delay="0"/>
                                  </p:stCondLst>
                                  <p:childTnLst>
                                    <p:set>
                                      <p:cBhvr>
                                        <p:cTn id="47" dur="1" fill="hold">
                                          <p:stCondLst>
                                            <p:cond delay="0"/>
                                          </p:stCondLst>
                                        </p:cTn>
                                        <p:tgtEl>
                                          <p:spTgt spid="55304"/>
                                        </p:tgtEl>
                                        <p:attrNameLst>
                                          <p:attrName>style.visibility</p:attrName>
                                        </p:attrNameLst>
                                      </p:cBhvr>
                                      <p:to>
                                        <p:strVal val="visible"/>
                                      </p:to>
                                    </p:set>
                                    <p:animEffect transition="in" filter="blinds(horizontal)">
                                      <p:cBhvr>
                                        <p:cTn id="48" dur="500"/>
                                        <p:tgtEl>
                                          <p:spTgt spid="5530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55306"/>
                                        </p:tgtEl>
                                        <p:attrNameLst>
                                          <p:attrName>style.visibility</p:attrName>
                                        </p:attrNameLst>
                                      </p:cBhvr>
                                      <p:to>
                                        <p:strVal val="visible"/>
                                      </p:to>
                                    </p:set>
                                    <p:animEffect transition="in" filter="blinds(horizontal)">
                                      <p:cBhvr>
                                        <p:cTn id="53" dur="500"/>
                                        <p:tgtEl>
                                          <p:spTgt spid="5530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par>
                                <p:cTn id="59" presetID="3" presetClass="entr" presetSubtype="10" fill="hold" nodeType="withEffect">
                                  <p:stCondLst>
                                    <p:cond delay="0"/>
                                  </p:stCondLst>
                                  <p:childTnLst>
                                    <p:set>
                                      <p:cBhvr>
                                        <p:cTn id="60" dur="1" fill="hold">
                                          <p:stCondLst>
                                            <p:cond delay="0"/>
                                          </p:stCondLst>
                                        </p:cTn>
                                        <p:tgtEl>
                                          <p:spTgt spid="55312"/>
                                        </p:tgtEl>
                                        <p:attrNameLst>
                                          <p:attrName>style.visibility</p:attrName>
                                        </p:attrNameLst>
                                      </p:cBhvr>
                                      <p:to>
                                        <p:strVal val="visible"/>
                                      </p:to>
                                    </p:set>
                                    <p:animEffect transition="in" filter="blinds(horizontal)">
                                      <p:cBhvr>
                                        <p:cTn id="61" dur="500"/>
                                        <p:tgtEl>
                                          <p:spTgt spid="55312"/>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5314"/>
                                        </p:tgtEl>
                                        <p:attrNameLst>
                                          <p:attrName>style.visibility</p:attrName>
                                        </p:attrNameLst>
                                      </p:cBhvr>
                                      <p:to>
                                        <p:strVal val="visible"/>
                                      </p:to>
                                    </p:set>
                                    <p:animEffect transition="in" filter="blinds(horizontal)">
                                      <p:cBhvr>
                                        <p:cTn id="66" dur="500"/>
                                        <p:tgtEl>
                                          <p:spTgt spid="55314"/>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linds(horizontal)">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5" grpId="0" animBg="1"/>
      <p:bldP spid="16"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538443"/>
            <a:ext cx="2376035"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rgbClr val="FFFF00"/>
              </a:solidFill>
            </a:endParaRPr>
          </a:p>
        </p:txBody>
      </p:sp>
      <p:sp>
        <p:nvSpPr>
          <p:cNvPr id="3" name="ZoneTexte 2"/>
          <p:cNvSpPr txBox="1"/>
          <p:nvPr/>
        </p:nvSpPr>
        <p:spPr>
          <a:xfrm>
            <a:off x="1501069" y="1214422"/>
            <a:ext cx="5642699" cy="830997"/>
          </a:xfrm>
          <a:prstGeom prst="rect">
            <a:avLst/>
          </a:prstGeom>
          <a:noFill/>
        </p:spPr>
        <p:txBody>
          <a:bodyPr wrap="square" rtlCol="0">
            <a:spAutoFit/>
          </a:bodyPr>
          <a:lstStyle/>
          <a:p>
            <a:pPr algn="ctr"/>
            <a:r>
              <a:rPr lang="fr-FR" sz="2400" b="1" dirty="0" smtClean="0">
                <a:solidFill>
                  <a:srgbClr val="FF0000"/>
                </a:solidFill>
              </a:rPr>
              <a:t>Modes de Distribution de l’eau à l’intérieur d’une maison individuelle</a:t>
            </a:r>
            <a:endParaRPr lang="fr-FR" sz="2400" b="1" dirty="0">
              <a:solidFill>
                <a:srgbClr val="FF0000"/>
              </a:solidFill>
            </a:endParaRPr>
          </a:p>
        </p:txBody>
      </p:sp>
      <p:cxnSp>
        <p:nvCxnSpPr>
          <p:cNvPr id="5" name="Connecteur droit avec flèche 4"/>
          <p:cNvCxnSpPr/>
          <p:nvPr/>
        </p:nvCxnSpPr>
        <p:spPr>
          <a:xfrm rot="5400000">
            <a:off x="5749933" y="2716508"/>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2500298" y="2500306"/>
            <a:ext cx="3500462"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143504" y="3038773"/>
            <a:ext cx="1777794" cy="830997"/>
          </a:xfrm>
          <a:prstGeom prst="rect">
            <a:avLst/>
          </a:prstGeom>
          <a:solidFill>
            <a:srgbClr val="FFC000"/>
          </a:solidFill>
        </p:spPr>
        <p:txBody>
          <a:bodyPr wrap="none" rtlCol="0">
            <a:spAutoFit/>
          </a:bodyPr>
          <a:lstStyle/>
          <a:p>
            <a:pPr algn="ctr"/>
            <a:r>
              <a:rPr lang="fr-FR" sz="2400" b="1" dirty="0" smtClean="0">
                <a:solidFill>
                  <a:schemeClr val="bg1"/>
                </a:solidFill>
              </a:rPr>
              <a:t>Distribution </a:t>
            </a:r>
          </a:p>
          <a:p>
            <a:pPr algn="ctr"/>
            <a:r>
              <a:rPr lang="fr-FR" sz="2400" b="1" dirty="0" smtClean="0">
                <a:solidFill>
                  <a:schemeClr val="bg1"/>
                </a:solidFill>
              </a:rPr>
              <a:t>Par Piquage</a:t>
            </a:r>
          </a:p>
        </p:txBody>
      </p:sp>
      <p:cxnSp>
        <p:nvCxnSpPr>
          <p:cNvPr id="9" name="Connecteur droit avec flèche 8"/>
          <p:cNvCxnSpPr/>
          <p:nvPr/>
        </p:nvCxnSpPr>
        <p:spPr>
          <a:xfrm rot="5400000">
            <a:off x="2194554" y="2733028"/>
            <a:ext cx="609902"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622720" y="3038773"/>
            <a:ext cx="1734834" cy="830997"/>
          </a:xfrm>
          <a:prstGeom prst="rect">
            <a:avLst/>
          </a:prstGeom>
          <a:solidFill>
            <a:srgbClr val="00B0F0"/>
          </a:solidFill>
        </p:spPr>
        <p:txBody>
          <a:bodyPr wrap="square" rtlCol="0">
            <a:spAutoFit/>
          </a:bodyPr>
          <a:lstStyle/>
          <a:p>
            <a:pPr algn="ctr"/>
            <a:r>
              <a:rPr lang="fr-FR" sz="2400" b="1" dirty="0" smtClean="0">
                <a:solidFill>
                  <a:schemeClr val="bg1"/>
                </a:solidFill>
              </a:rPr>
              <a:t>Distribution par Pieuvre</a:t>
            </a:r>
          </a:p>
        </p:txBody>
      </p:sp>
      <p:pic>
        <p:nvPicPr>
          <p:cNvPr id="58370" name="Picture 2" descr=" "/>
          <p:cNvPicPr>
            <a:picLocks noChangeAspect="1" noChangeArrowheads="1"/>
          </p:cNvPicPr>
          <p:nvPr/>
        </p:nvPicPr>
        <p:blipFill>
          <a:blip r:embed="rId2"/>
          <a:srcRect t="8014" b="13178"/>
          <a:stretch>
            <a:fillRect/>
          </a:stretch>
        </p:blipFill>
        <p:spPr bwMode="auto">
          <a:xfrm>
            <a:off x="0" y="4000504"/>
            <a:ext cx="4479979" cy="2643206"/>
          </a:xfrm>
          <a:prstGeom prst="rect">
            <a:avLst/>
          </a:prstGeom>
          <a:noFill/>
        </p:spPr>
      </p:pic>
      <p:pic>
        <p:nvPicPr>
          <p:cNvPr id="58372" name="Picture 4" descr="https://s1.lmcdn.fr/multimedia/a21401201265/806c55c313ae/1-raccords_brasage_cuivre.jpg?$p=hi-w960"/>
          <p:cNvPicPr>
            <a:picLocks noChangeAspect="1" noChangeArrowheads="1"/>
          </p:cNvPicPr>
          <p:nvPr/>
        </p:nvPicPr>
        <p:blipFill>
          <a:blip r:embed="rId3"/>
          <a:srcRect/>
          <a:stretch>
            <a:fillRect/>
          </a:stretch>
        </p:blipFill>
        <p:spPr bwMode="auto">
          <a:xfrm>
            <a:off x="4657725" y="4000500"/>
            <a:ext cx="4486275" cy="26432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8370"/>
                                        </p:tgtEl>
                                        <p:attrNameLst>
                                          <p:attrName>style.visibility</p:attrName>
                                        </p:attrNameLst>
                                      </p:cBhvr>
                                      <p:to>
                                        <p:strVal val="visible"/>
                                      </p:to>
                                    </p:set>
                                    <p:anim calcmode="lin" valueType="num">
                                      <p:cBhvr additive="base">
                                        <p:cTn id="25" dur="500" fill="hold"/>
                                        <p:tgtEl>
                                          <p:spTgt spid="58370"/>
                                        </p:tgtEl>
                                        <p:attrNameLst>
                                          <p:attrName>ppt_x</p:attrName>
                                        </p:attrNameLst>
                                      </p:cBhvr>
                                      <p:tavLst>
                                        <p:tav tm="0">
                                          <p:val>
                                            <p:strVal val="#ppt_x"/>
                                          </p:val>
                                        </p:tav>
                                        <p:tav tm="100000">
                                          <p:val>
                                            <p:strVal val="#ppt_x"/>
                                          </p:val>
                                        </p:tav>
                                      </p:tavLst>
                                    </p:anim>
                                    <p:anim calcmode="lin" valueType="num">
                                      <p:cBhvr additive="base">
                                        <p:cTn id="26"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8372"/>
                                        </p:tgtEl>
                                        <p:attrNameLst>
                                          <p:attrName>style.visibility</p:attrName>
                                        </p:attrNameLst>
                                      </p:cBhvr>
                                      <p:to>
                                        <p:strVal val="visible"/>
                                      </p:to>
                                    </p:set>
                                    <p:anim calcmode="lin" valueType="num">
                                      <p:cBhvr additive="base">
                                        <p:cTn id="35" dur="500" fill="hold"/>
                                        <p:tgtEl>
                                          <p:spTgt spid="58372"/>
                                        </p:tgtEl>
                                        <p:attrNameLst>
                                          <p:attrName>ppt_x</p:attrName>
                                        </p:attrNameLst>
                                      </p:cBhvr>
                                      <p:tavLst>
                                        <p:tav tm="0">
                                          <p:val>
                                            <p:strVal val="#ppt_x"/>
                                          </p:val>
                                        </p:tav>
                                        <p:tav tm="100000">
                                          <p:val>
                                            <p:strVal val="#ppt_x"/>
                                          </p:val>
                                        </p:tav>
                                      </p:tavLst>
                                    </p:anim>
                                    <p:anim calcmode="lin" valueType="num">
                                      <p:cBhvr additive="base">
                                        <p:cTn id="36"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538443"/>
            <a:ext cx="2291076"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chemeClr val="bg2">
                  <a:lumMod val="25000"/>
                </a:schemeClr>
              </a:solidFill>
            </a:endParaRPr>
          </a:p>
        </p:txBody>
      </p:sp>
      <p:sp>
        <p:nvSpPr>
          <p:cNvPr id="3" name="ZoneTexte 2"/>
          <p:cNvSpPr txBox="1"/>
          <p:nvPr/>
        </p:nvSpPr>
        <p:spPr>
          <a:xfrm>
            <a:off x="285720" y="1928802"/>
            <a:ext cx="2704587" cy="461665"/>
          </a:xfrm>
          <a:prstGeom prst="rect">
            <a:avLst/>
          </a:prstGeom>
          <a:solidFill>
            <a:schemeClr val="bg1">
              <a:lumMod val="75000"/>
            </a:schemeClr>
          </a:solidFill>
          <a:ln>
            <a:solidFill>
              <a:schemeClr val="bg1">
                <a:lumMod val="75000"/>
              </a:schemeClr>
            </a:solidFill>
          </a:ln>
        </p:spPr>
        <p:txBody>
          <a:bodyPr wrap="none" rtlCol="0">
            <a:spAutoFit/>
          </a:bodyPr>
          <a:lstStyle/>
          <a:p>
            <a:r>
              <a:rPr lang="fr-FR" sz="2400" b="1" dirty="0" smtClean="0">
                <a:solidFill>
                  <a:schemeClr val="bg1">
                    <a:lumMod val="50000"/>
                  </a:schemeClr>
                </a:solidFill>
              </a:rPr>
              <a:t>Maison Individuelle</a:t>
            </a:r>
            <a:endParaRPr lang="fr-FR" sz="2400" b="1" dirty="0">
              <a:solidFill>
                <a:schemeClr val="bg1">
                  <a:lumMod val="50000"/>
                </a:schemeClr>
              </a:solidFill>
            </a:endParaRPr>
          </a:p>
        </p:txBody>
      </p:sp>
      <p:cxnSp>
        <p:nvCxnSpPr>
          <p:cNvPr id="4" name="Connecteur droit avec flèche 3"/>
          <p:cNvCxnSpPr/>
          <p:nvPr/>
        </p:nvCxnSpPr>
        <p:spPr>
          <a:xfrm rot="5400000">
            <a:off x="7107255" y="1606537"/>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rot="10800000">
            <a:off x="1285852" y="1357298"/>
            <a:ext cx="6072230" cy="158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6707345" y="1928802"/>
            <a:ext cx="136511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Bâtiment</a:t>
            </a:r>
          </a:p>
        </p:txBody>
      </p:sp>
      <p:cxnSp>
        <p:nvCxnSpPr>
          <p:cNvPr id="11" name="Connecteur droit 10"/>
          <p:cNvCxnSpPr/>
          <p:nvPr/>
        </p:nvCxnSpPr>
        <p:spPr>
          <a:xfrm rot="5400000" flipH="1" flipV="1">
            <a:off x="1107257" y="1178703"/>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9394" name="Picture 2" descr="surpresseurpompe "/>
          <p:cNvPicPr>
            <a:picLocks noChangeAspect="1" noChangeArrowheads="1"/>
          </p:cNvPicPr>
          <p:nvPr/>
        </p:nvPicPr>
        <p:blipFill>
          <a:blip r:embed="rId2"/>
          <a:srcRect l="3526" t="23278" r="3605" b="39144"/>
          <a:stretch>
            <a:fillRect/>
          </a:stretch>
        </p:blipFill>
        <p:spPr bwMode="auto">
          <a:xfrm>
            <a:off x="3500398" y="2571744"/>
            <a:ext cx="5643602" cy="1714512"/>
          </a:xfrm>
          <a:prstGeom prst="rect">
            <a:avLst/>
          </a:prstGeom>
          <a:noFill/>
        </p:spPr>
      </p:pic>
      <p:sp>
        <p:nvSpPr>
          <p:cNvPr id="14" name="Ellipse 13"/>
          <p:cNvSpPr/>
          <p:nvPr/>
        </p:nvSpPr>
        <p:spPr>
          <a:xfrm>
            <a:off x="3714744" y="3714752"/>
            <a:ext cx="214314"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p:nvPr/>
        </p:nvCxnSpPr>
        <p:spPr>
          <a:xfrm rot="5400000">
            <a:off x="5822166" y="4036224"/>
            <a:ext cx="1357321"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a:off x="999306" y="1642256"/>
            <a:ext cx="571504" cy="1588"/>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2928926" y="3786190"/>
            <a:ext cx="7143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rot="10800000">
            <a:off x="6429388" y="3214686"/>
            <a:ext cx="428628" cy="158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7786710" y="4857760"/>
            <a:ext cx="1376339" cy="646331"/>
          </a:xfrm>
          <a:prstGeom prst="rect">
            <a:avLst/>
          </a:prstGeom>
          <a:noFill/>
        </p:spPr>
        <p:txBody>
          <a:bodyPr wrap="none" rtlCol="0">
            <a:spAutoFit/>
          </a:bodyPr>
          <a:lstStyle/>
          <a:p>
            <a:r>
              <a:rPr lang="fr-FR" b="1" dirty="0" smtClean="0">
                <a:solidFill>
                  <a:srgbClr val="FF0000"/>
                </a:solidFill>
              </a:rPr>
              <a:t>Batterie de</a:t>
            </a:r>
          </a:p>
          <a:p>
            <a:r>
              <a:rPr lang="fr-FR" b="1" dirty="0" smtClean="0">
                <a:solidFill>
                  <a:srgbClr val="FF0000"/>
                </a:solidFill>
              </a:rPr>
              <a:t> Distribution</a:t>
            </a:r>
            <a:endParaRPr lang="fr-FR" b="1" dirty="0">
              <a:solidFill>
                <a:srgbClr val="FF0000"/>
              </a:solidFill>
            </a:endParaRPr>
          </a:p>
        </p:txBody>
      </p:sp>
      <p:cxnSp>
        <p:nvCxnSpPr>
          <p:cNvPr id="30" name="Connecteur droit avec flèche 29"/>
          <p:cNvCxnSpPr/>
          <p:nvPr/>
        </p:nvCxnSpPr>
        <p:spPr>
          <a:xfrm rot="5400000">
            <a:off x="2180911" y="4534205"/>
            <a:ext cx="1500198" cy="41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2000232" y="5214950"/>
            <a:ext cx="2019207" cy="369332"/>
          </a:xfrm>
          <a:prstGeom prst="rect">
            <a:avLst/>
          </a:prstGeom>
          <a:noFill/>
        </p:spPr>
        <p:txBody>
          <a:bodyPr wrap="none" rtlCol="0">
            <a:spAutoFit/>
          </a:bodyPr>
          <a:lstStyle/>
          <a:p>
            <a:r>
              <a:rPr lang="fr-FR" dirty="0" smtClean="0"/>
              <a:t>Conduite principale</a:t>
            </a:r>
            <a:endParaRPr lang="fr-FR" dirty="0"/>
          </a:p>
        </p:txBody>
      </p:sp>
      <p:sp>
        <p:nvSpPr>
          <p:cNvPr id="32" name="Ellipse 31"/>
          <p:cNvSpPr/>
          <p:nvPr/>
        </p:nvSpPr>
        <p:spPr>
          <a:xfrm>
            <a:off x="7786710" y="3071810"/>
            <a:ext cx="1071570"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p:cNvCxnSpPr/>
          <p:nvPr/>
        </p:nvCxnSpPr>
        <p:spPr>
          <a:xfrm rot="16200000" flipH="1">
            <a:off x="7036611" y="3821909"/>
            <a:ext cx="571504" cy="50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500562" y="4714884"/>
            <a:ext cx="2817887" cy="646331"/>
          </a:xfrm>
          <a:prstGeom prst="rect">
            <a:avLst/>
          </a:prstGeom>
          <a:noFill/>
        </p:spPr>
        <p:txBody>
          <a:bodyPr wrap="none" rtlCol="0">
            <a:spAutoFit/>
          </a:bodyPr>
          <a:lstStyle/>
          <a:p>
            <a:r>
              <a:rPr lang="fr-FR" dirty="0" smtClean="0"/>
              <a:t>Conduite de raccordement </a:t>
            </a:r>
          </a:p>
          <a:p>
            <a:r>
              <a:rPr lang="fr-FR" dirty="0" smtClean="0"/>
              <a:t>À l’intérieur de l’Immeuble</a:t>
            </a:r>
            <a:endParaRPr lang="fr-FR" dirty="0"/>
          </a:p>
        </p:txBody>
      </p:sp>
      <p:sp>
        <p:nvSpPr>
          <p:cNvPr id="36" name="Ellipse 35"/>
          <p:cNvSpPr/>
          <p:nvPr/>
        </p:nvSpPr>
        <p:spPr>
          <a:xfrm>
            <a:off x="6643702" y="3286124"/>
            <a:ext cx="571504"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p:cNvCxnSpPr>
            <a:stCxn id="32" idx="5"/>
          </p:cNvCxnSpPr>
          <p:nvPr/>
        </p:nvCxnSpPr>
        <p:spPr>
          <a:xfrm rot="16200000" flipH="1">
            <a:off x="8028820" y="4171175"/>
            <a:ext cx="1359117" cy="140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7572396" y="4202676"/>
            <a:ext cx="1179810" cy="369332"/>
          </a:xfrm>
          <a:prstGeom prst="rect">
            <a:avLst/>
          </a:prstGeom>
          <a:noFill/>
        </p:spPr>
        <p:txBody>
          <a:bodyPr wrap="none" rtlCol="0">
            <a:spAutoFit/>
          </a:bodyPr>
          <a:lstStyle/>
          <a:p>
            <a:r>
              <a:rPr lang="fr-FR" b="1" dirty="0" smtClean="0">
                <a:solidFill>
                  <a:srgbClr val="FF0000"/>
                </a:solidFill>
              </a:rPr>
              <a:t>Compteur </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p:bldP spid="31" grpId="0"/>
      <p:bldP spid="32" grpId="0" animBg="1"/>
      <p:bldP spid="35" grpId="0"/>
      <p:bldP spid="36" grpId="0" animBg="1"/>
      <p:bldP spid="39" grpId="0"/>
      <p:bldP spid="3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urpresseur10 Ã  15Ã©tages "/>
          <p:cNvPicPr>
            <a:picLocks noChangeAspect="1" noChangeArrowheads="1"/>
          </p:cNvPicPr>
          <p:nvPr/>
        </p:nvPicPr>
        <p:blipFill>
          <a:blip r:embed="rId2"/>
          <a:srcRect l="7053" t="14092" r="11833" b="6054"/>
          <a:stretch>
            <a:fillRect/>
          </a:stretch>
        </p:blipFill>
        <p:spPr bwMode="auto">
          <a:xfrm>
            <a:off x="571472" y="3218920"/>
            <a:ext cx="3054910" cy="2996162"/>
          </a:xfrm>
          <a:prstGeom prst="rect">
            <a:avLst/>
          </a:prstGeom>
          <a:noFill/>
        </p:spPr>
      </p:pic>
      <p:pic>
        <p:nvPicPr>
          <p:cNvPr id="60420" name="Picture 4" descr="schema distribution ecs centralisee"/>
          <p:cNvPicPr>
            <a:picLocks noChangeAspect="1" noChangeArrowheads="1"/>
          </p:cNvPicPr>
          <p:nvPr/>
        </p:nvPicPr>
        <p:blipFill>
          <a:blip r:embed="rId3"/>
          <a:srcRect/>
          <a:stretch>
            <a:fillRect/>
          </a:stretch>
        </p:blipFill>
        <p:spPr bwMode="auto">
          <a:xfrm>
            <a:off x="4714876" y="3214686"/>
            <a:ext cx="3509205" cy="2976558"/>
          </a:xfrm>
          <a:prstGeom prst="rect">
            <a:avLst/>
          </a:prstGeom>
          <a:noFill/>
        </p:spPr>
      </p:pic>
      <p:sp>
        <p:nvSpPr>
          <p:cNvPr id="4" name="ZoneTexte 3"/>
          <p:cNvSpPr txBox="1"/>
          <p:nvPr/>
        </p:nvSpPr>
        <p:spPr>
          <a:xfrm>
            <a:off x="642910" y="538443"/>
            <a:ext cx="2291076"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chemeClr val="bg2">
                  <a:lumMod val="25000"/>
                </a:schemeClr>
              </a:solidFill>
            </a:endParaRPr>
          </a:p>
        </p:txBody>
      </p:sp>
      <p:sp>
        <p:nvSpPr>
          <p:cNvPr id="5" name="ZoneTexte 4"/>
          <p:cNvSpPr txBox="1"/>
          <p:nvPr/>
        </p:nvSpPr>
        <p:spPr>
          <a:xfrm>
            <a:off x="285720" y="1928802"/>
            <a:ext cx="2704587" cy="461665"/>
          </a:xfrm>
          <a:prstGeom prst="rect">
            <a:avLst/>
          </a:prstGeom>
          <a:solidFill>
            <a:schemeClr val="bg1">
              <a:lumMod val="75000"/>
            </a:schemeClr>
          </a:solidFill>
          <a:ln>
            <a:solidFill>
              <a:schemeClr val="bg1">
                <a:lumMod val="75000"/>
              </a:schemeClr>
            </a:solidFill>
          </a:ln>
        </p:spPr>
        <p:txBody>
          <a:bodyPr wrap="none" rtlCol="0">
            <a:spAutoFit/>
          </a:bodyPr>
          <a:lstStyle/>
          <a:p>
            <a:r>
              <a:rPr lang="fr-FR" sz="2400" b="1" dirty="0" smtClean="0">
                <a:solidFill>
                  <a:schemeClr val="bg1">
                    <a:lumMod val="50000"/>
                  </a:schemeClr>
                </a:solidFill>
              </a:rPr>
              <a:t>Maison Individuelle</a:t>
            </a:r>
            <a:endParaRPr lang="fr-FR" sz="2400" b="1" dirty="0">
              <a:solidFill>
                <a:schemeClr val="bg1">
                  <a:lumMod val="50000"/>
                </a:schemeClr>
              </a:solidFill>
            </a:endParaRPr>
          </a:p>
        </p:txBody>
      </p:sp>
      <p:cxnSp>
        <p:nvCxnSpPr>
          <p:cNvPr id="6" name="Connecteur droit avec flèche 5"/>
          <p:cNvCxnSpPr/>
          <p:nvPr/>
        </p:nvCxnSpPr>
        <p:spPr>
          <a:xfrm rot="5400000">
            <a:off x="7107255" y="1606537"/>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1285852" y="1357298"/>
            <a:ext cx="6072230" cy="158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6707345" y="1928802"/>
            <a:ext cx="136511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Bâtiment</a:t>
            </a:r>
          </a:p>
        </p:txBody>
      </p:sp>
      <p:cxnSp>
        <p:nvCxnSpPr>
          <p:cNvPr id="9" name="Connecteur droit 8"/>
          <p:cNvCxnSpPr/>
          <p:nvPr/>
        </p:nvCxnSpPr>
        <p:spPr>
          <a:xfrm rot="5400000" flipH="1" flipV="1">
            <a:off x="1107257" y="1178703"/>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5400000">
            <a:off x="999306" y="1642256"/>
            <a:ext cx="571504" cy="1588"/>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643438" y="2428868"/>
            <a:ext cx="4500562" cy="646331"/>
          </a:xfrm>
          <a:prstGeom prst="rect">
            <a:avLst/>
          </a:prstGeom>
          <a:noFill/>
        </p:spPr>
        <p:txBody>
          <a:bodyPr wrap="square" rtlCol="0">
            <a:spAutoFit/>
          </a:bodyPr>
          <a:lstStyle/>
          <a:p>
            <a:r>
              <a:rPr lang="fr-FR" dirty="0" smtClean="0"/>
              <a:t>La distribution verticale se fait à travers une colonne montante</a:t>
            </a:r>
            <a:endParaRPr lang="fr-FR" dirty="0"/>
          </a:p>
        </p:txBody>
      </p:sp>
      <p:sp>
        <p:nvSpPr>
          <p:cNvPr id="13" name="Rectangle 12"/>
          <p:cNvSpPr/>
          <p:nvPr/>
        </p:nvSpPr>
        <p:spPr>
          <a:xfrm>
            <a:off x="6286512" y="3214686"/>
            <a:ext cx="285752" cy="2857520"/>
          </a:xfrm>
          <a:prstGeom prst="rect">
            <a:avLst/>
          </a:prstGeom>
          <a:solidFill>
            <a:srgbClr val="FFFF00">
              <a:alpha val="60000"/>
            </a:srgbClr>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643042" y="3214686"/>
            <a:ext cx="285752" cy="2857520"/>
          </a:xfrm>
          <a:prstGeom prst="rect">
            <a:avLst/>
          </a:prstGeom>
          <a:solidFill>
            <a:srgbClr val="FFFF00">
              <a:alpha val="60000"/>
            </a:srgbClr>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linds(horizontal)">
                                      <p:cBhvr>
                                        <p:cTn id="7" dur="500"/>
                                        <p:tgtEl>
                                          <p:spTgt spid="60418"/>
                                        </p:tgtEl>
                                      </p:cBhvr>
                                    </p:animEffect>
                                  </p:childTnLst>
                                </p:cTn>
                              </p:par>
                              <p:par>
                                <p:cTn id="8" presetID="3" presetClass="entr" presetSubtype="10" fill="hold"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blinds(horizontal)">
                                      <p:cBhvr>
                                        <p:cTn id="10" dur="500"/>
                                        <p:tgtEl>
                                          <p:spTgt spid="604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538443"/>
            <a:ext cx="2291076" cy="461665"/>
          </a:xfrm>
          <a:prstGeom prst="rect">
            <a:avLst/>
          </a:prstGeom>
          <a:solidFill>
            <a:srgbClr val="00B0F0"/>
          </a:solidFill>
        </p:spPr>
        <p:txBody>
          <a:bodyPr wrap="none" rtlCol="0">
            <a:spAutoFit/>
          </a:bodyPr>
          <a:lstStyle/>
          <a:p>
            <a:r>
              <a:rPr lang="fr-FR" sz="2400" b="1" dirty="0" smtClean="0">
                <a:solidFill>
                  <a:schemeClr val="bg2">
                    <a:lumMod val="25000"/>
                  </a:schemeClr>
                </a:solidFill>
              </a:rPr>
              <a:t>Réseau Intérieur</a:t>
            </a:r>
            <a:endParaRPr lang="fr-FR" sz="2400" b="1" dirty="0">
              <a:solidFill>
                <a:schemeClr val="bg2">
                  <a:lumMod val="25000"/>
                </a:schemeClr>
              </a:solidFill>
            </a:endParaRPr>
          </a:p>
        </p:txBody>
      </p:sp>
      <p:sp>
        <p:nvSpPr>
          <p:cNvPr id="3" name="ZoneTexte 2"/>
          <p:cNvSpPr txBox="1"/>
          <p:nvPr/>
        </p:nvSpPr>
        <p:spPr>
          <a:xfrm>
            <a:off x="285720" y="1928802"/>
            <a:ext cx="2704587" cy="461665"/>
          </a:xfrm>
          <a:prstGeom prst="rect">
            <a:avLst/>
          </a:prstGeom>
          <a:solidFill>
            <a:schemeClr val="bg1">
              <a:lumMod val="75000"/>
            </a:schemeClr>
          </a:solidFill>
          <a:ln>
            <a:solidFill>
              <a:schemeClr val="bg1">
                <a:lumMod val="75000"/>
              </a:schemeClr>
            </a:solidFill>
          </a:ln>
        </p:spPr>
        <p:txBody>
          <a:bodyPr wrap="none" rtlCol="0">
            <a:spAutoFit/>
          </a:bodyPr>
          <a:lstStyle/>
          <a:p>
            <a:r>
              <a:rPr lang="fr-FR" sz="2400" b="1" dirty="0" smtClean="0">
                <a:solidFill>
                  <a:schemeClr val="bg1">
                    <a:lumMod val="50000"/>
                  </a:schemeClr>
                </a:solidFill>
              </a:rPr>
              <a:t>Maison Individuelle</a:t>
            </a:r>
            <a:endParaRPr lang="fr-FR" sz="2400" b="1" dirty="0">
              <a:solidFill>
                <a:schemeClr val="bg1">
                  <a:lumMod val="50000"/>
                </a:schemeClr>
              </a:solidFill>
            </a:endParaRPr>
          </a:p>
        </p:txBody>
      </p:sp>
      <p:cxnSp>
        <p:nvCxnSpPr>
          <p:cNvPr id="4" name="Connecteur droit avec flèche 3"/>
          <p:cNvCxnSpPr/>
          <p:nvPr/>
        </p:nvCxnSpPr>
        <p:spPr>
          <a:xfrm rot="5400000">
            <a:off x="7107255" y="1606537"/>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rot="10800000">
            <a:off x="1285852" y="1357298"/>
            <a:ext cx="6072230" cy="158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6707345" y="1928802"/>
            <a:ext cx="1365117" cy="461665"/>
          </a:xfrm>
          <a:prstGeom prst="rect">
            <a:avLst/>
          </a:prstGeom>
          <a:solidFill>
            <a:schemeClr val="tx1">
              <a:lumMod val="65000"/>
              <a:lumOff val="35000"/>
            </a:schemeClr>
          </a:solidFill>
        </p:spPr>
        <p:txBody>
          <a:bodyPr wrap="none" rtlCol="0">
            <a:spAutoFit/>
          </a:bodyPr>
          <a:lstStyle/>
          <a:p>
            <a:r>
              <a:rPr lang="fr-FR" sz="2400" b="1" dirty="0" smtClean="0">
                <a:solidFill>
                  <a:srgbClr val="FFFF00"/>
                </a:solidFill>
              </a:rPr>
              <a:t>Bâtiment</a:t>
            </a:r>
          </a:p>
        </p:txBody>
      </p:sp>
      <p:cxnSp>
        <p:nvCxnSpPr>
          <p:cNvPr id="7" name="Connecteur droit 6"/>
          <p:cNvCxnSpPr/>
          <p:nvPr/>
        </p:nvCxnSpPr>
        <p:spPr>
          <a:xfrm rot="5400000" flipH="1" flipV="1">
            <a:off x="1107257" y="1178703"/>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rot="5400000">
            <a:off x="999306" y="1642256"/>
            <a:ext cx="571504" cy="1588"/>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501069" y="2773916"/>
            <a:ext cx="5642699" cy="830997"/>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11" name="Connecteur droit 10"/>
          <p:cNvCxnSpPr/>
          <p:nvPr/>
        </p:nvCxnSpPr>
        <p:spPr>
          <a:xfrm rot="10800000">
            <a:off x="714348" y="3571876"/>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rot="16200000">
            <a:off x="7214230" y="4858737"/>
            <a:ext cx="2428868" cy="1569660"/>
          </a:xfrm>
          <a:prstGeom prst="rect">
            <a:avLst/>
          </a:prstGeom>
          <a:solidFill>
            <a:srgbClr val="FF0000"/>
          </a:solidFill>
        </p:spPr>
        <p:txBody>
          <a:bodyPr wrap="square" rtlCol="0">
            <a:spAutoFit/>
          </a:bodyPr>
          <a:lstStyle/>
          <a:p>
            <a:pPr algn="ctr"/>
            <a:r>
              <a:rPr lang="fr-FR" sz="2400" b="1" dirty="0" smtClean="0"/>
              <a:t>Distribution </a:t>
            </a:r>
          </a:p>
          <a:p>
            <a:pPr algn="ctr"/>
            <a:r>
              <a:rPr lang="fr-FR" sz="2400" b="1" dirty="0" smtClean="0"/>
              <a:t>Mixte avec réservoir surélevé</a:t>
            </a:r>
          </a:p>
        </p:txBody>
      </p:sp>
      <p:sp>
        <p:nvSpPr>
          <p:cNvPr id="14" name="ZoneTexte 13"/>
          <p:cNvSpPr txBox="1"/>
          <p:nvPr/>
        </p:nvSpPr>
        <p:spPr>
          <a:xfrm rot="16200000">
            <a:off x="2571748" y="5214938"/>
            <a:ext cx="2428868" cy="857256"/>
          </a:xfrm>
          <a:prstGeom prst="rect">
            <a:avLst/>
          </a:prstGeom>
          <a:solidFill>
            <a:srgbClr val="66FF99"/>
          </a:solidFill>
        </p:spPr>
        <p:txBody>
          <a:bodyPr wrap="square" rtlCol="0">
            <a:spAutoFit/>
          </a:bodyPr>
          <a:lstStyle/>
          <a:p>
            <a:pPr algn="ctr"/>
            <a:r>
              <a:rPr lang="fr-FR" sz="2400" b="1" dirty="0" smtClean="0"/>
              <a:t>Distribution en </a:t>
            </a:r>
          </a:p>
          <a:p>
            <a:pPr algn="ctr"/>
            <a:r>
              <a:rPr lang="fr-FR" sz="2400" b="1" dirty="0" smtClean="0"/>
              <a:t>Parapluie</a:t>
            </a:r>
          </a:p>
        </p:txBody>
      </p:sp>
      <p:sp>
        <p:nvSpPr>
          <p:cNvPr id="19" name="ZoneTexte 18"/>
          <p:cNvSpPr txBox="1"/>
          <p:nvPr/>
        </p:nvSpPr>
        <p:spPr>
          <a:xfrm rot="16200000">
            <a:off x="-584653" y="5228067"/>
            <a:ext cx="2428868" cy="830997"/>
          </a:xfrm>
          <a:prstGeom prst="rect">
            <a:avLst/>
          </a:prstGeom>
          <a:solidFill>
            <a:srgbClr val="00B0F0"/>
          </a:solidFill>
        </p:spPr>
        <p:txBody>
          <a:bodyPr wrap="square" rtlCol="0">
            <a:spAutoFit/>
          </a:bodyPr>
          <a:lstStyle/>
          <a:p>
            <a:pPr algn="ctr"/>
            <a:r>
              <a:rPr lang="fr-FR" sz="2400" b="1" dirty="0" smtClean="0">
                <a:solidFill>
                  <a:schemeClr val="bg1"/>
                </a:solidFill>
              </a:rPr>
              <a:t>Distribution en Chandelle</a:t>
            </a:r>
          </a:p>
        </p:txBody>
      </p:sp>
      <p:sp>
        <p:nvSpPr>
          <p:cNvPr id="20" name="ZoneTexte 19"/>
          <p:cNvSpPr txBox="1"/>
          <p:nvPr/>
        </p:nvSpPr>
        <p:spPr>
          <a:xfrm rot="16200000">
            <a:off x="970465" y="5228067"/>
            <a:ext cx="2428868" cy="830997"/>
          </a:xfrm>
          <a:prstGeom prst="rect">
            <a:avLst/>
          </a:prstGeom>
          <a:solidFill>
            <a:srgbClr val="00B050"/>
          </a:solidFill>
        </p:spPr>
        <p:txBody>
          <a:bodyPr wrap="square" rtlCol="0">
            <a:spAutoFit/>
          </a:bodyPr>
          <a:lstStyle/>
          <a:p>
            <a:pPr algn="ctr"/>
            <a:r>
              <a:rPr lang="fr-FR" sz="2400" b="1" dirty="0" smtClean="0">
                <a:solidFill>
                  <a:schemeClr val="bg1"/>
                </a:solidFill>
              </a:rPr>
              <a:t>Distribution en Circuit Fermé</a:t>
            </a:r>
          </a:p>
        </p:txBody>
      </p:sp>
      <p:sp>
        <p:nvSpPr>
          <p:cNvPr id="21" name="ZoneTexte 20"/>
          <p:cNvSpPr txBox="1"/>
          <p:nvPr/>
        </p:nvSpPr>
        <p:spPr>
          <a:xfrm rot="16200000">
            <a:off x="4185175" y="5228067"/>
            <a:ext cx="2428868" cy="830997"/>
          </a:xfrm>
          <a:prstGeom prst="rect">
            <a:avLst/>
          </a:prstGeom>
          <a:solidFill>
            <a:srgbClr val="FFFF00"/>
          </a:solidFill>
        </p:spPr>
        <p:txBody>
          <a:bodyPr wrap="square" rtlCol="0">
            <a:spAutoFit/>
          </a:bodyPr>
          <a:lstStyle/>
          <a:p>
            <a:pPr algn="ctr"/>
            <a:r>
              <a:rPr lang="fr-FR" sz="2400" b="1" dirty="0" smtClean="0"/>
              <a:t>Distribution Avec</a:t>
            </a:r>
          </a:p>
          <a:p>
            <a:pPr algn="ctr"/>
            <a:r>
              <a:rPr lang="fr-FR" sz="2400" b="1" dirty="0" smtClean="0"/>
              <a:t>nourrice</a:t>
            </a:r>
          </a:p>
        </p:txBody>
      </p:sp>
      <p:cxnSp>
        <p:nvCxnSpPr>
          <p:cNvPr id="24" name="Connecteur droit avec flèche 23"/>
          <p:cNvCxnSpPr/>
          <p:nvPr/>
        </p:nvCxnSpPr>
        <p:spPr>
          <a:xfrm rot="5400000">
            <a:off x="8178826"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rot="16200000">
            <a:off x="5844767" y="5228068"/>
            <a:ext cx="2428868" cy="830997"/>
          </a:xfrm>
          <a:prstGeom prst="rect">
            <a:avLst/>
          </a:prstGeom>
          <a:solidFill>
            <a:srgbClr val="FFC000"/>
          </a:solidFill>
        </p:spPr>
        <p:txBody>
          <a:bodyPr wrap="square" rtlCol="0">
            <a:spAutoFit/>
          </a:bodyPr>
          <a:lstStyle/>
          <a:p>
            <a:pPr algn="ctr"/>
            <a:r>
              <a:rPr lang="fr-FR" sz="2400" b="1" dirty="0" smtClean="0"/>
              <a:t>Distribution </a:t>
            </a:r>
          </a:p>
          <a:p>
            <a:pPr algn="ctr"/>
            <a:r>
              <a:rPr lang="fr-FR" sz="2400" b="1" dirty="0" smtClean="0"/>
              <a:t>Mixte</a:t>
            </a:r>
          </a:p>
        </p:txBody>
      </p:sp>
      <p:cxnSp>
        <p:nvCxnSpPr>
          <p:cNvPr id="27" name="Connecteur droit avec flèche 26"/>
          <p:cNvCxnSpPr/>
          <p:nvPr/>
        </p:nvCxnSpPr>
        <p:spPr>
          <a:xfrm rot="5400000">
            <a:off x="3392480"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rot="5400000">
            <a:off x="1750993"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a:off x="322233"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a:off x="4964116"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a:off x="6678628" y="3963994"/>
            <a:ext cx="785817" cy="15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sp>
        <p:nvSpPr>
          <p:cNvPr id="15" name="ZoneTexte 14"/>
          <p:cNvSpPr txBox="1"/>
          <p:nvPr/>
        </p:nvSpPr>
        <p:spPr>
          <a:xfrm>
            <a:off x="0" y="3286124"/>
            <a:ext cx="2143140" cy="2554545"/>
          </a:xfrm>
          <a:prstGeom prst="rect">
            <a:avLst/>
          </a:prstGeom>
          <a:noFill/>
        </p:spPr>
        <p:txBody>
          <a:bodyPr wrap="square" rtlCol="0">
            <a:spAutoFit/>
          </a:bodyPr>
          <a:lstStyle/>
          <a:p>
            <a:r>
              <a:rPr lang="fr-FR" sz="2000" dirty="0" smtClean="0"/>
              <a:t>Ce système se constitue essentiellement d’une canalisation principale, à partir de laquelle partent les autres canalisations</a:t>
            </a:r>
            <a:endParaRPr lang="fr-FR" sz="2000" dirty="0"/>
          </a:p>
        </p:txBody>
      </p:sp>
      <p:sp>
        <p:nvSpPr>
          <p:cNvPr id="17" name="Rectangle 16"/>
          <p:cNvSpPr/>
          <p:nvPr/>
        </p:nvSpPr>
        <p:spPr>
          <a:xfrm>
            <a:off x="0" y="3286124"/>
            <a:ext cx="2000232" cy="242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Avantages:</a:t>
            </a:r>
          </a:p>
          <a:p>
            <a:pPr algn="ctr"/>
            <a:endParaRPr lang="fr-FR" b="1" dirty="0" smtClean="0">
              <a:solidFill>
                <a:srgbClr val="FF0000"/>
              </a:solidFill>
            </a:endParaRPr>
          </a:p>
          <a:p>
            <a:pPr algn="ctr"/>
            <a:r>
              <a:rPr lang="fr-FR" b="1" dirty="0" smtClean="0">
                <a:solidFill>
                  <a:schemeClr val="tx1"/>
                </a:solidFill>
              </a:rPr>
              <a:t>Un réseau simple et peu coûteux</a:t>
            </a:r>
            <a:endParaRPr lang="fr-FR" b="1" dirty="0">
              <a:solidFill>
                <a:schemeClr val="tx1"/>
              </a:solidFill>
            </a:endParaRPr>
          </a:p>
        </p:txBody>
      </p:sp>
      <p:sp>
        <p:nvSpPr>
          <p:cNvPr id="20" name="Rectangle 19"/>
          <p:cNvSpPr/>
          <p:nvPr/>
        </p:nvSpPr>
        <p:spPr>
          <a:xfrm>
            <a:off x="-32" y="3286148"/>
            <a:ext cx="2000232"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Inconvénients:</a:t>
            </a:r>
          </a:p>
          <a:p>
            <a:pPr algn="ctr"/>
            <a:endParaRPr lang="fr-FR" b="1" dirty="0" smtClean="0">
              <a:solidFill>
                <a:srgbClr val="FF0000"/>
              </a:solidFill>
            </a:endParaRPr>
          </a:p>
          <a:p>
            <a:pPr algn="ctr"/>
            <a:r>
              <a:rPr lang="fr-FR" b="1" dirty="0" smtClean="0">
                <a:solidFill>
                  <a:schemeClr val="tx1"/>
                </a:solidFill>
              </a:rPr>
              <a:t>Difficile d’isoler une Conduite</a:t>
            </a:r>
          </a:p>
          <a:p>
            <a:pPr algn="ctr"/>
            <a:r>
              <a:rPr lang="fr-FR" b="1" dirty="0" smtClean="0">
                <a:solidFill>
                  <a:schemeClr val="tx1"/>
                </a:solidFill>
              </a:rPr>
              <a:t>En cas d’intervention, il n’y pas d’eau pour les reste des utilisateurs.</a:t>
            </a:r>
          </a:p>
          <a:p>
            <a:pPr algn="ctr"/>
            <a:r>
              <a:rPr lang="fr-FR" b="1" dirty="0" smtClean="0">
                <a:solidFill>
                  <a:schemeClr val="tx1"/>
                </a:solidFill>
              </a:rPr>
              <a:t>À la fin de la conduite, une pression irrégulière</a:t>
            </a:r>
            <a:endParaRPr lang="fr-FR" b="1" dirty="0">
              <a:solidFill>
                <a:schemeClr val="tx1"/>
              </a:solidFill>
            </a:endParaRPr>
          </a:p>
        </p:txBody>
      </p:sp>
      <p:sp>
        <p:nvSpPr>
          <p:cNvPr id="16" name="Rectangle 15"/>
          <p:cNvSpPr/>
          <p:nvPr/>
        </p:nvSpPr>
        <p:spPr>
          <a:xfrm>
            <a:off x="0" y="3286124"/>
            <a:ext cx="2000232"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Champ d’Utilisation:</a:t>
            </a:r>
          </a:p>
          <a:p>
            <a:pPr algn="ctr"/>
            <a:endParaRPr lang="fr-FR" b="1" dirty="0" smtClean="0">
              <a:solidFill>
                <a:srgbClr val="FF0000"/>
              </a:solidFill>
            </a:endParaRPr>
          </a:p>
          <a:p>
            <a:pPr algn="ctr"/>
            <a:r>
              <a:rPr lang="fr-FR" b="1" dirty="0" smtClean="0">
                <a:solidFill>
                  <a:schemeClr val="tx1"/>
                </a:solidFill>
              </a:rPr>
              <a:t>Maison Unifamiliales.</a:t>
            </a:r>
          </a:p>
          <a:p>
            <a:pPr algn="ctr"/>
            <a:r>
              <a:rPr lang="fr-FR" b="1" dirty="0" smtClean="0">
                <a:solidFill>
                  <a:schemeClr val="tx1"/>
                </a:solidFill>
              </a:rPr>
              <a:t>Ateliers</a:t>
            </a:r>
            <a:endParaRPr lang="fr-FR" b="1" dirty="0">
              <a:solidFill>
                <a:schemeClr val="tx1"/>
              </a:solidFill>
            </a:endParaRPr>
          </a:p>
        </p:txBody>
      </p:sp>
      <p:cxnSp>
        <p:nvCxnSpPr>
          <p:cNvPr id="22" name="Connecteur droit avec flèche 21"/>
          <p:cNvCxnSpPr/>
          <p:nvPr/>
        </p:nvCxnSpPr>
        <p:spPr>
          <a:xfrm rot="5400000" flipH="1" flipV="1">
            <a:off x="7214411" y="4285462"/>
            <a:ext cx="857256" cy="1588"/>
          </a:xfrm>
          <a:prstGeom prst="straightConnector1">
            <a:avLst/>
          </a:prstGeom>
          <a:ln w="571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5286380" y="5499114"/>
            <a:ext cx="2357454" cy="1588"/>
          </a:xfrm>
          <a:prstGeom prst="line">
            <a:avLst/>
          </a:prstGeom>
          <a:ln w="571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3714744" y="5499114"/>
            <a:ext cx="1643074" cy="15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5400000" flipH="1" flipV="1">
            <a:off x="5287174" y="4285462"/>
            <a:ext cx="857256" cy="1588"/>
          </a:xfrm>
          <a:prstGeom prst="straightConnector1">
            <a:avLst/>
          </a:prstGeom>
          <a:ln w="571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rot="5400000" flipH="1" flipV="1">
            <a:off x="6215868" y="4285462"/>
            <a:ext cx="857256" cy="1588"/>
          </a:xfrm>
          <a:prstGeom prst="straightConnector1">
            <a:avLst/>
          </a:prstGeom>
          <a:ln w="571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flipH="1" flipV="1">
            <a:off x="7214411" y="5069692"/>
            <a:ext cx="857256" cy="15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flipH="1" flipV="1">
            <a:off x="5287174" y="5069692"/>
            <a:ext cx="857256" cy="15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flipH="1" flipV="1">
            <a:off x="6215868" y="5069692"/>
            <a:ext cx="857256" cy="15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rot="16200000">
            <a:off x="2571748" y="1643039"/>
            <a:ext cx="2428868" cy="85725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a:t>
            </a:r>
          </a:p>
          <a:p>
            <a:pPr algn="ctr"/>
            <a:r>
              <a:rPr lang="fr-FR" sz="2400" b="1" dirty="0" smtClean="0">
                <a:solidFill>
                  <a:schemeClr val="bg1">
                    <a:lumMod val="75000"/>
                  </a:schemeClr>
                </a:solidFill>
              </a:rPr>
              <a:t>Parapluie</a:t>
            </a:r>
          </a:p>
        </p:txBody>
      </p:sp>
      <p:sp>
        <p:nvSpPr>
          <p:cNvPr id="35" name="ZoneTexte 34"/>
          <p:cNvSpPr txBox="1"/>
          <p:nvPr/>
        </p:nvSpPr>
        <p:spPr>
          <a:xfrm rot="16200000">
            <a:off x="-584653" y="1656168"/>
            <a:ext cx="2428868" cy="830997"/>
          </a:xfrm>
          <a:prstGeom prst="rect">
            <a:avLst/>
          </a:prstGeom>
          <a:solidFill>
            <a:srgbClr val="00B0F0"/>
          </a:solidFill>
        </p:spPr>
        <p:txBody>
          <a:bodyPr wrap="square" rtlCol="0">
            <a:spAutoFit/>
          </a:bodyPr>
          <a:lstStyle/>
          <a:p>
            <a:pPr algn="ctr"/>
            <a:r>
              <a:rPr lang="fr-FR" sz="2400" b="1" dirty="0" smtClean="0">
                <a:solidFill>
                  <a:schemeClr val="bg1"/>
                </a:solidFill>
              </a:rPr>
              <a:t>Distribution en Chandelle</a:t>
            </a:r>
          </a:p>
        </p:txBody>
      </p:sp>
      <p:sp>
        <p:nvSpPr>
          <p:cNvPr id="36" name="ZoneTexte 35"/>
          <p:cNvSpPr txBox="1"/>
          <p:nvPr/>
        </p:nvSpPr>
        <p:spPr>
          <a:xfrm rot="16200000">
            <a:off x="97046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Circuit Fermé</a:t>
            </a:r>
          </a:p>
        </p:txBody>
      </p:sp>
      <p:sp>
        <p:nvSpPr>
          <p:cNvPr id="37" name="ZoneTexte 36"/>
          <p:cNvSpPr txBox="1"/>
          <p:nvPr/>
        </p:nvSpPr>
        <p:spPr>
          <a:xfrm rot="16200000">
            <a:off x="418517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Avec</a:t>
            </a:r>
          </a:p>
          <a:p>
            <a:pPr algn="ctr"/>
            <a:r>
              <a:rPr lang="fr-FR" sz="2400" b="1" dirty="0" smtClean="0">
                <a:solidFill>
                  <a:schemeClr val="bg1">
                    <a:lumMod val="75000"/>
                  </a:schemeClr>
                </a:solidFill>
              </a:rPr>
              <a:t>nourrice</a:t>
            </a:r>
          </a:p>
        </p:txBody>
      </p:sp>
      <p:cxnSp>
        <p:nvCxnSpPr>
          <p:cNvPr id="38" name="Connecteur droit avec flèche 37"/>
          <p:cNvCxnSpPr/>
          <p:nvPr/>
        </p:nvCxnSpPr>
        <p:spPr>
          <a:xfrm rot="16200000" flipH="1">
            <a:off x="8400497" y="672073"/>
            <a:ext cx="357192" cy="1313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rot="16200000">
            <a:off x="5844767" y="1656169"/>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t>
            </a:r>
          </a:p>
          <a:p>
            <a:pPr algn="ctr"/>
            <a:r>
              <a:rPr lang="fr-FR" sz="2400" b="1" dirty="0" smtClean="0">
                <a:solidFill>
                  <a:schemeClr val="bg1">
                    <a:lumMod val="75000"/>
                  </a:schemeClr>
                </a:solidFill>
              </a:rPr>
              <a:t>Mixte</a:t>
            </a:r>
          </a:p>
        </p:txBody>
      </p:sp>
      <p:cxnSp>
        <p:nvCxnSpPr>
          <p:cNvPr id="40" name="Connecteur droit avec flèche 39"/>
          <p:cNvCxnSpPr/>
          <p:nvPr/>
        </p:nvCxnSpPr>
        <p:spPr>
          <a:xfrm rot="5400000">
            <a:off x="3607189"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rot="16200000" flipH="1">
            <a:off x="196451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rot="16200000" flipH="1">
            <a:off x="535753" y="678638"/>
            <a:ext cx="35719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rot="5400000">
            <a:off x="5178825"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a:endCxn id="39" idx="3"/>
          </p:cNvCxnSpPr>
          <p:nvPr/>
        </p:nvCxnSpPr>
        <p:spPr>
          <a:xfrm rot="5400000">
            <a:off x="6887964" y="672074"/>
            <a:ext cx="356398" cy="13922"/>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8" descr="Sans titre-1"/>
          <p:cNvPicPr>
            <a:picLocks noChangeAspect="1" noChangeArrowheads="1"/>
          </p:cNvPicPr>
          <p:nvPr/>
        </p:nvPicPr>
        <p:blipFill>
          <a:blip r:embed="rId2"/>
          <a:srcRect/>
          <a:stretch>
            <a:fillRect/>
          </a:stretch>
        </p:blipFill>
        <p:spPr bwMode="auto">
          <a:xfrm>
            <a:off x="3643306" y="3429000"/>
            <a:ext cx="4919670" cy="3428999"/>
          </a:xfrm>
          <a:prstGeom prst="rect">
            <a:avLst/>
          </a:prstGeom>
          <a:noFill/>
          <a:ln w="57150" cmpd="thickThin">
            <a:noFill/>
            <a:miter lim="800000"/>
            <a:headEnd/>
            <a:tailEnd/>
          </a:ln>
        </p:spPr>
      </p:pic>
      <p:sp>
        <p:nvSpPr>
          <p:cNvPr id="46" name="Line 13"/>
          <p:cNvSpPr>
            <a:spLocks noChangeShapeType="1"/>
          </p:cNvSpPr>
          <p:nvPr/>
        </p:nvSpPr>
        <p:spPr bwMode="auto">
          <a:xfrm>
            <a:off x="7058259" y="5286388"/>
            <a:ext cx="398259" cy="905560"/>
          </a:xfrm>
          <a:prstGeom prst="line">
            <a:avLst/>
          </a:prstGeom>
          <a:noFill/>
          <a:ln w="38100">
            <a:solidFill>
              <a:srgbClr val="FF0000"/>
            </a:solidFill>
            <a:round/>
            <a:headEnd/>
            <a:tailEnd type="triangle" w="med" len="med"/>
          </a:ln>
        </p:spPr>
        <p:txBody>
          <a:bodyPr/>
          <a:lstStyle/>
          <a:p>
            <a:endParaRPr lang="fr-FR"/>
          </a:p>
        </p:txBody>
      </p:sp>
      <p:sp>
        <p:nvSpPr>
          <p:cNvPr id="47" name="Oval 15"/>
          <p:cNvSpPr>
            <a:spLocks noChangeArrowheads="1"/>
          </p:cNvSpPr>
          <p:nvPr/>
        </p:nvSpPr>
        <p:spPr bwMode="auto">
          <a:xfrm>
            <a:off x="7274587" y="6004379"/>
            <a:ext cx="1726569" cy="782207"/>
          </a:xfrm>
          <a:prstGeom prst="ellipse">
            <a:avLst/>
          </a:prstGeom>
          <a:noFill/>
          <a:ln w="38100">
            <a:solidFill>
              <a:srgbClr val="FF0000"/>
            </a:solidFill>
            <a:round/>
            <a:headEnd/>
            <a:tailEnd/>
          </a:ln>
        </p:spPr>
        <p:txBody>
          <a:bodyPr wrap="none" anchor="ctr"/>
          <a:lstStyle/>
          <a:p>
            <a:pPr algn="ctr"/>
            <a:r>
              <a:rPr lang="fr-FR"/>
              <a:t>Colonne </a:t>
            </a:r>
          </a:p>
          <a:p>
            <a:pPr algn="ctr"/>
            <a:r>
              <a:rPr lang="fr-FR"/>
              <a:t>montante</a:t>
            </a:r>
          </a:p>
        </p:txBody>
      </p:sp>
      <p:sp>
        <p:nvSpPr>
          <p:cNvPr id="48" name="Rectangle 47"/>
          <p:cNvSpPr/>
          <p:nvPr/>
        </p:nvSpPr>
        <p:spPr>
          <a:xfrm>
            <a:off x="-32" y="3500438"/>
            <a:ext cx="4429156" cy="2677656"/>
          </a:xfrm>
          <a:prstGeom prst="rect">
            <a:avLst/>
          </a:prstGeom>
          <a:solidFill>
            <a:schemeClr val="bg1"/>
          </a:solidFill>
        </p:spPr>
        <p:txBody>
          <a:bodyPr wrap="square">
            <a:spAutoFit/>
          </a:bodyPr>
          <a:lstStyle/>
          <a:p>
            <a:r>
              <a:rPr lang="fr-FR" sz="2400" b="1" u="sng" dirty="0" smtClean="0">
                <a:solidFill>
                  <a:srgbClr val="0070C0"/>
                </a:solidFill>
              </a:rPr>
              <a:t>Solution:</a:t>
            </a:r>
          </a:p>
          <a:p>
            <a:r>
              <a:rPr lang="fr-FR" sz="2400" dirty="0" smtClean="0"/>
              <a:t>Actuellement avec l’Introduction de robinets d'arrêt avec purgeur </a:t>
            </a:r>
          </a:p>
          <a:p>
            <a:r>
              <a:rPr lang="fr-FR" sz="2400" dirty="0" smtClean="0"/>
              <a:t>   répartis judicieusement sur le réseau permettent d'éventuelles interventions sur l'une ou l'autre des conduites. </a:t>
            </a:r>
            <a:endParaRPr lang="fr-FR" sz="2400" dirty="0"/>
          </a:p>
        </p:txBody>
      </p:sp>
      <p:sp>
        <p:nvSpPr>
          <p:cNvPr id="49" name="ZoneTexte 48"/>
          <p:cNvSpPr txBox="1"/>
          <p:nvPr/>
        </p:nvSpPr>
        <p:spPr>
          <a:xfrm rot="16200000">
            <a:off x="7214230" y="1286860"/>
            <a:ext cx="2428868" cy="156966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Mixte avec  réservoir surélevé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linds(horizontal)">
                                      <p:cBhvr>
                                        <p:cTn id="25" dur="500"/>
                                        <p:tgtEl>
                                          <p:spTgt spid="4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linds(horizontal)">
                                      <p:cBhvr>
                                        <p:cTn id="28" dur="500"/>
                                        <p:tgtEl>
                                          <p:spTgt spid="4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48"/>
                                        </p:tgtEl>
                                      </p:cBhvr>
                                    </p:animEffect>
                                    <p:set>
                                      <p:cBhvr>
                                        <p:cTn id="36" dur="1" fill="hold">
                                          <p:stCondLst>
                                            <p:cond delay="499"/>
                                          </p:stCondLst>
                                        </p:cTn>
                                        <p:tgtEl>
                                          <p:spTgt spid="48"/>
                                        </p:tgtEl>
                                        <p:attrNameLst>
                                          <p:attrName>style.visibility</p:attrName>
                                        </p:attrNameLst>
                                      </p:cBhvr>
                                      <p:to>
                                        <p:strVal val="hidden"/>
                                      </p:to>
                                    </p:se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0" grpId="0" animBg="1"/>
      <p:bldP spid="16" grpId="0" animBg="1"/>
      <p:bldP spid="46" grpId="0" animBg="1"/>
      <p:bldP spid="47" grpId="0" animBg="1"/>
      <p:bldP spid="48" grpId="0" animBg="1"/>
      <p:bldP spid="4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071570" y="3286124"/>
            <a:ext cx="2357422" cy="3170099"/>
          </a:xfrm>
          <a:prstGeom prst="rect">
            <a:avLst/>
          </a:prstGeom>
          <a:noFill/>
        </p:spPr>
        <p:txBody>
          <a:bodyPr wrap="square" rtlCol="0">
            <a:spAutoFit/>
          </a:bodyPr>
          <a:lstStyle/>
          <a:p>
            <a:r>
              <a:rPr lang="fr-FR" sz="2000" dirty="0" smtClean="0"/>
              <a:t>La canalisation principale est sous forme de </a:t>
            </a:r>
            <a:r>
              <a:rPr lang="fr-FR" sz="2000" b="1" u="sng" dirty="0" smtClean="0">
                <a:solidFill>
                  <a:srgbClr val="FF0000"/>
                </a:solidFill>
              </a:rPr>
              <a:t>boucle (ceinture), </a:t>
            </a:r>
            <a:r>
              <a:rPr lang="fr-FR" sz="2000" dirty="0" smtClean="0"/>
              <a:t>à partir de laquelle  démarre les différentes conduites. Dont chacune peut servir plusieurs points d’eau</a:t>
            </a:r>
            <a:endParaRPr lang="fr-FR" sz="2000" b="1" u="sng" dirty="0">
              <a:solidFill>
                <a:srgbClr val="FF0000"/>
              </a:solidFill>
            </a:endParaRPr>
          </a:p>
        </p:txBody>
      </p:sp>
      <p:sp>
        <p:nvSpPr>
          <p:cNvPr id="15" name="Rectangle 14"/>
          <p:cNvSpPr/>
          <p:nvPr/>
        </p:nvSpPr>
        <p:spPr>
          <a:xfrm>
            <a:off x="1142976" y="3357562"/>
            <a:ext cx="2000232" cy="3000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Avantages:</a:t>
            </a:r>
          </a:p>
          <a:p>
            <a:pPr algn="ctr"/>
            <a:endParaRPr lang="fr-FR" b="1" dirty="0" smtClean="0">
              <a:solidFill>
                <a:srgbClr val="FF0000"/>
              </a:solidFill>
            </a:endParaRPr>
          </a:p>
          <a:p>
            <a:pPr algn="ctr"/>
            <a:r>
              <a:rPr lang="fr-FR" b="1" dirty="0" smtClean="0">
                <a:solidFill>
                  <a:schemeClr val="tx1"/>
                </a:solidFill>
              </a:rPr>
              <a:t>Régularité de la distribution d’eau</a:t>
            </a:r>
          </a:p>
          <a:p>
            <a:pPr algn="ctr"/>
            <a:endParaRPr lang="fr-FR" b="1" dirty="0" smtClean="0">
              <a:solidFill>
                <a:schemeClr val="tx1"/>
              </a:solidFill>
            </a:endParaRPr>
          </a:p>
          <a:p>
            <a:pPr algn="ctr"/>
            <a:r>
              <a:rPr lang="fr-FR" b="1" dirty="0" smtClean="0">
                <a:solidFill>
                  <a:schemeClr val="tx1"/>
                </a:solidFill>
              </a:rPr>
              <a:t>Possibilité d’isoler une dérivation sans perturber le reste</a:t>
            </a:r>
            <a:endParaRPr lang="fr-FR" b="1" dirty="0">
              <a:solidFill>
                <a:schemeClr val="tx1"/>
              </a:solidFill>
            </a:endParaRPr>
          </a:p>
        </p:txBody>
      </p:sp>
      <p:sp>
        <p:nvSpPr>
          <p:cNvPr id="16" name="Rectangle 15"/>
          <p:cNvSpPr/>
          <p:nvPr/>
        </p:nvSpPr>
        <p:spPr>
          <a:xfrm>
            <a:off x="1142976" y="3071810"/>
            <a:ext cx="2000232" cy="314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Inconvénients:</a:t>
            </a:r>
          </a:p>
          <a:p>
            <a:pPr algn="ctr"/>
            <a:endParaRPr lang="fr-FR" b="1" dirty="0" smtClean="0">
              <a:solidFill>
                <a:srgbClr val="FF0000"/>
              </a:solidFill>
            </a:endParaRPr>
          </a:p>
          <a:p>
            <a:pPr algn="ctr"/>
            <a:r>
              <a:rPr lang="fr-FR" b="1" dirty="0" smtClean="0">
                <a:solidFill>
                  <a:schemeClr val="tx1"/>
                </a:solidFill>
              </a:rPr>
              <a:t>Réseau coûteux.</a:t>
            </a:r>
          </a:p>
          <a:p>
            <a:pPr algn="ctr"/>
            <a:endParaRPr lang="fr-FR" b="1" dirty="0" smtClean="0">
              <a:solidFill>
                <a:schemeClr val="tx1"/>
              </a:solidFill>
            </a:endParaRPr>
          </a:p>
          <a:p>
            <a:pPr algn="ctr"/>
            <a:r>
              <a:rPr lang="fr-FR" b="1" dirty="0" smtClean="0">
                <a:solidFill>
                  <a:schemeClr val="tx1"/>
                </a:solidFill>
              </a:rPr>
              <a:t>Les robinets d’arrêt et les compteurs sont difficile à réparer</a:t>
            </a:r>
            <a:endParaRPr lang="fr-FR" b="1" dirty="0">
              <a:solidFill>
                <a:schemeClr val="tx1"/>
              </a:solidFill>
            </a:endParaRPr>
          </a:p>
        </p:txBody>
      </p:sp>
      <p:cxnSp>
        <p:nvCxnSpPr>
          <p:cNvPr id="45" name="Connecteur droit 44"/>
          <p:cNvCxnSpPr/>
          <p:nvPr/>
        </p:nvCxnSpPr>
        <p:spPr>
          <a:xfrm rot="5400000" flipH="1" flipV="1">
            <a:off x="8214543" y="4142586"/>
            <a:ext cx="1000132" cy="1588"/>
          </a:xfrm>
          <a:prstGeom prst="line">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rot="5400000" flipH="1" flipV="1">
            <a:off x="8214543" y="5142718"/>
            <a:ext cx="1000132"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7929586" y="3643314"/>
            <a:ext cx="785818"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6929454" y="3643314"/>
            <a:ext cx="1000132" cy="1588"/>
          </a:xfrm>
          <a:prstGeom prst="line">
            <a:avLst/>
          </a:pr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rot="5400000" flipH="1" flipV="1">
            <a:off x="7428726" y="4142586"/>
            <a:ext cx="1000132" cy="1588"/>
          </a:xfrm>
          <a:prstGeom prst="line">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rot="5400000" flipH="1" flipV="1">
            <a:off x="5572132" y="5142718"/>
            <a:ext cx="1000132" cy="1588"/>
          </a:xfrm>
          <a:prstGeom prst="line">
            <a:avLst/>
          </a:pr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rot="5400000" flipH="1" flipV="1">
            <a:off x="5572132" y="4142586"/>
            <a:ext cx="1000132"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rot="5400000" flipH="1" flipV="1">
            <a:off x="6428594" y="4142586"/>
            <a:ext cx="1000132" cy="1588"/>
          </a:xfrm>
          <a:prstGeom prst="line">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4429124" y="5643578"/>
            <a:ext cx="857256" cy="1588"/>
          </a:xfrm>
          <a:prstGeom prst="line">
            <a:avLst/>
          </a:pr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6072198" y="3643314"/>
            <a:ext cx="857256" cy="1588"/>
          </a:xfrm>
          <a:prstGeom prst="line">
            <a:avLst/>
          </a:pr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5214942" y="5643578"/>
            <a:ext cx="857256" cy="1588"/>
          </a:xfrm>
          <a:prstGeom prst="line">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63" name="Connecteur droit 62"/>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rot="16200000">
            <a:off x="2571748" y="1643039"/>
            <a:ext cx="2428868" cy="85725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a:t>
            </a:r>
          </a:p>
          <a:p>
            <a:pPr algn="ctr"/>
            <a:r>
              <a:rPr lang="fr-FR" sz="2400" b="1" dirty="0" smtClean="0">
                <a:solidFill>
                  <a:schemeClr val="bg1">
                    <a:lumMod val="75000"/>
                  </a:schemeClr>
                </a:solidFill>
              </a:rPr>
              <a:t>Parapluie</a:t>
            </a:r>
          </a:p>
        </p:txBody>
      </p:sp>
      <p:sp>
        <p:nvSpPr>
          <p:cNvPr id="66" name="ZoneTexte 65"/>
          <p:cNvSpPr txBox="1"/>
          <p:nvPr/>
        </p:nvSpPr>
        <p:spPr>
          <a:xfrm rot="16200000">
            <a:off x="-584653"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Chandelle</a:t>
            </a:r>
          </a:p>
        </p:txBody>
      </p:sp>
      <p:sp>
        <p:nvSpPr>
          <p:cNvPr id="67" name="ZoneTexte 66"/>
          <p:cNvSpPr txBox="1"/>
          <p:nvPr/>
        </p:nvSpPr>
        <p:spPr>
          <a:xfrm rot="16200000">
            <a:off x="970465" y="1656168"/>
            <a:ext cx="2428868" cy="830997"/>
          </a:xfrm>
          <a:prstGeom prst="rect">
            <a:avLst/>
          </a:prstGeom>
          <a:solidFill>
            <a:srgbClr val="00B050"/>
          </a:solidFill>
        </p:spPr>
        <p:txBody>
          <a:bodyPr wrap="square" rtlCol="0">
            <a:spAutoFit/>
          </a:bodyPr>
          <a:lstStyle/>
          <a:p>
            <a:pPr algn="ctr"/>
            <a:r>
              <a:rPr lang="fr-FR" sz="2400" b="1" dirty="0" smtClean="0">
                <a:solidFill>
                  <a:schemeClr val="bg1"/>
                </a:solidFill>
              </a:rPr>
              <a:t>Distribution en Circuit Fermé</a:t>
            </a:r>
          </a:p>
        </p:txBody>
      </p:sp>
      <p:sp>
        <p:nvSpPr>
          <p:cNvPr id="68" name="ZoneTexte 67"/>
          <p:cNvSpPr txBox="1"/>
          <p:nvPr/>
        </p:nvSpPr>
        <p:spPr>
          <a:xfrm rot="16200000">
            <a:off x="418517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Avec</a:t>
            </a:r>
          </a:p>
          <a:p>
            <a:pPr algn="ctr"/>
            <a:r>
              <a:rPr lang="fr-FR" sz="2400" b="1" dirty="0" smtClean="0">
                <a:solidFill>
                  <a:schemeClr val="bg1">
                    <a:lumMod val="75000"/>
                  </a:schemeClr>
                </a:solidFill>
              </a:rPr>
              <a:t>nourrice</a:t>
            </a:r>
          </a:p>
        </p:txBody>
      </p:sp>
      <p:cxnSp>
        <p:nvCxnSpPr>
          <p:cNvPr id="69" name="Connecteur droit avec flèche 68"/>
          <p:cNvCxnSpPr/>
          <p:nvPr/>
        </p:nvCxnSpPr>
        <p:spPr>
          <a:xfrm rot="16200000" flipH="1">
            <a:off x="8400497" y="672073"/>
            <a:ext cx="357192" cy="1313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rot="16200000">
            <a:off x="5844767" y="1656169"/>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t>
            </a:r>
          </a:p>
          <a:p>
            <a:pPr algn="ctr"/>
            <a:r>
              <a:rPr lang="fr-FR" sz="2400" b="1" dirty="0" smtClean="0">
                <a:solidFill>
                  <a:schemeClr val="bg1">
                    <a:lumMod val="75000"/>
                  </a:schemeClr>
                </a:solidFill>
              </a:rPr>
              <a:t>Mixte</a:t>
            </a:r>
          </a:p>
        </p:txBody>
      </p:sp>
      <p:cxnSp>
        <p:nvCxnSpPr>
          <p:cNvPr id="71" name="Connecteur droit avec flèche 70"/>
          <p:cNvCxnSpPr/>
          <p:nvPr/>
        </p:nvCxnSpPr>
        <p:spPr>
          <a:xfrm rot="5400000">
            <a:off x="3607189"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rot="16200000" flipH="1">
            <a:off x="1964513" y="678638"/>
            <a:ext cx="35719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rot="16200000" flipH="1">
            <a:off x="53575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rot="5400000">
            <a:off x="5178825"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a:endCxn id="70" idx="3"/>
          </p:cNvCxnSpPr>
          <p:nvPr/>
        </p:nvCxnSpPr>
        <p:spPr>
          <a:xfrm rot="5400000">
            <a:off x="6887964" y="672074"/>
            <a:ext cx="356398" cy="13922"/>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7" descr="Save0002"/>
          <p:cNvPicPr>
            <a:picLocks noChangeAspect="1" noChangeArrowheads="1"/>
          </p:cNvPicPr>
          <p:nvPr/>
        </p:nvPicPr>
        <p:blipFill>
          <a:blip r:embed="rId2"/>
          <a:srcRect/>
          <a:stretch>
            <a:fillRect/>
          </a:stretch>
        </p:blipFill>
        <p:spPr bwMode="auto">
          <a:xfrm>
            <a:off x="4071934" y="3508230"/>
            <a:ext cx="5072098" cy="3349794"/>
          </a:xfrm>
          <a:prstGeom prst="rect">
            <a:avLst/>
          </a:prstGeom>
          <a:noFill/>
          <a:ln w="57150" cmpd="thickThin">
            <a:noFill/>
            <a:miter lim="800000"/>
            <a:headEnd/>
            <a:tailEnd/>
          </a:ln>
        </p:spPr>
      </p:pic>
      <p:sp>
        <p:nvSpPr>
          <p:cNvPr id="31" name="Rectangle 30"/>
          <p:cNvSpPr/>
          <p:nvPr/>
        </p:nvSpPr>
        <p:spPr>
          <a:xfrm>
            <a:off x="1142976" y="3441680"/>
            <a:ext cx="3357586" cy="3416320"/>
          </a:xfrm>
          <a:prstGeom prst="rect">
            <a:avLst/>
          </a:prstGeom>
          <a:solidFill>
            <a:schemeClr val="bg1"/>
          </a:solidFill>
        </p:spPr>
        <p:txBody>
          <a:bodyPr wrap="square">
            <a:spAutoFit/>
          </a:bodyPr>
          <a:lstStyle/>
          <a:p>
            <a:r>
              <a:rPr lang="fr-FR" dirty="0" smtClean="0"/>
              <a:t>Selon la conformation de l'immeuble, la boucle est disposée :</a:t>
            </a:r>
          </a:p>
          <a:p>
            <a:pPr>
              <a:buFontTx/>
              <a:buChar char="-"/>
            </a:pPr>
            <a:r>
              <a:rPr lang="fr-FR" dirty="0" smtClean="0"/>
              <a:t>horizontalement en sous-sol </a:t>
            </a:r>
          </a:p>
          <a:p>
            <a:r>
              <a:rPr lang="fr-FR" dirty="0" smtClean="0"/>
              <a:t>en vide sanitaire ,en caniveau </a:t>
            </a:r>
          </a:p>
          <a:p>
            <a:r>
              <a:rPr lang="fr-FR" dirty="0" smtClean="0"/>
              <a:t>ou en faux plafond.</a:t>
            </a:r>
          </a:p>
          <a:p>
            <a:endParaRPr lang="fr-FR" dirty="0" smtClean="0"/>
          </a:p>
          <a:p>
            <a:r>
              <a:rPr lang="fr-FR" dirty="0" smtClean="0"/>
              <a:t>- verticalement.</a:t>
            </a:r>
          </a:p>
          <a:p>
            <a:r>
              <a:rPr lang="fr-FR" dirty="0" smtClean="0"/>
              <a:t>Dans certains immeubles, on combine parfois une boucle verticale avec une boucle horizontale.</a:t>
            </a:r>
            <a:endParaRPr lang="fr-FR" dirty="0"/>
          </a:p>
        </p:txBody>
      </p:sp>
      <p:sp>
        <p:nvSpPr>
          <p:cNvPr id="32" name="Rectangle 31"/>
          <p:cNvSpPr/>
          <p:nvPr/>
        </p:nvSpPr>
        <p:spPr>
          <a:xfrm>
            <a:off x="1214414" y="3357562"/>
            <a:ext cx="2928958" cy="3477875"/>
          </a:xfrm>
          <a:prstGeom prst="rect">
            <a:avLst/>
          </a:prstGeom>
          <a:solidFill>
            <a:schemeClr val="bg1"/>
          </a:solidFill>
        </p:spPr>
        <p:txBody>
          <a:bodyPr wrap="square">
            <a:spAutoFit/>
          </a:bodyPr>
          <a:lstStyle/>
          <a:p>
            <a:endParaRPr lang="fr-FR" sz="2000" dirty="0" smtClean="0"/>
          </a:p>
          <a:p>
            <a:pPr algn="ctr"/>
            <a:r>
              <a:rPr lang="fr-FR" sz="2000" b="1" dirty="0" smtClean="0">
                <a:solidFill>
                  <a:srgbClr val="FF0000"/>
                </a:solidFill>
              </a:rPr>
              <a:t>Champs d’utilisation:</a:t>
            </a:r>
          </a:p>
          <a:p>
            <a:endParaRPr lang="fr-FR" sz="2000" dirty="0" smtClean="0"/>
          </a:p>
          <a:p>
            <a:pPr algn="ctr"/>
            <a:r>
              <a:rPr lang="fr-FR" sz="2000" dirty="0" smtClean="0"/>
              <a:t>Distributions de moyenne importance : immeubles </a:t>
            </a:r>
          </a:p>
          <a:p>
            <a:pPr algn="ctr"/>
            <a:r>
              <a:rPr lang="fr-FR" sz="2000" dirty="0" smtClean="0"/>
              <a:t>à 3 ou 4 </a:t>
            </a:r>
          </a:p>
          <a:p>
            <a:pPr algn="ctr"/>
            <a:endParaRPr lang="fr-FR" sz="2000" dirty="0" smtClean="0"/>
          </a:p>
          <a:p>
            <a:r>
              <a:rPr lang="fr-FR" sz="2000" dirty="0" smtClean="0"/>
              <a:t>  appartements par étage, usines, écoles, etc.…</a:t>
            </a:r>
          </a:p>
          <a:p>
            <a:endParaRPr lang="fr-FR" sz="2000" dirty="0" smtClean="0"/>
          </a:p>
          <a:p>
            <a:endParaRPr lang="fr-FR" sz="2000" dirty="0"/>
          </a:p>
        </p:txBody>
      </p:sp>
      <p:sp>
        <p:nvSpPr>
          <p:cNvPr id="33" name="ZoneTexte 32"/>
          <p:cNvSpPr txBox="1"/>
          <p:nvPr/>
        </p:nvSpPr>
        <p:spPr>
          <a:xfrm rot="16200000">
            <a:off x="7214230" y="1286860"/>
            <a:ext cx="2428868" cy="156966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Mixte avec  réservoir surélevé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linds(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31" grpId="0" animBg="1"/>
      <p:bldP spid="3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ert"/>
          <p:cNvPicPr>
            <a:picLocks noChangeAspect="1" noChangeArrowheads="1"/>
          </p:cNvPicPr>
          <p:nvPr/>
        </p:nvPicPr>
        <p:blipFill>
          <a:blip r:embed="rId2"/>
          <a:srcRect/>
          <a:stretch>
            <a:fillRect/>
          </a:stretch>
        </p:blipFill>
        <p:spPr bwMode="auto">
          <a:xfrm>
            <a:off x="-142908" y="3500438"/>
            <a:ext cx="3571900" cy="2857520"/>
          </a:xfrm>
          <a:prstGeom prst="rect">
            <a:avLst/>
          </a:prstGeom>
          <a:noFill/>
          <a:ln w="57150" cmpd="thickThin">
            <a:noFill/>
            <a:miter lim="800000"/>
            <a:headEnd/>
            <a:tailEnd/>
          </a:ln>
        </p:spPr>
      </p:pic>
      <p:sp>
        <p:nvSpPr>
          <p:cNvPr id="14" name="ZoneTexte 13"/>
          <p:cNvSpPr txBox="1"/>
          <p:nvPr/>
        </p:nvSpPr>
        <p:spPr>
          <a:xfrm>
            <a:off x="2857488" y="3143248"/>
            <a:ext cx="2143140" cy="3785652"/>
          </a:xfrm>
          <a:prstGeom prst="rect">
            <a:avLst/>
          </a:prstGeom>
          <a:noFill/>
        </p:spPr>
        <p:txBody>
          <a:bodyPr wrap="square" rtlCol="0">
            <a:spAutoFit/>
          </a:bodyPr>
          <a:lstStyle/>
          <a:p>
            <a:r>
              <a:rPr lang="fr-FR" sz="2000" dirty="0" smtClean="0"/>
              <a:t>Dans ce système, l’eau monte jusqu’au dernier étage. A partir du dernier niveau on commence à distribuer l’eau.</a:t>
            </a:r>
          </a:p>
          <a:p>
            <a:r>
              <a:rPr lang="fr-FR" sz="2000" b="1" u="sng" dirty="0" smtClean="0">
                <a:solidFill>
                  <a:srgbClr val="FF0000"/>
                </a:solidFill>
              </a:rPr>
              <a:t>Ce système est utilisé lorsque la pression n’atteint les derniers niveaux</a:t>
            </a:r>
            <a:endParaRPr lang="fr-FR" sz="2000" b="1" u="sng" dirty="0">
              <a:solidFill>
                <a:srgbClr val="FF0000"/>
              </a:solidFill>
            </a:endParaRPr>
          </a:p>
        </p:txBody>
      </p:sp>
      <p:sp>
        <p:nvSpPr>
          <p:cNvPr id="19" name="Arc 18"/>
          <p:cNvSpPr/>
          <p:nvPr/>
        </p:nvSpPr>
        <p:spPr>
          <a:xfrm flipH="1">
            <a:off x="5715008" y="3571876"/>
            <a:ext cx="2143108" cy="2143140"/>
          </a:xfrm>
          <a:prstGeom prst="arc">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a:off x="5715008" y="3571876"/>
            <a:ext cx="2143140" cy="2143140"/>
          </a:xfrm>
          <a:prstGeom prst="arc">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 name="Connecteur droit 22"/>
          <p:cNvCxnSpPr/>
          <p:nvPr/>
        </p:nvCxnSpPr>
        <p:spPr>
          <a:xfrm rot="5400000">
            <a:off x="7323157" y="5749941"/>
            <a:ext cx="1070776" cy="238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4822033" y="5536421"/>
            <a:ext cx="1785950" cy="158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7573190" y="4928404"/>
            <a:ext cx="570710" cy="2382"/>
          </a:xfrm>
          <a:prstGeom prst="line">
            <a:avLst/>
          </a:prstGeom>
          <a:ln w="571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7857354" y="6213494"/>
            <a:ext cx="428628"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7857354" y="4857760"/>
            <a:ext cx="428628"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7857354" y="5570552"/>
            <a:ext cx="428628"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7928792" y="4500570"/>
            <a:ext cx="1016625" cy="646331"/>
          </a:xfrm>
          <a:prstGeom prst="rect">
            <a:avLst/>
          </a:prstGeom>
          <a:noFill/>
        </p:spPr>
        <p:txBody>
          <a:bodyPr wrap="none" rtlCol="0">
            <a:spAutoFit/>
          </a:bodyPr>
          <a:lstStyle/>
          <a:p>
            <a:r>
              <a:rPr lang="fr-FR" dirty="0" smtClean="0"/>
              <a:t>Colonne </a:t>
            </a:r>
          </a:p>
          <a:p>
            <a:r>
              <a:rPr lang="fr-FR" dirty="0" smtClean="0"/>
              <a:t>D’étages</a:t>
            </a:r>
          </a:p>
        </p:txBody>
      </p:sp>
      <p:sp>
        <p:nvSpPr>
          <p:cNvPr id="33" name="ZoneTexte 32"/>
          <p:cNvSpPr txBox="1"/>
          <p:nvPr/>
        </p:nvSpPr>
        <p:spPr>
          <a:xfrm>
            <a:off x="5857090" y="5857892"/>
            <a:ext cx="1112805" cy="646331"/>
          </a:xfrm>
          <a:prstGeom prst="rect">
            <a:avLst/>
          </a:prstGeom>
          <a:noFill/>
        </p:spPr>
        <p:txBody>
          <a:bodyPr wrap="none" rtlCol="0">
            <a:spAutoFit/>
          </a:bodyPr>
          <a:lstStyle/>
          <a:p>
            <a:r>
              <a:rPr lang="fr-FR" dirty="0" smtClean="0"/>
              <a:t>Conduite </a:t>
            </a:r>
          </a:p>
          <a:p>
            <a:r>
              <a:rPr lang="fr-FR" dirty="0" smtClean="0"/>
              <a:t>principale</a:t>
            </a:r>
            <a:endParaRPr lang="fr-FR" dirty="0"/>
          </a:p>
        </p:txBody>
      </p:sp>
      <p:sp>
        <p:nvSpPr>
          <p:cNvPr id="34" name="ZoneTexte 33"/>
          <p:cNvSpPr txBox="1"/>
          <p:nvPr/>
        </p:nvSpPr>
        <p:spPr>
          <a:xfrm>
            <a:off x="7072330" y="3286124"/>
            <a:ext cx="1388713" cy="646331"/>
          </a:xfrm>
          <a:prstGeom prst="rect">
            <a:avLst/>
          </a:prstGeom>
          <a:noFill/>
        </p:spPr>
        <p:txBody>
          <a:bodyPr wrap="none" rtlCol="0">
            <a:spAutoFit/>
          </a:bodyPr>
          <a:lstStyle/>
          <a:p>
            <a:r>
              <a:rPr lang="fr-FR" dirty="0" smtClean="0"/>
              <a:t>Colonne </a:t>
            </a:r>
          </a:p>
          <a:p>
            <a:r>
              <a:rPr lang="fr-FR" dirty="0" smtClean="0"/>
              <a:t>descendante</a:t>
            </a:r>
          </a:p>
        </p:txBody>
      </p:sp>
      <p:sp>
        <p:nvSpPr>
          <p:cNvPr id="35" name="ZoneTexte 34"/>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36" name="Connecteur droit 35"/>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rot="16200000">
            <a:off x="2571748" y="1643039"/>
            <a:ext cx="2428868" cy="857256"/>
          </a:xfrm>
          <a:prstGeom prst="rect">
            <a:avLst/>
          </a:prstGeom>
          <a:solidFill>
            <a:srgbClr val="66FF99"/>
          </a:solidFill>
        </p:spPr>
        <p:txBody>
          <a:bodyPr wrap="square" rtlCol="0">
            <a:spAutoFit/>
          </a:bodyPr>
          <a:lstStyle/>
          <a:p>
            <a:pPr algn="ctr"/>
            <a:r>
              <a:rPr lang="fr-FR" sz="2400" b="1" dirty="0" smtClean="0"/>
              <a:t>Distribution en </a:t>
            </a:r>
          </a:p>
          <a:p>
            <a:pPr algn="ctr"/>
            <a:r>
              <a:rPr lang="fr-FR" sz="2400" b="1" dirty="0" smtClean="0"/>
              <a:t>Parapluie</a:t>
            </a:r>
          </a:p>
        </p:txBody>
      </p:sp>
      <p:sp>
        <p:nvSpPr>
          <p:cNvPr id="39" name="ZoneTexte 38"/>
          <p:cNvSpPr txBox="1"/>
          <p:nvPr/>
        </p:nvSpPr>
        <p:spPr>
          <a:xfrm rot="16200000">
            <a:off x="-584653"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Chandelle</a:t>
            </a:r>
          </a:p>
        </p:txBody>
      </p:sp>
      <p:sp>
        <p:nvSpPr>
          <p:cNvPr id="40" name="ZoneTexte 39"/>
          <p:cNvSpPr txBox="1"/>
          <p:nvPr/>
        </p:nvSpPr>
        <p:spPr>
          <a:xfrm rot="16200000">
            <a:off x="97046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Circuit Fermé</a:t>
            </a:r>
          </a:p>
        </p:txBody>
      </p:sp>
      <p:sp>
        <p:nvSpPr>
          <p:cNvPr id="41" name="ZoneTexte 40"/>
          <p:cNvSpPr txBox="1"/>
          <p:nvPr/>
        </p:nvSpPr>
        <p:spPr>
          <a:xfrm rot="16200000">
            <a:off x="418517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Avec</a:t>
            </a:r>
          </a:p>
          <a:p>
            <a:pPr algn="ctr"/>
            <a:r>
              <a:rPr lang="fr-FR" sz="2400" b="1" dirty="0" smtClean="0">
                <a:solidFill>
                  <a:schemeClr val="bg1">
                    <a:lumMod val="75000"/>
                  </a:schemeClr>
                </a:solidFill>
              </a:rPr>
              <a:t>nourrice</a:t>
            </a:r>
          </a:p>
        </p:txBody>
      </p:sp>
      <p:cxnSp>
        <p:nvCxnSpPr>
          <p:cNvPr id="42" name="Connecteur droit avec flèche 41"/>
          <p:cNvCxnSpPr/>
          <p:nvPr/>
        </p:nvCxnSpPr>
        <p:spPr>
          <a:xfrm rot="16200000" flipH="1">
            <a:off x="8400497" y="672073"/>
            <a:ext cx="357192" cy="1313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rot="16200000">
            <a:off x="5844767" y="1656169"/>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t>
            </a:r>
          </a:p>
          <a:p>
            <a:pPr algn="ctr"/>
            <a:r>
              <a:rPr lang="fr-FR" sz="2400" b="1" dirty="0" smtClean="0">
                <a:solidFill>
                  <a:schemeClr val="bg1">
                    <a:lumMod val="75000"/>
                  </a:schemeClr>
                </a:solidFill>
              </a:rPr>
              <a:t>Mixte</a:t>
            </a:r>
          </a:p>
        </p:txBody>
      </p:sp>
      <p:cxnSp>
        <p:nvCxnSpPr>
          <p:cNvPr id="44" name="Connecteur droit avec flèche 43"/>
          <p:cNvCxnSpPr/>
          <p:nvPr/>
        </p:nvCxnSpPr>
        <p:spPr>
          <a:xfrm rot="5400000">
            <a:off x="3607189" y="678241"/>
            <a:ext cx="35719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6200000" flipH="1">
            <a:off x="196451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16200000" flipH="1">
            <a:off x="53575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rot="5400000">
            <a:off x="5178825"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endCxn id="43" idx="3"/>
          </p:cNvCxnSpPr>
          <p:nvPr/>
        </p:nvCxnSpPr>
        <p:spPr>
          <a:xfrm rot="5400000">
            <a:off x="6887964" y="672074"/>
            <a:ext cx="356398" cy="13922"/>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rot="16200000">
            <a:off x="7214230" y="1286860"/>
            <a:ext cx="2428868" cy="156966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Mixte avec  réservoir surélevé</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4286248" y="3143248"/>
            <a:ext cx="2143140" cy="3785652"/>
          </a:xfrm>
          <a:prstGeom prst="rect">
            <a:avLst/>
          </a:prstGeom>
          <a:noFill/>
        </p:spPr>
        <p:txBody>
          <a:bodyPr wrap="square" rtlCol="0">
            <a:spAutoFit/>
          </a:bodyPr>
          <a:lstStyle/>
          <a:p>
            <a:r>
              <a:rPr lang="fr-FR" sz="2000" dirty="0" smtClean="0"/>
              <a:t>La nourrice est une courte conduite, de section importante, se place dans un local accessible, elle porte tout les robinets d’arrêt, les compteurs, les purgeurs et les clapets.</a:t>
            </a:r>
            <a:endParaRPr lang="fr-FR" sz="2000" dirty="0"/>
          </a:p>
        </p:txBody>
      </p:sp>
      <p:sp>
        <p:nvSpPr>
          <p:cNvPr id="16" name="Rectangle 15"/>
          <p:cNvSpPr/>
          <p:nvPr/>
        </p:nvSpPr>
        <p:spPr>
          <a:xfrm>
            <a:off x="4286248" y="3143248"/>
            <a:ext cx="2214578" cy="371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Avantages:</a:t>
            </a:r>
          </a:p>
          <a:p>
            <a:pPr algn="ctr"/>
            <a:endParaRPr lang="fr-FR" b="1" dirty="0" smtClean="0">
              <a:solidFill>
                <a:srgbClr val="FF0000"/>
              </a:solidFill>
            </a:endParaRPr>
          </a:p>
          <a:p>
            <a:pPr algn="ctr"/>
            <a:r>
              <a:rPr lang="fr-FR" b="1" dirty="0" smtClean="0">
                <a:solidFill>
                  <a:schemeClr val="tx1"/>
                </a:solidFill>
              </a:rPr>
              <a:t>On peut Isoler n’importe quelle conduite qu’on veut, sans perturber aucune autre conduite.</a:t>
            </a:r>
            <a:endParaRPr lang="fr-FR" b="1" dirty="0">
              <a:solidFill>
                <a:schemeClr val="tx1"/>
              </a:solidFill>
            </a:endParaRPr>
          </a:p>
        </p:txBody>
      </p:sp>
      <p:sp>
        <p:nvSpPr>
          <p:cNvPr id="17" name="Rectangle 16"/>
          <p:cNvSpPr/>
          <p:nvPr/>
        </p:nvSpPr>
        <p:spPr>
          <a:xfrm>
            <a:off x="4357686" y="3143272"/>
            <a:ext cx="2000232"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Inconvénients:</a:t>
            </a:r>
          </a:p>
          <a:p>
            <a:pPr algn="ctr"/>
            <a:endParaRPr lang="fr-FR" b="1" dirty="0" smtClean="0">
              <a:solidFill>
                <a:srgbClr val="FF0000"/>
              </a:solidFill>
            </a:endParaRPr>
          </a:p>
          <a:p>
            <a:pPr algn="ctr"/>
            <a:r>
              <a:rPr lang="fr-FR" b="1" dirty="0" smtClean="0">
                <a:solidFill>
                  <a:schemeClr val="tx1"/>
                </a:solidFill>
              </a:rPr>
              <a:t>Elle est très couteuse</a:t>
            </a:r>
            <a:endParaRPr lang="fr-FR" b="1" dirty="0">
              <a:solidFill>
                <a:schemeClr val="tx1"/>
              </a:solidFill>
            </a:endParaRPr>
          </a:p>
        </p:txBody>
      </p:sp>
      <p:pic>
        <p:nvPicPr>
          <p:cNvPr id="62470" name="Picture 6" descr="RÃ©sultat de recherche d'images pour &quot;la nourrice eau froide&quot;"/>
          <p:cNvPicPr>
            <a:picLocks noChangeAspect="1" noChangeArrowheads="1"/>
          </p:cNvPicPr>
          <p:nvPr/>
        </p:nvPicPr>
        <p:blipFill>
          <a:blip r:embed="rId2"/>
          <a:srcRect/>
          <a:stretch>
            <a:fillRect/>
          </a:stretch>
        </p:blipFill>
        <p:spPr bwMode="auto">
          <a:xfrm>
            <a:off x="214282" y="3409949"/>
            <a:ext cx="3810000" cy="3448051"/>
          </a:xfrm>
          <a:prstGeom prst="rect">
            <a:avLst/>
          </a:prstGeom>
          <a:noFill/>
        </p:spPr>
      </p:pic>
      <p:sp>
        <p:nvSpPr>
          <p:cNvPr id="21" name="ZoneTexte 20"/>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22" name="Connecteur droit 21"/>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rot="16200000">
            <a:off x="2571748" y="1643039"/>
            <a:ext cx="2428868" cy="85725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a:t>
            </a:r>
          </a:p>
          <a:p>
            <a:pPr algn="ctr"/>
            <a:r>
              <a:rPr lang="fr-FR" sz="2400" b="1" dirty="0" smtClean="0">
                <a:solidFill>
                  <a:schemeClr val="bg1">
                    <a:lumMod val="75000"/>
                  </a:schemeClr>
                </a:solidFill>
              </a:rPr>
              <a:t>Parapluie</a:t>
            </a:r>
          </a:p>
        </p:txBody>
      </p:sp>
      <p:sp>
        <p:nvSpPr>
          <p:cNvPr id="25" name="ZoneTexte 24"/>
          <p:cNvSpPr txBox="1"/>
          <p:nvPr/>
        </p:nvSpPr>
        <p:spPr>
          <a:xfrm rot="16200000">
            <a:off x="-584653"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Chandelle</a:t>
            </a:r>
          </a:p>
        </p:txBody>
      </p:sp>
      <p:sp>
        <p:nvSpPr>
          <p:cNvPr id="26" name="ZoneTexte 25"/>
          <p:cNvSpPr txBox="1"/>
          <p:nvPr/>
        </p:nvSpPr>
        <p:spPr>
          <a:xfrm rot="16200000">
            <a:off x="97046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Circuit Fermé</a:t>
            </a:r>
          </a:p>
        </p:txBody>
      </p:sp>
      <p:sp>
        <p:nvSpPr>
          <p:cNvPr id="27" name="ZoneTexte 26"/>
          <p:cNvSpPr txBox="1"/>
          <p:nvPr/>
        </p:nvSpPr>
        <p:spPr>
          <a:xfrm rot="16200000">
            <a:off x="4185175" y="1656168"/>
            <a:ext cx="2428868" cy="830997"/>
          </a:xfrm>
          <a:prstGeom prst="rect">
            <a:avLst/>
          </a:prstGeom>
          <a:solidFill>
            <a:srgbClr val="FFFF00"/>
          </a:solidFill>
        </p:spPr>
        <p:txBody>
          <a:bodyPr wrap="square" rtlCol="0">
            <a:spAutoFit/>
          </a:bodyPr>
          <a:lstStyle/>
          <a:p>
            <a:pPr algn="ctr"/>
            <a:r>
              <a:rPr lang="fr-FR" sz="2400" b="1" dirty="0" smtClean="0"/>
              <a:t>Distribution Avec</a:t>
            </a:r>
          </a:p>
          <a:p>
            <a:pPr algn="ctr"/>
            <a:r>
              <a:rPr lang="fr-FR" sz="2400" b="1" dirty="0" smtClean="0"/>
              <a:t>nourrice</a:t>
            </a:r>
          </a:p>
        </p:txBody>
      </p:sp>
      <p:cxnSp>
        <p:nvCxnSpPr>
          <p:cNvPr id="28" name="Connecteur droit avec flèche 27"/>
          <p:cNvCxnSpPr/>
          <p:nvPr/>
        </p:nvCxnSpPr>
        <p:spPr>
          <a:xfrm rot="16200000" flipH="1">
            <a:off x="8400497" y="672073"/>
            <a:ext cx="357192" cy="1313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rot="16200000">
            <a:off x="5844767" y="1656169"/>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t>
            </a:r>
          </a:p>
          <a:p>
            <a:pPr algn="ctr"/>
            <a:r>
              <a:rPr lang="fr-FR" sz="2400" b="1" dirty="0" smtClean="0">
                <a:solidFill>
                  <a:schemeClr val="bg1">
                    <a:lumMod val="75000"/>
                  </a:schemeClr>
                </a:solidFill>
              </a:rPr>
              <a:t>Mixte</a:t>
            </a:r>
          </a:p>
        </p:txBody>
      </p:sp>
      <p:cxnSp>
        <p:nvCxnSpPr>
          <p:cNvPr id="30" name="Connecteur droit avec flèche 29"/>
          <p:cNvCxnSpPr/>
          <p:nvPr/>
        </p:nvCxnSpPr>
        <p:spPr>
          <a:xfrm rot="5400000">
            <a:off x="3607189"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16200000" flipH="1">
            <a:off x="196451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16200000" flipH="1">
            <a:off x="53575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5400000">
            <a:off x="5178825" y="678241"/>
            <a:ext cx="35719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endCxn id="29" idx="3"/>
          </p:cNvCxnSpPr>
          <p:nvPr/>
        </p:nvCxnSpPr>
        <p:spPr>
          <a:xfrm rot="5400000">
            <a:off x="6887964" y="672074"/>
            <a:ext cx="356398" cy="13922"/>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8" descr="Save0001"/>
          <p:cNvPicPr>
            <a:picLocks noChangeAspect="1" noChangeArrowheads="1"/>
          </p:cNvPicPr>
          <p:nvPr/>
        </p:nvPicPr>
        <p:blipFill>
          <a:blip r:embed="rId3" cstate="print">
            <a:lum bright="-30000" contrast="30000"/>
          </a:blip>
          <a:srcRect/>
          <a:stretch>
            <a:fillRect/>
          </a:stretch>
        </p:blipFill>
        <p:spPr bwMode="auto">
          <a:xfrm>
            <a:off x="6357951" y="3336801"/>
            <a:ext cx="2714644" cy="3449785"/>
          </a:xfrm>
          <a:prstGeom prst="rect">
            <a:avLst/>
          </a:prstGeom>
          <a:noFill/>
          <a:ln w="57150" cmpd="thickThin">
            <a:noFill/>
            <a:miter lim="800000"/>
            <a:headEnd/>
            <a:tailEnd/>
          </a:ln>
        </p:spPr>
      </p:pic>
      <p:sp>
        <p:nvSpPr>
          <p:cNvPr id="23" name="ZoneTexte 22"/>
          <p:cNvSpPr txBox="1"/>
          <p:nvPr/>
        </p:nvSpPr>
        <p:spPr>
          <a:xfrm rot="16200000">
            <a:off x="7214230" y="1286860"/>
            <a:ext cx="2428868" cy="156966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Mixte avec  réservoir surélevé</a:t>
            </a:r>
          </a:p>
        </p:txBody>
      </p:sp>
      <p:pic>
        <p:nvPicPr>
          <p:cNvPr id="36" name="Picture 2" descr="E:\2018 2019\Matière CES\plomberie et assinaissement\photos livre de Gérard Calvat\20190615_100838.jpg"/>
          <p:cNvPicPr>
            <a:picLocks noChangeAspect="1" noChangeArrowheads="1"/>
          </p:cNvPicPr>
          <p:nvPr/>
        </p:nvPicPr>
        <p:blipFill>
          <a:blip r:embed="rId4" cstate="print">
            <a:lum bright="10000" contrast="30000"/>
          </a:blip>
          <a:srcRect l="13281" t="11111" r="19531" b="6944"/>
          <a:stretch>
            <a:fillRect/>
          </a:stretch>
        </p:blipFill>
        <p:spPr bwMode="auto">
          <a:xfrm>
            <a:off x="208263" y="3429000"/>
            <a:ext cx="3852808" cy="26432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nodeType="withEffect">
                                  <p:stCondLst>
                                    <p:cond delay="0"/>
                                  </p:stCondLst>
                                  <p:childTnLst>
                                    <p:set>
                                      <p:cBhvr>
                                        <p:cTn id="24" dur="1" fill="hold">
                                          <p:stCondLst>
                                            <p:cond delay="0"/>
                                          </p:stCondLst>
                                        </p:cTn>
                                        <p:tgtEl>
                                          <p:spTgt spid="62470"/>
                                        </p:tgtEl>
                                        <p:attrNameLst>
                                          <p:attrName>style.visibility</p:attrName>
                                        </p:attrNameLst>
                                      </p:cBhvr>
                                      <p:to>
                                        <p:strVal val="visible"/>
                                      </p:to>
                                    </p:set>
                                    <p:animEffect transition="in" filter="blinds(horizontal)">
                                      <p:cBhvr>
                                        <p:cTn id="25"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5918" y="2357430"/>
            <a:ext cx="5647059" cy="646331"/>
          </a:xfrm>
          <a:prstGeom prst="rect">
            <a:avLst/>
          </a:prstGeom>
          <a:solidFill>
            <a:srgbClr val="00B0F0"/>
          </a:solidFill>
        </p:spPr>
        <p:txBody>
          <a:bodyPr wrap="none" rtlCol="0">
            <a:spAutoFit/>
          </a:bodyPr>
          <a:lstStyle/>
          <a:p>
            <a:r>
              <a:rPr lang="fr-FR" sz="3600" b="1" dirty="0" smtClean="0">
                <a:solidFill>
                  <a:schemeClr val="accent5">
                    <a:lumMod val="20000"/>
                    <a:lumOff val="80000"/>
                  </a:schemeClr>
                </a:solidFill>
              </a:rPr>
              <a:t>Alimentation en Eau Potable</a:t>
            </a:r>
            <a:endParaRPr lang="fr-FR" sz="3600" b="1" dirty="0">
              <a:solidFill>
                <a:schemeClr val="accent5">
                  <a:lumMod val="20000"/>
                  <a:lumOff val="8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5929322" y="3214686"/>
            <a:ext cx="2143140" cy="3477875"/>
          </a:xfrm>
          <a:prstGeom prst="rect">
            <a:avLst/>
          </a:prstGeom>
          <a:noFill/>
        </p:spPr>
        <p:txBody>
          <a:bodyPr wrap="square" rtlCol="0">
            <a:spAutoFit/>
          </a:bodyPr>
          <a:lstStyle/>
          <a:p>
            <a:r>
              <a:rPr lang="fr-FR" sz="2000" dirty="0" smtClean="0"/>
              <a:t>Ce système est recommandé pour les Immeubles de grande hauteur.</a:t>
            </a:r>
          </a:p>
          <a:p>
            <a:r>
              <a:rPr lang="fr-FR" sz="2000" dirty="0" smtClean="0"/>
              <a:t>Il faut réserver un endroit pour les appareils, car la hauteur est très importante, et la pression devient très faible</a:t>
            </a:r>
            <a:endParaRPr lang="fr-FR" sz="2000" dirty="0"/>
          </a:p>
        </p:txBody>
      </p:sp>
      <p:sp>
        <p:nvSpPr>
          <p:cNvPr id="16" name="Rectangle 15"/>
          <p:cNvSpPr/>
          <p:nvPr/>
        </p:nvSpPr>
        <p:spPr>
          <a:xfrm>
            <a:off x="5857884" y="3286124"/>
            <a:ext cx="2143108" cy="328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Ce système peut poser un problème de confort acoustique</a:t>
            </a:r>
            <a:endParaRPr lang="fr-FR" b="1" dirty="0">
              <a:solidFill>
                <a:schemeClr val="tx1"/>
              </a:solidFill>
            </a:endParaRPr>
          </a:p>
        </p:txBody>
      </p:sp>
      <p:cxnSp>
        <p:nvCxnSpPr>
          <p:cNvPr id="20" name="Connecteur droit 19"/>
          <p:cNvCxnSpPr/>
          <p:nvPr/>
        </p:nvCxnSpPr>
        <p:spPr>
          <a:xfrm>
            <a:off x="1500166" y="6500834"/>
            <a:ext cx="3429024"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rot="5400000">
            <a:off x="3858414" y="5428470"/>
            <a:ext cx="2142346" cy="79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572000" y="5857892"/>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4572000" y="4786322"/>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4572000" y="5141924"/>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4572000" y="5500702"/>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928926" y="6286520"/>
            <a:ext cx="714380" cy="35719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2428860" y="5857892"/>
            <a:ext cx="1502527" cy="400110"/>
          </a:xfrm>
          <a:prstGeom prst="rect">
            <a:avLst/>
          </a:prstGeom>
          <a:noFill/>
        </p:spPr>
        <p:txBody>
          <a:bodyPr wrap="none" rtlCol="0">
            <a:spAutoFit/>
          </a:bodyPr>
          <a:lstStyle/>
          <a:p>
            <a:r>
              <a:rPr lang="fr-FR" sz="2000" b="1" dirty="0" smtClean="0"/>
              <a:t>Suppresseur</a:t>
            </a:r>
            <a:endParaRPr lang="fr-FR" sz="2000" b="1" dirty="0"/>
          </a:p>
        </p:txBody>
      </p:sp>
      <p:sp>
        <p:nvSpPr>
          <p:cNvPr id="40" name="ZoneTexte 39"/>
          <p:cNvSpPr txBox="1"/>
          <p:nvPr/>
        </p:nvSpPr>
        <p:spPr>
          <a:xfrm>
            <a:off x="1714480" y="6072206"/>
            <a:ext cx="617990" cy="400110"/>
          </a:xfrm>
          <a:prstGeom prst="rect">
            <a:avLst/>
          </a:prstGeom>
          <a:noFill/>
        </p:spPr>
        <p:txBody>
          <a:bodyPr wrap="none" rtlCol="0">
            <a:spAutoFit/>
          </a:bodyPr>
          <a:lstStyle/>
          <a:p>
            <a:r>
              <a:rPr lang="fr-FR" sz="2000" b="1" dirty="0" smtClean="0"/>
              <a:t>C.A.</a:t>
            </a:r>
            <a:endParaRPr lang="fr-FR" sz="2000" b="1" dirty="0"/>
          </a:p>
        </p:txBody>
      </p:sp>
      <p:pic>
        <p:nvPicPr>
          <p:cNvPr id="61444" name="Picture 4" descr="RÃ©sultat de recherche d'images pour &quot;surpresseur&quot;"/>
          <p:cNvPicPr>
            <a:picLocks noChangeAspect="1" noChangeArrowheads="1"/>
          </p:cNvPicPr>
          <p:nvPr/>
        </p:nvPicPr>
        <p:blipFill>
          <a:blip r:embed="rId2"/>
          <a:srcRect/>
          <a:stretch>
            <a:fillRect/>
          </a:stretch>
        </p:blipFill>
        <p:spPr bwMode="auto">
          <a:xfrm>
            <a:off x="285720" y="3500438"/>
            <a:ext cx="2071702" cy="2071702"/>
          </a:xfrm>
          <a:prstGeom prst="rect">
            <a:avLst/>
          </a:prstGeom>
          <a:noFill/>
        </p:spPr>
      </p:pic>
      <p:sp>
        <p:nvSpPr>
          <p:cNvPr id="42" name="ZoneTexte 41"/>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43" name="Connecteur droit 42"/>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rot="16200000">
            <a:off x="2571748" y="1643039"/>
            <a:ext cx="2428868" cy="85725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a:t>
            </a:r>
          </a:p>
          <a:p>
            <a:pPr algn="ctr"/>
            <a:r>
              <a:rPr lang="fr-FR" sz="2400" b="1" dirty="0" smtClean="0">
                <a:solidFill>
                  <a:schemeClr val="bg1">
                    <a:lumMod val="75000"/>
                  </a:schemeClr>
                </a:solidFill>
              </a:rPr>
              <a:t>Parapluie</a:t>
            </a:r>
          </a:p>
        </p:txBody>
      </p:sp>
      <p:sp>
        <p:nvSpPr>
          <p:cNvPr id="46" name="ZoneTexte 45"/>
          <p:cNvSpPr txBox="1"/>
          <p:nvPr/>
        </p:nvSpPr>
        <p:spPr>
          <a:xfrm rot="16200000">
            <a:off x="-584653"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Chandelle</a:t>
            </a:r>
          </a:p>
        </p:txBody>
      </p:sp>
      <p:sp>
        <p:nvSpPr>
          <p:cNvPr id="47" name="ZoneTexte 46"/>
          <p:cNvSpPr txBox="1"/>
          <p:nvPr/>
        </p:nvSpPr>
        <p:spPr>
          <a:xfrm rot="16200000">
            <a:off x="97046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Circuit Fermé</a:t>
            </a:r>
          </a:p>
        </p:txBody>
      </p:sp>
      <p:sp>
        <p:nvSpPr>
          <p:cNvPr id="48" name="ZoneTexte 47"/>
          <p:cNvSpPr txBox="1"/>
          <p:nvPr/>
        </p:nvSpPr>
        <p:spPr>
          <a:xfrm rot="16200000">
            <a:off x="418517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Avec</a:t>
            </a:r>
          </a:p>
          <a:p>
            <a:pPr algn="ctr"/>
            <a:r>
              <a:rPr lang="fr-FR" sz="2400" b="1" dirty="0" smtClean="0">
                <a:solidFill>
                  <a:schemeClr val="bg1">
                    <a:lumMod val="75000"/>
                  </a:schemeClr>
                </a:solidFill>
              </a:rPr>
              <a:t>nourrice</a:t>
            </a:r>
          </a:p>
        </p:txBody>
      </p:sp>
      <p:cxnSp>
        <p:nvCxnSpPr>
          <p:cNvPr id="49" name="Connecteur droit avec flèche 48"/>
          <p:cNvCxnSpPr/>
          <p:nvPr/>
        </p:nvCxnSpPr>
        <p:spPr>
          <a:xfrm rot="16200000" flipH="1">
            <a:off x="8400497" y="672073"/>
            <a:ext cx="357192" cy="1313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rot="16200000">
            <a:off x="5844767" y="1656169"/>
            <a:ext cx="2428868" cy="830997"/>
          </a:xfrm>
          <a:prstGeom prst="rect">
            <a:avLst/>
          </a:prstGeom>
          <a:solidFill>
            <a:srgbClr val="FFC000"/>
          </a:solidFill>
        </p:spPr>
        <p:txBody>
          <a:bodyPr wrap="square" rtlCol="0">
            <a:spAutoFit/>
          </a:bodyPr>
          <a:lstStyle/>
          <a:p>
            <a:pPr algn="ctr"/>
            <a:r>
              <a:rPr lang="fr-FR" sz="2400" b="1" dirty="0" smtClean="0"/>
              <a:t>Distribution </a:t>
            </a:r>
          </a:p>
          <a:p>
            <a:pPr algn="ctr"/>
            <a:r>
              <a:rPr lang="fr-FR" sz="2400" b="1" dirty="0" smtClean="0"/>
              <a:t>Mixte</a:t>
            </a:r>
          </a:p>
        </p:txBody>
      </p:sp>
      <p:cxnSp>
        <p:nvCxnSpPr>
          <p:cNvPr id="51" name="Connecteur droit avec flèche 50"/>
          <p:cNvCxnSpPr/>
          <p:nvPr/>
        </p:nvCxnSpPr>
        <p:spPr>
          <a:xfrm rot="5400000">
            <a:off x="3607189"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rot="16200000" flipH="1">
            <a:off x="196451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rot="16200000" flipH="1">
            <a:off x="53575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rot="5400000">
            <a:off x="5178825"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a:endCxn id="50" idx="3"/>
          </p:cNvCxnSpPr>
          <p:nvPr/>
        </p:nvCxnSpPr>
        <p:spPr>
          <a:xfrm rot="5400000">
            <a:off x="6887964" y="672074"/>
            <a:ext cx="356398" cy="139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7" descr="poiuy"/>
          <p:cNvPicPr>
            <a:picLocks noChangeAspect="1" noChangeArrowheads="1"/>
          </p:cNvPicPr>
          <p:nvPr/>
        </p:nvPicPr>
        <p:blipFill>
          <a:blip r:embed="rId3"/>
          <a:srcRect/>
          <a:stretch>
            <a:fillRect/>
          </a:stretch>
        </p:blipFill>
        <p:spPr bwMode="auto">
          <a:xfrm>
            <a:off x="-32" y="3499393"/>
            <a:ext cx="5715008" cy="3358631"/>
          </a:xfrm>
          <a:prstGeom prst="rect">
            <a:avLst/>
          </a:prstGeom>
          <a:noFill/>
          <a:ln w="57150" cmpd="thickThin">
            <a:noFill/>
            <a:miter lim="800000"/>
            <a:headEnd/>
            <a:tailEnd/>
          </a:ln>
        </p:spPr>
      </p:pic>
      <p:sp>
        <p:nvSpPr>
          <p:cNvPr id="44" name="ZoneTexte 43"/>
          <p:cNvSpPr txBox="1"/>
          <p:nvPr/>
        </p:nvSpPr>
        <p:spPr>
          <a:xfrm rot="16200000">
            <a:off x="7214230" y="1286860"/>
            <a:ext cx="2428868" cy="156966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Mixte avec  réservoir surélevé</a:t>
            </a:r>
          </a:p>
        </p:txBody>
      </p:sp>
      <p:pic>
        <p:nvPicPr>
          <p:cNvPr id="57" name="Picture 7" descr="azer"/>
          <p:cNvPicPr>
            <a:picLocks noChangeAspect="1" noChangeArrowheads="1"/>
          </p:cNvPicPr>
          <p:nvPr/>
        </p:nvPicPr>
        <p:blipFill>
          <a:blip r:embed="rId4"/>
          <a:srcRect/>
          <a:stretch>
            <a:fillRect/>
          </a:stretch>
        </p:blipFill>
        <p:spPr bwMode="auto">
          <a:xfrm>
            <a:off x="1577976" y="3514725"/>
            <a:ext cx="3065462" cy="3343275"/>
          </a:xfrm>
          <a:prstGeom prst="rect">
            <a:avLst/>
          </a:prstGeom>
          <a:noFill/>
          <a:ln w="57150" cmpd="thickThi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linds(horizontal)">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24"/>
            <a:ext cx="7858179" cy="461665"/>
          </a:xfrm>
          <a:prstGeom prst="rect">
            <a:avLst/>
          </a:prstGeom>
          <a:noFill/>
        </p:spPr>
        <p:txBody>
          <a:bodyPr wrap="square" rtlCol="0">
            <a:spAutoFit/>
          </a:bodyPr>
          <a:lstStyle/>
          <a:p>
            <a:pPr algn="ctr"/>
            <a:r>
              <a:rPr lang="fr-FR" sz="2400" b="1" dirty="0" smtClean="0">
                <a:solidFill>
                  <a:srgbClr val="FF0000"/>
                </a:solidFill>
              </a:rPr>
              <a:t>Modes de Distribution de l’eau à l’intérieur d’un Immeuble</a:t>
            </a:r>
            <a:endParaRPr lang="fr-FR" sz="2400" b="1" dirty="0">
              <a:solidFill>
                <a:srgbClr val="FF0000"/>
              </a:solidFill>
            </a:endParaRPr>
          </a:p>
        </p:txBody>
      </p:sp>
      <p:cxnSp>
        <p:nvCxnSpPr>
          <p:cNvPr id="3" name="Connecteur droit 2"/>
          <p:cNvCxnSpPr/>
          <p:nvPr/>
        </p:nvCxnSpPr>
        <p:spPr>
          <a:xfrm rot="10800000">
            <a:off x="714348" y="500040"/>
            <a:ext cx="78581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rot="16200000">
            <a:off x="2571748" y="1643039"/>
            <a:ext cx="2428868" cy="85725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a:t>
            </a:r>
          </a:p>
          <a:p>
            <a:pPr algn="ctr"/>
            <a:r>
              <a:rPr lang="fr-FR" sz="2400" b="1" dirty="0" smtClean="0">
                <a:solidFill>
                  <a:schemeClr val="bg1">
                    <a:lumMod val="75000"/>
                  </a:schemeClr>
                </a:solidFill>
              </a:rPr>
              <a:t>Parapluie</a:t>
            </a:r>
          </a:p>
        </p:txBody>
      </p:sp>
      <p:sp>
        <p:nvSpPr>
          <p:cNvPr id="6" name="ZoneTexte 5"/>
          <p:cNvSpPr txBox="1"/>
          <p:nvPr/>
        </p:nvSpPr>
        <p:spPr>
          <a:xfrm rot="16200000">
            <a:off x="-584653"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Chandelle</a:t>
            </a:r>
          </a:p>
        </p:txBody>
      </p:sp>
      <p:sp>
        <p:nvSpPr>
          <p:cNvPr id="7" name="ZoneTexte 6"/>
          <p:cNvSpPr txBox="1"/>
          <p:nvPr/>
        </p:nvSpPr>
        <p:spPr>
          <a:xfrm rot="16200000">
            <a:off x="97046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en Circuit Fermé</a:t>
            </a:r>
          </a:p>
        </p:txBody>
      </p:sp>
      <p:sp>
        <p:nvSpPr>
          <p:cNvPr id="8" name="ZoneTexte 7"/>
          <p:cNvSpPr txBox="1"/>
          <p:nvPr/>
        </p:nvSpPr>
        <p:spPr>
          <a:xfrm rot="16200000">
            <a:off x="4185175" y="1656168"/>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Avec</a:t>
            </a:r>
          </a:p>
          <a:p>
            <a:pPr algn="ctr"/>
            <a:r>
              <a:rPr lang="fr-FR" sz="2400" b="1" dirty="0" smtClean="0">
                <a:solidFill>
                  <a:schemeClr val="bg1">
                    <a:lumMod val="75000"/>
                  </a:schemeClr>
                </a:solidFill>
              </a:rPr>
              <a:t>nourrice</a:t>
            </a:r>
          </a:p>
        </p:txBody>
      </p:sp>
      <p:cxnSp>
        <p:nvCxnSpPr>
          <p:cNvPr id="9" name="Connecteur droit avec flèche 8"/>
          <p:cNvCxnSpPr/>
          <p:nvPr/>
        </p:nvCxnSpPr>
        <p:spPr>
          <a:xfrm rot="16200000" flipH="1">
            <a:off x="8400497" y="672073"/>
            <a:ext cx="357192" cy="131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rot="16200000">
            <a:off x="5844767" y="1656169"/>
            <a:ext cx="2428868" cy="83099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fr-FR" sz="2400" b="1" dirty="0" smtClean="0">
                <a:solidFill>
                  <a:schemeClr val="bg1">
                    <a:lumMod val="75000"/>
                  </a:schemeClr>
                </a:solidFill>
              </a:rPr>
              <a:t>Distribution </a:t>
            </a:r>
          </a:p>
          <a:p>
            <a:pPr algn="ctr"/>
            <a:r>
              <a:rPr lang="fr-FR" sz="2400" b="1" dirty="0" smtClean="0">
                <a:solidFill>
                  <a:schemeClr val="bg1">
                    <a:lumMod val="75000"/>
                  </a:schemeClr>
                </a:solidFill>
              </a:rPr>
              <a:t>Mixte</a:t>
            </a:r>
          </a:p>
        </p:txBody>
      </p:sp>
      <p:cxnSp>
        <p:nvCxnSpPr>
          <p:cNvPr id="11" name="Connecteur droit avec flèche 10"/>
          <p:cNvCxnSpPr/>
          <p:nvPr/>
        </p:nvCxnSpPr>
        <p:spPr>
          <a:xfrm rot="5400000">
            <a:off x="3607189"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16200000" flipH="1">
            <a:off x="196451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6200000" flipH="1">
            <a:off x="535753" y="678638"/>
            <a:ext cx="357191" cy="1"/>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5400000">
            <a:off x="5178825" y="678241"/>
            <a:ext cx="357192" cy="794"/>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endCxn id="10" idx="3"/>
          </p:cNvCxnSpPr>
          <p:nvPr/>
        </p:nvCxnSpPr>
        <p:spPr>
          <a:xfrm rot="5400000">
            <a:off x="6887964" y="672074"/>
            <a:ext cx="356398" cy="13922"/>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929454" y="3214686"/>
            <a:ext cx="2143140" cy="3477875"/>
          </a:xfrm>
          <a:prstGeom prst="rect">
            <a:avLst/>
          </a:prstGeom>
          <a:noFill/>
        </p:spPr>
        <p:txBody>
          <a:bodyPr wrap="square" rtlCol="0">
            <a:spAutoFit/>
          </a:bodyPr>
          <a:lstStyle/>
          <a:p>
            <a:r>
              <a:rPr lang="fr-FR" sz="2000" dirty="0" smtClean="0"/>
              <a:t>Ce système se base sur la présence d’un réservoir d’eau, placé au dessus de l’immeuble (à la terrasse).</a:t>
            </a:r>
          </a:p>
          <a:p>
            <a:r>
              <a:rPr lang="fr-FR" sz="2000" dirty="0" smtClean="0"/>
              <a:t>Ce réservoir alimente le colonne montante.</a:t>
            </a:r>
            <a:endParaRPr lang="fr-FR" sz="2000" dirty="0"/>
          </a:p>
        </p:txBody>
      </p:sp>
      <p:sp>
        <p:nvSpPr>
          <p:cNvPr id="18" name="Rectangle 17"/>
          <p:cNvSpPr/>
          <p:nvPr/>
        </p:nvSpPr>
        <p:spPr>
          <a:xfrm>
            <a:off x="6929454" y="3286124"/>
            <a:ext cx="2214578" cy="357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En cas de manque de pression, il est recommandé d’installer des réservoirs intermédiaires tout les 10 à 15 étages</a:t>
            </a:r>
            <a:endParaRPr lang="fr-FR" b="1" dirty="0">
              <a:solidFill>
                <a:schemeClr val="tx1"/>
              </a:solidFill>
            </a:endParaRPr>
          </a:p>
        </p:txBody>
      </p:sp>
      <p:sp>
        <p:nvSpPr>
          <p:cNvPr id="19" name="ZoneTexte 18"/>
          <p:cNvSpPr txBox="1"/>
          <p:nvPr/>
        </p:nvSpPr>
        <p:spPr>
          <a:xfrm rot="16200000">
            <a:off x="7214230" y="1286860"/>
            <a:ext cx="2428868" cy="1569660"/>
          </a:xfrm>
          <a:prstGeom prst="rect">
            <a:avLst/>
          </a:prstGeom>
          <a:solidFill>
            <a:srgbClr val="FF0000"/>
          </a:solidFill>
        </p:spPr>
        <p:txBody>
          <a:bodyPr wrap="square" rtlCol="0">
            <a:spAutoFit/>
          </a:bodyPr>
          <a:lstStyle/>
          <a:p>
            <a:pPr algn="ctr"/>
            <a:r>
              <a:rPr lang="fr-FR" sz="2400" b="1" dirty="0" smtClean="0"/>
              <a:t>Distribution Mixte avec  réservoir surélevé</a:t>
            </a:r>
          </a:p>
        </p:txBody>
      </p:sp>
      <p:cxnSp>
        <p:nvCxnSpPr>
          <p:cNvPr id="21" name="Connecteur droit 20"/>
          <p:cNvCxnSpPr/>
          <p:nvPr/>
        </p:nvCxnSpPr>
        <p:spPr>
          <a:xfrm>
            <a:off x="214314" y="6215082"/>
            <a:ext cx="3857620"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5400000" flipH="1" flipV="1">
            <a:off x="1892281" y="5179231"/>
            <a:ext cx="2072496" cy="79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928926" y="4143380"/>
            <a:ext cx="2214578"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3214678" y="5000636"/>
            <a:ext cx="1714512"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3714744" y="557214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714744" y="450057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3714744" y="4856172"/>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3714744" y="521495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286248" y="3714752"/>
            <a:ext cx="714380" cy="35719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4951387" y="3714752"/>
            <a:ext cx="1192249" cy="400110"/>
          </a:xfrm>
          <a:prstGeom prst="rect">
            <a:avLst/>
          </a:prstGeom>
          <a:noFill/>
        </p:spPr>
        <p:txBody>
          <a:bodyPr wrap="none" rtlCol="0">
            <a:spAutoFit/>
          </a:bodyPr>
          <a:lstStyle/>
          <a:p>
            <a:r>
              <a:rPr lang="fr-FR" sz="2000" b="1" dirty="0" smtClean="0"/>
              <a:t>Réservoir</a:t>
            </a:r>
            <a:endParaRPr lang="fr-FR" sz="2000" b="1" dirty="0"/>
          </a:p>
        </p:txBody>
      </p:sp>
      <p:sp>
        <p:nvSpPr>
          <p:cNvPr id="33" name="ZoneTexte 32"/>
          <p:cNvSpPr txBox="1"/>
          <p:nvPr/>
        </p:nvSpPr>
        <p:spPr>
          <a:xfrm>
            <a:off x="214314" y="5786454"/>
            <a:ext cx="566758" cy="400110"/>
          </a:xfrm>
          <a:prstGeom prst="rect">
            <a:avLst/>
          </a:prstGeom>
          <a:noFill/>
        </p:spPr>
        <p:txBody>
          <a:bodyPr wrap="none" rtlCol="0">
            <a:spAutoFit/>
          </a:bodyPr>
          <a:lstStyle/>
          <a:p>
            <a:r>
              <a:rPr lang="fr-FR" sz="2000" b="1" dirty="0" smtClean="0"/>
              <a:t>C.P.</a:t>
            </a:r>
            <a:endParaRPr lang="fr-FR" sz="2000" b="1" dirty="0"/>
          </a:p>
        </p:txBody>
      </p:sp>
      <p:cxnSp>
        <p:nvCxnSpPr>
          <p:cNvPr id="34" name="Connecteur droit 33"/>
          <p:cNvCxnSpPr/>
          <p:nvPr/>
        </p:nvCxnSpPr>
        <p:spPr>
          <a:xfrm rot="5400000">
            <a:off x="4286248" y="5000636"/>
            <a:ext cx="1714512" cy="15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4786314" y="557214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4786314" y="450057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4786314" y="4856172"/>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4786314" y="5214950"/>
            <a:ext cx="714380" cy="1588"/>
          </a:xfrm>
          <a:prstGeom prst="line">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1428728" y="5643578"/>
            <a:ext cx="1502655" cy="400110"/>
          </a:xfrm>
          <a:prstGeom prst="rect">
            <a:avLst/>
          </a:prstGeom>
          <a:noFill/>
        </p:spPr>
        <p:txBody>
          <a:bodyPr wrap="none" rtlCol="0">
            <a:spAutoFit/>
          </a:bodyPr>
          <a:lstStyle/>
          <a:p>
            <a:r>
              <a:rPr lang="fr-FR" sz="2000" b="1" dirty="0" smtClean="0"/>
              <a:t>Suppresseur</a:t>
            </a:r>
            <a:endParaRPr lang="fr-FR" sz="2000" b="1" dirty="0"/>
          </a:p>
        </p:txBody>
      </p:sp>
      <p:cxnSp>
        <p:nvCxnSpPr>
          <p:cNvPr id="49" name="Connecteur droit 48"/>
          <p:cNvCxnSpPr/>
          <p:nvPr/>
        </p:nvCxnSpPr>
        <p:spPr>
          <a:xfrm rot="5400000">
            <a:off x="2071670" y="6215082"/>
            <a:ext cx="28575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8" descr="azerr"/>
          <p:cNvPicPr>
            <a:picLocks noChangeAspect="1" noChangeArrowheads="1"/>
          </p:cNvPicPr>
          <p:nvPr/>
        </p:nvPicPr>
        <p:blipFill>
          <a:blip r:embed="rId2"/>
          <a:srcRect t="12198"/>
          <a:stretch>
            <a:fillRect/>
          </a:stretch>
        </p:blipFill>
        <p:spPr bwMode="auto">
          <a:xfrm>
            <a:off x="2500298" y="3357562"/>
            <a:ext cx="3571900" cy="3085328"/>
          </a:xfrm>
          <a:prstGeom prst="rect">
            <a:avLst/>
          </a:prstGeom>
          <a:noFill/>
          <a:ln w="57150" cmpd="thickThi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57290" y="2214554"/>
            <a:ext cx="6657720" cy="400110"/>
          </a:xfrm>
          <a:prstGeom prst="rect">
            <a:avLst/>
          </a:prstGeom>
          <a:noFill/>
        </p:spPr>
        <p:txBody>
          <a:bodyPr wrap="none" rtlCol="0">
            <a:spAutoFit/>
          </a:bodyPr>
          <a:lstStyle/>
          <a:p>
            <a:r>
              <a:rPr lang="fr-FR" sz="2000" b="1" dirty="0" smtClean="0">
                <a:solidFill>
                  <a:srgbClr val="FF0000"/>
                </a:solidFill>
              </a:rPr>
              <a:t>Comment peut-on définir les diamètres des conduites d’eau?</a:t>
            </a:r>
            <a:endParaRPr lang="fr-FR" sz="2000" b="1" dirty="0">
              <a:solidFill>
                <a:srgbClr val="FF0000"/>
              </a:solidFill>
            </a:endParaRPr>
          </a:p>
        </p:txBody>
      </p:sp>
      <p:sp>
        <p:nvSpPr>
          <p:cNvPr id="4" name="ZoneTexte 3"/>
          <p:cNvSpPr txBox="1"/>
          <p:nvPr/>
        </p:nvSpPr>
        <p:spPr>
          <a:xfrm>
            <a:off x="928662" y="3357562"/>
            <a:ext cx="7616957" cy="400110"/>
          </a:xfrm>
          <a:prstGeom prst="rect">
            <a:avLst/>
          </a:prstGeom>
          <a:noFill/>
        </p:spPr>
        <p:txBody>
          <a:bodyPr wrap="none" rtlCol="0">
            <a:spAutoFit/>
          </a:bodyPr>
          <a:lstStyle/>
          <a:p>
            <a:r>
              <a:rPr lang="fr-FR" sz="2000" b="1" dirty="0" smtClean="0">
                <a:solidFill>
                  <a:srgbClr val="FF0000"/>
                </a:solidFill>
              </a:rPr>
              <a:t>Quel est le paramètre qui détermine le diamètre des conduites d’eau?</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2018 2019\Matière CES\plomberie et assinaissement\photos livre de Gérard Calvat\20190615_100717.jpg"/>
          <p:cNvPicPr>
            <a:picLocks noChangeAspect="1" noChangeArrowheads="1"/>
          </p:cNvPicPr>
          <p:nvPr/>
        </p:nvPicPr>
        <p:blipFill>
          <a:blip r:embed="rId2" cstate="print">
            <a:lum bright="10000" contrast="40000"/>
          </a:blip>
          <a:srcRect l="19531" t="22222" r="13281" b="4166"/>
          <a:stretch>
            <a:fillRect/>
          </a:stretch>
        </p:blipFill>
        <p:spPr bwMode="auto">
          <a:xfrm>
            <a:off x="714348" y="1357298"/>
            <a:ext cx="5357850" cy="3301931"/>
          </a:xfrm>
          <a:prstGeom prst="rect">
            <a:avLst/>
          </a:prstGeom>
          <a:noFill/>
        </p:spPr>
      </p:pic>
      <p:sp>
        <p:nvSpPr>
          <p:cNvPr id="3" name="ZoneTexte 2"/>
          <p:cNvSpPr txBox="1"/>
          <p:nvPr/>
        </p:nvSpPr>
        <p:spPr>
          <a:xfrm>
            <a:off x="6215074" y="3735899"/>
            <a:ext cx="2857520" cy="923330"/>
          </a:xfrm>
          <a:prstGeom prst="rect">
            <a:avLst/>
          </a:prstGeom>
          <a:noFill/>
        </p:spPr>
        <p:txBody>
          <a:bodyPr wrap="square" rtlCol="0">
            <a:spAutoFit/>
          </a:bodyPr>
          <a:lstStyle/>
          <a:p>
            <a:r>
              <a:rPr lang="fr-FR" dirty="0" smtClean="0"/>
              <a:t>Diamètre en fonction du total des coefficients. Page 10</a:t>
            </a:r>
            <a:endParaRPr lang="fr-FR" dirty="0"/>
          </a:p>
        </p:txBody>
      </p:sp>
      <p:sp>
        <p:nvSpPr>
          <p:cNvPr id="7" name="ZoneTexte 6"/>
          <p:cNvSpPr txBox="1"/>
          <p:nvPr/>
        </p:nvSpPr>
        <p:spPr>
          <a:xfrm>
            <a:off x="3643306" y="4730667"/>
            <a:ext cx="2070503" cy="369332"/>
          </a:xfrm>
          <a:prstGeom prst="rect">
            <a:avLst/>
          </a:prstGeom>
          <a:noFill/>
        </p:spPr>
        <p:txBody>
          <a:bodyPr wrap="none" rtlCol="0">
            <a:spAutoFit/>
          </a:bodyPr>
          <a:lstStyle/>
          <a:p>
            <a:r>
              <a:rPr lang="fr-FR" dirty="0" smtClean="0"/>
              <a:t>Total du Coefficients</a:t>
            </a:r>
            <a:endParaRPr lang="fr-FR" b="1" dirty="0">
              <a:solidFill>
                <a:srgbClr val="00B050"/>
              </a:solidFill>
            </a:endParaRPr>
          </a:p>
        </p:txBody>
      </p:sp>
      <p:sp>
        <p:nvSpPr>
          <p:cNvPr id="8" name="ZoneTexte 7"/>
          <p:cNvSpPr txBox="1"/>
          <p:nvPr/>
        </p:nvSpPr>
        <p:spPr>
          <a:xfrm rot="16200000">
            <a:off x="-1251087" y="2981327"/>
            <a:ext cx="3300071" cy="369332"/>
          </a:xfrm>
          <a:prstGeom prst="rect">
            <a:avLst/>
          </a:prstGeom>
          <a:noFill/>
        </p:spPr>
        <p:txBody>
          <a:bodyPr wrap="none" rtlCol="0">
            <a:spAutoFit/>
          </a:bodyPr>
          <a:lstStyle/>
          <a:p>
            <a:r>
              <a:rPr lang="fr-FR" dirty="0" smtClean="0"/>
              <a:t>Diamètre intérieur minimal (mm)</a:t>
            </a:r>
            <a:endParaRPr lang="fr-FR" dirty="0"/>
          </a:p>
        </p:txBody>
      </p:sp>
      <p:sp>
        <p:nvSpPr>
          <p:cNvPr id="9" name="ZoneTexte 8"/>
          <p:cNvSpPr txBox="1"/>
          <p:nvPr/>
        </p:nvSpPr>
        <p:spPr>
          <a:xfrm>
            <a:off x="642910" y="503683"/>
            <a:ext cx="2028440" cy="369332"/>
          </a:xfrm>
          <a:prstGeom prst="rect">
            <a:avLst/>
          </a:prstGeom>
          <a:noFill/>
        </p:spPr>
        <p:txBody>
          <a:bodyPr wrap="none" rtlCol="0">
            <a:spAutoFit/>
          </a:bodyPr>
          <a:lstStyle/>
          <a:p>
            <a:r>
              <a:rPr lang="fr-FR" dirty="0" smtClean="0"/>
              <a:t>C’est le </a:t>
            </a:r>
            <a:r>
              <a:rPr lang="fr-FR" b="1" dirty="0" smtClean="0">
                <a:solidFill>
                  <a:srgbClr val="00B050"/>
                </a:solidFill>
              </a:rPr>
              <a:t>Débit (Flux)</a:t>
            </a:r>
            <a:endParaRPr lang="fr-FR" b="1" dirty="0">
              <a:solidFill>
                <a:srgbClr val="00B05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2018 2019\Matière CES\plomberie et assinaissement\photos livre de Gérard Calvat\20190615_100724.jpg"/>
          <p:cNvPicPr>
            <a:picLocks noChangeAspect="1" noChangeArrowheads="1"/>
          </p:cNvPicPr>
          <p:nvPr/>
        </p:nvPicPr>
        <p:blipFill>
          <a:blip r:embed="rId2" cstate="print">
            <a:lum bright="10000" contrast="40000"/>
          </a:blip>
          <a:srcRect l="25781" t="12500" r="3906" b="6944"/>
          <a:stretch>
            <a:fillRect/>
          </a:stretch>
        </p:blipFill>
        <p:spPr bwMode="auto">
          <a:xfrm>
            <a:off x="130527" y="952483"/>
            <a:ext cx="8942067" cy="5762665"/>
          </a:xfrm>
          <a:prstGeom prst="rect">
            <a:avLst/>
          </a:prstGeom>
          <a:noFill/>
        </p:spPr>
      </p:pic>
      <p:sp>
        <p:nvSpPr>
          <p:cNvPr id="3" name="ZoneTexte 2"/>
          <p:cNvSpPr txBox="1"/>
          <p:nvPr/>
        </p:nvSpPr>
        <p:spPr>
          <a:xfrm>
            <a:off x="357158" y="285728"/>
            <a:ext cx="5034520" cy="369332"/>
          </a:xfrm>
          <a:prstGeom prst="rect">
            <a:avLst/>
          </a:prstGeom>
          <a:noFill/>
        </p:spPr>
        <p:txBody>
          <a:bodyPr wrap="none" rtlCol="0">
            <a:spAutoFit/>
          </a:bodyPr>
          <a:lstStyle/>
          <a:p>
            <a:r>
              <a:rPr lang="fr-FR" b="1" dirty="0" smtClean="0">
                <a:solidFill>
                  <a:srgbClr val="00B050"/>
                </a:solidFill>
              </a:rPr>
              <a:t>le Débit est relatif au type d’Appareil (équipement)</a:t>
            </a:r>
            <a:endParaRPr lang="fr-FR" b="1" dirty="0">
              <a:solidFill>
                <a:srgbClr val="00B05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714348" y="571480"/>
          <a:ext cx="7858180"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7224" y="357166"/>
            <a:ext cx="3047757" cy="461665"/>
          </a:xfrm>
          <a:prstGeom prst="rect">
            <a:avLst/>
          </a:prstGeom>
          <a:solidFill>
            <a:srgbClr val="FFFF00"/>
          </a:solidFill>
        </p:spPr>
        <p:txBody>
          <a:bodyPr wrap="none" rtlCol="0">
            <a:spAutoFit/>
          </a:bodyPr>
          <a:lstStyle/>
          <a:p>
            <a:r>
              <a:rPr lang="fr-FR" sz="2400" b="1" dirty="0" smtClean="0"/>
              <a:t>I/Les Tuyaux en Cuivre</a:t>
            </a:r>
            <a:endParaRPr lang="fr-FR" sz="2400" b="1" dirty="0"/>
          </a:p>
        </p:txBody>
      </p:sp>
      <p:graphicFrame>
        <p:nvGraphicFramePr>
          <p:cNvPr id="3" name="Diagramme 2"/>
          <p:cNvGraphicFramePr/>
          <p:nvPr/>
        </p:nvGraphicFramePr>
        <p:xfrm>
          <a:off x="714348" y="857232"/>
          <a:ext cx="7858180" cy="400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au 3"/>
          <p:cNvGraphicFramePr>
            <a:graphicFrameLocks noGrp="1"/>
          </p:cNvGraphicFramePr>
          <p:nvPr/>
        </p:nvGraphicFramePr>
        <p:xfrm>
          <a:off x="714346" y="5143512"/>
          <a:ext cx="7858181" cy="914400"/>
        </p:xfrm>
        <a:graphic>
          <a:graphicData uri="http://schemas.openxmlformats.org/drawingml/2006/table">
            <a:tbl>
              <a:tblPr firstRow="1" bandRow="1">
                <a:tableStyleId>{74C1A8A3-306A-4EB7-A6B1-4F7E0EB9C5D6}</a:tableStyleId>
              </a:tblPr>
              <a:tblGrid>
                <a:gridCol w="1571638"/>
                <a:gridCol w="1643074"/>
                <a:gridCol w="1500198"/>
                <a:gridCol w="1500198"/>
                <a:gridCol w="1643073"/>
              </a:tblGrid>
              <a:tr h="370840">
                <a:tc gridSpan="5">
                  <a:txBody>
                    <a:bodyPr/>
                    <a:lstStyle/>
                    <a:p>
                      <a:pPr algn="ctr"/>
                      <a:r>
                        <a:rPr lang="fr-FR" sz="2400" dirty="0" smtClean="0"/>
                        <a:t>Diamètres</a:t>
                      </a:r>
                      <a:r>
                        <a:rPr lang="fr-FR" sz="2400" baseline="0" dirty="0" smtClean="0"/>
                        <a:t> </a:t>
                      </a:r>
                      <a:r>
                        <a:rPr lang="fr-FR" sz="2400" b="1" kern="1200" baseline="0" dirty="0" smtClean="0">
                          <a:solidFill>
                            <a:schemeClr val="lt1"/>
                          </a:solidFill>
                          <a:latin typeface="+mn-lt"/>
                          <a:ea typeface="+mn-ea"/>
                          <a:cs typeface="+mn-cs"/>
                        </a:rPr>
                        <a:t>Courants Ø</a:t>
                      </a:r>
                    </a:p>
                  </a:txBody>
                  <a:tcPr/>
                </a:tc>
                <a:tc hMerge="1">
                  <a:txBody>
                    <a:bodyPr/>
                    <a:lstStyle/>
                    <a:p>
                      <a:endParaRPr lang="fr-FR" dirty="0"/>
                    </a:p>
                  </a:txBody>
                  <a:tcPr/>
                </a:tc>
                <a:tc hMerge="1">
                  <a:txBody>
                    <a:bodyPr/>
                    <a:lstStyle/>
                    <a:p>
                      <a:endParaRPr lang="fr-FR" dirty="0"/>
                    </a:p>
                  </a:txBody>
                  <a:tcPr/>
                </a:tc>
                <a:tc hMerge="1">
                  <a:txBody>
                    <a:bodyPr/>
                    <a:lstStyle/>
                    <a:p>
                      <a:endParaRPr lang="fr-FR"/>
                    </a:p>
                  </a:txBody>
                  <a:tcPr/>
                </a:tc>
                <a:tc hMerge="1">
                  <a:txBody>
                    <a:bodyPr/>
                    <a:lstStyle/>
                    <a:p>
                      <a:endParaRPr lang="fr-FR" dirty="0"/>
                    </a:p>
                  </a:txBody>
                  <a:tcPr/>
                </a:tc>
              </a:tr>
              <a:tr h="370840">
                <a:tc>
                  <a:txBody>
                    <a:bodyPr/>
                    <a:lstStyle/>
                    <a:p>
                      <a:pPr algn="ctr"/>
                      <a:r>
                        <a:rPr lang="fr-FR" sz="2400" dirty="0" smtClean="0"/>
                        <a:t>12</a:t>
                      </a:r>
                      <a:endParaRPr lang="fr-FR" sz="2400" dirty="0"/>
                    </a:p>
                  </a:txBody>
                  <a:tcPr/>
                </a:tc>
                <a:tc>
                  <a:txBody>
                    <a:bodyPr/>
                    <a:lstStyle/>
                    <a:p>
                      <a:pPr algn="ctr"/>
                      <a:r>
                        <a:rPr lang="fr-FR" sz="2400" smtClean="0"/>
                        <a:t>14</a:t>
                      </a:r>
                      <a:endParaRPr lang="fr-FR" sz="2400" dirty="0"/>
                    </a:p>
                  </a:txBody>
                  <a:tcPr/>
                </a:tc>
                <a:tc>
                  <a:txBody>
                    <a:bodyPr/>
                    <a:lstStyle/>
                    <a:p>
                      <a:pPr algn="ctr"/>
                      <a:r>
                        <a:rPr lang="fr-FR" sz="2400" smtClean="0"/>
                        <a:t>16</a:t>
                      </a:r>
                      <a:endParaRPr lang="fr-FR" sz="2400" dirty="0"/>
                    </a:p>
                  </a:txBody>
                  <a:tcPr/>
                </a:tc>
                <a:tc>
                  <a:txBody>
                    <a:bodyPr/>
                    <a:lstStyle/>
                    <a:p>
                      <a:pPr algn="ctr"/>
                      <a:r>
                        <a:rPr lang="fr-FR" sz="2400" dirty="0" smtClean="0"/>
                        <a:t>18</a:t>
                      </a:r>
                      <a:endParaRPr lang="fr-FR"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t>20</a:t>
                      </a:r>
                      <a:endParaRPr lang="fr-FR" sz="24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928662" y="857232"/>
          <a:ext cx="7429552" cy="2357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p:cNvSpPr txBox="1"/>
          <p:nvPr/>
        </p:nvSpPr>
        <p:spPr>
          <a:xfrm>
            <a:off x="857224" y="214290"/>
            <a:ext cx="6424387" cy="400110"/>
          </a:xfrm>
          <a:prstGeom prst="rect">
            <a:avLst/>
          </a:prstGeom>
          <a:noFill/>
        </p:spPr>
        <p:txBody>
          <a:bodyPr wrap="none" rtlCol="0">
            <a:spAutoFit/>
          </a:bodyPr>
          <a:lstStyle/>
          <a:p>
            <a:r>
              <a:rPr lang="fr-FR" sz="2000" b="1" dirty="0" smtClean="0">
                <a:solidFill>
                  <a:srgbClr val="FF0000"/>
                </a:solidFill>
              </a:rPr>
              <a:t>Quels sont les modes d’assemblages des Tuyaux en cuivre?</a:t>
            </a:r>
            <a:endParaRPr lang="fr-FR" sz="2000" b="1" dirty="0">
              <a:solidFill>
                <a:srgbClr val="FF0000"/>
              </a:solidFill>
            </a:endParaRPr>
          </a:p>
        </p:txBody>
      </p:sp>
      <p:cxnSp>
        <p:nvCxnSpPr>
          <p:cNvPr id="11" name="Connecteur en angle 10"/>
          <p:cNvCxnSpPr/>
          <p:nvPr/>
        </p:nvCxnSpPr>
        <p:spPr>
          <a:xfrm rot="5400000">
            <a:off x="1071538" y="328612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en angle 15"/>
          <p:cNvCxnSpPr/>
          <p:nvPr/>
        </p:nvCxnSpPr>
        <p:spPr>
          <a:xfrm rot="16200000" flipH="1">
            <a:off x="2143108" y="328612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85984" y="442913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Sans raccord</a:t>
            </a:r>
            <a:endParaRPr lang="fr-FR" b="1" dirty="0">
              <a:solidFill>
                <a:srgbClr val="FF0000"/>
              </a:solidFill>
            </a:endParaRPr>
          </a:p>
        </p:txBody>
      </p:sp>
      <p:sp>
        <p:nvSpPr>
          <p:cNvPr id="18" name="Rectangle 17"/>
          <p:cNvSpPr/>
          <p:nvPr/>
        </p:nvSpPr>
        <p:spPr>
          <a:xfrm>
            <a:off x="142844" y="442913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La Brasure Capillaire (avec Raccord)</a:t>
            </a:r>
            <a:endParaRPr lang="fr-FR" b="1" dirty="0">
              <a:solidFill>
                <a:srgbClr val="FF0000"/>
              </a:solidFill>
            </a:endParaRPr>
          </a:p>
        </p:txBody>
      </p:sp>
      <p:cxnSp>
        <p:nvCxnSpPr>
          <p:cNvPr id="20" name="Connecteur droit 19"/>
          <p:cNvCxnSpPr/>
          <p:nvPr/>
        </p:nvCxnSpPr>
        <p:spPr>
          <a:xfrm rot="5400000">
            <a:off x="-284990" y="5715016"/>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15076" y="6213494"/>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15076" y="557214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643704" y="5988626"/>
            <a:ext cx="1840760" cy="369332"/>
          </a:xfrm>
          <a:prstGeom prst="rect">
            <a:avLst/>
          </a:prstGeom>
          <a:noFill/>
        </p:spPr>
        <p:txBody>
          <a:bodyPr wrap="none" rtlCol="0">
            <a:spAutoFit/>
          </a:bodyPr>
          <a:lstStyle/>
          <a:p>
            <a:r>
              <a:rPr lang="fr-FR" b="1" u="sng" dirty="0" smtClean="0"/>
              <a:t>Raccord en laiton</a:t>
            </a:r>
            <a:endParaRPr lang="fr-FR" b="1" u="sng" dirty="0"/>
          </a:p>
        </p:txBody>
      </p:sp>
      <p:sp>
        <p:nvSpPr>
          <p:cNvPr id="26" name="ZoneTexte 25"/>
          <p:cNvSpPr txBox="1"/>
          <p:nvPr/>
        </p:nvSpPr>
        <p:spPr>
          <a:xfrm>
            <a:off x="619235" y="5345684"/>
            <a:ext cx="1894942" cy="369332"/>
          </a:xfrm>
          <a:prstGeom prst="rect">
            <a:avLst/>
          </a:prstGeom>
          <a:noFill/>
        </p:spPr>
        <p:txBody>
          <a:bodyPr wrap="none" rtlCol="0">
            <a:spAutoFit/>
          </a:bodyPr>
          <a:lstStyle/>
          <a:p>
            <a:r>
              <a:rPr lang="fr-FR" b="1" u="sng" dirty="0" smtClean="0"/>
              <a:t>Raccord en Cuivre</a:t>
            </a:r>
            <a:endParaRPr lang="fr-FR" b="1" u="sng" dirty="0"/>
          </a:p>
        </p:txBody>
      </p:sp>
      <p:cxnSp>
        <p:nvCxnSpPr>
          <p:cNvPr id="27" name="Connecteur droit 26"/>
          <p:cNvCxnSpPr/>
          <p:nvPr/>
        </p:nvCxnSpPr>
        <p:spPr>
          <a:xfrm rot="5400000">
            <a:off x="5715973" y="4070977"/>
            <a:ext cx="1715306" cy="27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6573058" y="492761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6573058" y="4286256"/>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7001686" y="4702742"/>
            <a:ext cx="1928032" cy="369332"/>
          </a:xfrm>
          <a:prstGeom prst="rect">
            <a:avLst/>
          </a:prstGeom>
          <a:solidFill>
            <a:schemeClr val="bg1">
              <a:lumMod val="75000"/>
            </a:schemeClr>
          </a:solidFill>
          <a:ln w="28575">
            <a:solidFill>
              <a:schemeClr val="tx1"/>
            </a:solidFill>
          </a:ln>
        </p:spPr>
        <p:txBody>
          <a:bodyPr wrap="square" rtlCol="0">
            <a:spAutoFit/>
          </a:bodyPr>
          <a:lstStyle/>
          <a:p>
            <a:r>
              <a:rPr lang="fr-FR" b="1" u="sng" dirty="0" err="1" smtClean="0"/>
              <a:t>Bicônes</a:t>
            </a:r>
            <a:endParaRPr lang="fr-FR" b="1" u="sng" dirty="0"/>
          </a:p>
        </p:txBody>
      </p:sp>
      <p:sp>
        <p:nvSpPr>
          <p:cNvPr id="31" name="ZoneTexte 30"/>
          <p:cNvSpPr txBox="1"/>
          <p:nvPr/>
        </p:nvSpPr>
        <p:spPr>
          <a:xfrm>
            <a:off x="7001686" y="4059800"/>
            <a:ext cx="1999470" cy="369332"/>
          </a:xfrm>
          <a:prstGeom prst="rect">
            <a:avLst/>
          </a:prstGeom>
          <a:solidFill>
            <a:schemeClr val="bg1">
              <a:lumMod val="75000"/>
            </a:schemeClr>
          </a:solidFill>
          <a:ln w="28575">
            <a:solidFill>
              <a:schemeClr val="tx1"/>
            </a:solidFill>
          </a:ln>
        </p:spPr>
        <p:txBody>
          <a:bodyPr wrap="square" rtlCol="0">
            <a:spAutoFit/>
          </a:bodyPr>
          <a:lstStyle/>
          <a:p>
            <a:r>
              <a:rPr lang="fr-FR" b="1" u="sng" dirty="0" smtClean="0"/>
              <a:t>Américains</a:t>
            </a:r>
            <a:endParaRPr lang="fr-FR" b="1" u="sng" dirty="0"/>
          </a:p>
        </p:txBody>
      </p:sp>
      <p:cxnSp>
        <p:nvCxnSpPr>
          <p:cNvPr id="32" name="Connecteur droit 31"/>
          <p:cNvCxnSpPr/>
          <p:nvPr/>
        </p:nvCxnSpPr>
        <p:spPr>
          <a:xfrm rot="5400000">
            <a:off x="2715406" y="5715016"/>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3215472" y="6213494"/>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3215472" y="557214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3644100" y="5988626"/>
            <a:ext cx="946798" cy="369332"/>
          </a:xfrm>
          <a:prstGeom prst="rect">
            <a:avLst/>
          </a:prstGeom>
          <a:noFill/>
        </p:spPr>
        <p:txBody>
          <a:bodyPr wrap="none" rtlCol="0">
            <a:spAutoFit/>
          </a:bodyPr>
          <a:lstStyle/>
          <a:p>
            <a:r>
              <a:rPr lang="fr-FR" b="1" u="sng" dirty="0" smtClean="0"/>
              <a:t>Piquage</a:t>
            </a:r>
            <a:endParaRPr lang="fr-FR" b="1" u="sng" dirty="0"/>
          </a:p>
        </p:txBody>
      </p:sp>
      <p:sp>
        <p:nvSpPr>
          <p:cNvPr id="36" name="ZoneTexte 35"/>
          <p:cNvSpPr txBox="1"/>
          <p:nvPr/>
        </p:nvSpPr>
        <p:spPr>
          <a:xfrm>
            <a:off x="3644100" y="5345684"/>
            <a:ext cx="1185581" cy="369332"/>
          </a:xfrm>
          <a:prstGeom prst="rect">
            <a:avLst/>
          </a:prstGeom>
          <a:noFill/>
        </p:spPr>
        <p:txBody>
          <a:bodyPr wrap="none" rtlCol="0">
            <a:spAutoFit/>
          </a:bodyPr>
          <a:lstStyle/>
          <a:p>
            <a:r>
              <a:rPr lang="fr-FR" b="1" u="sng" dirty="0" smtClean="0"/>
              <a:t>Emboiture</a:t>
            </a:r>
            <a:endParaRPr lang="fr-FR" b="1" u="sng" dirty="0"/>
          </a:p>
        </p:txBody>
      </p:sp>
      <p:cxnSp>
        <p:nvCxnSpPr>
          <p:cNvPr id="38" name="Connecteur droit avec flèche 37"/>
          <p:cNvCxnSpPr/>
          <p:nvPr/>
        </p:nvCxnSpPr>
        <p:spPr>
          <a:xfrm>
            <a:off x="6573058" y="3584018"/>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7001686" y="3357562"/>
            <a:ext cx="1995546" cy="369332"/>
          </a:xfrm>
          <a:prstGeom prst="rect">
            <a:avLst/>
          </a:prstGeom>
          <a:solidFill>
            <a:schemeClr val="bg1">
              <a:lumMod val="75000"/>
            </a:schemeClr>
          </a:solidFill>
          <a:ln w="28575">
            <a:solidFill>
              <a:schemeClr val="tx1"/>
            </a:solidFill>
          </a:ln>
        </p:spPr>
        <p:txBody>
          <a:bodyPr wrap="none" rtlCol="0">
            <a:spAutoFit/>
          </a:bodyPr>
          <a:lstStyle/>
          <a:p>
            <a:r>
              <a:rPr lang="fr-FR" b="1" u="sng" dirty="0" smtClean="0"/>
              <a:t>Pour Collets Battus</a:t>
            </a:r>
            <a:endParaRPr lang="fr-FR"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linds(horizontal)">
                                      <p:cBhvr>
                                        <p:cTn id="26" dur="500"/>
                                        <p:tgtEl>
                                          <p:spTgt spid="26"/>
                                        </p:tgtEl>
                                      </p:cBhvr>
                                    </p:animEffect>
                                  </p:childTnLst>
                                </p:cTn>
                              </p:par>
                              <p:par>
                                <p:cTn id="27" presetID="3" presetClass="entr" presetSubtype="1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linds(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linds(horizontal)">
                                      <p:cBhvr>
                                        <p:cTn id="46" dur="500"/>
                                        <p:tgtEl>
                                          <p:spTgt spid="36"/>
                                        </p:tgtEl>
                                      </p:cBhvr>
                                    </p:animEffect>
                                  </p:childTnLst>
                                </p:cTn>
                              </p:par>
                              <p:par>
                                <p:cTn id="47" presetID="3" presetClass="entr" presetSubtype="1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linds(horizontal)">
                                      <p:cBhvr>
                                        <p:cTn id="49" dur="500"/>
                                        <p:tgtEl>
                                          <p:spTgt spid="34"/>
                                        </p:tgtEl>
                                      </p:cBhvr>
                                    </p:animEffect>
                                  </p:childTnLst>
                                </p:cTn>
                              </p:par>
                              <p:par>
                                <p:cTn id="50" presetID="3" presetClass="entr" presetSubtype="1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par>
                                <p:cTn id="53" presetID="3" presetClass="entr" presetSubtype="1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linds(horizontal)">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par>
                                <p:cTn id="64" presetID="3" presetClass="entr" presetSubtype="1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par>
                                <p:cTn id="67" presetID="3" presetClass="entr" presetSubtype="1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par>
                                <p:cTn id="70" presetID="3" presetClass="entr" presetSubtype="1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linds(horizontal)">
                                      <p:cBhvr>
                                        <p:cTn id="72" dur="500"/>
                                        <p:tgtEl>
                                          <p:spTgt spid="2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linds(horizontal)">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7" grpId="0" animBg="1"/>
      <p:bldP spid="17" grpId="1" animBg="1"/>
      <p:bldP spid="18" grpId="0" animBg="1"/>
      <p:bldP spid="25" grpId="0"/>
      <p:bldP spid="26" grpId="0"/>
      <p:bldP spid="30" grpId="0" animBg="1"/>
      <p:bldP spid="31" grpId="0" animBg="1"/>
      <p:bldP spid="35" grpId="0"/>
      <p:bldP spid="36" grpId="0"/>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en angle 2"/>
          <p:cNvCxnSpPr/>
          <p:nvPr/>
        </p:nvCxnSpPr>
        <p:spPr>
          <a:xfrm rot="5400000">
            <a:off x="1071538" y="328612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844" y="442913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La Brasure Capillaire (avec Raccord)</a:t>
            </a:r>
            <a:endParaRPr lang="fr-FR" b="1" dirty="0">
              <a:solidFill>
                <a:srgbClr val="FF0000"/>
              </a:solidFill>
            </a:endParaRPr>
          </a:p>
        </p:txBody>
      </p:sp>
      <p:cxnSp>
        <p:nvCxnSpPr>
          <p:cNvPr id="7" name="Connecteur droit 6"/>
          <p:cNvCxnSpPr/>
          <p:nvPr/>
        </p:nvCxnSpPr>
        <p:spPr>
          <a:xfrm rot="5400000">
            <a:off x="-284990" y="5715016"/>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215076" y="6213494"/>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15076" y="557214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43704" y="5988626"/>
            <a:ext cx="1840760" cy="369332"/>
          </a:xfrm>
          <a:prstGeom prst="rect">
            <a:avLst/>
          </a:prstGeom>
          <a:noFill/>
        </p:spPr>
        <p:txBody>
          <a:bodyPr wrap="none" rtlCol="0">
            <a:spAutoFit/>
          </a:bodyPr>
          <a:lstStyle/>
          <a:p>
            <a:r>
              <a:rPr lang="fr-FR" b="1" u="sng" dirty="0" smtClean="0"/>
              <a:t>Raccord en laiton</a:t>
            </a:r>
            <a:endParaRPr lang="fr-FR" b="1" u="sng" dirty="0"/>
          </a:p>
        </p:txBody>
      </p:sp>
      <p:sp>
        <p:nvSpPr>
          <p:cNvPr id="11" name="ZoneTexte 10"/>
          <p:cNvSpPr txBox="1"/>
          <p:nvPr/>
        </p:nvSpPr>
        <p:spPr>
          <a:xfrm>
            <a:off x="619235" y="5345684"/>
            <a:ext cx="1894942" cy="369332"/>
          </a:xfrm>
          <a:prstGeom prst="rect">
            <a:avLst/>
          </a:prstGeom>
          <a:noFill/>
        </p:spPr>
        <p:txBody>
          <a:bodyPr wrap="none" rtlCol="0">
            <a:spAutoFit/>
          </a:bodyPr>
          <a:lstStyle/>
          <a:p>
            <a:r>
              <a:rPr lang="fr-FR" b="1" u="sng" dirty="0" smtClean="0"/>
              <a:t>Raccord en Cuivre</a:t>
            </a:r>
            <a:endParaRPr lang="fr-FR" b="1" u="sng" dirty="0"/>
          </a:p>
        </p:txBody>
      </p:sp>
      <p:graphicFrame>
        <p:nvGraphicFramePr>
          <p:cNvPr id="25" name="Diagramme 24"/>
          <p:cNvGraphicFramePr/>
          <p:nvPr/>
        </p:nvGraphicFramePr>
        <p:xfrm>
          <a:off x="928662" y="857232"/>
          <a:ext cx="7429552" cy="2357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
          <p:cNvPicPr>
            <a:picLocks noChangeAspect="1" noChangeArrowheads="1"/>
          </p:cNvPicPr>
          <p:nvPr/>
        </p:nvPicPr>
        <p:blipFill>
          <a:blip r:embed="rId6"/>
          <a:srcRect l="26354" t="23437" r="31369" b="16992"/>
          <a:stretch>
            <a:fillRect/>
          </a:stretch>
        </p:blipFill>
        <p:spPr bwMode="auto">
          <a:xfrm>
            <a:off x="3245128" y="2000241"/>
            <a:ext cx="5898872" cy="4673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ydraulique - BTP Alimentation En Eau Potable 2015/2016&#10;En AlgÃ©rie le besoin de lâindividu est estimÃ©e Ã  150 l/j/per&#10; "/>
          <p:cNvPicPr>
            <a:picLocks noChangeAspect="1" noChangeArrowheads="1"/>
          </p:cNvPicPr>
          <p:nvPr/>
        </p:nvPicPr>
        <p:blipFill>
          <a:blip r:embed="rId2"/>
          <a:srcRect/>
          <a:stretch>
            <a:fillRect/>
          </a:stretch>
        </p:blipFill>
        <p:spPr bwMode="auto">
          <a:xfrm>
            <a:off x="285720" y="763846"/>
            <a:ext cx="8501122" cy="6022740"/>
          </a:xfrm>
          <a:prstGeom prst="rect">
            <a:avLst/>
          </a:prstGeom>
          <a:noFill/>
        </p:spPr>
      </p:pic>
      <p:sp>
        <p:nvSpPr>
          <p:cNvPr id="3" name="ZoneTexte 2"/>
          <p:cNvSpPr txBox="1"/>
          <p:nvPr/>
        </p:nvSpPr>
        <p:spPr>
          <a:xfrm>
            <a:off x="500034" y="285728"/>
            <a:ext cx="1512850" cy="400110"/>
          </a:xfrm>
          <a:prstGeom prst="rect">
            <a:avLst/>
          </a:prstGeom>
          <a:noFill/>
        </p:spPr>
        <p:txBody>
          <a:bodyPr wrap="none" rtlCol="0">
            <a:spAutoFit/>
          </a:bodyPr>
          <a:lstStyle/>
          <a:p>
            <a:r>
              <a:rPr lang="fr-FR" sz="2000" b="1" u="sng" dirty="0" smtClean="0">
                <a:solidFill>
                  <a:srgbClr val="FF0000"/>
                </a:solidFill>
              </a:rPr>
              <a:t>Introduction</a:t>
            </a:r>
            <a:endParaRPr lang="fr-FR" sz="2000" b="1" u="sng"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en angle 2"/>
          <p:cNvCxnSpPr/>
          <p:nvPr/>
        </p:nvCxnSpPr>
        <p:spPr>
          <a:xfrm rot="5400000">
            <a:off x="1071538" y="3286124"/>
            <a:ext cx="1071570" cy="1071570"/>
          </a:xfrm>
          <a:prstGeom prst="bentConnector3">
            <a:avLst>
              <a:gd name="adj1" fmla="val 50000"/>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en angle 3"/>
          <p:cNvCxnSpPr/>
          <p:nvPr/>
        </p:nvCxnSpPr>
        <p:spPr>
          <a:xfrm rot="16200000" flipH="1">
            <a:off x="2143108" y="328612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85984" y="442913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Sans raccord</a:t>
            </a:r>
            <a:endParaRPr lang="fr-FR" b="1" dirty="0">
              <a:solidFill>
                <a:srgbClr val="FF0000"/>
              </a:solidFill>
            </a:endParaRPr>
          </a:p>
        </p:txBody>
      </p:sp>
      <p:sp>
        <p:nvSpPr>
          <p:cNvPr id="6" name="Rectangle 5"/>
          <p:cNvSpPr/>
          <p:nvPr/>
        </p:nvSpPr>
        <p:spPr>
          <a:xfrm>
            <a:off x="142844" y="4429132"/>
            <a:ext cx="1857388" cy="785818"/>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65000"/>
                  </a:schemeClr>
                </a:solidFill>
              </a:rPr>
              <a:t>La Brasure Capillaire (avec Raccord)</a:t>
            </a:r>
            <a:endParaRPr lang="fr-FR" b="1" dirty="0">
              <a:solidFill>
                <a:schemeClr val="bg1">
                  <a:lumMod val="65000"/>
                </a:schemeClr>
              </a:solidFill>
            </a:endParaRPr>
          </a:p>
        </p:txBody>
      </p:sp>
      <p:cxnSp>
        <p:nvCxnSpPr>
          <p:cNvPr id="17" name="Connecteur droit 16"/>
          <p:cNvCxnSpPr/>
          <p:nvPr/>
        </p:nvCxnSpPr>
        <p:spPr>
          <a:xfrm rot="5400000">
            <a:off x="2715406" y="5715016"/>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3215472" y="6213494"/>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215472" y="557214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3644100" y="5988626"/>
            <a:ext cx="946798" cy="369332"/>
          </a:xfrm>
          <a:prstGeom prst="rect">
            <a:avLst/>
          </a:prstGeom>
          <a:noFill/>
        </p:spPr>
        <p:txBody>
          <a:bodyPr wrap="none" rtlCol="0">
            <a:spAutoFit/>
          </a:bodyPr>
          <a:lstStyle/>
          <a:p>
            <a:r>
              <a:rPr lang="fr-FR" b="1" u="sng" dirty="0" smtClean="0"/>
              <a:t>Piquage</a:t>
            </a:r>
            <a:endParaRPr lang="fr-FR" b="1" u="sng" dirty="0"/>
          </a:p>
        </p:txBody>
      </p:sp>
      <p:sp>
        <p:nvSpPr>
          <p:cNvPr id="21" name="ZoneTexte 20"/>
          <p:cNvSpPr txBox="1"/>
          <p:nvPr/>
        </p:nvSpPr>
        <p:spPr>
          <a:xfrm>
            <a:off x="3644100" y="5345684"/>
            <a:ext cx="1185581" cy="369332"/>
          </a:xfrm>
          <a:prstGeom prst="rect">
            <a:avLst/>
          </a:prstGeom>
          <a:noFill/>
        </p:spPr>
        <p:txBody>
          <a:bodyPr wrap="none" rtlCol="0">
            <a:spAutoFit/>
          </a:bodyPr>
          <a:lstStyle/>
          <a:p>
            <a:r>
              <a:rPr lang="fr-FR" b="1" u="sng" dirty="0" smtClean="0"/>
              <a:t>Emboiture</a:t>
            </a:r>
            <a:endParaRPr lang="fr-FR" b="1" u="sng" dirty="0"/>
          </a:p>
        </p:txBody>
      </p:sp>
      <p:graphicFrame>
        <p:nvGraphicFramePr>
          <p:cNvPr id="24" name="Diagramme 23"/>
          <p:cNvGraphicFramePr/>
          <p:nvPr/>
        </p:nvGraphicFramePr>
        <p:xfrm>
          <a:off x="928662" y="857232"/>
          <a:ext cx="7429552" cy="2357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928662" y="857232"/>
          <a:ext cx="7429552" cy="2357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p:cNvCxnSpPr/>
          <p:nvPr/>
        </p:nvCxnSpPr>
        <p:spPr>
          <a:xfrm rot="5400000">
            <a:off x="5715973" y="4070977"/>
            <a:ext cx="1715306" cy="27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6573058" y="4927610"/>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6573058" y="4286256"/>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001686" y="4702742"/>
            <a:ext cx="1928032" cy="369332"/>
          </a:xfrm>
          <a:prstGeom prst="rect">
            <a:avLst/>
          </a:prstGeom>
          <a:solidFill>
            <a:schemeClr val="bg1">
              <a:lumMod val="75000"/>
            </a:schemeClr>
          </a:solidFill>
          <a:ln w="28575">
            <a:solidFill>
              <a:schemeClr val="tx1"/>
            </a:solidFill>
          </a:ln>
        </p:spPr>
        <p:txBody>
          <a:bodyPr wrap="square" rtlCol="0">
            <a:spAutoFit/>
          </a:bodyPr>
          <a:lstStyle/>
          <a:p>
            <a:r>
              <a:rPr lang="fr-FR" b="1" u="sng" dirty="0" err="1" smtClean="0"/>
              <a:t>Bicônes</a:t>
            </a:r>
            <a:endParaRPr lang="fr-FR" b="1" u="sng" dirty="0"/>
          </a:p>
        </p:txBody>
      </p:sp>
      <p:sp>
        <p:nvSpPr>
          <p:cNvPr id="16" name="ZoneTexte 15"/>
          <p:cNvSpPr txBox="1"/>
          <p:nvPr/>
        </p:nvSpPr>
        <p:spPr>
          <a:xfrm>
            <a:off x="7001686" y="4059800"/>
            <a:ext cx="1999470" cy="369332"/>
          </a:xfrm>
          <a:prstGeom prst="rect">
            <a:avLst/>
          </a:prstGeom>
          <a:solidFill>
            <a:schemeClr val="bg1">
              <a:lumMod val="75000"/>
            </a:schemeClr>
          </a:solidFill>
          <a:ln w="28575">
            <a:solidFill>
              <a:schemeClr val="tx1"/>
            </a:solidFill>
          </a:ln>
        </p:spPr>
        <p:txBody>
          <a:bodyPr wrap="square" rtlCol="0">
            <a:spAutoFit/>
          </a:bodyPr>
          <a:lstStyle/>
          <a:p>
            <a:r>
              <a:rPr lang="fr-FR" b="1" u="sng" dirty="0" smtClean="0"/>
              <a:t>Américains</a:t>
            </a:r>
            <a:endParaRPr lang="fr-FR" b="1" u="sng" dirty="0"/>
          </a:p>
        </p:txBody>
      </p:sp>
      <p:cxnSp>
        <p:nvCxnSpPr>
          <p:cNvPr id="22" name="Connecteur droit avec flèche 21"/>
          <p:cNvCxnSpPr/>
          <p:nvPr/>
        </p:nvCxnSpPr>
        <p:spPr>
          <a:xfrm>
            <a:off x="6573058" y="3584018"/>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7001686" y="3357562"/>
            <a:ext cx="1995546" cy="369332"/>
          </a:xfrm>
          <a:prstGeom prst="rect">
            <a:avLst/>
          </a:prstGeom>
          <a:solidFill>
            <a:schemeClr val="bg1">
              <a:lumMod val="75000"/>
            </a:schemeClr>
          </a:solidFill>
          <a:ln w="28575">
            <a:solidFill>
              <a:schemeClr val="tx1"/>
            </a:solidFill>
          </a:ln>
        </p:spPr>
        <p:txBody>
          <a:bodyPr wrap="none" rtlCol="0">
            <a:spAutoFit/>
          </a:bodyPr>
          <a:lstStyle/>
          <a:p>
            <a:r>
              <a:rPr lang="fr-FR" b="1" u="sng" dirty="0" smtClean="0"/>
              <a:t>Pour Collets Battus</a:t>
            </a:r>
            <a:endParaRPr lang="fr-FR" b="1" u="sng" dirty="0"/>
          </a:p>
        </p:txBody>
      </p:sp>
      <p:pic>
        <p:nvPicPr>
          <p:cNvPr id="24" name="Picture 2" descr="E:\2018 2019\Matière CES\plomberie et assinaissement\photos livre de Gérard Calvat\20190615_100803.jpg"/>
          <p:cNvPicPr>
            <a:picLocks noChangeAspect="1" noChangeArrowheads="1"/>
          </p:cNvPicPr>
          <p:nvPr/>
        </p:nvPicPr>
        <p:blipFill>
          <a:blip r:embed="rId6" cstate="print">
            <a:lum bright="10000" contrast="40000"/>
          </a:blip>
          <a:srcRect l="14844" r="17968"/>
          <a:stretch>
            <a:fillRect/>
          </a:stretch>
        </p:blipFill>
        <p:spPr bwMode="auto">
          <a:xfrm rot="5400000">
            <a:off x="417666" y="2296922"/>
            <a:ext cx="4522454" cy="3786214"/>
          </a:xfrm>
          <a:prstGeom prst="rect">
            <a:avLst/>
          </a:prstGeom>
          <a:noFill/>
        </p:spPr>
      </p:pic>
      <p:pic>
        <p:nvPicPr>
          <p:cNvPr id="25" name="Picture 3" descr="E:\2018 2019\Matière CES\plomberie et assinaissement\photos livre de Gérard Calvat\20190615_100814.jpg"/>
          <p:cNvPicPr>
            <a:picLocks noChangeAspect="1" noChangeArrowheads="1"/>
          </p:cNvPicPr>
          <p:nvPr/>
        </p:nvPicPr>
        <p:blipFill>
          <a:blip r:embed="rId7" cstate="print">
            <a:lum bright="10000" contrast="40000"/>
          </a:blip>
          <a:srcRect l="19531" t="4166" r="26562" b="2778"/>
          <a:stretch>
            <a:fillRect/>
          </a:stretch>
        </p:blipFill>
        <p:spPr bwMode="auto">
          <a:xfrm rot="5400000">
            <a:off x="720746" y="2006637"/>
            <a:ext cx="4487799" cy="4357718"/>
          </a:xfrm>
          <a:prstGeom prst="rect">
            <a:avLst/>
          </a:prstGeom>
          <a:noFill/>
        </p:spPr>
      </p:pic>
      <p:pic>
        <p:nvPicPr>
          <p:cNvPr id="26" name="Picture 4" descr="E:\2018 2019\Matière CES\plomberie et assinaissement\photos livre de Gérard Calvat\20190615_120912.jpg"/>
          <p:cNvPicPr>
            <a:picLocks noChangeAspect="1" noChangeArrowheads="1"/>
          </p:cNvPicPr>
          <p:nvPr/>
        </p:nvPicPr>
        <p:blipFill>
          <a:blip r:embed="rId8" cstate="print">
            <a:lum bright="10000" contrast="40000"/>
          </a:blip>
          <a:srcRect l="20313" t="12500" r="25781"/>
          <a:stretch>
            <a:fillRect/>
          </a:stretch>
        </p:blipFill>
        <p:spPr bwMode="auto">
          <a:xfrm>
            <a:off x="785785" y="2000240"/>
            <a:ext cx="4694523" cy="42862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nodeType="clickEffect">
                                  <p:stCondLst>
                                    <p:cond delay="0"/>
                                  </p:stCondLst>
                                  <p:childTnLst>
                                    <p:animEffect transition="out" filter="blinds(horizontal)">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43306" y="5500702"/>
            <a:ext cx="1817805" cy="369332"/>
          </a:xfrm>
          <a:prstGeom prst="rect">
            <a:avLst/>
          </a:prstGeom>
          <a:noFill/>
        </p:spPr>
        <p:txBody>
          <a:bodyPr wrap="none" rtlCol="0">
            <a:spAutoFit/>
          </a:bodyPr>
          <a:lstStyle/>
          <a:p>
            <a:r>
              <a:rPr lang="fr-FR" b="1" dirty="0" smtClean="0"/>
              <a:t>Raccords </a:t>
            </a:r>
            <a:r>
              <a:rPr lang="fr-FR" b="1" dirty="0" err="1" smtClean="0"/>
              <a:t>bicônes</a:t>
            </a:r>
            <a:endParaRPr lang="fr-FR" b="1" dirty="0"/>
          </a:p>
        </p:txBody>
      </p:sp>
      <p:pic>
        <p:nvPicPr>
          <p:cNvPr id="5" name="Picture 3" descr="E:\2018 2019\Matière CES\plomberie et assinaissement\photos livre de Gérard Calvat\20190615_100814.jpg"/>
          <p:cNvPicPr>
            <a:picLocks noChangeAspect="1" noChangeArrowheads="1"/>
          </p:cNvPicPr>
          <p:nvPr/>
        </p:nvPicPr>
        <p:blipFill>
          <a:blip r:embed="rId2" cstate="print">
            <a:lum bright="10000" contrast="40000"/>
          </a:blip>
          <a:srcRect l="19531" t="4166" r="26562" b="2778"/>
          <a:stretch>
            <a:fillRect/>
          </a:stretch>
        </p:blipFill>
        <p:spPr bwMode="auto">
          <a:xfrm rot="5400000">
            <a:off x="5243081" y="686217"/>
            <a:ext cx="2987602" cy="2901005"/>
          </a:xfrm>
          <a:prstGeom prst="rect">
            <a:avLst/>
          </a:prstGeom>
          <a:noFill/>
        </p:spPr>
      </p:pic>
      <p:pic>
        <p:nvPicPr>
          <p:cNvPr id="6" name="Picture 2" descr="E:\2018 2019\Matière CES\plomberie et assinaissement\photos livre de Gérard Calvat\20190615_100803.jpg"/>
          <p:cNvPicPr>
            <a:picLocks noChangeAspect="1" noChangeArrowheads="1"/>
          </p:cNvPicPr>
          <p:nvPr/>
        </p:nvPicPr>
        <p:blipFill>
          <a:blip r:embed="rId3" cstate="print">
            <a:lum bright="10000" contrast="40000"/>
          </a:blip>
          <a:srcRect l="14844" r="17968"/>
          <a:stretch>
            <a:fillRect/>
          </a:stretch>
        </p:blipFill>
        <p:spPr bwMode="auto">
          <a:xfrm rot="5400000">
            <a:off x="199389" y="943565"/>
            <a:ext cx="2815868" cy="2357454"/>
          </a:xfrm>
          <a:prstGeom prst="rect">
            <a:avLst/>
          </a:prstGeom>
          <a:noFill/>
        </p:spPr>
      </p:pic>
      <p:sp>
        <p:nvSpPr>
          <p:cNvPr id="7" name="ZoneTexte 6"/>
          <p:cNvSpPr txBox="1"/>
          <p:nvPr/>
        </p:nvSpPr>
        <p:spPr>
          <a:xfrm>
            <a:off x="357158" y="214290"/>
            <a:ext cx="2904193" cy="369332"/>
          </a:xfrm>
          <a:prstGeom prst="rect">
            <a:avLst/>
          </a:prstGeom>
          <a:noFill/>
        </p:spPr>
        <p:txBody>
          <a:bodyPr wrap="none" rtlCol="0">
            <a:spAutoFit/>
          </a:bodyPr>
          <a:lstStyle/>
          <a:p>
            <a:r>
              <a:rPr lang="fr-FR" b="1" dirty="0" smtClean="0"/>
              <a:t>Raccords pour Collets Battus</a:t>
            </a:r>
            <a:endParaRPr lang="fr-FR" b="1" dirty="0"/>
          </a:p>
        </p:txBody>
      </p:sp>
      <p:pic>
        <p:nvPicPr>
          <p:cNvPr id="19460" name="Picture 4" descr="E:\2018 2019\Matière CES\plomberie et assinaissement\photos livre de Gérard Calvat\20190615_120912.jpg"/>
          <p:cNvPicPr>
            <a:picLocks noChangeAspect="1" noChangeArrowheads="1"/>
          </p:cNvPicPr>
          <p:nvPr/>
        </p:nvPicPr>
        <p:blipFill>
          <a:blip r:embed="rId4" cstate="print">
            <a:lum bright="10000" contrast="40000"/>
          </a:blip>
          <a:srcRect l="20313" t="12500" r="25781"/>
          <a:stretch>
            <a:fillRect/>
          </a:stretch>
        </p:blipFill>
        <p:spPr bwMode="auto">
          <a:xfrm>
            <a:off x="428596" y="3988072"/>
            <a:ext cx="3143272" cy="2869928"/>
          </a:xfrm>
          <a:prstGeom prst="rect">
            <a:avLst/>
          </a:prstGeom>
          <a:noFill/>
        </p:spPr>
      </p:pic>
      <p:sp>
        <p:nvSpPr>
          <p:cNvPr id="9" name="ZoneTexte 8"/>
          <p:cNvSpPr txBox="1"/>
          <p:nvPr/>
        </p:nvSpPr>
        <p:spPr>
          <a:xfrm>
            <a:off x="5429256" y="285728"/>
            <a:ext cx="2149435" cy="369332"/>
          </a:xfrm>
          <a:prstGeom prst="rect">
            <a:avLst/>
          </a:prstGeom>
          <a:noFill/>
        </p:spPr>
        <p:txBody>
          <a:bodyPr wrap="none" rtlCol="0">
            <a:spAutoFit/>
          </a:bodyPr>
          <a:lstStyle/>
          <a:p>
            <a:r>
              <a:rPr lang="fr-FR" b="1" dirty="0" smtClean="0"/>
              <a:t>Raccords Américains</a:t>
            </a:r>
            <a:endParaRPr lang="fr-FR"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1524000" y="1397000"/>
          <a:ext cx="6096000" cy="914400"/>
        </p:xfrm>
        <a:graphic>
          <a:graphicData uri="http://schemas.openxmlformats.org/drawingml/2006/table">
            <a:tbl>
              <a:tblPr firstRow="1" bandRow="1">
                <a:tableStyleId>{74C1A8A3-306A-4EB7-A6B1-4F7E0EB9C5D6}</a:tableStyleId>
              </a:tblPr>
              <a:tblGrid>
                <a:gridCol w="1524000"/>
                <a:gridCol w="1524000"/>
                <a:gridCol w="1524000"/>
                <a:gridCol w="1524000"/>
              </a:tblGrid>
              <a:tr h="370840">
                <a:tc gridSpan="4">
                  <a:txBody>
                    <a:bodyPr/>
                    <a:lstStyle/>
                    <a:p>
                      <a:pPr algn="ctr"/>
                      <a:r>
                        <a:rPr lang="fr-FR" sz="2400" dirty="0" smtClean="0"/>
                        <a:t>Diamètres</a:t>
                      </a:r>
                      <a:r>
                        <a:rPr lang="fr-FR" sz="2400" baseline="0" dirty="0" smtClean="0"/>
                        <a:t> </a:t>
                      </a:r>
                      <a:r>
                        <a:rPr lang="fr-FR" sz="2400" b="1" kern="1200" baseline="0" dirty="0" smtClean="0">
                          <a:solidFill>
                            <a:schemeClr val="lt1"/>
                          </a:solidFill>
                          <a:latin typeface="+mn-lt"/>
                          <a:ea typeface="+mn-ea"/>
                          <a:cs typeface="+mn-cs"/>
                        </a:rPr>
                        <a:t>Courants Ø</a:t>
                      </a: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r>
              <a:tr h="370840">
                <a:tc>
                  <a:txBody>
                    <a:bodyPr/>
                    <a:lstStyle/>
                    <a:p>
                      <a:pPr algn="ctr"/>
                      <a:r>
                        <a:rPr lang="fr-FR" sz="2400" dirty="0" smtClean="0"/>
                        <a:t>14</a:t>
                      </a:r>
                      <a:endParaRPr lang="fr-FR" sz="2400" dirty="0"/>
                    </a:p>
                  </a:txBody>
                  <a:tcPr/>
                </a:tc>
                <a:tc>
                  <a:txBody>
                    <a:bodyPr/>
                    <a:lstStyle/>
                    <a:p>
                      <a:pPr algn="ctr"/>
                      <a:r>
                        <a:rPr lang="fr-FR" sz="2400" dirty="0" smtClean="0"/>
                        <a:t>16</a:t>
                      </a:r>
                      <a:endParaRPr lang="fr-FR" sz="2400" dirty="0"/>
                    </a:p>
                  </a:txBody>
                  <a:tcPr/>
                </a:tc>
                <a:tc>
                  <a:txBody>
                    <a:bodyPr/>
                    <a:lstStyle/>
                    <a:p>
                      <a:pPr algn="ctr"/>
                      <a:r>
                        <a:rPr lang="fr-FR" sz="2400" dirty="0" smtClean="0"/>
                        <a:t>20</a:t>
                      </a:r>
                      <a:endParaRPr lang="fr-FR" sz="2400" dirty="0"/>
                    </a:p>
                  </a:txBody>
                  <a:tcPr/>
                </a:tc>
                <a:tc>
                  <a:txBody>
                    <a:bodyPr/>
                    <a:lstStyle/>
                    <a:p>
                      <a:pPr algn="ctr"/>
                      <a:r>
                        <a:rPr lang="fr-FR" sz="2400" dirty="0" smtClean="0"/>
                        <a:t>25</a:t>
                      </a:r>
                      <a:endParaRPr lang="fr-FR" sz="2400" dirty="0"/>
                    </a:p>
                  </a:txBody>
                  <a:tcPr/>
                </a:tc>
              </a:tr>
            </a:tbl>
          </a:graphicData>
        </a:graphic>
      </p:graphicFrame>
      <p:graphicFrame>
        <p:nvGraphicFramePr>
          <p:cNvPr id="4" name="Tableau 3"/>
          <p:cNvGraphicFramePr>
            <a:graphicFrameLocks noGrp="1"/>
          </p:cNvGraphicFramePr>
          <p:nvPr/>
        </p:nvGraphicFramePr>
        <p:xfrm>
          <a:off x="1500166" y="3357562"/>
          <a:ext cx="6096000" cy="2590800"/>
        </p:xfrm>
        <a:graphic>
          <a:graphicData uri="http://schemas.openxmlformats.org/drawingml/2006/table">
            <a:tbl>
              <a:tblPr firstRow="1" bandRow="1">
                <a:tableStyleId>{073A0DAA-6AF3-43AB-8588-CEC1D06C72B9}</a:tableStyleId>
              </a:tblPr>
              <a:tblGrid>
                <a:gridCol w="3048000"/>
                <a:gridCol w="3048000"/>
              </a:tblGrid>
              <a:tr h="370840">
                <a:tc>
                  <a:txBody>
                    <a:bodyPr/>
                    <a:lstStyle/>
                    <a:p>
                      <a:pPr algn="ctr"/>
                      <a:r>
                        <a:rPr lang="fr-FR" sz="2000" dirty="0" smtClean="0"/>
                        <a:t>Appareil </a:t>
                      </a:r>
                      <a:endParaRPr lang="fr-FR" sz="2000" dirty="0"/>
                    </a:p>
                  </a:txBody>
                  <a:tcPr/>
                </a:tc>
                <a:tc>
                  <a:txBody>
                    <a:bodyPr/>
                    <a:lstStyle/>
                    <a:p>
                      <a:pPr algn="ctr"/>
                      <a:r>
                        <a:rPr lang="fr-FR" sz="2000" dirty="0" smtClean="0"/>
                        <a:t>Diamètre extérieur conseillé (mm)</a:t>
                      </a:r>
                      <a:endParaRPr lang="fr-FR" sz="2000" dirty="0"/>
                    </a:p>
                  </a:txBody>
                  <a:tcPr/>
                </a:tc>
              </a:tr>
              <a:tr h="370840">
                <a:tc>
                  <a:txBody>
                    <a:bodyPr/>
                    <a:lstStyle/>
                    <a:p>
                      <a:pPr algn="ctr"/>
                      <a:r>
                        <a:rPr lang="fr-FR" sz="2000" dirty="0" smtClean="0"/>
                        <a:t>Lave-main, Lavabo, WC</a:t>
                      </a:r>
                      <a:endParaRPr lang="fr-FR" sz="2000" dirty="0"/>
                    </a:p>
                  </a:txBody>
                  <a:tcPr>
                    <a:solidFill>
                      <a:schemeClr val="bg1">
                        <a:lumMod val="50000"/>
                      </a:schemeClr>
                    </a:solidFill>
                  </a:tcPr>
                </a:tc>
                <a:tc>
                  <a:txBody>
                    <a:bodyPr/>
                    <a:lstStyle/>
                    <a:p>
                      <a:pPr algn="ctr"/>
                      <a:r>
                        <a:rPr lang="fr-FR" sz="2000" dirty="0" smtClean="0"/>
                        <a:t>14</a:t>
                      </a:r>
                      <a:endParaRPr lang="fr-FR" sz="2000" dirty="0"/>
                    </a:p>
                  </a:txBody>
                  <a:tcPr>
                    <a:solidFill>
                      <a:srgbClr val="00B0F0"/>
                    </a:solidFill>
                  </a:tcPr>
                </a:tc>
              </a:tr>
              <a:tr h="370840">
                <a:tc>
                  <a:txBody>
                    <a:bodyPr/>
                    <a:lstStyle/>
                    <a:p>
                      <a:pPr algn="ctr"/>
                      <a:r>
                        <a:rPr lang="fr-FR" sz="2000" dirty="0" smtClean="0"/>
                        <a:t>Evier, Douche, Lave-vaisselle, Lave-linge.</a:t>
                      </a:r>
                      <a:endParaRPr lang="fr-FR" sz="2000" dirty="0"/>
                    </a:p>
                  </a:txBody>
                  <a:tcPr>
                    <a:solidFill>
                      <a:schemeClr val="bg1">
                        <a:lumMod val="50000"/>
                      </a:schemeClr>
                    </a:solidFill>
                  </a:tcPr>
                </a:tc>
                <a:tc>
                  <a:txBody>
                    <a:bodyPr/>
                    <a:lstStyle/>
                    <a:p>
                      <a:pPr algn="ctr"/>
                      <a:r>
                        <a:rPr lang="fr-FR" sz="2000" dirty="0" smtClean="0"/>
                        <a:t>16</a:t>
                      </a:r>
                      <a:endParaRPr lang="fr-FR" sz="2000" dirty="0"/>
                    </a:p>
                  </a:txBody>
                  <a:tcPr>
                    <a:solidFill>
                      <a:srgbClr val="00B0F0"/>
                    </a:solidFill>
                  </a:tcPr>
                </a:tc>
              </a:tr>
              <a:tr h="370840">
                <a:tc>
                  <a:txBody>
                    <a:bodyPr/>
                    <a:lstStyle/>
                    <a:p>
                      <a:pPr algn="ctr"/>
                      <a:r>
                        <a:rPr lang="fr-FR" sz="2000" dirty="0" smtClean="0"/>
                        <a:t>Baignoire </a:t>
                      </a:r>
                      <a:endParaRPr lang="fr-FR" sz="2000" dirty="0"/>
                    </a:p>
                  </a:txBody>
                  <a:tcPr>
                    <a:solidFill>
                      <a:schemeClr val="bg1">
                        <a:lumMod val="50000"/>
                      </a:schemeClr>
                    </a:solidFill>
                  </a:tcPr>
                </a:tc>
                <a:tc>
                  <a:txBody>
                    <a:bodyPr/>
                    <a:lstStyle/>
                    <a:p>
                      <a:pPr algn="ctr"/>
                      <a:r>
                        <a:rPr lang="fr-FR" sz="2000" dirty="0" smtClean="0"/>
                        <a:t>20</a:t>
                      </a:r>
                      <a:endParaRPr lang="fr-FR" sz="2000" dirty="0"/>
                    </a:p>
                  </a:txBody>
                  <a:tcPr>
                    <a:solidFill>
                      <a:srgbClr val="00B0F0"/>
                    </a:solidFill>
                  </a:tcPr>
                </a:tc>
              </a:tr>
              <a:tr h="370840">
                <a:tc>
                  <a:txBody>
                    <a:bodyPr/>
                    <a:lstStyle/>
                    <a:p>
                      <a:pPr algn="ctr"/>
                      <a:r>
                        <a:rPr lang="fr-FR" sz="2000" dirty="0" smtClean="0"/>
                        <a:t>Alimentation Principale</a:t>
                      </a:r>
                      <a:endParaRPr lang="fr-FR" sz="2000" dirty="0"/>
                    </a:p>
                  </a:txBody>
                  <a:tcPr>
                    <a:solidFill>
                      <a:schemeClr val="bg1">
                        <a:lumMod val="50000"/>
                      </a:schemeClr>
                    </a:solidFill>
                  </a:tcPr>
                </a:tc>
                <a:tc>
                  <a:txBody>
                    <a:bodyPr/>
                    <a:lstStyle/>
                    <a:p>
                      <a:pPr algn="ctr"/>
                      <a:r>
                        <a:rPr lang="fr-FR" sz="2000" dirty="0" smtClean="0"/>
                        <a:t>20 ou 25</a:t>
                      </a:r>
                      <a:endParaRPr lang="fr-FR" sz="2000" dirty="0"/>
                    </a:p>
                  </a:txBody>
                  <a:tcPr>
                    <a:solidFill>
                      <a:srgbClr val="00B0F0"/>
                    </a:solidFill>
                  </a:tcPr>
                </a:tc>
              </a:tr>
            </a:tbl>
          </a:graphicData>
        </a:graphic>
      </p:graphicFrame>
      <p:sp>
        <p:nvSpPr>
          <p:cNvPr id="5" name="ZoneTexte 4"/>
          <p:cNvSpPr txBox="1"/>
          <p:nvPr/>
        </p:nvSpPr>
        <p:spPr>
          <a:xfrm>
            <a:off x="857224" y="357166"/>
            <a:ext cx="2821991" cy="461665"/>
          </a:xfrm>
          <a:prstGeom prst="rect">
            <a:avLst/>
          </a:prstGeom>
          <a:solidFill>
            <a:srgbClr val="FFFF00"/>
          </a:solidFill>
        </p:spPr>
        <p:txBody>
          <a:bodyPr wrap="none" rtlCol="0">
            <a:spAutoFit/>
          </a:bodyPr>
          <a:lstStyle/>
          <a:p>
            <a:r>
              <a:rPr lang="fr-FR" sz="2400" b="1" dirty="0" smtClean="0"/>
              <a:t>II/Les Tuyaux en PVC</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285720" y="1357298"/>
          <a:ext cx="8286808" cy="3214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82" name="Picture 6" descr="https://upload.wikimedia.org/wikipedia/commons/thumb/8/8c/PEX-Rohr.jpg/100px-PEX-Rohr.jpg"/>
          <p:cNvPicPr>
            <a:picLocks noChangeAspect="1" noChangeArrowheads="1"/>
          </p:cNvPicPr>
          <p:nvPr/>
        </p:nvPicPr>
        <p:blipFill>
          <a:blip r:embed="rId6"/>
          <a:srcRect t="35398"/>
          <a:stretch>
            <a:fillRect/>
          </a:stretch>
        </p:blipFill>
        <p:spPr bwMode="auto">
          <a:xfrm>
            <a:off x="5143504" y="4572008"/>
            <a:ext cx="952500" cy="2085967"/>
          </a:xfrm>
          <a:prstGeom prst="rect">
            <a:avLst/>
          </a:prstGeom>
          <a:noFill/>
        </p:spPr>
      </p:pic>
      <p:pic>
        <p:nvPicPr>
          <p:cNvPr id="24584" name="Picture 8" descr="https://adeauplast.com/wp-content/uploads/2017/10/IMG_6039-2.jpg"/>
          <p:cNvPicPr>
            <a:picLocks noChangeAspect="1" noChangeArrowheads="1"/>
          </p:cNvPicPr>
          <p:nvPr/>
        </p:nvPicPr>
        <p:blipFill>
          <a:blip r:embed="rId7"/>
          <a:srcRect l="21973" t="5491" r="18701" b="6661"/>
          <a:stretch>
            <a:fillRect/>
          </a:stretch>
        </p:blipFill>
        <p:spPr bwMode="auto">
          <a:xfrm>
            <a:off x="2285984" y="4357694"/>
            <a:ext cx="2169929" cy="2143140"/>
          </a:xfrm>
          <a:prstGeom prst="rect">
            <a:avLst/>
          </a:prstGeom>
          <a:noFill/>
        </p:spPr>
      </p:pic>
      <p:pic>
        <p:nvPicPr>
          <p:cNvPr id="24586" name="Picture 10" descr="https://blog.manomano.fr/wp-content/uploads/2018/11/Tube-PE.jpg"/>
          <p:cNvPicPr>
            <a:picLocks noChangeAspect="1" noChangeArrowheads="1"/>
          </p:cNvPicPr>
          <p:nvPr/>
        </p:nvPicPr>
        <p:blipFill>
          <a:blip r:embed="rId8"/>
          <a:srcRect r="70248"/>
          <a:stretch>
            <a:fillRect/>
          </a:stretch>
        </p:blipFill>
        <p:spPr bwMode="auto">
          <a:xfrm>
            <a:off x="285720" y="4429132"/>
            <a:ext cx="1714512" cy="1247775"/>
          </a:xfrm>
          <a:prstGeom prst="rect">
            <a:avLst/>
          </a:prstGeom>
          <a:noFill/>
        </p:spPr>
      </p:pic>
      <p:pic>
        <p:nvPicPr>
          <p:cNvPr id="24592" name="Picture 16" descr="Image associÃ©e"/>
          <p:cNvPicPr>
            <a:picLocks noChangeAspect="1" noChangeArrowheads="1"/>
          </p:cNvPicPr>
          <p:nvPr/>
        </p:nvPicPr>
        <p:blipFill>
          <a:blip r:embed="rId9" cstate="print"/>
          <a:srcRect/>
          <a:stretch>
            <a:fillRect/>
          </a:stretch>
        </p:blipFill>
        <p:spPr bwMode="auto">
          <a:xfrm>
            <a:off x="6286512" y="4429132"/>
            <a:ext cx="2857488" cy="1465892"/>
          </a:xfrm>
          <a:prstGeom prst="rect">
            <a:avLst/>
          </a:prstGeom>
          <a:noFill/>
        </p:spPr>
      </p:pic>
      <p:sp>
        <p:nvSpPr>
          <p:cNvPr id="9" name="ZoneTexte 8"/>
          <p:cNvSpPr txBox="1"/>
          <p:nvPr/>
        </p:nvSpPr>
        <p:spPr>
          <a:xfrm>
            <a:off x="857224" y="357166"/>
            <a:ext cx="4739118" cy="461665"/>
          </a:xfrm>
          <a:prstGeom prst="rect">
            <a:avLst/>
          </a:prstGeom>
          <a:solidFill>
            <a:srgbClr val="FFFF00"/>
          </a:solidFill>
        </p:spPr>
        <p:txBody>
          <a:bodyPr wrap="none" rtlCol="0">
            <a:spAutoFit/>
          </a:bodyPr>
          <a:lstStyle/>
          <a:p>
            <a:r>
              <a:rPr lang="fr-FR" sz="2400" b="1" dirty="0" smtClean="0"/>
              <a:t>II/Les Tuyaux en Polyéthylène (AEP)</a:t>
            </a:r>
            <a:endParaRPr lang="fr-FR" sz="2400" b="1" dirty="0"/>
          </a:p>
        </p:txBody>
      </p:sp>
      <p:pic>
        <p:nvPicPr>
          <p:cNvPr id="10" name="Picture 2" descr="E:\2018 2019\Matière CES\plomberie et assinaissement\photos livre de Gérard Calvat\20190615_100845.jpg"/>
          <p:cNvPicPr>
            <a:picLocks noChangeAspect="1" noChangeArrowheads="1"/>
          </p:cNvPicPr>
          <p:nvPr/>
        </p:nvPicPr>
        <p:blipFill>
          <a:blip r:embed="rId10" cstate="print">
            <a:lum bright="10000" contrast="40000"/>
          </a:blip>
          <a:srcRect l="22656" t="23611" r="4687" b="4166"/>
          <a:stretch>
            <a:fillRect/>
          </a:stretch>
        </p:blipFill>
        <p:spPr bwMode="auto">
          <a:xfrm>
            <a:off x="285720" y="4293169"/>
            <a:ext cx="6143668" cy="25648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transition="in" filter="blinds(horizontal)">
                                      <p:cBhvr>
                                        <p:cTn id="12" dur="500"/>
                                        <p:tgtEl>
                                          <p:spTgt spid="245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blinds(horizontal)">
                                      <p:cBhvr>
                                        <p:cTn id="17" dur="500"/>
                                        <p:tgtEl>
                                          <p:spTgt spid="2458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82"/>
                                        </p:tgtEl>
                                        <p:attrNameLst>
                                          <p:attrName>style.visibility</p:attrName>
                                        </p:attrNameLst>
                                      </p:cBhvr>
                                      <p:to>
                                        <p:strVal val="visible"/>
                                      </p:to>
                                    </p:set>
                                    <p:animEffect transition="in" filter="blinds(horizontal)">
                                      <p:cBhvr>
                                        <p:cTn id="22" dur="500"/>
                                        <p:tgtEl>
                                          <p:spTgt spid="245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92"/>
                                        </p:tgtEl>
                                        <p:attrNameLst>
                                          <p:attrName>style.visibility</p:attrName>
                                        </p:attrNameLst>
                                      </p:cBhvr>
                                      <p:to>
                                        <p:strVal val="visible"/>
                                      </p:to>
                                    </p:set>
                                    <p:animEffect transition="in" filter="blinds(horizontal)">
                                      <p:cBhvr>
                                        <p:cTn id="27" dur="500"/>
                                        <p:tgtEl>
                                          <p:spTgt spid="2459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285720" y="642918"/>
            <a:ext cx="8461375" cy="1979612"/>
          </a:xfrm>
          <a:prstGeom prst="rect">
            <a:avLst/>
          </a:prstGeom>
          <a:noFill/>
          <a:ln w="9525">
            <a:noFill/>
            <a:miter lim="800000"/>
            <a:headEnd/>
            <a:tailEnd/>
          </a:ln>
        </p:spPr>
        <p:txBody>
          <a:bodyPr wrap="none" anchor="ctr"/>
          <a:lstStyle/>
          <a:p>
            <a:r>
              <a:rPr lang="fr-FR" b="1" dirty="0"/>
              <a:t>      LES CANALISATIONS FLEXIBLES</a:t>
            </a:r>
            <a:r>
              <a:rPr lang="fr-FR" dirty="0"/>
              <a:t>  </a:t>
            </a:r>
          </a:p>
          <a:p>
            <a:r>
              <a:rPr lang="fr-FR" dirty="0"/>
              <a:t>             Les tuyaux flexibles s'utilisent de plus en plus dans les installations </a:t>
            </a:r>
          </a:p>
          <a:p>
            <a:r>
              <a:rPr lang="fr-FR" dirty="0"/>
              <a:t>      sanitaires car il permettent un </a:t>
            </a:r>
            <a:r>
              <a:rPr lang="fr-FR" dirty="0">
                <a:solidFill>
                  <a:srgbClr val="FF0000"/>
                </a:solidFill>
              </a:rPr>
              <a:t>raccordement simple et  rapide</a:t>
            </a:r>
            <a:r>
              <a:rPr lang="fr-FR" dirty="0"/>
              <a:t> entre </a:t>
            </a:r>
          </a:p>
          <a:p>
            <a:r>
              <a:rPr lang="fr-FR" dirty="0"/>
              <a:t>      éléments. </a:t>
            </a:r>
            <a:r>
              <a:rPr lang="fr-FR" dirty="0" err="1"/>
              <a:t>I’utilisation</a:t>
            </a:r>
            <a:r>
              <a:rPr lang="fr-FR" dirty="0"/>
              <a:t> de ces tuyaux s’envisage essentiellement lorsque</a:t>
            </a:r>
          </a:p>
          <a:p>
            <a:r>
              <a:rPr lang="fr-FR" dirty="0"/>
              <a:t>      </a:t>
            </a:r>
            <a:r>
              <a:rPr lang="fr-FR" dirty="0">
                <a:solidFill>
                  <a:srgbClr val="FF0000"/>
                </a:solidFill>
              </a:rPr>
              <a:t>l'installation peut être dissimulée</a:t>
            </a:r>
            <a:r>
              <a:rPr lang="fr-FR" dirty="0"/>
              <a:t>,  ou dans le cas de </a:t>
            </a:r>
            <a:r>
              <a:rPr lang="fr-FR" dirty="0">
                <a:solidFill>
                  <a:srgbClr val="FF0000"/>
                </a:solidFill>
              </a:rPr>
              <a:t>bidet pivotant</a:t>
            </a:r>
            <a:r>
              <a:rPr lang="fr-FR" dirty="0"/>
              <a:t>.</a:t>
            </a:r>
          </a:p>
        </p:txBody>
      </p:sp>
      <p:pic>
        <p:nvPicPr>
          <p:cNvPr id="1026" name="Picture 2" descr="http://www.guide-plomberie.fr/wp-content/uploads/changer-flexible-622x300.jpg"/>
          <p:cNvPicPr>
            <a:picLocks noChangeAspect="1" noChangeArrowheads="1"/>
          </p:cNvPicPr>
          <p:nvPr/>
        </p:nvPicPr>
        <p:blipFill>
          <a:blip r:embed="rId2"/>
          <a:srcRect/>
          <a:stretch>
            <a:fillRect/>
          </a:stretch>
        </p:blipFill>
        <p:spPr bwMode="auto">
          <a:xfrm>
            <a:off x="743396" y="2786057"/>
            <a:ext cx="7257628" cy="350046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428604"/>
            <a:ext cx="5357850" cy="1754326"/>
          </a:xfrm>
          <a:prstGeom prst="rect">
            <a:avLst/>
          </a:prstGeom>
        </p:spPr>
        <p:txBody>
          <a:bodyPr wrap="square">
            <a:spAutoFit/>
          </a:bodyPr>
          <a:lstStyle/>
          <a:p>
            <a:r>
              <a:rPr lang="fr-FR" dirty="0" smtClean="0"/>
              <a:t>Pour la distribution, les tuyaux flexibles peuvent </a:t>
            </a:r>
          </a:p>
          <a:p>
            <a:r>
              <a:rPr lang="fr-FR" dirty="0" smtClean="0"/>
              <a:t>  soit </a:t>
            </a:r>
            <a:r>
              <a:rPr lang="fr-FR" dirty="0" smtClean="0">
                <a:solidFill>
                  <a:srgbClr val="FF0000"/>
                </a:solidFill>
              </a:rPr>
              <a:t>faire partie intégrante</a:t>
            </a:r>
            <a:r>
              <a:rPr lang="fr-FR" dirty="0" smtClean="0"/>
              <a:t> du réseau sanitaire, </a:t>
            </a:r>
          </a:p>
          <a:p>
            <a:r>
              <a:rPr lang="fr-FR" dirty="0" smtClean="0"/>
              <a:t>  c'est-à-dire être </a:t>
            </a:r>
            <a:r>
              <a:rPr lang="fr-FR" dirty="0" smtClean="0">
                <a:solidFill>
                  <a:srgbClr val="FF0000"/>
                </a:solidFill>
              </a:rPr>
              <a:t>montés entre deux tronçons</a:t>
            </a:r>
            <a:r>
              <a:rPr lang="fr-FR" dirty="0" smtClean="0"/>
              <a:t> de tube rigide</a:t>
            </a:r>
          </a:p>
          <a:p>
            <a:r>
              <a:rPr lang="fr-FR" dirty="0" smtClean="0"/>
              <a:t>  (raccordement entre la colonne montante </a:t>
            </a:r>
          </a:p>
          <a:p>
            <a:r>
              <a:rPr lang="fr-FR" dirty="0" smtClean="0"/>
              <a:t>  et la rampe d'alimentation), </a:t>
            </a:r>
            <a:endParaRPr lang="fr-FR" dirty="0"/>
          </a:p>
        </p:txBody>
      </p:sp>
      <p:sp>
        <p:nvSpPr>
          <p:cNvPr id="3" name="Rectangle 2"/>
          <p:cNvSpPr/>
          <p:nvPr/>
        </p:nvSpPr>
        <p:spPr>
          <a:xfrm>
            <a:off x="285720" y="2428868"/>
            <a:ext cx="4572000" cy="1754326"/>
          </a:xfrm>
          <a:prstGeom prst="rect">
            <a:avLst/>
          </a:prstGeom>
        </p:spPr>
        <p:txBody>
          <a:bodyPr>
            <a:spAutoFit/>
          </a:bodyPr>
          <a:lstStyle/>
          <a:p>
            <a:r>
              <a:rPr lang="fr-FR" dirty="0" smtClean="0"/>
              <a:t>soit </a:t>
            </a:r>
            <a:r>
              <a:rPr lang="fr-FR" dirty="0" smtClean="0">
                <a:solidFill>
                  <a:srgbClr val="FF0000"/>
                </a:solidFill>
              </a:rPr>
              <a:t>servir de liaison</a:t>
            </a:r>
            <a:r>
              <a:rPr lang="fr-FR" dirty="0" smtClean="0"/>
              <a:t> </a:t>
            </a:r>
          </a:p>
          <a:p>
            <a:r>
              <a:rPr lang="fr-FR" dirty="0" smtClean="0"/>
              <a:t>  entre un tube d'alimentation rigide et </a:t>
            </a:r>
          </a:p>
          <a:p>
            <a:r>
              <a:rPr lang="fr-FR" dirty="0" smtClean="0"/>
              <a:t>  un appareil sanitaire (raccordement entre la </a:t>
            </a:r>
          </a:p>
          <a:p>
            <a:r>
              <a:rPr lang="fr-FR" dirty="0" smtClean="0"/>
              <a:t>  rampe d'alimentation et l'appareil sanitaire ou   raccordement direct entre la colonne </a:t>
            </a:r>
          </a:p>
          <a:p>
            <a:r>
              <a:rPr lang="fr-FR" dirty="0" smtClean="0"/>
              <a:t>  montante et l'appareil sanitaire).</a:t>
            </a:r>
            <a:endParaRPr lang="fr-FR" dirty="0"/>
          </a:p>
        </p:txBody>
      </p:sp>
      <p:sp>
        <p:nvSpPr>
          <p:cNvPr id="4" name="Rectangle 3"/>
          <p:cNvSpPr/>
          <p:nvPr/>
        </p:nvSpPr>
        <p:spPr>
          <a:xfrm>
            <a:off x="357158" y="4929198"/>
            <a:ext cx="4572000" cy="923330"/>
          </a:xfrm>
          <a:prstGeom prst="rect">
            <a:avLst/>
          </a:prstGeom>
        </p:spPr>
        <p:txBody>
          <a:bodyPr>
            <a:spAutoFit/>
          </a:bodyPr>
          <a:lstStyle/>
          <a:p>
            <a:r>
              <a:rPr lang="fr-FR" dirty="0" smtClean="0"/>
              <a:t>Ces flexibles sont beaucoup utilisés dans les composants sanitaires car ils permettent   une rapidité de montage.</a:t>
            </a:r>
            <a:endParaRPr lang="fr-FR" dirty="0"/>
          </a:p>
        </p:txBody>
      </p:sp>
      <p:pic>
        <p:nvPicPr>
          <p:cNvPr id="66562" name="Picture 2" descr="https://i.ytimg.com/vi/a9rrZc_Tiw4/maxresdefault.jpg"/>
          <p:cNvPicPr>
            <a:picLocks noChangeAspect="1" noChangeArrowheads="1"/>
          </p:cNvPicPr>
          <p:nvPr/>
        </p:nvPicPr>
        <p:blipFill>
          <a:blip r:embed="rId2"/>
          <a:srcRect/>
          <a:stretch>
            <a:fillRect/>
          </a:stretch>
        </p:blipFill>
        <p:spPr bwMode="auto">
          <a:xfrm>
            <a:off x="5214942" y="2000240"/>
            <a:ext cx="3657600" cy="2057400"/>
          </a:xfrm>
          <a:prstGeom prst="rect">
            <a:avLst/>
          </a:prstGeom>
          <a:noFill/>
        </p:spPr>
      </p:pic>
      <p:pic>
        <p:nvPicPr>
          <p:cNvPr id="6" name="Picture 11" descr="LabWetSide2"/>
          <p:cNvPicPr>
            <a:picLocks noChangeAspect="1" noChangeArrowheads="1"/>
          </p:cNvPicPr>
          <p:nvPr/>
        </p:nvPicPr>
        <p:blipFill>
          <a:blip r:embed="rId3"/>
          <a:srcRect/>
          <a:stretch>
            <a:fillRect/>
          </a:stretch>
        </p:blipFill>
        <p:spPr bwMode="auto">
          <a:xfrm>
            <a:off x="5195964" y="4461619"/>
            <a:ext cx="3667049" cy="18963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500034" y="785794"/>
            <a:ext cx="8280400" cy="857256"/>
          </a:xfrm>
          <a:prstGeom prst="rect">
            <a:avLst/>
          </a:prstGeom>
          <a:noFill/>
          <a:ln w="9525">
            <a:noFill/>
            <a:miter lim="800000"/>
            <a:headEnd/>
            <a:tailEnd/>
          </a:ln>
        </p:spPr>
        <p:txBody>
          <a:bodyPr wrap="none" anchor="ctr"/>
          <a:lstStyle/>
          <a:p>
            <a:r>
              <a:rPr lang="fr-FR" b="1" dirty="0" smtClean="0"/>
              <a:t>2</a:t>
            </a:r>
            <a:r>
              <a:rPr lang="fr-FR" b="1" dirty="0"/>
              <a:t>/</a:t>
            </a:r>
            <a:r>
              <a:rPr lang="fr-FR" dirty="0"/>
              <a:t> </a:t>
            </a:r>
            <a:r>
              <a:rPr lang="fr-FR" b="1" dirty="0"/>
              <a:t>la disposition des canalisations et des appareils de robinetterie.</a:t>
            </a:r>
            <a:endParaRPr lang="fr-FR" dirty="0"/>
          </a:p>
          <a:p>
            <a:r>
              <a:rPr lang="fr-FR" dirty="0"/>
              <a:t>              Ici</a:t>
            </a:r>
            <a:r>
              <a:rPr lang="fr-FR" dirty="0" smtClean="0"/>
              <a:t>, il </a:t>
            </a:r>
            <a:r>
              <a:rPr lang="fr-FR" dirty="0"/>
              <a:t>faut  tenir compte de plusieurs impératifs. A </a:t>
            </a:r>
            <a:r>
              <a:rPr lang="fr-FR" dirty="0" smtClean="0"/>
              <a:t>savoir :</a:t>
            </a:r>
            <a:endParaRPr lang="fr-FR" dirty="0"/>
          </a:p>
        </p:txBody>
      </p:sp>
      <p:sp>
        <p:nvSpPr>
          <p:cNvPr id="4" name="Rectangle 7"/>
          <p:cNvSpPr>
            <a:spLocks noChangeArrowheads="1"/>
          </p:cNvSpPr>
          <p:nvPr/>
        </p:nvSpPr>
        <p:spPr bwMode="auto">
          <a:xfrm>
            <a:off x="571472" y="2319339"/>
            <a:ext cx="7920038" cy="1395413"/>
          </a:xfrm>
          <a:prstGeom prst="rect">
            <a:avLst/>
          </a:prstGeom>
          <a:noFill/>
          <a:ln w="9525">
            <a:noFill/>
            <a:miter lim="800000"/>
            <a:headEnd/>
            <a:tailEnd/>
          </a:ln>
        </p:spPr>
        <p:txBody>
          <a:bodyPr wrap="none" anchor="ctr"/>
          <a:lstStyle/>
          <a:p>
            <a:r>
              <a:rPr lang="fr-FR" b="1" dirty="0"/>
              <a:t>      b/ Impératif d’ordre technique et pratique :</a:t>
            </a:r>
            <a:endParaRPr lang="fr-FR" dirty="0"/>
          </a:p>
          <a:p>
            <a:r>
              <a:rPr lang="fr-FR" dirty="0"/>
              <a:t>          Choisir </a:t>
            </a:r>
            <a:r>
              <a:rPr lang="fr-FR" b="1" dirty="0">
                <a:solidFill>
                  <a:srgbClr val="FF0000"/>
                </a:solidFill>
              </a:rPr>
              <a:t>un tracé aussi simple </a:t>
            </a:r>
            <a:r>
              <a:rPr lang="fr-FR" dirty="0"/>
              <a:t>que possible en marquant les traversées </a:t>
            </a:r>
          </a:p>
          <a:p>
            <a:r>
              <a:rPr lang="fr-FR" dirty="0"/>
              <a:t>      des planché et des murs</a:t>
            </a:r>
            <a:r>
              <a:rPr lang="fr-FR" dirty="0" smtClean="0"/>
              <a:t>. (</a:t>
            </a:r>
            <a:r>
              <a:rPr lang="fr-FR" dirty="0"/>
              <a:t>on doit mettre des </a:t>
            </a:r>
            <a:r>
              <a:rPr lang="fr-FR" dirty="0" smtClean="0"/>
              <a:t>gaines ou fourreaux </a:t>
            </a:r>
            <a:r>
              <a:rPr lang="fr-FR" dirty="0"/>
              <a:t>a faces démontables</a:t>
            </a:r>
            <a:r>
              <a:rPr lang="fr-FR" dirty="0" smtClean="0"/>
              <a:t>)</a:t>
            </a:r>
            <a:endParaRPr lang="fr-FR" dirty="0"/>
          </a:p>
        </p:txBody>
      </p:sp>
      <p:pic>
        <p:nvPicPr>
          <p:cNvPr id="5" name="Picture 8" descr="nahtadjha"/>
          <p:cNvPicPr>
            <a:picLocks noChangeAspect="1" noChangeArrowheads="1"/>
          </p:cNvPicPr>
          <p:nvPr/>
        </p:nvPicPr>
        <p:blipFill>
          <a:blip r:embed="rId2"/>
          <a:srcRect/>
          <a:stretch>
            <a:fillRect/>
          </a:stretch>
        </p:blipFill>
        <p:spPr bwMode="auto">
          <a:xfrm>
            <a:off x="3000364" y="4286256"/>
            <a:ext cx="2425682" cy="2062363"/>
          </a:xfrm>
          <a:prstGeom prst="rect">
            <a:avLst/>
          </a:prstGeom>
          <a:noFill/>
          <a:ln w="57150" cmpd="thickThin">
            <a:noFill/>
            <a:miter lim="800000"/>
            <a:headEnd/>
            <a:tailEnd/>
          </a:ln>
        </p:spPr>
      </p:pic>
      <p:sp>
        <p:nvSpPr>
          <p:cNvPr id="6" name="Line 9"/>
          <p:cNvSpPr>
            <a:spLocks noChangeShapeType="1"/>
          </p:cNvSpPr>
          <p:nvPr/>
        </p:nvSpPr>
        <p:spPr bwMode="auto">
          <a:xfrm>
            <a:off x="4273520" y="5781695"/>
            <a:ext cx="628650" cy="0"/>
          </a:xfrm>
          <a:prstGeom prst="line">
            <a:avLst/>
          </a:prstGeom>
          <a:noFill/>
          <a:ln w="76200">
            <a:solidFill>
              <a:schemeClr val="bg2"/>
            </a:solidFill>
            <a:round/>
            <a:headEnd/>
            <a:tailEnd/>
          </a:ln>
        </p:spPr>
        <p:txBody>
          <a:bodyPr/>
          <a:lstStyle/>
          <a:p>
            <a:endParaRPr lang="fr-FR"/>
          </a:p>
        </p:txBody>
      </p:sp>
      <p:sp>
        <p:nvSpPr>
          <p:cNvPr id="7" name="Line 10"/>
          <p:cNvSpPr>
            <a:spLocks noChangeShapeType="1"/>
          </p:cNvSpPr>
          <p:nvPr/>
        </p:nvSpPr>
        <p:spPr bwMode="auto">
          <a:xfrm>
            <a:off x="4317970" y="6142057"/>
            <a:ext cx="628650" cy="0"/>
          </a:xfrm>
          <a:prstGeom prst="line">
            <a:avLst/>
          </a:prstGeom>
          <a:noFill/>
          <a:ln w="76200">
            <a:solidFill>
              <a:schemeClr val="bg2"/>
            </a:solidFill>
            <a:round/>
            <a:headEnd/>
            <a:tailEnd/>
          </a:ln>
        </p:spPr>
        <p:txBody>
          <a:bodyPr/>
          <a:lstStyle/>
          <a:p>
            <a:endParaRPr lang="fr-FR"/>
          </a:p>
        </p:txBody>
      </p:sp>
      <p:sp>
        <p:nvSpPr>
          <p:cNvPr id="8" name="Oval 11"/>
          <p:cNvSpPr>
            <a:spLocks noChangeArrowheads="1"/>
          </p:cNvSpPr>
          <p:nvPr/>
        </p:nvSpPr>
        <p:spPr bwMode="auto">
          <a:xfrm>
            <a:off x="4002058" y="5467370"/>
            <a:ext cx="1260475" cy="819150"/>
          </a:xfrm>
          <a:prstGeom prst="ellipse">
            <a:avLst/>
          </a:prstGeom>
          <a:noFill/>
          <a:ln w="38100">
            <a:solidFill>
              <a:srgbClr val="FF0000"/>
            </a:solidFill>
            <a:round/>
            <a:headEnd/>
            <a:tailEnd/>
          </a:ln>
        </p:spPr>
        <p:txBody>
          <a:bodyPr wrap="none" anchor="ctr"/>
          <a:lstStyle/>
          <a:p>
            <a:endParaRPr lang="fr-FR"/>
          </a:p>
        </p:txBody>
      </p:sp>
      <p:sp>
        <p:nvSpPr>
          <p:cNvPr id="9" name="Rectangle 12"/>
          <p:cNvSpPr>
            <a:spLocks noChangeArrowheads="1"/>
          </p:cNvSpPr>
          <p:nvPr/>
        </p:nvSpPr>
        <p:spPr bwMode="auto">
          <a:xfrm>
            <a:off x="5757833" y="5675332"/>
            <a:ext cx="1171621" cy="539750"/>
          </a:xfrm>
          <a:prstGeom prst="rect">
            <a:avLst/>
          </a:prstGeom>
          <a:solidFill>
            <a:schemeClr val="bg1">
              <a:lumMod val="65000"/>
            </a:schemeClr>
          </a:solidFill>
          <a:ln w="57150" cmpd="thinThick">
            <a:noFill/>
            <a:miter lim="800000"/>
            <a:headEnd/>
            <a:tailEnd/>
          </a:ln>
        </p:spPr>
        <p:txBody>
          <a:bodyPr wrap="none" anchor="ctr"/>
          <a:lstStyle/>
          <a:p>
            <a:pPr algn="ctr"/>
            <a:r>
              <a:rPr lang="fr-FR" sz="2400" b="1"/>
              <a:t>gaine</a:t>
            </a:r>
          </a:p>
        </p:txBody>
      </p:sp>
      <p:sp>
        <p:nvSpPr>
          <p:cNvPr id="10" name="Line 13"/>
          <p:cNvSpPr>
            <a:spLocks noChangeShapeType="1"/>
          </p:cNvSpPr>
          <p:nvPr/>
        </p:nvSpPr>
        <p:spPr bwMode="auto">
          <a:xfrm>
            <a:off x="5262533" y="5916632"/>
            <a:ext cx="450850" cy="0"/>
          </a:xfrm>
          <a:prstGeom prst="line">
            <a:avLst/>
          </a:prstGeom>
          <a:noFill/>
          <a:ln w="38100">
            <a:solidFill>
              <a:srgbClr val="FF0000"/>
            </a:solidFill>
            <a:round/>
            <a:headEnd/>
            <a:tailEnd type="triangle" w="med" len="med"/>
          </a:ln>
        </p:spPr>
        <p:txBody>
          <a:bodyPr/>
          <a:lstStyle/>
          <a:p>
            <a:endParaRPr lang="fr-FR"/>
          </a:p>
        </p:txBody>
      </p:sp>
      <p:sp>
        <p:nvSpPr>
          <p:cNvPr id="11" name="ZoneTexte 10"/>
          <p:cNvSpPr txBox="1"/>
          <p:nvPr/>
        </p:nvSpPr>
        <p:spPr>
          <a:xfrm>
            <a:off x="500034" y="285728"/>
            <a:ext cx="2171364" cy="400110"/>
          </a:xfrm>
          <a:prstGeom prst="rect">
            <a:avLst/>
          </a:prstGeom>
          <a:noFill/>
        </p:spPr>
        <p:txBody>
          <a:bodyPr wrap="none" rtlCol="0">
            <a:spAutoFit/>
          </a:bodyPr>
          <a:lstStyle/>
          <a:p>
            <a:r>
              <a:rPr lang="fr-FR" sz="2000" b="1" u="sng" dirty="0" smtClean="0">
                <a:solidFill>
                  <a:srgbClr val="FF0000"/>
                </a:solidFill>
              </a:rPr>
              <a:t>Recommandations</a:t>
            </a:r>
            <a:endParaRPr lang="fr-FR" sz="2000" b="1" u="sng" dirty="0">
              <a:solidFill>
                <a:srgbClr val="FF0000"/>
              </a:solidFill>
            </a:endParaRPr>
          </a:p>
        </p:txBody>
      </p:sp>
      <p:sp>
        <p:nvSpPr>
          <p:cNvPr id="12" name="Rectangle 11"/>
          <p:cNvSpPr/>
          <p:nvPr/>
        </p:nvSpPr>
        <p:spPr>
          <a:xfrm>
            <a:off x="857224" y="1714488"/>
            <a:ext cx="5572132" cy="646331"/>
          </a:xfrm>
          <a:prstGeom prst="rect">
            <a:avLst/>
          </a:prstGeom>
        </p:spPr>
        <p:txBody>
          <a:bodyPr wrap="square">
            <a:spAutoFit/>
          </a:bodyPr>
          <a:lstStyle/>
          <a:p>
            <a:r>
              <a:rPr lang="fr-FR" b="1" dirty="0" smtClean="0"/>
              <a:t>a/</a:t>
            </a:r>
            <a:r>
              <a:rPr lang="fr-FR" dirty="0" smtClean="0"/>
              <a:t> </a:t>
            </a:r>
            <a:r>
              <a:rPr lang="fr-FR" b="1" dirty="0" smtClean="0"/>
              <a:t>Impératif d’ordre économique  :</a:t>
            </a:r>
          </a:p>
          <a:p>
            <a:r>
              <a:rPr lang="fr-FR" dirty="0" smtClean="0"/>
              <a:t>             Choisir un tracé aussi </a:t>
            </a:r>
            <a:r>
              <a:rPr lang="fr-FR" b="1" dirty="0" smtClean="0">
                <a:solidFill>
                  <a:srgbClr val="FF0000"/>
                </a:solidFill>
              </a:rPr>
              <a:t>court que possible</a:t>
            </a:r>
            <a:r>
              <a:rPr lang="fr-FR" dirty="0" smtClean="0"/>
              <a:t>. </a:t>
            </a:r>
            <a:endParaRPr lang="fr-FR" dirty="0"/>
          </a:p>
        </p:txBody>
      </p:sp>
      <p:sp>
        <p:nvSpPr>
          <p:cNvPr id="13" name="Rectangle 12"/>
          <p:cNvSpPr/>
          <p:nvPr/>
        </p:nvSpPr>
        <p:spPr>
          <a:xfrm>
            <a:off x="857224" y="3702610"/>
            <a:ext cx="7786742" cy="369332"/>
          </a:xfrm>
          <a:prstGeom prst="rect">
            <a:avLst/>
          </a:prstGeom>
        </p:spPr>
        <p:txBody>
          <a:bodyPr wrap="square">
            <a:spAutoFit/>
          </a:bodyPr>
          <a:lstStyle/>
          <a:p>
            <a:r>
              <a:rPr lang="fr-FR" b="1" u="sng" dirty="0" smtClean="0"/>
              <a:t> R :</a:t>
            </a:r>
            <a:r>
              <a:rPr lang="fr-FR" dirty="0" smtClean="0"/>
              <a:t>celles-ci doivent être réaliser en même temps que les grands œuvres.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00034" y="285728"/>
            <a:ext cx="2171364" cy="400110"/>
          </a:xfrm>
          <a:prstGeom prst="rect">
            <a:avLst/>
          </a:prstGeom>
          <a:noFill/>
        </p:spPr>
        <p:txBody>
          <a:bodyPr wrap="none" rtlCol="0">
            <a:spAutoFit/>
          </a:bodyPr>
          <a:lstStyle/>
          <a:p>
            <a:r>
              <a:rPr lang="fr-FR" sz="2000" b="1" u="sng" dirty="0" smtClean="0">
                <a:solidFill>
                  <a:srgbClr val="FF0000"/>
                </a:solidFill>
              </a:rPr>
              <a:t>Recommandations</a:t>
            </a:r>
            <a:endParaRPr lang="fr-FR" sz="2000" b="1" u="sng" dirty="0">
              <a:solidFill>
                <a:srgbClr val="FF0000"/>
              </a:solidFill>
            </a:endParaRPr>
          </a:p>
        </p:txBody>
      </p:sp>
      <p:sp>
        <p:nvSpPr>
          <p:cNvPr id="4" name="Rectangle 3"/>
          <p:cNvSpPr/>
          <p:nvPr/>
        </p:nvSpPr>
        <p:spPr>
          <a:xfrm>
            <a:off x="1071538" y="857232"/>
            <a:ext cx="3762953" cy="400110"/>
          </a:xfrm>
          <a:prstGeom prst="rect">
            <a:avLst/>
          </a:prstGeom>
        </p:spPr>
        <p:txBody>
          <a:bodyPr wrap="none">
            <a:spAutoFit/>
          </a:bodyPr>
          <a:lstStyle/>
          <a:p>
            <a:r>
              <a:rPr lang="fr-FR" sz="2000" b="1" dirty="0" smtClean="0"/>
              <a:t>IMPERATIFS D'ORDRE ESTETIQUE:</a:t>
            </a:r>
            <a:endParaRPr lang="fr-FR" sz="2000" dirty="0"/>
          </a:p>
        </p:txBody>
      </p:sp>
      <p:sp>
        <p:nvSpPr>
          <p:cNvPr id="5" name="Rectangle 4"/>
          <p:cNvSpPr/>
          <p:nvPr/>
        </p:nvSpPr>
        <p:spPr>
          <a:xfrm>
            <a:off x="1357290" y="1285860"/>
            <a:ext cx="7358114" cy="707886"/>
          </a:xfrm>
          <a:prstGeom prst="rect">
            <a:avLst/>
          </a:prstGeom>
        </p:spPr>
        <p:txBody>
          <a:bodyPr wrap="square">
            <a:spAutoFit/>
          </a:bodyPr>
          <a:lstStyle/>
          <a:p>
            <a:r>
              <a:rPr lang="fr-FR" sz="2000" dirty="0" smtClean="0"/>
              <a:t>Une réalisation apparente sera relativement discrète si elle tienne compte des recommandations suivantes :</a:t>
            </a:r>
            <a:endParaRPr lang="fr-FR" sz="2000" dirty="0"/>
          </a:p>
        </p:txBody>
      </p:sp>
      <p:sp>
        <p:nvSpPr>
          <p:cNvPr id="6" name="Rectangle 5"/>
          <p:cNvSpPr/>
          <p:nvPr/>
        </p:nvSpPr>
        <p:spPr>
          <a:xfrm>
            <a:off x="1285852" y="2143116"/>
            <a:ext cx="7500990" cy="707886"/>
          </a:xfrm>
          <a:prstGeom prst="rect">
            <a:avLst/>
          </a:prstGeom>
        </p:spPr>
        <p:txBody>
          <a:bodyPr wrap="square">
            <a:spAutoFit/>
          </a:bodyPr>
          <a:lstStyle/>
          <a:p>
            <a:r>
              <a:rPr lang="fr-FR" sz="2000" dirty="0" smtClean="0"/>
              <a:t> -Passer les conduites dans des locaux non habités : </a:t>
            </a:r>
          </a:p>
          <a:p>
            <a:r>
              <a:rPr lang="fr-FR" sz="2000" dirty="0" smtClean="0"/>
              <a:t>     caves, débarras, dégagements, ateliers , garages, buanderies, etc. ...</a:t>
            </a:r>
            <a:endParaRPr lang="fr-FR" sz="2000" dirty="0"/>
          </a:p>
        </p:txBody>
      </p:sp>
      <p:sp>
        <p:nvSpPr>
          <p:cNvPr id="7" name="Rectangle 6"/>
          <p:cNvSpPr/>
          <p:nvPr/>
        </p:nvSpPr>
        <p:spPr>
          <a:xfrm>
            <a:off x="1285852" y="3000372"/>
            <a:ext cx="7858148" cy="707886"/>
          </a:xfrm>
          <a:prstGeom prst="rect">
            <a:avLst/>
          </a:prstGeom>
        </p:spPr>
        <p:txBody>
          <a:bodyPr wrap="square">
            <a:spAutoFit/>
          </a:bodyPr>
          <a:lstStyle/>
          <a:p>
            <a:r>
              <a:rPr lang="fr-FR" sz="2000" dirty="0" smtClean="0"/>
              <a:t>-éviter les " traînants " de grande longueur.</a:t>
            </a:r>
          </a:p>
          <a:p>
            <a:r>
              <a:rPr lang="fr-FR" sz="2000" dirty="0" smtClean="0"/>
              <a:t>      (Ne pouvant être posés horizontalement ( pente )). </a:t>
            </a:r>
          </a:p>
        </p:txBody>
      </p:sp>
      <p:sp>
        <p:nvSpPr>
          <p:cNvPr id="8" name="Rectangle 7"/>
          <p:cNvSpPr/>
          <p:nvPr/>
        </p:nvSpPr>
        <p:spPr>
          <a:xfrm>
            <a:off x="1285852" y="3929066"/>
            <a:ext cx="7858148" cy="400110"/>
          </a:xfrm>
          <a:prstGeom prst="rect">
            <a:avLst/>
          </a:prstGeom>
        </p:spPr>
        <p:txBody>
          <a:bodyPr wrap="square">
            <a:spAutoFit/>
          </a:bodyPr>
          <a:lstStyle/>
          <a:p>
            <a:r>
              <a:rPr lang="fr-FR" sz="2000" dirty="0" smtClean="0"/>
              <a:t>- réduire leur longueur en prévoyant un nombre suffisant de colonnes</a:t>
            </a:r>
            <a:endParaRPr lang="fr-FR" sz="2000" dirty="0"/>
          </a:p>
        </p:txBody>
      </p:sp>
      <p:sp>
        <p:nvSpPr>
          <p:cNvPr id="9" name="Rectangle 8"/>
          <p:cNvSpPr/>
          <p:nvPr/>
        </p:nvSpPr>
        <p:spPr>
          <a:xfrm>
            <a:off x="1285852" y="4429132"/>
            <a:ext cx="7786742" cy="1015663"/>
          </a:xfrm>
          <a:prstGeom prst="rect">
            <a:avLst/>
          </a:prstGeom>
        </p:spPr>
        <p:txBody>
          <a:bodyPr wrap="square">
            <a:spAutoFit/>
          </a:bodyPr>
          <a:lstStyle/>
          <a:p>
            <a:r>
              <a:rPr lang="fr-FR" sz="2000" dirty="0" smtClean="0"/>
              <a:t>-Les inévitables " traînants " seront de préférence posés " sur plinthe «c'est-à-dire ni trop près ni trop loin du plancher ( 6 à 10 cm  dans les locaux habités et, " au plafond " dans les sous-sols). </a:t>
            </a:r>
            <a:endParaRPr lang="fr-FR"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23"/>
          <p:cNvPicPr>
            <a:picLocks noChangeAspect="1" noChangeArrowheads="1"/>
          </p:cNvPicPr>
          <p:nvPr/>
        </p:nvPicPr>
        <p:blipFill>
          <a:blip r:embed="rId2"/>
          <a:srcRect/>
          <a:stretch>
            <a:fillRect/>
          </a:stretch>
        </p:blipFill>
        <p:spPr bwMode="auto">
          <a:xfrm>
            <a:off x="5741988" y="285728"/>
            <a:ext cx="2103437" cy="1800225"/>
          </a:xfrm>
          <a:prstGeom prst="rect">
            <a:avLst/>
          </a:prstGeom>
          <a:noFill/>
          <a:ln w="57150" cmpd="thickThin">
            <a:noFill/>
            <a:miter lim="800000"/>
            <a:headEnd/>
            <a:tailEnd/>
          </a:ln>
        </p:spPr>
      </p:pic>
      <p:sp>
        <p:nvSpPr>
          <p:cNvPr id="4" name="Rectangle 8"/>
          <p:cNvSpPr>
            <a:spLocks noChangeArrowheads="1"/>
          </p:cNvSpPr>
          <p:nvPr/>
        </p:nvSpPr>
        <p:spPr bwMode="auto">
          <a:xfrm>
            <a:off x="6011863" y="2039916"/>
            <a:ext cx="1620837" cy="404812"/>
          </a:xfrm>
          <a:prstGeom prst="rect">
            <a:avLst/>
          </a:prstGeom>
          <a:noFill/>
          <a:ln w="38100" cmpd="dbl">
            <a:noFill/>
            <a:miter lim="800000"/>
            <a:headEnd/>
            <a:tailEnd/>
          </a:ln>
        </p:spPr>
        <p:txBody>
          <a:bodyPr wrap="none" anchor="ctr"/>
          <a:lstStyle/>
          <a:p>
            <a:pPr algn="ctr"/>
            <a:r>
              <a:rPr lang="fr-FR"/>
              <a:t>FIG 1</a:t>
            </a:r>
          </a:p>
        </p:txBody>
      </p:sp>
      <p:pic>
        <p:nvPicPr>
          <p:cNvPr id="5" name="Picture 9" descr="141"/>
          <p:cNvPicPr>
            <a:picLocks noChangeAspect="1" noChangeArrowheads="1"/>
          </p:cNvPicPr>
          <p:nvPr/>
        </p:nvPicPr>
        <p:blipFill>
          <a:blip r:embed="rId3"/>
          <a:srcRect/>
          <a:stretch>
            <a:fillRect/>
          </a:stretch>
        </p:blipFill>
        <p:spPr bwMode="auto">
          <a:xfrm>
            <a:off x="5786446" y="4691060"/>
            <a:ext cx="2116137" cy="1881188"/>
          </a:xfrm>
          <a:prstGeom prst="rect">
            <a:avLst/>
          </a:prstGeom>
          <a:noFill/>
          <a:ln w="57150" cmpd="thinThick">
            <a:noFill/>
            <a:miter lim="800000"/>
            <a:headEnd/>
            <a:tailEnd/>
          </a:ln>
        </p:spPr>
      </p:pic>
      <p:sp>
        <p:nvSpPr>
          <p:cNvPr id="8" name="Rectangle 12"/>
          <p:cNvSpPr>
            <a:spLocks noChangeArrowheads="1"/>
          </p:cNvSpPr>
          <p:nvPr/>
        </p:nvSpPr>
        <p:spPr bwMode="auto">
          <a:xfrm>
            <a:off x="5967413" y="4256081"/>
            <a:ext cx="1620837" cy="404813"/>
          </a:xfrm>
          <a:prstGeom prst="rect">
            <a:avLst/>
          </a:prstGeom>
          <a:noFill/>
          <a:ln w="38100" cmpd="dbl">
            <a:noFill/>
            <a:miter lim="800000"/>
            <a:headEnd/>
            <a:tailEnd/>
          </a:ln>
        </p:spPr>
        <p:txBody>
          <a:bodyPr wrap="none" anchor="ctr"/>
          <a:lstStyle/>
          <a:p>
            <a:pPr algn="ctr"/>
            <a:r>
              <a:rPr lang="fr-FR" b="1" dirty="0"/>
              <a:t>FIG 2</a:t>
            </a:r>
          </a:p>
        </p:txBody>
      </p:sp>
      <p:sp>
        <p:nvSpPr>
          <p:cNvPr id="9" name="Rectangle 13"/>
          <p:cNvSpPr>
            <a:spLocks noChangeArrowheads="1"/>
          </p:cNvSpPr>
          <p:nvPr/>
        </p:nvSpPr>
        <p:spPr bwMode="auto">
          <a:xfrm>
            <a:off x="6011871" y="6491285"/>
            <a:ext cx="1620837" cy="404813"/>
          </a:xfrm>
          <a:prstGeom prst="rect">
            <a:avLst/>
          </a:prstGeom>
          <a:noFill/>
          <a:ln w="38100" cmpd="dbl">
            <a:noFill/>
            <a:miter lim="800000"/>
            <a:headEnd/>
            <a:tailEnd/>
          </a:ln>
        </p:spPr>
        <p:txBody>
          <a:bodyPr wrap="none" anchor="ctr"/>
          <a:lstStyle/>
          <a:p>
            <a:pPr algn="ctr"/>
            <a:r>
              <a:rPr lang="fr-FR" b="1"/>
              <a:t>FIG 3</a:t>
            </a:r>
          </a:p>
        </p:txBody>
      </p:sp>
      <p:sp>
        <p:nvSpPr>
          <p:cNvPr id="10" name="ZoneTexte 9"/>
          <p:cNvSpPr txBox="1"/>
          <p:nvPr/>
        </p:nvSpPr>
        <p:spPr>
          <a:xfrm>
            <a:off x="500034" y="285728"/>
            <a:ext cx="2171364" cy="400110"/>
          </a:xfrm>
          <a:prstGeom prst="rect">
            <a:avLst/>
          </a:prstGeom>
          <a:noFill/>
        </p:spPr>
        <p:txBody>
          <a:bodyPr wrap="none" rtlCol="0">
            <a:spAutoFit/>
          </a:bodyPr>
          <a:lstStyle/>
          <a:p>
            <a:r>
              <a:rPr lang="fr-FR" sz="2000" b="1" u="sng" dirty="0" smtClean="0">
                <a:solidFill>
                  <a:srgbClr val="FF0000"/>
                </a:solidFill>
              </a:rPr>
              <a:t>Recommandations</a:t>
            </a:r>
            <a:endParaRPr lang="fr-FR" sz="2000" b="1" u="sng" dirty="0">
              <a:solidFill>
                <a:srgbClr val="FF0000"/>
              </a:solidFill>
            </a:endParaRPr>
          </a:p>
        </p:txBody>
      </p:sp>
      <p:sp>
        <p:nvSpPr>
          <p:cNvPr id="11" name="Rectangle 10"/>
          <p:cNvSpPr/>
          <p:nvPr/>
        </p:nvSpPr>
        <p:spPr>
          <a:xfrm>
            <a:off x="571472" y="1211033"/>
            <a:ext cx="4572000" cy="646331"/>
          </a:xfrm>
          <a:prstGeom prst="rect">
            <a:avLst/>
          </a:prstGeom>
        </p:spPr>
        <p:txBody>
          <a:bodyPr>
            <a:spAutoFit/>
          </a:bodyPr>
          <a:lstStyle/>
          <a:p>
            <a:r>
              <a:rPr lang="fr-FR" dirty="0" smtClean="0"/>
              <a:t> -disposer les colonnes dans les angles </a:t>
            </a:r>
          </a:p>
          <a:p>
            <a:r>
              <a:rPr lang="fr-FR" dirty="0" smtClean="0"/>
              <a:t>    formés par les parois -FIG1-. </a:t>
            </a:r>
            <a:endParaRPr lang="fr-FR" dirty="0"/>
          </a:p>
        </p:txBody>
      </p:sp>
      <p:sp>
        <p:nvSpPr>
          <p:cNvPr id="12" name="Rectangle 11"/>
          <p:cNvSpPr/>
          <p:nvPr/>
        </p:nvSpPr>
        <p:spPr>
          <a:xfrm>
            <a:off x="714380" y="2577108"/>
            <a:ext cx="4572000" cy="923330"/>
          </a:xfrm>
          <a:prstGeom prst="rect">
            <a:avLst/>
          </a:prstGeom>
        </p:spPr>
        <p:txBody>
          <a:bodyPr>
            <a:spAutoFit/>
          </a:bodyPr>
          <a:lstStyle/>
          <a:p>
            <a:r>
              <a:rPr lang="fr-FR" dirty="0" smtClean="0"/>
              <a:t>(on peut parfois les dissimuler derrière une tenture ou dans </a:t>
            </a:r>
          </a:p>
          <a:p>
            <a:r>
              <a:rPr lang="fr-FR" dirty="0" smtClean="0"/>
              <a:t>    un placard)-FIG2-,</a:t>
            </a:r>
            <a:endParaRPr lang="fr-FR" dirty="0"/>
          </a:p>
        </p:txBody>
      </p:sp>
      <p:pic>
        <p:nvPicPr>
          <p:cNvPr id="13" name="Picture 10" descr="458"/>
          <p:cNvPicPr>
            <a:picLocks noChangeAspect="1" noChangeArrowheads="1"/>
          </p:cNvPicPr>
          <p:nvPr/>
        </p:nvPicPr>
        <p:blipFill>
          <a:blip r:embed="rId4"/>
          <a:srcRect/>
          <a:stretch>
            <a:fillRect/>
          </a:stretch>
        </p:blipFill>
        <p:spPr bwMode="auto">
          <a:xfrm>
            <a:off x="5715008" y="2571744"/>
            <a:ext cx="2143140" cy="1714512"/>
          </a:xfrm>
          <a:prstGeom prst="rect">
            <a:avLst/>
          </a:prstGeom>
          <a:noFill/>
          <a:ln w="57150" cmpd="thickThin">
            <a:noFill/>
            <a:miter lim="800000"/>
            <a:headEnd/>
            <a:tailEnd/>
          </a:ln>
        </p:spPr>
      </p:pic>
      <p:sp>
        <p:nvSpPr>
          <p:cNvPr id="14" name="Rectangle 13"/>
          <p:cNvSpPr/>
          <p:nvPr/>
        </p:nvSpPr>
        <p:spPr>
          <a:xfrm>
            <a:off x="571472" y="4648810"/>
            <a:ext cx="4572000" cy="923330"/>
          </a:xfrm>
          <a:prstGeom prst="rect">
            <a:avLst/>
          </a:prstGeom>
        </p:spPr>
        <p:txBody>
          <a:bodyPr>
            <a:spAutoFit/>
          </a:bodyPr>
          <a:lstStyle/>
          <a:p>
            <a:r>
              <a:rPr lang="fr-FR" dirty="0" smtClean="0"/>
              <a:t>-fixer les conduites de manière à, ce qu'elles soient et restent rigoureusement parallèles entre elles et à la paroi.</a:t>
            </a:r>
            <a:endParaRPr lang="fr-FR" dirty="0"/>
          </a:p>
        </p:txBody>
      </p:sp>
      <p:sp>
        <p:nvSpPr>
          <p:cNvPr id="15" name="Rectangle 14"/>
          <p:cNvSpPr/>
          <p:nvPr/>
        </p:nvSpPr>
        <p:spPr>
          <a:xfrm>
            <a:off x="571504" y="5648942"/>
            <a:ext cx="4572000" cy="923330"/>
          </a:xfrm>
          <a:prstGeom prst="rect">
            <a:avLst/>
          </a:prstGeom>
        </p:spPr>
        <p:txBody>
          <a:bodyPr>
            <a:spAutoFit/>
          </a:bodyPr>
          <a:lstStyle/>
          <a:p>
            <a:r>
              <a:rPr lang="fr-FR" dirty="0" smtClean="0"/>
              <a:t>-éviter surtout de faire suivre un même trajet par plusieurs conduites de pentes contraires ou différentes-FIG3-.</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par>
                                <p:cTn id="33" presetID="3"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928802"/>
            <a:ext cx="7929618" cy="2215991"/>
          </a:xfrm>
          <a:prstGeom prst="rect">
            <a:avLst/>
          </a:prstGeom>
        </p:spPr>
        <p:txBody>
          <a:bodyPr wrap="square">
            <a:spAutoFit/>
          </a:bodyPr>
          <a:lstStyle/>
          <a:p>
            <a:r>
              <a:rPr lang="fr-FR" dirty="0" smtClean="0"/>
              <a:t>	La plomberie sanitaires, au sens où on les entend communément,         comprennent </a:t>
            </a:r>
            <a:r>
              <a:rPr lang="fr-FR" b="1" dirty="0" smtClean="0">
                <a:solidFill>
                  <a:srgbClr val="FF0000"/>
                </a:solidFill>
              </a:rPr>
              <a:t>tous les organes</a:t>
            </a:r>
            <a:r>
              <a:rPr lang="fr-FR" dirty="0" smtClean="0"/>
              <a:t>, </a:t>
            </a:r>
            <a:r>
              <a:rPr lang="fr-FR" b="1" dirty="0" smtClean="0">
                <a:solidFill>
                  <a:srgbClr val="FF0000"/>
                </a:solidFill>
              </a:rPr>
              <a:t>tous les appareils </a:t>
            </a:r>
            <a:r>
              <a:rPr lang="fr-FR" dirty="0" smtClean="0"/>
              <a:t>et tous les </a:t>
            </a:r>
            <a:r>
              <a:rPr lang="fr-FR" b="1" dirty="0" smtClean="0">
                <a:solidFill>
                  <a:srgbClr val="FF0000"/>
                </a:solidFill>
              </a:rPr>
              <a:t>produits </a:t>
            </a:r>
            <a:r>
              <a:rPr lang="fr-FR" dirty="0" smtClean="0"/>
              <a:t>permettant </a:t>
            </a:r>
            <a:r>
              <a:rPr lang="fr-FR" sz="2400" b="1" dirty="0" smtClean="0">
                <a:solidFill>
                  <a:srgbClr val="0070C0"/>
                </a:solidFill>
              </a:rPr>
              <a:t>l'alimentation, l'évacuation et l'utilisation de l'eau  et de gaz,  à l'intérieur des bâtiments d'habitation </a:t>
            </a:r>
            <a:r>
              <a:rPr lang="fr-FR" dirty="0" smtClean="0"/>
              <a:t>ou non, cette eau étant utilisée essentiellement pour des </a:t>
            </a:r>
            <a:r>
              <a:rPr lang="fr-FR" b="1" u="sng" dirty="0" smtClean="0">
                <a:solidFill>
                  <a:srgbClr val="0070C0"/>
                </a:solidFill>
              </a:rPr>
              <a:t>raisons d'hygiènes </a:t>
            </a:r>
            <a:r>
              <a:rPr lang="fr-FR" dirty="0" smtClean="0"/>
              <a:t>(nettoyage corporel...), pour des </a:t>
            </a:r>
            <a:r>
              <a:rPr lang="fr-FR" b="1" dirty="0" smtClean="0">
                <a:solidFill>
                  <a:srgbClr val="0070C0"/>
                </a:solidFill>
              </a:rPr>
              <a:t>besoins naturels </a:t>
            </a:r>
            <a:r>
              <a:rPr lang="fr-FR" dirty="0" smtClean="0"/>
              <a:t>(boisson...), pour </a:t>
            </a:r>
            <a:r>
              <a:rPr lang="fr-FR" b="1" dirty="0" smtClean="0">
                <a:solidFill>
                  <a:srgbClr val="0070C0"/>
                </a:solidFill>
              </a:rPr>
              <a:t>le nettoyage domestique</a:t>
            </a:r>
            <a:r>
              <a:rPr lang="fr-FR" dirty="0" smtClean="0"/>
              <a:t> (vaisselle...)…ECT.</a:t>
            </a:r>
          </a:p>
          <a:p>
            <a:endParaRPr lang="fr-FR" dirty="0" smtClean="0"/>
          </a:p>
        </p:txBody>
      </p:sp>
      <p:sp>
        <p:nvSpPr>
          <p:cNvPr id="3" name="ZoneTexte 2"/>
          <p:cNvSpPr txBox="1"/>
          <p:nvPr/>
        </p:nvSpPr>
        <p:spPr>
          <a:xfrm>
            <a:off x="714348" y="4286256"/>
            <a:ext cx="2548968" cy="400110"/>
          </a:xfrm>
          <a:prstGeom prst="rect">
            <a:avLst/>
          </a:prstGeom>
          <a:solidFill>
            <a:srgbClr val="00B0F0"/>
          </a:solidFill>
        </p:spPr>
        <p:txBody>
          <a:bodyPr wrap="none" rtlCol="0">
            <a:spAutoFit/>
          </a:bodyPr>
          <a:lstStyle/>
          <a:p>
            <a:r>
              <a:rPr lang="fr-FR" sz="2000" b="1" u="sng" dirty="0" smtClean="0"/>
              <a:t>L’Alimentation en eau:</a:t>
            </a:r>
            <a:endParaRPr lang="fr-FR" sz="2000" b="1" u="sng" dirty="0"/>
          </a:p>
        </p:txBody>
      </p:sp>
      <p:sp>
        <p:nvSpPr>
          <p:cNvPr id="5" name="ZoneTexte 4"/>
          <p:cNvSpPr txBox="1"/>
          <p:nvPr/>
        </p:nvSpPr>
        <p:spPr>
          <a:xfrm>
            <a:off x="785786" y="1214422"/>
            <a:ext cx="2646302" cy="400110"/>
          </a:xfrm>
          <a:prstGeom prst="rect">
            <a:avLst/>
          </a:prstGeom>
          <a:solidFill>
            <a:srgbClr val="00B0F0"/>
          </a:solidFill>
        </p:spPr>
        <p:txBody>
          <a:bodyPr wrap="none" rtlCol="0">
            <a:spAutoFit/>
          </a:bodyPr>
          <a:lstStyle/>
          <a:p>
            <a:r>
              <a:rPr lang="fr-FR" sz="2000" b="1" u="sng" dirty="0" smtClean="0"/>
              <a:t>La plomberie Sanitaire:</a:t>
            </a:r>
            <a:endParaRPr lang="fr-FR" sz="2000" b="1" u="sng" dirty="0"/>
          </a:p>
        </p:txBody>
      </p:sp>
      <p:sp>
        <p:nvSpPr>
          <p:cNvPr id="6" name="ZoneTexte 5"/>
          <p:cNvSpPr txBox="1"/>
          <p:nvPr/>
        </p:nvSpPr>
        <p:spPr>
          <a:xfrm>
            <a:off x="785786" y="4929198"/>
            <a:ext cx="7858180" cy="1015663"/>
          </a:xfrm>
          <a:prstGeom prst="rect">
            <a:avLst/>
          </a:prstGeom>
          <a:noFill/>
        </p:spPr>
        <p:txBody>
          <a:bodyPr wrap="square" rtlCol="0">
            <a:spAutoFit/>
          </a:bodyPr>
          <a:lstStyle/>
          <a:p>
            <a:r>
              <a:rPr lang="fr-FR" sz="2000" dirty="0" smtClean="0"/>
              <a:t>	On désigne par Alimentation en eau potable l’ensemble des </a:t>
            </a:r>
            <a:r>
              <a:rPr lang="fr-FR" sz="2000" b="1" dirty="0" smtClean="0">
                <a:solidFill>
                  <a:srgbClr val="0070C0"/>
                </a:solidFill>
              </a:rPr>
              <a:t>systèmes de captage, L’Adduction, le traitement et le stockage, et la distribution </a:t>
            </a:r>
            <a:r>
              <a:rPr lang="fr-FR" sz="2000" dirty="0" smtClean="0"/>
              <a:t>de l’eau dans le but et de fournir l’eau aux consommateurs.</a:t>
            </a:r>
            <a:endParaRPr lang="fr-FR"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786" y="-24"/>
            <a:ext cx="7500990" cy="646331"/>
          </a:xfrm>
          <a:prstGeom prst="rect">
            <a:avLst/>
          </a:prstGeom>
        </p:spPr>
        <p:txBody>
          <a:bodyPr wrap="square">
            <a:spAutoFit/>
          </a:bodyPr>
          <a:lstStyle/>
          <a:p>
            <a:pPr algn="ctr"/>
            <a:r>
              <a:rPr lang="fr-FR" dirty="0" smtClean="0">
                <a:solidFill>
                  <a:srgbClr val="000000"/>
                </a:solidFill>
              </a:rPr>
              <a:t>« De la circulation de l'eau dans l'installation sanitaire,  à l'audition du bruit » </a:t>
            </a:r>
          </a:p>
          <a:p>
            <a:pPr algn="ctr"/>
            <a:r>
              <a:rPr lang="fr-FR" b="1" dirty="0" smtClean="0">
                <a:solidFill>
                  <a:srgbClr val="000000"/>
                </a:solidFill>
              </a:rPr>
              <a:t>schéma de l'ensemble du processus</a:t>
            </a:r>
            <a:endParaRPr lang="fr-FR" b="1" dirty="0"/>
          </a:p>
        </p:txBody>
      </p:sp>
      <p:graphicFrame>
        <p:nvGraphicFramePr>
          <p:cNvPr id="5" name="Diagramme 4"/>
          <p:cNvGraphicFramePr/>
          <p:nvPr/>
        </p:nvGraphicFramePr>
        <p:xfrm>
          <a:off x="428596" y="754058"/>
          <a:ext cx="8215370" cy="1889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14282" y="2786058"/>
            <a:ext cx="4572000" cy="923330"/>
          </a:xfrm>
          <a:prstGeom prst="rect">
            <a:avLst/>
          </a:prstGeom>
        </p:spPr>
        <p:txBody>
          <a:bodyPr>
            <a:spAutoFit/>
          </a:bodyPr>
          <a:lstStyle/>
          <a:p>
            <a:pPr>
              <a:buFontTx/>
              <a:buChar char="•"/>
            </a:pPr>
            <a:r>
              <a:rPr lang="fr-FR" dirty="0" smtClean="0"/>
              <a:t>Frottements dans les canalisations</a:t>
            </a:r>
          </a:p>
          <a:p>
            <a:pPr>
              <a:buFontTx/>
              <a:buChar char="•"/>
            </a:pPr>
            <a:r>
              <a:rPr lang="fr-FR" dirty="0" smtClean="0"/>
              <a:t>Turbulences a la rencontre des obstacles: coudes, robinetterie,…</a:t>
            </a:r>
            <a:r>
              <a:rPr lang="fr-FR" dirty="0" err="1" smtClean="0"/>
              <a:t>etc</a:t>
            </a:r>
            <a:endParaRPr lang="fr-FR" dirty="0"/>
          </a:p>
        </p:txBody>
      </p:sp>
      <p:sp>
        <p:nvSpPr>
          <p:cNvPr id="7" name="Rectangle 6"/>
          <p:cNvSpPr/>
          <p:nvPr/>
        </p:nvSpPr>
        <p:spPr>
          <a:xfrm>
            <a:off x="500034" y="4323528"/>
            <a:ext cx="4572000" cy="677108"/>
          </a:xfrm>
          <a:prstGeom prst="rect">
            <a:avLst/>
          </a:prstGeom>
        </p:spPr>
        <p:txBody>
          <a:bodyPr>
            <a:spAutoFit/>
          </a:bodyPr>
          <a:lstStyle/>
          <a:p>
            <a:r>
              <a:rPr lang="fr-FR" dirty="0" smtClean="0">
                <a:solidFill>
                  <a:srgbClr val="000000"/>
                </a:solidFill>
              </a:rPr>
              <a:t>Transmission par les parois des</a:t>
            </a:r>
          </a:p>
          <a:p>
            <a:r>
              <a:rPr lang="fr-FR" dirty="0" smtClean="0">
                <a:solidFill>
                  <a:srgbClr val="000000"/>
                </a:solidFill>
              </a:rPr>
              <a:t> canalisations: </a:t>
            </a:r>
            <a:r>
              <a:rPr lang="fr-FR" sz="2000" b="1" u="sng" dirty="0" smtClean="0">
                <a:solidFill>
                  <a:srgbClr val="FF0000"/>
                </a:solidFill>
              </a:rPr>
              <a:t>Transmission Solide</a:t>
            </a:r>
            <a:endParaRPr lang="fr-FR" b="1" u="sng" dirty="0">
              <a:solidFill>
                <a:srgbClr val="FF0000"/>
              </a:solidFill>
            </a:endParaRPr>
          </a:p>
        </p:txBody>
      </p:sp>
      <p:sp>
        <p:nvSpPr>
          <p:cNvPr id="8" name="Rectangle 7"/>
          <p:cNvSpPr/>
          <p:nvPr/>
        </p:nvSpPr>
        <p:spPr>
          <a:xfrm>
            <a:off x="4786346" y="2714620"/>
            <a:ext cx="4572000" cy="1200329"/>
          </a:xfrm>
          <a:prstGeom prst="rect">
            <a:avLst/>
          </a:prstGeom>
        </p:spPr>
        <p:txBody>
          <a:bodyPr>
            <a:spAutoFit/>
          </a:bodyPr>
          <a:lstStyle/>
          <a:p>
            <a:pPr lvl="0" indent="-342900" fontAlgn="base">
              <a:spcBef>
                <a:spcPct val="0"/>
              </a:spcBef>
              <a:spcAft>
                <a:spcPct val="0"/>
              </a:spcAft>
              <a:buClr>
                <a:schemeClr val="bg2"/>
              </a:buClr>
              <a:buSzPct val="75000"/>
              <a:buFontTx/>
              <a:buChar char="•"/>
            </a:pPr>
            <a:r>
              <a:rPr lang="fr-FR" b="1" dirty="0" smtClean="0"/>
              <a:t>Les Robinets</a:t>
            </a:r>
          </a:p>
          <a:p>
            <a:pPr lvl="0" indent="-342900" fontAlgn="base">
              <a:spcBef>
                <a:spcPct val="0"/>
              </a:spcBef>
              <a:spcAft>
                <a:spcPct val="0"/>
              </a:spcAft>
              <a:buClr>
                <a:schemeClr val="bg2"/>
              </a:buClr>
              <a:buSzPct val="75000"/>
              <a:buFontTx/>
              <a:buChar char="•"/>
            </a:pPr>
            <a:r>
              <a:rPr lang="fr-FR" dirty="0" smtClean="0"/>
              <a:t>-Impact du jet sur les appareils et le bruit de jet des plan d'eau.</a:t>
            </a:r>
          </a:p>
          <a:p>
            <a:pPr lvl="0" indent="-342900" fontAlgn="base">
              <a:spcBef>
                <a:spcPct val="0"/>
              </a:spcBef>
              <a:spcAft>
                <a:spcPct val="0"/>
              </a:spcAft>
              <a:buClr>
                <a:schemeClr val="bg2"/>
              </a:buClr>
              <a:buSzPct val="75000"/>
              <a:buFontTx/>
              <a:buChar char="•"/>
            </a:pPr>
            <a:r>
              <a:rPr lang="fr-FR" b="1" dirty="0" smtClean="0"/>
              <a:t>+les  Installations électriques</a:t>
            </a:r>
            <a:endParaRPr lang="fr-FR" dirty="0" smtClean="0"/>
          </a:p>
        </p:txBody>
      </p:sp>
      <p:sp>
        <p:nvSpPr>
          <p:cNvPr id="9" name="Rectangle 8"/>
          <p:cNvSpPr/>
          <p:nvPr/>
        </p:nvSpPr>
        <p:spPr>
          <a:xfrm>
            <a:off x="5072066" y="4323528"/>
            <a:ext cx="4572000" cy="677108"/>
          </a:xfrm>
          <a:prstGeom prst="rect">
            <a:avLst/>
          </a:prstGeom>
        </p:spPr>
        <p:txBody>
          <a:bodyPr>
            <a:spAutoFit/>
          </a:bodyPr>
          <a:lstStyle/>
          <a:p>
            <a:r>
              <a:rPr lang="fr-FR" dirty="0" smtClean="0">
                <a:solidFill>
                  <a:srgbClr val="000000"/>
                </a:solidFill>
              </a:rPr>
              <a:t>Rayonnement direct dans l'atmosphère     (bruit aérien) : </a:t>
            </a:r>
            <a:r>
              <a:rPr lang="fr-FR" sz="2000" b="1" u="sng" dirty="0" smtClean="0">
                <a:solidFill>
                  <a:srgbClr val="00B0F0"/>
                </a:solidFill>
              </a:rPr>
              <a:t>Transmission Aérienne</a:t>
            </a:r>
            <a:endParaRPr lang="fr-FR" b="1" u="sng" dirty="0">
              <a:solidFill>
                <a:srgbClr val="00B0F0"/>
              </a:solidFill>
            </a:endParaRPr>
          </a:p>
        </p:txBody>
      </p:sp>
      <p:sp>
        <p:nvSpPr>
          <p:cNvPr id="10" name="Rectangle 9"/>
          <p:cNvSpPr/>
          <p:nvPr/>
        </p:nvSpPr>
        <p:spPr>
          <a:xfrm>
            <a:off x="2286016" y="5640189"/>
            <a:ext cx="4572000" cy="646331"/>
          </a:xfrm>
          <a:prstGeom prst="rect">
            <a:avLst/>
          </a:prstGeom>
          <a:solidFill>
            <a:srgbClr val="FF0000"/>
          </a:solidFill>
        </p:spPr>
        <p:txBody>
          <a:bodyPr>
            <a:spAutoFit/>
          </a:bodyPr>
          <a:lstStyle/>
          <a:p>
            <a:pPr algn="ctr"/>
            <a:r>
              <a:rPr lang="fr-FR" dirty="0" smtClean="0">
                <a:solidFill>
                  <a:srgbClr val="FFC000"/>
                </a:solidFill>
              </a:rPr>
              <a:t>TRANSMISSION AUX </a:t>
            </a:r>
          </a:p>
          <a:p>
            <a:pPr algn="ctr"/>
            <a:r>
              <a:rPr lang="fr-FR" b="1" dirty="0" smtClean="0">
                <a:solidFill>
                  <a:srgbClr val="FFC000"/>
                </a:solidFill>
              </a:rPr>
              <a:t>PAROIS ET STRUCTURE</a:t>
            </a:r>
            <a:r>
              <a:rPr lang="fr-FR" dirty="0" smtClean="0">
                <a:solidFill>
                  <a:srgbClr val="FFC000"/>
                </a:solidFill>
              </a:rPr>
              <a:t> DE L'IMMEUBLE</a:t>
            </a:r>
            <a:endParaRPr lang="fr-FR" dirty="0">
              <a:solidFill>
                <a:srgbClr val="FFC000"/>
              </a:solidFill>
            </a:endParaRPr>
          </a:p>
        </p:txBody>
      </p:sp>
      <p:sp>
        <p:nvSpPr>
          <p:cNvPr id="11" name="Flèche vers le bas 10"/>
          <p:cNvSpPr/>
          <p:nvPr/>
        </p:nvSpPr>
        <p:spPr>
          <a:xfrm>
            <a:off x="6357950" y="3929066"/>
            <a:ext cx="714380" cy="285752"/>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a:off x="1785918" y="3929066"/>
            <a:ext cx="714380" cy="28575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Accolade ouvrante 12"/>
          <p:cNvSpPr/>
          <p:nvPr/>
        </p:nvSpPr>
        <p:spPr>
          <a:xfrm rot="16200000">
            <a:off x="4214810" y="3429000"/>
            <a:ext cx="714380" cy="3714776"/>
          </a:xfrm>
          <a:prstGeom prst="leftBrac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8" grpId="0"/>
      <p:bldP spid="9" grpId="0"/>
      <p:bldP spid="10"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61928" y="2357430"/>
            <a:ext cx="5081840" cy="1200329"/>
          </a:xfrm>
          <a:prstGeom prst="rect">
            <a:avLst/>
          </a:prstGeom>
          <a:solidFill>
            <a:schemeClr val="accent6">
              <a:lumMod val="75000"/>
            </a:schemeClr>
          </a:solidFill>
        </p:spPr>
        <p:txBody>
          <a:bodyPr wrap="none" rtlCol="0">
            <a:spAutoFit/>
          </a:bodyPr>
          <a:lstStyle/>
          <a:p>
            <a:pPr algn="ctr"/>
            <a:r>
              <a:rPr lang="fr-FR" sz="3600" b="1" dirty="0" smtClean="0"/>
              <a:t>Assainissement </a:t>
            </a:r>
          </a:p>
          <a:p>
            <a:pPr algn="ctr"/>
            <a:r>
              <a:rPr lang="fr-FR" sz="3600" b="1" dirty="0" smtClean="0"/>
              <a:t>(Réseaux des Eaux Usées)</a:t>
            </a:r>
            <a:endParaRPr lang="fr-FR" sz="36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2896370" cy="461665"/>
          </a:xfrm>
          <a:prstGeom prst="rect">
            <a:avLst/>
          </a:prstGeom>
          <a:solidFill>
            <a:srgbClr val="66FF99"/>
          </a:solidFill>
        </p:spPr>
        <p:txBody>
          <a:bodyPr wrap="none" rtlCol="0">
            <a:spAutoFit/>
          </a:bodyPr>
          <a:lstStyle/>
          <a:p>
            <a:r>
              <a:rPr lang="fr-FR" sz="2400" b="1" dirty="0" smtClean="0"/>
              <a:t>Réseau d’Evacuation:</a:t>
            </a:r>
            <a:endParaRPr lang="fr-FR" sz="2400" b="1" dirty="0"/>
          </a:p>
        </p:txBody>
      </p:sp>
      <p:sp>
        <p:nvSpPr>
          <p:cNvPr id="3" name="Rectangle 2"/>
          <p:cNvSpPr/>
          <p:nvPr/>
        </p:nvSpPr>
        <p:spPr>
          <a:xfrm>
            <a:off x="1000100" y="1785926"/>
            <a:ext cx="7715304" cy="923330"/>
          </a:xfrm>
          <a:prstGeom prst="rect">
            <a:avLst/>
          </a:prstGeom>
        </p:spPr>
        <p:txBody>
          <a:bodyPr wrap="square">
            <a:spAutoFit/>
          </a:bodyPr>
          <a:lstStyle/>
          <a:p>
            <a:r>
              <a:rPr lang="fr-FR" dirty="0" smtClean="0"/>
              <a:t>Le réseau d’évacuation sert pour l’évacuation de l’ensemble des </a:t>
            </a:r>
            <a:r>
              <a:rPr lang="fr-FR" b="1" dirty="0" smtClean="0">
                <a:solidFill>
                  <a:schemeClr val="accent6">
                    <a:lumMod val="75000"/>
                  </a:schemeClr>
                </a:solidFill>
              </a:rPr>
              <a:t>eaux pluviales et usées</a:t>
            </a:r>
            <a:r>
              <a:rPr lang="fr-FR" dirty="0" smtClean="0"/>
              <a:t> ainsi que leur </a:t>
            </a:r>
            <a:r>
              <a:rPr lang="fr-FR" b="1" dirty="0" smtClean="0"/>
              <a:t>rejet dans les exutoires</a:t>
            </a:r>
            <a:r>
              <a:rPr lang="fr-FR" dirty="0" smtClean="0"/>
              <a:t> naturels sous des modes compatibles avec les exigences de la santé publique et de l’environnement. </a:t>
            </a:r>
            <a:endParaRPr lang="fr-FR" dirty="0"/>
          </a:p>
        </p:txBody>
      </p:sp>
      <p:pic>
        <p:nvPicPr>
          <p:cNvPr id="4" name="Picture 4" descr="RÃ©sultat de recherche d'images pour &quot;rÃ©seau acheminement de l'eau du barrage au robinet&quot;"/>
          <p:cNvPicPr>
            <a:picLocks noChangeAspect="1" noChangeArrowheads="1"/>
          </p:cNvPicPr>
          <p:nvPr/>
        </p:nvPicPr>
        <p:blipFill>
          <a:blip r:embed="rId2"/>
          <a:srcRect/>
          <a:stretch>
            <a:fillRect/>
          </a:stretch>
        </p:blipFill>
        <p:spPr bwMode="auto">
          <a:xfrm>
            <a:off x="0" y="3356769"/>
            <a:ext cx="9144000" cy="2143126"/>
          </a:xfrm>
          <a:prstGeom prst="rect">
            <a:avLst/>
          </a:prstGeom>
          <a:noFill/>
        </p:spPr>
      </p:pic>
      <p:cxnSp>
        <p:nvCxnSpPr>
          <p:cNvPr id="5" name="Connecteur droit 4"/>
          <p:cNvCxnSpPr/>
          <p:nvPr/>
        </p:nvCxnSpPr>
        <p:spPr>
          <a:xfrm rot="5400000">
            <a:off x="3679025" y="4606933"/>
            <a:ext cx="3071834" cy="1588"/>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6203833" y="5714222"/>
            <a:ext cx="1626856" cy="369332"/>
          </a:xfrm>
          <a:prstGeom prst="rect">
            <a:avLst/>
          </a:prstGeom>
          <a:solidFill>
            <a:schemeClr val="accent6">
              <a:lumMod val="75000"/>
            </a:schemeClr>
          </a:solidFill>
        </p:spPr>
        <p:txBody>
          <a:bodyPr wrap="none" rtlCol="0">
            <a:spAutoFit/>
          </a:bodyPr>
          <a:lstStyle/>
          <a:p>
            <a:r>
              <a:rPr lang="fr-FR" dirty="0" smtClean="0"/>
              <a:t>Assainissement</a:t>
            </a:r>
            <a:endParaRPr lang="fr-FR" dirty="0"/>
          </a:p>
        </p:txBody>
      </p:sp>
      <p:sp>
        <p:nvSpPr>
          <p:cNvPr id="7" name="ZoneTexte 6"/>
          <p:cNvSpPr txBox="1"/>
          <p:nvPr/>
        </p:nvSpPr>
        <p:spPr>
          <a:xfrm>
            <a:off x="1785918" y="5714222"/>
            <a:ext cx="2082943" cy="369332"/>
          </a:xfrm>
          <a:prstGeom prst="rect">
            <a:avLst/>
          </a:prstGeom>
          <a:solidFill>
            <a:srgbClr val="00B0F0"/>
          </a:solidFill>
        </p:spPr>
        <p:txBody>
          <a:bodyPr wrap="none" rtlCol="0">
            <a:spAutoFit/>
          </a:bodyPr>
          <a:lstStyle/>
          <a:p>
            <a:r>
              <a:rPr lang="fr-FR" dirty="0" smtClean="0"/>
              <a:t>Alimentation en Eau</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l="23609" t="13672" r="25329" b="16992"/>
          <a:stretch>
            <a:fillRect/>
          </a:stretch>
        </p:blipFill>
        <p:spPr bwMode="auto">
          <a:xfrm>
            <a:off x="1000100" y="642917"/>
            <a:ext cx="7000924" cy="53447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42918"/>
            <a:ext cx="9144000" cy="62150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Diagramme 6"/>
          <p:cNvGraphicFramePr/>
          <p:nvPr/>
        </p:nvGraphicFramePr>
        <p:xfrm>
          <a:off x="142844" y="428604"/>
          <a:ext cx="871543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71438" y="3357562"/>
            <a:ext cx="5857884" cy="3286148"/>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072198" y="6000768"/>
            <a:ext cx="1820178" cy="523220"/>
          </a:xfrm>
          <a:prstGeom prst="rect">
            <a:avLst/>
          </a:prstGeom>
          <a:noFill/>
        </p:spPr>
        <p:txBody>
          <a:bodyPr wrap="none" rtlCol="0">
            <a:spAutoFit/>
          </a:bodyPr>
          <a:lstStyle/>
          <a:p>
            <a:r>
              <a:rPr lang="fr-FR" sz="2800" dirty="0" smtClean="0">
                <a:solidFill>
                  <a:schemeClr val="accent6">
                    <a:lumMod val="75000"/>
                  </a:schemeClr>
                </a:solidFill>
              </a:rPr>
              <a:t>Eaux Usées</a:t>
            </a:r>
            <a:endParaRPr lang="fr-FR" sz="2800" dirty="0">
              <a:solidFill>
                <a:schemeClr val="accent6">
                  <a:lumMod val="75000"/>
                </a:schemeClr>
              </a:solidFill>
            </a:endParaRPr>
          </a:p>
        </p:txBody>
      </p:sp>
      <p:sp>
        <p:nvSpPr>
          <p:cNvPr id="13" name="Rectangle 12"/>
          <p:cNvSpPr/>
          <p:nvPr/>
        </p:nvSpPr>
        <p:spPr>
          <a:xfrm>
            <a:off x="3286116" y="4857760"/>
            <a:ext cx="2428892" cy="1500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FF00"/>
                </a:solidFill>
              </a:rPr>
              <a:t>Provenant des WC</a:t>
            </a:r>
          </a:p>
          <a:p>
            <a:pPr algn="ctr"/>
            <a:endParaRPr lang="fr-FR" sz="2000" b="1" dirty="0" smtClean="0">
              <a:solidFill>
                <a:srgbClr val="FFFF00"/>
              </a:solidFill>
            </a:endParaRPr>
          </a:p>
          <a:p>
            <a:pPr algn="ctr"/>
            <a:r>
              <a:rPr lang="fr-FR" sz="2000" b="1" dirty="0" smtClean="0">
                <a:solidFill>
                  <a:srgbClr val="FFFF00"/>
                </a:solidFill>
              </a:rPr>
              <a:t>Appelées aussi</a:t>
            </a:r>
          </a:p>
        </p:txBody>
      </p:sp>
      <p:cxnSp>
        <p:nvCxnSpPr>
          <p:cNvPr id="15" name="Connecteur droit avec flèche 14"/>
          <p:cNvCxnSpPr/>
          <p:nvPr/>
        </p:nvCxnSpPr>
        <p:spPr>
          <a:xfrm rot="5400000">
            <a:off x="4143372" y="5000636"/>
            <a:ext cx="571504"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42844" y="5072074"/>
            <a:ext cx="2428892" cy="1500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FF00"/>
                </a:solidFill>
              </a:rPr>
              <a:t>Provenant de SDB, Cuisine, Buanderie.</a:t>
            </a:r>
          </a:p>
          <a:p>
            <a:pPr algn="ctr"/>
            <a:r>
              <a:rPr lang="fr-FR" sz="2000" b="1" dirty="0" smtClean="0">
                <a:solidFill>
                  <a:srgbClr val="FFFF00"/>
                </a:solidFill>
              </a:rPr>
              <a:t>Appelées aussi </a:t>
            </a:r>
          </a:p>
          <a:p>
            <a:pPr algn="ctr"/>
            <a:r>
              <a:rPr lang="fr-FR" sz="2000" b="1" dirty="0" smtClean="0">
                <a:solidFill>
                  <a:schemeClr val="bg1">
                    <a:lumMod val="65000"/>
                  </a:schemeClr>
                </a:solidFill>
              </a:rPr>
              <a:t>Eaux Grises</a:t>
            </a:r>
            <a:endParaRPr lang="fr-FR" sz="2000" b="1" dirty="0">
              <a:solidFill>
                <a:schemeClr val="bg1">
                  <a:lumMod val="65000"/>
                </a:schemeClr>
              </a:solidFill>
            </a:endParaRPr>
          </a:p>
        </p:txBody>
      </p:sp>
      <p:cxnSp>
        <p:nvCxnSpPr>
          <p:cNvPr id="17" name="Connecteur droit avec flèche 16"/>
          <p:cNvCxnSpPr/>
          <p:nvPr/>
        </p:nvCxnSpPr>
        <p:spPr>
          <a:xfrm rot="5400000">
            <a:off x="1000100" y="5000636"/>
            <a:ext cx="571504"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57620" y="6072206"/>
            <a:ext cx="1360501" cy="369332"/>
          </a:xfrm>
          <a:prstGeom prst="rect">
            <a:avLst/>
          </a:prstGeom>
          <a:solidFill>
            <a:schemeClr val="bg1"/>
          </a:solidFill>
        </p:spPr>
        <p:txBody>
          <a:bodyPr wrap="none">
            <a:spAutoFit/>
          </a:bodyPr>
          <a:lstStyle/>
          <a:p>
            <a:r>
              <a:rPr lang="fr-FR" b="1" dirty="0" smtClean="0"/>
              <a:t>Eaux Noires </a:t>
            </a:r>
            <a:endParaRPr lang="fr-FR" dirty="0"/>
          </a:p>
        </p:txBody>
      </p:sp>
      <p:sp>
        <p:nvSpPr>
          <p:cNvPr id="19" name="ZoneTexte 18"/>
          <p:cNvSpPr txBox="1"/>
          <p:nvPr/>
        </p:nvSpPr>
        <p:spPr>
          <a:xfrm>
            <a:off x="1000100" y="785794"/>
            <a:ext cx="7712239" cy="461665"/>
          </a:xfrm>
          <a:prstGeom prst="rect">
            <a:avLst/>
          </a:prstGeom>
          <a:noFill/>
        </p:spPr>
        <p:txBody>
          <a:bodyPr wrap="none" rtlCol="0">
            <a:spAutoFit/>
          </a:bodyPr>
          <a:lstStyle/>
          <a:p>
            <a:r>
              <a:rPr lang="fr-FR" sz="2400" b="1" dirty="0" smtClean="0">
                <a:solidFill>
                  <a:srgbClr val="FF0000"/>
                </a:solidFill>
              </a:rPr>
              <a:t>Quelle est la Nature de l’Eau dans un réseau d’évacuation ?</a:t>
            </a:r>
            <a:endParaRPr lang="fr-FR"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animBg="1"/>
      <p:bldP spid="12" grpId="0"/>
      <p:bldP spid="13" grpId="0"/>
      <p:bldP spid="16" grpId="0"/>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3" name="ZoneTexte 2"/>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4"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5" name="ZoneTexte 4"/>
          <p:cNvSpPr txBox="1"/>
          <p:nvPr/>
        </p:nvSpPr>
        <p:spPr>
          <a:xfrm>
            <a:off x="928662" y="2857496"/>
            <a:ext cx="2100255" cy="461665"/>
          </a:xfrm>
          <a:prstGeom prst="rect">
            <a:avLst/>
          </a:prstGeom>
          <a:solidFill>
            <a:srgbClr val="FFFF00"/>
          </a:solidFill>
        </p:spPr>
        <p:txBody>
          <a:bodyPr wrap="none" rtlCol="0">
            <a:spAutoFit/>
          </a:bodyPr>
          <a:lstStyle/>
          <a:p>
            <a:r>
              <a:rPr lang="fr-FR" sz="2400" b="1" dirty="0" smtClean="0"/>
              <a:t>1. Des Siphons</a:t>
            </a:r>
            <a:r>
              <a:rPr lang="fr-FR" dirty="0" smtClean="0"/>
              <a:t>:</a:t>
            </a:r>
            <a:endParaRPr lang="fr-FR" dirty="0"/>
          </a:p>
        </p:txBody>
      </p:sp>
      <p:sp>
        <p:nvSpPr>
          <p:cNvPr id="6" name="ZoneTexte 5"/>
          <p:cNvSpPr txBox="1"/>
          <p:nvPr/>
        </p:nvSpPr>
        <p:spPr>
          <a:xfrm>
            <a:off x="714348" y="3643314"/>
            <a:ext cx="5214974" cy="707886"/>
          </a:xfrm>
          <a:prstGeom prst="rect">
            <a:avLst/>
          </a:prstGeom>
          <a:noFill/>
        </p:spPr>
        <p:txBody>
          <a:bodyPr wrap="square" rtlCol="0">
            <a:spAutoFit/>
          </a:bodyPr>
          <a:lstStyle/>
          <a:p>
            <a:r>
              <a:rPr lang="fr-FR" sz="2000" dirty="0" smtClean="0"/>
              <a:t>Placés à la sortie des appareils et destinés à empêcher la remontée des mauvaises odeurs</a:t>
            </a:r>
            <a:endParaRPr lang="fr-FR" sz="2000" dirty="0"/>
          </a:p>
        </p:txBody>
      </p:sp>
      <p:sp>
        <p:nvSpPr>
          <p:cNvPr id="77826" name="AutoShape 2" descr="https://images-na.ssl-images-amazon.com/images/I/61VtpBCZySL._SY679_.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7828" name="Picture 4" descr="Siphon de sol Ã  hauteur rÃ©glable | Siphon de sol"/>
          <p:cNvPicPr>
            <a:picLocks noChangeAspect="1" noChangeArrowheads="1"/>
          </p:cNvPicPr>
          <p:nvPr/>
        </p:nvPicPr>
        <p:blipFill>
          <a:blip r:embed="rId3"/>
          <a:srcRect/>
          <a:stretch>
            <a:fillRect/>
          </a:stretch>
        </p:blipFill>
        <p:spPr bwMode="auto">
          <a:xfrm>
            <a:off x="214282" y="4429132"/>
            <a:ext cx="1857356" cy="1857356"/>
          </a:xfrm>
          <a:prstGeom prst="rect">
            <a:avLst/>
          </a:prstGeom>
          <a:noFill/>
        </p:spPr>
      </p:pic>
      <p:sp>
        <p:nvSpPr>
          <p:cNvPr id="9" name="Rectangle 8"/>
          <p:cNvSpPr/>
          <p:nvPr/>
        </p:nvSpPr>
        <p:spPr>
          <a:xfrm>
            <a:off x="2643174" y="6211669"/>
            <a:ext cx="1401346" cy="646331"/>
          </a:xfrm>
          <a:prstGeom prst="rect">
            <a:avLst/>
          </a:prstGeom>
        </p:spPr>
        <p:txBody>
          <a:bodyPr wrap="none">
            <a:spAutoFit/>
          </a:bodyPr>
          <a:lstStyle/>
          <a:p>
            <a:pPr algn="ctr"/>
            <a:r>
              <a:rPr lang="fr-FR" b="1" dirty="0" smtClean="0"/>
              <a:t>Siphon pour </a:t>
            </a:r>
          </a:p>
          <a:p>
            <a:pPr algn="ctr"/>
            <a:r>
              <a:rPr lang="fr-FR" b="1" dirty="0" smtClean="0"/>
              <a:t>Lavabo</a:t>
            </a:r>
            <a:endParaRPr lang="fr-FR" b="1" dirty="0"/>
          </a:p>
        </p:txBody>
      </p:sp>
      <p:sp>
        <p:nvSpPr>
          <p:cNvPr id="77830" name="AutoShape 6" descr="https://www.brossette.fr/asset/73/89/AST1077389-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77832" name="AutoShape 8" descr="https://www.brossette.fr/asset/73/89/AST1077389-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7834" name="Picture 10" descr="Nicoll 92885 Siphon easyphon lavabo d32 bm211 0201282, Blanc"/>
          <p:cNvPicPr>
            <a:picLocks noChangeAspect="1" noChangeArrowheads="1"/>
          </p:cNvPicPr>
          <p:nvPr/>
        </p:nvPicPr>
        <p:blipFill>
          <a:blip r:embed="rId4"/>
          <a:srcRect/>
          <a:stretch>
            <a:fillRect/>
          </a:stretch>
        </p:blipFill>
        <p:spPr bwMode="auto">
          <a:xfrm>
            <a:off x="4429124" y="4572008"/>
            <a:ext cx="976313" cy="1644318"/>
          </a:xfrm>
          <a:prstGeom prst="rect">
            <a:avLst/>
          </a:prstGeom>
          <a:noFill/>
        </p:spPr>
      </p:pic>
      <p:sp>
        <p:nvSpPr>
          <p:cNvPr id="13" name="Rectangle 12"/>
          <p:cNvSpPr/>
          <p:nvPr/>
        </p:nvSpPr>
        <p:spPr>
          <a:xfrm>
            <a:off x="428596" y="6286520"/>
            <a:ext cx="1476686" cy="369332"/>
          </a:xfrm>
          <a:prstGeom prst="rect">
            <a:avLst/>
          </a:prstGeom>
        </p:spPr>
        <p:txBody>
          <a:bodyPr wrap="none">
            <a:spAutoFit/>
          </a:bodyPr>
          <a:lstStyle/>
          <a:p>
            <a:r>
              <a:rPr lang="fr-FR" b="1" dirty="0" smtClean="0"/>
              <a:t>Siphon de Sol</a:t>
            </a:r>
            <a:endParaRPr lang="fr-FR" b="1" dirty="0"/>
          </a:p>
        </p:txBody>
      </p:sp>
      <p:sp>
        <p:nvSpPr>
          <p:cNvPr id="14" name="Rectangle 13"/>
          <p:cNvSpPr/>
          <p:nvPr/>
        </p:nvSpPr>
        <p:spPr>
          <a:xfrm>
            <a:off x="4385100" y="6215082"/>
            <a:ext cx="1401346" cy="646331"/>
          </a:xfrm>
          <a:prstGeom prst="rect">
            <a:avLst/>
          </a:prstGeom>
        </p:spPr>
        <p:txBody>
          <a:bodyPr wrap="none">
            <a:spAutoFit/>
          </a:bodyPr>
          <a:lstStyle/>
          <a:p>
            <a:pPr algn="ctr"/>
            <a:r>
              <a:rPr lang="fr-FR" b="1" dirty="0" smtClean="0"/>
              <a:t>Siphon pour </a:t>
            </a:r>
          </a:p>
          <a:p>
            <a:pPr algn="ctr"/>
            <a:r>
              <a:rPr lang="fr-FR" b="1" dirty="0" smtClean="0"/>
              <a:t>Lavabo</a:t>
            </a:r>
            <a:endParaRPr lang="fr-FR"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4" name="ZoneTexte 3"/>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5"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6" name="ZoneTexte 5"/>
          <p:cNvSpPr txBox="1"/>
          <p:nvPr/>
        </p:nvSpPr>
        <p:spPr>
          <a:xfrm>
            <a:off x="928662" y="2857496"/>
            <a:ext cx="3450496" cy="461665"/>
          </a:xfrm>
          <a:prstGeom prst="rect">
            <a:avLst/>
          </a:prstGeom>
          <a:solidFill>
            <a:srgbClr val="FFFF00"/>
          </a:solidFill>
        </p:spPr>
        <p:txBody>
          <a:bodyPr wrap="none" rtlCol="0">
            <a:spAutoFit/>
          </a:bodyPr>
          <a:lstStyle/>
          <a:p>
            <a:r>
              <a:rPr lang="fr-FR" sz="2400" b="1" dirty="0" smtClean="0"/>
              <a:t>2. Collecteurs d’Appareils</a:t>
            </a:r>
            <a:r>
              <a:rPr lang="fr-FR" dirty="0" smtClean="0"/>
              <a:t>:</a:t>
            </a:r>
            <a:endParaRPr lang="fr-FR" dirty="0"/>
          </a:p>
        </p:txBody>
      </p:sp>
      <p:sp>
        <p:nvSpPr>
          <p:cNvPr id="7" name="ZoneTexte 6"/>
          <p:cNvSpPr txBox="1"/>
          <p:nvPr/>
        </p:nvSpPr>
        <p:spPr>
          <a:xfrm>
            <a:off x="714348" y="3643314"/>
            <a:ext cx="5214974" cy="2246769"/>
          </a:xfrm>
          <a:prstGeom prst="rect">
            <a:avLst/>
          </a:prstGeom>
          <a:noFill/>
        </p:spPr>
        <p:txBody>
          <a:bodyPr wrap="square" rtlCol="0">
            <a:spAutoFit/>
          </a:bodyPr>
          <a:lstStyle/>
          <a:p>
            <a:r>
              <a:rPr lang="fr-FR" sz="2000" dirty="0" smtClean="0"/>
              <a:t>Canalisations d’évacuation reliées aux différents siphons.</a:t>
            </a:r>
          </a:p>
          <a:p>
            <a:r>
              <a:rPr lang="fr-FR" sz="2000" dirty="0" smtClean="0"/>
              <a:t>Ces canalisations doivent être posées suivant une </a:t>
            </a:r>
            <a:r>
              <a:rPr lang="fr-FR" sz="2000" b="1" u="sng" dirty="0" smtClean="0"/>
              <a:t>pente minimale</a:t>
            </a:r>
            <a:r>
              <a:rPr lang="fr-FR" sz="2000" dirty="0" smtClean="0"/>
              <a:t> de </a:t>
            </a:r>
            <a:r>
              <a:rPr lang="fr-FR" sz="2000" b="1" dirty="0" smtClean="0">
                <a:solidFill>
                  <a:srgbClr val="FF0000"/>
                </a:solidFill>
              </a:rPr>
              <a:t>1cm/ml</a:t>
            </a:r>
            <a:r>
              <a:rPr lang="fr-FR" sz="2000" dirty="0" smtClean="0"/>
              <a:t>.</a:t>
            </a:r>
          </a:p>
          <a:p>
            <a:r>
              <a:rPr lang="fr-FR" sz="2000" dirty="0" smtClean="0"/>
              <a:t>Leurs </a:t>
            </a:r>
            <a:r>
              <a:rPr lang="fr-FR" sz="2000" b="1" dirty="0" smtClean="0"/>
              <a:t>diamètres</a:t>
            </a:r>
            <a:r>
              <a:rPr lang="fr-FR" sz="2000" dirty="0" smtClean="0"/>
              <a:t> intérieurs peut être déterminé en fonction du </a:t>
            </a:r>
            <a:r>
              <a:rPr lang="fr-FR" sz="2000" b="1" dirty="0" smtClean="0">
                <a:solidFill>
                  <a:srgbClr val="FF0000"/>
                </a:solidFill>
              </a:rPr>
              <a:t>type d’appareil </a:t>
            </a:r>
            <a:r>
              <a:rPr lang="fr-FR" sz="2000" dirty="0" smtClean="0"/>
              <a:t>et du </a:t>
            </a:r>
            <a:r>
              <a:rPr lang="fr-FR" sz="2000" b="1" dirty="0" smtClean="0">
                <a:solidFill>
                  <a:srgbClr val="FF0000"/>
                </a:solidFill>
              </a:rPr>
              <a:t>mode de regroupement</a:t>
            </a:r>
            <a:r>
              <a:rPr lang="fr-FR" sz="2000" dirty="0" smtClean="0"/>
              <a:t>.</a:t>
            </a:r>
            <a:endParaRPr lang="fr-FR" sz="2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4744" y="428604"/>
            <a:ext cx="1697196" cy="400110"/>
          </a:xfrm>
          <a:prstGeom prst="rect">
            <a:avLst/>
          </a:prstGeom>
        </p:spPr>
        <p:txBody>
          <a:bodyPr wrap="none">
            <a:spAutoFit/>
          </a:bodyPr>
          <a:lstStyle/>
          <a:p>
            <a:r>
              <a:rPr lang="fr-FR" sz="2000" b="1" u="sng" dirty="0" smtClean="0">
                <a:solidFill>
                  <a:srgbClr val="FF0000"/>
                </a:solidFill>
              </a:rPr>
              <a:t>La ventilation:</a:t>
            </a:r>
            <a:endParaRPr lang="fr-FR" sz="2000" b="1" u="sng" dirty="0">
              <a:solidFill>
                <a:srgbClr val="FF0000"/>
              </a:solidFill>
            </a:endParaRPr>
          </a:p>
        </p:txBody>
      </p:sp>
      <p:cxnSp>
        <p:nvCxnSpPr>
          <p:cNvPr id="3" name="Connecteur en angle 2"/>
          <p:cNvCxnSpPr/>
          <p:nvPr/>
        </p:nvCxnSpPr>
        <p:spPr>
          <a:xfrm rot="5400000">
            <a:off x="3571868" y="78579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en angle 3"/>
          <p:cNvCxnSpPr/>
          <p:nvPr/>
        </p:nvCxnSpPr>
        <p:spPr>
          <a:xfrm rot="16200000" flipH="1">
            <a:off x="4643438" y="785794"/>
            <a:ext cx="1071570" cy="1071570"/>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786314" y="192880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Secondaire</a:t>
            </a:r>
            <a:endParaRPr lang="fr-FR" b="1" dirty="0">
              <a:solidFill>
                <a:srgbClr val="FF0000"/>
              </a:solidFill>
            </a:endParaRPr>
          </a:p>
        </p:txBody>
      </p:sp>
      <p:sp>
        <p:nvSpPr>
          <p:cNvPr id="6" name="Rectangle 5"/>
          <p:cNvSpPr/>
          <p:nvPr/>
        </p:nvSpPr>
        <p:spPr>
          <a:xfrm>
            <a:off x="2643174" y="1928802"/>
            <a:ext cx="1857388" cy="78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rPr>
              <a:t>Primaire </a:t>
            </a:r>
            <a:endParaRPr lang="fr-FR" b="1" dirty="0">
              <a:solidFill>
                <a:srgbClr val="FF0000"/>
              </a:solidFill>
            </a:endParaRPr>
          </a:p>
        </p:txBody>
      </p:sp>
      <p:sp>
        <p:nvSpPr>
          <p:cNvPr id="13" name="Rectangle 12"/>
          <p:cNvSpPr/>
          <p:nvPr/>
        </p:nvSpPr>
        <p:spPr>
          <a:xfrm>
            <a:off x="214282" y="2786058"/>
            <a:ext cx="4572000" cy="1477328"/>
          </a:xfrm>
          <a:prstGeom prst="rect">
            <a:avLst/>
          </a:prstGeom>
        </p:spPr>
        <p:txBody>
          <a:bodyPr>
            <a:spAutoFit/>
          </a:bodyPr>
          <a:lstStyle/>
          <a:p>
            <a:pPr marL="342900" indent="-342900">
              <a:spcBef>
                <a:spcPct val="20000"/>
              </a:spcBef>
              <a:buClr>
                <a:schemeClr val="bg2"/>
              </a:buClr>
              <a:buSzPct val="75000"/>
              <a:buFont typeface="Wingdings" pitchFamily="2" charset="2"/>
              <a:buChar char="n"/>
            </a:pPr>
            <a:r>
              <a:rPr lang="fr-FR" dirty="0" smtClean="0"/>
              <a:t>Etablir une ventilation primaire d’une chute ou d’une descente consiste à prolonger la canalisation au-dessus des appareils desservis pour la faire déboucher hors toiture.</a:t>
            </a:r>
            <a:endParaRPr lang="fr-FR" dirty="0"/>
          </a:p>
        </p:txBody>
      </p:sp>
      <p:sp>
        <p:nvSpPr>
          <p:cNvPr id="14" name="Rectangle 13"/>
          <p:cNvSpPr/>
          <p:nvPr/>
        </p:nvSpPr>
        <p:spPr>
          <a:xfrm>
            <a:off x="4786314" y="2857496"/>
            <a:ext cx="3929090" cy="2308324"/>
          </a:xfrm>
          <a:prstGeom prst="rect">
            <a:avLst/>
          </a:prstGeom>
        </p:spPr>
        <p:txBody>
          <a:bodyPr wrap="square">
            <a:spAutoFit/>
          </a:bodyPr>
          <a:lstStyle/>
          <a:p>
            <a:pPr marL="342900" indent="-342900">
              <a:spcBef>
                <a:spcPct val="20000"/>
              </a:spcBef>
              <a:buClr>
                <a:schemeClr val="bg2"/>
              </a:buClr>
              <a:buSzPct val="75000"/>
              <a:buFont typeface="Wingdings" pitchFamily="2" charset="2"/>
              <a:buChar char="n"/>
            </a:pPr>
            <a:r>
              <a:rPr lang="fr-FR" dirty="0" smtClean="0"/>
              <a:t>A l’intérieur des immeubles, le siphon posé à la sortie de chaque appareil intercepte normalement la communication entre l’atmosphère des locaux et l’air vicié des canalisations. Cependant l’efficacité d’un siphon réside dans sa garde d’eau.</a:t>
            </a:r>
            <a:endParaRPr lang="fr-FR" dirty="0"/>
          </a:p>
        </p:txBody>
      </p:sp>
      <p:pic>
        <p:nvPicPr>
          <p:cNvPr id="17" name="Picture 10" descr="Photo"/>
          <p:cNvPicPr>
            <a:picLocks noChangeAspect="1" noChangeArrowheads="1"/>
          </p:cNvPicPr>
          <p:nvPr/>
        </p:nvPicPr>
        <p:blipFill>
          <a:blip r:embed="rId2"/>
          <a:srcRect/>
          <a:stretch>
            <a:fillRect/>
          </a:stretch>
        </p:blipFill>
        <p:spPr bwMode="auto">
          <a:xfrm>
            <a:off x="6215074" y="4934005"/>
            <a:ext cx="2928926" cy="192399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2018 2019\Matière CES\plomberie et assinaissement\photos livre de Gérard Calvat\20190615_101102.jpg"/>
          <p:cNvPicPr>
            <a:picLocks noChangeAspect="1" noChangeArrowheads="1"/>
          </p:cNvPicPr>
          <p:nvPr/>
        </p:nvPicPr>
        <p:blipFill>
          <a:blip r:embed="rId2" cstate="print">
            <a:lum bright="10000" contrast="40000"/>
          </a:blip>
          <a:srcRect l="5556" t="14583" r="1851" b="15625"/>
          <a:stretch>
            <a:fillRect/>
          </a:stretch>
        </p:blipFill>
        <p:spPr bwMode="auto">
          <a:xfrm>
            <a:off x="1571604" y="214290"/>
            <a:ext cx="4857784" cy="6509431"/>
          </a:xfrm>
          <a:prstGeom prst="rect">
            <a:avLst/>
          </a:prstGeom>
          <a:noFill/>
        </p:spPr>
      </p:pic>
      <p:sp>
        <p:nvSpPr>
          <p:cNvPr id="3" name="ZoneTexte 2"/>
          <p:cNvSpPr txBox="1"/>
          <p:nvPr/>
        </p:nvSpPr>
        <p:spPr>
          <a:xfrm>
            <a:off x="3143240" y="3786190"/>
            <a:ext cx="774571" cy="461665"/>
          </a:xfrm>
          <a:prstGeom prst="rect">
            <a:avLst/>
          </a:prstGeom>
          <a:solidFill>
            <a:schemeClr val="bg1"/>
          </a:solidFill>
        </p:spPr>
        <p:txBody>
          <a:bodyPr wrap="none" rtlCol="0">
            <a:spAutoFit/>
          </a:bodyPr>
          <a:lstStyle/>
          <a:p>
            <a:r>
              <a:rPr lang="fr-FR" sz="2400" b="1" dirty="0" smtClean="0"/>
              <a:t>Ø 33</a:t>
            </a:r>
            <a:endParaRPr lang="fr-FR" sz="2400" b="1" dirty="0"/>
          </a:p>
        </p:txBody>
      </p:sp>
      <p:sp>
        <p:nvSpPr>
          <p:cNvPr id="4" name="ZoneTexte 3"/>
          <p:cNvSpPr txBox="1"/>
          <p:nvPr/>
        </p:nvSpPr>
        <p:spPr>
          <a:xfrm>
            <a:off x="5429256" y="3643314"/>
            <a:ext cx="1686680" cy="830997"/>
          </a:xfrm>
          <a:prstGeom prst="rect">
            <a:avLst/>
          </a:prstGeom>
          <a:solidFill>
            <a:schemeClr val="bg1"/>
          </a:solidFill>
        </p:spPr>
        <p:txBody>
          <a:bodyPr wrap="none" rtlCol="0">
            <a:spAutoFit/>
          </a:bodyPr>
          <a:lstStyle/>
          <a:p>
            <a:r>
              <a:rPr lang="fr-FR" sz="2400" b="1" dirty="0" smtClean="0"/>
              <a:t>L₌1m:  Ø 60</a:t>
            </a:r>
          </a:p>
          <a:p>
            <a:r>
              <a:rPr lang="fr-FR" sz="2400" b="1" dirty="0" smtClean="0"/>
              <a:t>L&gt;1m:  Ø 77</a:t>
            </a:r>
          </a:p>
        </p:txBody>
      </p:sp>
      <p:sp>
        <p:nvSpPr>
          <p:cNvPr id="5" name="ZoneTexte 4"/>
          <p:cNvSpPr txBox="1"/>
          <p:nvPr/>
        </p:nvSpPr>
        <p:spPr>
          <a:xfrm>
            <a:off x="2928926" y="5929330"/>
            <a:ext cx="774571" cy="461665"/>
          </a:xfrm>
          <a:prstGeom prst="rect">
            <a:avLst/>
          </a:prstGeom>
          <a:solidFill>
            <a:schemeClr val="bg1"/>
          </a:solidFill>
        </p:spPr>
        <p:txBody>
          <a:bodyPr wrap="none" rtlCol="0">
            <a:spAutoFit/>
          </a:bodyPr>
          <a:lstStyle/>
          <a:p>
            <a:r>
              <a:rPr lang="fr-FR" sz="2400" b="1" dirty="0" smtClean="0"/>
              <a:t>Ø 80</a:t>
            </a:r>
            <a:endParaRPr lang="fr-FR" sz="2400" b="1" dirty="0"/>
          </a:p>
        </p:txBody>
      </p:sp>
      <p:sp>
        <p:nvSpPr>
          <p:cNvPr id="6" name="ZoneTexte 5"/>
          <p:cNvSpPr txBox="1"/>
          <p:nvPr/>
        </p:nvSpPr>
        <p:spPr>
          <a:xfrm>
            <a:off x="26197" y="2071678"/>
            <a:ext cx="1686680" cy="830997"/>
          </a:xfrm>
          <a:prstGeom prst="rect">
            <a:avLst/>
          </a:prstGeom>
          <a:solidFill>
            <a:schemeClr val="bg1"/>
          </a:solidFill>
        </p:spPr>
        <p:txBody>
          <a:bodyPr wrap="none" rtlCol="0">
            <a:spAutoFit/>
          </a:bodyPr>
          <a:lstStyle/>
          <a:p>
            <a:r>
              <a:rPr lang="fr-FR" sz="2400" b="1" dirty="0" smtClean="0"/>
              <a:t>L≤1m:  Ø 33</a:t>
            </a:r>
          </a:p>
          <a:p>
            <a:r>
              <a:rPr lang="fr-FR" sz="2400" b="1" dirty="0" smtClean="0"/>
              <a:t>L&gt;1m:  Ø 38</a:t>
            </a:r>
          </a:p>
        </p:txBody>
      </p:sp>
      <p:sp>
        <p:nvSpPr>
          <p:cNvPr id="7" name="ZoneTexte 6"/>
          <p:cNvSpPr txBox="1"/>
          <p:nvPr/>
        </p:nvSpPr>
        <p:spPr>
          <a:xfrm>
            <a:off x="5572132" y="714356"/>
            <a:ext cx="774571" cy="461665"/>
          </a:xfrm>
          <a:prstGeom prst="rect">
            <a:avLst/>
          </a:prstGeom>
          <a:solidFill>
            <a:schemeClr val="bg1"/>
          </a:solidFill>
        </p:spPr>
        <p:txBody>
          <a:bodyPr wrap="none" rtlCol="0">
            <a:spAutoFit/>
          </a:bodyPr>
          <a:lstStyle/>
          <a:p>
            <a:r>
              <a:rPr lang="fr-FR" sz="2400" b="1" dirty="0" smtClean="0"/>
              <a:t>Ø 33</a:t>
            </a:r>
            <a:endParaRPr lang="fr-FR" sz="2400" b="1" dirty="0"/>
          </a:p>
        </p:txBody>
      </p:sp>
      <p:sp>
        <p:nvSpPr>
          <p:cNvPr id="8" name="ZoneTexte 7"/>
          <p:cNvSpPr txBox="1"/>
          <p:nvPr/>
        </p:nvSpPr>
        <p:spPr>
          <a:xfrm>
            <a:off x="6286512" y="2000240"/>
            <a:ext cx="1686680" cy="830997"/>
          </a:xfrm>
          <a:prstGeom prst="rect">
            <a:avLst/>
          </a:prstGeom>
          <a:solidFill>
            <a:schemeClr val="bg1"/>
          </a:solidFill>
        </p:spPr>
        <p:txBody>
          <a:bodyPr wrap="none" rtlCol="0">
            <a:spAutoFit/>
          </a:bodyPr>
          <a:lstStyle/>
          <a:p>
            <a:r>
              <a:rPr lang="fr-FR" sz="2400" b="1" dirty="0" smtClean="0"/>
              <a:t>L≥1m:  Ø 20</a:t>
            </a:r>
          </a:p>
          <a:p>
            <a:r>
              <a:rPr lang="fr-FR" sz="2400" b="1" dirty="0" smtClean="0"/>
              <a:t>L&lt;1m:  Ø 25</a:t>
            </a:r>
          </a:p>
        </p:txBody>
      </p:sp>
      <p:sp>
        <p:nvSpPr>
          <p:cNvPr id="9" name="ZoneTexte 8"/>
          <p:cNvSpPr txBox="1"/>
          <p:nvPr/>
        </p:nvSpPr>
        <p:spPr>
          <a:xfrm>
            <a:off x="3000364" y="967071"/>
            <a:ext cx="774571" cy="461665"/>
          </a:xfrm>
          <a:prstGeom prst="rect">
            <a:avLst/>
          </a:prstGeom>
          <a:solidFill>
            <a:schemeClr val="bg1"/>
          </a:solidFill>
        </p:spPr>
        <p:txBody>
          <a:bodyPr wrap="none" rtlCol="0">
            <a:spAutoFit/>
          </a:bodyPr>
          <a:lstStyle/>
          <a:p>
            <a:r>
              <a:rPr lang="fr-FR" sz="2400" b="1" dirty="0" smtClean="0"/>
              <a:t>Ø 30</a:t>
            </a:r>
            <a:endParaRPr lang="fr-FR" sz="24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E:\2018 2019\Matière CES\plomberie et assinaissement\photos livre de Gérard Calvat\20190615_101110.jpg"/>
          <p:cNvPicPr>
            <a:picLocks noChangeAspect="1" noChangeArrowheads="1"/>
          </p:cNvPicPr>
          <p:nvPr/>
        </p:nvPicPr>
        <p:blipFill>
          <a:blip r:embed="rId2" cstate="print">
            <a:lum bright="10000" contrast="40000"/>
          </a:blip>
          <a:srcRect t="11458" b="34375"/>
          <a:stretch>
            <a:fillRect/>
          </a:stretch>
        </p:blipFill>
        <p:spPr bwMode="auto">
          <a:xfrm>
            <a:off x="1357290" y="71414"/>
            <a:ext cx="6998149" cy="6739006"/>
          </a:xfrm>
          <a:prstGeom prst="rect">
            <a:avLst/>
          </a:prstGeom>
          <a:noFill/>
        </p:spPr>
      </p:pic>
      <p:sp>
        <p:nvSpPr>
          <p:cNvPr id="3" name="ZoneTexte 2"/>
          <p:cNvSpPr txBox="1"/>
          <p:nvPr/>
        </p:nvSpPr>
        <p:spPr>
          <a:xfrm>
            <a:off x="7572396" y="5181913"/>
            <a:ext cx="774571" cy="461665"/>
          </a:xfrm>
          <a:prstGeom prst="rect">
            <a:avLst/>
          </a:prstGeom>
          <a:solidFill>
            <a:schemeClr val="bg1"/>
          </a:solidFill>
        </p:spPr>
        <p:txBody>
          <a:bodyPr wrap="none" rtlCol="0">
            <a:spAutoFit/>
          </a:bodyPr>
          <a:lstStyle/>
          <a:p>
            <a:r>
              <a:rPr lang="fr-FR" sz="2400" b="1" dirty="0" smtClean="0"/>
              <a:t>Ø 33</a:t>
            </a:r>
            <a:endParaRPr lang="fr-FR" sz="2400" b="1" dirty="0"/>
          </a:p>
        </p:txBody>
      </p:sp>
      <p:sp>
        <p:nvSpPr>
          <p:cNvPr id="4" name="ZoneTexte 3"/>
          <p:cNvSpPr txBox="1"/>
          <p:nvPr/>
        </p:nvSpPr>
        <p:spPr>
          <a:xfrm>
            <a:off x="3714744" y="1357298"/>
            <a:ext cx="774571" cy="461665"/>
          </a:xfrm>
          <a:prstGeom prst="rect">
            <a:avLst/>
          </a:prstGeom>
          <a:solidFill>
            <a:schemeClr val="bg1"/>
          </a:solidFill>
        </p:spPr>
        <p:txBody>
          <a:bodyPr wrap="none" rtlCol="0">
            <a:spAutoFit/>
          </a:bodyPr>
          <a:lstStyle/>
          <a:p>
            <a:r>
              <a:rPr lang="fr-FR" sz="2400" b="1" dirty="0" smtClean="0"/>
              <a:t>Ø 30</a:t>
            </a:r>
            <a:endParaRPr lang="fr-FR" sz="2400" b="1" dirty="0"/>
          </a:p>
        </p:txBody>
      </p:sp>
      <p:sp>
        <p:nvSpPr>
          <p:cNvPr id="5" name="ZoneTexte 4"/>
          <p:cNvSpPr txBox="1"/>
          <p:nvPr/>
        </p:nvSpPr>
        <p:spPr>
          <a:xfrm>
            <a:off x="6929454" y="1357298"/>
            <a:ext cx="774571" cy="461665"/>
          </a:xfrm>
          <a:prstGeom prst="rect">
            <a:avLst/>
          </a:prstGeom>
          <a:solidFill>
            <a:schemeClr val="bg1"/>
          </a:solidFill>
        </p:spPr>
        <p:txBody>
          <a:bodyPr wrap="none" rtlCol="0">
            <a:spAutoFit/>
          </a:bodyPr>
          <a:lstStyle/>
          <a:p>
            <a:r>
              <a:rPr lang="fr-FR" sz="2400" b="1" dirty="0" smtClean="0"/>
              <a:t>Ø 30</a:t>
            </a:r>
            <a:endParaRPr lang="fr-FR" sz="2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95504"/>
            <a:ext cx="2714612" cy="2031325"/>
          </a:xfrm>
          <a:prstGeom prst="rect">
            <a:avLst/>
          </a:prstGeom>
        </p:spPr>
        <p:txBody>
          <a:bodyPr wrap="square">
            <a:spAutoFit/>
          </a:bodyPr>
          <a:lstStyle/>
          <a:p>
            <a:r>
              <a:rPr lang="fr-FR" b="1" dirty="0" smtClean="0"/>
              <a:t>Le captage de l’eau :</a:t>
            </a:r>
            <a:r>
              <a:rPr lang="fr-FR" dirty="0" smtClean="0"/>
              <a:t> une fois que la qualité de l’eau a été contrôlée par une station d’alerte, un périmètre de sécurité est installé afin de commencer le pompage.</a:t>
            </a:r>
            <a:endParaRPr lang="fr-FR" dirty="0"/>
          </a:p>
        </p:txBody>
      </p:sp>
      <p:pic>
        <p:nvPicPr>
          <p:cNvPr id="3" name="Picture 2" descr="https://www.waterlogic.fr/media/france/images/d-ou-vient-l-eau-du-robinet-cycle.jpg"/>
          <p:cNvPicPr>
            <a:picLocks noChangeAspect="1" noChangeArrowheads="1"/>
          </p:cNvPicPr>
          <p:nvPr/>
        </p:nvPicPr>
        <p:blipFill>
          <a:blip r:embed="rId2"/>
          <a:srcRect l="7272" t="14151" r="65720" b="48113"/>
          <a:stretch>
            <a:fillRect/>
          </a:stretch>
        </p:blipFill>
        <p:spPr bwMode="auto">
          <a:xfrm>
            <a:off x="0" y="709578"/>
            <a:ext cx="1857388" cy="1714512"/>
          </a:xfrm>
          <a:prstGeom prst="rect">
            <a:avLst/>
          </a:prstGeom>
          <a:noFill/>
        </p:spPr>
      </p:pic>
      <p:pic>
        <p:nvPicPr>
          <p:cNvPr id="4" name="Picture 2" descr="https://www.waterlogic.fr/media/france/images/d-ou-vient-l-eau-du-robinet-cycle.jpg"/>
          <p:cNvPicPr>
            <a:picLocks noChangeAspect="1" noChangeArrowheads="1"/>
          </p:cNvPicPr>
          <p:nvPr/>
        </p:nvPicPr>
        <p:blipFill>
          <a:blip r:embed="rId2"/>
          <a:srcRect l="36358" t="14151" r="36634" b="48113"/>
          <a:stretch>
            <a:fillRect/>
          </a:stretch>
        </p:blipFill>
        <p:spPr bwMode="auto">
          <a:xfrm>
            <a:off x="3428992" y="709578"/>
            <a:ext cx="1857388" cy="1714512"/>
          </a:xfrm>
          <a:prstGeom prst="rect">
            <a:avLst/>
          </a:prstGeom>
          <a:noFill/>
        </p:spPr>
      </p:pic>
      <p:sp>
        <p:nvSpPr>
          <p:cNvPr id="5" name="Rectangle 4"/>
          <p:cNvSpPr/>
          <p:nvPr/>
        </p:nvSpPr>
        <p:spPr>
          <a:xfrm>
            <a:off x="3000364" y="2495504"/>
            <a:ext cx="2928958" cy="1477328"/>
          </a:xfrm>
          <a:prstGeom prst="rect">
            <a:avLst/>
          </a:prstGeom>
        </p:spPr>
        <p:txBody>
          <a:bodyPr wrap="square">
            <a:spAutoFit/>
          </a:bodyPr>
          <a:lstStyle/>
          <a:p>
            <a:r>
              <a:rPr lang="fr-FR" b="1" dirty="0" smtClean="0"/>
              <a:t>Le dégrillage et le tamisage :</a:t>
            </a:r>
            <a:r>
              <a:rPr lang="fr-FR" dirty="0" smtClean="0"/>
              <a:t> l’eau passe à travers des grilles plus ou moins fines qui vont la débarrasser de ses déchets.</a:t>
            </a:r>
            <a:endParaRPr lang="fr-FR" dirty="0"/>
          </a:p>
        </p:txBody>
      </p:sp>
      <p:pic>
        <p:nvPicPr>
          <p:cNvPr id="6" name="Picture 2" descr="https://www.waterlogic.fr/media/france/images/d-ou-vient-l-eau-du-robinet-cycle.jpg"/>
          <p:cNvPicPr>
            <a:picLocks noChangeAspect="1" noChangeArrowheads="1"/>
          </p:cNvPicPr>
          <p:nvPr/>
        </p:nvPicPr>
        <p:blipFill>
          <a:blip r:embed="rId2"/>
          <a:srcRect l="64405" t="14151" r="8587" b="48113"/>
          <a:stretch>
            <a:fillRect/>
          </a:stretch>
        </p:blipFill>
        <p:spPr bwMode="auto">
          <a:xfrm>
            <a:off x="7286612" y="709578"/>
            <a:ext cx="1857388" cy="1714512"/>
          </a:xfrm>
          <a:prstGeom prst="rect">
            <a:avLst/>
          </a:prstGeom>
          <a:noFill/>
        </p:spPr>
      </p:pic>
      <p:pic>
        <p:nvPicPr>
          <p:cNvPr id="7" name="Picture 2" descr="https://www.waterlogic.fr/media/france/images/d-ou-vient-l-eau-du-robinet-cycle.jpg"/>
          <p:cNvPicPr>
            <a:picLocks noChangeAspect="1" noChangeArrowheads="1"/>
          </p:cNvPicPr>
          <p:nvPr/>
        </p:nvPicPr>
        <p:blipFill>
          <a:blip r:embed="rId2"/>
          <a:srcRect l="7272" t="53459" r="64681" b="7232"/>
          <a:stretch>
            <a:fillRect/>
          </a:stretch>
        </p:blipFill>
        <p:spPr bwMode="auto">
          <a:xfrm>
            <a:off x="0" y="2558189"/>
            <a:ext cx="1928826" cy="1785950"/>
          </a:xfrm>
          <a:prstGeom prst="rect">
            <a:avLst/>
          </a:prstGeom>
          <a:noFill/>
        </p:spPr>
      </p:pic>
      <p:sp>
        <p:nvSpPr>
          <p:cNvPr id="8" name="Rectangle 7"/>
          <p:cNvSpPr/>
          <p:nvPr/>
        </p:nvSpPr>
        <p:spPr>
          <a:xfrm>
            <a:off x="6429388" y="2495504"/>
            <a:ext cx="2714612" cy="2308324"/>
          </a:xfrm>
          <a:prstGeom prst="rect">
            <a:avLst/>
          </a:prstGeom>
        </p:spPr>
        <p:txBody>
          <a:bodyPr wrap="square">
            <a:spAutoFit/>
          </a:bodyPr>
          <a:lstStyle/>
          <a:p>
            <a:r>
              <a:rPr lang="fr-FR" b="1" dirty="0" smtClean="0"/>
              <a:t>La floculation et la décantation :</a:t>
            </a:r>
            <a:r>
              <a:rPr lang="fr-FR" dirty="0" smtClean="0"/>
              <a:t> grâce à l’ajout d’un coagulant, les matières en suspension se rassemblent en flocons, prennent du poids et vont s’échouer au fond des bassins.</a:t>
            </a:r>
            <a:endParaRPr lang="fr-FR" dirty="0"/>
          </a:p>
        </p:txBody>
      </p:sp>
      <p:pic>
        <p:nvPicPr>
          <p:cNvPr id="9" name="Picture 2" descr="https://www.waterlogic.fr/media/france/images/d-ou-vient-l-eau-du-robinet-cycle.jpg"/>
          <p:cNvPicPr>
            <a:picLocks noChangeAspect="1" noChangeArrowheads="1"/>
          </p:cNvPicPr>
          <p:nvPr/>
        </p:nvPicPr>
        <p:blipFill>
          <a:blip r:embed="rId2"/>
          <a:srcRect l="36358" t="53459" r="36634" b="7232"/>
          <a:stretch>
            <a:fillRect/>
          </a:stretch>
        </p:blipFill>
        <p:spPr bwMode="auto">
          <a:xfrm>
            <a:off x="3428992" y="2701065"/>
            <a:ext cx="1857388" cy="1785950"/>
          </a:xfrm>
          <a:prstGeom prst="rect">
            <a:avLst/>
          </a:prstGeom>
          <a:noFill/>
        </p:spPr>
      </p:pic>
      <p:pic>
        <p:nvPicPr>
          <p:cNvPr id="10" name="Picture 2" descr="https://www.waterlogic.fr/media/france/images/d-ou-vient-l-eau-du-robinet-cycle.jpg"/>
          <p:cNvPicPr>
            <a:picLocks noChangeAspect="1" noChangeArrowheads="1"/>
          </p:cNvPicPr>
          <p:nvPr/>
        </p:nvPicPr>
        <p:blipFill>
          <a:blip r:embed="rId2"/>
          <a:srcRect l="64405" t="53459" r="8587" b="7232"/>
          <a:stretch>
            <a:fillRect/>
          </a:stretch>
        </p:blipFill>
        <p:spPr bwMode="auto">
          <a:xfrm>
            <a:off x="7286644" y="2701065"/>
            <a:ext cx="1857356" cy="1785950"/>
          </a:xfrm>
          <a:prstGeom prst="rect">
            <a:avLst/>
          </a:prstGeom>
          <a:noFill/>
        </p:spPr>
      </p:pic>
      <p:sp>
        <p:nvSpPr>
          <p:cNvPr id="11" name="Rectangle 10"/>
          <p:cNvSpPr/>
          <p:nvPr/>
        </p:nvSpPr>
        <p:spPr>
          <a:xfrm>
            <a:off x="0" y="4344139"/>
            <a:ext cx="3071802" cy="2585323"/>
          </a:xfrm>
          <a:prstGeom prst="rect">
            <a:avLst/>
          </a:prstGeom>
        </p:spPr>
        <p:txBody>
          <a:bodyPr wrap="square">
            <a:spAutoFit/>
          </a:bodyPr>
          <a:lstStyle/>
          <a:p>
            <a:r>
              <a:rPr lang="fr-FR" b="1" dirty="0" smtClean="0"/>
              <a:t>la filtration sur sable</a:t>
            </a:r>
            <a:r>
              <a:rPr lang="fr-FR" dirty="0" smtClean="0"/>
              <a:t>, </a:t>
            </a:r>
            <a:r>
              <a:rPr lang="fr-FR" b="1" dirty="0" smtClean="0"/>
              <a:t>l’ozonation</a:t>
            </a:r>
            <a:r>
              <a:rPr lang="fr-FR" dirty="0" smtClean="0"/>
              <a:t>, qui est un procédé bactéricide et antivirus, l</a:t>
            </a:r>
            <a:r>
              <a:rPr lang="fr-FR" b="1" dirty="0" smtClean="0"/>
              <a:t>a filtration au charbon actif</a:t>
            </a:r>
            <a:r>
              <a:rPr lang="fr-FR" dirty="0" smtClean="0"/>
              <a:t>, qui retient des micropolluants et améliore la saveur. </a:t>
            </a:r>
            <a:r>
              <a:rPr lang="fr-FR" b="1" dirty="0" smtClean="0"/>
              <a:t>la chloration</a:t>
            </a:r>
            <a:r>
              <a:rPr lang="fr-FR" dirty="0" smtClean="0"/>
              <a:t>, c’est essentiellement l’</a:t>
            </a:r>
            <a:r>
              <a:rPr lang="fr-FR" dirty="0" err="1" smtClean="0"/>
              <a:t>antibactériologique</a:t>
            </a:r>
            <a:r>
              <a:rPr lang="fr-FR" dirty="0" smtClean="0"/>
              <a:t> :</a:t>
            </a:r>
            <a:endParaRPr lang="fr-FR" dirty="0"/>
          </a:p>
        </p:txBody>
      </p:sp>
      <p:sp>
        <p:nvSpPr>
          <p:cNvPr id="13" name="Rectangle 12"/>
          <p:cNvSpPr/>
          <p:nvPr/>
        </p:nvSpPr>
        <p:spPr>
          <a:xfrm>
            <a:off x="3214678" y="4487015"/>
            <a:ext cx="2643206" cy="1754326"/>
          </a:xfrm>
          <a:prstGeom prst="rect">
            <a:avLst/>
          </a:prstGeom>
        </p:spPr>
        <p:txBody>
          <a:bodyPr wrap="square">
            <a:spAutoFit/>
          </a:bodyPr>
          <a:lstStyle/>
          <a:p>
            <a:r>
              <a:rPr lang="fr-FR" b="1" dirty="0" smtClean="0"/>
              <a:t>l’eau une fois potable, elle est acheminée vers des châteaux d’eau des communes</a:t>
            </a:r>
            <a:r>
              <a:rPr lang="fr-FR" dirty="0" smtClean="0"/>
              <a:t> placés en hauteur pour y être stockée.</a:t>
            </a:r>
            <a:endParaRPr lang="fr-FR" dirty="0"/>
          </a:p>
        </p:txBody>
      </p:sp>
      <p:sp>
        <p:nvSpPr>
          <p:cNvPr id="14" name="Rectangle 13"/>
          <p:cNvSpPr/>
          <p:nvPr/>
        </p:nvSpPr>
        <p:spPr>
          <a:xfrm>
            <a:off x="6500826" y="4487015"/>
            <a:ext cx="2643174" cy="2031325"/>
          </a:xfrm>
          <a:prstGeom prst="rect">
            <a:avLst/>
          </a:prstGeom>
        </p:spPr>
        <p:txBody>
          <a:bodyPr wrap="square">
            <a:spAutoFit/>
          </a:bodyPr>
          <a:lstStyle/>
          <a:p>
            <a:r>
              <a:rPr lang="fr-FR" b="1" dirty="0" smtClean="0"/>
              <a:t>’eau est ensuite distribuée</a:t>
            </a:r>
            <a:r>
              <a:rPr lang="fr-FR" dirty="0" smtClean="0"/>
              <a:t>, et c’est là que nous intervenons, en ouvrant nos robinets, en prenant nos douches et en tirant nos chasses d’eau…</a:t>
            </a:r>
            <a:endParaRPr lang="fr-FR" dirty="0"/>
          </a:p>
        </p:txBody>
      </p:sp>
      <p:sp>
        <p:nvSpPr>
          <p:cNvPr id="15" name="ZoneTexte 14"/>
          <p:cNvSpPr txBox="1"/>
          <p:nvPr/>
        </p:nvSpPr>
        <p:spPr>
          <a:xfrm>
            <a:off x="285720" y="142852"/>
            <a:ext cx="8507906" cy="461665"/>
          </a:xfrm>
          <a:prstGeom prst="rect">
            <a:avLst/>
          </a:prstGeom>
          <a:noFill/>
        </p:spPr>
        <p:txBody>
          <a:bodyPr wrap="none" rtlCol="0">
            <a:spAutoFit/>
          </a:bodyPr>
          <a:lstStyle/>
          <a:p>
            <a:r>
              <a:rPr lang="fr-FR" sz="2400" b="1" dirty="0" smtClean="0">
                <a:solidFill>
                  <a:srgbClr val="FF0000"/>
                </a:solidFill>
              </a:rPr>
              <a:t>Le réseau d’acheminement de l’eau, de la source jusqu’au robinet</a:t>
            </a:r>
            <a:endParaRPr lang="fr-FR"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fill="hold"/>
                                        <p:tgtEl>
                                          <p:spTgt spid="11"/>
                                        </p:tgtEl>
                                        <p:attrNameLst>
                                          <p:attrName>ppt_x</p:attrName>
                                        </p:attrNameLst>
                                      </p:cBhvr>
                                      <p:tavLst>
                                        <p:tav tm="0">
                                          <p:val>
                                            <p:strVal val="#ppt_x"/>
                                          </p:val>
                                        </p:tav>
                                        <p:tav tm="100000">
                                          <p:val>
                                            <p:strVal val="#ppt_x"/>
                                          </p:val>
                                        </p:tav>
                                      </p:tavLst>
                                    </p:anim>
                                    <p:anim calcmode="lin" valueType="num">
                                      <p:cBhvr additive="base">
                                        <p:cTn id="5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ppt_x"/>
                                          </p:val>
                                        </p:tav>
                                        <p:tav tm="100000">
                                          <p:val>
                                            <p:strVal val="#ppt_x"/>
                                          </p:val>
                                        </p:tav>
                                      </p:tavLst>
                                    </p:anim>
                                    <p:anim calcmode="lin" valueType="num">
                                      <p:cBhvr additive="base">
                                        <p:cTn id="83" dur="500" fill="hold"/>
                                        <p:tgtEl>
                                          <p:spTgt spid="1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fill="hold"/>
                                        <p:tgtEl>
                                          <p:spTgt spid="14"/>
                                        </p:tgtEl>
                                        <p:attrNameLst>
                                          <p:attrName>ppt_x</p:attrName>
                                        </p:attrNameLst>
                                      </p:cBhvr>
                                      <p:tavLst>
                                        <p:tav tm="0">
                                          <p:val>
                                            <p:strVal val="#ppt_x"/>
                                          </p:val>
                                        </p:tav>
                                        <p:tav tm="100000">
                                          <p:val>
                                            <p:strVal val="#ppt_x"/>
                                          </p:val>
                                        </p:tav>
                                      </p:tavLst>
                                    </p:anim>
                                    <p:anim calcmode="lin" valueType="num">
                                      <p:cBhvr additive="base">
                                        <p:cTn id="8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grpId="1" nodeType="clickEffect">
                                  <p:stCondLst>
                                    <p:cond delay="0"/>
                                  </p:stCondLst>
                                  <p:childTnLst>
                                    <p:animEffect transition="out" filter="blinds(horizontal)">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8" grpId="0"/>
      <p:bldP spid="8" grpId="1"/>
      <p:bldP spid="11" grpId="0"/>
      <p:bldP spid="11" grpId="1"/>
      <p:bldP spid="13" grpId="0"/>
      <p:bldP spid="13" grpId="1"/>
      <p:bldP spid="14" grpId="0"/>
      <p:bldP spid="1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E:\2018 2019\Matière CES\plomberie et assinaissement\photos livre de Gérard Calvat\20190615_101139.jpg"/>
          <p:cNvPicPr>
            <a:picLocks noChangeAspect="1" noChangeArrowheads="1"/>
          </p:cNvPicPr>
          <p:nvPr/>
        </p:nvPicPr>
        <p:blipFill>
          <a:blip r:embed="rId2" cstate="print">
            <a:lum bright="10000" contrast="40000"/>
          </a:blip>
          <a:srcRect t="26119" r="61112" b="50000"/>
          <a:stretch>
            <a:fillRect/>
          </a:stretch>
        </p:blipFill>
        <p:spPr bwMode="auto">
          <a:xfrm>
            <a:off x="0" y="0"/>
            <a:ext cx="4214810" cy="4601374"/>
          </a:xfrm>
          <a:prstGeom prst="rect">
            <a:avLst/>
          </a:prstGeom>
          <a:noFill/>
        </p:spPr>
      </p:pic>
      <p:pic>
        <p:nvPicPr>
          <p:cNvPr id="3" name="Picture 1" descr="E:\2018 2019\Matière CES\plomberie et assinaissement\photos livre de Gérard Calvat\20190615_101139.jpg"/>
          <p:cNvPicPr>
            <a:picLocks noChangeAspect="1" noChangeArrowheads="1"/>
          </p:cNvPicPr>
          <p:nvPr/>
        </p:nvPicPr>
        <p:blipFill>
          <a:blip r:embed="rId2" cstate="print">
            <a:lum bright="10000" contrast="40000"/>
          </a:blip>
          <a:srcRect l="39561" t="26042" b="52083"/>
          <a:stretch>
            <a:fillRect/>
          </a:stretch>
        </p:blipFill>
        <p:spPr bwMode="auto">
          <a:xfrm>
            <a:off x="4786314" y="71414"/>
            <a:ext cx="4357686" cy="2803943"/>
          </a:xfrm>
          <a:prstGeom prst="rect">
            <a:avLst/>
          </a:prstGeom>
          <a:noFill/>
        </p:spPr>
      </p:pic>
      <p:pic>
        <p:nvPicPr>
          <p:cNvPr id="5" name="Picture 1" descr="E:\2018 2019\Matière CES\plomberie et assinaissement\photos livre de Gérard Calvat\20190615_101139.jpg"/>
          <p:cNvPicPr>
            <a:picLocks noChangeAspect="1" noChangeArrowheads="1"/>
          </p:cNvPicPr>
          <p:nvPr/>
        </p:nvPicPr>
        <p:blipFill>
          <a:blip r:embed="rId2" cstate="print">
            <a:lum bright="10000" contrast="40000"/>
          </a:blip>
          <a:srcRect t="48959" r="37036" b="16666"/>
          <a:stretch>
            <a:fillRect/>
          </a:stretch>
        </p:blipFill>
        <p:spPr bwMode="auto">
          <a:xfrm>
            <a:off x="5000628" y="3000372"/>
            <a:ext cx="4000528" cy="3882865"/>
          </a:xfrm>
          <a:prstGeom prst="rect">
            <a:avLst/>
          </a:prstGeom>
          <a:noFill/>
        </p:spPr>
      </p:pic>
      <p:pic>
        <p:nvPicPr>
          <p:cNvPr id="6" name="Picture 1" descr="E:\2018 2019\Matière CES\plomberie et assinaissement\photos livre de Gérard Calvat\20190615_101139.jpg"/>
          <p:cNvPicPr>
            <a:picLocks noChangeAspect="1" noChangeArrowheads="1"/>
          </p:cNvPicPr>
          <p:nvPr/>
        </p:nvPicPr>
        <p:blipFill>
          <a:blip r:embed="rId2" cstate="print">
            <a:lum bright="10000" contrast="40000"/>
          </a:blip>
          <a:srcRect l="64815" t="48959" r="-1" b="6249"/>
          <a:stretch>
            <a:fillRect/>
          </a:stretch>
        </p:blipFill>
        <p:spPr bwMode="auto">
          <a:xfrm>
            <a:off x="214282" y="15016"/>
            <a:ext cx="2928958" cy="66286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2 002"/>
          <p:cNvPicPr>
            <a:picLocks noChangeAspect="1" noChangeArrowheads="1"/>
          </p:cNvPicPr>
          <p:nvPr/>
        </p:nvPicPr>
        <p:blipFill>
          <a:blip r:embed="rId2"/>
          <a:srcRect/>
          <a:stretch>
            <a:fillRect/>
          </a:stretch>
        </p:blipFill>
        <p:spPr bwMode="auto">
          <a:xfrm>
            <a:off x="4597400" y="3286124"/>
            <a:ext cx="4546600" cy="3143250"/>
          </a:xfrm>
          <a:prstGeom prst="rect">
            <a:avLst/>
          </a:prstGeom>
          <a:noFill/>
          <a:ln w="9525">
            <a:noFill/>
            <a:miter lim="800000"/>
            <a:headEnd/>
            <a:tailEnd/>
          </a:ln>
        </p:spPr>
      </p:pic>
      <p:sp>
        <p:nvSpPr>
          <p:cNvPr id="5" name="Text Box 8"/>
          <p:cNvSpPr txBox="1">
            <a:spLocks noChangeArrowheads="1"/>
          </p:cNvSpPr>
          <p:nvPr/>
        </p:nvSpPr>
        <p:spPr bwMode="auto">
          <a:xfrm>
            <a:off x="357158" y="4286256"/>
            <a:ext cx="4000528" cy="1477328"/>
          </a:xfrm>
          <a:prstGeom prst="rect">
            <a:avLst/>
          </a:prstGeom>
          <a:noFill/>
          <a:ln w="9525">
            <a:noFill/>
            <a:miter lim="800000"/>
            <a:headEnd/>
            <a:tailEnd/>
          </a:ln>
        </p:spPr>
        <p:txBody>
          <a:bodyPr wrap="square">
            <a:spAutoFit/>
          </a:bodyPr>
          <a:lstStyle/>
          <a:p>
            <a:pPr>
              <a:spcBef>
                <a:spcPct val="50000"/>
              </a:spcBef>
            </a:pPr>
            <a:r>
              <a:rPr lang="fr-FR" dirty="0"/>
              <a:t>Si la descente d’eaux pluviales est aménagée à l’intérieur d’une habitation il faut prévoir à chaque traversée de plancher un joint souple qui neutralise les écarts de dilatation .</a:t>
            </a:r>
          </a:p>
        </p:txBody>
      </p:sp>
      <p:sp>
        <p:nvSpPr>
          <p:cNvPr id="6" name="Rectangle 5"/>
          <p:cNvSpPr/>
          <p:nvPr/>
        </p:nvSpPr>
        <p:spPr>
          <a:xfrm>
            <a:off x="642910" y="642918"/>
            <a:ext cx="8072494" cy="1015663"/>
          </a:xfrm>
          <a:prstGeom prst="rect">
            <a:avLst/>
          </a:prstGeom>
        </p:spPr>
        <p:txBody>
          <a:bodyPr wrap="square">
            <a:spAutoFit/>
          </a:bodyPr>
          <a:lstStyle/>
          <a:p>
            <a:pPr eaLnBrk="0" hangingPunct="0"/>
            <a:r>
              <a:rPr lang="fr-FR" sz="2000" dirty="0" smtClean="0">
                <a:latin typeface="Times New Roman" pitchFamily="18" charset="0"/>
              </a:rPr>
              <a:t>Les branchements et dérivations doivent être raccordés sur des tuyaux qui les reçoivent sous un angle inférieur à 75° pour les canalisation verticales, et 45° pour les canalisation horizontales.</a:t>
            </a:r>
            <a:endParaRPr lang="fr-FR" sz="20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2018 2019\Matière CES\plomberie et assinaissement\photos livre de Gérard Calvat\20190615_101134.jpg"/>
          <p:cNvPicPr>
            <a:picLocks noChangeAspect="1" noChangeArrowheads="1"/>
          </p:cNvPicPr>
          <p:nvPr/>
        </p:nvPicPr>
        <p:blipFill>
          <a:blip r:embed="rId2" cstate="print">
            <a:lum bright="10000" contrast="40000"/>
          </a:blip>
          <a:srcRect t="19643" r="2984"/>
          <a:stretch>
            <a:fillRect/>
          </a:stretch>
        </p:blipFill>
        <p:spPr bwMode="auto">
          <a:xfrm>
            <a:off x="4071934" y="20384"/>
            <a:ext cx="4643470" cy="683761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662" y="1705451"/>
            <a:ext cx="7286676" cy="2893100"/>
          </a:xfrm>
          <a:prstGeom prst="rect">
            <a:avLst/>
          </a:prstGeom>
        </p:spPr>
        <p:txBody>
          <a:bodyPr wrap="square">
            <a:spAutoFit/>
          </a:bodyPr>
          <a:lstStyle/>
          <a:p>
            <a:r>
              <a:rPr lang="fr-FR" sz="2000" b="1" dirty="0" smtClean="0">
                <a:solidFill>
                  <a:schemeClr val="bg1"/>
                </a:solidFill>
              </a:rPr>
              <a:t>Les</a:t>
            </a:r>
            <a:r>
              <a:rPr lang="fr-FR" sz="2000" b="1" dirty="0" smtClean="0">
                <a:solidFill>
                  <a:srgbClr val="0070C0"/>
                </a:solidFill>
              </a:rPr>
              <a:t> bruits de Confort phonique dans les installations sanitaires</a:t>
            </a:r>
          </a:p>
          <a:p>
            <a:endParaRPr lang="fr-FR" dirty="0" smtClean="0"/>
          </a:p>
          <a:p>
            <a:endParaRPr lang="fr-FR" dirty="0" smtClean="0"/>
          </a:p>
          <a:p>
            <a:r>
              <a:rPr lang="fr-FR" dirty="0" smtClean="0"/>
              <a:t>         </a:t>
            </a:r>
            <a:r>
              <a:rPr lang="fr-FR" b="1" dirty="0" smtClean="0"/>
              <a:t>1/les bruis d’alimentation</a:t>
            </a:r>
          </a:p>
          <a:p>
            <a:endParaRPr lang="fr-FR" b="1" dirty="0" smtClean="0"/>
          </a:p>
          <a:p>
            <a:r>
              <a:rPr lang="fr-FR" b="1" dirty="0" smtClean="0">
                <a:solidFill>
                  <a:srgbClr val="000000"/>
                </a:solidFill>
              </a:rPr>
              <a:t>          </a:t>
            </a:r>
            <a:r>
              <a:rPr lang="fr-FR" dirty="0" smtClean="0">
                <a:solidFill>
                  <a:srgbClr val="000000"/>
                </a:solidFill>
              </a:rPr>
              <a:t>Principes de correction et applications pratiques</a:t>
            </a:r>
          </a:p>
          <a:p>
            <a:endParaRPr lang="fr-FR" dirty="0" smtClean="0"/>
          </a:p>
          <a:p>
            <a:r>
              <a:rPr lang="fr-FR" dirty="0" smtClean="0"/>
              <a:t>          </a:t>
            </a:r>
            <a:r>
              <a:rPr lang="fr-FR" b="1" dirty="0" smtClean="0"/>
              <a:t>2/les bruis d’évacuation (vidage)</a:t>
            </a:r>
          </a:p>
          <a:p>
            <a:endParaRPr lang="fr-FR" b="1" dirty="0" smtClean="0"/>
          </a:p>
          <a:p>
            <a:r>
              <a:rPr lang="fr-FR" b="1" dirty="0" smtClean="0">
                <a:solidFill>
                  <a:srgbClr val="000000"/>
                </a:solidFill>
              </a:rPr>
              <a:t>          </a:t>
            </a:r>
            <a:r>
              <a:rPr lang="fr-FR" dirty="0" smtClean="0">
                <a:solidFill>
                  <a:srgbClr val="000000"/>
                </a:solidFill>
              </a:rPr>
              <a:t>Principes de correction et applications pratiques</a:t>
            </a: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3" name="ZoneTexte 2"/>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4"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5" name="ZoneTexte 4"/>
          <p:cNvSpPr txBox="1"/>
          <p:nvPr/>
        </p:nvSpPr>
        <p:spPr>
          <a:xfrm>
            <a:off x="928662" y="2857496"/>
            <a:ext cx="3207738" cy="461665"/>
          </a:xfrm>
          <a:prstGeom prst="rect">
            <a:avLst/>
          </a:prstGeom>
          <a:solidFill>
            <a:srgbClr val="FFFF00"/>
          </a:solidFill>
        </p:spPr>
        <p:txBody>
          <a:bodyPr wrap="none" rtlCol="0">
            <a:spAutoFit/>
          </a:bodyPr>
          <a:lstStyle/>
          <a:p>
            <a:r>
              <a:rPr lang="fr-FR" sz="2400" b="1" dirty="0" smtClean="0"/>
              <a:t>3. Des Tuyaux de Chute</a:t>
            </a:r>
            <a:r>
              <a:rPr lang="fr-FR" dirty="0" smtClean="0"/>
              <a:t>:</a:t>
            </a:r>
            <a:endParaRPr lang="fr-FR" dirty="0"/>
          </a:p>
        </p:txBody>
      </p:sp>
      <p:sp>
        <p:nvSpPr>
          <p:cNvPr id="6" name="ZoneTexte 5"/>
          <p:cNvSpPr txBox="1"/>
          <p:nvPr/>
        </p:nvSpPr>
        <p:spPr>
          <a:xfrm>
            <a:off x="642910" y="3500438"/>
            <a:ext cx="5214974" cy="2862322"/>
          </a:xfrm>
          <a:prstGeom prst="rect">
            <a:avLst/>
          </a:prstGeom>
          <a:noFill/>
        </p:spPr>
        <p:txBody>
          <a:bodyPr wrap="square" rtlCol="0">
            <a:spAutoFit/>
          </a:bodyPr>
          <a:lstStyle/>
          <a:p>
            <a:r>
              <a:rPr lang="fr-FR" sz="2000" dirty="0" smtClean="0"/>
              <a:t>Ou Tuyaux de chutes d’eaux usées. Il s’agit des </a:t>
            </a:r>
            <a:r>
              <a:rPr lang="fr-FR" sz="2000" b="1" dirty="0" smtClean="0">
                <a:solidFill>
                  <a:srgbClr val="FF0000"/>
                </a:solidFill>
              </a:rPr>
              <a:t>canalisation verticales </a:t>
            </a:r>
            <a:r>
              <a:rPr lang="fr-FR" sz="2000" dirty="0" smtClean="0"/>
              <a:t>sur lesquelles se raccordent les collecteurs d’appareils.</a:t>
            </a:r>
          </a:p>
          <a:p>
            <a:r>
              <a:rPr lang="fr-FR" sz="2000" dirty="0" smtClean="0"/>
              <a:t>Elle se prolongent en </a:t>
            </a:r>
            <a:r>
              <a:rPr lang="fr-FR" sz="2000" b="1" dirty="0" smtClean="0">
                <a:solidFill>
                  <a:srgbClr val="FF0000"/>
                </a:solidFill>
              </a:rPr>
              <a:t>ventilation primaire </a:t>
            </a:r>
            <a:r>
              <a:rPr lang="fr-FR" sz="2000" dirty="0" smtClean="0"/>
              <a:t>jusqu’à l’air libre au dessus du toit (voir figure en face).</a:t>
            </a:r>
          </a:p>
          <a:p>
            <a:r>
              <a:rPr lang="fr-FR" sz="2000" dirty="0" smtClean="0"/>
              <a:t>Cette ventilation primaire est indispensable au bon fonctionnement des évacuations. Car elle évite le </a:t>
            </a:r>
            <a:r>
              <a:rPr lang="fr-FR" sz="2000" b="1" u="sng" dirty="0" smtClean="0">
                <a:solidFill>
                  <a:srgbClr val="FF0000"/>
                </a:solidFill>
              </a:rPr>
              <a:t>désamorçage des Siphons</a:t>
            </a:r>
            <a:r>
              <a:rPr lang="fr-FR" sz="2000" dirty="0" smtClean="0">
                <a:solidFill>
                  <a:srgbClr val="FF0000"/>
                </a:solidFill>
              </a:rPr>
              <a:t> (aspiration </a:t>
            </a:r>
            <a:r>
              <a:rPr lang="fr-FR" sz="2000" dirty="0" smtClean="0">
                <a:solidFill>
                  <a:srgbClr val="FF0000"/>
                </a:solidFill>
              </a:rPr>
              <a:t>de</a:t>
            </a:r>
            <a:endParaRPr lang="fr-FR" sz="2000" dirty="0">
              <a:solidFill>
                <a:srgbClr val="FF0000"/>
              </a:solidFill>
            </a:endParaRPr>
          </a:p>
        </p:txBody>
      </p:sp>
      <p:sp>
        <p:nvSpPr>
          <p:cNvPr id="7" name="ZoneTexte 6"/>
          <p:cNvSpPr txBox="1"/>
          <p:nvPr/>
        </p:nvSpPr>
        <p:spPr>
          <a:xfrm>
            <a:off x="714348" y="3500438"/>
            <a:ext cx="5214974" cy="2862322"/>
          </a:xfrm>
          <a:prstGeom prst="rect">
            <a:avLst/>
          </a:prstGeom>
          <a:solidFill>
            <a:schemeClr val="bg1"/>
          </a:solidFill>
        </p:spPr>
        <p:txBody>
          <a:bodyPr wrap="square" rtlCol="0">
            <a:spAutoFit/>
          </a:bodyPr>
          <a:lstStyle/>
          <a:p>
            <a:r>
              <a:rPr lang="fr-FR" sz="2000" dirty="0" smtClean="0"/>
              <a:t>Dans le cas de plusieurs chutes; il faut </a:t>
            </a:r>
            <a:r>
              <a:rPr lang="fr-FR" sz="2000" b="1" dirty="0" smtClean="0"/>
              <a:t>regrouper la ventilation primaire</a:t>
            </a:r>
            <a:r>
              <a:rPr lang="fr-FR" sz="2000" dirty="0" smtClean="0"/>
              <a:t> (une seule sortie en l’aire libre)</a:t>
            </a:r>
          </a:p>
          <a:p>
            <a:r>
              <a:rPr lang="fr-FR" sz="2000" dirty="0" smtClean="0"/>
              <a:t>Si la </a:t>
            </a:r>
            <a:r>
              <a:rPr lang="fr-FR" sz="2000" b="1" dirty="0" smtClean="0"/>
              <a:t>ventilation est Horizontale; doivent être en pente </a:t>
            </a:r>
            <a:r>
              <a:rPr lang="fr-FR" sz="2000" dirty="0" smtClean="0"/>
              <a:t>(pour assurer l’évacuation des eaux de condensation en direction de chute).</a:t>
            </a:r>
          </a:p>
          <a:p>
            <a:endParaRPr lang="fr-FR" sz="2000" dirty="0" smtClean="0"/>
          </a:p>
          <a:p>
            <a:r>
              <a:rPr lang="fr-FR" sz="2000" dirty="0" smtClean="0"/>
              <a:t>Le diamètre des Chutes peut d’être déterminé à l’aide </a:t>
            </a:r>
            <a:r>
              <a:rPr lang="fr-FR" sz="2000" dirty="0" smtClean="0"/>
              <a:t>d’un tableau</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746125" y="428604"/>
            <a:ext cx="6589713" cy="2308324"/>
          </a:xfrm>
          <a:prstGeom prst="rect">
            <a:avLst/>
          </a:prstGeom>
          <a:noFill/>
          <a:ln w="9525">
            <a:noFill/>
            <a:miter lim="800000"/>
            <a:headEnd/>
            <a:tailEnd/>
          </a:ln>
        </p:spPr>
        <p:txBody>
          <a:bodyPr>
            <a:spAutoFit/>
          </a:bodyPr>
          <a:lstStyle/>
          <a:p>
            <a:pPr eaLnBrk="0" hangingPunct="0"/>
            <a:r>
              <a:rPr lang="fr-FR" sz="2400" dirty="0">
                <a:latin typeface="Times New Roman" pitchFamily="18" charset="0"/>
              </a:rPr>
              <a:t>On évite de faire passer des canalisations dans les pièces habitées ou réservées au repos.</a:t>
            </a:r>
          </a:p>
          <a:p>
            <a:pPr eaLnBrk="0" hangingPunct="0"/>
            <a:r>
              <a:rPr lang="fr-FR" sz="2400" dirty="0">
                <a:latin typeface="Times New Roman" pitchFamily="18" charset="0"/>
              </a:rPr>
              <a:t> les canalisations occupent les passages dans les </a:t>
            </a:r>
            <a:r>
              <a:rPr lang="fr-FR" sz="2400" b="1" dirty="0">
                <a:solidFill>
                  <a:srgbClr val="FF0000"/>
                </a:solidFill>
                <a:latin typeface="Times New Roman" pitchFamily="18" charset="0"/>
              </a:rPr>
              <a:t>cave, couloirs, débarras, etc. </a:t>
            </a:r>
          </a:p>
          <a:p>
            <a:pPr eaLnBrk="0" hangingPunct="0"/>
            <a:endParaRPr lang="fr-FR" sz="2400" dirty="0">
              <a:latin typeface="Times New Roman" pitchFamily="18" charset="0"/>
            </a:endParaRPr>
          </a:p>
          <a:p>
            <a:pPr eaLnBrk="0" hangingPunct="0"/>
            <a:endParaRPr lang="fr-FR" sz="2400" dirty="0">
              <a:latin typeface="Times New Roman" pitchFamily="18" charset="0"/>
            </a:endParaRPr>
          </a:p>
        </p:txBody>
      </p:sp>
      <p:pic>
        <p:nvPicPr>
          <p:cNvPr id="3" name="Picture 8" descr="gne"/>
          <p:cNvPicPr>
            <a:picLocks noChangeAspect="1" noChangeArrowheads="1"/>
          </p:cNvPicPr>
          <p:nvPr/>
        </p:nvPicPr>
        <p:blipFill>
          <a:blip r:embed="rId2"/>
          <a:srcRect/>
          <a:stretch>
            <a:fillRect/>
          </a:stretch>
        </p:blipFill>
        <p:spPr bwMode="auto">
          <a:xfrm>
            <a:off x="6192838" y="1733529"/>
            <a:ext cx="2386012" cy="3181350"/>
          </a:xfrm>
          <a:prstGeom prst="rect">
            <a:avLst/>
          </a:prstGeom>
          <a:noFill/>
          <a:ln w="9525">
            <a:noFill/>
            <a:miter lim="800000"/>
            <a:headEnd/>
            <a:tailEnd/>
          </a:ln>
        </p:spPr>
      </p:pic>
      <p:sp>
        <p:nvSpPr>
          <p:cNvPr id="4" name="Text Box 9"/>
          <p:cNvSpPr txBox="1">
            <a:spLocks noChangeArrowheads="1"/>
          </p:cNvSpPr>
          <p:nvPr/>
        </p:nvSpPr>
        <p:spPr bwMode="auto">
          <a:xfrm>
            <a:off x="792163" y="2741592"/>
            <a:ext cx="4068762" cy="2492990"/>
          </a:xfrm>
          <a:prstGeom prst="rect">
            <a:avLst/>
          </a:prstGeom>
          <a:noFill/>
          <a:ln w="9525">
            <a:noFill/>
            <a:miter lim="800000"/>
            <a:headEnd/>
            <a:tailEnd/>
          </a:ln>
        </p:spPr>
        <p:txBody>
          <a:bodyPr>
            <a:spAutoFit/>
          </a:bodyPr>
          <a:lstStyle/>
          <a:p>
            <a:pPr eaLnBrk="0" hangingPunct="0"/>
            <a:r>
              <a:rPr lang="fr-FR" sz="2400" dirty="0">
                <a:latin typeface="Times New Roman" pitchFamily="18" charset="0"/>
              </a:rPr>
              <a:t>Dans un projet, on éloigne les espaces équipés </a:t>
            </a:r>
            <a:r>
              <a:rPr lang="fr-FR" sz="2400" b="1" dirty="0">
                <a:solidFill>
                  <a:srgbClr val="FF0000"/>
                </a:solidFill>
                <a:latin typeface="Times New Roman" pitchFamily="18" charset="0"/>
              </a:rPr>
              <a:t>d’installation bruyantes </a:t>
            </a:r>
            <a:r>
              <a:rPr lang="fr-FR" sz="2400" dirty="0">
                <a:latin typeface="Times New Roman" pitchFamily="18" charset="0"/>
              </a:rPr>
              <a:t>(cuisine, SDB,WC) des </a:t>
            </a:r>
            <a:r>
              <a:rPr lang="fr-FR" sz="2400" b="1" dirty="0">
                <a:solidFill>
                  <a:srgbClr val="0070C0"/>
                </a:solidFill>
                <a:latin typeface="Times New Roman" pitchFamily="18" charset="0"/>
              </a:rPr>
              <a:t>espaces de repos </a:t>
            </a:r>
            <a:r>
              <a:rPr lang="fr-FR" sz="2400" dirty="0">
                <a:latin typeface="Times New Roman" pitchFamily="18" charset="0"/>
              </a:rPr>
              <a:t>ou de travail.</a:t>
            </a:r>
          </a:p>
          <a:p>
            <a:pPr eaLnBrk="0" hangingPunct="0">
              <a:spcBef>
                <a:spcPct val="50000"/>
              </a:spcBef>
            </a:pPr>
            <a:endParaRPr lang="fr-FR" sz="2400" dirty="0">
              <a:latin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2018 2019\Matière CES\plomberie et assinaissement\photos livre de Gérard Calvat\20190615_101110.jpg"/>
          <p:cNvPicPr>
            <a:picLocks noChangeAspect="1" noChangeArrowheads="1"/>
          </p:cNvPicPr>
          <p:nvPr/>
        </p:nvPicPr>
        <p:blipFill>
          <a:blip r:embed="rId2" cstate="print">
            <a:lum bright="10000" contrast="40000"/>
          </a:blip>
          <a:srcRect t="65626"/>
          <a:stretch>
            <a:fillRect/>
          </a:stretch>
        </p:blipFill>
        <p:spPr bwMode="auto">
          <a:xfrm>
            <a:off x="285720" y="714356"/>
            <a:ext cx="8183006" cy="5000660"/>
          </a:xfrm>
          <a:prstGeom prst="rect">
            <a:avLst/>
          </a:prstGeom>
          <a:noFill/>
        </p:spPr>
      </p:pic>
      <p:sp>
        <p:nvSpPr>
          <p:cNvPr id="3" name="Ellipse 2"/>
          <p:cNvSpPr/>
          <p:nvPr/>
        </p:nvSpPr>
        <p:spPr>
          <a:xfrm>
            <a:off x="4500562" y="3857628"/>
            <a:ext cx="4214842" cy="642942"/>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3" name="ZoneTexte 2"/>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4"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5" name="ZoneTexte 4"/>
          <p:cNvSpPr txBox="1"/>
          <p:nvPr/>
        </p:nvSpPr>
        <p:spPr>
          <a:xfrm>
            <a:off x="928662" y="2857496"/>
            <a:ext cx="3920112" cy="461665"/>
          </a:xfrm>
          <a:prstGeom prst="rect">
            <a:avLst/>
          </a:prstGeom>
          <a:solidFill>
            <a:srgbClr val="FFFF00"/>
          </a:solidFill>
        </p:spPr>
        <p:txBody>
          <a:bodyPr wrap="none" rtlCol="0">
            <a:spAutoFit/>
          </a:bodyPr>
          <a:lstStyle/>
          <a:p>
            <a:r>
              <a:rPr lang="fr-FR" sz="2400" b="1" dirty="0" smtClean="0"/>
              <a:t>4. Des Collecteurs Principaux</a:t>
            </a:r>
            <a:r>
              <a:rPr lang="fr-FR" dirty="0" smtClean="0"/>
              <a:t>:</a:t>
            </a:r>
            <a:endParaRPr lang="fr-FR" dirty="0"/>
          </a:p>
        </p:txBody>
      </p:sp>
      <p:sp>
        <p:nvSpPr>
          <p:cNvPr id="6" name="ZoneTexte 5"/>
          <p:cNvSpPr txBox="1"/>
          <p:nvPr/>
        </p:nvSpPr>
        <p:spPr>
          <a:xfrm>
            <a:off x="714348" y="3643314"/>
            <a:ext cx="5214974" cy="1323439"/>
          </a:xfrm>
          <a:prstGeom prst="rect">
            <a:avLst/>
          </a:prstGeom>
          <a:noFill/>
        </p:spPr>
        <p:txBody>
          <a:bodyPr wrap="square" rtlCol="0">
            <a:spAutoFit/>
          </a:bodyPr>
          <a:lstStyle/>
          <a:p>
            <a:r>
              <a:rPr lang="fr-FR" sz="2000" dirty="0" smtClean="0"/>
              <a:t>Raccordés aux Chutes et situés généralement sous le plancher. Du Rez-de-chaussée (dans cave, dans un vide Sanitaire ou enterrés sous le dallage</a:t>
            </a:r>
            <a:endParaRPr lang="fr-FR" sz="2000" dirty="0"/>
          </a:p>
        </p:txBody>
      </p:sp>
      <p:sp>
        <p:nvSpPr>
          <p:cNvPr id="7" name="Ellipse 6"/>
          <p:cNvSpPr/>
          <p:nvPr/>
        </p:nvSpPr>
        <p:spPr>
          <a:xfrm>
            <a:off x="7786710" y="4500570"/>
            <a:ext cx="785818" cy="714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a:endCxn id="7" idx="2"/>
          </p:cNvCxnSpPr>
          <p:nvPr/>
        </p:nvCxnSpPr>
        <p:spPr>
          <a:xfrm>
            <a:off x="4929190" y="3429000"/>
            <a:ext cx="2857520" cy="14287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3" name="ZoneTexte 2"/>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4"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5" name="ZoneTexte 4"/>
          <p:cNvSpPr txBox="1"/>
          <p:nvPr/>
        </p:nvSpPr>
        <p:spPr>
          <a:xfrm>
            <a:off x="928662" y="2857496"/>
            <a:ext cx="3459345" cy="461665"/>
          </a:xfrm>
          <a:prstGeom prst="rect">
            <a:avLst/>
          </a:prstGeom>
          <a:solidFill>
            <a:srgbClr val="FFFF00"/>
          </a:solidFill>
        </p:spPr>
        <p:txBody>
          <a:bodyPr wrap="none" rtlCol="0">
            <a:spAutoFit/>
          </a:bodyPr>
          <a:lstStyle/>
          <a:p>
            <a:r>
              <a:rPr lang="fr-FR" sz="2400" b="1" dirty="0" smtClean="0"/>
              <a:t>5. Des Regards Extérieurs</a:t>
            </a:r>
            <a:r>
              <a:rPr lang="fr-FR" dirty="0" smtClean="0"/>
              <a:t>:</a:t>
            </a:r>
            <a:endParaRPr lang="fr-FR" dirty="0"/>
          </a:p>
        </p:txBody>
      </p:sp>
      <p:sp>
        <p:nvSpPr>
          <p:cNvPr id="6" name="ZoneTexte 5"/>
          <p:cNvSpPr txBox="1"/>
          <p:nvPr/>
        </p:nvSpPr>
        <p:spPr>
          <a:xfrm>
            <a:off x="714348" y="3643314"/>
            <a:ext cx="5214974" cy="707886"/>
          </a:xfrm>
          <a:prstGeom prst="rect">
            <a:avLst/>
          </a:prstGeom>
          <a:noFill/>
        </p:spPr>
        <p:txBody>
          <a:bodyPr wrap="square" rtlCol="0">
            <a:spAutoFit/>
          </a:bodyPr>
          <a:lstStyle/>
          <a:p>
            <a:r>
              <a:rPr lang="fr-FR" sz="2000" dirty="0" smtClean="0"/>
              <a:t>Disposés à la sorties des collecteurs et destinés à assurer l’entretient des canalisations.</a:t>
            </a:r>
            <a:endParaRPr lang="fr-FR"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51265" cy="461665"/>
          </a:xfrm>
          <a:prstGeom prst="rect">
            <a:avLst/>
          </a:prstGeom>
          <a:solidFill>
            <a:srgbClr val="66FF99"/>
          </a:solidFill>
        </p:spPr>
        <p:txBody>
          <a:bodyPr wrap="none" rtlCol="0">
            <a:spAutoFit/>
          </a:bodyPr>
          <a:lstStyle/>
          <a:p>
            <a:r>
              <a:rPr lang="fr-FR" sz="2400" b="1" dirty="0" smtClean="0"/>
              <a:t>Réseau Intérieur d’Evacuation:</a:t>
            </a:r>
            <a:endParaRPr lang="fr-FR" sz="2400" b="1" dirty="0"/>
          </a:p>
        </p:txBody>
      </p:sp>
      <p:sp>
        <p:nvSpPr>
          <p:cNvPr id="3" name="ZoneTexte 2"/>
          <p:cNvSpPr txBox="1"/>
          <p:nvPr/>
        </p:nvSpPr>
        <p:spPr>
          <a:xfrm>
            <a:off x="1214414" y="1785926"/>
            <a:ext cx="7715304" cy="1015663"/>
          </a:xfrm>
          <a:prstGeom prst="rect">
            <a:avLst/>
          </a:prstGeom>
          <a:noFill/>
        </p:spPr>
        <p:txBody>
          <a:bodyPr wrap="square" rtlCol="0">
            <a:spAutoFit/>
          </a:bodyPr>
          <a:lstStyle/>
          <a:p>
            <a:r>
              <a:rPr lang="fr-FR" sz="2000" dirty="0" smtClean="0"/>
              <a:t>Le réseau Intérieur d’Evacuation des eaux usées comprend successivement depuis les appareils sanitaires jusqu’aux regards extérieurs:</a:t>
            </a:r>
            <a:endParaRPr lang="fr-FR" sz="2000" dirty="0"/>
          </a:p>
        </p:txBody>
      </p:sp>
      <p:pic>
        <p:nvPicPr>
          <p:cNvPr id="4" name="Picture 2" descr="E:\2018 2019\Matière CES\plomberie et assinaissement\photos livre de Gérard Calvat\20190615_101048.jpg"/>
          <p:cNvPicPr>
            <a:picLocks noChangeAspect="1" noChangeArrowheads="1"/>
          </p:cNvPicPr>
          <p:nvPr/>
        </p:nvPicPr>
        <p:blipFill>
          <a:blip r:embed="rId2" cstate="print">
            <a:lum bright="10000" contrast="40000"/>
          </a:blip>
          <a:srcRect l="3704" t="14583" r="1851" b="11457"/>
          <a:stretch>
            <a:fillRect/>
          </a:stretch>
        </p:blipFill>
        <p:spPr bwMode="auto">
          <a:xfrm>
            <a:off x="6013826" y="2500306"/>
            <a:ext cx="3130174" cy="4357693"/>
          </a:xfrm>
          <a:prstGeom prst="rect">
            <a:avLst/>
          </a:prstGeom>
          <a:noFill/>
        </p:spPr>
      </p:pic>
      <p:sp>
        <p:nvSpPr>
          <p:cNvPr id="5" name="ZoneTexte 4"/>
          <p:cNvSpPr txBox="1"/>
          <p:nvPr/>
        </p:nvSpPr>
        <p:spPr>
          <a:xfrm>
            <a:off x="928662" y="2857496"/>
            <a:ext cx="3223896" cy="1107996"/>
          </a:xfrm>
          <a:prstGeom prst="rect">
            <a:avLst/>
          </a:prstGeom>
          <a:solidFill>
            <a:srgbClr val="FFFF00"/>
          </a:solidFill>
        </p:spPr>
        <p:txBody>
          <a:bodyPr wrap="none" rtlCol="0">
            <a:spAutoFit/>
          </a:bodyPr>
          <a:lstStyle/>
          <a:p>
            <a:r>
              <a:rPr lang="fr-FR" sz="2400" b="1" dirty="0" smtClean="0"/>
              <a:t>6. Les Clapets Aérateurs</a:t>
            </a:r>
          </a:p>
          <a:p>
            <a:r>
              <a:rPr lang="fr-FR" sz="2400" b="1" dirty="0" smtClean="0"/>
              <a:t>	</a:t>
            </a:r>
            <a:r>
              <a:rPr lang="fr-FR" b="1" dirty="0" smtClean="0"/>
              <a:t>(Clapets à membrane </a:t>
            </a:r>
          </a:p>
          <a:p>
            <a:r>
              <a:rPr lang="fr-FR" b="1" dirty="0" smtClean="0"/>
              <a:t>	ou Clapet anti-vide)</a:t>
            </a:r>
            <a:r>
              <a:rPr lang="fr-FR" dirty="0" smtClean="0"/>
              <a:t>:</a:t>
            </a:r>
            <a:endParaRPr lang="fr-FR" dirty="0"/>
          </a:p>
        </p:txBody>
      </p:sp>
      <p:sp>
        <p:nvSpPr>
          <p:cNvPr id="6" name="ZoneTexte 5"/>
          <p:cNvSpPr txBox="1"/>
          <p:nvPr/>
        </p:nvSpPr>
        <p:spPr>
          <a:xfrm>
            <a:off x="714348" y="4221312"/>
            <a:ext cx="5214974" cy="1015663"/>
          </a:xfrm>
          <a:prstGeom prst="rect">
            <a:avLst/>
          </a:prstGeom>
          <a:noFill/>
        </p:spPr>
        <p:txBody>
          <a:bodyPr wrap="square" rtlCol="0">
            <a:spAutoFit/>
          </a:bodyPr>
          <a:lstStyle/>
          <a:p>
            <a:r>
              <a:rPr lang="fr-FR" sz="2000" dirty="0" smtClean="0"/>
              <a:t>Un petit appareil qui peut être utilisés dans certains cas pour remplacer la ventilation secondaire.</a:t>
            </a:r>
            <a:endParaRPr lang="fr-FR" sz="2000" dirty="0"/>
          </a:p>
        </p:txBody>
      </p:sp>
      <p:pic>
        <p:nvPicPr>
          <p:cNvPr id="7" name="Picture 2" descr="E:\2018 2019\Matière CES\plomberie et assinaissement\photos livre de Gérard Calvat\20190615_101122.jpg"/>
          <p:cNvPicPr>
            <a:picLocks noChangeAspect="1" noChangeArrowheads="1"/>
          </p:cNvPicPr>
          <p:nvPr/>
        </p:nvPicPr>
        <p:blipFill>
          <a:blip r:embed="rId3" cstate="print">
            <a:lum bright="10000" contrast="40000"/>
          </a:blip>
          <a:srcRect t="19791" b="11458"/>
          <a:stretch>
            <a:fillRect/>
          </a:stretch>
        </p:blipFill>
        <p:spPr bwMode="auto">
          <a:xfrm>
            <a:off x="6000760" y="2714620"/>
            <a:ext cx="3156238" cy="3857652"/>
          </a:xfrm>
          <a:prstGeom prst="rect">
            <a:avLst/>
          </a:prstGeom>
          <a:noFill/>
        </p:spPr>
      </p:pic>
      <p:pic>
        <p:nvPicPr>
          <p:cNvPr id="90114" name="Picture 2" descr="https://asset.conrad.com/media10/isa/160267/c1/-/fr/396872_RB_00_FB/image.jpg?x=250&amp;y=250"/>
          <p:cNvPicPr>
            <a:picLocks noChangeAspect="1" noChangeArrowheads="1"/>
          </p:cNvPicPr>
          <p:nvPr/>
        </p:nvPicPr>
        <p:blipFill>
          <a:blip r:embed="rId4"/>
          <a:srcRect/>
          <a:stretch>
            <a:fillRect/>
          </a:stretch>
        </p:blipFill>
        <p:spPr bwMode="auto">
          <a:xfrm>
            <a:off x="0" y="5143512"/>
            <a:ext cx="1440170" cy="1714488"/>
          </a:xfrm>
          <a:prstGeom prst="rect">
            <a:avLst/>
          </a:prstGeom>
          <a:noFill/>
        </p:spPr>
      </p:pic>
      <p:pic>
        <p:nvPicPr>
          <p:cNvPr id="90116" name="Picture 4" descr="https://www.plomberie-online.fr/1934-large_default/clapet-anti-vide-ventilation-d-32-40-50-mm.jpg"/>
          <p:cNvPicPr>
            <a:picLocks noChangeAspect="1" noChangeArrowheads="1"/>
          </p:cNvPicPr>
          <p:nvPr/>
        </p:nvPicPr>
        <p:blipFill>
          <a:blip r:embed="rId5"/>
          <a:srcRect t="8697" b="13042"/>
          <a:stretch>
            <a:fillRect/>
          </a:stretch>
        </p:blipFill>
        <p:spPr bwMode="auto">
          <a:xfrm>
            <a:off x="1943626" y="5214950"/>
            <a:ext cx="2099484" cy="1643074"/>
          </a:xfrm>
          <a:prstGeom prst="rect">
            <a:avLst/>
          </a:prstGeom>
          <a:noFill/>
        </p:spPr>
      </p:pic>
      <p:sp>
        <p:nvSpPr>
          <p:cNvPr id="90118" name="AutoShape 6" descr="https://www.aliaxis-ui.ch/fileadmin/_processed_/c/a/csm_ventiair_gr_642269f06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0120" name="AutoShape 8" descr="https://www.aliaxis-ui.ch/fileadmin/_processed_/c/a/csm_ventiair_gr_642269f06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0122" name="Picture 10" descr="https://media.e.ma-cdn.com/catalog/product/cache/1/thumbnail/602f0fa2c1f0d1ba5e241f914e856ff9/P/r/Prise_d_air_fa___56fe524eb934e_1.jpg"/>
          <p:cNvPicPr>
            <a:picLocks noChangeAspect="1" noChangeArrowheads="1"/>
          </p:cNvPicPr>
          <p:nvPr/>
        </p:nvPicPr>
        <p:blipFill>
          <a:blip r:embed="rId6"/>
          <a:srcRect/>
          <a:stretch>
            <a:fillRect/>
          </a:stretch>
        </p:blipFill>
        <p:spPr bwMode="auto">
          <a:xfrm>
            <a:off x="6500826" y="428604"/>
            <a:ext cx="2286000" cy="2286000"/>
          </a:xfrm>
          <a:prstGeom prst="rect">
            <a:avLst/>
          </a:prstGeom>
          <a:noFill/>
        </p:spPr>
      </p:pic>
      <p:sp>
        <p:nvSpPr>
          <p:cNvPr id="90124" name="AutoShape 12" descr="https://www.aliaxis-ui.ch/fileadmin/_processed_/c/a/csm_ventiair_gr_642269f06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0126" name="AutoShape 14" descr="https://www.aliaxis-ui.ch/fileadmin/_processed_/c/a/csm_ventiair_gr_642269f06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0127" name="Picture 15" descr="E:\2018 2019\Matière CES\plomberie et assinaissement\csm_ventiair_gr_642269f06d.jpg"/>
          <p:cNvPicPr>
            <a:picLocks noChangeAspect="1" noChangeArrowheads="1"/>
          </p:cNvPicPr>
          <p:nvPr/>
        </p:nvPicPr>
        <p:blipFill>
          <a:blip r:embed="rId7"/>
          <a:srcRect/>
          <a:stretch>
            <a:fillRect/>
          </a:stretch>
        </p:blipFill>
        <p:spPr bwMode="auto">
          <a:xfrm>
            <a:off x="4443956" y="5000636"/>
            <a:ext cx="1413928"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0127"/>
                                        </p:tgtEl>
                                        <p:attrNameLst>
                                          <p:attrName>style.visibility</p:attrName>
                                        </p:attrNameLst>
                                      </p:cBhvr>
                                      <p:to>
                                        <p:strVal val="visible"/>
                                      </p:to>
                                    </p:set>
                                    <p:animEffect transition="in" filter="blinds(horizontal)">
                                      <p:cBhvr>
                                        <p:cTn id="10" dur="500"/>
                                        <p:tgtEl>
                                          <p:spTgt spid="90127"/>
                                        </p:tgtEl>
                                      </p:cBhvr>
                                    </p:animEffect>
                                  </p:childTnLst>
                                </p:cTn>
                              </p:par>
                              <p:par>
                                <p:cTn id="11" presetID="3" presetClass="entr" presetSubtype="10" fill="hold" nodeType="withEffect">
                                  <p:stCondLst>
                                    <p:cond delay="0"/>
                                  </p:stCondLst>
                                  <p:childTnLst>
                                    <p:set>
                                      <p:cBhvr>
                                        <p:cTn id="12" dur="1" fill="hold">
                                          <p:stCondLst>
                                            <p:cond delay="0"/>
                                          </p:stCondLst>
                                        </p:cTn>
                                        <p:tgtEl>
                                          <p:spTgt spid="90116"/>
                                        </p:tgtEl>
                                        <p:attrNameLst>
                                          <p:attrName>style.visibility</p:attrName>
                                        </p:attrNameLst>
                                      </p:cBhvr>
                                      <p:to>
                                        <p:strVal val="visible"/>
                                      </p:to>
                                    </p:set>
                                    <p:animEffect transition="in" filter="blinds(horizontal)">
                                      <p:cBhvr>
                                        <p:cTn id="13" dur="500"/>
                                        <p:tgtEl>
                                          <p:spTgt spid="90116"/>
                                        </p:tgtEl>
                                      </p:cBhvr>
                                    </p:animEffect>
                                  </p:childTnLst>
                                </p:cTn>
                              </p:par>
                              <p:par>
                                <p:cTn id="14" presetID="3" presetClass="entr" presetSubtype="10" fill="hold" nodeType="withEffect">
                                  <p:stCondLst>
                                    <p:cond delay="0"/>
                                  </p:stCondLst>
                                  <p:childTnLst>
                                    <p:set>
                                      <p:cBhvr>
                                        <p:cTn id="15" dur="1" fill="hold">
                                          <p:stCondLst>
                                            <p:cond delay="0"/>
                                          </p:stCondLst>
                                        </p:cTn>
                                        <p:tgtEl>
                                          <p:spTgt spid="90114"/>
                                        </p:tgtEl>
                                        <p:attrNameLst>
                                          <p:attrName>style.visibility</p:attrName>
                                        </p:attrNameLst>
                                      </p:cBhvr>
                                      <p:to>
                                        <p:strVal val="visible"/>
                                      </p:to>
                                    </p:set>
                                    <p:animEffect transition="in" filter="blinds(horizontal)">
                                      <p:cBhvr>
                                        <p:cTn id="16"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Le petit cycle de l'ea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3" name="Groupe 2"/>
          <p:cNvGrpSpPr/>
          <p:nvPr/>
        </p:nvGrpSpPr>
        <p:grpSpPr>
          <a:xfrm>
            <a:off x="7429520" y="49988"/>
            <a:ext cx="1660921" cy="664368"/>
            <a:chOff x="4464" y="239307"/>
            <a:chExt cx="1660921" cy="664368"/>
          </a:xfrm>
          <a:solidFill>
            <a:schemeClr val="bg1">
              <a:lumMod val="75000"/>
            </a:schemeClr>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Stockage et Distribution</a:t>
              </a:r>
              <a:endParaRPr lang="fr-FR" sz="1400" u="none" kern="1200" dirty="0"/>
            </a:p>
          </p:txBody>
        </p:sp>
      </p:grpSp>
      <p:grpSp>
        <p:nvGrpSpPr>
          <p:cNvPr id="6" name="Groupe 5"/>
          <p:cNvGrpSpPr/>
          <p:nvPr/>
        </p:nvGrpSpPr>
        <p:grpSpPr>
          <a:xfrm>
            <a:off x="53559" y="49988"/>
            <a:ext cx="1660921" cy="664368"/>
            <a:chOff x="4464" y="239307"/>
            <a:chExt cx="1660921" cy="664368"/>
          </a:xfrm>
          <a:solidFill>
            <a:schemeClr val="bg1">
              <a:lumMod val="7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t>Captage de l’Eau</a:t>
              </a:r>
              <a:endParaRPr lang="fr-FR" sz="2000" u="none" kern="1200" dirty="0"/>
            </a:p>
          </p:txBody>
        </p:sp>
      </p:grpSp>
      <p:grpSp>
        <p:nvGrpSpPr>
          <p:cNvPr id="9" name="Groupe 8"/>
          <p:cNvGrpSpPr/>
          <p:nvPr/>
        </p:nvGrpSpPr>
        <p:grpSpPr>
          <a:xfrm>
            <a:off x="1553757" y="49988"/>
            <a:ext cx="1660921" cy="664368"/>
            <a:chOff x="4464" y="239307"/>
            <a:chExt cx="1660921" cy="664368"/>
          </a:xfrm>
          <a:solidFill>
            <a:srgbClr val="00B0F0"/>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rgbClr val="00B0F0"/>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rgbClr val="00B0F0"/>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rgbClr val="00B0F0"/>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Accolade fermante 20"/>
          <p:cNvSpPr/>
          <p:nvPr/>
        </p:nvSpPr>
        <p:spPr>
          <a:xfrm rot="5400000">
            <a:off x="4143372" y="-2071726"/>
            <a:ext cx="714380" cy="600079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3405137" y="1357298"/>
            <a:ext cx="2238433" cy="400110"/>
          </a:xfrm>
          <a:prstGeom prst="rect">
            <a:avLst/>
          </a:prstGeom>
          <a:noFill/>
        </p:spPr>
        <p:txBody>
          <a:bodyPr wrap="none" rtlCol="0">
            <a:spAutoFit/>
          </a:bodyPr>
          <a:lstStyle/>
          <a:p>
            <a:r>
              <a:rPr lang="fr-FR" sz="2000" b="1" dirty="0" smtClean="0">
                <a:solidFill>
                  <a:srgbClr val="FF0000"/>
                </a:solidFill>
              </a:rPr>
              <a:t>Traitement de l’eau</a:t>
            </a:r>
            <a:endParaRPr lang="fr-FR" sz="2000" b="1" dirty="0">
              <a:solidFill>
                <a:srgbClr val="FF0000"/>
              </a:solidFill>
            </a:endParaRPr>
          </a:p>
        </p:txBody>
      </p:sp>
      <p:pic>
        <p:nvPicPr>
          <p:cNvPr id="39940" name="Picture 4" descr="http://www.sonede.com.tn/fileadmin/medias/img/TRAITEMENT-EAU-POTA-WEB-SONEDE.gif"/>
          <p:cNvPicPr>
            <a:picLocks noChangeAspect="1" noChangeArrowheads="1"/>
          </p:cNvPicPr>
          <p:nvPr/>
        </p:nvPicPr>
        <p:blipFill>
          <a:blip r:embed="rId2"/>
          <a:srcRect t="25532" r="65779"/>
          <a:stretch>
            <a:fillRect/>
          </a:stretch>
        </p:blipFill>
        <p:spPr bwMode="auto">
          <a:xfrm>
            <a:off x="357158" y="2500306"/>
            <a:ext cx="2428892" cy="2500330"/>
          </a:xfrm>
          <a:prstGeom prst="rect">
            <a:avLst/>
          </a:prstGeom>
          <a:noFill/>
        </p:spPr>
      </p:pic>
      <p:sp>
        <p:nvSpPr>
          <p:cNvPr id="27" name="Rectangle 26"/>
          <p:cNvSpPr/>
          <p:nvPr/>
        </p:nvSpPr>
        <p:spPr>
          <a:xfrm>
            <a:off x="1357290" y="4929198"/>
            <a:ext cx="1252715" cy="369332"/>
          </a:xfrm>
          <a:prstGeom prst="rect">
            <a:avLst/>
          </a:prstGeom>
        </p:spPr>
        <p:txBody>
          <a:bodyPr wrap="none">
            <a:spAutoFit/>
          </a:bodyPr>
          <a:lstStyle/>
          <a:p>
            <a:pPr lvl="0" algn="ctr" defTabSz="889000">
              <a:lnSpc>
                <a:spcPct val="90000"/>
              </a:lnSpc>
              <a:spcBef>
                <a:spcPct val="0"/>
              </a:spcBef>
              <a:spcAft>
                <a:spcPct val="35000"/>
              </a:spcAft>
            </a:pPr>
            <a:r>
              <a:rPr lang="fr-FR" sz="2000" b="1" dirty="0" smtClean="0"/>
              <a:t>Dégrillage</a:t>
            </a:r>
            <a:endParaRPr lang="fr-FR" sz="2000" dirty="0"/>
          </a:p>
        </p:txBody>
      </p:sp>
      <p:sp>
        <p:nvSpPr>
          <p:cNvPr id="28" name="Rectangle 27"/>
          <p:cNvSpPr/>
          <p:nvPr/>
        </p:nvSpPr>
        <p:spPr>
          <a:xfrm>
            <a:off x="3143240" y="5000636"/>
            <a:ext cx="1360501" cy="369332"/>
          </a:xfrm>
          <a:prstGeom prst="rect">
            <a:avLst/>
          </a:prstGeom>
        </p:spPr>
        <p:txBody>
          <a:bodyPr wrap="none">
            <a:spAutoFit/>
          </a:bodyPr>
          <a:lstStyle/>
          <a:p>
            <a:pPr lvl="0" algn="ctr" defTabSz="889000">
              <a:lnSpc>
                <a:spcPct val="90000"/>
              </a:lnSpc>
              <a:spcBef>
                <a:spcPct val="0"/>
              </a:spcBef>
              <a:spcAft>
                <a:spcPct val="35000"/>
              </a:spcAft>
            </a:pPr>
            <a:r>
              <a:rPr lang="fr-FR" sz="2000" b="1" dirty="0" smtClean="0"/>
              <a:t>Floculation</a:t>
            </a:r>
            <a:endParaRPr lang="fr-FR" sz="2000" dirty="0"/>
          </a:p>
        </p:txBody>
      </p:sp>
      <p:sp>
        <p:nvSpPr>
          <p:cNvPr id="29" name="Rectangle 28"/>
          <p:cNvSpPr/>
          <p:nvPr/>
        </p:nvSpPr>
        <p:spPr>
          <a:xfrm>
            <a:off x="5072066" y="5000636"/>
            <a:ext cx="1151277" cy="369332"/>
          </a:xfrm>
          <a:prstGeom prst="rect">
            <a:avLst/>
          </a:prstGeom>
        </p:spPr>
        <p:txBody>
          <a:bodyPr wrap="none">
            <a:spAutoFit/>
          </a:bodyPr>
          <a:lstStyle/>
          <a:p>
            <a:pPr lvl="0" algn="ctr" defTabSz="889000">
              <a:lnSpc>
                <a:spcPct val="90000"/>
              </a:lnSpc>
              <a:spcBef>
                <a:spcPct val="0"/>
              </a:spcBef>
              <a:spcAft>
                <a:spcPct val="35000"/>
              </a:spcAft>
            </a:pPr>
            <a:r>
              <a:rPr lang="fr-FR" sz="2000" b="1" dirty="0" smtClean="0"/>
              <a:t>Filtration</a:t>
            </a:r>
            <a:endParaRPr lang="fr-FR" sz="2000" dirty="0"/>
          </a:p>
        </p:txBody>
      </p:sp>
      <p:sp>
        <p:nvSpPr>
          <p:cNvPr id="30" name="Rectangle 29"/>
          <p:cNvSpPr/>
          <p:nvPr/>
        </p:nvSpPr>
        <p:spPr>
          <a:xfrm>
            <a:off x="6929454" y="5000636"/>
            <a:ext cx="1180964" cy="341632"/>
          </a:xfrm>
          <a:prstGeom prst="rect">
            <a:avLst/>
          </a:prstGeom>
        </p:spPr>
        <p:txBody>
          <a:bodyPr wrap="none">
            <a:spAutoFit/>
          </a:bodyPr>
          <a:lstStyle/>
          <a:p>
            <a:pPr lvl="0" algn="ctr" defTabSz="889000">
              <a:lnSpc>
                <a:spcPct val="90000"/>
              </a:lnSpc>
              <a:spcBef>
                <a:spcPct val="0"/>
              </a:spcBef>
              <a:spcAft>
                <a:spcPct val="35000"/>
              </a:spcAft>
            </a:pPr>
            <a:r>
              <a:rPr lang="fr-FR" b="1" dirty="0" smtClean="0"/>
              <a:t>Chloration</a:t>
            </a:r>
            <a:endParaRPr lang="fr-FR" dirty="0"/>
          </a:p>
        </p:txBody>
      </p:sp>
      <p:pic>
        <p:nvPicPr>
          <p:cNvPr id="31" name="Picture 4" descr="http://www.sonede.com.tn/fileadmin/medias/img/TRAITEMENT-EAU-POTA-WEB-SONEDE.gif"/>
          <p:cNvPicPr>
            <a:picLocks noChangeAspect="1" noChangeArrowheads="1"/>
          </p:cNvPicPr>
          <p:nvPr/>
        </p:nvPicPr>
        <p:blipFill>
          <a:blip r:embed="rId2"/>
          <a:srcRect l="33214" t="25532" r="45649"/>
          <a:stretch>
            <a:fillRect/>
          </a:stretch>
        </p:blipFill>
        <p:spPr bwMode="auto">
          <a:xfrm>
            <a:off x="3071802" y="2500306"/>
            <a:ext cx="1500198" cy="2500330"/>
          </a:xfrm>
          <a:prstGeom prst="rect">
            <a:avLst/>
          </a:prstGeom>
          <a:noFill/>
        </p:spPr>
      </p:pic>
      <p:pic>
        <p:nvPicPr>
          <p:cNvPr id="32" name="Picture 4" descr="http://www.sonede.com.tn/fileadmin/medias/img/TRAITEMENT-EAU-POTA-WEB-SONEDE.gif"/>
          <p:cNvPicPr>
            <a:picLocks noChangeAspect="1" noChangeArrowheads="1"/>
          </p:cNvPicPr>
          <p:nvPr/>
        </p:nvPicPr>
        <p:blipFill>
          <a:blip r:embed="rId2"/>
          <a:srcRect l="53344" t="25532" r="25519"/>
          <a:stretch>
            <a:fillRect/>
          </a:stretch>
        </p:blipFill>
        <p:spPr bwMode="auto">
          <a:xfrm>
            <a:off x="4857752" y="2500306"/>
            <a:ext cx="1500198" cy="2500330"/>
          </a:xfrm>
          <a:prstGeom prst="rect">
            <a:avLst/>
          </a:prstGeom>
          <a:noFill/>
        </p:spPr>
      </p:pic>
      <p:pic>
        <p:nvPicPr>
          <p:cNvPr id="33" name="Picture 4" descr="http://www.sonede.com.tn/fileadmin/medias/img/TRAITEMENT-EAU-POTA-WEB-SONEDE.gif"/>
          <p:cNvPicPr>
            <a:picLocks noChangeAspect="1" noChangeArrowheads="1"/>
          </p:cNvPicPr>
          <p:nvPr/>
        </p:nvPicPr>
        <p:blipFill>
          <a:blip r:embed="rId2"/>
          <a:srcRect l="73474"/>
          <a:stretch>
            <a:fillRect/>
          </a:stretch>
        </p:blipFill>
        <p:spPr bwMode="auto">
          <a:xfrm>
            <a:off x="6689823" y="1643050"/>
            <a:ext cx="1882705" cy="335758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5786" y="1000108"/>
            <a:ext cx="4130105" cy="461665"/>
          </a:xfrm>
          <a:prstGeom prst="rect">
            <a:avLst/>
          </a:prstGeom>
          <a:solidFill>
            <a:srgbClr val="92D050"/>
          </a:solidFill>
        </p:spPr>
        <p:txBody>
          <a:bodyPr wrap="none" rtlCol="0">
            <a:spAutoFit/>
          </a:bodyPr>
          <a:lstStyle/>
          <a:p>
            <a:r>
              <a:rPr lang="fr-FR" sz="2400" b="1" dirty="0" smtClean="0"/>
              <a:t>Réseau d’Evacuation Extérieur:</a:t>
            </a:r>
            <a:endParaRPr lang="fr-FR" sz="2400" b="1" dirty="0"/>
          </a:p>
        </p:txBody>
      </p:sp>
      <p:graphicFrame>
        <p:nvGraphicFramePr>
          <p:cNvPr id="3" name="Diagramme 2"/>
          <p:cNvGraphicFramePr/>
          <p:nvPr/>
        </p:nvGraphicFramePr>
        <p:xfrm>
          <a:off x="0" y="1785926"/>
          <a:ext cx="9144000" cy="357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2018 2019\Matière CES\plomberie et assinaissement\photos livre de Gérard Calvat\20190615_101150.jpg"/>
          <p:cNvPicPr>
            <a:picLocks noChangeAspect="1" noChangeArrowheads="1"/>
          </p:cNvPicPr>
          <p:nvPr/>
        </p:nvPicPr>
        <p:blipFill>
          <a:blip r:embed="rId2" cstate="print">
            <a:lum bright="10000" contrast="40000"/>
          </a:blip>
          <a:srcRect l="14815" t="29167" r="7407" b="20833"/>
          <a:stretch>
            <a:fillRect/>
          </a:stretch>
        </p:blipFill>
        <p:spPr bwMode="auto">
          <a:xfrm>
            <a:off x="5857884" y="3214686"/>
            <a:ext cx="3000396" cy="3429024"/>
          </a:xfrm>
          <a:prstGeom prst="rect">
            <a:avLst/>
          </a:prstGeom>
          <a:noFill/>
        </p:spPr>
      </p:pic>
      <p:pic>
        <p:nvPicPr>
          <p:cNvPr id="5123" name="Picture 3"/>
          <p:cNvPicPr>
            <a:picLocks noChangeAspect="1" noChangeArrowheads="1"/>
          </p:cNvPicPr>
          <p:nvPr/>
        </p:nvPicPr>
        <p:blipFill>
          <a:blip r:embed="rId3"/>
          <a:srcRect l="12079" t="25390" r="36310" b="25781"/>
          <a:stretch>
            <a:fillRect/>
          </a:stretch>
        </p:blipFill>
        <p:spPr bwMode="auto">
          <a:xfrm>
            <a:off x="0" y="3641811"/>
            <a:ext cx="5643570" cy="3001899"/>
          </a:xfrm>
          <a:prstGeom prst="rect">
            <a:avLst/>
          </a:prstGeom>
          <a:noFill/>
          <a:ln w="9525">
            <a:noFill/>
            <a:miter lim="800000"/>
            <a:headEnd/>
            <a:tailEnd/>
          </a:ln>
          <a:effectLst/>
        </p:spPr>
      </p:pic>
      <p:sp>
        <p:nvSpPr>
          <p:cNvPr id="5" name="Rectangle 4"/>
          <p:cNvSpPr/>
          <p:nvPr/>
        </p:nvSpPr>
        <p:spPr>
          <a:xfrm>
            <a:off x="71438" y="71414"/>
            <a:ext cx="8929718" cy="3170099"/>
          </a:xfrm>
          <a:prstGeom prst="rect">
            <a:avLst/>
          </a:prstGeom>
        </p:spPr>
        <p:txBody>
          <a:bodyPr wrap="square">
            <a:spAutoFit/>
          </a:bodyPr>
          <a:lstStyle/>
          <a:p>
            <a:r>
              <a:rPr lang="fr-FR" sz="2000" b="1" dirty="0" smtClean="0">
                <a:solidFill>
                  <a:srgbClr val="0070C0"/>
                </a:solidFill>
              </a:rPr>
              <a:t>Système unitaire:</a:t>
            </a:r>
          </a:p>
          <a:p>
            <a:endParaRPr lang="fr-FR" sz="2000" dirty="0" smtClean="0"/>
          </a:p>
          <a:p>
            <a:r>
              <a:rPr lang="fr-FR" sz="2000" dirty="0" smtClean="0"/>
              <a:t>Il s’ impose lorsqu’il n’y a pas de possibilité de concevoir  économiquement un réseau des eaux pluviales de surface, c’est à dire: Si l’exutoire est éloigné des points de collecte.</a:t>
            </a:r>
          </a:p>
          <a:p>
            <a:endParaRPr lang="fr-FR" sz="2000" dirty="0" smtClean="0"/>
          </a:p>
          <a:p>
            <a:r>
              <a:rPr lang="fr-FR" sz="2000" dirty="0" smtClean="0"/>
              <a:t>Lorsque les pentes du terrain sont faibles, ce qui impose de grosses sections aux réseaux d’égouts séparatifs. Il est reconnu que le système unitaire est intéressant par sa simplicité, puisqu’il suffit d’une canalisation unique dans chaque voie publique et d’un seul branchement pour chaque habitation.</a:t>
            </a:r>
            <a:endParaRPr lang="fr-FR"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2018 2019\Matière CES\plomberie et assinaissement\photos livre de Gérard Calvat\20190615_101156.jpg"/>
          <p:cNvPicPr>
            <a:picLocks noChangeAspect="1" noChangeArrowheads="1"/>
          </p:cNvPicPr>
          <p:nvPr/>
        </p:nvPicPr>
        <p:blipFill>
          <a:blip r:embed="rId2" cstate="print">
            <a:lum bright="10000" contrast="40000"/>
          </a:blip>
          <a:srcRect l="14814" t="31250" b="14583"/>
          <a:stretch>
            <a:fillRect/>
          </a:stretch>
        </p:blipFill>
        <p:spPr bwMode="auto">
          <a:xfrm>
            <a:off x="5643570" y="3143248"/>
            <a:ext cx="3033367" cy="3429024"/>
          </a:xfrm>
          <a:prstGeom prst="rect">
            <a:avLst/>
          </a:prstGeom>
          <a:noFill/>
        </p:spPr>
      </p:pic>
      <p:pic>
        <p:nvPicPr>
          <p:cNvPr id="73730" name="Picture 2"/>
          <p:cNvPicPr>
            <a:picLocks noChangeAspect="1" noChangeArrowheads="1"/>
          </p:cNvPicPr>
          <p:nvPr/>
        </p:nvPicPr>
        <p:blipFill>
          <a:blip r:embed="rId3"/>
          <a:srcRect l="34590" t="23437" r="11054" b="24805"/>
          <a:stretch>
            <a:fillRect/>
          </a:stretch>
        </p:blipFill>
        <p:spPr bwMode="auto">
          <a:xfrm>
            <a:off x="0" y="3857652"/>
            <a:ext cx="5604468" cy="3000372"/>
          </a:xfrm>
          <a:prstGeom prst="rect">
            <a:avLst/>
          </a:prstGeom>
          <a:noFill/>
          <a:ln w="9525">
            <a:noFill/>
            <a:miter lim="800000"/>
            <a:headEnd/>
            <a:tailEnd/>
          </a:ln>
          <a:effectLst/>
        </p:spPr>
      </p:pic>
      <p:sp>
        <p:nvSpPr>
          <p:cNvPr id="5" name="Rectangle 4"/>
          <p:cNvSpPr/>
          <p:nvPr/>
        </p:nvSpPr>
        <p:spPr>
          <a:xfrm>
            <a:off x="214282" y="285728"/>
            <a:ext cx="8643998" cy="3170099"/>
          </a:xfrm>
          <a:prstGeom prst="rect">
            <a:avLst/>
          </a:prstGeom>
        </p:spPr>
        <p:txBody>
          <a:bodyPr wrap="square">
            <a:spAutoFit/>
          </a:bodyPr>
          <a:lstStyle/>
          <a:p>
            <a:r>
              <a:rPr lang="fr-FR" sz="2000" b="1" dirty="0" smtClean="0">
                <a:solidFill>
                  <a:srgbClr val="0070C0"/>
                </a:solidFill>
              </a:rPr>
              <a:t>Système séparatif:</a:t>
            </a:r>
          </a:p>
          <a:p>
            <a:endParaRPr lang="fr-FR" sz="2000" b="1" dirty="0" smtClean="0">
              <a:solidFill>
                <a:srgbClr val="0070C0"/>
              </a:solidFill>
            </a:endParaRPr>
          </a:p>
          <a:p>
            <a:r>
              <a:rPr lang="fr-FR" sz="2000" dirty="0" smtClean="0"/>
              <a:t>Deux réseaux : un réseau d’eaux usées et un réseau d’eaux pluviales</a:t>
            </a:r>
          </a:p>
          <a:p>
            <a:endParaRPr lang="fr-FR" sz="2000" dirty="0" smtClean="0"/>
          </a:p>
          <a:p>
            <a:r>
              <a:rPr lang="fr-FR" sz="2000" dirty="0" smtClean="0"/>
              <a:t>La collecte séparative des eaux usées domestiques nécessite des ouvrages de section réduite en raison du volume limité des effluents.</a:t>
            </a:r>
          </a:p>
          <a:p>
            <a:r>
              <a:rPr lang="fr-FR" sz="2000" dirty="0" smtClean="0"/>
              <a:t> </a:t>
            </a:r>
          </a:p>
          <a:p>
            <a:r>
              <a:rPr lang="fr-FR" sz="2000" dirty="0" smtClean="0"/>
              <a:t> C’est un système économique si l’évacuation des eaux pluviales ne nécessite pas un autre réseau complet c’est à dire qu’elle puisse être réalisée en faisant un large appel au ruissellement dans les caniveaux.</a:t>
            </a:r>
            <a:endParaRPr lang="fr-FR"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l="28001" t="18554" r="22035" b="36524"/>
          <a:stretch>
            <a:fillRect/>
          </a:stretch>
        </p:blipFill>
        <p:spPr bwMode="auto">
          <a:xfrm>
            <a:off x="1214415" y="3716322"/>
            <a:ext cx="6215105" cy="3141701"/>
          </a:xfrm>
          <a:prstGeom prst="rect">
            <a:avLst/>
          </a:prstGeom>
          <a:noFill/>
          <a:ln w="9525">
            <a:noFill/>
            <a:miter lim="800000"/>
            <a:headEnd/>
            <a:tailEnd/>
          </a:ln>
          <a:effectLst/>
        </p:spPr>
      </p:pic>
      <p:sp>
        <p:nvSpPr>
          <p:cNvPr id="3" name="Rectangle 2"/>
          <p:cNvSpPr/>
          <p:nvPr/>
        </p:nvSpPr>
        <p:spPr>
          <a:xfrm>
            <a:off x="500034" y="258901"/>
            <a:ext cx="8001056" cy="3477875"/>
          </a:xfrm>
          <a:prstGeom prst="rect">
            <a:avLst/>
          </a:prstGeom>
        </p:spPr>
        <p:txBody>
          <a:bodyPr wrap="square">
            <a:spAutoFit/>
          </a:bodyPr>
          <a:lstStyle/>
          <a:p>
            <a:r>
              <a:rPr lang="fr-FR" sz="2000" b="1" dirty="0" smtClean="0">
                <a:solidFill>
                  <a:srgbClr val="0070C0"/>
                </a:solidFill>
              </a:rPr>
              <a:t>Système pseudo-séparatif:</a:t>
            </a:r>
          </a:p>
          <a:p>
            <a:r>
              <a:rPr lang="fr-FR" sz="2000" dirty="0" smtClean="0"/>
              <a:t>Les eaux météoriques y sont divisées en deux parties :</a:t>
            </a:r>
          </a:p>
          <a:p>
            <a:r>
              <a:rPr lang="fr-FR" sz="2000" dirty="0" smtClean="0"/>
              <a:t>D’une part, les eaux provenant des surfaces de voiries qui s’écoulent par des ouvrages conçus à cet effet : caniveaux, fossés, </a:t>
            </a:r>
            <a:r>
              <a:rPr lang="fr-FR" sz="2000" dirty="0" err="1" smtClean="0"/>
              <a:t>etc</a:t>
            </a:r>
            <a:r>
              <a:rPr lang="fr-FR" sz="2000" dirty="0" smtClean="0"/>
              <a:t> …</a:t>
            </a:r>
          </a:p>
          <a:p>
            <a:r>
              <a:rPr lang="fr-FR" sz="2000" dirty="0" smtClean="0"/>
              <a:t>D’autre part, les eaux des toitures, cours, jardins qui déversent dans le réseau d’assainissement à l’aide des mêmes branchements que ceux des eaux usées domestiques.</a:t>
            </a:r>
          </a:p>
          <a:p>
            <a:r>
              <a:rPr lang="fr-FR" sz="2000" dirty="0" smtClean="0"/>
              <a:t>Ce système est intéressant lorsque les surfaces imperméabilisées collectives (voiries, parking, </a:t>
            </a:r>
            <a:r>
              <a:rPr lang="fr-FR" sz="2000" dirty="0" err="1" smtClean="0"/>
              <a:t>etc</a:t>
            </a:r>
            <a:r>
              <a:rPr lang="fr-FR" sz="2000" dirty="0" smtClean="0"/>
              <a:t> ...) représentent une superficie importante avec de fortes pentes. Il constitue alors une alternative au réseau séparatif, en </a:t>
            </a:r>
            <a:r>
              <a:rPr lang="fr-FR" sz="2000" b="1" dirty="0" smtClean="0">
                <a:solidFill>
                  <a:srgbClr val="FF0000"/>
                </a:solidFill>
              </a:rPr>
              <a:t>réduisant le nombre de branchements par habitation à un</a:t>
            </a:r>
            <a:r>
              <a:rPr lang="fr-FR" sz="2000" dirty="0" smtClean="0"/>
              <a:t>.</a:t>
            </a:r>
            <a:endParaRPr lang="fr-FR" sz="2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272"/>
            <a:ext cx="8929718" cy="1631216"/>
          </a:xfrm>
          <a:prstGeom prst="rect">
            <a:avLst/>
          </a:prstGeom>
        </p:spPr>
        <p:txBody>
          <a:bodyPr wrap="square">
            <a:spAutoFit/>
          </a:bodyPr>
          <a:lstStyle/>
          <a:p>
            <a:r>
              <a:rPr lang="fr-FR" sz="2000" b="1" dirty="0" smtClean="0">
                <a:solidFill>
                  <a:srgbClr val="0070C0"/>
                </a:solidFill>
              </a:rPr>
              <a:t>L’assainissement individuel </a:t>
            </a:r>
          </a:p>
          <a:p>
            <a:endParaRPr lang="fr-FR" sz="2000" dirty="0" smtClean="0"/>
          </a:p>
          <a:p>
            <a:r>
              <a:rPr lang="fr-FR" sz="2000" dirty="0" smtClean="0"/>
              <a:t>est le système utilisé dans les zones urbaines à faible densité dans lesquelles les eaux usées d’une habitation sont éliminées au niveau même de cette habitation ou à l’extérieur dans un terrain limitrophe</a:t>
            </a:r>
            <a:endParaRPr lang="fr-FR" sz="2000" dirty="0"/>
          </a:p>
        </p:txBody>
      </p:sp>
      <p:pic>
        <p:nvPicPr>
          <p:cNvPr id="75778" name="Picture 2" descr="RÃ©sultat de recherche d'images pour &quot;fosses septiques&quot;"/>
          <p:cNvPicPr>
            <a:picLocks noChangeAspect="1" noChangeArrowheads="1"/>
          </p:cNvPicPr>
          <p:nvPr/>
        </p:nvPicPr>
        <p:blipFill>
          <a:blip r:embed="rId2"/>
          <a:srcRect/>
          <a:stretch>
            <a:fillRect/>
          </a:stretch>
        </p:blipFill>
        <p:spPr bwMode="auto">
          <a:xfrm>
            <a:off x="0" y="2500306"/>
            <a:ext cx="4476750" cy="2381250"/>
          </a:xfrm>
          <a:prstGeom prst="rect">
            <a:avLst/>
          </a:prstGeom>
          <a:noFill/>
        </p:spPr>
      </p:pic>
      <p:pic>
        <p:nvPicPr>
          <p:cNvPr id="75780" name="Picture 4" descr="https://www.oieau.fr/ReFEA/fiches/FossesSeptiques/1FSpresGen9_7.gif"/>
          <p:cNvPicPr>
            <a:picLocks noChangeAspect="1" noChangeArrowheads="1"/>
          </p:cNvPicPr>
          <p:nvPr/>
        </p:nvPicPr>
        <p:blipFill>
          <a:blip r:embed="rId3"/>
          <a:srcRect/>
          <a:stretch>
            <a:fillRect/>
          </a:stretch>
        </p:blipFill>
        <p:spPr bwMode="auto">
          <a:xfrm>
            <a:off x="4429124" y="2416552"/>
            <a:ext cx="4714876" cy="269836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p:cNvPicPr>
            <a:picLocks noChangeAspect="1" noChangeArrowheads="1"/>
          </p:cNvPicPr>
          <p:nvPr/>
        </p:nvPicPr>
        <p:blipFill>
          <a:blip r:embed="rId2"/>
          <a:srcRect l="27452" t="27344" r="14348" b="20898"/>
          <a:stretch>
            <a:fillRect/>
          </a:stretch>
        </p:blipFill>
        <p:spPr bwMode="auto">
          <a:xfrm>
            <a:off x="0" y="1000107"/>
            <a:ext cx="9072594" cy="45362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3952"/>
            <a:ext cx="9144000" cy="7294305"/>
          </a:xfrm>
          <a:prstGeom prst="rect">
            <a:avLst/>
          </a:prstGeom>
        </p:spPr>
        <p:txBody>
          <a:bodyPr wrap="square">
            <a:spAutoFit/>
          </a:bodyPr>
          <a:lstStyle/>
          <a:p>
            <a:r>
              <a:rPr lang="fr-FR" sz="2000" b="1" dirty="0" smtClean="0">
                <a:solidFill>
                  <a:srgbClr val="FF0000"/>
                </a:solidFill>
              </a:rPr>
              <a:t>Calcul des débits des eaux usées</a:t>
            </a:r>
          </a:p>
          <a:p>
            <a:endParaRPr lang="fr-FR" sz="2000" dirty="0" smtClean="0"/>
          </a:p>
          <a:p>
            <a:r>
              <a:rPr lang="fr-FR" sz="2000" dirty="0" smtClean="0"/>
              <a:t>La production des eaux usées dépend de la consommation d’eau potable, du taux de retour à l’égout (</a:t>
            </a:r>
            <a:r>
              <a:rPr lang="fr-FR" sz="2000" dirty="0" err="1" smtClean="0"/>
              <a:t>Tres</a:t>
            </a:r>
            <a:r>
              <a:rPr lang="fr-FR" sz="2000" dirty="0" smtClean="0"/>
              <a:t>) ainsi que du taux de branchement au réseau d’égout (Trac). Elle est calculée comme suit :</a:t>
            </a:r>
          </a:p>
          <a:p>
            <a:r>
              <a:rPr lang="fr-FR" sz="2000" dirty="0" smtClean="0"/>
              <a:t>		</a:t>
            </a:r>
            <a:r>
              <a:rPr lang="fr-FR" sz="2400" b="1" dirty="0" err="1" smtClean="0">
                <a:solidFill>
                  <a:srgbClr val="FF0000"/>
                </a:solidFill>
              </a:rPr>
              <a:t>Qm,EU</a:t>
            </a:r>
            <a:r>
              <a:rPr lang="fr-FR" sz="2400" b="1" dirty="0" smtClean="0">
                <a:solidFill>
                  <a:srgbClr val="FF0000"/>
                </a:solidFill>
              </a:rPr>
              <a:t> = </a:t>
            </a:r>
            <a:r>
              <a:rPr lang="fr-FR" sz="2400" b="1" dirty="0" err="1" smtClean="0">
                <a:solidFill>
                  <a:srgbClr val="FF0000"/>
                </a:solidFill>
              </a:rPr>
              <a:t>Tres</a:t>
            </a:r>
            <a:r>
              <a:rPr lang="fr-FR" sz="2400" b="1" dirty="0" smtClean="0">
                <a:solidFill>
                  <a:srgbClr val="FF0000"/>
                </a:solidFill>
              </a:rPr>
              <a:t> x Trac x </a:t>
            </a:r>
            <a:r>
              <a:rPr lang="fr-FR" sz="2400" b="1" dirty="0" err="1" smtClean="0">
                <a:solidFill>
                  <a:srgbClr val="FF0000"/>
                </a:solidFill>
              </a:rPr>
              <a:t>Qm,AEP</a:t>
            </a:r>
            <a:r>
              <a:rPr lang="fr-FR" sz="2400" b="1" dirty="0" smtClean="0">
                <a:solidFill>
                  <a:srgbClr val="FF0000"/>
                </a:solidFill>
              </a:rPr>
              <a:t> </a:t>
            </a:r>
          </a:p>
          <a:p>
            <a:endParaRPr lang="fr-FR" sz="2000" dirty="0" smtClean="0"/>
          </a:p>
          <a:p>
            <a:r>
              <a:rPr lang="fr-FR" sz="2000" dirty="0" smtClean="0"/>
              <a:t> Avec -</a:t>
            </a:r>
            <a:r>
              <a:rPr lang="fr-FR" sz="2000" dirty="0" err="1" smtClean="0"/>
              <a:t>Qm,AEP</a:t>
            </a:r>
            <a:r>
              <a:rPr lang="fr-FR" sz="2000" dirty="0" smtClean="0"/>
              <a:t> : consommation moyenne d’eau potable.</a:t>
            </a:r>
          </a:p>
          <a:p>
            <a:r>
              <a:rPr lang="fr-FR" sz="2000" dirty="0" smtClean="0"/>
              <a:t> </a:t>
            </a:r>
          </a:p>
          <a:p>
            <a:r>
              <a:rPr lang="fr-FR" sz="2000" dirty="0" smtClean="0"/>
              <a:t>Le calcul des besoins de consommation d’eau potable se fait sur la base de la formule suivante :</a:t>
            </a:r>
          </a:p>
          <a:p>
            <a:r>
              <a:rPr lang="fr-FR" sz="2000" dirty="0" smtClean="0"/>
              <a:t>		</a:t>
            </a:r>
            <a:r>
              <a:rPr lang="fr-FR" sz="2400" b="1" dirty="0" err="1" smtClean="0">
                <a:solidFill>
                  <a:srgbClr val="FF0000"/>
                </a:solidFill>
              </a:rPr>
              <a:t>Qm,AEP</a:t>
            </a:r>
            <a:r>
              <a:rPr lang="fr-FR" sz="2400" b="1" dirty="0" smtClean="0">
                <a:solidFill>
                  <a:srgbClr val="FF0000"/>
                </a:solidFill>
              </a:rPr>
              <a:t> = </a:t>
            </a:r>
            <a:r>
              <a:rPr lang="fr-FR" sz="2400" b="1" dirty="0" err="1" smtClean="0">
                <a:solidFill>
                  <a:srgbClr val="FF0000"/>
                </a:solidFill>
              </a:rPr>
              <a:t>qpb</a:t>
            </a:r>
            <a:r>
              <a:rPr lang="fr-FR" sz="2400" b="1" dirty="0" smtClean="0">
                <a:solidFill>
                  <a:srgbClr val="FF0000"/>
                </a:solidFill>
              </a:rPr>
              <a:t> x </a:t>
            </a:r>
            <a:r>
              <a:rPr lang="fr-FR" sz="2400" b="1" dirty="0" err="1" smtClean="0">
                <a:solidFill>
                  <a:srgbClr val="FF0000"/>
                </a:solidFill>
              </a:rPr>
              <a:t>Ppb</a:t>
            </a:r>
            <a:r>
              <a:rPr lang="fr-FR" sz="2400" b="1" dirty="0" smtClean="0">
                <a:solidFill>
                  <a:srgbClr val="FF0000"/>
                </a:solidFill>
              </a:rPr>
              <a:t> + </a:t>
            </a:r>
            <a:r>
              <a:rPr lang="fr-FR" sz="2400" b="1" dirty="0" err="1" smtClean="0">
                <a:solidFill>
                  <a:srgbClr val="FF0000"/>
                </a:solidFill>
              </a:rPr>
              <a:t>qAdm</a:t>
            </a:r>
            <a:r>
              <a:rPr lang="fr-FR" sz="2400" b="1" dirty="0" smtClean="0">
                <a:solidFill>
                  <a:srgbClr val="FF0000"/>
                </a:solidFill>
              </a:rPr>
              <a:t> x </a:t>
            </a:r>
            <a:r>
              <a:rPr lang="fr-FR" sz="2400" b="1" dirty="0" err="1" smtClean="0">
                <a:solidFill>
                  <a:srgbClr val="FF0000"/>
                </a:solidFill>
              </a:rPr>
              <a:t>Ptot</a:t>
            </a:r>
            <a:r>
              <a:rPr lang="fr-FR" sz="2400" b="1" dirty="0" smtClean="0">
                <a:solidFill>
                  <a:srgbClr val="FF0000"/>
                </a:solidFill>
              </a:rPr>
              <a:t> + </a:t>
            </a:r>
            <a:r>
              <a:rPr lang="fr-FR" sz="2400" b="1" dirty="0" err="1" smtClean="0">
                <a:solidFill>
                  <a:srgbClr val="FF0000"/>
                </a:solidFill>
              </a:rPr>
              <a:t>qInd</a:t>
            </a:r>
            <a:r>
              <a:rPr lang="fr-FR" sz="2400" b="1" dirty="0" smtClean="0">
                <a:solidFill>
                  <a:srgbClr val="FF0000"/>
                </a:solidFill>
              </a:rPr>
              <a:t> x </a:t>
            </a:r>
            <a:r>
              <a:rPr lang="fr-FR" sz="2400" b="1" dirty="0" err="1" smtClean="0">
                <a:solidFill>
                  <a:srgbClr val="FF0000"/>
                </a:solidFill>
              </a:rPr>
              <a:t>Ptot</a:t>
            </a:r>
            <a:r>
              <a:rPr lang="fr-FR" sz="2400" b="1" dirty="0" smtClean="0">
                <a:solidFill>
                  <a:srgbClr val="FF0000"/>
                </a:solidFill>
              </a:rPr>
              <a:t> + ...</a:t>
            </a:r>
            <a:endParaRPr lang="fr-FR" sz="2000" b="1" dirty="0" smtClean="0">
              <a:solidFill>
                <a:srgbClr val="FF0000"/>
              </a:solidFill>
            </a:endParaRPr>
          </a:p>
          <a:p>
            <a:r>
              <a:rPr lang="fr-FR" sz="2000" dirty="0" smtClean="0"/>
              <a:t>Où</a:t>
            </a:r>
          </a:p>
          <a:p>
            <a:r>
              <a:rPr lang="fr-FR" sz="2000" dirty="0" smtClean="0"/>
              <a:t>	</a:t>
            </a:r>
            <a:r>
              <a:rPr lang="fr-FR" sz="2000" b="1" dirty="0" err="1" smtClean="0">
                <a:solidFill>
                  <a:srgbClr val="FF0000"/>
                </a:solidFill>
              </a:rPr>
              <a:t>Ppb</a:t>
            </a:r>
            <a:r>
              <a:rPr lang="fr-FR" sz="2000" b="1" dirty="0" smtClean="0">
                <a:solidFill>
                  <a:srgbClr val="FF0000"/>
                </a:solidFill>
              </a:rPr>
              <a:t> :</a:t>
            </a:r>
            <a:r>
              <a:rPr lang="fr-FR" sz="2000" dirty="0" smtClean="0"/>
              <a:t> population branchée au réseau d’ eau potable</a:t>
            </a:r>
          </a:p>
          <a:p>
            <a:r>
              <a:rPr lang="fr-FR" sz="2000" dirty="0" smtClean="0"/>
              <a:t>	</a:t>
            </a:r>
            <a:r>
              <a:rPr lang="fr-FR" sz="2000" b="1" dirty="0" err="1" smtClean="0">
                <a:solidFill>
                  <a:srgbClr val="FF0000"/>
                </a:solidFill>
              </a:rPr>
              <a:t>Ptot</a:t>
            </a:r>
            <a:r>
              <a:rPr lang="fr-FR" sz="2000" dirty="0" smtClean="0"/>
              <a:t> population totale de la ville.</a:t>
            </a:r>
          </a:p>
          <a:p>
            <a:r>
              <a:rPr lang="fr-FR" sz="2000" dirty="0" smtClean="0"/>
              <a:t>	</a:t>
            </a:r>
            <a:r>
              <a:rPr lang="fr-FR" sz="2000" b="1" dirty="0" err="1" smtClean="0">
                <a:solidFill>
                  <a:srgbClr val="FF0000"/>
                </a:solidFill>
              </a:rPr>
              <a:t>qpb</a:t>
            </a:r>
            <a:r>
              <a:rPr lang="fr-FR" sz="2000" dirty="0" smtClean="0"/>
              <a:t> : dotation en eau de la population branchée</a:t>
            </a:r>
          </a:p>
          <a:p>
            <a:r>
              <a:rPr lang="fr-FR" sz="2000" dirty="0" smtClean="0"/>
              <a:t>	</a:t>
            </a:r>
            <a:r>
              <a:rPr lang="fr-FR" sz="2000" b="1" dirty="0" err="1" smtClean="0">
                <a:solidFill>
                  <a:srgbClr val="FF0000"/>
                </a:solidFill>
              </a:rPr>
              <a:t>qAdm</a:t>
            </a:r>
            <a:r>
              <a:rPr lang="fr-FR" sz="2000" dirty="0" smtClean="0"/>
              <a:t> dotation des administrations </a:t>
            </a:r>
          </a:p>
          <a:p>
            <a:r>
              <a:rPr lang="fr-FR" sz="2000" dirty="0" smtClean="0"/>
              <a:t>	</a:t>
            </a:r>
            <a:r>
              <a:rPr lang="fr-FR" sz="2000" b="1" dirty="0" err="1" smtClean="0">
                <a:solidFill>
                  <a:srgbClr val="FF0000"/>
                </a:solidFill>
              </a:rPr>
              <a:t>qInd</a:t>
            </a:r>
            <a:r>
              <a:rPr lang="fr-FR" sz="2000" dirty="0" smtClean="0"/>
              <a:t> dotation des industries</a:t>
            </a:r>
          </a:p>
          <a:p>
            <a:r>
              <a:rPr lang="fr-FR" sz="2000" dirty="0" smtClean="0"/>
              <a:t>	</a:t>
            </a:r>
            <a:r>
              <a:rPr lang="fr-FR" sz="2000" b="1" dirty="0" err="1" smtClean="0">
                <a:solidFill>
                  <a:srgbClr val="FF0000"/>
                </a:solidFill>
              </a:rPr>
              <a:t>Ppb</a:t>
            </a:r>
            <a:r>
              <a:rPr lang="fr-FR" sz="2000" dirty="0" smtClean="0"/>
              <a:t> = TB x </a:t>
            </a:r>
            <a:r>
              <a:rPr lang="fr-FR" sz="2000" dirty="0" err="1" smtClean="0"/>
              <a:t>Ptot</a:t>
            </a:r>
            <a:r>
              <a:rPr lang="fr-FR" sz="2000" dirty="0" smtClean="0"/>
              <a:t> </a:t>
            </a:r>
          </a:p>
          <a:p>
            <a:endParaRPr lang="fr-FR" sz="2000" dirty="0" smtClean="0"/>
          </a:p>
          <a:p>
            <a:r>
              <a:rPr lang="fr-FR" sz="2000" dirty="0" smtClean="0"/>
              <a:t>	</a:t>
            </a:r>
            <a:r>
              <a:rPr lang="fr-FR" sz="2000" b="1" dirty="0" smtClean="0">
                <a:solidFill>
                  <a:srgbClr val="FF0000"/>
                </a:solidFill>
              </a:rPr>
              <a:t>TB :</a:t>
            </a:r>
            <a:r>
              <a:rPr lang="fr-FR" sz="2000" dirty="0" smtClean="0"/>
              <a:t> taux de branchement au réseau d’eau potable</a:t>
            </a:r>
          </a:p>
          <a:p>
            <a:r>
              <a:rPr lang="fr-FR" sz="2000" dirty="0" smtClean="0"/>
              <a:t/>
            </a:r>
            <a:br>
              <a:rPr lang="fr-FR" sz="2000" dirty="0" smtClean="0"/>
            </a:br>
            <a:endParaRPr lang="fr-FR"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612845"/>
            <a:ext cx="8072494" cy="5139869"/>
          </a:xfrm>
          <a:prstGeom prst="rect">
            <a:avLst/>
          </a:prstGeom>
        </p:spPr>
        <p:txBody>
          <a:bodyPr wrap="square">
            <a:spAutoFit/>
          </a:bodyPr>
          <a:lstStyle/>
          <a:p>
            <a:r>
              <a:rPr lang="fr-FR" sz="2400" b="1" dirty="0" smtClean="0">
                <a:solidFill>
                  <a:srgbClr val="FF0000"/>
                </a:solidFill>
              </a:rPr>
              <a:t>Tracé du réseau d’assainissement </a:t>
            </a:r>
          </a:p>
          <a:p>
            <a:endParaRPr lang="fr-FR" sz="2400" b="1" dirty="0" smtClean="0">
              <a:solidFill>
                <a:srgbClr val="FF0000"/>
              </a:solidFill>
            </a:endParaRPr>
          </a:p>
          <a:p>
            <a:r>
              <a:rPr lang="fr-FR" sz="2000" dirty="0" smtClean="0"/>
              <a:t>Le tracé du réseau d’un réseau d’assainissement se fait selon les critères suivants [3]:</a:t>
            </a:r>
          </a:p>
          <a:p>
            <a:endParaRPr lang="fr-FR" sz="2000" dirty="0" smtClean="0"/>
          </a:p>
          <a:p>
            <a:r>
              <a:rPr lang="fr-FR" sz="2000" dirty="0" smtClean="0"/>
              <a:t>	Suivre autant que possible le plan de la voirie </a:t>
            </a:r>
          </a:p>
          <a:p>
            <a:r>
              <a:rPr lang="fr-FR" sz="2000" dirty="0" smtClean="0"/>
              <a:t>	Distance max entre 2 regards de visite : 70m</a:t>
            </a:r>
          </a:p>
          <a:p>
            <a:r>
              <a:rPr lang="fr-FR" sz="2000" dirty="0" smtClean="0"/>
              <a:t>	Regard de visite aux changements de pente et de direction </a:t>
            </a:r>
          </a:p>
          <a:p>
            <a:r>
              <a:rPr lang="fr-FR" sz="2000" dirty="0" smtClean="0"/>
              <a:t>	Couverture minimale des canalisations : 80 cm</a:t>
            </a:r>
          </a:p>
          <a:p>
            <a:r>
              <a:rPr lang="fr-FR" sz="2000" dirty="0" smtClean="0"/>
              <a:t>	Suivre si possible la pente naturelle </a:t>
            </a:r>
          </a:p>
          <a:p>
            <a:r>
              <a:rPr lang="fr-FR" sz="2000" dirty="0" smtClean="0"/>
              <a:t>	Pente minimale de 2 mm/m pour les eaux usées et 4 mm/m pour les eaux pluviales. </a:t>
            </a:r>
          </a:p>
          <a:p>
            <a:r>
              <a:rPr lang="fr-FR" sz="2000" dirty="0" smtClean="0"/>
              <a:t>	Diamètre minimal : réseau d’eaux usées ø200 mm et ø300 mm pour le réseau pluvial ou unitaire </a:t>
            </a:r>
          </a:p>
          <a:p>
            <a:r>
              <a:rPr lang="fr-FR" sz="2000" dirty="0" smtClean="0"/>
              <a:t>	Diamètres croissants d’amant en aval </a:t>
            </a:r>
          </a:p>
          <a:p>
            <a:r>
              <a:rPr lang="fr-FR" sz="2000" dirty="0" smtClean="0"/>
              <a:t>	</a:t>
            </a:r>
            <a:endParaRPr lang="fr-FR"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357166"/>
            <a:ext cx="8786842" cy="4832092"/>
          </a:xfrm>
          <a:prstGeom prst="rect">
            <a:avLst/>
          </a:prstGeom>
        </p:spPr>
        <p:txBody>
          <a:bodyPr wrap="square">
            <a:spAutoFit/>
          </a:bodyPr>
          <a:lstStyle/>
          <a:p>
            <a:r>
              <a:rPr lang="fr-FR" sz="2400" b="1" dirty="0" smtClean="0">
                <a:solidFill>
                  <a:srgbClr val="FF0000"/>
                </a:solidFill>
              </a:rPr>
              <a:t>Conception du réseau :</a:t>
            </a:r>
          </a:p>
          <a:p>
            <a:endParaRPr lang="fr-FR" sz="2400" b="1" dirty="0" smtClean="0">
              <a:solidFill>
                <a:srgbClr val="FF0000"/>
              </a:solidFill>
            </a:endParaRPr>
          </a:p>
          <a:p>
            <a:r>
              <a:rPr lang="fr-FR" sz="2000" dirty="0" smtClean="0"/>
              <a:t>La conception d’un réseau d’assainissement est la concrétisation de tous les éléments constituant les branches du réseau sur un schéma global,</a:t>
            </a:r>
          </a:p>
          <a:p>
            <a:endParaRPr lang="fr-FR" sz="2000" dirty="0" smtClean="0"/>
          </a:p>
          <a:p>
            <a:r>
              <a:rPr lang="fr-FR" sz="2000" dirty="0" smtClean="0"/>
              <a:t>	</a:t>
            </a:r>
            <a:r>
              <a:rPr lang="fr-FR" sz="2000" b="1" dirty="0" smtClean="0"/>
              <a:t>1/  Les collecteurs sont définis par leur :</a:t>
            </a:r>
          </a:p>
          <a:p>
            <a:r>
              <a:rPr lang="fr-FR" sz="2000" dirty="0" smtClean="0"/>
              <a:t>		Emplacement (en plan),</a:t>
            </a:r>
          </a:p>
          <a:p>
            <a:r>
              <a:rPr lang="fr-FR" sz="2000" dirty="0" smtClean="0"/>
              <a:t>		Profondeur,</a:t>
            </a:r>
          </a:p>
          <a:p>
            <a:r>
              <a:rPr lang="fr-FR" sz="2000" dirty="0" smtClean="0"/>
              <a:t>		Diamètres (intérieur et extérieur),</a:t>
            </a:r>
          </a:p>
          <a:p>
            <a:r>
              <a:rPr lang="fr-FR" sz="2000" dirty="0" smtClean="0"/>
              <a:t>		Pente,</a:t>
            </a:r>
          </a:p>
          <a:p>
            <a:r>
              <a:rPr lang="fr-FR" sz="2000" dirty="0" smtClean="0"/>
              <a:t>		Leur joints et confection.</a:t>
            </a:r>
          </a:p>
          <a:p>
            <a:endParaRPr lang="fr-FR" sz="2000" dirty="0" smtClean="0"/>
          </a:p>
          <a:p>
            <a:r>
              <a:rPr lang="fr-FR" sz="2000" dirty="0" smtClean="0"/>
              <a:t>	</a:t>
            </a:r>
            <a:r>
              <a:rPr lang="fr-FR" sz="2000" b="1" dirty="0" smtClean="0"/>
              <a:t>2/ Les regards de visite et de jonction: </a:t>
            </a:r>
            <a:r>
              <a:rPr lang="fr-FR" sz="2000" dirty="0" smtClean="0"/>
              <a:t>sont également définis par leur,</a:t>
            </a:r>
          </a:p>
          <a:p>
            <a:r>
              <a:rPr lang="fr-FR" sz="2000" dirty="0" smtClean="0"/>
              <a:t>		Emplacement (en plan),</a:t>
            </a:r>
          </a:p>
          <a:p>
            <a:r>
              <a:rPr lang="fr-FR" sz="2000" dirty="0" smtClean="0"/>
              <a:t>		Profondeur [3]. </a:t>
            </a:r>
            <a:endParaRPr lang="fr-FR"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28926" y="895633"/>
            <a:ext cx="2984407" cy="461665"/>
          </a:xfrm>
          <a:prstGeom prst="rect">
            <a:avLst/>
          </a:prstGeom>
          <a:noFill/>
        </p:spPr>
        <p:txBody>
          <a:bodyPr wrap="none" rtlCol="0">
            <a:spAutoFit/>
          </a:bodyPr>
          <a:lstStyle/>
          <a:p>
            <a:r>
              <a:rPr lang="fr-FR" sz="2400" b="1" dirty="0" smtClean="0">
                <a:solidFill>
                  <a:srgbClr val="FF0000"/>
                </a:solidFill>
              </a:rPr>
              <a:t>Sources d’eau Potable</a:t>
            </a:r>
            <a:endParaRPr lang="fr-FR" sz="2400" b="1" dirty="0">
              <a:solidFill>
                <a:srgbClr val="FF0000"/>
              </a:solidFill>
            </a:endParaRPr>
          </a:p>
        </p:txBody>
      </p:sp>
      <p:cxnSp>
        <p:nvCxnSpPr>
          <p:cNvPr id="29" name="Connecteur droit 28"/>
          <p:cNvCxnSpPr/>
          <p:nvPr/>
        </p:nvCxnSpPr>
        <p:spPr>
          <a:xfrm>
            <a:off x="1785776" y="1318897"/>
            <a:ext cx="550072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a:off x="7001544" y="1604649"/>
            <a:ext cx="57150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5400000">
            <a:off x="1500024" y="1604649"/>
            <a:ext cx="57150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5780300" y="1961839"/>
            <a:ext cx="2698175" cy="461665"/>
          </a:xfrm>
          <a:prstGeom prst="rect">
            <a:avLst/>
          </a:prstGeom>
          <a:solidFill>
            <a:schemeClr val="bg1">
              <a:lumMod val="75000"/>
            </a:schemeClr>
          </a:solidFill>
        </p:spPr>
        <p:txBody>
          <a:bodyPr wrap="none" rtlCol="0">
            <a:spAutoFit/>
          </a:bodyPr>
          <a:lstStyle/>
          <a:p>
            <a:r>
              <a:rPr lang="fr-FR" sz="2400" b="1" dirty="0" smtClean="0"/>
              <a:t>Sources profondes :</a:t>
            </a:r>
            <a:endParaRPr lang="fr-FR" sz="2400" b="1" dirty="0"/>
          </a:p>
        </p:txBody>
      </p:sp>
      <p:cxnSp>
        <p:nvCxnSpPr>
          <p:cNvPr id="39" name="Connecteur droit avec flèche 38"/>
          <p:cNvCxnSpPr/>
          <p:nvPr/>
        </p:nvCxnSpPr>
        <p:spPr>
          <a:xfrm rot="5400000">
            <a:off x="6972233" y="2671699"/>
            <a:ext cx="500066" cy="144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223513" y="3000372"/>
            <a:ext cx="2134559" cy="400110"/>
          </a:xfrm>
          <a:prstGeom prst="rect">
            <a:avLst/>
          </a:prstGeom>
        </p:spPr>
        <p:txBody>
          <a:bodyPr wrap="none">
            <a:spAutoFit/>
          </a:bodyPr>
          <a:lstStyle/>
          <a:p>
            <a:r>
              <a:rPr lang="fr-FR" sz="2000" b="1" dirty="0" smtClean="0"/>
              <a:t>Eaux souterraines </a:t>
            </a:r>
            <a:endParaRPr lang="fr-FR" sz="2000" b="1" dirty="0"/>
          </a:p>
        </p:txBody>
      </p:sp>
      <p:cxnSp>
        <p:nvCxnSpPr>
          <p:cNvPr id="42" name="Connecteur droit avec flèche 41"/>
          <p:cNvCxnSpPr/>
          <p:nvPr/>
        </p:nvCxnSpPr>
        <p:spPr>
          <a:xfrm rot="5400000">
            <a:off x="3585336" y="3734865"/>
            <a:ext cx="57150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351012" y="1961839"/>
            <a:ext cx="3081164" cy="461665"/>
          </a:xfrm>
          <a:prstGeom prst="rect">
            <a:avLst/>
          </a:prstGeom>
          <a:solidFill>
            <a:schemeClr val="bg1">
              <a:lumMod val="75000"/>
            </a:schemeClr>
          </a:solidFill>
        </p:spPr>
        <p:txBody>
          <a:bodyPr wrap="none" rtlCol="0">
            <a:spAutoFit/>
          </a:bodyPr>
          <a:lstStyle/>
          <a:p>
            <a:r>
              <a:rPr lang="fr-FR" sz="2400" b="1" dirty="0" smtClean="0"/>
              <a:t>Sources superficielles:</a:t>
            </a:r>
            <a:endParaRPr lang="fr-FR" sz="2400" b="1" dirty="0"/>
          </a:p>
        </p:txBody>
      </p:sp>
      <p:sp>
        <p:nvSpPr>
          <p:cNvPr id="44" name="Rectangle 43"/>
          <p:cNvSpPr/>
          <p:nvPr/>
        </p:nvSpPr>
        <p:spPr>
          <a:xfrm>
            <a:off x="3000364" y="3990633"/>
            <a:ext cx="1719060" cy="400110"/>
          </a:xfrm>
          <a:prstGeom prst="rect">
            <a:avLst/>
          </a:prstGeom>
        </p:spPr>
        <p:txBody>
          <a:bodyPr wrap="none">
            <a:spAutoFit/>
          </a:bodyPr>
          <a:lstStyle/>
          <a:p>
            <a:r>
              <a:rPr lang="fr-FR" sz="2000" b="1" dirty="0" smtClean="0"/>
              <a:t>Rivières, Lacs, </a:t>
            </a:r>
            <a:endParaRPr lang="fr-FR" sz="2000" b="1" dirty="0"/>
          </a:p>
        </p:txBody>
      </p:sp>
      <p:cxnSp>
        <p:nvCxnSpPr>
          <p:cNvPr id="45" name="Connecteur droit avec flèche 44"/>
          <p:cNvCxnSpPr/>
          <p:nvPr/>
        </p:nvCxnSpPr>
        <p:spPr>
          <a:xfrm rot="5400000">
            <a:off x="799254" y="3734865"/>
            <a:ext cx="57150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1084212" y="3449907"/>
            <a:ext cx="2773266" cy="121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rot="16200000" flipH="1">
            <a:off x="1311384" y="2974840"/>
            <a:ext cx="961743" cy="126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85610" y="4033553"/>
            <a:ext cx="2454839" cy="707886"/>
          </a:xfrm>
          <a:prstGeom prst="rect">
            <a:avLst/>
          </a:prstGeom>
        </p:spPr>
        <p:txBody>
          <a:bodyPr wrap="none">
            <a:spAutoFit/>
          </a:bodyPr>
          <a:lstStyle/>
          <a:p>
            <a:pPr algn="ctr"/>
            <a:r>
              <a:rPr lang="fr-FR" sz="2000" b="1" dirty="0" smtClean="0"/>
              <a:t>Captage en réservoir:</a:t>
            </a:r>
          </a:p>
          <a:p>
            <a:pPr algn="ctr"/>
            <a:r>
              <a:rPr lang="fr-FR" sz="2000" b="1" dirty="0" smtClean="0"/>
              <a:t>Ex: Barrages</a:t>
            </a:r>
            <a:endParaRPr lang="fr-FR" sz="2000" b="1" dirty="0"/>
          </a:p>
        </p:txBody>
      </p:sp>
      <p:sp>
        <p:nvSpPr>
          <p:cNvPr id="52" name="Rectangle 51"/>
          <p:cNvSpPr/>
          <p:nvPr/>
        </p:nvSpPr>
        <p:spPr>
          <a:xfrm>
            <a:off x="8000882" y="4357694"/>
            <a:ext cx="1000274" cy="400110"/>
          </a:xfrm>
          <a:prstGeom prst="rect">
            <a:avLst/>
          </a:prstGeom>
        </p:spPr>
        <p:txBody>
          <a:bodyPr wrap="none">
            <a:spAutoFit/>
          </a:bodyPr>
          <a:lstStyle/>
          <a:p>
            <a:r>
              <a:rPr lang="fr-FR" sz="2000" b="1" dirty="0" smtClean="0"/>
              <a:t>Forages</a:t>
            </a:r>
            <a:endParaRPr lang="fr-FR" sz="2000" b="1" dirty="0"/>
          </a:p>
        </p:txBody>
      </p:sp>
      <p:cxnSp>
        <p:nvCxnSpPr>
          <p:cNvPr id="53" name="Connecteur droit avec flèche 52"/>
          <p:cNvCxnSpPr/>
          <p:nvPr/>
        </p:nvCxnSpPr>
        <p:spPr>
          <a:xfrm rot="5400000">
            <a:off x="8179548" y="3678962"/>
            <a:ext cx="500066" cy="1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5714866" y="3429000"/>
            <a:ext cx="271478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357676" y="4429132"/>
            <a:ext cx="712054" cy="400110"/>
          </a:xfrm>
          <a:prstGeom prst="rect">
            <a:avLst/>
          </a:prstGeom>
        </p:spPr>
        <p:txBody>
          <a:bodyPr wrap="none">
            <a:spAutoFit/>
          </a:bodyPr>
          <a:lstStyle/>
          <a:p>
            <a:r>
              <a:rPr lang="fr-FR" sz="2000" b="1" dirty="0" smtClean="0"/>
              <a:t>Puits</a:t>
            </a:r>
            <a:endParaRPr lang="fr-FR" sz="2000" b="1" dirty="0"/>
          </a:p>
        </p:txBody>
      </p:sp>
      <p:pic>
        <p:nvPicPr>
          <p:cNvPr id="36866" name="Picture 2" descr="RÃ©sultat de recherche d'images pour &quot;rÃ©seau acheminement de l'eau du barrage au robinet&quot;"/>
          <p:cNvPicPr>
            <a:picLocks noChangeAspect="1" noChangeArrowheads="1"/>
          </p:cNvPicPr>
          <p:nvPr/>
        </p:nvPicPr>
        <p:blipFill>
          <a:blip r:embed="rId2"/>
          <a:srcRect r="34546"/>
          <a:stretch>
            <a:fillRect/>
          </a:stretch>
        </p:blipFill>
        <p:spPr bwMode="auto">
          <a:xfrm>
            <a:off x="0" y="5039049"/>
            <a:ext cx="2571736" cy="1571624"/>
          </a:xfrm>
          <a:prstGeom prst="rect">
            <a:avLst/>
          </a:prstGeom>
          <a:noFill/>
        </p:spPr>
      </p:pic>
      <p:sp>
        <p:nvSpPr>
          <p:cNvPr id="36868" name="AutoShape 4" descr="Le petit cycle de l'ea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6869" name="Picture 5" descr="E:\2018 2019\Matière CES\plomberie et assinaissement\cycle de l'eau.jpg"/>
          <p:cNvPicPr>
            <a:picLocks noChangeAspect="1" noChangeArrowheads="1"/>
          </p:cNvPicPr>
          <p:nvPr/>
        </p:nvPicPr>
        <p:blipFill>
          <a:blip r:embed="rId3"/>
          <a:srcRect l="23437" t="5991" r="54688" b="50000"/>
          <a:stretch>
            <a:fillRect/>
          </a:stretch>
        </p:blipFill>
        <p:spPr bwMode="auto">
          <a:xfrm>
            <a:off x="2643174" y="4681847"/>
            <a:ext cx="2000264" cy="1928826"/>
          </a:xfrm>
          <a:prstGeom prst="rect">
            <a:avLst/>
          </a:prstGeom>
          <a:noFill/>
        </p:spPr>
      </p:pic>
      <p:pic>
        <p:nvPicPr>
          <p:cNvPr id="36871" name="Picture 7" descr="Image associÃ©e"/>
          <p:cNvPicPr>
            <a:picLocks noChangeAspect="1" noChangeArrowheads="1"/>
          </p:cNvPicPr>
          <p:nvPr/>
        </p:nvPicPr>
        <p:blipFill>
          <a:blip r:embed="rId4" cstate="print"/>
          <a:srcRect l="5515" r="14520"/>
          <a:stretch>
            <a:fillRect/>
          </a:stretch>
        </p:blipFill>
        <p:spPr bwMode="auto">
          <a:xfrm>
            <a:off x="4857752" y="4896161"/>
            <a:ext cx="2071702" cy="1728857"/>
          </a:xfrm>
          <a:prstGeom prst="rect">
            <a:avLst/>
          </a:prstGeom>
          <a:noFill/>
        </p:spPr>
      </p:pic>
      <p:sp>
        <p:nvSpPr>
          <p:cNvPr id="66" name="ZoneTexte 65"/>
          <p:cNvSpPr txBox="1"/>
          <p:nvPr/>
        </p:nvSpPr>
        <p:spPr>
          <a:xfrm>
            <a:off x="5000628" y="3857628"/>
            <a:ext cx="1755673" cy="646331"/>
          </a:xfrm>
          <a:prstGeom prst="rect">
            <a:avLst/>
          </a:prstGeom>
          <a:noFill/>
        </p:spPr>
        <p:txBody>
          <a:bodyPr wrap="none" rtlCol="0">
            <a:spAutoFit/>
          </a:bodyPr>
          <a:lstStyle/>
          <a:p>
            <a:r>
              <a:rPr lang="fr-FR" dirty="0" smtClean="0">
                <a:solidFill>
                  <a:schemeClr val="bg2">
                    <a:lumMod val="25000"/>
                  </a:schemeClr>
                </a:solidFill>
              </a:rPr>
              <a:t>Profondeurs </a:t>
            </a:r>
          </a:p>
          <a:p>
            <a:r>
              <a:rPr lang="fr-FR" dirty="0" smtClean="0">
                <a:solidFill>
                  <a:schemeClr val="bg2">
                    <a:lumMod val="25000"/>
                  </a:schemeClr>
                </a:solidFill>
              </a:rPr>
              <a:t>Entre 5m et 15m</a:t>
            </a:r>
            <a:endParaRPr lang="fr-FR" dirty="0">
              <a:solidFill>
                <a:schemeClr val="bg2">
                  <a:lumMod val="25000"/>
                </a:schemeClr>
              </a:solidFill>
            </a:endParaRPr>
          </a:p>
        </p:txBody>
      </p:sp>
      <p:cxnSp>
        <p:nvCxnSpPr>
          <p:cNvPr id="71" name="Connecteur droit avec flèche 70"/>
          <p:cNvCxnSpPr/>
          <p:nvPr/>
        </p:nvCxnSpPr>
        <p:spPr>
          <a:xfrm rot="5400000">
            <a:off x="5464904" y="3678962"/>
            <a:ext cx="500066" cy="1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873" name="Picture 9" descr="https://www.consommerdurable.com/wp-content/uploads/2013/01/PuitForage-300x225.jpg"/>
          <p:cNvPicPr>
            <a:picLocks noChangeAspect="1" noChangeArrowheads="1"/>
          </p:cNvPicPr>
          <p:nvPr/>
        </p:nvPicPr>
        <p:blipFill>
          <a:blip r:embed="rId5"/>
          <a:srcRect l="20001" r="14999"/>
          <a:stretch>
            <a:fillRect/>
          </a:stretch>
        </p:blipFill>
        <p:spPr bwMode="auto">
          <a:xfrm>
            <a:off x="7286612" y="4714875"/>
            <a:ext cx="1857388" cy="2143125"/>
          </a:xfrm>
          <a:prstGeom prst="rect">
            <a:avLst/>
          </a:prstGeom>
          <a:noFill/>
        </p:spPr>
      </p:pic>
      <p:pic>
        <p:nvPicPr>
          <p:cNvPr id="36875" name="Picture 11" descr="https://www.meridionaledeforage.com/wp-content/uploads/sites/1754/2015/11/d%C3%A9coupe-forage-deau.png"/>
          <p:cNvPicPr>
            <a:picLocks noChangeAspect="1" noChangeArrowheads="1"/>
          </p:cNvPicPr>
          <p:nvPr/>
        </p:nvPicPr>
        <p:blipFill>
          <a:blip r:embed="rId6"/>
          <a:srcRect/>
          <a:stretch>
            <a:fillRect/>
          </a:stretch>
        </p:blipFill>
        <p:spPr bwMode="auto">
          <a:xfrm>
            <a:off x="4857752" y="3939987"/>
            <a:ext cx="2786082" cy="2918013"/>
          </a:xfrm>
          <a:prstGeom prst="rect">
            <a:avLst/>
          </a:prstGeom>
          <a:noFill/>
        </p:spPr>
      </p:pic>
      <p:sp>
        <p:nvSpPr>
          <p:cNvPr id="74" name="ZoneTexte 73"/>
          <p:cNvSpPr txBox="1"/>
          <p:nvPr/>
        </p:nvSpPr>
        <p:spPr>
          <a:xfrm>
            <a:off x="7755254" y="3857628"/>
            <a:ext cx="1388778" cy="646331"/>
          </a:xfrm>
          <a:prstGeom prst="rect">
            <a:avLst/>
          </a:prstGeom>
          <a:noFill/>
        </p:spPr>
        <p:txBody>
          <a:bodyPr wrap="none" rtlCol="0">
            <a:spAutoFit/>
          </a:bodyPr>
          <a:lstStyle/>
          <a:p>
            <a:r>
              <a:rPr lang="fr-FR" dirty="0" smtClean="0">
                <a:solidFill>
                  <a:schemeClr val="bg2">
                    <a:lumMod val="25000"/>
                  </a:schemeClr>
                </a:solidFill>
              </a:rPr>
              <a:t>Profondeurs </a:t>
            </a:r>
          </a:p>
          <a:p>
            <a:r>
              <a:rPr lang="fr-FR" dirty="0" smtClean="0">
                <a:solidFill>
                  <a:schemeClr val="bg2">
                    <a:lumMod val="25000"/>
                  </a:schemeClr>
                </a:solidFill>
              </a:rPr>
              <a:t>Plus de 15m</a:t>
            </a:r>
            <a:endParaRPr lang="fr-FR" dirty="0">
              <a:solidFill>
                <a:schemeClr val="bg2">
                  <a:lumMod val="25000"/>
                </a:schemeClr>
              </a:solidFill>
            </a:endParaRPr>
          </a:p>
        </p:txBody>
      </p:sp>
      <p:grpSp>
        <p:nvGrpSpPr>
          <p:cNvPr id="76" name="Groupe 75"/>
          <p:cNvGrpSpPr/>
          <p:nvPr/>
        </p:nvGrpSpPr>
        <p:grpSpPr>
          <a:xfrm>
            <a:off x="7429520" y="49988"/>
            <a:ext cx="1660921" cy="664368"/>
            <a:chOff x="4464" y="239307"/>
            <a:chExt cx="1660921" cy="664368"/>
          </a:xfrm>
          <a:solidFill>
            <a:schemeClr val="bg1">
              <a:lumMod val="75000"/>
            </a:schemeClr>
          </a:solidFill>
        </p:grpSpPr>
        <p:sp>
          <p:nvSpPr>
            <p:cNvPr id="77" name="Chevron 7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Stockage et Distribution</a:t>
              </a:r>
              <a:endParaRPr lang="fr-FR" sz="1400" u="none" kern="1200" dirty="0"/>
            </a:p>
          </p:txBody>
        </p:sp>
      </p:grpSp>
      <p:grpSp>
        <p:nvGrpSpPr>
          <p:cNvPr id="79" name="Groupe 78"/>
          <p:cNvGrpSpPr/>
          <p:nvPr/>
        </p:nvGrpSpPr>
        <p:grpSpPr>
          <a:xfrm>
            <a:off x="53559" y="49988"/>
            <a:ext cx="1660921" cy="664368"/>
            <a:chOff x="4464" y="239307"/>
            <a:chExt cx="1660921" cy="664368"/>
          </a:xfrm>
        </p:grpSpPr>
        <p:sp>
          <p:nvSpPr>
            <p:cNvPr id="80" name="Chevron 79"/>
            <p:cNvSpPr/>
            <p:nvPr/>
          </p:nvSpPr>
          <p:spPr>
            <a:xfrm>
              <a:off x="4464" y="239307"/>
              <a:ext cx="1660921" cy="664368"/>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Chevron 4"/>
            <p:cNvSpPr/>
            <p:nvPr/>
          </p:nvSpPr>
          <p:spPr>
            <a:xfrm>
              <a:off x="336648" y="239307"/>
              <a:ext cx="996553" cy="664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t>Captage de l’Eau</a:t>
              </a:r>
              <a:endParaRPr lang="fr-FR" sz="2000" u="none" kern="1200" dirty="0"/>
            </a:p>
          </p:txBody>
        </p:sp>
      </p:grpSp>
      <p:grpSp>
        <p:nvGrpSpPr>
          <p:cNvPr id="82" name="Groupe 81"/>
          <p:cNvGrpSpPr/>
          <p:nvPr/>
        </p:nvGrpSpPr>
        <p:grpSpPr>
          <a:xfrm>
            <a:off x="1553757" y="49988"/>
            <a:ext cx="1660921" cy="664368"/>
            <a:chOff x="4464" y="239307"/>
            <a:chExt cx="1660921" cy="664368"/>
          </a:xfrm>
        </p:grpSpPr>
        <p:sp>
          <p:nvSpPr>
            <p:cNvPr id="83" name="Chevron 82"/>
            <p:cNvSpPr/>
            <p:nvPr/>
          </p:nvSpPr>
          <p:spPr>
            <a:xfrm>
              <a:off x="4464" y="239307"/>
              <a:ext cx="1660921" cy="664368"/>
            </a:xfrm>
            <a:prstGeom prst="chevr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Chevron 4"/>
            <p:cNvSpPr/>
            <p:nvPr/>
          </p:nvSpPr>
          <p:spPr>
            <a:xfrm>
              <a:off x="336648" y="239307"/>
              <a:ext cx="996553" cy="664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85" name="Groupe 84"/>
          <p:cNvGrpSpPr/>
          <p:nvPr/>
        </p:nvGrpSpPr>
        <p:grpSpPr>
          <a:xfrm>
            <a:off x="3053955" y="49988"/>
            <a:ext cx="1660921" cy="664368"/>
            <a:chOff x="4464" y="239307"/>
            <a:chExt cx="1660921" cy="664368"/>
          </a:xfrm>
          <a:solidFill>
            <a:schemeClr val="bg1">
              <a:lumMod val="50000"/>
            </a:schemeClr>
          </a:solidFill>
        </p:grpSpPr>
        <p:sp>
          <p:nvSpPr>
            <p:cNvPr id="86" name="Chevron 8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88" name="Groupe 87"/>
          <p:cNvGrpSpPr/>
          <p:nvPr/>
        </p:nvGrpSpPr>
        <p:grpSpPr>
          <a:xfrm>
            <a:off x="4554153" y="49988"/>
            <a:ext cx="1660921" cy="664368"/>
            <a:chOff x="4464" y="239307"/>
            <a:chExt cx="1660921" cy="664368"/>
          </a:xfrm>
          <a:solidFill>
            <a:schemeClr val="bg1">
              <a:lumMod val="65000"/>
            </a:schemeClr>
          </a:solidFill>
        </p:grpSpPr>
        <p:sp>
          <p:nvSpPr>
            <p:cNvPr id="89" name="Chevron 8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91" name="Groupe 90"/>
          <p:cNvGrpSpPr/>
          <p:nvPr/>
        </p:nvGrpSpPr>
        <p:grpSpPr>
          <a:xfrm>
            <a:off x="6000760" y="49988"/>
            <a:ext cx="1660921" cy="664368"/>
            <a:chOff x="4464" y="239307"/>
            <a:chExt cx="1660921" cy="664368"/>
          </a:xfrm>
          <a:solidFill>
            <a:schemeClr val="bg1">
              <a:lumMod val="75000"/>
            </a:schemeClr>
          </a:solidFill>
        </p:grpSpPr>
        <p:sp>
          <p:nvSpPr>
            <p:cNvPr id="92" name="Chevron 91"/>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3"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6866"/>
                                        </p:tgtEl>
                                        <p:attrNameLst>
                                          <p:attrName>style.visibility</p:attrName>
                                        </p:attrNameLst>
                                      </p:cBhvr>
                                      <p:to>
                                        <p:strVal val="visible"/>
                                      </p:to>
                                    </p:set>
                                    <p:anim calcmode="lin" valueType="num">
                                      <p:cBhvr additive="base">
                                        <p:cTn id="53" dur="500" fill="hold"/>
                                        <p:tgtEl>
                                          <p:spTgt spid="36866"/>
                                        </p:tgtEl>
                                        <p:attrNameLst>
                                          <p:attrName>ppt_x</p:attrName>
                                        </p:attrNameLst>
                                      </p:cBhvr>
                                      <p:tavLst>
                                        <p:tav tm="0">
                                          <p:val>
                                            <p:strVal val="#ppt_x"/>
                                          </p:val>
                                        </p:tav>
                                        <p:tav tm="100000">
                                          <p:val>
                                            <p:strVal val="#ppt_x"/>
                                          </p:val>
                                        </p:tav>
                                      </p:tavLst>
                                    </p:anim>
                                    <p:anim calcmode="lin" valueType="num">
                                      <p:cBhvr additive="base">
                                        <p:cTn id="54"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6869"/>
                                        </p:tgtEl>
                                        <p:attrNameLst>
                                          <p:attrName>style.visibility</p:attrName>
                                        </p:attrNameLst>
                                      </p:cBhvr>
                                      <p:to>
                                        <p:strVal val="visible"/>
                                      </p:to>
                                    </p:set>
                                    <p:anim calcmode="lin" valueType="num">
                                      <p:cBhvr additive="base">
                                        <p:cTn id="63" dur="500" fill="hold"/>
                                        <p:tgtEl>
                                          <p:spTgt spid="36869"/>
                                        </p:tgtEl>
                                        <p:attrNameLst>
                                          <p:attrName>ppt_x</p:attrName>
                                        </p:attrNameLst>
                                      </p:cBhvr>
                                      <p:tavLst>
                                        <p:tav tm="0">
                                          <p:val>
                                            <p:strVal val="#ppt_x"/>
                                          </p:val>
                                        </p:tav>
                                        <p:tav tm="100000">
                                          <p:val>
                                            <p:strVal val="#ppt_x"/>
                                          </p:val>
                                        </p:tav>
                                      </p:tavLst>
                                    </p:anim>
                                    <p:anim calcmode="lin" valueType="num">
                                      <p:cBhvr additive="base">
                                        <p:cTn id="64"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 calcmode="lin" valueType="num">
                                      <p:cBhvr additive="base">
                                        <p:cTn id="81" dur="500" fill="hold"/>
                                        <p:tgtEl>
                                          <p:spTgt spid="71"/>
                                        </p:tgtEl>
                                        <p:attrNameLst>
                                          <p:attrName>ppt_x</p:attrName>
                                        </p:attrNameLst>
                                      </p:cBhvr>
                                      <p:tavLst>
                                        <p:tav tm="0">
                                          <p:val>
                                            <p:strVal val="#ppt_x"/>
                                          </p:val>
                                        </p:tav>
                                        <p:tav tm="100000">
                                          <p:val>
                                            <p:strVal val="#ppt_x"/>
                                          </p:val>
                                        </p:tav>
                                      </p:tavLst>
                                    </p:anim>
                                    <p:anim calcmode="lin" valueType="num">
                                      <p:cBhvr additive="base">
                                        <p:cTn id="82" dur="500" fill="hold"/>
                                        <p:tgtEl>
                                          <p:spTgt spid="7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 calcmode="lin" valueType="num">
                                      <p:cBhvr additive="base">
                                        <p:cTn id="85" dur="500" fill="hold"/>
                                        <p:tgtEl>
                                          <p:spTgt spid="66"/>
                                        </p:tgtEl>
                                        <p:attrNameLst>
                                          <p:attrName>ppt_x</p:attrName>
                                        </p:attrNameLst>
                                      </p:cBhvr>
                                      <p:tavLst>
                                        <p:tav tm="0">
                                          <p:val>
                                            <p:strVal val="#ppt_x"/>
                                          </p:val>
                                        </p:tav>
                                        <p:tav tm="100000">
                                          <p:val>
                                            <p:strVal val="#ppt_x"/>
                                          </p:val>
                                        </p:tav>
                                      </p:tavLst>
                                    </p:anim>
                                    <p:anim calcmode="lin" valueType="num">
                                      <p:cBhvr additive="base">
                                        <p:cTn id="86" dur="500" fill="hold"/>
                                        <p:tgtEl>
                                          <p:spTgt spid="6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871"/>
                                        </p:tgtEl>
                                        <p:attrNameLst>
                                          <p:attrName>style.visibility</p:attrName>
                                        </p:attrNameLst>
                                      </p:cBhvr>
                                      <p:to>
                                        <p:strVal val="visible"/>
                                      </p:to>
                                    </p:set>
                                    <p:anim calcmode="lin" valueType="num">
                                      <p:cBhvr additive="base">
                                        <p:cTn id="93" dur="500" fill="hold"/>
                                        <p:tgtEl>
                                          <p:spTgt spid="36871"/>
                                        </p:tgtEl>
                                        <p:attrNameLst>
                                          <p:attrName>ppt_x</p:attrName>
                                        </p:attrNameLst>
                                      </p:cBhvr>
                                      <p:tavLst>
                                        <p:tav tm="0">
                                          <p:val>
                                            <p:strVal val="#ppt_x"/>
                                          </p:val>
                                        </p:tav>
                                        <p:tav tm="100000">
                                          <p:val>
                                            <p:strVal val="#ppt_x"/>
                                          </p:val>
                                        </p:tav>
                                      </p:tavLst>
                                    </p:anim>
                                    <p:anim calcmode="lin" valueType="num">
                                      <p:cBhvr additive="base">
                                        <p:cTn id="94"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anim calcmode="lin" valueType="num">
                                      <p:cBhvr additive="base">
                                        <p:cTn id="99" dur="500" fill="hold"/>
                                        <p:tgtEl>
                                          <p:spTgt spid="74"/>
                                        </p:tgtEl>
                                        <p:attrNameLst>
                                          <p:attrName>ppt_x</p:attrName>
                                        </p:attrNameLst>
                                      </p:cBhvr>
                                      <p:tavLst>
                                        <p:tav tm="0">
                                          <p:val>
                                            <p:strVal val="#ppt_x"/>
                                          </p:val>
                                        </p:tav>
                                        <p:tav tm="100000">
                                          <p:val>
                                            <p:strVal val="#ppt_x"/>
                                          </p:val>
                                        </p:tav>
                                      </p:tavLst>
                                    </p:anim>
                                    <p:anim calcmode="lin" valueType="num">
                                      <p:cBhvr additive="base">
                                        <p:cTn id="100" dur="500" fill="hold"/>
                                        <p:tgtEl>
                                          <p:spTgt spid="7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6873"/>
                                        </p:tgtEl>
                                        <p:attrNameLst>
                                          <p:attrName>style.visibility</p:attrName>
                                        </p:attrNameLst>
                                      </p:cBhvr>
                                      <p:to>
                                        <p:strVal val="visible"/>
                                      </p:to>
                                    </p:set>
                                    <p:anim calcmode="lin" valueType="num">
                                      <p:cBhvr additive="base">
                                        <p:cTn id="107" dur="500" fill="hold"/>
                                        <p:tgtEl>
                                          <p:spTgt spid="36873"/>
                                        </p:tgtEl>
                                        <p:attrNameLst>
                                          <p:attrName>ppt_x</p:attrName>
                                        </p:attrNameLst>
                                      </p:cBhvr>
                                      <p:tavLst>
                                        <p:tav tm="0">
                                          <p:val>
                                            <p:strVal val="#ppt_x"/>
                                          </p:val>
                                        </p:tav>
                                        <p:tav tm="100000">
                                          <p:val>
                                            <p:strVal val="#ppt_x"/>
                                          </p:val>
                                        </p:tav>
                                      </p:tavLst>
                                    </p:anim>
                                    <p:anim calcmode="lin" valueType="num">
                                      <p:cBhvr additive="base">
                                        <p:cTn id="108"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36875"/>
                                        </p:tgtEl>
                                        <p:attrNameLst>
                                          <p:attrName>style.visibility</p:attrName>
                                        </p:attrNameLst>
                                      </p:cBhvr>
                                      <p:to>
                                        <p:strVal val="visible"/>
                                      </p:to>
                                    </p:set>
                                    <p:animEffect transition="in" filter="blinds(horizontal)">
                                      <p:cBhvr>
                                        <p:cTn id="113"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40" grpId="0"/>
      <p:bldP spid="43" grpId="0" animBg="1"/>
      <p:bldP spid="44" grpId="0"/>
      <p:bldP spid="48" grpId="0"/>
      <p:bldP spid="52" grpId="0"/>
      <p:bldP spid="55" grpId="0"/>
      <p:bldP spid="66"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Depuis son captage dans le milieu natureljusquâau robinet du consommateur lâeaunÃ©cessite de nombreuses infrastructurespour..."/>
          <p:cNvPicPr>
            <a:picLocks noChangeAspect="1" noChangeArrowheads="1"/>
          </p:cNvPicPr>
          <p:nvPr/>
        </p:nvPicPr>
        <p:blipFill>
          <a:blip r:embed="rId2">
            <a:duotone>
              <a:schemeClr val="bg2">
                <a:shade val="45000"/>
                <a:satMod val="135000"/>
              </a:schemeClr>
              <a:prstClr val="white"/>
            </a:duotone>
          </a:blip>
          <a:srcRect l="50625" t="23487" r="6038" b="9185"/>
          <a:stretch>
            <a:fillRect/>
          </a:stretch>
        </p:blipFill>
        <p:spPr bwMode="auto">
          <a:xfrm>
            <a:off x="5214942" y="632032"/>
            <a:ext cx="3929058" cy="4582918"/>
          </a:xfrm>
          <a:prstGeom prst="rect">
            <a:avLst/>
          </a:prstGeom>
          <a:noFill/>
        </p:spPr>
      </p:pic>
      <p:pic>
        <p:nvPicPr>
          <p:cNvPr id="38914" name="Picture 2" descr="Depuis son captage dans le milieu natureljusquâau robinet du consommateur lâeaunÃ©cessite de nombreuses infrastructurespour..."/>
          <p:cNvPicPr>
            <a:picLocks noChangeAspect="1" noChangeArrowheads="1"/>
          </p:cNvPicPr>
          <p:nvPr/>
        </p:nvPicPr>
        <p:blipFill>
          <a:blip r:embed="rId2"/>
          <a:srcRect l="37230" t="23487" r="49375" b="9185"/>
          <a:stretch>
            <a:fillRect/>
          </a:stretch>
        </p:blipFill>
        <p:spPr bwMode="auto">
          <a:xfrm>
            <a:off x="4000496" y="632032"/>
            <a:ext cx="1214446" cy="4582918"/>
          </a:xfrm>
          <a:prstGeom prst="rect">
            <a:avLst/>
          </a:prstGeom>
          <a:noFill/>
        </p:spPr>
      </p:pic>
      <p:grpSp>
        <p:nvGrpSpPr>
          <p:cNvPr id="3" name="Groupe 2"/>
          <p:cNvGrpSpPr/>
          <p:nvPr/>
        </p:nvGrpSpPr>
        <p:grpSpPr>
          <a:xfrm>
            <a:off x="7429520" y="49988"/>
            <a:ext cx="1660921" cy="757232"/>
            <a:chOff x="4464" y="239307"/>
            <a:chExt cx="1660921" cy="757232"/>
          </a:xfrm>
          <a:solidFill>
            <a:srgbClr val="00B0F0"/>
          </a:solidFill>
        </p:grpSpPr>
        <p:sp>
          <p:nvSpPr>
            <p:cNvPr id="4" name="Chevron 3"/>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p:cNvSpPr/>
            <p:nvPr/>
          </p:nvSpPr>
          <p:spPr>
            <a:xfrm>
              <a:off x="336648" y="332171"/>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Stockage et Distribution</a:t>
              </a:r>
              <a:endParaRPr lang="fr-FR" sz="1600" u="none" kern="1200" dirty="0"/>
            </a:p>
          </p:txBody>
        </p:sp>
      </p:grpSp>
      <p:grpSp>
        <p:nvGrpSpPr>
          <p:cNvPr id="6" name="Groupe 5"/>
          <p:cNvGrpSpPr/>
          <p:nvPr/>
        </p:nvGrpSpPr>
        <p:grpSpPr>
          <a:xfrm>
            <a:off x="53559" y="49988"/>
            <a:ext cx="1660921" cy="664368"/>
            <a:chOff x="4464" y="239307"/>
            <a:chExt cx="1660921" cy="664368"/>
          </a:xfrm>
          <a:solidFill>
            <a:schemeClr val="bg1">
              <a:lumMod val="95000"/>
            </a:schemeClr>
          </a:solidFill>
        </p:grpSpPr>
        <p:sp>
          <p:nvSpPr>
            <p:cNvPr id="7" name="Chevron 6"/>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u="none" kern="1200" smtClean="0">
                  <a:solidFill>
                    <a:schemeClr val="bg1">
                      <a:lumMod val="75000"/>
                    </a:schemeClr>
                  </a:solidFill>
                </a:rPr>
                <a:t>Captage de l’Eau</a:t>
              </a:r>
              <a:endParaRPr lang="fr-FR" sz="2000" u="none" kern="1200" dirty="0">
                <a:solidFill>
                  <a:schemeClr val="bg1">
                    <a:lumMod val="75000"/>
                  </a:schemeClr>
                </a:solidFill>
              </a:endParaRPr>
            </a:p>
          </p:txBody>
        </p:sp>
      </p:grpSp>
      <p:grpSp>
        <p:nvGrpSpPr>
          <p:cNvPr id="9" name="Groupe 8"/>
          <p:cNvGrpSpPr/>
          <p:nvPr/>
        </p:nvGrpSpPr>
        <p:grpSpPr>
          <a:xfrm>
            <a:off x="1553757" y="49988"/>
            <a:ext cx="1660921" cy="664368"/>
            <a:chOff x="4464" y="239307"/>
            <a:chExt cx="1660921" cy="664368"/>
          </a:xfrm>
          <a:solidFill>
            <a:schemeClr val="bg1">
              <a:lumMod val="85000"/>
            </a:schemeClr>
          </a:solidFill>
        </p:grpSpPr>
        <p:sp>
          <p:nvSpPr>
            <p:cNvPr id="10" name="Chevron 9"/>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Dégrillage</a:t>
              </a:r>
              <a:endParaRPr lang="fr-FR" sz="1600" u="none" kern="1200" dirty="0"/>
            </a:p>
          </p:txBody>
        </p:sp>
      </p:grpSp>
      <p:grpSp>
        <p:nvGrpSpPr>
          <p:cNvPr id="12" name="Groupe 11"/>
          <p:cNvGrpSpPr/>
          <p:nvPr/>
        </p:nvGrpSpPr>
        <p:grpSpPr>
          <a:xfrm>
            <a:off x="3053955" y="49988"/>
            <a:ext cx="1660921" cy="664368"/>
            <a:chOff x="4464" y="239307"/>
            <a:chExt cx="1660921" cy="664368"/>
          </a:xfrm>
          <a:solidFill>
            <a:schemeClr val="bg1">
              <a:lumMod val="75000"/>
            </a:schemeClr>
          </a:solidFill>
        </p:grpSpPr>
        <p:sp>
          <p:nvSpPr>
            <p:cNvPr id="13" name="Chevron 12"/>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400" b="1" u="none" kern="1200" dirty="0" smtClean="0"/>
                <a:t>Floculation</a:t>
              </a:r>
              <a:endParaRPr lang="fr-FR" sz="1400" u="none" kern="1200" dirty="0"/>
            </a:p>
          </p:txBody>
        </p:sp>
      </p:grpSp>
      <p:grpSp>
        <p:nvGrpSpPr>
          <p:cNvPr id="15" name="Groupe 14"/>
          <p:cNvGrpSpPr/>
          <p:nvPr/>
        </p:nvGrpSpPr>
        <p:grpSpPr>
          <a:xfrm>
            <a:off x="4554153" y="49988"/>
            <a:ext cx="1660921" cy="664368"/>
            <a:chOff x="4464" y="239307"/>
            <a:chExt cx="1660921" cy="664368"/>
          </a:xfrm>
          <a:solidFill>
            <a:schemeClr val="bg1">
              <a:lumMod val="75000"/>
            </a:schemeClr>
          </a:solidFill>
        </p:grpSpPr>
        <p:sp>
          <p:nvSpPr>
            <p:cNvPr id="16" name="Chevron 15"/>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b="1" u="none" kern="1200" dirty="0" smtClean="0"/>
                <a:t>Filtration</a:t>
              </a:r>
              <a:endParaRPr lang="fr-FR" u="none" kern="1200" dirty="0"/>
            </a:p>
          </p:txBody>
        </p:sp>
      </p:grpSp>
      <p:grpSp>
        <p:nvGrpSpPr>
          <p:cNvPr id="18" name="Groupe 17"/>
          <p:cNvGrpSpPr/>
          <p:nvPr/>
        </p:nvGrpSpPr>
        <p:grpSpPr>
          <a:xfrm>
            <a:off x="6000760" y="49988"/>
            <a:ext cx="1660921" cy="664368"/>
            <a:chOff x="4464" y="239307"/>
            <a:chExt cx="1660921" cy="664368"/>
          </a:xfrm>
          <a:solidFill>
            <a:schemeClr val="bg1">
              <a:lumMod val="65000"/>
            </a:schemeClr>
          </a:solidFill>
        </p:grpSpPr>
        <p:sp>
          <p:nvSpPr>
            <p:cNvPr id="19" name="Chevron 18"/>
            <p:cNvSpPr/>
            <p:nvPr/>
          </p:nvSpPr>
          <p:spPr>
            <a:xfrm>
              <a:off x="4464" y="239307"/>
              <a:ext cx="1660921" cy="664368"/>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p:nvPr/>
          </p:nvSpPr>
          <p:spPr>
            <a:xfrm>
              <a:off x="336648" y="239307"/>
              <a:ext cx="996553" cy="6643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1600" b="1" u="none" kern="1200" dirty="0" smtClean="0"/>
                <a:t>Chloration</a:t>
              </a:r>
              <a:endParaRPr lang="fr-FR" sz="1600" u="none" kern="1200" dirty="0"/>
            </a:p>
          </p:txBody>
        </p:sp>
      </p:grpSp>
      <p:sp>
        <p:nvSpPr>
          <p:cNvPr id="21" name="Rectangle 20"/>
          <p:cNvSpPr/>
          <p:nvPr/>
        </p:nvSpPr>
        <p:spPr>
          <a:xfrm>
            <a:off x="0" y="1714488"/>
            <a:ext cx="3476144" cy="400110"/>
          </a:xfrm>
          <a:prstGeom prst="rect">
            <a:avLst/>
          </a:prstGeom>
        </p:spPr>
        <p:txBody>
          <a:bodyPr wrap="none">
            <a:spAutoFit/>
          </a:bodyPr>
          <a:lstStyle/>
          <a:p>
            <a:r>
              <a:rPr lang="fr-FR" sz="2000" b="1" dirty="0" smtClean="0">
                <a:solidFill>
                  <a:schemeClr val="bg2">
                    <a:lumMod val="25000"/>
                  </a:schemeClr>
                </a:solidFill>
              </a:rPr>
              <a:t>Sans aucun </a:t>
            </a:r>
            <a:r>
              <a:rPr lang="fr-FR" sz="2000" b="1" dirty="0" smtClean="0">
                <a:solidFill>
                  <a:srgbClr val="FF0000"/>
                </a:solidFill>
              </a:rPr>
              <a:t>Caché Architectural</a:t>
            </a:r>
            <a:endParaRPr lang="fr-FR" sz="2000" dirty="0">
              <a:solidFill>
                <a:srgbClr val="FF0000"/>
              </a:solidFill>
            </a:endParaRPr>
          </a:p>
        </p:txBody>
      </p:sp>
      <p:sp>
        <p:nvSpPr>
          <p:cNvPr id="38916" name="AutoShape 4" descr="RÃ©sultat de recherche d'images pour &quot;chateaux d'eau&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8918" name="AutoShape 6" descr="RÃ©sultat de recherche d'images pour &quot;chateaux d'eau&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8920" name="Picture 8" descr="https://upload.wikimedia.org/wikipedia/commons/thumb/6/62/Roihuvuori_water_tower_-_Helsinki_Finland.jpg/230px-Roihuvuori_water_tower_-_Helsinki_Finland.jpg"/>
          <p:cNvPicPr>
            <a:picLocks noChangeAspect="1" noChangeArrowheads="1"/>
          </p:cNvPicPr>
          <p:nvPr/>
        </p:nvPicPr>
        <p:blipFill>
          <a:blip r:embed="rId3"/>
          <a:srcRect t="3030" b="15151"/>
          <a:stretch>
            <a:fillRect/>
          </a:stretch>
        </p:blipFill>
        <p:spPr bwMode="auto">
          <a:xfrm>
            <a:off x="0" y="4786322"/>
            <a:ext cx="1766152" cy="1928826"/>
          </a:xfrm>
          <a:prstGeom prst="rect">
            <a:avLst/>
          </a:prstGeom>
          <a:noFill/>
        </p:spPr>
      </p:pic>
      <p:pic>
        <p:nvPicPr>
          <p:cNvPr id="38922" name="Picture 10" descr="https://upload.wikimedia.org/wikipedia/commons/thumb/2/25/Chateau-d-eau-trappes.jpg/220px-Chateau-d-eau-trappes.jpg"/>
          <p:cNvPicPr>
            <a:picLocks noChangeAspect="1" noChangeArrowheads="1"/>
          </p:cNvPicPr>
          <p:nvPr/>
        </p:nvPicPr>
        <p:blipFill>
          <a:blip r:embed="rId4"/>
          <a:srcRect/>
          <a:stretch>
            <a:fillRect/>
          </a:stretch>
        </p:blipFill>
        <p:spPr bwMode="auto">
          <a:xfrm>
            <a:off x="0" y="2143116"/>
            <a:ext cx="2095500" cy="1571626"/>
          </a:xfrm>
          <a:prstGeom prst="rect">
            <a:avLst/>
          </a:prstGeom>
          <a:noFill/>
        </p:spPr>
      </p:pic>
      <p:pic>
        <p:nvPicPr>
          <p:cNvPr id="38924" name="Picture 12" descr="https://upload.wikimedia.org/wikipedia/commons/e/e6/La_Verri%C3%A8re_Ch%C3%A2teau_d%27eau.JPG"/>
          <p:cNvPicPr>
            <a:picLocks noChangeAspect="1" noChangeArrowheads="1"/>
          </p:cNvPicPr>
          <p:nvPr/>
        </p:nvPicPr>
        <p:blipFill>
          <a:blip r:embed="rId5" cstate="print"/>
          <a:srcRect t="4001" b="14999"/>
          <a:stretch>
            <a:fillRect/>
          </a:stretch>
        </p:blipFill>
        <p:spPr bwMode="auto">
          <a:xfrm>
            <a:off x="1857356" y="4786322"/>
            <a:ext cx="1785950" cy="1928826"/>
          </a:xfrm>
          <a:prstGeom prst="rect">
            <a:avLst/>
          </a:prstGeom>
          <a:noFill/>
        </p:spPr>
      </p:pic>
      <p:pic>
        <p:nvPicPr>
          <p:cNvPr id="38926" name="Picture 14" descr="http://idata.over-blog.com/0/48/92/28/Montreuil/chateau-d-eau-du-bel-air.jpg"/>
          <p:cNvPicPr>
            <a:picLocks noChangeAspect="1" noChangeArrowheads="1"/>
          </p:cNvPicPr>
          <p:nvPr/>
        </p:nvPicPr>
        <p:blipFill>
          <a:blip r:embed="rId6"/>
          <a:srcRect/>
          <a:stretch>
            <a:fillRect/>
          </a:stretch>
        </p:blipFill>
        <p:spPr bwMode="auto">
          <a:xfrm>
            <a:off x="2143108" y="2143116"/>
            <a:ext cx="1446620" cy="1928826"/>
          </a:xfrm>
          <a:prstGeom prst="rect">
            <a:avLst/>
          </a:prstGeom>
          <a:noFill/>
        </p:spPr>
      </p:pic>
      <p:pic>
        <p:nvPicPr>
          <p:cNvPr id="38928" name="Picture 16" descr="https://www.willemen.be/sites/default/files/styles/thumbnail/public/field/image/IMG_6534WEB.jpg?itok=g1-qUAX4"/>
          <p:cNvPicPr>
            <a:picLocks noChangeAspect="1" noChangeArrowheads="1"/>
          </p:cNvPicPr>
          <p:nvPr/>
        </p:nvPicPr>
        <p:blipFill>
          <a:blip r:embed="rId7"/>
          <a:srcRect/>
          <a:stretch>
            <a:fillRect/>
          </a:stretch>
        </p:blipFill>
        <p:spPr bwMode="auto">
          <a:xfrm>
            <a:off x="3714744" y="4786322"/>
            <a:ext cx="1292313" cy="1928826"/>
          </a:xfrm>
          <a:prstGeom prst="rect">
            <a:avLst/>
          </a:prstGeom>
          <a:noFill/>
        </p:spPr>
      </p:pic>
      <p:pic>
        <p:nvPicPr>
          <p:cNvPr id="38930" name="Picture 18" descr="Le futur chÃ¢teau dâeau de Bully-les-Mines."/>
          <p:cNvPicPr>
            <a:picLocks noChangeAspect="1" noChangeArrowheads="1"/>
          </p:cNvPicPr>
          <p:nvPr/>
        </p:nvPicPr>
        <p:blipFill>
          <a:blip r:embed="rId8"/>
          <a:srcRect l="22807" t="9506" r="22806"/>
          <a:stretch>
            <a:fillRect/>
          </a:stretch>
        </p:blipFill>
        <p:spPr bwMode="auto">
          <a:xfrm>
            <a:off x="5143504" y="4643446"/>
            <a:ext cx="2214578" cy="2071702"/>
          </a:xfrm>
          <a:prstGeom prst="rect">
            <a:avLst/>
          </a:prstGeom>
          <a:noFill/>
        </p:spPr>
      </p:pic>
      <p:sp>
        <p:nvSpPr>
          <p:cNvPr id="30" name="Rectangle 29"/>
          <p:cNvSpPr/>
          <p:nvPr/>
        </p:nvSpPr>
        <p:spPr>
          <a:xfrm>
            <a:off x="1357290" y="1142984"/>
            <a:ext cx="1322285" cy="461665"/>
          </a:xfrm>
          <a:prstGeom prst="rect">
            <a:avLst/>
          </a:prstGeom>
        </p:spPr>
        <p:txBody>
          <a:bodyPr wrap="none">
            <a:spAutoFit/>
          </a:bodyPr>
          <a:lstStyle/>
          <a:p>
            <a:r>
              <a:rPr lang="fr-FR" sz="2400" b="1" u="sng" dirty="0" smtClean="0"/>
              <a:t>Stockage</a:t>
            </a:r>
            <a:endParaRPr lang="fr-FR" sz="2400" u="sng" dirty="0"/>
          </a:p>
        </p:txBody>
      </p:sp>
      <p:sp>
        <p:nvSpPr>
          <p:cNvPr id="32" name="Rectangle 31"/>
          <p:cNvSpPr/>
          <p:nvPr/>
        </p:nvSpPr>
        <p:spPr>
          <a:xfrm>
            <a:off x="0" y="4286256"/>
            <a:ext cx="3121239" cy="400110"/>
          </a:xfrm>
          <a:prstGeom prst="rect">
            <a:avLst/>
          </a:prstGeom>
        </p:spPr>
        <p:txBody>
          <a:bodyPr wrap="none">
            <a:spAutoFit/>
          </a:bodyPr>
          <a:lstStyle/>
          <a:p>
            <a:r>
              <a:rPr lang="fr-FR" sz="2000" b="1" dirty="0" smtClean="0">
                <a:solidFill>
                  <a:schemeClr val="bg2">
                    <a:lumMod val="25000"/>
                  </a:schemeClr>
                </a:solidFill>
              </a:rPr>
              <a:t>Avec un </a:t>
            </a:r>
            <a:r>
              <a:rPr lang="fr-FR" sz="2000" b="1" dirty="0" smtClean="0">
                <a:solidFill>
                  <a:srgbClr val="FF0000"/>
                </a:solidFill>
              </a:rPr>
              <a:t>Caché Architectural</a:t>
            </a:r>
            <a:endParaRPr lang="fr-FR" sz="2000" dirty="0">
              <a:solidFill>
                <a:srgbClr val="FF0000"/>
              </a:solidFill>
            </a:endParaRPr>
          </a:p>
        </p:txBody>
      </p:sp>
      <p:sp>
        <p:nvSpPr>
          <p:cNvPr id="33" name="ZoneTexte 32"/>
          <p:cNvSpPr txBox="1"/>
          <p:nvPr/>
        </p:nvSpPr>
        <p:spPr>
          <a:xfrm>
            <a:off x="3714744" y="4286256"/>
            <a:ext cx="1605248" cy="369332"/>
          </a:xfrm>
          <a:prstGeom prst="rect">
            <a:avLst/>
          </a:prstGeom>
          <a:solidFill>
            <a:srgbClr val="FFC000"/>
          </a:solidFill>
        </p:spPr>
        <p:txBody>
          <a:bodyPr wrap="none" rtlCol="0">
            <a:spAutoFit/>
          </a:bodyPr>
          <a:lstStyle/>
          <a:p>
            <a:r>
              <a:rPr lang="fr-FR" b="1" dirty="0" smtClean="0">
                <a:solidFill>
                  <a:srgbClr val="FF0000"/>
                </a:solidFill>
              </a:rPr>
              <a:t>Très Particulier</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par>
                                <p:cTn id="8" presetID="3"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nodeType="withEffect">
                                  <p:stCondLst>
                                    <p:cond delay="0"/>
                                  </p:stCondLst>
                                  <p:childTnLst>
                                    <p:set>
                                      <p:cBhvr>
                                        <p:cTn id="17" dur="1" fill="hold">
                                          <p:stCondLst>
                                            <p:cond delay="0"/>
                                          </p:stCondLst>
                                        </p:cTn>
                                        <p:tgtEl>
                                          <p:spTgt spid="38922"/>
                                        </p:tgtEl>
                                        <p:attrNameLst>
                                          <p:attrName>style.visibility</p:attrName>
                                        </p:attrNameLst>
                                      </p:cBhvr>
                                      <p:to>
                                        <p:strVal val="visible"/>
                                      </p:to>
                                    </p:set>
                                    <p:animEffect transition="in" filter="blinds(horizontal)">
                                      <p:cBhvr>
                                        <p:cTn id="18" dur="500"/>
                                        <p:tgtEl>
                                          <p:spTgt spid="38922"/>
                                        </p:tgtEl>
                                      </p:cBhvr>
                                    </p:animEffect>
                                  </p:childTnLst>
                                </p:cTn>
                              </p:par>
                              <p:par>
                                <p:cTn id="19" presetID="3" presetClass="entr" presetSubtype="10" fill="hold" nodeType="withEffect">
                                  <p:stCondLst>
                                    <p:cond delay="0"/>
                                  </p:stCondLst>
                                  <p:childTnLst>
                                    <p:set>
                                      <p:cBhvr>
                                        <p:cTn id="20" dur="1" fill="hold">
                                          <p:stCondLst>
                                            <p:cond delay="0"/>
                                          </p:stCondLst>
                                        </p:cTn>
                                        <p:tgtEl>
                                          <p:spTgt spid="38926"/>
                                        </p:tgtEl>
                                        <p:attrNameLst>
                                          <p:attrName>style.visibility</p:attrName>
                                        </p:attrNameLst>
                                      </p:cBhvr>
                                      <p:to>
                                        <p:strVal val="visible"/>
                                      </p:to>
                                    </p:set>
                                    <p:animEffect transition="in" filter="blinds(horizontal)">
                                      <p:cBhvr>
                                        <p:cTn id="21" dur="500"/>
                                        <p:tgtEl>
                                          <p:spTgt spid="3892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linds(horizontal)">
                                      <p:cBhvr>
                                        <p:cTn id="26" dur="500"/>
                                        <p:tgtEl>
                                          <p:spTgt spid="32"/>
                                        </p:tgtEl>
                                      </p:cBhvr>
                                    </p:animEffect>
                                  </p:childTnLst>
                                </p:cTn>
                              </p:par>
                              <p:par>
                                <p:cTn id="27" presetID="3" presetClass="entr" presetSubtype="10" fill="hold" nodeType="withEffect">
                                  <p:stCondLst>
                                    <p:cond delay="0"/>
                                  </p:stCondLst>
                                  <p:childTnLst>
                                    <p:set>
                                      <p:cBhvr>
                                        <p:cTn id="28" dur="1" fill="hold">
                                          <p:stCondLst>
                                            <p:cond delay="0"/>
                                          </p:stCondLst>
                                        </p:cTn>
                                        <p:tgtEl>
                                          <p:spTgt spid="38920"/>
                                        </p:tgtEl>
                                        <p:attrNameLst>
                                          <p:attrName>style.visibility</p:attrName>
                                        </p:attrNameLst>
                                      </p:cBhvr>
                                      <p:to>
                                        <p:strVal val="visible"/>
                                      </p:to>
                                    </p:set>
                                    <p:animEffect transition="in" filter="blinds(horizontal)">
                                      <p:cBhvr>
                                        <p:cTn id="29" dur="500"/>
                                        <p:tgtEl>
                                          <p:spTgt spid="38920"/>
                                        </p:tgtEl>
                                      </p:cBhvr>
                                    </p:animEffect>
                                  </p:childTnLst>
                                </p:cTn>
                              </p:par>
                              <p:par>
                                <p:cTn id="30" presetID="3" presetClass="entr" presetSubtype="10" fill="hold" nodeType="withEffect">
                                  <p:stCondLst>
                                    <p:cond delay="0"/>
                                  </p:stCondLst>
                                  <p:childTnLst>
                                    <p:set>
                                      <p:cBhvr>
                                        <p:cTn id="31" dur="1" fill="hold">
                                          <p:stCondLst>
                                            <p:cond delay="0"/>
                                          </p:stCondLst>
                                        </p:cTn>
                                        <p:tgtEl>
                                          <p:spTgt spid="38924"/>
                                        </p:tgtEl>
                                        <p:attrNameLst>
                                          <p:attrName>style.visibility</p:attrName>
                                        </p:attrNameLst>
                                      </p:cBhvr>
                                      <p:to>
                                        <p:strVal val="visible"/>
                                      </p:to>
                                    </p:set>
                                    <p:animEffect transition="in" filter="blinds(horizontal)">
                                      <p:cBhvr>
                                        <p:cTn id="32" dur="500"/>
                                        <p:tgtEl>
                                          <p:spTgt spid="389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par>
                                <p:cTn id="38" presetID="3" presetClass="entr" presetSubtype="10" fill="hold" nodeType="withEffect">
                                  <p:stCondLst>
                                    <p:cond delay="0"/>
                                  </p:stCondLst>
                                  <p:childTnLst>
                                    <p:set>
                                      <p:cBhvr>
                                        <p:cTn id="39" dur="1" fill="hold">
                                          <p:stCondLst>
                                            <p:cond delay="0"/>
                                          </p:stCondLst>
                                        </p:cTn>
                                        <p:tgtEl>
                                          <p:spTgt spid="38928"/>
                                        </p:tgtEl>
                                        <p:attrNameLst>
                                          <p:attrName>style.visibility</p:attrName>
                                        </p:attrNameLst>
                                      </p:cBhvr>
                                      <p:to>
                                        <p:strVal val="visible"/>
                                      </p:to>
                                    </p:set>
                                    <p:animEffect transition="in" filter="blinds(horizontal)">
                                      <p:cBhvr>
                                        <p:cTn id="40" dur="500"/>
                                        <p:tgtEl>
                                          <p:spTgt spid="38928"/>
                                        </p:tgtEl>
                                      </p:cBhvr>
                                    </p:animEffect>
                                  </p:childTnLst>
                                </p:cTn>
                              </p:par>
                              <p:par>
                                <p:cTn id="41" presetID="3" presetClass="entr" presetSubtype="10" fill="hold" nodeType="withEffect">
                                  <p:stCondLst>
                                    <p:cond delay="0"/>
                                  </p:stCondLst>
                                  <p:childTnLst>
                                    <p:set>
                                      <p:cBhvr>
                                        <p:cTn id="42" dur="1" fill="hold">
                                          <p:stCondLst>
                                            <p:cond delay="0"/>
                                          </p:stCondLst>
                                        </p:cTn>
                                        <p:tgtEl>
                                          <p:spTgt spid="38930"/>
                                        </p:tgtEl>
                                        <p:attrNameLst>
                                          <p:attrName>style.visibility</p:attrName>
                                        </p:attrNameLst>
                                      </p:cBhvr>
                                      <p:to>
                                        <p:strVal val="visible"/>
                                      </p:to>
                                    </p:set>
                                    <p:animEffect transition="in" filter="blinds(horizontal)">
                                      <p:cBhvr>
                                        <p:cTn id="43" dur="500"/>
                                        <p:tgtEl>
                                          <p:spTgt spid="38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TotalTime>
  <Words>3070</Words>
  <Application>Microsoft Office PowerPoint</Application>
  <PresentationFormat>Affichage à l'écran (4:3)</PresentationFormat>
  <Paragraphs>682</Paragraphs>
  <Slides>78</Slides>
  <Notes>0</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ladaoui</dc:creator>
  <cp:lastModifiedBy>ladaoui</cp:lastModifiedBy>
  <cp:revision>91</cp:revision>
  <dcterms:created xsi:type="dcterms:W3CDTF">2019-06-15T08:04:21Z</dcterms:created>
  <dcterms:modified xsi:type="dcterms:W3CDTF">2019-06-24T13:37:41Z</dcterms:modified>
</cp:coreProperties>
</file>