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7" r:id="rId2"/>
    <p:sldId id="258" r:id="rId3"/>
    <p:sldId id="267" r:id="rId4"/>
    <p:sldId id="269" r:id="rId5"/>
    <p:sldId id="266" r:id="rId6"/>
    <p:sldId id="260" r:id="rId7"/>
    <p:sldId id="261" r:id="rId8"/>
    <p:sldId id="262" r:id="rId9"/>
    <p:sldId id="270" r:id="rId10"/>
    <p:sldId id="271" r:id="rId11"/>
    <p:sldId id="272" r:id="rId12"/>
    <p:sldId id="263" r:id="rId1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54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FE635-2650-4CBA-83EE-763DDD3EE252}" type="datetimeFigureOut">
              <a:rPr lang="fr-FR" smtClean="0"/>
              <a:pPr/>
              <a:t>11/05/2020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6F5B2-AD9D-4EEA-86C3-2D9B71EA80D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FE635-2650-4CBA-83EE-763DDD3EE252}" type="datetimeFigureOut">
              <a:rPr lang="fr-FR" smtClean="0"/>
              <a:pPr/>
              <a:t>11/05/2020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6F5B2-AD9D-4EEA-86C3-2D9B71EA80D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FE635-2650-4CBA-83EE-763DDD3EE252}" type="datetimeFigureOut">
              <a:rPr lang="fr-FR" smtClean="0"/>
              <a:pPr/>
              <a:t>11/05/2020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6F5B2-AD9D-4EEA-86C3-2D9B71EA80D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FE635-2650-4CBA-83EE-763DDD3EE252}" type="datetimeFigureOut">
              <a:rPr lang="fr-FR" smtClean="0"/>
              <a:pPr/>
              <a:t>11/05/2020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6F5B2-AD9D-4EEA-86C3-2D9B71EA80D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FE635-2650-4CBA-83EE-763DDD3EE252}" type="datetimeFigureOut">
              <a:rPr lang="fr-FR" smtClean="0"/>
              <a:pPr/>
              <a:t>11/05/2020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2CF6F5B2-AD9D-4EEA-86C3-2D9B71EA80D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FE635-2650-4CBA-83EE-763DDD3EE252}" type="datetimeFigureOut">
              <a:rPr lang="fr-FR" smtClean="0"/>
              <a:pPr/>
              <a:t>11/05/2020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6F5B2-AD9D-4EEA-86C3-2D9B71EA80D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FE635-2650-4CBA-83EE-763DDD3EE252}" type="datetimeFigureOut">
              <a:rPr lang="fr-FR" smtClean="0"/>
              <a:pPr/>
              <a:t>11/05/2020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6F5B2-AD9D-4EEA-86C3-2D9B71EA80D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FE635-2650-4CBA-83EE-763DDD3EE252}" type="datetimeFigureOut">
              <a:rPr lang="fr-FR" smtClean="0"/>
              <a:pPr/>
              <a:t>11/05/2020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6F5B2-AD9D-4EEA-86C3-2D9B71EA80D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FE635-2650-4CBA-83EE-763DDD3EE252}" type="datetimeFigureOut">
              <a:rPr lang="fr-FR" smtClean="0"/>
              <a:pPr/>
              <a:t>11/05/2020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6F5B2-AD9D-4EEA-86C3-2D9B71EA80D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FE635-2650-4CBA-83EE-763DDD3EE252}" type="datetimeFigureOut">
              <a:rPr lang="fr-FR" smtClean="0"/>
              <a:pPr/>
              <a:t>11/05/2020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6F5B2-AD9D-4EEA-86C3-2D9B71EA80D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fr-F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Cliquez sur l'icône pour ajouter une image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FE635-2650-4CBA-83EE-763DDD3EE252}" type="datetimeFigureOut">
              <a:rPr lang="fr-FR" smtClean="0"/>
              <a:pPr/>
              <a:t>11/05/2020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6F5B2-AD9D-4EEA-86C3-2D9B71EA80D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EFFE635-2650-4CBA-83EE-763DDD3EE252}" type="datetimeFigureOut">
              <a:rPr lang="fr-FR" smtClean="0"/>
              <a:pPr/>
              <a:t>11/05/2020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CF6F5B2-AD9D-4EEA-86C3-2D9B71EA80D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ctrTitle"/>
          </p:nvPr>
        </p:nvSpPr>
        <p:spPr>
          <a:xfrm>
            <a:off x="1714480" y="2571744"/>
            <a:ext cx="7429520" cy="1828800"/>
          </a:xfrm>
        </p:spPr>
        <p:txBody>
          <a:bodyPr>
            <a:normAutofit fontScale="90000"/>
          </a:bodyPr>
          <a:lstStyle/>
          <a:p>
            <a:r>
              <a:rPr lang="fr-FR" sz="4400" dirty="0" smtClean="0">
                <a:latin typeface="Times New Roman" pitchFamily="18" charset="0"/>
                <a:cs typeface="Times New Roman" pitchFamily="18" charset="0"/>
              </a:rPr>
              <a:t>Université Mohamed </a:t>
            </a:r>
            <a:r>
              <a:rPr lang="fr-FR" sz="4400" dirty="0" err="1" smtClean="0">
                <a:latin typeface="Times New Roman" pitchFamily="18" charset="0"/>
                <a:cs typeface="Times New Roman" pitchFamily="18" charset="0"/>
              </a:rPr>
              <a:t>Khider</a:t>
            </a:r>
            <a:r>
              <a:rPr lang="fr-FR" sz="4400" dirty="0" smtClean="0">
                <a:latin typeface="Times New Roman" pitchFamily="18" charset="0"/>
                <a:cs typeface="Times New Roman" pitchFamily="18" charset="0"/>
              </a:rPr>
              <a:t> – Biskra </a:t>
            </a:r>
            <a:br>
              <a:rPr lang="fr-FR" sz="4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sz="4400" dirty="0" smtClean="0">
                <a:latin typeface="Times New Roman" pitchFamily="18" charset="0"/>
                <a:cs typeface="Times New Roman" pitchFamily="18" charset="0"/>
              </a:rPr>
              <a:t>Faculté : SE et SNV</a:t>
            </a:r>
            <a:br>
              <a:rPr lang="fr-FR" sz="4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4400" dirty="0" err="1" smtClean="0">
                <a:latin typeface="Times New Roman" pitchFamily="18" charset="0"/>
                <a:cs typeface="Times New Roman" pitchFamily="18" charset="0"/>
              </a:rPr>
              <a:t>DépAtEMENT</a:t>
            </a:r>
            <a:r>
              <a:rPr lang="fr-FR" sz="4400" dirty="0" smtClean="0">
                <a:latin typeface="Times New Roman" pitchFamily="18" charset="0"/>
                <a:cs typeface="Times New Roman" pitchFamily="18" charset="0"/>
              </a:rPr>
              <a:t> : SNV – 1LMD</a:t>
            </a:r>
            <a:br>
              <a:rPr lang="fr-FR" sz="4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sz="4400" dirty="0" smtClean="0">
                <a:latin typeface="Times New Roman" pitchFamily="18" charset="0"/>
                <a:cs typeface="Times New Roman" pitchFamily="18" charset="0"/>
              </a:rPr>
              <a:t> </a:t>
            </a:r>
            <a:br>
              <a:rPr lang="fr-FR" sz="4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sz="4400" dirty="0" smtClean="0">
                <a:latin typeface="Times New Roman" pitchFamily="18" charset="0"/>
                <a:cs typeface="Times New Roman" pitchFamily="18" charset="0"/>
              </a:rPr>
              <a:t>Année 2019-2020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dirty="0" smtClean="0">
                <a:latin typeface="Times New Roman" pitchFamily="18" charset="0"/>
                <a:cs typeface="Times New Roman" pitchFamily="18" charset="0"/>
              </a:rPr>
            </a:b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43108" y="4631222"/>
            <a:ext cx="6400800" cy="798042"/>
          </a:xfrm>
        </p:spPr>
        <p:txBody>
          <a:bodyPr>
            <a:normAutofit/>
          </a:bodyPr>
          <a:lstStyle/>
          <a:p>
            <a:r>
              <a:rPr lang="fr-FR" sz="3200" b="1" dirty="0" smtClean="0">
                <a:solidFill>
                  <a:schemeClr val="accent1"/>
                </a:solidFill>
              </a:rPr>
              <a:t>(Matière : Physique) </a:t>
            </a:r>
            <a:endParaRPr lang="fr-FR" sz="3200" b="1" dirty="0">
              <a:solidFill>
                <a:schemeClr val="accent1"/>
              </a:solidFill>
            </a:endParaRPr>
          </a:p>
        </p:txBody>
      </p:sp>
      <p:pic>
        <p:nvPicPr>
          <p:cNvPr id="4" name="Picture 1"/>
          <p:cNvPicPr/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/>
            </a:extLst>
          </a:blip>
          <a:srcRect/>
          <a:stretch>
            <a:fillRect/>
          </a:stretch>
        </p:blipFill>
        <p:spPr bwMode="auto">
          <a:xfrm>
            <a:off x="0" y="214290"/>
            <a:ext cx="1714480" cy="178595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357158" y="6143644"/>
            <a:ext cx="28520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b="1" dirty="0" smtClean="0">
                <a:solidFill>
                  <a:schemeClr val="accent1"/>
                </a:solidFill>
              </a:rPr>
              <a:t>Dr: B. BOUDAIRA</a:t>
            </a:r>
            <a:endParaRPr lang="fr-FR" sz="2400" b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1406" y="1214422"/>
            <a:ext cx="9001156" cy="5429288"/>
          </a:xfrm>
        </p:spPr>
        <p:txBody>
          <a:bodyPr/>
          <a:lstStyle/>
          <a:p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Comme la canalisation est horizontale on a Z</a:t>
            </a:r>
            <a:r>
              <a:rPr lang="fr-FR" sz="2400" baseline="-25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=Z</a:t>
            </a:r>
            <a:r>
              <a:rPr lang="fr-FR" sz="2400" baseline="-250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d’où : </a:t>
            </a:r>
          </a:p>
          <a:p>
            <a:r>
              <a:rPr lang="fr-FR" dirty="0" smtClean="0"/>
              <a:t>                                    ou</a:t>
            </a:r>
          </a:p>
          <a:p>
            <a:endParaRPr lang="fr-FR" dirty="0" smtClean="0"/>
          </a:p>
          <a:p>
            <a:pPr algn="just"/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D’après la relation de continuité, il y a conservation du débit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volumique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(fluide incompressible), donc : 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fr-FR" sz="2400" b="1" baseline="-25000" dirty="0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= D</a:t>
            </a:r>
            <a:r>
              <a:rPr lang="fr-FR" sz="2400" b="1" baseline="-25000" dirty="0" smtClean="0">
                <a:latin typeface="Times New Roman" pitchFamily="18" charset="0"/>
                <a:cs typeface="Times New Roman" pitchFamily="18" charset="0"/>
              </a:rPr>
              <a:t>VB 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et S</a:t>
            </a:r>
            <a:r>
              <a:rPr lang="fr-FR" sz="2400" b="1" baseline="-25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fr-FR" sz="2400" b="1" baseline="-25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fr-FR" sz="2400" b="1" baseline="-250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fr-FR" sz="2400" b="1" baseline="-25000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ar-SA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 rtl="1"/>
            <a:r>
              <a:rPr lang="ar-SA" sz="2400" dirty="0" smtClean="0">
                <a:latin typeface="Times New Roman" pitchFamily="18" charset="0"/>
                <a:cs typeface="Times New Roman" pitchFamily="18" charset="0"/>
              </a:rPr>
              <a:t>بما أن قناة مجرى السائل أفقية ، يصبح </a:t>
            </a:r>
            <a:r>
              <a:rPr lang="ar-SA" sz="2400" dirty="0" smtClean="0">
                <a:latin typeface="Times New Roman" pitchFamily="18" charset="0"/>
                <a:cs typeface="Times New Roman" pitchFamily="18" charset="0"/>
              </a:rPr>
              <a:t>لدينا </a:t>
            </a:r>
            <a:r>
              <a:rPr lang="ar-SA" sz="2400" dirty="0" smtClean="0">
                <a:latin typeface="Times New Roman" pitchFamily="18" charset="0"/>
                <a:cs typeface="Times New Roman" pitchFamily="18" charset="0"/>
              </a:rPr>
              <a:t>الارتفاعين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fr-FR" sz="2400" baseline="-25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=Z</a:t>
            </a:r>
            <a:r>
              <a:rPr lang="fr-FR" sz="2400" baseline="-250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SA" sz="24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sz="2400" dirty="0" smtClean="0">
                <a:latin typeface="Times New Roman" pitchFamily="18" charset="0"/>
                <a:cs typeface="Times New Roman" pitchFamily="18" charset="0"/>
              </a:rPr>
              <a:t>وبالتالي:</a:t>
            </a:r>
          </a:p>
          <a:p>
            <a:pPr algn="just" rtl="1"/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ar-SA" sz="2400" b="1" dirty="0" smtClean="0">
                <a:latin typeface="Times New Roman" pitchFamily="18" charset="0"/>
                <a:cs typeface="Times New Roman" pitchFamily="18" charset="0"/>
              </a:rPr>
              <a:t>أو     </a:t>
            </a:r>
          </a:p>
          <a:p>
            <a:pPr algn="r" rtl="1">
              <a:buNone/>
            </a:pPr>
            <a:r>
              <a:rPr lang="ar-SA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r" rtl="1">
              <a:buFont typeface="Wingdings" pitchFamily="2" charset="2"/>
              <a:buChar char="q"/>
            </a:pPr>
            <a:r>
              <a:rPr lang="ar-SA" sz="2400" b="1" dirty="0" smtClean="0">
                <a:latin typeface="Times New Roman" pitchFamily="18" charset="0"/>
                <a:cs typeface="Times New Roman" pitchFamily="18" charset="0"/>
              </a:rPr>
              <a:t>من خلال علاقة الاستمرارية ، لدينا في انحفاظ في التدفق الحجمي إذن:</a:t>
            </a:r>
          </a:p>
          <a:p>
            <a:pPr algn="r" rtl="1">
              <a:buFont typeface="Wingdings" pitchFamily="2" charset="2"/>
              <a:buChar char="q"/>
            </a:pP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fr-FR" sz="2400" b="1" baseline="-25000" dirty="0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= D</a:t>
            </a:r>
            <a:r>
              <a:rPr lang="fr-FR" sz="2400" b="1" baseline="-25000" dirty="0" smtClean="0">
                <a:latin typeface="Times New Roman" pitchFamily="18" charset="0"/>
                <a:cs typeface="Times New Roman" pitchFamily="18" charset="0"/>
              </a:rPr>
              <a:t>VB </a:t>
            </a:r>
            <a:r>
              <a:rPr lang="ar-SA" sz="24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sz="2400" b="1" dirty="0" smtClean="0">
                <a:latin typeface="Times New Roman" pitchFamily="18" charset="0"/>
                <a:cs typeface="Times New Roman" pitchFamily="18" charset="0"/>
              </a:rPr>
              <a:t>و 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S</a:t>
            </a:r>
            <a:r>
              <a:rPr lang="fr-FR" sz="2400" b="1" baseline="-25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fr-FR" sz="2400" b="1" baseline="-25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= S</a:t>
            </a:r>
            <a:r>
              <a:rPr lang="fr-FR" sz="2400" b="1" baseline="-250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fr-FR" sz="2400" b="1" baseline="-25000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fr-FR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25470"/>
          </a:xfrm>
          <a:solidFill>
            <a:schemeClr val="accent4">
              <a:lumMod val="75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fr-FR" sz="4000" i="1" dirty="0" smtClean="0">
                <a:latin typeface="Times New Roman" pitchFamily="18" charset="0"/>
                <a:cs typeface="Times New Roman" pitchFamily="18" charset="0"/>
              </a:rPr>
              <a:t>Mécanique des fluides: Hydrodynamique</a:t>
            </a:r>
            <a:endParaRPr lang="fr-FR" sz="40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1643050"/>
            <a:ext cx="2714644" cy="747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29124" y="1643050"/>
            <a:ext cx="2952750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angle 6"/>
          <p:cNvSpPr/>
          <p:nvPr/>
        </p:nvSpPr>
        <p:spPr>
          <a:xfrm>
            <a:off x="285720" y="714356"/>
            <a:ext cx="86997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b="1" u="sng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Application du Théorème de </a:t>
            </a:r>
            <a:r>
              <a:rPr lang="fr-FR" sz="2800" b="1" u="sng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Bernoulli:</a:t>
            </a:r>
            <a:r>
              <a:rPr lang="ar-SA" sz="2800" b="1" u="sng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تطبيقات على النظرية</a:t>
            </a:r>
            <a:r>
              <a:rPr lang="ar-SA" sz="28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fr-FR" sz="28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72132" y="4252924"/>
            <a:ext cx="2714644" cy="747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1538" y="4286256"/>
            <a:ext cx="2952750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09160"/>
          </a:xfrm>
        </p:spPr>
        <p:txBody>
          <a:bodyPr>
            <a:normAutofit/>
          </a:bodyPr>
          <a:lstStyle/>
          <a:p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Comme S</a:t>
            </a:r>
            <a:r>
              <a:rPr lang="fr-FR" sz="2400" baseline="-25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&gt;&gt;S</a:t>
            </a:r>
            <a:r>
              <a:rPr lang="fr-FR" sz="2400" baseline="-250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, alors V</a:t>
            </a:r>
            <a:r>
              <a:rPr lang="fr-FR" sz="2400" baseline="-250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&gt;&gt;V</a:t>
            </a:r>
            <a:r>
              <a:rPr lang="fr-FR" sz="2400" baseline="-25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ce qui implique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ar-S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r" rtl="1"/>
            <a:r>
              <a:rPr lang="ar-SA" sz="2400" b="1" dirty="0" smtClean="0">
                <a:latin typeface="Times New Roman" pitchFamily="18" charset="0"/>
                <a:cs typeface="Times New Roman" pitchFamily="18" charset="0"/>
              </a:rPr>
              <a:t>بما أن 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fr-FR" sz="2400" b="1" baseline="-25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&gt;&gt;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fr-FR" sz="2400" b="1" baseline="-250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SA" sz="2400" b="1" dirty="0" smtClean="0">
                <a:latin typeface="Times New Roman" pitchFamily="18" charset="0"/>
                <a:cs typeface="Times New Roman" pitchFamily="18" charset="0"/>
              </a:rPr>
              <a:t> فإن 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fr-FR" sz="2400" b="1" baseline="-250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&gt;&gt;V</a:t>
            </a:r>
            <a:r>
              <a:rPr lang="fr-FR" sz="2400" b="1" baseline="-25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sz="2400" b="1" dirty="0" smtClean="0">
                <a:latin typeface="Times New Roman" pitchFamily="18" charset="0"/>
                <a:cs typeface="Times New Roman" pitchFamily="18" charset="0"/>
              </a:rPr>
              <a:t>وهذا ما يؤدي إلى:</a:t>
            </a:r>
            <a:endParaRPr lang="fr-FR" sz="2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ar-SA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Par conséquent la relation est: </a:t>
            </a:r>
            <a:r>
              <a:rPr lang="ar-SA" sz="2400" b="1" dirty="0" smtClean="0">
                <a:latin typeface="Times New Roman" pitchFamily="18" charset="0"/>
                <a:cs typeface="Times New Roman" pitchFamily="18" charset="0"/>
              </a:rPr>
              <a:t>وكنتيجة تصبح العلاقة كما يلي</a:t>
            </a:r>
            <a:endParaRPr lang="fr-FR" sz="2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La diminution de pression qui accompagne l’augmentation de vitesse est appelée </a:t>
            </a:r>
            <a:r>
              <a:rPr lang="fr-FR" sz="2400" b="1" u="sng" dirty="0" smtClean="0">
                <a:latin typeface="Times New Roman" pitchFamily="18" charset="0"/>
                <a:cs typeface="Times New Roman" pitchFamily="18" charset="0"/>
              </a:rPr>
              <a:t>effet Venturi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ar-S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 rtl="1"/>
            <a:r>
              <a:rPr lang="ar-SA" sz="2400" b="1" dirty="0" smtClean="0">
                <a:latin typeface="Times New Roman" pitchFamily="18" charset="0"/>
                <a:cs typeface="Times New Roman" pitchFamily="18" charset="0"/>
              </a:rPr>
              <a:t>إن النقصان في الضغط الذي يرافق الزيادة في سرعة الجريان للسائل، يسمى </a:t>
            </a:r>
            <a:r>
              <a:rPr lang="ar-SA" sz="2400" b="1" u="sng" dirty="0" smtClean="0">
                <a:latin typeface="Times New Roman" pitchFamily="18" charset="0"/>
                <a:cs typeface="Times New Roman" pitchFamily="18" charset="0"/>
              </a:rPr>
              <a:t>تأثير فانتوري</a:t>
            </a:r>
            <a:r>
              <a:rPr lang="ar-SA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fr-FR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25470"/>
          </a:xfrm>
          <a:solidFill>
            <a:schemeClr val="accent4">
              <a:lumMod val="75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fr-FR" sz="4000" i="1" dirty="0" smtClean="0">
                <a:latin typeface="Times New Roman" pitchFamily="18" charset="0"/>
                <a:cs typeface="Times New Roman" pitchFamily="18" charset="0"/>
              </a:rPr>
              <a:t>Mécanique des fluides: Hydrodynamique</a:t>
            </a:r>
            <a:endParaRPr lang="fr-FR" sz="40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43240" y="2285992"/>
            <a:ext cx="3240000" cy="6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14678" y="3504480"/>
            <a:ext cx="3240000" cy="63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angle 6"/>
          <p:cNvSpPr/>
          <p:nvPr/>
        </p:nvSpPr>
        <p:spPr>
          <a:xfrm>
            <a:off x="285720" y="714356"/>
            <a:ext cx="86997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b="1" u="sng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Application du Théorème de </a:t>
            </a:r>
            <a:r>
              <a:rPr lang="fr-FR" sz="2800" b="1" u="sng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Bernoulli:</a:t>
            </a:r>
            <a:r>
              <a:rPr lang="ar-SA" sz="2800" b="1" u="sng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تطبيقات على النظرية</a:t>
            </a:r>
            <a:r>
              <a:rPr lang="ar-SA" sz="28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fr-FR" sz="28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709160"/>
          </a:xfrm>
        </p:spPr>
        <p:txBody>
          <a:bodyPr>
            <a:normAutofit/>
          </a:bodyPr>
          <a:lstStyle/>
          <a:p>
            <a:pPr algn="just"/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La résultante (ΣFext ) des actions mécaniques extérieures exercées sur un fluide isolé (fluide contenu dans l’enveloppe limitée par S</a:t>
            </a:r>
            <a:r>
              <a:rPr lang="fr-FR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et S</a:t>
            </a:r>
            <a:r>
              <a:rPr lang="fr-FR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) est égale à la variation de la quantité de mouvement du fluide qui entre en S</a:t>
            </a:r>
            <a:r>
              <a:rPr lang="fr-FR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à une vitesse V</a:t>
            </a:r>
            <a:r>
              <a:rPr lang="fr-FR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et sort par S</a:t>
            </a:r>
            <a:r>
              <a:rPr lang="fr-FR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à une vitesse V</a:t>
            </a:r>
            <a:r>
              <a:rPr lang="fr-FR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ar-S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ar-S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 rtl="1"/>
            <a:r>
              <a:rPr lang="ar-SA" sz="2400" b="1" dirty="0" smtClean="0">
                <a:latin typeface="Times New Roman" pitchFamily="18" charset="0"/>
                <a:cs typeface="Times New Roman" pitchFamily="18" charset="0"/>
              </a:rPr>
              <a:t>إن محصلة مجموع القوى الميكانيكية الخارجية المطبقة على سائل معزول (سائل موجود في شكل محدود بالسطحين  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fr-FR" sz="2400" b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ar-SA" sz="2400" b="1" dirty="0" smtClean="0">
                <a:latin typeface="Times New Roman" pitchFamily="18" charset="0"/>
                <a:cs typeface="Times New Roman" pitchFamily="18" charset="0"/>
              </a:rPr>
              <a:t> و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fr-FR" sz="24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sz="2400" b="1" dirty="0" smtClean="0">
                <a:latin typeface="Times New Roman" pitchFamily="18" charset="0"/>
                <a:cs typeface="Times New Roman" pitchFamily="18" charset="0"/>
              </a:rPr>
              <a:t>) تساوي إلى التغير في كمية الحركة للسائل الذي يدخل على السطح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fr-FR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ar-SA" sz="24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sz="2400" dirty="0" smtClean="0">
                <a:latin typeface="Times New Roman" pitchFamily="18" charset="0"/>
                <a:cs typeface="Times New Roman" pitchFamily="18" charset="0"/>
              </a:rPr>
              <a:t>بسرعة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fr-FR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ar-SA" sz="24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sz="2400" dirty="0" smtClean="0">
                <a:latin typeface="Times New Roman" pitchFamily="18" charset="0"/>
                <a:cs typeface="Times New Roman" pitchFamily="18" charset="0"/>
              </a:rPr>
              <a:t>ويخرج من السطح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fr-FR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sz="2400" dirty="0" smtClean="0">
                <a:latin typeface="Times New Roman" pitchFamily="18" charset="0"/>
                <a:cs typeface="Times New Roman" pitchFamily="18" charset="0"/>
              </a:rPr>
              <a:t> بسرعة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fr-FR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ar-SA" sz="24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fr-FR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25470"/>
          </a:xfrm>
          <a:solidFill>
            <a:schemeClr val="accent4">
              <a:lumMod val="75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fr-FR" sz="4000" i="1" dirty="0" smtClean="0">
                <a:latin typeface="Times New Roman" pitchFamily="18" charset="0"/>
                <a:cs typeface="Times New Roman" pitchFamily="18" charset="0"/>
              </a:rPr>
              <a:t>Mécanique des fluides: Hydrodynamique</a:t>
            </a:r>
            <a:endParaRPr lang="fr-FR" sz="4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500034" y="714356"/>
            <a:ext cx="457048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fr-FR" sz="2800" b="1" u="sng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Théorème </a:t>
            </a:r>
            <a:r>
              <a:rPr lang="fr-FR" sz="2800" b="1" u="sng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d’Euler</a:t>
            </a:r>
            <a:r>
              <a:rPr lang="ar-SA" sz="2800" b="1" u="sng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نظرية أولير:</a:t>
            </a:r>
            <a:r>
              <a:rPr lang="ar-SA" sz="28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ar-SA" sz="2800" b="1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Connecteur droit avec flèche 8"/>
          <p:cNvCxnSpPr/>
          <p:nvPr/>
        </p:nvCxnSpPr>
        <p:spPr>
          <a:xfrm flipV="1">
            <a:off x="3500430" y="2786058"/>
            <a:ext cx="21431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avec flèche 10"/>
          <p:cNvCxnSpPr/>
          <p:nvPr/>
        </p:nvCxnSpPr>
        <p:spPr>
          <a:xfrm flipV="1">
            <a:off x="7429520" y="2428868"/>
            <a:ext cx="21431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57692" y="2876551"/>
            <a:ext cx="2743200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2" name="Connecteur droit avec flèche 11"/>
          <p:cNvCxnSpPr/>
          <p:nvPr/>
        </p:nvCxnSpPr>
        <p:spPr>
          <a:xfrm flipV="1">
            <a:off x="2357422" y="4429132"/>
            <a:ext cx="21431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avec flèche 12"/>
          <p:cNvCxnSpPr/>
          <p:nvPr/>
        </p:nvCxnSpPr>
        <p:spPr>
          <a:xfrm flipV="1">
            <a:off x="6643702" y="4786322"/>
            <a:ext cx="21431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43372" y="5357826"/>
            <a:ext cx="2743200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50072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fr-FR" dirty="0" smtClean="0"/>
              <a:t>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Dans cette partie, nous étudions les fluides en mouvement contrairement en solides. Les éléments d’un fluide en mouvement peuvent se déplacer à des vitesse différentes. L’écoulement des fluides est un phénomène complexe, d’où les équations fondamentales qui régissent la dynamique des fluides sont:</a:t>
            </a:r>
            <a:r>
              <a:rPr lang="ar-SA" sz="2400" dirty="0" smtClean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l’équation de continuité (conservation de la masse). </a:t>
            </a:r>
            <a:r>
              <a:rPr lang="ar-SA" sz="24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-le théorème de Bernoulli (conservation de l’énergie). </a:t>
            </a:r>
            <a:r>
              <a:rPr lang="ar-SA" sz="24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-le théorème d’Euler (conservation de la quantité de mouvement)</a:t>
            </a:r>
            <a:r>
              <a:rPr lang="ar-SA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 rtl="1">
              <a:buNone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sz="2400" b="1" dirty="0" smtClean="0">
                <a:latin typeface="Times New Roman" pitchFamily="18" charset="0"/>
                <a:cs typeface="Times New Roman" pitchFamily="18" charset="0"/>
              </a:rPr>
              <a:t>في هذا الجزء، ندرس الموائع في حالة الحركة وهذا عكس ما في الجسم الصلب.</a:t>
            </a:r>
          </a:p>
          <a:p>
            <a:pPr algn="just" rtl="1">
              <a:buNone/>
            </a:pPr>
            <a:r>
              <a:rPr lang="ar-SA" sz="2400" b="1" dirty="0" smtClean="0">
                <a:latin typeface="Times New Roman" pitchFamily="18" charset="0"/>
                <a:cs typeface="Times New Roman" pitchFamily="18" charset="0"/>
              </a:rPr>
              <a:t>إن العناصر المادية للمائع في حالة الحركة يمكنها أن تتحرك بسرعات مختلفة.</a:t>
            </a:r>
          </a:p>
          <a:p>
            <a:pPr marL="0" indent="0" algn="just" rtl="1">
              <a:buNone/>
            </a:pPr>
            <a:r>
              <a:rPr lang="ar-SA" sz="2400" b="1" dirty="0" smtClean="0">
                <a:latin typeface="Times New Roman" pitchFamily="18" charset="0"/>
                <a:cs typeface="Times New Roman" pitchFamily="18" charset="0"/>
              </a:rPr>
              <a:t>إن جريان الموائع عبارة عن ظاهرة معقدة، أين المعادلات الأساسية التي تحكم حركية الموائع هي: 1- معادلة الاستمرارية (انحفاظ في الكتلة). 2- نظرية بارنوليه (انحفاظ في الطاقة). 3- نظرية أولير (انحفاظ في كمية الحركة). </a:t>
            </a:r>
            <a:endParaRPr lang="fr-FR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2844" y="642918"/>
            <a:ext cx="435771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0"/>
              </a:spcBef>
            </a:pPr>
            <a:r>
              <a:rPr lang="fr-FR" sz="2800" b="1" u="sng" dirty="0" smtClean="0">
                <a:ln w="6350">
                  <a:noFill/>
                </a:ln>
                <a:solidFill>
                  <a:srgbClr val="FFC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Introduction</a:t>
            </a:r>
            <a:r>
              <a:rPr lang="ar-SA" sz="3200" b="1" u="sng" dirty="0" smtClean="0">
                <a:ln w="6350">
                  <a:noFill/>
                </a:ln>
                <a:solidFill>
                  <a:srgbClr val="FFC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مقدمة :</a:t>
            </a:r>
            <a:endParaRPr lang="fr-FR" sz="3200" b="1" u="sng" dirty="0">
              <a:ln w="6350">
                <a:noFill/>
              </a:ln>
              <a:solidFill>
                <a:srgbClr val="FFC000"/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0" y="0"/>
            <a:ext cx="9144000" cy="725470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vert="horz" anchor="ctr">
            <a:no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000" b="1" i="1" u="none" strike="noStrike" kern="1200" cap="none" spc="0" normalizeH="0" baseline="0" noProof="0" dirty="0" smtClean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Mécanique des fluides: Hydrodynamique</a:t>
            </a:r>
            <a:endParaRPr kumimoji="0" lang="fr-FR" sz="4000" b="1" i="1" u="none" strike="noStrike" kern="1200" cap="none" spc="0" normalizeH="0" baseline="0" noProof="0" dirty="0">
              <a:ln w="6350">
                <a:noFill/>
              </a:ln>
              <a:gradFill>
                <a:gsLst>
                  <a:gs pos="0">
                    <a:schemeClr val="accent1">
                      <a:tint val="73000"/>
                      <a:satMod val="145000"/>
                    </a:schemeClr>
                  </a:gs>
                  <a:gs pos="73000">
                    <a:schemeClr val="accent1">
                      <a:tint val="73000"/>
                      <a:satMod val="145000"/>
                    </a:schemeClr>
                  </a:gs>
                  <a:gs pos="100000">
                    <a:schemeClr val="accent1">
                      <a:tint val="83000"/>
                      <a:satMod val="143000"/>
                    </a:schemeClr>
                  </a:gs>
                </a:gsLst>
                <a:lin ang="4800000" scaled="1"/>
              </a:gra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1142984"/>
            <a:ext cx="8686800" cy="4709160"/>
          </a:xfrm>
        </p:spPr>
        <p:txBody>
          <a:bodyPr>
            <a:normAutofit/>
          </a:bodyPr>
          <a:lstStyle/>
          <a:p>
            <a:pPr algn="just"/>
            <a:r>
              <a:rPr lang="fr-FR" sz="2400" b="1" u="sng" dirty="0" smtClean="0">
                <a:latin typeface="Times New Roman" pitchFamily="18" charset="0"/>
                <a:cs typeface="Times New Roman" pitchFamily="18" charset="0"/>
              </a:rPr>
              <a:t>1-Débit volumique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ar-SA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sz="2400" b="1" u="sng" dirty="0" smtClean="0">
                <a:latin typeface="Times New Roman" pitchFamily="18" charset="0"/>
                <a:cs typeface="Times New Roman" pitchFamily="18" charset="0"/>
              </a:rPr>
              <a:t>التدفق الحجمي </a:t>
            </a:r>
            <a:endParaRPr lang="fr-FR" sz="24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On note 𝑑V le volume élémentaire de fluide traversant une section donnée S (d’une canalisation) pendant un temps dt, on définit alors le débit volumique 𝐷</a:t>
            </a:r>
            <a:r>
              <a:rPr lang="fr-FR" sz="2400" baseline="-250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tel que : 𝐷</a:t>
            </a:r>
            <a:r>
              <a:rPr lang="fr-FR" sz="2400" baseline="-25000" dirty="0" smtClean="0">
                <a:latin typeface="Times New Roman" pitchFamily="18" charset="0"/>
                <a:cs typeface="Times New Roman" pitchFamily="18" charset="0"/>
              </a:rPr>
              <a:t>V 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= dV/dt.</a:t>
            </a:r>
          </a:p>
          <a:p>
            <a:pPr algn="just"/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On peut également écrire le débit volumique en fonction de la vitesse d’écoulement : 𝐷</a:t>
            </a:r>
            <a:r>
              <a:rPr lang="fr-FR" sz="2400" baseline="-250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= dV/dt =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S(dx/dt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) , </a:t>
            </a:r>
          </a:p>
          <a:p>
            <a:pPr algn="just"/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       𝐷</a:t>
            </a:r>
            <a:r>
              <a:rPr lang="fr-FR" sz="2400" baseline="-25000" dirty="0" smtClean="0">
                <a:latin typeface="Times New Roman" pitchFamily="18" charset="0"/>
                <a:cs typeface="Times New Roman" pitchFamily="18" charset="0"/>
              </a:rPr>
              <a:t>V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S.v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; fluide parfait.</a:t>
            </a:r>
          </a:p>
          <a:p>
            <a:pPr algn="just" rtl="1"/>
            <a:r>
              <a:rPr lang="ar-SA" sz="2400" b="1" dirty="0" smtClean="0">
                <a:latin typeface="Times New Roman" pitchFamily="18" charset="0"/>
                <a:cs typeface="Times New Roman" pitchFamily="18" charset="0"/>
              </a:rPr>
              <a:t>نضع 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𝑑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ar-SA" sz="2400" b="1" dirty="0" smtClean="0">
                <a:latin typeface="Times New Roman" pitchFamily="18" charset="0"/>
                <a:cs typeface="Times New Roman" pitchFamily="18" charset="0"/>
              </a:rPr>
              <a:t> العنصر الحجمي للمائع الذي يجتاز مقطع سطح ما 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ar-SA" sz="2400" b="1" dirty="0" smtClean="0">
                <a:latin typeface="Times New Roman" pitchFamily="18" charset="0"/>
                <a:cs typeface="Times New Roman" pitchFamily="18" charset="0"/>
              </a:rPr>
              <a:t> (من قناة) في مدة زمنية 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dt</a:t>
            </a:r>
            <a:r>
              <a:rPr lang="ar-SA" sz="2400" b="1" dirty="0" smtClean="0">
                <a:latin typeface="Times New Roman" pitchFamily="18" charset="0"/>
                <a:cs typeface="Times New Roman" pitchFamily="18" charset="0"/>
              </a:rPr>
              <a:t>، إذن يمكن أن نعرف التدفق الحجمي 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𝐷</a:t>
            </a:r>
            <a:r>
              <a:rPr lang="fr-FR" sz="2400" b="1" baseline="-250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ar-SA" sz="2400" b="1" dirty="0" smtClean="0">
                <a:latin typeface="Times New Roman" pitchFamily="18" charset="0"/>
                <a:cs typeface="Times New Roman" pitchFamily="18" charset="0"/>
              </a:rPr>
              <a:t>على أنه: 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𝐷</a:t>
            </a:r>
            <a:r>
              <a:rPr lang="fr-FR" sz="2400" b="1" baseline="-25000" dirty="0" smtClean="0">
                <a:latin typeface="Times New Roman" pitchFamily="18" charset="0"/>
                <a:cs typeface="Times New Roman" pitchFamily="18" charset="0"/>
              </a:rPr>
              <a:t>V  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= dV/dt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ar-SA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 rtl="1"/>
            <a:r>
              <a:rPr lang="ar-SA" sz="2400" b="1" dirty="0" smtClean="0">
                <a:latin typeface="Times New Roman" pitchFamily="18" charset="0"/>
                <a:cs typeface="Times New Roman" pitchFamily="18" charset="0"/>
              </a:rPr>
              <a:t>يمكن </a:t>
            </a:r>
            <a:r>
              <a:rPr lang="ar-SA" sz="2400" b="1" dirty="0" smtClean="0">
                <a:latin typeface="Times New Roman" pitchFamily="18" charset="0"/>
                <a:cs typeface="Times New Roman" pitchFamily="18" charset="0"/>
              </a:rPr>
              <a:t>كتابة التدفق الحجمي </a:t>
            </a:r>
            <a:r>
              <a:rPr lang="ar-SA" sz="2400" b="1" dirty="0" smtClean="0">
                <a:latin typeface="Times New Roman" pitchFamily="18" charset="0"/>
                <a:cs typeface="Times New Roman" pitchFamily="18" charset="0"/>
              </a:rPr>
              <a:t>بدلالة سرعة الجريان: </a:t>
            </a:r>
            <a:endParaRPr lang="fr-FR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 rtl="1"/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𝐷</a:t>
            </a:r>
            <a:r>
              <a:rPr lang="fr-FR" sz="2400" b="1" baseline="-250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dV/dt 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= S(dx/dt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),        𝐷</a:t>
            </a:r>
            <a:r>
              <a:rPr lang="fr-FR" sz="2400" b="1" baseline="-25000" dirty="0" smtClean="0">
                <a:latin typeface="Times New Roman" pitchFamily="18" charset="0"/>
                <a:cs typeface="Times New Roman" pitchFamily="18" charset="0"/>
              </a:rPr>
              <a:t>V 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S.v</a:t>
            </a:r>
            <a:r>
              <a:rPr lang="ar-SA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sz="2400" b="1" dirty="0" smtClean="0">
                <a:latin typeface="Times New Roman" pitchFamily="18" charset="0"/>
                <a:cs typeface="Times New Roman" pitchFamily="18" charset="0"/>
              </a:rPr>
              <a:t>: مائع مثالي.   </a:t>
            </a:r>
            <a:endParaRPr lang="fr-FR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0" y="0"/>
            <a:ext cx="9144000" cy="725470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vert="horz" anchor="ctr">
            <a:no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000" b="1" i="1" u="none" strike="noStrike" kern="1200" cap="none" spc="0" normalizeH="0" baseline="0" noProof="0" dirty="0" smtClean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Mécanique des fluides: Hydrodynamique</a:t>
            </a:r>
            <a:endParaRPr kumimoji="0" lang="fr-FR" sz="4000" b="1" i="1" u="none" strike="noStrike" kern="1200" cap="none" spc="0" normalizeH="0" baseline="0" noProof="0" dirty="0">
              <a:ln w="6350">
                <a:noFill/>
              </a:ln>
              <a:gradFill>
                <a:gsLst>
                  <a:gs pos="0">
                    <a:schemeClr val="accent1">
                      <a:tint val="73000"/>
                      <a:satMod val="145000"/>
                    </a:schemeClr>
                  </a:gs>
                  <a:gs pos="73000">
                    <a:schemeClr val="accent1">
                      <a:tint val="73000"/>
                      <a:satMod val="145000"/>
                    </a:schemeClr>
                  </a:gs>
                  <a:gs pos="100000">
                    <a:schemeClr val="accent1">
                      <a:tint val="83000"/>
                      <a:satMod val="143000"/>
                    </a:schemeClr>
                  </a:gs>
                </a:gsLst>
                <a:lin ang="4800000" scaled="1"/>
              </a:gra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00034" y="714356"/>
            <a:ext cx="436369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Notion de </a:t>
            </a:r>
            <a:r>
              <a:rPr lang="fr-FR" sz="28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débit</a:t>
            </a:r>
            <a:r>
              <a:rPr lang="ar-SA" sz="2800" b="1" dirty="0" smtClean="0">
                <a:solidFill>
                  <a:srgbClr val="FFC000"/>
                </a:solidFill>
              </a:rPr>
              <a:t>مفهوم التدفق: </a:t>
            </a:r>
            <a:r>
              <a:rPr lang="fr-FR" sz="2800" b="1" dirty="0" smtClean="0">
                <a:solidFill>
                  <a:srgbClr val="FFC000"/>
                </a:solidFill>
              </a:rPr>
              <a:t> </a:t>
            </a:r>
            <a:endParaRPr lang="fr-FR" sz="2800" dirty="0">
              <a:solidFill>
                <a:srgbClr val="FFC000"/>
              </a:solidFill>
            </a:endParaRPr>
          </a:p>
        </p:txBody>
      </p:sp>
      <p:sp>
        <p:nvSpPr>
          <p:cNvPr id="7" name="Flèche droite 6"/>
          <p:cNvSpPr/>
          <p:nvPr/>
        </p:nvSpPr>
        <p:spPr>
          <a:xfrm>
            <a:off x="857224" y="3786190"/>
            <a:ext cx="285752" cy="142876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   </a:t>
            </a:r>
            <a:endParaRPr lang="fr-FR" dirty="0"/>
          </a:p>
        </p:txBody>
      </p:sp>
      <p:sp>
        <p:nvSpPr>
          <p:cNvPr id="8" name="Flèche droite 7"/>
          <p:cNvSpPr/>
          <p:nvPr/>
        </p:nvSpPr>
        <p:spPr>
          <a:xfrm>
            <a:off x="6786578" y="5357826"/>
            <a:ext cx="285752" cy="142876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   </a:t>
            </a:r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42918" y="1285860"/>
            <a:ext cx="8686800" cy="4709160"/>
          </a:xfrm>
        </p:spPr>
        <p:txBody>
          <a:bodyPr/>
          <a:lstStyle/>
          <a:p>
            <a:r>
              <a:rPr lang="fr-FR" sz="2400" u="sng" dirty="0" smtClean="0">
                <a:latin typeface="Times New Roman" pitchFamily="18" charset="0"/>
                <a:cs typeface="Times New Roman" pitchFamily="18" charset="0"/>
              </a:rPr>
              <a:t>2-</a:t>
            </a:r>
            <a:r>
              <a:rPr lang="fr-FR" sz="2400" b="1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u="sng" dirty="0" smtClean="0">
                <a:latin typeface="Times New Roman" pitchFamily="18" charset="0"/>
                <a:cs typeface="Times New Roman" pitchFamily="18" charset="0"/>
              </a:rPr>
              <a:t>Débit massique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ar-SA" sz="2400" b="1" u="sng" dirty="0" smtClean="0">
                <a:latin typeface="Times New Roman" pitchFamily="18" charset="0"/>
                <a:cs typeface="Times New Roman" pitchFamily="18" charset="0"/>
              </a:rPr>
              <a:t>التدفق الكتلي</a:t>
            </a:r>
            <a:endParaRPr lang="fr-FR" sz="24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On note dm, la masse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élémentaire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de fluide traversant une section donnée S (d’une canalisation) pendant un temps dt, on définit alors le débit massique D</a:t>
            </a:r>
            <a:r>
              <a:rPr lang="fr-FR" sz="2400" baseline="-25000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, tel que : </a:t>
            </a:r>
          </a:p>
          <a:p>
            <a:pPr algn="just"/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fr-FR" sz="2400" baseline="-25000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=  dm/dt =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ρ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.dV/dt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ρ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S(dx/dt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) ,        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fr-FR" sz="2400" b="1" baseline="-25000" dirty="0" smtClean="0">
                <a:latin typeface="Times New Roman" pitchFamily="18" charset="0"/>
                <a:cs typeface="Times New Roman" pitchFamily="18" charset="0"/>
              </a:rPr>
              <a:t>m 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l-GR" sz="2400" b="1" dirty="0" smtClean="0">
                <a:latin typeface="Times New Roman" pitchFamily="18" charset="0"/>
                <a:cs typeface="Times New Roman" pitchFamily="18" charset="0"/>
              </a:rPr>
              <a:t>ρ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.S.v</a:t>
            </a:r>
            <a:endParaRPr lang="ar-SA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 rtl="1"/>
            <a:r>
              <a:rPr lang="ar-SA" sz="2400" b="1" dirty="0" smtClean="0">
                <a:latin typeface="Times New Roman" pitchFamily="18" charset="0"/>
                <a:cs typeface="Times New Roman" pitchFamily="18" charset="0"/>
              </a:rPr>
              <a:t>نضع 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dm</a:t>
            </a:r>
            <a:r>
              <a:rPr lang="ar-SA" sz="2400" b="1" dirty="0" smtClean="0">
                <a:latin typeface="Times New Roman" pitchFamily="18" charset="0"/>
                <a:cs typeface="Times New Roman" pitchFamily="18" charset="0"/>
              </a:rPr>
              <a:t> الكتلة العنصرية للمائع الذي يجتاز </a:t>
            </a:r>
            <a:r>
              <a:rPr lang="ar-SA" sz="2400" b="1" dirty="0" smtClean="0">
                <a:latin typeface="Times New Roman" pitchFamily="18" charset="0"/>
                <a:cs typeface="Times New Roman" pitchFamily="18" charset="0"/>
              </a:rPr>
              <a:t>مقطع سطح ما 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ar-SA" sz="2400" b="1" dirty="0" smtClean="0">
                <a:latin typeface="Times New Roman" pitchFamily="18" charset="0"/>
                <a:cs typeface="Times New Roman" pitchFamily="18" charset="0"/>
              </a:rPr>
              <a:t> (من قناة) في مدة زمنية 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dt</a:t>
            </a:r>
            <a:r>
              <a:rPr lang="ar-SA" sz="2400" b="1" dirty="0" smtClean="0">
                <a:latin typeface="Times New Roman" pitchFamily="18" charset="0"/>
                <a:cs typeface="Times New Roman" pitchFamily="18" charset="0"/>
              </a:rPr>
              <a:t>، إذن يمكن أن نعرف التدفق </a:t>
            </a:r>
            <a:r>
              <a:rPr lang="ar-SA" sz="2400" b="1" dirty="0" smtClean="0">
                <a:latin typeface="Times New Roman" pitchFamily="18" charset="0"/>
                <a:cs typeface="Times New Roman" pitchFamily="18" charset="0"/>
              </a:rPr>
              <a:t>الكتلي 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𝐷</a:t>
            </a:r>
            <a:r>
              <a:rPr lang="fr-FR" sz="2400" b="1" baseline="-25000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ar-SA" sz="2400" b="1" dirty="0" smtClean="0">
                <a:latin typeface="Times New Roman" pitchFamily="18" charset="0"/>
                <a:cs typeface="Times New Roman" pitchFamily="18" charset="0"/>
              </a:rPr>
              <a:t>على </a:t>
            </a:r>
            <a:r>
              <a:rPr lang="ar-SA" sz="2400" b="1" dirty="0" smtClean="0">
                <a:latin typeface="Times New Roman" pitchFamily="18" charset="0"/>
                <a:cs typeface="Times New Roman" pitchFamily="18" charset="0"/>
              </a:rPr>
              <a:t>أنه</a:t>
            </a:r>
            <a:r>
              <a:rPr lang="ar-SA" sz="24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 rtl="1"/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𝐷</a:t>
            </a:r>
            <a:r>
              <a:rPr lang="fr-FR" sz="2400" b="1" baseline="-25000" dirty="0" smtClean="0">
                <a:latin typeface="Times New Roman" pitchFamily="18" charset="0"/>
                <a:cs typeface="Times New Roman" pitchFamily="18" charset="0"/>
              </a:rPr>
              <a:t>m  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dm/dt</a:t>
            </a:r>
            <a:r>
              <a:rPr lang="el-GR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l-GR" sz="2400" b="1" dirty="0" smtClean="0">
                <a:latin typeface="Times New Roman" pitchFamily="18" charset="0"/>
                <a:cs typeface="Times New Roman" pitchFamily="18" charset="0"/>
              </a:rPr>
              <a:t>ρ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.dV/dt 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l-GR" sz="2400" b="1" dirty="0" smtClean="0">
                <a:latin typeface="Times New Roman" pitchFamily="18" charset="0"/>
                <a:cs typeface="Times New Roman" pitchFamily="18" charset="0"/>
              </a:rPr>
              <a:t>ρ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.S(dx/dt),       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fr-FR" sz="2400" b="1" baseline="-25000" dirty="0" smtClean="0">
                <a:latin typeface="Times New Roman" pitchFamily="18" charset="0"/>
                <a:cs typeface="Times New Roman" pitchFamily="18" charset="0"/>
              </a:rPr>
              <a:t>m 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l-GR" sz="2400" b="1" dirty="0" smtClean="0">
                <a:latin typeface="Times New Roman" pitchFamily="18" charset="0"/>
                <a:cs typeface="Times New Roman" pitchFamily="18" charset="0"/>
              </a:rPr>
              <a:t>ρ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.S.v</a:t>
            </a:r>
            <a:endParaRPr lang="fr-FR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0" y="0"/>
            <a:ext cx="9144000" cy="725470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vert="horz" anchor="ctr">
            <a:no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000" b="1" i="1" u="none" strike="noStrike" kern="1200" cap="none" spc="0" normalizeH="0" baseline="0" noProof="0" dirty="0" smtClean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Mécanique des fluides: Hydrodynamique</a:t>
            </a:r>
            <a:endParaRPr kumimoji="0" lang="fr-FR" sz="4000" b="1" i="1" u="none" strike="noStrike" kern="1200" cap="none" spc="0" normalizeH="0" baseline="0" noProof="0" dirty="0">
              <a:ln w="6350">
                <a:noFill/>
              </a:ln>
              <a:gradFill>
                <a:gsLst>
                  <a:gs pos="0">
                    <a:schemeClr val="accent1">
                      <a:tint val="73000"/>
                      <a:satMod val="145000"/>
                    </a:schemeClr>
                  </a:gs>
                  <a:gs pos="73000">
                    <a:schemeClr val="accent1">
                      <a:tint val="73000"/>
                      <a:satMod val="145000"/>
                    </a:schemeClr>
                  </a:gs>
                  <a:gs pos="100000">
                    <a:schemeClr val="accent1">
                      <a:tint val="83000"/>
                      <a:satMod val="143000"/>
                    </a:schemeClr>
                  </a:gs>
                </a:gsLst>
                <a:lin ang="4800000" scaled="1"/>
              </a:gra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00034" y="714356"/>
            <a:ext cx="445346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Notion de débit</a:t>
            </a:r>
            <a:r>
              <a:rPr lang="ar-SA" sz="2800" b="1" dirty="0" smtClean="0">
                <a:solidFill>
                  <a:srgbClr val="FFC000"/>
                </a:solidFill>
              </a:rPr>
              <a:t>مفهوم التدفق:  </a:t>
            </a:r>
            <a:r>
              <a:rPr lang="fr-FR" sz="2800" b="1" dirty="0" smtClean="0">
                <a:solidFill>
                  <a:srgbClr val="FFC000"/>
                </a:solidFill>
              </a:rPr>
              <a:t> </a:t>
            </a:r>
            <a:endParaRPr lang="fr-FR" sz="2800" dirty="0">
              <a:solidFill>
                <a:srgbClr val="FFC000"/>
              </a:solidFill>
            </a:endParaRPr>
          </a:p>
        </p:txBody>
      </p:sp>
      <p:sp>
        <p:nvSpPr>
          <p:cNvPr id="8" name="Flèche droite 7"/>
          <p:cNvSpPr/>
          <p:nvPr/>
        </p:nvSpPr>
        <p:spPr>
          <a:xfrm>
            <a:off x="5357818" y="3143248"/>
            <a:ext cx="285752" cy="142876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Flèche droite 5"/>
          <p:cNvSpPr/>
          <p:nvPr/>
        </p:nvSpPr>
        <p:spPr>
          <a:xfrm>
            <a:off x="6572264" y="4357694"/>
            <a:ext cx="285752" cy="142876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952062"/>
          </a:xfrm>
        </p:spPr>
        <p:txBody>
          <a:bodyPr>
            <a:normAutofit/>
          </a:bodyPr>
          <a:lstStyle/>
          <a:p>
            <a:pPr algn="just" rtl="1">
              <a:buFont typeface="Wingdings" pitchFamily="2" charset="2"/>
              <a:buChar char="Ø"/>
            </a:pPr>
            <a:endParaRPr lang="ar-SA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 rtl="1">
              <a:buFont typeface="Wingdings" pitchFamily="2" charset="2"/>
              <a:buChar char="Ø"/>
            </a:pPr>
            <a:endParaRPr lang="fr-FR" b="1" dirty="0" smtClean="0">
              <a:latin typeface="Times New Roman" pitchFamily="18" charset="0"/>
              <a:cs typeface="Times New Roman" pitchFamily="18" charset="0"/>
            </a:endParaRPr>
          </a:p>
          <a:p>
            <a:pPr algn="r" rtl="1"/>
            <a:endParaRPr lang="fr-FR" dirty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0" y="0"/>
            <a:ext cx="9144000" cy="725470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vert="horz" anchor="ctr">
            <a:no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lvl="0">
              <a:spcBef>
                <a:spcPct val="0"/>
              </a:spcBef>
              <a:defRPr/>
            </a:pPr>
            <a:r>
              <a:rPr kumimoji="0" lang="fr-FR" sz="4000" b="1" i="1" u="none" strike="noStrike" kern="1200" cap="none" spc="0" normalizeH="0" baseline="0" noProof="0" dirty="0" smtClean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Mécanique des fluides: </a:t>
            </a:r>
            <a:r>
              <a:rPr lang="fr-FR" sz="4000" b="1" i="1" dirty="0" smtClean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Hydrodynamique</a:t>
            </a:r>
            <a:endParaRPr kumimoji="0" lang="fr-FR" sz="4000" b="1" i="1" u="none" strike="noStrike" kern="1200" cap="none" spc="0" normalizeH="0" baseline="0" noProof="0" dirty="0">
              <a:ln w="6350">
                <a:noFill/>
              </a:ln>
              <a:gradFill>
                <a:gsLst>
                  <a:gs pos="0">
                    <a:schemeClr val="accent1">
                      <a:tint val="73000"/>
                      <a:satMod val="145000"/>
                    </a:schemeClr>
                  </a:gs>
                  <a:gs pos="73000">
                    <a:schemeClr val="accent1">
                      <a:tint val="73000"/>
                      <a:satMod val="145000"/>
                    </a:schemeClr>
                  </a:gs>
                  <a:gs pos="100000">
                    <a:schemeClr val="accent1">
                      <a:tint val="83000"/>
                      <a:satMod val="143000"/>
                    </a:schemeClr>
                  </a:gs>
                </a:gsLst>
                <a:lin ang="4800000" scaled="1"/>
              </a:gra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5" y="3214686"/>
            <a:ext cx="5857916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500034" y="714356"/>
            <a:ext cx="60676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fr-FR" sz="2800" b="1" u="sng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Équation de continuité</a:t>
            </a:r>
            <a:r>
              <a:rPr lang="ar-SA" sz="28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sz="2800" b="1" u="sng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معادلة </a:t>
            </a:r>
            <a:r>
              <a:rPr lang="ar-SA" sz="2800" b="1" u="sng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الاستمراية:</a:t>
            </a:r>
            <a:r>
              <a:rPr lang="ar-SA" sz="28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6" name="Rectangle 5"/>
          <p:cNvSpPr/>
          <p:nvPr/>
        </p:nvSpPr>
        <p:spPr>
          <a:xfrm>
            <a:off x="428596" y="1214422"/>
            <a:ext cx="842968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Courier New" pitchFamily="49" charset="0"/>
              <a:buChar char="o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On considère un axe </a:t>
            </a:r>
            <a:r>
              <a:rPr lang="fr-FR" sz="2400" i="1" dirty="0" smtClean="0">
                <a:latin typeface="Times New Roman" pitchFamily="18" charset="0"/>
                <a:cs typeface="Times New Roman" pitchFamily="18" charset="0"/>
              </a:rPr>
              <a:t>Z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vertical dirigé vers le haut. On désigne par Z</a:t>
            </a:r>
            <a:r>
              <a:rPr lang="fr-FR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, Z</a:t>
            </a:r>
            <a:r>
              <a:rPr lang="fr-FR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et Z respectivement les altitudes des centres de gravité des masses dm</a:t>
            </a:r>
            <a:r>
              <a:rPr lang="fr-FR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, dm</a:t>
            </a:r>
            <a:r>
              <a:rPr lang="fr-FR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et M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ar-SA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 rtl="1">
              <a:buFont typeface="Courier New" pitchFamily="49" charset="0"/>
              <a:buChar char="o"/>
            </a:pPr>
            <a:r>
              <a:rPr lang="ar-SA" sz="2400" b="1" dirty="0" smtClean="0">
                <a:latin typeface="Times New Roman" pitchFamily="18" charset="0"/>
                <a:cs typeface="Times New Roman" pitchFamily="18" charset="0"/>
              </a:rPr>
              <a:t>نعتبر المحور العمودي 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ar-SA" sz="2400" b="1" dirty="0" smtClean="0">
                <a:latin typeface="Times New Roman" pitchFamily="18" charset="0"/>
                <a:cs typeface="Times New Roman" pitchFamily="18" charset="0"/>
              </a:rPr>
              <a:t> متجها نحو الأعلى. نعين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fr-FR" sz="2400" b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sz="2400" b="1" dirty="0" smtClean="0">
                <a:latin typeface="Times New Roman" pitchFamily="18" charset="0"/>
                <a:cs typeface="Times New Roman" pitchFamily="18" charset="0"/>
              </a:rPr>
              <a:t>و </a:t>
            </a:r>
            <a:r>
              <a:rPr lang="ar-SA" sz="24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Z</a:t>
            </a:r>
            <a:r>
              <a:rPr lang="ar-SA" sz="2400" b="1" dirty="0" smtClean="0">
                <a:latin typeface="Times New Roman" pitchFamily="18" charset="0"/>
                <a:cs typeface="Times New Roman" pitchFamily="18" charset="0"/>
              </a:rPr>
              <a:t>و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ar-SA" sz="2400" b="1" dirty="0" smtClean="0">
                <a:latin typeface="Times New Roman" pitchFamily="18" charset="0"/>
                <a:cs typeface="Times New Roman" pitchFamily="18" charset="0"/>
              </a:rPr>
              <a:t> الارتفاعات لمركز الثقل لكل من الكتل:</a:t>
            </a:r>
            <a:r>
              <a:rPr lang="ar-SA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dm</a:t>
            </a:r>
            <a:r>
              <a:rPr lang="fr-FR" sz="2400" b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ar-SA" sz="2400" b="1" dirty="0" smtClean="0">
                <a:latin typeface="Times New Roman" pitchFamily="18" charset="0"/>
                <a:cs typeface="Times New Roman" pitchFamily="18" charset="0"/>
              </a:rPr>
              <a:t>و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dm</a:t>
            </a:r>
            <a:r>
              <a:rPr lang="fr-FR" sz="24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sz="2400" b="1" dirty="0" smtClean="0">
                <a:latin typeface="Times New Roman" pitchFamily="18" charset="0"/>
                <a:cs typeface="Times New Roman" pitchFamily="18" charset="0"/>
              </a:rPr>
              <a:t>و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ar-SA" sz="2400" b="1" dirty="0" smtClean="0">
                <a:latin typeface="Times New Roman" pitchFamily="18" charset="0"/>
                <a:cs typeface="Times New Roman" pitchFamily="18" charset="0"/>
              </a:rPr>
              <a:t> على الترتيب.</a:t>
            </a:r>
            <a:endParaRPr lang="fr-FR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 rtl="1"/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285860"/>
            <a:ext cx="8229600" cy="5143536"/>
          </a:xfrm>
        </p:spPr>
        <p:txBody>
          <a:bodyPr>
            <a:normAutofit/>
          </a:bodyPr>
          <a:lstStyle/>
          <a:p>
            <a:pPr algn="just"/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Par conservation de la masse : </a:t>
            </a:r>
            <a:r>
              <a:rPr lang="fr-FR" sz="2400" i="1" dirty="0" smtClean="0">
                <a:latin typeface="Times New Roman" pitchFamily="18" charset="0"/>
                <a:cs typeface="Times New Roman" pitchFamily="18" charset="0"/>
              </a:rPr>
              <a:t>dm</a:t>
            </a:r>
            <a:r>
              <a:rPr lang="fr-FR" sz="2400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fr-FR" sz="2400" i="1" dirty="0" smtClean="0">
                <a:latin typeface="Times New Roman" pitchFamily="18" charset="0"/>
                <a:cs typeface="Times New Roman" pitchFamily="18" charset="0"/>
              </a:rPr>
              <a:t> + M = dm</a:t>
            </a:r>
            <a:r>
              <a:rPr lang="fr-FR" sz="2400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2400" i="1" dirty="0" smtClean="0">
                <a:latin typeface="Times New Roman" pitchFamily="18" charset="0"/>
                <a:cs typeface="Times New Roman" pitchFamily="18" charset="0"/>
              </a:rPr>
              <a:t> + M</a:t>
            </a:r>
          </a:p>
          <a:p>
            <a:pPr algn="just"/>
            <a:r>
              <a:rPr lang="fr-FR" sz="2400" i="1" dirty="0" smtClean="0">
                <a:latin typeface="Times New Roman" pitchFamily="18" charset="0"/>
                <a:cs typeface="Times New Roman" pitchFamily="18" charset="0"/>
              </a:rPr>
              <a:t>           dm</a:t>
            </a:r>
            <a:r>
              <a:rPr lang="fr-FR" sz="2400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fr-FR" sz="2400" i="1" dirty="0" smtClean="0">
                <a:latin typeface="Times New Roman" pitchFamily="18" charset="0"/>
                <a:cs typeface="Times New Roman" pitchFamily="18" charset="0"/>
              </a:rPr>
              <a:t> = dm</a:t>
            </a:r>
            <a:r>
              <a:rPr lang="fr-FR" sz="2400" i="1" baseline="-25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fr-FR" sz="2400" i="1" dirty="0" smtClean="0">
                <a:latin typeface="Times New Roman" pitchFamily="18" charset="0"/>
                <a:cs typeface="Times New Roman" pitchFamily="18" charset="0"/>
              </a:rPr>
              <a:t>=  </a:t>
            </a:r>
            <a:r>
              <a:rPr lang="el-GR" sz="2400" i="1" dirty="0" smtClean="0">
                <a:latin typeface="Times New Roman" pitchFamily="18" charset="0"/>
                <a:cs typeface="Times New Roman" pitchFamily="18" charset="0"/>
              </a:rPr>
              <a:t>ρ</a:t>
            </a:r>
            <a:r>
              <a:rPr lang="fr-FR" sz="2400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fr-FR" sz="2400" i="1" dirty="0" smtClean="0">
                <a:latin typeface="Times New Roman" pitchFamily="18" charset="0"/>
                <a:cs typeface="Times New Roman" pitchFamily="18" charset="0"/>
              </a:rPr>
              <a:t>.dV</a:t>
            </a:r>
            <a:r>
              <a:rPr lang="fr-FR" sz="2400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fr-FR" sz="2400" i="1" dirty="0" smtClean="0">
                <a:latin typeface="Times New Roman" pitchFamily="18" charset="0"/>
                <a:cs typeface="Times New Roman" pitchFamily="18" charset="0"/>
              </a:rPr>
              <a:t> =</a:t>
            </a:r>
            <a:r>
              <a:rPr lang="el-GR" sz="2400" i="1" dirty="0" smtClean="0">
                <a:latin typeface="Times New Roman" pitchFamily="18" charset="0"/>
                <a:cs typeface="Times New Roman" pitchFamily="18" charset="0"/>
              </a:rPr>
              <a:t> ρ</a:t>
            </a:r>
            <a:r>
              <a:rPr lang="fr-FR" sz="2400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2400" i="1" dirty="0" smtClean="0">
                <a:latin typeface="Times New Roman" pitchFamily="18" charset="0"/>
                <a:cs typeface="Times New Roman" pitchFamily="18" charset="0"/>
              </a:rPr>
              <a:t>.dV</a:t>
            </a:r>
            <a:r>
              <a:rPr lang="fr-FR" sz="2400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2400" i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l-GR" sz="2400" i="1" dirty="0" smtClean="0">
                <a:latin typeface="Times New Roman" pitchFamily="18" charset="0"/>
                <a:cs typeface="Times New Roman" pitchFamily="18" charset="0"/>
              </a:rPr>
              <a:t>ρ</a:t>
            </a:r>
            <a:r>
              <a:rPr lang="fr-FR" sz="2400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fr-FR" sz="2400" i="1" dirty="0" smtClean="0">
                <a:latin typeface="Times New Roman" pitchFamily="18" charset="0"/>
                <a:cs typeface="Times New Roman" pitchFamily="18" charset="0"/>
              </a:rPr>
              <a:t>.S</a:t>
            </a:r>
            <a:r>
              <a:rPr lang="fr-FR" sz="2400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fr-FR" sz="2400" i="1" dirty="0" smtClean="0">
                <a:latin typeface="Times New Roman" pitchFamily="18" charset="0"/>
                <a:cs typeface="Times New Roman" pitchFamily="18" charset="0"/>
              </a:rPr>
              <a:t>.dx</a:t>
            </a:r>
            <a:r>
              <a:rPr lang="fr-FR" sz="2400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fr-FR" sz="2400" i="1" dirty="0" smtClean="0">
                <a:latin typeface="Times New Roman" pitchFamily="18" charset="0"/>
                <a:cs typeface="Times New Roman" pitchFamily="18" charset="0"/>
              </a:rPr>
              <a:t> =</a:t>
            </a:r>
            <a:r>
              <a:rPr lang="el-GR" sz="2400" i="1" dirty="0" smtClean="0">
                <a:latin typeface="Times New Roman" pitchFamily="18" charset="0"/>
                <a:cs typeface="Times New Roman" pitchFamily="18" charset="0"/>
              </a:rPr>
              <a:t> ρ</a:t>
            </a:r>
            <a:r>
              <a:rPr lang="fr-FR" sz="2400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2400" i="1" dirty="0" smtClean="0">
                <a:latin typeface="Times New Roman" pitchFamily="18" charset="0"/>
                <a:cs typeface="Times New Roman" pitchFamily="18" charset="0"/>
              </a:rPr>
              <a:t>.S</a:t>
            </a:r>
            <a:r>
              <a:rPr lang="fr-FR" sz="2400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2400" i="1" dirty="0" smtClean="0">
                <a:latin typeface="Times New Roman" pitchFamily="18" charset="0"/>
                <a:cs typeface="Times New Roman" pitchFamily="18" charset="0"/>
              </a:rPr>
              <a:t>.dx</a:t>
            </a:r>
            <a:r>
              <a:rPr lang="fr-FR" sz="2400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el-GR" sz="2400" i="1" dirty="0" smtClean="0">
                <a:latin typeface="Times New Roman" pitchFamily="18" charset="0"/>
                <a:cs typeface="Times New Roman" pitchFamily="18" charset="0"/>
              </a:rPr>
              <a:t>ρ</a:t>
            </a:r>
            <a:r>
              <a:rPr lang="fr-FR" sz="2400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fr-FR" sz="2400" i="1" dirty="0" smtClean="0">
                <a:latin typeface="Times New Roman" pitchFamily="18" charset="0"/>
                <a:cs typeface="Times New Roman" pitchFamily="18" charset="0"/>
              </a:rPr>
              <a:t>.S</a:t>
            </a:r>
            <a:r>
              <a:rPr lang="fr-FR" sz="2400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fr-FR" sz="2400" i="1" dirty="0" smtClean="0">
                <a:latin typeface="Times New Roman" pitchFamily="18" charset="0"/>
                <a:cs typeface="Times New Roman" pitchFamily="18" charset="0"/>
              </a:rPr>
              <a:t>.(dx</a:t>
            </a:r>
            <a:r>
              <a:rPr lang="fr-FR" sz="2400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fr-FR" sz="2400" i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ar-SA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i="1" dirty="0" smtClean="0">
                <a:latin typeface="Times New Roman" pitchFamily="18" charset="0"/>
                <a:cs typeface="Times New Roman" pitchFamily="18" charset="0"/>
              </a:rPr>
              <a:t>dt </a:t>
            </a:r>
            <a:r>
              <a:rPr lang="fr-FR" sz="2400" i="1" dirty="0" smtClean="0">
                <a:latin typeface="Times New Roman" pitchFamily="18" charset="0"/>
                <a:cs typeface="Times New Roman" pitchFamily="18" charset="0"/>
              </a:rPr>
              <a:t>)=</a:t>
            </a:r>
            <a:r>
              <a:rPr lang="el-GR" sz="2400" i="1" dirty="0" smtClean="0">
                <a:latin typeface="Times New Roman" pitchFamily="18" charset="0"/>
                <a:cs typeface="Times New Roman" pitchFamily="18" charset="0"/>
              </a:rPr>
              <a:t> ρ</a:t>
            </a:r>
            <a:r>
              <a:rPr lang="fr-FR" sz="2400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2400" i="1" dirty="0" smtClean="0">
                <a:latin typeface="Times New Roman" pitchFamily="18" charset="0"/>
                <a:cs typeface="Times New Roman" pitchFamily="18" charset="0"/>
              </a:rPr>
              <a:t>.S</a:t>
            </a:r>
            <a:r>
              <a:rPr lang="fr-FR" sz="2400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2400" i="1" dirty="0" smtClean="0">
                <a:latin typeface="Times New Roman" pitchFamily="18" charset="0"/>
                <a:cs typeface="Times New Roman" pitchFamily="18" charset="0"/>
              </a:rPr>
              <a:t>.(dx</a:t>
            </a:r>
            <a:r>
              <a:rPr lang="fr-FR" sz="2400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2400" i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ar-SA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i="1" dirty="0" smtClean="0">
                <a:latin typeface="Times New Roman" pitchFamily="18" charset="0"/>
                <a:cs typeface="Times New Roman" pitchFamily="18" charset="0"/>
              </a:rPr>
              <a:t>dt</a:t>
            </a:r>
            <a:r>
              <a:rPr lang="fr-FR" sz="2400" i="1" dirty="0" smtClean="0">
                <a:latin typeface="Times New Roman" pitchFamily="18" charset="0"/>
                <a:cs typeface="Times New Roman" pitchFamily="18" charset="0"/>
              </a:rPr>
              <a:t>)= </a:t>
            </a:r>
            <a:r>
              <a:rPr lang="el-GR" sz="2400" i="1" dirty="0" smtClean="0">
                <a:latin typeface="Times New Roman" pitchFamily="18" charset="0"/>
                <a:cs typeface="Times New Roman" pitchFamily="18" charset="0"/>
              </a:rPr>
              <a:t>ρ</a:t>
            </a:r>
            <a:r>
              <a:rPr lang="fr-FR" sz="2400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fr-FR" sz="2400" i="1" dirty="0" smtClean="0">
                <a:latin typeface="Times New Roman" pitchFamily="18" charset="0"/>
                <a:cs typeface="Times New Roman" pitchFamily="18" charset="0"/>
              </a:rPr>
              <a:t>.S</a:t>
            </a:r>
            <a:r>
              <a:rPr lang="fr-FR" sz="2400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fr-FR" sz="2400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fr-FR" sz="2400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fr-FR" sz="2400" i="1" dirty="0" smtClean="0">
                <a:latin typeface="Times New Roman" pitchFamily="18" charset="0"/>
                <a:cs typeface="Times New Roman" pitchFamily="18" charset="0"/>
              </a:rPr>
              <a:t> =</a:t>
            </a:r>
            <a:r>
              <a:rPr lang="el-GR" sz="2400" i="1" dirty="0" smtClean="0">
                <a:latin typeface="Times New Roman" pitchFamily="18" charset="0"/>
                <a:cs typeface="Times New Roman" pitchFamily="18" charset="0"/>
              </a:rPr>
              <a:t> ρ</a:t>
            </a:r>
            <a:r>
              <a:rPr lang="fr-FR" sz="2400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2400" i="1" dirty="0" smtClean="0">
                <a:latin typeface="Times New Roman" pitchFamily="18" charset="0"/>
                <a:cs typeface="Times New Roman" pitchFamily="18" charset="0"/>
              </a:rPr>
              <a:t>.S</a:t>
            </a:r>
            <a:r>
              <a:rPr lang="fr-FR" sz="2400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2400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fr-FR" sz="2400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algn="just"/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Puisque le fluide est incompressible :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ρ</a:t>
            </a:r>
            <a:r>
              <a:rPr lang="fr-FR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ρ</a:t>
            </a:r>
            <a:r>
              <a:rPr lang="fr-FR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ρ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donc</a:t>
            </a:r>
          </a:p>
          <a:p>
            <a:pPr algn="ctr">
              <a:buNone/>
            </a:pP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fr-FR" sz="2400" b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fr-FR" sz="2400" b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= S</a:t>
            </a:r>
            <a:r>
              <a:rPr lang="fr-FR" sz="24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fr-FR" sz="2400" b="1" baseline="-25000" dirty="0" smtClean="0">
                <a:latin typeface="Times New Roman" pitchFamily="18" charset="0"/>
                <a:cs typeface="Times New Roman" pitchFamily="18" charset="0"/>
              </a:rPr>
              <a:t>2                   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fr-FR" sz="2400" b="1" baseline="-25000" dirty="0" smtClean="0">
                <a:latin typeface="Times New Roman" pitchFamily="18" charset="0"/>
                <a:cs typeface="Times New Roman" pitchFamily="18" charset="0"/>
              </a:rPr>
              <a:t>V1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= D</a:t>
            </a:r>
            <a:r>
              <a:rPr lang="fr-FR" sz="2400" b="1" baseline="-25000" dirty="0" smtClean="0">
                <a:latin typeface="Times New Roman" pitchFamily="18" charset="0"/>
                <a:cs typeface="Times New Roman" pitchFamily="18" charset="0"/>
              </a:rPr>
              <a:t>V2 </a:t>
            </a:r>
          </a:p>
          <a:p>
            <a:pPr algn="just" rtl="1"/>
            <a:r>
              <a:rPr lang="ar-SA" sz="2400" b="1" dirty="0" smtClean="0">
                <a:latin typeface="Times New Roman" pitchFamily="18" charset="0"/>
                <a:cs typeface="Times New Roman" pitchFamily="18" charset="0"/>
              </a:rPr>
              <a:t>باستخدام مبدأ انحفاظ الكتلة: </a:t>
            </a:r>
            <a:r>
              <a:rPr lang="fr-FR" sz="2400" b="1" i="1" dirty="0" smtClean="0">
                <a:latin typeface="Times New Roman" pitchFamily="18" charset="0"/>
                <a:cs typeface="Times New Roman" pitchFamily="18" charset="0"/>
              </a:rPr>
              <a:t>dm</a:t>
            </a:r>
            <a:r>
              <a:rPr lang="fr-FR" sz="2400" b="1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fr-FR" sz="2400" b="1" i="1" dirty="0" smtClean="0">
                <a:latin typeface="Times New Roman" pitchFamily="18" charset="0"/>
                <a:cs typeface="Times New Roman" pitchFamily="18" charset="0"/>
              </a:rPr>
              <a:t> + M = dm</a:t>
            </a:r>
            <a:r>
              <a:rPr lang="fr-FR" sz="2400" b="1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2400" b="1" i="1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fr-FR" sz="2400" b="1" i="1" dirty="0" smtClean="0">
                <a:latin typeface="Times New Roman" pitchFamily="18" charset="0"/>
                <a:cs typeface="Times New Roman" pitchFamily="18" charset="0"/>
              </a:rPr>
              <a:t>M</a:t>
            </a:r>
            <a:endParaRPr lang="ar-SA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 rtl="1"/>
            <a:r>
              <a:rPr lang="fr-FR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i="1" dirty="0" smtClean="0">
                <a:latin typeface="Times New Roman" pitchFamily="18" charset="0"/>
                <a:cs typeface="Times New Roman" pitchFamily="18" charset="0"/>
              </a:rPr>
              <a:t>dm</a:t>
            </a:r>
            <a:r>
              <a:rPr lang="fr-FR" sz="2400" b="1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fr-FR" sz="2400" b="1" i="1" dirty="0" smtClean="0">
                <a:latin typeface="Times New Roman" pitchFamily="18" charset="0"/>
                <a:cs typeface="Times New Roman" pitchFamily="18" charset="0"/>
              </a:rPr>
              <a:t> = dm</a:t>
            </a:r>
            <a:r>
              <a:rPr lang="fr-FR" sz="2400" b="1" i="1" baseline="-25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fr-FR" sz="2400" b="1" i="1" dirty="0" smtClean="0">
                <a:latin typeface="Times New Roman" pitchFamily="18" charset="0"/>
                <a:cs typeface="Times New Roman" pitchFamily="18" charset="0"/>
              </a:rPr>
              <a:t>=  </a:t>
            </a:r>
            <a:r>
              <a:rPr lang="el-GR" sz="2400" b="1" i="1" dirty="0" smtClean="0">
                <a:latin typeface="Times New Roman" pitchFamily="18" charset="0"/>
                <a:cs typeface="Times New Roman" pitchFamily="18" charset="0"/>
              </a:rPr>
              <a:t>ρ</a:t>
            </a:r>
            <a:r>
              <a:rPr lang="fr-FR" sz="2400" b="1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fr-FR" sz="2400" b="1" i="1" dirty="0" smtClean="0">
                <a:latin typeface="Times New Roman" pitchFamily="18" charset="0"/>
                <a:cs typeface="Times New Roman" pitchFamily="18" charset="0"/>
              </a:rPr>
              <a:t>.dV</a:t>
            </a:r>
            <a:r>
              <a:rPr lang="fr-FR" sz="2400" b="1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fr-FR" sz="2400" b="1" i="1" dirty="0" smtClean="0">
                <a:latin typeface="Times New Roman" pitchFamily="18" charset="0"/>
                <a:cs typeface="Times New Roman" pitchFamily="18" charset="0"/>
              </a:rPr>
              <a:t> =</a:t>
            </a:r>
            <a:r>
              <a:rPr lang="el-GR" sz="2400" b="1" i="1" dirty="0" smtClean="0">
                <a:latin typeface="Times New Roman" pitchFamily="18" charset="0"/>
                <a:cs typeface="Times New Roman" pitchFamily="18" charset="0"/>
              </a:rPr>
              <a:t> ρ</a:t>
            </a:r>
            <a:r>
              <a:rPr lang="fr-FR" sz="2400" b="1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2400" b="1" i="1" dirty="0" smtClean="0">
                <a:latin typeface="Times New Roman" pitchFamily="18" charset="0"/>
                <a:cs typeface="Times New Roman" pitchFamily="18" charset="0"/>
              </a:rPr>
              <a:t>.dV</a:t>
            </a:r>
            <a:r>
              <a:rPr lang="fr-FR" sz="2400" b="1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2400" b="1" i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l-GR" sz="2400" b="1" i="1" dirty="0" smtClean="0">
                <a:latin typeface="Times New Roman" pitchFamily="18" charset="0"/>
                <a:cs typeface="Times New Roman" pitchFamily="18" charset="0"/>
              </a:rPr>
              <a:t>ρ</a:t>
            </a:r>
            <a:r>
              <a:rPr lang="fr-FR" sz="2400" b="1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fr-FR" sz="2400" b="1" i="1" dirty="0" smtClean="0">
                <a:latin typeface="Times New Roman" pitchFamily="18" charset="0"/>
                <a:cs typeface="Times New Roman" pitchFamily="18" charset="0"/>
              </a:rPr>
              <a:t>.S</a:t>
            </a:r>
            <a:r>
              <a:rPr lang="fr-FR" sz="2400" b="1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fr-FR" sz="2400" b="1" i="1" dirty="0" smtClean="0">
                <a:latin typeface="Times New Roman" pitchFamily="18" charset="0"/>
                <a:cs typeface="Times New Roman" pitchFamily="18" charset="0"/>
              </a:rPr>
              <a:t>.dx</a:t>
            </a:r>
            <a:r>
              <a:rPr lang="fr-FR" sz="2400" b="1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fr-FR" sz="2400" b="1" i="1" dirty="0" smtClean="0">
                <a:latin typeface="Times New Roman" pitchFamily="18" charset="0"/>
                <a:cs typeface="Times New Roman" pitchFamily="18" charset="0"/>
              </a:rPr>
              <a:t> =</a:t>
            </a:r>
            <a:r>
              <a:rPr lang="el-GR" sz="2400" b="1" i="1" dirty="0" smtClean="0">
                <a:latin typeface="Times New Roman" pitchFamily="18" charset="0"/>
                <a:cs typeface="Times New Roman" pitchFamily="18" charset="0"/>
              </a:rPr>
              <a:t> ρ</a:t>
            </a:r>
            <a:r>
              <a:rPr lang="fr-FR" sz="2400" b="1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2400" b="1" i="1" dirty="0" smtClean="0">
                <a:latin typeface="Times New Roman" pitchFamily="18" charset="0"/>
                <a:cs typeface="Times New Roman" pitchFamily="18" charset="0"/>
              </a:rPr>
              <a:t>.S</a:t>
            </a:r>
            <a:r>
              <a:rPr lang="fr-FR" sz="2400" b="1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2400" b="1" i="1" dirty="0" smtClean="0">
                <a:latin typeface="Times New Roman" pitchFamily="18" charset="0"/>
                <a:cs typeface="Times New Roman" pitchFamily="18" charset="0"/>
              </a:rPr>
              <a:t>.dx</a:t>
            </a:r>
            <a:r>
              <a:rPr lang="fr-FR" sz="2400" b="1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ar-SA" sz="2400" b="1" i="1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l-GR" sz="2400" b="1" i="1" dirty="0" smtClean="0">
                <a:latin typeface="Times New Roman" pitchFamily="18" charset="0"/>
                <a:cs typeface="Times New Roman" pitchFamily="18" charset="0"/>
              </a:rPr>
              <a:t>ρ</a:t>
            </a:r>
            <a:r>
              <a:rPr lang="fr-FR" sz="2400" b="1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fr-FR" sz="2400" b="1" i="1" dirty="0" smtClean="0">
                <a:latin typeface="Times New Roman" pitchFamily="18" charset="0"/>
                <a:cs typeface="Times New Roman" pitchFamily="18" charset="0"/>
              </a:rPr>
              <a:t>.S</a:t>
            </a:r>
            <a:r>
              <a:rPr lang="fr-FR" sz="2400" b="1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fr-FR" sz="2400" b="1" i="1" dirty="0" smtClean="0">
                <a:latin typeface="Times New Roman" pitchFamily="18" charset="0"/>
                <a:cs typeface="Times New Roman" pitchFamily="18" charset="0"/>
              </a:rPr>
              <a:t>.(dx</a:t>
            </a:r>
            <a:r>
              <a:rPr lang="fr-FR" sz="2400" b="1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fr-FR" sz="2400" b="1" i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ar-SA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i="1" dirty="0" smtClean="0">
                <a:latin typeface="Times New Roman" pitchFamily="18" charset="0"/>
                <a:cs typeface="Times New Roman" pitchFamily="18" charset="0"/>
              </a:rPr>
              <a:t>dt )=</a:t>
            </a:r>
            <a:r>
              <a:rPr lang="el-GR" sz="2400" b="1" i="1" dirty="0" smtClean="0">
                <a:latin typeface="Times New Roman" pitchFamily="18" charset="0"/>
                <a:cs typeface="Times New Roman" pitchFamily="18" charset="0"/>
              </a:rPr>
              <a:t> ρ</a:t>
            </a:r>
            <a:r>
              <a:rPr lang="fr-FR" sz="2400" b="1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2400" b="1" i="1" dirty="0" smtClean="0">
                <a:latin typeface="Times New Roman" pitchFamily="18" charset="0"/>
                <a:cs typeface="Times New Roman" pitchFamily="18" charset="0"/>
              </a:rPr>
              <a:t>.S</a:t>
            </a:r>
            <a:r>
              <a:rPr lang="fr-FR" sz="2400" b="1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2400" b="1" i="1" dirty="0" smtClean="0">
                <a:latin typeface="Times New Roman" pitchFamily="18" charset="0"/>
                <a:cs typeface="Times New Roman" pitchFamily="18" charset="0"/>
              </a:rPr>
              <a:t>.(dx</a:t>
            </a:r>
            <a:r>
              <a:rPr lang="fr-FR" sz="2400" b="1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2400" b="1" i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ar-SA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i="1" dirty="0" smtClean="0">
                <a:latin typeface="Times New Roman" pitchFamily="18" charset="0"/>
                <a:cs typeface="Times New Roman" pitchFamily="18" charset="0"/>
              </a:rPr>
              <a:t>dt)= </a:t>
            </a:r>
            <a:r>
              <a:rPr lang="el-GR" sz="2400" b="1" i="1" dirty="0" smtClean="0">
                <a:latin typeface="Times New Roman" pitchFamily="18" charset="0"/>
                <a:cs typeface="Times New Roman" pitchFamily="18" charset="0"/>
              </a:rPr>
              <a:t>ρ</a:t>
            </a:r>
            <a:r>
              <a:rPr lang="fr-FR" sz="2400" b="1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fr-FR" sz="2400" b="1" i="1" dirty="0" smtClean="0">
                <a:latin typeface="Times New Roman" pitchFamily="18" charset="0"/>
                <a:cs typeface="Times New Roman" pitchFamily="18" charset="0"/>
              </a:rPr>
              <a:t>.S</a:t>
            </a:r>
            <a:r>
              <a:rPr lang="fr-FR" sz="2400" b="1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fr-FR" sz="2400" b="1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fr-FR" sz="2400" b="1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fr-FR" sz="2400" b="1" i="1" dirty="0" smtClean="0">
                <a:latin typeface="Times New Roman" pitchFamily="18" charset="0"/>
                <a:cs typeface="Times New Roman" pitchFamily="18" charset="0"/>
              </a:rPr>
              <a:t> =</a:t>
            </a:r>
            <a:r>
              <a:rPr lang="el-GR" sz="2400" b="1" i="1" dirty="0" smtClean="0">
                <a:latin typeface="Times New Roman" pitchFamily="18" charset="0"/>
                <a:cs typeface="Times New Roman" pitchFamily="18" charset="0"/>
              </a:rPr>
              <a:t> ρ</a:t>
            </a:r>
            <a:r>
              <a:rPr lang="fr-FR" sz="2400" b="1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2400" b="1" i="1" dirty="0" smtClean="0">
                <a:latin typeface="Times New Roman" pitchFamily="18" charset="0"/>
                <a:cs typeface="Times New Roman" pitchFamily="18" charset="0"/>
              </a:rPr>
              <a:t>.S</a:t>
            </a:r>
            <a:r>
              <a:rPr lang="fr-FR" sz="2400" b="1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2400" b="1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fr-FR" sz="2400" b="1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fr-FR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 rtl="1"/>
            <a:r>
              <a:rPr lang="ar-SA" sz="2400" b="1" dirty="0" smtClean="0">
                <a:latin typeface="Times New Roman" pitchFamily="18" charset="0"/>
                <a:cs typeface="Times New Roman" pitchFamily="18" charset="0"/>
              </a:rPr>
              <a:t>بما أن المائع غير قابل للانضغاط : </a:t>
            </a:r>
            <a:r>
              <a:rPr lang="el-GR" sz="2400" b="1" dirty="0" smtClean="0">
                <a:latin typeface="Times New Roman" pitchFamily="18" charset="0"/>
                <a:cs typeface="Times New Roman" pitchFamily="18" charset="0"/>
              </a:rPr>
              <a:t>ρ</a:t>
            </a:r>
            <a:r>
              <a:rPr lang="fr-FR" sz="2400" b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l-GR" sz="2400" b="1" dirty="0" smtClean="0">
                <a:latin typeface="Times New Roman" pitchFamily="18" charset="0"/>
                <a:cs typeface="Times New Roman" pitchFamily="18" charset="0"/>
              </a:rPr>
              <a:t>ρ</a:t>
            </a:r>
            <a:r>
              <a:rPr lang="fr-FR" sz="24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l-GR" sz="2400" b="1" dirty="0" smtClean="0">
                <a:latin typeface="Times New Roman" pitchFamily="18" charset="0"/>
                <a:cs typeface="Times New Roman" pitchFamily="18" charset="0"/>
              </a:rPr>
              <a:t>ρ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sz="2400" b="1" dirty="0" smtClean="0">
                <a:latin typeface="Times New Roman" pitchFamily="18" charset="0"/>
                <a:cs typeface="Times New Roman" pitchFamily="18" charset="0"/>
              </a:rPr>
              <a:t> إذن: </a:t>
            </a:r>
          </a:p>
          <a:p>
            <a:pPr algn="ctr" rtl="1"/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fr-FR" sz="2400" b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fr-FR" sz="2400" b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= S</a:t>
            </a:r>
            <a:r>
              <a:rPr lang="fr-FR" sz="24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fr-FR" sz="2400" b="1" baseline="-25000" dirty="0" smtClean="0">
                <a:latin typeface="Times New Roman" pitchFamily="18" charset="0"/>
                <a:cs typeface="Times New Roman" pitchFamily="18" charset="0"/>
              </a:rPr>
              <a:t>2                   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fr-FR" sz="2400" b="1" baseline="-25000" dirty="0" smtClean="0">
                <a:latin typeface="Times New Roman" pitchFamily="18" charset="0"/>
                <a:cs typeface="Times New Roman" pitchFamily="18" charset="0"/>
              </a:rPr>
              <a:t>V1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= D</a:t>
            </a:r>
            <a:r>
              <a:rPr lang="fr-FR" sz="2400" b="1" baseline="-25000" dirty="0" smtClean="0">
                <a:latin typeface="Times New Roman" pitchFamily="18" charset="0"/>
                <a:cs typeface="Times New Roman" pitchFamily="18" charset="0"/>
              </a:rPr>
              <a:t>V2 </a:t>
            </a:r>
          </a:p>
          <a:p>
            <a:pPr algn="just">
              <a:buNone/>
            </a:pPr>
            <a:endParaRPr lang="fr-FR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25470"/>
          </a:xfrm>
          <a:solidFill>
            <a:schemeClr val="accent4">
              <a:lumMod val="75000"/>
            </a:schemeClr>
          </a:solidFill>
        </p:spPr>
        <p:txBody>
          <a:bodyPr>
            <a:noAutofit/>
          </a:bodyPr>
          <a:lstStyle/>
          <a:p>
            <a:pPr algn="l"/>
            <a:r>
              <a:rPr lang="fr-FR" sz="4000" i="1" dirty="0" smtClean="0">
                <a:latin typeface="Times New Roman" pitchFamily="18" charset="0"/>
                <a:cs typeface="Times New Roman" pitchFamily="18" charset="0"/>
              </a:rPr>
              <a:t>Mécanique des fluides: Hydrodynamique</a:t>
            </a:r>
            <a:endParaRPr lang="fr-FR" sz="4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Flèche droite 4"/>
          <p:cNvSpPr/>
          <p:nvPr/>
        </p:nvSpPr>
        <p:spPr>
          <a:xfrm>
            <a:off x="1071538" y="1928802"/>
            <a:ext cx="642942" cy="214314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Flèche droite 6"/>
          <p:cNvSpPr/>
          <p:nvPr/>
        </p:nvSpPr>
        <p:spPr>
          <a:xfrm>
            <a:off x="1071538" y="2357430"/>
            <a:ext cx="642942" cy="214314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500034" y="714356"/>
            <a:ext cx="623439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fr-FR" sz="2800" b="1" u="sng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Équation de </a:t>
            </a:r>
            <a:r>
              <a:rPr lang="fr-FR" sz="2800" b="1" u="sng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continuité</a:t>
            </a:r>
            <a:r>
              <a:rPr lang="ar-SA" sz="2800" b="1" u="sng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معادلة الاستمرارية</a:t>
            </a:r>
            <a:r>
              <a:rPr lang="ar-SA" sz="2800" b="1" u="sng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ar-SA" sz="28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ar-SA" sz="2800" b="1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Flèche droite 8"/>
          <p:cNvSpPr/>
          <p:nvPr/>
        </p:nvSpPr>
        <p:spPr>
          <a:xfrm>
            <a:off x="4357686" y="3214686"/>
            <a:ext cx="642942" cy="214314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Flèche droite 9"/>
          <p:cNvSpPr/>
          <p:nvPr/>
        </p:nvSpPr>
        <p:spPr>
          <a:xfrm>
            <a:off x="4000496" y="5429264"/>
            <a:ext cx="642942" cy="214314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285860"/>
            <a:ext cx="8229600" cy="5572140"/>
          </a:xfrm>
        </p:spPr>
        <p:txBody>
          <a:bodyPr>
            <a:normAutofit/>
          </a:bodyPr>
          <a:lstStyle/>
          <a:p>
            <a:pPr algn="just"/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Lorsque, dans un écoulement d’un fluide parfait, il n'y a aucune machine (ni pompe ni turbine) entre les points (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1)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 et (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2)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 d'une même ligne de courant, la relation de Bernoulli peut s’écrire sous l'une ou l'autre des formes suivantes :</a:t>
            </a:r>
          </a:p>
          <a:p>
            <a:pPr algn="just"/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</a:t>
            </a:r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Ou bien</a:t>
            </a:r>
            <a:endParaRPr lang="fr-FR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ar-SA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ar-SA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 rtl="1"/>
            <a:r>
              <a:rPr lang="ar-SA" sz="2400" b="1" dirty="0" smtClean="0">
                <a:latin typeface="Times New Roman" pitchFamily="18" charset="0"/>
                <a:cs typeface="Times New Roman" pitchFamily="18" charset="0"/>
              </a:rPr>
              <a:t>عند جريان المائع المثالي ولا توجد آلة ضخ أو غيرها بين النقطة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ar-SA" sz="2400" b="1" dirty="0" smtClean="0">
                <a:latin typeface="Times New Roman" pitchFamily="18" charset="0"/>
                <a:cs typeface="Times New Roman" pitchFamily="18" charset="0"/>
              </a:rPr>
              <a:t> و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2)</a:t>
            </a:r>
            <a:r>
              <a:rPr lang="ar-SA" sz="2400" b="1" dirty="0" smtClean="0">
                <a:latin typeface="Times New Roman" pitchFamily="18" charset="0"/>
                <a:cs typeface="Times New Roman" pitchFamily="18" charset="0"/>
              </a:rPr>
              <a:t> من نفس خط الجريان فإنه يمكن كتابة علاقة بارنولييه كما يلي:</a:t>
            </a:r>
          </a:p>
          <a:p>
            <a:pPr algn="just" rtl="1"/>
            <a:endParaRPr lang="ar-SA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 rtl="1"/>
            <a:r>
              <a:rPr lang="ar-SA" sz="2400" b="1" dirty="0" smtClean="0">
                <a:latin typeface="Times New Roman" pitchFamily="18" charset="0"/>
                <a:cs typeface="Times New Roman" pitchFamily="18" charset="0"/>
              </a:rPr>
              <a:t>أو</a:t>
            </a:r>
            <a:endParaRPr lang="fr-FR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25470"/>
          </a:xfrm>
          <a:solidFill>
            <a:schemeClr val="accent4">
              <a:lumMod val="75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fr-FR" sz="4000" i="1" dirty="0" smtClean="0">
                <a:latin typeface="Times New Roman" pitchFamily="18" charset="0"/>
                <a:cs typeface="Times New Roman" pitchFamily="18" charset="0"/>
              </a:rPr>
              <a:t>Mécanique des fluides: Hydrodynamique</a:t>
            </a:r>
            <a:endParaRPr lang="fr-FR" sz="4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00034" y="714356"/>
            <a:ext cx="422102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fr-FR" sz="3200" b="1" u="sng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Théorème de Bernoulli</a:t>
            </a:r>
            <a:endParaRPr lang="ar-SA" sz="3200" b="1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38388" y="2857497"/>
            <a:ext cx="5143536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09826" y="3714752"/>
            <a:ext cx="5119694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22" y="5357826"/>
            <a:ext cx="5143536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81264" y="6143644"/>
            <a:ext cx="5119694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2844" y="1357298"/>
            <a:ext cx="8786842" cy="5286412"/>
          </a:xfrm>
        </p:spPr>
        <p:txBody>
          <a:bodyPr/>
          <a:lstStyle/>
          <a:p>
            <a:r>
              <a:rPr lang="fr-FR" sz="2400" b="1" u="sng" dirty="0" smtClean="0">
                <a:latin typeface="Times New Roman" pitchFamily="18" charset="0"/>
                <a:cs typeface="Times New Roman" pitchFamily="18" charset="0"/>
              </a:rPr>
              <a:t>Phénomène de </a:t>
            </a:r>
            <a:r>
              <a:rPr lang="fr-FR" sz="2400" b="1" u="sng" dirty="0" smtClean="0">
                <a:latin typeface="Times New Roman" pitchFamily="18" charset="0"/>
                <a:cs typeface="Times New Roman" pitchFamily="18" charset="0"/>
              </a:rPr>
              <a:t>Venturi</a:t>
            </a:r>
            <a:r>
              <a:rPr lang="ar-SA" sz="2400" b="1" u="sng" dirty="0" smtClean="0">
                <a:latin typeface="Times New Roman" pitchFamily="18" charset="0"/>
                <a:cs typeface="Times New Roman" pitchFamily="18" charset="0"/>
              </a:rPr>
              <a:t>ظاهرة فونتوري:</a:t>
            </a:r>
            <a:r>
              <a:rPr lang="ar-SA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sz="24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fr-FR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L’effet Venturi repose sur le fait que lors de l’écoulement d’un fluide incompressible, la pression diminue lorsque la section diminue. </a:t>
            </a:r>
            <a:endParaRPr lang="ar-S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ar-S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ar-S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ar-S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 rtl="1"/>
            <a:endParaRPr lang="ar-S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 rtl="1"/>
            <a:r>
              <a:rPr lang="ar-SA" sz="2400" b="1" dirty="0" smtClean="0">
                <a:latin typeface="Times New Roman" pitchFamily="18" charset="0"/>
                <a:cs typeface="Times New Roman" pitchFamily="18" charset="0"/>
              </a:rPr>
              <a:t>يقتصر تأثير ظاهرة فونتوري على أنه في حالة الجريان للسائل غير القابل للانضغاط  أن الضغط يتناقص لما مقطع الجريان يتناقص.</a:t>
            </a:r>
            <a:endParaRPr lang="fr-FR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25470"/>
          </a:xfrm>
          <a:solidFill>
            <a:schemeClr val="accent4">
              <a:lumMod val="75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fr-FR" sz="4000" i="1" dirty="0" smtClean="0">
                <a:latin typeface="Times New Roman" pitchFamily="18" charset="0"/>
                <a:cs typeface="Times New Roman" pitchFamily="18" charset="0"/>
              </a:rPr>
              <a:t>Mécanique des fluides: Hydrodynamique</a:t>
            </a:r>
            <a:endParaRPr lang="fr-FR" sz="4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85720" y="714356"/>
            <a:ext cx="86997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b="1" u="sng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Application du Théorème de </a:t>
            </a:r>
            <a:r>
              <a:rPr lang="fr-FR" sz="2800" b="1" u="sng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Bernoulli:</a:t>
            </a:r>
            <a:r>
              <a:rPr lang="ar-SA" sz="2800" b="1" u="sng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تطبيقات على النظرية</a:t>
            </a:r>
            <a:r>
              <a:rPr lang="ar-SA" sz="28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fr-FR" sz="28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48074" y="2967038"/>
            <a:ext cx="2638438" cy="1533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Considérons une canalisation horizontale dans laquelle circule un fluide incompressible. Elle est composée d’une partie large S</a:t>
            </a:r>
            <a:r>
              <a:rPr lang="fr-FR" sz="2400" baseline="-25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et d’un étranglement S</a:t>
            </a:r>
            <a:r>
              <a:rPr lang="fr-FR" sz="2400" baseline="-250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. On note P</a:t>
            </a:r>
            <a:r>
              <a:rPr lang="fr-FR" sz="2400" baseline="-25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et P</a:t>
            </a:r>
            <a:r>
              <a:rPr lang="fr-FR" sz="2400" baseline="-250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fr-FR" sz="2400" dirty="0" smtClean="0"/>
              <a:t>.</a:t>
            </a:r>
          </a:p>
          <a:p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Appliquons le théorème de Bernoulli à une ligne de courant entre A et B : </a:t>
            </a:r>
            <a:endParaRPr lang="ar-SA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ar-S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r" rtl="1"/>
            <a:r>
              <a:rPr lang="ar-SA" sz="2400" b="1" dirty="0" smtClean="0">
                <a:latin typeface="Times New Roman" pitchFamily="18" charset="0"/>
                <a:cs typeface="Times New Roman" pitchFamily="18" charset="0"/>
              </a:rPr>
              <a:t>نعتبر قناة أفقية أين يجري فيها السائل غير القابل للانضغاط . تتكون من الجزء الواسع 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fr-FR" sz="2400" b="1" baseline="-25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SA" sz="24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sz="2400" b="1" dirty="0" smtClean="0">
                <a:latin typeface="Times New Roman" pitchFamily="18" charset="0"/>
                <a:cs typeface="Times New Roman" pitchFamily="18" charset="0"/>
              </a:rPr>
              <a:t>والجزء الضيق 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fr-FR" sz="2400" b="1" baseline="-250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SA" sz="2400" b="1" dirty="0" smtClean="0">
                <a:latin typeface="Times New Roman" pitchFamily="18" charset="0"/>
                <a:cs typeface="Times New Roman" pitchFamily="18" charset="0"/>
              </a:rPr>
              <a:t>. نضع 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fr-FR" sz="2400" b="1" baseline="-25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SA" sz="24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sz="2400" b="1" dirty="0" smtClean="0">
                <a:latin typeface="Times New Roman" pitchFamily="18" charset="0"/>
                <a:cs typeface="Times New Roman" pitchFamily="18" charset="0"/>
              </a:rPr>
              <a:t>و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fr-FR" sz="2400" b="1" baseline="-250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SA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r" rtl="1"/>
            <a:r>
              <a:rPr lang="ar-SA" sz="2400" b="1" dirty="0" smtClean="0">
                <a:latin typeface="Times New Roman" pitchFamily="18" charset="0"/>
                <a:cs typeface="Times New Roman" pitchFamily="18" charset="0"/>
              </a:rPr>
              <a:t>بتطبيق نظرية بارنولييه على خط  الجريان بين النقطتين 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SA" sz="2400" b="1" dirty="0" smtClean="0">
                <a:latin typeface="Times New Roman" pitchFamily="18" charset="0"/>
                <a:cs typeface="Times New Roman" pitchFamily="18" charset="0"/>
              </a:rPr>
              <a:t> و 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ar-SA" sz="24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r" rtl="1"/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25470"/>
          </a:xfrm>
          <a:solidFill>
            <a:schemeClr val="accent4">
              <a:lumMod val="75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fr-FR" sz="4000" i="1" dirty="0" smtClean="0">
                <a:latin typeface="Times New Roman" pitchFamily="18" charset="0"/>
                <a:cs typeface="Times New Roman" pitchFamily="18" charset="0"/>
              </a:rPr>
              <a:t>Mécanique des fluides: Hydrodynamique</a:t>
            </a:r>
            <a:endParaRPr lang="fr-FR" sz="40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488" y="3214686"/>
            <a:ext cx="41719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5"/>
          <p:cNvSpPr/>
          <p:nvPr/>
        </p:nvSpPr>
        <p:spPr>
          <a:xfrm>
            <a:off x="285720" y="714356"/>
            <a:ext cx="86997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b="1" u="sng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Application du Théorème de </a:t>
            </a:r>
            <a:r>
              <a:rPr lang="fr-FR" sz="2800" b="1" u="sng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Bernoulli:</a:t>
            </a:r>
            <a:r>
              <a:rPr lang="ar-SA" sz="2800" b="1" u="sng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تطبيقات على النظرية</a:t>
            </a:r>
            <a:r>
              <a:rPr lang="ar-SA" sz="28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fr-FR" sz="28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0364" y="5500702"/>
            <a:ext cx="41719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4340</TotalTime>
  <Words>956</Words>
  <Application>Microsoft Office PowerPoint</Application>
  <PresentationFormat>Affichage à l'écran (4:3)</PresentationFormat>
  <Paragraphs>99</Paragraphs>
  <Slides>12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Apex</vt:lpstr>
      <vt:lpstr>Université Mohamed Khider – Biskra  Faculté : SE et SNV  DépAtEMENT : SNV – 1LMD   Année 2019-2020 </vt:lpstr>
      <vt:lpstr>Diapositive 2</vt:lpstr>
      <vt:lpstr>Diapositive 3</vt:lpstr>
      <vt:lpstr>Diapositive 4</vt:lpstr>
      <vt:lpstr>Diapositive 5</vt:lpstr>
      <vt:lpstr>Mécanique des fluides: Hydrodynamique</vt:lpstr>
      <vt:lpstr>Mécanique des fluides: Hydrodynamique</vt:lpstr>
      <vt:lpstr>Mécanique des fluides: Hydrodynamique</vt:lpstr>
      <vt:lpstr>Mécanique des fluides: Hydrodynamique</vt:lpstr>
      <vt:lpstr>Mécanique des fluides: Hydrodynamique</vt:lpstr>
      <vt:lpstr>Mécanique des fluides: Hydrodynamique</vt:lpstr>
      <vt:lpstr>Mécanique des fluides: Hydrodynamique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PC DELL</dc:creator>
  <cp:lastModifiedBy>PC DELL</cp:lastModifiedBy>
  <cp:revision>271</cp:revision>
  <dcterms:created xsi:type="dcterms:W3CDTF">2020-04-24T21:40:57Z</dcterms:created>
  <dcterms:modified xsi:type="dcterms:W3CDTF">2020-05-11T16:57:00Z</dcterms:modified>
</cp:coreProperties>
</file>