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67" r:id="rId4"/>
    <p:sldId id="269" r:id="rId5"/>
    <p:sldId id="266" r:id="rId6"/>
    <p:sldId id="260" r:id="rId7"/>
    <p:sldId id="261" r:id="rId8"/>
    <p:sldId id="262" r:id="rId9"/>
    <p:sldId id="270" r:id="rId10"/>
    <p:sldId id="271" r:id="rId11"/>
    <p:sldId id="272" r:id="rId12"/>
    <p:sldId id="263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E635-2650-4CBA-83EE-763DDD3EE252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F5B2-AD9D-4EEA-86C3-2D9B71EA80D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E635-2650-4CBA-83EE-763DDD3EE252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F5B2-AD9D-4EEA-86C3-2D9B71EA8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E635-2650-4CBA-83EE-763DDD3EE252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F5B2-AD9D-4EEA-86C3-2D9B71EA8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E635-2650-4CBA-83EE-763DDD3EE252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F5B2-AD9D-4EEA-86C3-2D9B71EA8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E635-2650-4CBA-83EE-763DDD3EE252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F6F5B2-AD9D-4EEA-86C3-2D9B71EA8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E635-2650-4CBA-83EE-763DDD3EE252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F5B2-AD9D-4EEA-86C3-2D9B71EA8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E635-2650-4CBA-83EE-763DDD3EE252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F5B2-AD9D-4EEA-86C3-2D9B71EA8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E635-2650-4CBA-83EE-763DDD3EE252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F5B2-AD9D-4EEA-86C3-2D9B71EA8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E635-2650-4CBA-83EE-763DDD3EE252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F5B2-AD9D-4EEA-86C3-2D9B71EA8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E635-2650-4CBA-83EE-763DDD3EE252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F5B2-AD9D-4EEA-86C3-2D9B71EA8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E635-2650-4CBA-83EE-763DDD3EE252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6F5B2-AD9D-4EEA-86C3-2D9B71EA8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FFE635-2650-4CBA-83EE-763DDD3EE252}" type="datetimeFigureOut">
              <a:rPr lang="fr-FR" smtClean="0"/>
              <a:pPr/>
              <a:t>11/05/2020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F6F5B2-AD9D-4EEA-86C3-2D9B71EA80D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1714480" y="2571744"/>
            <a:ext cx="7429520" cy="1828800"/>
          </a:xfrm>
        </p:spPr>
        <p:txBody>
          <a:bodyPr>
            <a:normAutofit fontScale="90000"/>
          </a:bodyPr>
          <a:lstStyle/>
          <a:p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Université Mohamed </a:t>
            </a:r>
            <a:r>
              <a:rPr lang="fr-FR" sz="4400" dirty="0" err="1" smtClean="0">
                <a:latin typeface="Times New Roman" pitchFamily="18" charset="0"/>
                <a:cs typeface="Times New Roman" pitchFamily="18" charset="0"/>
              </a:rPr>
              <a:t>Khider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 – Biskra </a:t>
            </a:r>
            <a:br>
              <a:rPr lang="fr-FR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Faculté : SE et SNV</a:t>
            </a:r>
            <a:br>
              <a:rPr lang="fr-FR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400" dirty="0" err="1" smtClean="0">
                <a:latin typeface="Times New Roman" pitchFamily="18" charset="0"/>
                <a:cs typeface="Times New Roman" pitchFamily="18" charset="0"/>
              </a:rPr>
              <a:t>DépAtEMENT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 : SNV – 1LMD</a:t>
            </a:r>
            <a:br>
              <a:rPr lang="fr-FR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fr-FR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Année 2019-2020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3108" y="4631222"/>
            <a:ext cx="6400800" cy="79804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accent1"/>
                </a:solidFill>
              </a:rPr>
              <a:t>(Matière : Physique) </a:t>
            </a:r>
            <a:endParaRPr lang="fr-FR" sz="3200" b="1" dirty="0">
              <a:solidFill>
                <a:schemeClr val="accent1"/>
              </a:solidFill>
            </a:endParaRPr>
          </a:p>
        </p:txBody>
      </p:sp>
      <p:pic>
        <p:nvPicPr>
          <p:cNvPr id="4" name="Picture 1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214290"/>
            <a:ext cx="1714480" cy="17859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57158" y="6143644"/>
            <a:ext cx="2852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chemeClr val="accent1"/>
                </a:solidFill>
              </a:rPr>
              <a:t>Dr: B. BOUDAIRA</a:t>
            </a:r>
            <a:endParaRPr lang="fr-FR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06" y="1214422"/>
            <a:ext cx="9001156" cy="5429288"/>
          </a:xfrm>
        </p:spPr>
        <p:txBody>
          <a:bodyPr/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Comme la canalisation est horizontale on a Z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=Z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d’où : </a:t>
            </a:r>
          </a:p>
          <a:p>
            <a:r>
              <a:rPr lang="fr-FR" dirty="0" smtClean="0"/>
              <a:t>                                    ou</a:t>
            </a:r>
          </a:p>
          <a:p>
            <a:endParaRPr lang="fr-FR" dirty="0" smtClean="0"/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D’après la relation de continuité, il y a conservation du débit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volumique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(fluide incompressible), donc :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VB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et S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ar-S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بما أن قناة مجرى السائل أفقية ، يصبح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لدينا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الارتفاعين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=Z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SA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وبالتالي:</a:t>
            </a:r>
          </a:p>
          <a:p>
            <a:pPr algn="just" rtl="1"/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أو     </a:t>
            </a:r>
          </a:p>
          <a:p>
            <a:pPr algn="r" rtl="1">
              <a:buNone/>
            </a:pP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 rtl="1">
              <a:buFont typeface="Wingdings" pitchFamily="2" charset="2"/>
              <a:buChar char="q"/>
            </a:pP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من خلال علاقة الاستمرارية ، لدينا في انحفاظ في التدفق الحجمي إذن:</a:t>
            </a:r>
          </a:p>
          <a:p>
            <a:pPr algn="r" rtl="1">
              <a:buFont typeface="Wingdings" pitchFamily="2" charset="2"/>
              <a:buChar char="q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VB </a:t>
            </a:r>
            <a:r>
              <a:rPr lang="ar-SA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S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547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Mécanique des fluides: Hydrodynamique</a:t>
            </a:r>
            <a:endParaRPr lang="fr-FR" sz="4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0"/>
            <a:ext cx="2714644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643050"/>
            <a:ext cx="295275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85720" y="714356"/>
            <a:ext cx="8699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Application du Théorème de </a:t>
            </a:r>
            <a:r>
              <a:rPr lang="fr-FR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Bernoulli:</a:t>
            </a:r>
            <a:r>
              <a:rPr lang="ar-SA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تطبيقات على النظرية</a:t>
            </a:r>
            <a:r>
              <a:rPr lang="ar-SA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252924"/>
            <a:ext cx="2714644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286256"/>
            <a:ext cx="295275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09160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Comme S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&gt;&gt;S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alors V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&gt;&gt;V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ce qui implique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بما أن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&gt;&gt;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فإن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&gt;&gt;V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وهذا ما يؤدي إلى: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Par conséquent la relation est: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وكنتيجة تصبح العلاقة كما يلي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diminution de pression qui accompagne l’augmentation de vitesse est appelée </a:t>
            </a:r>
            <a:r>
              <a:rPr lang="fr-FR" sz="2400" b="1" u="sng" dirty="0" smtClean="0">
                <a:latin typeface="Times New Roman" pitchFamily="18" charset="0"/>
                <a:cs typeface="Times New Roman" pitchFamily="18" charset="0"/>
              </a:rPr>
              <a:t>effet Venturi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إن النقصان في الضغط الذي يرافق الزيادة في سرعة الجريان للسائل، يسمى </a:t>
            </a:r>
            <a:r>
              <a:rPr lang="ar-SA" sz="2400" b="1" u="sng" dirty="0" smtClean="0">
                <a:latin typeface="Times New Roman" pitchFamily="18" charset="0"/>
                <a:cs typeface="Times New Roman" pitchFamily="18" charset="0"/>
              </a:rPr>
              <a:t>تأثير فانتوري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547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Mécanique des fluides: Hydrodynamique</a:t>
            </a:r>
            <a:endParaRPr lang="fr-FR" sz="4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285992"/>
            <a:ext cx="3240000" cy="6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504480"/>
            <a:ext cx="3240000" cy="6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85720" y="714356"/>
            <a:ext cx="8699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Application du Théorème de </a:t>
            </a:r>
            <a:r>
              <a:rPr lang="fr-FR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Bernoulli:</a:t>
            </a:r>
            <a:r>
              <a:rPr lang="ar-SA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تطبيقات على النظرية</a:t>
            </a:r>
            <a:r>
              <a:rPr lang="ar-SA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09160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résultante (ΣFext ) des actions mécaniques extérieures exercées sur un fluide isolé (fluide contenu dans l’enveloppe limitée par S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et S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) est égale à la variation de la quantité de mouvement du fluide qui entre en S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à une vitesse V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et sort par S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à une vitesse V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إن محصلة مجموع القوى الميكانيكية الخارجية المطبقة على سائل معزول (سائل موجود في شكل محدود بالسطحين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و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) تساوي إلى التغير في كمية الحركة للسائل الذي يدخل على السطح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SA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بسرعة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SA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ويخرج من السطح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بسرعة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547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Mécanique des fluides: Hydrodynamique</a:t>
            </a:r>
            <a:endParaRPr lang="fr-FR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00034" y="714356"/>
            <a:ext cx="45704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Théorème </a:t>
            </a:r>
            <a:r>
              <a:rPr lang="fr-FR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d’Euler</a:t>
            </a:r>
            <a:r>
              <a:rPr lang="ar-SA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نظرية أولير:</a:t>
            </a:r>
            <a:r>
              <a:rPr lang="ar-SA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r-SA" sz="28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3500430" y="2786058"/>
            <a:ext cx="21431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7429520" y="2428868"/>
            <a:ext cx="21431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7692" y="2876551"/>
            <a:ext cx="2743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Connecteur droit avec flèche 11"/>
          <p:cNvCxnSpPr/>
          <p:nvPr/>
        </p:nvCxnSpPr>
        <p:spPr>
          <a:xfrm flipV="1">
            <a:off x="2357422" y="4429132"/>
            <a:ext cx="21431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V="1">
            <a:off x="6643702" y="4786322"/>
            <a:ext cx="21431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5357826"/>
            <a:ext cx="2743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dirty="0" smtClean="0"/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Dans cette partie, nous étudions les fluides en mouvement contrairement en solides. Les éléments d’un fluide en mouvement peuvent se déplacer à des vitesse différentes. L’écoulement des fluides est un phénomène complexe, d’où les équations fondamentales qui régissent la dynamique des fluides sont: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l’équation de continuité (conservation de la masse).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-le théorème de Bernoulli (conservation de l’énergie). 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-le théorème d’Euler (conservation de la quantité de mouvement)</a:t>
            </a: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في هذا الجزء، ندرس الموائع في حالة الحركة وهذا عكس ما في الجسم الصلب.</a:t>
            </a:r>
          </a:p>
          <a:p>
            <a:pPr algn="just" rtl="1">
              <a:buNone/>
            </a:pP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إن العناصر المادية للمائع في حالة الحركة يمكنها أن تتحرك بسرعات مختلفة.</a:t>
            </a:r>
          </a:p>
          <a:p>
            <a:pPr marL="0" indent="0" algn="just" rtl="1">
              <a:buNone/>
            </a:pP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إن جريان الموائع عبارة عن ظاهرة معقدة، أين المعادلات الأساسية التي تحكم حركية الموائع هي: 1- معادلة الاستمرارية (انحفاظ في الكتلة). 2- نظرية بارنوليه (انحفاظ في الطاقة). 3- نظرية أولير (انحفاظ في كمية الحركة). 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844" y="642918"/>
            <a:ext cx="43577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fr-FR" sz="2800" b="1" u="sng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Introduction</a:t>
            </a:r>
            <a:r>
              <a:rPr lang="ar-SA" sz="3200" b="1" u="sng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مقدمة :</a:t>
            </a:r>
            <a:endParaRPr lang="fr-FR" sz="3200" b="1" u="sng" dirty="0">
              <a:ln w="6350">
                <a:noFill/>
              </a:ln>
              <a:solidFill>
                <a:srgbClr val="FFC00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72547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1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Mécanique des fluides: Hydrodynamique</a:t>
            </a:r>
            <a:endParaRPr kumimoji="0" lang="fr-FR" sz="4000" b="1" i="1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142984"/>
            <a:ext cx="8686800" cy="4709160"/>
          </a:xfrm>
        </p:spPr>
        <p:txBody>
          <a:bodyPr>
            <a:normAutofit/>
          </a:bodyPr>
          <a:lstStyle/>
          <a:p>
            <a:pPr algn="just"/>
            <a:r>
              <a:rPr lang="fr-FR" sz="2400" b="1" u="sng" dirty="0" smtClean="0">
                <a:latin typeface="Times New Roman" pitchFamily="18" charset="0"/>
                <a:cs typeface="Times New Roman" pitchFamily="18" charset="0"/>
              </a:rPr>
              <a:t>1-Débit volumique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u="sng" dirty="0" smtClean="0">
                <a:latin typeface="Times New Roman" pitchFamily="18" charset="0"/>
                <a:cs typeface="Times New Roman" pitchFamily="18" charset="0"/>
              </a:rPr>
              <a:t>التدفق الحجمي </a:t>
            </a:r>
            <a:endParaRPr lang="fr-FR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On note 𝑑V le volume élémentaire de fluide traversant une section donnée S (d’une canalisation) pendant un temps dt, on définit alors le débit volumique 𝐷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tel que : 𝐷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V 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 dV/dt.</a:t>
            </a: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On peut également écrire le débit volumique en fonction de la vitesse d’écoulement : 𝐷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= dV/dt =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S(dx/dt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, </a:t>
            </a: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𝐷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S.v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; fluide parfait.</a:t>
            </a:r>
          </a:p>
          <a:p>
            <a:pPr algn="just" rtl="1"/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نضع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𝑑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العنصر الحجمي للمائع الذي يجتاز مقطع سطح ما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(من قناة) في مدة زمنية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، إذن يمكن أن نعرف التدفق الحجمي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𝐷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على أنه: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𝐷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V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dV/dt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S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يمكن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كتابة التدفق الحجمي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بدلالة سرعة الجريان: 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𝐷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dV/dt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S(dx/dt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),        𝐷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S.v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: مائع مثالي.   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72547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1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Mécanique des fluides: Hydrodynamique</a:t>
            </a:r>
            <a:endParaRPr kumimoji="0" lang="fr-FR" sz="4000" b="1" i="1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34" y="714356"/>
            <a:ext cx="43636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Notion de </a:t>
            </a:r>
            <a:r>
              <a:rPr lang="fr-FR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débit</a:t>
            </a:r>
            <a:r>
              <a:rPr lang="ar-SA" sz="2800" b="1" dirty="0" smtClean="0">
                <a:solidFill>
                  <a:srgbClr val="FFC000"/>
                </a:solidFill>
              </a:rPr>
              <a:t>مفهوم التدفق: </a:t>
            </a:r>
            <a:r>
              <a:rPr lang="fr-FR" sz="2800" b="1" dirty="0" smtClean="0">
                <a:solidFill>
                  <a:srgbClr val="FFC000"/>
                </a:solidFill>
              </a:rPr>
              <a:t> 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857224" y="3786190"/>
            <a:ext cx="285752" cy="14287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 </a:t>
            </a:r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6786578" y="5357826"/>
            <a:ext cx="285752" cy="14287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2918" y="1285860"/>
            <a:ext cx="8686800" cy="4709160"/>
          </a:xfrm>
        </p:spPr>
        <p:txBody>
          <a:bodyPr/>
          <a:lstStyle/>
          <a:p>
            <a:r>
              <a:rPr lang="fr-FR" sz="2400" u="sng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fr-FR" sz="24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u="sng" dirty="0" smtClean="0">
                <a:latin typeface="Times New Roman" pitchFamily="18" charset="0"/>
                <a:cs typeface="Times New Roman" pitchFamily="18" charset="0"/>
              </a:rPr>
              <a:t>Débit massique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r-SA" sz="2400" b="1" u="sng" dirty="0" smtClean="0">
                <a:latin typeface="Times New Roman" pitchFamily="18" charset="0"/>
                <a:cs typeface="Times New Roman" pitchFamily="18" charset="0"/>
              </a:rPr>
              <a:t>التدفق الكتلي</a:t>
            </a:r>
            <a:endParaRPr lang="fr-FR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On note dm, la masse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élémentaire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fluide traversant une section donnée S (d’une canalisation) pendant un temps dt, on définit alors le débit massique D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tel que : </a:t>
            </a: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  dm/dt =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.dV/dt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S(dx/dt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) ,      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.S.v</a:t>
            </a:r>
            <a:endParaRPr lang="ar-S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نضع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الكتلة العنصرية للمائع الذي يجتاز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مقطع سطح ما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(من قناة) في مدة زمنية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، إذن يمكن أن نعرف التدفق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الكتلي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𝐷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على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أنه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rtl="1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𝐷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m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dm/dt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.dV/dt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.S(dx/dt),     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.S.v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72547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1" i="1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Mécanique des fluides: Hydrodynamique</a:t>
            </a:r>
            <a:endParaRPr kumimoji="0" lang="fr-FR" sz="4000" b="1" i="1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34" y="714356"/>
            <a:ext cx="44534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Notion de débit</a:t>
            </a:r>
            <a:r>
              <a:rPr lang="ar-SA" sz="2800" b="1" dirty="0" smtClean="0">
                <a:solidFill>
                  <a:srgbClr val="FFC000"/>
                </a:solidFill>
              </a:rPr>
              <a:t>مفهوم التدفق:  </a:t>
            </a:r>
            <a:r>
              <a:rPr lang="fr-FR" sz="2800" b="1" dirty="0" smtClean="0">
                <a:solidFill>
                  <a:srgbClr val="FFC000"/>
                </a:solidFill>
              </a:rPr>
              <a:t> 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5357818" y="3143248"/>
            <a:ext cx="285752" cy="14287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6572264" y="4357694"/>
            <a:ext cx="285752" cy="14287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952062"/>
          </a:xfrm>
        </p:spPr>
        <p:txBody>
          <a:bodyPr>
            <a:normAutofit/>
          </a:bodyPr>
          <a:lstStyle/>
          <a:p>
            <a:pPr algn="just" rtl="1">
              <a:buFont typeface="Wingdings" pitchFamily="2" charset="2"/>
              <a:buChar char="Ø"/>
            </a:pPr>
            <a:endParaRPr lang="ar-SA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Font typeface="Wingdings" pitchFamily="2" charset="2"/>
              <a:buChar char="Ø"/>
            </a:pP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0"/>
            <a:ext cx="9144000" cy="72547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fr-FR" sz="4000" b="1" i="1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Mécanique des fluides: </a:t>
            </a:r>
            <a:r>
              <a:rPr lang="fr-FR" sz="4000" b="1" i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Hydrodynamique</a:t>
            </a:r>
            <a:endParaRPr kumimoji="0" lang="fr-FR" sz="4000" b="1" i="1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5" y="3214686"/>
            <a:ext cx="585791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00034" y="714356"/>
            <a:ext cx="6067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Équation de continuité</a:t>
            </a:r>
            <a:r>
              <a:rPr lang="ar-SA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معادلة </a:t>
            </a:r>
            <a:r>
              <a:rPr lang="ar-SA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الاستمراية:</a:t>
            </a:r>
            <a:r>
              <a:rPr lang="ar-SA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428596" y="1214422"/>
            <a:ext cx="84296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On considère un axe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vertical dirigé vers le haut. On désigne par Z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Z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et Z respectivement les altitudes des centres de gravité des masses dm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dm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et M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ar-S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>
              <a:buFont typeface="Courier New" pitchFamily="49" charset="0"/>
              <a:buChar char="o"/>
            </a:pP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نعتبر المحور العمودي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متجها نحو الأعلى. نعين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ar-SA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الارتفاعات لمركز الثقل لكل من الكتل: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dm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على الترتيب.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143536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Par conservation de la masse :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+ M = dm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+ M</a:t>
            </a:r>
          </a:p>
          <a:p>
            <a:pPr algn="just"/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          dm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= dm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.dV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 ρ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.dV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.dx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 ρ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.dx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.(dx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ar-S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dt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 ρ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.(dx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ar-S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)=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 ρ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Puisque le fluide est incompressible :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donc</a:t>
            </a:r>
          </a:p>
          <a:p>
            <a:pPr algn="ctr"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S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2                 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V1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V2 </a:t>
            </a:r>
          </a:p>
          <a:p>
            <a:pPr algn="just" rtl="1"/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باستخدام مبدأ انحفاظ الكتلة: 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 + M = dm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ar-SA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 = dm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.dV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ρ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.dV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.dx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ρ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.dx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ar-SA" sz="2400" b="1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.(dx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ar-S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dt )=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ρ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.(dx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ar-S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dt)= 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l-GR" sz="2400" b="1" i="1" dirty="0" smtClean="0">
                <a:latin typeface="Times New Roman" pitchFamily="18" charset="0"/>
                <a:cs typeface="Times New Roman" pitchFamily="18" charset="0"/>
              </a:rPr>
              <a:t> ρ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.S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بما أن المائع غير قابل للانضغاط :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إذن: </a:t>
            </a:r>
          </a:p>
          <a:p>
            <a:pPr algn="ctr" rtl="1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S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2                  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V1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V2 </a:t>
            </a:r>
          </a:p>
          <a:p>
            <a:pPr algn="just">
              <a:buNone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5470"/>
          </a:xfrm>
          <a:solidFill>
            <a:schemeClr val="accent4">
              <a:lumMod val="75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Mécanique des fluides: Hydrodynamique</a:t>
            </a:r>
            <a:endParaRPr lang="fr-FR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1071538" y="1928802"/>
            <a:ext cx="642942" cy="21431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>
            <a:off x="1071538" y="2357430"/>
            <a:ext cx="642942" cy="21431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00034" y="714356"/>
            <a:ext cx="62343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Équation de </a:t>
            </a:r>
            <a:r>
              <a:rPr lang="fr-FR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continuité</a:t>
            </a:r>
            <a:r>
              <a:rPr lang="ar-SA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معادلة الاستمرارية</a:t>
            </a:r>
            <a:r>
              <a:rPr lang="ar-SA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r-SA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r-SA" sz="28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4357686" y="3214686"/>
            <a:ext cx="642942" cy="21431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4000496" y="5429264"/>
            <a:ext cx="642942" cy="21431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572140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Lorsque, dans un écoulement d’un fluide parfait, il n'y a aucune machine (ni pompe ni turbine) entre les points (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et (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 d'une même ligne de courant, la relation de Bernoulli peut s’écrire sous l'une ou l'autre des formes suivantes :</a:t>
            </a:r>
          </a:p>
          <a:p>
            <a:pPr algn="just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Ou bien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ar-S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ar-S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عند جريان المائع المثالي ولا توجد آلة ضخ أو غيرها بين النقطة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و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من نفس خط الجريان فإنه يمكن كتابة علاقة بارنولييه كما يلي:</a:t>
            </a:r>
          </a:p>
          <a:p>
            <a:pPr algn="just" rtl="1"/>
            <a:endParaRPr lang="ar-S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أو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547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Mécanique des fluides: Hydrodynamique</a:t>
            </a:r>
            <a:endParaRPr lang="fr-FR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714356"/>
            <a:ext cx="42210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32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Théorème de Bernoulli</a:t>
            </a:r>
            <a:endParaRPr lang="ar-SA" sz="32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8388" y="2857497"/>
            <a:ext cx="514353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9826" y="3714752"/>
            <a:ext cx="511969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357826"/>
            <a:ext cx="514353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64" y="6143644"/>
            <a:ext cx="511969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357298"/>
            <a:ext cx="8786842" cy="5286412"/>
          </a:xfrm>
        </p:spPr>
        <p:txBody>
          <a:bodyPr/>
          <a:lstStyle/>
          <a:p>
            <a:r>
              <a:rPr lang="fr-FR" sz="2400" b="1" u="sng" dirty="0" smtClean="0">
                <a:latin typeface="Times New Roman" pitchFamily="18" charset="0"/>
                <a:cs typeface="Times New Roman" pitchFamily="18" charset="0"/>
              </a:rPr>
              <a:t>Phénomène de </a:t>
            </a:r>
            <a:r>
              <a:rPr lang="fr-FR" sz="2400" b="1" u="sng" dirty="0" smtClean="0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ar-SA" sz="2400" b="1" u="sng" dirty="0" smtClean="0">
                <a:latin typeface="Times New Roman" pitchFamily="18" charset="0"/>
                <a:cs typeface="Times New Roman" pitchFamily="18" charset="0"/>
              </a:rPr>
              <a:t>ظاهرة فونتوري: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L’effet Venturi repose sur le fait que lors de l’écoulement d’un fluide incompressible, la pression diminue lorsque la section diminue. </a:t>
            </a: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1"/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يقتصر تأثير ظاهرة فونتوري على أنه في حالة الجريان للسائل غير القابل للانضغاط  أن الضغط يتناقص لما مقطع الجريان يتناقص.</a:t>
            </a: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547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Mécanique des fluides: Hydrodynamique</a:t>
            </a:r>
            <a:endParaRPr lang="fr-FR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5720" y="714356"/>
            <a:ext cx="8699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Application du Théorème de </a:t>
            </a:r>
            <a:r>
              <a:rPr lang="fr-FR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Bernoulli:</a:t>
            </a:r>
            <a:r>
              <a:rPr lang="ar-SA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تطبيقات على النظرية</a:t>
            </a:r>
            <a:r>
              <a:rPr lang="ar-SA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8074" y="2967038"/>
            <a:ext cx="2638438" cy="153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Considérons une canalisation horizontale dans laquelle circule un fluide incompressible. Elle est composée d’une partie large S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et d’un étranglement S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 On note P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et P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400" dirty="0" smtClean="0"/>
              <a:t>.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Appliquons le théorème de Bernoulli à une ligne de courant entre A et B : </a:t>
            </a:r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نعتبر قناة أفقية أين يجري فيها السائل غير القابل للانضغاط . تتكون من الجزء الواسع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SA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والجزء الضيق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. نضع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SA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400" b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 rtl="1"/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بتطبيق نظرية بارنولييه على خط  الجريان بين النقطتين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 و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 rtl="1"/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547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fr-FR" sz="4000" i="1" dirty="0" smtClean="0">
                <a:latin typeface="Times New Roman" pitchFamily="18" charset="0"/>
                <a:cs typeface="Times New Roman" pitchFamily="18" charset="0"/>
              </a:rPr>
              <a:t>Mécanique des fluides: Hydrodynamique</a:t>
            </a:r>
            <a:endParaRPr lang="fr-FR" sz="4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214686"/>
            <a:ext cx="4171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85720" y="714356"/>
            <a:ext cx="8699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Application du Théorème de </a:t>
            </a:r>
            <a:r>
              <a:rPr lang="fr-FR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Bernoulli:</a:t>
            </a:r>
            <a:r>
              <a:rPr lang="ar-SA" sz="2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تطبيقات على النظرية</a:t>
            </a:r>
            <a:r>
              <a:rPr lang="ar-SA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5500702"/>
            <a:ext cx="4171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4340</TotalTime>
  <Words>956</Words>
  <Application>Microsoft Office PowerPoint</Application>
  <PresentationFormat>Affichage à l'écran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Apex</vt:lpstr>
      <vt:lpstr>Université Mohamed Khider – Biskra  Faculté : SE et SNV  DépAtEMENT : SNV – 1LMD   Année 2019-2020 </vt:lpstr>
      <vt:lpstr>Diapositive 2</vt:lpstr>
      <vt:lpstr>Diapositive 3</vt:lpstr>
      <vt:lpstr>Diapositive 4</vt:lpstr>
      <vt:lpstr>Diapositive 5</vt:lpstr>
      <vt:lpstr>Mécanique des fluides: Hydrodynamique</vt:lpstr>
      <vt:lpstr>Mécanique des fluides: Hydrodynamique</vt:lpstr>
      <vt:lpstr>Mécanique des fluides: Hydrodynamique</vt:lpstr>
      <vt:lpstr>Mécanique des fluides: Hydrodynamique</vt:lpstr>
      <vt:lpstr>Mécanique des fluides: Hydrodynamique</vt:lpstr>
      <vt:lpstr>Mécanique des fluides: Hydrodynamique</vt:lpstr>
      <vt:lpstr>Mécanique des fluides: Hydrodynamique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 DELL</dc:creator>
  <cp:lastModifiedBy>PC DELL</cp:lastModifiedBy>
  <cp:revision>271</cp:revision>
  <dcterms:created xsi:type="dcterms:W3CDTF">2020-04-24T21:40:57Z</dcterms:created>
  <dcterms:modified xsi:type="dcterms:W3CDTF">2020-05-11T16:57:00Z</dcterms:modified>
</cp:coreProperties>
</file>