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58" r:id="rId3"/>
    <p:sldId id="259" r:id="rId4"/>
    <p:sldId id="266" r:id="rId5"/>
    <p:sldId id="260" r:id="rId6"/>
    <p:sldId id="261" r:id="rId7"/>
    <p:sldId id="262" r:id="rId8"/>
    <p:sldId id="263" r:id="rId9"/>
    <p:sldId id="264" r:id="rId10"/>
    <p:sldId id="265" r:id="rId11"/>
    <p:sldId id="267" r:id="rId12"/>
    <p:sldId id="272" r:id="rId13"/>
    <p:sldId id="268" r:id="rId14"/>
    <p:sldId id="269" r:id="rId15"/>
    <p:sldId id="270" r:id="rId16"/>
    <p:sldId id="271" r:id="rId17"/>
    <p:sldId id="274" r:id="rId18"/>
    <p:sldId id="275" r:id="rId19"/>
    <p:sldId id="276" r:id="rId20"/>
    <p:sldId id="277" r:id="rId21"/>
    <p:sldId id="278"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2CF6F5B2-AD9D-4EEA-86C3-2D9B71EA80D3}"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2CF6F5B2-AD9D-4EEA-86C3-2D9B71EA80D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EFFE635-2650-4CBA-83EE-763DDD3EE252}" type="datetimeFigureOut">
              <a:rPr lang="fr-FR" smtClean="0"/>
              <a:pPr/>
              <a:t>28/04/2020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F6F5B2-AD9D-4EEA-86C3-2D9B71EA80D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EFFE635-2650-4CBA-83EE-763DDD3EE252}" type="datetimeFigureOut">
              <a:rPr lang="fr-FR" smtClean="0"/>
              <a:pPr/>
              <a:t>28/04/2020</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CF6F5B2-AD9D-4EEA-86C3-2D9B71EA80D3}"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1714480" y="2571744"/>
            <a:ext cx="7429520" cy="1828800"/>
          </a:xfrm>
        </p:spPr>
        <p:txBody>
          <a:bodyPr>
            <a:normAutofit fontScale="90000"/>
          </a:bodyPr>
          <a:lstStyle/>
          <a:p>
            <a:r>
              <a:rPr lang="fr-FR" sz="4400" dirty="0" smtClean="0">
                <a:latin typeface="Times New Roman" pitchFamily="18" charset="0"/>
                <a:cs typeface="Times New Roman" pitchFamily="18" charset="0"/>
              </a:rPr>
              <a:t>Université Mohamed </a:t>
            </a:r>
            <a:r>
              <a:rPr lang="fr-FR" sz="4400" dirty="0" err="1" smtClean="0">
                <a:latin typeface="Times New Roman" pitchFamily="18" charset="0"/>
                <a:cs typeface="Times New Roman" pitchFamily="18" charset="0"/>
              </a:rPr>
              <a:t>Khider</a:t>
            </a:r>
            <a:r>
              <a:rPr lang="fr-FR" sz="4400" dirty="0" smtClean="0">
                <a:latin typeface="Times New Roman" pitchFamily="18" charset="0"/>
                <a:cs typeface="Times New Roman" pitchFamily="18" charset="0"/>
              </a:rPr>
              <a:t> – Biskra </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Faculté : SE et SNV</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DépAtEMENT</a:t>
            </a:r>
            <a:r>
              <a:rPr lang="fr-FR" sz="4400" dirty="0" smtClean="0">
                <a:latin typeface="Times New Roman" pitchFamily="18" charset="0"/>
                <a:cs typeface="Times New Roman" pitchFamily="18" charset="0"/>
              </a:rPr>
              <a:t> : SNV – 1LMD</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 </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Année 2019-2020</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p>
        </p:txBody>
      </p:sp>
      <p:sp>
        <p:nvSpPr>
          <p:cNvPr id="3" name="Sous-titre 2"/>
          <p:cNvSpPr>
            <a:spLocks noGrp="1"/>
          </p:cNvSpPr>
          <p:nvPr>
            <p:ph type="subTitle" idx="1"/>
          </p:nvPr>
        </p:nvSpPr>
        <p:spPr>
          <a:xfrm>
            <a:off x="2143108" y="4631222"/>
            <a:ext cx="6400800" cy="798042"/>
          </a:xfrm>
        </p:spPr>
        <p:txBody>
          <a:bodyPr>
            <a:normAutofit/>
          </a:bodyPr>
          <a:lstStyle/>
          <a:p>
            <a:r>
              <a:rPr lang="fr-FR" sz="3200" b="1" dirty="0" smtClean="0">
                <a:solidFill>
                  <a:schemeClr val="accent1"/>
                </a:solidFill>
              </a:rPr>
              <a:t>(Matière : Physique) </a:t>
            </a:r>
            <a:endParaRPr lang="fr-FR" sz="3200" b="1" dirty="0">
              <a:solidFill>
                <a:schemeClr val="accent1"/>
              </a:solidFill>
            </a:endParaRPr>
          </a:p>
        </p:txBody>
      </p:sp>
      <p:pic>
        <p:nvPicPr>
          <p:cNvPr id="4" name="Picture 1"/>
          <p:cNvPicPr/>
          <p:nvPr/>
        </p:nvPicPr>
        <p:blipFill>
          <a:blip r:embed="rId2">
            <a:clrChange>
              <a:clrFrom>
                <a:srgbClr val="FFFFFF"/>
              </a:clrFrom>
              <a:clrTo>
                <a:srgbClr val="FFFFFF">
                  <a:alpha val="0"/>
                </a:srgbClr>
              </a:clrTo>
            </a:clrChange>
            <a:extLst>
              <a:ext uri="{28A0092B-C50C-407E-A947-70E740481C1C}"/>
            </a:extLst>
          </a:blip>
          <a:srcRect/>
          <a:stretch>
            <a:fillRect/>
          </a:stretch>
        </p:blipFill>
        <p:spPr bwMode="auto">
          <a:xfrm>
            <a:off x="0" y="214290"/>
            <a:ext cx="1714480" cy="1785950"/>
          </a:xfrm>
          <a:prstGeom prst="rect">
            <a:avLst/>
          </a:prstGeom>
          <a:noFill/>
        </p:spPr>
      </p:pic>
      <p:sp>
        <p:nvSpPr>
          <p:cNvPr id="5" name="Rectangle 4"/>
          <p:cNvSpPr/>
          <p:nvPr/>
        </p:nvSpPr>
        <p:spPr>
          <a:xfrm>
            <a:off x="357158" y="6143644"/>
            <a:ext cx="2852063" cy="461665"/>
          </a:xfrm>
          <a:prstGeom prst="rect">
            <a:avLst/>
          </a:prstGeom>
        </p:spPr>
        <p:txBody>
          <a:bodyPr wrap="none">
            <a:spAutoFit/>
          </a:bodyPr>
          <a:lstStyle/>
          <a:p>
            <a:r>
              <a:rPr lang="fr-FR" sz="2400" b="1" dirty="0" smtClean="0">
                <a:solidFill>
                  <a:schemeClr val="accent1"/>
                </a:solidFill>
              </a:rPr>
              <a:t>Dr: B. BOUDAIRA</a:t>
            </a:r>
            <a:endParaRPr lang="fr-FR" sz="2400" b="1"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600200"/>
            <a:ext cx="8643998" cy="4709160"/>
          </a:xfrm>
        </p:spPr>
        <p:txBody>
          <a:bodyPr/>
          <a:lstStyle/>
          <a:p>
            <a:r>
              <a:rPr lang="fr-FR" b="1" u="sng" dirty="0" smtClean="0">
                <a:latin typeface="Times New Roman" pitchFamily="18" charset="0"/>
                <a:cs typeface="Times New Roman" pitchFamily="18" charset="0"/>
              </a:rPr>
              <a:t>2-Pois volumique ou spécifique</a:t>
            </a:r>
            <a:r>
              <a:rPr lang="ar-SA" b="1" dirty="0" smtClean="0">
                <a:latin typeface="Times New Roman" pitchFamily="18" charset="0"/>
                <a:cs typeface="Times New Roman" pitchFamily="18" charset="0"/>
              </a:rPr>
              <a:t>  </a:t>
            </a:r>
            <a:r>
              <a:rPr lang="ar-SA" b="1" u="sng" dirty="0" smtClean="0">
                <a:latin typeface="Times New Roman" pitchFamily="18" charset="0"/>
                <a:cs typeface="Times New Roman" pitchFamily="18" charset="0"/>
              </a:rPr>
              <a:t>الثقل الحجمي أو النوعي:</a:t>
            </a:r>
            <a:r>
              <a:rPr lang="ar-SA" b="1" dirty="0" smtClean="0"/>
              <a:t> </a:t>
            </a:r>
          </a:p>
          <a:p>
            <a:r>
              <a:rPr lang="fr-FR" dirty="0" smtClean="0">
                <a:latin typeface="Times New Roman" pitchFamily="18" charset="0"/>
                <a:cs typeface="Times New Roman" pitchFamily="18" charset="0"/>
              </a:rPr>
              <a:t>Pois volumique ou spécifique</a:t>
            </a: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est donné par la relation suivante:</a:t>
            </a:r>
            <a:r>
              <a:rPr lang="ar-SA"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الثقل الحجمي أو النوعي يعطى بالعلاقة التالية </a:t>
            </a:r>
            <a:endParaRPr lang="fr-FR"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71472" y="928670"/>
            <a:ext cx="4916731"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Caractéristiques physiques</a:t>
            </a:r>
            <a:endParaRPr lang="fr-FR" sz="3200" dirty="0">
              <a:solidFill>
                <a:srgbClr val="FFC000"/>
              </a:solidFill>
              <a:latin typeface="Times New Roman" pitchFamily="18" charset="0"/>
              <a:cs typeface="Times New Roman" pitchFamily="18" charset="0"/>
            </a:endParaRPr>
          </a:p>
        </p:txBody>
      </p:sp>
      <p:sp>
        <p:nvSpPr>
          <p:cNvPr id="2051"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1071538" y="4572008"/>
            <a:ext cx="5322291" cy="1477328"/>
          </a:xfrm>
          <a:prstGeom prst="rect">
            <a:avLst/>
          </a:prstGeom>
        </p:spPr>
        <p:txBody>
          <a:bodyPr wrap="none">
            <a:spAutoFit/>
          </a:bodyPr>
          <a:lstStyle/>
          <a:p>
            <a:r>
              <a:rPr lang="fr-FR" sz="2400" dirty="0" smtClean="0">
                <a:latin typeface="Times New Roman" pitchFamily="18" charset="0"/>
                <a:cs typeface="Times New Roman" pitchFamily="18" charset="0"/>
              </a:rPr>
              <a:t>w: Pois volumique en (N/m</a:t>
            </a:r>
            <a:r>
              <a:rPr lang="fr-FR" sz="2400" baseline="30000" dirty="0" smtClean="0">
                <a:latin typeface="Times New Roman" pitchFamily="18" charset="0"/>
                <a:cs typeface="Times New Roman" pitchFamily="18" charset="0"/>
              </a:rPr>
              <a:t>3</a:t>
            </a:r>
            <a:r>
              <a:rPr lang="fr-FR" sz="2400" dirty="0" smtClean="0">
                <a:latin typeface="Times New Roman" pitchFamily="18" charset="0"/>
                <a:cs typeface="Times New Roman" pitchFamily="18" charset="0"/>
              </a:rPr>
              <a:t>).</a:t>
            </a:r>
          </a:p>
          <a:p>
            <a:r>
              <a:rPr lang="fr-FR" sz="2400" dirty="0" smtClean="0">
                <a:latin typeface="Times New Roman" pitchFamily="18" charset="0"/>
                <a:cs typeface="Times New Roman" pitchFamily="18" charset="0"/>
              </a:rPr>
              <a:t>m: masse en (Kg). volume en (m). </a:t>
            </a:r>
          </a:p>
          <a:p>
            <a:r>
              <a:rPr lang="fr-FR" sz="2400" dirty="0" smtClean="0">
                <a:latin typeface="Times New Roman" pitchFamily="18" charset="0"/>
                <a:cs typeface="Times New Roman" pitchFamily="18" charset="0"/>
              </a:rPr>
              <a:t>g: accélération de la pesanteur en (m/s</a:t>
            </a:r>
            <a:r>
              <a:rPr lang="fr-FR" sz="2400" baseline="30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a:t>
            </a:r>
          </a:p>
          <a:p>
            <a:endParaRPr lang="fr-FR" dirty="0"/>
          </a:p>
        </p:txBody>
      </p:sp>
      <p:pic>
        <p:nvPicPr>
          <p:cNvPr id="2052" name="Picture 4"/>
          <p:cNvPicPr>
            <a:picLocks noChangeAspect="1" noChangeArrowheads="1"/>
          </p:cNvPicPr>
          <p:nvPr/>
        </p:nvPicPr>
        <p:blipFill>
          <a:blip r:embed="rId2"/>
          <a:srcRect/>
          <a:stretch>
            <a:fillRect/>
          </a:stretch>
        </p:blipFill>
        <p:spPr bwMode="auto">
          <a:xfrm>
            <a:off x="3071802" y="3286124"/>
            <a:ext cx="2700000" cy="9486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229600" cy="1571636"/>
          </a:xfrm>
        </p:spPr>
        <p:txBody>
          <a:bodyPr>
            <a:normAutofit/>
          </a:bodyPr>
          <a:lstStyle/>
          <a:p>
            <a:r>
              <a:rPr lang="fr-FR" b="1" u="sng" dirty="0" smtClean="0">
                <a:latin typeface="Times New Roman" pitchFamily="18" charset="0"/>
                <a:cs typeface="Times New Roman" pitchFamily="18" charset="0"/>
              </a:rPr>
              <a:t>3-Densité</a:t>
            </a:r>
            <a:r>
              <a:rPr lang="fr-FR" b="1" dirty="0" smtClean="0">
                <a:latin typeface="Times New Roman" pitchFamily="18" charset="0"/>
                <a:cs typeface="Times New Roman" pitchFamily="18" charset="0"/>
              </a:rPr>
              <a:t> </a:t>
            </a:r>
            <a:r>
              <a:rPr lang="ar-SA" b="1" u="sng" dirty="0" smtClean="0">
                <a:latin typeface="Times New Roman" pitchFamily="18" charset="0"/>
                <a:cs typeface="Times New Roman" pitchFamily="18" charset="0"/>
              </a:rPr>
              <a:t>الكثافة</a:t>
            </a:r>
            <a:r>
              <a:rPr lang="ar-SA" b="1" dirty="0" smtClean="0">
                <a:latin typeface="Times New Roman" pitchFamily="18" charset="0"/>
                <a:cs typeface="Times New Roman" pitchFamily="18" charset="0"/>
              </a:rPr>
              <a:t>:</a:t>
            </a:r>
            <a:endParaRPr lang="fr-FR" b="1" u="sng"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La densité est donnée par la relation suivante:</a:t>
            </a:r>
            <a:endParaRPr lang="ar-SA" dirty="0" smtClean="0">
              <a:latin typeface="Times New Roman" pitchFamily="18" charset="0"/>
              <a:cs typeface="Times New Roman" pitchFamily="18" charset="0"/>
            </a:endParaRPr>
          </a:p>
          <a:p>
            <a:pPr algn="r" rtl="1">
              <a:buNone/>
            </a:pP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تعطى الكثافة بالعلاقة التالية:</a:t>
            </a:r>
            <a:endParaRPr lang="fr-FR" b="1" dirty="0" smtClean="0">
              <a:latin typeface="Times New Roman" pitchFamily="18" charset="0"/>
              <a:cs typeface="Times New Roman" pitchFamily="18" charset="0"/>
            </a:endParaRPr>
          </a:p>
          <a:p>
            <a:endParaRPr lang="fr-FR"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71472" y="785794"/>
            <a:ext cx="4916731"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Caractéristiques physiques</a:t>
            </a:r>
            <a:endParaRPr lang="fr-FR" sz="3200" dirty="0">
              <a:solidFill>
                <a:srgbClr val="FFC000"/>
              </a:solidFill>
              <a:latin typeface="Times New Roman" pitchFamily="18" charset="0"/>
              <a:cs typeface="Times New Roman" pitchFamily="18" charset="0"/>
            </a:endParaRPr>
          </a:p>
        </p:txBody>
      </p:sp>
      <p:pic>
        <p:nvPicPr>
          <p:cNvPr id="23556" name="Picture 4"/>
          <p:cNvPicPr>
            <a:picLocks noChangeAspect="1" noChangeArrowheads="1"/>
          </p:cNvPicPr>
          <p:nvPr/>
        </p:nvPicPr>
        <p:blipFill>
          <a:blip r:embed="rId2"/>
          <a:srcRect/>
          <a:stretch>
            <a:fillRect/>
          </a:stretch>
        </p:blipFill>
        <p:spPr bwMode="auto">
          <a:xfrm>
            <a:off x="1704974" y="3119439"/>
            <a:ext cx="5867421" cy="1309693"/>
          </a:xfrm>
          <a:prstGeom prst="rect">
            <a:avLst/>
          </a:prstGeom>
          <a:noFill/>
          <a:ln w="9525">
            <a:noFill/>
            <a:miter lim="800000"/>
            <a:headEnd/>
            <a:tailEnd/>
          </a:ln>
          <a:effectLst/>
        </p:spPr>
      </p:pic>
      <p:sp>
        <p:nvSpPr>
          <p:cNvPr id="23557" name="Rectangle 5"/>
          <p:cNvSpPr>
            <a:spLocks noChangeArrowheads="1"/>
          </p:cNvSpPr>
          <p:nvPr/>
        </p:nvSpPr>
        <p:spPr bwMode="auto">
          <a:xfrm>
            <a:off x="214282" y="4396941"/>
            <a:ext cx="8752717" cy="224676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dirty="0" smtClean="0">
                <a:latin typeface="Times New Roman" pitchFamily="18" charset="0"/>
                <a:cs typeface="Times New Roman" pitchFamily="18" charset="0"/>
              </a:rPr>
              <a:t>Dans le cas des liquides en prendra l'eau comme fluides</a:t>
            </a:r>
            <a:endParaRPr lang="ar-SA" sz="28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fr-FR" sz="2800" dirty="0" smtClean="0">
                <a:latin typeface="Times New Roman" pitchFamily="18" charset="0"/>
                <a:cs typeface="Times New Roman" pitchFamily="18" charset="0"/>
              </a:rPr>
              <a:t> de référence. Dans le cas des gaz on prendra l'air comme</a:t>
            </a:r>
            <a:endParaRPr lang="ar-SA" sz="2800" dirty="0" smtClean="0">
              <a:latin typeface="Times New Roman" pitchFamily="18" charset="0"/>
              <a:cs typeface="Times New Roman" pitchFamily="18" charset="0"/>
            </a:endParaRPr>
          </a:p>
          <a:p>
            <a:pPr marL="0" marR="0" lvl="0" indent="0" defTabSz="914400" rtl="1" eaLnBrk="1" fontAlgn="base" latinLnBrk="0" hangingPunct="1">
              <a:lnSpc>
                <a:spcPct val="100000"/>
              </a:lnSpc>
              <a:spcBef>
                <a:spcPct val="0"/>
              </a:spcBef>
              <a:spcAft>
                <a:spcPct val="0"/>
              </a:spcAft>
              <a:buClrTx/>
              <a:buSzTx/>
              <a:buFontTx/>
              <a:buNone/>
              <a:tabLst/>
            </a:pPr>
            <a:r>
              <a:rPr lang="fr-FR" sz="2800" dirty="0" smtClean="0">
                <a:latin typeface="Times New Roman" pitchFamily="18" charset="0"/>
                <a:cs typeface="Times New Roman" pitchFamily="18" charset="0"/>
              </a:rPr>
              <a:t> fluides de référence.</a:t>
            </a:r>
            <a:endParaRPr lang="ar-SA" sz="2800" dirty="0" smtClean="0">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lang="ar-SA" sz="2800" b="1" dirty="0" smtClean="0">
                <a:latin typeface="Times New Roman" pitchFamily="18" charset="0"/>
                <a:cs typeface="Times New Roman" pitchFamily="18" charset="0"/>
              </a:rPr>
              <a:t>في حالة السوائل نأخذ الماء كمرجع وفي حالة الغازات نأخذ الهواء كمرجع.</a:t>
            </a:r>
          </a:p>
          <a:p>
            <a:pPr marL="0" marR="0" lvl="0" indent="0" algn="l" defTabSz="914400" rtl="0" eaLnBrk="1" fontAlgn="base" latinLnBrk="0" hangingPunct="1">
              <a:lnSpc>
                <a:spcPct val="100000"/>
              </a:lnSpc>
              <a:spcBef>
                <a:spcPct val="0"/>
              </a:spcBef>
              <a:spcAft>
                <a:spcPct val="0"/>
              </a:spcAft>
              <a:buClrTx/>
              <a:buSzTx/>
              <a:buFontTx/>
              <a:buNone/>
              <a:tabLst/>
            </a:pPr>
            <a:endParaRPr lang="fr-FR" sz="28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u="sng" dirty="0" smtClean="0">
                <a:latin typeface="Times New Roman" pitchFamily="18" charset="0"/>
                <a:cs typeface="Times New Roman" pitchFamily="18" charset="0"/>
              </a:rPr>
              <a:t>4-Viscosité</a:t>
            </a:r>
            <a:r>
              <a:rPr lang="fr-FR" b="1" dirty="0" smtClean="0">
                <a:latin typeface="Times New Roman" pitchFamily="18" charset="0"/>
                <a:cs typeface="Times New Roman" pitchFamily="18" charset="0"/>
              </a:rPr>
              <a:t> </a:t>
            </a:r>
            <a:r>
              <a:rPr lang="ar-SA" b="1" u="sng" dirty="0" smtClean="0">
                <a:latin typeface="Times New Roman" pitchFamily="18" charset="0"/>
                <a:cs typeface="Times New Roman" pitchFamily="18" charset="0"/>
              </a:rPr>
              <a:t>اللزوجة</a:t>
            </a:r>
            <a:r>
              <a:rPr lang="ar-SA" b="1"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Elle caractérise la résistance d'un fluide à son écoulement lorsqu'il est soumis à l'application d'une force. C’est à dire, les fluides de grande</a:t>
            </a: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viscosité résistent à l'écoulement et les fluides de faible viscosité s'écoulent</a:t>
            </a:r>
            <a:r>
              <a:rPr lang="ar-SA"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facilement.</a:t>
            </a:r>
          </a:p>
          <a:p>
            <a:pPr algn="just" rtl="1"/>
            <a:r>
              <a:rPr lang="ar-SA" b="1" dirty="0" smtClean="0">
                <a:latin typeface="Times New Roman" pitchFamily="18" charset="0"/>
                <a:cs typeface="Times New Roman" pitchFamily="18" charset="0"/>
              </a:rPr>
              <a:t>تتميز اللزوجة بمدى مقاومة المائع أثناء جريانه عندما يخضع لتطبيق قوة عليه.</a:t>
            </a:r>
            <a:r>
              <a:rPr lang="fr-FR"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 معنى ذلك أن الموائع ذات لزوجة كبيرة تقاوم أو تعرقل الجريان أو السليان و الموائع ذات لزوجة منخفضة تجري أو تسيل بسهولة.</a:t>
            </a:r>
            <a:endParaRPr lang="fr-FR" b="1" dirty="0">
              <a:latin typeface="Times New Roman" pitchFamily="18" charset="0"/>
              <a:cs typeface="Times New Roman" pitchFamily="18" charset="0"/>
            </a:endParaRPr>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rm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0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Hydrostatique</a:t>
            </a:r>
            <a:endParaRPr kumimoji="0" lang="fr-FR" sz="40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latin typeface="Times New Roman" pitchFamily="18" charset="0"/>
                <a:cs typeface="Times New Roman" pitchFamily="18" charset="0"/>
              </a:rPr>
              <a:t>Considérons un élément de volume d'un fluide incompressible (liquide homogène de pois volumique). Cet élément de volume a la forme d'un cylindre d'axe verticale (O, Z) d'un repère R (O, X, Y, Z). Soit </a:t>
            </a:r>
            <a:r>
              <a:rPr lang="fr-FR" i="1" dirty="0" smtClean="0">
                <a:latin typeface="Times New Roman" pitchFamily="18" charset="0"/>
                <a:cs typeface="Times New Roman" pitchFamily="18" charset="0"/>
              </a:rPr>
              <a:t>h</a:t>
            </a:r>
            <a:r>
              <a:rPr lang="fr-FR" dirty="0" smtClean="0">
                <a:latin typeface="Times New Roman" pitchFamily="18" charset="0"/>
                <a:cs typeface="Times New Roman" pitchFamily="18" charset="0"/>
              </a:rPr>
              <a:t> la longueur du cylindre et soit </a:t>
            </a:r>
            <a:r>
              <a:rPr lang="fr-FR" i="1" dirty="0" smtClean="0">
                <a:latin typeface="Times New Roman" pitchFamily="18" charset="0"/>
                <a:cs typeface="Times New Roman" pitchFamily="18" charset="0"/>
              </a:rPr>
              <a:t>dS </a:t>
            </a:r>
            <a:r>
              <a:rPr lang="fr-FR" dirty="0" smtClean="0">
                <a:latin typeface="Times New Roman" pitchFamily="18" charset="0"/>
                <a:cs typeface="Times New Roman" pitchFamily="18" charset="0"/>
              </a:rPr>
              <a:t>sa section droite.</a:t>
            </a:r>
            <a:endParaRPr lang="ar-SA" dirty="0" smtClean="0">
              <a:latin typeface="Times New Roman" pitchFamily="18" charset="0"/>
              <a:cs typeface="Times New Roman" pitchFamily="18" charset="0"/>
            </a:endParaRPr>
          </a:p>
          <a:p>
            <a:pPr algn="just" rtl="1"/>
            <a:r>
              <a:rPr lang="ar-SA" b="1" dirty="0" smtClean="0">
                <a:latin typeface="Times New Roman" pitchFamily="18" charset="0"/>
                <a:cs typeface="Times New Roman" pitchFamily="18" charset="0"/>
              </a:rPr>
              <a:t>نعتبر الحجم العنصري للمائع غير القابل للانضغاط (سائل متجانس ذو ثقل نوعي) هذا الحجم العنصري له شكل اسطواني ذو محور </a:t>
            </a:r>
            <a:r>
              <a:rPr lang="ar-SA" b="1" dirty="0" err="1" smtClean="0">
                <a:latin typeface="Times New Roman" pitchFamily="18" charset="0"/>
                <a:cs typeface="Times New Roman" pitchFamily="18" charset="0"/>
              </a:rPr>
              <a:t>شاقولي</a:t>
            </a:r>
            <a:r>
              <a:rPr lang="fr-FR" b="1" dirty="0" smtClean="0">
                <a:latin typeface="Times New Roman" pitchFamily="18" charset="0"/>
                <a:cs typeface="Times New Roman" pitchFamily="18" charset="0"/>
              </a:rPr>
              <a:t>(O, Z) </a:t>
            </a:r>
            <a:r>
              <a:rPr lang="ar-SA" b="1" dirty="0" smtClean="0">
                <a:latin typeface="Times New Roman" pitchFamily="18" charset="0"/>
                <a:cs typeface="Times New Roman" pitchFamily="18" charset="0"/>
              </a:rPr>
              <a:t> ومعلم </a:t>
            </a:r>
            <a:r>
              <a:rPr lang="fr-FR" b="1" dirty="0" smtClean="0">
                <a:latin typeface="Times New Roman" pitchFamily="18" charset="0"/>
                <a:cs typeface="Times New Roman" pitchFamily="18" charset="0"/>
              </a:rPr>
              <a:t>R (O, X, Y, Z)</a:t>
            </a:r>
            <a:r>
              <a:rPr lang="ar-SA" b="1" dirty="0" smtClean="0">
                <a:latin typeface="Times New Roman" pitchFamily="18" charset="0"/>
                <a:cs typeface="Times New Roman" pitchFamily="18" charset="0"/>
              </a:rPr>
              <a:t>. ليكن</a:t>
            </a:r>
            <a:r>
              <a:rPr lang="fr-FR" b="1" i="1" dirty="0" smtClean="0">
                <a:latin typeface="Times New Roman" pitchFamily="18" charset="0"/>
                <a:cs typeface="Times New Roman" pitchFamily="18" charset="0"/>
              </a:rPr>
              <a:t>h </a:t>
            </a:r>
            <a:r>
              <a:rPr lang="ar-SA" b="1" i="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طول الأسطوانة </a:t>
            </a:r>
            <a:r>
              <a:rPr lang="ar-SA" b="1" dirty="0" err="1" smtClean="0">
                <a:latin typeface="Times New Roman" pitchFamily="18" charset="0"/>
                <a:cs typeface="Times New Roman" pitchFamily="18" charset="0"/>
              </a:rPr>
              <a:t>و</a:t>
            </a:r>
            <a:r>
              <a:rPr lang="fr-FR" b="1" i="1" dirty="0" smtClean="0">
                <a:latin typeface="Times New Roman" pitchFamily="18" charset="0"/>
                <a:cs typeface="Times New Roman" pitchFamily="18" charset="0"/>
              </a:rPr>
              <a:t> dS</a:t>
            </a:r>
            <a:r>
              <a:rPr lang="ar-SA" b="1" dirty="0" smtClean="0">
                <a:latin typeface="Times New Roman" pitchFamily="18" charset="0"/>
                <a:cs typeface="Times New Roman" pitchFamily="18" charset="0"/>
              </a:rPr>
              <a:t>مقطعها أوسطحها المستوي. </a:t>
            </a:r>
            <a:endParaRPr lang="fr-FR" b="1" dirty="0">
              <a:latin typeface="Times New Roman" pitchFamily="18" charset="0"/>
              <a:cs typeface="Times New Roman" pitchFamily="18" charset="0"/>
            </a:endParaRPr>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pic>
        <p:nvPicPr>
          <p:cNvPr id="24579" name="Picture 3"/>
          <p:cNvPicPr>
            <a:picLocks noGrp="1" noChangeAspect="1" noChangeArrowheads="1"/>
          </p:cNvPicPr>
          <p:nvPr>
            <p:ph idx="1"/>
          </p:nvPr>
        </p:nvPicPr>
        <p:blipFill>
          <a:blip r:embed="rId2"/>
          <a:srcRect/>
          <a:stretch>
            <a:fillRect/>
          </a:stretch>
        </p:blipFill>
        <p:spPr bwMode="auto">
          <a:xfrm>
            <a:off x="2190750" y="1644650"/>
            <a:ext cx="5095894" cy="4619625"/>
          </a:xfrm>
          <a:prstGeom prst="rect">
            <a:avLst/>
          </a:prstGeom>
          <a:noFill/>
          <a:ln w="9525">
            <a:noFill/>
            <a:miter lim="800000"/>
            <a:headEnd/>
            <a:tailEnd/>
          </a:ln>
          <a:effectLst/>
        </p:spPr>
      </p:pic>
      <p:sp>
        <p:nvSpPr>
          <p:cNvPr id="8" name="Rectangle 7"/>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472518" cy="4709160"/>
          </a:xfrm>
        </p:spPr>
        <p:txBody>
          <a:bodyPr>
            <a:normAutofit/>
          </a:bodyPr>
          <a:lstStyle/>
          <a:p>
            <a:r>
              <a:rPr lang="fr-FR" dirty="0" smtClean="0">
                <a:latin typeface="Times New Roman" pitchFamily="18" charset="0"/>
                <a:cs typeface="Times New Roman" pitchFamily="18" charset="0"/>
              </a:rPr>
              <a:t>Soit G</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d'altitude Z</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et G</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d'altitude Z</a:t>
            </a:r>
            <a:r>
              <a:rPr lang="fr-FR"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les centres de sections droites extrêmes.</a:t>
            </a:r>
          </a:p>
          <a:p>
            <a:r>
              <a:rPr lang="fr-FR" dirty="0" smtClean="0">
                <a:latin typeface="Times New Roman" pitchFamily="18" charset="0"/>
                <a:cs typeface="Times New Roman" pitchFamily="18" charset="0"/>
              </a:rPr>
              <a:t>Étudiant l'équilibre du cylindre élémentaire, celui-ci est soumis aux</a:t>
            </a:r>
            <a:r>
              <a:rPr lang="fr-FR" dirty="0" smtClean="0"/>
              <a:t>: </a:t>
            </a:r>
            <a:endParaRPr lang="ar-SA" dirty="0" smtClean="0"/>
          </a:p>
          <a:p>
            <a:pPr algn="r" rtl="1"/>
            <a:r>
              <a:rPr lang="ar-SA" b="1" dirty="0" smtClean="0"/>
              <a:t>لتكن الن</a:t>
            </a:r>
            <a:r>
              <a:rPr lang="ar-SA" b="1" dirty="0" smtClean="0">
                <a:latin typeface="Times New Roman" pitchFamily="18" charset="0"/>
                <a:cs typeface="Times New Roman" pitchFamily="18" charset="0"/>
              </a:rPr>
              <a:t>قطتان </a:t>
            </a:r>
            <a:r>
              <a:rPr lang="fr-FR" b="1" dirty="0" smtClean="0">
                <a:latin typeface="Times New Roman" pitchFamily="18" charset="0"/>
                <a:cs typeface="Times New Roman" pitchFamily="18" charset="0"/>
              </a:rPr>
              <a:t>G</a:t>
            </a:r>
            <a:r>
              <a:rPr lang="fr-FR" b="1" baseline="-25000" dirty="0" smtClean="0">
                <a:latin typeface="Times New Roman" pitchFamily="18" charset="0"/>
                <a:cs typeface="Times New Roman" pitchFamily="18" charset="0"/>
              </a:rPr>
              <a:t>1</a:t>
            </a:r>
            <a:r>
              <a:rPr lang="ar-SA" b="1" baseline="-25000"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ذات الارتفاع </a:t>
            </a:r>
            <a:r>
              <a:rPr lang="fr-FR" b="1" dirty="0" smtClean="0">
                <a:latin typeface="Times New Roman" pitchFamily="18" charset="0"/>
                <a:cs typeface="Times New Roman" pitchFamily="18" charset="0"/>
              </a:rPr>
              <a:t>Z</a:t>
            </a:r>
            <a:r>
              <a:rPr lang="fr-FR" b="1" baseline="-25000" dirty="0" smtClean="0">
                <a:latin typeface="Times New Roman" pitchFamily="18" charset="0"/>
                <a:cs typeface="Times New Roman" pitchFamily="18" charset="0"/>
              </a:rPr>
              <a:t>1</a:t>
            </a:r>
            <a:r>
              <a:rPr lang="ar-SA" b="1" baseline="-25000"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و </a:t>
            </a:r>
            <a:r>
              <a:rPr lang="fr-FR" b="1" dirty="0" smtClean="0">
                <a:latin typeface="Times New Roman" pitchFamily="18" charset="0"/>
                <a:cs typeface="Times New Roman" pitchFamily="18" charset="0"/>
              </a:rPr>
              <a:t>G</a:t>
            </a:r>
            <a:r>
              <a:rPr lang="fr-FR" b="1" baseline="-25000" dirty="0" smtClean="0">
                <a:latin typeface="Times New Roman" pitchFamily="18" charset="0"/>
                <a:cs typeface="Times New Roman" pitchFamily="18" charset="0"/>
              </a:rPr>
              <a:t>2</a:t>
            </a:r>
            <a:r>
              <a:rPr lang="ar-SA" b="1" baseline="-25000"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ذات الارتفاع </a:t>
            </a:r>
            <a:r>
              <a:rPr lang="fr-FR" b="1" dirty="0" smtClean="0">
                <a:latin typeface="Times New Roman" pitchFamily="18" charset="0"/>
                <a:cs typeface="Times New Roman" pitchFamily="18" charset="0"/>
              </a:rPr>
              <a:t>Z</a:t>
            </a:r>
            <a:r>
              <a:rPr lang="fr-FR" b="1" baseline="-25000" dirty="0" smtClean="0">
                <a:latin typeface="Times New Roman" pitchFamily="18" charset="0"/>
                <a:cs typeface="Times New Roman" pitchFamily="18" charset="0"/>
              </a:rPr>
              <a:t>2</a:t>
            </a:r>
            <a:r>
              <a:rPr lang="ar-SA" b="1" baseline="-25000"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مركزي المقطعين المستويين على حافتي الاسطوانة.</a:t>
            </a:r>
          </a:p>
          <a:p>
            <a:pPr algn="r" rtl="1"/>
            <a:r>
              <a:rPr lang="ar-SA" b="1" dirty="0" smtClean="0">
                <a:latin typeface="Times New Roman" pitchFamily="18" charset="0"/>
                <a:cs typeface="Times New Roman" pitchFamily="18" charset="0"/>
              </a:rPr>
              <a:t>لندرس توازن الاسطوانة والتي تخضع إلى:</a:t>
            </a:r>
            <a:endParaRPr lang="fr-FR" b="1" dirty="0" smtClean="0"/>
          </a:p>
          <a:p>
            <a:pPr>
              <a:buFont typeface="Wingdings" pitchFamily="2" charset="2"/>
              <a:buChar char="v"/>
            </a:pPr>
            <a:r>
              <a:rPr lang="fr-FR" dirty="0" smtClean="0">
                <a:latin typeface="Times New Roman" pitchFamily="18" charset="0"/>
                <a:cs typeface="Times New Roman" pitchFamily="18" charset="0"/>
              </a:rPr>
              <a:t>Action à distance: son pois:</a:t>
            </a:r>
            <a:endParaRPr lang="ar-SA" dirty="0" smtClean="0">
              <a:latin typeface="Times New Roman" pitchFamily="18" charset="0"/>
              <a:cs typeface="Times New Roman" pitchFamily="18" charset="0"/>
            </a:endParaRPr>
          </a:p>
          <a:p>
            <a:pPr algn="r" rtl="1">
              <a:buFont typeface="Wingdings" pitchFamily="2" charset="2"/>
              <a:buChar char="v"/>
            </a:pPr>
            <a:r>
              <a:rPr lang="ar-SA" b="1" dirty="0" smtClean="0">
                <a:latin typeface="Times New Roman" pitchFamily="18" charset="0"/>
                <a:cs typeface="Times New Roman" pitchFamily="18" charset="0"/>
              </a:rPr>
              <a:t>قوة عن بعد تتمثل في قوة الثقل:</a:t>
            </a:r>
          </a:p>
          <a:p>
            <a:pPr lvl="0"/>
            <a:endParaRPr lang="fr-FR" dirty="0">
              <a:latin typeface="Times New Roman" pitchFamily="18" charset="0"/>
              <a:cs typeface="Times New Roman" pitchFamily="18" charset="0"/>
            </a:endParaRPr>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pic>
        <p:nvPicPr>
          <p:cNvPr id="25604" name="Picture 4"/>
          <p:cNvPicPr>
            <a:picLocks noChangeAspect="1" noChangeArrowheads="1"/>
          </p:cNvPicPr>
          <p:nvPr/>
        </p:nvPicPr>
        <p:blipFill>
          <a:blip r:embed="rId2"/>
          <a:srcRect/>
          <a:stretch>
            <a:fillRect/>
          </a:stretch>
        </p:blipFill>
        <p:spPr bwMode="auto">
          <a:xfrm>
            <a:off x="5072066" y="5000636"/>
            <a:ext cx="3095625" cy="471488"/>
          </a:xfrm>
          <a:prstGeom prst="rect">
            <a:avLst/>
          </a:prstGeom>
          <a:noFill/>
          <a:ln w="9525">
            <a:noFill/>
            <a:miter lim="800000"/>
            <a:headEnd/>
            <a:tailEnd/>
          </a:ln>
          <a:effectLst/>
        </p:spPr>
      </p:pic>
      <p:pic>
        <p:nvPicPr>
          <p:cNvPr id="25605" name="Picture 5"/>
          <p:cNvPicPr>
            <a:picLocks noChangeAspect="1" noChangeArrowheads="1"/>
          </p:cNvPicPr>
          <p:nvPr/>
        </p:nvPicPr>
        <p:blipFill>
          <a:blip r:embed="rId2"/>
          <a:srcRect/>
          <a:stretch>
            <a:fillRect/>
          </a:stretch>
        </p:blipFill>
        <p:spPr bwMode="auto">
          <a:xfrm>
            <a:off x="1571604" y="5500702"/>
            <a:ext cx="3095625" cy="5000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6" y="1600200"/>
            <a:ext cx="8929718" cy="4709160"/>
          </a:xfrm>
        </p:spPr>
        <p:txBody>
          <a:bodyPr/>
          <a:lstStyle/>
          <a:p>
            <a:pPr lvl="0">
              <a:buFont typeface="Wingdings" pitchFamily="2" charset="2"/>
              <a:buChar char="v"/>
            </a:pPr>
            <a:r>
              <a:rPr lang="fr-FR" dirty="0" smtClean="0">
                <a:latin typeface="Times New Roman" pitchFamily="18" charset="0"/>
                <a:cs typeface="Times New Roman" pitchFamily="18" charset="0"/>
              </a:rPr>
              <a:t>Action de contact: forces de pression s'exerçant sur: </a:t>
            </a:r>
          </a:p>
          <a:p>
            <a:pPr>
              <a:buFont typeface="Wingdings" pitchFamily="2" charset="2"/>
              <a:buChar char="Ø"/>
            </a:pPr>
            <a:r>
              <a:rPr lang="fr-FR" dirty="0" smtClean="0">
                <a:latin typeface="Times New Roman" pitchFamily="18" charset="0"/>
                <a:cs typeface="Times New Roman" pitchFamily="18" charset="0"/>
              </a:rPr>
              <a:t>La surface latérale:</a:t>
            </a:r>
            <a:endParaRPr lang="ar-SA" dirty="0" smtClean="0">
              <a:latin typeface="Times New Roman" pitchFamily="18" charset="0"/>
              <a:cs typeface="Times New Roman" pitchFamily="18" charset="0"/>
            </a:endParaRPr>
          </a:p>
          <a:p>
            <a:pPr lvl="0">
              <a:buFont typeface="Wingdings" pitchFamily="2" charset="2"/>
              <a:buChar char="Ø"/>
            </a:pPr>
            <a:r>
              <a:rPr lang="fr-FR" dirty="0" smtClean="0">
                <a:latin typeface="Times New Roman" pitchFamily="18" charset="0"/>
                <a:cs typeface="Times New Roman" pitchFamily="18" charset="0"/>
              </a:rPr>
              <a:t>Les deux surfaces planes extrêmes:</a:t>
            </a:r>
            <a:endParaRPr lang="ar-SA" dirty="0" smtClean="0">
              <a:latin typeface="Times New Roman" pitchFamily="18" charset="0"/>
              <a:cs typeface="Times New Roman" pitchFamily="18" charset="0"/>
            </a:endParaRPr>
          </a:p>
          <a:p>
            <a:pPr>
              <a:buFont typeface="Wingdings" pitchFamily="2" charset="2"/>
              <a:buChar char="Ø"/>
            </a:pPr>
            <a:r>
              <a:rPr lang="fr-FR" dirty="0" smtClean="0"/>
              <a:t> </a:t>
            </a:r>
            <a:r>
              <a:rPr lang="fr-FR" dirty="0" smtClean="0">
                <a:latin typeface="Times New Roman" pitchFamily="18" charset="0"/>
                <a:cs typeface="Times New Roman" pitchFamily="18" charset="0"/>
              </a:rPr>
              <a:t>Avec </a:t>
            </a:r>
            <a:r>
              <a:rPr lang="fr-FR" i="1" dirty="0" smtClean="0">
                <a:latin typeface="Times New Roman" pitchFamily="18" charset="0"/>
                <a:cs typeface="Times New Roman" pitchFamily="18" charset="0"/>
              </a:rPr>
              <a:t>P</a:t>
            </a:r>
            <a:r>
              <a:rPr lang="fr-FR" i="1"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et </a:t>
            </a:r>
            <a:r>
              <a:rPr lang="fr-FR" i="1" dirty="0" smtClean="0">
                <a:latin typeface="Times New Roman" pitchFamily="18" charset="0"/>
                <a:cs typeface="Times New Roman" pitchFamily="18" charset="0"/>
              </a:rPr>
              <a:t>P</a:t>
            </a:r>
            <a:r>
              <a:rPr lang="fr-FR" i="1"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les pressions du fluides </a:t>
            </a:r>
            <a:r>
              <a:rPr lang="fr-FR" dirty="0" smtClean="0"/>
              <a:t>respectivement </a:t>
            </a:r>
            <a:r>
              <a:rPr lang="fr-FR" dirty="0" smtClean="0">
                <a:latin typeface="Times New Roman" pitchFamily="18" charset="0"/>
                <a:cs typeface="Times New Roman" pitchFamily="18" charset="0"/>
              </a:rPr>
              <a:t>en </a:t>
            </a:r>
            <a:r>
              <a:rPr lang="fr-FR" i="1" dirty="0" smtClean="0">
                <a:latin typeface="Times New Roman" pitchFamily="18" charset="0"/>
                <a:cs typeface="Times New Roman" pitchFamily="18" charset="0"/>
              </a:rPr>
              <a:t>G</a:t>
            </a:r>
            <a:r>
              <a:rPr lang="fr-FR" i="1"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et en </a:t>
            </a:r>
            <a:r>
              <a:rPr lang="fr-FR" i="1" dirty="0" smtClean="0">
                <a:latin typeface="Times New Roman" pitchFamily="18" charset="0"/>
                <a:cs typeface="Times New Roman" pitchFamily="18" charset="0"/>
              </a:rPr>
              <a:t>G</a:t>
            </a:r>
            <a:r>
              <a:rPr lang="fr-FR" i="1" baseline="-25000" dirty="0" smtClean="0">
                <a:latin typeface="Times New Roman" pitchFamily="18" charset="0"/>
                <a:cs typeface="Times New Roman" pitchFamily="18" charset="0"/>
              </a:rPr>
              <a:t>2</a:t>
            </a:r>
            <a:endParaRPr lang="fr-FR" dirty="0" smtClean="0"/>
          </a:p>
          <a:p>
            <a:pPr algn="r" rtl="1">
              <a:buFont typeface="Wingdings" pitchFamily="2" charset="2"/>
              <a:buChar char="v"/>
            </a:pPr>
            <a:r>
              <a:rPr lang="ar-SA" dirty="0" smtClean="0"/>
              <a:t>قوة التماس تتمثل في قوة الضغط المطبقة على: </a:t>
            </a:r>
          </a:p>
          <a:p>
            <a:pPr algn="r" rtl="1">
              <a:buFont typeface="Wingdings" pitchFamily="2" charset="2"/>
              <a:buChar char="Ø"/>
            </a:pPr>
            <a:r>
              <a:rPr lang="ar-SA" dirty="0" smtClean="0"/>
              <a:t>الجوانب:</a:t>
            </a:r>
          </a:p>
          <a:p>
            <a:pPr algn="r" rtl="1">
              <a:buFont typeface="Wingdings" pitchFamily="2" charset="2"/>
              <a:buChar char="Ø"/>
            </a:pPr>
            <a:r>
              <a:rPr lang="ar-SA" dirty="0" smtClean="0"/>
              <a:t>السطحين المستويين على حافتي الاسطوانة:</a:t>
            </a:r>
          </a:p>
          <a:p>
            <a:pPr algn="r" rtl="1">
              <a:buFont typeface="Wingdings" pitchFamily="2" charset="2"/>
              <a:buChar char="Ø"/>
            </a:pPr>
            <a:endParaRPr lang="ar-SA" dirty="0" smtClean="0"/>
          </a:p>
          <a:p>
            <a:pPr algn="r" rtl="1">
              <a:buFont typeface="Wingdings" pitchFamily="2" charset="2"/>
              <a:buChar char="Ø"/>
            </a:pPr>
            <a:endParaRPr lang="fr-FR"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pic>
        <p:nvPicPr>
          <p:cNvPr id="26628" name="Picture 4"/>
          <p:cNvPicPr>
            <a:picLocks noChangeAspect="1" noChangeArrowheads="1"/>
          </p:cNvPicPr>
          <p:nvPr/>
        </p:nvPicPr>
        <p:blipFill>
          <a:blip r:embed="rId2"/>
          <a:srcRect/>
          <a:stretch>
            <a:fillRect/>
          </a:stretch>
        </p:blipFill>
        <p:spPr bwMode="auto">
          <a:xfrm>
            <a:off x="6072198" y="2509836"/>
            <a:ext cx="2214578" cy="776288"/>
          </a:xfrm>
          <a:prstGeom prst="rect">
            <a:avLst/>
          </a:prstGeom>
          <a:noFill/>
          <a:ln w="9525">
            <a:noFill/>
            <a:miter lim="800000"/>
            <a:headEnd/>
            <a:tailEnd/>
          </a:ln>
          <a:effectLst/>
        </p:spPr>
      </p:pic>
      <p:pic>
        <p:nvPicPr>
          <p:cNvPr id="26629" name="Picture 5"/>
          <p:cNvPicPr>
            <a:picLocks noChangeAspect="1" noChangeArrowheads="1"/>
          </p:cNvPicPr>
          <p:nvPr/>
        </p:nvPicPr>
        <p:blipFill>
          <a:blip r:embed="rId3"/>
          <a:srcRect/>
          <a:stretch>
            <a:fillRect/>
          </a:stretch>
        </p:blipFill>
        <p:spPr bwMode="auto">
          <a:xfrm>
            <a:off x="3571868" y="2143116"/>
            <a:ext cx="785818" cy="500066"/>
          </a:xfrm>
          <a:prstGeom prst="rect">
            <a:avLst/>
          </a:prstGeom>
          <a:noFill/>
          <a:ln w="9525">
            <a:noFill/>
            <a:miter lim="800000"/>
            <a:headEnd/>
            <a:tailEnd/>
          </a:ln>
          <a:effectLst/>
        </p:spPr>
      </p:pic>
      <p:pic>
        <p:nvPicPr>
          <p:cNvPr id="10" name="Picture 5"/>
          <p:cNvPicPr>
            <a:picLocks noChangeAspect="1" noChangeArrowheads="1"/>
          </p:cNvPicPr>
          <p:nvPr/>
        </p:nvPicPr>
        <p:blipFill>
          <a:blip r:embed="rId3"/>
          <a:srcRect/>
          <a:stretch>
            <a:fillRect/>
          </a:stretch>
        </p:blipFill>
        <p:spPr bwMode="auto">
          <a:xfrm>
            <a:off x="6500826" y="4643446"/>
            <a:ext cx="857256" cy="527890"/>
          </a:xfrm>
          <a:prstGeom prst="rect">
            <a:avLst/>
          </a:prstGeom>
          <a:noFill/>
          <a:ln w="9525">
            <a:noFill/>
            <a:miter lim="800000"/>
            <a:headEnd/>
            <a:tailEnd/>
          </a:ln>
          <a:effectLst/>
        </p:spPr>
      </p:pic>
      <p:pic>
        <p:nvPicPr>
          <p:cNvPr id="11" name="Picture 4"/>
          <p:cNvPicPr>
            <a:picLocks noChangeAspect="1" noChangeArrowheads="1"/>
          </p:cNvPicPr>
          <p:nvPr/>
        </p:nvPicPr>
        <p:blipFill>
          <a:blip r:embed="rId2"/>
          <a:srcRect/>
          <a:stretch>
            <a:fillRect/>
          </a:stretch>
        </p:blipFill>
        <p:spPr bwMode="auto">
          <a:xfrm>
            <a:off x="1428728" y="5000636"/>
            <a:ext cx="2143140" cy="7762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latin typeface="Times New Roman" pitchFamily="18" charset="0"/>
                <a:cs typeface="Times New Roman" pitchFamily="18" charset="0"/>
              </a:rPr>
              <a:t>Le cylindre élémentaire étant en équilibre dans le fluide, écrivons que la </a:t>
            </a:r>
            <a:r>
              <a:rPr lang="fr-FR" u="sng" dirty="0" smtClean="0">
                <a:latin typeface="Times New Roman" pitchFamily="18" charset="0"/>
                <a:cs typeface="Times New Roman" pitchFamily="18" charset="0"/>
              </a:rPr>
              <a:t>résultante des forces extérieures qui lui sont appliquées est nulle</a:t>
            </a:r>
            <a:r>
              <a:rPr lang="fr-FR" dirty="0" smtClean="0">
                <a:latin typeface="Times New Roman" pitchFamily="18" charset="0"/>
                <a:cs typeface="Times New Roman" pitchFamily="18" charset="0"/>
              </a:rPr>
              <a:t>.</a:t>
            </a:r>
            <a:endParaRPr lang="ar-SA" dirty="0" smtClean="0">
              <a:latin typeface="Times New Roman" pitchFamily="18" charset="0"/>
              <a:cs typeface="Times New Roman" pitchFamily="18" charset="0"/>
            </a:endParaRPr>
          </a:p>
          <a:p>
            <a:pPr algn="r" rtl="1"/>
            <a:r>
              <a:rPr lang="ar-SA" b="1" dirty="0" smtClean="0"/>
              <a:t>لتكن الأسطوانة العنصرية في حالة التوازن داخل المائع وبالتالي فإن </a:t>
            </a:r>
            <a:r>
              <a:rPr lang="ar-SA" b="1" u="sng" dirty="0" smtClean="0"/>
              <a:t>محصلة مجموع القوى الخارجية المطبقة تكون معدومة</a:t>
            </a:r>
            <a:r>
              <a:rPr lang="ar-SA" b="1" dirty="0" smtClean="0"/>
              <a:t>.</a:t>
            </a:r>
            <a:endParaRPr lang="fr-FR" b="1" dirty="0" smtClean="0"/>
          </a:p>
          <a:p>
            <a:r>
              <a:rPr lang="fr-FR" dirty="0" smtClean="0"/>
              <a:t>En projection sur l'axe de symétrie (G, Z) du cylindre</a:t>
            </a:r>
            <a:r>
              <a:rPr lang="ar-SA" dirty="0" smtClean="0"/>
              <a:t>:</a:t>
            </a:r>
          </a:p>
          <a:p>
            <a:pPr algn="r" rtl="1"/>
            <a:r>
              <a:rPr lang="ar-SA" b="1" dirty="0" smtClean="0"/>
              <a:t>بالإسقاط على محور التناظر </a:t>
            </a:r>
            <a:r>
              <a:rPr lang="fr-FR" b="1" dirty="0" smtClean="0"/>
              <a:t>(G, Z) </a:t>
            </a:r>
            <a:r>
              <a:rPr lang="ar-SA" b="1" dirty="0" smtClean="0"/>
              <a:t> للاسطوانة ينتج لدينا:</a:t>
            </a:r>
          </a:p>
          <a:p>
            <a:pPr algn="r" rtl="1"/>
            <a:endParaRPr lang="fr-FR" b="1"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srcRect/>
          <a:stretch>
            <a:fillRect/>
          </a:stretch>
        </p:blipFill>
        <p:spPr bwMode="auto">
          <a:xfrm>
            <a:off x="2786050" y="5429264"/>
            <a:ext cx="3857652" cy="785818"/>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latin typeface="Times New Roman" pitchFamily="18" charset="0"/>
                <a:cs typeface="Times New Roman" pitchFamily="18" charset="0"/>
              </a:rPr>
              <a:t>Exprimons la différence de pression</a:t>
            </a:r>
            <a:r>
              <a:rPr lang="ar-SA"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P</a:t>
            </a:r>
            <a:r>
              <a:rPr lang="fr-FR" i="1"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et </a:t>
            </a:r>
            <a:r>
              <a:rPr lang="fr-FR" i="1" dirty="0" smtClean="0">
                <a:latin typeface="Times New Roman" pitchFamily="18" charset="0"/>
                <a:cs typeface="Times New Roman" pitchFamily="18" charset="0"/>
              </a:rPr>
              <a:t>P</a:t>
            </a:r>
            <a:r>
              <a:rPr lang="fr-FR" i="1" baseline="-25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  après avoir divisé par </a:t>
            </a:r>
            <a:r>
              <a:rPr lang="fr-FR" i="1" dirty="0" smtClean="0">
                <a:latin typeface="Times New Roman" pitchFamily="18" charset="0"/>
                <a:cs typeface="Times New Roman" pitchFamily="18" charset="0"/>
              </a:rPr>
              <a:t>dS</a:t>
            </a:r>
            <a:r>
              <a:rPr lang="fr-FR" dirty="0" smtClean="0">
                <a:latin typeface="Times New Roman" pitchFamily="18" charset="0"/>
                <a:cs typeface="Times New Roman" pitchFamily="18" charset="0"/>
              </a:rPr>
              <a:t>  et remarqué que: </a:t>
            </a:r>
            <a:r>
              <a:rPr lang="fr-FR" i="1" dirty="0" smtClean="0">
                <a:latin typeface="Times New Roman" pitchFamily="18" charset="0"/>
                <a:cs typeface="Times New Roman" pitchFamily="18" charset="0"/>
              </a:rPr>
              <a:t>Z</a:t>
            </a:r>
            <a:r>
              <a:rPr lang="fr-FR" i="1" baseline="-25000" dirty="0" smtClean="0">
                <a:latin typeface="Times New Roman" pitchFamily="18" charset="0"/>
                <a:cs typeface="Times New Roman" pitchFamily="18" charset="0"/>
              </a:rPr>
              <a:t>2</a:t>
            </a:r>
            <a:r>
              <a:rPr lang="fr-FR" i="1" dirty="0" smtClean="0">
                <a:latin typeface="Times New Roman" pitchFamily="18" charset="0"/>
                <a:cs typeface="Times New Roman" pitchFamily="18" charset="0"/>
              </a:rPr>
              <a:t> - Z</a:t>
            </a:r>
            <a:r>
              <a:rPr lang="fr-FR" i="1" baseline="-25000" dirty="0" smtClean="0">
                <a:latin typeface="Times New Roman" pitchFamily="18" charset="0"/>
                <a:cs typeface="Times New Roman" pitchFamily="18" charset="0"/>
              </a:rPr>
              <a:t>1</a:t>
            </a:r>
            <a:r>
              <a:rPr lang="fr-FR" i="1" dirty="0" smtClean="0">
                <a:latin typeface="Times New Roman" pitchFamily="18" charset="0"/>
                <a:cs typeface="Times New Roman" pitchFamily="18" charset="0"/>
              </a:rPr>
              <a:t> = h </a:t>
            </a:r>
            <a:endParaRPr lang="ar-SA" i="1" dirty="0" smtClean="0">
              <a:latin typeface="Times New Roman" pitchFamily="18" charset="0"/>
              <a:cs typeface="Times New Roman" pitchFamily="18" charset="0"/>
            </a:endParaRPr>
          </a:p>
          <a:p>
            <a:pPr algn="r" rtl="1"/>
            <a:r>
              <a:rPr lang="ar-SA" b="1" dirty="0" smtClean="0">
                <a:latin typeface="Times New Roman" pitchFamily="18" charset="0"/>
                <a:cs typeface="Times New Roman" pitchFamily="18" charset="0"/>
              </a:rPr>
              <a:t>نعبر عن الفرق في الضغط </a:t>
            </a:r>
            <a:r>
              <a:rPr lang="fr-FR" b="1" i="1" dirty="0" smtClean="0">
                <a:latin typeface="Times New Roman" pitchFamily="18" charset="0"/>
                <a:cs typeface="Times New Roman" pitchFamily="18" charset="0"/>
              </a:rPr>
              <a:t>P</a:t>
            </a:r>
            <a:r>
              <a:rPr lang="fr-FR" b="1" i="1" baseline="-25000" dirty="0" smtClean="0">
                <a:latin typeface="Times New Roman" pitchFamily="18" charset="0"/>
                <a:cs typeface="Times New Roman" pitchFamily="18" charset="0"/>
              </a:rPr>
              <a:t>1</a:t>
            </a:r>
            <a:r>
              <a:rPr lang="ar-SA" b="1" i="1" baseline="-25000"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و</a:t>
            </a:r>
            <a:r>
              <a:rPr lang="fr-FR" b="1"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P</a:t>
            </a:r>
            <a:r>
              <a:rPr lang="fr-FR" b="1" i="1" baseline="-25000" dirty="0" smtClean="0">
                <a:latin typeface="Times New Roman" pitchFamily="18" charset="0"/>
                <a:cs typeface="Times New Roman" pitchFamily="18" charset="0"/>
              </a:rPr>
              <a:t>2</a:t>
            </a:r>
            <a:r>
              <a:rPr lang="fr-FR"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بعد القسمة على </a:t>
            </a:r>
            <a:r>
              <a:rPr lang="fr-FR" b="1" i="1" dirty="0" smtClean="0">
                <a:latin typeface="Times New Roman" pitchFamily="18" charset="0"/>
                <a:cs typeface="Times New Roman" pitchFamily="18" charset="0"/>
              </a:rPr>
              <a:t>dS</a:t>
            </a:r>
            <a:r>
              <a:rPr lang="ar-SA" b="1" i="1" dirty="0" smtClean="0">
                <a:latin typeface="Times New Roman" pitchFamily="18" charset="0"/>
                <a:cs typeface="Times New Roman" pitchFamily="18" charset="0"/>
              </a:rPr>
              <a:t> ملاحظة </a:t>
            </a:r>
            <a:r>
              <a:rPr lang="ar-SA" b="1" dirty="0" smtClean="0">
                <a:latin typeface="Times New Roman" pitchFamily="18" charset="0"/>
                <a:cs typeface="Times New Roman" pitchFamily="18" charset="0"/>
              </a:rPr>
              <a:t>أن</a:t>
            </a:r>
            <a:r>
              <a:rPr lang="ar-SA"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Z</a:t>
            </a:r>
            <a:r>
              <a:rPr lang="fr-FR" b="1" i="1" baseline="-25000" dirty="0" smtClean="0">
                <a:latin typeface="Times New Roman" pitchFamily="18" charset="0"/>
                <a:cs typeface="Times New Roman" pitchFamily="18" charset="0"/>
              </a:rPr>
              <a:t>2</a:t>
            </a:r>
            <a:r>
              <a:rPr lang="fr-FR" b="1" i="1" dirty="0" smtClean="0">
                <a:latin typeface="Times New Roman" pitchFamily="18" charset="0"/>
                <a:cs typeface="Times New Roman" pitchFamily="18" charset="0"/>
              </a:rPr>
              <a:t> - Z</a:t>
            </a:r>
            <a:r>
              <a:rPr lang="fr-FR" b="1" i="1" baseline="-25000" dirty="0" smtClean="0">
                <a:latin typeface="Times New Roman" pitchFamily="18" charset="0"/>
                <a:cs typeface="Times New Roman" pitchFamily="18" charset="0"/>
              </a:rPr>
              <a:t>1</a:t>
            </a:r>
            <a:r>
              <a:rPr lang="fr-FR" b="1" i="1" dirty="0" smtClean="0">
                <a:latin typeface="Times New Roman" pitchFamily="18" charset="0"/>
                <a:cs typeface="Times New Roman" pitchFamily="18" charset="0"/>
              </a:rPr>
              <a:t> = h </a:t>
            </a:r>
            <a:r>
              <a:rPr lang="ar-SA" b="1" i="1" dirty="0" smtClean="0">
                <a:latin typeface="Times New Roman" pitchFamily="18" charset="0"/>
                <a:cs typeface="Times New Roman" pitchFamily="18" charset="0"/>
              </a:rPr>
              <a:t> فإن:</a:t>
            </a:r>
          </a:p>
          <a:p>
            <a:pPr algn="r" rtl="1"/>
            <a:endParaRPr lang="ar-SA" b="1" i="1" dirty="0" smtClean="0">
              <a:latin typeface="Times New Roman" pitchFamily="18" charset="0"/>
              <a:cs typeface="Times New Roman" pitchFamily="18" charset="0"/>
            </a:endParaRPr>
          </a:p>
          <a:p>
            <a:pPr algn="r" rtl="1"/>
            <a:endParaRPr lang="ar-SA" b="1" i="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Relation fondamentale de l’hydrostatique(RFH)</a:t>
            </a:r>
          </a:p>
          <a:p>
            <a:pPr algn="r" rtl="1"/>
            <a:r>
              <a:rPr lang="ar-SA" b="1" dirty="0" smtClean="0">
                <a:latin typeface="Times New Roman" pitchFamily="18" charset="0"/>
                <a:cs typeface="Times New Roman" pitchFamily="18" charset="0"/>
              </a:rPr>
              <a:t>العلاقة الأساسية للهيدروستاتيك. </a:t>
            </a:r>
            <a:endParaRPr lang="fr-FR" dirty="0" smtClean="0">
              <a:latin typeface="Times New Roman" pitchFamily="18" charset="0"/>
              <a:cs typeface="Times New Roman" pitchFamily="18" charset="0"/>
            </a:endParaRPr>
          </a:p>
          <a:p>
            <a:pPr algn="r" rtl="1"/>
            <a:endParaRPr lang="fr-FR" b="1" dirty="0" smtClean="0">
              <a:latin typeface="Times New Roman" pitchFamily="18" charset="0"/>
              <a:cs typeface="Times New Roman" pitchFamily="18" charset="0"/>
            </a:endParaRPr>
          </a:p>
          <a:p>
            <a:endParaRPr lang="fr-FR"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srcRect/>
          <a:stretch>
            <a:fillRect/>
          </a:stretch>
        </p:blipFill>
        <p:spPr bwMode="auto">
          <a:xfrm>
            <a:off x="2357422" y="3643314"/>
            <a:ext cx="5000660" cy="785818"/>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latin typeface="Times New Roman" pitchFamily="18" charset="0"/>
                <a:cs typeface="Times New Roman" pitchFamily="18" charset="0"/>
              </a:rPr>
              <a:t>Autre forme plus générale: </a:t>
            </a:r>
          </a:p>
          <a:p>
            <a:r>
              <a:rPr lang="fr-FR" dirty="0" smtClean="0">
                <a:latin typeface="Times New Roman" pitchFamily="18" charset="0"/>
                <a:cs typeface="Times New Roman" pitchFamily="18" charset="0"/>
              </a:rPr>
              <a:t>En divisant les deux membres de la relation précédente par</a:t>
            </a:r>
            <a:r>
              <a:rPr lang="ar-SA" dirty="0" smtClean="0"/>
              <a:t> </a:t>
            </a:r>
            <a:r>
              <a:rPr lang="el-GR" dirty="0" smtClean="0"/>
              <a:t>ω</a:t>
            </a:r>
            <a:endParaRPr lang="ar-SA" dirty="0" smtClean="0"/>
          </a:p>
          <a:p>
            <a:pPr algn="r" rtl="1"/>
            <a:r>
              <a:rPr lang="ar-SA" b="1" dirty="0" smtClean="0"/>
              <a:t>شكل آخر أعم لهذه العلاقة، بالقسمة </a:t>
            </a:r>
            <a:r>
              <a:rPr lang="el-GR" b="1" dirty="0" smtClean="0"/>
              <a:t>ω</a:t>
            </a:r>
            <a:r>
              <a:rPr lang="el-GR" dirty="0" smtClean="0"/>
              <a:t> </a:t>
            </a:r>
            <a:r>
              <a:rPr lang="ar-SA" dirty="0" smtClean="0"/>
              <a:t> </a:t>
            </a:r>
            <a:r>
              <a:rPr lang="ar-SA" b="1" dirty="0" smtClean="0"/>
              <a:t>على نتحصل على مايلي: </a:t>
            </a:r>
          </a:p>
          <a:p>
            <a:pPr algn="r" rtl="1"/>
            <a:endParaRPr lang="ar-SA" b="1" dirty="0" smtClean="0"/>
          </a:p>
          <a:p>
            <a:pPr algn="r" rtl="1"/>
            <a:endParaRPr lang="ar-SA" b="1" dirty="0" smtClean="0"/>
          </a:p>
          <a:p>
            <a:pPr algn="r" rtl="1"/>
            <a:endParaRPr lang="ar-SA" b="1" dirty="0" smtClean="0"/>
          </a:p>
          <a:p>
            <a:pPr algn="r" rtl="1"/>
            <a:r>
              <a:rPr lang="ar-SA" b="1" dirty="0" smtClean="0"/>
              <a:t>حيث :</a:t>
            </a:r>
            <a:r>
              <a:rPr lang="el-GR" b="1" dirty="0" smtClean="0"/>
              <a:t>ω</a:t>
            </a:r>
            <a:r>
              <a:rPr lang="fr-FR" b="1" dirty="0" smtClean="0"/>
              <a:t>= </a:t>
            </a:r>
            <a:r>
              <a:rPr lang="el-GR" b="1" dirty="0" smtClean="0"/>
              <a:t>ρ</a:t>
            </a:r>
            <a:r>
              <a:rPr lang="fr-FR" b="1" dirty="0" smtClean="0"/>
              <a:t>.g </a:t>
            </a:r>
            <a:endParaRPr lang="fr-FR" b="1"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00034" y="785794"/>
            <a:ext cx="6587060"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Relation fondamentale de la statique</a:t>
            </a:r>
            <a:endParaRPr lang="fr-FR" sz="3200" dirty="0">
              <a:solidFill>
                <a:srgbClr val="FFC000"/>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714480" y="3857628"/>
            <a:ext cx="5857916" cy="1076328"/>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229600" cy="4880624"/>
          </a:xfrm>
        </p:spPr>
        <p:txBody>
          <a:bodyPr>
            <a:normAutofit/>
          </a:bodyPr>
          <a:lstStyle/>
          <a:p>
            <a:pPr algn="just"/>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La mécanique des fluides est la science des lois de l'écoulement des fluides. C'est une branche de la physique qui étudie les écoulements de fluides c'est-à-dire des liquides et des gaz lorsque ceux-ci subissent des forces ou des contraintes</a:t>
            </a:r>
            <a:r>
              <a:rPr lang="fr-FR" b="1" dirty="0" smtClean="0">
                <a:latin typeface="Times New Roman" pitchFamily="18" charset="0"/>
                <a:cs typeface="Times New Roman" pitchFamily="18" charset="0"/>
              </a:rPr>
              <a:t>. </a:t>
            </a:r>
          </a:p>
          <a:p>
            <a:pPr algn="just" rtl="1"/>
            <a:r>
              <a:rPr lang="ar-SA" b="1" dirty="0" smtClean="0"/>
              <a:t>يعتبر ميكانيك الموائع على أنه علم الذي يضبط القوانين الخاصة بجريان أو سيلان الموائع. كما أنه عبارة عن فرع من فروع الفيزياء التي تدرس جريان الموائع معنى ذلك أنه يدرس حركة السوائل أو الغازات عندما تخضع لقوى أو اجهادات خارجية.</a:t>
            </a:r>
            <a:endParaRPr lang="fr-FR" b="1" dirty="0" smtClean="0"/>
          </a:p>
        </p:txBody>
      </p:sp>
      <p:sp>
        <p:nvSpPr>
          <p:cNvPr id="5" name="Rectangle 4"/>
          <p:cNvSpPr/>
          <p:nvPr/>
        </p:nvSpPr>
        <p:spPr>
          <a:xfrm>
            <a:off x="142845" y="785794"/>
            <a:ext cx="2928958" cy="584775"/>
          </a:xfrm>
          <a:prstGeom prst="rect">
            <a:avLst/>
          </a:prstGeom>
        </p:spPr>
        <p:txBody>
          <a:bodyPr wrap="square">
            <a:spAutoFit/>
          </a:bodyPr>
          <a:lstStyle/>
          <a:p>
            <a:pPr lvl="0">
              <a:spcBef>
                <a:spcPct val="0"/>
              </a:spcBef>
            </a:pPr>
            <a:r>
              <a:rPr lang="fr-FR" sz="3200" b="1" u="sng"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ea typeface="+mj-ea"/>
                <a:cs typeface="Times New Roman" pitchFamily="18" charset="0"/>
              </a:rPr>
              <a:t>Introduction:</a:t>
            </a:r>
            <a:endParaRPr lang="fr-FR" sz="3200" b="1" u="sng" dirty="0">
              <a:ln w="6350">
                <a:noFill/>
              </a:ln>
              <a:solidFill>
                <a:srgbClr val="FFC000"/>
              </a:solidFill>
              <a:effectLst>
                <a:outerShdw blurRad="114300" dist="101600" dir="2700000" algn="tl" rotWithShape="0">
                  <a:srgbClr val="000000">
                    <a:alpha val="40000"/>
                  </a:srgbClr>
                </a:outerShdw>
              </a:effectLst>
              <a:latin typeface="Times New Roman" pitchFamily="18" charset="0"/>
              <a:ea typeface="+mj-ea"/>
              <a:cs typeface="Times New Roman" pitchFamily="18" charset="0"/>
            </a:endParaRPr>
          </a:p>
        </p:txBody>
      </p:sp>
      <p:sp>
        <p:nvSpPr>
          <p:cNvPr id="6"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0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Hydrostatique</a:t>
            </a:r>
            <a:endParaRPr kumimoji="0" lang="fr-FR" sz="40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577360"/>
            <a:ext cx="8229600" cy="4709160"/>
          </a:xfrm>
        </p:spPr>
        <p:txBody>
          <a:bodyPr/>
          <a:lstStyle/>
          <a:p>
            <a:pPr algn="just"/>
            <a:r>
              <a:rPr lang="fr-FR" dirty="0" smtClean="0">
                <a:latin typeface="Times New Roman" pitchFamily="18" charset="0"/>
                <a:cs typeface="Times New Roman" pitchFamily="18" charset="0"/>
              </a:rPr>
              <a:t>Dans un fluide incompressible en équilibre, </a:t>
            </a:r>
            <a:r>
              <a:rPr lang="fr-FR" dirty="0" smtClean="0"/>
              <a:t>toute </a:t>
            </a:r>
            <a:r>
              <a:rPr lang="fr-FR" dirty="0" smtClean="0">
                <a:latin typeface="Times New Roman" pitchFamily="18" charset="0"/>
                <a:cs typeface="Times New Roman" pitchFamily="18" charset="0"/>
              </a:rPr>
              <a:t>variation de pression en un point entraîne la </a:t>
            </a:r>
            <a:r>
              <a:rPr lang="fr-FR" dirty="0" smtClean="0"/>
              <a:t>même </a:t>
            </a:r>
            <a:r>
              <a:rPr lang="fr-FR" dirty="0" smtClean="0">
                <a:latin typeface="Times New Roman" pitchFamily="18" charset="0"/>
                <a:cs typeface="Times New Roman" pitchFamily="18" charset="0"/>
              </a:rPr>
              <a:t>variation de pression en tout autre point.</a:t>
            </a:r>
            <a:endParaRPr lang="ar-SA" dirty="0" smtClean="0">
              <a:latin typeface="Times New Roman" pitchFamily="18" charset="0"/>
              <a:cs typeface="Times New Roman" pitchFamily="18" charset="0"/>
            </a:endParaRPr>
          </a:p>
          <a:p>
            <a:pPr algn="just" rtl="1"/>
            <a:r>
              <a:rPr lang="ar-SA" b="1" dirty="0" smtClean="0">
                <a:latin typeface="Times New Roman" pitchFamily="18" charset="0"/>
                <a:cs typeface="Times New Roman" pitchFamily="18" charset="0"/>
              </a:rPr>
              <a:t>كل تغير في الضغط عند نقطة من نقاط المائع غير القابل للانضغاط في حالة التوازن يؤدي إلى نفس التغير في الضغط في كل النقاط الأخرى من المائع. </a:t>
            </a:r>
          </a:p>
          <a:p>
            <a:pPr algn="just" rtl="1">
              <a:buNone/>
            </a:pPr>
            <a:endParaRPr lang="fr-FR" dirty="0">
              <a:latin typeface="Times New Roman" pitchFamily="18" charset="0"/>
              <a:cs typeface="Times New Roman" pitchFamily="18" charset="0"/>
            </a:endParaRPr>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285720" y="785794"/>
            <a:ext cx="5017720" cy="523220"/>
          </a:xfrm>
          <a:prstGeom prst="rect">
            <a:avLst/>
          </a:prstGeom>
        </p:spPr>
        <p:txBody>
          <a:bodyPr wrap="none">
            <a:spAutoFit/>
          </a:bodyPr>
          <a:lstStyle/>
          <a:p>
            <a:r>
              <a:rPr lang="fr-FR" sz="2800" b="1" dirty="0" smtClean="0">
                <a:solidFill>
                  <a:srgbClr val="FFC000"/>
                </a:solidFill>
                <a:latin typeface="Times New Roman" pitchFamily="18" charset="0"/>
                <a:cs typeface="Times New Roman" pitchFamily="18" charset="0"/>
              </a:rPr>
              <a:t>Théorème de Pascal</a:t>
            </a:r>
            <a:r>
              <a:rPr lang="ar-SA" sz="2800" b="1" dirty="0" smtClean="0">
                <a:solidFill>
                  <a:srgbClr val="FFC000"/>
                </a:solidFill>
                <a:latin typeface="Times New Roman" pitchFamily="18" charset="0"/>
                <a:cs typeface="Times New Roman" pitchFamily="18" charset="0"/>
              </a:rPr>
              <a:t>نظرية طاليس :</a:t>
            </a:r>
            <a:endParaRPr lang="fr-FR" sz="2800" b="1" dirty="0">
              <a:solidFill>
                <a:srgbClr val="FFC00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1142984"/>
            <a:ext cx="8972520" cy="5715016"/>
          </a:xfrm>
        </p:spPr>
        <p:txBody>
          <a:bodyPr>
            <a:normAutofit lnSpcReduction="10000"/>
          </a:bodyPr>
          <a:lstStyle/>
          <a:p>
            <a:r>
              <a:rPr lang="fr-FR" b="1" dirty="0" smtClean="0"/>
              <a:t>Démonstration: </a:t>
            </a:r>
            <a:r>
              <a:rPr lang="ar-SA" b="1" dirty="0" smtClean="0"/>
              <a:t>البرهان</a:t>
            </a:r>
          </a:p>
          <a:p>
            <a:pPr algn="just">
              <a:buNone/>
            </a:pPr>
            <a:r>
              <a:rPr lang="fr-FR" sz="2400" dirty="0" smtClean="0">
                <a:latin typeface="Times New Roman" pitchFamily="18" charset="0"/>
                <a:cs typeface="Times New Roman" pitchFamily="18" charset="0"/>
              </a:rPr>
              <a:t>-Supposons </a:t>
            </a:r>
            <a:r>
              <a:rPr lang="fr-FR" sz="2400" dirty="0" smtClean="0">
                <a:latin typeface="Times New Roman" pitchFamily="18" charset="0"/>
                <a:cs typeface="Times New Roman" pitchFamily="18" charset="0"/>
              </a:rPr>
              <a:t>qu’au point G</a:t>
            </a:r>
            <a:r>
              <a:rPr lang="fr-FR" sz="2400" baseline="-25000" dirty="0" smtClean="0">
                <a:latin typeface="Times New Roman" pitchFamily="18" charset="0"/>
                <a:cs typeface="Times New Roman" pitchFamily="18" charset="0"/>
              </a:rPr>
              <a:t>1</a:t>
            </a:r>
            <a:r>
              <a:rPr lang="fr-FR" sz="2400" dirty="0" smtClean="0">
                <a:latin typeface="Times New Roman" pitchFamily="18" charset="0"/>
                <a:cs typeface="Times New Roman" pitchFamily="18" charset="0"/>
              </a:rPr>
              <a:t> intervienne une variation de pression </a:t>
            </a:r>
            <a:r>
              <a:rPr lang="fr-FR" sz="2400" dirty="0" smtClean="0">
                <a:latin typeface="Times New Roman" pitchFamily="18" charset="0"/>
                <a:cs typeface="Times New Roman" pitchFamily="18" charset="0"/>
              </a:rPr>
              <a:t>telle que celle-ci</a:t>
            </a:r>
            <a:r>
              <a:rPr lang="ar-SA"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devienne </a:t>
            </a:r>
            <a:r>
              <a:rPr lang="fr-FR" sz="2400" i="1" dirty="0" smtClean="0">
                <a:latin typeface="Times New Roman" pitchFamily="18" charset="0"/>
                <a:cs typeface="Times New Roman" pitchFamily="18" charset="0"/>
              </a:rPr>
              <a:t>P</a:t>
            </a:r>
            <a:r>
              <a:rPr lang="fr-FR" sz="2400" baseline="-25000" dirty="0" smtClean="0">
                <a:latin typeface="Times New Roman" pitchFamily="18" charset="0"/>
                <a:cs typeface="Times New Roman" pitchFamily="18" charset="0"/>
              </a:rPr>
              <a:t>1</a:t>
            </a:r>
            <a:r>
              <a:rPr lang="fr-FR" sz="2400" i="1" dirty="0" smtClean="0">
                <a:latin typeface="Times New Roman" pitchFamily="18" charset="0"/>
                <a:cs typeface="Times New Roman" pitchFamily="18" charset="0"/>
              </a:rPr>
              <a:t>+ ΔP</a:t>
            </a:r>
            <a:r>
              <a:rPr lang="fr-FR" sz="2400" i="1" baseline="-25000" dirty="0" smtClean="0">
                <a:latin typeface="Times New Roman" pitchFamily="18" charset="0"/>
                <a:cs typeface="Times New Roman" pitchFamily="18" charset="0"/>
              </a:rPr>
              <a:t>1</a:t>
            </a:r>
            <a:r>
              <a:rPr lang="fr-FR" sz="2400" i="1" dirty="0" smtClean="0">
                <a:latin typeface="Times New Roman" pitchFamily="18" charset="0"/>
                <a:cs typeface="Times New Roman" pitchFamily="18" charset="0"/>
              </a:rPr>
              <a:t>. ΔP</a:t>
            </a:r>
            <a:r>
              <a:rPr lang="fr-FR" sz="2400" baseline="-25000" dirty="0" smtClean="0">
                <a:latin typeface="Times New Roman" pitchFamily="18" charset="0"/>
                <a:cs typeface="Times New Roman" pitchFamily="18" charset="0"/>
              </a:rPr>
              <a:t>1</a:t>
            </a:r>
            <a:r>
              <a:rPr lang="fr-FR" sz="2400" i="1"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étant un nombre </a:t>
            </a:r>
            <a:r>
              <a:rPr lang="fr-FR" sz="2400" dirty="0" smtClean="0">
                <a:latin typeface="Times New Roman" pitchFamily="18" charset="0"/>
                <a:cs typeface="Times New Roman" pitchFamily="18" charset="0"/>
              </a:rPr>
              <a:t>algébrique. Calculons la variation </a:t>
            </a:r>
            <a:r>
              <a:rPr lang="fr-FR" sz="2400" dirty="0" smtClean="0">
                <a:latin typeface="Times New Roman" pitchFamily="18" charset="0"/>
                <a:cs typeface="Times New Roman" pitchFamily="18" charset="0"/>
              </a:rPr>
              <a:t>de pression </a:t>
            </a:r>
            <a:r>
              <a:rPr lang="fr-FR" sz="2400" i="1" dirty="0" smtClean="0">
                <a:latin typeface="Times New Roman" pitchFamily="18" charset="0"/>
                <a:cs typeface="Times New Roman" pitchFamily="18" charset="0"/>
              </a:rPr>
              <a:t>ΔP</a:t>
            </a:r>
            <a:r>
              <a:rPr lang="fr-FR" sz="2400" i="1"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qui en résulte en G1.</a:t>
            </a:r>
          </a:p>
          <a:p>
            <a:pPr algn="just">
              <a:buNone/>
            </a:pPr>
            <a:r>
              <a:rPr lang="fr-FR" sz="2400" dirty="0" smtClean="0">
                <a:latin typeface="Times New Roman" pitchFamily="18" charset="0"/>
                <a:cs typeface="Times New Roman" pitchFamily="18" charset="0"/>
              </a:rPr>
              <a:t>Appliquons la relation fondamentale de l’hydrostatique entre </a:t>
            </a:r>
            <a:r>
              <a:rPr lang="fr-FR" sz="2400" dirty="0" smtClean="0">
                <a:latin typeface="Times New Roman" pitchFamily="18" charset="0"/>
                <a:cs typeface="Times New Roman" pitchFamily="18" charset="0"/>
              </a:rPr>
              <a:t>G</a:t>
            </a:r>
            <a:r>
              <a:rPr lang="fr-FR" sz="2400" baseline="-25000" dirty="0" smtClean="0">
                <a:latin typeface="Times New Roman" pitchFamily="18" charset="0"/>
                <a:cs typeface="Times New Roman" pitchFamily="18" charset="0"/>
              </a:rPr>
              <a:t>1</a:t>
            </a:r>
            <a:r>
              <a:rPr lang="fr-FR" sz="2400" dirty="0" smtClean="0">
                <a:latin typeface="Times New Roman" pitchFamily="18" charset="0"/>
                <a:cs typeface="Times New Roman" pitchFamily="18" charset="0"/>
              </a:rPr>
              <a:t> et G</a:t>
            </a:r>
            <a:r>
              <a:rPr lang="fr-FR" sz="2400" baseline="-25000"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pour le </a:t>
            </a:r>
            <a:r>
              <a:rPr lang="fr-FR" sz="2400" dirty="0" smtClean="0">
                <a:latin typeface="Times New Roman" pitchFamily="18" charset="0"/>
                <a:cs typeface="Times New Roman" pitchFamily="18" charset="0"/>
              </a:rPr>
              <a:t>fluide.</a:t>
            </a:r>
            <a:endParaRPr lang="fr-FR" sz="2400" b="1" dirty="0" smtClean="0">
              <a:latin typeface="Times New Roman" pitchFamily="18" charset="0"/>
              <a:cs typeface="Times New Roman" pitchFamily="18" charset="0"/>
            </a:endParaRPr>
          </a:p>
          <a:p>
            <a:pPr algn="just" rtl="1">
              <a:buNone/>
            </a:pPr>
            <a:r>
              <a:rPr lang="ar-SA" sz="2400" b="1" dirty="0" smtClean="0">
                <a:latin typeface="Times New Roman" pitchFamily="18" charset="0"/>
                <a:cs typeface="Times New Roman" pitchFamily="18" charset="0"/>
              </a:rPr>
              <a:t>لنفرض النقطة </a:t>
            </a:r>
            <a:r>
              <a:rPr lang="fr-FR" sz="2400" b="1" dirty="0" smtClean="0">
                <a:latin typeface="Times New Roman" pitchFamily="18" charset="0"/>
                <a:cs typeface="Times New Roman" pitchFamily="18" charset="0"/>
              </a:rPr>
              <a:t>G</a:t>
            </a:r>
            <a:r>
              <a:rPr lang="fr-FR" sz="2400" b="1" baseline="-25000" dirty="0" smtClean="0">
                <a:latin typeface="Times New Roman" pitchFamily="18" charset="0"/>
                <a:cs typeface="Times New Roman" pitchFamily="18" charset="0"/>
              </a:rPr>
              <a:t>1</a:t>
            </a:r>
            <a:r>
              <a:rPr lang="ar-SA" sz="2400" b="1" baseline="-25000"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تحدث تغير في الضغط حيث يصبح </a:t>
            </a:r>
            <a:r>
              <a:rPr lang="fr-FR" sz="2400" b="1" i="1" dirty="0" smtClean="0">
                <a:latin typeface="Times New Roman" pitchFamily="18" charset="0"/>
                <a:cs typeface="Times New Roman" pitchFamily="18" charset="0"/>
              </a:rPr>
              <a:t>P</a:t>
            </a:r>
            <a:r>
              <a:rPr lang="fr-FR" sz="2400" b="1" baseline="-25000" dirty="0" smtClean="0">
                <a:latin typeface="Times New Roman" pitchFamily="18" charset="0"/>
                <a:cs typeface="Times New Roman" pitchFamily="18" charset="0"/>
              </a:rPr>
              <a:t>1</a:t>
            </a:r>
            <a:r>
              <a:rPr lang="fr-FR" sz="2400" b="1" i="1"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ΔP</a:t>
            </a:r>
            <a:r>
              <a:rPr lang="fr-FR" sz="2400" b="1" i="1" baseline="-25000" dirty="0" smtClean="0">
                <a:latin typeface="Times New Roman" pitchFamily="18" charset="0"/>
                <a:cs typeface="Times New Roman" pitchFamily="18" charset="0"/>
              </a:rPr>
              <a:t>1</a:t>
            </a:r>
            <a:r>
              <a:rPr lang="ar-SA" sz="2400" b="1" i="1" baseline="-25000" dirty="0" smtClean="0">
                <a:latin typeface="Times New Roman" pitchFamily="18" charset="0"/>
                <a:cs typeface="Times New Roman" pitchFamily="18" charset="0"/>
              </a:rPr>
              <a:t>، </a:t>
            </a:r>
            <a:r>
              <a:rPr lang="ar-SA" sz="2400" b="1" i="1" dirty="0" smtClean="0">
                <a:latin typeface="Times New Roman" pitchFamily="18" charset="0"/>
                <a:cs typeface="Times New Roman" pitchFamily="18" charset="0"/>
              </a:rPr>
              <a:t>ليكن </a:t>
            </a:r>
            <a:r>
              <a:rPr lang="fr-FR" sz="2400" b="1" i="1" dirty="0" smtClean="0">
                <a:latin typeface="Times New Roman" pitchFamily="18" charset="0"/>
                <a:cs typeface="Times New Roman" pitchFamily="18" charset="0"/>
              </a:rPr>
              <a:t>ΔP</a:t>
            </a:r>
            <a:r>
              <a:rPr lang="fr-FR" sz="2400" b="1" baseline="-25000" dirty="0" smtClean="0">
                <a:latin typeface="Times New Roman" pitchFamily="18" charset="0"/>
                <a:cs typeface="Times New Roman" pitchFamily="18" charset="0"/>
              </a:rPr>
              <a:t>1</a:t>
            </a:r>
            <a:r>
              <a:rPr lang="ar-SA" sz="2400" b="1" i="1" dirty="0" smtClean="0">
                <a:latin typeface="Times New Roman" pitchFamily="18" charset="0"/>
                <a:cs typeface="Times New Roman" pitchFamily="18" charset="0"/>
              </a:rPr>
              <a:t> عدد جبري، لنحسب فرق الضغط </a:t>
            </a:r>
            <a:r>
              <a:rPr lang="fr-FR" sz="2400" b="1" i="1" dirty="0" smtClean="0">
                <a:latin typeface="Times New Roman" pitchFamily="18" charset="0"/>
                <a:cs typeface="Times New Roman" pitchFamily="18" charset="0"/>
              </a:rPr>
              <a:t>ΔP</a:t>
            </a:r>
            <a:r>
              <a:rPr lang="fr-FR" sz="2400" b="1" i="1" baseline="-25000" dirty="0" smtClean="0">
                <a:latin typeface="Times New Roman" pitchFamily="18" charset="0"/>
                <a:cs typeface="Times New Roman" pitchFamily="18" charset="0"/>
              </a:rPr>
              <a:t>2</a:t>
            </a:r>
            <a:r>
              <a:rPr lang="ar-SA" sz="2400" b="1" i="1" baseline="-25000" dirty="0" smtClean="0">
                <a:latin typeface="Times New Roman" pitchFamily="18" charset="0"/>
                <a:cs typeface="Times New Roman" pitchFamily="18" charset="0"/>
              </a:rPr>
              <a:t> </a:t>
            </a:r>
            <a:r>
              <a:rPr lang="ar-SA" sz="2400" b="1" i="1" dirty="0" smtClean="0">
                <a:latin typeface="Times New Roman" pitchFamily="18" charset="0"/>
                <a:cs typeface="Times New Roman" pitchFamily="18" charset="0"/>
              </a:rPr>
              <a:t> الذي ينتج عنه في النقطة </a:t>
            </a:r>
            <a:r>
              <a:rPr lang="ar-SA"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G</a:t>
            </a:r>
            <a:r>
              <a:rPr lang="ar-SA" sz="2400" b="1" dirty="0" smtClean="0">
                <a:latin typeface="Times New Roman" pitchFamily="18" charset="0"/>
                <a:cs typeface="Times New Roman" pitchFamily="18" charset="0"/>
              </a:rPr>
              <a:t>.</a:t>
            </a:r>
          </a:p>
          <a:p>
            <a:pPr algn="just" rtl="1">
              <a:buNone/>
            </a:pPr>
            <a:r>
              <a:rPr lang="ar-SA" sz="2400" b="1" dirty="0" smtClean="0">
                <a:latin typeface="Times New Roman" pitchFamily="18" charset="0"/>
                <a:cs typeface="Times New Roman" pitchFamily="18" charset="0"/>
              </a:rPr>
              <a:t>نطبق العلاقة الأساسية للهيدروستاتيك بين </a:t>
            </a:r>
            <a:r>
              <a:rPr lang="fr-FR" sz="2400" b="1" dirty="0" smtClean="0">
                <a:latin typeface="Times New Roman" pitchFamily="18" charset="0"/>
                <a:cs typeface="Times New Roman" pitchFamily="18" charset="0"/>
              </a:rPr>
              <a:t>G</a:t>
            </a:r>
            <a:r>
              <a:rPr lang="fr-FR" sz="2400" b="1" baseline="-25000" dirty="0" smtClean="0">
                <a:latin typeface="Times New Roman" pitchFamily="18" charset="0"/>
                <a:cs typeface="Times New Roman" pitchFamily="18" charset="0"/>
              </a:rPr>
              <a:t>1</a:t>
            </a:r>
            <a:r>
              <a:rPr lang="fr-FR"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 و</a:t>
            </a:r>
            <a:r>
              <a:rPr lang="fr-FR" sz="2400" b="1" dirty="0" smtClean="0">
                <a:latin typeface="Times New Roman" pitchFamily="18" charset="0"/>
                <a:cs typeface="Times New Roman" pitchFamily="18" charset="0"/>
              </a:rPr>
              <a:t> G</a:t>
            </a:r>
            <a:r>
              <a:rPr lang="fr-FR" sz="2400" b="1" baseline="-25000" dirty="0" smtClean="0">
                <a:latin typeface="Times New Roman" pitchFamily="18" charset="0"/>
                <a:cs typeface="Times New Roman" pitchFamily="18" charset="0"/>
              </a:rPr>
              <a:t>2</a:t>
            </a:r>
            <a:r>
              <a:rPr lang="ar-SA" sz="2400" b="1" dirty="0" smtClean="0">
                <a:latin typeface="Times New Roman" pitchFamily="18" charset="0"/>
                <a:cs typeface="Times New Roman" pitchFamily="18" charset="0"/>
              </a:rPr>
              <a:t>للمائع.</a:t>
            </a:r>
          </a:p>
          <a:p>
            <a:pPr algn="just">
              <a:buNone/>
            </a:pPr>
            <a:r>
              <a:rPr lang="fr-FR" sz="2400" dirty="0" smtClean="0"/>
              <a:t>à l’état initial</a:t>
            </a:r>
            <a:r>
              <a:rPr lang="fr-FR" sz="2400" dirty="0" smtClean="0"/>
              <a:t>: </a:t>
            </a:r>
            <a:r>
              <a:rPr lang="fr-FR" sz="2400" i="1" dirty="0" smtClean="0">
                <a:latin typeface="Times New Roman" pitchFamily="18" charset="0"/>
                <a:cs typeface="Times New Roman" pitchFamily="18" charset="0"/>
              </a:rPr>
              <a:t>P</a:t>
            </a:r>
            <a:r>
              <a:rPr lang="fr-FR" sz="2400" i="1" baseline="-25000" dirty="0" smtClean="0">
                <a:latin typeface="Times New Roman" pitchFamily="18" charset="0"/>
                <a:cs typeface="Times New Roman" pitchFamily="18" charset="0"/>
              </a:rPr>
              <a:t>1 </a:t>
            </a:r>
            <a:r>
              <a:rPr lang="fr-FR" sz="2400" i="1" dirty="0" smtClean="0">
                <a:latin typeface="Times New Roman" pitchFamily="18" charset="0"/>
                <a:cs typeface="Times New Roman" pitchFamily="18" charset="0"/>
              </a:rPr>
              <a:t>- P</a:t>
            </a:r>
            <a:r>
              <a:rPr lang="fr-FR" sz="2400" i="1" baseline="-25000" dirty="0" smtClean="0">
                <a:latin typeface="Times New Roman" pitchFamily="18" charset="0"/>
                <a:cs typeface="Times New Roman" pitchFamily="18" charset="0"/>
              </a:rPr>
              <a:t>2</a:t>
            </a:r>
            <a:r>
              <a:rPr lang="fr-FR" sz="2400" i="1" dirty="0" smtClean="0">
                <a:latin typeface="Times New Roman" pitchFamily="18" charset="0"/>
                <a:cs typeface="Times New Roman" pitchFamily="18" charset="0"/>
              </a:rPr>
              <a:t> = </a:t>
            </a:r>
            <a:r>
              <a:rPr lang="el-GR" sz="2400" i="1" dirty="0" smtClean="0">
                <a:latin typeface="Times New Roman" pitchFamily="18" charset="0"/>
                <a:cs typeface="Times New Roman" pitchFamily="18" charset="0"/>
              </a:rPr>
              <a:t>ω</a:t>
            </a:r>
            <a:r>
              <a:rPr lang="fr-FR" sz="2400" i="1" dirty="0" smtClean="0">
                <a:latin typeface="Times New Roman" pitchFamily="18" charset="0"/>
                <a:cs typeface="Times New Roman" pitchFamily="18" charset="0"/>
              </a:rPr>
              <a:t>(Z</a:t>
            </a:r>
            <a:r>
              <a:rPr lang="fr-FR" sz="2400" i="1" baseline="-25000" dirty="0" smtClean="0">
                <a:latin typeface="Times New Roman" pitchFamily="18" charset="0"/>
                <a:cs typeface="Times New Roman" pitchFamily="18" charset="0"/>
              </a:rPr>
              <a:t>2 </a:t>
            </a:r>
            <a:r>
              <a:rPr lang="fr-FR" sz="2400" i="1" dirty="0" smtClean="0">
                <a:latin typeface="Times New Roman" pitchFamily="18" charset="0"/>
                <a:cs typeface="Times New Roman" pitchFamily="18" charset="0"/>
              </a:rPr>
              <a:t>- Z</a:t>
            </a:r>
            <a:r>
              <a:rPr lang="fr-FR" sz="2400" i="1" baseline="-25000" dirty="0" smtClean="0">
                <a:latin typeface="Times New Roman" pitchFamily="18" charset="0"/>
                <a:cs typeface="Times New Roman" pitchFamily="18" charset="0"/>
              </a:rPr>
              <a:t>1</a:t>
            </a:r>
            <a:r>
              <a:rPr lang="fr-FR" sz="2400" i="1" dirty="0" smtClean="0">
                <a:latin typeface="Times New Roman" pitchFamily="18" charset="0"/>
                <a:cs typeface="Times New Roman" pitchFamily="18" charset="0"/>
              </a:rPr>
              <a:t>) ……(1)</a:t>
            </a:r>
            <a:r>
              <a:rPr lang="ar-SA" sz="2400" i="1" dirty="0" smtClean="0">
                <a:latin typeface="Times New Roman" pitchFamily="18" charset="0"/>
                <a:cs typeface="Times New Roman" pitchFamily="18" charset="0"/>
              </a:rPr>
              <a:t>في الحالة الابتدائية:    </a:t>
            </a:r>
          </a:p>
          <a:p>
            <a:pPr algn="just">
              <a:buNone/>
            </a:pPr>
            <a:r>
              <a:rPr lang="fr-FR" sz="2400" dirty="0" smtClean="0"/>
              <a:t>à l’état final</a:t>
            </a:r>
            <a:r>
              <a:rPr lang="en-GB" sz="2400" dirty="0" smtClean="0"/>
              <a:t>: (</a:t>
            </a:r>
            <a:r>
              <a:rPr lang="fr-FR" sz="2400" i="1" dirty="0" smtClean="0">
                <a:latin typeface="Times New Roman" pitchFamily="18" charset="0"/>
                <a:cs typeface="Times New Roman" pitchFamily="18" charset="0"/>
              </a:rPr>
              <a:t>P</a:t>
            </a:r>
            <a:r>
              <a:rPr lang="fr-FR" sz="2400" i="1" baseline="-25000" dirty="0" smtClean="0">
                <a:latin typeface="Times New Roman" pitchFamily="18" charset="0"/>
                <a:cs typeface="Times New Roman" pitchFamily="18" charset="0"/>
              </a:rPr>
              <a:t>1 </a:t>
            </a:r>
            <a:r>
              <a:rPr lang="fr-FR" sz="2400" i="1" dirty="0" smtClean="0">
                <a:latin typeface="Times New Roman" pitchFamily="18" charset="0"/>
                <a:cs typeface="Times New Roman" pitchFamily="18" charset="0"/>
              </a:rPr>
              <a:t>+ ΔP</a:t>
            </a:r>
            <a:r>
              <a:rPr lang="fr-FR" sz="2400" i="1" baseline="-25000" dirty="0" smtClean="0">
                <a:latin typeface="Times New Roman" pitchFamily="18" charset="0"/>
                <a:cs typeface="Times New Roman" pitchFamily="18" charset="0"/>
              </a:rPr>
              <a:t>1</a:t>
            </a:r>
            <a:r>
              <a:rPr lang="fr-FR" sz="2400" i="1" dirty="0" smtClean="0">
                <a:latin typeface="Times New Roman" pitchFamily="18" charset="0"/>
                <a:cs typeface="Times New Roman" pitchFamily="18" charset="0"/>
              </a:rPr>
              <a:t>)</a:t>
            </a:r>
            <a:r>
              <a:rPr lang="fr-FR" sz="2400" i="1" baseline="-25000"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 (P</a:t>
            </a:r>
            <a:r>
              <a:rPr lang="fr-FR" sz="2400" i="1" baseline="-25000" dirty="0" smtClean="0">
                <a:latin typeface="Times New Roman" pitchFamily="18" charset="0"/>
                <a:cs typeface="Times New Roman" pitchFamily="18" charset="0"/>
              </a:rPr>
              <a:t>2 </a:t>
            </a:r>
            <a:r>
              <a:rPr lang="fr-FR" sz="2400" i="1" dirty="0" smtClean="0">
                <a:latin typeface="Times New Roman" pitchFamily="18" charset="0"/>
                <a:cs typeface="Times New Roman" pitchFamily="18" charset="0"/>
              </a:rPr>
              <a:t>+</a:t>
            </a:r>
            <a:r>
              <a:rPr lang="fr-FR" sz="2400" i="1"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ΔP</a:t>
            </a:r>
            <a:r>
              <a:rPr lang="fr-FR" sz="2400" i="1" baseline="-25000" dirty="0" smtClean="0">
                <a:latin typeface="Times New Roman" pitchFamily="18" charset="0"/>
                <a:cs typeface="Times New Roman" pitchFamily="18" charset="0"/>
              </a:rPr>
              <a:t>2</a:t>
            </a:r>
            <a:r>
              <a:rPr lang="fr-FR" sz="2400" i="1" dirty="0" smtClean="0">
                <a:latin typeface="Times New Roman" pitchFamily="18" charset="0"/>
                <a:cs typeface="Times New Roman" pitchFamily="18" charset="0"/>
              </a:rPr>
              <a:t>) = </a:t>
            </a:r>
            <a:r>
              <a:rPr lang="el-GR" sz="2400" i="1" dirty="0" smtClean="0">
                <a:latin typeface="Times New Roman" pitchFamily="18" charset="0"/>
                <a:cs typeface="Times New Roman" pitchFamily="18" charset="0"/>
              </a:rPr>
              <a:t>ω</a:t>
            </a:r>
            <a:r>
              <a:rPr lang="fr-FR" sz="2400" i="1" dirty="0" smtClean="0">
                <a:latin typeface="Times New Roman" pitchFamily="18" charset="0"/>
                <a:cs typeface="Times New Roman" pitchFamily="18" charset="0"/>
              </a:rPr>
              <a:t>(Z</a:t>
            </a:r>
            <a:r>
              <a:rPr lang="fr-FR" sz="2400" i="1" baseline="-25000" dirty="0" smtClean="0">
                <a:latin typeface="Times New Roman" pitchFamily="18" charset="0"/>
                <a:cs typeface="Times New Roman" pitchFamily="18" charset="0"/>
              </a:rPr>
              <a:t>2 </a:t>
            </a:r>
            <a:r>
              <a:rPr lang="fr-FR" sz="2400" i="1" dirty="0" smtClean="0">
                <a:latin typeface="Times New Roman" pitchFamily="18" charset="0"/>
                <a:cs typeface="Times New Roman" pitchFamily="18" charset="0"/>
              </a:rPr>
              <a:t>- Z</a:t>
            </a:r>
            <a:r>
              <a:rPr lang="fr-FR" sz="2400" i="1" baseline="-25000" dirty="0" smtClean="0">
                <a:latin typeface="Times New Roman" pitchFamily="18" charset="0"/>
                <a:cs typeface="Times New Roman" pitchFamily="18" charset="0"/>
              </a:rPr>
              <a:t>1</a:t>
            </a:r>
            <a:r>
              <a:rPr lang="fr-FR" sz="2400" i="1" dirty="0" smtClean="0">
                <a:latin typeface="Times New Roman" pitchFamily="18" charset="0"/>
                <a:cs typeface="Times New Roman" pitchFamily="18" charset="0"/>
              </a:rPr>
              <a:t>)..(2)</a:t>
            </a:r>
            <a:r>
              <a:rPr lang="ar-SA" sz="2400" i="1" dirty="0" smtClean="0">
                <a:latin typeface="Times New Roman" pitchFamily="18" charset="0"/>
                <a:cs typeface="Times New Roman" pitchFamily="18" charset="0"/>
              </a:rPr>
              <a:t> </a:t>
            </a:r>
            <a:r>
              <a:rPr lang="ar-SA" sz="2400" i="1" dirty="0" smtClean="0">
                <a:latin typeface="Times New Roman" pitchFamily="18" charset="0"/>
                <a:cs typeface="Times New Roman" pitchFamily="18" charset="0"/>
              </a:rPr>
              <a:t>في الحالة النهائية: </a:t>
            </a:r>
            <a:endParaRPr lang="en-GB" sz="2400" dirty="0" smtClean="0"/>
          </a:p>
          <a:p>
            <a:pPr algn="just">
              <a:buNone/>
            </a:pPr>
            <a:r>
              <a:rPr lang="fr-FR" sz="2400" dirty="0" smtClean="0">
                <a:latin typeface="Times New Roman" pitchFamily="18" charset="0"/>
                <a:cs typeface="Times New Roman" pitchFamily="18" charset="0"/>
              </a:rPr>
              <a:t>En faisant la différence </a:t>
            </a:r>
            <a:r>
              <a:rPr lang="fr-FR" sz="2400" dirty="0" smtClean="0">
                <a:latin typeface="Times New Roman" pitchFamily="18" charset="0"/>
                <a:cs typeface="Times New Roman" pitchFamily="18" charset="0"/>
              </a:rPr>
              <a:t>entre </a:t>
            </a:r>
            <a:r>
              <a:rPr lang="fr-FR" sz="2400" dirty="0" smtClean="0">
                <a:latin typeface="Times New Roman" pitchFamily="18" charset="0"/>
                <a:cs typeface="Times New Roman" pitchFamily="18" charset="0"/>
              </a:rPr>
              <a:t>les équations (2) et (1) on </a:t>
            </a:r>
            <a:r>
              <a:rPr lang="fr-FR" sz="2400" dirty="0" smtClean="0">
                <a:latin typeface="Times New Roman" pitchFamily="18" charset="0"/>
                <a:cs typeface="Times New Roman" pitchFamily="18" charset="0"/>
              </a:rPr>
              <a:t>obtient:</a:t>
            </a:r>
            <a:endParaRPr lang="ar-SA" sz="2400" dirty="0" smtClean="0">
              <a:latin typeface="Times New Roman" pitchFamily="18" charset="0"/>
              <a:cs typeface="Times New Roman" pitchFamily="18" charset="0"/>
            </a:endParaRPr>
          </a:p>
          <a:p>
            <a:pPr>
              <a:buNone/>
            </a:pPr>
            <a:r>
              <a:rPr lang="fr-FR" sz="2400" b="1" i="1" dirty="0" smtClean="0">
                <a:latin typeface="Times New Roman" pitchFamily="18" charset="0"/>
                <a:cs typeface="Times New Roman" pitchFamily="18" charset="0"/>
              </a:rPr>
              <a:t>                       ΔP</a:t>
            </a:r>
            <a:r>
              <a:rPr lang="fr-FR" sz="2400" b="1" i="1" baseline="-25000" dirty="0" smtClean="0">
                <a:latin typeface="Times New Roman" pitchFamily="18" charset="0"/>
                <a:cs typeface="Times New Roman" pitchFamily="18" charset="0"/>
              </a:rPr>
              <a:t>1</a:t>
            </a:r>
            <a:r>
              <a:rPr lang="fr-FR" sz="2400" b="1" i="1" dirty="0" smtClean="0">
                <a:latin typeface="Times New Roman" pitchFamily="18" charset="0"/>
                <a:cs typeface="Times New Roman" pitchFamily="18" charset="0"/>
              </a:rPr>
              <a:t> </a:t>
            </a:r>
            <a:r>
              <a:rPr lang="ar-SA" sz="2400" b="1" i="1" dirty="0" smtClean="0">
                <a:latin typeface="Times New Roman" pitchFamily="18" charset="0"/>
                <a:cs typeface="Times New Roman" pitchFamily="18" charset="0"/>
              </a:rPr>
              <a:t>-</a:t>
            </a:r>
            <a:r>
              <a:rPr lang="fr-FR" sz="2400" b="1" i="1" dirty="0" smtClean="0">
                <a:latin typeface="Times New Roman" pitchFamily="18" charset="0"/>
                <a:cs typeface="Times New Roman" pitchFamily="18" charset="0"/>
              </a:rPr>
              <a:t> ΔP</a:t>
            </a:r>
            <a:r>
              <a:rPr lang="fr-FR" sz="2400" b="1" i="1" baseline="-25000" dirty="0" smtClean="0">
                <a:latin typeface="Times New Roman" pitchFamily="18" charset="0"/>
                <a:cs typeface="Times New Roman" pitchFamily="18" charset="0"/>
              </a:rPr>
              <a:t>1</a:t>
            </a:r>
            <a:r>
              <a:rPr lang="fr-FR" sz="2400" b="1" i="1" dirty="0" smtClean="0">
                <a:latin typeface="Times New Roman" pitchFamily="18" charset="0"/>
                <a:cs typeface="Times New Roman" pitchFamily="18" charset="0"/>
              </a:rPr>
              <a:t>= 0 </a:t>
            </a:r>
            <a:r>
              <a:rPr lang="fr-FR" sz="2400" i="1" dirty="0" smtClean="0">
                <a:latin typeface="Times New Roman" pitchFamily="18" charset="0"/>
                <a:cs typeface="Times New Roman" pitchFamily="18" charset="0"/>
              </a:rPr>
              <a:t>d’où  </a:t>
            </a:r>
            <a:r>
              <a:rPr lang="fr-FR" sz="2400" b="1" i="1" dirty="0" smtClean="0">
                <a:latin typeface="Times New Roman" pitchFamily="18" charset="0"/>
                <a:cs typeface="Times New Roman" pitchFamily="18" charset="0"/>
              </a:rPr>
              <a:t>ΔP</a:t>
            </a:r>
            <a:r>
              <a:rPr lang="fr-FR" sz="2400" b="1" i="1" baseline="-25000" dirty="0" smtClean="0">
                <a:latin typeface="Times New Roman" pitchFamily="18" charset="0"/>
                <a:cs typeface="Times New Roman" pitchFamily="18" charset="0"/>
              </a:rPr>
              <a:t>1</a:t>
            </a:r>
            <a:r>
              <a:rPr lang="fr-FR" sz="2400" b="1" i="1"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 ΔP</a:t>
            </a:r>
            <a:r>
              <a:rPr lang="fr-FR" sz="2400" b="1" i="1" baseline="-25000" dirty="0" smtClean="0">
                <a:latin typeface="Times New Roman" pitchFamily="18" charset="0"/>
                <a:cs typeface="Times New Roman" pitchFamily="18" charset="0"/>
              </a:rPr>
              <a:t>1</a:t>
            </a:r>
            <a:r>
              <a:rPr lang="ar-SA" sz="2400" b="1" i="1" dirty="0" smtClean="0">
                <a:latin typeface="Times New Roman" pitchFamily="18" charset="0"/>
                <a:cs typeface="Times New Roman" pitchFamily="18" charset="0"/>
              </a:rPr>
              <a:t>بطرح</a:t>
            </a:r>
            <a:r>
              <a:rPr lang="ar-SA" sz="2400" b="1" dirty="0" smtClean="0">
                <a:latin typeface="Times New Roman" pitchFamily="18" charset="0"/>
                <a:cs typeface="Times New Roman" pitchFamily="18" charset="0"/>
              </a:rPr>
              <a:t> العلاقتين السابقتين نتحصل  </a:t>
            </a:r>
            <a:endParaRPr lang="fr-FR" sz="2400" b="1" dirty="0">
              <a:latin typeface="Times New Roman" pitchFamily="18" charset="0"/>
              <a:cs typeface="Times New Roman" pitchFamily="18" charset="0"/>
            </a:endParaRPr>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285720" y="691202"/>
            <a:ext cx="5017720" cy="523220"/>
          </a:xfrm>
          <a:prstGeom prst="rect">
            <a:avLst/>
          </a:prstGeom>
        </p:spPr>
        <p:txBody>
          <a:bodyPr wrap="none">
            <a:spAutoFit/>
          </a:bodyPr>
          <a:lstStyle/>
          <a:p>
            <a:r>
              <a:rPr lang="fr-FR" sz="2800" b="1" dirty="0" smtClean="0">
                <a:solidFill>
                  <a:srgbClr val="FFC000"/>
                </a:solidFill>
                <a:latin typeface="Times New Roman" pitchFamily="18" charset="0"/>
                <a:cs typeface="Times New Roman" pitchFamily="18" charset="0"/>
              </a:rPr>
              <a:t>Théorème de Pascal</a:t>
            </a:r>
            <a:r>
              <a:rPr lang="ar-SA" sz="2800" b="1" dirty="0" smtClean="0">
                <a:solidFill>
                  <a:srgbClr val="FFC000"/>
                </a:solidFill>
                <a:latin typeface="Times New Roman" pitchFamily="18" charset="0"/>
                <a:cs typeface="Times New Roman" pitchFamily="18" charset="0"/>
              </a:rPr>
              <a:t>نظرية طاليس :</a:t>
            </a:r>
            <a:endParaRPr lang="fr-FR" sz="2800" b="1" dirty="0">
              <a:solidFill>
                <a:srgbClr val="FFC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a:t>
            </a:r>
            <a:r>
              <a:rPr lang="fr-FR" sz="3600" i="1" dirty="0" smtClean="0">
                <a:latin typeface="Times New Roman" pitchFamily="18" charset="0"/>
                <a:cs typeface="Times New Roman" pitchFamily="18" charset="0"/>
              </a:rPr>
              <a:t> des fluides: Hydrostatique</a:t>
            </a:r>
            <a:endParaRPr lang="fr-FR" sz="3600" i="1"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just"/>
            <a:r>
              <a:rPr lang="fr-FR" sz="3200" dirty="0" smtClean="0">
                <a:latin typeface="Times New Roman" pitchFamily="18" charset="0"/>
                <a:cs typeface="Times New Roman" pitchFamily="18" charset="0"/>
              </a:rPr>
              <a:t>Un fluide peut être considérer comme étant un milieu matériel continu, déformable, sans rigidité et qui peut s'écouler. Le fluide est un corps sans forme propre qui prend la forme du récipient qui le contient.</a:t>
            </a:r>
          </a:p>
          <a:p>
            <a:pPr algn="just" rtl="1"/>
            <a:r>
              <a:rPr lang="ar-SA" sz="3200" b="1" dirty="0" smtClean="0">
                <a:latin typeface="Times New Roman" pitchFamily="18" charset="0"/>
                <a:cs typeface="Times New Roman" pitchFamily="18" charset="0"/>
              </a:rPr>
              <a:t>يمكن اعتبار المائع على أنه وسط مادي مستمر قابل للتشوه غير صلب يمكنه الجريان أو السيلان، كما أنه يعتبر جسم ليس له شكل خاص به، بل يأخذ شكل الإناء الذي يضع فيه.</a:t>
            </a:r>
            <a:r>
              <a:rPr lang="fr-FR" sz="3200" b="1" dirty="0" smtClean="0">
                <a:latin typeface="Times New Roman" pitchFamily="18" charset="0"/>
                <a:cs typeface="Times New Roman" pitchFamily="18" charset="0"/>
              </a:rPr>
              <a:t> </a:t>
            </a:r>
            <a:endParaRPr lang="fr-FR" sz="3200" b="1" dirty="0">
              <a:latin typeface="Times New Roman" pitchFamily="18" charset="0"/>
              <a:cs typeface="Times New Roman" pitchFamily="18" charset="0"/>
            </a:endParaRPr>
          </a:p>
        </p:txBody>
      </p:sp>
      <p:sp>
        <p:nvSpPr>
          <p:cNvPr id="4" name="Rectangle 3"/>
          <p:cNvSpPr/>
          <p:nvPr/>
        </p:nvSpPr>
        <p:spPr>
          <a:xfrm>
            <a:off x="642910" y="1000108"/>
            <a:ext cx="2098651" cy="584775"/>
          </a:xfrm>
          <a:prstGeom prst="rect">
            <a:avLst/>
          </a:prstGeom>
        </p:spPr>
        <p:txBody>
          <a:bodyPr wrap="none">
            <a:spAutoFit/>
          </a:bodyPr>
          <a:lstStyle/>
          <a:p>
            <a:r>
              <a:rPr lang="fr-FR" sz="3200" b="1" u="sng" dirty="0" smtClean="0">
                <a:solidFill>
                  <a:srgbClr val="FFC000"/>
                </a:solidFill>
                <a:latin typeface="Times New Roman" pitchFamily="18" charset="0"/>
                <a:cs typeface="Times New Roman" pitchFamily="18" charset="0"/>
              </a:rPr>
              <a:t>Définitions</a:t>
            </a:r>
            <a:endParaRPr lang="fr-FR" sz="3200" b="1" u="sng" dirty="0">
              <a:solidFill>
                <a:srgbClr val="FFC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05896"/>
            <a:ext cx="8229600" cy="5380690"/>
          </a:xfrm>
        </p:spPr>
        <p:txBody>
          <a:bodyPr>
            <a:normAutofit/>
          </a:bodyPr>
          <a:lstStyle/>
          <a:p>
            <a:pPr algn="just"/>
            <a:r>
              <a:rPr lang="fr-FR" dirty="0" smtClean="0">
                <a:latin typeface="Times New Roman" pitchFamily="18" charset="0"/>
                <a:cs typeface="Times New Roman" pitchFamily="18" charset="0"/>
              </a:rPr>
              <a:t>Elle comprend deux grandes sous branches:</a:t>
            </a:r>
          </a:p>
          <a:p>
            <a:pPr algn="just">
              <a:buFont typeface="Wingdings" pitchFamily="2" charset="2"/>
              <a:buChar char="Ø"/>
            </a:pPr>
            <a:r>
              <a:rPr lang="fr-FR" dirty="0" smtClean="0">
                <a:latin typeface="Times New Roman" pitchFamily="18" charset="0"/>
                <a:cs typeface="Times New Roman" pitchFamily="18" charset="0"/>
              </a:rPr>
              <a:t>- La statique des fluides, ou l'hydrostatique  qui étudie les fluides au repos.</a:t>
            </a:r>
          </a:p>
          <a:p>
            <a:pPr algn="just">
              <a:buFont typeface="Wingdings" pitchFamily="2" charset="2"/>
              <a:buChar char="Ø"/>
            </a:pPr>
            <a:r>
              <a:rPr lang="fr-FR" dirty="0" smtClean="0">
                <a:latin typeface="Times New Roman" pitchFamily="18" charset="0"/>
                <a:cs typeface="Times New Roman" pitchFamily="18" charset="0"/>
              </a:rPr>
              <a:t>- La dynamique des fluides qui étudie les fluides en mouvement.</a:t>
            </a:r>
            <a:endParaRPr lang="ar-SA" dirty="0" smtClean="0">
              <a:latin typeface="Times New Roman" pitchFamily="18" charset="0"/>
              <a:cs typeface="Times New Roman" pitchFamily="18" charset="0"/>
            </a:endParaRPr>
          </a:p>
          <a:p>
            <a:pPr algn="just" rtl="1"/>
            <a:r>
              <a:rPr lang="ar-SA" b="1" dirty="0" smtClean="0">
                <a:latin typeface="Times New Roman" pitchFamily="18" charset="0"/>
                <a:cs typeface="Times New Roman" pitchFamily="18" charset="0"/>
              </a:rPr>
              <a:t>ويحتوي على قسمين كبيرين:</a:t>
            </a:r>
          </a:p>
          <a:p>
            <a:pPr algn="just" rtl="1">
              <a:buFont typeface="Wingdings" pitchFamily="2" charset="2"/>
              <a:buChar char="Ø"/>
            </a:pPr>
            <a:r>
              <a:rPr lang="ar-SA" b="1" u="sng" dirty="0" smtClean="0">
                <a:latin typeface="Times New Roman" pitchFamily="18" charset="0"/>
                <a:cs typeface="Times New Roman" pitchFamily="18" charset="0"/>
              </a:rPr>
              <a:t>الموائع في حالة السكون أو الهيدروستاتيك</a:t>
            </a:r>
            <a:r>
              <a:rPr lang="ar-SA" b="1" dirty="0" smtClean="0">
                <a:latin typeface="Times New Roman" pitchFamily="18" charset="0"/>
                <a:cs typeface="Times New Roman" pitchFamily="18" charset="0"/>
              </a:rPr>
              <a:t> والذي يدرس الموائع في حالة السكون أو الخمول أو حالة الاستقرار التام أي بدون أن تطبق عليها قوى خارجية تؤثر عليها. </a:t>
            </a:r>
          </a:p>
          <a:p>
            <a:pPr algn="just" rtl="1">
              <a:buFont typeface="Wingdings" pitchFamily="2" charset="2"/>
              <a:buChar char="Ø"/>
            </a:pPr>
            <a:r>
              <a:rPr lang="ar-SA" b="1" u="sng" dirty="0" smtClean="0">
                <a:latin typeface="Times New Roman" pitchFamily="18" charset="0"/>
                <a:cs typeface="Times New Roman" pitchFamily="18" charset="0"/>
              </a:rPr>
              <a:t>الموائع في حالة الحركة أو الهيدروديناميك</a:t>
            </a:r>
            <a:r>
              <a:rPr lang="ar-SA" b="1" dirty="0" smtClean="0">
                <a:latin typeface="Times New Roman" pitchFamily="18" charset="0"/>
                <a:cs typeface="Times New Roman" pitchFamily="18" charset="0"/>
              </a:rPr>
              <a:t> والذي يدرس الموائع في حالة الحركة أو عندما تطبق عليها قوى خارجية. </a:t>
            </a:r>
          </a:p>
          <a:p>
            <a:pPr algn="just" rtl="1">
              <a:buFont typeface="Wingdings" pitchFamily="2" charset="2"/>
              <a:buChar char="Ø"/>
            </a:pPr>
            <a:endParaRPr lang="ar-SA" b="1" dirty="0" smtClean="0">
              <a:latin typeface="Times New Roman" pitchFamily="18" charset="0"/>
              <a:cs typeface="Times New Roman" pitchFamily="18" charset="0"/>
            </a:endParaRPr>
          </a:p>
          <a:p>
            <a:pPr algn="just" rtl="1">
              <a:buFont typeface="Wingdings" pitchFamily="2" charset="2"/>
              <a:buChar char="Ø"/>
            </a:pPr>
            <a:endParaRPr lang="fr-FR" b="1" dirty="0" smtClean="0">
              <a:latin typeface="Times New Roman" pitchFamily="18" charset="0"/>
              <a:cs typeface="Times New Roman" pitchFamily="18" charset="0"/>
            </a:endParaRPr>
          </a:p>
          <a:p>
            <a:pPr algn="r" rtl="1"/>
            <a:endParaRPr lang="fr-FR" dirty="0"/>
          </a:p>
        </p:txBody>
      </p:sp>
      <p:sp>
        <p:nvSpPr>
          <p:cNvPr id="4" name="Titre 1"/>
          <p:cNvSpPr txBox="1">
            <a:spLocks/>
          </p:cNvSpPr>
          <p:nvPr/>
        </p:nvSpPr>
        <p:spPr>
          <a:xfrm>
            <a:off x="0" y="0"/>
            <a:ext cx="9144000" cy="725470"/>
          </a:xfrm>
          <a:prstGeom prst="rect">
            <a:avLst/>
          </a:prstGeom>
          <a:solidFill>
            <a:schemeClr val="accent4">
              <a:lumMod val="75000"/>
            </a:schemeClr>
          </a:solidFill>
        </p:spPr>
        <p:txBody>
          <a:bodyPr vert="horz" anchor="ctr">
            <a:noAutofit/>
            <a:scene3d>
              <a:camera prst="orthographicFront"/>
              <a:lightRig rig="soft" dir="t">
                <a:rot lat="0" lon="0" rev="1680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000" b="1" i="1"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rPr>
              <a:t>Mécanique des fluides: Hydrostatique</a:t>
            </a:r>
            <a:endParaRPr kumimoji="0" lang="fr-FR" sz="4000" b="1" i="1"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Times New Roman" pitchFamily="18" charset="0"/>
              <a:ea typeface="+mj-ea"/>
              <a:cs typeface="Times New Roman" pitchFamily="18" charset="0"/>
            </a:endParaRPr>
          </a:p>
        </p:txBody>
      </p:sp>
      <p:sp>
        <p:nvSpPr>
          <p:cNvPr id="5" name="Rectangle 4"/>
          <p:cNvSpPr/>
          <p:nvPr/>
        </p:nvSpPr>
        <p:spPr>
          <a:xfrm>
            <a:off x="642910" y="857232"/>
            <a:ext cx="2098651" cy="584775"/>
          </a:xfrm>
          <a:prstGeom prst="rect">
            <a:avLst/>
          </a:prstGeom>
        </p:spPr>
        <p:txBody>
          <a:bodyPr wrap="none">
            <a:spAutoFit/>
          </a:bodyPr>
          <a:lstStyle/>
          <a:p>
            <a:r>
              <a:rPr lang="fr-FR" sz="3200" b="1" u="sng" dirty="0" smtClean="0">
                <a:solidFill>
                  <a:srgbClr val="FFC000"/>
                </a:solidFill>
                <a:latin typeface="Times New Roman" pitchFamily="18" charset="0"/>
                <a:cs typeface="Times New Roman" pitchFamily="18" charset="0"/>
              </a:rPr>
              <a:t>Définitions</a:t>
            </a:r>
            <a:endParaRPr lang="fr-FR" sz="3200" b="1" u="sng"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85860"/>
            <a:ext cx="8229600" cy="5143536"/>
          </a:xfrm>
        </p:spPr>
        <p:txBody>
          <a:bodyPr>
            <a:normAutofit fontScale="92500" lnSpcReduction="20000"/>
          </a:bodyPr>
          <a:lstStyle/>
          <a:p>
            <a:r>
              <a:rPr lang="fr-FR" b="1" u="sng" dirty="0" smtClean="0">
                <a:latin typeface="Times New Roman" pitchFamily="18" charset="0"/>
                <a:cs typeface="Times New Roman" pitchFamily="18" charset="0"/>
              </a:rPr>
              <a:t>Fluide parfait</a:t>
            </a:r>
            <a:r>
              <a:rPr lang="ar-SA" b="1" u="sng" dirty="0" smtClean="0"/>
              <a:t>المائع المثالي:</a:t>
            </a:r>
            <a:r>
              <a:rPr lang="ar-SA" b="1" dirty="0" smtClean="0"/>
              <a:t> </a:t>
            </a:r>
            <a:endParaRPr lang="fr-FR" b="1" dirty="0" smtClean="0"/>
          </a:p>
          <a:p>
            <a:pPr algn="just"/>
            <a:r>
              <a:rPr lang="fr-FR" b="1" dirty="0" smtClean="0"/>
              <a:t>	</a:t>
            </a:r>
            <a:r>
              <a:rPr lang="fr-FR" dirty="0" smtClean="0">
                <a:latin typeface="Times New Roman" pitchFamily="18" charset="0"/>
                <a:cs typeface="Times New Roman" pitchFamily="18" charset="0"/>
              </a:rPr>
              <a:t>En mécanique des fluides, un fluide est dit parfait, s'il est possible de décrire son mouvement sans prendre en compte les effets de frottement.</a:t>
            </a:r>
            <a:endParaRPr lang="ar-SA" dirty="0" smtClean="0">
              <a:latin typeface="Times New Roman" pitchFamily="18" charset="0"/>
              <a:cs typeface="Times New Roman" pitchFamily="18" charset="0"/>
            </a:endParaRPr>
          </a:p>
          <a:p>
            <a:pPr algn="r" rtl="1"/>
            <a:r>
              <a:rPr lang="ar-SA" b="1" dirty="0" smtClean="0"/>
              <a:t>وهو المائع الذي لا يؤخذ فيه بعين الاعتبار قوة الاحتكاك أثناء حركته.</a:t>
            </a:r>
            <a:endParaRPr lang="fr-FR" b="1" dirty="0" smtClean="0"/>
          </a:p>
          <a:p>
            <a:r>
              <a:rPr lang="fr-FR" b="1" u="sng" dirty="0" smtClean="0">
                <a:latin typeface="Times New Roman" pitchFamily="18" charset="0"/>
                <a:cs typeface="Times New Roman" pitchFamily="18" charset="0"/>
              </a:rPr>
              <a:t>Fluide réel</a:t>
            </a:r>
            <a:r>
              <a:rPr lang="ar-SA" b="1" u="sng" dirty="0" smtClean="0"/>
              <a:t>المائع الحقيقي:</a:t>
            </a:r>
            <a:r>
              <a:rPr lang="ar-SA" b="1" dirty="0" smtClean="0"/>
              <a:t> </a:t>
            </a:r>
            <a:endParaRPr lang="fr-FR" b="1" dirty="0" smtClean="0"/>
          </a:p>
          <a:p>
            <a:pPr algn="just"/>
            <a:r>
              <a:rPr lang="fr-FR" b="1" dirty="0" smtClean="0"/>
              <a:t>	</a:t>
            </a:r>
            <a:r>
              <a:rPr lang="fr-FR" dirty="0" smtClean="0">
                <a:latin typeface="Times New Roman" pitchFamily="18" charset="0"/>
                <a:cs typeface="Times New Roman" pitchFamily="18" charset="0"/>
              </a:rPr>
              <a:t>Contrairement à un fluide parfait, dans un fluide réel les forces tangentielles de frottement interne qui s'opposent au glissement relatif des couches fluides sont prises en considération. Ce phénomène de frottement visqueux apparait lors du mouvement du fluide.</a:t>
            </a:r>
            <a:endParaRPr lang="ar-SA" dirty="0" smtClean="0">
              <a:latin typeface="Times New Roman" pitchFamily="18" charset="0"/>
              <a:cs typeface="Times New Roman" pitchFamily="18" charset="0"/>
            </a:endParaRPr>
          </a:p>
          <a:p>
            <a:pPr algn="just" rtl="1"/>
            <a:r>
              <a:rPr lang="ar-SA" b="1" dirty="0" smtClean="0"/>
              <a:t>على عكس المائع المثالي والذي تؤخذ بعين الاعتبار قوى الاحتكاك المماسية والتي تعترض انزلاق طبقات المائع والتي تتجلى أثناء الحركة. </a:t>
            </a:r>
            <a:r>
              <a:rPr lang="fr-FR" b="1" dirty="0" smtClean="0"/>
              <a:t>   </a:t>
            </a:r>
          </a:p>
        </p:txBody>
      </p:sp>
      <p:sp>
        <p:nvSpPr>
          <p:cNvPr id="6" name="Titre 1"/>
          <p:cNvSpPr>
            <a:spLocks noGrp="1"/>
          </p:cNvSpPr>
          <p:nvPr>
            <p:ph type="title"/>
          </p:nvPr>
        </p:nvSpPr>
        <p:spPr>
          <a:xfrm>
            <a:off x="0" y="0"/>
            <a:ext cx="9144000" cy="725470"/>
          </a:xfrm>
          <a:solidFill>
            <a:schemeClr val="accent4">
              <a:lumMod val="75000"/>
            </a:schemeClr>
          </a:solidFill>
        </p:spPr>
        <p:txBody>
          <a:bodyPr>
            <a:no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4" name="Rectangle 3"/>
          <p:cNvSpPr/>
          <p:nvPr/>
        </p:nvSpPr>
        <p:spPr>
          <a:xfrm>
            <a:off x="642910" y="714356"/>
            <a:ext cx="2098651" cy="584775"/>
          </a:xfrm>
          <a:prstGeom prst="rect">
            <a:avLst/>
          </a:prstGeom>
        </p:spPr>
        <p:txBody>
          <a:bodyPr wrap="none">
            <a:spAutoFit/>
          </a:bodyPr>
          <a:lstStyle/>
          <a:p>
            <a:r>
              <a:rPr lang="fr-FR" sz="3200" b="1" u="sng" dirty="0" smtClean="0">
                <a:solidFill>
                  <a:srgbClr val="FFC000"/>
                </a:solidFill>
                <a:latin typeface="Times New Roman" pitchFamily="18" charset="0"/>
                <a:cs typeface="Times New Roman" pitchFamily="18" charset="0"/>
              </a:rPr>
              <a:t>Définitions</a:t>
            </a:r>
            <a:endParaRPr lang="fr-FR" sz="3200" b="1" u="sng" dirty="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500174"/>
            <a:ext cx="8229600" cy="4929222"/>
          </a:xfrm>
        </p:spPr>
        <p:txBody>
          <a:bodyPr/>
          <a:lstStyle/>
          <a:p>
            <a:pPr algn="just"/>
            <a:r>
              <a:rPr lang="fr-FR" b="1" u="sng" dirty="0" smtClean="0">
                <a:latin typeface="Times New Roman" pitchFamily="18" charset="0"/>
                <a:cs typeface="Times New Roman" pitchFamily="18" charset="0"/>
              </a:rPr>
              <a:t>Fluide incompressible</a:t>
            </a:r>
            <a:r>
              <a:rPr lang="ar-SA" b="1" u="sng" dirty="0" smtClean="0"/>
              <a:t> الغازات غير القابلة للانضغاط:</a:t>
            </a:r>
            <a:r>
              <a:rPr lang="ar-SA" b="1" dirty="0" smtClean="0"/>
              <a:t> </a:t>
            </a:r>
            <a:endParaRPr lang="fr-FR" b="1" dirty="0" smtClean="0"/>
          </a:p>
          <a:p>
            <a:pPr algn="just"/>
            <a:r>
              <a:rPr lang="fr-FR" dirty="0" smtClean="0">
                <a:latin typeface="Times New Roman" pitchFamily="18" charset="0"/>
                <a:cs typeface="Times New Roman" pitchFamily="18" charset="0"/>
              </a:rPr>
              <a:t>Un fluide est dit incompressible lorsque le volume occupé par une masse donnée ne varie pas en fonction de la pression extérieure. Les liquides peuvent être considérée comme des fluides incompressibles (eau, huile, etc.).</a:t>
            </a:r>
          </a:p>
          <a:p>
            <a:pPr algn="just" rtl="1"/>
            <a:r>
              <a:rPr lang="ar-SA" b="1" dirty="0" smtClean="0"/>
              <a:t>نقول عن المائع أنه غير قابل للانضغاط لما يكون الحجم المحتل من طرف كتلة ما لا يتغير بدلالة تغير الضغط المطبق عليه. فالسوائل يمكن اعتبارها موائع غير قابلة للانضغاط مثال على ذلك: الماء، الزيت، إلخ.</a:t>
            </a:r>
            <a:endParaRPr lang="fr-FR" b="1"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571472" y="857232"/>
            <a:ext cx="2098651" cy="584775"/>
          </a:xfrm>
          <a:prstGeom prst="rect">
            <a:avLst/>
          </a:prstGeom>
        </p:spPr>
        <p:txBody>
          <a:bodyPr wrap="none">
            <a:spAutoFit/>
          </a:bodyPr>
          <a:lstStyle/>
          <a:p>
            <a:r>
              <a:rPr lang="fr-FR" sz="3200" b="1" u="sng" dirty="0" smtClean="0">
                <a:solidFill>
                  <a:srgbClr val="FFC000"/>
                </a:solidFill>
                <a:latin typeface="Times New Roman" pitchFamily="18" charset="0"/>
                <a:cs typeface="Times New Roman" pitchFamily="18" charset="0"/>
              </a:rPr>
              <a:t>Définitions</a:t>
            </a:r>
            <a:endParaRPr lang="fr-FR" sz="3200" b="1" u="sng" dirty="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785926"/>
            <a:ext cx="8229600" cy="4500594"/>
          </a:xfrm>
        </p:spPr>
        <p:txBody>
          <a:bodyPr/>
          <a:lstStyle/>
          <a:p>
            <a:pPr algn="just"/>
            <a:r>
              <a:rPr lang="fr-FR" b="1" u="sng" dirty="0" smtClean="0">
                <a:latin typeface="Times New Roman" pitchFamily="18" charset="0"/>
                <a:cs typeface="Times New Roman" pitchFamily="18" charset="0"/>
              </a:rPr>
              <a:t>Fluide compressible</a:t>
            </a:r>
            <a:r>
              <a:rPr lang="ar-SA" b="1" dirty="0" smtClean="0">
                <a:latin typeface="Times New Roman" pitchFamily="18" charset="0"/>
                <a:cs typeface="Times New Roman" pitchFamily="18" charset="0"/>
              </a:rPr>
              <a:t> </a:t>
            </a:r>
            <a:r>
              <a:rPr lang="ar-SA" b="1" u="sng" dirty="0" smtClean="0">
                <a:latin typeface="Times New Roman" pitchFamily="18" charset="0"/>
                <a:cs typeface="Times New Roman" pitchFamily="18" charset="0"/>
              </a:rPr>
              <a:t>المائع القابل للانضغاط:</a:t>
            </a:r>
            <a:r>
              <a:rPr lang="ar-SA" b="1"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Un fluide est dit compressible lorsque le volume occupé par une masse donnée varie en fonction de la pression extérieure. Les gaz sont des fluides compressibles. Par exemple, l'air, l'hydrogène, le méthane à l'état gazeux, sont considérés comme des fluides compressibles.</a:t>
            </a:r>
            <a:endParaRPr lang="ar-SA" dirty="0" smtClean="0">
              <a:latin typeface="Times New Roman" pitchFamily="18" charset="0"/>
              <a:cs typeface="Times New Roman" pitchFamily="18" charset="0"/>
            </a:endParaRPr>
          </a:p>
          <a:p>
            <a:pPr algn="just" rtl="1"/>
            <a:r>
              <a:rPr lang="fr-FR" dirty="0" smtClean="0">
                <a:latin typeface="Times New Roman" pitchFamily="18" charset="0"/>
                <a:cs typeface="Times New Roman" pitchFamily="18" charset="0"/>
              </a:rPr>
              <a:t> </a:t>
            </a:r>
            <a:r>
              <a:rPr lang="ar-SA" b="1" dirty="0" smtClean="0"/>
              <a:t>نقول عن المائع أنه قابل للانضغاط لما يكون الحجم المحتل من طرف كتلة ما يتغير بدلالة تغير الضغط المطبق عليه.</a:t>
            </a:r>
            <a:endParaRPr lang="fr-FR" dirty="0" smtClean="0">
              <a:latin typeface="Times New Roman" pitchFamily="18" charset="0"/>
              <a:cs typeface="Times New Roman" pitchFamily="18" charset="0"/>
            </a:endParaRPr>
          </a:p>
          <a:p>
            <a:endParaRPr lang="fr-FR"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642910" y="928670"/>
            <a:ext cx="2098651" cy="584775"/>
          </a:xfrm>
          <a:prstGeom prst="rect">
            <a:avLst/>
          </a:prstGeom>
        </p:spPr>
        <p:txBody>
          <a:bodyPr wrap="none">
            <a:spAutoFit/>
          </a:bodyPr>
          <a:lstStyle/>
          <a:p>
            <a:r>
              <a:rPr lang="fr-FR" sz="3200" b="1" u="sng" dirty="0" smtClean="0">
                <a:solidFill>
                  <a:srgbClr val="FFC000"/>
                </a:solidFill>
                <a:latin typeface="Times New Roman" pitchFamily="18" charset="0"/>
                <a:cs typeface="Times New Roman" pitchFamily="18" charset="0"/>
              </a:rPr>
              <a:t>Définitions</a:t>
            </a:r>
            <a:endParaRPr lang="fr-FR" sz="3200" b="1" u="sng" dirty="0">
              <a:solidFill>
                <a:srgbClr val="FFC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ar-SA" b="1" u="sng" dirty="0" smtClean="0">
                <a:latin typeface="Times New Roman" pitchFamily="18" charset="0"/>
                <a:cs typeface="Times New Roman" pitchFamily="18" charset="0"/>
              </a:rPr>
              <a:t>-1</a:t>
            </a:r>
            <a:r>
              <a:rPr lang="fr-FR" b="1" u="sng" dirty="0" smtClean="0">
                <a:latin typeface="Times New Roman" pitchFamily="18" charset="0"/>
                <a:cs typeface="Times New Roman" pitchFamily="18" charset="0"/>
              </a:rPr>
              <a:t>Masse volumique</a:t>
            </a:r>
            <a:r>
              <a:rPr lang="ar-SA" b="1" u="sng" dirty="0" smtClean="0">
                <a:latin typeface="Times New Roman" pitchFamily="18" charset="0"/>
                <a:cs typeface="Times New Roman" pitchFamily="18" charset="0"/>
              </a:rPr>
              <a:t> الكتلة الحجمية:</a:t>
            </a:r>
            <a:r>
              <a:rPr lang="ar-SA" b="1" dirty="0" smtClean="0">
                <a:latin typeface="Times New Roman" pitchFamily="18" charset="0"/>
                <a:cs typeface="Times New Roman" pitchFamily="18" charset="0"/>
              </a:rPr>
              <a:t> </a:t>
            </a:r>
            <a:endParaRPr lang="fr-FR" b="1"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	La masse volumique est donnée par la relation suivante:</a:t>
            </a:r>
            <a:r>
              <a:rPr lang="ar-SA"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الكتلة الحجمية وتعطى بالعلاقة التالية </a:t>
            </a:r>
          </a:p>
          <a:p>
            <a:pPr>
              <a:buNone/>
            </a:pPr>
            <a:endParaRPr lang="fr-FR" dirty="0"/>
          </a:p>
        </p:txBody>
      </p:sp>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5" name="Rectangle 4"/>
          <p:cNvSpPr/>
          <p:nvPr/>
        </p:nvSpPr>
        <p:spPr>
          <a:xfrm>
            <a:off x="642910" y="857232"/>
            <a:ext cx="4916731"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Caractéristiques physiques</a:t>
            </a:r>
            <a:endParaRPr lang="fr-FR" sz="3200" dirty="0">
              <a:solidFill>
                <a:srgbClr val="FFC000"/>
              </a:solidFill>
              <a:latin typeface="Times New Roman" pitchFamily="18" charset="0"/>
              <a:cs typeface="Times New Roman" pitchFamily="18" charset="0"/>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1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9" name="Rectangle 18"/>
          <p:cNvSpPr/>
          <p:nvPr/>
        </p:nvSpPr>
        <p:spPr>
          <a:xfrm>
            <a:off x="1071538" y="4500570"/>
            <a:ext cx="4764446" cy="1477328"/>
          </a:xfrm>
          <a:prstGeom prst="rect">
            <a:avLst/>
          </a:prstGeom>
        </p:spPr>
        <p:txBody>
          <a:bodyPr wrap="none">
            <a:spAutoFit/>
          </a:bodyPr>
          <a:lstStyle/>
          <a:p>
            <a:r>
              <a:rPr lang="el-GR" sz="2400" dirty="0" smtClean="0"/>
              <a:t>ρ</a:t>
            </a:r>
            <a:r>
              <a:rPr lang="fr-FR" sz="2400" dirty="0" smtClean="0"/>
              <a:t>: Masse volumique en (Kg/m</a:t>
            </a:r>
            <a:r>
              <a:rPr lang="fr-FR" sz="2400" baseline="30000" dirty="0" smtClean="0"/>
              <a:t>3</a:t>
            </a:r>
            <a:r>
              <a:rPr lang="fr-FR" sz="2400" dirty="0" smtClean="0"/>
              <a:t>).</a:t>
            </a:r>
            <a:endParaRPr lang="ar-SA" sz="2400" dirty="0" smtClean="0"/>
          </a:p>
          <a:p>
            <a:r>
              <a:rPr lang="fr-FR" sz="2400" dirty="0" smtClean="0"/>
              <a:t>m: masse en (Kg).</a:t>
            </a:r>
            <a:endParaRPr lang="ar-SA" sz="2400" dirty="0" smtClean="0"/>
          </a:p>
          <a:p>
            <a:r>
              <a:rPr lang="fr-FR" sz="2400" dirty="0" smtClean="0"/>
              <a:t>V: volume en (m).</a:t>
            </a:r>
            <a:endParaRPr lang="ar-SA" sz="2400" dirty="0" smtClean="0"/>
          </a:p>
          <a:p>
            <a:endParaRPr lang="fr-FR" dirty="0"/>
          </a:p>
        </p:txBody>
      </p:sp>
      <p:pic>
        <p:nvPicPr>
          <p:cNvPr id="4110" name="Picture 14"/>
          <p:cNvPicPr>
            <a:picLocks noChangeAspect="1" noChangeArrowheads="1"/>
          </p:cNvPicPr>
          <p:nvPr/>
        </p:nvPicPr>
        <p:blipFill>
          <a:blip r:embed="rId2"/>
          <a:srcRect/>
          <a:stretch>
            <a:fillRect/>
          </a:stretch>
        </p:blipFill>
        <p:spPr bwMode="auto">
          <a:xfrm>
            <a:off x="3357554" y="3119438"/>
            <a:ext cx="2484000" cy="908126"/>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0"/>
            <a:ext cx="9144000" cy="725470"/>
          </a:xfrm>
          <a:solidFill>
            <a:schemeClr val="accent4">
              <a:lumMod val="75000"/>
            </a:schemeClr>
          </a:solidFill>
        </p:spPr>
        <p:txBody>
          <a:bodyPr>
            <a:normAutofit/>
          </a:bodyPr>
          <a:lstStyle/>
          <a:p>
            <a:pPr algn="l"/>
            <a:r>
              <a:rPr lang="fr-FR" sz="4000" i="1" dirty="0" smtClean="0">
                <a:latin typeface="Times New Roman" pitchFamily="18" charset="0"/>
                <a:cs typeface="Times New Roman" pitchFamily="18" charset="0"/>
              </a:rPr>
              <a:t>Mécanique des fluides: Hydrostatique</a:t>
            </a:r>
            <a:endParaRPr lang="fr-FR" sz="4000" i="1" dirty="0">
              <a:latin typeface="Times New Roman" pitchFamily="18" charset="0"/>
              <a:cs typeface="Times New Roman" pitchFamily="18" charset="0"/>
            </a:endParaRPr>
          </a:p>
        </p:txBody>
      </p:sp>
      <p:sp>
        <p:nvSpPr>
          <p:cNvPr id="7" name="Rectangle 6"/>
          <p:cNvSpPr/>
          <p:nvPr/>
        </p:nvSpPr>
        <p:spPr>
          <a:xfrm>
            <a:off x="428596" y="1405582"/>
            <a:ext cx="2223686" cy="523220"/>
          </a:xfrm>
          <a:prstGeom prst="rect">
            <a:avLst/>
          </a:prstGeom>
        </p:spPr>
        <p:txBody>
          <a:bodyPr wrap="none">
            <a:spAutoFit/>
          </a:bodyPr>
          <a:lstStyle/>
          <a:p>
            <a:r>
              <a:rPr lang="fr-FR" sz="2800" b="1" dirty="0" smtClean="0">
                <a:latin typeface="Times New Roman" pitchFamily="18" charset="0"/>
                <a:cs typeface="Times New Roman" pitchFamily="18" charset="0"/>
              </a:rPr>
              <a:t>Exemple:</a:t>
            </a:r>
            <a:r>
              <a:rPr lang="ar-SA" sz="2800" dirty="0" smtClean="0"/>
              <a:t> </a:t>
            </a:r>
            <a:r>
              <a:rPr lang="ar-SA" sz="2800" b="1" dirty="0" smtClean="0"/>
              <a:t>مثال</a:t>
            </a:r>
            <a:endParaRPr lang="fr-FR" b="1" dirty="0" smtClean="0"/>
          </a:p>
        </p:txBody>
      </p:sp>
      <p:pic>
        <p:nvPicPr>
          <p:cNvPr id="3074" name="Picture 2"/>
          <p:cNvPicPr>
            <a:picLocks noGrp="1" noChangeAspect="1" noChangeArrowheads="1"/>
          </p:cNvPicPr>
          <p:nvPr>
            <p:ph idx="1"/>
          </p:nvPr>
        </p:nvPicPr>
        <p:blipFill>
          <a:blip r:embed="rId2"/>
          <a:srcRect/>
          <a:stretch>
            <a:fillRect/>
          </a:stretch>
        </p:blipFill>
        <p:spPr bwMode="auto">
          <a:xfrm>
            <a:off x="457200" y="2000240"/>
            <a:ext cx="8229600" cy="4429156"/>
          </a:xfrm>
          <a:prstGeom prst="rect">
            <a:avLst/>
          </a:prstGeom>
          <a:noFill/>
          <a:ln w="9525">
            <a:noFill/>
            <a:miter lim="800000"/>
            <a:headEnd/>
            <a:tailEnd/>
          </a:ln>
          <a:effectLst/>
        </p:spPr>
      </p:pic>
      <p:sp>
        <p:nvSpPr>
          <p:cNvPr id="9" name="Rectangle 8"/>
          <p:cNvSpPr/>
          <p:nvPr/>
        </p:nvSpPr>
        <p:spPr>
          <a:xfrm>
            <a:off x="357158" y="928670"/>
            <a:ext cx="4916731" cy="584775"/>
          </a:xfrm>
          <a:prstGeom prst="rect">
            <a:avLst/>
          </a:prstGeom>
        </p:spPr>
        <p:txBody>
          <a:bodyPr wrap="none">
            <a:spAutoFit/>
          </a:bodyPr>
          <a:lstStyle/>
          <a:p>
            <a:r>
              <a:rPr lang="fr-FR" sz="3200" b="1" dirty="0" smtClean="0">
                <a:solidFill>
                  <a:srgbClr val="FFC000"/>
                </a:solidFill>
                <a:latin typeface="Times New Roman" pitchFamily="18" charset="0"/>
                <a:cs typeface="Times New Roman" pitchFamily="18" charset="0"/>
              </a:rPr>
              <a:t>Caractéristiques physiques</a:t>
            </a:r>
            <a:endParaRPr lang="fr-FR" sz="3200" dirty="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3071</TotalTime>
  <Words>1267</Words>
  <Application>Microsoft Office PowerPoint</Application>
  <PresentationFormat>Affichage à l'écran (4:3)</PresentationFormat>
  <Paragraphs>130</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Apex</vt:lpstr>
      <vt:lpstr>Université Mohamed Khider – Biskra  Faculté : SE et SNV  DépAtEMENT : SNV – 1LMD   Année 2019-2020 </vt:lpstr>
      <vt:lpstr>Diapositive 2</vt:lpstr>
      <vt:lpstr>Mécanique des fluides: Hydrostatique</vt:lpstr>
      <vt:lpstr>Diapositive 4</vt:lpstr>
      <vt:lpstr>Mécanique des fluides: Hydrostatique</vt:lpstr>
      <vt:lpstr>Mécanique des fluides: Hydrostatique</vt:lpstr>
      <vt:lpstr>Mécanique des fluides: Hydrostatique</vt:lpstr>
      <vt:lpstr>Mécanique des fluides: Hydrostatique</vt:lpstr>
      <vt:lpstr>Mécanique des fluides: Hydrostatique</vt:lpstr>
      <vt:lpstr>Mécanique des fluides: Hydrostatique</vt:lpstr>
      <vt:lpstr>Mécanique des fluides: Hydrostatique</vt:lpstr>
      <vt:lpstr>Diapositive 12</vt:lpstr>
      <vt:lpstr>Mécanique des fluides: Hydrostatique</vt:lpstr>
      <vt:lpstr>Mécanique des fluides: Hydrostatique</vt:lpstr>
      <vt:lpstr>Mécanique des fluides: Hydrostatique</vt:lpstr>
      <vt:lpstr>Mécanique des fluides: Hydrostatique</vt:lpstr>
      <vt:lpstr>Mécanique des fluides: Hydrostatique</vt:lpstr>
      <vt:lpstr>Mécanique des fluides: Hydrostatique</vt:lpstr>
      <vt:lpstr>Mécanique des fluides: Hydrostatique</vt:lpstr>
      <vt:lpstr>Mécanique des fluides: Hydrostatique</vt:lpstr>
      <vt:lpstr>Mécanique des fluides: Hydrostatique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 DELL</dc:creator>
  <cp:lastModifiedBy>PC DELL</cp:lastModifiedBy>
  <cp:revision>148</cp:revision>
  <dcterms:created xsi:type="dcterms:W3CDTF">2020-04-24T21:40:57Z</dcterms:created>
  <dcterms:modified xsi:type="dcterms:W3CDTF">2020-04-28T11:39:43Z</dcterms:modified>
</cp:coreProperties>
</file>