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68" r:id="rId4"/>
    <p:sldId id="259" r:id="rId5"/>
    <p:sldId id="260" r:id="rId6"/>
    <p:sldId id="261" r:id="rId7"/>
    <p:sldId id="262" r:id="rId8"/>
    <p:sldId id="263" r:id="rId9"/>
    <p:sldId id="264" r:id="rId10"/>
    <p:sldId id="258" r:id="rId11"/>
    <p:sldId id="265" r:id="rId12"/>
    <p:sldId id="266" r:id="rId13"/>
    <p:sldId id="267" r:id="rId14"/>
    <p:sldId id="269" r:id="rId15"/>
    <p:sldId id="270" r:id="rId16"/>
    <p:sldId id="274" r:id="rId17"/>
    <p:sldId id="271" r:id="rId18"/>
    <p:sldId id="272" r:id="rId19"/>
    <p:sldId id="273" r:id="rId20"/>
    <p:sldId id="276" r:id="rId21"/>
    <p:sldId id="277" r:id="rId22"/>
    <p:sldId id="278" r:id="rId23"/>
    <p:sldId id="280" r:id="rId24"/>
    <p:sldId id="279" r:id="rId25"/>
    <p:sldId id="281" r:id="rId26"/>
    <p:sldId id="282"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CFC7AEB-ECAB-447A-9FE1-8E4CCEF926D8}" type="slidenum">
              <a:rPr lang="en-US" smtClean="0"/>
              <a:pPr/>
              <a:t>‹N°›</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26265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11EF3-0928-4FF7-ABFE-B9C401C899B4}"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C7AEB-ECAB-447A-9FE1-8E4CCEF926D8}" type="slidenum">
              <a:rPr lang="en-US" smtClean="0"/>
              <a:pPr/>
              <a:t>‹N°›</a:t>
            </a:fld>
            <a:endParaRPr lang="en-US"/>
          </a:p>
        </p:txBody>
      </p:sp>
    </p:spTree>
    <p:extLst>
      <p:ext uri="{BB962C8B-B14F-4D97-AF65-F5344CB8AC3E}">
        <p14:creationId xmlns:p14="http://schemas.microsoft.com/office/powerpoint/2010/main" xmlns="" val="3542772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913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02399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spTree>
    <p:extLst>
      <p:ext uri="{BB962C8B-B14F-4D97-AF65-F5344CB8AC3E}">
        <p14:creationId xmlns:p14="http://schemas.microsoft.com/office/powerpoint/2010/main" xmlns="" val="2068798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964327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28766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282905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90592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spTree>
    <p:extLst>
      <p:ext uri="{BB962C8B-B14F-4D97-AF65-F5344CB8AC3E}">
        <p14:creationId xmlns:p14="http://schemas.microsoft.com/office/powerpoint/2010/main" xmlns="" val="387586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A611EF3-0928-4FF7-ABFE-B9C401C899B4}" type="datetimeFigureOut">
              <a:rPr lang="en-US" smtClean="0"/>
              <a:pPr/>
              <a:t>4/15/2020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CFC7AEB-ECAB-447A-9FE1-8E4CCEF926D8}" type="slidenum">
              <a:rPr lang="en-US" smtClean="0"/>
              <a:pPr/>
              <a:t>‹N°›</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77747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A611EF3-0928-4FF7-ABFE-B9C401C899B4}"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C7AEB-ECAB-447A-9FE1-8E4CCEF926D8}" type="slidenum">
              <a:rPr lang="en-US" smtClean="0"/>
              <a:pPr/>
              <a:t>‹N°›</a:t>
            </a:fld>
            <a:endParaRPr lang="en-US"/>
          </a:p>
        </p:txBody>
      </p:sp>
    </p:spTree>
    <p:extLst>
      <p:ext uri="{BB962C8B-B14F-4D97-AF65-F5344CB8AC3E}">
        <p14:creationId xmlns:p14="http://schemas.microsoft.com/office/powerpoint/2010/main" xmlns="" val="54526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A611EF3-0928-4FF7-ABFE-B9C401C899B4}" type="datetimeFigureOut">
              <a:rPr lang="en-US" smtClean="0"/>
              <a:pPr/>
              <a:t>4/15/2020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CFC7AEB-ECAB-447A-9FE1-8E4CCEF926D8}" type="slidenum">
              <a:rPr lang="en-US" smtClean="0"/>
              <a:pPr/>
              <a:t>‹N°›</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48127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A611EF3-0928-4FF7-ABFE-B9C401C899B4}" type="datetimeFigureOut">
              <a:rPr lang="en-US" smtClean="0"/>
              <a:pPr/>
              <a:t>4/15/2020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CFC7AEB-ECAB-447A-9FE1-8E4CCEF926D8}" type="slidenum">
              <a:rPr lang="en-US" smtClean="0"/>
              <a:pPr/>
              <a:t>‹N°›</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852286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611EF3-0928-4FF7-ABFE-B9C401C899B4}" type="datetimeFigureOut">
              <a:rPr lang="en-US" smtClean="0"/>
              <a:pPr/>
              <a:t>4/15/2020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CFC7AEB-ECAB-447A-9FE1-8E4CCEF926D8}" type="slidenum">
              <a:rPr lang="en-US" smtClean="0"/>
              <a:pPr/>
              <a:t>‹N°›</a:t>
            </a:fld>
            <a:endParaRPr lang="en-US"/>
          </a:p>
        </p:txBody>
      </p:sp>
    </p:spTree>
    <p:extLst>
      <p:ext uri="{BB962C8B-B14F-4D97-AF65-F5344CB8AC3E}">
        <p14:creationId xmlns:p14="http://schemas.microsoft.com/office/powerpoint/2010/main" xmlns="" val="180888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11EF3-0928-4FF7-ABFE-B9C401C899B4}"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C7AEB-ECAB-447A-9FE1-8E4CCEF926D8}" type="slidenum">
              <a:rPr lang="en-US" smtClean="0"/>
              <a:pPr/>
              <a:t>‹N°›</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326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611EF3-0928-4FF7-ABFE-B9C401C899B4}" type="datetimeFigureOut">
              <a:rPr lang="en-US" smtClean="0"/>
              <a:pPr/>
              <a:t>4/15/2020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CFC7AEB-ECAB-447A-9FE1-8E4CCEF926D8}" type="slidenum">
              <a:rPr lang="en-US" smtClean="0"/>
              <a:pPr/>
              <a:t>‹N°›</a:t>
            </a:fld>
            <a:endParaRPr lang="en-US"/>
          </a:p>
        </p:txBody>
      </p:sp>
    </p:spTree>
    <p:extLst>
      <p:ext uri="{BB962C8B-B14F-4D97-AF65-F5344CB8AC3E}">
        <p14:creationId xmlns:p14="http://schemas.microsoft.com/office/powerpoint/2010/main" xmlns="" val="414034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A611EF3-0928-4FF7-ABFE-B9C401C899B4}" type="datetimeFigureOut">
              <a:rPr lang="en-US" smtClean="0"/>
              <a:pPr/>
              <a:t>4/15/2020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CFC7AEB-ECAB-447A-9FE1-8E4CCEF926D8}" type="slidenum">
              <a:rPr lang="en-US" smtClean="0"/>
              <a:pPr/>
              <a:t>‹N°›</a:t>
            </a:fld>
            <a:endParaRPr lang="en-US"/>
          </a:p>
        </p:txBody>
      </p:sp>
    </p:spTree>
    <p:extLst>
      <p:ext uri="{BB962C8B-B14F-4D97-AF65-F5344CB8AC3E}">
        <p14:creationId xmlns:p14="http://schemas.microsoft.com/office/powerpoint/2010/main" xmlns="" val="1268637481"/>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jpeg"/><Relationship Id="rId3" Type="http://schemas.microsoft.com/office/2007/relationships/hdphoto" Target="../media/hdphoto2.wdp"/><Relationship Id="rId7" Type="http://schemas.microsoft.com/office/2007/relationships/hdphoto" Target="../media/hdphoto4.wdp"/><Relationship Id="rId12" Type="http://schemas.openxmlformats.org/officeDocument/2006/relationships/image" Target="../media/image20.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png"/><Relationship Id="rId5" Type="http://schemas.microsoft.com/office/2007/relationships/hdphoto" Target="../media/hdphoto3.wdp"/><Relationship Id="rId10" Type="http://schemas.openxmlformats.org/officeDocument/2006/relationships/image" Target="../media/image18.jpeg"/><Relationship Id="rId4" Type="http://schemas.openxmlformats.org/officeDocument/2006/relationships/image" Target="../media/image14.png"/><Relationship Id="rId9"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4.pn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4" Type="http://schemas.microsoft.com/office/2007/relationships/hdphoto" Target="../media/hdphoto6.wdp"/></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5" name="Rectangle 4"/>
          <p:cNvSpPr/>
          <p:nvPr/>
        </p:nvSpPr>
        <p:spPr>
          <a:xfrm>
            <a:off x="4142704" y="104851"/>
            <a:ext cx="6096000" cy="1754326"/>
          </a:xfrm>
          <a:prstGeom prst="rect">
            <a:avLst/>
          </a:prstGeom>
        </p:spPr>
        <p:txBody>
          <a:bodyPr>
            <a:spAutoFit/>
          </a:bodyPr>
          <a:lstStyle/>
          <a:p>
            <a:pPr algn="ctr"/>
            <a:r>
              <a:rPr lang="en-US" dirty="0" err="1" smtClean="0">
                <a:solidFill>
                  <a:schemeClr val="accent5">
                    <a:lumMod val="75000"/>
                  </a:schemeClr>
                </a:solidFill>
                <a:latin typeface="Times New Roman" panose="02020603050405020304" pitchFamily="18" charset="0"/>
                <a:cs typeface="Times New Roman" panose="02020603050405020304" pitchFamily="18" charset="0"/>
              </a:rPr>
              <a:t>République</a:t>
            </a:r>
            <a:r>
              <a:rPr lang="en-US"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5">
                    <a:lumMod val="75000"/>
                  </a:schemeClr>
                </a:solidFill>
                <a:latin typeface="Times New Roman" panose="02020603050405020304" pitchFamily="18" charset="0"/>
                <a:cs typeface="Times New Roman" panose="02020603050405020304" pitchFamily="18" charset="0"/>
              </a:rPr>
              <a:t>Algérienne</a:t>
            </a:r>
            <a:r>
              <a:rPr lang="en-US" dirty="0" smtClean="0">
                <a:solidFill>
                  <a:schemeClr val="accent5">
                    <a:lumMod val="75000"/>
                  </a:schemeClr>
                </a:solidFill>
                <a:latin typeface="Times New Roman" panose="02020603050405020304" pitchFamily="18" charset="0"/>
                <a:cs typeface="Times New Roman" panose="02020603050405020304" pitchFamily="18" charset="0"/>
              </a:rPr>
              <a:t> </a:t>
            </a:r>
            <a:r>
              <a:rPr lang="en-US" dirty="0" err="1" smtClean="0">
                <a:solidFill>
                  <a:schemeClr val="accent5">
                    <a:lumMod val="75000"/>
                  </a:schemeClr>
                </a:solidFill>
                <a:latin typeface="Times New Roman" panose="02020603050405020304" pitchFamily="18" charset="0"/>
                <a:cs typeface="Times New Roman" panose="02020603050405020304" pitchFamily="18" charset="0"/>
              </a:rPr>
              <a:t>Démocratique</a:t>
            </a:r>
            <a:r>
              <a:rPr lang="en-US" dirty="0" smtClean="0">
                <a:solidFill>
                  <a:schemeClr val="accent5">
                    <a:lumMod val="75000"/>
                  </a:schemeClr>
                </a:solidFill>
                <a:latin typeface="Times New Roman" panose="02020603050405020304" pitchFamily="18" charset="0"/>
                <a:cs typeface="Times New Roman" panose="02020603050405020304" pitchFamily="18" charset="0"/>
              </a:rPr>
              <a:t> et </a:t>
            </a:r>
            <a:r>
              <a:rPr lang="en-US" dirty="0" err="1" smtClean="0">
                <a:solidFill>
                  <a:schemeClr val="accent5">
                    <a:lumMod val="75000"/>
                  </a:schemeClr>
                </a:solidFill>
                <a:latin typeface="Times New Roman" panose="02020603050405020304" pitchFamily="18" charset="0"/>
                <a:cs typeface="Times New Roman" panose="02020603050405020304" pitchFamily="18" charset="0"/>
              </a:rPr>
              <a:t>Populaire</a:t>
            </a:r>
            <a:endParaRPr lang="en-US" dirty="0" smtClean="0">
              <a:solidFill>
                <a:schemeClr val="accent5">
                  <a:lumMod val="75000"/>
                </a:schemeClr>
              </a:solidFill>
              <a:latin typeface="Times New Roman" panose="02020603050405020304" pitchFamily="18" charset="0"/>
              <a:cs typeface="Times New Roman" panose="02020603050405020304" pitchFamily="18" charset="0"/>
            </a:endParaRPr>
          </a:p>
          <a:p>
            <a:pPr algn="ctr"/>
            <a:r>
              <a:rPr lang="fr-FR" dirty="0" smtClean="0">
                <a:solidFill>
                  <a:schemeClr val="accent5">
                    <a:lumMod val="75000"/>
                  </a:schemeClr>
                </a:solidFill>
                <a:latin typeface="Times New Roman" panose="02020603050405020304" pitchFamily="18" charset="0"/>
                <a:cs typeface="Times New Roman" panose="02020603050405020304" pitchFamily="18" charset="0"/>
              </a:rPr>
              <a:t>Ministère de l’enseignement supérieur et de la recherche scientifique</a:t>
            </a:r>
          </a:p>
          <a:p>
            <a:pPr algn="ctr"/>
            <a:r>
              <a:rPr lang="fr-FR" dirty="0" smtClean="0">
                <a:solidFill>
                  <a:schemeClr val="accent5">
                    <a:lumMod val="75000"/>
                  </a:schemeClr>
                </a:solidFill>
                <a:latin typeface="Times New Roman" panose="02020603050405020304" pitchFamily="18" charset="0"/>
                <a:cs typeface="Times New Roman" panose="02020603050405020304" pitchFamily="18" charset="0"/>
              </a:rPr>
              <a:t>Université Mohamed </a:t>
            </a:r>
            <a:r>
              <a:rPr lang="fr-FR" dirty="0" err="1" smtClean="0">
                <a:solidFill>
                  <a:schemeClr val="accent5">
                    <a:lumMod val="75000"/>
                  </a:schemeClr>
                </a:solidFill>
                <a:latin typeface="Times New Roman" panose="02020603050405020304" pitchFamily="18" charset="0"/>
                <a:cs typeface="Times New Roman" panose="02020603050405020304" pitchFamily="18" charset="0"/>
              </a:rPr>
              <a:t>Khider</a:t>
            </a:r>
            <a:r>
              <a:rPr lang="fr-FR" dirty="0" smtClean="0">
                <a:solidFill>
                  <a:schemeClr val="accent5">
                    <a:lumMod val="75000"/>
                  </a:schemeClr>
                </a:solidFill>
                <a:latin typeface="Times New Roman" panose="02020603050405020304" pitchFamily="18" charset="0"/>
                <a:cs typeface="Times New Roman" panose="02020603050405020304" pitchFamily="18" charset="0"/>
              </a:rPr>
              <a:t> - Biskra</a:t>
            </a:r>
          </a:p>
          <a:p>
            <a:pPr algn="ctr"/>
            <a:r>
              <a:rPr lang="fr-FR" dirty="0" smtClean="0">
                <a:solidFill>
                  <a:schemeClr val="accent5">
                    <a:lumMod val="75000"/>
                  </a:schemeClr>
                </a:solidFill>
                <a:latin typeface="Times New Roman" panose="02020603050405020304" pitchFamily="18" charset="0"/>
                <a:cs typeface="Times New Roman" panose="02020603050405020304" pitchFamily="18" charset="0"/>
              </a:rPr>
              <a:t>Faculté des Sciences et de la Technologie</a:t>
            </a:r>
          </a:p>
          <a:p>
            <a:pPr algn="ctr"/>
            <a:r>
              <a:rPr lang="fr-FR" dirty="0" smtClean="0">
                <a:solidFill>
                  <a:schemeClr val="accent5">
                    <a:lumMod val="75000"/>
                  </a:schemeClr>
                </a:solidFill>
                <a:latin typeface="Times New Roman" panose="02020603050405020304" pitchFamily="18" charset="0"/>
                <a:cs typeface="Times New Roman" panose="02020603050405020304" pitchFamily="18" charset="0"/>
              </a:rPr>
              <a:t>Département de Génie Civil et d’Hydraulique</a:t>
            </a:r>
          </a:p>
        </p:txBody>
      </p:sp>
      <p:grpSp>
        <p:nvGrpSpPr>
          <p:cNvPr id="6" name="Group 5"/>
          <p:cNvGrpSpPr>
            <a:grpSpLocks/>
          </p:cNvGrpSpPr>
          <p:nvPr/>
        </p:nvGrpSpPr>
        <p:grpSpPr bwMode="auto">
          <a:xfrm>
            <a:off x="3178196" y="286721"/>
            <a:ext cx="1371478" cy="1677307"/>
            <a:chOff x="4041" y="5842"/>
            <a:chExt cx="1056" cy="1375"/>
          </a:xfrm>
          <a:effectLst>
            <a:glow rad="63500">
              <a:schemeClr val="accent5">
                <a:satMod val="175000"/>
                <a:alpha val="40000"/>
              </a:schemeClr>
            </a:glow>
            <a:outerShdw blurRad="50800" dist="38100" algn="l" rotWithShape="0">
              <a:prstClr val="black">
                <a:alpha val="40000"/>
              </a:prstClr>
            </a:outerShdw>
            <a:reflection blurRad="6350" stA="50000" endA="300" endPos="55000" dir="5400000" sy="-100000" algn="bl" rotWithShape="0"/>
          </a:effectLst>
        </p:grpSpPr>
        <p:sp>
          <p:nvSpPr>
            <p:cNvPr id="7" name="Oval 6"/>
            <p:cNvSpPr>
              <a:spLocks noChangeArrowheads="1"/>
            </p:cNvSpPr>
            <p:nvPr/>
          </p:nvSpPr>
          <p:spPr bwMode="auto">
            <a:xfrm>
              <a:off x="4041" y="5842"/>
              <a:ext cx="1056" cy="1375"/>
            </a:xfrm>
            <a:prstGeom prst="ellipse">
              <a:avLst/>
            </a:prstGeom>
            <a:solidFill>
              <a:srgbClr val="FFFFFF"/>
            </a:solidFill>
            <a:ln w="15875">
              <a:solidFill>
                <a:srgbClr val="000000"/>
              </a:solidFill>
              <a:round/>
              <a:headEnd/>
              <a:tailEnd/>
            </a:ln>
          </p:spPr>
          <p:txBody>
            <a:bodyPr/>
            <a:lstStyle/>
            <a:p>
              <a:endParaRPr lang="fr-FR" sz="3600" i="1">
                <a:latin typeface="Times New Roman" pitchFamily="18" charset="0"/>
              </a:endParaRPr>
            </a:p>
          </p:txBody>
        </p:sp>
        <p:pic>
          <p:nvPicPr>
            <p:cNvPr id="8" name="Picture 6" descr="SigleUNI4"/>
            <p:cNvPicPr>
              <a:picLocks noChangeAspect="1" noChangeArrowheads="1"/>
            </p:cNvPicPr>
            <p:nvPr/>
          </p:nvPicPr>
          <p:blipFill>
            <a:blip r:embed="rId3"/>
            <a:srcRect/>
            <a:stretch>
              <a:fillRect/>
            </a:stretch>
          </p:blipFill>
          <p:spPr bwMode="auto">
            <a:xfrm>
              <a:off x="4193" y="6073"/>
              <a:ext cx="742" cy="904"/>
            </a:xfrm>
            <a:prstGeom prst="rect">
              <a:avLst/>
            </a:prstGeom>
            <a:noFill/>
            <a:ln w="15875">
              <a:noFill/>
              <a:miter lim="800000"/>
              <a:headEnd/>
              <a:tailEnd/>
            </a:ln>
            <a:effectLst>
              <a:reflection blurRad="6350" stA="52000" endA="300" endPos="35000" dir="5400000" sy="-100000" algn="bl" rotWithShape="0"/>
            </a:effectLst>
          </p:spPr>
        </p:pic>
        <p:sp>
          <p:nvSpPr>
            <p:cNvPr id="9" name="WordArt 7"/>
            <p:cNvSpPr>
              <a:spLocks noChangeArrowheads="1" noChangeShapeType="1" noTextEdit="1"/>
            </p:cNvSpPr>
            <p:nvPr/>
          </p:nvSpPr>
          <p:spPr bwMode="auto">
            <a:xfrm>
              <a:off x="4190" y="5978"/>
              <a:ext cx="733" cy="746"/>
            </a:xfrm>
            <a:prstGeom prst="rect">
              <a:avLst/>
            </a:prstGeom>
          </p:spPr>
          <p:txBody>
            <a:bodyPr spcFirstLastPara="1" wrap="none" fromWordArt="1">
              <a:prstTxWarp prst="textArchUp">
                <a:avLst>
                  <a:gd name="adj" fmla="val 10800004"/>
                </a:avLst>
              </a:prstTxWarp>
            </a:bodyPr>
            <a:lstStyle/>
            <a:p>
              <a:pPr algn="ctr" rtl="1"/>
              <a:r>
                <a:rPr lang="ar-DZ" sz="3600" i="1" kern="10">
                  <a:ln w="15875">
                    <a:noFill/>
                    <a:round/>
                    <a:headEnd/>
                    <a:tailEnd/>
                  </a:ln>
                  <a:solidFill>
                    <a:srgbClr val="000080"/>
                  </a:solidFill>
                  <a:latin typeface="+mn-cs"/>
                  <a:ea typeface="+mn-cs"/>
                  <a:cs typeface="+mn-cs"/>
                </a:rPr>
                <a:t>جامعــــــة محمد خيضــــــــــــر</a:t>
              </a:r>
              <a:endParaRPr lang="fr-FR" sz="3600" i="1" kern="10">
                <a:ln w="15875">
                  <a:noFill/>
                  <a:round/>
                  <a:headEnd/>
                  <a:tailEnd/>
                </a:ln>
                <a:solidFill>
                  <a:srgbClr val="000080"/>
                </a:solidFill>
                <a:latin typeface="+mn-cs"/>
                <a:ea typeface="+mn-cs"/>
                <a:cs typeface="+mn-cs"/>
              </a:endParaRPr>
            </a:p>
          </p:txBody>
        </p:sp>
        <p:sp>
          <p:nvSpPr>
            <p:cNvPr id="10" name="WordArt 8"/>
            <p:cNvSpPr>
              <a:spLocks noChangeArrowheads="1" noChangeShapeType="1" noTextEdit="1"/>
            </p:cNvSpPr>
            <p:nvPr/>
          </p:nvSpPr>
          <p:spPr bwMode="auto">
            <a:xfrm>
              <a:off x="4316" y="7018"/>
              <a:ext cx="490" cy="123"/>
            </a:xfrm>
            <a:prstGeom prst="rect">
              <a:avLst/>
            </a:prstGeom>
          </p:spPr>
          <p:txBody>
            <a:bodyPr wrap="none" fromWordArt="1">
              <a:prstTxWarp prst="textPlain">
                <a:avLst>
                  <a:gd name="adj" fmla="val 50000"/>
                </a:avLst>
              </a:prstTxWarp>
            </a:bodyPr>
            <a:lstStyle/>
            <a:p>
              <a:pPr algn="ctr" rtl="1"/>
              <a:r>
                <a:rPr lang="ar-DZ" sz="3600" i="1" kern="10" dirty="0">
                  <a:ln w="15875">
                    <a:noFill/>
                    <a:round/>
                    <a:headEnd/>
                    <a:tailEnd/>
                  </a:ln>
                  <a:solidFill>
                    <a:srgbClr val="000080"/>
                  </a:solidFill>
                  <a:latin typeface="+mn-cs"/>
                  <a:ea typeface="+mn-cs"/>
                  <a:cs typeface="+mn-cs"/>
                </a:rPr>
                <a:t>بــســكــــــــــــرة</a:t>
              </a:r>
              <a:endParaRPr lang="fr-FR" sz="3600" i="1" kern="10" dirty="0">
                <a:ln w="15875">
                  <a:noFill/>
                  <a:round/>
                  <a:headEnd/>
                  <a:tailEnd/>
                </a:ln>
                <a:solidFill>
                  <a:srgbClr val="000080"/>
                </a:solidFill>
                <a:latin typeface="+mn-cs"/>
                <a:ea typeface="+mn-cs"/>
                <a:cs typeface="+mn-cs"/>
              </a:endParaRPr>
            </a:p>
          </p:txBody>
        </p:sp>
      </p:grpSp>
      <p:sp>
        <p:nvSpPr>
          <p:cNvPr id="11" name="Oval 10"/>
          <p:cNvSpPr/>
          <p:nvPr/>
        </p:nvSpPr>
        <p:spPr>
          <a:xfrm>
            <a:off x="347729" y="2060620"/>
            <a:ext cx="2704563" cy="105606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Tp</a:t>
            </a:r>
            <a:r>
              <a:rPr 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N° 04 </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p:cNvSpPr txBox="1"/>
          <p:nvPr/>
        </p:nvSpPr>
        <p:spPr>
          <a:xfrm>
            <a:off x="1062318" y="3523129"/>
            <a:ext cx="7113494" cy="646331"/>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algn="ctr"/>
            <a:r>
              <a:rPr lang="fr-FR" sz="3600" dirty="0" smtClean="0">
                <a:latin typeface="Times New Roman" panose="02020603050405020304" pitchFamily="18" charset="0"/>
                <a:cs typeface="Times New Roman" panose="02020603050405020304" pitchFamily="18" charset="0"/>
              </a:rPr>
              <a:t>Essai d’adsorption d’un colorant </a:t>
            </a:r>
            <a:endParaRPr lang="en-US" sz="3600" dirty="0">
              <a:latin typeface="Times New Roman" panose="02020603050405020304" pitchFamily="18" charset="0"/>
              <a:cs typeface="Times New Roman" panose="02020603050405020304" pitchFamily="18" charset="0"/>
            </a:endParaRPr>
          </a:p>
        </p:txBody>
      </p:sp>
      <p:sp>
        <p:nvSpPr>
          <p:cNvPr id="13" name="Rectangle 12"/>
          <p:cNvSpPr/>
          <p:nvPr/>
        </p:nvSpPr>
        <p:spPr>
          <a:xfrm>
            <a:off x="221783" y="4802677"/>
            <a:ext cx="4015908" cy="369332"/>
          </a:xfrm>
          <a:prstGeom prst="rect">
            <a:avLst/>
          </a:prstGeom>
        </p:spPr>
        <p:txBody>
          <a:bodyPr wrap="none">
            <a:spAutoFit/>
          </a:bodyPr>
          <a:lstStyle/>
          <a:p>
            <a:r>
              <a:rPr lang="fr-FR" dirty="0" smtClean="0">
                <a:ln w="0"/>
                <a:solidFill>
                  <a:schemeClr val="bg1">
                    <a:lumMod val="50000"/>
                  </a:schemeClr>
                </a:solidFill>
                <a:effectLst>
                  <a:outerShdw blurRad="38100" dist="19050" dir="2700000" algn="tl" rotWithShape="0">
                    <a:schemeClr val="dk1">
                      <a:alpha val="40000"/>
                    </a:schemeClr>
                  </a:outerShdw>
                </a:effectLst>
                <a:latin typeface="Arial Black" panose="020B0A04020102020204" pitchFamily="34" charset="0"/>
              </a:rPr>
              <a:t>Présenté par: </a:t>
            </a:r>
            <a:r>
              <a:rPr lang="fr-FR" dirty="0" smtClean="0">
                <a:ln w="0"/>
                <a:solidFill>
                  <a:srgbClr val="009900"/>
                </a:solidFill>
                <a:effectLst>
                  <a:outerShdw blurRad="38100" dist="19050" dir="2700000" algn="tl" rotWithShape="0">
                    <a:schemeClr val="dk1">
                      <a:alpha val="40000"/>
                    </a:schemeClr>
                  </a:outerShdw>
                </a:effectLst>
                <a:latin typeface="Arial Black" panose="020B0A04020102020204" pitchFamily="34" charset="0"/>
              </a:rPr>
              <a:t>Hadj-</a:t>
            </a:r>
            <a:r>
              <a:rPr lang="fr-FR" dirty="0" err="1" smtClean="0">
                <a:ln w="0"/>
                <a:solidFill>
                  <a:srgbClr val="009900"/>
                </a:solidFill>
                <a:effectLst>
                  <a:outerShdw blurRad="38100" dist="19050" dir="2700000" algn="tl" rotWithShape="0">
                    <a:schemeClr val="dk1">
                      <a:alpha val="40000"/>
                    </a:schemeClr>
                  </a:outerShdw>
                </a:effectLst>
                <a:latin typeface="Arial Black" panose="020B0A04020102020204" pitchFamily="34" charset="0"/>
              </a:rPr>
              <a:t>Otmane</a:t>
            </a:r>
            <a:r>
              <a:rPr lang="fr-FR" dirty="0" smtClean="0">
                <a:ln w="0"/>
                <a:solidFill>
                  <a:srgbClr val="009900"/>
                </a:solidFill>
                <a:effectLst>
                  <a:outerShdw blurRad="38100" dist="19050" dir="2700000" algn="tl" rotWithShape="0">
                    <a:schemeClr val="dk1">
                      <a:alpha val="40000"/>
                    </a:schemeClr>
                  </a:outerShdw>
                </a:effectLst>
                <a:latin typeface="Arial Black" panose="020B0A04020102020204" pitchFamily="34" charset="0"/>
              </a:rPr>
              <a:t> </a:t>
            </a:r>
            <a:r>
              <a:rPr lang="fr-FR" dirty="0" err="1" smtClean="0">
                <a:ln w="0"/>
                <a:solidFill>
                  <a:srgbClr val="009900"/>
                </a:solidFill>
                <a:effectLst>
                  <a:outerShdw blurRad="38100" dist="19050" dir="2700000" algn="tl" rotWithShape="0">
                    <a:schemeClr val="dk1">
                      <a:alpha val="40000"/>
                    </a:schemeClr>
                  </a:outerShdw>
                </a:effectLst>
                <a:latin typeface="Arial Black" panose="020B0A04020102020204" pitchFamily="34" charset="0"/>
              </a:rPr>
              <a:t>Ch</a:t>
            </a:r>
            <a:endParaRPr lang="fr-FR" dirty="0">
              <a:ln w="0"/>
              <a:solidFill>
                <a:srgbClr val="009900"/>
              </a:solidFill>
              <a:effectLst>
                <a:outerShdw blurRad="38100" dist="19050" dir="2700000" algn="tl" rotWithShape="0">
                  <a:schemeClr val="dk1">
                    <a:alpha val="40000"/>
                  </a:schemeClr>
                </a:outerShdw>
              </a:effectLst>
              <a:latin typeface="Arial Black" panose="020B0A04020102020204" pitchFamily="34" charset="0"/>
            </a:endParaRPr>
          </a:p>
        </p:txBody>
      </p:sp>
      <p:sp>
        <p:nvSpPr>
          <p:cNvPr id="14" name="Rectangle 13"/>
          <p:cNvSpPr/>
          <p:nvPr/>
        </p:nvSpPr>
        <p:spPr bwMode="auto">
          <a:xfrm>
            <a:off x="887117" y="5928589"/>
            <a:ext cx="2016224" cy="360040"/>
          </a:xfrm>
          <a:prstGeom prst="rect">
            <a:avLst/>
          </a:prstGeom>
          <a:ln/>
          <a:extLst/>
        </p:spPr>
        <p:style>
          <a:lnRef idx="0">
            <a:schemeClr val="accent2"/>
          </a:lnRef>
          <a:fillRef idx="3">
            <a:schemeClr val="accent2"/>
          </a:fillRef>
          <a:effectRef idx="3">
            <a:schemeClr val="accent2"/>
          </a:effectRef>
          <a:fontRef idx="minor">
            <a:schemeClr val="lt1"/>
          </a:fontRef>
        </p:style>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FR" sz="2400" b="0" i="0" u="none" strike="noStrike" cap="none" normalizeH="0" baseline="0" dirty="0" smtClean="0">
                <a:ln>
                  <a:noFill/>
                </a:ln>
                <a:solidFill>
                  <a:schemeClr val="tx1"/>
                </a:solidFill>
                <a:effectLst/>
                <a:latin typeface="Arial" panose="020B0604020202020204" pitchFamily="34" charset="0"/>
              </a:rPr>
              <a:t>2019/2020</a:t>
            </a:r>
            <a:endParaRPr kumimoji="0" lang="en-US"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805136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pattFill prst="pct70">
          <a:fgClr>
            <a:srgbClr val="92D050"/>
          </a:fgClr>
          <a:bgClr>
            <a:schemeClr val="bg1"/>
          </a:bgClr>
        </a:pattFill>
        <a:effectLst/>
      </p:bgPr>
    </p:bg>
    <p:spTree>
      <p:nvGrpSpPr>
        <p:cNvPr id="1" name=""/>
        <p:cNvGrpSpPr/>
        <p:nvPr/>
      </p:nvGrpSpPr>
      <p:grpSpPr>
        <a:xfrm>
          <a:off x="0" y="0"/>
          <a:ext cx="0" cy="0"/>
          <a:chOff x="0" y="0"/>
          <a:chExt cx="0" cy="0"/>
        </a:xfrm>
      </p:grpSpPr>
      <p:sp>
        <p:nvSpPr>
          <p:cNvPr id="3" name="Oval 2"/>
          <p:cNvSpPr/>
          <p:nvPr/>
        </p:nvSpPr>
        <p:spPr>
          <a:xfrm>
            <a:off x="3496235" y="1062318"/>
            <a:ext cx="4437529" cy="995082"/>
          </a:xfrm>
          <a:prstGeom prst="ellipse">
            <a:avLst/>
          </a:prstGeom>
          <a:solidFill>
            <a:schemeClr val="accent1">
              <a:lumMod val="40000"/>
              <a:lumOff val="60000"/>
            </a:schemeClr>
          </a:solidFill>
        </p:spPr>
        <p:style>
          <a:lnRef idx="1">
            <a:schemeClr val="accent2"/>
          </a:lnRef>
          <a:fillRef idx="3">
            <a:schemeClr val="accent2"/>
          </a:fillRef>
          <a:effectRef idx="2">
            <a:schemeClr val="accent2"/>
          </a:effectRef>
          <a:fontRef idx="minor">
            <a:schemeClr val="lt1"/>
          </a:fontRef>
        </p:style>
        <p:txBody>
          <a:bodyPr rtlCol="0" anchor="ctr"/>
          <a:lstStyle/>
          <a:p>
            <a:pPr algn="ctr"/>
            <a:r>
              <a:rPr lang="fr-FR" sz="2000" b="1" dirty="0" smtClean="0">
                <a:solidFill>
                  <a:schemeClr val="bg1">
                    <a:lumMod val="95000"/>
                    <a:lumOff val="5000"/>
                  </a:schemeClr>
                </a:solidFill>
                <a:latin typeface="Times New Roman" panose="02020603050405020304" pitchFamily="18" charset="0"/>
                <a:cs typeface="Times New Roman" panose="02020603050405020304" pitchFamily="18" charset="0"/>
              </a:rPr>
              <a:t>Classification des colorants</a:t>
            </a:r>
            <a:endParaRPr lang="en-US" sz="20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882095" y="2474258"/>
            <a:ext cx="5064207" cy="400110"/>
          </a:xfrm>
          <a:prstGeom prst="rect">
            <a:avLst/>
          </a:prstGeom>
          <a:noFill/>
        </p:spPr>
        <p:txBody>
          <a:bodyPr wrap="none" rtlCol="0">
            <a:spAutoFit/>
          </a:bodyPr>
          <a:lstStyle/>
          <a:p>
            <a:r>
              <a:rPr lang="fr-FR" sz="2000" b="1" dirty="0" smtClean="0">
                <a:solidFill>
                  <a:schemeClr val="bg1"/>
                </a:solidFill>
                <a:latin typeface="Times New Roman" panose="02020603050405020304" pitchFamily="18" charset="0"/>
                <a:cs typeface="Times New Roman" panose="02020603050405020304" pitchFamily="18" charset="0"/>
              </a:rPr>
              <a:t>Les colorants synthétiques sont classés selon </a:t>
            </a:r>
            <a:endParaRPr lang="en-US" sz="2000" b="1" dirty="0">
              <a:solidFill>
                <a:schemeClr val="bg1"/>
              </a:solidFill>
              <a:latin typeface="Times New Roman" panose="02020603050405020304" pitchFamily="18" charset="0"/>
              <a:cs typeface="Times New Roman" panose="02020603050405020304" pitchFamily="18" charset="0"/>
            </a:endParaRPr>
          </a:p>
        </p:txBody>
      </p:sp>
      <p:cxnSp>
        <p:nvCxnSpPr>
          <p:cNvPr id="6" name="Straight Arrow Connector 5"/>
          <p:cNvCxnSpPr>
            <a:stCxn id="4" idx="3"/>
          </p:cNvCxnSpPr>
          <p:nvPr/>
        </p:nvCxnSpPr>
        <p:spPr>
          <a:xfrm flipV="1">
            <a:off x="5946302" y="2286000"/>
            <a:ext cx="925145" cy="38831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4" idx="3"/>
          </p:cNvCxnSpPr>
          <p:nvPr/>
        </p:nvCxnSpPr>
        <p:spPr>
          <a:xfrm>
            <a:off x="5946302" y="2674313"/>
            <a:ext cx="925145" cy="3010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113494" y="2026112"/>
            <a:ext cx="4235823"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800" dirty="0" smtClean="0">
                <a:solidFill>
                  <a:schemeClr val="bg1"/>
                </a:solidFill>
                <a:latin typeface="Times New Roman" panose="02020603050405020304" pitchFamily="18" charset="0"/>
                <a:cs typeface="Times New Roman" panose="02020603050405020304" pitchFamily="18" charset="0"/>
              </a:rPr>
              <a:t>Leur structure chimique</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7113494" y="2817163"/>
            <a:ext cx="4235821"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fr-FR" sz="2800" dirty="0" smtClean="0">
                <a:solidFill>
                  <a:schemeClr val="bg1"/>
                </a:solidFill>
                <a:latin typeface="Times New Roman" panose="02020603050405020304" pitchFamily="18" charset="0"/>
                <a:cs typeface="Times New Roman" panose="02020603050405020304" pitchFamily="18" charset="0"/>
              </a:rPr>
              <a:t>Leur méthode d’application</a:t>
            </a:r>
            <a:endParaRPr lang="en-US" sz="2800" dirty="0">
              <a:solidFill>
                <a:schemeClr val="bg1"/>
              </a:solidFill>
              <a:latin typeface="Times New Roman" panose="02020603050405020304" pitchFamily="18" charset="0"/>
              <a:cs typeface="Times New Roman" panose="02020603050405020304" pitchFamily="18" charset="0"/>
            </a:endParaRPr>
          </a:p>
        </p:txBody>
      </p:sp>
      <p:sp>
        <p:nvSpPr>
          <p:cNvPr id="12" name="Flowchart: Connector 11"/>
          <p:cNvSpPr/>
          <p:nvPr/>
        </p:nvSpPr>
        <p:spPr>
          <a:xfrm>
            <a:off x="7015964" y="3788529"/>
            <a:ext cx="2595282" cy="905875"/>
          </a:xfrm>
          <a:prstGeom prst="flowChartConnec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000" b="1" dirty="0" smtClean="0">
                <a:latin typeface="Times New Roman" panose="02020603050405020304" pitchFamily="18" charset="0"/>
                <a:cs typeface="Times New Roman" panose="02020603050405020304" pitchFamily="18" charset="0"/>
              </a:rPr>
              <a:t>Sur différents substrats</a:t>
            </a:r>
            <a:endParaRPr lang="en-US" sz="2000" b="1" dirty="0">
              <a:latin typeface="Times New Roman" panose="02020603050405020304" pitchFamily="18" charset="0"/>
              <a:cs typeface="Times New Roman" panose="02020603050405020304" pitchFamily="18" charset="0"/>
            </a:endParaRPr>
          </a:p>
        </p:txBody>
      </p:sp>
      <p:cxnSp>
        <p:nvCxnSpPr>
          <p:cNvPr id="14" name="Curved Connector 13"/>
          <p:cNvCxnSpPr/>
          <p:nvPr/>
        </p:nvCxnSpPr>
        <p:spPr>
          <a:xfrm rot="10800000" flipV="1">
            <a:off x="8673353" y="3372209"/>
            <a:ext cx="416859" cy="399863"/>
          </a:xfrm>
          <a:prstGeom prst="curvedConnector3">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Explosion 1 14"/>
          <p:cNvSpPr/>
          <p:nvPr/>
        </p:nvSpPr>
        <p:spPr>
          <a:xfrm>
            <a:off x="6427344" y="4738133"/>
            <a:ext cx="1869142" cy="1215363"/>
          </a:xfrm>
          <a:prstGeom prst="irregularSeal1">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a:solidFill>
                  <a:schemeClr val="bg1"/>
                </a:solidFill>
              </a:rPr>
              <a:t>T</a:t>
            </a:r>
            <a:r>
              <a:rPr lang="fr-FR" dirty="0" smtClean="0">
                <a:solidFill>
                  <a:schemeClr val="bg1"/>
                </a:solidFill>
              </a:rPr>
              <a:t>extiles</a:t>
            </a:r>
            <a:endParaRPr lang="en-US" dirty="0">
              <a:solidFill>
                <a:schemeClr val="bg1"/>
              </a:solidFill>
            </a:endParaRPr>
          </a:p>
        </p:txBody>
      </p:sp>
      <p:sp>
        <p:nvSpPr>
          <p:cNvPr id="16" name="Explosion 1 15"/>
          <p:cNvSpPr/>
          <p:nvPr/>
        </p:nvSpPr>
        <p:spPr>
          <a:xfrm>
            <a:off x="5169620" y="3632834"/>
            <a:ext cx="1869142" cy="1215363"/>
          </a:xfrm>
          <a:prstGeom prst="irregularSeal1">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fr-FR" dirty="0" smtClean="0">
                <a:solidFill>
                  <a:schemeClr val="bg1"/>
                </a:solidFill>
              </a:rPr>
              <a:t>Papier</a:t>
            </a:r>
            <a:endParaRPr lang="en-US" dirty="0">
              <a:solidFill>
                <a:schemeClr val="bg1"/>
              </a:solidFill>
            </a:endParaRPr>
          </a:p>
        </p:txBody>
      </p:sp>
      <p:sp>
        <p:nvSpPr>
          <p:cNvPr id="17" name="Explosion 1 16"/>
          <p:cNvSpPr/>
          <p:nvPr/>
        </p:nvSpPr>
        <p:spPr>
          <a:xfrm>
            <a:off x="9611246" y="3688285"/>
            <a:ext cx="1869142" cy="1215363"/>
          </a:xfrm>
          <a:prstGeom prst="irregularSeal1">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dirty="0" smtClean="0">
                <a:solidFill>
                  <a:schemeClr val="bg1"/>
                </a:solidFill>
                <a:latin typeface="Times New Roman" panose="02020603050405020304" pitchFamily="18" charset="0"/>
                <a:cs typeface="Times New Roman" panose="02020603050405020304" pitchFamily="18" charset="0"/>
              </a:rPr>
              <a:t>Cuir</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8" name="Explosion 1 17"/>
          <p:cNvSpPr/>
          <p:nvPr/>
        </p:nvSpPr>
        <p:spPr>
          <a:xfrm>
            <a:off x="8340498" y="4815187"/>
            <a:ext cx="2392032" cy="1079369"/>
          </a:xfrm>
          <a:prstGeom prst="irregularSeal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solidFill>
                  <a:schemeClr val="bg1"/>
                </a:solidFill>
              </a:rPr>
              <a:t>Plastiques</a:t>
            </a:r>
            <a:endParaRPr lang="en-US" dirty="0">
              <a:solidFill>
                <a:schemeClr val="bg1"/>
              </a:solidFill>
            </a:endParaRPr>
          </a:p>
        </p:txBody>
      </p:sp>
    </p:spTree>
    <p:extLst>
      <p:ext uri="{BB962C8B-B14F-4D97-AF65-F5344CB8AC3E}">
        <p14:creationId xmlns:p14="http://schemas.microsoft.com/office/powerpoint/2010/main" xmlns="" val="3265981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46000">
              <a:schemeClr val="accent4">
                <a:lumMod val="60000"/>
                <a:lumOff val="40000"/>
              </a:schemeClr>
            </a:gs>
            <a:gs pos="74000">
              <a:schemeClr val="accent4">
                <a:lumMod val="95000"/>
                <a:lumOff val="5000"/>
              </a:schemeClr>
            </a:gs>
            <a:gs pos="23000">
              <a:schemeClr val="accent4">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Rectangle 2"/>
          <p:cNvSpPr/>
          <p:nvPr/>
        </p:nvSpPr>
        <p:spPr>
          <a:xfrm>
            <a:off x="3563471" y="673375"/>
            <a:ext cx="8014446" cy="726141"/>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2000" dirty="0" smtClean="0">
                <a:latin typeface="Times New Roman" panose="02020603050405020304" pitchFamily="18" charset="0"/>
                <a:cs typeface="Times New Roman" panose="02020603050405020304" pitchFamily="18" charset="0"/>
              </a:rPr>
              <a:t>Le colorant bleu de méthylène est un colorant cationique d’indice CI 52015, </a:t>
            </a:r>
          </a:p>
        </p:txBody>
      </p:sp>
      <p:sp>
        <p:nvSpPr>
          <p:cNvPr id="5" name="Flowchart: Terminator 4"/>
          <p:cNvSpPr/>
          <p:nvPr/>
        </p:nvSpPr>
        <p:spPr>
          <a:xfrm>
            <a:off x="725551" y="2783660"/>
            <a:ext cx="2662518" cy="484094"/>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b="1" dirty="0" smtClean="0">
                <a:latin typeface="Times New Roman" panose="02020603050405020304" pitchFamily="18" charset="0"/>
                <a:cs typeface="Times New Roman" panose="02020603050405020304" pitchFamily="18" charset="0"/>
              </a:rPr>
              <a:t>Sa formule</a:t>
            </a:r>
            <a:endParaRPr lang="en-US" sz="2000" dirty="0">
              <a:latin typeface="Times New Roman" panose="02020603050405020304" pitchFamily="18" charset="0"/>
              <a:cs typeface="Times New Roman" panose="02020603050405020304" pitchFamily="18" charset="0"/>
            </a:endParaRPr>
          </a:p>
        </p:txBody>
      </p:sp>
      <p:sp>
        <p:nvSpPr>
          <p:cNvPr id="6" name="Rectangle 5"/>
          <p:cNvSpPr/>
          <p:nvPr/>
        </p:nvSpPr>
        <p:spPr>
          <a:xfrm>
            <a:off x="3679207" y="2783660"/>
            <a:ext cx="1795684" cy="400110"/>
          </a:xfrm>
          <a:prstGeom prst="rect">
            <a:avLst/>
          </a:prstGeom>
        </p:spPr>
        <p:txBody>
          <a:bodyPr wrap="none">
            <a:spAutoFit/>
          </a:bodyPr>
          <a:lstStyle/>
          <a:p>
            <a:r>
              <a:rPr lang="fr-FR"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C16H18N3SCl</a:t>
            </a:r>
            <a:endParaRPr lang="en-US" sz="2000" dirty="0">
              <a:solidFill>
                <a:schemeClr val="bg1"/>
              </a:solidFill>
            </a:endParaRPr>
          </a:p>
        </p:txBody>
      </p:sp>
      <p:sp>
        <p:nvSpPr>
          <p:cNvPr id="7" name="Flowchart: Terminator 6"/>
          <p:cNvSpPr/>
          <p:nvPr/>
        </p:nvSpPr>
        <p:spPr>
          <a:xfrm>
            <a:off x="725551" y="3941204"/>
            <a:ext cx="2662518" cy="484094"/>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b="1" dirty="0" smtClean="0">
                <a:latin typeface="Times New Roman" panose="02020603050405020304" pitchFamily="18" charset="0"/>
                <a:cs typeface="Times New Roman" panose="02020603050405020304" pitchFamily="18" charset="0"/>
              </a:rPr>
              <a:t>Sa masse molaire </a:t>
            </a:r>
            <a:endParaRPr lang="en-US" sz="2000" dirty="0">
              <a:latin typeface="Times New Roman" panose="02020603050405020304" pitchFamily="18" charset="0"/>
              <a:cs typeface="Times New Roman" panose="02020603050405020304" pitchFamily="18" charset="0"/>
            </a:endParaRPr>
          </a:p>
        </p:txBody>
      </p:sp>
      <p:sp>
        <p:nvSpPr>
          <p:cNvPr id="8" name="Rectangle 7"/>
          <p:cNvSpPr/>
          <p:nvPr/>
        </p:nvSpPr>
        <p:spPr>
          <a:xfrm>
            <a:off x="3769776" y="3941204"/>
            <a:ext cx="1614545" cy="400110"/>
          </a:xfrm>
          <a:prstGeom prst="rect">
            <a:avLst/>
          </a:prstGeom>
        </p:spPr>
        <p:txBody>
          <a:bodyPr wrap="none">
            <a:spAutoFit/>
          </a:bodyPr>
          <a:lstStyle/>
          <a:p>
            <a:r>
              <a:rPr lang="fr-FR" sz="20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319,85 mol/g </a:t>
            </a:r>
            <a:endParaRPr lang="en-US" sz="2000" b="1" dirty="0">
              <a:solidFill>
                <a:schemeClr val="bg1"/>
              </a:solidFill>
              <a:effectLst>
                <a:outerShdw blurRad="38100" dist="38100" dir="2700000" algn="tl">
                  <a:srgbClr val="000000">
                    <a:alpha val="43137"/>
                  </a:srgbClr>
                </a:outerShdw>
              </a:effectLst>
            </a:endParaRPr>
          </a:p>
        </p:txBody>
      </p:sp>
      <p:sp>
        <p:nvSpPr>
          <p:cNvPr id="9" name="Rectangle 8"/>
          <p:cNvSpPr/>
          <p:nvPr/>
        </p:nvSpPr>
        <p:spPr>
          <a:xfrm>
            <a:off x="3563471" y="1824671"/>
            <a:ext cx="8014446" cy="805995"/>
          </a:xfrm>
          <a:prstGeom prst="rect">
            <a:avLst/>
          </a:prstGeom>
          <a:solidFill>
            <a:srgbClr val="FFCC66"/>
          </a:solidFill>
        </p:spPr>
        <p:style>
          <a:lnRef idx="1">
            <a:schemeClr val="accent5"/>
          </a:lnRef>
          <a:fillRef idx="2">
            <a:schemeClr val="accent5"/>
          </a:fillRef>
          <a:effectRef idx="1">
            <a:schemeClr val="accent5"/>
          </a:effectRef>
          <a:fontRef idx="minor">
            <a:schemeClr val="dk1"/>
          </a:fontRef>
        </p:style>
        <p:txBody>
          <a:bodyPr rtlCol="0" anchor="ctr"/>
          <a:lstStyle/>
          <a:p>
            <a:pPr algn="just"/>
            <a:r>
              <a:rPr lang="fr-FR" sz="2000" dirty="0" smtClean="0">
                <a:latin typeface="Times New Roman" panose="02020603050405020304" pitchFamily="18" charset="0"/>
                <a:cs typeface="Times New Roman" panose="02020603050405020304" pitchFamily="18" charset="0"/>
              </a:rPr>
              <a:t>C’est une molécule organique appartenant à la famille des Xanthines. </a:t>
            </a:r>
            <a:endParaRPr lang="en-US" sz="2000" dirty="0">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733367" y="1384069"/>
            <a:ext cx="3361765" cy="484094"/>
            <a:chOff x="672353" y="2097741"/>
            <a:chExt cx="3361765" cy="484094"/>
          </a:xfrm>
        </p:grpSpPr>
        <p:sp>
          <p:nvSpPr>
            <p:cNvPr id="2" name="Flowchart: Terminator 1"/>
            <p:cNvSpPr/>
            <p:nvPr/>
          </p:nvSpPr>
          <p:spPr>
            <a:xfrm>
              <a:off x="672353" y="2097741"/>
              <a:ext cx="2662518" cy="484094"/>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a:t> </a:t>
              </a:r>
              <a:r>
                <a:rPr lang="fr-FR" b="1" dirty="0" smtClean="0">
                  <a:latin typeface="Times New Roman" panose="02020603050405020304" pitchFamily="18" charset="0"/>
                  <a:cs typeface="Times New Roman" panose="02020603050405020304" pitchFamily="18" charset="0"/>
                </a:rPr>
                <a:t>Bleu de méthylène</a:t>
              </a:r>
              <a:endParaRPr lang="en-US" dirty="0"/>
            </a:p>
          </p:txBody>
        </p:sp>
        <p:cxnSp>
          <p:nvCxnSpPr>
            <p:cNvPr id="11" name="Straight Arrow Connector 10"/>
            <p:cNvCxnSpPr/>
            <p:nvPr/>
          </p:nvCxnSpPr>
          <p:spPr>
            <a:xfrm flipV="1">
              <a:off x="3334871" y="2148903"/>
              <a:ext cx="699247" cy="134297"/>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13" name="Straight Arrow Connector 12"/>
            <p:cNvCxnSpPr/>
            <p:nvPr/>
          </p:nvCxnSpPr>
          <p:spPr>
            <a:xfrm>
              <a:off x="3334871" y="2365091"/>
              <a:ext cx="699247" cy="130429"/>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grpSp>
      <p:pic>
        <p:nvPicPr>
          <p:cNvPr id="15" name="Picture 14" descr="Screen Clipping"/>
          <p:cNvPicPr>
            <a:picLocks noChangeAspect="1"/>
          </p:cNvPicPr>
          <p:nvPr/>
        </p:nvPicPr>
        <p:blipFill>
          <a:blip r:embed="rId2">
            <a:extLst>
              <a:ext uri="{BEBA8EAE-BF5A-486C-A8C5-ECC9F3942E4B}">
                <a14:imgProps xmlns:a14="http://schemas.microsoft.com/office/drawing/2010/main" xmlns="">
                  <a14:imgLayer r:embed="rId3">
                    <a14:imgEffect>
                      <a14:colorTemperature colorTemp="72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6225989" y="2783660"/>
            <a:ext cx="5069540" cy="3375093"/>
          </a:xfrm>
          <a:prstGeom prst="rect">
            <a:avLst/>
          </a:prstGeom>
        </p:spPr>
      </p:pic>
      <p:sp>
        <p:nvSpPr>
          <p:cNvPr id="17" name="Flowchart: Terminator 16"/>
          <p:cNvSpPr/>
          <p:nvPr/>
        </p:nvSpPr>
        <p:spPr>
          <a:xfrm>
            <a:off x="725552" y="5190565"/>
            <a:ext cx="5500438" cy="591670"/>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b="1" dirty="0" smtClean="0">
                <a:latin typeface="Times New Roman" panose="02020603050405020304" pitchFamily="18" charset="0"/>
                <a:cs typeface="Times New Roman" panose="02020603050405020304" pitchFamily="18" charset="0"/>
              </a:rPr>
              <a:t>Structure chimique du Bleu de méthylène</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641706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0"/>
                <a:lumOff val="100000"/>
              </a:schemeClr>
            </a:gs>
            <a:gs pos="75000">
              <a:schemeClr val="accent3">
                <a:lumMod val="0"/>
                <a:lumOff val="100000"/>
              </a:schemeClr>
            </a:gs>
            <a:gs pos="100000">
              <a:schemeClr val="accent3">
                <a:lumMod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lowchart: Terminator 1"/>
          <p:cNvSpPr/>
          <p:nvPr/>
        </p:nvSpPr>
        <p:spPr>
          <a:xfrm>
            <a:off x="3913093" y="717407"/>
            <a:ext cx="3926541" cy="578224"/>
          </a:xfrm>
          <a:prstGeom prst="flowChartTerminator">
            <a:avLst/>
          </a:prstGeom>
          <a:solidFill>
            <a:schemeClr val="accent3">
              <a:lumMod val="60000"/>
              <a:lumOff val="4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2000" b="1" dirty="0" smtClean="0">
                <a:latin typeface="Times New Roman" panose="02020603050405020304" pitchFamily="18" charset="0"/>
                <a:cs typeface="Times New Roman" panose="02020603050405020304" pitchFamily="18" charset="0"/>
              </a:rPr>
              <a:t>Son domaines d’utilisation</a:t>
            </a:r>
            <a:endParaRPr lang="en-US" sz="2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513846" y="1373414"/>
            <a:ext cx="5218095" cy="369332"/>
          </a:xfrm>
          <a:prstGeom prst="rect">
            <a:avLst/>
          </a:prstGeom>
        </p:spPr>
        <p:txBody>
          <a:bodyPr wrap="none">
            <a:spAutoFit/>
          </a:bodyPr>
          <a:lstStyle/>
          <a:p>
            <a:r>
              <a:rPr lang="fr-FR" dirty="0" smtClean="0">
                <a:solidFill>
                  <a:srgbClr val="000000"/>
                </a:solidFill>
                <a:effectLst/>
                <a:latin typeface="Times New Roman" panose="02020603050405020304" pitchFamily="18" charset="0"/>
                <a:ea typeface="Times New Roman" panose="02020603050405020304" pitchFamily="18" charset="0"/>
              </a:rPr>
              <a:t>Le bleu de méthylène est utilisé dans divers domaines </a:t>
            </a:r>
            <a:endParaRPr lang="en-US" dirty="0"/>
          </a:p>
        </p:txBody>
      </p:sp>
      <p:sp>
        <p:nvSpPr>
          <p:cNvPr id="4" name="Rectangle 3"/>
          <p:cNvSpPr/>
          <p:nvPr/>
        </p:nvSpPr>
        <p:spPr>
          <a:xfrm>
            <a:off x="2017772" y="3394031"/>
            <a:ext cx="2505318" cy="1196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dirty="0" smtClean="0">
                <a:latin typeface="Times New Roman" panose="02020603050405020304" pitchFamily="18" charset="0"/>
                <a:cs typeface="Times New Roman" panose="02020603050405020304" pitchFamily="18" charset="0"/>
              </a:rPr>
              <a:t>Indicateur coloré redox</a:t>
            </a:r>
          </a:p>
          <a:p>
            <a:pPr algn="just"/>
            <a:r>
              <a:rPr lang="fr-FR" dirty="0" smtClean="0">
                <a:latin typeface="Times New Roman" panose="02020603050405020304" pitchFamily="18" charset="0"/>
                <a:cs typeface="Times New Roman" panose="02020603050405020304" pitchFamily="18" charset="0"/>
              </a:rPr>
              <a:t>Exemple: bouteille bleue</a:t>
            </a:r>
            <a:endParaRPr lang="en-US" dirty="0">
              <a:latin typeface="Times New Roman" panose="02020603050405020304" pitchFamily="18" charset="0"/>
              <a:cs typeface="Times New Roman" panose="02020603050405020304" pitchFamily="18" charset="0"/>
            </a:endParaRPr>
          </a:p>
        </p:txBody>
      </p:sp>
      <p:sp>
        <p:nvSpPr>
          <p:cNvPr id="5" name="Rectangle 4"/>
          <p:cNvSpPr/>
          <p:nvPr/>
        </p:nvSpPr>
        <p:spPr>
          <a:xfrm>
            <a:off x="3411388" y="1889312"/>
            <a:ext cx="2464976" cy="1196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dirty="0" smtClean="0">
                <a:solidFill>
                  <a:schemeClr val="bg1"/>
                </a:solidFill>
                <a:latin typeface="Times New Roman" panose="02020603050405020304" pitchFamily="18" charset="0"/>
                <a:cs typeface="Times New Roman" panose="02020603050405020304" pitchFamily="18" charset="0"/>
              </a:rPr>
              <a:t>Colorant histologique</a:t>
            </a:r>
          </a:p>
          <a:p>
            <a:pPr algn="just"/>
            <a:r>
              <a:rPr lang="fr-FR" dirty="0" smtClean="0">
                <a:solidFill>
                  <a:schemeClr val="bg1"/>
                </a:solidFill>
                <a:latin typeface="Times New Roman" panose="02020603050405020304" pitchFamily="18" charset="0"/>
                <a:cs typeface="Times New Roman" panose="02020603050405020304" pitchFamily="18" charset="0"/>
              </a:rPr>
              <a:t>Exemple: tampon de la viande</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6" name="Rectangle 5"/>
          <p:cNvSpPr/>
          <p:nvPr/>
        </p:nvSpPr>
        <p:spPr>
          <a:xfrm>
            <a:off x="6005390" y="1875865"/>
            <a:ext cx="2464976" cy="1196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dirty="0" smtClean="0"/>
              <a:t>Calcul de taux de dureté de l’eau (TH°)</a:t>
            </a:r>
            <a:endParaRPr lang="en-US" dirty="0"/>
          </a:p>
        </p:txBody>
      </p:sp>
      <p:sp>
        <p:nvSpPr>
          <p:cNvPr id="7" name="Rectangle 6"/>
          <p:cNvSpPr/>
          <p:nvPr/>
        </p:nvSpPr>
        <p:spPr>
          <a:xfrm>
            <a:off x="7469422" y="3394031"/>
            <a:ext cx="2809484" cy="1196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dirty="0"/>
              <a:t>En </a:t>
            </a:r>
            <a:r>
              <a:rPr lang="fr-FR" dirty="0" smtClean="0"/>
              <a:t>médecine</a:t>
            </a:r>
          </a:p>
          <a:p>
            <a:pPr algn="just"/>
            <a:r>
              <a:rPr lang="fr-FR" dirty="0" smtClean="0"/>
              <a:t>Exemple: marqueur pour tester la perméabilité d’une structure </a:t>
            </a:r>
            <a:endParaRPr lang="en-US" dirty="0"/>
          </a:p>
        </p:txBody>
      </p:sp>
      <p:sp>
        <p:nvSpPr>
          <p:cNvPr id="9" name="Rectangle 8"/>
          <p:cNvSpPr/>
          <p:nvPr/>
        </p:nvSpPr>
        <p:spPr>
          <a:xfrm>
            <a:off x="3402253" y="4925644"/>
            <a:ext cx="2464977" cy="1196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dirty="0" smtClean="0">
                <a:latin typeface="Times New Roman" panose="02020603050405020304" pitchFamily="18" charset="0"/>
                <a:cs typeface="Times New Roman" panose="02020603050405020304" pitchFamily="18" charset="0"/>
              </a:rPr>
              <a:t>Lutter contre la méthémoglobine</a:t>
            </a:r>
            <a:endParaRPr lang="en-US" dirty="0">
              <a:latin typeface="Times New Roman" panose="02020603050405020304" pitchFamily="18" charset="0"/>
              <a:cs typeface="Times New Roman" panose="02020603050405020304" pitchFamily="18" charset="0"/>
            </a:endParaRPr>
          </a:p>
        </p:txBody>
      </p:sp>
      <p:sp>
        <p:nvSpPr>
          <p:cNvPr id="10" name="Rectangle 9"/>
          <p:cNvSpPr/>
          <p:nvPr/>
        </p:nvSpPr>
        <p:spPr>
          <a:xfrm>
            <a:off x="4634741" y="3394031"/>
            <a:ext cx="2723030" cy="1196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dirty="0" smtClean="0">
                <a:latin typeface="Times New Roman" panose="02020603050405020304" pitchFamily="18" charset="0"/>
                <a:cs typeface="Times New Roman" panose="02020603050405020304" pitchFamily="18" charset="0"/>
              </a:rPr>
              <a:t>Dans le traitement dentaire </a:t>
            </a:r>
            <a:endParaRPr lang="en-US" dirty="0">
              <a:latin typeface="Times New Roman" panose="02020603050405020304" pitchFamily="18" charset="0"/>
              <a:cs typeface="Times New Roman" panose="02020603050405020304" pitchFamily="18" charset="0"/>
            </a:endParaRPr>
          </a:p>
        </p:txBody>
      </p:sp>
      <p:sp>
        <p:nvSpPr>
          <p:cNvPr id="11" name="Rectangle 10"/>
          <p:cNvSpPr/>
          <p:nvPr/>
        </p:nvSpPr>
        <p:spPr>
          <a:xfrm>
            <a:off x="6005390" y="4925644"/>
            <a:ext cx="2464976" cy="119678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fr-FR" dirty="0" smtClean="0">
                <a:latin typeface="Times New Roman" panose="02020603050405020304" pitchFamily="18" charset="0"/>
                <a:cs typeface="Times New Roman" panose="02020603050405020304" pitchFamily="18" charset="0"/>
              </a:rPr>
              <a:t>Pharmacie, magasin des produits chimiques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26287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2380130" y="2998694"/>
            <a:ext cx="9278470" cy="769441"/>
          </a:xfrm>
          <a:prstGeom prst="rect">
            <a:avLst/>
          </a:prstGeom>
          <a:noFill/>
        </p:spPr>
        <p:txBody>
          <a:bodyPr wrap="square" rtlCol="0">
            <a:spAutoFit/>
          </a:bodyPr>
          <a:lstStyle/>
          <a:p>
            <a:r>
              <a:rPr lang="fr-FR" sz="4400" b="1" dirty="0" smtClean="0">
                <a:solidFill>
                  <a:schemeClr val="accent1">
                    <a:lumMod val="50000"/>
                  </a:schemeClr>
                </a:solidFill>
                <a:latin typeface="Times New Roman" panose="02020603050405020304" pitchFamily="18" charset="0"/>
                <a:cs typeface="Times New Roman" panose="02020603050405020304" pitchFamily="18" charset="0"/>
              </a:rPr>
              <a:t>La partie expérimentale de TP</a:t>
            </a:r>
            <a:endParaRPr lang="en-US" sz="44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133947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6529" y="1050449"/>
            <a:ext cx="1220399" cy="5046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lnSpc>
                <a:spcPct val="150000"/>
              </a:lnSpc>
              <a:spcAft>
                <a:spcPts val="1000"/>
              </a:spcAft>
            </a:pPr>
            <a:r>
              <a:rPr lang="fr-FR" sz="20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But de TP</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1846728" y="1701080"/>
            <a:ext cx="9211235" cy="960328"/>
          </a:xfrm>
          <a:prstGeom prst="rect">
            <a:avLst/>
          </a:prstGeom>
        </p:spPr>
        <p:txBody>
          <a:bodyPr wrap="square">
            <a:spAutoFit/>
          </a:bodyPr>
          <a:lstStyle/>
          <a:p>
            <a:pPr algn="just">
              <a:lnSpc>
                <a:spcPct val="150000"/>
              </a:lnSpc>
              <a:spcAft>
                <a:spcPts val="1000"/>
              </a:spcAft>
            </a:pPr>
            <a:r>
              <a:rPr lang="fr-FR" sz="20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Ce TP Pour évaluer l’efficacité d'élimination du colorant (bleu de méthylène) avec une concentration choisi en prenant </a:t>
            </a:r>
            <a:r>
              <a:rPr lang="fr-FR" sz="2000" dirty="0" smtClean="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un charbon actif </a:t>
            </a:r>
            <a:r>
              <a:rPr lang="fr-FR" sz="2000" dirty="0" smtClean="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rPr>
              <a:t>comme adsorbant.</a:t>
            </a:r>
            <a:endParaRPr lang="en-US" sz="2000" dirty="0">
              <a:solidFill>
                <a:schemeClr val="accent1">
                  <a:lumMod val="5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023242" y="3031649"/>
            <a:ext cx="2157963" cy="50462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algn="just">
              <a:lnSpc>
                <a:spcPct val="150000"/>
              </a:lnSpc>
              <a:spcAft>
                <a:spcPts val="1000"/>
              </a:spcAft>
            </a:pP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Les réactifs utilisés</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5" name="Rectangle 4"/>
          <p:cNvSpPr/>
          <p:nvPr/>
        </p:nvSpPr>
        <p:spPr>
          <a:xfrm>
            <a:off x="1846728" y="3906515"/>
            <a:ext cx="8120758" cy="1559401"/>
          </a:xfrm>
          <a:prstGeom prst="rect">
            <a:avLst/>
          </a:prstGeom>
        </p:spPr>
        <p:txBody>
          <a:bodyPr wrap="square">
            <a:spAutoFit/>
          </a:bodyPr>
          <a:lstStyle/>
          <a:p>
            <a:pPr algn="just">
              <a:lnSpc>
                <a:spcPct val="150000"/>
              </a:lnSpc>
              <a:spcAft>
                <a:spcPts val="1000"/>
              </a:spcAft>
            </a:pPr>
            <a:r>
              <a:rPr lang="fr-FR" sz="2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Adsorbant : </a:t>
            </a:r>
            <a:r>
              <a:rPr lang="fr-FR" sz="20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charbon actif </a:t>
            </a:r>
            <a:endParaRPr lang="en-US" sz="20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1000"/>
              </a:spcAft>
            </a:pPr>
            <a:r>
              <a:rPr lang="fr-FR" sz="2000" b="1"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Adsorbat : </a:t>
            </a:r>
            <a:r>
              <a:rPr lang="fr-FR" sz="2000" dirty="0">
                <a:solidFill>
                  <a:schemeClr val="accent1">
                    <a:lumMod val="50000"/>
                  </a:schemeClr>
                </a:solidFill>
                <a:latin typeface="Times New Roman" panose="02020603050405020304" pitchFamily="18" charset="0"/>
                <a:ea typeface="Calibri" panose="020F0502020204030204" pitchFamily="34" charset="0"/>
                <a:cs typeface="Times New Roman" panose="02020603050405020304" pitchFamily="18" charset="0"/>
              </a:rPr>
              <a:t>le colorant utilisé dans ce TP est le bleu de méthylène </a:t>
            </a:r>
            <a:r>
              <a:rPr lang="fr-FR" dirty="0" smtClean="0">
                <a:effectLst/>
                <a:latin typeface="Times New Roman" panose="02020603050405020304" pitchFamily="18" charset="0"/>
                <a:ea typeface="Calibri" panose="020F0502020204030204" pitchFamily="34" charset="0"/>
                <a:cs typeface="Arial" panose="020B0604020202020204" pitchFamily="34" charset="0"/>
              </a:rPr>
              <a:t>avec une concentration initiale de  C = 50 mg/l</a:t>
            </a:r>
            <a:endParaRPr lang="en-US" sz="16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4026979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6">
                <a:lumMod val="0"/>
                <a:lumOff val="100000"/>
              </a:schemeClr>
            </a:gs>
            <a:gs pos="35000">
              <a:schemeClr val="accent6">
                <a:lumMod val="0"/>
                <a:lumOff val="100000"/>
              </a:schemeClr>
            </a:gs>
            <a:gs pos="62000">
              <a:schemeClr val="accent6">
                <a:lumMod val="100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Flowchart: Terminator 1"/>
          <p:cNvSpPr/>
          <p:nvPr/>
        </p:nvSpPr>
        <p:spPr>
          <a:xfrm>
            <a:off x="4141694" y="663834"/>
            <a:ext cx="3321423" cy="435233"/>
          </a:xfrm>
          <a:prstGeom prst="flowChartTermina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b="1" dirty="0" smtClean="0">
                <a:latin typeface="Times New Roman" panose="02020603050405020304" pitchFamily="18" charset="0"/>
                <a:cs typeface="Times New Roman" panose="02020603050405020304" pitchFamily="18" charset="0"/>
              </a:rPr>
              <a:t>Matériels utilisés dans ce TP</a:t>
            </a:r>
            <a:endParaRPr lang="en-US" b="1" dirty="0">
              <a:latin typeface="Times New Roman" panose="02020603050405020304" pitchFamily="18" charset="0"/>
              <a:cs typeface="Times New Roman" panose="02020603050405020304" pitchFamily="18" charset="0"/>
            </a:endParaRPr>
          </a:p>
        </p:txBody>
      </p:sp>
      <p:pic>
        <p:nvPicPr>
          <p:cNvPr id="4" name="Picture 3" descr="Screen Clipping"/>
          <p:cNvPicPr>
            <a:picLocks noChangeAspect="1"/>
          </p:cNvPicPr>
          <p:nvPr/>
        </p:nvPicPr>
        <p:blipFill rotWithShape="1">
          <a:blip r:embed="rId2" cstate="print">
            <a:extLst>
              <a:ext uri="{BEBA8EAE-BF5A-486C-A8C5-ECC9F3942E4B}">
                <a14:imgProps xmlns:a14="http://schemas.microsoft.com/office/drawing/2010/main" xmlns="">
                  <a14:imgLayer r:embed="rId3">
                    <a14:imgEffect>
                      <a14:brightnessContrast bright="40000"/>
                    </a14:imgEffect>
                  </a14:imgLayer>
                </a14:imgProps>
              </a:ext>
              <a:ext uri="{28A0092B-C50C-407E-A947-70E740481C1C}">
                <a14:useLocalDpi xmlns:a14="http://schemas.microsoft.com/office/drawing/2010/main" xmlns="" val="0"/>
              </a:ext>
            </a:extLst>
          </a:blip>
          <a:srcRect l="13253" r="1803"/>
          <a:stretch/>
        </p:blipFill>
        <p:spPr>
          <a:xfrm>
            <a:off x="793377" y="1363081"/>
            <a:ext cx="2837330" cy="1882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Screen Clipping"/>
          <p:cNvPicPr>
            <a:picLocks noChangeAspect="1"/>
          </p:cNvPicPr>
          <p:nvPr/>
        </p:nvPicPr>
        <p:blipFill rotWithShape="1">
          <a:blip r:embed="rId4">
            <a:extLst>
              <a:ext uri="{BEBA8EAE-BF5A-486C-A8C5-ECC9F3942E4B}">
                <a14:imgProps xmlns:a14="http://schemas.microsoft.com/office/drawing/2010/main" xmlns="">
                  <a14:imgLayer r:embed="rId5">
                    <a14:imgEffect>
                      <a14:colorTemperature colorTemp="5300"/>
                    </a14:imgEffect>
                    <a14:imgEffect>
                      <a14:brightnessContrast bright="20000"/>
                    </a14:imgEffect>
                  </a14:imgLayer>
                </a14:imgProps>
              </a:ext>
              <a:ext uri="{28A0092B-C50C-407E-A947-70E740481C1C}">
                <a14:useLocalDpi xmlns:a14="http://schemas.microsoft.com/office/drawing/2010/main" xmlns="" val="0"/>
              </a:ext>
            </a:extLst>
          </a:blip>
          <a:srcRect l="4215" t="29189"/>
          <a:stretch/>
        </p:blipFill>
        <p:spPr>
          <a:xfrm>
            <a:off x="3765177" y="1363081"/>
            <a:ext cx="2372458" cy="1882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1036227" y="3308900"/>
            <a:ext cx="2131994" cy="369332"/>
          </a:xfrm>
          <a:prstGeom prst="rect">
            <a:avLst/>
          </a:prstGeom>
        </p:spPr>
        <p:txBody>
          <a:bodyPr wrap="none">
            <a:spAutoFit/>
          </a:bodyPr>
          <a:lstStyle/>
          <a:p>
            <a:r>
              <a:rPr lang="fr-FR" b="1" dirty="0" smtClean="0">
                <a:solidFill>
                  <a:srgbClr val="000000"/>
                </a:solidFill>
                <a:effectLst/>
                <a:latin typeface="Times New Roman" panose="02020603050405020304" pitchFamily="18" charset="0"/>
                <a:ea typeface="Calibri" panose="020F0502020204030204" pitchFamily="34" charset="0"/>
              </a:rPr>
              <a:t>Spectrophotomètre </a:t>
            </a:r>
            <a:endParaRPr lang="en-US" dirty="0"/>
          </a:p>
        </p:txBody>
      </p:sp>
      <p:sp>
        <p:nvSpPr>
          <p:cNvPr id="7" name="Rectangle 6"/>
          <p:cNvSpPr/>
          <p:nvPr/>
        </p:nvSpPr>
        <p:spPr>
          <a:xfrm>
            <a:off x="3806381" y="3325017"/>
            <a:ext cx="2341347" cy="369332"/>
          </a:xfrm>
          <a:prstGeom prst="rect">
            <a:avLst/>
          </a:prstGeom>
        </p:spPr>
        <p:txBody>
          <a:bodyPr wrap="none">
            <a:spAutoFit/>
          </a:bodyPr>
          <a:lstStyle/>
          <a:p>
            <a:r>
              <a:rPr lang="fr-FR" b="1" dirty="0">
                <a:solidFill>
                  <a:srgbClr val="000000"/>
                </a:solidFill>
                <a:latin typeface="Times New Roman" panose="02020603050405020304" pitchFamily="18" charset="0"/>
                <a:ea typeface="Calibri" panose="020F0502020204030204" pitchFamily="34" charset="0"/>
              </a:rPr>
              <a:t>A</a:t>
            </a:r>
            <a:r>
              <a:rPr lang="fr-FR" b="1" dirty="0" smtClean="0">
                <a:solidFill>
                  <a:srgbClr val="000000"/>
                </a:solidFill>
                <a:effectLst/>
                <a:latin typeface="Times New Roman" panose="02020603050405020304" pitchFamily="18" charset="0"/>
                <a:ea typeface="Calibri" panose="020F0502020204030204" pitchFamily="34" charset="0"/>
              </a:rPr>
              <a:t>gitateur magnétique</a:t>
            </a:r>
            <a:endParaRPr lang="en-US" dirty="0"/>
          </a:p>
        </p:txBody>
      </p:sp>
      <p:pic>
        <p:nvPicPr>
          <p:cNvPr id="8" name="Picture 7" descr="Screen Clipping"/>
          <p:cNvPicPr>
            <a:picLocks noChangeAspect="1"/>
          </p:cNvPicPr>
          <p:nvPr/>
        </p:nvPicPr>
        <p:blipFill>
          <a:blip r:embed="rId6">
            <a:extLst>
              <a:ext uri="{BEBA8EAE-BF5A-486C-A8C5-ECC9F3942E4B}">
                <a14:imgProps xmlns:a14="http://schemas.microsoft.com/office/drawing/2010/main" xmlns="">
                  <a14:imgLayer r:embed="rId7">
                    <a14:imgEffect>
                      <a14:artisticMarker/>
                    </a14:imgEffect>
                    <a14:imgEffect>
                      <a14:colorTemperature colorTemp="11200"/>
                    </a14:imgEffect>
                    <a14:imgEffect>
                      <a14:brightnessContrast contrast="-40000"/>
                    </a14:imgEffect>
                  </a14:imgLayer>
                </a14:imgProps>
              </a:ext>
              <a:ext uri="{28A0092B-C50C-407E-A947-70E740481C1C}">
                <a14:useLocalDpi xmlns:a14="http://schemas.microsoft.com/office/drawing/2010/main" xmlns="" val="0"/>
              </a:ext>
            </a:extLst>
          </a:blip>
          <a:stretch>
            <a:fillRect/>
          </a:stretch>
        </p:blipFill>
        <p:spPr>
          <a:xfrm>
            <a:off x="6272105" y="1363081"/>
            <a:ext cx="2481930" cy="18825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7047718" y="3325017"/>
            <a:ext cx="930704" cy="369332"/>
          </a:xfrm>
          <a:prstGeom prst="rect">
            <a:avLst/>
          </a:prstGeom>
        </p:spPr>
        <p:txBody>
          <a:bodyPr wrap="none">
            <a:spAutoFit/>
          </a:bodyPr>
          <a:lstStyle/>
          <a:p>
            <a:r>
              <a:rPr lang="fr-FR" b="1" dirty="0" smtClean="0">
                <a:solidFill>
                  <a:schemeClr val="bg1"/>
                </a:solidFill>
                <a:effectLst/>
                <a:latin typeface="Times New Roman" panose="02020603050405020304" pitchFamily="18" charset="0"/>
                <a:ea typeface="Calibri" panose="020F0502020204030204" pitchFamily="34" charset="0"/>
              </a:rPr>
              <a:t>Bécher</a:t>
            </a:r>
            <a:r>
              <a:rPr lang="fr-FR" b="1" dirty="0" smtClean="0">
                <a:effectLst/>
                <a:latin typeface="Times New Roman" panose="02020603050405020304" pitchFamily="18" charset="0"/>
                <a:ea typeface="Calibri" panose="020F0502020204030204" pitchFamily="34" charset="0"/>
              </a:rPr>
              <a:t> </a:t>
            </a:r>
            <a:endParaRPr lang="en-US" dirty="0"/>
          </a:p>
        </p:txBody>
      </p:sp>
      <p:pic>
        <p:nvPicPr>
          <p:cNvPr id="10" name="Image 11"/>
          <p:cNvPicPr/>
          <p:nvPr/>
        </p:nvPicPr>
        <p:blipFill rotWithShape="1">
          <a:blip r:embed="rId8" cstate="print">
            <a:extLst>
              <a:ext uri="{28A0092B-C50C-407E-A947-70E740481C1C}">
                <a14:useLocalDpi xmlns:a14="http://schemas.microsoft.com/office/drawing/2010/main" xmlns="" val="0"/>
              </a:ext>
            </a:extLst>
          </a:blip>
          <a:srcRect l="3165" t="21420" r="46334" b="39457"/>
          <a:stretch/>
        </p:blipFill>
        <p:spPr bwMode="auto">
          <a:xfrm rot="5400000">
            <a:off x="9117105" y="1228611"/>
            <a:ext cx="1882588" cy="21515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11" name="Rectangle 10"/>
          <p:cNvSpPr/>
          <p:nvPr/>
        </p:nvSpPr>
        <p:spPr>
          <a:xfrm>
            <a:off x="8862296" y="3325017"/>
            <a:ext cx="2351926" cy="369332"/>
          </a:xfrm>
          <a:prstGeom prst="rect">
            <a:avLst/>
          </a:prstGeom>
        </p:spPr>
        <p:txBody>
          <a:bodyPr wrap="none">
            <a:spAutoFit/>
          </a:bodyPr>
          <a:lstStyle/>
          <a:p>
            <a:r>
              <a:rPr lang="fr-FR" b="1" dirty="0">
                <a:solidFill>
                  <a:schemeClr val="bg1"/>
                </a:solidFill>
                <a:latin typeface="Times New Roman" panose="02020603050405020304" pitchFamily="18" charset="0"/>
                <a:ea typeface="Calibri" panose="020F0502020204030204" pitchFamily="34" charset="0"/>
              </a:rPr>
              <a:t>P</a:t>
            </a:r>
            <a:r>
              <a:rPr lang="fr-FR" b="1" dirty="0" smtClean="0">
                <a:solidFill>
                  <a:schemeClr val="bg1"/>
                </a:solidFill>
                <a:effectLst/>
                <a:latin typeface="Times New Roman" panose="02020603050405020304" pitchFamily="18" charset="0"/>
                <a:ea typeface="Calibri" panose="020F0502020204030204" pitchFamily="34" charset="0"/>
              </a:rPr>
              <a:t>issette d’eau distillée</a:t>
            </a:r>
            <a:endParaRPr lang="en-US" dirty="0">
              <a:solidFill>
                <a:schemeClr val="bg1"/>
              </a:solidFill>
            </a:endParaRPr>
          </a:p>
        </p:txBody>
      </p:sp>
      <p:pic>
        <p:nvPicPr>
          <p:cNvPr id="13" name="Picture 12" descr="Screen Clipping"/>
          <p:cNvPicPr>
            <a:picLocks noChangeAspect="1"/>
          </p:cNvPicPr>
          <p:nvPr/>
        </p:nvPicPr>
        <p:blipFill>
          <a:blip r:embed="rId9">
            <a:extLst>
              <a:ext uri="{28A0092B-C50C-407E-A947-70E740481C1C}">
                <a14:useLocalDpi xmlns:a14="http://schemas.microsoft.com/office/drawing/2010/main" xmlns="" val="0"/>
              </a:ext>
            </a:extLst>
          </a:blip>
          <a:stretch>
            <a:fillRect/>
          </a:stretch>
        </p:blipFill>
        <p:spPr>
          <a:xfrm>
            <a:off x="911757" y="3694349"/>
            <a:ext cx="986921" cy="2077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 name="Rectangle 13"/>
          <p:cNvSpPr/>
          <p:nvPr/>
        </p:nvSpPr>
        <p:spPr>
          <a:xfrm>
            <a:off x="731336" y="5850806"/>
            <a:ext cx="1370888" cy="369332"/>
          </a:xfrm>
          <a:prstGeom prst="rect">
            <a:avLst/>
          </a:prstGeom>
        </p:spPr>
        <p:txBody>
          <a:bodyPr wrap="none">
            <a:spAutoFit/>
          </a:bodyPr>
          <a:lstStyle/>
          <a:p>
            <a:r>
              <a:rPr lang="fr-FR" b="1" dirty="0" smtClean="0">
                <a:solidFill>
                  <a:schemeClr val="bg1"/>
                </a:solidFill>
                <a:effectLst/>
                <a:latin typeface="Times New Roman" panose="02020603050405020304" pitchFamily="18" charset="0"/>
                <a:ea typeface="Calibri" panose="020F0502020204030204" pitchFamily="34" charset="0"/>
              </a:rPr>
              <a:t>Fiole jaugée</a:t>
            </a:r>
            <a:endParaRPr lang="en-US" dirty="0">
              <a:solidFill>
                <a:schemeClr val="bg1"/>
              </a:solidFill>
            </a:endParaRPr>
          </a:p>
        </p:txBody>
      </p:sp>
      <p:sp>
        <p:nvSpPr>
          <p:cNvPr id="15" name="Rectangle 14"/>
          <p:cNvSpPr/>
          <p:nvPr/>
        </p:nvSpPr>
        <p:spPr>
          <a:xfrm>
            <a:off x="2694908" y="5818572"/>
            <a:ext cx="1146468" cy="369332"/>
          </a:xfrm>
          <a:prstGeom prst="rect">
            <a:avLst/>
          </a:prstGeom>
        </p:spPr>
        <p:txBody>
          <a:bodyPr wrap="none">
            <a:spAutoFit/>
          </a:bodyPr>
          <a:lstStyle/>
          <a:p>
            <a:r>
              <a:rPr lang="fr-FR" b="1" dirty="0" smtClean="0">
                <a:solidFill>
                  <a:schemeClr val="bg1"/>
                </a:solidFill>
                <a:effectLst/>
                <a:latin typeface="Times New Roman" panose="02020603050405020304" pitchFamily="18" charset="0"/>
                <a:ea typeface="Calibri" panose="020F0502020204030204" pitchFamily="34" charset="0"/>
              </a:rPr>
              <a:t>entonnoir</a:t>
            </a:r>
            <a:endParaRPr lang="en-US" dirty="0">
              <a:solidFill>
                <a:schemeClr val="bg1"/>
              </a:solidFill>
            </a:endParaRPr>
          </a:p>
        </p:txBody>
      </p:sp>
      <p:pic>
        <p:nvPicPr>
          <p:cNvPr id="16" name="Image 17"/>
          <p:cNvPicPr/>
          <p:nvPr/>
        </p:nvPicPr>
        <p:blipFill rotWithShape="1">
          <a:blip r:embed="rId10" cstate="print">
            <a:extLst>
              <a:ext uri="{28A0092B-C50C-407E-A947-70E740481C1C}">
                <a14:useLocalDpi xmlns:a14="http://schemas.microsoft.com/office/drawing/2010/main" xmlns="" val="0"/>
              </a:ext>
            </a:extLst>
          </a:blip>
          <a:srcRect l="16378" t="23823" r="34320" b="33529"/>
          <a:stretch/>
        </p:blipFill>
        <p:spPr bwMode="auto">
          <a:xfrm rot="5400000">
            <a:off x="2187405" y="3702870"/>
            <a:ext cx="2093226" cy="20439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
        <p:nvSpPr>
          <p:cNvPr id="17" name="TextBox 16"/>
          <p:cNvSpPr txBox="1"/>
          <p:nvPr/>
        </p:nvSpPr>
        <p:spPr>
          <a:xfrm>
            <a:off x="4434060" y="5840029"/>
            <a:ext cx="883575" cy="369332"/>
          </a:xfrm>
          <a:prstGeom prst="rect">
            <a:avLst/>
          </a:prstGeom>
          <a:noFill/>
        </p:spPr>
        <p:txBody>
          <a:bodyPr wrap="none" rtlCol="0">
            <a:spAutoFit/>
          </a:bodyPr>
          <a:lstStyle/>
          <a:p>
            <a:r>
              <a:rPr lang="fr-FR" b="1" dirty="0" smtClean="0">
                <a:solidFill>
                  <a:schemeClr val="bg1"/>
                </a:solidFill>
                <a:latin typeface="Times New Roman" panose="02020603050405020304" pitchFamily="18" charset="0"/>
                <a:cs typeface="Times New Roman" panose="02020603050405020304" pitchFamily="18" charset="0"/>
              </a:rPr>
              <a:t>Pipette</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18" name="Rectangle 17"/>
          <p:cNvSpPr/>
          <p:nvPr/>
        </p:nvSpPr>
        <p:spPr>
          <a:xfrm>
            <a:off x="5317635" y="5854811"/>
            <a:ext cx="3492327" cy="369332"/>
          </a:xfrm>
          <a:prstGeom prst="rect">
            <a:avLst/>
          </a:prstGeom>
        </p:spPr>
        <p:txBody>
          <a:bodyPr wrap="square">
            <a:spAutoFit/>
          </a:bodyPr>
          <a:lstStyle/>
          <a:p>
            <a:r>
              <a:rPr lang="fr-FR" dirty="0" smtClean="0">
                <a:solidFill>
                  <a:schemeClr val="bg1"/>
                </a:solidFill>
                <a:effectLst/>
                <a:latin typeface="Times New Roman" panose="02020603050405020304" pitchFamily="18" charset="0"/>
                <a:ea typeface="Calibri" panose="020F0502020204030204" pitchFamily="34" charset="0"/>
              </a:rPr>
              <a:t> </a:t>
            </a:r>
            <a:r>
              <a:rPr lang="fr-FR" b="1" dirty="0" smtClean="0">
                <a:solidFill>
                  <a:schemeClr val="bg1"/>
                </a:solidFill>
                <a:effectLst/>
                <a:latin typeface="Times New Roman" panose="02020603050405020304" pitchFamily="18" charset="0"/>
                <a:ea typeface="Calibri" panose="020F0502020204030204" pitchFamily="34" charset="0"/>
              </a:rPr>
              <a:t>Balance + le charbon actif utilisé </a:t>
            </a:r>
            <a:endParaRPr lang="en-US" dirty="0">
              <a:solidFill>
                <a:schemeClr val="bg1"/>
              </a:solidFill>
            </a:endParaRPr>
          </a:p>
        </p:txBody>
      </p:sp>
      <p:sp>
        <p:nvSpPr>
          <p:cNvPr id="19" name="Rectangle 18"/>
          <p:cNvSpPr/>
          <p:nvPr/>
        </p:nvSpPr>
        <p:spPr>
          <a:xfrm>
            <a:off x="8754035" y="5866923"/>
            <a:ext cx="2899512" cy="369332"/>
          </a:xfrm>
          <a:prstGeom prst="rect">
            <a:avLst/>
          </a:prstGeom>
        </p:spPr>
        <p:txBody>
          <a:bodyPr wrap="none">
            <a:spAutoFit/>
          </a:bodyPr>
          <a:lstStyle/>
          <a:p>
            <a:r>
              <a:rPr lang="fr-FR" b="1" dirty="0" smtClean="0">
                <a:solidFill>
                  <a:schemeClr val="bg1"/>
                </a:solidFill>
                <a:effectLst/>
                <a:latin typeface="Times New Roman" panose="02020603050405020304" pitchFamily="18" charset="0"/>
                <a:ea typeface="Calibri" panose="020F0502020204030204" pitchFamily="34" charset="0"/>
              </a:rPr>
              <a:t>Tube du spectrophotomètre</a:t>
            </a:r>
            <a:endParaRPr lang="en-US" dirty="0">
              <a:solidFill>
                <a:schemeClr val="bg1"/>
              </a:solidFill>
            </a:endParaRPr>
          </a:p>
        </p:txBody>
      </p:sp>
      <p:pic>
        <p:nvPicPr>
          <p:cNvPr id="3" name="Picture 2" descr="Screen Clipping"/>
          <p:cNvPicPr>
            <a:picLocks noChangeAspect="1"/>
          </p:cNvPicPr>
          <p:nvPr/>
        </p:nvPicPr>
        <p:blipFill>
          <a:blip r:embed="rId11">
            <a:extLst>
              <a:ext uri="{28A0092B-C50C-407E-A947-70E740481C1C}">
                <a14:useLocalDpi xmlns:a14="http://schemas.microsoft.com/office/drawing/2010/main" xmlns="" val="0"/>
              </a:ext>
            </a:extLst>
          </a:blip>
          <a:stretch>
            <a:fillRect/>
          </a:stretch>
        </p:blipFill>
        <p:spPr>
          <a:xfrm>
            <a:off x="4434060" y="3678232"/>
            <a:ext cx="883575" cy="20932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11" descr="Screen Clipping"/>
          <p:cNvPicPr>
            <a:picLocks noChangeAspect="1"/>
          </p:cNvPicPr>
          <p:nvPr/>
        </p:nvPicPr>
        <p:blipFill rotWithShape="1">
          <a:blip r:embed="rId12">
            <a:extLst>
              <a:ext uri="{28A0092B-C50C-407E-A947-70E740481C1C}">
                <a14:useLocalDpi xmlns:a14="http://schemas.microsoft.com/office/drawing/2010/main" xmlns="" val="0"/>
              </a:ext>
            </a:extLst>
          </a:blip>
          <a:srcRect l="9531" r="7515"/>
          <a:stretch/>
        </p:blipFill>
        <p:spPr>
          <a:xfrm>
            <a:off x="5453748" y="3678232"/>
            <a:ext cx="3149340" cy="212422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Image 18"/>
          <p:cNvPicPr/>
          <p:nvPr/>
        </p:nvPicPr>
        <p:blipFill rotWithShape="1">
          <a:blip r:embed="rId13" cstate="print">
            <a:extLst>
              <a:ext uri="{28A0092B-C50C-407E-A947-70E740481C1C}">
                <a14:useLocalDpi xmlns:a14="http://schemas.microsoft.com/office/drawing/2010/main" xmlns="" val="0"/>
              </a:ext>
            </a:extLst>
          </a:blip>
          <a:srcRect l="11204" t="39744" r="42991" b="38769"/>
          <a:stretch/>
        </p:blipFill>
        <p:spPr bwMode="auto">
          <a:xfrm rot="5400000">
            <a:off x="9033666" y="4042428"/>
            <a:ext cx="2049464" cy="14085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xmlns=""/>
            </a:ext>
          </a:extLst>
        </p:spPr>
      </p:pic>
    </p:spTree>
    <p:extLst>
      <p:ext uri="{BB962C8B-B14F-4D97-AF65-F5344CB8AC3E}">
        <p14:creationId xmlns:p14="http://schemas.microsoft.com/office/powerpoint/2010/main" xmlns="" val="317391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87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extBox 1"/>
          <p:cNvSpPr txBox="1"/>
          <p:nvPr/>
        </p:nvSpPr>
        <p:spPr>
          <a:xfrm rot="20283308">
            <a:off x="1381135" y="1726001"/>
            <a:ext cx="7337438" cy="707886"/>
          </a:xfrm>
          <a:prstGeom prst="rect">
            <a:avLst/>
          </a:prstGeom>
          <a:noFill/>
        </p:spPr>
        <p:txBody>
          <a:bodyPr wrap="square" rtlCol="0">
            <a:spAutoFit/>
          </a:bodyPr>
          <a:lstStyle/>
          <a:p>
            <a:pPr algn="ctr"/>
            <a:r>
              <a:rPr lang="fr-FR" sz="4000" dirty="0" smtClean="0">
                <a:solidFill>
                  <a:schemeClr val="bg1"/>
                </a:solidFill>
                <a:latin typeface="Times New Roman" panose="02020603050405020304" pitchFamily="18" charset="0"/>
                <a:cs typeface="Times New Roman" panose="02020603050405020304" pitchFamily="18" charset="0"/>
              </a:rPr>
              <a:t>Méthode de manipulation </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rot="20147892">
            <a:off x="1318497" y="2749557"/>
            <a:ext cx="9467011" cy="1446550"/>
          </a:xfrm>
          <a:prstGeom prst="rect">
            <a:avLst/>
          </a:prstGeom>
          <a:noFill/>
        </p:spPr>
        <p:txBody>
          <a:bodyPr wrap="square" rtlCol="0">
            <a:spAutoFit/>
          </a:bodyPr>
          <a:lstStyle/>
          <a:p>
            <a:pPr algn="ctr"/>
            <a:r>
              <a:rPr lang="fr-FR" sz="8800" dirty="0" smtClean="0">
                <a:solidFill>
                  <a:srgbClr val="C00000"/>
                </a:solidFill>
                <a:latin typeface="Times New Roman" panose="02020603050405020304" pitchFamily="18" charset="0"/>
                <a:cs typeface="Times New Roman" panose="02020603050405020304" pitchFamily="18" charset="0"/>
              </a:rPr>
              <a:t>La première partie</a:t>
            </a:r>
            <a:endParaRPr lang="en-US" sz="8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15215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51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lowchart: Terminator 1"/>
          <p:cNvSpPr/>
          <p:nvPr/>
        </p:nvSpPr>
        <p:spPr>
          <a:xfrm>
            <a:off x="4141694" y="663834"/>
            <a:ext cx="3321423" cy="672597"/>
          </a:xfrm>
          <a:prstGeom prst="flowChartTerminator">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b="1" dirty="0" smtClean="0">
                <a:latin typeface="Times New Roman" panose="02020603050405020304" pitchFamily="18" charset="0"/>
                <a:cs typeface="Times New Roman" panose="02020603050405020304" pitchFamily="18" charset="0"/>
              </a:rPr>
              <a:t>Méthode de manipulation</a:t>
            </a:r>
            <a:endParaRPr lang="en-US" b="1"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604911" y="1505243"/>
            <a:ext cx="12192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Low"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p:nvPr/>
        </p:nvSpPr>
        <p:spPr>
          <a:xfrm>
            <a:off x="1026942" y="1505243"/>
            <a:ext cx="9875519" cy="1015663"/>
          </a:xfrm>
          <a:prstGeom prst="rect">
            <a:avLst/>
          </a:prstGeom>
        </p:spPr>
        <p:txBody>
          <a:bodyPr wrap="square">
            <a:spAutoFit/>
          </a:bodyPr>
          <a:lstStyle/>
          <a:p>
            <a:pPr marL="342900" lvl="0" indent="-342900" algn="just">
              <a:lnSpc>
                <a:spcPct val="150000"/>
              </a:lnSpc>
              <a:buFont typeface="+mj-lt"/>
              <a:buAutoNum type="arabicParenR"/>
            </a:pP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Préparer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les différentes concentrations </a:t>
            </a:r>
            <a:r>
              <a:rPr lang="fr-FR" sz="2000"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(1, 2.5, 5, 10, 15mg/l) </a:t>
            </a: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de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bleu de méthylène à partir de l’échantillon initial de </a:t>
            </a:r>
            <a:r>
              <a:rPr lang="fr-FR" sz="2000" b="1" dirty="0">
                <a:solidFill>
                  <a:schemeClr val="bg1"/>
                </a:solidFill>
                <a:latin typeface="Times New Roman" panose="02020603050405020304" pitchFamily="18" charset="0"/>
                <a:ea typeface="Calibri" panose="020F0502020204030204" pitchFamily="34" charset="0"/>
                <a:cs typeface="Arial" panose="020B0604020202020204" pitchFamily="34" charset="0"/>
              </a:rPr>
              <a:t>C=50 </a:t>
            </a:r>
            <a:r>
              <a:rPr lang="fr-FR" sz="2000" b="1"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mg/l.</a:t>
            </a:r>
            <a:endParaRPr lang="en-US" sz="20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7" name="Image 21"/>
          <p:cNvPicPr/>
          <p:nvPr/>
        </p:nvPicPr>
        <p:blipFill rotWithShape="1">
          <a:blip r:embed="rId2" cstate="print">
            <a:extLst>
              <a:ext uri="{28A0092B-C50C-407E-A947-70E740481C1C}">
                <a14:useLocalDpi xmlns:a14="http://schemas.microsoft.com/office/drawing/2010/main" xmlns="" val="0"/>
              </a:ext>
            </a:extLst>
          </a:blip>
          <a:srcRect l="23646" t="16775" r="21770"/>
          <a:stretch/>
        </p:blipFill>
        <p:spPr bwMode="auto">
          <a:xfrm rot="10800000">
            <a:off x="1983541" y="3506179"/>
            <a:ext cx="5078439" cy="2687320"/>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pic>
        <p:nvPicPr>
          <p:cNvPr id="8" name="Image 22"/>
          <p:cNvPicPr/>
          <p:nvPr/>
        </p:nvPicPr>
        <p:blipFill rotWithShape="1">
          <a:blip r:embed="rId3" cstate="print">
            <a:extLst>
              <a:ext uri="{28A0092B-C50C-407E-A947-70E740481C1C}">
                <a14:useLocalDpi xmlns:a14="http://schemas.microsoft.com/office/drawing/2010/main" xmlns="" val="0"/>
              </a:ext>
            </a:extLst>
          </a:blip>
          <a:srcRect l="20097" t="34918" r="34546" b="33767"/>
          <a:stretch/>
        </p:blipFill>
        <p:spPr bwMode="auto">
          <a:xfrm rot="5400000">
            <a:off x="7105074" y="3864219"/>
            <a:ext cx="2687322" cy="1971237"/>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xmlns=""/>
            </a:ext>
          </a:extLst>
        </p:spPr>
      </p:pic>
      <p:sp>
        <p:nvSpPr>
          <p:cNvPr id="6" name="Rectangle 5"/>
          <p:cNvSpPr/>
          <p:nvPr/>
        </p:nvSpPr>
        <p:spPr>
          <a:xfrm>
            <a:off x="1026942" y="2490513"/>
            <a:ext cx="9875519" cy="1015663"/>
          </a:xfrm>
          <a:prstGeom prst="rect">
            <a:avLst/>
          </a:prstGeom>
        </p:spPr>
        <p:txBody>
          <a:bodyPr wrap="square">
            <a:spAutoFit/>
          </a:bodyPr>
          <a:lstStyle/>
          <a:p>
            <a:pPr lvl="0" algn="just">
              <a:lnSpc>
                <a:spcPct val="150000"/>
              </a:lnSpc>
            </a:pP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2)   Diluer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avec l’eau distillé jusqu’au trait de jauge de la fiole pour </a:t>
            </a: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obtenir la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concentration désirée.</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xmlns="" val="38464256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0"/>
                <a:lumOff val="100000"/>
              </a:schemeClr>
            </a:gs>
            <a:gs pos="71000">
              <a:schemeClr val="accent1">
                <a:lumMod val="0"/>
                <a:lumOff val="100000"/>
              </a:schemeClr>
            </a:gs>
            <a:gs pos="100000">
              <a:schemeClr val="accent1">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Flowchart: Terminator 1"/>
          <p:cNvSpPr/>
          <p:nvPr/>
        </p:nvSpPr>
        <p:spPr>
          <a:xfrm>
            <a:off x="4141694" y="663834"/>
            <a:ext cx="3321423" cy="672597"/>
          </a:xfrm>
          <a:prstGeom prst="flowChartTerminator">
            <a:avLst/>
          </a:prstGeom>
          <a:solidFill>
            <a:schemeClr val="accent1">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latin typeface="Times New Roman" panose="02020603050405020304" pitchFamily="18" charset="0"/>
                <a:cs typeface="Times New Roman" panose="02020603050405020304" pitchFamily="18" charset="0"/>
              </a:rPr>
              <a:t>Méthode de manipulation</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1758461" y="1448024"/>
            <a:ext cx="8721969" cy="499304"/>
          </a:xfrm>
          <a:prstGeom prst="rect">
            <a:avLst/>
          </a:prstGeom>
        </p:spPr>
        <p:txBody>
          <a:bodyPr wrap="square">
            <a:spAutoFit/>
          </a:bodyPr>
          <a:lstStyle/>
          <a:p>
            <a:pPr lvl="0" algn="just">
              <a:lnSpc>
                <a:spcPct val="150000"/>
              </a:lnSpc>
            </a:pP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3)   Prendre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les mesures de chaque concentration avec le </a:t>
            </a: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Spectrophotomètre</a:t>
            </a:r>
            <a:r>
              <a:rPr lang="fr-FR"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Screen Clipping"/>
          <p:cNvPicPr>
            <a:picLocks noChangeAspect="1"/>
          </p:cNvPicPr>
          <p:nvPr/>
        </p:nvPicPr>
        <p:blipFill rotWithShape="1">
          <a:blip r:embed="rId2">
            <a:extLst>
              <a:ext uri="{BEBA8EAE-BF5A-486C-A8C5-ECC9F3942E4B}">
                <a14:imgProps xmlns:a14="http://schemas.microsoft.com/office/drawing/2010/main" xmlns="">
                  <a14:imgLayer r:embed="rId3">
                    <a14:imgEffect>
                      <a14:saturation sat="300000"/>
                    </a14:imgEffect>
                  </a14:imgLayer>
                </a14:imgProps>
              </a:ext>
              <a:ext uri="{28A0092B-C50C-407E-A947-70E740481C1C}">
                <a14:useLocalDpi xmlns:a14="http://schemas.microsoft.com/office/drawing/2010/main" xmlns="" val="0"/>
              </a:ext>
            </a:extLst>
          </a:blip>
          <a:srcRect l="23815" r="21109"/>
          <a:stretch/>
        </p:blipFill>
        <p:spPr>
          <a:xfrm>
            <a:off x="6949438" y="3038514"/>
            <a:ext cx="3530992" cy="258163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descr="Screen Clipping"/>
          <p:cNvPicPr>
            <a:picLocks noChangeAspect="1"/>
          </p:cNvPicPr>
          <p:nvPr/>
        </p:nvPicPr>
        <p:blipFill rotWithShape="1">
          <a:blip r:embed="rId4">
            <a:extLst>
              <a:ext uri="{28A0092B-C50C-407E-A947-70E740481C1C}">
                <a14:useLocalDpi xmlns:a14="http://schemas.microsoft.com/office/drawing/2010/main" xmlns="" val="0"/>
              </a:ext>
            </a:extLst>
          </a:blip>
          <a:srcRect l="4411" t="5475" r="23100" b="7714"/>
          <a:stretch/>
        </p:blipFill>
        <p:spPr>
          <a:xfrm>
            <a:off x="1983544" y="2539324"/>
            <a:ext cx="3938954" cy="30808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4478479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9000">
              <a:schemeClr val="tx1">
                <a:lumMod val="50000"/>
              </a:schemeClr>
            </a:gs>
            <a:gs pos="100000">
              <a:schemeClr val="accent6">
                <a:lumMod val="45000"/>
                <a:lumOff val="55000"/>
              </a:schemeClr>
            </a:gs>
            <a:gs pos="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3756074" y="956604"/>
            <a:ext cx="4206240" cy="562630"/>
          </a:xfrm>
          <a:prstGeom prst="wedgeEllipseCallout">
            <a:avLst/>
          </a:prstGeom>
          <a:solidFill>
            <a:schemeClr val="tx1">
              <a:lumMod val="85000"/>
            </a:schemeClr>
          </a:solidFill>
        </p:spPr>
        <p:txBody>
          <a:bodyPr wrap="square" rtlCol="0">
            <a:spAutoFit/>
          </a:bodyPr>
          <a:lstStyle/>
          <a:p>
            <a:pPr algn="ctr"/>
            <a:r>
              <a:rPr lang="fr-FR" sz="2000" b="1" dirty="0" smtClean="0">
                <a:solidFill>
                  <a:schemeClr val="bg1"/>
                </a:solidFill>
                <a:latin typeface="Times New Roman" panose="02020603050405020304" pitchFamily="18" charset="0"/>
                <a:cs typeface="Times New Roman" panose="02020603050405020304" pitchFamily="18" charset="0"/>
              </a:rPr>
              <a:t>Les questions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5" name="Rectangle 4"/>
          <p:cNvSpPr/>
          <p:nvPr/>
        </p:nvSpPr>
        <p:spPr>
          <a:xfrm>
            <a:off x="886265" y="1632758"/>
            <a:ext cx="9945858" cy="1892826"/>
          </a:xfrm>
          <a:prstGeom prst="rect">
            <a:avLst/>
          </a:prstGeom>
        </p:spPr>
        <p:txBody>
          <a:bodyPr wrap="square">
            <a:spAutoFit/>
          </a:bodyPr>
          <a:lstStyle/>
          <a:p>
            <a:pPr lvl="0">
              <a:lnSpc>
                <a:spcPct val="115000"/>
              </a:lnSpc>
              <a:spcAft>
                <a:spcPts val="1000"/>
              </a:spcAft>
            </a:pPr>
            <a:r>
              <a:rPr lang="fr-F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1.    Tracer  </a:t>
            </a:r>
            <a:r>
              <a:rPr lang="fr-F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la courbe d’étalonnage ABS = f(C</a:t>
            </a:r>
            <a:r>
              <a:rPr lang="fr-F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fr-F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15000"/>
              </a:lnSpc>
              <a:spcAft>
                <a:spcPts val="1000"/>
              </a:spcAft>
            </a:pPr>
            <a:r>
              <a:rPr lang="fr-F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La longueur d’onde max du bleu de méthylène pour le spectrophotomètre est </a:t>
            </a:r>
            <a:r>
              <a:rPr lang="fr-F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λ=661 </a:t>
            </a:r>
            <a:r>
              <a:rPr lang="fr-F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nm.</a:t>
            </a:r>
          </a:p>
          <a:p>
            <a:pPr marL="685800" indent="-457200">
              <a:lnSpc>
                <a:spcPct val="115000"/>
              </a:lnSpc>
              <a:spcAft>
                <a:spcPts val="1000"/>
              </a:spcAft>
              <a:buAutoNum type="arabicPeriod" startAt="2"/>
            </a:pPr>
            <a:r>
              <a:rPr lang="fr-F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Interpréter la courbe d’étalonnage.</a:t>
            </a:r>
          </a:p>
          <a:p>
            <a:pPr marL="685800" indent="-457200">
              <a:lnSpc>
                <a:spcPct val="115000"/>
              </a:lnSpc>
              <a:spcAft>
                <a:spcPts val="1000"/>
              </a:spcAft>
              <a:buAutoNum type="arabicPeriod" startAt="2"/>
            </a:pPr>
            <a:r>
              <a:rPr lang="fr-F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Déterminer l’équation (Y) et déduire la pente (a) de la courbe. Y= a*x ou Y= a*</a:t>
            </a:r>
            <a:r>
              <a:rPr lang="fr-FR" sz="2000" b="1" dirty="0" err="1"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x+b</a:t>
            </a:r>
            <a:r>
              <a:rPr lang="fr-F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4625356" y="3682387"/>
            <a:ext cx="1928413" cy="390684"/>
          </a:xfrm>
          <a:prstGeom prst="rect">
            <a:avLst/>
          </a:prstGeom>
        </p:spPr>
        <p:txBody>
          <a:bodyPr wrap="none">
            <a:spAutoFit/>
          </a:bodyPr>
          <a:lstStyle/>
          <a:p>
            <a:pPr marL="228600" algn="just">
              <a:lnSpc>
                <a:spcPct val="115000"/>
              </a:lnSpc>
              <a:spcAft>
                <a:spcPts val="1000"/>
              </a:spcAft>
            </a:pPr>
            <a:r>
              <a:rPr lang="fr-FR" b="1" dirty="0">
                <a:solidFill>
                  <a:schemeClr val="bg1"/>
                </a:solidFill>
                <a:latin typeface="Times New Roman" panose="02020603050405020304" pitchFamily="18" charset="0"/>
                <a:ea typeface="Calibri" panose="020F0502020204030204" pitchFamily="34" charset="0"/>
                <a:cs typeface="Arial" panose="020B0604020202020204" pitchFamily="34" charset="0"/>
              </a:rPr>
              <a:t>Tableau N°01 : </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372817534"/>
              </p:ext>
            </p:extLst>
          </p:nvPr>
        </p:nvGraphicFramePr>
        <p:xfrm>
          <a:off x="2067949" y="4229874"/>
          <a:ext cx="7821638" cy="1421154"/>
        </p:xfrm>
        <a:graphic>
          <a:graphicData uri="http://schemas.openxmlformats.org/drawingml/2006/table">
            <a:tbl>
              <a:tblPr firstRow="1" firstCol="1" bandRow="1">
                <a:tableStyleId>{08FB837D-C827-4EFA-A057-4D05807E0F7C}</a:tableStyleId>
              </a:tblPr>
              <a:tblGrid>
                <a:gridCol w="1302750"/>
                <a:gridCol w="1306174"/>
                <a:gridCol w="1306174"/>
                <a:gridCol w="1306174"/>
                <a:gridCol w="1300183"/>
                <a:gridCol w="1300183"/>
              </a:tblGrid>
              <a:tr h="693187">
                <a:tc>
                  <a:txBody>
                    <a:bodyPr/>
                    <a:lstStyle/>
                    <a:p>
                      <a:pPr algn="ctr">
                        <a:lnSpc>
                          <a:spcPct val="115000"/>
                        </a:lnSpc>
                        <a:spcAft>
                          <a:spcPts val="0"/>
                        </a:spcAft>
                      </a:pPr>
                      <a:r>
                        <a:rPr lang="fr-FR" sz="2000" dirty="0">
                          <a:effectLst/>
                        </a:rPr>
                        <a:t>C (mg/l)</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a:effectLst/>
                        </a:rPr>
                        <a:t>1</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a:effectLst/>
                        </a:rPr>
                        <a:t>2,5</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dirty="0">
                          <a:effectLst/>
                        </a:rPr>
                        <a:t>5</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dirty="0">
                          <a:effectLst/>
                        </a:rPr>
                        <a:t>10</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a:effectLst/>
                        </a:rPr>
                        <a:t>15</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727967">
                <a:tc>
                  <a:txBody>
                    <a:bodyPr/>
                    <a:lstStyle/>
                    <a:p>
                      <a:pPr algn="ctr">
                        <a:lnSpc>
                          <a:spcPct val="115000"/>
                        </a:lnSpc>
                        <a:spcAft>
                          <a:spcPts val="0"/>
                        </a:spcAft>
                      </a:pPr>
                      <a:r>
                        <a:rPr lang="fr-FR" sz="2000">
                          <a:effectLst/>
                        </a:rPr>
                        <a:t>ABS</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a:effectLst/>
                        </a:rPr>
                        <a:t>0,146</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a:effectLst/>
                        </a:rPr>
                        <a:t>0,308</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a:effectLst/>
                        </a:rPr>
                        <a:t>0,703</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a:effectLst/>
                        </a:rPr>
                        <a:t>1,47</a:t>
                      </a:r>
                      <a:endParaRPr lang="en-US" sz="200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2000" dirty="0">
                          <a:effectLst/>
                        </a:rPr>
                        <a:t>1,96</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4249571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Terminator 1"/>
          <p:cNvSpPr/>
          <p:nvPr/>
        </p:nvSpPr>
        <p:spPr>
          <a:xfrm>
            <a:off x="4410635" y="887506"/>
            <a:ext cx="3321424" cy="793377"/>
          </a:xfrm>
          <a:prstGeom prst="flowChartTerminator">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Introduction</a:t>
            </a:r>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Flowchart: Alternate Process 2"/>
          <p:cNvSpPr/>
          <p:nvPr/>
        </p:nvSpPr>
        <p:spPr>
          <a:xfrm>
            <a:off x="699248" y="1896035"/>
            <a:ext cx="10757646" cy="927848"/>
          </a:xfrm>
          <a:prstGeom prst="flowChartAlternateProcess">
            <a:avLst/>
          </a:prstGeom>
          <a:solidFill>
            <a:schemeClr val="tx1">
              <a:lumMod val="85000"/>
            </a:schemeClr>
          </a:solidFill>
          <a:ln>
            <a:solidFill>
              <a:schemeClr val="tx1">
                <a:lumMod val="75000"/>
              </a:schemeClr>
            </a:solidFill>
          </a:ln>
        </p:spPr>
        <p:style>
          <a:lnRef idx="1">
            <a:schemeClr val="dk1"/>
          </a:lnRef>
          <a:fillRef idx="2">
            <a:schemeClr val="dk1"/>
          </a:fillRef>
          <a:effectRef idx="1">
            <a:schemeClr val="dk1"/>
          </a:effectRef>
          <a:fontRef idx="minor">
            <a:schemeClr val="dk1"/>
          </a:fontRef>
        </p:style>
        <p:txBody>
          <a:bodyPr rtlCol="0" anchor="ctr"/>
          <a:lstStyle/>
          <a:p>
            <a:r>
              <a:rPr lang="fr-FR" sz="2000" b="1" dirty="0">
                <a:latin typeface="Times New Roman" panose="02020603050405020304" pitchFamily="18" charset="0"/>
                <a:cs typeface="Times New Roman" panose="02020603050405020304" pitchFamily="18" charset="0"/>
              </a:rPr>
              <a:t>La pollution de l’eau est une altération qui rend son utilisation dangereuse et perturbe l’écosystème aquatique. Elle a pour origines principales : </a:t>
            </a:r>
            <a:endParaRPr lang="en-US" sz="2000" b="1" dirty="0">
              <a:latin typeface="Times New Roman" panose="02020603050405020304" pitchFamily="18" charset="0"/>
              <a:cs typeface="Times New Roman" panose="02020603050405020304" pitchFamily="18" charset="0"/>
            </a:endParaRPr>
          </a:p>
        </p:txBody>
      </p:sp>
      <p:grpSp>
        <p:nvGrpSpPr>
          <p:cNvPr id="17" name="Group 16"/>
          <p:cNvGrpSpPr/>
          <p:nvPr/>
        </p:nvGrpSpPr>
        <p:grpSpPr>
          <a:xfrm>
            <a:off x="995083" y="3039035"/>
            <a:ext cx="537883" cy="1787132"/>
            <a:chOff x="995082" y="3281082"/>
            <a:chExt cx="537883" cy="1787132"/>
          </a:xfrm>
        </p:grpSpPr>
        <p:cxnSp>
          <p:nvCxnSpPr>
            <p:cNvPr id="8" name="Straight Connector 7"/>
            <p:cNvCxnSpPr/>
            <p:nvPr/>
          </p:nvCxnSpPr>
          <p:spPr>
            <a:xfrm flipH="1">
              <a:off x="995082" y="3281082"/>
              <a:ext cx="13447" cy="1787132"/>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a:off x="1008529" y="3281082"/>
              <a:ext cx="52443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1008529" y="5068214"/>
              <a:ext cx="52443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a:off x="995082" y="3902803"/>
              <a:ext cx="52443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1008529" y="4549588"/>
              <a:ext cx="524436"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sp>
        <p:nvSpPr>
          <p:cNvPr id="19" name="TextBox 18"/>
          <p:cNvSpPr txBox="1"/>
          <p:nvPr/>
        </p:nvSpPr>
        <p:spPr>
          <a:xfrm>
            <a:off x="1761565" y="2731902"/>
            <a:ext cx="2649070" cy="507831"/>
          </a:xfrm>
          <a:prstGeom prst="rect">
            <a:avLst/>
          </a:prstGeom>
          <a:noFill/>
        </p:spPr>
        <p:txBody>
          <a:bodyPr wrap="square" rtlCol="0">
            <a:spAutoFit/>
          </a:bodyPr>
          <a:lstStyle/>
          <a:p>
            <a:pPr marL="342900" lvl="0" indent="-342900" algn="just">
              <a:lnSpc>
                <a:spcPct val="150000"/>
              </a:lnSpc>
              <a:buFont typeface="Wingdings" panose="05000000000000000000" pitchFamily="2" charset="2"/>
              <a:buChar char=""/>
            </a:pPr>
            <a:r>
              <a:rPr lang="fr-FR" sz="20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l’activité humaine, </a:t>
            </a:r>
            <a:endParaRPr lang="en-US" sz="20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0" name="TextBox 19"/>
          <p:cNvSpPr txBox="1"/>
          <p:nvPr/>
        </p:nvSpPr>
        <p:spPr>
          <a:xfrm>
            <a:off x="1761565" y="3326948"/>
            <a:ext cx="2649070" cy="507831"/>
          </a:xfrm>
          <a:prstGeom prst="rect">
            <a:avLst/>
          </a:prstGeom>
          <a:noFill/>
        </p:spPr>
        <p:txBody>
          <a:bodyPr wrap="square" rtlCol="0">
            <a:spAutoFit/>
          </a:bodyPr>
          <a:lstStyle/>
          <a:p>
            <a:pPr marL="342900" lvl="0" indent="-342900" algn="just">
              <a:lnSpc>
                <a:spcPct val="150000"/>
              </a:lnSpc>
              <a:buFont typeface="Wingdings" panose="05000000000000000000" pitchFamily="2" charset="2"/>
              <a:buChar char=""/>
            </a:pPr>
            <a:r>
              <a:rPr lang="fr-FR" sz="20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Les industries, </a:t>
            </a:r>
            <a:endParaRPr lang="en-US" sz="20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1" name="TextBox 20"/>
          <p:cNvSpPr txBox="1"/>
          <p:nvPr/>
        </p:nvSpPr>
        <p:spPr>
          <a:xfrm>
            <a:off x="1761565" y="3975485"/>
            <a:ext cx="2649070" cy="507831"/>
          </a:xfrm>
          <a:prstGeom prst="rect">
            <a:avLst/>
          </a:prstGeom>
          <a:noFill/>
        </p:spPr>
        <p:txBody>
          <a:bodyPr wrap="square" rtlCol="0">
            <a:spAutoFit/>
          </a:bodyPr>
          <a:lstStyle/>
          <a:p>
            <a:pPr marL="342900" lvl="0" indent="-342900" algn="just">
              <a:lnSpc>
                <a:spcPct val="150000"/>
              </a:lnSpc>
              <a:buFont typeface="Wingdings" panose="05000000000000000000" pitchFamily="2" charset="2"/>
              <a:buChar char=""/>
            </a:pPr>
            <a:r>
              <a:rPr lang="fr-FR" sz="20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L’agriculture, </a:t>
            </a:r>
            <a:endParaRPr lang="en-US" sz="20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2" name="TextBox 21"/>
          <p:cNvSpPr txBox="1"/>
          <p:nvPr/>
        </p:nvSpPr>
        <p:spPr>
          <a:xfrm>
            <a:off x="1761565" y="4483316"/>
            <a:ext cx="7570694" cy="504625"/>
          </a:xfrm>
          <a:prstGeom prst="rect">
            <a:avLst/>
          </a:prstGeom>
          <a:noFill/>
        </p:spPr>
        <p:txBody>
          <a:bodyPr wrap="square" rtlCol="0">
            <a:spAutoFit/>
          </a:bodyPr>
          <a:lstStyle/>
          <a:p>
            <a:pPr marL="342900" lvl="0" indent="-342900" algn="just">
              <a:lnSpc>
                <a:spcPct val="150000"/>
              </a:lnSpc>
              <a:buFont typeface="Wingdings" panose="05000000000000000000" pitchFamily="2" charset="2"/>
              <a:buChar char=""/>
            </a:pPr>
            <a:r>
              <a:rPr lang="fr-FR" sz="2000" dirty="0" smtClean="0">
                <a:solidFill>
                  <a:schemeClr val="bg1"/>
                </a:solidFill>
                <a:effectLst/>
                <a:latin typeface="Times New Roman" panose="02020603050405020304" pitchFamily="18" charset="0"/>
                <a:ea typeface="Calibri" panose="020F0502020204030204" pitchFamily="34" charset="0"/>
                <a:cs typeface="Arial" panose="020B0604020202020204" pitchFamily="34" charset="0"/>
              </a:rPr>
              <a:t>Les décharges de déchets domestiques et industriels. </a:t>
            </a:r>
            <a:endParaRPr lang="en-US" sz="20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24" name="Rectangle 23"/>
          <p:cNvSpPr/>
          <p:nvPr/>
        </p:nvSpPr>
        <p:spPr>
          <a:xfrm>
            <a:off x="699248" y="4987941"/>
            <a:ext cx="10757645" cy="1197706"/>
          </a:xfrm>
          <a:prstGeom prst="rect">
            <a:avLst/>
          </a:prstGeom>
          <a:solidFill>
            <a:schemeClr val="bg2">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sz="2000" b="1" dirty="0">
                <a:latin typeface="Times New Roman" panose="02020603050405020304" pitchFamily="18" charset="0"/>
                <a:cs typeface="Times New Roman" panose="02020603050405020304" pitchFamily="18" charset="0"/>
              </a:rPr>
              <a:t>Parmi les industries qui utilisent de l'eau en quantité importante, on trouve l'industrie du tannage et du textile, où elle est utilisée essentiellement dans la teinture et la finition.</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47721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18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rot="20283308">
            <a:off x="1381135" y="1726001"/>
            <a:ext cx="7337438" cy="707886"/>
          </a:xfrm>
          <a:prstGeom prst="rect">
            <a:avLst/>
          </a:prstGeom>
          <a:noFill/>
        </p:spPr>
        <p:txBody>
          <a:bodyPr wrap="square" rtlCol="0">
            <a:spAutoFit/>
          </a:bodyPr>
          <a:lstStyle/>
          <a:p>
            <a:pPr algn="ctr"/>
            <a:r>
              <a:rPr lang="fr-FR" sz="4000" dirty="0" smtClean="0">
                <a:solidFill>
                  <a:schemeClr val="bg1"/>
                </a:solidFill>
                <a:latin typeface="Times New Roman" panose="02020603050405020304" pitchFamily="18" charset="0"/>
                <a:cs typeface="Times New Roman" panose="02020603050405020304" pitchFamily="18" charset="0"/>
              </a:rPr>
              <a:t>Méthode de manipulation </a:t>
            </a: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rot="20147892">
            <a:off x="1318497" y="2749557"/>
            <a:ext cx="9467011" cy="1446550"/>
          </a:xfrm>
          <a:prstGeom prst="rect">
            <a:avLst/>
          </a:prstGeom>
          <a:noFill/>
        </p:spPr>
        <p:txBody>
          <a:bodyPr wrap="square" rtlCol="0">
            <a:spAutoFit/>
          </a:bodyPr>
          <a:lstStyle/>
          <a:p>
            <a:pPr algn="ctr"/>
            <a:r>
              <a:rPr lang="fr-FR" sz="8800" dirty="0" smtClean="0">
                <a:solidFill>
                  <a:srgbClr val="C00000"/>
                </a:solidFill>
                <a:latin typeface="Times New Roman" panose="02020603050405020304" pitchFamily="18" charset="0"/>
                <a:cs typeface="Times New Roman" panose="02020603050405020304" pitchFamily="18" charset="0"/>
              </a:rPr>
              <a:t>La deuxième partie</a:t>
            </a:r>
            <a:endParaRPr lang="en-US" sz="8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9499995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lowchart: Terminator 1"/>
          <p:cNvSpPr/>
          <p:nvPr/>
        </p:nvSpPr>
        <p:spPr>
          <a:xfrm>
            <a:off x="4141694" y="663834"/>
            <a:ext cx="3321423" cy="672597"/>
          </a:xfrm>
          <a:prstGeom prst="flowChartTerminator">
            <a:avLst/>
          </a:prstGeom>
          <a:solidFill>
            <a:schemeClr val="accent3">
              <a:lumMod val="40000"/>
              <a:lumOff val="6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dirty="0" smtClean="0">
                <a:latin typeface="Times New Roman" panose="02020603050405020304" pitchFamily="18" charset="0"/>
                <a:cs typeface="Times New Roman" panose="02020603050405020304" pitchFamily="18" charset="0"/>
              </a:rPr>
              <a:t>Méthode de manipulation</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886266" y="1577900"/>
            <a:ext cx="10086534" cy="966290"/>
          </a:xfrm>
          <a:prstGeom prst="rect">
            <a:avLst/>
          </a:prstGeom>
        </p:spPr>
        <p:txBody>
          <a:bodyPr wrap="square">
            <a:spAutoFit/>
          </a:bodyPr>
          <a:lstStyle/>
          <a:p>
            <a:pPr marL="342900" lvl="0" indent="-342900" algn="just">
              <a:lnSpc>
                <a:spcPct val="150000"/>
              </a:lnSpc>
              <a:buFont typeface="+mj-lt"/>
              <a:buAutoNum type="arabicPeriod"/>
            </a:pP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préparer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la concentration du </a:t>
            </a: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MB (365mg dans 1000ml de volume) et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ajouté 0,5g de l’adsorbant </a:t>
            </a: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(charbon actif).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L’ensemble est mis sous agitation.</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descr="Screen Clipping"/>
          <p:cNvPicPr>
            <a:picLocks noChangeAspect="1"/>
          </p:cNvPicPr>
          <p:nvPr/>
        </p:nvPicPr>
        <p:blipFill rotWithShape="1">
          <a:blip r:embed="rId2">
            <a:extLst>
              <a:ext uri="{28A0092B-C50C-407E-A947-70E740481C1C}">
                <a14:useLocalDpi xmlns:a14="http://schemas.microsoft.com/office/drawing/2010/main" xmlns="" val="0"/>
              </a:ext>
            </a:extLst>
          </a:blip>
          <a:srcRect l="19159" t="7248" r="27059"/>
          <a:stretch/>
        </p:blipFill>
        <p:spPr>
          <a:xfrm>
            <a:off x="7779433" y="2940148"/>
            <a:ext cx="3319976" cy="3263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Screen Clipping"/>
          <p:cNvPicPr>
            <a:picLocks noChangeAspect="1"/>
          </p:cNvPicPr>
          <p:nvPr/>
        </p:nvPicPr>
        <p:blipFill rotWithShape="1">
          <a:blip r:embed="rId3">
            <a:extLst>
              <a:ext uri="{BEBA8EAE-BF5A-486C-A8C5-ECC9F3942E4B}">
                <a14:imgProps xmlns:a14="http://schemas.microsoft.com/office/drawing/2010/main" xmlns="">
                  <a14:imgLayer r:embed="rId4">
                    <a14:imgEffect>
                      <a14:brightnessContrast contrast="-40000"/>
                    </a14:imgEffect>
                  </a14:imgLayer>
                </a14:imgProps>
              </a:ext>
              <a:ext uri="{28A0092B-C50C-407E-A947-70E740481C1C}">
                <a14:useLocalDpi xmlns:a14="http://schemas.microsoft.com/office/drawing/2010/main" xmlns="" val="0"/>
              </a:ext>
            </a:extLst>
          </a:blip>
          <a:srcRect r="28348"/>
          <a:stretch/>
        </p:blipFill>
        <p:spPr>
          <a:xfrm>
            <a:off x="4079839" y="2940148"/>
            <a:ext cx="3348109" cy="326303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18638663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7000"/>
              </a:schemeClr>
            </a:gs>
            <a:gs pos="0">
              <a:schemeClr val="accent4">
                <a:lumMod val="97000"/>
                <a:lumOff val="3000"/>
              </a:schemeClr>
            </a:gs>
            <a:gs pos="13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Rectangle 1"/>
          <p:cNvSpPr/>
          <p:nvPr/>
        </p:nvSpPr>
        <p:spPr>
          <a:xfrm>
            <a:off x="1462038" y="1665215"/>
            <a:ext cx="9855583" cy="423834"/>
          </a:xfrm>
          <a:prstGeom prst="rect">
            <a:avLst/>
          </a:prstGeom>
        </p:spPr>
        <p:txBody>
          <a:bodyPr wrap="none">
            <a:spAutoFit/>
          </a:bodyPr>
          <a:lstStyle/>
          <a:p>
            <a:pPr lvl="0">
              <a:lnSpc>
                <a:spcPct val="115000"/>
              </a:lnSpc>
              <a:spcAft>
                <a:spcPts val="1000"/>
              </a:spcAft>
            </a:pPr>
            <a:r>
              <a:rPr lang="fr-FR"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2)    </a:t>
            </a: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prendre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un prélèvement à chaque intervalle de </a:t>
            </a: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temps (0, 5, 10, 15, 20, 30, 40, 60, 70 min).</a:t>
            </a:r>
            <a:endParaRPr lang="en-US" sz="20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sp>
        <p:nvSpPr>
          <p:cNvPr id="3" name="Flowchart: Terminator 2"/>
          <p:cNvSpPr/>
          <p:nvPr/>
        </p:nvSpPr>
        <p:spPr>
          <a:xfrm>
            <a:off x="4141694" y="663834"/>
            <a:ext cx="3321423" cy="672597"/>
          </a:xfrm>
          <a:prstGeom prst="flowChartTerminator">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latin typeface="Times New Roman" panose="02020603050405020304" pitchFamily="18" charset="0"/>
                <a:cs typeface="Times New Roman" panose="02020603050405020304" pitchFamily="18" charset="0"/>
              </a:rPr>
              <a:t>Méthode de manipulation</a:t>
            </a:r>
            <a:endParaRPr lang="en-US" b="1" dirty="0">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xmlns="" val="0"/>
              </a:ext>
            </a:extLst>
          </a:blip>
          <a:srcRect t="8113" b="24300"/>
          <a:stretch/>
        </p:blipFill>
        <p:spPr>
          <a:xfrm>
            <a:off x="2781724" y="2968282"/>
            <a:ext cx="6516009" cy="167405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2088504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71000">
              <a:srgbClr val="FFC000"/>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lowchart: Terminator 1"/>
          <p:cNvSpPr/>
          <p:nvPr/>
        </p:nvSpPr>
        <p:spPr>
          <a:xfrm>
            <a:off x="4141694" y="663834"/>
            <a:ext cx="3321423" cy="672597"/>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b="1" dirty="0" smtClean="0">
                <a:latin typeface="Times New Roman" panose="02020603050405020304" pitchFamily="18" charset="0"/>
                <a:cs typeface="Times New Roman" panose="02020603050405020304" pitchFamily="18" charset="0"/>
              </a:rPr>
              <a:t>Méthode de manipulation</a:t>
            </a:r>
            <a:endParaRPr lang="en-US"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067951" y="1505243"/>
            <a:ext cx="4681090" cy="400110"/>
          </a:xfrm>
          <a:prstGeom prst="rect">
            <a:avLst/>
          </a:prstGeom>
          <a:noFill/>
        </p:spPr>
        <p:txBody>
          <a:bodyPr wrap="none" rtlCol="0">
            <a:spAutoFit/>
          </a:bodyPr>
          <a:lstStyle/>
          <a:p>
            <a:r>
              <a:rPr lang="fr-FR" sz="2000" dirty="0" smtClean="0">
                <a:solidFill>
                  <a:schemeClr val="bg1"/>
                </a:solidFill>
                <a:latin typeface="Times New Roman" panose="02020603050405020304" pitchFamily="18" charset="0"/>
                <a:cs typeface="Times New Roman" panose="02020603050405020304" pitchFamily="18" charset="0"/>
              </a:rPr>
              <a:t>3)   Passer les échantillons par la filtration.  </a:t>
            </a:r>
            <a:endParaRPr lang="en-US" sz="2000" dirty="0">
              <a:solidFill>
                <a:schemeClr val="bg1"/>
              </a:solidFill>
              <a:latin typeface="Times New Roman" panose="02020603050405020304" pitchFamily="18" charset="0"/>
              <a:cs typeface="Times New Roman" panose="02020603050405020304" pitchFamily="18" charset="0"/>
            </a:endParaRPr>
          </a:p>
        </p:txBody>
      </p:sp>
      <p:pic>
        <p:nvPicPr>
          <p:cNvPr id="5" name="Picture 4" descr="Screen Clipping"/>
          <p:cNvPicPr>
            <a:picLocks noChangeAspect="1"/>
          </p:cNvPicPr>
          <p:nvPr/>
        </p:nvPicPr>
        <p:blipFill rotWithShape="1">
          <a:blip r:embed="rId2">
            <a:extLst>
              <a:ext uri="{28A0092B-C50C-407E-A947-70E740481C1C}">
                <a14:useLocalDpi xmlns:a14="http://schemas.microsoft.com/office/drawing/2010/main" xmlns="" val="0"/>
              </a:ext>
            </a:extLst>
          </a:blip>
          <a:srcRect l="8387" t="13289"/>
          <a:stretch/>
        </p:blipFill>
        <p:spPr>
          <a:xfrm>
            <a:off x="5802405" y="2208625"/>
            <a:ext cx="4511857" cy="36513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descr="Screen Clipping"/>
          <p:cNvPicPr>
            <a:picLocks noChangeAspect="1"/>
          </p:cNvPicPr>
          <p:nvPr/>
        </p:nvPicPr>
        <p:blipFill rotWithShape="1">
          <a:blip r:embed="rId3">
            <a:extLst>
              <a:ext uri="{28A0092B-C50C-407E-A947-70E740481C1C}">
                <a14:useLocalDpi xmlns:a14="http://schemas.microsoft.com/office/drawing/2010/main" xmlns="" val="0"/>
              </a:ext>
            </a:extLst>
          </a:blip>
          <a:srcRect l="8606" t="4999"/>
          <a:stretch/>
        </p:blipFill>
        <p:spPr>
          <a:xfrm>
            <a:off x="2067951" y="2208624"/>
            <a:ext cx="2827607" cy="3651361"/>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xmlns="" val="36202240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28000">
              <a:schemeClr val="accent2">
                <a:lumMod val="45000"/>
                <a:lumOff val="55000"/>
              </a:schemeClr>
            </a:gs>
            <a:gs pos="11000">
              <a:schemeClr val="accent2">
                <a:lumMod val="45000"/>
                <a:lumOff val="55000"/>
              </a:schemeClr>
            </a:gs>
            <a:gs pos="22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Flowchart: Terminator 1"/>
          <p:cNvSpPr/>
          <p:nvPr/>
        </p:nvSpPr>
        <p:spPr>
          <a:xfrm>
            <a:off x="4141694" y="663834"/>
            <a:ext cx="3321423" cy="672597"/>
          </a:xfrm>
          <a:prstGeom prst="flowChartTerminator">
            <a:avLst/>
          </a:pr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p:spPr>
        <p:style>
          <a:lnRef idx="1">
            <a:schemeClr val="accent5"/>
          </a:lnRef>
          <a:fillRef idx="2">
            <a:schemeClr val="accent5"/>
          </a:fillRef>
          <a:effectRef idx="1">
            <a:schemeClr val="accent5"/>
          </a:effectRef>
          <a:fontRef idx="minor">
            <a:schemeClr val="dk1"/>
          </a:fontRef>
        </p:style>
        <p:txBody>
          <a:bodyPr rtlCol="0" anchor="ctr"/>
          <a:lstStyle/>
          <a:p>
            <a:pPr algn="ctr"/>
            <a:r>
              <a:rPr lang="fr-FR" b="1" dirty="0" smtClean="0">
                <a:latin typeface="Times New Roman" panose="02020603050405020304" pitchFamily="18" charset="0"/>
                <a:cs typeface="Times New Roman" panose="02020603050405020304" pitchFamily="18" charset="0"/>
              </a:rPr>
              <a:t>Méthode de manipulation</a:t>
            </a:r>
            <a:endParaRPr lang="en-US" b="1" dirty="0">
              <a:latin typeface="Times New Roman" panose="02020603050405020304" pitchFamily="18" charset="0"/>
              <a:cs typeface="Times New Roman" panose="02020603050405020304" pitchFamily="18" charset="0"/>
            </a:endParaRPr>
          </a:p>
        </p:txBody>
      </p:sp>
      <p:sp>
        <p:nvSpPr>
          <p:cNvPr id="3" name="Rectangle 2"/>
          <p:cNvSpPr/>
          <p:nvPr/>
        </p:nvSpPr>
        <p:spPr>
          <a:xfrm>
            <a:off x="1912688" y="1573109"/>
            <a:ext cx="7779434" cy="446276"/>
          </a:xfrm>
          <a:prstGeom prst="rect">
            <a:avLst/>
          </a:prstGeom>
        </p:spPr>
        <p:txBody>
          <a:bodyPr wrap="square">
            <a:spAutoFit/>
          </a:bodyPr>
          <a:lstStyle/>
          <a:p>
            <a:pPr lvl="0">
              <a:lnSpc>
                <a:spcPct val="115000"/>
              </a:lnSpc>
              <a:spcAft>
                <a:spcPts val="1000"/>
              </a:spcAft>
            </a:pPr>
            <a:r>
              <a:rPr lang="fr-FR"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4)  </a:t>
            </a:r>
            <a:r>
              <a:rPr lang="fr-FR" sz="2000" dirty="0" smtClean="0">
                <a:solidFill>
                  <a:schemeClr val="bg1"/>
                </a:solidFill>
                <a:latin typeface="Times New Roman" panose="02020603050405020304" pitchFamily="18" charset="0"/>
                <a:ea typeface="Calibri" panose="020F0502020204030204" pitchFamily="34" charset="0"/>
                <a:cs typeface="Arial" panose="020B0604020202020204" pitchFamily="34" charset="0"/>
              </a:rPr>
              <a:t>Mesurer </a:t>
            </a:r>
            <a:r>
              <a:rPr lang="fr-FR" sz="2000" dirty="0">
                <a:solidFill>
                  <a:schemeClr val="bg1"/>
                </a:solidFill>
                <a:latin typeface="Times New Roman" panose="02020603050405020304" pitchFamily="18" charset="0"/>
                <a:ea typeface="Calibri" panose="020F0502020204030204" pitchFamily="34" charset="0"/>
                <a:cs typeface="Arial" panose="020B0604020202020204" pitchFamily="34" charset="0"/>
              </a:rPr>
              <a:t>ABS pour chaque prélèvement à l’aide du spectrophotomètre</a:t>
            </a:r>
            <a:r>
              <a:rPr lang="fr-FR" dirty="0">
                <a:solidFill>
                  <a:schemeClr val="bg1"/>
                </a:solidFill>
                <a:latin typeface="Times New Roman" panose="02020603050405020304" pitchFamily="18" charset="0"/>
                <a:ea typeface="Calibri" panose="020F0502020204030204" pitchFamily="34" charset="0"/>
                <a:cs typeface="Arial" panose="020B0604020202020204" pitchFamily="34" charset="0"/>
              </a:rPr>
              <a:t>.</a:t>
            </a:r>
            <a:endParaRPr lang="en-US" sz="16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Screen Clipping"/>
          <p:cNvPicPr>
            <a:picLocks noChangeAspect="1"/>
          </p:cNvPicPr>
          <p:nvPr/>
        </p:nvPicPr>
        <p:blipFill rotWithShape="1">
          <a:blip r:embed="rId2">
            <a:extLst>
              <a:ext uri="{BEBA8EAE-BF5A-486C-A8C5-ECC9F3942E4B}">
                <a14:imgProps xmlns:a14="http://schemas.microsoft.com/office/drawing/2010/main" xmlns="">
                  <a14:imgLayer r:embed="rId3">
                    <a14:imgEffect>
                      <a14:brightnessContrast bright="40000" contrast="20000"/>
                    </a14:imgEffect>
                  </a14:imgLayer>
                </a14:imgProps>
              </a:ext>
              <a:ext uri="{28A0092B-C50C-407E-A947-70E740481C1C}">
                <a14:useLocalDpi xmlns:a14="http://schemas.microsoft.com/office/drawing/2010/main" xmlns="" val="0"/>
              </a:ext>
            </a:extLst>
          </a:blip>
          <a:srcRect l="4411" t="5475" r="23100" b="7714"/>
          <a:stretch/>
        </p:blipFill>
        <p:spPr>
          <a:xfrm>
            <a:off x="3671667" y="2497121"/>
            <a:ext cx="3938954" cy="30808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056267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74000">
              <a:schemeClr val="bg2">
                <a:lumMod val="75000"/>
                <a:lumOff val="25000"/>
              </a:schemeClr>
            </a:gs>
            <a:gs pos="59000">
              <a:schemeClr val="accent5">
                <a:lumMod val="95000"/>
                <a:lumOff val="5000"/>
              </a:schemeClr>
            </a:gs>
            <a:gs pos="51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extBox 1"/>
          <p:cNvSpPr txBox="1"/>
          <p:nvPr/>
        </p:nvSpPr>
        <p:spPr>
          <a:xfrm>
            <a:off x="3784209" y="689317"/>
            <a:ext cx="4206240" cy="562630"/>
          </a:xfrm>
          <a:prstGeom prst="wedgeEllipseCallout">
            <a:avLst/>
          </a:prstGeom>
          <a:solidFill>
            <a:schemeClr val="tx1">
              <a:lumMod val="50000"/>
            </a:schemeClr>
          </a:solidFill>
        </p:spPr>
        <p:txBody>
          <a:bodyPr wrap="square" rtlCol="0">
            <a:spAutoFit/>
          </a:bodyPr>
          <a:lstStyle/>
          <a:p>
            <a:pPr algn="ctr"/>
            <a:r>
              <a:rPr lang="fr-FR" sz="2000" b="1" dirty="0" smtClean="0">
                <a:latin typeface="Times New Roman" panose="02020603050405020304" pitchFamily="18" charset="0"/>
                <a:cs typeface="Times New Roman" panose="02020603050405020304" pitchFamily="18" charset="0"/>
              </a:rPr>
              <a:t>Les questions </a:t>
            </a:r>
            <a:endParaRPr lang="en-US" sz="2000" b="1"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xmlns="" Requires="a14">
          <p:sp>
            <p:nvSpPr>
              <p:cNvPr id="3" name="TextBox 2"/>
              <p:cNvSpPr txBox="1"/>
              <p:nvPr/>
            </p:nvSpPr>
            <p:spPr>
              <a:xfrm>
                <a:off x="1716259" y="1434904"/>
                <a:ext cx="9565634" cy="1696170"/>
              </a:xfrm>
              <a:prstGeom prst="rect">
                <a:avLst/>
              </a:prstGeom>
              <a:noFill/>
            </p:spPr>
            <p:txBody>
              <a:bodyPr wrap="square" rtlCol="0">
                <a:spAutoFit/>
              </a:bodyPr>
              <a:lstStyle/>
              <a:p>
                <a:pPr marL="457200" indent="-457200">
                  <a:buAutoNum type="arabicPeriod"/>
                </a:pPr>
                <a:r>
                  <a:rPr lang="fr-FR" sz="2000" b="1" dirty="0" smtClean="0">
                    <a:solidFill>
                      <a:schemeClr val="bg1"/>
                    </a:solidFill>
                    <a:latin typeface="Times New Roman" panose="02020603050405020304" pitchFamily="18" charset="0"/>
                    <a:cs typeface="Times New Roman" panose="02020603050405020304" pitchFamily="18" charset="0"/>
                  </a:rPr>
                  <a:t>Déterminer la </a:t>
                </a:r>
                <a:r>
                  <a:rPr lang="fr-FR" sz="2000" b="1" dirty="0">
                    <a:solidFill>
                      <a:schemeClr val="bg1"/>
                    </a:solidFill>
                    <a:latin typeface="Times New Roman" panose="02020603050405020304" pitchFamily="18" charset="0"/>
                    <a:cs typeface="Times New Roman" panose="02020603050405020304" pitchFamily="18" charset="0"/>
                  </a:rPr>
                  <a:t>concentration </a:t>
                </a:r>
                <a:r>
                  <a:rPr lang="fr-FR" sz="2000" b="1" dirty="0" smtClean="0">
                    <a:solidFill>
                      <a:schemeClr val="bg1"/>
                    </a:solidFill>
                    <a:latin typeface="Times New Roman" panose="02020603050405020304" pitchFamily="18" charset="0"/>
                    <a:cs typeface="Times New Roman" panose="02020603050405020304" pitchFamily="18" charset="0"/>
                  </a:rPr>
                  <a:t>de </a:t>
                </a:r>
                <a:r>
                  <a:rPr lang="fr-FR" sz="2000" b="1" dirty="0">
                    <a:solidFill>
                      <a:schemeClr val="bg1"/>
                    </a:solidFill>
                    <a:latin typeface="Times New Roman" panose="02020603050405020304" pitchFamily="18" charset="0"/>
                    <a:cs typeface="Times New Roman" panose="02020603050405020304" pitchFamily="18" charset="0"/>
                  </a:rPr>
                  <a:t>chaque temps</a:t>
                </a:r>
                <a:r>
                  <a:rPr lang="fr-FR" sz="2000" b="1" dirty="0" smtClean="0">
                    <a:solidFill>
                      <a:schemeClr val="bg1"/>
                    </a:solidFill>
                    <a:latin typeface="Times New Roman" panose="02020603050405020304" pitchFamily="18" charset="0"/>
                    <a:cs typeface="Times New Roman" panose="02020603050405020304" pitchFamily="18" charset="0"/>
                  </a:rPr>
                  <a:t>. Y=abs et x=concentration.</a:t>
                </a:r>
                <a:endParaRPr lang="fr-FR" sz="2000" b="1" dirty="0" smtClean="0">
                  <a:solidFill>
                    <a:schemeClr val="bg1"/>
                  </a:solidFill>
                  <a:latin typeface="Times New Roman" panose="02020603050405020304" pitchFamily="18" charset="0"/>
                  <a:cs typeface="Times New Roman" panose="02020603050405020304" pitchFamily="18" charset="0"/>
                </a:endParaRPr>
              </a:p>
              <a:p>
                <a:pPr marL="457200" lvl="0" indent="-457200">
                  <a:buFontTx/>
                  <a:buAutoNum type="arabicPeriod"/>
                </a:pPr>
                <a:r>
                  <a:rPr lang="fr-FR" sz="2000" b="1" dirty="0">
                    <a:solidFill>
                      <a:schemeClr val="bg1"/>
                    </a:solidFill>
                    <a:latin typeface="Times New Roman" panose="02020603050405020304" pitchFamily="18" charset="0"/>
                    <a:cs typeface="Times New Roman" panose="02020603050405020304" pitchFamily="18" charset="0"/>
                  </a:rPr>
                  <a:t/>
                </a:r>
                <a:r>
                  <a:rPr lang="fr-FR" sz="2000" b="1" dirty="0" smtClean="0">
                    <a:solidFill>
                      <a:schemeClr val="bg1"/>
                    </a:solidFill>
                    <a:latin typeface="Times New Roman" panose="02020603050405020304" pitchFamily="18" charset="0"/>
                    <a:cs typeface="Times New Roman" panose="02020603050405020304" pitchFamily="18" charset="0"/>
                  </a:rPr>
                  <a:t>Tracer et interpréter </a:t>
                </a:r>
                <a:r>
                  <a:rPr lang="fr-FR" sz="2000" b="1" dirty="0">
                    <a:solidFill>
                      <a:schemeClr val="bg1"/>
                    </a:solidFill>
                    <a:latin typeface="Times New Roman" panose="02020603050405020304" pitchFamily="18" charset="0"/>
                    <a:cs typeface="Times New Roman" panose="02020603050405020304" pitchFamily="18" charset="0"/>
                  </a:rPr>
                  <a:t>la courbe cinétique </a:t>
                </a:r>
                <a:r>
                  <a:rPr lang="fr-FR" sz="2000" b="1" dirty="0" err="1">
                    <a:solidFill>
                      <a:schemeClr val="bg1"/>
                    </a:solidFill>
                    <a:latin typeface="Times New Roman" panose="02020603050405020304" pitchFamily="18" charset="0"/>
                    <a:cs typeface="Times New Roman" panose="02020603050405020304" pitchFamily="18" charset="0"/>
                  </a:rPr>
                  <a:t>q</a:t>
                </a:r>
                <a:r>
                  <a:rPr lang="fr-FR" sz="2000" b="1" baseline="-25000" dirty="0" err="1">
                    <a:solidFill>
                      <a:schemeClr val="bg1"/>
                    </a:solidFill>
                    <a:latin typeface="Times New Roman" panose="02020603050405020304" pitchFamily="18" charset="0"/>
                    <a:cs typeface="Times New Roman" panose="02020603050405020304" pitchFamily="18" charset="0"/>
                  </a:rPr>
                  <a:t>ABS</a:t>
                </a:r>
                <a:r>
                  <a:rPr lang="fr-FR" sz="2000" b="1" dirty="0">
                    <a:solidFill>
                      <a:schemeClr val="bg1"/>
                    </a:solidFill>
                    <a:latin typeface="Times New Roman" panose="02020603050405020304" pitchFamily="18" charset="0"/>
                    <a:cs typeface="Times New Roman" panose="02020603050405020304" pitchFamily="18" charset="0"/>
                  </a:rPr>
                  <a:t>=f(t</a:t>
                </a:r>
                <a:r>
                  <a:rPr lang="fr-FR" sz="2000" b="1" dirty="0" smtClean="0">
                    <a:solidFill>
                      <a:schemeClr val="bg1"/>
                    </a:solidFill>
                    <a:latin typeface="Times New Roman" panose="02020603050405020304" pitchFamily="18" charset="0"/>
                    <a:cs typeface="Times New Roman" panose="02020603050405020304" pitchFamily="18" charset="0"/>
                  </a:rPr>
                  <a:t>). </a:t>
                </a:r>
              </a:p>
              <a:p>
                <a:pPr marL="457200" lvl="0" indent="-457200">
                  <a:buFontTx/>
                  <a:buAutoNum type="arabicPeriod"/>
                </a:pPr>
                <a:r>
                  <a:rPr lang="fr-FR" sz="2000" b="1" dirty="0">
                    <a:solidFill>
                      <a:schemeClr val="bg1"/>
                    </a:solidFill>
                    <a:latin typeface="Times New Roman" panose="02020603050405020304" pitchFamily="18" charset="0"/>
                    <a:cs typeface="Times New Roman" panose="02020603050405020304" pitchFamily="18" charset="0"/>
                  </a:rPr>
                  <a:t/>
                </a:r>
                <a:r>
                  <a:rPr lang="fr-FR" sz="2000" b="1" dirty="0" smtClean="0">
                    <a:solidFill>
                      <a:schemeClr val="bg1"/>
                    </a:solidFill>
                    <a:latin typeface="Times New Roman" panose="02020603050405020304" pitchFamily="18" charset="0"/>
                    <a:cs typeface="Times New Roman" panose="02020603050405020304" pitchFamily="18" charset="0"/>
                  </a:rPr>
                  <a:t>Déduire le temps d’équilibre et la quantité maximum fixé.</a:t>
                </a:r>
              </a:p>
              <a:p>
                <a:pPr marL="457200" lvl="0" indent="-457200">
                  <a:buFontTx/>
                  <a:buAutoNum type="arabicPeriod"/>
                </a:pPr>
                <a:r>
                  <a:rPr lang="fr-FR" sz="2000" b="1" dirty="0">
                    <a:solidFill>
                      <a:schemeClr val="bg1"/>
                    </a:solidFill>
                    <a:latin typeface="Times New Roman" panose="02020603050405020304" pitchFamily="18" charset="0"/>
                    <a:cs typeface="Times New Roman" panose="02020603050405020304" pitchFamily="18" charset="0"/>
                  </a:rPr>
                  <a:t/>
                </a:r>
                <a:r>
                  <a:rPr lang="fr-FR" sz="2000" b="1" dirty="0" smtClean="0">
                    <a:solidFill>
                      <a:schemeClr val="bg1"/>
                    </a:solidFill>
                    <a:latin typeface="Times New Roman" panose="02020603050405020304" pitchFamily="18" charset="0"/>
                    <a:cs typeface="Times New Roman" panose="02020603050405020304" pitchFamily="18" charset="0"/>
                  </a:rPr>
                  <a:t>Tracer et interpréter le graphe </a:t>
                </a:r>
                <a:r>
                  <a:rPr lang="fr-FR" sz="2000" b="1" dirty="0" err="1">
                    <a:solidFill>
                      <a:schemeClr val="bg1"/>
                    </a:solidFill>
                    <a:latin typeface="Times New Roman" panose="02020603050405020304" pitchFamily="18" charset="0"/>
                    <a:cs typeface="Times New Roman" panose="02020603050405020304" pitchFamily="18" charset="0"/>
                  </a:rPr>
                  <a:t>qt</a:t>
                </a:r>
                <a:r>
                  <a:rPr lang="fr-FR" sz="2000" b="1" dirty="0">
                    <a:solidFill>
                      <a:schemeClr val="bg1"/>
                    </a:solidFill>
                    <a:latin typeface="Times New Roman" panose="02020603050405020304" pitchFamily="18" charset="0"/>
                    <a:cs typeface="Times New Roman" panose="02020603050405020304" pitchFamily="18" charset="0"/>
                  </a:rPr>
                  <a:t>= f (</a:t>
                </a:r>
                <a14:m>
                  <m:oMath xmlns:m="http://schemas.openxmlformats.org/officeDocument/2006/math">
                    <m:rad>
                      <m:radPr>
                        <m:degHide m:val="on"/>
                        <m:ctrlPr>
                          <a:rPr lang="en-US" sz="2000" b="1" i="1">
                            <a:solidFill>
                              <a:schemeClr val="bg1"/>
                            </a:solidFill>
                            <a:latin typeface="Cambria Math" panose="02040503050406030204" pitchFamily="18" charset="0"/>
                          </a:rPr>
                        </m:ctrlPr>
                      </m:radPr>
                      <m:deg/>
                      <m:e>
                        <m:r>
                          <a:rPr lang="fr-FR" sz="2000" b="1" i="1">
                            <a:solidFill>
                              <a:schemeClr val="bg1"/>
                            </a:solidFill>
                            <a:latin typeface="Cambria Math" panose="02040503050406030204" pitchFamily="18" charset="0"/>
                          </a:rPr>
                          <m:t>𝐭</m:t>
                        </m:r>
                        <m:r>
                          <a:rPr lang="fr-FR" sz="2000" b="1">
                            <a:solidFill>
                              <a:schemeClr val="bg1"/>
                            </a:solidFill>
                            <a:latin typeface="Cambria Math" panose="02040503050406030204" pitchFamily="18" charset="0"/>
                          </a:rPr>
                          <m:t>)</m:t>
                        </m:r>
                      </m:e>
                    </m:rad>
                    <m:r>
                      <a:rPr lang="fr-FR" sz="2000" b="1" i="1" smtClean="0">
                        <a:solidFill>
                          <a:schemeClr val="bg1"/>
                        </a:solidFill>
                        <a:latin typeface="Cambria Math" panose="02040503050406030204" pitchFamily="18" charset="0"/>
                      </a:rPr>
                      <m:t>.</m:t>
                    </m:r>
                  </m:oMath>
                </a14:m>
                <a:endParaRPr lang="fr-FR" sz="2000" b="1" dirty="0" smtClean="0">
                  <a:solidFill>
                    <a:schemeClr val="bg1"/>
                  </a:solidFill>
                  <a:latin typeface="Times New Roman" panose="02020603050405020304" pitchFamily="18" charset="0"/>
                </a:endParaRPr>
              </a:p>
              <a:p>
                <a:pPr marL="457200" lvl="0" indent="-457200">
                  <a:buFontTx/>
                  <a:buAutoNum type="arabicPeriod"/>
                </a:pPr>
                <a:r>
                  <a:rPr lang="fr-FR" sz="2000" b="1" dirty="0" smtClean="0">
                    <a:solidFill>
                      <a:schemeClr val="bg1"/>
                    </a:solidFill>
                    <a:latin typeface="Times New Roman" panose="02020603050405020304" pitchFamily="18" charset="0"/>
                  </a:rPr>
                  <a:t> Déduire les paramètres de l’équation du modèle de la diffusion ultra-particule.</a:t>
                </a:r>
              </a:p>
            </p:txBody>
          </p:sp>
        </mc:Choice>
        <mc:Fallback>
          <p:sp>
            <p:nvSpPr>
              <p:cNvPr id="3" name="TextBox 2"/>
              <p:cNvSpPr txBox="1">
                <a:spLocks noRot="1" noChangeAspect="1" noMove="1" noResize="1" noEditPoints="1" noAdjustHandles="1" noChangeArrowheads="1" noChangeShapeType="1" noTextEdit="1"/>
              </p:cNvSpPr>
              <p:nvPr/>
            </p:nvSpPr>
            <p:spPr>
              <a:xfrm>
                <a:off x="1716259" y="1434904"/>
                <a:ext cx="9565634" cy="1696170"/>
              </a:xfrm>
              <a:prstGeom prst="rect">
                <a:avLst/>
              </a:prstGeom>
              <a:blipFill rotWithShape="0">
                <a:blip r:embed="rId2"/>
                <a:stretch>
                  <a:fillRect l="-574" t="-1792" b="-5376"/>
                </a:stretch>
              </a:blipFill>
            </p:spPr>
            <p:txBody>
              <a:bodyPr/>
              <a:lstStyle/>
              <a:p>
                <a:r>
                  <a:rPr lang="en-US">
                    <a:noFill/>
                  </a:rPr>
                  <a:t> </a:t>
                </a:r>
              </a:p>
            </p:txBody>
          </p:sp>
        </mc:Fallback>
      </mc:AlternateContent>
      <p:graphicFrame>
        <p:nvGraphicFramePr>
          <p:cNvPr id="4" name="Table 3"/>
          <p:cNvGraphicFramePr>
            <a:graphicFrameLocks noGrp="1"/>
          </p:cNvGraphicFramePr>
          <p:nvPr>
            <p:extLst>
              <p:ext uri="{D42A27DB-BD31-4B8C-83A1-F6EECF244321}">
                <p14:modId xmlns:p14="http://schemas.microsoft.com/office/powerpoint/2010/main" xmlns="" val="4241049296"/>
              </p:ext>
            </p:extLst>
          </p:nvPr>
        </p:nvGraphicFramePr>
        <p:xfrm>
          <a:off x="3151162" y="3245477"/>
          <a:ext cx="6063176" cy="2907383"/>
        </p:xfrm>
        <a:graphic>
          <a:graphicData uri="http://schemas.openxmlformats.org/drawingml/2006/table">
            <a:tbl>
              <a:tblPr firstRow="1" firstCol="1" bandRow="1">
                <a:tableStyleId>{BC89EF96-8CEA-46FF-86C4-4CE0E7609802}</a:tableStyleId>
              </a:tblPr>
              <a:tblGrid>
                <a:gridCol w="3031588"/>
                <a:gridCol w="3031588"/>
              </a:tblGrid>
              <a:tr h="383639">
                <a:tc>
                  <a:txBody>
                    <a:bodyPr/>
                    <a:lstStyle/>
                    <a:p>
                      <a:pPr>
                        <a:lnSpc>
                          <a:spcPct val="115000"/>
                        </a:lnSpc>
                        <a:spcAft>
                          <a:spcPts val="0"/>
                        </a:spcAft>
                      </a:pPr>
                      <a:r>
                        <a:rPr lang="fr-FR" sz="1600" dirty="0">
                          <a:solidFill>
                            <a:schemeClr val="bg1"/>
                          </a:solidFill>
                          <a:effectLst/>
                          <a:latin typeface="Times New Roman" panose="02020603050405020304" pitchFamily="18" charset="0"/>
                          <a:cs typeface="Times New Roman" panose="02020603050405020304" pitchFamily="18" charset="0"/>
                        </a:rPr>
                        <a:t>Temps (min)</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600" dirty="0">
                          <a:solidFill>
                            <a:schemeClr val="bg1"/>
                          </a:solidFill>
                          <a:effectLst/>
                          <a:latin typeface="Times New Roman" panose="02020603050405020304" pitchFamily="18" charset="0"/>
                          <a:cs typeface="Times New Roman" panose="02020603050405020304" pitchFamily="18" charset="0"/>
                        </a:rPr>
                        <a:t>Absorbance </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992">
                <a:tc>
                  <a:txBody>
                    <a:bodyPr/>
                    <a:lstStyle/>
                    <a:p>
                      <a:pPr algn="ctr">
                        <a:lnSpc>
                          <a:spcPct val="115000"/>
                        </a:lnSpc>
                        <a:spcAft>
                          <a:spcPts val="0"/>
                        </a:spcAft>
                      </a:pPr>
                      <a:r>
                        <a:rPr lang="fr-FR" sz="1600">
                          <a:solidFill>
                            <a:schemeClr val="bg1"/>
                          </a:solidFill>
                          <a:effectLst/>
                          <a:latin typeface="Times New Roman" panose="02020603050405020304" pitchFamily="18" charset="0"/>
                          <a:cs typeface="Times New Roman" panose="02020603050405020304" pitchFamily="18" charset="0"/>
                        </a:rPr>
                        <a:t>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dirty="0">
                          <a:solidFill>
                            <a:schemeClr val="bg1"/>
                          </a:solidFill>
                          <a:effectLst/>
                          <a:latin typeface="Times New Roman" panose="02020603050405020304" pitchFamily="18" charset="0"/>
                          <a:cs typeface="Times New Roman" panose="02020603050405020304" pitchFamily="18" charset="0"/>
                        </a:rPr>
                        <a:t>0,0511</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3992">
                <a:tc>
                  <a:txBody>
                    <a:bodyPr/>
                    <a:lstStyle/>
                    <a:p>
                      <a:pPr algn="ctr">
                        <a:lnSpc>
                          <a:spcPct val="115000"/>
                        </a:lnSpc>
                        <a:spcAft>
                          <a:spcPts val="0"/>
                        </a:spcAft>
                      </a:pPr>
                      <a:r>
                        <a:rPr lang="fr-FR" sz="1600">
                          <a:solidFill>
                            <a:schemeClr val="bg1"/>
                          </a:solidFill>
                          <a:effectLst/>
                          <a:latin typeface="Times New Roman" panose="02020603050405020304" pitchFamily="18" charset="0"/>
                          <a:cs typeface="Times New Roman" panose="02020603050405020304" pitchFamily="18" charset="0"/>
                        </a:rPr>
                        <a:t>5</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a:solidFill>
                            <a:schemeClr val="bg1"/>
                          </a:solidFill>
                          <a:effectLst/>
                          <a:latin typeface="Times New Roman" panose="02020603050405020304" pitchFamily="18" charset="0"/>
                          <a:cs typeface="Times New Roman" panose="02020603050405020304" pitchFamily="18" charset="0"/>
                        </a:rPr>
                        <a:t>0,0464</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3992">
                <a:tc>
                  <a:txBody>
                    <a:bodyPr/>
                    <a:lstStyle/>
                    <a:p>
                      <a:pPr algn="ctr">
                        <a:lnSpc>
                          <a:spcPct val="115000"/>
                        </a:lnSpc>
                        <a:spcAft>
                          <a:spcPts val="0"/>
                        </a:spcAft>
                      </a:pPr>
                      <a:r>
                        <a:rPr lang="fr-FR" sz="1600">
                          <a:solidFill>
                            <a:schemeClr val="bg1"/>
                          </a:solidFill>
                          <a:effectLst/>
                          <a:latin typeface="Times New Roman" panose="02020603050405020304" pitchFamily="18" charset="0"/>
                          <a:cs typeface="Times New Roman" panose="02020603050405020304" pitchFamily="18" charset="0"/>
                        </a:rPr>
                        <a:t>10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a:solidFill>
                            <a:schemeClr val="bg1"/>
                          </a:solidFill>
                          <a:effectLst/>
                          <a:latin typeface="Times New Roman" panose="02020603050405020304" pitchFamily="18" charset="0"/>
                          <a:cs typeface="Times New Roman" panose="02020603050405020304" pitchFamily="18" charset="0"/>
                        </a:rPr>
                        <a:t>0,0400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3992">
                <a:tc>
                  <a:txBody>
                    <a:bodyPr/>
                    <a:lstStyle/>
                    <a:p>
                      <a:pPr algn="ctr">
                        <a:lnSpc>
                          <a:spcPct val="115000"/>
                        </a:lnSpc>
                        <a:spcAft>
                          <a:spcPts val="0"/>
                        </a:spcAft>
                      </a:pPr>
                      <a:r>
                        <a:rPr lang="fr-FR" sz="1600">
                          <a:solidFill>
                            <a:schemeClr val="bg1"/>
                          </a:solidFill>
                          <a:effectLst/>
                          <a:latin typeface="Times New Roman" panose="02020603050405020304" pitchFamily="18" charset="0"/>
                          <a:cs typeface="Times New Roman" panose="02020603050405020304" pitchFamily="18" charset="0"/>
                        </a:rPr>
                        <a:t>15</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a:solidFill>
                            <a:schemeClr val="bg1"/>
                          </a:solidFill>
                          <a:effectLst/>
                          <a:latin typeface="Times New Roman" panose="02020603050405020304" pitchFamily="18" charset="0"/>
                          <a:cs typeface="Times New Roman" panose="02020603050405020304" pitchFamily="18" charset="0"/>
                        </a:rPr>
                        <a:t>0,0333</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3992">
                <a:tc>
                  <a:txBody>
                    <a:bodyPr/>
                    <a:lstStyle/>
                    <a:p>
                      <a:pPr algn="ctr">
                        <a:lnSpc>
                          <a:spcPct val="115000"/>
                        </a:lnSpc>
                        <a:spcAft>
                          <a:spcPts val="0"/>
                        </a:spcAft>
                      </a:pPr>
                      <a:r>
                        <a:rPr lang="fr-FR" sz="1600">
                          <a:solidFill>
                            <a:schemeClr val="bg1"/>
                          </a:solidFill>
                          <a:effectLst/>
                          <a:latin typeface="Times New Roman" panose="02020603050405020304" pitchFamily="18" charset="0"/>
                          <a:cs typeface="Times New Roman" panose="02020603050405020304" pitchFamily="18" charset="0"/>
                        </a:rPr>
                        <a:t>20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a:solidFill>
                            <a:schemeClr val="bg1"/>
                          </a:solidFill>
                          <a:effectLst/>
                          <a:latin typeface="Times New Roman" panose="02020603050405020304" pitchFamily="18" charset="0"/>
                          <a:cs typeface="Times New Roman" panose="02020603050405020304" pitchFamily="18" charset="0"/>
                        </a:rPr>
                        <a:t>0,0309</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3992">
                <a:tc>
                  <a:txBody>
                    <a:bodyPr/>
                    <a:lstStyle/>
                    <a:p>
                      <a:pPr algn="ctr">
                        <a:lnSpc>
                          <a:spcPct val="115000"/>
                        </a:lnSpc>
                        <a:spcAft>
                          <a:spcPts val="0"/>
                        </a:spcAft>
                      </a:pPr>
                      <a:r>
                        <a:rPr lang="fr-FR" sz="1600">
                          <a:solidFill>
                            <a:schemeClr val="bg1"/>
                          </a:solidFill>
                          <a:effectLst/>
                          <a:latin typeface="Times New Roman" panose="02020603050405020304" pitchFamily="18" charset="0"/>
                          <a:cs typeface="Times New Roman" panose="02020603050405020304" pitchFamily="18" charset="0"/>
                        </a:rPr>
                        <a:t>30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a:solidFill>
                            <a:schemeClr val="bg1"/>
                          </a:solidFill>
                          <a:effectLst/>
                          <a:latin typeface="Times New Roman" panose="02020603050405020304" pitchFamily="18" charset="0"/>
                          <a:cs typeface="Times New Roman" panose="02020603050405020304" pitchFamily="18" charset="0"/>
                        </a:rPr>
                        <a:t>0,0194</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3992">
                <a:tc>
                  <a:txBody>
                    <a:bodyPr/>
                    <a:lstStyle/>
                    <a:p>
                      <a:pPr algn="ctr">
                        <a:lnSpc>
                          <a:spcPct val="115000"/>
                        </a:lnSpc>
                        <a:spcAft>
                          <a:spcPts val="0"/>
                        </a:spcAft>
                      </a:pPr>
                      <a:r>
                        <a:rPr lang="fr-FR" sz="1600">
                          <a:solidFill>
                            <a:schemeClr val="bg1"/>
                          </a:solidFill>
                          <a:effectLst/>
                          <a:latin typeface="Times New Roman" panose="02020603050405020304" pitchFamily="18" charset="0"/>
                          <a:cs typeface="Times New Roman" panose="02020603050405020304" pitchFamily="18" charset="0"/>
                        </a:rPr>
                        <a:t>40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a:solidFill>
                            <a:schemeClr val="bg1"/>
                          </a:solidFill>
                          <a:effectLst/>
                          <a:latin typeface="Times New Roman" panose="02020603050405020304" pitchFamily="18" charset="0"/>
                          <a:cs typeface="Times New Roman" panose="02020603050405020304" pitchFamily="18" charset="0"/>
                        </a:rPr>
                        <a:t>0,0192</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3992">
                <a:tc>
                  <a:txBody>
                    <a:bodyPr/>
                    <a:lstStyle/>
                    <a:p>
                      <a:pPr algn="ctr">
                        <a:lnSpc>
                          <a:spcPct val="115000"/>
                        </a:lnSpc>
                        <a:spcAft>
                          <a:spcPts val="0"/>
                        </a:spcAft>
                      </a:pPr>
                      <a:r>
                        <a:rPr lang="fr-FR" sz="1600">
                          <a:solidFill>
                            <a:schemeClr val="bg1"/>
                          </a:solidFill>
                          <a:effectLst/>
                          <a:latin typeface="Times New Roman" panose="02020603050405020304" pitchFamily="18" charset="0"/>
                          <a:cs typeface="Times New Roman" panose="02020603050405020304" pitchFamily="18" charset="0"/>
                        </a:rPr>
                        <a:t>60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a:solidFill>
                            <a:schemeClr val="bg1"/>
                          </a:solidFill>
                          <a:effectLst/>
                          <a:latin typeface="Times New Roman" panose="02020603050405020304" pitchFamily="18" charset="0"/>
                          <a:cs typeface="Times New Roman" panose="02020603050405020304" pitchFamily="18" charset="0"/>
                        </a:rPr>
                        <a:t>0,0160</a:t>
                      </a:r>
                      <a:endParaRPr lang="en-US" sz="1600" b="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253992">
                <a:tc>
                  <a:txBody>
                    <a:bodyPr/>
                    <a:lstStyle/>
                    <a:p>
                      <a:pPr algn="ctr">
                        <a:lnSpc>
                          <a:spcPct val="115000"/>
                        </a:lnSpc>
                        <a:spcAft>
                          <a:spcPts val="0"/>
                        </a:spcAft>
                      </a:pPr>
                      <a:r>
                        <a:rPr lang="fr-FR" sz="1600" dirty="0">
                          <a:solidFill>
                            <a:schemeClr val="bg1"/>
                          </a:solidFill>
                          <a:effectLst/>
                          <a:latin typeface="Times New Roman" panose="02020603050405020304" pitchFamily="18" charset="0"/>
                          <a:cs typeface="Times New Roman" panose="02020603050405020304" pitchFamily="18" charset="0"/>
                        </a:rPr>
                        <a:t>70</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fr-FR" sz="1600" b="1" dirty="0">
                          <a:solidFill>
                            <a:schemeClr val="bg1"/>
                          </a:solidFill>
                          <a:effectLst/>
                          <a:latin typeface="Times New Roman" panose="02020603050405020304" pitchFamily="18" charset="0"/>
                          <a:cs typeface="Times New Roman" panose="02020603050405020304" pitchFamily="18" charset="0"/>
                        </a:rPr>
                        <a:t>0,0700</a:t>
                      </a:r>
                      <a:endPar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2680284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xmlns="" Requires="a14">
          <p:sp>
            <p:nvSpPr>
              <p:cNvPr id="2" name="Rectangle 1"/>
              <p:cNvSpPr/>
              <p:nvPr/>
            </p:nvSpPr>
            <p:spPr>
              <a:xfrm>
                <a:off x="1083212" y="1020235"/>
                <a:ext cx="10058400" cy="3801105"/>
              </a:xfrm>
              <a:prstGeom prst="rect">
                <a:avLst/>
              </a:prstGeom>
            </p:spPr>
            <p:txBody>
              <a:bodyPr wrap="square">
                <a:spAutoFit/>
              </a:bodyPr>
              <a:lstStyle/>
              <a:p>
                <a:pPr marL="228600">
                  <a:lnSpc>
                    <a:spcPct val="115000"/>
                  </a:lnSpc>
                  <a:spcAft>
                    <a:spcPts val="1000"/>
                  </a:spcAft>
                </a:pPr>
                <a:r>
                  <a:rPr lang="fr-F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Méthode de calcul de </a:t>
                </a:r>
                <a:r>
                  <a:rPr lang="fr-FR" sz="2000" b="1"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a:t>
                </a:r>
                <a:r>
                  <a:rPr lang="fr-FR" sz="2000" b="1" baseline="-25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ABS</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15000"/>
                  </a:lnSpc>
                  <a:spcAft>
                    <a:spcPts val="1000"/>
                  </a:spcAft>
                </a:pPr>
                <a14:m>
                  <m:oMathPara xmlns:m="http://schemas.openxmlformats.org/officeDocument/2006/math">
                    <m:oMathParaPr>
                      <m:jc m:val="centerGroup"/>
                    </m:oMathParaPr>
                    <m:oMath xmlns:m="http://schemas.openxmlformats.org/officeDocument/2006/math">
                      <m:borderBox>
                        <m:borderBoxPr>
                          <m:ctrlPr>
                            <a:rPr lang="en-US"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borderBoxPr>
                        <m:e>
                          <m:sSub>
                            <m:sSubPr>
                              <m:ctrlPr>
                                <a:rPr lang="en-US"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𝒒</m:t>
                              </m:r>
                            </m:e>
                            <m:sub>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𝑨𝑩𝑺</m:t>
                              </m:r>
                            </m:sub>
                          </m:sSub>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f>
                            <m:fPr>
                              <m:ctrlPr>
                                <a:rPr lang="en-US"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sSub>
                                <m:sSubPr>
                                  <m:ctrlPr>
                                    <a:rPr lang="en-US"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𝑪</m:t>
                                  </m:r>
                                </m:e>
                                <m:sub>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𝟎</m:t>
                                  </m:r>
                                </m:sub>
                              </m:sSub>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sSub>
                                <m:sSubPr>
                                  <m:ctrlPr>
                                    <a:rPr lang="en-US"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sSubPr>
                                <m:e>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𝑪</m:t>
                                  </m:r>
                                </m:e>
                                <m:sub>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𝒇</m:t>
                                  </m:r>
                                </m:sub>
                              </m:sSub>
                            </m:num>
                            <m:den>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𝑴</m:t>
                              </m:r>
                            </m:den>
                          </m:f>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𝑽</m:t>
                          </m:r>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  (</m:t>
                          </m:r>
                          <m:f>
                            <m:fPr>
                              <m:type m:val="lin"/>
                              <m:ctrlPr>
                                <a:rPr lang="en-US"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ctrlPr>
                            </m:fPr>
                            <m:num>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𝒎𝒈</m:t>
                              </m:r>
                            </m:num>
                            <m:den>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𝒈</m:t>
                              </m:r>
                            </m:den>
                          </m:f>
                          <m:r>
                            <a:rPr lang="fr-FR" sz="2000" b="1" i="1">
                              <a:solidFill>
                                <a:schemeClr val="bg1"/>
                              </a:solidFill>
                              <a:effectLst/>
                              <a:latin typeface="Cambria Math" panose="02040503050406030204" pitchFamily="18" charset="0"/>
                              <a:ea typeface="Calibri" panose="020F0502020204030204" pitchFamily="34" charset="0"/>
                              <a:cs typeface="Arial" panose="020B0604020202020204" pitchFamily="34" charset="0"/>
                            </a:rPr>
                            <m:t>)</m:t>
                          </m:r>
                        </m:e>
                      </m:borderBox>
                    </m:oMath>
                  </m:oMathPara>
                </a14:m>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15000"/>
                  </a:lnSpc>
                  <a:spcAft>
                    <a:spcPts val="1000"/>
                  </a:spcAft>
                </a:pP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2000" b="1"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a:t>
                </a: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concentration initiale du l’adsorbat (bleu de méthylène) </a:t>
                </a: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2000" b="1"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a:t>
                </a: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=0,365 mg/l.</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a:lnSpc>
                    <a:spcPct val="115000"/>
                  </a:lnSpc>
                  <a:spcAft>
                    <a:spcPts val="1000"/>
                  </a:spcAft>
                </a:pPr>
                <a:r>
                  <a:rPr lang="fr-FR"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2000" b="1" baseline="-25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concentration finale à chaque intervalle de temps.</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1000"/>
                  </a:spcAft>
                </a:pP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r>
                <a:r>
                  <a:rPr lang="fr-FR" sz="20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a:t>
                </a:r>
                <a:r>
                  <a:rPr lang="fr-FR" sz="2000" b="1" baseline="-250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f</a:t>
                </a: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est déterminé par projection de la valeur d’ABS sur la courbe d’étalonnage. </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0510">
                  <a:lnSpc>
                    <a:spcPct val="115000"/>
                  </a:lnSpc>
                  <a:spcAft>
                    <a:spcPts val="1000"/>
                  </a:spcAft>
                </a:pP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t>
                </a:r>
                <a:r>
                  <a:rPr lang="fr-F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volume utilisé </a:t>
                </a: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V=500 ml.</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70510">
                  <a:lnSpc>
                    <a:spcPct val="115000"/>
                  </a:lnSpc>
                  <a:spcAft>
                    <a:spcPts val="1000"/>
                  </a:spcAft>
                </a:pP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a:t>
                </a:r>
                <a:r>
                  <a:rPr lang="fr-F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masse de l’adsorbant  </a:t>
                </a:r>
                <a:r>
                  <a:rPr lang="fr-FR" sz="20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M=0,5g.</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p:sp>
            <p:nvSpPr>
              <p:cNvPr id="2" name="Rectangle 1"/>
              <p:cNvSpPr>
                <a:spLocks noRot="1" noChangeAspect="1" noMove="1" noResize="1" noEditPoints="1" noAdjustHandles="1" noChangeArrowheads="1" noChangeShapeType="1" noTextEdit="1"/>
              </p:cNvSpPr>
              <p:nvPr/>
            </p:nvSpPr>
            <p:spPr>
              <a:xfrm>
                <a:off x="1083212" y="1020235"/>
                <a:ext cx="10058400" cy="3801105"/>
              </a:xfrm>
              <a:prstGeom prst="rect">
                <a:avLst/>
              </a:prstGeom>
              <a:blipFill rotWithShape="0">
                <a:blip r:embed="rId2"/>
                <a:stretch>
                  <a:fillRect t="-321" b="-1122"/>
                </a:stretch>
              </a:blipFill>
            </p:spPr>
            <p:txBody>
              <a:bodyPr/>
              <a:lstStyle/>
              <a:p>
                <a:r>
                  <a:rPr lang="en-US">
                    <a:noFill/>
                  </a:rPr>
                  <a:t> </a:t>
                </a:r>
              </a:p>
            </p:txBody>
          </p:sp>
        </mc:Fallback>
      </mc:AlternateContent>
    </p:spTree>
    <p:extLst>
      <p:ext uri="{BB962C8B-B14F-4D97-AF65-F5344CB8AC3E}">
        <p14:creationId xmlns:p14="http://schemas.microsoft.com/office/powerpoint/2010/main" xmlns="" val="4538242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rgbClr val="FF0000"/>
            </a:gs>
            <a:gs pos="8000">
              <a:schemeClr val="accent4">
                <a:lumMod val="97000"/>
                <a:lumOff val="3000"/>
              </a:schemeClr>
            </a:gs>
            <a:gs pos="100000">
              <a:schemeClr val="accent4">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5" name="Rectangle 4"/>
          <p:cNvSpPr/>
          <p:nvPr/>
        </p:nvSpPr>
        <p:spPr>
          <a:xfrm>
            <a:off x="1303607" y="866884"/>
            <a:ext cx="6096000" cy="928459"/>
          </a:xfrm>
          <a:prstGeom prst="rect">
            <a:avLst/>
          </a:prstGeom>
        </p:spPr>
        <p:txBody>
          <a:bodyPr>
            <a:spAutoFit/>
          </a:bodyPr>
          <a:lstStyle/>
          <a:p>
            <a:pPr lvl="0">
              <a:lnSpc>
                <a:spcPct val="115000"/>
              </a:lnSpc>
              <a:spcAft>
                <a:spcPts val="1000"/>
              </a:spcAft>
            </a:pPr>
            <a:r>
              <a:rPr lang="fr-FR" sz="2000" b="1"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Le </a:t>
            </a:r>
            <a:r>
              <a:rPr lang="fr-FR" sz="20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modèle de la diffusion ultra particule </a:t>
            </a: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fr-F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q</a:t>
            </a:r>
            <a:r>
              <a:rPr lang="fr-FR" sz="2000" baseline="-25000" dirty="0" err="1">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fr-FR" sz="2000"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fr-F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k</a:t>
            </a:r>
            <a:r>
              <a:rPr lang="fr-FR" sz="2000" baseline="-25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3</a:t>
            </a:r>
            <a:r>
              <a:rPr lang="fr-F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*t</a:t>
            </a:r>
            <a:r>
              <a:rPr lang="fr-FR" sz="2000" baseline="30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0, 5 </a:t>
            </a:r>
            <a:r>
              <a:rPr lang="fr-F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I </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444283" y="1976543"/>
            <a:ext cx="6096000" cy="1154162"/>
          </a:xfrm>
          <a:prstGeom prst="rect">
            <a:avLst/>
          </a:prstGeom>
        </p:spPr>
        <p:txBody>
          <a:bodyPr>
            <a:spAutoFit/>
          </a:bodyPr>
          <a:lstStyle/>
          <a:p>
            <a:pPr>
              <a:lnSpc>
                <a:spcPct val="115000"/>
              </a:lnSpc>
              <a:spcAft>
                <a:spcPts val="0"/>
              </a:spcAft>
              <a:tabLst>
                <a:tab pos="800100" algn="l"/>
              </a:tabLst>
            </a:pPr>
            <a:r>
              <a:rPr lang="fr-F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y= a*x</a:t>
            </a: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fr-F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tabLst>
                <a:tab pos="781050" algn="l"/>
              </a:tabLst>
            </a:pPr>
            <a:r>
              <a:rPr lang="fr-FR"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y </a:t>
            </a:r>
            <a:r>
              <a:rPr lang="fr-FR" sz="2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a*x+ b</a:t>
            </a:r>
            <a:endPar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Left Brace 6"/>
          <p:cNvSpPr/>
          <p:nvPr/>
        </p:nvSpPr>
        <p:spPr>
          <a:xfrm>
            <a:off x="829994" y="2166425"/>
            <a:ext cx="450166" cy="964280"/>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mc:AlternateContent xmlns:mc="http://schemas.openxmlformats.org/markup-compatibility/2006">
        <mc:Choice xmlns:a14="http://schemas.microsoft.com/office/drawing/2010/main" xmlns="" Requires="a14">
          <p:sp>
            <p:nvSpPr>
              <p:cNvPr id="8" name="Rectangle 7"/>
              <p:cNvSpPr/>
              <p:nvPr/>
            </p:nvSpPr>
            <p:spPr>
              <a:xfrm>
                <a:off x="2865366" y="3389072"/>
                <a:ext cx="1486241" cy="543226"/>
              </a:xfrm>
              <a:prstGeom prst="rect">
                <a:avLst/>
              </a:prstGeom>
            </p:spPr>
            <p:txBody>
              <a:bodyPr wrap="none">
                <a:spAutoFit/>
              </a:bodyPr>
              <a:lstStyle/>
              <a:p>
                <a:r>
                  <a:rPr lang="fr-FR" sz="20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K</a:t>
                </a:r>
                <a:r>
                  <a:rPr lang="fr-FR" sz="2000" baseline="-25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a:t>
                </a:r>
                <a:r>
                  <a:rPr lang="fr-F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14:m>
                  <m:oMath xmlns:m="http://schemas.openxmlformats.org/officeDocument/2006/math">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2000" i="1">
                            <a:solidFill>
                              <a:schemeClr val="bg1"/>
                            </a:solidFill>
                            <a:effectLst/>
                            <a:latin typeface="Cambria Math" panose="02040503050406030204" pitchFamily="18" charset="0"/>
                            <a:cs typeface="Times New Roman" panose="02020603050405020304" pitchFamily="18" charset="0"/>
                          </a:rPr>
                        </m:ctrlPr>
                      </m:fPr>
                      <m:num>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𝑦</m:t>
                        </m:r>
                      </m:num>
                      <m:den>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𝑥</m:t>
                        </m:r>
                      </m:den>
                    </m:f>
                  </m:oMath>
                </a14:m>
                <a:r>
                  <a:rPr lang="fr-FR"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a:t>
                </a:r>
                <a14:m>
                  <m:oMath xmlns:m="http://schemas.openxmlformats.org/officeDocument/2006/math">
                    <m:f>
                      <m:fPr>
                        <m:ctrlPr>
                          <a:rPr lang="en-US" sz="2000" i="1">
                            <a:solidFill>
                              <a:schemeClr val="bg1"/>
                            </a:solidFill>
                            <a:effectLst/>
                            <a:latin typeface="Cambria Math" panose="02040503050406030204" pitchFamily="18" charset="0"/>
                            <a:cs typeface="Times New Roman" panose="02020603050405020304" pitchFamily="18" charset="0"/>
                          </a:rPr>
                        </m:ctrlPr>
                      </m:fPr>
                      <m:num>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2000" i="1">
                                <a:solidFill>
                                  <a:schemeClr val="bg1"/>
                                </a:solidFill>
                                <a:effectLst/>
                                <a:latin typeface="Cambria Math" panose="02040503050406030204" pitchFamily="18" charset="0"/>
                                <a:cs typeface="Times New Roman" panose="02020603050405020304" pitchFamily="18" charset="0"/>
                              </a:rPr>
                            </m:ctrlPr>
                          </m:sSubPr>
                          <m:e>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sub>
                        </m:sSub>
                      </m:num>
                      <m:den>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m:t>
                        </m:r>
                        <m:r>
                          <a:rPr lang="fr-FR" sz="2000" i="1">
                            <a:solidFill>
                              <a:schemeClr val="bg1"/>
                            </a:solidFill>
                            <a:effectLst/>
                            <a:latin typeface="Cambria Math" panose="02040503050406030204" pitchFamily="18" charset="0"/>
                            <a:ea typeface="Calibri" panose="020F0502020204030204" pitchFamily="34" charset="0"/>
                            <a:cs typeface="Times New Roman" panose="02020603050405020304" pitchFamily="18" charset="0"/>
                          </a:rPr>
                          <m:t>𝑡</m:t>
                        </m:r>
                      </m:den>
                    </m:f>
                  </m:oMath>
                </a14:m>
                <a:endParaRPr lang="en-US" sz="2000" dirty="0">
                  <a:latin typeface="Times New Roman" panose="02020603050405020304" pitchFamily="18" charset="0"/>
                  <a:cs typeface="Times New Roman" panose="02020603050405020304" pitchFamily="18" charset="0"/>
                </a:endParaRPr>
              </a:p>
            </p:txBody>
          </p:sp>
        </mc:Choice>
        <mc:Fallback>
          <p:sp>
            <p:nvSpPr>
              <p:cNvPr id="8" name="Rectangle 7"/>
              <p:cNvSpPr>
                <a:spLocks noRot="1" noChangeAspect="1" noMove="1" noResize="1" noEditPoints="1" noAdjustHandles="1" noChangeArrowheads="1" noChangeShapeType="1" noTextEdit="1"/>
              </p:cNvSpPr>
              <p:nvPr/>
            </p:nvSpPr>
            <p:spPr>
              <a:xfrm>
                <a:off x="2865366" y="3389072"/>
                <a:ext cx="1486241" cy="543226"/>
              </a:xfrm>
              <a:prstGeom prst="rect">
                <a:avLst/>
              </a:prstGeom>
              <a:blipFill rotWithShape="0">
                <a:blip r:embed="rId2"/>
                <a:stretch>
                  <a:fillRect l="-4098" b="-5618"/>
                </a:stretch>
              </a:blipFill>
            </p:spPr>
            <p:txBody>
              <a:bodyPr/>
              <a:lstStyle/>
              <a:p>
                <a:r>
                  <a:rPr lang="en-US">
                    <a:noFill/>
                  </a:rPr>
                  <a:t> </a:t>
                </a:r>
              </a:p>
            </p:txBody>
          </p:sp>
        </mc:Fallback>
      </mc:AlternateContent>
      <p:sp>
        <p:nvSpPr>
          <p:cNvPr id="9" name="Rectangle 8"/>
          <p:cNvSpPr/>
          <p:nvPr/>
        </p:nvSpPr>
        <p:spPr>
          <a:xfrm>
            <a:off x="1758463" y="4262223"/>
            <a:ext cx="8496886" cy="400110"/>
          </a:xfrm>
          <a:prstGeom prst="rect">
            <a:avLst/>
          </a:prstGeom>
        </p:spPr>
        <p:txBody>
          <a:bodyPr wrap="square">
            <a:spAutoFit/>
          </a:bodyPr>
          <a:lstStyle/>
          <a:p>
            <a:r>
              <a:rPr lang="fr-FR" sz="2000" b="1" dirty="0">
                <a:solidFill>
                  <a:schemeClr val="bg1"/>
                </a:solidFill>
                <a:latin typeface="Times New Roman" panose="02020603050405020304" pitchFamily="18" charset="0"/>
                <a:ea typeface="Calibri" panose="020F0502020204030204" pitchFamily="34" charset="0"/>
              </a:rPr>
              <a:t>P</a:t>
            </a:r>
            <a:r>
              <a:rPr lang="fr-FR" sz="2000" b="1" dirty="0" smtClean="0">
                <a:solidFill>
                  <a:schemeClr val="bg1"/>
                </a:solidFill>
                <a:latin typeface="Times New Roman" panose="02020603050405020304" pitchFamily="18" charset="0"/>
                <a:ea typeface="Calibri" panose="020F0502020204030204" pitchFamily="34" charset="0"/>
              </a:rPr>
              <a:t>oint </a:t>
            </a:r>
            <a:r>
              <a:rPr lang="fr-FR" sz="2000" b="1" dirty="0">
                <a:solidFill>
                  <a:schemeClr val="bg1"/>
                </a:solidFill>
                <a:latin typeface="Times New Roman" panose="02020603050405020304" pitchFamily="18" charset="0"/>
                <a:ea typeface="Calibri" panose="020F0502020204030204" pitchFamily="34" charset="0"/>
              </a:rPr>
              <a:t>I </a:t>
            </a:r>
            <a:r>
              <a:rPr lang="fr-FR" sz="2000" b="1" dirty="0" smtClean="0">
                <a:solidFill>
                  <a:schemeClr val="bg1"/>
                </a:solidFill>
                <a:latin typeface="Times New Roman" panose="02020603050405020304" pitchFamily="18" charset="0"/>
                <a:ea typeface="Calibri" panose="020F0502020204030204" pitchFamily="34" charset="0"/>
              </a:rPr>
              <a:t>c’est  </a:t>
            </a:r>
            <a:r>
              <a:rPr lang="fr-FR" sz="2000" b="1" dirty="0">
                <a:solidFill>
                  <a:schemeClr val="bg1"/>
                </a:solidFill>
                <a:latin typeface="Times New Roman" panose="02020603050405020304" pitchFamily="18" charset="0"/>
                <a:ea typeface="Calibri" panose="020F0502020204030204" pitchFamily="34" charset="0"/>
              </a:rPr>
              <a:t>la valeur du point I est l’intersection entre la droite est l’axe </a:t>
            </a:r>
            <a:r>
              <a:rPr lang="fr-FR" sz="2000" b="1" dirty="0" smtClean="0">
                <a:solidFill>
                  <a:schemeClr val="bg1"/>
                </a:solidFill>
                <a:latin typeface="Times New Roman" panose="02020603050405020304" pitchFamily="18" charset="0"/>
                <a:ea typeface="Calibri" panose="020F0502020204030204" pitchFamily="34" charset="0"/>
              </a:rPr>
              <a:t>y.</a:t>
            </a:r>
            <a:endParaRPr lang="en-US" sz="2000" b="1" dirty="0">
              <a:solidFill>
                <a:schemeClr val="bg1"/>
              </a:solidFill>
            </a:endParaRPr>
          </a:p>
        </p:txBody>
      </p:sp>
      <p:sp>
        <p:nvSpPr>
          <p:cNvPr id="10" name="Rectangle 9"/>
          <p:cNvSpPr/>
          <p:nvPr/>
        </p:nvSpPr>
        <p:spPr>
          <a:xfrm>
            <a:off x="1187522" y="3460630"/>
            <a:ext cx="1481496" cy="400110"/>
          </a:xfrm>
          <a:prstGeom prst="rect">
            <a:avLst/>
          </a:prstGeom>
        </p:spPr>
        <p:txBody>
          <a:bodyPr wrap="none">
            <a:spAutoFit/>
          </a:bodyPr>
          <a:lstStyle/>
          <a:p>
            <a:r>
              <a:rPr lang="fr-FR" sz="2000" b="1" dirty="0" smtClean="0">
                <a:solidFill>
                  <a:srgbClr val="000000"/>
                </a:solidFill>
                <a:latin typeface="Times New Roman" panose="02020603050405020304" pitchFamily="18" charset="0"/>
                <a:ea typeface="Calibri" panose="020F0502020204030204" pitchFamily="34" charset="0"/>
              </a:rPr>
              <a:t>La </a:t>
            </a:r>
            <a:r>
              <a:rPr lang="fr-FR" sz="2000" b="1" dirty="0">
                <a:solidFill>
                  <a:srgbClr val="000000"/>
                </a:solidFill>
                <a:latin typeface="Times New Roman" panose="02020603050405020304" pitchFamily="18" charset="0"/>
                <a:ea typeface="Calibri" panose="020F0502020204030204" pitchFamily="34" charset="0"/>
              </a:rPr>
              <a:t>pente k</a:t>
            </a:r>
            <a:r>
              <a:rPr lang="fr-FR" sz="2000" b="1" baseline="-25000" dirty="0">
                <a:solidFill>
                  <a:srgbClr val="000000"/>
                </a:solidFill>
                <a:latin typeface="Times New Roman" panose="02020603050405020304" pitchFamily="18" charset="0"/>
                <a:ea typeface="Calibri" panose="020F0502020204030204" pitchFamily="34" charset="0"/>
              </a:rPr>
              <a:t>3 </a:t>
            </a:r>
            <a:endParaRPr lang="en-US" dirty="0"/>
          </a:p>
        </p:txBody>
      </p:sp>
    </p:spTree>
    <p:extLst>
      <p:ext uri="{BB962C8B-B14F-4D97-AF65-F5344CB8AC3E}">
        <p14:creationId xmlns:p14="http://schemas.microsoft.com/office/powerpoint/2010/main" xmlns="" val="24560693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00B0F0"/>
            </a:gs>
            <a:gs pos="83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extBox 1"/>
          <p:cNvSpPr txBox="1"/>
          <p:nvPr/>
        </p:nvSpPr>
        <p:spPr>
          <a:xfrm>
            <a:off x="2391509" y="1069145"/>
            <a:ext cx="6683664" cy="984885"/>
          </a:xfrm>
          <a:prstGeom prst="homePlate">
            <a:avLst/>
          </a:prstGeom>
          <a:solidFill>
            <a:schemeClr val="accent3">
              <a:lumMod val="40000"/>
              <a:lumOff val="60000"/>
            </a:schemeClr>
          </a:solidFill>
        </p:spPr>
        <p:txBody>
          <a:bodyPr wrap="square" rtlCol="0">
            <a:spAutoFit/>
          </a:bodyPr>
          <a:lstStyle/>
          <a:p>
            <a:endParaRPr lang="fr-FR" sz="2000" b="1" dirty="0" smtClean="0">
              <a:solidFill>
                <a:schemeClr val="bg1"/>
              </a:solidFill>
              <a:latin typeface="Times New Roman" panose="02020603050405020304" pitchFamily="18" charset="0"/>
              <a:cs typeface="Times New Roman" panose="02020603050405020304" pitchFamily="18" charset="0"/>
            </a:endParaRPr>
          </a:p>
          <a:p>
            <a:r>
              <a:rPr lang="fr-FR" sz="2000" b="1" dirty="0" smtClean="0">
                <a:solidFill>
                  <a:schemeClr val="bg1"/>
                </a:solidFill>
                <a:latin typeface="Times New Roman" panose="02020603050405020304" pitchFamily="18" charset="0"/>
                <a:cs typeface="Times New Roman" panose="02020603050405020304" pitchFamily="18" charset="0"/>
              </a:rPr>
              <a:t>Rédiger un rapport qui contient les points suivants:</a:t>
            </a:r>
          </a:p>
          <a:p>
            <a:endParaRPr lang="en-US" dirty="0">
              <a:solidFill>
                <a:schemeClr val="bg1"/>
              </a:solidFill>
            </a:endParaRPr>
          </a:p>
        </p:txBody>
      </p:sp>
      <p:sp>
        <p:nvSpPr>
          <p:cNvPr id="3" name="TextBox 2"/>
          <p:cNvSpPr txBox="1"/>
          <p:nvPr/>
        </p:nvSpPr>
        <p:spPr>
          <a:xfrm>
            <a:off x="1944710" y="2524260"/>
            <a:ext cx="5847008" cy="1631216"/>
          </a:xfrm>
          <a:prstGeom prst="rect">
            <a:avLst/>
          </a:prstGeom>
          <a:noFill/>
        </p:spPr>
        <p:txBody>
          <a:bodyPr wrap="square" rtlCol="0">
            <a:spAutoFit/>
          </a:bodyPr>
          <a:lstStyle/>
          <a:p>
            <a:pPr marL="342900" indent="-342900">
              <a:buFont typeface="+mj-lt"/>
              <a:buAutoNum type="arabicPeriod"/>
            </a:pPr>
            <a:r>
              <a:rPr lang="fr-FR" sz="2000" b="1" dirty="0" smtClean="0">
                <a:solidFill>
                  <a:schemeClr val="bg1"/>
                </a:solidFill>
                <a:latin typeface="Times New Roman" panose="02020603050405020304" pitchFamily="18" charset="0"/>
                <a:cs typeface="Times New Roman" panose="02020603050405020304" pitchFamily="18" charset="0"/>
              </a:rPr>
              <a:t>Introduction.</a:t>
            </a:r>
          </a:p>
          <a:p>
            <a:pPr marL="342900" indent="-342900">
              <a:buFont typeface="+mj-lt"/>
              <a:buAutoNum type="arabicPeriod"/>
            </a:pPr>
            <a:r>
              <a:rPr lang="fr-FR" sz="2000" b="1" dirty="0" smtClean="0">
                <a:solidFill>
                  <a:schemeClr val="bg1"/>
                </a:solidFill>
                <a:latin typeface="Times New Roman" panose="02020603050405020304" pitchFamily="18" charset="0"/>
                <a:cs typeface="Times New Roman" panose="02020603050405020304" pitchFamily="18" charset="0"/>
              </a:rPr>
              <a:t>Les types des colorants.</a:t>
            </a:r>
          </a:p>
          <a:p>
            <a:pPr marL="342900" indent="-342900">
              <a:buFont typeface="+mj-lt"/>
              <a:buAutoNum type="arabicPeriod"/>
            </a:pPr>
            <a:r>
              <a:rPr lang="fr-FR" sz="2000" b="1" dirty="0" smtClean="0">
                <a:solidFill>
                  <a:schemeClr val="bg1"/>
                </a:solidFill>
                <a:latin typeface="Times New Roman" panose="02020603050405020304" pitchFamily="18" charset="0"/>
                <a:cs typeface="Times New Roman" panose="02020603050405020304" pitchFamily="18" charset="0"/>
              </a:rPr>
              <a:t>Les inconvénients des colorants.</a:t>
            </a:r>
          </a:p>
          <a:p>
            <a:pPr marL="342900" indent="-342900">
              <a:buFont typeface="+mj-lt"/>
              <a:buAutoNum type="arabicPeriod"/>
            </a:pPr>
            <a:r>
              <a:rPr lang="fr-FR" sz="2000" b="1" dirty="0" smtClean="0">
                <a:solidFill>
                  <a:schemeClr val="bg1"/>
                </a:solidFill>
                <a:latin typeface="Times New Roman" panose="02020603050405020304" pitchFamily="18" charset="0"/>
                <a:cs typeface="Times New Roman" panose="02020603050405020304" pitchFamily="18" charset="0"/>
              </a:rPr>
              <a:t>Résultats et discussion.</a:t>
            </a:r>
          </a:p>
          <a:p>
            <a:pPr marL="342900" indent="-342900">
              <a:buFont typeface="+mj-lt"/>
              <a:buAutoNum type="arabicPeriod"/>
            </a:pPr>
            <a:r>
              <a:rPr lang="fr-FR" sz="2000" b="1" dirty="0" smtClean="0">
                <a:solidFill>
                  <a:schemeClr val="bg1"/>
                </a:solidFill>
                <a:latin typeface="Times New Roman" panose="02020603050405020304" pitchFamily="18" charset="0"/>
                <a:cs typeface="Times New Roman" panose="02020603050405020304" pitchFamily="18" charset="0"/>
              </a:rPr>
              <a:t>Conclusion.</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837127" y="4365938"/>
            <a:ext cx="10406129" cy="1754326"/>
          </a:xfrm>
          <a:prstGeom prst="rect">
            <a:avLst/>
          </a:prstGeom>
          <a:noFill/>
        </p:spPr>
        <p:txBody>
          <a:bodyPr wrap="square" rtlCol="0">
            <a:spAutoFit/>
          </a:bodyPr>
          <a:lstStyle/>
          <a:p>
            <a:pPr algn="ctr"/>
            <a:r>
              <a:rPr lang="fr-FR" sz="3600" b="1" dirty="0" smtClean="0">
                <a:solidFill>
                  <a:schemeClr val="bg1"/>
                </a:solidFill>
                <a:latin typeface="Times New Roman" panose="02020603050405020304" pitchFamily="18" charset="0"/>
                <a:cs typeface="Times New Roman" panose="02020603050405020304" pitchFamily="18" charset="0"/>
              </a:rPr>
              <a:t>Question : </a:t>
            </a:r>
            <a:r>
              <a:rPr lang="fr-FR" sz="3600" b="1" i="1" dirty="0">
                <a:solidFill>
                  <a:schemeClr val="bg1"/>
                </a:solidFill>
                <a:latin typeface="Times New Roman" panose="02020603050405020304" pitchFamily="18" charset="0"/>
                <a:cs typeface="Times New Roman" panose="02020603050405020304" pitchFamily="18" charset="0"/>
              </a:rPr>
              <a:t>Quelle est la différence entre absorption et adsorption ?</a:t>
            </a:r>
          </a:p>
          <a:p>
            <a:r>
              <a:rPr lang="fr-FR" sz="3600" b="1" dirty="0" smtClean="0">
                <a:solidFill>
                  <a:schemeClr val="bg1"/>
                </a:solidFill>
                <a:latin typeface="Times New Roman" panose="02020603050405020304" pitchFamily="18" charset="0"/>
                <a:cs typeface="Times New Roman" panose="02020603050405020304" pitchFamily="18" charset="0"/>
              </a:rPr>
              <a:t>  </a:t>
            </a:r>
            <a:endParaRPr lang="en-US"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1615227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3" name="Rectangle 2"/>
          <p:cNvSpPr/>
          <p:nvPr/>
        </p:nvSpPr>
        <p:spPr>
          <a:xfrm>
            <a:off x="2162711" y="3244334"/>
            <a:ext cx="7866577" cy="923330"/>
          </a:xfrm>
          <a:prstGeom prst="rect">
            <a:avLst/>
          </a:prstGeom>
        </p:spPr>
        <p:txBody>
          <a:bodyPr wrap="none">
            <a:spAutoFit/>
          </a:bodyPr>
          <a:lstStyle/>
          <a:p>
            <a:pPr algn="ctr"/>
            <a:r>
              <a:rPr lang="fr-FR" sz="5400" b="1" dirty="0" smtClean="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La partie théorique de TP</a:t>
            </a:r>
            <a:endParaRPr lang="en-US" sz="5400" b="1" dirty="0">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632712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2" name="Rounded Rectangle 1"/>
          <p:cNvSpPr/>
          <p:nvPr/>
        </p:nvSpPr>
        <p:spPr>
          <a:xfrm>
            <a:off x="632012" y="887506"/>
            <a:ext cx="4316506" cy="9144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2400" b="1" dirty="0" smtClean="0">
                <a:latin typeface="Times New Roman" panose="02020603050405020304" pitchFamily="18" charset="0"/>
                <a:cs typeface="Times New Roman" panose="02020603050405020304" pitchFamily="18" charset="0"/>
              </a:rPr>
              <a:t>Définition d’ adsorption</a:t>
            </a:r>
            <a:endParaRPr lang="en-US"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833718" y="2413338"/>
            <a:ext cx="10569387" cy="2308324"/>
          </a:xfrm>
          <a:prstGeom prst="rect">
            <a:avLst/>
          </a:prstGeom>
        </p:spPr>
        <p:txBody>
          <a:bodyPr wrap="square">
            <a:spAutoFit/>
          </a:bodyPr>
          <a:lstStyle/>
          <a:p>
            <a:pPr algn="just"/>
            <a:r>
              <a:rPr lang="fr-FR" sz="2400" dirty="0" smtClean="0">
                <a:solidFill>
                  <a:schemeClr val="bg1">
                    <a:lumMod val="95000"/>
                    <a:lumOff val="5000"/>
                  </a:schemeClr>
                </a:solidFill>
                <a:latin typeface="Times New Roman" panose="02020603050405020304" pitchFamily="18" charset="0"/>
                <a:cs typeface="Times New Roman" panose="02020603050405020304" pitchFamily="18" charset="0"/>
              </a:rPr>
              <a:t>C’est un phénomène physico-chimique par lequel une espèce chimique peut s’accumuler à la surface d’un solide. Il s’agit d’un processus de la plus grande importance en ce qui concerne le comportement des substances tant inorganiques qu’organiques dans les eaux naturelles car il influe tant autant sur la distribution des substances dissoutes et particulaires que sur les propriétés des particules en suspension.</a:t>
            </a:r>
            <a:endParaRPr lang="en-US" sz="2400" dirty="0">
              <a:solidFill>
                <a:schemeClr val="bg1">
                  <a:lumMod val="95000"/>
                  <a:lumOff val="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5242180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Rounded Rectangle 1"/>
          <p:cNvSpPr/>
          <p:nvPr/>
        </p:nvSpPr>
        <p:spPr>
          <a:xfrm>
            <a:off x="3025588" y="726142"/>
            <a:ext cx="6199094" cy="578224"/>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solidFill>
                  <a:schemeClr val="tx1"/>
                </a:solidFill>
                <a:latin typeface="Times New Roman" panose="02020603050405020304" pitchFamily="18" charset="0"/>
                <a:cs typeface="Times New Roman" panose="02020603050405020304" pitchFamily="18" charset="0"/>
              </a:rPr>
              <a:t>Classification des </a:t>
            </a:r>
            <a:r>
              <a:rPr lang="en-US" sz="2000" b="1" dirty="0" err="1" smtClean="0">
                <a:solidFill>
                  <a:schemeClr val="tx1"/>
                </a:solidFill>
                <a:latin typeface="Times New Roman" panose="02020603050405020304" pitchFamily="18" charset="0"/>
                <a:cs typeface="Times New Roman" panose="02020603050405020304" pitchFamily="18" charset="0"/>
              </a:rPr>
              <a:t>phénomènes</a:t>
            </a:r>
            <a:r>
              <a:rPr lang="en-US" sz="2000" b="1" dirty="0" smtClean="0">
                <a:solidFill>
                  <a:schemeClr val="tx1"/>
                </a:solidFill>
                <a:latin typeface="Times New Roman" panose="02020603050405020304" pitchFamily="18" charset="0"/>
                <a:cs typeface="Times New Roman" panose="02020603050405020304" pitchFamily="18" charset="0"/>
              </a:rPr>
              <a:t> </a:t>
            </a:r>
            <a:r>
              <a:rPr lang="en-US" sz="2000" b="1" dirty="0" err="1" smtClean="0">
                <a:solidFill>
                  <a:schemeClr val="tx1"/>
                </a:solidFill>
                <a:latin typeface="Times New Roman" panose="02020603050405020304" pitchFamily="18" charset="0"/>
                <a:cs typeface="Times New Roman" panose="02020603050405020304" pitchFamily="18" charset="0"/>
              </a:rPr>
              <a:t>d’adsorption</a:t>
            </a:r>
            <a:endParaRPr lang="en-US" sz="2000" b="1" dirty="0">
              <a:solidFill>
                <a:schemeClr val="tx1"/>
              </a:solidFill>
              <a:latin typeface="Times New Roman" panose="02020603050405020304" pitchFamily="18" charset="0"/>
              <a:cs typeface="Times New Roman" panose="02020603050405020304" pitchFamily="18" charset="0"/>
            </a:endParaRPr>
          </a:p>
        </p:txBody>
      </p:sp>
      <p:sp>
        <p:nvSpPr>
          <p:cNvPr id="3" name="Oval 2"/>
          <p:cNvSpPr/>
          <p:nvPr/>
        </p:nvSpPr>
        <p:spPr>
          <a:xfrm>
            <a:off x="1035424" y="1416423"/>
            <a:ext cx="4222376" cy="618565"/>
          </a:xfrm>
          <a:prstGeom prst="ellipse">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Adsorption physique</a:t>
            </a:r>
          </a:p>
          <a:p>
            <a:pPr algn="ct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ou</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physisorption</a:t>
            </a:r>
            <a:r>
              <a:rPr lang="en-US" sz="2000" b="1" dirty="0" smtClean="0">
                <a:latin typeface="Times New Roman" panose="02020603050405020304" pitchFamily="18" charset="0"/>
                <a:cs typeface="Times New Roman" panose="02020603050405020304" pitchFamily="18" charset="0"/>
              </a:rPr>
              <a:t>) </a:t>
            </a:r>
            <a:endParaRPr lang="en-US" sz="2000" b="1" dirty="0">
              <a:latin typeface="Times New Roman" panose="02020603050405020304" pitchFamily="18" charset="0"/>
              <a:cs typeface="Times New Roman" panose="02020603050405020304" pitchFamily="18" charset="0"/>
            </a:endParaRPr>
          </a:p>
        </p:txBody>
      </p:sp>
      <p:sp>
        <p:nvSpPr>
          <p:cNvPr id="5" name="Oval 4"/>
          <p:cNvSpPr/>
          <p:nvPr/>
        </p:nvSpPr>
        <p:spPr>
          <a:xfrm>
            <a:off x="7010401" y="1461246"/>
            <a:ext cx="4222376" cy="618565"/>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latin typeface="Times New Roman" panose="02020603050405020304" pitchFamily="18" charset="0"/>
                <a:cs typeface="Times New Roman" panose="02020603050405020304" pitchFamily="18" charset="0"/>
              </a:rPr>
              <a:t>L’adsorption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chimique</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ou</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chimisorption</a:t>
            </a:r>
            <a:r>
              <a:rPr lang="en-US" sz="2000" b="1" dirty="0">
                <a:latin typeface="Times New Roman" panose="02020603050405020304" pitchFamily="18" charset="0"/>
                <a:cs typeface="Times New Roman" panose="02020603050405020304" pitchFamily="18" charset="0"/>
              </a:rPr>
              <a:t>) </a:t>
            </a:r>
          </a:p>
        </p:txBody>
      </p:sp>
      <p:sp>
        <p:nvSpPr>
          <p:cNvPr id="6" name="Rectangle 5"/>
          <p:cNvSpPr/>
          <p:nvPr/>
        </p:nvSpPr>
        <p:spPr>
          <a:xfrm>
            <a:off x="1872067" y="2383722"/>
            <a:ext cx="2614818" cy="369332"/>
          </a:xfrm>
          <a:prstGeom prst="rect">
            <a:avLst/>
          </a:prstGeom>
        </p:spPr>
        <p:txBody>
          <a:bodyPr wrap="none">
            <a:spAutoFit/>
          </a:bodyPr>
          <a:lstStyle/>
          <a:p>
            <a:r>
              <a:rPr lang="en-US" dirty="0" smtClean="0">
                <a:solidFill>
                  <a:schemeClr val="bg1"/>
                </a:solidFill>
                <a:latin typeface="Times New Roman" panose="02020603050405020304" pitchFamily="18" charset="0"/>
                <a:cs typeface="Times New Roman" panose="02020603050405020304" pitchFamily="18" charset="0"/>
              </a:rPr>
              <a:t>a) Filtration </a:t>
            </a:r>
            <a:r>
              <a:rPr lang="en-US" dirty="0" err="1" smtClean="0">
                <a:solidFill>
                  <a:schemeClr val="bg1"/>
                </a:solidFill>
                <a:latin typeface="Times New Roman" panose="02020603050405020304" pitchFamily="18" charset="0"/>
                <a:cs typeface="Times New Roman" panose="02020603050405020304" pitchFamily="18" charset="0"/>
              </a:rPr>
              <a:t>membranaire</a:t>
            </a: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a:xfrm>
            <a:off x="1766461" y="2917122"/>
            <a:ext cx="2743059" cy="369332"/>
          </a:xfrm>
          <a:prstGeom prst="rect">
            <a:avLst/>
          </a:prstGeom>
        </p:spPr>
        <p:txBody>
          <a:bodyPr wrap="none">
            <a:spAutoFit/>
          </a:bodyPr>
          <a:lstStyle/>
          <a:p>
            <a:r>
              <a:rPr lang="en-US" dirty="0" smtClean="0">
                <a:solidFill>
                  <a:schemeClr val="bg1"/>
                </a:solidFill>
                <a:latin typeface="Times New Roman" panose="02020603050405020304" pitchFamily="18" charset="0"/>
                <a:cs typeface="Times New Roman" panose="02020603050405020304" pitchFamily="18" charset="0"/>
              </a:rPr>
              <a:t> b) Coagulation/</a:t>
            </a:r>
            <a:r>
              <a:rPr lang="en-US" dirty="0" err="1" smtClean="0">
                <a:solidFill>
                  <a:schemeClr val="bg1"/>
                </a:solidFill>
                <a:latin typeface="Times New Roman" panose="02020603050405020304" pitchFamily="18" charset="0"/>
                <a:cs typeface="Times New Roman" panose="02020603050405020304" pitchFamily="18" charset="0"/>
              </a:rPr>
              <a:t>floculation</a:t>
            </a: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8" name="Rectangle 7"/>
          <p:cNvSpPr/>
          <p:nvPr/>
        </p:nvSpPr>
        <p:spPr>
          <a:xfrm>
            <a:off x="6682350" y="2383722"/>
            <a:ext cx="4663456" cy="369332"/>
          </a:xfrm>
          <a:prstGeom prst="rect">
            <a:avLst/>
          </a:prstGeom>
        </p:spPr>
        <p:txBody>
          <a:bodyPr wrap="none">
            <a:spAutoFit/>
          </a:bodyPr>
          <a:lstStyle/>
          <a:p>
            <a:r>
              <a:rPr lang="fr-FR" dirty="0" smtClean="0">
                <a:solidFill>
                  <a:schemeClr val="bg1"/>
                </a:solidFill>
                <a:latin typeface="Times New Roman" panose="02020603050405020304" pitchFamily="18" charset="0"/>
                <a:cs typeface="Times New Roman" panose="02020603050405020304" pitchFamily="18" charset="0"/>
              </a:rPr>
              <a:t>a) les procédés classiques d'oxydation chimique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9" name="Rectangle 8"/>
          <p:cNvSpPr/>
          <p:nvPr/>
        </p:nvSpPr>
        <p:spPr>
          <a:xfrm>
            <a:off x="6682350" y="2917122"/>
            <a:ext cx="3567002" cy="369332"/>
          </a:xfrm>
          <a:prstGeom prst="rect">
            <a:avLst/>
          </a:prstGeom>
        </p:spPr>
        <p:txBody>
          <a:bodyPr wrap="none">
            <a:spAutoFit/>
          </a:bodyPr>
          <a:lstStyle/>
          <a:p>
            <a:r>
              <a:rPr lang="en-US" dirty="0" smtClean="0">
                <a:solidFill>
                  <a:schemeClr val="bg1"/>
                </a:solidFill>
                <a:latin typeface="Times New Roman" panose="02020603050405020304" pitchFamily="18" charset="0"/>
                <a:cs typeface="Times New Roman" panose="02020603050405020304" pitchFamily="18" charset="0"/>
              </a:rPr>
              <a:t>b) les </a:t>
            </a:r>
            <a:r>
              <a:rPr lang="en-US" dirty="0" err="1" smtClean="0">
                <a:solidFill>
                  <a:schemeClr val="bg1"/>
                </a:solidFill>
                <a:latin typeface="Times New Roman" panose="02020603050405020304" pitchFamily="18" charset="0"/>
                <a:cs typeface="Times New Roman" panose="02020603050405020304" pitchFamily="18" charset="0"/>
              </a:rPr>
              <a:t>procédés</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d'oxydation</a:t>
            </a:r>
            <a:r>
              <a:rPr lang="en-US" dirty="0" smtClean="0">
                <a:solidFill>
                  <a:schemeClr val="bg1"/>
                </a:solidFill>
                <a:latin typeface="Times New Roman" panose="02020603050405020304" pitchFamily="18" charset="0"/>
                <a:cs typeface="Times New Roman" panose="02020603050405020304" pitchFamily="18" charset="0"/>
              </a:rPr>
              <a:t> </a:t>
            </a:r>
            <a:r>
              <a:rPr lang="en-US" dirty="0" err="1" smtClean="0">
                <a:solidFill>
                  <a:schemeClr val="bg1"/>
                </a:solidFill>
                <a:latin typeface="Times New Roman" panose="02020603050405020304" pitchFamily="18" charset="0"/>
                <a:cs typeface="Times New Roman" panose="02020603050405020304" pitchFamily="18" charset="0"/>
              </a:rPr>
              <a:t>avancée</a:t>
            </a: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0" name="Flowchart: Alternate Process 9"/>
          <p:cNvSpPr/>
          <p:nvPr/>
        </p:nvSpPr>
        <p:spPr>
          <a:xfrm>
            <a:off x="1411188" y="3771900"/>
            <a:ext cx="3536576" cy="79337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Par charbon actif, argile, bentonite</a:t>
            </a:r>
            <a:endParaRPr lang="en-US" dirty="0"/>
          </a:p>
        </p:txBody>
      </p:sp>
      <p:sp>
        <p:nvSpPr>
          <p:cNvPr id="11" name="Flowchart: Alternate Process 10"/>
          <p:cNvSpPr/>
          <p:nvPr/>
        </p:nvSpPr>
        <p:spPr>
          <a:xfrm>
            <a:off x="7010401" y="3745006"/>
            <a:ext cx="3536576" cy="793376"/>
          </a:xfrm>
          <a:prstGeom prst="flowChartAlternateProcess">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Par Oxydant chimique</a:t>
            </a:r>
            <a:endParaRPr lang="en-US" dirty="0"/>
          </a:p>
        </p:txBody>
      </p:sp>
    </p:spTree>
    <p:extLst>
      <p:ext uri="{BB962C8B-B14F-4D97-AF65-F5344CB8AC3E}">
        <p14:creationId xmlns:p14="http://schemas.microsoft.com/office/powerpoint/2010/main" xmlns="" val="1394946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pattFill prst="smCheck">
          <a:fgClr>
            <a:srgbClr val="00B0F0"/>
          </a:fgClr>
          <a:bgClr>
            <a:schemeClr val="bg1"/>
          </a:bgClr>
        </a:pattFill>
        <a:effectLst/>
      </p:bgPr>
    </p:bg>
    <p:spTree>
      <p:nvGrpSpPr>
        <p:cNvPr id="1" name=""/>
        <p:cNvGrpSpPr/>
        <p:nvPr/>
      </p:nvGrpSpPr>
      <p:grpSpPr>
        <a:xfrm>
          <a:off x="0" y="0"/>
          <a:ext cx="0" cy="0"/>
          <a:chOff x="0" y="0"/>
          <a:chExt cx="0" cy="0"/>
        </a:xfrm>
      </p:grpSpPr>
      <p:sp>
        <p:nvSpPr>
          <p:cNvPr id="2" name="Rectangle 1"/>
          <p:cNvSpPr/>
          <p:nvPr/>
        </p:nvSpPr>
        <p:spPr>
          <a:xfrm>
            <a:off x="3561653" y="808402"/>
            <a:ext cx="5068695" cy="463397"/>
          </a:xfrm>
          <a:prstGeom prst="rect">
            <a:avLst/>
          </a:prstGeom>
          <a:solidFill>
            <a:schemeClr val="accent3">
              <a:lumMod val="75000"/>
            </a:schemeClr>
          </a:solidFill>
        </p:spPr>
        <p:style>
          <a:lnRef idx="1">
            <a:schemeClr val="accent3"/>
          </a:lnRef>
          <a:fillRef idx="2">
            <a:schemeClr val="accent3"/>
          </a:fillRef>
          <a:effectRef idx="1">
            <a:schemeClr val="accent3"/>
          </a:effectRef>
          <a:fontRef idx="minor">
            <a:schemeClr val="dk1"/>
          </a:fontRef>
        </p:style>
        <p:txBody>
          <a:bodyPr wrap="none">
            <a:spAutoFit/>
          </a:bodyPr>
          <a:lstStyle/>
          <a:p>
            <a:pPr algn="just">
              <a:lnSpc>
                <a:spcPct val="150000"/>
              </a:lnSpc>
              <a:spcAft>
                <a:spcPts val="1000"/>
              </a:spcAft>
              <a:tabLst>
                <a:tab pos="2562225" algn="l"/>
              </a:tabLst>
            </a:pPr>
            <a:r>
              <a:rPr lang="fr-FR" b="1"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Différences entre physisorption et </a:t>
            </a:r>
            <a:r>
              <a:rPr lang="fr-FR" b="1" dirty="0" err="1"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chimisorption</a:t>
            </a:r>
            <a:r>
              <a:rPr lang="fr-FR" b="1" dirty="0" smtClean="0">
                <a:solidFill>
                  <a:schemeClr val="tx1"/>
                </a:solidFill>
                <a:effectLst/>
                <a:latin typeface="Times New Roman" panose="02020603050405020304" pitchFamily="18" charset="0"/>
                <a:ea typeface="Calibri" panose="020F0502020204030204" pitchFamily="34" charset="0"/>
                <a:cs typeface="Arial" panose="020B0604020202020204" pitchFamily="34" charset="0"/>
              </a:rPr>
              <a:t> </a:t>
            </a:r>
            <a:endParaRPr lang="en-US" sz="1600" dirty="0">
              <a:solidFill>
                <a:schemeClr val="tx1"/>
              </a:solidFill>
              <a:effectLst/>
              <a:latin typeface="Calibri" panose="020F0502020204030204" pitchFamily="34" charset="0"/>
              <a:ea typeface="Calibri" panose="020F050202020403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10606355"/>
              </p:ext>
            </p:extLst>
          </p:nvPr>
        </p:nvGraphicFramePr>
        <p:xfrm>
          <a:off x="1559858" y="1653990"/>
          <a:ext cx="8673354" cy="3751726"/>
        </p:xfrm>
        <a:graphic>
          <a:graphicData uri="http://schemas.openxmlformats.org/drawingml/2006/table">
            <a:tbl>
              <a:tblPr firstRow="1" firstCol="1" bandRow="1">
                <a:tableStyleId>{7DF18680-E054-41AD-8BC1-D1AEF772440D}</a:tableStyleId>
              </a:tblPr>
              <a:tblGrid>
                <a:gridCol w="2890490"/>
                <a:gridCol w="2891432"/>
                <a:gridCol w="2891432"/>
              </a:tblGrid>
              <a:tr h="1012826">
                <a:tc>
                  <a:txBody>
                    <a:bodyPr/>
                    <a:lstStyle/>
                    <a:p>
                      <a:pPr algn="ctr">
                        <a:lnSpc>
                          <a:spcPct val="150000"/>
                        </a:lnSpc>
                        <a:spcAft>
                          <a:spcPts val="0"/>
                        </a:spcAft>
                        <a:tabLst>
                          <a:tab pos="2562225" algn="l"/>
                        </a:tabLst>
                      </a:pPr>
                      <a:r>
                        <a:rPr lang="fr-FR" sz="1800" u="none" strike="noStrike" dirty="0">
                          <a:effectLst/>
                        </a:rPr>
                        <a:t> </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562225" algn="l"/>
                        </a:tabLst>
                      </a:pPr>
                      <a:r>
                        <a:rPr lang="fr-FR" sz="1800">
                          <a:effectLst/>
                        </a:rPr>
                        <a:t>physisorption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50000"/>
                        </a:lnSpc>
                        <a:spcAft>
                          <a:spcPts val="0"/>
                        </a:spcAft>
                        <a:tabLst>
                          <a:tab pos="2562225" algn="l"/>
                        </a:tabLst>
                      </a:pPr>
                      <a:r>
                        <a:rPr lang="fr-FR" sz="1800">
                          <a:effectLst/>
                        </a:rPr>
                        <a:t>chimisorption</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r>
              <a:tr h="684725">
                <a:tc>
                  <a:txBody>
                    <a:bodyPr/>
                    <a:lstStyle/>
                    <a:p>
                      <a:pPr algn="ctr"/>
                      <a:r>
                        <a:rPr lang="fr-FR" sz="1800">
                          <a:effectLst/>
                        </a:rPr>
                        <a:t>Type de liaison</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fr-FR" sz="1800">
                          <a:effectLst/>
                        </a:rPr>
                        <a:t>Van der Waals (électrostatique)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fr-FR" sz="1800">
                          <a:effectLst/>
                        </a:rPr>
                        <a:t>Ionique ou covalente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84725">
                <a:tc>
                  <a:txBody>
                    <a:bodyPr/>
                    <a:lstStyle/>
                    <a:p>
                      <a:pPr algn="ctr"/>
                      <a:r>
                        <a:rPr lang="fr-FR" sz="1800" dirty="0">
                          <a:effectLst/>
                        </a:rPr>
                        <a:t>Energie de liaison</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fr-FR" sz="1800">
                          <a:effectLst/>
                        </a:rPr>
                        <a:t>Faible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fr-FR" sz="1800">
                          <a:effectLst/>
                        </a:rPr>
                        <a:t>Forte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84725">
                <a:tc>
                  <a:txBody>
                    <a:bodyPr/>
                    <a:lstStyle/>
                    <a:p>
                      <a:pPr algn="ctr"/>
                      <a:r>
                        <a:rPr lang="fr-FR" sz="1800">
                          <a:effectLst/>
                        </a:rPr>
                        <a:t>Réversibilité</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fr-FR" sz="1800">
                          <a:effectLst/>
                        </a:rPr>
                        <a:t>Facile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fr-FR" sz="1800">
                          <a:effectLst/>
                        </a:rPr>
                        <a:t>Difficile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r h="684725">
                <a:tc>
                  <a:txBody>
                    <a:bodyPr/>
                    <a:lstStyle/>
                    <a:p>
                      <a:pPr algn="ctr"/>
                      <a:r>
                        <a:rPr lang="fr-FR" sz="1800">
                          <a:effectLst/>
                        </a:rPr>
                        <a:t>Type de couche</a:t>
                      </a:r>
                      <a:endParaRPr lang="en-US"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fr-FR" sz="1800" dirty="0">
                          <a:effectLst/>
                        </a:rPr>
                        <a:t>Poly-moléculaire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r>
                        <a:rPr lang="fr-FR" sz="1800" dirty="0">
                          <a:effectLst/>
                        </a:rPr>
                        <a:t>Mono-moléculaire</a:t>
                      </a:r>
                      <a:endParaRPr lang="en-US"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xmlns="" val="3353315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accent3">
                <a:shade val="74000"/>
                <a:satMod val="130000"/>
                <a:lumMod val="90000"/>
              </a:schemeClr>
              <a:schemeClr val="accent3">
                <a:tint val="94000"/>
                <a:satMod val="120000"/>
                <a:lumMod val="104000"/>
              </a:schemeClr>
            </a:duotone>
          </a:blip>
          <a:tile tx="0" ty="0" sx="100000" sy="100000" flip="none" algn="tl"/>
        </a:blipFill>
        <a:effectLst/>
      </p:bgPr>
    </p:bg>
    <p:spTree>
      <p:nvGrpSpPr>
        <p:cNvPr id="1" name=""/>
        <p:cNvGrpSpPr/>
        <p:nvPr/>
      </p:nvGrpSpPr>
      <p:grpSpPr>
        <a:xfrm>
          <a:off x="0" y="0"/>
          <a:ext cx="0" cy="0"/>
          <a:chOff x="0" y="0"/>
          <a:chExt cx="0" cy="0"/>
        </a:xfrm>
      </p:grpSpPr>
      <p:sp>
        <p:nvSpPr>
          <p:cNvPr id="2" name="Flowchart: Alternate Process 1"/>
          <p:cNvSpPr/>
          <p:nvPr/>
        </p:nvSpPr>
        <p:spPr>
          <a:xfrm>
            <a:off x="4061012" y="860612"/>
            <a:ext cx="4518212" cy="578223"/>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000" b="1" dirty="0" err="1" smtClean="0">
                <a:solidFill>
                  <a:schemeClr val="bg1"/>
                </a:solidFill>
                <a:latin typeface="Times New Roman" panose="02020603050405020304" pitchFamily="18" charset="0"/>
                <a:cs typeface="Times New Roman" panose="02020603050405020304" pitchFamily="18" charset="0"/>
              </a:rPr>
              <a:t>Cinétique</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d’adsorption</a:t>
            </a:r>
            <a:r>
              <a:rPr lang="en-US" sz="2000" b="1" dirty="0" smtClean="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613647" y="1559860"/>
            <a:ext cx="8592671" cy="3509682"/>
          </a:xfrm>
          <a:prstGeom prst="rect">
            <a:avLst/>
          </a:prstGeom>
        </p:spPr>
      </p:pic>
      <p:sp>
        <p:nvSpPr>
          <p:cNvPr id="4" name="TextBox 3"/>
          <p:cNvSpPr txBox="1"/>
          <p:nvPr/>
        </p:nvSpPr>
        <p:spPr>
          <a:xfrm>
            <a:off x="1613647" y="5311587"/>
            <a:ext cx="8592671" cy="707886"/>
          </a:xfrm>
          <a:prstGeom prst="rect">
            <a:avLst/>
          </a:prstGeom>
          <a:noFill/>
        </p:spPr>
        <p:txBody>
          <a:bodyPr wrap="square" rtlCol="0">
            <a:spAutoFit/>
          </a:bodyPr>
          <a:lstStyle/>
          <a:p>
            <a:r>
              <a:rPr lang="fr-FR" sz="2000" dirty="0" smtClean="0">
                <a:solidFill>
                  <a:schemeClr val="bg1"/>
                </a:solidFill>
                <a:latin typeface="Times New Roman" panose="02020603050405020304" pitchFamily="18" charset="0"/>
                <a:cs typeface="Times New Roman" panose="02020603050405020304" pitchFamily="18" charset="0"/>
              </a:rPr>
              <a:t>S</a:t>
            </a:r>
            <a:r>
              <a:rPr lang="fr-FR" sz="2000" b="1" dirty="0" smtClean="0">
                <a:solidFill>
                  <a:schemeClr val="bg1"/>
                </a:solidFill>
                <a:latin typeface="Times New Roman" panose="02020603050405020304" pitchFamily="18" charset="0"/>
                <a:cs typeface="Times New Roman" panose="02020603050405020304" pitchFamily="18" charset="0"/>
              </a:rPr>
              <a:t>chéma de mécanisme de transport de l’adsorbat au sein d’un grain : </a:t>
            </a:r>
            <a:r>
              <a:rPr lang="fr-FR" sz="2000" dirty="0" smtClean="0">
                <a:solidFill>
                  <a:schemeClr val="bg1"/>
                </a:solidFill>
                <a:latin typeface="Times New Roman" panose="02020603050405020304" pitchFamily="18" charset="0"/>
                <a:cs typeface="Times New Roman" panose="02020603050405020304" pitchFamily="18" charset="0"/>
              </a:rPr>
              <a:t>1- diffusion externe, 2- diffusion interne (dans les pores), 3- diffusion de surface</a:t>
            </a:r>
            <a:endParaRPr lang="en-US" sz="20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603968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Flowchart: Preparation 1"/>
          <p:cNvSpPr/>
          <p:nvPr/>
        </p:nvSpPr>
        <p:spPr>
          <a:xfrm>
            <a:off x="2151529" y="806824"/>
            <a:ext cx="7664824" cy="739588"/>
          </a:xfrm>
          <a:prstGeom prst="flowChartPreparation">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b="1" dirty="0" smtClean="0">
                <a:latin typeface="Times New Roman" panose="02020603050405020304" pitchFamily="18" charset="0"/>
                <a:cs typeface="Times New Roman" panose="02020603050405020304" pitchFamily="18" charset="0"/>
              </a:rPr>
              <a:t>Description du </a:t>
            </a:r>
            <a:r>
              <a:rPr lang="en-US" sz="2000" b="1" dirty="0" err="1" smtClean="0">
                <a:latin typeface="Times New Roman" panose="02020603050405020304" pitchFamily="18" charset="0"/>
                <a:cs typeface="Times New Roman" panose="02020603050405020304" pitchFamily="18" charset="0"/>
              </a:rPr>
              <a:t>mécanisme</a:t>
            </a:r>
            <a:r>
              <a:rPr lang="en-US" sz="2000" b="1" dirty="0" smtClean="0">
                <a:latin typeface="Times New Roman" panose="02020603050405020304" pitchFamily="18" charset="0"/>
                <a:cs typeface="Times New Roman" panose="02020603050405020304" pitchFamily="18" charset="0"/>
              </a:rPr>
              <a:t> </a:t>
            </a:r>
            <a:r>
              <a:rPr lang="en-US" sz="2000" b="1" dirty="0" err="1" smtClean="0">
                <a:latin typeface="Times New Roman" panose="02020603050405020304" pitchFamily="18" charset="0"/>
                <a:cs typeface="Times New Roman" panose="02020603050405020304" pitchFamily="18" charset="0"/>
              </a:rPr>
              <a:t>d'adsorption</a:t>
            </a:r>
            <a:endParaRPr lang="en-US" sz="2000" b="1" dirty="0">
              <a:latin typeface="Times New Roman" panose="02020603050405020304" pitchFamily="18" charset="0"/>
              <a:cs typeface="Times New Roman" panose="02020603050405020304" pitchFamily="18" charset="0"/>
            </a:endParaRPr>
          </a:p>
        </p:txBody>
      </p:sp>
      <p:pic>
        <p:nvPicPr>
          <p:cNvPr id="3" name="Picture 2" descr="Screen Clippi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600200" y="1752366"/>
            <a:ext cx="9117106" cy="3353268"/>
          </a:xfrm>
          <a:prstGeom prst="rect">
            <a:avLst/>
          </a:prstGeom>
        </p:spPr>
      </p:pic>
      <p:sp>
        <p:nvSpPr>
          <p:cNvPr id="4" name="TextBox 3"/>
          <p:cNvSpPr txBox="1"/>
          <p:nvPr/>
        </p:nvSpPr>
        <p:spPr>
          <a:xfrm>
            <a:off x="1600200" y="5432612"/>
            <a:ext cx="9466730" cy="400110"/>
          </a:xfrm>
          <a:prstGeom prst="rect">
            <a:avLst/>
          </a:prstGeom>
          <a:noFill/>
        </p:spPr>
        <p:txBody>
          <a:bodyPr wrap="square" rtlCol="0">
            <a:spAutoFit/>
          </a:bodyPr>
          <a:lstStyle/>
          <a:p>
            <a:pPr algn="just"/>
            <a:r>
              <a:rPr lang="fr-FR" sz="2000" b="1" dirty="0" smtClean="0">
                <a:solidFill>
                  <a:schemeClr val="bg1"/>
                </a:solidFill>
                <a:latin typeface="Times New Roman" panose="02020603050405020304" pitchFamily="18" charset="0"/>
                <a:cs typeface="Times New Roman" panose="02020603050405020304" pitchFamily="18" charset="0"/>
              </a:rPr>
              <a:t>Domaines d’existence d’un soluté lors de l’adsorption sur un matériau microporeux</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51068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Flowchart: Terminator 1"/>
          <p:cNvSpPr/>
          <p:nvPr/>
        </p:nvSpPr>
        <p:spPr>
          <a:xfrm>
            <a:off x="3442447" y="833718"/>
            <a:ext cx="5217459" cy="927847"/>
          </a:xfrm>
          <a:prstGeom prst="flowChartTerminator">
            <a:avLst/>
          </a:prstGeom>
          <a:solidFill>
            <a:schemeClr val="accent1">
              <a:lumMod val="60000"/>
              <a:lumOff val="40000"/>
            </a:schemeClr>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b="1" dirty="0" smtClean="0">
                <a:solidFill>
                  <a:schemeClr val="bg1"/>
                </a:solidFill>
                <a:latin typeface="Times New Roman" panose="02020603050405020304" pitchFamily="18" charset="0"/>
                <a:cs typeface="Times New Roman" panose="02020603050405020304" pitchFamily="18" charset="0"/>
              </a:rPr>
              <a:t>Les </a:t>
            </a:r>
            <a:r>
              <a:rPr lang="en-US" sz="2000" b="1" dirty="0" err="1" smtClean="0">
                <a:solidFill>
                  <a:schemeClr val="bg1"/>
                </a:solidFill>
                <a:latin typeface="Times New Roman" panose="02020603050405020304" pitchFamily="18" charset="0"/>
                <a:cs typeface="Times New Roman" panose="02020603050405020304" pitchFamily="18" charset="0"/>
              </a:rPr>
              <a:t>facteurs</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influençant</a:t>
            </a:r>
            <a:r>
              <a:rPr lang="en-US" sz="2000" b="1" dirty="0" smtClean="0">
                <a:solidFill>
                  <a:schemeClr val="bg1"/>
                </a:solidFill>
                <a:latin typeface="Times New Roman" panose="02020603050405020304" pitchFamily="18" charset="0"/>
                <a:cs typeface="Times New Roman" panose="02020603050405020304" pitchFamily="18" charset="0"/>
              </a:rPr>
              <a:t> </a:t>
            </a:r>
            <a:r>
              <a:rPr lang="en-US" sz="2000" b="1" dirty="0" err="1" smtClean="0">
                <a:solidFill>
                  <a:schemeClr val="bg1"/>
                </a:solidFill>
                <a:latin typeface="Times New Roman" panose="02020603050405020304" pitchFamily="18" charset="0"/>
                <a:cs typeface="Times New Roman" panose="02020603050405020304" pitchFamily="18" charset="0"/>
              </a:rPr>
              <a:t>l'adsorption</a:t>
            </a:r>
            <a:r>
              <a:rPr lang="en-US" sz="2000" b="1" dirty="0" smtClean="0">
                <a:solidFill>
                  <a:schemeClr val="bg1"/>
                </a:solidFill>
                <a:latin typeface="Times New Roman" panose="02020603050405020304" pitchFamily="18" charset="0"/>
                <a:cs typeface="Times New Roman" panose="02020603050405020304" pitchFamily="18" charset="0"/>
              </a:rPr>
              <a:t> </a:t>
            </a:r>
            <a:endParaRPr lang="en-US" sz="2000" b="1" dirty="0">
              <a:solidFill>
                <a:schemeClr val="bg1"/>
              </a:solidFill>
              <a:latin typeface="Times New Roman" panose="02020603050405020304" pitchFamily="18" charset="0"/>
              <a:cs typeface="Times New Roman" panose="02020603050405020304" pitchFamily="18" charset="0"/>
            </a:endParaRPr>
          </a:p>
        </p:txBody>
      </p:sp>
      <p:sp>
        <p:nvSpPr>
          <p:cNvPr id="3" name="10-Point Star 2"/>
          <p:cNvSpPr/>
          <p:nvPr/>
        </p:nvSpPr>
        <p:spPr>
          <a:xfrm>
            <a:off x="1169895" y="1869141"/>
            <a:ext cx="2877670" cy="1963270"/>
          </a:xfrm>
          <a:prstGeom prst="star1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La </a:t>
            </a:r>
            <a:r>
              <a:rPr lang="en-US" sz="2000" dirty="0" err="1" smtClean="0">
                <a:latin typeface="Times New Roman" panose="02020603050405020304" pitchFamily="18" charset="0"/>
                <a:cs typeface="Times New Roman" panose="02020603050405020304" pitchFamily="18" charset="0"/>
              </a:rPr>
              <a:t>température</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
        <p:nvSpPr>
          <p:cNvPr id="4" name="12-Point Star 3"/>
          <p:cNvSpPr/>
          <p:nvPr/>
        </p:nvSpPr>
        <p:spPr>
          <a:xfrm>
            <a:off x="1411941" y="3832411"/>
            <a:ext cx="4424082" cy="1963270"/>
          </a:xfrm>
          <a:prstGeom prst="star1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Nature de </a:t>
            </a:r>
            <a:r>
              <a:rPr lang="en-US" sz="2000" dirty="0" err="1" smtClean="0">
                <a:latin typeface="Times New Roman" panose="02020603050405020304" pitchFamily="18" charset="0"/>
                <a:cs typeface="Times New Roman" panose="02020603050405020304" pitchFamily="18" charset="0"/>
              </a:rPr>
              <a:t>l'adsorbant</a:t>
            </a:r>
            <a:endParaRPr lang="en-US" sz="2000" dirty="0">
              <a:latin typeface="Times New Roman" panose="02020603050405020304" pitchFamily="18" charset="0"/>
              <a:cs typeface="Times New Roman" panose="02020603050405020304" pitchFamily="18" charset="0"/>
            </a:endParaRPr>
          </a:p>
        </p:txBody>
      </p:sp>
      <p:sp>
        <p:nvSpPr>
          <p:cNvPr id="5" name="24-Point Star 4"/>
          <p:cNvSpPr/>
          <p:nvPr/>
        </p:nvSpPr>
        <p:spPr>
          <a:xfrm>
            <a:off x="6051176" y="3832411"/>
            <a:ext cx="4356846" cy="1963270"/>
          </a:xfrm>
          <a:prstGeom prst="star24">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000" dirty="0">
                <a:latin typeface="Times New Roman" panose="02020603050405020304" pitchFamily="18" charset="0"/>
                <a:cs typeface="Times New Roman" panose="02020603050405020304" pitchFamily="18" charset="0"/>
              </a:rPr>
              <a:t>N</a:t>
            </a:r>
            <a:r>
              <a:rPr lang="en-US" sz="2000" dirty="0" smtClean="0">
                <a:latin typeface="Times New Roman" panose="02020603050405020304" pitchFamily="18" charset="0"/>
                <a:cs typeface="Times New Roman" panose="02020603050405020304" pitchFamily="18" charset="0"/>
              </a:rPr>
              <a:t>ature de </a:t>
            </a:r>
            <a:r>
              <a:rPr lang="en-US" sz="2000" dirty="0" err="1" smtClean="0">
                <a:latin typeface="Times New Roman" panose="02020603050405020304" pitchFamily="18" charset="0"/>
                <a:cs typeface="Times New Roman" panose="02020603050405020304" pitchFamily="18" charset="0"/>
              </a:rPr>
              <a:t>l'adsorbat</a:t>
            </a:r>
            <a:endParaRPr lang="en-US" sz="2000" dirty="0">
              <a:latin typeface="Times New Roman" panose="02020603050405020304" pitchFamily="18" charset="0"/>
              <a:cs typeface="Times New Roman" panose="02020603050405020304" pitchFamily="18" charset="0"/>
            </a:endParaRPr>
          </a:p>
        </p:txBody>
      </p:sp>
      <p:sp>
        <p:nvSpPr>
          <p:cNvPr id="6" name="32-Point Star 5"/>
          <p:cNvSpPr/>
          <p:nvPr/>
        </p:nvSpPr>
        <p:spPr>
          <a:xfrm>
            <a:off x="7261412" y="1869142"/>
            <a:ext cx="4101353" cy="1963270"/>
          </a:xfrm>
          <a:prstGeom prst="star3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smtClean="0">
                <a:latin typeface="Times New Roman" panose="02020603050405020304" pitchFamily="18" charset="0"/>
                <a:cs typeface="Times New Roman" panose="02020603050405020304" pitchFamily="18" charset="0"/>
              </a:rPr>
              <a:t>Surface </a:t>
            </a:r>
            <a:r>
              <a:rPr lang="en-US" sz="2000" dirty="0" err="1" smtClean="0">
                <a:latin typeface="Times New Roman" panose="02020603050405020304" pitchFamily="18" charset="0"/>
                <a:cs typeface="Times New Roman" panose="02020603050405020304" pitchFamily="18" charset="0"/>
              </a:rPr>
              <a:t>spécifique</a:t>
            </a:r>
            <a:r>
              <a:rPr lang="en-US" sz="2000" dirty="0" smtClean="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023248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808</TotalTime>
  <Words>837</Words>
  <Application>Microsoft Office PowerPoint</Application>
  <PresentationFormat>Personnalisé</PresentationFormat>
  <Paragraphs>176</Paragraphs>
  <Slides>28</Slides>
  <Notes>0</Notes>
  <HiddenSlides>0</HiddenSlides>
  <MMClips>0</MMClips>
  <ScaleCrop>false</ScaleCrop>
  <HeadingPairs>
    <vt:vector size="4" baseType="variant">
      <vt:variant>
        <vt:lpstr>Thème</vt:lpstr>
      </vt:variant>
      <vt:variant>
        <vt:i4>1</vt:i4>
      </vt:variant>
      <vt:variant>
        <vt:lpstr>Titres des diapositives</vt:lpstr>
      </vt:variant>
      <vt:variant>
        <vt:i4>28</vt:i4>
      </vt:variant>
    </vt:vector>
  </HeadingPairs>
  <TitlesOfParts>
    <vt:vector size="29" baseType="lpstr">
      <vt:lpstr>Organic</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cp:lastModifiedBy>
  <cp:revision>100</cp:revision>
  <dcterms:created xsi:type="dcterms:W3CDTF">2020-03-24T11:55:02Z</dcterms:created>
  <dcterms:modified xsi:type="dcterms:W3CDTF">2020-04-15T08:46:36Z</dcterms:modified>
</cp:coreProperties>
</file>