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58" r:id="rId5"/>
    <p:sldId id="259" r:id="rId6"/>
    <p:sldId id="260" r:id="rId7"/>
    <p:sldId id="264" r:id="rId8"/>
    <p:sldId id="261" r:id="rId9"/>
    <p:sldId id="262" r:id="rId10"/>
    <p:sldId id="265" r:id="rId11"/>
    <p:sldId id="266" r:id="rId12"/>
    <p:sldId id="267"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60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4B0E9AF-6158-40FE-B527-015D56379BF8}" type="datetimeFigureOut">
              <a:rPr lang="fr-FR" smtClean="0"/>
              <a:t>25/04/2017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32706F-BAA7-41A1-99DD-0D63665CDA50}" type="slidenum">
              <a:rPr lang="fr-FR" smtClean="0"/>
              <a:t>‹N°›</a:t>
            </a:fld>
            <a:endParaRPr lang="fr-FR"/>
          </a:p>
        </p:txBody>
      </p:sp>
    </p:spTree>
    <p:extLst>
      <p:ext uri="{BB962C8B-B14F-4D97-AF65-F5344CB8AC3E}">
        <p14:creationId xmlns:p14="http://schemas.microsoft.com/office/powerpoint/2010/main" val="1317083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4B0E9AF-6158-40FE-B527-015D56379BF8}" type="datetimeFigureOut">
              <a:rPr lang="fr-FR" smtClean="0"/>
              <a:t>25/04/2017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32706F-BAA7-41A1-99DD-0D63665CDA50}" type="slidenum">
              <a:rPr lang="fr-FR" smtClean="0"/>
              <a:t>‹N°›</a:t>
            </a:fld>
            <a:endParaRPr lang="fr-FR"/>
          </a:p>
        </p:txBody>
      </p:sp>
    </p:spTree>
    <p:extLst>
      <p:ext uri="{BB962C8B-B14F-4D97-AF65-F5344CB8AC3E}">
        <p14:creationId xmlns:p14="http://schemas.microsoft.com/office/powerpoint/2010/main" val="2108821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4B0E9AF-6158-40FE-B527-015D56379BF8}" type="datetimeFigureOut">
              <a:rPr lang="fr-FR" smtClean="0"/>
              <a:t>25/04/2017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32706F-BAA7-41A1-99DD-0D63665CDA50}" type="slidenum">
              <a:rPr lang="fr-FR" smtClean="0"/>
              <a:t>‹N°›</a:t>
            </a:fld>
            <a:endParaRPr lang="fr-FR"/>
          </a:p>
        </p:txBody>
      </p:sp>
    </p:spTree>
    <p:extLst>
      <p:ext uri="{BB962C8B-B14F-4D97-AF65-F5344CB8AC3E}">
        <p14:creationId xmlns:p14="http://schemas.microsoft.com/office/powerpoint/2010/main" val="2191143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4B0E9AF-6158-40FE-B527-015D56379BF8}" type="datetimeFigureOut">
              <a:rPr lang="fr-FR" smtClean="0"/>
              <a:t>25/04/2017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32706F-BAA7-41A1-99DD-0D63665CDA50}" type="slidenum">
              <a:rPr lang="fr-FR" smtClean="0"/>
              <a:t>‹N°›</a:t>
            </a:fld>
            <a:endParaRPr lang="fr-FR"/>
          </a:p>
        </p:txBody>
      </p:sp>
    </p:spTree>
    <p:extLst>
      <p:ext uri="{BB962C8B-B14F-4D97-AF65-F5344CB8AC3E}">
        <p14:creationId xmlns:p14="http://schemas.microsoft.com/office/powerpoint/2010/main" val="194580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4B0E9AF-6158-40FE-B527-015D56379BF8}" type="datetimeFigureOut">
              <a:rPr lang="fr-FR" smtClean="0"/>
              <a:t>25/04/2017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32706F-BAA7-41A1-99DD-0D63665CDA50}" type="slidenum">
              <a:rPr lang="fr-FR" smtClean="0"/>
              <a:t>‹N°›</a:t>
            </a:fld>
            <a:endParaRPr lang="fr-FR"/>
          </a:p>
        </p:txBody>
      </p:sp>
    </p:spTree>
    <p:extLst>
      <p:ext uri="{BB962C8B-B14F-4D97-AF65-F5344CB8AC3E}">
        <p14:creationId xmlns:p14="http://schemas.microsoft.com/office/powerpoint/2010/main" val="2232401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4B0E9AF-6158-40FE-B527-015D56379BF8}" type="datetimeFigureOut">
              <a:rPr lang="fr-FR" smtClean="0"/>
              <a:t>25/04/2017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32706F-BAA7-41A1-99DD-0D63665CDA50}" type="slidenum">
              <a:rPr lang="fr-FR" smtClean="0"/>
              <a:t>‹N°›</a:t>
            </a:fld>
            <a:endParaRPr lang="fr-FR"/>
          </a:p>
        </p:txBody>
      </p:sp>
    </p:spTree>
    <p:extLst>
      <p:ext uri="{BB962C8B-B14F-4D97-AF65-F5344CB8AC3E}">
        <p14:creationId xmlns:p14="http://schemas.microsoft.com/office/powerpoint/2010/main" val="133191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4B0E9AF-6158-40FE-B527-015D56379BF8}" type="datetimeFigureOut">
              <a:rPr lang="fr-FR" smtClean="0"/>
              <a:t>25/04/2017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E32706F-BAA7-41A1-99DD-0D63665CDA50}" type="slidenum">
              <a:rPr lang="fr-FR" smtClean="0"/>
              <a:t>‹N°›</a:t>
            </a:fld>
            <a:endParaRPr lang="fr-FR"/>
          </a:p>
        </p:txBody>
      </p:sp>
    </p:spTree>
    <p:extLst>
      <p:ext uri="{BB962C8B-B14F-4D97-AF65-F5344CB8AC3E}">
        <p14:creationId xmlns:p14="http://schemas.microsoft.com/office/powerpoint/2010/main" val="2239179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4B0E9AF-6158-40FE-B527-015D56379BF8}" type="datetimeFigureOut">
              <a:rPr lang="fr-FR" smtClean="0"/>
              <a:t>25/04/2017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E32706F-BAA7-41A1-99DD-0D63665CDA50}" type="slidenum">
              <a:rPr lang="fr-FR" smtClean="0"/>
              <a:t>‹N°›</a:t>
            </a:fld>
            <a:endParaRPr lang="fr-FR"/>
          </a:p>
        </p:txBody>
      </p:sp>
    </p:spTree>
    <p:extLst>
      <p:ext uri="{BB962C8B-B14F-4D97-AF65-F5344CB8AC3E}">
        <p14:creationId xmlns:p14="http://schemas.microsoft.com/office/powerpoint/2010/main" val="1913788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4B0E9AF-6158-40FE-B527-015D56379BF8}" type="datetimeFigureOut">
              <a:rPr lang="fr-FR" smtClean="0"/>
              <a:t>25/04/2017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E32706F-BAA7-41A1-99DD-0D63665CDA50}" type="slidenum">
              <a:rPr lang="fr-FR" smtClean="0"/>
              <a:t>‹N°›</a:t>
            </a:fld>
            <a:endParaRPr lang="fr-FR"/>
          </a:p>
        </p:txBody>
      </p:sp>
    </p:spTree>
    <p:extLst>
      <p:ext uri="{BB962C8B-B14F-4D97-AF65-F5344CB8AC3E}">
        <p14:creationId xmlns:p14="http://schemas.microsoft.com/office/powerpoint/2010/main" val="2326480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4B0E9AF-6158-40FE-B527-015D56379BF8}" type="datetimeFigureOut">
              <a:rPr lang="fr-FR" smtClean="0"/>
              <a:t>25/04/2017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32706F-BAA7-41A1-99DD-0D63665CDA50}" type="slidenum">
              <a:rPr lang="fr-FR" smtClean="0"/>
              <a:t>‹N°›</a:t>
            </a:fld>
            <a:endParaRPr lang="fr-FR"/>
          </a:p>
        </p:txBody>
      </p:sp>
    </p:spTree>
    <p:extLst>
      <p:ext uri="{BB962C8B-B14F-4D97-AF65-F5344CB8AC3E}">
        <p14:creationId xmlns:p14="http://schemas.microsoft.com/office/powerpoint/2010/main" val="3391726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4B0E9AF-6158-40FE-B527-015D56379BF8}" type="datetimeFigureOut">
              <a:rPr lang="fr-FR" smtClean="0"/>
              <a:t>25/04/2017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32706F-BAA7-41A1-99DD-0D63665CDA50}" type="slidenum">
              <a:rPr lang="fr-FR" smtClean="0"/>
              <a:t>‹N°›</a:t>
            </a:fld>
            <a:endParaRPr lang="fr-FR"/>
          </a:p>
        </p:txBody>
      </p:sp>
    </p:spTree>
    <p:extLst>
      <p:ext uri="{BB962C8B-B14F-4D97-AF65-F5344CB8AC3E}">
        <p14:creationId xmlns:p14="http://schemas.microsoft.com/office/powerpoint/2010/main" val="2875864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B0E9AF-6158-40FE-B527-015D56379BF8}" type="datetimeFigureOut">
              <a:rPr lang="fr-FR" smtClean="0"/>
              <a:t>25/04/2017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32706F-BAA7-41A1-99DD-0D63665CDA50}" type="slidenum">
              <a:rPr lang="fr-FR" smtClean="0"/>
              <a:t>‹N°›</a:t>
            </a:fld>
            <a:endParaRPr lang="fr-FR"/>
          </a:p>
        </p:txBody>
      </p:sp>
    </p:spTree>
    <p:extLst>
      <p:ext uri="{BB962C8B-B14F-4D97-AF65-F5344CB8AC3E}">
        <p14:creationId xmlns:p14="http://schemas.microsoft.com/office/powerpoint/2010/main" val="688030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Nouveau dossier3 Vidéo\Enseignement\téléchargement 02.jpg"/>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1340682"/>
            <a:ext cx="9144000" cy="5517318"/>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ctrTitle"/>
          </p:nvPr>
        </p:nvSpPr>
        <p:spPr>
          <a:xfrm>
            <a:off x="611560" y="116632"/>
            <a:ext cx="7920880" cy="1080120"/>
          </a:xfrm>
        </p:spPr>
        <p:txBody>
          <a:bodyPr>
            <a:noAutofit/>
          </a:bodyPr>
          <a:lstStyle/>
          <a:p>
            <a:r>
              <a:rPr lang="fr-FR" sz="1800" b="1" dirty="0" smtClean="0"/>
              <a:t>Université Mohamed Khider- Biskra</a:t>
            </a:r>
            <a:br>
              <a:rPr lang="fr-FR" sz="1800" b="1" dirty="0" smtClean="0"/>
            </a:br>
            <a:r>
              <a:rPr lang="fr-FR" sz="1800" b="1" dirty="0" smtClean="0"/>
              <a:t>Faculté des sciences exactes et des sciences de la nature et de la vie</a:t>
            </a:r>
            <a:br>
              <a:rPr lang="fr-FR" sz="1800" b="1" dirty="0" smtClean="0"/>
            </a:br>
            <a:r>
              <a:rPr lang="fr-FR" sz="1800" b="1" dirty="0" smtClean="0"/>
              <a:t>Département des sciences de la nature et de la vie</a:t>
            </a:r>
            <a:endParaRPr lang="fr-FR" sz="1800" b="1" dirty="0"/>
          </a:p>
        </p:txBody>
      </p:sp>
      <p:sp>
        <p:nvSpPr>
          <p:cNvPr id="3" name="Sous-titre 2"/>
          <p:cNvSpPr>
            <a:spLocks noGrp="1"/>
          </p:cNvSpPr>
          <p:nvPr>
            <p:ph type="subTitle" idx="1"/>
          </p:nvPr>
        </p:nvSpPr>
        <p:spPr>
          <a:xfrm>
            <a:off x="1331640" y="3140968"/>
            <a:ext cx="6400800" cy="792088"/>
          </a:xfrm>
        </p:spPr>
        <p:style>
          <a:lnRef idx="1">
            <a:schemeClr val="accent2"/>
          </a:lnRef>
          <a:fillRef idx="2">
            <a:schemeClr val="accent2"/>
          </a:fillRef>
          <a:effectRef idx="1">
            <a:schemeClr val="accent2"/>
          </a:effectRef>
          <a:fontRef idx="minor">
            <a:schemeClr val="dk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6">
                      <a:satMod val="175000"/>
                      <a:alpha val="40000"/>
                    </a:schemeClr>
                  </a:glow>
                  <a:outerShdw blurRad="75057" dist="38100" dir="5400000" sy="-20000" rotWithShape="0">
                    <a:prstClr val="black">
                      <a:alpha val="25000"/>
                    </a:prstClr>
                  </a:outerShdw>
                </a:effectLst>
                <a:latin typeface="Arial Black" pitchFamily="34" charset="0"/>
              </a:rPr>
              <a:t>Microbiologie industrielle</a:t>
            </a:r>
            <a:endParaRPr lang="fr-F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6">
                    <a:satMod val="175000"/>
                    <a:alpha val="40000"/>
                  </a:schemeClr>
                </a:glow>
                <a:outerShdw blurRad="75057" dist="38100" dir="5400000" sy="-20000" rotWithShape="0">
                  <a:prstClr val="black">
                    <a:alpha val="25000"/>
                  </a:prstClr>
                </a:outerShdw>
              </a:effectLst>
              <a:latin typeface="Arial Black" pitchFamily="34" charset="0"/>
            </a:endParaRPr>
          </a:p>
        </p:txBody>
      </p:sp>
      <p:sp>
        <p:nvSpPr>
          <p:cNvPr id="4" name="ZoneTexte 3"/>
          <p:cNvSpPr txBox="1"/>
          <p:nvPr/>
        </p:nvSpPr>
        <p:spPr>
          <a:xfrm>
            <a:off x="5292080" y="4757082"/>
            <a:ext cx="3672408" cy="400110"/>
          </a:xfrm>
          <a:prstGeom prst="rect">
            <a:avLst/>
          </a:prstGeom>
          <a:noFill/>
        </p:spPr>
        <p:txBody>
          <a:bodyPr wrap="square" rtlCol="0">
            <a:spAutoFit/>
          </a:bodyPr>
          <a:lstStyle/>
          <a:p>
            <a:pPr algn="ctr"/>
            <a:r>
              <a:rPr lang="fr-FR" sz="2000" b="1" i="1" dirty="0" smtClean="0"/>
              <a:t>Dr. BABA ARBI S.</a:t>
            </a:r>
            <a:endParaRPr lang="fr-FR" sz="2000" b="1" i="1" dirty="0"/>
          </a:p>
        </p:txBody>
      </p:sp>
      <p:sp>
        <p:nvSpPr>
          <p:cNvPr id="5" name="ZoneTexte 4"/>
          <p:cNvSpPr txBox="1"/>
          <p:nvPr/>
        </p:nvSpPr>
        <p:spPr>
          <a:xfrm>
            <a:off x="2195736" y="1700808"/>
            <a:ext cx="4464496" cy="369332"/>
          </a:xfrm>
          <a:prstGeom prst="rect">
            <a:avLst/>
          </a:prstGeom>
          <a:noFill/>
        </p:spPr>
        <p:txBody>
          <a:bodyPr wrap="square" rtlCol="0">
            <a:spAutoFit/>
          </a:bodyPr>
          <a:lstStyle/>
          <a:p>
            <a:pPr algn="ctr"/>
            <a:r>
              <a:rPr lang="fr-FR" b="1" dirty="0" smtClean="0"/>
              <a:t>3</a:t>
            </a:r>
            <a:r>
              <a:rPr lang="fr-FR" b="1" baseline="30000" dirty="0" smtClean="0"/>
              <a:t>ème</a:t>
            </a:r>
            <a:r>
              <a:rPr lang="fr-FR" b="1" dirty="0" smtClean="0"/>
              <a:t> année LMD MICROBIOLOGIE</a:t>
            </a:r>
            <a:endParaRPr lang="fr-FR" b="1" dirty="0"/>
          </a:p>
        </p:txBody>
      </p:sp>
      <p:sp>
        <p:nvSpPr>
          <p:cNvPr id="6" name="ZoneTexte 5"/>
          <p:cNvSpPr txBox="1"/>
          <p:nvPr/>
        </p:nvSpPr>
        <p:spPr>
          <a:xfrm>
            <a:off x="1907704" y="6309320"/>
            <a:ext cx="5400600" cy="369332"/>
          </a:xfrm>
          <a:prstGeom prst="rect">
            <a:avLst/>
          </a:prstGeom>
          <a:noFill/>
        </p:spPr>
        <p:txBody>
          <a:bodyPr wrap="square" rtlCol="0">
            <a:spAutoFit/>
          </a:bodyPr>
          <a:lstStyle/>
          <a:p>
            <a:pPr algn="ctr"/>
            <a:r>
              <a:rPr lang="fr-FR" b="1" dirty="0" smtClean="0"/>
              <a:t>Année universitaire: 2016/2017</a:t>
            </a:r>
            <a:endParaRPr lang="fr-FR" b="1" dirty="0"/>
          </a:p>
        </p:txBody>
      </p:sp>
      <p:pic>
        <p:nvPicPr>
          <p:cNvPr id="1026" name="Picture 2" descr="D:\Nouveau dossier3 Vidéo\Enseignement\téléchargement 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376" y="44624"/>
            <a:ext cx="1080120" cy="12960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Nouveau dossier3 Vidéo\Enseignement\téléchargement 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44624"/>
            <a:ext cx="1080120" cy="1296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020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20497" t="14166" r="21757" b="8958"/>
          <a:stretch/>
        </p:blipFill>
        <p:spPr bwMode="auto">
          <a:xfrm>
            <a:off x="827584" y="620688"/>
            <a:ext cx="7513320" cy="5623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539552" y="116632"/>
            <a:ext cx="1944216" cy="369332"/>
          </a:xfrm>
          <a:prstGeom prst="rect">
            <a:avLst/>
          </a:prstGeom>
          <a:noFill/>
        </p:spPr>
        <p:txBody>
          <a:bodyPr wrap="square" rtlCol="0">
            <a:spAutoFit/>
          </a:bodyPr>
          <a:lstStyle/>
          <a:p>
            <a:r>
              <a:rPr lang="fr-FR" b="1" dirty="0" smtClean="0"/>
              <a:t>Exemple:</a:t>
            </a:r>
            <a:endParaRPr lang="fr-FR" b="1" dirty="0"/>
          </a:p>
        </p:txBody>
      </p:sp>
    </p:spTree>
    <p:extLst>
      <p:ext uri="{BB962C8B-B14F-4D97-AF65-F5344CB8AC3E}">
        <p14:creationId xmlns:p14="http://schemas.microsoft.com/office/powerpoint/2010/main" val="328513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wipe(up)">
                                      <p:cBhvr>
                                        <p:cTn id="1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20615" t="13958" r="21874" b="8750"/>
          <a:stretch/>
        </p:blipFill>
        <p:spPr bwMode="auto">
          <a:xfrm>
            <a:off x="755576" y="620688"/>
            <a:ext cx="7482840" cy="5654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762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up)">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20615" t="14166" r="21874" b="8958"/>
          <a:stretch/>
        </p:blipFill>
        <p:spPr bwMode="auto">
          <a:xfrm>
            <a:off x="827584" y="613752"/>
            <a:ext cx="7482840" cy="5623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784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p:spPr>
        <p:txBody>
          <a:bodyPr>
            <a:normAutofit fontScale="90000"/>
          </a:bodyPr>
          <a:lstStyle/>
          <a:p>
            <a:r>
              <a:rPr lang="fr-FR" sz="3200" dirty="0" smtClean="0"/>
              <a:t>Programme</a:t>
            </a:r>
            <a:endParaRPr lang="fr-FR" sz="3200" dirty="0"/>
          </a:p>
        </p:txBody>
      </p:sp>
      <p:sp>
        <p:nvSpPr>
          <p:cNvPr id="3" name="Espace réservé du contenu 2"/>
          <p:cNvSpPr>
            <a:spLocks noGrp="1"/>
          </p:cNvSpPr>
          <p:nvPr>
            <p:ph idx="1"/>
          </p:nvPr>
        </p:nvSpPr>
        <p:spPr>
          <a:xfrm>
            <a:off x="457200" y="1124744"/>
            <a:ext cx="8229600" cy="5257800"/>
          </a:xfrm>
        </p:spPr>
        <p:txBody>
          <a:bodyPr>
            <a:normAutofit fontScale="62500" lnSpcReduction="20000"/>
          </a:bodyPr>
          <a:lstStyle/>
          <a:p>
            <a:pPr marL="0" indent="0">
              <a:buNone/>
            </a:pPr>
            <a:r>
              <a:rPr lang="fr-FR" dirty="0" smtClean="0">
                <a:latin typeface="+mj-lt"/>
              </a:rPr>
              <a:t>1- Introduction</a:t>
            </a:r>
          </a:p>
          <a:p>
            <a:pPr marL="0" indent="0">
              <a:buNone/>
            </a:pPr>
            <a:r>
              <a:rPr lang="fr-FR" dirty="0" smtClean="0">
                <a:latin typeface="+mj-lt"/>
              </a:rPr>
              <a:t>2- Les microorganismes utiles</a:t>
            </a:r>
          </a:p>
          <a:p>
            <a:pPr marL="0" indent="0">
              <a:buNone/>
            </a:pPr>
            <a:r>
              <a:rPr lang="fr-FR" dirty="0" smtClean="0">
                <a:latin typeface="+mj-lt"/>
              </a:rPr>
              <a:t>3- les milieux de culture industriels</a:t>
            </a:r>
          </a:p>
          <a:p>
            <a:pPr marL="0" indent="0">
              <a:buNone/>
            </a:pPr>
            <a:r>
              <a:rPr lang="fr-FR" dirty="0" smtClean="0">
                <a:latin typeface="+mj-lt"/>
              </a:rPr>
              <a:t>4- Les fermentations industrielles:</a:t>
            </a:r>
          </a:p>
          <a:p>
            <a:pPr marL="0" indent="0">
              <a:buNone/>
            </a:pPr>
            <a:r>
              <a:rPr lang="fr-FR" dirty="0">
                <a:latin typeface="+mj-lt"/>
              </a:rPr>
              <a:t>	</a:t>
            </a:r>
            <a:r>
              <a:rPr lang="fr-FR" dirty="0" smtClean="0">
                <a:latin typeface="+mj-lt"/>
              </a:rPr>
              <a:t>-Les fermenteurs</a:t>
            </a:r>
          </a:p>
          <a:p>
            <a:pPr marL="0" indent="0">
              <a:buNone/>
            </a:pPr>
            <a:r>
              <a:rPr lang="fr-FR" dirty="0">
                <a:latin typeface="+mj-lt"/>
              </a:rPr>
              <a:t>	</a:t>
            </a:r>
            <a:r>
              <a:rPr lang="fr-FR" dirty="0" smtClean="0">
                <a:latin typeface="+mj-lt"/>
              </a:rPr>
              <a:t>-Les protéines d’organismes unicellulaires</a:t>
            </a:r>
          </a:p>
          <a:p>
            <a:pPr marL="0" indent="0">
              <a:buNone/>
            </a:pPr>
            <a:r>
              <a:rPr lang="fr-FR" dirty="0" smtClean="0">
                <a:latin typeface="+mj-lt"/>
              </a:rPr>
              <a:t>5- Les produits de fermentations industrielles:</a:t>
            </a:r>
          </a:p>
          <a:p>
            <a:pPr marL="0" indent="0">
              <a:buNone/>
            </a:pPr>
            <a:r>
              <a:rPr lang="fr-FR" dirty="0">
                <a:latin typeface="+mj-lt"/>
              </a:rPr>
              <a:t>	</a:t>
            </a:r>
            <a:r>
              <a:rPr lang="fr-FR" dirty="0" smtClean="0">
                <a:latin typeface="+mj-lt"/>
              </a:rPr>
              <a:t>5.1- Les métabolites primaires</a:t>
            </a:r>
          </a:p>
          <a:p>
            <a:pPr marL="0" indent="0">
              <a:buNone/>
            </a:pPr>
            <a:r>
              <a:rPr lang="fr-FR" dirty="0">
                <a:latin typeface="+mj-lt"/>
              </a:rPr>
              <a:t>	</a:t>
            </a:r>
            <a:r>
              <a:rPr lang="fr-FR" dirty="0" smtClean="0">
                <a:latin typeface="+mj-lt"/>
              </a:rPr>
              <a:t>	-Les acides aminés</a:t>
            </a:r>
          </a:p>
          <a:p>
            <a:pPr marL="0" indent="0">
              <a:buNone/>
            </a:pPr>
            <a:r>
              <a:rPr lang="fr-FR" dirty="0">
                <a:latin typeface="+mj-lt"/>
              </a:rPr>
              <a:t>	</a:t>
            </a:r>
            <a:r>
              <a:rPr lang="fr-FR" dirty="0" smtClean="0">
                <a:latin typeface="+mj-lt"/>
              </a:rPr>
              <a:t>	- Les acides organiques</a:t>
            </a:r>
          </a:p>
          <a:p>
            <a:pPr marL="0" indent="0">
              <a:buNone/>
            </a:pPr>
            <a:r>
              <a:rPr lang="fr-FR" dirty="0">
                <a:latin typeface="+mj-lt"/>
              </a:rPr>
              <a:t>	</a:t>
            </a:r>
            <a:r>
              <a:rPr lang="fr-FR" dirty="0" smtClean="0">
                <a:latin typeface="+mj-lt"/>
              </a:rPr>
              <a:t>	- Les biogaz</a:t>
            </a:r>
          </a:p>
          <a:p>
            <a:pPr marL="0" indent="0">
              <a:buNone/>
            </a:pPr>
            <a:r>
              <a:rPr lang="fr-FR" dirty="0">
                <a:latin typeface="+mj-lt"/>
              </a:rPr>
              <a:t>	</a:t>
            </a:r>
            <a:r>
              <a:rPr lang="fr-FR" dirty="0" smtClean="0">
                <a:latin typeface="+mj-lt"/>
              </a:rPr>
              <a:t>	- Les vaccins</a:t>
            </a:r>
          </a:p>
          <a:p>
            <a:pPr marL="0" indent="0">
              <a:buNone/>
            </a:pPr>
            <a:r>
              <a:rPr lang="fr-FR" dirty="0">
                <a:latin typeface="+mj-lt"/>
              </a:rPr>
              <a:t>	</a:t>
            </a:r>
            <a:r>
              <a:rPr lang="fr-FR" dirty="0" smtClean="0">
                <a:latin typeface="+mj-lt"/>
              </a:rPr>
              <a:t>5.2- les métabolites secondaires</a:t>
            </a:r>
          </a:p>
          <a:p>
            <a:pPr marL="0" indent="0">
              <a:buNone/>
            </a:pPr>
            <a:r>
              <a:rPr lang="fr-FR" dirty="0">
                <a:latin typeface="+mj-lt"/>
              </a:rPr>
              <a:t>	</a:t>
            </a:r>
            <a:r>
              <a:rPr lang="fr-FR" dirty="0" smtClean="0">
                <a:latin typeface="+mj-lt"/>
              </a:rPr>
              <a:t>	- Les antibiotiques</a:t>
            </a:r>
          </a:p>
          <a:p>
            <a:pPr marL="0" indent="0">
              <a:buNone/>
            </a:pPr>
            <a:r>
              <a:rPr lang="fr-FR" dirty="0">
                <a:latin typeface="+mj-lt"/>
              </a:rPr>
              <a:t>	</a:t>
            </a:r>
            <a:r>
              <a:rPr lang="fr-FR" dirty="0" smtClean="0">
                <a:latin typeface="+mj-lt"/>
              </a:rPr>
              <a:t>	- Les vitamines</a:t>
            </a:r>
          </a:p>
          <a:p>
            <a:pPr marL="0" indent="0">
              <a:buNone/>
            </a:pPr>
            <a:r>
              <a:rPr lang="fr-FR" dirty="0">
                <a:latin typeface="+mj-lt"/>
              </a:rPr>
              <a:t>	</a:t>
            </a:r>
            <a:r>
              <a:rPr lang="fr-FR" dirty="0" smtClean="0">
                <a:latin typeface="+mj-lt"/>
              </a:rPr>
              <a:t>	- Les polysaccharides</a:t>
            </a:r>
          </a:p>
          <a:p>
            <a:pPr marL="0" indent="0">
              <a:buNone/>
            </a:pPr>
            <a:r>
              <a:rPr lang="fr-FR" dirty="0">
                <a:latin typeface="+mj-lt"/>
              </a:rPr>
              <a:t>	</a:t>
            </a:r>
            <a:r>
              <a:rPr lang="fr-FR" dirty="0" smtClean="0">
                <a:latin typeface="+mj-lt"/>
              </a:rPr>
              <a:t>5.3- Les enzymes</a:t>
            </a:r>
          </a:p>
        </p:txBody>
      </p:sp>
    </p:spTree>
    <p:extLst>
      <p:ext uri="{BB962C8B-B14F-4D97-AF65-F5344CB8AC3E}">
        <p14:creationId xmlns:p14="http://schemas.microsoft.com/office/powerpoint/2010/main" val="1669050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up)">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up)">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up)">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up)">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wipe(up)">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wipe(up)">
                                      <p:cBhvr>
                                        <p:cTn id="62" dur="5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wipe(up)">
                                      <p:cBhvr>
                                        <p:cTn id="67" dur="500"/>
                                        <p:tgtEl>
                                          <p:spTgt spid="3">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animEffect transition="in" filter="wipe(up)">
                                      <p:cBhvr>
                                        <p:cTn id="72" dur="500"/>
                                        <p:tgtEl>
                                          <p:spTgt spid="3">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3">
                                            <p:txEl>
                                              <p:pRg st="13" end="13"/>
                                            </p:txEl>
                                          </p:spTgt>
                                        </p:tgtEl>
                                        <p:attrNameLst>
                                          <p:attrName>style.visibility</p:attrName>
                                        </p:attrNameLst>
                                      </p:cBhvr>
                                      <p:to>
                                        <p:strVal val="visible"/>
                                      </p:to>
                                    </p:set>
                                    <p:animEffect transition="in" filter="wipe(up)">
                                      <p:cBhvr>
                                        <p:cTn id="77" dur="500"/>
                                        <p:tgtEl>
                                          <p:spTgt spid="3">
                                            <p:txEl>
                                              <p:pRg st="13" end="1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3">
                                            <p:txEl>
                                              <p:pRg st="14" end="14"/>
                                            </p:txEl>
                                          </p:spTgt>
                                        </p:tgtEl>
                                        <p:attrNameLst>
                                          <p:attrName>style.visibility</p:attrName>
                                        </p:attrNameLst>
                                      </p:cBhvr>
                                      <p:to>
                                        <p:strVal val="visible"/>
                                      </p:to>
                                    </p:set>
                                    <p:animEffect transition="in" filter="wipe(up)">
                                      <p:cBhvr>
                                        <p:cTn id="82" dur="500"/>
                                        <p:tgtEl>
                                          <p:spTgt spid="3">
                                            <p:txEl>
                                              <p:pRg st="14" end="1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3">
                                            <p:txEl>
                                              <p:pRg st="15" end="15"/>
                                            </p:txEl>
                                          </p:spTgt>
                                        </p:tgtEl>
                                        <p:attrNameLst>
                                          <p:attrName>style.visibility</p:attrName>
                                        </p:attrNameLst>
                                      </p:cBhvr>
                                      <p:to>
                                        <p:strVal val="visible"/>
                                      </p:to>
                                    </p:set>
                                    <p:animEffect transition="in" filter="wipe(up)">
                                      <p:cBhvr>
                                        <p:cTn id="87" dur="500"/>
                                        <p:tgtEl>
                                          <p:spTgt spid="3">
                                            <p:txEl>
                                              <p:pRg st="15" end="1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3">
                                            <p:txEl>
                                              <p:pRg st="16" end="16"/>
                                            </p:txEl>
                                          </p:spTgt>
                                        </p:tgtEl>
                                        <p:attrNameLst>
                                          <p:attrName>style.visibility</p:attrName>
                                        </p:attrNameLst>
                                      </p:cBhvr>
                                      <p:to>
                                        <p:strVal val="visible"/>
                                      </p:to>
                                    </p:set>
                                    <p:animEffect transition="in" filter="wipe(up)">
                                      <p:cBhvr>
                                        <p:cTn id="92"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339752" y="3068960"/>
            <a:ext cx="4536504" cy="769441"/>
          </a:xfrm>
          <a:prstGeom prst="rect">
            <a:avLst/>
          </a:prstGeom>
          <a:noFill/>
        </p:spPr>
        <p:txBody>
          <a:bodyPr wrap="square" rtlCol="0">
            <a:spAutoFit/>
          </a:bodyPr>
          <a:lstStyle/>
          <a:p>
            <a:pPr algn="ctr"/>
            <a:r>
              <a:rPr lang="fr-FR" sz="4400" b="1" dirty="0" smtClean="0">
                <a:solidFill>
                  <a:schemeClr val="accent2"/>
                </a:solidFill>
              </a:rPr>
              <a:t>1- INTRODUCTION</a:t>
            </a:r>
            <a:endParaRPr lang="fr-FR" sz="4400" b="1" dirty="0">
              <a:solidFill>
                <a:schemeClr val="accent2"/>
              </a:solidFill>
            </a:endParaRPr>
          </a:p>
        </p:txBody>
      </p:sp>
    </p:spTree>
    <p:extLst>
      <p:ext uri="{BB962C8B-B14F-4D97-AF65-F5344CB8AC3E}">
        <p14:creationId xmlns:p14="http://schemas.microsoft.com/office/powerpoint/2010/main" val="103327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94167" y="116632"/>
            <a:ext cx="4510081" cy="369332"/>
          </a:xfrm>
          <a:prstGeom prst="rect">
            <a:avLst/>
          </a:prstGeom>
        </p:spPr>
        <p:txBody>
          <a:bodyPr wrap="none">
            <a:spAutoFit/>
          </a:bodyPr>
          <a:lstStyle/>
          <a:p>
            <a:r>
              <a:rPr lang="fr-FR" dirty="0" smtClean="0">
                <a:solidFill>
                  <a:srgbClr val="C00000"/>
                </a:solidFill>
                <a:latin typeface="Arial Black" pitchFamily="34" charset="0"/>
              </a:rPr>
              <a:t>1.1. Déf: Microbiologie industrielle</a:t>
            </a:r>
            <a:endParaRPr lang="fr-FR" dirty="0">
              <a:solidFill>
                <a:srgbClr val="C00000"/>
              </a:solidFill>
              <a:latin typeface="Arial Black" pitchFamily="34" charset="0"/>
            </a:endParaRPr>
          </a:p>
        </p:txBody>
      </p:sp>
      <p:sp>
        <p:nvSpPr>
          <p:cNvPr id="3" name="ZoneTexte 2"/>
          <p:cNvSpPr txBox="1"/>
          <p:nvPr/>
        </p:nvSpPr>
        <p:spPr>
          <a:xfrm>
            <a:off x="1043608" y="3299499"/>
            <a:ext cx="1872208" cy="369332"/>
          </a:xfrm>
          <a:prstGeom prst="rect">
            <a:avLst/>
          </a:prstGeom>
          <a:noFill/>
        </p:spPr>
        <p:txBody>
          <a:bodyPr wrap="square" rtlCol="0">
            <a:spAutoFit/>
          </a:bodyPr>
          <a:lstStyle/>
          <a:p>
            <a:pPr algn="ctr"/>
            <a:r>
              <a:rPr lang="fr-FR" b="1" i="1" dirty="0" smtClean="0"/>
              <a:t>Microbiologie</a:t>
            </a:r>
            <a:endParaRPr lang="fr-FR" b="1" i="1" dirty="0"/>
          </a:p>
        </p:txBody>
      </p:sp>
      <p:sp>
        <p:nvSpPr>
          <p:cNvPr id="4" name="ZoneTexte 3"/>
          <p:cNvSpPr txBox="1"/>
          <p:nvPr/>
        </p:nvSpPr>
        <p:spPr>
          <a:xfrm>
            <a:off x="6012160" y="3277433"/>
            <a:ext cx="2232248" cy="369332"/>
          </a:xfrm>
          <a:prstGeom prst="rect">
            <a:avLst/>
          </a:prstGeom>
          <a:noFill/>
        </p:spPr>
        <p:txBody>
          <a:bodyPr wrap="square" rtlCol="0">
            <a:spAutoFit/>
          </a:bodyPr>
          <a:lstStyle/>
          <a:p>
            <a:pPr algn="ctr"/>
            <a:r>
              <a:rPr lang="fr-FR" b="1" i="1" dirty="0" smtClean="0"/>
              <a:t>Industrie</a:t>
            </a:r>
            <a:endParaRPr lang="fr-FR" b="1" i="1" dirty="0"/>
          </a:p>
        </p:txBody>
      </p:sp>
      <p:sp>
        <p:nvSpPr>
          <p:cNvPr id="5" name="ZoneTexte 4"/>
          <p:cNvSpPr txBox="1"/>
          <p:nvPr/>
        </p:nvSpPr>
        <p:spPr>
          <a:xfrm>
            <a:off x="1259632" y="3740839"/>
            <a:ext cx="1296144" cy="1200329"/>
          </a:xfrm>
          <a:prstGeom prst="rect">
            <a:avLst/>
          </a:prstGeom>
          <a:noFill/>
        </p:spPr>
        <p:txBody>
          <a:bodyPr wrap="square" rtlCol="0">
            <a:spAutoFit/>
          </a:bodyPr>
          <a:lstStyle/>
          <a:p>
            <a:pPr algn="ctr"/>
            <a:r>
              <a:rPr lang="fr-FR" dirty="0" smtClean="0"/>
              <a:t>Bactéries</a:t>
            </a:r>
          </a:p>
          <a:p>
            <a:pPr algn="ctr"/>
            <a:r>
              <a:rPr lang="fr-FR" dirty="0" smtClean="0"/>
              <a:t>Virus</a:t>
            </a:r>
          </a:p>
          <a:p>
            <a:pPr algn="ctr"/>
            <a:r>
              <a:rPr lang="fr-FR" dirty="0" smtClean="0"/>
              <a:t>Levures</a:t>
            </a:r>
          </a:p>
          <a:p>
            <a:pPr algn="ctr"/>
            <a:r>
              <a:rPr lang="fr-FR" dirty="0" smtClean="0"/>
              <a:t>Moisissures</a:t>
            </a:r>
            <a:endParaRPr lang="fr-FR" dirty="0"/>
          </a:p>
        </p:txBody>
      </p:sp>
      <p:sp>
        <p:nvSpPr>
          <p:cNvPr id="8" name="ZoneTexte 7"/>
          <p:cNvSpPr txBox="1"/>
          <p:nvPr/>
        </p:nvSpPr>
        <p:spPr>
          <a:xfrm>
            <a:off x="5724128" y="3574757"/>
            <a:ext cx="2808312" cy="646331"/>
          </a:xfrm>
          <a:prstGeom prst="rect">
            <a:avLst/>
          </a:prstGeom>
          <a:noFill/>
        </p:spPr>
        <p:txBody>
          <a:bodyPr wrap="square" rtlCol="0">
            <a:spAutoFit/>
          </a:bodyPr>
          <a:lstStyle/>
          <a:p>
            <a:pPr algn="ctr"/>
            <a:r>
              <a:rPr lang="fr-FR" dirty="0" smtClean="0"/>
              <a:t>Production à grande échelle (commerciale)</a:t>
            </a:r>
            <a:endParaRPr lang="fr-FR" dirty="0"/>
          </a:p>
        </p:txBody>
      </p:sp>
      <p:sp>
        <p:nvSpPr>
          <p:cNvPr id="9" name="ZoneTexte 8"/>
          <p:cNvSpPr txBox="1"/>
          <p:nvPr/>
        </p:nvSpPr>
        <p:spPr>
          <a:xfrm>
            <a:off x="971600" y="5311746"/>
            <a:ext cx="7128792" cy="967957"/>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lnSpc>
                <a:spcPct val="150000"/>
              </a:lnSpc>
            </a:pPr>
            <a:r>
              <a:rPr lang="fr-FR" sz="2000" dirty="0" smtClean="0"/>
              <a:t>L’utilisation des microorganismes pour la production à grande échelle de molécules biologiques utiles.</a:t>
            </a:r>
            <a:endParaRPr lang="fr-FR" sz="2000" dirty="0"/>
          </a:p>
        </p:txBody>
      </p:sp>
      <p:sp>
        <p:nvSpPr>
          <p:cNvPr id="6" name="ZoneTexte 5"/>
          <p:cNvSpPr txBox="1"/>
          <p:nvPr/>
        </p:nvSpPr>
        <p:spPr>
          <a:xfrm>
            <a:off x="179512" y="516742"/>
            <a:ext cx="8712968" cy="1200329"/>
          </a:xfrm>
          <a:prstGeom prst="rect">
            <a:avLst/>
          </a:prstGeom>
          <a:noFill/>
        </p:spPr>
        <p:txBody>
          <a:bodyPr wrap="square" rtlCol="0">
            <a:spAutoFit/>
          </a:bodyPr>
          <a:lstStyle/>
          <a:p>
            <a:pPr algn="just"/>
            <a:r>
              <a:rPr lang="fr-FR" b="1" dirty="0" smtClean="0"/>
              <a:t>La microbiologie industrielle </a:t>
            </a:r>
            <a:r>
              <a:rPr lang="fr-FR" dirty="0" smtClean="0"/>
              <a:t>est un domaine de la biotechnologie « selon  l’OCDE</a:t>
            </a:r>
            <a:r>
              <a:rPr lang="fr-FR" dirty="0"/>
              <a:t>,</a:t>
            </a:r>
            <a:r>
              <a:rPr lang="fr-FR" dirty="0" smtClean="0"/>
              <a:t> </a:t>
            </a:r>
            <a:r>
              <a:rPr lang="fr-FR" dirty="0"/>
              <a:t>la </a:t>
            </a:r>
            <a:r>
              <a:rPr lang="fr-FR" b="1" dirty="0"/>
              <a:t>biotechnologie</a:t>
            </a:r>
            <a:r>
              <a:rPr lang="fr-FR" dirty="0"/>
              <a:t> </a:t>
            </a:r>
            <a:r>
              <a:rPr lang="fr-FR" dirty="0" smtClean="0"/>
              <a:t>est</a:t>
            </a:r>
            <a:r>
              <a:rPr lang="fr-FR" dirty="0"/>
              <a:t> l’application </a:t>
            </a:r>
            <a:r>
              <a:rPr lang="fr-FR" dirty="0" smtClean="0"/>
              <a:t>des </a:t>
            </a:r>
            <a:r>
              <a:rPr lang="fr-FR" dirty="0"/>
              <a:t>organismes </a:t>
            </a:r>
            <a:r>
              <a:rPr lang="fr-FR" dirty="0" smtClean="0"/>
              <a:t>vivants, </a:t>
            </a:r>
            <a:r>
              <a:rPr lang="fr-FR" dirty="0"/>
              <a:t>des principes scientifiques et de </a:t>
            </a:r>
            <a:r>
              <a:rPr lang="fr-FR" dirty="0" smtClean="0"/>
              <a:t>l'ingénierie</a:t>
            </a:r>
            <a:r>
              <a:rPr lang="fr-FR" dirty="0"/>
              <a:t> </a:t>
            </a:r>
            <a:r>
              <a:rPr lang="fr-FR" dirty="0" smtClean="0"/>
              <a:t>à </a:t>
            </a:r>
            <a:r>
              <a:rPr lang="fr-FR" dirty="0"/>
              <a:t>la transformation de matériaux vivants ou non-vivants </a:t>
            </a:r>
            <a:r>
              <a:rPr lang="fr-FR" dirty="0" smtClean="0"/>
              <a:t>aux </a:t>
            </a:r>
            <a:r>
              <a:rPr lang="fr-FR" dirty="0"/>
              <a:t>fins de la production de connaissances, de biens et de </a:t>
            </a:r>
            <a:r>
              <a:rPr lang="fr-FR" dirty="0" smtClean="0"/>
              <a:t>services.</a:t>
            </a:r>
            <a:endParaRPr lang="fr-FR" dirty="0"/>
          </a:p>
        </p:txBody>
      </p:sp>
      <p:sp>
        <p:nvSpPr>
          <p:cNvPr id="7" name="ZoneTexte 6"/>
          <p:cNvSpPr txBox="1"/>
          <p:nvPr/>
        </p:nvSpPr>
        <p:spPr>
          <a:xfrm>
            <a:off x="395536" y="1907540"/>
            <a:ext cx="8352928" cy="369332"/>
          </a:xfrm>
          <a:prstGeom prst="rect">
            <a:avLst/>
          </a:prstGeom>
          <a:solidFill>
            <a:schemeClr val="bg1"/>
          </a:solidFill>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Biotechnologie = Bio-industrie = Industrie de fermentation = Microbiologie industrielle</a:t>
            </a:r>
            <a:endParaRPr lang="fr-FR" dirty="0"/>
          </a:p>
        </p:txBody>
      </p:sp>
      <p:sp>
        <p:nvSpPr>
          <p:cNvPr id="12" name="Rectangle 11"/>
          <p:cNvSpPr/>
          <p:nvPr/>
        </p:nvSpPr>
        <p:spPr>
          <a:xfrm>
            <a:off x="2844362" y="2483604"/>
            <a:ext cx="3394391" cy="369332"/>
          </a:xfrm>
          <a:prstGeom prst="rect">
            <a:avLst/>
          </a:prstGeom>
        </p:spPr>
        <p:txBody>
          <a:bodyPr wrap="none">
            <a:spAutoFit/>
          </a:bodyPr>
          <a:lstStyle/>
          <a:p>
            <a:r>
              <a:rPr lang="fr-FR" dirty="0" smtClean="0">
                <a:solidFill>
                  <a:srgbClr val="C00000"/>
                </a:solidFill>
                <a:latin typeface="Arial Black" pitchFamily="34" charset="0"/>
              </a:rPr>
              <a:t>Microbiologie industrielle</a:t>
            </a:r>
            <a:endParaRPr lang="fr-FR" dirty="0">
              <a:solidFill>
                <a:srgbClr val="C00000"/>
              </a:solidFill>
              <a:latin typeface="Arial Black" pitchFamily="34" charset="0"/>
            </a:endParaRPr>
          </a:p>
        </p:txBody>
      </p:sp>
      <p:sp>
        <p:nvSpPr>
          <p:cNvPr id="10" name="Flèche à trois pointes 9"/>
          <p:cNvSpPr/>
          <p:nvPr/>
        </p:nvSpPr>
        <p:spPr>
          <a:xfrm rot="10800000">
            <a:off x="3419872" y="3862788"/>
            <a:ext cx="1800200" cy="1006371"/>
          </a:xfrm>
          <a:prstGeom prst="leftRightUpArrow">
            <a:avLst>
              <a:gd name="adj1" fmla="val 6708"/>
              <a:gd name="adj2" fmla="val 18768"/>
              <a:gd name="adj3" fmla="val 448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7459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0-#ppt_w/2"/>
                                          </p:val>
                                        </p:tav>
                                        <p:tav tm="100000">
                                          <p:val>
                                            <p:strVal val="#ppt_x"/>
                                          </p:val>
                                        </p:tav>
                                      </p:tavLst>
                                    </p:anim>
                                    <p:anim calcmode="lin" valueType="num">
                                      <p:cBhvr additive="base">
                                        <p:cTn id="3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wipe(up)">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wipe(up)">
                                      <p:cBhvr>
                                        <p:cTn id="42" dur="500"/>
                                        <p:tgtEl>
                                          <p:spTgt spid="5">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animEffect transition="in" filter="wipe(up)">
                                      <p:cBhvr>
                                        <p:cTn id="47" dur="500"/>
                                        <p:tgtEl>
                                          <p:spTgt spid="5">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5">
                                            <p:txEl>
                                              <p:pRg st="3" end="3"/>
                                            </p:txEl>
                                          </p:spTgt>
                                        </p:tgtEl>
                                        <p:attrNameLst>
                                          <p:attrName>style.visibility</p:attrName>
                                        </p:attrNameLst>
                                      </p:cBhvr>
                                      <p:to>
                                        <p:strVal val="visible"/>
                                      </p:to>
                                    </p:set>
                                    <p:animEffect transition="in" filter="wipe(up)">
                                      <p:cBhvr>
                                        <p:cTn id="52" dur="500"/>
                                        <p:tgtEl>
                                          <p:spTgt spid="5">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fill="hold"/>
                                        <p:tgtEl>
                                          <p:spTgt spid="4"/>
                                        </p:tgtEl>
                                        <p:attrNameLst>
                                          <p:attrName>ppt_x</p:attrName>
                                        </p:attrNameLst>
                                      </p:cBhvr>
                                      <p:tavLst>
                                        <p:tav tm="0">
                                          <p:val>
                                            <p:strVal val="1+#ppt_w/2"/>
                                          </p:val>
                                        </p:tav>
                                        <p:tav tm="100000">
                                          <p:val>
                                            <p:strVal val="#ppt_x"/>
                                          </p:val>
                                        </p:tav>
                                      </p:tavLst>
                                    </p:anim>
                                    <p:anim calcmode="lin" valueType="num">
                                      <p:cBhvr additive="base">
                                        <p:cTn id="5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up)">
                                      <p:cBhvr>
                                        <p:cTn id="63" dur="5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barn(inVertical)">
                                      <p:cBhvr>
                                        <p:cTn id="68" dur="500"/>
                                        <p:tgtEl>
                                          <p:spTgt spid="10"/>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9">
                                            <p:bg/>
                                          </p:spTgt>
                                        </p:tgtEl>
                                        <p:attrNameLst>
                                          <p:attrName>style.visibility</p:attrName>
                                        </p:attrNameLst>
                                      </p:cBhvr>
                                      <p:to>
                                        <p:strVal val="visible"/>
                                      </p:to>
                                    </p:set>
                                    <p:animEffect transition="in" filter="wipe(up)">
                                      <p:cBhvr>
                                        <p:cTn id="73" dur="500"/>
                                        <p:tgtEl>
                                          <p:spTgt spid="9">
                                            <p:bg/>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9">
                                            <p:txEl>
                                              <p:pRg st="0" end="0"/>
                                            </p:txEl>
                                          </p:spTgt>
                                        </p:tgtEl>
                                        <p:attrNameLst>
                                          <p:attrName>style.visibility</p:attrName>
                                        </p:attrNameLst>
                                      </p:cBhvr>
                                      <p:to>
                                        <p:strVal val="visible"/>
                                      </p:to>
                                    </p:set>
                                    <p:animEffect transition="in" filter="wipe(up)">
                                      <p:cBhvr>
                                        <p:cTn id="78"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build="p"/>
      <p:bldP spid="8" grpId="0"/>
      <p:bldP spid="9" grpId="0" build="p" animBg="1"/>
      <p:bldP spid="6" grpId="0"/>
      <p:bldP spid="7" grpId="0" animBg="1"/>
      <p:bldP spid="12"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4823" y="107340"/>
            <a:ext cx="3993401" cy="369332"/>
          </a:xfrm>
          <a:prstGeom prst="rect">
            <a:avLst/>
          </a:prstGeom>
        </p:spPr>
        <p:txBody>
          <a:bodyPr wrap="none">
            <a:spAutoFit/>
          </a:bodyPr>
          <a:lstStyle/>
          <a:p>
            <a:r>
              <a:rPr lang="fr-FR" dirty="0" smtClean="0">
                <a:solidFill>
                  <a:srgbClr val="C00000"/>
                </a:solidFill>
                <a:latin typeface="Arial Black" pitchFamily="34" charset="0"/>
              </a:rPr>
              <a:t>1.2. Domaines d’activité de MI</a:t>
            </a:r>
            <a:endParaRPr lang="fr-FR" dirty="0">
              <a:solidFill>
                <a:srgbClr val="C00000"/>
              </a:solidFill>
              <a:latin typeface="Arial Black" pitchFamily="34" charset="0"/>
            </a:endParaRPr>
          </a:p>
        </p:txBody>
      </p:sp>
      <p:sp>
        <p:nvSpPr>
          <p:cNvPr id="3" name="ZoneTexte 2"/>
          <p:cNvSpPr txBox="1"/>
          <p:nvPr/>
        </p:nvSpPr>
        <p:spPr>
          <a:xfrm>
            <a:off x="467544" y="476672"/>
            <a:ext cx="8352928" cy="1077218"/>
          </a:xfrm>
          <a:prstGeom prst="rect">
            <a:avLst/>
          </a:prstGeom>
          <a:noFill/>
        </p:spPr>
        <p:txBody>
          <a:bodyPr wrap="square" rtlCol="0">
            <a:spAutoFit/>
          </a:bodyPr>
          <a:lstStyle/>
          <a:p>
            <a:pPr algn="ctr"/>
            <a:r>
              <a:rPr lang="fr-FR" sz="1600" i="1" dirty="0" smtClean="0"/>
              <a:t>WAKSMAN SA. 1943: « Il n’existe aucun domaine de l’activité humaine, que ce soit l’industrie ou l’agriculture, l’alimentation, les problème de construction ou l’habillement, le maintien de la santé humaine et animale et le combat contre les maladies, où le micro-organisme ne joue un rôle important et souvent prédominant »</a:t>
            </a:r>
            <a:endParaRPr lang="fr-FR" sz="1600" i="1" dirty="0"/>
          </a:p>
        </p:txBody>
      </p:sp>
      <p:grpSp>
        <p:nvGrpSpPr>
          <p:cNvPr id="11" name="Groupe 10"/>
          <p:cNvGrpSpPr/>
          <p:nvPr/>
        </p:nvGrpSpPr>
        <p:grpSpPr>
          <a:xfrm>
            <a:off x="490922" y="2169727"/>
            <a:ext cx="8168545" cy="4602419"/>
            <a:chOff x="490922" y="2169727"/>
            <a:chExt cx="8168545" cy="4602419"/>
          </a:xfrm>
        </p:grpSpPr>
        <p:sp>
          <p:nvSpPr>
            <p:cNvPr id="5" name="ZoneTexte 4"/>
            <p:cNvSpPr txBox="1"/>
            <p:nvPr/>
          </p:nvSpPr>
          <p:spPr>
            <a:xfrm>
              <a:off x="490922" y="2431337"/>
              <a:ext cx="2016224" cy="110799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b="1" dirty="0" smtClean="0">
                  <a:solidFill>
                    <a:srgbClr val="FF0000"/>
                  </a:solidFill>
                  <a:latin typeface="+mj-lt"/>
                </a:rPr>
                <a:t>Agro-alimentation</a:t>
              </a:r>
            </a:p>
            <a:p>
              <a:pPr algn="ctr"/>
              <a:r>
                <a:rPr lang="fr-FR" sz="1600" dirty="0" smtClean="0">
                  <a:latin typeface="+mj-lt"/>
                </a:rPr>
                <a:t>Aliments, agents de sapidité, compliments alimentaires, boissons</a:t>
              </a:r>
              <a:endParaRPr lang="fr-FR" sz="1600" dirty="0">
                <a:latin typeface="+mj-lt"/>
              </a:endParaRPr>
            </a:p>
          </p:txBody>
        </p:sp>
        <p:sp>
          <p:nvSpPr>
            <p:cNvPr id="7" name="ZoneTexte 6"/>
            <p:cNvSpPr txBox="1"/>
            <p:nvPr/>
          </p:nvSpPr>
          <p:spPr>
            <a:xfrm>
              <a:off x="5508104" y="5417929"/>
              <a:ext cx="2520280" cy="135421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b="1" dirty="0" smtClean="0">
                  <a:solidFill>
                    <a:srgbClr val="00B0F0"/>
                  </a:solidFill>
                  <a:latin typeface="+mj-lt"/>
                </a:rPr>
                <a:t>Environnement</a:t>
              </a:r>
            </a:p>
            <a:p>
              <a:pPr algn="ctr"/>
              <a:r>
                <a:rPr lang="fr-FR" sz="1600" dirty="0" smtClean="0">
                  <a:latin typeface="+mj-lt"/>
                </a:rPr>
                <a:t>Dépollution et traitement des eaux usées, biodégradation des pesticides</a:t>
              </a:r>
              <a:endParaRPr lang="fr-FR" sz="1600" dirty="0">
                <a:latin typeface="+mj-lt"/>
              </a:endParaRPr>
            </a:p>
          </p:txBody>
        </p:sp>
        <p:sp>
          <p:nvSpPr>
            <p:cNvPr id="9" name="ZoneTexte 8"/>
            <p:cNvSpPr txBox="1"/>
            <p:nvPr/>
          </p:nvSpPr>
          <p:spPr>
            <a:xfrm>
              <a:off x="6444208" y="2169727"/>
              <a:ext cx="2215259" cy="160043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fr-FR" b="1" dirty="0" smtClean="0">
                  <a:solidFill>
                    <a:schemeClr val="bg2">
                      <a:lumMod val="25000"/>
                    </a:schemeClr>
                  </a:solidFill>
                  <a:latin typeface="+mj-lt"/>
                </a:rPr>
                <a:t>Chimie et énergie</a:t>
              </a:r>
            </a:p>
            <a:p>
              <a:pPr algn="ctr"/>
              <a:r>
                <a:rPr lang="fr-FR" sz="1600" dirty="0" smtClean="0">
                  <a:latin typeface="+mj-lt"/>
                </a:rPr>
                <a:t>Les biogaz, les </a:t>
              </a:r>
              <a:r>
                <a:rPr lang="fr-FR" sz="1600" dirty="0">
                  <a:latin typeface="+mj-lt"/>
                </a:rPr>
                <a:t>acides organiques, les </a:t>
              </a:r>
              <a:r>
                <a:rPr lang="fr-FR" sz="1600" dirty="0" smtClean="0">
                  <a:latin typeface="+mj-lt"/>
                </a:rPr>
                <a:t>biodétergents, composés oxygénés (éthanol, acétone) </a:t>
              </a:r>
              <a:endParaRPr lang="fr-FR" sz="1600" dirty="0">
                <a:latin typeface="+mj-lt"/>
              </a:endParaRPr>
            </a:p>
          </p:txBody>
        </p:sp>
        <p:grpSp>
          <p:nvGrpSpPr>
            <p:cNvPr id="10" name="Groupe 9"/>
            <p:cNvGrpSpPr/>
            <p:nvPr/>
          </p:nvGrpSpPr>
          <p:grpSpPr>
            <a:xfrm>
              <a:off x="1187624" y="2276872"/>
              <a:ext cx="6364214" cy="4207242"/>
              <a:chOff x="1187624" y="2276872"/>
              <a:chExt cx="6364214" cy="4207242"/>
            </a:xfrm>
          </p:grpSpPr>
          <p:sp>
            <p:nvSpPr>
              <p:cNvPr id="4" name="ZoneTexte 3"/>
              <p:cNvSpPr txBox="1"/>
              <p:nvPr/>
            </p:nvSpPr>
            <p:spPr>
              <a:xfrm>
                <a:off x="2359275" y="4253026"/>
                <a:ext cx="4464496"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r-FR" sz="2000" b="1" dirty="0" smtClean="0"/>
                  <a:t>Principaux domaines d’activité de MI </a:t>
                </a:r>
                <a:endParaRPr lang="fr-FR" sz="2000" b="1" dirty="0"/>
              </a:p>
            </p:txBody>
          </p:sp>
          <p:sp>
            <p:nvSpPr>
              <p:cNvPr id="6" name="ZoneTexte 5"/>
              <p:cNvSpPr txBox="1"/>
              <p:nvPr/>
            </p:nvSpPr>
            <p:spPr>
              <a:xfrm>
                <a:off x="3599892" y="2276872"/>
                <a:ext cx="2088232" cy="110799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b="1" dirty="0" smtClean="0">
                    <a:solidFill>
                      <a:srgbClr val="00B050"/>
                    </a:solidFill>
                    <a:latin typeface="+mj-lt"/>
                  </a:rPr>
                  <a:t>Agriculture</a:t>
                </a:r>
              </a:p>
              <a:p>
                <a:pPr algn="ctr"/>
                <a:r>
                  <a:rPr lang="fr-FR" sz="1600" dirty="0" smtClean="0">
                    <a:latin typeface="+mj-lt"/>
                  </a:rPr>
                  <a:t>L’inoculation des semences (rhizobia), les biopesticides</a:t>
                </a:r>
                <a:endParaRPr lang="fr-FR" sz="1600" dirty="0">
                  <a:latin typeface="+mj-lt"/>
                </a:endParaRPr>
              </a:p>
            </p:txBody>
          </p:sp>
          <p:sp>
            <p:nvSpPr>
              <p:cNvPr id="8" name="ZoneTexte 7"/>
              <p:cNvSpPr txBox="1"/>
              <p:nvPr/>
            </p:nvSpPr>
            <p:spPr>
              <a:xfrm>
                <a:off x="1187624" y="5376118"/>
                <a:ext cx="2016224" cy="110799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b="1" dirty="0" smtClean="0">
                    <a:solidFill>
                      <a:schemeClr val="accent6">
                        <a:lumMod val="75000"/>
                      </a:schemeClr>
                    </a:solidFill>
                    <a:latin typeface="+mj-lt"/>
                  </a:rPr>
                  <a:t>Santé</a:t>
                </a:r>
              </a:p>
              <a:p>
                <a:pPr algn="ctr"/>
                <a:r>
                  <a:rPr lang="fr-FR" sz="1600" dirty="0" smtClean="0">
                    <a:latin typeface="+mj-lt"/>
                  </a:rPr>
                  <a:t>Les antibiotiques,  vaccins, hormones, vitamines</a:t>
                </a:r>
                <a:endParaRPr lang="fr-FR" sz="1600" dirty="0">
                  <a:latin typeface="+mj-lt"/>
                </a:endParaRPr>
              </a:p>
            </p:txBody>
          </p:sp>
          <p:cxnSp>
            <p:nvCxnSpPr>
              <p:cNvPr id="12" name="Connecteur droit avec flèche 11"/>
              <p:cNvCxnSpPr>
                <a:stCxn id="4" idx="0"/>
                <a:endCxn id="6" idx="2"/>
              </p:cNvCxnSpPr>
              <p:nvPr/>
            </p:nvCxnSpPr>
            <p:spPr>
              <a:xfrm flipV="1">
                <a:off x="4591523" y="3384868"/>
                <a:ext cx="52485" cy="8681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a:stCxn id="4" idx="1"/>
                <a:endCxn id="5" idx="2"/>
              </p:cNvCxnSpPr>
              <p:nvPr/>
            </p:nvCxnSpPr>
            <p:spPr>
              <a:xfrm flipH="1" flipV="1">
                <a:off x="1499034" y="3539333"/>
                <a:ext cx="860241" cy="9137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Connecteur droit avec flèche 18"/>
              <p:cNvCxnSpPr>
                <a:stCxn id="4" idx="3"/>
                <a:endCxn id="9" idx="2"/>
              </p:cNvCxnSpPr>
              <p:nvPr/>
            </p:nvCxnSpPr>
            <p:spPr>
              <a:xfrm flipV="1">
                <a:off x="6823771" y="3770165"/>
                <a:ext cx="728067" cy="6829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Connecteur droit avec flèche 20"/>
              <p:cNvCxnSpPr>
                <a:stCxn id="4" idx="2"/>
                <a:endCxn id="8" idx="3"/>
              </p:cNvCxnSpPr>
              <p:nvPr/>
            </p:nvCxnSpPr>
            <p:spPr>
              <a:xfrm flipH="1">
                <a:off x="3203848" y="4653136"/>
                <a:ext cx="1387675" cy="12769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Connecteur droit avec flèche 22"/>
              <p:cNvCxnSpPr>
                <a:stCxn id="4" idx="2"/>
                <a:endCxn id="7" idx="1"/>
              </p:cNvCxnSpPr>
              <p:nvPr/>
            </p:nvCxnSpPr>
            <p:spPr>
              <a:xfrm>
                <a:off x="4591523" y="4653136"/>
                <a:ext cx="916581" cy="14419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30903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116632"/>
            <a:ext cx="8410379" cy="369332"/>
          </a:xfrm>
          <a:prstGeom prst="rect">
            <a:avLst/>
          </a:prstGeom>
        </p:spPr>
        <p:txBody>
          <a:bodyPr wrap="none">
            <a:spAutoFit/>
          </a:bodyPr>
          <a:lstStyle>
            <a:defPPr>
              <a:defRPr lang="fr-FR"/>
            </a:defPPr>
            <a:lvl1pPr>
              <a:defRPr>
                <a:solidFill>
                  <a:srgbClr val="C00000"/>
                </a:solidFill>
                <a:latin typeface="Arial Black" pitchFamily="34" charset="0"/>
              </a:defRPr>
            </a:lvl1pPr>
          </a:lstStyle>
          <a:p>
            <a:r>
              <a:rPr lang="fr-FR" dirty="0"/>
              <a:t>1.3. Intérêt de l’utilisation des micro-organismes dans l’industrie </a:t>
            </a:r>
          </a:p>
        </p:txBody>
      </p:sp>
      <p:sp>
        <p:nvSpPr>
          <p:cNvPr id="3" name="ZoneTexte 2"/>
          <p:cNvSpPr txBox="1"/>
          <p:nvPr/>
        </p:nvSpPr>
        <p:spPr>
          <a:xfrm>
            <a:off x="323527" y="1412776"/>
            <a:ext cx="8640961" cy="4570482"/>
          </a:xfrm>
          <a:prstGeom prst="rect">
            <a:avLst/>
          </a:prstGeom>
          <a:noFill/>
        </p:spPr>
        <p:txBody>
          <a:bodyPr wrap="square" rtlCol="0">
            <a:spAutoFit/>
          </a:bodyPr>
          <a:lstStyle/>
          <a:p>
            <a:pPr algn="just">
              <a:lnSpc>
                <a:spcPct val="150000"/>
              </a:lnSpc>
            </a:pPr>
            <a:r>
              <a:rPr lang="fr-FR" sz="1600" dirty="0"/>
              <a:t>Les caractéristiques d</a:t>
            </a:r>
            <a:r>
              <a:rPr lang="fr-FR" sz="1600" dirty="0" smtClean="0"/>
              <a:t>es </a:t>
            </a:r>
            <a:r>
              <a:rPr lang="fr-FR" sz="1600" dirty="0"/>
              <a:t>microorganismes  </a:t>
            </a:r>
            <a:r>
              <a:rPr lang="fr-FR" sz="1600" dirty="0" smtClean="0"/>
              <a:t>les rendent économiquement </a:t>
            </a:r>
            <a:r>
              <a:rPr lang="fr-FR" sz="1600" dirty="0"/>
              <a:t>intéressants pour les applications à l'échelle industrielle:</a:t>
            </a:r>
          </a:p>
          <a:p>
            <a:pPr marL="285750" indent="-285750" algn="just">
              <a:lnSpc>
                <a:spcPct val="150000"/>
              </a:lnSpc>
              <a:buFont typeface="Wingdings" pitchFamily="2" charset="2"/>
              <a:buChar char="Ø"/>
            </a:pPr>
            <a:r>
              <a:rPr lang="fr-FR" sz="1600" dirty="0" smtClean="0"/>
              <a:t>Production virtuelle de </a:t>
            </a:r>
            <a:r>
              <a:rPr lang="fr-FR" sz="1600" dirty="0"/>
              <a:t>tout les produits </a:t>
            </a:r>
            <a:r>
              <a:rPr lang="fr-FR" sz="1600" dirty="0" smtClean="0"/>
              <a:t>chimiques et </a:t>
            </a:r>
            <a:r>
              <a:rPr lang="fr-FR" sz="1600" dirty="0"/>
              <a:t>organiques à partir d'une gamme extrêmement large de matières </a:t>
            </a:r>
            <a:r>
              <a:rPr lang="fr-FR" sz="1600" dirty="0" smtClean="0"/>
              <a:t>premières: ces matières </a:t>
            </a:r>
            <a:r>
              <a:rPr lang="fr-FR" sz="1600" dirty="0"/>
              <a:t>premières peuvent être des produits bruts</a:t>
            </a:r>
            <a:r>
              <a:rPr lang="fr-FR" sz="1600" dirty="0" smtClean="0"/>
              <a:t> </a:t>
            </a:r>
            <a:r>
              <a:rPr lang="fr-FR" sz="1600" dirty="0"/>
              <a:t>(produits </a:t>
            </a:r>
            <a:r>
              <a:rPr lang="fr-FR" sz="1600" dirty="0" smtClean="0"/>
              <a:t>agricoles, bois</a:t>
            </a:r>
            <a:r>
              <a:rPr lang="fr-FR" sz="1600" dirty="0"/>
              <a:t>, paille...) ou transformés (cellulose, amidon, glucose, fructose</a:t>
            </a:r>
            <a:r>
              <a:rPr lang="fr-FR" sz="1600" dirty="0" smtClean="0"/>
              <a:t>...).</a:t>
            </a:r>
          </a:p>
          <a:p>
            <a:pPr marL="285750" indent="-285750" algn="just">
              <a:lnSpc>
                <a:spcPct val="150000"/>
              </a:lnSpc>
              <a:buFont typeface="Wingdings" pitchFamily="2" charset="2"/>
              <a:buChar char="Ø"/>
            </a:pPr>
            <a:r>
              <a:rPr lang="fr-FR" sz="1600" dirty="0" smtClean="0"/>
              <a:t>Les </a:t>
            </a:r>
            <a:r>
              <a:rPr lang="fr-FR" sz="1600" dirty="0"/>
              <a:t>enzymes sont des catalyseurs efficaces à bonne température (</a:t>
            </a:r>
            <a:r>
              <a:rPr lang="fr-FR" sz="1600" dirty="0" smtClean="0"/>
              <a:t>20° à </a:t>
            </a:r>
            <a:r>
              <a:rPr lang="fr-FR" sz="1600" dirty="0"/>
              <a:t>40° C), dans des conditions de pression et d'acidité faibles, tandis </a:t>
            </a:r>
            <a:r>
              <a:rPr lang="fr-FR" sz="1600" dirty="0" smtClean="0"/>
              <a:t>que les catalyseurs métalliques </a:t>
            </a:r>
            <a:r>
              <a:rPr lang="fr-FR" sz="1600" dirty="0"/>
              <a:t>(</a:t>
            </a:r>
            <a:r>
              <a:rPr lang="fr-FR" sz="1600" dirty="0" smtClean="0"/>
              <a:t>traditionnellement </a:t>
            </a:r>
            <a:r>
              <a:rPr lang="fr-FR" sz="1600" dirty="0"/>
              <a:t>utilisés) exigent </a:t>
            </a:r>
            <a:r>
              <a:rPr lang="fr-FR" sz="1600" dirty="0" smtClean="0"/>
              <a:t>des conditions </a:t>
            </a:r>
            <a:r>
              <a:rPr lang="fr-FR" sz="1600" dirty="0"/>
              <a:t>de température, de pression et d'acidité </a:t>
            </a:r>
            <a:r>
              <a:rPr lang="fr-FR" sz="1600" dirty="0" smtClean="0"/>
              <a:t>élevées </a:t>
            </a:r>
            <a:r>
              <a:rPr lang="fr-FR" b="1" dirty="0" smtClean="0">
                <a:solidFill>
                  <a:srgbClr val="FF0000"/>
                </a:solidFill>
              </a:rPr>
              <a:t>→</a:t>
            </a:r>
            <a:r>
              <a:rPr lang="fr-FR" sz="1600" dirty="0" smtClean="0"/>
              <a:t> des économies </a:t>
            </a:r>
            <a:r>
              <a:rPr lang="fr-FR" sz="1600" dirty="0"/>
              <a:t>d'énergie et la suppression des </a:t>
            </a:r>
            <a:r>
              <a:rPr lang="fr-FR" sz="1600" dirty="0" smtClean="0"/>
              <a:t>opérations de </a:t>
            </a:r>
            <a:r>
              <a:rPr lang="fr-FR" sz="1600" dirty="0"/>
              <a:t>neutralisation et de recyclage des acides</a:t>
            </a:r>
            <a:r>
              <a:rPr lang="fr-FR" sz="1600" dirty="0" smtClean="0"/>
              <a:t>.</a:t>
            </a:r>
          </a:p>
          <a:p>
            <a:pPr marL="285750" indent="-285750" algn="just">
              <a:lnSpc>
                <a:spcPct val="150000"/>
              </a:lnSpc>
              <a:buFont typeface="Wingdings" pitchFamily="2" charset="2"/>
              <a:buChar char="Ø"/>
            </a:pPr>
            <a:r>
              <a:rPr lang="fr-FR" sz="1600" dirty="0" smtClean="0"/>
              <a:t>Les </a:t>
            </a:r>
            <a:r>
              <a:rPr lang="fr-FR" sz="1600" dirty="0"/>
              <a:t>enzymes sont sélectives du point de vue de la réaction </a:t>
            </a:r>
            <a:r>
              <a:rPr lang="fr-FR" sz="1600" dirty="0" smtClean="0"/>
              <a:t>catalysée, du </a:t>
            </a:r>
            <a:r>
              <a:rPr lang="fr-FR" sz="1600" dirty="0"/>
              <a:t>substrat et du produit obtenu. Cela </a:t>
            </a:r>
            <a:r>
              <a:rPr lang="fr-FR" sz="1600" dirty="0" smtClean="0"/>
              <a:t>permet  d’éliminer la formation </a:t>
            </a:r>
            <a:r>
              <a:rPr lang="fr-FR" sz="1600" dirty="0"/>
              <a:t>de produits indésirables, la conversion incomplète de la </a:t>
            </a:r>
            <a:r>
              <a:rPr lang="fr-FR" sz="1600" dirty="0" smtClean="0"/>
              <a:t>matière première </a:t>
            </a:r>
            <a:r>
              <a:rPr lang="fr-FR" sz="1600" dirty="0"/>
              <a:t>et les problèmes de recyclage et de pollution qui en découlent</a:t>
            </a:r>
            <a:r>
              <a:rPr lang="fr-FR" sz="1600" dirty="0" smtClean="0"/>
              <a:t>.</a:t>
            </a:r>
          </a:p>
        </p:txBody>
      </p:sp>
    </p:spTree>
    <p:extLst>
      <p:ext uri="{BB962C8B-B14F-4D97-AF65-F5344CB8AC3E}">
        <p14:creationId xmlns:p14="http://schemas.microsoft.com/office/powerpoint/2010/main" val="380098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up)">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up)">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up)">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613406"/>
            <a:ext cx="8640960" cy="3008772"/>
          </a:xfrm>
          <a:prstGeom prst="rect">
            <a:avLst/>
          </a:prstGeom>
        </p:spPr>
        <p:txBody>
          <a:bodyPr wrap="square">
            <a:spAutoFit/>
          </a:bodyPr>
          <a:lstStyle/>
          <a:p>
            <a:pPr marL="285750" indent="-285750">
              <a:lnSpc>
                <a:spcPct val="150000"/>
              </a:lnSpc>
              <a:buFont typeface="Wingdings" pitchFamily="2" charset="2"/>
              <a:buChar char="Ø"/>
            </a:pPr>
            <a:r>
              <a:rPr lang="fr-FR" sz="1600" dirty="0"/>
              <a:t>Les micro-organismes réalisent des synthèses chimiques en une seule étape, ce qui est à comparer aux nombreuses étapes successives nécessaires en chimie avec des opérations de recyclage-récupération-réparation obligatoires entre chaque étape, et les coûts </a:t>
            </a:r>
            <a:r>
              <a:rPr lang="fr-FR" sz="1600" dirty="0" smtClean="0"/>
              <a:t>élevées de cela.  </a:t>
            </a:r>
            <a:endParaRPr lang="fr-FR" sz="1600" dirty="0"/>
          </a:p>
          <a:p>
            <a:pPr marL="285750" indent="-285750">
              <a:lnSpc>
                <a:spcPct val="150000"/>
              </a:lnSpc>
              <a:buFont typeface="Wingdings" pitchFamily="2" charset="2"/>
              <a:buChar char="Ø"/>
            </a:pPr>
            <a:r>
              <a:rPr lang="fr-FR" sz="1600" dirty="0" smtClean="0"/>
              <a:t>Les microorganismes </a:t>
            </a:r>
            <a:r>
              <a:rPr lang="fr-FR" sz="1600" dirty="0"/>
              <a:t>peuvent réaliser des synthèses hors de portée de la chimie traditionnelle et en un temps très court.</a:t>
            </a:r>
          </a:p>
          <a:p>
            <a:pPr marL="285750" indent="-285750">
              <a:lnSpc>
                <a:spcPct val="150000"/>
              </a:lnSpc>
              <a:buFont typeface="Wingdings" pitchFamily="2" charset="2"/>
              <a:buChar char="Ø"/>
            </a:pPr>
            <a:r>
              <a:rPr lang="fr-FR" sz="1600" dirty="0"/>
              <a:t>Les </a:t>
            </a:r>
            <a:r>
              <a:rPr lang="fr-FR" sz="1600" dirty="0" smtClean="0"/>
              <a:t>microorganismes </a:t>
            </a:r>
            <a:r>
              <a:rPr lang="fr-FR" sz="1600" dirty="0"/>
              <a:t>peuvent croître sur des substrats inutilisables par les organismes supérieurs et de faible valeur économique. Ils ont une période de reproduction très courte (quelques heures en moyenne) et un taux de reproduction très élevé.</a:t>
            </a:r>
          </a:p>
        </p:txBody>
      </p:sp>
      <p:sp>
        <p:nvSpPr>
          <p:cNvPr id="3" name="ZoneTexte 2"/>
          <p:cNvSpPr txBox="1"/>
          <p:nvPr/>
        </p:nvSpPr>
        <p:spPr>
          <a:xfrm>
            <a:off x="323528" y="116632"/>
            <a:ext cx="8281562" cy="338554"/>
          </a:xfrm>
          <a:prstGeom prst="rect">
            <a:avLst/>
          </a:prstGeom>
        </p:spPr>
        <p:txBody>
          <a:bodyPr wrap="none">
            <a:spAutoFit/>
          </a:bodyPr>
          <a:lstStyle>
            <a:defPPr>
              <a:defRPr lang="fr-FR"/>
            </a:defPPr>
            <a:lvl1pPr>
              <a:defRPr>
                <a:solidFill>
                  <a:srgbClr val="C00000"/>
                </a:solidFill>
                <a:latin typeface="Arial Black" pitchFamily="34" charset="0"/>
              </a:defRPr>
            </a:lvl1pPr>
          </a:lstStyle>
          <a:p>
            <a:r>
              <a:rPr lang="fr-FR" sz="1600" dirty="0"/>
              <a:t>1.3. Intérêt de l’utilisation des micro-organismes dans </a:t>
            </a:r>
            <a:r>
              <a:rPr lang="fr-FR" sz="1600" dirty="0" smtClean="0"/>
              <a:t>l’industrie (suit) </a:t>
            </a:r>
            <a:endParaRPr lang="fr-FR" sz="1600" dirty="0"/>
          </a:p>
        </p:txBody>
      </p:sp>
    </p:spTree>
    <p:extLst>
      <p:ext uri="{BB962C8B-B14F-4D97-AF65-F5344CB8AC3E}">
        <p14:creationId xmlns:p14="http://schemas.microsoft.com/office/powerpoint/2010/main" val="336769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up)">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wipe(up)">
                                      <p:cBhvr>
                                        <p:cTn id="19" dur="500"/>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wipe(up)">
                                      <p:cBhvr>
                                        <p:cTn id="2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4358" y="116632"/>
            <a:ext cx="5667962" cy="369332"/>
          </a:xfrm>
          <a:prstGeom prst="rect">
            <a:avLst/>
          </a:prstGeom>
        </p:spPr>
        <p:txBody>
          <a:bodyPr wrap="none">
            <a:spAutoFit/>
          </a:bodyPr>
          <a:lstStyle/>
          <a:p>
            <a:r>
              <a:rPr lang="fr-FR" dirty="0" smtClean="0">
                <a:solidFill>
                  <a:srgbClr val="C00000"/>
                </a:solidFill>
                <a:latin typeface="Arial Black" pitchFamily="34" charset="0"/>
              </a:rPr>
              <a:t>1.4. Produits </a:t>
            </a:r>
            <a:r>
              <a:rPr lang="fr-FR" dirty="0">
                <a:solidFill>
                  <a:srgbClr val="C00000"/>
                </a:solidFill>
                <a:latin typeface="Arial Black" pitchFamily="34" charset="0"/>
              </a:rPr>
              <a:t>microbiens d’intérêt industriel</a:t>
            </a:r>
          </a:p>
        </p:txBody>
      </p:sp>
      <p:sp>
        <p:nvSpPr>
          <p:cNvPr id="13" name="Rectangle 12"/>
          <p:cNvSpPr/>
          <p:nvPr/>
        </p:nvSpPr>
        <p:spPr>
          <a:xfrm>
            <a:off x="395536" y="764704"/>
            <a:ext cx="8496944" cy="369332"/>
          </a:xfrm>
          <a:prstGeom prst="rect">
            <a:avLst/>
          </a:prstGeom>
        </p:spPr>
        <p:txBody>
          <a:bodyPr wrap="square">
            <a:spAutoFit/>
          </a:bodyPr>
          <a:lstStyle/>
          <a:p>
            <a:r>
              <a:rPr lang="fr-FR" dirty="0" smtClean="0"/>
              <a:t>Les </a:t>
            </a:r>
            <a:r>
              <a:rPr lang="fr-FR" dirty="0"/>
              <a:t>microorganismes </a:t>
            </a:r>
            <a:r>
              <a:rPr lang="fr-FR" dirty="0" smtClean="0"/>
              <a:t>sont utilisés dans plusieurs  </a:t>
            </a:r>
            <a:r>
              <a:rPr lang="fr-FR" dirty="0"/>
              <a:t>filières agro-alimentaire et </a:t>
            </a:r>
            <a:r>
              <a:rPr lang="fr-FR" dirty="0" smtClean="0"/>
              <a:t>industrielle </a:t>
            </a:r>
            <a:endParaRPr lang="fr-FR" dirty="0"/>
          </a:p>
        </p:txBody>
      </p:sp>
      <p:graphicFrame>
        <p:nvGraphicFramePr>
          <p:cNvPr id="14" name="Tableau 13"/>
          <p:cNvGraphicFramePr>
            <a:graphicFrameLocks noGrp="1"/>
          </p:cNvGraphicFramePr>
          <p:nvPr>
            <p:extLst>
              <p:ext uri="{D42A27DB-BD31-4B8C-83A1-F6EECF244321}">
                <p14:modId xmlns:p14="http://schemas.microsoft.com/office/powerpoint/2010/main" val="1916979226"/>
              </p:ext>
            </p:extLst>
          </p:nvPr>
        </p:nvGraphicFramePr>
        <p:xfrm>
          <a:off x="683568" y="1397000"/>
          <a:ext cx="7632848" cy="4577080"/>
        </p:xfrm>
        <a:graphic>
          <a:graphicData uri="http://schemas.openxmlformats.org/drawingml/2006/table">
            <a:tbl>
              <a:tblPr firstRow="1" bandRow="1">
                <a:tableStyleId>{10A1B5D5-9B99-4C35-A422-299274C87663}</a:tableStyleId>
              </a:tblPr>
              <a:tblGrid>
                <a:gridCol w="7632848"/>
              </a:tblGrid>
              <a:tr h="370840">
                <a:tc>
                  <a:txBody>
                    <a:bodyPr/>
                    <a:lstStyle/>
                    <a:p>
                      <a:pPr algn="ctr"/>
                      <a:r>
                        <a:rPr lang="fr-FR" dirty="0" smtClean="0"/>
                        <a:t>Produits commerciaux majeurs obtenus à partir de microorganismes</a:t>
                      </a:r>
                      <a:endParaRPr lang="fr-FR" dirty="0"/>
                    </a:p>
                  </a:txBody>
                  <a:tcPr/>
                </a:tc>
              </a:tr>
              <a:tr h="370840">
                <a:tc>
                  <a:txBody>
                    <a:bodyPr/>
                    <a:lstStyle/>
                    <a:p>
                      <a:pPr marL="400050" indent="-400050">
                        <a:buAutoNum type="romanUcPeriod"/>
                      </a:pPr>
                      <a:r>
                        <a:rPr lang="fr-FR" dirty="0" smtClean="0"/>
                        <a:t>Aliments, agents de sapidité, compliments alimentaires et boissons:</a:t>
                      </a:r>
                    </a:p>
                    <a:p>
                      <a:pPr marL="285750" indent="-285750">
                        <a:buFont typeface="Wingdings" pitchFamily="2" charset="2"/>
                        <a:buChar char="v"/>
                      </a:pPr>
                      <a:r>
                        <a:rPr lang="fr-FR" baseline="0" dirty="0" smtClean="0"/>
                        <a:t>   </a:t>
                      </a:r>
                      <a:r>
                        <a:rPr lang="fr-FR" dirty="0" smtClean="0"/>
                        <a:t>Aliments</a:t>
                      </a:r>
                    </a:p>
                    <a:p>
                      <a:r>
                        <a:rPr lang="fr-FR" dirty="0" smtClean="0"/>
                        <a:t>Produits</a:t>
                      </a:r>
                      <a:r>
                        <a:rPr lang="fr-FR" baseline="0" dirty="0" smtClean="0"/>
                        <a:t> laitiers (</a:t>
                      </a:r>
                      <a:r>
                        <a:rPr lang="fr-FR" sz="1800" u="none" strike="noStrike" kern="1200" baseline="0" dirty="0" smtClean="0"/>
                        <a:t>yaourt, fromage)</a:t>
                      </a:r>
                      <a:endParaRPr lang="fr-FR" baseline="0" dirty="0" smtClean="0"/>
                    </a:p>
                    <a:p>
                      <a:pPr marL="285750" indent="-285750">
                        <a:buFont typeface="Arial" pitchFamily="34" charset="0"/>
                        <a:buChar char="•"/>
                      </a:pPr>
                      <a:r>
                        <a:rPr lang="fr-FR" baseline="0" dirty="0" smtClean="0"/>
                        <a:t>Levure de boulangerie</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fr-FR" baseline="0" dirty="0" smtClean="0"/>
                        <a:t>Viande fermenté (</a:t>
                      </a:r>
                      <a:r>
                        <a:rPr lang="fr-FR" sz="1800" kern="1200" dirty="0" smtClean="0">
                          <a:effectLst/>
                        </a:rPr>
                        <a:t>Saucissons, salamis,</a:t>
                      </a:r>
                      <a:r>
                        <a:rPr lang="fr-FR" sz="1800" kern="1200" baseline="0" dirty="0" smtClean="0">
                          <a:effectLst/>
                        </a:rPr>
                        <a:t> </a:t>
                      </a:r>
                      <a:r>
                        <a:rPr lang="fr-FR" sz="1800" kern="1200" dirty="0" smtClean="0">
                          <a:effectLst/>
                        </a:rPr>
                        <a:t>jambons)  </a:t>
                      </a:r>
                      <a:endParaRPr lang="fr-FR" baseline="0" dirty="0" smtClean="0"/>
                    </a:p>
                    <a:p>
                      <a:pPr marL="285750" indent="-285750">
                        <a:buFont typeface="Arial" pitchFamily="34" charset="0"/>
                        <a:buChar char="•"/>
                      </a:pPr>
                      <a:r>
                        <a:rPr lang="fr-FR" baseline="0" dirty="0" smtClean="0"/>
                        <a:t>Champignons comestibles </a:t>
                      </a:r>
                    </a:p>
                    <a:p>
                      <a:pPr marL="285750" indent="-285750">
                        <a:buFont typeface="Arial" pitchFamily="34" charset="0"/>
                        <a:buChar char="•"/>
                      </a:pPr>
                      <a:r>
                        <a:rPr lang="fr-FR" baseline="0" dirty="0" smtClean="0"/>
                        <a:t>Café</a:t>
                      </a:r>
                    </a:p>
                    <a:p>
                      <a:pPr marL="285750" indent="-285750">
                        <a:buFont typeface="Arial" pitchFamily="34" charset="0"/>
                        <a:buChar char="•"/>
                      </a:pPr>
                      <a:r>
                        <a:rPr lang="fr-FR" baseline="0" dirty="0" smtClean="0"/>
                        <a:t>Cornichons, olives, choucroute</a:t>
                      </a:r>
                    </a:p>
                    <a:p>
                      <a:pPr marL="285750" indent="-285750">
                        <a:buFont typeface="Arial" pitchFamily="34" charset="0"/>
                        <a:buChar char="•"/>
                      </a:pPr>
                      <a:r>
                        <a:rPr lang="fr-FR" baseline="0" dirty="0" smtClean="0"/>
                        <a:t>Protéines d’organismes unicellulaires</a:t>
                      </a:r>
                    </a:p>
                    <a:p>
                      <a:pPr marL="285750" indent="-285750">
                        <a:buFont typeface="Wingdings" pitchFamily="2" charset="2"/>
                        <a:buChar char="v"/>
                      </a:pPr>
                      <a:r>
                        <a:rPr lang="fr-FR" baseline="0" dirty="0" smtClean="0"/>
                        <a:t>   Agents de sapidité et compléments alimentaires</a:t>
                      </a:r>
                    </a:p>
                    <a:p>
                      <a:pPr marL="285750" indent="-285750">
                        <a:buFont typeface="Arial" pitchFamily="34" charset="0"/>
                        <a:buChar char="•"/>
                      </a:pPr>
                      <a:r>
                        <a:rPr lang="fr-FR" baseline="0" dirty="0" smtClean="0"/>
                        <a:t>Vinaigre</a:t>
                      </a:r>
                    </a:p>
                    <a:p>
                      <a:pPr marL="285750" indent="-285750">
                        <a:buFont typeface="Arial" pitchFamily="34" charset="0"/>
                        <a:buChar char="•"/>
                      </a:pPr>
                      <a:r>
                        <a:rPr lang="fr-FR" baseline="0" dirty="0" smtClean="0"/>
                        <a:t>Acides aminés</a:t>
                      </a:r>
                    </a:p>
                    <a:p>
                      <a:pPr marL="285750" indent="-285750">
                        <a:buFont typeface="Wingdings" pitchFamily="2" charset="2"/>
                        <a:buChar char="v"/>
                      </a:pPr>
                      <a:r>
                        <a:rPr lang="fr-FR" sz="1800" kern="1200" baseline="0" dirty="0"/>
                        <a:t> </a:t>
                      </a:r>
                      <a:r>
                        <a:rPr lang="fr-FR" sz="1800" kern="1200" baseline="0" dirty="0" smtClean="0"/>
                        <a:t>  </a:t>
                      </a:r>
                      <a:r>
                        <a:rPr lang="fr-FR" baseline="0" dirty="0" smtClean="0"/>
                        <a:t>Boissons</a:t>
                      </a:r>
                    </a:p>
                    <a:p>
                      <a:pPr marL="285750" indent="-285750">
                        <a:buFont typeface="Arial" pitchFamily="34" charset="0"/>
                        <a:buChar char="•"/>
                      </a:pPr>
                      <a:r>
                        <a:rPr lang="fr-FR" baseline="0" dirty="0" smtClean="0"/>
                        <a:t>Vins</a:t>
                      </a:r>
                    </a:p>
                    <a:p>
                      <a:pPr marL="285750" indent="-285750">
                        <a:buFont typeface="Arial" pitchFamily="34" charset="0"/>
                        <a:buChar char="•"/>
                      </a:pPr>
                      <a:r>
                        <a:rPr lang="fr-FR" baseline="0" dirty="0" smtClean="0"/>
                        <a:t>Bières</a:t>
                      </a:r>
                    </a:p>
                  </a:txBody>
                  <a:tcPr/>
                </a:tc>
              </a:tr>
            </a:tbl>
          </a:graphicData>
        </a:graphic>
      </p:graphicFrame>
    </p:spTree>
    <p:extLst>
      <p:ext uri="{BB962C8B-B14F-4D97-AF65-F5344CB8AC3E}">
        <p14:creationId xmlns:p14="http://schemas.microsoft.com/office/powerpoint/2010/main" val="251831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42"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outHorizontal)">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440903364"/>
              </p:ext>
            </p:extLst>
          </p:nvPr>
        </p:nvGraphicFramePr>
        <p:xfrm>
          <a:off x="755576" y="1012160"/>
          <a:ext cx="7704856" cy="4577080"/>
        </p:xfrm>
        <a:graphic>
          <a:graphicData uri="http://schemas.openxmlformats.org/drawingml/2006/table">
            <a:tbl>
              <a:tblPr firstRow="1" bandRow="1">
                <a:tableStyleId>{10A1B5D5-9B99-4C35-A422-299274C87663}</a:tableStyleId>
              </a:tblPr>
              <a:tblGrid>
                <a:gridCol w="7704856"/>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Produits commerciaux majeurs obtenus à partir de microorganismes</a:t>
                      </a:r>
                      <a:r>
                        <a:rPr lang="fr-FR" baseline="0" dirty="0" smtClean="0"/>
                        <a:t> (suite)</a:t>
                      </a:r>
                      <a:endParaRPr lang="fr-FR" dirty="0" smtClean="0"/>
                    </a:p>
                  </a:txBody>
                  <a:tcPr/>
                </a:tc>
              </a:tr>
              <a:tr h="370840">
                <a:tc>
                  <a:txBody>
                    <a:bodyPr/>
                    <a:lstStyle/>
                    <a:p>
                      <a:pPr marL="285750" indent="-285750" algn="l">
                        <a:lnSpc>
                          <a:spcPct val="100000"/>
                        </a:lnSpc>
                        <a:buFont typeface="Wingdings" pitchFamily="2" charset="2"/>
                        <a:buChar char="v"/>
                      </a:pPr>
                      <a:r>
                        <a:rPr lang="fr-FR" dirty="0" smtClean="0"/>
                        <a:t>   Vitamines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fr-FR" sz="1800" kern="1200" dirty="0" smtClean="0">
                          <a:effectLst/>
                        </a:rPr>
                        <a:t>B</a:t>
                      </a:r>
                      <a:r>
                        <a:rPr lang="fr-FR" sz="1800" kern="1200" baseline="-25000" dirty="0" smtClean="0">
                          <a:effectLst/>
                        </a:rPr>
                        <a:t>12</a:t>
                      </a:r>
                      <a:endParaRPr lang="fr-FR" sz="1800" kern="1200" dirty="0" smtClean="0">
                        <a:effectLst/>
                      </a:endParaRPr>
                    </a:p>
                    <a:p>
                      <a:pPr marL="285750" indent="-285750" algn="l">
                        <a:lnSpc>
                          <a:spcPct val="100000"/>
                        </a:lnSpc>
                        <a:buFont typeface="Arial" pitchFamily="34" charset="0"/>
                        <a:buChar char="•"/>
                      </a:pPr>
                      <a:r>
                        <a:rPr lang="fr-FR" dirty="0" smtClean="0"/>
                        <a:t>Riboflavine</a:t>
                      </a:r>
                    </a:p>
                    <a:p>
                      <a:pPr marL="0" indent="0" algn="l">
                        <a:lnSpc>
                          <a:spcPct val="100000"/>
                        </a:lnSpc>
                        <a:buFont typeface="Arial" pitchFamily="34" charset="0"/>
                        <a:buNone/>
                      </a:pPr>
                      <a:r>
                        <a:rPr lang="fr-FR" dirty="0" smtClean="0"/>
                        <a:t>II. Acides organiques</a:t>
                      </a:r>
                    </a:p>
                    <a:p>
                      <a:pPr marL="285750" indent="-285750" algn="l">
                        <a:lnSpc>
                          <a:spcPct val="100000"/>
                        </a:lnSpc>
                        <a:buFont typeface="Wingdings" pitchFamily="2" charset="2"/>
                        <a:buChar char="v"/>
                      </a:pPr>
                      <a:r>
                        <a:rPr lang="fr-FR" dirty="0" smtClean="0"/>
                        <a:t>   Acide</a:t>
                      </a:r>
                      <a:r>
                        <a:rPr lang="fr-FR" baseline="0" dirty="0" smtClean="0"/>
                        <a:t> critique</a:t>
                      </a:r>
                    </a:p>
                    <a:p>
                      <a:pPr marL="285750" indent="-285750" algn="l">
                        <a:lnSpc>
                          <a:spcPct val="100000"/>
                        </a:lnSpc>
                        <a:buFont typeface="Wingdings" pitchFamily="2" charset="2"/>
                        <a:buChar char="v"/>
                      </a:pPr>
                      <a:r>
                        <a:rPr lang="fr-FR" baseline="0" dirty="0" smtClean="0"/>
                        <a:t>   Acide itaconique</a:t>
                      </a:r>
                    </a:p>
                    <a:p>
                      <a:pPr marL="0" indent="0" algn="l">
                        <a:lnSpc>
                          <a:spcPct val="100000"/>
                        </a:lnSpc>
                        <a:buFont typeface="Arial" pitchFamily="34" charset="0"/>
                        <a:buNone/>
                      </a:pPr>
                      <a:r>
                        <a:rPr lang="fr-FR" baseline="0" dirty="0" smtClean="0"/>
                        <a:t>III. Enzymes et transformations microbiennes</a:t>
                      </a:r>
                    </a:p>
                    <a:p>
                      <a:pPr marL="285750" indent="-285750" algn="l">
                        <a:lnSpc>
                          <a:spcPct val="100000"/>
                        </a:lnSpc>
                        <a:buFont typeface="Wingdings" pitchFamily="2" charset="2"/>
                        <a:buChar char="v"/>
                      </a:pPr>
                      <a:r>
                        <a:rPr lang="fr-FR" baseline="0" dirty="0" smtClean="0"/>
                        <a:t>   Enzymes commerciales</a:t>
                      </a:r>
                    </a:p>
                    <a:p>
                      <a:pPr marL="285750" indent="-285750" algn="l">
                        <a:lnSpc>
                          <a:spcPct val="100000"/>
                        </a:lnSpc>
                        <a:buFont typeface="Wingdings" pitchFamily="2" charset="2"/>
                        <a:buChar char="v"/>
                      </a:pPr>
                      <a:r>
                        <a:rPr lang="fr-FR" baseline="0" dirty="0" smtClean="0"/>
                        <a:t>   Conversions des stérols</a:t>
                      </a:r>
                    </a:p>
                    <a:p>
                      <a:pPr marL="0" indent="0" algn="l">
                        <a:lnSpc>
                          <a:spcPct val="100000"/>
                        </a:lnSpc>
                        <a:buFont typeface="Arial" pitchFamily="34" charset="0"/>
                        <a:buNone/>
                      </a:pPr>
                      <a:r>
                        <a:rPr lang="fr-FR" baseline="0" dirty="0" smtClean="0"/>
                        <a:t>IV. Inhibiteurs</a:t>
                      </a:r>
                    </a:p>
                    <a:p>
                      <a:pPr marL="285750" indent="-285750" algn="l">
                        <a:lnSpc>
                          <a:spcPct val="100000"/>
                        </a:lnSpc>
                        <a:buFont typeface="Wingdings" pitchFamily="2" charset="2"/>
                        <a:buChar char="v"/>
                      </a:pPr>
                      <a:r>
                        <a:rPr lang="fr-FR" baseline="0" dirty="0" smtClean="0"/>
                        <a:t>   Biocides</a:t>
                      </a:r>
                    </a:p>
                    <a:p>
                      <a:pPr marL="285750" indent="-285750" algn="l">
                        <a:lnSpc>
                          <a:spcPct val="100000"/>
                        </a:lnSpc>
                        <a:buFont typeface="Wingdings" pitchFamily="2" charset="2"/>
                        <a:buChar char="v"/>
                      </a:pPr>
                      <a:r>
                        <a:rPr lang="fr-FR" baseline="0" dirty="0" smtClean="0"/>
                        <a:t>   Antibiotiques</a:t>
                      </a:r>
                    </a:p>
                    <a:p>
                      <a:pPr marL="0" indent="0" algn="l">
                        <a:lnSpc>
                          <a:spcPct val="100000"/>
                        </a:lnSpc>
                        <a:buFont typeface="Arial" pitchFamily="34" charset="0"/>
                        <a:buNone/>
                      </a:pPr>
                      <a:r>
                        <a:rPr lang="fr-FR" baseline="0" dirty="0" smtClean="0"/>
                        <a:t>V. Produits de microorganismes génétiquement modifiés (OGM)</a:t>
                      </a:r>
                    </a:p>
                    <a:p>
                      <a:pPr marL="285750" indent="-285750" algn="l">
                        <a:lnSpc>
                          <a:spcPct val="100000"/>
                        </a:lnSpc>
                        <a:buFont typeface="Wingdings" pitchFamily="2" charset="2"/>
                        <a:buChar char="v"/>
                      </a:pPr>
                      <a:r>
                        <a:rPr lang="fr-FR" baseline="0" dirty="0" smtClean="0"/>
                        <a:t>   Insuline </a:t>
                      </a:r>
                    </a:p>
                    <a:p>
                      <a:pPr marL="285750" indent="-285750" algn="l">
                        <a:lnSpc>
                          <a:spcPct val="100000"/>
                        </a:lnSpc>
                        <a:buFont typeface="Wingdings" pitchFamily="2" charset="2"/>
                        <a:buChar char="v"/>
                      </a:pPr>
                      <a:r>
                        <a:rPr lang="fr-FR" baseline="0" dirty="0" smtClean="0"/>
                        <a:t>   Hormone </a:t>
                      </a:r>
                      <a:endParaRPr lang="fr-FR" dirty="0" smtClean="0"/>
                    </a:p>
                  </a:txBody>
                  <a:tcPr/>
                </a:tc>
              </a:tr>
            </a:tbl>
          </a:graphicData>
        </a:graphic>
      </p:graphicFrame>
      <p:sp>
        <p:nvSpPr>
          <p:cNvPr id="5" name="Rectangle 4"/>
          <p:cNvSpPr/>
          <p:nvPr/>
        </p:nvSpPr>
        <p:spPr>
          <a:xfrm>
            <a:off x="1331640" y="116632"/>
            <a:ext cx="6552819" cy="369332"/>
          </a:xfrm>
          <a:prstGeom prst="rect">
            <a:avLst/>
          </a:prstGeom>
        </p:spPr>
        <p:txBody>
          <a:bodyPr wrap="none">
            <a:spAutoFit/>
          </a:bodyPr>
          <a:lstStyle/>
          <a:p>
            <a:r>
              <a:rPr lang="fr-FR" dirty="0" smtClean="0">
                <a:solidFill>
                  <a:srgbClr val="C00000"/>
                </a:solidFill>
                <a:latin typeface="Arial Black" pitchFamily="34" charset="0"/>
              </a:rPr>
              <a:t>1.4. Produits </a:t>
            </a:r>
            <a:r>
              <a:rPr lang="fr-FR" dirty="0">
                <a:solidFill>
                  <a:srgbClr val="C00000"/>
                </a:solidFill>
                <a:latin typeface="Arial Black" pitchFamily="34" charset="0"/>
              </a:rPr>
              <a:t>microbiens d’intérêt </a:t>
            </a:r>
            <a:r>
              <a:rPr lang="fr-FR" dirty="0" smtClean="0">
                <a:solidFill>
                  <a:srgbClr val="C00000"/>
                </a:solidFill>
                <a:latin typeface="Arial Black" pitchFamily="34" charset="0"/>
              </a:rPr>
              <a:t>industriel (suite)</a:t>
            </a:r>
            <a:endParaRPr lang="fr-FR" dirty="0">
              <a:solidFill>
                <a:srgbClr val="C00000"/>
              </a:solidFill>
              <a:latin typeface="Arial Black" pitchFamily="34" charset="0"/>
            </a:endParaRPr>
          </a:p>
        </p:txBody>
      </p:sp>
    </p:spTree>
    <p:extLst>
      <p:ext uri="{BB962C8B-B14F-4D97-AF65-F5344CB8AC3E}">
        <p14:creationId xmlns:p14="http://schemas.microsoft.com/office/powerpoint/2010/main" val="18322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42"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out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521</TotalTime>
  <Words>617</Words>
  <Application>Microsoft Office PowerPoint</Application>
  <PresentationFormat>Affichage à l'écran (4:3)</PresentationFormat>
  <Paragraphs>94</Paragraphs>
  <Slides>12</Slides>
  <Notes>0</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Thème Office</vt:lpstr>
      <vt:lpstr>Université Mohamed Khider- Biskra Faculté des sciences exactes et des sciences de la nature et de la vie Département des sciences de la nature et de la vie</vt:lpstr>
      <vt:lpstr>Programme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Université Mohammed Khider- Biskra Faculté des sciences exactes et des sciences de la nature et de la vie Département des sciences de la nature et de la vie</dc:title>
  <dc:creator>elmanar</dc:creator>
  <cp:lastModifiedBy>elmanar</cp:lastModifiedBy>
  <cp:revision>46</cp:revision>
  <dcterms:created xsi:type="dcterms:W3CDTF">2017-01-16T15:51:37Z</dcterms:created>
  <dcterms:modified xsi:type="dcterms:W3CDTF">2017-04-25T10:24:42Z</dcterms:modified>
</cp:coreProperties>
</file>