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9EF5C-5DFE-EA43-8E32-83A163205361}" type="datetimeFigureOut">
              <a:rPr lang="fr-DZ" smtClean="0"/>
              <a:t>14/03/2020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FA644-365B-1F46-BE24-22E6EEA511C2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49223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2EFF0-A0E6-7044-BB08-9EE683C66091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0FC657-6E7B-8542-916B-98713D134EF6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89845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4B6D4-D576-3E44-9C00-8C432B213D82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5979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70B14-6F6C-514B-9F81-B2A968CD80D3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177641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91948-70DB-D54B-9F4C-85489D9867DC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60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7DA71-6EF8-2144-80E2-39FD94315DF9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3930079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F0B85-60D3-CB4D-9E8D-8224C2344EFD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3201343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661D6-ACF1-4746-9AB0-9F2C085968A2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3844763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C430A-D703-344D-B3A3-D4948698C6E3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FC03-D3A0-FD45-B00B-C3C37582672F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3420837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fld id="{C3EF18A3-B968-9341-BCEB-4C8D5666AABE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827AF3A-125F-CD40-A806-EC621E99A712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86653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32F6F-DEBD-1E4D-A6EF-D313EAF8EEFD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6625-201C-514B-A029-437B16454FF6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170549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41C135-9A6D-4041-9C57-9D5CBC7B1E3C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C815868-0628-3A41-9D49-ECB56BA4149F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174830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CE076-9CA8-594E-A748-D9DACFCAA592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9D2B-25B5-F04B-8A3E-D8EC38AEB819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5879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BEE94-5865-8F4E-837D-92FECBFBBFD1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18222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E81D5-3EC2-1E44-A780-BE2548B18902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C24-4AF5-F54B-A999-1522DD9FB1EA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156313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EDDDA-4D23-5546-83E5-34BF9324FB5A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9B07-9052-9349-AF2C-56CB429724FA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8506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ED5E4-5086-CD47-9273-DAB730A3BD6A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70DC-7E2F-3F4B-B593-BD0C613782A9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06031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DEF01-8ECD-C34F-A84B-E18E1A99D857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E-mail : guechariuniv2016@gmail.com.                            </a:t>
            </a:r>
            <a:r>
              <a:rPr lang="ar-DZ"/>
              <a:t>د.قشاري يسمينة.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203-25B4-8346-AA45-BAE00B0452A8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77398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C3875B-DD23-3447-BA13-40016BC403E5}" type="datetime1">
              <a:rPr lang="fr-FR" smtClean="0"/>
              <a:t>14/03/2020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E-mail : guechariuniv2016@gmail.com.                            </a:t>
            </a:r>
            <a:r>
              <a:rPr lang="ar-SA"/>
              <a:t>د.قشاري يسمينة.                                                                                                                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C63D5-FF14-0D49-92DD-1EE6C3563BEC}" type="slidenum">
              <a:rPr lang="ar-SA" altLang="fr-DZ" smtClean="0"/>
              <a:pPr/>
              <a:t>‹N°›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1880599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C1810-D597-6A4A-83B1-DAAB2ECFE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0330"/>
            <a:ext cx="7563729" cy="2144111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إدارة المخاطر في أسواق البضائع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1021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FB112-CA2B-EB4C-AB1B-75BC8959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lang="ar-SA" dirty="0"/>
              <a:t>ماهية المخاطر في أسواق البضائع</a:t>
            </a: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F6730B-8DE4-884F-A0CA-39BEA68A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448" y="2039815"/>
            <a:ext cx="10644351" cy="4515730"/>
          </a:xfrm>
        </p:spPr>
        <p:txBody>
          <a:bodyPr>
            <a:normAutofit lnSpcReduction="10000"/>
          </a:bodyPr>
          <a:lstStyle/>
          <a:p>
            <a:pPr marL="571500" indent="-5715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romanUcPeriod"/>
            </a:pPr>
            <a:r>
              <a:rPr lang="ar-SA" sz="2800" b="1" dirty="0"/>
              <a:t>تعريف المخاطر في أسواق البضائع – مخاطر السلع- : </a:t>
            </a:r>
            <a:r>
              <a:rPr lang="ar-SA" sz="2800" dirty="0"/>
              <a:t>تتمثل في المخاطر المرتبطة بتقلبات في أسعار المواد الأساسية والتي لها اثر سلبي على الأداء المالي للشركات.</a:t>
            </a:r>
          </a:p>
          <a:p>
            <a:pPr marL="571500" indent="-5715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romanUcPeriod"/>
            </a:pPr>
            <a:r>
              <a:rPr lang="ar-SA" sz="2800" b="1" dirty="0"/>
              <a:t>أنواع المخاطر في أسواق البضائع: </a:t>
            </a:r>
            <a:r>
              <a:rPr lang="ar-SA" sz="2800" dirty="0"/>
              <a:t>يمكن تصنيف هذه المخاطر الى اربع فئات كما يلي: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800" b="1" dirty="0"/>
              <a:t>مخاطر الأسعار: </a:t>
            </a:r>
            <a:r>
              <a:rPr lang="ar-SA" sz="2800" dirty="0"/>
              <a:t>تتمثل في التحركات المعاكسة للأسعار وفقا لما تحدده بعض عوامل الاقتصاد الكلي.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800" b="1" dirty="0"/>
              <a:t>مخاطر الكمية: </a:t>
            </a:r>
            <a:r>
              <a:rPr lang="ar-SA" sz="2800" dirty="0"/>
              <a:t>تتمثل في التغير في مدى وفرة السلع.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800" b="1" dirty="0"/>
              <a:t>مخاطر التكلفة: </a:t>
            </a:r>
            <a:r>
              <a:rPr lang="ar-SA" sz="2800" dirty="0"/>
              <a:t>تنشأ بسبب التحركات المعاكسة للأسعار السلع الأساسية والتي تؤثر على تكاليف الاعمال.</a:t>
            </a:r>
          </a:p>
          <a:p>
            <a:pPr marL="514350" indent="-51435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sz="2800" b="1" dirty="0"/>
              <a:t>المخاطر التنظيمية: </a:t>
            </a:r>
            <a:r>
              <a:rPr lang="ar-SA" sz="2800" dirty="0"/>
              <a:t>تنشأ بسبب التغيرات في اللوائح والقوانين التي يكون لها تأثير على الأسعار او توافر السلع.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fr-DZ" b="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FA1378-C764-CD45-91BB-27601C05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6301312"/>
            <a:ext cx="10348750" cy="319407"/>
          </a:xfrm>
        </p:spPr>
        <p:txBody>
          <a:bodyPr/>
          <a:lstStyle/>
          <a:p>
            <a:pPr>
              <a:defRPr/>
            </a:pPr>
            <a:r>
              <a:rPr lang="fr-FR" dirty="0"/>
              <a:t>E-mail : guechariuniv2016@gmail.com.                            </a:t>
            </a:r>
            <a:r>
              <a:rPr lang="ar-SA" dirty="0" err="1"/>
              <a:t>د.قشاري</a:t>
            </a:r>
            <a:r>
              <a:rPr lang="ar-SA" dirty="0"/>
              <a:t> يسمينة.                                                                                                                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295E40-E5E5-9944-AB93-0D20792D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6625-201C-514B-A029-437B16454FF6}" type="slidenum">
              <a:rPr lang="ar-SA" altLang="fr-DZ" smtClean="0"/>
              <a:pPr/>
              <a:t>2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177913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CD9CD-A175-C848-9A70-20FA1BE0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 rtl="1">
              <a:buFont typeface="+mj-lt"/>
              <a:buAutoNum type="arabicPeriod"/>
            </a:pPr>
            <a:r>
              <a:rPr lang="ar-SA" dirty="0"/>
              <a:t>ماهية المخاطر في أسواق البضائع</a:t>
            </a: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0BDDD-53CC-1E49-A3C2-94B88C753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romanUcPeriod" startAt="3"/>
            </a:pPr>
            <a:r>
              <a:rPr lang="ar-SA" sz="3200" b="1" dirty="0"/>
              <a:t>القطاعات المعرضة لمخاطر السلع:</a:t>
            </a:r>
            <a:r>
              <a:rPr lang="ar-SA" sz="3200" dirty="0"/>
              <a:t> العملاء المعرضون لمخاطر السلع</a:t>
            </a:r>
            <a:r>
              <a:rPr lang="fr-FR" sz="3200" dirty="0"/>
              <a:t> </a:t>
            </a:r>
            <a:r>
              <a:rPr lang="ar-SA" sz="3200" dirty="0"/>
              <a:t>هم: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3200" b="1" dirty="0"/>
              <a:t>المنتجون</a:t>
            </a:r>
            <a:r>
              <a:rPr lang="ar-SA" sz="3200" dirty="0"/>
              <a:t>: بشكل عام ، فإن منتجي السلع الأساسية مثل المعادن، والمنتجات الزراعية والطاقة يتعرضون الى مخاطر الأسعار ومخاطر الكمية ومخاطر التكلفة، مما يعني أنهم يحصلون على إيرادات أقل للسلع التي ينتجونها.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sz="3200" b="1" dirty="0"/>
              <a:t>المستهلكون: </a:t>
            </a:r>
            <a:r>
              <a:rPr lang="ar-SA" sz="3200" dirty="0"/>
              <a:t>يتعرض مستهلكو السلع مثل شركات الطيران والنقل ومصنعي الملابس والمواد الغذائية لخطر الأسعار ( ارتفاع أسعار السلع الأساسية المستخدمة في العملية الانتاجية) مما سيزيد من تكلفة السلع التي ينتجونها.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DA5157-755B-2043-BE85-613CE803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9715704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E-mail : guechariuniv2016@gmail.com.                            </a:t>
            </a:r>
            <a:r>
              <a:rPr lang="ar-SA" dirty="0" err="1"/>
              <a:t>د.قشاري</a:t>
            </a:r>
            <a:r>
              <a:rPr lang="ar-SA" dirty="0"/>
              <a:t>   يسمينة.                                                                                                                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972FA7-5150-C543-88EC-4C2BF867A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6625-201C-514B-A029-437B16454FF6}" type="slidenum">
              <a:rPr lang="ar-SA" altLang="fr-DZ" smtClean="0"/>
              <a:pPr/>
              <a:t>3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57488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C8DC2-B00B-CD41-9A68-CE3B621B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 startAt="2"/>
            </a:pPr>
            <a:r>
              <a:rPr lang="ar-SA" dirty="0"/>
              <a:t>استراتيجيات إدارة مخاطر السلع</a:t>
            </a: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739B8-902E-F144-98D0-E552419D6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646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800" dirty="0"/>
              <a:t>سنتطرق الى استراتجيات إدارة المخاطر من خلال زاويتين منتجو ومستهلكو السلع.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/>
              <a:t>استراتجيات إدارة المخاطر لمنتجو السلع: </a:t>
            </a:r>
            <a:r>
              <a:rPr lang="ar-DZ" sz="2800" dirty="0"/>
              <a:t>تتمثل استراتجيات منتجو السلع فيما يلي:</a:t>
            </a:r>
          </a:p>
          <a:p>
            <a:pPr algn="r" rtl="1"/>
            <a:r>
              <a:rPr lang="ar-DZ" sz="2800" b="1" dirty="0"/>
              <a:t>التنويع: </a:t>
            </a:r>
            <a:r>
              <a:rPr lang="ar-DZ" sz="2800" dirty="0"/>
              <a:t>في حالة التنويع يقوم المنتج عموما بتدوير انتاجه وهذا بالتناوب</a:t>
            </a:r>
            <a:r>
              <a:rPr lang="fr-FR" sz="2800" dirty="0"/>
              <a:t> </a:t>
            </a:r>
            <a:r>
              <a:rPr lang="ar-SA" sz="2800" dirty="0"/>
              <a:t>بين</a:t>
            </a:r>
            <a:r>
              <a:rPr lang="ar-DZ" sz="2800" dirty="0"/>
              <a:t> منتجات مختلفة، وهذا لتسيير خطر السعر او التكلفة او الكمية.</a:t>
            </a:r>
          </a:p>
          <a:p>
            <a:pPr algn="r" rtl="1"/>
            <a:r>
              <a:rPr lang="ar-SA" sz="2800" b="1" dirty="0"/>
              <a:t>اتفاق توحيد الأسعار: </a:t>
            </a:r>
            <a:r>
              <a:rPr lang="ar-SA" sz="2800" dirty="0"/>
              <a:t>في هذه الحالة يقوم المنتجون ببيع سلعهم بشكل جماعي لمجلس تعاوني وتسويقي الذي يحدد سعر السلعة استنادا الى بعض العوامل.</a:t>
            </a:r>
          </a:p>
          <a:p>
            <a:pPr algn="r" rtl="1"/>
            <a:r>
              <a:rPr lang="ar-SA" sz="2800" dirty="0"/>
              <a:t>التخزين: في أوقات وفرة الإنتاج قد يقوم بعض المنتجين بتخزين الإنتاج حتى يتم الحصول على سعر مناسب.</a:t>
            </a:r>
            <a:endParaRPr lang="ar-DZ" sz="2800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>
              <a:buNone/>
            </a:pPr>
            <a:endParaRPr lang="fr-DZ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DB4A6C-63A3-4545-BEAC-5E20B322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0" y="6513340"/>
            <a:ext cx="9613861" cy="239152"/>
          </a:xfrm>
        </p:spPr>
        <p:txBody>
          <a:bodyPr/>
          <a:lstStyle/>
          <a:p>
            <a:pPr>
              <a:defRPr/>
            </a:pPr>
            <a:r>
              <a:rPr lang="fr-FR" dirty="0"/>
              <a:t>E-mail : guechariuniv2016@gmail.com.                            </a:t>
            </a:r>
            <a:r>
              <a:rPr lang="ar-SA" dirty="0" err="1"/>
              <a:t>د.قشاري</a:t>
            </a:r>
            <a:r>
              <a:rPr lang="ar-SA" dirty="0"/>
              <a:t> يسمينة.                                                                                                                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4BFFC0-AF38-7A42-997B-4959F6EC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6625-201C-514B-A029-437B16454FF6}" type="slidenum">
              <a:rPr lang="ar-SA" altLang="fr-DZ" smtClean="0"/>
              <a:pPr/>
              <a:t>4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55948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AB1BA-F551-9C4E-A097-79268B6B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 rtl="1">
              <a:buFont typeface="+mj-lt"/>
              <a:buAutoNum type="arabicPeriod" startAt="2"/>
            </a:pPr>
            <a:r>
              <a:rPr lang="ar-SA" dirty="0"/>
              <a:t>استراتيجيات إدارة مخاطر السلع</a:t>
            </a: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4597A5-23A8-4343-9739-F8DA37ABC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053883"/>
            <a:ext cx="9970625" cy="4670473"/>
          </a:xfrm>
        </p:spPr>
        <p:txBody>
          <a:bodyPr>
            <a:normAutofit lnSpcReduction="10000"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800" b="1" dirty="0"/>
              <a:t>عقود الإنتاج: </a:t>
            </a:r>
            <a:r>
              <a:rPr lang="ar-SA" sz="2800" dirty="0"/>
              <a:t>يقوم المنتج والمشتري بإبرام عقد عادة تغطي السعر والجودة والكمية المقدمة في هذه الحالة يحتفظ المشتري بالملكية على عملية الإنتاج.</a:t>
            </a:r>
          </a:p>
          <a:p>
            <a:pPr algn="r" rtl="1"/>
            <a:r>
              <a:rPr lang="ar-DZ" sz="2800" b="1" dirty="0"/>
              <a:t>استراتجيات إدارة المخاطر لمشتري السلع: </a:t>
            </a:r>
            <a:r>
              <a:rPr lang="ar-DZ" sz="2800" dirty="0"/>
              <a:t>فيما يلي اكثر الطرق شيوعا لإدارة مخاطر السلع بالنسبة لمشتري السلع.</a:t>
            </a:r>
          </a:p>
          <a:p>
            <a:pPr algn="r" rtl="1"/>
            <a:r>
              <a:rPr lang="ar-DZ" sz="2800" b="1" dirty="0"/>
              <a:t>التفاوض: </a:t>
            </a:r>
            <a:r>
              <a:rPr lang="ar-DZ" sz="2800" dirty="0"/>
              <a:t>يتفاوض البائع والمشتري عن خطة تسعيير بديلة، كمثال التخفيض من الأسعار مع زيادة حجم المبيعات.</a:t>
            </a:r>
          </a:p>
          <a:p>
            <a:pPr algn="r" rtl="1"/>
            <a:r>
              <a:rPr lang="ar-SA" sz="2800" b="1" dirty="0"/>
              <a:t>مصادر بديلة: </a:t>
            </a:r>
            <a:r>
              <a:rPr lang="ar-SA" sz="2800" dirty="0"/>
              <a:t>في هذه الحالة المشتري يختار منتج (سلعة أساسية) أخرى للحصول على نفس المنتج.</a:t>
            </a:r>
          </a:p>
          <a:p>
            <a:pPr algn="r" rtl="1"/>
            <a:r>
              <a:rPr lang="ar-SA" sz="2800" b="1" dirty="0"/>
              <a:t>مراجعة عملية الإنتاج: </a:t>
            </a:r>
            <a:r>
              <a:rPr lang="ar-SA" sz="2800" dirty="0"/>
              <a:t>عموما الشركات او المؤسسات تقوم دائما بمراجعة استخدامها للمواد الأساسية في عملية الإنتاج بشكل منتظم بهدف تغيير مزيج المنتجات لتعويض الزيادات في أسعار السلع.</a:t>
            </a:r>
            <a:endParaRPr lang="fr-DZ" sz="28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E3EBD4-957A-7D41-98FA-023D6851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571" y="6330462"/>
            <a:ext cx="9650437" cy="266272"/>
          </a:xfrm>
        </p:spPr>
        <p:txBody>
          <a:bodyPr/>
          <a:lstStyle/>
          <a:p>
            <a:pPr>
              <a:defRPr/>
            </a:pPr>
            <a:r>
              <a:rPr lang="fr-FR" dirty="0"/>
              <a:t>E-mail : guechariuniv2016@gmail.com.                            </a:t>
            </a:r>
            <a:r>
              <a:rPr lang="ar-SA" dirty="0" err="1"/>
              <a:t>د.قشاري</a:t>
            </a:r>
            <a:r>
              <a:rPr lang="ar-SA" dirty="0"/>
              <a:t> يسمينة.                                                                                                                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E06318-055A-C243-B3C4-90E56432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6625-201C-514B-A029-437B16454FF6}" type="slidenum">
              <a:rPr lang="ar-SA" altLang="fr-DZ" smtClean="0"/>
              <a:pPr/>
              <a:t>5</a:t>
            </a:fld>
            <a:endParaRPr lang="ar-SA" altLang="fr-DZ"/>
          </a:p>
        </p:txBody>
      </p:sp>
    </p:spTree>
    <p:extLst>
      <p:ext uri="{BB962C8B-B14F-4D97-AF65-F5344CB8AC3E}">
        <p14:creationId xmlns:p14="http://schemas.microsoft.com/office/powerpoint/2010/main" val="256397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62701-72AA-7842-834A-86D444DA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 rtl="1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ar-SA" dirty="0"/>
              <a:t>استراتيجيات إدارة مخاطر السلع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D65F50-70D3-2F45-BC2B-AD024B05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742950" indent="-742950" algn="r" rtl="1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ar-SA" sz="3600" b="1" dirty="0"/>
              <a:t>أدوات السوق المالية المستعملة في إدارة مخاطر السلع</a:t>
            </a:r>
            <a:r>
              <a:rPr lang="ar-SA" sz="2400" dirty="0"/>
              <a:t>:</a:t>
            </a:r>
          </a:p>
          <a:p>
            <a:pPr marL="571500" indent="-571500" algn="r" rtl="1" fontAlgn="auto">
              <a:spcAft>
                <a:spcPts val="0"/>
              </a:spcAft>
              <a:buFont typeface="+mj-lt"/>
              <a:buAutoNum type="romanLcPeriod"/>
              <a:defRPr/>
            </a:pPr>
            <a:r>
              <a:rPr lang="ar-SA" sz="3200" b="1" dirty="0"/>
              <a:t>العقود </a:t>
            </a:r>
            <a:r>
              <a:rPr lang="ar-SA" sz="3200" b="1" dirty="0" err="1"/>
              <a:t>الآجلة</a:t>
            </a:r>
            <a:r>
              <a:rPr lang="ar-SA" sz="3200" dirty="0" err="1"/>
              <a:t>:هو</a:t>
            </a:r>
            <a:r>
              <a:rPr lang="ar-SA" sz="3200" dirty="0"/>
              <a:t> ببساطة عقد بين طرفين لشراء او بيع اصل ما في وقت محدد في المستقبل بسعر متفق عليه يوم ابرام العقد. في هذه الحالة تم تجنب مخاطر التغيرات في الأسعار.</a:t>
            </a:r>
          </a:p>
          <a:p>
            <a:pPr algn="r" rtl="1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ar-SA" sz="3200" dirty="0"/>
              <a:t>مثال: شركة </a:t>
            </a:r>
            <a:r>
              <a:rPr lang="fr-FR" sz="3200" dirty="0"/>
              <a:t>A</a:t>
            </a:r>
            <a:r>
              <a:rPr lang="ar-SA" sz="3200" dirty="0"/>
              <a:t> وشركة </a:t>
            </a:r>
            <a:r>
              <a:rPr lang="fr-FR" sz="3200" dirty="0"/>
              <a:t>B</a:t>
            </a:r>
            <a:r>
              <a:rPr lang="ar-SA" sz="3200" dirty="0"/>
              <a:t> دخلتا في </a:t>
            </a:r>
            <a:r>
              <a:rPr lang="fr-FR" sz="3200" dirty="0"/>
              <a:t>1 </a:t>
            </a:r>
            <a:r>
              <a:rPr lang="ar-SA" sz="3200" dirty="0"/>
              <a:t> أكتوبر 2016 في عقد </a:t>
            </a:r>
            <a:r>
              <a:rPr lang="ar-SA" sz="3200" dirty="0" err="1"/>
              <a:t>لاجل</a:t>
            </a:r>
            <a:r>
              <a:rPr lang="ar-SA" sz="3200" dirty="0"/>
              <a:t> والمتمثل في بيع الشركة </a:t>
            </a:r>
            <a:r>
              <a:rPr lang="fr-FR" sz="3200" dirty="0"/>
              <a:t>A</a:t>
            </a:r>
            <a:r>
              <a:rPr lang="ar-SA" sz="3200" dirty="0"/>
              <a:t> 1000 طن من القمح للشركة </a:t>
            </a:r>
            <a:r>
              <a:rPr lang="fr-FR" sz="3200" dirty="0"/>
              <a:t>B</a:t>
            </a:r>
            <a:r>
              <a:rPr lang="ar-SA" sz="3200" dirty="0"/>
              <a:t> بسعر $100\طن والتسليم في 1 </a:t>
            </a:r>
            <a:r>
              <a:rPr lang="ar-SA" sz="3200" dirty="0" err="1"/>
              <a:t>جانفي</a:t>
            </a:r>
            <a:r>
              <a:rPr lang="ar-SA" sz="3200" dirty="0"/>
              <a:t> 2017. في هذه الحالة مهما كان السعر في تاريخ التسليم الشركة </a:t>
            </a:r>
            <a:r>
              <a:rPr lang="fr-FR" sz="3200" dirty="0"/>
              <a:t>A</a:t>
            </a:r>
            <a:r>
              <a:rPr lang="ar-SA" sz="3200" dirty="0"/>
              <a:t> يجب ان تبيع للشركة</a:t>
            </a:r>
            <a:r>
              <a:rPr lang="fr-FR" sz="3200" dirty="0"/>
              <a:t> B</a:t>
            </a:r>
            <a:r>
              <a:rPr lang="ar-SA" sz="3200" dirty="0"/>
              <a:t> 1000طن من القمح بسعر $100\طن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EAAF70-2BF3-CC41-8430-2B39E855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105410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>E-mail : guechariuniv2016@gmail.com.                            </a:t>
            </a:r>
            <a:r>
              <a:rPr kumimoji="0" lang="ar-SA" sz="10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Arial" panose="020B0604020202020204" pitchFamily="34" charset="0"/>
              </a:rPr>
              <a:t>د.قشاري يسمينة.                                                                                                                 </a:t>
            </a:r>
            <a:endParaRPr kumimoji="0" lang="ar-SA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806E3E-5D35-9C44-A660-4A0960AD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41ECC2-00ED-8149-BEE8-14F762A66933}" type="slidenum">
              <a:rPr kumimoji="0" lang="ar-SA" altLang="fr-DZ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ar-SA" altLang="fr-DZ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8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46EC6-A916-0342-88C3-AA0126AF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marL="742950" indent="-742950" algn="ctr" rtl="1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ar-SA" dirty="0"/>
              <a:t>استراتيجيات إدارة مخاطر السلع </a:t>
            </a:r>
          </a:p>
        </p:txBody>
      </p:sp>
      <p:sp>
        <p:nvSpPr>
          <p:cNvPr id="15363" name="Espace réservé du contenu 2">
            <a:extLst>
              <a:ext uri="{FF2B5EF4-FFF2-40B4-BE49-F238E27FC236}">
                <a16:creationId xmlns:a16="http://schemas.microsoft.com/office/drawing/2014/main" id="{C4736870-8303-004D-BBF7-023F26A9E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r" rtl="1">
              <a:buFont typeface="+mj-lt"/>
              <a:buAutoNum type="romanLcPeriod" startAt="2"/>
            </a:pPr>
            <a:r>
              <a:rPr lang="ar-SA" altLang="fr-DZ" sz="3200" b="1" dirty="0"/>
              <a:t>المستقبليات: </a:t>
            </a:r>
            <a:r>
              <a:rPr lang="ar-SA" altLang="fr-DZ" sz="3200" dirty="0"/>
              <a:t>هي كالعقود الآجلة وانما الاختلاف يكمن في ان هذه العقود تتم في البورصة وبدخول طرف ثالث.</a:t>
            </a:r>
            <a:endParaRPr lang="fr-FR" altLang="fr-DZ" sz="3200" dirty="0"/>
          </a:p>
          <a:p>
            <a:pPr marL="571500" indent="-571500" algn="r" rtl="1">
              <a:buFont typeface="+mj-lt"/>
              <a:buAutoNum type="romanLcPeriod" startAt="2"/>
            </a:pPr>
            <a:r>
              <a:rPr lang="ar-SA" altLang="fr-DZ" sz="3200" b="1" dirty="0"/>
              <a:t>خيارات السلع: </a:t>
            </a:r>
            <a:r>
              <a:rPr lang="ar-SA" altLang="fr-DZ" sz="3200" dirty="0"/>
              <a:t>في حال خيارات السلع٬ تقوم الشركة بشراء او بيع السلعة بموجب اتفاقية تعطي الحق وليس الالتزام بالقيام بالمعاملة في تاريخ مستقبلي متفق عليه.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SA" altLang="fr-DZ" sz="3200" dirty="0"/>
              <a:t>مثال: قامت شركة </a:t>
            </a:r>
            <a:r>
              <a:rPr lang="fr-FR" altLang="fr-DZ" sz="3200" dirty="0"/>
              <a:t>B</a:t>
            </a:r>
            <a:r>
              <a:rPr lang="ar-SA" altLang="fr-DZ" sz="3200" dirty="0"/>
              <a:t> بشراء خيار شراء ل 100 طن من الفولاذ من الشركة </a:t>
            </a:r>
            <a:r>
              <a:rPr lang="fr-FR" altLang="fr-DZ" sz="3200" dirty="0"/>
              <a:t>A</a:t>
            </a:r>
            <a:r>
              <a:rPr lang="ar-SA" altLang="fr-DZ" sz="3200" dirty="0"/>
              <a:t> بمبلغ $5000\طن في </a:t>
            </a:r>
            <a:r>
              <a:rPr lang="ar-SA" altLang="fr-DZ" sz="3200" dirty="0" err="1"/>
              <a:t>جانفي</a:t>
            </a:r>
            <a:r>
              <a:rPr lang="ar-SA" altLang="fr-DZ" sz="3200" dirty="0"/>
              <a:t> 2017 بعلاوة $5 لكل طن. في هذه الحالة تقوم الشركة </a:t>
            </a:r>
            <a:r>
              <a:rPr lang="fr-FR" altLang="fr-DZ" sz="3200" dirty="0"/>
              <a:t>B</a:t>
            </a:r>
            <a:r>
              <a:rPr lang="ar-SA" altLang="fr-DZ" sz="3200" dirty="0"/>
              <a:t> بتنفيذ العقد في حالة كون الأسعار السوقية للفولاذ اكثر من $5000\طن وتختار عدم التنفيذ في الحالة العكس</a:t>
            </a:r>
          </a:p>
          <a:p>
            <a:endParaRPr lang="ar-SA" altLang="fr-DZ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89A8D9-E2FD-A443-93D9-FE66120A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538" y="6356350"/>
            <a:ext cx="10355262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E-mail : guechariuniv2016@gmail.com.                            </a:t>
            </a:r>
            <a:r>
              <a:rPr kumimoji="0" lang="ar-DZ" sz="10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د.قشاري يسمينة.                                                                                                                 </a:t>
            </a:r>
            <a:endParaRPr kumimoji="0" lang="ar-SA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F08930-5E5B-884D-A226-29280F0E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7A9CE2-B593-EA4C-BA30-7FFCD692FAF6}" type="slidenum">
              <a:rPr kumimoji="0" lang="ar-SA" altLang="fr-DZ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ar-SA" altLang="fr-DZ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122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{3DE5ECFF-C4F7-284B-95B8-67FE27DF3CB1}tf10001057</Template>
  <TotalTime>280</TotalTime>
  <Words>709</Words>
  <Application>Microsoft Macintosh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Trebuchet MS</vt:lpstr>
      <vt:lpstr>Berlin</vt:lpstr>
      <vt:lpstr>إدارة المخاطر في أسواق البضائع</vt:lpstr>
      <vt:lpstr>ماهية المخاطر في أسواق البضائع</vt:lpstr>
      <vt:lpstr>ماهية المخاطر في أسواق البضائع</vt:lpstr>
      <vt:lpstr>استراتيجيات إدارة مخاطر السلع</vt:lpstr>
      <vt:lpstr>استراتيجيات إدارة مخاطر السلع</vt:lpstr>
      <vt:lpstr>استراتيجيات إدارة مخاطر السلع </vt:lpstr>
      <vt:lpstr>استراتيجيات إدارة مخاطر السلع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Guechariuniv2016@gmail.com</dc:creator>
  <cp:lastModifiedBy>Guechariuniv2016@gmail.com</cp:lastModifiedBy>
  <cp:revision>18</cp:revision>
  <dcterms:created xsi:type="dcterms:W3CDTF">2020-03-11T14:57:24Z</dcterms:created>
  <dcterms:modified xsi:type="dcterms:W3CDTF">2020-03-14T10:15:47Z</dcterms:modified>
</cp:coreProperties>
</file>