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81" r:id="rId9"/>
    <p:sldId id="283" r:id="rId10"/>
    <p:sldId id="280" r:id="rId11"/>
    <p:sldId id="282" r:id="rId12"/>
    <p:sldId id="284" r:id="rId13"/>
    <p:sldId id="285" r:id="rId14"/>
    <p:sldId id="286" r:id="rId15"/>
    <p:sldId id="287" r:id="rId16"/>
    <p:sldId id="269" r:id="rId17"/>
    <p:sldId id="270" r:id="rId18"/>
    <p:sldId id="279" r:id="rId19"/>
    <p:sldId id="272" r:id="rId20"/>
    <p:sldId id="273" r:id="rId21"/>
    <p:sldId id="274" r:id="rId22"/>
    <p:sldId id="278" r:id="rId23"/>
    <p:sldId id="275" r:id="rId24"/>
    <p:sldId id="276" r:id="rId25"/>
    <p:sldId id="264" r:id="rId26"/>
    <p:sldId id="265" r:id="rId27"/>
    <p:sldId id="263" r:id="rId28"/>
    <p:sldId id="267" r:id="rId29"/>
    <p:sldId id="290" r:id="rId30"/>
    <p:sldId id="291" r:id="rId31"/>
    <p:sldId id="293" r:id="rId32"/>
    <p:sldId id="295" r:id="rId33"/>
    <p:sldId id="294" r:id="rId34"/>
    <p:sldId id="296" r:id="rId35"/>
    <p:sldId id="268" r:id="rId36"/>
    <p:sldId id="266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06BD-B0B8-40D8-8F62-4BA9F191BC4F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98B9-07A0-4ED9-B931-C3ABBFD5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06BD-B0B8-40D8-8F62-4BA9F191BC4F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98B9-07A0-4ED9-B931-C3ABBFD5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06BD-B0B8-40D8-8F62-4BA9F191BC4F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98B9-07A0-4ED9-B931-C3ABBFD5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06BD-B0B8-40D8-8F62-4BA9F191BC4F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98B9-07A0-4ED9-B931-C3ABBFD5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06BD-B0B8-40D8-8F62-4BA9F191BC4F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98B9-07A0-4ED9-B931-C3ABBFD5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06BD-B0B8-40D8-8F62-4BA9F191BC4F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98B9-07A0-4ED9-B931-C3ABBFD5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06BD-B0B8-40D8-8F62-4BA9F191BC4F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98B9-07A0-4ED9-B931-C3ABBFD5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06BD-B0B8-40D8-8F62-4BA9F191BC4F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98B9-07A0-4ED9-B931-C3ABBFD5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06BD-B0B8-40D8-8F62-4BA9F191BC4F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98B9-07A0-4ED9-B931-C3ABBFD5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06BD-B0B8-40D8-8F62-4BA9F191BC4F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98B9-07A0-4ED9-B931-C3ABBFD583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06BD-B0B8-40D8-8F62-4BA9F191BC4F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8798B9-07A0-4ED9-B931-C3ABBFD5830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AD06BD-B0B8-40D8-8F62-4BA9F191BC4F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8798B9-07A0-4ED9-B931-C3ABBFD5830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171448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Module: Sécurité Informatique</a:t>
            </a:r>
            <a:br>
              <a:rPr lang="fr-FR" dirty="0" smtClean="0"/>
            </a:br>
            <a:r>
              <a:rPr lang="fr-FR" dirty="0" smtClean="0"/>
              <a:t>Série </a:t>
            </a:r>
            <a:r>
              <a:rPr lang="fr-FR" dirty="0" smtClean="0"/>
              <a:t>2 Exercice 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3748102"/>
            <a:ext cx="7854696" cy="1752600"/>
          </a:xfrm>
        </p:spPr>
        <p:txBody>
          <a:bodyPr/>
          <a:lstStyle/>
          <a:p>
            <a:r>
              <a:rPr lang="fr-FR" dirty="0" smtClean="0"/>
              <a:t>Enseignante: Amina </a:t>
            </a:r>
            <a:r>
              <a:rPr lang="fr-FR" dirty="0" err="1" smtClean="0"/>
              <a:t>Bouguetitiche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Rappel: Certificat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8" cy="444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Rappel: Certificat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66930"/>
            <a:ext cx="8286808" cy="439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Rappel: Certificat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66930"/>
            <a:ext cx="8286808" cy="439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Rappel: Certificat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57405"/>
            <a:ext cx="8286808" cy="440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Rappel: Certificat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47880"/>
            <a:ext cx="8286808" cy="441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Rappel: Certificat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57405"/>
            <a:ext cx="8286808" cy="440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928802"/>
            <a:ext cx="442915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44291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361025" cy="335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63"/>
            <a:ext cx="8572560" cy="550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2786058"/>
            <a:ext cx="1428760" cy="28575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42910" y="3929066"/>
            <a:ext cx="1428760" cy="28575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42910" y="4929198"/>
            <a:ext cx="1571636" cy="28575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42910" y="5643578"/>
            <a:ext cx="1928826" cy="28575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928926" y="4643446"/>
            <a:ext cx="1428760" cy="28575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https://www.digicert.com/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5"/>
            <a:ext cx="9144000" cy="533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à coins arrondis 4"/>
          <p:cNvSpPr/>
          <p:nvPr/>
        </p:nvSpPr>
        <p:spPr>
          <a:xfrm>
            <a:off x="285720" y="4786322"/>
            <a:ext cx="6000792" cy="1857388"/>
          </a:xfrm>
          <a:prstGeom prst="wedgeRoundRectCallout">
            <a:avLst>
              <a:gd name="adj1" fmla="val 12763"/>
              <a:gd name="adj2" fmla="val -84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Définition : Infrastructure à clés publiques </a:t>
            </a:r>
          </a:p>
          <a:p>
            <a:pPr algn="ctr"/>
            <a:r>
              <a:rPr lang="fr-FR" dirty="0" smtClean="0"/>
              <a:t>« Ensemble de composants, fonctions et procédures dédié à la gestion de clés et de certificats utilisés par des services de sécurité basés sur la cryptographie à clé publique »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/>
          </a:bodyPr>
          <a:lstStyle/>
          <a:p>
            <a:r>
              <a:rPr lang="fr-FR" dirty="0" smtClean="0"/>
              <a:t>Rappel</a:t>
            </a:r>
            <a:r>
              <a:rPr lang="fr-FR" dirty="0" smtClean="0"/>
              <a:t>: </a:t>
            </a:r>
            <a:r>
              <a:rPr lang="fr-FR" dirty="0" smtClean="0"/>
              <a:t>Attaque </a:t>
            </a:r>
            <a:r>
              <a:rPr lang="fr-FR" dirty="0" smtClean="0"/>
              <a:t>de type </a:t>
            </a:r>
            <a:r>
              <a:rPr lang="fr-FR" dirty="0" smtClean="0"/>
              <a:t>man in the middle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2428868"/>
            <a:ext cx="83058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63"/>
            <a:ext cx="8572560" cy="550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2786058"/>
            <a:ext cx="1428760" cy="28575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42910" y="3929066"/>
            <a:ext cx="1428760" cy="28575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42910" y="4929198"/>
            <a:ext cx="1571636" cy="28575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42910" y="5643578"/>
            <a:ext cx="1928826" cy="28575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1"/>
            <a:ext cx="8358246" cy="649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48" y="5072074"/>
            <a:ext cx="3643338" cy="28575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91743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48" y="5072074"/>
            <a:ext cx="4714908" cy="164307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37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48" y="5000636"/>
            <a:ext cx="4286280" cy="71438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59" cy="65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5072074"/>
            <a:ext cx="4714908" cy="157163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/>
          <a:lstStyle/>
          <a:p>
            <a:r>
              <a:rPr lang="fr-FR" dirty="0" smtClean="0"/>
              <a:t>Rappel: Certificat numérique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2800" b="1" dirty="0" smtClean="0"/>
              <a:t>Définition : Certificat numérique </a:t>
            </a:r>
          </a:p>
          <a:p>
            <a:r>
              <a:rPr lang="fr-FR" sz="2400" dirty="0" smtClean="0"/>
              <a:t>Un certificat à clé publique est un certificat numérique qui lie l'</a:t>
            </a:r>
            <a:r>
              <a:rPr lang="fr-FR" sz="2400" dirty="0" smtClean="0">
                <a:solidFill>
                  <a:srgbClr val="FF0000"/>
                </a:solidFill>
              </a:rPr>
              <a:t>identité</a:t>
            </a:r>
            <a:r>
              <a:rPr lang="fr-FR" sz="2400" dirty="0" smtClean="0"/>
              <a:t> d'un système à une </a:t>
            </a:r>
            <a:r>
              <a:rPr lang="fr-FR" sz="2400" dirty="0" smtClean="0">
                <a:solidFill>
                  <a:srgbClr val="FF0000"/>
                </a:solidFill>
              </a:rPr>
              <a:t>clé publique</a:t>
            </a:r>
            <a:r>
              <a:rPr lang="fr-FR" sz="2400" dirty="0" smtClean="0"/>
              <a:t>, et éventuellement à d'autres informations;</a:t>
            </a:r>
          </a:p>
          <a:p>
            <a:r>
              <a:rPr lang="fr-FR" sz="2400" dirty="0" smtClean="0"/>
              <a:t>C'est une structure de donnée </a:t>
            </a:r>
            <a:r>
              <a:rPr lang="fr-FR" sz="2400" dirty="0" smtClean="0">
                <a:solidFill>
                  <a:srgbClr val="FF0000"/>
                </a:solidFill>
              </a:rPr>
              <a:t>signée numériquement </a:t>
            </a:r>
            <a:r>
              <a:rPr lang="fr-FR" sz="2400" dirty="0" smtClean="0"/>
              <a:t>qui atteste sur l'identité du possesseur de la clé privée correspondante à une clé publique.</a:t>
            </a:r>
          </a:p>
          <a:p>
            <a:pPr>
              <a:buNone/>
            </a:pP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Rappel: Certificat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Un certificat est signé numériquement par une </a:t>
            </a:r>
            <a:r>
              <a:rPr lang="fr-FR" sz="2800" dirty="0" smtClean="0">
                <a:solidFill>
                  <a:srgbClr val="FF0000"/>
                </a:solidFill>
              </a:rPr>
              <a:t>autorité de certification</a:t>
            </a:r>
            <a:r>
              <a:rPr lang="fr-FR" sz="2800" dirty="0" smtClean="0"/>
              <a:t> à qui font confiance tous les usagers et dont la </a:t>
            </a:r>
            <a:r>
              <a:rPr lang="fr-FR" sz="2800" dirty="0" smtClean="0">
                <a:solidFill>
                  <a:srgbClr val="0070C0"/>
                </a:solidFill>
              </a:rPr>
              <a:t>clé publique </a:t>
            </a:r>
            <a:r>
              <a:rPr lang="fr-FR" sz="2800" dirty="0" smtClean="0"/>
              <a:t>est </a:t>
            </a:r>
            <a:r>
              <a:rPr lang="fr-FR" sz="2800" dirty="0" smtClean="0">
                <a:solidFill>
                  <a:srgbClr val="0070C0"/>
                </a:solidFill>
              </a:rPr>
              <a:t>connue par tous </a:t>
            </a:r>
            <a:r>
              <a:rPr lang="fr-FR" sz="2800" dirty="0" smtClean="0"/>
              <a:t>d'une manière sécurisée. </a:t>
            </a:r>
          </a:p>
          <a:p>
            <a:r>
              <a:rPr lang="fr-FR" sz="2800" dirty="0" smtClean="0"/>
              <a:t>Afin de </a:t>
            </a:r>
            <a:r>
              <a:rPr lang="fr-FR" sz="2800" dirty="0" smtClean="0">
                <a:solidFill>
                  <a:srgbClr val="FF0000"/>
                </a:solidFill>
              </a:rPr>
              <a:t>publier</a:t>
            </a:r>
            <a:r>
              <a:rPr lang="fr-FR" sz="2800" dirty="0" smtClean="0"/>
              <a:t> sa clé publique, son possesseur doit </a:t>
            </a:r>
            <a:r>
              <a:rPr lang="fr-FR" sz="2800" dirty="0" smtClean="0">
                <a:solidFill>
                  <a:srgbClr val="0070C0"/>
                </a:solidFill>
              </a:rPr>
              <a:t>fournir un certificat </a:t>
            </a:r>
            <a:r>
              <a:rPr lang="fr-FR" sz="2800" dirty="0" smtClean="0"/>
              <a:t>de sa clé publique signé par l'autorité de certification. </a:t>
            </a:r>
          </a:p>
          <a:p>
            <a:r>
              <a:rPr lang="fr-FR" sz="2800" dirty="0" smtClean="0"/>
              <a:t>Après vérification de la signature apposée sur le certificat en utilisant </a:t>
            </a:r>
            <a:r>
              <a:rPr lang="fr-FR" sz="2800" dirty="0" smtClean="0">
                <a:solidFill>
                  <a:srgbClr val="0070C0"/>
                </a:solidFill>
              </a:rPr>
              <a:t>la clé publique de l'autorité de certification</a:t>
            </a:r>
            <a:r>
              <a:rPr lang="fr-FR" sz="2800" dirty="0" smtClean="0"/>
              <a:t>, le récepteur peut déchiffrer et vérifier les signatures de son interlocuteur dont l'identité et la clé publique sont inclus dans le certificat.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L’objectif d’un certificat numérique est d’assurer:</a:t>
            </a:r>
          </a:p>
          <a:p>
            <a:r>
              <a:rPr lang="fr-FR" dirty="0" smtClean="0"/>
              <a:t>La confidentialité de la signature numérique du porteur du certificat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L’authenticité de la clé publique correspondante à la clé privée du porteur du certificat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La correspondance entre l’identité et la clé publique correspondante à la clé privée du porteur du certificat</a:t>
            </a:r>
          </a:p>
          <a:p>
            <a:r>
              <a:rPr lang="fr-FR" dirty="0" smtClean="0"/>
              <a:t>L’authenticité de la signature numérique de l’autorité de certification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Rappel: </a:t>
            </a:r>
            <a:r>
              <a:rPr lang="fr-FR" dirty="0" smtClean="0"/>
              <a:t>Protocole SSL/TLS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20002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SSL/TLS </a:t>
            </a:r>
            <a:r>
              <a:rPr lang="fr-FR" dirty="0" smtClean="0"/>
              <a:t>est un protocole de sécurisation des échanges développé par Netscape. Il assure les transactions Client / Serveur sur Internet. Il a été intégré dans les navigateurs web depuis 1994. La </a:t>
            </a:r>
            <a:r>
              <a:rPr lang="fr-FR" dirty="0" err="1" smtClean="0"/>
              <a:t>vesrion</a:t>
            </a:r>
            <a:r>
              <a:rPr lang="fr-FR" dirty="0" smtClean="0"/>
              <a:t> 3.1 est baptisée Transport Layer Security </a:t>
            </a:r>
            <a:r>
              <a:rPr lang="fr-FR" dirty="0" smtClean="0">
                <a:solidFill>
                  <a:srgbClr val="FF0000"/>
                </a:solidFill>
              </a:rPr>
              <a:t>TLS</a:t>
            </a:r>
            <a:r>
              <a:rPr lang="fr-FR" dirty="0" smtClean="0"/>
              <a:t>.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000240"/>
            <a:ext cx="58578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Déroulement du protocole SSL 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18660"/>
            <a:ext cx="8215370" cy="32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1472" y="507207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SSL se déroule en deux phases</a:t>
            </a:r>
            <a:br>
              <a:rPr lang="fr-FR" sz="2400" dirty="0" smtClean="0"/>
            </a:br>
            <a:r>
              <a:rPr lang="fr-FR" sz="2400" dirty="0" smtClean="0"/>
              <a:t>1. Phase 1: authentification du serveur</a:t>
            </a:r>
            <a:br>
              <a:rPr lang="fr-FR" sz="2400" dirty="0" smtClean="0"/>
            </a:br>
            <a:r>
              <a:rPr lang="fr-FR" sz="2400" dirty="0" smtClean="0"/>
              <a:t>- Requête client </a:t>
            </a:r>
            <a:br>
              <a:rPr lang="fr-FR" sz="2400" dirty="0" smtClean="0"/>
            </a:b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14430"/>
            <a:ext cx="8229600" cy="1143000"/>
          </a:xfrm>
        </p:spPr>
        <p:txBody>
          <a:bodyPr>
            <a:noAutofit/>
          </a:bodyPr>
          <a:lstStyle/>
          <a:p>
            <a:r>
              <a:rPr lang="fr-FR" dirty="0" smtClean="0"/>
              <a:t>Rappel: Attaque de type man in the middle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83058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du protocole SSL 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8215370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00034" y="521495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- Le serveur envoie son certificat et une liste d'</a:t>
            </a:r>
            <a:r>
              <a:rPr lang="fr-FR" sz="2400" dirty="0" err="1" smtClean="0"/>
              <a:t>algo</a:t>
            </a:r>
            <a:r>
              <a:rPr lang="fr-FR" sz="2400" dirty="0" smtClean="0"/>
              <a:t> de crypto à négocier </a:t>
            </a:r>
            <a:br>
              <a:rPr lang="fr-FR" sz="2400" dirty="0" smtClean="0"/>
            </a:b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du protocole SSL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81250"/>
            <a:ext cx="8165018" cy="292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0034" y="5429264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- Le client vérifie le certificat du serveur à l'aide de la clé publique du CA contenu dans le navigateur </a:t>
            </a:r>
            <a:br>
              <a:rPr lang="fr-FR" sz="2400" dirty="0" smtClean="0"/>
            </a:b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du protocole SSL 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059" y="2538413"/>
            <a:ext cx="8241345" cy="240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0034" y="485776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- Le client génère un pré-master secret (PMS)(48 octets) qui sera utilisé pour générer le master-</a:t>
            </a:r>
            <a:r>
              <a:rPr lang="fr-FR" sz="2400" dirty="0" err="1" smtClean="0"/>
              <a:t>key</a:t>
            </a:r>
            <a:r>
              <a:rPr lang="fr-FR" sz="2400" dirty="0" smtClean="0"/>
              <a:t> (48 octets).</a:t>
            </a:r>
            <a:br>
              <a:rPr lang="fr-FR" sz="2400" dirty="0" smtClean="0"/>
            </a:br>
            <a:r>
              <a:rPr lang="fr-FR" sz="2400" dirty="0" smtClean="0"/>
              <a:t>- PMS est chiffré avec la clé publique du serveur </a:t>
            </a:r>
            <a:br>
              <a:rPr lang="fr-FR" sz="2400" dirty="0" smtClean="0"/>
            </a:b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du protocole SSL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83" y="2471737"/>
            <a:ext cx="8264821" cy="268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0034" y="521495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Les données échangées entre le client et le serveur seront chiffrées et authentifiées avec des clés dérivées du master-secret </a:t>
            </a:r>
            <a:br>
              <a:rPr lang="fr-FR" sz="2400" dirty="0" smtClean="0"/>
            </a:b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du protocole SSL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83" y="2471737"/>
            <a:ext cx="8264821" cy="268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521495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Phase 2: authentification du client</a:t>
            </a:r>
            <a:br>
              <a:rPr lang="fr-FR" dirty="0" smtClean="0"/>
            </a:br>
            <a:r>
              <a:rPr lang="fr-FR" dirty="0" smtClean="0"/>
              <a:t>- Le serveur peut demander au client de s'authentifier en lui demandant son certificat</a:t>
            </a:r>
            <a:br>
              <a:rPr lang="fr-FR" dirty="0" smtClean="0"/>
            </a:br>
            <a:r>
              <a:rPr lang="fr-FR" dirty="0" smtClean="0"/>
              <a:t>- Le client répond en envoyant son certificat puis en signant un message avec sa clé privé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Rappel: Protocole </a:t>
            </a:r>
            <a:r>
              <a:rPr lang="fr-FR" dirty="0" smtClean="0"/>
              <a:t>SSL/TLS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Services de sécurité assurés par SSL</a:t>
            </a:r>
          </a:p>
          <a:p>
            <a:r>
              <a:rPr lang="fr-FR" dirty="0" smtClean="0"/>
              <a:t>Confidentialité</a:t>
            </a:r>
          </a:p>
          <a:p>
            <a:pPr lvl="1"/>
            <a:r>
              <a:rPr lang="fr-FR" dirty="0" smtClean="0"/>
              <a:t>Obtenue par chiffrement symétrique</a:t>
            </a:r>
          </a:p>
          <a:p>
            <a:r>
              <a:rPr lang="fr-FR" dirty="0" smtClean="0"/>
              <a:t>Intégrité</a:t>
            </a:r>
          </a:p>
          <a:p>
            <a:pPr lvl="1"/>
            <a:r>
              <a:rPr lang="fr-FR" dirty="0" smtClean="0"/>
              <a:t>En utilisant des MAC : MD5(128 bits), SHA1(160 bits)</a:t>
            </a:r>
          </a:p>
          <a:p>
            <a:r>
              <a:rPr lang="fr-FR" dirty="0" smtClean="0"/>
              <a:t>Authentification</a:t>
            </a:r>
          </a:p>
          <a:p>
            <a:pPr lvl="1"/>
            <a:r>
              <a:rPr lang="fr-FR" dirty="0" smtClean="0"/>
              <a:t>Identification des deux entités (client optionnel) basée sur les certificats X.509</a:t>
            </a:r>
          </a:p>
          <a:p>
            <a:pPr lvl="1"/>
            <a:r>
              <a:rPr lang="fr-FR" dirty="0" smtClean="0"/>
              <a:t>Authentification de l'origine des données basée sur des MAC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Le protocole SSL/TLS permet d’assurer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Le contrôle d’intégrité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La confidentialité des échanges entre le client et le serveur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L’authentification de l’origine de données</a:t>
            </a:r>
          </a:p>
          <a:p>
            <a:r>
              <a:rPr lang="fr-FR" dirty="0" smtClean="0"/>
              <a:t>L’authentification du serveur optionnellement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L’authentification du client optionnellement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Soit le protocole cryptographique suivant :</a:t>
            </a:r>
            <a:br>
              <a:rPr lang="fr-FR" dirty="0" smtClean="0"/>
            </a:br>
            <a:r>
              <a:rPr lang="fr-FR" dirty="0" smtClean="0"/>
              <a:t>M1 : B ==&gt; A : </a:t>
            </a:r>
            <a:r>
              <a:rPr lang="fr-FR" dirty="0" err="1" smtClean="0"/>
              <a:t>B.PKb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M2 : A ==&gt; B : {m}</a:t>
            </a:r>
            <a:r>
              <a:rPr lang="fr-FR" dirty="0" err="1" smtClean="0"/>
              <a:t>PKb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Ce protocole est vulnérable à une attaque de type </a:t>
            </a:r>
            <a:r>
              <a:rPr lang="fr-FR" dirty="0" smtClean="0">
                <a:solidFill>
                  <a:srgbClr val="0070C0"/>
                </a:solidFill>
              </a:rPr>
              <a:t>man in the middle </a:t>
            </a:r>
            <a:r>
              <a:rPr lang="fr-FR" dirty="0" smtClean="0"/>
              <a:t>. Un intrus "I" peut attaquer ce protocole comme suit :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1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0752" y="3815560"/>
            <a:ext cx="7666024" cy="268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2910" y="2143116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Soit le protocole cryptographique suivant :</a:t>
            </a:r>
            <a:br>
              <a:rPr lang="fr-FR" sz="2400" dirty="0" smtClean="0"/>
            </a:br>
            <a:r>
              <a:rPr lang="fr-FR" sz="2400" dirty="0" smtClean="0"/>
              <a:t>M1 : B ==&gt; A : </a:t>
            </a:r>
            <a:r>
              <a:rPr lang="fr-FR" sz="2400" dirty="0" err="1" smtClean="0"/>
              <a:t>B.PKb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M2 : A ==&gt; B : {m}</a:t>
            </a:r>
            <a:r>
              <a:rPr lang="fr-FR" sz="2400" dirty="0" err="1" smtClean="0"/>
              <a:t>PKb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2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14752"/>
            <a:ext cx="7372401" cy="264320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48" y="2143116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Soit le protocole cryptographique suivant :</a:t>
            </a:r>
            <a:br>
              <a:rPr lang="fr-FR" sz="2400" dirty="0" smtClean="0"/>
            </a:br>
            <a:r>
              <a:rPr lang="fr-FR" sz="2400" dirty="0" smtClean="0"/>
              <a:t>M1 : B ==&gt; A : </a:t>
            </a:r>
            <a:r>
              <a:rPr lang="fr-FR" sz="2400" dirty="0" err="1" smtClean="0"/>
              <a:t>B.PKb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M2 : A ==&gt; B : {m}</a:t>
            </a:r>
            <a:r>
              <a:rPr lang="fr-FR" sz="2400" dirty="0" err="1" smtClean="0"/>
              <a:t>PKb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3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1672" y="3643314"/>
            <a:ext cx="72583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85786" y="2143116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Soit le protocole cryptographique suivant :</a:t>
            </a:r>
            <a:br>
              <a:rPr lang="fr-FR" sz="2400" dirty="0" smtClean="0"/>
            </a:br>
            <a:r>
              <a:rPr lang="fr-FR" sz="2400" dirty="0" smtClean="0"/>
              <a:t>M1 : B ==&gt; A : </a:t>
            </a:r>
            <a:r>
              <a:rPr lang="fr-FR" sz="2400" dirty="0" err="1" smtClean="0"/>
              <a:t>B.PKb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M2 : A ==&gt; B : {m}</a:t>
            </a:r>
            <a:r>
              <a:rPr lang="fr-FR" sz="2400" dirty="0" err="1" smtClean="0"/>
              <a:t>PKb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Rappel: Certificat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358246" cy="447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Rappel: Certificat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8" cy="4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8122</TotalTime>
  <Words>590</Words>
  <Application>Microsoft Office PowerPoint</Application>
  <PresentationFormat>Affichage à l'écran (4:3)</PresentationFormat>
  <Paragraphs>72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Débit</vt:lpstr>
      <vt:lpstr>Module: Sécurité Informatique Série 2 Exercice 1</vt:lpstr>
      <vt:lpstr>Rappel: Attaque de type man in the middle</vt:lpstr>
      <vt:lpstr>Rappel: Attaque de type man in the middle</vt:lpstr>
      <vt:lpstr>Question 1</vt:lpstr>
      <vt:lpstr>Choix 1</vt:lpstr>
      <vt:lpstr>Choix 2</vt:lpstr>
      <vt:lpstr>Choix 3</vt:lpstr>
      <vt:lpstr>Rappel: Certificat numérique</vt:lpstr>
      <vt:lpstr>Rappel: Certificat numérique</vt:lpstr>
      <vt:lpstr>Rappel: Certificat numérique</vt:lpstr>
      <vt:lpstr>Rappel: Certificat numérique</vt:lpstr>
      <vt:lpstr>Rappel: Certificat numérique</vt:lpstr>
      <vt:lpstr>Rappel: Certificat numérique</vt:lpstr>
      <vt:lpstr>Rappel: Certificat numérique</vt:lpstr>
      <vt:lpstr>Rappel: Certificat numérique</vt:lpstr>
      <vt:lpstr>Exemple</vt:lpstr>
      <vt:lpstr>Exemple</vt:lpstr>
      <vt:lpstr>Diapositive 18</vt:lpstr>
      <vt:lpstr>https://www.digicert.com/</vt:lpstr>
      <vt:lpstr>Diapositive 20</vt:lpstr>
      <vt:lpstr>Diapositive 21</vt:lpstr>
      <vt:lpstr>Diapositive 22</vt:lpstr>
      <vt:lpstr>Diapositive 23</vt:lpstr>
      <vt:lpstr>Diapositive 24</vt:lpstr>
      <vt:lpstr>Rappel: Certificat numérique</vt:lpstr>
      <vt:lpstr>Rappel: Certificat numérique</vt:lpstr>
      <vt:lpstr>Question 2</vt:lpstr>
      <vt:lpstr>Rappel: Protocole SSL/TLS</vt:lpstr>
      <vt:lpstr>Déroulement du protocole SSL </vt:lpstr>
      <vt:lpstr>Déroulement du protocole SSL </vt:lpstr>
      <vt:lpstr>Déroulement du protocole SSL </vt:lpstr>
      <vt:lpstr>Déroulement du protocole SSL </vt:lpstr>
      <vt:lpstr>Déroulement du protocole SSL</vt:lpstr>
      <vt:lpstr>Déroulement du protocole SSL</vt:lpstr>
      <vt:lpstr>Rappel: Protocole SSL/TLS</vt:lpstr>
      <vt:lpstr>Question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Série 2 Exercice 1</dc:title>
  <dc:creator>Amina</dc:creator>
  <cp:lastModifiedBy>Amina</cp:lastModifiedBy>
  <cp:revision>24</cp:revision>
  <dcterms:created xsi:type="dcterms:W3CDTF">2020-04-16T08:34:21Z</dcterms:created>
  <dcterms:modified xsi:type="dcterms:W3CDTF">2020-05-14T13:36:37Z</dcterms:modified>
</cp:coreProperties>
</file>