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9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75B4-387C-4A8D-B656-65F5F880C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376B1-43BA-4D40-9BC5-F60A4E5D0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B6FB3-49BE-4FF1-AEC7-702458C3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CEC8-5968-4E02-A86C-6B7A50EB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016EF-6C33-4E9A-A5DE-A8C603F6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6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BB11-F029-42FA-BE93-476BF0129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4813C5-B080-4D33-97C8-CED8012B0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63B82-9819-4B2F-96BC-A0A60F095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1E3B2-C2A1-4807-A52E-79FE6204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863EA-D8A2-48A0-8C13-7D80B5A3D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8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EECD-8FA1-4C73-8EE0-7CE0A023D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B3ED0-DB86-4467-ABBE-8AD5DE4B4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D985-DD7C-43FE-81EF-1BFBC4D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E2F53-A0CD-4622-A0B0-E32B96ED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B3185-2AD6-4881-867B-DBD11F5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FEB8-05AD-4EFE-8D18-A92F7AA12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4103-A7E5-4CF9-B892-BBC1FECBE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B35DA-2766-4728-BCEF-341E5DCB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F37B8-6F7A-4FDD-9CB9-30AB8AE6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2D5EB-8C20-43BA-BA84-F0EF424C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27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7F9A-1A07-46AA-AB65-3D92887D5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AC037-00A6-406D-943E-5EBCFA6DF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69948-4B1F-4591-868A-E9243281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51EE0-3483-4C65-B353-332B8A57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FA60-D843-4C7F-A901-C9DD4C181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3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4961-CD36-49E2-AB42-46AF03FB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6E535-DDDC-47F2-895D-1060ABCD5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870C6-E538-4891-8EDB-E74B2E622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7A5CB-1441-488B-AA17-E66E206E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589-2FF7-448A-8C78-A5F51AB21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046AA-A368-424D-A772-1C48176B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6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4B2C8-EFD9-41A6-BB97-C2C1F6EB9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9B498-DC99-4157-A780-CF50E14ED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C17F8-AC49-42AA-8C0D-8E541E75C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2CEFB-4D82-42B5-874A-F2832E589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D3027-388A-45F4-AF6D-6D904ED89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54CAA5-F0BA-41C7-A2CB-DE28E32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1BAD3-EBB4-4861-9476-C3BF19020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CC86D-D040-402C-8D96-F25DA5DA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8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25E8-49EE-4648-845A-2B8576A99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0B31EF-C195-49FA-BC86-A8BD0B505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9A25C-C835-4BC1-88E8-AE53E0711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F0B3-8A81-43B0-ACF8-F77F764A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59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E030E9-10C0-498D-A8AA-EB544222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FFDCB-2AF9-4455-813A-2B145EF2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90550-E5B0-4F1C-A2B4-455FEB57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68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53C-8EA0-46BD-A938-DA1E429A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25FF-7BBA-4381-89F1-65FB3556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27C12-C084-4469-92CA-63441A1D6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1E509-2853-4D2D-B58C-32443A35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F458E-8085-422B-A66F-61715160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882CB-1CD2-4E05-9214-5BAD789FA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1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3D23-936B-4B4B-83F3-14FCD17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8A4A1-BB42-4252-8DE4-9EF24AF3F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F05A-C727-4FFD-85BB-5D837D2C6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D784F-A827-40FD-B587-12C39B562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9B2C3-9E23-4FFD-8FBE-4115B2C4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BFBBE8-FED3-4AB4-9616-294B9A50E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7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13E3FB-1AA7-4ADE-B763-27F18F25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AA996-1EE3-42B0-9556-AC8C18C16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0578-21A7-47AE-813B-D514CE9ED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CC7C6-358F-441C-8A20-A83F07116E5E}" type="datetimeFigureOut">
              <a:rPr lang="en-GB" smtClean="0"/>
              <a:t>17/05/2020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1FAE-B0CF-4D64-8CE2-8F4BB48C3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635E8-71CE-4786-8C4F-99A1C852D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D5B8-00B1-43E1-8A68-79A0D45C2E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9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CF09A-AE78-4853-A576-263ABDDEB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>
                <a:solidFill>
                  <a:srgbClr val="0070C0"/>
                </a:solidFill>
              </a:rPr>
              <a:t>أخلاقيات العمل الوظيفي</a:t>
            </a:r>
            <a:br>
              <a:rPr lang="ar-DZ" dirty="0">
                <a:solidFill>
                  <a:srgbClr val="C00000"/>
                </a:solidFill>
              </a:rPr>
            </a:br>
            <a:r>
              <a:rPr lang="ar-DZ" dirty="0">
                <a:solidFill>
                  <a:srgbClr val="C00000"/>
                </a:solidFill>
              </a:rPr>
              <a:t>المحاضرة 11</a:t>
            </a:r>
            <a:endParaRPr lang="en-GB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9B98A-A138-40EB-A4D9-21974498B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8289" y="3926106"/>
            <a:ext cx="9144000" cy="1200697"/>
          </a:xfrm>
        </p:spPr>
        <p:txBody>
          <a:bodyPr>
            <a:normAutofit/>
          </a:bodyPr>
          <a:lstStyle/>
          <a:p>
            <a:r>
              <a:rPr lang="ar-DZ" b="1" dirty="0">
                <a:solidFill>
                  <a:srgbClr val="0070C0"/>
                </a:solidFill>
              </a:rPr>
              <a:t>د. فاتح دبلة </a:t>
            </a:r>
          </a:p>
          <a:p>
            <a:r>
              <a:rPr lang="ar-DZ" b="1" dirty="0">
                <a:solidFill>
                  <a:srgbClr val="0070C0"/>
                </a:solidFill>
              </a:rPr>
              <a:t>15 ماي 2020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38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3339" y="900498"/>
            <a:ext cx="4360332" cy="655637"/>
          </a:xfrm>
        </p:spPr>
        <p:txBody>
          <a:bodyPr>
            <a:normAutofit fontScale="90000"/>
          </a:bodyPr>
          <a:lstStyle/>
          <a:p>
            <a:r>
              <a:rPr lang="ar-DZ" sz="4400" b="1" dirty="0">
                <a:solidFill>
                  <a:srgbClr val="0070C0"/>
                </a:solidFill>
              </a:rPr>
              <a:t>مقدمة</a:t>
            </a:r>
            <a:endParaRPr lang="en-GB" sz="4400" b="1" dirty="0">
              <a:solidFill>
                <a:srgbClr val="0070C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-168368" y="3275839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3600" dirty="0">
                <a:solidFill>
                  <a:srgbClr val="C00000"/>
                </a:solidFill>
              </a:rPr>
              <a:t>أخلاقيات العمل الأساسية فضيلة مشتركة عند كل الشعوب 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49D4AF7-67B7-4EE0-BE82-E2705C886598}"/>
              </a:ext>
            </a:extLst>
          </p:cNvPr>
          <p:cNvSpPr txBox="1">
            <a:spLocks/>
          </p:cNvSpPr>
          <p:nvPr/>
        </p:nvSpPr>
        <p:spPr>
          <a:xfrm>
            <a:off x="-168368" y="2132794"/>
            <a:ext cx="10842171" cy="6556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r>
              <a:rPr lang="ar-DZ" sz="3600" dirty="0">
                <a:solidFill>
                  <a:srgbClr val="C00000"/>
                </a:solidFill>
              </a:rPr>
              <a:t>هناك اتفاق على أهمية الأخلاق واختلاف حول مصادرها</a:t>
            </a:r>
            <a:endParaRPr lang="en-GB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59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3546" y="1019622"/>
            <a:ext cx="6445320" cy="528637"/>
          </a:xfrm>
        </p:spPr>
        <p:txBody>
          <a:bodyPr>
            <a:normAutofit fontScale="90000"/>
          </a:bodyPr>
          <a:lstStyle/>
          <a:p>
            <a:pPr algn="r"/>
            <a:r>
              <a:rPr lang="ar-DZ" sz="4000" dirty="0">
                <a:solidFill>
                  <a:srgbClr val="C00000"/>
                </a:solidFill>
              </a:rPr>
              <a:t>مصادر الأخلاقيات في منظمات الأعمال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4866" y="1877749"/>
            <a:ext cx="9144000" cy="772318"/>
          </a:xfrm>
        </p:spPr>
        <p:txBody>
          <a:bodyPr>
            <a:normAutofit fontScale="85000" lnSpcReduction="20000"/>
          </a:bodyPr>
          <a:lstStyle/>
          <a:p>
            <a:pPr marL="571500" indent="-571500" rtl="1">
              <a:buFont typeface="Wingdings" panose="05000000000000000000" pitchFamily="2" charset="2"/>
              <a:buChar char="v"/>
            </a:pPr>
            <a:r>
              <a:rPr lang="ar-DZ" sz="3600" dirty="0">
                <a:solidFill>
                  <a:srgbClr val="7030A0"/>
                </a:solidFill>
              </a:rPr>
              <a:t>تشير الأخلاق الى النظام القيمي والمعايير الأخلاقية التي يستند اليها عند اتخاذ القرارات، وهي تبين ما هو صح وما هو خطأ.</a:t>
            </a:r>
            <a:endParaRPr lang="en-GB" sz="3600" dirty="0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882D8A5-2CD8-4D0F-BC0D-9F546401DB9D}"/>
              </a:ext>
            </a:extLst>
          </p:cNvPr>
          <p:cNvSpPr/>
          <p:nvPr/>
        </p:nvSpPr>
        <p:spPr>
          <a:xfrm>
            <a:off x="7284379" y="3499665"/>
            <a:ext cx="3698696" cy="77893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rgbClr val="0070C0"/>
                </a:solidFill>
              </a:rPr>
              <a:t>نظام القيم الاجتماعية والاخلاقية في المجتمع الخارجي </a:t>
            </a:r>
            <a:endParaRPr lang="en-GB" sz="2000" b="1" dirty="0">
              <a:solidFill>
                <a:srgbClr val="0070C0"/>
              </a:solidFill>
            </a:endParaRPr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F3C1759B-EAFC-4383-B606-28EA5E14F17C}"/>
              </a:ext>
            </a:extLst>
          </p:cNvPr>
          <p:cNvSpPr/>
          <p:nvPr/>
        </p:nvSpPr>
        <p:spPr>
          <a:xfrm>
            <a:off x="1570235" y="3513363"/>
            <a:ext cx="3698696" cy="77893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>
                <a:solidFill>
                  <a:srgbClr val="0070C0"/>
                </a:solidFill>
              </a:rPr>
              <a:t>نظام القيم والمعتقدات الشخصية الذاتية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B48F7E-DD0C-4B00-9B15-E6A4E1EE91F6}"/>
              </a:ext>
            </a:extLst>
          </p:cNvPr>
          <p:cNvSpPr/>
          <p:nvPr/>
        </p:nvSpPr>
        <p:spPr>
          <a:xfrm>
            <a:off x="7726166" y="4764909"/>
            <a:ext cx="31768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400" dirty="0"/>
              <a:t>الثقافة السائدة في المجتمع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400" dirty="0"/>
              <a:t>قيم الجماعة والعائلة والعمل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400" dirty="0"/>
              <a:t>قيم المجتمع الحضارية</a:t>
            </a:r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80294C-9E3B-4DEB-BB38-2E91529352E2}"/>
              </a:ext>
            </a:extLst>
          </p:cNvPr>
          <p:cNvSpPr/>
          <p:nvPr/>
        </p:nvSpPr>
        <p:spPr>
          <a:xfrm>
            <a:off x="1756785" y="4626409"/>
            <a:ext cx="31768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dirty="0"/>
              <a:t>القيم الشخصية الذاتية الفطرية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dirty="0"/>
              <a:t>المعتقدات الدينية والمذهبية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dirty="0"/>
              <a:t>الخبرة السابقة والمستوى التعليمي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dirty="0"/>
              <a:t>الخصوصية الفردية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000" dirty="0"/>
              <a:t>الحالة الصحية النفسية والجسمانية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284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061" y="1105957"/>
            <a:ext cx="10945877" cy="528637"/>
          </a:xfrm>
        </p:spPr>
        <p:txBody>
          <a:bodyPr>
            <a:noAutofit/>
          </a:bodyPr>
          <a:lstStyle/>
          <a:p>
            <a:pPr algn="r"/>
            <a:r>
              <a:rPr lang="ar-DZ" sz="3200" dirty="0">
                <a:solidFill>
                  <a:srgbClr val="0070C0"/>
                </a:solidFill>
              </a:rPr>
              <a:t>اجمالا يمكن ان تحدد مصادر اخلاقيات الأعمال التي تتجسد في السلوك الاخلاقي الحميد أو السيء بالاتي: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80294C-9E3B-4DEB-BB38-2E91529352E2}"/>
              </a:ext>
            </a:extLst>
          </p:cNvPr>
          <p:cNvSpPr/>
          <p:nvPr/>
        </p:nvSpPr>
        <p:spPr>
          <a:xfrm>
            <a:off x="2185766" y="1759920"/>
            <a:ext cx="7820466" cy="48320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العائلة والتربية البيئية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ثقافة المجتمع وقيمه وعاداته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التأثر بالجماعات المرجعية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مدرسة ونظام التعليم في المجتمع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اعلام الدولة والصحافة ومؤسسات الرأي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مجتمع العمل الأول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سلطة القديم والقيم الشخصية المتأصلة لدى العاملين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القوانين واللوائح الحكومية والتشريعات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قوانين سلوك الاخلاقي والمعرفي للصناعة والمهن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الخبرة المتراكمة والضمير الانساني الصالح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DZ" sz="2800" dirty="0"/>
              <a:t>جماعات الضغط في المجتمع المدني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8702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80" y="848043"/>
            <a:ext cx="5902960" cy="655637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ar-DZ" sz="3600" dirty="0">
                <a:solidFill>
                  <a:srgbClr val="C00000"/>
                </a:solidFill>
              </a:rPr>
              <a:t>وسائل ترسيخ أخلاقيات المهنة </a:t>
            </a:r>
            <a:endParaRPr lang="en-GB" sz="3600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640" y="2106348"/>
            <a:ext cx="10322560" cy="321566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تنمية الرقابة الذاتية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وضع الأنظمة الدقيقة التي تمنع الاجتهادات الفردية الخاطئة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القدوة الحسنة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تصحيح الفهم الديني والوطني للوظيفة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محاسبة الموظفين والمسؤولين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rgbClr val="C00000"/>
                </a:solidFill>
              </a:rPr>
              <a:t>التقييم المستمر للموظفين </a:t>
            </a:r>
          </a:p>
          <a:p>
            <a:pPr marL="342900" indent="-342900" algn="r" rtl="1">
              <a:buFont typeface="Wingdings" panose="05000000000000000000" pitchFamily="2" charset="2"/>
              <a:buChar char="q"/>
            </a:pP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862819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79" y="848043"/>
            <a:ext cx="8189987" cy="6556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DZ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بينما تشير عقبات تطبيق هذه الأخلاقيات المهنية الى :</a:t>
            </a:r>
            <a:endParaRPr lang="en-GB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E25EE-D676-480A-958E-7DD57C248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6640" y="2106348"/>
            <a:ext cx="10322560" cy="3215665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عدم الالتزام بتطبيق العقوبات ، فمن أمن العقوبة أساء الأدب، والعقوبة لها دور تقويمي للسلوك وليست غاية في حد ذاتها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غياب القدوات الحسنة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ضعف الوازع الديني والوطني والخيري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تغليب المصالح الشخصية على المصالح العامة والوطنية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غموض الادوار والقوانين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sz="2800" b="1" dirty="0">
                <a:solidFill>
                  <a:schemeClr val="tx1"/>
                </a:solidFill>
              </a:rPr>
              <a:t>فقدان روح التفاهم بين الادارة والموظفين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15465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9755" y="3101181"/>
            <a:ext cx="4360332" cy="79715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اخلاقيات العمل، ضرورة ادارية</a:t>
            </a:r>
            <a:br>
              <a:rPr lang="ar-DZ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ar-DZ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الالتزام بالاخلاق من صميم العمل الاداري  </a:t>
            </a:r>
            <a:endParaRPr lang="en-GB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D8C238C-98A4-4D9C-9532-48D20766024B}"/>
              </a:ext>
            </a:extLst>
          </p:cNvPr>
          <p:cNvSpPr/>
          <p:nvPr/>
        </p:nvSpPr>
        <p:spPr>
          <a:xfrm>
            <a:off x="8610087" y="1273996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بين العاملين والادارة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FD1C4A-8DC1-4908-9E2E-A04846590B8C}"/>
              </a:ext>
            </a:extLst>
          </p:cNvPr>
          <p:cNvSpPr/>
          <p:nvPr/>
        </p:nvSpPr>
        <p:spPr>
          <a:xfrm>
            <a:off x="2289104" y="4042879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مع الموردين</a:t>
            </a:r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6B61A72-F1B3-42A8-805F-8C55403F91AD}"/>
              </a:ext>
            </a:extLst>
          </p:cNvPr>
          <p:cNvSpPr/>
          <p:nvPr/>
        </p:nvSpPr>
        <p:spPr>
          <a:xfrm>
            <a:off x="5407642" y="646465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بين العاملين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42E3E22-4E0C-45C1-AA0A-78F80E19007C}"/>
              </a:ext>
            </a:extLst>
          </p:cNvPr>
          <p:cNvSpPr/>
          <p:nvPr/>
        </p:nvSpPr>
        <p:spPr>
          <a:xfrm>
            <a:off x="8419671" y="4042880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مع العملاء</a:t>
            </a:r>
            <a:endParaRPr lang="en-GB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ECB65-B6FD-46F1-8214-CD16796FE1F1}"/>
              </a:ext>
            </a:extLst>
          </p:cNvPr>
          <p:cNvSpPr/>
          <p:nvPr/>
        </p:nvSpPr>
        <p:spPr>
          <a:xfrm>
            <a:off x="5407642" y="4655423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مع المستثمرين</a:t>
            </a:r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AB7E4E-AE44-48AB-BC46-77383BE51CD2}"/>
              </a:ext>
            </a:extLst>
          </p:cNvPr>
          <p:cNvSpPr/>
          <p:nvPr/>
        </p:nvSpPr>
        <p:spPr>
          <a:xfrm>
            <a:off x="1989442" y="1455506"/>
            <a:ext cx="2044558" cy="15411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/>
              <a:t>علاقة مع المنافسين</a:t>
            </a:r>
            <a:endParaRPr lang="en-GB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731C717-F260-40F7-8FF6-6FDC3D994CE3}"/>
              </a:ext>
            </a:extLst>
          </p:cNvPr>
          <p:cNvSpPr/>
          <p:nvPr/>
        </p:nvSpPr>
        <p:spPr>
          <a:xfrm rot="16200000">
            <a:off x="6107302" y="2365611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8B7B256-AF61-4538-8D7F-E2C0A18D1A0F}"/>
              </a:ext>
            </a:extLst>
          </p:cNvPr>
          <p:cNvSpPr/>
          <p:nvPr/>
        </p:nvSpPr>
        <p:spPr>
          <a:xfrm rot="5400000">
            <a:off x="6107302" y="3950123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EEBC8C4-28BD-4D2C-B255-A3E07F74B6B7}"/>
              </a:ext>
            </a:extLst>
          </p:cNvPr>
          <p:cNvSpPr/>
          <p:nvPr/>
        </p:nvSpPr>
        <p:spPr>
          <a:xfrm rot="13019138">
            <a:off x="4220558" y="2365610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6CDFA790-EAE2-4F9F-A16F-F45BDDAE6F29}"/>
              </a:ext>
            </a:extLst>
          </p:cNvPr>
          <p:cNvSpPr/>
          <p:nvPr/>
        </p:nvSpPr>
        <p:spPr>
          <a:xfrm rot="18388708">
            <a:off x="7979976" y="2365609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FD933DB3-6154-4C22-91B4-E409E5B9CFB8}"/>
              </a:ext>
            </a:extLst>
          </p:cNvPr>
          <p:cNvSpPr/>
          <p:nvPr/>
        </p:nvSpPr>
        <p:spPr>
          <a:xfrm rot="2228347">
            <a:off x="7885142" y="3950123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72D8E87-EBDC-4FE1-AAE6-FDAEE8C078A8}"/>
              </a:ext>
            </a:extLst>
          </p:cNvPr>
          <p:cNvSpPr/>
          <p:nvPr/>
        </p:nvSpPr>
        <p:spPr>
          <a:xfrm rot="8812163">
            <a:off x="4225623" y="3941973"/>
            <a:ext cx="645237" cy="51199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6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FAAB6-938B-4A4D-89FE-8D0CAD719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027" y="512763"/>
            <a:ext cx="11007415" cy="6556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70000"/>
              </a:lnSpc>
            </a:pPr>
            <a:r>
              <a:rPr lang="ar-DZ" sz="36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اخيرا، مواقف لها علاقة بأخلاقيات العمل واخلاقيات الادارة</a:t>
            </a:r>
            <a:endParaRPr lang="en-GB" sz="3600" b="1" dirty="0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D81CB10-5069-4FD1-AA3F-6DBFF03697B4}"/>
              </a:ext>
            </a:extLst>
          </p:cNvPr>
          <p:cNvSpPr txBox="1">
            <a:spLocks/>
          </p:cNvSpPr>
          <p:nvPr/>
        </p:nvSpPr>
        <p:spPr>
          <a:xfrm>
            <a:off x="572417" y="1464865"/>
            <a:ext cx="10842171" cy="4648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الوعود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تقارير العمل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التوظيف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الأولويات 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التسلق والاستهانة بالمرؤوسين 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عدم التعاون 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الرشوة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الكذب على الموردين والعملاء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الهدايا 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تقييم المرؤوسين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r>
              <a:rPr lang="ar-DZ" sz="2500" b="1" dirty="0">
                <a:solidFill>
                  <a:srgbClr val="0070C0"/>
                </a:solidFill>
              </a:rPr>
              <a:t>ازدراء المرؤوسين </a:t>
            </a:r>
          </a:p>
          <a:p>
            <a:pPr marL="571500" indent="-571500" algn="r" rtl="1">
              <a:buFont typeface="Wingdings" panose="05000000000000000000" pitchFamily="2" charset="2"/>
              <a:buChar char="Ø"/>
            </a:pPr>
            <a:endParaRPr lang="ar-DZ" sz="2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89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297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أخلاقيات العمل الوظيفي المحاضرة 11</vt:lpstr>
      <vt:lpstr>مقدمة</vt:lpstr>
      <vt:lpstr>مصادر الأخلاقيات في منظمات الأعمال</vt:lpstr>
      <vt:lpstr>اجمالا يمكن ان تحدد مصادر اخلاقيات الأعمال التي تتجسد في السلوك الاخلاقي الحميد أو السيء بالاتي:</vt:lpstr>
      <vt:lpstr>وسائل ترسيخ أخلاقيات المهنة </vt:lpstr>
      <vt:lpstr>بينما تشير عقبات تطبيق هذه الأخلاقيات المهنية الى :</vt:lpstr>
      <vt:lpstr>اخلاقيات العمل، ضرورة ادارية الالتزام بالاخلاق من صميم العمل الاداري  </vt:lpstr>
      <vt:lpstr>اخيرا، مواقف لها علاقة بأخلاقيات العمل واخلاقيات الادارة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الثقافة التنظيمية وأخلاقيات العمل</dc:title>
  <dc:creator>Nawel Debla</dc:creator>
  <cp:lastModifiedBy>Nawel Debla</cp:lastModifiedBy>
  <cp:revision>32</cp:revision>
  <dcterms:created xsi:type="dcterms:W3CDTF">2020-04-15T12:27:46Z</dcterms:created>
  <dcterms:modified xsi:type="dcterms:W3CDTF">2020-05-17T13:22:46Z</dcterms:modified>
  <cp:contentStatus/>
</cp:coreProperties>
</file>