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8" r:id="rId5"/>
    <p:sldId id="263" r:id="rId6"/>
    <p:sldId id="264" r:id="rId7"/>
    <p:sldId id="265" r:id="rId8"/>
    <p:sldId id="266" r:id="rId9"/>
    <p:sldId id="273" r:id="rId10"/>
    <p:sldId id="272" r:id="rId11"/>
    <p:sldId id="274" r:id="rId12"/>
    <p:sldId id="261" r:id="rId13"/>
    <p:sldId id="262" r:id="rId14"/>
    <p:sldId id="259" r:id="rId15"/>
    <p:sldId id="260" r:id="rId16"/>
    <p:sldId id="269" r:id="rId17"/>
    <p:sldId id="268" r:id="rId18"/>
    <p:sldId id="270"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2CEEFB4-988B-465F-84DD-60630DDC8736}" type="datetimeFigureOut">
              <a:rPr lang="fr-FR" smtClean="0"/>
              <a:pPr/>
              <a:t>19/05/2019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B94845-0D74-488D-9F8A-586D901B953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CEEFB4-988B-465F-84DD-60630DDC8736}" type="datetimeFigureOut">
              <a:rPr lang="fr-FR" smtClean="0"/>
              <a:pPr/>
              <a:t>19/05/2019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B94845-0D74-488D-9F8A-586D901B953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CEEFB4-988B-465F-84DD-60630DDC8736}" type="datetimeFigureOut">
              <a:rPr lang="fr-FR" smtClean="0"/>
              <a:pPr/>
              <a:t>19/05/2019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B94845-0D74-488D-9F8A-586D901B953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CEEFB4-988B-465F-84DD-60630DDC8736}" type="datetimeFigureOut">
              <a:rPr lang="fr-FR" smtClean="0"/>
              <a:pPr/>
              <a:t>19/05/2019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B94845-0D74-488D-9F8A-586D901B953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2CEEFB4-988B-465F-84DD-60630DDC8736}" type="datetimeFigureOut">
              <a:rPr lang="fr-FR" smtClean="0"/>
              <a:pPr/>
              <a:t>19/05/2019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B94845-0D74-488D-9F8A-586D901B953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2CEEFB4-988B-465F-84DD-60630DDC8736}" type="datetimeFigureOut">
              <a:rPr lang="fr-FR" smtClean="0"/>
              <a:pPr/>
              <a:t>19/05/2019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B94845-0D74-488D-9F8A-586D901B953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2CEEFB4-988B-465F-84DD-60630DDC8736}" type="datetimeFigureOut">
              <a:rPr lang="fr-FR" smtClean="0"/>
              <a:pPr/>
              <a:t>19/05/2019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3B94845-0D74-488D-9F8A-586D901B953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2CEEFB4-988B-465F-84DD-60630DDC8736}" type="datetimeFigureOut">
              <a:rPr lang="fr-FR" smtClean="0"/>
              <a:pPr/>
              <a:t>19/05/2019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3B94845-0D74-488D-9F8A-586D901B953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CEEFB4-988B-465F-84DD-60630DDC8736}" type="datetimeFigureOut">
              <a:rPr lang="fr-FR" smtClean="0"/>
              <a:pPr/>
              <a:t>19/05/2019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3B94845-0D74-488D-9F8A-586D901B953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2CEEFB4-988B-465F-84DD-60630DDC8736}" type="datetimeFigureOut">
              <a:rPr lang="fr-FR" smtClean="0"/>
              <a:pPr/>
              <a:t>19/05/2019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B94845-0D74-488D-9F8A-586D901B953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2CEEFB4-988B-465F-84DD-60630DDC8736}" type="datetimeFigureOut">
              <a:rPr lang="fr-FR" smtClean="0"/>
              <a:pPr/>
              <a:t>19/05/2019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B94845-0D74-488D-9F8A-586D901B953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EEFB4-988B-465F-84DD-60630DDC8736}" type="datetimeFigureOut">
              <a:rPr lang="fr-FR" smtClean="0"/>
              <a:pPr/>
              <a:t>19/05/2019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94845-0D74-488D-9F8A-586D901B953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57166"/>
            <a:ext cx="8786842" cy="1470025"/>
          </a:xfrm>
        </p:spPr>
        <p:txBody>
          <a:bodyPr>
            <a:normAutofit/>
          </a:bodyPr>
          <a:lstStyle/>
          <a:p>
            <a:r>
              <a:rPr lang="ar-DZ" sz="4000" b="1" dirty="0" smtClean="0"/>
              <a:t>المركزات الاسطوانية المكافئة</a:t>
            </a:r>
            <a:r>
              <a:rPr lang="ar-DZ" sz="4000" dirty="0" smtClean="0"/>
              <a:t/>
            </a:r>
            <a:br>
              <a:rPr lang="ar-DZ" sz="4000" dirty="0" smtClean="0"/>
            </a:br>
            <a:r>
              <a:rPr lang="fr-FR" sz="4000" dirty="0" smtClean="0"/>
              <a:t>Concentrateurs </a:t>
            </a:r>
            <a:r>
              <a:rPr lang="fr-FR" sz="4000" dirty="0" err="1" smtClean="0"/>
              <a:t>cylindro</a:t>
            </a:r>
            <a:r>
              <a:rPr lang="fr-FR" sz="4000" dirty="0" smtClean="0"/>
              <a:t>-paraboliques</a:t>
            </a:r>
            <a:endParaRPr lang="fr-FR" sz="4000" dirty="0"/>
          </a:p>
        </p:txBody>
      </p:sp>
      <p:pic>
        <p:nvPicPr>
          <p:cNvPr id="1026" name="Picture 2" descr="File:Miroir creux.png"/>
          <p:cNvPicPr>
            <a:picLocks noChangeAspect="1" noChangeArrowheads="1"/>
          </p:cNvPicPr>
          <p:nvPr/>
        </p:nvPicPr>
        <p:blipFill>
          <a:blip r:embed="rId2"/>
          <a:srcRect/>
          <a:stretch>
            <a:fillRect/>
          </a:stretch>
        </p:blipFill>
        <p:spPr bwMode="auto">
          <a:xfrm>
            <a:off x="5643570" y="1571612"/>
            <a:ext cx="2571768" cy="4396449"/>
          </a:xfrm>
          <a:prstGeom prst="rect">
            <a:avLst/>
          </a:prstGeom>
          <a:noFill/>
        </p:spPr>
      </p:pic>
      <p:pic>
        <p:nvPicPr>
          <p:cNvPr id="1028" name="Picture 4" descr="C:\Documents and Settings\wah\Bureau\Les centrales à capteurs cylindro-paraboliques - [ EcoSources ]_files\nevada-solar-one-parabol.jpg"/>
          <p:cNvPicPr>
            <a:picLocks noChangeAspect="1" noChangeArrowheads="1"/>
          </p:cNvPicPr>
          <p:nvPr/>
        </p:nvPicPr>
        <p:blipFill>
          <a:blip r:embed="rId3"/>
          <a:srcRect/>
          <a:stretch>
            <a:fillRect/>
          </a:stretch>
        </p:blipFill>
        <p:spPr bwMode="auto">
          <a:xfrm>
            <a:off x="571472" y="1857364"/>
            <a:ext cx="4693721" cy="34290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Dubai</a:t>
            </a:r>
            <a:endParaRPr lang="fr-FR" dirty="0"/>
          </a:p>
        </p:txBody>
      </p:sp>
      <p:sp>
        <p:nvSpPr>
          <p:cNvPr id="29698" name="AutoShape 2" descr="Résultat de recherche d'images pour &quot;solar power duba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9702" name="Picture 6" descr="Image associée"/>
          <p:cNvPicPr>
            <a:picLocks noChangeAspect="1" noChangeArrowheads="1"/>
          </p:cNvPicPr>
          <p:nvPr/>
        </p:nvPicPr>
        <p:blipFill>
          <a:blip r:embed="rId2"/>
          <a:srcRect/>
          <a:stretch>
            <a:fillRect/>
          </a:stretch>
        </p:blipFill>
        <p:spPr bwMode="auto">
          <a:xfrm>
            <a:off x="214282" y="1357298"/>
            <a:ext cx="8726884" cy="421484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Maroc</a:t>
            </a:r>
            <a:endParaRPr lang="fr-FR" dirty="0"/>
          </a:p>
        </p:txBody>
      </p:sp>
      <p:sp>
        <p:nvSpPr>
          <p:cNvPr id="31746" name="AutoShape 2" descr="Résultat de recherche d'images pour &quot;solar power morocc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748" name="AutoShape 4" descr="Résultat de recherche d'images pour &quot;solar power morocc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750" name="AutoShape 6" descr="Résultat de recherche d'images pour &quot;solar power morocc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752" name="Picture 8" descr="Résultat de recherche d'images pour &quot;solar power morocco&quot;"/>
          <p:cNvPicPr>
            <a:picLocks noChangeAspect="1" noChangeArrowheads="1"/>
          </p:cNvPicPr>
          <p:nvPr/>
        </p:nvPicPr>
        <p:blipFill>
          <a:blip r:embed="rId2"/>
          <a:srcRect/>
          <a:stretch>
            <a:fillRect/>
          </a:stretch>
        </p:blipFill>
        <p:spPr bwMode="auto">
          <a:xfrm>
            <a:off x="1214414" y="1214422"/>
            <a:ext cx="7085240" cy="471490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ésultat de recherche d'images pour &quot;capteur cylindro parabolique&quot;"/>
          <p:cNvPicPr>
            <a:picLocks noChangeAspect="1" noChangeArrowheads="1"/>
          </p:cNvPicPr>
          <p:nvPr/>
        </p:nvPicPr>
        <p:blipFill>
          <a:blip r:embed="rId2"/>
          <a:srcRect/>
          <a:stretch>
            <a:fillRect/>
          </a:stretch>
        </p:blipFill>
        <p:spPr bwMode="auto">
          <a:xfrm>
            <a:off x="142844" y="785794"/>
            <a:ext cx="8701932" cy="48577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srcRect/>
          <a:stretch>
            <a:fillRect/>
          </a:stretch>
        </p:blipFill>
        <p:spPr bwMode="auto">
          <a:xfrm>
            <a:off x="285720" y="1714488"/>
            <a:ext cx="8410575" cy="3495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57224" y="571480"/>
            <a:ext cx="6572250" cy="5324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076325" y="1047750"/>
            <a:ext cx="6991350" cy="476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23850" y="946173"/>
            <a:ext cx="8386763" cy="5768975"/>
            <a:chOff x="323850" y="692150"/>
            <a:chExt cx="8386763" cy="5768975"/>
          </a:xfrm>
        </p:grpSpPr>
        <p:sp>
          <p:nvSpPr>
            <p:cNvPr id="5" name="Text Box 4"/>
            <p:cNvSpPr txBox="1">
              <a:spLocks noChangeArrowheads="1"/>
            </p:cNvSpPr>
            <p:nvPr/>
          </p:nvSpPr>
          <p:spPr bwMode="auto">
            <a:xfrm>
              <a:off x="323850" y="836613"/>
              <a:ext cx="4414838" cy="396875"/>
            </a:xfrm>
            <a:prstGeom prst="rect">
              <a:avLst/>
            </a:prstGeom>
            <a:noFill/>
            <a:ln w="9525">
              <a:noFill/>
              <a:miter lim="800000"/>
              <a:headEnd/>
              <a:tailEnd/>
            </a:ln>
          </p:spPr>
          <p:txBody>
            <a:bodyPr wrap="none">
              <a:spAutoFit/>
            </a:bodyPr>
            <a:lstStyle/>
            <a:p>
              <a:r>
                <a:rPr lang="fr-FR" sz="2000" u="sng" dirty="0"/>
                <a:t>Milieu de stockage « à T uniforme »</a:t>
              </a:r>
            </a:p>
          </p:txBody>
        </p:sp>
        <p:sp>
          <p:nvSpPr>
            <p:cNvPr id="6" name="Oval 5"/>
            <p:cNvSpPr>
              <a:spLocks noChangeArrowheads="1"/>
            </p:cNvSpPr>
            <p:nvPr/>
          </p:nvSpPr>
          <p:spPr bwMode="auto">
            <a:xfrm>
              <a:off x="2051050" y="1989138"/>
              <a:ext cx="1223963" cy="12954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fr-FR"/>
            </a:p>
          </p:txBody>
        </p:sp>
        <p:sp>
          <p:nvSpPr>
            <p:cNvPr id="7" name="Oval 6"/>
            <p:cNvSpPr>
              <a:spLocks noChangeArrowheads="1"/>
            </p:cNvSpPr>
            <p:nvPr/>
          </p:nvSpPr>
          <p:spPr bwMode="auto">
            <a:xfrm>
              <a:off x="1619250" y="1557338"/>
              <a:ext cx="2087563" cy="2159000"/>
            </a:xfrm>
            <a:prstGeom prst="ellipse">
              <a:avLst/>
            </a:prstGeom>
            <a:noFill/>
            <a:ln w="9525">
              <a:solidFill>
                <a:schemeClr val="tx1"/>
              </a:solidFill>
              <a:prstDash val="dash"/>
              <a:round/>
              <a:headEnd/>
              <a:tailEnd/>
            </a:ln>
          </p:spPr>
          <p:txBody>
            <a:bodyPr wrap="none" anchor="ctr"/>
            <a:lstStyle/>
            <a:p>
              <a:endParaRPr lang="fr-FR"/>
            </a:p>
          </p:txBody>
        </p:sp>
        <p:sp>
          <p:nvSpPr>
            <p:cNvPr id="8" name="Line 7"/>
            <p:cNvSpPr>
              <a:spLocks noChangeShapeType="1"/>
            </p:cNvSpPr>
            <p:nvPr/>
          </p:nvSpPr>
          <p:spPr bwMode="auto">
            <a:xfrm>
              <a:off x="755650" y="2060575"/>
              <a:ext cx="1008063" cy="0"/>
            </a:xfrm>
            <a:prstGeom prst="line">
              <a:avLst/>
            </a:prstGeom>
            <a:noFill/>
            <a:ln w="28575">
              <a:solidFill>
                <a:srgbClr val="FF0000"/>
              </a:solidFill>
              <a:round/>
              <a:headEnd/>
              <a:tailEnd/>
            </a:ln>
          </p:spPr>
          <p:txBody>
            <a:bodyPr/>
            <a:lstStyle/>
            <a:p>
              <a:endParaRPr lang="fr-FR"/>
            </a:p>
          </p:txBody>
        </p:sp>
        <p:sp>
          <p:nvSpPr>
            <p:cNvPr id="9" name="Line 8"/>
            <p:cNvSpPr>
              <a:spLocks noChangeShapeType="1"/>
            </p:cNvSpPr>
            <p:nvPr/>
          </p:nvSpPr>
          <p:spPr bwMode="auto">
            <a:xfrm>
              <a:off x="1763713" y="2060575"/>
              <a:ext cx="358775" cy="287338"/>
            </a:xfrm>
            <a:prstGeom prst="line">
              <a:avLst/>
            </a:prstGeom>
            <a:noFill/>
            <a:ln w="28575">
              <a:solidFill>
                <a:srgbClr val="FF0000"/>
              </a:solidFill>
              <a:round/>
              <a:headEnd/>
              <a:tailEnd/>
            </a:ln>
          </p:spPr>
          <p:txBody>
            <a:bodyPr/>
            <a:lstStyle/>
            <a:p>
              <a:endParaRPr lang="fr-FR"/>
            </a:p>
          </p:txBody>
        </p:sp>
        <p:sp>
          <p:nvSpPr>
            <p:cNvPr id="10" name="Line 9"/>
            <p:cNvSpPr>
              <a:spLocks noChangeShapeType="1"/>
            </p:cNvSpPr>
            <p:nvPr/>
          </p:nvSpPr>
          <p:spPr bwMode="auto">
            <a:xfrm>
              <a:off x="2122488" y="2347913"/>
              <a:ext cx="1081088" cy="0"/>
            </a:xfrm>
            <a:prstGeom prst="line">
              <a:avLst/>
            </a:prstGeom>
            <a:noFill/>
            <a:ln w="28575">
              <a:solidFill>
                <a:srgbClr val="FF0000"/>
              </a:solidFill>
              <a:round/>
              <a:headEnd/>
              <a:tailEnd/>
            </a:ln>
          </p:spPr>
          <p:txBody>
            <a:bodyPr/>
            <a:lstStyle/>
            <a:p>
              <a:endParaRPr lang="fr-FR"/>
            </a:p>
          </p:txBody>
        </p:sp>
        <p:sp>
          <p:nvSpPr>
            <p:cNvPr id="11" name="Line 10"/>
            <p:cNvSpPr>
              <a:spLocks noChangeShapeType="1"/>
            </p:cNvSpPr>
            <p:nvPr/>
          </p:nvSpPr>
          <p:spPr bwMode="auto">
            <a:xfrm flipH="1">
              <a:off x="3203575" y="2060575"/>
              <a:ext cx="358775" cy="287338"/>
            </a:xfrm>
            <a:prstGeom prst="line">
              <a:avLst/>
            </a:prstGeom>
            <a:noFill/>
            <a:ln w="28575">
              <a:solidFill>
                <a:srgbClr val="FF0000"/>
              </a:solidFill>
              <a:round/>
              <a:headEnd/>
              <a:tailEnd/>
            </a:ln>
          </p:spPr>
          <p:txBody>
            <a:bodyPr/>
            <a:lstStyle/>
            <a:p>
              <a:endParaRPr lang="fr-FR"/>
            </a:p>
          </p:txBody>
        </p:sp>
        <p:sp>
          <p:nvSpPr>
            <p:cNvPr id="12" name="Line 11"/>
            <p:cNvSpPr>
              <a:spLocks noChangeShapeType="1"/>
            </p:cNvSpPr>
            <p:nvPr/>
          </p:nvSpPr>
          <p:spPr bwMode="auto">
            <a:xfrm>
              <a:off x="3563938" y="2060575"/>
              <a:ext cx="1008063" cy="0"/>
            </a:xfrm>
            <a:prstGeom prst="line">
              <a:avLst/>
            </a:prstGeom>
            <a:noFill/>
            <a:ln w="28575">
              <a:solidFill>
                <a:srgbClr val="FF0000"/>
              </a:solidFill>
              <a:round/>
              <a:headEnd/>
              <a:tailEnd/>
            </a:ln>
          </p:spPr>
          <p:txBody>
            <a:bodyPr/>
            <a:lstStyle/>
            <a:p>
              <a:endParaRPr lang="fr-FR"/>
            </a:p>
          </p:txBody>
        </p:sp>
        <p:sp>
          <p:nvSpPr>
            <p:cNvPr id="13" name="Text Box 13"/>
            <p:cNvSpPr txBox="1">
              <a:spLocks noChangeArrowheads="1"/>
            </p:cNvSpPr>
            <p:nvPr/>
          </p:nvSpPr>
          <p:spPr bwMode="auto">
            <a:xfrm>
              <a:off x="827088" y="1700213"/>
              <a:ext cx="342900" cy="366712"/>
            </a:xfrm>
            <a:prstGeom prst="rect">
              <a:avLst/>
            </a:prstGeom>
            <a:noFill/>
            <a:ln w="9525">
              <a:noFill/>
              <a:miter lim="800000"/>
              <a:headEnd/>
              <a:tailEnd/>
            </a:ln>
          </p:spPr>
          <p:txBody>
            <a:bodyPr wrap="none">
              <a:spAutoFit/>
            </a:bodyPr>
            <a:lstStyle/>
            <a:p>
              <a:r>
                <a:rPr lang="fr-FR" sz="1800" b="1">
                  <a:solidFill>
                    <a:srgbClr val="FF0000"/>
                  </a:solidFill>
                </a:rPr>
                <a:t>T</a:t>
              </a:r>
            </a:p>
          </p:txBody>
        </p:sp>
        <p:sp>
          <p:nvSpPr>
            <p:cNvPr id="14" name="Text Box 14"/>
            <p:cNvSpPr txBox="1">
              <a:spLocks noChangeArrowheads="1"/>
            </p:cNvSpPr>
            <p:nvPr/>
          </p:nvSpPr>
          <p:spPr bwMode="auto">
            <a:xfrm>
              <a:off x="5435600" y="2636838"/>
              <a:ext cx="2470150" cy="641350"/>
            </a:xfrm>
            <a:prstGeom prst="rect">
              <a:avLst/>
            </a:prstGeom>
            <a:noFill/>
            <a:ln w="9525">
              <a:noFill/>
              <a:miter lim="800000"/>
              <a:headEnd/>
              <a:tailEnd/>
            </a:ln>
          </p:spPr>
          <p:txBody>
            <a:bodyPr wrap="none">
              <a:spAutoFit/>
            </a:bodyPr>
            <a:lstStyle/>
            <a:p>
              <a:r>
                <a:rPr lang="fr-FR" sz="1800" dirty="0"/>
                <a:t> </a:t>
              </a:r>
              <a:r>
                <a:rPr lang="fr-FR" sz="1800" dirty="0" err="1">
                  <a:latin typeface="Symbol" pitchFamily="18" charset="2"/>
                </a:rPr>
                <a:t>l</a:t>
              </a:r>
              <a:r>
                <a:rPr lang="fr-FR" sz="1800" baseline="-25000" dirty="0" err="1"/>
                <a:t>acier</a:t>
              </a:r>
              <a:r>
                <a:rPr lang="fr-FR" sz="1800" dirty="0"/>
                <a:t> = 15 W m</a:t>
              </a:r>
              <a:r>
                <a:rPr lang="fr-FR" sz="1800" baseline="30000" dirty="0"/>
                <a:t>-1</a:t>
              </a:r>
              <a:r>
                <a:rPr lang="fr-FR" sz="1800" dirty="0"/>
                <a:t> K</a:t>
              </a:r>
              <a:r>
                <a:rPr lang="fr-FR" sz="1800" baseline="30000" dirty="0"/>
                <a:t>-1</a:t>
              </a:r>
            </a:p>
            <a:p>
              <a:r>
                <a:rPr lang="fr-FR" sz="1800" dirty="0"/>
                <a:t> </a:t>
              </a:r>
              <a:r>
                <a:rPr lang="fr-FR" sz="1800" dirty="0" err="1">
                  <a:latin typeface="Symbol" pitchFamily="18" charset="2"/>
                </a:rPr>
                <a:t>l</a:t>
              </a:r>
              <a:r>
                <a:rPr lang="fr-FR" sz="1800" baseline="-25000" dirty="0" err="1"/>
                <a:t>air</a:t>
              </a:r>
              <a:r>
                <a:rPr lang="fr-FR" sz="1800" dirty="0"/>
                <a:t> = 0,024 W m</a:t>
              </a:r>
              <a:r>
                <a:rPr lang="fr-FR" sz="1800" baseline="30000" dirty="0"/>
                <a:t>-1</a:t>
              </a:r>
              <a:r>
                <a:rPr lang="fr-FR" sz="1800" dirty="0"/>
                <a:t> K</a:t>
              </a:r>
              <a:r>
                <a:rPr lang="fr-FR" sz="1800" baseline="30000" dirty="0"/>
                <a:t>-1</a:t>
              </a:r>
            </a:p>
          </p:txBody>
        </p:sp>
        <p:sp>
          <p:nvSpPr>
            <p:cNvPr id="15" name="Text Box 15"/>
            <p:cNvSpPr txBox="1">
              <a:spLocks noChangeArrowheads="1"/>
            </p:cNvSpPr>
            <p:nvPr/>
          </p:nvSpPr>
          <p:spPr bwMode="auto">
            <a:xfrm>
              <a:off x="1258888" y="4076700"/>
              <a:ext cx="2974975" cy="366713"/>
            </a:xfrm>
            <a:prstGeom prst="rect">
              <a:avLst/>
            </a:prstGeom>
            <a:noFill/>
            <a:ln w="9525">
              <a:noFill/>
              <a:miter lim="800000"/>
              <a:headEnd/>
              <a:tailEnd/>
            </a:ln>
          </p:spPr>
          <p:txBody>
            <a:bodyPr wrap="none">
              <a:spAutoFit/>
            </a:bodyPr>
            <a:lstStyle/>
            <a:p>
              <a:r>
                <a:rPr lang="fr-FR" sz="1800">
                  <a:latin typeface="Symbol" pitchFamily="18" charset="2"/>
                </a:rPr>
                <a:t>F</a:t>
              </a:r>
              <a:r>
                <a:rPr lang="fr-FR" sz="1800"/>
                <a:t> = - h S </a:t>
              </a:r>
              <a:r>
                <a:rPr lang="fr-FR" sz="1800">
                  <a:latin typeface="Symbol" pitchFamily="18" charset="2"/>
                </a:rPr>
                <a:t>D</a:t>
              </a:r>
              <a:r>
                <a:rPr lang="fr-FR" sz="1800"/>
                <a:t>T = m Cp dT/dt</a:t>
              </a:r>
            </a:p>
          </p:txBody>
        </p:sp>
        <p:sp>
          <p:nvSpPr>
            <p:cNvPr id="16" name="Line 16"/>
            <p:cNvSpPr>
              <a:spLocks noChangeShapeType="1"/>
            </p:cNvSpPr>
            <p:nvPr/>
          </p:nvSpPr>
          <p:spPr bwMode="auto">
            <a:xfrm>
              <a:off x="2627313" y="2636838"/>
              <a:ext cx="1223962" cy="0"/>
            </a:xfrm>
            <a:prstGeom prst="line">
              <a:avLst/>
            </a:prstGeom>
            <a:noFill/>
            <a:ln w="9525">
              <a:solidFill>
                <a:schemeClr val="tx1"/>
              </a:solidFill>
              <a:round/>
              <a:headEnd/>
              <a:tailEnd type="triangle" w="med" len="med"/>
            </a:ln>
          </p:spPr>
          <p:txBody>
            <a:bodyPr/>
            <a:lstStyle/>
            <a:p>
              <a:endParaRPr lang="fr-FR"/>
            </a:p>
          </p:txBody>
        </p:sp>
        <p:sp>
          <p:nvSpPr>
            <p:cNvPr id="17" name="Text Box 17"/>
            <p:cNvSpPr txBox="1">
              <a:spLocks noChangeArrowheads="1"/>
            </p:cNvSpPr>
            <p:nvPr/>
          </p:nvSpPr>
          <p:spPr bwMode="auto">
            <a:xfrm>
              <a:off x="3851275" y="2420938"/>
              <a:ext cx="306388" cy="366712"/>
            </a:xfrm>
            <a:prstGeom prst="rect">
              <a:avLst/>
            </a:prstGeom>
            <a:noFill/>
            <a:ln w="9525">
              <a:noFill/>
              <a:miter lim="800000"/>
              <a:headEnd/>
              <a:tailEnd/>
            </a:ln>
          </p:spPr>
          <p:txBody>
            <a:bodyPr wrap="none">
              <a:spAutoFit/>
            </a:bodyPr>
            <a:lstStyle/>
            <a:p>
              <a:r>
                <a:rPr lang="fr-FR" sz="1800"/>
                <a:t>z</a:t>
              </a:r>
            </a:p>
          </p:txBody>
        </p:sp>
        <p:sp>
          <p:nvSpPr>
            <p:cNvPr id="18" name="Line 18"/>
            <p:cNvSpPr>
              <a:spLocks noChangeShapeType="1"/>
            </p:cNvSpPr>
            <p:nvPr/>
          </p:nvSpPr>
          <p:spPr bwMode="auto">
            <a:xfrm flipH="1">
              <a:off x="2627313" y="2565400"/>
              <a:ext cx="71437" cy="142875"/>
            </a:xfrm>
            <a:prstGeom prst="line">
              <a:avLst/>
            </a:prstGeom>
            <a:noFill/>
            <a:ln w="9525">
              <a:solidFill>
                <a:schemeClr val="tx1"/>
              </a:solidFill>
              <a:round/>
              <a:headEnd/>
              <a:tailEnd/>
            </a:ln>
          </p:spPr>
          <p:txBody>
            <a:bodyPr/>
            <a:lstStyle/>
            <a:p>
              <a:endParaRPr lang="fr-FR"/>
            </a:p>
          </p:txBody>
        </p:sp>
        <p:sp>
          <p:nvSpPr>
            <p:cNvPr id="19" name="Line 19"/>
            <p:cNvSpPr>
              <a:spLocks noChangeShapeType="1"/>
            </p:cNvSpPr>
            <p:nvPr/>
          </p:nvSpPr>
          <p:spPr bwMode="auto">
            <a:xfrm>
              <a:off x="2627313" y="2565400"/>
              <a:ext cx="71437" cy="142875"/>
            </a:xfrm>
            <a:prstGeom prst="line">
              <a:avLst/>
            </a:prstGeom>
            <a:noFill/>
            <a:ln w="9525">
              <a:solidFill>
                <a:schemeClr val="tx1"/>
              </a:solidFill>
              <a:round/>
              <a:headEnd/>
              <a:tailEnd/>
            </a:ln>
          </p:spPr>
          <p:txBody>
            <a:bodyPr/>
            <a:lstStyle/>
            <a:p>
              <a:endParaRPr lang="fr-FR"/>
            </a:p>
          </p:txBody>
        </p:sp>
        <p:sp>
          <p:nvSpPr>
            <p:cNvPr id="20" name="Text Box 20"/>
            <p:cNvSpPr txBox="1">
              <a:spLocks noChangeArrowheads="1"/>
            </p:cNvSpPr>
            <p:nvPr/>
          </p:nvSpPr>
          <p:spPr bwMode="auto">
            <a:xfrm>
              <a:off x="1835150" y="1844675"/>
              <a:ext cx="479425" cy="366713"/>
            </a:xfrm>
            <a:prstGeom prst="rect">
              <a:avLst/>
            </a:prstGeom>
            <a:noFill/>
            <a:ln w="9525">
              <a:noFill/>
              <a:miter lim="800000"/>
              <a:headEnd/>
              <a:tailEnd/>
            </a:ln>
          </p:spPr>
          <p:txBody>
            <a:bodyPr wrap="none">
              <a:spAutoFit/>
            </a:bodyPr>
            <a:lstStyle/>
            <a:p>
              <a:r>
                <a:rPr lang="fr-FR" sz="1800">
                  <a:latin typeface="Symbol" pitchFamily="18" charset="2"/>
                </a:rPr>
                <a:t>D</a:t>
              </a:r>
              <a:r>
                <a:rPr lang="fr-FR" sz="1800"/>
                <a:t>T</a:t>
              </a:r>
            </a:p>
          </p:txBody>
        </p:sp>
        <p:sp>
          <p:nvSpPr>
            <p:cNvPr id="21" name="Text Box 21"/>
            <p:cNvSpPr txBox="1">
              <a:spLocks noChangeArrowheads="1"/>
            </p:cNvSpPr>
            <p:nvPr/>
          </p:nvSpPr>
          <p:spPr bwMode="auto">
            <a:xfrm>
              <a:off x="2195513" y="2422525"/>
              <a:ext cx="342900" cy="366713"/>
            </a:xfrm>
            <a:prstGeom prst="rect">
              <a:avLst/>
            </a:prstGeom>
            <a:noFill/>
            <a:ln w="9525">
              <a:noFill/>
              <a:miter lim="800000"/>
              <a:headEnd/>
              <a:tailEnd/>
            </a:ln>
          </p:spPr>
          <p:txBody>
            <a:bodyPr wrap="none">
              <a:spAutoFit/>
            </a:bodyPr>
            <a:lstStyle/>
            <a:p>
              <a:r>
                <a:rPr lang="fr-FR" sz="1800" b="1">
                  <a:solidFill>
                    <a:srgbClr val="FF9933"/>
                  </a:solidFill>
                </a:rPr>
                <a:t>T</a:t>
              </a:r>
            </a:p>
          </p:txBody>
        </p:sp>
        <p:sp>
          <p:nvSpPr>
            <p:cNvPr id="22" name="Line 22"/>
            <p:cNvSpPr>
              <a:spLocks noChangeShapeType="1"/>
            </p:cNvSpPr>
            <p:nvPr/>
          </p:nvSpPr>
          <p:spPr bwMode="auto">
            <a:xfrm flipH="1" flipV="1">
              <a:off x="2914650" y="2924175"/>
              <a:ext cx="576263" cy="1152525"/>
            </a:xfrm>
            <a:prstGeom prst="line">
              <a:avLst/>
            </a:prstGeom>
            <a:noFill/>
            <a:ln w="9525">
              <a:solidFill>
                <a:schemeClr val="tx1"/>
              </a:solidFill>
              <a:round/>
              <a:headEnd/>
              <a:tailEnd type="triangle" w="med" len="med"/>
            </a:ln>
          </p:spPr>
          <p:txBody>
            <a:bodyPr/>
            <a:lstStyle/>
            <a:p>
              <a:endParaRPr lang="fr-FR"/>
            </a:p>
          </p:txBody>
        </p:sp>
        <p:sp>
          <p:nvSpPr>
            <p:cNvPr id="23" name="Line 23"/>
            <p:cNvSpPr>
              <a:spLocks noChangeShapeType="1"/>
            </p:cNvSpPr>
            <p:nvPr/>
          </p:nvSpPr>
          <p:spPr bwMode="auto">
            <a:xfrm flipV="1">
              <a:off x="2195513" y="3429000"/>
              <a:ext cx="215900" cy="647700"/>
            </a:xfrm>
            <a:prstGeom prst="line">
              <a:avLst/>
            </a:prstGeom>
            <a:noFill/>
            <a:ln w="9525">
              <a:solidFill>
                <a:schemeClr val="tx1"/>
              </a:solidFill>
              <a:round/>
              <a:headEnd/>
              <a:tailEnd type="triangle" w="med" len="med"/>
            </a:ln>
          </p:spPr>
          <p:txBody>
            <a:bodyPr/>
            <a:lstStyle/>
            <a:p>
              <a:endParaRPr lang="fr-FR"/>
            </a:p>
          </p:txBody>
        </p:sp>
        <p:sp>
          <p:nvSpPr>
            <p:cNvPr id="24" name="Text Box 24"/>
            <p:cNvSpPr txBox="1">
              <a:spLocks noChangeArrowheads="1"/>
            </p:cNvSpPr>
            <p:nvPr/>
          </p:nvSpPr>
          <p:spPr bwMode="auto">
            <a:xfrm>
              <a:off x="755650" y="4941888"/>
              <a:ext cx="7607300" cy="366712"/>
            </a:xfrm>
            <a:prstGeom prst="rect">
              <a:avLst/>
            </a:prstGeom>
            <a:noFill/>
            <a:ln w="9525">
              <a:noFill/>
              <a:miter lim="800000"/>
              <a:headEnd/>
              <a:tailEnd/>
            </a:ln>
          </p:spPr>
          <p:txBody>
            <a:bodyPr wrap="none">
              <a:spAutoFit/>
            </a:bodyPr>
            <a:lstStyle/>
            <a:p>
              <a:r>
                <a:rPr lang="fr-FR" sz="1800"/>
                <a:t>(T – Ta)/(To – Ta) = exp[- h S /(m Cp)</a:t>
              </a:r>
              <a:r>
                <a:rPr lang="en-US" sz="1800"/>
                <a:t>× t </a:t>
              </a:r>
              <a:r>
                <a:rPr lang="fr-FR" sz="1800"/>
                <a:t>] = exp(- t/</a:t>
              </a:r>
              <a:r>
                <a:rPr lang="fr-FR" sz="1800">
                  <a:latin typeface="Symbol" pitchFamily="18" charset="2"/>
                </a:rPr>
                <a:t>t</a:t>
              </a:r>
              <a:r>
                <a:rPr lang="fr-FR" sz="1800"/>
                <a:t> ) = exp(-Bi </a:t>
              </a:r>
              <a:r>
                <a:rPr lang="en-US" sz="1800"/>
                <a:t>× </a:t>
              </a:r>
              <a:r>
                <a:rPr lang="fr-FR" sz="1800"/>
                <a:t>Fo)</a:t>
              </a:r>
            </a:p>
          </p:txBody>
        </p:sp>
        <p:sp>
          <p:nvSpPr>
            <p:cNvPr id="25" name="Text Box 25"/>
            <p:cNvSpPr txBox="1">
              <a:spLocks noChangeArrowheads="1"/>
            </p:cNvSpPr>
            <p:nvPr/>
          </p:nvSpPr>
          <p:spPr bwMode="auto">
            <a:xfrm>
              <a:off x="827088" y="2492375"/>
              <a:ext cx="457200" cy="366713"/>
            </a:xfrm>
            <a:prstGeom prst="rect">
              <a:avLst/>
            </a:prstGeom>
            <a:noFill/>
            <a:ln w="9525">
              <a:noFill/>
              <a:miter lim="800000"/>
              <a:headEnd/>
              <a:tailEnd/>
            </a:ln>
          </p:spPr>
          <p:txBody>
            <a:bodyPr wrap="none">
              <a:spAutoFit/>
            </a:bodyPr>
            <a:lstStyle/>
            <a:p>
              <a:r>
                <a:rPr lang="fr-FR" sz="1800"/>
                <a:t>Ta</a:t>
              </a:r>
            </a:p>
          </p:txBody>
        </p:sp>
        <p:sp>
          <p:nvSpPr>
            <p:cNvPr id="26" name="Text Box 26"/>
            <p:cNvSpPr txBox="1">
              <a:spLocks noChangeArrowheads="1"/>
            </p:cNvSpPr>
            <p:nvPr/>
          </p:nvSpPr>
          <p:spPr bwMode="auto">
            <a:xfrm>
              <a:off x="4859338" y="3789363"/>
              <a:ext cx="3697287" cy="641350"/>
            </a:xfrm>
            <a:prstGeom prst="rect">
              <a:avLst/>
            </a:prstGeom>
            <a:noFill/>
            <a:ln w="9525">
              <a:noFill/>
              <a:miter lim="800000"/>
              <a:headEnd/>
              <a:tailEnd/>
            </a:ln>
          </p:spPr>
          <p:txBody>
            <a:bodyPr wrap="none">
              <a:spAutoFit/>
            </a:bodyPr>
            <a:lstStyle/>
            <a:p>
              <a:pPr algn="ctr"/>
              <a:r>
                <a:rPr lang="fr-FR" sz="1800" dirty="0"/>
                <a:t>Constante de temps du système :</a:t>
              </a:r>
            </a:p>
            <a:p>
              <a:pPr algn="ctr"/>
              <a:r>
                <a:rPr lang="fr-FR" sz="1800" dirty="0">
                  <a:latin typeface="Symbol" pitchFamily="18" charset="2"/>
                </a:rPr>
                <a:t>t</a:t>
              </a:r>
              <a:r>
                <a:rPr lang="fr-FR" sz="1800" dirty="0"/>
                <a:t> = m Cp /(h S)</a:t>
              </a:r>
            </a:p>
          </p:txBody>
        </p:sp>
        <p:sp>
          <p:nvSpPr>
            <p:cNvPr id="27" name="Text Box 27"/>
            <p:cNvSpPr txBox="1">
              <a:spLocks noChangeArrowheads="1"/>
            </p:cNvSpPr>
            <p:nvPr/>
          </p:nvSpPr>
          <p:spPr bwMode="auto">
            <a:xfrm>
              <a:off x="4932363" y="5734050"/>
              <a:ext cx="3222625" cy="366713"/>
            </a:xfrm>
            <a:prstGeom prst="rect">
              <a:avLst/>
            </a:prstGeom>
            <a:noFill/>
            <a:ln w="9525">
              <a:noFill/>
              <a:miter lim="800000"/>
              <a:headEnd/>
              <a:tailEnd/>
            </a:ln>
          </p:spPr>
          <p:txBody>
            <a:bodyPr wrap="none">
              <a:spAutoFit/>
            </a:bodyPr>
            <a:lstStyle/>
            <a:p>
              <a:r>
                <a:rPr lang="fr-FR" sz="1800"/>
                <a:t>Nombre de Biot : Bi = h r / </a:t>
              </a:r>
              <a:r>
                <a:rPr lang="fr-FR" sz="1800">
                  <a:latin typeface="Symbol" pitchFamily="18" charset="2"/>
                </a:rPr>
                <a:t>l</a:t>
              </a:r>
            </a:p>
          </p:txBody>
        </p:sp>
        <p:sp>
          <p:nvSpPr>
            <p:cNvPr id="28" name="Text Box 28"/>
            <p:cNvSpPr txBox="1">
              <a:spLocks noChangeArrowheads="1"/>
            </p:cNvSpPr>
            <p:nvPr/>
          </p:nvSpPr>
          <p:spPr bwMode="auto">
            <a:xfrm>
              <a:off x="4932363" y="6094413"/>
              <a:ext cx="3711575" cy="366712"/>
            </a:xfrm>
            <a:prstGeom prst="rect">
              <a:avLst/>
            </a:prstGeom>
            <a:noFill/>
            <a:ln w="9525">
              <a:noFill/>
              <a:miter lim="800000"/>
              <a:headEnd/>
              <a:tailEnd/>
            </a:ln>
          </p:spPr>
          <p:txBody>
            <a:bodyPr wrap="none">
              <a:spAutoFit/>
            </a:bodyPr>
            <a:lstStyle/>
            <a:p>
              <a:r>
                <a:rPr lang="fr-FR" sz="1800"/>
                <a:t>Nombre de Fourier : Fo = </a:t>
              </a:r>
              <a:r>
                <a:rPr lang="fr-FR" sz="1800">
                  <a:latin typeface="Symbol" pitchFamily="18" charset="2"/>
                </a:rPr>
                <a:t>a</a:t>
              </a:r>
              <a:r>
                <a:rPr lang="fr-FR" sz="1800"/>
                <a:t> t / r</a:t>
              </a:r>
              <a:r>
                <a:rPr lang="fr-FR" sz="1800" baseline="30000"/>
                <a:t>2</a:t>
              </a:r>
            </a:p>
          </p:txBody>
        </p:sp>
        <p:sp>
          <p:nvSpPr>
            <p:cNvPr id="29" name="Text Box 29"/>
            <p:cNvSpPr txBox="1">
              <a:spLocks noChangeArrowheads="1"/>
            </p:cNvSpPr>
            <p:nvPr/>
          </p:nvSpPr>
          <p:spPr bwMode="auto">
            <a:xfrm>
              <a:off x="827088" y="5732463"/>
              <a:ext cx="3368675" cy="366712"/>
            </a:xfrm>
            <a:prstGeom prst="rect">
              <a:avLst/>
            </a:prstGeom>
            <a:noFill/>
            <a:ln w="9525">
              <a:noFill/>
              <a:miter lim="800000"/>
              <a:headEnd/>
              <a:tailEnd/>
            </a:ln>
          </p:spPr>
          <p:txBody>
            <a:bodyPr wrap="none">
              <a:spAutoFit/>
            </a:bodyPr>
            <a:lstStyle/>
            <a:p>
              <a:r>
                <a:rPr lang="fr-FR" sz="1800"/>
                <a:t>Si Bi &lt; 0,1 hypothèse justifiée</a:t>
              </a:r>
            </a:p>
          </p:txBody>
        </p:sp>
        <p:sp>
          <p:nvSpPr>
            <p:cNvPr id="30" name="Rectangle 30"/>
            <p:cNvSpPr>
              <a:spLocks noChangeArrowheads="1"/>
            </p:cNvSpPr>
            <p:nvPr/>
          </p:nvSpPr>
          <p:spPr bwMode="auto">
            <a:xfrm>
              <a:off x="4786313" y="3716338"/>
              <a:ext cx="3924300" cy="792162"/>
            </a:xfrm>
            <a:prstGeom prst="rect">
              <a:avLst/>
            </a:prstGeom>
            <a:noFill/>
            <a:ln w="9525">
              <a:solidFill>
                <a:schemeClr val="tx1"/>
              </a:solidFill>
              <a:miter lim="800000"/>
              <a:headEnd/>
              <a:tailEnd/>
            </a:ln>
          </p:spPr>
          <p:txBody>
            <a:bodyPr wrap="none" anchor="ctr"/>
            <a:lstStyle/>
            <a:p>
              <a:endParaRPr lang="fr-FR"/>
            </a:p>
          </p:txBody>
        </p:sp>
        <p:sp>
          <p:nvSpPr>
            <p:cNvPr id="31" name="Line 37"/>
            <p:cNvSpPr>
              <a:spLocks noChangeShapeType="1"/>
            </p:cNvSpPr>
            <p:nvPr/>
          </p:nvSpPr>
          <p:spPr bwMode="auto">
            <a:xfrm flipV="1">
              <a:off x="754063" y="3213100"/>
              <a:ext cx="1008063" cy="0"/>
            </a:xfrm>
            <a:prstGeom prst="line">
              <a:avLst/>
            </a:prstGeom>
            <a:noFill/>
            <a:ln w="28575">
              <a:solidFill>
                <a:srgbClr val="0066FF"/>
              </a:solidFill>
              <a:round/>
              <a:headEnd/>
              <a:tailEnd/>
            </a:ln>
          </p:spPr>
          <p:txBody>
            <a:bodyPr/>
            <a:lstStyle/>
            <a:p>
              <a:endParaRPr lang="fr-FR"/>
            </a:p>
          </p:txBody>
        </p:sp>
        <p:sp>
          <p:nvSpPr>
            <p:cNvPr id="32" name="Line 38"/>
            <p:cNvSpPr>
              <a:spLocks noChangeShapeType="1"/>
            </p:cNvSpPr>
            <p:nvPr/>
          </p:nvSpPr>
          <p:spPr bwMode="auto">
            <a:xfrm flipV="1">
              <a:off x="1762126" y="2925763"/>
              <a:ext cx="358775" cy="287337"/>
            </a:xfrm>
            <a:prstGeom prst="line">
              <a:avLst/>
            </a:prstGeom>
            <a:noFill/>
            <a:ln w="28575">
              <a:solidFill>
                <a:srgbClr val="0066FF"/>
              </a:solidFill>
              <a:round/>
              <a:headEnd/>
              <a:tailEnd/>
            </a:ln>
          </p:spPr>
          <p:txBody>
            <a:bodyPr/>
            <a:lstStyle/>
            <a:p>
              <a:endParaRPr lang="fr-FR"/>
            </a:p>
          </p:txBody>
        </p:sp>
        <p:sp>
          <p:nvSpPr>
            <p:cNvPr id="33" name="Line 39"/>
            <p:cNvSpPr>
              <a:spLocks noChangeShapeType="1"/>
            </p:cNvSpPr>
            <p:nvPr/>
          </p:nvSpPr>
          <p:spPr bwMode="auto">
            <a:xfrm flipV="1">
              <a:off x="2120901" y="2925763"/>
              <a:ext cx="1081088" cy="0"/>
            </a:xfrm>
            <a:prstGeom prst="line">
              <a:avLst/>
            </a:prstGeom>
            <a:noFill/>
            <a:ln w="28575">
              <a:solidFill>
                <a:srgbClr val="0066FF"/>
              </a:solidFill>
              <a:round/>
              <a:headEnd/>
              <a:tailEnd/>
            </a:ln>
          </p:spPr>
          <p:txBody>
            <a:bodyPr/>
            <a:lstStyle/>
            <a:p>
              <a:endParaRPr lang="fr-FR"/>
            </a:p>
          </p:txBody>
        </p:sp>
        <p:sp>
          <p:nvSpPr>
            <p:cNvPr id="34" name="Line 40"/>
            <p:cNvSpPr>
              <a:spLocks noChangeShapeType="1"/>
            </p:cNvSpPr>
            <p:nvPr/>
          </p:nvSpPr>
          <p:spPr bwMode="auto">
            <a:xfrm flipH="1" flipV="1">
              <a:off x="3201988" y="2925763"/>
              <a:ext cx="358775" cy="287337"/>
            </a:xfrm>
            <a:prstGeom prst="line">
              <a:avLst/>
            </a:prstGeom>
            <a:noFill/>
            <a:ln w="28575">
              <a:solidFill>
                <a:srgbClr val="0066FF"/>
              </a:solidFill>
              <a:round/>
              <a:headEnd/>
              <a:tailEnd/>
            </a:ln>
          </p:spPr>
          <p:txBody>
            <a:bodyPr/>
            <a:lstStyle/>
            <a:p>
              <a:endParaRPr lang="fr-FR"/>
            </a:p>
          </p:txBody>
        </p:sp>
        <p:sp>
          <p:nvSpPr>
            <p:cNvPr id="35" name="Line 41"/>
            <p:cNvSpPr>
              <a:spLocks noChangeShapeType="1"/>
            </p:cNvSpPr>
            <p:nvPr/>
          </p:nvSpPr>
          <p:spPr bwMode="auto">
            <a:xfrm flipV="1">
              <a:off x="3562351" y="3213100"/>
              <a:ext cx="1008063" cy="0"/>
            </a:xfrm>
            <a:prstGeom prst="line">
              <a:avLst/>
            </a:prstGeom>
            <a:noFill/>
            <a:ln w="28575">
              <a:solidFill>
                <a:srgbClr val="0066FF"/>
              </a:solidFill>
              <a:round/>
              <a:headEnd/>
              <a:tailEnd/>
            </a:ln>
          </p:spPr>
          <p:txBody>
            <a:bodyPr/>
            <a:lstStyle/>
            <a:p>
              <a:endParaRPr lang="fr-FR"/>
            </a:p>
          </p:txBody>
        </p:sp>
        <p:sp>
          <p:nvSpPr>
            <p:cNvPr id="36" name="Text Box 42"/>
            <p:cNvSpPr txBox="1">
              <a:spLocks noChangeArrowheads="1"/>
            </p:cNvSpPr>
            <p:nvPr/>
          </p:nvSpPr>
          <p:spPr bwMode="auto">
            <a:xfrm>
              <a:off x="1835150" y="2997200"/>
              <a:ext cx="479425" cy="366713"/>
            </a:xfrm>
            <a:prstGeom prst="rect">
              <a:avLst/>
            </a:prstGeom>
            <a:noFill/>
            <a:ln w="9525">
              <a:noFill/>
              <a:miter lim="800000"/>
              <a:headEnd/>
              <a:tailEnd/>
            </a:ln>
          </p:spPr>
          <p:txBody>
            <a:bodyPr wrap="none">
              <a:spAutoFit/>
            </a:bodyPr>
            <a:lstStyle/>
            <a:p>
              <a:r>
                <a:rPr lang="fr-FR" sz="1800">
                  <a:latin typeface="Symbol" pitchFamily="18" charset="2"/>
                </a:rPr>
                <a:t>D</a:t>
              </a:r>
              <a:r>
                <a:rPr lang="fr-FR" sz="1800"/>
                <a:t>T</a:t>
              </a:r>
            </a:p>
          </p:txBody>
        </p:sp>
        <p:sp>
          <p:nvSpPr>
            <p:cNvPr id="37" name="Text Box 43"/>
            <p:cNvSpPr txBox="1">
              <a:spLocks noChangeArrowheads="1"/>
            </p:cNvSpPr>
            <p:nvPr/>
          </p:nvSpPr>
          <p:spPr bwMode="auto">
            <a:xfrm>
              <a:off x="827088" y="3213100"/>
              <a:ext cx="342900" cy="366713"/>
            </a:xfrm>
            <a:prstGeom prst="rect">
              <a:avLst/>
            </a:prstGeom>
            <a:noFill/>
            <a:ln w="9525">
              <a:noFill/>
              <a:miter lim="800000"/>
              <a:headEnd/>
              <a:tailEnd/>
            </a:ln>
          </p:spPr>
          <p:txBody>
            <a:bodyPr wrap="none">
              <a:spAutoFit/>
            </a:bodyPr>
            <a:lstStyle/>
            <a:p>
              <a:r>
                <a:rPr lang="fr-FR" sz="1800" b="1">
                  <a:solidFill>
                    <a:srgbClr val="0066FF"/>
                  </a:solidFill>
                </a:rPr>
                <a:t>T</a:t>
              </a:r>
            </a:p>
          </p:txBody>
        </p:sp>
        <p:sp>
          <p:nvSpPr>
            <p:cNvPr id="38" name="Line 31"/>
            <p:cNvSpPr>
              <a:spLocks noChangeShapeType="1"/>
            </p:cNvSpPr>
            <p:nvPr/>
          </p:nvSpPr>
          <p:spPr bwMode="auto">
            <a:xfrm flipV="1">
              <a:off x="6103938" y="811213"/>
              <a:ext cx="0" cy="1584325"/>
            </a:xfrm>
            <a:prstGeom prst="line">
              <a:avLst/>
            </a:prstGeom>
            <a:noFill/>
            <a:ln w="9525">
              <a:solidFill>
                <a:schemeClr val="tx1"/>
              </a:solidFill>
              <a:round/>
              <a:headEnd/>
              <a:tailEnd type="triangle" w="med" len="med"/>
            </a:ln>
          </p:spPr>
          <p:txBody>
            <a:bodyPr/>
            <a:lstStyle/>
            <a:p>
              <a:endParaRPr lang="fr-FR"/>
            </a:p>
          </p:txBody>
        </p:sp>
        <p:sp>
          <p:nvSpPr>
            <p:cNvPr id="39" name="Line 32"/>
            <p:cNvSpPr>
              <a:spLocks noChangeShapeType="1"/>
            </p:cNvSpPr>
            <p:nvPr/>
          </p:nvSpPr>
          <p:spPr bwMode="auto">
            <a:xfrm>
              <a:off x="5959475" y="2251075"/>
              <a:ext cx="1873250" cy="0"/>
            </a:xfrm>
            <a:prstGeom prst="line">
              <a:avLst/>
            </a:prstGeom>
            <a:noFill/>
            <a:ln w="9525">
              <a:solidFill>
                <a:schemeClr val="tx1"/>
              </a:solidFill>
              <a:round/>
              <a:headEnd/>
              <a:tailEnd type="triangle" w="med" len="med"/>
            </a:ln>
          </p:spPr>
          <p:txBody>
            <a:bodyPr/>
            <a:lstStyle/>
            <a:p>
              <a:endParaRPr lang="fr-FR"/>
            </a:p>
          </p:txBody>
        </p:sp>
        <p:sp>
          <p:nvSpPr>
            <p:cNvPr id="40" name="Arc 33"/>
            <p:cNvSpPr>
              <a:spLocks/>
            </p:cNvSpPr>
            <p:nvPr/>
          </p:nvSpPr>
          <p:spPr bwMode="auto">
            <a:xfrm flipH="1">
              <a:off x="6103938" y="1171575"/>
              <a:ext cx="1655763" cy="7921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round/>
              <a:headEnd/>
              <a:tailEnd/>
            </a:ln>
          </p:spPr>
          <p:txBody>
            <a:bodyPr wrap="none" anchor="ctr"/>
            <a:lstStyle/>
            <a:p>
              <a:endParaRPr lang="fr-FR"/>
            </a:p>
          </p:txBody>
        </p:sp>
        <p:sp>
          <p:nvSpPr>
            <p:cNvPr id="41" name="Arc 34"/>
            <p:cNvSpPr>
              <a:spLocks/>
            </p:cNvSpPr>
            <p:nvPr/>
          </p:nvSpPr>
          <p:spPr bwMode="auto">
            <a:xfrm flipH="1" flipV="1">
              <a:off x="6103938" y="1100138"/>
              <a:ext cx="1655763" cy="7921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66FF"/>
              </a:solidFill>
              <a:round/>
              <a:headEnd/>
              <a:tailEnd/>
            </a:ln>
          </p:spPr>
          <p:txBody>
            <a:bodyPr wrap="none" anchor="ctr"/>
            <a:lstStyle/>
            <a:p>
              <a:endParaRPr lang="fr-FR"/>
            </a:p>
          </p:txBody>
        </p:sp>
        <p:sp>
          <p:nvSpPr>
            <p:cNvPr id="42" name="Line 35"/>
            <p:cNvSpPr>
              <a:spLocks noChangeShapeType="1"/>
            </p:cNvSpPr>
            <p:nvPr/>
          </p:nvSpPr>
          <p:spPr bwMode="auto">
            <a:xfrm>
              <a:off x="6032500" y="1531938"/>
              <a:ext cx="1800225" cy="0"/>
            </a:xfrm>
            <a:prstGeom prst="line">
              <a:avLst/>
            </a:prstGeom>
            <a:noFill/>
            <a:ln w="9525">
              <a:solidFill>
                <a:schemeClr val="tx1"/>
              </a:solidFill>
              <a:prstDash val="dash"/>
              <a:round/>
              <a:headEnd/>
              <a:tailEnd/>
            </a:ln>
          </p:spPr>
          <p:txBody>
            <a:bodyPr/>
            <a:lstStyle/>
            <a:p>
              <a:endParaRPr lang="fr-FR"/>
            </a:p>
          </p:txBody>
        </p:sp>
        <p:sp>
          <p:nvSpPr>
            <p:cNvPr id="43" name="Text Box 44"/>
            <p:cNvSpPr txBox="1">
              <a:spLocks noChangeArrowheads="1"/>
            </p:cNvSpPr>
            <p:nvPr/>
          </p:nvSpPr>
          <p:spPr bwMode="auto">
            <a:xfrm>
              <a:off x="6680200" y="811213"/>
              <a:ext cx="928688" cy="304800"/>
            </a:xfrm>
            <a:prstGeom prst="rect">
              <a:avLst/>
            </a:prstGeom>
            <a:noFill/>
            <a:ln w="9525">
              <a:noFill/>
              <a:miter lim="800000"/>
              <a:headEnd/>
              <a:tailEnd/>
            </a:ln>
          </p:spPr>
          <p:txBody>
            <a:bodyPr wrap="none">
              <a:spAutoFit/>
            </a:bodyPr>
            <a:lstStyle/>
            <a:p>
              <a:r>
                <a:rPr lang="fr-FR" sz="1400" b="1">
                  <a:solidFill>
                    <a:srgbClr val="FF0000"/>
                  </a:solidFill>
                </a:rPr>
                <a:t>stockage</a:t>
              </a:r>
            </a:p>
          </p:txBody>
        </p:sp>
        <p:sp>
          <p:nvSpPr>
            <p:cNvPr id="44" name="Text Box 45"/>
            <p:cNvSpPr txBox="1">
              <a:spLocks noChangeArrowheads="1"/>
            </p:cNvSpPr>
            <p:nvPr/>
          </p:nvSpPr>
          <p:spPr bwMode="auto">
            <a:xfrm>
              <a:off x="6607175" y="1892300"/>
              <a:ext cx="1133475" cy="304800"/>
            </a:xfrm>
            <a:prstGeom prst="rect">
              <a:avLst/>
            </a:prstGeom>
            <a:noFill/>
            <a:ln w="9525">
              <a:noFill/>
              <a:miter lim="800000"/>
              <a:headEnd/>
              <a:tailEnd/>
            </a:ln>
          </p:spPr>
          <p:txBody>
            <a:bodyPr wrap="none">
              <a:spAutoFit/>
            </a:bodyPr>
            <a:lstStyle/>
            <a:p>
              <a:r>
                <a:rPr lang="fr-FR" sz="1400" b="1">
                  <a:solidFill>
                    <a:srgbClr val="0099FF"/>
                  </a:solidFill>
                </a:rPr>
                <a:t>déstockage</a:t>
              </a:r>
            </a:p>
          </p:txBody>
        </p:sp>
        <p:sp>
          <p:nvSpPr>
            <p:cNvPr id="45" name="Text Box 46"/>
            <p:cNvSpPr txBox="1">
              <a:spLocks noChangeArrowheads="1"/>
            </p:cNvSpPr>
            <p:nvPr/>
          </p:nvSpPr>
          <p:spPr bwMode="auto">
            <a:xfrm>
              <a:off x="7883525" y="2132013"/>
              <a:ext cx="292100" cy="366713"/>
            </a:xfrm>
            <a:prstGeom prst="rect">
              <a:avLst/>
            </a:prstGeom>
            <a:noFill/>
            <a:ln w="9525">
              <a:noFill/>
              <a:miter lim="800000"/>
              <a:headEnd/>
              <a:tailEnd/>
            </a:ln>
          </p:spPr>
          <p:txBody>
            <a:bodyPr wrap="none">
              <a:spAutoFit/>
            </a:bodyPr>
            <a:lstStyle/>
            <a:p>
              <a:r>
                <a:rPr lang="fr-FR" sz="1800"/>
                <a:t>t</a:t>
              </a:r>
            </a:p>
          </p:txBody>
        </p:sp>
        <p:sp>
          <p:nvSpPr>
            <p:cNvPr id="46" name="Text Box 47"/>
            <p:cNvSpPr txBox="1">
              <a:spLocks noChangeArrowheads="1"/>
            </p:cNvSpPr>
            <p:nvPr/>
          </p:nvSpPr>
          <p:spPr bwMode="auto">
            <a:xfrm>
              <a:off x="5651500" y="692150"/>
              <a:ext cx="339725" cy="366713"/>
            </a:xfrm>
            <a:prstGeom prst="rect">
              <a:avLst/>
            </a:prstGeom>
            <a:noFill/>
            <a:ln w="9525">
              <a:noFill/>
              <a:miter lim="800000"/>
              <a:headEnd/>
              <a:tailEnd/>
            </a:ln>
          </p:spPr>
          <p:txBody>
            <a:bodyPr wrap="none">
              <a:spAutoFit/>
            </a:bodyPr>
            <a:lstStyle/>
            <a:p>
              <a:r>
                <a:rPr lang="fr-FR" sz="1800"/>
                <a:t>T</a:t>
              </a:r>
            </a:p>
          </p:txBody>
        </p:sp>
      </p:grpSp>
      <p:sp>
        <p:nvSpPr>
          <p:cNvPr id="48" name="ZoneTexte 47"/>
          <p:cNvSpPr txBox="1"/>
          <p:nvPr/>
        </p:nvSpPr>
        <p:spPr>
          <a:xfrm>
            <a:off x="642910" y="285728"/>
            <a:ext cx="7429552" cy="830997"/>
          </a:xfrm>
          <a:prstGeom prst="rect">
            <a:avLst/>
          </a:prstGeom>
          <a:noFill/>
        </p:spPr>
        <p:txBody>
          <a:bodyPr wrap="square" rtlCol="0">
            <a:spAutoFit/>
          </a:bodyPr>
          <a:lstStyle/>
          <a:p>
            <a:pPr algn="ctr"/>
            <a:r>
              <a:rPr lang="fr-FR" sz="2400" b="1" dirty="0" smtClean="0"/>
              <a:t>Stockage de la chaleur  collectée pour  utilisation en période nocturne</a:t>
            </a:r>
            <a:endParaRPr lang="fr-FR"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57224" y="428605"/>
            <a:ext cx="7429552" cy="830997"/>
          </a:xfrm>
          <a:prstGeom prst="rect">
            <a:avLst/>
          </a:prstGeom>
          <a:noFill/>
        </p:spPr>
        <p:txBody>
          <a:bodyPr wrap="square" rtlCol="0">
            <a:spAutoFit/>
          </a:bodyPr>
          <a:lstStyle/>
          <a:p>
            <a:pPr algn="ctr"/>
            <a:r>
              <a:rPr lang="fr-FR" sz="2400" b="1" dirty="0" smtClean="0"/>
              <a:t>Stockage de la chaleur  collectée pour  utilisation en période nocturne</a:t>
            </a:r>
            <a:endParaRPr lang="fr-FR" sz="2400" b="1" dirty="0"/>
          </a:p>
        </p:txBody>
      </p:sp>
      <p:pic>
        <p:nvPicPr>
          <p:cNvPr id="1026" name="Picture 2"/>
          <p:cNvPicPr>
            <a:picLocks noChangeAspect="1" noChangeArrowheads="1"/>
          </p:cNvPicPr>
          <p:nvPr/>
        </p:nvPicPr>
        <p:blipFill>
          <a:blip r:embed="rId2"/>
          <a:srcRect/>
          <a:stretch>
            <a:fillRect/>
          </a:stretch>
        </p:blipFill>
        <p:spPr bwMode="auto">
          <a:xfrm>
            <a:off x="642909" y="1142984"/>
            <a:ext cx="7888643" cy="414340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857224" y="5429264"/>
            <a:ext cx="7524750" cy="1162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PICT0211"/>
          <p:cNvPicPr>
            <a:picLocks noChangeAspect="1" noChangeArrowheads="1"/>
          </p:cNvPicPr>
          <p:nvPr/>
        </p:nvPicPr>
        <p:blipFill>
          <a:blip r:embed="rId2"/>
          <a:srcRect l="15601" t="31493" r="14299" b="29292"/>
          <a:stretch>
            <a:fillRect/>
          </a:stretch>
        </p:blipFill>
        <p:spPr bwMode="auto">
          <a:xfrm>
            <a:off x="483186" y="1071546"/>
            <a:ext cx="8168212"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capteur cylindro parabolique&quot;"/>
          <p:cNvPicPr>
            <a:picLocks noChangeAspect="1" noChangeArrowheads="1"/>
          </p:cNvPicPr>
          <p:nvPr/>
        </p:nvPicPr>
        <p:blipFill>
          <a:blip r:embed="rId2"/>
          <a:srcRect/>
          <a:stretch>
            <a:fillRect/>
          </a:stretch>
        </p:blipFill>
        <p:spPr bwMode="auto">
          <a:xfrm>
            <a:off x="214282" y="785794"/>
            <a:ext cx="8656381" cy="507209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42852"/>
            <a:ext cx="8286808" cy="6370975"/>
          </a:xfrm>
          <a:prstGeom prst="rect">
            <a:avLst/>
          </a:prstGeom>
        </p:spPr>
        <p:txBody>
          <a:bodyPr wrap="square">
            <a:spAutoFit/>
          </a:bodyPr>
          <a:lstStyle/>
          <a:p>
            <a:r>
              <a:rPr lang="fr-FR" sz="2400" dirty="0" smtClean="0"/>
              <a:t>Ce concentrateur est constitué d'un long </a:t>
            </a:r>
            <a:r>
              <a:rPr lang="fr-FR" sz="2400" u="sng" dirty="0" smtClean="0">
                <a:solidFill>
                  <a:srgbClr val="FF0000"/>
                </a:solidFill>
              </a:rPr>
              <a:t>miroir</a:t>
            </a:r>
            <a:r>
              <a:rPr lang="fr-FR" sz="2400" dirty="0" smtClean="0">
                <a:solidFill>
                  <a:srgbClr val="FF0000"/>
                </a:solidFill>
              </a:rPr>
              <a:t> </a:t>
            </a:r>
            <a:r>
              <a:rPr lang="fr-FR" sz="2400" dirty="0" smtClean="0"/>
              <a:t>(généralement recouvert d'un plaquage en argent ou en aluminium poli), rectangulaire, en forme </a:t>
            </a:r>
            <a:r>
              <a:rPr lang="fr-FR" sz="2400" dirty="0" smtClean="0">
                <a:solidFill>
                  <a:srgbClr val="FF0000"/>
                </a:solidFill>
              </a:rPr>
              <a:t>de </a:t>
            </a:r>
            <a:r>
              <a:rPr lang="fr-FR" sz="2400" u="sng" dirty="0" smtClean="0">
                <a:solidFill>
                  <a:srgbClr val="FF0000"/>
                </a:solidFill>
              </a:rPr>
              <a:t>cylindre paraboli</a:t>
            </a:r>
            <a:r>
              <a:rPr lang="fr-FR" sz="2400" dirty="0" smtClean="0">
                <a:solidFill>
                  <a:srgbClr val="FF0000"/>
                </a:solidFill>
              </a:rPr>
              <a:t>que </a:t>
            </a:r>
            <a:r>
              <a:rPr lang="fr-FR" sz="2400" dirty="0" smtClean="0"/>
              <a:t>et, complété par un </a:t>
            </a:r>
            <a:r>
              <a:rPr lang="fr-FR" sz="2400" u="sng" dirty="0" smtClean="0">
                <a:solidFill>
                  <a:srgbClr val="FF0000"/>
                </a:solidFill>
              </a:rPr>
              <a:t>tube à double enveloppe </a:t>
            </a:r>
            <a:r>
              <a:rPr lang="fr-FR" sz="2400" dirty="0" smtClean="0"/>
              <a:t>sous vide (</a:t>
            </a:r>
            <a:r>
              <a:rPr lang="fr-FR" sz="2400" b="1" dirty="0" smtClean="0">
                <a:solidFill>
                  <a:srgbClr val="FF0000"/>
                </a:solidFill>
              </a:rPr>
              <a:t>tube</a:t>
            </a:r>
            <a:r>
              <a:rPr lang="fr-FR" sz="2400" dirty="0" smtClean="0">
                <a:solidFill>
                  <a:srgbClr val="FF0000"/>
                </a:solidFill>
              </a:rPr>
              <a:t> </a:t>
            </a:r>
            <a:r>
              <a:rPr lang="fr-FR" sz="2400" b="1" dirty="0" smtClean="0">
                <a:solidFill>
                  <a:srgbClr val="FF0000"/>
                </a:solidFill>
              </a:rPr>
              <a:t>Dewar</a:t>
            </a:r>
            <a:r>
              <a:rPr lang="fr-FR" sz="2400" dirty="0" smtClean="0"/>
              <a:t>) qui court sur toute sa longueur le long de la droite focale. Les rayons solaires sont reflétés par le miroir pour converger sur le tube Dewar. L'alignement des panneaux peut être:</a:t>
            </a:r>
          </a:p>
          <a:p>
            <a:endParaRPr lang="fr-FR" sz="2400" dirty="0" smtClean="0"/>
          </a:p>
          <a:p>
            <a:r>
              <a:rPr lang="fr-FR" sz="2400" dirty="0" smtClean="0"/>
              <a:t>1-  statique selon un axe primaire </a:t>
            </a:r>
            <a:r>
              <a:rPr lang="fr-FR" sz="2400" dirty="0" smtClean="0">
                <a:solidFill>
                  <a:srgbClr val="FF0000"/>
                </a:solidFill>
              </a:rPr>
              <a:t>nord-sud</a:t>
            </a:r>
            <a:r>
              <a:rPr lang="fr-FR" sz="2400" dirty="0" smtClean="0"/>
              <a:t> et </a:t>
            </a:r>
            <a:r>
              <a:rPr lang="fr-FR" sz="2400" dirty="0" smtClean="0">
                <a:solidFill>
                  <a:srgbClr val="FF0000"/>
                </a:solidFill>
              </a:rPr>
              <a:t>pivotant</a:t>
            </a:r>
            <a:r>
              <a:rPr lang="fr-FR" sz="2400" dirty="0" smtClean="0"/>
              <a:t> dans le plan perpendiculaire correspondant, de façon à suivre un plan de la course elliptique du Soleil au cours de la journée.</a:t>
            </a:r>
          </a:p>
          <a:p>
            <a:endParaRPr lang="fr-FR" sz="2400" dirty="0" smtClean="0"/>
          </a:p>
          <a:p>
            <a:r>
              <a:rPr lang="fr-FR" sz="2400" dirty="0" smtClean="0"/>
              <a:t>2- alignée selon un </a:t>
            </a:r>
            <a:r>
              <a:rPr lang="fr-FR" sz="2400" dirty="0" smtClean="0">
                <a:solidFill>
                  <a:srgbClr val="FF0000"/>
                </a:solidFill>
              </a:rPr>
              <a:t>axe est-ouest</a:t>
            </a:r>
            <a:r>
              <a:rPr lang="fr-FR" sz="2400" dirty="0" smtClean="0"/>
              <a:t>. Dans ce cas l'efficacité du collecteur est diminuée en proportion du décalage angulaire conjugué, mais cette configuration peut être choisie si l'on préfère supprimer le moteur de positionnement perpétuel (et sa maintenance).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642918"/>
            <a:ext cx="7715304" cy="4893647"/>
          </a:xfrm>
          <a:prstGeom prst="rect">
            <a:avLst/>
          </a:prstGeom>
        </p:spPr>
        <p:txBody>
          <a:bodyPr wrap="square">
            <a:spAutoFit/>
          </a:bodyPr>
          <a:lstStyle/>
          <a:p>
            <a:r>
              <a:rPr lang="fr-FR" sz="2400" dirty="0" smtClean="0"/>
              <a:t>Le </a:t>
            </a:r>
            <a:r>
              <a:rPr lang="fr-FR" sz="2400" b="1" dirty="0" smtClean="0">
                <a:solidFill>
                  <a:srgbClr val="FF0000"/>
                </a:solidFill>
              </a:rPr>
              <a:t>fluide caloporteur </a:t>
            </a:r>
            <a:r>
              <a:rPr lang="fr-FR" sz="2400" dirty="0" smtClean="0"/>
              <a:t>qui accumule l'énergie captée au niveau du tube Dewar est le plus souvent </a:t>
            </a:r>
            <a:r>
              <a:rPr lang="fr-FR" sz="2400" b="1" dirty="0" smtClean="0">
                <a:solidFill>
                  <a:srgbClr val="FF0000"/>
                </a:solidFill>
              </a:rPr>
              <a:t>une variété d'huile</a:t>
            </a:r>
            <a:r>
              <a:rPr lang="fr-FR" sz="2400" dirty="0" smtClean="0"/>
              <a:t>. Sa température optimale est de l'ordre de quelque </a:t>
            </a:r>
            <a:r>
              <a:rPr lang="fr-FR" sz="2400" dirty="0" smtClean="0">
                <a:solidFill>
                  <a:srgbClr val="FF0000"/>
                </a:solidFill>
              </a:rPr>
              <a:t>500°C</a:t>
            </a:r>
            <a:r>
              <a:rPr lang="fr-FR" sz="2400" dirty="0" smtClean="0"/>
              <a:t>. Lors de l'écoulement dans le circuit de transfert extérieur, la chaleur du fluide réchauffe la vapeur d'un générateur à turbine standard. Le procédé est très économique : </a:t>
            </a:r>
            <a:r>
              <a:rPr lang="fr-FR" sz="2400" b="1" dirty="0" smtClean="0">
                <a:solidFill>
                  <a:srgbClr val="FF0000"/>
                </a:solidFill>
              </a:rPr>
              <a:t>le rendement thermique, restreint au tube Dewar, est de l'ordre de 60 à 80 %. </a:t>
            </a:r>
            <a:r>
              <a:rPr lang="fr-FR" sz="2400" dirty="0" smtClean="0"/>
              <a:t>Le rendement intégral, considéré depuis le collecteur jusqu'au réseau, soit : ( énergie électrique fournie)/(énergie solaire absorbée), </a:t>
            </a:r>
            <a:r>
              <a:rPr lang="fr-FR" sz="2400" b="1" dirty="0" smtClean="0"/>
              <a:t>est </a:t>
            </a:r>
            <a:r>
              <a:rPr lang="fr-FR" sz="2400" b="1" dirty="0" smtClean="0">
                <a:solidFill>
                  <a:srgbClr val="FF0000"/>
                </a:solidFill>
              </a:rPr>
              <a:t>de l'ordre de 15 %, </a:t>
            </a:r>
            <a:r>
              <a:rPr lang="fr-FR" sz="2400" dirty="0" smtClean="0"/>
              <a:t>similaire au rendement photovoltaïque, mais </a:t>
            </a:r>
            <a:r>
              <a:rPr lang="fr-FR" sz="2400" b="1" dirty="0" smtClean="0"/>
              <a:t>inférieur</a:t>
            </a:r>
            <a:r>
              <a:rPr lang="fr-FR" sz="2400" dirty="0" smtClean="0"/>
              <a:t> cependant à celui obtenu par un concentrateur parabolique </a:t>
            </a:r>
            <a:r>
              <a:rPr lang="fr-FR" sz="2400" b="1" u="sng" dirty="0" smtClean="0"/>
              <a:t>Stirling</a:t>
            </a:r>
            <a:r>
              <a:rPr lang="fr-FR" sz="2400"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642942" y="570629"/>
            <a:ext cx="807246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Arial" pitchFamily="34" charset="0"/>
              </a:rPr>
              <a:t>Principe de fonctionnement d'une centrale à capteurs </a:t>
            </a:r>
            <a:r>
              <a:rPr kumimoji="0" lang="fr-FR" sz="2400" b="1" i="0" u="none" strike="noStrike" cap="none" normalizeH="0" baseline="0" dirty="0" err="1" smtClean="0">
                <a:ln>
                  <a:noFill/>
                </a:ln>
                <a:solidFill>
                  <a:srgbClr val="000000"/>
                </a:solidFill>
                <a:effectLst/>
                <a:latin typeface="Arial" pitchFamily="34" charset="0"/>
                <a:cs typeface="Arial" pitchFamily="34" charset="0"/>
              </a:rPr>
              <a:t>cylindro</a:t>
            </a:r>
            <a:r>
              <a:rPr kumimoji="0" lang="fr-FR" sz="2400" b="1" i="0" u="none" strike="noStrike" cap="none" normalizeH="0" baseline="0" dirty="0" smtClean="0">
                <a:ln>
                  <a:noFill/>
                </a:ln>
                <a:solidFill>
                  <a:srgbClr val="000000"/>
                </a:solidFill>
                <a:effectLst/>
                <a:latin typeface="Arial" pitchFamily="34" charset="0"/>
                <a:cs typeface="Arial" pitchFamily="34" charset="0"/>
              </a:rPr>
              <a:t>-paraboliques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pitchFamily="34" charset="0"/>
                <a:cs typeface="Arial" pitchFamily="34" charset="0"/>
              </a:rPr>
              <a:t>Ce type de centrale se compose d’alignements parallèles de longs </a:t>
            </a:r>
            <a:r>
              <a:rPr kumimoji="0" lang="fr-FR" sz="2400" b="0" i="0" u="none" strike="noStrike" cap="none" normalizeH="0" baseline="0" dirty="0" smtClean="0">
                <a:ln>
                  <a:noFill/>
                </a:ln>
                <a:solidFill>
                  <a:srgbClr val="FF0000"/>
                </a:solidFill>
                <a:effectLst/>
                <a:latin typeface="Arial" pitchFamily="34" charset="0"/>
                <a:cs typeface="Arial" pitchFamily="34" charset="0"/>
              </a:rPr>
              <a:t>miroirs hémicylindriques</a:t>
            </a:r>
            <a:r>
              <a:rPr kumimoji="0" lang="fr-FR" sz="2400" b="0" i="0" u="none" strike="noStrike" cap="none" normalizeH="0" baseline="0" dirty="0" smtClean="0">
                <a:ln>
                  <a:noFill/>
                </a:ln>
                <a:solidFill>
                  <a:srgbClr val="000000"/>
                </a:solidFill>
                <a:effectLst/>
                <a:latin typeface="Arial" pitchFamily="34" charset="0"/>
                <a:cs typeface="Arial" pitchFamily="34" charset="0"/>
              </a:rPr>
              <a:t>, qui tournent autour d’un axe horizontal pour suivre la course du soleil. </a:t>
            </a:r>
            <a:br>
              <a:rPr kumimoji="0" lang="fr-FR" sz="2400" b="0" i="0" u="none" strike="noStrike" cap="none" normalizeH="0" baseline="0" dirty="0" smtClean="0">
                <a:ln>
                  <a:noFill/>
                </a:ln>
                <a:solidFill>
                  <a:srgbClr val="000000"/>
                </a:solidFill>
                <a:effectLst/>
                <a:latin typeface="Arial" pitchFamily="34" charset="0"/>
                <a:cs typeface="Arial" pitchFamily="34" charset="0"/>
              </a:rPr>
            </a:br>
            <a:endParaRPr kumimoji="0" lang="fr-FR"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pitchFamily="34" charset="0"/>
                <a:cs typeface="Arial" pitchFamily="34" charset="0"/>
              </a:rPr>
              <a:t>Les rayons solaires sont concentrés sur un tube horizontal, où circule un fluide caloporteur qui servira à transporter la chaleur vers la centrale elle-même.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pitchFamily="34" charset="0"/>
                <a:cs typeface="Arial" pitchFamily="34" charset="0"/>
              </a:rPr>
              <a:t/>
            </a:r>
            <a:br>
              <a:rPr kumimoji="0" lang="fr-FR" sz="2400" b="0" i="0" u="none" strike="noStrike" cap="none" normalizeH="0" baseline="0" dirty="0" smtClean="0">
                <a:ln>
                  <a:noFill/>
                </a:ln>
                <a:solidFill>
                  <a:srgbClr val="000000"/>
                </a:solidFill>
                <a:effectLst/>
                <a:latin typeface="Arial" pitchFamily="34" charset="0"/>
                <a:cs typeface="Arial" pitchFamily="34" charset="0"/>
              </a:rPr>
            </a:br>
            <a:r>
              <a:rPr kumimoji="0" lang="fr-FR" sz="2400" b="0" i="0" u="none" strike="noStrike" cap="none" normalizeH="0" baseline="0" dirty="0" smtClean="0">
                <a:ln>
                  <a:noFill/>
                </a:ln>
                <a:solidFill>
                  <a:srgbClr val="000000"/>
                </a:solidFill>
                <a:effectLst/>
                <a:latin typeface="Arial" pitchFamily="34" charset="0"/>
                <a:cs typeface="Arial" pitchFamily="34" charset="0"/>
              </a:rPr>
              <a:t>La température du fluide peut monter </a:t>
            </a:r>
            <a:r>
              <a:rPr kumimoji="0" lang="fr-FR" sz="2400" b="0" i="0" u="none" strike="noStrike" cap="none" normalizeH="0" baseline="0" dirty="0" smtClean="0">
                <a:ln>
                  <a:noFill/>
                </a:ln>
                <a:solidFill>
                  <a:srgbClr val="FF0000"/>
                </a:solidFill>
                <a:effectLst/>
                <a:latin typeface="Arial" pitchFamily="34" charset="0"/>
                <a:cs typeface="Arial" pitchFamily="34" charset="0"/>
              </a:rPr>
              <a:t>jusqu’à 500° C</a:t>
            </a:r>
            <a:r>
              <a:rPr kumimoji="0" lang="fr-FR" sz="2400" b="0" i="0" u="none" strike="noStrike" cap="none" normalizeH="0" baseline="0" dirty="0" smtClean="0">
                <a:ln>
                  <a:noFill/>
                </a:ln>
                <a:solidFill>
                  <a:srgbClr val="000000"/>
                </a:solidFill>
                <a:effectLst/>
                <a:latin typeface="Arial" pitchFamily="34" charset="0"/>
                <a:cs typeface="Arial" pitchFamily="34" charset="0"/>
              </a:rPr>
              <a:t>. Cette énergie est transférée à un circuit d’eau, la vapeur alors produite </a:t>
            </a:r>
            <a:r>
              <a:rPr kumimoji="0" lang="fr-FR" sz="2400" b="0" i="0" u="none" strike="noStrike" cap="none" normalizeH="0" baseline="0" dirty="0" smtClean="0">
                <a:ln>
                  <a:noFill/>
                </a:ln>
                <a:solidFill>
                  <a:srgbClr val="FF0000"/>
                </a:solidFill>
                <a:effectLst/>
                <a:latin typeface="Arial" pitchFamily="34" charset="0"/>
                <a:cs typeface="Arial" pitchFamily="34" charset="0"/>
              </a:rPr>
              <a:t>actionne une turbine </a:t>
            </a:r>
            <a:r>
              <a:rPr kumimoji="0" lang="fr-FR" sz="2400" b="0" i="0" u="none" strike="noStrike" cap="none" normalizeH="0" baseline="0" dirty="0" smtClean="0">
                <a:ln>
                  <a:noFill/>
                </a:ln>
                <a:solidFill>
                  <a:srgbClr val="000000"/>
                </a:solidFill>
                <a:effectLst/>
                <a:latin typeface="Arial" pitchFamily="34" charset="0"/>
                <a:cs typeface="Arial" pitchFamily="34" charset="0"/>
              </a:rPr>
              <a:t>qui produit de l’électricité.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pitchFamily="34" charset="0"/>
                <a:cs typeface="Arial" pitchFamily="34" charset="0"/>
              </a:rPr>
              <a:t/>
            </a:r>
            <a:br>
              <a:rPr kumimoji="0" lang="fr-FR" sz="2400" b="0" i="0" u="none" strike="noStrike" cap="none" normalizeH="0" baseline="0" dirty="0" smtClean="0">
                <a:ln>
                  <a:noFill/>
                </a:ln>
                <a:solidFill>
                  <a:srgbClr val="000000"/>
                </a:solidFill>
                <a:effectLst/>
                <a:latin typeface="Arial" pitchFamily="34" charset="0"/>
                <a:cs typeface="Arial" pitchFamily="34" charset="0"/>
              </a:rPr>
            </a:b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857232"/>
            <a:ext cx="7929618" cy="4893647"/>
          </a:xfrm>
          <a:prstGeom prst="rect">
            <a:avLst/>
          </a:prstGeom>
        </p:spPr>
        <p:txBody>
          <a:bodyPr wrap="square">
            <a:spAutoFit/>
          </a:bodyPr>
          <a:lstStyle/>
          <a:p>
            <a:pPr lvl="0" eaLnBrk="0" fontAlgn="base" hangingPunct="0">
              <a:spcBef>
                <a:spcPct val="0"/>
              </a:spcBef>
              <a:spcAft>
                <a:spcPct val="0"/>
              </a:spcAft>
            </a:pPr>
            <a:r>
              <a:rPr kumimoji="0" lang="fr-FR" sz="2400" b="0" i="0" u="none" strike="noStrike" cap="none" normalizeH="0" baseline="0" dirty="0" smtClean="0">
                <a:ln>
                  <a:noFill/>
                </a:ln>
                <a:solidFill>
                  <a:srgbClr val="000000"/>
                </a:solidFill>
                <a:effectLst/>
                <a:latin typeface="Arial" pitchFamily="34" charset="0"/>
                <a:cs typeface="Arial" pitchFamily="34" charset="0"/>
              </a:rPr>
              <a:t>Certaines centrales sont désormais capable de produire de l’électricité en continu, nuit et jour, grâce à un système de stockage de la chaleur.</a:t>
            </a:r>
          </a:p>
          <a:p>
            <a:pPr lvl="0" eaLnBrk="0" fontAlgn="base" hangingPunct="0">
              <a:spcBef>
                <a:spcPct val="0"/>
              </a:spcBef>
              <a:spcAft>
                <a:spcPct val="0"/>
              </a:spcAf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fr-FR" sz="2400" b="1" i="0" u="none" strike="noStrike" cap="none" normalizeH="0" baseline="0" dirty="0" smtClean="0">
                <a:ln>
                  <a:noFill/>
                </a:ln>
                <a:solidFill>
                  <a:srgbClr val="000000"/>
                </a:solidFill>
                <a:effectLst/>
                <a:latin typeface="Arial" pitchFamily="34" charset="0"/>
                <a:cs typeface="Arial" pitchFamily="34" charset="0"/>
              </a:rPr>
              <a:t>Avantages </a:t>
            </a:r>
            <a:r>
              <a:rPr kumimoji="0" lang="fr-FR" sz="2400" b="0" i="0" u="none" strike="noStrike" cap="none" normalizeH="0" baseline="0" dirty="0" smtClean="0">
                <a:ln>
                  <a:noFill/>
                </a:ln>
                <a:solidFill>
                  <a:srgbClr val="000000"/>
                </a:solidFill>
                <a:effectLst/>
                <a:latin typeface="Arial" pitchFamily="34" charset="0"/>
                <a:cs typeface="Arial" pitchFamily="34" charset="0"/>
              </a:rPr>
              <a:t>:</a:t>
            </a:r>
          </a:p>
          <a:p>
            <a:pPr lvl="1" indent="-457200" eaLnBrk="0" fontAlgn="base" hangingPunct="0">
              <a:spcBef>
                <a:spcPct val="0"/>
              </a:spcBef>
              <a:spcAft>
                <a:spcPct val="0"/>
              </a:spcAft>
            </a:pPr>
            <a:r>
              <a:rPr kumimoji="0" lang="fr-FR" sz="2400" b="0" i="0" u="none" strike="noStrike" cap="none" normalizeH="0" baseline="0" dirty="0" smtClean="0">
                <a:ln>
                  <a:noFill/>
                </a:ln>
                <a:solidFill>
                  <a:srgbClr val="000000"/>
                </a:solidFill>
                <a:effectLst/>
                <a:latin typeface="Arial" pitchFamily="34" charset="0"/>
                <a:cs typeface="Arial" pitchFamily="34" charset="0"/>
              </a:rPr>
              <a:t>-Source d’énergie inépuisable et gratuite</a:t>
            </a:r>
          </a:p>
          <a:p>
            <a:pPr lvl="1" indent="-457200" eaLnBrk="0" fontAlgn="base" hangingPunct="0">
              <a:spcBef>
                <a:spcPct val="0"/>
              </a:spcBef>
              <a:spcAft>
                <a:spcPct val="0"/>
              </a:spcAft>
            </a:pPr>
            <a:r>
              <a:rPr kumimoji="0" lang="fr-FR" sz="2400" b="0" i="0" u="none" strike="noStrike" cap="none" normalizeH="0" baseline="0" dirty="0" smtClean="0">
                <a:ln>
                  <a:noFill/>
                </a:ln>
                <a:solidFill>
                  <a:srgbClr val="000000"/>
                </a:solidFill>
                <a:effectLst/>
                <a:latin typeface="Arial" pitchFamily="34" charset="0"/>
                <a:cs typeface="Arial" pitchFamily="34" charset="0"/>
              </a:rPr>
              <a:t>-Pas d’émission polluante</a:t>
            </a:r>
          </a:p>
          <a:p>
            <a:pPr lvl="1" indent="-457200" eaLnBrk="0" fontAlgn="base" hangingPunct="0">
              <a:spcBef>
                <a:spcPct val="0"/>
              </a:spcBef>
              <a:spcAft>
                <a:spcPct val="0"/>
              </a:spcAft>
            </a:pPr>
            <a:r>
              <a:rPr kumimoji="0" lang="fr-FR" sz="2400" b="0" i="0" u="none" strike="noStrike" cap="none" normalizeH="0" baseline="0" dirty="0" smtClean="0">
                <a:ln>
                  <a:noFill/>
                </a:ln>
                <a:solidFill>
                  <a:srgbClr val="000000"/>
                </a:solidFill>
                <a:effectLst/>
                <a:latin typeface="Arial" pitchFamily="34" charset="0"/>
                <a:cs typeface="Arial" pitchFamily="34" charset="0"/>
              </a:rPr>
              <a:t>-Peu fonctionner sans intermittence</a:t>
            </a:r>
            <a:br>
              <a:rPr kumimoji="0" lang="fr-FR" sz="2400" b="0" i="0" u="none" strike="noStrike" cap="none" normalizeH="0" baseline="0" dirty="0" smtClean="0">
                <a:ln>
                  <a:noFill/>
                </a:ln>
                <a:solidFill>
                  <a:srgbClr val="000000"/>
                </a:solidFill>
                <a:effectLst/>
                <a:latin typeface="Arial" pitchFamily="34" charset="0"/>
                <a:cs typeface="Arial" pitchFamily="34" charset="0"/>
              </a:rPr>
            </a:br>
            <a:endParaRPr kumimoji="0" lang="fr-FR" sz="2400" b="0" i="0" u="none" strike="noStrike" cap="none" normalizeH="0" baseline="0" dirty="0" smtClean="0">
              <a:ln>
                <a:noFill/>
              </a:ln>
              <a:solidFill>
                <a:srgbClr val="000000"/>
              </a:solidFill>
              <a:effectLst/>
              <a:latin typeface="Arial" pitchFamily="34" charset="0"/>
              <a:cs typeface="Arial" pitchFamily="34" charset="0"/>
            </a:endParaRPr>
          </a:p>
          <a:p>
            <a:pPr lvl="0" eaLnBrk="0" fontAlgn="base" hangingPunct="0">
              <a:spcBef>
                <a:spcPct val="0"/>
              </a:spcBef>
              <a:spcAft>
                <a:spcPct val="0"/>
              </a:spcAft>
            </a:pPr>
            <a:r>
              <a:rPr kumimoji="0" lang="fr-FR" sz="2400" b="1" i="0" u="none" strike="noStrike" cap="none" normalizeH="0" baseline="0" dirty="0" smtClean="0">
                <a:ln>
                  <a:noFill/>
                </a:ln>
                <a:solidFill>
                  <a:srgbClr val="000000"/>
                </a:solidFill>
                <a:effectLst/>
                <a:latin typeface="Arial" pitchFamily="34" charset="0"/>
                <a:cs typeface="Arial" pitchFamily="34" charset="0"/>
              </a:rPr>
              <a:t>Inconvénients </a:t>
            </a:r>
            <a:r>
              <a:rPr kumimoji="0" lang="fr-FR" sz="2400" b="0" i="0" u="none" strike="noStrike" cap="none" normalizeH="0" baseline="0" dirty="0" smtClean="0">
                <a:ln>
                  <a:noFill/>
                </a:ln>
                <a:solidFill>
                  <a:srgbClr val="000000"/>
                </a:solidFill>
                <a:effectLst/>
                <a:latin typeface="Arial" pitchFamily="34" charset="0"/>
                <a:cs typeface="Arial" pitchFamily="34" charset="0"/>
              </a:rPr>
              <a:t>:</a:t>
            </a:r>
          </a:p>
          <a:p>
            <a:pPr lvl="1" indent="-457200" eaLnBrk="0" fontAlgn="base" hangingPunct="0">
              <a:spcBef>
                <a:spcPct val="0"/>
              </a:spcBef>
              <a:spcAft>
                <a:spcPct val="0"/>
              </a:spcAft>
            </a:pPr>
            <a:r>
              <a:rPr kumimoji="0" lang="fr-FR" sz="2400" b="0" i="0" u="none" strike="noStrike" cap="none" normalizeH="0" baseline="0" dirty="0" smtClean="0">
                <a:ln>
                  <a:noFill/>
                </a:ln>
                <a:solidFill>
                  <a:srgbClr val="000000"/>
                </a:solidFill>
                <a:effectLst/>
                <a:latin typeface="Arial" pitchFamily="34" charset="0"/>
                <a:cs typeface="Arial" pitchFamily="34" charset="0"/>
              </a:rPr>
              <a:t>-Nécessite un fort ensoleillement et une zone chaude</a:t>
            </a:r>
          </a:p>
          <a:p>
            <a:pPr lvl="1" indent="-457200" eaLnBrk="0" fontAlgn="base" hangingPunct="0">
              <a:spcBef>
                <a:spcPct val="0"/>
              </a:spcBef>
              <a:spcAft>
                <a:spcPct val="0"/>
              </a:spcAft>
            </a:pPr>
            <a:r>
              <a:rPr kumimoji="0" lang="fr-FR" sz="2400" b="0" i="0" u="none" strike="noStrike" cap="none" normalizeH="0" baseline="0" dirty="0" smtClean="0">
                <a:ln>
                  <a:noFill/>
                </a:ln>
                <a:solidFill>
                  <a:srgbClr val="000000"/>
                </a:solidFill>
                <a:effectLst/>
                <a:latin typeface="Arial" pitchFamily="34" charset="0"/>
                <a:cs typeface="Arial" pitchFamily="34" charset="0"/>
              </a:rPr>
              <a:t>-Surface au sol importante</a:t>
            </a:r>
          </a:p>
          <a:p>
            <a:pPr lvl="0" eaLnBrk="0" fontAlgn="base" hangingPunct="0">
              <a:spcBef>
                <a:spcPct val="0"/>
              </a:spcBef>
              <a:spcAft>
                <a:spcPct val="0"/>
              </a:spcAf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28596" y="357166"/>
            <a:ext cx="796884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err="1" smtClean="0">
                <a:ln>
                  <a:noFill/>
                </a:ln>
                <a:solidFill>
                  <a:srgbClr val="000000"/>
                </a:solidFill>
                <a:effectLst/>
                <a:latin typeface="Arial" pitchFamily="34" charset="0"/>
                <a:cs typeface="Arial" pitchFamily="34" charset="0"/>
              </a:rPr>
              <a:t>Andasol</a:t>
            </a:r>
            <a:r>
              <a:rPr kumimoji="0" lang="fr-FR" b="1" i="0" u="none" strike="noStrike" cap="none" normalizeH="0" baseline="0" dirty="0" smtClean="0">
                <a:ln>
                  <a:noFill/>
                </a:ln>
                <a:solidFill>
                  <a:srgbClr val="000000"/>
                </a:solidFill>
                <a:effectLst/>
                <a:latin typeface="Arial" pitchFamily="34" charset="0"/>
                <a:cs typeface="Arial" pitchFamily="34" charset="0"/>
              </a:rPr>
              <a:t>, la plus grande centrale solaire thermique d’Europe (Espagne)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cs typeface="Arial" pitchFamily="34" charset="0"/>
              </a:rPr>
              <a:t>  </a:t>
            </a:r>
          </a:p>
        </p:txBody>
      </p:sp>
      <p:sp>
        <p:nvSpPr>
          <p:cNvPr id="21506" name="AutoShape 2" descr="Andosol, centrale à capteurs cylindro-paraboliques"/>
          <p:cNvSpPr>
            <a:spLocks noChangeAspect="1" noChangeArrowheads="1"/>
          </p:cNvSpPr>
          <p:nvPr/>
        </p:nvSpPr>
        <p:spPr bwMode="auto">
          <a:xfrm>
            <a:off x="31750" y="79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08" name="AutoShape 4" descr="Andosol, centrale à capteurs cylindro-paraboliqu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10" name="AutoShape 6" descr="Andosol, centrale à capteurs cylindro-paraboliqu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12" name="AutoShape 8" descr="Andosol, centrale à capteurs cylindro-paraboliqu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1513" name="Picture 9" descr="C:\Documents and Settings\wah\Bureau\Les centrales à capteurs cylindro-paraboliques - [ EcoSources ]_files\andosol-capteurs-cylindroparaboliques.jpg"/>
          <p:cNvPicPr>
            <a:picLocks noChangeAspect="1" noChangeArrowheads="1"/>
          </p:cNvPicPr>
          <p:nvPr/>
        </p:nvPicPr>
        <p:blipFill>
          <a:blip r:embed="rId2"/>
          <a:srcRect/>
          <a:stretch>
            <a:fillRect/>
          </a:stretch>
        </p:blipFill>
        <p:spPr bwMode="auto">
          <a:xfrm>
            <a:off x="1071538" y="928670"/>
            <a:ext cx="6517495" cy="2643206"/>
          </a:xfrm>
          <a:prstGeom prst="rect">
            <a:avLst/>
          </a:prstGeom>
          <a:noFill/>
        </p:spPr>
      </p:pic>
      <p:sp>
        <p:nvSpPr>
          <p:cNvPr id="10" name="Rectangle 9"/>
          <p:cNvSpPr/>
          <p:nvPr/>
        </p:nvSpPr>
        <p:spPr>
          <a:xfrm>
            <a:off x="714348" y="3857628"/>
            <a:ext cx="7715304" cy="1938992"/>
          </a:xfrm>
          <a:prstGeom prst="rect">
            <a:avLst/>
          </a:prstGeom>
        </p:spPr>
        <p:txBody>
          <a:bodyPr wrap="square">
            <a:spAutoFit/>
          </a:bodyPr>
          <a:lstStyle/>
          <a:p>
            <a:r>
              <a:rPr lang="fr-FR" sz="2400" dirty="0" smtClean="0"/>
              <a:t>Ces </a:t>
            </a:r>
            <a:r>
              <a:rPr lang="fr-FR" sz="2400" dirty="0"/>
              <a:t>installations </a:t>
            </a:r>
            <a:r>
              <a:rPr lang="fr-FR" sz="2400" dirty="0" smtClean="0"/>
              <a:t>qui </a:t>
            </a:r>
            <a:r>
              <a:rPr lang="fr-FR" sz="2400" dirty="0"/>
              <a:t>se situeront à </a:t>
            </a:r>
            <a:r>
              <a:rPr lang="fr-FR" sz="2400" dirty="0" err="1"/>
              <a:t>Aldeire</a:t>
            </a:r>
            <a:r>
              <a:rPr lang="fr-FR" sz="2400" dirty="0"/>
              <a:t> constituent la première phase du projet (</a:t>
            </a:r>
            <a:r>
              <a:rPr lang="fr-FR" sz="2400" b="1" dirty="0"/>
              <a:t>50MW</a:t>
            </a:r>
            <a:r>
              <a:rPr lang="fr-FR" sz="2400" dirty="0"/>
              <a:t>). Il sera complété dans quelques années par la construction d’une seconde centrale de 50 MW. Une troisième structure présentant les mêmes caractéristiques est également en prévision</a:t>
            </a:r>
            <a:r>
              <a:rPr lang="fr-FR" sz="2400" dirty="0" smtClean="0"/>
              <a:t>.</a:t>
            </a:r>
            <a:endParaRPr lang="fr-F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751344"/>
            <a:ext cx="8286808" cy="4249292"/>
          </a:xfrm>
          <a:prstGeom prst="rect">
            <a:avLst/>
          </a:prstGeom>
        </p:spPr>
        <p:txBody>
          <a:bodyPr wrap="square">
            <a:spAutoFit/>
          </a:bodyPr>
          <a:lstStyle/>
          <a:p>
            <a:r>
              <a:rPr lang="fr-FR" sz="2400" dirty="0" smtClean="0"/>
              <a:t>La centrale s’élèvera sur une superficie de </a:t>
            </a:r>
            <a:r>
              <a:rPr lang="fr-FR" sz="2400" b="1" dirty="0" smtClean="0">
                <a:solidFill>
                  <a:srgbClr val="FF0000"/>
                </a:solidFill>
              </a:rPr>
              <a:t>195 hectares</a:t>
            </a:r>
            <a:r>
              <a:rPr lang="fr-FR" sz="2400" dirty="0" smtClean="0"/>
              <a:t>. Elle comptera </a:t>
            </a:r>
            <a:r>
              <a:rPr lang="fr-FR" sz="2400" b="1" dirty="0" smtClean="0">
                <a:solidFill>
                  <a:srgbClr val="FF0000"/>
                </a:solidFill>
              </a:rPr>
              <a:t>625 collecteurs </a:t>
            </a:r>
            <a:r>
              <a:rPr lang="fr-FR" sz="2400" dirty="0" smtClean="0"/>
              <a:t>solaires qui occuperont </a:t>
            </a:r>
            <a:r>
              <a:rPr lang="fr-FR" sz="2400" b="1" dirty="0" smtClean="0">
                <a:solidFill>
                  <a:srgbClr val="FF0000"/>
                </a:solidFill>
              </a:rPr>
              <a:t>510.120 mètres carrés</a:t>
            </a:r>
            <a:r>
              <a:rPr lang="fr-FR" sz="2400" b="1" dirty="0" smtClean="0"/>
              <a:t> </a:t>
            </a:r>
            <a:r>
              <a:rPr lang="fr-FR" sz="2400" dirty="0" smtClean="0"/>
              <a:t>de terrain.</a:t>
            </a:r>
          </a:p>
          <a:p>
            <a:r>
              <a:rPr lang="fr-FR" sz="2400" dirty="0" smtClean="0"/>
              <a:t/>
            </a:r>
            <a:br>
              <a:rPr lang="fr-FR" sz="2400" dirty="0" smtClean="0"/>
            </a:br>
            <a:r>
              <a:rPr lang="fr-FR" sz="2400" dirty="0" smtClean="0"/>
              <a:t>La centrale </a:t>
            </a:r>
            <a:r>
              <a:rPr lang="fr-FR" sz="2400" b="1" dirty="0" smtClean="0"/>
              <a:t>évitera</a:t>
            </a:r>
            <a:r>
              <a:rPr lang="fr-FR" sz="2400" dirty="0" smtClean="0"/>
              <a:t> l’émission dans l’atmosphère de </a:t>
            </a:r>
            <a:r>
              <a:rPr lang="fr-FR" sz="2400" b="1" dirty="0" smtClean="0">
                <a:solidFill>
                  <a:srgbClr val="FF0000"/>
                </a:solidFill>
              </a:rPr>
              <a:t>152.000</a:t>
            </a:r>
            <a:r>
              <a:rPr lang="fr-FR" sz="2400" dirty="0" smtClean="0"/>
              <a:t> </a:t>
            </a:r>
            <a:r>
              <a:rPr lang="fr-FR" sz="2400" b="1" dirty="0" smtClean="0"/>
              <a:t>tonnes de dioxyde de carbone par </a:t>
            </a:r>
            <a:r>
              <a:rPr lang="fr-FR" sz="2400" dirty="0" smtClean="0"/>
              <a:t>an en alimentant le réseau électrique, sans fluctuations ni interruptions.</a:t>
            </a:r>
          </a:p>
          <a:p>
            <a:r>
              <a:rPr lang="fr-FR" sz="2400" b="1" dirty="0" smtClean="0"/>
              <a:t>Puissance de </a:t>
            </a:r>
            <a:r>
              <a:rPr lang="fr-FR" sz="2400" b="1" dirty="0" smtClean="0">
                <a:solidFill>
                  <a:srgbClr val="FF0000"/>
                </a:solidFill>
              </a:rPr>
              <a:t>50 MW</a:t>
            </a:r>
            <a:r>
              <a:rPr lang="fr-FR" sz="2400" dirty="0" smtClean="0"/>
              <a:t>. </a:t>
            </a:r>
            <a:br>
              <a:rPr lang="fr-FR" sz="2400" dirty="0" smtClean="0"/>
            </a:br>
            <a:r>
              <a:rPr lang="fr-FR" sz="2400" dirty="0" smtClean="0"/>
              <a:t>Production attendue de 180 </a:t>
            </a:r>
            <a:r>
              <a:rPr lang="fr-FR" sz="2400" dirty="0" err="1" smtClean="0"/>
              <a:t>GWh</a:t>
            </a:r>
            <a:r>
              <a:rPr lang="fr-FR" sz="2400" dirty="0" smtClean="0"/>
              <a:t>/an, de quoi alimenter </a:t>
            </a:r>
            <a:r>
              <a:rPr lang="fr-FR" sz="2400" b="1" dirty="0" smtClean="0">
                <a:solidFill>
                  <a:srgbClr val="FF0000"/>
                </a:solidFill>
              </a:rPr>
              <a:t>45 000 </a:t>
            </a:r>
            <a:r>
              <a:rPr lang="fr-FR" sz="2400" b="1" dirty="0" smtClean="0"/>
              <a:t>foyers</a:t>
            </a:r>
            <a:r>
              <a:rPr lang="fr-FR" sz="2400" dirty="0" smtClean="0"/>
              <a:t> espagnols.</a:t>
            </a:r>
          </a:p>
          <a:p>
            <a:r>
              <a:rPr lang="fr-FR" sz="2400" dirty="0" smtClean="0"/>
              <a:t>Investissement totale d’environ </a:t>
            </a:r>
            <a:r>
              <a:rPr lang="fr-FR" sz="2400" b="1" dirty="0" smtClean="0"/>
              <a:t>260 millions d’euros</a:t>
            </a:r>
            <a:r>
              <a:rPr lang="fr-FR" sz="2400" dirty="0" smtClean="0"/>
              <a:t>.</a:t>
            </a:r>
            <a:endParaRPr lang="fr-F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Maroc</a:t>
            </a:r>
            <a:endParaRPr lang="fr-FR" dirty="0"/>
          </a:p>
        </p:txBody>
      </p:sp>
      <p:sp>
        <p:nvSpPr>
          <p:cNvPr id="30722" name="AutoShape 2" descr="Résultat de recherche d'images pour &quot;solar power morocc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24" name="AutoShape 4" descr="Résultat de recherche d'images pour &quot;solar power morocc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26" name="Picture 6" descr="Résultat de recherche d'images pour &quot;solar power morocco&quot;"/>
          <p:cNvPicPr>
            <a:picLocks noChangeAspect="1" noChangeArrowheads="1"/>
          </p:cNvPicPr>
          <p:nvPr/>
        </p:nvPicPr>
        <p:blipFill>
          <a:blip r:embed="rId2"/>
          <a:srcRect/>
          <a:stretch>
            <a:fillRect/>
          </a:stretch>
        </p:blipFill>
        <p:spPr bwMode="auto">
          <a:xfrm>
            <a:off x="285720" y="1571612"/>
            <a:ext cx="8572559" cy="428628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429</Words>
  <Application>Microsoft Office PowerPoint</Application>
  <PresentationFormat>Affichage à l'écran (4:3)</PresentationFormat>
  <Paragraphs>55</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المركزات الاسطوانية المكافئة Concentrateurs cylindro-paraboliques</vt:lpstr>
      <vt:lpstr>Diapositive 2</vt:lpstr>
      <vt:lpstr>Diapositive 3</vt:lpstr>
      <vt:lpstr>Diapositive 4</vt:lpstr>
      <vt:lpstr>Diapositive 5</vt:lpstr>
      <vt:lpstr>Diapositive 6</vt:lpstr>
      <vt:lpstr>Diapositive 7</vt:lpstr>
      <vt:lpstr>Diapositive 8</vt:lpstr>
      <vt:lpstr>Maroc</vt:lpstr>
      <vt:lpstr>Dubai</vt:lpstr>
      <vt:lpstr>Maroc</vt:lpstr>
      <vt:lpstr>Diapositive 12</vt:lpstr>
      <vt:lpstr>Diapositive 13</vt:lpstr>
      <vt:lpstr>Diapositive 14</vt:lpstr>
      <vt:lpstr>Diapositive 15</vt:lpstr>
      <vt:lpstr>Diapositive 16</vt:lpstr>
      <vt:lpstr>Diapositive 17</vt:lpstr>
      <vt:lpstr>Diapositive 18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Concentrateurs cylindro-paraboliques</dc:title>
  <dc:creator>wah</dc:creator>
  <cp:lastModifiedBy>io</cp:lastModifiedBy>
  <cp:revision>57</cp:revision>
  <dcterms:created xsi:type="dcterms:W3CDTF">2014-04-12T19:54:59Z</dcterms:created>
  <dcterms:modified xsi:type="dcterms:W3CDTF">2019-05-19T23:11:09Z</dcterms:modified>
</cp:coreProperties>
</file>