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3" r:id="rId6"/>
    <p:sldId id="261" r:id="rId7"/>
    <p:sldId id="262" r:id="rId8"/>
    <p:sldId id="272" r:id="rId9"/>
    <p:sldId id="264" r:id="rId10"/>
    <p:sldId id="265" r:id="rId11"/>
    <p:sldId id="266" r:id="rId12"/>
    <p:sldId id="267" r:id="rId13"/>
    <p:sldId id="269" r:id="rId14"/>
    <p:sldId id="270" r:id="rId15"/>
    <p:sldId id="271" r:id="rId16"/>
    <p:sldId id="273"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5" d="100"/>
          <a:sy n="65" d="100"/>
        </p:scale>
        <p:origin x="-153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fr-FR" smtClean="0"/>
              <a:t>Cliquez pour modifier le style du titre</a:t>
            </a:r>
            <a:endParaRPr kumimoji="0" lang="en-US"/>
          </a:p>
        </p:txBody>
      </p:sp>
      <p:sp>
        <p:nvSpPr>
          <p:cNvPr id="28" name="Espace réservé de la date 27"/>
          <p:cNvSpPr>
            <a:spLocks noGrp="1"/>
          </p:cNvSpPr>
          <p:nvPr>
            <p:ph type="dt" sz="half" idx="10"/>
          </p:nvPr>
        </p:nvSpPr>
        <p:spPr/>
        <p:txBody>
          <a:bodyPr/>
          <a:lstStyle/>
          <a:p>
            <a:fld id="{51343F0E-F5DC-4488-B98B-D134F6D2AE14}" type="datetimeFigureOut">
              <a:rPr lang="fr-FR" smtClean="0"/>
              <a:pPr/>
              <a:t>03/05/2020</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a:lstStyle/>
          <a:p>
            <a:fld id="{353E4931-453D-4153-8898-8435BEBAA4C3}" type="slidenum">
              <a:rPr lang="fr-FR" smtClean="0"/>
              <a:pPr/>
              <a:t>‹N°›</a:t>
            </a:fld>
            <a:endParaRPr lang="fr-FR"/>
          </a:p>
        </p:txBody>
      </p:sp>
      <p:sp>
        <p:nvSpPr>
          <p:cNvPr id="9" name="Sous-titr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51343F0E-F5DC-4488-B98B-D134F6D2AE14}" type="datetimeFigureOut">
              <a:rPr lang="fr-FR" smtClean="0"/>
              <a:pPr/>
              <a:t>03/05/2020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3E4931-453D-4153-8898-8435BEBAA4C3}"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51343F0E-F5DC-4488-B98B-D134F6D2AE14}" type="datetimeFigureOut">
              <a:rPr lang="fr-FR" smtClean="0"/>
              <a:pPr/>
              <a:t>03/05/2020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3E4931-453D-4153-8898-8435BEBAA4C3}"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51343F0E-F5DC-4488-B98B-D134F6D2AE14}" type="datetimeFigureOut">
              <a:rPr lang="fr-FR" smtClean="0"/>
              <a:pPr/>
              <a:t>03/05/2020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3E4931-453D-4153-8898-8435BEBAA4C3}"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3">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51343F0E-F5DC-4488-B98B-D134F6D2AE14}" type="datetimeFigureOut">
              <a:rPr lang="fr-FR" smtClean="0"/>
              <a:pPr/>
              <a:t>03/05/2020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7924800" y="6416675"/>
            <a:ext cx="762000" cy="365125"/>
          </a:xfrm>
        </p:spPr>
        <p:txBody>
          <a:bodyPr/>
          <a:lstStyle/>
          <a:p>
            <a:fld id="{353E4931-453D-4153-8898-8435BEBAA4C3}"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51343F0E-F5DC-4488-B98B-D134F6D2AE14}" type="datetimeFigureOut">
              <a:rPr lang="fr-FR" smtClean="0"/>
              <a:pPr/>
              <a:t>03/05/2020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53E4931-453D-4153-8898-8435BEBAA4C3}"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51343F0E-F5DC-4488-B98B-D134F6D2AE14}" type="datetimeFigureOut">
              <a:rPr lang="fr-FR" smtClean="0"/>
              <a:pPr/>
              <a:t>03/05/2020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53E4931-453D-4153-8898-8435BEBAA4C3}"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51343F0E-F5DC-4488-B98B-D134F6D2AE14}" type="datetimeFigureOut">
              <a:rPr lang="fr-FR" smtClean="0"/>
              <a:pPr/>
              <a:t>03/05/2020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53E4931-453D-4153-8898-8435BEBAA4C3}"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1343F0E-F5DC-4488-B98B-D134F6D2AE14}" type="datetimeFigureOut">
              <a:rPr lang="fr-FR" smtClean="0"/>
              <a:pPr/>
              <a:t>03/05/2020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53E4931-453D-4153-8898-8435BEBAA4C3}"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51343F0E-F5DC-4488-B98B-D134F6D2AE14}" type="datetimeFigureOut">
              <a:rPr lang="fr-FR" smtClean="0"/>
              <a:pPr/>
              <a:t>03/05/2020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53E4931-453D-4153-8898-8435BEBAA4C3}"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fr-FR" smtClean="0">
                <a:solidFill>
                  <a:schemeClr val="lt1"/>
                </a:solidFill>
                <a:latin typeface="+mn-lt"/>
                <a:ea typeface="+mn-ea"/>
                <a:cs typeface="+mn-cs"/>
              </a:rPr>
              <a:t>Cliquez sur l'icône pour ajouter une image</a:t>
            </a:r>
            <a:endParaRPr kumimoji="0" lang="en-US" dirty="0">
              <a:solidFill>
                <a:schemeClr val="lt1"/>
              </a:solidFill>
              <a:latin typeface="+mn-lt"/>
              <a:ea typeface="+mn-ea"/>
              <a:cs typeface="+mn-cs"/>
            </a:endParaRPr>
          </a:p>
        </p:txBody>
      </p:sp>
      <p:sp>
        <p:nvSpPr>
          <p:cNvPr id="4" name="Espace réservé du texte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51343F0E-F5DC-4488-B98B-D134F6D2AE14}" type="datetimeFigureOut">
              <a:rPr lang="fr-FR" smtClean="0"/>
              <a:pPr/>
              <a:t>03/05/2020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53E4931-453D-4153-8898-8435BEBAA4C3}"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51343F0E-F5DC-4488-B98B-D134F6D2AE14}" type="datetimeFigureOut">
              <a:rPr lang="fr-FR" smtClean="0"/>
              <a:pPr/>
              <a:t>03/05/2020</a:t>
            </a:fld>
            <a:endParaRPr lang="fr-FR"/>
          </a:p>
        </p:txBody>
      </p:sp>
      <p:sp>
        <p:nvSpPr>
          <p:cNvPr id="3" name="Espace réservé du pied de page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r-FR"/>
          </a:p>
        </p:txBody>
      </p:sp>
      <p:sp>
        <p:nvSpPr>
          <p:cNvPr id="23" name="Espace réservé du numéro de diapositive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353E4931-453D-4153-8898-8435BEBAA4C3}" type="slidenum">
              <a:rPr lang="fr-FR" smtClean="0"/>
              <a:pPr/>
              <a:t>‹N°›</a:t>
            </a:fld>
            <a:endParaRPr lang="fr-F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ctrTitle"/>
          </p:nvPr>
        </p:nvSpPr>
        <p:spPr>
          <a:xfrm>
            <a:off x="1714480" y="2571744"/>
            <a:ext cx="7429520" cy="1828800"/>
          </a:xfrm>
        </p:spPr>
        <p:txBody>
          <a:bodyPr>
            <a:normAutofit fontScale="90000"/>
          </a:bodyPr>
          <a:lstStyle/>
          <a:p>
            <a:r>
              <a:rPr lang="fr-FR" sz="4400" dirty="0" smtClean="0">
                <a:latin typeface="Times New Roman" pitchFamily="18" charset="0"/>
                <a:cs typeface="Times New Roman" pitchFamily="18" charset="0"/>
              </a:rPr>
              <a:t>Université Mohamed </a:t>
            </a:r>
            <a:r>
              <a:rPr lang="fr-FR" sz="4400" dirty="0" err="1" smtClean="0">
                <a:latin typeface="Times New Roman" pitchFamily="18" charset="0"/>
                <a:cs typeface="Times New Roman" pitchFamily="18" charset="0"/>
              </a:rPr>
              <a:t>Khider</a:t>
            </a:r>
            <a:r>
              <a:rPr lang="fr-FR" sz="4400" dirty="0" smtClean="0">
                <a:latin typeface="Times New Roman" pitchFamily="18" charset="0"/>
                <a:cs typeface="Times New Roman" pitchFamily="18" charset="0"/>
              </a:rPr>
              <a:t> – Biskra </a:t>
            </a:r>
            <a:br>
              <a:rPr lang="fr-FR" sz="4400" dirty="0" smtClean="0">
                <a:latin typeface="Times New Roman" pitchFamily="18" charset="0"/>
                <a:cs typeface="Times New Roman" pitchFamily="18" charset="0"/>
              </a:rPr>
            </a:br>
            <a:r>
              <a:rPr lang="fr-FR" sz="4400" dirty="0" smtClean="0">
                <a:latin typeface="Times New Roman" pitchFamily="18" charset="0"/>
                <a:cs typeface="Times New Roman" pitchFamily="18" charset="0"/>
              </a:rPr>
              <a:t>Faculté : SE et SNV</a:t>
            </a:r>
            <a:br>
              <a:rPr lang="fr-FR" sz="4400" dirty="0" smtClean="0">
                <a:latin typeface="Times New Roman" pitchFamily="18" charset="0"/>
                <a:cs typeface="Times New Roman" pitchFamily="18" charset="0"/>
              </a:rPr>
            </a:br>
            <a:r>
              <a:rPr lang="fr-FR" sz="4400" dirty="0" smtClean="0">
                <a:latin typeface="Times New Roman" pitchFamily="18" charset="0"/>
                <a:cs typeface="Times New Roman" pitchFamily="18" charset="0"/>
              </a:rPr>
              <a:t> </a:t>
            </a:r>
            <a:r>
              <a:rPr lang="fr-FR" sz="4400" dirty="0" err="1" smtClean="0">
                <a:latin typeface="Times New Roman" pitchFamily="18" charset="0"/>
                <a:cs typeface="Times New Roman" pitchFamily="18" charset="0"/>
              </a:rPr>
              <a:t>DépAtEMENT</a:t>
            </a:r>
            <a:r>
              <a:rPr lang="fr-FR" sz="4400" dirty="0" smtClean="0">
                <a:latin typeface="Times New Roman" pitchFamily="18" charset="0"/>
                <a:cs typeface="Times New Roman" pitchFamily="18" charset="0"/>
              </a:rPr>
              <a:t> : SNV – 1LMD</a:t>
            </a:r>
            <a:br>
              <a:rPr lang="fr-FR" sz="4400" dirty="0" smtClean="0">
                <a:latin typeface="Times New Roman" pitchFamily="18" charset="0"/>
                <a:cs typeface="Times New Roman" pitchFamily="18" charset="0"/>
              </a:rPr>
            </a:br>
            <a:r>
              <a:rPr lang="fr-FR" sz="4400" dirty="0" smtClean="0">
                <a:latin typeface="Times New Roman" pitchFamily="18" charset="0"/>
                <a:cs typeface="Times New Roman" pitchFamily="18" charset="0"/>
              </a:rPr>
              <a:t> </a:t>
            </a:r>
            <a:br>
              <a:rPr lang="fr-FR" sz="4400" dirty="0" smtClean="0">
                <a:latin typeface="Times New Roman" pitchFamily="18" charset="0"/>
                <a:cs typeface="Times New Roman" pitchFamily="18" charset="0"/>
              </a:rPr>
            </a:br>
            <a:r>
              <a:rPr lang="fr-FR" sz="4400" dirty="0" smtClean="0">
                <a:latin typeface="Times New Roman" pitchFamily="18" charset="0"/>
                <a:cs typeface="Times New Roman" pitchFamily="18" charset="0"/>
              </a:rPr>
              <a:t>Année 2019-2020</a:t>
            </a: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endParaRPr lang="fr-FR" dirty="0"/>
          </a:p>
        </p:txBody>
      </p:sp>
      <p:sp>
        <p:nvSpPr>
          <p:cNvPr id="3" name="Sous-titre 2"/>
          <p:cNvSpPr>
            <a:spLocks noGrp="1"/>
          </p:cNvSpPr>
          <p:nvPr>
            <p:ph type="subTitle" idx="1"/>
          </p:nvPr>
        </p:nvSpPr>
        <p:spPr>
          <a:xfrm>
            <a:off x="2143108" y="4631222"/>
            <a:ext cx="6400800" cy="798042"/>
          </a:xfrm>
        </p:spPr>
        <p:txBody>
          <a:bodyPr>
            <a:normAutofit/>
          </a:bodyPr>
          <a:lstStyle/>
          <a:p>
            <a:r>
              <a:rPr lang="fr-FR" sz="3200" b="1" dirty="0" smtClean="0">
                <a:solidFill>
                  <a:schemeClr val="accent1"/>
                </a:solidFill>
              </a:rPr>
              <a:t>(Matière : Physique) </a:t>
            </a:r>
            <a:endParaRPr lang="fr-FR" sz="3200" b="1" dirty="0">
              <a:solidFill>
                <a:schemeClr val="accent1"/>
              </a:solidFill>
            </a:endParaRPr>
          </a:p>
        </p:txBody>
      </p:sp>
      <p:pic>
        <p:nvPicPr>
          <p:cNvPr id="4" name="Picture 1"/>
          <p:cNvPicPr/>
          <p:nvPr/>
        </p:nvPicPr>
        <p:blipFill>
          <a:blip r:embed="rId2">
            <a:clrChange>
              <a:clrFrom>
                <a:srgbClr val="FFFFFF"/>
              </a:clrFrom>
              <a:clrTo>
                <a:srgbClr val="FFFFFF">
                  <a:alpha val="0"/>
                </a:srgbClr>
              </a:clrTo>
            </a:clrChange>
            <a:extLst>
              <a:ext uri="{28A0092B-C50C-407E-A947-70E740481C1C}"/>
            </a:extLst>
          </a:blip>
          <a:srcRect/>
          <a:stretch>
            <a:fillRect/>
          </a:stretch>
        </p:blipFill>
        <p:spPr bwMode="auto">
          <a:xfrm>
            <a:off x="0" y="214290"/>
            <a:ext cx="1714480" cy="1785950"/>
          </a:xfrm>
          <a:prstGeom prst="rect">
            <a:avLst/>
          </a:prstGeom>
          <a:noFill/>
        </p:spPr>
      </p:pic>
      <p:sp>
        <p:nvSpPr>
          <p:cNvPr id="5" name="Rectangle 4"/>
          <p:cNvSpPr/>
          <p:nvPr/>
        </p:nvSpPr>
        <p:spPr>
          <a:xfrm>
            <a:off x="357158" y="6143644"/>
            <a:ext cx="2852063" cy="461665"/>
          </a:xfrm>
          <a:prstGeom prst="rect">
            <a:avLst/>
          </a:prstGeom>
        </p:spPr>
        <p:txBody>
          <a:bodyPr wrap="none">
            <a:spAutoFit/>
          </a:bodyPr>
          <a:lstStyle/>
          <a:p>
            <a:r>
              <a:rPr lang="fr-FR" sz="2400" b="1" dirty="0" smtClean="0">
                <a:solidFill>
                  <a:schemeClr val="accent1"/>
                </a:solidFill>
              </a:rPr>
              <a:t>Dr: B. BOUDAIRA</a:t>
            </a:r>
            <a:endParaRPr lang="fr-FR" sz="2400" b="1" dirty="0">
              <a:solidFill>
                <a:schemeClr val="accent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214422"/>
            <a:ext cx="8229600" cy="3714776"/>
          </a:xfrm>
        </p:spPr>
        <p:txBody>
          <a:bodyPr/>
          <a:lstStyle/>
          <a:p>
            <a:pPr rtl="1">
              <a:buNone/>
            </a:pPr>
            <a:r>
              <a:rPr lang="ar-SA" sz="2400" b="1" dirty="0" smtClean="0">
                <a:latin typeface="Times New Roman" pitchFamily="18" charset="0"/>
                <a:cs typeface="Times New Roman" pitchFamily="18" charset="0"/>
              </a:rPr>
              <a:t>عند التوازن: </a:t>
            </a:r>
            <a:r>
              <a:rPr lang="fr-FR" sz="2400" dirty="0" smtClean="0">
                <a:latin typeface="Times New Roman" pitchFamily="18" charset="0"/>
                <a:cs typeface="Times New Roman" pitchFamily="18" charset="0"/>
              </a:rPr>
              <a:t>A </a:t>
            </a:r>
            <a:r>
              <a:rPr lang="fr-FR" sz="2400" dirty="0" smtClean="0">
                <a:latin typeface="Times New Roman" pitchFamily="18" charset="0"/>
                <a:cs typeface="Times New Roman" pitchFamily="18" charset="0"/>
              </a:rPr>
              <a:t>l’équilibre : P = P</a:t>
            </a:r>
            <a:r>
              <a:rPr lang="fr-FR" sz="2400" baseline="-25000" dirty="0" smtClean="0">
                <a:latin typeface="Times New Roman" pitchFamily="18" charset="0"/>
                <a:cs typeface="Times New Roman" pitchFamily="18" charset="0"/>
              </a:rPr>
              <a:t>A</a:t>
            </a:r>
            <a:r>
              <a:rPr lang="fr-FR" sz="24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ρ</a:t>
            </a:r>
            <a:r>
              <a:rPr lang="fr-FR" sz="2400" baseline="-25000" dirty="0" smtClean="0">
                <a:latin typeface="Times New Roman" pitchFamily="18" charset="0"/>
                <a:cs typeface="Times New Roman" pitchFamily="18" charset="0"/>
              </a:rPr>
              <a:t>S</a:t>
            </a:r>
            <a:r>
              <a:rPr lang="fr-FR" sz="2400" dirty="0" smtClean="0">
                <a:latin typeface="Times New Roman" pitchFamily="18" charset="0"/>
                <a:cs typeface="Times New Roman" pitchFamily="18" charset="0"/>
              </a:rPr>
              <a:t>.V</a:t>
            </a:r>
            <a:r>
              <a:rPr lang="fr-FR" sz="2400" baseline="-25000" dirty="0" smtClean="0">
                <a:latin typeface="Times New Roman" pitchFamily="18" charset="0"/>
                <a:cs typeface="Times New Roman" pitchFamily="18" charset="0"/>
              </a:rPr>
              <a:t>S</a:t>
            </a:r>
            <a:r>
              <a:rPr lang="fr-FR" sz="2400" dirty="0" smtClean="0">
                <a:latin typeface="Times New Roman" pitchFamily="18" charset="0"/>
                <a:cs typeface="Times New Roman" pitchFamily="18" charset="0"/>
              </a:rPr>
              <a:t> = </a:t>
            </a:r>
            <a:r>
              <a:rPr lang="el-GR" sz="2400" dirty="0" smtClean="0">
                <a:latin typeface="Times New Roman" pitchFamily="18" charset="0"/>
                <a:cs typeface="Times New Roman" pitchFamily="18" charset="0"/>
              </a:rPr>
              <a:t>ρ</a:t>
            </a:r>
            <a:r>
              <a:rPr lang="fr-FR" sz="2400" baseline="-25000" dirty="0" smtClean="0">
                <a:latin typeface="Times New Roman" pitchFamily="18" charset="0"/>
                <a:cs typeface="Times New Roman" pitchFamily="18" charset="0"/>
              </a:rPr>
              <a:t>L</a:t>
            </a:r>
            <a:r>
              <a:rPr lang="fr-FR" sz="2400" dirty="0" smtClean="0">
                <a:latin typeface="Times New Roman" pitchFamily="18" charset="0"/>
                <a:cs typeface="Times New Roman" pitchFamily="18" charset="0"/>
              </a:rPr>
              <a:t>.V</a:t>
            </a:r>
            <a:r>
              <a:rPr lang="fr-FR" sz="2400" baseline="-25000" dirty="0" smtClean="0">
                <a:latin typeface="Times New Roman" pitchFamily="18" charset="0"/>
                <a:cs typeface="Times New Roman" pitchFamily="18" charset="0"/>
              </a:rPr>
              <a:t>im</a:t>
            </a:r>
          </a:p>
          <a:p>
            <a:r>
              <a:rPr lang="fr-FR" sz="2400" dirty="0" smtClean="0">
                <a:latin typeface="Times New Roman" pitchFamily="18" charset="0"/>
                <a:cs typeface="Times New Roman" pitchFamily="18" charset="0"/>
              </a:rPr>
              <a:t>La relation :</a:t>
            </a:r>
            <a:r>
              <a:rPr lang="el-GR" sz="2400" dirty="0" smtClean="0">
                <a:latin typeface="Times New Roman" pitchFamily="18" charset="0"/>
                <a:cs typeface="Times New Roman" pitchFamily="18" charset="0"/>
              </a:rPr>
              <a:t>ρ</a:t>
            </a:r>
            <a:r>
              <a:rPr lang="fr-FR" sz="2400" baseline="-25000" dirty="0" smtClean="0">
                <a:latin typeface="Times New Roman" pitchFamily="18" charset="0"/>
                <a:cs typeface="Times New Roman" pitchFamily="18" charset="0"/>
              </a:rPr>
              <a:t>S</a:t>
            </a:r>
            <a:r>
              <a:rPr lang="fr-FR" sz="2400" dirty="0" smtClean="0">
                <a:latin typeface="Times New Roman" pitchFamily="18" charset="0"/>
                <a:cs typeface="Times New Roman" pitchFamily="18" charset="0"/>
              </a:rPr>
              <a:t>.V</a:t>
            </a:r>
            <a:r>
              <a:rPr lang="fr-FR" sz="2400" baseline="-25000" dirty="0" smtClean="0">
                <a:latin typeface="Times New Roman" pitchFamily="18" charset="0"/>
                <a:cs typeface="Times New Roman" pitchFamily="18" charset="0"/>
              </a:rPr>
              <a:t>S</a:t>
            </a:r>
            <a:r>
              <a:rPr lang="fr-FR" sz="2400" dirty="0" smtClean="0">
                <a:latin typeface="Times New Roman" pitchFamily="18" charset="0"/>
                <a:cs typeface="Times New Roman" pitchFamily="18" charset="0"/>
              </a:rPr>
              <a:t> = </a:t>
            </a:r>
            <a:r>
              <a:rPr lang="el-GR" sz="2400" dirty="0" smtClean="0">
                <a:latin typeface="Times New Roman" pitchFamily="18" charset="0"/>
                <a:cs typeface="Times New Roman" pitchFamily="18" charset="0"/>
              </a:rPr>
              <a:t>ρ</a:t>
            </a:r>
            <a:r>
              <a:rPr lang="fr-FR" sz="2400" baseline="-25000" dirty="0" smtClean="0">
                <a:latin typeface="Times New Roman" pitchFamily="18" charset="0"/>
                <a:cs typeface="Times New Roman" pitchFamily="18" charset="0"/>
              </a:rPr>
              <a:t>L</a:t>
            </a:r>
            <a:r>
              <a:rPr lang="fr-FR" sz="2400" dirty="0" smtClean="0">
                <a:latin typeface="Times New Roman" pitchFamily="18" charset="0"/>
                <a:cs typeface="Times New Roman" pitchFamily="18" charset="0"/>
              </a:rPr>
              <a:t>.V</a:t>
            </a:r>
            <a:r>
              <a:rPr lang="fr-FR" sz="2400" baseline="-25000" dirty="0" smtClean="0">
                <a:latin typeface="Times New Roman" pitchFamily="18" charset="0"/>
                <a:cs typeface="Times New Roman" pitchFamily="18" charset="0"/>
              </a:rPr>
              <a:t>im </a:t>
            </a:r>
            <a:r>
              <a:rPr lang="fr-FR" sz="2400" dirty="0" smtClean="0">
                <a:latin typeface="Times New Roman" pitchFamily="18" charset="0"/>
                <a:cs typeface="Times New Roman" pitchFamily="18" charset="0"/>
              </a:rPr>
              <a:t>est appelée condition d’équilibre d’un corps flottant</a:t>
            </a:r>
            <a:r>
              <a:rPr lang="fr-FR" sz="2400" dirty="0" smtClean="0">
                <a:latin typeface="Times New Roman" pitchFamily="18" charset="0"/>
                <a:cs typeface="Times New Roman" pitchFamily="18" charset="0"/>
              </a:rPr>
              <a:t>.</a:t>
            </a:r>
            <a:endParaRPr lang="ar-SA" sz="2400" dirty="0" smtClean="0">
              <a:latin typeface="Times New Roman" pitchFamily="18" charset="0"/>
              <a:cs typeface="Times New Roman" pitchFamily="18" charset="0"/>
            </a:endParaRPr>
          </a:p>
          <a:p>
            <a:pPr algn="r" rtl="1">
              <a:buFont typeface="Wingdings" pitchFamily="2" charset="2"/>
              <a:buChar char="v"/>
            </a:pPr>
            <a:r>
              <a:rPr lang="ar-SA" sz="2400" b="1" dirty="0" smtClean="0">
                <a:latin typeface="Times New Roman" pitchFamily="18" charset="0"/>
                <a:cs typeface="Times New Roman" pitchFamily="18" charset="0"/>
              </a:rPr>
              <a:t>العلاقة: </a:t>
            </a:r>
            <a:r>
              <a:rPr lang="el-GR" sz="2400" b="1" dirty="0" smtClean="0">
                <a:latin typeface="Times New Roman" pitchFamily="18" charset="0"/>
                <a:cs typeface="Times New Roman" pitchFamily="18" charset="0"/>
              </a:rPr>
              <a:t>ρ</a:t>
            </a:r>
            <a:r>
              <a:rPr lang="fr-FR" sz="2400" b="1" baseline="-25000" dirty="0" smtClean="0">
                <a:latin typeface="Times New Roman" pitchFamily="18" charset="0"/>
                <a:cs typeface="Times New Roman" pitchFamily="18" charset="0"/>
              </a:rPr>
              <a:t>S</a:t>
            </a:r>
            <a:r>
              <a:rPr lang="fr-FR" sz="2400" b="1" dirty="0" smtClean="0">
                <a:latin typeface="Times New Roman" pitchFamily="18" charset="0"/>
                <a:cs typeface="Times New Roman" pitchFamily="18" charset="0"/>
              </a:rPr>
              <a:t>.V</a:t>
            </a:r>
            <a:r>
              <a:rPr lang="fr-FR" sz="2400" b="1" baseline="-25000" dirty="0" smtClean="0">
                <a:latin typeface="Times New Roman" pitchFamily="18" charset="0"/>
                <a:cs typeface="Times New Roman" pitchFamily="18" charset="0"/>
              </a:rPr>
              <a:t>S</a:t>
            </a:r>
            <a:r>
              <a:rPr lang="fr-FR" sz="2400" b="1" dirty="0" smtClean="0">
                <a:latin typeface="Times New Roman" pitchFamily="18" charset="0"/>
                <a:cs typeface="Times New Roman" pitchFamily="18" charset="0"/>
              </a:rPr>
              <a:t> = </a:t>
            </a:r>
            <a:r>
              <a:rPr lang="el-GR" sz="2400" b="1" dirty="0" smtClean="0">
                <a:latin typeface="Times New Roman" pitchFamily="18" charset="0"/>
                <a:cs typeface="Times New Roman" pitchFamily="18" charset="0"/>
              </a:rPr>
              <a:t>ρ</a:t>
            </a:r>
            <a:r>
              <a:rPr lang="fr-FR" sz="2400" b="1" baseline="-25000" dirty="0" smtClean="0">
                <a:latin typeface="Times New Roman" pitchFamily="18" charset="0"/>
                <a:cs typeface="Times New Roman" pitchFamily="18" charset="0"/>
              </a:rPr>
              <a:t>L</a:t>
            </a:r>
            <a:r>
              <a:rPr lang="fr-FR" sz="2400" b="1" dirty="0" smtClean="0">
                <a:latin typeface="Times New Roman" pitchFamily="18" charset="0"/>
                <a:cs typeface="Times New Roman" pitchFamily="18" charset="0"/>
              </a:rPr>
              <a:t>.V</a:t>
            </a:r>
            <a:r>
              <a:rPr lang="fr-FR" sz="2400" b="1" baseline="-25000" dirty="0" smtClean="0">
                <a:latin typeface="Times New Roman" pitchFamily="18" charset="0"/>
                <a:cs typeface="Times New Roman" pitchFamily="18" charset="0"/>
              </a:rPr>
              <a:t>im </a:t>
            </a:r>
            <a:r>
              <a:rPr lang="ar-SA" sz="2400" b="1" dirty="0" smtClean="0">
                <a:latin typeface="Times New Roman" pitchFamily="18" charset="0"/>
                <a:cs typeface="Times New Roman" pitchFamily="18" charset="0"/>
              </a:rPr>
              <a:t>  تسمى شرط التوازن للجسم الذي يطفو.</a:t>
            </a:r>
            <a:endParaRPr lang="fr-FR" sz="2400" b="1" dirty="0" smtClean="0">
              <a:latin typeface="Times New Roman" pitchFamily="18" charset="0"/>
              <a:cs typeface="Times New Roman" pitchFamily="18" charset="0"/>
            </a:endParaRPr>
          </a:p>
          <a:p>
            <a:r>
              <a:rPr lang="fr-FR" sz="2400" dirty="0" smtClean="0">
                <a:latin typeface="Times New Roman" pitchFamily="18" charset="0"/>
                <a:cs typeface="Times New Roman" pitchFamily="18" charset="0"/>
              </a:rPr>
              <a:t>D’autre part: V</a:t>
            </a:r>
            <a:r>
              <a:rPr lang="fr-FR" sz="2400" baseline="-25000" dirty="0" smtClean="0">
                <a:latin typeface="Times New Roman" pitchFamily="18" charset="0"/>
                <a:cs typeface="Times New Roman" pitchFamily="18" charset="0"/>
              </a:rPr>
              <a:t>im</a:t>
            </a:r>
            <a:r>
              <a:rPr lang="fr-FR" sz="2400" dirty="0" smtClean="0">
                <a:latin typeface="Times New Roman" pitchFamily="18" charset="0"/>
                <a:cs typeface="Times New Roman" pitchFamily="18" charset="0"/>
              </a:rPr>
              <a:t> &lt; V</a:t>
            </a:r>
            <a:r>
              <a:rPr lang="fr-FR" sz="2400" baseline="-25000" dirty="0" smtClean="0">
                <a:latin typeface="Times New Roman" pitchFamily="18" charset="0"/>
                <a:cs typeface="Times New Roman" pitchFamily="18" charset="0"/>
              </a:rPr>
              <a:t>S           </a:t>
            </a:r>
            <a:r>
              <a:rPr lang="el-GR" sz="2400" dirty="0" smtClean="0">
                <a:latin typeface="Times New Roman" pitchFamily="18" charset="0"/>
                <a:cs typeface="Times New Roman" pitchFamily="18" charset="0"/>
              </a:rPr>
              <a:t>ρ</a:t>
            </a:r>
            <a:r>
              <a:rPr lang="fr-FR" sz="2400" baseline="-25000" dirty="0" smtClean="0">
                <a:latin typeface="Times New Roman" pitchFamily="18" charset="0"/>
                <a:cs typeface="Times New Roman" pitchFamily="18" charset="0"/>
              </a:rPr>
              <a:t>S</a:t>
            </a:r>
            <a:r>
              <a:rPr lang="fr-FR" sz="2400"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&lt; </a:t>
            </a:r>
            <a:r>
              <a:rPr lang="el-GR" sz="2400" dirty="0" smtClean="0">
                <a:latin typeface="Times New Roman" pitchFamily="18" charset="0"/>
                <a:cs typeface="Times New Roman" pitchFamily="18" charset="0"/>
              </a:rPr>
              <a:t>ρ</a:t>
            </a:r>
            <a:r>
              <a:rPr lang="fr-FR" sz="2400" baseline="-25000" dirty="0" smtClean="0">
                <a:latin typeface="Times New Roman" pitchFamily="18" charset="0"/>
                <a:cs typeface="Times New Roman" pitchFamily="18" charset="0"/>
              </a:rPr>
              <a:t>L</a:t>
            </a:r>
            <a:r>
              <a:rPr lang="ar-SA" sz="2400" b="1" dirty="0" smtClean="0">
                <a:latin typeface="Times New Roman" pitchFamily="18" charset="0"/>
                <a:cs typeface="Times New Roman" pitchFamily="18" charset="0"/>
              </a:rPr>
              <a:t>من جهة أخرى: </a:t>
            </a:r>
            <a:endParaRPr lang="fr-FR" sz="2400" b="1" dirty="0" smtClean="0">
              <a:latin typeface="Times New Roman" pitchFamily="18" charset="0"/>
              <a:cs typeface="Times New Roman" pitchFamily="18" charset="0"/>
            </a:endParaRPr>
          </a:p>
          <a:p>
            <a:r>
              <a:rPr lang="fr-FR" sz="2400" b="1" dirty="0" smtClean="0">
                <a:latin typeface="Times New Roman" pitchFamily="18" charset="0"/>
                <a:cs typeface="Times New Roman" pitchFamily="18" charset="0"/>
              </a:rPr>
              <a:t>La </a:t>
            </a:r>
            <a:r>
              <a:rPr lang="fr-FR" sz="2400" b="1" dirty="0" smtClean="0">
                <a:latin typeface="Times New Roman" pitchFamily="18" charset="0"/>
                <a:cs typeface="Times New Roman" pitchFamily="18" charset="0"/>
              </a:rPr>
              <a:t>condition pour qu’un solide flotte à la surface d’un liquide </a:t>
            </a:r>
            <a:r>
              <a:rPr lang="fr-FR" sz="2400" b="1" dirty="0" smtClean="0">
                <a:latin typeface="Times New Roman" pitchFamily="18" charset="0"/>
                <a:cs typeface="Times New Roman" pitchFamily="18" charset="0"/>
              </a:rPr>
              <a:t>est</a:t>
            </a:r>
            <a:r>
              <a:rPr lang="fr-FR" sz="2400" b="1" dirty="0" smtClean="0">
                <a:latin typeface="Times New Roman" pitchFamily="18" charset="0"/>
                <a:cs typeface="Times New Roman" pitchFamily="18" charset="0"/>
              </a:rPr>
              <a:t> : </a:t>
            </a:r>
            <a:r>
              <a:rPr lang="el-GR" sz="2400" dirty="0" smtClean="0">
                <a:latin typeface="Times New Roman" pitchFamily="18" charset="0"/>
                <a:cs typeface="Times New Roman" pitchFamily="18" charset="0"/>
              </a:rPr>
              <a:t>ρ</a:t>
            </a:r>
            <a:r>
              <a:rPr lang="fr-FR" sz="2400" baseline="-25000" dirty="0" smtClean="0">
                <a:latin typeface="Times New Roman" pitchFamily="18" charset="0"/>
                <a:cs typeface="Times New Roman" pitchFamily="18" charset="0"/>
              </a:rPr>
              <a:t>S</a:t>
            </a:r>
            <a:r>
              <a:rPr lang="fr-FR" sz="2400" dirty="0" smtClean="0">
                <a:latin typeface="Times New Roman" pitchFamily="18" charset="0"/>
                <a:cs typeface="Times New Roman" pitchFamily="18" charset="0"/>
              </a:rPr>
              <a:t> &lt; </a:t>
            </a:r>
            <a:r>
              <a:rPr lang="el-GR" sz="2400" dirty="0" smtClean="0">
                <a:latin typeface="Times New Roman" pitchFamily="18" charset="0"/>
                <a:cs typeface="Times New Roman" pitchFamily="18" charset="0"/>
              </a:rPr>
              <a:t>ρ</a:t>
            </a:r>
            <a:r>
              <a:rPr lang="fr-FR" sz="2400" baseline="-25000" dirty="0" smtClean="0">
                <a:latin typeface="Times New Roman" pitchFamily="18" charset="0"/>
                <a:cs typeface="Times New Roman" pitchFamily="18" charset="0"/>
              </a:rPr>
              <a:t>L</a:t>
            </a:r>
            <a:endParaRPr lang="ar-SA" sz="2400" baseline="-25000" dirty="0" smtClean="0">
              <a:latin typeface="Times New Roman" pitchFamily="18" charset="0"/>
              <a:cs typeface="Times New Roman" pitchFamily="18" charset="0"/>
            </a:endParaRPr>
          </a:p>
          <a:p>
            <a:pPr algn="r" rtl="1">
              <a:buFont typeface="Wingdings" pitchFamily="2" charset="2"/>
              <a:buChar char="v"/>
            </a:pPr>
            <a:r>
              <a:rPr lang="ar-SA" sz="2400" b="1" dirty="0" smtClean="0">
                <a:latin typeface="Times New Roman" pitchFamily="18" charset="0"/>
                <a:cs typeface="Times New Roman" pitchFamily="18" charset="0"/>
              </a:rPr>
              <a:t>الشرط الذي يجعل الجسم يطفو على سطح السائل هو: </a:t>
            </a:r>
            <a:r>
              <a:rPr lang="el-GR" sz="2400" b="1" dirty="0" smtClean="0">
                <a:latin typeface="Times New Roman" pitchFamily="18" charset="0"/>
                <a:cs typeface="Times New Roman" pitchFamily="18" charset="0"/>
              </a:rPr>
              <a:t>ρ</a:t>
            </a:r>
            <a:r>
              <a:rPr lang="fr-FR" sz="2400" b="1" baseline="-25000" dirty="0" smtClean="0">
                <a:latin typeface="Times New Roman" pitchFamily="18" charset="0"/>
                <a:cs typeface="Times New Roman" pitchFamily="18" charset="0"/>
              </a:rPr>
              <a:t>S</a:t>
            </a:r>
            <a:r>
              <a:rPr lang="fr-FR" sz="2400" b="1" dirty="0" smtClean="0">
                <a:latin typeface="Times New Roman" pitchFamily="18" charset="0"/>
                <a:cs typeface="Times New Roman" pitchFamily="18" charset="0"/>
              </a:rPr>
              <a:t> &lt; </a:t>
            </a:r>
            <a:r>
              <a:rPr lang="el-GR" sz="2400" b="1" dirty="0" smtClean="0">
                <a:latin typeface="Times New Roman" pitchFamily="18" charset="0"/>
                <a:cs typeface="Times New Roman" pitchFamily="18" charset="0"/>
              </a:rPr>
              <a:t>ρ</a:t>
            </a:r>
            <a:r>
              <a:rPr lang="fr-FR" sz="2400" b="1" baseline="-25000" dirty="0" smtClean="0">
                <a:latin typeface="Times New Roman" pitchFamily="18" charset="0"/>
                <a:cs typeface="Times New Roman" pitchFamily="18" charset="0"/>
              </a:rPr>
              <a:t>L</a:t>
            </a:r>
            <a:endParaRPr lang="fr-FR" sz="2400" b="1" dirty="0" smtClean="0">
              <a:latin typeface="Times New Roman" pitchFamily="18" charset="0"/>
              <a:cs typeface="Times New Roman" pitchFamily="18" charset="0"/>
            </a:endParaRPr>
          </a:p>
        </p:txBody>
      </p:sp>
      <p:sp>
        <p:nvSpPr>
          <p:cNvPr id="4" name="Flèche droite 3"/>
          <p:cNvSpPr/>
          <p:nvPr/>
        </p:nvSpPr>
        <p:spPr>
          <a:xfrm flipV="1">
            <a:off x="3214678" y="1357298"/>
            <a:ext cx="285752" cy="142876"/>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dirty="0">
              <a:solidFill>
                <a:schemeClr val="tx1"/>
              </a:solidFill>
            </a:endParaRPr>
          </a:p>
        </p:txBody>
      </p:sp>
      <p:sp>
        <p:nvSpPr>
          <p:cNvPr id="5" name="Flèche droite 4"/>
          <p:cNvSpPr/>
          <p:nvPr/>
        </p:nvSpPr>
        <p:spPr>
          <a:xfrm flipV="1">
            <a:off x="3929058" y="3071810"/>
            <a:ext cx="285752" cy="142876"/>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dirty="0">
              <a:solidFill>
                <a:schemeClr val="tx1"/>
              </a:solidFill>
            </a:endParaRPr>
          </a:p>
        </p:txBody>
      </p:sp>
      <p:sp>
        <p:nvSpPr>
          <p:cNvPr id="6" name="Titre 1"/>
          <p:cNvSpPr txBox="1">
            <a:spLocks/>
          </p:cNvSpPr>
          <p:nvPr/>
        </p:nvSpPr>
        <p:spPr>
          <a:xfrm>
            <a:off x="0" y="0"/>
            <a:ext cx="9144000" cy="725470"/>
          </a:xfrm>
          <a:prstGeom prst="rect">
            <a:avLst/>
          </a:prstGeom>
          <a:solidFill>
            <a:schemeClr val="accent4">
              <a:lumMod val="75000"/>
            </a:schemeClr>
          </a:solidFill>
        </p:spPr>
        <p:txBody>
          <a:bodyPr vert="horz" anchor="ctr">
            <a:noAutofit/>
            <a:scene3d>
              <a:camera prst="orthographicFront"/>
              <a:lightRig rig="soft" dir="t">
                <a:rot lat="0" lon="0" rev="16800000"/>
              </a:lightRig>
            </a:scene3d>
            <a:sp3d prstMaterial="softEdge">
              <a:bevelT w="38100" h="381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3600" b="1" i="1" u="none" strike="noStrike" kern="1200" cap="none" spc="0" normalizeH="0" baseline="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Times New Roman" pitchFamily="18" charset="0"/>
                <a:ea typeface="+mj-ea"/>
                <a:cs typeface="Times New Roman" pitchFamily="18" charset="0"/>
              </a:rPr>
              <a:t>Mécanique des fluides: Poussée</a:t>
            </a:r>
            <a:r>
              <a:rPr kumimoji="0" lang="fr-FR" sz="3600" b="1" i="1" u="none" strike="noStrike" kern="1200" cap="none" spc="0" normalizeH="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Times New Roman" pitchFamily="18" charset="0"/>
                <a:ea typeface="+mj-ea"/>
                <a:cs typeface="Times New Roman" pitchFamily="18" charset="0"/>
              </a:rPr>
              <a:t> d’Archimède</a:t>
            </a:r>
            <a:endParaRPr kumimoji="0" lang="fr-FR" sz="3600" b="1" i="1" u="none" strike="noStrike" kern="1200" cap="none" spc="0" normalizeH="0" baseline="0" noProof="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Times New Roman" pitchFamily="18" charset="0"/>
              <a:ea typeface="+mj-ea"/>
              <a:cs typeface="Times New Roman" pitchFamily="18" charset="0"/>
            </a:endParaRPr>
          </a:p>
        </p:txBody>
      </p:sp>
      <p:sp>
        <p:nvSpPr>
          <p:cNvPr id="7" name="Rectangle 6"/>
          <p:cNvSpPr/>
          <p:nvPr/>
        </p:nvSpPr>
        <p:spPr>
          <a:xfrm>
            <a:off x="357158" y="785794"/>
            <a:ext cx="6563015" cy="523220"/>
          </a:xfrm>
          <a:prstGeom prst="rect">
            <a:avLst/>
          </a:prstGeom>
        </p:spPr>
        <p:txBody>
          <a:bodyPr wrap="none">
            <a:spAutoFit/>
          </a:bodyPr>
          <a:lstStyle/>
          <a:p>
            <a:r>
              <a:rPr lang="fr-FR" sz="2800" dirty="0" smtClean="0"/>
              <a:t> </a:t>
            </a:r>
            <a:r>
              <a:rPr lang="fr-FR" sz="2800" b="1" dirty="0" smtClean="0">
                <a:solidFill>
                  <a:srgbClr val="FFC000"/>
                </a:solidFill>
                <a:latin typeface="Times New Roman" pitchFamily="18" charset="0"/>
                <a:cs typeface="Times New Roman" pitchFamily="18" charset="0"/>
              </a:rPr>
              <a:t>Conditions d’immersion et de Flottaison</a:t>
            </a:r>
            <a:endParaRPr lang="fr-FR" sz="2800" b="1" dirty="0">
              <a:solidFill>
                <a:srgbClr val="FFC000"/>
              </a:solidFill>
              <a:latin typeface="Times New Roman" pitchFamily="18" charset="0"/>
              <a:cs typeface="Times New Roman" pitchFamily="18" charset="0"/>
            </a:endParaRPr>
          </a:p>
        </p:txBody>
      </p:sp>
      <p:grpSp>
        <p:nvGrpSpPr>
          <p:cNvPr id="11" name="Groupe 10"/>
          <p:cNvGrpSpPr/>
          <p:nvPr/>
        </p:nvGrpSpPr>
        <p:grpSpPr>
          <a:xfrm>
            <a:off x="3428992" y="4572008"/>
            <a:ext cx="2160000" cy="2160000"/>
            <a:chOff x="3428992" y="4572008"/>
            <a:chExt cx="2085518" cy="2160000"/>
          </a:xfrm>
        </p:grpSpPr>
        <p:pic>
          <p:nvPicPr>
            <p:cNvPr id="9" name="Picture 3"/>
            <p:cNvPicPr>
              <a:picLocks noChangeAspect="1" noChangeArrowheads="1"/>
            </p:cNvPicPr>
            <p:nvPr/>
          </p:nvPicPr>
          <p:blipFill>
            <a:blip r:embed="rId2"/>
            <a:srcRect/>
            <a:stretch>
              <a:fillRect/>
            </a:stretch>
          </p:blipFill>
          <p:spPr bwMode="auto">
            <a:xfrm>
              <a:off x="3428992" y="4572008"/>
              <a:ext cx="2085518" cy="2160000"/>
            </a:xfrm>
            <a:prstGeom prst="rect">
              <a:avLst/>
            </a:prstGeom>
            <a:noFill/>
            <a:ln w="9525">
              <a:noFill/>
              <a:miter lim="800000"/>
              <a:headEnd/>
              <a:tailEnd/>
            </a:ln>
            <a:effectLst/>
          </p:spPr>
        </p:pic>
        <p:sp>
          <p:nvSpPr>
            <p:cNvPr id="10" name="ZoneTexte 9"/>
            <p:cNvSpPr txBox="1"/>
            <p:nvPr/>
          </p:nvSpPr>
          <p:spPr>
            <a:xfrm>
              <a:off x="4857752" y="4731370"/>
              <a:ext cx="608776" cy="411947"/>
            </a:xfrm>
            <a:prstGeom prst="rect">
              <a:avLst/>
            </a:prstGeom>
            <a:noFill/>
            <a:ln>
              <a:noFill/>
            </a:ln>
          </p:spPr>
          <p:txBody>
            <a:bodyPr wrap="square" rtlCol="0">
              <a:spAutoFit/>
            </a:bodyPr>
            <a:lstStyle/>
            <a:p>
              <a:r>
                <a:rPr lang="fr-FR" b="1" dirty="0" smtClean="0">
                  <a:solidFill>
                    <a:schemeClr val="bg1"/>
                  </a:solidFill>
                </a:rPr>
                <a:t>P</a:t>
              </a:r>
              <a:r>
                <a:rPr lang="fr-FR" b="1" baseline="-25000" dirty="0" smtClean="0">
                  <a:solidFill>
                    <a:schemeClr val="bg1"/>
                  </a:solidFill>
                </a:rPr>
                <a:t>A</a:t>
              </a:r>
              <a:endParaRPr lang="fr-FR" b="1" baseline="-25000" dirty="0">
                <a:solidFill>
                  <a:schemeClr val="bg1"/>
                </a:solidFill>
              </a:endParaRPr>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71546"/>
            <a:ext cx="8229600" cy="4709160"/>
          </a:xfrm>
        </p:spPr>
        <p:txBody>
          <a:bodyPr>
            <a:normAutofit/>
          </a:bodyPr>
          <a:lstStyle/>
          <a:p>
            <a:r>
              <a:rPr lang="fr-FR" sz="2400" b="1" u="sng" dirty="0" smtClean="0">
                <a:latin typeface="Times New Roman" pitchFamily="18" charset="0"/>
                <a:cs typeface="Times New Roman" pitchFamily="18" charset="0"/>
              </a:rPr>
              <a:t>b- Corps immergés restant entre deux couches </a:t>
            </a:r>
            <a:r>
              <a:rPr lang="fr-FR" sz="2400" b="1" u="sng" dirty="0" smtClean="0">
                <a:latin typeface="Times New Roman" pitchFamily="18" charset="0"/>
                <a:cs typeface="Times New Roman" pitchFamily="18" charset="0"/>
              </a:rPr>
              <a:t>liquides</a:t>
            </a:r>
            <a:endParaRPr lang="ar-SA" sz="2400" b="1" u="sng" dirty="0" smtClean="0">
              <a:latin typeface="Times New Roman" pitchFamily="18" charset="0"/>
              <a:cs typeface="Times New Roman" pitchFamily="18" charset="0"/>
            </a:endParaRPr>
          </a:p>
          <a:p>
            <a:pPr algn="r" rtl="1">
              <a:buFont typeface="Wingdings" pitchFamily="2" charset="2"/>
              <a:buChar char="v"/>
            </a:pPr>
            <a:r>
              <a:rPr lang="ar-SA" sz="2400" b="1" u="sng" dirty="0" smtClean="0">
                <a:latin typeface="Times New Roman" pitchFamily="18" charset="0"/>
                <a:cs typeface="Times New Roman" pitchFamily="18" charset="0"/>
              </a:rPr>
              <a:t>الجسم المغموس الذي يبقى بين طبقتي السائل:</a:t>
            </a:r>
            <a:endParaRPr lang="fr-FR" sz="2400" b="1" u="sng" dirty="0">
              <a:latin typeface="Times New Roman" pitchFamily="18" charset="0"/>
              <a:cs typeface="Times New Roman" pitchFamily="18" charset="0"/>
            </a:endParaRPr>
          </a:p>
        </p:txBody>
      </p:sp>
      <p:grpSp>
        <p:nvGrpSpPr>
          <p:cNvPr id="6" name="Groupe 5"/>
          <p:cNvGrpSpPr/>
          <p:nvPr/>
        </p:nvGrpSpPr>
        <p:grpSpPr>
          <a:xfrm>
            <a:off x="3428992" y="4500570"/>
            <a:ext cx="2160000" cy="2160000"/>
            <a:chOff x="6500826" y="2571744"/>
            <a:chExt cx="1571636" cy="1785950"/>
          </a:xfrm>
        </p:grpSpPr>
        <p:pic>
          <p:nvPicPr>
            <p:cNvPr id="2050" name="Picture 2"/>
            <p:cNvPicPr>
              <a:picLocks noChangeAspect="1" noChangeArrowheads="1"/>
            </p:cNvPicPr>
            <p:nvPr/>
          </p:nvPicPr>
          <p:blipFill>
            <a:blip r:embed="rId2"/>
            <a:srcRect/>
            <a:stretch>
              <a:fillRect/>
            </a:stretch>
          </p:blipFill>
          <p:spPr bwMode="auto">
            <a:xfrm>
              <a:off x="6500826" y="2571744"/>
              <a:ext cx="1571636" cy="1785950"/>
            </a:xfrm>
            <a:prstGeom prst="rect">
              <a:avLst/>
            </a:prstGeom>
            <a:noFill/>
            <a:ln w="9525">
              <a:noFill/>
              <a:miter lim="800000"/>
              <a:headEnd/>
              <a:tailEnd/>
            </a:ln>
            <a:effectLst/>
          </p:spPr>
        </p:pic>
        <p:sp>
          <p:nvSpPr>
            <p:cNvPr id="5" name="ZoneTexte 4"/>
            <p:cNvSpPr txBox="1"/>
            <p:nvPr/>
          </p:nvSpPr>
          <p:spPr>
            <a:xfrm>
              <a:off x="7215206" y="2628434"/>
              <a:ext cx="571504" cy="305374"/>
            </a:xfrm>
            <a:prstGeom prst="rect">
              <a:avLst/>
            </a:prstGeom>
            <a:noFill/>
          </p:spPr>
          <p:txBody>
            <a:bodyPr wrap="square" rtlCol="0">
              <a:spAutoFit/>
            </a:bodyPr>
            <a:lstStyle/>
            <a:p>
              <a:r>
                <a:rPr lang="ar-SA" b="1" dirty="0" smtClean="0">
                  <a:solidFill>
                    <a:schemeClr val="bg1"/>
                  </a:solidFill>
                </a:rPr>
                <a:t> </a:t>
              </a:r>
              <a:r>
                <a:rPr lang="fr-FR" b="1" dirty="0" smtClean="0">
                  <a:solidFill>
                    <a:schemeClr val="bg1"/>
                  </a:solidFill>
                </a:rPr>
                <a:t>P</a:t>
              </a:r>
              <a:r>
                <a:rPr lang="fr-FR" b="1" baseline="-25000" dirty="0" smtClean="0">
                  <a:solidFill>
                    <a:schemeClr val="bg1"/>
                  </a:solidFill>
                </a:rPr>
                <a:t>A</a:t>
              </a:r>
              <a:endParaRPr lang="fr-FR" b="1" baseline="-25000" dirty="0">
                <a:solidFill>
                  <a:schemeClr val="bg1"/>
                </a:solidFill>
              </a:endParaRPr>
            </a:p>
          </p:txBody>
        </p:sp>
      </p:grpSp>
      <p:sp>
        <p:nvSpPr>
          <p:cNvPr id="7" name="Titre 1"/>
          <p:cNvSpPr txBox="1">
            <a:spLocks/>
          </p:cNvSpPr>
          <p:nvPr/>
        </p:nvSpPr>
        <p:spPr>
          <a:xfrm>
            <a:off x="0" y="0"/>
            <a:ext cx="9144000" cy="725470"/>
          </a:xfrm>
          <a:prstGeom prst="rect">
            <a:avLst/>
          </a:prstGeom>
          <a:solidFill>
            <a:schemeClr val="accent4">
              <a:lumMod val="75000"/>
            </a:schemeClr>
          </a:solidFill>
        </p:spPr>
        <p:txBody>
          <a:bodyPr vert="horz" anchor="ctr">
            <a:noAutofit/>
            <a:scene3d>
              <a:camera prst="orthographicFront"/>
              <a:lightRig rig="soft" dir="t">
                <a:rot lat="0" lon="0" rev="16800000"/>
              </a:lightRig>
            </a:scene3d>
            <a:sp3d prstMaterial="softEdge">
              <a:bevelT w="38100" h="381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3600" b="1" i="1" u="none" strike="noStrike" kern="1200" cap="none" spc="0" normalizeH="0" baseline="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Times New Roman" pitchFamily="18" charset="0"/>
                <a:ea typeface="+mj-ea"/>
                <a:cs typeface="Times New Roman" pitchFamily="18" charset="0"/>
              </a:rPr>
              <a:t>Mécanique des fluides: Poussée</a:t>
            </a:r>
            <a:r>
              <a:rPr kumimoji="0" lang="fr-FR" sz="3600" b="1" i="1" u="none" strike="noStrike" kern="1200" cap="none" spc="0" normalizeH="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Times New Roman" pitchFamily="18" charset="0"/>
                <a:ea typeface="+mj-ea"/>
                <a:cs typeface="Times New Roman" pitchFamily="18" charset="0"/>
              </a:rPr>
              <a:t> d’Archimède</a:t>
            </a:r>
            <a:endParaRPr kumimoji="0" lang="fr-FR" sz="3600" b="1" i="1" u="none" strike="noStrike" kern="1200" cap="none" spc="0" normalizeH="0" baseline="0" noProof="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Times New Roman" pitchFamily="18" charset="0"/>
              <a:ea typeface="+mj-ea"/>
              <a:cs typeface="Times New Roman" pitchFamily="18" charset="0"/>
            </a:endParaRPr>
          </a:p>
        </p:txBody>
      </p:sp>
      <p:sp>
        <p:nvSpPr>
          <p:cNvPr id="8" name="Rectangle 7"/>
          <p:cNvSpPr/>
          <p:nvPr/>
        </p:nvSpPr>
        <p:spPr>
          <a:xfrm>
            <a:off x="357158" y="691202"/>
            <a:ext cx="6563015" cy="523220"/>
          </a:xfrm>
          <a:prstGeom prst="rect">
            <a:avLst/>
          </a:prstGeom>
        </p:spPr>
        <p:txBody>
          <a:bodyPr wrap="none">
            <a:spAutoFit/>
          </a:bodyPr>
          <a:lstStyle/>
          <a:p>
            <a:r>
              <a:rPr lang="fr-FR" sz="2800" dirty="0" smtClean="0"/>
              <a:t> </a:t>
            </a:r>
            <a:r>
              <a:rPr lang="fr-FR" sz="2800" b="1" dirty="0" smtClean="0">
                <a:solidFill>
                  <a:srgbClr val="FFC000"/>
                </a:solidFill>
                <a:latin typeface="Times New Roman" pitchFamily="18" charset="0"/>
                <a:cs typeface="Times New Roman" pitchFamily="18" charset="0"/>
              </a:rPr>
              <a:t>Conditions d’immersion et de Flottaison</a:t>
            </a:r>
            <a:endParaRPr lang="fr-FR" sz="2800" b="1" dirty="0">
              <a:solidFill>
                <a:srgbClr val="FFC000"/>
              </a:solidFill>
              <a:latin typeface="Times New Roman" pitchFamily="18" charset="0"/>
              <a:cs typeface="Times New Roman" pitchFamily="18" charset="0"/>
            </a:endParaRPr>
          </a:p>
        </p:txBody>
      </p:sp>
      <p:sp>
        <p:nvSpPr>
          <p:cNvPr id="9" name="Rectangle 8"/>
          <p:cNvSpPr/>
          <p:nvPr/>
        </p:nvSpPr>
        <p:spPr>
          <a:xfrm>
            <a:off x="928662" y="1928802"/>
            <a:ext cx="7786742" cy="2677656"/>
          </a:xfrm>
          <a:prstGeom prst="rect">
            <a:avLst/>
          </a:prstGeom>
        </p:spPr>
        <p:txBody>
          <a:bodyPr wrap="square">
            <a:spAutoFit/>
          </a:bodyPr>
          <a:lstStyle/>
          <a:p>
            <a:r>
              <a:rPr lang="fr-FR" sz="2400" dirty="0" smtClean="0">
                <a:latin typeface="Times New Roman" pitchFamily="18" charset="0"/>
                <a:cs typeface="Times New Roman" pitchFamily="18" charset="0"/>
              </a:rPr>
              <a:t>A l’équilibre: </a:t>
            </a:r>
            <a:r>
              <a:rPr lang="fr-FR" sz="2400" dirty="0" smtClean="0">
                <a:latin typeface="Times New Roman" pitchFamily="18" charset="0"/>
                <a:cs typeface="Times New Roman" pitchFamily="18" charset="0"/>
              </a:rPr>
              <a:t>P = P</a:t>
            </a:r>
            <a:r>
              <a:rPr lang="fr-FR" sz="2400" baseline="-25000" dirty="0" smtClean="0">
                <a:latin typeface="Times New Roman" pitchFamily="18" charset="0"/>
                <a:cs typeface="Times New Roman" pitchFamily="18" charset="0"/>
              </a:rPr>
              <a:t>A</a:t>
            </a:r>
            <a:r>
              <a:rPr lang="fr-FR" sz="24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ρ</a:t>
            </a:r>
            <a:r>
              <a:rPr lang="fr-FR" sz="2400" baseline="-25000" dirty="0" smtClean="0">
                <a:latin typeface="Times New Roman" pitchFamily="18" charset="0"/>
                <a:cs typeface="Times New Roman" pitchFamily="18" charset="0"/>
              </a:rPr>
              <a:t>S</a:t>
            </a:r>
            <a:r>
              <a:rPr lang="fr-FR" sz="2400" dirty="0" smtClean="0">
                <a:latin typeface="Times New Roman" pitchFamily="18" charset="0"/>
                <a:cs typeface="Times New Roman" pitchFamily="18" charset="0"/>
              </a:rPr>
              <a:t>.V</a:t>
            </a:r>
            <a:r>
              <a:rPr lang="fr-FR" sz="2400" baseline="-25000" dirty="0" smtClean="0">
                <a:latin typeface="Times New Roman" pitchFamily="18" charset="0"/>
                <a:cs typeface="Times New Roman" pitchFamily="18" charset="0"/>
              </a:rPr>
              <a:t>S</a:t>
            </a:r>
            <a:r>
              <a:rPr lang="fr-FR" sz="2400" dirty="0" smtClean="0">
                <a:latin typeface="Times New Roman" pitchFamily="18" charset="0"/>
                <a:cs typeface="Times New Roman" pitchFamily="18" charset="0"/>
              </a:rPr>
              <a:t> = </a:t>
            </a:r>
            <a:r>
              <a:rPr lang="el-GR" sz="2400" dirty="0" smtClean="0">
                <a:latin typeface="Times New Roman" pitchFamily="18" charset="0"/>
                <a:cs typeface="Times New Roman" pitchFamily="18" charset="0"/>
              </a:rPr>
              <a:t>ρ</a:t>
            </a:r>
            <a:r>
              <a:rPr lang="fr-FR" sz="2400" baseline="-25000" dirty="0" smtClean="0">
                <a:latin typeface="Times New Roman" pitchFamily="18" charset="0"/>
                <a:cs typeface="Times New Roman" pitchFamily="18" charset="0"/>
              </a:rPr>
              <a:t>L</a:t>
            </a:r>
            <a:r>
              <a:rPr lang="fr-FR" sz="2400" dirty="0" smtClean="0">
                <a:latin typeface="Times New Roman" pitchFamily="18" charset="0"/>
                <a:cs typeface="Times New Roman" pitchFamily="18" charset="0"/>
              </a:rPr>
              <a:t>.V</a:t>
            </a:r>
            <a:r>
              <a:rPr lang="fr-FR" sz="2400" baseline="-25000" dirty="0" smtClean="0">
                <a:latin typeface="Times New Roman" pitchFamily="18" charset="0"/>
                <a:cs typeface="Times New Roman" pitchFamily="18" charset="0"/>
              </a:rPr>
              <a:t>im</a:t>
            </a:r>
            <a:r>
              <a:rPr lang="ar-SA" sz="2400" b="1" dirty="0" smtClean="0">
                <a:latin typeface="Times New Roman" pitchFamily="18" charset="0"/>
                <a:cs typeface="Times New Roman" pitchFamily="18" charset="0"/>
              </a:rPr>
              <a:t>عند التوازن: </a:t>
            </a:r>
            <a:endParaRPr lang="fr-FR" sz="2400" b="1" dirty="0" smtClean="0">
              <a:latin typeface="Times New Roman" pitchFamily="18" charset="0"/>
              <a:cs typeface="Times New Roman" pitchFamily="18" charset="0"/>
            </a:endParaRPr>
          </a:p>
          <a:p>
            <a:r>
              <a:rPr lang="fr-FR" sz="2400" dirty="0" smtClean="0">
                <a:latin typeface="Times New Roman" pitchFamily="18" charset="0"/>
                <a:cs typeface="Times New Roman" pitchFamily="18" charset="0"/>
              </a:rPr>
              <a:t>D’autre </a:t>
            </a:r>
            <a:r>
              <a:rPr lang="fr-FR" sz="2400" dirty="0" smtClean="0">
                <a:latin typeface="Times New Roman" pitchFamily="18" charset="0"/>
                <a:cs typeface="Times New Roman" pitchFamily="18" charset="0"/>
              </a:rPr>
              <a:t>part: </a:t>
            </a:r>
            <a:r>
              <a:rPr lang="fr-FR" sz="2400" dirty="0" smtClean="0">
                <a:latin typeface="Times New Roman" pitchFamily="18" charset="0"/>
                <a:cs typeface="Times New Roman" pitchFamily="18" charset="0"/>
              </a:rPr>
              <a:t>V</a:t>
            </a:r>
            <a:r>
              <a:rPr lang="fr-FR" sz="2400" baseline="-25000" dirty="0" smtClean="0">
                <a:latin typeface="Times New Roman" pitchFamily="18" charset="0"/>
                <a:cs typeface="Times New Roman" pitchFamily="18" charset="0"/>
              </a:rPr>
              <a:t>im</a:t>
            </a:r>
            <a:r>
              <a:rPr lang="fr-FR" sz="2400" dirty="0" smtClean="0">
                <a:latin typeface="Times New Roman" pitchFamily="18" charset="0"/>
                <a:cs typeface="Times New Roman" pitchFamily="18" charset="0"/>
              </a:rPr>
              <a:t> = </a:t>
            </a:r>
            <a:r>
              <a:rPr lang="fr-FR" sz="2400" dirty="0" smtClean="0">
                <a:latin typeface="Times New Roman" pitchFamily="18" charset="0"/>
                <a:cs typeface="Times New Roman" pitchFamily="18" charset="0"/>
              </a:rPr>
              <a:t>V</a:t>
            </a:r>
            <a:r>
              <a:rPr lang="fr-FR" sz="2400" baseline="-25000" dirty="0" smtClean="0">
                <a:latin typeface="Times New Roman" pitchFamily="18" charset="0"/>
                <a:cs typeface="Times New Roman" pitchFamily="18" charset="0"/>
              </a:rPr>
              <a:t>S</a:t>
            </a:r>
            <a:r>
              <a:rPr lang="ar-SA" sz="2400" b="1" dirty="0" smtClean="0">
                <a:latin typeface="Times New Roman" pitchFamily="18" charset="0"/>
                <a:cs typeface="Times New Roman" pitchFamily="18" charset="0"/>
              </a:rPr>
              <a:t>من جهة أخرى: </a:t>
            </a:r>
            <a:endParaRPr lang="fr-FR" sz="2400" b="1" dirty="0" smtClean="0">
              <a:latin typeface="Times New Roman" pitchFamily="18" charset="0"/>
              <a:cs typeface="Times New Roman" pitchFamily="18" charset="0"/>
            </a:endParaRPr>
          </a:p>
          <a:p>
            <a:r>
              <a:rPr lang="fr-FR" sz="2400" dirty="0" smtClean="0">
                <a:latin typeface="Times New Roman" pitchFamily="18" charset="0"/>
                <a:cs typeface="Times New Roman" pitchFamily="18" charset="0"/>
              </a:rPr>
              <a:t>Alors: </a:t>
            </a:r>
            <a:r>
              <a:rPr lang="el-GR" sz="2400" dirty="0" smtClean="0">
                <a:latin typeface="Times New Roman" pitchFamily="18" charset="0"/>
                <a:cs typeface="Times New Roman" pitchFamily="18" charset="0"/>
              </a:rPr>
              <a:t>ρ</a:t>
            </a:r>
            <a:r>
              <a:rPr lang="fr-FR" sz="2400" baseline="-25000" dirty="0" smtClean="0">
                <a:latin typeface="Times New Roman" pitchFamily="18" charset="0"/>
                <a:cs typeface="Times New Roman" pitchFamily="18" charset="0"/>
              </a:rPr>
              <a:t>S</a:t>
            </a:r>
            <a:r>
              <a:rPr lang="fr-FR" sz="2400"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ρ</a:t>
            </a:r>
            <a:r>
              <a:rPr lang="fr-FR" sz="2400" baseline="-25000" dirty="0" smtClean="0">
                <a:latin typeface="Times New Roman" pitchFamily="18" charset="0"/>
                <a:cs typeface="Times New Roman" pitchFamily="18" charset="0"/>
              </a:rPr>
              <a:t>L</a:t>
            </a:r>
            <a:r>
              <a:rPr lang="ar-SA" sz="2400" b="1" dirty="0" smtClean="0">
                <a:latin typeface="Times New Roman" pitchFamily="18" charset="0"/>
                <a:cs typeface="Times New Roman" pitchFamily="18" charset="0"/>
              </a:rPr>
              <a:t>إذن: </a:t>
            </a:r>
            <a:endParaRPr lang="fr-FR" sz="2400" b="1" dirty="0" smtClean="0">
              <a:latin typeface="Times New Roman" pitchFamily="18" charset="0"/>
              <a:cs typeface="Times New Roman" pitchFamily="18" charset="0"/>
            </a:endParaRPr>
          </a:p>
          <a:p>
            <a:r>
              <a:rPr lang="fr-FR" sz="2400" b="1" dirty="0" smtClean="0">
                <a:latin typeface="Times New Roman" pitchFamily="18" charset="0"/>
                <a:cs typeface="Times New Roman" pitchFamily="18" charset="0"/>
              </a:rPr>
              <a:t>La condition pour qu’un solide soit immergé dans </a:t>
            </a:r>
            <a:r>
              <a:rPr lang="fr-FR" sz="2400" b="1" dirty="0" smtClean="0">
                <a:latin typeface="Times New Roman" pitchFamily="18" charset="0"/>
                <a:cs typeface="Times New Roman" pitchFamily="18" charset="0"/>
              </a:rPr>
              <a:t>un liquide et </a:t>
            </a:r>
            <a:r>
              <a:rPr lang="fr-FR" sz="2400" b="1" dirty="0" smtClean="0">
                <a:latin typeface="Times New Roman" pitchFamily="18" charset="0"/>
                <a:cs typeface="Times New Roman" pitchFamily="18" charset="0"/>
              </a:rPr>
              <a:t>sans qu’il touche le fond </a:t>
            </a:r>
            <a:r>
              <a:rPr lang="fr-FR" sz="2400" b="1" dirty="0" smtClean="0">
                <a:latin typeface="Times New Roman" pitchFamily="18" charset="0"/>
                <a:cs typeface="Times New Roman" pitchFamily="18" charset="0"/>
              </a:rPr>
              <a:t>est: </a:t>
            </a:r>
            <a:r>
              <a:rPr lang="el-GR" sz="2400" b="1" dirty="0" smtClean="0">
                <a:latin typeface="Times New Roman" pitchFamily="18" charset="0"/>
                <a:cs typeface="Times New Roman" pitchFamily="18" charset="0"/>
              </a:rPr>
              <a:t>ρ</a:t>
            </a:r>
            <a:r>
              <a:rPr lang="fr-FR" sz="2400" b="1" baseline="-25000" dirty="0" smtClean="0">
                <a:latin typeface="Times New Roman" pitchFamily="18" charset="0"/>
                <a:cs typeface="Times New Roman" pitchFamily="18" charset="0"/>
              </a:rPr>
              <a:t>S</a:t>
            </a:r>
            <a:r>
              <a:rPr lang="fr-FR" sz="2400" b="1" dirty="0" smtClean="0">
                <a:latin typeface="Times New Roman" pitchFamily="18" charset="0"/>
                <a:cs typeface="Times New Roman" pitchFamily="18" charset="0"/>
              </a:rPr>
              <a:t> = </a:t>
            </a:r>
            <a:r>
              <a:rPr lang="el-GR" sz="2400" b="1" dirty="0" smtClean="0">
                <a:latin typeface="Times New Roman" pitchFamily="18" charset="0"/>
                <a:cs typeface="Times New Roman" pitchFamily="18" charset="0"/>
              </a:rPr>
              <a:t>ρ</a:t>
            </a:r>
            <a:r>
              <a:rPr lang="fr-FR" sz="2400" b="1" baseline="-25000" dirty="0" smtClean="0">
                <a:latin typeface="Times New Roman" pitchFamily="18" charset="0"/>
                <a:cs typeface="Times New Roman" pitchFamily="18" charset="0"/>
              </a:rPr>
              <a:t>L</a:t>
            </a:r>
            <a:endParaRPr lang="ar-SA" sz="2400" b="1" dirty="0" smtClean="0">
              <a:latin typeface="Times New Roman" pitchFamily="18" charset="0"/>
              <a:cs typeface="Times New Roman" pitchFamily="18" charset="0"/>
            </a:endParaRPr>
          </a:p>
          <a:p>
            <a:pPr algn="r" rtl="1"/>
            <a:r>
              <a:rPr lang="ar-SA" sz="2400" b="1" dirty="0" smtClean="0">
                <a:latin typeface="Times New Roman" pitchFamily="18" charset="0"/>
                <a:cs typeface="Times New Roman" pitchFamily="18" charset="0"/>
              </a:rPr>
              <a:t>الشرط الذي يجب أن يتحقق للجسم الصلب حتى يبقى مغمورا في السائل دون أن </a:t>
            </a:r>
            <a:r>
              <a:rPr lang="ar-SA" sz="2400" b="1" dirty="0" err="1" smtClean="0">
                <a:latin typeface="Times New Roman" pitchFamily="18" charset="0"/>
                <a:cs typeface="Times New Roman" pitchFamily="18" charset="0"/>
              </a:rPr>
              <a:t>ييللغ</a:t>
            </a:r>
            <a:r>
              <a:rPr lang="ar-SA" sz="2400" b="1" dirty="0" smtClean="0">
                <a:latin typeface="Times New Roman" pitchFamily="18" charset="0"/>
                <a:cs typeface="Times New Roman" pitchFamily="18" charset="0"/>
              </a:rPr>
              <a:t> القاع هو: </a:t>
            </a:r>
            <a:r>
              <a:rPr lang="el-GR" sz="2400" b="1" dirty="0" smtClean="0">
                <a:latin typeface="Times New Roman" pitchFamily="18" charset="0"/>
                <a:cs typeface="Times New Roman" pitchFamily="18" charset="0"/>
              </a:rPr>
              <a:t>ρ</a:t>
            </a:r>
            <a:r>
              <a:rPr lang="fr-FR" sz="2400" b="1" baseline="-25000" dirty="0" smtClean="0">
                <a:latin typeface="Times New Roman" pitchFamily="18" charset="0"/>
                <a:cs typeface="Times New Roman" pitchFamily="18" charset="0"/>
              </a:rPr>
              <a:t>S</a:t>
            </a:r>
            <a:r>
              <a:rPr lang="fr-FR" sz="2400" b="1" dirty="0" smtClean="0">
                <a:latin typeface="Times New Roman" pitchFamily="18" charset="0"/>
                <a:cs typeface="Times New Roman" pitchFamily="18" charset="0"/>
              </a:rPr>
              <a:t> = </a:t>
            </a:r>
            <a:r>
              <a:rPr lang="el-GR" sz="2400" b="1" dirty="0" smtClean="0">
                <a:latin typeface="Times New Roman" pitchFamily="18" charset="0"/>
                <a:cs typeface="Times New Roman" pitchFamily="18" charset="0"/>
              </a:rPr>
              <a:t>ρ</a:t>
            </a:r>
            <a:r>
              <a:rPr lang="fr-FR" sz="2400" b="1" baseline="-25000" dirty="0" smtClean="0">
                <a:latin typeface="Times New Roman" pitchFamily="18" charset="0"/>
                <a:cs typeface="Times New Roman" pitchFamily="18" charset="0"/>
              </a:rPr>
              <a:t>L</a:t>
            </a:r>
            <a:endParaRPr lang="fr-FR" sz="2400" b="1" dirty="0">
              <a:latin typeface="Times New Roman" pitchFamily="18" charset="0"/>
              <a:cs typeface="Times New Roman" pitchFamily="18" charset="0"/>
            </a:endParaRPr>
          </a:p>
        </p:txBody>
      </p:sp>
      <p:sp>
        <p:nvSpPr>
          <p:cNvPr id="10" name="Flèche droite 9"/>
          <p:cNvSpPr/>
          <p:nvPr/>
        </p:nvSpPr>
        <p:spPr>
          <a:xfrm flipV="1">
            <a:off x="3571868" y="2143116"/>
            <a:ext cx="285752" cy="142876"/>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dirty="0">
              <a:solidFill>
                <a:schemeClr val="tx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142984"/>
            <a:ext cx="8543956" cy="3429024"/>
          </a:xfrm>
        </p:spPr>
        <p:txBody>
          <a:bodyPr>
            <a:normAutofit/>
          </a:bodyPr>
          <a:lstStyle/>
          <a:p>
            <a:r>
              <a:rPr lang="fr-FR" sz="2400" b="1" u="sng" dirty="0" smtClean="0">
                <a:latin typeface="Times New Roman" pitchFamily="18" charset="0"/>
                <a:cs typeface="Times New Roman" pitchFamily="18" charset="0"/>
              </a:rPr>
              <a:t>c- Corps immergés mais </a:t>
            </a:r>
            <a:r>
              <a:rPr lang="fr-FR" sz="2400" b="1" u="sng" dirty="0" smtClean="0">
                <a:latin typeface="Times New Roman" pitchFamily="18" charset="0"/>
                <a:cs typeface="Times New Roman" pitchFamily="18" charset="0"/>
              </a:rPr>
              <a:t>coule</a:t>
            </a:r>
            <a:r>
              <a:rPr lang="ar-SA" sz="2400" b="1" u="sng" dirty="0" smtClean="0">
                <a:latin typeface="Times New Roman" pitchFamily="18" charset="0"/>
                <a:cs typeface="Times New Roman" pitchFamily="18" charset="0"/>
              </a:rPr>
              <a:t> الجسم </a:t>
            </a:r>
            <a:r>
              <a:rPr lang="ar-SA" sz="2400" b="1" u="sng" dirty="0" err="1" smtClean="0">
                <a:latin typeface="Times New Roman" pitchFamily="18" charset="0"/>
                <a:cs typeface="Times New Roman" pitchFamily="18" charset="0"/>
              </a:rPr>
              <a:t>الغموس</a:t>
            </a:r>
            <a:r>
              <a:rPr lang="ar-SA" sz="2400" b="1" u="sng" dirty="0" smtClean="0">
                <a:latin typeface="Times New Roman" pitchFamily="18" charset="0"/>
                <a:cs typeface="Times New Roman" pitchFamily="18" charset="0"/>
              </a:rPr>
              <a:t> والذي يغرق:</a:t>
            </a:r>
            <a:r>
              <a:rPr lang="ar-SA" sz="2400" b="1" dirty="0" smtClean="0">
                <a:latin typeface="Times New Roman" pitchFamily="18" charset="0"/>
                <a:cs typeface="Times New Roman" pitchFamily="18" charset="0"/>
              </a:rPr>
              <a:t> </a:t>
            </a:r>
            <a:endParaRPr lang="fr-FR" sz="2400" b="1" dirty="0" smtClean="0">
              <a:latin typeface="Times New Roman" pitchFamily="18" charset="0"/>
              <a:cs typeface="Times New Roman" pitchFamily="18" charset="0"/>
            </a:endParaRPr>
          </a:p>
          <a:p>
            <a:r>
              <a:rPr lang="fr-FR" sz="2400" dirty="0" smtClean="0">
                <a:latin typeface="Times New Roman" pitchFamily="18" charset="0"/>
                <a:cs typeface="Times New Roman" pitchFamily="18" charset="0"/>
              </a:rPr>
              <a:t>Les forces extérieures qui agissent sur le corps sont : Son poids </a:t>
            </a:r>
            <a:r>
              <a:rPr lang="fr-FR" sz="2400" dirty="0" smtClean="0">
                <a:latin typeface="Times New Roman" pitchFamily="18" charset="0"/>
                <a:cs typeface="Times New Roman" pitchFamily="18" charset="0"/>
              </a:rPr>
              <a:t>P, la </a:t>
            </a:r>
            <a:r>
              <a:rPr lang="fr-FR" sz="2400" dirty="0" smtClean="0">
                <a:latin typeface="Times New Roman" pitchFamily="18" charset="0"/>
                <a:cs typeface="Times New Roman" pitchFamily="18" charset="0"/>
              </a:rPr>
              <a:t>poussée d’Archimède </a:t>
            </a:r>
            <a:r>
              <a:rPr lang="fr-FR" sz="2400" dirty="0" smtClean="0">
                <a:latin typeface="Times New Roman" pitchFamily="18" charset="0"/>
                <a:cs typeface="Times New Roman" pitchFamily="18" charset="0"/>
              </a:rPr>
              <a:t>P</a:t>
            </a:r>
            <a:r>
              <a:rPr lang="fr-FR" sz="2400" baseline="-25000" dirty="0" smtClean="0">
                <a:latin typeface="Times New Roman" pitchFamily="18" charset="0"/>
                <a:cs typeface="Times New Roman" pitchFamily="18" charset="0"/>
              </a:rPr>
              <a:t>A</a:t>
            </a:r>
            <a:r>
              <a:rPr lang="fr-FR" sz="2400"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et la réaction aux appuis </a:t>
            </a:r>
            <a:r>
              <a:rPr lang="fr-FR" sz="2400" dirty="0" smtClean="0">
                <a:latin typeface="Times New Roman" pitchFamily="18" charset="0"/>
                <a:cs typeface="Times New Roman" pitchFamily="18" charset="0"/>
              </a:rPr>
              <a:t>R</a:t>
            </a:r>
            <a:endParaRPr lang="ar-SA" sz="2400" dirty="0" smtClean="0">
              <a:latin typeface="Times New Roman" pitchFamily="18" charset="0"/>
              <a:cs typeface="Times New Roman" pitchFamily="18" charset="0"/>
            </a:endParaRPr>
          </a:p>
          <a:p>
            <a:pPr algn="r" rtl="1">
              <a:buFont typeface="Wingdings" pitchFamily="2" charset="2"/>
              <a:buChar char="v"/>
            </a:pPr>
            <a:r>
              <a:rPr lang="ar-SA" sz="2400" b="1" dirty="0" smtClean="0">
                <a:latin typeface="Times New Roman" pitchFamily="18" charset="0"/>
                <a:cs typeface="Times New Roman" pitchFamily="18" charset="0"/>
              </a:rPr>
              <a:t>القوى الخارجية المطبقة على الجسم: الثقل</a:t>
            </a:r>
            <a:r>
              <a:rPr lang="fr-FR" sz="2400" b="1" dirty="0" smtClean="0">
                <a:latin typeface="Times New Roman" pitchFamily="18" charset="0"/>
                <a:cs typeface="Times New Roman" pitchFamily="18" charset="0"/>
              </a:rPr>
              <a:t> </a:t>
            </a:r>
            <a:r>
              <a:rPr lang="fr-FR" sz="2400" b="1" dirty="0" smtClean="0">
                <a:latin typeface="Times New Roman" pitchFamily="18" charset="0"/>
                <a:cs typeface="Times New Roman" pitchFamily="18" charset="0"/>
              </a:rPr>
              <a:t>P</a:t>
            </a:r>
            <a:r>
              <a:rPr lang="ar-SA" sz="2400" b="1" dirty="0" smtClean="0">
                <a:latin typeface="Times New Roman" pitchFamily="18" charset="0"/>
                <a:cs typeface="Times New Roman" pitchFamily="18" charset="0"/>
              </a:rPr>
              <a:t>ودافعة أرخميدس: </a:t>
            </a:r>
            <a:r>
              <a:rPr lang="fr-FR" sz="2400" b="1" dirty="0" smtClean="0">
                <a:latin typeface="Times New Roman" pitchFamily="18" charset="0"/>
                <a:cs typeface="Times New Roman" pitchFamily="18" charset="0"/>
              </a:rPr>
              <a:t>P</a:t>
            </a:r>
            <a:r>
              <a:rPr lang="fr-FR" sz="2400" b="1" baseline="-25000" dirty="0" smtClean="0">
                <a:latin typeface="Times New Roman" pitchFamily="18" charset="0"/>
                <a:cs typeface="Times New Roman" pitchFamily="18" charset="0"/>
              </a:rPr>
              <a:t>a</a:t>
            </a:r>
            <a:r>
              <a:rPr lang="ar-SA" sz="2400" b="1" dirty="0" smtClean="0">
                <a:latin typeface="Times New Roman" pitchFamily="18" charset="0"/>
                <a:cs typeface="Times New Roman" pitchFamily="18" charset="0"/>
              </a:rPr>
              <a:t>و قوة ردة الفعل: </a:t>
            </a:r>
            <a:r>
              <a:rPr lang="pt-BR" sz="2400" dirty="0" smtClean="0">
                <a:latin typeface="Times New Roman" pitchFamily="18" charset="0"/>
                <a:cs typeface="Times New Roman" pitchFamily="18" charset="0"/>
              </a:rPr>
              <a:t>R</a:t>
            </a:r>
            <a:r>
              <a:rPr lang="ar-SA" sz="2400" dirty="0" smtClean="0">
                <a:latin typeface="Times New Roman" pitchFamily="18" charset="0"/>
                <a:cs typeface="Times New Roman" pitchFamily="18" charset="0"/>
              </a:rPr>
              <a:t>   </a:t>
            </a:r>
            <a:endParaRPr lang="fr-FR" sz="2400" dirty="0" smtClean="0">
              <a:latin typeface="Times New Roman" pitchFamily="18" charset="0"/>
              <a:cs typeface="Times New Roman" pitchFamily="18" charset="0"/>
            </a:endParaRPr>
          </a:p>
          <a:p>
            <a:r>
              <a:rPr lang="pt-BR" sz="2400" dirty="0" smtClean="0">
                <a:latin typeface="Times New Roman" pitchFamily="18" charset="0"/>
                <a:cs typeface="Times New Roman" pitchFamily="18" charset="0"/>
              </a:rPr>
              <a:t>A l’équilibre: </a:t>
            </a:r>
            <a:r>
              <a:rPr lang="pt-BR" sz="2400" b="1" dirty="0" smtClean="0">
                <a:latin typeface="Times New Roman" pitchFamily="18" charset="0"/>
                <a:cs typeface="Times New Roman" pitchFamily="18" charset="0"/>
              </a:rPr>
              <a:t>P </a:t>
            </a:r>
            <a:r>
              <a:rPr lang="pt-BR" sz="2400" b="1" dirty="0" smtClean="0">
                <a:latin typeface="Times New Roman" pitchFamily="18" charset="0"/>
                <a:cs typeface="Times New Roman" pitchFamily="18" charset="0"/>
              </a:rPr>
              <a:t>= </a:t>
            </a:r>
            <a:r>
              <a:rPr lang="fr-FR" sz="2400" b="1" dirty="0" smtClean="0">
                <a:latin typeface="Times New Roman" pitchFamily="18" charset="0"/>
                <a:cs typeface="Times New Roman" pitchFamily="18" charset="0"/>
              </a:rPr>
              <a:t>P</a:t>
            </a:r>
            <a:r>
              <a:rPr lang="fr-FR" sz="2400" b="1" baseline="-25000" dirty="0" smtClean="0">
                <a:latin typeface="Times New Roman" pitchFamily="18" charset="0"/>
                <a:cs typeface="Times New Roman" pitchFamily="18" charset="0"/>
              </a:rPr>
              <a:t>A</a:t>
            </a:r>
            <a:r>
              <a:rPr lang="pt-BR" sz="2400" b="1" dirty="0" smtClean="0">
                <a:latin typeface="Times New Roman" pitchFamily="18" charset="0"/>
                <a:cs typeface="Times New Roman" pitchFamily="18" charset="0"/>
              </a:rPr>
              <a:t> </a:t>
            </a:r>
            <a:r>
              <a:rPr lang="pt-BR" sz="2400" b="1" dirty="0" smtClean="0">
                <a:latin typeface="Times New Roman" pitchFamily="18" charset="0"/>
                <a:cs typeface="Times New Roman" pitchFamily="18" charset="0"/>
              </a:rPr>
              <a:t>+ </a:t>
            </a:r>
            <a:r>
              <a:rPr lang="pt-BR" sz="2400" b="1" dirty="0" smtClean="0">
                <a:latin typeface="Times New Roman" pitchFamily="18" charset="0"/>
                <a:cs typeface="Times New Roman" pitchFamily="18" charset="0"/>
              </a:rPr>
              <a:t>R       </a:t>
            </a:r>
            <a:r>
              <a:rPr lang="el-GR" sz="2400" b="1" dirty="0" smtClean="0">
                <a:latin typeface="Times New Roman" pitchFamily="18" charset="0"/>
                <a:cs typeface="Times New Roman" pitchFamily="18" charset="0"/>
              </a:rPr>
              <a:t>ρ</a:t>
            </a:r>
            <a:r>
              <a:rPr lang="fr-FR" sz="2400" b="1" baseline="-25000" dirty="0" smtClean="0">
                <a:latin typeface="Times New Roman" pitchFamily="18" charset="0"/>
                <a:cs typeface="Times New Roman" pitchFamily="18" charset="0"/>
              </a:rPr>
              <a:t>S</a:t>
            </a:r>
            <a:r>
              <a:rPr lang="fr-FR" sz="2400" b="1" dirty="0" smtClean="0">
                <a:latin typeface="Times New Roman" pitchFamily="18" charset="0"/>
                <a:cs typeface="Times New Roman" pitchFamily="18" charset="0"/>
              </a:rPr>
              <a:t>.V</a:t>
            </a:r>
            <a:r>
              <a:rPr lang="fr-FR" sz="2400" b="1" baseline="-25000" dirty="0" smtClean="0">
                <a:latin typeface="Times New Roman" pitchFamily="18" charset="0"/>
                <a:cs typeface="Times New Roman" pitchFamily="18" charset="0"/>
              </a:rPr>
              <a:t>S</a:t>
            </a:r>
            <a:r>
              <a:rPr lang="fr-FR" sz="2400" b="1" dirty="0" smtClean="0">
                <a:latin typeface="Times New Roman" pitchFamily="18" charset="0"/>
                <a:cs typeface="Times New Roman" pitchFamily="18" charset="0"/>
              </a:rPr>
              <a:t> </a:t>
            </a:r>
            <a:r>
              <a:rPr lang="pt-BR" sz="2400" b="1" dirty="0" smtClean="0">
                <a:latin typeface="Times New Roman" pitchFamily="18" charset="0"/>
                <a:cs typeface="Times New Roman" pitchFamily="18" charset="0"/>
              </a:rPr>
              <a:t>.g </a:t>
            </a:r>
            <a:r>
              <a:rPr lang="pt-BR" sz="2400" b="1" dirty="0" smtClean="0">
                <a:latin typeface="Times New Roman" pitchFamily="18" charset="0"/>
                <a:cs typeface="Times New Roman" pitchFamily="18" charset="0"/>
              </a:rPr>
              <a:t>= </a:t>
            </a:r>
            <a:r>
              <a:rPr lang="el-GR" sz="2400" b="1" dirty="0" smtClean="0">
                <a:latin typeface="Times New Roman" pitchFamily="18" charset="0"/>
                <a:cs typeface="Times New Roman" pitchFamily="18" charset="0"/>
              </a:rPr>
              <a:t>ρ</a:t>
            </a:r>
            <a:r>
              <a:rPr lang="fr-FR" sz="2400" b="1" baseline="-25000" dirty="0" smtClean="0">
                <a:latin typeface="Times New Roman" pitchFamily="18" charset="0"/>
                <a:cs typeface="Times New Roman" pitchFamily="18" charset="0"/>
              </a:rPr>
              <a:t>L</a:t>
            </a:r>
            <a:r>
              <a:rPr lang="fr-FR" sz="2400" b="1" dirty="0" smtClean="0">
                <a:latin typeface="Times New Roman" pitchFamily="18" charset="0"/>
                <a:cs typeface="Times New Roman" pitchFamily="18" charset="0"/>
              </a:rPr>
              <a:t>.V</a:t>
            </a:r>
            <a:r>
              <a:rPr lang="fr-FR" sz="2400" b="1" baseline="-25000" dirty="0" smtClean="0">
                <a:latin typeface="Times New Roman" pitchFamily="18" charset="0"/>
                <a:cs typeface="Times New Roman" pitchFamily="18" charset="0"/>
              </a:rPr>
              <a:t>im</a:t>
            </a:r>
            <a:r>
              <a:rPr lang="pt-BR" sz="2400" b="1" dirty="0" smtClean="0">
                <a:latin typeface="Times New Roman" pitchFamily="18" charset="0"/>
                <a:cs typeface="Times New Roman" pitchFamily="18" charset="0"/>
              </a:rPr>
              <a:t>.g </a:t>
            </a:r>
            <a:r>
              <a:rPr lang="pt-BR" sz="2400" b="1" dirty="0" smtClean="0">
                <a:latin typeface="Times New Roman" pitchFamily="18" charset="0"/>
                <a:cs typeface="Times New Roman" pitchFamily="18" charset="0"/>
              </a:rPr>
              <a:t>+ </a:t>
            </a:r>
            <a:r>
              <a:rPr lang="pt-BR" sz="2400" b="1" dirty="0" smtClean="0">
                <a:latin typeface="Times New Roman" pitchFamily="18" charset="0"/>
                <a:cs typeface="Times New Roman" pitchFamily="18" charset="0"/>
              </a:rPr>
              <a:t>R</a:t>
            </a:r>
            <a:r>
              <a:rPr lang="ar-SA" sz="2400" b="1" dirty="0" smtClean="0">
                <a:latin typeface="Times New Roman" pitchFamily="18" charset="0"/>
                <a:cs typeface="Times New Roman" pitchFamily="18" charset="0"/>
              </a:rPr>
              <a:t>عند التوازن: </a:t>
            </a:r>
            <a:endParaRPr lang="pt-BR" sz="2400" b="1" dirty="0" smtClean="0">
              <a:latin typeface="Times New Roman" pitchFamily="18" charset="0"/>
              <a:cs typeface="Times New Roman" pitchFamily="18" charset="0"/>
            </a:endParaRPr>
          </a:p>
          <a:p>
            <a:r>
              <a:rPr lang="fr-FR" sz="2400" dirty="0" smtClean="0">
                <a:latin typeface="Times New Roman" pitchFamily="18" charset="0"/>
                <a:cs typeface="Times New Roman" pitchFamily="18" charset="0"/>
              </a:rPr>
              <a:t>D’autre part </a:t>
            </a:r>
            <a:r>
              <a:rPr lang="fr-FR" sz="2400" b="1" dirty="0" smtClean="0">
                <a:latin typeface="Times New Roman" pitchFamily="18" charset="0"/>
                <a:cs typeface="Times New Roman" pitchFamily="18" charset="0"/>
              </a:rPr>
              <a:t>V</a:t>
            </a:r>
            <a:r>
              <a:rPr lang="fr-FR" sz="2400" b="1" baseline="-25000" dirty="0" smtClean="0">
                <a:latin typeface="Times New Roman" pitchFamily="18" charset="0"/>
                <a:cs typeface="Times New Roman" pitchFamily="18" charset="0"/>
              </a:rPr>
              <a:t>im</a:t>
            </a:r>
            <a:r>
              <a:rPr lang="fr-FR" sz="2400" b="1" dirty="0" smtClean="0">
                <a:latin typeface="Times New Roman" pitchFamily="18" charset="0"/>
                <a:cs typeface="Times New Roman" pitchFamily="18" charset="0"/>
              </a:rPr>
              <a:t> = </a:t>
            </a:r>
            <a:r>
              <a:rPr lang="fr-FR" sz="2400" b="1" dirty="0" smtClean="0">
                <a:latin typeface="Times New Roman" pitchFamily="18" charset="0"/>
                <a:cs typeface="Times New Roman" pitchFamily="18" charset="0"/>
              </a:rPr>
              <a:t>V</a:t>
            </a:r>
            <a:r>
              <a:rPr lang="fr-FR" sz="2400" b="1" baseline="-25000" dirty="0" smtClean="0">
                <a:latin typeface="Times New Roman" pitchFamily="18" charset="0"/>
                <a:cs typeface="Times New Roman" pitchFamily="18" charset="0"/>
              </a:rPr>
              <a:t>S</a:t>
            </a:r>
            <a:r>
              <a:rPr lang="ar-SA" sz="2400" b="1" baseline="-25000" dirty="0" smtClean="0">
                <a:latin typeface="Times New Roman" pitchFamily="18" charset="0"/>
                <a:cs typeface="Times New Roman" pitchFamily="18" charset="0"/>
              </a:rPr>
              <a:t> </a:t>
            </a:r>
            <a:r>
              <a:rPr lang="ar-SA" sz="2400" b="1" dirty="0" smtClean="0">
                <a:latin typeface="Times New Roman" pitchFamily="18" charset="0"/>
                <a:cs typeface="Times New Roman" pitchFamily="18" charset="0"/>
              </a:rPr>
              <a:t>من جهة أخرى: </a:t>
            </a:r>
            <a:r>
              <a:rPr lang="ar-SA" sz="2400" b="1" baseline="-25000" dirty="0" smtClean="0">
                <a:latin typeface="Times New Roman" pitchFamily="18" charset="0"/>
                <a:cs typeface="Times New Roman" pitchFamily="18" charset="0"/>
              </a:rPr>
              <a:t> </a:t>
            </a:r>
            <a:endParaRPr lang="fr-FR" sz="2400" b="1" baseline="-25000" dirty="0" smtClean="0">
              <a:latin typeface="Times New Roman" pitchFamily="18" charset="0"/>
              <a:cs typeface="Times New Roman" pitchFamily="18" charset="0"/>
            </a:endParaRPr>
          </a:p>
          <a:p>
            <a:r>
              <a:rPr lang="fr-FR" sz="2400" dirty="0" smtClean="0">
                <a:latin typeface="Times New Roman" pitchFamily="18" charset="0"/>
                <a:cs typeface="Times New Roman" pitchFamily="18" charset="0"/>
              </a:rPr>
              <a:t>D’où </a:t>
            </a:r>
            <a:r>
              <a:rPr lang="el-GR" sz="2400" b="1" dirty="0" smtClean="0">
                <a:latin typeface="Times New Roman" pitchFamily="18" charset="0"/>
                <a:cs typeface="Times New Roman" pitchFamily="18" charset="0"/>
              </a:rPr>
              <a:t>ρ</a:t>
            </a:r>
            <a:r>
              <a:rPr lang="fr-FR" sz="2400" b="1" baseline="-25000" dirty="0" smtClean="0">
                <a:latin typeface="Times New Roman" pitchFamily="18" charset="0"/>
                <a:cs typeface="Times New Roman" pitchFamily="18" charset="0"/>
              </a:rPr>
              <a:t>S</a:t>
            </a:r>
            <a:r>
              <a:rPr lang="fr-FR" sz="2400" b="1" dirty="0" smtClean="0">
                <a:latin typeface="Times New Roman" pitchFamily="18" charset="0"/>
                <a:cs typeface="Times New Roman" pitchFamily="18" charset="0"/>
              </a:rPr>
              <a:t> </a:t>
            </a:r>
            <a:r>
              <a:rPr lang="fr-FR" sz="2400" b="1" dirty="0" smtClean="0">
                <a:latin typeface="Times New Roman" pitchFamily="18" charset="0"/>
                <a:cs typeface="Times New Roman" pitchFamily="18" charset="0"/>
              </a:rPr>
              <a:t>= </a:t>
            </a:r>
            <a:r>
              <a:rPr lang="el-GR" sz="2400" b="1" dirty="0" smtClean="0">
                <a:latin typeface="Times New Roman" pitchFamily="18" charset="0"/>
                <a:cs typeface="Times New Roman" pitchFamily="18" charset="0"/>
              </a:rPr>
              <a:t>ρ</a:t>
            </a:r>
            <a:r>
              <a:rPr lang="fr-FR" sz="2400" b="1" baseline="-25000" dirty="0" smtClean="0">
                <a:latin typeface="Times New Roman" pitchFamily="18" charset="0"/>
                <a:cs typeface="Times New Roman" pitchFamily="18" charset="0"/>
              </a:rPr>
              <a:t>L</a:t>
            </a:r>
            <a:r>
              <a:rPr lang="fr-FR" sz="2400" b="1" dirty="0" smtClean="0">
                <a:latin typeface="Times New Roman" pitchFamily="18" charset="0"/>
                <a:cs typeface="Times New Roman" pitchFamily="18" charset="0"/>
              </a:rPr>
              <a:t> </a:t>
            </a:r>
            <a:r>
              <a:rPr lang="fr-FR" sz="2400" b="1" dirty="0" smtClean="0">
                <a:latin typeface="Times New Roman" pitchFamily="18" charset="0"/>
                <a:cs typeface="Times New Roman" pitchFamily="18" charset="0"/>
              </a:rPr>
              <a:t>+ R /</a:t>
            </a:r>
            <a:r>
              <a:rPr lang="fr-FR" sz="2400" b="1" dirty="0" smtClean="0">
                <a:latin typeface="Times New Roman" pitchFamily="18" charset="0"/>
                <a:cs typeface="Times New Roman" pitchFamily="18" charset="0"/>
              </a:rPr>
              <a:t>V</a:t>
            </a:r>
            <a:r>
              <a:rPr lang="fr-FR" sz="2400" b="1" baseline="-25000" dirty="0" smtClean="0">
                <a:latin typeface="Times New Roman" pitchFamily="18" charset="0"/>
                <a:cs typeface="Times New Roman" pitchFamily="18" charset="0"/>
              </a:rPr>
              <a:t>S</a:t>
            </a:r>
            <a:r>
              <a:rPr lang="fr-FR" sz="2400" b="1" dirty="0" smtClean="0">
                <a:latin typeface="Times New Roman" pitchFamily="18" charset="0"/>
                <a:cs typeface="Times New Roman" pitchFamily="18" charset="0"/>
              </a:rPr>
              <a:t>.g</a:t>
            </a:r>
            <a:r>
              <a:rPr lang="ar-SA" sz="2400" b="1" dirty="0" smtClean="0">
                <a:latin typeface="Times New Roman" pitchFamily="18" charset="0"/>
                <a:cs typeface="Times New Roman" pitchFamily="18" charset="0"/>
              </a:rPr>
              <a:t>أين يكون لدينا: </a:t>
            </a:r>
            <a:endParaRPr lang="fr-FR" sz="2400" b="1" dirty="0" smtClean="0">
              <a:latin typeface="Times New Roman" pitchFamily="18" charset="0"/>
              <a:cs typeface="Times New Roman" pitchFamily="18" charset="0"/>
            </a:endParaRPr>
          </a:p>
        </p:txBody>
      </p:sp>
      <p:sp>
        <p:nvSpPr>
          <p:cNvPr id="4" name="Flèche droite 3"/>
          <p:cNvSpPr/>
          <p:nvPr/>
        </p:nvSpPr>
        <p:spPr>
          <a:xfrm flipV="1">
            <a:off x="4214810" y="3357562"/>
            <a:ext cx="285752" cy="142876"/>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dirty="0">
              <a:solidFill>
                <a:schemeClr val="tx1"/>
              </a:solidFill>
            </a:endParaRPr>
          </a:p>
        </p:txBody>
      </p:sp>
      <p:sp>
        <p:nvSpPr>
          <p:cNvPr id="5" name="Titre 1"/>
          <p:cNvSpPr txBox="1">
            <a:spLocks/>
          </p:cNvSpPr>
          <p:nvPr/>
        </p:nvSpPr>
        <p:spPr>
          <a:xfrm>
            <a:off x="0" y="0"/>
            <a:ext cx="9144000" cy="725470"/>
          </a:xfrm>
          <a:prstGeom prst="rect">
            <a:avLst/>
          </a:prstGeom>
          <a:solidFill>
            <a:schemeClr val="accent4">
              <a:lumMod val="75000"/>
            </a:schemeClr>
          </a:solidFill>
        </p:spPr>
        <p:txBody>
          <a:bodyPr vert="horz" anchor="ctr">
            <a:noAutofit/>
            <a:scene3d>
              <a:camera prst="orthographicFront"/>
              <a:lightRig rig="soft" dir="t">
                <a:rot lat="0" lon="0" rev="16800000"/>
              </a:lightRig>
            </a:scene3d>
            <a:sp3d prstMaterial="softEdge">
              <a:bevelT w="38100" h="381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3600" b="1" i="1" u="none" strike="noStrike" kern="1200" cap="none" spc="0" normalizeH="0" baseline="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Times New Roman" pitchFamily="18" charset="0"/>
                <a:ea typeface="+mj-ea"/>
                <a:cs typeface="Times New Roman" pitchFamily="18" charset="0"/>
              </a:rPr>
              <a:t>Mécanique des fluides: Poussée</a:t>
            </a:r>
            <a:r>
              <a:rPr kumimoji="0" lang="fr-FR" sz="3600" b="1" i="1" u="none" strike="noStrike" kern="1200" cap="none" spc="0" normalizeH="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Times New Roman" pitchFamily="18" charset="0"/>
                <a:ea typeface="+mj-ea"/>
                <a:cs typeface="Times New Roman" pitchFamily="18" charset="0"/>
              </a:rPr>
              <a:t> d’Archimède</a:t>
            </a:r>
            <a:endParaRPr kumimoji="0" lang="fr-FR" sz="3600" b="1" i="1" u="none" strike="noStrike" kern="1200" cap="none" spc="0" normalizeH="0" baseline="0" noProof="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Times New Roman" pitchFamily="18" charset="0"/>
              <a:ea typeface="+mj-ea"/>
              <a:cs typeface="Times New Roman" pitchFamily="18" charset="0"/>
            </a:endParaRPr>
          </a:p>
        </p:txBody>
      </p:sp>
      <p:sp>
        <p:nvSpPr>
          <p:cNvPr id="6" name="Rectangle 5"/>
          <p:cNvSpPr/>
          <p:nvPr/>
        </p:nvSpPr>
        <p:spPr>
          <a:xfrm>
            <a:off x="357158" y="714356"/>
            <a:ext cx="6563015" cy="523220"/>
          </a:xfrm>
          <a:prstGeom prst="rect">
            <a:avLst/>
          </a:prstGeom>
        </p:spPr>
        <p:txBody>
          <a:bodyPr wrap="none">
            <a:spAutoFit/>
          </a:bodyPr>
          <a:lstStyle/>
          <a:p>
            <a:r>
              <a:rPr lang="fr-FR" sz="2800" dirty="0" smtClean="0"/>
              <a:t> </a:t>
            </a:r>
            <a:r>
              <a:rPr lang="fr-FR" sz="2800" b="1" dirty="0" smtClean="0">
                <a:solidFill>
                  <a:srgbClr val="FFC000"/>
                </a:solidFill>
                <a:latin typeface="Times New Roman" pitchFamily="18" charset="0"/>
                <a:cs typeface="Times New Roman" pitchFamily="18" charset="0"/>
              </a:rPr>
              <a:t>Conditions d’immersion et de Flottaison</a:t>
            </a:r>
            <a:endParaRPr lang="fr-FR" sz="2800" b="1" dirty="0">
              <a:solidFill>
                <a:srgbClr val="FFC000"/>
              </a:solidFill>
              <a:latin typeface="Times New Roman" pitchFamily="18" charset="0"/>
              <a:cs typeface="Times New Roman" pitchFamily="18" charset="0"/>
            </a:endParaRPr>
          </a:p>
        </p:txBody>
      </p:sp>
      <p:pic>
        <p:nvPicPr>
          <p:cNvPr id="7" name="Picture 2"/>
          <p:cNvPicPr>
            <a:picLocks noChangeAspect="1" noChangeArrowheads="1"/>
          </p:cNvPicPr>
          <p:nvPr/>
        </p:nvPicPr>
        <p:blipFill>
          <a:blip r:embed="rId2"/>
          <a:srcRect/>
          <a:stretch>
            <a:fillRect/>
          </a:stretch>
        </p:blipFill>
        <p:spPr bwMode="auto">
          <a:xfrm>
            <a:off x="4143372" y="4572008"/>
            <a:ext cx="2160000" cy="2160000"/>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0"/>
            <a:ext cx="8401080" cy="4709160"/>
          </a:xfrm>
        </p:spPr>
        <p:txBody>
          <a:bodyPr/>
          <a:lstStyle/>
          <a:p>
            <a:pPr algn="just"/>
            <a:r>
              <a:rPr lang="fr-FR" b="1" dirty="0" smtClean="0">
                <a:latin typeface="Times New Roman" pitchFamily="18" charset="0"/>
                <a:cs typeface="Times New Roman" pitchFamily="18" charset="0"/>
              </a:rPr>
              <a:t>La condition pour qu’un solide soit immergé dans un liquide et coule (touche le fond) est: </a:t>
            </a:r>
            <a:r>
              <a:rPr lang="el-GR" b="1" dirty="0" smtClean="0">
                <a:latin typeface="Times New Roman" pitchFamily="18" charset="0"/>
                <a:cs typeface="Times New Roman" pitchFamily="18" charset="0"/>
              </a:rPr>
              <a:t>ρ</a:t>
            </a:r>
            <a:r>
              <a:rPr lang="fr-FR" b="1" baseline="-25000" dirty="0" smtClean="0">
                <a:latin typeface="Times New Roman" pitchFamily="18" charset="0"/>
                <a:cs typeface="Times New Roman" pitchFamily="18" charset="0"/>
              </a:rPr>
              <a:t>S</a:t>
            </a:r>
            <a:r>
              <a:rPr lang="fr-FR" b="1" dirty="0" smtClean="0">
                <a:latin typeface="Times New Roman" pitchFamily="18" charset="0"/>
                <a:cs typeface="Times New Roman" pitchFamily="18" charset="0"/>
              </a:rPr>
              <a:t> &gt; </a:t>
            </a:r>
            <a:r>
              <a:rPr lang="el-GR" b="1" dirty="0" smtClean="0">
                <a:latin typeface="Times New Roman" pitchFamily="18" charset="0"/>
                <a:cs typeface="Times New Roman" pitchFamily="18" charset="0"/>
              </a:rPr>
              <a:t>ρ</a:t>
            </a:r>
            <a:r>
              <a:rPr lang="fr-FR" b="1" baseline="-25000" dirty="0" smtClean="0">
                <a:latin typeface="Times New Roman" pitchFamily="18" charset="0"/>
                <a:cs typeface="Times New Roman" pitchFamily="18" charset="0"/>
              </a:rPr>
              <a:t>L</a:t>
            </a:r>
            <a:endParaRPr lang="ar-SA" b="1" dirty="0" smtClean="0">
              <a:latin typeface="Times New Roman" pitchFamily="18" charset="0"/>
              <a:cs typeface="Times New Roman" pitchFamily="18" charset="0"/>
            </a:endParaRPr>
          </a:p>
          <a:p>
            <a:pPr algn="just" rtl="1">
              <a:buFont typeface="Wingdings" pitchFamily="2" charset="2"/>
              <a:buChar char="v"/>
            </a:pPr>
            <a:r>
              <a:rPr lang="ar-SA" b="1" dirty="0" smtClean="0">
                <a:latin typeface="Times New Roman" pitchFamily="18" charset="0"/>
                <a:cs typeface="Times New Roman" pitchFamily="18" charset="0"/>
              </a:rPr>
              <a:t>الشرط الذي يجب توفره حتى يكون الجسم مغمورا في السائل ولا يغرق(يبلغ قاع السائل) هو: </a:t>
            </a:r>
            <a:r>
              <a:rPr lang="el-GR" b="1" dirty="0" smtClean="0">
                <a:latin typeface="Times New Roman" pitchFamily="18" charset="0"/>
                <a:cs typeface="Times New Roman" pitchFamily="18" charset="0"/>
              </a:rPr>
              <a:t>ρ</a:t>
            </a:r>
            <a:r>
              <a:rPr lang="fr-FR" b="1" baseline="-25000" dirty="0" smtClean="0">
                <a:latin typeface="Times New Roman" pitchFamily="18" charset="0"/>
                <a:cs typeface="Times New Roman" pitchFamily="18" charset="0"/>
              </a:rPr>
              <a:t>S</a:t>
            </a:r>
            <a:r>
              <a:rPr lang="fr-FR" b="1" dirty="0" smtClean="0">
                <a:latin typeface="Times New Roman" pitchFamily="18" charset="0"/>
                <a:cs typeface="Times New Roman" pitchFamily="18" charset="0"/>
              </a:rPr>
              <a:t> &gt; </a:t>
            </a:r>
            <a:r>
              <a:rPr lang="el-GR" b="1" dirty="0" smtClean="0">
                <a:latin typeface="Times New Roman" pitchFamily="18" charset="0"/>
                <a:cs typeface="Times New Roman" pitchFamily="18" charset="0"/>
              </a:rPr>
              <a:t>ρ</a:t>
            </a:r>
            <a:r>
              <a:rPr lang="fr-FR" b="1" baseline="-25000" dirty="0" smtClean="0">
                <a:latin typeface="Times New Roman" pitchFamily="18" charset="0"/>
                <a:cs typeface="Times New Roman" pitchFamily="18" charset="0"/>
              </a:rPr>
              <a:t>L</a:t>
            </a:r>
            <a:endParaRPr lang="fr-FR" b="1" dirty="0" smtClean="0">
              <a:latin typeface="Times New Roman" pitchFamily="18" charset="0"/>
              <a:cs typeface="Times New Roman" pitchFamily="18" charset="0"/>
            </a:endParaRPr>
          </a:p>
          <a:p>
            <a:pPr>
              <a:buNone/>
            </a:pPr>
            <a:endParaRPr lang="fr-FR" dirty="0"/>
          </a:p>
        </p:txBody>
      </p:sp>
      <p:sp>
        <p:nvSpPr>
          <p:cNvPr id="7" name="Titre 1"/>
          <p:cNvSpPr txBox="1">
            <a:spLocks/>
          </p:cNvSpPr>
          <p:nvPr/>
        </p:nvSpPr>
        <p:spPr>
          <a:xfrm>
            <a:off x="0" y="0"/>
            <a:ext cx="9144000" cy="725470"/>
          </a:xfrm>
          <a:prstGeom prst="rect">
            <a:avLst/>
          </a:prstGeom>
          <a:solidFill>
            <a:schemeClr val="accent4">
              <a:lumMod val="75000"/>
            </a:schemeClr>
          </a:solidFill>
        </p:spPr>
        <p:txBody>
          <a:bodyPr vert="horz" anchor="ctr">
            <a:noAutofit/>
            <a:scene3d>
              <a:camera prst="orthographicFront"/>
              <a:lightRig rig="soft" dir="t">
                <a:rot lat="0" lon="0" rev="16800000"/>
              </a:lightRig>
            </a:scene3d>
            <a:sp3d prstMaterial="softEdge">
              <a:bevelT w="38100" h="381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3600" b="1" i="1" u="none" strike="noStrike" kern="1200" cap="none" spc="0" normalizeH="0" baseline="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Times New Roman" pitchFamily="18" charset="0"/>
                <a:ea typeface="+mj-ea"/>
                <a:cs typeface="Times New Roman" pitchFamily="18" charset="0"/>
              </a:rPr>
              <a:t>Mécanique des fluides: Poussée</a:t>
            </a:r>
            <a:r>
              <a:rPr kumimoji="0" lang="fr-FR" sz="3600" b="1" i="1" u="none" strike="noStrike" kern="1200" cap="none" spc="0" normalizeH="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Times New Roman" pitchFamily="18" charset="0"/>
                <a:ea typeface="+mj-ea"/>
                <a:cs typeface="Times New Roman" pitchFamily="18" charset="0"/>
              </a:rPr>
              <a:t> d’Archimède</a:t>
            </a:r>
            <a:endParaRPr kumimoji="0" lang="fr-FR" sz="3600" b="1" i="1" u="none" strike="noStrike" kern="1200" cap="none" spc="0" normalizeH="0" baseline="0" noProof="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Times New Roman" pitchFamily="18" charset="0"/>
              <a:ea typeface="+mj-ea"/>
              <a:cs typeface="Times New Roman" pitchFamily="18" charset="0"/>
            </a:endParaRPr>
          </a:p>
        </p:txBody>
      </p:sp>
      <p:sp>
        <p:nvSpPr>
          <p:cNvPr id="8" name="Rectangle 7"/>
          <p:cNvSpPr/>
          <p:nvPr/>
        </p:nvSpPr>
        <p:spPr>
          <a:xfrm>
            <a:off x="357158" y="785794"/>
            <a:ext cx="6563015" cy="523220"/>
          </a:xfrm>
          <a:prstGeom prst="rect">
            <a:avLst/>
          </a:prstGeom>
        </p:spPr>
        <p:txBody>
          <a:bodyPr wrap="none">
            <a:spAutoFit/>
          </a:bodyPr>
          <a:lstStyle/>
          <a:p>
            <a:r>
              <a:rPr lang="fr-FR" sz="2800" dirty="0" smtClean="0"/>
              <a:t> </a:t>
            </a:r>
            <a:r>
              <a:rPr lang="fr-FR" sz="2800" b="1" dirty="0" smtClean="0">
                <a:solidFill>
                  <a:srgbClr val="FFC000"/>
                </a:solidFill>
                <a:latin typeface="Times New Roman" pitchFamily="18" charset="0"/>
                <a:cs typeface="Times New Roman" pitchFamily="18" charset="0"/>
              </a:rPr>
              <a:t>Conditions d’immersion et de Flottaison</a:t>
            </a:r>
            <a:endParaRPr lang="fr-FR" sz="2800" b="1" dirty="0">
              <a:solidFill>
                <a:srgbClr val="FFC000"/>
              </a:solidFill>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1600200"/>
            <a:ext cx="8715436" cy="4709160"/>
          </a:xfrm>
        </p:spPr>
        <p:txBody>
          <a:bodyPr>
            <a:normAutofit/>
          </a:bodyPr>
          <a:lstStyle/>
          <a:p>
            <a:pPr algn="just"/>
            <a:r>
              <a:rPr lang="fr-FR" sz="2400" dirty="0" smtClean="0">
                <a:latin typeface="Times New Roman" pitchFamily="18" charset="0"/>
                <a:cs typeface="Times New Roman" pitchFamily="18" charset="0"/>
              </a:rPr>
              <a:t>Ce principe est utilisé par l’homme et dans la nature. Exemples </a:t>
            </a:r>
            <a:r>
              <a:rPr lang="fr-FR" sz="2400" dirty="0" smtClean="0">
                <a:latin typeface="Times New Roman" pitchFamily="18" charset="0"/>
                <a:cs typeface="Times New Roman" pitchFamily="18" charset="0"/>
              </a:rPr>
              <a:t>:</a:t>
            </a:r>
          </a:p>
          <a:p>
            <a:pPr algn="just">
              <a:buNone/>
            </a:pPr>
            <a:r>
              <a:rPr lang="fr-FR" sz="2400" dirty="0" smtClean="0">
                <a:latin typeface="Times New Roman" pitchFamily="18" charset="0"/>
                <a:cs typeface="Times New Roman" pitchFamily="18" charset="0"/>
              </a:rPr>
              <a:t>1-</a:t>
            </a:r>
            <a:r>
              <a:rPr lang="fr-FR" sz="2400" dirty="0" smtClean="0">
                <a:latin typeface="Times New Roman" pitchFamily="18" charset="0"/>
                <a:cs typeface="Times New Roman" pitchFamily="18" charset="0"/>
              </a:rPr>
              <a:t> </a:t>
            </a:r>
            <a:r>
              <a:rPr lang="fr-FR" sz="2400" b="1" u="sng" dirty="0" smtClean="0">
                <a:latin typeface="Times New Roman" pitchFamily="18" charset="0"/>
                <a:cs typeface="Times New Roman" pitchFamily="18" charset="0"/>
              </a:rPr>
              <a:t>Bateaux:</a:t>
            </a:r>
            <a:r>
              <a:rPr lang="fr-FR" sz="2400"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Les  bateaux qui sont pourtant en acier (densité plus élevée que celle de l’eau) flottent : en fait la densité globale moyenne est bien inférieure à celle de l’eau, car le bateau </a:t>
            </a:r>
            <a:r>
              <a:rPr lang="fr-FR" sz="2400" dirty="0" smtClean="0">
                <a:latin typeface="Times New Roman" pitchFamily="18" charset="0"/>
                <a:cs typeface="Times New Roman" pitchFamily="18" charset="0"/>
              </a:rPr>
              <a:t>contient </a:t>
            </a:r>
            <a:r>
              <a:rPr lang="fr-FR" sz="2400" dirty="0" smtClean="0">
                <a:latin typeface="Times New Roman" pitchFamily="18" charset="0"/>
                <a:cs typeface="Times New Roman" pitchFamily="18" charset="0"/>
              </a:rPr>
              <a:t>beaucoup d’air (seule la coque est en acier</a:t>
            </a:r>
            <a:r>
              <a:rPr lang="fr-FR" sz="2400" dirty="0" smtClean="0">
                <a:latin typeface="Times New Roman" pitchFamily="18" charset="0"/>
                <a:cs typeface="Times New Roman" pitchFamily="18" charset="0"/>
              </a:rPr>
              <a:t>)</a:t>
            </a:r>
          </a:p>
          <a:p>
            <a:pPr algn="r" rtl="1">
              <a:buFont typeface="Wingdings" pitchFamily="2" charset="2"/>
              <a:buChar char="v"/>
            </a:pPr>
            <a:r>
              <a:rPr lang="ar-SA" sz="2400" b="1" dirty="0" smtClean="0">
                <a:latin typeface="Times New Roman" pitchFamily="18" charset="0"/>
                <a:cs typeface="Times New Roman" pitchFamily="18" charset="0"/>
              </a:rPr>
              <a:t>هذا المبدأ يستخدمه الانسان في حياته الطبيعية. مثال ذلك:</a:t>
            </a:r>
          </a:p>
          <a:p>
            <a:pPr algn="r" rtl="1">
              <a:buFont typeface="Wingdings" pitchFamily="2" charset="2"/>
              <a:buChar char="v"/>
            </a:pPr>
            <a:r>
              <a:rPr lang="ar-SA" sz="2400" b="1" dirty="0" smtClean="0">
                <a:latin typeface="Times New Roman" pitchFamily="18" charset="0"/>
                <a:cs typeface="Times New Roman" pitchFamily="18" charset="0"/>
              </a:rPr>
              <a:t>الباخرة: رغم أن البواخر مصنوعة من الفولاذ (أين الكثافة الحجمية للفولاذ أكبر من الكثافة الحجمية للماء) إلا أنها تطفو على سطح الماء: ففي الحقيقة أن الكثافة الججمية المتوسطة للباخرة أقل من تلك الخاصة بالماء، ذلك أن الباخرة تحتوي على كثير من التجاويف وبالتالي الهواء(هيكلها فقط مصنوع من الفولاذ)</a:t>
            </a:r>
          </a:p>
        </p:txBody>
      </p:sp>
      <p:sp>
        <p:nvSpPr>
          <p:cNvPr id="4" name="Titre 1"/>
          <p:cNvSpPr txBox="1">
            <a:spLocks/>
          </p:cNvSpPr>
          <p:nvPr/>
        </p:nvSpPr>
        <p:spPr>
          <a:xfrm>
            <a:off x="0" y="0"/>
            <a:ext cx="9144000" cy="725470"/>
          </a:xfrm>
          <a:prstGeom prst="rect">
            <a:avLst/>
          </a:prstGeom>
          <a:solidFill>
            <a:schemeClr val="accent4">
              <a:lumMod val="75000"/>
            </a:schemeClr>
          </a:solidFill>
        </p:spPr>
        <p:txBody>
          <a:bodyPr vert="horz" anchor="ctr">
            <a:noAutofit/>
            <a:scene3d>
              <a:camera prst="orthographicFront"/>
              <a:lightRig rig="soft" dir="t">
                <a:rot lat="0" lon="0" rev="16800000"/>
              </a:lightRig>
            </a:scene3d>
            <a:sp3d prstMaterial="softEdge">
              <a:bevelT w="38100" h="381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3600" b="1" i="1" u="none" strike="noStrike" kern="1200" cap="none" spc="0" normalizeH="0" baseline="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Times New Roman" pitchFamily="18" charset="0"/>
                <a:ea typeface="+mj-ea"/>
                <a:cs typeface="Times New Roman" pitchFamily="18" charset="0"/>
              </a:rPr>
              <a:t>Mécanique des fluides: Poussée</a:t>
            </a:r>
            <a:r>
              <a:rPr kumimoji="0" lang="fr-FR" sz="3600" b="1" i="1" u="none" strike="noStrike" kern="1200" cap="none" spc="0" normalizeH="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Times New Roman" pitchFamily="18" charset="0"/>
                <a:ea typeface="+mj-ea"/>
                <a:cs typeface="Times New Roman" pitchFamily="18" charset="0"/>
              </a:rPr>
              <a:t> d’Archimède</a:t>
            </a:r>
            <a:endParaRPr kumimoji="0" lang="fr-FR" sz="3600" b="1" i="1" u="none" strike="noStrike" kern="1200" cap="none" spc="0" normalizeH="0" baseline="0" noProof="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Times New Roman" pitchFamily="18" charset="0"/>
              <a:ea typeface="+mj-ea"/>
              <a:cs typeface="Times New Roman" pitchFamily="18" charset="0"/>
            </a:endParaRPr>
          </a:p>
        </p:txBody>
      </p:sp>
      <p:sp>
        <p:nvSpPr>
          <p:cNvPr id="5" name="Rectangle 4"/>
          <p:cNvSpPr/>
          <p:nvPr/>
        </p:nvSpPr>
        <p:spPr>
          <a:xfrm>
            <a:off x="357158" y="785794"/>
            <a:ext cx="3656770" cy="523220"/>
          </a:xfrm>
          <a:prstGeom prst="rect">
            <a:avLst/>
          </a:prstGeom>
        </p:spPr>
        <p:txBody>
          <a:bodyPr wrap="none">
            <a:spAutoFit/>
          </a:bodyPr>
          <a:lstStyle/>
          <a:p>
            <a:r>
              <a:rPr lang="fr-FR" sz="2800" dirty="0" smtClean="0"/>
              <a:t> </a:t>
            </a:r>
            <a:r>
              <a:rPr lang="fr-FR" sz="2800" b="1" dirty="0" smtClean="0">
                <a:solidFill>
                  <a:srgbClr val="FFC000"/>
                </a:solidFill>
                <a:latin typeface="Times New Roman" pitchFamily="18" charset="0"/>
                <a:cs typeface="Times New Roman" pitchFamily="18" charset="0"/>
              </a:rPr>
              <a:t>Quelques applications</a:t>
            </a:r>
            <a:endParaRPr lang="fr-FR" sz="2800" b="1" dirty="0">
              <a:solidFill>
                <a:srgbClr val="FFC000"/>
              </a:solidFill>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142984"/>
            <a:ext cx="8472518" cy="5715016"/>
          </a:xfrm>
        </p:spPr>
        <p:txBody>
          <a:bodyPr>
            <a:normAutofit/>
          </a:bodyPr>
          <a:lstStyle/>
          <a:p>
            <a:pPr algn="just" fontAlgn="base">
              <a:buNone/>
            </a:pPr>
            <a:r>
              <a:rPr lang="fr-FR" sz="2400" dirty="0" smtClean="0">
                <a:latin typeface="Times New Roman" pitchFamily="18" charset="0"/>
                <a:cs typeface="Times New Roman" pitchFamily="18" charset="0"/>
              </a:rPr>
              <a:t>2-</a:t>
            </a:r>
            <a:r>
              <a:rPr lang="fr-FR" sz="2400" b="1" u="sng" dirty="0" smtClean="0">
                <a:latin typeface="Times New Roman" pitchFamily="18" charset="0"/>
                <a:cs typeface="Times New Roman" pitchFamily="18" charset="0"/>
              </a:rPr>
              <a:t>Sous-marins</a:t>
            </a:r>
            <a:r>
              <a:rPr lang="fr-FR" sz="2400" b="1" u="sng" dirty="0" smtClean="0">
                <a:latin typeface="Times New Roman" pitchFamily="18" charset="0"/>
                <a:cs typeface="Times New Roman" pitchFamily="18" charset="0"/>
              </a:rPr>
              <a:t>:</a:t>
            </a:r>
            <a:r>
              <a:rPr lang="fr-FR" sz="2400" b="1"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Les sous-marins contrôlent leur densité en utilisant </a:t>
            </a:r>
            <a:r>
              <a:rPr lang="fr-FR" sz="2400" u="sng" dirty="0" smtClean="0">
                <a:latin typeface="Times New Roman" pitchFamily="18" charset="0"/>
                <a:cs typeface="Times New Roman" pitchFamily="18" charset="0"/>
              </a:rPr>
              <a:t>des ballasts </a:t>
            </a:r>
            <a:r>
              <a:rPr lang="fr-FR" sz="2400" dirty="0" smtClean="0">
                <a:latin typeface="Times New Roman" pitchFamily="18" charset="0"/>
                <a:cs typeface="Times New Roman" pitchFamily="18" charset="0"/>
              </a:rPr>
              <a:t>: ce sont des compartiments qui peuvent se remplir d’eau ou d’air. Quand les ballasts sont remplis d’eau, le sous-marin plonge au fond, car il est trop lourd et la poussée d’Archimède ne compense pas son poids</a:t>
            </a:r>
            <a:r>
              <a:rPr lang="fr-FR" sz="2400" dirty="0" smtClean="0">
                <a:latin typeface="Times New Roman" pitchFamily="18" charset="0"/>
                <a:cs typeface="Times New Roman" pitchFamily="18" charset="0"/>
              </a:rPr>
              <a:t>.</a:t>
            </a:r>
            <a:endParaRPr lang="ar-SA" sz="2400" dirty="0" smtClean="0">
              <a:latin typeface="Times New Roman" pitchFamily="18" charset="0"/>
              <a:cs typeface="Times New Roman" pitchFamily="18" charset="0"/>
            </a:endParaRPr>
          </a:p>
          <a:p>
            <a:pPr algn="just" rtl="1" fontAlgn="base">
              <a:buFont typeface="Wingdings" pitchFamily="2" charset="2"/>
              <a:buChar char="v"/>
            </a:pPr>
            <a:r>
              <a:rPr lang="ar-SA" sz="2400" b="1" dirty="0" smtClean="0">
                <a:latin typeface="Times New Roman" pitchFamily="18" charset="0"/>
                <a:cs typeface="Times New Roman" pitchFamily="18" charset="0"/>
              </a:rPr>
              <a:t>الغواصة: يكمن للغواصة أن تتحكم في كثافتها الحجمية وذلك باستخدام خزانات مائية: وهي عبارة حجرات يمكن ملؤها بالماء أو الهواء. </a:t>
            </a:r>
          </a:p>
          <a:p>
            <a:pPr algn="just" rtl="1" fontAlgn="base">
              <a:buFont typeface="Wingdings" pitchFamily="2" charset="2"/>
              <a:buChar char="v"/>
            </a:pPr>
            <a:r>
              <a:rPr lang="ar-SA" sz="2400" b="1" dirty="0" smtClean="0">
                <a:latin typeface="Times New Roman" pitchFamily="18" charset="0"/>
                <a:cs typeface="Times New Roman" pitchFamily="18" charset="0"/>
              </a:rPr>
              <a:t>لما تملأ الخزانات بالماء الغواصة تنزل إلى القاع لأن قوة ثقلها أصبحت أكبر من قوة دافعة أرخميدس وبالتالي لا تستطيع التغلب على ثقلها.</a:t>
            </a:r>
          </a:p>
          <a:p>
            <a:pPr algn="just" fontAlgn="base">
              <a:buNone/>
            </a:pPr>
            <a:r>
              <a:rPr lang="fr-FR" sz="2400" dirty="0" smtClean="0">
                <a:latin typeface="Times New Roman" pitchFamily="18" charset="0"/>
                <a:cs typeface="Times New Roman" pitchFamily="18" charset="0"/>
              </a:rPr>
              <a:t>Lorsqu’il souhaite remonter, de l’air comprimé est introduit dans les ballasts ce qui chasse l’eau</a:t>
            </a:r>
            <a:r>
              <a:rPr lang="fr-FR" sz="2400" dirty="0" smtClean="0">
                <a:latin typeface="Times New Roman" pitchFamily="18" charset="0"/>
                <a:cs typeface="Times New Roman" pitchFamily="18" charset="0"/>
              </a:rPr>
              <a:t>.</a:t>
            </a:r>
            <a:endParaRPr lang="ar-SA" sz="2400" dirty="0" smtClean="0">
              <a:latin typeface="Times New Roman" pitchFamily="18" charset="0"/>
              <a:cs typeface="Times New Roman" pitchFamily="18" charset="0"/>
            </a:endParaRPr>
          </a:p>
          <a:p>
            <a:pPr algn="just" rtl="1" fontAlgn="base">
              <a:buFont typeface="Wingdings" pitchFamily="2" charset="2"/>
              <a:buChar char="v"/>
            </a:pPr>
            <a:r>
              <a:rPr lang="ar-SA" sz="2400" b="1" dirty="0" smtClean="0">
                <a:latin typeface="Times New Roman" pitchFamily="18" charset="0"/>
                <a:cs typeface="Times New Roman" pitchFamily="18" charset="0"/>
              </a:rPr>
              <a:t>لما يراد للغواصة</a:t>
            </a:r>
            <a:r>
              <a:rPr lang="fr-FR" sz="2400" b="1" dirty="0" smtClean="0">
                <a:latin typeface="Times New Roman" pitchFamily="18" charset="0"/>
                <a:cs typeface="Times New Roman" pitchFamily="18" charset="0"/>
              </a:rPr>
              <a:t> </a:t>
            </a:r>
            <a:r>
              <a:rPr lang="ar-SA" sz="2400" b="1" dirty="0" smtClean="0">
                <a:latin typeface="Times New Roman" pitchFamily="18" charset="0"/>
                <a:cs typeface="Times New Roman" pitchFamily="18" charset="0"/>
              </a:rPr>
              <a:t> </a:t>
            </a:r>
            <a:r>
              <a:rPr lang="ar-SA" sz="2400" b="1" dirty="0" smtClean="0">
                <a:latin typeface="Times New Roman" pitchFamily="18" charset="0"/>
                <a:cs typeface="Times New Roman" pitchFamily="18" charset="0"/>
              </a:rPr>
              <a:t>أن تصعد من القاع ، يدخل إلى الخزانات الهواء المضغوط الذي من شأنه التقليل من كية الماء.</a:t>
            </a:r>
            <a:endParaRPr lang="fr-FR" sz="2400" b="1" dirty="0" smtClean="0">
              <a:latin typeface="Times New Roman" pitchFamily="18" charset="0"/>
            </a:endParaRPr>
          </a:p>
          <a:p>
            <a:pPr algn="just" rtl="1" fontAlgn="base">
              <a:buFont typeface="Wingdings" pitchFamily="2" charset="2"/>
              <a:buChar char="v"/>
            </a:pPr>
            <a:endParaRPr lang="fr-FR" sz="2400" b="1" dirty="0" smtClean="0">
              <a:latin typeface="Times New Roman" pitchFamily="18" charset="0"/>
              <a:cs typeface="Times New Roman" pitchFamily="18" charset="0"/>
            </a:endParaRPr>
          </a:p>
        </p:txBody>
      </p:sp>
      <p:sp>
        <p:nvSpPr>
          <p:cNvPr id="4" name="Titre 1"/>
          <p:cNvSpPr txBox="1">
            <a:spLocks/>
          </p:cNvSpPr>
          <p:nvPr/>
        </p:nvSpPr>
        <p:spPr>
          <a:xfrm>
            <a:off x="0" y="0"/>
            <a:ext cx="9144000" cy="725470"/>
          </a:xfrm>
          <a:prstGeom prst="rect">
            <a:avLst/>
          </a:prstGeom>
          <a:solidFill>
            <a:schemeClr val="accent4">
              <a:lumMod val="75000"/>
            </a:schemeClr>
          </a:solidFill>
        </p:spPr>
        <p:txBody>
          <a:bodyPr vert="horz" anchor="ctr">
            <a:noAutofit/>
            <a:scene3d>
              <a:camera prst="orthographicFront"/>
              <a:lightRig rig="soft" dir="t">
                <a:rot lat="0" lon="0" rev="16800000"/>
              </a:lightRig>
            </a:scene3d>
            <a:sp3d prstMaterial="softEdge">
              <a:bevelT w="38100" h="381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3600" b="1" i="1" u="none" strike="noStrike" kern="1200" cap="none" spc="0" normalizeH="0" baseline="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Times New Roman" pitchFamily="18" charset="0"/>
                <a:ea typeface="+mj-ea"/>
                <a:cs typeface="Times New Roman" pitchFamily="18" charset="0"/>
              </a:rPr>
              <a:t>Mécanique des fluides: Poussée</a:t>
            </a:r>
            <a:r>
              <a:rPr kumimoji="0" lang="fr-FR" sz="3600" b="1" i="1" u="none" strike="noStrike" kern="1200" cap="none" spc="0" normalizeH="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Times New Roman" pitchFamily="18" charset="0"/>
                <a:ea typeface="+mj-ea"/>
                <a:cs typeface="Times New Roman" pitchFamily="18" charset="0"/>
              </a:rPr>
              <a:t> d’Archimède</a:t>
            </a:r>
            <a:endParaRPr kumimoji="0" lang="fr-FR" sz="3600" b="1" i="1" u="none" strike="noStrike" kern="1200" cap="none" spc="0" normalizeH="0" baseline="0" noProof="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Times New Roman" pitchFamily="18" charset="0"/>
              <a:ea typeface="+mj-ea"/>
              <a:cs typeface="Times New Roman" pitchFamily="18" charset="0"/>
            </a:endParaRPr>
          </a:p>
        </p:txBody>
      </p:sp>
      <p:sp>
        <p:nvSpPr>
          <p:cNvPr id="5" name="Rectangle 4"/>
          <p:cNvSpPr/>
          <p:nvPr/>
        </p:nvSpPr>
        <p:spPr>
          <a:xfrm>
            <a:off x="357158" y="642918"/>
            <a:ext cx="3656770" cy="523220"/>
          </a:xfrm>
          <a:prstGeom prst="rect">
            <a:avLst/>
          </a:prstGeom>
        </p:spPr>
        <p:txBody>
          <a:bodyPr wrap="none">
            <a:spAutoFit/>
          </a:bodyPr>
          <a:lstStyle/>
          <a:p>
            <a:r>
              <a:rPr lang="fr-FR" sz="2800" dirty="0" smtClean="0"/>
              <a:t> </a:t>
            </a:r>
            <a:r>
              <a:rPr lang="fr-FR" sz="2800" b="1" dirty="0" smtClean="0">
                <a:solidFill>
                  <a:srgbClr val="FFC000"/>
                </a:solidFill>
                <a:latin typeface="Times New Roman" pitchFamily="18" charset="0"/>
                <a:cs typeface="Times New Roman" pitchFamily="18" charset="0"/>
              </a:rPr>
              <a:t>Quelques applications</a:t>
            </a:r>
            <a:endParaRPr lang="fr-FR" sz="2800" b="1" dirty="0">
              <a:solidFill>
                <a:srgbClr val="FFC000"/>
              </a:solidFill>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sz="2400" dirty="0" smtClean="0">
                <a:latin typeface="Times New Roman" pitchFamily="18" charset="0"/>
                <a:cs typeface="Times New Roman" pitchFamily="18" charset="0"/>
              </a:rPr>
              <a:t>Quand le dosage air-eau est correct, le poids et la poussée d’Archimède se compensent et le sous-marin flotte entre deux eaux</a:t>
            </a:r>
            <a:r>
              <a:rPr lang="fr-FR" sz="2400" dirty="0" smtClean="0">
                <a:latin typeface="Times New Roman" pitchFamily="18" charset="0"/>
                <a:cs typeface="Times New Roman" pitchFamily="18" charset="0"/>
              </a:rPr>
              <a:t>.</a:t>
            </a:r>
            <a:endParaRPr lang="ar-SA" sz="2400" dirty="0" smtClean="0">
              <a:latin typeface="Times New Roman" pitchFamily="18" charset="0"/>
              <a:cs typeface="Times New Roman" pitchFamily="18" charset="0"/>
            </a:endParaRPr>
          </a:p>
          <a:p>
            <a:pPr algn="r" rtl="1">
              <a:buFont typeface="Wingdings" pitchFamily="2" charset="2"/>
              <a:buChar char="v"/>
            </a:pPr>
            <a:r>
              <a:rPr lang="ar-SA" sz="2400" b="1" dirty="0" smtClean="0">
                <a:latin typeface="Times New Roman" pitchFamily="18" charset="0"/>
                <a:cs typeface="Times New Roman" pitchFamily="18" charset="0"/>
              </a:rPr>
              <a:t>لما يكون التركيز هواء- ماء متوافق فإن قوة ثقل الغواصة وقوة دافعة أرخميدس يتعادلان وبالتالي فإن الغواصة تطفو بين سطحي السائل</a:t>
            </a:r>
            <a:endParaRPr lang="ar-SA" sz="2400" dirty="0" smtClean="0">
              <a:latin typeface="Times New Roman" pitchFamily="18" charset="0"/>
            </a:endParaRPr>
          </a:p>
          <a:p>
            <a:r>
              <a:rPr lang="fr-FR" sz="2400" dirty="0" smtClean="0">
                <a:latin typeface="Times New Roman" pitchFamily="18" charset="0"/>
              </a:rPr>
              <a:t>Avec </a:t>
            </a:r>
            <a:r>
              <a:rPr lang="fr-FR" sz="2400" dirty="0" smtClean="0">
                <a:latin typeface="Times New Roman" pitchFamily="18" charset="0"/>
              </a:rPr>
              <a:t>les ballasts complètement remplis d’air, le sous-marin remonte à la surface</a:t>
            </a:r>
            <a:r>
              <a:rPr lang="fr-FR" sz="2400" dirty="0" smtClean="0">
                <a:latin typeface="Times New Roman" pitchFamily="18" charset="0"/>
              </a:rPr>
              <a:t>.</a:t>
            </a:r>
            <a:endParaRPr lang="ar-SA" sz="2400" b="1" dirty="0" smtClean="0">
              <a:latin typeface="Times New Roman" pitchFamily="18" charset="0"/>
            </a:endParaRPr>
          </a:p>
          <a:p>
            <a:pPr algn="r" rtl="1">
              <a:buFont typeface="Wingdings" pitchFamily="2" charset="2"/>
              <a:buChar char="v"/>
            </a:pPr>
            <a:r>
              <a:rPr lang="ar-SA" sz="2400" b="1" dirty="0" smtClean="0">
                <a:latin typeface="Times New Roman" pitchFamily="18" charset="0"/>
              </a:rPr>
              <a:t>لما تملأ الخزانات كلها بالهواء ف</a:t>
            </a:r>
            <a:r>
              <a:rPr lang="ar-SA" sz="2400" b="1" dirty="0" smtClean="0">
                <a:latin typeface="Times New Roman" pitchFamily="18" charset="0"/>
              </a:rPr>
              <a:t>إ</a:t>
            </a:r>
            <a:r>
              <a:rPr lang="ar-SA" sz="2400" b="1" dirty="0" smtClean="0">
                <a:latin typeface="Times New Roman" pitchFamily="18" charset="0"/>
              </a:rPr>
              <a:t>ن الغواصة تصبح تطفو فوق سطح الماء.</a:t>
            </a:r>
            <a:endParaRPr lang="ar-SA" sz="2400" b="1" dirty="0" smtClean="0">
              <a:latin typeface="Times New Roman" pitchFamily="18" charset="0"/>
            </a:endParaRPr>
          </a:p>
          <a:p>
            <a:endParaRPr lang="fr-FR" dirty="0"/>
          </a:p>
        </p:txBody>
      </p:sp>
      <p:sp>
        <p:nvSpPr>
          <p:cNvPr id="4" name="Titre 1"/>
          <p:cNvSpPr txBox="1">
            <a:spLocks/>
          </p:cNvSpPr>
          <p:nvPr/>
        </p:nvSpPr>
        <p:spPr>
          <a:xfrm>
            <a:off x="0" y="0"/>
            <a:ext cx="9144000" cy="725470"/>
          </a:xfrm>
          <a:prstGeom prst="rect">
            <a:avLst/>
          </a:prstGeom>
          <a:solidFill>
            <a:schemeClr val="accent4">
              <a:lumMod val="75000"/>
            </a:schemeClr>
          </a:solidFill>
        </p:spPr>
        <p:txBody>
          <a:bodyPr vert="horz" anchor="ctr">
            <a:noAutofit/>
            <a:scene3d>
              <a:camera prst="orthographicFront"/>
              <a:lightRig rig="soft" dir="t">
                <a:rot lat="0" lon="0" rev="16800000"/>
              </a:lightRig>
            </a:scene3d>
            <a:sp3d prstMaterial="softEdge">
              <a:bevelT w="38100" h="381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3600" b="1" i="1" u="none" strike="noStrike" kern="1200" cap="none" spc="0" normalizeH="0" baseline="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Times New Roman" pitchFamily="18" charset="0"/>
                <a:ea typeface="+mj-ea"/>
                <a:cs typeface="Times New Roman" pitchFamily="18" charset="0"/>
              </a:rPr>
              <a:t>Mécanique des fluides: Poussée</a:t>
            </a:r>
            <a:r>
              <a:rPr kumimoji="0" lang="fr-FR" sz="3600" b="1" i="1" u="none" strike="noStrike" kern="1200" cap="none" spc="0" normalizeH="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Times New Roman" pitchFamily="18" charset="0"/>
                <a:ea typeface="+mj-ea"/>
                <a:cs typeface="Times New Roman" pitchFamily="18" charset="0"/>
              </a:rPr>
              <a:t> d’Archimède</a:t>
            </a:r>
            <a:endParaRPr kumimoji="0" lang="fr-FR" sz="3600" b="1" i="1" u="none" strike="noStrike" kern="1200" cap="none" spc="0" normalizeH="0" baseline="0" noProof="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Times New Roman" pitchFamily="18" charset="0"/>
              <a:ea typeface="+mj-ea"/>
              <a:cs typeface="Times New Roman" pitchFamily="18" charset="0"/>
            </a:endParaRPr>
          </a:p>
        </p:txBody>
      </p:sp>
      <p:sp>
        <p:nvSpPr>
          <p:cNvPr id="5" name="Rectangle 4"/>
          <p:cNvSpPr/>
          <p:nvPr/>
        </p:nvSpPr>
        <p:spPr>
          <a:xfrm>
            <a:off x="357158" y="785794"/>
            <a:ext cx="3656770" cy="523220"/>
          </a:xfrm>
          <a:prstGeom prst="rect">
            <a:avLst/>
          </a:prstGeom>
        </p:spPr>
        <p:txBody>
          <a:bodyPr wrap="none">
            <a:spAutoFit/>
          </a:bodyPr>
          <a:lstStyle/>
          <a:p>
            <a:r>
              <a:rPr lang="fr-FR" sz="2800" dirty="0" smtClean="0"/>
              <a:t> </a:t>
            </a:r>
            <a:r>
              <a:rPr lang="fr-FR" sz="2800" b="1" dirty="0" smtClean="0">
                <a:solidFill>
                  <a:srgbClr val="FFC000"/>
                </a:solidFill>
                <a:latin typeface="Times New Roman" pitchFamily="18" charset="0"/>
                <a:cs typeface="Times New Roman" pitchFamily="18" charset="0"/>
              </a:rPr>
              <a:t>Quelques applications</a:t>
            </a:r>
            <a:endParaRPr lang="fr-FR" sz="2800" b="1" dirty="0">
              <a:solidFill>
                <a:srgbClr val="FFC000"/>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lnSpcReduction="10000"/>
          </a:bodyPr>
          <a:lstStyle/>
          <a:p>
            <a:pPr algn="ctr"/>
            <a:r>
              <a:rPr lang="fr-FR" dirty="0" smtClean="0">
                <a:latin typeface="Times New Roman" pitchFamily="18" charset="0"/>
                <a:cs typeface="Times New Roman" pitchFamily="18" charset="0"/>
              </a:rPr>
              <a:t>Tout corps plongé dans un fluide en équilibre</a:t>
            </a:r>
            <a:r>
              <a:rPr lang="ar-SA"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 subit de la part de ce</a:t>
            </a:r>
            <a:r>
              <a:rPr lang="ar-SA"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dernier, une force (poussée) verticale, vers le haut dont l'intensité est égale au poids du volume de fluide déplacé (ce volume est donc égal au volume immergé du corps).</a:t>
            </a:r>
            <a:r>
              <a:rPr lang="ar-SA"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          P</a:t>
            </a:r>
            <a:r>
              <a:rPr lang="fr-FR" baseline="-25000" dirty="0" smtClean="0">
                <a:latin typeface="Times New Roman" pitchFamily="18" charset="0"/>
                <a:cs typeface="Times New Roman" pitchFamily="18" charset="0"/>
              </a:rPr>
              <a:t>ARCH</a:t>
            </a:r>
            <a:r>
              <a:rPr lang="ar-SA" baseline="-25000"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a:t>
            </a:r>
            <a:r>
              <a:rPr lang="ar-SA"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ρ</a:t>
            </a:r>
            <a:r>
              <a:rPr lang="fr-FR" baseline="-25000" dirty="0" smtClean="0">
                <a:latin typeface="Times New Roman" pitchFamily="18" charset="0"/>
                <a:cs typeface="Times New Roman" pitchFamily="18" charset="0"/>
              </a:rPr>
              <a:t>fluide</a:t>
            </a:r>
            <a:r>
              <a:rPr lang="fr-FR" dirty="0" smtClean="0">
                <a:latin typeface="Times New Roman" pitchFamily="18" charset="0"/>
                <a:cs typeface="Times New Roman" pitchFamily="18" charset="0"/>
              </a:rPr>
              <a:t>.V</a:t>
            </a:r>
            <a:r>
              <a:rPr lang="fr-FR" baseline="-25000" dirty="0" smtClean="0">
                <a:latin typeface="Times New Roman" pitchFamily="18" charset="0"/>
                <a:cs typeface="Times New Roman" pitchFamily="18" charset="0"/>
              </a:rPr>
              <a:t>imm</a:t>
            </a:r>
            <a:r>
              <a:rPr lang="fr-FR" dirty="0" smtClean="0">
                <a:latin typeface="Times New Roman" pitchFamily="18" charset="0"/>
                <a:cs typeface="Times New Roman" pitchFamily="18" charset="0"/>
              </a:rPr>
              <a:t>.g.</a:t>
            </a:r>
            <a:endParaRPr lang="ar-SA" dirty="0" smtClean="0">
              <a:latin typeface="Times New Roman" pitchFamily="18" charset="0"/>
              <a:cs typeface="Times New Roman" pitchFamily="18" charset="0"/>
            </a:endParaRPr>
          </a:p>
          <a:p>
            <a:pPr algn="just" rtl="1"/>
            <a:r>
              <a:rPr lang="ar-SA" b="1" dirty="0" smtClean="0">
                <a:latin typeface="Times New Roman" pitchFamily="18" charset="0"/>
                <a:cs typeface="Times New Roman" pitchFamily="18" charset="0"/>
              </a:rPr>
              <a:t>كل جسم يغمر في سائل في حالة التوازن يخضع من جهة هذا الأخير إلى قوة شاقولية (دافعة) نحو الأعلى أين تكون كثافتها تساوي ثقل حجم السائل المزاح (هذا الحجم إذن يساوي حجم الجسم المغموس).</a:t>
            </a:r>
          </a:p>
          <a:p>
            <a:pPr algn="ctr">
              <a:buNone/>
            </a:pPr>
            <a:r>
              <a:rPr lang="fr-FR" b="1" dirty="0" smtClean="0">
                <a:latin typeface="Times New Roman" pitchFamily="18" charset="0"/>
                <a:cs typeface="Times New Roman" pitchFamily="18" charset="0"/>
              </a:rPr>
              <a:t>P</a:t>
            </a:r>
            <a:r>
              <a:rPr lang="fr-FR" b="1" baseline="-25000" dirty="0" smtClean="0">
                <a:latin typeface="Times New Roman" pitchFamily="18" charset="0"/>
                <a:cs typeface="Times New Roman" pitchFamily="18" charset="0"/>
              </a:rPr>
              <a:t>ARCH</a:t>
            </a:r>
            <a:r>
              <a:rPr lang="ar-SA" b="1" dirty="0" smtClean="0">
                <a:latin typeface="Times New Roman" pitchFamily="18" charset="0"/>
                <a:cs typeface="Times New Roman" pitchFamily="18" charset="0"/>
              </a:rPr>
              <a:t> </a:t>
            </a:r>
            <a:r>
              <a:rPr lang="fr-FR" b="1" dirty="0" smtClean="0">
                <a:latin typeface="Times New Roman" pitchFamily="18" charset="0"/>
                <a:cs typeface="Times New Roman" pitchFamily="18" charset="0"/>
              </a:rPr>
              <a:t>=</a:t>
            </a:r>
            <a:r>
              <a:rPr lang="ar-SA" b="1" dirty="0" smtClean="0">
                <a:latin typeface="Times New Roman" pitchFamily="18" charset="0"/>
                <a:cs typeface="Times New Roman" pitchFamily="18" charset="0"/>
              </a:rPr>
              <a:t> </a:t>
            </a:r>
            <a:r>
              <a:rPr lang="el-GR" b="1" dirty="0" smtClean="0">
                <a:latin typeface="Times New Roman" pitchFamily="18" charset="0"/>
                <a:cs typeface="Times New Roman" pitchFamily="18" charset="0"/>
              </a:rPr>
              <a:t>ρ</a:t>
            </a:r>
            <a:r>
              <a:rPr lang="fr-FR" b="1" baseline="-25000" dirty="0" smtClean="0">
                <a:latin typeface="Times New Roman" pitchFamily="18" charset="0"/>
                <a:cs typeface="Times New Roman" pitchFamily="18" charset="0"/>
              </a:rPr>
              <a:t>fluide</a:t>
            </a:r>
            <a:r>
              <a:rPr lang="fr-FR" b="1" dirty="0" smtClean="0">
                <a:latin typeface="Times New Roman" pitchFamily="18" charset="0"/>
                <a:cs typeface="Times New Roman" pitchFamily="18" charset="0"/>
              </a:rPr>
              <a:t>.V</a:t>
            </a:r>
            <a:r>
              <a:rPr lang="fr-FR" b="1" baseline="-25000" dirty="0" smtClean="0">
                <a:latin typeface="Times New Roman" pitchFamily="18" charset="0"/>
                <a:cs typeface="Times New Roman" pitchFamily="18" charset="0"/>
              </a:rPr>
              <a:t>imm</a:t>
            </a:r>
            <a:r>
              <a:rPr lang="fr-FR" b="1" dirty="0" smtClean="0">
                <a:latin typeface="Times New Roman" pitchFamily="18" charset="0"/>
                <a:cs typeface="Times New Roman" pitchFamily="18" charset="0"/>
              </a:rPr>
              <a:t>.g. </a:t>
            </a:r>
            <a:endParaRPr lang="ar-SA" b="1" dirty="0" smtClean="0">
              <a:latin typeface="Times New Roman" pitchFamily="18" charset="0"/>
              <a:cs typeface="Times New Roman" pitchFamily="18" charset="0"/>
            </a:endParaRPr>
          </a:p>
          <a:p>
            <a:pPr algn="r"/>
            <a:endParaRPr lang="fr-FR" dirty="0" smtClean="0">
              <a:latin typeface="Times New Roman" pitchFamily="18" charset="0"/>
              <a:cs typeface="Times New Roman" pitchFamily="18" charset="0"/>
            </a:endParaRPr>
          </a:p>
          <a:p>
            <a:pPr algn="just" rtl="1"/>
            <a:endParaRPr lang="fr-FR" dirty="0">
              <a:latin typeface="Times New Roman" pitchFamily="18" charset="0"/>
              <a:cs typeface="Times New Roman" pitchFamily="18" charset="0"/>
            </a:endParaRPr>
          </a:p>
        </p:txBody>
      </p:sp>
      <p:sp>
        <p:nvSpPr>
          <p:cNvPr id="4" name="Titre 1"/>
          <p:cNvSpPr txBox="1">
            <a:spLocks/>
          </p:cNvSpPr>
          <p:nvPr/>
        </p:nvSpPr>
        <p:spPr>
          <a:xfrm>
            <a:off x="0" y="0"/>
            <a:ext cx="9144000" cy="725470"/>
          </a:xfrm>
          <a:prstGeom prst="rect">
            <a:avLst/>
          </a:prstGeom>
          <a:solidFill>
            <a:schemeClr val="accent4">
              <a:lumMod val="75000"/>
            </a:schemeClr>
          </a:solidFill>
        </p:spPr>
        <p:txBody>
          <a:bodyPr vert="horz" anchor="ctr">
            <a:noAutofit/>
            <a:scene3d>
              <a:camera prst="orthographicFront"/>
              <a:lightRig rig="soft" dir="t">
                <a:rot lat="0" lon="0" rev="16800000"/>
              </a:lightRig>
            </a:scene3d>
            <a:sp3d prstMaterial="softEdge">
              <a:bevelT w="38100" h="381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3600" b="1" i="1" u="none" strike="noStrike" kern="1200" cap="none" spc="0" normalizeH="0" baseline="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Times New Roman" pitchFamily="18" charset="0"/>
                <a:ea typeface="+mj-ea"/>
                <a:cs typeface="Times New Roman" pitchFamily="18" charset="0"/>
              </a:rPr>
              <a:t>Mécanique des fluides: Poussée</a:t>
            </a:r>
            <a:r>
              <a:rPr kumimoji="0" lang="fr-FR" sz="3600" b="1" i="1" u="none" strike="noStrike" kern="1200" cap="none" spc="0" normalizeH="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Times New Roman" pitchFamily="18" charset="0"/>
                <a:ea typeface="+mj-ea"/>
                <a:cs typeface="Times New Roman" pitchFamily="18" charset="0"/>
              </a:rPr>
              <a:t> d’Archimède</a:t>
            </a:r>
            <a:endParaRPr kumimoji="0" lang="fr-FR" sz="3600" b="1" i="1" u="none" strike="noStrike" kern="1200" cap="none" spc="0" normalizeH="0" baseline="0" noProof="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Times New Roman" pitchFamily="18" charset="0"/>
              <a:ea typeface="+mj-ea"/>
              <a:cs typeface="Times New Roman" pitchFamily="18" charset="0"/>
            </a:endParaRPr>
          </a:p>
        </p:txBody>
      </p:sp>
      <p:sp>
        <p:nvSpPr>
          <p:cNvPr id="5" name="Rectangle 4"/>
          <p:cNvSpPr/>
          <p:nvPr/>
        </p:nvSpPr>
        <p:spPr>
          <a:xfrm>
            <a:off x="71406" y="1006803"/>
            <a:ext cx="8636660" cy="523220"/>
          </a:xfrm>
          <a:prstGeom prst="rect">
            <a:avLst/>
          </a:prstGeom>
        </p:spPr>
        <p:txBody>
          <a:bodyPr wrap="none">
            <a:spAutoFit/>
          </a:bodyPr>
          <a:lstStyle/>
          <a:p>
            <a:pPr marL="548640" lvl="0" indent="-411480">
              <a:spcBef>
                <a:spcPct val="20000"/>
              </a:spcBef>
              <a:buClr>
                <a:prstClr val="white">
                  <a:shade val="95000"/>
                </a:prstClr>
              </a:buClr>
              <a:buSzPct val="65000"/>
              <a:buFont typeface="Wingdings 2"/>
              <a:buChar char=""/>
            </a:pPr>
            <a:r>
              <a:rPr lang="fr-FR" sz="2800" b="1" dirty="0" smtClean="0">
                <a:solidFill>
                  <a:srgbClr val="FFC000"/>
                </a:solidFill>
              </a:rPr>
              <a:t>Énoncé de Principe d’Archimède </a:t>
            </a:r>
            <a:r>
              <a:rPr lang="ar-SA" sz="2800" b="1" dirty="0" smtClean="0">
                <a:solidFill>
                  <a:srgbClr val="FFC000"/>
                </a:solidFill>
              </a:rPr>
              <a:t>نص مبدأ أرخميدس: </a:t>
            </a:r>
            <a:endParaRPr lang="fr-FR" sz="2800" b="1" dirty="0" smtClean="0">
              <a:solidFill>
                <a:srgbClr val="FFC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1285860"/>
            <a:ext cx="8686800" cy="5023500"/>
          </a:xfrm>
        </p:spPr>
        <p:txBody>
          <a:bodyPr/>
          <a:lstStyle/>
          <a:p>
            <a:pPr algn="just">
              <a:buNone/>
            </a:pPr>
            <a:r>
              <a:rPr lang="fr-FR" sz="2400" dirty="0" smtClean="0">
                <a:latin typeface="Times New Roman" pitchFamily="18" charset="0"/>
                <a:cs typeface="Times New Roman" pitchFamily="18" charset="0"/>
              </a:rPr>
              <a:t>Mesurons </a:t>
            </a:r>
            <a:r>
              <a:rPr lang="fr-FR" sz="2400" dirty="0" smtClean="0">
                <a:latin typeface="Times New Roman" pitchFamily="18" charset="0"/>
                <a:cs typeface="Times New Roman" pitchFamily="18" charset="0"/>
              </a:rPr>
              <a:t>le poids P d’un corps à l’aide d’un dynamomètre. Puis plongeons le corps dans de l’eau:</a:t>
            </a:r>
            <a:endParaRPr lang="fr-FR" sz="2400" dirty="0">
              <a:latin typeface="Times New Roman" pitchFamily="18" charset="0"/>
              <a:cs typeface="Times New Roman" pitchFamily="18" charset="0"/>
            </a:endParaRPr>
          </a:p>
          <a:p>
            <a:pPr algn="just" rtl="1">
              <a:buFont typeface="Wingdings" pitchFamily="2" charset="2"/>
              <a:buChar char="v"/>
            </a:pPr>
            <a:r>
              <a:rPr lang="ar-SA" sz="2400" b="1" dirty="0" smtClean="0">
                <a:latin typeface="Times New Roman" pitchFamily="18" charset="0"/>
                <a:cs typeface="Times New Roman" pitchFamily="18" charset="0"/>
              </a:rPr>
              <a:t>لنق</a:t>
            </a:r>
            <a:r>
              <a:rPr lang="ar-SA" sz="2400" b="1" dirty="0" smtClean="0">
                <a:latin typeface="Times New Roman" pitchFamily="18" charset="0"/>
                <a:cs typeface="Times New Roman" pitchFamily="18" charset="0"/>
              </a:rPr>
              <a:t>وم بقياس</a:t>
            </a:r>
            <a:r>
              <a:rPr lang="ar-SA" sz="2400" b="1" dirty="0" smtClean="0">
                <a:latin typeface="Times New Roman" pitchFamily="18" charset="0"/>
                <a:cs typeface="Times New Roman" pitchFamily="18" charset="0"/>
              </a:rPr>
              <a:t> </a:t>
            </a:r>
            <a:r>
              <a:rPr lang="ar-SA" sz="2400" b="1" dirty="0" smtClean="0">
                <a:latin typeface="Times New Roman" pitchFamily="18" charset="0"/>
                <a:cs typeface="Times New Roman" pitchFamily="18" charset="0"/>
              </a:rPr>
              <a:t>قيمة الثقل للجسم باستخدام جهاز الربيعة، بعدها نغمس الجسم في الماء:</a:t>
            </a:r>
            <a:endParaRPr lang="fr-FR" sz="2400" b="1" dirty="0" smtClean="0">
              <a:latin typeface="Times New Roman" pitchFamily="18" charset="0"/>
              <a:cs typeface="Times New Roman" pitchFamily="18" charset="0"/>
            </a:endParaRPr>
          </a:p>
        </p:txBody>
      </p:sp>
      <p:sp>
        <p:nvSpPr>
          <p:cNvPr id="4" name="Titre 1"/>
          <p:cNvSpPr txBox="1">
            <a:spLocks/>
          </p:cNvSpPr>
          <p:nvPr/>
        </p:nvSpPr>
        <p:spPr>
          <a:xfrm>
            <a:off x="0" y="0"/>
            <a:ext cx="9144000" cy="725470"/>
          </a:xfrm>
          <a:prstGeom prst="rect">
            <a:avLst/>
          </a:prstGeom>
          <a:solidFill>
            <a:schemeClr val="accent4">
              <a:lumMod val="75000"/>
            </a:schemeClr>
          </a:solidFill>
        </p:spPr>
        <p:txBody>
          <a:bodyPr vert="horz" anchor="ctr">
            <a:noAutofit/>
            <a:scene3d>
              <a:camera prst="orthographicFront"/>
              <a:lightRig rig="soft" dir="t">
                <a:rot lat="0" lon="0" rev="16800000"/>
              </a:lightRig>
            </a:scene3d>
            <a:sp3d prstMaterial="softEdge">
              <a:bevelT w="38100" h="381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3600" b="1" i="1" u="none" strike="noStrike" kern="1200" cap="none" spc="0" normalizeH="0" baseline="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Times New Roman" pitchFamily="18" charset="0"/>
                <a:ea typeface="+mj-ea"/>
                <a:cs typeface="Times New Roman" pitchFamily="18" charset="0"/>
              </a:rPr>
              <a:t>Mécanique des fluides: Poussée</a:t>
            </a:r>
            <a:r>
              <a:rPr kumimoji="0" lang="fr-FR" sz="3600" b="1" i="1" u="none" strike="noStrike" kern="1200" cap="none" spc="0" normalizeH="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Times New Roman" pitchFamily="18" charset="0"/>
                <a:ea typeface="+mj-ea"/>
                <a:cs typeface="Times New Roman" pitchFamily="18" charset="0"/>
              </a:rPr>
              <a:t> d’Archimède</a:t>
            </a:r>
            <a:endParaRPr kumimoji="0" lang="fr-FR" sz="3600" b="1" i="1" u="none" strike="noStrike" kern="1200" cap="none" spc="0" normalizeH="0" baseline="0" noProof="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Times New Roman" pitchFamily="18" charset="0"/>
              <a:ea typeface="+mj-ea"/>
              <a:cs typeface="Times New Roman" pitchFamily="18" charset="0"/>
            </a:endParaRPr>
          </a:p>
        </p:txBody>
      </p:sp>
      <p:sp>
        <p:nvSpPr>
          <p:cNvPr id="5" name="Rectangle 4"/>
          <p:cNvSpPr/>
          <p:nvPr/>
        </p:nvSpPr>
        <p:spPr>
          <a:xfrm>
            <a:off x="642910" y="714356"/>
            <a:ext cx="6215106" cy="523220"/>
          </a:xfrm>
          <a:prstGeom prst="rect">
            <a:avLst/>
          </a:prstGeom>
        </p:spPr>
        <p:txBody>
          <a:bodyPr wrap="square">
            <a:spAutoFit/>
          </a:bodyPr>
          <a:lstStyle/>
          <a:p>
            <a:pPr marL="548640" lvl="0" indent="-411480">
              <a:spcBef>
                <a:spcPct val="20000"/>
              </a:spcBef>
              <a:buClr>
                <a:prstClr val="white">
                  <a:shade val="95000"/>
                </a:prstClr>
              </a:buClr>
              <a:buSzPct val="65000"/>
            </a:pPr>
            <a:r>
              <a:rPr lang="fr-FR" sz="2800" b="1" dirty="0" smtClean="0">
                <a:solidFill>
                  <a:srgbClr val="FFC000"/>
                </a:solidFill>
                <a:latin typeface="Times New Roman" pitchFamily="18" charset="0"/>
                <a:cs typeface="Times New Roman" pitchFamily="18" charset="0"/>
              </a:rPr>
              <a:t>Mise en évidence expérimentale</a:t>
            </a:r>
          </a:p>
        </p:txBody>
      </p:sp>
      <p:pic>
        <p:nvPicPr>
          <p:cNvPr id="1027" name="Picture 3"/>
          <p:cNvPicPr>
            <a:picLocks noChangeAspect="1" noChangeArrowheads="1"/>
          </p:cNvPicPr>
          <p:nvPr/>
        </p:nvPicPr>
        <p:blipFill>
          <a:blip r:embed="rId2"/>
          <a:srcRect/>
          <a:stretch>
            <a:fillRect/>
          </a:stretch>
        </p:blipFill>
        <p:spPr bwMode="auto">
          <a:xfrm>
            <a:off x="2643174" y="2857496"/>
            <a:ext cx="4286280" cy="3571900"/>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1406" y="1285860"/>
            <a:ext cx="9001156" cy="5572164"/>
          </a:xfrm>
        </p:spPr>
        <p:txBody>
          <a:bodyPr>
            <a:normAutofit/>
          </a:bodyPr>
          <a:lstStyle/>
          <a:p>
            <a:pPr algn="just"/>
            <a:r>
              <a:rPr lang="fr-FR" sz="2400" dirty="0" smtClean="0">
                <a:latin typeface="Times New Roman" pitchFamily="18" charset="0"/>
                <a:cs typeface="Times New Roman" pitchFamily="18" charset="0"/>
              </a:rPr>
              <a:t>On constate que le poids du corps plongé dans le liquide semble être devenu plus petit. Cependant, il est évident que le poids P n’a pas changé, comme la Terre attire le corps toujours avec la même intensité.</a:t>
            </a:r>
            <a:endParaRPr lang="ar-SA" sz="2400" dirty="0" smtClean="0">
              <a:latin typeface="Times New Roman" pitchFamily="18" charset="0"/>
              <a:cs typeface="Times New Roman" pitchFamily="18" charset="0"/>
            </a:endParaRPr>
          </a:p>
          <a:p>
            <a:pPr algn="just" rtl="1">
              <a:buFont typeface="Wingdings" pitchFamily="2" charset="2"/>
              <a:buChar char="v"/>
            </a:pPr>
            <a:r>
              <a:rPr lang="ar-SA" sz="2400" b="1" dirty="0" smtClean="0">
                <a:latin typeface="Times New Roman" pitchFamily="18" charset="0"/>
                <a:cs typeface="Times New Roman" pitchFamily="18" charset="0"/>
              </a:rPr>
              <a:t>نلاحظ أن الثقل للجسم المغموس في السائل يكون أقل، مع ذلك أنه من الواضح أن ثقل</a:t>
            </a:r>
            <a:r>
              <a:rPr lang="fr-FR" sz="2400" b="1" dirty="0" smtClean="0">
                <a:latin typeface="Times New Roman" pitchFamily="18" charset="0"/>
                <a:cs typeface="Times New Roman" pitchFamily="18" charset="0"/>
              </a:rPr>
              <a:t> </a:t>
            </a:r>
            <a:r>
              <a:rPr lang="ar-SA" sz="2400" b="1" dirty="0" smtClean="0">
                <a:latin typeface="Times New Roman" pitchFamily="18" charset="0"/>
                <a:cs typeface="Times New Roman" pitchFamily="18" charset="0"/>
              </a:rPr>
              <a:t>الجسم </a:t>
            </a:r>
            <a:r>
              <a:rPr lang="fr-FR" sz="2400" b="1" dirty="0" smtClean="0">
                <a:latin typeface="Times New Roman" pitchFamily="18" charset="0"/>
                <a:cs typeface="Times New Roman" pitchFamily="18" charset="0"/>
              </a:rPr>
              <a:t>P</a:t>
            </a:r>
            <a:r>
              <a:rPr lang="ar-SA" sz="2400" b="1" dirty="0" smtClean="0">
                <a:latin typeface="Times New Roman" pitchFamily="18" charset="0"/>
                <a:cs typeface="Times New Roman" pitchFamily="18" charset="0"/>
              </a:rPr>
              <a:t>  لم يتغير ذلك أن جاذبية الأرض للجسم تكون دائما بنفس الشدة.</a:t>
            </a:r>
            <a:endParaRPr lang="fr-FR" sz="2400" b="1" dirty="0" smtClean="0">
              <a:latin typeface="Times New Roman" pitchFamily="18" charset="0"/>
              <a:cs typeface="Times New Roman" pitchFamily="18" charset="0"/>
            </a:endParaRPr>
          </a:p>
          <a:p>
            <a:pPr algn="just">
              <a:buNone/>
            </a:pPr>
            <a:r>
              <a:rPr lang="fr-FR" sz="2400" dirty="0" smtClean="0">
                <a:latin typeface="Times New Roman" pitchFamily="18" charset="0"/>
                <a:cs typeface="Times New Roman" pitchFamily="18" charset="0"/>
              </a:rPr>
              <a:t>Il doit donc y avoir une force supplémentaire, exercée par le liquide sur le corps. Cette force doit être verticale et orientée vers le haut (elle s’oppose au poids). Cette force s’appelle poussée d’Archimède. Elle est représentée par le vecteur F</a:t>
            </a:r>
            <a:r>
              <a:rPr lang="fr-FR" sz="2400" baseline="-25000" dirty="0" smtClean="0">
                <a:latin typeface="Times New Roman" pitchFamily="18" charset="0"/>
                <a:cs typeface="Times New Roman" pitchFamily="18" charset="0"/>
              </a:rPr>
              <a:t>A</a:t>
            </a:r>
            <a:r>
              <a:rPr lang="fr-FR" sz="2400" dirty="0" smtClean="0">
                <a:latin typeface="Times New Roman" pitchFamily="18" charset="0"/>
                <a:cs typeface="Times New Roman" pitchFamily="18" charset="0"/>
              </a:rPr>
              <a:t>.</a:t>
            </a:r>
            <a:endParaRPr lang="ar-SA" sz="2400" dirty="0" smtClean="0">
              <a:latin typeface="Times New Roman" pitchFamily="18" charset="0"/>
              <a:cs typeface="Times New Roman" pitchFamily="18" charset="0"/>
            </a:endParaRPr>
          </a:p>
          <a:p>
            <a:pPr algn="just" rtl="1">
              <a:buFont typeface="Wingdings" pitchFamily="2" charset="2"/>
              <a:buChar char="v"/>
            </a:pPr>
            <a:r>
              <a:rPr lang="ar-SA" sz="2400" b="1" dirty="0" smtClean="0">
                <a:latin typeface="Times New Roman" pitchFamily="18" charset="0"/>
                <a:cs typeface="Times New Roman" pitchFamily="18" charset="0"/>
              </a:rPr>
              <a:t>إذن يجب أن تكون هناك قوة إضافية مطبقة من طرف السائل على الجسم، هذه القوة يجب أن تكون شاقوليا متجهة نحو الأعلى (تعاكس قوة الثقل). هذه القوة تسمى دافعة أرخميدس وتمثل بالشعاع </a:t>
            </a:r>
            <a:r>
              <a:rPr lang="fr-FR" sz="2400" dirty="0" smtClean="0">
                <a:latin typeface="Times New Roman" pitchFamily="18" charset="0"/>
                <a:cs typeface="Times New Roman" pitchFamily="18" charset="0"/>
              </a:rPr>
              <a:t>F</a:t>
            </a:r>
            <a:r>
              <a:rPr lang="fr-FR" sz="2400" baseline="-25000" dirty="0" smtClean="0">
                <a:latin typeface="Times New Roman" pitchFamily="18" charset="0"/>
                <a:cs typeface="Times New Roman" pitchFamily="18" charset="0"/>
              </a:rPr>
              <a:t>A</a:t>
            </a:r>
            <a:r>
              <a:rPr lang="ar-SA" sz="2400" baseline="-25000" dirty="0" smtClean="0">
                <a:latin typeface="Times New Roman" pitchFamily="18" charset="0"/>
                <a:cs typeface="Times New Roman" pitchFamily="18" charset="0"/>
              </a:rPr>
              <a:t> </a:t>
            </a:r>
            <a:r>
              <a:rPr lang="ar-SA" sz="2400" dirty="0" smtClean="0">
                <a:latin typeface="Times New Roman" pitchFamily="18" charset="0"/>
                <a:cs typeface="Times New Roman" pitchFamily="18" charset="0"/>
              </a:rPr>
              <a:t>أو</a:t>
            </a:r>
            <a:r>
              <a:rPr lang="ar-SA" sz="2400" baseline="-25000" dirty="0" smtClean="0">
                <a:latin typeface="Times New Roman" pitchFamily="18" charset="0"/>
                <a:cs typeface="Times New Roman" pitchFamily="18" charset="0"/>
              </a:rPr>
              <a:t> </a:t>
            </a:r>
            <a:r>
              <a:rPr lang="fr-FR" sz="2400" b="1" dirty="0" smtClean="0">
                <a:latin typeface="Times New Roman" pitchFamily="18" charset="0"/>
                <a:cs typeface="Times New Roman" pitchFamily="18" charset="0"/>
              </a:rPr>
              <a:t>P</a:t>
            </a:r>
            <a:r>
              <a:rPr lang="fr-FR" sz="2400" b="1" baseline="-25000" dirty="0" smtClean="0">
                <a:latin typeface="Times New Roman" pitchFamily="18" charset="0"/>
                <a:cs typeface="Times New Roman" pitchFamily="18" charset="0"/>
              </a:rPr>
              <a:t>arch</a:t>
            </a:r>
            <a:r>
              <a:rPr lang="ar-SA" sz="2400" b="1" dirty="0" smtClean="0">
                <a:latin typeface="Times New Roman" pitchFamily="18" charset="0"/>
                <a:cs typeface="Times New Roman" pitchFamily="18" charset="0"/>
              </a:rPr>
              <a:t>.</a:t>
            </a:r>
            <a:endParaRPr lang="fr-FR" sz="2400" b="1" dirty="0" smtClean="0">
              <a:latin typeface="Times New Roman" pitchFamily="18" charset="0"/>
              <a:cs typeface="Times New Roman" pitchFamily="18" charset="0"/>
            </a:endParaRPr>
          </a:p>
          <a:p>
            <a:endParaRPr lang="fr-FR" dirty="0" smtClean="0">
              <a:latin typeface="Times New Roman" pitchFamily="18" charset="0"/>
              <a:cs typeface="Times New Roman" pitchFamily="18" charset="0"/>
            </a:endParaRPr>
          </a:p>
        </p:txBody>
      </p:sp>
      <p:sp>
        <p:nvSpPr>
          <p:cNvPr id="4" name="Titre 1"/>
          <p:cNvSpPr txBox="1">
            <a:spLocks/>
          </p:cNvSpPr>
          <p:nvPr/>
        </p:nvSpPr>
        <p:spPr>
          <a:xfrm>
            <a:off x="0" y="0"/>
            <a:ext cx="9144000" cy="725470"/>
          </a:xfrm>
          <a:prstGeom prst="rect">
            <a:avLst/>
          </a:prstGeom>
          <a:solidFill>
            <a:schemeClr val="accent4">
              <a:lumMod val="75000"/>
            </a:schemeClr>
          </a:solidFill>
        </p:spPr>
        <p:txBody>
          <a:bodyPr vert="horz" anchor="ctr">
            <a:noAutofit/>
            <a:scene3d>
              <a:camera prst="orthographicFront"/>
              <a:lightRig rig="soft" dir="t">
                <a:rot lat="0" lon="0" rev="16800000"/>
              </a:lightRig>
            </a:scene3d>
            <a:sp3d prstMaterial="softEdge">
              <a:bevelT w="38100" h="381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3600" b="1" i="1" u="none" strike="noStrike" kern="1200" cap="none" spc="0" normalizeH="0" baseline="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Times New Roman" pitchFamily="18" charset="0"/>
                <a:ea typeface="+mj-ea"/>
                <a:cs typeface="Times New Roman" pitchFamily="18" charset="0"/>
              </a:rPr>
              <a:t>Mécanique des fluides: Poussée</a:t>
            </a:r>
            <a:r>
              <a:rPr kumimoji="0" lang="fr-FR" sz="3600" b="1" i="1" u="none" strike="noStrike" kern="1200" cap="none" spc="0" normalizeH="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Times New Roman" pitchFamily="18" charset="0"/>
                <a:ea typeface="+mj-ea"/>
                <a:cs typeface="Times New Roman" pitchFamily="18" charset="0"/>
              </a:rPr>
              <a:t> d’Archimède</a:t>
            </a:r>
            <a:endParaRPr kumimoji="0" lang="fr-FR" sz="3600" b="1" i="1" u="none" strike="noStrike" kern="1200" cap="none" spc="0" normalizeH="0" baseline="0" noProof="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Times New Roman" pitchFamily="18" charset="0"/>
              <a:ea typeface="+mj-ea"/>
              <a:cs typeface="Times New Roman" pitchFamily="18" charset="0"/>
            </a:endParaRPr>
          </a:p>
        </p:txBody>
      </p:sp>
      <p:cxnSp>
        <p:nvCxnSpPr>
          <p:cNvPr id="6" name="Connecteur droit avec flèche 5"/>
          <p:cNvCxnSpPr/>
          <p:nvPr/>
        </p:nvCxnSpPr>
        <p:spPr>
          <a:xfrm>
            <a:off x="7587144" y="3255040"/>
            <a:ext cx="214314"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Connecteur droit avec flèche 6"/>
          <p:cNvCxnSpPr/>
          <p:nvPr/>
        </p:nvCxnSpPr>
        <p:spPr>
          <a:xfrm>
            <a:off x="6643702" y="4786322"/>
            <a:ext cx="214314"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Connecteur droit avec flèche 7"/>
          <p:cNvCxnSpPr/>
          <p:nvPr/>
        </p:nvCxnSpPr>
        <p:spPr>
          <a:xfrm>
            <a:off x="4813508" y="5944078"/>
            <a:ext cx="214314"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p:nvPr/>
        </p:nvCxnSpPr>
        <p:spPr>
          <a:xfrm>
            <a:off x="5643570" y="5929330"/>
            <a:ext cx="214314"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642910" y="642918"/>
            <a:ext cx="6215106" cy="523220"/>
          </a:xfrm>
          <a:prstGeom prst="rect">
            <a:avLst/>
          </a:prstGeom>
        </p:spPr>
        <p:txBody>
          <a:bodyPr wrap="square">
            <a:spAutoFit/>
          </a:bodyPr>
          <a:lstStyle/>
          <a:p>
            <a:pPr marL="548640" lvl="0" indent="-411480">
              <a:spcBef>
                <a:spcPct val="20000"/>
              </a:spcBef>
              <a:buClr>
                <a:prstClr val="white">
                  <a:shade val="95000"/>
                </a:prstClr>
              </a:buClr>
              <a:buSzPct val="65000"/>
            </a:pPr>
            <a:r>
              <a:rPr lang="fr-FR" sz="2800" b="1" dirty="0" smtClean="0">
                <a:solidFill>
                  <a:srgbClr val="FFC000"/>
                </a:solidFill>
                <a:latin typeface="Times New Roman" pitchFamily="18" charset="0"/>
                <a:cs typeface="Times New Roman" pitchFamily="18" charset="0"/>
              </a:rPr>
              <a:t>Mise en évidence expérimentale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1291608"/>
            <a:ext cx="8229600" cy="4709160"/>
          </a:xfrm>
        </p:spPr>
        <p:txBody>
          <a:bodyPr/>
          <a:lstStyle/>
          <a:p>
            <a:pPr algn="just"/>
            <a:r>
              <a:rPr lang="fr-FR" sz="2400" dirty="0" smtClean="0">
                <a:latin typeface="Times New Roman" pitchFamily="18" charset="0"/>
                <a:cs typeface="Times New Roman" pitchFamily="18" charset="0"/>
              </a:rPr>
              <a:t>La force mesurée par le dynamomètre lorsque le corps plonge dans le liquide est le poids apparent  P′. C’est la force résultante du poids P et de la poussée d’Archimède F</a:t>
            </a:r>
            <a:r>
              <a:rPr lang="fr-FR" sz="2400" baseline="-25000" dirty="0" smtClean="0">
                <a:latin typeface="Times New Roman" pitchFamily="18" charset="0"/>
                <a:cs typeface="Times New Roman" pitchFamily="18" charset="0"/>
              </a:rPr>
              <a:t>A</a:t>
            </a:r>
            <a:r>
              <a:rPr lang="fr-FR" sz="2400" dirty="0" smtClean="0">
                <a:latin typeface="Times New Roman" pitchFamily="18" charset="0"/>
                <a:cs typeface="Times New Roman" pitchFamily="18" charset="0"/>
              </a:rPr>
              <a:t> :</a:t>
            </a:r>
          </a:p>
          <a:p>
            <a:pPr algn="just">
              <a:buNone/>
            </a:pPr>
            <a:r>
              <a:rPr lang="fr-FR" sz="2400" dirty="0" smtClean="0">
                <a:latin typeface="Times New Roman" pitchFamily="18" charset="0"/>
                <a:cs typeface="Times New Roman" pitchFamily="18" charset="0"/>
              </a:rPr>
              <a:t>P′ =P + F</a:t>
            </a:r>
            <a:r>
              <a:rPr lang="fr-FR" sz="2400" baseline="-25000" dirty="0" smtClean="0">
                <a:latin typeface="Times New Roman" pitchFamily="18" charset="0"/>
                <a:cs typeface="Times New Roman" pitchFamily="18" charset="0"/>
              </a:rPr>
              <a:t>A</a:t>
            </a:r>
            <a:r>
              <a:rPr lang="fr-FR" sz="2400" dirty="0" smtClean="0">
                <a:latin typeface="Times New Roman" pitchFamily="18" charset="0"/>
                <a:cs typeface="Times New Roman" pitchFamily="18" charset="0"/>
              </a:rPr>
              <a:t> et P′ = P − </a:t>
            </a:r>
            <a:r>
              <a:rPr lang="fr-FR" sz="2400" dirty="0" smtClean="0">
                <a:latin typeface="Times New Roman" pitchFamily="18" charset="0"/>
                <a:cs typeface="Times New Roman" pitchFamily="18" charset="0"/>
              </a:rPr>
              <a:t>F</a:t>
            </a:r>
            <a:r>
              <a:rPr lang="fr-FR" sz="2400" baseline="-25000" dirty="0" smtClean="0">
                <a:latin typeface="Times New Roman" pitchFamily="18" charset="0"/>
                <a:cs typeface="Times New Roman" pitchFamily="18" charset="0"/>
              </a:rPr>
              <a:t>A</a:t>
            </a:r>
            <a:endParaRPr lang="ar-SA" sz="2400" baseline="-25000" dirty="0" smtClean="0">
              <a:latin typeface="Times New Roman" pitchFamily="18" charset="0"/>
              <a:cs typeface="Times New Roman" pitchFamily="18" charset="0"/>
            </a:endParaRPr>
          </a:p>
          <a:p>
            <a:pPr algn="just" rtl="1">
              <a:buFont typeface="Wingdings" pitchFamily="2" charset="2"/>
              <a:buChar char="v"/>
            </a:pPr>
            <a:r>
              <a:rPr lang="ar-SA" sz="2400" b="1" dirty="0" smtClean="0">
                <a:latin typeface="Times New Roman" pitchFamily="18" charset="0"/>
                <a:cs typeface="Times New Roman" pitchFamily="18" charset="0"/>
              </a:rPr>
              <a:t>تسمى القوة المقاسة باستخدام جهاز الربيعة للجسم المغموس في الماء بالثقل الظاهري</a:t>
            </a:r>
            <a:r>
              <a:rPr lang="fr-FR" sz="2400" dirty="0" smtClean="0">
                <a:latin typeface="Times New Roman" pitchFamily="18" charset="0"/>
                <a:cs typeface="Times New Roman" pitchFamily="18" charset="0"/>
              </a:rPr>
              <a:t> F</a:t>
            </a:r>
            <a:r>
              <a:rPr lang="fr-FR" sz="2400" baseline="-25000" dirty="0" smtClean="0">
                <a:latin typeface="Times New Roman" pitchFamily="18" charset="0"/>
                <a:cs typeface="Times New Roman" pitchFamily="18" charset="0"/>
              </a:rPr>
              <a:t>A </a:t>
            </a:r>
            <a:r>
              <a:rPr lang="ar-SA" sz="2400" b="1" dirty="0" smtClean="0">
                <a:latin typeface="Times New Roman" pitchFamily="18" charset="0"/>
                <a:cs typeface="Times New Roman" pitchFamily="18" charset="0"/>
              </a:rPr>
              <a:t>:</a:t>
            </a:r>
          </a:p>
          <a:p>
            <a:pPr algn="just" rtl="1">
              <a:buFont typeface="Wingdings" pitchFamily="2" charset="2"/>
              <a:buChar char="v"/>
            </a:pPr>
            <a:r>
              <a:rPr lang="ar-SA" sz="2400" b="1"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P′ </a:t>
            </a:r>
            <a:r>
              <a:rPr lang="fr-FR" sz="2400" dirty="0" smtClean="0">
                <a:latin typeface="Times New Roman" pitchFamily="18" charset="0"/>
                <a:cs typeface="Times New Roman" pitchFamily="18" charset="0"/>
              </a:rPr>
              <a:t>=P + F</a:t>
            </a:r>
            <a:r>
              <a:rPr lang="fr-FR" sz="2400" baseline="-25000" dirty="0" smtClean="0">
                <a:latin typeface="Times New Roman" pitchFamily="18" charset="0"/>
                <a:cs typeface="Times New Roman" pitchFamily="18" charset="0"/>
              </a:rPr>
              <a:t>A</a:t>
            </a:r>
            <a:r>
              <a:rPr lang="fr-FR" sz="2400" dirty="0" smtClean="0">
                <a:latin typeface="Times New Roman" pitchFamily="18" charset="0"/>
                <a:cs typeface="Times New Roman" pitchFamily="18" charset="0"/>
              </a:rPr>
              <a:t> et P′ = P − </a:t>
            </a:r>
            <a:r>
              <a:rPr lang="fr-FR" sz="2400" dirty="0" smtClean="0">
                <a:latin typeface="Times New Roman" pitchFamily="18" charset="0"/>
                <a:cs typeface="Times New Roman" pitchFamily="18" charset="0"/>
              </a:rPr>
              <a:t>F</a:t>
            </a:r>
            <a:r>
              <a:rPr lang="fr-FR" sz="2400" baseline="-25000" dirty="0" smtClean="0">
                <a:latin typeface="Times New Roman" pitchFamily="18" charset="0"/>
                <a:cs typeface="Times New Roman" pitchFamily="18" charset="0"/>
              </a:rPr>
              <a:t>A</a:t>
            </a:r>
            <a:endParaRPr lang="ar-SA" sz="2400" baseline="-25000" dirty="0" smtClean="0">
              <a:latin typeface="Times New Roman" pitchFamily="18" charset="0"/>
              <a:cs typeface="Times New Roman" pitchFamily="18" charset="0"/>
            </a:endParaRPr>
          </a:p>
          <a:p>
            <a:pPr algn="just" rtl="1">
              <a:buFont typeface="Wingdings" pitchFamily="2" charset="2"/>
              <a:buChar char="v"/>
            </a:pPr>
            <a:endParaRPr lang="fr-FR" sz="2400" b="1" dirty="0" smtClean="0">
              <a:latin typeface="Times New Roman" pitchFamily="18" charset="0"/>
              <a:cs typeface="Times New Roman" pitchFamily="18" charset="0"/>
            </a:endParaRPr>
          </a:p>
          <a:p>
            <a:pPr algn="just"/>
            <a:r>
              <a:rPr lang="fr-FR" sz="2400" dirty="0" smtClean="0">
                <a:latin typeface="Times New Roman" pitchFamily="18" charset="0"/>
                <a:cs typeface="Times New Roman" pitchFamily="18" charset="0"/>
              </a:rPr>
              <a:t>Il </a:t>
            </a:r>
            <a:r>
              <a:rPr lang="fr-FR" sz="2400" dirty="0" smtClean="0">
                <a:latin typeface="Times New Roman" pitchFamily="18" charset="0"/>
                <a:cs typeface="Times New Roman" pitchFamily="18" charset="0"/>
              </a:rPr>
              <a:t>en résulte que l’intensité de la poussée d’Archimède vaut : F</a:t>
            </a:r>
            <a:r>
              <a:rPr lang="fr-FR" sz="2400" baseline="-25000" dirty="0" smtClean="0">
                <a:latin typeface="Times New Roman" pitchFamily="18" charset="0"/>
                <a:cs typeface="Times New Roman" pitchFamily="18" charset="0"/>
              </a:rPr>
              <a:t>A</a:t>
            </a:r>
            <a:r>
              <a:rPr lang="fr-FR" sz="2400" dirty="0" smtClean="0">
                <a:latin typeface="Times New Roman" pitchFamily="18" charset="0"/>
                <a:cs typeface="Times New Roman" pitchFamily="18" charset="0"/>
              </a:rPr>
              <a:t> = P − </a:t>
            </a:r>
            <a:r>
              <a:rPr lang="fr-FR" sz="2400" dirty="0" smtClean="0">
                <a:latin typeface="Times New Roman" pitchFamily="18" charset="0"/>
                <a:cs typeface="Times New Roman" pitchFamily="18" charset="0"/>
              </a:rPr>
              <a:t>P′</a:t>
            </a:r>
            <a:endParaRPr lang="ar-SA" sz="2400" dirty="0" smtClean="0">
              <a:latin typeface="Times New Roman" pitchFamily="18" charset="0"/>
              <a:cs typeface="Times New Roman" pitchFamily="18" charset="0"/>
            </a:endParaRPr>
          </a:p>
          <a:p>
            <a:pPr algn="just" rtl="1">
              <a:buFont typeface="Wingdings" pitchFamily="2" charset="2"/>
              <a:buChar char="v"/>
            </a:pPr>
            <a:r>
              <a:rPr lang="ar-SA" sz="2400" b="1" dirty="0" smtClean="0">
                <a:latin typeface="Times New Roman" pitchFamily="18" charset="0"/>
                <a:cs typeface="Times New Roman" pitchFamily="18" charset="0"/>
              </a:rPr>
              <a:t>نستنتج أن شدة قوة دافعة أرخميدس كما يلي: </a:t>
            </a:r>
            <a:r>
              <a:rPr lang="fr-FR" sz="2400" dirty="0" smtClean="0">
                <a:latin typeface="Times New Roman" pitchFamily="18" charset="0"/>
                <a:cs typeface="Times New Roman" pitchFamily="18" charset="0"/>
              </a:rPr>
              <a:t> </a:t>
            </a:r>
            <a:r>
              <a:rPr lang="fr-FR" sz="2400" b="1" dirty="0" smtClean="0">
                <a:latin typeface="Times New Roman" pitchFamily="18" charset="0"/>
                <a:cs typeface="Times New Roman" pitchFamily="18" charset="0"/>
              </a:rPr>
              <a:t>F</a:t>
            </a:r>
            <a:r>
              <a:rPr lang="fr-FR" sz="2400" b="1" baseline="-25000" dirty="0" smtClean="0">
                <a:latin typeface="Times New Roman" pitchFamily="18" charset="0"/>
                <a:cs typeface="Times New Roman" pitchFamily="18" charset="0"/>
              </a:rPr>
              <a:t>A</a:t>
            </a:r>
            <a:r>
              <a:rPr lang="fr-FR" sz="2400" b="1" dirty="0" smtClean="0">
                <a:latin typeface="Times New Roman" pitchFamily="18" charset="0"/>
                <a:cs typeface="Times New Roman" pitchFamily="18" charset="0"/>
              </a:rPr>
              <a:t> = P − P</a:t>
            </a:r>
            <a:r>
              <a:rPr lang="fr-FR" sz="2400" b="1" dirty="0" smtClean="0">
                <a:latin typeface="Times New Roman" pitchFamily="18" charset="0"/>
                <a:cs typeface="Times New Roman" pitchFamily="18" charset="0"/>
              </a:rPr>
              <a:t>′</a:t>
            </a:r>
            <a:r>
              <a:rPr lang="ar-SA" sz="2400" b="1" dirty="0" smtClean="0">
                <a:latin typeface="Times New Roman" pitchFamily="18" charset="0"/>
                <a:cs typeface="Times New Roman" pitchFamily="18" charset="0"/>
              </a:rPr>
              <a:t> </a:t>
            </a:r>
            <a:endParaRPr lang="fr-FR" sz="2400" b="1" dirty="0" smtClean="0">
              <a:latin typeface="Times New Roman" pitchFamily="18" charset="0"/>
              <a:cs typeface="Times New Roman" pitchFamily="18" charset="0"/>
            </a:endParaRPr>
          </a:p>
          <a:p>
            <a:endParaRPr lang="fr-FR" dirty="0"/>
          </a:p>
        </p:txBody>
      </p:sp>
      <p:sp>
        <p:nvSpPr>
          <p:cNvPr id="4" name="Titre 1"/>
          <p:cNvSpPr txBox="1">
            <a:spLocks/>
          </p:cNvSpPr>
          <p:nvPr/>
        </p:nvSpPr>
        <p:spPr>
          <a:xfrm>
            <a:off x="0" y="0"/>
            <a:ext cx="9144000" cy="725470"/>
          </a:xfrm>
          <a:prstGeom prst="rect">
            <a:avLst/>
          </a:prstGeom>
          <a:solidFill>
            <a:schemeClr val="accent4">
              <a:lumMod val="75000"/>
            </a:schemeClr>
          </a:solidFill>
        </p:spPr>
        <p:txBody>
          <a:bodyPr vert="horz" anchor="ctr">
            <a:noAutofit/>
            <a:scene3d>
              <a:camera prst="orthographicFront"/>
              <a:lightRig rig="soft" dir="t">
                <a:rot lat="0" lon="0" rev="16800000"/>
              </a:lightRig>
            </a:scene3d>
            <a:sp3d prstMaterial="softEdge">
              <a:bevelT w="38100" h="381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3600" b="1" i="1" u="none" strike="noStrike" kern="1200" cap="none" spc="0" normalizeH="0" baseline="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Times New Roman" pitchFamily="18" charset="0"/>
                <a:ea typeface="+mj-ea"/>
                <a:cs typeface="Times New Roman" pitchFamily="18" charset="0"/>
              </a:rPr>
              <a:t>Mécanique des fluides: Poussée</a:t>
            </a:r>
            <a:r>
              <a:rPr kumimoji="0" lang="fr-FR" sz="3600" b="1" i="1" u="none" strike="noStrike" kern="1200" cap="none" spc="0" normalizeH="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Times New Roman" pitchFamily="18" charset="0"/>
                <a:ea typeface="+mj-ea"/>
                <a:cs typeface="Times New Roman" pitchFamily="18" charset="0"/>
              </a:rPr>
              <a:t> d’Archimède</a:t>
            </a:r>
            <a:endParaRPr kumimoji="0" lang="fr-FR" sz="3600" b="1" i="1" u="none" strike="noStrike" kern="1200" cap="none" spc="0" normalizeH="0" baseline="0" noProof="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Times New Roman" pitchFamily="18" charset="0"/>
              <a:ea typeface="+mj-ea"/>
              <a:cs typeface="Times New Roman" pitchFamily="18" charset="0"/>
            </a:endParaRPr>
          </a:p>
        </p:txBody>
      </p:sp>
      <p:sp>
        <p:nvSpPr>
          <p:cNvPr id="5" name="Rectangle 4"/>
          <p:cNvSpPr/>
          <p:nvPr/>
        </p:nvSpPr>
        <p:spPr>
          <a:xfrm>
            <a:off x="642910" y="714356"/>
            <a:ext cx="6215106" cy="523220"/>
          </a:xfrm>
          <a:prstGeom prst="rect">
            <a:avLst/>
          </a:prstGeom>
        </p:spPr>
        <p:txBody>
          <a:bodyPr wrap="square">
            <a:spAutoFit/>
          </a:bodyPr>
          <a:lstStyle/>
          <a:p>
            <a:pPr marL="548640" lvl="0" indent="-411480">
              <a:spcBef>
                <a:spcPct val="20000"/>
              </a:spcBef>
              <a:buClr>
                <a:prstClr val="white">
                  <a:shade val="95000"/>
                </a:prstClr>
              </a:buClr>
              <a:buSzPct val="65000"/>
            </a:pPr>
            <a:r>
              <a:rPr lang="fr-FR" sz="2800" b="1" dirty="0" smtClean="0">
                <a:solidFill>
                  <a:srgbClr val="FFC000"/>
                </a:solidFill>
                <a:latin typeface="Times New Roman" pitchFamily="18" charset="0"/>
                <a:cs typeface="Times New Roman" pitchFamily="18" charset="0"/>
              </a:rPr>
              <a:t>Mise en évidence expérimentale</a:t>
            </a:r>
          </a:p>
        </p:txBody>
      </p:sp>
      <p:cxnSp>
        <p:nvCxnSpPr>
          <p:cNvPr id="6" name="Connecteur droit avec flèche 5"/>
          <p:cNvCxnSpPr/>
          <p:nvPr/>
        </p:nvCxnSpPr>
        <p:spPr>
          <a:xfrm>
            <a:off x="642910" y="2500306"/>
            <a:ext cx="214314"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Connecteur droit avec flèche 6"/>
          <p:cNvCxnSpPr/>
          <p:nvPr/>
        </p:nvCxnSpPr>
        <p:spPr>
          <a:xfrm>
            <a:off x="1142976" y="2500306"/>
            <a:ext cx="214314"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p:nvPr/>
        </p:nvCxnSpPr>
        <p:spPr>
          <a:xfrm>
            <a:off x="1643042" y="2500306"/>
            <a:ext cx="214314"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Connecteur droit avec flèche 9"/>
          <p:cNvCxnSpPr/>
          <p:nvPr/>
        </p:nvCxnSpPr>
        <p:spPr>
          <a:xfrm>
            <a:off x="6858016" y="3357562"/>
            <a:ext cx="214314"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p:nvPr/>
        </p:nvCxnSpPr>
        <p:spPr>
          <a:xfrm>
            <a:off x="5000628" y="3714752"/>
            <a:ext cx="214314"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Connecteur droit avec flèche 11"/>
          <p:cNvCxnSpPr/>
          <p:nvPr/>
        </p:nvCxnSpPr>
        <p:spPr>
          <a:xfrm>
            <a:off x="5500694" y="3714752"/>
            <a:ext cx="214314"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p:nvPr/>
        </p:nvCxnSpPr>
        <p:spPr>
          <a:xfrm>
            <a:off x="6000760" y="3714752"/>
            <a:ext cx="214314"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42918" y="1142984"/>
            <a:ext cx="8901082" cy="5094938"/>
          </a:xfrm>
        </p:spPr>
        <p:txBody>
          <a:bodyPr>
            <a:normAutofit/>
          </a:bodyPr>
          <a:lstStyle/>
          <a:p>
            <a:r>
              <a:rPr lang="fr-FR" sz="2400" dirty="0" smtClean="0">
                <a:latin typeface="Times New Roman" pitchFamily="18" charset="0"/>
                <a:cs typeface="Times New Roman" pitchFamily="18" charset="0"/>
              </a:rPr>
              <a:t>A l’aide d’un dynamomètre, mesurons le poids P d’un solide : P =</a:t>
            </a:r>
          </a:p>
          <a:p>
            <a:pPr>
              <a:buNone/>
            </a:pPr>
            <a:r>
              <a:rPr lang="fr-FR" sz="2400" dirty="0" smtClean="0">
                <a:latin typeface="Times New Roman" pitchFamily="18" charset="0"/>
                <a:cs typeface="Times New Roman" pitchFamily="18" charset="0"/>
              </a:rPr>
              <a:t>Plongeons ensuite le solide dans un bécher «trop-plein», rempli d’eau (ou d’un autre liquide) et recueillons l’eau déplacée dans un autre récipient</a:t>
            </a:r>
            <a:r>
              <a:rPr lang="fr-FR" sz="2400" dirty="0" smtClean="0">
                <a:latin typeface="Times New Roman" pitchFamily="18" charset="0"/>
                <a:cs typeface="Times New Roman" pitchFamily="18" charset="0"/>
              </a:rPr>
              <a:t>.</a:t>
            </a:r>
            <a:endParaRPr lang="ar-SA" sz="2400" dirty="0" smtClean="0">
              <a:latin typeface="Times New Roman" pitchFamily="18" charset="0"/>
              <a:cs typeface="Times New Roman" pitchFamily="18" charset="0"/>
            </a:endParaRPr>
          </a:p>
          <a:p>
            <a:pPr algn="r" rtl="1">
              <a:buFont typeface="Wingdings" pitchFamily="2" charset="2"/>
              <a:buChar char="v"/>
            </a:pPr>
            <a:r>
              <a:rPr lang="ar-SA" sz="2400" b="1" dirty="0" smtClean="0">
                <a:latin typeface="Times New Roman" pitchFamily="18" charset="0"/>
                <a:cs typeface="Times New Roman" pitchFamily="18" charset="0"/>
              </a:rPr>
              <a:t>باستخدام الربيعة نقيس قوة ثقل </a:t>
            </a:r>
            <a:r>
              <a:rPr lang="fr-FR" sz="2400" b="1" dirty="0" smtClean="0">
                <a:latin typeface="Times New Roman" pitchFamily="18" charset="0"/>
                <a:cs typeface="Times New Roman" pitchFamily="18" charset="0"/>
              </a:rPr>
              <a:t>P</a:t>
            </a:r>
            <a:r>
              <a:rPr lang="ar-SA" sz="2400" b="1" dirty="0" smtClean="0">
                <a:latin typeface="Times New Roman" pitchFamily="18" charset="0"/>
                <a:cs typeface="Times New Roman" pitchFamily="18" charset="0"/>
              </a:rPr>
              <a:t> للجسم</a:t>
            </a:r>
            <a:r>
              <a:rPr lang="fr-FR" sz="2400" b="1" dirty="0" smtClean="0">
                <a:latin typeface="Times New Roman" pitchFamily="18" charset="0"/>
                <a:cs typeface="Times New Roman" pitchFamily="18" charset="0"/>
              </a:rPr>
              <a:t> </a:t>
            </a:r>
            <a:r>
              <a:rPr lang="ar-SA" sz="2400" b="1" dirty="0" smtClean="0">
                <a:latin typeface="Times New Roman" pitchFamily="18" charset="0"/>
                <a:cs typeface="Times New Roman" pitchFamily="18" charset="0"/>
              </a:rPr>
              <a:t>= </a:t>
            </a:r>
            <a:r>
              <a:rPr lang="fr-FR" sz="2400" b="1" dirty="0" smtClean="0">
                <a:latin typeface="Times New Roman" pitchFamily="18" charset="0"/>
                <a:cs typeface="Times New Roman" pitchFamily="18" charset="0"/>
              </a:rPr>
              <a:t>P</a:t>
            </a:r>
            <a:r>
              <a:rPr lang="ar-SA" sz="2400" b="1" dirty="0" smtClean="0">
                <a:latin typeface="Times New Roman" pitchFamily="18" charset="0"/>
                <a:cs typeface="Times New Roman" pitchFamily="18" charset="0"/>
              </a:rPr>
              <a:t>، بعدها نغمسه في وعاء مملوء بسائل أين يمكننا استرجاع كمية الماء المزاح في وعاء آخر.</a:t>
            </a:r>
            <a:endParaRPr lang="fr-FR" sz="2400" b="1" dirty="0">
              <a:latin typeface="Times New Roman" pitchFamily="18" charset="0"/>
              <a:cs typeface="Times New Roman" pitchFamily="18" charset="0"/>
            </a:endParaRPr>
          </a:p>
        </p:txBody>
      </p:sp>
      <p:sp>
        <p:nvSpPr>
          <p:cNvPr id="4" name="Titre 1"/>
          <p:cNvSpPr txBox="1">
            <a:spLocks/>
          </p:cNvSpPr>
          <p:nvPr/>
        </p:nvSpPr>
        <p:spPr>
          <a:xfrm>
            <a:off x="0" y="0"/>
            <a:ext cx="9144000" cy="725470"/>
          </a:xfrm>
          <a:prstGeom prst="rect">
            <a:avLst/>
          </a:prstGeom>
          <a:solidFill>
            <a:schemeClr val="accent4">
              <a:lumMod val="75000"/>
            </a:schemeClr>
          </a:solidFill>
        </p:spPr>
        <p:txBody>
          <a:bodyPr vert="horz" anchor="ctr">
            <a:noAutofit/>
            <a:scene3d>
              <a:camera prst="orthographicFront"/>
              <a:lightRig rig="soft" dir="t">
                <a:rot lat="0" lon="0" rev="16800000"/>
              </a:lightRig>
            </a:scene3d>
            <a:sp3d prstMaterial="softEdge">
              <a:bevelT w="38100" h="381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3600" b="1" i="1" u="none" strike="noStrike" kern="1200" cap="none" spc="0" normalizeH="0" baseline="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Times New Roman" pitchFamily="18" charset="0"/>
                <a:ea typeface="+mj-ea"/>
                <a:cs typeface="Times New Roman" pitchFamily="18" charset="0"/>
              </a:rPr>
              <a:t>Mécanique des fluides: Poussée</a:t>
            </a:r>
            <a:r>
              <a:rPr kumimoji="0" lang="fr-FR" sz="3600" b="1" i="1" u="none" strike="noStrike" kern="1200" cap="none" spc="0" normalizeH="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Times New Roman" pitchFamily="18" charset="0"/>
                <a:ea typeface="+mj-ea"/>
                <a:cs typeface="Times New Roman" pitchFamily="18" charset="0"/>
              </a:rPr>
              <a:t> d’Archimède</a:t>
            </a:r>
            <a:endParaRPr kumimoji="0" lang="fr-FR" sz="3600" b="1" i="1" u="none" strike="noStrike" kern="1200" cap="none" spc="0" normalizeH="0" baseline="0" noProof="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Times New Roman" pitchFamily="18" charset="0"/>
              <a:ea typeface="+mj-ea"/>
              <a:cs typeface="Times New Roman" pitchFamily="18" charset="0"/>
            </a:endParaRPr>
          </a:p>
        </p:txBody>
      </p:sp>
      <p:sp>
        <p:nvSpPr>
          <p:cNvPr id="5" name="Rectangle 4"/>
          <p:cNvSpPr/>
          <p:nvPr/>
        </p:nvSpPr>
        <p:spPr>
          <a:xfrm>
            <a:off x="357158" y="714356"/>
            <a:ext cx="1980029" cy="523220"/>
          </a:xfrm>
          <a:prstGeom prst="rect">
            <a:avLst/>
          </a:prstGeom>
        </p:spPr>
        <p:txBody>
          <a:bodyPr wrap="none">
            <a:spAutoFit/>
          </a:bodyPr>
          <a:lstStyle/>
          <a:p>
            <a:r>
              <a:rPr lang="fr-FR" sz="2800" b="1" dirty="0" smtClean="0">
                <a:solidFill>
                  <a:srgbClr val="FFC000"/>
                </a:solidFill>
              </a:rPr>
              <a:t>Expérience</a:t>
            </a:r>
            <a:endParaRPr lang="fr-FR" sz="2800" b="1" dirty="0">
              <a:solidFill>
                <a:srgbClr val="FFC000"/>
              </a:solidFill>
            </a:endParaRPr>
          </a:p>
        </p:txBody>
      </p:sp>
      <p:pic>
        <p:nvPicPr>
          <p:cNvPr id="2050" name="Picture 2"/>
          <p:cNvPicPr>
            <a:picLocks noChangeAspect="1" noChangeArrowheads="1"/>
          </p:cNvPicPr>
          <p:nvPr/>
        </p:nvPicPr>
        <p:blipFill>
          <a:blip r:embed="rId2"/>
          <a:srcRect/>
          <a:stretch>
            <a:fillRect/>
          </a:stretch>
        </p:blipFill>
        <p:spPr bwMode="auto">
          <a:xfrm>
            <a:off x="2633680" y="3600476"/>
            <a:ext cx="4438650" cy="2971796"/>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1406" y="1357298"/>
            <a:ext cx="9001156" cy="5500702"/>
          </a:xfrm>
        </p:spPr>
        <p:txBody>
          <a:bodyPr>
            <a:noAutofit/>
          </a:bodyPr>
          <a:lstStyle/>
          <a:p>
            <a:pPr algn="just"/>
            <a:r>
              <a:rPr lang="fr-FR" sz="2400" dirty="0" smtClean="0">
                <a:latin typeface="Times New Roman" pitchFamily="18" charset="0"/>
                <a:cs typeface="Times New Roman" pitchFamily="18" charset="0"/>
              </a:rPr>
              <a:t>Mesurons le poids apparent : P′ </a:t>
            </a:r>
            <a:r>
              <a:rPr lang="fr-FR" sz="2400" dirty="0" smtClean="0">
                <a:latin typeface="Times New Roman" pitchFamily="18" charset="0"/>
                <a:cs typeface="Times New Roman" pitchFamily="18" charset="0"/>
              </a:rPr>
              <a:t>=</a:t>
            </a:r>
            <a:endParaRPr lang="ar-SA" sz="2400" dirty="0" smtClean="0">
              <a:latin typeface="Times New Roman" pitchFamily="18" charset="0"/>
              <a:cs typeface="Times New Roman" pitchFamily="18" charset="0"/>
            </a:endParaRPr>
          </a:p>
          <a:p>
            <a:pPr algn="just" rtl="1">
              <a:buFont typeface="Wingdings" pitchFamily="2" charset="2"/>
              <a:buChar char="v"/>
            </a:pPr>
            <a:r>
              <a:rPr lang="ar-SA" sz="2400" b="1" dirty="0" smtClean="0">
                <a:latin typeface="Times New Roman" pitchFamily="18" charset="0"/>
                <a:cs typeface="Times New Roman" pitchFamily="18" charset="0"/>
              </a:rPr>
              <a:t>نقوم بقياس قوة الثقل الظاهري: =</a:t>
            </a:r>
            <a:r>
              <a:rPr lang="fr-FR" sz="2400" b="1" dirty="0" smtClean="0">
                <a:latin typeface="Times New Roman" pitchFamily="18" charset="0"/>
                <a:cs typeface="Times New Roman" pitchFamily="18" charset="0"/>
              </a:rPr>
              <a:t>P′</a:t>
            </a:r>
            <a:endParaRPr lang="fr-FR" sz="2400" b="1" dirty="0" smtClean="0">
              <a:latin typeface="Times New Roman" pitchFamily="18" charset="0"/>
              <a:cs typeface="Times New Roman" pitchFamily="18" charset="0"/>
            </a:endParaRPr>
          </a:p>
          <a:p>
            <a:pPr algn="just"/>
            <a:r>
              <a:rPr lang="fr-FR" sz="2400" dirty="0" smtClean="0">
                <a:latin typeface="Times New Roman" pitchFamily="18" charset="0"/>
                <a:cs typeface="Times New Roman" pitchFamily="18" charset="0"/>
              </a:rPr>
              <a:t>Nous en déduisons la valeur de la poussée d’Archimède : </a:t>
            </a:r>
          </a:p>
          <a:p>
            <a:pPr algn="just">
              <a:buNone/>
            </a:pPr>
            <a:r>
              <a:rPr lang="fr-FR" sz="2400" dirty="0" smtClean="0">
                <a:latin typeface="Times New Roman" pitchFamily="18" charset="0"/>
                <a:cs typeface="Times New Roman" pitchFamily="18" charset="0"/>
              </a:rPr>
              <a:t>F</a:t>
            </a:r>
            <a:r>
              <a:rPr lang="fr-FR" sz="2400" baseline="-25000" dirty="0" smtClean="0">
                <a:latin typeface="Times New Roman" pitchFamily="18" charset="0"/>
                <a:cs typeface="Times New Roman" pitchFamily="18" charset="0"/>
              </a:rPr>
              <a:t>A</a:t>
            </a:r>
            <a:r>
              <a:rPr lang="fr-FR" sz="2400" dirty="0" smtClean="0">
                <a:latin typeface="Times New Roman" pitchFamily="18" charset="0"/>
                <a:cs typeface="Times New Roman" pitchFamily="18" charset="0"/>
              </a:rPr>
              <a:t> = P − P′ </a:t>
            </a:r>
            <a:r>
              <a:rPr lang="fr-FR" sz="2400" dirty="0" smtClean="0">
                <a:latin typeface="Times New Roman" pitchFamily="18" charset="0"/>
                <a:cs typeface="Times New Roman" pitchFamily="18" charset="0"/>
              </a:rPr>
              <a:t>=</a:t>
            </a:r>
            <a:endParaRPr lang="ar-SA" sz="2400" dirty="0" smtClean="0">
              <a:latin typeface="Times New Roman" pitchFamily="18" charset="0"/>
              <a:cs typeface="Times New Roman" pitchFamily="18" charset="0"/>
            </a:endParaRPr>
          </a:p>
          <a:p>
            <a:pPr algn="just" rtl="1">
              <a:buFont typeface="Wingdings" pitchFamily="2" charset="2"/>
              <a:buChar char="v"/>
            </a:pPr>
            <a:r>
              <a:rPr lang="ar-SA" sz="2400" b="1" dirty="0" smtClean="0">
                <a:latin typeface="Times New Roman" pitchFamily="18" charset="0"/>
                <a:cs typeface="Times New Roman" pitchFamily="18" charset="0"/>
              </a:rPr>
              <a:t>يمكننا استنتاج قيمة دافعة أرخميدس: </a:t>
            </a:r>
            <a:r>
              <a:rPr lang="fr-FR" sz="2400" b="1" dirty="0" smtClean="0">
                <a:latin typeface="Times New Roman" pitchFamily="18" charset="0"/>
                <a:cs typeface="Times New Roman" pitchFamily="18" charset="0"/>
              </a:rPr>
              <a:t>F</a:t>
            </a:r>
            <a:r>
              <a:rPr lang="fr-FR" sz="2400" b="1" baseline="-25000" dirty="0" smtClean="0">
                <a:latin typeface="Times New Roman" pitchFamily="18" charset="0"/>
                <a:cs typeface="Times New Roman" pitchFamily="18" charset="0"/>
              </a:rPr>
              <a:t>A</a:t>
            </a:r>
            <a:r>
              <a:rPr lang="fr-FR" sz="2400" b="1" dirty="0" smtClean="0">
                <a:latin typeface="Times New Roman" pitchFamily="18" charset="0"/>
                <a:cs typeface="Times New Roman" pitchFamily="18" charset="0"/>
              </a:rPr>
              <a:t> = P − P′ =</a:t>
            </a:r>
            <a:endParaRPr lang="ar-SA" sz="2400" b="1" dirty="0" smtClean="0">
              <a:latin typeface="Times New Roman" pitchFamily="18" charset="0"/>
              <a:cs typeface="Times New Roman" pitchFamily="18" charset="0"/>
            </a:endParaRPr>
          </a:p>
          <a:p>
            <a:pPr algn="just" rtl="1">
              <a:buFont typeface="Wingdings" pitchFamily="2" charset="2"/>
              <a:buChar char="v"/>
            </a:pPr>
            <a:endParaRPr lang="fr-FR" sz="2400" dirty="0" smtClean="0">
              <a:latin typeface="Times New Roman" pitchFamily="18" charset="0"/>
              <a:cs typeface="Times New Roman" pitchFamily="18" charset="0"/>
            </a:endParaRPr>
          </a:p>
          <a:p>
            <a:pPr algn="just"/>
            <a:r>
              <a:rPr lang="fr-FR" sz="2400" dirty="0" smtClean="0">
                <a:latin typeface="Times New Roman" pitchFamily="18" charset="0"/>
                <a:cs typeface="Times New Roman" pitchFamily="18" charset="0"/>
              </a:rPr>
              <a:t>A l’aide d’une balance, déterminons la masse du liquide déplacé:    m</a:t>
            </a:r>
            <a:r>
              <a:rPr lang="fr-FR" sz="2400" baseline="-25000" dirty="0" smtClean="0">
                <a:latin typeface="Times New Roman" pitchFamily="18" charset="0"/>
                <a:cs typeface="Times New Roman" pitchFamily="18" charset="0"/>
              </a:rPr>
              <a:t>liq. dépl.</a:t>
            </a:r>
            <a:r>
              <a:rPr lang="fr-FR" sz="2400"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a:t>
            </a:r>
            <a:endParaRPr lang="ar-SA" sz="2400" dirty="0" smtClean="0">
              <a:latin typeface="Times New Roman" pitchFamily="18" charset="0"/>
              <a:cs typeface="Times New Roman" pitchFamily="18" charset="0"/>
            </a:endParaRPr>
          </a:p>
          <a:p>
            <a:pPr algn="just" rtl="1">
              <a:buFont typeface="Wingdings" pitchFamily="2" charset="2"/>
              <a:buChar char="v"/>
            </a:pPr>
            <a:r>
              <a:rPr lang="ar-SA" sz="2400" b="1" dirty="0" smtClean="0">
                <a:latin typeface="Times New Roman" pitchFamily="18" charset="0"/>
                <a:cs typeface="Times New Roman" pitchFamily="18" charset="0"/>
              </a:rPr>
              <a:t>باستخدام ميزان يمكننا تحديد كتلة السائل المزاح</a:t>
            </a:r>
            <a:r>
              <a:rPr lang="ar-SA" sz="2400" b="1" dirty="0" smtClean="0">
                <a:latin typeface="Times New Roman" pitchFamily="18" charset="0"/>
                <a:cs typeface="Times New Roman" pitchFamily="18" charset="0"/>
              </a:rPr>
              <a:t>:</a:t>
            </a:r>
            <a:r>
              <a:rPr lang="ar-SA" sz="2400" b="1" dirty="0" smtClean="0">
                <a:latin typeface="Times New Roman" pitchFamily="18" charset="0"/>
                <a:cs typeface="Times New Roman" pitchFamily="18" charset="0"/>
              </a:rPr>
              <a:t> </a:t>
            </a:r>
            <a:r>
              <a:rPr lang="fr-FR" sz="2400" b="1" dirty="0" smtClean="0">
                <a:latin typeface="Times New Roman" pitchFamily="18" charset="0"/>
                <a:cs typeface="Times New Roman" pitchFamily="18" charset="0"/>
              </a:rPr>
              <a:t>m</a:t>
            </a:r>
            <a:r>
              <a:rPr lang="fr-FR" sz="2400" b="1" baseline="-25000" dirty="0" smtClean="0">
                <a:latin typeface="Times New Roman" pitchFamily="18" charset="0"/>
                <a:cs typeface="Times New Roman" pitchFamily="18" charset="0"/>
              </a:rPr>
              <a:t>liq</a:t>
            </a:r>
            <a:r>
              <a:rPr lang="fr-FR" sz="2400" b="1" baseline="-25000" dirty="0" smtClean="0">
                <a:latin typeface="Times New Roman" pitchFamily="18" charset="0"/>
                <a:cs typeface="Times New Roman" pitchFamily="18" charset="0"/>
              </a:rPr>
              <a:t>. dépl.</a:t>
            </a:r>
            <a:r>
              <a:rPr lang="fr-FR" sz="2400" b="1" dirty="0" smtClean="0">
                <a:latin typeface="Times New Roman" pitchFamily="18" charset="0"/>
                <a:cs typeface="Times New Roman" pitchFamily="18" charset="0"/>
              </a:rPr>
              <a:t> </a:t>
            </a:r>
            <a:r>
              <a:rPr lang="fr-FR" sz="2400" b="1" dirty="0" smtClean="0">
                <a:latin typeface="Times New Roman" pitchFamily="18" charset="0"/>
                <a:cs typeface="Times New Roman" pitchFamily="18" charset="0"/>
              </a:rPr>
              <a:t>=</a:t>
            </a:r>
            <a:r>
              <a:rPr lang="ar-SA" sz="2400" b="1" dirty="0" smtClean="0">
                <a:latin typeface="Times New Roman" pitchFamily="18" charset="0"/>
                <a:cs typeface="Times New Roman" pitchFamily="18" charset="0"/>
              </a:rPr>
              <a:t>    </a:t>
            </a:r>
            <a:endParaRPr lang="fr-FR" sz="2400" b="1" dirty="0" smtClean="0">
              <a:latin typeface="Times New Roman" pitchFamily="18" charset="0"/>
              <a:cs typeface="Times New Roman" pitchFamily="18" charset="0"/>
            </a:endParaRPr>
          </a:p>
          <a:p>
            <a:pPr algn="just"/>
            <a:r>
              <a:rPr lang="fr-FR" sz="2400" dirty="0" smtClean="0">
                <a:latin typeface="Times New Roman" pitchFamily="18" charset="0"/>
                <a:cs typeface="Times New Roman" pitchFamily="18" charset="0"/>
              </a:rPr>
              <a:t>Le poids du liquide déplacé vaut alors : P</a:t>
            </a:r>
            <a:r>
              <a:rPr lang="fr-FR" sz="2400" baseline="-25000" dirty="0" smtClean="0">
                <a:latin typeface="Times New Roman" pitchFamily="18" charset="0"/>
                <a:cs typeface="Times New Roman" pitchFamily="18" charset="0"/>
              </a:rPr>
              <a:t>liq. dépl</a:t>
            </a:r>
            <a:r>
              <a:rPr lang="fr-FR" sz="2400" dirty="0" smtClean="0">
                <a:latin typeface="Times New Roman" pitchFamily="18" charset="0"/>
                <a:cs typeface="Times New Roman" pitchFamily="18" charset="0"/>
              </a:rPr>
              <a:t>. = m</a:t>
            </a:r>
            <a:r>
              <a:rPr lang="fr-FR" sz="2400" baseline="-25000" dirty="0" smtClean="0">
                <a:latin typeface="Times New Roman" pitchFamily="18" charset="0"/>
                <a:cs typeface="Times New Roman" pitchFamily="18" charset="0"/>
              </a:rPr>
              <a:t>liq</a:t>
            </a:r>
            <a:r>
              <a:rPr lang="fr-FR" sz="2400" dirty="0" smtClean="0">
                <a:latin typeface="Times New Roman" pitchFamily="18" charset="0"/>
                <a:cs typeface="Times New Roman" pitchFamily="18" charset="0"/>
              </a:rPr>
              <a:t>. </a:t>
            </a:r>
            <a:r>
              <a:rPr lang="fr-FR" sz="2400" baseline="-25000" dirty="0" smtClean="0">
                <a:latin typeface="Times New Roman" pitchFamily="18" charset="0"/>
                <a:cs typeface="Times New Roman" pitchFamily="18" charset="0"/>
              </a:rPr>
              <a:t>dépl</a:t>
            </a:r>
            <a:r>
              <a:rPr lang="fr-FR" sz="2400" dirty="0" smtClean="0">
                <a:latin typeface="Times New Roman" pitchFamily="18" charset="0"/>
                <a:cs typeface="Times New Roman" pitchFamily="18" charset="0"/>
              </a:rPr>
              <a:t>. · g </a:t>
            </a:r>
            <a:r>
              <a:rPr lang="fr-FR" sz="2400" dirty="0" smtClean="0">
                <a:latin typeface="Times New Roman" pitchFamily="18" charset="0"/>
                <a:cs typeface="Times New Roman" pitchFamily="18" charset="0"/>
              </a:rPr>
              <a:t>=</a:t>
            </a:r>
            <a:endParaRPr lang="ar-SA" sz="2400" dirty="0" smtClean="0">
              <a:latin typeface="Times New Roman" pitchFamily="18" charset="0"/>
              <a:cs typeface="Times New Roman" pitchFamily="18" charset="0"/>
            </a:endParaRPr>
          </a:p>
          <a:p>
            <a:pPr algn="just" rtl="1">
              <a:buFont typeface="Wingdings" pitchFamily="2" charset="2"/>
              <a:buChar char="v"/>
            </a:pPr>
            <a:r>
              <a:rPr lang="ar-SA" sz="2400" b="1" dirty="0" smtClean="0">
                <a:latin typeface="Times New Roman" pitchFamily="18" charset="0"/>
                <a:cs typeface="Times New Roman" pitchFamily="18" charset="0"/>
              </a:rPr>
              <a:t>إذن قوة ثقل السائل المزاح </a:t>
            </a:r>
            <a:r>
              <a:rPr lang="ar-SA" sz="2400" b="1" dirty="0" smtClean="0">
                <a:latin typeface="Times New Roman" pitchFamily="18" charset="0"/>
                <a:cs typeface="Times New Roman" pitchFamily="18" charset="0"/>
              </a:rPr>
              <a:t> </a:t>
            </a:r>
            <a:r>
              <a:rPr lang="ar-SA" sz="2400" b="1" dirty="0" smtClean="0">
                <a:latin typeface="Times New Roman" pitchFamily="18" charset="0"/>
                <a:cs typeface="Times New Roman" pitchFamily="18" charset="0"/>
              </a:rPr>
              <a:t>تكون كما يلي</a:t>
            </a:r>
            <a:r>
              <a:rPr lang="ar-SA" sz="2400"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 </a:t>
            </a:r>
            <a:r>
              <a:rPr lang="fr-FR" sz="2400" b="1" dirty="0" smtClean="0">
                <a:latin typeface="Times New Roman" pitchFamily="18" charset="0"/>
                <a:cs typeface="Times New Roman" pitchFamily="18" charset="0"/>
              </a:rPr>
              <a:t>P</a:t>
            </a:r>
            <a:r>
              <a:rPr lang="fr-FR" sz="2400" b="1" baseline="-25000" dirty="0" smtClean="0">
                <a:latin typeface="Times New Roman" pitchFamily="18" charset="0"/>
                <a:cs typeface="Times New Roman" pitchFamily="18" charset="0"/>
              </a:rPr>
              <a:t>liq. dépl</a:t>
            </a:r>
            <a:r>
              <a:rPr lang="fr-FR" sz="2400" b="1" dirty="0" smtClean="0">
                <a:latin typeface="Times New Roman" pitchFamily="18" charset="0"/>
                <a:cs typeface="Times New Roman" pitchFamily="18" charset="0"/>
              </a:rPr>
              <a:t>. = m</a:t>
            </a:r>
            <a:r>
              <a:rPr lang="fr-FR" sz="2400" b="1" baseline="-25000" dirty="0" smtClean="0">
                <a:latin typeface="Times New Roman" pitchFamily="18" charset="0"/>
                <a:cs typeface="Times New Roman" pitchFamily="18" charset="0"/>
              </a:rPr>
              <a:t>liq</a:t>
            </a:r>
            <a:r>
              <a:rPr lang="fr-FR" sz="2400" b="1" dirty="0" smtClean="0">
                <a:latin typeface="Times New Roman" pitchFamily="18" charset="0"/>
                <a:cs typeface="Times New Roman" pitchFamily="18" charset="0"/>
              </a:rPr>
              <a:t>. </a:t>
            </a:r>
            <a:r>
              <a:rPr lang="fr-FR" sz="2400" b="1" baseline="-25000" dirty="0" smtClean="0">
                <a:latin typeface="Times New Roman" pitchFamily="18" charset="0"/>
                <a:cs typeface="Times New Roman" pitchFamily="18" charset="0"/>
              </a:rPr>
              <a:t>Dépl</a:t>
            </a:r>
            <a:r>
              <a:rPr lang="fr-FR" sz="2400" b="1" dirty="0" smtClean="0">
                <a:latin typeface="Times New Roman" pitchFamily="18" charset="0"/>
                <a:cs typeface="Times New Roman" pitchFamily="18" charset="0"/>
              </a:rPr>
              <a:t>.· </a:t>
            </a:r>
            <a:r>
              <a:rPr lang="fr-FR" sz="2400" b="1" dirty="0" smtClean="0">
                <a:latin typeface="Times New Roman" pitchFamily="18" charset="0"/>
                <a:cs typeface="Times New Roman" pitchFamily="18" charset="0"/>
              </a:rPr>
              <a:t>g </a:t>
            </a:r>
            <a:r>
              <a:rPr lang="fr-FR" sz="2400" dirty="0" smtClean="0">
                <a:latin typeface="Times New Roman" pitchFamily="18" charset="0"/>
                <a:cs typeface="Times New Roman" pitchFamily="18" charset="0"/>
              </a:rPr>
              <a:t>=</a:t>
            </a:r>
            <a:r>
              <a:rPr lang="ar-SA" sz="2400" dirty="0" smtClean="0">
                <a:latin typeface="Times New Roman" pitchFamily="18" charset="0"/>
                <a:cs typeface="Times New Roman" pitchFamily="18" charset="0"/>
              </a:rPr>
              <a:t>  </a:t>
            </a:r>
            <a:endParaRPr lang="fr-FR" sz="2400" b="1" dirty="0" smtClean="0">
              <a:latin typeface="Times New Roman" pitchFamily="18" charset="0"/>
              <a:cs typeface="Times New Roman" pitchFamily="18" charset="0"/>
            </a:endParaRPr>
          </a:p>
        </p:txBody>
      </p:sp>
      <p:sp>
        <p:nvSpPr>
          <p:cNvPr id="4" name="Titre 1"/>
          <p:cNvSpPr txBox="1">
            <a:spLocks/>
          </p:cNvSpPr>
          <p:nvPr/>
        </p:nvSpPr>
        <p:spPr>
          <a:xfrm>
            <a:off x="0" y="0"/>
            <a:ext cx="9144000" cy="725470"/>
          </a:xfrm>
          <a:prstGeom prst="rect">
            <a:avLst/>
          </a:prstGeom>
          <a:solidFill>
            <a:schemeClr val="accent4">
              <a:lumMod val="75000"/>
            </a:schemeClr>
          </a:solidFill>
        </p:spPr>
        <p:txBody>
          <a:bodyPr vert="horz" anchor="ctr">
            <a:noAutofit/>
            <a:scene3d>
              <a:camera prst="orthographicFront"/>
              <a:lightRig rig="soft" dir="t">
                <a:rot lat="0" lon="0" rev="16800000"/>
              </a:lightRig>
            </a:scene3d>
            <a:sp3d prstMaterial="softEdge">
              <a:bevelT w="38100" h="381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3600" b="1" i="1" u="none" strike="noStrike" kern="1200" cap="none" spc="0" normalizeH="0" baseline="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Times New Roman" pitchFamily="18" charset="0"/>
                <a:ea typeface="+mj-ea"/>
                <a:cs typeface="Times New Roman" pitchFamily="18" charset="0"/>
              </a:rPr>
              <a:t>Mécanique des fluides: Poussée</a:t>
            </a:r>
            <a:r>
              <a:rPr kumimoji="0" lang="fr-FR" sz="3600" b="1" i="1" u="none" strike="noStrike" kern="1200" cap="none" spc="0" normalizeH="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Times New Roman" pitchFamily="18" charset="0"/>
                <a:ea typeface="+mj-ea"/>
                <a:cs typeface="Times New Roman" pitchFamily="18" charset="0"/>
              </a:rPr>
              <a:t> d’Archimède</a:t>
            </a:r>
            <a:endParaRPr kumimoji="0" lang="fr-FR" sz="3600" b="1" i="1" u="none" strike="noStrike" kern="1200" cap="none" spc="0" normalizeH="0" baseline="0" noProof="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Times New Roman" pitchFamily="18" charset="0"/>
              <a:ea typeface="+mj-ea"/>
              <a:cs typeface="Times New Roman" pitchFamily="18" charset="0"/>
            </a:endParaRPr>
          </a:p>
        </p:txBody>
      </p:sp>
      <p:sp>
        <p:nvSpPr>
          <p:cNvPr id="5" name="Rectangle 4"/>
          <p:cNvSpPr/>
          <p:nvPr/>
        </p:nvSpPr>
        <p:spPr>
          <a:xfrm>
            <a:off x="357158" y="714356"/>
            <a:ext cx="1980029" cy="523220"/>
          </a:xfrm>
          <a:prstGeom prst="rect">
            <a:avLst/>
          </a:prstGeom>
        </p:spPr>
        <p:txBody>
          <a:bodyPr wrap="none">
            <a:spAutoFit/>
          </a:bodyPr>
          <a:lstStyle/>
          <a:p>
            <a:r>
              <a:rPr lang="fr-FR" sz="2800" b="1" dirty="0" smtClean="0">
                <a:solidFill>
                  <a:srgbClr val="FFC000"/>
                </a:solidFill>
              </a:rPr>
              <a:t>Expérience</a:t>
            </a:r>
            <a:endParaRPr lang="fr-FR" sz="2800" b="1" dirty="0">
              <a:solidFill>
                <a:srgbClr val="FFC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sz="2400" dirty="0" smtClean="0">
                <a:latin typeface="Times New Roman" pitchFamily="18" charset="0"/>
                <a:cs typeface="Times New Roman" pitchFamily="18" charset="0"/>
              </a:rPr>
              <a:t>Le volume du liquide déplacé est égal au volume du corps V.</a:t>
            </a:r>
          </a:p>
          <a:p>
            <a:r>
              <a:rPr lang="fr-FR" sz="2400" dirty="0" smtClean="0">
                <a:latin typeface="Times New Roman" pitchFamily="18" charset="0"/>
                <a:cs typeface="Times New Roman" pitchFamily="18" charset="0"/>
              </a:rPr>
              <a:t> Donc : P</a:t>
            </a:r>
            <a:r>
              <a:rPr lang="fr-FR" sz="2400" baseline="-25000" dirty="0" smtClean="0">
                <a:latin typeface="Times New Roman" pitchFamily="18" charset="0"/>
                <a:cs typeface="Times New Roman" pitchFamily="18" charset="0"/>
              </a:rPr>
              <a:t>liq. dépl. </a:t>
            </a:r>
            <a:r>
              <a:rPr lang="fr-FR" sz="2400" dirty="0" smtClean="0">
                <a:latin typeface="Times New Roman" pitchFamily="18" charset="0"/>
                <a:cs typeface="Times New Roman" pitchFamily="18" charset="0"/>
              </a:rPr>
              <a:t>= m</a:t>
            </a:r>
            <a:r>
              <a:rPr lang="fr-FR" sz="2400" baseline="-25000" dirty="0" smtClean="0">
                <a:latin typeface="Times New Roman" pitchFamily="18" charset="0"/>
                <a:cs typeface="Times New Roman" pitchFamily="18" charset="0"/>
              </a:rPr>
              <a:t>liq. dépl. </a:t>
            </a:r>
            <a:r>
              <a:rPr lang="fr-FR" sz="2400" dirty="0" smtClean="0">
                <a:latin typeface="Times New Roman" pitchFamily="18" charset="0"/>
                <a:cs typeface="Times New Roman" pitchFamily="18" charset="0"/>
              </a:rPr>
              <a:t>· g = </a:t>
            </a:r>
            <a:r>
              <a:rPr lang="el-GR" sz="2400" dirty="0" smtClean="0">
                <a:latin typeface="Times New Roman" pitchFamily="18" charset="0"/>
                <a:cs typeface="Times New Roman" pitchFamily="18" charset="0"/>
              </a:rPr>
              <a:t>ρ</a:t>
            </a:r>
            <a:r>
              <a:rPr lang="fr-FR" sz="2400" baseline="-25000" dirty="0" err="1" smtClean="0">
                <a:latin typeface="Times New Roman" pitchFamily="18" charset="0"/>
                <a:cs typeface="Times New Roman" pitchFamily="18" charset="0"/>
              </a:rPr>
              <a:t>liq</a:t>
            </a:r>
            <a:r>
              <a:rPr lang="fr-FR" sz="2400" baseline="-25000" dirty="0" smtClean="0">
                <a:latin typeface="Times New Roman" pitchFamily="18" charset="0"/>
                <a:cs typeface="Times New Roman" pitchFamily="18" charset="0"/>
              </a:rPr>
              <a:t>.</a:t>
            </a:r>
            <a:r>
              <a:rPr lang="fr-FR" sz="2400" dirty="0" smtClean="0">
                <a:latin typeface="Times New Roman" pitchFamily="18" charset="0"/>
                <a:cs typeface="Times New Roman" pitchFamily="18" charset="0"/>
              </a:rPr>
              <a:t> · V · g.</a:t>
            </a:r>
          </a:p>
          <a:p>
            <a:r>
              <a:rPr lang="fr-FR" sz="2400" dirty="0" smtClean="0">
                <a:latin typeface="Times New Roman" pitchFamily="18" charset="0"/>
                <a:cs typeface="Times New Roman" pitchFamily="18" charset="0"/>
              </a:rPr>
              <a:t>Finalement, on peut facilement calculer la poussée d’Archimède par la formule :</a:t>
            </a:r>
          </a:p>
          <a:p>
            <a:r>
              <a:rPr lang="fr-FR" sz="2400" b="1" dirty="0" smtClean="0">
                <a:latin typeface="Times New Roman" pitchFamily="18" charset="0"/>
                <a:cs typeface="Times New Roman" pitchFamily="18" charset="0"/>
              </a:rPr>
              <a:t>F</a:t>
            </a:r>
            <a:r>
              <a:rPr lang="fr-FR" sz="2400" b="1" baseline="-25000" dirty="0" smtClean="0">
                <a:latin typeface="Times New Roman" pitchFamily="18" charset="0"/>
                <a:cs typeface="Times New Roman" pitchFamily="18" charset="0"/>
              </a:rPr>
              <a:t>A</a:t>
            </a:r>
            <a:r>
              <a:rPr lang="fr-FR" sz="2400" b="1" dirty="0" smtClean="0">
                <a:latin typeface="Times New Roman" pitchFamily="18" charset="0"/>
                <a:cs typeface="Times New Roman" pitchFamily="18" charset="0"/>
              </a:rPr>
              <a:t> = </a:t>
            </a:r>
            <a:r>
              <a:rPr lang="el-GR" sz="2400" b="1" dirty="0" smtClean="0">
                <a:latin typeface="Times New Roman" pitchFamily="18" charset="0"/>
                <a:cs typeface="Times New Roman" pitchFamily="18" charset="0"/>
              </a:rPr>
              <a:t>ρ</a:t>
            </a:r>
            <a:r>
              <a:rPr lang="fr-FR" sz="2400" b="1" baseline="-25000" dirty="0" err="1" smtClean="0">
                <a:latin typeface="Times New Roman" pitchFamily="18" charset="0"/>
                <a:cs typeface="Times New Roman" pitchFamily="18" charset="0"/>
              </a:rPr>
              <a:t>liq</a:t>
            </a:r>
            <a:r>
              <a:rPr lang="fr-FR" sz="2400" b="1" baseline="-25000" dirty="0" smtClean="0">
                <a:latin typeface="Times New Roman" pitchFamily="18" charset="0"/>
                <a:cs typeface="Times New Roman" pitchFamily="18" charset="0"/>
              </a:rPr>
              <a:t>.</a:t>
            </a:r>
            <a:r>
              <a:rPr lang="fr-FR" sz="2400" b="1" dirty="0" smtClean="0">
                <a:latin typeface="Times New Roman" pitchFamily="18" charset="0"/>
                <a:cs typeface="Times New Roman" pitchFamily="18" charset="0"/>
              </a:rPr>
              <a:t> ·g ·V</a:t>
            </a:r>
            <a:r>
              <a:rPr lang="fr-FR" sz="2400" dirty="0" smtClean="0">
                <a:latin typeface="Times New Roman" pitchFamily="18" charset="0"/>
                <a:cs typeface="Times New Roman" pitchFamily="18" charset="0"/>
              </a:rPr>
              <a:t> OU   </a:t>
            </a:r>
            <a:r>
              <a:rPr lang="fr-FR" sz="2400" b="1" dirty="0" smtClean="0">
                <a:latin typeface="Times New Roman" pitchFamily="18" charset="0"/>
                <a:cs typeface="Times New Roman" pitchFamily="18" charset="0"/>
              </a:rPr>
              <a:t>P</a:t>
            </a:r>
            <a:r>
              <a:rPr lang="fr-FR" sz="2400" b="1" baseline="-25000" dirty="0" smtClean="0">
                <a:latin typeface="Times New Roman" pitchFamily="18" charset="0"/>
                <a:cs typeface="Times New Roman" pitchFamily="18" charset="0"/>
              </a:rPr>
              <a:t>ARCH</a:t>
            </a:r>
            <a:r>
              <a:rPr lang="ar-SA" sz="2400" b="1" dirty="0" smtClean="0">
                <a:latin typeface="Times New Roman" pitchFamily="18" charset="0"/>
                <a:cs typeface="Times New Roman" pitchFamily="18" charset="0"/>
              </a:rPr>
              <a:t> </a:t>
            </a:r>
            <a:r>
              <a:rPr lang="fr-FR" sz="2400" b="1" dirty="0" smtClean="0">
                <a:latin typeface="Times New Roman" pitchFamily="18" charset="0"/>
                <a:cs typeface="Times New Roman" pitchFamily="18" charset="0"/>
              </a:rPr>
              <a:t>=</a:t>
            </a:r>
            <a:r>
              <a:rPr lang="ar-SA" sz="2400" b="1" dirty="0" smtClean="0">
                <a:latin typeface="Times New Roman" pitchFamily="18" charset="0"/>
                <a:cs typeface="Times New Roman" pitchFamily="18" charset="0"/>
              </a:rPr>
              <a:t> </a:t>
            </a:r>
            <a:r>
              <a:rPr lang="el-GR" sz="2400" b="1" dirty="0" smtClean="0">
                <a:latin typeface="Times New Roman" pitchFamily="18" charset="0"/>
                <a:cs typeface="Times New Roman" pitchFamily="18" charset="0"/>
              </a:rPr>
              <a:t>ρ</a:t>
            </a:r>
            <a:r>
              <a:rPr lang="fr-FR" sz="2400" b="1" baseline="-25000" dirty="0" err="1" smtClean="0">
                <a:latin typeface="Times New Roman" pitchFamily="18" charset="0"/>
                <a:cs typeface="Times New Roman" pitchFamily="18" charset="0"/>
              </a:rPr>
              <a:t>fluide</a:t>
            </a:r>
            <a:r>
              <a:rPr lang="fr-FR" sz="2400" b="1" dirty="0" err="1" smtClean="0">
                <a:latin typeface="Times New Roman" pitchFamily="18" charset="0"/>
                <a:cs typeface="Times New Roman" pitchFamily="18" charset="0"/>
              </a:rPr>
              <a:t>.V</a:t>
            </a:r>
            <a:r>
              <a:rPr lang="fr-FR" sz="2400" b="1" baseline="-25000" dirty="0" err="1" smtClean="0">
                <a:latin typeface="Times New Roman" pitchFamily="18" charset="0"/>
                <a:cs typeface="Times New Roman" pitchFamily="18" charset="0"/>
              </a:rPr>
              <a:t>imm</a:t>
            </a:r>
            <a:r>
              <a:rPr lang="fr-FR" sz="2400" b="1" dirty="0" err="1" smtClean="0">
                <a:latin typeface="Times New Roman" pitchFamily="18" charset="0"/>
                <a:cs typeface="Times New Roman" pitchFamily="18" charset="0"/>
              </a:rPr>
              <a:t>.g</a:t>
            </a:r>
            <a:endParaRPr lang="fr-FR" sz="2400" dirty="0" smtClean="0">
              <a:latin typeface="Times New Roman" pitchFamily="18" charset="0"/>
              <a:cs typeface="Times New Roman" pitchFamily="18" charset="0"/>
            </a:endParaRPr>
          </a:p>
          <a:p>
            <a:r>
              <a:rPr lang="fr-FR" sz="2400" dirty="0" smtClean="0">
                <a:latin typeface="Times New Roman" pitchFamily="18" charset="0"/>
                <a:cs typeface="Times New Roman" pitchFamily="18" charset="0"/>
              </a:rPr>
              <a:t>avec  </a:t>
            </a:r>
            <a:r>
              <a:rPr lang="fr-FR" sz="2400" dirty="0" err="1" smtClean="0">
                <a:latin typeface="Times New Roman" pitchFamily="18" charset="0"/>
                <a:cs typeface="Times New Roman" pitchFamily="18" charset="0"/>
              </a:rPr>
              <a:t>ρ</a:t>
            </a:r>
            <a:r>
              <a:rPr lang="fr-FR" sz="2400" baseline="-25000" dirty="0" err="1" smtClean="0">
                <a:latin typeface="Times New Roman" pitchFamily="18" charset="0"/>
                <a:cs typeface="Times New Roman" pitchFamily="18" charset="0"/>
              </a:rPr>
              <a:t>liq</a:t>
            </a:r>
            <a:r>
              <a:rPr lang="fr-FR" sz="2400" baseline="-25000" dirty="0" smtClean="0">
                <a:latin typeface="Times New Roman" pitchFamily="18" charset="0"/>
                <a:cs typeface="Times New Roman" pitchFamily="18" charset="0"/>
              </a:rPr>
              <a:t>.</a:t>
            </a:r>
            <a:r>
              <a:rPr lang="fr-FR" sz="2400" dirty="0" smtClean="0">
                <a:latin typeface="Times New Roman" pitchFamily="18" charset="0"/>
                <a:cs typeface="Times New Roman" pitchFamily="18" charset="0"/>
              </a:rPr>
              <a:t>: la masse volumique du liquide et V: le volume du corps.</a:t>
            </a:r>
          </a:p>
          <a:p>
            <a:endParaRPr lang="fr-FR" dirty="0"/>
          </a:p>
        </p:txBody>
      </p:sp>
      <p:sp>
        <p:nvSpPr>
          <p:cNvPr id="4" name="Titre 1"/>
          <p:cNvSpPr txBox="1">
            <a:spLocks/>
          </p:cNvSpPr>
          <p:nvPr/>
        </p:nvSpPr>
        <p:spPr>
          <a:xfrm>
            <a:off x="0" y="0"/>
            <a:ext cx="9144000" cy="725470"/>
          </a:xfrm>
          <a:prstGeom prst="rect">
            <a:avLst/>
          </a:prstGeom>
          <a:solidFill>
            <a:schemeClr val="accent4">
              <a:lumMod val="75000"/>
            </a:schemeClr>
          </a:solidFill>
        </p:spPr>
        <p:txBody>
          <a:bodyPr vert="horz" anchor="ctr">
            <a:noAutofit/>
            <a:scene3d>
              <a:camera prst="orthographicFront"/>
              <a:lightRig rig="soft" dir="t">
                <a:rot lat="0" lon="0" rev="16800000"/>
              </a:lightRig>
            </a:scene3d>
            <a:sp3d prstMaterial="softEdge">
              <a:bevelT w="38100" h="381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3600" b="1" i="1" u="none" strike="noStrike" kern="1200" cap="none" spc="0" normalizeH="0" baseline="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Times New Roman" pitchFamily="18" charset="0"/>
                <a:ea typeface="+mj-ea"/>
                <a:cs typeface="Times New Roman" pitchFamily="18" charset="0"/>
              </a:rPr>
              <a:t>Mécanique des fluides: Poussée</a:t>
            </a:r>
            <a:r>
              <a:rPr kumimoji="0" lang="fr-FR" sz="3600" b="1" i="1" u="none" strike="noStrike" kern="1200" cap="none" spc="0" normalizeH="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Times New Roman" pitchFamily="18" charset="0"/>
                <a:ea typeface="+mj-ea"/>
                <a:cs typeface="Times New Roman" pitchFamily="18" charset="0"/>
              </a:rPr>
              <a:t> d’Archimède</a:t>
            </a:r>
            <a:endParaRPr kumimoji="0" lang="fr-FR" sz="3600" b="1" i="1" u="none" strike="noStrike" kern="1200" cap="none" spc="0" normalizeH="0" baseline="0" noProof="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Times New Roman" pitchFamily="18" charset="0"/>
              <a:ea typeface="+mj-ea"/>
              <a:cs typeface="Times New Roman" pitchFamily="18" charset="0"/>
            </a:endParaRPr>
          </a:p>
        </p:txBody>
      </p:sp>
      <p:sp>
        <p:nvSpPr>
          <p:cNvPr id="5" name="Rectangle 4"/>
          <p:cNvSpPr/>
          <p:nvPr/>
        </p:nvSpPr>
        <p:spPr>
          <a:xfrm>
            <a:off x="357158" y="714356"/>
            <a:ext cx="1980029" cy="523220"/>
          </a:xfrm>
          <a:prstGeom prst="rect">
            <a:avLst/>
          </a:prstGeom>
        </p:spPr>
        <p:txBody>
          <a:bodyPr wrap="none">
            <a:spAutoFit/>
          </a:bodyPr>
          <a:lstStyle/>
          <a:p>
            <a:r>
              <a:rPr lang="fr-FR" sz="2800" b="1" dirty="0" smtClean="0">
                <a:solidFill>
                  <a:srgbClr val="FFC000"/>
                </a:solidFill>
              </a:rPr>
              <a:t>Expérience</a:t>
            </a:r>
            <a:endParaRPr lang="fr-FR" sz="2800" b="1" dirty="0">
              <a:solidFill>
                <a:srgbClr val="FFC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1285860"/>
            <a:ext cx="8786874" cy="5429288"/>
          </a:xfrm>
        </p:spPr>
        <p:txBody>
          <a:bodyPr>
            <a:normAutofit/>
          </a:bodyPr>
          <a:lstStyle/>
          <a:p>
            <a:r>
              <a:rPr lang="fr-FR" sz="2400" dirty="0" smtClean="0">
                <a:latin typeface="Times New Roman" pitchFamily="18" charset="0"/>
                <a:cs typeface="Times New Roman" pitchFamily="18" charset="0"/>
              </a:rPr>
              <a:t>Soient : </a:t>
            </a:r>
            <a:r>
              <a:rPr lang="el-GR" sz="2400" dirty="0" smtClean="0">
                <a:latin typeface="Times New Roman" pitchFamily="18" charset="0"/>
                <a:cs typeface="Times New Roman" pitchFamily="18" charset="0"/>
              </a:rPr>
              <a:t>ρ</a:t>
            </a:r>
            <a:r>
              <a:rPr lang="fr-FR" sz="2400" baseline="-25000" dirty="0" smtClean="0">
                <a:latin typeface="Times New Roman" pitchFamily="18" charset="0"/>
                <a:cs typeface="Times New Roman" pitchFamily="18" charset="0"/>
              </a:rPr>
              <a:t>L</a:t>
            </a:r>
            <a:r>
              <a:rPr lang="fr-FR" sz="2400"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la masse volumique du liquide, V</a:t>
            </a:r>
            <a:r>
              <a:rPr lang="fr-FR" sz="2400" baseline="-25000" dirty="0" smtClean="0">
                <a:latin typeface="Times New Roman" pitchFamily="18" charset="0"/>
                <a:cs typeface="Times New Roman" pitchFamily="18" charset="0"/>
              </a:rPr>
              <a:t>im</a:t>
            </a:r>
            <a:r>
              <a:rPr lang="fr-FR" sz="2400" dirty="0" smtClean="0">
                <a:latin typeface="Times New Roman" pitchFamily="18" charset="0"/>
                <a:cs typeface="Times New Roman" pitchFamily="18" charset="0"/>
              </a:rPr>
              <a:t> le volume immergé du solide, </a:t>
            </a:r>
            <a:r>
              <a:rPr lang="el-GR" sz="2400" dirty="0" smtClean="0">
                <a:latin typeface="Times New Roman" pitchFamily="18" charset="0"/>
                <a:cs typeface="Times New Roman" pitchFamily="18" charset="0"/>
              </a:rPr>
              <a:t>ρ</a:t>
            </a:r>
            <a:r>
              <a:rPr lang="fr-FR" sz="2400" baseline="-25000" dirty="0" smtClean="0">
                <a:latin typeface="Times New Roman" pitchFamily="18" charset="0"/>
                <a:cs typeface="Times New Roman" pitchFamily="18" charset="0"/>
              </a:rPr>
              <a:t>S</a:t>
            </a:r>
            <a:r>
              <a:rPr lang="fr-FR" sz="2400"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la masse volumique du solide et V</a:t>
            </a:r>
            <a:r>
              <a:rPr lang="fr-FR" sz="2400" baseline="-25000" dirty="0" smtClean="0">
                <a:latin typeface="Times New Roman" pitchFamily="18" charset="0"/>
                <a:cs typeface="Times New Roman" pitchFamily="18" charset="0"/>
              </a:rPr>
              <a:t>S</a:t>
            </a:r>
            <a:r>
              <a:rPr lang="fr-FR" sz="2400" dirty="0" smtClean="0">
                <a:latin typeface="Times New Roman" pitchFamily="18" charset="0"/>
                <a:cs typeface="Times New Roman" pitchFamily="18" charset="0"/>
              </a:rPr>
              <a:t> le volume du solide</a:t>
            </a:r>
            <a:r>
              <a:rPr lang="fr-FR" sz="2400" dirty="0" smtClean="0">
                <a:latin typeface="Times New Roman" pitchFamily="18" charset="0"/>
                <a:cs typeface="Times New Roman" pitchFamily="18" charset="0"/>
              </a:rPr>
              <a:t>.</a:t>
            </a:r>
            <a:endParaRPr lang="ar-SA" sz="2400" dirty="0" smtClean="0">
              <a:latin typeface="Times New Roman" pitchFamily="18" charset="0"/>
              <a:cs typeface="Times New Roman" pitchFamily="18" charset="0"/>
            </a:endParaRPr>
          </a:p>
          <a:p>
            <a:pPr algn="r" rtl="1">
              <a:buFont typeface="Wingdings" pitchFamily="2" charset="2"/>
              <a:buChar char="v"/>
            </a:pPr>
            <a:r>
              <a:rPr lang="ar-SA" sz="2400" b="1" dirty="0" smtClean="0">
                <a:latin typeface="Times New Roman" pitchFamily="18" charset="0"/>
                <a:cs typeface="Times New Roman" pitchFamily="18" charset="0"/>
              </a:rPr>
              <a:t>ليكن </a:t>
            </a:r>
            <a:r>
              <a:rPr lang="el-GR" sz="2400" b="1" dirty="0" smtClean="0">
                <a:latin typeface="Times New Roman" pitchFamily="18" charset="0"/>
                <a:cs typeface="Times New Roman" pitchFamily="18" charset="0"/>
              </a:rPr>
              <a:t>ρ</a:t>
            </a:r>
            <a:r>
              <a:rPr lang="fr-FR" sz="2400" b="1" baseline="-25000" dirty="0" smtClean="0">
                <a:latin typeface="Times New Roman" pitchFamily="18" charset="0"/>
                <a:cs typeface="Times New Roman" pitchFamily="18" charset="0"/>
              </a:rPr>
              <a:t>L</a:t>
            </a:r>
            <a:r>
              <a:rPr lang="ar-SA" sz="2400" b="1" baseline="-25000" dirty="0" smtClean="0">
                <a:latin typeface="Times New Roman" pitchFamily="18" charset="0"/>
                <a:cs typeface="Times New Roman" pitchFamily="18" charset="0"/>
              </a:rPr>
              <a:t> </a:t>
            </a:r>
            <a:r>
              <a:rPr lang="ar-SA" sz="2400" b="1" dirty="0" smtClean="0">
                <a:latin typeface="Times New Roman" pitchFamily="18" charset="0"/>
                <a:cs typeface="Times New Roman" pitchFamily="18" charset="0"/>
              </a:rPr>
              <a:t>الكتلة الحجمية للسائل، </a:t>
            </a:r>
            <a:r>
              <a:rPr lang="fr-FR" sz="2400" b="1" dirty="0" smtClean="0">
                <a:latin typeface="Times New Roman" pitchFamily="18" charset="0"/>
                <a:cs typeface="Times New Roman" pitchFamily="18" charset="0"/>
              </a:rPr>
              <a:t>V</a:t>
            </a:r>
            <a:r>
              <a:rPr lang="fr-FR" sz="2400" b="1" baseline="-25000" dirty="0" smtClean="0">
                <a:latin typeface="Times New Roman" pitchFamily="18" charset="0"/>
                <a:cs typeface="Times New Roman" pitchFamily="18" charset="0"/>
              </a:rPr>
              <a:t>im</a:t>
            </a:r>
            <a:r>
              <a:rPr lang="ar-SA" sz="2400" b="1" baseline="-25000" dirty="0" smtClean="0">
                <a:latin typeface="Times New Roman" pitchFamily="18" charset="0"/>
                <a:cs typeface="Times New Roman" pitchFamily="18" charset="0"/>
              </a:rPr>
              <a:t> </a:t>
            </a:r>
            <a:r>
              <a:rPr lang="ar-SA" sz="2400" b="1" dirty="0" smtClean="0">
                <a:latin typeface="Times New Roman" pitchFamily="18" charset="0"/>
                <a:cs typeface="Times New Roman" pitchFamily="18" charset="0"/>
              </a:rPr>
              <a:t>هو حجم الجسم المغموس  </a:t>
            </a:r>
            <a:r>
              <a:rPr lang="ar-SA" sz="2400" b="1" dirty="0" smtClean="0">
                <a:latin typeface="Times New Roman" pitchFamily="18" charset="0"/>
                <a:cs typeface="Times New Roman" pitchFamily="18" charset="0"/>
              </a:rPr>
              <a:t>و</a:t>
            </a:r>
            <a:r>
              <a:rPr lang="ar-SA" sz="2400" b="1" dirty="0" smtClean="0">
                <a:latin typeface="Times New Roman" pitchFamily="18" charset="0"/>
                <a:cs typeface="Times New Roman" pitchFamily="18" charset="0"/>
              </a:rPr>
              <a:t>  </a:t>
            </a:r>
            <a:r>
              <a:rPr lang="el-GR" sz="2400" b="1" dirty="0" smtClean="0">
                <a:latin typeface="Times New Roman" pitchFamily="18" charset="0"/>
                <a:cs typeface="Times New Roman" pitchFamily="18" charset="0"/>
              </a:rPr>
              <a:t>ρ</a:t>
            </a:r>
            <a:r>
              <a:rPr lang="fr-FR" sz="2400" b="1" baseline="-25000" dirty="0" smtClean="0">
                <a:latin typeface="Times New Roman" pitchFamily="18" charset="0"/>
                <a:cs typeface="Times New Roman" pitchFamily="18" charset="0"/>
              </a:rPr>
              <a:t>S</a:t>
            </a:r>
            <a:r>
              <a:rPr lang="ar-SA" sz="2400" b="1" dirty="0" smtClean="0">
                <a:latin typeface="Times New Roman" pitchFamily="18" charset="0"/>
                <a:cs typeface="Times New Roman" pitchFamily="18" charset="0"/>
              </a:rPr>
              <a:t> الكتلة الحجمية </a:t>
            </a:r>
            <a:r>
              <a:rPr lang="ar-SA" sz="2400" b="1" dirty="0" smtClean="0">
                <a:latin typeface="Times New Roman" pitchFamily="18" charset="0"/>
                <a:cs typeface="Times New Roman" pitchFamily="18" charset="0"/>
              </a:rPr>
              <a:t>للجسم  </a:t>
            </a:r>
            <a:r>
              <a:rPr lang="ar-SA" sz="2400" b="1" dirty="0" smtClean="0">
                <a:latin typeface="Times New Roman" pitchFamily="18" charset="0"/>
                <a:cs typeface="Times New Roman" pitchFamily="18" charset="0"/>
              </a:rPr>
              <a:t>و</a:t>
            </a:r>
            <a:r>
              <a:rPr lang="ar-SA" sz="2400" b="1" dirty="0" smtClean="0">
                <a:latin typeface="Times New Roman" pitchFamily="18" charset="0"/>
                <a:cs typeface="Times New Roman" pitchFamily="18" charset="0"/>
              </a:rPr>
              <a:t>  </a:t>
            </a:r>
            <a:r>
              <a:rPr lang="fr-FR" sz="2400" b="1" dirty="0" smtClean="0">
                <a:latin typeface="Times New Roman" pitchFamily="18" charset="0"/>
                <a:cs typeface="Times New Roman" pitchFamily="18" charset="0"/>
              </a:rPr>
              <a:t> V</a:t>
            </a:r>
            <a:r>
              <a:rPr lang="fr-FR" sz="2400" b="1" baseline="-25000" dirty="0" smtClean="0">
                <a:latin typeface="Times New Roman" pitchFamily="18" charset="0"/>
                <a:cs typeface="Times New Roman" pitchFamily="18" charset="0"/>
              </a:rPr>
              <a:t>S</a:t>
            </a:r>
            <a:r>
              <a:rPr lang="ar-SA" sz="2400" b="1" dirty="0" smtClean="0">
                <a:latin typeface="Times New Roman" pitchFamily="18" charset="0"/>
                <a:cs typeface="Times New Roman" pitchFamily="18" charset="0"/>
              </a:rPr>
              <a:t>حجم الجسم الصلب.</a:t>
            </a:r>
            <a:endParaRPr lang="fr-FR" sz="2400" b="1" dirty="0" smtClean="0">
              <a:latin typeface="Times New Roman" pitchFamily="18" charset="0"/>
              <a:cs typeface="Times New Roman" pitchFamily="18" charset="0"/>
            </a:endParaRPr>
          </a:p>
          <a:p>
            <a:r>
              <a:rPr lang="fr-FR" sz="2400" b="1" u="sng" dirty="0" smtClean="0">
                <a:latin typeface="Times New Roman" pitchFamily="18" charset="0"/>
                <a:cs typeface="Times New Roman" pitchFamily="18" charset="0"/>
              </a:rPr>
              <a:t>a- </a:t>
            </a:r>
            <a:r>
              <a:rPr lang="fr-FR" sz="2400" b="1" u="sng" dirty="0" smtClean="0">
                <a:latin typeface="Times New Roman" pitchFamily="18" charset="0"/>
                <a:cs typeface="Times New Roman" pitchFamily="18" charset="0"/>
              </a:rPr>
              <a:t>Corps flottant</a:t>
            </a:r>
            <a:r>
              <a:rPr lang="ar-SA" sz="2400" b="1" u="sng" dirty="0" smtClean="0">
                <a:latin typeface="Times New Roman" pitchFamily="18" charset="0"/>
                <a:cs typeface="Times New Roman" pitchFamily="18" charset="0"/>
              </a:rPr>
              <a:t> الجسم الذي يطفو:  </a:t>
            </a:r>
            <a:endParaRPr lang="fr-FR" sz="2400" b="1" u="sng" dirty="0" smtClean="0">
              <a:latin typeface="Times New Roman" pitchFamily="18" charset="0"/>
              <a:cs typeface="Times New Roman" pitchFamily="18" charset="0"/>
            </a:endParaRPr>
          </a:p>
          <a:p>
            <a:pPr>
              <a:buNone/>
            </a:pPr>
            <a:r>
              <a:rPr lang="fr-FR" sz="2400" dirty="0" smtClean="0">
                <a:latin typeface="Times New Roman" pitchFamily="18" charset="0"/>
                <a:cs typeface="Times New Roman" pitchFamily="18" charset="0"/>
              </a:rPr>
              <a:t>Le corps est en équilibre statique, </a:t>
            </a:r>
            <a:r>
              <a:rPr lang="fr-FR" sz="2400" dirty="0" smtClean="0">
                <a:latin typeface="Times New Roman" pitchFamily="18" charset="0"/>
                <a:cs typeface="Times New Roman" pitchFamily="18" charset="0"/>
              </a:rPr>
              <a:t>alors,</a:t>
            </a:r>
            <a:r>
              <a:rPr lang="ar-SA" sz="2400"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les </a:t>
            </a:r>
            <a:r>
              <a:rPr lang="fr-FR" sz="2400" dirty="0" smtClean="0">
                <a:latin typeface="Times New Roman" pitchFamily="18" charset="0"/>
                <a:cs typeface="Times New Roman" pitchFamily="18" charset="0"/>
              </a:rPr>
              <a:t>forces extérieures qui agissent sur le corps sont </a:t>
            </a:r>
            <a:r>
              <a:rPr lang="fr-FR" sz="2400" dirty="0" smtClean="0">
                <a:latin typeface="Times New Roman" pitchFamily="18" charset="0"/>
                <a:cs typeface="Times New Roman" pitchFamily="18" charset="0"/>
              </a:rPr>
              <a:t>:</a:t>
            </a:r>
            <a:r>
              <a:rPr lang="fr-FR" sz="24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Σ</a:t>
            </a:r>
            <a:r>
              <a:rPr lang="fr-FR" sz="2400" dirty="0" smtClean="0">
                <a:latin typeface="Times New Roman" pitchFamily="18" charset="0"/>
                <a:cs typeface="Times New Roman" pitchFamily="18" charset="0"/>
              </a:rPr>
              <a:t> F</a:t>
            </a:r>
            <a:r>
              <a:rPr lang="fr-FR" sz="2400" baseline="-25000" dirty="0" smtClean="0">
                <a:latin typeface="Times New Roman" pitchFamily="18" charset="0"/>
                <a:cs typeface="Times New Roman" pitchFamily="18" charset="0"/>
              </a:rPr>
              <a:t>ext</a:t>
            </a:r>
            <a:r>
              <a:rPr lang="fr-FR" sz="2400"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0</a:t>
            </a:r>
          </a:p>
          <a:p>
            <a:pPr algn="r" rtl="1">
              <a:buFont typeface="Wingdings" pitchFamily="2" charset="2"/>
              <a:buChar char="v"/>
            </a:pPr>
            <a:r>
              <a:rPr lang="ar-SA" sz="2400" b="1" dirty="0" smtClean="0">
                <a:latin typeface="Times New Roman" pitchFamily="18" charset="0"/>
                <a:cs typeface="Times New Roman" pitchFamily="18" charset="0"/>
              </a:rPr>
              <a:t>يكون الجسم في حالة التوازن السكوني لما القوى الخارجية المطبقة على الجسم: </a:t>
            </a:r>
          </a:p>
          <a:p>
            <a:pPr algn="r" rtl="1">
              <a:buFont typeface="Wingdings" pitchFamily="2" charset="2"/>
              <a:buChar char="v"/>
            </a:pPr>
            <a:r>
              <a:rPr lang="el-GR" sz="2400" dirty="0" smtClean="0">
                <a:latin typeface="Times New Roman" pitchFamily="18" charset="0"/>
                <a:cs typeface="Times New Roman" pitchFamily="18" charset="0"/>
              </a:rPr>
              <a:t>Σ</a:t>
            </a:r>
            <a:r>
              <a:rPr lang="fr-FR" sz="2400" dirty="0" smtClean="0">
                <a:latin typeface="Times New Roman" pitchFamily="18" charset="0"/>
                <a:cs typeface="Times New Roman" pitchFamily="18" charset="0"/>
              </a:rPr>
              <a:t> F</a:t>
            </a:r>
            <a:r>
              <a:rPr lang="fr-FR" sz="2400" baseline="-25000" dirty="0" smtClean="0">
                <a:latin typeface="Times New Roman" pitchFamily="18" charset="0"/>
                <a:cs typeface="Times New Roman" pitchFamily="18" charset="0"/>
              </a:rPr>
              <a:t>ext</a:t>
            </a:r>
            <a:r>
              <a:rPr lang="fr-FR" sz="2400" dirty="0" smtClean="0">
                <a:latin typeface="Times New Roman" pitchFamily="18" charset="0"/>
                <a:cs typeface="Times New Roman" pitchFamily="18" charset="0"/>
              </a:rPr>
              <a:t> = 0</a:t>
            </a:r>
            <a:endParaRPr lang="fr-FR" sz="2400" b="1" dirty="0" smtClean="0">
              <a:latin typeface="Times New Roman" pitchFamily="18" charset="0"/>
              <a:cs typeface="Times New Roman" pitchFamily="18" charset="0"/>
            </a:endParaRPr>
          </a:p>
          <a:p>
            <a:pPr>
              <a:buNone/>
            </a:pPr>
            <a:r>
              <a:rPr lang="fr-FR" sz="2400" dirty="0" smtClean="0">
                <a:latin typeface="Times New Roman" pitchFamily="18" charset="0"/>
                <a:cs typeface="Times New Roman" pitchFamily="18" charset="0"/>
              </a:rPr>
              <a:t>Son propre poids : P = m.g = </a:t>
            </a:r>
            <a:r>
              <a:rPr lang="el-GR" sz="2400" dirty="0" smtClean="0">
                <a:latin typeface="Times New Roman" pitchFamily="18" charset="0"/>
                <a:cs typeface="Times New Roman" pitchFamily="18" charset="0"/>
              </a:rPr>
              <a:t>ρ</a:t>
            </a:r>
            <a:r>
              <a:rPr lang="fr-FR" sz="2400" baseline="-25000" dirty="0" smtClean="0">
                <a:latin typeface="Times New Roman" pitchFamily="18" charset="0"/>
                <a:cs typeface="Times New Roman" pitchFamily="18" charset="0"/>
              </a:rPr>
              <a:t>S</a:t>
            </a:r>
            <a:r>
              <a:rPr lang="fr-FR" sz="2400" dirty="0" smtClean="0">
                <a:latin typeface="Times New Roman" pitchFamily="18" charset="0"/>
                <a:cs typeface="Times New Roman" pitchFamily="18" charset="0"/>
              </a:rPr>
              <a:t>.V</a:t>
            </a:r>
            <a:r>
              <a:rPr lang="fr-FR" sz="2400" baseline="-25000" dirty="0" smtClean="0">
                <a:latin typeface="Times New Roman" pitchFamily="18" charset="0"/>
                <a:cs typeface="Times New Roman" pitchFamily="18" charset="0"/>
              </a:rPr>
              <a:t>S</a:t>
            </a:r>
            <a:r>
              <a:rPr lang="fr-FR" sz="2400" dirty="0" smtClean="0">
                <a:latin typeface="Times New Roman" pitchFamily="18" charset="0"/>
                <a:cs typeface="Times New Roman" pitchFamily="18" charset="0"/>
              </a:rPr>
              <a:t>.g</a:t>
            </a:r>
            <a:r>
              <a:rPr lang="ar-SA" sz="2400" b="1" dirty="0" smtClean="0">
                <a:latin typeface="Times New Roman" pitchFamily="18" charset="0"/>
                <a:cs typeface="Times New Roman" pitchFamily="18" charset="0"/>
              </a:rPr>
              <a:t>ثقل الجسم: </a:t>
            </a:r>
            <a:endParaRPr lang="fr-FR" sz="2400" b="1" dirty="0" smtClean="0">
              <a:latin typeface="Times New Roman" pitchFamily="18" charset="0"/>
              <a:cs typeface="Times New Roman" pitchFamily="18" charset="0"/>
            </a:endParaRPr>
          </a:p>
          <a:p>
            <a:pPr>
              <a:buNone/>
            </a:pPr>
            <a:r>
              <a:rPr lang="fr-FR" sz="2400" dirty="0" smtClean="0">
                <a:latin typeface="Times New Roman" pitchFamily="18" charset="0"/>
                <a:cs typeface="Times New Roman" pitchFamily="18" charset="0"/>
              </a:rPr>
              <a:t>La poussée d’Archimède : </a:t>
            </a:r>
            <a:r>
              <a:rPr lang="fr-FR" sz="2400" dirty="0" smtClean="0">
                <a:latin typeface="Times New Roman" pitchFamily="18" charset="0"/>
                <a:cs typeface="Times New Roman" pitchFamily="18" charset="0"/>
              </a:rPr>
              <a:t>P</a:t>
            </a:r>
            <a:r>
              <a:rPr lang="fr-FR" sz="2400" baseline="-25000" dirty="0" smtClean="0">
                <a:latin typeface="Times New Roman" pitchFamily="18" charset="0"/>
                <a:cs typeface="Times New Roman" pitchFamily="18" charset="0"/>
              </a:rPr>
              <a:t>A</a:t>
            </a:r>
            <a:r>
              <a:rPr lang="fr-FR" sz="2400"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ρ</a:t>
            </a:r>
            <a:r>
              <a:rPr lang="fr-FR" sz="2400" baseline="-25000" dirty="0" smtClean="0">
                <a:latin typeface="Times New Roman" pitchFamily="18" charset="0"/>
                <a:cs typeface="Times New Roman" pitchFamily="18" charset="0"/>
              </a:rPr>
              <a:t>L</a:t>
            </a:r>
            <a:r>
              <a:rPr lang="fr-FR" sz="2400" dirty="0" smtClean="0">
                <a:latin typeface="Times New Roman" pitchFamily="18" charset="0"/>
                <a:cs typeface="Times New Roman" pitchFamily="18" charset="0"/>
              </a:rPr>
              <a:t>.V</a:t>
            </a:r>
            <a:r>
              <a:rPr lang="fr-FR" sz="2400" baseline="-25000" dirty="0" smtClean="0">
                <a:latin typeface="Times New Roman" pitchFamily="18" charset="0"/>
                <a:cs typeface="Times New Roman" pitchFamily="18" charset="0"/>
              </a:rPr>
              <a:t>im</a:t>
            </a:r>
            <a:r>
              <a:rPr lang="fr-FR" sz="2400" dirty="0" smtClean="0">
                <a:latin typeface="Times New Roman" pitchFamily="18" charset="0"/>
                <a:cs typeface="Times New Roman" pitchFamily="18" charset="0"/>
              </a:rPr>
              <a:t>.g</a:t>
            </a:r>
            <a:r>
              <a:rPr lang="ar-SA" sz="2400" b="1" dirty="0" smtClean="0">
                <a:latin typeface="Times New Roman" pitchFamily="18" charset="0"/>
                <a:cs typeface="Times New Roman" pitchFamily="18" charset="0"/>
              </a:rPr>
              <a:t>دافعة أرخميدس: </a:t>
            </a:r>
            <a:endParaRPr lang="fr-FR" sz="2400" b="1" dirty="0" smtClean="0">
              <a:latin typeface="Times New Roman" pitchFamily="18" charset="0"/>
              <a:cs typeface="Times New Roman" pitchFamily="18" charset="0"/>
            </a:endParaRPr>
          </a:p>
        </p:txBody>
      </p:sp>
      <p:sp>
        <p:nvSpPr>
          <p:cNvPr id="4" name="Titre 1"/>
          <p:cNvSpPr txBox="1">
            <a:spLocks/>
          </p:cNvSpPr>
          <p:nvPr/>
        </p:nvSpPr>
        <p:spPr>
          <a:xfrm>
            <a:off x="0" y="0"/>
            <a:ext cx="9144000" cy="725470"/>
          </a:xfrm>
          <a:prstGeom prst="rect">
            <a:avLst/>
          </a:prstGeom>
          <a:solidFill>
            <a:schemeClr val="accent4">
              <a:lumMod val="75000"/>
            </a:schemeClr>
          </a:solidFill>
        </p:spPr>
        <p:txBody>
          <a:bodyPr vert="horz" anchor="ctr">
            <a:noAutofit/>
            <a:scene3d>
              <a:camera prst="orthographicFront"/>
              <a:lightRig rig="soft" dir="t">
                <a:rot lat="0" lon="0" rev="16800000"/>
              </a:lightRig>
            </a:scene3d>
            <a:sp3d prstMaterial="softEdge">
              <a:bevelT w="38100" h="381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3600" b="1" i="1" u="none" strike="noStrike" kern="1200" cap="none" spc="0" normalizeH="0" baseline="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Times New Roman" pitchFamily="18" charset="0"/>
                <a:ea typeface="+mj-ea"/>
                <a:cs typeface="Times New Roman" pitchFamily="18" charset="0"/>
              </a:rPr>
              <a:t>Mécanique des fluides: Poussée</a:t>
            </a:r>
            <a:r>
              <a:rPr kumimoji="0" lang="fr-FR" sz="3600" b="1" i="1" u="none" strike="noStrike" kern="1200" cap="none" spc="0" normalizeH="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Times New Roman" pitchFamily="18" charset="0"/>
                <a:ea typeface="+mj-ea"/>
                <a:cs typeface="Times New Roman" pitchFamily="18" charset="0"/>
              </a:rPr>
              <a:t> d’Archimède</a:t>
            </a:r>
            <a:endParaRPr kumimoji="0" lang="fr-FR" sz="3600" b="1" i="1" u="none" strike="noStrike" kern="1200" cap="none" spc="0" normalizeH="0" baseline="0" noProof="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Times New Roman" pitchFamily="18" charset="0"/>
              <a:ea typeface="+mj-ea"/>
              <a:cs typeface="Times New Roman" pitchFamily="18" charset="0"/>
            </a:endParaRPr>
          </a:p>
        </p:txBody>
      </p:sp>
      <p:sp>
        <p:nvSpPr>
          <p:cNvPr id="5" name="Rectangle 4"/>
          <p:cNvSpPr/>
          <p:nvPr/>
        </p:nvSpPr>
        <p:spPr>
          <a:xfrm>
            <a:off x="357158" y="785794"/>
            <a:ext cx="6563015" cy="523220"/>
          </a:xfrm>
          <a:prstGeom prst="rect">
            <a:avLst/>
          </a:prstGeom>
        </p:spPr>
        <p:txBody>
          <a:bodyPr wrap="none">
            <a:spAutoFit/>
          </a:bodyPr>
          <a:lstStyle/>
          <a:p>
            <a:r>
              <a:rPr lang="fr-FR" sz="2800" dirty="0" smtClean="0"/>
              <a:t> </a:t>
            </a:r>
            <a:r>
              <a:rPr lang="fr-FR" sz="2800" b="1" dirty="0" smtClean="0">
                <a:solidFill>
                  <a:srgbClr val="FFC000"/>
                </a:solidFill>
                <a:latin typeface="Times New Roman" pitchFamily="18" charset="0"/>
                <a:cs typeface="Times New Roman" pitchFamily="18" charset="0"/>
              </a:rPr>
              <a:t>Conditions d’immersion et de Flottaison</a:t>
            </a:r>
            <a:endParaRPr lang="fr-FR" sz="2800" b="1" dirty="0">
              <a:solidFill>
                <a:srgbClr val="FFC000"/>
              </a:solidFill>
              <a:latin typeface="Times New Roman" pitchFamily="18" charset="0"/>
              <a:cs typeface="Times New Roman" pitchFamily="18" charset="0"/>
            </a:endParaRPr>
          </a:p>
        </p:txBody>
      </p:sp>
      <p:cxnSp>
        <p:nvCxnSpPr>
          <p:cNvPr id="11" name="Connecteur droit avec flèche 10"/>
          <p:cNvCxnSpPr/>
          <p:nvPr/>
        </p:nvCxnSpPr>
        <p:spPr>
          <a:xfrm>
            <a:off x="4271500" y="4112296"/>
            <a:ext cx="214314"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Connecteur droit avec flèche 11"/>
          <p:cNvCxnSpPr/>
          <p:nvPr/>
        </p:nvCxnSpPr>
        <p:spPr>
          <a:xfrm>
            <a:off x="5057318" y="4143380"/>
            <a:ext cx="214314"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p:nvPr/>
        </p:nvCxnSpPr>
        <p:spPr>
          <a:xfrm>
            <a:off x="8143900" y="5000636"/>
            <a:ext cx="214314"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a:off x="7358082" y="5000636"/>
            <a:ext cx="214314"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1373</TotalTime>
  <Words>1382</Words>
  <Application>Microsoft Office PowerPoint</Application>
  <PresentationFormat>Affichage à l'écran (4:3)</PresentationFormat>
  <Paragraphs>111</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Apex</vt:lpstr>
      <vt:lpstr>Université Mohamed Khider – Biskra  Faculté : SE et SNV  DépAtEMENT : SNV – 1LMD   Année 2019-2020 </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Université Mohamed Khider – Biskra  Faculté : SE et SNV  DépAtEMENT : SNV – 1LMD   Année 2019-2020 </dc:title>
  <dc:creator>PC DELL</dc:creator>
  <cp:lastModifiedBy>PC DELL</cp:lastModifiedBy>
  <cp:revision>134</cp:revision>
  <dcterms:created xsi:type="dcterms:W3CDTF">2020-04-28T09:53:19Z</dcterms:created>
  <dcterms:modified xsi:type="dcterms:W3CDTF">2020-05-04T14:15:41Z</dcterms:modified>
</cp:coreProperties>
</file>