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769E-4F35-4B2A-9C32-C45510A32B1D}" type="datetimeFigureOut">
              <a:rPr lang="fr-FR" smtClean="0"/>
              <a:t>05/04/2020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B9E5B-6110-444E-83B8-984D89C7D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8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9E5B-6110-444E-83B8-984D89C7DE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7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Développement,</a:t>
            </a:r>
            <a:r>
              <a:rPr lang="fr-FR" baseline="0" dirty="0" smtClean="0"/>
              <a:t> les inconnus et les connus !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9E5B-6110-444E-83B8-984D89C7DE1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25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Développement,</a:t>
            </a:r>
            <a:r>
              <a:rPr lang="fr-FR" baseline="0" dirty="0" smtClean="0"/>
              <a:t> les inconnus et les connus !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9E5B-6110-444E-83B8-984D89C7DE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2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Développement,</a:t>
            </a:r>
            <a:r>
              <a:rPr lang="fr-FR" baseline="0" dirty="0" smtClean="0"/>
              <a:t> les inconnus et les connus !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9E5B-6110-444E-83B8-984D89C7DE1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2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Développement,</a:t>
            </a:r>
            <a:r>
              <a:rPr lang="fr-FR" baseline="0" dirty="0" smtClean="0"/>
              <a:t> les inconnus et les connus !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9E5B-6110-444E-83B8-984D89C7DE1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2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168DE-5FCA-4AAD-B529-C73CAAF1EDFC}" type="datetime1">
              <a:rPr lang="fr-FR" smtClean="0"/>
              <a:t>05/04/2020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CE47E-6675-4B8B-AA2A-68DBD82077CD}" type="datetime1">
              <a:rPr lang="fr-FR" smtClean="0"/>
              <a:t>05/04/2020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E6D7E-1A04-44C7-B923-A4D6AE597195}" type="datetime1">
              <a:rPr lang="fr-FR" smtClean="0"/>
              <a:t>05/04/2020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A007B-3605-4F79-A552-0A35E1B06118}" type="datetime1">
              <a:rPr lang="fr-FR" smtClean="0"/>
              <a:t>05/04/2020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D6410-5FB1-4B3F-927A-0BBFD1FA080B}" type="datetime1">
              <a:rPr lang="fr-FR" smtClean="0"/>
              <a:t>05/04/2020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8B254-3A63-4792-9A37-21082C0925E3}" type="datetime1">
              <a:rPr lang="fr-FR" smtClean="0"/>
              <a:t>05/04/2020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FCF35-2E18-4C69-9F87-A7525DC277A0}" type="datetime1">
              <a:rPr lang="fr-FR" smtClean="0"/>
              <a:t>05/04/2020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20084-CF3D-465A-9B63-589ECDC3A45B}" type="datetime1">
              <a:rPr lang="fr-FR" smtClean="0"/>
              <a:t>05/04/2020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9EB0E3-B417-48EF-970B-46CF064C2F16}" type="datetime1">
              <a:rPr lang="fr-FR" smtClean="0"/>
              <a:t>05/04/2020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A6209D-4744-4212-B10E-4CD70B0515D7}" type="datetime1">
              <a:rPr lang="fr-FR" smtClean="0"/>
              <a:t>05/04/2020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F3EE26-C8FE-4A08-9078-9CC734D6100F}" type="datetime1">
              <a:rPr lang="fr-FR" smtClean="0"/>
              <a:t>05/04/2020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3D8C12-11F4-4ED0-AAAA-94773099E116}" type="datetime1">
              <a:rPr lang="fr-FR" smtClean="0"/>
              <a:t>05/04/2020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DZ" smtClean="0"/>
              <a:t>الاستاذ عبد الدائم مهدي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Méthodes numérique (Info. 4)</a:t>
            </a:r>
            <a:br>
              <a:rPr lang="fr-FR" sz="3200" dirty="0" smtClean="0"/>
            </a:br>
            <a:r>
              <a:rPr lang="fr-FR" sz="3200" dirty="0" smtClean="0"/>
              <a:t>TP N°3 Partie 1 </a:t>
            </a:r>
            <a:br>
              <a:rPr lang="fr-FR" sz="3200" dirty="0" smtClean="0"/>
            </a:br>
            <a:r>
              <a:rPr lang="fr-FR" sz="3200" dirty="0" smtClean="0"/>
              <a:t>Elimination de Gauss 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ar-DZ" sz="2000" dirty="0" smtClean="0"/>
              <a:t>تطبيق الطرق الرقمية (اعلام الي 4) </a:t>
            </a:r>
          </a:p>
          <a:p>
            <a:pPr algn="ctr"/>
            <a:r>
              <a:rPr lang="ar-DZ" sz="2000" dirty="0" smtClean="0"/>
              <a:t>العمل التطبيقي الثالث ، الجزء الاول </a:t>
            </a:r>
          </a:p>
          <a:p>
            <a:pPr algn="ctr"/>
            <a:r>
              <a:rPr lang="ar-DZ" sz="2000" dirty="0" smtClean="0"/>
              <a:t>الاقصاء باستعمال طريقة «قوس»</a:t>
            </a:r>
          </a:p>
          <a:p>
            <a:pPr algn="ctr"/>
            <a:r>
              <a:rPr lang="ar-DZ" sz="2000" dirty="0" smtClean="0"/>
              <a:t>من اعداد و تقديم الاستاذ عبد الدائم م.</a:t>
            </a:r>
            <a:endParaRPr lang="fr-FR" sz="20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88032" y="332656"/>
            <a:ext cx="7772400" cy="1199704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ar-DZ" sz="1800" dirty="0" smtClean="0"/>
              <a:t>الجمهورية الجزائرية الديمقراطية الشعبية </a:t>
            </a:r>
          </a:p>
          <a:p>
            <a:pPr algn="ctr"/>
            <a:r>
              <a:rPr lang="ar-DZ" sz="1800" dirty="0" smtClean="0"/>
              <a:t>وزارة التعليم العالي و البحث العلمي </a:t>
            </a:r>
          </a:p>
          <a:p>
            <a:pPr algn="ctr"/>
            <a:r>
              <a:rPr lang="ar-DZ" sz="1800" dirty="0" smtClean="0"/>
              <a:t>جامعة محمد خيضر بسكرة </a:t>
            </a:r>
          </a:p>
          <a:p>
            <a:pPr algn="ctr"/>
            <a:r>
              <a:rPr lang="ar-DZ" sz="1800" dirty="0" smtClean="0"/>
              <a:t>كلية العلوم و التكنولوجيا </a:t>
            </a: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515064"/>
            <a:ext cx="617054" cy="83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177" y="515063"/>
            <a:ext cx="617054" cy="83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80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Résolution d’un système triangulaire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44766"/>
              </p:ext>
            </p:extLst>
          </p:nvPr>
        </p:nvGraphicFramePr>
        <p:xfrm>
          <a:off x="3384668" y="1412776"/>
          <a:ext cx="226745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4" imgW="1040948" imgH="431613" progId="Equation.DSMT4">
                  <p:embed/>
                </p:oleObj>
              </mc:Choice>
              <mc:Fallback>
                <p:oleObj name="Equation" r:id="rId4" imgW="1040948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668" y="1412776"/>
                        <a:ext cx="226745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70263"/>
              </p:ext>
            </p:extLst>
          </p:nvPr>
        </p:nvGraphicFramePr>
        <p:xfrm>
          <a:off x="2699792" y="2780928"/>
          <a:ext cx="384042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6" imgW="1905000" imgH="431800" progId="Equation.DSMT4">
                  <p:embed/>
                </p:oleObj>
              </mc:Choice>
              <mc:Fallback>
                <p:oleObj name="Equation" r:id="rId6" imgW="19050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80928"/>
                        <a:ext cx="3840427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080049"/>
              </p:ext>
            </p:extLst>
          </p:nvPr>
        </p:nvGraphicFramePr>
        <p:xfrm>
          <a:off x="1421904" y="4365104"/>
          <a:ext cx="6102424" cy="90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8" imgW="2882900" imgH="431800" progId="Equation.DSMT4">
                  <p:embed/>
                </p:oleObj>
              </mc:Choice>
              <mc:Fallback>
                <p:oleObj name="Equation" r:id="rId8" imgW="28829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904" y="4365104"/>
                        <a:ext cx="6102424" cy="906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7086730" y="980728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 المعادلة الاولى : </a:t>
            </a:r>
            <a:endParaRPr lang="fr-FR" sz="2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152452" y="2420888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 المعادلة الثانية : </a:t>
            </a:r>
            <a:endParaRPr lang="fr-FR" sz="2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329212" y="3789040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 المعادلة الثالثة و الاخيرة : </a:t>
            </a:r>
            <a:endParaRPr lang="fr-FR" sz="2000" dirty="0"/>
          </a:p>
        </p:txBody>
      </p:sp>
      <p:sp>
        <p:nvSpPr>
          <p:cNvPr id="26" name="Ellipse 25"/>
          <p:cNvSpPr/>
          <p:nvPr/>
        </p:nvSpPr>
        <p:spPr>
          <a:xfrm>
            <a:off x="3059832" y="5373216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i="1" dirty="0" smtClean="0">
                <a:solidFill>
                  <a:sysClr val="windowText" lastClr="000000"/>
                </a:solidFill>
              </a:rPr>
              <a:t>من اجل هذه الطريقة يجب لا تحتوي قطرية المصفوفة أ على اي قيمة معدومة (تساوي 0)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676456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28698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Conclusion </a:t>
            </a:r>
            <a:r>
              <a:rPr lang="fr-FR" sz="2000" b="1" dirty="0" smtClean="0">
                <a:solidFill>
                  <a:sysClr val="windowText" lastClr="000000"/>
                </a:solidFill>
              </a:rPr>
              <a:t>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608" y="1484784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On doit ramener un système linéaire quelconque à un ou plusieurs systèmes triangulaires.</a:t>
            </a:r>
            <a:endParaRPr lang="fr-FR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043608" y="3356992"/>
            <a:ext cx="686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 </a:t>
            </a:r>
            <a:r>
              <a:rPr lang="ar-DZ" sz="2400" b="1" dirty="0" smtClean="0"/>
              <a:t>كخلاصة </a:t>
            </a:r>
            <a:r>
              <a:rPr lang="ar-DZ" sz="2400" b="1" dirty="0" err="1" smtClean="0"/>
              <a:t>يمككنا</a:t>
            </a:r>
            <a:r>
              <a:rPr lang="ar-DZ" sz="2400" b="1" dirty="0" smtClean="0"/>
              <a:t> القول انه من اجل </a:t>
            </a:r>
            <a:r>
              <a:rPr lang="ar-DZ" sz="2400" b="1" u="sng" dirty="0" smtClean="0">
                <a:solidFill>
                  <a:srgbClr val="FF0000"/>
                </a:solidFill>
              </a:rPr>
              <a:t>حل</a:t>
            </a:r>
            <a:r>
              <a:rPr lang="ar-DZ" sz="2400" b="1" dirty="0" smtClean="0"/>
              <a:t> نظام خطي يجب كتابته على شكل نظام او عدة انظمة مثلثية سفلية او علوية.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8676456" y="64886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12103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11560" y="2060848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/>
              <a:t> </a:t>
            </a:r>
            <a:r>
              <a:rPr lang="ar-DZ" sz="8000" b="1" dirty="0" smtClean="0"/>
              <a:t>شكرا على حسن الاصغاء و المتابعة</a:t>
            </a:r>
            <a:endParaRPr lang="fr-FR" sz="20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8676456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8001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725661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/>
              <a:t>Le but principal de cette lecture est de résoudre un système d’équation en utilisant la méthode de l’élimination de Gauss</a:t>
            </a:r>
            <a:r>
              <a:rPr lang="ar-DZ" sz="2000" b="1" dirty="0"/>
              <a:t>.</a:t>
            </a:r>
            <a:r>
              <a:rPr lang="fr-FR" sz="2000" b="1" dirty="0" smtClean="0"/>
              <a:t> 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328498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2400" b="1" dirty="0" smtClean="0"/>
              <a:t>الهدف الرئيسي من هذا الدرس هو حل نظام معادلات خطية باستعمال طريقة الاقصاء ل «قووس»</a:t>
            </a:r>
            <a:endParaRPr lang="fr-FR" sz="24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ysClr val="windowText" lastClr="000000"/>
                </a:solidFill>
              </a:rPr>
              <a:t>O</a:t>
            </a:r>
            <a:r>
              <a:rPr lang="fr-FR" sz="2000" b="1" dirty="0" smtClean="0">
                <a:solidFill>
                  <a:sysClr val="windowText" lastClr="000000"/>
                </a:solidFill>
              </a:rPr>
              <a:t>bjectif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2940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Système d’équation algébrique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0" y="980728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Système</a:t>
            </a:r>
            <a:r>
              <a:rPr lang="fr-FR" b="1" dirty="0" smtClean="0">
                <a:latin typeface="Book Antiqua" pitchFamily="18" charset="0"/>
              </a:rPr>
              <a:t> linéaire </a:t>
            </a:r>
            <a:endParaRPr lang="fr-FR" b="1" dirty="0">
              <a:latin typeface="Book Antiqua" pitchFamily="18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21761"/>
              </p:ext>
            </p:extLst>
          </p:nvPr>
        </p:nvGraphicFramePr>
        <p:xfrm>
          <a:off x="1763688" y="1469008"/>
          <a:ext cx="6096000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42642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fr-F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6665"/>
              </p:ext>
            </p:extLst>
          </p:nvPr>
        </p:nvGraphicFramePr>
        <p:xfrm>
          <a:off x="1787501" y="2225287"/>
          <a:ext cx="4718050" cy="269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916868" imgH="1091726" progId="Equation.DSMT4">
                  <p:embed/>
                </p:oleObj>
              </mc:Choice>
              <mc:Fallback>
                <p:oleObj name="Equation" r:id="rId3" imgW="1916868" imgH="109172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01" y="2225287"/>
                        <a:ext cx="4718050" cy="269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948264" y="980728"/>
            <a:ext cx="1826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000" dirty="0" smtClean="0"/>
              <a:t>جملة معادلات خطية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17485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Système d’équation algébrique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0" y="980728"/>
            <a:ext cx="6306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L’équation (1) </a:t>
            </a:r>
            <a:r>
              <a:rPr lang="fr-FR" sz="2000" b="1" dirty="0" smtClean="0">
                <a:latin typeface="Book Antiqua" pitchFamily="18" charset="0"/>
              </a:rPr>
              <a:t>peut être écrite sous la forme suivante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436096" y="1444714"/>
            <a:ext cx="3307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000" dirty="0" smtClean="0"/>
              <a:t>يمكن كتابة المعادلة رقم (1) كما يلي :</a:t>
            </a:r>
            <a:endParaRPr lang="fr-FR" sz="20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15388"/>
              </p:ext>
            </p:extLst>
          </p:nvPr>
        </p:nvGraphicFramePr>
        <p:xfrm>
          <a:off x="468282" y="1988840"/>
          <a:ext cx="8306861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4640"/>
                <a:gridCol w="1602221"/>
              </a:tblGrid>
              <a:tr h="38884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(2)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97912"/>
              </p:ext>
            </p:extLst>
          </p:nvPr>
        </p:nvGraphicFramePr>
        <p:xfrm>
          <a:off x="1301750" y="2708275"/>
          <a:ext cx="5026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2184120" imgH="1066680" progId="Equation.DSMT4">
                  <p:embed/>
                </p:oleObj>
              </mc:Choice>
              <mc:Fallback>
                <p:oleObj name="Equation" r:id="rId3" imgW="2184120" imgH="1066680" progId="Equation.DSMT4">
                  <p:embed/>
                  <p:pic>
                    <p:nvPicPr>
                      <p:cNvPr id="0" name="Obje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708275"/>
                        <a:ext cx="5026025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3493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Système d’équation algébrique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0" y="980728"/>
            <a:ext cx="6373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L’écriture simplifier de l’équation (2) est la suivante: 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86540" y="1444714"/>
            <a:ext cx="2856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الكتابة المبسطة للمعادلة (2) هي:</a:t>
            </a:r>
            <a:endParaRPr lang="fr-FR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74853"/>
              </p:ext>
            </p:extLst>
          </p:nvPr>
        </p:nvGraphicFramePr>
        <p:xfrm>
          <a:off x="1619672" y="2348880"/>
          <a:ext cx="2664296" cy="80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749300" imgH="228600" progId="Equation.DSMT4">
                  <p:embed/>
                </p:oleObj>
              </mc:Choice>
              <mc:Fallback>
                <p:oleObj name="Equation" r:id="rId3" imgW="749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348880"/>
                        <a:ext cx="2664296" cy="809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164288" y="256490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(3)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1547664" y="3212976"/>
            <a:ext cx="432048" cy="93610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699792" y="3212976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869776" y="3212976"/>
            <a:ext cx="557486" cy="7920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65679" y="4293096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connu</a:t>
            </a:r>
          </a:p>
          <a:p>
            <a:pPr algn="ctr"/>
            <a:r>
              <a:rPr lang="fr-FR" b="1" dirty="0" smtClean="0"/>
              <a:t> </a:t>
            </a:r>
            <a:r>
              <a:rPr lang="ar-DZ" b="1" dirty="0" smtClean="0"/>
              <a:t>معلوم</a:t>
            </a:r>
            <a:endParaRPr lang="fr-FR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995936" y="422282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</a:t>
            </a:r>
            <a:r>
              <a:rPr lang="fr-FR" b="1" dirty="0" smtClean="0"/>
              <a:t>onnu</a:t>
            </a:r>
          </a:p>
          <a:p>
            <a:pPr algn="ctr"/>
            <a:r>
              <a:rPr lang="fr-FR" b="1" dirty="0" smtClean="0"/>
              <a:t> </a:t>
            </a:r>
            <a:r>
              <a:rPr lang="ar-DZ" b="1" dirty="0" smtClean="0"/>
              <a:t>معلوم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242775" y="4293096"/>
            <a:ext cx="1095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inconnu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ar-DZ" b="1" dirty="0" smtClean="0">
                <a:solidFill>
                  <a:srgbClr val="FF0000"/>
                </a:solidFill>
              </a:rPr>
              <a:t>مجهول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18425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Système d’équation algébrique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0" y="980728"/>
            <a:ext cx="5396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La solution de l’équation (3) est la suivante: 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98649" y="1444714"/>
            <a:ext cx="1944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حل المعادلة (3) هو :</a:t>
            </a:r>
            <a:endParaRPr lang="fr-FR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092280" y="227687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</a:t>
            </a:r>
            <a:r>
              <a:rPr lang="ar-DZ" b="1" dirty="0" smtClean="0"/>
              <a:t>4</a:t>
            </a:r>
            <a:r>
              <a:rPr lang="fr-FR" b="1" dirty="0" smtClean="0"/>
              <a:t>)</a:t>
            </a:r>
            <a:endParaRPr lang="fr-FR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2380203" y="2904119"/>
            <a:ext cx="0" cy="74090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899592" y="3789040"/>
            <a:ext cx="294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L’inverse de la matrice A</a:t>
            </a:r>
          </a:p>
          <a:p>
            <a:pPr algn="ctr"/>
            <a:r>
              <a:rPr lang="ar-DZ" b="1" i="1" dirty="0" smtClean="0">
                <a:solidFill>
                  <a:schemeClr val="tx2">
                    <a:lumMod val="50000"/>
                  </a:schemeClr>
                </a:solidFill>
              </a:rPr>
              <a:t>مقلوب المصفوفة أ</a:t>
            </a:r>
            <a:endParaRPr lang="fr-FR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882417"/>
              </p:ext>
            </p:extLst>
          </p:nvPr>
        </p:nvGraphicFramePr>
        <p:xfrm>
          <a:off x="1156067" y="1968015"/>
          <a:ext cx="2448272" cy="94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799753" imgH="304668" progId="Equation.DSMT4">
                  <p:embed/>
                </p:oleObj>
              </mc:Choice>
              <mc:Fallback>
                <p:oleObj name="Equation" r:id="rId3" imgW="799753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067" y="1968015"/>
                        <a:ext cx="2448272" cy="943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Ellipse 14"/>
          <p:cNvSpPr/>
          <p:nvPr/>
        </p:nvSpPr>
        <p:spPr>
          <a:xfrm>
            <a:off x="3203848" y="4149080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ysClr val="windowText" lastClr="000000"/>
                </a:solidFill>
              </a:rPr>
              <a:t>Le calcul de l’inverse d’une matrice peut être compliquer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03848" y="5301208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i="1" dirty="0" smtClean="0">
                <a:solidFill>
                  <a:sysClr val="windowText" lastClr="000000"/>
                </a:solidFill>
              </a:rPr>
              <a:t>حساب مقلوب مصفوفة قد يكون صعب و معقد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14728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</a:t>
            </a:r>
            <a:r>
              <a:rPr lang="fr-FR" sz="2000" b="1" dirty="0" smtClean="0">
                <a:solidFill>
                  <a:sysClr val="windowText" lastClr="000000"/>
                </a:solidFill>
              </a:rPr>
              <a:t>èmes algébriques faciles à résoudre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1" y="98072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Il existe des systèmes faciles à résoudre à titre d’exemple les matrices </a:t>
            </a:r>
            <a:r>
              <a:rPr lang="fr-FR" sz="2000" b="1" dirty="0" smtClean="0">
                <a:latin typeface="Book Antiqua" pitchFamily="18" charset="0"/>
              </a:rPr>
              <a:t>diagonales</a:t>
            </a:r>
            <a:r>
              <a:rPr lang="fr-FR" sz="2000" b="1" dirty="0" smtClean="0">
                <a:latin typeface="Book Antiqua" pitchFamily="18" charset="0"/>
              </a:rPr>
              <a:t>   : 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03930" y="1772816"/>
            <a:ext cx="7239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هناك مجموعة من الانظمة الجبرية يسهل حلها ، على سبيل المثال المصفوفات القطرية  :</a:t>
            </a:r>
            <a:endParaRPr lang="fr-FR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18586"/>
              </p:ext>
            </p:extLst>
          </p:nvPr>
        </p:nvGraphicFramePr>
        <p:xfrm>
          <a:off x="395536" y="2492896"/>
          <a:ext cx="6696744" cy="173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2730500" imgH="711200" progId="Equation.DSMT4">
                  <p:embed/>
                </p:oleObj>
              </mc:Choice>
              <mc:Fallback>
                <p:oleObj name="Equation" r:id="rId3" imgW="27305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92896"/>
                        <a:ext cx="6696744" cy="1732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7956376" y="314096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(5)</a:t>
            </a:r>
            <a:endParaRPr lang="fr-FR" b="1" dirty="0"/>
          </a:p>
        </p:txBody>
      </p:sp>
      <p:sp>
        <p:nvSpPr>
          <p:cNvPr id="18" name="Ellipse 17"/>
          <p:cNvSpPr/>
          <p:nvPr/>
        </p:nvSpPr>
        <p:spPr>
          <a:xfrm>
            <a:off x="3203848" y="4221088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ysClr val="windowText" lastClr="000000"/>
                </a:solidFill>
              </a:rPr>
              <a:t>Ce cas est rarement trouvable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203848" y="5301208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i="1" dirty="0" smtClean="0">
                <a:solidFill>
                  <a:sysClr val="windowText" lastClr="000000"/>
                </a:solidFill>
              </a:rPr>
              <a:t>هذه الحالة قلما نجدها في الواقع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23928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Syst</a:t>
            </a:r>
            <a:r>
              <a:rPr lang="fr-FR" sz="2000" b="1" dirty="0" smtClean="0">
                <a:solidFill>
                  <a:sysClr val="windowText" lastClr="000000"/>
                </a:solidFill>
              </a:rPr>
              <a:t>èmes algébriques faciles à résoudre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1561" y="98072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Il existe des systèmes faciles à résoudre à titre d’exemple les matrices </a:t>
            </a:r>
            <a:r>
              <a:rPr lang="fr-FR" sz="2000" b="1" dirty="0" smtClean="0">
                <a:latin typeface="Book Antiqua" pitchFamily="18" charset="0"/>
              </a:rPr>
              <a:t>triangulaires inférieures / supérieures </a:t>
            </a:r>
            <a:r>
              <a:rPr lang="fr-FR" sz="2000" b="1" dirty="0" smtClean="0">
                <a:latin typeface="Book Antiqua" pitchFamily="18" charset="0"/>
              </a:rPr>
              <a:t> : 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0921" y="1772816"/>
            <a:ext cx="8632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هناك مجموعة من الانظمة الجبرية يسهل حلها ، على سبيل المثال المصفوفات المثلثية  السفلية / العلوية :</a:t>
            </a:r>
            <a:endParaRPr lang="fr-FR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740352" y="34917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</a:t>
            </a:r>
            <a:r>
              <a:rPr lang="ar-DZ" b="1" dirty="0" smtClean="0"/>
              <a:t>6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972679"/>
              </p:ext>
            </p:extLst>
          </p:nvPr>
        </p:nvGraphicFramePr>
        <p:xfrm>
          <a:off x="899592" y="2348880"/>
          <a:ext cx="4128458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1638300" imgH="1168400" progId="Equation.DSMT4">
                  <p:embed/>
                </p:oleObj>
              </mc:Choice>
              <mc:Fallback>
                <p:oleObj name="Equation" r:id="rId3" imgW="1638300" imgH="1168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348880"/>
                        <a:ext cx="4128458" cy="295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Ellipse 15"/>
          <p:cNvSpPr/>
          <p:nvPr/>
        </p:nvSpPr>
        <p:spPr>
          <a:xfrm>
            <a:off x="3131840" y="5301208"/>
            <a:ext cx="5688632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ysClr val="windowText" lastClr="000000"/>
                </a:solidFill>
              </a:rPr>
              <a:t>Les systèmes triangulaires sont faciles à résoudre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844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620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ysClr val="windowText" lastClr="000000"/>
                </a:solidFill>
              </a:rPr>
              <a:t>Résolution d’un système triangulaire  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51520" y="98072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ook Antiqua" pitchFamily="18" charset="0"/>
              </a:rPr>
              <a:t>Exemple de résolution d’un système triangulaire: 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869269" y="1516722"/>
            <a:ext cx="3945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000" dirty="0" smtClean="0"/>
              <a:t>مثال عن حل نظام جبري به مصفوفة مثلثية : </a:t>
            </a:r>
            <a:endParaRPr lang="fr-FR" sz="20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33969"/>
              </p:ext>
            </p:extLst>
          </p:nvPr>
        </p:nvGraphicFramePr>
        <p:xfrm>
          <a:off x="611560" y="2132856"/>
          <a:ext cx="4257709" cy="2072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1447800" imgH="711200" progId="Equation.DSMT4">
                  <p:embed/>
                </p:oleObj>
              </mc:Choice>
              <mc:Fallback>
                <p:oleObj name="Equation" r:id="rId4" imgW="14478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132856"/>
                        <a:ext cx="4257709" cy="2072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7812360" y="298766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</a:t>
            </a:r>
            <a:r>
              <a:rPr lang="ar-DZ" b="1" dirty="0" smtClean="0"/>
              <a:t>7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21" name="Ellipse 20"/>
          <p:cNvSpPr/>
          <p:nvPr/>
        </p:nvSpPr>
        <p:spPr>
          <a:xfrm>
            <a:off x="3203848" y="4149080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ysClr val="windowText" lastClr="000000"/>
                </a:solidFill>
              </a:rPr>
              <a:t>On développe notre système 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203848" y="5301208"/>
            <a:ext cx="5688632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i="1" dirty="0" smtClean="0">
                <a:solidFill>
                  <a:sysClr val="windowText" lastClr="000000"/>
                </a:solidFill>
              </a:rPr>
              <a:t>نقوم بعملية تحليل النظام الى جملة معادلات انطلاقا من قمة المثلث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795598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endParaRPr lang="fr-F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ar-DZ" sz="1600" b="1" dirty="0" smtClean="0"/>
              <a:t>الاستاذ عبد الدائم مهدي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40955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1051</TotalTime>
  <Words>521</Words>
  <Application>Microsoft Office PowerPoint</Application>
  <PresentationFormat>Affichage à l'écran (4:3)</PresentationFormat>
  <Paragraphs>95</Paragraphs>
  <Slides>12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Rotonde</vt:lpstr>
      <vt:lpstr>Equation</vt:lpstr>
      <vt:lpstr>MathType 6.0 Equation</vt:lpstr>
      <vt:lpstr>Méthodes numérique (Info. 4) TP N°3 Partie 1  Elimination de Gauss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numérique (Info. 4) TP N°3 Partie 1  Elimination de Gauss </dc:title>
  <dc:creator>Mehdi</dc:creator>
  <cp:lastModifiedBy>ABDEDDAIM MEHDI</cp:lastModifiedBy>
  <cp:revision>20</cp:revision>
  <dcterms:created xsi:type="dcterms:W3CDTF">2020-04-04T08:01:20Z</dcterms:created>
  <dcterms:modified xsi:type="dcterms:W3CDTF">2020-04-05T12:15:00Z</dcterms:modified>
</cp:coreProperties>
</file>